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705" r:id="rId3"/>
  </p:sldMasterIdLst>
  <p:handoutMasterIdLst>
    <p:handoutMasterId r:id="rId96"/>
  </p:handoutMasterIdLst>
  <p:sldIdLst>
    <p:sldId id="256" r:id="rId4"/>
    <p:sldId id="257" r:id="rId5"/>
    <p:sldId id="258" r:id="rId6"/>
    <p:sldId id="259" r:id="rId7"/>
    <p:sldId id="260" r:id="rId8"/>
    <p:sldId id="261" r:id="rId9"/>
    <p:sldId id="262" r:id="rId10"/>
    <p:sldId id="263" r:id="rId11"/>
    <p:sldId id="1137"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147374776" r:id="rId33"/>
    <p:sldId id="288" r:id="rId34"/>
    <p:sldId id="289" r:id="rId35"/>
    <p:sldId id="290" r:id="rId36"/>
    <p:sldId id="291" r:id="rId37"/>
    <p:sldId id="292" r:id="rId38"/>
    <p:sldId id="293" r:id="rId39"/>
    <p:sldId id="294" r:id="rId40"/>
    <p:sldId id="295" r:id="rId41"/>
    <p:sldId id="296" r:id="rId42"/>
    <p:sldId id="297" r:id="rId43"/>
    <p:sldId id="298" r:id="rId44"/>
    <p:sldId id="2147374777" r:id="rId45"/>
    <p:sldId id="299" r:id="rId46"/>
    <p:sldId id="300" r:id="rId47"/>
    <p:sldId id="301" r:id="rId48"/>
    <p:sldId id="302" r:id="rId49"/>
    <p:sldId id="303" r:id="rId50"/>
    <p:sldId id="304" r:id="rId51"/>
    <p:sldId id="305" r:id="rId52"/>
    <p:sldId id="2147374783" r:id="rId53"/>
    <p:sldId id="2147374779" r:id="rId54"/>
    <p:sldId id="2147374780" r:id="rId55"/>
    <p:sldId id="2147374781" r:id="rId56"/>
    <p:sldId id="314" r:id="rId57"/>
    <p:sldId id="2147374782" r:id="rId58"/>
    <p:sldId id="313" r:id="rId59"/>
    <p:sldId id="315" r:id="rId60"/>
    <p:sldId id="309" r:id="rId61"/>
    <p:sldId id="317" r:id="rId62"/>
    <p:sldId id="2147374784" r:id="rId63"/>
    <p:sldId id="665" r:id="rId64"/>
    <p:sldId id="477" r:id="rId65"/>
    <p:sldId id="1139" r:id="rId66"/>
    <p:sldId id="1138" r:id="rId67"/>
    <p:sldId id="1140" r:id="rId68"/>
    <p:sldId id="1141" r:id="rId69"/>
    <p:sldId id="1142" r:id="rId70"/>
    <p:sldId id="1143" r:id="rId71"/>
    <p:sldId id="1144" r:id="rId72"/>
    <p:sldId id="1149" r:id="rId73"/>
    <p:sldId id="1146" r:id="rId74"/>
    <p:sldId id="1147" r:id="rId75"/>
    <p:sldId id="1148" r:id="rId76"/>
    <p:sldId id="1150" r:id="rId77"/>
    <p:sldId id="1151" r:id="rId78"/>
    <p:sldId id="1152" r:id="rId79"/>
    <p:sldId id="1153" r:id="rId80"/>
    <p:sldId id="1155" r:id="rId81"/>
    <p:sldId id="1154" r:id="rId82"/>
    <p:sldId id="1156" r:id="rId83"/>
    <p:sldId id="1157" r:id="rId84"/>
    <p:sldId id="1158" r:id="rId85"/>
    <p:sldId id="1159" r:id="rId86"/>
    <p:sldId id="1160" r:id="rId87"/>
    <p:sldId id="1161" r:id="rId88"/>
    <p:sldId id="1162" r:id="rId89"/>
    <p:sldId id="1163" r:id="rId90"/>
    <p:sldId id="1165" r:id="rId91"/>
    <p:sldId id="1164" r:id="rId92"/>
    <p:sldId id="2147374775" r:id="rId93"/>
    <p:sldId id="417" r:id="rId94"/>
    <p:sldId id="660" r:id="rId95"/>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186"/>
    <a:srgbClr val="150F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DBFA2-670B-4822-9150-C91890609B3B}" v="53" dt="2025-11-10T15:39:23.64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880"/>
        <p:guide pos="2160"/>
      </p:guideLst>
    </p:cSldViewPr>
  </p:slideViewPr>
  <p:notesTextViewPr>
    <p:cViewPr>
      <p:scale>
        <a:sx n="100" d="100"/>
        <a:sy n="100" d="100"/>
      </p:scale>
      <p:origin x="0" y="0"/>
    </p:cViewPr>
  </p:notesTextViewPr>
  <p:notesViewPr>
    <p:cSldViewPr>
      <p:cViewPr varScale="1">
        <p:scale>
          <a:sx n="111" d="100"/>
          <a:sy n="111" d="100"/>
        </p:scale>
        <p:origin x="253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viewProps" Target="viewProps.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CD9337-57F4-4FC0-AFD6-D19323523190}" type="doc">
      <dgm:prSet loTypeId="urn:microsoft.com/office/officeart/2005/8/layout/balance1" loCatId="relationship" qsTypeId="urn:microsoft.com/office/officeart/2005/8/quickstyle/3d4" qsCatId="3D" csTypeId="urn:microsoft.com/office/officeart/2005/8/colors/colorful3" csCatId="colorful" phldr="1"/>
      <dgm:spPr/>
      <dgm:t>
        <a:bodyPr/>
        <a:lstStyle/>
        <a:p>
          <a:endParaRPr lang="it-IT"/>
        </a:p>
      </dgm:t>
    </dgm:pt>
    <dgm:pt modelId="{5EA40304-9253-4932-ADAB-8EA50F8FC629}">
      <dgm:prSet phldrT="[Testo]" custT="1"/>
      <dgm:spPr/>
      <dgm:t>
        <a:bodyPr/>
        <a:lstStyle/>
        <a:p>
          <a:r>
            <a:rPr lang="it-IT" sz="1400" b="1" dirty="0">
              <a:solidFill>
                <a:schemeClr val="tx2"/>
              </a:solidFill>
              <a:latin typeface="Univers for KPMG Light" panose="020B0403020202020204" pitchFamily="34" charset="0"/>
            </a:rPr>
            <a:t>Monocratico</a:t>
          </a:r>
        </a:p>
        <a:p>
          <a:r>
            <a:rPr lang="it-IT" sz="1200" b="0" dirty="0">
              <a:solidFill>
                <a:schemeClr val="tx2"/>
              </a:solidFill>
              <a:latin typeface="Univers for KPMG Light" panose="020B0403020202020204" pitchFamily="34" charset="0"/>
            </a:rPr>
            <a:t>(esterno)</a:t>
          </a:r>
        </a:p>
      </dgm:t>
    </dgm:pt>
    <dgm:pt modelId="{90BE3A3E-EE06-4126-973D-BF7D67E0754B}" type="parTrans" cxnId="{FC57C69F-2B16-4690-A90E-C67A645696D3}">
      <dgm:prSet/>
      <dgm:spPr/>
      <dgm:t>
        <a:bodyPr/>
        <a:lstStyle/>
        <a:p>
          <a:endParaRPr lang="it-IT"/>
        </a:p>
      </dgm:t>
    </dgm:pt>
    <dgm:pt modelId="{3F97E723-0CDC-49BB-A7CB-93D3CCF34594}" type="sibTrans" cxnId="{FC57C69F-2B16-4690-A90E-C67A645696D3}">
      <dgm:prSet/>
      <dgm:spPr/>
      <dgm:t>
        <a:bodyPr/>
        <a:lstStyle/>
        <a:p>
          <a:endParaRPr lang="it-IT"/>
        </a:p>
      </dgm:t>
    </dgm:pt>
    <dgm:pt modelId="{AD46B8B0-C3B4-456A-8F70-F47306F18313}">
      <dgm:prSet phldrT="[Testo]"/>
      <dgm:spPr/>
      <dgm:t>
        <a:bodyPr/>
        <a:lstStyle/>
        <a:p>
          <a:r>
            <a:rPr lang="it-IT" dirty="0"/>
            <a:t>Onorabilità</a:t>
          </a:r>
        </a:p>
      </dgm:t>
    </dgm:pt>
    <dgm:pt modelId="{D0FDE083-C1AA-47B6-A601-E10C2058D61A}" type="parTrans" cxnId="{5B345EEF-8A00-4D98-BDA9-072FB811C63A}">
      <dgm:prSet/>
      <dgm:spPr/>
      <dgm:t>
        <a:bodyPr/>
        <a:lstStyle/>
        <a:p>
          <a:endParaRPr lang="it-IT"/>
        </a:p>
      </dgm:t>
    </dgm:pt>
    <dgm:pt modelId="{13AA0194-E781-4858-8EED-9809C534F9BF}" type="sibTrans" cxnId="{5B345EEF-8A00-4D98-BDA9-072FB811C63A}">
      <dgm:prSet/>
      <dgm:spPr/>
      <dgm:t>
        <a:bodyPr/>
        <a:lstStyle/>
        <a:p>
          <a:endParaRPr lang="it-IT"/>
        </a:p>
      </dgm:t>
    </dgm:pt>
    <dgm:pt modelId="{77E11465-7A60-44DF-ACEA-A2FB3CD9719C}">
      <dgm:prSet phldrT="[Testo]"/>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a:t>Professionalità</a:t>
          </a:r>
        </a:p>
      </dgm:t>
    </dgm:pt>
    <dgm:pt modelId="{D3ABCDA8-DDA7-4915-8568-C154C20787D8}" type="parTrans" cxnId="{7FB24DAF-D495-4DB2-BFC1-A20F09E0B874}">
      <dgm:prSet/>
      <dgm:spPr/>
      <dgm:t>
        <a:bodyPr/>
        <a:lstStyle/>
        <a:p>
          <a:endParaRPr lang="it-IT"/>
        </a:p>
      </dgm:t>
    </dgm:pt>
    <dgm:pt modelId="{A0710BF0-7994-4B34-B9E6-4AEB7DC3369D}" type="sibTrans" cxnId="{7FB24DAF-D495-4DB2-BFC1-A20F09E0B874}">
      <dgm:prSet/>
      <dgm:spPr/>
      <dgm:t>
        <a:bodyPr/>
        <a:lstStyle/>
        <a:p>
          <a:endParaRPr lang="it-IT"/>
        </a:p>
      </dgm:t>
    </dgm:pt>
    <dgm:pt modelId="{9C5C4C73-E6E2-4CA9-9807-F3B1C4968488}">
      <dgm:prSet phldrT="[Testo]" custT="1"/>
      <dgm:spPr/>
      <dgm:t>
        <a:bodyPr/>
        <a:lstStyle/>
        <a:p>
          <a:r>
            <a:rPr lang="it-IT" sz="1500" b="1" dirty="0">
              <a:solidFill>
                <a:schemeClr val="tx2"/>
              </a:solidFill>
              <a:latin typeface="Univers for KPMG Light" panose="020B0403020202020204" pitchFamily="34" charset="0"/>
            </a:rPr>
            <a:t>Collegiale</a:t>
          </a:r>
        </a:p>
        <a:p>
          <a:r>
            <a:rPr lang="it-IT" sz="1200" b="0" dirty="0">
              <a:solidFill>
                <a:schemeClr val="tx2"/>
              </a:solidFill>
              <a:latin typeface="Univers for KPMG Light" panose="020B0403020202020204" pitchFamily="34" charset="0"/>
            </a:rPr>
            <a:t>(esterno/misto)</a:t>
          </a:r>
        </a:p>
      </dgm:t>
    </dgm:pt>
    <dgm:pt modelId="{686EDE47-6559-4D19-817F-80E0F387C463}" type="parTrans" cxnId="{0F54D1F3-49E7-4950-A36A-533C82A2E45B}">
      <dgm:prSet/>
      <dgm:spPr/>
      <dgm:t>
        <a:bodyPr/>
        <a:lstStyle/>
        <a:p>
          <a:endParaRPr lang="it-IT"/>
        </a:p>
      </dgm:t>
    </dgm:pt>
    <dgm:pt modelId="{29E7EC1F-56AC-4663-BC36-B89A854E8D28}" type="sibTrans" cxnId="{0F54D1F3-49E7-4950-A36A-533C82A2E45B}">
      <dgm:prSet/>
      <dgm:spPr/>
      <dgm:t>
        <a:bodyPr/>
        <a:lstStyle/>
        <a:p>
          <a:endParaRPr lang="it-IT"/>
        </a:p>
      </dgm:t>
    </dgm:pt>
    <dgm:pt modelId="{BFE3EEB6-8A8D-42E0-8947-AFB1F69E643E}">
      <dgm:prSet phldrT="[Testo]"/>
      <dgm:spPr/>
      <dgm:t>
        <a:bodyPr/>
        <a:lstStyle/>
        <a:p>
          <a:r>
            <a:rPr lang="it-IT" dirty="0"/>
            <a:t>Onorabilità</a:t>
          </a:r>
        </a:p>
      </dgm:t>
    </dgm:pt>
    <dgm:pt modelId="{883D853A-3F92-418A-B3C4-44C5E4FB78BD}" type="parTrans" cxnId="{97276AEE-6576-4137-9E2E-E05C1D715346}">
      <dgm:prSet/>
      <dgm:spPr/>
      <dgm:t>
        <a:bodyPr/>
        <a:lstStyle/>
        <a:p>
          <a:endParaRPr lang="it-IT"/>
        </a:p>
      </dgm:t>
    </dgm:pt>
    <dgm:pt modelId="{9BE857B4-79DC-4BAE-910E-43D6AECCE883}" type="sibTrans" cxnId="{97276AEE-6576-4137-9E2E-E05C1D715346}">
      <dgm:prSet/>
      <dgm:spPr/>
      <dgm:t>
        <a:bodyPr/>
        <a:lstStyle/>
        <a:p>
          <a:endParaRPr lang="it-IT"/>
        </a:p>
      </dgm:t>
    </dgm:pt>
    <dgm:pt modelId="{4FAEBDE1-6863-4ADC-82A3-C9A0AE2EF773}">
      <dgm:prSet phldrT="[Testo]"/>
      <dgm:spPr/>
      <dgm:t>
        <a:bodyPr/>
        <a:lstStyle/>
        <a:p>
          <a:r>
            <a:rPr lang="it-IT" dirty="0"/>
            <a:t>Professionalità</a:t>
          </a:r>
        </a:p>
      </dgm:t>
    </dgm:pt>
    <dgm:pt modelId="{2532B5AA-F1B5-45CC-90E0-C2222BB74AB8}" type="parTrans" cxnId="{B6458B65-57A2-4FE1-B059-52427DD71BF8}">
      <dgm:prSet/>
      <dgm:spPr/>
      <dgm:t>
        <a:bodyPr/>
        <a:lstStyle/>
        <a:p>
          <a:endParaRPr lang="it-IT"/>
        </a:p>
      </dgm:t>
    </dgm:pt>
    <dgm:pt modelId="{23AE799B-A58C-4CA2-8910-D70CCA771B92}" type="sibTrans" cxnId="{B6458B65-57A2-4FE1-B059-52427DD71BF8}">
      <dgm:prSet/>
      <dgm:spPr/>
      <dgm:t>
        <a:bodyPr/>
        <a:lstStyle/>
        <a:p>
          <a:endParaRPr lang="it-IT"/>
        </a:p>
      </dgm:t>
    </dgm:pt>
    <dgm:pt modelId="{ADB24C7D-AE1B-4265-9341-594E3FE92FE1}">
      <dgm:prSet phldrT="[Testo]"/>
      <dgm:spPr/>
      <dgm:t>
        <a:bodyPr/>
        <a:lstStyle/>
        <a:p>
          <a:r>
            <a:rPr lang="it-IT" dirty="0"/>
            <a:t>Continuità d'azione</a:t>
          </a:r>
        </a:p>
      </dgm:t>
    </dgm:pt>
    <dgm:pt modelId="{484E66A3-55B9-4872-9DED-C2319DB3E251}" type="parTrans" cxnId="{3FDB8BEC-C84A-44A9-A7F1-7FD026B38C52}">
      <dgm:prSet/>
      <dgm:spPr/>
      <dgm:t>
        <a:bodyPr/>
        <a:lstStyle/>
        <a:p>
          <a:endParaRPr lang="it-IT"/>
        </a:p>
      </dgm:t>
    </dgm:pt>
    <dgm:pt modelId="{3D6DA813-826A-444B-AD39-554BC1B45C18}" type="sibTrans" cxnId="{3FDB8BEC-C84A-44A9-A7F1-7FD026B38C52}">
      <dgm:prSet/>
      <dgm:spPr/>
      <dgm:t>
        <a:bodyPr/>
        <a:lstStyle/>
        <a:p>
          <a:endParaRPr lang="it-IT"/>
        </a:p>
      </dgm:t>
    </dgm:pt>
    <dgm:pt modelId="{8CFA621C-C210-43F8-AC4C-1ACD64FB4DBD}">
      <dgm:prSet/>
      <dgm:spPr/>
      <dgm:t>
        <a:bodyPr/>
        <a:lstStyle/>
        <a:p>
          <a:r>
            <a:rPr lang="it-IT" dirty="0"/>
            <a:t>Autonomia/</a:t>
          </a:r>
        </a:p>
        <a:p>
          <a:r>
            <a:rPr lang="it-IT" dirty="0"/>
            <a:t>Indipendenza</a:t>
          </a:r>
        </a:p>
      </dgm:t>
    </dgm:pt>
    <dgm:pt modelId="{10D5CC6C-24FB-4813-8F65-88966890657F}" type="parTrans" cxnId="{FBDDA4D6-A15A-447F-B7D4-739266FCC384}">
      <dgm:prSet/>
      <dgm:spPr/>
      <dgm:t>
        <a:bodyPr/>
        <a:lstStyle/>
        <a:p>
          <a:endParaRPr lang="it-IT"/>
        </a:p>
      </dgm:t>
    </dgm:pt>
    <dgm:pt modelId="{DDA53435-5421-4B39-8788-B2D354536BA2}" type="sibTrans" cxnId="{FBDDA4D6-A15A-447F-B7D4-739266FCC384}">
      <dgm:prSet/>
      <dgm:spPr/>
      <dgm:t>
        <a:bodyPr/>
        <a:lstStyle/>
        <a:p>
          <a:endParaRPr lang="it-IT"/>
        </a:p>
      </dgm:t>
    </dgm:pt>
    <dgm:pt modelId="{2EF5B75D-ADB0-4C8E-8E87-B8868EA3787C}">
      <dgm:prSet/>
      <dgm:spPr/>
      <dgm:t>
        <a:bodyPr/>
        <a:lstStyle/>
        <a:p>
          <a:r>
            <a:rPr lang="it-IT" dirty="0"/>
            <a:t>Indipendenza</a:t>
          </a:r>
        </a:p>
      </dgm:t>
    </dgm:pt>
    <dgm:pt modelId="{C43F1D58-5A2B-468D-B3CA-8BEFBBC0F789}" type="parTrans" cxnId="{B3921CE9-B93F-49A5-8138-D4293292E0D5}">
      <dgm:prSet/>
      <dgm:spPr/>
      <dgm:t>
        <a:bodyPr/>
        <a:lstStyle/>
        <a:p>
          <a:endParaRPr lang="it-IT"/>
        </a:p>
      </dgm:t>
    </dgm:pt>
    <dgm:pt modelId="{E0A594B7-686B-435B-9B1E-76280EFADD84}" type="sibTrans" cxnId="{B3921CE9-B93F-49A5-8138-D4293292E0D5}">
      <dgm:prSet/>
      <dgm:spPr/>
      <dgm:t>
        <a:bodyPr/>
        <a:lstStyle/>
        <a:p>
          <a:endParaRPr lang="it-IT"/>
        </a:p>
      </dgm:t>
    </dgm:pt>
    <dgm:pt modelId="{5ED8D45F-951B-4144-A56F-8A8ABEE3AE9C}" type="pres">
      <dgm:prSet presAssocID="{C4CD9337-57F4-4FC0-AFD6-D19323523190}" presName="outerComposite" presStyleCnt="0">
        <dgm:presLayoutVars>
          <dgm:chMax val="2"/>
          <dgm:animLvl val="lvl"/>
          <dgm:resizeHandles val="exact"/>
        </dgm:presLayoutVars>
      </dgm:prSet>
      <dgm:spPr/>
    </dgm:pt>
    <dgm:pt modelId="{A4E5FC1A-7B7B-410A-AA51-2A7BBF9299F1}" type="pres">
      <dgm:prSet presAssocID="{C4CD9337-57F4-4FC0-AFD6-D19323523190}" presName="dummyMaxCanvas" presStyleCnt="0"/>
      <dgm:spPr/>
    </dgm:pt>
    <dgm:pt modelId="{C868ED40-7633-4049-964C-854A6746953B}" type="pres">
      <dgm:prSet presAssocID="{C4CD9337-57F4-4FC0-AFD6-D19323523190}" presName="parentComposite" presStyleCnt="0"/>
      <dgm:spPr/>
    </dgm:pt>
    <dgm:pt modelId="{6E74E904-8AB7-4F98-A200-5EECCCD6F89E}" type="pres">
      <dgm:prSet presAssocID="{C4CD9337-57F4-4FC0-AFD6-D19323523190}" presName="parent1" presStyleLbl="alignAccFollowNode1" presStyleIdx="0" presStyleCnt="4" custScaleX="110614">
        <dgm:presLayoutVars>
          <dgm:chMax val="4"/>
        </dgm:presLayoutVars>
      </dgm:prSet>
      <dgm:spPr/>
    </dgm:pt>
    <dgm:pt modelId="{142F3661-CC71-4B06-A546-B1E703BD4B78}" type="pres">
      <dgm:prSet presAssocID="{C4CD9337-57F4-4FC0-AFD6-D19323523190}" presName="parent2" presStyleLbl="alignAccFollowNode1" presStyleIdx="1" presStyleCnt="4" custScaleX="113298">
        <dgm:presLayoutVars>
          <dgm:chMax val="4"/>
        </dgm:presLayoutVars>
      </dgm:prSet>
      <dgm:spPr/>
    </dgm:pt>
    <dgm:pt modelId="{4DEAB62B-865C-4E89-A4A9-02FE0B24953D}" type="pres">
      <dgm:prSet presAssocID="{C4CD9337-57F4-4FC0-AFD6-D19323523190}" presName="childrenComposite" presStyleCnt="0"/>
      <dgm:spPr/>
    </dgm:pt>
    <dgm:pt modelId="{E679570D-7F56-4C18-84A5-6CA32B459A8A}" type="pres">
      <dgm:prSet presAssocID="{C4CD9337-57F4-4FC0-AFD6-D19323523190}" presName="dummyMaxCanvas_ChildArea" presStyleCnt="0"/>
      <dgm:spPr/>
    </dgm:pt>
    <dgm:pt modelId="{C95D54C6-EE73-4943-8268-407940032B64}" type="pres">
      <dgm:prSet presAssocID="{C4CD9337-57F4-4FC0-AFD6-D19323523190}" presName="fulcrum" presStyleLbl="alignAccFollowNode1" presStyleIdx="2" presStyleCnt="4"/>
      <dgm:spPr/>
    </dgm:pt>
    <dgm:pt modelId="{894E9A43-8D68-48E4-8C16-2F6BC6526793}" type="pres">
      <dgm:prSet presAssocID="{C4CD9337-57F4-4FC0-AFD6-D19323523190}" presName="balance_34" presStyleLbl="alignAccFollowNode1" presStyleIdx="3" presStyleCnt="4">
        <dgm:presLayoutVars>
          <dgm:bulletEnabled val="1"/>
        </dgm:presLayoutVars>
      </dgm:prSet>
      <dgm:spPr/>
    </dgm:pt>
    <dgm:pt modelId="{3EF2C72E-C09C-4748-B189-C55971ADFC68}" type="pres">
      <dgm:prSet presAssocID="{C4CD9337-57F4-4FC0-AFD6-D19323523190}" presName="right_34_1" presStyleLbl="node1" presStyleIdx="0" presStyleCnt="7">
        <dgm:presLayoutVars>
          <dgm:bulletEnabled val="1"/>
        </dgm:presLayoutVars>
      </dgm:prSet>
      <dgm:spPr/>
    </dgm:pt>
    <dgm:pt modelId="{74DD7970-34C7-4552-8D64-58EFF6372AB8}" type="pres">
      <dgm:prSet presAssocID="{C4CD9337-57F4-4FC0-AFD6-D19323523190}" presName="right_34_2" presStyleLbl="node1" presStyleIdx="1" presStyleCnt="7">
        <dgm:presLayoutVars>
          <dgm:bulletEnabled val="1"/>
        </dgm:presLayoutVars>
      </dgm:prSet>
      <dgm:spPr/>
    </dgm:pt>
    <dgm:pt modelId="{6D1EF617-428C-45AA-A636-B4A5BEFE15AB}" type="pres">
      <dgm:prSet presAssocID="{C4CD9337-57F4-4FC0-AFD6-D19323523190}" presName="right_34_3" presStyleLbl="node1" presStyleIdx="2" presStyleCnt="7">
        <dgm:presLayoutVars>
          <dgm:bulletEnabled val="1"/>
        </dgm:presLayoutVars>
      </dgm:prSet>
      <dgm:spPr/>
    </dgm:pt>
    <dgm:pt modelId="{31F46BCF-C710-448D-90D7-FE25917E77F6}" type="pres">
      <dgm:prSet presAssocID="{C4CD9337-57F4-4FC0-AFD6-D19323523190}" presName="right_34_4" presStyleLbl="node1" presStyleIdx="3" presStyleCnt="7">
        <dgm:presLayoutVars>
          <dgm:bulletEnabled val="1"/>
        </dgm:presLayoutVars>
      </dgm:prSet>
      <dgm:spPr/>
    </dgm:pt>
    <dgm:pt modelId="{4990BF6E-7453-4786-808B-47E74D596D45}" type="pres">
      <dgm:prSet presAssocID="{C4CD9337-57F4-4FC0-AFD6-D19323523190}" presName="left_34_1" presStyleLbl="node1" presStyleIdx="4" presStyleCnt="7">
        <dgm:presLayoutVars>
          <dgm:bulletEnabled val="1"/>
        </dgm:presLayoutVars>
      </dgm:prSet>
      <dgm:spPr/>
    </dgm:pt>
    <dgm:pt modelId="{79EB3666-16FA-455D-8C55-673C6D93CE40}" type="pres">
      <dgm:prSet presAssocID="{C4CD9337-57F4-4FC0-AFD6-D19323523190}" presName="left_34_2" presStyleLbl="node1" presStyleIdx="5" presStyleCnt="7">
        <dgm:presLayoutVars>
          <dgm:bulletEnabled val="1"/>
        </dgm:presLayoutVars>
      </dgm:prSet>
      <dgm:spPr/>
    </dgm:pt>
    <dgm:pt modelId="{2F965926-B70F-4072-A610-FA3C885C9055}" type="pres">
      <dgm:prSet presAssocID="{C4CD9337-57F4-4FC0-AFD6-D19323523190}" presName="left_34_3" presStyleLbl="node1" presStyleIdx="6" presStyleCnt="7">
        <dgm:presLayoutVars>
          <dgm:bulletEnabled val="1"/>
        </dgm:presLayoutVars>
      </dgm:prSet>
      <dgm:spPr/>
    </dgm:pt>
  </dgm:ptLst>
  <dgm:cxnLst>
    <dgm:cxn modelId="{4A2EED01-16F6-41A3-9097-673887300471}" type="presOf" srcId="{5EA40304-9253-4932-ADAB-8EA50F8FC629}" destId="{6E74E904-8AB7-4F98-A200-5EECCCD6F89E}" srcOrd="0" destOrd="0" presId="urn:microsoft.com/office/officeart/2005/8/layout/balance1"/>
    <dgm:cxn modelId="{1DC9005E-9DA1-4F50-83BE-3F51FE3FB2CE}" type="presOf" srcId="{77E11465-7A60-44DF-ACEA-A2FB3CD9719C}" destId="{79EB3666-16FA-455D-8C55-673C6D93CE40}" srcOrd="0" destOrd="0" presId="urn:microsoft.com/office/officeart/2005/8/layout/balance1"/>
    <dgm:cxn modelId="{2EB8FE5E-F727-4948-B3AF-B4CEF8BD7102}" type="presOf" srcId="{4FAEBDE1-6863-4ADC-82A3-C9A0AE2EF773}" destId="{74DD7970-34C7-4552-8D64-58EFF6372AB8}" srcOrd="0" destOrd="0" presId="urn:microsoft.com/office/officeart/2005/8/layout/balance1"/>
    <dgm:cxn modelId="{B6458B65-57A2-4FE1-B059-52427DD71BF8}" srcId="{9C5C4C73-E6E2-4CA9-9807-F3B1C4968488}" destId="{4FAEBDE1-6863-4ADC-82A3-C9A0AE2EF773}" srcOrd="1" destOrd="0" parTransId="{2532B5AA-F1B5-45CC-90E0-C2222BB74AB8}" sibTransId="{23AE799B-A58C-4CA2-8910-D70CCA771B92}"/>
    <dgm:cxn modelId="{34F74575-DA72-4123-BCF4-1CC2AE738D94}" type="presOf" srcId="{AD46B8B0-C3B4-456A-8F70-F47306F18313}" destId="{4990BF6E-7453-4786-808B-47E74D596D45}" srcOrd="0" destOrd="0" presId="urn:microsoft.com/office/officeart/2005/8/layout/balance1"/>
    <dgm:cxn modelId="{B260D97A-6A9C-43FF-A907-22591529BF0B}" type="presOf" srcId="{2EF5B75D-ADB0-4C8E-8E87-B8868EA3787C}" destId="{2F965926-B70F-4072-A610-FA3C885C9055}" srcOrd="0" destOrd="0" presId="urn:microsoft.com/office/officeart/2005/8/layout/balance1"/>
    <dgm:cxn modelId="{BFC5899B-B731-4B35-96E8-0D7A70383200}" type="presOf" srcId="{ADB24C7D-AE1B-4265-9341-594E3FE92FE1}" destId="{31F46BCF-C710-448D-90D7-FE25917E77F6}" srcOrd="0" destOrd="0" presId="urn:microsoft.com/office/officeart/2005/8/layout/balance1"/>
    <dgm:cxn modelId="{FC57C69F-2B16-4690-A90E-C67A645696D3}" srcId="{C4CD9337-57F4-4FC0-AFD6-D19323523190}" destId="{5EA40304-9253-4932-ADAB-8EA50F8FC629}" srcOrd="0" destOrd="0" parTransId="{90BE3A3E-EE06-4126-973D-BF7D67E0754B}" sibTransId="{3F97E723-0CDC-49BB-A7CB-93D3CCF34594}"/>
    <dgm:cxn modelId="{FDC1ADA2-6072-4F35-BE74-29244F453E38}" type="presOf" srcId="{9C5C4C73-E6E2-4CA9-9807-F3B1C4968488}" destId="{142F3661-CC71-4B06-A546-B1E703BD4B78}" srcOrd="0" destOrd="0" presId="urn:microsoft.com/office/officeart/2005/8/layout/balance1"/>
    <dgm:cxn modelId="{7FB24DAF-D495-4DB2-BFC1-A20F09E0B874}" srcId="{5EA40304-9253-4932-ADAB-8EA50F8FC629}" destId="{77E11465-7A60-44DF-ACEA-A2FB3CD9719C}" srcOrd="1" destOrd="0" parTransId="{D3ABCDA8-DDA7-4915-8568-C154C20787D8}" sibTransId="{A0710BF0-7994-4B34-B9E6-4AEB7DC3369D}"/>
    <dgm:cxn modelId="{FBDDA4D6-A15A-447F-B7D4-739266FCC384}" srcId="{9C5C4C73-E6E2-4CA9-9807-F3B1C4968488}" destId="{8CFA621C-C210-43F8-AC4C-1ACD64FB4DBD}" srcOrd="2" destOrd="0" parTransId="{10D5CC6C-24FB-4813-8F65-88966890657F}" sibTransId="{DDA53435-5421-4B39-8788-B2D354536BA2}"/>
    <dgm:cxn modelId="{D12DD3E2-A492-48B4-8A2A-92D177D414AA}" type="presOf" srcId="{BFE3EEB6-8A8D-42E0-8947-AFB1F69E643E}" destId="{3EF2C72E-C09C-4748-B189-C55971ADFC68}" srcOrd="0" destOrd="0" presId="urn:microsoft.com/office/officeart/2005/8/layout/balance1"/>
    <dgm:cxn modelId="{B3921CE9-B93F-49A5-8138-D4293292E0D5}" srcId="{5EA40304-9253-4932-ADAB-8EA50F8FC629}" destId="{2EF5B75D-ADB0-4C8E-8E87-B8868EA3787C}" srcOrd="2" destOrd="0" parTransId="{C43F1D58-5A2B-468D-B3CA-8BEFBBC0F789}" sibTransId="{E0A594B7-686B-435B-9B1E-76280EFADD84}"/>
    <dgm:cxn modelId="{3FDB8BEC-C84A-44A9-A7F1-7FD026B38C52}" srcId="{9C5C4C73-E6E2-4CA9-9807-F3B1C4968488}" destId="{ADB24C7D-AE1B-4265-9341-594E3FE92FE1}" srcOrd="3" destOrd="0" parTransId="{484E66A3-55B9-4872-9DED-C2319DB3E251}" sibTransId="{3D6DA813-826A-444B-AD39-554BC1B45C18}"/>
    <dgm:cxn modelId="{97276AEE-6576-4137-9E2E-E05C1D715346}" srcId="{9C5C4C73-E6E2-4CA9-9807-F3B1C4968488}" destId="{BFE3EEB6-8A8D-42E0-8947-AFB1F69E643E}" srcOrd="0" destOrd="0" parTransId="{883D853A-3F92-418A-B3C4-44C5E4FB78BD}" sibTransId="{9BE857B4-79DC-4BAE-910E-43D6AECCE883}"/>
    <dgm:cxn modelId="{5B345EEF-8A00-4D98-BDA9-072FB811C63A}" srcId="{5EA40304-9253-4932-ADAB-8EA50F8FC629}" destId="{AD46B8B0-C3B4-456A-8F70-F47306F18313}" srcOrd="0" destOrd="0" parTransId="{D0FDE083-C1AA-47B6-A601-E10C2058D61A}" sibTransId="{13AA0194-E781-4858-8EED-9809C534F9BF}"/>
    <dgm:cxn modelId="{0F54D1F3-49E7-4950-A36A-533C82A2E45B}" srcId="{C4CD9337-57F4-4FC0-AFD6-D19323523190}" destId="{9C5C4C73-E6E2-4CA9-9807-F3B1C4968488}" srcOrd="1" destOrd="0" parTransId="{686EDE47-6559-4D19-817F-80E0F387C463}" sibTransId="{29E7EC1F-56AC-4663-BC36-B89A854E8D28}"/>
    <dgm:cxn modelId="{B481EBFA-AB52-4834-8671-743E60A375BD}" type="presOf" srcId="{8CFA621C-C210-43F8-AC4C-1ACD64FB4DBD}" destId="{6D1EF617-428C-45AA-A636-B4A5BEFE15AB}" srcOrd="0" destOrd="0" presId="urn:microsoft.com/office/officeart/2005/8/layout/balance1"/>
    <dgm:cxn modelId="{859214FD-CD2C-476D-A3A5-1E7BF63F5886}" type="presOf" srcId="{C4CD9337-57F4-4FC0-AFD6-D19323523190}" destId="{5ED8D45F-951B-4144-A56F-8A8ABEE3AE9C}" srcOrd="0" destOrd="0" presId="urn:microsoft.com/office/officeart/2005/8/layout/balance1"/>
    <dgm:cxn modelId="{354F74E8-B45F-42C6-8D95-B2696ECCF1A1}" type="presParOf" srcId="{5ED8D45F-951B-4144-A56F-8A8ABEE3AE9C}" destId="{A4E5FC1A-7B7B-410A-AA51-2A7BBF9299F1}" srcOrd="0" destOrd="0" presId="urn:microsoft.com/office/officeart/2005/8/layout/balance1"/>
    <dgm:cxn modelId="{FC4D959F-DD86-46EA-B56B-7328A88C60FF}" type="presParOf" srcId="{5ED8D45F-951B-4144-A56F-8A8ABEE3AE9C}" destId="{C868ED40-7633-4049-964C-854A6746953B}" srcOrd="1" destOrd="0" presId="urn:microsoft.com/office/officeart/2005/8/layout/balance1"/>
    <dgm:cxn modelId="{C2D85DA4-455A-4945-AC5B-CED8F38EDA1D}" type="presParOf" srcId="{C868ED40-7633-4049-964C-854A6746953B}" destId="{6E74E904-8AB7-4F98-A200-5EECCCD6F89E}" srcOrd="0" destOrd="0" presId="urn:microsoft.com/office/officeart/2005/8/layout/balance1"/>
    <dgm:cxn modelId="{DF6A2413-72B9-4F05-A5FF-7E04F77AECE0}" type="presParOf" srcId="{C868ED40-7633-4049-964C-854A6746953B}" destId="{142F3661-CC71-4B06-A546-B1E703BD4B78}" srcOrd="1" destOrd="0" presId="urn:microsoft.com/office/officeart/2005/8/layout/balance1"/>
    <dgm:cxn modelId="{8E59F338-2B28-4169-9711-574BE4E9D1F5}" type="presParOf" srcId="{5ED8D45F-951B-4144-A56F-8A8ABEE3AE9C}" destId="{4DEAB62B-865C-4E89-A4A9-02FE0B24953D}" srcOrd="2" destOrd="0" presId="urn:microsoft.com/office/officeart/2005/8/layout/balance1"/>
    <dgm:cxn modelId="{5B754DF4-AD5D-459C-878D-374EBAD9E26A}" type="presParOf" srcId="{4DEAB62B-865C-4E89-A4A9-02FE0B24953D}" destId="{E679570D-7F56-4C18-84A5-6CA32B459A8A}" srcOrd="0" destOrd="0" presId="urn:microsoft.com/office/officeart/2005/8/layout/balance1"/>
    <dgm:cxn modelId="{06179949-A83C-46D2-B5FF-50024F08F144}" type="presParOf" srcId="{4DEAB62B-865C-4E89-A4A9-02FE0B24953D}" destId="{C95D54C6-EE73-4943-8268-407940032B64}" srcOrd="1" destOrd="0" presId="urn:microsoft.com/office/officeart/2005/8/layout/balance1"/>
    <dgm:cxn modelId="{79300473-458B-4D43-9F74-211C328333BB}" type="presParOf" srcId="{4DEAB62B-865C-4E89-A4A9-02FE0B24953D}" destId="{894E9A43-8D68-48E4-8C16-2F6BC6526793}" srcOrd="2" destOrd="0" presId="urn:microsoft.com/office/officeart/2005/8/layout/balance1"/>
    <dgm:cxn modelId="{D35BDA92-98C1-423D-BE3B-EB026AF60924}" type="presParOf" srcId="{4DEAB62B-865C-4E89-A4A9-02FE0B24953D}" destId="{3EF2C72E-C09C-4748-B189-C55971ADFC68}" srcOrd="3" destOrd="0" presId="urn:microsoft.com/office/officeart/2005/8/layout/balance1"/>
    <dgm:cxn modelId="{78B801F5-1C12-4B27-8230-DB196726E827}" type="presParOf" srcId="{4DEAB62B-865C-4E89-A4A9-02FE0B24953D}" destId="{74DD7970-34C7-4552-8D64-58EFF6372AB8}" srcOrd="4" destOrd="0" presId="urn:microsoft.com/office/officeart/2005/8/layout/balance1"/>
    <dgm:cxn modelId="{27164FA3-F5D2-4C82-8CCE-A94CBBB0D3D0}" type="presParOf" srcId="{4DEAB62B-865C-4E89-A4A9-02FE0B24953D}" destId="{6D1EF617-428C-45AA-A636-B4A5BEFE15AB}" srcOrd="5" destOrd="0" presId="urn:microsoft.com/office/officeart/2005/8/layout/balance1"/>
    <dgm:cxn modelId="{984469C3-5B9E-4D16-A681-AB7E43B68C74}" type="presParOf" srcId="{4DEAB62B-865C-4E89-A4A9-02FE0B24953D}" destId="{31F46BCF-C710-448D-90D7-FE25917E77F6}" srcOrd="6" destOrd="0" presId="urn:microsoft.com/office/officeart/2005/8/layout/balance1"/>
    <dgm:cxn modelId="{8CDF0B14-9AB8-4A96-8C35-FE5354C05915}" type="presParOf" srcId="{4DEAB62B-865C-4E89-A4A9-02FE0B24953D}" destId="{4990BF6E-7453-4786-808B-47E74D596D45}" srcOrd="7" destOrd="0" presId="urn:microsoft.com/office/officeart/2005/8/layout/balance1"/>
    <dgm:cxn modelId="{6D37090F-DD2A-47C9-AC3C-BA403B69B0F8}" type="presParOf" srcId="{4DEAB62B-865C-4E89-A4A9-02FE0B24953D}" destId="{79EB3666-16FA-455D-8C55-673C6D93CE40}" srcOrd="8" destOrd="0" presId="urn:microsoft.com/office/officeart/2005/8/layout/balance1"/>
    <dgm:cxn modelId="{A2F186A0-4B8B-47AD-A643-B60050F1B53A}" type="presParOf" srcId="{4DEAB62B-865C-4E89-A4A9-02FE0B24953D}" destId="{2F965926-B70F-4072-A610-FA3C885C9055}"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CD9337-57F4-4FC0-AFD6-D19323523190}" type="doc">
      <dgm:prSet loTypeId="urn:microsoft.com/office/officeart/2005/8/layout/balance1" loCatId="relationship" qsTypeId="urn:microsoft.com/office/officeart/2005/8/quickstyle/3d4" qsCatId="3D" csTypeId="urn:microsoft.com/office/officeart/2005/8/colors/colorful2" csCatId="colorful" phldr="1"/>
      <dgm:spPr/>
      <dgm:t>
        <a:bodyPr/>
        <a:lstStyle/>
        <a:p>
          <a:endParaRPr lang="it-IT"/>
        </a:p>
      </dgm:t>
    </dgm:pt>
    <dgm:pt modelId="{5EA40304-9253-4932-ADAB-8EA50F8FC629}">
      <dgm:prSet phldrT="[Testo]" custT="1"/>
      <dgm:spPr/>
      <dgm:t>
        <a:bodyPr/>
        <a:lstStyle/>
        <a:p>
          <a:r>
            <a:rPr lang="it-IT" sz="1500" b="1" dirty="0">
              <a:solidFill>
                <a:schemeClr val="tx2"/>
              </a:solidFill>
              <a:latin typeface="Univers for KPMG Light" panose="020B0403020202020204" pitchFamily="34" charset="0"/>
            </a:rPr>
            <a:t>Collegiale</a:t>
          </a:r>
        </a:p>
        <a:p>
          <a:r>
            <a:rPr lang="it-IT" sz="1200" b="0" dirty="0">
              <a:solidFill>
                <a:schemeClr val="tx2"/>
              </a:solidFill>
              <a:latin typeface="Univers for KPMG Light" panose="020B0403020202020204" pitchFamily="34" charset="0"/>
            </a:rPr>
            <a:t>(esterno)</a:t>
          </a:r>
        </a:p>
      </dgm:t>
    </dgm:pt>
    <dgm:pt modelId="{90BE3A3E-EE06-4126-973D-BF7D67E0754B}" type="parTrans" cxnId="{FC57C69F-2B16-4690-A90E-C67A645696D3}">
      <dgm:prSet/>
      <dgm:spPr/>
      <dgm:t>
        <a:bodyPr/>
        <a:lstStyle/>
        <a:p>
          <a:endParaRPr lang="it-IT"/>
        </a:p>
      </dgm:t>
    </dgm:pt>
    <dgm:pt modelId="{3F97E723-0CDC-49BB-A7CB-93D3CCF34594}" type="sibTrans" cxnId="{FC57C69F-2B16-4690-A90E-C67A645696D3}">
      <dgm:prSet/>
      <dgm:spPr/>
      <dgm:t>
        <a:bodyPr/>
        <a:lstStyle/>
        <a:p>
          <a:endParaRPr lang="it-IT"/>
        </a:p>
      </dgm:t>
    </dgm:pt>
    <dgm:pt modelId="{AD46B8B0-C3B4-456A-8F70-F47306F18313}">
      <dgm:prSet phldrT="[Testo]"/>
      <dgm:spPr/>
      <dgm:t>
        <a:bodyPr/>
        <a:lstStyle/>
        <a:p>
          <a:r>
            <a:rPr lang="it-IT" dirty="0"/>
            <a:t>Onorabilità</a:t>
          </a:r>
        </a:p>
      </dgm:t>
    </dgm:pt>
    <dgm:pt modelId="{D0FDE083-C1AA-47B6-A601-E10C2058D61A}" type="parTrans" cxnId="{5B345EEF-8A00-4D98-BDA9-072FB811C63A}">
      <dgm:prSet/>
      <dgm:spPr/>
      <dgm:t>
        <a:bodyPr/>
        <a:lstStyle/>
        <a:p>
          <a:endParaRPr lang="it-IT"/>
        </a:p>
      </dgm:t>
    </dgm:pt>
    <dgm:pt modelId="{13AA0194-E781-4858-8EED-9809C534F9BF}" type="sibTrans" cxnId="{5B345EEF-8A00-4D98-BDA9-072FB811C63A}">
      <dgm:prSet/>
      <dgm:spPr/>
      <dgm:t>
        <a:bodyPr/>
        <a:lstStyle/>
        <a:p>
          <a:endParaRPr lang="it-IT"/>
        </a:p>
      </dgm:t>
    </dgm:pt>
    <dgm:pt modelId="{77E11465-7A60-44DF-ACEA-A2FB3CD9719C}">
      <dgm:prSet phldrT="[Testo]"/>
      <dgm:spPr/>
      <dgm:t>
        <a:bodyPr/>
        <a:lstStyle/>
        <a:p>
          <a:r>
            <a:rPr lang="it-IT" dirty="0"/>
            <a:t>Professionalità</a:t>
          </a:r>
        </a:p>
      </dgm:t>
    </dgm:pt>
    <dgm:pt modelId="{D3ABCDA8-DDA7-4915-8568-C154C20787D8}" type="parTrans" cxnId="{7FB24DAF-D495-4DB2-BFC1-A20F09E0B874}">
      <dgm:prSet/>
      <dgm:spPr/>
      <dgm:t>
        <a:bodyPr/>
        <a:lstStyle/>
        <a:p>
          <a:endParaRPr lang="it-IT"/>
        </a:p>
      </dgm:t>
    </dgm:pt>
    <dgm:pt modelId="{A0710BF0-7994-4B34-B9E6-4AEB7DC3369D}" type="sibTrans" cxnId="{7FB24DAF-D495-4DB2-BFC1-A20F09E0B874}">
      <dgm:prSet/>
      <dgm:spPr/>
      <dgm:t>
        <a:bodyPr/>
        <a:lstStyle/>
        <a:p>
          <a:endParaRPr lang="it-IT"/>
        </a:p>
      </dgm:t>
    </dgm:pt>
    <dgm:pt modelId="{9C5C4C73-E6E2-4CA9-9807-F3B1C4968488}">
      <dgm:prSet phldrT="[Testo]" custT="1"/>
      <dgm:spPr/>
      <dgm:t>
        <a:bodyPr/>
        <a:lstStyle/>
        <a:p>
          <a:r>
            <a:rPr lang="it-IT" sz="1500" b="1" dirty="0">
              <a:solidFill>
                <a:schemeClr val="tx2"/>
              </a:solidFill>
              <a:latin typeface="Univers for KPMG Light" panose="020B0403020202020204" pitchFamily="34" charset="0"/>
            </a:rPr>
            <a:t>Collegiale</a:t>
          </a:r>
        </a:p>
        <a:p>
          <a:r>
            <a:rPr lang="it-IT" sz="1200" b="0" dirty="0">
              <a:solidFill>
                <a:schemeClr val="tx2"/>
              </a:solidFill>
              <a:latin typeface="Univers for KPMG Light" panose="020B0403020202020204" pitchFamily="34" charset="0"/>
            </a:rPr>
            <a:t>(misto)</a:t>
          </a:r>
        </a:p>
      </dgm:t>
    </dgm:pt>
    <dgm:pt modelId="{686EDE47-6559-4D19-817F-80E0F387C463}" type="parTrans" cxnId="{0F54D1F3-49E7-4950-A36A-533C82A2E45B}">
      <dgm:prSet/>
      <dgm:spPr/>
      <dgm:t>
        <a:bodyPr/>
        <a:lstStyle/>
        <a:p>
          <a:endParaRPr lang="it-IT"/>
        </a:p>
      </dgm:t>
    </dgm:pt>
    <dgm:pt modelId="{29E7EC1F-56AC-4663-BC36-B89A854E8D28}" type="sibTrans" cxnId="{0F54D1F3-49E7-4950-A36A-533C82A2E45B}">
      <dgm:prSet/>
      <dgm:spPr/>
      <dgm:t>
        <a:bodyPr/>
        <a:lstStyle/>
        <a:p>
          <a:endParaRPr lang="it-IT"/>
        </a:p>
      </dgm:t>
    </dgm:pt>
    <dgm:pt modelId="{BFE3EEB6-8A8D-42E0-8947-AFB1F69E643E}">
      <dgm:prSet phldrT="[Testo]"/>
      <dgm:spPr/>
      <dgm:t>
        <a:bodyPr/>
        <a:lstStyle/>
        <a:p>
          <a:r>
            <a:rPr lang="it-IT" dirty="0"/>
            <a:t>Onorabilità</a:t>
          </a:r>
        </a:p>
      </dgm:t>
    </dgm:pt>
    <dgm:pt modelId="{883D853A-3F92-418A-B3C4-44C5E4FB78BD}" type="parTrans" cxnId="{97276AEE-6576-4137-9E2E-E05C1D715346}">
      <dgm:prSet/>
      <dgm:spPr/>
      <dgm:t>
        <a:bodyPr/>
        <a:lstStyle/>
        <a:p>
          <a:endParaRPr lang="it-IT"/>
        </a:p>
      </dgm:t>
    </dgm:pt>
    <dgm:pt modelId="{9BE857B4-79DC-4BAE-910E-43D6AECCE883}" type="sibTrans" cxnId="{97276AEE-6576-4137-9E2E-E05C1D715346}">
      <dgm:prSet/>
      <dgm:spPr/>
      <dgm:t>
        <a:bodyPr/>
        <a:lstStyle/>
        <a:p>
          <a:endParaRPr lang="it-IT"/>
        </a:p>
      </dgm:t>
    </dgm:pt>
    <dgm:pt modelId="{4FAEBDE1-6863-4ADC-82A3-C9A0AE2EF773}">
      <dgm:prSet phldrT="[Testo]"/>
      <dgm:spPr/>
      <dgm:t>
        <a:bodyPr/>
        <a:lstStyle/>
        <a:p>
          <a:r>
            <a:rPr lang="it-IT" dirty="0"/>
            <a:t>Professionalità</a:t>
          </a:r>
        </a:p>
      </dgm:t>
    </dgm:pt>
    <dgm:pt modelId="{2532B5AA-F1B5-45CC-90E0-C2222BB74AB8}" type="parTrans" cxnId="{B6458B65-57A2-4FE1-B059-52427DD71BF8}">
      <dgm:prSet/>
      <dgm:spPr/>
      <dgm:t>
        <a:bodyPr/>
        <a:lstStyle/>
        <a:p>
          <a:endParaRPr lang="it-IT"/>
        </a:p>
      </dgm:t>
    </dgm:pt>
    <dgm:pt modelId="{23AE799B-A58C-4CA2-8910-D70CCA771B92}" type="sibTrans" cxnId="{B6458B65-57A2-4FE1-B059-52427DD71BF8}">
      <dgm:prSet/>
      <dgm:spPr/>
      <dgm:t>
        <a:bodyPr/>
        <a:lstStyle/>
        <a:p>
          <a:endParaRPr lang="it-IT"/>
        </a:p>
      </dgm:t>
    </dgm:pt>
    <dgm:pt modelId="{ADB24C7D-AE1B-4265-9341-594E3FE92FE1}">
      <dgm:prSet phldrT="[Testo]"/>
      <dgm:spPr/>
      <dgm:t>
        <a:bodyPr/>
        <a:lstStyle/>
        <a:p>
          <a:r>
            <a:rPr lang="it-IT" dirty="0"/>
            <a:t>Continuità d'azione</a:t>
          </a:r>
        </a:p>
      </dgm:t>
    </dgm:pt>
    <dgm:pt modelId="{484E66A3-55B9-4872-9DED-C2319DB3E251}" type="parTrans" cxnId="{3FDB8BEC-C84A-44A9-A7F1-7FD026B38C52}">
      <dgm:prSet/>
      <dgm:spPr/>
      <dgm:t>
        <a:bodyPr/>
        <a:lstStyle/>
        <a:p>
          <a:endParaRPr lang="it-IT"/>
        </a:p>
      </dgm:t>
    </dgm:pt>
    <dgm:pt modelId="{3D6DA813-826A-444B-AD39-554BC1B45C18}" type="sibTrans" cxnId="{3FDB8BEC-C84A-44A9-A7F1-7FD026B38C52}">
      <dgm:prSet/>
      <dgm:spPr/>
      <dgm:t>
        <a:bodyPr/>
        <a:lstStyle/>
        <a:p>
          <a:endParaRPr lang="it-IT"/>
        </a:p>
      </dgm:t>
    </dgm:pt>
    <dgm:pt modelId="{8CFA621C-C210-43F8-AC4C-1ACD64FB4DBD}">
      <dgm:prSet/>
      <dgm:spPr/>
      <dgm:t>
        <a:bodyPr/>
        <a:lstStyle/>
        <a:p>
          <a:r>
            <a:rPr lang="it-IT" dirty="0"/>
            <a:t>Autonomia/ Indipendenza</a:t>
          </a:r>
        </a:p>
      </dgm:t>
    </dgm:pt>
    <dgm:pt modelId="{10D5CC6C-24FB-4813-8F65-88966890657F}" type="parTrans" cxnId="{FBDDA4D6-A15A-447F-B7D4-739266FCC384}">
      <dgm:prSet/>
      <dgm:spPr/>
      <dgm:t>
        <a:bodyPr/>
        <a:lstStyle/>
        <a:p>
          <a:endParaRPr lang="it-IT"/>
        </a:p>
      </dgm:t>
    </dgm:pt>
    <dgm:pt modelId="{DDA53435-5421-4B39-8788-B2D354536BA2}" type="sibTrans" cxnId="{FBDDA4D6-A15A-447F-B7D4-739266FCC384}">
      <dgm:prSet/>
      <dgm:spPr/>
      <dgm:t>
        <a:bodyPr/>
        <a:lstStyle/>
        <a:p>
          <a:endParaRPr lang="it-IT"/>
        </a:p>
      </dgm:t>
    </dgm:pt>
    <dgm:pt modelId="{DC55ACAE-3D1C-41FA-BCFD-66C111C4A133}">
      <dgm:prSet/>
      <dgm:spPr/>
      <dgm:t>
        <a:bodyPr/>
        <a:lstStyle/>
        <a:p>
          <a:r>
            <a:rPr lang="it-IT" dirty="0"/>
            <a:t>Autonomia/</a:t>
          </a:r>
        </a:p>
        <a:p>
          <a:r>
            <a:rPr lang="it-IT" dirty="0"/>
            <a:t>Indipendenza</a:t>
          </a:r>
        </a:p>
      </dgm:t>
    </dgm:pt>
    <dgm:pt modelId="{1B80E934-5A06-410B-BA7F-56F6CE2F10CD}" type="parTrans" cxnId="{9FBA0318-A691-45B1-AA90-2DE943434FAC}">
      <dgm:prSet/>
      <dgm:spPr/>
      <dgm:t>
        <a:bodyPr/>
        <a:lstStyle/>
        <a:p>
          <a:endParaRPr lang="it-IT"/>
        </a:p>
      </dgm:t>
    </dgm:pt>
    <dgm:pt modelId="{6736D64A-E14E-46F1-9558-5B87460C12B9}" type="sibTrans" cxnId="{9FBA0318-A691-45B1-AA90-2DE943434FAC}">
      <dgm:prSet/>
      <dgm:spPr/>
      <dgm:t>
        <a:bodyPr/>
        <a:lstStyle/>
        <a:p>
          <a:endParaRPr lang="it-IT"/>
        </a:p>
      </dgm:t>
    </dgm:pt>
    <dgm:pt modelId="{5ED8D45F-951B-4144-A56F-8A8ABEE3AE9C}" type="pres">
      <dgm:prSet presAssocID="{C4CD9337-57F4-4FC0-AFD6-D19323523190}" presName="outerComposite" presStyleCnt="0">
        <dgm:presLayoutVars>
          <dgm:chMax val="2"/>
          <dgm:animLvl val="lvl"/>
          <dgm:resizeHandles val="exact"/>
        </dgm:presLayoutVars>
      </dgm:prSet>
      <dgm:spPr/>
    </dgm:pt>
    <dgm:pt modelId="{A4E5FC1A-7B7B-410A-AA51-2A7BBF9299F1}" type="pres">
      <dgm:prSet presAssocID="{C4CD9337-57F4-4FC0-AFD6-D19323523190}" presName="dummyMaxCanvas" presStyleCnt="0"/>
      <dgm:spPr/>
    </dgm:pt>
    <dgm:pt modelId="{C868ED40-7633-4049-964C-854A6746953B}" type="pres">
      <dgm:prSet presAssocID="{C4CD9337-57F4-4FC0-AFD6-D19323523190}" presName="parentComposite" presStyleCnt="0"/>
      <dgm:spPr/>
    </dgm:pt>
    <dgm:pt modelId="{6E74E904-8AB7-4F98-A200-5EECCCD6F89E}" type="pres">
      <dgm:prSet presAssocID="{C4CD9337-57F4-4FC0-AFD6-D19323523190}" presName="parent1" presStyleLbl="alignAccFollowNode1" presStyleIdx="0" presStyleCnt="4" custScaleX="110614">
        <dgm:presLayoutVars>
          <dgm:chMax val="4"/>
        </dgm:presLayoutVars>
      </dgm:prSet>
      <dgm:spPr/>
    </dgm:pt>
    <dgm:pt modelId="{142F3661-CC71-4B06-A546-B1E703BD4B78}" type="pres">
      <dgm:prSet presAssocID="{C4CD9337-57F4-4FC0-AFD6-D19323523190}" presName="parent2" presStyleLbl="alignAccFollowNode1" presStyleIdx="1" presStyleCnt="4" custScaleX="113298">
        <dgm:presLayoutVars>
          <dgm:chMax val="4"/>
        </dgm:presLayoutVars>
      </dgm:prSet>
      <dgm:spPr/>
    </dgm:pt>
    <dgm:pt modelId="{4DEAB62B-865C-4E89-A4A9-02FE0B24953D}" type="pres">
      <dgm:prSet presAssocID="{C4CD9337-57F4-4FC0-AFD6-D19323523190}" presName="childrenComposite" presStyleCnt="0"/>
      <dgm:spPr/>
    </dgm:pt>
    <dgm:pt modelId="{E679570D-7F56-4C18-84A5-6CA32B459A8A}" type="pres">
      <dgm:prSet presAssocID="{C4CD9337-57F4-4FC0-AFD6-D19323523190}" presName="dummyMaxCanvas_ChildArea" presStyleCnt="0"/>
      <dgm:spPr/>
    </dgm:pt>
    <dgm:pt modelId="{C95D54C6-EE73-4943-8268-407940032B64}" type="pres">
      <dgm:prSet presAssocID="{C4CD9337-57F4-4FC0-AFD6-D19323523190}" presName="fulcrum" presStyleLbl="alignAccFollowNode1" presStyleIdx="2" presStyleCnt="4"/>
      <dgm:spPr/>
    </dgm:pt>
    <dgm:pt modelId="{894E9A43-8D68-48E4-8C16-2F6BC6526793}" type="pres">
      <dgm:prSet presAssocID="{C4CD9337-57F4-4FC0-AFD6-D19323523190}" presName="balance_34" presStyleLbl="alignAccFollowNode1" presStyleIdx="3" presStyleCnt="4">
        <dgm:presLayoutVars>
          <dgm:bulletEnabled val="1"/>
        </dgm:presLayoutVars>
      </dgm:prSet>
      <dgm:spPr/>
    </dgm:pt>
    <dgm:pt modelId="{3EF2C72E-C09C-4748-B189-C55971ADFC68}" type="pres">
      <dgm:prSet presAssocID="{C4CD9337-57F4-4FC0-AFD6-D19323523190}" presName="right_34_1" presStyleLbl="node1" presStyleIdx="0" presStyleCnt="7">
        <dgm:presLayoutVars>
          <dgm:bulletEnabled val="1"/>
        </dgm:presLayoutVars>
      </dgm:prSet>
      <dgm:spPr/>
    </dgm:pt>
    <dgm:pt modelId="{74DD7970-34C7-4552-8D64-58EFF6372AB8}" type="pres">
      <dgm:prSet presAssocID="{C4CD9337-57F4-4FC0-AFD6-D19323523190}" presName="right_34_2" presStyleLbl="node1" presStyleIdx="1" presStyleCnt="7">
        <dgm:presLayoutVars>
          <dgm:bulletEnabled val="1"/>
        </dgm:presLayoutVars>
      </dgm:prSet>
      <dgm:spPr/>
    </dgm:pt>
    <dgm:pt modelId="{6D1EF617-428C-45AA-A636-B4A5BEFE15AB}" type="pres">
      <dgm:prSet presAssocID="{C4CD9337-57F4-4FC0-AFD6-D19323523190}" presName="right_34_3" presStyleLbl="node1" presStyleIdx="2" presStyleCnt="7">
        <dgm:presLayoutVars>
          <dgm:bulletEnabled val="1"/>
        </dgm:presLayoutVars>
      </dgm:prSet>
      <dgm:spPr/>
    </dgm:pt>
    <dgm:pt modelId="{31F46BCF-C710-448D-90D7-FE25917E77F6}" type="pres">
      <dgm:prSet presAssocID="{C4CD9337-57F4-4FC0-AFD6-D19323523190}" presName="right_34_4" presStyleLbl="node1" presStyleIdx="3" presStyleCnt="7">
        <dgm:presLayoutVars>
          <dgm:bulletEnabled val="1"/>
        </dgm:presLayoutVars>
      </dgm:prSet>
      <dgm:spPr/>
    </dgm:pt>
    <dgm:pt modelId="{4990BF6E-7453-4786-808B-47E74D596D45}" type="pres">
      <dgm:prSet presAssocID="{C4CD9337-57F4-4FC0-AFD6-D19323523190}" presName="left_34_1" presStyleLbl="node1" presStyleIdx="4" presStyleCnt="7">
        <dgm:presLayoutVars>
          <dgm:bulletEnabled val="1"/>
        </dgm:presLayoutVars>
      </dgm:prSet>
      <dgm:spPr/>
    </dgm:pt>
    <dgm:pt modelId="{79EB3666-16FA-455D-8C55-673C6D93CE40}" type="pres">
      <dgm:prSet presAssocID="{C4CD9337-57F4-4FC0-AFD6-D19323523190}" presName="left_34_2" presStyleLbl="node1" presStyleIdx="5" presStyleCnt="7">
        <dgm:presLayoutVars>
          <dgm:bulletEnabled val="1"/>
        </dgm:presLayoutVars>
      </dgm:prSet>
      <dgm:spPr/>
    </dgm:pt>
    <dgm:pt modelId="{2F965926-B70F-4072-A610-FA3C885C9055}" type="pres">
      <dgm:prSet presAssocID="{C4CD9337-57F4-4FC0-AFD6-D19323523190}" presName="left_34_3" presStyleLbl="node1" presStyleIdx="6" presStyleCnt="7">
        <dgm:presLayoutVars>
          <dgm:bulletEnabled val="1"/>
        </dgm:presLayoutVars>
      </dgm:prSet>
      <dgm:spPr/>
    </dgm:pt>
  </dgm:ptLst>
  <dgm:cxnLst>
    <dgm:cxn modelId="{4CF9D20F-CD21-4B4A-B954-5790B51E83B7}" type="presOf" srcId="{AD46B8B0-C3B4-456A-8F70-F47306F18313}" destId="{4990BF6E-7453-4786-808B-47E74D596D45}" srcOrd="0" destOrd="0" presId="urn:microsoft.com/office/officeart/2005/8/layout/balance1"/>
    <dgm:cxn modelId="{C119F417-EE46-4AA2-9ABA-9137EE38E868}" type="presOf" srcId="{C4CD9337-57F4-4FC0-AFD6-D19323523190}" destId="{5ED8D45F-951B-4144-A56F-8A8ABEE3AE9C}" srcOrd="0" destOrd="0" presId="urn:microsoft.com/office/officeart/2005/8/layout/balance1"/>
    <dgm:cxn modelId="{9FBA0318-A691-45B1-AA90-2DE943434FAC}" srcId="{5EA40304-9253-4932-ADAB-8EA50F8FC629}" destId="{DC55ACAE-3D1C-41FA-BCFD-66C111C4A133}" srcOrd="2" destOrd="0" parTransId="{1B80E934-5A06-410B-BA7F-56F6CE2F10CD}" sibTransId="{6736D64A-E14E-46F1-9558-5B87460C12B9}"/>
    <dgm:cxn modelId="{A04D823A-582B-43C1-A3A0-7C7B4328CC8E}" type="presOf" srcId="{5EA40304-9253-4932-ADAB-8EA50F8FC629}" destId="{6E74E904-8AB7-4F98-A200-5EECCCD6F89E}" srcOrd="0" destOrd="0" presId="urn:microsoft.com/office/officeart/2005/8/layout/balance1"/>
    <dgm:cxn modelId="{ED697261-CB4F-4B90-85AF-7592AD37AEE9}" type="presOf" srcId="{77E11465-7A60-44DF-ACEA-A2FB3CD9719C}" destId="{79EB3666-16FA-455D-8C55-673C6D93CE40}" srcOrd="0" destOrd="0" presId="urn:microsoft.com/office/officeart/2005/8/layout/balance1"/>
    <dgm:cxn modelId="{B6458B65-57A2-4FE1-B059-52427DD71BF8}" srcId="{9C5C4C73-E6E2-4CA9-9807-F3B1C4968488}" destId="{4FAEBDE1-6863-4ADC-82A3-C9A0AE2EF773}" srcOrd="1" destOrd="0" parTransId="{2532B5AA-F1B5-45CC-90E0-C2222BB74AB8}" sibTransId="{23AE799B-A58C-4CA2-8910-D70CCA771B92}"/>
    <dgm:cxn modelId="{F155B345-09CA-4747-88B1-1F2DCBDA1006}" type="presOf" srcId="{9C5C4C73-E6E2-4CA9-9807-F3B1C4968488}" destId="{142F3661-CC71-4B06-A546-B1E703BD4B78}" srcOrd="0" destOrd="0" presId="urn:microsoft.com/office/officeart/2005/8/layout/balance1"/>
    <dgm:cxn modelId="{8328A596-6E5B-4828-926A-AC2589A98B0F}" type="presOf" srcId="{BFE3EEB6-8A8D-42E0-8947-AFB1F69E643E}" destId="{3EF2C72E-C09C-4748-B189-C55971ADFC68}" srcOrd="0" destOrd="0" presId="urn:microsoft.com/office/officeart/2005/8/layout/balance1"/>
    <dgm:cxn modelId="{90C1AB97-A478-437D-8F95-81E0D42BCE92}" type="presOf" srcId="{8CFA621C-C210-43F8-AC4C-1ACD64FB4DBD}" destId="{6D1EF617-428C-45AA-A636-B4A5BEFE15AB}" srcOrd="0" destOrd="0" presId="urn:microsoft.com/office/officeart/2005/8/layout/balance1"/>
    <dgm:cxn modelId="{29F7399F-359F-48FC-B5E9-BCAAD48FF3D4}" type="presOf" srcId="{DC55ACAE-3D1C-41FA-BCFD-66C111C4A133}" destId="{2F965926-B70F-4072-A610-FA3C885C9055}" srcOrd="0" destOrd="0" presId="urn:microsoft.com/office/officeart/2005/8/layout/balance1"/>
    <dgm:cxn modelId="{FC57C69F-2B16-4690-A90E-C67A645696D3}" srcId="{C4CD9337-57F4-4FC0-AFD6-D19323523190}" destId="{5EA40304-9253-4932-ADAB-8EA50F8FC629}" srcOrd="0" destOrd="0" parTransId="{90BE3A3E-EE06-4126-973D-BF7D67E0754B}" sibTransId="{3F97E723-0CDC-49BB-A7CB-93D3CCF34594}"/>
    <dgm:cxn modelId="{7FB24DAF-D495-4DB2-BFC1-A20F09E0B874}" srcId="{5EA40304-9253-4932-ADAB-8EA50F8FC629}" destId="{77E11465-7A60-44DF-ACEA-A2FB3CD9719C}" srcOrd="1" destOrd="0" parTransId="{D3ABCDA8-DDA7-4915-8568-C154C20787D8}" sibTransId="{A0710BF0-7994-4B34-B9E6-4AEB7DC3369D}"/>
    <dgm:cxn modelId="{FBDDA4D6-A15A-447F-B7D4-739266FCC384}" srcId="{9C5C4C73-E6E2-4CA9-9807-F3B1C4968488}" destId="{8CFA621C-C210-43F8-AC4C-1ACD64FB4DBD}" srcOrd="2" destOrd="0" parTransId="{10D5CC6C-24FB-4813-8F65-88966890657F}" sibTransId="{DDA53435-5421-4B39-8788-B2D354536BA2}"/>
    <dgm:cxn modelId="{52912AE3-3A67-4DE8-9782-BF073583F8ED}" type="presOf" srcId="{ADB24C7D-AE1B-4265-9341-594E3FE92FE1}" destId="{31F46BCF-C710-448D-90D7-FE25917E77F6}" srcOrd="0" destOrd="0" presId="urn:microsoft.com/office/officeart/2005/8/layout/balance1"/>
    <dgm:cxn modelId="{3FDB8BEC-C84A-44A9-A7F1-7FD026B38C52}" srcId="{9C5C4C73-E6E2-4CA9-9807-F3B1C4968488}" destId="{ADB24C7D-AE1B-4265-9341-594E3FE92FE1}" srcOrd="3" destOrd="0" parTransId="{484E66A3-55B9-4872-9DED-C2319DB3E251}" sibTransId="{3D6DA813-826A-444B-AD39-554BC1B45C18}"/>
    <dgm:cxn modelId="{97276AEE-6576-4137-9E2E-E05C1D715346}" srcId="{9C5C4C73-E6E2-4CA9-9807-F3B1C4968488}" destId="{BFE3EEB6-8A8D-42E0-8947-AFB1F69E643E}" srcOrd="0" destOrd="0" parTransId="{883D853A-3F92-418A-B3C4-44C5E4FB78BD}" sibTransId="{9BE857B4-79DC-4BAE-910E-43D6AECCE883}"/>
    <dgm:cxn modelId="{5B345EEF-8A00-4D98-BDA9-072FB811C63A}" srcId="{5EA40304-9253-4932-ADAB-8EA50F8FC629}" destId="{AD46B8B0-C3B4-456A-8F70-F47306F18313}" srcOrd="0" destOrd="0" parTransId="{D0FDE083-C1AA-47B6-A601-E10C2058D61A}" sibTransId="{13AA0194-E781-4858-8EED-9809C534F9BF}"/>
    <dgm:cxn modelId="{0F54D1F3-49E7-4950-A36A-533C82A2E45B}" srcId="{C4CD9337-57F4-4FC0-AFD6-D19323523190}" destId="{9C5C4C73-E6E2-4CA9-9807-F3B1C4968488}" srcOrd="1" destOrd="0" parTransId="{686EDE47-6559-4D19-817F-80E0F387C463}" sibTransId="{29E7EC1F-56AC-4663-BC36-B89A854E8D28}"/>
    <dgm:cxn modelId="{E0D339FB-FE14-497C-B081-380A9B0C73AA}" type="presOf" srcId="{4FAEBDE1-6863-4ADC-82A3-C9A0AE2EF773}" destId="{74DD7970-34C7-4552-8D64-58EFF6372AB8}" srcOrd="0" destOrd="0" presId="urn:microsoft.com/office/officeart/2005/8/layout/balance1"/>
    <dgm:cxn modelId="{4047C2E9-4942-41F9-BEC4-4DF9028E6AE6}" type="presParOf" srcId="{5ED8D45F-951B-4144-A56F-8A8ABEE3AE9C}" destId="{A4E5FC1A-7B7B-410A-AA51-2A7BBF9299F1}" srcOrd="0" destOrd="0" presId="urn:microsoft.com/office/officeart/2005/8/layout/balance1"/>
    <dgm:cxn modelId="{07B6A0D1-825E-40AB-99F5-64D2A4F45AAD}" type="presParOf" srcId="{5ED8D45F-951B-4144-A56F-8A8ABEE3AE9C}" destId="{C868ED40-7633-4049-964C-854A6746953B}" srcOrd="1" destOrd="0" presId="urn:microsoft.com/office/officeart/2005/8/layout/balance1"/>
    <dgm:cxn modelId="{718AAA7B-CD74-467C-8CAB-128075991815}" type="presParOf" srcId="{C868ED40-7633-4049-964C-854A6746953B}" destId="{6E74E904-8AB7-4F98-A200-5EECCCD6F89E}" srcOrd="0" destOrd="0" presId="urn:microsoft.com/office/officeart/2005/8/layout/balance1"/>
    <dgm:cxn modelId="{FDA7DB7F-2B60-4A63-8776-D8003BBA9658}" type="presParOf" srcId="{C868ED40-7633-4049-964C-854A6746953B}" destId="{142F3661-CC71-4B06-A546-B1E703BD4B78}" srcOrd="1" destOrd="0" presId="urn:microsoft.com/office/officeart/2005/8/layout/balance1"/>
    <dgm:cxn modelId="{9A7FC37C-7EAC-4342-A43F-1BBF49D2437F}" type="presParOf" srcId="{5ED8D45F-951B-4144-A56F-8A8ABEE3AE9C}" destId="{4DEAB62B-865C-4E89-A4A9-02FE0B24953D}" srcOrd="2" destOrd="0" presId="urn:microsoft.com/office/officeart/2005/8/layout/balance1"/>
    <dgm:cxn modelId="{1E86508E-38DC-42C3-B3C6-EB6115235815}" type="presParOf" srcId="{4DEAB62B-865C-4E89-A4A9-02FE0B24953D}" destId="{E679570D-7F56-4C18-84A5-6CA32B459A8A}" srcOrd="0" destOrd="0" presId="urn:microsoft.com/office/officeart/2005/8/layout/balance1"/>
    <dgm:cxn modelId="{56DA053C-C028-4ED1-9B0A-20F05F97F242}" type="presParOf" srcId="{4DEAB62B-865C-4E89-A4A9-02FE0B24953D}" destId="{C95D54C6-EE73-4943-8268-407940032B64}" srcOrd="1" destOrd="0" presId="urn:microsoft.com/office/officeart/2005/8/layout/balance1"/>
    <dgm:cxn modelId="{45BFF580-9F64-453C-A991-32946EC9E4D8}" type="presParOf" srcId="{4DEAB62B-865C-4E89-A4A9-02FE0B24953D}" destId="{894E9A43-8D68-48E4-8C16-2F6BC6526793}" srcOrd="2" destOrd="0" presId="urn:microsoft.com/office/officeart/2005/8/layout/balance1"/>
    <dgm:cxn modelId="{7359F84B-1985-46F8-B17F-5B3C526DD23B}" type="presParOf" srcId="{4DEAB62B-865C-4E89-A4A9-02FE0B24953D}" destId="{3EF2C72E-C09C-4748-B189-C55971ADFC68}" srcOrd="3" destOrd="0" presId="urn:microsoft.com/office/officeart/2005/8/layout/balance1"/>
    <dgm:cxn modelId="{BF38EB8E-58CE-42F8-B1E0-60B68E67FF69}" type="presParOf" srcId="{4DEAB62B-865C-4E89-A4A9-02FE0B24953D}" destId="{74DD7970-34C7-4552-8D64-58EFF6372AB8}" srcOrd="4" destOrd="0" presId="urn:microsoft.com/office/officeart/2005/8/layout/balance1"/>
    <dgm:cxn modelId="{47E8B956-B32F-4D53-92FF-196297257AB7}" type="presParOf" srcId="{4DEAB62B-865C-4E89-A4A9-02FE0B24953D}" destId="{6D1EF617-428C-45AA-A636-B4A5BEFE15AB}" srcOrd="5" destOrd="0" presId="urn:microsoft.com/office/officeart/2005/8/layout/balance1"/>
    <dgm:cxn modelId="{1BDAFCB0-5E3B-457A-991D-45A938BDA684}" type="presParOf" srcId="{4DEAB62B-865C-4E89-A4A9-02FE0B24953D}" destId="{31F46BCF-C710-448D-90D7-FE25917E77F6}" srcOrd="6" destOrd="0" presId="urn:microsoft.com/office/officeart/2005/8/layout/balance1"/>
    <dgm:cxn modelId="{AD3FF946-34A3-4333-AB36-FCA507CABE7A}" type="presParOf" srcId="{4DEAB62B-865C-4E89-A4A9-02FE0B24953D}" destId="{4990BF6E-7453-4786-808B-47E74D596D45}" srcOrd="7" destOrd="0" presId="urn:microsoft.com/office/officeart/2005/8/layout/balance1"/>
    <dgm:cxn modelId="{E6A641A6-D0DF-4F84-8855-783F53585CCE}" type="presParOf" srcId="{4DEAB62B-865C-4E89-A4A9-02FE0B24953D}" destId="{79EB3666-16FA-455D-8C55-673C6D93CE40}" srcOrd="8" destOrd="0" presId="urn:microsoft.com/office/officeart/2005/8/layout/balance1"/>
    <dgm:cxn modelId="{AC7ACD06-7ADA-4B44-B536-34B6FD0B5EDA}" type="presParOf" srcId="{4DEAB62B-865C-4E89-A4A9-02FE0B24953D}" destId="{2F965926-B70F-4072-A610-FA3C885C9055}" srcOrd="9" destOrd="0" presId="urn:microsoft.com/office/officeart/2005/8/layout/balanc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6B590F-FF17-4B13-AD7A-EE1DB641FFB4}"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it-IT"/>
        </a:p>
      </dgm:t>
    </dgm:pt>
    <dgm:pt modelId="{7CE9041A-E344-4589-A44E-4F9C655B2C39}">
      <dgm:prSet phldrT="[Text]"/>
      <dgm:spPr/>
      <dgm:t>
        <a:bodyPr/>
        <a:lstStyle/>
        <a:p>
          <a:r>
            <a:rPr lang="it-IT" dirty="0"/>
            <a:t>Requisiti soggettivi</a:t>
          </a:r>
        </a:p>
      </dgm:t>
    </dgm:pt>
    <dgm:pt modelId="{D9DBA8B9-945C-4619-AD7F-A8582CBCDC5E}" type="parTrans" cxnId="{AF81A5EE-EC36-4C94-BC09-5C70D7D018EE}">
      <dgm:prSet/>
      <dgm:spPr/>
      <dgm:t>
        <a:bodyPr/>
        <a:lstStyle/>
        <a:p>
          <a:endParaRPr lang="it-IT"/>
        </a:p>
      </dgm:t>
    </dgm:pt>
    <dgm:pt modelId="{C10CF714-6164-4151-ADAE-9E6B96D08F1F}" type="sibTrans" cxnId="{AF81A5EE-EC36-4C94-BC09-5C70D7D018EE}">
      <dgm:prSet/>
      <dgm:spPr/>
      <dgm:t>
        <a:bodyPr/>
        <a:lstStyle/>
        <a:p>
          <a:endParaRPr lang="it-IT"/>
        </a:p>
      </dgm:t>
    </dgm:pt>
    <dgm:pt modelId="{16341C7A-6ECD-4B6F-ABE1-535067D1965C}">
      <dgm:prSet phldrT="[Text]"/>
      <dgm:spPr/>
      <dgm:t>
        <a:bodyPr/>
        <a:lstStyle/>
        <a:p>
          <a:r>
            <a:rPr lang="it-IT" dirty="0"/>
            <a:t>Autonomia</a:t>
          </a:r>
        </a:p>
      </dgm:t>
    </dgm:pt>
    <dgm:pt modelId="{6236ABB7-0E4F-438B-9D7C-E0DC786446C2}" type="parTrans" cxnId="{ED732B87-1B69-48E0-A63A-3595953B1BC5}">
      <dgm:prSet/>
      <dgm:spPr/>
      <dgm:t>
        <a:bodyPr/>
        <a:lstStyle/>
        <a:p>
          <a:endParaRPr lang="it-IT"/>
        </a:p>
      </dgm:t>
    </dgm:pt>
    <dgm:pt modelId="{0843D9B8-F064-4A78-AB9E-B24CBED90026}" type="sibTrans" cxnId="{ED732B87-1B69-48E0-A63A-3595953B1BC5}">
      <dgm:prSet/>
      <dgm:spPr/>
      <dgm:t>
        <a:bodyPr/>
        <a:lstStyle/>
        <a:p>
          <a:endParaRPr lang="it-IT"/>
        </a:p>
      </dgm:t>
    </dgm:pt>
    <dgm:pt modelId="{8C38426F-18F1-4AA6-923B-91B23EA7E5A1}">
      <dgm:prSet phldrT="[Text]"/>
      <dgm:spPr/>
      <dgm:t>
        <a:bodyPr/>
        <a:lstStyle/>
        <a:p>
          <a:r>
            <a:rPr lang="it-IT" dirty="0"/>
            <a:t>Onorabilità</a:t>
          </a:r>
        </a:p>
      </dgm:t>
    </dgm:pt>
    <dgm:pt modelId="{6DFDBA64-C64C-4DF9-A47E-3BB137C5CD73}" type="parTrans" cxnId="{9DA98754-F80C-4D89-9F2F-E781C74A5113}">
      <dgm:prSet/>
      <dgm:spPr/>
      <dgm:t>
        <a:bodyPr/>
        <a:lstStyle/>
        <a:p>
          <a:endParaRPr lang="it-IT"/>
        </a:p>
      </dgm:t>
    </dgm:pt>
    <dgm:pt modelId="{E212D389-99E0-4022-9161-CC7B74C00544}" type="sibTrans" cxnId="{9DA98754-F80C-4D89-9F2F-E781C74A5113}">
      <dgm:prSet/>
      <dgm:spPr/>
      <dgm:t>
        <a:bodyPr/>
        <a:lstStyle/>
        <a:p>
          <a:endParaRPr lang="it-IT"/>
        </a:p>
      </dgm:t>
    </dgm:pt>
    <dgm:pt modelId="{1F8E9A82-904D-4382-8490-CD7993D32A1B}">
      <dgm:prSet phldrT="[Text]"/>
      <dgm:spPr/>
      <dgm:t>
        <a:bodyPr/>
        <a:lstStyle/>
        <a:p>
          <a:r>
            <a:rPr lang="it-IT" dirty="0"/>
            <a:t>Professionalità e Competenza</a:t>
          </a:r>
        </a:p>
      </dgm:t>
    </dgm:pt>
    <dgm:pt modelId="{93E68575-D7B9-4645-A475-E09BE729683B}" type="parTrans" cxnId="{4AA9544B-E0BB-4191-AB43-FAE9EE6AC25A}">
      <dgm:prSet/>
      <dgm:spPr/>
      <dgm:t>
        <a:bodyPr/>
        <a:lstStyle/>
        <a:p>
          <a:endParaRPr lang="it-IT"/>
        </a:p>
      </dgm:t>
    </dgm:pt>
    <dgm:pt modelId="{7BFAABE3-C909-4633-A2F0-B1131E33E66B}" type="sibTrans" cxnId="{4AA9544B-E0BB-4191-AB43-FAE9EE6AC25A}">
      <dgm:prSet/>
      <dgm:spPr/>
      <dgm:t>
        <a:bodyPr/>
        <a:lstStyle/>
        <a:p>
          <a:endParaRPr lang="it-IT"/>
        </a:p>
      </dgm:t>
    </dgm:pt>
    <dgm:pt modelId="{4CB6FAB9-000C-42A5-8968-9D94D5962D7D}">
      <dgm:prSet phldrT="[Text]"/>
      <dgm:spPr/>
      <dgm:t>
        <a:bodyPr/>
        <a:lstStyle/>
        <a:p>
          <a:r>
            <a:rPr lang="it-IT" dirty="0"/>
            <a:t>Indipendenza</a:t>
          </a:r>
        </a:p>
      </dgm:t>
    </dgm:pt>
    <dgm:pt modelId="{871D5CBC-C070-47C0-A8FA-2A38BBA148E3}" type="parTrans" cxnId="{8B6FC1A2-A4F5-4685-992A-7C1B96BC3870}">
      <dgm:prSet/>
      <dgm:spPr/>
      <dgm:t>
        <a:bodyPr/>
        <a:lstStyle/>
        <a:p>
          <a:endParaRPr lang="it-IT"/>
        </a:p>
      </dgm:t>
    </dgm:pt>
    <dgm:pt modelId="{EF32DE23-8D70-4BFB-BD0C-5ABC971D55A8}" type="sibTrans" cxnId="{8B6FC1A2-A4F5-4685-992A-7C1B96BC3870}">
      <dgm:prSet/>
      <dgm:spPr/>
      <dgm:t>
        <a:bodyPr/>
        <a:lstStyle/>
        <a:p>
          <a:endParaRPr lang="it-IT"/>
        </a:p>
      </dgm:t>
    </dgm:pt>
    <dgm:pt modelId="{41E94689-1415-4985-B518-015BE8312DDE}">
      <dgm:prSet phldrT="[Text]"/>
      <dgm:spPr/>
      <dgm:t>
        <a:bodyPr/>
        <a:lstStyle/>
        <a:p>
          <a:endParaRPr lang="it-IT"/>
        </a:p>
      </dgm:t>
    </dgm:pt>
    <dgm:pt modelId="{C71F7C61-9008-4061-9409-9AD56B53E528}" type="parTrans" cxnId="{E643F879-D176-42FE-B587-54ECEF3F4C28}">
      <dgm:prSet/>
      <dgm:spPr/>
      <dgm:t>
        <a:bodyPr/>
        <a:lstStyle/>
        <a:p>
          <a:endParaRPr lang="it-IT"/>
        </a:p>
      </dgm:t>
    </dgm:pt>
    <dgm:pt modelId="{9CC7CAA1-C5C9-4AB8-B3B0-82D59C2E1679}" type="sibTrans" cxnId="{E643F879-D176-42FE-B587-54ECEF3F4C28}">
      <dgm:prSet/>
      <dgm:spPr/>
      <dgm:t>
        <a:bodyPr/>
        <a:lstStyle/>
        <a:p>
          <a:endParaRPr lang="it-IT"/>
        </a:p>
      </dgm:t>
    </dgm:pt>
    <dgm:pt modelId="{28673B22-4DD0-4382-9B56-21B6D9C78F8D}" type="pres">
      <dgm:prSet presAssocID="{C46B590F-FF17-4B13-AD7A-EE1DB641FFB4}" presName="Name0" presStyleCnt="0">
        <dgm:presLayoutVars>
          <dgm:chMax val="1"/>
          <dgm:dir/>
          <dgm:animLvl val="ctr"/>
          <dgm:resizeHandles val="exact"/>
        </dgm:presLayoutVars>
      </dgm:prSet>
      <dgm:spPr/>
    </dgm:pt>
    <dgm:pt modelId="{15200D49-66F1-4146-9D6B-F769B37123A4}" type="pres">
      <dgm:prSet presAssocID="{7CE9041A-E344-4589-A44E-4F9C655B2C39}" presName="centerShape" presStyleLbl="node0" presStyleIdx="0" presStyleCnt="1"/>
      <dgm:spPr/>
    </dgm:pt>
    <dgm:pt modelId="{794C48F8-5B5C-4747-8411-0CE5DFE3171D}" type="pres">
      <dgm:prSet presAssocID="{6236ABB7-0E4F-438B-9D7C-E0DC786446C2}" presName="parTrans" presStyleLbl="sibTrans2D1" presStyleIdx="0" presStyleCnt="4"/>
      <dgm:spPr/>
    </dgm:pt>
    <dgm:pt modelId="{1EAD140F-FDE2-4312-981E-F0665E0F3AE0}" type="pres">
      <dgm:prSet presAssocID="{6236ABB7-0E4F-438B-9D7C-E0DC786446C2}" presName="connectorText" presStyleLbl="sibTrans2D1" presStyleIdx="0" presStyleCnt="4"/>
      <dgm:spPr/>
    </dgm:pt>
    <dgm:pt modelId="{F6386FE5-6AF9-42BA-9D40-7611D4D5E735}" type="pres">
      <dgm:prSet presAssocID="{16341C7A-6ECD-4B6F-ABE1-535067D1965C}" presName="node" presStyleLbl="node1" presStyleIdx="0" presStyleCnt="4">
        <dgm:presLayoutVars>
          <dgm:bulletEnabled val="1"/>
        </dgm:presLayoutVars>
      </dgm:prSet>
      <dgm:spPr/>
    </dgm:pt>
    <dgm:pt modelId="{40ED0CC9-2CCD-494E-9295-9845A51FE125}" type="pres">
      <dgm:prSet presAssocID="{6DFDBA64-C64C-4DF9-A47E-3BB137C5CD73}" presName="parTrans" presStyleLbl="sibTrans2D1" presStyleIdx="1" presStyleCnt="4"/>
      <dgm:spPr/>
    </dgm:pt>
    <dgm:pt modelId="{EECC4FA5-8E6E-4AA9-9948-6A983B2E1853}" type="pres">
      <dgm:prSet presAssocID="{6DFDBA64-C64C-4DF9-A47E-3BB137C5CD73}" presName="connectorText" presStyleLbl="sibTrans2D1" presStyleIdx="1" presStyleCnt="4"/>
      <dgm:spPr/>
    </dgm:pt>
    <dgm:pt modelId="{45E7659A-DDB4-4C0B-A005-F0CE4636AF8D}" type="pres">
      <dgm:prSet presAssocID="{8C38426F-18F1-4AA6-923B-91B23EA7E5A1}" presName="node" presStyleLbl="node1" presStyleIdx="1" presStyleCnt="4">
        <dgm:presLayoutVars>
          <dgm:bulletEnabled val="1"/>
        </dgm:presLayoutVars>
      </dgm:prSet>
      <dgm:spPr/>
    </dgm:pt>
    <dgm:pt modelId="{41E3C16D-87C7-472F-8FD9-6B4D51EA66FC}" type="pres">
      <dgm:prSet presAssocID="{93E68575-D7B9-4645-A475-E09BE729683B}" presName="parTrans" presStyleLbl="sibTrans2D1" presStyleIdx="2" presStyleCnt="4"/>
      <dgm:spPr/>
    </dgm:pt>
    <dgm:pt modelId="{F707EFFE-334E-46BD-AB93-7B40B7324B0C}" type="pres">
      <dgm:prSet presAssocID="{93E68575-D7B9-4645-A475-E09BE729683B}" presName="connectorText" presStyleLbl="sibTrans2D1" presStyleIdx="2" presStyleCnt="4"/>
      <dgm:spPr/>
    </dgm:pt>
    <dgm:pt modelId="{94CBB778-6566-493F-9548-ADA604019185}" type="pres">
      <dgm:prSet presAssocID="{1F8E9A82-904D-4382-8490-CD7993D32A1B}" presName="node" presStyleLbl="node1" presStyleIdx="2" presStyleCnt="4">
        <dgm:presLayoutVars>
          <dgm:bulletEnabled val="1"/>
        </dgm:presLayoutVars>
      </dgm:prSet>
      <dgm:spPr/>
    </dgm:pt>
    <dgm:pt modelId="{6C8CC46E-4F61-4D2D-B92B-305E311161A3}" type="pres">
      <dgm:prSet presAssocID="{871D5CBC-C070-47C0-A8FA-2A38BBA148E3}" presName="parTrans" presStyleLbl="sibTrans2D1" presStyleIdx="3" presStyleCnt="4"/>
      <dgm:spPr/>
    </dgm:pt>
    <dgm:pt modelId="{755AC044-313C-4568-8FBA-6F3D12EC5418}" type="pres">
      <dgm:prSet presAssocID="{871D5CBC-C070-47C0-A8FA-2A38BBA148E3}" presName="connectorText" presStyleLbl="sibTrans2D1" presStyleIdx="3" presStyleCnt="4"/>
      <dgm:spPr/>
    </dgm:pt>
    <dgm:pt modelId="{90CECA40-691A-4154-A50E-C33936AFD6CC}" type="pres">
      <dgm:prSet presAssocID="{4CB6FAB9-000C-42A5-8968-9D94D5962D7D}" presName="node" presStyleLbl="node1" presStyleIdx="3" presStyleCnt="4">
        <dgm:presLayoutVars>
          <dgm:bulletEnabled val="1"/>
        </dgm:presLayoutVars>
      </dgm:prSet>
      <dgm:spPr/>
    </dgm:pt>
  </dgm:ptLst>
  <dgm:cxnLst>
    <dgm:cxn modelId="{C6AEB902-B787-4843-AD9B-76E568CD85AA}" type="presOf" srcId="{93E68575-D7B9-4645-A475-E09BE729683B}" destId="{41E3C16D-87C7-472F-8FD9-6B4D51EA66FC}" srcOrd="0" destOrd="0" presId="urn:microsoft.com/office/officeart/2005/8/layout/radial5"/>
    <dgm:cxn modelId="{669E6429-2CBE-456B-883C-9A426CC6E57A}" type="presOf" srcId="{C46B590F-FF17-4B13-AD7A-EE1DB641FFB4}" destId="{28673B22-4DD0-4382-9B56-21B6D9C78F8D}" srcOrd="0" destOrd="0" presId="urn:microsoft.com/office/officeart/2005/8/layout/radial5"/>
    <dgm:cxn modelId="{733E9735-37A1-4FC2-8525-4A83F5999A49}" type="presOf" srcId="{6236ABB7-0E4F-438B-9D7C-E0DC786446C2}" destId="{1EAD140F-FDE2-4312-981E-F0665E0F3AE0}" srcOrd="1" destOrd="0" presId="urn:microsoft.com/office/officeart/2005/8/layout/radial5"/>
    <dgm:cxn modelId="{1AA8983D-B3DD-4BCD-9682-4CBE3D02E113}" type="presOf" srcId="{871D5CBC-C070-47C0-A8FA-2A38BBA148E3}" destId="{6C8CC46E-4F61-4D2D-B92B-305E311161A3}" srcOrd="0" destOrd="0" presId="urn:microsoft.com/office/officeart/2005/8/layout/radial5"/>
    <dgm:cxn modelId="{BFFB9260-7CAF-4E92-B3D9-362B505C6267}" type="presOf" srcId="{1F8E9A82-904D-4382-8490-CD7993D32A1B}" destId="{94CBB778-6566-493F-9548-ADA604019185}" srcOrd="0" destOrd="0" presId="urn:microsoft.com/office/officeart/2005/8/layout/radial5"/>
    <dgm:cxn modelId="{F34A1066-9055-4AC2-AD0F-756CF75FA6B3}" type="presOf" srcId="{871D5CBC-C070-47C0-A8FA-2A38BBA148E3}" destId="{755AC044-313C-4568-8FBA-6F3D12EC5418}" srcOrd="1" destOrd="0" presId="urn:microsoft.com/office/officeart/2005/8/layout/radial5"/>
    <dgm:cxn modelId="{57EE1749-0507-4E0E-A0A4-F03EF79845F4}" type="presOf" srcId="{4CB6FAB9-000C-42A5-8968-9D94D5962D7D}" destId="{90CECA40-691A-4154-A50E-C33936AFD6CC}" srcOrd="0" destOrd="0" presId="urn:microsoft.com/office/officeart/2005/8/layout/radial5"/>
    <dgm:cxn modelId="{FEBB4A69-7F79-49DC-8B5F-B8376F30C257}" type="presOf" srcId="{16341C7A-6ECD-4B6F-ABE1-535067D1965C}" destId="{F6386FE5-6AF9-42BA-9D40-7611D4D5E735}" srcOrd="0" destOrd="0" presId="urn:microsoft.com/office/officeart/2005/8/layout/radial5"/>
    <dgm:cxn modelId="{4AA9544B-E0BB-4191-AB43-FAE9EE6AC25A}" srcId="{7CE9041A-E344-4589-A44E-4F9C655B2C39}" destId="{1F8E9A82-904D-4382-8490-CD7993D32A1B}" srcOrd="2" destOrd="0" parTransId="{93E68575-D7B9-4645-A475-E09BE729683B}" sibTransId="{7BFAABE3-C909-4633-A2F0-B1131E33E66B}"/>
    <dgm:cxn modelId="{9DA98754-F80C-4D89-9F2F-E781C74A5113}" srcId="{7CE9041A-E344-4589-A44E-4F9C655B2C39}" destId="{8C38426F-18F1-4AA6-923B-91B23EA7E5A1}" srcOrd="1" destOrd="0" parTransId="{6DFDBA64-C64C-4DF9-A47E-3BB137C5CD73}" sibTransId="{E212D389-99E0-4022-9161-CC7B74C00544}"/>
    <dgm:cxn modelId="{E643F879-D176-42FE-B587-54ECEF3F4C28}" srcId="{C46B590F-FF17-4B13-AD7A-EE1DB641FFB4}" destId="{41E94689-1415-4985-B518-015BE8312DDE}" srcOrd="1" destOrd="0" parTransId="{C71F7C61-9008-4061-9409-9AD56B53E528}" sibTransId="{9CC7CAA1-C5C9-4AB8-B3B0-82D59C2E1679}"/>
    <dgm:cxn modelId="{4205C485-A986-480F-B00E-92E3CFF15F4B}" type="presOf" srcId="{8C38426F-18F1-4AA6-923B-91B23EA7E5A1}" destId="{45E7659A-DDB4-4C0B-A005-F0CE4636AF8D}" srcOrd="0" destOrd="0" presId="urn:microsoft.com/office/officeart/2005/8/layout/radial5"/>
    <dgm:cxn modelId="{ED732B87-1B69-48E0-A63A-3595953B1BC5}" srcId="{7CE9041A-E344-4589-A44E-4F9C655B2C39}" destId="{16341C7A-6ECD-4B6F-ABE1-535067D1965C}" srcOrd="0" destOrd="0" parTransId="{6236ABB7-0E4F-438B-9D7C-E0DC786446C2}" sibTransId="{0843D9B8-F064-4A78-AB9E-B24CBED90026}"/>
    <dgm:cxn modelId="{7B4BA288-9317-4124-A0A2-065E3CFD40BD}" type="presOf" srcId="{6DFDBA64-C64C-4DF9-A47E-3BB137C5CD73}" destId="{EECC4FA5-8E6E-4AA9-9948-6A983B2E1853}" srcOrd="1" destOrd="0" presId="urn:microsoft.com/office/officeart/2005/8/layout/radial5"/>
    <dgm:cxn modelId="{926B3A94-0F97-4673-BB41-20FE4FD3BD09}" type="presOf" srcId="{7CE9041A-E344-4589-A44E-4F9C655B2C39}" destId="{15200D49-66F1-4146-9D6B-F769B37123A4}" srcOrd="0" destOrd="0" presId="urn:microsoft.com/office/officeart/2005/8/layout/radial5"/>
    <dgm:cxn modelId="{8B6FC1A2-A4F5-4685-992A-7C1B96BC3870}" srcId="{7CE9041A-E344-4589-A44E-4F9C655B2C39}" destId="{4CB6FAB9-000C-42A5-8968-9D94D5962D7D}" srcOrd="3" destOrd="0" parTransId="{871D5CBC-C070-47C0-A8FA-2A38BBA148E3}" sibTransId="{EF32DE23-8D70-4BFB-BD0C-5ABC971D55A8}"/>
    <dgm:cxn modelId="{1C636BAE-2E8A-4F99-A3EE-987F49B0E8EF}" type="presOf" srcId="{6DFDBA64-C64C-4DF9-A47E-3BB137C5CD73}" destId="{40ED0CC9-2CCD-494E-9295-9845A51FE125}" srcOrd="0" destOrd="0" presId="urn:microsoft.com/office/officeart/2005/8/layout/radial5"/>
    <dgm:cxn modelId="{AF81A5EE-EC36-4C94-BC09-5C70D7D018EE}" srcId="{C46B590F-FF17-4B13-AD7A-EE1DB641FFB4}" destId="{7CE9041A-E344-4589-A44E-4F9C655B2C39}" srcOrd="0" destOrd="0" parTransId="{D9DBA8B9-945C-4619-AD7F-A8582CBCDC5E}" sibTransId="{C10CF714-6164-4151-ADAE-9E6B96D08F1F}"/>
    <dgm:cxn modelId="{DAC10CFB-E43B-4D27-9244-4FB526A6B53D}" type="presOf" srcId="{93E68575-D7B9-4645-A475-E09BE729683B}" destId="{F707EFFE-334E-46BD-AB93-7B40B7324B0C}" srcOrd="1" destOrd="0" presId="urn:microsoft.com/office/officeart/2005/8/layout/radial5"/>
    <dgm:cxn modelId="{52A371FF-B093-4568-A175-80EBF0AB6CCA}" type="presOf" srcId="{6236ABB7-0E4F-438B-9D7C-E0DC786446C2}" destId="{794C48F8-5B5C-4747-8411-0CE5DFE3171D}" srcOrd="0" destOrd="0" presId="urn:microsoft.com/office/officeart/2005/8/layout/radial5"/>
    <dgm:cxn modelId="{554B92B9-2B6D-43FA-9ACE-F73FC618786D}" type="presParOf" srcId="{28673B22-4DD0-4382-9B56-21B6D9C78F8D}" destId="{15200D49-66F1-4146-9D6B-F769B37123A4}" srcOrd="0" destOrd="0" presId="urn:microsoft.com/office/officeart/2005/8/layout/radial5"/>
    <dgm:cxn modelId="{24280167-3C2F-4E01-B7A9-1D26C5DAF609}" type="presParOf" srcId="{28673B22-4DD0-4382-9B56-21B6D9C78F8D}" destId="{794C48F8-5B5C-4747-8411-0CE5DFE3171D}" srcOrd="1" destOrd="0" presId="urn:microsoft.com/office/officeart/2005/8/layout/radial5"/>
    <dgm:cxn modelId="{E90F1922-73DC-410D-A435-FBC8DC6510CF}" type="presParOf" srcId="{794C48F8-5B5C-4747-8411-0CE5DFE3171D}" destId="{1EAD140F-FDE2-4312-981E-F0665E0F3AE0}" srcOrd="0" destOrd="0" presId="urn:microsoft.com/office/officeart/2005/8/layout/radial5"/>
    <dgm:cxn modelId="{31E84021-EB68-44CD-81CC-8929DE066A38}" type="presParOf" srcId="{28673B22-4DD0-4382-9B56-21B6D9C78F8D}" destId="{F6386FE5-6AF9-42BA-9D40-7611D4D5E735}" srcOrd="2" destOrd="0" presId="urn:microsoft.com/office/officeart/2005/8/layout/radial5"/>
    <dgm:cxn modelId="{BCDFAA88-54E5-479F-BEB9-63B5D7F8D687}" type="presParOf" srcId="{28673B22-4DD0-4382-9B56-21B6D9C78F8D}" destId="{40ED0CC9-2CCD-494E-9295-9845A51FE125}" srcOrd="3" destOrd="0" presId="urn:microsoft.com/office/officeart/2005/8/layout/radial5"/>
    <dgm:cxn modelId="{2BBC575D-712F-4D6D-97E2-F756FFCDC243}" type="presParOf" srcId="{40ED0CC9-2CCD-494E-9295-9845A51FE125}" destId="{EECC4FA5-8E6E-4AA9-9948-6A983B2E1853}" srcOrd="0" destOrd="0" presId="urn:microsoft.com/office/officeart/2005/8/layout/radial5"/>
    <dgm:cxn modelId="{672EE9B9-2F6D-4474-86CA-76006A356167}" type="presParOf" srcId="{28673B22-4DD0-4382-9B56-21B6D9C78F8D}" destId="{45E7659A-DDB4-4C0B-A005-F0CE4636AF8D}" srcOrd="4" destOrd="0" presId="urn:microsoft.com/office/officeart/2005/8/layout/radial5"/>
    <dgm:cxn modelId="{94067838-67FB-4A9E-A82A-86BBD36C55AC}" type="presParOf" srcId="{28673B22-4DD0-4382-9B56-21B6D9C78F8D}" destId="{41E3C16D-87C7-472F-8FD9-6B4D51EA66FC}" srcOrd="5" destOrd="0" presId="urn:microsoft.com/office/officeart/2005/8/layout/radial5"/>
    <dgm:cxn modelId="{A6C63FF7-93CF-4054-996C-674895387DDB}" type="presParOf" srcId="{41E3C16D-87C7-472F-8FD9-6B4D51EA66FC}" destId="{F707EFFE-334E-46BD-AB93-7B40B7324B0C}" srcOrd="0" destOrd="0" presId="urn:microsoft.com/office/officeart/2005/8/layout/radial5"/>
    <dgm:cxn modelId="{6C7C794C-B0B0-474A-8030-2609B4CF736D}" type="presParOf" srcId="{28673B22-4DD0-4382-9B56-21B6D9C78F8D}" destId="{94CBB778-6566-493F-9548-ADA604019185}" srcOrd="6" destOrd="0" presId="urn:microsoft.com/office/officeart/2005/8/layout/radial5"/>
    <dgm:cxn modelId="{EF96533F-E724-46E4-BB64-279269E65434}" type="presParOf" srcId="{28673B22-4DD0-4382-9B56-21B6D9C78F8D}" destId="{6C8CC46E-4F61-4D2D-B92B-305E311161A3}" srcOrd="7" destOrd="0" presId="urn:microsoft.com/office/officeart/2005/8/layout/radial5"/>
    <dgm:cxn modelId="{7A089B94-46DC-41CC-889C-8CD7AC360FD5}" type="presParOf" srcId="{6C8CC46E-4F61-4D2D-B92B-305E311161A3}" destId="{755AC044-313C-4568-8FBA-6F3D12EC5418}" srcOrd="0" destOrd="0" presId="urn:microsoft.com/office/officeart/2005/8/layout/radial5"/>
    <dgm:cxn modelId="{0FD38C79-65DA-4D2A-A20C-80F5EDE5EBF2}" type="presParOf" srcId="{28673B22-4DD0-4382-9B56-21B6D9C78F8D}" destId="{90CECA40-691A-4154-A50E-C33936AFD6CC}"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F62D6E-F353-4158-A123-6396913B0D0E}"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it-IT"/>
        </a:p>
      </dgm:t>
    </dgm:pt>
    <dgm:pt modelId="{499AF9B1-6101-424B-850A-4A982472677D}">
      <dgm:prSet phldrT="[Testo]" custT="1"/>
      <dgm:spPr>
        <a:solidFill>
          <a:srgbClr val="00338D"/>
        </a:solidFill>
        <a:ln>
          <a:solidFill>
            <a:schemeClr val="accent1"/>
          </a:solidFill>
        </a:ln>
      </dgm:spPr>
      <dgm:t>
        <a:bodyPr lIns="0" tIns="0" rIns="0" bIns="0"/>
        <a:lstStyle/>
        <a:p>
          <a:pPr algn="l"/>
          <a:r>
            <a:rPr lang="it-IT" sz="1400" b="1" dirty="0"/>
            <a:t>Strategia Fiscale</a:t>
          </a:r>
        </a:p>
      </dgm:t>
    </dgm:pt>
    <dgm:pt modelId="{3175BA9B-717D-4515-9762-54059078987A}" type="parTrans" cxnId="{706931B7-AC9A-4300-A95A-76707897A405}">
      <dgm:prSet/>
      <dgm:spPr/>
      <dgm:t>
        <a:bodyPr/>
        <a:lstStyle/>
        <a:p>
          <a:endParaRPr lang="it-IT" sz="1400"/>
        </a:p>
      </dgm:t>
    </dgm:pt>
    <dgm:pt modelId="{7D98F30F-0E08-4E77-8B12-4E444D542D0F}" type="sibTrans" cxnId="{706931B7-AC9A-4300-A95A-76707897A405}">
      <dgm:prSet/>
      <dgm:spPr/>
      <dgm:t>
        <a:bodyPr/>
        <a:lstStyle/>
        <a:p>
          <a:endParaRPr lang="it-IT" sz="1400"/>
        </a:p>
      </dgm:t>
    </dgm:pt>
    <dgm:pt modelId="{A049370A-DB3E-4AD0-B9A2-F27F48782022}">
      <dgm:prSet phldrT="[Testo]" custT="1"/>
      <dgm:spPr>
        <a:solidFill>
          <a:schemeClr val="accent1">
            <a:lumMod val="75000"/>
          </a:schemeClr>
        </a:solidFill>
        <a:ln>
          <a:solidFill>
            <a:schemeClr val="accent1"/>
          </a:solidFill>
        </a:ln>
      </dgm:spPr>
      <dgm:t>
        <a:bodyPr lIns="0" tIns="0" rIns="0" bIns="0"/>
        <a:lstStyle/>
        <a:p>
          <a:pPr algn="r"/>
          <a:r>
            <a:rPr lang="it-IT" sz="1200" b="1" dirty="0"/>
            <a:t>Mappatura Rischi Fiscali</a:t>
          </a:r>
        </a:p>
      </dgm:t>
    </dgm:pt>
    <dgm:pt modelId="{76957590-0690-4D30-A6A0-BB2E577498C4}" type="parTrans" cxnId="{B63B0E28-EF7A-4685-8A69-9267A11EB2AC}">
      <dgm:prSet/>
      <dgm:spPr/>
      <dgm:t>
        <a:bodyPr/>
        <a:lstStyle/>
        <a:p>
          <a:endParaRPr lang="it-IT" sz="1400"/>
        </a:p>
      </dgm:t>
    </dgm:pt>
    <dgm:pt modelId="{619EAE58-9033-4C73-A022-9CF86DD629DF}" type="sibTrans" cxnId="{B63B0E28-EF7A-4685-8A69-9267A11EB2AC}">
      <dgm:prSet/>
      <dgm:spPr/>
      <dgm:t>
        <a:bodyPr/>
        <a:lstStyle/>
        <a:p>
          <a:endParaRPr lang="it-IT" sz="1400"/>
        </a:p>
      </dgm:t>
    </dgm:pt>
    <dgm:pt modelId="{13975E4C-7A7D-43F9-9B34-26CDD85CB058}">
      <dgm:prSet phldrT="[Testo]" custT="1"/>
      <dgm:spPr>
        <a:ln>
          <a:solidFill>
            <a:schemeClr val="accent1"/>
          </a:solidFill>
        </a:ln>
      </dgm:spPr>
      <dgm:t>
        <a:bodyPr lIns="0" tIns="0" rIns="0" bIns="0" anchor="ctr"/>
        <a:lstStyle/>
        <a:p>
          <a:pPr algn="r">
            <a:spcAft>
              <a:spcPts val="0"/>
            </a:spcAft>
          </a:pPr>
          <a:r>
            <a:rPr lang="it-IT" sz="1200" b="1" dirty="0"/>
            <a:t>Informativa </a:t>
          </a:r>
        </a:p>
        <a:p>
          <a:pPr algn="r">
            <a:spcAft>
              <a:spcPts val="0"/>
            </a:spcAft>
          </a:pPr>
          <a:r>
            <a:rPr lang="it-IT" sz="1200" b="1" dirty="0"/>
            <a:t>e Reporting</a:t>
          </a:r>
        </a:p>
      </dgm:t>
    </dgm:pt>
    <dgm:pt modelId="{1EF21E89-0BA2-4D9A-8413-3673BDFE049E}" type="parTrans" cxnId="{D2ABBAE2-FB86-4F42-954E-25F5BF0B0104}">
      <dgm:prSet/>
      <dgm:spPr/>
      <dgm:t>
        <a:bodyPr/>
        <a:lstStyle/>
        <a:p>
          <a:endParaRPr lang="it-IT" sz="1400"/>
        </a:p>
      </dgm:t>
    </dgm:pt>
    <dgm:pt modelId="{C28829C9-F49F-4D93-A375-6941AB3C0FA5}" type="sibTrans" cxnId="{D2ABBAE2-FB86-4F42-954E-25F5BF0B0104}">
      <dgm:prSet/>
      <dgm:spPr/>
      <dgm:t>
        <a:bodyPr/>
        <a:lstStyle/>
        <a:p>
          <a:endParaRPr lang="it-IT" sz="1400"/>
        </a:p>
      </dgm:t>
    </dgm:pt>
    <dgm:pt modelId="{E2E16C1C-9DBD-4155-96AE-027F3CA16835}">
      <dgm:prSet phldrT="[Testo]" custT="1"/>
      <dgm:spPr>
        <a:solidFill>
          <a:srgbClr val="6D2077"/>
        </a:solidFill>
        <a:ln>
          <a:solidFill>
            <a:schemeClr val="accent1"/>
          </a:solidFill>
        </a:ln>
      </dgm:spPr>
      <dgm:t>
        <a:bodyPr lIns="0" tIns="0" rIns="0" bIns="0" anchor="ctr"/>
        <a:lstStyle/>
        <a:p>
          <a:pPr algn="l"/>
          <a:r>
            <a:rPr lang="it-IT" sz="1100" b="1" dirty="0"/>
            <a:t>Tax Compliance</a:t>
          </a:r>
        </a:p>
      </dgm:t>
    </dgm:pt>
    <dgm:pt modelId="{27F4EC3E-3B9B-47FF-AFD3-AA55679FA389}" type="parTrans" cxnId="{B89A0E0E-FB87-40C0-B260-35C3B653DB51}">
      <dgm:prSet/>
      <dgm:spPr/>
      <dgm:t>
        <a:bodyPr/>
        <a:lstStyle/>
        <a:p>
          <a:endParaRPr lang="it-IT" sz="1400"/>
        </a:p>
      </dgm:t>
    </dgm:pt>
    <dgm:pt modelId="{0679F369-1FF5-481C-9F9C-F33567D4A6FB}" type="sibTrans" cxnId="{B89A0E0E-FB87-40C0-B260-35C3B653DB51}">
      <dgm:prSet/>
      <dgm:spPr/>
      <dgm:t>
        <a:bodyPr/>
        <a:lstStyle/>
        <a:p>
          <a:endParaRPr lang="it-IT" sz="1400"/>
        </a:p>
      </dgm:t>
    </dgm:pt>
    <dgm:pt modelId="{434C27C6-66AF-4DEE-B2C7-3984DD821E63}" type="pres">
      <dgm:prSet presAssocID="{9AF62D6E-F353-4158-A123-6396913B0D0E}" presName="cycleMatrixDiagram" presStyleCnt="0">
        <dgm:presLayoutVars>
          <dgm:chMax val="1"/>
          <dgm:dir/>
          <dgm:animLvl val="lvl"/>
          <dgm:resizeHandles val="exact"/>
        </dgm:presLayoutVars>
      </dgm:prSet>
      <dgm:spPr/>
    </dgm:pt>
    <dgm:pt modelId="{3A464B77-6835-4683-942A-9C9A3AC4CD9B}" type="pres">
      <dgm:prSet presAssocID="{9AF62D6E-F353-4158-A123-6396913B0D0E}" presName="children" presStyleCnt="0"/>
      <dgm:spPr/>
    </dgm:pt>
    <dgm:pt modelId="{62D6795F-C334-433D-AFF8-8579C1D51651}" type="pres">
      <dgm:prSet presAssocID="{9AF62D6E-F353-4158-A123-6396913B0D0E}" presName="childPlaceholder" presStyleCnt="0"/>
      <dgm:spPr/>
    </dgm:pt>
    <dgm:pt modelId="{F817BC4B-E157-44AF-B4AC-F68436AC43F1}" type="pres">
      <dgm:prSet presAssocID="{9AF62D6E-F353-4158-A123-6396913B0D0E}" presName="circle" presStyleCnt="0"/>
      <dgm:spPr/>
    </dgm:pt>
    <dgm:pt modelId="{94EEA49B-290C-4199-A4BD-25A8DC67790F}" type="pres">
      <dgm:prSet presAssocID="{9AF62D6E-F353-4158-A123-6396913B0D0E}" presName="quadrant1" presStyleLbl="node1" presStyleIdx="0" presStyleCnt="4">
        <dgm:presLayoutVars>
          <dgm:chMax val="1"/>
          <dgm:bulletEnabled val="1"/>
        </dgm:presLayoutVars>
      </dgm:prSet>
      <dgm:spPr/>
    </dgm:pt>
    <dgm:pt modelId="{2CF33881-CB2D-4BFE-B9B2-96FB141061B1}" type="pres">
      <dgm:prSet presAssocID="{9AF62D6E-F353-4158-A123-6396913B0D0E}" presName="quadrant2" presStyleLbl="node1" presStyleIdx="1" presStyleCnt="4">
        <dgm:presLayoutVars>
          <dgm:chMax val="1"/>
          <dgm:bulletEnabled val="1"/>
        </dgm:presLayoutVars>
      </dgm:prSet>
      <dgm:spPr/>
    </dgm:pt>
    <dgm:pt modelId="{2C46A5E3-0461-49AC-B023-36241696FF0B}" type="pres">
      <dgm:prSet presAssocID="{9AF62D6E-F353-4158-A123-6396913B0D0E}" presName="quadrant3" presStyleLbl="node1" presStyleIdx="2" presStyleCnt="4">
        <dgm:presLayoutVars>
          <dgm:chMax val="1"/>
          <dgm:bulletEnabled val="1"/>
        </dgm:presLayoutVars>
      </dgm:prSet>
      <dgm:spPr/>
    </dgm:pt>
    <dgm:pt modelId="{E6D3500D-B1BA-42D0-B9DC-C7605F9CAEE2}" type="pres">
      <dgm:prSet presAssocID="{9AF62D6E-F353-4158-A123-6396913B0D0E}" presName="quadrant4" presStyleLbl="node1" presStyleIdx="3" presStyleCnt="4">
        <dgm:presLayoutVars>
          <dgm:chMax val="1"/>
          <dgm:bulletEnabled val="1"/>
        </dgm:presLayoutVars>
      </dgm:prSet>
      <dgm:spPr/>
    </dgm:pt>
    <dgm:pt modelId="{BF9A0FF4-E28F-4F7D-9D73-E13882F21AF0}" type="pres">
      <dgm:prSet presAssocID="{9AF62D6E-F353-4158-A123-6396913B0D0E}" presName="quadrantPlaceholder" presStyleCnt="0"/>
      <dgm:spPr/>
    </dgm:pt>
    <dgm:pt modelId="{1610F34F-3754-406C-8BD4-49FD3EDA2D57}" type="pres">
      <dgm:prSet presAssocID="{9AF62D6E-F353-4158-A123-6396913B0D0E}" presName="center1" presStyleLbl="fgShp" presStyleIdx="0" presStyleCnt="2"/>
      <dgm:spPr/>
    </dgm:pt>
    <dgm:pt modelId="{7D2F2965-96EC-44A1-A867-82DD64877628}" type="pres">
      <dgm:prSet presAssocID="{9AF62D6E-F353-4158-A123-6396913B0D0E}" presName="center2" presStyleLbl="fgShp" presStyleIdx="1" presStyleCnt="2"/>
      <dgm:spPr/>
    </dgm:pt>
  </dgm:ptLst>
  <dgm:cxnLst>
    <dgm:cxn modelId="{B89A0E0E-FB87-40C0-B260-35C3B653DB51}" srcId="{9AF62D6E-F353-4158-A123-6396913B0D0E}" destId="{E2E16C1C-9DBD-4155-96AE-027F3CA16835}" srcOrd="3" destOrd="0" parTransId="{27F4EC3E-3B9B-47FF-AFD3-AA55679FA389}" sibTransId="{0679F369-1FF5-481C-9F9C-F33567D4A6FB}"/>
    <dgm:cxn modelId="{39A3311D-AC13-4AC0-AF05-1C2338F58243}" type="presOf" srcId="{499AF9B1-6101-424B-850A-4A982472677D}" destId="{94EEA49B-290C-4199-A4BD-25A8DC67790F}" srcOrd="0" destOrd="0" presId="urn:microsoft.com/office/officeart/2005/8/layout/cycle4"/>
    <dgm:cxn modelId="{B63B0E28-EF7A-4685-8A69-9267A11EB2AC}" srcId="{9AF62D6E-F353-4158-A123-6396913B0D0E}" destId="{A049370A-DB3E-4AD0-B9A2-F27F48782022}" srcOrd="1" destOrd="0" parTransId="{76957590-0690-4D30-A6A0-BB2E577498C4}" sibTransId="{619EAE58-9033-4C73-A022-9CF86DD629DF}"/>
    <dgm:cxn modelId="{BD9A1D5C-1C91-4DFF-A970-2FFC4E01AF73}" type="presOf" srcId="{E2E16C1C-9DBD-4155-96AE-027F3CA16835}" destId="{E6D3500D-B1BA-42D0-B9DC-C7605F9CAEE2}" srcOrd="0" destOrd="0" presId="urn:microsoft.com/office/officeart/2005/8/layout/cycle4"/>
    <dgm:cxn modelId="{3F93E778-B77E-4A5F-81AC-F7DB3C7EABC6}" type="presOf" srcId="{13975E4C-7A7D-43F9-9B34-26CDD85CB058}" destId="{2C46A5E3-0461-49AC-B023-36241696FF0B}" srcOrd="0" destOrd="0" presId="urn:microsoft.com/office/officeart/2005/8/layout/cycle4"/>
    <dgm:cxn modelId="{57D30997-87B7-4B63-8185-89DD4DFC455F}" type="presOf" srcId="{9AF62D6E-F353-4158-A123-6396913B0D0E}" destId="{434C27C6-66AF-4DEE-B2C7-3984DD821E63}" srcOrd="0" destOrd="0" presId="urn:microsoft.com/office/officeart/2005/8/layout/cycle4"/>
    <dgm:cxn modelId="{706931B7-AC9A-4300-A95A-76707897A405}" srcId="{9AF62D6E-F353-4158-A123-6396913B0D0E}" destId="{499AF9B1-6101-424B-850A-4A982472677D}" srcOrd="0" destOrd="0" parTransId="{3175BA9B-717D-4515-9762-54059078987A}" sibTransId="{7D98F30F-0E08-4E77-8B12-4E444D542D0F}"/>
    <dgm:cxn modelId="{D2ABBAE2-FB86-4F42-954E-25F5BF0B0104}" srcId="{9AF62D6E-F353-4158-A123-6396913B0D0E}" destId="{13975E4C-7A7D-43F9-9B34-26CDD85CB058}" srcOrd="2" destOrd="0" parTransId="{1EF21E89-0BA2-4D9A-8413-3673BDFE049E}" sibTransId="{C28829C9-F49F-4D93-A375-6941AB3C0FA5}"/>
    <dgm:cxn modelId="{4D8831F3-40F4-44AC-9B94-CBA3FAB91C7B}" type="presOf" srcId="{A049370A-DB3E-4AD0-B9A2-F27F48782022}" destId="{2CF33881-CB2D-4BFE-B9B2-96FB141061B1}" srcOrd="0" destOrd="0" presId="urn:microsoft.com/office/officeart/2005/8/layout/cycle4"/>
    <dgm:cxn modelId="{5257FEDB-5F60-442C-B3E8-D82B550A0706}" type="presParOf" srcId="{434C27C6-66AF-4DEE-B2C7-3984DD821E63}" destId="{3A464B77-6835-4683-942A-9C9A3AC4CD9B}" srcOrd="0" destOrd="0" presId="urn:microsoft.com/office/officeart/2005/8/layout/cycle4"/>
    <dgm:cxn modelId="{C01EBE24-8D59-4D0D-9E6C-D5BD09695646}" type="presParOf" srcId="{3A464B77-6835-4683-942A-9C9A3AC4CD9B}" destId="{62D6795F-C334-433D-AFF8-8579C1D51651}" srcOrd="0" destOrd="0" presId="urn:microsoft.com/office/officeart/2005/8/layout/cycle4"/>
    <dgm:cxn modelId="{7874BC3C-A27E-4903-AE63-4B0E7D91D631}" type="presParOf" srcId="{434C27C6-66AF-4DEE-B2C7-3984DD821E63}" destId="{F817BC4B-E157-44AF-B4AC-F68436AC43F1}" srcOrd="1" destOrd="0" presId="urn:microsoft.com/office/officeart/2005/8/layout/cycle4"/>
    <dgm:cxn modelId="{88C3D128-BC5B-43E1-8A2E-48AFDF91A341}" type="presParOf" srcId="{F817BC4B-E157-44AF-B4AC-F68436AC43F1}" destId="{94EEA49B-290C-4199-A4BD-25A8DC67790F}" srcOrd="0" destOrd="0" presId="urn:microsoft.com/office/officeart/2005/8/layout/cycle4"/>
    <dgm:cxn modelId="{BF8DE9C1-15A3-400E-A3D8-07F6BC058F63}" type="presParOf" srcId="{F817BC4B-E157-44AF-B4AC-F68436AC43F1}" destId="{2CF33881-CB2D-4BFE-B9B2-96FB141061B1}" srcOrd="1" destOrd="0" presId="urn:microsoft.com/office/officeart/2005/8/layout/cycle4"/>
    <dgm:cxn modelId="{735F0CC8-239A-4B20-B663-603D04E15FCC}" type="presParOf" srcId="{F817BC4B-E157-44AF-B4AC-F68436AC43F1}" destId="{2C46A5E3-0461-49AC-B023-36241696FF0B}" srcOrd="2" destOrd="0" presId="urn:microsoft.com/office/officeart/2005/8/layout/cycle4"/>
    <dgm:cxn modelId="{87CD7BD4-13E0-4937-843C-B0176F66FD58}" type="presParOf" srcId="{F817BC4B-E157-44AF-B4AC-F68436AC43F1}" destId="{E6D3500D-B1BA-42D0-B9DC-C7605F9CAEE2}" srcOrd="3" destOrd="0" presId="urn:microsoft.com/office/officeart/2005/8/layout/cycle4"/>
    <dgm:cxn modelId="{6DED325C-B653-429A-BBA2-1BF14580E5DB}" type="presParOf" srcId="{F817BC4B-E157-44AF-B4AC-F68436AC43F1}" destId="{BF9A0FF4-E28F-4F7D-9D73-E13882F21AF0}" srcOrd="4" destOrd="0" presId="urn:microsoft.com/office/officeart/2005/8/layout/cycle4"/>
    <dgm:cxn modelId="{DE78377B-B9F2-42E9-B3CA-6995B0272FCC}" type="presParOf" srcId="{434C27C6-66AF-4DEE-B2C7-3984DD821E63}" destId="{1610F34F-3754-406C-8BD4-49FD3EDA2D57}" srcOrd="2" destOrd="0" presId="urn:microsoft.com/office/officeart/2005/8/layout/cycle4"/>
    <dgm:cxn modelId="{C2E14242-4C9D-4F48-AEC3-F2B7C3A8CACE}" type="presParOf" srcId="{434C27C6-66AF-4DEE-B2C7-3984DD821E63}" destId="{7D2F2965-96EC-44A1-A867-82DD64877628}" srcOrd="3" destOrd="0" presId="urn:microsoft.com/office/officeart/2005/8/layout/cycle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4E904-8AB7-4F98-A200-5EECCCD6F89E}">
      <dsp:nvSpPr>
        <dsp:cNvPr id="0" name=""/>
        <dsp:cNvSpPr/>
      </dsp:nvSpPr>
      <dsp:spPr>
        <a:xfrm>
          <a:off x="142751" y="0"/>
          <a:ext cx="1098740" cy="551839"/>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solidFill>
                <a:schemeClr val="tx2"/>
              </a:solidFill>
              <a:latin typeface="Univers for KPMG Light" panose="020B0403020202020204" pitchFamily="34" charset="0"/>
            </a:rPr>
            <a:t>Monocratico</a:t>
          </a:r>
        </a:p>
        <a:p>
          <a:pPr marL="0" lvl="0" indent="0" algn="ctr" defTabSz="622300">
            <a:lnSpc>
              <a:spcPct val="90000"/>
            </a:lnSpc>
            <a:spcBef>
              <a:spcPct val="0"/>
            </a:spcBef>
            <a:spcAft>
              <a:spcPct val="35000"/>
            </a:spcAft>
            <a:buNone/>
          </a:pPr>
          <a:r>
            <a:rPr lang="it-IT" sz="1200" b="0" kern="1200" dirty="0">
              <a:solidFill>
                <a:schemeClr val="tx2"/>
              </a:solidFill>
              <a:latin typeface="Univers for KPMG Light" panose="020B0403020202020204" pitchFamily="34" charset="0"/>
            </a:rPr>
            <a:t>(esterno)</a:t>
          </a:r>
        </a:p>
      </dsp:txBody>
      <dsp:txXfrm>
        <a:off x="158914" y="16163"/>
        <a:ext cx="1066414" cy="519513"/>
      </dsp:txXfrm>
    </dsp:sp>
    <dsp:sp modelId="{142F3661-CC71-4B06-A546-B1E703BD4B78}">
      <dsp:nvSpPr>
        <dsp:cNvPr id="0" name=""/>
        <dsp:cNvSpPr/>
      </dsp:nvSpPr>
      <dsp:spPr>
        <a:xfrm>
          <a:off x="1564202" y="0"/>
          <a:ext cx="1125400" cy="551839"/>
        </a:xfrm>
        <a:prstGeom prst="roundRect">
          <a:avLst>
            <a:gd name="adj" fmla="val 10000"/>
          </a:avLst>
        </a:prstGeom>
        <a:solidFill>
          <a:schemeClr val="accent3">
            <a:tint val="40000"/>
            <a:alpha val="90000"/>
            <a:hueOff val="3572285"/>
            <a:satOff val="-4598"/>
            <a:lumOff val="-358"/>
            <a:alphaOff val="0"/>
          </a:schemeClr>
        </a:solidFill>
        <a:ln w="9525" cap="flat" cmpd="sng" algn="ctr">
          <a:solidFill>
            <a:schemeClr val="accent3">
              <a:tint val="40000"/>
              <a:alpha val="90000"/>
              <a:hueOff val="3572285"/>
              <a:satOff val="-4598"/>
              <a:lumOff val="-358"/>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dirty="0">
              <a:solidFill>
                <a:schemeClr val="tx2"/>
              </a:solidFill>
              <a:latin typeface="Univers for KPMG Light" panose="020B0403020202020204" pitchFamily="34" charset="0"/>
            </a:rPr>
            <a:t>Collegiale</a:t>
          </a:r>
        </a:p>
        <a:p>
          <a:pPr marL="0" lvl="0" indent="0" algn="ctr" defTabSz="666750">
            <a:lnSpc>
              <a:spcPct val="90000"/>
            </a:lnSpc>
            <a:spcBef>
              <a:spcPct val="0"/>
            </a:spcBef>
            <a:spcAft>
              <a:spcPct val="35000"/>
            </a:spcAft>
            <a:buNone/>
          </a:pPr>
          <a:r>
            <a:rPr lang="it-IT" sz="1200" b="0" kern="1200" dirty="0">
              <a:solidFill>
                <a:schemeClr val="tx2"/>
              </a:solidFill>
              <a:latin typeface="Univers for KPMG Light" panose="020B0403020202020204" pitchFamily="34" charset="0"/>
            </a:rPr>
            <a:t>(esterno/misto)</a:t>
          </a:r>
        </a:p>
      </dsp:txBody>
      <dsp:txXfrm>
        <a:off x="1580365" y="16163"/>
        <a:ext cx="1093074" cy="519513"/>
      </dsp:txXfrm>
    </dsp:sp>
    <dsp:sp modelId="{C95D54C6-EE73-4943-8268-407940032B64}">
      <dsp:nvSpPr>
        <dsp:cNvPr id="0" name=""/>
        <dsp:cNvSpPr/>
      </dsp:nvSpPr>
      <dsp:spPr>
        <a:xfrm>
          <a:off x="1209237" y="2345315"/>
          <a:ext cx="413879" cy="413879"/>
        </a:xfrm>
        <a:prstGeom prst="triangle">
          <a:avLst/>
        </a:prstGeom>
        <a:solidFill>
          <a:schemeClr val="accent3">
            <a:tint val="40000"/>
            <a:alpha val="90000"/>
            <a:hueOff val="7144569"/>
            <a:satOff val="-9195"/>
            <a:lumOff val="-717"/>
            <a:alphaOff val="0"/>
          </a:schemeClr>
        </a:solidFill>
        <a:ln w="9525" cap="flat" cmpd="sng" algn="ctr">
          <a:solidFill>
            <a:schemeClr val="accent3">
              <a:tint val="40000"/>
              <a:alpha val="90000"/>
              <a:hueOff val="7144569"/>
              <a:satOff val="-9195"/>
              <a:lumOff val="-717"/>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94E9A43-8D68-48E4-8C16-2F6BC6526793}">
      <dsp:nvSpPr>
        <dsp:cNvPr id="0" name=""/>
        <dsp:cNvSpPr/>
      </dsp:nvSpPr>
      <dsp:spPr>
        <a:xfrm rot="240000">
          <a:off x="174160" y="2167963"/>
          <a:ext cx="2484033" cy="173700"/>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EF2C72E-C09C-4748-B189-C55971ADFC68}">
      <dsp:nvSpPr>
        <dsp:cNvPr id="0" name=""/>
        <dsp:cNvSpPr/>
      </dsp:nvSpPr>
      <dsp:spPr>
        <a:xfrm rot="240000">
          <a:off x="1668279" y="1855035"/>
          <a:ext cx="985760" cy="340426"/>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Onorabilità</a:t>
          </a:r>
        </a:p>
      </dsp:txBody>
      <dsp:txXfrm>
        <a:off x="1684897" y="1871653"/>
        <a:ext cx="952524" cy="307190"/>
      </dsp:txXfrm>
    </dsp:sp>
    <dsp:sp modelId="{74DD7970-34C7-4552-8D64-58EFF6372AB8}">
      <dsp:nvSpPr>
        <dsp:cNvPr id="0" name=""/>
        <dsp:cNvSpPr/>
      </dsp:nvSpPr>
      <dsp:spPr>
        <a:xfrm rot="240000">
          <a:off x="1695871" y="1490821"/>
          <a:ext cx="985760" cy="340426"/>
        </a:xfrm>
        <a:prstGeom prst="roundRect">
          <a:avLst/>
        </a:prstGeom>
        <a:solidFill>
          <a:schemeClr val="accent3">
            <a:hueOff val="1875044"/>
            <a:satOff val="-2813"/>
            <a:lumOff val="-45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Professionalità</a:t>
          </a:r>
        </a:p>
      </dsp:txBody>
      <dsp:txXfrm>
        <a:off x="1712489" y="1507439"/>
        <a:ext cx="952524" cy="307190"/>
      </dsp:txXfrm>
    </dsp:sp>
    <dsp:sp modelId="{6D1EF617-428C-45AA-A636-B4A5BEFE15AB}">
      <dsp:nvSpPr>
        <dsp:cNvPr id="0" name=""/>
        <dsp:cNvSpPr/>
      </dsp:nvSpPr>
      <dsp:spPr>
        <a:xfrm rot="240000">
          <a:off x="1723463" y="1126608"/>
          <a:ext cx="985760" cy="340426"/>
        </a:xfrm>
        <a:prstGeom prst="roundRect">
          <a:avLst/>
        </a:prstGeom>
        <a:solidFill>
          <a:schemeClr val="accent3">
            <a:hueOff val="3750088"/>
            <a:satOff val="-5627"/>
            <a:lumOff val="-9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Autonomia/</a:t>
          </a:r>
        </a:p>
        <a:p>
          <a:pPr marL="0" lvl="0" indent="0" algn="ctr" defTabSz="311150">
            <a:lnSpc>
              <a:spcPct val="90000"/>
            </a:lnSpc>
            <a:spcBef>
              <a:spcPct val="0"/>
            </a:spcBef>
            <a:spcAft>
              <a:spcPct val="35000"/>
            </a:spcAft>
            <a:buNone/>
          </a:pPr>
          <a:r>
            <a:rPr lang="it-IT" sz="700" kern="1200" dirty="0"/>
            <a:t>Indipendenza</a:t>
          </a:r>
        </a:p>
      </dsp:txBody>
      <dsp:txXfrm>
        <a:off x="1740081" y="1143226"/>
        <a:ext cx="952524" cy="307190"/>
      </dsp:txXfrm>
    </dsp:sp>
    <dsp:sp modelId="{31F46BCF-C710-448D-90D7-FE25917E77F6}">
      <dsp:nvSpPr>
        <dsp:cNvPr id="0" name=""/>
        <dsp:cNvSpPr/>
      </dsp:nvSpPr>
      <dsp:spPr>
        <a:xfrm rot="240000">
          <a:off x="1751055" y="762394"/>
          <a:ext cx="985760" cy="340426"/>
        </a:xfrm>
        <a:prstGeom prst="roundRect">
          <a:avLst/>
        </a:prstGeom>
        <a:solidFill>
          <a:schemeClr val="accent3">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Continuità d'azione</a:t>
          </a:r>
        </a:p>
      </dsp:txBody>
      <dsp:txXfrm>
        <a:off x="1767673" y="779012"/>
        <a:ext cx="952524" cy="307190"/>
      </dsp:txXfrm>
    </dsp:sp>
    <dsp:sp modelId="{4990BF6E-7453-4786-808B-47E74D596D45}">
      <dsp:nvSpPr>
        <dsp:cNvPr id="0" name=""/>
        <dsp:cNvSpPr/>
      </dsp:nvSpPr>
      <dsp:spPr>
        <a:xfrm rot="240000">
          <a:off x="233498" y="1755704"/>
          <a:ext cx="985760" cy="340426"/>
        </a:xfrm>
        <a:prstGeom prst="roundRect">
          <a:avLst/>
        </a:prstGeom>
        <a:solidFill>
          <a:schemeClr val="accent3">
            <a:hueOff val="7500176"/>
            <a:satOff val="-11253"/>
            <a:lumOff val="-183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Onorabilità</a:t>
          </a:r>
        </a:p>
      </dsp:txBody>
      <dsp:txXfrm>
        <a:off x="250116" y="1772322"/>
        <a:ext cx="952524" cy="307190"/>
      </dsp:txXfrm>
    </dsp:sp>
    <dsp:sp modelId="{79EB3666-16FA-455D-8C55-673C6D93CE40}">
      <dsp:nvSpPr>
        <dsp:cNvPr id="0" name=""/>
        <dsp:cNvSpPr/>
      </dsp:nvSpPr>
      <dsp:spPr>
        <a:xfrm rot="240000">
          <a:off x="261089" y="1391490"/>
          <a:ext cx="985760" cy="340426"/>
        </a:xfrm>
        <a:prstGeom prst="roundRect">
          <a:avLst/>
        </a:prstGeom>
        <a:solidFill>
          <a:schemeClr val="accent3">
            <a:hueOff val="9375220"/>
            <a:satOff val="-14067"/>
            <a:lumOff val="-22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700" kern="1200" dirty="0"/>
            <a:t>Professionalità</a:t>
          </a:r>
        </a:p>
      </dsp:txBody>
      <dsp:txXfrm>
        <a:off x="277707" y="1408108"/>
        <a:ext cx="952524" cy="307190"/>
      </dsp:txXfrm>
    </dsp:sp>
    <dsp:sp modelId="{2F965926-B70F-4072-A610-FA3C885C9055}">
      <dsp:nvSpPr>
        <dsp:cNvPr id="0" name=""/>
        <dsp:cNvSpPr/>
      </dsp:nvSpPr>
      <dsp:spPr>
        <a:xfrm rot="240000">
          <a:off x="288681" y="1027277"/>
          <a:ext cx="985760" cy="340426"/>
        </a:xfrm>
        <a:prstGeom prst="roundRect">
          <a:avLst/>
        </a:prstGeom>
        <a:solidFill>
          <a:schemeClr val="accent3">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Indipendenza</a:t>
          </a:r>
        </a:p>
      </dsp:txBody>
      <dsp:txXfrm>
        <a:off x="305299" y="1043895"/>
        <a:ext cx="952524" cy="307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4E904-8AB7-4F98-A200-5EECCCD6F89E}">
      <dsp:nvSpPr>
        <dsp:cNvPr id="0" name=""/>
        <dsp:cNvSpPr/>
      </dsp:nvSpPr>
      <dsp:spPr>
        <a:xfrm>
          <a:off x="142751" y="0"/>
          <a:ext cx="1098740" cy="551839"/>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dirty="0">
              <a:solidFill>
                <a:schemeClr val="tx2"/>
              </a:solidFill>
              <a:latin typeface="Univers for KPMG Light" panose="020B0403020202020204" pitchFamily="34" charset="0"/>
            </a:rPr>
            <a:t>Collegiale</a:t>
          </a:r>
        </a:p>
        <a:p>
          <a:pPr marL="0" lvl="0" indent="0" algn="ctr" defTabSz="666750">
            <a:lnSpc>
              <a:spcPct val="90000"/>
            </a:lnSpc>
            <a:spcBef>
              <a:spcPct val="0"/>
            </a:spcBef>
            <a:spcAft>
              <a:spcPct val="35000"/>
            </a:spcAft>
            <a:buNone/>
          </a:pPr>
          <a:r>
            <a:rPr lang="it-IT" sz="1200" b="0" kern="1200" dirty="0">
              <a:solidFill>
                <a:schemeClr val="tx2"/>
              </a:solidFill>
              <a:latin typeface="Univers for KPMG Light" panose="020B0403020202020204" pitchFamily="34" charset="0"/>
            </a:rPr>
            <a:t>(esterno)</a:t>
          </a:r>
        </a:p>
      </dsp:txBody>
      <dsp:txXfrm>
        <a:off x="158914" y="16163"/>
        <a:ext cx="1066414" cy="519513"/>
      </dsp:txXfrm>
    </dsp:sp>
    <dsp:sp modelId="{142F3661-CC71-4B06-A546-B1E703BD4B78}">
      <dsp:nvSpPr>
        <dsp:cNvPr id="0" name=""/>
        <dsp:cNvSpPr/>
      </dsp:nvSpPr>
      <dsp:spPr>
        <a:xfrm>
          <a:off x="1564202" y="0"/>
          <a:ext cx="1125400" cy="551839"/>
        </a:xfrm>
        <a:prstGeom prst="roundRect">
          <a:avLst>
            <a:gd name="adj" fmla="val 10000"/>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dirty="0">
              <a:solidFill>
                <a:schemeClr val="tx2"/>
              </a:solidFill>
              <a:latin typeface="Univers for KPMG Light" panose="020B0403020202020204" pitchFamily="34" charset="0"/>
            </a:rPr>
            <a:t>Collegiale</a:t>
          </a:r>
        </a:p>
        <a:p>
          <a:pPr marL="0" lvl="0" indent="0" algn="ctr" defTabSz="666750">
            <a:lnSpc>
              <a:spcPct val="90000"/>
            </a:lnSpc>
            <a:spcBef>
              <a:spcPct val="0"/>
            </a:spcBef>
            <a:spcAft>
              <a:spcPct val="35000"/>
            </a:spcAft>
            <a:buNone/>
          </a:pPr>
          <a:r>
            <a:rPr lang="it-IT" sz="1200" b="0" kern="1200" dirty="0">
              <a:solidFill>
                <a:schemeClr val="tx2"/>
              </a:solidFill>
              <a:latin typeface="Univers for KPMG Light" panose="020B0403020202020204" pitchFamily="34" charset="0"/>
            </a:rPr>
            <a:t>(misto)</a:t>
          </a:r>
        </a:p>
      </dsp:txBody>
      <dsp:txXfrm>
        <a:off x="1580365" y="16163"/>
        <a:ext cx="1093074" cy="519513"/>
      </dsp:txXfrm>
    </dsp:sp>
    <dsp:sp modelId="{C95D54C6-EE73-4943-8268-407940032B64}">
      <dsp:nvSpPr>
        <dsp:cNvPr id="0" name=""/>
        <dsp:cNvSpPr/>
      </dsp:nvSpPr>
      <dsp:spPr>
        <a:xfrm>
          <a:off x="1209237" y="2345315"/>
          <a:ext cx="413879" cy="413879"/>
        </a:xfrm>
        <a:prstGeom prst="triangle">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94E9A43-8D68-48E4-8C16-2F6BC6526793}">
      <dsp:nvSpPr>
        <dsp:cNvPr id="0" name=""/>
        <dsp:cNvSpPr/>
      </dsp:nvSpPr>
      <dsp:spPr>
        <a:xfrm rot="240000">
          <a:off x="174160" y="2167963"/>
          <a:ext cx="2484033" cy="173700"/>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EF2C72E-C09C-4748-B189-C55971ADFC68}">
      <dsp:nvSpPr>
        <dsp:cNvPr id="0" name=""/>
        <dsp:cNvSpPr/>
      </dsp:nvSpPr>
      <dsp:spPr>
        <a:xfrm rot="240000">
          <a:off x="1668279" y="1855035"/>
          <a:ext cx="985760" cy="340426"/>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Onorabilità</a:t>
          </a:r>
        </a:p>
      </dsp:txBody>
      <dsp:txXfrm>
        <a:off x="1684897" y="1871653"/>
        <a:ext cx="952524" cy="307190"/>
      </dsp:txXfrm>
    </dsp:sp>
    <dsp:sp modelId="{74DD7970-34C7-4552-8D64-58EFF6372AB8}">
      <dsp:nvSpPr>
        <dsp:cNvPr id="0" name=""/>
        <dsp:cNvSpPr/>
      </dsp:nvSpPr>
      <dsp:spPr>
        <a:xfrm rot="240000">
          <a:off x="1695871" y="1490821"/>
          <a:ext cx="985760" cy="340426"/>
        </a:xfrm>
        <a:prstGeom prst="roundRect">
          <a:avLst/>
        </a:prstGeom>
        <a:solidFill>
          <a:schemeClr val="accent2">
            <a:hueOff val="780253"/>
            <a:satOff val="-973"/>
            <a:lumOff val="22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Professionalità</a:t>
          </a:r>
        </a:p>
      </dsp:txBody>
      <dsp:txXfrm>
        <a:off x="1712489" y="1507439"/>
        <a:ext cx="952524" cy="307190"/>
      </dsp:txXfrm>
    </dsp:sp>
    <dsp:sp modelId="{6D1EF617-428C-45AA-A636-B4A5BEFE15AB}">
      <dsp:nvSpPr>
        <dsp:cNvPr id="0" name=""/>
        <dsp:cNvSpPr/>
      </dsp:nvSpPr>
      <dsp:spPr>
        <a:xfrm rot="240000">
          <a:off x="1723463" y="1126608"/>
          <a:ext cx="985760" cy="340426"/>
        </a:xfrm>
        <a:prstGeom prst="roundRect">
          <a:avLst/>
        </a:prstGeom>
        <a:solidFill>
          <a:schemeClr val="accent2">
            <a:hueOff val="1560506"/>
            <a:satOff val="-1946"/>
            <a:lumOff val="45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Autonomia/ Indipendenza</a:t>
          </a:r>
        </a:p>
      </dsp:txBody>
      <dsp:txXfrm>
        <a:off x="1740081" y="1143226"/>
        <a:ext cx="952524" cy="307190"/>
      </dsp:txXfrm>
    </dsp:sp>
    <dsp:sp modelId="{31F46BCF-C710-448D-90D7-FE25917E77F6}">
      <dsp:nvSpPr>
        <dsp:cNvPr id="0" name=""/>
        <dsp:cNvSpPr/>
      </dsp:nvSpPr>
      <dsp:spPr>
        <a:xfrm rot="240000">
          <a:off x="1751055" y="762394"/>
          <a:ext cx="985760" cy="340426"/>
        </a:xfrm>
        <a:prstGeom prst="roundRect">
          <a:avLst/>
        </a:prstGeom>
        <a:solidFill>
          <a:schemeClr val="accent2">
            <a:hueOff val="2340759"/>
            <a:satOff val="-2919"/>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Continuità d'azione</a:t>
          </a:r>
        </a:p>
      </dsp:txBody>
      <dsp:txXfrm>
        <a:off x="1767673" y="779012"/>
        <a:ext cx="952524" cy="307190"/>
      </dsp:txXfrm>
    </dsp:sp>
    <dsp:sp modelId="{4990BF6E-7453-4786-808B-47E74D596D45}">
      <dsp:nvSpPr>
        <dsp:cNvPr id="0" name=""/>
        <dsp:cNvSpPr/>
      </dsp:nvSpPr>
      <dsp:spPr>
        <a:xfrm rot="240000">
          <a:off x="233498" y="1755704"/>
          <a:ext cx="985760" cy="340426"/>
        </a:xfrm>
        <a:prstGeom prst="roundRect">
          <a:avLst/>
        </a:prstGeom>
        <a:solidFill>
          <a:schemeClr val="accent2">
            <a:hueOff val="3121013"/>
            <a:satOff val="-3893"/>
            <a:lumOff val="9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Onorabilità</a:t>
          </a:r>
        </a:p>
      </dsp:txBody>
      <dsp:txXfrm>
        <a:off x="250116" y="1772322"/>
        <a:ext cx="952524" cy="307190"/>
      </dsp:txXfrm>
    </dsp:sp>
    <dsp:sp modelId="{79EB3666-16FA-455D-8C55-673C6D93CE40}">
      <dsp:nvSpPr>
        <dsp:cNvPr id="0" name=""/>
        <dsp:cNvSpPr/>
      </dsp:nvSpPr>
      <dsp:spPr>
        <a:xfrm rot="240000">
          <a:off x="261089" y="1391490"/>
          <a:ext cx="985760" cy="340426"/>
        </a:xfrm>
        <a:prstGeom prst="roundRect">
          <a:avLst/>
        </a:prstGeom>
        <a:solidFill>
          <a:schemeClr val="accent2">
            <a:hueOff val="3901266"/>
            <a:satOff val="-4866"/>
            <a:lumOff val="114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Professionalità</a:t>
          </a:r>
        </a:p>
      </dsp:txBody>
      <dsp:txXfrm>
        <a:off x="277707" y="1408108"/>
        <a:ext cx="952524" cy="307190"/>
      </dsp:txXfrm>
    </dsp:sp>
    <dsp:sp modelId="{2F965926-B70F-4072-A610-FA3C885C9055}">
      <dsp:nvSpPr>
        <dsp:cNvPr id="0" name=""/>
        <dsp:cNvSpPr/>
      </dsp:nvSpPr>
      <dsp:spPr>
        <a:xfrm rot="240000">
          <a:off x="288681" y="1027277"/>
          <a:ext cx="985760" cy="340426"/>
        </a:xfrm>
        <a:prstGeom prst="roundRect">
          <a:avLst/>
        </a:prstGeom>
        <a:solidFill>
          <a:schemeClr val="accent2">
            <a:hueOff val="4681519"/>
            <a:satOff val="-5839"/>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Autonomia/</a:t>
          </a:r>
        </a:p>
        <a:p>
          <a:pPr marL="0" lvl="0" indent="0" algn="ctr" defTabSz="311150">
            <a:lnSpc>
              <a:spcPct val="90000"/>
            </a:lnSpc>
            <a:spcBef>
              <a:spcPct val="0"/>
            </a:spcBef>
            <a:spcAft>
              <a:spcPct val="35000"/>
            </a:spcAft>
            <a:buNone/>
          </a:pPr>
          <a:r>
            <a:rPr lang="it-IT" sz="700" kern="1200" dirty="0"/>
            <a:t>Indipendenza</a:t>
          </a:r>
        </a:p>
      </dsp:txBody>
      <dsp:txXfrm>
        <a:off x="305299" y="1043895"/>
        <a:ext cx="952524" cy="307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00D49-66F1-4146-9D6B-F769B37123A4}">
      <dsp:nvSpPr>
        <dsp:cNvPr id="0" name=""/>
        <dsp:cNvSpPr/>
      </dsp:nvSpPr>
      <dsp:spPr>
        <a:xfrm>
          <a:off x="2155498" y="1525579"/>
          <a:ext cx="923942" cy="9239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a:t>Requisiti soggettivi</a:t>
          </a:r>
        </a:p>
      </dsp:txBody>
      <dsp:txXfrm>
        <a:off x="2290806" y="1660887"/>
        <a:ext cx="653326" cy="653326"/>
      </dsp:txXfrm>
    </dsp:sp>
    <dsp:sp modelId="{794C48F8-5B5C-4747-8411-0CE5DFE3171D}">
      <dsp:nvSpPr>
        <dsp:cNvPr id="0" name=""/>
        <dsp:cNvSpPr/>
      </dsp:nvSpPr>
      <dsp:spPr>
        <a:xfrm rot="16200000">
          <a:off x="2518929" y="1204440"/>
          <a:ext cx="197080" cy="2815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t-IT" sz="900" kern="1200"/>
        </a:p>
      </dsp:txBody>
      <dsp:txXfrm>
        <a:off x="2548491" y="1290318"/>
        <a:ext cx="137956" cy="168950"/>
      </dsp:txXfrm>
    </dsp:sp>
    <dsp:sp modelId="{F6386FE5-6AF9-42BA-9D40-7611D4D5E735}">
      <dsp:nvSpPr>
        <dsp:cNvPr id="0" name=""/>
        <dsp:cNvSpPr/>
      </dsp:nvSpPr>
      <dsp:spPr>
        <a:xfrm>
          <a:off x="2043615" y="6019"/>
          <a:ext cx="1147709" cy="11477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kern="1200" dirty="0"/>
            <a:t>Autonomia</a:t>
          </a:r>
        </a:p>
      </dsp:txBody>
      <dsp:txXfrm>
        <a:off x="2211693" y="174097"/>
        <a:ext cx="811553" cy="811553"/>
      </dsp:txXfrm>
    </dsp:sp>
    <dsp:sp modelId="{40ED0CC9-2CCD-494E-9295-9845A51FE125}">
      <dsp:nvSpPr>
        <dsp:cNvPr id="0" name=""/>
        <dsp:cNvSpPr/>
      </dsp:nvSpPr>
      <dsp:spPr>
        <a:xfrm>
          <a:off x="3161248" y="1846759"/>
          <a:ext cx="197080" cy="2815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t-IT" sz="900" kern="1200"/>
        </a:p>
      </dsp:txBody>
      <dsp:txXfrm>
        <a:off x="3161248" y="1903075"/>
        <a:ext cx="137956" cy="168950"/>
      </dsp:txXfrm>
    </dsp:sp>
    <dsp:sp modelId="{45E7659A-DDB4-4C0B-A005-F0CE4636AF8D}">
      <dsp:nvSpPr>
        <dsp:cNvPr id="0" name=""/>
        <dsp:cNvSpPr/>
      </dsp:nvSpPr>
      <dsp:spPr>
        <a:xfrm>
          <a:off x="3451291" y="1413695"/>
          <a:ext cx="1147709" cy="11477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kern="1200" dirty="0"/>
            <a:t>Onorabilità</a:t>
          </a:r>
        </a:p>
      </dsp:txBody>
      <dsp:txXfrm>
        <a:off x="3619369" y="1581773"/>
        <a:ext cx="811553" cy="811553"/>
      </dsp:txXfrm>
    </dsp:sp>
    <dsp:sp modelId="{41E3C16D-87C7-472F-8FD9-6B4D51EA66FC}">
      <dsp:nvSpPr>
        <dsp:cNvPr id="0" name=""/>
        <dsp:cNvSpPr/>
      </dsp:nvSpPr>
      <dsp:spPr>
        <a:xfrm rot="5400000">
          <a:off x="2518929" y="2489077"/>
          <a:ext cx="197080" cy="2815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t-IT" sz="900" kern="1200"/>
        </a:p>
      </dsp:txBody>
      <dsp:txXfrm>
        <a:off x="2548491" y="2515831"/>
        <a:ext cx="137956" cy="168950"/>
      </dsp:txXfrm>
    </dsp:sp>
    <dsp:sp modelId="{94CBB778-6566-493F-9548-ADA604019185}">
      <dsp:nvSpPr>
        <dsp:cNvPr id="0" name=""/>
        <dsp:cNvSpPr/>
      </dsp:nvSpPr>
      <dsp:spPr>
        <a:xfrm>
          <a:off x="2043615" y="2821371"/>
          <a:ext cx="1147709" cy="11477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kern="1200" dirty="0"/>
            <a:t>Professionalità e Competenza</a:t>
          </a:r>
        </a:p>
      </dsp:txBody>
      <dsp:txXfrm>
        <a:off x="2211693" y="2989449"/>
        <a:ext cx="811553" cy="811553"/>
      </dsp:txXfrm>
    </dsp:sp>
    <dsp:sp modelId="{6C8CC46E-4F61-4D2D-B92B-305E311161A3}">
      <dsp:nvSpPr>
        <dsp:cNvPr id="0" name=""/>
        <dsp:cNvSpPr/>
      </dsp:nvSpPr>
      <dsp:spPr>
        <a:xfrm rot="10800000">
          <a:off x="1876611" y="1846759"/>
          <a:ext cx="197080" cy="2815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t-IT" sz="900" kern="1200"/>
        </a:p>
      </dsp:txBody>
      <dsp:txXfrm rot="10800000">
        <a:off x="1935735" y="1903075"/>
        <a:ext cx="137956" cy="168950"/>
      </dsp:txXfrm>
    </dsp:sp>
    <dsp:sp modelId="{90CECA40-691A-4154-A50E-C33936AFD6CC}">
      <dsp:nvSpPr>
        <dsp:cNvPr id="0" name=""/>
        <dsp:cNvSpPr/>
      </dsp:nvSpPr>
      <dsp:spPr>
        <a:xfrm>
          <a:off x="635938" y="1413695"/>
          <a:ext cx="1147709" cy="11477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kern="1200" dirty="0"/>
            <a:t>Indipendenza</a:t>
          </a:r>
        </a:p>
      </dsp:txBody>
      <dsp:txXfrm>
        <a:off x="804016" y="1581773"/>
        <a:ext cx="811553" cy="811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EA49B-290C-4199-A4BD-25A8DC67790F}">
      <dsp:nvSpPr>
        <dsp:cNvPr id="0" name=""/>
        <dsp:cNvSpPr/>
      </dsp:nvSpPr>
      <dsp:spPr>
        <a:xfrm>
          <a:off x="536047" y="248276"/>
          <a:ext cx="1121298" cy="1121298"/>
        </a:xfrm>
        <a:prstGeom prst="pieWedge">
          <a:avLst/>
        </a:prstGeom>
        <a:solidFill>
          <a:srgbClr val="00338D"/>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it-IT" sz="1400" b="1" kern="1200" dirty="0"/>
            <a:t>Strategia Fiscale</a:t>
          </a:r>
        </a:p>
      </dsp:txBody>
      <dsp:txXfrm>
        <a:off x="864468" y="576697"/>
        <a:ext cx="792877" cy="792877"/>
      </dsp:txXfrm>
    </dsp:sp>
    <dsp:sp modelId="{2CF33881-CB2D-4BFE-B9B2-96FB141061B1}">
      <dsp:nvSpPr>
        <dsp:cNvPr id="0" name=""/>
        <dsp:cNvSpPr/>
      </dsp:nvSpPr>
      <dsp:spPr>
        <a:xfrm rot="5400000">
          <a:off x="1709138" y="248276"/>
          <a:ext cx="1121298" cy="1121298"/>
        </a:xfrm>
        <a:prstGeom prst="pieWedge">
          <a:avLst/>
        </a:prstGeom>
        <a:solidFill>
          <a:schemeClr val="accent1">
            <a:lumMod val="7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r" defTabSz="533400">
            <a:lnSpc>
              <a:spcPct val="90000"/>
            </a:lnSpc>
            <a:spcBef>
              <a:spcPct val="0"/>
            </a:spcBef>
            <a:spcAft>
              <a:spcPct val="35000"/>
            </a:spcAft>
            <a:buNone/>
          </a:pPr>
          <a:r>
            <a:rPr lang="it-IT" sz="1200" b="1" kern="1200" dirty="0"/>
            <a:t>Mappatura Rischi Fiscali</a:t>
          </a:r>
        </a:p>
      </dsp:txBody>
      <dsp:txXfrm rot="-5400000">
        <a:off x="1709138" y="576697"/>
        <a:ext cx="792877" cy="792877"/>
      </dsp:txXfrm>
    </dsp:sp>
    <dsp:sp modelId="{2C46A5E3-0461-49AC-B023-36241696FF0B}">
      <dsp:nvSpPr>
        <dsp:cNvPr id="0" name=""/>
        <dsp:cNvSpPr/>
      </dsp:nvSpPr>
      <dsp:spPr>
        <a:xfrm rot="10800000">
          <a:off x="1709138" y="1421367"/>
          <a:ext cx="1121298" cy="1121298"/>
        </a:xfrm>
        <a:prstGeom prst="pieWedge">
          <a:avLst/>
        </a:prstGeom>
        <a:solidFill>
          <a:schemeClr val="accent4">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r" defTabSz="533400">
            <a:lnSpc>
              <a:spcPct val="90000"/>
            </a:lnSpc>
            <a:spcBef>
              <a:spcPct val="0"/>
            </a:spcBef>
            <a:spcAft>
              <a:spcPts val="0"/>
            </a:spcAft>
            <a:buNone/>
          </a:pPr>
          <a:r>
            <a:rPr lang="it-IT" sz="1200" b="1" kern="1200" dirty="0"/>
            <a:t>Informativa </a:t>
          </a:r>
        </a:p>
        <a:p>
          <a:pPr marL="0" lvl="0" indent="0" algn="r" defTabSz="533400">
            <a:lnSpc>
              <a:spcPct val="90000"/>
            </a:lnSpc>
            <a:spcBef>
              <a:spcPct val="0"/>
            </a:spcBef>
            <a:spcAft>
              <a:spcPts val="0"/>
            </a:spcAft>
            <a:buNone/>
          </a:pPr>
          <a:r>
            <a:rPr lang="it-IT" sz="1200" b="1" kern="1200" dirty="0"/>
            <a:t>e Reporting</a:t>
          </a:r>
        </a:p>
      </dsp:txBody>
      <dsp:txXfrm rot="10800000">
        <a:off x="1709138" y="1421367"/>
        <a:ext cx="792877" cy="792877"/>
      </dsp:txXfrm>
    </dsp:sp>
    <dsp:sp modelId="{E6D3500D-B1BA-42D0-B9DC-C7605F9CAEE2}">
      <dsp:nvSpPr>
        <dsp:cNvPr id="0" name=""/>
        <dsp:cNvSpPr/>
      </dsp:nvSpPr>
      <dsp:spPr>
        <a:xfrm rot="16200000">
          <a:off x="536047" y="1421367"/>
          <a:ext cx="1121298" cy="1121298"/>
        </a:xfrm>
        <a:prstGeom prst="pieWedge">
          <a:avLst/>
        </a:prstGeom>
        <a:solidFill>
          <a:srgbClr val="6D2077"/>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it-IT" sz="1100" b="1" kern="1200" dirty="0"/>
            <a:t>Tax Compliance</a:t>
          </a:r>
        </a:p>
      </dsp:txBody>
      <dsp:txXfrm rot="5400000">
        <a:off x="864468" y="1421367"/>
        <a:ext cx="792877" cy="792877"/>
      </dsp:txXfrm>
    </dsp:sp>
    <dsp:sp modelId="{1610F34F-3754-406C-8BD4-49FD3EDA2D57}">
      <dsp:nvSpPr>
        <dsp:cNvPr id="0" name=""/>
        <dsp:cNvSpPr/>
      </dsp:nvSpPr>
      <dsp:spPr>
        <a:xfrm>
          <a:off x="1489669" y="1162406"/>
          <a:ext cx="387145" cy="33664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2F2965-96EC-44A1-A867-82DD64877628}">
      <dsp:nvSpPr>
        <dsp:cNvPr id="0" name=""/>
        <dsp:cNvSpPr/>
      </dsp:nvSpPr>
      <dsp:spPr>
        <a:xfrm rot="10800000">
          <a:off x="1489669" y="1291886"/>
          <a:ext cx="387145" cy="33664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F75AC23-EB04-11E9-DE09-EDF3878E711D}"/>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12D30CA9-20FC-C4A6-C7CD-F5E1AF2C267E}"/>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8E4BB730-A2EB-40A4-AD96-D6A89A768B08}" type="datetimeFigureOut">
              <a:rPr lang="it-IT" smtClean="0"/>
              <a:t>02/12/2025</a:t>
            </a:fld>
            <a:endParaRPr lang="it-IT"/>
          </a:p>
        </p:txBody>
      </p:sp>
      <p:sp>
        <p:nvSpPr>
          <p:cNvPr id="5" name="Segnaposto numero diapositiva 4">
            <a:extLst>
              <a:ext uri="{FF2B5EF4-FFF2-40B4-BE49-F238E27FC236}">
                <a16:creationId xmlns:a16="http://schemas.microsoft.com/office/drawing/2014/main" id="{5B221EC4-1A97-6C2C-926E-4C8414C95391}"/>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85FD8C5-F96B-4191-A026-4AF9B66C81BE}" type="slidenum">
              <a:rPr lang="it-IT" smtClean="0"/>
              <a:t>‹N›</a:t>
            </a:fld>
            <a:endParaRPr lang="it-IT"/>
          </a:p>
        </p:txBody>
      </p:sp>
    </p:spTree>
    <p:extLst>
      <p:ext uri="{BB962C8B-B14F-4D97-AF65-F5344CB8AC3E}">
        <p14:creationId xmlns:p14="http://schemas.microsoft.com/office/powerpoint/2010/main" val="39809777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88008" y="0"/>
            <a:ext cx="7555865" cy="6858000"/>
          </a:xfrm>
          <a:custGeom>
            <a:avLst/>
            <a:gdLst/>
            <a:ahLst/>
            <a:cxnLst/>
            <a:rect l="l" t="t" r="r" b="b"/>
            <a:pathLst>
              <a:path w="7555865" h="6858000">
                <a:moveTo>
                  <a:pt x="7555483" y="0"/>
                </a:moveTo>
                <a:lnTo>
                  <a:pt x="0" y="0"/>
                </a:lnTo>
                <a:lnTo>
                  <a:pt x="0" y="6858000"/>
                </a:lnTo>
                <a:lnTo>
                  <a:pt x="7555483" y="6858000"/>
                </a:lnTo>
                <a:lnTo>
                  <a:pt x="7555483" y="0"/>
                </a:lnTo>
                <a:close/>
              </a:path>
            </a:pathLst>
          </a:custGeom>
          <a:solidFill>
            <a:srgbClr val="00338D"/>
          </a:solidFill>
        </p:spPr>
        <p:txBody>
          <a:bodyPr wrap="square" lIns="0" tIns="0" rIns="0" bIns="0" rtlCol="0"/>
          <a:lstStyle/>
          <a:p>
            <a:endParaRPr/>
          </a:p>
        </p:txBody>
      </p:sp>
      <p:sp>
        <p:nvSpPr>
          <p:cNvPr id="17" name="bg object 17"/>
          <p:cNvSpPr/>
          <p:nvPr/>
        </p:nvSpPr>
        <p:spPr>
          <a:xfrm>
            <a:off x="0" y="0"/>
            <a:ext cx="1588135" cy="6858000"/>
          </a:xfrm>
          <a:custGeom>
            <a:avLst/>
            <a:gdLst/>
            <a:ahLst/>
            <a:cxnLst/>
            <a:rect l="l" t="t" r="r" b="b"/>
            <a:pathLst>
              <a:path w="1588135" h="6858000">
                <a:moveTo>
                  <a:pt x="1587881" y="0"/>
                </a:moveTo>
                <a:lnTo>
                  <a:pt x="0" y="0"/>
                </a:lnTo>
                <a:lnTo>
                  <a:pt x="0" y="6858000"/>
                </a:lnTo>
                <a:lnTo>
                  <a:pt x="1587881" y="6858000"/>
                </a:lnTo>
                <a:lnTo>
                  <a:pt x="1587881" y="0"/>
                </a:lnTo>
                <a:close/>
              </a:path>
            </a:pathLst>
          </a:custGeom>
          <a:solidFill>
            <a:srgbClr val="0091DA"/>
          </a:solidFill>
        </p:spPr>
        <p:txBody>
          <a:bodyPr wrap="square" lIns="0" tIns="0" rIns="0" bIns="0" rtlCol="0"/>
          <a:lstStyle/>
          <a:p>
            <a:endParaRPr/>
          </a:p>
        </p:txBody>
      </p:sp>
      <p:sp>
        <p:nvSpPr>
          <p:cNvPr id="2" name="Holder 2"/>
          <p:cNvSpPr>
            <a:spLocks noGrp="1"/>
          </p:cNvSpPr>
          <p:nvPr>
            <p:ph type="ctrTitle"/>
          </p:nvPr>
        </p:nvSpPr>
        <p:spPr>
          <a:xfrm>
            <a:off x="2078884" y="2008870"/>
            <a:ext cx="1949450" cy="1397000"/>
          </a:xfrm>
          <a:prstGeom prst="rect">
            <a:avLst/>
          </a:prstGeom>
        </p:spPr>
        <p:txBody>
          <a:bodyPr wrap="square" lIns="0" tIns="0" rIns="0" bIns="0">
            <a:spAutoFit/>
          </a:bodyPr>
          <a:lstStyle>
            <a:lvl1pPr>
              <a:defRPr sz="5400" b="0" i="0">
                <a:solidFill>
                  <a:srgbClr val="00338D"/>
                </a:solidFill>
                <a:latin typeface="KPMG Extralight"/>
                <a:cs typeface="KPMG Extralight"/>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0" i="0">
                <a:solidFill>
                  <a:srgbClr val="A6A6A6"/>
                </a:solidFill>
                <a:latin typeface="Arial"/>
                <a:cs typeface="Arial"/>
              </a:defRPr>
            </a:lvl1pPr>
          </a:lstStyle>
          <a:p>
            <a:pPr marL="259079" marR="5080">
              <a:lnSpc>
                <a:spcPct val="100000"/>
              </a:lnSpc>
              <a:spcBef>
                <a:spcPts val="40"/>
              </a:spcBef>
            </a:pPr>
            <a:r>
              <a:rPr dirty="0"/>
              <a:t>©</a:t>
            </a:r>
            <a:r>
              <a:rPr spc="-15" dirty="0"/>
              <a:t> </a:t>
            </a:r>
            <a:r>
              <a:rPr dirty="0"/>
              <a:t>[2023]</a:t>
            </a:r>
            <a:r>
              <a:rPr spc="-15" dirty="0"/>
              <a:t> </a:t>
            </a:r>
            <a:r>
              <a:rPr dirty="0"/>
              <a:t>Studio</a:t>
            </a:r>
            <a:r>
              <a:rPr spc="-15" dirty="0"/>
              <a:t> </a:t>
            </a:r>
            <a:r>
              <a:rPr dirty="0"/>
              <a:t>Associato,</a:t>
            </a:r>
            <a:r>
              <a:rPr spc="-10" dirty="0"/>
              <a:t> Consulenza</a:t>
            </a:r>
            <a:r>
              <a:rPr spc="-50" dirty="0"/>
              <a:t> </a:t>
            </a:r>
            <a:r>
              <a:rPr dirty="0"/>
              <a:t>Legale</a:t>
            </a:r>
            <a:r>
              <a:rPr spc="-15" dirty="0"/>
              <a:t> </a:t>
            </a:r>
            <a:r>
              <a:rPr dirty="0"/>
              <a:t>e Tributaria,</a:t>
            </a:r>
            <a:r>
              <a:rPr spc="-40" dirty="0"/>
              <a:t> </a:t>
            </a:r>
            <a:r>
              <a:rPr dirty="0"/>
              <a:t>an</a:t>
            </a:r>
            <a:r>
              <a:rPr spc="-10" dirty="0"/>
              <a:t> </a:t>
            </a:r>
            <a:r>
              <a:rPr dirty="0"/>
              <a:t>Italian</a:t>
            </a:r>
            <a:r>
              <a:rPr spc="-30" dirty="0"/>
              <a:t> </a:t>
            </a:r>
            <a:r>
              <a:rPr dirty="0"/>
              <a:t>limited liability</a:t>
            </a:r>
            <a:r>
              <a:rPr spc="5" dirty="0"/>
              <a:t> </a:t>
            </a:r>
            <a:r>
              <a:rPr dirty="0"/>
              <a:t>share</a:t>
            </a:r>
            <a:r>
              <a:rPr spc="-15" dirty="0"/>
              <a:t> </a:t>
            </a:r>
            <a:r>
              <a:rPr dirty="0"/>
              <a:t>capital </a:t>
            </a:r>
            <a:r>
              <a:rPr spc="-10" dirty="0"/>
              <a:t>company</a:t>
            </a:r>
            <a:r>
              <a:rPr spc="-30" dirty="0"/>
              <a:t> </a:t>
            </a:r>
            <a:r>
              <a:rPr dirty="0"/>
              <a:t>and a</a:t>
            </a:r>
            <a:r>
              <a:rPr spc="-15" dirty="0"/>
              <a:t> </a:t>
            </a:r>
            <a:r>
              <a:rPr spc="-10" dirty="0"/>
              <a:t>member</a:t>
            </a:r>
            <a:r>
              <a:rPr spc="35" dirty="0"/>
              <a:t> </a:t>
            </a:r>
            <a:r>
              <a:rPr dirty="0"/>
              <a:t>firm</a:t>
            </a:r>
            <a:r>
              <a:rPr spc="-35" dirty="0"/>
              <a:t> </a:t>
            </a:r>
            <a:r>
              <a:rPr dirty="0"/>
              <a:t>of</a:t>
            </a:r>
            <a:r>
              <a:rPr spc="-5" dirty="0"/>
              <a:t> </a:t>
            </a:r>
            <a:r>
              <a:rPr dirty="0"/>
              <a:t>the</a:t>
            </a:r>
            <a:r>
              <a:rPr spc="-10" dirty="0"/>
              <a:t> KPMG</a:t>
            </a:r>
            <a:r>
              <a:rPr spc="-30" dirty="0"/>
              <a:t> </a:t>
            </a:r>
            <a:r>
              <a:rPr spc="-10" dirty="0"/>
              <a:t>network</a:t>
            </a:r>
            <a:r>
              <a:rPr spc="-25" dirty="0"/>
              <a:t> </a:t>
            </a:r>
            <a:r>
              <a:rPr dirty="0"/>
              <a:t>of</a:t>
            </a:r>
            <a:r>
              <a:rPr spc="-15" dirty="0"/>
              <a:t> </a:t>
            </a:r>
            <a:r>
              <a:rPr spc="-10" dirty="0"/>
              <a:t>independent</a:t>
            </a:r>
            <a:r>
              <a:rPr spc="500" dirty="0"/>
              <a:t> </a:t>
            </a:r>
            <a:r>
              <a:rPr spc="-20" dirty="0"/>
              <a:t>member</a:t>
            </a:r>
            <a:r>
              <a:rPr spc="55" dirty="0"/>
              <a:t> </a:t>
            </a:r>
            <a:r>
              <a:rPr spc="-10" dirty="0"/>
              <a:t>firms </a:t>
            </a:r>
            <a:r>
              <a:rPr dirty="0"/>
              <a:t>affiliated</a:t>
            </a:r>
            <a:r>
              <a:rPr spc="-15" dirty="0"/>
              <a:t> </a:t>
            </a:r>
            <a:r>
              <a:rPr dirty="0"/>
              <a:t>with</a:t>
            </a:r>
            <a:r>
              <a:rPr spc="20" dirty="0"/>
              <a:t> </a:t>
            </a:r>
            <a:r>
              <a:rPr spc="-10" dirty="0"/>
              <a:t>KPMG</a:t>
            </a:r>
            <a:r>
              <a:rPr dirty="0"/>
              <a:t> </a:t>
            </a:r>
            <a:r>
              <a:rPr spc="-10" dirty="0"/>
              <a:t>International</a:t>
            </a:r>
            <a:r>
              <a:rPr spc="10" dirty="0"/>
              <a:t> </a:t>
            </a:r>
            <a:r>
              <a:rPr dirty="0"/>
              <a:t>Cooperative</a:t>
            </a:r>
            <a:r>
              <a:rPr spc="15" dirty="0"/>
              <a:t> </a:t>
            </a:r>
            <a:r>
              <a:rPr spc="-10" dirty="0"/>
              <a:t>("KPMG International"),</a:t>
            </a:r>
            <a:r>
              <a:rPr spc="-30" dirty="0"/>
              <a:t> </a:t>
            </a:r>
            <a:r>
              <a:rPr dirty="0"/>
              <a:t>a</a:t>
            </a:r>
            <a:r>
              <a:rPr spc="30" dirty="0"/>
              <a:t> </a:t>
            </a:r>
            <a:r>
              <a:rPr spc="-10" dirty="0"/>
              <a:t>Swiss</a:t>
            </a:r>
            <a:r>
              <a:rPr dirty="0"/>
              <a:t> entity. All</a:t>
            </a:r>
            <a:r>
              <a:rPr spc="30" dirty="0"/>
              <a:t> </a:t>
            </a:r>
            <a:r>
              <a:rPr spc="-10" dirty="0"/>
              <a:t>rights</a:t>
            </a:r>
            <a:r>
              <a:rPr spc="-60" dirty="0"/>
              <a:t> </a:t>
            </a:r>
            <a:r>
              <a:rPr spc="-10" dirty="0"/>
              <a:t>reserved.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6" name="Holder 6"/>
          <p:cNvSpPr>
            <a:spLocks noGrp="1"/>
          </p:cNvSpPr>
          <p:nvPr>
            <p:ph type="sldNum" sz="quarter" idx="7"/>
          </p:nvPr>
        </p:nvSpPr>
        <p:spPr/>
        <p:txBody>
          <a:bodyPr lIns="0" tIns="0" rIns="0" bIns="0"/>
          <a:lstStyle>
            <a:lvl1pPr>
              <a:defRPr sz="1000" b="0" i="0">
                <a:solidFill>
                  <a:srgbClr val="00338D"/>
                </a:solidFill>
                <a:latin typeface="Arial"/>
                <a:cs typeface="Arial"/>
              </a:defRPr>
            </a:lvl1pPr>
          </a:lstStyle>
          <a:p>
            <a:pPr marL="38100">
              <a:lnSpc>
                <a:spcPct val="100000"/>
              </a:lnSpc>
            </a:pPr>
            <a:fld id="{81D60167-4931-47E6-BA6A-407CBD079E47}" type="slidenum">
              <a:rPr spc="-50" dirty="0"/>
              <a:t>‹N›</a:t>
            </a:fld>
            <a:endParaRPr spc="-5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091CFB5-35EF-45A5-A367-4B9FEA60EB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1743" y="313438"/>
            <a:ext cx="725945" cy="316800"/>
          </a:xfrm>
          <a:prstGeom prst="rect">
            <a:avLst/>
          </a:prstGeom>
        </p:spPr>
      </p:pic>
      <p:pic>
        <p:nvPicPr>
          <p:cNvPr id="2" name="Immagine 1">
            <a:extLst>
              <a:ext uri="{FF2B5EF4-FFF2-40B4-BE49-F238E27FC236}">
                <a16:creationId xmlns:a16="http://schemas.microsoft.com/office/drawing/2014/main" id="{2F7717CF-04B7-6036-A009-8D3E9410BBD1}"/>
              </a:ext>
            </a:extLst>
          </p:cNvPr>
          <p:cNvPicPr>
            <a:picLocks noChangeAspect="1"/>
          </p:cNvPicPr>
          <p:nvPr userDrawn="1"/>
        </p:nvPicPr>
        <p:blipFill rotWithShape="1">
          <a:blip r:embed="rId4"/>
          <a:srcRect l="-327" r="17772"/>
          <a:stretch/>
        </p:blipFill>
        <p:spPr>
          <a:xfrm>
            <a:off x="-119269" y="1"/>
            <a:ext cx="9263270" cy="6857999"/>
          </a:xfrm>
          <a:prstGeom prst="rect">
            <a:avLst/>
          </a:prstGeom>
        </p:spPr>
      </p:pic>
    </p:spTree>
    <p:extLst>
      <p:ext uri="{BB962C8B-B14F-4D97-AF65-F5344CB8AC3E}">
        <p14:creationId xmlns:p14="http://schemas.microsoft.com/office/powerpoint/2010/main" val="216100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78C798-E623-4251-87D8-4875C965681A}"/>
              </a:ext>
            </a:extLst>
          </p:cNvPr>
          <p:cNvSpPr>
            <a:spLocks/>
          </p:cNvSpPr>
          <p:nvPr userDrawn="1"/>
        </p:nvSpPr>
        <p:spPr>
          <a:xfrm>
            <a:off x="4761123" y="313438"/>
            <a:ext cx="3645170" cy="5707950"/>
          </a:xfrm>
          <a:prstGeom prst="rect">
            <a:avLst/>
          </a:prstGeom>
          <a:gradFill>
            <a:gsLst>
              <a:gs pos="100000">
                <a:schemeClr val="accent1"/>
              </a:gs>
              <a:gs pos="0">
                <a:schemeClr val="accent5"/>
              </a:gs>
            </a:gsLst>
            <a:lin ang="0" scaled="0"/>
          </a:gradFill>
        </p:spPr>
        <p:txBody>
          <a:bodyPr vert="horz" lIns="166154" tIns="166154" rIns="166154" bIns="166154" rtlCol="0" anchor="t" anchorCtr="0">
            <a:noAutofit/>
          </a:bodyPr>
          <a:lstStyle/>
          <a:p>
            <a:pPr lvl="0">
              <a:lnSpc>
                <a:spcPct val="70000"/>
              </a:lnSpc>
              <a:spcBef>
                <a:spcPct val="0"/>
              </a:spcBef>
              <a:buNone/>
            </a:pPr>
            <a:endParaRPr lang="en-US" sz="8123" baseline="0" dirty="0" err="1">
              <a:solidFill>
                <a:schemeClr val="bg1"/>
              </a:solidFill>
              <a:latin typeface="KPMG Bold" panose="020B0803030202040204" pitchFamily="34" charset="0"/>
              <a:ea typeface="+mj-ea"/>
              <a:cs typeface="+mj-cs"/>
            </a:endParaRPr>
          </a:p>
        </p:txBody>
      </p:sp>
      <p:sp>
        <p:nvSpPr>
          <p:cNvPr id="6" name="Title 1">
            <a:extLst>
              <a:ext uri="{FF2B5EF4-FFF2-40B4-BE49-F238E27FC236}">
                <a16:creationId xmlns:a16="http://schemas.microsoft.com/office/drawing/2014/main" id="{D09DD540-FF3A-449C-AEB7-0BB20BC833A6}"/>
              </a:ext>
            </a:extLst>
          </p:cNvPr>
          <p:cNvSpPr>
            <a:spLocks noGrp="1"/>
          </p:cNvSpPr>
          <p:nvPr>
            <p:ph type="ctrTitle" hasCustomPrompt="1"/>
          </p:nvPr>
        </p:nvSpPr>
        <p:spPr>
          <a:xfrm>
            <a:off x="4988950" y="563865"/>
            <a:ext cx="3188910" cy="4248000"/>
          </a:xfrm>
        </p:spPr>
        <p:txBody>
          <a:bodyPr anchor="t" anchorCtr="0"/>
          <a:lstStyle>
            <a:lvl1pPr algn="l">
              <a:defRPr sz="5539"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4750B010-9AE5-4529-B74C-152B539C31FB}"/>
              </a:ext>
            </a:extLst>
          </p:cNvPr>
          <p:cNvSpPr>
            <a:spLocks noGrp="1"/>
          </p:cNvSpPr>
          <p:nvPr>
            <p:ph type="body" sz="quarter" idx="11"/>
          </p:nvPr>
        </p:nvSpPr>
        <p:spPr>
          <a:xfrm>
            <a:off x="4988950" y="4960686"/>
            <a:ext cx="3188910" cy="810000"/>
          </a:xfrm>
        </p:spPr>
        <p:txBody>
          <a:bodyPr anchor="b"/>
          <a:lstStyle>
            <a:lvl1pPr>
              <a:defRPr sz="1015">
                <a:solidFill>
                  <a:schemeClr val="bg1"/>
                </a:solidFill>
              </a:defRPr>
            </a:lvl1pPr>
            <a:lvl2pPr>
              <a:defRPr sz="1015">
                <a:solidFill>
                  <a:schemeClr val="bg1"/>
                </a:solidFill>
              </a:defRPr>
            </a:lvl2pPr>
            <a:lvl3pPr>
              <a:buClr>
                <a:schemeClr val="bg1"/>
              </a:buClr>
              <a:defRPr sz="1015">
                <a:solidFill>
                  <a:schemeClr val="bg1"/>
                </a:solidFill>
              </a:defRPr>
            </a:lvl3pPr>
            <a:lvl4pPr>
              <a:buClr>
                <a:schemeClr val="bg1"/>
              </a:buClr>
              <a:defRPr sz="1015">
                <a:solidFill>
                  <a:schemeClr val="bg1"/>
                </a:solidFill>
              </a:defRPr>
            </a:lvl4pPr>
            <a:lvl5pPr>
              <a:buClr>
                <a:schemeClr val="bg1"/>
              </a:buClr>
              <a:defRPr sz="1015">
                <a:solidFill>
                  <a:schemeClr val="bg1"/>
                </a:solidFill>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3006691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9DD540-FF3A-449C-AEB7-0BB20BC833A6}"/>
              </a:ext>
            </a:extLst>
          </p:cNvPr>
          <p:cNvSpPr>
            <a:spLocks noGrp="1"/>
          </p:cNvSpPr>
          <p:nvPr>
            <p:ph type="ctrTitle" hasCustomPrompt="1"/>
          </p:nvPr>
        </p:nvSpPr>
        <p:spPr>
          <a:xfrm>
            <a:off x="5567643" y="1263838"/>
            <a:ext cx="2824615" cy="3183954"/>
          </a:xfrm>
        </p:spPr>
        <p:txBody>
          <a:bodyPr anchor="t" anchorCtr="0"/>
          <a:lstStyle>
            <a:lvl1pPr algn="l">
              <a:defRPr sz="5539"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4750B010-9AE5-4529-B74C-152B539C31FB}"/>
              </a:ext>
            </a:extLst>
          </p:cNvPr>
          <p:cNvSpPr>
            <a:spLocks noGrp="1"/>
          </p:cNvSpPr>
          <p:nvPr>
            <p:ph type="body" sz="quarter" idx="11"/>
          </p:nvPr>
        </p:nvSpPr>
        <p:spPr>
          <a:xfrm>
            <a:off x="5567643" y="4968802"/>
            <a:ext cx="2824615" cy="810000"/>
          </a:xfrm>
        </p:spPr>
        <p:txBody>
          <a:bodyPr anchor="b"/>
          <a:lstStyle>
            <a:lvl1pPr>
              <a:defRPr sz="1015">
                <a:solidFill>
                  <a:schemeClr val="bg1"/>
                </a:solidFill>
              </a:defRPr>
            </a:lvl1pPr>
            <a:lvl2pPr>
              <a:defRPr sz="1015">
                <a:solidFill>
                  <a:schemeClr val="bg1"/>
                </a:solidFill>
              </a:defRPr>
            </a:lvl2pPr>
            <a:lvl3pPr>
              <a:buClr>
                <a:schemeClr val="bg1"/>
              </a:buClr>
              <a:defRPr sz="1015">
                <a:solidFill>
                  <a:schemeClr val="bg1"/>
                </a:solidFill>
              </a:defRPr>
            </a:lvl3pPr>
            <a:lvl4pPr>
              <a:buClr>
                <a:schemeClr val="bg1"/>
              </a:buClr>
              <a:defRPr sz="1015">
                <a:solidFill>
                  <a:schemeClr val="bg1"/>
                </a:solidFill>
              </a:defRPr>
            </a:lvl4pPr>
            <a:lvl5pPr>
              <a:buClr>
                <a:schemeClr val="bg1"/>
              </a:buClr>
              <a:defRPr sz="1015">
                <a:solidFill>
                  <a:schemeClr val="bg1"/>
                </a:solidFill>
              </a:defRPr>
            </a:lvl5pPr>
          </a:lstStyle>
          <a:p>
            <a:pPr lvl="0"/>
            <a:r>
              <a:rPr lang="it-IT"/>
              <a:t>Fare clic per modificare gli stili del testo dello schema</a:t>
            </a:r>
          </a:p>
          <a:p>
            <a:pPr lvl="1"/>
            <a:r>
              <a:rPr lang="it-IT"/>
              <a:t>Secondo livello</a:t>
            </a:r>
          </a:p>
        </p:txBody>
      </p:sp>
      <p:pic>
        <p:nvPicPr>
          <p:cNvPr id="8" name="Graphic 7">
            <a:extLst>
              <a:ext uri="{FF2B5EF4-FFF2-40B4-BE49-F238E27FC236}">
                <a16:creationId xmlns:a16="http://schemas.microsoft.com/office/drawing/2014/main" id="{1091CFB5-35EF-45A5-A367-4B9FEA60EB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7643" y="313438"/>
            <a:ext cx="725945" cy="316800"/>
          </a:xfrm>
          <a:prstGeom prst="rect">
            <a:avLst/>
          </a:prstGeom>
        </p:spPr>
      </p:pic>
      <p:sp>
        <p:nvSpPr>
          <p:cNvPr id="11" name="Picture Placeholder 2">
            <a:extLst>
              <a:ext uri="{FF2B5EF4-FFF2-40B4-BE49-F238E27FC236}">
                <a16:creationId xmlns:a16="http://schemas.microsoft.com/office/drawing/2014/main" id="{72681212-7D06-4DCA-8EA3-CB9A8FB06EED}"/>
              </a:ext>
            </a:extLst>
          </p:cNvPr>
          <p:cNvSpPr>
            <a:spLocks noGrp="1"/>
          </p:cNvSpPr>
          <p:nvPr>
            <p:ph type="pic" sz="quarter" idx="12"/>
          </p:nvPr>
        </p:nvSpPr>
        <p:spPr>
          <a:xfrm>
            <a:off x="751743" y="1263838"/>
            <a:ext cx="4231039" cy="3183954"/>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it-IT"/>
              <a:t>Fare clic sull'icona per inserire un'immagine</a:t>
            </a:r>
            <a:endParaRPr lang="en-US" dirty="0"/>
          </a:p>
        </p:txBody>
      </p:sp>
    </p:spTree>
    <p:extLst>
      <p:ext uri="{BB962C8B-B14F-4D97-AF65-F5344CB8AC3E}">
        <p14:creationId xmlns:p14="http://schemas.microsoft.com/office/powerpoint/2010/main" val="1528685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tx2"/>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602A869-E6D8-4D7B-A37E-81977937A3A6}"/>
              </a:ext>
            </a:extLst>
          </p:cNvPr>
          <p:cNvSpPr>
            <a:spLocks noGrp="1"/>
          </p:cNvSpPr>
          <p:nvPr>
            <p:ph type="ctrTitle" hasCustomPrompt="1"/>
          </p:nvPr>
        </p:nvSpPr>
        <p:spPr>
          <a:xfrm>
            <a:off x="4219919" y="1263838"/>
            <a:ext cx="4172340" cy="3183954"/>
          </a:xfrm>
        </p:spPr>
        <p:txBody>
          <a:bodyPr anchor="t" anchorCtr="0"/>
          <a:lstStyle>
            <a:lvl1pPr algn="l">
              <a:defRPr sz="5539" baseline="0">
                <a:solidFill>
                  <a:schemeClr val="bg1"/>
                </a:solidFill>
              </a:defRPr>
            </a:lvl1pPr>
          </a:lstStyle>
          <a:p>
            <a:r>
              <a:rPr lang="en-GB" dirty="0"/>
              <a:t>Title slide text only</a:t>
            </a:r>
            <a:endParaRPr lang="en-US" dirty="0"/>
          </a:p>
        </p:txBody>
      </p:sp>
      <p:sp>
        <p:nvSpPr>
          <p:cNvPr id="14" name="Text Placeholder 3">
            <a:extLst>
              <a:ext uri="{FF2B5EF4-FFF2-40B4-BE49-F238E27FC236}">
                <a16:creationId xmlns:a16="http://schemas.microsoft.com/office/drawing/2014/main" id="{15E167A1-CF9B-4290-B2DA-0751B9D74418}"/>
              </a:ext>
            </a:extLst>
          </p:cNvPr>
          <p:cNvSpPr>
            <a:spLocks noGrp="1"/>
          </p:cNvSpPr>
          <p:nvPr>
            <p:ph type="body" sz="quarter" idx="11"/>
          </p:nvPr>
        </p:nvSpPr>
        <p:spPr>
          <a:xfrm>
            <a:off x="4219919" y="4968802"/>
            <a:ext cx="4172340" cy="810000"/>
          </a:xfrm>
        </p:spPr>
        <p:txBody>
          <a:bodyPr anchor="b"/>
          <a:lstStyle>
            <a:lvl1pPr>
              <a:defRPr sz="1015">
                <a:solidFill>
                  <a:schemeClr val="bg1"/>
                </a:solidFill>
              </a:defRPr>
            </a:lvl1pPr>
            <a:lvl2pPr>
              <a:defRPr sz="1015">
                <a:solidFill>
                  <a:schemeClr val="bg1"/>
                </a:solidFill>
              </a:defRPr>
            </a:lvl2pPr>
            <a:lvl3pPr>
              <a:buClr>
                <a:schemeClr val="bg1"/>
              </a:buClr>
              <a:defRPr sz="1015">
                <a:solidFill>
                  <a:schemeClr val="bg1"/>
                </a:solidFill>
              </a:defRPr>
            </a:lvl3pPr>
            <a:lvl4pPr>
              <a:buClr>
                <a:schemeClr val="bg1"/>
              </a:buClr>
              <a:defRPr sz="1015">
                <a:solidFill>
                  <a:schemeClr val="bg1"/>
                </a:solidFill>
              </a:defRPr>
            </a:lvl4pPr>
            <a:lvl5pPr>
              <a:buClr>
                <a:schemeClr val="bg1"/>
              </a:buClr>
              <a:defRPr sz="1015">
                <a:solidFill>
                  <a:schemeClr val="bg1"/>
                </a:solidFill>
              </a:defRPr>
            </a:lvl5pPr>
          </a:lstStyle>
          <a:p>
            <a:pPr lvl="0"/>
            <a:r>
              <a:rPr lang="it-IT"/>
              <a:t>Fare clic per modificare gli stili del testo dello schema</a:t>
            </a:r>
          </a:p>
          <a:p>
            <a:pPr lvl="1"/>
            <a:r>
              <a:rPr lang="it-IT"/>
              <a:t>Secondo livello</a:t>
            </a:r>
          </a:p>
        </p:txBody>
      </p:sp>
      <p:pic>
        <p:nvPicPr>
          <p:cNvPr id="15" name="Graphic 14">
            <a:extLst>
              <a:ext uri="{FF2B5EF4-FFF2-40B4-BE49-F238E27FC236}">
                <a16:creationId xmlns:a16="http://schemas.microsoft.com/office/drawing/2014/main" id="{709D30BB-09CC-4213-B81A-C3874CD976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19919" y="313438"/>
            <a:ext cx="725945" cy="316800"/>
          </a:xfrm>
          <a:prstGeom prst="rect">
            <a:avLst/>
          </a:prstGeom>
        </p:spPr>
      </p:pic>
      <p:sp>
        <p:nvSpPr>
          <p:cNvPr id="16" name="Picture Placeholder 2">
            <a:extLst>
              <a:ext uri="{FF2B5EF4-FFF2-40B4-BE49-F238E27FC236}">
                <a16:creationId xmlns:a16="http://schemas.microsoft.com/office/drawing/2014/main" id="{F7801F30-6BC3-4F09-804E-981944622371}"/>
              </a:ext>
            </a:extLst>
          </p:cNvPr>
          <p:cNvSpPr>
            <a:spLocks noGrp="1"/>
          </p:cNvSpPr>
          <p:nvPr>
            <p:ph type="pic" sz="quarter" idx="12"/>
          </p:nvPr>
        </p:nvSpPr>
        <p:spPr>
          <a:xfrm>
            <a:off x="751743" y="1263838"/>
            <a:ext cx="2883314" cy="4514964"/>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it-IT"/>
              <a:t>Fare clic sull'icona per inserire un'immagine</a:t>
            </a:r>
            <a:endParaRPr lang="en-US" dirty="0"/>
          </a:p>
        </p:txBody>
      </p:sp>
    </p:spTree>
    <p:extLst>
      <p:ext uri="{BB962C8B-B14F-4D97-AF65-F5344CB8AC3E}">
        <p14:creationId xmlns:p14="http://schemas.microsoft.com/office/powerpoint/2010/main" val="956179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9DD540-FF3A-449C-AEB7-0BB20BC833A6}"/>
              </a:ext>
            </a:extLst>
          </p:cNvPr>
          <p:cNvSpPr>
            <a:spLocks noGrp="1"/>
          </p:cNvSpPr>
          <p:nvPr>
            <p:ph type="ctrTitle" hasCustomPrompt="1"/>
          </p:nvPr>
        </p:nvSpPr>
        <p:spPr>
          <a:xfrm>
            <a:off x="751743" y="1263838"/>
            <a:ext cx="2824615" cy="3183954"/>
          </a:xfrm>
        </p:spPr>
        <p:txBody>
          <a:bodyPr anchor="t" anchorCtr="0"/>
          <a:lstStyle>
            <a:lvl1pPr algn="l">
              <a:defRPr sz="5539"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4750B010-9AE5-4529-B74C-152B539C31FB}"/>
              </a:ext>
            </a:extLst>
          </p:cNvPr>
          <p:cNvSpPr>
            <a:spLocks noGrp="1"/>
          </p:cNvSpPr>
          <p:nvPr>
            <p:ph type="body" sz="quarter" idx="11"/>
          </p:nvPr>
        </p:nvSpPr>
        <p:spPr>
          <a:xfrm>
            <a:off x="751743" y="4968802"/>
            <a:ext cx="2824615" cy="810000"/>
          </a:xfrm>
        </p:spPr>
        <p:txBody>
          <a:bodyPr anchor="b"/>
          <a:lstStyle>
            <a:lvl1pPr>
              <a:defRPr sz="1015">
                <a:solidFill>
                  <a:schemeClr val="bg1"/>
                </a:solidFill>
              </a:defRPr>
            </a:lvl1pPr>
            <a:lvl2pPr>
              <a:defRPr sz="1015">
                <a:solidFill>
                  <a:schemeClr val="bg1"/>
                </a:solidFill>
              </a:defRPr>
            </a:lvl2pPr>
            <a:lvl3pPr>
              <a:buClr>
                <a:schemeClr val="bg1"/>
              </a:buClr>
              <a:defRPr sz="1015">
                <a:solidFill>
                  <a:schemeClr val="bg1"/>
                </a:solidFill>
              </a:defRPr>
            </a:lvl3pPr>
            <a:lvl4pPr>
              <a:buClr>
                <a:schemeClr val="bg1"/>
              </a:buClr>
              <a:defRPr sz="1015">
                <a:solidFill>
                  <a:schemeClr val="bg1"/>
                </a:solidFill>
              </a:defRPr>
            </a:lvl4pPr>
            <a:lvl5pPr>
              <a:buClr>
                <a:schemeClr val="bg1"/>
              </a:buClr>
              <a:defRPr sz="1015">
                <a:solidFill>
                  <a:schemeClr val="bg1"/>
                </a:solidFill>
              </a:defRPr>
            </a:lvl5pPr>
          </a:lstStyle>
          <a:p>
            <a:pPr lvl="0"/>
            <a:r>
              <a:rPr lang="it-IT"/>
              <a:t>Fare clic per modificare gli stili del testo dello schema</a:t>
            </a:r>
          </a:p>
          <a:p>
            <a:pPr lvl="1"/>
            <a:r>
              <a:rPr lang="it-IT"/>
              <a:t>Secondo livello</a:t>
            </a:r>
          </a:p>
        </p:txBody>
      </p:sp>
      <p:sp>
        <p:nvSpPr>
          <p:cNvPr id="11" name="Picture Placeholder 2">
            <a:extLst>
              <a:ext uri="{FF2B5EF4-FFF2-40B4-BE49-F238E27FC236}">
                <a16:creationId xmlns:a16="http://schemas.microsoft.com/office/drawing/2014/main" id="{72681212-7D06-4DCA-8EA3-CB9A8FB06EED}"/>
              </a:ext>
            </a:extLst>
          </p:cNvPr>
          <p:cNvSpPr>
            <a:spLocks noGrp="1"/>
          </p:cNvSpPr>
          <p:nvPr>
            <p:ph type="pic" sz="quarter" idx="12"/>
          </p:nvPr>
        </p:nvSpPr>
        <p:spPr>
          <a:xfrm>
            <a:off x="4161218" y="1263838"/>
            <a:ext cx="4231039" cy="3183954"/>
          </a:xfrm>
          <a:solidFill>
            <a:schemeClr val="tx2"/>
          </a:solidFill>
        </p:spPr>
        <p:txBody>
          <a:bodyPr vert="horz" lIns="0" tIns="0" rIns="0" bIns="0" rtlCol="0" anchor="ctr" anchorCtr="0">
            <a:noAutofit/>
          </a:bodyPr>
          <a:lstStyle>
            <a:lvl1pPr>
              <a:defRPr lang="en-US" b="0">
                <a:solidFill>
                  <a:schemeClr val="bg1"/>
                </a:solidFill>
              </a:defRPr>
            </a:lvl1pPr>
          </a:lstStyle>
          <a:p>
            <a:pPr lvl="0" algn="ctr"/>
            <a:r>
              <a:rPr lang="it-IT"/>
              <a:t>Fare clic sull'icona per inserire un'immagine</a:t>
            </a:r>
            <a:endParaRPr lang="en-US" dirty="0"/>
          </a:p>
        </p:txBody>
      </p:sp>
    </p:spTree>
    <p:extLst>
      <p:ext uri="{BB962C8B-B14F-4D97-AF65-F5344CB8AC3E}">
        <p14:creationId xmlns:p14="http://schemas.microsoft.com/office/powerpoint/2010/main" val="2712685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602A869-E6D8-4D7B-A37E-81977937A3A6}"/>
              </a:ext>
            </a:extLst>
          </p:cNvPr>
          <p:cNvSpPr>
            <a:spLocks noGrp="1"/>
          </p:cNvSpPr>
          <p:nvPr>
            <p:ph type="ctrTitle" hasCustomPrompt="1"/>
          </p:nvPr>
        </p:nvSpPr>
        <p:spPr>
          <a:xfrm>
            <a:off x="751742" y="1263838"/>
            <a:ext cx="4172340" cy="3183954"/>
          </a:xfrm>
        </p:spPr>
        <p:txBody>
          <a:bodyPr anchor="t" anchorCtr="0"/>
          <a:lstStyle>
            <a:lvl1pPr algn="l">
              <a:defRPr sz="5539" baseline="0">
                <a:solidFill>
                  <a:schemeClr val="bg1"/>
                </a:solidFill>
              </a:defRPr>
            </a:lvl1pPr>
          </a:lstStyle>
          <a:p>
            <a:r>
              <a:rPr lang="en-GB" dirty="0"/>
              <a:t>Title slide text only</a:t>
            </a:r>
            <a:endParaRPr lang="en-US" dirty="0"/>
          </a:p>
        </p:txBody>
      </p:sp>
      <p:sp>
        <p:nvSpPr>
          <p:cNvPr id="14" name="Text Placeholder 3">
            <a:extLst>
              <a:ext uri="{FF2B5EF4-FFF2-40B4-BE49-F238E27FC236}">
                <a16:creationId xmlns:a16="http://schemas.microsoft.com/office/drawing/2014/main" id="{15E167A1-CF9B-4290-B2DA-0751B9D74418}"/>
              </a:ext>
            </a:extLst>
          </p:cNvPr>
          <p:cNvSpPr>
            <a:spLocks noGrp="1"/>
          </p:cNvSpPr>
          <p:nvPr>
            <p:ph type="body" sz="quarter" idx="11"/>
          </p:nvPr>
        </p:nvSpPr>
        <p:spPr>
          <a:xfrm>
            <a:off x="751742" y="4968802"/>
            <a:ext cx="4172340" cy="810000"/>
          </a:xfrm>
        </p:spPr>
        <p:txBody>
          <a:bodyPr anchor="b"/>
          <a:lstStyle>
            <a:lvl1pPr>
              <a:defRPr sz="1015">
                <a:solidFill>
                  <a:schemeClr val="bg1"/>
                </a:solidFill>
              </a:defRPr>
            </a:lvl1pPr>
            <a:lvl2pPr>
              <a:defRPr sz="1015">
                <a:solidFill>
                  <a:schemeClr val="bg1"/>
                </a:solidFill>
              </a:defRPr>
            </a:lvl2pPr>
            <a:lvl3pPr>
              <a:buClr>
                <a:schemeClr val="bg1"/>
              </a:buClr>
              <a:defRPr sz="1015">
                <a:solidFill>
                  <a:schemeClr val="bg1"/>
                </a:solidFill>
              </a:defRPr>
            </a:lvl3pPr>
            <a:lvl4pPr>
              <a:buClr>
                <a:schemeClr val="bg1"/>
              </a:buClr>
              <a:defRPr sz="1015">
                <a:solidFill>
                  <a:schemeClr val="bg1"/>
                </a:solidFill>
              </a:defRPr>
            </a:lvl4pPr>
            <a:lvl5pPr>
              <a:buClr>
                <a:schemeClr val="bg1"/>
              </a:buClr>
              <a:defRPr sz="1015">
                <a:solidFill>
                  <a:schemeClr val="bg1"/>
                </a:solidFill>
              </a:defRPr>
            </a:lvl5pPr>
          </a:lstStyle>
          <a:p>
            <a:pPr lvl="0"/>
            <a:r>
              <a:rPr lang="it-IT"/>
              <a:t>Fare clic per modificare gli stili del testo dello schema</a:t>
            </a:r>
          </a:p>
          <a:p>
            <a:pPr lvl="1"/>
            <a:r>
              <a:rPr lang="it-IT"/>
              <a:t>Secondo livello</a:t>
            </a:r>
          </a:p>
        </p:txBody>
      </p:sp>
      <p:sp>
        <p:nvSpPr>
          <p:cNvPr id="16" name="Picture Placeholder 2">
            <a:extLst>
              <a:ext uri="{FF2B5EF4-FFF2-40B4-BE49-F238E27FC236}">
                <a16:creationId xmlns:a16="http://schemas.microsoft.com/office/drawing/2014/main" id="{F7801F30-6BC3-4F09-804E-981944622371}"/>
              </a:ext>
            </a:extLst>
          </p:cNvPr>
          <p:cNvSpPr>
            <a:spLocks noGrp="1"/>
          </p:cNvSpPr>
          <p:nvPr>
            <p:ph type="pic" sz="quarter" idx="12"/>
          </p:nvPr>
        </p:nvSpPr>
        <p:spPr>
          <a:xfrm>
            <a:off x="5508944" y="1263838"/>
            <a:ext cx="2883314" cy="4514964"/>
          </a:xfrm>
          <a:solidFill>
            <a:schemeClr val="tx2"/>
          </a:solidFill>
        </p:spPr>
        <p:txBody>
          <a:bodyPr vert="horz" lIns="0" tIns="0" rIns="0" bIns="0" rtlCol="0" anchor="ctr" anchorCtr="0">
            <a:noAutofit/>
          </a:bodyPr>
          <a:lstStyle>
            <a:lvl1pPr>
              <a:defRPr lang="en-US" b="0">
                <a:solidFill>
                  <a:schemeClr val="bg1"/>
                </a:solidFill>
              </a:defRPr>
            </a:lvl1pPr>
          </a:lstStyle>
          <a:p>
            <a:pPr lvl="0" algn="ctr"/>
            <a:r>
              <a:rPr lang="it-IT"/>
              <a:t>Fare clic sull'icona per inserire un'immagine</a:t>
            </a:r>
            <a:endParaRPr lang="en-US" dirty="0"/>
          </a:p>
        </p:txBody>
      </p:sp>
    </p:spTree>
    <p:extLst>
      <p:ext uri="{BB962C8B-B14F-4D97-AF65-F5344CB8AC3E}">
        <p14:creationId xmlns:p14="http://schemas.microsoft.com/office/powerpoint/2010/main" val="526427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Letter">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4671752" y="454516"/>
            <a:ext cx="3726000" cy="365356"/>
          </a:xfrm>
        </p:spPr>
        <p:txBody>
          <a:bodyPr lIns="0" tIns="0" rIns="0" bIns="0"/>
          <a:lstStyle>
            <a:lvl1pPr>
              <a:spcAft>
                <a:spcPts val="277"/>
              </a:spcAft>
              <a:defRPr sz="738"/>
            </a:lvl1pPr>
            <a:lvl2pPr>
              <a:spcAft>
                <a:spcPts val="277"/>
              </a:spcAft>
              <a:defRPr sz="738"/>
            </a:lvl2pPr>
            <a:lvl3pPr>
              <a:spcAft>
                <a:spcPts val="277"/>
              </a:spcAft>
              <a:defRPr sz="738"/>
            </a:lvl3pPr>
            <a:lvl4pPr>
              <a:spcAft>
                <a:spcPts val="277"/>
              </a:spcAft>
              <a:defRPr sz="738"/>
            </a:lvl4pPr>
            <a:lvl5pPr>
              <a:spcAft>
                <a:spcPts val="277"/>
              </a:spcAft>
              <a:defRPr sz="738"/>
            </a:lvl5pPr>
          </a:lstStyle>
          <a:p>
            <a:pPr lvl="0"/>
            <a:r>
              <a:rPr lang="it-IT"/>
              <a:t>Fare clic per modificare gli stili del testo dello schema</a:t>
            </a:r>
          </a:p>
          <a:p>
            <a:pPr lvl="1"/>
            <a:r>
              <a:rPr lang="it-IT"/>
              <a:t>Secondo livello</a:t>
            </a:r>
          </a:p>
        </p:txBody>
      </p:sp>
      <p:sp>
        <p:nvSpPr>
          <p:cNvPr id="26" name="Text Placeholder 24"/>
          <p:cNvSpPr>
            <a:spLocks noGrp="1"/>
          </p:cNvSpPr>
          <p:nvPr>
            <p:ph type="body" sz="quarter" idx="15"/>
          </p:nvPr>
        </p:nvSpPr>
        <p:spPr>
          <a:xfrm>
            <a:off x="752400" y="454516"/>
            <a:ext cx="3726000" cy="365356"/>
          </a:xfrm>
        </p:spPr>
        <p:txBody>
          <a:bodyPr/>
          <a:lstStyle>
            <a:lvl1pPr>
              <a:spcAft>
                <a:spcPts val="277"/>
              </a:spcAft>
              <a:defRPr sz="738"/>
            </a:lvl1pPr>
            <a:lvl2pPr>
              <a:spcAft>
                <a:spcPts val="277"/>
              </a:spcAft>
              <a:defRPr sz="738"/>
            </a:lvl2pPr>
            <a:lvl3pPr>
              <a:spcAft>
                <a:spcPts val="277"/>
              </a:spcAft>
              <a:defRPr sz="738"/>
            </a:lvl3pPr>
            <a:lvl4pPr>
              <a:spcAft>
                <a:spcPts val="277"/>
              </a:spcAft>
              <a:defRPr sz="738"/>
            </a:lvl4pPr>
            <a:lvl5pPr>
              <a:spcAft>
                <a:spcPts val="277"/>
              </a:spcAft>
              <a:defRPr sz="738"/>
            </a:lvl5pPr>
          </a:lstStyle>
          <a:p>
            <a:pPr lvl="0"/>
            <a:r>
              <a:rPr lang="it-IT"/>
              <a:t>Fare clic per modificare gli stili del testo dello schema</a:t>
            </a:r>
          </a:p>
          <a:p>
            <a:pPr lvl="1"/>
            <a:r>
              <a:rPr lang="it-IT"/>
              <a:t>Secondo livello</a:t>
            </a:r>
          </a:p>
        </p:txBody>
      </p:sp>
      <p:sp>
        <p:nvSpPr>
          <p:cNvPr id="19" name="Text Placeholder 8"/>
          <p:cNvSpPr>
            <a:spLocks noGrp="1"/>
          </p:cNvSpPr>
          <p:nvPr>
            <p:ph type="body" sz="quarter" idx="10"/>
          </p:nvPr>
        </p:nvSpPr>
        <p:spPr>
          <a:xfrm>
            <a:off x="752400" y="1422400"/>
            <a:ext cx="3726000" cy="4587059"/>
          </a:xfrm>
        </p:spPr>
        <p:txBody>
          <a:bodyPr/>
          <a:lstStyle>
            <a:lvl1pPr>
              <a:defRPr sz="831"/>
            </a:lvl1pPr>
            <a:lvl2pPr>
              <a:defRPr sz="831"/>
            </a:lvl2pPr>
            <a:lvl3pPr>
              <a:defRPr sz="831"/>
            </a:lvl3pPr>
            <a:lvl4pPr>
              <a:defRPr sz="831"/>
            </a:lvl4pPr>
            <a:lvl5pPr>
              <a:defRPr sz="831"/>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0" name="Text Placeholder 8"/>
          <p:cNvSpPr>
            <a:spLocks noGrp="1"/>
          </p:cNvSpPr>
          <p:nvPr>
            <p:ph type="body" sz="quarter" idx="11"/>
          </p:nvPr>
        </p:nvSpPr>
        <p:spPr>
          <a:xfrm>
            <a:off x="4671752" y="1422400"/>
            <a:ext cx="3719847" cy="4587059"/>
          </a:xfrm>
          <a:ln w="6350">
            <a:noFill/>
          </a:ln>
        </p:spPr>
        <p:txBody>
          <a:bodyPr lIns="0" tIns="0" rIns="0" bIns="0"/>
          <a:lstStyle>
            <a:lvl1pPr>
              <a:defRPr sz="831"/>
            </a:lvl1pPr>
            <a:lvl2pPr>
              <a:defRPr sz="831"/>
            </a:lvl2pPr>
            <a:lvl3pPr>
              <a:defRPr sz="831"/>
            </a:lvl3pPr>
            <a:lvl4pPr>
              <a:defRPr sz="831"/>
            </a:lvl4pPr>
            <a:lvl5pPr>
              <a:defRPr sz="831"/>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Shape 8">
            <a:extLst>
              <a:ext uri="{FF2B5EF4-FFF2-40B4-BE49-F238E27FC236}">
                <a16:creationId xmlns:a16="http://schemas.microsoft.com/office/drawing/2014/main" id="{DBC922B5-42DA-45D0-8693-9D38B7176ABB}"/>
              </a:ext>
            </a:extLst>
          </p:cNvPr>
          <p:cNvSpPr txBox="1">
            <a:spLocks/>
          </p:cNvSpPr>
          <p:nvPr userDrawn="1"/>
        </p:nvSpPr>
        <p:spPr>
          <a:xfrm>
            <a:off x="8168425" y="6385080"/>
            <a:ext cx="22383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23" smtClean="0">
                <a:solidFill>
                  <a:schemeClr val="accent2"/>
                </a:solidFill>
                <a:latin typeface="+mn-lt"/>
                <a:ea typeface="Arial"/>
                <a:cs typeface="Arial" panose="020B0604020202020204" pitchFamily="34" charset="0"/>
              </a:rPr>
              <a:pPr algn="r"/>
              <a:t>‹N›</a:t>
            </a:fld>
            <a:endParaRPr lang="en-GB" sz="923" dirty="0">
              <a:solidFill>
                <a:schemeClr val="accent2"/>
              </a:solidFill>
              <a:latin typeface="+mn-lt"/>
              <a:ea typeface="Arial"/>
              <a:cs typeface="Arial" panose="020B0604020202020204" pitchFamily="34" charset="0"/>
            </a:endParaRPr>
          </a:p>
        </p:txBody>
      </p:sp>
    </p:spTree>
    <p:extLst>
      <p:ext uri="{BB962C8B-B14F-4D97-AF65-F5344CB8AC3E}">
        <p14:creationId xmlns:p14="http://schemas.microsoft.com/office/powerpoint/2010/main" val="4030549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Letter continuation">
    <p:spTree>
      <p:nvGrpSpPr>
        <p:cNvPr id="1" name=""/>
        <p:cNvGrpSpPr/>
        <p:nvPr/>
      </p:nvGrpSpPr>
      <p:grpSpPr>
        <a:xfrm>
          <a:off x="0" y="0"/>
          <a:ext cx="0" cy="0"/>
          <a:chOff x="0" y="0"/>
          <a:chExt cx="0" cy="0"/>
        </a:xfrm>
      </p:grpSpPr>
      <p:sp>
        <p:nvSpPr>
          <p:cNvPr id="13" name="TextBox 12"/>
          <p:cNvSpPr txBox="1"/>
          <p:nvPr userDrawn="1"/>
        </p:nvSpPr>
        <p:spPr>
          <a:xfrm>
            <a:off x="1731600" y="6320118"/>
            <a:ext cx="1236035" cy="226800"/>
          </a:xfrm>
          <a:prstGeom prst="rect">
            <a:avLst/>
          </a:prstGeom>
          <a:noFill/>
        </p:spPr>
        <p:txBody>
          <a:bodyPr wrap="square" lIns="0" tIns="0" rIns="0" bIns="0"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554" kern="1200" noProof="0" dirty="0">
                <a:solidFill>
                  <a:schemeClr val="bg1">
                    <a:lumMod val="65000"/>
                  </a:schemeClr>
                </a:solidFill>
                <a:latin typeface="+mn-lt"/>
                <a:ea typeface="+mn-ea"/>
                <a:cs typeface="+mn-cs"/>
              </a:rPr>
              <a:t>KPMG LLP, a UK limited liability </a:t>
            </a:r>
            <a:br>
              <a:rPr lang="en-GB" sz="554" kern="1200" noProof="0" dirty="0">
                <a:solidFill>
                  <a:schemeClr val="bg1">
                    <a:lumMod val="65000"/>
                  </a:schemeClr>
                </a:solidFill>
                <a:latin typeface="+mn-lt"/>
                <a:ea typeface="+mn-ea"/>
                <a:cs typeface="+mn-cs"/>
              </a:rPr>
            </a:br>
            <a:r>
              <a:rPr lang="en-GB" sz="554" kern="1200" noProof="0" dirty="0">
                <a:solidFill>
                  <a:schemeClr val="bg1">
                    <a:lumMod val="65000"/>
                  </a:schemeClr>
                </a:solidFill>
                <a:latin typeface="+mn-lt"/>
                <a:ea typeface="+mn-ea"/>
                <a:cs typeface="+mn-cs"/>
              </a:rPr>
              <a:t>partnership, is a member of </a:t>
            </a:r>
            <a:r>
              <a:rPr lang="en-US" sz="554" kern="1200" noProof="0" dirty="0">
                <a:solidFill>
                  <a:schemeClr val="bg1">
                    <a:lumMod val="65000"/>
                  </a:schemeClr>
                </a:solidFill>
                <a:latin typeface="+mn-lt"/>
                <a:ea typeface="+mn-ea"/>
                <a:cs typeface="+mn-cs"/>
              </a:rPr>
              <a:t>KPMG International Limited, a private English company limited by guarantee.</a:t>
            </a:r>
            <a:endParaRPr lang="en-GB" sz="554" kern="1200" noProof="0" dirty="0">
              <a:solidFill>
                <a:schemeClr val="bg1">
                  <a:lumMod val="65000"/>
                </a:schemeClr>
              </a:solidFill>
              <a:latin typeface="+mn-lt"/>
              <a:ea typeface="+mn-ea"/>
              <a:cs typeface="+mn-cs"/>
            </a:endParaRPr>
          </a:p>
        </p:txBody>
      </p:sp>
      <p:sp>
        <p:nvSpPr>
          <p:cNvPr id="14" name="TextBox 13"/>
          <p:cNvSpPr txBox="1"/>
          <p:nvPr userDrawn="1"/>
        </p:nvSpPr>
        <p:spPr>
          <a:xfrm>
            <a:off x="3131545" y="6320118"/>
            <a:ext cx="1528034" cy="226800"/>
          </a:xfrm>
          <a:prstGeom prst="rect">
            <a:avLst/>
          </a:prstGeom>
          <a:noFill/>
        </p:spPr>
        <p:txBody>
          <a:bodyPr wrap="square" lIns="0" tIns="0" rIns="0" bIns="0"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554" kern="1200" noProof="0" dirty="0">
                <a:solidFill>
                  <a:schemeClr val="bg1">
                    <a:lumMod val="65000"/>
                  </a:schemeClr>
                </a:solidFill>
                <a:latin typeface="+mn-lt"/>
                <a:ea typeface="+mn-ea"/>
                <a:cs typeface="+mn-cs"/>
              </a:rPr>
              <a:t>KPMG Audit Plc, a company incorporated under the UK Companies Acts, is a member of </a:t>
            </a:r>
            <a:r>
              <a:rPr lang="en-US" sz="554" kern="1200" noProof="0" dirty="0">
                <a:solidFill>
                  <a:schemeClr val="bg1">
                    <a:lumMod val="65000"/>
                  </a:schemeClr>
                </a:solidFill>
                <a:latin typeface="+mn-lt"/>
                <a:ea typeface="+mn-ea"/>
                <a:cs typeface="+mn-cs"/>
              </a:rPr>
              <a:t>KPMG International Limited, a private English company limited by guarantee.</a:t>
            </a:r>
            <a:endParaRPr lang="en-GB" sz="554" kern="1200" noProof="0" dirty="0">
              <a:solidFill>
                <a:schemeClr val="bg1">
                  <a:lumMod val="65000"/>
                </a:schemeClr>
              </a:solidFill>
              <a:latin typeface="+mn-lt"/>
              <a:ea typeface="+mn-ea"/>
              <a:cs typeface="+mn-cs"/>
            </a:endParaRPr>
          </a:p>
        </p:txBody>
      </p:sp>
      <p:sp>
        <p:nvSpPr>
          <p:cNvPr id="15" name="TextBox 14"/>
          <p:cNvSpPr txBox="1"/>
          <p:nvPr userDrawn="1"/>
        </p:nvSpPr>
        <p:spPr>
          <a:xfrm>
            <a:off x="4823490" y="6320118"/>
            <a:ext cx="1284531" cy="226800"/>
          </a:xfrm>
          <a:prstGeom prst="rect">
            <a:avLst/>
          </a:prstGeom>
          <a:noFill/>
        </p:spPr>
        <p:txBody>
          <a:bodyPr wrap="square" lIns="0" tIns="0" rIns="0" bIns="0"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554" kern="1200" noProof="0" dirty="0">
                <a:solidFill>
                  <a:schemeClr val="bg1">
                    <a:lumMod val="65000"/>
                  </a:schemeClr>
                </a:solidFill>
                <a:latin typeface="+mn-lt"/>
                <a:ea typeface="+mn-ea"/>
                <a:cs typeface="+mn-cs"/>
              </a:rPr>
              <a:t>Registered in England No 3110745</a:t>
            </a:r>
            <a:br>
              <a:rPr lang="en-GB" sz="554" kern="1200" noProof="0" dirty="0">
                <a:solidFill>
                  <a:schemeClr val="bg1">
                    <a:lumMod val="65000"/>
                  </a:schemeClr>
                </a:solidFill>
                <a:latin typeface="+mn-lt"/>
                <a:ea typeface="+mn-ea"/>
                <a:cs typeface="+mn-cs"/>
              </a:rPr>
            </a:br>
            <a:r>
              <a:rPr lang="en-GB" sz="554" kern="1200" noProof="0" dirty="0">
                <a:solidFill>
                  <a:schemeClr val="bg1">
                    <a:lumMod val="65000"/>
                  </a:schemeClr>
                </a:solidFill>
                <a:latin typeface="+mn-lt"/>
                <a:ea typeface="+mn-ea"/>
                <a:cs typeface="+mn-cs"/>
              </a:rPr>
              <a:t>Registered office: 15 Canada Square, </a:t>
            </a:r>
            <a:br>
              <a:rPr lang="en-GB" sz="554" kern="1200" noProof="0" dirty="0">
                <a:solidFill>
                  <a:schemeClr val="bg1">
                    <a:lumMod val="65000"/>
                  </a:schemeClr>
                </a:solidFill>
                <a:latin typeface="+mn-lt"/>
                <a:ea typeface="+mn-ea"/>
                <a:cs typeface="+mn-cs"/>
              </a:rPr>
            </a:br>
            <a:r>
              <a:rPr lang="en-GB" sz="554" kern="1200" noProof="0" dirty="0">
                <a:solidFill>
                  <a:schemeClr val="bg1">
                    <a:lumMod val="65000"/>
                  </a:schemeClr>
                </a:solidFill>
                <a:latin typeface="+mn-lt"/>
                <a:ea typeface="+mn-ea"/>
                <a:cs typeface="+mn-cs"/>
              </a:rPr>
              <a:t>London E14 5GL </a:t>
            </a:r>
          </a:p>
        </p:txBody>
      </p:sp>
      <p:sp>
        <p:nvSpPr>
          <p:cNvPr id="16" name="TextBox 15"/>
          <p:cNvSpPr txBox="1"/>
          <p:nvPr userDrawn="1"/>
        </p:nvSpPr>
        <p:spPr>
          <a:xfrm>
            <a:off x="6271931" y="6320118"/>
            <a:ext cx="1427353" cy="226800"/>
          </a:xfrm>
          <a:prstGeom prst="rect">
            <a:avLst/>
          </a:prstGeom>
          <a:noFill/>
        </p:spPr>
        <p:txBody>
          <a:bodyPr wrap="square" lIns="0" tIns="0" rIns="0" bIns="0"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554" kern="1200" noProof="0" dirty="0">
                <a:solidFill>
                  <a:schemeClr val="bg1">
                    <a:lumMod val="65000"/>
                  </a:schemeClr>
                </a:solidFill>
                <a:latin typeface="+mn-lt"/>
                <a:ea typeface="+mn-ea"/>
                <a:cs typeface="+mn-cs"/>
              </a:rPr>
              <a:t>Registered in England No OC301540</a:t>
            </a:r>
          </a:p>
          <a:p>
            <a:pPr marL="0" marR="0" lvl="0" indent="0" algn="l" defTabSz="844083" rtl="0" eaLnBrk="1" fontAlgn="auto" latinLnBrk="0" hangingPunct="1">
              <a:lnSpc>
                <a:spcPct val="100000"/>
              </a:lnSpc>
              <a:spcBef>
                <a:spcPts val="0"/>
              </a:spcBef>
              <a:spcAft>
                <a:spcPts val="0"/>
              </a:spcAft>
              <a:buClrTx/>
              <a:buSzTx/>
              <a:buFontTx/>
              <a:buNone/>
              <a:tabLst/>
              <a:defRPr/>
            </a:pPr>
            <a:r>
              <a:rPr lang="en-GB" sz="554" kern="1200" noProof="0" dirty="0">
                <a:solidFill>
                  <a:schemeClr val="bg1">
                    <a:lumMod val="65000"/>
                  </a:schemeClr>
                </a:solidFill>
                <a:latin typeface="+mn-lt"/>
                <a:ea typeface="+mn-ea"/>
                <a:cs typeface="+mn-cs"/>
              </a:rPr>
              <a:t>Registered office: 15 Canada Square, </a:t>
            </a:r>
            <a:br>
              <a:rPr lang="en-GB" sz="554" kern="1200" noProof="0" dirty="0">
                <a:solidFill>
                  <a:schemeClr val="bg1">
                    <a:lumMod val="65000"/>
                  </a:schemeClr>
                </a:solidFill>
                <a:latin typeface="+mn-lt"/>
                <a:ea typeface="+mn-ea"/>
                <a:cs typeface="+mn-cs"/>
              </a:rPr>
            </a:br>
            <a:r>
              <a:rPr lang="en-GB" sz="554" kern="1200" noProof="0" dirty="0">
                <a:solidFill>
                  <a:schemeClr val="bg1">
                    <a:lumMod val="65000"/>
                  </a:schemeClr>
                </a:solidFill>
                <a:latin typeface="+mn-lt"/>
                <a:ea typeface="+mn-ea"/>
                <a:cs typeface="+mn-cs"/>
              </a:rPr>
              <a:t>London E14 5GL </a:t>
            </a:r>
          </a:p>
        </p:txBody>
      </p:sp>
      <p:sp>
        <p:nvSpPr>
          <p:cNvPr id="18" name="Shape 8">
            <a:extLst>
              <a:ext uri="{FF2B5EF4-FFF2-40B4-BE49-F238E27FC236}">
                <a16:creationId xmlns:a16="http://schemas.microsoft.com/office/drawing/2014/main" id="{97A44E28-0DFC-4AE8-BC06-ACB13D531B91}"/>
              </a:ext>
            </a:extLst>
          </p:cNvPr>
          <p:cNvSpPr txBox="1">
            <a:spLocks/>
          </p:cNvSpPr>
          <p:nvPr userDrawn="1"/>
        </p:nvSpPr>
        <p:spPr>
          <a:xfrm>
            <a:off x="8168425" y="6385080"/>
            <a:ext cx="22383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23" smtClean="0">
                <a:solidFill>
                  <a:schemeClr val="accent2"/>
                </a:solidFill>
                <a:latin typeface="+mn-lt"/>
                <a:ea typeface="Arial"/>
                <a:cs typeface="Arial" panose="020B0604020202020204" pitchFamily="34" charset="0"/>
              </a:rPr>
              <a:pPr algn="r"/>
              <a:t>‹N›</a:t>
            </a:fld>
            <a:endParaRPr lang="en-GB" sz="923" dirty="0">
              <a:solidFill>
                <a:schemeClr val="accent2"/>
              </a:solidFill>
              <a:latin typeface="+mn-lt"/>
              <a:ea typeface="Arial"/>
              <a:cs typeface="Arial" panose="020B0604020202020204" pitchFamily="34" charset="0"/>
            </a:endParaRPr>
          </a:p>
        </p:txBody>
      </p:sp>
      <p:pic>
        <p:nvPicPr>
          <p:cNvPr id="20" name="Graphic 19">
            <a:extLst>
              <a:ext uri="{FF2B5EF4-FFF2-40B4-BE49-F238E27FC236}">
                <a16:creationId xmlns:a16="http://schemas.microsoft.com/office/drawing/2014/main" id="{2537A1E9-D858-454C-81AE-9D243E8FD6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093" y="6373386"/>
            <a:ext cx="395970" cy="172800"/>
          </a:xfrm>
          <a:prstGeom prst="rect">
            <a:avLst/>
          </a:prstGeom>
        </p:spPr>
      </p:pic>
      <p:sp>
        <p:nvSpPr>
          <p:cNvPr id="21" name="Text Placeholder 8">
            <a:extLst>
              <a:ext uri="{FF2B5EF4-FFF2-40B4-BE49-F238E27FC236}">
                <a16:creationId xmlns:a16="http://schemas.microsoft.com/office/drawing/2014/main" id="{BFDE1C29-9163-4022-AB65-8C3648AB76E6}"/>
              </a:ext>
            </a:extLst>
          </p:cNvPr>
          <p:cNvSpPr>
            <a:spLocks noGrp="1"/>
          </p:cNvSpPr>
          <p:nvPr>
            <p:ph type="body" sz="quarter" idx="10"/>
          </p:nvPr>
        </p:nvSpPr>
        <p:spPr>
          <a:xfrm>
            <a:off x="752400" y="1422400"/>
            <a:ext cx="3726000" cy="4587059"/>
          </a:xfrm>
        </p:spPr>
        <p:txBody>
          <a:bodyPr/>
          <a:lstStyle>
            <a:lvl1pPr>
              <a:defRPr sz="831"/>
            </a:lvl1pPr>
            <a:lvl2pPr>
              <a:defRPr sz="831"/>
            </a:lvl2pPr>
            <a:lvl3pPr>
              <a:defRPr sz="831"/>
            </a:lvl3pPr>
            <a:lvl4pPr>
              <a:defRPr sz="831"/>
            </a:lvl4pPr>
            <a:lvl5pPr>
              <a:defRPr sz="831"/>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2" name="Text Placeholder 8">
            <a:extLst>
              <a:ext uri="{FF2B5EF4-FFF2-40B4-BE49-F238E27FC236}">
                <a16:creationId xmlns:a16="http://schemas.microsoft.com/office/drawing/2014/main" id="{6FCE7105-F717-458C-A4E7-A886E19A01A5}"/>
              </a:ext>
            </a:extLst>
          </p:cNvPr>
          <p:cNvSpPr>
            <a:spLocks noGrp="1"/>
          </p:cNvSpPr>
          <p:nvPr>
            <p:ph type="body" sz="quarter" idx="11"/>
          </p:nvPr>
        </p:nvSpPr>
        <p:spPr>
          <a:xfrm>
            <a:off x="4671752" y="1422400"/>
            <a:ext cx="3719847" cy="4587059"/>
          </a:xfrm>
          <a:ln w="6350">
            <a:noFill/>
          </a:ln>
        </p:spPr>
        <p:txBody>
          <a:bodyPr lIns="0" tIns="0" rIns="0" bIns="0"/>
          <a:lstStyle>
            <a:lvl1pPr>
              <a:defRPr sz="831"/>
            </a:lvl1pPr>
            <a:lvl2pPr>
              <a:defRPr sz="831"/>
            </a:lvl2pPr>
            <a:lvl3pPr>
              <a:defRPr sz="831"/>
            </a:lvl3pPr>
            <a:lvl4pPr>
              <a:defRPr sz="831"/>
            </a:lvl4pPr>
            <a:lvl5pPr>
              <a:defRPr sz="831"/>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7141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Text Placeholder 4"/>
          <p:cNvSpPr>
            <a:spLocks noGrp="1"/>
          </p:cNvSpPr>
          <p:nvPr>
            <p:ph type="body" sz="quarter" idx="11" hasCustomPrompt="1"/>
          </p:nvPr>
        </p:nvSpPr>
        <p:spPr>
          <a:xfrm>
            <a:off x="762093" y="203863"/>
            <a:ext cx="7619815"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4123979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US" dirty="0"/>
          </a:p>
        </p:txBody>
      </p:sp>
      <p:sp>
        <p:nvSpPr>
          <p:cNvPr id="3" name="Text Placeholder 4"/>
          <p:cNvSpPr>
            <a:spLocks noGrp="1"/>
          </p:cNvSpPr>
          <p:nvPr>
            <p:ph type="body" sz="quarter" idx="11" hasCustomPrompt="1"/>
          </p:nvPr>
        </p:nvSpPr>
        <p:spPr>
          <a:xfrm>
            <a:off x="762093" y="203863"/>
            <a:ext cx="7619815" cy="169200"/>
          </a:xfrm>
        </p:spPr>
        <p:txBody>
          <a:bodyPr anchor="b"/>
          <a:lstStyle>
            <a:lvl1pPr>
              <a:spcAft>
                <a:spcPts val="0"/>
              </a:spcAft>
              <a:defRPr sz="1108">
                <a:solidFill>
                  <a:schemeClr val="bg1"/>
                </a:solidFill>
              </a:defRPr>
            </a:lvl1pPr>
          </a:lstStyle>
          <a:p>
            <a:pPr lvl="0"/>
            <a:r>
              <a:rPr lang="en-US" dirty="0"/>
              <a:t>Super title here</a:t>
            </a:r>
          </a:p>
        </p:txBody>
      </p:sp>
      <p:sp>
        <p:nvSpPr>
          <p:cNvPr id="4" name="Shape 8">
            <a:extLst>
              <a:ext uri="{FF2B5EF4-FFF2-40B4-BE49-F238E27FC236}">
                <a16:creationId xmlns:a16="http://schemas.microsoft.com/office/drawing/2014/main" id="{AB3B16F2-49C6-4225-9904-1828BBD4C11A}"/>
              </a:ext>
            </a:extLst>
          </p:cNvPr>
          <p:cNvSpPr txBox="1">
            <a:spLocks/>
          </p:cNvSpPr>
          <p:nvPr userDrawn="1"/>
        </p:nvSpPr>
        <p:spPr>
          <a:xfrm>
            <a:off x="8168425" y="6385080"/>
            <a:ext cx="22383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23" smtClean="0">
                <a:solidFill>
                  <a:schemeClr val="bg1"/>
                </a:solidFill>
                <a:latin typeface="+mn-lt"/>
                <a:ea typeface="Arial"/>
                <a:cs typeface="Arial" panose="020B0604020202020204" pitchFamily="34" charset="0"/>
              </a:rPr>
              <a:pPr algn="r"/>
              <a:t>‹N›</a:t>
            </a:fld>
            <a:endParaRPr lang="en-GB" sz="923" dirty="0">
              <a:solidFill>
                <a:schemeClr val="bg1"/>
              </a:solidFill>
              <a:latin typeface="+mn-lt"/>
              <a:ea typeface="Arial"/>
              <a:cs typeface="Arial" panose="020B0604020202020204" pitchFamily="34" charset="0"/>
            </a:endParaRPr>
          </a:p>
        </p:txBody>
      </p:sp>
      <p:cxnSp>
        <p:nvCxnSpPr>
          <p:cNvPr id="7" name="Straight Connector 6">
            <a:extLst>
              <a:ext uri="{FF2B5EF4-FFF2-40B4-BE49-F238E27FC236}">
                <a16:creationId xmlns:a16="http://schemas.microsoft.com/office/drawing/2014/main" id="{4C002A5F-06B4-4AB6-A4C5-D20E28FED466}"/>
              </a:ext>
            </a:extLst>
          </p:cNvPr>
          <p:cNvCxnSpPr/>
          <p:nvPr userDrawn="1"/>
        </p:nvCxnSpPr>
        <p:spPr>
          <a:xfrm>
            <a:off x="815175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6172623-4627-4B71-A08C-7AE4AD28E81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093" y="6373386"/>
            <a:ext cx="395970" cy="172800"/>
          </a:xfrm>
          <a:prstGeom prst="rect">
            <a:avLst/>
          </a:prstGeom>
        </p:spPr>
      </p:pic>
      <p:sp>
        <p:nvSpPr>
          <p:cNvPr id="9" name="Text Box 4">
            <a:extLst>
              <a:ext uri="{FF2B5EF4-FFF2-40B4-BE49-F238E27FC236}">
                <a16:creationId xmlns:a16="http://schemas.microsoft.com/office/drawing/2014/main" id="{2DAEBBB6-4C77-4EB6-84DD-D5BC4C6C2ACE}"/>
              </a:ext>
            </a:extLst>
          </p:cNvPr>
          <p:cNvSpPr txBox="1">
            <a:spLocks noChangeArrowheads="1"/>
          </p:cNvSpPr>
          <p:nvPr userDrawn="1">
            <p:custDataLst>
              <p:tags r:id="rId1"/>
            </p:custDataLst>
          </p:nvPr>
        </p:nvSpPr>
        <p:spPr bwMode="gray">
          <a:xfrm>
            <a:off x="7836608" y="1177926"/>
            <a:ext cx="545299" cy="244475"/>
          </a:xfrm>
          <a:prstGeom prst="rect">
            <a:avLst/>
          </a:prstGeom>
          <a:noFill/>
          <a:ln w="6350" algn="ctr">
            <a:noFill/>
            <a:miter lim="800000"/>
            <a:headEnd/>
            <a:tailEnd/>
          </a:ln>
          <a:effectLst/>
        </p:spPr>
        <p:txBody>
          <a:bodyPr wrap="square" lIns="0" tIns="33231" rIns="0" bIns="0" anchor="ctr" anchorCtr="0">
            <a:noAutofit/>
          </a:bodyPr>
          <a:lstStyle/>
          <a:p>
            <a:pPr algn="r" defTabSz="703402" eaLnBrk="0" hangingPunct="0">
              <a:lnSpc>
                <a:spcPct val="80000"/>
              </a:lnSpc>
              <a:spcBef>
                <a:spcPct val="20000"/>
              </a:spcBef>
            </a:pPr>
            <a:r>
              <a:rPr lang="en-GB" sz="1108" b="1" dirty="0">
                <a:solidFill>
                  <a:schemeClr val="accent6"/>
                </a:solidFill>
              </a:rPr>
              <a:t>DRAFT</a:t>
            </a:r>
          </a:p>
        </p:txBody>
      </p:sp>
      <p:sp>
        <p:nvSpPr>
          <p:cNvPr id="6" name="TextBox 5">
            <a:extLst>
              <a:ext uri="{FF2B5EF4-FFF2-40B4-BE49-F238E27FC236}">
                <a16:creationId xmlns:a16="http://schemas.microsoft.com/office/drawing/2014/main" id="{37BEA28F-0E0D-4BDD-8169-6890291082CC}"/>
              </a:ext>
              <a:ext uri="{C183D7F6-B498-43B3-948B-1728B52AA6E4}">
                <adec:decorative xmlns:adec="http://schemas.microsoft.com/office/drawing/2017/decorative" val="1"/>
              </a:ext>
            </a:extLst>
          </p:cNvPr>
          <p:cNvSpPr txBox="1"/>
          <p:nvPr userDrawn="1">
            <p:custDataLst>
              <p:tags r:id="rId2"/>
            </p:custDataLst>
          </p:nvPr>
        </p:nvSpPr>
        <p:spPr>
          <a:xfrm>
            <a:off x="1490583" y="6367454"/>
            <a:ext cx="4214690" cy="341119"/>
          </a:xfrm>
          <a:prstGeom prst="rect">
            <a:avLst/>
          </a:prstGeom>
          <a:noFill/>
        </p:spPr>
        <p:txBody>
          <a:bodyPr wrap="square" lIns="0" tIns="0" rIns="0" b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US" sz="554" kern="1200" noProof="0" dirty="0">
                <a:solidFill>
                  <a:schemeClr val="bg1"/>
                </a:solidFill>
                <a:latin typeface="+mn-lt"/>
                <a:ea typeface="+mn-ea"/>
                <a:cs typeface="+mn-cs"/>
              </a:rPr>
              <a:t>© 2023 Studio Associato - Consulenza legale e tributaria, an Italian professional partnership and a member firm of the KPMG global organization of independent member firms affiliated with KPMG International Limited, a private English company limited by guarantee. All rights reserved.</a:t>
            </a:r>
          </a:p>
          <a:p>
            <a:pPr marL="0" marR="0" lvl="0" indent="0" algn="l" defTabSz="844083" rtl="0" eaLnBrk="1" fontAlgn="auto" latinLnBrk="0" hangingPunct="1">
              <a:lnSpc>
                <a:spcPct val="100000"/>
              </a:lnSpc>
              <a:spcBef>
                <a:spcPts val="0"/>
              </a:spcBef>
              <a:spcAft>
                <a:spcPts val="0"/>
              </a:spcAft>
              <a:buClrTx/>
              <a:buSzTx/>
              <a:buFontTx/>
              <a:buNone/>
              <a:tabLst/>
              <a:defRPr/>
            </a:pPr>
            <a:endParaRPr lang="en-US" sz="554" kern="1200" noProof="0" dirty="0">
              <a:solidFill>
                <a:schemeClr val="bg1"/>
              </a:solidFill>
              <a:latin typeface="+mn-lt"/>
              <a:ea typeface="+mn-ea"/>
              <a:cs typeface="+mn-cs"/>
            </a:endParaRPr>
          </a:p>
        </p:txBody>
      </p:sp>
    </p:spTree>
    <p:extLst>
      <p:ext uri="{BB962C8B-B14F-4D97-AF65-F5344CB8AC3E}">
        <p14:creationId xmlns:p14="http://schemas.microsoft.com/office/powerpoint/2010/main" val="8393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00338D"/>
                </a:solidFill>
                <a:latin typeface="KPMG Extralight"/>
                <a:cs typeface="KPMG Extra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0" i="0">
                <a:solidFill>
                  <a:srgbClr val="A6A6A6"/>
                </a:solidFill>
                <a:latin typeface="Arial"/>
                <a:cs typeface="Arial"/>
              </a:defRPr>
            </a:lvl1pPr>
          </a:lstStyle>
          <a:p>
            <a:pPr marL="259079" marR="5080">
              <a:lnSpc>
                <a:spcPct val="100000"/>
              </a:lnSpc>
              <a:spcBef>
                <a:spcPts val="40"/>
              </a:spcBef>
            </a:pPr>
            <a:r>
              <a:rPr dirty="0"/>
              <a:t>©</a:t>
            </a:r>
            <a:r>
              <a:rPr spc="-15" dirty="0"/>
              <a:t> </a:t>
            </a:r>
            <a:r>
              <a:rPr dirty="0"/>
              <a:t>[2023]</a:t>
            </a:r>
            <a:r>
              <a:rPr spc="-15" dirty="0"/>
              <a:t> </a:t>
            </a:r>
            <a:r>
              <a:rPr dirty="0"/>
              <a:t>Studio</a:t>
            </a:r>
            <a:r>
              <a:rPr spc="-15" dirty="0"/>
              <a:t> </a:t>
            </a:r>
            <a:r>
              <a:rPr dirty="0"/>
              <a:t>Associato,</a:t>
            </a:r>
            <a:r>
              <a:rPr spc="-10" dirty="0"/>
              <a:t> Consulenza</a:t>
            </a:r>
            <a:r>
              <a:rPr spc="-50" dirty="0"/>
              <a:t> </a:t>
            </a:r>
            <a:r>
              <a:rPr dirty="0"/>
              <a:t>Legale</a:t>
            </a:r>
            <a:r>
              <a:rPr spc="-15" dirty="0"/>
              <a:t> </a:t>
            </a:r>
            <a:r>
              <a:rPr dirty="0"/>
              <a:t>e Tributaria,</a:t>
            </a:r>
            <a:r>
              <a:rPr spc="-40" dirty="0"/>
              <a:t> </a:t>
            </a:r>
            <a:r>
              <a:rPr dirty="0"/>
              <a:t>an</a:t>
            </a:r>
            <a:r>
              <a:rPr spc="-10" dirty="0"/>
              <a:t> </a:t>
            </a:r>
            <a:r>
              <a:rPr dirty="0"/>
              <a:t>Italian</a:t>
            </a:r>
            <a:r>
              <a:rPr spc="-30" dirty="0"/>
              <a:t> </a:t>
            </a:r>
            <a:r>
              <a:rPr dirty="0"/>
              <a:t>limited liability</a:t>
            </a:r>
            <a:r>
              <a:rPr spc="5" dirty="0"/>
              <a:t> </a:t>
            </a:r>
            <a:r>
              <a:rPr dirty="0"/>
              <a:t>share</a:t>
            </a:r>
            <a:r>
              <a:rPr spc="-15" dirty="0"/>
              <a:t> </a:t>
            </a:r>
            <a:r>
              <a:rPr dirty="0"/>
              <a:t>capital </a:t>
            </a:r>
            <a:r>
              <a:rPr spc="-10" dirty="0"/>
              <a:t>company</a:t>
            </a:r>
            <a:r>
              <a:rPr spc="-30" dirty="0"/>
              <a:t> </a:t>
            </a:r>
            <a:r>
              <a:rPr dirty="0"/>
              <a:t>and a</a:t>
            </a:r>
            <a:r>
              <a:rPr spc="-15" dirty="0"/>
              <a:t> </a:t>
            </a:r>
            <a:r>
              <a:rPr spc="-10" dirty="0"/>
              <a:t>member</a:t>
            </a:r>
            <a:r>
              <a:rPr spc="35" dirty="0"/>
              <a:t> </a:t>
            </a:r>
            <a:r>
              <a:rPr dirty="0"/>
              <a:t>firm</a:t>
            </a:r>
            <a:r>
              <a:rPr spc="-35" dirty="0"/>
              <a:t> </a:t>
            </a:r>
            <a:r>
              <a:rPr dirty="0"/>
              <a:t>of</a:t>
            </a:r>
            <a:r>
              <a:rPr spc="-5" dirty="0"/>
              <a:t> </a:t>
            </a:r>
            <a:r>
              <a:rPr dirty="0"/>
              <a:t>the</a:t>
            </a:r>
            <a:r>
              <a:rPr spc="-10" dirty="0"/>
              <a:t> KPMG</a:t>
            </a:r>
            <a:r>
              <a:rPr spc="-30" dirty="0"/>
              <a:t> </a:t>
            </a:r>
            <a:r>
              <a:rPr spc="-10" dirty="0"/>
              <a:t>network</a:t>
            </a:r>
            <a:r>
              <a:rPr spc="-25" dirty="0"/>
              <a:t> </a:t>
            </a:r>
            <a:r>
              <a:rPr dirty="0"/>
              <a:t>of</a:t>
            </a:r>
            <a:r>
              <a:rPr spc="-15" dirty="0"/>
              <a:t> </a:t>
            </a:r>
            <a:r>
              <a:rPr spc="-10" dirty="0"/>
              <a:t>independent</a:t>
            </a:r>
            <a:r>
              <a:rPr spc="500" dirty="0"/>
              <a:t> </a:t>
            </a:r>
            <a:r>
              <a:rPr spc="-20" dirty="0"/>
              <a:t>member</a:t>
            </a:r>
            <a:r>
              <a:rPr spc="55" dirty="0"/>
              <a:t> </a:t>
            </a:r>
            <a:r>
              <a:rPr spc="-10" dirty="0"/>
              <a:t>firms </a:t>
            </a:r>
            <a:r>
              <a:rPr dirty="0"/>
              <a:t>affiliated</a:t>
            </a:r>
            <a:r>
              <a:rPr spc="-15" dirty="0"/>
              <a:t> </a:t>
            </a:r>
            <a:r>
              <a:rPr dirty="0"/>
              <a:t>with</a:t>
            </a:r>
            <a:r>
              <a:rPr spc="20" dirty="0"/>
              <a:t> </a:t>
            </a:r>
            <a:r>
              <a:rPr spc="-10" dirty="0"/>
              <a:t>KPMG</a:t>
            </a:r>
            <a:r>
              <a:rPr dirty="0"/>
              <a:t> </a:t>
            </a:r>
            <a:r>
              <a:rPr spc="-10" dirty="0"/>
              <a:t>International</a:t>
            </a:r>
            <a:r>
              <a:rPr spc="10" dirty="0"/>
              <a:t> </a:t>
            </a:r>
            <a:r>
              <a:rPr dirty="0"/>
              <a:t>Cooperative</a:t>
            </a:r>
            <a:r>
              <a:rPr spc="15" dirty="0"/>
              <a:t> </a:t>
            </a:r>
            <a:r>
              <a:rPr spc="-10" dirty="0"/>
              <a:t>("KPMG International"),</a:t>
            </a:r>
            <a:r>
              <a:rPr spc="-30" dirty="0"/>
              <a:t> </a:t>
            </a:r>
            <a:r>
              <a:rPr dirty="0"/>
              <a:t>a</a:t>
            </a:r>
            <a:r>
              <a:rPr spc="30" dirty="0"/>
              <a:t> </a:t>
            </a:r>
            <a:r>
              <a:rPr spc="-10" dirty="0"/>
              <a:t>Swiss</a:t>
            </a:r>
            <a:r>
              <a:rPr dirty="0"/>
              <a:t> entity. All</a:t>
            </a:r>
            <a:r>
              <a:rPr spc="30" dirty="0"/>
              <a:t> </a:t>
            </a:r>
            <a:r>
              <a:rPr spc="-10" dirty="0"/>
              <a:t>rights</a:t>
            </a:r>
            <a:r>
              <a:rPr spc="-60" dirty="0"/>
              <a:t> </a:t>
            </a:r>
            <a:r>
              <a:rPr spc="-10" dirty="0"/>
              <a:t>reserved.</a:t>
            </a:r>
          </a:p>
        </p:txBody>
      </p:sp>
      <p:sp>
        <p:nvSpPr>
          <p:cNvPr id="5" name="Holder 5"/>
          <p:cNvSpPr>
            <a:spLocks noGrp="1"/>
          </p:cNvSpPr>
          <p:nvPr>
            <p:ph type="dt" sz="half" idx="6"/>
          </p:nvPr>
        </p:nvSpPr>
        <p:spPr>
          <a:xfrm>
            <a:off x="457200" y="6377940"/>
            <a:ext cx="2103120" cy="276999"/>
          </a:xfrm>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defRPr sz="1000" b="0" i="0">
                <a:solidFill>
                  <a:srgbClr val="00338D"/>
                </a:solidFill>
                <a:latin typeface="Arial"/>
                <a:cs typeface="Arial"/>
              </a:defRPr>
            </a:lvl1pPr>
          </a:lstStyle>
          <a:p>
            <a:pPr marL="38100">
              <a:lnSpc>
                <a:spcPct val="100000"/>
              </a:lnSpc>
            </a:pPr>
            <a:fld id="{81D60167-4931-47E6-BA6A-407CBD079E47}" type="slidenum">
              <a:rPr spc="-50" dirty="0"/>
              <a:t>‹N›</a:t>
            </a:fld>
            <a:endParaRPr spc="-5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62093" y="1422400"/>
            <a:ext cx="7619815" cy="4604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4"/>
          <p:cNvSpPr>
            <a:spLocks noGrp="1"/>
          </p:cNvSpPr>
          <p:nvPr>
            <p:ph type="body" sz="quarter" idx="11" hasCustomPrompt="1"/>
          </p:nvPr>
        </p:nvSpPr>
        <p:spPr>
          <a:xfrm>
            <a:off x="762093" y="203863"/>
            <a:ext cx="7619815" cy="169200"/>
          </a:xfrm>
        </p:spPr>
        <p:txBody>
          <a:bodyPr anchor="b"/>
          <a:lstStyle>
            <a:lvl1pPr>
              <a:spcAft>
                <a:spcPts val="0"/>
              </a:spcAft>
              <a:defRPr sz="1108"/>
            </a:lvl1pPr>
          </a:lstStyle>
          <a:p>
            <a:pPr lvl="0"/>
            <a:r>
              <a:rPr lang="en-US" dirty="0"/>
              <a:t>Super title here</a:t>
            </a:r>
          </a:p>
        </p:txBody>
      </p:sp>
      <p:sp>
        <p:nvSpPr>
          <p:cNvPr id="6" name="Title 5"/>
          <p:cNvSpPr>
            <a:spLocks noGrp="1"/>
          </p:cNvSpPr>
          <p:nvPr>
            <p:ph type="title"/>
          </p:nvPr>
        </p:nvSpPr>
        <p:spPr>
          <a:xfrm>
            <a:off x="762093" y="451575"/>
            <a:ext cx="7619815" cy="723600"/>
          </a:xfrm>
        </p:spPr>
        <p:txBody>
          <a:bodyPr/>
          <a:lstStyle/>
          <a:p>
            <a:r>
              <a:rPr lang="it-IT"/>
              <a:t>Fare clic per modificare lo stile del titolo dello schema</a:t>
            </a:r>
            <a:endParaRPr lang="en-GB" dirty="0"/>
          </a:p>
        </p:txBody>
      </p:sp>
    </p:spTree>
    <p:extLst>
      <p:ext uri="{BB962C8B-B14F-4D97-AF65-F5344CB8AC3E}">
        <p14:creationId xmlns:p14="http://schemas.microsoft.com/office/powerpoint/2010/main" val="4289860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r">
    <p:bg>
      <p:bgPr>
        <a:solidFill>
          <a:schemeClr val="tx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62093" y="1422400"/>
            <a:ext cx="7619815"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4"/>
          <p:cNvSpPr>
            <a:spLocks noGrp="1"/>
          </p:cNvSpPr>
          <p:nvPr>
            <p:ph type="body" sz="quarter" idx="11" hasCustomPrompt="1"/>
          </p:nvPr>
        </p:nvSpPr>
        <p:spPr>
          <a:xfrm>
            <a:off x="762093" y="203863"/>
            <a:ext cx="7619815" cy="169200"/>
          </a:xfrm>
        </p:spPr>
        <p:txBody>
          <a:bodyPr anchor="b"/>
          <a:lstStyle>
            <a:lvl1pPr>
              <a:spcAft>
                <a:spcPts val="0"/>
              </a:spcAft>
              <a:defRPr sz="1108">
                <a:solidFill>
                  <a:schemeClr val="bg1"/>
                </a:solidFill>
              </a:defRPr>
            </a:lvl1pPr>
          </a:lstStyle>
          <a:p>
            <a:pPr lvl="0"/>
            <a:r>
              <a:rPr lang="en-US" dirty="0"/>
              <a:t>Super title here</a:t>
            </a:r>
          </a:p>
        </p:txBody>
      </p:sp>
      <p:sp>
        <p:nvSpPr>
          <p:cNvPr id="6" name="Title 5"/>
          <p:cNvSpPr>
            <a:spLocks noGrp="1"/>
          </p:cNvSpPr>
          <p:nvPr>
            <p:ph type="title"/>
          </p:nvPr>
        </p:nvSpPr>
        <p:spPr>
          <a:xfrm>
            <a:off x="762093" y="451575"/>
            <a:ext cx="7619815" cy="723600"/>
          </a:xfrm>
        </p:spPr>
        <p:txBody>
          <a:bodyPr/>
          <a:lstStyle>
            <a:lvl1pPr>
              <a:defRPr>
                <a:solidFill>
                  <a:schemeClr val="bg1"/>
                </a:solidFill>
              </a:defRPr>
            </a:lvl1pPr>
          </a:lstStyle>
          <a:p>
            <a:r>
              <a:rPr lang="it-IT"/>
              <a:t>Fare clic per modificare lo stile del titolo dello schema</a:t>
            </a:r>
            <a:endParaRPr lang="en-GB" dirty="0"/>
          </a:p>
        </p:txBody>
      </p:sp>
      <p:sp>
        <p:nvSpPr>
          <p:cNvPr id="7" name="Shape 8">
            <a:extLst>
              <a:ext uri="{FF2B5EF4-FFF2-40B4-BE49-F238E27FC236}">
                <a16:creationId xmlns:a16="http://schemas.microsoft.com/office/drawing/2014/main" id="{385DFFB7-63EC-4F77-9138-B9BB0DA2BD83}"/>
              </a:ext>
            </a:extLst>
          </p:cNvPr>
          <p:cNvSpPr txBox="1">
            <a:spLocks/>
          </p:cNvSpPr>
          <p:nvPr userDrawn="1"/>
        </p:nvSpPr>
        <p:spPr>
          <a:xfrm>
            <a:off x="8168425" y="6385080"/>
            <a:ext cx="22383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23" smtClean="0">
                <a:solidFill>
                  <a:schemeClr val="bg1"/>
                </a:solidFill>
                <a:latin typeface="+mn-lt"/>
                <a:ea typeface="Arial"/>
                <a:cs typeface="Arial" panose="020B0604020202020204" pitchFamily="34" charset="0"/>
              </a:rPr>
              <a:pPr algn="r"/>
              <a:t>‹N›</a:t>
            </a:fld>
            <a:endParaRPr lang="en-GB" sz="923" dirty="0">
              <a:solidFill>
                <a:schemeClr val="bg1"/>
              </a:solidFill>
              <a:latin typeface="+mn-lt"/>
              <a:ea typeface="Arial"/>
              <a:cs typeface="Arial" panose="020B0604020202020204" pitchFamily="34" charset="0"/>
            </a:endParaRPr>
          </a:p>
        </p:txBody>
      </p:sp>
      <p:cxnSp>
        <p:nvCxnSpPr>
          <p:cNvPr id="11" name="Straight Connector 10">
            <a:extLst>
              <a:ext uri="{FF2B5EF4-FFF2-40B4-BE49-F238E27FC236}">
                <a16:creationId xmlns:a16="http://schemas.microsoft.com/office/drawing/2014/main" id="{7FB3E1E4-FEDB-4ADD-B684-02FBD31447AC}"/>
              </a:ext>
            </a:extLst>
          </p:cNvPr>
          <p:cNvCxnSpPr/>
          <p:nvPr userDrawn="1"/>
        </p:nvCxnSpPr>
        <p:spPr>
          <a:xfrm>
            <a:off x="815175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E753FA52-D670-4EC5-9BAA-EDCF172661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093" y="6373386"/>
            <a:ext cx="395970" cy="172800"/>
          </a:xfrm>
          <a:prstGeom prst="rect">
            <a:avLst/>
          </a:prstGeom>
        </p:spPr>
      </p:pic>
      <p:sp>
        <p:nvSpPr>
          <p:cNvPr id="13" name="Text Box 4">
            <a:extLst>
              <a:ext uri="{FF2B5EF4-FFF2-40B4-BE49-F238E27FC236}">
                <a16:creationId xmlns:a16="http://schemas.microsoft.com/office/drawing/2014/main" id="{0BF0A6C7-BF50-4EB9-877D-01A6F2535F5E}"/>
              </a:ext>
            </a:extLst>
          </p:cNvPr>
          <p:cNvSpPr txBox="1">
            <a:spLocks noChangeArrowheads="1"/>
          </p:cNvSpPr>
          <p:nvPr userDrawn="1">
            <p:custDataLst>
              <p:tags r:id="rId1"/>
            </p:custDataLst>
          </p:nvPr>
        </p:nvSpPr>
        <p:spPr bwMode="gray">
          <a:xfrm>
            <a:off x="7836608" y="1177926"/>
            <a:ext cx="545299" cy="244475"/>
          </a:xfrm>
          <a:prstGeom prst="rect">
            <a:avLst/>
          </a:prstGeom>
          <a:noFill/>
          <a:ln w="6350" algn="ctr">
            <a:noFill/>
            <a:miter lim="800000"/>
            <a:headEnd/>
            <a:tailEnd/>
          </a:ln>
          <a:effectLst/>
        </p:spPr>
        <p:txBody>
          <a:bodyPr wrap="square" lIns="0" tIns="33231" rIns="0" bIns="0" anchor="ctr" anchorCtr="0">
            <a:noAutofit/>
          </a:bodyPr>
          <a:lstStyle/>
          <a:p>
            <a:pPr algn="r" defTabSz="703402" eaLnBrk="0" hangingPunct="0">
              <a:lnSpc>
                <a:spcPct val="80000"/>
              </a:lnSpc>
              <a:spcBef>
                <a:spcPct val="20000"/>
              </a:spcBef>
            </a:pPr>
            <a:r>
              <a:rPr lang="en-GB" sz="1108" b="1" dirty="0">
                <a:solidFill>
                  <a:schemeClr val="accent6"/>
                </a:solidFill>
              </a:rPr>
              <a:t>DRAFT</a:t>
            </a:r>
          </a:p>
        </p:txBody>
      </p:sp>
      <p:sp>
        <p:nvSpPr>
          <p:cNvPr id="10" name="TextBox 9">
            <a:extLst>
              <a:ext uri="{FF2B5EF4-FFF2-40B4-BE49-F238E27FC236}">
                <a16:creationId xmlns:a16="http://schemas.microsoft.com/office/drawing/2014/main" id="{1D2BD7C9-76E0-4230-A245-0BB384745288}"/>
              </a:ext>
              <a:ext uri="{C183D7F6-B498-43B3-948B-1728B52AA6E4}">
                <adec:decorative xmlns:adec="http://schemas.microsoft.com/office/drawing/2017/decorative" val="1"/>
              </a:ext>
            </a:extLst>
          </p:cNvPr>
          <p:cNvSpPr txBox="1"/>
          <p:nvPr userDrawn="1">
            <p:custDataLst>
              <p:tags r:id="rId2"/>
            </p:custDataLst>
          </p:nvPr>
        </p:nvSpPr>
        <p:spPr>
          <a:xfrm>
            <a:off x="1490583" y="6367454"/>
            <a:ext cx="4214690" cy="341119"/>
          </a:xfrm>
          <a:prstGeom prst="rect">
            <a:avLst/>
          </a:prstGeom>
          <a:noFill/>
        </p:spPr>
        <p:txBody>
          <a:bodyPr wrap="square" lIns="0" tIns="0" rIns="0" b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US" sz="554" kern="1200" noProof="0" dirty="0">
                <a:solidFill>
                  <a:schemeClr val="bg1"/>
                </a:solidFill>
                <a:latin typeface="+mn-lt"/>
                <a:ea typeface="+mn-ea"/>
                <a:cs typeface="+mn-cs"/>
              </a:rPr>
              <a:t>© 2023 Studio Associato - Consulenza legale e tributaria, an Italian professional partnership and a member firm of the KPMG global organization of independent member firms affiliated with KPMG International Limited, a private English company limited by guarantee. All rights reserved.</a:t>
            </a:r>
          </a:p>
          <a:p>
            <a:pPr marL="0" marR="0" lvl="0" indent="0" algn="l" defTabSz="844083" rtl="0" eaLnBrk="1" fontAlgn="auto" latinLnBrk="0" hangingPunct="1">
              <a:lnSpc>
                <a:spcPct val="100000"/>
              </a:lnSpc>
              <a:spcBef>
                <a:spcPts val="0"/>
              </a:spcBef>
              <a:spcAft>
                <a:spcPts val="0"/>
              </a:spcAft>
              <a:buClrTx/>
              <a:buSzTx/>
              <a:buFontTx/>
              <a:buNone/>
              <a:tabLst/>
              <a:defRPr/>
            </a:pPr>
            <a:endParaRPr lang="en-US" sz="554" kern="1200" noProof="0" dirty="0">
              <a:solidFill>
                <a:schemeClr val="bg1"/>
              </a:solidFill>
              <a:latin typeface="+mn-lt"/>
              <a:ea typeface="+mn-ea"/>
              <a:cs typeface="+mn-cs"/>
            </a:endParaRPr>
          </a:p>
        </p:txBody>
      </p:sp>
    </p:spTree>
    <p:extLst>
      <p:ext uri="{BB962C8B-B14F-4D97-AF65-F5344CB8AC3E}">
        <p14:creationId xmlns:p14="http://schemas.microsoft.com/office/powerpoint/2010/main" val="852550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62092" y="1422400"/>
            <a:ext cx="3726000" cy="4604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4655908" y="1422400"/>
            <a:ext cx="3726000" cy="4604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a:xfrm>
            <a:off x="762093" y="451575"/>
            <a:ext cx="7619815" cy="723600"/>
          </a:xfrm>
        </p:spPr>
        <p:txBody>
          <a:bodyPr/>
          <a:lstStyle/>
          <a:p>
            <a:r>
              <a:rPr lang="it-IT"/>
              <a:t>Fare clic per modificare lo stile del titolo dello schema</a:t>
            </a:r>
            <a:endParaRPr lang="en-GB"/>
          </a:p>
        </p:txBody>
      </p:sp>
      <p:sp>
        <p:nvSpPr>
          <p:cNvPr id="5" name="Text Placeholder 4"/>
          <p:cNvSpPr>
            <a:spLocks noGrp="1"/>
          </p:cNvSpPr>
          <p:nvPr>
            <p:ph type="body" sz="quarter" idx="12" hasCustomPrompt="1"/>
          </p:nvPr>
        </p:nvSpPr>
        <p:spPr>
          <a:xfrm>
            <a:off x="762093" y="203863"/>
            <a:ext cx="7619815"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3762192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tx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62092" y="1422400"/>
            <a:ext cx="372600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4655908" y="1422400"/>
            <a:ext cx="372600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a:xfrm>
            <a:off x="762093" y="451575"/>
            <a:ext cx="7619815" cy="723600"/>
          </a:xfrm>
        </p:spPr>
        <p:txBody>
          <a:bodyPr/>
          <a:lstStyle>
            <a:lvl1pPr>
              <a:defRPr>
                <a:solidFill>
                  <a:schemeClr val="bg1"/>
                </a:solidFill>
              </a:defRPr>
            </a:lvl1pPr>
          </a:lstStyle>
          <a:p>
            <a:r>
              <a:rPr lang="it-IT"/>
              <a:t>Fare clic per modificare lo stile del titolo dello schema</a:t>
            </a:r>
            <a:endParaRPr lang="en-GB"/>
          </a:p>
        </p:txBody>
      </p:sp>
      <p:sp>
        <p:nvSpPr>
          <p:cNvPr id="5" name="Text Placeholder 4"/>
          <p:cNvSpPr>
            <a:spLocks noGrp="1"/>
          </p:cNvSpPr>
          <p:nvPr>
            <p:ph type="body" sz="quarter" idx="12" hasCustomPrompt="1"/>
          </p:nvPr>
        </p:nvSpPr>
        <p:spPr>
          <a:xfrm>
            <a:off x="762093" y="203863"/>
            <a:ext cx="7619815" cy="169200"/>
          </a:xfrm>
        </p:spPr>
        <p:txBody>
          <a:bodyPr anchor="b"/>
          <a:lstStyle>
            <a:lvl1pPr>
              <a:spcAft>
                <a:spcPts val="0"/>
              </a:spcAft>
              <a:defRPr sz="1108">
                <a:solidFill>
                  <a:schemeClr val="bg1"/>
                </a:solidFill>
              </a:defRPr>
            </a:lvl1pPr>
          </a:lstStyle>
          <a:p>
            <a:pPr lvl="0"/>
            <a:r>
              <a:rPr lang="en-US" dirty="0"/>
              <a:t>Super title here</a:t>
            </a:r>
          </a:p>
        </p:txBody>
      </p:sp>
      <p:sp>
        <p:nvSpPr>
          <p:cNvPr id="6" name="Shape 8">
            <a:extLst>
              <a:ext uri="{FF2B5EF4-FFF2-40B4-BE49-F238E27FC236}">
                <a16:creationId xmlns:a16="http://schemas.microsoft.com/office/drawing/2014/main" id="{7E6251BA-740C-42B4-8C77-74C13D98D110}"/>
              </a:ext>
            </a:extLst>
          </p:cNvPr>
          <p:cNvSpPr txBox="1">
            <a:spLocks/>
          </p:cNvSpPr>
          <p:nvPr userDrawn="1"/>
        </p:nvSpPr>
        <p:spPr>
          <a:xfrm>
            <a:off x="8168425" y="6385080"/>
            <a:ext cx="22383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23" smtClean="0">
                <a:solidFill>
                  <a:schemeClr val="bg1"/>
                </a:solidFill>
                <a:latin typeface="+mn-lt"/>
                <a:ea typeface="Arial"/>
                <a:cs typeface="Arial" panose="020B0604020202020204" pitchFamily="34" charset="0"/>
              </a:rPr>
              <a:pPr algn="r"/>
              <a:t>‹N›</a:t>
            </a:fld>
            <a:endParaRPr lang="en-GB" sz="923" dirty="0">
              <a:solidFill>
                <a:schemeClr val="bg1"/>
              </a:solidFill>
              <a:latin typeface="+mn-lt"/>
              <a:ea typeface="Arial"/>
              <a:cs typeface="Arial" panose="020B0604020202020204" pitchFamily="34" charset="0"/>
            </a:endParaRPr>
          </a:p>
        </p:txBody>
      </p:sp>
      <p:cxnSp>
        <p:nvCxnSpPr>
          <p:cNvPr id="10" name="Straight Connector 9">
            <a:extLst>
              <a:ext uri="{FF2B5EF4-FFF2-40B4-BE49-F238E27FC236}">
                <a16:creationId xmlns:a16="http://schemas.microsoft.com/office/drawing/2014/main" id="{C855C090-79FD-4A1D-BF1E-75C26FD26E84}"/>
              </a:ext>
            </a:extLst>
          </p:cNvPr>
          <p:cNvCxnSpPr/>
          <p:nvPr userDrawn="1"/>
        </p:nvCxnSpPr>
        <p:spPr>
          <a:xfrm>
            <a:off x="815175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6901244B-1778-449D-BDD1-E95C217ADF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093" y="6373386"/>
            <a:ext cx="395970" cy="172800"/>
          </a:xfrm>
          <a:prstGeom prst="rect">
            <a:avLst/>
          </a:prstGeom>
        </p:spPr>
      </p:pic>
      <p:sp>
        <p:nvSpPr>
          <p:cNvPr id="12" name="Text Box 4">
            <a:extLst>
              <a:ext uri="{FF2B5EF4-FFF2-40B4-BE49-F238E27FC236}">
                <a16:creationId xmlns:a16="http://schemas.microsoft.com/office/drawing/2014/main" id="{6113BA11-5F77-4371-A448-920EDE53BDC0}"/>
              </a:ext>
            </a:extLst>
          </p:cNvPr>
          <p:cNvSpPr txBox="1">
            <a:spLocks noChangeArrowheads="1"/>
          </p:cNvSpPr>
          <p:nvPr userDrawn="1">
            <p:custDataLst>
              <p:tags r:id="rId1"/>
            </p:custDataLst>
          </p:nvPr>
        </p:nvSpPr>
        <p:spPr bwMode="gray">
          <a:xfrm>
            <a:off x="7836608" y="1177926"/>
            <a:ext cx="545299" cy="244475"/>
          </a:xfrm>
          <a:prstGeom prst="rect">
            <a:avLst/>
          </a:prstGeom>
          <a:noFill/>
          <a:ln w="6350" algn="ctr">
            <a:noFill/>
            <a:miter lim="800000"/>
            <a:headEnd/>
            <a:tailEnd/>
          </a:ln>
          <a:effectLst/>
        </p:spPr>
        <p:txBody>
          <a:bodyPr wrap="square" lIns="0" tIns="33231" rIns="0" bIns="0" anchor="ctr" anchorCtr="0">
            <a:noAutofit/>
          </a:bodyPr>
          <a:lstStyle/>
          <a:p>
            <a:pPr algn="r" defTabSz="703402" eaLnBrk="0" hangingPunct="0">
              <a:lnSpc>
                <a:spcPct val="80000"/>
              </a:lnSpc>
              <a:spcBef>
                <a:spcPct val="20000"/>
              </a:spcBef>
            </a:pPr>
            <a:r>
              <a:rPr lang="en-GB" sz="1108" b="1" dirty="0">
                <a:solidFill>
                  <a:schemeClr val="accent6"/>
                </a:solidFill>
              </a:rPr>
              <a:t>DRAFT</a:t>
            </a:r>
          </a:p>
        </p:txBody>
      </p:sp>
      <p:sp>
        <p:nvSpPr>
          <p:cNvPr id="8" name="TextBox 7">
            <a:extLst>
              <a:ext uri="{FF2B5EF4-FFF2-40B4-BE49-F238E27FC236}">
                <a16:creationId xmlns:a16="http://schemas.microsoft.com/office/drawing/2014/main" id="{3AFB18C6-7C54-4830-B6EF-8EFEC3D2A2AC}"/>
              </a:ext>
              <a:ext uri="{C183D7F6-B498-43B3-948B-1728B52AA6E4}">
                <adec:decorative xmlns:adec="http://schemas.microsoft.com/office/drawing/2017/decorative" val="1"/>
              </a:ext>
            </a:extLst>
          </p:cNvPr>
          <p:cNvSpPr txBox="1"/>
          <p:nvPr userDrawn="1">
            <p:custDataLst>
              <p:tags r:id="rId2"/>
            </p:custDataLst>
          </p:nvPr>
        </p:nvSpPr>
        <p:spPr>
          <a:xfrm>
            <a:off x="1490583" y="6367454"/>
            <a:ext cx="4214690" cy="341119"/>
          </a:xfrm>
          <a:prstGeom prst="rect">
            <a:avLst/>
          </a:prstGeom>
          <a:noFill/>
        </p:spPr>
        <p:txBody>
          <a:bodyPr wrap="square" lIns="0" tIns="0" rIns="0" b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US" sz="554" kern="1200" noProof="0" dirty="0">
                <a:solidFill>
                  <a:schemeClr val="bg1"/>
                </a:solidFill>
                <a:latin typeface="+mn-lt"/>
                <a:ea typeface="+mn-ea"/>
                <a:cs typeface="+mn-cs"/>
              </a:rPr>
              <a:t>© 2023 Studio Associato - Consulenza legale e tributaria, an Italian professional partnership and a member firm of the KPMG global organization of independent member firms affiliated with KPMG International Limited, a private English company limited by guarantee. All rights reserved.</a:t>
            </a:r>
          </a:p>
          <a:p>
            <a:pPr marL="0" marR="0" lvl="0" indent="0" algn="l" defTabSz="844083" rtl="0" eaLnBrk="1" fontAlgn="auto" latinLnBrk="0" hangingPunct="1">
              <a:lnSpc>
                <a:spcPct val="100000"/>
              </a:lnSpc>
              <a:spcBef>
                <a:spcPts val="0"/>
              </a:spcBef>
              <a:spcAft>
                <a:spcPts val="0"/>
              </a:spcAft>
              <a:buClrTx/>
              <a:buSzTx/>
              <a:buFontTx/>
              <a:buNone/>
              <a:tabLst/>
              <a:defRPr/>
            </a:pPr>
            <a:endParaRPr lang="en-US" sz="554" kern="1200" noProof="0" dirty="0">
              <a:solidFill>
                <a:schemeClr val="bg1"/>
              </a:solidFill>
              <a:latin typeface="+mn-lt"/>
              <a:ea typeface="+mn-ea"/>
              <a:cs typeface="+mn-cs"/>
            </a:endParaRPr>
          </a:p>
        </p:txBody>
      </p:sp>
    </p:spTree>
    <p:extLst>
      <p:ext uri="{BB962C8B-B14F-4D97-AF65-F5344CB8AC3E}">
        <p14:creationId xmlns:p14="http://schemas.microsoft.com/office/powerpoint/2010/main" val="2727268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62092" y="1422400"/>
            <a:ext cx="3726000" cy="4604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Chart Placeholder 5"/>
          <p:cNvSpPr>
            <a:spLocks noGrp="1"/>
          </p:cNvSpPr>
          <p:nvPr>
            <p:ph type="chart" sz="quarter" idx="13"/>
          </p:nvPr>
        </p:nvSpPr>
        <p:spPr>
          <a:xfrm>
            <a:off x="4655908" y="1422400"/>
            <a:ext cx="3726000" cy="4604400"/>
          </a:xfrm>
        </p:spPr>
        <p:txBody>
          <a:bodyPr anchor="ctr"/>
          <a:lstStyle>
            <a:lvl1pPr algn="ctr">
              <a:defRPr/>
            </a:lvl1pPr>
          </a:lstStyle>
          <a:p>
            <a:r>
              <a:rPr lang="it-IT"/>
              <a:t>Fare clic sull'icona per inserire un grafico</a:t>
            </a:r>
            <a:endParaRPr lang="en-GB" dirty="0"/>
          </a:p>
        </p:txBody>
      </p:sp>
      <p:sp>
        <p:nvSpPr>
          <p:cNvPr id="2" name="Title 1"/>
          <p:cNvSpPr>
            <a:spLocks noGrp="1"/>
          </p:cNvSpPr>
          <p:nvPr>
            <p:ph type="title"/>
          </p:nvPr>
        </p:nvSpPr>
        <p:spPr>
          <a:xfrm>
            <a:off x="762093" y="451575"/>
            <a:ext cx="7619815" cy="723600"/>
          </a:xfrm>
        </p:spPr>
        <p:txBody>
          <a:bodyPr/>
          <a:lstStyle/>
          <a:p>
            <a:r>
              <a:rPr lang="it-IT"/>
              <a:t>Fare clic per modificare lo stile del titolo dello schema</a:t>
            </a:r>
            <a:endParaRPr lang="en-GB" dirty="0"/>
          </a:p>
        </p:txBody>
      </p:sp>
      <p:sp>
        <p:nvSpPr>
          <p:cNvPr id="5" name="Text Placeholder 4"/>
          <p:cNvSpPr>
            <a:spLocks noGrp="1"/>
          </p:cNvSpPr>
          <p:nvPr>
            <p:ph type="body" sz="quarter" idx="11" hasCustomPrompt="1"/>
          </p:nvPr>
        </p:nvSpPr>
        <p:spPr>
          <a:xfrm>
            <a:off x="762093" y="203863"/>
            <a:ext cx="7619815"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230195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62093" y="1426659"/>
            <a:ext cx="7619815" cy="2196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Chart Placeholder 4"/>
          <p:cNvSpPr>
            <a:spLocks noGrp="1"/>
          </p:cNvSpPr>
          <p:nvPr>
            <p:ph type="chart" sz="quarter" idx="11"/>
          </p:nvPr>
        </p:nvSpPr>
        <p:spPr>
          <a:xfrm>
            <a:off x="762093" y="3830800"/>
            <a:ext cx="7619815" cy="2196000"/>
          </a:xfrm>
        </p:spPr>
        <p:txBody>
          <a:bodyPr anchor="ctr"/>
          <a:lstStyle>
            <a:lvl1pPr algn="ctr">
              <a:defRPr/>
            </a:lvl1pPr>
          </a:lstStyle>
          <a:p>
            <a:r>
              <a:rPr lang="it-IT"/>
              <a:t>Fare clic sull'icona per inserire un grafico</a:t>
            </a:r>
            <a:endParaRPr lang="en-GB" dirty="0"/>
          </a:p>
        </p:txBody>
      </p:sp>
      <p:sp>
        <p:nvSpPr>
          <p:cNvPr id="3" name="Title 2"/>
          <p:cNvSpPr>
            <a:spLocks noGrp="1"/>
          </p:cNvSpPr>
          <p:nvPr>
            <p:ph type="title"/>
          </p:nvPr>
        </p:nvSpPr>
        <p:spPr>
          <a:xfrm>
            <a:off x="762093" y="451575"/>
            <a:ext cx="7619815" cy="723600"/>
          </a:xfrm>
        </p:spPr>
        <p:txBody>
          <a:bodyPr/>
          <a:lstStyle/>
          <a:p>
            <a:r>
              <a:rPr lang="it-IT"/>
              <a:t>Fare clic per modificare lo stile del titolo dello schema</a:t>
            </a:r>
            <a:endParaRPr lang="en-GB" dirty="0"/>
          </a:p>
        </p:txBody>
      </p:sp>
      <p:sp>
        <p:nvSpPr>
          <p:cNvPr id="6" name="Text Placeholder 4"/>
          <p:cNvSpPr>
            <a:spLocks noGrp="1"/>
          </p:cNvSpPr>
          <p:nvPr>
            <p:ph type="body" sz="quarter" idx="12" hasCustomPrompt="1"/>
          </p:nvPr>
        </p:nvSpPr>
        <p:spPr>
          <a:xfrm>
            <a:off x="762093" y="203863"/>
            <a:ext cx="7619815"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256568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4655908" y="1422400"/>
            <a:ext cx="3726000" cy="4604400"/>
          </a:xfrm>
        </p:spPr>
        <p:txBody>
          <a:bodyPr anchor="ctr"/>
          <a:lstStyle>
            <a:lvl1pPr algn="ctr">
              <a:defRPr/>
            </a:lvl1pPr>
          </a:lstStyle>
          <a:p>
            <a:r>
              <a:rPr lang="it-IT"/>
              <a:t>Fare clic sull'icona per inserire un grafico</a:t>
            </a:r>
            <a:endParaRPr lang="en-GB" dirty="0"/>
          </a:p>
        </p:txBody>
      </p:sp>
      <p:sp>
        <p:nvSpPr>
          <p:cNvPr id="2" name="Title 1"/>
          <p:cNvSpPr>
            <a:spLocks noGrp="1"/>
          </p:cNvSpPr>
          <p:nvPr>
            <p:ph type="title"/>
          </p:nvPr>
        </p:nvSpPr>
        <p:spPr>
          <a:xfrm>
            <a:off x="762093" y="451575"/>
            <a:ext cx="7619815" cy="723600"/>
          </a:xfrm>
        </p:spPr>
        <p:txBody>
          <a:bodyPr/>
          <a:lstStyle/>
          <a:p>
            <a:r>
              <a:rPr lang="it-IT"/>
              <a:t>Fare clic per modificare lo stile del titolo dello schema</a:t>
            </a:r>
            <a:endParaRPr lang="en-GB" dirty="0"/>
          </a:p>
        </p:txBody>
      </p:sp>
      <p:sp>
        <p:nvSpPr>
          <p:cNvPr id="5" name="Text Placeholder 4"/>
          <p:cNvSpPr>
            <a:spLocks noGrp="1"/>
          </p:cNvSpPr>
          <p:nvPr>
            <p:ph type="body" sz="quarter" idx="11" hasCustomPrompt="1"/>
          </p:nvPr>
        </p:nvSpPr>
        <p:spPr>
          <a:xfrm>
            <a:off x="762093" y="203863"/>
            <a:ext cx="7619815" cy="169200"/>
          </a:xfrm>
        </p:spPr>
        <p:txBody>
          <a:bodyPr anchor="b"/>
          <a:lstStyle>
            <a:lvl1pPr>
              <a:spcAft>
                <a:spcPts val="0"/>
              </a:spcAft>
              <a:defRPr sz="1108"/>
            </a:lvl1pPr>
          </a:lstStyle>
          <a:p>
            <a:pPr lvl="0"/>
            <a:r>
              <a:rPr lang="en-US" dirty="0"/>
              <a:t>Super title here</a:t>
            </a:r>
          </a:p>
        </p:txBody>
      </p:sp>
      <p:sp>
        <p:nvSpPr>
          <p:cNvPr id="7" name="Chart Placeholder 5">
            <a:extLst>
              <a:ext uri="{FF2B5EF4-FFF2-40B4-BE49-F238E27FC236}">
                <a16:creationId xmlns:a16="http://schemas.microsoft.com/office/drawing/2014/main" id="{B029C4AE-AC82-48FD-91D5-9F3B8B6A8C7B}"/>
              </a:ext>
            </a:extLst>
          </p:cNvPr>
          <p:cNvSpPr>
            <a:spLocks noGrp="1"/>
          </p:cNvSpPr>
          <p:nvPr>
            <p:ph type="chart" sz="quarter" idx="14"/>
          </p:nvPr>
        </p:nvSpPr>
        <p:spPr>
          <a:xfrm>
            <a:off x="751743" y="1422400"/>
            <a:ext cx="3726000" cy="4604400"/>
          </a:xfrm>
        </p:spPr>
        <p:txBody>
          <a:bodyPr anchor="ctr"/>
          <a:lstStyle>
            <a:lvl1pPr algn="ctr">
              <a:defRPr/>
            </a:lvl1pPr>
          </a:lstStyle>
          <a:p>
            <a:r>
              <a:rPr lang="it-IT"/>
              <a:t>Fare clic sull'icona per inserire un grafico</a:t>
            </a:r>
            <a:endParaRPr lang="en-GB" dirty="0"/>
          </a:p>
        </p:txBody>
      </p:sp>
    </p:spTree>
    <p:extLst>
      <p:ext uri="{BB962C8B-B14F-4D97-AF65-F5344CB8AC3E}">
        <p14:creationId xmlns:p14="http://schemas.microsoft.com/office/powerpoint/2010/main" val="3109809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376800" y="3830800"/>
            <a:ext cx="2390400" cy="2196000"/>
          </a:xfrm>
        </p:spPr>
        <p:txBody>
          <a:bodyPr anchor="ctr"/>
          <a:lstStyle>
            <a:lvl1pPr algn="ctr">
              <a:defRPr/>
            </a:lvl1pPr>
          </a:lstStyle>
          <a:p>
            <a:r>
              <a:rPr lang="it-IT"/>
              <a:t>Fare clic sull'icona per inserire un grafico</a:t>
            </a:r>
            <a:endParaRPr lang="en-GB" dirty="0"/>
          </a:p>
        </p:txBody>
      </p:sp>
      <p:sp>
        <p:nvSpPr>
          <p:cNvPr id="6" name="Chart Placeholder 4"/>
          <p:cNvSpPr>
            <a:spLocks noGrp="1"/>
          </p:cNvSpPr>
          <p:nvPr>
            <p:ph type="chart" sz="quarter" idx="12"/>
          </p:nvPr>
        </p:nvSpPr>
        <p:spPr>
          <a:xfrm>
            <a:off x="762092" y="3830800"/>
            <a:ext cx="2390400" cy="2196000"/>
          </a:xfrm>
        </p:spPr>
        <p:txBody>
          <a:bodyPr anchor="ctr"/>
          <a:lstStyle>
            <a:lvl1pPr algn="ctr">
              <a:defRPr/>
            </a:lvl1pPr>
          </a:lstStyle>
          <a:p>
            <a:r>
              <a:rPr lang="it-IT"/>
              <a:t>Fare clic sull'icona per inserire un grafico</a:t>
            </a:r>
            <a:endParaRPr lang="en-GB" dirty="0"/>
          </a:p>
        </p:txBody>
      </p:sp>
      <p:sp>
        <p:nvSpPr>
          <p:cNvPr id="7" name="Text Placeholder 8"/>
          <p:cNvSpPr>
            <a:spLocks noGrp="1"/>
          </p:cNvSpPr>
          <p:nvPr>
            <p:ph type="body" sz="quarter" idx="10"/>
          </p:nvPr>
        </p:nvSpPr>
        <p:spPr>
          <a:xfrm>
            <a:off x="762092" y="1426659"/>
            <a:ext cx="2390400" cy="2196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Chart Placeholder 4"/>
          <p:cNvSpPr>
            <a:spLocks noGrp="1"/>
          </p:cNvSpPr>
          <p:nvPr>
            <p:ph type="chart" sz="quarter" idx="13"/>
          </p:nvPr>
        </p:nvSpPr>
        <p:spPr>
          <a:xfrm>
            <a:off x="5991508" y="3830800"/>
            <a:ext cx="2390400" cy="2196000"/>
          </a:xfrm>
        </p:spPr>
        <p:txBody>
          <a:bodyPr anchor="ctr"/>
          <a:lstStyle>
            <a:lvl1pPr algn="ctr">
              <a:defRPr/>
            </a:lvl1pPr>
          </a:lstStyle>
          <a:p>
            <a:r>
              <a:rPr lang="it-IT"/>
              <a:t>Fare clic sull'icona per inserire un grafico</a:t>
            </a:r>
            <a:endParaRPr lang="en-GB" dirty="0"/>
          </a:p>
        </p:txBody>
      </p:sp>
      <p:sp>
        <p:nvSpPr>
          <p:cNvPr id="9" name="Text Placeholder 8"/>
          <p:cNvSpPr>
            <a:spLocks noGrp="1"/>
          </p:cNvSpPr>
          <p:nvPr>
            <p:ph type="body" sz="quarter" idx="14"/>
          </p:nvPr>
        </p:nvSpPr>
        <p:spPr>
          <a:xfrm>
            <a:off x="3376800" y="1426659"/>
            <a:ext cx="2390400" cy="2196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8"/>
          <p:cNvSpPr>
            <a:spLocks noGrp="1"/>
          </p:cNvSpPr>
          <p:nvPr>
            <p:ph type="body" sz="quarter" idx="15"/>
          </p:nvPr>
        </p:nvSpPr>
        <p:spPr>
          <a:xfrm>
            <a:off x="5991508" y="1426659"/>
            <a:ext cx="2390400" cy="2196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a:xfrm>
            <a:off x="762093" y="451575"/>
            <a:ext cx="7619815" cy="723600"/>
          </a:xfrm>
        </p:spPr>
        <p:txBody>
          <a:bodyPr/>
          <a:lstStyle/>
          <a:p>
            <a:r>
              <a:rPr lang="it-IT"/>
              <a:t>Fare clic per modificare lo stile del titolo dello schema</a:t>
            </a:r>
            <a:endParaRPr lang="en-GB" dirty="0"/>
          </a:p>
        </p:txBody>
      </p:sp>
      <p:sp>
        <p:nvSpPr>
          <p:cNvPr id="11" name="Text Placeholder 4"/>
          <p:cNvSpPr>
            <a:spLocks noGrp="1"/>
          </p:cNvSpPr>
          <p:nvPr>
            <p:ph type="body" sz="quarter" idx="16" hasCustomPrompt="1"/>
          </p:nvPr>
        </p:nvSpPr>
        <p:spPr>
          <a:xfrm>
            <a:off x="762093" y="203863"/>
            <a:ext cx="7619815"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505977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3" name="Title 2"/>
          <p:cNvSpPr>
            <a:spLocks noGrp="1"/>
          </p:cNvSpPr>
          <p:nvPr>
            <p:ph type="title"/>
          </p:nvPr>
        </p:nvSpPr>
        <p:spPr>
          <a:xfrm>
            <a:off x="762093" y="451575"/>
            <a:ext cx="7619815" cy="723600"/>
          </a:xfrm>
        </p:spPr>
        <p:txBody>
          <a:bodyPr/>
          <a:lstStyle/>
          <a:p>
            <a:r>
              <a:rPr lang="it-IT"/>
              <a:t>Fare clic per modificare lo stile del titolo dello schema</a:t>
            </a:r>
            <a:endParaRPr lang="en-GB" dirty="0"/>
          </a:p>
        </p:txBody>
      </p:sp>
      <p:sp>
        <p:nvSpPr>
          <p:cNvPr id="14" name="Text Placeholder 4"/>
          <p:cNvSpPr>
            <a:spLocks noGrp="1"/>
          </p:cNvSpPr>
          <p:nvPr>
            <p:ph type="body" sz="quarter" idx="20" hasCustomPrompt="1"/>
          </p:nvPr>
        </p:nvSpPr>
        <p:spPr>
          <a:xfrm>
            <a:off x="762093" y="203863"/>
            <a:ext cx="7619815" cy="169200"/>
          </a:xfrm>
        </p:spPr>
        <p:txBody>
          <a:bodyPr anchor="b"/>
          <a:lstStyle>
            <a:lvl1pPr>
              <a:spcAft>
                <a:spcPts val="0"/>
              </a:spcAft>
              <a:defRPr sz="1108"/>
            </a:lvl1pPr>
          </a:lstStyle>
          <a:p>
            <a:pPr lvl="0"/>
            <a:r>
              <a:rPr lang="en-US" dirty="0"/>
              <a:t>Super title here</a:t>
            </a:r>
          </a:p>
        </p:txBody>
      </p:sp>
      <p:sp>
        <p:nvSpPr>
          <p:cNvPr id="18" name="Text Placeholder 8">
            <a:extLst>
              <a:ext uri="{FF2B5EF4-FFF2-40B4-BE49-F238E27FC236}">
                <a16:creationId xmlns:a16="http://schemas.microsoft.com/office/drawing/2014/main" id="{DF9D61AF-C1A4-4361-B1DB-44305F9C06C2}"/>
              </a:ext>
            </a:extLst>
          </p:cNvPr>
          <p:cNvSpPr>
            <a:spLocks noGrp="1"/>
          </p:cNvSpPr>
          <p:nvPr>
            <p:ph type="body" sz="quarter" idx="10"/>
          </p:nvPr>
        </p:nvSpPr>
        <p:spPr>
          <a:xfrm>
            <a:off x="757536" y="2031459"/>
            <a:ext cx="1284634" cy="3975641"/>
          </a:xfrm>
          <a:solidFill>
            <a:schemeClr val="accent1">
              <a:lumMod val="20000"/>
              <a:lumOff val="80000"/>
            </a:schemeClr>
          </a:solidFill>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8">
            <a:extLst>
              <a:ext uri="{FF2B5EF4-FFF2-40B4-BE49-F238E27FC236}">
                <a16:creationId xmlns:a16="http://schemas.microsoft.com/office/drawing/2014/main" id="{666066A9-DFA3-478B-9C51-0A8FBF1E30D5}"/>
              </a:ext>
            </a:extLst>
          </p:cNvPr>
          <p:cNvSpPr>
            <a:spLocks noGrp="1"/>
          </p:cNvSpPr>
          <p:nvPr>
            <p:ph type="body" sz="quarter" idx="11"/>
          </p:nvPr>
        </p:nvSpPr>
        <p:spPr>
          <a:xfrm>
            <a:off x="2294305" y="2031459"/>
            <a:ext cx="1284634" cy="3975641"/>
          </a:xfrm>
          <a:solidFill>
            <a:schemeClr val="accent1">
              <a:lumMod val="20000"/>
              <a:lumOff val="80000"/>
            </a:schemeClr>
          </a:solidFill>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a:extLst>
              <a:ext uri="{FF2B5EF4-FFF2-40B4-BE49-F238E27FC236}">
                <a16:creationId xmlns:a16="http://schemas.microsoft.com/office/drawing/2014/main" id="{76ACB995-49E5-4032-B20C-2413678CDFD3}"/>
              </a:ext>
            </a:extLst>
          </p:cNvPr>
          <p:cNvSpPr>
            <a:spLocks noGrp="1"/>
          </p:cNvSpPr>
          <p:nvPr>
            <p:ph type="body" sz="quarter" idx="12"/>
          </p:nvPr>
        </p:nvSpPr>
        <p:spPr>
          <a:xfrm>
            <a:off x="3836866" y="2031459"/>
            <a:ext cx="1284634" cy="3975641"/>
          </a:xfrm>
          <a:solidFill>
            <a:schemeClr val="accent1">
              <a:lumMod val="20000"/>
              <a:lumOff val="80000"/>
            </a:schemeClr>
          </a:solidFill>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1" name="Text Placeholder 8">
            <a:extLst>
              <a:ext uri="{FF2B5EF4-FFF2-40B4-BE49-F238E27FC236}">
                <a16:creationId xmlns:a16="http://schemas.microsoft.com/office/drawing/2014/main" id="{0030C728-CF46-46B7-A895-CC13F066A10D}"/>
              </a:ext>
            </a:extLst>
          </p:cNvPr>
          <p:cNvSpPr>
            <a:spLocks noGrp="1"/>
          </p:cNvSpPr>
          <p:nvPr>
            <p:ph type="body" sz="quarter" idx="13"/>
          </p:nvPr>
        </p:nvSpPr>
        <p:spPr>
          <a:xfrm>
            <a:off x="5379427" y="2031459"/>
            <a:ext cx="1284634" cy="3975641"/>
          </a:xfrm>
          <a:solidFill>
            <a:schemeClr val="accent1">
              <a:lumMod val="20000"/>
              <a:lumOff val="80000"/>
            </a:schemeClr>
          </a:solidFill>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2" name="Text Placeholder 12">
            <a:extLst>
              <a:ext uri="{FF2B5EF4-FFF2-40B4-BE49-F238E27FC236}">
                <a16:creationId xmlns:a16="http://schemas.microsoft.com/office/drawing/2014/main" id="{E6B1F01D-D358-4A4E-AFE9-6E572F6F194E}"/>
              </a:ext>
            </a:extLst>
          </p:cNvPr>
          <p:cNvSpPr>
            <a:spLocks noGrp="1"/>
          </p:cNvSpPr>
          <p:nvPr>
            <p:ph type="body" sz="quarter" idx="14" hasCustomPrompt="1"/>
          </p:nvPr>
        </p:nvSpPr>
        <p:spPr>
          <a:xfrm>
            <a:off x="751743" y="1426659"/>
            <a:ext cx="1470272" cy="604800"/>
          </a:xfrm>
          <a:prstGeom prst="homePlate">
            <a:avLst>
              <a:gd name="adj" fmla="val 34200"/>
            </a:avLst>
          </a:prstGeom>
          <a:solidFill>
            <a:schemeClr val="tx2"/>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23" name="Text Placeholder 12">
            <a:extLst>
              <a:ext uri="{FF2B5EF4-FFF2-40B4-BE49-F238E27FC236}">
                <a16:creationId xmlns:a16="http://schemas.microsoft.com/office/drawing/2014/main" id="{04B767D4-9953-41AC-BEA9-C531282F2441}"/>
              </a:ext>
            </a:extLst>
          </p:cNvPr>
          <p:cNvSpPr>
            <a:spLocks noGrp="1"/>
          </p:cNvSpPr>
          <p:nvPr>
            <p:ph type="body" sz="quarter" idx="15" hasCustomPrompt="1"/>
          </p:nvPr>
        </p:nvSpPr>
        <p:spPr>
          <a:xfrm>
            <a:off x="2294305" y="1426659"/>
            <a:ext cx="1470272" cy="604800"/>
          </a:xfrm>
          <a:prstGeom prst="homePlate">
            <a:avLst>
              <a:gd name="adj" fmla="val 34200"/>
            </a:avLst>
          </a:prstGeom>
          <a:solidFill>
            <a:schemeClr val="tx2"/>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24" name="Text Placeholder 12">
            <a:extLst>
              <a:ext uri="{FF2B5EF4-FFF2-40B4-BE49-F238E27FC236}">
                <a16:creationId xmlns:a16="http://schemas.microsoft.com/office/drawing/2014/main" id="{753B1577-64A5-43C8-839C-672AC17D8A01}"/>
              </a:ext>
            </a:extLst>
          </p:cNvPr>
          <p:cNvSpPr>
            <a:spLocks noGrp="1"/>
          </p:cNvSpPr>
          <p:nvPr>
            <p:ph type="body" sz="quarter" idx="16" hasCustomPrompt="1"/>
          </p:nvPr>
        </p:nvSpPr>
        <p:spPr>
          <a:xfrm>
            <a:off x="3836866" y="1426659"/>
            <a:ext cx="1470272" cy="604800"/>
          </a:xfrm>
          <a:prstGeom prst="homePlate">
            <a:avLst>
              <a:gd name="adj" fmla="val 34200"/>
            </a:avLst>
          </a:prstGeom>
          <a:solidFill>
            <a:schemeClr val="tx2"/>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25" name="Text Placeholder 12">
            <a:extLst>
              <a:ext uri="{FF2B5EF4-FFF2-40B4-BE49-F238E27FC236}">
                <a16:creationId xmlns:a16="http://schemas.microsoft.com/office/drawing/2014/main" id="{3E2A6D7B-C22E-471C-83FA-4F8446FFEDC1}"/>
              </a:ext>
            </a:extLst>
          </p:cNvPr>
          <p:cNvSpPr>
            <a:spLocks noGrp="1"/>
          </p:cNvSpPr>
          <p:nvPr>
            <p:ph type="body" sz="quarter" idx="17" hasCustomPrompt="1"/>
          </p:nvPr>
        </p:nvSpPr>
        <p:spPr>
          <a:xfrm>
            <a:off x="5379427" y="1426659"/>
            <a:ext cx="1470272" cy="604800"/>
          </a:xfrm>
          <a:prstGeom prst="homePlate">
            <a:avLst>
              <a:gd name="adj" fmla="val 34200"/>
            </a:avLst>
          </a:prstGeom>
          <a:solidFill>
            <a:schemeClr val="tx2"/>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26" name="Text Placeholder 12">
            <a:extLst>
              <a:ext uri="{FF2B5EF4-FFF2-40B4-BE49-F238E27FC236}">
                <a16:creationId xmlns:a16="http://schemas.microsoft.com/office/drawing/2014/main" id="{34D68878-5FBC-4026-9F44-1B3B63227581}"/>
              </a:ext>
            </a:extLst>
          </p:cNvPr>
          <p:cNvSpPr>
            <a:spLocks noGrp="1"/>
          </p:cNvSpPr>
          <p:nvPr>
            <p:ph type="body" sz="quarter" idx="18" hasCustomPrompt="1"/>
          </p:nvPr>
        </p:nvSpPr>
        <p:spPr>
          <a:xfrm>
            <a:off x="6921986" y="1426659"/>
            <a:ext cx="1470272" cy="604800"/>
          </a:xfrm>
          <a:prstGeom prst="homePlate">
            <a:avLst>
              <a:gd name="adj" fmla="val 34200"/>
            </a:avLst>
          </a:prstGeom>
          <a:solidFill>
            <a:schemeClr val="tx2"/>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27" name="Text Placeholder 8">
            <a:extLst>
              <a:ext uri="{FF2B5EF4-FFF2-40B4-BE49-F238E27FC236}">
                <a16:creationId xmlns:a16="http://schemas.microsoft.com/office/drawing/2014/main" id="{63F97360-F86B-4635-B7A3-F41609DF2437}"/>
              </a:ext>
            </a:extLst>
          </p:cNvPr>
          <p:cNvSpPr>
            <a:spLocks noGrp="1"/>
          </p:cNvSpPr>
          <p:nvPr>
            <p:ph type="body" sz="quarter" idx="19"/>
          </p:nvPr>
        </p:nvSpPr>
        <p:spPr>
          <a:xfrm>
            <a:off x="6921986" y="2031459"/>
            <a:ext cx="1284634" cy="3975641"/>
          </a:xfrm>
          <a:solidFill>
            <a:schemeClr val="accent1">
              <a:lumMod val="20000"/>
              <a:lumOff val="80000"/>
            </a:schemeClr>
          </a:solidFill>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3531010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3" name="Title 2"/>
          <p:cNvSpPr>
            <a:spLocks noGrp="1"/>
          </p:cNvSpPr>
          <p:nvPr>
            <p:ph type="title"/>
          </p:nvPr>
        </p:nvSpPr>
        <p:spPr>
          <a:xfrm>
            <a:off x="762093" y="451575"/>
            <a:ext cx="7619815" cy="723600"/>
          </a:xfrm>
        </p:spPr>
        <p:txBody>
          <a:bodyPr/>
          <a:lstStyle>
            <a:lvl1pPr>
              <a:defRPr>
                <a:solidFill>
                  <a:schemeClr val="accent1"/>
                </a:solidFill>
              </a:defRPr>
            </a:lvl1pPr>
          </a:lstStyle>
          <a:p>
            <a:r>
              <a:rPr lang="it-IT"/>
              <a:t>Fare clic per modificare lo stile del titolo dello schema</a:t>
            </a:r>
            <a:endParaRPr lang="en-GB" dirty="0"/>
          </a:p>
        </p:txBody>
      </p:sp>
      <p:sp>
        <p:nvSpPr>
          <p:cNvPr id="14" name="Text Placeholder 4"/>
          <p:cNvSpPr>
            <a:spLocks noGrp="1"/>
          </p:cNvSpPr>
          <p:nvPr>
            <p:ph type="body" sz="quarter" idx="20" hasCustomPrompt="1"/>
          </p:nvPr>
        </p:nvSpPr>
        <p:spPr>
          <a:xfrm>
            <a:off x="762093" y="203863"/>
            <a:ext cx="7619815" cy="169200"/>
          </a:xfrm>
        </p:spPr>
        <p:txBody>
          <a:bodyPr anchor="b"/>
          <a:lstStyle>
            <a:lvl1pPr>
              <a:spcAft>
                <a:spcPts val="0"/>
              </a:spcAft>
              <a:defRPr sz="1108">
                <a:solidFill>
                  <a:schemeClr val="accent1"/>
                </a:solidFill>
              </a:defRPr>
            </a:lvl1pPr>
          </a:lstStyle>
          <a:p>
            <a:pPr lvl="0"/>
            <a:r>
              <a:rPr lang="en-US" dirty="0"/>
              <a:t>Super title here</a:t>
            </a:r>
          </a:p>
        </p:txBody>
      </p:sp>
      <p:sp>
        <p:nvSpPr>
          <p:cNvPr id="18" name="Text Placeholder 8">
            <a:extLst>
              <a:ext uri="{FF2B5EF4-FFF2-40B4-BE49-F238E27FC236}">
                <a16:creationId xmlns:a16="http://schemas.microsoft.com/office/drawing/2014/main" id="{DF9D61AF-C1A4-4361-B1DB-44305F9C06C2}"/>
              </a:ext>
            </a:extLst>
          </p:cNvPr>
          <p:cNvSpPr>
            <a:spLocks noGrp="1"/>
          </p:cNvSpPr>
          <p:nvPr>
            <p:ph type="body" sz="quarter" idx="10"/>
          </p:nvPr>
        </p:nvSpPr>
        <p:spPr>
          <a:xfrm>
            <a:off x="757536" y="2031459"/>
            <a:ext cx="1284634" cy="3975641"/>
          </a:xfrm>
          <a:solidFill>
            <a:schemeClr val="accent1">
              <a:lumMod val="20000"/>
              <a:lumOff val="80000"/>
            </a:schemeClr>
          </a:solidFill>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8">
            <a:extLst>
              <a:ext uri="{FF2B5EF4-FFF2-40B4-BE49-F238E27FC236}">
                <a16:creationId xmlns:a16="http://schemas.microsoft.com/office/drawing/2014/main" id="{666066A9-DFA3-478B-9C51-0A8FBF1E30D5}"/>
              </a:ext>
            </a:extLst>
          </p:cNvPr>
          <p:cNvSpPr>
            <a:spLocks noGrp="1"/>
          </p:cNvSpPr>
          <p:nvPr>
            <p:ph type="body" sz="quarter" idx="11"/>
          </p:nvPr>
        </p:nvSpPr>
        <p:spPr>
          <a:xfrm>
            <a:off x="2294305" y="2031459"/>
            <a:ext cx="1284634" cy="3975641"/>
          </a:xfrm>
          <a:solidFill>
            <a:schemeClr val="accent1">
              <a:lumMod val="20000"/>
              <a:lumOff val="80000"/>
            </a:schemeClr>
          </a:solidFill>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a:extLst>
              <a:ext uri="{FF2B5EF4-FFF2-40B4-BE49-F238E27FC236}">
                <a16:creationId xmlns:a16="http://schemas.microsoft.com/office/drawing/2014/main" id="{76ACB995-49E5-4032-B20C-2413678CDFD3}"/>
              </a:ext>
            </a:extLst>
          </p:cNvPr>
          <p:cNvSpPr>
            <a:spLocks noGrp="1"/>
          </p:cNvSpPr>
          <p:nvPr>
            <p:ph type="body" sz="quarter" idx="12"/>
          </p:nvPr>
        </p:nvSpPr>
        <p:spPr>
          <a:xfrm>
            <a:off x="3836866" y="2031459"/>
            <a:ext cx="1284634" cy="3975641"/>
          </a:xfrm>
          <a:solidFill>
            <a:schemeClr val="accent1">
              <a:lumMod val="20000"/>
              <a:lumOff val="80000"/>
            </a:schemeClr>
          </a:solidFill>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1" name="Text Placeholder 8">
            <a:extLst>
              <a:ext uri="{FF2B5EF4-FFF2-40B4-BE49-F238E27FC236}">
                <a16:creationId xmlns:a16="http://schemas.microsoft.com/office/drawing/2014/main" id="{0030C728-CF46-46B7-A895-CC13F066A10D}"/>
              </a:ext>
            </a:extLst>
          </p:cNvPr>
          <p:cNvSpPr>
            <a:spLocks noGrp="1"/>
          </p:cNvSpPr>
          <p:nvPr>
            <p:ph type="body" sz="quarter" idx="13"/>
          </p:nvPr>
        </p:nvSpPr>
        <p:spPr>
          <a:xfrm>
            <a:off x="5379427" y="2031459"/>
            <a:ext cx="1284634" cy="3975641"/>
          </a:xfrm>
          <a:solidFill>
            <a:schemeClr val="accent1">
              <a:lumMod val="20000"/>
              <a:lumOff val="80000"/>
            </a:schemeClr>
          </a:solidFill>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2" name="Text Placeholder 12">
            <a:extLst>
              <a:ext uri="{FF2B5EF4-FFF2-40B4-BE49-F238E27FC236}">
                <a16:creationId xmlns:a16="http://schemas.microsoft.com/office/drawing/2014/main" id="{E6B1F01D-D358-4A4E-AFE9-6E572F6F194E}"/>
              </a:ext>
            </a:extLst>
          </p:cNvPr>
          <p:cNvSpPr>
            <a:spLocks noGrp="1"/>
          </p:cNvSpPr>
          <p:nvPr>
            <p:ph type="body" sz="quarter" idx="14" hasCustomPrompt="1"/>
          </p:nvPr>
        </p:nvSpPr>
        <p:spPr>
          <a:xfrm>
            <a:off x="751743" y="1426659"/>
            <a:ext cx="1470272" cy="604800"/>
          </a:xfrm>
          <a:prstGeom prst="homePlate">
            <a:avLst>
              <a:gd name="adj" fmla="val 34200"/>
            </a:avLst>
          </a:prstGeom>
          <a:solidFill>
            <a:schemeClr val="accent1"/>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23" name="Text Placeholder 12">
            <a:extLst>
              <a:ext uri="{FF2B5EF4-FFF2-40B4-BE49-F238E27FC236}">
                <a16:creationId xmlns:a16="http://schemas.microsoft.com/office/drawing/2014/main" id="{04B767D4-9953-41AC-BEA9-C531282F2441}"/>
              </a:ext>
            </a:extLst>
          </p:cNvPr>
          <p:cNvSpPr>
            <a:spLocks noGrp="1"/>
          </p:cNvSpPr>
          <p:nvPr>
            <p:ph type="body" sz="quarter" idx="15" hasCustomPrompt="1"/>
          </p:nvPr>
        </p:nvSpPr>
        <p:spPr>
          <a:xfrm>
            <a:off x="2294305" y="1426659"/>
            <a:ext cx="1470272" cy="604800"/>
          </a:xfrm>
          <a:prstGeom prst="homePlate">
            <a:avLst>
              <a:gd name="adj" fmla="val 34200"/>
            </a:avLst>
          </a:prstGeom>
          <a:solidFill>
            <a:schemeClr val="accent1"/>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24" name="Text Placeholder 12">
            <a:extLst>
              <a:ext uri="{FF2B5EF4-FFF2-40B4-BE49-F238E27FC236}">
                <a16:creationId xmlns:a16="http://schemas.microsoft.com/office/drawing/2014/main" id="{753B1577-64A5-43C8-839C-672AC17D8A01}"/>
              </a:ext>
            </a:extLst>
          </p:cNvPr>
          <p:cNvSpPr>
            <a:spLocks noGrp="1"/>
          </p:cNvSpPr>
          <p:nvPr>
            <p:ph type="body" sz="quarter" idx="16" hasCustomPrompt="1"/>
          </p:nvPr>
        </p:nvSpPr>
        <p:spPr>
          <a:xfrm>
            <a:off x="3836866" y="1426659"/>
            <a:ext cx="1470272" cy="604800"/>
          </a:xfrm>
          <a:prstGeom prst="homePlate">
            <a:avLst>
              <a:gd name="adj" fmla="val 34200"/>
            </a:avLst>
          </a:prstGeom>
          <a:solidFill>
            <a:schemeClr val="accent1"/>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25" name="Text Placeholder 12">
            <a:extLst>
              <a:ext uri="{FF2B5EF4-FFF2-40B4-BE49-F238E27FC236}">
                <a16:creationId xmlns:a16="http://schemas.microsoft.com/office/drawing/2014/main" id="{3E2A6D7B-C22E-471C-83FA-4F8446FFEDC1}"/>
              </a:ext>
            </a:extLst>
          </p:cNvPr>
          <p:cNvSpPr>
            <a:spLocks noGrp="1"/>
          </p:cNvSpPr>
          <p:nvPr>
            <p:ph type="body" sz="quarter" idx="17" hasCustomPrompt="1"/>
          </p:nvPr>
        </p:nvSpPr>
        <p:spPr>
          <a:xfrm>
            <a:off x="5379427" y="1426659"/>
            <a:ext cx="1470272" cy="604800"/>
          </a:xfrm>
          <a:prstGeom prst="homePlate">
            <a:avLst>
              <a:gd name="adj" fmla="val 34200"/>
            </a:avLst>
          </a:prstGeom>
          <a:solidFill>
            <a:schemeClr val="accent1"/>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26" name="Text Placeholder 12">
            <a:extLst>
              <a:ext uri="{FF2B5EF4-FFF2-40B4-BE49-F238E27FC236}">
                <a16:creationId xmlns:a16="http://schemas.microsoft.com/office/drawing/2014/main" id="{34D68878-5FBC-4026-9F44-1B3B63227581}"/>
              </a:ext>
            </a:extLst>
          </p:cNvPr>
          <p:cNvSpPr>
            <a:spLocks noGrp="1"/>
          </p:cNvSpPr>
          <p:nvPr>
            <p:ph type="body" sz="quarter" idx="18" hasCustomPrompt="1"/>
          </p:nvPr>
        </p:nvSpPr>
        <p:spPr>
          <a:xfrm>
            <a:off x="6921986" y="1426659"/>
            <a:ext cx="1470272" cy="604800"/>
          </a:xfrm>
          <a:prstGeom prst="homePlate">
            <a:avLst>
              <a:gd name="adj" fmla="val 34200"/>
            </a:avLst>
          </a:prstGeom>
          <a:solidFill>
            <a:schemeClr val="accent1"/>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27" name="Text Placeholder 8">
            <a:extLst>
              <a:ext uri="{FF2B5EF4-FFF2-40B4-BE49-F238E27FC236}">
                <a16:creationId xmlns:a16="http://schemas.microsoft.com/office/drawing/2014/main" id="{63F97360-F86B-4635-B7A3-F41609DF2437}"/>
              </a:ext>
            </a:extLst>
          </p:cNvPr>
          <p:cNvSpPr>
            <a:spLocks noGrp="1"/>
          </p:cNvSpPr>
          <p:nvPr>
            <p:ph type="body" sz="quarter" idx="19"/>
          </p:nvPr>
        </p:nvSpPr>
        <p:spPr>
          <a:xfrm>
            <a:off x="6921986" y="2031459"/>
            <a:ext cx="1284634" cy="3975641"/>
          </a:xfrm>
          <a:solidFill>
            <a:schemeClr val="accent1">
              <a:lumMod val="20000"/>
              <a:lumOff val="80000"/>
            </a:schemeClr>
          </a:solidFill>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355586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00338D"/>
                </a:solidFill>
                <a:latin typeface="KPMG Extralight"/>
                <a:cs typeface="KPMG Extralight"/>
              </a:defRPr>
            </a:lvl1pPr>
          </a:lstStyle>
          <a:p>
            <a:endParaRPr/>
          </a:p>
        </p:txBody>
      </p:sp>
      <p:sp>
        <p:nvSpPr>
          <p:cNvPr id="3" name="Holder 3"/>
          <p:cNvSpPr>
            <a:spLocks noGrp="1"/>
          </p:cNvSpPr>
          <p:nvPr>
            <p:ph sz="half" idx="2"/>
          </p:nvPr>
        </p:nvSpPr>
        <p:spPr>
          <a:xfrm>
            <a:off x="1697735" y="1889760"/>
            <a:ext cx="1912620" cy="42043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00" b="0" i="0">
                <a:solidFill>
                  <a:srgbClr val="A6A6A6"/>
                </a:solidFill>
                <a:latin typeface="Arial"/>
                <a:cs typeface="Arial"/>
              </a:defRPr>
            </a:lvl1pPr>
          </a:lstStyle>
          <a:p>
            <a:pPr marL="259079" marR="5080">
              <a:lnSpc>
                <a:spcPct val="100000"/>
              </a:lnSpc>
              <a:spcBef>
                <a:spcPts val="40"/>
              </a:spcBef>
            </a:pPr>
            <a:r>
              <a:rPr dirty="0"/>
              <a:t>©</a:t>
            </a:r>
            <a:r>
              <a:rPr spc="-15" dirty="0"/>
              <a:t> </a:t>
            </a:r>
            <a:r>
              <a:rPr dirty="0"/>
              <a:t>[2023]</a:t>
            </a:r>
            <a:r>
              <a:rPr spc="-15" dirty="0"/>
              <a:t> </a:t>
            </a:r>
            <a:r>
              <a:rPr dirty="0"/>
              <a:t>Studio</a:t>
            </a:r>
            <a:r>
              <a:rPr spc="-15" dirty="0"/>
              <a:t> </a:t>
            </a:r>
            <a:r>
              <a:rPr dirty="0"/>
              <a:t>Associato,</a:t>
            </a:r>
            <a:r>
              <a:rPr spc="-10" dirty="0"/>
              <a:t> Consulenza</a:t>
            </a:r>
            <a:r>
              <a:rPr spc="-50" dirty="0"/>
              <a:t> </a:t>
            </a:r>
            <a:r>
              <a:rPr dirty="0"/>
              <a:t>Legale</a:t>
            </a:r>
            <a:r>
              <a:rPr spc="-15" dirty="0"/>
              <a:t> </a:t>
            </a:r>
            <a:r>
              <a:rPr dirty="0"/>
              <a:t>e Tributaria,</a:t>
            </a:r>
            <a:r>
              <a:rPr spc="-40" dirty="0"/>
              <a:t> </a:t>
            </a:r>
            <a:r>
              <a:rPr dirty="0"/>
              <a:t>an</a:t>
            </a:r>
            <a:r>
              <a:rPr spc="-10" dirty="0"/>
              <a:t> </a:t>
            </a:r>
            <a:r>
              <a:rPr dirty="0"/>
              <a:t>Italian</a:t>
            </a:r>
            <a:r>
              <a:rPr spc="-30" dirty="0"/>
              <a:t> </a:t>
            </a:r>
            <a:r>
              <a:rPr dirty="0"/>
              <a:t>limited liability</a:t>
            </a:r>
            <a:r>
              <a:rPr spc="5" dirty="0"/>
              <a:t> </a:t>
            </a:r>
            <a:r>
              <a:rPr dirty="0"/>
              <a:t>share</a:t>
            </a:r>
            <a:r>
              <a:rPr spc="-15" dirty="0"/>
              <a:t> </a:t>
            </a:r>
            <a:r>
              <a:rPr dirty="0"/>
              <a:t>capital </a:t>
            </a:r>
            <a:r>
              <a:rPr spc="-10" dirty="0"/>
              <a:t>company</a:t>
            </a:r>
            <a:r>
              <a:rPr spc="-30" dirty="0"/>
              <a:t> </a:t>
            </a:r>
            <a:r>
              <a:rPr dirty="0"/>
              <a:t>and a</a:t>
            </a:r>
            <a:r>
              <a:rPr spc="-15" dirty="0"/>
              <a:t> </a:t>
            </a:r>
            <a:r>
              <a:rPr spc="-10" dirty="0"/>
              <a:t>member</a:t>
            </a:r>
            <a:r>
              <a:rPr spc="35" dirty="0"/>
              <a:t> </a:t>
            </a:r>
            <a:r>
              <a:rPr dirty="0"/>
              <a:t>firm</a:t>
            </a:r>
            <a:r>
              <a:rPr spc="-35" dirty="0"/>
              <a:t> </a:t>
            </a:r>
            <a:r>
              <a:rPr dirty="0"/>
              <a:t>of</a:t>
            </a:r>
            <a:r>
              <a:rPr spc="-5" dirty="0"/>
              <a:t> </a:t>
            </a:r>
            <a:r>
              <a:rPr dirty="0"/>
              <a:t>the</a:t>
            </a:r>
            <a:r>
              <a:rPr spc="-10" dirty="0"/>
              <a:t> KPMG</a:t>
            </a:r>
            <a:r>
              <a:rPr spc="-30" dirty="0"/>
              <a:t> </a:t>
            </a:r>
            <a:r>
              <a:rPr spc="-10" dirty="0"/>
              <a:t>network</a:t>
            </a:r>
            <a:r>
              <a:rPr spc="-25" dirty="0"/>
              <a:t> </a:t>
            </a:r>
            <a:r>
              <a:rPr dirty="0"/>
              <a:t>of</a:t>
            </a:r>
            <a:r>
              <a:rPr spc="-15" dirty="0"/>
              <a:t> </a:t>
            </a:r>
            <a:r>
              <a:rPr spc="-10" dirty="0"/>
              <a:t>independent</a:t>
            </a:r>
            <a:r>
              <a:rPr spc="500" dirty="0"/>
              <a:t> </a:t>
            </a:r>
            <a:r>
              <a:rPr spc="-20" dirty="0"/>
              <a:t>member</a:t>
            </a:r>
            <a:r>
              <a:rPr spc="55" dirty="0"/>
              <a:t> </a:t>
            </a:r>
            <a:r>
              <a:rPr spc="-10" dirty="0"/>
              <a:t>firms </a:t>
            </a:r>
            <a:r>
              <a:rPr dirty="0"/>
              <a:t>affiliated</a:t>
            </a:r>
            <a:r>
              <a:rPr spc="-15" dirty="0"/>
              <a:t> </a:t>
            </a:r>
            <a:r>
              <a:rPr dirty="0"/>
              <a:t>with</a:t>
            </a:r>
            <a:r>
              <a:rPr spc="20" dirty="0"/>
              <a:t> </a:t>
            </a:r>
            <a:r>
              <a:rPr spc="-10" dirty="0"/>
              <a:t>KPMG</a:t>
            </a:r>
            <a:r>
              <a:rPr dirty="0"/>
              <a:t> </a:t>
            </a:r>
            <a:r>
              <a:rPr spc="-10" dirty="0"/>
              <a:t>International</a:t>
            </a:r>
            <a:r>
              <a:rPr spc="10" dirty="0"/>
              <a:t> </a:t>
            </a:r>
            <a:r>
              <a:rPr dirty="0"/>
              <a:t>Cooperative</a:t>
            </a:r>
            <a:r>
              <a:rPr spc="15" dirty="0"/>
              <a:t> </a:t>
            </a:r>
            <a:r>
              <a:rPr spc="-10" dirty="0"/>
              <a:t>("KPMG International"),</a:t>
            </a:r>
            <a:r>
              <a:rPr spc="-30" dirty="0"/>
              <a:t> </a:t>
            </a:r>
            <a:r>
              <a:rPr dirty="0"/>
              <a:t>a</a:t>
            </a:r>
            <a:r>
              <a:rPr spc="30" dirty="0"/>
              <a:t> </a:t>
            </a:r>
            <a:r>
              <a:rPr spc="-10" dirty="0"/>
              <a:t>Swiss</a:t>
            </a:r>
            <a:r>
              <a:rPr dirty="0"/>
              <a:t> entity. All</a:t>
            </a:r>
            <a:r>
              <a:rPr spc="30" dirty="0"/>
              <a:t> </a:t>
            </a:r>
            <a:r>
              <a:rPr spc="-10" dirty="0"/>
              <a:t>rights</a:t>
            </a:r>
            <a:r>
              <a:rPr spc="-60" dirty="0"/>
              <a:t> </a:t>
            </a:r>
            <a:r>
              <a:rPr spc="-10" dirty="0"/>
              <a:t>reserved.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7" name="Holder 7"/>
          <p:cNvSpPr>
            <a:spLocks noGrp="1"/>
          </p:cNvSpPr>
          <p:nvPr>
            <p:ph type="sldNum" sz="quarter" idx="7"/>
          </p:nvPr>
        </p:nvSpPr>
        <p:spPr/>
        <p:txBody>
          <a:bodyPr lIns="0" tIns="0" rIns="0" bIns="0"/>
          <a:lstStyle>
            <a:lvl1pPr>
              <a:defRPr sz="1000" b="0" i="0">
                <a:solidFill>
                  <a:srgbClr val="00338D"/>
                </a:solidFill>
                <a:latin typeface="Arial"/>
                <a:cs typeface="Arial"/>
              </a:defRPr>
            </a:lvl1pPr>
          </a:lstStyle>
          <a:p>
            <a:pPr marL="38100">
              <a:lnSpc>
                <a:spcPct val="100000"/>
              </a:lnSpc>
            </a:pPr>
            <a:fld id="{81D60167-4931-47E6-BA6A-407CBD079E47}" type="slidenum">
              <a:rPr spc="-50" dirty="0"/>
              <a:t>‹N›</a:t>
            </a:fld>
            <a:endParaRPr spc="-50"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5 Columns - Top Bann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FF56C8B-4D6C-4F09-8FDC-D57CA699A414}"/>
              </a:ext>
            </a:extLst>
          </p:cNvPr>
          <p:cNvSpPr/>
          <p:nvPr userDrawn="1"/>
        </p:nvSpPr>
        <p:spPr>
          <a:xfrm>
            <a:off x="0" y="-1"/>
            <a:ext cx="9144000" cy="276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l"/>
            <a:endParaRPr lang="en-US" sz="923" dirty="0" err="1">
              <a:solidFill>
                <a:schemeClr val="bg1"/>
              </a:solidFill>
            </a:endParaRPr>
          </a:p>
        </p:txBody>
      </p:sp>
      <p:sp>
        <p:nvSpPr>
          <p:cNvPr id="3" name="Title 2"/>
          <p:cNvSpPr>
            <a:spLocks noGrp="1"/>
          </p:cNvSpPr>
          <p:nvPr>
            <p:ph type="title"/>
          </p:nvPr>
        </p:nvSpPr>
        <p:spPr>
          <a:xfrm>
            <a:off x="762093" y="451575"/>
            <a:ext cx="7619815" cy="723600"/>
          </a:xfrm>
        </p:spPr>
        <p:txBody>
          <a:bodyPr/>
          <a:lstStyle>
            <a:lvl1pPr>
              <a:defRPr>
                <a:solidFill>
                  <a:schemeClr val="bg1"/>
                </a:solidFill>
              </a:defRPr>
            </a:lvl1pPr>
          </a:lstStyle>
          <a:p>
            <a:r>
              <a:rPr lang="it-IT"/>
              <a:t>Fare clic per modificare lo stile del titolo dello schema</a:t>
            </a:r>
            <a:endParaRPr lang="en-GB" dirty="0"/>
          </a:p>
        </p:txBody>
      </p:sp>
      <p:sp>
        <p:nvSpPr>
          <p:cNvPr id="14" name="Text Placeholder 4"/>
          <p:cNvSpPr>
            <a:spLocks noGrp="1"/>
          </p:cNvSpPr>
          <p:nvPr>
            <p:ph type="body" sz="quarter" idx="20" hasCustomPrompt="1"/>
          </p:nvPr>
        </p:nvSpPr>
        <p:spPr>
          <a:xfrm>
            <a:off x="762093" y="203863"/>
            <a:ext cx="7619815" cy="169200"/>
          </a:xfrm>
        </p:spPr>
        <p:txBody>
          <a:bodyPr anchor="b"/>
          <a:lstStyle>
            <a:lvl1pPr>
              <a:spcAft>
                <a:spcPts val="0"/>
              </a:spcAft>
              <a:defRPr sz="1108">
                <a:solidFill>
                  <a:schemeClr val="bg1"/>
                </a:solidFill>
              </a:defRPr>
            </a:lvl1pPr>
          </a:lstStyle>
          <a:p>
            <a:pPr lvl="0"/>
            <a:r>
              <a:rPr lang="en-US" dirty="0"/>
              <a:t>Super title here</a:t>
            </a:r>
          </a:p>
        </p:txBody>
      </p:sp>
      <p:sp>
        <p:nvSpPr>
          <p:cNvPr id="18" name="Text Placeholder 8">
            <a:extLst>
              <a:ext uri="{FF2B5EF4-FFF2-40B4-BE49-F238E27FC236}">
                <a16:creationId xmlns:a16="http://schemas.microsoft.com/office/drawing/2014/main" id="{DF9D61AF-C1A4-4361-B1DB-44305F9C06C2}"/>
              </a:ext>
            </a:extLst>
          </p:cNvPr>
          <p:cNvSpPr>
            <a:spLocks noGrp="1"/>
          </p:cNvSpPr>
          <p:nvPr>
            <p:ph type="body" sz="quarter" idx="10"/>
          </p:nvPr>
        </p:nvSpPr>
        <p:spPr>
          <a:xfrm>
            <a:off x="757535" y="2031459"/>
            <a:ext cx="1404330" cy="3975641"/>
          </a:xfrm>
          <a:solidFill>
            <a:schemeClr val="bg1"/>
          </a:solidFill>
          <a:ln w="6350">
            <a:solidFill>
              <a:schemeClr val="accent1"/>
            </a:solid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8">
            <a:extLst>
              <a:ext uri="{FF2B5EF4-FFF2-40B4-BE49-F238E27FC236}">
                <a16:creationId xmlns:a16="http://schemas.microsoft.com/office/drawing/2014/main" id="{666066A9-DFA3-478B-9C51-0A8FBF1E30D5}"/>
              </a:ext>
            </a:extLst>
          </p:cNvPr>
          <p:cNvSpPr>
            <a:spLocks noGrp="1"/>
          </p:cNvSpPr>
          <p:nvPr>
            <p:ph type="body" sz="quarter" idx="11"/>
          </p:nvPr>
        </p:nvSpPr>
        <p:spPr>
          <a:xfrm>
            <a:off x="2312546" y="2031459"/>
            <a:ext cx="1404330" cy="3975641"/>
          </a:xfrm>
          <a:solidFill>
            <a:schemeClr val="bg1"/>
          </a:solidFill>
          <a:ln w="6350">
            <a:solidFill>
              <a:schemeClr val="accent1"/>
            </a:solid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a:extLst>
              <a:ext uri="{FF2B5EF4-FFF2-40B4-BE49-F238E27FC236}">
                <a16:creationId xmlns:a16="http://schemas.microsoft.com/office/drawing/2014/main" id="{76ACB995-49E5-4032-B20C-2413678CDFD3}"/>
              </a:ext>
            </a:extLst>
          </p:cNvPr>
          <p:cNvSpPr>
            <a:spLocks noGrp="1"/>
          </p:cNvSpPr>
          <p:nvPr>
            <p:ph type="body" sz="quarter" idx="12"/>
          </p:nvPr>
        </p:nvSpPr>
        <p:spPr>
          <a:xfrm>
            <a:off x="3867557" y="2031459"/>
            <a:ext cx="1404330" cy="3975641"/>
          </a:xfrm>
          <a:solidFill>
            <a:schemeClr val="bg1"/>
          </a:solidFill>
          <a:ln w="6350">
            <a:solidFill>
              <a:schemeClr val="accent1"/>
            </a:solid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1" name="Text Placeholder 8">
            <a:extLst>
              <a:ext uri="{FF2B5EF4-FFF2-40B4-BE49-F238E27FC236}">
                <a16:creationId xmlns:a16="http://schemas.microsoft.com/office/drawing/2014/main" id="{0030C728-CF46-46B7-A895-CC13F066A10D}"/>
              </a:ext>
            </a:extLst>
          </p:cNvPr>
          <p:cNvSpPr>
            <a:spLocks noGrp="1"/>
          </p:cNvSpPr>
          <p:nvPr>
            <p:ph type="body" sz="quarter" idx="13"/>
          </p:nvPr>
        </p:nvSpPr>
        <p:spPr>
          <a:xfrm>
            <a:off x="5422568" y="2031459"/>
            <a:ext cx="1404330" cy="3975641"/>
          </a:xfrm>
          <a:solidFill>
            <a:schemeClr val="bg1"/>
          </a:solidFill>
          <a:ln w="6350">
            <a:solidFill>
              <a:schemeClr val="accent1"/>
            </a:solid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7" name="Text Placeholder 8">
            <a:extLst>
              <a:ext uri="{FF2B5EF4-FFF2-40B4-BE49-F238E27FC236}">
                <a16:creationId xmlns:a16="http://schemas.microsoft.com/office/drawing/2014/main" id="{63F97360-F86B-4635-B7A3-F41609DF2437}"/>
              </a:ext>
            </a:extLst>
          </p:cNvPr>
          <p:cNvSpPr>
            <a:spLocks noGrp="1"/>
          </p:cNvSpPr>
          <p:nvPr>
            <p:ph type="body" sz="quarter" idx="19"/>
          </p:nvPr>
        </p:nvSpPr>
        <p:spPr>
          <a:xfrm>
            <a:off x="6977578" y="2031459"/>
            <a:ext cx="1404330" cy="3975641"/>
          </a:xfrm>
          <a:solidFill>
            <a:schemeClr val="bg1"/>
          </a:solidFill>
          <a:ln w="6350">
            <a:solidFill>
              <a:schemeClr val="accent1"/>
            </a:solid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3">
            <a:extLst>
              <a:ext uri="{FF2B5EF4-FFF2-40B4-BE49-F238E27FC236}">
                <a16:creationId xmlns:a16="http://schemas.microsoft.com/office/drawing/2014/main" id="{B986F37A-FF2D-4D1F-B645-047147FDAAB4}"/>
              </a:ext>
            </a:extLst>
          </p:cNvPr>
          <p:cNvSpPr>
            <a:spLocks noGrp="1"/>
          </p:cNvSpPr>
          <p:nvPr>
            <p:ph type="body" sz="quarter" idx="21"/>
          </p:nvPr>
        </p:nvSpPr>
        <p:spPr>
          <a:xfrm>
            <a:off x="757604" y="1422400"/>
            <a:ext cx="7620000" cy="501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
        <p:nvSpPr>
          <p:cNvPr id="11" name="Text Box 4">
            <a:extLst>
              <a:ext uri="{FF2B5EF4-FFF2-40B4-BE49-F238E27FC236}">
                <a16:creationId xmlns:a16="http://schemas.microsoft.com/office/drawing/2014/main" id="{99A20340-22E9-49B9-8E57-65C80359E795}"/>
              </a:ext>
            </a:extLst>
          </p:cNvPr>
          <p:cNvSpPr txBox="1">
            <a:spLocks noChangeArrowheads="1"/>
          </p:cNvSpPr>
          <p:nvPr userDrawn="1">
            <p:custDataLst>
              <p:tags r:id="rId1"/>
            </p:custDataLst>
          </p:nvPr>
        </p:nvSpPr>
        <p:spPr bwMode="gray">
          <a:xfrm>
            <a:off x="7836608" y="1177926"/>
            <a:ext cx="545299" cy="244475"/>
          </a:xfrm>
          <a:prstGeom prst="rect">
            <a:avLst/>
          </a:prstGeom>
          <a:noFill/>
          <a:ln w="6350" algn="ctr">
            <a:noFill/>
            <a:miter lim="800000"/>
            <a:headEnd/>
            <a:tailEnd/>
          </a:ln>
          <a:effectLst/>
        </p:spPr>
        <p:txBody>
          <a:bodyPr wrap="square" lIns="0" tIns="33231" rIns="0" bIns="0" anchor="ctr" anchorCtr="0">
            <a:noAutofit/>
          </a:bodyPr>
          <a:lstStyle/>
          <a:p>
            <a:pPr algn="r" defTabSz="703402" eaLnBrk="0" hangingPunct="0">
              <a:lnSpc>
                <a:spcPct val="80000"/>
              </a:lnSpc>
              <a:spcBef>
                <a:spcPct val="20000"/>
              </a:spcBef>
            </a:pPr>
            <a:r>
              <a:rPr lang="en-GB" sz="1108" b="1" dirty="0">
                <a:solidFill>
                  <a:schemeClr val="accent6"/>
                </a:solidFill>
              </a:rPr>
              <a:t>DRAFT</a:t>
            </a:r>
          </a:p>
        </p:txBody>
      </p:sp>
    </p:spTree>
    <p:extLst>
      <p:ext uri="{BB962C8B-B14F-4D97-AF65-F5344CB8AC3E}">
        <p14:creationId xmlns:p14="http://schemas.microsoft.com/office/powerpoint/2010/main" val="2025280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4 Columns - Top Bann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FF56C8B-4D6C-4F09-8FDC-D57CA699A414}"/>
              </a:ext>
            </a:extLst>
          </p:cNvPr>
          <p:cNvSpPr/>
          <p:nvPr userDrawn="1"/>
        </p:nvSpPr>
        <p:spPr>
          <a:xfrm>
            <a:off x="0" y="-1"/>
            <a:ext cx="9144000" cy="276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l"/>
            <a:endParaRPr lang="en-US" sz="923" dirty="0" err="1">
              <a:solidFill>
                <a:schemeClr val="bg1"/>
              </a:solidFill>
            </a:endParaRPr>
          </a:p>
        </p:txBody>
      </p:sp>
      <p:sp>
        <p:nvSpPr>
          <p:cNvPr id="3" name="Title 2"/>
          <p:cNvSpPr>
            <a:spLocks noGrp="1"/>
          </p:cNvSpPr>
          <p:nvPr>
            <p:ph type="title"/>
          </p:nvPr>
        </p:nvSpPr>
        <p:spPr>
          <a:xfrm>
            <a:off x="762093" y="451575"/>
            <a:ext cx="7619815" cy="723600"/>
          </a:xfrm>
        </p:spPr>
        <p:txBody>
          <a:bodyPr/>
          <a:lstStyle>
            <a:lvl1pPr>
              <a:defRPr>
                <a:solidFill>
                  <a:schemeClr val="bg1"/>
                </a:solidFill>
              </a:defRPr>
            </a:lvl1pPr>
          </a:lstStyle>
          <a:p>
            <a:r>
              <a:rPr lang="it-IT"/>
              <a:t>Fare clic per modificare lo stile del titolo dello schema</a:t>
            </a:r>
            <a:endParaRPr lang="en-GB" dirty="0"/>
          </a:p>
        </p:txBody>
      </p:sp>
      <p:sp>
        <p:nvSpPr>
          <p:cNvPr id="14" name="Text Placeholder 4"/>
          <p:cNvSpPr>
            <a:spLocks noGrp="1"/>
          </p:cNvSpPr>
          <p:nvPr>
            <p:ph type="body" sz="quarter" idx="20" hasCustomPrompt="1"/>
          </p:nvPr>
        </p:nvSpPr>
        <p:spPr>
          <a:xfrm>
            <a:off x="762093" y="203863"/>
            <a:ext cx="7619815" cy="169200"/>
          </a:xfrm>
        </p:spPr>
        <p:txBody>
          <a:bodyPr anchor="b"/>
          <a:lstStyle>
            <a:lvl1pPr>
              <a:spcAft>
                <a:spcPts val="0"/>
              </a:spcAft>
              <a:defRPr sz="1108">
                <a:solidFill>
                  <a:schemeClr val="bg1"/>
                </a:solidFill>
              </a:defRPr>
            </a:lvl1pPr>
          </a:lstStyle>
          <a:p>
            <a:pPr lvl="0"/>
            <a:r>
              <a:rPr lang="en-US" dirty="0"/>
              <a:t>Super title here</a:t>
            </a:r>
          </a:p>
        </p:txBody>
      </p:sp>
      <p:sp>
        <p:nvSpPr>
          <p:cNvPr id="18" name="Text Placeholder 8">
            <a:extLst>
              <a:ext uri="{FF2B5EF4-FFF2-40B4-BE49-F238E27FC236}">
                <a16:creationId xmlns:a16="http://schemas.microsoft.com/office/drawing/2014/main" id="{DF9D61AF-C1A4-4361-B1DB-44305F9C06C2}"/>
              </a:ext>
            </a:extLst>
          </p:cNvPr>
          <p:cNvSpPr>
            <a:spLocks noGrp="1"/>
          </p:cNvSpPr>
          <p:nvPr>
            <p:ph type="body" sz="quarter" idx="10"/>
          </p:nvPr>
        </p:nvSpPr>
        <p:spPr>
          <a:xfrm>
            <a:off x="757535" y="2031459"/>
            <a:ext cx="1753183" cy="3975641"/>
          </a:xfrm>
          <a:solidFill>
            <a:schemeClr val="bg1"/>
          </a:solidFill>
          <a:ln w="6350">
            <a:solidFill>
              <a:schemeClr val="accent1"/>
            </a:solid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8">
            <a:extLst>
              <a:ext uri="{FF2B5EF4-FFF2-40B4-BE49-F238E27FC236}">
                <a16:creationId xmlns:a16="http://schemas.microsoft.com/office/drawing/2014/main" id="{666066A9-DFA3-478B-9C51-0A8FBF1E30D5}"/>
              </a:ext>
            </a:extLst>
          </p:cNvPr>
          <p:cNvSpPr>
            <a:spLocks noGrp="1"/>
          </p:cNvSpPr>
          <p:nvPr>
            <p:ph type="body" sz="quarter" idx="11"/>
          </p:nvPr>
        </p:nvSpPr>
        <p:spPr>
          <a:xfrm>
            <a:off x="2714599" y="2031459"/>
            <a:ext cx="1753183" cy="3975641"/>
          </a:xfrm>
          <a:solidFill>
            <a:schemeClr val="bg1"/>
          </a:solidFill>
          <a:ln w="6350">
            <a:solidFill>
              <a:schemeClr val="accent1"/>
            </a:solid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a:extLst>
              <a:ext uri="{FF2B5EF4-FFF2-40B4-BE49-F238E27FC236}">
                <a16:creationId xmlns:a16="http://schemas.microsoft.com/office/drawing/2014/main" id="{76ACB995-49E5-4032-B20C-2413678CDFD3}"/>
              </a:ext>
            </a:extLst>
          </p:cNvPr>
          <p:cNvSpPr>
            <a:spLocks noGrp="1"/>
          </p:cNvSpPr>
          <p:nvPr>
            <p:ph type="body" sz="quarter" idx="12"/>
          </p:nvPr>
        </p:nvSpPr>
        <p:spPr>
          <a:xfrm>
            <a:off x="4671662" y="2031459"/>
            <a:ext cx="1753183" cy="3975641"/>
          </a:xfrm>
          <a:solidFill>
            <a:schemeClr val="bg1"/>
          </a:solidFill>
          <a:ln w="6350">
            <a:solidFill>
              <a:schemeClr val="accent1"/>
            </a:solid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7" name="Text Placeholder 8">
            <a:extLst>
              <a:ext uri="{FF2B5EF4-FFF2-40B4-BE49-F238E27FC236}">
                <a16:creationId xmlns:a16="http://schemas.microsoft.com/office/drawing/2014/main" id="{63F97360-F86B-4635-B7A3-F41609DF2437}"/>
              </a:ext>
            </a:extLst>
          </p:cNvPr>
          <p:cNvSpPr>
            <a:spLocks noGrp="1"/>
          </p:cNvSpPr>
          <p:nvPr>
            <p:ph type="body" sz="quarter" idx="19"/>
          </p:nvPr>
        </p:nvSpPr>
        <p:spPr>
          <a:xfrm>
            <a:off x="6628725" y="2031459"/>
            <a:ext cx="1753183" cy="3975641"/>
          </a:xfrm>
          <a:solidFill>
            <a:schemeClr val="bg1"/>
          </a:solidFill>
          <a:ln w="6350">
            <a:solidFill>
              <a:schemeClr val="accent1"/>
            </a:solid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3">
            <a:extLst>
              <a:ext uri="{FF2B5EF4-FFF2-40B4-BE49-F238E27FC236}">
                <a16:creationId xmlns:a16="http://schemas.microsoft.com/office/drawing/2014/main" id="{B986F37A-FF2D-4D1F-B645-047147FDAAB4}"/>
              </a:ext>
            </a:extLst>
          </p:cNvPr>
          <p:cNvSpPr>
            <a:spLocks noGrp="1"/>
          </p:cNvSpPr>
          <p:nvPr>
            <p:ph type="body" sz="quarter" idx="21"/>
          </p:nvPr>
        </p:nvSpPr>
        <p:spPr>
          <a:xfrm>
            <a:off x="757604" y="1422400"/>
            <a:ext cx="7620000" cy="501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
        <p:nvSpPr>
          <p:cNvPr id="10" name="Text Box 4">
            <a:extLst>
              <a:ext uri="{FF2B5EF4-FFF2-40B4-BE49-F238E27FC236}">
                <a16:creationId xmlns:a16="http://schemas.microsoft.com/office/drawing/2014/main" id="{75991D0E-59FE-4CF8-9A61-AF8F9C7D58CE}"/>
              </a:ext>
            </a:extLst>
          </p:cNvPr>
          <p:cNvSpPr txBox="1">
            <a:spLocks noChangeArrowheads="1"/>
          </p:cNvSpPr>
          <p:nvPr userDrawn="1">
            <p:custDataLst>
              <p:tags r:id="rId1"/>
            </p:custDataLst>
          </p:nvPr>
        </p:nvSpPr>
        <p:spPr bwMode="gray">
          <a:xfrm>
            <a:off x="7836608" y="1177926"/>
            <a:ext cx="545299" cy="244475"/>
          </a:xfrm>
          <a:prstGeom prst="rect">
            <a:avLst/>
          </a:prstGeom>
          <a:noFill/>
          <a:ln w="6350" algn="ctr">
            <a:noFill/>
            <a:miter lim="800000"/>
            <a:headEnd/>
            <a:tailEnd/>
          </a:ln>
          <a:effectLst/>
        </p:spPr>
        <p:txBody>
          <a:bodyPr wrap="square" lIns="0" tIns="33231" rIns="0" bIns="0" anchor="ctr" anchorCtr="0">
            <a:noAutofit/>
          </a:bodyPr>
          <a:lstStyle/>
          <a:p>
            <a:pPr algn="r" defTabSz="703402" eaLnBrk="0" hangingPunct="0">
              <a:lnSpc>
                <a:spcPct val="80000"/>
              </a:lnSpc>
              <a:spcBef>
                <a:spcPct val="20000"/>
              </a:spcBef>
            </a:pPr>
            <a:r>
              <a:rPr lang="en-GB" sz="1108" b="1" dirty="0">
                <a:solidFill>
                  <a:schemeClr val="accent6"/>
                </a:solidFill>
              </a:rPr>
              <a:t>DRAFT</a:t>
            </a:r>
          </a:p>
        </p:txBody>
      </p:sp>
    </p:spTree>
    <p:extLst>
      <p:ext uri="{BB962C8B-B14F-4D97-AF65-F5344CB8AC3E}">
        <p14:creationId xmlns:p14="http://schemas.microsoft.com/office/powerpoint/2010/main" val="1535432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62092" y="2031459"/>
            <a:ext cx="1664585" cy="3995341"/>
          </a:xfrm>
          <a:solidFill>
            <a:schemeClr val="accent1">
              <a:lumMod val="20000"/>
              <a:lumOff val="80000"/>
            </a:schemeClr>
          </a:solidFill>
        </p:spPr>
        <p:txBody>
          <a:bodyPr lIns="54610" tIns="54610" rIns="54610" bIns="5461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683938" y="2031459"/>
            <a:ext cx="1664585" cy="3995341"/>
          </a:xfrm>
          <a:solidFill>
            <a:schemeClr val="accent1">
              <a:lumMod val="20000"/>
              <a:lumOff val="80000"/>
            </a:schemeClr>
          </a:solidFill>
        </p:spPr>
        <p:txBody>
          <a:bodyPr lIns="54610" tIns="54610" rIns="54610" bIns="5461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4605784" y="2031459"/>
            <a:ext cx="1664585" cy="3995341"/>
          </a:xfrm>
          <a:solidFill>
            <a:schemeClr val="accent1">
              <a:lumMod val="20000"/>
              <a:lumOff val="80000"/>
            </a:schemeClr>
          </a:solidFill>
        </p:spPr>
        <p:txBody>
          <a:bodyPr lIns="54610" tIns="54610" rIns="54610" bIns="5461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6527631" y="2031459"/>
            <a:ext cx="1664585" cy="3995341"/>
          </a:xfrm>
          <a:solidFill>
            <a:schemeClr val="accent1">
              <a:lumMod val="20000"/>
              <a:lumOff val="80000"/>
            </a:schemeClr>
          </a:solidFill>
        </p:spPr>
        <p:txBody>
          <a:bodyPr lIns="54610" tIns="54610" rIns="54610" bIns="5461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762092" y="1426659"/>
            <a:ext cx="1854277" cy="604800"/>
          </a:xfrm>
          <a:prstGeom prst="homePlate">
            <a:avLst>
              <a:gd name="adj" fmla="val 34200"/>
            </a:avLst>
          </a:prstGeom>
          <a:solidFill>
            <a:schemeClr val="tx2"/>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683938" y="1426659"/>
            <a:ext cx="1854277" cy="604800"/>
          </a:xfrm>
          <a:prstGeom prst="homePlate">
            <a:avLst>
              <a:gd name="adj" fmla="val 34200"/>
            </a:avLst>
          </a:prstGeom>
          <a:solidFill>
            <a:schemeClr val="tx2"/>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605785" y="1426659"/>
            <a:ext cx="1854277" cy="604800"/>
          </a:xfrm>
          <a:prstGeom prst="homePlate">
            <a:avLst>
              <a:gd name="adj" fmla="val 34200"/>
            </a:avLst>
          </a:prstGeom>
          <a:solidFill>
            <a:schemeClr val="tx2"/>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6527631" y="1426659"/>
            <a:ext cx="1854277" cy="604800"/>
          </a:xfrm>
          <a:prstGeom prst="homePlate">
            <a:avLst>
              <a:gd name="adj" fmla="val 34200"/>
            </a:avLst>
          </a:prstGeom>
          <a:solidFill>
            <a:schemeClr val="tx2"/>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762093" y="451575"/>
            <a:ext cx="7619815" cy="723600"/>
          </a:xfrm>
        </p:spPr>
        <p:txBody>
          <a:bodyPr/>
          <a:lstStyle/>
          <a:p>
            <a:r>
              <a:rPr lang="it-IT"/>
              <a:t>Fare clic per modificare lo stile del titolo dello schema</a:t>
            </a:r>
            <a:endParaRPr lang="en-GB" dirty="0"/>
          </a:p>
        </p:txBody>
      </p:sp>
      <p:sp>
        <p:nvSpPr>
          <p:cNvPr id="11" name="Text Placeholder 4"/>
          <p:cNvSpPr>
            <a:spLocks noGrp="1"/>
          </p:cNvSpPr>
          <p:nvPr>
            <p:ph type="body" sz="quarter" idx="18" hasCustomPrompt="1"/>
          </p:nvPr>
        </p:nvSpPr>
        <p:spPr>
          <a:xfrm>
            <a:off x="762093" y="203863"/>
            <a:ext cx="7619815"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160860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62092" y="2031459"/>
            <a:ext cx="1664585" cy="3995341"/>
          </a:xfrm>
          <a:solidFill>
            <a:schemeClr val="accent1">
              <a:lumMod val="20000"/>
              <a:lumOff val="80000"/>
            </a:schemeClr>
          </a:solidFill>
        </p:spPr>
        <p:txBody>
          <a:bodyPr lIns="54610" tIns="54610" rIns="54610" bIns="5461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683938" y="2031459"/>
            <a:ext cx="1664585" cy="3995341"/>
          </a:xfrm>
          <a:solidFill>
            <a:schemeClr val="accent1">
              <a:lumMod val="20000"/>
              <a:lumOff val="80000"/>
            </a:schemeClr>
          </a:solidFill>
        </p:spPr>
        <p:txBody>
          <a:bodyPr lIns="54610" tIns="54610" rIns="54610" bIns="5461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4605784" y="2031459"/>
            <a:ext cx="1664585" cy="3995341"/>
          </a:xfrm>
          <a:solidFill>
            <a:schemeClr val="accent1">
              <a:lumMod val="20000"/>
              <a:lumOff val="80000"/>
            </a:schemeClr>
          </a:solidFill>
        </p:spPr>
        <p:txBody>
          <a:bodyPr lIns="54610" tIns="54610" rIns="54610" bIns="5461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6527631" y="2031459"/>
            <a:ext cx="1664585" cy="3995341"/>
          </a:xfrm>
          <a:solidFill>
            <a:schemeClr val="accent1">
              <a:lumMod val="20000"/>
              <a:lumOff val="80000"/>
            </a:schemeClr>
          </a:solidFill>
        </p:spPr>
        <p:txBody>
          <a:bodyPr lIns="54610" tIns="54610" rIns="54610" bIns="5461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762092" y="1426659"/>
            <a:ext cx="1854277" cy="604800"/>
          </a:xfrm>
          <a:prstGeom prst="homePlate">
            <a:avLst>
              <a:gd name="adj" fmla="val 34200"/>
            </a:avLst>
          </a:prstGeom>
          <a:solidFill>
            <a:schemeClr val="accent1"/>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683938" y="1426659"/>
            <a:ext cx="1854277" cy="604800"/>
          </a:xfrm>
          <a:prstGeom prst="homePlate">
            <a:avLst>
              <a:gd name="adj" fmla="val 34200"/>
            </a:avLst>
          </a:prstGeom>
          <a:solidFill>
            <a:schemeClr val="accent1"/>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605785" y="1426659"/>
            <a:ext cx="1854277" cy="604800"/>
          </a:xfrm>
          <a:prstGeom prst="homePlate">
            <a:avLst>
              <a:gd name="adj" fmla="val 34200"/>
            </a:avLst>
          </a:prstGeom>
          <a:solidFill>
            <a:schemeClr val="accent1"/>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6527631" y="1426659"/>
            <a:ext cx="1854277" cy="604800"/>
          </a:xfrm>
          <a:prstGeom prst="homePlate">
            <a:avLst>
              <a:gd name="adj" fmla="val 34200"/>
            </a:avLst>
          </a:prstGeom>
          <a:solidFill>
            <a:schemeClr val="accent1"/>
          </a:solidFill>
        </p:spPr>
        <p:txBody>
          <a:bodyPr lIns="54000" tIns="54000" rIns="54000" bIns="54000" anchor="ctr"/>
          <a:lstStyle>
            <a:lvl1pPr algn="l">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762093" y="451575"/>
            <a:ext cx="7619815" cy="723600"/>
          </a:xfrm>
        </p:spPr>
        <p:txBody>
          <a:bodyPr/>
          <a:lstStyle>
            <a:lvl1pPr>
              <a:defRPr>
                <a:solidFill>
                  <a:schemeClr val="accent1"/>
                </a:solidFill>
              </a:defRPr>
            </a:lvl1pPr>
          </a:lstStyle>
          <a:p>
            <a:r>
              <a:rPr lang="it-IT"/>
              <a:t>Fare clic per modificare lo stile del titolo dello schema</a:t>
            </a:r>
            <a:endParaRPr lang="en-GB" dirty="0"/>
          </a:p>
        </p:txBody>
      </p:sp>
      <p:sp>
        <p:nvSpPr>
          <p:cNvPr id="11" name="Text Placeholder 4"/>
          <p:cNvSpPr>
            <a:spLocks noGrp="1"/>
          </p:cNvSpPr>
          <p:nvPr>
            <p:ph type="body" sz="quarter" idx="18" hasCustomPrompt="1"/>
          </p:nvPr>
        </p:nvSpPr>
        <p:spPr>
          <a:xfrm>
            <a:off x="762093" y="203863"/>
            <a:ext cx="7619815" cy="169200"/>
          </a:xfrm>
        </p:spPr>
        <p:txBody>
          <a:bodyPr anchor="b"/>
          <a:lstStyle>
            <a:lvl1pPr>
              <a:spcAft>
                <a:spcPts val="0"/>
              </a:spcAft>
              <a:defRPr sz="1108">
                <a:solidFill>
                  <a:schemeClr val="accent1"/>
                </a:solidFill>
              </a:defRPr>
            </a:lvl1pPr>
          </a:lstStyle>
          <a:p>
            <a:pPr lvl="0"/>
            <a:r>
              <a:rPr lang="en-US" dirty="0"/>
              <a:t>Super title here</a:t>
            </a:r>
          </a:p>
        </p:txBody>
      </p:sp>
    </p:spTree>
    <p:extLst>
      <p:ext uri="{BB962C8B-B14F-4D97-AF65-F5344CB8AC3E}">
        <p14:creationId xmlns:p14="http://schemas.microsoft.com/office/powerpoint/2010/main" val="333048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GB" dirty="0"/>
          </a:p>
        </p:txBody>
      </p:sp>
      <p:sp>
        <p:nvSpPr>
          <p:cNvPr id="16" name="Text Placeholder 4"/>
          <p:cNvSpPr>
            <a:spLocks noGrp="1"/>
          </p:cNvSpPr>
          <p:nvPr>
            <p:ph type="body" sz="quarter" idx="11" hasCustomPrompt="1"/>
          </p:nvPr>
        </p:nvSpPr>
        <p:spPr>
          <a:xfrm>
            <a:off x="762093" y="203863"/>
            <a:ext cx="7619815" cy="169200"/>
          </a:xfrm>
        </p:spPr>
        <p:txBody>
          <a:bodyPr anchor="b"/>
          <a:lstStyle>
            <a:lvl1pPr>
              <a:spcAft>
                <a:spcPts val="0"/>
              </a:spcAft>
              <a:defRPr sz="1108">
                <a:solidFill>
                  <a:schemeClr val="tx2"/>
                </a:solidFill>
              </a:defRPr>
            </a:lvl1pPr>
          </a:lstStyle>
          <a:p>
            <a:pPr lvl="0"/>
            <a:r>
              <a:rPr lang="en-US" dirty="0"/>
              <a:t>Super title here</a:t>
            </a:r>
          </a:p>
        </p:txBody>
      </p:sp>
      <p:sp>
        <p:nvSpPr>
          <p:cNvPr id="32" name="Text Placeholder 31">
            <a:extLst>
              <a:ext uri="{FF2B5EF4-FFF2-40B4-BE49-F238E27FC236}">
                <a16:creationId xmlns:a16="http://schemas.microsoft.com/office/drawing/2014/main" id="{56E63312-8CC4-4CC1-8B1C-6F5586AF3BCF}"/>
              </a:ext>
            </a:extLst>
          </p:cNvPr>
          <p:cNvSpPr>
            <a:spLocks noGrp="1"/>
          </p:cNvSpPr>
          <p:nvPr>
            <p:ph type="body" sz="quarter" idx="12"/>
          </p:nvPr>
        </p:nvSpPr>
        <p:spPr>
          <a:xfrm>
            <a:off x="4652670" y="3819217"/>
            <a:ext cx="3739589" cy="2193236"/>
          </a:xfrm>
          <a:custGeom>
            <a:avLst/>
            <a:gdLst>
              <a:gd name="connsiteX0" fmla="*/ 1171169 w 4051221"/>
              <a:gd name="connsiteY0" fmla="*/ 0 h 2193236"/>
              <a:gd name="connsiteX1" fmla="*/ 3314721 w 4051221"/>
              <a:gd name="connsiteY1" fmla="*/ 0 h 2193236"/>
              <a:gd name="connsiteX2" fmla="*/ 3732208 w 4051221"/>
              <a:gd name="connsiteY2" fmla="*/ 0 h 2193236"/>
              <a:gd name="connsiteX3" fmla="*/ 4051221 w 4051221"/>
              <a:gd name="connsiteY3" fmla="*/ 0 h 2193236"/>
              <a:gd name="connsiteX4" fmla="*/ 4051221 w 4051221"/>
              <a:gd name="connsiteY4" fmla="*/ 2193236 h 2193236"/>
              <a:gd name="connsiteX5" fmla="*/ 3732208 w 4051221"/>
              <a:gd name="connsiteY5" fmla="*/ 2193236 h 2193236"/>
              <a:gd name="connsiteX6" fmla="*/ 3314721 w 4051221"/>
              <a:gd name="connsiteY6" fmla="*/ 2193236 h 2193236"/>
              <a:gd name="connsiteX7" fmla="*/ 0 w 4051221"/>
              <a:gd name="connsiteY7" fmla="*/ 2193236 h 2193236"/>
              <a:gd name="connsiteX8" fmla="*/ 0 w 4051221"/>
              <a:gd name="connsiteY8" fmla="*/ 818686 h 2193236"/>
              <a:gd name="connsiteX9" fmla="*/ 1171169 w 4051221"/>
              <a:gd name="connsiteY9" fmla="*/ 818686 h 219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221" h="2193236">
                <a:moveTo>
                  <a:pt x="1171169" y="0"/>
                </a:moveTo>
                <a:lnTo>
                  <a:pt x="3314721" y="0"/>
                </a:lnTo>
                <a:lnTo>
                  <a:pt x="3732208" y="0"/>
                </a:lnTo>
                <a:lnTo>
                  <a:pt x="4051221" y="0"/>
                </a:lnTo>
                <a:lnTo>
                  <a:pt x="4051221" y="2193236"/>
                </a:lnTo>
                <a:lnTo>
                  <a:pt x="3732208" y="2193236"/>
                </a:lnTo>
                <a:lnTo>
                  <a:pt x="3314721" y="2193236"/>
                </a:lnTo>
                <a:lnTo>
                  <a:pt x="0" y="2193236"/>
                </a:lnTo>
                <a:lnTo>
                  <a:pt x="0" y="818686"/>
                </a:lnTo>
                <a:lnTo>
                  <a:pt x="1171169" y="818686"/>
                </a:lnTo>
                <a:close/>
              </a:path>
            </a:pathLst>
          </a:custGeom>
          <a:solidFill>
            <a:schemeClr val="accent1">
              <a:lumMod val="20000"/>
              <a:lumOff val="80000"/>
            </a:schemeClr>
          </a:solidFill>
          <a:ln w="6350">
            <a:noFill/>
          </a:ln>
        </p:spPr>
        <p:txBody>
          <a:bodyPr wrap="square" lIns="1260000" tIns="54000" rIns="54000" bIns="54000">
            <a:noAutofit/>
          </a:bodyPr>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1" name="Text Placeholder 30">
            <a:extLst>
              <a:ext uri="{FF2B5EF4-FFF2-40B4-BE49-F238E27FC236}">
                <a16:creationId xmlns:a16="http://schemas.microsoft.com/office/drawing/2014/main" id="{FF80E4D6-0766-4F5E-9B15-6772DF262C64}"/>
              </a:ext>
            </a:extLst>
          </p:cNvPr>
          <p:cNvSpPr>
            <a:spLocks noGrp="1"/>
          </p:cNvSpPr>
          <p:nvPr>
            <p:ph type="body" sz="quarter" idx="13"/>
          </p:nvPr>
        </p:nvSpPr>
        <p:spPr>
          <a:xfrm>
            <a:off x="4652670" y="1424867"/>
            <a:ext cx="3739589" cy="2193236"/>
          </a:xfrm>
          <a:custGeom>
            <a:avLst/>
            <a:gdLst>
              <a:gd name="connsiteX0" fmla="*/ 0 w 4051221"/>
              <a:gd name="connsiteY0" fmla="*/ 0 h 2193236"/>
              <a:gd name="connsiteX1" fmla="*/ 3314721 w 4051221"/>
              <a:gd name="connsiteY1" fmla="*/ 0 h 2193236"/>
              <a:gd name="connsiteX2" fmla="*/ 3732208 w 4051221"/>
              <a:gd name="connsiteY2" fmla="*/ 0 h 2193236"/>
              <a:gd name="connsiteX3" fmla="*/ 4051221 w 4051221"/>
              <a:gd name="connsiteY3" fmla="*/ 0 h 2193236"/>
              <a:gd name="connsiteX4" fmla="*/ 4051221 w 4051221"/>
              <a:gd name="connsiteY4" fmla="*/ 2193236 h 2193236"/>
              <a:gd name="connsiteX5" fmla="*/ 3732208 w 4051221"/>
              <a:gd name="connsiteY5" fmla="*/ 2193236 h 2193236"/>
              <a:gd name="connsiteX6" fmla="*/ 3314721 w 4051221"/>
              <a:gd name="connsiteY6" fmla="*/ 2193236 h 2193236"/>
              <a:gd name="connsiteX7" fmla="*/ 1171169 w 4051221"/>
              <a:gd name="connsiteY7" fmla="*/ 2193236 h 2193236"/>
              <a:gd name="connsiteX8" fmla="*/ 1171169 w 4051221"/>
              <a:gd name="connsiteY8" fmla="*/ 1377036 h 2193236"/>
              <a:gd name="connsiteX9" fmla="*/ 0 w 4051221"/>
              <a:gd name="connsiteY9" fmla="*/ 1377036 h 219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221" h="2193236">
                <a:moveTo>
                  <a:pt x="0" y="0"/>
                </a:moveTo>
                <a:lnTo>
                  <a:pt x="3314721" y="0"/>
                </a:lnTo>
                <a:lnTo>
                  <a:pt x="3732208" y="0"/>
                </a:lnTo>
                <a:lnTo>
                  <a:pt x="4051221" y="0"/>
                </a:lnTo>
                <a:lnTo>
                  <a:pt x="4051221" y="2193236"/>
                </a:lnTo>
                <a:lnTo>
                  <a:pt x="3732208" y="2193236"/>
                </a:lnTo>
                <a:lnTo>
                  <a:pt x="3314721" y="2193236"/>
                </a:lnTo>
                <a:lnTo>
                  <a:pt x="1171169" y="2193236"/>
                </a:lnTo>
                <a:lnTo>
                  <a:pt x="1171169" y="1377036"/>
                </a:lnTo>
                <a:lnTo>
                  <a:pt x="0" y="1377036"/>
                </a:lnTo>
                <a:close/>
              </a:path>
            </a:pathLst>
          </a:custGeom>
          <a:solidFill>
            <a:schemeClr val="accent1">
              <a:lumMod val="20000"/>
              <a:lumOff val="80000"/>
            </a:schemeClr>
          </a:solidFill>
          <a:ln w="6350">
            <a:noFill/>
          </a:ln>
        </p:spPr>
        <p:txBody>
          <a:bodyPr wrap="square" lIns="1260000" tIns="54000" rIns="54000" bIns="54000">
            <a:noAutofit/>
          </a:bodyPr>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5" name="Text Placeholder 12">
            <a:extLst>
              <a:ext uri="{FF2B5EF4-FFF2-40B4-BE49-F238E27FC236}">
                <a16:creationId xmlns:a16="http://schemas.microsoft.com/office/drawing/2014/main" id="{CF7C676B-8F49-4A1F-AEB6-671C6942DFAA}"/>
              </a:ext>
            </a:extLst>
          </p:cNvPr>
          <p:cNvSpPr>
            <a:spLocks noGrp="1" noChangeAspect="1"/>
          </p:cNvSpPr>
          <p:nvPr>
            <p:ph type="body" sz="quarter" idx="14" hasCustomPrompt="1"/>
          </p:nvPr>
        </p:nvSpPr>
        <p:spPr>
          <a:xfrm>
            <a:off x="3542676" y="2945903"/>
            <a:ext cx="2058649" cy="1548000"/>
          </a:xfrm>
          <a:prstGeom prst="rect">
            <a:avLst/>
          </a:prstGeom>
          <a:solidFill>
            <a:schemeClr val="accent1"/>
          </a:solidFill>
        </p:spPr>
        <p:txBody>
          <a:bodyPr lIns="54000" tIns="54000" rIns="54000" bIns="54000" anchor="ctr"/>
          <a:lstStyle>
            <a:lvl1pPr algn="ctr">
              <a:defRPr sz="923">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en-US" dirty="0"/>
              <a:t>Click to add text</a:t>
            </a:r>
            <a:endParaRPr lang="en-GB" dirty="0"/>
          </a:p>
        </p:txBody>
      </p:sp>
      <p:sp>
        <p:nvSpPr>
          <p:cNvPr id="34" name="Text Placeholder 33">
            <a:extLst>
              <a:ext uri="{FF2B5EF4-FFF2-40B4-BE49-F238E27FC236}">
                <a16:creationId xmlns:a16="http://schemas.microsoft.com/office/drawing/2014/main" id="{F1FD5436-A2D5-4549-9B5B-EAB5EDD961BF}"/>
              </a:ext>
            </a:extLst>
          </p:cNvPr>
          <p:cNvSpPr>
            <a:spLocks noGrp="1"/>
          </p:cNvSpPr>
          <p:nvPr>
            <p:ph type="body" sz="quarter" idx="17"/>
          </p:nvPr>
        </p:nvSpPr>
        <p:spPr>
          <a:xfrm>
            <a:off x="762093" y="3819217"/>
            <a:ext cx="3729237" cy="2193236"/>
          </a:xfrm>
          <a:custGeom>
            <a:avLst/>
            <a:gdLst>
              <a:gd name="connsiteX0" fmla="*/ 0 w 4040007"/>
              <a:gd name="connsiteY0" fmla="*/ 0 h 2193236"/>
              <a:gd name="connsiteX1" fmla="*/ 307799 w 4040007"/>
              <a:gd name="connsiteY1" fmla="*/ 0 h 2193236"/>
              <a:gd name="connsiteX2" fmla="*/ 736500 w 4040007"/>
              <a:gd name="connsiteY2" fmla="*/ 0 h 2193236"/>
              <a:gd name="connsiteX3" fmla="*/ 2865961 w 4040007"/>
              <a:gd name="connsiteY3" fmla="*/ 0 h 2193236"/>
              <a:gd name="connsiteX4" fmla="*/ 2865961 w 4040007"/>
              <a:gd name="connsiteY4" fmla="*/ 818686 h 2193236"/>
              <a:gd name="connsiteX5" fmla="*/ 4040007 w 4040007"/>
              <a:gd name="connsiteY5" fmla="*/ 818686 h 2193236"/>
              <a:gd name="connsiteX6" fmla="*/ 4040007 w 4040007"/>
              <a:gd name="connsiteY6" fmla="*/ 2193236 h 2193236"/>
              <a:gd name="connsiteX7" fmla="*/ 736500 w 4040007"/>
              <a:gd name="connsiteY7" fmla="*/ 2193236 h 2193236"/>
              <a:gd name="connsiteX8" fmla="*/ 307799 w 4040007"/>
              <a:gd name="connsiteY8" fmla="*/ 2193236 h 2193236"/>
              <a:gd name="connsiteX9" fmla="*/ 0 w 4040007"/>
              <a:gd name="connsiteY9" fmla="*/ 2193236 h 219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0007" h="2193236">
                <a:moveTo>
                  <a:pt x="0" y="0"/>
                </a:moveTo>
                <a:lnTo>
                  <a:pt x="307799" y="0"/>
                </a:lnTo>
                <a:lnTo>
                  <a:pt x="736500" y="0"/>
                </a:lnTo>
                <a:lnTo>
                  <a:pt x="2865961" y="0"/>
                </a:lnTo>
                <a:lnTo>
                  <a:pt x="2865961" y="818686"/>
                </a:lnTo>
                <a:lnTo>
                  <a:pt x="4040007" y="818686"/>
                </a:lnTo>
                <a:lnTo>
                  <a:pt x="4040007" y="2193236"/>
                </a:lnTo>
                <a:lnTo>
                  <a:pt x="736500" y="2193236"/>
                </a:lnTo>
                <a:lnTo>
                  <a:pt x="307799" y="2193236"/>
                </a:lnTo>
                <a:lnTo>
                  <a:pt x="0" y="2193236"/>
                </a:lnTo>
                <a:close/>
              </a:path>
            </a:pathLst>
          </a:custGeom>
          <a:solidFill>
            <a:schemeClr val="accent1">
              <a:lumMod val="20000"/>
              <a:lumOff val="80000"/>
            </a:schemeClr>
          </a:solidFill>
          <a:ln w="6350">
            <a:noFill/>
          </a:ln>
        </p:spPr>
        <p:txBody>
          <a:bodyPr wrap="square" lIns="54000" tIns="54000" rIns="1260000" bIns="54000">
            <a:noAutofit/>
          </a:bodyPr>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3" name="Text Placeholder 32">
            <a:extLst>
              <a:ext uri="{FF2B5EF4-FFF2-40B4-BE49-F238E27FC236}">
                <a16:creationId xmlns:a16="http://schemas.microsoft.com/office/drawing/2014/main" id="{3341DAF2-2FF1-45A2-8A30-A2A3E7BBF0CD}"/>
              </a:ext>
            </a:extLst>
          </p:cNvPr>
          <p:cNvSpPr>
            <a:spLocks noGrp="1"/>
          </p:cNvSpPr>
          <p:nvPr>
            <p:ph type="body" sz="quarter" idx="19"/>
          </p:nvPr>
        </p:nvSpPr>
        <p:spPr>
          <a:xfrm>
            <a:off x="762093" y="1424867"/>
            <a:ext cx="3729237" cy="2193236"/>
          </a:xfrm>
          <a:custGeom>
            <a:avLst/>
            <a:gdLst>
              <a:gd name="connsiteX0" fmla="*/ 0 w 4040007"/>
              <a:gd name="connsiteY0" fmla="*/ 0 h 2193236"/>
              <a:gd name="connsiteX1" fmla="*/ 307799 w 4040007"/>
              <a:gd name="connsiteY1" fmla="*/ 0 h 2193236"/>
              <a:gd name="connsiteX2" fmla="*/ 736500 w 4040007"/>
              <a:gd name="connsiteY2" fmla="*/ 0 h 2193236"/>
              <a:gd name="connsiteX3" fmla="*/ 4040007 w 4040007"/>
              <a:gd name="connsiteY3" fmla="*/ 0 h 2193236"/>
              <a:gd name="connsiteX4" fmla="*/ 4040007 w 4040007"/>
              <a:gd name="connsiteY4" fmla="*/ 1377036 h 2193236"/>
              <a:gd name="connsiteX5" fmla="*/ 2865961 w 4040007"/>
              <a:gd name="connsiteY5" fmla="*/ 1377036 h 2193236"/>
              <a:gd name="connsiteX6" fmla="*/ 2865961 w 4040007"/>
              <a:gd name="connsiteY6" fmla="*/ 2193236 h 2193236"/>
              <a:gd name="connsiteX7" fmla="*/ 736500 w 4040007"/>
              <a:gd name="connsiteY7" fmla="*/ 2193236 h 2193236"/>
              <a:gd name="connsiteX8" fmla="*/ 307799 w 4040007"/>
              <a:gd name="connsiteY8" fmla="*/ 2193236 h 2193236"/>
              <a:gd name="connsiteX9" fmla="*/ 0 w 4040007"/>
              <a:gd name="connsiteY9" fmla="*/ 2193236 h 219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0007" h="2193236">
                <a:moveTo>
                  <a:pt x="0" y="0"/>
                </a:moveTo>
                <a:lnTo>
                  <a:pt x="307799" y="0"/>
                </a:lnTo>
                <a:lnTo>
                  <a:pt x="736500" y="0"/>
                </a:lnTo>
                <a:lnTo>
                  <a:pt x="4040007" y="0"/>
                </a:lnTo>
                <a:lnTo>
                  <a:pt x="4040007" y="1377036"/>
                </a:lnTo>
                <a:lnTo>
                  <a:pt x="2865961" y="1377036"/>
                </a:lnTo>
                <a:lnTo>
                  <a:pt x="2865961" y="2193236"/>
                </a:lnTo>
                <a:lnTo>
                  <a:pt x="736500" y="2193236"/>
                </a:lnTo>
                <a:lnTo>
                  <a:pt x="307799" y="2193236"/>
                </a:lnTo>
                <a:lnTo>
                  <a:pt x="0" y="2193236"/>
                </a:lnTo>
                <a:close/>
              </a:path>
            </a:pathLst>
          </a:custGeom>
          <a:solidFill>
            <a:schemeClr val="accent1">
              <a:lumMod val="20000"/>
              <a:lumOff val="80000"/>
            </a:schemeClr>
          </a:solidFill>
          <a:ln w="6350">
            <a:noFill/>
          </a:ln>
        </p:spPr>
        <p:txBody>
          <a:bodyPr wrap="square" lIns="54000" tIns="54000" rIns="1260000" bIns="54000">
            <a:noAutofit/>
          </a:bodyPr>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3355500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752400" y="1781376"/>
            <a:ext cx="3726000" cy="4245425"/>
          </a:xfrm>
          <a:solidFill>
            <a:schemeClr val="accent1">
              <a:lumMod val="20000"/>
              <a:lumOff val="80000"/>
            </a:schemeClr>
          </a:solidFill>
          <a:ln w="6350">
            <a:no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752400" y="1426659"/>
            <a:ext cx="3726000" cy="360000"/>
          </a:xfrm>
          <a:solidFill>
            <a:schemeClr val="tx2"/>
          </a:solidFill>
          <a:ln w="6350">
            <a:noFill/>
          </a:ln>
        </p:spPr>
        <p:txBody>
          <a:bodyPr lIns="54000" tIns="54000" rIns="54000" bIns="54000" anchor="ctr"/>
          <a:lstStyle>
            <a:lvl1pPr>
              <a:defRPr sz="923">
                <a:solidFill>
                  <a:schemeClr val="bg1"/>
                </a:solidFill>
              </a:defRPr>
            </a:lvl1pPr>
            <a:lvl2pPr>
              <a:defRPr sz="1292"/>
            </a:lvl2pPr>
            <a:lvl3pPr>
              <a:defRPr sz="1292"/>
            </a:lvl3pPr>
            <a:lvl4pPr>
              <a:defRPr sz="1292"/>
            </a:lvl4pPr>
            <a:lvl5pPr>
              <a:defRPr sz="1292"/>
            </a:lvl5pPr>
          </a:lstStyle>
          <a:p>
            <a:pPr lvl="0"/>
            <a:r>
              <a:rPr lang="it-IT"/>
              <a:t>Fare clic per modificare gli stili del testo dello schema</a:t>
            </a:r>
          </a:p>
        </p:txBody>
      </p:sp>
      <p:sp>
        <p:nvSpPr>
          <p:cNvPr id="16" name="Text Placeholder 8"/>
          <p:cNvSpPr>
            <a:spLocks noGrp="1"/>
          </p:cNvSpPr>
          <p:nvPr>
            <p:ph type="body" sz="quarter" idx="21"/>
          </p:nvPr>
        </p:nvSpPr>
        <p:spPr>
          <a:xfrm>
            <a:off x="4665600" y="1781376"/>
            <a:ext cx="3726000" cy="4245425"/>
          </a:xfrm>
          <a:solidFill>
            <a:schemeClr val="accent1">
              <a:lumMod val="20000"/>
              <a:lumOff val="80000"/>
            </a:schemeClr>
          </a:solidFill>
          <a:ln w="6350">
            <a:no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7" name="Text Placeholder 8"/>
          <p:cNvSpPr>
            <a:spLocks noGrp="1"/>
          </p:cNvSpPr>
          <p:nvPr>
            <p:ph type="body" sz="quarter" idx="22"/>
          </p:nvPr>
        </p:nvSpPr>
        <p:spPr>
          <a:xfrm>
            <a:off x="4665600" y="1426659"/>
            <a:ext cx="3726000" cy="360000"/>
          </a:xfrm>
          <a:solidFill>
            <a:schemeClr val="tx2"/>
          </a:solidFill>
          <a:ln w="6350">
            <a:noFill/>
          </a:ln>
        </p:spPr>
        <p:txBody>
          <a:bodyPr lIns="54000" tIns="54000" rIns="54000" bIns="54000" anchor="ctr"/>
          <a:lstStyle>
            <a:lvl1pPr>
              <a:defRPr sz="923">
                <a:solidFill>
                  <a:schemeClr val="bg1"/>
                </a:solidFill>
              </a:defRPr>
            </a:lvl1pPr>
            <a:lvl2pPr>
              <a:defRPr sz="1292"/>
            </a:lvl2pPr>
            <a:lvl3pPr>
              <a:defRPr sz="1292"/>
            </a:lvl3pPr>
            <a:lvl4pPr>
              <a:defRPr sz="1292"/>
            </a:lvl4pPr>
            <a:lvl5pPr>
              <a:defRPr sz="1292"/>
            </a:lvl5pPr>
          </a:lstStyle>
          <a:p>
            <a:pPr lvl="0"/>
            <a:r>
              <a:rPr lang="it-IT"/>
              <a:t>Fare clic per modificare gli stili del testo dello schema</a:t>
            </a:r>
          </a:p>
        </p:txBody>
      </p:sp>
      <p:sp>
        <p:nvSpPr>
          <p:cNvPr id="3" name="Title 2"/>
          <p:cNvSpPr>
            <a:spLocks noGrp="1"/>
          </p:cNvSpPr>
          <p:nvPr>
            <p:ph type="title"/>
          </p:nvPr>
        </p:nvSpPr>
        <p:spPr/>
        <p:txBody>
          <a:bodyPr/>
          <a:lstStyle/>
          <a:p>
            <a:r>
              <a:rPr lang="it-IT"/>
              <a:t>Fare clic per modificare lo stile del titolo dello schema</a:t>
            </a:r>
            <a:endParaRPr lang="en-GB"/>
          </a:p>
        </p:txBody>
      </p:sp>
      <p:sp>
        <p:nvSpPr>
          <p:cNvPr id="7" name="Text Placeholder 4"/>
          <p:cNvSpPr>
            <a:spLocks noGrp="1"/>
          </p:cNvSpPr>
          <p:nvPr>
            <p:ph type="body" sz="quarter" idx="11" hasCustomPrompt="1"/>
          </p:nvPr>
        </p:nvSpPr>
        <p:spPr>
          <a:xfrm>
            <a:off x="762093" y="203863"/>
            <a:ext cx="7619815"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1516588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4665531" y="4241200"/>
            <a:ext cx="3725169" cy="1785600"/>
          </a:xfrm>
          <a:solidFill>
            <a:schemeClr val="accent1">
              <a:lumMod val="20000"/>
              <a:lumOff val="80000"/>
            </a:schemeClr>
          </a:solidFill>
          <a:ln w="6350">
            <a:no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4665531" y="1784424"/>
            <a:ext cx="3725169" cy="1785600"/>
          </a:xfrm>
          <a:solidFill>
            <a:schemeClr val="accent1">
              <a:lumMod val="20000"/>
              <a:lumOff val="80000"/>
            </a:schemeClr>
          </a:solidFill>
          <a:ln w="6350">
            <a:no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1" name="Text Placeholder 8"/>
          <p:cNvSpPr>
            <a:spLocks noGrp="1"/>
          </p:cNvSpPr>
          <p:nvPr>
            <p:ph type="body" sz="quarter" idx="15"/>
          </p:nvPr>
        </p:nvSpPr>
        <p:spPr>
          <a:xfrm>
            <a:off x="4665531" y="1428430"/>
            <a:ext cx="3725169" cy="360000"/>
          </a:xfrm>
          <a:solidFill>
            <a:schemeClr val="tx2"/>
          </a:solidFill>
          <a:ln w="6350">
            <a:noFill/>
          </a:ln>
        </p:spPr>
        <p:txBody>
          <a:bodyPr lIns="54000" tIns="54000" rIns="54000" bIns="54000" anchor="ctr"/>
          <a:lstStyle>
            <a:lvl1pPr>
              <a:defRPr sz="923">
                <a:solidFill>
                  <a:schemeClr val="bg1"/>
                </a:solidFill>
              </a:defRPr>
            </a:lvl1pPr>
            <a:lvl2pPr>
              <a:defRPr sz="1292"/>
            </a:lvl2pPr>
            <a:lvl3pPr>
              <a:defRPr sz="1292"/>
            </a:lvl3pPr>
            <a:lvl4pPr>
              <a:defRPr sz="1292"/>
            </a:lvl4pPr>
            <a:lvl5pPr>
              <a:defRPr sz="1292"/>
            </a:lvl5pPr>
          </a:lstStyle>
          <a:p>
            <a:pPr lvl="0"/>
            <a:r>
              <a:rPr lang="it-IT"/>
              <a:t>Fare clic per modificare gli stili del testo dello schema</a:t>
            </a:r>
          </a:p>
        </p:txBody>
      </p:sp>
      <p:sp>
        <p:nvSpPr>
          <p:cNvPr id="12" name="Text Placeholder 8"/>
          <p:cNvSpPr>
            <a:spLocks noGrp="1"/>
          </p:cNvSpPr>
          <p:nvPr>
            <p:ph type="body" sz="quarter" idx="16"/>
          </p:nvPr>
        </p:nvSpPr>
        <p:spPr>
          <a:xfrm>
            <a:off x="4665531" y="3890142"/>
            <a:ext cx="3725169" cy="360000"/>
          </a:xfrm>
          <a:solidFill>
            <a:schemeClr val="tx2"/>
          </a:solidFill>
          <a:ln w="6350">
            <a:noFill/>
          </a:ln>
        </p:spPr>
        <p:txBody>
          <a:bodyPr lIns="54000" tIns="54000" rIns="54000" bIns="54000" anchor="ctr"/>
          <a:lstStyle>
            <a:lvl1pPr>
              <a:defRPr sz="923">
                <a:solidFill>
                  <a:schemeClr val="bg1"/>
                </a:solidFill>
              </a:defRPr>
            </a:lvl1pPr>
            <a:lvl2pPr>
              <a:defRPr sz="1292"/>
            </a:lvl2pPr>
            <a:lvl3pPr>
              <a:defRPr sz="1292"/>
            </a:lvl3pPr>
            <a:lvl4pPr>
              <a:defRPr sz="1292"/>
            </a:lvl4pPr>
            <a:lvl5pPr>
              <a:defRPr sz="1292"/>
            </a:lvl5pPr>
          </a:lstStyle>
          <a:p>
            <a:pPr lvl="0"/>
            <a:r>
              <a:rPr lang="it-IT"/>
              <a:t>Fare clic per modificare gli stili del testo dello schema</a:t>
            </a:r>
          </a:p>
        </p:txBody>
      </p:sp>
      <p:sp>
        <p:nvSpPr>
          <p:cNvPr id="14" name="Text Placeholder 8"/>
          <p:cNvSpPr>
            <a:spLocks noGrp="1"/>
          </p:cNvSpPr>
          <p:nvPr>
            <p:ph type="body" sz="quarter" idx="17"/>
          </p:nvPr>
        </p:nvSpPr>
        <p:spPr>
          <a:xfrm>
            <a:off x="752400" y="4241200"/>
            <a:ext cx="3725169" cy="1785600"/>
          </a:xfrm>
          <a:solidFill>
            <a:schemeClr val="accent1">
              <a:lumMod val="20000"/>
              <a:lumOff val="80000"/>
            </a:schemeClr>
          </a:solidFill>
          <a:ln w="6350">
            <a:no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p:cNvSpPr>
            <a:spLocks noGrp="1"/>
          </p:cNvSpPr>
          <p:nvPr>
            <p:ph type="body" sz="quarter" idx="18"/>
          </p:nvPr>
        </p:nvSpPr>
        <p:spPr>
          <a:xfrm>
            <a:off x="752400" y="3890142"/>
            <a:ext cx="3725169" cy="360000"/>
          </a:xfrm>
          <a:solidFill>
            <a:schemeClr val="tx2"/>
          </a:solidFill>
          <a:ln w="6350">
            <a:noFill/>
          </a:ln>
        </p:spPr>
        <p:txBody>
          <a:bodyPr lIns="54000" tIns="54000" rIns="54000" bIns="54000" anchor="ctr"/>
          <a:lstStyle>
            <a:lvl1pPr>
              <a:defRPr sz="923">
                <a:solidFill>
                  <a:schemeClr val="bg1"/>
                </a:solidFill>
              </a:defRPr>
            </a:lvl1pPr>
            <a:lvl2pPr>
              <a:defRPr sz="1292"/>
            </a:lvl2pPr>
            <a:lvl3pPr>
              <a:defRPr sz="1292"/>
            </a:lvl3pPr>
            <a:lvl4pPr>
              <a:defRPr sz="1292"/>
            </a:lvl4pPr>
            <a:lvl5pPr>
              <a:defRPr sz="1292"/>
            </a:lvl5pPr>
          </a:lstStyle>
          <a:p>
            <a:pPr lvl="0"/>
            <a:r>
              <a:rPr lang="it-IT"/>
              <a:t>Fare clic per modificare gli stili del testo dello schema</a:t>
            </a:r>
          </a:p>
        </p:txBody>
      </p:sp>
      <p:sp>
        <p:nvSpPr>
          <p:cNvPr id="19" name="Text Placeholder 8"/>
          <p:cNvSpPr>
            <a:spLocks noGrp="1"/>
          </p:cNvSpPr>
          <p:nvPr>
            <p:ph type="body" sz="quarter" idx="19"/>
          </p:nvPr>
        </p:nvSpPr>
        <p:spPr>
          <a:xfrm>
            <a:off x="752400" y="1784424"/>
            <a:ext cx="3725169" cy="1785600"/>
          </a:xfrm>
          <a:solidFill>
            <a:schemeClr val="accent1">
              <a:lumMod val="20000"/>
              <a:lumOff val="80000"/>
            </a:schemeClr>
          </a:solidFill>
          <a:ln w="6350">
            <a:no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752400" y="1428430"/>
            <a:ext cx="3725169" cy="360000"/>
          </a:xfrm>
          <a:solidFill>
            <a:schemeClr val="tx2"/>
          </a:solidFill>
          <a:ln w="6350">
            <a:noFill/>
          </a:ln>
        </p:spPr>
        <p:txBody>
          <a:bodyPr lIns="54000" tIns="54000" rIns="54000" bIns="54000" anchor="ctr"/>
          <a:lstStyle>
            <a:lvl1pPr>
              <a:defRPr sz="923">
                <a:solidFill>
                  <a:schemeClr val="bg1"/>
                </a:solidFill>
              </a:defRPr>
            </a:lvl1pPr>
            <a:lvl2pPr>
              <a:defRPr sz="1292"/>
            </a:lvl2pPr>
            <a:lvl3pPr>
              <a:defRPr sz="1292"/>
            </a:lvl3pPr>
            <a:lvl4pPr>
              <a:defRPr sz="1292"/>
            </a:lvl4pPr>
            <a:lvl5pPr>
              <a:defRPr sz="1292"/>
            </a:lvl5pPr>
          </a:lstStyle>
          <a:p>
            <a:pPr lvl="0"/>
            <a:r>
              <a:rPr lang="it-IT"/>
              <a:t>Fare clic per modificare gli stili del testo dello schema</a:t>
            </a:r>
          </a:p>
        </p:txBody>
      </p:sp>
      <p:sp>
        <p:nvSpPr>
          <p:cNvPr id="4" name="Title 3"/>
          <p:cNvSpPr>
            <a:spLocks noGrp="1"/>
          </p:cNvSpPr>
          <p:nvPr>
            <p:ph type="title"/>
          </p:nvPr>
        </p:nvSpPr>
        <p:spPr>
          <a:xfrm>
            <a:off x="762093" y="451575"/>
            <a:ext cx="7619815" cy="723600"/>
          </a:xfrm>
        </p:spPr>
        <p:txBody>
          <a:bodyPr/>
          <a:lstStyle/>
          <a:p>
            <a:r>
              <a:rPr lang="it-IT"/>
              <a:t>Fare clic per modificare lo stile del titolo dello schema</a:t>
            </a:r>
            <a:endParaRPr lang="en-GB" dirty="0"/>
          </a:p>
        </p:txBody>
      </p:sp>
      <p:sp>
        <p:nvSpPr>
          <p:cNvPr id="13" name="Text Placeholder 4"/>
          <p:cNvSpPr>
            <a:spLocks noGrp="1"/>
          </p:cNvSpPr>
          <p:nvPr>
            <p:ph type="body" sz="quarter" idx="11" hasCustomPrompt="1"/>
          </p:nvPr>
        </p:nvSpPr>
        <p:spPr>
          <a:xfrm>
            <a:off x="762093" y="203863"/>
            <a:ext cx="7619815"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310442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tx2"/>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4665531" y="4241200"/>
            <a:ext cx="3725169" cy="1785600"/>
          </a:xfrm>
          <a:solidFill>
            <a:schemeClr val="accent1">
              <a:lumMod val="20000"/>
              <a:lumOff val="80000"/>
            </a:schemeClr>
          </a:solidFill>
          <a:ln w="6350">
            <a:no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4665531" y="1784424"/>
            <a:ext cx="3725169" cy="1785600"/>
          </a:xfrm>
          <a:solidFill>
            <a:schemeClr val="accent1">
              <a:lumMod val="20000"/>
              <a:lumOff val="80000"/>
            </a:schemeClr>
          </a:solidFill>
          <a:ln w="6350">
            <a:no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1" name="Text Placeholder 8"/>
          <p:cNvSpPr>
            <a:spLocks noGrp="1"/>
          </p:cNvSpPr>
          <p:nvPr>
            <p:ph type="body" sz="quarter" idx="15"/>
          </p:nvPr>
        </p:nvSpPr>
        <p:spPr>
          <a:xfrm>
            <a:off x="4665531" y="1428430"/>
            <a:ext cx="3725169" cy="360000"/>
          </a:xfrm>
          <a:solidFill>
            <a:schemeClr val="accent1"/>
          </a:solidFill>
          <a:ln w="6350">
            <a:noFill/>
          </a:ln>
        </p:spPr>
        <p:txBody>
          <a:bodyPr lIns="54000" tIns="54000" rIns="54000" bIns="54000" anchor="ctr"/>
          <a:lstStyle>
            <a:lvl1pPr>
              <a:defRPr sz="923">
                <a:solidFill>
                  <a:schemeClr val="bg1"/>
                </a:solidFill>
              </a:defRPr>
            </a:lvl1pPr>
            <a:lvl2pPr>
              <a:defRPr sz="1292"/>
            </a:lvl2pPr>
            <a:lvl3pPr>
              <a:defRPr sz="1292"/>
            </a:lvl3pPr>
            <a:lvl4pPr>
              <a:defRPr sz="1292"/>
            </a:lvl4pPr>
            <a:lvl5pPr>
              <a:defRPr sz="1292"/>
            </a:lvl5pPr>
          </a:lstStyle>
          <a:p>
            <a:pPr lvl="0"/>
            <a:r>
              <a:rPr lang="it-IT"/>
              <a:t>Fare clic per modificare gli stili del testo dello schema</a:t>
            </a:r>
          </a:p>
        </p:txBody>
      </p:sp>
      <p:sp>
        <p:nvSpPr>
          <p:cNvPr id="12" name="Text Placeholder 8"/>
          <p:cNvSpPr>
            <a:spLocks noGrp="1"/>
          </p:cNvSpPr>
          <p:nvPr>
            <p:ph type="body" sz="quarter" idx="16"/>
          </p:nvPr>
        </p:nvSpPr>
        <p:spPr>
          <a:xfrm>
            <a:off x="4665531" y="3890142"/>
            <a:ext cx="3725169" cy="360000"/>
          </a:xfrm>
          <a:solidFill>
            <a:schemeClr val="accent1"/>
          </a:solidFill>
          <a:ln w="6350">
            <a:noFill/>
          </a:ln>
        </p:spPr>
        <p:txBody>
          <a:bodyPr lIns="54000" tIns="54000" rIns="54000" bIns="54000" anchor="ctr"/>
          <a:lstStyle>
            <a:lvl1pPr>
              <a:defRPr sz="923">
                <a:solidFill>
                  <a:schemeClr val="bg1"/>
                </a:solidFill>
              </a:defRPr>
            </a:lvl1pPr>
            <a:lvl2pPr>
              <a:defRPr sz="1292"/>
            </a:lvl2pPr>
            <a:lvl3pPr>
              <a:defRPr sz="1292"/>
            </a:lvl3pPr>
            <a:lvl4pPr>
              <a:defRPr sz="1292"/>
            </a:lvl4pPr>
            <a:lvl5pPr>
              <a:defRPr sz="1292"/>
            </a:lvl5pPr>
          </a:lstStyle>
          <a:p>
            <a:pPr lvl="0"/>
            <a:r>
              <a:rPr lang="it-IT"/>
              <a:t>Fare clic per modificare gli stili del testo dello schema</a:t>
            </a:r>
          </a:p>
        </p:txBody>
      </p:sp>
      <p:sp>
        <p:nvSpPr>
          <p:cNvPr id="14" name="Text Placeholder 8"/>
          <p:cNvSpPr>
            <a:spLocks noGrp="1"/>
          </p:cNvSpPr>
          <p:nvPr>
            <p:ph type="body" sz="quarter" idx="17"/>
          </p:nvPr>
        </p:nvSpPr>
        <p:spPr>
          <a:xfrm>
            <a:off x="752400" y="4241200"/>
            <a:ext cx="3725169" cy="1785600"/>
          </a:xfrm>
          <a:solidFill>
            <a:schemeClr val="accent1">
              <a:lumMod val="20000"/>
              <a:lumOff val="80000"/>
            </a:schemeClr>
          </a:solidFill>
          <a:ln w="6350">
            <a:no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p:cNvSpPr>
            <a:spLocks noGrp="1"/>
          </p:cNvSpPr>
          <p:nvPr>
            <p:ph type="body" sz="quarter" idx="18"/>
          </p:nvPr>
        </p:nvSpPr>
        <p:spPr>
          <a:xfrm>
            <a:off x="752400" y="3890142"/>
            <a:ext cx="3725169" cy="360000"/>
          </a:xfrm>
          <a:solidFill>
            <a:schemeClr val="accent1"/>
          </a:solidFill>
          <a:ln w="6350">
            <a:noFill/>
          </a:ln>
        </p:spPr>
        <p:txBody>
          <a:bodyPr lIns="54000" tIns="54000" rIns="54000" bIns="54000" anchor="ctr"/>
          <a:lstStyle>
            <a:lvl1pPr>
              <a:defRPr sz="923">
                <a:solidFill>
                  <a:schemeClr val="bg1"/>
                </a:solidFill>
              </a:defRPr>
            </a:lvl1pPr>
            <a:lvl2pPr>
              <a:defRPr sz="1292"/>
            </a:lvl2pPr>
            <a:lvl3pPr>
              <a:defRPr sz="1292"/>
            </a:lvl3pPr>
            <a:lvl4pPr>
              <a:defRPr sz="1292"/>
            </a:lvl4pPr>
            <a:lvl5pPr>
              <a:defRPr sz="1292"/>
            </a:lvl5pPr>
          </a:lstStyle>
          <a:p>
            <a:pPr lvl="0"/>
            <a:r>
              <a:rPr lang="it-IT"/>
              <a:t>Fare clic per modificare gli stili del testo dello schema</a:t>
            </a:r>
          </a:p>
        </p:txBody>
      </p:sp>
      <p:sp>
        <p:nvSpPr>
          <p:cNvPr id="19" name="Text Placeholder 8"/>
          <p:cNvSpPr>
            <a:spLocks noGrp="1"/>
          </p:cNvSpPr>
          <p:nvPr>
            <p:ph type="body" sz="quarter" idx="19"/>
          </p:nvPr>
        </p:nvSpPr>
        <p:spPr>
          <a:xfrm>
            <a:off x="752400" y="1784424"/>
            <a:ext cx="3725169" cy="1785600"/>
          </a:xfrm>
          <a:solidFill>
            <a:schemeClr val="accent1">
              <a:lumMod val="20000"/>
              <a:lumOff val="80000"/>
            </a:schemeClr>
          </a:solidFill>
          <a:ln w="6350">
            <a:noFill/>
          </a:ln>
        </p:spPr>
        <p:txBody>
          <a:bodyPr lIns="54000" tIns="54000" rIns="54000" bIns="54000"/>
          <a:lstStyle>
            <a:lvl1pPr>
              <a:defRPr sz="923"/>
            </a:lvl1pPr>
            <a:lvl2pPr>
              <a:defRPr sz="923"/>
            </a:lvl2pPr>
            <a:lvl3pPr>
              <a:defRPr sz="923"/>
            </a:lvl3pPr>
            <a:lvl4pPr>
              <a:defRPr sz="923"/>
            </a:lvl4pPr>
            <a:lvl5pPr>
              <a:defRPr sz="923"/>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752400" y="1428430"/>
            <a:ext cx="3725169" cy="360000"/>
          </a:xfrm>
          <a:solidFill>
            <a:schemeClr val="accent1"/>
          </a:solidFill>
          <a:ln w="6350">
            <a:noFill/>
          </a:ln>
        </p:spPr>
        <p:txBody>
          <a:bodyPr lIns="54000" tIns="54000" rIns="54000" bIns="54000" anchor="ctr"/>
          <a:lstStyle>
            <a:lvl1pPr>
              <a:defRPr sz="923">
                <a:solidFill>
                  <a:schemeClr val="bg1"/>
                </a:solidFill>
              </a:defRPr>
            </a:lvl1pPr>
            <a:lvl2pPr>
              <a:defRPr sz="1292"/>
            </a:lvl2pPr>
            <a:lvl3pPr>
              <a:defRPr sz="1292"/>
            </a:lvl3pPr>
            <a:lvl4pPr>
              <a:defRPr sz="1292"/>
            </a:lvl4pPr>
            <a:lvl5pPr>
              <a:defRPr sz="1292"/>
            </a:lvl5pPr>
          </a:lstStyle>
          <a:p>
            <a:pPr lvl="0"/>
            <a:r>
              <a:rPr lang="it-IT"/>
              <a:t>Fare clic per modificare gli stili del testo dello schema</a:t>
            </a:r>
          </a:p>
        </p:txBody>
      </p:sp>
      <p:sp>
        <p:nvSpPr>
          <p:cNvPr id="4" name="Title 3"/>
          <p:cNvSpPr>
            <a:spLocks noGrp="1"/>
          </p:cNvSpPr>
          <p:nvPr>
            <p:ph type="title"/>
          </p:nvPr>
        </p:nvSpPr>
        <p:spPr>
          <a:xfrm>
            <a:off x="762093" y="451575"/>
            <a:ext cx="7619815" cy="723600"/>
          </a:xfrm>
        </p:spPr>
        <p:txBody>
          <a:bodyPr/>
          <a:lstStyle>
            <a:lvl1pPr>
              <a:defRPr>
                <a:solidFill>
                  <a:schemeClr val="bg1"/>
                </a:solidFill>
              </a:defRPr>
            </a:lvl1pPr>
          </a:lstStyle>
          <a:p>
            <a:r>
              <a:rPr lang="it-IT"/>
              <a:t>Fare clic per modificare lo stile del titolo dello schema</a:t>
            </a:r>
            <a:endParaRPr lang="en-GB" dirty="0"/>
          </a:p>
        </p:txBody>
      </p:sp>
      <p:sp>
        <p:nvSpPr>
          <p:cNvPr id="13" name="Text Placeholder 4"/>
          <p:cNvSpPr>
            <a:spLocks noGrp="1"/>
          </p:cNvSpPr>
          <p:nvPr>
            <p:ph type="body" sz="quarter" idx="11" hasCustomPrompt="1"/>
          </p:nvPr>
        </p:nvSpPr>
        <p:spPr>
          <a:xfrm>
            <a:off x="762093" y="203863"/>
            <a:ext cx="7619815" cy="169200"/>
          </a:xfrm>
        </p:spPr>
        <p:txBody>
          <a:bodyPr anchor="b"/>
          <a:lstStyle>
            <a:lvl1pPr>
              <a:spcAft>
                <a:spcPts val="0"/>
              </a:spcAft>
              <a:defRPr sz="1108">
                <a:solidFill>
                  <a:schemeClr val="bg1"/>
                </a:solidFill>
              </a:defRPr>
            </a:lvl1pPr>
          </a:lstStyle>
          <a:p>
            <a:pPr lvl="0"/>
            <a:r>
              <a:rPr lang="en-US" dirty="0"/>
              <a:t>Super title here</a:t>
            </a:r>
          </a:p>
        </p:txBody>
      </p:sp>
      <p:sp>
        <p:nvSpPr>
          <p:cNvPr id="23" name="Shape 8">
            <a:extLst>
              <a:ext uri="{FF2B5EF4-FFF2-40B4-BE49-F238E27FC236}">
                <a16:creationId xmlns:a16="http://schemas.microsoft.com/office/drawing/2014/main" id="{53D509DE-7CEB-427C-999A-8D525F5E3D06}"/>
              </a:ext>
            </a:extLst>
          </p:cNvPr>
          <p:cNvSpPr txBox="1">
            <a:spLocks/>
          </p:cNvSpPr>
          <p:nvPr userDrawn="1"/>
        </p:nvSpPr>
        <p:spPr>
          <a:xfrm>
            <a:off x="8168425" y="6385080"/>
            <a:ext cx="22383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23" smtClean="0">
                <a:solidFill>
                  <a:schemeClr val="bg1"/>
                </a:solidFill>
                <a:latin typeface="+mn-lt"/>
                <a:ea typeface="Arial"/>
                <a:cs typeface="Arial" panose="020B0604020202020204" pitchFamily="34" charset="0"/>
              </a:rPr>
              <a:pPr algn="r"/>
              <a:t>‹N›</a:t>
            </a:fld>
            <a:endParaRPr lang="en-GB" sz="923" dirty="0">
              <a:solidFill>
                <a:schemeClr val="bg1"/>
              </a:solidFill>
              <a:latin typeface="+mn-lt"/>
              <a:ea typeface="Arial"/>
              <a:cs typeface="Arial" panose="020B0604020202020204" pitchFamily="34" charset="0"/>
            </a:endParaRPr>
          </a:p>
        </p:txBody>
      </p:sp>
      <p:cxnSp>
        <p:nvCxnSpPr>
          <p:cNvPr id="26" name="Straight Connector 25">
            <a:extLst>
              <a:ext uri="{FF2B5EF4-FFF2-40B4-BE49-F238E27FC236}">
                <a16:creationId xmlns:a16="http://schemas.microsoft.com/office/drawing/2014/main" id="{BBE84C5D-5AFA-4646-B0FE-2DC7141B24BA}"/>
              </a:ext>
            </a:extLst>
          </p:cNvPr>
          <p:cNvCxnSpPr/>
          <p:nvPr userDrawn="1"/>
        </p:nvCxnSpPr>
        <p:spPr>
          <a:xfrm>
            <a:off x="815175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2A4FF3F3-CDFD-4C8E-83CF-7857604C8D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093" y="6373386"/>
            <a:ext cx="395970" cy="172800"/>
          </a:xfrm>
          <a:prstGeom prst="rect">
            <a:avLst/>
          </a:prstGeom>
        </p:spPr>
      </p:pic>
      <p:sp>
        <p:nvSpPr>
          <p:cNvPr id="16" name="Text Box 4">
            <a:extLst>
              <a:ext uri="{FF2B5EF4-FFF2-40B4-BE49-F238E27FC236}">
                <a16:creationId xmlns:a16="http://schemas.microsoft.com/office/drawing/2014/main" id="{5C5B7C4E-E01A-481F-BD92-3079F0BEC7AE}"/>
              </a:ext>
            </a:extLst>
          </p:cNvPr>
          <p:cNvSpPr txBox="1">
            <a:spLocks noChangeArrowheads="1"/>
          </p:cNvSpPr>
          <p:nvPr userDrawn="1">
            <p:custDataLst>
              <p:tags r:id="rId1"/>
            </p:custDataLst>
          </p:nvPr>
        </p:nvSpPr>
        <p:spPr bwMode="gray">
          <a:xfrm>
            <a:off x="7836608" y="1177926"/>
            <a:ext cx="545299" cy="244475"/>
          </a:xfrm>
          <a:prstGeom prst="rect">
            <a:avLst/>
          </a:prstGeom>
          <a:noFill/>
          <a:ln w="6350" algn="ctr">
            <a:noFill/>
            <a:miter lim="800000"/>
            <a:headEnd/>
            <a:tailEnd/>
          </a:ln>
          <a:effectLst/>
        </p:spPr>
        <p:txBody>
          <a:bodyPr wrap="square" lIns="0" tIns="33231" rIns="0" bIns="0" anchor="ctr" anchorCtr="0">
            <a:noAutofit/>
          </a:bodyPr>
          <a:lstStyle/>
          <a:p>
            <a:pPr algn="r" defTabSz="703402" eaLnBrk="0" hangingPunct="0">
              <a:lnSpc>
                <a:spcPct val="80000"/>
              </a:lnSpc>
              <a:spcBef>
                <a:spcPct val="20000"/>
              </a:spcBef>
            </a:pPr>
            <a:r>
              <a:rPr lang="en-GB" sz="1108" b="1" dirty="0">
                <a:solidFill>
                  <a:schemeClr val="accent6"/>
                </a:solidFill>
              </a:rPr>
              <a:t>DRAFT</a:t>
            </a:r>
          </a:p>
        </p:txBody>
      </p:sp>
      <p:sp>
        <p:nvSpPr>
          <p:cNvPr id="25" name="TextBox 24">
            <a:extLst>
              <a:ext uri="{FF2B5EF4-FFF2-40B4-BE49-F238E27FC236}">
                <a16:creationId xmlns:a16="http://schemas.microsoft.com/office/drawing/2014/main" id="{1CC854B0-7FAD-4F83-9A33-C1B7A79255A0}"/>
              </a:ext>
              <a:ext uri="{C183D7F6-B498-43B3-948B-1728B52AA6E4}">
                <adec:decorative xmlns:adec="http://schemas.microsoft.com/office/drawing/2017/decorative" val="1"/>
              </a:ext>
            </a:extLst>
          </p:cNvPr>
          <p:cNvSpPr txBox="1"/>
          <p:nvPr userDrawn="1">
            <p:custDataLst>
              <p:tags r:id="rId2"/>
            </p:custDataLst>
          </p:nvPr>
        </p:nvSpPr>
        <p:spPr>
          <a:xfrm>
            <a:off x="1490583" y="6367454"/>
            <a:ext cx="4214690" cy="341119"/>
          </a:xfrm>
          <a:prstGeom prst="rect">
            <a:avLst/>
          </a:prstGeom>
          <a:noFill/>
        </p:spPr>
        <p:txBody>
          <a:bodyPr wrap="square" lIns="0" tIns="0" rIns="0" b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US" sz="554" kern="1200" noProof="0" dirty="0">
                <a:solidFill>
                  <a:schemeClr val="bg1"/>
                </a:solidFill>
                <a:latin typeface="+mn-lt"/>
                <a:ea typeface="+mn-ea"/>
                <a:cs typeface="+mn-cs"/>
              </a:rPr>
              <a:t>© 2023 Studio Associato - Consulenza legale e tributaria, an Italian professional partnership and a member firm of the KPMG global organization of independent member firms affiliated with KPMG International Limited, a private English company limited by guarantee. All rights reserved.</a:t>
            </a:r>
          </a:p>
          <a:p>
            <a:pPr marL="0" marR="0" lvl="0" indent="0" algn="l" defTabSz="844083" rtl="0" eaLnBrk="1" fontAlgn="auto" latinLnBrk="0" hangingPunct="1">
              <a:lnSpc>
                <a:spcPct val="100000"/>
              </a:lnSpc>
              <a:spcBef>
                <a:spcPts val="0"/>
              </a:spcBef>
              <a:spcAft>
                <a:spcPts val="0"/>
              </a:spcAft>
              <a:buClrTx/>
              <a:buSzTx/>
              <a:buFontTx/>
              <a:buNone/>
              <a:tabLst/>
              <a:defRPr/>
            </a:pPr>
            <a:endParaRPr lang="en-US" sz="554" kern="1200" noProof="0" dirty="0">
              <a:solidFill>
                <a:schemeClr val="bg1"/>
              </a:solidFill>
              <a:latin typeface="+mn-lt"/>
              <a:ea typeface="+mn-ea"/>
              <a:cs typeface="+mn-cs"/>
            </a:endParaRPr>
          </a:p>
        </p:txBody>
      </p:sp>
    </p:spTree>
    <p:extLst>
      <p:ext uri="{BB962C8B-B14F-4D97-AF65-F5344CB8AC3E}">
        <p14:creationId xmlns:p14="http://schemas.microsoft.com/office/powerpoint/2010/main" val="3789509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3A6D35-5F98-4780-BCE6-C9BE869EFFBE}"/>
              </a:ext>
            </a:extLst>
          </p:cNvPr>
          <p:cNvSpPr>
            <a:spLocks/>
          </p:cNvSpPr>
          <p:nvPr userDrawn="1"/>
        </p:nvSpPr>
        <p:spPr>
          <a:xfrm>
            <a:off x="751743" y="1422400"/>
            <a:ext cx="5448300" cy="4099970"/>
          </a:xfrm>
          <a:prstGeom prst="rect">
            <a:avLst/>
          </a:prstGeom>
          <a:gradFill>
            <a:gsLst>
              <a:gs pos="100000">
                <a:schemeClr val="accent1"/>
              </a:gs>
              <a:gs pos="0">
                <a:schemeClr val="accent5"/>
              </a:gs>
            </a:gsLst>
            <a:lin ang="0" scaled="0"/>
          </a:gradFill>
        </p:spPr>
        <p:txBody>
          <a:bodyPr vert="horz" lIns="166154" tIns="166154" rIns="166154" bIns="166154" rtlCol="0" anchor="t" anchorCtr="0">
            <a:noAutofit/>
          </a:bodyPr>
          <a:lstStyle/>
          <a:p>
            <a:pPr lvl="0">
              <a:lnSpc>
                <a:spcPct val="70000"/>
              </a:lnSpc>
              <a:spcBef>
                <a:spcPct val="0"/>
              </a:spcBef>
              <a:buNone/>
            </a:pPr>
            <a:endParaRPr lang="en-US" sz="8123" baseline="0" dirty="0" err="1">
              <a:solidFill>
                <a:schemeClr val="bg1"/>
              </a:solidFill>
              <a:latin typeface="KPMG Bold" panose="020B0803030202040204" pitchFamily="34" charset="0"/>
              <a:ea typeface="+mj-ea"/>
              <a:cs typeface="+mj-cs"/>
            </a:endParaRPr>
          </a:p>
        </p:txBody>
      </p:sp>
      <p:sp>
        <p:nvSpPr>
          <p:cNvPr id="6" name="Title 1">
            <a:extLst>
              <a:ext uri="{FF2B5EF4-FFF2-40B4-BE49-F238E27FC236}">
                <a16:creationId xmlns:a16="http://schemas.microsoft.com/office/drawing/2014/main" id="{4713A1BC-9F48-4872-886C-E9A65FF240D4}"/>
              </a:ext>
            </a:extLst>
          </p:cNvPr>
          <p:cNvSpPr>
            <a:spLocks noGrp="1"/>
          </p:cNvSpPr>
          <p:nvPr>
            <p:ph type="ctrTitle"/>
          </p:nvPr>
        </p:nvSpPr>
        <p:spPr>
          <a:xfrm>
            <a:off x="970133" y="2504375"/>
            <a:ext cx="4239310" cy="1623742"/>
          </a:xfrm>
        </p:spPr>
        <p:txBody>
          <a:bodyPr anchor="t" anchorCtr="0"/>
          <a:lstStyle>
            <a:lvl1pPr algn="l">
              <a:defRPr sz="6092">
                <a:solidFill>
                  <a:schemeClr val="bg1"/>
                </a:solidFill>
              </a:defRPr>
            </a:lvl1pPr>
          </a:lstStyle>
          <a:p>
            <a:r>
              <a:rPr lang="it-IT"/>
              <a:t>Fare clic per modificare lo stile del titolo dello schema</a:t>
            </a:r>
            <a:endParaRPr lang="en-US" dirty="0"/>
          </a:p>
        </p:txBody>
      </p:sp>
      <p:sp>
        <p:nvSpPr>
          <p:cNvPr id="8" name="Text Placeholder 11">
            <a:extLst>
              <a:ext uri="{FF2B5EF4-FFF2-40B4-BE49-F238E27FC236}">
                <a16:creationId xmlns:a16="http://schemas.microsoft.com/office/drawing/2014/main" id="{7CFE69C6-EB8F-403A-A03B-A2FF73A8D53B}"/>
              </a:ext>
            </a:extLst>
          </p:cNvPr>
          <p:cNvSpPr>
            <a:spLocks noGrp="1"/>
          </p:cNvSpPr>
          <p:nvPr>
            <p:ph type="body" sz="quarter" idx="10" hasCustomPrompt="1"/>
          </p:nvPr>
        </p:nvSpPr>
        <p:spPr>
          <a:xfrm>
            <a:off x="970133" y="1553435"/>
            <a:ext cx="827942" cy="722312"/>
          </a:xfrm>
        </p:spPr>
        <p:txBody>
          <a:bodyPr/>
          <a:lstStyle>
            <a:lvl1pPr>
              <a:lnSpc>
                <a:spcPct val="80000"/>
              </a:lnSpc>
              <a:defRPr sz="5539">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0E94A510-7827-43C8-99FF-4925D02A6288}"/>
              </a:ext>
            </a:extLst>
          </p:cNvPr>
          <p:cNvSpPr>
            <a:spLocks noGrp="1"/>
          </p:cNvSpPr>
          <p:nvPr>
            <p:ph type="body" sz="quarter" idx="11"/>
          </p:nvPr>
        </p:nvSpPr>
        <p:spPr>
          <a:xfrm>
            <a:off x="970133" y="4465785"/>
            <a:ext cx="4239310" cy="8100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
        <p:nvSpPr>
          <p:cNvPr id="7" name="Text Box 4">
            <a:extLst>
              <a:ext uri="{FF2B5EF4-FFF2-40B4-BE49-F238E27FC236}">
                <a16:creationId xmlns:a16="http://schemas.microsoft.com/office/drawing/2014/main" id="{2B31A4A9-AB53-499F-9E75-B27A76783BBD}"/>
              </a:ext>
            </a:extLst>
          </p:cNvPr>
          <p:cNvSpPr txBox="1">
            <a:spLocks noChangeArrowheads="1"/>
          </p:cNvSpPr>
          <p:nvPr userDrawn="1">
            <p:custDataLst>
              <p:tags r:id="rId1"/>
            </p:custDataLst>
          </p:nvPr>
        </p:nvSpPr>
        <p:spPr bwMode="gray">
          <a:xfrm>
            <a:off x="970132" y="5519954"/>
            <a:ext cx="2991102" cy="360040"/>
          </a:xfrm>
          <a:prstGeom prst="rect">
            <a:avLst/>
          </a:prstGeom>
          <a:noFill/>
          <a:ln w="6350" algn="ctr">
            <a:noFill/>
            <a:miter lim="800000"/>
            <a:headEnd/>
            <a:tailEnd/>
          </a:ln>
          <a:effectLst/>
        </p:spPr>
        <p:txBody>
          <a:bodyPr wrap="square" lIns="0" tIns="0" rIns="0" bIns="66462" anchor="b" anchorCtr="0">
            <a:noAutofit/>
          </a:bodyPr>
          <a:lstStyle/>
          <a:p>
            <a:r>
              <a:rPr lang="en-GB" sz="1108" b="1" dirty="0">
                <a:solidFill>
                  <a:schemeClr val="bg1"/>
                </a:solidFill>
              </a:rPr>
              <a:t>DRAFT</a:t>
            </a:r>
          </a:p>
        </p:txBody>
      </p:sp>
    </p:spTree>
    <p:extLst>
      <p:ext uri="{BB962C8B-B14F-4D97-AF65-F5344CB8AC3E}">
        <p14:creationId xmlns:p14="http://schemas.microsoft.com/office/powerpoint/2010/main" val="3407927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3A6D35-5F98-4780-BCE6-C9BE869EFFBE}"/>
              </a:ext>
            </a:extLst>
          </p:cNvPr>
          <p:cNvSpPr>
            <a:spLocks/>
          </p:cNvSpPr>
          <p:nvPr userDrawn="1"/>
        </p:nvSpPr>
        <p:spPr>
          <a:xfrm>
            <a:off x="751743" y="1422400"/>
            <a:ext cx="5448300" cy="4099970"/>
          </a:xfrm>
          <a:prstGeom prst="rect">
            <a:avLst/>
          </a:prstGeom>
          <a:gradFill>
            <a:gsLst>
              <a:gs pos="100000">
                <a:srgbClr val="ACEAFF"/>
              </a:gs>
              <a:gs pos="0">
                <a:schemeClr val="accent4"/>
              </a:gs>
            </a:gsLst>
            <a:lin ang="0" scaled="0"/>
          </a:gradFill>
        </p:spPr>
        <p:txBody>
          <a:bodyPr vert="horz" lIns="166154" tIns="166154" rIns="166154" bIns="166154" rtlCol="0" anchor="t" anchorCtr="0">
            <a:noAutofit/>
          </a:bodyPr>
          <a:lstStyle/>
          <a:p>
            <a:pPr lvl="0">
              <a:lnSpc>
                <a:spcPct val="70000"/>
              </a:lnSpc>
              <a:spcBef>
                <a:spcPct val="0"/>
              </a:spcBef>
              <a:buNone/>
            </a:pPr>
            <a:endParaRPr lang="en-US" sz="8123" baseline="0" dirty="0" err="1">
              <a:solidFill>
                <a:schemeClr val="bg1"/>
              </a:solidFill>
              <a:latin typeface="KPMG Bold" panose="020B0803030202040204" pitchFamily="34" charset="0"/>
              <a:ea typeface="+mj-ea"/>
              <a:cs typeface="+mj-cs"/>
            </a:endParaRPr>
          </a:p>
        </p:txBody>
      </p:sp>
      <p:sp>
        <p:nvSpPr>
          <p:cNvPr id="6" name="Title 1">
            <a:extLst>
              <a:ext uri="{FF2B5EF4-FFF2-40B4-BE49-F238E27FC236}">
                <a16:creationId xmlns:a16="http://schemas.microsoft.com/office/drawing/2014/main" id="{4713A1BC-9F48-4872-886C-E9A65FF240D4}"/>
              </a:ext>
            </a:extLst>
          </p:cNvPr>
          <p:cNvSpPr>
            <a:spLocks noGrp="1"/>
          </p:cNvSpPr>
          <p:nvPr>
            <p:ph type="ctrTitle"/>
          </p:nvPr>
        </p:nvSpPr>
        <p:spPr>
          <a:xfrm>
            <a:off x="970133" y="2504375"/>
            <a:ext cx="4239310" cy="1623742"/>
          </a:xfrm>
        </p:spPr>
        <p:txBody>
          <a:bodyPr anchor="t" anchorCtr="0"/>
          <a:lstStyle>
            <a:lvl1pPr algn="l">
              <a:defRPr sz="6092">
                <a:solidFill>
                  <a:schemeClr val="tx2"/>
                </a:solidFill>
              </a:defRPr>
            </a:lvl1pPr>
          </a:lstStyle>
          <a:p>
            <a:r>
              <a:rPr lang="it-IT"/>
              <a:t>Fare clic per modificare lo stile del titolo dello schema</a:t>
            </a:r>
            <a:endParaRPr lang="en-US" dirty="0"/>
          </a:p>
        </p:txBody>
      </p:sp>
      <p:sp>
        <p:nvSpPr>
          <p:cNvPr id="8" name="Text Placeholder 11">
            <a:extLst>
              <a:ext uri="{FF2B5EF4-FFF2-40B4-BE49-F238E27FC236}">
                <a16:creationId xmlns:a16="http://schemas.microsoft.com/office/drawing/2014/main" id="{7CFE69C6-EB8F-403A-A03B-A2FF73A8D53B}"/>
              </a:ext>
            </a:extLst>
          </p:cNvPr>
          <p:cNvSpPr>
            <a:spLocks noGrp="1"/>
          </p:cNvSpPr>
          <p:nvPr>
            <p:ph type="body" sz="quarter" idx="10" hasCustomPrompt="1"/>
          </p:nvPr>
        </p:nvSpPr>
        <p:spPr>
          <a:xfrm>
            <a:off x="970133" y="1553435"/>
            <a:ext cx="827942" cy="722312"/>
          </a:xfrm>
        </p:spPr>
        <p:txBody>
          <a:bodyPr/>
          <a:lstStyle>
            <a:lvl1pPr>
              <a:lnSpc>
                <a:spcPct val="80000"/>
              </a:lnSpc>
              <a:defRPr sz="5539">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0E94A510-7827-43C8-99FF-4925D02A6288}"/>
              </a:ext>
            </a:extLst>
          </p:cNvPr>
          <p:cNvSpPr>
            <a:spLocks noGrp="1"/>
          </p:cNvSpPr>
          <p:nvPr>
            <p:ph type="body" sz="quarter" idx="11"/>
          </p:nvPr>
        </p:nvSpPr>
        <p:spPr>
          <a:xfrm>
            <a:off x="970133" y="4465785"/>
            <a:ext cx="4239310"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
        <p:nvSpPr>
          <p:cNvPr id="7" name="Text Box 4">
            <a:extLst>
              <a:ext uri="{FF2B5EF4-FFF2-40B4-BE49-F238E27FC236}">
                <a16:creationId xmlns:a16="http://schemas.microsoft.com/office/drawing/2014/main" id="{E4621F96-8AAE-4AAF-9152-0CF6ECF7E132}"/>
              </a:ext>
            </a:extLst>
          </p:cNvPr>
          <p:cNvSpPr txBox="1">
            <a:spLocks noChangeArrowheads="1"/>
          </p:cNvSpPr>
          <p:nvPr userDrawn="1">
            <p:custDataLst>
              <p:tags r:id="rId1"/>
            </p:custDataLst>
          </p:nvPr>
        </p:nvSpPr>
        <p:spPr bwMode="gray">
          <a:xfrm>
            <a:off x="970132" y="5519954"/>
            <a:ext cx="2991102" cy="360040"/>
          </a:xfrm>
          <a:prstGeom prst="rect">
            <a:avLst/>
          </a:prstGeom>
          <a:noFill/>
          <a:ln w="6350" algn="ctr">
            <a:noFill/>
            <a:miter lim="800000"/>
            <a:headEnd/>
            <a:tailEnd/>
          </a:ln>
          <a:effectLst/>
        </p:spPr>
        <p:txBody>
          <a:bodyPr wrap="square" lIns="0" tIns="0" rIns="0" bIns="66462" anchor="b" anchorCtr="0">
            <a:noAutofit/>
          </a:bodyPr>
          <a:lstStyle/>
          <a:p>
            <a:r>
              <a:rPr lang="en-GB" sz="1108" b="1" dirty="0">
                <a:solidFill>
                  <a:schemeClr val="bg1"/>
                </a:solidFill>
              </a:rPr>
              <a:t>DRAFT</a:t>
            </a:r>
          </a:p>
        </p:txBody>
      </p:sp>
    </p:spTree>
    <p:extLst>
      <p:ext uri="{BB962C8B-B14F-4D97-AF65-F5344CB8AC3E}">
        <p14:creationId xmlns:p14="http://schemas.microsoft.com/office/powerpoint/2010/main" val="145768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00338D"/>
                </a:solidFill>
                <a:latin typeface="KPMG Extralight"/>
                <a:cs typeface="KPMG Extralight"/>
              </a:defRPr>
            </a:lvl1pPr>
          </a:lstStyle>
          <a:p>
            <a:endParaRPr/>
          </a:p>
        </p:txBody>
      </p:sp>
      <p:sp>
        <p:nvSpPr>
          <p:cNvPr id="3" name="Holder 3"/>
          <p:cNvSpPr>
            <a:spLocks noGrp="1"/>
          </p:cNvSpPr>
          <p:nvPr>
            <p:ph type="ftr" sz="quarter" idx="5"/>
          </p:nvPr>
        </p:nvSpPr>
        <p:spPr/>
        <p:txBody>
          <a:bodyPr lIns="0" tIns="0" rIns="0" bIns="0"/>
          <a:lstStyle>
            <a:lvl1pPr>
              <a:defRPr sz="600" b="0" i="0">
                <a:solidFill>
                  <a:srgbClr val="A6A6A6"/>
                </a:solidFill>
                <a:latin typeface="Arial"/>
                <a:cs typeface="Arial"/>
              </a:defRPr>
            </a:lvl1pPr>
          </a:lstStyle>
          <a:p>
            <a:pPr marL="259079" marR="5080">
              <a:lnSpc>
                <a:spcPct val="100000"/>
              </a:lnSpc>
              <a:spcBef>
                <a:spcPts val="40"/>
              </a:spcBef>
            </a:pPr>
            <a:r>
              <a:rPr dirty="0"/>
              <a:t>©</a:t>
            </a:r>
            <a:r>
              <a:rPr spc="-15" dirty="0"/>
              <a:t> </a:t>
            </a:r>
            <a:r>
              <a:rPr dirty="0"/>
              <a:t>[2023]</a:t>
            </a:r>
            <a:r>
              <a:rPr spc="-15" dirty="0"/>
              <a:t> </a:t>
            </a:r>
            <a:r>
              <a:rPr dirty="0"/>
              <a:t>Studio</a:t>
            </a:r>
            <a:r>
              <a:rPr spc="-15" dirty="0"/>
              <a:t> </a:t>
            </a:r>
            <a:r>
              <a:rPr dirty="0"/>
              <a:t>Associato,</a:t>
            </a:r>
            <a:r>
              <a:rPr spc="-10" dirty="0"/>
              <a:t> Consulenza</a:t>
            </a:r>
            <a:r>
              <a:rPr spc="-50" dirty="0"/>
              <a:t> </a:t>
            </a:r>
            <a:r>
              <a:rPr dirty="0"/>
              <a:t>Legale</a:t>
            </a:r>
            <a:r>
              <a:rPr spc="-15" dirty="0"/>
              <a:t> </a:t>
            </a:r>
            <a:r>
              <a:rPr dirty="0"/>
              <a:t>e Tributaria,</a:t>
            </a:r>
            <a:r>
              <a:rPr spc="-40" dirty="0"/>
              <a:t> </a:t>
            </a:r>
            <a:r>
              <a:rPr dirty="0"/>
              <a:t>an</a:t>
            </a:r>
            <a:r>
              <a:rPr spc="-10" dirty="0"/>
              <a:t> </a:t>
            </a:r>
            <a:r>
              <a:rPr dirty="0"/>
              <a:t>Italian</a:t>
            </a:r>
            <a:r>
              <a:rPr spc="-30" dirty="0"/>
              <a:t> </a:t>
            </a:r>
            <a:r>
              <a:rPr dirty="0"/>
              <a:t>limited liability</a:t>
            </a:r>
            <a:r>
              <a:rPr spc="5" dirty="0"/>
              <a:t> </a:t>
            </a:r>
            <a:r>
              <a:rPr dirty="0"/>
              <a:t>share</a:t>
            </a:r>
            <a:r>
              <a:rPr spc="-15" dirty="0"/>
              <a:t> </a:t>
            </a:r>
            <a:r>
              <a:rPr dirty="0"/>
              <a:t>capital </a:t>
            </a:r>
            <a:r>
              <a:rPr spc="-10" dirty="0"/>
              <a:t>company</a:t>
            </a:r>
            <a:r>
              <a:rPr spc="-30" dirty="0"/>
              <a:t> </a:t>
            </a:r>
            <a:r>
              <a:rPr dirty="0"/>
              <a:t>and a</a:t>
            </a:r>
            <a:r>
              <a:rPr spc="-15" dirty="0"/>
              <a:t> </a:t>
            </a:r>
            <a:r>
              <a:rPr spc="-10" dirty="0"/>
              <a:t>member</a:t>
            </a:r>
            <a:r>
              <a:rPr spc="35" dirty="0"/>
              <a:t> </a:t>
            </a:r>
            <a:r>
              <a:rPr dirty="0"/>
              <a:t>firm</a:t>
            </a:r>
            <a:r>
              <a:rPr spc="-35" dirty="0"/>
              <a:t> </a:t>
            </a:r>
            <a:r>
              <a:rPr dirty="0"/>
              <a:t>of</a:t>
            </a:r>
            <a:r>
              <a:rPr spc="-5" dirty="0"/>
              <a:t> </a:t>
            </a:r>
            <a:r>
              <a:rPr dirty="0"/>
              <a:t>the</a:t>
            </a:r>
            <a:r>
              <a:rPr spc="-10" dirty="0"/>
              <a:t> KPMG</a:t>
            </a:r>
            <a:r>
              <a:rPr spc="-30" dirty="0"/>
              <a:t> </a:t>
            </a:r>
            <a:r>
              <a:rPr spc="-10" dirty="0"/>
              <a:t>network</a:t>
            </a:r>
            <a:r>
              <a:rPr spc="-25" dirty="0"/>
              <a:t> </a:t>
            </a:r>
            <a:r>
              <a:rPr dirty="0"/>
              <a:t>of</a:t>
            </a:r>
            <a:r>
              <a:rPr spc="-15" dirty="0"/>
              <a:t> </a:t>
            </a:r>
            <a:r>
              <a:rPr spc="-10" dirty="0"/>
              <a:t>independent</a:t>
            </a:r>
            <a:r>
              <a:rPr spc="500" dirty="0"/>
              <a:t> </a:t>
            </a:r>
            <a:r>
              <a:rPr spc="-20" dirty="0"/>
              <a:t>member</a:t>
            </a:r>
            <a:r>
              <a:rPr spc="55" dirty="0"/>
              <a:t> </a:t>
            </a:r>
            <a:r>
              <a:rPr spc="-10" dirty="0"/>
              <a:t>firms </a:t>
            </a:r>
            <a:r>
              <a:rPr dirty="0"/>
              <a:t>affiliated</a:t>
            </a:r>
            <a:r>
              <a:rPr spc="-15" dirty="0"/>
              <a:t> </a:t>
            </a:r>
            <a:r>
              <a:rPr dirty="0"/>
              <a:t>with</a:t>
            </a:r>
            <a:r>
              <a:rPr spc="20" dirty="0"/>
              <a:t> </a:t>
            </a:r>
            <a:r>
              <a:rPr spc="-10" dirty="0"/>
              <a:t>KPMG</a:t>
            </a:r>
            <a:r>
              <a:rPr dirty="0"/>
              <a:t> </a:t>
            </a:r>
            <a:r>
              <a:rPr spc="-10" dirty="0"/>
              <a:t>International</a:t>
            </a:r>
            <a:r>
              <a:rPr spc="10" dirty="0"/>
              <a:t> </a:t>
            </a:r>
            <a:r>
              <a:rPr dirty="0"/>
              <a:t>Cooperative</a:t>
            </a:r>
            <a:r>
              <a:rPr spc="15" dirty="0"/>
              <a:t> </a:t>
            </a:r>
            <a:r>
              <a:rPr spc="-10" dirty="0"/>
              <a:t>("KPMG International"),</a:t>
            </a:r>
            <a:r>
              <a:rPr spc="-30" dirty="0"/>
              <a:t> </a:t>
            </a:r>
            <a:r>
              <a:rPr dirty="0"/>
              <a:t>a</a:t>
            </a:r>
            <a:r>
              <a:rPr spc="30" dirty="0"/>
              <a:t> </a:t>
            </a:r>
            <a:r>
              <a:rPr spc="-10" dirty="0"/>
              <a:t>Swiss</a:t>
            </a:r>
            <a:r>
              <a:rPr dirty="0"/>
              <a:t> entity. All</a:t>
            </a:r>
            <a:r>
              <a:rPr spc="30" dirty="0"/>
              <a:t> </a:t>
            </a:r>
            <a:r>
              <a:rPr spc="-10" dirty="0"/>
              <a:t>rights</a:t>
            </a:r>
            <a:r>
              <a:rPr spc="-60" dirty="0"/>
              <a:t> </a:t>
            </a:r>
            <a:r>
              <a:rPr spc="-10" dirty="0"/>
              <a:t>reserved.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5" name="Holder 5"/>
          <p:cNvSpPr>
            <a:spLocks noGrp="1"/>
          </p:cNvSpPr>
          <p:nvPr>
            <p:ph type="sldNum" sz="quarter" idx="7"/>
          </p:nvPr>
        </p:nvSpPr>
        <p:spPr/>
        <p:txBody>
          <a:bodyPr lIns="0" tIns="0" rIns="0" bIns="0"/>
          <a:lstStyle>
            <a:lvl1pPr>
              <a:defRPr sz="1000" b="0" i="0">
                <a:solidFill>
                  <a:srgbClr val="00338D"/>
                </a:solidFill>
                <a:latin typeface="Arial"/>
                <a:cs typeface="Arial"/>
              </a:defRPr>
            </a:lvl1pPr>
          </a:lstStyle>
          <a:p>
            <a:pPr marL="38100">
              <a:lnSpc>
                <a:spcPct val="100000"/>
              </a:lnSpc>
            </a:pPr>
            <a:fld id="{81D60167-4931-47E6-BA6A-407CBD079E47}" type="slidenum">
              <a:rPr spc="-50" dirty="0"/>
              <a:t>‹N›</a:t>
            </a:fld>
            <a:endParaRPr spc="-50"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3A6D35-5F98-4780-BCE6-C9BE869EFFBE}"/>
              </a:ext>
            </a:extLst>
          </p:cNvPr>
          <p:cNvSpPr>
            <a:spLocks/>
          </p:cNvSpPr>
          <p:nvPr userDrawn="1"/>
        </p:nvSpPr>
        <p:spPr>
          <a:xfrm>
            <a:off x="751743" y="1422400"/>
            <a:ext cx="5448300" cy="4099970"/>
          </a:xfrm>
          <a:prstGeom prst="rect">
            <a:avLst/>
          </a:prstGeom>
          <a:gradFill>
            <a:gsLst>
              <a:gs pos="100000">
                <a:srgbClr val="ACEAFF"/>
              </a:gs>
              <a:gs pos="0">
                <a:schemeClr val="accent4"/>
              </a:gs>
            </a:gsLst>
            <a:lin ang="0" scaled="0"/>
          </a:gradFill>
        </p:spPr>
        <p:txBody>
          <a:bodyPr vert="horz" lIns="166154" tIns="166154" rIns="166154" bIns="166154" rtlCol="0" anchor="t" anchorCtr="0">
            <a:noAutofit/>
          </a:bodyPr>
          <a:lstStyle/>
          <a:p>
            <a:pPr lvl="0">
              <a:lnSpc>
                <a:spcPct val="70000"/>
              </a:lnSpc>
              <a:spcBef>
                <a:spcPct val="0"/>
              </a:spcBef>
              <a:buNone/>
            </a:pPr>
            <a:endParaRPr lang="en-US" sz="8123" baseline="0" dirty="0" err="1">
              <a:solidFill>
                <a:schemeClr val="bg1"/>
              </a:solidFill>
              <a:latin typeface="KPMG Bold" panose="020B0803030202040204" pitchFamily="34" charset="0"/>
              <a:ea typeface="+mj-ea"/>
              <a:cs typeface="+mj-cs"/>
            </a:endParaRPr>
          </a:p>
        </p:txBody>
      </p:sp>
      <p:sp>
        <p:nvSpPr>
          <p:cNvPr id="6" name="Title 1">
            <a:extLst>
              <a:ext uri="{FF2B5EF4-FFF2-40B4-BE49-F238E27FC236}">
                <a16:creationId xmlns:a16="http://schemas.microsoft.com/office/drawing/2014/main" id="{4713A1BC-9F48-4872-886C-E9A65FF240D4}"/>
              </a:ext>
            </a:extLst>
          </p:cNvPr>
          <p:cNvSpPr>
            <a:spLocks noGrp="1"/>
          </p:cNvSpPr>
          <p:nvPr>
            <p:ph type="ctrTitle"/>
          </p:nvPr>
        </p:nvSpPr>
        <p:spPr>
          <a:xfrm>
            <a:off x="970133" y="2504375"/>
            <a:ext cx="4239310" cy="1623742"/>
          </a:xfrm>
        </p:spPr>
        <p:txBody>
          <a:bodyPr anchor="t" anchorCtr="0"/>
          <a:lstStyle>
            <a:lvl1pPr algn="l">
              <a:defRPr sz="6092">
                <a:solidFill>
                  <a:schemeClr val="tx2"/>
                </a:solidFill>
              </a:defRPr>
            </a:lvl1pPr>
          </a:lstStyle>
          <a:p>
            <a:r>
              <a:rPr lang="it-IT"/>
              <a:t>Fare clic per modificare lo stile del titolo dello schema</a:t>
            </a:r>
            <a:endParaRPr lang="en-US" dirty="0"/>
          </a:p>
        </p:txBody>
      </p:sp>
      <p:sp>
        <p:nvSpPr>
          <p:cNvPr id="8" name="Text Placeholder 11">
            <a:extLst>
              <a:ext uri="{FF2B5EF4-FFF2-40B4-BE49-F238E27FC236}">
                <a16:creationId xmlns:a16="http://schemas.microsoft.com/office/drawing/2014/main" id="{7CFE69C6-EB8F-403A-A03B-A2FF73A8D53B}"/>
              </a:ext>
            </a:extLst>
          </p:cNvPr>
          <p:cNvSpPr>
            <a:spLocks noGrp="1"/>
          </p:cNvSpPr>
          <p:nvPr>
            <p:ph type="body" sz="quarter" idx="10" hasCustomPrompt="1"/>
          </p:nvPr>
        </p:nvSpPr>
        <p:spPr>
          <a:xfrm>
            <a:off x="970133" y="1553435"/>
            <a:ext cx="827942" cy="722312"/>
          </a:xfrm>
        </p:spPr>
        <p:txBody>
          <a:bodyPr/>
          <a:lstStyle>
            <a:lvl1pPr>
              <a:lnSpc>
                <a:spcPct val="80000"/>
              </a:lnSpc>
              <a:defRPr sz="5539">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0E94A510-7827-43C8-99FF-4925D02A6288}"/>
              </a:ext>
            </a:extLst>
          </p:cNvPr>
          <p:cNvSpPr>
            <a:spLocks noGrp="1"/>
          </p:cNvSpPr>
          <p:nvPr>
            <p:ph type="body" sz="quarter" idx="11"/>
          </p:nvPr>
        </p:nvSpPr>
        <p:spPr>
          <a:xfrm>
            <a:off x="970133" y="4465785"/>
            <a:ext cx="4239310"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
        <p:nvSpPr>
          <p:cNvPr id="7" name="Text Box 4">
            <a:extLst>
              <a:ext uri="{FF2B5EF4-FFF2-40B4-BE49-F238E27FC236}">
                <a16:creationId xmlns:a16="http://schemas.microsoft.com/office/drawing/2014/main" id="{09A4A1A2-A44C-4739-A2B9-758228AFC230}"/>
              </a:ext>
            </a:extLst>
          </p:cNvPr>
          <p:cNvSpPr txBox="1">
            <a:spLocks noChangeArrowheads="1"/>
          </p:cNvSpPr>
          <p:nvPr userDrawn="1">
            <p:custDataLst>
              <p:tags r:id="rId1"/>
            </p:custDataLst>
          </p:nvPr>
        </p:nvSpPr>
        <p:spPr bwMode="gray">
          <a:xfrm>
            <a:off x="970132" y="5519954"/>
            <a:ext cx="2991102" cy="360040"/>
          </a:xfrm>
          <a:prstGeom prst="rect">
            <a:avLst/>
          </a:prstGeom>
          <a:noFill/>
          <a:ln w="6350" algn="ctr">
            <a:noFill/>
            <a:miter lim="800000"/>
            <a:headEnd/>
            <a:tailEnd/>
          </a:ln>
          <a:effectLst/>
        </p:spPr>
        <p:txBody>
          <a:bodyPr wrap="square" lIns="0" tIns="0" rIns="0" bIns="66462" anchor="b" anchorCtr="0">
            <a:noAutofit/>
          </a:bodyPr>
          <a:lstStyle/>
          <a:p>
            <a:r>
              <a:rPr lang="en-GB" sz="1108" b="1" dirty="0">
                <a:solidFill>
                  <a:schemeClr val="bg1"/>
                </a:solidFill>
              </a:rPr>
              <a:t>DRAFT</a:t>
            </a:r>
          </a:p>
        </p:txBody>
      </p:sp>
    </p:spTree>
    <p:extLst>
      <p:ext uri="{BB962C8B-B14F-4D97-AF65-F5344CB8AC3E}">
        <p14:creationId xmlns:p14="http://schemas.microsoft.com/office/powerpoint/2010/main" val="1326697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3A6D35-5F98-4780-BCE6-C9BE869EFFBE}"/>
              </a:ext>
            </a:extLst>
          </p:cNvPr>
          <p:cNvSpPr>
            <a:spLocks/>
          </p:cNvSpPr>
          <p:nvPr userDrawn="1"/>
        </p:nvSpPr>
        <p:spPr>
          <a:xfrm>
            <a:off x="751743" y="1422400"/>
            <a:ext cx="5448300" cy="4099970"/>
          </a:xfrm>
          <a:prstGeom prst="rect">
            <a:avLst/>
          </a:prstGeom>
          <a:gradFill>
            <a:gsLst>
              <a:gs pos="100000">
                <a:srgbClr val="ACEAFF"/>
              </a:gs>
              <a:gs pos="0">
                <a:schemeClr val="accent4"/>
              </a:gs>
            </a:gsLst>
            <a:lin ang="0" scaled="0"/>
          </a:gradFill>
        </p:spPr>
        <p:txBody>
          <a:bodyPr vert="horz" lIns="166154" tIns="166154" rIns="166154" bIns="166154" rtlCol="0" anchor="t" anchorCtr="0">
            <a:noAutofit/>
          </a:bodyPr>
          <a:lstStyle/>
          <a:p>
            <a:pPr lvl="0">
              <a:lnSpc>
                <a:spcPct val="70000"/>
              </a:lnSpc>
              <a:spcBef>
                <a:spcPct val="0"/>
              </a:spcBef>
              <a:buNone/>
            </a:pPr>
            <a:endParaRPr lang="en-US" sz="8123" baseline="0" dirty="0" err="1">
              <a:solidFill>
                <a:schemeClr val="bg1"/>
              </a:solidFill>
              <a:latin typeface="KPMG Bold" panose="020B0803030202040204" pitchFamily="34" charset="0"/>
              <a:ea typeface="+mj-ea"/>
              <a:cs typeface="+mj-cs"/>
            </a:endParaRPr>
          </a:p>
        </p:txBody>
      </p:sp>
      <p:sp>
        <p:nvSpPr>
          <p:cNvPr id="6" name="Title 1">
            <a:extLst>
              <a:ext uri="{FF2B5EF4-FFF2-40B4-BE49-F238E27FC236}">
                <a16:creationId xmlns:a16="http://schemas.microsoft.com/office/drawing/2014/main" id="{4713A1BC-9F48-4872-886C-E9A65FF240D4}"/>
              </a:ext>
            </a:extLst>
          </p:cNvPr>
          <p:cNvSpPr>
            <a:spLocks noGrp="1"/>
          </p:cNvSpPr>
          <p:nvPr>
            <p:ph type="ctrTitle"/>
          </p:nvPr>
        </p:nvSpPr>
        <p:spPr>
          <a:xfrm>
            <a:off x="970133" y="2504375"/>
            <a:ext cx="4239310" cy="1623742"/>
          </a:xfrm>
        </p:spPr>
        <p:txBody>
          <a:bodyPr anchor="t" anchorCtr="0"/>
          <a:lstStyle>
            <a:lvl1pPr algn="l">
              <a:defRPr sz="6092">
                <a:solidFill>
                  <a:schemeClr val="tx2"/>
                </a:solidFill>
              </a:defRPr>
            </a:lvl1pPr>
          </a:lstStyle>
          <a:p>
            <a:r>
              <a:rPr lang="it-IT"/>
              <a:t>Fare clic per modificare lo stile del titolo dello schema</a:t>
            </a:r>
            <a:endParaRPr lang="en-US" dirty="0"/>
          </a:p>
        </p:txBody>
      </p:sp>
      <p:sp>
        <p:nvSpPr>
          <p:cNvPr id="8" name="Text Placeholder 11">
            <a:extLst>
              <a:ext uri="{FF2B5EF4-FFF2-40B4-BE49-F238E27FC236}">
                <a16:creationId xmlns:a16="http://schemas.microsoft.com/office/drawing/2014/main" id="{7CFE69C6-EB8F-403A-A03B-A2FF73A8D53B}"/>
              </a:ext>
            </a:extLst>
          </p:cNvPr>
          <p:cNvSpPr>
            <a:spLocks noGrp="1"/>
          </p:cNvSpPr>
          <p:nvPr>
            <p:ph type="body" sz="quarter" idx="10" hasCustomPrompt="1"/>
          </p:nvPr>
        </p:nvSpPr>
        <p:spPr>
          <a:xfrm>
            <a:off x="970133" y="1553435"/>
            <a:ext cx="827942" cy="722312"/>
          </a:xfrm>
        </p:spPr>
        <p:txBody>
          <a:bodyPr/>
          <a:lstStyle>
            <a:lvl1pPr>
              <a:lnSpc>
                <a:spcPct val="80000"/>
              </a:lnSpc>
              <a:defRPr sz="5539">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0E94A510-7827-43C8-99FF-4925D02A6288}"/>
              </a:ext>
            </a:extLst>
          </p:cNvPr>
          <p:cNvSpPr>
            <a:spLocks noGrp="1"/>
          </p:cNvSpPr>
          <p:nvPr>
            <p:ph type="body" sz="quarter" idx="11"/>
          </p:nvPr>
        </p:nvSpPr>
        <p:spPr>
          <a:xfrm>
            <a:off x="970133" y="4465785"/>
            <a:ext cx="4239310"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
        <p:nvSpPr>
          <p:cNvPr id="7" name="Text Box 4">
            <a:extLst>
              <a:ext uri="{FF2B5EF4-FFF2-40B4-BE49-F238E27FC236}">
                <a16:creationId xmlns:a16="http://schemas.microsoft.com/office/drawing/2014/main" id="{936FCF3F-3D88-403D-9D56-0027BA5E6F17}"/>
              </a:ext>
            </a:extLst>
          </p:cNvPr>
          <p:cNvSpPr txBox="1">
            <a:spLocks noChangeArrowheads="1"/>
          </p:cNvSpPr>
          <p:nvPr userDrawn="1">
            <p:custDataLst>
              <p:tags r:id="rId1"/>
            </p:custDataLst>
          </p:nvPr>
        </p:nvSpPr>
        <p:spPr bwMode="gray">
          <a:xfrm>
            <a:off x="970132" y="5519954"/>
            <a:ext cx="2991102" cy="360040"/>
          </a:xfrm>
          <a:prstGeom prst="rect">
            <a:avLst/>
          </a:prstGeom>
          <a:noFill/>
          <a:ln w="6350" algn="ctr">
            <a:noFill/>
            <a:miter lim="800000"/>
            <a:headEnd/>
            <a:tailEnd/>
          </a:ln>
          <a:effectLst/>
        </p:spPr>
        <p:txBody>
          <a:bodyPr wrap="square" lIns="0" tIns="0" rIns="0" bIns="66462" anchor="b" anchorCtr="0">
            <a:noAutofit/>
          </a:bodyPr>
          <a:lstStyle/>
          <a:p>
            <a:r>
              <a:rPr lang="en-GB" sz="1108" b="1" dirty="0">
                <a:solidFill>
                  <a:schemeClr val="bg1"/>
                </a:solidFill>
              </a:rPr>
              <a:t>DRAFT</a:t>
            </a:r>
          </a:p>
        </p:txBody>
      </p:sp>
    </p:spTree>
    <p:extLst>
      <p:ext uri="{BB962C8B-B14F-4D97-AF65-F5344CB8AC3E}">
        <p14:creationId xmlns:p14="http://schemas.microsoft.com/office/powerpoint/2010/main" val="3828637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C79AF59A-4C86-4444-9656-03D498E8D6F3}"/>
              </a:ext>
            </a:extLst>
          </p:cNvPr>
          <p:cNvSpPr>
            <a:spLocks noGrp="1"/>
          </p:cNvSpPr>
          <p:nvPr>
            <p:ph type="body" sz="quarter" idx="10"/>
          </p:nvPr>
        </p:nvSpPr>
        <p:spPr>
          <a:xfrm>
            <a:off x="751511" y="3861848"/>
            <a:ext cx="5774014" cy="1843088"/>
          </a:xfrm>
        </p:spPr>
        <p:txBody>
          <a:bodyPr anchor="b"/>
          <a:lstStyle>
            <a:lvl1pPr>
              <a:spcAft>
                <a:spcPts val="923"/>
              </a:spcAft>
              <a:defRPr sz="923" b="0">
                <a:solidFill>
                  <a:schemeClr val="bg1"/>
                </a:solidFill>
              </a:defRPr>
            </a:lvl1pPr>
            <a:lvl2pPr>
              <a:spcAft>
                <a:spcPts val="923"/>
              </a:spcAft>
              <a:defRPr sz="923" b="0">
                <a:solidFill>
                  <a:schemeClr val="bg1"/>
                </a:solidFill>
              </a:defRPr>
            </a:lvl2pPr>
          </a:lstStyle>
          <a:p>
            <a:pPr lvl="0"/>
            <a:r>
              <a:rPr lang="it-IT"/>
              <a:t>Fare clic per modificare gli stili del testo dello schema</a:t>
            </a:r>
          </a:p>
          <a:p>
            <a:pPr lvl="1"/>
            <a:r>
              <a:rPr lang="it-IT"/>
              <a:t>Secondo livello</a:t>
            </a:r>
          </a:p>
        </p:txBody>
      </p:sp>
      <p:sp>
        <p:nvSpPr>
          <p:cNvPr id="14" name="Text Placeholder 2">
            <a:extLst>
              <a:ext uri="{FF2B5EF4-FFF2-40B4-BE49-F238E27FC236}">
                <a16:creationId xmlns:a16="http://schemas.microsoft.com/office/drawing/2014/main" id="{D0F95D27-34FE-4BE8-B934-03CD5D879D17}"/>
              </a:ext>
            </a:extLst>
          </p:cNvPr>
          <p:cNvSpPr>
            <a:spLocks noGrp="1"/>
          </p:cNvSpPr>
          <p:nvPr>
            <p:ph type="body" sz="quarter" idx="14"/>
          </p:nvPr>
        </p:nvSpPr>
        <p:spPr>
          <a:xfrm>
            <a:off x="751511" y="3351965"/>
            <a:ext cx="2226220" cy="119064"/>
          </a:xfrm>
        </p:spPr>
        <p:txBody>
          <a:bodyPr/>
          <a:lstStyle>
            <a:lvl1pPr>
              <a:buFontTx/>
              <a:buNone/>
              <a:defRPr sz="1015" b="1">
                <a:solidFill>
                  <a:schemeClr val="bg1"/>
                </a:solidFill>
              </a:defRPr>
            </a:lvl1pPr>
            <a:lvl2pPr>
              <a:buFontTx/>
              <a:buNone/>
              <a:defRPr sz="831" b="0">
                <a:solidFill>
                  <a:schemeClr val="bg1">
                    <a:lumMod val="65000"/>
                  </a:schemeClr>
                </a:solidFill>
              </a:defRPr>
            </a:lvl2pPr>
            <a:lvl3pPr marL="0" indent="0">
              <a:buFontTx/>
              <a:buNone/>
              <a:defRPr sz="831" b="0">
                <a:solidFill>
                  <a:schemeClr val="bg1">
                    <a:lumMod val="65000"/>
                  </a:schemeClr>
                </a:solidFill>
              </a:defRPr>
            </a:lvl3pPr>
            <a:lvl4pPr marL="319023" indent="0">
              <a:buFontTx/>
              <a:buNone/>
              <a:defRPr sz="831" b="0">
                <a:solidFill>
                  <a:schemeClr val="bg1">
                    <a:lumMod val="65000"/>
                  </a:schemeClr>
                </a:solidFill>
              </a:defRPr>
            </a:lvl4pPr>
            <a:lvl5pPr marL="498474" indent="0">
              <a:buFontTx/>
              <a:buNone/>
              <a:defRPr sz="831" b="0">
                <a:solidFill>
                  <a:schemeClr val="bg1">
                    <a:lumMod val="65000"/>
                  </a:schemeClr>
                </a:solidFill>
              </a:defRPr>
            </a:lvl5pPr>
          </a:lstStyle>
          <a:p>
            <a:pPr lvl="0"/>
            <a:r>
              <a:rPr lang="it-IT"/>
              <a:t>Fare clic per modificare gli stili del testo dello schema</a:t>
            </a:r>
          </a:p>
        </p:txBody>
      </p:sp>
      <p:grpSp>
        <p:nvGrpSpPr>
          <p:cNvPr id="15" name="Group 14">
            <a:extLst>
              <a:ext uri="{FF2B5EF4-FFF2-40B4-BE49-F238E27FC236}">
                <a16:creationId xmlns:a16="http://schemas.microsoft.com/office/drawing/2014/main" id="{93D7F812-D3C5-4A1C-9040-79CF8A5D1EE7}"/>
              </a:ext>
            </a:extLst>
          </p:cNvPr>
          <p:cNvGrpSpPr/>
          <p:nvPr userDrawn="1"/>
        </p:nvGrpSpPr>
        <p:grpSpPr>
          <a:xfrm>
            <a:off x="760247" y="2881530"/>
            <a:ext cx="1867569" cy="367957"/>
            <a:chOff x="998476" y="2881529"/>
            <a:chExt cx="2023200" cy="367957"/>
          </a:xfrm>
        </p:grpSpPr>
        <p:sp>
          <p:nvSpPr>
            <p:cNvPr id="22" name="Rectangle 21">
              <a:extLst>
                <a:ext uri="{FF2B5EF4-FFF2-40B4-BE49-F238E27FC236}">
                  <a16:creationId xmlns:a16="http://schemas.microsoft.com/office/drawing/2014/main" id="{1332224C-B3CC-4A36-A4BA-7C05F0BE9660}"/>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385" dirty="0" err="1">
                <a:solidFill>
                  <a:schemeClr val="bg1"/>
                </a:solidFill>
              </a:endParaRPr>
            </a:p>
          </p:txBody>
        </p:sp>
        <p:sp>
          <p:nvSpPr>
            <p:cNvPr id="23" name="Rectangle 22">
              <a:extLst>
                <a:ext uri="{FF2B5EF4-FFF2-40B4-BE49-F238E27FC236}">
                  <a16:creationId xmlns:a16="http://schemas.microsoft.com/office/drawing/2014/main" id="{B7EB675B-2E19-4CED-937B-5B8B97416FBA}"/>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385" dirty="0" err="1">
                <a:solidFill>
                  <a:schemeClr val="bg1"/>
                </a:solidFill>
              </a:endParaRPr>
            </a:p>
          </p:txBody>
        </p:sp>
        <p:sp>
          <p:nvSpPr>
            <p:cNvPr id="24" name="Rectangle 23">
              <a:extLst>
                <a:ext uri="{FF2B5EF4-FFF2-40B4-BE49-F238E27FC236}">
                  <a16:creationId xmlns:a16="http://schemas.microsoft.com/office/drawing/2014/main" id="{A5714707-9B20-4855-8F84-CAD390459FF6}"/>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385" dirty="0" err="1">
                <a:solidFill>
                  <a:schemeClr val="bg1"/>
                </a:solidFill>
              </a:endParaRPr>
            </a:p>
          </p:txBody>
        </p:sp>
        <p:sp>
          <p:nvSpPr>
            <p:cNvPr id="25" name="Rectangle 24">
              <a:extLst>
                <a:ext uri="{FF2B5EF4-FFF2-40B4-BE49-F238E27FC236}">
                  <a16:creationId xmlns:a16="http://schemas.microsoft.com/office/drawing/2014/main" id="{B798CED8-2D11-466A-94A7-AC8831160730}"/>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385" dirty="0" err="1">
                <a:solidFill>
                  <a:schemeClr val="bg1"/>
                </a:solidFill>
              </a:endParaRPr>
            </a:p>
          </p:txBody>
        </p:sp>
        <p:pic>
          <p:nvPicPr>
            <p:cNvPr id="26" name="Picture 25">
              <a:extLst>
                <a:ext uri="{FF2B5EF4-FFF2-40B4-BE49-F238E27FC236}">
                  <a16:creationId xmlns:a16="http://schemas.microsoft.com/office/drawing/2014/main" id="{3A9D5C1D-7786-4222-8274-AD70925595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3E1B0570-3BED-4BE9-A6F5-A8B684C150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8" name="Picture 27" descr="Logo&#10;&#10;Description automatically generated">
              <a:extLst>
                <a:ext uri="{FF2B5EF4-FFF2-40B4-BE49-F238E27FC236}">
                  <a16:creationId xmlns:a16="http://schemas.microsoft.com/office/drawing/2014/main" id="{F5595B9F-6CA3-4FF9-9460-3FBC83A0F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9" name="Picture 28" descr="Logo&#10;&#10;Description automatically generated">
              <a:extLst>
                <a:ext uri="{FF2B5EF4-FFF2-40B4-BE49-F238E27FC236}">
                  <a16:creationId xmlns:a16="http://schemas.microsoft.com/office/drawing/2014/main" id="{F08C7536-B956-4374-B734-08CA722D105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30" name="Picture 29" descr="Icon&#10;&#10;Description automatically generated">
              <a:extLst>
                <a:ext uri="{FF2B5EF4-FFF2-40B4-BE49-F238E27FC236}">
                  <a16:creationId xmlns:a16="http://schemas.microsoft.com/office/drawing/2014/main" id="{024810F5-C123-4263-9A5D-5C6DB13858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31" name="Graphic 30">
            <a:extLst>
              <a:ext uri="{FF2B5EF4-FFF2-40B4-BE49-F238E27FC236}">
                <a16:creationId xmlns:a16="http://schemas.microsoft.com/office/drawing/2014/main" id="{AC21B640-9BC6-4B95-9D81-FDB2DAF27CB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51511" y="313438"/>
            <a:ext cx="725945" cy="316800"/>
          </a:xfrm>
          <a:prstGeom prst="rect">
            <a:avLst/>
          </a:prstGeom>
        </p:spPr>
      </p:pic>
    </p:spTree>
    <p:extLst>
      <p:ext uri="{BB962C8B-B14F-4D97-AF65-F5344CB8AC3E}">
        <p14:creationId xmlns:p14="http://schemas.microsoft.com/office/powerpoint/2010/main" val="40623652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C79AF59A-4C86-4444-9656-03D498E8D6F3}"/>
              </a:ext>
            </a:extLst>
          </p:cNvPr>
          <p:cNvSpPr>
            <a:spLocks noGrp="1"/>
          </p:cNvSpPr>
          <p:nvPr>
            <p:ph type="body" sz="quarter" idx="10"/>
          </p:nvPr>
        </p:nvSpPr>
        <p:spPr>
          <a:xfrm>
            <a:off x="751511" y="3861848"/>
            <a:ext cx="5774014" cy="1843088"/>
          </a:xfrm>
        </p:spPr>
        <p:txBody>
          <a:bodyPr anchor="b"/>
          <a:lstStyle>
            <a:lvl1pPr>
              <a:spcAft>
                <a:spcPts val="923"/>
              </a:spcAft>
              <a:defRPr sz="923" b="0">
                <a:solidFill>
                  <a:schemeClr val="tx2"/>
                </a:solidFill>
              </a:defRPr>
            </a:lvl1pPr>
            <a:lvl2pPr>
              <a:spcAft>
                <a:spcPts val="923"/>
              </a:spcAft>
              <a:defRPr sz="923" b="0">
                <a:solidFill>
                  <a:schemeClr val="tx2"/>
                </a:solidFill>
              </a:defRPr>
            </a:lvl2pPr>
          </a:lstStyle>
          <a:p>
            <a:pPr lvl="0"/>
            <a:r>
              <a:rPr lang="it-IT"/>
              <a:t>Fare clic per modificare gli stili del testo dello schema</a:t>
            </a:r>
          </a:p>
          <a:p>
            <a:pPr lvl="1"/>
            <a:r>
              <a:rPr lang="it-IT"/>
              <a:t>Secondo livello</a:t>
            </a:r>
          </a:p>
        </p:txBody>
      </p:sp>
      <p:sp>
        <p:nvSpPr>
          <p:cNvPr id="14" name="Text Placeholder 2">
            <a:extLst>
              <a:ext uri="{FF2B5EF4-FFF2-40B4-BE49-F238E27FC236}">
                <a16:creationId xmlns:a16="http://schemas.microsoft.com/office/drawing/2014/main" id="{D0F95D27-34FE-4BE8-B934-03CD5D879D17}"/>
              </a:ext>
            </a:extLst>
          </p:cNvPr>
          <p:cNvSpPr>
            <a:spLocks noGrp="1"/>
          </p:cNvSpPr>
          <p:nvPr>
            <p:ph type="body" sz="quarter" idx="14"/>
          </p:nvPr>
        </p:nvSpPr>
        <p:spPr>
          <a:xfrm>
            <a:off x="751511" y="3351965"/>
            <a:ext cx="2226220" cy="119064"/>
          </a:xfrm>
        </p:spPr>
        <p:txBody>
          <a:bodyPr/>
          <a:lstStyle>
            <a:lvl1pPr>
              <a:buFontTx/>
              <a:buNone/>
              <a:defRPr sz="1015" b="1">
                <a:solidFill>
                  <a:schemeClr val="tx2"/>
                </a:solidFill>
              </a:defRPr>
            </a:lvl1pPr>
            <a:lvl2pPr>
              <a:buFontTx/>
              <a:buNone/>
              <a:defRPr sz="831" b="0">
                <a:solidFill>
                  <a:schemeClr val="bg1">
                    <a:lumMod val="65000"/>
                  </a:schemeClr>
                </a:solidFill>
              </a:defRPr>
            </a:lvl2pPr>
            <a:lvl3pPr marL="0" indent="0">
              <a:buFontTx/>
              <a:buNone/>
              <a:defRPr sz="831" b="0">
                <a:solidFill>
                  <a:schemeClr val="bg1">
                    <a:lumMod val="65000"/>
                  </a:schemeClr>
                </a:solidFill>
              </a:defRPr>
            </a:lvl3pPr>
            <a:lvl4pPr marL="319023" indent="0">
              <a:buFontTx/>
              <a:buNone/>
              <a:defRPr sz="831" b="0">
                <a:solidFill>
                  <a:schemeClr val="bg1">
                    <a:lumMod val="65000"/>
                  </a:schemeClr>
                </a:solidFill>
              </a:defRPr>
            </a:lvl4pPr>
            <a:lvl5pPr marL="498474" indent="0">
              <a:buFontTx/>
              <a:buNone/>
              <a:defRPr sz="831" b="0">
                <a:solidFill>
                  <a:schemeClr val="bg1">
                    <a:lumMod val="65000"/>
                  </a:schemeClr>
                </a:solidFill>
              </a:defRPr>
            </a:lvl5pPr>
          </a:lstStyle>
          <a:p>
            <a:pPr lvl="0"/>
            <a:r>
              <a:rPr lang="it-IT"/>
              <a:t>Fare clic per modificare gli stili del testo dello schema</a:t>
            </a:r>
          </a:p>
        </p:txBody>
      </p:sp>
      <p:grpSp>
        <p:nvGrpSpPr>
          <p:cNvPr id="15" name="Group 14">
            <a:extLst>
              <a:ext uri="{FF2B5EF4-FFF2-40B4-BE49-F238E27FC236}">
                <a16:creationId xmlns:a16="http://schemas.microsoft.com/office/drawing/2014/main" id="{93D7F812-D3C5-4A1C-9040-79CF8A5D1EE7}"/>
              </a:ext>
            </a:extLst>
          </p:cNvPr>
          <p:cNvGrpSpPr/>
          <p:nvPr userDrawn="1"/>
        </p:nvGrpSpPr>
        <p:grpSpPr>
          <a:xfrm>
            <a:off x="760247" y="2881530"/>
            <a:ext cx="1867569" cy="367957"/>
            <a:chOff x="998476" y="2881529"/>
            <a:chExt cx="2023200" cy="367957"/>
          </a:xfrm>
        </p:grpSpPr>
        <p:sp>
          <p:nvSpPr>
            <p:cNvPr id="22" name="Rectangle 21">
              <a:extLst>
                <a:ext uri="{FF2B5EF4-FFF2-40B4-BE49-F238E27FC236}">
                  <a16:creationId xmlns:a16="http://schemas.microsoft.com/office/drawing/2014/main" id="{1332224C-B3CC-4A36-A4BA-7C05F0BE9660}"/>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385" dirty="0" err="1">
                <a:solidFill>
                  <a:schemeClr val="bg1"/>
                </a:solidFill>
              </a:endParaRPr>
            </a:p>
          </p:txBody>
        </p:sp>
        <p:sp>
          <p:nvSpPr>
            <p:cNvPr id="23" name="Rectangle 22">
              <a:extLst>
                <a:ext uri="{FF2B5EF4-FFF2-40B4-BE49-F238E27FC236}">
                  <a16:creationId xmlns:a16="http://schemas.microsoft.com/office/drawing/2014/main" id="{B7EB675B-2E19-4CED-937B-5B8B97416FBA}"/>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385" dirty="0" err="1">
                <a:solidFill>
                  <a:schemeClr val="bg1"/>
                </a:solidFill>
              </a:endParaRPr>
            </a:p>
          </p:txBody>
        </p:sp>
        <p:sp>
          <p:nvSpPr>
            <p:cNvPr id="24" name="Rectangle 23">
              <a:extLst>
                <a:ext uri="{FF2B5EF4-FFF2-40B4-BE49-F238E27FC236}">
                  <a16:creationId xmlns:a16="http://schemas.microsoft.com/office/drawing/2014/main" id="{A5714707-9B20-4855-8F84-CAD390459FF6}"/>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385" dirty="0" err="1">
                <a:solidFill>
                  <a:schemeClr val="bg1"/>
                </a:solidFill>
              </a:endParaRPr>
            </a:p>
          </p:txBody>
        </p:sp>
        <p:sp>
          <p:nvSpPr>
            <p:cNvPr id="25" name="Rectangle 24">
              <a:extLst>
                <a:ext uri="{FF2B5EF4-FFF2-40B4-BE49-F238E27FC236}">
                  <a16:creationId xmlns:a16="http://schemas.microsoft.com/office/drawing/2014/main" id="{B798CED8-2D11-466A-94A7-AC8831160730}"/>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385" dirty="0" err="1">
                <a:solidFill>
                  <a:schemeClr val="bg1"/>
                </a:solidFill>
              </a:endParaRPr>
            </a:p>
          </p:txBody>
        </p:sp>
        <p:pic>
          <p:nvPicPr>
            <p:cNvPr id="26" name="Picture 25">
              <a:extLst>
                <a:ext uri="{FF2B5EF4-FFF2-40B4-BE49-F238E27FC236}">
                  <a16:creationId xmlns:a16="http://schemas.microsoft.com/office/drawing/2014/main" id="{3A9D5C1D-7786-4222-8274-AD70925595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3E1B0570-3BED-4BE9-A6F5-A8B684C150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8" name="Picture 27" descr="Logo&#10;&#10;Description automatically generated">
              <a:extLst>
                <a:ext uri="{FF2B5EF4-FFF2-40B4-BE49-F238E27FC236}">
                  <a16:creationId xmlns:a16="http://schemas.microsoft.com/office/drawing/2014/main" id="{F5595B9F-6CA3-4FF9-9460-3FBC83A0F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9" name="Picture 28" descr="Logo&#10;&#10;Description automatically generated">
              <a:extLst>
                <a:ext uri="{FF2B5EF4-FFF2-40B4-BE49-F238E27FC236}">
                  <a16:creationId xmlns:a16="http://schemas.microsoft.com/office/drawing/2014/main" id="{F08C7536-B956-4374-B734-08CA722D105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30" name="Picture 29" descr="Icon&#10;&#10;Description automatically generated">
              <a:extLst>
                <a:ext uri="{FF2B5EF4-FFF2-40B4-BE49-F238E27FC236}">
                  <a16:creationId xmlns:a16="http://schemas.microsoft.com/office/drawing/2014/main" id="{024810F5-C123-4263-9A5D-5C6DB13858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31" name="Graphic 30">
            <a:extLst>
              <a:ext uri="{FF2B5EF4-FFF2-40B4-BE49-F238E27FC236}">
                <a16:creationId xmlns:a16="http://schemas.microsoft.com/office/drawing/2014/main" id="{AC21B640-9BC6-4B95-9D81-FDB2DAF27CB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51511" y="313438"/>
            <a:ext cx="725945" cy="316800"/>
          </a:xfrm>
          <a:prstGeom prst="rect">
            <a:avLst/>
          </a:prstGeom>
        </p:spPr>
      </p:pic>
    </p:spTree>
    <p:extLst>
      <p:ext uri="{BB962C8B-B14F-4D97-AF65-F5344CB8AC3E}">
        <p14:creationId xmlns:p14="http://schemas.microsoft.com/office/powerpoint/2010/main" val="3372800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or palet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8628-9528-4233-870E-29FDFEBA191C}"/>
              </a:ext>
            </a:extLst>
          </p:cNvPr>
          <p:cNvSpPr>
            <a:spLocks noGrp="1"/>
          </p:cNvSpPr>
          <p:nvPr>
            <p:ph type="title"/>
          </p:nvPr>
        </p:nvSpPr>
        <p:spPr/>
        <p:txBody>
          <a:bodyPr/>
          <a:lstStyle/>
          <a:p>
            <a:r>
              <a:rPr lang="it-IT"/>
              <a:t>Fare clic per modificare lo stile del titolo dello schema</a:t>
            </a:r>
            <a:endParaRPr lang="en-US"/>
          </a:p>
        </p:txBody>
      </p:sp>
      <p:sp>
        <p:nvSpPr>
          <p:cNvPr id="17" name="TextBox 16">
            <a:extLst>
              <a:ext uri="{FF2B5EF4-FFF2-40B4-BE49-F238E27FC236}">
                <a16:creationId xmlns:a16="http://schemas.microsoft.com/office/drawing/2014/main" id="{BBEF19B6-AD25-442A-9478-71EFDDAFDACC}"/>
              </a:ext>
            </a:extLst>
          </p:cNvPr>
          <p:cNvSpPr txBox="1"/>
          <p:nvPr userDrawn="1"/>
        </p:nvSpPr>
        <p:spPr>
          <a:xfrm>
            <a:off x="767084" y="1435485"/>
            <a:ext cx="1259119" cy="127856"/>
          </a:xfrm>
          <a:prstGeom prst="rect">
            <a:avLst/>
          </a:prstGeom>
          <a:noFill/>
        </p:spPr>
        <p:txBody>
          <a:bodyPr wrap="square" lIns="0" tIns="0" rIns="0" bIns="0" rtlCol="0">
            <a:spAutoFit/>
          </a:bodyPr>
          <a:lstStyle/>
          <a:p>
            <a:pPr algn="l">
              <a:spcAft>
                <a:spcPts val="554"/>
              </a:spcAft>
            </a:pPr>
            <a:r>
              <a:rPr lang="en-US" sz="831" b="1" dirty="0">
                <a:solidFill>
                  <a:sysClr val="windowText" lastClr="000000"/>
                </a:solidFill>
              </a:rPr>
              <a:t>Primary Colors</a:t>
            </a:r>
          </a:p>
        </p:txBody>
      </p:sp>
      <p:sp>
        <p:nvSpPr>
          <p:cNvPr id="18" name="TextBox 17">
            <a:extLst>
              <a:ext uri="{FF2B5EF4-FFF2-40B4-BE49-F238E27FC236}">
                <a16:creationId xmlns:a16="http://schemas.microsoft.com/office/drawing/2014/main" id="{1FFB3CA8-A0E6-45D1-960E-413FA153369D}"/>
              </a:ext>
            </a:extLst>
          </p:cNvPr>
          <p:cNvSpPr txBox="1"/>
          <p:nvPr userDrawn="1"/>
        </p:nvSpPr>
        <p:spPr>
          <a:xfrm>
            <a:off x="2216689" y="1435486"/>
            <a:ext cx="1521366" cy="255711"/>
          </a:xfrm>
          <a:prstGeom prst="rect">
            <a:avLst/>
          </a:prstGeom>
          <a:noFill/>
        </p:spPr>
        <p:txBody>
          <a:bodyPr wrap="square" lIns="0" tIns="0" rIns="0" bIns="0" rtlCol="0">
            <a:spAutoFit/>
          </a:bodyPr>
          <a:lstStyle/>
          <a:p>
            <a:pPr algn="l">
              <a:spcAft>
                <a:spcPts val="554"/>
              </a:spcAft>
            </a:pPr>
            <a:r>
              <a:rPr lang="en-US" sz="831" b="1" dirty="0">
                <a:solidFill>
                  <a:sysClr val="windowText" lastClr="000000"/>
                </a:solidFill>
              </a:rPr>
              <a:t>Accent Colors for Infographics and charts only</a:t>
            </a:r>
          </a:p>
        </p:txBody>
      </p:sp>
      <p:sp>
        <p:nvSpPr>
          <p:cNvPr id="35" name="Rectangle 34">
            <a:extLst>
              <a:ext uri="{FF2B5EF4-FFF2-40B4-BE49-F238E27FC236}">
                <a16:creationId xmlns:a16="http://schemas.microsoft.com/office/drawing/2014/main" id="{5EE55F9E-46C8-4F30-AC61-165C8D8279F7}"/>
              </a:ext>
            </a:extLst>
          </p:cNvPr>
          <p:cNvSpPr>
            <a:spLocks/>
          </p:cNvSpPr>
          <p:nvPr userDrawn="1"/>
        </p:nvSpPr>
        <p:spPr>
          <a:xfrm>
            <a:off x="762093" y="2323990"/>
            <a:ext cx="45990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chemeClr val="bg1"/>
                </a:solidFill>
              </a:rPr>
              <a:t>30</a:t>
            </a:r>
          </a:p>
          <a:p>
            <a:pPr algn="ctr"/>
            <a:r>
              <a:rPr lang="en-GB" sz="738" dirty="0">
                <a:solidFill>
                  <a:schemeClr val="bg1"/>
                </a:solidFill>
              </a:rPr>
              <a:t>73</a:t>
            </a:r>
          </a:p>
          <a:p>
            <a:pPr algn="ctr"/>
            <a:r>
              <a:rPr lang="en-GB" sz="738" dirty="0">
                <a:solidFill>
                  <a:schemeClr val="bg1"/>
                </a:solidFill>
              </a:rPr>
              <a:t>226</a:t>
            </a:r>
          </a:p>
        </p:txBody>
      </p:sp>
      <p:sp>
        <p:nvSpPr>
          <p:cNvPr id="36" name="Rectangle 35">
            <a:extLst>
              <a:ext uri="{FF2B5EF4-FFF2-40B4-BE49-F238E27FC236}">
                <a16:creationId xmlns:a16="http://schemas.microsoft.com/office/drawing/2014/main" id="{868A89FC-A6F9-4EE9-9A09-9E87A4871184}"/>
              </a:ext>
            </a:extLst>
          </p:cNvPr>
          <p:cNvSpPr>
            <a:spLocks/>
          </p:cNvSpPr>
          <p:nvPr userDrawn="1"/>
        </p:nvSpPr>
        <p:spPr>
          <a:xfrm>
            <a:off x="762093" y="1809428"/>
            <a:ext cx="45990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chemeClr val="bg1"/>
                </a:solidFill>
              </a:rPr>
              <a:t>0</a:t>
            </a:r>
          </a:p>
          <a:p>
            <a:pPr algn="ctr"/>
            <a:r>
              <a:rPr lang="en-GB" sz="738" dirty="0">
                <a:solidFill>
                  <a:schemeClr val="bg1"/>
                </a:solidFill>
              </a:rPr>
              <a:t>51</a:t>
            </a:r>
          </a:p>
          <a:p>
            <a:pPr algn="ctr"/>
            <a:r>
              <a:rPr lang="en-GB" sz="738" dirty="0">
                <a:solidFill>
                  <a:schemeClr val="bg1"/>
                </a:solidFill>
              </a:rPr>
              <a:t>141</a:t>
            </a:r>
          </a:p>
        </p:txBody>
      </p:sp>
      <p:sp>
        <p:nvSpPr>
          <p:cNvPr id="37" name="Rectangle 36">
            <a:extLst>
              <a:ext uri="{FF2B5EF4-FFF2-40B4-BE49-F238E27FC236}">
                <a16:creationId xmlns:a16="http://schemas.microsoft.com/office/drawing/2014/main" id="{82085C5E-0226-4286-B5F3-6C1DE8282826}"/>
              </a:ext>
            </a:extLst>
          </p:cNvPr>
          <p:cNvSpPr>
            <a:spLocks/>
          </p:cNvSpPr>
          <p:nvPr userDrawn="1"/>
        </p:nvSpPr>
        <p:spPr>
          <a:xfrm>
            <a:off x="762093" y="2838551"/>
            <a:ext cx="45990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chemeClr val="bg1"/>
                </a:solidFill>
              </a:rPr>
              <a:t>12</a:t>
            </a:r>
          </a:p>
          <a:p>
            <a:pPr algn="ctr"/>
            <a:r>
              <a:rPr lang="en-GB" sz="738" dirty="0">
                <a:solidFill>
                  <a:schemeClr val="bg1"/>
                </a:solidFill>
              </a:rPr>
              <a:t>35</a:t>
            </a:r>
          </a:p>
          <a:p>
            <a:pPr algn="ctr"/>
            <a:r>
              <a:rPr lang="en-GB" sz="738" dirty="0">
                <a:solidFill>
                  <a:schemeClr val="bg1"/>
                </a:solidFill>
              </a:rPr>
              <a:t>60</a:t>
            </a:r>
          </a:p>
        </p:txBody>
      </p:sp>
      <p:sp>
        <p:nvSpPr>
          <p:cNvPr id="38" name="Rectangle 37">
            <a:extLst>
              <a:ext uri="{FF2B5EF4-FFF2-40B4-BE49-F238E27FC236}">
                <a16:creationId xmlns:a16="http://schemas.microsoft.com/office/drawing/2014/main" id="{D2E72FA8-DABC-4336-ABB2-40F655E77AB1}"/>
              </a:ext>
            </a:extLst>
          </p:cNvPr>
          <p:cNvSpPr>
            <a:spLocks/>
          </p:cNvSpPr>
          <p:nvPr userDrawn="1"/>
        </p:nvSpPr>
        <p:spPr>
          <a:xfrm>
            <a:off x="762093" y="3353113"/>
            <a:ext cx="45990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ysClr val="windowText" lastClr="000000"/>
                </a:solidFill>
              </a:rPr>
              <a:t>172</a:t>
            </a:r>
          </a:p>
          <a:p>
            <a:pPr algn="ctr"/>
            <a:r>
              <a:rPr lang="en-GB" sz="738" dirty="0">
                <a:solidFill>
                  <a:sysClr val="windowText" lastClr="000000"/>
                </a:solidFill>
              </a:rPr>
              <a:t>234</a:t>
            </a:r>
          </a:p>
          <a:p>
            <a:pPr algn="ctr"/>
            <a:r>
              <a:rPr lang="en-GB" sz="738" dirty="0">
                <a:solidFill>
                  <a:sysClr val="windowText" lastClr="000000"/>
                </a:solidFill>
              </a:rPr>
              <a:t>255</a:t>
            </a:r>
          </a:p>
        </p:txBody>
      </p:sp>
      <p:sp>
        <p:nvSpPr>
          <p:cNvPr id="39" name="Rectangle 38">
            <a:extLst>
              <a:ext uri="{FF2B5EF4-FFF2-40B4-BE49-F238E27FC236}">
                <a16:creationId xmlns:a16="http://schemas.microsoft.com/office/drawing/2014/main" id="{78F61E8B-FFB5-44E8-883D-504BF648FB09}"/>
              </a:ext>
            </a:extLst>
          </p:cNvPr>
          <p:cNvSpPr>
            <a:spLocks/>
          </p:cNvSpPr>
          <p:nvPr userDrawn="1"/>
        </p:nvSpPr>
        <p:spPr>
          <a:xfrm>
            <a:off x="2216689" y="1809935"/>
            <a:ext cx="45990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ysClr val="windowText" lastClr="000000"/>
                </a:solidFill>
              </a:rPr>
              <a:t>118</a:t>
            </a:r>
          </a:p>
          <a:p>
            <a:pPr algn="ctr"/>
            <a:r>
              <a:rPr lang="en-GB" sz="738" dirty="0">
                <a:solidFill>
                  <a:sysClr val="windowText" lastClr="000000"/>
                </a:solidFill>
              </a:rPr>
              <a:t>210</a:t>
            </a:r>
          </a:p>
          <a:p>
            <a:pPr algn="ctr"/>
            <a:r>
              <a:rPr lang="en-GB" sz="738" dirty="0">
                <a:solidFill>
                  <a:sysClr val="windowText" lastClr="000000"/>
                </a:solidFill>
              </a:rPr>
              <a:t>255</a:t>
            </a:r>
          </a:p>
        </p:txBody>
      </p:sp>
      <p:sp>
        <p:nvSpPr>
          <p:cNvPr id="40" name="Rectangle 39">
            <a:extLst>
              <a:ext uri="{FF2B5EF4-FFF2-40B4-BE49-F238E27FC236}">
                <a16:creationId xmlns:a16="http://schemas.microsoft.com/office/drawing/2014/main" id="{0D153933-EBAD-4021-AFEB-5499EE7B4FAA}"/>
              </a:ext>
            </a:extLst>
          </p:cNvPr>
          <p:cNvSpPr>
            <a:spLocks/>
          </p:cNvSpPr>
          <p:nvPr userDrawn="1"/>
        </p:nvSpPr>
        <p:spPr>
          <a:xfrm>
            <a:off x="762093" y="3864168"/>
            <a:ext cx="45990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chemeClr val="bg1"/>
                </a:solidFill>
              </a:rPr>
              <a:t>0</a:t>
            </a:r>
          </a:p>
          <a:p>
            <a:pPr algn="ctr"/>
            <a:r>
              <a:rPr lang="en-GB" sz="738" dirty="0">
                <a:solidFill>
                  <a:schemeClr val="bg1"/>
                </a:solidFill>
              </a:rPr>
              <a:t>184</a:t>
            </a:r>
          </a:p>
          <a:p>
            <a:pPr algn="ctr"/>
            <a:r>
              <a:rPr lang="en-GB" sz="738" dirty="0">
                <a:solidFill>
                  <a:schemeClr val="bg1"/>
                </a:solidFill>
              </a:rPr>
              <a:t>245</a:t>
            </a:r>
          </a:p>
        </p:txBody>
      </p:sp>
      <p:sp>
        <p:nvSpPr>
          <p:cNvPr id="41" name="Rectangle 40">
            <a:extLst>
              <a:ext uri="{FF2B5EF4-FFF2-40B4-BE49-F238E27FC236}">
                <a16:creationId xmlns:a16="http://schemas.microsoft.com/office/drawing/2014/main" id="{06C76B3C-6B6A-45EB-ACC6-E2169D1CEFFF}"/>
              </a:ext>
            </a:extLst>
          </p:cNvPr>
          <p:cNvSpPr>
            <a:spLocks/>
          </p:cNvSpPr>
          <p:nvPr userDrawn="1"/>
        </p:nvSpPr>
        <p:spPr>
          <a:xfrm>
            <a:off x="762093" y="4378728"/>
            <a:ext cx="45990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chemeClr val="bg1"/>
                </a:solidFill>
              </a:rPr>
              <a:t>114</a:t>
            </a:r>
          </a:p>
          <a:p>
            <a:pPr algn="ctr"/>
            <a:r>
              <a:rPr lang="en-GB" sz="738" dirty="0">
                <a:solidFill>
                  <a:schemeClr val="bg1"/>
                </a:solidFill>
              </a:rPr>
              <a:t>19</a:t>
            </a:r>
          </a:p>
          <a:p>
            <a:pPr algn="ctr"/>
            <a:r>
              <a:rPr lang="en-GB" sz="738" dirty="0">
                <a:solidFill>
                  <a:schemeClr val="bg1"/>
                </a:solidFill>
              </a:rPr>
              <a:t>234</a:t>
            </a:r>
          </a:p>
        </p:txBody>
      </p:sp>
      <p:sp>
        <p:nvSpPr>
          <p:cNvPr id="42" name="Rectangle 41">
            <a:extLst>
              <a:ext uri="{FF2B5EF4-FFF2-40B4-BE49-F238E27FC236}">
                <a16:creationId xmlns:a16="http://schemas.microsoft.com/office/drawing/2014/main" id="{1840752D-7A38-4C16-B952-11F8244C9B35}"/>
              </a:ext>
            </a:extLst>
          </p:cNvPr>
          <p:cNvSpPr>
            <a:spLocks/>
          </p:cNvSpPr>
          <p:nvPr userDrawn="1"/>
        </p:nvSpPr>
        <p:spPr>
          <a:xfrm>
            <a:off x="762093" y="4886896"/>
            <a:ext cx="45990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chemeClr val="bg1"/>
                </a:solidFill>
              </a:rPr>
              <a:t>253</a:t>
            </a:r>
          </a:p>
          <a:p>
            <a:pPr algn="ctr"/>
            <a:r>
              <a:rPr lang="en-GB" sz="738" dirty="0">
                <a:solidFill>
                  <a:schemeClr val="bg1"/>
                </a:solidFill>
              </a:rPr>
              <a:t>52</a:t>
            </a:r>
          </a:p>
          <a:p>
            <a:pPr algn="ctr"/>
            <a:r>
              <a:rPr lang="en-GB" sz="738" dirty="0">
                <a:solidFill>
                  <a:schemeClr val="bg1"/>
                </a:solidFill>
              </a:rPr>
              <a:t>156</a:t>
            </a:r>
          </a:p>
        </p:txBody>
      </p:sp>
      <p:sp>
        <p:nvSpPr>
          <p:cNvPr id="43" name="TextBox 42">
            <a:extLst>
              <a:ext uri="{FF2B5EF4-FFF2-40B4-BE49-F238E27FC236}">
                <a16:creationId xmlns:a16="http://schemas.microsoft.com/office/drawing/2014/main" id="{C2F59023-A176-494A-BB3A-D5079B7EEB0F}"/>
              </a:ext>
            </a:extLst>
          </p:cNvPr>
          <p:cNvSpPr txBox="1"/>
          <p:nvPr userDrawn="1"/>
        </p:nvSpPr>
        <p:spPr>
          <a:xfrm>
            <a:off x="1312514" y="2977879"/>
            <a:ext cx="519373" cy="142027"/>
          </a:xfrm>
          <a:prstGeom prst="rect">
            <a:avLst/>
          </a:prstGeom>
          <a:noFill/>
        </p:spPr>
        <p:txBody>
          <a:bodyPr wrap="none" lIns="0" tIns="0" rIns="0" bIns="0" rtlCol="0" anchor="ctr">
            <a:spAutoFit/>
          </a:bodyPr>
          <a:lstStyle/>
          <a:p>
            <a:pPr algn="l">
              <a:spcAft>
                <a:spcPts val="554"/>
              </a:spcAft>
            </a:pPr>
            <a:r>
              <a:rPr lang="en-GB" sz="923" dirty="0"/>
              <a:t>Dark Blue</a:t>
            </a:r>
          </a:p>
        </p:txBody>
      </p:sp>
      <p:sp>
        <p:nvSpPr>
          <p:cNvPr id="44" name="TextBox 43">
            <a:extLst>
              <a:ext uri="{FF2B5EF4-FFF2-40B4-BE49-F238E27FC236}">
                <a16:creationId xmlns:a16="http://schemas.microsoft.com/office/drawing/2014/main" id="{5BF54714-D36A-47A7-B0E8-E4EEFDF7FC66}"/>
              </a:ext>
            </a:extLst>
          </p:cNvPr>
          <p:cNvSpPr txBox="1"/>
          <p:nvPr userDrawn="1"/>
        </p:nvSpPr>
        <p:spPr>
          <a:xfrm>
            <a:off x="1312514" y="1955765"/>
            <a:ext cx="604333" cy="142027"/>
          </a:xfrm>
          <a:prstGeom prst="rect">
            <a:avLst/>
          </a:prstGeom>
          <a:noFill/>
        </p:spPr>
        <p:txBody>
          <a:bodyPr wrap="none" lIns="0" tIns="0" rIns="0" bIns="0" rtlCol="0" anchor="ctr">
            <a:spAutoFit/>
          </a:bodyPr>
          <a:lstStyle/>
          <a:p>
            <a:pPr algn="l">
              <a:spcAft>
                <a:spcPts val="554"/>
              </a:spcAft>
            </a:pPr>
            <a:r>
              <a:rPr lang="en-GB" sz="923" dirty="0"/>
              <a:t>KPMG blue</a:t>
            </a:r>
          </a:p>
        </p:txBody>
      </p:sp>
      <p:sp>
        <p:nvSpPr>
          <p:cNvPr id="45" name="TextBox 44">
            <a:extLst>
              <a:ext uri="{FF2B5EF4-FFF2-40B4-BE49-F238E27FC236}">
                <a16:creationId xmlns:a16="http://schemas.microsoft.com/office/drawing/2014/main" id="{33197068-661C-4073-84BF-F407BACFCBD6}"/>
              </a:ext>
            </a:extLst>
          </p:cNvPr>
          <p:cNvSpPr txBox="1"/>
          <p:nvPr userDrawn="1"/>
        </p:nvSpPr>
        <p:spPr>
          <a:xfrm>
            <a:off x="1312514" y="3488936"/>
            <a:ext cx="525785" cy="142027"/>
          </a:xfrm>
          <a:prstGeom prst="rect">
            <a:avLst/>
          </a:prstGeom>
          <a:noFill/>
        </p:spPr>
        <p:txBody>
          <a:bodyPr wrap="none" lIns="0" tIns="0" rIns="0" bIns="0" rtlCol="0" anchor="ctr">
            <a:spAutoFit/>
          </a:bodyPr>
          <a:lstStyle/>
          <a:p>
            <a:pPr algn="l">
              <a:spcAft>
                <a:spcPts val="554"/>
              </a:spcAft>
            </a:pPr>
            <a:r>
              <a:rPr lang="en-GB" sz="923" dirty="0"/>
              <a:t>Light Blue</a:t>
            </a:r>
          </a:p>
        </p:txBody>
      </p:sp>
      <p:sp>
        <p:nvSpPr>
          <p:cNvPr id="46" name="TextBox 45">
            <a:extLst>
              <a:ext uri="{FF2B5EF4-FFF2-40B4-BE49-F238E27FC236}">
                <a16:creationId xmlns:a16="http://schemas.microsoft.com/office/drawing/2014/main" id="{CE043F54-B8E3-4ED7-BAD2-7AB5A185FC00}"/>
              </a:ext>
            </a:extLst>
          </p:cNvPr>
          <p:cNvSpPr txBox="1"/>
          <p:nvPr userDrawn="1"/>
        </p:nvSpPr>
        <p:spPr>
          <a:xfrm>
            <a:off x="2816611" y="1942255"/>
            <a:ext cx="235642" cy="142027"/>
          </a:xfrm>
          <a:prstGeom prst="rect">
            <a:avLst/>
          </a:prstGeom>
          <a:noFill/>
        </p:spPr>
        <p:txBody>
          <a:bodyPr wrap="none" lIns="0" tIns="0" rIns="0" bIns="0" rtlCol="0" anchor="ctr">
            <a:spAutoFit/>
          </a:bodyPr>
          <a:lstStyle/>
          <a:p>
            <a:pPr algn="l">
              <a:spcAft>
                <a:spcPts val="554"/>
              </a:spcAft>
            </a:pPr>
            <a:r>
              <a:rPr lang="en-GB" sz="923" dirty="0"/>
              <a:t>Blue</a:t>
            </a:r>
          </a:p>
        </p:txBody>
      </p:sp>
      <p:sp>
        <p:nvSpPr>
          <p:cNvPr id="47" name="TextBox 46">
            <a:extLst>
              <a:ext uri="{FF2B5EF4-FFF2-40B4-BE49-F238E27FC236}">
                <a16:creationId xmlns:a16="http://schemas.microsoft.com/office/drawing/2014/main" id="{4B4CF6E0-D00C-453D-8153-649B4E6B6924}"/>
              </a:ext>
            </a:extLst>
          </p:cNvPr>
          <p:cNvSpPr txBox="1"/>
          <p:nvPr userDrawn="1"/>
        </p:nvSpPr>
        <p:spPr>
          <a:xfrm>
            <a:off x="1312514" y="2466822"/>
            <a:ext cx="610745" cy="142027"/>
          </a:xfrm>
          <a:prstGeom prst="rect">
            <a:avLst/>
          </a:prstGeom>
          <a:noFill/>
        </p:spPr>
        <p:txBody>
          <a:bodyPr wrap="none" lIns="0" tIns="0" rIns="0" bIns="0" rtlCol="0" anchor="ctr">
            <a:spAutoFit/>
          </a:bodyPr>
          <a:lstStyle/>
          <a:p>
            <a:pPr algn="l">
              <a:spcAft>
                <a:spcPts val="554"/>
              </a:spcAft>
            </a:pPr>
            <a:r>
              <a:rPr lang="en-GB" sz="923" dirty="0"/>
              <a:t>Cobalt Blue</a:t>
            </a:r>
          </a:p>
        </p:txBody>
      </p:sp>
      <p:sp>
        <p:nvSpPr>
          <p:cNvPr id="48" name="TextBox 47">
            <a:extLst>
              <a:ext uri="{FF2B5EF4-FFF2-40B4-BE49-F238E27FC236}">
                <a16:creationId xmlns:a16="http://schemas.microsoft.com/office/drawing/2014/main" id="{5C52F147-C60C-4876-88AC-797E92303969}"/>
              </a:ext>
            </a:extLst>
          </p:cNvPr>
          <p:cNvSpPr txBox="1"/>
          <p:nvPr userDrawn="1"/>
        </p:nvSpPr>
        <p:spPr>
          <a:xfrm>
            <a:off x="1312515" y="3999377"/>
            <a:ext cx="617157" cy="142027"/>
          </a:xfrm>
          <a:prstGeom prst="rect">
            <a:avLst/>
          </a:prstGeom>
          <a:noFill/>
        </p:spPr>
        <p:txBody>
          <a:bodyPr wrap="none" lIns="0" tIns="0" rIns="0" bIns="0" rtlCol="0" anchor="ctr">
            <a:spAutoFit/>
          </a:bodyPr>
          <a:lstStyle/>
          <a:p>
            <a:pPr algn="l">
              <a:spcAft>
                <a:spcPts val="554"/>
              </a:spcAft>
            </a:pPr>
            <a:r>
              <a:rPr lang="en-GB" sz="923" dirty="0"/>
              <a:t>Pacific Blue</a:t>
            </a:r>
          </a:p>
        </p:txBody>
      </p:sp>
      <p:sp>
        <p:nvSpPr>
          <p:cNvPr id="49" name="TextBox 48">
            <a:extLst>
              <a:ext uri="{FF2B5EF4-FFF2-40B4-BE49-F238E27FC236}">
                <a16:creationId xmlns:a16="http://schemas.microsoft.com/office/drawing/2014/main" id="{FABCFF49-F1AB-4B34-97C9-4FC8DA7A7EE4}"/>
              </a:ext>
            </a:extLst>
          </p:cNvPr>
          <p:cNvSpPr txBox="1"/>
          <p:nvPr userDrawn="1"/>
        </p:nvSpPr>
        <p:spPr>
          <a:xfrm>
            <a:off x="1312514" y="4510434"/>
            <a:ext cx="341440" cy="142027"/>
          </a:xfrm>
          <a:prstGeom prst="rect">
            <a:avLst/>
          </a:prstGeom>
          <a:noFill/>
        </p:spPr>
        <p:txBody>
          <a:bodyPr wrap="none" lIns="0" tIns="0" rIns="0" bIns="0" rtlCol="0" anchor="ctr">
            <a:spAutoFit/>
          </a:bodyPr>
          <a:lstStyle/>
          <a:p>
            <a:pPr algn="l">
              <a:spcAft>
                <a:spcPts val="554"/>
              </a:spcAft>
            </a:pPr>
            <a:r>
              <a:rPr lang="en-GB" sz="923" dirty="0"/>
              <a:t>Purple</a:t>
            </a:r>
          </a:p>
        </p:txBody>
      </p:sp>
      <p:sp>
        <p:nvSpPr>
          <p:cNvPr id="50" name="TextBox 49">
            <a:extLst>
              <a:ext uri="{FF2B5EF4-FFF2-40B4-BE49-F238E27FC236}">
                <a16:creationId xmlns:a16="http://schemas.microsoft.com/office/drawing/2014/main" id="{6ACDD7F9-51B0-4FB6-88B3-EB0676BB63C9}"/>
              </a:ext>
            </a:extLst>
          </p:cNvPr>
          <p:cNvSpPr txBox="1"/>
          <p:nvPr userDrawn="1"/>
        </p:nvSpPr>
        <p:spPr>
          <a:xfrm>
            <a:off x="1312514" y="5021494"/>
            <a:ext cx="229230" cy="142027"/>
          </a:xfrm>
          <a:prstGeom prst="rect">
            <a:avLst/>
          </a:prstGeom>
          <a:noFill/>
        </p:spPr>
        <p:txBody>
          <a:bodyPr wrap="none" lIns="0" tIns="0" rIns="0" bIns="0" rtlCol="0" anchor="ctr">
            <a:spAutoFit/>
          </a:bodyPr>
          <a:lstStyle/>
          <a:p>
            <a:pPr algn="l">
              <a:spcAft>
                <a:spcPts val="554"/>
              </a:spcAft>
            </a:pPr>
            <a:r>
              <a:rPr lang="en-GB" sz="923" dirty="0"/>
              <a:t>Pink</a:t>
            </a:r>
          </a:p>
        </p:txBody>
      </p:sp>
      <p:sp>
        <p:nvSpPr>
          <p:cNvPr id="51" name="Rectangle 50">
            <a:extLst>
              <a:ext uri="{FF2B5EF4-FFF2-40B4-BE49-F238E27FC236}">
                <a16:creationId xmlns:a16="http://schemas.microsoft.com/office/drawing/2014/main" id="{E5B06349-D4BA-470B-8AE0-2CE4AB662BD5}"/>
              </a:ext>
            </a:extLst>
          </p:cNvPr>
          <p:cNvSpPr>
            <a:spLocks/>
          </p:cNvSpPr>
          <p:nvPr userDrawn="1"/>
        </p:nvSpPr>
        <p:spPr>
          <a:xfrm>
            <a:off x="2216689" y="2320485"/>
            <a:ext cx="45990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chemeClr val="bg1"/>
                </a:solidFill>
              </a:rPr>
              <a:t>81</a:t>
            </a:r>
          </a:p>
          <a:p>
            <a:pPr algn="ctr"/>
            <a:r>
              <a:rPr lang="en-GB" sz="738" dirty="0">
                <a:solidFill>
                  <a:schemeClr val="bg1"/>
                </a:solidFill>
              </a:rPr>
              <a:t>13</a:t>
            </a:r>
          </a:p>
          <a:p>
            <a:pPr algn="ctr"/>
            <a:r>
              <a:rPr lang="en-GB" sz="738" dirty="0">
                <a:solidFill>
                  <a:schemeClr val="bg1"/>
                </a:solidFill>
              </a:rPr>
              <a:t>188</a:t>
            </a:r>
          </a:p>
        </p:txBody>
      </p:sp>
      <p:sp>
        <p:nvSpPr>
          <p:cNvPr id="52" name="Rectangle 51">
            <a:extLst>
              <a:ext uri="{FF2B5EF4-FFF2-40B4-BE49-F238E27FC236}">
                <a16:creationId xmlns:a16="http://schemas.microsoft.com/office/drawing/2014/main" id="{5706EF2A-7FDE-468F-9373-E49EABFFF677}"/>
              </a:ext>
            </a:extLst>
          </p:cNvPr>
          <p:cNvSpPr>
            <a:spLocks/>
          </p:cNvSpPr>
          <p:nvPr userDrawn="1"/>
        </p:nvSpPr>
        <p:spPr>
          <a:xfrm>
            <a:off x="2216689" y="2835047"/>
            <a:ext cx="45990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chemeClr val="bg1"/>
                </a:solidFill>
              </a:rPr>
              <a:t>180</a:t>
            </a:r>
          </a:p>
          <a:p>
            <a:pPr algn="ctr"/>
            <a:r>
              <a:rPr lang="en-GB" sz="738" dirty="0">
                <a:solidFill>
                  <a:schemeClr val="bg1"/>
                </a:solidFill>
              </a:rPr>
              <a:t>151</a:t>
            </a:r>
          </a:p>
          <a:p>
            <a:pPr algn="ctr"/>
            <a:r>
              <a:rPr lang="en-GB" sz="738" dirty="0">
                <a:solidFill>
                  <a:schemeClr val="bg1"/>
                </a:solidFill>
              </a:rPr>
              <a:t>255</a:t>
            </a:r>
          </a:p>
        </p:txBody>
      </p:sp>
      <p:sp>
        <p:nvSpPr>
          <p:cNvPr id="53" name="Rectangle 52">
            <a:extLst>
              <a:ext uri="{FF2B5EF4-FFF2-40B4-BE49-F238E27FC236}">
                <a16:creationId xmlns:a16="http://schemas.microsoft.com/office/drawing/2014/main" id="{84D91E37-12D3-4209-AF92-15C8450DAF14}"/>
              </a:ext>
            </a:extLst>
          </p:cNvPr>
          <p:cNvSpPr>
            <a:spLocks/>
          </p:cNvSpPr>
          <p:nvPr userDrawn="1"/>
        </p:nvSpPr>
        <p:spPr>
          <a:xfrm>
            <a:off x="2216689" y="3349608"/>
            <a:ext cx="45990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chemeClr val="bg1"/>
                </a:solidFill>
              </a:rPr>
              <a:t>171</a:t>
            </a:r>
          </a:p>
          <a:p>
            <a:pPr algn="ctr"/>
            <a:r>
              <a:rPr lang="en-GB" sz="738" dirty="0">
                <a:solidFill>
                  <a:schemeClr val="bg1"/>
                </a:solidFill>
              </a:rPr>
              <a:t>13</a:t>
            </a:r>
          </a:p>
          <a:p>
            <a:pPr algn="ctr"/>
            <a:r>
              <a:rPr lang="en-GB" sz="738" dirty="0">
                <a:solidFill>
                  <a:schemeClr val="bg1"/>
                </a:solidFill>
              </a:rPr>
              <a:t>130</a:t>
            </a:r>
          </a:p>
        </p:txBody>
      </p:sp>
      <p:sp>
        <p:nvSpPr>
          <p:cNvPr id="54" name="Rectangle 53">
            <a:extLst>
              <a:ext uri="{FF2B5EF4-FFF2-40B4-BE49-F238E27FC236}">
                <a16:creationId xmlns:a16="http://schemas.microsoft.com/office/drawing/2014/main" id="{4B3F88AD-2CA0-40C2-B9A6-0268381236FD}"/>
              </a:ext>
            </a:extLst>
          </p:cNvPr>
          <p:cNvSpPr>
            <a:spLocks/>
          </p:cNvSpPr>
          <p:nvPr userDrawn="1"/>
        </p:nvSpPr>
        <p:spPr>
          <a:xfrm>
            <a:off x="2216689" y="3864170"/>
            <a:ext cx="45990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ysClr val="windowText" lastClr="000000"/>
                </a:solidFill>
              </a:rPr>
              <a:t>255</a:t>
            </a:r>
          </a:p>
          <a:p>
            <a:pPr algn="ctr"/>
            <a:r>
              <a:rPr lang="en-GB" sz="738" dirty="0">
                <a:solidFill>
                  <a:sysClr val="windowText" lastClr="000000"/>
                </a:solidFill>
              </a:rPr>
              <a:t>163</a:t>
            </a:r>
          </a:p>
          <a:p>
            <a:pPr algn="ctr"/>
            <a:r>
              <a:rPr lang="en-GB" sz="738" dirty="0">
                <a:solidFill>
                  <a:sysClr val="windowText" lastClr="000000"/>
                </a:solidFill>
              </a:rPr>
              <a:t>218</a:t>
            </a:r>
          </a:p>
        </p:txBody>
      </p:sp>
      <p:sp>
        <p:nvSpPr>
          <p:cNvPr id="55" name="Rectangle 54">
            <a:extLst>
              <a:ext uri="{FF2B5EF4-FFF2-40B4-BE49-F238E27FC236}">
                <a16:creationId xmlns:a16="http://schemas.microsoft.com/office/drawing/2014/main" id="{F62B1BA1-0BB1-4CAA-9DF0-28AA7A4D2C34}"/>
              </a:ext>
            </a:extLst>
          </p:cNvPr>
          <p:cNvSpPr>
            <a:spLocks/>
          </p:cNvSpPr>
          <p:nvPr userDrawn="1"/>
        </p:nvSpPr>
        <p:spPr>
          <a:xfrm>
            <a:off x="2216689" y="4378730"/>
            <a:ext cx="45990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chemeClr val="bg1"/>
                </a:solidFill>
              </a:rPr>
              <a:t>9</a:t>
            </a:r>
          </a:p>
          <a:p>
            <a:pPr algn="ctr"/>
            <a:r>
              <a:rPr lang="en-GB" sz="738" dirty="0">
                <a:solidFill>
                  <a:schemeClr val="bg1"/>
                </a:solidFill>
              </a:rPr>
              <a:t>142</a:t>
            </a:r>
          </a:p>
          <a:p>
            <a:pPr algn="ctr"/>
            <a:r>
              <a:rPr lang="en-GB" sz="738" dirty="0">
                <a:solidFill>
                  <a:schemeClr val="bg1"/>
                </a:solidFill>
              </a:rPr>
              <a:t>126</a:t>
            </a:r>
          </a:p>
        </p:txBody>
      </p:sp>
      <p:sp>
        <p:nvSpPr>
          <p:cNvPr id="56" name="Rectangle 55">
            <a:extLst>
              <a:ext uri="{FF2B5EF4-FFF2-40B4-BE49-F238E27FC236}">
                <a16:creationId xmlns:a16="http://schemas.microsoft.com/office/drawing/2014/main" id="{B9C92FBD-9293-406F-BA37-41363F1DF0AF}"/>
              </a:ext>
            </a:extLst>
          </p:cNvPr>
          <p:cNvSpPr>
            <a:spLocks/>
          </p:cNvSpPr>
          <p:nvPr userDrawn="1"/>
        </p:nvSpPr>
        <p:spPr>
          <a:xfrm>
            <a:off x="2216689" y="4886898"/>
            <a:ext cx="45990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chemeClr val="bg1"/>
                </a:solidFill>
              </a:rPr>
              <a:t>0</a:t>
            </a:r>
          </a:p>
          <a:p>
            <a:pPr algn="ctr"/>
            <a:r>
              <a:rPr lang="en-GB" sz="738" dirty="0">
                <a:solidFill>
                  <a:schemeClr val="bg1"/>
                </a:solidFill>
              </a:rPr>
              <a:t>192</a:t>
            </a:r>
          </a:p>
          <a:p>
            <a:pPr algn="ctr"/>
            <a:r>
              <a:rPr lang="en-GB" sz="738" dirty="0">
                <a:solidFill>
                  <a:schemeClr val="bg1"/>
                </a:solidFill>
              </a:rPr>
              <a:t>174</a:t>
            </a:r>
          </a:p>
        </p:txBody>
      </p:sp>
      <p:sp>
        <p:nvSpPr>
          <p:cNvPr id="57" name="Rectangle 56">
            <a:extLst>
              <a:ext uri="{FF2B5EF4-FFF2-40B4-BE49-F238E27FC236}">
                <a16:creationId xmlns:a16="http://schemas.microsoft.com/office/drawing/2014/main" id="{0DA58B04-F2A7-4033-886F-625A561269DE}"/>
              </a:ext>
            </a:extLst>
          </p:cNvPr>
          <p:cNvSpPr>
            <a:spLocks/>
          </p:cNvSpPr>
          <p:nvPr userDrawn="1"/>
        </p:nvSpPr>
        <p:spPr>
          <a:xfrm>
            <a:off x="2216689" y="5401458"/>
            <a:ext cx="45990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chemeClr val="accent3"/>
                </a:solidFill>
              </a:rPr>
              <a:t>99</a:t>
            </a:r>
          </a:p>
          <a:p>
            <a:pPr algn="ctr"/>
            <a:r>
              <a:rPr lang="en-GB" sz="738" dirty="0">
                <a:solidFill>
                  <a:schemeClr val="accent3"/>
                </a:solidFill>
              </a:rPr>
              <a:t>235</a:t>
            </a:r>
          </a:p>
          <a:p>
            <a:pPr algn="ctr"/>
            <a:r>
              <a:rPr lang="en-GB" sz="738" dirty="0">
                <a:solidFill>
                  <a:schemeClr val="accent3"/>
                </a:solidFill>
              </a:rPr>
              <a:t>218</a:t>
            </a:r>
          </a:p>
        </p:txBody>
      </p:sp>
      <p:sp>
        <p:nvSpPr>
          <p:cNvPr id="58" name="TextBox 57">
            <a:extLst>
              <a:ext uri="{FF2B5EF4-FFF2-40B4-BE49-F238E27FC236}">
                <a16:creationId xmlns:a16="http://schemas.microsoft.com/office/drawing/2014/main" id="{2C917ACA-B641-4CD9-B9AE-1A9606F1C80F}"/>
              </a:ext>
            </a:extLst>
          </p:cNvPr>
          <p:cNvSpPr txBox="1"/>
          <p:nvPr userDrawn="1"/>
        </p:nvSpPr>
        <p:spPr>
          <a:xfrm>
            <a:off x="2816612" y="3488936"/>
            <a:ext cx="512961" cy="142027"/>
          </a:xfrm>
          <a:prstGeom prst="rect">
            <a:avLst/>
          </a:prstGeom>
          <a:noFill/>
        </p:spPr>
        <p:txBody>
          <a:bodyPr wrap="none" lIns="0" tIns="0" rIns="0" bIns="0" rtlCol="0" anchor="ctr">
            <a:spAutoFit/>
          </a:bodyPr>
          <a:lstStyle/>
          <a:p>
            <a:pPr algn="l">
              <a:spcAft>
                <a:spcPts val="554"/>
              </a:spcAft>
            </a:pPr>
            <a:r>
              <a:rPr lang="en-GB" sz="923" dirty="0"/>
              <a:t>Dark Pink</a:t>
            </a:r>
          </a:p>
        </p:txBody>
      </p:sp>
      <p:sp>
        <p:nvSpPr>
          <p:cNvPr id="59" name="TextBox 58">
            <a:extLst>
              <a:ext uri="{FF2B5EF4-FFF2-40B4-BE49-F238E27FC236}">
                <a16:creationId xmlns:a16="http://schemas.microsoft.com/office/drawing/2014/main" id="{B33D67F2-0925-4D32-92B5-C167A7E19B23}"/>
              </a:ext>
            </a:extLst>
          </p:cNvPr>
          <p:cNvSpPr txBox="1"/>
          <p:nvPr userDrawn="1"/>
        </p:nvSpPr>
        <p:spPr>
          <a:xfrm>
            <a:off x="2816612" y="2466822"/>
            <a:ext cx="625171" cy="142027"/>
          </a:xfrm>
          <a:prstGeom prst="rect">
            <a:avLst/>
          </a:prstGeom>
          <a:noFill/>
        </p:spPr>
        <p:txBody>
          <a:bodyPr wrap="none" lIns="0" tIns="0" rIns="0" bIns="0" rtlCol="0" anchor="ctr">
            <a:spAutoFit/>
          </a:bodyPr>
          <a:lstStyle/>
          <a:p>
            <a:pPr algn="l">
              <a:spcAft>
                <a:spcPts val="554"/>
              </a:spcAft>
            </a:pPr>
            <a:r>
              <a:rPr lang="en-GB" sz="923" dirty="0"/>
              <a:t>Dark Purple</a:t>
            </a:r>
          </a:p>
        </p:txBody>
      </p:sp>
      <p:sp>
        <p:nvSpPr>
          <p:cNvPr id="60" name="TextBox 59">
            <a:extLst>
              <a:ext uri="{FF2B5EF4-FFF2-40B4-BE49-F238E27FC236}">
                <a16:creationId xmlns:a16="http://schemas.microsoft.com/office/drawing/2014/main" id="{A903CFB9-48A7-4D46-A271-BB776EBB8404}"/>
              </a:ext>
            </a:extLst>
          </p:cNvPr>
          <p:cNvSpPr txBox="1"/>
          <p:nvPr userDrawn="1"/>
        </p:nvSpPr>
        <p:spPr>
          <a:xfrm>
            <a:off x="2816612" y="3999992"/>
            <a:ext cx="519373" cy="142027"/>
          </a:xfrm>
          <a:prstGeom prst="rect">
            <a:avLst/>
          </a:prstGeom>
          <a:noFill/>
        </p:spPr>
        <p:txBody>
          <a:bodyPr wrap="none" lIns="0" tIns="0" rIns="0" bIns="0" rtlCol="0" anchor="ctr">
            <a:spAutoFit/>
          </a:bodyPr>
          <a:lstStyle/>
          <a:p>
            <a:pPr algn="l">
              <a:spcAft>
                <a:spcPts val="554"/>
              </a:spcAft>
            </a:pPr>
            <a:r>
              <a:rPr lang="en-GB" sz="923" dirty="0"/>
              <a:t>Light Pink</a:t>
            </a:r>
          </a:p>
        </p:txBody>
      </p:sp>
      <p:sp>
        <p:nvSpPr>
          <p:cNvPr id="61" name="TextBox 60">
            <a:extLst>
              <a:ext uri="{FF2B5EF4-FFF2-40B4-BE49-F238E27FC236}">
                <a16:creationId xmlns:a16="http://schemas.microsoft.com/office/drawing/2014/main" id="{2DBDD69E-C479-457C-A0AC-A2C7000C50EC}"/>
              </a:ext>
            </a:extLst>
          </p:cNvPr>
          <p:cNvSpPr txBox="1"/>
          <p:nvPr userDrawn="1"/>
        </p:nvSpPr>
        <p:spPr>
          <a:xfrm>
            <a:off x="2816612" y="4511050"/>
            <a:ext cx="612347" cy="142027"/>
          </a:xfrm>
          <a:prstGeom prst="rect">
            <a:avLst/>
          </a:prstGeom>
          <a:noFill/>
        </p:spPr>
        <p:txBody>
          <a:bodyPr wrap="none" lIns="0" tIns="0" rIns="0" bIns="0" rtlCol="0" anchor="ctr">
            <a:spAutoFit/>
          </a:bodyPr>
          <a:lstStyle/>
          <a:p>
            <a:pPr algn="l">
              <a:spcAft>
                <a:spcPts val="554"/>
              </a:spcAft>
            </a:pPr>
            <a:r>
              <a:rPr lang="en-GB" sz="923" dirty="0"/>
              <a:t>Dark Green</a:t>
            </a:r>
          </a:p>
        </p:txBody>
      </p:sp>
      <p:sp>
        <p:nvSpPr>
          <p:cNvPr id="62" name="TextBox 61">
            <a:extLst>
              <a:ext uri="{FF2B5EF4-FFF2-40B4-BE49-F238E27FC236}">
                <a16:creationId xmlns:a16="http://schemas.microsoft.com/office/drawing/2014/main" id="{1C1AD355-F2CF-4FE0-BA8C-FA6084610A83}"/>
              </a:ext>
            </a:extLst>
          </p:cNvPr>
          <p:cNvSpPr txBox="1"/>
          <p:nvPr userDrawn="1"/>
        </p:nvSpPr>
        <p:spPr>
          <a:xfrm>
            <a:off x="2816612" y="2977879"/>
            <a:ext cx="631583" cy="142027"/>
          </a:xfrm>
          <a:prstGeom prst="rect">
            <a:avLst/>
          </a:prstGeom>
          <a:noFill/>
        </p:spPr>
        <p:txBody>
          <a:bodyPr wrap="none" lIns="0" tIns="0" rIns="0" bIns="0" rtlCol="0" anchor="ctr">
            <a:spAutoFit/>
          </a:bodyPr>
          <a:lstStyle/>
          <a:p>
            <a:pPr algn="l">
              <a:spcAft>
                <a:spcPts val="554"/>
              </a:spcAft>
            </a:pPr>
            <a:r>
              <a:rPr lang="en-GB" sz="923" dirty="0"/>
              <a:t>Light Purple</a:t>
            </a:r>
          </a:p>
        </p:txBody>
      </p:sp>
      <p:sp>
        <p:nvSpPr>
          <p:cNvPr id="63" name="TextBox 62">
            <a:extLst>
              <a:ext uri="{FF2B5EF4-FFF2-40B4-BE49-F238E27FC236}">
                <a16:creationId xmlns:a16="http://schemas.microsoft.com/office/drawing/2014/main" id="{065ED800-191D-4B9F-9BCD-1C72E9D0887D}"/>
              </a:ext>
            </a:extLst>
          </p:cNvPr>
          <p:cNvSpPr txBox="1"/>
          <p:nvPr userDrawn="1"/>
        </p:nvSpPr>
        <p:spPr>
          <a:xfrm>
            <a:off x="2816611" y="5022107"/>
            <a:ext cx="328616" cy="142027"/>
          </a:xfrm>
          <a:prstGeom prst="rect">
            <a:avLst/>
          </a:prstGeom>
          <a:noFill/>
        </p:spPr>
        <p:txBody>
          <a:bodyPr wrap="none" lIns="0" tIns="0" rIns="0" bIns="0" rtlCol="0" anchor="ctr">
            <a:spAutoFit/>
          </a:bodyPr>
          <a:lstStyle/>
          <a:p>
            <a:pPr algn="l">
              <a:spcAft>
                <a:spcPts val="554"/>
              </a:spcAft>
            </a:pPr>
            <a:r>
              <a:rPr lang="en-GB" sz="923" dirty="0"/>
              <a:t>Green</a:t>
            </a:r>
          </a:p>
        </p:txBody>
      </p:sp>
      <p:sp>
        <p:nvSpPr>
          <p:cNvPr id="64" name="TextBox 63">
            <a:extLst>
              <a:ext uri="{FF2B5EF4-FFF2-40B4-BE49-F238E27FC236}">
                <a16:creationId xmlns:a16="http://schemas.microsoft.com/office/drawing/2014/main" id="{204DDCB6-6622-491A-8C86-F388049187F4}"/>
              </a:ext>
            </a:extLst>
          </p:cNvPr>
          <p:cNvSpPr txBox="1"/>
          <p:nvPr userDrawn="1"/>
        </p:nvSpPr>
        <p:spPr>
          <a:xfrm>
            <a:off x="2816612" y="5533164"/>
            <a:ext cx="618759" cy="142027"/>
          </a:xfrm>
          <a:prstGeom prst="rect">
            <a:avLst/>
          </a:prstGeom>
          <a:noFill/>
        </p:spPr>
        <p:txBody>
          <a:bodyPr wrap="none" lIns="0" tIns="0" rIns="0" bIns="0" rtlCol="0" anchor="ctr">
            <a:spAutoFit/>
          </a:bodyPr>
          <a:lstStyle/>
          <a:p>
            <a:pPr algn="l">
              <a:spcAft>
                <a:spcPts val="554"/>
              </a:spcAft>
            </a:pPr>
            <a:r>
              <a:rPr lang="en-GB" sz="923" dirty="0"/>
              <a:t>Light Green</a:t>
            </a:r>
          </a:p>
        </p:txBody>
      </p:sp>
      <p:grpSp>
        <p:nvGrpSpPr>
          <p:cNvPr id="5" name="Group 4">
            <a:extLst>
              <a:ext uri="{FF2B5EF4-FFF2-40B4-BE49-F238E27FC236}">
                <a16:creationId xmlns:a16="http://schemas.microsoft.com/office/drawing/2014/main" id="{D618779B-301C-4EB9-A1D9-4E5C421B0F4F}"/>
              </a:ext>
            </a:extLst>
          </p:cNvPr>
          <p:cNvGrpSpPr/>
          <p:nvPr userDrawn="1"/>
        </p:nvGrpSpPr>
        <p:grpSpPr>
          <a:xfrm>
            <a:off x="3910035" y="1435485"/>
            <a:ext cx="1385148" cy="3357790"/>
            <a:chOff x="4235871" y="1435485"/>
            <a:chExt cx="1500577" cy="3357790"/>
          </a:xfrm>
        </p:grpSpPr>
        <p:sp>
          <p:nvSpPr>
            <p:cNvPr id="19" name="TextBox 18">
              <a:extLst>
                <a:ext uri="{FF2B5EF4-FFF2-40B4-BE49-F238E27FC236}">
                  <a16:creationId xmlns:a16="http://schemas.microsoft.com/office/drawing/2014/main" id="{260056EF-AB5F-4EFA-BF6C-AA30BD87C4CF}"/>
                </a:ext>
              </a:extLst>
            </p:cNvPr>
            <p:cNvSpPr txBox="1"/>
            <p:nvPr userDrawn="1"/>
          </p:nvSpPr>
          <p:spPr>
            <a:xfrm>
              <a:off x="4235871" y="1435485"/>
              <a:ext cx="1500577" cy="255711"/>
            </a:xfrm>
            <a:prstGeom prst="rect">
              <a:avLst/>
            </a:prstGeom>
            <a:noFill/>
          </p:spPr>
          <p:txBody>
            <a:bodyPr wrap="square" lIns="0" tIns="0" rIns="0" bIns="0" rtlCol="0">
              <a:spAutoFit/>
            </a:bodyPr>
            <a:lstStyle/>
            <a:p>
              <a:pPr algn="l">
                <a:spcAft>
                  <a:spcPts val="554"/>
                </a:spcAft>
              </a:pPr>
              <a:r>
                <a:rPr lang="en-US" sz="831" b="1" dirty="0">
                  <a:solidFill>
                    <a:sysClr val="windowText" lastClr="000000"/>
                  </a:solidFill>
                </a:rPr>
                <a:t>Neutrals for Infographics and charts only </a:t>
              </a:r>
            </a:p>
          </p:txBody>
        </p:sp>
        <p:sp>
          <p:nvSpPr>
            <p:cNvPr id="65" name="Rectangle 64">
              <a:extLst>
                <a:ext uri="{FF2B5EF4-FFF2-40B4-BE49-F238E27FC236}">
                  <a16:creationId xmlns:a16="http://schemas.microsoft.com/office/drawing/2014/main" id="{80BED40D-D2A9-4B97-901C-157E5ED6E6F9}"/>
                </a:ext>
              </a:extLst>
            </p:cNvPr>
            <p:cNvSpPr>
              <a:spLocks/>
            </p:cNvSpPr>
            <p:nvPr userDrawn="1"/>
          </p:nvSpPr>
          <p:spPr>
            <a:xfrm>
              <a:off x="4235871" y="1809427"/>
              <a:ext cx="498229"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738" dirty="0">
                  <a:solidFill>
                    <a:schemeClr val="bg1"/>
                  </a:solidFill>
                </a:rPr>
                <a:t>51</a:t>
              </a:r>
            </a:p>
            <a:p>
              <a:pPr algn="ctr"/>
              <a:r>
                <a:rPr lang="en-GB" sz="738" dirty="0">
                  <a:solidFill>
                    <a:schemeClr val="bg1"/>
                  </a:solidFill>
                </a:rPr>
                <a:t>51</a:t>
              </a:r>
            </a:p>
            <a:p>
              <a:pPr algn="ctr"/>
              <a:r>
                <a:rPr lang="en-GB" sz="738" dirty="0">
                  <a:solidFill>
                    <a:schemeClr val="bg1"/>
                  </a:solidFill>
                </a:rPr>
                <a:t>51</a:t>
              </a:r>
            </a:p>
          </p:txBody>
        </p:sp>
        <p:sp>
          <p:nvSpPr>
            <p:cNvPr id="66" name="Rectangle 65">
              <a:extLst>
                <a:ext uri="{FF2B5EF4-FFF2-40B4-BE49-F238E27FC236}">
                  <a16:creationId xmlns:a16="http://schemas.microsoft.com/office/drawing/2014/main" id="{28F4C074-6454-45E8-A07A-23005C9D40F3}"/>
                </a:ext>
              </a:extLst>
            </p:cNvPr>
            <p:cNvSpPr>
              <a:spLocks/>
            </p:cNvSpPr>
            <p:nvPr userDrawn="1"/>
          </p:nvSpPr>
          <p:spPr>
            <a:xfrm>
              <a:off x="4235871" y="2323989"/>
              <a:ext cx="498229"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738" dirty="0">
                  <a:solidFill>
                    <a:schemeClr val="bg1"/>
                  </a:solidFill>
                </a:rPr>
                <a:t>102</a:t>
              </a:r>
            </a:p>
            <a:p>
              <a:pPr algn="ctr"/>
              <a:r>
                <a:rPr lang="en-GB" sz="738" dirty="0">
                  <a:solidFill>
                    <a:schemeClr val="bg1"/>
                  </a:solidFill>
                </a:rPr>
                <a:t>102</a:t>
              </a:r>
            </a:p>
            <a:p>
              <a:pPr algn="ctr"/>
              <a:r>
                <a:rPr lang="en-GB" sz="738" dirty="0">
                  <a:solidFill>
                    <a:schemeClr val="bg1"/>
                  </a:solidFill>
                </a:rPr>
                <a:t>102</a:t>
              </a:r>
            </a:p>
            <a:p>
              <a:pPr algn="ctr"/>
              <a:r>
                <a:rPr lang="en-GB" sz="738" dirty="0">
                  <a:solidFill>
                    <a:schemeClr val="bg1"/>
                  </a:solidFill>
                </a:rPr>
                <a:t>102</a:t>
              </a:r>
            </a:p>
            <a:p>
              <a:pPr algn="ctr"/>
              <a:endParaRPr lang="en-GB" sz="738" dirty="0">
                <a:solidFill>
                  <a:schemeClr val="bg1"/>
                </a:solidFill>
              </a:endParaRPr>
            </a:p>
          </p:txBody>
        </p:sp>
        <p:sp>
          <p:nvSpPr>
            <p:cNvPr id="67" name="Rectangle 66">
              <a:extLst>
                <a:ext uri="{FF2B5EF4-FFF2-40B4-BE49-F238E27FC236}">
                  <a16:creationId xmlns:a16="http://schemas.microsoft.com/office/drawing/2014/main" id="{ACADD77F-E6AE-4ABD-BF3B-38F62D251C48}"/>
                </a:ext>
              </a:extLst>
            </p:cNvPr>
            <p:cNvSpPr>
              <a:spLocks/>
            </p:cNvSpPr>
            <p:nvPr userDrawn="1"/>
          </p:nvSpPr>
          <p:spPr>
            <a:xfrm>
              <a:off x="4235871" y="2838550"/>
              <a:ext cx="498229"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738" dirty="0">
                  <a:solidFill>
                    <a:schemeClr val="bg1"/>
                  </a:solidFill>
                </a:rPr>
                <a:t>152</a:t>
              </a:r>
            </a:p>
            <a:p>
              <a:pPr algn="ctr"/>
              <a:r>
                <a:rPr lang="en-GB" sz="738" dirty="0">
                  <a:solidFill>
                    <a:schemeClr val="bg1"/>
                  </a:solidFill>
                </a:rPr>
                <a:t>152</a:t>
              </a:r>
            </a:p>
            <a:p>
              <a:pPr algn="ctr"/>
              <a:r>
                <a:rPr lang="en-GB" sz="738" dirty="0">
                  <a:solidFill>
                    <a:schemeClr val="bg1"/>
                  </a:solidFill>
                </a:rPr>
                <a:t>152</a:t>
              </a:r>
            </a:p>
          </p:txBody>
        </p:sp>
        <p:sp>
          <p:nvSpPr>
            <p:cNvPr id="68" name="Rectangle 67">
              <a:extLst>
                <a:ext uri="{FF2B5EF4-FFF2-40B4-BE49-F238E27FC236}">
                  <a16:creationId xmlns:a16="http://schemas.microsoft.com/office/drawing/2014/main" id="{8090E6D4-87E2-4ED8-A504-CD89F8CD8D0C}"/>
                </a:ext>
              </a:extLst>
            </p:cNvPr>
            <p:cNvSpPr>
              <a:spLocks/>
            </p:cNvSpPr>
            <p:nvPr userDrawn="1"/>
          </p:nvSpPr>
          <p:spPr>
            <a:xfrm>
              <a:off x="4235871" y="3353112"/>
              <a:ext cx="498229"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738" dirty="0">
                  <a:solidFill>
                    <a:sysClr val="windowText" lastClr="000000"/>
                  </a:solidFill>
                </a:rPr>
                <a:t>178</a:t>
              </a:r>
            </a:p>
            <a:p>
              <a:pPr algn="ctr"/>
              <a:r>
                <a:rPr lang="en-GB" sz="738" dirty="0">
                  <a:solidFill>
                    <a:sysClr val="windowText" lastClr="000000"/>
                  </a:solidFill>
                </a:rPr>
                <a:t>178</a:t>
              </a:r>
            </a:p>
            <a:p>
              <a:pPr algn="ctr"/>
              <a:r>
                <a:rPr lang="en-GB" sz="738" dirty="0">
                  <a:solidFill>
                    <a:sysClr val="windowText" lastClr="000000"/>
                  </a:solidFill>
                </a:rPr>
                <a:t>178</a:t>
              </a:r>
            </a:p>
          </p:txBody>
        </p:sp>
        <p:sp>
          <p:nvSpPr>
            <p:cNvPr id="69" name="Rectangle 68">
              <a:extLst>
                <a:ext uri="{FF2B5EF4-FFF2-40B4-BE49-F238E27FC236}">
                  <a16:creationId xmlns:a16="http://schemas.microsoft.com/office/drawing/2014/main" id="{F89EDC59-1586-47F1-B558-4BD40BABC297}"/>
                </a:ext>
              </a:extLst>
            </p:cNvPr>
            <p:cNvSpPr>
              <a:spLocks/>
            </p:cNvSpPr>
            <p:nvPr userDrawn="1"/>
          </p:nvSpPr>
          <p:spPr>
            <a:xfrm>
              <a:off x="4235871" y="3867672"/>
              <a:ext cx="498229"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738" dirty="0">
                  <a:solidFill>
                    <a:schemeClr val="tx1"/>
                  </a:solidFill>
                </a:rPr>
                <a:t>229</a:t>
              </a:r>
            </a:p>
            <a:p>
              <a:pPr algn="ctr"/>
              <a:r>
                <a:rPr lang="en-GB" sz="738" dirty="0">
                  <a:solidFill>
                    <a:schemeClr val="tx1"/>
                  </a:solidFill>
                </a:rPr>
                <a:t>229</a:t>
              </a:r>
            </a:p>
            <a:p>
              <a:pPr algn="ctr"/>
              <a:r>
                <a:rPr lang="en-GB" sz="738" dirty="0">
                  <a:solidFill>
                    <a:schemeClr val="tx1"/>
                  </a:solidFill>
                </a:rPr>
                <a:t>229</a:t>
              </a:r>
            </a:p>
          </p:txBody>
        </p:sp>
        <p:sp>
          <p:nvSpPr>
            <p:cNvPr id="70" name="TextBox 69">
              <a:extLst>
                <a:ext uri="{FF2B5EF4-FFF2-40B4-BE49-F238E27FC236}">
                  <a16:creationId xmlns:a16="http://schemas.microsoft.com/office/drawing/2014/main" id="{CDE2E2E1-D269-4112-98EA-0D1A72063346}"/>
                </a:ext>
              </a:extLst>
            </p:cNvPr>
            <p:cNvSpPr txBox="1"/>
            <p:nvPr userDrawn="1"/>
          </p:nvSpPr>
          <p:spPr>
            <a:xfrm>
              <a:off x="4849642" y="2977878"/>
              <a:ext cx="385523" cy="142027"/>
            </a:xfrm>
            <a:prstGeom prst="rect">
              <a:avLst/>
            </a:prstGeom>
            <a:noFill/>
          </p:spPr>
          <p:txBody>
            <a:bodyPr wrap="none" lIns="0" tIns="0" rIns="0" bIns="0" rtlCol="0" anchor="ctr">
              <a:spAutoFit/>
            </a:bodyPr>
            <a:lstStyle/>
            <a:p>
              <a:pPr algn="l">
                <a:spcAft>
                  <a:spcPts val="554"/>
                </a:spcAft>
              </a:pPr>
              <a:r>
                <a:rPr lang="en-GB" sz="923" dirty="0"/>
                <a:t>Grey 3</a:t>
              </a:r>
            </a:p>
          </p:txBody>
        </p:sp>
        <p:sp>
          <p:nvSpPr>
            <p:cNvPr id="71" name="TextBox 70">
              <a:extLst>
                <a:ext uri="{FF2B5EF4-FFF2-40B4-BE49-F238E27FC236}">
                  <a16:creationId xmlns:a16="http://schemas.microsoft.com/office/drawing/2014/main" id="{6F65886D-3075-46A7-B4AD-072C6E2960C4}"/>
                </a:ext>
              </a:extLst>
            </p:cNvPr>
            <p:cNvSpPr txBox="1"/>
            <p:nvPr userDrawn="1"/>
          </p:nvSpPr>
          <p:spPr>
            <a:xfrm>
              <a:off x="4849642" y="1955764"/>
              <a:ext cx="385523" cy="142027"/>
            </a:xfrm>
            <a:prstGeom prst="rect">
              <a:avLst/>
            </a:prstGeom>
            <a:noFill/>
          </p:spPr>
          <p:txBody>
            <a:bodyPr wrap="none" lIns="0" tIns="0" rIns="0" bIns="0" rtlCol="0" anchor="ctr">
              <a:spAutoFit/>
            </a:bodyPr>
            <a:lstStyle/>
            <a:p>
              <a:pPr algn="l">
                <a:spcAft>
                  <a:spcPts val="554"/>
                </a:spcAft>
              </a:pPr>
              <a:r>
                <a:rPr lang="en-GB" sz="923" dirty="0"/>
                <a:t>Grey 1</a:t>
              </a:r>
            </a:p>
          </p:txBody>
        </p:sp>
        <p:sp>
          <p:nvSpPr>
            <p:cNvPr id="72" name="TextBox 71">
              <a:extLst>
                <a:ext uri="{FF2B5EF4-FFF2-40B4-BE49-F238E27FC236}">
                  <a16:creationId xmlns:a16="http://schemas.microsoft.com/office/drawing/2014/main" id="{A229B471-4271-4FA3-9655-6B28D78CB3BC}"/>
                </a:ext>
              </a:extLst>
            </p:cNvPr>
            <p:cNvSpPr txBox="1"/>
            <p:nvPr userDrawn="1"/>
          </p:nvSpPr>
          <p:spPr>
            <a:xfrm>
              <a:off x="4849642" y="3488935"/>
              <a:ext cx="385523" cy="142027"/>
            </a:xfrm>
            <a:prstGeom prst="rect">
              <a:avLst/>
            </a:prstGeom>
            <a:noFill/>
          </p:spPr>
          <p:txBody>
            <a:bodyPr wrap="none" lIns="0" tIns="0" rIns="0" bIns="0" rtlCol="0" anchor="ctr">
              <a:spAutoFit/>
            </a:bodyPr>
            <a:lstStyle/>
            <a:p>
              <a:pPr algn="l">
                <a:spcAft>
                  <a:spcPts val="554"/>
                </a:spcAft>
              </a:pPr>
              <a:r>
                <a:rPr lang="en-GB" sz="923" dirty="0"/>
                <a:t>Grey 4</a:t>
              </a:r>
            </a:p>
          </p:txBody>
        </p:sp>
        <p:sp>
          <p:nvSpPr>
            <p:cNvPr id="73" name="TextBox 72">
              <a:extLst>
                <a:ext uri="{FF2B5EF4-FFF2-40B4-BE49-F238E27FC236}">
                  <a16:creationId xmlns:a16="http://schemas.microsoft.com/office/drawing/2014/main" id="{F4A4504A-B2F9-423B-A450-3F5FC6E4FCC9}"/>
                </a:ext>
              </a:extLst>
            </p:cNvPr>
            <p:cNvSpPr txBox="1"/>
            <p:nvPr userDrawn="1"/>
          </p:nvSpPr>
          <p:spPr>
            <a:xfrm>
              <a:off x="4849642" y="3999992"/>
              <a:ext cx="385523" cy="142027"/>
            </a:xfrm>
            <a:prstGeom prst="rect">
              <a:avLst/>
            </a:prstGeom>
            <a:noFill/>
          </p:spPr>
          <p:txBody>
            <a:bodyPr wrap="none" lIns="0" tIns="0" rIns="0" bIns="0" rtlCol="0" anchor="ctr">
              <a:spAutoFit/>
            </a:bodyPr>
            <a:lstStyle/>
            <a:p>
              <a:pPr algn="l">
                <a:spcAft>
                  <a:spcPts val="554"/>
                </a:spcAft>
              </a:pPr>
              <a:r>
                <a:rPr lang="en-GB" sz="923" dirty="0"/>
                <a:t>Grey 5</a:t>
              </a:r>
            </a:p>
          </p:txBody>
        </p:sp>
        <p:sp>
          <p:nvSpPr>
            <p:cNvPr id="74" name="TextBox 73">
              <a:extLst>
                <a:ext uri="{FF2B5EF4-FFF2-40B4-BE49-F238E27FC236}">
                  <a16:creationId xmlns:a16="http://schemas.microsoft.com/office/drawing/2014/main" id="{502954FF-DF6B-400A-B97F-68B67BBDF33A}"/>
                </a:ext>
              </a:extLst>
            </p:cNvPr>
            <p:cNvSpPr txBox="1"/>
            <p:nvPr userDrawn="1"/>
          </p:nvSpPr>
          <p:spPr>
            <a:xfrm>
              <a:off x="4849642" y="2466821"/>
              <a:ext cx="385523" cy="142027"/>
            </a:xfrm>
            <a:prstGeom prst="rect">
              <a:avLst/>
            </a:prstGeom>
            <a:noFill/>
          </p:spPr>
          <p:txBody>
            <a:bodyPr wrap="none" lIns="0" tIns="0" rIns="0" bIns="0" rtlCol="0" anchor="ctr">
              <a:spAutoFit/>
            </a:bodyPr>
            <a:lstStyle/>
            <a:p>
              <a:pPr algn="l">
                <a:spcAft>
                  <a:spcPts val="554"/>
                </a:spcAft>
              </a:pPr>
              <a:r>
                <a:rPr lang="en-GB" sz="923" dirty="0"/>
                <a:t>Grey 2</a:t>
              </a:r>
            </a:p>
          </p:txBody>
        </p:sp>
        <p:sp>
          <p:nvSpPr>
            <p:cNvPr id="75" name="Rectangle 74">
              <a:extLst>
                <a:ext uri="{FF2B5EF4-FFF2-40B4-BE49-F238E27FC236}">
                  <a16:creationId xmlns:a16="http://schemas.microsoft.com/office/drawing/2014/main" id="{71EB84AF-FA36-4D22-B3F8-800915F974F1}"/>
                </a:ext>
              </a:extLst>
            </p:cNvPr>
            <p:cNvSpPr>
              <a:spLocks/>
            </p:cNvSpPr>
            <p:nvPr userDrawn="1"/>
          </p:nvSpPr>
          <p:spPr>
            <a:xfrm>
              <a:off x="4235871" y="4382050"/>
              <a:ext cx="498229"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738" dirty="0">
                  <a:solidFill>
                    <a:schemeClr val="tx1"/>
                  </a:solidFill>
                </a:rPr>
                <a:t>255</a:t>
              </a:r>
            </a:p>
            <a:p>
              <a:pPr algn="ctr"/>
              <a:r>
                <a:rPr lang="en-GB" sz="738" dirty="0">
                  <a:solidFill>
                    <a:schemeClr val="tx1"/>
                  </a:solidFill>
                </a:rPr>
                <a:t>255</a:t>
              </a:r>
            </a:p>
            <a:p>
              <a:pPr algn="ctr"/>
              <a:r>
                <a:rPr lang="en-GB" sz="738" dirty="0">
                  <a:solidFill>
                    <a:schemeClr val="tx1"/>
                  </a:solidFill>
                </a:rPr>
                <a:t>255</a:t>
              </a:r>
            </a:p>
          </p:txBody>
        </p:sp>
        <p:sp>
          <p:nvSpPr>
            <p:cNvPr id="76" name="TextBox 75">
              <a:extLst>
                <a:ext uri="{FF2B5EF4-FFF2-40B4-BE49-F238E27FC236}">
                  <a16:creationId xmlns:a16="http://schemas.microsoft.com/office/drawing/2014/main" id="{D940BCE5-0463-431F-AAE3-EE8186165FAD}"/>
                </a:ext>
              </a:extLst>
            </p:cNvPr>
            <p:cNvSpPr txBox="1"/>
            <p:nvPr userDrawn="1"/>
          </p:nvSpPr>
          <p:spPr>
            <a:xfrm>
              <a:off x="4849642" y="4514370"/>
              <a:ext cx="328215" cy="142027"/>
            </a:xfrm>
            <a:prstGeom prst="rect">
              <a:avLst/>
            </a:prstGeom>
            <a:noFill/>
          </p:spPr>
          <p:txBody>
            <a:bodyPr wrap="none" lIns="0" tIns="0" rIns="0" bIns="0" rtlCol="0" anchor="ctr">
              <a:spAutoFit/>
            </a:bodyPr>
            <a:lstStyle/>
            <a:p>
              <a:pPr algn="l">
                <a:spcAft>
                  <a:spcPts val="554"/>
                </a:spcAft>
              </a:pPr>
              <a:r>
                <a:rPr lang="en-GB" sz="923" dirty="0"/>
                <a:t>White</a:t>
              </a:r>
            </a:p>
          </p:txBody>
        </p:sp>
      </p:grpSp>
      <p:sp>
        <p:nvSpPr>
          <p:cNvPr id="20" name="Rectangle 19">
            <a:extLst>
              <a:ext uri="{FF2B5EF4-FFF2-40B4-BE49-F238E27FC236}">
                <a16:creationId xmlns:a16="http://schemas.microsoft.com/office/drawing/2014/main" id="{FB154D07-D212-43E1-ADD5-04E097558CBF}"/>
              </a:ext>
            </a:extLst>
          </p:cNvPr>
          <p:cNvSpPr/>
          <p:nvPr userDrawn="1"/>
        </p:nvSpPr>
        <p:spPr>
          <a:xfrm>
            <a:off x="5603381" y="2801734"/>
            <a:ext cx="775028"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endParaRPr lang="en-GB" sz="831" dirty="0">
              <a:solidFill>
                <a:schemeClr val="bg1"/>
              </a:solidFill>
            </a:endParaRPr>
          </a:p>
        </p:txBody>
      </p:sp>
      <p:sp>
        <p:nvSpPr>
          <p:cNvPr id="21" name="Rectangle 20">
            <a:extLst>
              <a:ext uri="{FF2B5EF4-FFF2-40B4-BE49-F238E27FC236}">
                <a16:creationId xmlns:a16="http://schemas.microsoft.com/office/drawing/2014/main" id="{265F8752-A251-41DB-8624-A041A6F4EC33}"/>
              </a:ext>
            </a:extLst>
          </p:cNvPr>
          <p:cNvSpPr/>
          <p:nvPr userDrawn="1"/>
        </p:nvSpPr>
        <p:spPr>
          <a:xfrm>
            <a:off x="6732356" y="2801734"/>
            <a:ext cx="775028"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endParaRPr lang="en-GB" sz="831" dirty="0">
              <a:solidFill>
                <a:schemeClr val="bg1"/>
              </a:solidFill>
            </a:endParaRPr>
          </a:p>
        </p:txBody>
      </p:sp>
      <p:sp>
        <p:nvSpPr>
          <p:cNvPr id="32" name="TextBox 31">
            <a:extLst>
              <a:ext uri="{FF2B5EF4-FFF2-40B4-BE49-F238E27FC236}">
                <a16:creationId xmlns:a16="http://schemas.microsoft.com/office/drawing/2014/main" id="{47FF90B1-655F-4C66-9DB7-8250C07EC060}"/>
              </a:ext>
            </a:extLst>
          </p:cNvPr>
          <p:cNvSpPr txBox="1"/>
          <p:nvPr userDrawn="1"/>
        </p:nvSpPr>
        <p:spPr>
          <a:xfrm>
            <a:off x="5603381" y="3257608"/>
            <a:ext cx="902619" cy="237066"/>
          </a:xfrm>
          <a:prstGeom prst="rect">
            <a:avLst/>
          </a:prstGeom>
          <a:noFill/>
        </p:spPr>
        <p:txBody>
          <a:bodyPr wrap="square" lIns="0" tIns="0" rIns="0" bIns="0" rtlCol="0" anchor="ctr">
            <a:noAutofit/>
          </a:bodyPr>
          <a:lstStyle/>
          <a:p>
            <a:pPr algn="l">
              <a:spcAft>
                <a:spcPts val="554"/>
              </a:spcAft>
            </a:pPr>
            <a:r>
              <a:rPr lang="en-GB" sz="831" dirty="0"/>
              <a:t>Purple/Cobalt gradient</a:t>
            </a:r>
          </a:p>
        </p:txBody>
      </p:sp>
      <p:sp>
        <p:nvSpPr>
          <p:cNvPr id="33" name="TextBox 32">
            <a:extLst>
              <a:ext uri="{FF2B5EF4-FFF2-40B4-BE49-F238E27FC236}">
                <a16:creationId xmlns:a16="http://schemas.microsoft.com/office/drawing/2014/main" id="{027F881B-0262-4E7B-993D-A1B26E5D787E}"/>
              </a:ext>
            </a:extLst>
          </p:cNvPr>
          <p:cNvSpPr txBox="1"/>
          <p:nvPr userDrawn="1"/>
        </p:nvSpPr>
        <p:spPr>
          <a:xfrm>
            <a:off x="6718570" y="3257608"/>
            <a:ext cx="983577" cy="237066"/>
          </a:xfrm>
          <a:prstGeom prst="rect">
            <a:avLst/>
          </a:prstGeom>
          <a:noFill/>
        </p:spPr>
        <p:txBody>
          <a:bodyPr wrap="square" lIns="0" tIns="0" rIns="0" bIns="0" rtlCol="0" anchor="ctr">
            <a:noAutofit/>
          </a:bodyPr>
          <a:lstStyle/>
          <a:p>
            <a:pPr algn="l">
              <a:spcAft>
                <a:spcPts val="554"/>
              </a:spcAft>
            </a:pPr>
            <a:r>
              <a:rPr lang="en-GB" sz="831" dirty="0"/>
              <a:t>Pacific/Light Blue gradient</a:t>
            </a:r>
          </a:p>
        </p:txBody>
      </p:sp>
      <p:sp>
        <p:nvSpPr>
          <p:cNvPr id="34" name="TextBox 33">
            <a:extLst>
              <a:ext uri="{FF2B5EF4-FFF2-40B4-BE49-F238E27FC236}">
                <a16:creationId xmlns:a16="http://schemas.microsoft.com/office/drawing/2014/main" id="{4F0AC37C-0C43-4F7E-B7DA-2426DB16FB11}"/>
              </a:ext>
            </a:extLst>
          </p:cNvPr>
          <p:cNvSpPr txBox="1"/>
          <p:nvPr userDrawn="1"/>
        </p:nvSpPr>
        <p:spPr>
          <a:xfrm>
            <a:off x="5603380" y="1404112"/>
            <a:ext cx="2782386" cy="1215204"/>
          </a:xfrm>
          <a:prstGeom prst="rect">
            <a:avLst/>
          </a:prstGeom>
          <a:noFill/>
        </p:spPr>
        <p:txBody>
          <a:bodyPr wrap="square" lIns="0" tIns="0" rIns="0" bIns="0" rtlCol="0">
            <a:spAutoFit/>
          </a:bodyPr>
          <a:lstStyle/>
          <a:p>
            <a:pPr algn="l">
              <a:spcAft>
                <a:spcPts val="277"/>
              </a:spcAft>
            </a:pPr>
            <a:r>
              <a:rPr lang="en-US" sz="831" b="1" dirty="0">
                <a:solidFill>
                  <a:sysClr val="windowText" lastClr="000000"/>
                </a:solidFill>
              </a:rPr>
              <a:t>Gradients</a:t>
            </a:r>
          </a:p>
          <a:p>
            <a:pPr marL="158265" indent="-158265" algn="l">
              <a:spcAft>
                <a:spcPts val="277"/>
              </a:spcAft>
              <a:buFont typeface="Arial" panose="020B0604020202020204" pitchFamily="34" charset="0"/>
              <a:buChar char="•"/>
            </a:pPr>
            <a:r>
              <a:rPr lang="en-GB" sz="831" b="0" dirty="0">
                <a:solidFill>
                  <a:sysClr val="windowText" lastClr="000000"/>
                </a:solidFill>
              </a:rPr>
              <a:t>The </a:t>
            </a:r>
            <a:r>
              <a:rPr lang="en-GB" sz="831" b="0" dirty="0" err="1">
                <a:solidFill>
                  <a:sysClr val="windowText" lastClr="000000"/>
                </a:solidFill>
              </a:rPr>
              <a:t>colors</a:t>
            </a:r>
            <a:r>
              <a:rPr lang="en-GB" sz="831" b="0" dirty="0">
                <a:solidFill>
                  <a:sysClr val="windowText" lastClr="000000"/>
                </a:solidFill>
              </a:rPr>
              <a:t> are applied at both ends of the gradient, at 0% and 100%locations</a:t>
            </a:r>
          </a:p>
          <a:p>
            <a:pPr marL="158265" indent="-158265" algn="l">
              <a:spcAft>
                <a:spcPts val="277"/>
              </a:spcAft>
              <a:buFont typeface="Arial" panose="020B0604020202020204" pitchFamily="34" charset="0"/>
              <a:buChar char="•"/>
            </a:pPr>
            <a:r>
              <a:rPr lang="en-GB" sz="831" b="0" dirty="0">
                <a:solidFill>
                  <a:sysClr val="windowText" lastClr="000000"/>
                </a:solidFill>
              </a:rPr>
              <a:t>The mid-point is at 50%</a:t>
            </a:r>
          </a:p>
          <a:p>
            <a:pPr marL="158265" indent="-158265" algn="l">
              <a:spcAft>
                <a:spcPts val="277"/>
              </a:spcAft>
              <a:buFont typeface="Arial" panose="020B0604020202020204" pitchFamily="34" charset="0"/>
              <a:buChar char="•"/>
            </a:pPr>
            <a:r>
              <a:rPr lang="en-GB" sz="831" b="0" dirty="0">
                <a:solidFill>
                  <a:sysClr val="windowText" lastClr="000000"/>
                </a:solidFill>
              </a:rPr>
              <a:t>The gradients are used at a 0º angle</a:t>
            </a:r>
          </a:p>
          <a:p>
            <a:pPr marL="158265" indent="-158265" algn="l">
              <a:spcAft>
                <a:spcPts val="277"/>
              </a:spcAft>
              <a:buFont typeface="Arial" panose="020B0604020202020204" pitchFamily="34" charset="0"/>
              <a:buChar char="•"/>
            </a:pPr>
            <a:r>
              <a:rPr lang="en-GB" sz="831" b="0" dirty="0">
                <a:solidFill>
                  <a:sysClr val="windowText" lastClr="000000"/>
                </a:solidFill>
              </a:rPr>
              <a:t>Use the linear gradient, never radial</a:t>
            </a:r>
          </a:p>
          <a:p>
            <a:pPr marL="158265" indent="-158265" algn="l">
              <a:spcAft>
                <a:spcPts val="277"/>
              </a:spcAft>
              <a:buFont typeface="Arial" panose="020B0604020202020204" pitchFamily="34" charset="0"/>
              <a:buChar char="•"/>
            </a:pPr>
            <a:r>
              <a:rPr lang="en-GB" sz="831" b="0" dirty="0">
                <a:solidFill>
                  <a:sysClr val="windowText" lastClr="000000"/>
                </a:solidFill>
              </a:rPr>
              <a:t>Do not create new gradients; use only the gradients shown here</a:t>
            </a:r>
            <a:endParaRPr lang="en-US" sz="831" b="0" dirty="0">
              <a:solidFill>
                <a:sysClr val="windowText" lastClr="000000"/>
              </a:solidFill>
            </a:endParaRPr>
          </a:p>
        </p:txBody>
      </p:sp>
      <p:sp>
        <p:nvSpPr>
          <p:cNvPr id="77" name="TextBox 76">
            <a:extLst>
              <a:ext uri="{FF2B5EF4-FFF2-40B4-BE49-F238E27FC236}">
                <a16:creationId xmlns:a16="http://schemas.microsoft.com/office/drawing/2014/main" id="{225801EF-3AED-4CF5-8FA3-9B2500E56E3F}"/>
              </a:ext>
            </a:extLst>
          </p:cNvPr>
          <p:cNvSpPr txBox="1"/>
          <p:nvPr userDrawn="1"/>
        </p:nvSpPr>
        <p:spPr>
          <a:xfrm>
            <a:off x="5603382" y="3747821"/>
            <a:ext cx="994355" cy="127856"/>
          </a:xfrm>
          <a:prstGeom prst="rect">
            <a:avLst/>
          </a:prstGeom>
          <a:noFill/>
        </p:spPr>
        <p:txBody>
          <a:bodyPr wrap="square" lIns="0" tIns="0" rIns="0" bIns="0" rtlCol="0">
            <a:spAutoFit/>
          </a:bodyPr>
          <a:lstStyle/>
          <a:p>
            <a:pPr algn="l">
              <a:spcAft>
                <a:spcPts val="554"/>
              </a:spcAft>
            </a:pPr>
            <a:r>
              <a:rPr lang="en-US" sz="831" b="1" dirty="0">
                <a:solidFill>
                  <a:sysClr val="windowText" lastClr="000000"/>
                </a:solidFill>
              </a:rPr>
              <a:t>Traffic Light Palette</a:t>
            </a:r>
            <a:endParaRPr lang="en-US" sz="831" b="0" dirty="0">
              <a:solidFill>
                <a:sysClr val="windowText" lastClr="000000"/>
              </a:solidFill>
            </a:endParaRPr>
          </a:p>
        </p:txBody>
      </p:sp>
      <p:sp>
        <p:nvSpPr>
          <p:cNvPr id="78" name="Rectangle 77">
            <a:extLst>
              <a:ext uri="{FF2B5EF4-FFF2-40B4-BE49-F238E27FC236}">
                <a16:creationId xmlns:a16="http://schemas.microsoft.com/office/drawing/2014/main" id="{D9875AE0-4B00-4BE0-8755-C09F562B0AC3}"/>
              </a:ext>
            </a:extLst>
          </p:cNvPr>
          <p:cNvSpPr>
            <a:spLocks/>
          </p:cNvSpPr>
          <p:nvPr userDrawn="1"/>
        </p:nvSpPr>
        <p:spPr>
          <a:xfrm>
            <a:off x="7166495" y="4000422"/>
            <a:ext cx="601117"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chemeClr val="bg1"/>
                </a:solidFill>
              </a:rPr>
              <a:t>38</a:t>
            </a:r>
          </a:p>
          <a:p>
            <a:pPr algn="ctr"/>
            <a:r>
              <a:rPr lang="en-GB" sz="738" dirty="0">
                <a:solidFill>
                  <a:schemeClr val="bg1"/>
                </a:solidFill>
              </a:rPr>
              <a:t>153</a:t>
            </a:r>
          </a:p>
          <a:p>
            <a:pPr algn="ctr"/>
            <a:r>
              <a:rPr lang="en-GB" sz="738" dirty="0">
                <a:solidFill>
                  <a:schemeClr val="bg1"/>
                </a:solidFill>
              </a:rPr>
              <a:t>36</a:t>
            </a:r>
          </a:p>
        </p:txBody>
      </p:sp>
      <p:sp>
        <p:nvSpPr>
          <p:cNvPr id="79" name="Rectangle 78">
            <a:extLst>
              <a:ext uri="{FF2B5EF4-FFF2-40B4-BE49-F238E27FC236}">
                <a16:creationId xmlns:a16="http://schemas.microsoft.com/office/drawing/2014/main" id="{C4D4C2BB-61B2-4A09-83DE-C82676A35E25}"/>
              </a:ext>
            </a:extLst>
          </p:cNvPr>
          <p:cNvSpPr>
            <a:spLocks/>
          </p:cNvSpPr>
          <p:nvPr userDrawn="1"/>
        </p:nvSpPr>
        <p:spPr>
          <a:xfrm>
            <a:off x="6384938" y="4000422"/>
            <a:ext cx="601117"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chemeClr val="bg1"/>
                </a:solidFill>
              </a:rPr>
              <a:t>241</a:t>
            </a:r>
          </a:p>
          <a:p>
            <a:pPr algn="ctr"/>
            <a:r>
              <a:rPr lang="en-GB" sz="738" dirty="0">
                <a:solidFill>
                  <a:schemeClr val="bg1"/>
                </a:solidFill>
              </a:rPr>
              <a:t>196</a:t>
            </a:r>
          </a:p>
          <a:p>
            <a:pPr algn="ctr"/>
            <a:r>
              <a:rPr lang="en-GB" sz="738" dirty="0">
                <a:solidFill>
                  <a:schemeClr val="bg1"/>
                </a:solidFill>
              </a:rPr>
              <a:t>77</a:t>
            </a:r>
          </a:p>
        </p:txBody>
      </p:sp>
      <p:sp>
        <p:nvSpPr>
          <p:cNvPr id="80" name="Rectangle 79">
            <a:extLst>
              <a:ext uri="{FF2B5EF4-FFF2-40B4-BE49-F238E27FC236}">
                <a16:creationId xmlns:a16="http://schemas.microsoft.com/office/drawing/2014/main" id="{187AA242-1F46-486F-8FBF-DEC6364FA9BC}"/>
              </a:ext>
            </a:extLst>
          </p:cNvPr>
          <p:cNvSpPr>
            <a:spLocks/>
          </p:cNvSpPr>
          <p:nvPr userDrawn="1"/>
        </p:nvSpPr>
        <p:spPr>
          <a:xfrm>
            <a:off x="5603382" y="4000422"/>
            <a:ext cx="601117"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r>
              <a:rPr lang="en-GB" sz="738" dirty="0">
                <a:solidFill>
                  <a:schemeClr val="bg1"/>
                </a:solidFill>
              </a:rPr>
              <a:t>237</a:t>
            </a:r>
          </a:p>
          <a:p>
            <a:pPr algn="ctr"/>
            <a:r>
              <a:rPr lang="en-GB" sz="738" dirty="0">
                <a:solidFill>
                  <a:schemeClr val="bg1"/>
                </a:solidFill>
              </a:rPr>
              <a:t>33</a:t>
            </a:r>
          </a:p>
          <a:p>
            <a:pPr algn="ctr"/>
            <a:r>
              <a:rPr lang="en-GB" sz="738" dirty="0">
                <a:solidFill>
                  <a:schemeClr val="bg1"/>
                </a:solidFill>
              </a:rPr>
              <a:t>36</a:t>
            </a:r>
          </a:p>
        </p:txBody>
      </p:sp>
      <p:sp>
        <p:nvSpPr>
          <p:cNvPr id="81" name="TextBox 80">
            <a:extLst>
              <a:ext uri="{FF2B5EF4-FFF2-40B4-BE49-F238E27FC236}">
                <a16:creationId xmlns:a16="http://schemas.microsoft.com/office/drawing/2014/main" id="{0D420828-D79E-45FD-A09F-3A65AF935CE9}"/>
              </a:ext>
            </a:extLst>
          </p:cNvPr>
          <p:cNvSpPr txBox="1"/>
          <p:nvPr userDrawn="1"/>
        </p:nvSpPr>
        <p:spPr>
          <a:xfrm>
            <a:off x="5603381" y="4575413"/>
            <a:ext cx="2714142" cy="626317"/>
          </a:xfrm>
          <a:prstGeom prst="rect">
            <a:avLst/>
          </a:prstGeom>
          <a:noFill/>
        </p:spPr>
        <p:txBody>
          <a:bodyPr wrap="square" lIns="0" tIns="0" rIns="0" bIns="0" rtlCol="0">
            <a:noAutofit/>
          </a:bodyPr>
          <a:lstStyle/>
          <a:p>
            <a:pPr algn="l">
              <a:spcAft>
                <a:spcPts val="277"/>
              </a:spcAft>
            </a:pPr>
            <a:r>
              <a:rPr lang="en-US" sz="831" b="1" dirty="0">
                <a:solidFill>
                  <a:sysClr val="windowText" lastClr="000000"/>
                </a:solidFill>
              </a:rPr>
              <a:t>Potential chart color order</a:t>
            </a:r>
          </a:p>
          <a:p>
            <a:pPr marL="158265" indent="-158265" algn="l">
              <a:spcAft>
                <a:spcPts val="277"/>
              </a:spcAft>
              <a:buFont typeface="Arial" panose="020B0604020202020204" pitchFamily="34" charset="0"/>
              <a:buChar char="•"/>
            </a:pPr>
            <a:r>
              <a:rPr lang="en-US" sz="831" b="0" dirty="0">
                <a:solidFill>
                  <a:sysClr val="windowText" lastClr="000000"/>
                </a:solidFill>
              </a:rPr>
              <a:t>Prioritize our blues, but they don’t have to be used all at once</a:t>
            </a:r>
          </a:p>
          <a:p>
            <a:pPr marL="158265" indent="-158265" algn="l">
              <a:spcAft>
                <a:spcPts val="277"/>
              </a:spcAft>
              <a:buFont typeface="Arial" panose="020B0604020202020204" pitchFamily="34" charset="0"/>
              <a:buChar char="•"/>
            </a:pPr>
            <a:r>
              <a:rPr lang="en-US" sz="831" b="0" dirty="0">
                <a:solidFill>
                  <a:sysClr val="windowText" lastClr="000000"/>
                </a:solidFill>
              </a:rPr>
              <a:t>Mix light, mid and dark tones within data sets</a:t>
            </a:r>
          </a:p>
        </p:txBody>
      </p:sp>
      <p:sp>
        <p:nvSpPr>
          <p:cNvPr id="83" name="Rectangle 82">
            <a:extLst>
              <a:ext uri="{FF2B5EF4-FFF2-40B4-BE49-F238E27FC236}">
                <a16:creationId xmlns:a16="http://schemas.microsoft.com/office/drawing/2014/main" id="{4D28C8C1-65E8-4BCA-8D5B-B3C6ADF6F656}"/>
              </a:ext>
            </a:extLst>
          </p:cNvPr>
          <p:cNvSpPr/>
          <p:nvPr userDrawn="1"/>
        </p:nvSpPr>
        <p:spPr>
          <a:xfrm>
            <a:off x="6330439" y="5261187"/>
            <a:ext cx="293878" cy="320103"/>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lnSpc>
                <a:spcPct val="90000"/>
              </a:lnSpc>
            </a:pPr>
            <a:r>
              <a:rPr lang="en-GB" sz="646">
                <a:solidFill>
                  <a:schemeClr val="bg1"/>
                </a:solidFill>
              </a:rPr>
              <a:t>30</a:t>
            </a:r>
          </a:p>
          <a:p>
            <a:pPr algn="ctr">
              <a:lnSpc>
                <a:spcPct val="90000"/>
              </a:lnSpc>
            </a:pPr>
            <a:r>
              <a:rPr lang="en-GB" sz="646">
                <a:solidFill>
                  <a:schemeClr val="bg1"/>
                </a:solidFill>
              </a:rPr>
              <a:t>73</a:t>
            </a:r>
          </a:p>
          <a:p>
            <a:pPr algn="ctr">
              <a:lnSpc>
                <a:spcPct val="90000"/>
              </a:lnSpc>
            </a:pPr>
            <a:r>
              <a:rPr lang="en-GB" sz="646">
                <a:solidFill>
                  <a:schemeClr val="bg1"/>
                </a:solidFill>
              </a:rPr>
              <a:t>226</a:t>
            </a:r>
            <a:endParaRPr lang="en-GB" sz="646" dirty="0">
              <a:solidFill>
                <a:schemeClr val="bg1"/>
              </a:solidFill>
            </a:endParaRPr>
          </a:p>
        </p:txBody>
      </p:sp>
      <p:sp>
        <p:nvSpPr>
          <p:cNvPr id="84" name="Rectangle 83">
            <a:extLst>
              <a:ext uri="{FF2B5EF4-FFF2-40B4-BE49-F238E27FC236}">
                <a16:creationId xmlns:a16="http://schemas.microsoft.com/office/drawing/2014/main" id="{98F0295E-4BE1-4F0C-A885-FC676D4F01B0}"/>
              </a:ext>
            </a:extLst>
          </p:cNvPr>
          <p:cNvSpPr/>
          <p:nvPr userDrawn="1"/>
        </p:nvSpPr>
        <p:spPr>
          <a:xfrm>
            <a:off x="5603382" y="5261187"/>
            <a:ext cx="293878" cy="320103"/>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lnSpc>
                <a:spcPct val="90000"/>
              </a:lnSpc>
            </a:pPr>
            <a:r>
              <a:rPr lang="en-GB" sz="646">
                <a:solidFill>
                  <a:schemeClr val="bg1"/>
                </a:solidFill>
              </a:rPr>
              <a:t>0</a:t>
            </a:r>
          </a:p>
          <a:p>
            <a:pPr algn="ctr">
              <a:lnSpc>
                <a:spcPct val="90000"/>
              </a:lnSpc>
            </a:pPr>
            <a:r>
              <a:rPr lang="en-GB" sz="646">
                <a:solidFill>
                  <a:schemeClr val="bg1"/>
                </a:solidFill>
              </a:rPr>
              <a:t>51</a:t>
            </a:r>
          </a:p>
          <a:p>
            <a:pPr algn="ctr">
              <a:lnSpc>
                <a:spcPct val="90000"/>
              </a:lnSpc>
            </a:pPr>
            <a:r>
              <a:rPr lang="en-GB" sz="646">
                <a:solidFill>
                  <a:schemeClr val="bg1"/>
                </a:solidFill>
              </a:rPr>
              <a:t>141</a:t>
            </a:r>
            <a:endParaRPr lang="en-GB" sz="646" dirty="0">
              <a:solidFill>
                <a:schemeClr val="bg1"/>
              </a:solidFill>
            </a:endParaRPr>
          </a:p>
        </p:txBody>
      </p:sp>
      <p:sp>
        <p:nvSpPr>
          <p:cNvPr id="85" name="Rectangle 84">
            <a:extLst>
              <a:ext uri="{FF2B5EF4-FFF2-40B4-BE49-F238E27FC236}">
                <a16:creationId xmlns:a16="http://schemas.microsoft.com/office/drawing/2014/main" id="{43B624BB-23BB-4FDC-9C73-D5F9DA003816}"/>
              </a:ext>
            </a:extLst>
          </p:cNvPr>
          <p:cNvSpPr/>
          <p:nvPr userDrawn="1"/>
        </p:nvSpPr>
        <p:spPr>
          <a:xfrm>
            <a:off x="6693969" y="5261187"/>
            <a:ext cx="293878" cy="320103"/>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lnSpc>
                <a:spcPct val="90000"/>
              </a:lnSpc>
            </a:pPr>
            <a:r>
              <a:rPr lang="en-GB" sz="646">
                <a:solidFill>
                  <a:sysClr val="windowText" lastClr="000000"/>
                </a:solidFill>
              </a:rPr>
              <a:t>118</a:t>
            </a:r>
          </a:p>
          <a:p>
            <a:pPr algn="ctr">
              <a:lnSpc>
                <a:spcPct val="90000"/>
              </a:lnSpc>
            </a:pPr>
            <a:r>
              <a:rPr lang="en-GB" sz="646">
                <a:solidFill>
                  <a:sysClr val="windowText" lastClr="000000"/>
                </a:solidFill>
              </a:rPr>
              <a:t>210</a:t>
            </a:r>
          </a:p>
          <a:p>
            <a:pPr algn="ctr">
              <a:lnSpc>
                <a:spcPct val="90000"/>
              </a:lnSpc>
            </a:pPr>
            <a:r>
              <a:rPr lang="en-GB" sz="646">
                <a:solidFill>
                  <a:sysClr val="windowText" lastClr="000000"/>
                </a:solidFill>
              </a:rPr>
              <a:t>255</a:t>
            </a:r>
            <a:endParaRPr lang="en-GB" sz="646" dirty="0">
              <a:solidFill>
                <a:sysClr val="windowText" lastClr="000000"/>
              </a:solidFill>
            </a:endParaRPr>
          </a:p>
        </p:txBody>
      </p:sp>
      <p:sp>
        <p:nvSpPr>
          <p:cNvPr id="86" name="Rectangle 85">
            <a:extLst>
              <a:ext uri="{FF2B5EF4-FFF2-40B4-BE49-F238E27FC236}">
                <a16:creationId xmlns:a16="http://schemas.microsoft.com/office/drawing/2014/main" id="{9AC54907-3CF5-4834-A5DB-2FFC15629DFB}"/>
              </a:ext>
            </a:extLst>
          </p:cNvPr>
          <p:cNvSpPr/>
          <p:nvPr userDrawn="1"/>
        </p:nvSpPr>
        <p:spPr>
          <a:xfrm>
            <a:off x="7421026" y="5261187"/>
            <a:ext cx="293878" cy="320103"/>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lnSpc>
                <a:spcPct val="90000"/>
              </a:lnSpc>
            </a:pPr>
            <a:r>
              <a:rPr lang="en-GB" sz="646">
                <a:solidFill>
                  <a:schemeClr val="bg1"/>
                </a:solidFill>
              </a:rPr>
              <a:t>180</a:t>
            </a:r>
          </a:p>
          <a:p>
            <a:pPr algn="ctr">
              <a:lnSpc>
                <a:spcPct val="90000"/>
              </a:lnSpc>
            </a:pPr>
            <a:r>
              <a:rPr lang="en-GB" sz="646">
                <a:solidFill>
                  <a:schemeClr val="bg1"/>
                </a:solidFill>
              </a:rPr>
              <a:t>151</a:t>
            </a:r>
          </a:p>
          <a:p>
            <a:pPr algn="ctr">
              <a:lnSpc>
                <a:spcPct val="90000"/>
              </a:lnSpc>
            </a:pPr>
            <a:r>
              <a:rPr lang="en-GB" sz="646">
                <a:solidFill>
                  <a:schemeClr val="bg1"/>
                </a:solidFill>
              </a:rPr>
              <a:t>255</a:t>
            </a:r>
            <a:endParaRPr lang="en-GB" sz="646" dirty="0">
              <a:solidFill>
                <a:schemeClr val="bg1"/>
              </a:solidFill>
            </a:endParaRPr>
          </a:p>
        </p:txBody>
      </p:sp>
      <p:sp>
        <p:nvSpPr>
          <p:cNvPr id="87" name="Rectangle 86">
            <a:extLst>
              <a:ext uri="{FF2B5EF4-FFF2-40B4-BE49-F238E27FC236}">
                <a16:creationId xmlns:a16="http://schemas.microsoft.com/office/drawing/2014/main" id="{C6927F43-DFA6-4337-B237-1F3051415501}"/>
              </a:ext>
            </a:extLst>
          </p:cNvPr>
          <p:cNvSpPr/>
          <p:nvPr userDrawn="1"/>
        </p:nvSpPr>
        <p:spPr>
          <a:xfrm>
            <a:off x="6330439" y="5686998"/>
            <a:ext cx="293878" cy="320103"/>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lnSpc>
                <a:spcPct val="90000"/>
              </a:lnSpc>
            </a:pPr>
            <a:r>
              <a:rPr lang="en-GB" sz="646">
                <a:solidFill>
                  <a:schemeClr val="bg1"/>
                </a:solidFill>
              </a:rPr>
              <a:t>253</a:t>
            </a:r>
          </a:p>
          <a:p>
            <a:pPr algn="ctr">
              <a:lnSpc>
                <a:spcPct val="90000"/>
              </a:lnSpc>
            </a:pPr>
            <a:r>
              <a:rPr lang="en-GB" sz="646">
                <a:solidFill>
                  <a:schemeClr val="bg1"/>
                </a:solidFill>
              </a:rPr>
              <a:t>52</a:t>
            </a:r>
          </a:p>
          <a:p>
            <a:pPr algn="ctr">
              <a:lnSpc>
                <a:spcPct val="90000"/>
              </a:lnSpc>
            </a:pPr>
            <a:r>
              <a:rPr lang="en-GB" sz="646">
                <a:solidFill>
                  <a:schemeClr val="bg1"/>
                </a:solidFill>
              </a:rPr>
              <a:t>156</a:t>
            </a:r>
            <a:endParaRPr lang="en-GB" sz="646" dirty="0">
              <a:solidFill>
                <a:schemeClr val="bg1"/>
              </a:solidFill>
            </a:endParaRPr>
          </a:p>
        </p:txBody>
      </p:sp>
      <p:sp>
        <p:nvSpPr>
          <p:cNvPr id="88" name="Rectangle 87">
            <a:extLst>
              <a:ext uri="{FF2B5EF4-FFF2-40B4-BE49-F238E27FC236}">
                <a16:creationId xmlns:a16="http://schemas.microsoft.com/office/drawing/2014/main" id="{BC73DF60-F9E0-4BEB-8712-7D84F27FA699}"/>
              </a:ext>
            </a:extLst>
          </p:cNvPr>
          <p:cNvSpPr/>
          <p:nvPr userDrawn="1"/>
        </p:nvSpPr>
        <p:spPr>
          <a:xfrm>
            <a:off x="7057497" y="5261187"/>
            <a:ext cx="293878" cy="320103"/>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lnSpc>
                <a:spcPct val="90000"/>
              </a:lnSpc>
            </a:pPr>
            <a:r>
              <a:rPr lang="en-GB" sz="646">
                <a:solidFill>
                  <a:schemeClr val="bg1"/>
                </a:solidFill>
              </a:rPr>
              <a:t>114</a:t>
            </a:r>
          </a:p>
          <a:p>
            <a:pPr algn="ctr">
              <a:lnSpc>
                <a:spcPct val="90000"/>
              </a:lnSpc>
            </a:pPr>
            <a:r>
              <a:rPr lang="en-GB" sz="646">
                <a:solidFill>
                  <a:schemeClr val="bg1"/>
                </a:solidFill>
              </a:rPr>
              <a:t>19</a:t>
            </a:r>
          </a:p>
          <a:p>
            <a:pPr algn="ctr">
              <a:lnSpc>
                <a:spcPct val="90000"/>
              </a:lnSpc>
            </a:pPr>
            <a:r>
              <a:rPr lang="en-GB" sz="646">
                <a:solidFill>
                  <a:schemeClr val="bg1"/>
                </a:solidFill>
              </a:rPr>
              <a:t>234</a:t>
            </a:r>
            <a:endParaRPr lang="en-GB" sz="646" dirty="0">
              <a:solidFill>
                <a:schemeClr val="bg1"/>
              </a:solidFill>
            </a:endParaRPr>
          </a:p>
        </p:txBody>
      </p:sp>
      <p:sp>
        <p:nvSpPr>
          <p:cNvPr id="89" name="Rectangle 88">
            <a:extLst>
              <a:ext uri="{FF2B5EF4-FFF2-40B4-BE49-F238E27FC236}">
                <a16:creationId xmlns:a16="http://schemas.microsoft.com/office/drawing/2014/main" id="{7ABE4721-31D5-4073-97C2-56D43686D7CC}"/>
              </a:ext>
            </a:extLst>
          </p:cNvPr>
          <p:cNvSpPr/>
          <p:nvPr userDrawn="1"/>
        </p:nvSpPr>
        <p:spPr>
          <a:xfrm>
            <a:off x="6693969" y="5686998"/>
            <a:ext cx="293878" cy="320103"/>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lnSpc>
                <a:spcPct val="90000"/>
              </a:lnSpc>
            </a:pPr>
            <a:r>
              <a:rPr lang="en-GB" sz="646">
                <a:solidFill>
                  <a:schemeClr val="bg1"/>
                </a:solidFill>
              </a:rPr>
              <a:t>255</a:t>
            </a:r>
          </a:p>
          <a:p>
            <a:pPr algn="ctr">
              <a:lnSpc>
                <a:spcPct val="90000"/>
              </a:lnSpc>
            </a:pPr>
            <a:r>
              <a:rPr lang="en-GB" sz="646">
                <a:solidFill>
                  <a:schemeClr val="bg1"/>
                </a:solidFill>
              </a:rPr>
              <a:t>163</a:t>
            </a:r>
          </a:p>
          <a:p>
            <a:pPr algn="ctr">
              <a:lnSpc>
                <a:spcPct val="90000"/>
              </a:lnSpc>
            </a:pPr>
            <a:r>
              <a:rPr lang="en-GB" sz="646">
                <a:solidFill>
                  <a:schemeClr val="bg1"/>
                </a:solidFill>
              </a:rPr>
              <a:t>218</a:t>
            </a:r>
            <a:endParaRPr lang="en-GB" sz="646" dirty="0">
              <a:solidFill>
                <a:schemeClr val="bg1"/>
              </a:solidFill>
            </a:endParaRPr>
          </a:p>
        </p:txBody>
      </p:sp>
      <p:sp>
        <p:nvSpPr>
          <p:cNvPr id="90" name="Rectangle 89">
            <a:extLst>
              <a:ext uri="{FF2B5EF4-FFF2-40B4-BE49-F238E27FC236}">
                <a16:creationId xmlns:a16="http://schemas.microsoft.com/office/drawing/2014/main" id="{7D554F63-AD06-4BBF-99C3-3D605D1CFC75}"/>
              </a:ext>
            </a:extLst>
          </p:cNvPr>
          <p:cNvSpPr/>
          <p:nvPr userDrawn="1"/>
        </p:nvSpPr>
        <p:spPr>
          <a:xfrm>
            <a:off x="5603382" y="5686998"/>
            <a:ext cx="293878" cy="320103"/>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lnSpc>
                <a:spcPct val="90000"/>
              </a:lnSpc>
            </a:pPr>
            <a:r>
              <a:rPr lang="en-GB" sz="646">
                <a:solidFill>
                  <a:schemeClr val="bg1"/>
                </a:solidFill>
              </a:rPr>
              <a:t>0</a:t>
            </a:r>
          </a:p>
          <a:p>
            <a:pPr algn="ctr">
              <a:lnSpc>
                <a:spcPct val="90000"/>
              </a:lnSpc>
            </a:pPr>
            <a:r>
              <a:rPr lang="en-GB" sz="646">
                <a:solidFill>
                  <a:schemeClr val="bg1"/>
                </a:solidFill>
              </a:rPr>
              <a:t>192</a:t>
            </a:r>
          </a:p>
          <a:p>
            <a:pPr algn="ctr">
              <a:lnSpc>
                <a:spcPct val="90000"/>
              </a:lnSpc>
            </a:pPr>
            <a:r>
              <a:rPr lang="en-GB" sz="646">
                <a:solidFill>
                  <a:schemeClr val="bg1"/>
                </a:solidFill>
              </a:rPr>
              <a:t>174</a:t>
            </a:r>
            <a:endParaRPr lang="en-GB" sz="646" dirty="0">
              <a:solidFill>
                <a:schemeClr val="bg1"/>
              </a:solidFill>
            </a:endParaRPr>
          </a:p>
        </p:txBody>
      </p:sp>
      <p:sp>
        <p:nvSpPr>
          <p:cNvPr id="91" name="Rectangle 90">
            <a:extLst>
              <a:ext uri="{FF2B5EF4-FFF2-40B4-BE49-F238E27FC236}">
                <a16:creationId xmlns:a16="http://schemas.microsoft.com/office/drawing/2014/main" id="{07DFE7DC-DBD1-45D4-BCEA-8B249017CDFD}"/>
              </a:ext>
            </a:extLst>
          </p:cNvPr>
          <p:cNvSpPr/>
          <p:nvPr userDrawn="1"/>
        </p:nvSpPr>
        <p:spPr>
          <a:xfrm>
            <a:off x="7784555" y="5686998"/>
            <a:ext cx="293878" cy="320103"/>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lnSpc>
                <a:spcPct val="90000"/>
              </a:lnSpc>
            </a:pPr>
            <a:r>
              <a:rPr lang="en-GB" sz="646">
                <a:solidFill>
                  <a:sysClr val="windowText" lastClr="000000"/>
                </a:solidFill>
              </a:rPr>
              <a:t>99</a:t>
            </a:r>
          </a:p>
          <a:p>
            <a:pPr algn="ctr">
              <a:lnSpc>
                <a:spcPct val="90000"/>
              </a:lnSpc>
            </a:pPr>
            <a:r>
              <a:rPr lang="en-GB" sz="646">
                <a:solidFill>
                  <a:sysClr val="windowText" lastClr="000000"/>
                </a:solidFill>
              </a:rPr>
              <a:t>235</a:t>
            </a:r>
          </a:p>
          <a:p>
            <a:pPr algn="ctr">
              <a:lnSpc>
                <a:spcPct val="90000"/>
              </a:lnSpc>
            </a:pPr>
            <a:r>
              <a:rPr lang="en-GB" sz="646">
                <a:solidFill>
                  <a:sysClr val="windowText" lastClr="000000"/>
                </a:solidFill>
              </a:rPr>
              <a:t>218</a:t>
            </a:r>
            <a:endParaRPr lang="en-GB" sz="646" dirty="0">
              <a:solidFill>
                <a:sysClr val="windowText" lastClr="000000"/>
              </a:solidFill>
            </a:endParaRPr>
          </a:p>
        </p:txBody>
      </p:sp>
      <p:sp>
        <p:nvSpPr>
          <p:cNvPr id="92" name="Rectangle 91">
            <a:extLst>
              <a:ext uri="{FF2B5EF4-FFF2-40B4-BE49-F238E27FC236}">
                <a16:creationId xmlns:a16="http://schemas.microsoft.com/office/drawing/2014/main" id="{D4E5D507-CF75-4654-8E0F-8A30AA9103D2}"/>
              </a:ext>
            </a:extLst>
          </p:cNvPr>
          <p:cNvSpPr/>
          <p:nvPr userDrawn="1"/>
        </p:nvSpPr>
        <p:spPr>
          <a:xfrm>
            <a:off x="5966911" y="5261187"/>
            <a:ext cx="293878" cy="320103"/>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lnSpc>
                <a:spcPct val="90000"/>
              </a:lnSpc>
            </a:pPr>
            <a:r>
              <a:rPr lang="en-GB" sz="646">
                <a:solidFill>
                  <a:schemeClr val="bg1"/>
                </a:solidFill>
              </a:rPr>
              <a:t>0</a:t>
            </a:r>
          </a:p>
          <a:p>
            <a:pPr algn="ctr">
              <a:lnSpc>
                <a:spcPct val="90000"/>
              </a:lnSpc>
            </a:pPr>
            <a:r>
              <a:rPr lang="en-GB" sz="646">
                <a:solidFill>
                  <a:schemeClr val="bg1"/>
                </a:solidFill>
              </a:rPr>
              <a:t>184</a:t>
            </a:r>
          </a:p>
          <a:p>
            <a:pPr algn="ctr">
              <a:lnSpc>
                <a:spcPct val="90000"/>
              </a:lnSpc>
            </a:pPr>
            <a:r>
              <a:rPr lang="en-GB" sz="646">
                <a:solidFill>
                  <a:schemeClr val="bg1"/>
                </a:solidFill>
              </a:rPr>
              <a:t>245</a:t>
            </a:r>
            <a:endParaRPr lang="en-GB" sz="646" dirty="0">
              <a:solidFill>
                <a:schemeClr val="bg1"/>
              </a:solidFill>
            </a:endParaRPr>
          </a:p>
        </p:txBody>
      </p:sp>
      <p:sp>
        <p:nvSpPr>
          <p:cNvPr id="93" name="Rectangle 92">
            <a:extLst>
              <a:ext uri="{FF2B5EF4-FFF2-40B4-BE49-F238E27FC236}">
                <a16:creationId xmlns:a16="http://schemas.microsoft.com/office/drawing/2014/main" id="{EB6C550B-AC51-46C3-96E0-8EDB9E28CC56}"/>
              </a:ext>
            </a:extLst>
          </p:cNvPr>
          <p:cNvSpPr/>
          <p:nvPr userDrawn="1"/>
        </p:nvSpPr>
        <p:spPr>
          <a:xfrm>
            <a:off x="7421026" y="5686998"/>
            <a:ext cx="293878" cy="320103"/>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lnSpc>
                <a:spcPct val="90000"/>
              </a:lnSpc>
            </a:pPr>
            <a:r>
              <a:rPr lang="en-GB" sz="646">
                <a:solidFill>
                  <a:schemeClr val="bg1"/>
                </a:solidFill>
              </a:rPr>
              <a:t>81</a:t>
            </a:r>
          </a:p>
          <a:p>
            <a:pPr algn="ctr">
              <a:lnSpc>
                <a:spcPct val="90000"/>
              </a:lnSpc>
            </a:pPr>
            <a:r>
              <a:rPr lang="en-GB" sz="646">
                <a:solidFill>
                  <a:schemeClr val="bg1"/>
                </a:solidFill>
              </a:rPr>
              <a:t>13</a:t>
            </a:r>
          </a:p>
          <a:p>
            <a:pPr algn="ctr">
              <a:lnSpc>
                <a:spcPct val="90000"/>
              </a:lnSpc>
            </a:pPr>
            <a:r>
              <a:rPr lang="en-GB" sz="646">
                <a:solidFill>
                  <a:schemeClr val="bg1"/>
                </a:solidFill>
              </a:rPr>
              <a:t>188</a:t>
            </a:r>
            <a:endParaRPr lang="en-GB" sz="646" dirty="0">
              <a:solidFill>
                <a:schemeClr val="bg1"/>
              </a:solidFill>
            </a:endParaRPr>
          </a:p>
        </p:txBody>
      </p:sp>
      <p:sp>
        <p:nvSpPr>
          <p:cNvPr id="94" name="Rectangle 93">
            <a:extLst>
              <a:ext uri="{FF2B5EF4-FFF2-40B4-BE49-F238E27FC236}">
                <a16:creationId xmlns:a16="http://schemas.microsoft.com/office/drawing/2014/main" id="{1051D006-B565-4D0E-8697-CF8952B1712B}"/>
              </a:ext>
            </a:extLst>
          </p:cNvPr>
          <p:cNvSpPr/>
          <p:nvPr userDrawn="1"/>
        </p:nvSpPr>
        <p:spPr>
          <a:xfrm>
            <a:off x="7784555" y="5261187"/>
            <a:ext cx="293878" cy="320103"/>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lnSpc>
                <a:spcPct val="90000"/>
              </a:lnSpc>
            </a:pPr>
            <a:r>
              <a:rPr lang="en-GB" sz="646">
                <a:solidFill>
                  <a:schemeClr val="bg1"/>
                </a:solidFill>
              </a:rPr>
              <a:t>9</a:t>
            </a:r>
          </a:p>
          <a:p>
            <a:pPr algn="ctr">
              <a:lnSpc>
                <a:spcPct val="90000"/>
              </a:lnSpc>
            </a:pPr>
            <a:r>
              <a:rPr lang="en-GB" sz="646">
                <a:solidFill>
                  <a:schemeClr val="bg1"/>
                </a:solidFill>
              </a:rPr>
              <a:t>142</a:t>
            </a:r>
          </a:p>
          <a:p>
            <a:pPr algn="ctr">
              <a:lnSpc>
                <a:spcPct val="90000"/>
              </a:lnSpc>
            </a:pPr>
            <a:r>
              <a:rPr lang="en-GB" sz="646">
                <a:solidFill>
                  <a:schemeClr val="bg1"/>
                </a:solidFill>
              </a:rPr>
              <a:t>126</a:t>
            </a:r>
            <a:endParaRPr lang="en-GB" sz="646" dirty="0">
              <a:solidFill>
                <a:schemeClr val="bg1"/>
              </a:solidFill>
            </a:endParaRPr>
          </a:p>
        </p:txBody>
      </p:sp>
      <p:sp>
        <p:nvSpPr>
          <p:cNvPr id="95" name="Rectangle 94">
            <a:extLst>
              <a:ext uri="{FF2B5EF4-FFF2-40B4-BE49-F238E27FC236}">
                <a16:creationId xmlns:a16="http://schemas.microsoft.com/office/drawing/2014/main" id="{E8C94879-BF3E-4C69-9260-20F9221C9B58}"/>
              </a:ext>
            </a:extLst>
          </p:cNvPr>
          <p:cNvSpPr/>
          <p:nvPr userDrawn="1"/>
        </p:nvSpPr>
        <p:spPr>
          <a:xfrm>
            <a:off x="7057497" y="5686998"/>
            <a:ext cx="293878" cy="320103"/>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lnSpc>
                <a:spcPct val="90000"/>
              </a:lnSpc>
            </a:pPr>
            <a:r>
              <a:rPr lang="en-GB" sz="646">
                <a:solidFill>
                  <a:schemeClr val="bg1"/>
                </a:solidFill>
              </a:rPr>
              <a:t>102</a:t>
            </a:r>
          </a:p>
          <a:p>
            <a:pPr algn="ctr">
              <a:lnSpc>
                <a:spcPct val="90000"/>
              </a:lnSpc>
            </a:pPr>
            <a:r>
              <a:rPr lang="en-GB" sz="646">
                <a:solidFill>
                  <a:schemeClr val="bg1"/>
                </a:solidFill>
              </a:rPr>
              <a:t>102</a:t>
            </a:r>
          </a:p>
          <a:p>
            <a:pPr algn="ctr">
              <a:lnSpc>
                <a:spcPct val="90000"/>
              </a:lnSpc>
            </a:pPr>
            <a:r>
              <a:rPr lang="en-GB" sz="646">
                <a:solidFill>
                  <a:schemeClr val="bg1"/>
                </a:solidFill>
              </a:rPr>
              <a:t>102</a:t>
            </a:r>
            <a:endParaRPr lang="en-GB" sz="646" dirty="0">
              <a:solidFill>
                <a:schemeClr val="bg1"/>
              </a:solidFill>
            </a:endParaRPr>
          </a:p>
        </p:txBody>
      </p:sp>
      <p:sp>
        <p:nvSpPr>
          <p:cNvPr id="96" name="Rectangle 95">
            <a:extLst>
              <a:ext uri="{FF2B5EF4-FFF2-40B4-BE49-F238E27FC236}">
                <a16:creationId xmlns:a16="http://schemas.microsoft.com/office/drawing/2014/main" id="{06D66351-DCB6-45C6-9297-78B3CB0A3726}"/>
              </a:ext>
            </a:extLst>
          </p:cNvPr>
          <p:cNvSpPr/>
          <p:nvPr userDrawn="1"/>
        </p:nvSpPr>
        <p:spPr>
          <a:xfrm>
            <a:off x="5966911" y="5686998"/>
            <a:ext cx="293878" cy="320103"/>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algn="ctr">
              <a:lnSpc>
                <a:spcPct val="90000"/>
              </a:lnSpc>
            </a:pPr>
            <a:r>
              <a:rPr lang="en-GB" sz="646">
                <a:solidFill>
                  <a:schemeClr val="bg1"/>
                </a:solidFill>
              </a:rPr>
              <a:t>171</a:t>
            </a:r>
          </a:p>
          <a:p>
            <a:pPr algn="ctr">
              <a:lnSpc>
                <a:spcPct val="90000"/>
              </a:lnSpc>
            </a:pPr>
            <a:r>
              <a:rPr lang="en-GB" sz="646">
                <a:solidFill>
                  <a:schemeClr val="bg1"/>
                </a:solidFill>
              </a:rPr>
              <a:t>13</a:t>
            </a:r>
          </a:p>
          <a:p>
            <a:pPr algn="ctr">
              <a:lnSpc>
                <a:spcPct val="90000"/>
              </a:lnSpc>
            </a:pPr>
            <a:r>
              <a:rPr lang="en-GB" sz="646">
                <a:solidFill>
                  <a:schemeClr val="bg1"/>
                </a:solidFill>
              </a:rPr>
              <a:t>130</a:t>
            </a:r>
            <a:endParaRPr lang="en-GB" sz="646" dirty="0">
              <a:solidFill>
                <a:schemeClr val="bg1"/>
              </a:solidFill>
            </a:endParaRPr>
          </a:p>
        </p:txBody>
      </p:sp>
      <p:grpSp>
        <p:nvGrpSpPr>
          <p:cNvPr id="4" name="Group 3">
            <a:extLst>
              <a:ext uri="{FF2B5EF4-FFF2-40B4-BE49-F238E27FC236}">
                <a16:creationId xmlns:a16="http://schemas.microsoft.com/office/drawing/2014/main" id="{22D33347-3C17-4D0B-8DF0-20606C65B2E4}"/>
              </a:ext>
            </a:extLst>
          </p:cNvPr>
          <p:cNvGrpSpPr/>
          <p:nvPr userDrawn="1"/>
        </p:nvGrpSpPr>
        <p:grpSpPr>
          <a:xfrm>
            <a:off x="5603382" y="3651947"/>
            <a:ext cx="2778526" cy="852557"/>
            <a:chOff x="6070330" y="3651946"/>
            <a:chExt cx="2681922" cy="852557"/>
          </a:xfrm>
        </p:grpSpPr>
        <p:cxnSp>
          <p:nvCxnSpPr>
            <p:cNvPr id="82" name="Straight Connector 81">
              <a:extLst>
                <a:ext uri="{FF2B5EF4-FFF2-40B4-BE49-F238E27FC236}">
                  <a16:creationId xmlns:a16="http://schemas.microsoft.com/office/drawing/2014/main" id="{0E6C4C25-F81C-461C-A9FC-6C773FCDAB8E}"/>
                </a:ext>
              </a:extLst>
            </p:cNvPr>
            <p:cNvCxnSpPr>
              <a:cxnSpLocks/>
            </p:cNvCxnSpPr>
            <p:nvPr userDrawn="1"/>
          </p:nvCxnSpPr>
          <p:spPr>
            <a:xfrm>
              <a:off x="6070330" y="4504503"/>
              <a:ext cx="268192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14D9EEF-31E3-42ED-97CB-F7EB9B6DD0D2}"/>
                </a:ext>
              </a:extLst>
            </p:cNvPr>
            <p:cNvCxnSpPr>
              <a:cxnSpLocks/>
            </p:cNvCxnSpPr>
            <p:nvPr userDrawn="1"/>
          </p:nvCxnSpPr>
          <p:spPr>
            <a:xfrm>
              <a:off x="6070330" y="3651946"/>
              <a:ext cx="268192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47979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_Divider 1">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746522" y="2398603"/>
            <a:ext cx="3939300" cy="2367199"/>
          </a:xfrm>
          <a:noFill/>
        </p:spPr>
        <p:txBody>
          <a:bodyPr lIns="0" tIns="0" rIns="0" bIns="0" anchor="t" anchorCtr="0"/>
          <a:lstStyle>
            <a:lvl1pPr algn="l">
              <a:defRPr sz="6000" baseline="0">
                <a:solidFill>
                  <a:schemeClr val="bg1"/>
                </a:solidFill>
              </a:defRPr>
            </a:lvl1pPr>
          </a:lstStyle>
          <a:p>
            <a:r>
              <a:rPr lang="en-US"/>
              <a:t>Click to edit Master title style</a:t>
            </a:r>
            <a:endParaRPr lang="en-US" dirty="0"/>
          </a:p>
        </p:txBody>
      </p:sp>
      <p:sp>
        <p:nvSpPr>
          <p:cNvPr id="6" name="Text Placeholder 3">
            <a:extLst>
              <a:ext uri="{FF2B5EF4-FFF2-40B4-BE49-F238E27FC236}">
                <a16:creationId xmlns:a16="http://schemas.microsoft.com/office/drawing/2014/main" id="{F014AE30-3464-4B6F-AD2C-2AECE7250189}"/>
              </a:ext>
            </a:extLst>
          </p:cNvPr>
          <p:cNvSpPr>
            <a:spLocks noGrp="1"/>
          </p:cNvSpPr>
          <p:nvPr>
            <p:ph type="body" sz="quarter" idx="12" hasCustomPrompt="1"/>
          </p:nvPr>
        </p:nvSpPr>
        <p:spPr>
          <a:xfrm>
            <a:off x="746523" y="1140070"/>
            <a:ext cx="812006" cy="609526"/>
          </a:xfrm>
        </p:spPr>
        <p:txBody>
          <a:bodyPr>
            <a:spAutoFit/>
          </a:bodyPr>
          <a:lstStyle>
            <a:lvl1pPr>
              <a:lnSpc>
                <a:spcPct val="80000"/>
              </a:lnSpc>
              <a:defRPr lang="en-US" sz="4951" kern="1200" baseline="0" dirty="0" smtClean="0">
                <a:solidFill>
                  <a:schemeClr val="bg1"/>
                </a:solidFill>
                <a:latin typeface="+mj-lt"/>
                <a:ea typeface="+mj-ea"/>
                <a:cs typeface="+mj-cs"/>
              </a:defRPr>
            </a:lvl1pPr>
          </a:lstStyle>
          <a:p>
            <a:pPr lvl="0"/>
            <a:r>
              <a:rPr lang="en-US" dirty="0"/>
              <a:t>00</a:t>
            </a:r>
          </a:p>
        </p:txBody>
      </p:sp>
      <p:sp>
        <p:nvSpPr>
          <p:cNvPr id="7" name="Text Placeholder 3">
            <a:extLst>
              <a:ext uri="{FF2B5EF4-FFF2-40B4-BE49-F238E27FC236}">
                <a16:creationId xmlns:a16="http://schemas.microsoft.com/office/drawing/2014/main" id="{226D1C61-DFFA-4616-9BF6-6877233CE1B8}"/>
              </a:ext>
            </a:extLst>
          </p:cNvPr>
          <p:cNvSpPr>
            <a:spLocks noGrp="1"/>
          </p:cNvSpPr>
          <p:nvPr>
            <p:ph type="body" sz="quarter" idx="11"/>
          </p:nvPr>
        </p:nvSpPr>
        <p:spPr>
          <a:xfrm>
            <a:off x="746522" y="5154373"/>
            <a:ext cx="3939300" cy="400110"/>
          </a:xfrm>
        </p:spPr>
        <p:txBody>
          <a:bodyPr wrap="square" anchor="b">
            <a:sp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a:t>Click to edit Master text styles</a:t>
            </a:r>
          </a:p>
          <a:p>
            <a:pPr lvl="1"/>
            <a:r>
              <a:rPr lang="en-US"/>
              <a:t>Second level</a:t>
            </a:r>
          </a:p>
        </p:txBody>
      </p:sp>
      <p:pic>
        <p:nvPicPr>
          <p:cNvPr id="4" name="Immagine 3">
            <a:extLst>
              <a:ext uri="{FF2B5EF4-FFF2-40B4-BE49-F238E27FC236}">
                <a16:creationId xmlns:a16="http://schemas.microsoft.com/office/drawing/2014/main" id="{CD755D95-7B4D-27D2-C908-3AFDA27E4A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323" t="13" r="40499" b="43014"/>
          <a:stretch/>
        </p:blipFill>
        <p:spPr>
          <a:xfrm>
            <a:off x="0" y="0"/>
            <a:ext cx="9144000" cy="6858000"/>
          </a:xfrm>
          <a:prstGeom prst="rect">
            <a:avLst/>
          </a:prstGeom>
        </p:spPr>
      </p:pic>
    </p:spTree>
    <p:extLst>
      <p:ext uri="{BB962C8B-B14F-4D97-AF65-F5344CB8AC3E}">
        <p14:creationId xmlns:p14="http://schemas.microsoft.com/office/powerpoint/2010/main" val="1783385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748858" y="1470479"/>
            <a:ext cx="4762507" cy="4410949"/>
          </a:xfrm>
          <a:prstGeom prst="rect">
            <a:avLst/>
          </a:prstGeom>
          <a:gradFill>
            <a:gsLst>
              <a:gs pos="100000">
                <a:schemeClr val="accent1"/>
              </a:gs>
              <a:gs pos="0">
                <a:schemeClr val="accent5"/>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956131" y="1759937"/>
            <a:ext cx="4324486" cy="2903488"/>
          </a:xfrm>
          <a:noFill/>
          <a:ln w="3175">
            <a:noFill/>
            <a:prstDash val="lgDash"/>
          </a:ln>
        </p:spPr>
        <p:txBody>
          <a:bodyPr lIns="0" tIns="0" rIns="0" bIns="0" anchor="t" anchorCtr="0">
            <a:noAutofit/>
          </a:bodyPr>
          <a:lstStyle>
            <a:lvl1pPr algn="l">
              <a:defRPr sz="4951" baseline="0">
                <a:solidFill>
                  <a:schemeClr val="bg1"/>
                </a:solidFill>
              </a:defRPr>
            </a:lvl1pPr>
          </a:lstStyle>
          <a:p>
            <a:r>
              <a:rPr lang="en-GB" dirty="0"/>
              <a:t>Title slide text only</a:t>
            </a:r>
            <a:endParaRPr lang="en-US" dirty="0"/>
          </a:p>
        </p:txBody>
      </p:sp>
      <p:sp>
        <p:nvSpPr>
          <p:cNvPr id="6" name="Text Placeholder 3"/>
          <p:cNvSpPr>
            <a:spLocks noGrp="1"/>
          </p:cNvSpPr>
          <p:nvPr>
            <p:ph type="body" sz="quarter" idx="11"/>
          </p:nvPr>
        </p:nvSpPr>
        <p:spPr>
          <a:xfrm>
            <a:off x="956131" y="4752153"/>
            <a:ext cx="4324486" cy="816606"/>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pic>
        <p:nvPicPr>
          <p:cNvPr id="8" name="Graphic 7">
            <a:extLst>
              <a:ext uri="{FF2B5EF4-FFF2-40B4-BE49-F238E27FC236}">
                <a16:creationId xmlns:a16="http://schemas.microsoft.com/office/drawing/2014/main" id="{F680A8EA-2B0E-411E-90AD-02F7AF4767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857" y="371311"/>
            <a:ext cx="685800" cy="368346"/>
          </a:xfrm>
          <a:prstGeom prst="rect">
            <a:avLst/>
          </a:prstGeom>
        </p:spPr>
      </p:pic>
    </p:spTree>
    <p:extLst>
      <p:ext uri="{BB962C8B-B14F-4D97-AF65-F5344CB8AC3E}">
        <p14:creationId xmlns:p14="http://schemas.microsoft.com/office/powerpoint/2010/main" val="3272500135"/>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73FA8F-86B4-4B38-9318-B211F1BBAFEB}"/>
              </a:ext>
            </a:extLst>
          </p:cNvPr>
          <p:cNvSpPr>
            <a:spLocks noChangeAspect="1"/>
          </p:cNvSpPr>
          <p:nvPr userDrawn="1"/>
        </p:nvSpPr>
        <p:spPr>
          <a:xfrm>
            <a:off x="748857" y="1470479"/>
            <a:ext cx="2290266" cy="4410949"/>
          </a:xfrm>
          <a:prstGeom prst="rect">
            <a:avLst/>
          </a:prstGeom>
          <a:gradFill>
            <a:gsLst>
              <a:gs pos="100000">
                <a:schemeClr val="accent1"/>
              </a:gs>
              <a:gs pos="0">
                <a:schemeClr val="accent5"/>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956130" y="1759937"/>
            <a:ext cx="1865450" cy="2900514"/>
          </a:xfrm>
          <a:noFill/>
          <a:ln w="3175">
            <a:noFill/>
            <a:prstDash val="lgDash"/>
          </a:ln>
        </p:spPr>
        <p:txBody>
          <a:bodyPr lIns="0" tIns="0" rIns="0" bIns="0" anchor="t" anchorCtr="0">
            <a:noAutofit/>
          </a:bodyPr>
          <a:lstStyle>
            <a:lvl1pPr algn="l">
              <a:defRPr sz="4951" baseline="0">
                <a:solidFill>
                  <a:schemeClr val="bg1"/>
                </a:solidFill>
              </a:defRPr>
            </a:lvl1pPr>
          </a:lstStyle>
          <a:p>
            <a:r>
              <a:rPr lang="en-GB" dirty="0"/>
              <a:t>Title slide text only</a:t>
            </a:r>
            <a:endParaRPr lang="en-US" dirty="0"/>
          </a:p>
        </p:txBody>
      </p:sp>
      <p:sp>
        <p:nvSpPr>
          <p:cNvPr id="6" name="Text Placeholder 3"/>
          <p:cNvSpPr>
            <a:spLocks noGrp="1"/>
          </p:cNvSpPr>
          <p:nvPr userDrawn="1">
            <p:ph type="body" sz="quarter" idx="11"/>
          </p:nvPr>
        </p:nvSpPr>
        <p:spPr>
          <a:xfrm>
            <a:off x="956131" y="4752153"/>
            <a:ext cx="1865450" cy="815770"/>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pic>
        <p:nvPicPr>
          <p:cNvPr id="8" name="Graphic 7">
            <a:extLst>
              <a:ext uri="{FF2B5EF4-FFF2-40B4-BE49-F238E27FC236}">
                <a16:creationId xmlns:a16="http://schemas.microsoft.com/office/drawing/2014/main" id="{ACB44795-849A-41CE-8B25-0DE9EB09F9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857" y="371311"/>
            <a:ext cx="685800" cy="368346"/>
          </a:xfrm>
          <a:prstGeom prst="rect">
            <a:avLst/>
          </a:prstGeom>
        </p:spPr>
      </p:pic>
    </p:spTree>
    <p:extLst>
      <p:ext uri="{BB962C8B-B14F-4D97-AF65-F5344CB8AC3E}">
        <p14:creationId xmlns:p14="http://schemas.microsoft.com/office/powerpoint/2010/main" val="2309511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2554288" y="371313"/>
            <a:ext cx="5845573" cy="5414065"/>
          </a:xfrm>
          <a:prstGeom prst="rect">
            <a:avLst/>
          </a:prstGeom>
          <a:gradFill>
            <a:gsLst>
              <a:gs pos="100000">
                <a:schemeClr val="accent1"/>
              </a:gs>
              <a:gs pos="0">
                <a:schemeClr val="accent5"/>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dirty="0" err="1">
              <a:solidFill>
                <a:schemeClr val="bg1"/>
              </a:solidFill>
              <a:latin typeface="KPMG Bold" panose="020B0803030202040204" pitchFamily="34" charset="0"/>
              <a:ea typeface="+mj-ea"/>
              <a:cs typeface="+mj-cs"/>
            </a:endParaRPr>
          </a:p>
        </p:txBody>
      </p:sp>
      <p:sp>
        <p:nvSpPr>
          <p:cNvPr id="6" name="Text Placeholder 3"/>
          <p:cNvSpPr>
            <a:spLocks noGrp="1"/>
          </p:cNvSpPr>
          <p:nvPr>
            <p:ph type="body" sz="quarter" idx="11"/>
          </p:nvPr>
        </p:nvSpPr>
        <p:spPr>
          <a:xfrm>
            <a:off x="2754136" y="4710484"/>
            <a:ext cx="5445479" cy="810000"/>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2753343" y="636808"/>
            <a:ext cx="5445479" cy="3950972"/>
          </a:xfrm>
        </p:spPr>
        <p:txBody>
          <a:bodyPr/>
          <a:lstStyle>
            <a:lvl1pPr>
              <a:defRPr lang="en-GB" sz="4951" kern="1200" baseline="0" dirty="0">
                <a:solidFill>
                  <a:schemeClr val="bg1"/>
                </a:solidFill>
                <a:latin typeface="+mj-lt"/>
                <a:ea typeface="+mj-ea"/>
                <a:cs typeface="+mj-cs"/>
              </a:defRPr>
            </a:lvl1pPr>
          </a:lstStyle>
          <a:p>
            <a:r>
              <a:rPr lang="en-GB" dirty="0"/>
              <a:t>Title slide text only</a:t>
            </a:r>
          </a:p>
        </p:txBody>
      </p:sp>
      <p:pic>
        <p:nvPicPr>
          <p:cNvPr id="8" name="Graphic 7">
            <a:extLst>
              <a:ext uri="{FF2B5EF4-FFF2-40B4-BE49-F238E27FC236}">
                <a16:creationId xmlns:a16="http://schemas.microsoft.com/office/drawing/2014/main" id="{9F2B47DB-768D-47AE-9D19-E74198AD42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857" y="371311"/>
            <a:ext cx="685800" cy="368346"/>
          </a:xfrm>
          <a:prstGeom prst="rect">
            <a:avLst/>
          </a:prstGeom>
        </p:spPr>
      </p:pic>
    </p:spTree>
    <p:extLst>
      <p:ext uri="{BB962C8B-B14F-4D97-AF65-F5344CB8AC3E}">
        <p14:creationId xmlns:p14="http://schemas.microsoft.com/office/powerpoint/2010/main" val="4153716588"/>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C1A25C-9C23-47D0-BC86-BD2474043CD3}"/>
              </a:ext>
            </a:extLst>
          </p:cNvPr>
          <p:cNvGrpSpPr/>
          <p:nvPr userDrawn="1"/>
        </p:nvGrpSpPr>
        <p:grpSpPr>
          <a:xfrm>
            <a:off x="748857" y="0"/>
            <a:ext cx="683550" cy="1485244"/>
            <a:chOff x="1008000" y="0"/>
            <a:chExt cx="911399" cy="1485244"/>
          </a:xfrm>
          <a:solidFill>
            <a:schemeClr val="bg1">
              <a:alpha val="0"/>
            </a:schemeClr>
          </a:solidFill>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008000" y="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350"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008000" y="74262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350" dirty="0"/>
            </a:p>
          </p:txBody>
        </p:sp>
        <p:sp>
          <p:nvSpPr>
            <p:cNvPr id="9" name="Freeform 19">
              <a:extLst>
                <a:ext uri="{FF2B5EF4-FFF2-40B4-BE49-F238E27FC236}">
                  <a16:creationId xmlns:a16="http://schemas.microsoft.com/office/drawing/2014/main" id="{162D722E-1D64-4D54-98B6-8466501BFD3D}"/>
                </a:ext>
              </a:extLst>
            </p:cNvPr>
            <p:cNvSpPr>
              <a:spLocks noChangeAspect="1" noEditPoints="1"/>
            </p:cNvSpPr>
            <p:nvPr userDrawn="1"/>
          </p:nvSpPr>
          <p:spPr bwMode="auto">
            <a:xfrm>
              <a:off x="1008000" y="1113933"/>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350" dirty="0"/>
            </a:p>
          </p:txBody>
        </p:sp>
      </p:grpSp>
      <p:sp>
        <p:nvSpPr>
          <p:cNvPr id="104" name="Rectangle 103">
            <a:extLst>
              <a:ext uri="{FF2B5EF4-FFF2-40B4-BE49-F238E27FC236}">
                <a16:creationId xmlns:a16="http://schemas.microsoft.com/office/drawing/2014/main" id="{6A6246C3-5BC1-4146-9E95-B8B3F1B77C22}"/>
              </a:ext>
            </a:extLst>
          </p:cNvPr>
          <p:cNvSpPr>
            <a:spLocks noChangeAspect="1"/>
          </p:cNvSpPr>
          <p:nvPr userDrawn="1"/>
        </p:nvSpPr>
        <p:spPr>
          <a:xfrm>
            <a:off x="5576841" y="371313"/>
            <a:ext cx="2823018" cy="5415923"/>
          </a:xfrm>
          <a:prstGeom prst="rect">
            <a:avLst/>
          </a:prstGeom>
          <a:gradFill>
            <a:gsLst>
              <a:gs pos="100000">
                <a:schemeClr val="accent1"/>
              </a:gs>
              <a:gs pos="0">
                <a:schemeClr val="accent5"/>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dirty="0" err="1">
              <a:solidFill>
                <a:schemeClr val="bg1"/>
              </a:solidFill>
              <a:latin typeface="KPMG Bold" panose="020B0803030202040204" pitchFamily="34" charset="0"/>
              <a:ea typeface="+mj-ea"/>
              <a:cs typeface="+mj-cs"/>
            </a:endParaRPr>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5776690" y="4710484"/>
            <a:ext cx="2422133" cy="810000"/>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sp>
        <p:nvSpPr>
          <p:cNvPr id="2" name="Title 1"/>
          <p:cNvSpPr>
            <a:spLocks noGrp="1"/>
          </p:cNvSpPr>
          <p:nvPr>
            <p:ph type="ctrTitle" hasCustomPrompt="1"/>
          </p:nvPr>
        </p:nvSpPr>
        <p:spPr>
          <a:xfrm>
            <a:off x="5776690" y="636808"/>
            <a:ext cx="2422133" cy="3950972"/>
          </a:xfrm>
          <a:noFill/>
          <a:ln w="3175">
            <a:noFill/>
            <a:prstDash val="lgDash"/>
          </a:ln>
        </p:spPr>
        <p:txBody>
          <a:bodyPr lIns="0" tIns="0" rIns="0" bIns="0" anchor="t" anchorCtr="0">
            <a:noAutofit/>
          </a:bodyPr>
          <a:lstStyle>
            <a:lvl1pPr algn="l">
              <a:defRPr sz="4951" baseline="0">
                <a:solidFill>
                  <a:schemeClr val="bg1"/>
                </a:solidFill>
              </a:defRPr>
            </a:lvl1pPr>
          </a:lstStyle>
          <a:p>
            <a:r>
              <a:rPr lang="en-GB" dirty="0"/>
              <a:t>Title slide text only</a:t>
            </a:r>
            <a:endParaRPr lang="en-US" dirty="0"/>
          </a:p>
        </p:txBody>
      </p:sp>
      <p:pic>
        <p:nvPicPr>
          <p:cNvPr id="10" name="Graphic 9">
            <a:extLst>
              <a:ext uri="{FF2B5EF4-FFF2-40B4-BE49-F238E27FC236}">
                <a16:creationId xmlns:a16="http://schemas.microsoft.com/office/drawing/2014/main" id="{78DFFAD0-690D-40FA-92E3-26DD5F2CF7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857" y="371311"/>
            <a:ext cx="685800" cy="368346"/>
          </a:xfrm>
          <a:prstGeom prst="rect">
            <a:avLst/>
          </a:prstGeom>
        </p:spPr>
      </p:pic>
    </p:spTree>
    <p:extLst>
      <p:ext uri="{BB962C8B-B14F-4D97-AF65-F5344CB8AC3E}">
        <p14:creationId xmlns:p14="http://schemas.microsoft.com/office/powerpoint/2010/main" val="61323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48030" cy="6858000"/>
          </a:xfrm>
          <a:custGeom>
            <a:avLst/>
            <a:gdLst/>
            <a:ahLst/>
            <a:cxnLst/>
            <a:rect l="l" t="t" r="r" b="b"/>
            <a:pathLst>
              <a:path w="748030" h="6858000">
                <a:moveTo>
                  <a:pt x="747903" y="0"/>
                </a:moveTo>
                <a:lnTo>
                  <a:pt x="0" y="0"/>
                </a:lnTo>
                <a:lnTo>
                  <a:pt x="0" y="6858000"/>
                </a:lnTo>
                <a:lnTo>
                  <a:pt x="747903" y="6858000"/>
                </a:lnTo>
                <a:lnTo>
                  <a:pt x="747903" y="0"/>
                </a:lnTo>
                <a:close/>
              </a:path>
            </a:pathLst>
          </a:custGeom>
          <a:solidFill>
            <a:srgbClr val="00338D"/>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144020" y="1031935"/>
            <a:ext cx="161302" cy="69405"/>
          </a:xfrm>
          <a:prstGeom prst="rect">
            <a:avLst/>
          </a:prstGeom>
        </p:spPr>
      </p:pic>
      <p:pic>
        <p:nvPicPr>
          <p:cNvPr id="19" name="bg object 19"/>
          <p:cNvPicPr/>
          <p:nvPr/>
        </p:nvPicPr>
        <p:blipFill>
          <a:blip r:embed="rId3" cstate="print"/>
          <a:stretch>
            <a:fillRect/>
          </a:stretch>
        </p:blipFill>
        <p:spPr>
          <a:xfrm>
            <a:off x="1974011" y="1031935"/>
            <a:ext cx="145775" cy="66636"/>
          </a:xfrm>
          <a:prstGeom prst="rect">
            <a:avLst/>
          </a:prstGeom>
        </p:spPr>
      </p:pic>
      <p:pic>
        <p:nvPicPr>
          <p:cNvPr id="21" name="bg object 21"/>
          <p:cNvPicPr/>
          <p:nvPr/>
        </p:nvPicPr>
        <p:blipFill>
          <a:blip r:embed="rId4" cstate="print"/>
          <a:stretch>
            <a:fillRect/>
          </a:stretch>
        </p:blipFill>
        <p:spPr>
          <a:xfrm>
            <a:off x="2407920" y="2673108"/>
            <a:ext cx="359651" cy="359651"/>
          </a:xfrm>
          <a:prstGeom prst="rect">
            <a:avLst/>
          </a:prstGeom>
        </p:spPr>
      </p:pic>
      <p:pic>
        <p:nvPicPr>
          <p:cNvPr id="22" name="bg object 22"/>
          <p:cNvPicPr/>
          <p:nvPr/>
        </p:nvPicPr>
        <p:blipFill>
          <a:blip r:embed="rId5" cstate="print"/>
          <a:stretch>
            <a:fillRect/>
          </a:stretch>
        </p:blipFill>
        <p:spPr>
          <a:xfrm>
            <a:off x="2827020" y="2673108"/>
            <a:ext cx="359663" cy="359651"/>
          </a:xfrm>
          <a:prstGeom prst="rect">
            <a:avLst/>
          </a:prstGeom>
        </p:spPr>
      </p:pic>
      <p:pic>
        <p:nvPicPr>
          <p:cNvPr id="23" name="bg object 23"/>
          <p:cNvPicPr/>
          <p:nvPr/>
        </p:nvPicPr>
        <p:blipFill>
          <a:blip r:embed="rId6" cstate="print"/>
          <a:stretch>
            <a:fillRect/>
          </a:stretch>
        </p:blipFill>
        <p:spPr>
          <a:xfrm>
            <a:off x="1999488" y="2680716"/>
            <a:ext cx="359663" cy="359663"/>
          </a:xfrm>
          <a:prstGeom prst="rect">
            <a:avLst/>
          </a:prstGeom>
        </p:spPr>
      </p:pic>
      <p:pic>
        <p:nvPicPr>
          <p:cNvPr id="24" name="bg object 24"/>
          <p:cNvPicPr/>
          <p:nvPr/>
        </p:nvPicPr>
        <p:blipFill>
          <a:blip r:embed="rId7" cstate="print"/>
          <a:stretch>
            <a:fillRect/>
          </a:stretch>
        </p:blipFill>
        <p:spPr>
          <a:xfrm>
            <a:off x="1583436" y="2676144"/>
            <a:ext cx="359663" cy="359663"/>
          </a:xfrm>
          <a:prstGeom prst="rect">
            <a:avLst/>
          </a:prstGeom>
        </p:spPr>
      </p:pic>
      <p:pic>
        <p:nvPicPr>
          <p:cNvPr id="25" name="bg object 25"/>
          <p:cNvPicPr/>
          <p:nvPr/>
        </p:nvPicPr>
        <p:blipFill>
          <a:blip r:embed="rId8" cstate="print"/>
          <a:stretch>
            <a:fillRect/>
          </a:stretch>
        </p:blipFill>
        <p:spPr>
          <a:xfrm>
            <a:off x="3246120" y="2673096"/>
            <a:ext cx="361187" cy="359651"/>
          </a:xfrm>
          <a:prstGeom prst="rect">
            <a:avLst/>
          </a:prstGeom>
        </p:spPr>
      </p:pic>
      <p:sp>
        <p:nvSpPr>
          <p:cNvPr id="2" name="Holder 2"/>
          <p:cNvSpPr>
            <a:spLocks noGrp="1"/>
          </p:cNvSpPr>
          <p:nvPr>
            <p:ph type="ftr" sz="quarter" idx="5"/>
          </p:nvPr>
        </p:nvSpPr>
        <p:spPr/>
        <p:txBody>
          <a:bodyPr lIns="0" tIns="0" rIns="0" bIns="0"/>
          <a:lstStyle>
            <a:lvl1pPr>
              <a:defRPr sz="600" b="0" i="0">
                <a:solidFill>
                  <a:srgbClr val="A6A6A6"/>
                </a:solidFill>
                <a:latin typeface="Arial"/>
                <a:cs typeface="Arial"/>
              </a:defRPr>
            </a:lvl1pPr>
          </a:lstStyle>
          <a:p>
            <a:pPr marL="259079" marR="5080">
              <a:lnSpc>
                <a:spcPct val="100000"/>
              </a:lnSpc>
              <a:spcBef>
                <a:spcPts val="40"/>
              </a:spcBef>
            </a:pPr>
            <a:r>
              <a:rPr dirty="0"/>
              <a:t>©</a:t>
            </a:r>
            <a:r>
              <a:rPr spc="-15" dirty="0"/>
              <a:t> </a:t>
            </a:r>
            <a:r>
              <a:rPr dirty="0"/>
              <a:t>[2023]</a:t>
            </a:r>
            <a:r>
              <a:rPr spc="-15" dirty="0"/>
              <a:t> </a:t>
            </a:r>
            <a:r>
              <a:rPr dirty="0"/>
              <a:t>Studio</a:t>
            </a:r>
            <a:r>
              <a:rPr spc="-15" dirty="0"/>
              <a:t> </a:t>
            </a:r>
            <a:r>
              <a:rPr dirty="0"/>
              <a:t>Associato,</a:t>
            </a:r>
            <a:r>
              <a:rPr spc="-10" dirty="0"/>
              <a:t> Consulenza</a:t>
            </a:r>
            <a:r>
              <a:rPr spc="-50" dirty="0"/>
              <a:t> </a:t>
            </a:r>
            <a:r>
              <a:rPr dirty="0"/>
              <a:t>Legale</a:t>
            </a:r>
            <a:r>
              <a:rPr spc="-15" dirty="0"/>
              <a:t> </a:t>
            </a:r>
            <a:r>
              <a:rPr dirty="0"/>
              <a:t>e Tributaria,</a:t>
            </a:r>
            <a:r>
              <a:rPr spc="-40" dirty="0"/>
              <a:t> </a:t>
            </a:r>
            <a:r>
              <a:rPr dirty="0"/>
              <a:t>an</a:t>
            </a:r>
            <a:r>
              <a:rPr spc="-10" dirty="0"/>
              <a:t> </a:t>
            </a:r>
            <a:r>
              <a:rPr dirty="0"/>
              <a:t>Italian</a:t>
            </a:r>
            <a:r>
              <a:rPr spc="-30" dirty="0"/>
              <a:t> </a:t>
            </a:r>
            <a:r>
              <a:rPr dirty="0"/>
              <a:t>limited liability</a:t>
            </a:r>
            <a:r>
              <a:rPr spc="5" dirty="0"/>
              <a:t> </a:t>
            </a:r>
            <a:r>
              <a:rPr dirty="0"/>
              <a:t>share</a:t>
            </a:r>
            <a:r>
              <a:rPr spc="-15" dirty="0"/>
              <a:t> </a:t>
            </a:r>
            <a:r>
              <a:rPr dirty="0"/>
              <a:t>capital </a:t>
            </a:r>
            <a:r>
              <a:rPr spc="-10" dirty="0"/>
              <a:t>company</a:t>
            </a:r>
            <a:r>
              <a:rPr spc="-30" dirty="0"/>
              <a:t> </a:t>
            </a:r>
            <a:r>
              <a:rPr dirty="0"/>
              <a:t>and a</a:t>
            </a:r>
            <a:r>
              <a:rPr spc="-15" dirty="0"/>
              <a:t> </a:t>
            </a:r>
            <a:r>
              <a:rPr spc="-10" dirty="0"/>
              <a:t>member</a:t>
            </a:r>
            <a:r>
              <a:rPr spc="35" dirty="0"/>
              <a:t> </a:t>
            </a:r>
            <a:r>
              <a:rPr dirty="0"/>
              <a:t>firm</a:t>
            </a:r>
            <a:r>
              <a:rPr spc="-35" dirty="0"/>
              <a:t> </a:t>
            </a:r>
            <a:r>
              <a:rPr dirty="0"/>
              <a:t>of</a:t>
            </a:r>
            <a:r>
              <a:rPr spc="-5" dirty="0"/>
              <a:t> </a:t>
            </a:r>
            <a:r>
              <a:rPr dirty="0"/>
              <a:t>the</a:t>
            </a:r>
            <a:r>
              <a:rPr spc="-10" dirty="0"/>
              <a:t> KPMG</a:t>
            </a:r>
            <a:r>
              <a:rPr spc="-30" dirty="0"/>
              <a:t> </a:t>
            </a:r>
            <a:r>
              <a:rPr spc="-10" dirty="0"/>
              <a:t>network</a:t>
            </a:r>
            <a:r>
              <a:rPr spc="-25" dirty="0"/>
              <a:t> </a:t>
            </a:r>
            <a:r>
              <a:rPr dirty="0"/>
              <a:t>of</a:t>
            </a:r>
            <a:r>
              <a:rPr spc="-15" dirty="0"/>
              <a:t> </a:t>
            </a:r>
            <a:r>
              <a:rPr spc="-10" dirty="0"/>
              <a:t>independent</a:t>
            </a:r>
            <a:r>
              <a:rPr spc="500" dirty="0"/>
              <a:t> </a:t>
            </a:r>
            <a:r>
              <a:rPr spc="-20" dirty="0"/>
              <a:t>member</a:t>
            </a:r>
            <a:r>
              <a:rPr spc="55" dirty="0"/>
              <a:t> </a:t>
            </a:r>
            <a:r>
              <a:rPr spc="-10" dirty="0"/>
              <a:t>firms </a:t>
            </a:r>
            <a:r>
              <a:rPr dirty="0"/>
              <a:t>affiliated</a:t>
            </a:r>
            <a:r>
              <a:rPr spc="-15" dirty="0"/>
              <a:t> </a:t>
            </a:r>
            <a:r>
              <a:rPr dirty="0"/>
              <a:t>with</a:t>
            </a:r>
            <a:r>
              <a:rPr spc="20" dirty="0"/>
              <a:t> </a:t>
            </a:r>
            <a:r>
              <a:rPr spc="-10" dirty="0"/>
              <a:t>KPMG</a:t>
            </a:r>
            <a:r>
              <a:rPr dirty="0"/>
              <a:t> </a:t>
            </a:r>
            <a:r>
              <a:rPr spc="-10" dirty="0"/>
              <a:t>International</a:t>
            </a:r>
            <a:r>
              <a:rPr spc="10" dirty="0"/>
              <a:t> </a:t>
            </a:r>
            <a:r>
              <a:rPr dirty="0"/>
              <a:t>Cooperative</a:t>
            </a:r>
            <a:r>
              <a:rPr spc="15" dirty="0"/>
              <a:t> </a:t>
            </a:r>
            <a:r>
              <a:rPr spc="-10" dirty="0"/>
              <a:t>("KPMG International"),</a:t>
            </a:r>
            <a:r>
              <a:rPr spc="-30" dirty="0"/>
              <a:t> </a:t>
            </a:r>
            <a:r>
              <a:rPr dirty="0"/>
              <a:t>a</a:t>
            </a:r>
            <a:r>
              <a:rPr spc="30" dirty="0"/>
              <a:t> </a:t>
            </a:r>
            <a:r>
              <a:rPr spc="-10" dirty="0"/>
              <a:t>Swiss</a:t>
            </a:r>
            <a:r>
              <a:rPr dirty="0"/>
              <a:t> entity. All</a:t>
            </a:r>
            <a:r>
              <a:rPr spc="30" dirty="0"/>
              <a:t> </a:t>
            </a:r>
            <a:r>
              <a:rPr spc="-10" dirty="0"/>
              <a:t>rights</a:t>
            </a:r>
            <a:r>
              <a:rPr spc="-60" dirty="0"/>
              <a:t> </a:t>
            </a:r>
            <a:r>
              <a:rPr spc="-10" dirty="0"/>
              <a:t>reserved.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4" name="Holder 4"/>
          <p:cNvSpPr>
            <a:spLocks noGrp="1"/>
          </p:cNvSpPr>
          <p:nvPr>
            <p:ph type="sldNum" sz="quarter" idx="7"/>
          </p:nvPr>
        </p:nvSpPr>
        <p:spPr/>
        <p:txBody>
          <a:bodyPr lIns="0" tIns="0" rIns="0" bIns="0"/>
          <a:lstStyle>
            <a:lvl1pPr>
              <a:defRPr sz="1000" b="0" i="0">
                <a:solidFill>
                  <a:srgbClr val="00338D"/>
                </a:solidFill>
                <a:latin typeface="Arial"/>
                <a:cs typeface="Arial"/>
              </a:defRPr>
            </a:lvl1pPr>
          </a:lstStyle>
          <a:p>
            <a:pPr marL="38100">
              <a:lnSpc>
                <a:spcPct val="100000"/>
              </a:lnSpc>
            </a:pPr>
            <a:fld id="{81D60167-4931-47E6-BA6A-407CBD079E47}" type="slidenum">
              <a:rPr spc="-50" dirty="0"/>
              <a:t>‹N›</a:t>
            </a:fld>
            <a:endParaRPr spc="-50"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00E6EA-7AA4-4C98-8E47-F5F83446E051}"/>
              </a:ext>
            </a:extLst>
          </p:cNvPr>
          <p:cNvSpPr>
            <a:spLocks noGrp="1" noChangeAspect="1"/>
          </p:cNvSpPr>
          <p:nvPr>
            <p:ph type="pic" sz="quarter" idx="12"/>
          </p:nvPr>
        </p:nvSpPr>
        <p:spPr>
          <a:xfrm>
            <a:off x="748858" y="1468382"/>
            <a:ext cx="4413790" cy="4087973"/>
          </a:xfrm>
          <a:solidFill>
            <a:schemeClr val="accent1"/>
          </a:solidFill>
        </p:spPr>
        <p:txBody>
          <a:bodyPr anchor="ctr"/>
          <a:lstStyle>
            <a:lvl1pPr algn="ctr">
              <a:defRPr sz="750" b="0">
                <a:solidFill>
                  <a:schemeClr val="bg1"/>
                </a:solidFill>
              </a:defRPr>
            </a:lvl1pPr>
          </a:lstStyle>
          <a:p>
            <a:r>
              <a:rPr lang="it-IT"/>
              <a:t>Fare clic sull'icona per inserire un'immagine</a:t>
            </a:r>
            <a:endParaRPr lang="en-GB"/>
          </a:p>
        </p:txBody>
      </p:sp>
      <p:sp>
        <p:nvSpPr>
          <p:cNvPr id="2" name="Title 1"/>
          <p:cNvSpPr>
            <a:spLocks noGrp="1"/>
          </p:cNvSpPr>
          <p:nvPr>
            <p:ph type="ctrTitle" hasCustomPrompt="1"/>
          </p:nvPr>
        </p:nvSpPr>
        <p:spPr>
          <a:xfrm>
            <a:off x="5731753" y="1468382"/>
            <a:ext cx="2663390" cy="3098109"/>
          </a:xfrm>
          <a:noFill/>
          <a:ln w="3175">
            <a:noFill/>
            <a:prstDash val="lgDash"/>
          </a:ln>
        </p:spPr>
        <p:txBody>
          <a:bodyPr lIns="0" tIns="0" rIns="0" bIns="0" anchor="t" anchorCtr="0">
            <a:noAutofit/>
          </a:bodyPr>
          <a:lstStyle>
            <a:lvl1pPr algn="l">
              <a:defRPr sz="4951"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5736471" y="1129529"/>
            <a:ext cx="683550"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68580" tIns="34290" rIns="68580" bIns="34290" numCol="1" anchor="t" anchorCtr="0" compatLnSpc="1">
            <a:prstTxWarp prst="textNoShape">
              <a:avLst/>
            </a:prstTxWarp>
          </a:bodyPr>
          <a:lstStyle/>
          <a:p>
            <a:endParaRPr lang="en-GB" sz="1350"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5736471" y="1872151"/>
            <a:ext cx="683550"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68580" tIns="34290" rIns="68580" bIns="34290" numCol="1" anchor="t" anchorCtr="0" compatLnSpc="1">
            <a:prstTxWarp prst="textNoShape">
              <a:avLst/>
            </a:prstTxWarp>
          </a:bodyPr>
          <a:lstStyle/>
          <a:p>
            <a:endParaRPr lang="en-GB" sz="1350" dirty="0"/>
          </a:p>
        </p:txBody>
      </p:sp>
      <p:sp>
        <p:nvSpPr>
          <p:cNvPr id="6" name="Text Placeholder 3"/>
          <p:cNvSpPr>
            <a:spLocks noGrp="1"/>
          </p:cNvSpPr>
          <p:nvPr userDrawn="1">
            <p:ph type="body" sz="quarter" idx="11"/>
          </p:nvPr>
        </p:nvSpPr>
        <p:spPr>
          <a:xfrm>
            <a:off x="5736471" y="4746353"/>
            <a:ext cx="2663390" cy="810000"/>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pic>
        <p:nvPicPr>
          <p:cNvPr id="9" name="Graphic 8">
            <a:extLst>
              <a:ext uri="{FF2B5EF4-FFF2-40B4-BE49-F238E27FC236}">
                <a16:creationId xmlns:a16="http://schemas.microsoft.com/office/drawing/2014/main" id="{93430CE4-5B69-4517-8F25-A3A23061EE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35510" y="371311"/>
            <a:ext cx="685800" cy="368346"/>
          </a:xfrm>
          <a:prstGeom prst="rect">
            <a:avLst/>
          </a:prstGeom>
        </p:spPr>
      </p:pic>
    </p:spTree>
    <p:extLst>
      <p:ext uri="{BB962C8B-B14F-4D97-AF65-F5344CB8AC3E}">
        <p14:creationId xmlns:p14="http://schemas.microsoft.com/office/powerpoint/2010/main" val="4059752552"/>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accent2"/>
        </a:solidFill>
        <a:effectLst/>
      </p:bgPr>
    </p:bg>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445BA5F7-F13B-4C20-B0E0-112E55400EE4}"/>
              </a:ext>
            </a:extLst>
          </p:cNvPr>
          <p:cNvSpPr>
            <a:spLocks noGrp="1" noChangeAspect="1"/>
          </p:cNvSpPr>
          <p:nvPr>
            <p:ph type="pic" sz="quarter" idx="12"/>
          </p:nvPr>
        </p:nvSpPr>
        <p:spPr>
          <a:xfrm>
            <a:off x="748857" y="371311"/>
            <a:ext cx="2795714" cy="5392264"/>
          </a:xfrm>
          <a:solidFill>
            <a:schemeClr val="accent1"/>
          </a:solidFill>
        </p:spPr>
        <p:txBody>
          <a:bodyPr vert="horz" lIns="0" tIns="0" rIns="0" bIns="0" rtlCol="0" anchor="ctr" anchorCtr="0">
            <a:noAutofit/>
          </a:bodyPr>
          <a:lstStyle>
            <a:lvl1pPr>
              <a:defRPr lang="en-GB" sz="750" b="0">
                <a:solidFill>
                  <a:schemeClr val="bg1"/>
                </a:solidFill>
              </a:defRPr>
            </a:lvl1pPr>
          </a:lstStyle>
          <a:p>
            <a:pPr lvl="0" algn="ctr"/>
            <a:r>
              <a:rPr lang="it-IT"/>
              <a:t>Fare clic sull'icona per inserire un'immagine</a:t>
            </a:r>
            <a:endParaRPr lang="en-GB"/>
          </a:p>
        </p:txBody>
      </p:sp>
      <p:sp>
        <p:nvSpPr>
          <p:cNvPr id="2" name="Title 1"/>
          <p:cNvSpPr>
            <a:spLocks noGrp="1"/>
          </p:cNvSpPr>
          <p:nvPr>
            <p:ph type="ctrTitle" hasCustomPrompt="1"/>
          </p:nvPr>
        </p:nvSpPr>
        <p:spPr>
          <a:xfrm>
            <a:off x="4117433" y="1453785"/>
            <a:ext cx="3976442" cy="3446223"/>
          </a:xfrm>
          <a:noFill/>
          <a:ln w="3175">
            <a:noFill/>
            <a:prstDash val="lgDash"/>
          </a:ln>
        </p:spPr>
        <p:txBody>
          <a:bodyPr lIns="0" tIns="0" rIns="0" bIns="0" anchor="t" anchorCtr="0">
            <a:noAutofit/>
          </a:bodyPr>
          <a:lstStyle>
            <a:lvl1pPr algn="l">
              <a:defRPr sz="4951"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3546895" y="614968"/>
            <a:ext cx="683550"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68580" tIns="34290" rIns="68580" bIns="34290" numCol="1" anchor="t" anchorCtr="0" compatLnSpc="1">
            <a:prstTxWarp prst="textNoShape">
              <a:avLst/>
            </a:prstTxWarp>
          </a:bodyPr>
          <a:lstStyle/>
          <a:p>
            <a:endParaRPr lang="en-GB" sz="1350" dirty="0"/>
          </a:p>
        </p:txBody>
      </p:sp>
      <p:sp>
        <p:nvSpPr>
          <p:cNvPr id="6" name="Text Placeholder 3"/>
          <p:cNvSpPr>
            <a:spLocks noGrp="1"/>
          </p:cNvSpPr>
          <p:nvPr userDrawn="1">
            <p:ph type="body" sz="quarter" idx="11"/>
          </p:nvPr>
        </p:nvSpPr>
        <p:spPr>
          <a:xfrm>
            <a:off x="4117433" y="4953575"/>
            <a:ext cx="3976442" cy="810000"/>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pic>
        <p:nvPicPr>
          <p:cNvPr id="7" name="Graphic 6">
            <a:extLst>
              <a:ext uri="{FF2B5EF4-FFF2-40B4-BE49-F238E27FC236}">
                <a16:creationId xmlns:a16="http://schemas.microsoft.com/office/drawing/2014/main" id="{3FEB65A9-A8F4-40C5-AC08-82132F1B1B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8670" y="371311"/>
            <a:ext cx="685800" cy="368346"/>
          </a:xfrm>
          <a:prstGeom prst="rect">
            <a:avLst/>
          </a:prstGeom>
        </p:spPr>
      </p:pic>
    </p:spTree>
    <p:extLst>
      <p:ext uri="{BB962C8B-B14F-4D97-AF65-F5344CB8AC3E}">
        <p14:creationId xmlns:p14="http://schemas.microsoft.com/office/powerpoint/2010/main" val="5403109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48857" y="1129529"/>
            <a:ext cx="683550"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68580" tIns="34290" rIns="68580" bIns="34290" numCol="1" anchor="t" anchorCtr="0" compatLnSpc="1">
            <a:prstTxWarp prst="textNoShape">
              <a:avLst/>
            </a:prstTxWarp>
          </a:bodyPr>
          <a:lstStyle/>
          <a:p>
            <a:endParaRPr lang="en-GB" sz="1350"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48857" y="1872151"/>
            <a:ext cx="683550"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68580" tIns="34290" rIns="68580" bIns="34290" numCol="1" anchor="t" anchorCtr="0" compatLnSpc="1">
            <a:prstTxWarp prst="textNoShape">
              <a:avLst/>
            </a:prstTxWarp>
          </a:bodyPr>
          <a:lstStyle/>
          <a:p>
            <a:endParaRPr lang="en-GB" sz="1350" dirty="0"/>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3686974" y="1456390"/>
            <a:ext cx="4712886" cy="4364991"/>
          </a:xfrm>
          <a:solidFill>
            <a:schemeClr val="accent2"/>
          </a:solidFill>
        </p:spPr>
        <p:txBody>
          <a:bodyPr vert="horz" lIns="0" tIns="0" rIns="0" bIns="0" rtlCol="0" anchor="ctr" anchorCtr="0">
            <a:noAutofit/>
          </a:bodyPr>
          <a:lstStyle>
            <a:lvl1pPr>
              <a:defRPr lang="en-GB" sz="750" b="0">
                <a:solidFill>
                  <a:schemeClr val="bg1"/>
                </a:solidFill>
              </a:defRPr>
            </a:lvl1pPr>
          </a:lstStyle>
          <a:p>
            <a:pPr lvl="0" algn="ctr"/>
            <a:r>
              <a:rPr lang="it-IT"/>
              <a:t>Fare clic sull'icona per inserire un'immagine</a:t>
            </a:r>
            <a:endParaRPr lang="en-GB"/>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748859" y="1456390"/>
            <a:ext cx="2381150" cy="3427743"/>
          </a:xfrm>
          <a:noFill/>
          <a:ln w="3175">
            <a:noFill/>
            <a:prstDash val="lgDash"/>
          </a:ln>
        </p:spPr>
        <p:txBody>
          <a:bodyPr lIns="0" tIns="0" rIns="0" bIns="0" anchor="t" anchorCtr="0">
            <a:noAutofit/>
          </a:bodyPr>
          <a:lstStyle>
            <a:lvl1pPr algn="l">
              <a:defRPr sz="4951" baseline="0">
                <a:solidFill>
                  <a:schemeClr val="bg1"/>
                </a:solidFill>
              </a:defRPr>
            </a:lvl1pPr>
          </a:lstStyle>
          <a:p>
            <a:r>
              <a:rPr lang="en-GB" dirty="0"/>
              <a:t>Title slide text only</a:t>
            </a:r>
            <a:endParaRPr lang="en-US" dirty="0"/>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748859" y="5007010"/>
            <a:ext cx="2381150" cy="810000"/>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pic>
        <p:nvPicPr>
          <p:cNvPr id="9" name="Graphic 8">
            <a:extLst>
              <a:ext uri="{FF2B5EF4-FFF2-40B4-BE49-F238E27FC236}">
                <a16:creationId xmlns:a16="http://schemas.microsoft.com/office/drawing/2014/main" id="{323EE304-3FCA-4CF8-84B4-178F6B5C5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857" y="371311"/>
            <a:ext cx="685800" cy="368346"/>
          </a:xfrm>
          <a:prstGeom prst="rect">
            <a:avLst/>
          </a:prstGeom>
        </p:spPr>
      </p:pic>
    </p:spTree>
    <p:extLst>
      <p:ext uri="{BB962C8B-B14F-4D97-AF65-F5344CB8AC3E}">
        <p14:creationId xmlns:p14="http://schemas.microsoft.com/office/powerpoint/2010/main" val="299453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8860" y="1456390"/>
            <a:ext cx="3937103" cy="3442681"/>
          </a:xfrm>
          <a:noFill/>
          <a:ln w="3175">
            <a:noFill/>
            <a:prstDash val="lgDash"/>
          </a:ln>
        </p:spPr>
        <p:txBody>
          <a:bodyPr lIns="0" tIns="0" rIns="0" bIns="0" anchor="t" anchorCtr="0">
            <a:noAutofit/>
          </a:bodyPr>
          <a:lstStyle>
            <a:lvl1pPr algn="l">
              <a:defRPr sz="4951"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48857" y="614968"/>
            <a:ext cx="683550"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68580" tIns="34290" rIns="68580" bIns="34290" numCol="1" anchor="t" anchorCtr="0" compatLnSpc="1">
            <a:prstTxWarp prst="textNoShape">
              <a:avLst/>
            </a:prstTxWarp>
          </a:bodyPr>
          <a:lstStyle/>
          <a:p>
            <a:pPr marL="0" marR="0" lvl="0" indent="0" algn="l" defTabSz="685817"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48857" y="1357590"/>
            <a:ext cx="683550"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68580" tIns="34290" rIns="68580" bIns="34290" numCol="1" anchor="t" anchorCtr="0" compatLnSpc="1">
            <a:prstTxWarp prst="textNoShape">
              <a:avLst/>
            </a:prstTxWarp>
          </a:bodyPr>
          <a:lstStyle/>
          <a:p>
            <a:pPr marL="0" marR="0" lvl="0" indent="0" algn="l" defTabSz="685817"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748860" y="5007009"/>
            <a:ext cx="3937103" cy="810000"/>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5571726" y="371311"/>
            <a:ext cx="2823418" cy="5445698"/>
          </a:xfrm>
          <a:solidFill>
            <a:schemeClr val="accent2"/>
          </a:solidFill>
        </p:spPr>
        <p:txBody>
          <a:bodyPr vert="horz" lIns="0" tIns="0" rIns="0" bIns="0" rtlCol="0" anchor="ctr" anchorCtr="0">
            <a:noAutofit/>
          </a:bodyPr>
          <a:lstStyle>
            <a:lvl1pPr>
              <a:defRPr lang="en-GB" sz="750" b="0">
                <a:solidFill>
                  <a:schemeClr val="bg1"/>
                </a:solidFill>
              </a:defRPr>
            </a:lvl1pPr>
          </a:lstStyle>
          <a:p>
            <a:pPr lvl="0" algn="ctr"/>
            <a:r>
              <a:rPr lang="it-IT"/>
              <a:t>Fare clic sull'icona per inserire un'immagine</a:t>
            </a:r>
            <a:endParaRPr lang="en-GB"/>
          </a:p>
        </p:txBody>
      </p:sp>
      <p:pic>
        <p:nvPicPr>
          <p:cNvPr id="9" name="Graphic 8">
            <a:extLst>
              <a:ext uri="{FF2B5EF4-FFF2-40B4-BE49-F238E27FC236}">
                <a16:creationId xmlns:a16="http://schemas.microsoft.com/office/drawing/2014/main" id="{AA9325F0-DADC-43A7-A4FF-97033BB220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857" y="371311"/>
            <a:ext cx="685800" cy="368346"/>
          </a:xfrm>
          <a:prstGeom prst="rect">
            <a:avLst/>
          </a:prstGeom>
        </p:spPr>
      </p:pic>
    </p:spTree>
    <p:extLst>
      <p:ext uri="{BB962C8B-B14F-4D97-AF65-F5344CB8AC3E}">
        <p14:creationId xmlns:p14="http://schemas.microsoft.com/office/powerpoint/2010/main" val="39777410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16382754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8209955" y="6266997"/>
            <a:ext cx="1818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bg1"/>
                </a:solidFill>
                <a:latin typeface="+mn-lt"/>
                <a:ea typeface="Arial"/>
                <a:cs typeface="Arial" panose="020B0604020202020204" pitchFamily="34" charset="0"/>
              </a:rPr>
              <a:pPr algn="r"/>
              <a:t>‹N›</a:t>
            </a:fld>
            <a:endParaRPr lang="en-GB" sz="750" dirty="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8196411"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9" name="Graphic 8">
            <a:extLst>
              <a:ext uri="{FF2B5EF4-FFF2-40B4-BE49-F238E27FC236}">
                <a16:creationId xmlns:a16="http://schemas.microsoft.com/office/drawing/2014/main" id="{147A601A-3AE8-4889-A026-9740E00CCFBB}"/>
              </a:ext>
            </a:extLst>
          </p:cNvPr>
          <p:cNvSpPr/>
          <p:nvPr userDrawn="1"/>
        </p:nvSpPr>
        <p:spPr>
          <a:xfrm>
            <a:off x="752400" y="6266996"/>
            <a:ext cx="363624"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sz="1350"/>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1"/>
            </p:custDataLst>
          </p:nvPr>
        </p:nvSpPr>
        <p:spPr>
          <a:xfrm>
            <a:off x="1414264" y="6266999"/>
            <a:ext cx="3467299" cy="138499"/>
          </a:xfrm>
          <a:prstGeom prst="rect">
            <a:avLst/>
          </a:prstGeom>
          <a:noFill/>
        </p:spPr>
        <p:txBody>
          <a:bodyPr wrap="square" lIns="0" tIns="0" rIns="0" bIns="0" rtlCol="0">
            <a:spAutoFit/>
          </a:bodyPr>
          <a:lstStyle/>
          <a:p>
            <a:pPr marL="0" marR="0" lvl="0" indent="0" algn="l" defTabSz="685817" rtl="0" eaLnBrk="1" fontAlgn="auto" latinLnBrk="0" hangingPunct="1">
              <a:lnSpc>
                <a:spcPct val="100000"/>
              </a:lnSpc>
              <a:spcBef>
                <a:spcPts val="0"/>
              </a:spcBef>
              <a:spcAft>
                <a:spcPts val="0"/>
              </a:spcAft>
              <a:buClrTx/>
              <a:buSzTx/>
              <a:buFontTx/>
              <a:buNone/>
              <a:tabLst/>
              <a:defRPr/>
            </a:pPr>
            <a:r>
              <a:rPr lang="en-US" sz="450" kern="1200" noProof="0">
                <a:solidFill>
                  <a:schemeClr val="bg1"/>
                </a:solidFill>
                <a:latin typeface="+mn-lt"/>
                <a:ea typeface="+mn-ea"/>
                <a:cs typeface="+mn-cs"/>
              </a:rPr>
              <a:t>©2023 Studio Associato, an Italian limited liability share capital company and a member firm of the KPMG network of independent member firms affiliated with KPMG International Cooperative ("KPMG International"), a Swiss entity. All rights reserved.</a:t>
            </a:r>
            <a:endParaRPr lang="en-GB" sz="450" kern="1200" noProof="0" dirty="0">
              <a:solidFill>
                <a:schemeClr val="bg1"/>
              </a:solidFill>
              <a:latin typeface="+mn-lt"/>
              <a:ea typeface="+mn-ea"/>
              <a:cs typeface="+mn-cs"/>
            </a:endParaRPr>
          </a:p>
        </p:txBody>
      </p:sp>
    </p:spTree>
    <p:extLst>
      <p:ext uri="{BB962C8B-B14F-4D97-AF65-F5344CB8AC3E}">
        <p14:creationId xmlns:p14="http://schemas.microsoft.com/office/powerpoint/2010/main" val="25938033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46523" y="1330126"/>
            <a:ext cx="7648678"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4568599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748904" y="1700213"/>
            <a:ext cx="7650956" cy="41767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p:txBody>
          <a:bodyPr/>
          <a:lstStyle>
            <a:lvl1pPr>
              <a:defRPr/>
            </a:lvl1pPr>
          </a:lstStyle>
          <a:p>
            <a:r>
              <a:rPr lang="en-US" dirty="0"/>
              <a:t>Click to edit </a:t>
            </a:r>
            <a:br>
              <a:rPr lang="en-US" dirty="0"/>
            </a:br>
            <a:r>
              <a:rPr lang="en-US" dirty="0"/>
              <a:t>Master title style</a:t>
            </a:r>
            <a:endParaRPr lang="en-GB" dirty="0"/>
          </a:p>
        </p:txBody>
      </p:sp>
    </p:spTree>
    <p:extLst>
      <p:ext uri="{BB962C8B-B14F-4D97-AF65-F5344CB8AC3E}">
        <p14:creationId xmlns:p14="http://schemas.microsoft.com/office/powerpoint/2010/main" val="1672685406"/>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ne Column Text_double title_KPMG Blue">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748904" y="1700213"/>
            <a:ext cx="7650956" cy="4176712"/>
          </a:xfrm>
        </p:spPr>
        <p:txBody>
          <a:bodyPr/>
          <a:lstStyle>
            <a:lvl1pPr>
              <a:defRPr>
                <a:solidFill>
                  <a:schemeClr val="bg1"/>
                </a:solidFill>
              </a:defRPr>
            </a:lvl1pPr>
            <a:lvl2pPr>
              <a:defRPr>
                <a:solidFill>
                  <a:schemeClr val="bg1"/>
                </a:solidFill>
              </a:defRPr>
            </a:lvl2pPr>
            <a:lvl3pPr>
              <a:buClrTx/>
              <a:defRPr>
                <a:solidFill>
                  <a:schemeClr val="bg1"/>
                </a:solidFill>
              </a:defRPr>
            </a:lvl3pPr>
            <a:lvl4pPr marL="271469" indent="-135734">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8209955" y="6266997"/>
            <a:ext cx="1818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bg1"/>
                </a:solidFill>
                <a:latin typeface="+mn-lt"/>
                <a:ea typeface="Arial"/>
                <a:cs typeface="Arial" panose="020B0604020202020204" pitchFamily="34" charset="0"/>
              </a:rPr>
              <a:pPr algn="r"/>
              <a:t>‹N›</a:t>
            </a:fld>
            <a:endParaRPr lang="en-GB" sz="750" dirty="0">
              <a:solidFill>
                <a:schemeClr val="bg1"/>
              </a:solidFill>
              <a:latin typeface="+mn-lt"/>
              <a:ea typeface="Arial"/>
              <a:cs typeface="Arial" panose="020B0604020202020204" pitchFamily="34" charset="0"/>
            </a:endParaRPr>
          </a:p>
        </p:txBody>
      </p:sp>
      <p:cxnSp>
        <p:nvCxnSpPr>
          <p:cNvPr id="9" name="Straight Connector 8">
            <a:extLst>
              <a:ext uri="{FF2B5EF4-FFF2-40B4-BE49-F238E27FC236}">
                <a16:creationId xmlns:a16="http://schemas.microsoft.com/office/drawing/2014/main" id="{89D5ED2D-F17F-4481-8AE6-4D9EA0535145}"/>
              </a:ext>
            </a:extLst>
          </p:cNvPr>
          <p:cNvCxnSpPr/>
          <p:nvPr userDrawn="1"/>
        </p:nvCxnSpPr>
        <p:spPr>
          <a:xfrm>
            <a:off x="8196411"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p:txBody>
          <a:bodyPr/>
          <a:lstStyle>
            <a:lvl1pPr>
              <a:defRPr>
                <a:solidFill>
                  <a:schemeClr val="bg1"/>
                </a:solidFill>
              </a:defRPr>
            </a:lvl1pPr>
          </a:lstStyle>
          <a:p>
            <a:r>
              <a:rPr lang="en-US" dirty="0"/>
              <a:t>Click to edit </a:t>
            </a:r>
            <a:br>
              <a:rPr lang="en-US" dirty="0"/>
            </a:br>
            <a:r>
              <a:rPr lang="en-US" dirty="0"/>
              <a:t>Master title style</a:t>
            </a:r>
            <a:endParaRPr lang="en-GB" dirty="0"/>
          </a:p>
        </p:txBody>
      </p:sp>
      <p:sp>
        <p:nvSpPr>
          <p:cNvPr id="10" name="Graphic 8">
            <a:extLst>
              <a:ext uri="{FF2B5EF4-FFF2-40B4-BE49-F238E27FC236}">
                <a16:creationId xmlns:a16="http://schemas.microsoft.com/office/drawing/2014/main" id="{567897B5-3A96-440B-8018-FDD880280B2A}"/>
              </a:ext>
            </a:extLst>
          </p:cNvPr>
          <p:cNvSpPr/>
          <p:nvPr userDrawn="1"/>
        </p:nvSpPr>
        <p:spPr>
          <a:xfrm>
            <a:off x="752400" y="6266996"/>
            <a:ext cx="363624"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sz="1350"/>
          </a:p>
        </p:txBody>
      </p:sp>
      <p:sp>
        <p:nvSpPr>
          <p:cNvPr id="8" name="TextBox 7">
            <a:extLst>
              <a:ext uri="{FF2B5EF4-FFF2-40B4-BE49-F238E27FC236}">
                <a16:creationId xmlns:a16="http://schemas.microsoft.com/office/drawing/2014/main" id="{1CBF1CF3-C473-4B59-9814-FFEC4D26E803}"/>
              </a:ext>
              <a:ext uri="{C183D7F6-B498-43B3-948B-1728B52AA6E4}">
                <adec:decorative xmlns:adec="http://schemas.microsoft.com/office/drawing/2017/decorative" val="1"/>
              </a:ext>
            </a:extLst>
          </p:cNvPr>
          <p:cNvSpPr txBox="1"/>
          <p:nvPr userDrawn="1">
            <p:custDataLst>
              <p:tags r:id="rId1"/>
            </p:custDataLst>
          </p:nvPr>
        </p:nvSpPr>
        <p:spPr>
          <a:xfrm>
            <a:off x="1414264" y="6266999"/>
            <a:ext cx="3467299" cy="138499"/>
          </a:xfrm>
          <a:prstGeom prst="rect">
            <a:avLst/>
          </a:prstGeom>
          <a:noFill/>
        </p:spPr>
        <p:txBody>
          <a:bodyPr wrap="square" lIns="0" tIns="0" rIns="0" bIns="0" rtlCol="0">
            <a:spAutoFit/>
          </a:bodyPr>
          <a:lstStyle/>
          <a:p>
            <a:pPr marL="0" marR="0" lvl="0" indent="0" algn="l" defTabSz="685817" rtl="0" eaLnBrk="1" fontAlgn="auto" latinLnBrk="0" hangingPunct="1">
              <a:lnSpc>
                <a:spcPct val="100000"/>
              </a:lnSpc>
              <a:spcBef>
                <a:spcPts val="0"/>
              </a:spcBef>
              <a:spcAft>
                <a:spcPts val="0"/>
              </a:spcAft>
              <a:buClrTx/>
              <a:buSzTx/>
              <a:buFontTx/>
              <a:buNone/>
              <a:tabLst/>
              <a:defRPr/>
            </a:pPr>
            <a:r>
              <a:rPr lang="en-US" sz="450" kern="1200" noProof="0">
                <a:solidFill>
                  <a:schemeClr val="bg1"/>
                </a:solidFill>
                <a:latin typeface="+mn-lt"/>
                <a:ea typeface="+mn-ea"/>
                <a:cs typeface="+mn-cs"/>
              </a:rPr>
              <a:t>©2023 Studio Associato, an Italian limited liability share capital company and a member firm of the KPMG network of independent member firms affiliated with KPMG International Cooperative ("KPMG International"), a Swiss entity. All rights reserved.</a:t>
            </a:r>
            <a:endParaRPr lang="en-GB" sz="450" kern="1200" noProof="0" dirty="0">
              <a:solidFill>
                <a:schemeClr val="bg1"/>
              </a:solidFill>
              <a:latin typeface="+mn-lt"/>
              <a:ea typeface="+mn-ea"/>
              <a:cs typeface="+mn-cs"/>
            </a:endParaRPr>
          </a:p>
        </p:txBody>
      </p:sp>
    </p:spTree>
    <p:extLst>
      <p:ext uri="{BB962C8B-B14F-4D97-AF65-F5344CB8AC3E}">
        <p14:creationId xmlns:p14="http://schemas.microsoft.com/office/powerpoint/2010/main" val="3365177924"/>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8209955" y="6266997"/>
            <a:ext cx="1818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bg1"/>
                </a:solidFill>
                <a:latin typeface="+mn-lt"/>
                <a:ea typeface="Arial"/>
                <a:cs typeface="Arial" panose="020B0604020202020204" pitchFamily="34" charset="0"/>
              </a:rPr>
              <a:pPr algn="r"/>
              <a:t>‹N›</a:t>
            </a:fld>
            <a:endParaRPr lang="en-GB" sz="750" dirty="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8196411"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748800" y="1330126"/>
            <a:ext cx="7650956"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9" name="Graphic 8">
            <a:extLst>
              <a:ext uri="{FF2B5EF4-FFF2-40B4-BE49-F238E27FC236}">
                <a16:creationId xmlns:a16="http://schemas.microsoft.com/office/drawing/2014/main" id="{48947F85-E5F1-445E-BD2C-8963D165668D}"/>
              </a:ext>
            </a:extLst>
          </p:cNvPr>
          <p:cNvSpPr/>
          <p:nvPr userDrawn="1"/>
        </p:nvSpPr>
        <p:spPr>
          <a:xfrm>
            <a:off x="752400" y="6266996"/>
            <a:ext cx="363624"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sz="1350"/>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1"/>
            </p:custDataLst>
          </p:nvPr>
        </p:nvSpPr>
        <p:spPr>
          <a:xfrm>
            <a:off x="1414264" y="6266999"/>
            <a:ext cx="3467299" cy="138499"/>
          </a:xfrm>
          <a:prstGeom prst="rect">
            <a:avLst/>
          </a:prstGeom>
          <a:noFill/>
        </p:spPr>
        <p:txBody>
          <a:bodyPr wrap="square" lIns="0" tIns="0" rIns="0" bIns="0" rtlCol="0">
            <a:spAutoFit/>
          </a:bodyPr>
          <a:lstStyle/>
          <a:p>
            <a:pPr marL="0" marR="0" lvl="0" indent="0" algn="l" defTabSz="685817" rtl="0" eaLnBrk="1" fontAlgn="auto" latinLnBrk="0" hangingPunct="1">
              <a:lnSpc>
                <a:spcPct val="100000"/>
              </a:lnSpc>
              <a:spcBef>
                <a:spcPts val="0"/>
              </a:spcBef>
              <a:spcAft>
                <a:spcPts val="0"/>
              </a:spcAft>
              <a:buClrTx/>
              <a:buSzTx/>
              <a:buFontTx/>
              <a:buNone/>
              <a:tabLst/>
              <a:defRPr/>
            </a:pPr>
            <a:r>
              <a:rPr lang="en-US" sz="450" kern="1200" noProof="0">
                <a:solidFill>
                  <a:schemeClr val="bg1"/>
                </a:solidFill>
                <a:latin typeface="+mn-lt"/>
                <a:ea typeface="+mn-ea"/>
                <a:cs typeface="+mn-cs"/>
              </a:rPr>
              <a:t>©2023 Studio Associato, an Italian limited liability share capital company and a member firm of the KPMG network of independent member firms affiliated with KPMG International Cooperative ("KPMG International"), a Swiss entity. All rights reserved.</a:t>
            </a:r>
            <a:endParaRPr lang="en-GB" sz="450" kern="1200" noProof="0" dirty="0">
              <a:solidFill>
                <a:schemeClr val="bg1"/>
              </a:solidFill>
              <a:latin typeface="+mn-lt"/>
              <a:ea typeface="+mn-ea"/>
              <a:cs typeface="+mn-cs"/>
            </a:endParaRPr>
          </a:p>
        </p:txBody>
      </p:sp>
    </p:spTree>
    <p:extLst>
      <p:ext uri="{BB962C8B-B14F-4D97-AF65-F5344CB8AC3E}">
        <p14:creationId xmlns:p14="http://schemas.microsoft.com/office/powerpoint/2010/main" val="113746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48800" y="1330126"/>
            <a:ext cx="7646400" cy="138499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a:xfrm>
            <a:off x="739192" y="272995"/>
            <a:ext cx="5113020" cy="1661993"/>
          </a:xfrm>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75746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0" y="1330126"/>
            <a:ext cx="3726000"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4665600" y="1330126"/>
            <a:ext cx="3726000"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677263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8209955" y="6266997"/>
            <a:ext cx="1818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bg1"/>
                </a:solidFill>
                <a:latin typeface="+mn-lt"/>
                <a:ea typeface="Arial"/>
                <a:cs typeface="Arial" panose="020B0604020202020204" pitchFamily="34" charset="0"/>
              </a:rPr>
              <a:pPr algn="r"/>
              <a:t>‹N›</a:t>
            </a:fld>
            <a:endParaRPr lang="en-GB" sz="750" dirty="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8196411"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748800" y="1330126"/>
            <a:ext cx="3726000"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8" name="Text Placeholder 27">
            <a:extLst>
              <a:ext uri="{FF2B5EF4-FFF2-40B4-BE49-F238E27FC236}">
                <a16:creationId xmlns:a16="http://schemas.microsoft.com/office/drawing/2014/main" id="{6ED3211B-3C86-4413-BA20-A4F81B443BE8}"/>
              </a:ext>
            </a:extLst>
          </p:cNvPr>
          <p:cNvSpPr>
            <a:spLocks noGrp="1"/>
          </p:cNvSpPr>
          <p:nvPr>
            <p:ph type="body" sz="quarter" idx="11"/>
          </p:nvPr>
        </p:nvSpPr>
        <p:spPr>
          <a:xfrm>
            <a:off x="4665601" y="1330126"/>
            <a:ext cx="3726656"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10" name="Graphic 8">
            <a:extLst>
              <a:ext uri="{FF2B5EF4-FFF2-40B4-BE49-F238E27FC236}">
                <a16:creationId xmlns:a16="http://schemas.microsoft.com/office/drawing/2014/main" id="{79D6C947-06F1-4188-A558-E10C77FF12CE}"/>
              </a:ext>
            </a:extLst>
          </p:cNvPr>
          <p:cNvSpPr/>
          <p:nvPr userDrawn="1"/>
        </p:nvSpPr>
        <p:spPr>
          <a:xfrm>
            <a:off x="752400" y="6266996"/>
            <a:ext cx="363624"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sz="1350"/>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1"/>
            </p:custDataLst>
          </p:nvPr>
        </p:nvSpPr>
        <p:spPr>
          <a:xfrm>
            <a:off x="1414264" y="6266999"/>
            <a:ext cx="3467299" cy="138499"/>
          </a:xfrm>
          <a:prstGeom prst="rect">
            <a:avLst/>
          </a:prstGeom>
          <a:noFill/>
        </p:spPr>
        <p:txBody>
          <a:bodyPr wrap="square" lIns="0" tIns="0" rIns="0" bIns="0" rtlCol="0">
            <a:spAutoFit/>
          </a:bodyPr>
          <a:lstStyle/>
          <a:p>
            <a:pPr marL="0" marR="0" lvl="0" indent="0" algn="l" defTabSz="685817" rtl="0" eaLnBrk="1" fontAlgn="auto" latinLnBrk="0" hangingPunct="1">
              <a:lnSpc>
                <a:spcPct val="100000"/>
              </a:lnSpc>
              <a:spcBef>
                <a:spcPts val="0"/>
              </a:spcBef>
              <a:spcAft>
                <a:spcPts val="0"/>
              </a:spcAft>
              <a:buClrTx/>
              <a:buSzTx/>
              <a:buFontTx/>
              <a:buNone/>
              <a:tabLst/>
              <a:defRPr/>
            </a:pPr>
            <a:r>
              <a:rPr lang="en-US" sz="450" kern="1200" noProof="0">
                <a:solidFill>
                  <a:schemeClr val="bg1"/>
                </a:solidFill>
                <a:latin typeface="+mn-lt"/>
                <a:ea typeface="+mn-ea"/>
                <a:cs typeface="+mn-cs"/>
              </a:rPr>
              <a:t>©2023 Studio Associato, an Italian limited liability share capital company and a member firm of the KPMG network of independent member firms affiliated with KPMG International Cooperative ("KPMG International"), a Swiss entity. All rights reserved.</a:t>
            </a:r>
            <a:endParaRPr lang="en-GB" sz="450" kern="1200" noProof="0" dirty="0">
              <a:solidFill>
                <a:schemeClr val="bg1"/>
              </a:solidFill>
              <a:latin typeface="+mn-lt"/>
              <a:ea typeface="+mn-ea"/>
              <a:cs typeface="+mn-cs"/>
            </a:endParaRPr>
          </a:p>
        </p:txBody>
      </p:sp>
    </p:spTree>
    <p:extLst>
      <p:ext uri="{BB962C8B-B14F-4D97-AF65-F5344CB8AC3E}">
        <p14:creationId xmlns:p14="http://schemas.microsoft.com/office/powerpoint/2010/main" val="36742449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0" y="1330126"/>
            <a:ext cx="3726000" cy="4546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Chart Placeholder 4"/>
          <p:cNvSpPr>
            <a:spLocks noGrp="1"/>
          </p:cNvSpPr>
          <p:nvPr>
            <p:ph type="chart" sz="quarter" idx="13"/>
          </p:nvPr>
        </p:nvSpPr>
        <p:spPr>
          <a:xfrm>
            <a:off x="4665600" y="1330126"/>
            <a:ext cx="3726000" cy="4546800"/>
          </a:xfrm>
        </p:spPr>
        <p:txBody>
          <a:bodyPr anchor="ctr"/>
          <a:lstStyle>
            <a:lvl1pPr algn="ctr">
              <a:defRPr/>
            </a:lvl1pPr>
          </a:lstStyle>
          <a:p>
            <a:r>
              <a:rPr lang="it-IT"/>
              <a:t>Fare clic sull'icona per inserire un grafico</a:t>
            </a:r>
            <a:endParaRPr lang="en-GB" dirty="0"/>
          </a:p>
        </p:txBody>
      </p:sp>
      <p:sp>
        <p:nvSpPr>
          <p:cNvPr id="3" name="Title 2">
            <a:extLst>
              <a:ext uri="{FF2B5EF4-FFF2-40B4-BE49-F238E27FC236}">
                <a16:creationId xmlns:a16="http://schemas.microsoft.com/office/drawing/2014/main" id="{D91C8742-D774-4F89-A78A-3FE2DD10535D}"/>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372534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0" y="1331360"/>
            <a:ext cx="76464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Chart Placeholder 4"/>
          <p:cNvSpPr>
            <a:spLocks noGrp="1"/>
          </p:cNvSpPr>
          <p:nvPr>
            <p:ph type="chart" sz="quarter" idx="11"/>
          </p:nvPr>
        </p:nvSpPr>
        <p:spPr>
          <a:xfrm>
            <a:off x="752400" y="3742126"/>
            <a:ext cx="7646400" cy="2135740"/>
          </a:xfrm>
        </p:spPr>
        <p:txBody>
          <a:bodyPr anchor="ctr"/>
          <a:lstStyle>
            <a:lvl1pPr algn="ctr">
              <a:defRPr/>
            </a:lvl1pPr>
          </a:lstStyle>
          <a:p>
            <a:r>
              <a:rPr lang="it-IT"/>
              <a:t>Fare clic sull'icona per inserire un grafico</a:t>
            </a:r>
            <a:endParaRPr lang="en-GB" dirty="0"/>
          </a:p>
        </p:txBody>
      </p:sp>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9711113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665600" y="1330126"/>
            <a:ext cx="3726000" cy="4546800"/>
          </a:xfrm>
        </p:spPr>
        <p:txBody>
          <a:bodyPr anchor="ctr"/>
          <a:lstStyle>
            <a:lvl1pPr algn="ctr">
              <a:defRPr/>
            </a:lvl1pPr>
          </a:lstStyle>
          <a:p>
            <a:r>
              <a:rPr lang="it-IT"/>
              <a:t>Fare clic sull'icona per inserire un grafico</a:t>
            </a:r>
            <a:endParaRPr lang="en-GB" dirty="0"/>
          </a:p>
        </p:txBody>
      </p:sp>
      <p:sp>
        <p:nvSpPr>
          <p:cNvPr id="6" name="Chart Placeholder 4"/>
          <p:cNvSpPr>
            <a:spLocks noGrp="1"/>
          </p:cNvSpPr>
          <p:nvPr>
            <p:ph type="chart" sz="quarter" idx="12"/>
          </p:nvPr>
        </p:nvSpPr>
        <p:spPr>
          <a:xfrm>
            <a:off x="752400" y="1330126"/>
            <a:ext cx="3726000" cy="4546800"/>
          </a:xfrm>
        </p:spPr>
        <p:txBody>
          <a:bodyPr anchor="ctr"/>
          <a:lstStyle>
            <a:lvl1pPr algn="ctr">
              <a:defRPr/>
            </a:lvl1pPr>
          </a:lstStyle>
          <a:p>
            <a:r>
              <a:rPr lang="it-IT"/>
              <a:t>Fare clic sull'icona per inserire un grafico</a:t>
            </a:r>
            <a:endParaRPr lang="en-GB" dirty="0"/>
          </a:p>
        </p:txBody>
      </p:sp>
      <p:sp>
        <p:nvSpPr>
          <p:cNvPr id="3" name="Title 2">
            <a:extLst>
              <a:ext uri="{FF2B5EF4-FFF2-40B4-BE49-F238E27FC236}">
                <a16:creationId xmlns:a16="http://schemas.microsoft.com/office/drawing/2014/main" id="{F443F486-864A-4617-9E68-0A1C3CD9BA80}"/>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16219513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380659" y="3742126"/>
            <a:ext cx="2390400" cy="2134800"/>
          </a:xfrm>
        </p:spPr>
        <p:txBody>
          <a:bodyPr anchor="ctr"/>
          <a:lstStyle>
            <a:lvl1pPr algn="ctr">
              <a:defRPr/>
            </a:lvl1pPr>
          </a:lstStyle>
          <a:p>
            <a:r>
              <a:rPr lang="it-IT"/>
              <a:t>Fare clic sull'icona per inserire un grafico</a:t>
            </a:r>
            <a:endParaRPr lang="en-GB" dirty="0"/>
          </a:p>
        </p:txBody>
      </p:sp>
      <p:sp>
        <p:nvSpPr>
          <p:cNvPr id="6" name="Chart Placeholder 4"/>
          <p:cNvSpPr>
            <a:spLocks noGrp="1"/>
          </p:cNvSpPr>
          <p:nvPr>
            <p:ph type="chart" sz="quarter" idx="12"/>
          </p:nvPr>
        </p:nvSpPr>
        <p:spPr>
          <a:xfrm>
            <a:off x="752400" y="3742126"/>
            <a:ext cx="2390400" cy="2134800"/>
          </a:xfrm>
        </p:spPr>
        <p:txBody>
          <a:bodyPr anchor="ctr"/>
          <a:lstStyle>
            <a:lvl1pPr algn="ctr">
              <a:defRPr/>
            </a:lvl1pPr>
          </a:lstStyle>
          <a:p>
            <a:r>
              <a:rPr lang="it-IT"/>
              <a:t>Fare clic sull'icona per inserire un grafico</a:t>
            </a:r>
            <a:endParaRPr lang="en-GB" dirty="0"/>
          </a:p>
        </p:txBody>
      </p:sp>
      <p:sp>
        <p:nvSpPr>
          <p:cNvPr id="7" name="Text Placeholder 8"/>
          <p:cNvSpPr>
            <a:spLocks noGrp="1"/>
          </p:cNvSpPr>
          <p:nvPr>
            <p:ph type="body" sz="quarter" idx="10"/>
          </p:nvPr>
        </p:nvSpPr>
        <p:spPr>
          <a:xfrm>
            <a:off x="752400" y="1331360"/>
            <a:ext cx="23904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Chart Placeholder 4"/>
          <p:cNvSpPr>
            <a:spLocks noGrp="1"/>
          </p:cNvSpPr>
          <p:nvPr>
            <p:ph type="chart" sz="quarter" idx="13"/>
          </p:nvPr>
        </p:nvSpPr>
        <p:spPr>
          <a:xfrm>
            <a:off x="6008919" y="3742126"/>
            <a:ext cx="2390400" cy="2134800"/>
          </a:xfrm>
        </p:spPr>
        <p:txBody>
          <a:bodyPr anchor="ctr"/>
          <a:lstStyle>
            <a:lvl1pPr algn="ctr">
              <a:defRPr/>
            </a:lvl1pPr>
          </a:lstStyle>
          <a:p>
            <a:r>
              <a:rPr lang="it-IT"/>
              <a:t>Fare clic sull'icona per inserire un grafico</a:t>
            </a:r>
            <a:endParaRPr lang="en-GB" dirty="0"/>
          </a:p>
        </p:txBody>
      </p:sp>
      <p:sp>
        <p:nvSpPr>
          <p:cNvPr id="9" name="Text Placeholder 8"/>
          <p:cNvSpPr>
            <a:spLocks noGrp="1"/>
          </p:cNvSpPr>
          <p:nvPr>
            <p:ph type="body" sz="quarter" idx="14"/>
          </p:nvPr>
        </p:nvSpPr>
        <p:spPr>
          <a:xfrm>
            <a:off x="3380659" y="1331360"/>
            <a:ext cx="23904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8"/>
          <p:cNvSpPr>
            <a:spLocks noGrp="1"/>
          </p:cNvSpPr>
          <p:nvPr>
            <p:ph type="body" sz="quarter" idx="15"/>
          </p:nvPr>
        </p:nvSpPr>
        <p:spPr>
          <a:xfrm>
            <a:off x="6008919" y="1331360"/>
            <a:ext cx="23904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582562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1" y="1936714"/>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301738" y="1936714"/>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3851076" y="1936714"/>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5400414" y="1936714"/>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752400" y="1331913"/>
            <a:ext cx="1451372"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301739" y="1331913"/>
            <a:ext cx="1451372"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3851076" y="1331913"/>
            <a:ext cx="1451372"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400415" y="1331913"/>
            <a:ext cx="1451372"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6949753" y="1331913"/>
            <a:ext cx="1451372"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6949753" y="1936714"/>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42769498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752401" y="1936714"/>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2301738" y="1936714"/>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3851076" y="1936714"/>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5400414" y="1936714"/>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752400" y="1331913"/>
            <a:ext cx="1451372"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2301739" y="1331913"/>
            <a:ext cx="1451372"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3851076" y="1331913"/>
            <a:ext cx="1451372"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5400415" y="1331913"/>
            <a:ext cx="1451372"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6949753" y="1331913"/>
            <a:ext cx="1451372"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6949753" y="1936714"/>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1208205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ocess 6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Lst>
          </p:cNvPr>
          <p:cNvSpPr/>
          <p:nvPr userDrawn="1"/>
        </p:nvSpPr>
        <p:spPr>
          <a:xfrm>
            <a:off x="0" y="0"/>
            <a:ext cx="9144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dirty="0" err="1">
              <a:solidFill>
                <a:schemeClr val="bg1"/>
              </a:solidFill>
            </a:endParaRPr>
          </a:p>
        </p:txBody>
      </p:sp>
      <p:sp>
        <p:nvSpPr>
          <p:cNvPr id="9" name="Text Placeholder 8"/>
          <p:cNvSpPr>
            <a:spLocks noGrp="1"/>
          </p:cNvSpPr>
          <p:nvPr>
            <p:ph type="body" sz="quarter" idx="10"/>
          </p:nvPr>
        </p:nvSpPr>
        <p:spPr>
          <a:xfrm>
            <a:off x="752400" y="2009775"/>
            <a:ext cx="1198960" cy="3867150"/>
          </a:xfrm>
          <a:solidFill>
            <a:schemeClr val="bg1"/>
          </a:solidFill>
          <a:ln w="6350">
            <a:solidFill>
              <a:schemeClr val="accent1"/>
            </a:solidFill>
          </a:ln>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040449" y="2009775"/>
            <a:ext cx="1198960" cy="3867150"/>
          </a:xfrm>
          <a:solidFill>
            <a:schemeClr val="bg1"/>
          </a:solidFill>
          <a:ln w="6350">
            <a:solidFill>
              <a:schemeClr val="accent1"/>
            </a:solidFill>
          </a:ln>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3328497" y="2009775"/>
            <a:ext cx="1198960" cy="3867150"/>
          </a:xfrm>
          <a:solidFill>
            <a:schemeClr val="bg1"/>
          </a:solidFill>
          <a:ln w="6350">
            <a:solidFill>
              <a:schemeClr val="accent1"/>
            </a:solidFill>
          </a:ln>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4616544" y="2009775"/>
            <a:ext cx="1198960" cy="3867150"/>
          </a:xfrm>
          <a:solidFill>
            <a:schemeClr val="bg1"/>
          </a:solidFill>
          <a:ln w="6350">
            <a:solidFill>
              <a:schemeClr val="accent1"/>
            </a:solidFill>
          </a:ln>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2" name="Text Placeholder 8"/>
          <p:cNvSpPr>
            <a:spLocks noGrp="1"/>
          </p:cNvSpPr>
          <p:nvPr>
            <p:ph type="body" sz="quarter" idx="19"/>
          </p:nvPr>
        </p:nvSpPr>
        <p:spPr>
          <a:xfrm>
            <a:off x="7192641" y="2009775"/>
            <a:ext cx="1198960" cy="3867150"/>
          </a:xfrm>
          <a:solidFill>
            <a:schemeClr val="bg1"/>
          </a:solidFill>
          <a:ln w="6350">
            <a:solidFill>
              <a:schemeClr val="accent1"/>
            </a:solidFill>
          </a:ln>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a:extLst>
              <a:ext uri="{FF2B5EF4-FFF2-40B4-BE49-F238E27FC236}">
                <a16:creationId xmlns:a16="http://schemas.microsoft.com/office/drawing/2014/main" id="{E469478F-D315-4922-A7E4-E575455BF352}"/>
              </a:ext>
            </a:extLst>
          </p:cNvPr>
          <p:cNvSpPr>
            <a:spLocks noGrp="1"/>
          </p:cNvSpPr>
          <p:nvPr>
            <p:ph type="body" sz="quarter" idx="20"/>
          </p:nvPr>
        </p:nvSpPr>
        <p:spPr>
          <a:xfrm>
            <a:off x="5904592" y="2009775"/>
            <a:ext cx="1198960" cy="3867150"/>
          </a:xfrm>
          <a:solidFill>
            <a:schemeClr val="bg1"/>
          </a:solidFill>
          <a:ln w="6350">
            <a:solidFill>
              <a:schemeClr val="accent1"/>
            </a:solidFill>
          </a:ln>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746522" y="1330326"/>
            <a:ext cx="7639050" cy="433452"/>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24964154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0" y="1936715"/>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695331" y="1936715"/>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4638262" y="1936715"/>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6581194" y="1936715"/>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752400" y="1331913"/>
            <a:ext cx="1818666"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695331" y="1331913"/>
            <a:ext cx="1818666"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638263" y="1331913"/>
            <a:ext cx="1818666"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6581195" y="1331913"/>
            <a:ext cx="1818666"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it-IT"/>
              <a:t>Fare clic per modificare lo stile del titolo dello schema</a:t>
            </a:r>
            <a:endParaRPr lang="en-GB" dirty="0"/>
          </a:p>
        </p:txBody>
      </p:sp>
    </p:spTree>
    <p:extLst>
      <p:ext uri="{BB962C8B-B14F-4D97-AF65-F5344CB8AC3E}">
        <p14:creationId xmlns:p14="http://schemas.microsoft.com/office/powerpoint/2010/main" val="423007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ONE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39192" y="272995"/>
            <a:ext cx="5113020" cy="1661993"/>
          </a:xfrm>
        </p:spPr>
        <p:txBody>
          <a:bodyPr/>
          <a:lstStyle/>
          <a:p>
            <a:r>
              <a:rPr lang="it-IT"/>
              <a:t>Fare clic per modificare lo stile del titolo</a:t>
            </a:r>
            <a:endParaRPr lang="en-US" dirty="0"/>
          </a:p>
        </p:txBody>
      </p:sp>
      <p:sp>
        <p:nvSpPr>
          <p:cNvPr id="9" name="Text Placeholder 8"/>
          <p:cNvSpPr>
            <a:spLocks noGrp="1"/>
          </p:cNvSpPr>
          <p:nvPr>
            <p:ph type="body" sz="quarter" idx="10"/>
          </p:nvPr>
        </p:nvSpPr>
        <p:spPr>
          <a:xfrm>
            <a:off x="752400" y="1209602"/>
            <a:ext cx="7639200" cy="138499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14434328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752400" y="1936715"/>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2695331" y="1936715"/>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4638262" y="1936715"/>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6581194" y="1936715"/>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752400" y="1331913"/>
            <a:ext cx="1818666"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2695331" y="1331913"/>
            <a:ext cx="1818666"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4638263" y="1331913"/>
            <a:ext cx="1818666"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6581195" y="1331913"/>
            <a:ext cx="1818666"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7579789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752510" y="1330325"/>
            <a:ext cx="3725764"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4674195" y="1330325"/>
            <a:ext cx="3728043"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accent1">
              <a:lumMod val="20000"/>
              <a:lumOff val="80000"/>
            </a:schemeClr>
          </a:solidFill>
          <a:ln w="12700">
            <a:noFill/>
          </a:ln>
        </p:spPr>
        <p:txBody>
          <a:bodyPr wrap="square" lIns="1872000" tIns="108000" rIns="108000" bIns="108000">
            <a:noAutofit/>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752510" y="3747502"/>
            <a:ext cx="3725764"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4674195" y="3747502"/>
            <a:ext cx="3728043"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accent1">
              <a:lumMod val="20000"/>
              <a:lumOff val="80000"/>
            </a:schemeClr>
          </a:solidFill>
          <a:ln w="12700">
            <a:noFill/>
          </a:ln>
        </p:spPr>
        <p:txBody>
          <a:bodyPr wrap="square" lIns="1872000" tIns="108000" rIns="108000" bIns="108000">
            <a:noAutofit/>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6" name="Text Placeholder 10"/>
          <p:cNvSpPr>
            <a:spLocks noGrp="1"/>
          </p:cNvSpPr>
          <p:nvPr>
            <p:ph type="body" sz="quarter" idx="21"/>
          </p:nvPr>
        </p:nvSpPr>
        <p:spPr bwMode="gray">
          <a:xfrm>
            <a:off x="3428382" y="2546022"/>
            <a:ext cx="2287237" cy="2118398"/>
          </a:xfrm>
          <a:prstGeom prst="rect">
            <a:avLst/>
          </a:prstGeom>
          <a:solidFill>
            <a:schemeClr val="accent1"/>
          </a:solidFill>
          <a:ln>
            <a:noFill/>
          </a:ln>
        </p:spPr>
        <p:txBody>
          <a:bodyPr lIns="108000" tIns="108000" rIns="108000" bIns="108000" anchor="ctr" anchorCtr="1">
            <a:noAutofit/>
          </a:bodyPr>
          <a:lstStyle>
            <a:lvl1pPr algn="ctr">
              <a:defRPr sz="1050">
                <a:solidFill>
                  <a:schemeClr val="bg1"/>
                </a:solidFill>
                <a:latin typeface="+mn-lt"/>
                <a:cs typeface="Arial" panose="020B0604020202020204" pitchFamily="34" charset="0"/>
              </a:defRPr>
            </a:lvl1pPr>
          </a:lstStyle>
          <a:p>
            <a:pPr lvl="0"/>
            <a:r>
              <a:rPr lang="it-IT"/>
              <a:t>Fare clic per modificare gli stili del testo dello schema</a:t>
            </a:r>
          </a:p>
        </p:txBody>
      </p:sp>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GB" dirty="0"/>
          </a:p>
        </p:txBody>
      </p:sp>
    </p:spTree>
    <p:extLst>
      <p:ext uri="{BB962C8B-B14F-4D97-AF65-F5344CB8AC3E}">
        <p14:creationId xmlns:p14="http://schemas.microsoft.com/office/powerpoint/2010/main" val="1341987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752400" y="1720713"/>
            <a:ext cx="3726000" cy="4156211"/>
          </a:xfrm>
          <a:solidFill>
            <a:schemeClr val="accent1">
              <a:lumMod val="20000"/>
              <a:lumOff val="80000"/>
            </a:schemeClr>
          </a:solidFill>
          <a:ln w="12700">
            <a:noFill/>
          </a:ln>
        </p:spPr>
        <p:txBody>
          <a:bodyPr lIns="108000" tIns="108000" rIns="108000" bIns="108000"/>
          <a:lstStyle>
            <a:lvl1pPr>
              <a:defRPr sz="1200"/>
            </a:lvl1pPr>
            <a:lvl2pPr>
              <a:defRPr sz="1200"/>
            </a:lvl2pPr>
            <a:lvl3pPr>
              <a:defRPr sz="12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752400" y="1331913"/>
            <a:ext cx="3726000" cy="388800"/>
          </a:xfrm>
          <a:solidFill>
            <a:schemeClr val="accent2"/>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16" name="Text Placeholder 8"/>
          <p:cNvSpPr>
            <a:spLocks noGrp="1"/>
          </p:cNvSpPr>
          <p:nvPr>
            <p:ph type="body" sz="quarter" idx="21"/>
          </p:nvPr>
        </p:nvSpPr>
        <p:spPr>
          <a:xfrm>
            <a:off x="4677030" y="1720713"/>
            <a:ext cx="3726000" cy="4156211"/>
          </a:xfrm>
          <a:solidFill>
            <a:schemeClr val="accent1">
              <a:lumMod val="20000"/>
              <a:lumOff val="80000"/>
            </a:schemeClr>
          </a:solidFill>
          <a:ln w="12700">
            <a:noFill/>
          </a:ln>
        </p:spPr>
        <p:txBody>
          <a:bodyPr lIns="108000" tIns="108000" rIns="108000" bIns="108000"/>
          <a:lstStyle>
            <a:lvl1pPr>
              <a:defRPr sz="1200"/>
            </a:lvl1pPr>
            <a:lvl2pPr>
              <a:defRPr sz="1200"/>
            </a:lvl2pPr>
            <a:lvl3pPr>
              <a:defRPr sz="12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7" name="Text Placeholder 8"/>
          <p:cNvSpPr>
            <a:spLocks noGrp="1"/>
          </p:cNvSpPr>
          <p:nvPr>
            <p:ph type="body" sz="quarter" idx="22"/>
          </p:nvPr>
        </p:nvSpPr>
        <p:spPr>
          <a:xfrm>
            <a:off x="4677030" y="1331913"/>
            <a:ext cx="3726000" cy="388800"/>
          </a:xfrm>
          <a:solidFill>
            <a:schemeClr val="accent2"/>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14725874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13" name="Text Placeholder 8"/>
          <p:cNvSpPr>
            <a:spLocks noGrp="1"/>
          </p:cNvSpPr>
          <p:nvPr>
            <p:ph type="body" sz="quarter" idx="19"/>
          </p:nvPr>
        </p:nvSpPr>
        <p:spPr>
          <a:xfrm>
            <a:off x="752400" y="1720716"/>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p:cNvSpPr>
            <a:spLocks noGrp="1"/>
          </p:cNvSpPr>
          <p:nvPr>
            <p:ph type="body" sz="quarter" idx="20"/>
          </p:nvPr>
        </p:nvSpPr>
        <p:spPr>
          <a:xfrm>
            <a:off x="752400" y="1331913"/>
            <a:ext cx="3726000" cy="388800"/>
          </a:xfrm>
          <a:solidFill>
            <a:schemeClr val="accent2"/>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15" name="Text Placeholder 8"/>
          <p:cNvSpPr>
            <a:spLocks noGrp="1"/>
          </p:cNvSpPr>
          <p:nvPr>
            <p:ph type="body" sz="quarter" idx="21"/>
          </p:nvPr>
        </p:nvSpPr>
        <p:spPr>
          <a:xfrm>
            <a:off x="4677030" y="1720716"/>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p:cNvSpPr>
            <a:spLocks noGrp="1"/>
          </p:cNvSpPr>
          <p:nvPr>
            <p:ph type="body" sz="quarter" idx="22"/>
          </p:nvPr>
        </p:nvSpPr>
        <p:spPr>
          <a:xfrm>
            <a:off x="4677030" y="1331913"/>
            <a:ext cx="3726000" cy="388800"/>
          </a:xfrm>
          <a:solidFill>
            <a:schemeClr val="accent2"/>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21" name="Text Placeholder 8"/>
          <p:cNvSpPr>
            <a:spLocks noGrp="1"/>
          </p:cNvSpPr>
          <p:nvPr>
            <p:ph type="body" sz="quarter" idx="23"/>
          </p:nvPr>
        </p:nvSpPr>
        <p:spPr>
          <a:xfrm>
            <a:off x="752400" y="4130722"/>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2" name="Text Placeholder 8"/>
          <p:cNvSpPr>
            <a:spLocks noGrp="1"/>
          </p:cNvSpPr>
          <p:nvPr>
            <p:ph type="body" sz="quarter" idx="24"/>
          </p:nvPr>
        </p:nvSpPr>
        <p:spPr>
          <a:xfrm>
            <a:off x="752400" y="3741920"/>
            <a:ext cx="3726000" cy="388800"/>
          </a:xfrm>
          <a:solidFill>
            <a:schemeClr val="accent2"/>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23" name="Text Placeholder 8"/>
          <p:cNvSpPr>
            <a:spLocks noGrp="1"/>
          </p:cNvSpPr>
          <p:nvPr>
            <p:ph type="body" sz="quarter" idx="25"/>
          </p:nvPr>
        </p:nvSpPr>
        <p:spPr>
          <a:xfrm>
            <a:off x="4677030" y="4130722"/>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4" name="Text Placeholder 8"/>
          <p:cNvSpPr>
            <a:spLocks noGrp="1"/>
          </p:cNvSpPr>
          <p:nvPr>
            <p:ph type="body" sz="quarter" idx="26"/>
          </p:nvPr>
        </p:nvSpPr>
        <p:spPr>
          <a:xfrm>
            <a:off x="4677030" y="3741920"/>
            <a:ext cx="3726000" cy="388800"/>
          </a:xfrm>
          <a:solidFill>
            <a:schemeClr val="accent2"/>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3700244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accent2"/>
        </a:solidFill>
        <a:effectLst/>
      </p:bgPr>
    </p:bg>
    <p:spTree>
      <p:nvGrpSpPr>
        <p:cNvPr id="1" name=""/>
        <p:cNvGrpSpPr/>
        <p:nvPr/>
      </p:nvGrpSpPr>
      <p:grpSpPr>
        <a:xfrm>
          <a:off x="0" y="0"/>
          <a:ext cx="0" cy="0"/>
          <a:chOff x="0" y="0"/>
          <a:chExt cx="0" cy="0"/>
        </a:xfrm>
      </p:grpSpPr>
      <p:sp>
        <p:nvSpPr>
          <p:cNvPr id="11" name="Shape 8">
            <a:extLst>
              <a:ext uri="{FF2B5EF4-FFF2-40B4-BE49-F238E27FC236}">
                <a16:creationId xmlns:a16="http://schemas.microsoft.com/office/drawing/2014/main" id="{1763B05F-830B-4267-AD78-15D92D15E48D}"/>
              </a:ext>
            </a:extLst>
          </p:cNvPr>
          <p:cNvSpPr txBox="1">
            <a:spLocks/>
          </p:cNvSpPr>
          <p:nvPr userDrawn="1"/>
        </p:nvSpPr>
        <p:spPr>
          <a:xfrm>
            <a:off x="8209955" y="6266997"/>
            <a:ext cx="1818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bg1"/>
                </a:solidFill>
                <a:latin typeface="+mn-lt"/>
                <a:ea typeface="Arial"/>
                <a:cs typeface="Arial" panose="020B0604020202020204" pitchFamily="34" charset="0"/>
              </a:rPr>
              <a:pPr algn="r"/>
              <a:t>‹N›</a:t>
            </a:fld>
            <a:endParaRPr lang="en-GB" sz="750" dirty="0">
              <a:solidFill>
                <a:schemeClr val="bg1"/>
              </a:solidFill>
              <a:latin typeface="+mn-lt"/>
              <a:ea typeface="Arial"/>
              <a:cs typeface="Arial" panose="020B0604020202020204" pitchFamily="34" charset="0"/>
            </a:endParaRPr>
          </a:p>
        </p:txBody>
      </p:sp>
      <p:cxnSp>
        <p:nvCxnSpPr>
          <p:cNvPr id="19" name="Straight Connector 18">
            <a:extLst>
              <a:ext uri="{FF2B5EF4-FFF2-40B4-BE49-F238E27FC236}">
                <a16:creationId xmlns:a16="http://schemas.microsoft.com/office/drawing/2014/main" id="{E4C51904-D930-45AA-AF92-A006847C8BF5}"/>
              </a:ext>
            </a:extLst>
          </p:cNvPr>
          <p:cNvCxnSpPr/>
          <p:nvPr userDrawn="1"/>
        </p:nvCxnSpPr>
        <p:spPr>
          <a:xfrm>
            <a:off x="8196411"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 Placeholder 8">
            <a:extLst>
              <a:ext uri="{FF2B5EF4-FFF2-40B4-BE49-F238E27FC236}">
                <a16:creationId xmlns:a16="http://schemas.microsoft.com/office/drawing/2014/main" id="{2086F202-0162-4310-A956-FCCC9474338A}"/>
              </a:ext>
            </a:extLst>
          </p:cNvPr>
          <p:cNvSpPr>
            <a:spLocks noGrp="1"/>
          </p:cNvSpPr>
          <p:nvPr>
            <p:ph type="body" sz="quarter" idx="19"/>
          </p:nvPr>
        </p:nvSpPr>
        <p:spPr>
          <a:xfrm>
            <a:off x="752400" y="1720716"/>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0" name="Text Placeholder 8">
            <a:extLst>
              <a:ext uri="{FF2B5EF4-FFF2-40B4-BE49-F238E27FC236}">
                <a16:creationId xmlns:a16="http://schemas.microsoft.com/office/drawing/2014/main" id="{E8B6691E-17EA-480D-B598-F314E1A68EB3}"/>
              </a:ext>
            </a:extLst>
          </p:cNvPr>
          <p:cNvSpPr>
            <a:spLocks noGrp="1"/>
          </p:cNvSpPr>
          <p:nvPr>
            <p:ph type="body" sz="quarter" idx="20"/>
          </p:nvPr>
        </p:nvSpPr>
        <p:spPr>
          <a:xfrm>
            <a:off x="752400" y="1331913"/>
            <a:ext cx="3726000" cy="388800"/>
          </a:xfrm>
          <a:solidFill>
            <a:schemeClr val="accent1"/>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71" name="Text Placeholder 8">
            <a:extLst>
              <a:ext uri="{FF2B5EF4-FFF2-40B4-BE49-F238E27FC236}">
                <a16:creationId xmlns:a16="http://schemas.microsoft.com/office/drawing/2014/main" id="{59F2358C-C167-462D-9F76-6D66B9B409BE}"/>
              </a:ext>
            </a:extLst>
          </p:cNvPr>
          <p:cNvSpPr>
            <a:spLocks noGrp="1"/>
          </p:cNvSpPr>
          <p:nvPr>
            <p:ph type="body" sz="quarter" idx="21"/>
          </p:nvPr>
        </p:nvSpPr>
        <p:spPr>
          <a:xfrm>
            <a:off x="4677030" y="1720716"/>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2" name="Text Placeholder 8">
            <a:extLst>
              <a:ext uri="{FF2B5EF4-FFF2-40B4-BE49-F238E27FC236}">
                <a16:creationId xmlns:a16="http://schemas.microsoft.com/office/drawing/2014/main" id="{B2FCC9C9-35DE-4F3C-A352-30EE65DD5B86}"/>
              </a:ext>
            </a:extLst>
          </p:cNvPr>
          <p:cNvSpPr>
            <a:spLocks noGrp="1"/>
          </p:cNvSpPr>
          <p:nvPr>
            <p:ph type="body" sz="quarter" idx="22"/>
          </p:nvPr>
        </p:nvSpPr>
        <p:spPr>
          <a:xfrm>
            <a:off x="4677030" y="1331913"/>
            <a:ext cx="3726000" cy="388800"/>
          </a:xfrm>
          <a:solidFill>
            <a:schemeClr val="accent1"/>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73" name="Text Placeholder 8">
            <a:extLst>
              <a:ext uri="{FF2B5EF4-FFF2-40B4-BE49-F238E27FC236}">
                <a16:creationId xmlns:a16="http://schemas.microsoft.com/office/drawing/2014/main" id="{EA017BC0-9170-4186-94F7-40E80F981A05}"/>
              </a:ext>
            </a:extLst>
          </p:cNvPr>
          <p:cNvSpPr>
            <a:spLocks noGrp="1"/>
          </p:cNvSpPr>
          <p:nvPr>
            <p:ph type="body" sz="quarter" idx="23"/>
          </p:nvPr>
        </p:nvSpPr>
        <p:spPr>
          <a:xfrm>
            <a:off x="752400" y="4130722"/>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4" name="Text Placeholder 8">
            <a:extLst>
              <a:ext uri="{FF2B5EF4-FFF2-40B4-BE49-F238E27FC236}">
                <a16:creationId xmlns:a16="http://schemas.microsoft.com/office/drawing/2014/main" id="{0383342E-84C2-404C-8D37-45747A191605}"/>
              </a:ext>
            </a:extLst>
          </p:cNvPr>
          <p:cNvSpPr>
            <a:spLocks noGrp="1"/>
          </p:cNvSpPr>
          <p:nvPr>
            <p:ph type="body" sz="quarter" idx="24"/>
          </p:nvPr>
        </p:nvSpPr>
        <p:spPr>
          <a:xfrm>
            <a:off x="752400" y="3741920"/>
            <a:ext cx="3726000" cy="388800"/>
          </a:xfrm>
          <a:solidFill>
            <a:schemeClr val="accent1"/>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75" name="Text Placeholder 8">
            <a:extLst>
              <a:ext uri="{FF2B5EF4-FFF2-40B4-BE49-F238E27FC236}">
                <a16:creationId xmlns:a16="http://schemas.microsoft.com/office/drawing/2014/main" id="{BE27B3E2-E887-473C-8464-38B061F67EA7}"/>
              </a:ext>
            </a:extLst>
          </p:cNvPr>
          <p:cNvSpPr>
            <a:spLocks noGrp="1"/>
          </p:cNvSpPr>
          <p:nvPr>
            <p:ph type="body" sz="quarter" idx="25"/>
          </p:nvPr>
        </p:nvSpPr>
        <p:spPr>
          <a:xfrm>
            <a:off x="4677030" y="4130722"/>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6" name="Text Placeholder 8">
            <a:extLst>
              <a:ext uri="{FF2B5EF4-FFF2-40B4-BE49-F238E27FC236}">
                <a16:creationId xmlns:a16="http://schemas.microsoft.com/office/drawing/2014/main" id="{4C0C9B8C-19B0-44D7-9F0F-975D45D4007F}"/>
              </a:ext>
            </a:extLst>
          </p:cNvPr>
          <p:cNvSpPr>
            <a:spLocks noGrp="1"/>
          </p:cNvSpPr>
          <p:nvPr>
            <p:ph type="body" sz="quarter" idx="26"/>
          </p:nvPr>
        </p:nvSpPr>
        <p:spPr>
          <a:xfrm>
            <a:off x="4677030" y="3741920"/>
            <a:ext cx="3726000" cy="388800"/>
          </a:xfrm>
          <a:solidFill>
            <a:schemeClr val="accent1"/>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39275135-3A5F-40EA-83D5-8A21BF903978}"/>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dirty="0"/>
          </a:p>
        </p:txBody>
      </p:sp>
      <p:sp>
        <p:nvSpPr>
          <p:cNvPr id="18" name="Graphic 8">
            <a:extLst>
              <a:ext uri="{FF2B5EF4-FFF2-40B4-BE49-F238E27FC236}">
                <a16:creationId xmlns:a16="http://schemas.microsoft.com/office/drawing/2014/main" id="{3FE807FD-1F53-40C0-958E-7B645C12F831}"/>
              </a:ext>
            </a:extLst>
          </p:cNvPr>
          <p:cNvSpPr/>
          <p:nvPr userDrawn="1"/>
        </p:nvSpPr>
        <p:spPr>
          <a:xfrm>
            <a:off x="752400" y="6266996"/>
            <a:ext cx="363624"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sz="1350"/>
          </a:p>
        </p:txBody>
      </p:sp>
      <p:sp>
        <p:nvSpPr>
          <p:cNvPr id="17" name="TextBox 16">
            <a:extLst>
              <a:ext uri="{FF2B5EF4-FFF2-40B4-BE49-F238E27FC236}">
                <a16:creationId xmlns:a16="http://schemas.microsoft.com/office/drawing/2014/main" id="{94359EB3-99CA-467E-9F82-D5B531A28A37}"/>
              </a:ext>
              <a:ext uri="{C183D7F6-B498-43B3-948B-1728B52AA6E4}">
                <adec:decorative xmlns:adec="http://schemas.microsoft.com/office/drawing/2017/decorative" val="1"/>
              </a:ext>
            </a:extLst>
          </p:cNvPr>
          <p:cNvSpPr txBox="1"/>
          <p:nvPr userDrawn="1">
            <p:custDataLst>
              <p:tags r:id="rId1"/>
            </p:custDataLst>
          </p:nvPr>
        </p:nvSpPr>
        <p:spPr>
          <a:xfrm>
            <a:off x="1414264" y="6266999"/>
            <a:ext cx="3467299" cy="138499"/>
          </a:xfrm>
          <a:prstGeom prst="rect">
            <a:avLst/>
          </a:prstGeom>
          <a:noFill/>
        </p:spPr>
        <p:txBody>
          <a:bodyPr wrap="square" lIns="0" tIns="0" rIns="0" bIns="0" rtlCol="0">
            <a:spAutoFit/>
          </a:bodyPr>
          <a:lstStyle/>
          <a:p>
            <a:pPr marL="0" marR="0" lvl="0" indent="0" algn="l" defTabSz="685817" rtl="0" eaLnBrk="1" fontAlgn="auto" latinLnBrk="0" hangingPunct="1">
              <a:lnSpc>
                <a:spcPct val="100000"/>
              </a:lnSpc>
              <a:spcBef>
                <a:spcPts val="0"/>
              </a:spcBef>
              <a:spcAft>
                <a:spcPts val="0"/>
              </a:spcAft>
              <a:buClrTx/>
              <a:buSzTx/>
              <a:buFontTx/>
              <a:buNone/>
              <a:tabLst/>
              <a:defRPr/>
            </a:pPr>
            <a:r>
              <a:rPr lang="en-US" sz="450" kern="1200" noProof="0">
                <a:solidFill>
                  <a:schemeClr val="bg1"/>
                </a:solidFill>
                <a:latin typeface="+mn-lt"/>
                <a:ea typeface="+mn-ea"/>
                <a:cs typeface="+mn-cs"/>
              </a:rPr>
              <a:t>©2023 Studio Associato, an Italian limited liability share capital company and a member firm of the KPMG network of independent member firms affiliated with KPMG International Cooperative ("KPMG International"), a Swiss entity. All rights reserved.</a:t>
            </a:r>
            <a:endParaRPr lang="en-GB" sz="450" kern="1200" noProof="0" dirty="0">
              <a:solidFill>
                <a:schemeClr val="bg1"/>
              </a:solidFill>
              <a:latin typeface="+mn-lt"/>
              <a:ea typeface="+mn-ea"/>
              <a:cs typeface="+mn-cs"/>
            </a:endParaRPr>
          </a:p>
        </p:txBody>
      </p:sp>
    </p:spTree>
    <p:extLst>
      <p:ext uri="{BB962C8B-B14F-4D97-AF65-F5344CB8AC3E}">
        <p14:creationId xmlns:p14="http://schemas.microsoft.com/office/powerpoint/2010/main" val="23638787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748857" y="971552"/>
            <a:ext cx="5296340" cy="4905375"/>
          </a:xfrm>
          <a:prstGeom prst="rect">
            <a:avLst/>
          </a:prstGeom>
          <a:gradFill>
            <a:gsLst>
              <a:gs pos="100000">
                <a:schemeClr val="accent1"/>
              </a:gs>
              <a:gs pos="0">
                <a:schemeClr val="accent5"/>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967395" y="2398603"/>
            <a:ext cx="3939300" cy="2367199"/>
          </a:xfrm>
          <a:noFill/>
        </p:spPr>
        <p:txBody>
          <a:bodyPr lIns="0" tIns="0" rIns="0" bIns="0" anchor="t" anchorCtr="0"/>
          <a:lstStyle>
            <a:lvl1pPr algn="l">
              <a:defRPr sz="6000" baseline="0">
                <a:solidFill>
                  <a:schemeClr val="bg1"/>
                </a:solidFill>
              </a:defRPr>
            </a:lvl1pPr>
          </a:lstStyle>
          <a:p>
            <a:r>
              <a:rPr lang="it-IT"/>
              <a:t>Fare clic per modificare lo stile del titolo dello schema</a:t>
            </a:r>
            <a:endParaRPr lang="en-US" dirty="0"/>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967395" y="5167197"/>
            <a:ext cx="3939300" cy="387286"/>
          </a:xfrm>
        </p:spPr>
        <p:txBody>
          <a:bodyPr wrap="square" anchor="b">
            <a:sp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967396" y="1140070"/>
            <a:ext cx="812006" cy="609526"/>
          </a:xfrm>
        </p:spPr>
        <p:txBody>
          <a:bodyPr>
            <a:spAutoFit/>
          </a:bodyPr>
          <a:lstStyle>
            <a:lvl1pPr>
              <a:lnSpc>
                <a:spcPct val="80000"/>
              </a:lnSpc>
              <a:defRPr lang="en-US" sz="4951" kern="1200" baseline="0" dirty="0" smtClean="0">
                <a:solidFill>
                  <a:schemeClr val="bg1"/>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15035829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748857" y="971552"/>
            <a:ext cx="5296340" cy="4905375"/>
          </a:xfrm>
          <a:prstGeom prst="rect">
            <a:avLst/>
          </a:prstGeom>
          <a:gradFill>
            <a:gsLst>
              <a:gs pos="100000">
                <a:srgbClr val="ACEAFF"/>
              </a:gs>
              <a:gs pos="0">
                <a:schemeClr val="accent4"/>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dirty="0" err="1">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967395" y="5167197"/>
            <a:ext cx="3939300" cy="387286"/>
          </a:xfrm>
        </p:spPr>
        <p:txBody>
          <a:bodyPr wrap="square" anchor="b">
            <a:spAutoFit/>
          </a:bodyPr>
          <a:lstStyle>
            <a:lvl1pPr>
              <a:defRPr sz="1050">
                <a:solidFill>
                  <a:schemeClr val="accent2"/>
                </a:solidFill>
              </a:defRPr>
            </a:lvl1pPr>
            <a:lvl2pPr>
              <a:defRPr sz="1050">
                <a:solidFill>
                  <a:schemeClr val="accent2"/>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967396" y="1140070"/>
            <a:ext cx="812006" cy="609526"/>
          </a:xfrm>
        </p:spPr>
        <p:txBody>
          <a:bodyPr>
            <a:spAutoFit/>
          </a:bodyPr>
          <a:lstStyle>
            <a:lvl1pPr>
              <a:lnSpc>
                <a:spcPct val="80000"/>
              </a:lnSpc>
              <a:defRPr lang="en-US" sz="4951" kern="1200" baseline="0" dirty="0" smtClean="0">
                <a:solidFill>
                  <a:schemeClr val="accent2"/>
                </a:solidFill>
                <a:latin typeface="+mj-lt"/>
                <a:ea typeface="+mj-ea"/>
                <a:cs typeface="+mj-cs"/>
              </a:defRPr>
            </a:lvl1pPr>
          </a:lstStyle>
          <a:p>
            <a:pPr lvl="0"/>
            <a:r>
              <a:rPr lang="en-US" dirty="0"/>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967395" y="2398603"/>
            <a:ext cx="3939300" cy="2367199"/>
          </a:xfrm>
          <a:noFill/>
        </p:spPr>
        <p:txBody>
          <a:bodyPr lIns="0" tIns="0" rIns="0" bIns="0" anchor="t" anchorCtr="0"/>
          <a:lstStyle>
            <a:lvl1pPr algn="l">
              <a:defRPr sz="6000" baseline="0">
                <a:solidFill>
                  <a:schemeClr val="accent2"/>
                </a:solidFill>
              </a:defRPr>
            </a:lvl1pPr>
          </a:lstStyle>
          <a:p>
            <a:r>
              <a:rPr lang="it-IT"/>
              <a:t>Fare clic per modificare lo stile del titolo dello schema</a:t>
            </a:r>
            <a:endParaRPr lang="en-US" dirty="0"/>
          </a:p>
        </p:txBody>
      </p:sp>
    </p:spTree>
    <p:extLst>
      <p:ext uri="{BB962C8B-B14F-4D97-AF65-F5344CB8AC3E}">
        <p14:creationId xmlns:p14="http://schemas.microsoft.com/office/powerpoint/2010/main" val="42787208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Lst>
          </p:cNvPr>
          <p:cNvSpPr>
            <a:spLocks noChangeAspect="1"/>
          </p:cNvSpPr>
          <p:nvPr userDrawn="1"/>
        </p:nvSpPr>
        <p:spPr>
          <a:xfrm>
            <a:off x="748857" y="971552"/>
            <a:ext cx="5296340" cy="4905375"/>
          </a:xfrm>
          <a:prstGeom prst="rect">
            <a:avLst/>
          </a:prstGeom>
          <a:gradFill>
            <a:gsLst>
              <a:gs pos="0">
                <a:schemeClr val="accent4"/>
              </a:gs>
              <a:gs pos="100000">
                <a:srgbClr val="ACEAFF"/>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967395" y="2398603"/>
            <a:ext cx="3939300" cy="2367199"/>
          </a:xfrm>
          <a:noFill/>
        </p:spPr>
        <p:txBody>
          <a:bodyPr lIns="0" tIns="0" rIns="0" bIns="0" anchor="t" anchorCtr="0"/>
          <a:lstStyle>
            <a:lvl1pPr algn="l">
              <a:defRPr sz="6000" baseline="0">
                <a:solidFill>
                  <a:schemeClr val="accent2"/>
                </a:solidFill>
              </a:defRPr>
            </a:lvl1pPr>
          </a:lstStyle>
          <a:p>
            <a:r>
              <a:rPr lang="it-IT"/>
              <a:t>Fare clic per modificare lo stile del titolo dello schema</a:t>
            </a:r>
            <a:endParaRPr lang="en-US" dirty="0"/>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967395" y="5167197"/>
            <a:ext cx="3939300" cy="387286"/>
          </a:xfrm>
        </p:spPr>
        <p:txBody>
          <a:bodyPr wrap="square" anchor="b">
            <a:spAutoFit/>
          </a:bodyPr>
          <a:lstStyle>
            <a:lvl1pPr>
              <a:defRPr sz="1050">
                <a:solidFill>
                  <a:schemeClr val="accent2"/>
                </a:solidFill>
              </a:defRPr>
            </a:lvl1pPr>
            <a:lvl2pPr>
              <a:defRPr sz="1050">
                <a:solidFill>
                  <a:schemeClr val="accent2"/>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967396" y="1140070"/>
            <a:ext cx="812006" cy="609526"/>
          </a:xfrm>
        </p:spPr>
        <p:txBody>
          <a:bodyPr>
            <a:spAutoFit/>
          </a:bodyPr>
          <a:lstStyle>
            <a:lvl1pPr>
              <a:lnSpc>
                <a:spcPct val="80000"/>
              </a:lnSpc>
              <a:defRPr lang="en-US" sz="4951" kern="1200" baseline="0" dirty="0" smtClean="0">
                <a:solidFill>
                  <a:schemeClr val="accent2"/>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16007187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71E9CC-2A2B-4C75-8522-60824F3AC7F8}"/>
              </a:ext>
            </a:extLst>
          </p:cNvPr>
          <p:cNvSpPr>
            <a:spLocks noGrp="1"/>
          </p:cNvSpPr>
          <p:nvPr>
            <p:ph type="body" sz="quarter" idx="10"/>
          </p:nvPr>
        </p:nvSpPr>
        <p:spPr>
          <a:xfrm>
            <a:off x="741759" y="3702050"/>
            <a:ext cx="4995000" cy="1843088"/>
          </a:xfrm>
        </p:spPr>
        <p:txBody>
          <a:bodyPr anchor="b"/>
          <a:lstStyle>
            <a:lvl1pPr>
              <a:spcAft>
                <a:spcPts val="750"/>
              </a:spcAft>
              <a:defRPr sz="675" b="0">
                <a:solidFill>
                  <a:schemeClr val="bg1"/>
                </a:solidFill>
              </a:defRPr>
            </a:lvl1pPr>
            <a:lvl2pPr>
              <a:spcAft>
                <a:spcPts val="750"/>
              </a:spcAft>
              <a:defRPr sz="675" b="0">
                <a:solidFill>
                  <a:schemeClr val="bg1"/>
                </a:solidFill>
              </a:defRPr>
            </a:lvl2pPr>
          </a:lstStyle>
          <a:p>
            <a:pPr lvl="0"/>
            <a:r>
              <a:rPr lang="it-IT"/>
              <a:t>Fare clic per modificare gli stili del testo dello schema</a:t>
            </a:r>
          </a:p>
          <a:p>
            <a:pPr lvl="1"/>
            <a:r>
              <a:rPr lang="it-IT"/>
              <a:t>Secondo livello</a:t>
            </a:r>
          </a:p>
        </p:txBody>
      </p:sp>
      <p:sp>
        <p:nvSpPr>
          <p:cNvPr id="43" name="Text Placeholder 2">
            <a:extLst>
              <a:ext uri="{FF2B5EF4-FFF2-40B4-BE49-F238E27FC236}">
                <a16:creationId xmlns:a16="http://schemas.microsoft.com/office/drawing/2014/main" id="{8E01CBC1-FC71-43BD-845D-21EEEFA25661}"/>
              </a:ext>
            </a:extLst>
          </p:cNvPr>
          <p:cNvSpPr>
            <a:spLocks noGrp="1"/>
          </p:cNvSpPr>
          <p:nvPr>
            <p:ph type="body" sz="quarter" idx="14"/>
          </p:nvPr>
        </p:nvSpPr>
        <p:spPr>
          <a:xfrm>
            <a:off x="741759" y="3351965"/>
            <a:ext cx="1808803" cy="119064"/>
          </a:xfrm>
        </p:spPr>
        <p:txBody>
          <a:bodyPr/>
          <a:lstStyle>
            <a:lvl1pPr>
              <a:buFontTx/>
              <a:buNone/>
              <a:defRPr sz="900" b="1">
                <a:solidFill>
                  <a:schemeClr val="bg1"/>
                </a:solidFill>
              </a:defRPr>
            </a:lvl1pPr>
            <a:lvl2pPr>
              <a:buFontTx/>
              <a:buNone/>
              <a:defRPr sz="675" b="0">
                <a:solidFill>
                  <a:schemeClr val="bg1">
                    <a:lumMod val="65000"/>
                  </a:schemeClr>
                </a:solidFill>
              </a:defRPr>
            </a:lvl2pPr>
            <a:lvl3pPr marL="0" indent="0">
              <a:buFontTx/>
              <a:buNone/>
              <a:defRPr sz="675" b="0">
                <a:solidFill>
                  <a:schemeClr val="bg1">
                    <a:lumMod val="65000"/>
                  </a:schemeClr>
                </a:solidFill>
              </a:defRPr>
            </a:lvl3pPr>
            <a:lvl4pPr marL="259206" indent="0">
              <a:buFontTx/>
              <a:buNone/>
              <a:defRPr sz="675" b="0">
                <a:solidFill>
                  <a:schemeClr val="bg1">
                    <a:lumMod val="65000"/>
                  </a:schemeClr>
                </a:solidFill>
              </a:defRPr>
            </a:lvl4pPr>
            <a:lvl5pPr marL="405010" indent="0">
              <a:buFontTx/>
              <a:buNone/>
              <a:defRPr sz="675" b="0">
                <a:solidFill>
                  <a:schemeClr val="bg1">
                    <a:lumMod val="65000"/>
                  </a:schemeClr>
                </a:solidFill>
              </a:defRPr>
            </a:lvl5pPr>
          </a:lstStyle>
          <a:p>
            <a:pPr lvl="0"/>
            <a:r>
              <a:rPr lang="it-IT"/>
              <a:t>Fare clic per modificare gli stili del testo dello schema</a:t>
            </a:r>
          </a:p>
        </p:txBody>
      </p:sp>
      <p:grpSp>
        <p:nvGrpSpPr>
          <p:cNvPr id="4" name="Group 3">
            <a:extLst>
              <a:ext uri="{FF2B5EF4-FFF2-40B4-BE49-F238E27FC236}">
                <a16:creationId xmlns:a16="http://schemas.microsoft.com/office/drawing/2014/main" id="{1C4D5492-D401-42A2-B377-EA27220983D3}"/>
              </a:ext>
            </a:extLst>
          </p:cNvPr>
          <p:cNvGrpSpPr/>
          <p:nvPr userDrawn="1"/>
        </p:nvGrpSpPr>
        <p:grpSpPr>
          <a:xfrm>
            <a:off x="748857" y="2881531"/>
            <a:ext cx="1517400" cy="367957"/>
            <a:chOff x="998476" y="2881529"/>
            <a:chExt cx="2023200" cy="367957"/>
          </a:xfrm>
        </p:grpSpPr>
        <p:sp>
          <p:nvSpPr>
            <p:cNvPr id="15" name="Rectangle 14">
              <a:extLst>
                <a:ext uri="{FF2B5EF4-FFF2-40B4-BE49-F238E27FC236}">
                  <a16:creationId xmlns:a16="http://schemas.microsoft.com/office/drawing/2014/main" id="{CF196AFE-0767-4ACF-9869-412F4845EABF}"/>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125" dirty="0" err="1">
                <a:solidFill>
                  <a:schemeClr val="bg1"/>
                </a:solidFill>
              </a:endParaRPr>
            </a:p>
          </p:txBody>
        </p:sp>
        <p:sp>
          <p:nvSpPr>
            <p:cNvPr id="16" name="Rectangle 15">
              <a:extLst>
                <a:ext uri="{FF2B5EF4-FFF2-40B4-BE49-F238E27FC236}">
                  <a16:creationId xmlns:a16="http://schemas.microsoft.com/office/drawing/2014/main" id="{1E42C7C2-E55C-467A-A194-4BA78575F316}"/>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125" dirty="0" err="1">
                <a:solidFill>
                  <a:schemeClr val="bg1"/>
                </a:solidFill>
              </a:endParaRPr>
            </a:p>
          </p:txBody>
        </p:sp>
        <p:sp>
          <p:nvSpPr>
            <p:cNvPr id="17" name="Rectangle 16">
              <a:extLst>
                <a:ext uri="{FF2B5EF4-FFF2-40B4-BE49-F238E27FC236}">
                  <a16:creationId xmlns:a16="http://schemas.microsoft.com/office/drawing/2014/main" id="{C45E1FE7-629E-4892-B2EB-2FDAB3326BE5}"/>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125" dirty="0" err="1">
                <a:solidFill>
                  <a:schemeClr val="bg1"/>
                </a:solidFill>
              </a:endParaRPr>
            </a:p>
          </p:txBody>
        </p:sp>
        <p:sp>
          <p:nvSpPr>
            <p:cNvPr id="2" name="Rectangle 1">
              <a:extLst>
                <a:ext uri="{FF2B5EF4-FFF2-40B4-BE49-F238E27FC236}">
                  <a16:creationId xmlns:a16="http://schemas.microsoft.com/office/drawing/2014/main" id="{07E3B322-EB53-4C7E-8968-4B7B3CE2432E}"/>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125" dirty="0" err="1">
                <a:solidFill>
                  <a:schemeClr val="bg1"/>
                </a:solidFill>
              </a:endParaRPr>
            </a:p>
          </p:txBody>
        </p:sp>
        <p:pic>
          <p:nvPicPr>
            <p:cNvPr id="9" name="Picture 8">
              <a:extLst>
                <a:ext uri="{FF2B5EF4-FFF2-40B4-BE49-F238E27FC236}">
                  <a16:creationId xmlns:a16="http://schemas.microsoft.com/office/drawing/2014/main" id="{3F3E6F56-5300-4CC2-8B6F-98341C903A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10" name="Picture 9" descr="Icon&#10;&#10;Description automatically generated">
              <a:extLst>
                <a:ext uri="{FF2B5EF4-FFF2-40B4-BE49-F238E27FC236}">
                  <a16:creationId xmlns:a16="http://schemas.microsoft.com/office/drawing/2014/main" id="{5688464F-C48A-4F62-97E1-E717A76F03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12" name="Picture 11" descr="Logo&#10;&#10;Description automatically generated">
              <a:extLst>
                <a:ext uri="{FF2B5EF4-FFF2-40B4-BE49-F238E27FC236}">
                  <a16:creationId xmlns:a16="http://schemas.microsoft.com/office/drawing/2014/main" id="{3DBC0AA5-6153-434E-A0C9-A5D940745C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13" name="Picture 12" descr="Logo&#10;&#10;Description automatically generated">
              <a:extLst>
                <a:ext uri="{FF2B5EF4-FFF2-40B4-BE49-F238E27FC236}">
                  <a16:creationId xmlns:a16="http://schemas.microsoft.com/office/drawing/2014/main" id="{809B7D2B-5280-4ED4-B112-B6C654C52E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14" name="Picture 13" descr="Icon&#10;&#10;Description automatically generated">
              <a:extLst>
                <a:ext uri="{FF2B5EF4-FFF2-40B4-BE49-F238E27FC236}">
                  <a16:creationId xmlns:a16="http://schemas.microsoft.com/office/drawing/2014/main" id="{B338E268-56D8-4524-BB26-DA84FEEF861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18" name="Graphic 17">
            <a:extLst>
              <a:ext uri="{FF2B5EF4-FFF2-40B4-BE49-F238E27FC236}">
                <a16:creationId xmlns:a16="http://schemas.microsoft.com/office/drawing/2014/main" id="{935A1578-15A7-4FE7-8BC2-3ADC725AE7D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48857" y="371311"/>
            <a:ext cx="685800" cy="368346"/>
          </a:xfrm>
          <a:prstGeom prst="rect">
            <a:avLst/>
          </a:prstGeom>
        </p:spPr>
      </p:pic>
    </p:spTree>
    <p:extLst>
      <p:ext uri="{BB962C8B-B14F-4D97-AF65-F5344CB8AC3E}">
        <p14:creationId xmlns:p14="http://schemas.microsoft.com/office/powerpoint/2010/main" val="6626634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53" name="Text Placeholder 2">
            <a:extLst>
              <a:ext uri="{FF2B5EF4-FFF2-40B4-BE49-F238E27FC236}">
                <a16:creationId xmlns:a16="http://schemas.microsoft.com/office/drawing/2014/main" id="{A835BAAE-8387-4EE5-AB59-6FBE19144C88}"/>
              </a:ext>
            </a:extLst>
          </p:cNvPr>
          <p:cNvSpPr>
            <a:spLocks noGrp="1"/>
          </p:cNvSpPr>
          <p:nvPr>
            <p:ph type="body" sz="quarter" idx="10"/>
          </p:nvPr>
        </p:nvSpPr>
        <p:spPr>
          <a:xfrm>
            <a:off x="741759" y="3702050"/>
            <a:ext cx="4995000" cy="1843088"/>
          </a:xfrm>
        </p:spPr>
        <p:txBody>
          <a:bodyPr anchor="b"/>
          <a:lstStyle>
            <a:lvl1pPr>
              <a:spcAft>
                <a:spcPts val="750"/>
              </a:spcAft>
              <a:defRPr sz="675" b="0">
                <a:solidFill>
                  <a:schemeClr val="accent2"/>
                </a:solidFill>
              </a:defRPr>
            </a:lvl1pPr>
            <a:lvl2pPr>
              <a:spcAft>
                <a:spcPts val="750"/>
              </a:spcAft>
              <a:defRPr sz="675" b="0">
                <a:solidFill>
                  <a:schemeClr val="accent2"/>
                </a:solidFill>
              </a:defRPr>
            </a:lvl2pPr>
          </a:lstStyle>
          <a:p>
            <a:pPr lvl="0"/>
            <a:r>
              <a:rPr lang="it-IT"/>
              <a:t>Fare clic per modificare gli stili del testo dello schema</a:t>
            </a:r>
          </a:p>
          <a:p>
            <a:pPr lvl="1"/>
            <a:r>
              <a:rPr lang="it-IT"/>
              <a:t>Secondo livello</a:t>
            </a:r>
          </a:p>
        </p:txBody>
      </p:sp>
      <p:sp>
        <p:nvSpPr>
          <p:cNvPr id="54" name="Text Placeholder 2">
            <a:extLst>
              <a:ext uri="{FF2B5EF4-FFF2-40B4-BE49-F238E27FC236}">
                <a16:creationId xmlns:a16="http://schemas.microsoft.com/office/drawing/2014/main" id="{93B40796-98D9-465A-9944-CCD9D00EE921}"/>
              </a:ext>
            </a:extLst>
          </p:cNvPr>
          <p:cNvSpPr>
            <a:spLocks noGrp="1"/>
          </p:cNvSpPr>
          <p:nvPr>
            <p:ph type="body" sz="quarter" idx="14"/>
          </p:nvPr>
        </p:nvSpPr>
        <p:spPr>
          <a:xfrm>
            <a:off x="741759" y="3351965"/>
            <a:ext cx="1808803" cy="119064"/>
          </a:xfrm>
        </p:spPr>
        <p:txBody>
          <a:bodyPr/>
          <a:lstStyle>
            <a:lvl1pPr>
              <a:buFontTx/>
              <a:buNone/>
              <a:defRPr sz="900" b="1">
                <a:solidFill>
                  <a:schemeClr val="accent2"/>
                </a:solidFill>
              </a:defRPr>
            </a:lvl1pPr>
            <a:lvl2pPr>
              <a:buFontTx/>
              <a:buNone/>
              <a:defRPr sz="675" b="0">
                <a:solidFill>
                  <a:schemeClr val="bg1">
                    <a:lumMod val="65000"/>
                  </a:schemeClr>
                </a:solidFill>
              </a:defRPr>
            </a:lvl2pPr>
            <a:lvl3pPr marL="0" indent="0">
              <a:buFontTx/>
              <a:buNone/>
              <a:defRPr sz="675" b="0">
                <a:solidFill>
                  <a:schemeClr val="bg1">
                    <a:lumMod val="65000"/>
                  </a:schemeClr>
                </a:solidFill>
              </a:defRPr>
            </a:lvl3pPr>
            <a:lvl4pPr marL="259206" indent="0">
              <a:buFontTx/>
              <a:buNone/>
              <a:defRPr sz="675" b="0">
                <a:solidFill>
                  <a:schemeClr val="bg1">
                    <a:lumMod val="65000"/>
                  </a:schemeClr>
                </a:solidFill>
              </a:defRPr>
            </a:lvl4pPr>
            <a:lvl5pPr marL="405010" indent="0">
              <a:buFontTx/>
              <a:buNone/>
              <a:defRPr sz="675" b="0">
                <a:solidFill>
                  <a:schemeClr val="bg1">
                    <a:lumMod val="65000"/>
                  </a:schemeClr>
                </a:solidFill>
              </a:defRPr>
            </a:lvl5pPr>
          </a:lstStyle>
          <a:p>
            <a:pPr lvl="0"/>
            <a:r>
              <a:rPr lang="it-IT"/>
              <a:t>Fare clic per modificare gli stili del testo dello schema</a:t>
            </a:r>
          </a:p>
        </p:txBody>
      </p:sp>
      <p:grpSp>
        <p:nvGrpSpPr>
          <p:cNvPr id="18" name="Group 17">
            <a:extLst>
              <a:ext uri="{FF2B5EF4-FFF2-40B4-BE49-F238E27FC236}">
                <a16:creationId xmlns:a16="http://schemas.microsoft.com/office/drawing/2014/main" id="{3AD33E6D-5377-46E3-B1FF-E91C54D03F04}"/>
              </a:ext>
            </a:extLst>
          </p:cNvPr>
          <p:cNvGrpSpPr/>
          <p:nvPr userDrawn="1"/>
        </p:nvGrpSpPr>
        <p:grpSpPr>
          <a:xfrm>
            <a:off x="748857" y="2881531"/>
            <a:ext cx="1517400" cy="367957"/>
            <a:chOff x="998476" y="2881529"/>
            <a:chExt cx="2023200" cy="367957"/>
          </a:xfrm>
        </p:grpSpPr>
        <p:sp>
          <p:nvSpPr>
            <p:cNvPr id="19" name="Rectangle 18">
              <a:extLst>
                <a:ext uri="{FF2B5EF4-FFF2-40B4-BE49-F238E27FC236}">
                  <a16:creationId xmlns:a16="http://schemas.microsoft.com/office/drawing/2014/main" id="{7F4461B7-55B7-4469-ADF0-D4A2CB8F5710}"/>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125" dirty="0" err="1">
                <a:solidFill>
                  <a:schemeClr val="bg1"/>
                </a:solidFill>
              </a:endParaRPr>
            </a:p>
          </p:txBody>
        </p:sp>
        <p:sp>
          <p:nvSpPr>
            <p:cNvPr id="20" name="Rectangle 19">
              <a:extLst>
                <a:ext uri="{FF2B5EF4-FFF2-40B4-BE49-F238E27FC236}">
                  <a16:creationId xmlns:a16="http://schemas.microsoft.com/office/drawing/2014/main" id="{36F734C6-FA66-47AA-9466-88AC05333E29}"/>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125" dirty="0" err="1">
                <a:solidFill>
                  <a:schemeClr val="bg1"/>
                </a:solidFill>
              </a:endParaRPr>
            </a:p>
          </p:txBody>
        </p:sp>
        <p:sp>
          <p:nvSpPr>
            <p:cNvPr id="21" name="Rectangle 20">
              <a:extLst>
                <a:ext uri="{FF2B5EF4-FFF2-40B4-BE49-F238E27FC236}">
                  <a16:creationId xmlns:a16="http://schemas.microsoft.com/office/drawing/2014/main" id="{8B928039-DB0D-4F9F-A695-D6F65A328FCD}"/>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125" dirty="0" err="1">
                <a:solidFill>
                  <a:schemeClr val="bg1"/>
                </a:solidFill>
              </a:endParaRPr>
            </a:p>
          </p:txBody>
        </p:sp>
        <p:sp>
          <p:nvSpPr>
            <p:cNvPr id="22" name="Rectangle 21">
              <a:extLst>
                <a:ext uri="{FF2B5EF4-FFF2-40B4-BE49-F238E27FC236}">
                  <a16:creationId xmlns:a16="http://schemas.microsoft.com/office/drawing/2014/main" id="{DE314CEC-778A-45F5-AF53-25973CFF2C6E}"/>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125" dirty="0" err="1">
                <a:solidFill>
                  <a:schemeClr val="bg1"/>
                </a:solidFill>
              </a:endParaRPr>
            </a:p>
          </p:txBody>
        </p:sp>
        <p:pic>
          <p:nvPicPr>
            <p:cNvPr id="23" name="Picture 22">
              <a:extLst>
                <a:ext uri="{FF2B5EF4-FFF2-40B4-BE49-F238E27FC236}">
                  <a16:creationId xmlns:a16="http://schemas.microsoft.com/office/drawing/2014/main" id="{7A5A09B0-ADE2-48D6-9500-156D9353A9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4" name="Picture 23" descr="Icon&#10;&#10;Description automatically generated">
              <a:extLst>
                <a:ext uri="{FF2B5EF4-FFF2-40B4-BE49-F238E27FC236}">
                  <a16:creationId xmlns:a16="http://schemas.microsoft.com/office/drawing/2014/main" id="{7D51E6DF-03C0-4528-A826-C16F599ABA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5" name="Picture 24" descr="Logo&#10;&#10;Description automatically generated">
              <a:extLst>
                <a:ext uri="{FF2B5EF4-FFF2-40B4-BE49-F238E27FC236}">
                  <a16:creationId xmlns:a16="http://schemas.microsoft.com/office/drawing/2014/main" id="{B7A09755-6B8F-4E6B-95E4-A3F59CF5D0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6" name="Picture 25" descr="Logo&#10;&#10;Description automatically generated">
              <a:extLst>
                <a:ext uri="{FF2B5EF4-FFF2-40B4-BE49-F238E27FC236}">
                  <a16:creationId xmlns:a16="http://schemas.microsoft.com/office/drawing/2014/main" id="{FF482287-E023-4BA0-BEEC-A27AF495C2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475EF34B-0D63-4B5C-BF0F-AA0D0D345D1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17" name="Graphic 16">
            <a:extLst>
              <a:ext uri="{FF2B5EF4-FFF2-40B4-BE49-F238E27FC236}">
                <a16:creationId xmlns:a16="http://schemas.microsoft.com/office/drawing/2014/main" id="{A51C6BDD-4F02-45D2-886C-4899A473F7F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48857" y="371311"/>
            <a:ext cx="685800" cy="368346"/>
          </a:xfrm>
          <a:prstGeom prst="rect">
            <a:avLst/>
          </a:prstGeom>
        </p:spPr>
      </p:pic>
    </p:spTree>
    <p:extLst>
      <p:ext uri="{BB962C8B-B14F-4D97-AF65-F5344CB8AC3E}">
        <p14:creationId xmlns:p14="http://schemas.microsoft.com/office/powerpoint/2010/main" val="178674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78C798-E623-4251-87D8-4875C965681A}"/>
              </a:ext>
            </a:extLst>
          </p:cNvPr>
          <p:cNvSpPr>
            <a:spLocks noChangeAspect="1"/>
          </p:cNvSpPr>
          <p:nvPr userDrawn="1"/>
        </p:nvSpPr>
        <p:spPr>
          <a:xfrm>
            <a:off x="751743" y="1263838"/>
            <a:ext cx="6322134" cy="4757550"/>
          </a:xfrm>
          <a:prstGeom prst="rect">
            <a:avLst/>
          </a:prstGeom>
          <a:gradFill>
            <a:gsLst>
              <a:gs pos="100000">
                <a:schemeClr val="accent1"/>
              </a:gs>
              <a:gs pos="0">
                <a:schemeClr val="accent5"/>
              </a:gs>
            </a:gsLst>
            <a:lin ang="0" scaled="0"/>
          </a:gradFill>
        </p:spPr>
        <p:txBody>
          <a:bodyPr vert="horz" lIns="166154" tIns="166154" rIns="166154" bIns="166154" rtlCol="0" anchor="t" anchorCtr="0">
            <a:noAutofit/>
          </a:bodyPr>
          <a:lstStyle/>
          <a:p>
            <a:pPr lvl="0">
              <a:lnSpc>
                <a:spcPct val="70000"/>
              </a:lnSpc>
              <a:spcBef>
                <a:spcPct val="0"/>
              </a:spcBef>
              <a:buNone/>
            </a:pPr>
            <a:endParaRPr lang="en-US" sz="8123" baseline="0" dirty="0" err="1">
              <a:solidFill>
                <a:schemeClr val="bg1"/>
              </a:solidFill>
              <a:latin typeface="KPMG Bold" panose="020B0803030202040204" pitchFamily="34" charset="0"/>
              <a:ea typeface="+mj-ea"/>
              <a:cs typeface="+mj-cs"/>
            </a:endParaRPr>
          </a:p>
        </p:txBody>
      </p:sp>
      <p:sp>
        <p:nvSpPr>
          <p:cNvPr id="6" name="Title 1">
            <a:extLst>
              <a:ext uri="{FF2B5EF4-FFF2-40B4-BE49-F238E27FC236}">
                <a16:creationId xmlns:a16="http://schemas.microsoft.com/office/drawing/2014/main" id="{D09DD540-FF3A-449C-AEB7-0BB20BC833A6}"/>
              </a:ext>
            </a:extLst>
          </p:cNvPr>
          <p:cNvSpPr>
            <a:spLocks noGrp="1"/>
          </p:cNvSpPr>
          <p:nvPr>
            <p:ph type="ctrTitle" hasCustomPrompt="1"/>
          </p:nvPr>
        </p:nvSpPr>
        <p:spPr>
          <a:xfrm>
            <a:off x="979569" y="1514264"/>
            <a:ext cx="5867898" cy="3240000"/>
          </a:xfrm>
        </p:spPr>
        <p:txBody>
          <a:bodyPr anchor="t" anchorCtr="0"/>
          <a:lstStyle>
            <a:lvl1pPr algn="l">
              <a:defRPr sz="5539"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4750B010-9AE5-4529-B74C-152B539C31FB}"/>
              </a:ext>
            </a:extLst>
          </p:cNvPr>
          <p:cNvSpPr>
            <a:spLocks noGrp="1"/>
          </p:cNvSpPr>
          <p:nvPr>
            <p:ph type="body" sz="quarter" idx="11"/>
          </p:nvPr>
        </p:nvSpPr>
        <p:spPr>
          <a:xfrm>
            <a:off x="979569" y="4968802"/>
            <a:ext cx="5867898" cy="810000"/>
          </a:xfrm>
        </p:spPr>
        <p:txBody>
          <a:bodyPr anchor="b"/>
          <a:lstStyle>
            <a:lvl1pPr>
              <a:defRPr sz="1015">
                <a:solidFill>
                  <a:schemeClr val="bg1"/>
                </a:solidFill>
              </a:defRPr>
            </a:lvl1pPr>
            <a:lvl2pPr>
              <a:defRPr sz="1015">
                <a:solidFill>
                  <a:schemeClr val="bg1"/>
                </a:solidFill>
              </a:defRPr>
            </a:lvl2pPr>
            <a:lvl3pPr>
              <a:buClr>
                <a:schemeClr val="bg1"/>
              </a:buClr>
              <a:defRPr sz="1015">
                <a:solidFill>
                  <a:schemeClr val="bg1"/>
                </a:solidFill>
              </a:defRPr>
            </a:lvl3pPr>
            <a:lvl4pPr>
              <a:buClr>
                <a:schemeClr val="bg1"/>
              </a:buClr>
              <a:defRPr sz="1015">
                <a:solidFill>
                  <a:schemeClr val="bg1"/>
                </a:solidFill>
              </a:defRPr>
            </a:lvl4pPr>
            <a:lvl5pPr>
              <a:buClr>
                <a:schemeClr val="bg1"/>
              </a:buClr>
              <a:defRPr sz="1015">
                <a:solidFill>
                  <a:schemeClr val="bg1"/>
                </a:solidFill>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8530348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it-IT"/>
              <a:t>Fare clic per modificare lo stile del titolo dello schema</a:t>
            </a:r>
            <a:endParaRPr lang="en-GB" dirty="0"/>
          </a:p>
        </p:txBody>
      </p:sp>
      <p:sp>
        <p:nvSpPr>
          <p:cNvPr id="4" name="Rectangle 3">
            <a:extLst>
              <a:ext uri="{FF2B5EF4-FFF2-40B4-BE49-F238E27FC236}">
                <a16:creationId xmlns:a16="http://schemas.microsoft.com/office/drawing/2014/main" id="{1ACC0FFF-EDF5-49D0-8C1F-A5D5BA3335B9}"/>
              </a:ext>
            </a:extLst>
          </p:cNvPr>
          <p:cNvSpPr/>
          <p:nvPr userDrawn="1"/>
        </p:nvSpPr>
        <p:spPr>
          <a:xfrm>
            <a:off x="748763" y="2246535"/>
            <a:ext cx="629710"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30</a:t>
            </a:r>
          </a:p>
          <a:p>
            <a:pPr algn="ctr"/>
            <a:r>
              <a:rPr lang="en-GB" sz="600" dirty="0">
                <a:solidFill>
                  <a:schemeClr val="bg1"/>
                </a:solidFill>
              </a:rPr>
              <a:t>73</a:t>
            </a:r>
          </a:p>
          <a:p>
            <a:pPr algn="ctr"/>
            <a:r>
              <a:rPr lang="en-GB" sz="600" dirty="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748763" y="1731973"/>
            <a:ext cx="629710"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0</a:t>
            </a:r>
          </a:p>
          <a:p>
            <a:pPr algn="ctr"/>
            <a:r>
              <a:rPr lang="en-GB" sz="600" dirty="0">
                <a:solidFill>
                  <a:schemeClr val="bg1"/>
                </a:solidFill>
              </a:rPr>
              <a:t>51</a:t>
            </a:r>
          </a:p>
          <a:p>
            <a:pPr algn="ctr"/>
            <a:r>
              <a:rPr lang="en-GB" sz="600" dirty="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748763" y="2761096"/>
            <a:ext cx="629710"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12</a:t>
            </a:r>
          </a:p>
          <a:p>
            <a:pPr algn="ctr"/>
            <a:r>
              <a:rPr lang="en-GB" sz="600" dirty="0">
                <a:solidFill>
                  <a:schemeClr val="bg1"/>
                </a:solidFill>
              </a:rPr>
              <a:t>35</a:t>
            </a:r>
          </a:p>
          <a:p>
            <a:pPr algn="ctr"/>
            <a:r>
              <a:rPr lang="en-GB" sz="600" dirty="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748763" y="3275658"/>
            <a:ext cx="629710"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ysClr val="windowText" lastClr="000000"/>
                </a:solidFill>
              </a:rPr>
              <a:t>172</a:t>
            </a:r>
          </a:p>
          <a:p>
            <a:pPr algn="ctr"/>
            <a:r>
              <a:rPr lang="en-GB" sz="600" dirty="0">
                <a:solidFill>
                  <a:sysClr val="windowText" lastClr="000000"/>
                </a:solidFill>
              </a:rPr>
              <a:t>234</a:t>
            </a:r>
          </a:p>
          <a:p>
            <a:pPr algn="ctr"/>
            <a:r>
              <a:rPr lang="en-GB" sz="600" dirty="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244636" y="1732480"/>
            <a:ext cx="629710"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ysClr val="windowText" lastClr="000000"/>
                </a:solidFill>
              </a:rPr>
              <a:t>118</a:t>
            </a:r>
          </a:p>
          <a:p>
            <a:pPr algn="ctr"/>
            <a:r>
              <a:rPr lang="en-GB" sz="600" dirty="0">
                <a:solidFill>
                  <a:sysClr val="windowText" lastClr="000000"/>
                </a:solidFill>
              </a:rPr>
              <a:t>210</a:t>
            </a:r>
          </a:p>
          <a:p>
            <a:pPr algn="ctr"/>
            <a:r>
              <a:rPr lang="en-GB" sz="600" dirty="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737912" y="1330326"/>
            <a:ext cx="1023034" cy="115416"/>
          </a:xfrm>
          <a:prstGeom prst="rect">
            <a:avLst/>
          </a:prstGeom>
          <a:noFill/>
        </p:spPr>
        <p:txBody>
          <a:bodyPr wrap="square" lIns="0" tIns="0" rIns="0" bIns="0" rtlCol="0">
            <a:spAutoFit/>
          </a:bodyPr>
          <a:lstStyle/>
          <a:p>
            <a:pPr algn="l">
              <a:spcAft>
                <a:spcPts val="450"/>
              </a:spcAft>
            </a:pPr>
            <a:r>
              <a:rPr lang="en-US" sz="750" b="1" dirty="0">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748763" y="3786713"/>
            <a:ext cx="629710"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0</a:t>
            </a:r>
          </a:p>
          <a:p>
            <a:pPr algn="ctr"/>
            <a:r>
              <a:rPr lang="en-GB" sz="600" dirty="0">
                <a:solidFill>
                  <a:schemeClr val="bg1"/>
                </a:solidFill>
              </a:rPr>
              <a:t>184</a:t>
            </a:r>
          </a:p>
          <a:p>
            <a:pPr algn="ctr"/>
            <a:r>
              <a:rPr lang="en-GB" sz="600" dirty="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748763" y="4301273"/>
            <a:ext cx="629710"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114</a:t>
            </a:r>
          </a:p>
          <a:p>
            <a:pPr algn="ctr"/>
            <a:r>
              <a:rPr lang="en-GB" sz="600" dirty="0">
                <a:solidFill>
                  <a:schemeClr val="bg1"/>
                </a:solidFill>
              </a:rPr>
              <a:t>19</a:t>
            </a:r>
          </a:p>
          <a:p>
            <a:pPr algn="ctr"/>
            <a:r>
              <a:rPr lang="en-GB" sz="600" dirty="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748763" y="4809441"/>
            <a:ext cx="629710"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253</a:t>
            </a:r>
          </a:p>
          <a:p>
            <a:pPr algn="ctr"/>
            <a:r>
              <a:rPr lang="en-GB" sz="600" dirty="0">
                <a:solidFill>
                  <a:schemeClr val="bg1"/>
                </a:solidFill>
              </a:rPr>
              <a:t>52</a:t>
            </a:r>
          </a:p>
          <a:p>
            <a:pPr algn="ctr"/>
            <a:r>
              <a:rPr lang="en-GB" sz="600" dirty="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441262" y="2852903"/>
            <a:ext cx="940496" cy="237066"/>
          </a:xfrm>
          <a:prstGeom prst="rect">
            <a:avLst/>
          </a:prstGeom>
          <a:noFill/>
        </p:spPr>
        <p:txBody>
          <a:bodyPr wrap="square" lIns="40958" tIns="40958" rIns="40958" bIns="40958" rtlCol="0" anchor="ctr">
            <a:noAutofit/>
          </a:bodyPr>
          <a:lstStyle/>
          <a:p>
            <a:pPr algn="l">
              <a:spcAft>
                <a:spcPts val="450"/>
              </a:spcAft>
            </a:pPr>
            <a:r>
              <a:rPr lang="en-GB" sz="750" dirty="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441262" y="1830789"/>
            <a:ext cx="940496" cy="237066"/>
          </a:xfrm>
          <a:prstGeom prst="rect">
            <a:avLst/>
          </a:prstGeom>
          <a:noFill/>
        </p:spPr>
        <p:txBody>
          <a:bodyPr wrap="square" lIns="40958" tIns="40958" rIns="40958" bIns="40958" rtlCol="0" anchor="ctr">
            <a:noAutofit/>
          </a:bodyPr>
          <a:lstStyle/>
          <a:p>
            <a:pPr algn="l">
              <a:spcAft>
                <a:spcPts val="450"/>
              </a:spcAft>
            </a:pPr>
            <a:r>
              <a:rPr lang="en-GB" sz="750" dirty="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441262" y="3363960"/>
            <a:ext cx="940496" cy="237066"/>
          </a:xfrm>
          <a:prstGeom prst="rect">
            <a:avLst/>
          </a:prstGeom>
          <a:noFill/>
        </p:spPr>
        <p:txBody>
          <a:bodyPr wrap="square" lIns="40958" tIns="40958" rIns="40958" bIns="40958" rtlCol="0" anchor="ctr">
            <a:noAutofit/>
          </a:bodyPr>
          <a:lstStyle/>
          <a:p>
            <a:pPr algn="l">
              <a:spcAft>
                <a:spcPts val="450"/>
              </a:spcAft>
            </a:pPr>
            <a:r>
              <a:rPr lang="en-GB" sz="750" dirty="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2937135" y="1817279"/>
            <a:ext cx="940496" cy="237066"/>
          </a:xfrm>
          <a:prstGeom prst="rect">
            <a:avLst/>
          </a:prstGeom>
          <a:noFill/>
        </p:spPr>
        <p:txBody>
          <a:bodyPr wrap="square" lIns="40958" tIns="40958" rIns="40958" bIns="40958" rtlCol="0" anchor="ctr">
            <a:noAutofit/>
          </a:bodyPr>
          <a:lstStyle/>
          <a:p>
            <a:pPr algn="l">
              <a:spcAft>
                <a:spcPts val="450"/>
              </a:spcAft>
            </a:pPr>
            <a:r>
              <a:rPr lang="en-GB" sz="750" dirty="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441262" y="2341846"/>
            <a:ext cx="940496" cy="237066"/>
          </a:xfrm>
          <a:prstGeom prst="rect">
            <a:avLst/>
          </a:prstGeom>
          <a:noFill/>
        </p:spPr>
        <p:txBody>
          <a:bodyPr wrap="square" lIns="40958" tIns="40958" rIns="40958" bIns="40958" rtlCol="0" anchor="ctr">
            <a:noAutofit/>
          </a:bodyPr>
          <a:lstStyle/>
          <a:p>
            <a:pPr algn="l">
              <a:spcAft>
                <a:spcPts val="450"/>
              </a:spcAft>
            </a:pPr>
            <a:r>
              <a:rPr lang="en-GB" sz="750" dirty="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441262" y="3874401"/>
            <a:ext cx="940496" cy="237066"/>
          </a:xfrm>
          <a:prstGeom prst="rect">
            <a:avLst/>
          </a:prstGeom>
          <a:noFill/>
        </p:spPr>
        <p:txBody>
          <a:bodyPr wrap="square" lIns="40958" tIns="40958" rIns="40958" bIns="40958" rtlCol="0" anchor="ctr">
            <a:noAutofit/>
          </a:bodyPr>
          <a:lstStyle/>
          <a:p>
            <a:pPr algn="l">
              <a:spcAft>
                <a:spcPts val="450"/>
              </a:spcAft>
            </a:pPr>
            <a:r>
              <a:rPr lang="en-GB" sz="750" dirty="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441262" y="4385458"/>
            <a:ext cx="940496" cy="237066"/>
          </a:xfrm>
          <a:prstGeom prst="rect">
            <a:avLst/>
          </a:prstGeom>
          <a:noFill/>
        </p:spPr>
        <p:txBody>
          <a:bodyPr wrap="square" lIns="40958" tIns="40958" rIns="40958" bIns="40958" rtlCol="0" anchor="ctr">
            <a:noAutofit/>
          </a:bodyPr>
          <a:lstStyle/>
          <a:p>
            <a:pPr algn="l">
              <a:spcAft>
                <a:spcPts val="450"/>
              </a:spcAft>
            </a:pPr>
            <a:r>
              <a:rPr lang="en-GB" sz="750" dirty="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441262" y="4896518"/>
            <a:ext cx="940496" cy="237066"/>
          </a:xfrm>
          <a:prstGeom prst="rect">
            <a:avLst/>
          </a:prstGeom>
          <a:noFill/>
        </p:spPr>
        <p:txBody>
          <a:bodyPr wrap="square" lIns="40958" tIns="40958" rIns="40958" bIns="40958" rtlCol="0" anchor="ctr">
            <a:noAutofit/>
          </a:bodyPr>
          <a:lstStyle/>
          <a:p>
            <a:pPr algn="l">
              <a:spcAft>
                <a:spcPts val="450"/>
              </a:spcAft>
            </a:pPr>
            <a:r>
              <a:rPr lang="en-GB" sz="750" dirty="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249732" y="2243030"/>
            <a:ext cx="629710"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81</a:t>
            </a:r>
          </a:p>
          <a:p>
            <a:pPr algn="ctr"/>
            <a:r>
              <a:rPr lang="en-GB" sz="600" dirty="0">
                <a:solidFill>
                  <a:schemeClr val="bg1"/>
                </a:solidFill>
              </a:rPr>
              <a:t>13</a:t>
            </a:r>
          </a:p>
          <a:p>
            <a:pPr algn="ctr"/>
            <a:r>
              <a:rPr lang="en-GB" sz="600" dirty="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249732" y="2757592"/>
            <a:ext cx="629710"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180</a:t>
            </a:r>
          </a:p>
          <a:p>
            <a:pPr algn="ctr"/>
            <a:r>
              <a:rPr lang="en-GB" sz="600" dirty="0">
                <a:solidFill>
                  <a:schemeClr val="bg1"/>
                </a:solidFill>
              </a:rPr>
              <a:t>151</a:t>
            </a:r>
          </a:p>
          <a:p>
            <a:pPr algn="ctr"/>
            <a:r>
              <a:rPr lang="en-GB" sz="600" dirty="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244636" y="1330326"/>
            <a:ext cx="1459761" cy="230832"/>
          </a:xfrm>
          <a:prstGeom prst="rect">
            <a:avLst/>
          </a:prstGeom>
          <a:noFill/>
        </p:spPr>
        <p:txBody>
          <a:bodyPr wrap="square" lIns="0" tIns="0" rIns="0" bIns="0" rtlCol="0">
            <a:spAutoFit/>
          </a:bodyPr>
          <a:lstStyle/>
          <a:p>
            <a:pPr algn="l">
              <a:spcAft>
                <a:spcPts val="450"/>
              </a:spcAft>
            </a:pPr>
            <a:r>
              <a:rPr lang="en-US" sz="750" b="1" dirty="0">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249732" y="3272153"/>
            <a:ext cx="629710"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171</a:t>
            </a:r>
          </a:p>
          <a:p>
            <a:pPr algn="ctr"/>
            <a:r>
              <a:rPr lang="en-GB" sz="600" dirty="0">
                <a:solidFill>
                  <a:schemeClr val="bg1"/>
                </a:solidFill>
              </a:rPr>
              <a:t>13</a:t>
            </a:r>
          </a:p>
          <a:p>
            <a:pPr algn="ctr"/>
            <a:r>
              <a:rPr lang="en-GB" sz="600" dirty="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249732" y="3786715"/>
            <a:ext cx="629710"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ysClr val="windowText" lastClr="000000"/>
                </a:solidFill>
              </a:rPr>
              <a:t>255</a:t>
            </a:r>
          </a:p>
          <a:p>
            <a:pPr algn="ctr"/>
            <a:r>
              <a:rPr lang="en-GB" sz="600" dirty="0">
                <a:solidFill>
                  <a:sysClr val="windowText" lastClr="000000"/>
                </a:solidFill>
              </a:rPr>
              <a:t>163</a:t>
            </a:r>
          </a:p>
          <a:p>
            <a:pPr algn="ctr"/>
            <a:r>
              <a:rPr lang="en-GB" sz="600" dirty="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249732" y="4301275"/>
            <a:ext cx="629710"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9</a:t>
            </a:r>
          </a:p>
          <a:p>
            <a:pPr algn="ctr"/>
            <a:r>
              <a:rPr lang="en-GB" sz="600" dirty="0">
                <a:solidFill>
                  <a:schemeClr val="bg1"/>
                </a:solidFill>
              </a:rPr>
              <a:t>142</a:t>
            </a:r>
          </a:p>
          <a:p>
            <a:pPr algn="ctr"/>
            <a:r>
              <a:rPr lang="en-GB" sz="600" dirty="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249732" y="4809443"/>
            <a:ext cx="629710"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0</a:t>
            </a:r>
          </a:p>
          <a:p>
            <a:pPr algn="ctr"/>
            <a:r>
              <a:rPr lang="en-GB" sz="600" dirty="0">
                <a:solidFill>
                  <a:schemeClr val="bg1"/>
                </a:solidFill>
              </a:rPr>
              <a:t>192</a:t>
            </a:r>
          </a:p>
          <a:p>
            <a:pPr algn="ctr"/>
            <a:r>
              <a:rPr lang="en-GB" sz="600" dirty="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249732" y="5324003"/>
            <a:ext cx="629710"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accent3"/>
                </a:solidFill>
              </a:rPr>
              <a:t>99</a:t>
            </a:r>
          </a:p>
          <a:p>
            <a:pPr algn="ctr"/>
            <a:r>
              <a:rPr lang="en-GB" sz="600" dirty="0">
                <a:solidFill>
                  <a:schemeClr val="accent3"/>
                </a:solidFill>
              </a:rPr>
              <a:t>235</a:t>
            </a:r>
          </a:p>
          <a:p>
            <a:pPr algn="ctr"/>
            <a:r>
              <a:rPr lang="en-GB" sz="600" dirty="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2978563" y="2341846"/>
            <a:ext cx="940496"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450"/>
                </a:spcAft>
              </a:pPr>
              <a:r>
                <a:rPr lang="en-GB" sz="750" dirty="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450"/>
                </a:spcAft>
              </a:pPr>
              <a:r>
                <a:rPr lang="en-GB" sz="750" dirty="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450"/>
                </a:spcAft>
              </a:pPr>
              <a:r>
                <a:rPr lang="en-GB" sz="750" dirty="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450"/>
                </a:spcAft>
              </a:pPr>
              <a:r>
                <a:rPr lang="en-GB" sz="750" dirty="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450"/>
                </a:spcAft>
              </a:pPr>
              <a:r>
                <a:rPr lang="en-GB" sz="750" dirty="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450"/>
                </a:spcAft>
              </a:pPr>
              <a:r>
                <a:rPr lang="en-GB" sz="750" dirty="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450"/>
                </a:spcAft>
              </a:pPr>
              <a:r>
                <a:rPr lang="en-GB" sz="750" dirty="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3924155" y="1731973"/>
            <a:ext cx="629710"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51</a:t>
            </a:r>
          </a:p>
          <a:p>
            <a:pPr algn="ctr"/>
            <a:r>
              <a:rPr lang="en-GB" sz="600" dirty="0">
                <a:solidFill>
                  <a:schemeClr val="bg1"/>
                </a:solidFill>
              </a:rPr>
              <a:t>51</a:t>
            </a:r>
          </a:p>
          <a:p>
            <a:pPr algn="ctr"/>
            <a:r>
              <a:rPr lang="en-GB" sz="600" dirty="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3924155" y="2246535"/>
            <a:ext cx="629710"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102</a:t>
            </a:r>
          </a:p>
          <a:p>
            <a:pPr algn="ctr"/>
            <a:r>
              <a:rPr lang="en-GB" sz="600" dirty="0">
                <a:solidFill>
                  <a:schemeClr val="bg1"/>
                </a:solidFill>
              </a:rPr>
              <a:t>102</a:t>
            </a:r>
          </a:p>
          <a:p>
            <a:pPr algn="ctr"/>
            <a:r>
              <a:rPr lang="en-GB" sz="600" dirty="0">
                <a:solidFill>
                  <a:schemeClr val="bg1"/>
                </a:solidFill>
              </a:rPr>
              <a:t>102</a:t>
            </a:r>
          </a:p>
          <a:p>
            <a:pPr algn="ctr"/>
            <a:r>
              <a:rPr lang="en-GB" sz="600" dirty="0">
                <a:solidFill>
                  <a:schemeClr val="bg1"/>
                </a:solidFill>
              </a:rPr>
              <a:t>102</a:t>
            </a:r>
          </a:p>
          <a:p>
            <a:pPr algn="ctr"/>
            <a:endParaRPr lang="en-GB" sz="600" dirty="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3919059" y="1330326"/>
            <a:ext cx="1158922" cy="230832"/>
          </a:xfrm>
          <a:prstGeom prst="rect">
            <a:avLst/>
          </a:prstGeom>
          <a:noFill/>
        </p:spPr>
        <p:txBody>
          <a:bodyPr wrap="square" lIns="0" tIns="0" rIns="0" bIns="0" rtlCol="0">
            <a:spAutoFit/>
          </a:bodyPr>
          <a:lstStyle/>
          <a:p>
            <a:pPr algn="l">
              <a:spcAft>
                <a:spcPts val="450"/>
              </a:spcAft>
            </a:pPr>
            <a:r>
              <a:rPr lang="en-US" sz="750" b="1" dirty="0">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3924155" y="2761096"/>
            <a:ext cx="629710"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152</a:t>
            </a:r>
          </a:p>
          <a:p>
            <a:pPr algn="ctr"/>
            <a:r>
              <a:rPr lang="en-GB" sz="600" dirty="0">
                <a:solidFill>
                  <a:schemeClr val="bg1"/>
                </a:solidFill>
              </a:rPr>
              <a:t>152</a:t>
            </a:r>
          </a:p>
          <a:p>
            <a:pPr algn="ctr"/>
            <a:r>
              <a:rPr lang="en-GB" sz="600" dirty="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3924155" y="3275658"/>
            <a:ext cx="629710"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ysClr val="windowText" lastClr="000000"/>
                </a:solidFill>
              </a:rPr>
              <a:t>178</a:t>
            </a:r>
          </a:p>
          <a:p>
            <a:pPr algn="ctr"/>
            <a:r>
              <a:rPr lang="en-GB" sz="600" dirty="0">
                <a:solidFill>
                  <a:sysClr val="windowText" lastClr="000000"/>
                </a:solidFill>
              </a:rPr>
              <a:t>178</a:t>
            </a:r>
          </a:p>
          <a:p>
            <a:pPr algn="ctr"/>
            <a:r>
              <a:rPr lang="en-GB" sz="600" dirty="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3924155" y="3790218"/>
            <a:ext cx="629710"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tx1"/>
                </a:solidFill>
              </a:rPr>
              <a:t>229</a:t>
            </a:r>
          </a:p>
          <a:p>
            <a:pPr algn="ctr"/>
            <a:r>
              <a:rPr lang="en-GB" sz="600" dirty="0">
                <a:solidFill>
                  <a:schemeClr val="tx1"/>
                </a:solidFill>
              </a:rPr>
              <a:t>229</a:t>
            </a:r>
          </a:p>
          <a:p>
            <a:pPr algn="ctr"/>
            <a:r>
              <a:rPr lang="en-GB" sz="600" dirty="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4652985" y="2852903"/>
            <a:ext cx="940496" cy="237066"/>
          </a:xfrm>
          <a:prstGeom prst="rect">
            <a:avLst/>
          </a:prstGeom>
          <a:noFill/>
        </p:spPr>
        <p:txBody>
          <a:bodyPr wrap="square" lIns="40958" tIns="40958" rIns="40958" bIns="40958" rtlCol="0" anchor="ctr">
            <a:noAutofit/>
          </a:bodyPr>
          <a:lstStyle/>
          <a:p>
            <a:pPr algn="l">
              <a:spcAft>
                <a:spcPts val="450"/>
              </a:spcAft>
            </a:pPr>
            <a:r>
              <a:rPr lang="en-GB" sz="750" dirty="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4652985" y="1830789"/>
            <a:ext cx="940496" cy="237066"/>
          </a:xfrm>
          <a:prstGeom prst="rect">
            <a:avLst/>
          </a:prstGeom>
          <a:noFill/>
        </p:spPr>
        <p:txBody>
          <a:bodyPr wrap="square" lIns="40958" tIns="40958" rIns="40958" bIns="40958" rtlCol="0" anchor="ctr">
            <a:noAutofit/>
          </a:bodyPr>
          <a:lstStyle/>
          <a:p>
            <a:pPr algn="l">
              <a:spcAft>
                <a:spcPts val="450"/>
              </a:spcAft>
            </a:pPr>
            <a:r>
              <a:rPr lang="en-GB" sz="750" dirty="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4652985" y="3363960"/>
            <a:ext cx="940496" cy="237066"/>
          </a:xfrm>
          <a:prstGeom prst="rect">
            <a:avLst/>
          </a:prstGeom>
          <a:noFill/>
        </p:spPr>
        <p:txBody>
          <a:bodyPr wrap="square" lIns="40958" tIns="40958" rIns="40958" bIns="40958" rtlCol="0" anchor="ctr">
            <a:noAutofit/>
          </a:bodyPr>
          <a:lstStyle/>
          <a:p>
            <a:pPr algn="l">
              <a:spcAft>
                <a:spcPts val="450"/>
              </a:spcAft>
            </a:pPr>
            <a:r>
              <a:rPr lang="en-GB" sz="750" dirty="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4652985" y="3875017"/>
            <a:ext cx="940496" cy="237066"/>
          </a:xfrm>
          <a:prstGeom prst="rect">
            <a:avLst/>
          </a:prstGeom>
          <a:noFill/>
        </p:spPr>
        <p:txBody>
          <a:bodyPr wrap="square" lIns="40958" tIns="40958" rIns="40958" bIns="40958" rtlCol="0" anchor="ctr">
            <a:noAutofit/>
          </a:bodyPr>
          <a:lstStyle/>
          <a:p>
            <a:pPr algn="l">
              <a:spcAft>
                <a:spcPts val="450"/>
              </a:spcAft>
            </a:pPr>
            <a:r>
              <a:rPr lang="en-GB" sz="750" dirty="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4652985" y="2341846"/>
            <a:ext cx="940496" cy="237066"/>
          </a:xfrm>
          <a:prstGeom prst="rect">
            <a:avLst/>
          </a:prstGeom>
          <a:noFill/>
        </p:spPr>
        <p:txBody>
          <a:bodyPr wrap="square" lIns="40958" tIns="40958" rIns="40958" bIns="40958" rtlCol="0" anchor="ctr">
            <a:noAutofit/>
          </a:bodyPr>
          <a:lstStyle/>
          <a:p>
            <a:pPr algn="l">
              <a:spcAft>
                <a:spcPts val="450"/>
              </a:spcAft>
            </a:pPr>
            <a:r>
              <a:rPr lang="en-GB" sz="750" dirty="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5377865" y="2656174"/>
            <a:ext cx="629710"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endParaRPr lang="en-GB" sz="600" dirty="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6877558" y="2656174"/>
            <a:ext cx="629710"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endParaRPr lang="en-GB" sz="600" dirty="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6021218" y="2743862"/>
            <a:ext cx="1176316" cy="237066"/>
          </a:xfrm>
          <a:prstGeom prst="rect">
            <a:avLst/>
          </a:prstGeom>
          <a:noFill/>
        </p:spPr>
        <p:txBody>
          <a:bodyPr wrap="square" lIns="40958" tIns="40958" rIns="40958" bIns="40958" rtlCol="0" anchor="ctr">
            <a:noAutofit/>
          </a:bodyPr>
          <a:lstStyle/>
          <a:p>
            <a:pPr algn="l">
              <a:spcAft>
                <a:spcPts val="450"/>
              </a:spcAft>
            </a:pPr>
            <a:r>
              <a:rPr lang="en-GB" sz="750" dirty="0"/>
              <a:t>Purple/</a:t>
            </a:r>
            <a:br>
              <a:rPr lang="en-GB" sz="750" dirty="0"/>
            </a:br>
            <a:r>
              <a:rPr lang="en-GB" sz="750" dirty="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7540495" y="2743862"/>
            <a:ext cx="1281823" cy="237066"/>
          </a:xfrm>
          <a:prstGeom prst="rect">
            <a:avLst/>
          </a:prstGeom>
          <a:noFill/>
        </p:spPr>
        <p:txBody>
          <a:bodyPr wrap="square" lIns="40958" tIns="40958" rIns="40958" bIns="40958" rtlCol="0" anchor="ctr">
            <a:noAutofit/>
          </a:bodyPr>
          <a:lstStyle/>
          <a:p>
            <a:pPr algn="l">
              <a:spcAft>
                <a:spcPts val="450"/>
              </a:spcAft>
            </a:pPr>
            <a:r>
              <a:rPr lang="en-GB" sz="750" dirty="0"/>
              <a:t>Pacific/</a:t>
            </a:r>
            <a:br>
              <a:rPr lang="en-GB" sz="750" dirty="0"/>
            </a:br>
            <a:r>
              <a:rPr lang="en-GB" sz="750" dirty="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5359916" y="1298952"/>
            <a:ext cx="3035285" cy="936154"/>
          </a:xfrm>
          <a:prstGeom prst="rect">
            <a:avLst/>
          </a:prstGeom>
          <a:noFill/>
        </p:spPr>
        <p:txBody>
          <a:bodyPr wrap="square" lIns="0" tIns="0" rIns="0" bIns="0" rtlCol="0">
            <a:spAutoFit/>
          </a:bodyPr>
          <a:lstStyle/>
          <a:p>
            <a:pPr algn="l">
              <a:spcAft>
                <a:spcPts val="225"/>
              </a:spcAft>
            </a:pPr>
            <a:r>
              <a:rPr lang="en-US" sz="750" b="1" dirty="0">
                <a:solidFill>
                  <a:sysClr val="windowText" lastClr="000000"/>
                </a:solidFill>
              </a:rPr>
              <a:t>Gradients</a:t>
            </a:r>
          </a:p>
          <a:p>
            <a:pPr marL="128591" indent="-128591" algn="l">
              <a:spcAft>
                <a:spcPts val="225"/>
              </a:spcAft>
              <a:buFont typeface="Arial" panose="020B0604020202020204" pitchFamily="34" charset="0"/>
              <a:buChar char="•"/>
            </a:pPr>
            <a:r>
              <a:rPr lang="en-GB" sz="750" b="0" dirty="0">
                <a:solidFill>
                  <a:sysClr val="windowText" lastClr="000000"/>
                </a:solidFill>
              </a:rPr>
              <a:t>The </a:t>
            </a:r>
            <a:r>
              <a:rPr lang="en-GB" sz="750" b="0" dirty="0" err="1">
                <a:solidFill>
                  <a:sysClr val="windowText" lastClr="000000"/>
                </a:solidFill>
              </a:rPr>
              <a:t>colors</a:t>
            </a:r>
            <a:r>
              <a:rPr lang="en-GB" sz="750" b="0" dirty="0">
                <a:solidFill>
                  <a:sysClr val="windowText" lastClr="000000"/>
                </a:solidFill>
              </a:rPr>
              <a:t> are applied at both ends of the gradient, at 0% and 100% locations</a:t>
            </a:r>
          </a:p>
          <a:p>
            <a:pPr marL="128591" indent="-128591" algn="l">
              <a:spcAft>
                <a:spcPts val="225"/>
              </a:spcAft>
              <a:buFont typeface="Arial" panose="020B0604020202020204" pitchFamily="34" charset="0"/>
              <a:buChar char="•"/>
            </a:pPr>
            <a:r>
              <a:rPr lang="en-GB" sz="750" b="0" dirty="0">
                <a:solidFill>
                  <a:sysClr val="windowText" lastClr="000000"/>
                </a:solidFill>
              </a:rPr>
              <a:t>The mid-point is at 50%</a:t>
            </a:r>
          </a:p>
          <a:p>
            <a:pPr marL="128591" indent="-128591" algn="l">
              <a:spcAft>
                <a:spcPts val="225"/>
              </a:spcAft>
              <a:buFont typeface="Arial" panose="020B0604020202020204" pitchFamily="34" charset="0"/>
              <a:buChar char="•"/>
            </a:pPr>
            <a:r>
              <a:rPr lang="en-GB" sz="750" b="0" dirty="0">
                <a:solidFill>
                  <a:sysClr val="windowText" lastClr="000000"/>
                </a:solidFill>
              </a:rPr>
              <a:t>The gradients are used at a 0º angle</a:t>
            </a:r>
          </a:p>
          <a:p>
            <a:pPr marL="128591" indent="-128591" algn="l">
              <a:spcAft>
                <a:spcPts val="225"/>
              </a:spcAft>
              <a:buFont typeface="Arial" panose="020B0604020202020204" pitchFamily="34" charset="0"/>
              <a:buChar char="•"/>
            </a:pPr>
            <a:r>
              <a:rPr lang="en-GB" sz="750" b="0" dirty="0">
                <a:solidFill>
                  <a:sysClr val="windowText" lastClr="000000"/>
                </a:solidFill>
              </a:rPr>
              <a:t>Use the linear gradient, never radial</a:t>
            </a:r>
          </a:p>
          <a:p>
            <a:pPr marL="128591" indent="-128591" algn="l">
              <a:spcAft>
                <a:spcPts val="225"/>
              </a:spcAft>
              <a:buFont typeface="Arial" panose="020B0604020202020204" pitchFamily="34" charset="0"/>
              <a:buChar char="•"/>
            </a:pPr>
            <a:r>
              <a:rPr lang="en-GB" sz="750" b="0" dirty="0">
                <a:solidFill>
                  <a:sysClr val="windowText" lastClr="000000"/>
                </a:solidFill>
              </a:rPr>
              <a:t>Do not create new gradients; use only the gradients shown here</a:t>
            </a:r>
            <a:endParaRPr lang="en-US" sz="750" b="0" dirty="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3919059" y="4304596"/>
            <a:ext cx="629710"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tx1"/>
                </a:solidFill>
              </a:rPr>
              <a:t>255</a:t>
            </a:r>
          </a:p>
          <a:p>
            <a:pPr algn="ctr"/>
            <a:r>
              <a:rPr lang="en-GB" sz="600" dirty="0">
                <a:solidFill>
                  <a:schemeClr val="tx1"/>
                </a:solidFill>
              </a:rPr>
              <a:t>255</a:t>
            </a:r>
          </a:p>
          <a:p>
            <a:pPr algn="ctr"/>
            <a:r>
              <a:rPr lang="en-GB" sz="600" dirty="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4647889" y="4389395"/>
            <a:ext cx="940496" cy="237066"/>
          </a:xfrm>
          <a:prstGeom prst="rect">
            <a:avLst/>
          </a:prstGeom>
          <a:noFill/>
        </p:spPr>
        <p:txBody>
          <a:bodyPr wrap="square" lIns="40958" tIns="40958" rIns="40958" bIns="40958" rtlCol="0" anchor="ctr">
            <a:noAutofit/>
          </a:bodyPr>
          <a:lstStyle/>
          <a:p>
            <a:pPr algn="l">
              <a:spcAft>
                <a:spcPts val="450"/>
              </a:spcAft>
            </a:pPr>
            <a:r>
              <a:rPr lang="en-GB" sz="750" dirty="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5359915" y="3336981"/>
            <a:ext cx="895678" cy="153888"/>
          </a:xfrm>
          <a:prstGeom prst="rect">
            <a:avLst/>
          </a:prstGeom>
          <a:noFill/>
        </p:spPr>
        <p:txBody>
          <a:bodyPr wrap="none" lIns="0" tIns="0" rIns="0" bIns="0" rtlCol="0">
            <a:noAutofit/>
          </a:bodyPr>
          <a:lstStyle/>
          <a:p>
            <a:pPr algn="l">
              <a:spcAft>
                <a:spcPts val="450"/>
              </a:spcAft>
            </a:pPr>
            <a:r>
              <a:rPr lang="en-US" sz="750" b="1" dirty="0">
                <a:solidFill>
                  <a:sysClr val="windowText" lastClr="000000"/>
                </a:solidFill>
              </a:rPr>
              <a:t>Traffic Light Palette</a:t>
            </a:r>
            <a:endParaRPr lang="en-US" sz="750" b="0" dirty="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7015332" y="3589583"/>
            <a:ext cx="629710"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38</a:t>
            </a:r>
          </a:p>
          <a:p>
            <a:pPr algn="ctr"/>
            <a:r>
              <a:rPr lang="en-GB" sz="600" dirty="0">
                <a:solidFill>
                  <a:schemeClr val="bg1"/>
                </a:solidFill>
              </a:rPr>
              <a:t>153</a:t>
            </a:r>
          </a:p>
          <a:p>
            <a:pPr algn="ctr"/>
            <a:r>
              <a:rPr lang="en-GB" sz="600" dirty="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6196599" y="3589583"/>
            <a:ext cx="629710"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241</a:t>
            </a:r>
          </a:p>
          <a:p>
            <a:pPr algn="ctr"/>
            <a:r>
              <a:rPr lang="en-GB" sz="600" dirty="0">
                <a:solidFill>
                  <a:schemeClr val="bg1"/>
                </a:solidFill>
              </a:rPr>
              <a:t>196</a:t>
            </a:r>
          </a:p>
          <a:p>
            <a:pPr algn="ctr"/>
            <a:r>
              <a:rPr lang="en-GB" sz="600" dirty="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5377865" y="3589583"/>
            <a:ext cx="629710"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dirty="0">
                <a:solidFill>
                  <a:schemeClr val="bg1"/>
                </a:solidFill>
              </a:rPr>
              <a:t>237</a:t>
            </a:r>
          </a:p>
          <a:p>
            <a:pPr algn="ctr"/>
            <a:r>
              <a:rPr lang="en-GB" sz="600" dirty="0">
                <a:solidFill>
                  <a:schemeClr val="bg1"/>
                </a:solidFill>
              </a:rPr>
              <a:t>33</a:t>
            </a:r>
          </a:p>
          <a:p>
            <a:pPr algn="ctr"/>
            <a:r>
              <a:rPr lang="en-GB" sz="600" dirty="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5359915" y="4285686"/>
            <a:ext cx="3119717" cy="626317"/>
          </a:xfrm>
          <a:prstGeom prst="rect">
            <a:avLst/>
          </a:prstGeom>
          <a:noFill/>
        </p:spPr>
        <p:txBody>
          <a:bodyPr wrap="square" lIns="0" tIns="0" rIns="0" bIns="0" rtlCol="0">
            <a:noAutofit/>
          </a:bodyPr>
          <a:lstStyle/>
          <a:p>
            <a:pPr algn="l">
              <a:spcAft>
                <a:spcPts val="450"/>
              </a:spcAft>
            </a:pPr>
            <a:r>
              <a:rPr lang="en-US" sz="750" b="1" dirty="0">
                <a:solidFill>
                  <a:sysClr val="windowText" lastClr="000000"/>
                </a:solidFill>
              </a:rPr>
              <a:t>Potential chart color order</a:t>
            </a:r>
          </a:p>
          <a:p>
            <a:pPr marL="128591" indent="-128591" algn="l">
              <a:spcAft>
                <a:spcPts val="225"/>
              </a:spcAft>
              <a:buFont typeface="Arial" panose="020B0604020202020204" pitchFamily="34" charset="0"/>
              <a:buChar char="•"/>
            </a:pPr>
            <a:r>
              <a:rPr lang="en-US" sz="750" b="0" dirty="0">
                <a:solidFill>
                  <a:sysClr val="windowText" lastClr="000000"/>
                </a:solidFill>
              </a:rPr>
              <a:t>Prioritize our blues, but they don’t have to be used all at once</a:t>
            </a:r>
          </a:p>
          <a:p>
            <a:pPr marL="128591" indent="-128591" algn="l">
              <a:spcAft>
                <a:spcPts val="225"/>
              </a:spcAft>
              <a:buFont typeface="Arial" panose="020B0604020202020204" pitchFamily="34" charset="0"/>
              <a:buChar char="•"/>
            </a:pPr>
            <a:r>
              <a:rPr lang="en-US" sz="750" b="0" dirty="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5377865" y="3242602"/>
            <a:ext cx="301733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5377865" y="4176642"/>
            <a:ext cx="301733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5377865" y="5015319"/>
            <a:ext cx="3017335" cy="868052"/>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dirty="0">
                  <a:solidFill>
                    <a:schemeClr val="bg1"/>
                  </a:solidFill>
                </a:rPr>
                <a:t>30</a:t>
              </a:r>
            </a:p>
            <a:p>
              <a:pPr algn="ctr"/>
              <a:r>
                <a:rPr lang="en-GB" sz="600" dirty="0">
                  <a:solidFill>
                    <a:schemeClr val="bg1"/>
                  </a:solidFill>
                </a:rPr>
                <a:t>73</a:t>
              </a:r>
            </a:p>
            <a:p>
              <a:pPr algn="ctr"/>
              <a:r>
                <a:rPr lang="en-GB" sz="600" dirty="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dirty="0">
                  <a:solidFill>
                    <a:schemeClr val="bg1"/>
                  </a:solidFill>
                </a:rPr>
                <a:t>0</a:t>
              </a:r>
            </a:p>
            <a:p>
              <a:pPr algn="ctr"/>
              <a:r>
                <a:rPr lang="en-GB" sz="600" dirty="0">
                  <a:solidFill>
                    <a:schemeClr val="bg1"/>
                  </a:solidFill>
                </a:rPr>
                <a:t>51</a:t>
              </a:r>
            </a:p>
            <a:p>
              <a:pPr algn="ctr"/>
              <a:r>
                <a:rPr lang="en-GB" sz="600" dirty="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dirty="0">
                  <a:solidFill>
                    <a:sysClr val="windowText" lastClr="000000"/>
                  </a:solidFill>
                </a:rPr>
                <a:t>118</a:t>
              </a:r>
            </a:p>
            <a:p>
              <a:pPr algn="ctr"/>
              <a:r>
                <a:rPr lang="en-GB" sz="600" dirty="0">
                  <a:solidFill>
                    <a:sysClr val="windowText" lastClr="000000"/>
                  </a:solidFill>
                </a:rPr>
                <a:t>210</a:t>
              </a:r>
            </a:p>
            <a:p>
              <a:pPr algn="ctr"/>
              <a:r>
                <a:rPr lang="en-GB" sz="600" dirty="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dirty="0">
                  <a:solidFill>
                    <a:schemeClr val="bg1"/>
                  </a:solidFill>
                </a:rPr>
                <a:t>180</a:t>
              </a:r>
            </a:p>
            <a:p>
              <a:pPr algn="ctr"/>
              <a:r>
                <a:rPr lang="en-GB" sz="600" dirty="0">
                  <a:solidFill>
                    <a:schemeClr val="bg1"/>
                  </a:solidFill>
                </a:rPr>
                <a:t>151</a:t>
              </a:r>
            </a:p>
            <a:p>
              <a:pPr algn="ctr"/>
              <a:r>
                <a:rPr lang="en-GB" sz="600" dirty="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dirty="0">
                  <a:solidFill>
                    <a:schemeClr val="bg1"/>
                  </a:solidFill>
                </a:rPr>
                <a:t>253</a:t>
              </a:r>
            </a:p>
            <a:p>
              <a:pPr algn="ctr"/>
              <a:r>
                <a:rPr lang="en-GB" sz="600" dirty="0">
                  <a:solidFill>
                    <a:schemeClr val="bg1"/>
                  </a:solidFill>
                </a:rPr>
                <a:t>52</a:t>
              </a:r>
            </a:p>
            <a:p>
              <a:pPr algn="ctr"/>
              <a:r>
                <a:rPr lang="en-GB" sz="600" dirty="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dirty="0">
                  <a:solidFill>
                    <a:schemeClr val="bg1"/>
                  </a:solidFill>
                </a:rPr>
                <a:t>114</a:t>
              </a:r>
            </a:p>
            <a:p>
              <a:pPr algn="ctr"/>
              <a:r>
                <a:rPr lang="en-GB" sz="600" dirty="0">
                  <a:solidFill>
                    <a:schemeClr val="bg1"/>
                  </a:solidFill>
                </a:rPr>
                <a:t>19</a:t>
              </a:r>
            </a:p>
            <a:p>
              <a:pPr algn="ctr"/>
              <a:r>
                <a:rPr lang="en-GB" sz="600" dirty="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dirty="0">
                  <a:solidFill>
                    <a:schemeClr val="bg1"/>
                  </a:solidFill>
                </a:rPr>
                <a:t>255</a:t>
              </a:r>
            </a:p>
            <a:p>
              <a:pPr algn="ctr"/>
              <a:r>
                <a:rPr lang="en-GB" sz="600" dirty="0">
                  <a:solidFill>
                    <a:schemeClr val="bg1"/>
                  </a:solidFill>
                </a:rPr>
                <a:t>163</a:t>
              </a:r>
            </a:p>
            <a:p>
              <a:pPr algn="ctr"/>
              <a:r>
                <a:rPr lang="en-GB" sz="600" dirty="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dirty="0">
                  <a:solidFill>
                    <a:schemeClr val="bg1"/>
                  </a:solidFill>
                </a:rPr>
                <a:t>0</a:t>
              </a:r>
            </a:p>
            <a:p>
              <a:pPr algn="ctr"/>
              <a:r>
                <a:rPr lang="en-GB" sz="600" dirty="0">
                  <a:solidFill>
                    <a:schemeClr val="bg1"/>
                  </a:solidFill>
                </a:rPr>
                <a:t>192</a:t>
              </a:r>
            </a:p>
            <a:p>
              <a:pPr algn="ctr"/>
              <a:r>
                <a:rPr lang="en-GB" sz="600" dirty="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dirty="0">
                  <a:solidFill>
                    <a:sysClr val="windowText" lastClr="000000"/>
                  </a:solidFill>
                </a:rPr>
                <a:t>99</a:t>
              </a:r>
            </a:p>
            <a:p>
              <a:pPr algn="ctr"/>
              <a:r>
                <a:rPr lang="en-GB" sz="600" dirty="0">
                  <a:solidFill>
                    <a:sysClr val="windowText" lastClr="000000"/>
                  </a:solidFill>
                </a:rPr>
                <a:t>235</a:t>
              </a:r>
            </a:p>
            <a:p>
              <a:pPr algn="ctr"/>
              <a:r>
                <a:rPr lang="en-GB" sz="600" dirty="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dirty="0">
                  <a:solidFill>
                    <a:schemeClr val="bg1"/>
                  </a:solidFill>
                </a:rPr>
                <a:t>0</a:t>
              </a:r>
            </a:p>
            <a:p>
              <a:pPr algn="ctr"/>
              <a:r>
                <a:rPr lang="en-GB" sz="600" dirty="0">
                  <a:solidFill>
                    <a:schemeClr val="bg1"/>
                  </a:solidFill>
                </a:rPr>
                <a:t>184</a:t>
              </a:r>
            </a:p>
            <a:p>
              <a:pPr algn="ctr"/>
              <a:r>
                <a:rPr lang="en-GB" sz="600" dirty="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dirty="0">
                  <a:solidFill>
                    <a:schemeClr val="bg1"/>
                  </a:solidFill>
                </a:rPr>
                <a:t>81</a:t>
              </a:r>
            </a:p>
            <a:p>
              <a:pPr algn="ctr"/>
              <a:r>
                <a:rPr lang="en-GB" sz="600" dirty="0">
                  <a:solidFill>
                    <a:schemeClr val="bg1"/>
                  </a:solidFill>
                </a:rPr>
                <a:t>13</a:t>
              </a:r>
            </a:p>
            <a:p>
              <a:pPr algn="ctr"/>
              <a:r>
                <a:rPr lang="en-GB" sz="600" dirty="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dirty="0">
                  <a:solidFill>
                    <a:schemeClr val="bg1"/>
                  </a:solidFill>
                </a:rPr>
                <a:t>9</a:t>
              </a:r>
            </a:p>
            <a:p>
              <a:pPr algn="ctr"/>
              <a:r>
                <a:rPr lang="en-GB" sz="600" dirty="0">
                  <a:solidFill>
                    <a:schemeClr val="bg1"/>
                  </a:solidFill>
                </a:rPr>
                <a:t>142</a:t>
              </a:r>
            </a:p>
            <a:p>
              <a:pPr algn="ctr"/>
              <a:r>
                <a:rPr lang="en-GB" sz="600" dirty="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dirty="0">
                  <a:solidFill>
                    <a:schemeClr val="bg1"/>
                  </a:solidFill>
                </a:rPr>
                <a:t>102</a:t>
              </a:r>
            </a:p>
            <a:p>
              <a:pPr algn="ctr"/>
              <a:r>
                <a:rPr lang="en-GB" sz="600" dirty="0">
                  <a:solidFill>
                    <a:schemeClr val="bg1"/>
                  </a:solidFill>
                </a:rPr>
                <a:t>102</a:t>
              </a:r>
            </a:p>
            <a:p>
              <a:pPr algn="ctr"/>
              <a:r>
                <a:rPr lang="en-GB" sz="600" dirty="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dirty="0">
                  <a:solidFill>
                    <a:schemeClr val="bg1"/>
                  </a:solidFill>
                </a:rPr>
                <a:t>171</a:t>
              </a:r>
            </a:p>
            <a:p>
              <a:pPr algn="ctr"/>
              <a:r>
                <a:rPr lang="en-GB" sz="600" dirty="0">
                  <a:solidFill>
                    <a:schemeClr val="bg1"/>
                  </a:solidFill>
                </a:rPr>
                <a:t>13</a:t>
              </a:r>
            </a:p>
            <a:p>
              <a:pPr algn="ctr"/>
              <a:r>
                <a:rPr lang="en-GB" sz="600" dirty="0">
                  <a:solidFill>
                    <a:schemeClr val="bg1"/>
                  </a:solidFill>
                </a:rPr>
                <a:t>130</a:t>
              </a:r>
            </a:p>
          </p:txBody>
        </p:sp>
      </p:grpSp>
    </p:spTree>
    <p:extLst>
      <p:ext uri="{BB962C8B-B14F-4D97-AF65-F5344CB8AC3E}">
        <p14:creationId xmlns:p14="http://schemas.microsoft.com/office/powerpoint/2010/main" val="24043197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_Divider 1">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746522" y="2398603"/>
            <a:ext cx="3939300" cy="2367199"/>
          </a:xfrm>
          <a:noFill/>
        </p:spPr>
        <p:txBody>
          <a:bodyPr lIns="0" tIns="0" rIns="0" bIns="0" anchor="t" anchorCtr="0"/>
          <a:lstStyle>
            <a:lvl1pPr algn="l">
              <a:defRPr sz="6000" baseline="0">
                <a:solidFill>
                  <a:schemeClr val="bg1"/>
                </a:solidFill>
              </a:defRPr>
            </a:lvl1pPr>
          </a:lstStyle>
          <a:p>
            <a:r>
              <a:rPr lang="en-US"/>
              <a:t>Click to edit Master title style</a:t>
            </a:r>
            <a:endParaRPr lang="en-US" dirty="0"/>
          </a:p>
        </p:txBody>
      </p:sp>
      <p:sp>
        <p:nvSpPr>
          <p:cNvPr id="6" name="Text Placeholder 3">
            <a:extLst>
              <a:ext uri="{FF2B5EF4-FFF2-40B4-BE49-F238E27FC236}">
                <a16:creationId xmlns:a16="http://schemas.microsoft.com/office/drawing/2014/main" id="{F014AE30-3464-4B6F-AD2C-2AECE7250189}"/>
              </a:ext>
            </a:extLst>
          </p:cNvPr>
          <p:cNvSpPr>
            <a:spLocks noGrp="1"/>
          </p:cNvSpPr>
          <p:nvPr>
            <p:ph type="body" sz="quarter" idx="12" hasCustomPrompt="1"/>
          </p:nvPr>
        </p:nvSpPr>
        <p:spPr>
          <a:xfrm>
            <a:off x="746523" y="1140070"/>
            <a:ext cx="812006" cy="609526"/>
          </a:xfrm>
        </p:spPr>
        <p:txBody>
          <a:bodyPr>
            <a:spAutoFit/>
          </a:bodyPr>
          <a:lstStyle>
            <a:lvl1pPr>
              <a:lnSpc>
                <a:spcPct val="80000"/>
              </a:lnSpc>
              <a:defRPr lang="en-US" sz="4951" kern="1200" baseline="0" dirty="0" smtClean="0">
                <a:solidFill>
                  <a:schemeClr val="bg1"/>
                </a:solidFill>
                <a:latin typeface="+mj-lt"/>
                <a:ea typeface="+mj-ea"/>
                <a:cs typeface="+mj-cs"/>
              </a:defRPr>
            </a:lvl1pPr>
          </a:lstStyle>
          <a:p>
            <a:pPr lvl="0"/>
            <a:r>
              <a:rPr lang="en-US" dirty="0"/>
              <a:t>00</a:t>
            </a:r>
          </a:p>
        </p:txBody>
      </p:sp>
      <p:sp>
        <p:nvSpPr>
          <p:cNvPr id="7" name="Text Placeholder 3">
            <a:extLst>
              <a:ext uri="{FF2B5EF4-FFF2-40B4-BE49-F238E27FC236}">
                <a16:creationId xmlns:a16="http://schemas.microsoft.com/office/drawing/2014/main" id="{226D1C61-DFFA-4616-9BF6-6877233CE1B8}"/>
              </a:ext>
            </a:extLst>
          </p:cNvPr>
          <p:cNvSpPr>
            <a:spLocks noGrp="1"/>
          </p:cNvSpPr>
          <p:nvPr>
            <p:ph type="body" sz="quarter" idx="11"/>
          </p:nvPr>
        </p:nvSpPr>
        <p:spPr>
          <a:xfrm>
            <a:off x="746522" y="5167197"/>
            <a:ext cx="3939300" cy="387286"/>
          </a:xfrm>
        </p:spPr>
        <p:txBody>
          <a:bodyPr wrap="square" anchor="b">
            <a:sp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185356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85" b="0" i="0">
                <a:solidFill>
                  <a:srgbClr val="00338D"/>
                </a:solidFill>
                <a:latin typeface="KPMG Extralight"/>
                <a:cs typeface="KPMG Extralight"/>
              </a:defRPr>
            </a:lvl1pPr>
          </a:lstStyle>
          <a:p>
            <a:endParaRPr/>
          </a:p>
        </p:txBody>
      </p:sp>
      <p:sp>
        <p:nvSpPr>
          <p:cNvPr id="3" name="Holder 3"/>
          <p:cNvSpPr>
            <a:spLocks noGrp="1"/>
          </p:cNvSpPr>
          <p:nvPr>
            <p:ph type="body" idx="1"/>
          </p:nvPr>
        </p:nvSpPr>
        <p:spPr/>
        <p:txBody>
          <a:bodyPr lIns="0" tIns="0" rIns="0" bIns="0"/>
          <a:lstStyle>
            <a:lvl1pPr>
              <a:defRPr sz="1108" b="1" i="0">
                <a:solidFill>
                  <a:schemeClr val="bg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defRPr sz="415" b="0" i="0">
                <a:solidFill>
                  <a:srgbClr val="A6A6A6"/>
                </a:solidFill>
                <a:latin typeface="Arial"/>
                <a:cs typeface="Arial"/>
              </a:defRPr>
            </a:lvl1pPr>
          </a:lstStyle>
          <a:p>
            <a:pPr marL="8793" marR="3517">
              <a:spcBef>
                <a:spcPts val="28"/>
              </a:spcBef>
            </a:pPr>
            <a:r>
              <a:rPr lang="it-IT"/>
              <a:t>© </a:t>
            </a:r>
            <a:r>
              <a:rPr lang="it-IT" spc="-4"/>
              <a:t>2020 </a:t>
            </a:r>
            <a:r>
              <a:rPr lang="it-IT"/>
              <a:t>Studio Associato - </a:t>
            </a:r>
            <a:r>
              <a:rPr lang="it-IT" spc="-4"/>
              <a:t>Consulenza legale </a:t>
            </a:r>
            <a:r>
              <a:rPr lang="it-IT"/>
              <a:t>e </a:t>
            </a:r>
            <a:r>
              <a:rPr lang="it-IT" spc="-4"/>
              <a:t>tributaria </a:t>
            </a:r>
            <a:r>
              <a:rPr lang="it-IT"/>
              <a:t>è </a:t>
            </a:r>
            <a:r>
              <a:rPr lang="it-IT" spc="-4"/>
              <a:t>un’associazione </a:t>
            </a:r>
            <a:r>
              <a:rPr lang="it-IT"/>
              <a:t>professionale di </a:t>
            </a:r>
            <a:r>
              <a:rPr lang="it-IT" spc="-4"/>
              <a:t>diritto italiano </a:t>
            </a:r>
            <a:r>
              <a:rPr lang="it-IT"/>
              <a:t>e fa parte del network </a:t>
            </a:r>
            <a:r>
              <a:rPr lang="it-IT" spc="-4"/>
              <a:t>KPMG di </a:t>
            </a:r>
            <a:r>
              <a:rPr lang="it-IT"/>
              <a:t>entità </a:t>
            </a:r>
            <a:r>
              <a:rPr lang="it-IT" spc="-4"/>
              <a:t>indipendenti </a:t>
            </a:r>
            <a:r>
              <a:rPr lang="it-IT"/>
              <a:t>affiliate </a:t>
            </a:r>
            <a:r>
              <a:rPr lang="it-IT" spc="-4"/>
              <a:t>a KPMG </a:t>
            </a:r>
            <a:r>
              <a:rPr lang="it-IT"/>
              <a:t>International </a:t>
            </a:r>
            <a:r>
              <a:rPr lang="it-IT" spc="-4"/>
              <a:t>Cooperative ("KPMG </a:t>
            </a:r>
            <a:r>
              <a:rPr lang="it-IT"/>
              <a:t>International"), entità </a:t>
            </a:r>
            <a:r>
              <a:rPr lang="it-IT" spc="-4"/>
              <a:t>di diritto </a:t>
            </a:r>
            <a:r>
              <a:rPr lang="it-IT"/>
              <a:t>svizzero.  Tutti </a:t>
            </a:r>
            <a:r>
              <a:rPr lang="it-IT" spc="-4"/>
              <a:t>i diritti</a:t>
            </a:r>
            <a:r>
              <a:rPr lang="it-IT" spc="-14"/>
              <a:t> </a:t>
            </a:r>
            <a:r>
              <a:rPr lang="it-IT" spc="-4"/>
              <a:t>riservati.</a:t>
            </a:r>
            <a:endParaRPr lang="it-IT" spc="-4"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6" name="Holder 6"/>
          <p:cNvSpPr>
            <a:spLocks noGrp="1"/>
          </p:cNvSpPr>
          <p:nvPr>
            <p:ph type="sldNum" sz="quarter" idx="7"/>
          </p:nvPr>
        </p:nvSpPr>
        <p:spPr/>
        <p:txBody>
          <a:bodyPr lIns="0" tIns="0" rIns="0" bIns="0"/>
          <a:lstStyle>
            <a:lvl1pPr>
              <a:defRPr sz="692" b="0" i="0">
                <a:solidFill>
                  <a:srgbClr val="00338D"/>
                </a:solidFill>
                <a:latin typeface="Arial"/>
                <a:cs typeface="Arial"/>
              </a:defRPr>
            </a:lvl1pPr>
          </a:lstStyle>
          <a:p>
            <a:pPr marL="26378">
              <a:spcBef>
                <a:spcPts val="4"/>
              </a:spcBef>
            </a:pPr>
            <a:fld id="{81D60167-4931-47E6-BA6A-407CBD079E47}" type="slidenum">
              <a:rPr lang="it-IT" smtClean="0"/>
              <a:pPr marL="26378">
                <a:spcBef>
                  <a:spcPts val="4"/>
                </a:spcBef>
              </a:pPr>
              <a:t>‹N›</a:t>
            </a:fld>
            <a:endParaRPr lang="it-IT" dirty="0"/>
          </a:p>
        </p:txBody>
      </p:sp>
    </p:spTree>
    <p:extLst>
      <p:ext uri="{BB962C8B-B14F-4D97-AF65-F5344CB8AC3E}">
        <p14:creationId xmlns:p14="http://schemas.microsoft.com/office/powerpoint/2010/main" val="4278186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78C798-E623-4251-87D8-4875C965681A}"/>
              </a:ext>
            </a:extLst>
          </p:cNvPr>
          <p:cNvSpPr>
            <a:spLocks/>
          </p:cNvSpPr>
          <p:nvPr userDrawn="1"/>
        </p:nvSpPr>
        <p:spPr>
          <a:xfrm>
            <a:off x="751743" y="1263838"/>
            <a:ext cx="3038232" cy="4757550"/>
          </a:xfrm>
          <a:prstGeom prst="rect">
            <a:avLst/>
          </a:prstGeom>
          <a:gradFill>
            <a:gsLst>
              <a:gs pos="100000">
                <a:schemeClr val="accent1"/>
              </a:gs>
              <a:gs pos="0">
                <a:schemeClr val="accent5"/>
              </a:gs>
            </a:gsLst>
            <a:lin ang="0" scaled="0"/>
          </a:gradFill>
        </p:spPr>
        <p:txBody>
          <a:bodyPr vert="horz" lIns="166154" tIns="166154" rIns="166154" bIns="166154" rtlCol="0" anchor="t" anchorCtr="0">
            <a:noAutofit/>
          </a:bodyPr>
          <a:lstStyle/>
          <a:p>
            <a:pPr lvl="0">
              <a:lnSpc>
                <a:spcPct val="70000"/>
              </a:lnSpc>
              <a:spcBef>
                <a:spcPct val="0"/>
              </a:spcBef>
              <a:buNone/>
            </a:pPr>
            <a:endParaRPr lang="en-US" sz="8123" baseline="0" dirty="0" err="1">
              <a:solidFill>
                <a:schemeClr val="bg1"/>
              </a:solidFill>
              <a:latin typeface="KPMG Bold" panose="020B0803030202040204" pitchFamily="34" charset="0"/>
              <a:ea typeface="+mj-ea"/>
              <a:cs typeface="+mj-cs"/>
            </a:endParaRPr>
          </a:p>
        </p:txBody>
      </p:sp>
      <p:sp>
        <p:nvSpPr>
          <p:cNvPr id="6" name="Title 1">
            <a:extLst>
              <a:ext uri="{FF2B5EF4-FFF2-40B4-BE49-F238E27FC236}">
                <a16:creationId xmlns:a16="http://schemas.microsoft.com/office/drawing/2014/main" id="{D09DD540-FF3A-449C-AEB7-0BB20BC833A6}"/>
              </a:ext>
            </a:extLst>
          </p:cNvPr>
          <p:cNvSpPr>
            <a:spLocks noGrp="1"/>
          </p:cNvSpPr>
          <p:nvPr>
            <p:ph type="ctrTitle" hasCustomPrompt="1"/>
          </p:nvPr>
        </p:nvSpPr>
        <p:spPr>
          <a:xfrm>
            <a:off x="979570" y="1514264"/>
            <a:ext cx="2586194" cy="3240000"/>
          </a:xfrm>
        </p:spPr>
        <p:txBody>
          <a:bodyPr anchor="t" anchorCtr="0"/>
          <a:lstStyle>
            <a:lvl1pPr algn="l">
              <a:defRPr sz="5539"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4750B010-9AE5-4529-B74C-152B539C31FB}"/>
              </a:ext>
            </a:extLst>
          </p:cNvPr>
          <p:cNvSpPr>
            <a:spLocks noGrp="1"/>
          </p:cNvSpPr>
          <p:nvPr>
            <p:ph type="body" sz="quarter" idx="11"/>
          </p:nvPr>
        </p:nvSpPr>
        <p:spPr>
          <a:xfrm>
            <a:off x="979570" y="4968802"/>
            <a:ext cx="2586194" cy="810000"/>
          </a:xfrm>
        </p:spPr>
        <p:txBody>
          <a:bodyPr anchor="b"/>
          <a:lstStyle>
            <a:lvl1pPr>
              <a:defRPr sz="1015">
                <a:solidFill>
                  <a:schemeClr val="bg1"/>
                </a:solidFill>
              </a:defRPr>
            </a:lvl1pPr>
            <a:lvl2pPr>
              <a:defRPr sz="1015">
                <a:solidFill>
                  <a:schemeClr val="bg1"/>
                </a:solidFill>
              </a:defRPr>
            </a:lvl2pPr>
            <a:lvl3pPr>
              <a:buClr>
                <a:schemeClr val="bg1"/>
              </a:buClr>
              <a:defRPr sz="1015">
                <a:solidFill>
                  <a:schemeClr val="bg1"/>
                </a:solidFill>
              </a:defRPr>
            </a:lvl3pPr>
            <a:lvl4pPr>
              <a:buClr>
                <a:schemeClr val="bg1"/>
              </a:buClr>
              <a:defRPr sz="1015">
                <a:solidFill>
                  <a:schemeClr val="bg1"/>
                </a:solidFill>
              </a:defRPr>
            </a:lvl4pPr>
            <a:lvl5pPr>
              <a:buClr>
                <a:schemeClr val="bg1"/>
              </a:buClr>
              <a:defRPr sz="1015">
                <a:solidFill>
                  <a:schemeClr val="bg1"/>
                </a:solidFill>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306935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9" Type="http://schemas.openxmlformats.org/officeDocument/2006/relationships/theme" Target="../theme/theme2.xml"/><Relationship Id="rId21" Type="http://schemas.openxmlformats.org/officeDocument/2006/relationships/slideLayout" Target="../slideLayouts/slideLayout28.xml"/><Relationship Id="rId34" Type="http://schemas.openxmlformats.org/officeDocument/2006/relationships/slideLayout" Target="../slideLayouts/slideLayout41.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38" Type="http://schemas.openxmlformats.org/officeDocument/2006/relationships/slideLayout" Target="../slideLayouts/slideLayout45.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37" Type="http://schemas.openxmlformats.org/officeDocument/2006/relationships/slideLayout" Target="../slideLayouts/slideLayout44.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slideLayout" Target="../slideLayouts/slideLayout43.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slideLayout" Target="../slideLayouts/slideLayout42.xml"/><Relationship Id="rId8" Type="http://schemas.openxmlformats.org/officeDocument/2006/relationships/slideLayout" Target="../slideLayouts/slideLayout15.xml"/><Relationship Id="rId3"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theme" Target="../theme/theme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8" Type="http://schemas.openxmlformats.org/officeDocument/2006/relationships/slideLayout" Target="../slideLayouts/slideLayout53.xml"/><Relationship Id="rId3"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39192" y="272995"/>
            <a:ext cx="5113020" cy="848360"/>
          </a:xfrm>
          <a:prstGeom prst="rect">
            <a:avLst/>
          </a:prstGeom>
        </p:spPr>
        <p:txBody>
          <a:bodyPr wrap="square" lIns="0" tIns="0" rIns="0" bIns="0">
            <a:spAutoFit/>
          </a:bodyPr>
          <a:lstStyle>
            <a:lvl1pPr>
              <a:defRPr sz="5400" b="0" i="0">
                <a:solidFill>
                  <a:srgbClr val="00338D"/>
                </a:solidFill>
                <a:latin typeface="KPMG Extralight"/>
                <a:cs typeface="KPMG Extralight"/>
              </a:defRPr>
            </a:lvl1pPr>
          </a:lstStyle>
          <a:p>
            <a:endParaRPr/>
          </a:p>
        </p:txBody>
      </p:sp>
      <p:sp>
        <p:nvSpPr>
          <p:cNvPr id="3" name="Holder 3"/>
          <p:cNvSpPr>
            <a:spLocks noGrp="1"/>
          </p:cNvSpPr>
          <p:nvPr>
            <p:ph type="body" idx="1"/>
          </p:nvPr>
        </p:nvSpPr>
        <p:spPr>
          <a:xfrm>
            <a:off x="1445183" y="1858924"/>
            <a:ext cx="5954395" cy="28549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429175" y="6447852"/>
            <a:ext cx="5827826" cy="377581"/>
          </a:xfrm>
          <a:prstGeom prst="rect">
            <a:avLst/>
          </a:prstGeom>
        </p:spPr>
        <p:txBody>
          <a:bodyPr wrap="square" lIns="0" tIns="0" rIns="0" bIns="0">
            <a:spAutoFit/>
          </a:bodyPr>
          <a:lstStyle>
            <a:lvl1pPr>
              <a:defRPr sz="600" b="0" i="0">
                <a:solidFill>
                  <a:srgbClr val="A6A6A6"/>
                </a:solidFill>
                <a:latin typeface="Arial"/>
                <a:cs typeface="Arial"/>
              </a:defRPr>
            </a:lvl1pPr>
          </a:lstStyle>
          <a:p>
            <a:pPr marL="259079" marR="5080">
              <a:lnSpc>
                <a:spcPct val="100000"/>
              </a:lnSpc>
              <a:spcBef>
                <a:spcPts val="40"/>
              </a:spcBef>
            </a:pPr>
            <a:r>
              <a:rPr dirty="0"/>
              <a:t>©</a:t>
            </a:r>
            <a:r>
              <a:rPr spc="-15" dirty="0"/>
              <a:t> </a:t>
            </a:r>
            <a:r>
              <a:rPr dirty="0"/>
              <a:t>[2023]</a:t>
            </a:r>
            <a:r>
              <a:rPr spc="-15" dirty="0"/>
              <a:t> </a:t>
            </a:r>
            <a:r>
              <a:rPr dirty="0"/>
              <a:t>Studio</a:t>
            </a:r>
            <a:r>
              <a:rPr spc="-15" dirty="0"/>
              <a:t> </a:t>
            </a:r>
            <a:r>
              <a:rPr dirty="0"/>
              <a:t>Associato,</a:t>
            </a:r>
            <a:r>
              <a:rPr spc="-10" dirty="0"/>
              <a:t> Consulenza</a:t>
            </a:r>
            <a:r>
              <a:rPr spc="-50" dirty="0"/>
              <a:t> </a:t>
            </a:r>
            <a:r>
              <a:rPr dirty="0"/>
              <a:t>Legale</a:t>
            </a:r>
            <a:r>
              <a:rPr spc="-15" dirty="0"/>
              <a:t> </a:t>
            </a:r>
            <a:r>
              <a:rPr dirty="0"/>
              <a:t>e Tributaria,</a:t>
            </a:r>
            <a:r>
              <a:rPr spc="-40" dirty="0"/>
              <a:t> </a:t>
            </a:r>
            <a:r>
              <a:rPr dirty="0"/>
              <a:t>an</a:t>
            </a:r>
            <a:r>
              <a:rPr spc="-10" dirty="0"/>
              <a:t> </a:t>
            </a:r>
            <a:r>
              <a:rPr dirty="0"/>
              <a:t>Italian</a:t>
            </a:r>
            <a:r>
              <a:rPr spc="-30" dirty="0"/>
              <a:t> </a:t>
            </a:r>
            <a:r>
              <a:rPr dirty="0"/>
              <a:t>limited liability</a:t>
            </a:r>
            <a:r>
              <a:rPr spc="5" dirty="0"/>
              <a:t> </a:t>
            </a:r>
            <a:r>
              <a:rPr dirty="0"/>
              <a:t>share</a:t>
            </a:r>
            <a:r>
              <a:rPr spc="-15" dirty="0"/>
              <a:t> </a:t>
            </a:r>
            <a:r>
              <a:rPr dirty="0"/>
              <a:t>capital </a:t>
            </a:r>
            <a:r>
              <a:rPr spc="-10" dirty="0"/>
              <a:t>company</a:t>
            </a:r>
            <a:r>
              <a:rPr spc="-30" dirty="0"/>
              <a:t> </a:t>
            </a:r>
            <a:r>
              <a:rPr dirty="0"/>
              <a:t>and a</a:t>
            </a:r>
            <a:r>
              <a:rPr spc="-15" dirty="0"/>
              <a:t> </a:t>
            </a:r>
            <a:r>
              <a:rPr spc="-10" dirty="0"/>
              <a:t>member</a:t>
            </a:r>
            <a:r>
              <a:rPr spc="35" dirty="0"/>
              <a:t> </a:t>
            </a:r>
            <a:r>
              <a:rPr dirty="0"/>
              <a:t>firm</a:t>
            </a:r>
            <a:r>
              <a:rPr spc="-35" dirty="0"/>
              <a:t> </a:t>
            </a:r>
            <a:r>
              <a:rPr dirty="0"/>
              <a:t>of</a:t>
            </a:r>
            <a:r>
              <a:rPr spc="-5" dirty="0"/>
              <a:t> </a:t>
            </a:r>
            <a:r>
              <a:rPr dirty="0"/>
              <a:t>the</a:t>
            </a:r>
            <a:r>
              <a:rPr spc="-10" dirty="0"/>
              <a:t> KPMG</a:t>
            </a:r>
            <a:r>
              <a:rPr spc="-30" dirty="0"/>
              <a:t> </a:t>
            </a:r>
            <a:r>
              <a:rPr spc="-10" dirty="0"/>
              <a:t>network</a:t>
            </a:r>
            <a:r>
              <a:rPr spc="-25" dirty="0"/>
              <a:t> </a:t>
            </a:r>
            <a:r>
              <a:rPr dirty="0"/>
              <a:t>of</a:t>
            </a:r>
            <a:r>
              <a:rPr spc="-15" dirty="0"/>
              <a:t> </a:t>
            </a:r>
            <a:r>
              <a:rPr spc="-10" dirty="0"/>
              <a:t>independent</a:t>
            </a:r>
            <a:r>
              <a:rPr spc="500" dirty="0"/>
              <a:t> </a:t>
            </a:r>
            <a:r>
              <a:rPr spc="-20" dirty="0"/>
              <a:t>member</a:t>
            </a:r>
            <a:r>
              <a:rPr spc="55" dirty="0"/>
              <a:t> </a:t>
            </a:r>
            <a:r>
              <a:rPr spc="-10" dirty="0"/>
              <a:t>firms </a:t>
            </a:r>
            <a:r>
              <a:rPr dirty="0"/>
              <a:t>affiliated</a:t>
            </a:r>
            <a:r>
              <a:rPr spc="-15" dirty="0"/>
              <a:t> </a:t>
            </a:r>
            <a:r>
              <a:rPr dirty="0"/>
              <a:t>with</a:t>
            </a:r>
            <a:r>
              <a:rPr spc="20" dirty="0"/>
              <a:t> </a:t>
            </a:r>
            <a:r>
              <a:rPr spc="-10" dirty="0"/>
              <a:t>KPMG</a:t>
            </a:r>
            <a:r>
              <a:rPr dirty="0"/>
              <a:t> </a:t>
            </a:r>
            <a:r>
              <a:rPr spc="-10" dirty="0"/>
              <a:t>International</a:t>
            </a:r>
            <a:r>
              <a:rPr spc="10" dirty="0"/>
              <a:t> </a:t>
            </a:r>
            <a:r>
              <a:rPr dirty="0"/>
              <a:t>Cooperative</a:t>
            </a:r>
            <a:r>
              <a:rPr spc="15" dirty="0"/>
              <a:t> </a:t>
            </a:r>
            <a:r>
              <a:rPr spc="-10" dirty="0"/>
              <a:t>("KPMG International"),</a:t>
            </a:r>
            <a:r>
              <a:rPr spc="-30" dirty="0"/>
              <a:t> </a:t>
            </a:r>
            <a:r>
              <a:rPr dirty="0"/>
              <a:t>a</a:t>
            </a:r>
            <a:r>
              <a:rPr spc="30" dirty="0"/>
              <a:t> </a:t>
            </a:r>
            <a:r>
              <a:rPr spc="-10" dirty="0"/>
              <a:t>Swiss</a:t>
            </a:r>
            <a:r>
              <a:rPr dirty="0"/>
              <a:t> entity. All</a:t>
            </a:r>
            <a:r>
              <a:rPr spc="30" dirty="0"/>
              <a:t> </a:t>
            </a:r>
            <a:r>
              <a:rPr spc="-10" dirty="0"/>
              <a:t>rights</a:t>
            </a:r>
            <a:r>
              <a:rPr spc="-60" dirty="0"/>
              <a:t> </a:t>
            </a:r>
            <a:r>
              <a:rPr spc="-10" dirty="0"/>
              <a:t>reserved.</a:t>
            </a:r>
          </a:p>
        </p:txBody>
      </p:sp>
      <p:sp>
        <p:nvSpPr>
          <p:cNvPr id="5" name="Holder 5"/>
          <p:cNvSpPr>
            <a:spLocks noGrp="1"/>
          </p:cNvSpPr>
          <p:nvPr>
            <p:ph type="dt" sz="half" idx="6"/>
          </p:nvPr>
        </p:nvSpPr>
        <p:spPr>
          <a:xfrm>
            <a:off x="393623" y="601980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12/2/2025</a:t>
            </a:fld>
            <a:endParaRPr lang="en-US" dirty="0"/>
          </a:p>
        </p:txBody>
      </p:sp>
      <p:sp>
        <p:nvSpPr>
          <p:cNvPr id="6" name="Holder 6"/>
          <p:cNvSpPr>
            <a:spLocks noGrp="1"/>
          </p:cNvSpPr>
          <p:nvPr>
            <p:ph type="sldNum" sz="quarter" idx="7"/>
          </p:nvPr>
        </p:nvSpPr>
        <p:spPr>
          <a:xfrm>
            <a:off x="8813599" y="6680396"/>
            <a:ext cx="229234" cy="167004"/>
          </a:xfrm>
          <a:prstGeom prst="rect">
            <a:avLst/>
          </a:prstGeom>
        </p:spPr>
        <p:txBody>
          <a:bodyPr wrap="square" lIns="0" tIns="0" rIns="0" bIns="0">
            <a:spAutoFit/>
          </a:bodyPr>
          <a:lstStyle>
            <a:lvl1pPr>
              <a:defRPr sz="1000" b="0" i="0">
                <a:solidFill>
                  <a:srgbClr val="00338D"/>
                </a:solidFill>
                <a:latin typeface="Arial"/>
                <a:cs typeface="Arial"/>
              </a:defRPr>
            </a:lvl1pPr>
          </a:lstStyle>
          <a:p>
            <a:pPr marL="38100">
              <a:lnSpc>
                <a:spcPct val="100000"/>
              </a:lnSpc>
            </a:pPr>
            <a:fld id="{81D60167-4931-47E6-BA6A-407CBD079E47}" type="slidenum">
              <a:rPr spc="-50" dirty="0"/>
              <a:t>‹N›</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44" r:id="rId6"/>
    <p:sldLayoutId id="214748374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93" y="451575"/>
            <a:ext cx="7619815" cy="723600"/>
          </a:xfrm>
          <a:prstGeom prst="rect">
            <a:avLst/>
          </a:prstGeom>
        </p:spPr>
        <p:txBody>
          <a:bodyPr vert="horz" lIns="0" tIns="0" rIns="0" bIns="0" rtlCol="0" anchor="t" anchorCtr="0">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62093" y="1422400"/>
            <a:ext cx="7619815" cy="4604400"/>
          </a:xfrm>
          <a:prstGeom prst="rect">
            <a:avLst/>
          </a:prstGeom>
        </p:spPr>
        <p:txBody>
          <a:bodyPr vert="horz" lIns="0" tIns="0" rIns="0" bIns="0" rtlCol="0" anchor="t" anchorCtr="0">
            <a:no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Shape 8">
            <a:extLst>
              <a:ext uri="{FF2B5EF4-FFF2-40B4-BE49-F238E27FC236}">
                <a16:creationId xmlns:a16="http://schemas.microsoft.com/office/drawing/2014/main" id="{90832FBC-F13B-4976-9AB5-5EAF554A74CD}"/>
              </a:ext>
            </a:extLst>
          </p:cNvPr>
          <p:cNvSpPr txBox="1">
            <a:spLocks/>
          </p:cNvSpPr>
          <p:nvPr userDrawn="1"/>
        </p:nvSpPr>
        <p:spPr>
          <a:xfrm>
            <a:off x="8168425" y="6385080"/>
            <a:ext cx="22383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23" smtClean="0">
                <a:solidFill>
                  <a:schemeClr val="accent2"/>
                </a:solidFill>
                <a:latin typeface="+mn-lt"/>
                <a:ea typeface="Arial"/>
                <a:cs typeface="Arial" panose="020B0604020202020204" pitchFamily="34" charset="0"/>
              </a:rPr>
              <a:pPr algn="r"/>
              <a:t>‹N›</a:t>
            </a:fld>
            <a:endParaRPr lang="en-GB" sz="923" dirty="0">
              <a:solidFill>
                <a:schemeClr val="accent2"/>
              </a:solidFill>
              <a:latin typeface="+mn-lt"/>
              <a:ea typeface="Arial"/>
              <a:cs typeface="Arial" panose="020B0604020202020204" pitchFamily="34" charset="0"/>
            </a:endParaRPr>
          </a:p>
        </p:txBody>
      </p:sp>
      <p:cxnSp>
        <p:nvCxnSpPr>
          <p:cNvPr id="11" name="Straight Connector 10">
            <a:extLst>
              <a:ext uri="{FF2B5EF4-FFF2-40B4-BE49-F238E27FC236}">
                <a16:creationId xmlns:a16="http://schemas.microsoft.com/office/drawing/2014/main" id="{CE8C1D29-6BB7-4240-8E06-C1D63BCF4E25}"/>
              </a:ext>
            </a:extLst>
          </p:cNvPr>
          <p:cNvCxnSpPr/>
          <p:nvPr userDrawn="1"/>
        </p:nvCxnSpPr>
        <p:spPr>
          <a:xfrm>
            <a:off x="8151755" y="6385080"/>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78604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Lst>
  <p:txStyles>
    <p:titleStyle>
      <a:lvl1pPr algn="l" defTabSz="844083" rtl="0" eaLnBrk="1" latinLnBrk="0" hangingPunct="1">
        <a:lnSpc>
          <a:spcPct val="70000"/>
        </a:lnSpc>
        <a:spcBef>
          <a:spcPct val="0"/>
        </a:spcBef>
        <a:buNone/>
        <a:defRPr sz="3692"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923"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923" kern="1200">
          <a:solidFill>
            <a:schemeClr val="tx2"/>
          </a:solidFill>
          <a:latin typeface="+mn-lt"/>
          <a:ea typeface="+mn-ea"/>
          <a:cs typeface="+mn-cs"/>
        </a:defRPr>
      </a:lvl2pPr>
      <a:lvl3pPr marL="166158" indent="-166158" algn="l" defTabSz="844083" rtl="0" eaLnBrk="1" latinLnBrk="0" hangingPunct="1">
        <a:lnSpc>
          <a:spcPct val="100000"/>
        </a:lnSpc>
        <a:spcBef>
          <a:spcPts val="0"/>
        </a:spcBef>
        <a:spcAft>
          <a:spcPts val="554"/>
        </a:spcAft>
        <a:buClrTx/>
        <a:buFont typeface="Arial" panose="020B0604020202020204" pitchFamily="34" charset="0"/>
        <a:buChar char="•"/>
        <a:defRPr sz="923" kern="1200">
          <a:solidFill>
            <a:schemeClr val="tx2"/>
          </a:solidFill>
          <a:latin typeface="+mn-lt"/>
          <a:ea typeface="+mn-ea"/>
          <a:cs typeface="+mn-cs"/>
        </a:defRPr>
      </a:lvl3pPr>
      <a:lvl4pPr marL="332316" indent="-166158" algn="l" defTabSz="844083" rtl="0" eaLnBrk="1" latinLnBrk="0" hangingPunct="1">
        <a:lnSpc>
          <a:spcPct val="100000"/>
        </a:lnSpc>
        <a:spcBef>
          <a:spcPts val="0"/>
        </a:spcBef>
        <a:spcAft>
          <a:spcPts val="554"/>
        </a:spcAft>
        <a:buClrTx/>
        <a:buFont typeface="Arial" panose="020B0604020202020204" pitchFamily="34" charset="0"/>
        <a:buChar char="-"/>
        <a:defRPr sz="923" kern="1200">
          <a:solidFill>
            <a:schemeClr val="tx2"/>
          </a:solidFill>
          <a:latin typeface="+mn-lt"/>
          <a:ea typeface="+mn-ea"/>
          <a:cs typeface="+mn-cs"/>
        </a:defRPr>
      </a:lvl4pPr>
      <a:lvl5pPr marL="498474" indent="-166158" algn="l" defTabSz="844083" rtl="0" eaLnBrk="1" latinLnBrk="0" hangingPunct="1">
        <a:lnSpc>
          <a:spcPct val="100000"/>
        </a:lnSpc>
        <a:spcBef>
          <a:spcPts val="0"/>
        </a:spcBef>
        <a:spcAft>
          <a:spcPts val="554"/>
        </a:spcAft>
        <a:buClrTx/>
        <a:buFont typeface="Arial" panose="020B0604020202020204" pitchFamily="34" charset="0"/>
        <a:buChar char="•"/>
        <a:defRPr sz="923" kern="1200" baseline="0">
          <a:solidFill>
            <a:schemeClr val="tx2"/>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513">
          <p15:clr>
            <a:srgbClr val="F26B43"/>
          </p15:clr>
        </p15:guide>
        <p15:guide id="3" pos="5727">
          <p15:clr>
            <a:srgbClr val="F26B43"/>
          </p15:clr>
        </p15:guide>
        <p15:guide id="4" orient="horz" pos="742">
          <p15:clr>
            <a:srgbClr val="F26B43"/>
          </p15:clr>
        </p15:guide>
        <p15:guide id="6" orient="horz" pos="279">
          <p15:clr>
            <a:srgbClr val="F26B43"/>
          </p15:clr>
        </p15:guide>
        <p15:guide id="7" orient="horz" pos="8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6523" y="431800"/>
            <a:ext cx="7653338" cy="533400"/>
          </a:xfrm>
          <a:prstGeom prst="rect">
            <a:avLst/>
          </a:prstGeom>
        </p:spPr>
        <p:txBody>
          <a:bodyPr vert="horz" lIns="0" tIns="0" rIns="0" bIns="0" rtlCol="0" anchor="t" anchorCtr="0">
            <a:noAutofit/>
          </a:bodyPr>
          <a:lstStyle/>
          <a:p>
            <a:r>
              <a:rPr lang="it-IT"/>
              <a:t>Fare clic per modificare lo stile del titolo dello schema</a:t>
            </a:r>
            <a:endParaRPr lang="en-GB" dirty="0"/>
          </a:p>
        </p:txBody>
      </p:sp>
      <p:sp>
        <p:nvSpPr>
          <p:cNvPr id="3" name="Text Placeholder 2"/>
          <p:cNvSpPr>
            <a:spLocks noGrp="1"/>
          </p:cNvSpPr>
          <p:nvPr>
            <p:ph type="body" idx="1"/>
          </p:nvPr>
        </p:nvSpPr>
        <p:spPr>
          <a:xfrm>
            <a:off x="746522" y="1330325"/>
            <a:ext cx="7650512" cy="4546600"/>
          </a:xfrm>
          <a:prstGeom prst="rect">
            <a:avLst/>
          </a:prstGeom>
        </p:spPr>
        <p:txBody>
          <a:bodyPr vert="horz" lIns="0" tIns="0" rIns="0" bIns="0" rtlCol="0" anchor="t" anchorCtr="0">
            <a:no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8209955" y="6266997"/>
            <a:ext cx="1818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accent2"/>
                </a:solidFill>
                <a:latin typeface="+mn-lt"/>
                <a:ea typeface="Arial"/>
                <a:cs typeface="Arial" panose="020B0604020202020204" pitchFamily="34" charset="0"/>
              </a:rPr>
              <a:pPr algn="r"/>
              <a:t>‹N›</a:t>
            </a:fld>
            <a:endParaRPr lang="en-GB" sz="750" dirty="0">
              <a:solidFill>
                <a:schemeClr val="accent2"/>
              </a:solidFill>
              <a:latin typeface="+mn-lt"/>
              <a:ea typeface="Arial"/>
              <a:cs typeface="Arial" panose="020B0604020202020204" pitchFamily="34" charset="0"/>
            </a:endParaRPr>
          </a:p>
        </p:txBody>
      </p:sp>
      <p:cxnSp>
        <p:nvCxnSpPr>
          <p:cNvPr id="17" name="Straight Connector 16">
            <a:extLst>
              <a:ext uri="{FF2B5EF4-FFF2-40B4-BE49-F238E27FC236}">
                <a16:creationId xmlns:a16="http://schemas.microsoft.com/office/drawing/2014/main" id="{F024B3B3-3138-44BB-8DDD-6BDCEF24DEDC}"/>
              </a:ext>
            </a:extLst>
          </p:cNvPr>
          <p:cNvCxnSpPr/>
          <p:nvPr userDrawn="1"/>
        </p:nvCxnSpPr>
        <p:spPr>
          <a:xfrm>
            <a:off x="8196411"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6518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 id="2147483741" r:id="rId36"/>
    <p:sldLayoutId id="2147483742" r:id="rId37"/>
  </p:sldLayoutIdLst>
  <p:txStyles>
    <p:titleStyle>
      <a:lvl1pPr algn="l" defTabSz="685817" rtl="0" eaLnBrk="1" latinLnBrk="0" hangingPunct="1">
        <a:lnSpc>
          <a:spcPct val="70000"/>
        </a:lnSpc>
        <a:spcBef>
          <a:spcPct val="0"/>
        </a:spcBef>
        <a:buNone/>
        <a:defRPr sz="3300" kern="1200">
          <a:solidFill>
            <a:schemeClr val="accent2"/>
          </a:solidFill>
          <a:latin typeface="+mj-lt"/>
          <a:ea typeface="+mj-ea"/>
          <a:cs typeface="+mj-cs"/>
        </a:defRPr>
      </a:lvl1pPr>
    </p:titleStyle>
    <p:bodyStyle>
      <a:lvl1pPr marL="0" indent="0" algn="l" defTabSz="685817" rtl="0" eaLnBrk="1" latinLnBrk="0" hangingPunct="1">
        <a:lnSpc>
          <a:spcPct val="100000"/>
        </a:lnSpc>
        <a:spcBef>
          <a:spcPts val="0"/>
        </a:spcBef>
        <a:spcAft>
          <a:spcPts val="450"/>
        </a:spcAft>
        <a:buFontTx/>
        <a:buNone/>
        <a:defRPr sz="1200" b="1" kern="1200">
          <a:solidFill>
            <a:schemeClr val="accent2"/>
          </a:solidFill>
          <a:latin typeface="+mn-lt"/>
          <a:ea typeface="+mn-ea"/>
          <a:cs typeface="+mn-cs"/>
        </a:defRPr>
      </a:lvl1pPr>
      <a:lvl2pPr marL="0" indent="0" algn="l" defTabSz="685817" rtl="0" eaLnBrk="1" latinLnBrk="0" hangingPunct="1">
        <a:lnSpc>
          <a:spcPct val="100000"/>
        </a:lnSpc>
        <a:spcBef>
          <a:spcPts val="0"/>
        </a:spcBef>
        <a:spcAft>
          <a:spcPts val="450"/>
        </a:spcAft>
        <a:buFontTx/>
        <a:buNone/>
        <a:defRPr sz="1200" kern="1200">
          <a:solidFill>
            <a:schemeClr val="accent2"/>
          </a:solidFill>
          <a:latin typeface="+mn-lt"/>
          <a:ea typeface="+mn-ea"/>
          <a:cs typeface="+mn-cs"/>
        </a:defRPr>
      </a:lvl2pPr>
      <a:lvl3pPr marL="135734" indent="-135734" algn="l" defTabSz="685817" rtl="0" eaLnBrk="1" latinLnBrk="0" hangingPunct="1">
        <a:lnSpc>
          <a:spcPct val="100000"/>
        </a:lnSpc>
        <a:spcBef>
          <a:spcPts val="0"/>
        </a:spcBef>
        <a:spcAft>
          <a:spcPts val="450"/>
        </a:spcAft>
        <a:buClrTx/>
        <a:buFont typeface="Arial" panose="020B0604020202020204" pitchFamily="34" charset="0"/>
        <a:buChar char="•"/>
        <a:defRPr sz="1200" kern="1200">
          <a:solidFill>
            <a:schemeClr val="accent2"/>
          </a:solidFill>
          <a:latin typeface="+mn-lt"/>
          <a:ea typeface="+mn-ea"/>
          <a:cs typeface="+mn-cs"/>
        </a:defRPr>
      </a:lvl3pPr>
      <a:lvl4pPr marL="271469" indent="-135734" algn="l" defTabSz="685817" rtl="0" eaLnBrk="1" latinLnBrk="0" hangingPunct="1">
        <a:lnSpc>
          <a:spcPct val="100000"/>
        </a:lnSpc>
        <a:spcBef>
          <a:spcPts val="0"/>
        </a:spcBef>
        <a:spcAft>
          <a:spcPts val="450"/>
        </a:spcAft>
        <a:buClrTx/>
        <a:buFont typeface="Arial" panose="020B0604020202020204" pitchFamily="34" charset="0"/>
        <a:buChar char="-"/>
        <a:defRPr sz="1200" kern="1200">
          <a:solidFill>
            <a:schemeClr val="accent2"/>
          </a:solidFill>
          <a:latin typeface="+mn-lt"/>
          <a:ea typeface="+mn-ea"/>
          <a:cs typeface="+mn-cs"/>
        </a:defRPr>
      </a:lvl4pPr>
      <a:lvl5pPr marL="407204" indent="-135734" algn="l" defTabSz="685817" rtl="0" eaLnBrk="1" latinLnBrk="0" hangingPunct="1">
        <a:lnSpc>
          <a:spcPct val="100000"/>
        </a:lnSpc>
        <a:spcBef>
          <a:spcPts val="0"/>
        </a:spcBef>
        <a:spcAft>
          <a:spcPts val="450"/>
        </a:spcAft>
        <a:buClrTx/>
        <a:buFont typeface="Arial" panose="020B0604020202020204" pitchFamily="34" charset="0"/>
        <a:buChar char="•"/>
        <a:defRPr sz="1200" kern="1200" baseline="0">
          <a:solidFill>
            <a:schemeClr val="accent2"/>
          </a:solidFill>
          <a:latin typeface="+mn-lt"/>
          <a:ea typeface="+mn-ea"/>
          <a:cs typeface="+mn-cs"/>
        </a:defRPr>
      </a:lvl5pPr>
      <a:lvl6pPr marL="539367" indent="-135734" algn="l" defTabSz="685817"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6pPr>
      <a:lvl7pPr marL="672720" indent="-133354" algn="l" defTabSz="685817"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7pPr>
      <a:lvl8pPr marL="806074" indent="-133354" algn="l" defTabSz="685817"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8pPr>
      <a:lvl9pPr marL="942998" indent="-136925" algn="l" defTabSz="685817" rtl="0" eaLnBrk="1" latinLnBrk="0" hangingPunct="1">
        <a:lnSpc>
          <a:spcPct val="90000"/>
        </a:lnSpc>
        <a:spcBef>
          <a:spcPts val="375"/>
        </a:spcBef>
        <a:buFont typeface="Arial" panose="020B0604020202020204" pitchFamily="34" charset="0"/>
        <a:buChar char="•"/>
        <a:defRPr sz="1125" kern="1200">
          <a:solidFill>
            <a:schemeClr val="tx2"/>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3"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jpg"/><Relationship Id="rId1" Type="http://schemas.openxmlformats.org/officeDocument/2006/relationships/slideLayout" Target="../slideLayouts/slideLayout2.xml"/><Relationship Id="rId5" Type="http://schemas.openxmlformats.org/officeDocument/2006/relationships/image" Target="../media/image168.png"/><Relationship Id="rId4" Type="http://schemas.openxmlformats.org/officeDocument/2006/relationships/image" Target="../media/image167.png"/></Relationships>
</file>

<file path=ppt/slides/_rels/slide11.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5.jpg"/><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13.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65.jpg"/><Relationship Id="rId1" Type="http://schemas.openxmlformats.org/officeDocument/2006/relationships/slideLayout" Target="../slideLayouts/slideLayout2.xml"/><Relationship Id="rId5" Type="http://schemas.openxmlformats.org/officeDocument/2006/relationships/image" Target="../media/image174.png"/><Relationship Id="rId4" Type="http://schemas.openxmlformats.org/officeDocument/2006/relationships/image" Target="../media/image173.png"/></Relationships>
</file>

<file path=ppt/slides/_rels/slide14.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jpg"/><Relationship Id="rId1" Type="http://schemas.openxmlformats.org/officeDocument/2006/relationships/slideLayout" Target="../slideLayouts/slideLayout2.xml"/><Relationship Id="rId5" Type="http://schemas.openxmlformats.org/officeDocument/2006/relationships/image" Target="../media/image168.png"/><Relationship Id="rId4" Type="http://schemas.openxmlformats.org/officeDocument/2006/relationships/image" Target="../media/image167.png"/></Relationships>
</file>

<file path=ppt/slides/_rels/slide15.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2.xml"/><Relationship Id="rId5" Type="http://schemas.openxmlformats.org/officeDocument/2006/relationships/image" Target="../media/image178.png"/><Relationship Id="rId4" Type="http://schemas.openxmlformats.org/officeDocument/2006/relationships/image" Target="../media/image17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2.xml"/><Relationship Id="rId4" Type="http://schemas.openxmlformats.org/officeDocument/2006/relationships/image" Target="../media/image18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2.xml"/><Relationship Id="rId5" Type="http://schemas.openxmlformats.org/officeDocument/2006/relationships/image" Target="../media/image189.png"/><Relationship Id="rId4" Type="http://schemas.openxmlformats.org/officeDocument/2006/relationships/image" Target="../media/image18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1.png"/><Relationship Id="rId7" Type="http://schemas.openxmlformats.org/officeDocument/2006/relationships/image" Target="../media/image195.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27.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199.png"/><Relationship Id="rId4" Type="http://schemas.openxmlformats.org/officeDocument/2006/relationships/image" Target="../media/image10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199.png"/><Relationship Id="rId5" Type="http://schemas.openxmlformats.org/officeDocument/2006/relationships/image" Target="../media/image100.png"/><Relationship Id="rId4" Type="http://schemas.openxmlformats.org/officeDocument/2006/relationships/image" Target="../media/image198.png"/></Relationships>
</file>

<file path=ppt/slides/_rels/slide33.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png"/><Relationship Id="rId1" Type="http://schemas.openxmlformats.org/officeDocument/2006/relationships/slideLayout" Target="../slideLayouts/slideLayout2.xml"/><Relationship Id="rId6" Type="http://schemas.openxmlformats.org/officeDocument/2006/relationships/image" Target="../media/image204.png"/><Relationship Id="rId5" Type="http://schemas.openxmlformats.org/officeDocument/2006/relationships/image" Target="../media/image100.png"/><Relationship Id="rId4" Type="http://schemas.openxmlformats.org/officeDocument/2006/relationships/image" Target="../media/image99.png"/></Relationships>
</file>

<file path=ppt/slides/_rels/slide34.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2.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 Id="rId9" Type="http://schemas.openxmlformats.org/officeDocument/2006/relationships/image" Target="../media/image3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2.xml"/><Relationship Id="rId4" Type="http://schemas.openxmlformats.org/officeDocument/2006/relationships/image" Target="../media/image215.png"/></Relationships>
</file>

<file path=ppt/slides/_rels/slide46.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image" Target="../media/image2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9.png"/><Relationship Id="rId1" Type="http://schemas.openxmlformats.org/officeDocument/2006/relationships/slideLayout" Target="../slideLayouts/slideLayout2.xml"/><Relationship Id="rId4" Type="http://schemas.openxmlformats.org/officeDocument/2006/relationships/image" Target="../media/image2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24.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23.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2" Type="http://schemas.openxmlformats.org/officeDocument/2006/relationships/image" Target="../media/image22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2" Type="http://schemas.openxmlformats.org/officeDocument/2006/relationships/image" Target="../media/image22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28.svg"/><Relationship Id="rId2" Type="http://schemas.openxmlformats.org/officeDocument/2006/relationships/image" Target="../media/image22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2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9" Type="http://schemas.openxmlformats.org/officeDocument/2006/relationships/image" Target="../media/image77.png"/><Relationship Id="rId21" Type="http://schemas.openxmlformats.org/officeDocument/2006/relationships/image" Target="../media/image59.png"/><Relationship Id="rId34" Type="http://schemas.openxmlformats.org/officeDocument/2006/relationships/image" Target="../media/image72.png"/><Relationship Id="rId42" Type="http://schemas.openxmlformats.org/officeDocument/2006/relationships/image" Target="../media/image80.png"/><Relationship Id="rId47" Type="http://schemas.openxmlformats.org/officeDocument/2006/relationships/image" Target="../media/image85.png"/><Relationship Id="rId50" Type="http://schemas.openxmlformats.org/officeDocument/2006/relationships/image" Target="../media/image88.png"/><Relationship Id="rId55" Type="http://schemas.openxmlformats.org/officeDocument/2006/relationships/image" Target="../media/image93.png"/><Relationship Id="rId63" Type="http://schemas.openxmlformats.org/officeDocument/2006/relationships/image" Target="../media/image101.png"/><Relationship Id="rId7" Type="http://schemas.openxmlformats.org/officeDocument/2006/relationships/image" Target="../media/image45.png"/><Relationship Id="rId2" Type="http://schemas.openxmlformats.org/officeDocument/2006/relationships/image" Target="../media/image40.png"/><Relationship Id="rId16" Type="http://schemas.openxmlformats.org/officeDocument/2006/relationships/image" Target="../media/image54.png"/><Relationship Id="rId29" Type="http://schemas.openxmlformats.org/officeDocument/2006/relationships/image" Target="../media/image67.png"/><Relationship Id="rId11" Type="http://schemas.openxmlformats.org/officeDocument/2006/relationships/image" Target="../media/image49.png"/><Relationship Id="rId24" Type="http://schemas.openxmlformats.org/officeDocument/2006/relationships/image" Target="../media/image62.png"/><Relationship Id="rId32" Type="http://schemas.openxmlformats.org/officeDocument/2006/relationships/image" Target="../media/image70.png"/><Relationship Id="rId37" Type="http://schemas.openxmlformats.org/officeDocument/2006/relationships/image" Target="../media/image75.png"/><Relationship Id="rId40" Type="http://schemas.openxmlformats.org/officeDocument/2006/relationships/image" Target="../media/image78.png"/><Relationship Id="rId45" Type="http://schemas.openxmlformats.org/officeDocument/2006/relationships/image" Target="../media/image83.png"/><Relationship Id="rId53" Type="http://schemas.openxmlformats.org/officeDocument/2006/relationships/image" Target="../media/image91.png"/><Relationship Id="rId58" Type="http://schemas.openxmlformats.org/officeDocument/2006/relationships/image" Target="../media/image96.png"/><Relationship Id="rId5" Type="http://schemas.openxmlformats.org/officeDocument/2006/relationships/image" Target="../media/image43.png"/><Relationship Id="rId61" Type="http://schemas.openxmlformats.org/officeDocument/2006/relationships/image" Target="../media/image99.png"/><Relationship Id="rId19" Type="http://schemas.openxmlformats.org/officeDocument/2006/relationships/image" Target="../media/image5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68.png"/><Relationship Id="rId35" Type="http://schemas.openxmlformats.org/officeDocument/2006/relationships/image" Target="../media/image73.png"/><Relationship Id="rId43" Type="http://schemas.openxmlformats.org/officeDocument/2006/relationships/image" Target="../media/image81.png"/><Relationship Id="rId48" Type="http://schemas.openxmlformats.org/officeDocument/2006/relationships/image" Target="../media/image86.png"/><Relationship Id="rId56" Type="http://schemas.openxmlformats.org/officeDocument/2006/relationships/image" Target="../media/image94.png"/><Relationship Id="rId64" Type="http://schemas.openxmlformats.org/officeDocument/2006/relationships/image" Target="../media/image102.png"/><Relationship Id="rId8" Type="http://schemas.openxmlformats.org/officeDocument/2006/relationships/image" Target="../media/image46.png"/><Relationship Id="rId51" Type="http://schemas.openxmlformats.org/officeDocument/2006/relationships/image" Target="../media/image89.png"/><Relationship Id="rId3" Type="http://schemas.openxmlformats.org/officeDocument/2006/relationships/image" Target="../media/image41.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33" Type="http://schemas.openxmlformats.org/officeDocument/2006/relationships/image" Target="../media/image71.png"/><Relationship Id="rId38" Type="http://schemas.openxmlformats.org/officeDocument/2006/relationships/image" Target="../media/image76.png"/><Relationship Id="rId46" Type="http://schemas.openxmlformats.org/officeDocument/2006/relationships/image" Target="../media/image84.png"/><Relationship Id="rId59" Type="http://schemas.openxmlformats.org/officeDocument/2006/relationships/image" Target="../media/image97.png"/><Relationship Id="rId20" Type="http://schemas.openxmlformats.org/officeDocument/2006/relationships/image" Target="../media/image58.png"/><Relationship Id="rId41" Type="http://schemas.openxmlformats.org/officeDocument/2006/relationships/image" Target="../media/image79.png"/><Relationship Id="rId54" Type="http://schemas.openxmlformats.org/officeDocument/2006/relationships/image" Target="../media/image92.png"/><Relationship Id="rId6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44.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36" Type="http://schemas.openxmlformats.org/officeDocument/2006/relationships/image" Target="../media/image74.png"/><Relationship Id="rId49" Type="http://schemas.openxmlformats.org/officeDocument/2006/relationships/image" Target="../media/image87.png"/><Relationship Id="rId57" Type="http://schemas.openxmlformats.org/officeDocument/2006/relationships/image" Target="../media/image95.png"/><Relationship Id="rId10" Type="http://schemas.openxmlformats.org/officeDocument/2006/relationships/image" Target="../media/image48.png"/><Relationship Id="rId31" Type="http://schemas.openxmlformats.org/officeDocument/2006/relationships/image" Target="../media/image69.png"/><Relationship Id="rId44" Type="http://schemas.openxmlformats.org/officeDocument/2006/relationships/image" Target="../media/image82.png"/><Relationship Id="rId52" Type="http://schemas.openxmlformats.org/officeDocument/2006/relationships/image" Target="../media/image90.png"/><Relationship Id="rId60" Type="http://schemas.openxmlformats.org/officeDocument/2006/relationships/image" Target="../media/image98.png"/><Relationship Id="rId4" Type="http://schemas.openxmlformats.org/officeDocument/2006/relationships/image" Target="../media/image42.png"/><Relationship Id="rId9" Type="http://schemas.openxmlformats.org/officeDocument/2006/relationships/image" Target="../media/image4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image" Target="../media/image231.jpe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jp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13.jp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 Id="rId14" Type="http://schemas.openxmlformats.org/officeDocument/2006/relationships/image" Target="../media/image11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4.xml.rels><?xml version="1.0" encoding="UTF-8" standalone="yes"?>
<Relationships xmlns="http://schemas.openxmlformats.org/package/2006/relationships"><Relationship Id="rId2" Type="http://schemas.openxmlformats.org/officeDocument/2006/relationships/image" Target="../media/image232.png"/><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21.xml"/><Relationship Id="rId1" Type="http://schemas.openxmlformats.org/officeDocument/2006/relationships/tags" Target="../tags/tag20.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23.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20.jp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jpg"/><Relationship Id="rId9" Type="http://schemas.openxmlformats.org/officeDocument/2006/relationships/image" Target="../media/image123.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233.png"/></Relationships>
</file>

<file path=ppt/slides/_rels/slide81.xml.rels><?xml version="1.0" encoding="UTF-8" standalone="yes"?>
<Relationships xmlns="http://schemas.openxmlformats.org/package/2006/relationships"><Relationship Id="rId2" Type="http://schemas.openxmlformats.org/officeDocument/2006/relationships/image" Target="../media/image234.png"/><Relationship Id="rId1" Type="http://schemas.openxmlformats.org/officeDocument/2006/relationships/slideLayout" Target="../slideLayouts/slideLayout56.xml"/></Relationships>
</file>

<file path=ppt/slides/_rels/slide82.xml.rels><?xml version="1.0" encoding="UTF-8" standalone="yes"?>
<Relationships xmlns="http://schemas.openxmlformats.org/package/2006/relationships"><Relationship Id="rId3" Type="http://schemas.openxmlformats.org/officeDocument/2006/relationships/image" Target="../media/image236.png"/><Relationship Id="rId7" Type="http://schemas.openxmlformats.org/officeDocument/2006/relationships/image" Target="../media/image240.png"/><Relationship Id="rId2" Type="http://schemas.openxmlformats.org/officeDocument/2006/relationships/image" Target="../media/image235.png"/><Relationship Id="rId1" Type="http://schemas.openxmlformats.org/officeDocument/2006/relationships/slideLayout" Target="../slideLayouts/slideLayout56.xml"/><Relationship Id="rId6" Type="http://schemas.openxmlformats.org/officeDocument/2006/relationships/image" Target="../media/image239.png"/><Relationship Id="rId5" Type="http://schemas.openxmlformats.org/officeDocument/2006/relationships/image" Target="../media/image238.png"/><Relationship Id="rId4" Type="http://schemas.openxmlformats.org/officeDocument/2006/relationships/image" Target="../media/image237.png"/></Relationships>
</file>

<file path=ppt/slides/_rels/slide83.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56.xml"/></Relationships>
</file>

<file path=ppt/slides/_rels/slide84.xml.rels><?xml version="1.0" encoding="UTF-8" standalone="yes"?>
<Relationships xmlns="http://schemas.openxmlformats.org/package/2006/relationships"><Relationship Id="rId2" Type="http://schemas.openxmlformats.org/officeDocument/2006/relationships/image" Target="../media/image242.png"/><Relationship Id="rId1" Type="http://schemas.openxmlformats.org/officeDocument/2006/relationships/slideLayout" Target="../slideLayouts/slideLayout56.xml"/></Relationships>
</file>

<file path=ppt/slides/_rels/slide85.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slideLayout" Target="../slideLayouts/slideLayout56.xml"/><Relationship Id="rId1" Type="http://schemas.openxmlformats.org/officeDocument/2006/relationships/tags" Target="../tags/tag26.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27.xml"/></Relationships>
</file>

<file path=ppt/slides/_rels/slide87.xml.rels><?xml version="1.0" encoding="UTF-8" standalone="yes"?>
<Relationships xmlns="http://schemas.openxmlformats.org/package/2006/relationships"><Relationship Id="rId2" Type="http://schemas.openxmlformats.org/officeDocument/2006/relationships/image" Target="../media/image244.png"/><Relationship Id="rId1" Type="http://schemas.openxmlformats.org/officeDocument/2006/relationships/slideLayout" Target="../slideLayouts/slideLayout5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9.xml.rels><?xml version="1.0" encoding="UTF-8" standalone="yes"?>
<Relationships xmlns="http://schemas.openxmlformats.org/package/2006/relationships"><Relationship Id="rId8" Type="http://schemas.openxmlformats.org/officeDocument/2006/relationships/image" Target="../media/image245.png"/><Relationship Id="rId13" Type="http://schemas.openxmlformats.org/officeDocument/2006/relationships/diagramColors" Target="../diagrams/colors4.xml"/><Relationship Id="rId3" Type="http://schemas.openxmlformats.org/officeDocument/2006/relationships/tags" Target="../tags/tag30.xml"/><Relationship Id="rId7" Type="http://schemas.openxmlformats.org/officeDocument/2006/relationships/slideLayout" Target="../slideLayouts/slideLayout56.xml"/><Relationship Id="rId12" Type="http://schemas.openxmlformats.org/officeDocument/2006/relationships/diagramQuickStyle" Target="../diagrams/quickStyle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diagramLayout" Target="../diagrams/layout4.xml"/><Relationship Id="rId5" Type="http://schemas.openxmlformats.org/officeDocument/2006/relationships/tags" Target="../tags/tag32.xml"/><Relationship Id="rId15" Type="http://schemas.openxmlformats.org/officeDocument/2006/relationships/image" Target="../media/image247.png"/><Relationship Id="rId10" Type="http://schemas.openxmlformats.org/officeDocument/2006/relationships/diagramData" Target="../diagrams/data4.xml"/><Relationship Id="rId4" Type="http://schemas.openxmlformats.org/officeDocument/2006/relationships/tags" Target="../tags/tag31.xml"/><Relationship Id="rId9" Type="http://schemas.openxmlformats.org/officeDocument/2006/relationships/image" Target="../media/image246.png"/><Relationship Id="rId14" Type="http://schemas.microsoft.com/office/2007/relationships/diagramDrawing" Target="../diagrams/drawing4.xml"/></Relationships>
</file>

<file path=ppt/slides/_rels/slide9.xml.rels><?xml version="1.0" encoding="UTF-8" standalone="yes"?>
<Relationships xmlns="http://schemas.openxmlformats.org/package/2006/relationships"><Relationship Id="rId13" Type="http://schemas.openxmlformats.org/officeDocument/2006/relationships/image" Target="../media/image136.png"/><Relationship Id="rId18" Type="http://schemas.openxmlformats.org/officeDocument/2006/relationships/image" Target="../media/image141.png"/><Relationship Id="rId26" Type="http://schemas.openxmlformats.org/officeDocument/2006/relationships/image" Target="../media/image149.png"/><Relationship Id="rId39" Type="http://schemas.openxmlformats.org/officeDocument/2006/relationships/image" Target="../media/image162.svg"/><Relationship Id="rId21" Type="http://schemas.openxmlformats.org/officeDocument/2006/relationships/image" Target="../media/image144.png"/><Relationship Id="rId34" Type="http://schemas.openxmlformats.org/officeDocument/2006/relationships/image" Target="../media/image157.png"/><Relationship Id="rId7" Type="http://schemas.openxmlformats.org/officeDocument/2006/relationships/image" Target="../media/image130.jpeg"/><Relationship Id="rId2" Type="http://schemas.openxmlformats.org/officeDocument/2006/relationships/image" Target="../media/image125.png"/><Relationship Id="rId16" Type="http://schemas.openxmlformats.org/officeDocument/2006/relationships/image" Target="../media/image139.png"/><Relationship Id="rId20" Type="http://schemas.openxmlformats.org/officeDocument/2006/relationships/image" Target="../media/image143.png"/><Relationship Id="rId29" Type="http://schemas.openxmlformats.org/officeDocument/2006/relationships/image" Target="../media/image152.svg"/><Relationship Id="rId41" Type="http://schemas.openxmlformats.org/officeDocument/2006/relationships/image" Target="../media/image164.png"/><Relationship Id="rId1" Type="http://schemas.openxmlformats.org/officeDocument/2006/relationships/slideLayout" Target="../slideLayouts/slideLayout7.xml"/><Relationship Id="rId6" Type="http://schemas.openxmlformats.org/officeDocument/2006/relationships/image" Target="../media/image129.png"/><Relationship Id="rId11" Type="http://schemas.openxmlformats.org/officeDocument/2006/relationships/image" Target="../media/image134.png"/><Relationship Id="rId24" Type="http://schemas.openxmlformats.org/officeDocument/2006/relationships/image" Target="../media/image147.png"/><Relationship Id="rId32" Type="http://schemas.openxmlformats.org/officeDocument/2006/relationships/image" Target="../media/image155.png"/><Relationship Id="rId37" Type="http://schemas.openxmlformats.org/officeDocument/2006/relationships/image" Target="../media/image160.svg"/><Relationship Id="rId40" Type="http://schemas.openxmlformats.org/officeDocument/2006/relationships/image" Target="../media/image163.png"/><Relationship Id="rId5" Type="http://schemas.openxmlformats.org/officeDocument/2006/relationships/image" Target="../media/image128.png"/><Relationship Id="rId15" Type="http://schemas.openxmlformats.org/officeDocument/2006/relationships/image" Target="../media/image138.png"/><Relationship Id="rId23" Type="http://schemas.openxmlformats.org/officeDocument/2006/relationships/image" Target="../media/image146.jpeg"/><Relationship Id="rId28" Type="http://schemas.openxmlformats.org/officeDocument/2006/relationships/image" Target="../media/image151.png"/><Relationship Id="rId36" Type="http://schemas.openxmlformats.org/officeDocument/2006/relationships/image" Target="../media/image159.png"/><Relationship Id="rId10" Type="http://schemas.openxmlformats.org/officeDocument/2006/relationships/image" Target="../media/image133.png"/><Relationship Id="rId19" Type="http://schemas.openxmlformats.org/officeDocument/2006/relationships/image" Target="../media/image142.png"/><Relationship Id="rId31" Type="http://schemas.openxmlformats.org/officeDocument/2006/relationships/image" Target="../media/image154.svg"/><Relationship Id="rId4" Type="http://schemas.openxmlformats.org/officeDocument/2006/relationships/image" Target="../media/image127.jpeg"/><Relationship Id="rId9" Type="http://schemas.openxmlformats.org/officeDocument/2006/relationships/image" Target="../media/image132.png"/><Relationship Id="rId14" Type="http://schemas.openxmlformats.org/officeDocument/2006/relationships/image" Target="../media/image137.jpeg"/><Relationship Id="rId22" Type="http://schemas.openxmlformats.org/officeDocument/2006/relationships/image" Target="../media/image145.png"/><Relationship Id="rId27" Type="http://schemas.openxmlformats.org/officeDocument/2006/relationships/image" Target="../media/image150.png"/><Relationship Id="rId30" Type="http://schemas.openxmlformats.org/officeDocument/2006/relationships/image" Target="../media/image153.png"/><Relationship Id="rId35" Type="http://schemas.openxmlformats.org/officeDocument/2006/relationships/image" Target="../media/image158.png"/><Relationship Id="rId8" Type="http://schemas.openxmlformats.org/officeDocument/2006/relationships/image" Target="../media/image131.png"/><Relationship Id="rId3" Type="http://schemas.openxmlformats.org/officeDocument/2006/relationships/image" Target="../media/image126.png"/><Relationship Id="rId12" Type="http://schemas.openxmlformats.org/officeDocument/2006/relationships/image" Target="../media/image135.png"/><Relationship Id="rId17" Type="http://schemas.openxmlformats.org/officeDocument/2006/relationships/image" Target="../media/image140.png"/><Relationship Id="rId25" Type="http://schemas.openxmlformats.org/officeDocument/2006/relationships/image" Target="../media/image148.png"/><Relationship Id="rId33" Type="http://schemas.openxmlformats.org/officeDocument/2006/relationships/image" Target="../media/image156.svg"/><Relationship Id="rId38" Type="http://schemas.openxmlformats.org/officeDocument/2006/relationships/image" Target="../media/image16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097"/>
            <a:ext cx="9143999" cy="6857999"/>
            <a:chOff x="0" y="0"/>
            <a:chExt cx="9143999" cy="6857999"/>
          </a:xfrm>
        </p:grpSpPr>
        <p:pic>
          <p:nvPicPr>
            <p:cNvPr id="3" name="object 3"/>
            <p:cNvPicPr/>
            <p:nvPr/>
          </p:nvPicPr>
          <p:blipFill>
            <a:blip r:embed="rId2" cstate="print"/>
            <a:stretch>
              <a:fillRect/>
            </a:stretch>
          </p:blipFill>
          <p:spPr>
            <a:xfrm>
              <a:off x="0" y="0"/>
              <a:ext cx="9143999" cy="6857999"/>
            </a:xfrm>
            <a:prstGeom prst="rect">
              <a:avLst/>
            </a:prstGeom>
          </p:spPr>
        </p:pic>
        <p:pic>
          <p:nvPicPr>
            <p:cNvPr id="8" name="object 8"/>
            <p:cNvPicPr/>
            <p:nvPr/>
          </p:nvPicPr>
          <p:blipFill>
            <a:blip r:embed="rId3" cstate="print"/>
            <a:stretch>
              <a:fillRect/>
            </a:stretch>
          </p:blipFill>
          <p:spPr>
            <a:xfrm>
              <a:off x="204215" y="1415808"/>
              <a:ext cx="8833103" cy="1676386"/>
            </a:xfrm>
            <a:prstGeom prst="rect">
              <a:avLst/>
            </a:prstGeom>
          </p:spPr>
        </p:pic>
        <p:pic>
          <p:nvPicPr>
            <p:cNvPr id="9" name="object 9"/>
            <p:cNvPicPr/>
            <p:nvPr/>
          </p:nvPicPr>
          <p:blipFill>
            <a:blip r:embed="rId4" cstate="print"/>
            <a:stretch>
              <a:fillRect/>
            </a:stretch>
          </p:blipFill>
          <p:spPr>
            <a:xfrm>
              <a:off x="204215" y="2055876"/>
              <a:ext cx="5972555" cy="1676387"/>
            </a:xfrm>
            <a:prstGeom prst="rect">
              <a:avLst/>
            </a:prstGeom>
          </p:spPr>
        </p:pic>
      </p:grpSp>
      <p:sp>
        <p:nvSpPr>
          <p:cNvPr id="10" name="object 10"/>
          <p:cNvSpPr txBox="1">
            <a:spLocks noGrp="1"/>
          </p:cNvSpPr>
          <p:nvPr>
            <p:ph type="title"/>
          </p:nvPr>
        </p:nvSpPr>
        <p:spPr>
          <a:xfrm>
            <a:off x="470647" y="1228297"/>
            <a:ext cx="6311153" cy="2510063"/>
          </a:xfrm>
          <a:prstGeom prst="rect">
            <a:avLst/>
          </a:prstGeom>
        </p:spPr>
        <p:txBody>
          <a:bodyPr vert="horz" lIns="0" tIns="0" rIns="0" bIns="0" rtlCol="0" anchor="t" anchorCtr="0">
            <a:noAutofit/>
          </a:bodyPr>
          <a:lstStyle/>
          <a:p>
            <a:pPr algn="l" defTabSz="844083" rtl="0">
              <a:lnSpc>
                <a:spcPct val="70000"/>
              </a:lnSpc>
              <a:spcBef>
                <a:spcPct val="0"/>
              </a:spcBef>
            </a:pPr>
            <a:r>
              <a:rPr sz="5539" kern="1200" dirty="0">
                <a:ln w="0"/>
                <a:solidFill>
                  <a:schemeClr val="tx1"/>
                </a:solidFill>
                <a:effectLst>
                  <a:outerShdw blurRad="38100" dist="19050" dir="2700000" algn="tl" rotWithShape="0">
                    <a:schemeClr val="dk1">
                      <a:alpha val="40000"/>
                    </a:schemeClr>
                  </a:outerShdw>
                </a:effectLst>
                <a:latin typeface="KPMG Bold"/>
                <a:cs typeface="+mj-cs"/>
              </a:rPr>
              <a:t>La responsabilità amministrativa degli </a:t>
            </a:r>
            <a:r>
              <a:rPr sz="5539" kern="1200" dirty="0" err="1">
                <a:ln w="0"/>
                <a:solidFill>
                  <a:schemeClr val="tx1"/>
                </a:solidFill>
                <a:effectLst>
                  <a:outerShdw blurRad="38100" dist="19050" dir="2700000" algn="tl" rotWithShape="0">
                    <a:schemeClr val="dk1">
                      <a:alpha val="40000"/>
                    </a:schemeClr>
                  </a:outerShdw>
                </a:effectLst>
                <a:latin typeface="KPMG Bold"/>
                <a:cs typeface="+mj-cs"/>
              </a:rPr>
              <a:t>enti</a:t>
            </a:r>
            <a:r>
              <a:rPr sz="5539" kern="1200" dirty="0">
                <a:ln w="0"/>
                <a:solidFill>
                  <a:schemeClr val="tx1"/>
                </a:solidFill>
                <a:effectLst>
                  <a:outerShdw blurRad="38100" dist="19050" dir="2700000" algn="tl" rotWithShape="0">
                    <a:schemeClr val="dk1">
                      <a:alpha val="40000"/>
                    </a:schemeClr>
                  </a:outerShdw>
                </a:effectLst>
                <a:latin typeface="KPMG Bold"/>
                <a:cs typeface="+mj-cs"/>
              </a:rPr>
              <a:t> </a:t>
            </a:r>
            <a:r>
              <a:rPr lang="it-IT" sz="5539" kern="1200" dirty="0">
                <a:ln w="0"/>
                <a:solidFill>
                  <a:schemeClr val="tx1"/>
                </a:solidFill>
                <a:effectLst>
                  <a:outerShdw blurRad="38100" dist="19050" dir="2700000" algn="tl" rotWithShape="0">
                    <a:schemeClr val="dk1">
                      <a:alpha val="40000"/>
                    </a:schemeClr>
                  </a:outerShdw>
                </a:effectLst>
                <a:latin typeface="KPMG Bold"/>
                <a:cs typeface="+mj-cs"/>
              </a:rPr>
              <a:t>ai sensi </a:t>
            </a:r>
            <a:r>
              <a:rPr sz="5539" kern="1200" dirty="0">
                <a:ln w="0"/>
                <a:solidFill>
                  <a:schemeClr val="tx1"/>
                </a:solidFill>
                <a:effectLst>
                  <a:outerShdw blurRad="38100" dist="19050" dir="2700000" algn="tl" rotWithShape="0">
                    <a:schemeClr val="dk1">
                      <a:alpha val="40000"/>
                    </a:schemeClr>
                  </a:outerShdw>
                </a:effectLst>
                <a:latin typeface="KPMG Bold"/>
                <a:cs typeface="+mj-cs"/>
              </a:rPr>
              <a:t>del D.Lgs. 231/2001</a:t>
            </a:r>
            <a:r>
              <a:rPr lang="it-IT" sz="5539" kern="1200" dirty="0">
                <a:ln w="0"/>
                <a:solidFill>
                  <a:schemeClr val="tx1"/>
                </a:solidFill>
                <a:effectLst>
                  <a:outerShdw blurRad="38100" dist="19050" dir="2700000" algn="tl" rotWithShape="0">
                    <a:schemeClr val="dk1">
                      <a:alpha val="40000"/>
                    </a:schemeClr>
                  </a:outerShdw>
                </a:effectLst>
                <a:latin typeface="KPMG Bold"/>
                <a:cs typeface="+mj-cs"/>
              </a:rPr>
              <a:t>: metodologie per la mappatura dei reati; Focus Organismo di Vigilanza </a:t>
            </a:r>
            <a:endParaRPr sz="5539" kern="1200" dirty="0">
              <a:ln w="0"/>
              <a:solidFill>
                <a:schemeClr val="tx1"/>
              </a:solidFill>
              <a:effectLst>
                <a:outerShdw blurRad="38100" dist="19050" dir="2700000" algn="tl" rotWithShape="0">
                  <a:schemeClr val="dk1">
                    <a:alpha val="40000"/>
                  </a:schemeClr>
                </a:outerShdw>
              </a:effectLst>
              <a:latin typeface="KPMG Bold"/>
              <a:cs typeface="+mj-cs"/>
            </a:endParaRPr>
          </a:p>
        </p:txBody>
      </p:sp>
      <p:sp>
        <p:nvSpPr>
          <p:cNvPr id="12" name="Segnaposto testo 2">
            <a:extLst>
              <a:ext uri="{FF2B5EF4-FFF2-40B4-BE49-F238E27FC236}">
                <a16:creationId xmlns:a16="http://schemas.microsoft.com/office/drawing/2014/main" id="{60D761D2-D8AD-2D2D-5A97-0200FD7FFFF1}"/>
              </a:ext>
            </a:extLst>
          </p:cNvPr>
          <p:cNvSpPr txBox="1">
            <a:spLocks/>
          </p:cNvSpPr>
          <p:nvPr/>
        </p:nvSpPr>
        <p:spPr>
          <a:xfrm>
            <a:off x="489274" y="4999893"/>
            <a:ext cx="6445983" cy="42224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1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100" kern="1200">
                <a:solidFill>
                  <a:schemeClr val="bg1"/>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44083">
              <a:spcAft>
                <a:spcPts val="0"/>
              </a:spcAft>
            </a:pPr>
            <a:r>
              <a:rPr lang="it-IT" sz="2585" dirty="0">
                <a:solidFill>
                  <a:schemeClr val="tx1"/>
                </a:solidFill>
                <a:latin typeface="KPMG Bold"/>
              </a:rPr>
              <a:t>Dott. Fabio Egidi</a:t>
            </a:r>
          </a:p>
          <a:p>
            <a:pPr defTabSz="844083">
              <a:spcAft>
                <a:spcPts val="0"/>
              </a:spcAft>
            </a:pPr>
            <a:r>
              <a:rPr lang="it-IT" sz="1662" b="0" dirty="0">
                <a:solidFill>
                  <a:schemeClr val="tx1"/>
                </a:solidFill>
                <a:latin typeface="KPMG Bold"/>
              </a:rPr>
              <a:t>Dottore Commercialista e revisore contabile</a:t>
            </a:r>
          </a:p>
          <a:p>
            <a:pPr defTabSz="844083">
              <a:spcAft>
                <a:spcPts val="0"/>
              </a:spcAft>
            </a:pPr>
            <a:r>
              <a:rPr lang="it-IT" sz="1662" b="0" dirty="0">
                <a:solidFill>
                  <a:schemeClr val="tx1"/>
                </a:solidFill>
                <a:latin typeface="KPMG Bold"/>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2156" y="506741"/>
            <a:ext cx="2447763" cy="447517"/>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Le Sanzioni</a:t>
            </a:r>
          </a:p>
        </p:txBody>
      </p:sp>
      <p:grpSp>
        <p:nvGrpSpPr>
          <p:cNvPr id="3" name="object 3"/>
          <p:cNvGrpSpPr/>
          <p:nvPr/>
        </p:nvGrpSpPr>
        <p:grpSpPr>
          <a:xfrm>
            <a:off x="5189221" y="856488"/>
            <a:ext cx="3954779" cy="5448300"/>
            <a:chOff x="5189221" y="856488"/>
            <a:chExt cx="3954779" cy="5448300"/>
          </a:xfrm>
        </p:grpSpPr>
        <p:pic>
          <p:nvPicPr>
            <p:cNvPr id="4" name="object 4"/>
            <p:cNvPicPr/>
            <p:nvPr/>
          </p:nvPicPr>
          <p:blipFill>
            <a:blip r:embed="rId2" cstate="print"/>
            <a:stretch>
              <a:fillRect/>
            </a:stretch>
          </p:blipFill>
          <p:spPr>
            <a:xfrm>
              <a:off x="5332476" y="856488"/>
              <a:ext cx="3811523" cy="5442203"/>
            </a:xfrm>
            <a:prstGeom prst="rect">
              <a:avLst/>
            </a:prstGeom>
          </p:spPr>
        </p:pic>
        <p:sp>
          <p:nvSpPr>
            <p:cNvPr id="5" name="object 5"/>
            <p:cNvSpPr/>
            <p:nvPr/>
          </p:nvSpPr>
          <p:spPr>
            <a:xfrm>
              <a:off x="6397757" y="882396"/>
              <a:ext cx="1971039" cy="5422265"/>
            </a:xfrm>
            <a:custGeom>
              <a:avLst/>
              <a:gdLst/>
              <a:ahLst/>
              <a:cxnLst/>
              <a:rect l="l" t="t" r="r" b="b"/>
              <a:pathLst>
                <a:path w="1971040" h="5422265">
                  <a:moveTo>
                    <a:pt x="1656435" y="0"/>
                  </a:moveTo>
                  <a:lnTo>
                    <a:pt x="0" y="5418112"/>
                  </a:lnTo>
                  <a:lnTo>
                    <a:pt x="348919" y="5422023"/>
                  </a:lnTo>
                  <a:lnTo>
                    <a:pt x="1970481" y="3505"/>
                  </a:lnTo>
                  <a:lnTo>
                    <a:pt x="1656435" y="0"/>
                  </a:lnTo>
                  <a:close/>
                </a:path>
              </a:pathLst>
            </a:custGeom>
            <a:solidFill>
              <a:srgbClr val="00338D"/>
            </a:solidFill>
          </p:spPr>
          <p:txBody>
            <a:bodyPr wrap="square" lIns="0" tIns="0" rIns="0" bIns="0" rtlCol="0"/>
            <a:lstStyle/>
            <a:p>
              <a:endParaRPr/>
            </a:p>
          </p:txBody>
        </p:sp>
        <p:pic>
          <p:nvPicPr>
            <p:cNvPr id="6" name="object 6"/>
            <p:cNvPicPr/>
            <p:nvPr/>
          </p:nvPicPr>
          <p:blipFill>
            <a:blip r:embed="rId3" cstate="print"/>
            <a:stretch>
              <a:fillRect/>
            </a:stretch>
          </p:blipFill>
          <p:spPr>
            <a:xfrm>
              <a:off x="6998207" y="2563367"/>
              <a:ext cx="749807" cy="2068067"/>
            </a:xfrm>
            <a:prstGeom prst="rect">
              <a:avLst/>
            </a:prstGeom>
          </p:spPr>
        </p:pic>
        <p:sp>
          <p:nvSpPr>
            <p:cNvPr id="7" name="object 7"/>
            <p:cNvSpPr/>
            <p:nvPr/>
          </p:nvSpPr>
          <p:spPr>
            <a:xfrm>
              <a:off x="7005827" y="865632"/>
              <a:ext cx="1865630" cy="5436235"/>
            </a:xfrm>
            <a:custGeom>
              <a:avLst/>
              <a:gdLst/>
              <a:ahLst/>
              <a:cxnLst/>
              <a:rect l="l" t="t" r="r" b="b"/>
              <a:pathLst>
                <a:path w="1865629" h="5436235">
                  <a:moveTo>
                    <a:pt x="1865210" y="0"/>
                  </a:moveTo>
                  <a:lnTo>
                    <a:pt x="1551279" y="2108"/>
                  </a:lnTo>
                  <a:lnTo>
                    <a:pt x="0" y="5435930"/>
                  </a:lnTo>
                  <a:lnTo>
                    <a:pt x="348818" y="5433593"/>
                  </a:lnTo>
                  <a:lnTo>
                    <a:pt x="1865210" y="0"/>
                  </a:lnTo>
                  <a:close/>
                </a:path>
              </a:pathLst>
            </a:custGeom>
            <a:solidFill>
              <a:srgbClr val="00338D"/>
            </a:solidFill>
          </p:spPr>
          <p:txBody>
            <a:bodyPr wrap="square" lIns="0" tIns="0" rIns="0" bIns="0" rtlCol="0"/>
            <a:lstStyle/>
            <a:p>
              <a:endParaRPr/>
            </a:p>
          </p:txBody>
        </p:sp>
        <p:pic>
          <p:nvPicPr>
            <p:cNvPr id="8" name="object 8"/>
            <p:cNvPicPr/>
            <p:nvPr/>
          </p:nvPicPr>
          <p:blipFill>
            <a:blip r:embed="rId4" cstate="print"/>
            <a:stretch>
              <a:fillRect/>
            </a:stretch>
          </p:blipFill>
          <p:spPr>
            <a:xfrm>
              <a:off x="7574280" y="2557272"/>
              <a:ext cx="707122" cy="2057399"/>
            </a:xfrm>
            <a:prstGeom prst="rect">
              <a:avLst/>
            </a:prstGeom>
          </p:spPr>
        </p:pic>
        <p:sp>
          <p:nvSpPr>
            <p:cNvPr id="9" name="object 9"/>
            <p:cNvSpPr/>
            <p:nvPr/>
          </p:nvSpPr>
          <p:spPr>
            <a:xfrm>
              <a:off x="5189221" y="858012"/>
              <a:ext cx="1903730" cy="5375275"/>
            </a:xfrm>
            <a:custGeom>
              <a:avLst/>
              <a:gdLst/>
              <a:ahLst/>
              <a:cxnLst/>
              <a:rect l="l" t="t" r="r" b="b"/>
              <a:pathLst>
                <a:path w="1903729" h="5375275">
                  <a:moveTo>
                    <a:pt x="1903222" y="0"/>
                  </a:moveTo>
                  <a:lnTo>
                    <a:pt x="0" y="0"/>
                  </a:lnTo>
                  <a:lnTo>
                    <a:pt x="0" y="5375021"/>
                  </a:lnTo>
                  <a:lnTo>
                    <a:pt x="1903222" y="0"/>
                  </a:lnTo>
                  <a:close/>
                </a:path>
              </a:pathLst>
            </a:custGeom>
            <a:solidFill>
              <a:srgbClr val="FFFFFF"/>
            </a:solidFill>
          </p:spPr>
          <p:txBody>
            <a:bodyPr wrap="square" lIns="0" tIns="0" rIns="0" bIns="0" rtlCol="0"/>
            <a:lstStyle/>
            <a:p>
              <a:endParaRPr/>
            </a:p>
          </p:txBody>
        </p:sp>
        <p:sp>
          <p:nvSpPr>
            <p:cNvPr id="10" name="object 10"/>
            <p:cNvSpPr/>
            <p:nvPr/>
          </p:nvSpPr>
          <p:spPr>
            <a:xfrm>
              <a:off x="5228850" y="883920"/>
              <a:ext cx="2094230" cy="5402580"/>
            </a:xfrm>
            <a:custGeom>
              <a:avLst/>
              <a:gdLst/>
              <a:ahLst/>
              <a:cxnLst/>
              <a:rect l="l" t="t" r="r" b="b"/>
              <a:pathLst>
                <a:path w="2094229" h="5402580">
                  <a:moveTo>
                    <a:pt x="1779739" y="0"/>
                  </a:moveTo>
                  <a:lnTo>
                    <a:pt x="0" y="5390972"/>
                  </a:lnTo>
                  <a:lnTo>
                    <a:pt x="348729" y="5402440"/>
                  </a:lnTo>
                  <a:lnTo>
                    <a:pt x="2093607" y="10325"/>
                  </a:lnTo>
                  <a:lnTo>
                    <a:pt x="1779739" y="0"/>
                  </a:lnTo>
                  <a:close/>
                </a:path>
              </a:pathLst>
            </a:custGeom>
            <a:solidFill>
              <a:srgbClr val="00338D"/>
            </a:solidFill>
          </p:spPr>
          <p:txBody>
            <a:bodyPr wrap="square" lIns="0" tIns="0" rIns="0" bIns="0" rtlCol="0"/>
            <a:lstStyle/>
            <a:p>
              <a:endParaRPr/>
            </a:p>
          </p:txBody>
        </p:sp>
        <p:sp>
          <p:nvSpPr>
            <p:cNvPr id="11" name="object 11"/>
            <p:cNvSpPr/>
            <p:nvPr/>
          </p:nvSpPr>
          <p:spPr>
            <a:xfrm>
              <a:off x="6057900" y="3133343"/>
              <a:ext cx="429895" cy="903605"/>
            </a:xfrm>
            <a:custGeom>
              <a:avLst/>
              <a:gdLst/>
              <a:ahLst/>
              <a:cxnLst/>
              <a:rect l="l" t="t" r="r" b="b"/>
              <a:pathLst>
                <a:path w="429895" h="903604">
                  <a:moveTo>
                    <a:pt x="156108" y="870026"/>
                  </a:moveTo>
                  <a:lnTo>
                    <a:pt x="96774" y="870026"/>
                  </a:lnTo>
                  <a:lnTo>
                    <a:pt x="84556" y="868286"/>
                  </a:lnTo>
                  <a:lnTo>
                    <a:pt x="47536" y="854100"/>
                  </a:lnTo>
                  <a:lnTo>
                    <a:pt x="28549" y="825373"/>
                  </a:lnTo>
                  <a:lnTo>
                    <a:pt x="28625" y="817181"/>
                  </a:lnTo>
                  <a:lnTo>
                    <a:pt x="50927" y="785317"/>
                  </a:lnTo>
                  <a:lnTo>
                    <a:pt x="58534" y="783539"/>
                  </a:lnTo>
                  <a:lnTo>
                    <a:pt x="58674" y="783539"/>
                  </a:lnTo>
                  <a:lnTo>
                    <a:pt x="67208" y="784288"/>
                  </a:lnTo>
                  <a:lnTo>
                    <a:pt x="67259" y="783539"/>
                  </a:lnTo>
                  <a:lnTo>
                    <a:pt x="69799" y="750785"/>
                  </a:lnTo>
                  <a:lnTo>
                    <a:pt x="25501" y="764679"/>
                  </a:lnTo>
                  <a:lnTo>
                    <a:pt x="4152" y="798436"/>
                  </a:lnTo>
                  <a:lnTo>
                    <a:pt x="0" y="829716"/>
                  </a:lnTo>
                  <a:lnTo>
                    <a:pt x="2717" y="844283"/>
                  </a:lnTo>
                  <a:lnTo>
                    <a:pt x="29629" y="881519"/>
                  </a:lnTo>
                  <a:lnTo>
                    <a:pt x="80352" y="902030"/>
                  </a:lnTo>
                  <a:lnTo>
                    <a:pt x="97015" y="903262"/>
                  </a:lnTo>
                  <a:lnTo>
                    <a:pt x="112534" y="901382"/>
                  </a:lnTo>
                  <a:lnTo>
                    <a:pt x="126923" y="896378"/>
                  </a:lnTo>
                  <a:lnTo>
                    <a:pt x="139623" y="888682"/>
                  </a:lnTo>
                  <a:lnTo>
                    <a:pt x="150126" y="878763"/>
                  </a:lnTo>
                  <a:lnTo>
                    <a:pt x="156108" y="870026"/>
                  </a:lnTo>
                  <a:close/>
                </a:path>
                <a:path w="429895" h="903604">
                  <a:moveTo>
                    <a:pt x="168821" y="828357"/>
                  </a:moveTo>
                  <a:lnTo>
                    <a:pt x="154355" y="787869"/>
                  </a:lnTo>
                  <a:lnTo>
                    <a:pt x="135153" y="771385"/>
                  </a:lnTo>
                  <a:lnTo>
                    <a:pt x="115658" y="798741"/>
                  </a:lnTo>
                  <a:lnTo>
                    <a:pt x="122910" y="803592"/>
                  </a:lnTo>
                  <a:lnTo>
                    <a:pt x="128803" y="808723"/>
                  </a:lnTo>
                  <a:lnTo>
                    <a:pt x="133350" y="814108"/>
                  </a:lnTo>
                  <a:lnTo>
                    <a:pt x="136550" y="819772"/>
                  </a:lnTo>
                  <a:lnTo>
                    <a:pt x="139928" y="827506"/>
                  </a:lnTo>
                  <a:lnTo>
                    <a:pt x="140258" y="835533"/>
                  </a:lnTo>
                  <a:lnTo>
                    <a:pt x="137566" y="843889"/>
                  </a:lnTo>
                  <a:lnTo>
                    <a:pt x="107302" y="869746"/>
                  </a:lnTo>
                  <a:lnTo>
                    <a:pt x="96786" y="870013"/>
                  </a:lnTo>
                  <a:lnTo>
                    <a:pt x="156121" y="870013"/>
                  </a:lnTo>
                  <a:lnTo>
                    <a:pt x="158445" y="866609"/>
                  </a:lnTo>
                  <a:lnTo>
                    <a:pt x="164541" y="852220"/>
                  </a:lnTo>
                  <a:lnTo>
                    <a:pt x="167627" y="839990"/>
                  </a:lnTo>
                  <a:lnTo>
                    <a:pt x="168821" y="828357"/>
                  </a:lnTo>
                  <a:close/>
                </a:path>
                <a:path w="429895" h="903604">
                  <a:moveTo>
                    <a:pt x="182105" y="350088"/>
                  </a:moveTo>
                  <a:lnTo>
                    <a:pt x="154495" y="341185"/>
                  </a:lnTo>
                  <a:lnTo>
                    <a:pt x="144868" y="371030"/>
                  </a:lnTo>
                  <a:lnTo>
                    <a:pt x="172491" y="379920"/>
                  </a:lnTo>
                  <a:lnTo>
                    <a:pt x="182105" y="350088"/>
                  </a:lnTo>
                  <a:close/>
                </a:path>
                <a:path w="429895" h="903604">
                  <a:moveTo>
                    <a:pt x="213499" y="685571"/>
                  </a:moveTo>
                  <a:lnTo>
                    <a:pt x="191858" y="644347"/>
                  </a:lnTo>
                  <a:lnTo>
                    <a:pt x="188480" y="642124"/>
                  </a:lnTo>
                  <a:lnTo>
                    <a:pt x="188480" y="694334"/>
                  </a:lnTo>
                  <a:lnTo>
                    <a:pt x="183464" y="709917"/>
                  </a:lnTo>
                  <a:lnTo>
                    <a:pt x="178371" y="715492"/>
                  </a:lnTo>
                  <a:lnTo>
                    <a:pt x="170713" y="718883"/>
                  </a:lnTo>
                  <a:lnTo>
                    <a:pt x="164642" y="720775"/>
                  </a:lnTo>
                  <a:lnTo>
                    <a:pt x="157911" y="721360"/>
                  </a:lnTo>
                  <a:lnTo>
                    <a:pt x="150507" y="720623"/>
                  </a:lnTo>
                  <a:lnTo>
                    <a:pt x="115074" y="695096"/>
                  </a:lnTo>
                  <a:lnTo>
                    <a:pt x="114211" y="687603"/>
                  </a:lnTo>
                  <a:lnTo>
                    <a:pt x="119227" y="672020"/>
                  </a:lnTo>
                  <a:lnTo>
                    <a:pt x="124307" y="666457"/>
                  </a:lnTo>
                  <a:lnTo>
                    <a:pt x="131965" y="663105"/>
                  </a:lnTo>
                  <a:lnTo>
                    <a:pt x="138010" y="661225"/>
                  </a:lnTo>
                  <a:lnTo>
                    <a:pt x="144703" y="660654"/>
                  </a:lnTo>
                  <a:lnTo>
                    <a:pt x="152031" y="661377"/>
                  </a:lnTo>
                  <a:lnTo>
                    <a:pt x="159994" y="663397"/>
                  </a:lnTo>
                  <a:lnTo>
                    <a:pt x="188480" y="694334"/>
                  </a:lnTo>
                  <a:lnTo>
                    <a:pt x="188480" y="642124"/>
                  </a:lnTo>
                  <a:lnTo>
                    <a:pt x="181698" y="637654"/>
                  </a:lnTo>
                  <a:lnTo>
                    <a:pt x="169786" y="632675"/>
                  </a:lnTo>
                  <a:lnTo>
                    <a:pt x="157314" y="629793"/>
                  </a:lnTo>
                  <a:lnTo>
                    <a:pt x="145275" y="629297"/>
                  </a:lnTo>
                  <a:lnTo>
                    <a:pt x="104025" y="650138"/>
                  </a:lnTo>
                  <a:lnTo>
                    <a:pt x="89230" y="687603"/>
                  </a:lnTo>
                  <a:lnTo>
                    <a:pt x="89179" y="697522"/>
                  </a:lnTo>
                  <a:lnTo>
                    <a:pt x="90030" y="704443"/>
                  </a:lnTo>
                  <a:lnTo>
                    <a:pt x="110553" y="737501"/>
                  </a:lnTo>
                  <a:lnTo>
                    <a:pt x="149542" y="752602"/>
                  </a:lnTo>
                  <a:lnTo>
                    <a:pt x="158165" y="752843"/>
                  </a:lnTo>
                  <a:lnTo>
                    <a:pt x="166331" y="751941"/>
                  </a:lnTo>
                  <a:lnTo>
                    <a:pt x="199148" y="731037"/>
                  </a:lnTo>
                  <a:lnTo>
                    <a:pt x="213144" y="697522"/>
                  </a:lnTo>
                  <a:lnTo>
                    <a:pt x="213499" y="685571"/>
                  </a:lnTo>
                  <a:close/>
                </a:path>
                <a:path w="429895" h="903604">
                  <a:moveTo>
                    <a:pt x="265518" y="529945"/>
                  </a:moveTo>
                  <a:lnTo>
                    <a:pt x="179832" y="529945"/>
                  </a:lnTo>
                  <a:lnTo>
                    <a:pt x="187909" y="531850"/>
                  </a:lnTo>
                  <a:lnTo>
                    <a:pt x="257657" y="554329"/>
                  </a:lnTo>
                  <a:lnTo>
                    <a:pt x="265518" y="529945"/>
                  </a:lnTo>
                  <a:close/>
                </a:path>
                <a:path w="429895" h="903604">
                  <a:moveTo>
                    <a:pt x="267284" y="524484"/>
                  </a:moveTo>
                  <a:lnTo>
                    <a:pt x="188480" y="499084"/>
                  </a:lnTo>
                  <a:lnTo>
                    <a:pt x="181610" y="497484"/>
                  </a:lnTo>
                  <a:lnTo>
                    <a:pt x="171551" y="496658"/>
                  </a:lnTo>
                  <a:lnTo>
                    <a:pt x="139712" y="525221"/>
                  </a:lnTo>
                  <a:lnTo>
                    <a:pt x="137553" y="535813"/>
                  </a:lnTo>
                  <a:lnTo>
                    <a:pt x="137883" y="547255"/>
                  </a:lnTo>
                  <a:lnTo>
                    <a:pt x="141020" y="557987"/>
                  </a:lnTo>
                  <a:lnTo>
                    <a:pt x="146850" y="568540"/>
                  </a:lnTo>
                  <a:lnTo>
                    <a:pt x="130276" y="563206"/>
                  </a:lnTo>
                  <a:lnTo>
                    <a:pt x="121348" y="590918"/>
                  </a:lnTo>
                  <a:lnTo>
                    <a:pt x="234149" y="627265"/>
                  </a:lnTo>
                  <a:lnTo>
                    <a:pt x="243751" y="597420"/>
                  </a:lnTo>
                  <a:lnTo>
                    <a:pt x="192684" y="580961"/>
                  </a:lnTo>
                  <a:lnTo>
                    <a:pt x="184010" y="578015"/>
                  </a:lnTo>
                  <a:lnTo>
                    <a:pt x="157441" y="553237"/>
                  </a:lnTo>
                  <a:lnTo>
                    <a:pt x="157530" y="548157"/>
                  </a:lnTo>
                  <a:lnTo>
                    <a:pt x="179832" y="529932"/>
                  </a:lnTo>
                  <a:lnTo>
                    <a:pt x="265518" y="529932"/>
                  </a:lnTo>
                  <a:lnTo>
                    <a:pt x="267284" y="524484"/>
                  </a:lnTo>
                  <a:close/>
                </a:path>
                <a:path w="429895" h="903604">
                  <a:moveTo>
                    <a:pt x="287616" y="461403"/>
                  </a:moveTo>
                  <a:lnTo>
                    <a:pt x="189014" y="461403"/>
                  </a:lnTo>
                  <a:lnTo>
                    <a:pt x="278333" y="490181"/>
                  </a:lnTo>
                  <a:lnTo>
                    <a:pt x="287616" y="461403"/>
                  </a:lnTo>
                  <a:close/>
                </a:path>
                <a:path w="429895" h="903604">
                  <a:moveTo>
                    <a:pt x="287959" y="460349"/>
                  </a:moveTo>
                  <a:lnTo>
                    <a:pt x="198628" y="431558"/>
                  </a:lnTo>
                  <a:lnTo>
                    <a:pt x="201066" y="423989"/>
                  </a:lnTo>
                  <a:lnTo>
                    <a:pt x="205816" y="409257"/>
                  </a:lnTo>
                  <a:lnTo>
                    <a:pt x="182346" y="401688"/>
                  </a:lnTo>
                  <a:lnTo>
                    <a:pt x="175158" y="423989"/>
                  </a:lnTo>
                  <a:lnTo>
                    <a:pt x="161467" y="419569"/>
                  </a:lnTo>
                  <a:lnTo>
                    <a:pt x="157886" y="417385"/>
                  </a:lnTo>
                  <a:lnTo>
                    <a:pt x="155054" y="412343"/>
                  </a:lnTo>
                  <a:lnTo>
                    <a:pt x="155054" y="408914"/>
                  </a:lnTo>
                  <a:lnTo>
                    <a:pt x="157861" y="400202"/>
                  </a:lnTo>
                  <a:lnTo>
                    <a:pt x="159893" y="395820"/>
                  </a:lnTo>
                  <a:lnTo>
                    <a:pt x="162560" y="391452"/>
                  </a:lnTo>
                  <a:lnTo>
                    <a:pt x="143040" y="380707"/>
                  </a:lnTo>
                  <a:lnTo>
                    <a:pt x="127749" y="420027"/>
                  </a:lnTo>
                  <a:lnTo>
                    <a:pt x="130136" y="432752"/>
                  </a:lnTo>
                  <a:lnTo>
                    <a:pt x="132753" y="437692"/>
                  </a:lnTo>
                  <a:lnTo>
                    <a:pt x="140792" y="444741"/>
                  </a:lnTo>
                  <a:lnTo>
                    <a:pt x="147548" y="448030"/>
                  </a:lnTo>
                  <a:lnTo>
                    <a:pt x="165531" y="453834"/>
                  </a:lnTo>
                  <a:lnTo>
                    <a:pt x="160197" y="470395"/>
                  </a:lnTo>
                  <a:lnTo>
                    <a:pt x="183667" y="477964"/>
                  </a:lnTo>
                  <a:lnTo>
                    <a:pt x="189014" y="461391"/>
                  </a:lnTo>
                  <a:lnTo>
                    <a:pt x="287616" y="461391"/>
                  </a:lnTo>
                  <a:lnTo>
                    <a:pt x="287959" y="460349"/>
                  </a:lnTo>
                  <a:close/>
                </a:path>
                <a:path w="429895" h="903604">
                  <a:moveTo>
                    <a:pt x="298602" y="329031"/>
                  </a:moveTo>
                  <a:lnTo>
                    <a:pt x="289712" y="329031"/>
                  </a:lnTo>
                  <a:lnTo>
                    <a:pt x="295922" y="329628"/>
                  </a:lnTo>
                  <a:lnTo>
                    <a:pt x="298602" y="329031"/>
                  </a:lnTo>
                  <a:close/>
                </a:path>
                <a:path w="429895" h="903604">
                  <a:moveTo>
                    <a:pt x="310184" y="391350"/>
                  </a:moveTo>
                  <a:lnTo>
                    <a:pt x="197396" y="355003"/>
                  </a:lnTo>
                  <a:lnTo>
                    <a:pt x="187782" y="384848"/>
                  </a:lnTo>
                  <a:lnTo>
                    <a:pt x="300583" y="421195"/>
                  </a:lnTo>
                  <a:lnTo>
                    <a:pt x="310184" y="391350"/>
                  </a:lnTo>
                  <a:close/>
                </a:path>
                <a:path w="429895" h="903604">
                  <a:moveTo>
                    <a:pt x="331978" y="329628"/>
                  </a:moveTo>
                  <a:lnTo>
                    <a:pt x="295922" y="329628"/>
                  </a:lnTo>
                  <a:lnTo>
                    <a:pt x="289623" y="329628"/>
                  </a:lnTo>
                  <a:lnTo>
                    <a:pt x="284632" y="360451"/>
                  </a:lnTo>
                  <a:lnTo>
                    <a:pt x="322122" y="345046"/>
                  </a:lnTo>
                  <a:lnTo>
                    <a:pt x="331978" y="329628"/>
                  </a:lnTo>
                  <a:close/>
                </a:path>
                <a:path w="429895" h="903604">
                  <a:moveTo>
                    <a:pt x="341096" y="295186"/>
                  </a:moveTo>
                  <a:lnTo>
                    <a:pt x="315506" y="254114"/>
                  </a:lnTo>
                  <a:lnTo>
                    <a:pt x="302094" y="252374"/>
                  </a:lnTo>
                  <a:lnTo>
                    <a:pt x="266293" y="285318"/>
                  </a:lnTo>
                  <a:lnTo>
                    <a:pt x="260299" y="295186"/>
                  </a:lnTo>
                  <a:lnTo>
                    <a:pt x="255409" y="302666"/>
                  </a:lnTo>
                  <a:lnTo>
                    <a:pt x="251612" y="307771"/>
                  </a:lnTo>
                  <a:lnTo>
                    <a:pt x="248920" y="310489"/>
                  </a:lnTo>
                  <a:lnTo>
                    <a:pt x="246799" y="312000"/>
                  </a:lnTo>
                  <a:lnTo>
                    <a:pt x="244665" y="312407"/>
                  </a:lnTo>
                  <a:lnTo>
                    <a:pt x="240080" y="310921"/>
                  </a:lnTo>
                  <a:lnTo>
                    <a:pt x="238429" y="309143"/>
                  </a:lnTo>
                  <a:lnTo>
                    <a:pt x="236499" y="302260"/>
                  </a:lnTo>
                  <a:lnTo>
                    <a:pt x="237210" y="296291"/>
                  </a:lnTo>
                  <a:lnTo>
                    <a:pt x="241757" y="282194"/>
                  </a:lnTo>
                  <a:lnTo>
                    <a:pt x="244462" y="277774"/>
                  </a:lnTo>
                  <a:lnTo>
                    <a:pt x="251307" y="272567"/>
                  </a:lnTo>
                  <a:lnTo>
                    <a:pt x="255409" y="271360"/>
                  </a:lnTo>
                  <a:lnTo>
                    <a:pt x="260172" y="271576"/>
                  </a:lnTo>
                  <a:lnTo>
                    <a:pt x="260210" y="271360"/>
                  </a:lnTo>
                  <a:lnTo>
                    <a:pt x="264045" y="241757"/>
                  </a:lnTo>
                  <a:lnTo>
                    <a:pt x="226504" y="262483"/>
                  </a:lnTo>
                  <a:lnTo>
                    <a:pt x="213969" y="302666"/>
                  </a:lnTo>
                  <a:lnTo>
                    <a:pt x="213880" y="305460"/>
                  </a:lnTo>
                  <a:lnTo>
                    <a:pt x="214287" y="313156"/>
                  </a:lnTo>
                  <a:lnTo>
                    <a:pt x="245389" y="342303"/>
                  </a:lnTo>
                  <a:lnTo>
                    <a:pt x="252984" y="341985"/>
                  </a:lnTo>
                  <a:lnTo>
                    <a:pt x="285343" y="312407"/>
                  </a:lnTo>
                  <a:lnTo>
                    <a:pt x="287248" y="309537"/>
                  </a:lnTo>
                  <a:lnTo>
                    <a:pt x="299313" y="289610"/>
                  </a:lnTo>
                  <a:lnTo>
                    <a:pt x="301688" y="286702"/>
                  </a:lnTo>
                  <a:lnTo>
                    <a:pt x="305536" y="284734"/>
                  </a:lnTo>
                  <a:lnTo>
                    <a:pt x="307911" y="284734"/>
                  </a:lnTo>
                  <a:lnTo>
                    <a:pt x="313220" y="286435"/>
                  </a:lnTo>
                  <a:lnTo>
                    <a:pt x="315455" y="288607"/>
                  </a:lnTo>
                  <a:lnTo>
                    <a:pt x="316585" y="291858"/>
                  </a:lnTo>
                  <a:lnTo>
                    <a:pt x="318173" y="296659"/>
                  </a:lnTo>
                  <a:lnTo>
                    <a:pt x="317715" y="302920"/>
                  </a:lnTo>
                  <a:lnTo>
                    <a:pt x="312966" y="317652"/>
                  </a:lnTo>
                  <a:lnTo>
                    <a:pt x="309702" y="322618"/>
                  </a:lnTo>
                  <a:lnTo>
                    <a:pt x="301167" y="328460"/>
                  </a:lnTo>
                  <a:lnTo>
                    <a:pt x="298602" y="329031"/>
                  </a:lnTo>
                  <a:lnTo>
                    <a:pt x="332295" y="329031"/>
                  </a:lnTo>
                  <a:lnTo>
                    <a:pt x="332613" y="328460"/>
                  </a:lnTo>
                  <a:lnTo>
                    <a:pt x="332676" y="328320"/>
                  </a:lnTo>
                  <a:lnTo>
                    <a:pt x="336765" y="317652"/>
                  </a:lnTo>
                  <a:lnTo>
                    <a:pt x="339928" y="305460"/>
                  </a:lnTo>
                  <a:lnTo>
                    <a:pt x="341096" y="295186"/>
                  </a:lnTo>
                  <a:close/>
                </a:path>
                <a:path w="429895" h="903604">
                  <a:moveTo>
                    <a:pt x="380619" y="172847"/>
                  </a:moveTo>
                  <a:lnTo>
                    <a:pt x="361505" y="133705"/>
                  </a:lnTo>
                  <a:lnTo>
                    <a:pt x="352933" y="127850"/>
                  </a:lnTo>
                  <a:lnTo>
                    <a:pt x="338493" y="155549"/>
                  </a:lnTo>
                  <a:lnTo>
                    <a:pt x="345871" y="159575"/>
                  </a:lnTo>
                  <a:lnTo>
                    <a:pt x="350596" y="163893"/>
                  </a:lnTo>
                  <a:lnTo>
                    <a:pt x="354711" y="173189"/>
                  </a:lnTo>
                  <a:lnTo>
                    <a:pt x="354774" y="178523"/>
                  </a:lnTo>
                  <a:lnTo>
                    <a:pt x="350558" y="191579"/>
                  </a:lnTo>
                  <a:lnTo>
                    <a:pt x="345846" y="196735"/>
                  </a:lnTo>
                  <a:lnTo>
                    <a:pt x="338874" y="199453"/>
                  </a:lnTo>
                  <a:lnTo>
                    <a:pt x="333044" y="200825"/>
                  </a:lnTo>
                  <a:lnTo>
                    <a:pt x="326021" y="200888"/>
                  </a:lnTo>
                  <a:lnTo>
                    <a:pt x="317779" y="199631"/>
                  </a:lnTo>
                  <a:lnTo>
                    <a:pt x="281025" y="176034"/>
                  </a:lnTo>
                  <a:lnTo>
                    <a:pt x="280377" y="169291"/>
                  </a:lnTo>
                  <a:lnTo>
                    <a:pt x="284581" y="156260"/>
                  </a:lnTo>
                  <a:lnTo>
                    <a:pt x="287528" y="152196"/>
                  </a:lnTo>
                  <a:lnTo>
                    <a:pt x="295732" y="147104"/>
                  </a:lnTo>
                  <a:lnTo>
                    <a:pt x="300875" y="146291"/>
                  </a:lnTo>
                  <a:lnTo>
                    <a:pt x="307086" y="147180"/>
                  </a:lnTo>
                  <a:lnTo>
                    <a:pt x="307187" y="146291"/>
                  </a:lnTo>
                  <a:lnTo>
                    <a:pt x="311251" y="116065"/>
                  </a:lnTo>
                  <a:lnTo>
                    <a:pt x="272580" y="130175"/>
                  </a:lnTo>
                  <a:lnTo>
                    <a:pt x="256286" y="166966"/>
                  </a:lnTo>
                  <a:lnTo>
                    <a:pt x="255778" y="178536"/>
                  </a:lnTo>
                  <a:lnTo>
                    <a:pt x="257632" y="189433"/>
                  </a:lnTo>
                  <a:lnTo>
                    <a:pt x="287693" y="223253"/>
                  </a:lnTo>
                  <a:lnTo>
                    <a:pt x="326390" y="232676"/>
                  </a:lnTo>
                  <a:lnTo>
                    <a:pt x="337921" y="231330"/>
                  </a:lnTo>
                  <a:lnTo>
                    <a:pt x="372110" y="204660"/>
                  </a:lnTo>
                  <a:lnTo>
                    <a:pt x="373684" y="200888"/>
                  </a:lnTo>
                  <a:lnTo>
                    <a:pt x="376885" y="193230"/>
                  </a:lnTo>
                  <a:lnTo>
                    <a:pt x="379564" y="182689"/>
                  </a:lnTo>
                  <a:lnTo>
                    <a:pt x="380619" y="172847"/>
                  </a:lnTo>
                  <a:close/>
                </a:path>
                <a:path w="429895" h="903604">
                  <a:moveTo>
                    <a:pt x="429387" y="21653"/>
                  </a:moveTo>
                  <a:lnTo>
                    <a:pt x="423151" y="22542"/>
                  </a:lnTo>
                  <a:lnTo>
                    <a:pt x="417982" y="22682"/>
                  </a:lnTo>
                  <a:lnTo>
                    <a:pt x="417537" y="22682"/>
                  </a:lnTo>
                  <a:lnTo>
                    <a:pt x="407504" y="21564"/>
                  </a:lnTo>
                  <a:lnTo>
                    <a:pt x="400037" y="19697"/>
                  </a:lnTo>
                  <a:lnTo>
                    <a:pt x="393471" y="17538"/>
                  </a:lnTo>
                  <a:lnTo>
                    <a:pt x="393471" y="69786"/>
                  </a:lnTo>
                  <a:lnTo>
                    <a:pt x="390182" y="79971"/>
                  </a:lnTo>
                  <a:lnTo>
                    <a:pt x="387375" y="83439"/>
                  </a:lnTo>
                  <a:lnTo>
                    <a:pt x="379285" y="87706"/>
                  </a:lnTo>
                  <a:lnTo>
                    <a:pt x="375170" y="88099"/>
                  </a:lnTo>
                  <a:lnTo>
                    <a:pt x="366750" y="85407"/>
                  </a:lnTo>
                  <a:lnTo>
                    <a:pt x="363867" y="82321"/>
                  </a:lnTo>
                  <a:lnTo>
                    <a:pt x="361480" y="74434"/>
                  </a:lnTo>
                  <a:lnTo>
                    <a:pt x="361505" y="68465"/>
                  </a:lnTo>
                  <a:lnTo>
                    <a:pt x="363245" y="51320"/>
                  </a:lnTo>
                  <a:lnTo>
                    <a:pt x="363601" y="46139"/>
                  </a:lnTo>
                  <a:lnTo>
                    <a:pt x="363689" y="39992"/>
                  </a:lnTo>
                  <a:lnTo>
                    <a:pt x="393357" y="64071"/>
                  </a:lnTo>
                  <a:lnTo>
                    <a:pt x="393471" y="69786"/>
                  </a:lnTo>
                  <a:lnTo>
                    <a:pt x="393471" y="17538"/>
                  </a:lnTo>
                  <a:lnTo>
                    <a:pt x="355396" y="4953"/>
                  </a:lnTo>
                  <a:lnTo>
                    <a:pt x="346354" y="2311"/>
                  </a:lnTo>
                  <a:lnTo>
                    <a:pt x="338670" y="660"/>
                  </a:lnTo>
                  <a:lnTo>
                    <a:pt x="332359" y="0"/>
                  </a:lnTo>
                  <a:lnTo>
                    <a:pt x="299961" y="29171"/>
                  </a:lnTo>
                  <a:lnTo>
                    <a:pt x="292404" y="66725"/>
                  </a:lnTo>
                  <a:lnTo>
                    <a:pt x="293839" y="74079"/>
                  </a:lnTo>
                  <a:lnTo>
                    <a:pt x="296633" y="80683"/>
                  </a:lnTo>
                  <a:lnTo>
                    <a:pt x="300761" y="86804"/>
                  </a:lnTo>
                  <a:lnTo>
                    <a:pt x="306209" y="92443"/>
                  </a:lnTo>
                  <a:lnTo>
                    <a:pt x="312978" y="97599"/>
                  </a:lnTo>
                  <a:lnTo>
                    <a:pt x="326605" y="72097"/>
                  </a:lnTo>
                  <a:lnTo>
                    <a:pt x="321957" y="68567"/>
                  </a:lnTo>
                  <a:lnTo>
                    <a:pt x="319062" y="64985"/>
                  </a:lnTo>
                  <a:lnTo>
                    <a:pt x="316801" y="57683"/>
                  </a:lnTo>
                  <a:lnTo>
                    <a:pt x="317093" y="53213"/>
                  </a:lnTo>
                  <a:lnTo>
                    <a:pt x="321335" y="40043"/>
                  </a:lnTo>
                  <a:lnTo>
                    <a:pt x="324281" y="35090"/>
                  </a:lnTo>
                  <a:lnTo>
                    <a:pt x="331000" y="31000"/>
                  </a:lnTo>
                  <a:lnTo>
                    <a:pt x="335800" y="31000"/>
                  </a:lnTo>
                  <a:lnTo>
                    <a:pt x="344258" y="33731"/>
                  </a:lnTo>
                  <a:lnTo>
                    <a:pt x="344398" y="40055"/>
                  </a:lnTo>
                  <a:lnTo>
                    <a:pt x="344157" y="46151"/>
                  </a:lnTo>
                  <a:lnTo>
                    <a:pt x="343420" y="54787"/>
                  </a:lnTo>
                  <a:lnTo>
                    <a:pt x="341439" y="72872"/>
                  </a:lnTo>
                  <a:lnTo>
                    <a:pt x="341172" y="77533"/>
                  </a:lnTo>
                  <a:lnTo>
                    <a:pt x="341172" y="86804"/>
                  </a:lnTo>
                  <a:lnTo>
                    <a:pt x="341541" y="91046"/>
                  </a:lnTo>
                  <a:lnTo>
                    <a:pt x="371576" y="119189"/>
                  </a:lnTo>
                  <a:lnTo>
                    <a:pt x="378460" y="119341"/>
                  </a:lnTo>
                  <a:lnTo>
                    <a:pt x="385140" y="118021"/>
                  </a:lnTo>
                  <a:lnTo>
                    <a:pt x="410781" y="88099"/>
                  </a:lnTo>
                  <a:lnTo>
                    <a:pt x="412013" y="84264"/>
                  </a:lnTo>
                  <a:lnTo>
                    <a:pt x="412775" y="77673"/>
                  </a:lnTo>
                  <a:lnTo>
                    <a:pt x="411556" y="64465"/>
                  </a:lnTo>
                  <a:lnTo>
                    <a:pt x="409600" y="57823"/>
                  </a:lnTo>
                  <a:lnTo>
                    <a:pt x="406285" y="51130"/>
                  </a:lnTo>
                  <a:lnTo>
                    <a:pt x="407746" y="51130"/>
                  </a:lnTo>
                  <a:lnTo>
                    <a:pt x="414388" y="51308"/>
                  </a:lnTo>
                  <a:lnTo>
                    <a:pt x="417626" y="51308"/>
                  </a:lnTo>
                  <a:lnTo>
                    <a:pt x="419874" y="51168"/>
                  </a:lnTo>
                  <a:lnTo>
                    <a:pt x="423468" y="39992"/>
                  </a:lnTo>
                  <a:lnTo>
                    <a:pt x="426415" y="30911"/>
                  </a:lnTo>
                  <a:lnTo>
                    <a:pt x="414477" y="30911"/>
                  </a:lnTo>
                  <a:lnTo>
                    <a:pt x="426402" y="30899"/>
                  </a:lnTo>
                  <a:lnTo>
                    <a:pt x="429044" y="22694"/>
                  </a:lnTo>
                  <a:lnTo>
                    <a:pt x="429387" y="21653"/>
                  </a:lnTo>
                  <a:close/>
                </a:path>
              </a:pathLst>
            </a:custGeom>
            <a:solidFill>
              <a:srgbClr val="FFFFFF"/>
            </a:solidFill>
          </p:spPr>
          <p:txBody>
            <a:bodyPr wrap="square" lIns="0" tIns="0" rIns="0" bIns="0" rtlCol="0"/>
            <a:lstStyle/>
            <a:p>
              <a:endParaRPr/>
            </a:p>
          </p:txBody>
        </p:sp>
        <p:sp>
          <p:nvSpPr>
            <p:cNvPr id="12" name="object 12"/>
            <p:cNvSpPr/>
            <p:nvPr/>
          </p:nvSpPr>
          <p:spPr>
            <a:xfrm>
              <a:off x="5812532" y="897636"/>
              <a:ext cx="2023745" cy="5385435"/>
            </a:xfrm>
            <a:custGeom>
              <a:avLst/>
              <a:gdLst/>
              <a:ahLst/>
              <a:cxnLst/>
              <a:rect l="l" t="t" r="r" b="b"/>
              <a:pathLst>
                <a:path w="2023745" h="5385435">
                  <a:moveTo>
                    <a:pt x="1709445" y="0"/>
                  </a:moveTo>
                  <a:lnTo>
                    <a:pt x="0" y="5377141"/>
                  </a:lnTo>
                  <a:lnTo>
                    <a:pt x="348754" y="5385295"/>
                  </a:lnTo>
                  <a:lnTo>
                    <a:pt x="2023313" y="7340"/>
                  </a:lnTo>
                  <a:lnTo>
                    <a:pt x="1709445" y="0"/>
                  </a:lnTo>
                  <a:close/>
                </a:path>
              </a:pathLst>
            </a:custGeom>
            <a:solidFill>
              <a:srgbClr val="00338D"/>
            </a:solidFill>
          </p:spPr>
          <p:txBody>
            <a:bodyPr wrap="square" lIns="0" tIns="0" rIns="0" bIns="0" rtlCol="0"/>
            <a:lstStyle/>
            <a:p>
              <a:endParaRPr/>
            </a:p>
          </p:txBody>
        </p:sp>
        <p:pic>
          <p:nvPicPr>
            <p:cNvPr id="13" name="object 13"/>
            <p:cNvPicPr/>
            <p:nvPr/>
          </p:nvPicPr>
          <p:blipFill>
            <a:blip r:embed="rId5" cstate="print"/>
            <a:stretch>
              <a:fillRect/>
            </a:stretch>
          </p:blipFill>
          <p:spPr>
            <a:xfrm>
              <a:off x="6149339" y="1693164"/>
              <a:ext cx="1330451" cy="3806951"/>
            </a:xfrm>
            <a:prstGeom prst="rect">
              <a:avLst/>
            </a:prstGeom>
          </p:spPr>
        </p:pic>
      </p:grpSp>
      <p:sp>
        <p:nvSpPr>
          <p:cNvPr id="14" name="object 14"/>
          <p:cNvSpPr txBox="1"/>
          <p:nvPr/>
        </p:nvSpPr>
        <p:spPr>
          <a:xfrm>
            <a:off x="867219" y="1393887"/>
            <a:ext cx="4379595" cy="4437112"/>
          </a:xfrm>
          <a:prstGeom prst="rect">
            <a:avLst/>
          </a:prstGeom>
        </p:spPr>
        <p:txBody>
          <a:bodyPr vert="horz" wrap="square" lIns="0" tIns="12700" rIns="0" bIns="0" rtlCol="0">
            <a:spAutoFit/>
          </a:bodyPr>
          <a:lstStyle/>
          <a:p>
            <a:pPr marL="299085" marR="106045" indent="-287020">
              <a:lnSpc>
                <a:spcPct val="100000"/>
              </a:lnSpc>
              <a:spcBef>
                <a:spcPts val="100"/>
              </a:spcBef>
              <a:buFont typeface="Wingdings"/>
              <a:buChar char=""/>
              <a:tabLst>
                <a:tab pos="299085" algn="l"/>
              </a:tabLst>
            </a:pPr>
            <a:r>
              <a:rPr sz="1500" b="1" dirty="0">
                <a:solidFill>
                  <a:schemeClr val="tx2"/>
                </a:solidFill>
                <a:latin typeface="Arial"/>
                <a:cs typeface="Arial"/>
              </a:rPr>
              <a:t>Confisca</a:t>
            </a:r>
            <a:r>
              <a:rPr sz="1500" dirty="0">
                <a:solidFill>
                  <a:schemeClr val="tx2"/>
                </a:solidFill>
                <a:latin typeface="Arial"/>
                <a:cs typeface="Arial"/>
              </a:rPr>
              <a:t>:</a:t>
            </a:r>
            <a:r>
              <a:rPr sz="1500" spc="-25" dirty="0">
                <a:solidFill>
                  <a:schemeClr val="tx2"/>
                </a:solidFill>
                <a:latin typeface="Arial"/>
                <a:cs typeface="Arial"/>
              </a:rPr>
              <a:t> </a:t>
            </a:r>
            <a:r>
              <a:rPr sz="1500" dirty="0">
                <a:solidFill>
                  <a:schemeClr val="tx2"/>
                </a:solidFill>
                <a:latin typeface="Arial"/>
                <a:cs typeface="Arial"/>
              </a:rPr>
              <a:t>del</a:t>
            </a:r>
            <a:r>
              <a:rPr sz="1500" spc="-10" dirty="0">
                <a:solidFill>
                  <a:schemeClr val="tx2"/>
                </a:solidFill>
                <a:latin typeface="Arial"/>
                <a:cs typeface="Arial"/>
              </a:rPr>
              <a:t> ricavato</a:t>
            </a:r>
            <a:r>
              <a:rPr sz="1500" spc="-60" dirty="0">
                <a:solidFill>
                  <a:schemeClr val="tx2"/>
                </a:solidFill>
                <a:latin typeface="Arial"/>
                <a:cs typeface="Arial"/>
              </a:rPr>
              <a:t> </a:t>
            </a:r>
            <a:r>
              <a:rPr sz="1500" dirty="0">
                <a:solidFill>
                  <a:schemeClr val="tx2"/>
                </a:solidFill>
                <a:latin typeface="Arial"/>
                <a:cs typeface="Arial"/>
              </a:rPr>
              <a:t>ottenuto</a:t>
            </a:r>
            <a:r>
              <a:rPr sz="1500" spc="-30" dirty="0">
                <a:solidFill>
                  <a:schemeClr val="tx2"/>
                </a:solidFill>
                <a:latin typeface="Arial"/>
                <a:cs typeface="Arial"/>
              </a:rPr>
              <a:t> </a:t>
            </a:r>
            <a:r>
              <a:rPr sz="1500" dirty="0">
                <a:solidFill>
                  <a:schemeClr val="tx2"/>
                </a:solidFill>
                <a:latin typeface="Arial"/>
                <a:cs typeface="Arial"/>
              </a:rPr>
              <a:t>per</a:t>
            </a:r>
            <a:r>
              <a:rPr sz="1500" spc="-20" dirty="0">
                <a:solidFill>
                  <a:schemeClr val="tx2"/>
                </a:solidFill>
                <a:latin typeface="Arial"/>
                <a:cs typeface="Arial"/>
              </a:rPr>
              <a:t> </a:t>
            </a:r>
            <a:r>
              <a:rPr sz="1500" spc="-10" dirty="0">
                <a:solidFill>
                  <a:schemeClr val="tx2"/>
                </a:solidFill>
                <a:latin typeface="Arial"/>
                <a:cs typeface="Arial"/>
              </a:rPr>
              <a:t>effetto</a:t>
            </a:r>
            <a:r>
              <a:rPr sz="1500" spc="-160" dirty="0">
                <a:solidFill>
                  <a:schemeClr val="tx2"/>
                </a:solidFill>
                <a:latin typeface="Arial"/>
                <a:cs typeface="Arial"/>
              </a:rPr>
              <a:t> </a:t>
            </a:r>
            <a:r>
              <a:rPr sz="1500" spc="-10" dirty="0">
                <a:solidFill>
                  <a:schemeClr val="tx2"/>
                </a:solidFill>
                <a:latin typeface="Arial"/>
                <a:cs typeface="Arial"/>
              </a:rPr>
              <a:t>della </a:t>
            </a:r>
            <a:r>
              <a:rPr sz="1500" dirty="0">
                <a:solidFill>
                  <a:schemeClr val="tx2"/>
                </a:solidFill>
                <a:latin typeface="Arial"/>
                <a:cs typeface="Arial"/>
              </a:rPr>
              <a:t>commissione</a:t>
            </a:r>
            <a:r>
              <a:rPr sz="1500" spc="-55" dirty="0">
                <a:solidFill>
                  <a:schemeClr val="tx2"/>
                </a:solidFill>
                <a:latin typeface="Arial"/>
                <a:cs typeface="Arial"/>
              </a:rPr>
              <a:t> </a:t>
            </a:r>
            <a:r>
              <a:rPr sz="1500" dirty="0">
                <a:solidFill>
                  <a:schemeClr val="tx2"/>
                </a:solidFill>
                <a:latin typeface="Arial"/>
                <a:cs typeface="Arial"/>
              </a:rPr>
              <a:t>del</a:t>
            </a:r>
            <a:r>
              <a:rPr sz="1500" spc="-45" dirty="0">
                <a:solidFill>
                  <a:schemeClr val="tx2"/>
                </a:solidFill>
                <a:latin typeface="Arial"/>
                <a:cs typeface="Arial"/>
              </a:rPr>
              <a:t> </a:t>
            </a:r>
            <a:r>
              <a:rPr sz="1500" dirty="0">
                <a:solidFill>
                  <a:schemeClr val="tx2"/>
                </a:solidFill>
                <a:latin typeface="Arial"/>
                <a:cs typeface="Arial"/>
              </a:rPr>
              <a:t>reato</a:t>
            </a:r>
            <a:r>
              <a:rPr sz="1500" spc="-100" dirty="0">
                <a:solidFill>
                  <a:schemeClr val="tx2"/>
                </a:solidFill>
                <a:latin typeface="Arial"/>
                <a:cs typeface="Arial"/>
              </a:rPr>
              <a:t> </a:t>
            </a:r>
            <a:r>
              <a:rPr sz="1500" spc="-10" dirty="0">
                <a:solidFill>
                  <a:schemeClr val="tx2"/>
                </a:solidFill>
                <a:latin typeface="Arial"/>
                <a:cs typeface="Arial"/>
              </a:rPr>
              <a:t>presupposto</a:t>
            </a:r>
            <a:endParaRPr sz="1500" dirty="0">
              <a:solidFill>
                <a:schemeClr val="tx2"/>
              </a:solidFill>
              <a:latin typeface="Arial"/>
              <a:cs typeface="Arial"/>
            </a:endParaRPr>
          </a:p>
          <a:p>
            <a:pPr>
              <a:lnSpc>
                <a:spcPct val="100000"/>
              </a:lnSpc>
              <a:spcBef>
                <a:spcPts val="135"/>
              </a:spcBef>
              <a:buFont typeface="Wingdings"/>
              <a:buChar char=""/>
            </a:pPr>
            <a:endParaRPr sz="1500" dirty="0">
              <a:solidFill>
                <a:schemeClr val="tx2"/>
              </a:solidFill>
              <a:latin typeface="Arial"/>
              <a:cs typeface="Arial"/>
            </a:endParaRPr>
          </a:p>
          <a:p>
            <a:pPr marL="299085" marR="236854" indent="-287020">
              <a:lnSpc>
                <a:spcPct val="100000"/>
              </a:lnSpc>
              <a:buFont typeface="Wingdings"/>
              <a:buChar char=""/>
              <a:tabLst>
                <a:tab pos="299085" algn="l"/>
              </a:tabLst>
            </a:pPr>
            <a:r>
              <a:rPr sz="1500" b="1" spc="-10" dirty="0">
                <a:solidFill>
                  <a:schemeClr val="tx2"/>
                </a:solidFill>
                <a:latin typeface="Arial"/>
                <a:cs typeface="Arial"/>
              </a:rPr>
              <a:t>Pubblicazione</a:t>
            </a:r>
            <a:r>
              <a:rPr sz="1500" b="1" spc="-50" dirty="0">
                <a:solidFill>
                  <a:schemeClr val="tx2"/>
                </a:solidFill>
                <a:latin typeface="Arial"/>
                <a:cs typeface="Arial"/>
              </a:rPr>
              <a:t> </a:t>
            </a:r>
            <a:r>
              <a:rPr sz="1500" b="1" dirty="0">
                <a:solidFill>
                  <a:schemeClr val="tx2"/>
                </a:solidFill>
                <a:latin typeface="Arial"/>
                <a:cs typeface="Arial"/>
              </a:rPr>
              <a:t>della</a:t>
            </a:r>
            <a:r>
              <a:rPr sz="1500" b="1" spc="-10" dirty="0">
                <a:solidFill>
                  <a:schemeClr val="tx2"/>
                </a:solidFill>
                <a:latin typeface="Arial"/>
                <a:cs typeface="Arial"/>
              </a:rPr>
              <a:t> </a:t>
            </a:r>
            <a:r>
              <a:rPr sz="1500" b="1" dirty="0">
                <a:solidFill>
                  <a:schemeClr val="tx2"/>
                </a:solidFill>
                <a:latin typeface="Arial"/>
                <a:cs typeface="Arial"/>
              </a:rPr>
              <a:t>sentenza</a:t>
            </a:r>
            <a:r>
              <a:rPr sz="1500" b="1" spc="-5" dirty="0">
                <a:solidFill>
                  <a:schemeClr val="tx2"/>
                </a:solidFill>
                <a:latin typeface="Arial"/>
                <a:cs typeface="Arial"/>
              </a:rPr>
              <a:t> </a:t>
            </a:r>
            <a:r>
              <a:rPr sz="1500" b="1" spc="-10" dirty="0">
                <a:solidFill>
                  <a:schemeClr val="tx2"/>
                </a:solidFill>
                <a:latin typeface="Arial"/>
                <a:cs typeface="Arial"/>
              </a:rPr>
              <a:t>di</a:t>
            </a:r>
            <a:r>
              <a:rPr sz="1500" b="1" spc="-100" dirty="0">
                <a:solidFill>
                  <a:schemeClr val="tx2"/>
                </a:solidFill>
                <a:latin typeface="Arial"/>
                <a:cs typeface="Arial"/>
              </a:rPr>
              <a:t> </a:t>
            </a:r>
            <a:r>
              <a:rPr sz="1500" b="1" spc="-10" dirty="0">
                <a:solidFill>
                  <a:schemeClr val="tx2"/>
                </a:solidFill>
                <a:latin typeface="Arial"/>
                <a:cs typeface="Arial"/>
              </a:rPr>
              <a:t>condanna</a:t>
            </a:r>
            <a:r>
              <a:rPr sz="1500" spc="-10" dirty="0">
                <a:solidFill>
                  <a:schemeClr val="tx2"/>
                </a:solidFill>
                <a:latin typeface="Arial"/>
                <a:cs typeface="Arial"/>
              </a:rPr>
              <a:t>: </a:t>
            </a:r>
            <a:r>
              <a:rPr sz="1500" dirty="0">
                <a:solidFill>
                  <a:schemeClr val="tx2"/>
                </a:solidFill>
                <a:latin typeface="Arial"/>
                <a:cs typeface="Arial"/>
              </a:rPr>
              <a:t>sanzione</a:t>
            </a:r>
            <a:r>
              <a:rPr sz="1500" spc="-40" dirty="0">
                <a:solidFill>
                  <a:schemeClr val="tx2"/>
                </a:solidFill>
                <a:latin typeface="Arial"/>
                <a:cs typeface="Arial"/>
              </a:rPr>
              <a:t> </a:t>
            </a:r>
            <a:r>
              <a:rPr sz="1500" spc="-10" dirty="0">
                <a:solidFill>
                  <a:schemeClr val="tx2"/>
                </a:solidFill>
                <a:latin typeface="Arial"/>
                <a:cs typeface="Arial"/>
              </a:rPr>
              <a:t>afflittiva</a:t>
            </a:r>
            <a:r>
              <a:rPr sz="1500" spc="-55" dirty="0">
                <a:solidFill>
                  <a:schemeClr val="tx2"/>
                </a:solidFill>
                <a:latin typeface="Arial"/>
                <a:cs typeface="Arial"/>
              </a:rPr>
              <a:t> </a:t>
            </a:r>
            <a:r>
              <a:rPr sz="1500" dirty="0">
                <a:solidFill>
                  <a:schemeClr val="tx2"/>
                </a:solidFill>
                <a:latin typeface="Arial"/>
                <a:cs typeface="Arial"/>
              </a:rPr>
              <a:t>che</a:t>
            </a:r>
            <a:r>
              <a:rPr sz="1500" spc="-25" dirty="0">
                <a:solidFill>
                  <a:schemeClr val="tx2"/>
                </a:solidFill>
                <a:latin typeface="Arial"/>
                <a:cs typeface="Arial"/>
              </a:rPr>
              <a:t> </a:t>
            </a:r>
            <a:r>
              <a:rPr sz="1500" dirty="0">
                <a:solidFill>
                  <a:schemeClr val="tx2"/>
                </a:solidFill>
                <a:latin typeface="Arial"/>
                <a:cs typeface="Arial"/>
              </a:rPr>
              <a:t>ha</a:t>
            </a:r>
            <a:r>
              <a:rPr sz="1500" spc="-15" dirty="0">
                <a:solidFill>
                  <a:schemeClr val="tx2"/>
                </a:solidFill>
                <a:latin typeface="Arial"/>
                <a:cs typeface="Arial"/>
              </a:rPr>
              <a:t> </a:t>
            </a:r>
            <a:r>
              <a:rPr sz="1500" dirty="0">
                <a:solidFill>
                  <a:schemeClr val="tx2"/>
                </a:solidFill>
                <a:latin typeface="Arial"/>
                <a:cs typeface="Arial"/>
              </a:rPr>
              <a:t>un</a:t>
            </a:r>
            <a:r>
              <a:rPr sz="1500" spc="-75" dirty="0">
                <a:solidFill>
                  <a:schemeClr val="tx2"/>
                </a:solidFill>
                <a:latin typeface="Arial"/>
                <a:cs typeface="Arial"/>
              </a:rPr>
              <a:t> </a:t>
            </a:r>
            <a:r>
              <a:rPr sz="1500" spc="-10" dirty="0">
                <a:solidFill>
                  <a:schemeClr val="tx2"/>
                </a:solidFill>
                <a:latin typeface="Arial"/>
                <a:cs typeface="Arial"/>
              </a:rPr>
              <a:t>impatto</a:t>
            </a:r>
            <a:endParaRPr sz="1500" dirty="0">
              <a:solidFill>
                <a:schemeClr val="tx2"/>
              </a:solidFill>
              <a:latin typeface="Arial"/>
              <a:cs typeface="Arial"/>
            </a:endParaRPr>
          </a:p>
          <a:p>
            <a:pPr marL="299085">
              <a:lnSpc>
                <a:spcPct val="100000"/>
              </a:lnSpc>
            </a:pPr>
            <a:r>
              <a:rPr sz="1500" dirty="0">
                <a:solidFill>
                  <a:schemeClr val="tx2"/>
                </a:solidFill>
                <a:latin typeface="Arial"/>
                <a:cs typeface="Arial"/>
              </a:rPr>
              <a:t>negativo</a:t>
            </a:r>
            <a:r>
              <a:rPr sz="1500" spc="-65" dirty="0">
                <a:solidFill>
                  <a:schemeClr val="tx2"/>
                </a:solidFill>
                <a:latin typeface="Arial"/>
                <a:cs typeface="Arial"/>
              </a:rPr>
              <a:t> </a:t>
            </a:r>
            <a:r>
              <a:rPr sz="1500" dirty="0">
                <a:solidFill>
                  <a:schemeClr val="tx2"/>
                </a:solidFill>
                <a:latin typeface="Arial"/>
                <a:cs typeface="Arial"/>
              </a:rPr>
              <a:t>sull’immagine</a:t>
            </a:r>
            <a:r>
              <a:rPr sz="1500" spc="-60" dirty="0">
                <a:solidFill>
                  <a:schemeClr val="tx2"/>
                </a:solidFill>
                <a:latin typeface="Arial"/>
                <a:cs typeface="Arial"/>
              </a:rPr>
              <a:t> </a:t>
            </a:r>
            <a:r>
              <a:rPr sz="1500" dirty="0">
                <a:solidFill>
                  <a:schemeClr val="tx2"/>
                </a:solidFill>
                <a:latin typeface="Arial"/>
                <a:cs typeface="Arial"/>
              </a:rPr>
              <a:t>della</a:t>
            </a:r>
            <a:r>
              <a:rPr sz="1500" spc="-80" dirty="0">
                <a:solidFill>
                  <a:schemeClr val="tx2"/>
                </a:solidFill>
                <a:latin typeface="Arial"/>
                <a:cs typeface="Arial"/>
              </a:rPr>
              <a:t> </a:t>
            </a:r>
            <a:r>
              <a:rPr sz="1500" spc="-10" dirty="0">
                <a:solidFill>
                  <a:schemeClr val="tx2"/>
                </a:solidFill>
                <a:latin typeface="Arial"/>
                <a:cs typeface="Arial"/>
              </a:rPr>
              <a:t>società</a:t>
            </a:r>
            <a:endParaRPr sz="1500" dirty="0">
              <a:solidFill>
                <a:schemeClr val="tx2"/>
              </a:solidFill>
              <a:latin typeface="Arial"/>
              <a:cs typeface="Arial"/>
            </a:endParaRPr>
          </a:p>
          <a:p>
            <a:pPr>
              <a:lnSpc>
                <a:spcPct val="100000"/>
              </a:lnSpc>
              <a:spcBef>
                <a:spcPts val="135"/>
              </a:spcBef>
            </a:pPr>
            <a:endParaRPr sz="1500" dirty="0">
              <a:solidFill>
                <a:schemeClr val="tx2"/>
              </a:solidFill>
              <a:latin typeface="Arial"/>
              <a:cs typeface="Arial"/>
            </a:endParaRPr>
          </a:p>
          <a:p>
            <a:pPr marL="299085" indent="-286385">
              <a:lnSpc>
                <a:spcPct val="100000"/>
              </a:lnSpc>
              <a:buFont typeface="Wingdings"/>
              <a:buChar char=""/>
              <a:tabLst>
                <a:tab pos="299085" algn="l"/>
              </a:tabLst>
            </a:pPr>
            <a:r>
              <a:rPr sz="1500" b="1" spc="-10" dirty="0">
                <a:solidFill>
                  <a:schemeClr val="tx2"/>
                </a:solidFill>
                <a:latin typeface="Arial"/>
                <a:cs typeface="Arial"/>
              </a:rPr>
              <a:t>Interdittive:</a:t>
            </a:r>
            <a:endParaRPr sz="1500" dirty="0">
              <a:solidFill>
                <a:schemeClr val="tx2"/>
              </a:solidFill>
              <a:latin typeface="Arial"/>
              <a:cs typeface="Arial"/>
            </a:endParaRPr>
          </a:p>
          <a:p>
            <a:pPr marL="756285" marR="5080" lvl="1" indent="-287020">
              <a:lnSpc>
                <a:spcPct val="100000"/>
              </a:lnSpc>
              <a:buFont typeface="Wingdings"/>
              <a:buChar char=""/>
              <a:tabLst>
                <a:tab pos="756285" algn="l"/>
              </a:tabLst>
            </a:pPr>
            <a:r>
              <a:rPr sz="1500" dirty="0">
                <a:solidFill>
                  <a:schemeClr val="tx2"/>
                </a:solidFill>
                <a:latin typeface="Arial"/>
                <a:cs typeface="Arial"/>
              </a:rPr>
              <a:t>interdizione</a:t>
            </a:r>
            <a:r>
              <a:rPr sz="1500" spc="-50" dirty="0">
                <a:solidFill>
                  <a:schemeClr val="tx2"/>
                </a:solidFill>
                <a:latin typeface="Arial"/>
                <a:cs typeface="Arial"/>
              </a:rPr>
              <a:t> </a:t>
            </a:r>
            <a:r>
              <a:rPr sz="1500" dirty="0">
                <a:solidFill>
                  <a:schemeClr val="tx2"/>
                </a:solidFill>
                <a:latin typeface="Arial"/>
                <a:cs typeface="Arial"/>
              </a:rPr>
              <a:t>dall’esercizio</a:t>
            </a:r>
            <a:r>
              <a:rPr sz="1500" spc="-45" dirty="0">
                <a:solidFill>
                  <a:schemeClr val="tx2"/>
                </a:solidFill>
                <a:latin typeface="Arial"/>
                <a:cs typeface="Arial"/>
              </a:rPr>
              <a:t> </a:t>
            </a:r>
            <a:r>
              <a:rPr sz="1500" spc="-10" dirty="0">
                <a:solidFill>
                  <a:schemeClr val="tx2"/>
                </a:solidFill>
                <a:latin typeface="Arial"/>
                <a:cs typeface="Arial"/>
              </a:rPr>
              <a:t>dell’attività</a:t>
            </a:r>
            <a:r>
              <a:rPr sz="1500" spc="-65" dirty="0">
                <a:solidFill>
                  <a:schemeClr val="tx2"/>
                </a:solidFill>
                <a:latin typeface="Arial"/>
                <a:cs typeface="Arial"/>
              </a:rPr>
              <a:t> </a:t>
            </a:r>
            <a:r>
              <a:rPr sz="1500" spc="-50" dirty="0">
                <a:solidFill>
                  <a:schemeClr val="tx2"/>
                </a:solidFill>
                <a:latin typeface="Arial"/>
                <a:cs typeface="Arial"/>
              </a:rPr>
              <a:t>e </a:t>
            </a:r>
            <a:r>
              <a:rPr sz="1500" spc="-10" dirty="0">
                <a:solidFill>
                  <a:schemeClr val="tx2"/>
                </a:solidFill>
                <a:latin typeface="Arial"/>
                <a:cs typeface="Arial"/>
              </a:rPr>
              <a:t>sospensione/revoca</a:t>
            </a:r>
            <a:r>
              <a:rPr sz="1500" spc="75" dirty="0">
                <a:solidFill>
                  <a:schemeClr val="tx2"/>
                </a:solidFill>
                <a:latin typeface="Arial"/>
                <a:cs typeface="Arial"/>
              </a:rPr>
              <a:t> </a:t>
            </a:r>
            <a:r>
              <a:rPr sz="1500" spc="-10" dirty="0">
                <a:solidFill>
                  <a:schemeClr val="tx2"/>
                </a:solidFill>
                <a:latin typeface="Arial"/>
                <a:cs typeface="Arial"/>
              </a:rPr>
              <a:t>autorizzazioni,</a:t>
            </a:r>
            <a:r>
              <a:rPr sz="1500" spc="-60" dirty="0">
                <a:solidFill>
                  <a:schemeClr val="tx2"/>
                </a:solidFill>
                <a:latin typeface="Arial"/>
                <a:cs typeface="Arial"/>
              </a:rPr>
              <a:t> </a:t>
            </a:r>
            <a:r>
              <a:rPr sz="1500" spc="-10" dirty="0">
                <a:solidFill>
                  <a:schemeClr val="tx2"/>
                </a:solidFill>
                <a:latin typeface="Arial"/>
                <a:cs typeface="Arial"/>
              </a:rPr>
              <a:t>licenze </a:t>
            </a:r>
            <a:r>
              <a:rPr sz="1500" dirty="0">
                <a:solidFill>
                  <a:schemeClr val="tx2"/>
                </a:solidFill>
                <a:latin typeface="Arial"/>
                <a:cs typeface="Arial"/>
              </a:rPr>
              <a:t>o</a:t>
            </a:r>
            <a:r>
              <a:rPr sz="1500" spc="-25" dirty="0">
                <a:solidFill>
                  <a:schemeClr val="tx2"/>
                </a:solidFill>
                <a:latin typeface="Arial"/>
                <a:cs typeface="Arial"/>
              </a:rPr>
              <a:t> </a:t>
            </a:r>
            <a:r>
              <a:rPr sz="1500" spc="-10" dirty="0">
                <a:solidFill>
                  <a:schemeClr val="tx2"/>
                </a:solidFill>
                <a:latin typeface="Arial"/>
                <a:cs typeface="Arial"/>
              </a:rPr>
              <a:t>concessioni</a:t>
            </a:r>
            <a:endParaRPr sz="1500" dirty="0">
              <a:solidFill>
                <a:schemeClr val="tx2"/>
              </a:solidFill>
              <a:latin typeface="Arial"/>
              <a:cs typeface="Arial"/>
            </a:endParaRPr>
          </a:p>
          <a:p>
            <a:pPr marL="756285" lvl="1" indent="-286385">
              <a:lnSpc>
                <a:spcPct val="100000"/>
              </a:lnSpc>
              <a:buFont typeface="Wingdings"/>
              <a:buChar char=""/>
              <a:tabLst>
                <a:tab pos="756285" algn="l"/>
              </a:tabLst>
            </a:pPr>
            <a:r>
              <a:rPr sz="1500" dirty="0">
                <a:solidFill>
                  <a:schemeClr val="tx2"/>
                </a:solidFill>
                <a:latin typeface="Arial"/>
                <a:cs typeface="Arial"/>
              </a:rPr>
              <a:t>divieto</a:t>
            </a:r>
            <a:r>
              <a:rPr sz="1500" spc="-55" dirty="0">
                <a:solidFill>
                  <a:schemeClr val="tx2"/>
                </a:solidFill>
                <a:latin typeface="Arial"/>
                <a:cs typeface="Arial"/>
              </a:rPr>
              <a:t> </a:t>
            </a:r>
            <a:r>
              <a:rPr sz="1500" dirty="0">
                <a:solidFill>
                  <a:schemeClr val="tx2"/>
                </a:solidFill>
                <a:latin typeface="Arial"/>
                <a:cs typeface="Arial"/>
              </a:rPr>
              <a:t>di</a:t>
            </a:r>
            <a:r>
              <a:rPr sz="1500" spc="-35" dirty="0">
                <a:solidFill>
                  <a:schemeClr val="tx2"/>
                </a:solidFill>
                <a:latin typeface="Arial"/>
                <a:cs typeface="Arial"/>
              </a:rPr>
              <a:t> </a:t>
            </a:r>
            <a:r>
              <a:rPr sz="1500" dirty="0">
                <a:solidFill>
                  <a:schemeClr val="tx2"/>
                </a:solidFill>
                <a:latin typeface="Arial"/>
                <a:cs typeface="Arial"/>
              </a:rPr>
              <a:t>contrattare</a:t>
            </a:r>
            <a:r>
              <a:rPr sz="1500" spc="-60" dirty="0">
                <a:solidFill>
                  <a:schemeClr val="tx2"/>
                </a:solidFill>
                <a:latin typeface="Arial"/>
                <a:cs typeface="Arial"/>
              </a:rPr>
              <a:t> </a:t>
            </a:r>
            <a:r>
              <a:rPr sz="1500" dirty="0">
                <a:solidFill>
                  <a:schemeClr val="tx2"/>
                </a:solidFill>
                <a:latin typeface="Arial"/>
                <a:cs typeface="Arial"/>
              </a:rPr>
              <a:t>con</a:t>
            </a:r>
            <a:r>
              <a:rPr sz="1500" spc="-30" dirty="0">
                <a:solidFill>
                  <a:schemeClr val="tx2"/>
                </a:solidFill>
                <a:latin typeface="Arial"/>
                <a:cs typeface="Arial"/>
              </a:rPr>
              <a:t> </a:t>
            </a:r>
            <a:r>
              <a:rPr sz="1500" dirty="0">
                <a:solidFill>
                  <a:schemeClr val="tx2"/>
                </a:solidFill>
                <a:latin typeface="Arial"/>
                <a:cs typeface="Arial"/>
              </a:rPr>
              <a:t>la</a:t>
            </a:r>
            <a:r>
              <a:rPr sz="1500" spc="-85" dirty="0">
                <a:solidFill>
                  <a:schemeClr val="tx2"/>
                </a:solidFill>
                <a:latin typeface="Arial"/>
                <a:cs typeface="Arial"/>
              </a:rPr>
              <a:t> </a:t>
            </a:r>
            <a:r>
              <a:rPr sz="1500" spc="-25" dirty="0">
                <a:solidFill>
                  <a:schemeClr val="tx2"/>
                </a:solidFill>
                <a:latin typeface="Arial"/>
                <a:cs typeface="Arial"/>
              </a:rPr>
              <a:t>PA</a:t>
            </a:r>
            <a:endParaRPr sz="1500" dirty="0">
              <a:solidFill>
                <a:schemeClr val="tx2"/>
              </a:solidFill>
              <a:latin typeface="Arial"/>
              <a:cs typeface="Arial"/>
            </a:endParaRPr>
          </a:p>
          <a:p>
            <a:pPr marL="756285" marR="824230" lvl="1" indent="-287020">
              <a:lnSpc>
                <a:spcPct val="100000"/>
              </a:lnSpc>
              <a:buFont typeface="Wingdings"/>
              <a:buChar char=""/>
              <a:tabLst>
                <a:tab pos="756285" algn="l"/>
              </a:tabLst>
            </a:pPr>
            <a:r>
              <a:rPr sz="1500" spc="-10" dirty="0">
                <a:solidFill>
                  <a:schemeClr val="tx2"/>
                </a:solidFill>
                <a:latin typeface="Arial"/>
                <a:cs typeface="Arial"/>
              </a:rPr>
              <a:t>esclusione/revoca</a:t>
            </a:r>
            <a:r>
              <a:rPr sz="1500" spc="50" dirty="0">
                <a:solidFill>
                  <a:schemeClr val="tx2"/>
                </a:solidFill>
                <a:latin typeface="Arial"/>
                <a:cs typeface="Arial"/>
              </a:rPr>
              <a:t> </a:t>
            </a:r>
            <a:r>
              <a:rPr sz="1500" spc="-10" dirty="0">
                <a:solidFill>
                  <a:schemeClr val="tx2"/>
                </a:solidFill>
                <a:latin typeface="Arial"/>
                <a:cs typeface="Arial"/>
              </a:rPr>
              <a:t>agevolazioni, </a:t>
            </a:r>
            <a:r>
              <a:rPr sz="1500" dirty="0">
                <a:solidFill>
                  <a:schemeClr val="tx2"/>
                </a:solidFill>
                <a:latin typeface="Arial"/>
                <a:cs typeface="Arial"/>
              </a:rPr>
              <a:t>finanziamenti,</a:t>
            </a:r>
            <a:r>
              <a:rPr sz="1500" spc="-105" dirty="0">
                <a:solidFill>
                  <a:schemeClr val="tx2"/>
                </a:solidFill>
                <a:latin typeface="Arial"/>
                <a:cs typeface="Arial"/>
              </a:rPr>
              <a:t> </a:t>
            </a:r>
            <a:r>
              <a:rPr sz="1500" dirty="0">
                <a:solidFill>
                  <a:schemeClr val="tx2"/>
                </a:solidFill>
                <a:latin typeface="Arial"/>
                <a:cs typeface="Arial"/>
              </a:rPr>
              <a:t>contributi</a:t>
            </a:r>
            <a:r>
              <a:rPr sz="1500" spc="-65" dirty="0">
                <a:solidFill>
                  <a:schemeClr val="tx2"/>
                </a:solidFill>
                <a:latin typeface="Arial"/>
                <a:cs typeface="Arial"/>
              </a:rPr>
              <a:t> </a:t>
            </a:r>
            <a:r>
              <a:rPr sz="1500" spc="-10" dirty="0">
                <a:solidFill>
                  <a:schemeClr val="tx2"/>
                </a:solidFill>
                <a:latin typeface="Arial"/>
                <a:cs typeface="Arial"/>
              </a:rPr>
              <a:t>o</a:t>
            </a:r>
            <a:r>
              <a:rPr sz="1500" spc="-105" dirty="0">
                <a:solidFill>
                  <a:schemeClr val="tx2"/>
                </a:solidFill>
                <a:latin typeface="Arial"/>
                <a:cs typeface="Arial"/>
              </a:rPr>
              <a:t> </a:t>
            </a:r>
            <a:r>
              <a:rPr sz="1500" spc="-10" dirty="0">
                <a:solidFill>
                  <a:schemeClr val="tx2"/>
                </a:solidFill>
                <a:latin typeface="Arial"/>
                <a:cs typeface="Arial"/>
              </a:rPr>
              <a:t>sussidi</a:t>
            </a:r>
            <a:endParaRPr sz="1500" dirty="0">
              <a:solidFill>
                <a:schemeClr val="tx2"/>
              </a:solidFill>
              <a:latin typeface="Arial"/>
              <a:cs typeface="Arial"/>
            </a:endParaRPr>
          </a:p>
          <a:p>
            <a:pPr lvl="1">
              <a:lnSpc>
                <a:spcPct val="100000"/>
              </a:lnSpc>
              <a:spcBef>
                <a:spcPts val="135"/>
              </a:spcBef>
              <a:buFont typeface="Wingdings"/>
              <a:buChar char=""/>
            </a:pPr>
            <a:endParaRPr sz="1500" dirty="0">
              <a:solidFill>
                <a:schemeClr val="tx2"/>
              </a:solidFill>
              <a:latin typeface="Arial"/>
              <a:cs typeface="Arial"/>
            </a:endParaRPr>
          </a:p>
          <a:p>
            <a:pPr marL="299085" indent="-286385">
              <a:lnSpc>
                <a:spcPct val="100000"/>
              </a:lnSpc>
              <a:buFont typeface="Wingdings"/>
              <a:buChar char=""/>
              <a:tabLst>
                <a:tab pos="299085" algn="l"/>
              </a:tabLst>
            </a:pPr>
            <a:r>
              <a:rPr sz="1500" b="1" spc="-10" dirty="0">
                <a:solidFill>
                  <a:schemeClr val="tx2"/>
                </a:solidFill>
                <a:latin typeface="Arial"/>
                <a:cs typeface="Arial"/>
              </a:rPr>
              <a:t>Pecuniarie:</a:t>
            </a:r>
            <a:endParaRPr sz="1500" dirty="0">
              <a:solidFill>
                <a:schemeClr val="tx2"/>
              </a:solidFill>
              <a:latin typeface="Arial"/>
              <a:cs typeface="Arial"/>
            </a:endParaRPr>
          </a:p>
          <a:p>
            <a:pPr marL="756285" lvl="1" indent="-286385">
              <a:lnSpc>
                <a:spcPct val="100000"/>
              </a:lnSpc>
              <a:buFont typeface="Wingdings"/>
              <a:buChar char=""/>
              <a:tabLst>
                <a:tab pos="756285" algn="l"/>
              </a:tabLst>
            </a:pPr>
            <a:r>
              <a:rPr sz="1500" dirty="0">
                <a:solidFill>
                  <a:schemeClr val="tx2"/>
                </a:solidFill>
                <a:latin typeface="Arial"/>
                <a:cs typeface="Arial"/>
              </a:rPr>
              <a:t>Nella</a:t>
            </a:r>
            <a:r>
              <a:rPr sz="1500" spc="-30" dirty="0">
                <a:solidFill>
                  <a:schemeClr val="tx2"/>
                </a:solidFill>
                <a:latin typeface="Arial"/>
                <a:cs typeface="Arial"/>
              </a:rPr>
              <a:t> </a:t>
            </a:r>
            <a:r>
              <a:rPr sz="1500" dirty="0">
                <a:solidFill>
                  <a:schemeClr val="tx2"/>
                </a:solidFill>
                <a:latin typeface="Arial"/>
                <a:cs typeface="Arial"/>
              </a:rPr>
              <a:t>misura</a:t>
            </a:r>
            <a:r>
              <a:rPr sz="1500" spc="-40" dirty="0">
                <a:solidFill>
                  <a:schemeClr val="tx2"/>
                </a:solidFill>
                <a:latin typeface="Arial"/>
                <a:cs typeface="Arial"/>
              </a:rPr>
              <a:t> </a:t>
            </a:r>
            <a:r>
              <a:rPr sz="1500" dirty="0">
                <a:solidFill>
                  <a:schemeClr val="tx2"/>
                </a:solidFill>
                <a:latin typeface="Arial"/>
                <a:cs typeface="Arial"/>
              </a:rPr>
              <a:t>stabilita</a:t>
            </a:r>
            <a:r>
              <a:rPr sz="1500" spc="-45" dirty="0">
                <a:solidFill>
                  <a:schemeClr val="tx2"/>
                </a:solidFill>
                <a:latin typeface="Arial"/>
                <a:cs typeface="Arial"/>
              </a:rPr>
              <a:t> </a:t>
            </a:r>
            <a:r>
              <a:rPr sz="1500" dirty="0">
                <a:solidFill>
                  <a:schemeClr val="tx2"/>
                </a:solidFill>
                <a:latin typeface="Arial"/>
                <a:cs typeface="Arial"/>
              </a:rPr>
              <a:t>dal</a:t>
            </a:r>
            <a:r>
              <a:rPr sz="1500" spc="-95" dirty="0">
                <a:solidFill>
                  <a:schemeClr val="tx2"/>
                </a:solidFill>
                <a:latin typeface="Arial"/>
                <a:cs typeface="Arial"/>
              </a:rPr>
              <a:t> </a:t>
            </a:r>
            <a:r>
              <a:rPr sz="1500" spc="-10" dirty="0">
                <a:solidFill>
                  <a:schemeClr val="tx2"/>
                </a:solidFill>
                <a:latin typeface="Arial"/>
                <a:cs typeface="Arial"/>
              </a:rPr>
              <a:t>giudice</a:t>
            </a:r>
            <a:endParaRPr sz="1500" dirty="0">
              <a:solidFill>
                <a:schemeClr val="tx2"/>
              </a:solidFill>
              <a:latin typeface="Arial"/>
              <a:cs typeface="Arial"/>
            </a:endParaRPr>
          </a:p>
          <a:p>
            <a:pPr marL="756285" marR="586740" lvl="1" indent="-287020">
              <a:lnSpc>
                <a:spcPct val="100000"/>
              </a:lnSpc>
              <a:buFont typeface="Wingdings"/>
              <a:buChar char=""/>
              <a:tabLst>
                <a:tab pos="756285" algn="l"/>
              </a:tabLst>
            </a:pPr>
            <a:r>
              <a:rPr sz="1500" dirty="0">
                <a:solidFill>
                  <a:schemeClr val="tx2"/>
                </a:solidFill>
                <a:latin typeface="Arial"/>
                <a:cs typeface="Arial"/>
              </a:rPr>
              <a:t>entro</a:t>
            </a:r>
            <a:r>
              <a:rPr sz="1500" spc="-30" dirty="0">
                <a:solidFill>
                  <a:schemeClr val="tx2"/>
                </a:solidFill>
                <a:latin typeface="Arial"/>
                <a:cs typeface="Arial"/>
              </a:rPr>
              <a:t> </a:t>
            </a:r>
            <a:r>
              <a:rPr sz="1500" dirty="0">
                <a:solidFill>
                  <a:schemeClr val="tx2"/>
                </a:solidFill>
                <a:latin typeface="Arial"/>
                <a:cs typeface="Arial"/>
              </a:rPr>
              <a:t>i</a:t>
            </a:r>
            <a:r>
              <a:rPr sz="1500" spc="-20" dirty="0">
                <a:solidFill>
                  <a:schemeClr val="tx2"/>
                </a:solidFill>
                <a:latin typeface="Arial"/>
                <a:cs typeface="Arial"/>
              </a:rPr>
              <a:t> </a:t>
            </a:r>
            <a:r>
              <a:rPr sz="1500" dirty="0">
                <a:solidFill>
                  <a:schemeClr val="tx2"/>
                </a:solidFill>
                <a:latin typeface="Arial"/>
                <a:cs typeface="Arial"/>
              </a:rPr>
              <a:t>limiti</a:t>
            </a:r>
            <a:r>
              <a:rPr sz="1500" spc="-35" dirty="0">
                <a:solidFill>
                  <a:schemeClr val="tx2"/>
                </a:solidFill>
                <a:latin typeface="Arial"/>
                <a:cs typeface="Arial"/>
              </a:rPr>
              <a:t> </a:t>
            </a:r>
            <a:r>
              <a:rPr sz="1500" dirty="0">
                <a:solidFill>
                  <a:schemeClr val="tx2"/>
                </a:solidFill>
                <a:latin typeface="Arial"/>
                <a:cs typeface="Arial"/>
              </a:rPr>
              <a:t>e</a:t>
            </a:r>
            <a:r>
              <a:rPr sz="1500" spc="-15" dirty="0">
                <a:solidFill>
                  <a:schemeClr val="tx2"/>
                </a:solidFill>
                <a:latin typeface="Arial"/>
                <a:cs typeface="Arial"/>
              </a:rPr>
              <a:t> </a:t>
            </a:r>
            <a:r>
              <a:rPr sz="1500" dirty="0">
                <a:solidFill>
                  <a:schemeClr val="tx2"/>
                </a:solidFill>
                <a:latin typeface="Arial"/>
                <a:cs typeface="Arial"/>
              </a:rPr>
              <a:t>le</a:t>
            </a:r>
            <a:r>
              <a:rPr sz="1500" spc="-15" dirty="0">
                <a:solidFill>
                  <a:schemeClr val="tx2"/>
                </a:solidFill>
                <a:latin typeface="Arial"/>
                <a:cs typeface="Arial"/>
              </a:rPr>
              <a:t> </a:t>
            </a:r>
            <a:r>
              <a:rPr sz="1500" dirty="0">
                <a:solidFill>
                  <a:schemeClr val="tx2"/>
                </a:solidFill>
                <a:latin typeface="Arial"/>
                <a:cs typeface="Arial"/>
              </a:rPr>
              <a:t>modalità</a:t>
            </a:r>
            <a:r>
              <a:rPr sz="1500" spc="-10" dirty="0">
                <a:solidFill>
                  <a:schemeClr val="tx2"/>
                </a:solidFill>
                <a:latin typeface="Arial"/>
                <a:cs typeface="Arial"/>
              </a:rPr>
              <a:t> stabiliti</a:t>
            </a:r>
            <a:r>
              <a:rPr sz="1500" spc="-125" dirty="0">
                <a:solidFill>
                  <a:schemeClr val="tx2"/>
                </a:solidFill>
                <a:latin typeface="Arial"/>
                <a:cs typeface="Arial"/>
              </a:rPr>
              <a:t> </a:t>
            </a:r>
            <a:r>
              <a:rPr sz="1500" spc="-25" dirty="0">
                <a:solidFill>
                  <a:schemeClr val="tx2"/>
                </a:solidFill>
                <a:latin typeface="Arial"/>
                <a:cs typeface="Arial"/>
              </a:rPr>
              <a:t>dal </a:t>
            </a:r>
            <a:r>
              <a:rPr sz="1500" spc="-10" dirty="0">
                <a:solidFill>
                  <a:schemeClr val="tx2"/>
                </a:solidFill>
                <a:latin typeface="Arial"/>
                <a:cs typeface="Arial"/>
              </a:rPr>
              <a:t>Decreto</a:t>
            </a:r>
            <a:endParaRPr sz="1500" dirty="0">
              <a:solidFill>
                <a:schemeClr val="tx2"/>
              </a:solidFill>
              <a:latin typeface="Arial"/>
              <a:cs typeface="Arial"/>
            </a:endParaRPr>
          </a:p>
        </p:txBody>
      </p:sp>
      <p:graphicFrame>
        <p:nvGraphicFramePr>
          <p:cNvPr id="15" name="object 15"/>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9698" y="484676"/>
            <a:ext cx="4061408" cy="447226"/>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Le Sanzioni: Pecuniarie</a:t>
            </a:r>
          </a:p>
        </p:txBody>
      </p:sp>
      <p:grpSp>
        <p:nvGrpSpPr>
          <p:cNvPr id="3" name="object 3"/>
          <p:cNvGrpSpPr/>
          <p:nvPr/>
        </p:nvGrpSpPr>
        <p:grpSpPr>
          <a:xfrm>
            <a:off x="1009269" y="836675"/>
            <a:ext cx="8134984" cy="5462270"/>
            <a:chOff x="1009269" y="836675"/>
            <a:chExt cx="8134984" cy="5462270"/>
          </a:xfrm>
        </p:grpSpPr>
        <p:pic>
          <p:nvPicPr>
            <p:cNvPr id="4" name="object 4"/>
            <p:cNvPicPr/>
            <p:nvPr/>
          </p:nvPicPr>
          <p:blipFill>
            <a:blip r:embed="rId2" cstate="print"/>
            <a:stretch>
              <a:fillRect/>
            </a:stretch>
          </p:blipFill>
          <p:spPr>
            <a:xfrm>
              <a:off x="5332476" y="858011"/>
              <a:ext cx="3811523" cy="5440679"/>
            </a:xfrm>
            <a:prstGeom prst="rect">
              <a:avLst/>
            </a:prstGeom>
          </p:spPr>
        </p:pic>
        <p:sp>
          <p:nvSpPr>
            <p:cNvPr id="5" name="object 5"/>
            <p:cNvSpPr/>
            <p:nvPr/>
          </p:nvSpPr>
          <p:spPr>
            <a:xfrm>
              <a:off x="7025640" y="856487"/>
              <a:ext cx="1863725" cy="5437505"/>
            </a:xfrm>
            <a:custGeom>
              <a:avLst/>
              <a:gdLst/>
              <a:ahLst/>
              <a:cxnLst/>
              <a:rect l="l" t="t" r="r" b="b"/>
              <a:pathLst>
                <a:path w="1863725" h="5437505">
                  <a:moveTo>
                    <a:pt x="1863483" y="0"/>
                  </a:moveTo>
                  <a:lnTo>
                    <a:pt x="1550073" y="2184"/>
                  </a:lnTo>
                  <a:lnTo>
                    <a:pt x="0" y="5437251"/>
                  </a:lnTo>
                  <a:lnTo>
                    <a:pt x="348233" y="5434825"/>
                  </a:lnTo>
                  <a:lnTo>
                    <a:pt x="1863483" y="0"/>
                  </a:lnTo>
                  <a:close/>
                </a:path>
              </a:pathLst>
            </a:custGeom>
            <a:solidFill>
              <a:srgbClr val="00338D"/>
            </a:solidFill>
          </p:spPr>
          <p:txBody>
            <a:bodyPr wrap="square" lIns="0" tIns="0" rIns="0" bIns="0" rtlCol="0"/>
            <a:lstStyle/>
            <a:p>
              <a:endParaRPr/>
            </a:p>
          </p:txBody>
        </p:sp>
        <p:pic>
          <p:nvPicPr>
            <p:cNvPr id="6" name="object 6"/>
            <p:cNvPicPr/>
            <p:nvPr/>
          </p:nvPicPr>
          <p:blipFill>
            <a:blip r:embed="rId3" cstate="print"/>
            <a:stretch>
              <a:fillRect/>
            </a:stretch>
          </p:blipFill>
          <p:spPr>
            <a:xfrm>
              <a:off x="7594091" y="2549652"/>
              <a:ext cx="707134" cy="2055862"/>
            </a:xfrm>
            <a:prstGeom prst="rect">
              <a:avLst/>
            </a:prstGeom>
          </p:spPr>
        </p:pic>
        <p:sp>
          <p:nvSpPr>
            <p:cNvPr id="7" name="object 7"/>
            <p:cNvSpPr/>
            <p:nvPr/>
          </p:nvSpPr>
          <p:spPr>
            <a:xfrm>
              <a:off x="5173981" y="836675"/>
              <a:ext cx="1903730" cy="5375275"/>
            </a:xfrm>
            <a:custGeom>
              <a:avLst/>
              <a:gdLst/>
              <a:ahLst/>
              <a:cxnLst/>
              <a:rect l="l" t="t" r="r" b="b"/>
              <a:pathLst>
                <a:path w="1903729" h="5375275">
                  <a:moveTo>
                    <a:pt x="1903222" y="0"/>
                  </a:moveTo>
                  <a:lnTo>
                    <a:pt x="0" y="0"/>
                  </a:lnTo>
                  <a:lnTo>
                    <a:pt x="0" y="5375021"/>
                  </a:lnTo>
                  <a:lnTo>
                    <a:pt x="1903222" y="0"/>
                  </a:lnTo>
                  <a:close/>
                </a:path>
              </a:pathLst>
            </a:custGeom>
            <a:solidFill>
              <a:srgbClr val="FFFFFF"/>
            </a:solidFill>
          </p:spPr>
          <p:txBody>
            <a:bodyPr wrap="square" lIns="0" tIns="0" rIns="0" bIns="0" rtlCol="0"/>
            <a:lstStyle/>
            <a:p>
              <a:endParaRPr/>
            </a:p>
          </p:txBody>
        </p:sp>
        <p:sp>
          <p:nvSpPr>
            <p:cNvPr id="8" name="object 8"/>
            <p:cNvSpPr/>
            <p:nvPr/>
          </p:nvSpPr>
          <p:spPr>
            <a:xfrm>
              <a:off x="1009269" y="2707449"/>
              <a:ext cx="4427220" cy="21590"/>
            </a:xfrm>
            <a:custGeom>
              <a:avLst/>
              <a:gdLst/>
              <a:ahLst/>
              <a:cxnLst/>
              <a:rect l="l" t="t" r="r" b="b"/>
              <a:pathLst>
                <a:path w="4427220" h="21589">
                  <a:moveTo>
                    <a:pt x="4427220" y="0"/>
                  </a:moveTo>
                  <a:lnTo>
                    <a:pt x="0" y="0"/>
                  </a:lnTo>
                  <a:lnTo>
                    <a:pt x="0" y="21336"/>
                  </a:lnTo>
                  <a:lnTo>
                    <a:pt x="4427220" y="21336"/>
                  </a:lnTo>
                  <a:lnTo>
                    <a:pt x="4427220" y="0"/>
                  </a:lnTo>
                  <a:close/>
                </a:path>
              </a:pathLst>
            </a:custGeom>
            <a:solidFill>
              <a:srgbClr val="000000"/>
            </a:solidFill>
          </p:spPr>
          <p:txBody>
            <a:bodyPr wrap="square" lIns="0" tIns="0" rIns="0" bIns="0" rtlCol="0"/>
            <a:lstStyle/>
            <a:p>
              <a:endParaRPr/>
            </a:p>
          </p:txBody>
        </p:sp>
      </p:grpSp>
      <p:sp>
        <p:nvSpPr>
          <p:cNvPr id="9" name="object 9"/>
          <p:cNvSpPr txBox="1"/>
          <p:nvPr/>
        </p:nvSpPr>
        <p:spPr>
          <a:xfrm>
            <a:off x="710056" y="1339913"/>
            <a:ext cx="5842635" cy="4629472"/>
          </a:xfrm>
          <a:prstGeom prst="rect">
            <a:avLst/>
          </a:prstGeom>
        </p:spPr>
        <p:txBody>
          <a:bodyPr vert="horz" wrap="square" lIns="0" tIns="12700" rIns="0" bIns="0" rtlCol="0">
            <a:spAutoFit/>
          </a:bodyPr>
          <a:lstStyle/>
          <a:p>
            <a:pPr marL="55244">
              <a:lnSpc>
                <a:spcPct val="100000"/>
              </a:lnSpc>
              <a:spcBef>
                <a:spcPts val="100"/>
              </a:spcBef>
            </a:pPr>
            <a:r>
              <a:rPr sz="1500" b="1" spc="-10" dirty="0">
                <a:solidFill>
                  <a:schemeClr val="tx2"/>
                </a:solidFill>
                <a:latin typeface="Arial"/>
                <a:cs typeface="Arial"/>
              </a:rPr>
              <a:t>APPLICATE</a:t>
            </a:r>
            <a:endParaRPr sz="1500" dirty="0">
              <a:solidFill>
                <a:schemeClr val="tx2"/>
              </a:solidFill>
              <a:latin typeface="Arial"/>
              <a:cs typeface="Arial"/>
            </a:endParaRPr>
          </a:p>
          <a:p>
            <a:pPr marL="303530" marR="5080" indent="-287020">
              <a:lnSpc>
                <a:spcPct val="100000"/>
              </a:lnSpc>
              <a:spcBef>
                <a:spcPts val="1620"/>
              </a:spcBef>
              <a:buChar char="•"/>
              <a:tabLst>
                <a:tab pos="303530" algn="l"/>
              </a:tabLst>
            </a:pPr>
            <a:r>
              <a:rPr sz="1500" dirty="0">
                <a:solidFill>
                  <a:schemeClr val="tx2"/>
                </a:solidFill>
                <a:latin typeface="Arial"/>
                <a:cs typeface="Arial"/>
              </a:rPr>
              <a:t>nella</a:t>
            </a:r>
            <a:r>
              <a:rPr sz="1500" spc="-30" dirty="0">
                <a:solidFill>
                  <a:schemeClr val="tx2"/>
                </a:solidFill>
                <a:latin typeface="Arial"/>
                <a:cs typeface="Arial"/>
              </a:rPr>
              <a:t> </a:t>
            </a:r>
            <a:r>
              <a:rPr sz="1500" dirty="0">
                <a:solidFill>
                  <a:schemeClr val="tx2"/>
                </a:solidFill>
                <a:latin typeface="Arial"/>
                <a:cs typeface="Arial"/>
              </a:rPr>
              <a:t>misura</a:t>
            </a:r>
            <a:r>
              <a:rPr sz="1500" spc="-40" dirty="0">
                <a:solidFill>
                  <a:schemeClr val="tx2"/>
                </a:solidFill>
                <a:latin typeface="Arial"/>
                <a:cs typeface="Arial"/>
              </a:rPr>
              <a:t> </a:t>
            </a:r>
            <a:r>
              <a:rPr sz="1500" dirty="0">
                <a:solidFill>
                  <a:schemeClr val="tx2"/>
                </a:solidFill>
                <a:latin typeface="Arial"/>
                <a:cs typeface="Arial"/>
              </a:rPr>
              <a:t>stabilita</a:t>
            </a:r>
            <a:r>
              <a:rPr sz="1500" spc="-40" dirty="0">
                <a:solidFill>
                  <a:schemeClr val="tx2"/>
                </a:solidFill>
                <a:latin typeface="Arial"/>
                <a:cs typeface="Arial"/>
              </a:rPr>
              <a:t> </a:t>
            </a:r>
            <a:r>
              <a:rPr sz="1500" dirty="0">
                <a:solidFill>
                  <a:schemeClr val="tx2"/>
                </a:solidFill>
                <a:latin typeface="Arial"/>
                <a:cs typeface="Arial"/>
              </a:rPr>
              <a:t>dal</a:t>
            </a:r>
            <a:r>
              <a:rPr sz="1500" spc="-35" dirty="0">
                <a:solidFill>
                  <a:schemeClr val="tx2"/>
                </a:solidFill>
                <a:latin typeface="Arial"/>
                <a:cs typeface="Arial"/>
              </a:rPr>
              <a:t> </a:t>
            </a:r>
            <a:r>
              <a:rPr sz="1500" dirty="0">
                <a:solidFill>
                  <a:schemeClr val="tx2"/>
                </a:solidFill>
                <a:latin typeface="Arial"/>
                <a:cs typeface="Arial"/>
              </a:rPr>
              <a:t>Giudice</a:t>
            </a:r>
            <a:r>
              <a:rPr sz="1500" spc="-40" dirty="0">
                <a:solidFill>
                  <a:schemeClr val="tx2"/>
                </a:solidFill>
                <a:latin typeface="Arial"/>
                <a:cs typeface="Arial"/>
              </a:rPr>
              <a:t> </a:t>
            </a:r>
            <a:r>
              <a:rPr sz="1500" dirty="0">
                <a:solidFill>
                  <a:schemeClr val="tx2"/>
                </a:solidFill>
                <a:latin typeface="Arial"/>
                <a:cs typeface="Arial"/>
              </a:rPr>
              <a:t>entro</a:t>
            </a:r>
            <a:r>
              <a:rPr sz="1500" spc="-40" dirty="0">
                <a:solidFill>
                  <a:schemeClr val="tx2"/>
                </a:solidFill>
                <a:latin typeface="Arial"/>
                <a:cs typeface="Arial"/>
              </a:rPr>
              <a:t> </a:t>
            </a:r>
            <a:r>
              <a:rPr sz="1500" dirty="0">
                <a:solidFill>
                  <a:schemeClr val="tx2"/>
                </a:solidFill>
                <a:latin typeface="Arial"/>
                <a:cs typeface="Arial"/>
              </a:rPr>
              <a:t>i</a:t>
            </a:r>
            <a:r>
              <a:rPr sz="1500" spc="-25" dirty="0">
                <a:solidFill>
                  <a:schemeClr val="tx2"/>
                </a:solidFill>
                <a:latin typeface="Arial"/>
                <a:cs typeface="Arial"/>
              </a:rPr>
              <a:t> </a:t>
            </a:r>
            <a:r>
              <a:rPr sz="1500" dirty="0">
                <a:solidFill>
                  <a:schemeClr val="tx2"/>
                </a:solidFill>
                <a:latin typeface="Arial"/>
                <a:cs typeface="Arial"/>
              </a:rPr>
              <a:t>limiti</a:t>
            </a:r>
            <a:r>
              <a:rPr sz="1500" spc="-65" dirty="0">
                <a:solidFill>
                  <a:schemeClr val="tx2"/>
                </a:solidFill>
                <a:latin typeface="Arial"/>
                <a:cs typeface="Arial"/>
              </a:rPr>
              <a:t> </a:t>
            </a:r>
            <a:r>
              <a:rPr sz="1500" dirty="0">
                <a:solidFill>
                  <a:schemeClr val="tx2"/>
                </a:solidFill>
                <a:latin typeface="Arial"/>
                <a:cs typeface="Arial"/>
              </a:rPr>
              <a:t>e</a:t>
            </a:r>
            <a:r>
              <a:rPr sz="1500" spc="-30" dirty="0">
                <a:solidFill>
                  <a:schemeClr val="tx2"/>
                </a:solidFill>
                <a:latin typeface="Arial"/>
                <a:cs typeface="Arial"/>
              </a:rPr>
              <a:t> </a:t>
            </a:r>
            <a:r>
              <a:rPr sz="1500" dirty="0">
                <a:solidFill>
                  <a:schemeClr val="tx2"/>
                </a:solidFill>
                <a:latin typeface="Arial"/>
                <a:cs typeface="Arial"/>
              </a:rPr>
              <a:t>le</a:t>
            </a:r>
            <a:r>
              <a:rPr sz="1500" spc="-20" dirty="0">
                <a:solidFill>
                  <a:schemeClr val="tx2"/>
                </a:solidFill>
                <a:latin typeface="Arial"/>
                <a:cs typeface="Arial"/>
              </a:rPr>
              <a:t> </a:t>
            </a:r>
            <a:r>
              <a:rPr sz="1500" dirty="0">
                <a:solidFill>
                  <a:schemeClr val="tx2"/>
                </a:solidFill>
                <a:latin typeface="Arial"/>
                <a:cs typeface="Arial"/>
              </a:rPr>
              <a:t>modalità</a:t>
            </a:r>
            <a:r>
              <a:rPr sz="1500" spc="-40" dirty="0">
                <a:solidFill>
                  <a:schemeClr val="tx2"/>
                </a:solidFill>
                <a:latin typeface="Arial"/>
                <a:cs typeface="Arial"/>
              </a:rPr>
              <a:t> </a:t>
            </a:r>
            <a:r>
              <a:rPr sz="1500" spc="-10" dirty="0">
                <a:solidFill>
                  <a:schemeClr val="tx2"/>
                </a:solidFill>
                <a:latin typeface="Arial"/>
                <a:cs typeface="Arial"/>
              </a:rPr>
              <a:t>stabiliti </a:t>
            </a:r>
            <a:r>
              <a:rPr sz="1500" dirty="0">
                <a:solidFill>
                  <a:schemeClr val="tx2"/>
                </a:solidFill>
                <a:latin typeface="Arial"/>
                <a:cs typeface="Arial"/>
              </a:rPr>
              <a:t>dal</a:t>
            </a:r>
            <a:r>
              <a:rPr sz="1500" spc="-35" dirty="0">
                <a:solidFill>
                  <a:schemeClr val="tx2"/>
                </a:solidFill>
                <a:latin typeface="Arial"/>
                <a:cs typeface="Arial"/>
              </a:rPr>
              <a:t> </a:t>
            </a:r>
            <a:r>
              <a:rPr sz="1500" spc="-10" dirty="0">
                <a:solidFill>
                  <a:schemeClr val="tx2"/>
                </a:solidFill>
                <a:latin typeface="Arial"/>
                <a:cs typeface="Arial"/>
              </a:rPr>
              <a:t>Decreto</a:t>
            </a:r>
            <a:endParaRPr sz="1500" dirty="0">
              <a:solidFill>
                <a:schemeClr val="tx2"/>
              </a:solidFill>
              <a:latin typeface="Arial"/>
              <a:cs typeface="Arial"/>
            </a:endParaRPr>
          </a:p>
          <a:p>
            <a:pPr>
              <a:lnSpc>
                <a:spcPct val="100000"/>
              </a:lnSpc>
              <a:spcBef>
                <a:spcPts val="375"/>
              </a:spcBef>
              <a:buFont typeface="Arial"/>
              <a:buChar char="•"/>
            </a:pPr>
            <a:endParaRPr sz="1500" dirty="0">
              <a:solidFill>
                <a:schemeClr val="tx2"/>
              </a:solidFill>
              <a:latin typeface="Arial"/>
              <a:cs typeface="Arial"/>
            </a:endParaRPr>
          </a:p>
          <a:p>
            <a:pPr marL="299085" marR="625475" indent="-287020">
              <a:lnSpc>
                <a:spcPct val="100000"/>
              </a:lnSpc>
              <a:buChar char="•"/>
              <a:tabLst>
                <a:tab pos="299085" algn="l"/>
              </a:tabLst>
            </a:pPr>
            <a:r>
              <a:rPr sz="1500" dirty="0">
                <a:solidFill>
                  <a:schemeClr val="tx2"/>
                </a:solidFill>
                <a:latin typeface="Arial"/>
                <a:cs typeface="Arial"/>
              </a:rPr>
              <a:t>per</a:t>
            </a:r>
            <a:r>
              <a:rPr sz="1500" spc="-30" dirty="0">
                <a:solidFill>
                  <a:schemeClr val="tx2"/>
                </a:solidFill>
                <a:latin typeface="Arial"/>
                <a:cs typeface="Arial"/>
              </a:rPr>
              <a:t> </a:t>
            </a:r>
            <a:r>
              <a:rPr sz="1500" dirty="0">
                <a:solidFill>
                  <a:schemeClr val="tx2"/>
                </a:solidFill>
                <a:latin typeface="Arial"/>
                <a:cs typeface="Arial"/>
              </a:rPr>
              <a:t>quote</a:t>
            </a:r>
            <a:r>
              <a:rPr sz="1500" spc="-35" dirty="0">
                <a:solidFill>
                  <a:schemeClr val="tx2"/>
                </a:solidFill>
                <a:latin typeface="Arial"/>
                <a:cs typeface="Arial"/>
              </a:rPr>
              <a:t> </a:t>
            </a:r>
            <a:r>
              <a:rPr sz="1500" dirty="0">
                <a:solidFill>
                  <a:schemeClr val="tx2"/>
                </a:solidFill>
                <a:latin typeface="Arial"/>
                <a:cs typeface="Arial"/>
              </a:rPr>
              <a:t>stabilite</a:t>
            </a:r>
            <a:r>
              <a:rPr sz="1500" spc="-50" dirty="0">
                <a:solidFill>
                  <a:schemeClr val="tx2"/>
                </a:solidFill>
                <a:latin typeface="Arial"/>
                <a:cs typeface="Arial"/>
              </a:rPr>
              <a:t> </a:t>
            </a:r>
            <a:r>
              <a:rPr sz="1500" dirty="0">
                <a:solidFill>
                  <a:schemeClr val="tx2"/>
                </a:solidFill>
                <a:latin typeface="Arial"/>
                <a:cs typeface="Arial"/>
              </a:rPr>
              <a:t>dalla</a:t>
            </a:r>
            <a:r>
              <a:rPr sz="1500" spc="-25" dirty="0">
                <a:solidFill>
                  <a:schemeClr val="tx2"/>
                </a:solidFill>
                <a:latin typeface="Arial"/>
                <a:cs typeface="Arial"/>
              </a:rPr>
              <a:t> </a:t>
            </a:r>
            <a:r>
              <a:rPr sz="1500" dirty="0">
                <a:solidFill>
                  <a:schemeClr val="tx2"/>
                </a:solidFill>
                <a:latin typeface="Arial"/>
                <a:cs typeface="Arial"/>
              </a:rPr>
              <a:t>legge</a:t>
            </a:r>
            <a:r>
              <a:rPr sz="1500" spc="-25" dirty="0">
                <a:solidFill>
                  <a:schemeClr val="tx2"/>
                </a:solidFill>
                <a:latin typeface="Arial"/>
                <a:cs typeface="Arial"/>
              </a:rPr>
              <a:t> </a:t>
            </a:r>
            <a:r>
              <a:rPr sz="1500" dirty="0">
                <a:solidFill>
                  <a:schemeClr val="tx2"/>
                </a:solidFill>
                <a:latin typeface="Arial"/>
                <a:cs typeface="Arial"/>
              </a:rPr>
              <a:t>per</a:t>
            </a:r>
            <a:r>
              <a:rPr sz="1500" spc="-40" dirty="0">
                <a:solidFill>
                  <a:schemeClr val="tx2"/>
                </a:solidFill>
                <a:latin typeface="Arial"/>
                <a:cs typeface="Arial"/>
              </a:rPr>
              <a:t> </a:t>
            </a:r>
            <a:r>
              <a:rPr sz="1500" dirty="0">
                <a:solidFill>
                  <a:schemeClr val="tx2"/>
                </a:solidFill>
                <a:latin typeface="Arial"/>
                <a:cs typeface="Arial"/>
              </a:rPr>
              <a:t>singolo</a:t>
            </a:r>
            <a:r>
              <a:rPr sz="1500" spc="-30" dirty="0">
                <a:solidFill>
                  <a:schemeClr val="tx2"/>
                </a:solidFill>
                <a:latin typeface="Arial"/>
                <a:cs typeface="Arial"/>
              </a:rPr>
              <a:t> </a:t>
            </a:r>
            <a:r>
              <a:rPr sz="1500" dirty="0">
                <a:solidFill>
                  <a:schemeClr val="tx2"/>
                </a:solidFill>
                <a:latin typeface="Arial"/>
                <a:cs typeface="Arial"/>
              </a:rPr>
              <a:t>reato</a:t>
            </a:r>
            <a:r>
              <a:rPr sz="1500" spc="-45" dirty="0">
                <a:solidFill>
                  <a:schemeClr val="tx2"/>
                </a:solidFill>
                <a:latin typeface="Arial"/>
                <a:cs typeface="Arial"/>
              </a:rPr>
              <a:t> </a:t>
            </a:r>
            <a:r>
              <a:rPr sz="1500" dirty="0">
                <a:solidFill>
                  <a:schemeClr val="tx2"/>
                </a:solidFill>
                <a:latin typeface="Arial"/>
                <a:cs typeface="Arial"/>
              </a:rPr>
              <a:t>in</a:t>
            </a:r>
            <a:r>
              <a:rPr sz="1500" spc="-20" dirty="0">
                <a:solidFill>
                  <a:schemeClr val="tx2"/>
                </a:solidFill>
                <a:latin typeface="Arial"/>
                <a:cs typeface="Arial"/>
              </a:rPr>
              <a:t> </a:t>
            </a:r>
            <a:r>
              <a:rPr sz="1500" spc="-25" dirty="0">
                <a:solidFill>
                  <a:schemeClr val="tx2"/>
                </a:solidFill>
                <a:latin typeface="Arial"/>
                <a:cs typeface="Arial"/>
              </a:rPr>
              <a:t>un </a:t>
            </a:r>
            <a:r>
              <a:rPr sz="1500" u="heavy" dirty="0">
                <a:solidFill>
                  <a:schemeClr val="tx2"/>
                </a:solidFill>
                <a:uFill>
                  <a:solidFill>
                    <a:srgbClr val="000000"/>
                  </a:solidFill>
                </a:uFill>
                <a:latin typeface="Arial"/>
                <a:cs typeface="Arial"/>
              </a:rPr>
              <a:t>numero</a:t>
            </a:r>
            <a:r>
              <a:rPr sz="1500" u="none" spc="-45" dirty="0">
                <a:solidFill>
                  <a:schemeClr val="tx2"/>
                </a:solidFill>
                <a:latin typeface="Arial"/>
                <a:cs typeface="Arial"/>
              </a:rPr>
              <a:t> </a:t>
            </a:r>
            <a:r>
              <a:rPr sz="1500" u="heavy" dirty="0">
                <a:solidFill>
                  <a:schemeClr val="tx2"/>
                </a:solidFill>
                <a:uFill>
                  <a:solidFill>
                    <a:srgbClr val="00338D"/>
                  </a:solidFill>
                </a:uFill>
                <a:latin typeface="Arial"/>
                <a:cs typeface="Arial"/>
              </a:rPr>
              <a:t>non</a:t>
            </a:r>
            <a:r>
              <a:rPr sz="1500" u="heavy" spc="-35"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inferiore</a:t>
            </a:r>
            <a:r>
              <a:rPr sz="1500" u="heavy" spc="-40"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a</a:t>
            </a:r>
            <a:r>
              <a:rPr sz="1500" u="heavy" spc="-30"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cento</a:t>
            </a:r>
            <a:r>
              <a:rPr sz="1500" u="heavy" spc="-55"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né</a:t>
            </a:r>
            <a:r>
              <a:rPr sz="1500" u="heavy" spc="-30"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superiore</a:t>
            </a:r>
            <a:r>
              <a:rPr sz="1500" u="heavy" spc="-40"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a</a:t>
            </a:r>
            <a:r>
              <a:rPr sz="1500" u="heavy" spc="-35"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mille</a:t>
            </a:r>
            <a:r>
              <a:rPr sz="1500" u="heavy" spc="-55" dirty="0">
                <a:solidFill>
                  <a:schemeClr val="tx2"/>
                </a:solidFill>
                <a:uFill>
                  <a:solidFill>
                    <a:srgbClr val="00338D"/>
                  </a:solidFill>
                </a:uFill>
                <a:latin typeface="Arial"/>
                <a:cs typeface="Arial"/>
              </a:rPr>
              <a:t> </a:t>
            </a:r>
            <a:r>
              <a:rPr sz="1500" u="heavy" spc="-10" dirty="0">
                <a:solidFill>
                  <a:schemeClr val="tx2"/>
                </a:solidFill>
                <a:uFill>
                  <a:solidFill>
                    <a:srgbClr val="00338D"/>
                  </a:solidFill>
                </a:uFill>
                <a:latin typeface="Arial"/>
                <a:cs typeface="Arial"/>
              </a:rPr>
              <a:t>(importo</a:t>
            </a:r>
            <a:r>
              <a:rPr sz="1500" u="none" spc="-10" dirty="0">
                <a:solidFill>
                  <a:schemeClr val="tx2"/>
                </a:solidFill>
                <a:latin typeface="Arial"/>
                <a:cs typeface="Arial"/>
              </a:rPr>
              <a:t> </a:t>
            </a:r>
            <a:r>
              <a:rPr sz="1500" u="heavy" dirty="0">
                <a:solidFill>
                  <a:schemeClr val="tx2"/>
                </a:solidFill>
                <a:uFill>
                  <a:solidFill>
                    <a:srgbClr val="000000"/>
                  </a:solidFill>
                </a:uFill>
                <a:latin typeface="Arial"/>
                <a:cs typeface="Arial"/>
              </a:rPr>
              <a:t>massimo </a:t>
            </a:r>
            <a:r>
              <a:rPr sz="1500" u="heavy" spc="-10" dirty="0">
                <a:solidFill>
                  <a:schemeClr val="tx2"/>
                </a:solidFill>
                <a:uFill>
                  <a:solidFill>
                    <a:srgbClr val="000000"/>
                  </a:solidFill>
                </a:uFill>
                <a:latin typeface="Arial"/>
                <a:cs typeface="Arial"/>
              </a:rPr>
              <a:t>1.549.000,00</a:t>
            </a:r>
            <a:r>
              <a:rPr sz="1500" u="heavy" spc="-95" dirty="0">
                <a:solidFill>
                  <a:schemeClr val="tx2"/>
                </a:solidFill>
                <a:uFill>
                  <a:solidFill>
                    <a:srgbClr val="000000"/>
                  </a:solidFill>
                </a:uFill>
                <a:latin typeface="Arial"/>
                <a:cs typeface="Arial"/>
              </a:rPr>
              <a:t> </a:t>
            </a:r>
            <a:r>
              <a:rPr sz="1500" u="heavy" spc="-20" dirty="0">
                <a:solidFill>
                  <a:schemeClr val="tx2"/>
                </a:solidFill>
                <a:uFill>
                  <a:solidFill>
                    <a:srgbClr val="000000"/>
                  </a:solidFill>
                </a:uFill>
                <a:latin typeface="Arial"/>
                <a:cs typeface="Arial"/>
              </a:rPr>
              <a:t>euro)</a:t>
            </a:r>
            <a:endParaRPr sz="1500" dirty="0">
              <a:solidFill>
                <a:schemeClr val="tx2"/>
              </a:solidFill>
              <a:latin typeface="Arial"/>
              <a:cs typeface="Arial"/>
            </a:endParaRPr>
          </a:p>
          <a:p>
            <a:pPr>
              <a:lnSpc>
                <a:spcPct val="100000"/>
              </a:lnSpc>
              <a:spcBef>
                <a:spcPts val="135"/>
              </a:spcBef>
              <a:buFont typeface="Arial"/>
              <a:buChar char="•"/>
            </a:pPr>
            <a:endParaRPr sz="1500" dirty="0">
              <a:solidFill>
                <a:schemeClr val="tx2"/>
              </a:solidFill>
              <a:latin typeface="Arial"/>
              <a:cs typeface="Arial"/>
            </a:endParaRPr>
          </a:p>
          <a:p>
            <a:pPr marL="299085" marR="668655" indent="-287020">
              <a:lnSpc>
                <a:spcPct val="100000"/>
              </a:lnSpc>
              <a:buChar char="•"/>
              <a:tabLst>
                <a:tab pos="299085" algn="l"/>
              </a:tabLst>
            </a:pPr>
            <a:r>
              <a:rPr sz="1500" u="heavy" dirty="0">
                <a:solidFill>
                  <a:schemeClr val="tx2"/>
                </a:solidFill>
                <a:uFill>
                  <a:solidFill>
                    <a:srgbClr val="00338D"/>
                  </a:solidFill>
                </a:uFill>
                <a:latin typeface="Arial"/>
                <a:cs typeface="Arial"/>
              </a:rPr>
              <a:t>L'importo</a:t>
            </a:r>
            <a:r>
              <a:rPr sz="1500" u="heavy" spc="-40"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di</a:t>
            </a:r>
            <a:r>
              <a:rPr sz="1500" u="heavy" spc="-35"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una</a:t>
            </a:r>
            <a:r>
              <a:rPr sz="1500" u="heavy" spc="-35"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quota</a:t>
            </a:r>
            <a:r>
              <a:rPr sz="1500" u="none" spc="-40" dirty="0">
                <a:solidFill>
                  <a:schemeClr val="tx2"/>
                </a:solidFill>
                <a:latin typeface="Arial"/>
                <a:cs typeface="Arial"/>
              </a:rPr>
              <a:t> </a:t>
            </a:r>
            <a:r>
              <a:rPr sz="1500" u="heavy" dirty="0">
                <a:solidFill>
                  <a:schemeClr val="tx2"/>
                </a:solidFill>
                <a:uFill>
                  <a:solidFill>
                    <a:srgbClr val="000000"/>
                  </a:solidFill>
                </a:uFill>
                <a:latin typeface="Arial"/>
                <a:cs typeface="Arial"/>
              </a:rPr>
              <a:t>va</a:t>
            </a:r>
            <a:r>
              <a:rPr sz="1500" u="heavy" spc="-35" dirty="0">
                <a:solidFill>
                  <a:schemeClr val="tx2"/>
                </a:solidFill>
                <a:uFill>
                  <a:solidFill>
                    <a:srgbClr val="000000"/>
                  </a:solidFill>
                </a:uFill>
                <a:latin typeface="Arial"/>
                <a:cs typeface="Arial"/>
              </a:rPr>
              <a:t> </a:t>
            </a:r>
            <a:r>
              <a:rPr sz="1500" u="heavy" dirty="0">
                <a:solidFill>
                  <a:schemeClr val="tx2"/>
                </a:solidFill>
                <a:uFill>
                  <a:solidFill>
                    <a:srgbClr val="000000"/>
                  </a:solidFill>
                </a:uFill>
                <a:latin typeface="Arial"/>
                <a:cs typeface="Arial"/>
              </a:rPr>
              <a:t>da</a:t>
            </a:r>
            <a:r>
              <a:rPr sz="1500" u="heavy" spc="-30" dirty="0">
                <a:solidFill>
                  <a:schemeClr val="tx2"/>
                </a:solidFill>
                <a:uFill>
                  <a:solidFill>
                    <a:srgbClr val="000000"/>
                  </a:solidFill>
                </a:uFill>
                <a:latin typeface="Arial"/>
                <a:cs typeface="Arial"/>
              </a:rPr>
              <a:t> </a:t>
            </a:r>
            <a:r>
              <a:rPr sz="1500" u="heavy" dirty="0">
                <a:solidFill>
                  <a:schemeClr val="tx2"/>
                </a:solidFill>
                <a:uFill>
                  <a:solidFill>
                    <a:srgbClr val="000000"/>
                  </a:solidFill>
                </a:uFill>
                <a:latin typeface="Arial"/>
                <a:cs typeface="Arial"/>
              </a:rPr>
              <a:t>un</a:t>
            </a:r>
            <a:r>
              <a:rPr sz="1500" u="heavy" spc="-30" dirty="0">
                <a:solidFill>
                  <a:schemeClr val="tx2"/>
                </a:solidFill>
                <a:uFill>
                  <a:solidFill>
                    <a:srgbClr val="000000"/>
                  </a:solidFill>
                </a:uFill>
                <a:latin typeface="Arial"/>
                <a:cs typeface="Arial"/>
              </a:rPr>
              <a:t> </a:t>
            </a:r>
            <a:r>
              <a:rPr sz="1500" u="heavy" dirty="0">
                <a:solidFill>
                  <a:schemeClr val="tx2"/>
                </a:solidFill>
                <a:uFill>
                  <a:solidFill>
                    <a:srgbClr val="000000"/>
                  </a:solidFill>
                </a:uFill>
                <a:latin typeface="Arial"/>
                <a:cs typeface="Arial"/>
              </a:rPr>
              <a:t>minimo</a:t>
            </a:r>
            <a:r>
              <a:rPr sz="1500" u="heavy" spc="-50" dirty="0">
                <a:solidFill>
                  <a:schemeClr val="tx2"/>
                </a:solidFill>
                <a:uFill>
                  <a:solidFill>
                    <a:srgbClr val="000000"/>
                  </a:solidFill>
                </a:uFill>
                <a:latin typeface="Arial"/>
                <a:cs typeface="Arial"/>
              </a:rPr>
              <a:t> </a:t>
            </a:r>
            <a:r>
              <a:rPr sz="1500" u="heavy" dirty="0">
                <a:solidFill>
                  <a:schemeClr val="tx2"/>
                </a:solidFill>
                <a:uFill>
                  <a:solidFill>
                    <a:srgbClr val="000000"/>
                  </a:solidFill>
                </a:uFill>
                <a:latin typeface="Arial"/>
                <a:cs typeface="Arial"/>
              </a:rPr>
              <a:t>di</a:t>
            </a:r>
            <a:r>
              <a:rPr sz="1500" u="heavy" spc="-35" dirty="0">
                <a:solidFill>
                  <a:schemeClr val="tx2"/>
                </a:solidFill>
                <a:uFill>
                  <a:solidFill>
                    <a:srgbClr val="000000"/>
                  </a:solidFill>
                </a:uFill>
                <a:latin typeface="Arial"/>
                <a:cs typeface="Arial"/>
              </a:rPr>
              <a:t> </a:t>
            </a:r>
            <a:r>
              <a:rPr sz="1500" u="heavy" dirty="0">
                <a:solidFill>
                  <a:schemeClr val="tx2"/>
                </a:solidFill>
                <a:uFill>
                  <a:solidFill>
                    <a:srgbClr val="000000"/>
                  </a:solidFill>
                </a:uFill>
                <a:latin typeface="Arial"/>
                <a:cs typeface="Arial"/>
              </a:rPr>
              <a:t>258,00</a:t>
            </a:r>
            <a:r>
              <a:rPr sz="1500" u="heavy" spc="-40" dirty="0">
                <a:solidFill>
                  <a:schemeClr val="tx2"/>
                </a:solidFill>
                <a:uFill>
                  <a:solidFill>
                    <a:srgbClr val="000000"/>
                  </a:solidFill>
                </a:uFill>
                <a:latin typeface="Arial"/>
                <a:cs typeface="Arial"/>
              </a:rPr>
              <a:t> </a:t>
            </a:r>
            <a:r>
              <a:rPr sz="1500" u="heavy" dirty="0">
                <a:solidFill>
                  <a:schemeClr val="tx2"/>
                </a:solidFill>
                <a:uFill>
                  <a:solidFill>
                    <a:srgbClr val="000000"/>
                  </a:solidFill>
                </a:uFill>
                <a:latin typeface="Arial"/>
                <a:cs typeface="Arial"/>
              </a:rPr>
              <a:t>euro</a:t>
            </a:r>
            <a:r>
              <a:rPr sz="1500" u="heavy" spc="-40" dirty="0">
                <a:solidFill>
                  <a:schemeClr val="tx2"/>
                </a:solidFill>
                <a:uFill>
                  <a:solidFill>
                    <a:srgbClr val="000000"/>
                  </a:solidFill>
                </a:uFill>
                <a:latin typeface="Arial"/>
                <a:cs typeface="Arial"/>
              </a:rPr>
              <a:t> </a:t>
            </a:r>
            <a:r>
              <a:rPr sz="1500" u="heavy" spc="-25" dirty="0">
                <a:solidFill>
                  <a:schemeClr val="tx2"/>
                </a:solidFill>
                <a:uFill>
                  <a:solidFill>
                    <a:srgbClr val="000000"/>
                  </a:solidFill>
                </a:uFill>
                <a:latin typeface="Arial"/>
                <a:cs typeface="Arial"/>
              </a:rPr>
              <a:t>ad</a:t>
            </a:r>
            <a:r>
              <a:rPr sz="1500" u="none" spc="-25" dirty="0">
                <a:solidFill>
                  <a:schemeClr val="tx2"/>
                </a:solidFill>
                <a:latin typeface="Arial"/>
                <a:cs typeface="Arial"/>
              </a:rPr>
              <a:t> </a:t>
            </a:r>
            <a:r>
              <a:rPr sz="1500" u="heavy" dirty="0">
                <a:solidFill>
                  <a:schemeClr val="tx2"/>
                </a:solidFill>
                <a:uFill>
                  <a:solidFill>
                    <a:srgbClr val="000000"/>
                  </a:solidFill>
                </a:uFill>
                <a:latin typeface="Arial"/>
                <a:cs typeface="Arial"/>
              </a:rPr>
              <a:t>un</a:t>
            </a:r>
            <a:r>
              <a:rPr sz="1500" u="heavy" spc="-35" dirty="0">
                <a:solidFill>
                  <a:schemeClr val="tx2"/>
                </a:solidFill>
                <a:uFill>
                  <a:solidFill>
                    <a:srgbClr val="000000"/>
                  </a:solidFill>
                </a:uFill>
                <a:latin typeface="Arial"/>
                <a:cs typeface="Arial"/>
              </a:rPr>
              <a:t> </a:t>
            </a:r>
            <a:r>
              <a:rPr sz="1500" u="heavy" dirty="0">
                <a:solidFill>
                  <a:schemeClr val="tx2"/>
                </a:solidFill>
                <a:uFill>
                  <a:solidFill>
                    <a:srgbClr val="000000"/>
                  </a:solidFill>
                </a:uFill>
                <a:latin typeface="Arial"/>
                <a:cs typeface="Arial"/>
              </a:rPr>
              <a:t>massimo</a:t>
            </a:r>
            <a:r>
              <a:rPr sz="1500" u="heavy" spc="-35" dirty="0">
                <a:solidFill>
                  <a:schemeClr val="tx2"/>
                </a:solidFill>
                <a:uFill>
                  <a:solidFill>
                    <a:srgbClr val="000000"/>
                  </a:solidFill>
                </a:uFill>
                <a:latin typeface="Arial"/>
                <a:cs typeface="Arial"/>
              </a:rPr>
              <a:t> </a:t>
            </a:r>
            <a:r>
              <a:rPr sz="1500" u="heavy" dirty="0">
                <a:solidFill>
                  <a:schemeClr val="tx2"/>
                </a:solidFill>
                <a:uFill>
                  <a:solidFill>
                    <a:srgbClr val="000000"/>
                  </a:solidFill>
                </a:uFill>
                <a:latin typeface="Arial"/>
                <a:cs typeface="Arial"/>
              </a:rPr>
              <a:t>di</a:t>
            </a:r>
            <a:r>
              <a:rPr sz="1500" u="heavy" spc="-25" dirty="0">
                <a:solidFill>
                  <a:schemeClr val="tx2"/>
                </a:solidFill>
                <a:uFill>
                  <a:solidFill>
                    <a:srgbClr val="000000"/>
                  </a:solidFill>
                </a:uFill>
                <a:latin typeface="Arial"/>
                <a:cs typeface="Arial"/>
              </a:rPr>
              <a:t> </a:t>
            </a:r>
            <a:r>
              <a:rPr sz="1500" u="heavy" dirty="0">
                <a:solidFill>
                  <a:schemeClr val="tx2"/>
                </a:solidFill>
                <a:uFill>
                  <a:solidFill>
                    <a:srgbClr val="000000"/>
                  </a:solidFill>
                </a:uFill>
                <a:latin typeface="Arial"/>
                <a:cs typeface="Arial"/>
              </a:rPr>
              <a:t>euro</a:t>
            </a:r>
            <a:r>
              <a:rPr sz="1500" u="heavy" spc="-85" dirty="0">
                <a:solidFill>
                  <a:schemeClr val="tx2"/>
                </a:solidFill>
                <a:uFill>
                  <a:solidFill>
                    <a:srgbClr val="000000"/>
                  </a:solidFill>
                </a:uFill>
                <a:latin typeface="Arial"/>
                <a:cs typeface="Arial"/>
              </a:rPr>
              <a:t> </a:t>
            </a:r>
            <a:r>
              <a:rPr sz="1500" u="heavy" spc="-10" dirty="0">
                <a:solidFill>
                  <a:schemeClr val="tx2"/>
                </a:solidFill>
                <a:uFill>
                  <a:solidFill>
                    <a:srgbClr val="000000"/>
                  </a:solidFill>
                </a:uFill>
                <a:latin typeface="Arial"/>
                <a:cs typeface="Arial"/>
              </a:rPr>
              <a:t>1.549,00.</a:t>
            </a:r>
            <a:endParaRPr sz="1500" dirty="0">
              <a:solidFill>
                <a:schemeClr val="tx2"/>
              </a:solidFill>
              <a:latin typeface="Arial"/>
              <a:cs typeface="Arial"/>
            </a:endParaRPr>
          </a:p>
          <a:p>
            <a:pPr marL="81280" marR="1182370">
              <a:lnSpc>
                <a:spcPct val="100000"/>
              </a:lnSpc>
              <a:spcBef>
                <a:spcPts val="1390"/>
              </a:spcBef>
            </a:pPr>
            <a:r>
              <a:rPr sz="1500" b="1" u="heavy" dirty="0">
                <a:solidFill>
                  <a:schemeClr val="tx2"/>
                </a:solidFill>
                <a:uFill>
                  <a:solidFill>
                    <a:srgbClr val="000000"/>
                  </a:solidFill>
                </a:uFill>
                <a:latin typeface="Arial"/>
                <a:cs typeface="Arial"/>
              </a:rPr>
              <a:t>IL</a:t>
            </a:r>
            <a:r>
              <a:rPr sz="1500" b="1" u="heavy" spc="-75" dirty="0">
                <a:solidFill>
                  <a:schemeClr val="tx2"/>
                </a:solidFill>
                <a:uFill>
                  <a:solidFill>
                    <a:srgbClr val="000000"/>
                  </a:solidFill>
                </a:uFill>
                <a:latin typeface="Arial"/>
                <a:cs typeface="Arial"/>
              </a:rPr>
              <a:t> </a:t>
            </a:r>
            <a:r>
              <a:rPr sz="1500" b="1" u="heavy" dirty="0">
                <a:solidFill>
                  <a:schemeClr val="tx2"/>
                </a:solidFill>
                <a:uFill>
                  <a:solidFill>
                    <a:srgbClr val="000000"/>
                  </a:solidFill>
                </a:uFill>
                <a:latin typeface="Arial"/>
                <a:cs typeface="Arial"/>
              </a:rPr>
              <a:t>NUMERO</a:t>
            </a:r>
            <a:r>
              <a:rPr sz="1500" b="1" u="heavy" spc="-55" dirty="0">
                <a:solidFill>
                  <a:schemeClr val="tx2"/>
                </a:solidFill>
                <a:uFill>
                  <a:solidFill>
                    <a:srgbClr val="000000"/>
                  </a:solidFill>
                </a:uFill>
                <a:latin typeface="Arial"/>
                <a:cs typeface="Arial"/>
              </a:rPr>
              <a:t> </a:t>
            </a:r>
            <a:r>
              <a:rPr sz="1500" b="1" u="heavy" dirty="0">
                <a:solidFill>
                  <a:schemeClr val="tx2"/>
                </a:solidFill>
                <a:uFill>
                  <a:solidFill>
                    <a:srgbClr val="000000"/>
                  </a:solidFill>
                </a:uFill>
                <a:latin typeface="Arial"/>
                <a:cs typeface="Arial"/>
              </a:rPr>
              <a:t>DI</a:t>
            </a:r>
            <a:r>
              <a:rPr sz="1500" b="1" u="heavy" spc="-55" dirty="0">
                <a:solidFill>
                  <a:schemeClr val="tx2"/>
                </a:solidFill>
                <a:uFill>
                  <a:solidFill>
                    <a:srgbClr val="000000"/>
                  </a:solidFill>
                </a:uFill>
                <a:latin typeface="Arial"/>
                <a:cs typeface="Arial"/>
              </a:rPr>
              <a:t> </a:t>
            </a:r>
            <a:r>
              <a:rPr sz="1500" b="1" u="heavy" dirty="0">
                <a:solidFill>
                  <a:schemeClr val="tx2"/>
                </a:solidFill>
                <a:uFill>
                  <a:solidFill>
                    <a:srgbClr val="000000"/>
                  </a:solidFill>
                </a:uFill>
                <a:latin typeface="Arial"/>
                <a:cs typeface="Arial"/>
              </a:rPr>
              <a:t>QUOTE</a:t>
            </a:r>
            <a:r>
              <a:rPr sz="1500" b="1" u="heavy" spc="-15" dirty="0">
                <a:solidFill>
                  <a:schemeClr val="tx2"/>
                </a:solidFill>
                <a:uFill>
                  <a:solidFill>
                    <a:srgbClr val="000000"/>
                  </a:solidFill>
                </a:uFill>
                <a:latin typeface="Arial"/>
                <a:cs typeface="Arial"/>
              </a:rPr>
              <a:t> </a:t>
            </a:r>
            <a:r>
              <a:rPr sz="1500" b="1" u="heavy" dirty="0">
                <a:solidFill>
                  <a:schemeClr val="tx2"/>
                </a:solidFill>
                <a:uFill>
                  <a:solidFill>
                    <a:srgbClr val="000000"/>
                  </a:solidFill>
                </a:uFill>
                <a:latin typeface="Arial"/>
                <a:cs typeface="Arial"/>
              </a:rPr>
              <a:t>È</a:t>
            </a:r>
            <a:r>
              <a:rPr sz="1500" b="1" u="heavy" spc="-50" dirty="0">
                <a:solidFill>
                  <a:schemeClr val="tx2"/>
                </a:solidFill>
                <a:uFill>
                  <a:solidFill>
                    <a:srgbClr val="000000"/>
                  </a:solidFill>
                </a:uFill>
                <a:latin typeface="Arial"/>
                <a:cs typeface="Arial"/>
              </a:rPr>
              <a:t> </a:t>
            </a:r>
            <a:r>
              <a:rPr sz="1500" b="1" u="heavy" spc="-40" dirty="0">
                <a:solidFill>
                  <a:schemeClr val="tx2"/>
                </a:solidFill>
                <a:uFill>
                  <a:solidFill>
                    <a:srgbClr val="000000"/>
                  </a:solidFill>
                </a:uFill>
                <a:latin typeface="Arial"/>
                <a:cs typeface="Arial"/>
              </a:rPr>
              <a:t>DETERMINATO</a:t>
            </a:r>
            <a:r>
              <a:rPr sz="1500" b="1" u="heavy" spc="-25" dirty="0">
                <a:solidFill>
                  <a:schemeClr val="tx2"/>
                </a:solidFill>
                <a:uFill>
                  <a:solidFill>
                    <a:srgbClr val="000000"/>
                  </a:solidFill>
                </a:uFill>
                <a:latin typeface="Arial"/>
                <a:cs typeface="Arial"/>
              </a:rPr>
              <a:t> </a:t>
            </a:r>
            <a:r>
              <a:rPr sz="1500" b="1" u="heavy" spc="-10" dirty="0">
                <a:solidFill>
                  <a:schemeClr val="tx2"/>
                </a:solidFill>
                <a:uFill>
                  <a:solidFill>
                    <a:srgbClr val="000000"/>
                  </a:solidFill>
                </a:uFill>
                <a:latin typeface="Arial"/>
                <a:cs typeface="Arial"/>
              </a:rPr>
              <a:t>TENENDO</a:t>
            </a:r>
            <a:r>
              <a:rPr sz="1500" b="1" u="none" spc="-10" dirty="0">
                <a:solidFill>
                  <a:schemeClr val="tx2"/>
                </a:solidFill>
                <a:latin typeface="Arial"/>
                <a:cs typeface="Arial"/>
              </a:rPr>
              <a:t> </a:t>
            </a:r>
            <a:r>
              <a:rPr sz="1500" b="1" u="heavy" spc="-10" dirty="0">
                <a:solidFill>
                  <a:schemeClr val="tx2"/>
                </a:solidFill>
                <a:uFill>
                  <a:solidFill>
                    <a:srgbClr val="000000"/>
                  </a:solidFill>
                </a:uFill>
                <a:latin typeface="Arial"/>
                <a:cs typeface="Arial"/>
              </a:rPr>
              <a:t>CONTO</a:t>
            </a:r>
            <a:r>
              <a:rPr sz="1500" b="1" u="heavy" spc="-95" dirty="0">
                <a:solidFill>
                  <a:schemeClr val="tx2"/>
                </a:solidFill>
                <a:uFill>
                  <a:solidFill>
                    <a:srgbClr val="000000"/>
                  </a:solidFill>
                </a:uFill>
                <a:latin typeface="Arial"/>
                <a:cs typeface="Arial"/>
              </a:rPr>
              <a:t> </a:t>
            </a:r>
            <a:r>
              <a:rPr sz="1500" b="1" u="heavy" spc="-25" dirty="0">
                <a:solidFill>
                  <a:schemeClr val="tx2"/>
                </a:solidFill>
                <a:uFill>
                  <a:solidFill>
                    <a:srgbClr val="000000"/>
                  </a:solidFill>
                </a:uFill>
                <a:latin typeface="Arial"/>
                <a:cs typeface="Arial"/>
              </a:rPr>
              <a:t>DI:</a:t>
            </a:r>
            <a:endParaRPr sz="1500" dirty="0">
              <a:solidFill>
                <a:schemeClr val="tx2"/>
              </a:solidFill>
              <a:latin typeface="Arial"/>
              <a:cs typeface="Arial"/>
            </a:endParaRPr>
          </a:p>
          <a:p>
            <a:pPr>
              <a:lnSpc>
                <a:spcPct val="100000"/>
              </a:lnSpc>
              <a:spcBef>
                <a:spcPts val="135"/>
              </a:spcBef>
            </a:pPr>
            <a:endParaRPr sz="1500" dirty="0">
              <a:solidFill>
                <a:schemeClr val="tx2"/>
              </a:solidFill>
              <a:latin typeface="Arial"/>
              <a:cs typeface="Arial"/>
            </a:endParaRPr>
          </a:p>
          <a:p>
            <a:pPr marL="423545" lvl="1" indent="-342265">
              <a:lnSpc>
                <a:spcPct val="100000"/>
              </a:lnSpc>
              <a:buChar char="•"/>
              <a:tabLst>
                <a:tab pos="423545" algn="l"/>
              </a:tabLst>
            </a:pPr>
            <a:r>
              <a:rPr sz="1500" u="heavy" dirty="0">
                <a:solidFill>
                  <a:schemeClr val="tx2"/>
                </a:solidFill>
                <a:uFill>
                  <a:solidFill>
                    <a:srgbClr val="00338D"/>
                  </a:solidFill>
                </a:uFill>
                <a:latin typeface="Arial"/>
                <a:cs typeface="Arial"/>
              </a:rPr>
              <a:t>gravità</a:t>
            </a:r>
            <a:r>
              <a:rPr sz="1500" u="heavy" spc="-75"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del</a:t>
            </a:r>
            <a:r>
              <a:rPr sz="1500" u="heavy" spc="-50" dirty="0">
                <a:solidFill>
                  <a:schemeClr val="tx2"/>
                </a:solidFill>
                <a:uFill>
                  <a:solidFill>
                    <a:srgbClr val="00338D"/>
                  </a:solidFill>
                </a:uFill>
                <a:latin typeface="Arial"/>
                <a:cs typeface="Arial"/>
              </a:rPr>
              <a:t> </a:t>
            </a:r>
            <a:r>
              <a:rPr sz="1500" u="heavy" spc="-20" dirty="0">
                <a:solidFill>
                  <a:schemeClr val="tx2"/>
                </a:solidFill>
                <a:uFill>
                  <a:solidFill>
                    <a:srgbClr val="00338D"/>
                  </a:solidFill>
                </a:uFill>
                <a:latin typeface="Arial"/>
                <a:cs typeface="Arial"/>
              </a:rPr>
              <a:t>fatto</a:t>
            </a:r>
            <a:endParaRPr sz="1500" dirty="0">
              <a:solidFill>
                <a:schemeClr val="tx2"/>
              </a:solidFill>
              <a:latin typeface="Arial"/>
              <a:cs typeface="Arial"/>
            </a:endParaRPr>
          </a:p>
          <a:p>
            <a:pPr marL="423545" lvl="1" indent="-342265">
              <a:lnSpc>
                <a:spcPct val="100000"/>
              </a:lnSpc>
              <a:buChar char="•"/>
              <a:tabLst>
                <a:tab pos="423545" algn="l"/>
              </a:tabLst>
            </a:pPr>
            <a:r>
              <a:rPr sz="1500" u="heavy" dirty="0">
                <a:solidFill>
                  <a:schemeClr val="tx2"/>
                </a:solidFill>
                <a:uFill>
                  <a:solidFill>
                    <a:srgbClr val="00338D"/>
                  </a:solidFill>
                </a:uFill>
                <a:latin typeface="Arial"/>
                <a:cs typeface="Arial"/>
              </a:rPr>
              <a:t>grado</a:t>
            </a:r>
            <a:r>
              <a:rPr sz="1500" u="heavy" spc="-35"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di</a:t>
            </a:r>
            <a:r>
              <a:rPr sz="1500" u="heavy" spc="-25"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responsabilità</a:t>
            </a:r>
            <a:r>
              <a:rPr sz="1500" u="none" spc="-45" dirty="0">
                <a:solidFill>
                  <a:schemeClr val="tx2"/>
                </a:solidFill>
                <a:latin typeface="Arial"/>
                <a:cs typeface="Arial"/>
              </a:rPr>
              <a:t> </a:t>
            </a:r>
            <a:r>
              <a:rPr sz="1500" u="heavy" spc="-10" dirty="0">
                <a:solidFill>
                  <a:schemeClr val="tx2"/>
                </a:solidFill>
                <a:uFill>
                  <a:solidFill>
                    <a:srgbClr val="000000"/>
                  </a:solidFill>
                </a:uFill>
                <a:latin typeface="Arial"/>
                <a:cs typeface="Arial"/>
              </a:rPr>
              <a:t>della</a:t>
            </a:r>
            <a:r>
              <a:rPr sz="1500" u="heavy" spc="-90" dirty="0">
                <a:solidFill>
                  <a:schemeClr val="tx2"/>
                </a:solidFill>
                <a:uFill>
                  <a:solidFill>
                    <a:srgbClr val="000000"/>
                  </a:solidFill>
                </a:uFill>
                <a:latin typeface="Arial"/>
                <a:cs typeface="Arial"/>
              </a:rPr>
              <a:t> </a:t>
            </a:r>
            <a:r>
              <a:rPr sz="1500" u="heavy" spc="-10" dirty="0">
                <a:solidFill>
                  <a:schemeClr val="tx2"/>
                </a:solidFill>
                <a:uFill>
                  <a:solidFill>
                    <a:srgbClr val="000000"/>
                  </a:solidFill>
                </a:uFill>
                <a:latin typeface="Arial"/>
                <a:cs typeface="Arial"/>
              </a:rPr>
              <a:t>società</a:t>
            </a:r>
            <a:endParaRPr sz="1500" dirty="0">
              <a:solidFill>
                <a:schemeClr val="tx2"/>
              </a:solidFill>
              <a:latin typeface="Arial"/>
              <a:cs typeface="Arial"/>
            </a:endParaRPr>
          </a:p>
          <a:p>
            <a:pPr marL="424180" marR="1829435" lvl="1" indent="-342900">
              <a:lnSpc>
                <a:spcPct val="100000"/>
              </a:lnSpc>
              <a:buChar char="•"/>
              <a:tabLst>
                <a:tab pos="424180" algn="l"/>
              </a:tabLst>
            </a:pPr>
            <a:r>
              <a:rPr sz="1500" u="heavy" dirty="0">
                <a:solidFill>
                  <a:schemeClr val="tx2"/>
                </a:solidFill>
                <a:uFill>
                  <a:solidFill>
                    <a:srgbClr val="00338D"/>
                  </a:solidFill>
                </a:uFill>
                <a:latin typeface="Arial"/>
                <a:cs typeface="Arial"/>
              </a:rPr>
              <a:t>attività</a:t>
            </a:r>
            <a:r>
              <a:rPr sz="1500" u="heavy" spc="-80"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svolta</a:t>
            </a:r>
            <a:r>
              <a:rPr sz="1500" u="heavy" spc="-55"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per</a:t>
            </a:r>
            <a:r>
              <a:rPr sz="1500" u="heavy" spc="-45"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eliminare</a:t>
            </a:r>
            <a:r>
              <a:rPr sz="1500" u="heavy" spc="-35"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o</a:t>
            </a:r>
            <a:r>
              <a:rPr sz="1500" u="heavy" spc="-30" dirty="0">
                <a:solidFill>
                  <a:schemeClr val="tx2"/>
                </a:solidFill>
                <a:uFill>
                  <a:solidFill>
                    <a:srgbClr val="00338D"/>
                  </a:solidFill>
                </a:uFill>
                <a:latin typeface="Arial"/>
                <a:cs typeface="Arial"/>
              </a:rPr>
              <a:t> </a:t>
            </a:r>
            <a:r>
              <a:rPr sz="1500" u="heavy" dirty="0">
                <a:solidFill>
                  <a:schemeClr val="tx2"/>
                </a:solidFill>
                <a:uFill>
                  <a:solidFill>
                    <a:srgbClr val="00338D"/>
                  </a:solidFill>
                </a:uFill>
                <a:latin typeface="Arial"/>
                <a:cs typeface="Arial"/>
              </a:rPr>
              <a:t>attenuare</a:t>
            </a:r>
            <a:r>
              <a:rPr sz="1500" u="heavy" spc="-55" dirty="0">
                <a:solidFill>
                  <a:schemeClr val="tx2"/>
                </a:solidFill>
                <a:uFill>
                  <a:solidFill>
                    <a:srgbClr val="00338D"/>
                  </a:solidFill>
                </a:uFill>
                <a:latin typeface="Arial"/>
                <a:cs typeface="Arial"/>
              </a:rPr>
              <a:t> </a:t>
            </a:r>
            <a:r>
              <a:rPr sz="1500" u="heavy" spc="-25" dirty="0">
                <a:solidFill>
                  <a:schemeClr val="tx2"/>
                </a:solidFill>
                <a:uFill>
                  <a:solidFill>
                    <a:srgbClr val="00338D"/>
                  </a:solidFill>
                </a:uFill>
                <a:latin typeface="Arial"/>
                <a:cs typeface="Arial"/>
              </a:rPr>
              <a:t>le</a:t>
            </a:r>
            <a:r>
              <a:rPr sz="1500" u="none" spc="-25" dirty="0">
                <a:solidFill>
                  <a:schemeClr val="tx2"/>
                </a:solidFill>
                <a:latin typeface="Arial"/>
                <a:cs typeface="Arial"/>
              </a:rPr>
              <a:t> </a:t>
            </a:r>
            <a:r>
              <a:rPr sz="1500" u="heavy" dirty="0">
                <a:solidFill>
                  <a:schemeClr val="tx2"/>
                </a:solidFill>
                <a:uFill>
                  <a:solidFill>
                    <a:srgbClr val="000000"/>
                  </a:solidFill>
                </a:uFill>
                <a:latin typeface="Arial"/>
                <a:cs typeface="Arial"/>
              </a:rPr>
              <a:t>conseguenze</a:t>
            </a:r>
            <a:r>
              <a:rPr sz="1500" u="heavy" spc="-75" dirty="0">
                <a:solidFill>
                  <a:schemeClr val="tx2"/>
                </a:solidFill>
                <a:uFill>
                  <a:solidFill>
                    <a:srgbClr val="000000"/>
                  </a:solidFill>
                </a:uFill>
                <a:latin typeface="Arial"/>
                <a:cs typeface="Arial"/>
              </a:rPr>
              <a:t> </a:t>
            </a:r>
            <a:r>
              <a:rPr sz="1500" u="heavy" dirty="0">
                <a:solidFill>
                  <a:schemeClr val="tx2"/>
                </a:solidFill>
                <a:uFill>
                  <a:solidFill>
                    <a:srgbClr val="000000"/>
                  </a:solidFill>
                </a:uFill>
                <a:latin typeface="Arial"/>
                <a:cs typeface="Arial"/>
              </a:rPr>
              <a:t>dell'illecito</a:t>
            </a:r>
            <a:r>
              <a:rPr sz="1500" u="heavy" spc="-30" dirty="0">
                <a:solidFill>
                  <a:schemeClr val="tx2"/>
                </a:solidFill>
                <a:uFill>
                  <a:solidFill>
                    <a:srgbClr val="000000"/>
                  </a:solidFill>
                </a:uFill>
                <a:latin typeface="Arial"/>
                <a:cs typeface="Arial"/>
              </a:rPr>
              <a:t> </a:t>
            </a:r>
            <a:r>
              <a:rPr sz="1500" u="heavy" dirty="0">
                <a:solidFill>
                  <a:schemeClr val="tx2"/>
                </a:solidFill>
                <a:uFill>
                  <a:solidFill>
                    <a:srgbClr val="000000"/>
                  </a:solidFill>
                </a:uFill>
                <a:latin typeface="Arial"/>
                <a:cs typeface="Arial"/>
              </a:rPr>
              <a:t>o</a:t>
            </a:r>
            <a:r>
              <a:rPr sz="1500" u="heavy" spc="-10" dirty="0">
                <a:solidFill>
                  <a:schemeClr val="tx2"/>
                </a:solidFill>
                <a:uFill>
                  <a:solidFill>
                    <a:srgbClr val="000000"/>
                  </a:solidFill>
                </a:uFill>
                <a:latin typeface="Arial"/>
                <a:cs typeface="Arial"/>
              </a:rPr>
              <a:t> </a:t>
            </a:r>
            <a:r>
              <a:rPr sz="1500" u="heavy" dirty="0">
                <a:solidFill>
                  <a:schemeClr val="tx2"/>
                </a:solidFill>
                <a:uFill>
                  <a:solidFill>
                    <a:srgbClr val="000000"/>
                  </a:solidFill>
                </a:uFill>
                <a:latin typeface="Arial"/>
                <a:cs typeface="Arial"/>
              </a:rPr>
              <a:t>per</a:t>
            </a:r>
            <a:r>
              <a:rPr sz="1500" u="heavy" spc="-40" dirty="0">
                <a:solidFill>
                  <a:schemeClr val="tx2"/>
                </a:solidFill>
                <a:uFill>
                  <a:solidFill>
                    <a:srgbClr val="000000"/>
                  </a:solidFill>
                </a:uFill>
                <a:latin typeface="Arial"/>
                <a:cs typeface="Arial"/>
              </a:rPr>
              <a:t> </a:t>
            </a:r>
            <a:r>
              <a:rPr sz="1500" u="heavy" spc="-10" dirty="0">
                <a:solidFill>
                  <a:schemeClr val="tx2"/>
                </a:solidFill>
                <a:uFill>
                  <a:solidFill>
                    <a:srgbClr val="000000"/>
                  </a:solidFill>
                </a:uFill>
                <a:latin typeface="Arial"/>
                <a:cs typeface="Arial"/>
              </a:rPr>
              <a:t>prevenire</a:t>
            </a:r>
            <a:r>
              <a:rPr sz="1500" u="heavy" spc="-100" dirty="0">
                <a:solidFill>
                  <a:schemeClr val="tx2"/>
                </a:solidFill>
                <a:uFill>
                  <a:solidFill>
                    <a:srgbClr val="000000"/>
                  </a:solidFill>
                </a:uFill>
                <a:latin typeface="Arial"/>
                <a:cs typeface="Arial"/>
              </a:rPr>
              <a:t> </a:t>
            </a:r>
            <a:r>
              <a:rPr sz="1500" u="heavy" spc="-25" dirty="0">
                <a:solidFill>
                  <a:schemeClr val="tx2"/>
                </a:solidFill>
                <a:uFill>
                  <a:solidFill>
                    <a:srgbClr val="000000"/>
                  </a:solidFill>
                </a:uFill>
                <a:latin typeface="Arial"/>
                <a:cs typeface="Arial"/>
              </a:rPr>
              <a:t>la</a:t>
            </a:r>
            <a:r>
              <a:rPr sz="1500" u="none" spc="-25" dirty="0">
                <a:solidFill>
                  <a:schemeClr val="tx2"/>
                </a:solidFill>
                <a:latin typeface="Arial"/>
                <a:cs typeface="Arial"/>
              </a:rPr>
              <a:t> </a:t>
            </a:r>
            <a:r>
              <a:rPr sz="1500" u="heavy" dirty="0">
                <a:solidFill>
                  <a:schemeClr val="tx2"/>
                </a:solidFill>
                <a:uFill>
                  <a:solidFill>
                    <a:srgbClr val="000000"/>
                  </a:solidFill>
                </a:uFill>
                <a:latin typeface="Arial"/>
                <a:cs typeface="Arial"/>
              </a:rPr>
              <a:t>commissione</a:t>
            </a:r>
            <a:r>
              <a:rPr sz="1500" u="heavy" spc="-25" dirty="0">
                <a:solidFill>
                  <a:schemeClr val="tx2"/>
                </a:solidFill>
                <a:uFill>
                  <a:solidFill>
                    <a:srgbClr val="000000"/>
                  </a:solidFill>
                </a:uFill>
                <a:latin typeface="Arial"/>
                <a:cs typeface="Arial"/>
              </a:rPr>
              <a:t> </a:t>
            </a:r>
            <a:r>
              <a:rPr sz="1500" u="heavy" dirty="0">
                <a:solidFill>
                  <a:schemeClr val="tx2"/>
                </a:solidFill>
                <a:uFill>
                  <a:solidFill>
                    <a:srgbClr val="000000"/>
                  </a:solidFill>
                </a:uFill>
                <a:latin typeface="Arial"/>
                <a:cs typeface="Arial"/>
              </a:rPr>
              <a:t>di</a:t>
            </a:r>
            <a:r>
              <a:rPr sz="1500" u="heavy" spc="-20" dirty="0">
                <a:solidFill>
                  <a:schemeClr val="tx2"/>
                </a:solidFill>
                <a:uFill>
                  <a:solidFill>
                    <a:srgbClr val="000000"/>
                  </a:solidFill>
                </a:uFill>
                <a:latin typeface="Arial"/>
                <a:cs typeface="Arial"/>
              </a:rPr>
              <a:t> </a:t>
            </a:r>
            <a:r>
              <a:rPr sz="1500" u="heavy" spc="-10" dirty="0">
                <a:solidFill>
                  <a:schemeClr val="tx2"/>
                </a:solidFill>
                <a:uFill>
                  <a:solidFill>
                    <a:srgbClr val="000000"/>
                  </a:solidFill>
                </a:uFill>
                <a:latin typeface="Arial"/>
                <a:cs typeface="Arial"/>
              </a:rPr>
              <a:t>ulteriori</a:t>
            </a:r>
            <a:r>
              <a:rPr sz="1500" u="heavy" spc="-85" dirty="0">
                <a:solidFill>
                  <a:schemeClr val="tx2"/>
                </a:solidFill>
                <a:uFill>
                  <a:solidFill>
                    <a:srgbClr val="000000"/>
                  </a:solidFill>
                </a:uFill>
                <a:latin typeface="Arial"/>
                <a:cs typeface="Arial"/>
              </a:rPr>
              <a:t> </a:t>
            </a:r>
            <a:r>
              <a:rPr sz="1500" u="heavy" spc="-10" dirty="0">
                <a:solidFill>
                  <a:schemeClr val="tx2"/>
                </a:solidFill>
                <a:uFill>
                  <a:solidFill>
                    <a:srgbClr val="000000"/>
                  </a:solidFill>
                </a:uFill>
                <a:latin typeface="Arial"/>
                <a:cs typeface="Arial"/>
              </a:rPr>
              <a:t>illeciti</a:t>
            </a:r>
            <a:endParaRPr sz="1500" dirty="0">
              <a:solidFill>
                <a:schemeClr val="tx2"/>
              </a:solidFill>
              <a:latin typeface="Arial"/>
              <a:cs typeface="Arial"/>
            </a:endParaRPr>
          </a:p>
        </p:txBody>
      </p:sp>
      <p:grpSp>
        <p:nvGrpSpPr>
          <p:cNvPr id="10" name="object 10"/>
          <p:cNvGrpSpPr/>
          <p:nvPr/>
        </p:nvGrpSpPr>
        <p:grpSpPr>
          <a:xfrm>
            <a:off x="254502" y="2348229"/>
            <a:ext cx="1772285" cy="1798320"/>
            <a:chOff x="254502" y="2348229"/>
            <a:chExt cx="1772285" cy="1798320"/>
          </a:xfrm>
        </p:grpSpPr>
        <p:sp>
          <p:nvSpPr>
            <p:cNvPr id="11" name="object 11"/>
            <p:cNvSpPr/>
            <p:nvPr/>
          </p:nvSpPr>
          <p:spPr>
            <a:xfrm>
              <a:off x="675131" y="2354579"/>
              <a:ext cx="1345565" cy="437515"/>
            </a:xfrm>
            <a:custGeom>
              <a:avLst/>
              <a:gdLst/>
              <a:ahLst/>
              <a:cxnLst/>
              <a:rect l="l" t="t" r="r" b="b"/>
              <a:pathLst>
                <a:path w="1345564" h="437514">
                  <a:moveTo>
                    <a:pt x="0" y="218630"/>
                  </a:moveTo>
                  <a:lnTo>
                    <a:pt x="13665" y="174574"/>
                  </a:lnTo>
                  <a:lnTo>
                    <a:pt x="52857" y="133527"/>
                  </a:lnTo>
                  <a:lnTo>
                    <a:pt x="114871" y="96392"/>
                  </a:lnTo>
                  <a:lnTo>
                    <a:pt x="153581" y="79565"/>
                  </a:lnTo>
                  <a:lnTo>
                    <a:pt x="197002" y="64033"/>
                  </a:lnTo>
                  <a:lnTo>
                    <a:pt x="244754" y="49923"/>
                  </a:lnTo>
                  <a:lnTo>
                    <a:pt x="296545" y="37337"/>
                  </a:lnTo>
                  <a:lnTo>
                    <a:pt x="351993" y="26390"/>
                  </a:lnTo>
                  <a:lnTo>
                    <a:pt x="410794" y="17183"/>
                  </a:lnTo>
                  <a:lnTo>
                    <a:pt x="472579" y="9829"/>
                  </a:lnTo>
                  <a:lnTo>
                    <a:pt x="537044" y="4444"/>
                  </a:lnTo>
                  <a:lnTo>
                    <a:pt x="603821" y="1130"/>
                  </a:lnTo>
                  <a:lnTo>
                    <a:pt x="672592" y="0"/>
                  </a:lnTo>
                  <a:lnTo>
                    <a:pt x="741362" y="1130"/>
                  </a:lnTo>
                  <a:lnTo>
                    <a:pt x="808139" y="4444"/>
                  </a:lnTo>
                  <a:lnTo>
                    <a:pt x="872604" y="9829"/>
                  </a:lnTo>
                  <a:lnTo>
                    <a:pt x="934389" y="17183"/>
                  </a:lnTo>
                  <a:lnTo>
                    <a:pt x="993190" y="26390"/>
                  </a:lnTo>
                  <a:lnTo>
                    <a:pt x="1048639" y="37337"/>
                  </a:lnTo>
                  <a:lnTo>
                    <a:pt x="1100416" y="49923"/>
                  </a:lnTo>
                  <a:lnTo>
                    <a:pt x="1148181" y="64033"/>
                  </a:lnTo>
                  <a:lnTo>
                    <a:pt x="1191590" y="79565"/>
                  </a:lnTo>
                  <a:lnTo>
                    <a:pt x="1230312" y="96392"/>
                  </a:lnTo>
                  <a:lnTo>
                    <a:pt x="1264005" y="114414"/>
                  </a:lnTo>
                  <a:lnTo>
                    <a:pt x="1314945" y="153619"/>
                  </a:lnTo>
                  <a:lnTo>
                    <a:pt x="1341716" y="196278"/>
                  </a:lnTo>
                  <a:lnTo>
                    <a:pt x="1345184" y="218630"/>
                  </a:lnTo>
                  <a:lnTo>
                    <a:pt x="1341716" y="240982"/>
                  </a:lnTo>
                  <a:lnTo>
                    <a:pt x="1314945" y="283641"/>
                  </a:lnTo>
                  <a:lnTo>
                    <a:pt x="1264005" y="322846"/>
                  </a:lnTo>
                  <a:lnTo>
                    <a:pt x="1230312" y="340867"/>
                  </a:lnTo>
                  <a:lnTo>
                    <a:pt x="1191590" y="357695"/>
                  </a:lnTo>
                  <a:lnTo>
                    <a:pt x="1148181" y="373227"/>
                  </a:lnTo>
                  <a:lnTo>
                    <a:pt x="1100416" y="387337"/>
                  </a:lnTo>
                  <a:lnTo>
                    <a:pt x="1048639" y="399922"/>
                  </a:lnTo>
                  <a:lnTo>
                    <a:pt x="993190" y="410870"/>
                  </a:lnTo>
                  <a:lnTo>
                    <a:pt x="934389" y="420077"/>
                  </a:lnTo>
                  <a:lnTo>
                    <a:pt x="872604" y="427431"/>
                  </a:lnTo>
                  <a:lnTo>
                    <a:pt x="808139" y="432815"/>
                  </a:lnTo>
                  <a:lnTo>
                    <a:pt x="741362" y="436130"/>
                  </a:lnTo>
                  <a:lnTo>
                    <a:pt x="672592" y="437260"/>
                  </a:lnTo>
                  <a:lnTo>
                    <a:pt x="603821" y="436130"/>
                  </a:lnTo>
                  <a:lnTo>
                    <a:pt x="537044" y="432815"/>
                  </a:lnTo>
                  <a:lnTo>
                    <a:pt x="472579" y="427431"/>
                  </a:lnTo>
                  <a:lnTo>
                    <a:pt x="410794" y="420077"/>
                  </a:lnTo>
                  <a:lnTo>
                    <a:pt x="351993" y="410870"/>
                  </a:lnTo>
                  <a:lnTo>
                    <a:pt x="296545" y="399922"/>
                  </a:lnTo>
                  <a:lnTo>
                    <a:pt x="244754" y="387337"/>
                  </a:lnTo>
                  <a:lnTo>
                    <a:pt x="197002" y="373227"/>
                  </a:lnTo>
                  <a:lnTo>
                    <a:pt x="153581" y="357695"/>
                  </a:lnTo>
                  <a:lnTo>
                    <a:pt x="114871" y="340867"/>
                  </a:lnTo>
                  <a:lnTo>
                    <a:pt x="81178" y="322846"/>
                  </a:lnTo>
                  <a:lnTo>
                    <a:pt x="30238" y="283641"/>
                  </a:lnTo>
                  <a:lnTo>
                    <a:pt x="3467" y="240982"/>
                  </a:lnTo>
                  <a:lnTo>
                    <a:pt x="0" y="218630"/>
                  </a:lnTo>
                  <a:close/>
                </a:path>
              </a:pathLst>
            </a:custGeom>
            <a:ln w="12700">
              <a:solidFill>
                <a:srgbClr val="00699F"/>
              </a:solidFill>
            </a:ln>
          </p:spPr>
          <p:txBody>
            <a:bodyPr wrap="square" lIns="0" tIns="0" rIns="0" bIns="0" rtlCol="0"/>
            <a:lstStyle/>
            <a:p>
              <a:endParaRPr/>
            </a:p>
          </p:txBody>
        </p:sp>
        <p:sp>
          <p:nvSpPr>
            <p:cNvPr id="12" name="object 12"/>
            <p:cNvSpPr/>
            <p:nvPr/>
          </p:nvSpPr>
          <p:spPr>
            <a:xfrm>
              <a:off x="254508" y="3308603"/>
              <a:ext cx="377825" cy="838200"/>
            </a:xfrm>
            <a:custGeom>
              <a:avLst/>
              <a:gdLst/>
              <a:ahLst/>
              <a:cxnLst/>
              <a:rect l="l" t="t" r="r" b="b"/>
              <a:pathLst>
                <a:path w="377825" h="838200">
                  <a:moveTo>
                    <a:pt x="377444" y="765987"/>
                  </a:moveTo>
                  <a:lnTo>
                    <a:pt x="321081" y="695960"/>
                  </a:lnTo>
                  <a:lnTo>
                    <a:pt x="283083" y="648754"/>
                  </a:lnTo>
                  <a:lnTo>
                    <a:pt x="283083" y="695947"/>
                  </a:lnTo>
                  <a:lnTo>
                    <a:pt x="252437" y="678230"/>
                  </a:lnTo>
                  <a:lnTo>
                    <a:pt x="195072" y="629386"/>
                  </a:lnTo>
                  <a:lnTo>
                    <a:pt x="168541" y="598741"/>
                  </a:lnTo>
                  <a:lnTo>
                    <a:pt x="143573" y="564248"/>
                  </a:lnTo>
                  <a:lnTo>
                    <a:pt x="120281" y="526173"/>
                  </a:lnTo>
                  <a:lnTo>
                    <a:pt x="98729" y="484720"/>
                  </a:lnTo>
                  <a:lnTo>
                    <a:pt x="79044" y="440169"/>
                  </a:lnTo>
                  <a:lnTo>
                    <a:pt x="61315" y="392722"/>
                  </a:lnTo>
                  <a:lnTo>
                    <a:pt x="45631" y="342633"/>
                  </a:lnTo>
                  <a:lnTo>
                    <a:pt x="32092" y="290156"/>
                  </a:lnTo>
                  <a:lnTo>
                    <a:pt x="20789" y="235496"/>
                  </a:lnTo>
                  <a:lnTo>
                    <a:pt x="11849" y="178917"/>
                  </a:lnTo>
                  <a:lnTo>
                    <a:pt x="5334" y="120650"/>
                  </a:lnTo>
                  <a:lnTo>
                    <a:pt x="1346" y="60934"/>
                  </a:lnTo>
                  <a:lnTo>
                    <a:pt x="0" y="0"/>
                  </a:lnTo>
                  <a:lnTo>
                    <a:pt x="0" y="94411"/>
                  </a:lnTo>
                  <a:lnTo>
                    <a:pt x="1346" y="155346"/>
                  </a:lnTo>
                  <a:lnTo>
                    <a:pt x="5334" y="215061"/>
                  </a:lnTo>
                  <a:lnTo>
                    <a:pt x="11849" y="273329"/>
                  </a:lnTo>
                  <a:lnTo>
                    <a:pt x="20789" y="329907"/>
                  </a:lnTo>
                  <a:lnTo>
                    <a:pt x="32092" y="384568"/>
                  </a:lnTo>
                  <a:lnTo>
                    <a:pt x="45631" y="437057"/>
                  </a:lnTo>
                  <a:lnTo>
                    <a:pt x="61315" y="487133"/>
                  </a:lnTo>
                  <a:lnTo>
                    <a:pt x="79044" y="534581"/>
                  </a:lnTo>
                  <a:lnTo>
                    <a:pt x="98729" y="579132"/>
                  </a:lnTo>
                  <a:lnTo>
                    <a:pt x="120281" y="620572"/>
                  </a:lnTo>
                  <a:lnTo>
                    <a:pt x="143573" y="658660"/>
                  </a:lnTo>
                  <a:lnTo>
                    <a:pt x="168541" y="693153"/>
                  </a:lnTo>
                  <a:lnTo>
                    <a:pt x="195072" y="723798"/>
                  </a:lnTo>
                  <a:lnTo>
                    <a:pt x="223075" y="750379"/>
                  </a:lnTo>
                  <a:lnTo>
                    <a:pt x="283083" y="790371"/>
                  </a:lnTo>
                  <a:lnTo>
                    <a:pt x="283083" y="837577"/>
                  </a:lnTo>
                  <a:lnTo>
                    <a:pt x="377444" y="765987"/>
                  </a:lnTo>
                  <a:close/>
                </a:path>
              </a:pathLst>
            </a:custGeom>
            <a:solidFill>
              <a:srgbClr val="0091DA"/>
            </a:solidFill>
          </p:spPr>
          <p:txBody>
            <a:bodyPr wrap="square" lIns="0" tIns="0" rIns="0" bIns="0" rtlCol="0"/>
            <a:lstStyle/>
            <a:p>
              <a:endParaRPr/>
            </a:p>
          </p:txBody>
        </p:sp>
        <p:sp>
          <p:nvSpPr>
            <p:cNvPr id="13" name="object 13"/>
            <p:cNvSpPr/>
            <p:nvPr/>
          </p:nvSpPr>
          <p:spPr>
            <a:xfrm>
              <a:off x="254502" y="2589275"/>
              <a:ext cx="377825" cy="766445"/>
            </a:xfrm>
            <a:custGeom>
              <a:avLst/>
              <a:gdLst/>
              <a:ahLst/>
              <a:cxnLst/>
              <a:rect l="l" t="t" r="r" b="b"/>
              <a:pathLst>
                <a:path w="377825" h="766445">
                  <a:moveTo>
                    <a:pt x="377393" y="0"/>
                  </a:moveTo>
                  <a:lnTo>
                    <a:pt x="369125" y="0"/>
                  </a:lnTo>
                  <a:lnTo>
                    <a:pt x="360857" y="520"/>
                  </a:lnTo>
                  <a:lnTo>
                    <a:pt x="320192" y="8255"/>
                  </a:lnTo>
                  <a:lnTo>
                    <a:pt x="258318" y="36512"/>
                  </a:lnTo>
                  <a:lnTo>
                    <a:pt x="201079" y="83045"/>
                  </a:lnTo>
                  <a:lnTo>
                    <a:pt x="174447" y="112598"/>
                  </a:lnTo>
                  <a:lnTo>
                    <a:pt x="149288" y="146011"/>
                  </a:lnTo>
                  <a:lnTo>
                    <a:pt x="125717" y="183083"/>
                  </a:lnTo>
                  <a:lnTo>
                    <a:pt x="103822" y="223570"/>
                  </a:lnTo>
                  <a:lnTo>
                    <a:pt x="83731" y="267246"/>
                  </a:lnTo>
                  <a:lnTo>
                    <a:pt x="65519" y="313893"/>
                  </a:lnTo>
                  <a:lnTo>
                    <a:pt x="49314" y="363270"/>
                  </a:lnTo>
                  <a:lnTo>
                    <a:pt x="35217" y="415137"/>
                  </a:lnTo>
                  <a:lnTo>
                    <a:pt x="23329" y="469277"/>
                  </a:lnTo>
                  <a:lnTo>
                    <a:pt x="13754" y="525475"/>
                  </a:lnTo>
                  <a:lnTo>
                    <a:pt x="6603" y="583476"/>
                  </a:lnTo>
                  <a:lnTo>
                    <a:pt x="1993" y="643064"/>
                  </a:lnTo>
                  <a:lnTo>
                    <a:pt x="0" y="703999"/>
                  </a:lnTo>
                  <a:lnTo>
                    <a:pt x="762" y="766064"/>
                  </a:lnTo>
                  <a:lnTo>
                    <a:pt x="4317" y="703897"/>
                  </a:lnTo>
                  <a:lnTo>
                    <a:pt x="10566" y="643509"/>
                  </a:lnTo>
                  <a:lnTo>
                    <a:pt x="19392" y="585114"/>
                  </a:lnTo>
                  <a:lnTo>
                    <a:pt x="30645" y="528916"/>
                  </a:lnTo>
                  <a:lnTo>
                    <a:pt x="44234" y="475132"/>
                  </a:lnTo>
                  <a:lnTo>
                    <a:pt x="60032" y="423989"/>
                  </a:lnTo>
                  <a:lnTo>
                    <a:pt x="77901" y="375704"/>
                  </a:lnTo>
                  <a:lnTo>
                    <a:pt x="97739" y="330479"/>
                  </a:lnTo>
                  <a:lnTo>
                    <a:pt x="119418" y="288544"/>
                  </a:lnTo>
                  <a:lnTo>
                    <a:pt x="142811" y="250101"/>
                  </a:lnTo>
                  <a:lnTo>
                    <a:pt x="167805" y="215379"/>
                  </a:lnTo>
                  <a:lnTo>
                    <a:pt x="194284" y="184581"/>
                  </a:lnTo>
                  <a:lnTo>
                    <a:pt x="222110" y="157937"/>
                  </a:lnTo>
                  <a:lnTo>
                    <a:pt x="281368" y="117932"/>
                  </a:lnTo>
                  <a:lnTo>
                    <a:pt x="344589" y="97104"/>
                  </a:lnTo>
                  <a:lnTo>
                    <a:pt x="377393" y="94424"/>
                  </a:lnTo>
                  <a:lnTo>
                    <a:pt x="377393" y="0"/>
                  </a:lnTo>
                  <a:close/>
                </a:path>
              </a:pathLst>
            </a:custGeom>
            <a:solidFill>
              <a:srgbClr val="0075AD"/>
            </a:solidFill>
          </p:spPr>
          <p:txBody>
            <a:bodyPr wrap="square" lIns="0" tIns="0" rIns="0" bIns="0" rtlCol="0"/>
            <a:lstStyle/>
            <a:p>
              <a:endParaRPr/>
            </a:p>
          </p:txBody>
        </p:sp>
      </p:grpSp>
      <p:graphicFrame>
        <p:nvGraphicFramePr>
          <p:cNvPr id="14" name="object 14"/>
          <p:cNvGraphicFramePr>
            <a:graphicFrameLocks noGrp="1"/>
          </p:cNvGraphicFramePr>
          <p:nvPr/>
        </p:nvGraphicFramePr>
        <p:xfrm>
          <a:off x="739698" y="33587"/>
          <a:ext cx="7651115" cy="320040"/>
        </p:xfrm>
        <a:graphic>
          <a:graphicData uri="http://schemas.openxmlformats.org/drawingml/2006/table">
            <a:tbl>
              <a:tblPr firstRow="1" bandRow="1">
                <a:tableStyleId>{2D5ABB26-0587-4C30-8999-92F81FD0307C}</a:tableStyleId>
              </a:tblPr>
              <a:tblGrid>
                <a:gridCol w="834390">
                  <a:extLst>
                    <a:ext uri="{9D8B030D-6E8A-4147-A177-3AD203B41FA5}">
                      <a16:colId xmlns:a16="http://schemas.microsoft.com/office/drawing/2014/main" val="20000"/>
                    </a:ext>
                  </a:extLst>
                </a:gridCol>
                <a:gridCol w="681672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8509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7292" y="486291"/>
            <a:ext cx="4450029" cy="51509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Le Sanzioni: Interdittive</a:t>
            </a:r>
          </a:p>
        </p:txBody>
      </p:sp>
      <p:grpSp>
        <p:nvGrpSpPr>
          <p:cNvPr id="3" name="object 3"/>
          <p:cNvGrpSpPr/>
          <p:nvPr/>
        </p:nvGrpSpPr>
        <p:grpSpPr>
          <a:xfrm>
            <a:off x="5189221" y="856488"/>
            <a:ext cx="3954779" cy="5448300"/>
            <a:chOff x="5189221" y="856488"/>
            <a:chExt cx="3954779" cy="5448300"/>
          </a:xfrm>
        </p:grpSpPr>
        <p:pic>
          <p:nvPicPr>
            <p:cNvPr id="4" name="object 4"/>
            <p:cNvPicPr/>
            <p:nvPr/>
          </p:nvPicPr>
          <p:blipFill>
            <a:blip r:embed="rId2" cstate="print"/>
            <a:stretch>
              <a:fillRect/>
            </a:stretch>
          </p:blipFill>
          <p:spPr>
            <a:xfrm>
              <a:off x="5332476" y="856488"/>
              <a:ext cx="3811523" cy="5442203"/>
            </a:xfrm>
            <a:prstGeom prst="rect">
              <a:avLst/>
            </a:prstGeom>
          </p:spPr>
        </p:pic>
        <p:sp>
          <p:nvSpPr>
            <p:cNvPr id="5" name="object 5"/>
            <p:cNvSpPr/>
            <p:nvPr/>
          </p:nvSpPr>
          <p:spPr>
            <a:xfrm>
              <a:off x="6397757" y="882396"/>
              <a:ext cx="1970405" cy="5422900"/>
            </a:xfrm>
            <a:custGeom>
              <a:avLst/>
              <a:gdLst/>
              <a:ahLst/>
              <a:cxnLst/>
              <a:rect l="l" t="t" r="r" b="b"/>
              <a:pathLst>
                <a:path w="1970404" h="5422900">
                  <a:moveTo>
                    <a:pt x="1655978" y="0"/>
                  </a:moveTo>
                  <a:lnTo>
                    <a:pt x="0" y="5418378"/>
                  </a:lnTo>
                  <a:lnTo>
                    <a:pt x="348805" y="5422277"/>
                  </a:lnTo>
                  <a:lnTo>
                    <a:pt x="1969922" y="3505"/>
                  </a:lnTo>
                  <a:lnTo>
                    <a:pt x="1655978" y="0"/>
                  </a:lnTo>
                  <a:close/>
                </a:path>
              </a:pathLst>
            </a:custGeom>
            <a:solidFill>
              <a:srgbClr val="00338D"/>
            </a:solidFill>
          </p:spPr>
          <p:txBody>
            <a:bodyPr wrap="square" lIns="0" tIns="0" rIns="0" bIns="0" rtlCol="0"/>
            <a:lstStyle/>
            <a:p>
              <a:endParaRPr/>
            </a:p>
          </p:txBody>
        </p:sp>
        <p:pic>
          <p:nvPicPr>
            <p:cNvPr id="6" name="object 6"/>
            <p:cNvPicPr/>
            <p:nvPr/>
          </p:nvPicPr>
          <p:blipFill>
            <a:blip r:embed="rId3" cstate="print"/>
            <a:stretch>
              <a:fillRect/>
            </a:stretch>
          </p:blipFill>
          <p:spPr>
            <a:xfrm>
              <a:off x="6998207" y="2563367"/>
              <a:ext cx="749807" cy="2066543"/>
            </a:xfrm>
            <a:prstGeom prst="rect">
              <a:avLst/>
            </a:prstGeom>
          </p:spPr>
        </p:pic>
        <p:sp>
          <p:nvSpPr>
            <p:cNvPr id="7" name="object 7"/>
            <p:cNvSpPr/>
            <p:nvPr/>
          </p:nvSpPr>
          <p:spPr>
            <a:xfrm>
              <a:off x="7005827" y="864108"/>
              <a:ext cx="1865630" cy="5437505"/>
            </a:xfrm>
            <a:custGeom>
              <a:avLst/>
              <a:gdLst/>
              <a:ahLst/>
              <a:cxnLst/>
              <a:rect l="l" t="t" r="r" b="b"/>
              <a:pathLst>
                <a:path w="1865629" h="5437505">
                  <a:moveTo>
                    <a:pt x="1865287" y="0"/>
                  </a:moveTo>
                  <a:lnTo>
                    <a:pt x="1551355" y="2108"/>
                  </a:lnTo>
                  <a:lnTo>
                    <a:pt x="0" y="5437085"/>
                  </a:lnTo>
                  <a:lnTo>
                    <a:pt x="348818" y="5434736"/>
                  </a:lnTo>
                  <a:lnTo>
                    <a:pt x="1865287" y="0"/>
                  </a:lnTo>
                  <a:close/>
                </a:path>
              </a:pathLst>
            </a:custGeom>
            <a:solidFill>
              <a:srgbClr val="00338D"/>
            </a:solidFill>
          </p:spPr>
          <p:txBody>
            <a:bodyPr wrap="square" lIns="0" tIns="0" rIns="0" bIns="0" rtlCol="0"/>
            <a:lstStyle/>
            <a:p>
              <a:endParaRPr/>
            </a:p>
          </p:txBody>
        </p:sp>
        <p:pic>
          <p:nvPicPr>
            <p:cNvPr id="8" name="object 8"/>
            <p:cNvPicPr/>
            <p:nvPr/>
          </p:nvPicPr>
          <p:blipFill>
            <a:blip r:embed="rId4" cstate="print"/>
            <a:stretch>
              <a:fillRect/>
            </a:stretch>
          </p:blipFill>
          <p:spPr>
            <a:xfrm>
              <a:off x="7574280" y="2557272"/>
              <a:ext cx="707122" cy="2057399"/>
            </a:xfrm>
            <a:prstGeom prst="rect">
              <a:avLst/>
            </a:prstGeom>
          </p:spPr>
        </p:pic>
        <p:sp>
          <p:nvSpPr>
            <p:cNvPr id="9" name="object 9"/>
            <p:cNvSpPr/>
            <p:nvPr/>
          </p:nvSpPr>
          <p:spPr>
            <a:xfrm>
              <a:off x="5189221" y="858012"/>
              <a:ext cx="1903730" cy="5375275"/>
            </a:xfrm>
            <a:custGeom>
              <a:avLst/>
              <a:gdLst/>
              <a:ahLst/>
              <a:cxnLst/>
              <a:rect l="l" t="t" r="r" b="b"/>
              <a:pathLst>
                <a:path w="1903729" h="5375275">
                  <a:moveTo>
                    <a:pt x="1903222" y="0"/>
                  </a:moveTo>
                  <a:lnTo>
                    <a:pt x="0" y="0"/>
                  </a:lnTo>
                  <a:lnTo>
                    <a:pt x="0" y="5375021"/>
                  </a:lnTo>
                  <a:lnTo>
                    <a:pt x="1903222" y="0"/>
                  </a:lnTo>
                  <a:close/>
                </a:path>
              </a:pathLst>
            </a:custGeom>
            <a:solidFill>
              <a:srgbClr val="FFFFFF"/>
            </a:solidFill>
          </p:spPr>
          <p:txBody>
            <a:bodyPr wrap="square" lIns="0" tIns="0" rIns="0" bIns="0" rtlCol="0"/>
            <a:lstStyle/>
            <a:p>
              <a:endParaRPr/>
            </a:p>
          </p:txBody>
        </p:sp>
      </p:grpSp>
      <p:sp>
        <p:nvSpPr>
          <p:cNvPr id="10" name="object 10"/>
          <p:cNvSpPr txBox="1"/>
          <p:nvPr/>
        </p:nvSpPr>
        <p:spPr>
          <a:xfrm>
            <a:off x="603694" y="1290618"/>
            <a:ext cx="5411470" cy="3647152"/>
          </a:xfrm>
          <a:prstGeom prst="rect">
            <a:avLst/>
          </a:prstGeom>
        </p:spPr>
        <p:txBody>
          <a:bodyPr vert="horz" wrap="square" lIns="0" tIns="12700" rIns="0" bIns="0" rtlCol="0">
            <a:spAutoFit/>
          </a:bodyPr>
          <a:lstStyle/>
          <a:p>
            <a:pPr marL="12700" algn="just">
              <a:lnSpc>
                <a:spcPct val="100000"/>
              </a:lnSpc>
              <a:spcBef>
                <a:spcPts val="100"/>
              </a:spcBef>
            </a:pPr>
            <a:r>
              <a:rPr sz="1200" b="1" spc="-10" dirty="0">
                <a:solidFill>
                  <a:schemeClr val="tx2"/>
                </a:solidFill>
                <a:latin typeface="Arial"/>
                <a:cs typeface="Arial"/>
              </a:rPr>
              <a:t>CONSISTONO</a:t>
            </a:r>
            <a:r>
              <a:rPr sz="1200" b="1" spc="-60" dirty="0">
                <a:solidFill>
                  <a:schemeClr val="tx2"/>
                </a:solidFill>
                <a:latin typeface="Arial"/>
                <a:cs typeface="Arial"/>
              </a:rPr>
              <a:t> </a:t>
            </a:r>
            <a:r>
              <a:rPr sz="1200" b="1" spc="-25" dirty="0">
                <a:solidFill>
                  <a:schemeClr val="tx2"/>
                </a:solidFill>
                <a:latin typeface="Arial"/>
                <a:cs typeface="Arial"/>
              </a:rPr>
              <a:t>IN:</a:t>
            </a:r>
            <a:endParaRPr sz="1200" dirty="0">
              <a:solidFill>
                <a:schemeClr val="tx2"/>
              </a:solidFill>
              <a:latin typeface="Arial"/>
              <a:cs typeface="Arial"/>
            </a:endParaRPr>
          </a:p>
          <a:p>
            <a:pPr marL="424180" marR="5080" indent="-287020">
              <a:lnSpc>
                <a:spcPct val="100000"/>
              </a:lnSpc>
              <a:spcBef>
                <a:spcPts val="1200"/>
              </a:spcBef>
              <a:buChar char="•"/>
              <a:tabLst>
                <a:tab pos="424180" algn="l"/>
              </a:tabLst>
            </a:pPr>
            <a:r>
              <a:rPr sz="1200" dirty="0">
                <a:solidFill>
                  <a:schemeClr val="tx2"/>
                </a:solidFill>
                <a:latin typeface="Arial"/>
                <a:cs typeface="Arial"/>
              </a:rPr>
              <a:t>interdizione</a:t>
            </a:r>
            <a:r>
              <a:rPr sz="1200" spc="-45" dirty="0">
                <a:solidFill>
                  <a:schemeClr val="tx2"/>
                </a:solidFill>
                <a:latin typeface="Arial"/>
                <a:cs typeface="Arial"/>
              </a:rPr>
              <a:t> </a:t>
            </a:r>
            <a:r>
              <a:rPr sz="1200" dirty="0">
                <a:solidFill>
                  <a:schemeClr val="tx2"/>
                </a:solidFill>
                <a:latin typeface="Arial"/>
                <a:cs typeface="Arial"/>
              </a:rPr>
              <a:t>dall’esercizio</a:t>
            </a:r>
            <a:r>
              <a:rPr sz="1200" spc="-45" dirty="0">
                <a:solidFill>
                  <a:schemeClr val="tx2"/>
                </a:solidFill>
                <a:latin typeface="Arial"/>
                <a:cs typeface="Arial"/>
              </a:rPr>
              <a:t> </a:t>
            </a:r>
            <a:r>
              <a:rPr sz="1200" spc="-10" dirty="0">
                <a:solidFill>
                  <a:schemeClr val="tx2"/>
                </a:solidFill>
                <a:latin typeface="Arial"/>
                <a:cs typeface="Arial"/>
              </a:rPr>
              <a:t>dell’attività</a:t>
            </a:r>
            <a:r>
              <a:rPr sz="1200" spc="-65" dirty="0">
                <a:solidFill>
                  <a:schemeClr val="tx2"/>
                </a:solidFill>
                <a:latin typeface="Arial"/>
                <a:cs typeface="Arial"/>
              </a:rPr>
              <a:t> </a:t>
            </a:r>
            <a:r>
              <a:rPr sz="1200" dirty="0">
                <a:solidFill>
                  <a:schemeClr val="tx2"/>
                </a:solidFill>
                <a:latin typeface="Arial"/>
                <a:cs typeface="Arial"/>
              </a:rPr>
              <a:t>e</a:t>
            </a:r>
            <a:r>
              <a:rPr sz="1200" spc="-20" dirty="0">
                <a:solidFill>
                  <a:schemeClr val="tx2"/>
                </a:solidFill>
                <a:latin typeface="Arial"/>
                <a:cs typeface="Arial"/>
              </a:rPr>
              <a:t> </a:t>
            </a:r>
            <a:r>
              <a:rPr sz="1200" spc="-10" dirty="0">
                <a:solidFill>
                  <a:schemeClr val="tx2"/>
                </a:solidFill>
                <a:latin typeface="Arial"/>
                <a:cs typeface="Arial"/>
              </a:rPr>
              <a:t>sospensione/revoca </a:t>
            </a:r>
            <a:r>
              <a:rPr sz="1200" dirty="0">
                <a:solidFill>
                  <a:schemeClr val="tx2"/>
                </a:solidFill>
                <a:latin typeface="Arial"/>
                <a:cs typeface="Arial"/>
              </a:rPr>
              <a:t>autorizzazioni,</a:t>
            </a:r>
            <a:r>
              <a:rPr sz="1200" spc="-85" dirty="0">
                <a:solidFill>
                  <a:schemeClr val="tx2"/>
                </a:solidFill>
                <a:latin typeface="Arial"/>
                <a:cs typeface="Arial"/>
              </a:rPr>
              <a:t> </a:t>
            </a:r>
            <a:r>
              <a:rPr sz="1200" dirty="0">
                <a:solidFill>
                  <a:schemeClr val="tx2"/>
                </a:solidFill>
                <a:latin typeface="Arial"/>
                <a:cs typeface="Arial"/>
              </a:rPr>
              <a:t>licenze</a:t>
            </a:r>
            <a:r>
              <a:rPr sz="1200" spc="-50" dirty="0">
                <a:solidFill>
                  <a:schemeClr val="tx2"/>
                </a:solidFill>
                <a:latin typeface="Arial"/>
                <a:cs typeface="Arial"/>
              </a:rPr>
              <a:t> </a:t>
            </a:r>
            <a:r>
              <a:rPr sz="1200" dirty="0">
                <a:solidFill>
                  <a:schemeClr val="tx2"/>
                </a:solidFill>
                <a:latin typeface="Arial"/>
                <a:cs typeface="Arial"/>
              </a:rPr>
              <a:t>o</a:t>
            </a:r>
            <a:r>
              <a:rPr sz="1200" spc="-90" dirty="0">
                <a:solidFill>
                  <a:schemeClr val="tx2"/>
                </a:solidFill>
                <a:latin typeface="Arial"/>
                <a:cs typeface="Arial"/>
              </a:rPr>
              <a:t> </a:t>
            </a:r>
            <a:r>
              <a:rPr sz="1200" spc="-10" dirty="0">
                <a:solidFill>
                  <a:schemeClr val="tx2"/>
                </a:solidFill>
                <a:latin typeface="Arial"/>
                <a:cs typeface="Arial"/>
              </a:rPr>
              <a:t>concessioni</a:t>
            </a:r>
            <a:endParaRPr sz="1200" dirty="0">
              <a:solidFill>
                <a:schemeClr val="tx2"/>
              </a:solidFill>
              <a:latin typeface="Arial"/>
              <a:cs typeface="Arial"/>
            </a:endParaRPr>
          </a:p>
          <a:p>
            <a:pPr marL="423545" indent="-286385">
              <a:lnSpc>
                <a:spcPct val="100000"/>
              </a:lnSpc>
              <a:spcBef>
                <a:spcPts val="490"/>
              </a:spcBef>
              <a:buChar char="•"/>
              <a:tabLst>
                <a:tab pos="423545" algn="l"/>
              </a:tabLst>
            </a:pPr>
            <a:r>
              <a:rPr sz="1200" dirty="0">
                <a:solidFill>
                  <a:schemeClr val="tx2"/>
                </a:solidFill>
                <a:latin typeface="Arial"/>
                <a:cs typeface="Arial"/>
              </a:rPr>
              <a:t>divieto</a:t>
            </a:r>
            <a:r>
              <a:rPr sz="1200" spc="-55" dirty="0">
                <a:solidFill>
                  <a:schemeClr val="tx2"/>
                </a:solidFill>
                <a:latin typeface="Arial"/>
                <a:cs typeface="Arial"/>
              </a:rPr>
              <a:t> </a:t>
            </a:r>
            <a:r>
              <a:rPr sz="1200" dirty="0">
                <a:solidFill>
                  <a:schemeClr val="tx2"/>
                </a:solidFill>
                <a:latin typeface="Arial"/>
                <a:cs typeface="Arial"/>
              </a:rPr>
              <a:t>di</a:t>
            </a:r>
            <a:r>
              <a:rPr sz="1200" spc="-35" dirty="0">
                <a:solidFill>
                  <a:schemeClr val="tx2"/>
                </a:solidFill>
                <a:latin typeface="Arial"/>
                <a:cs typeface="Arial"/>
              </a:rPr>
              <a:t> </a:t>
            </a:r>
            <a:r>
              <a:rPr sz="1200" dirty="0">
                <a:solidFill>
                  <a:schemeClr val="tx2"/>
                </a:solidFill>
                <a:latin typeface="Arial"/>
                <a:cs typeface="Arial"/>
              </a:rPr>
              <a:t>contrattare</a:t>
            </a:r>
            <a:r>
              <a:rPr sz="1200" spc="-60" dirty="0">
                <a:solidFill>
                  <a:schemeClr val="tx2"/>
                </a:solidFill>
                <a:latin typeface="Arial"/>
                <a:cs typeface="Arial"/>
              </a:rPr>
              <a:t> </a:t>
            </a:r>
            <a:r>
              <a:rPr sz="1200" dirty="0">
                <a:solidFill>
                  <a:schemeClr val="tx2"/>
                </a:solidFill>
                <a:latin typeface="Arial"/>
                <a:cs typeface="Arial"/>
              </a:rPr>
              <a:t>con</a:t>
            </a:r>
            <a:r>
              <a:rPr sz="1200" spc="-30" dirty="0">
                <a:solidFill>
                  <a:schemeClr val="tx2"/>
                </a:solidFill>
                <a:latin typeface="Arial"/>
                <a:cs typeface="Arial"/>
              </a:rPr>
              <a:t> </a:t>
            </a:r>
            <a:r>
              <a:rPr sz="1200" dirty="0">
                <a:solidFill>
                  <a:schemeClr val="tx2"/>
                </a:solidFill>
                <a:latin typeface="Arial"/>
                <a:cs typeface="Arial"/>
              </a:rPr>
              <a:t>la</a:t>
            </a:r>
            <a:r>
              <a:rPr sz="1200" spc="-85" dirty="0">
                <a:solidFill>
                  <a:schemeClr val="tx2"/>
                </a:solidFill>
                <a:latin typeface="Arial"/>
                <a:cs typeface="Arial"/>
              </a:rPr>
              <a:t> </a:t>
            </a:r>
            <a:r>
              <a:rPr sz="1200" spc="-25" dirty="0">
                <a:solidFill>
                  <a:schemeClr val="tx2"/>
                </a:solidFill>
                <a:latin typeface="Arial"/>
                <a:cs typeface="Arial"/>
              </a:rPr>
              <a:t>PA</a:t>
            </a:r>
            <a:endParaRPr sz="1200" dirty="0">
              <a:solidFill>
                <a:schemeClr val="tx2"/>
              </a:solidFill>
              <a:latin typeface="Arial"/>
              <a:cs typeface="Arial"/>
            </a:endParaRPr>
          </a:p>
          <a:p>
            <a:pPr marL="424180" marR="81915" indent="-287020">
              <a:lnSpc>
                <a:spcPct val="100000"/>
              </a:lnSpc>
              <a:spcBef>
                <a:spcPts val="710"/>
              </a:spcBef>
              <a:buChar char="•"/>
              <a:tabLst>
                <a:tab pos="424180" algn="l"/>
              </a:tabLst>
            </a:pPr>
            <a:r>
              <a:rPr sz="1200" spc="-10" dirty="0">
                <a:solidFill>
                  <a:schemeClr val="tx2"/>
                </a:solidFill>
                <a:latin typeface="Arial"/>
                <a:cs typeface="Arial"/>
              </a:rPr>
              <a:t>esclusione/revoca</a:t>
            </a:r>
            <a:r>
              <a:rPr sz="1200" spc="-25" dirty="0">
                <a:solidFill>
                  <a:schemeClr val="tx2"/>
                </a:solidFill>
                <a:latin typeface="Arial"/>
                <a:cs typeface="Arial"/>
              </a:rPr>
              <a:t> </a:t>
            </a:r>
            <a:r>
              <a:rPr sz="1200" dirty="0">
                <a:solidFill>
                  <a:schemeClr val="tx2"/>
                </a:solidFill>
                <a:latin typeface="Arial"/>
                <a:cs typeface="Arial"/>
              </a:rPr>
              <a:t>agevolazioni,</a:t>
            </a:r>
            <a:r>
              <a:rPr sz="1200" spc="-10" dirty="0">
                <a:solidFill>
                  <a:schemeClr val="tx2"/>
                </a:solidFill>
                <a:latin typeface="Arial"/>
                <a:cs typeface="Arial"/>
              </a:rPr>
              <a:t> </a:t>
            </a:r>
            <a:r>
              <a:rPr sz="1200" dirty="0">
                <a:solidFill>
                  <a:schemeClr val="tx2"/>
                </a:solidFill>
                <a:latin typeface="Arial"/>
                <a:cs typeface="Arial"/>
              </a:rPr>
              <a:t>finanziamenti,</a:t>
            </a:r>
            <a:r>
              <a:rPr sz="1200" spc="-40" dirty="0">
                <a:solidFill>
                  <a:schemeClr val="tx2"/>
                </a:solidFill>
                <a:latin typeface="Arial"/>
                <a:cs typeface="Arial"/>
              </a:rPr>
              <a:t> </a:t>
            </a:r>
            <a:r>
              <a:rPr sz="1200" spc="-10" dirty="0">
                <a:solidFill>
                  <a:schemeClr val="tx2"/>
                </a:solidFill>
                <a:latin typeface="Arial"/>
                <a:cs typeface="Arial"/>
              </a:rPr>
              <a:t>contributi</a:t>
            </a:r>
            <a:r>
              <a:rPr sz="1200" spc="-150" dirty="0">
                <a:solidFill>
                  <a:schemeClr val="tx2"/>
                </a:solidFill>
                <a:latin typeface="Arial"/>
                <a:cs typeface="Arial"/>
              </a:rPr>
              <a:t> </a:t>
            </a:r>
            <a:r>
              <a:rPr sz="1200" spc="-50" dirty="0">
                <a:solidFill>
                  <a:schemeClr val="tx2"/>
                </a:solidFill>
                <a:latin typeface="Arial"/>
                <a:cs typeface="Arial"/>
              </a:rPr>
              <a:t>o </a:t>
            </a:r>
            <a:r>
              <a:rPr sz="1200" spc="-10" dirty="0">
                <a:solidFill>
                  <a:schemeClr val="tx2"/>
                </a:solidFill>
                <a:latin typeface="Arial"/>
                <a:cs typeface="Arial"/>
              </a:rPr>
              <a:t>sussidi</a:t>
            </a:r>
            <a:endParaRPr sz="1200" dirty="0">
              <a:solidFill>
                <a:schemeClr val="tx2"/>
              </a:solidFill>
              <a:latin typeface="Arial"/>
              <a:cs typeface="Arial"/>
            </a:endParaRPr>
          </a:p>
          <a:p>
            <a:pPr>
              <a:lnSpc>
                <a:spcPct val="100000"/>
              </a:lnSpc>
              <a:spcBef>
                <a:spcPts val="855"/>
              </a:spcBef>
            </a:pPr>
            <a:endParaRPr sz="1200" dirty="0">
              <a:solidFill>
                <a:schemeClr val="tx2"/>
              </a:solidFill>
              <a:latin typeface="Arial"/>
              <a:cs typeface="Arial"/>
            </a:endParaRPr>
          </a:p>
          <a:p>
            <a:pPr marL="22860" marR="742315" algn="just">
              <a:lnSpc>
                <a:spcPct val="100000"/>
              </a:lnSpc>
            </a:pPr>
            <a:r>
              <a:rPr sz="1200" b="1" dirty="0">
                <a:solidFill>
                  <a:schemeClr val="tx2"/>
                </a:solidFill>
                <a:latin typeface="Arial"/>
                <a:cs typeface="Arial"/>
              </a:rPr>
              <a:t>SI</a:t>
            </a:r>
            <a:r>
              <a:rPr sz="1200" b="1" spc="20" dirty="0">
                <a:solidFill>
                  <a:schemeClr val="tx2"/>
                </a:solidFill>
                <a:latin typeface="Arial"/>
                <a:cs typeface="Arial"/>
              </a:rPr>
              <a:t> </a:t>
            </a:r>
            <a:r>
              <a:rPr sz="1200" b="1" spc="-20" dirty="0">
                <a:solidFill>
                  <a:schemeClr val="tx2"/>
                </a:solidFill>
                <a:latin typeface="Arial"/>
                <a:cs typeface="Arial"/>
              </a:rPr>
              <a:t>APPLICANO </a:t>
            </a:r>
            <a:r>
              <a:rPr sz="1200" b="1" dirty="0">
                <a:solidFill>
                  <a:schemeClr val="tx2"/>
                </a:solidFill>
                <a:latin typeface="Arial"/>
                <a:cs typeface="Arial"/>
              </a:rPr>
              <a:t>(in</a:t>
            </a:r>
            <a:r>
              <a:rPr sz="1200" b="1" spc="-5" dirty="0">
                <a:solidFill>
                  <a:schemeClr val="tx2"/>
                </a:solidFill>
                <a:latin typeface="Arial"/>
                <a:cs typeface="Arial"/>
              </a:rPr>
              <a:t> </a:t>
            </a:r>
            <a:r>
              <a:rPr sz="1200" b="1" dirty="0">
                <a:solidFill>
                  <a:schemeClr val="tx2"/>
                </a:solidFill>
                <a:latin typeface="Arial"/>
                <a:cs typeface="Arial"/>
              </a:rPr>
              <a:t>relazione</a:t>
            </a:r>
            <a:r>
              <a:rPr sz="1200" b="1" spc="5" dirty="0">
                <a:solidFill>
                  <a:schemeClr val="tx2"/>
                </a:solidFill>
                <a:latin typeface="Arial"/>
                <a:cs typeface="Arial"/>
              </a:rPr>
              <a:t> </a:t>
            </a:r>
            <a:r>
              <a:rPr sz="1200" b="1" dirty="0">
                <a:solidFill>
                  <a:schemeClr val="tx2"/>
                </a:solidFill>
                <a:latin typeface="Arial"/>
                <a:cs typeface="Arial"/>
              </a:rPr>
              <a:t>ai reati per</a:t>
            </a:r>
            <a:r>
              <a:rPr sz="1200" b="1" spc="-10" dirty="0">
                <a:solidFill>
                  <a:schemeClr val="tx2"/>
                </a:solidFill>
                <a:latin typeface="Arial"/>
                <a:cs typeface="Arial"/>
              </a:rPr>
              <a:t> </a:t>
            </a:r>
            <a:r>
              <a:rPr sz="1200" b="1" dirty="0">
                <a:solidFill>
                  <a:schemeClr val="tx2"/>
                </a:solidFill>
                <a:latin typeface="Arial"/>
                <a:cs typeface="Arial"/>
              </a:rPr>
              <a:t>i</a:t>
            </a:r>
            <a:r>
              <a:rPr sz="1200" b="1" spc="-10" dirty="0">
                <a:solidFill>
                  <a:schemeClr val="tx2"/>
                </a:solidFill>
                <a:latin typeface="Arial"/>
                <a:cs typeface="Arial"/>
              </a:rPr>
              <a:t> </a:t>
            </a:r>
            <a:r>
              <a:rPr sz="1200" b="1" dirty="0">
                <a:solidFill>
                  <a:schemeClr val="tx2"/>
                </a:solidFill>
                <a:latin typeface="Arial"/>
                <a:cs typeface="Arial"/>
              </a:rPr>
              <a:t>quali</a:t>
            </a:r>
            <a:r>
              <a:rPr sz="1200" b="1" spc="-10" dirty="0">
                <a:solidFill>
                  <a:schemeClr val="tx2"/>
                </a:solidFill>
                <a:latin typeface="Arial"/>
                <a:cs typeface="Arial"/>
              </a:rPr>
              <a:t> </a:t>
            </a:r>
            <a:r>
              <a:rPr sz="1200" b="1" spc="-20" dirty="0">
                <a:solidFill>
                  <a:schemeClr val="tx2"/>
                </a:solidFill>
                <a:latin typeface="Arial"/>
                <a:cs typeface="Arial"/>
              </a:rPr>
              <a:t>sono </a:t>
            </a:r>
            <a:r>
              <a:rPr sz="1200" b="1" spc="-10" dirty="0">
                <a:solidFill>
                  <a:schemeClr val="tx2"/>
                </a:solidFill>
                <a:latin typeface="Arial"/>
                <a:cs typeface="Arial"/>
              </a:rPr>
              <a:t>espressamente</a:t>
            </a:r>
            <a:r>
              <a:rPr sz="1200" b="1" spc="10" dirty="0">
                <a:solidFill>
                  <a:schemeClr val="tx2"/>
                </a:solidFill>
                <a:latin typeface="Arial"/>
                <a:cs typeface="Arial"/>
              </a:rPr>
              <a:t> </a:t>
            </a:r>
            <a:r>
              <a:rPr sz="1200" b="1" spc="-10" dirty="0">
                <a:solidFill>
                  <a:schemeClr val="tx2"/>
                </a:solidFill>
                <a:latin typeface="Arial"/>
                <a:cs typeface="Arial"/>
              </a:rPr>
              <a:t>previste):</a:t>
            </a:r>
            <a:endParaRPr sz="1200" dirty="0">
              <a:solidFill>
                <a:schemeClr val="tx2"/>
              </a:solidFill>
              <a:latin typeface="Arial"/>
              <a:cs typeface="Arial"/>
            </a:endParaRPr>
          </a:p>
          <a:p>
            <a:pPr marL="182880" marR="227329" indent="-170815" algn="just">
              <a:lnSpc>
                <a:spcPct val="100000"/>
              </a:lnSpc>
              <a:spcBef>
                <a:spcPts val="790"/>
              </a:spcBef>
              <a:buChar char="•"/>
              <a:tabLst>
                <a:tab pos="184785" algn="l"/>
              </a:tabLst>
            </a:pPr>
            <a:r>
              <a:rPr sz="1200" dirty="0">
                <a:solidFill>
                  <a:schemeClr val="tx2"/>
                </a:solidFill>
                <a:latin typeface="Arial"/>
                <a:cs typeface="Arial"/>
              </a:rPr>
              <a:t>quando</a:t>
            </a:r>
            <a:r>
              <a:rPr sz="1200" spc="10" dirty="0">
                <a:solidFill>
                  <a:schemeClr val="tx2"/>
                </a:solidFill>
                <a:latin typeface="Arial"/>
                <a:cs typeface="Arial"/>
              </a:rPr>
              <a:t> </a:t>
            </a:r>
            <a:r>
              <a:rPr sz="1200" dirty="0">
                <a:solidFill>
                  <a:schemeClr val="tx2"/>
                </a:solidFill>
                <a:latin typeface="Arial"/>
                <a:cs typeface="Arial"/>
              </a:rPr>
              <a:t>la</a:t>
            </a:r>
            <a:r>
              <a:rPr sz="1200" spc="10" dirty="0">
                <a:solidFill>
                  <a:schemeClr val="tx2"/>
                </a:solidFill>
                <a:latin typeface="Arial"/>
                <a:cs typeface="Arial"/>
              </a:rPr>
              <a:t> </a:t>
            </a:r>
            <a:r>
              <a:rPr sz="1200" dirty="0">
                <a:solidFill>
                  <a:schemeClr val="tx2"/>
                </a:solidFill>
                <a:latin typeface="Arial"/>
                <a:cs typeface="Arial"/>
              </a:rPr>
              <a:t>Società</a:t>
            </a:r>
            <a:r>
              <a:rPr sz="1200" spc="10" dirty="0">
                <a:solidFill>
                  <a:schemeClr val="tx2"/>
                </a:solidFill>
                <a:latin typeface="Arial"/>
                <a:cs typeface="Arial"/>
              </a:rPr>
              <a:t> </a:t>
            </a:r>
            <a:r>
              <a:rPr sz="1200" dirty="0">
                <a:solidFill>
                  <a:schemeClr val="tx2"/>
                </a:solidFill>
                <a:latin typeface="Arial"/>
                <a:cs typeface="Arial"/>
              </a:rPr>
              <a:t>ha</a:t>
            </a:r>
            <a:r>
              <a:rPr sz="1200" spc="10" dirty="0">
                <a:solidFill>
                  <a:schemeClr val="tx2"/>
                </a:solidFill>
                <a:latin typeface="Arial"/>
                <a:cs typeface="Arial"/>
              </a:rPr>
              <a:t> </a:t>
            </a:r>
            <a:r>
              <a:rPr sz="1200" dirty="0">
                <a:solidFill>
                  <a:schemeClr val="tx2"/>
                </a:solidFill>
                <a:latin typeface="Arial"/>
                <a:cs typeface="Arial"/>
              </a:rPr>
              <a:t>tratto</a:t>
            </a:r>
            <a:r>
              <a:rPr sz="1200" spc="10" dirty="0">
                <a:solidFill>
                  <a:schemeClr val="tx2"/>
                </a:solidFill>
                <a:latin typeface="Arial"/>
                <a:cs typeface="Arial"/>
              </a:rPr>
              <a:t> </a:t>
            </a:r>
            <a:r>
              <a:rPr sz="1200" dirty="0">
                <a:solidFill>
                  <a:schemeClr val="tx2"/>
                </a:solidFill>
                <a:latin typeface="Arial"/>
                <a:cs typeface="Arial"/>
              </a:rPr>
              <a:t>dal</a:t>
            </a:r>
            <a:r>
              <a:rPr sz="1200" spc="10" dirty="0">
                <a:solidFill>
                  <a:schemeClr val="tx2"/>
                </a:solidFill>
                <a:latin typeface="Arial"/>
                <a:cs typeface="Arial"/>
              </a:rPr>
              <a:t> </a:t>
            </a:r>
            <a:r>
              <a:rPr sz="1200" dirty="0">
                <a:solidFill>
                  <a:schemeClr val="tx2"/>
                </a:solidFill>
                <a:latin typeface="Arial"/>
                <a:cs typeface="Arial"/>
              </a:rPr>
              <a:t>reato</a:t>
            </a:r>
            <a:r>
              <a:rPr sz="1200" spc="20" dirty="0">
                <a:solidFill>
                  <a:schemeClr val="tx2"/>
                </a:solidFill>
                <a:latin typeface="Arial"/>
                <a:cs typeface="Arial"/>
              </a:rPr>
              <a:t> </a:t>
            </a:r>
            <a:r>
              <a:rPr sz="1200" dirty="0">
                <a:solidFill>
                  <a:schemeClr val="tx2"/>
                </a:solidFill>
                <a:latin typeface="Arial"/>
                <a:cs typeface="Arial"/>
              </a:rPr>
              <a:t>un</a:t>
            </a:r>
            <a:r>
              <a:rPr sz="1200" spc="10" dirty="0">
                <a:solidFill>
                  <a:schemeClr val="tx2"/>
                </a:solidFill>
                <a:latin typeface="Arial"/>
                <a:cs typeface="Arial"/>
              </a:rPr>
              <a:t> </a:t>
            </a:r>
            <a:r>
              <a:rPr sz="1200" dirty="0">
                <a:solidFill>
                  <a:schemeClr val="tx2"/>
                </a:solidFill>
                <a:latin typeface="Arial"/>
                <a:cs typeface="Arial"/>
              </a:rPr>
              <a:t>profitto</a:t>
            </a:r>
            <a:r>
              <a:rPr sz="1200" spc="25" dirty="0">
                <a:solidFill>
                  <a:schemeClr val="tx2"/>
                </a:solidFill>
                <a:latin typeface="Arial"/>
                <a:cs typeface="Arial"/>
              </a:rPr>
              <a:t> </a:t>
            </a:r>
            <a:r>
              <a:rPr sz="1200" dirty="0">
                <a:solidFill>
                  <a:schemeClr val="tx2"/>
                </a:solidFill>
                <a:latin typeface="Arial"/>
                <a:cs typeface="Arial"/>
              </a:rPr>
              <a:t>di</a:t>
            </a:r>
            <a:r>
              <a:rPr sz="1200" spc="-5" dirty="0">
                <a:solidFill>
                  <a:schemeClr val="tx2"/>
                </a:solidFill>
                <a:latin typeface="Arial"/>
                <a:cs typeface="Arial"/>
              </a:rPr>
              <a:t> </a:t>
            </a:r>
            <a:r>
              <a:rPr sz="1200" spc="-10" dirty="0">
                <a:solidFill>
                  <a:schemeClr val="tx2"/>
                </a:solidFill>
                <a:latin typeface="Arial"/>
                <a:cs typeface="Arial"/>
              </a:rPr>
              <a:t>rilevante 	</a:t>
            </a:r>
            <a:r>
              <a:rPr sz="1200" dirty="0">
                <a:solidFill>
                  <a:schemeClr val="tx2"/>
                </a:solidFill>
                <a:latin typeface="Arial"/>
                <a:cs typeface="Arial"/>
              </a:rPr>
              <a:t>entità</a:t>
            </a:r>
            <a:r>
              <a:rPr sz="1200" spc="-30" dirty="0">
                <a:solidFill>
                  <a:schemeClr val="tx2"/>
                </a:solidFill>
                <a:latin typeface="Arial"/>
                <a:cs typeface="Arial"/>
              </a:rPr>
              <a:t> </a:t>
            </a:r>
            <a:r>
              <a:rPr sz="1200" dirty="0">
                <a:solidFill>
                  <a:schemeClr val="tx2"/>
                </a:solidFill>
                <a:latin typeface="Arial"/>
                <a:cs typeface="Arial"/>
              </a:rPr>
              <a:t>e</a:t>
            </a:r>
            <a:r>
              <a:rPr sz="1200" spc="-30" dirty="0">
                <a:solidFill>
                  <a:schemeClr val="tx2"/>
                </a:solidFill>
                <a:latin typeface="Arial"/>
                <a:cs typeface="Arial"/>
              </a:rPr>
              <a:t> </a:t>
            </a:r>
            <a:r>
              <a:rPr sz="1200" dirty="0">
                <a:solidFill>
                  <a:schemeClr val="tx2"/>
                </a:solidFill>
                <a:latin typeface="Arial"/>
                <a:cs typeface="Arial"/>
              </a:rPr>
              <a:t>la</a:t>
            </a:r>
            <a:r>
              <a:rPr sz="1200" spc="-40" dirty="0">
                <a:solidFill>
                  <a:schemeClr val="tx2"/>
                </a:solidFill>
                <a:latin typeface="Arial"/>
                <a:cs typeface="Arial"/>
              </a:rPr>
              <a:t> </a:t>
            </a:r>
            <a:r>
              <a:rPr sz="1200" dirty="0">
                <a:solidFill>
                  <a:schemeClr val="tx2"/>
                </a:solidFill>
                <a:latin typeface="Arial"/>
                <a:cs typeface="Arial"/>
              </a:rPr>
              <a:t>sussistenza</a:t>
            </a:r>
            <a:r>
              <a:rPr sz="1200" spc="-30" dirty="0">
                <a:solidFill>
                  <a:schemeClr val="tx2"/>
                </a:solidFill>
                <a:latin typeface="Arial"/>
                <a:cs typeface="Arial"/>
              </a:rPr>
              <a:t> </a:t>
            </a:r>
            <a:r>
              <a:rPr sz="1200" dirty="0">
                <a:solidFill>
                  <a:schemeClr val="tx2"/>
                </a:solidFill>
                <a:latin typeface="Arial"/>
                <a:cs typeface="Arial"/>
              </a:rPr>
              <a:t>di</a:t>
            </a:r>
            <a:r>
              <a:rPr sz="1200" spc="-45" dirty="0">
                <a:solidFill>
                  <a:schemeClr val="tx2"/>
                </a:solidFill>
                <a:latin typeface="Arial"/>
                <a:cs typeface="Arial"/>
              </a:rPr>
              <a:t> </a:t>
            </a:r>
            <a:r>
              <a:rPr sz="1200" dirty="0">
                <a:solidFill>
                  <a:schemeClr val="tx2"/>
                </a:solidFill>
                <a:latin typeface="Arial"/>
                <a:cs typeface="Arial"/>
              </a:rPr>
              <a:t>gravi</a:t>
            </a:r>
            <a:r>
              <a:rPr sz="1200" spc="-30" dirty="0">
                <a:solidFill>
                  <a:schemeClr val="tx2"/>
                </a:solidFill>
                <a:latin typeface="Arial"/>
                <a:cs typeface="Arial"/>
              </a:rPr>
              <a:t> </a:t>
            </a:r>
            <a:r>
              <a:rPr sz="1200" dirty="0">
                <a:solidFill>
                  <a:schemeClr val="tx2"/>
                </a:solidFill>
                <a:latin typeface="Arial"/>
                <a:cs typeface="Arial"/>
              </a:rPr>
              <a:t>carenze</a:t>
            </a:r>
            <a:r>
              <a:rPr sz="1200" spc="-30" dirty="0">
                <a:solidFill>
                  <a:schemeClr val="tx2"/>
                </a:solidFill>
                <a:latin typeface="Arial"/>
                <a:cs typeface="Arial"/>
              </a:rPr>
              <a:t> </a:t>
            </a:r>
            <a:r>
              <a:rPr sz="1200" dirty="0">
                <a:solidFill>
                  <a:schemeClr val="tx2"/>
                </a:solidFill>
                <a:latin typeface="Arial"/>
                <a:cs typeface="Arial"/>
              </a:rPr>
              <a:t>organizzative</a:t>
            </a:r>
            <a:r>
              <a:rPr sz="1200" spc="-20" dirty="0">
                <a:solidFill>
                  <a:schemeClr val="tx2"/>
                </a:solidFill>
                <a:latin typeface="Arial"/>
                <a:cs typeface="Arial"/>
              </a:rPr>
              <a:t> </a:t>
            </a:r>
            <a:r>
              <a:rPr sz="1200" dirty="0">
                <a:solidFill>
                  <a:schemeClr val="tx2"/>
                </a:solidFill>
                <a:latin typeface="Arial"/>
                <a:cs typeface="Arial"/>
              </a:rPr>
              <a:t>ne</a:t>
            </a:r>
            <a:r>
              <a:rPr sz="1200" spc="-30" dirty="0">
                <a:solidFill>
                  <a:schemeClr val="tx2"/>
                </a:solidFill>
                <a:latin typeface="Arial"/>
                <a:cs typeface="Arial"/>
              </a:rPr>
              <a:t> </a:t>
            </a:r>
            <a:r>
              <a:rPr sz="1200" spc="-25" dirty="0">
                <a:solidFill>
                  <a:schemeClr val="tx2"/>
                </a:solidFill>
                <a:latin typeface="Arial"/>
                <a:cs typeface="Arial"/>
              </a:rPr>
              <a:t>ha 	</a:t>
            </a:r>
            <a:r>
              <a:rPr sz="1200" dirty="0">
                <a:solidFill>
                  <a:schemeClr val="tx2"/>
                </a:solidFill>
                <a:latin typeface="Arial"/>
                <a:cs typeface="Arial"/>
              </a:rPr>
              <a:t>agevolato</a:t>
            </a:r>
            <a:r>
              <a:rPr sz="1200" spc="-40" dirty="0">
                <a:solidFill>
                  <a:schemeClr val="tx2"/>
                </a:solidFill>
                <a:latin typeface="Arial"/>
                <a:cs typeface="Arial"/>
              </a:rPr>
              <a:t> </a:t>
            </a:r>
            <a:r>
              <a:rPr sz="1200" dirty="0">
                <a:solidFill>
                  <a:schemeClr val="tx2"/>
                </a:solidFill>
                <a:latin typeface="Arial"/>
                <a:cs typeface="Arial"/>
              </a:rPr>
              <a:t>la</a:t>
            </a:r>
            <a:r>
              <a:rPr sz="1200" spc="-40" dirty="0">
                <a:solidFill>
                  <a:schemeClr val="tx2"/>
                </a:solidFill>
                <a:latin typeface="Arial"/>
                <a:cs typeface="Arial"/>
              </a:rPr>
              <a:t> </a:t>
            </a:r>
            <a:r>
              <a:rPr sz="1200" spc="-10" dirty="0">
                <a:solidFill>
                  <a:schemeClr val="tx2"/>
                </a:solidFill>
                <a:latin typeface="Arial"/>
                <a:cs typeface="Arial"/>
              </a:rPr>
              <a:t>commissione</a:t>
            </a:r>
            <a:endParaRPr sz="1200" dirty="0">
              <a:solidFill>
                <a:schemeClr val="tx2"/>
              </a:solidFill>
              <a:latin typeface="Arial"/>
              <a:cs typeface="Arial"/>
            </a:endParaRPr>
          </a:p>
          <a:p>
            <a:pPr marL="183515" indent="-170815" algn="just">
              <a:lnSpc>
                <a:spcPct val="100000"/>
              </a:lnSpc>
              <a:spcBef>
                <a:spcPts val="710"/>
              </a:spcBef>
              <a:buChar char="•"/>
              <a:tabLst>
                <a:tab pos="183515" algn="l"/>
              </a:tabLst>
            </a:pPr>
            <a:r>
              <a:rPr sz="1200" dirty="0">
                <a:solidFill>
                  <a:schemeClr val="tx2"/>
                </a:solidFill>
                <a:latin typeface="Arial"/>
                <a:cs typeface="Arial"/>
              </a:rPr>
              <a:t>in</a:t>
            </a:r>
            <a:r>
              <a:rPr sz="1200" spc="-30" dirty="0">
                <a:solidFill>
                  <a:schemeClr val="tx2"/>
                </a:solidFill>
                <a:latin typeface="Arial"/>
                <a:cs typeface="Arial"/>
              </a:rPr>
              <a:t> </a:t>
            </a:r>
            <a:r>
              <a:rPr sz="1200" dirty="0">
                <a:solidFill>
                  <a:schemeClr val="tx2"/>
                </a:solidFill>
                <a:latin typeface="Arial"/>
                <a:cs typeface="Arial"/>
              </a:rPr>
              <a:t>caso</a:t>
            </a:r>
            <a:r>
              <a:rPr sz="1200" spc="-30" dirty="0">
                <a:solidFill>
                  <a:schemeClr val="tx2"/>
                </a:solidFill>
                <a:latin typeface="Arial"/>
                <a:cs typeface="Arial"/>
              </a:rPr>
              <a:t> </a:t>
            </a:r>
            <a:r>
              <a:rPr sz="1200" dirty="0">
                <a:solidFill>
                  <a:schemeClr val="tx2"/>
                </a:solidFill>
                <a:latin typeface="Arial"/>
                <a:cs typeface="Arial"/>
              </a:rPr>
              <a:t>di</a:t>
            </a:r>
            <a:r>
              <a:rPr sz="1200" spc="-20" dirty="0">
                <a:solidFill>
                  <a:schemeClr val="tx2"/>
                </a:solidFill>
                <a:latin typeface="Arial"/>
                <a:cs typeface="Arial"/>
              </a:rPr>
              <a:t> </a:t>
            </a:r>
            <a:r>
              <a:rPr sz="1200" dirty="0">
                <a:solidFill>
                  <a:schemeClr val="tx2"/>
                </a:solidFill>
                <a:latin typeface="Arial"/>
                <a:cs typeface="Arial"/>
              </a:rPr>
              <a:t>reiterazione</a:t>
            </a:r>
            <a:r>
              <a:rPr sz="1200" spc="-55" dirty="0">
                <a:solidFill>
                  <a:schemeClr val="tx2"/>
                </a:solidFill>
                <a:latin typeface="Arial"/>
                <a:cs typeface="Arial"/>
              </a:rPr>
              <a:t> </a:t>
            </a:r>
            <a:r>
              <a:rPr sz="1200" dirty="0">
                <a:solidFill>
                  <a:schemeClr val="tx2"/>
                </a:solidFill>
                <a:latin typeface="Arial"/>
                <a:cs typeface="Arial"/>
              </a:rPr>
              <a:t>degli</a:t>
            </a:r>
            <a:r>
              <a:rPr sz="1200" spc="-100" dirty="0">
                <a:solidFill>
                  <a:schemeClr val="tx2"/>
                </a:solidFill>
                <a:latin typeface="Arial"/>
                <a:cs typeface="Arial"/>
              </a:rPr>
              <a:t> </a:t>
            </a:r>
            <a:r>
              <a:rPr sz="1200" spc="-10" dirty="0">
                <a:solidFill>
                  <a:schemeClr val="tx2"/>
                </a:solidFill>
                <a:latin typeface="Arial"/>
                <a:cs typeface="Arial"/>
              </a:rPr>
              <a:t>illeciti</a:t>
            </a:r>
            <a:endParaRPr sz="1200" dirty="0">
              <a:solidFill>
                <a:schemeClr val="tx2"/>
              </a:solidFill>
              <a:latin typeface="Arial"/>
              <a:cs typeface="Arial"/>
            </a:endParaRPr>
          </a:p>
          <a:p>
            <a:pPr>
              <a:lnSpc>
                <a:spcPct val="100000"/>
              </a:lnSpc>
              <a:spcBef>
                <a:spcPts val="495"/>
              </a:spcBef>
            </a:pPr>
            <a:endParaRPr sz="1200" dirty="0">
              <a:solidFill>
                <a:schemeClr val="tx2"/>
              </a:solidFill>
              <a:latin typeface="Arial"/>
              <a:cs typeface="Arial"/>
            </a:endParaRPr>
          </a:p>
          <a:p>
            <a:pPr marL="204470" marR="895350" algn="ctr">
              <a:lnSpc>
                <a:spcPct val="100000"/>
              </a:lnSpc>
            </a:pPr>
            <a:r>
              <a:rPr sz="1200" b="1" dirty="0">
                <a:solidFill>
                  <a:schemeClr val="tx2"/>
                </a:solidFill>
                <a:latin typeface="Arial"/>
                <a:cs typeface="Arial"/>
              </a:rPr>
              <a:t>Durata</a:t>
            </a:r>
            <a:r>
              <a:rPr sz="1200" b="1" spc="-65" dirty="0">
                <a:solidFill>
                  <a:schemeClr val="tx2"/>
                </a:solidFill>
                <a:latin typeface="Arial"/>
                <a:cs typeface="Arial"/>
              </a:rPr>
              <a:t> </a:t>
            </a:r>
            <a:r>
              <a:rPr sz="1200" b="1" dirty="0">
                <a:solidFill>
                  <a:schemeClr val="tx2"/>
                </a:solidFill>
                <a:latin typeface="Arial"/>
                <a:cs typeface="Arial"/>
              </a:rPr>
              <a:t>(non</a:t>
            </a:r>
            <a:r>
              <a:rPr sz="1200" b="1" spc="-60" dirty="0">
                <a:solidFill>
                  <a:schemeClr val="tx2"/>
                </a:solidFill>
                <a:latin typeface="Arial"/>
                <a:cs typeface="Arial"/>
              </a:rPr>
              <a:t> </a:t>
            </a:r>
            <a:r>
              <a:rPr sz="1200" b="1" dirty="0">
                <a:solidFill>
                  <a:schemeClr val="tx2"/>
                </a:solidFill>
                <a:latin typeface="Arial"/>
                <a:cs typeface="Arial"/>
              </a:rPr>
              <a:t>inferiore</a:t>
            </a:r>
            <a:r>
              <a:rPr sz="1200" b="1" spc="-65" dirty="0">
                <a:solidFill>
                  <a:schemeClr val="tx2"/>
                </a:solidFill>
                <a:latin typeface="Arial"/>
                <a:cs typeface="Arial"/>
              </a:rPr>
              <a:t> </a:t>
            </a:r>
            <a:r>
              <a:rPr sz="1200" b="1" dirty="0">
                <a:solidFill>
                  <a:schemeClr val="tx2"/>
                </a:solidFill>
                <a:latin typeface="Arial"/>
                <a:cs typeface="Arial"/>
              </a:rPr>
              <a:t>a</a:t>
            </a:r>
            <a:r>
              <a:rPr sz="1200" b="1" spc="-25" dirty="0">
                <a:solidFill>
                  <a:schemeClr val="tx2"/>
                </a:solidFill>
                <a:latin typeface="Arial"/>
                <a:cs typeface="Arial"/>
              </a:rPr>
              <a:t> </a:t>
            </a:r>
            <a:r>
              <a:rPr sz="1200" b="1" dirty="0">
                <a:solidFill>
                  <a:schemeClr val="tx2"/>
                </a:solidFill>
                <a:latin typeface="Arial"/>
                <a:cs typeface="Arial"/>
              </a:rPr>
              <a:t>3</a:t>
            </a:r>
            <a:r>
              <a:rPr sz="1200" b="1" spc="-30" dirty="0">
                <a:solidFill>
                  <a:schemeClr val="tx2"/>
                </a:solidFill>
                <a:latin typeface="Arial"/>
                <a:cs typeface="Arial"/>
              </a:rPr>
              <a:t> </a:t>
            </a:r>
            <a:r>
              <a:rPr sz="1200" b="1" dirty="0">
                <a:solidFill>
                  <a:schemeClr val="tx2"/>
                </a:solidFill>
                <a:latin typeface="Arial"/>
                <a:cs typeface="Arial"/>
              </a:rPr>
              <a:t>mesi</a:t>
            </a:r>
            <a:r>
              <a:rPr sz="1200" b="1" spc="-35" dirty="0">
                <a:solidFill>
                  <a:schemeClr val="tx2"/>
                </a:solidFill>
                <a:latin typeface="Arial"/>
                <a:cs typeface="Arial"/>
              </a:rPr>
              <a:t> </a:t>
            </a:r>
            <a:r>
              <a:rPr sz="1200" b="1" dirty="0">
                <a:solidFill>
                  <a:schemeClr val="tx2"/>
                </a:solidFill>
                <a:latin typeface="Arial"/>
                <a:cs typeface="Arial"/>
              </a:rPr>
              <a:t>e</a:t>
            </a:r>
            <a:r>
              <a:rPr sz="1200" b="1" spc="-30" dirty="0">
                <a:solidFill>
                  <a:schemeClr val="tx2"/>
                </a:solidFill>
                <a:latin typeface="Arial"/>
                <a:cs typeface="Arial"/>
              </a:rPr>
              <a:t> </a:t>
            </a:r>
            <a:r>
              <a:rPr sz="1200" b="1" dirty="0">
                <a:solidFill>
                  <a:schemeClr val="tx2"/>
                </a:solidFill>
                <a:latin typeface="Arial"/>
                <a:cs typeface="Arial"/>
              </a:rPr>
              <a:t>non</a:t>
            </a:r>
            <a:r>
              <a:rPr sz="1200" b="1" spc="-45" dirty="0">
                <a:solidFill>
                  <a:schemeClr val="tx2"/>
                </a:solidFill>
                <a:latin typeface="Arial"/>
                <a:cs typeface="Arial"/>
              </a:rPr>
              <a:t> </a:t>
            </a:r>
            <a:r>
              <a:rPr sz="1200" b="1" dirty="0">
                <a:solidFill>
                  <a:schemeClr val="tx2"/>
                </a:solidFill>
                <a:latin typeface="Arial"/>
                <a:cs typeface="Arial"/>
              </a:rPr>
              <a:t>superiore</a:t>
            </a:r>
            <a:r>
              <a:rPr sz="1200" b="1" spc="-65" dirty="0">
                <a:solidFill>
                  <a:schemeClr val="tx2"/>
                </a:solidFill>
                <a:latin typeface="Arial"/>
                <a:cs typeface="Arial"/>
              </a:rPr>
              <a:t> </a:t>
            </a:r>
            <a:r>
              <a:rPr sz="1200" b="1" spc="-50" dirty="0">
                <a:solidFill>
                  <a:schemeClr val="tx2"/>
                </a:solidFill>
                <a:latin typeface="Arial"/>
                <a:cs typeface="Arial"/>
              </a:rPr>
              <a:t>2 </a:t>
            </a:r>
            <a:r>
              <a:rPr sz="1200" b="1" dirty="0">
                <a:solidFill>
                  <a:schemeClr val="tx2"/>
                </a:solidFill>
                <a:latin typeface="Arial"/>
                <a:cs typeface="Arial"/>
              </a:rPr>
              <a:t>anni)</a:t>
            </a:r>
            <a:r>
              <a:rPr sz="1200" b="1" spc="-65" dirty="0">
                <a:solidFill>
                  <a:schemeClr val="tx2"/>
                </a:solidFill>
                <a:latin typeface="Arial"/>
                <a:cs typeface="Arial"/>
              </a:rPr>
              <a:t> </a:t>
            </a:r>
            <a:r>
              <a:rPr sz="1200" b="1" dirty="0">
                <a:solidFill>
                  <a:schemeClr val="tx2"/>
                </a:solidFill>
                <a:latin typeface="Arial"/>
                <a:cs typeface="Arial"/>
              </a:rPr>
              <a:t>e</a:t>
            </a:r>
            <a:r>
              <a:rPr sz="1200" b="1" spc="-25" dirty="0">
                <a:solidFill>
                  <a:schemeClr val="tx2"/>
                </a:solidFill>
                <a:latin typeface="Arial"/>
                <a:cs typeface="Arial"/>
              </a:rPr>
              <a:t> </a:t>
            </a:r>
            <a:r>
              <a:rPr sz="1200" b="1" dirty="0">
                <a:solidFill>
                  <a:schemeClr val="tx2"/>
                </a:solidFill>
                <a:latin typeface="Arial"/>
                <a:cs typeface="Arial"/>
              </a:rPr>
              <a:t>tipo</a:t>
            </a:r>
            <a:r>
              <a:rPr sz="1200" b="1" spc="-70" dirty="0">
                <a:solidFill>
                  <a:schemeClr val="tx2"/>
                </a:solidFill>
                <a:latin typeface="Arial"/>
                <a:cs typeface="Arial"/>
              </a:rPr>
              <a:t> </a:t>
            </a:r>
            <a:r>
              <a:rPr sz="1200" b="1" dirty="0">
                <a:solidFill>
                  <a:schemeClr val="tx2"/>
                </a:solidFill>
                <a:latin typeface="Arial"/>
                <a:cs typeface="Arial"/>
              </a:rPr>
              <a:t>di</a:t>
            </a:r>
            <a:r>
              <a:rPr sz="1200" b="1" spc="-35" dirty="0">
                <a:solidFill>
                  <a:schemeClr val="tx2"/>
                </a:solidFill>
                <a:latin typeface="Arial"/>
                <a:cs typeface="Arial"/>
              </a:rPr>
              <a:t> </a:t>
            </a:r>
            <a:r>
              <a:rPr sz="1200" b="1" dirty="0">
                <a:solidFill>
                  <a:schemeClr val="tx2"/>
                </a:solidFill>
                <a:latin typeface="Arial"/>
                <a:cs typeface="Arial"/>
              </a:rPr>
              <a:t>sanzione</a:t>
            </a:r>
            <a:r>
              <a:rPr sz="1200" b="1" spc="-40" dirty="0">
                <a:solidFill>
                  <a:schemeClr val="tx2"/>
                </a:solidFill>
                <a:latin typeface="Arial"/>
                <a:cs typeface="Arial"/>
              </a:rPr>
              <a:t> </a:t>
            </a:r>
            <a:r>
              <a:rPr sz="1200" b="1" dirty="0">
                <a:solidFill>
                  <a:schemeClr val="tx2"/>
                </a:solidFill>
                <a:latin typeface="Arial"/>
                <a:cs typeface="Arial"/>
              </a:rPr>
              <a:t>sono</a:t>
            </a:r>
            <a:r>
              <a:rPr sz="1200" b="1" spc="-60" dirty="0">
                <a:solidFill>
                  <a:schemeClr val="tx2"/>
                </a:solidFill>
                <a:latin typeface="Arial"/>
                <a:cs typeface="Arial"/>
              </a:rPr>
              <a:t> </a:t>
            </a:r>
            <a:r>
              <a:rPr sz="1200" b="1" dirty="0">
                <a:solidFill>
                  <a:schemeClr val="tx2"/>
                </a:solidFill>
                <a:latin typeface="Arial"/>
                <a:cs typeface="Arial"/>
              </a:rPr>
              <a:t>determinati</a:t>
            </a:r>
            <a:r>
              <a:rPr sz="1200" b="1" spc="-50" dirty="0">
                <a:solidFill>
                  <a:schemeClr val="tx2"/>
                </a:solidFill>
                <a:latin typeface="Arial"/>
                <a:cs typeface="Arial"/>
              </a:rPr>
              <a:t> </a:t>
            </a:r>
            <a:r>
              <a:rPr sz="1200" b="1" spc="-10" dirty="0">
                <a:solidFill>
                  <a:schemeClr val="tx2"/>
                </a:solidFill>
                <a:latin typeface="Arial"/>
                <a:cs typeface="Arial"/>
              </a:rPr>
              <a:t>anche </a:t>
            </a:r>
            <a:r>
              <a:rPr sz="1200" b="1" dirty="0">
                <a:solidFill>
                  <a:schemeClr val="tx2"/>
                </a:solidFill>
                <a:latin typeface="Arial"/>
                <a:cs typeface="Arial"/>
              </a:rPr>
              <a:t>tenendo</a:t>
            </a:r>
            <a:r>
              <a:rPr sz="1200" b="1" spc="-60" dirty="0">
                <a:solidFill>
                  <a:schemeClr val="tx2"/>
                </a:solidFill>
                <a:latin typeface="Arial"/>
                <a:cs typeface="Arial"/>
              </a:rPr>
              <a:t> </a:t>
            </a:r>
            <a:r>
              <a:rPr sz="1200" b="1" dirty="0">
                <a:solidFill>
                  <a:schemeClr val="tx2"/>
                </a:solidFill>
                <a:latin typeface="Arial"/>
                <a:cs typeface="Arial"/>
              </a:rPr>
              <a:t>conto</a:t>
            </a:r>
            <a:r>
              <a:rPr sz="1200" b="1" spc="-35" dirty="0">
                <a:solidFill>
                  <a:schemeClr val="tx2"/>
                </a:solidFill>
                <a:latin typeface="Arial"/>
                <a:cs typeface="Arial"/>
              </a:rPr>
              <a:t> </a:t>
            </a:r>
            <a:r>
              <a:rPr sz="1200" b="1" spc="-10" dirty="0">
                <a:solidFill>
                  <a:schemeClr val="tx2"/>
                </a:solidFill>
                <a:latin typeface="Arial"/>
                <a:cs typeface="Arial"/>
              </a:rPr>
              <a:t>dell'idoneità</a:t>
            </a:r>
            <a:r>
              <a:rPr sz="1200" b="1" spc="-50" dirty="0">
                <a:solidFill>
                  <a:schemeClr val="tx2"/>
                </a:solidFill>
                <a:latin typeface="Arial"/>
                <a:cs typeface="Arial"/>
              </a:rPr>
              <a:t> </a:t>
            </a:r>
            <a:r>
              <a:rPr sz="1200" b="1" dirty="0">
                <a:solidFill>
                  <a:schemeClr val="tx2"/>
                </a:solidFill>
                <a:latin typeface="Arial"/>
                <a:cs typeface="Arial"/>
              </a:rPr>
              <a:t>a</a:t>
            </a:r>
            <a:r>
              <a:rPr sz="1200" b="1" spc="15" dirty="0">
                <a:solidFill>
                  <a:schemeClr val="tx2"/>
                </a:solidFill>
                <a:latin typeface="Arial"/>
                <a:cs typeface="Arial"/>
              </a:rPr>
              <a:t> </a:t>
            </a:r>
            <a:r>
              <a:rPr sz="1200" b="1" spc="-10" dirty="0">
                <a:solidFill>
                  <a:schemeClr val="tx2"/>
                </a:solidFill>
                <a:latin typeface="Arial"/>
                <a:cs typeface="Arial"/>
              </a:rPr>
              <a:t>prevenire</a:t>
            </a:r>
            <a:r>
              <a:rPr sz="1200" b="1" spc="-35" dirty="0">
                <a:solidFill>
                  <a:schemeClr val="tx2"/>
                </a:solidFill>
                <a:latin typeface="Arial"/>
                <a:cs typeface="Arial"/>
              </a:rPr>
              <a:t> </a:t>
            </a:r>
            <a:r>
              <a:rPr sz="1200" b="1" spc="-10" dirty="0">
                <a:solidFill>
                  <a:schemeClr val="tx2"/>
                </a:solidFill>
                <a:latin typeface="Arial"/>
                <a:cs typeface="Arial"/>
              </a:rPr>
              <a:t>illeciti </a:t>
            </a:r>
            <a:r>
              <a:rPr sz="1200" b="1" dirty="0">
                <a:solidFill>
                  <a:schemeClr val="tx2"/>
                </a:solidFill>
                <a:latin typeface="Arial"/>
                <a:cs typeface="Arial"/>
              </a:rPr>
              <a:t>del</a:t>
            </a:r>
            <a:r>
              <a:rPr sz="1200" b="1" spc="5" dirty="0">
                <a:solidFill>
                  <a:schemeClr val="tx2"/>
                </a:solidFill>
                <a:latin typeface="Arial"/>
                <a:cs typeface="Arial"/>
              </a:rPr>
              <a:t> </a:t>
            </a:r>
            <a:r>
              <a:rPr sz="1200" b="1" dirty="0">
                <a:solidFill>
                  <a:schemeClr val="tx2"/>
                </a:solidFill>
                <a:latin typeface="Arial"/>
                <a:cs typeface="Arial"/>
              </a:rPr>
              <a:t>tipo</a:t>
            </a:r>
            <a:r>
              <a:rPr sz="1200" b="1" spc="-35" dirty="0">
                <a:solidFill>
                  <a:schemeClr val="tx2"/>
                </a:solidFill>
                <a:latin typeface="Arial"/>
                <a:cs typeface="Arial"/>
              </a:rPr>
              <a:t> </a:t>
            </a:r>
            <a:r>
              <a:rPr sz="1200" b="1" dirty="0">
                <a:solidFill>
                  <a:schemeClr val="tx2"/>
                </a:solidFill>
                <a:latin typeface="Arial"/>
                <a:cs typeface="Arial"/>
              </a:rPr>
              <a:t>di</a:t>
            </a:r>
            <a:r>
              <a:rPr sz="1200" b="1" spc="-5" dirty="0">
                <a:solidFill>
                  <a:schemeClr val="tx2"/>
                </a:solidFill>
                <a:latin typeface="Arial"/>
                <a:cs typeface="Arial"/>
              </a:rPr>
              <a:t> </a:t>
            </a:r>
            <a:r>
              <a:rPr sz="1200" b="1" spc="-10" dirty="0">
                <a:solidFill>
                  <a:schemeClr val="tx2"/>
                </a:solidFill>
                <a:latin typeface="Arial"/>
                <a:cs typeface="Arial"/>
              </a:rPr>
              <a:t>quelli</a:t>
            </a:r>
            <a:r>
              <a:rPr sz="1200" b="1" spc="-114" dirty="0">
                <a:solidFill>
                  <a:schemeClr val="tx2"/>
                </a:solidFill>
                <a:latin typeface="Arial"/>
                <a:cs typeface="Arial"/>
              </a:rPr>
              <a:t> </a:t>
            </a:r>
            <a:r>
              <a:rPr sz="1200" b="1" spc="-10" dirty="0">
                <a:solidFill>
                  <a:schemeClr val="tx2"/>
                </a:solidFill>
                <a:latin typeface="Arial"/>
                <a:cs typeface="Arial"/>
              </a:rPr>
              <a:t>commessi</a:t>
            </a:r>
            <a:endParaRPr sz="1200" dirty="0">
              <a:solidFill>
                <a:schemeClr val="tx2"/>
              </a:solidFill>
              <a:latin typeface="Arial"/>
              <a:cs typeface="Arial"/>
            </a:endParaRPr>
          </a:p>
        </p:txBody>
      </p:sp>
      <p:graphicFrame>
        <p:nvGraphicFramePr>
          <p:cNvPr id="11" name="object 11"/>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048" y="451638"/>
            <a:ext cx="6274255" cy="612299"/>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Le Sanzioni: Pubblicazione Sentenza</a:t>
            </a:r>
          </a:p>
        </p:txBody>
      </p:sp>
      <p:grpSp>
        <p:nvGrpSpPr>
          <p:cNvPr id="3" name="object 3"/>
          <p:cNvGrpSpPr/>
          <p:nvPr/>
        </p:nvGrpSpPr>
        <p:grpSpPr>
          <a:xfrm>
            <a:off x="5189221" y="920496"/>
            <a:ext cx="3954779" cy="5399405"/>
            <a:chOff x="5189221" y="920496"/>
            <a:chExt cx="3954779" cy="5399405"/>
          </a:xfrm>
        </p:grpSpPr>
        <p:pic>
          <p:nvPicPr>
            <p:cNvPr id="4" name="object 4"/>
            <p:cNvPicPr/>
            <p:nvPr/>
          </p:nvPicPr>
          <p:blipFill>
            <a:blip r:embed="rId2" cstate="print"/>
            <a:stretch>
              <a:fillRect/>
            </a:stretch>
          </p:blipFill>
          <p:spPr>
            <a:xfrm>
              <a:off x="5332476" y="920496"/>
              <a:ext cx="3811523" cy="5393423"/>
            </a:xfrm>
            <a:prstGeom prst="rect">
              <a:avLst/>
            </a:prstGeom>
          </p:spPr>
        </p:pic>
        <p:sp>
          <p:nvSpPr>
            <p:cNvPr id="5" name="object 5"/>
            <p:cNvSpPr/>
            <p:nvPr/>
          </p:nvSpPr>
          <p:spPr>
            <a:xfrm>
              <a:off x="6405377" y="946404"/>
              <a:ext cx="1955164" cy="5374005"/>
            </a:xfrm>
            <a:custGeom>
              <a:avLst/>
              <a:gdLst/>
              <a:ahLst/>
              <a:cxnLst/>
              <a:rect l="l" t="t" r="r" b="b"/>
              <a:pathLst>
                <a:path w="1955165" h="5374005">
                  <a:moveTo>
                    <a:pt x="1641335" y="0"/>
                  </a:moveTo>
                  <a:lnTo>
                    <a:pt x="0" y="5368709"/>
                  </a:lnTo>
                  <a:lnTo>
                    <a:pt x="348564" y="5373446"/>
                  </a:lnTo>
                  <a:lnTo>
                    <a:pt x="1955050" y="4254"/>
                  </a:lnTo>
                  <a:lnTo>
                    <a:pt x="1641335" y="0"/>
                  </a:lnTo>
                  <a:close/>
                </a:path>
              </a:pathLst>
            </a:custGeom>
            <a:solidFill>
              <a:srgbClr val="00338D"/>
            </a:solidFill>
          </p:spPr>
          <p:txBody>
            <a:bodyPr wrap="square" lIns="0" tIns="0" rIns="0" bIns="0" rtlCol="0"/>
            <a:lstStyle/>
            <a:p>
              <a:endParaRPr/>
            </a:p>
          </p:txBody>
        </p:sp>
        <p:pic>
          <p:nvPicPr>
            <p:cNvPr id="6" name="object 6"/>
            <p:cNvPicPr/>
            <p:nvPr/>
          </p:nvPicPr>
          <p:blipFill>
            <a:blip r:embed="rId3" cstate="print"/>
            <a:stretch>
              <a:fillRect/>
            </a:stretch>
          </p:blipFill>
          <p:spPr>
            <a:xfrm>
              <a:off x="6998207" y="2601468"/>
              <a:ext cx="749807" cy="2068067"/>
            </a:xfrm>
            <a:prstGeom prst="rect">
              <a:avLst/>
            </a:prstGeom>
          </p:spPr>
        </p:pic>
        <p:sp>
          <p:nvSpPr>
            <p:cNvPr id="7" name="object 7"/>
            <p:cNvSpPr/>
            <p:nvPr/>
          </p:nvSpPr>
          <p:spPr>
            <a:xfrm>
              <a:off x="7013447" y="929640"/>
              <a:ext cx="1850389" cy="5385435"/>
            </a:xfrm>
            <a:custGeom>
              <a:avLst/>
              <a:gdLst/>
              <a:ahLst/>
              <a:cxnLst/>
              <a:rect l="l" t="t" r="r" b="b"/>
              <a:pathLst>
                <a:path w="1850390" h="5385435">
                  <a:moveTo>
                    <a:pt x="1850110" y="0"/>
                  </a:moveTo>
                  <a:lnTo>
                    <a:pt x="1536611" y="1358"/>
                  </a:lnTo>
                  <a:lnTo>
                    <a:pt x="0" y="5385384"/>
                  </a:lnTo>
                  <a:lnTo>
                    <a:pt x="348348" y="5383872"/>
                  </a:lnTo>
                  <a:lnTo>
                    <a:pt x="1850110" y="0"/>
                  </a:lnTo>
                  <a:close/>
                </a:path>
              </a:pathLst>
            </a:custGeom>
            <a:solidFill>
              <a:srgbClr val="00338D"/>
            </a:solidFill>
          </p:spPr>
          <p:txBody>
            <a:bodyPr wrap="square" lIns="0" tIns="0" rIns="0" bIns="0" rtlCol="0"/>
            <a:lstStyle/>
            <a:p>
              <a:endParaRPr/>
            </a:p>
          </p:txBody>
        </p:sp>
        <p:pic>
          <p:nvPicPr>
            <p:cNvPr id="8" name="object 8"/>
            <p:cNvPicPr/>
            <p:nvPr/>
          </p:nvPicPr>
          <p:blipFill>
            <a:blip r:embed="rId4" cstate="print"/>
            <a:stretch>
              <a:fillRect/>
            </a:stretch>
          </p:blipFill>
          <p:spPr>
            <a:xfrm>
              <a:off x="7574279" y="2596896"/>
              <a:ext cx="707123" cy="2057399"/>
            </a:xfrm>
            <a:prstGeom prst="rect">
              <a:avLst/>
            </a:prstGeom>
          </p:spPr>
        </p:pic>
        <p:sp>
          <p:nvSpPr>
            <p:cNvPr id="9" name="object 9"/>
            <p:cNvSpPr/>
            <p:nvPr/>
          </p:nvSpPr>
          <p:spPr>
            <a:xfrm>
              <a:off x="5189221" y="922020"/>
              <a:ext cx="1903730" cy="5326380"/>
            </a:xfrm>
            <a:custGeom>
              <a:avLst/>
              <a:gdLst/>
              <a:ahLst/>
              <a:cxnLst/>
              <a:rect l="l" t="t" r="r" b="b"/>
              <a:pathLst>
                <a:path w="1903729" h="5326380">
                  <a:moveTo>
                    <a:pt x="1903222" y="0"/>
                  </a:moveTo>
                  <a:lnTo>
                    <a:pt x="0" y="0"/>
                  </a:lnTo>
                  <a:lnTo>
                    <a:pt x="0" y="5326380"/>
                  </a:lnTo>
                  <a:lnTo>
                    <a:pt x="1903222" y="0"/>
                  </a:lnTo>
                  <a:close/>
                </a:path>
              </a:pathLst>
            </a:custGeom>
            <a:solidFill>
              <a:srgbClr val="FFFFFF"/>
            </a:solidFill>
          </p:spPr>
          <p:txBody>
            <a:bodyPr wrap="square" lIns="0" tIns="0" rIns="0" bIns="0" rtlCol="0"/>
            <a:lstStyle/>
            <a:p>
              <a:endParaRPr/>
            </a:p>
          </p:txBody>
        </p:sp>
        <p:sp>
          <p:nvSpPr>
            <p:cNvPr id="10" name="object 10"/>
            <p:cNvSpPr/>
            <p:nvPr/>
          </p:nvSpPr>
          <p:spPr>
            <a:xfrm>
              <a:off x="5820150" y="961644"/>
              <a:ext cx="2008505" cy="5336540"/>
            </a:xfrm>
            <a:custGeom>
              <a:avLst/>
              <a:gdLst/>
              <a:ahLst/>
              <a:cxnLst/>
              <a:rect l="l" t="t" r="r" b="b"/>
              <a:pathLst>
                <a:path w="2008504" h="5336540">
                  <a:moveTo>
                    <a:pt x="1694395" y="0"/>
                  </a:moveTo>
                  <a:lnTo>
                    <a:pt x="0" y="5327472"/>
                  </a:lnTo>
                  <a:lnTo>
                    <a:pt x="348500" y="5336451"/>
                  </a:lnTo>
                  <a:lnTo>
                    <a:pt x="2008035" y="8077"/>
                  </a:lnTo>
                  <a:lnTo>
                    <a:pt x="1694395" y="0"/>
                  </a:lnTo>
                  <a:close/>
                </a:path>
              </a:pathLst>
            </a:custGeom>
            <a:solidFill>
              <a:srgbClr val="00338D"/>
            </a:solidFill>
          </p:spPr>
          <p:txBody>
            <a:bodyPr wrap="square" lIns="0" tIns="0" rIns="0" bIns="0" rtlCol="0"/>
            <a:lstStyle/>
            <a:p>
              <a:endParaRPr/>
            </a:p>
          </p:txBody>
        </p:sp>
        <p:pic>
          <p:nvPicPr>
            <p:cNvPr id="11" name="object 11"/>
            <p:cNvPicPr/>
            <p:nvPr/>
          </p:nvPicPr>
          <p:blipFill>
            <a:blip r:embed="rId5" cstate="print"/>
            <a:stretch>
              <a:fillRect/>
            </a:stretch>
          </p:blipFill>
          <p:spPr>
            <a:xfrm>
              <a:off x="6149339" y="1732788"/>
              <a:ext cx="1330451" cy="3806951"/>
            </a:xfrm>
            <a:prstGeom prst="rect">
              <a:avLst/>
            </a:prstGeom>
          </p:spPr>
        </p:pic>
      </p:grpSp>
      <p:sp>
        <p:nvSpPr>
          <p:cNvPr id="12" name="object 12"/>
          <p:cNvSpPr txBox="1"/>
          <p:nvPr/>
        </p:nvSpPr>
        <p:spPr>
          <a:xfrm>
            <a:off x="844994" y="2908363"/>
            <a:ext cx="5001895" cy="1587500"/>
          </a:xfrm>
          <a:prstGeom prst="rect">
            <a:avLst/>
          </a:prstGeom>
        </p:spPr>
        <p:txBody>
          <a:bodyPr vert="horz" wrap="square" lIns="0" tIns="12700" rIns="0" bIns="0" rtlCol="0">
            <a:spAutoFit/>
          </a:bodyPr>
          <a:lstStyle/>
          <a:p>
            <a:pPr marL="285115" marR="5080" indent="-273050">
              <a:lnSpc>
                <a:spcPct val="100000"/>
              </a:lnSpc>
              <a:spcBef>
                <a:spcPts val="100"/>
              </a:spcBef>
              <a:buClr>
                <a:srgbClr val="0091DA"/>
              </a:buClr>
              <a:buFont typeface="Wingdings"/>
              <a:buChar char=""/>
              <a:tabLst>
                <a:tab pos="285115" algn="l"/>
              </a:tabLst>
            </a:pPr>
            <a:r>
              <a:rPr sz="1500" dirty="0">
                <a:solidFill>
                  <a:schemeClr val="tx2"/>
                </a:solidFill>
                <a:latin typeface="Arial"/>
                <a:cs typeface="Arial"/>
              </a:rPr>
              <a:t>la</a:t>
            </a:r>
            <a:r>
              <a:rPr sz="1500" spc="-15" dirty="0">
                <a:solidFill>
                  <a:schemeClr val="tx2"/>
                </a:solidFill>
                <a:latin typeface="Arial"/>
                <a:cs typeface="Arial"/>
              </a:rPr>
              <a:t> </a:t>
            </a:r>
            <a:r>
              <a:rPr sz="1500" dirty="0">
                <a:solidFill>
                  <a:schemeClr val="tx2"/>
                </a:solidFill>
                <a:latin typeface="Arial"/>
                <a:cs typeface="Arial"/>
              </a:rPr>
              <a:t>sentenza</a:t>
            </a:r>
            <a:r>
              <a:rPr sz="1500" spc="-40" dirty="0">
                <a:solidFill>
                  <a:schemeClr val="tx2"/>
                </a:solidFill>
                <a:latin typeface="Arial"/>
                <a:cs typeface="Arial"/>
              </a:rPr>
              <a:t> </a:t>
            </a:r>
            <a:r>
              <a:rPr sz="1500" dirty="0">
                <a:solidFill>
                  <a:schemeClr val="tx2"/>
                </a:solidFill>
                <a:latin typeface="Arial"/>
                <a:cs typeface="Arial"/>
              </a:rPr>
              <a:t>viene</a:t>
            </a:r>
            <a:r>
              <a:rPr sz="1500" spc="-25" dirty="0">
                <a:solidFill>
                  <a:schemeClr val="tx2"/>
                </a:solidFill>
                <a:latin typeface="Arial"/>
                <a:cs typeface="Arial"/>
              </a:rPr>
              <a:t> </a:t>
            </a:r>
            <a:r>
              <a:rPr sz="1500" b="1" spc="-10" dirty="0">
                <a:solidFill>
                  <a:schemeClr val="tx2"/>
                </a:solidFill>
                <a:latin typeface="Arial"/>
                <a:cs typeface="Arial"/>
              </a:rPr>
              <a:t>pubblicata</a:t>
            </a:r>
            <a:r>
              <a:rPr sz="1500" spc="-10" dirty="0">
                <a:solidFill>
                  <a:schemeClr val="tx2"/>
                </a:solidFill>
                <a:latin typeface="Arial"/>
                <a:cs typeface="Arial"/>
              </a:rPr>
              <a:t>,</a:t>
            </a:r>
            <a:r>
              <a:rPr sz="1500" spc="-60" dirty="0">
                <a:solidFill>
                  <a:schemeClr val="tx2"/>
                </a:solidFill>
                <a:latin typeface="Arial"/>
                <a:cs typeface="Arial"/>
              </a:rPr>
              <a:t> </a:t>
            </a:r>
            <a:r>
              <a:rPr sz="1500" dirty="0">
                <a:solidFill>
                  <a:schemeClr val="tx2"/>
                </a:solidFill>
                <a:latin typeface="Arial"/>
                <a:cs typeface="Arial"/>
              </a:rPr>
              <a:t>per</a:t>
            </a:r>
            <a:r>
              <a:rPr sz="1500" spc="-30" dirty="0">
                <a:solidFill>
                  <a:schemeClr val="tx2"/>
                </a:solidFill>
                <a:latin typeface="Arial"/>
                <a:cs typeface="Arial"/>
              </a:rPr>
              <a:t> </a:t>
            </a:r>
            <a:r>
              <a:rPr sz="1500" dirty="0">
                <a:solidFill>
                  <a:schemeClr val="tx2"/>
                </a:solidFill>
                <a:latin typeface="Arial"/>
                <a:cs typeface="Arial"/>
              </a:rPr>
              <a:t>estratto</a:t>
            </a:r>
            <a:r>
              <a:rPr sz="1500" spc="-45" dirty="0">
                <a:solidFill>
                  <a:schemeClr val="tx2"/>
                </a:solidFill>
                <a:latin typeface="Arial"/>
                <a:cs typeface="Arial"/>
              </a:rPr>
              <a:t> </a:t>
            </a:r>
            <a:r>
              <a:rPr sz="1500" dirty="0">
                <a:solidFill>
                  <a:schemeClr val="tx2"/>
                </a:solidFill>
                <a:latin typeface="Arial"/>
                <a:cs typeface="Arial"/>
              </a:rPr>
              <a:t>o</a:t>
            </a:r>
            <a:r>
              <a:rPr sz="1500" spc="-15" dirty="0">
                <a:solidFill>
                  <a:schemeClr val="tx2"/>
                </a:solidFill>
                <a:latin typeface="Arial"/>
                <a:cs typeface="Arial"/>
              </a:rPr>
              <a:t> </a:t>
            </a:r>
            <a:r>
              <a:rPr sz="1500" dirty="0">
                <a:solidFill>
                  <a:schemeClr val="tx2"/>
                </a:solidFill>
                <a:latin typeface="Arial"/>
                <a:cs typeface="Arial"/>
              </a:rPr>
              <a:t>per</a:t>
            </a:r>
            <a:r>
              <a:rPr sz="1500" spc="-15" dirty="0">
                <a:solidFill>
                  <a:schemeClr val="tx2"/>
                </a:solidFill>
                <a:latin typeface="Arial"/>
                <a:cs typeface="Arial"/>
              </a:rPr>
              <a:t> </a:t>
            </a:r>
            <a:r>
              <a:rPr sz="1500" spc="-10" dirty="0">
                <a:solidFill>
                  <a:schemeClr val="tx2"/>
                </a:solidFill>
                <a:latin typeface="Arial"/>
                <a:cs typeface="Arial"/>
              </a:rPr>
              <a:t>intero, </a:t>
            </a:r>
            <a:r>
              <a:rPr sz="1500" b="1" dirty="0">
                <a:solidFill>
                  <a:schemeClr val="tx2"/>
                </a:solidFill>
                <a:latin typeface="Arial"/>
                <a:cs typeface="Arial"/>
              </a:rPr>
              <a:t>in</a:t>
            </a:r>
            <a:r>
              <a:rPr sz="1500" b="1" spc="-30" dirty="0">
                <a:solidFill>
                  <a:schemeClr val="tx2"/>
                </a:solidFill>
                <a:latin typeface="Arial"/>
                <a:cs typeface="Arial"/>
              </a:rPr>
              <a:t> </a:t>
            </a:r>
            <a:r>
              <a:rPr sz="1500" b="1" dirty="0">
                <a:solidFill>
                  <a:schemeClr val="tx2"/>
                </a:solidFill>
                <a:latin typeface="Arial"/>
                <a:cs typeface="Arial"/>
              </a:rPr>
              <a:t>uno</a:t>
            </a:r>
            <a:r>
              <a:rPr sz="1500" b="1" spc="-35" dirty="0">
                <a:solidFill>
                  <a:schemeClr val="tx2"/>
                </a:solidFill>
                <a:latin typeface="Arial"/>
                <a:cs typeface="Arial"/>
              </a:rPr>
              <a:t> </a:t>
            </a:r>
            <a:r>
              <a:rPr sz="1500" b="1" dirty="0">
                <a:solidFill>
                  <a:schemeClr val="tx2"/>
                </a:solidFill>
                <a:latin typeface="Arial"/>
                <a:cs typeface="Arial"/>
              </a:rPr>
              <a:t>o</a:t>
            </a:r>
            <a:r>
              <a:rPr sz="1500" b="1" spc="-25" dirty="0">
                <a:solidFill>
                  <a:schemeClr val="tx2"/>
                </a:solidFill>
                <a:latin typeface="Arial"/>
                <a:cs typeface="Arial"/>
              </a:rPr>
              <a:t> </a:t>
            </a:r>
            <a:r>
              <a:rPr sz="1500" b="1" dirty="0">
                <a:solidFill>
                  <a:schemeClr val="tx2"/>
                </a:solidFill>
                <a:latin typeface="Arial"/>
                <a:cs typeface="Arial"/>
              </a:rPr>
              <a:t>più</a:t>
            </a:r>
            <a:r>
              <a:rPr sz="1500" b="1" spc="-50" dirty="0">
                <a:solidFill>
                  <a:schemeClr val="tx2"/>
                </a:solidFill>
                <a:latin typeface="Arial"/>
                <a:cs typeface="Arial"/>
              </a:rPr>
              <a:t> </a:t>
            </a:r>
            <a:r>
              <a:rPr sz="1500" b="1" dirty="0">
                <a:solidFill>
                  <a:schemeClr val="tx2"/>
                </a:solidFill>
                <a:latin typeface="Arial"/>
                <a:cs typeface="Arial"/>
              </a:rPr>
              <a:t>giornali</a:t>
            </a:r>
            <a:r>
              <a:rPr sz="1500" b="1" spc="-65" dirty="0">
                <a:solidFill>
                  <a:schemeClr val="tx2"/>
                </a:solidFill>
                <a:latin typeface="Arial"/>
                <a:cs typeface="Arial"/>
              </a:rPr>
              <a:t> </a:t>
            </a:r>
            <a:r>
              <a:rPr sz="1500" dirty="0">
                <a:solidFill>
                  <a:schemeClr val="tx2"/>
                </a:solidFill>
                <a:latin typeface="Arial"/>
                <a:cs typeface="Arial"/>
              </a:rPr>
              <a:t>indicati</a:t>
            </a:r>
            <a:r>
              <a:rPr sz="1500" spc="-35" dirty="0">
                <a:solidFill>
                  <a:schemeClr val="tx2"/>
                </a:solidFill>
                <a:latin typeface="Arial"/>
                <a:cs typeface="Arial"/>
              </a:rPr>
              <a:t> </a:t>
            </a:r>
            <a:r>
              <a:rPr sz="1500" dirty="0">
                <a:solidFill>
                  <a:schemeClr val="tx2"/>
                </a:solidFill>
                <a:latin typeface="Arial"/>
                <a:cs typeface="Arial"/>
              </a:rPr>
              <a:t>dal</a:t>
            </a:r>
            <a:r>
              <a:rPr sz="1500" spc="-20" dirty="0">
                <a:solidFill>
                  <a:schemeClr val="tx2"/>
                </a:solidFill>
                <a:latin typeface="Arial"/>
                <a:cs typeface="Arial"/>
              </a:rPr>
              <a:t> </a:t>
            </a:r>
            <a:r>
              <a:rPr sz="1500" dirty="0">
                <a:solidFill>
                  <a:schemeClr val="tx2"/>
                </a:solidFill>
                <a:latin typeface="Arial"/>
                <a:cs typeface="Arial"/>
              </a:rPr>
              <a:t>giudice</a:t>
            </a:r>
            <a:r>
              <a:rPr sz="1500" spc="-25" dirty="0">
                <a:solidFill>
                  <a:schemeClr val="tx2"/>
                </a:solidFill>
                <a:latin typeface="Arial"/>
                <a:cs typeface="Arial"/>
              </a:rPr>
              <a:t> </a:t>
            </a:r>
            <a:r>
              <a:rPr sz="1500" dirty="0">
                <a:solidFill>
                  <a:schemeClr val="tx2"/>
                </a:solidFill>
                <a:latin typeface="Arial"/>
                <a:cs typeface="Arial"/>
              </a:rPr>
              <a:t>nella</a:t>
            </a:r>
            <a:r>
              <a:rPr sz="1500" spc="-15" dirty="0">
                <a:solidFill>
                  <a:schemeClr val="tx2"/>
                </a:solidFill>
                <a:latin typeface="Arial"/>
                <a:cs typeface="Arial"/>
              </a:rPr>
              <a:t> </a:t>
            </a:r>
            <a:r>
              <a:rPr sz="1500" spc="-10" dirty="0">
                <a:solidFill>
                  <a:schemeClr val="tx2"/>
                </a:solidFill>
                <a:latin typeface="Arial"/>
                <a:cs typeface="Arial"/>
              </a:rPr>
              <a:t>sentenza </a:t>
            </a:r>
            <a:r>
              <a:rPr sz="1500" dirty="0">
                <a:solidFill>
                  <a:schemeClr val="tx2"/>
                </a:solidFill>
                <a:latin typeface="Arial"/>
                <a:cs typeface="Arial"/>
              </a:rPr>
              <a:t>o</a:t>
            </a:r>
            <a:r>
              <a:rPr sz="1500" spc="-35" dirty="0">
                <a:solidFill>
                  <a:schemeClr val="tx2"/>
                </a:solidFill>
                <a:latin typeface="Arial"/>
                <a:cs typeface="Arial"/>
              </a:rPr>
              <a:t> </a:t>
            </a:r>
            <a:r>
              <a:rPr sz="1500" dirty="0">
                <a:solidFill>
                  <a:schemeClr val="tx2"/>
                </a:solidFill>
                <a:latin typeface="Arial"/>
                <a:cs typeface="Arial"/>
              </a:rPr>
              <a:t>mediante</a:t>
            </a:r>
            <a:r>
              <a:rPr sz="1500" spc="-45" dirty="0">
                <a:solidFill>
                  <a:schemeClr val="tx2"/>
                </a:solidFill>
                <a:latin typeface="Arial"/>
                <a:cs typeface="Arial"/>
              </a:rPr>
              <a:t> </a:t>
            </a:r>
            <a:r>
              <a:rPr sz="1500" b="1" dirty="0">
                <a:solidFill>
                  <a:schemeClr val="tx2"/>
                </a:solidFill>
                <a:latin typeface="Arial"/>
                <a:cs typeface="Arial"/>
              </a:rPr>
              <a:t>affissione</a:t>
            </a:r>
            <a:r>
              <a:rPr sz="1500" b="1" spc="-50" dirty="0">
                <a:solidFill>
                  <a:schemeClr val="tx2"/>
                </a:solidFill>
                <a:latin typeface="Arial"/>
                <a:cs typeface="Arial"/>
              </a:rPr>
              <a:t> </a:t>
            </a:r>
            <a:r>
              <a:rPr sz="1500" b="1" dirty="0">
                <a:solidFill>
                  <a:schemeClr val="tx2"/>
                </a:solidFill>
                <a:latin typeface="Arial"/>
                <a:cs typeface="Arial"/>
              </a:rPr>
              <a:t>nel</a:t>
            </a:r>
            <a:r>
              <a:rPr sz="1500" b="1" spc="-45" dirty="0">
                <a:solidFill>
                  <a:schemeClr val="tx2"/>
                </a:solidFill>
                <a:latin typeface="Arial"/>
                <a:cs typeface="Arial"/>
              </a:rPr>
              <a:t> </a:t>
            </a:r>
            <a:r>
              <a:rPr sz="1500" b="1" dirty="0">
                <a:solidFill>
                  <a:schemeClr val="tx2"/>
                </a:solidFill>
                <a:latin typeface="Arial"/>
                <a:cs typeface="Arial"/>
              </a:rPr>
              <a:t>comune</a:t>
            </a:r>
            <a:r>
              <a:rPr sz="1500" b="1" spc="-55" dirty="0">
                <a:solidFill>
                  <a:schemeClr val="tx2"/>
                </a:solidFill>
                <a:latin typeface="Arial"/>
                <a:cs typeface="Arial"/>
              </a:rPr>
              <a:t> </a:t>
            </a:r>
            <a:r>
              <a:rPr sz="1500" dirty="0">
                <a:solidFill>
                  <a:schemeClr val="tx2"/>
                </a:solidFill>
                <a:latin typeface="Arial"/>
                <a:cs typeface="Arial"/>
              </a:rPr>
              <a:t>ove</a:t>
            </a:r>
            <a:r>
              <a:rPr sz="1500" spc="-30" dirty="0">
                <a:solidFill>
                  <a:schemeClr val="tx2"/>
                </a:solidFill>
                <a:latin typeface="Arial"/>
                <a:cs typeface="Arial"/>
              </a:rPr>
              <a:t> </a:t>
            </a:r>
            <a:r>
              <a:rPr sz="1500" dirty="0">
                <a:solidFill>
                  <a:schemeClr val="tx2"/>
                </a:solidFill>
                <a:latin typeface="Arial"/>
                <a:cs typeface="Arial"/>
              </a:rPr>
              <a:t>l’ente</a:t>
            </a:r>
            <a:r>
              <a:rPr sz="1500" spc="-45" dirty="0">
                <a:solidFill>
                  <a:schemeClr val="tx2"/>
                </a:solidFill>
                <a:latin typeface="Arial"/>
                <a:cs typeface="Arial"/>
              </a:rPr>
              <a:t> </a:t>
            </a:r>
            <a:r>
              <a:rPr sz="1500" dirty="0">
                <a:solidFill>
                  <a:schemeClr val="tx2"/>
                </a:solidFill>
                <a:latin typeface="Arial"/>
                <a:cs typeface="Arial"/>
              </a:rPr>
              <a:t>ha</a:t>
            </a:r>
            <a:r>
              <a:rPr sz="1500" spc="-30" dirty="0">
                <a:solidFill>
                  <a:schemeClr val="tx2"/>
                </a:solidFill>
                <a:latin typeface="Arial"/>
                <a:cs typeface="Arial"/>
              </a:rPr>
              <a:t> </a:t>
            </a:r>
            <a:r>
              <a:rPr sz="1500" spc="-20" dirty="0">
                <a:solidFill>
                  <a:schemeClr val="tx2"/>
                </a:solidFill>
                <a:latin typeface="Arial"/>
                <a:cs typeface="Arial"/>
              </a:rPr>
              <a:t>sede </a:t>
            </a:r>
            <a:r>
              <a:rPr sz="1500" spc="-10" dirty="0">
                <a:solidFill>
                  <a:schemeClr val="tx2"/>
                </a:solidFill>
                <a:latin typeface="Arial"/>
                <a:cs typeface="Arial"/>
              </a:rPr>
              <a:t>principale</a:t>
            </a:r>
            <a:endParaRPr sz="1500">
              <a:solidFill>
                <a:schemeClr val="tx2"/>
              </a:solidFill>
              <a:latin typeface="Arial"/>
              <a:cs typeface="Arial"/>
            </a:endParaRPr>
          </a:p>
          <a:p>
            <a:pPr marL="285115" marR="224790" indent="-273050">
              <a:lnSpc>
                <a:spcPct val="100000"/>
              </a:lnSpc>
              <a:spcBef>
                <a:spcPts val="1500"/>
              </a:spcBef>
              <a:buClr>
                <a:srgbClr val="0091DA"/>
              </a:buClr>
              <a:buFont typeface="Wingdings"/>
              <a:buChar char=""/>
              <a:tabLst>
                <a:tab pos="285115" algn="l"/>
              </a:tabLst>
            </a:pPr>
            <a:r>
              <a:rPr sz="1500" dirty="0">
                <a:solidFill>
                  <a:schemeClr val="tx2"/>
                </a:solidFill>
                <a:latin typeface="Arial"/>
                <a:cs typeface="Arial"/>
              </a:rPr>
              <a:t>la</a:t>
            </a:r>
            <a:r>
              <a:rPr sz="1500" spc="-30" dirty="0">
                <a:solidFill>
                  <a:schemeClr val="tx2"/>
                </a:solidFill>
                <a:latin typeface="Arial"/>
                <a:cs typeface="Arial"/>
              </a:rPr>
              <a:t> </a:t>
            </a:r>
            <a:r>
              <a:rPr sz="1500" dirty="0">
                <a:solidFill>
                  <a:schemeClr val="tx2"/>
                </a:solidFill>
                <a:latin typeface="Arial"/>
                <a:cs typeface="Arial"/>
              </a:rPr>
              <a:t>pubblicazione</a:t>
            </a:r>
            <a:r>
              <a:rPr sz="1500" spc="-45" dirty="0">
                <a:solidFill>
                  <a:schemeClr val="tx2"/>
                </a:solidFill>
                <a:latin typeface="Arial"/>
                <a:cs typeface="Arial"/>
              </a:rPr>
              <a:t> </a:t>
            </a:r>
            <a:r>
              <a:rPr sz="1500" dirty="0">
                <a:solidFill>
                  <a:schemeClr val="tx2"/>
                </a:solidFill>
                <a:latin typeface="Arial"/>
                <a:cs typeface="Arial"/>
              </a:rPr>
              <a:t>è</a:t>
            </a:r>
            <a:r>
              <a:rPr sz="1500" spc="-5" dirty="0">
                <a:solidFill>
                  <a:schemeClr val="tx2"/>
                </a:solidFill>
                <a:latin typeface="Arial"/>
                <a:cs typeface="Arial"/>
              </a:rPr>
              <a:t> </a:t>
            </a:r>
            <a:r>
              <a:rPr sz="1500" b="1" dirty="0">
                <a:solidFill>
                  <a:schemeClr val="tx2"/>
                </a:solidFill>
                <a:latin typeface="Arial"/>
                <a:cs typeface="Arial"/>
              </a:rPr>
              <a:t>eseguita</a:t>
            </a:r>
            <a:r>
              <a:rPr sz="1500" b="1" spc="-45" dirty="0">
                <a:solidFill>
                  <a:schemeClr val="tx2"/>
                </a:solidFill>
                <a:latin typeface="Arial"/>
                <a:cs typeface="Arial"/>
              </a:rPr>
              <a:t> </a:t>
            </a:r>
            <a:r>
              <a:rPr sz="1500" b="1" dirty="0">
                <a:solidFill>
                  <a:schemeClr val="tx2"/>
                </a:solidFill>
                <a:latin typeface="Arial"/>
                <a:cs typeface="Arial"/>
              </a:rPr>
              <a:t>a</a:t>
            </a:r>
            <a:r>
              <a:rPr sz="1500" b="1" spc="-20" dirty="0">
                <a:solidFill>
                  <a:schemeClr val="tx2"/>
                </a:solidFill>
                <a:latin typeface="Arial"/>
                <a:cs typeface="Arial"/>
              </a:rPr>
              <a:t> </a:t>
            </a:r>
            <a:r>
              <a:rPr sz="1500" b="1" dirty="0">
                <a:solidFill>
                  <a:schemeClr val="tx2"/>
                </a:solidFill>
                <a:latin typeface="Arial"/>
                <a:cs typeface="Arial"/>
              </a:rPr>
              <a:t>cura</a:t>
            </a:r>
            <a:r>
              <a:rPr sz="1500" b="1" spc="-15" dirty="0">
                <a:solidFill>
                  <a:schemeClr val="tx2"/>
                </a:solidFill>
                <a:latin typeface="Arial"/>
                <a:cs typeface="Arial"/>
              </a:rPr>
              <a:t> </a:t>
            </a:r>
            <a:r>
              <a:rPr sz="1500" b="1" spc="-10" dirty="0">
                <a:solidFill>
                  <a:schemeClr val="tx2"/>
                </a:solidFill>
                <a:latin typeface="Arial"/>
                <a:cs typeface="Arial"/>
              </a:rPr>
              <a:t>della</a:t>
            </a:r>
            <a:r>
              <a:rPr sz="1500" b="1" spc="-140" dirty="0">
                <a:solidFill>
                  <a:schemeClr val="tx2"/>
                </a:solidFill>
                <a:latin typeface="Arial"/>
                <a:cs typeface="Arial"/>
              </a:rPr>
              <a:t> </a:t>
            </a:r>
            <a:r>
              <a:rPr sz="1500" b="1" spc="-10" dirty="0">
                <a:solidFill>
                  <a:schemeClr val="tx2"/>
                </a:solidFill>
                <a:latin typeface="Arial"/>
                <a:cs typeface="Arial"/>
              </a:rPr>
              <a:t>cancelleria </a:t>
            </a:r>
            <a:r>
              <a:rPr sz="1500" b="1" dirty="0">
                <a:solidFill>
                  <a:schemeClr val="tx2"/>
                </a:solidFill>
                <a:latin typeface="Arial"/>
                <a:cs typeface="Arial"/>
              </a:rPr>
              <a:t>del</a:t>
            </a:r>
            <a:r>
              <a:rPr sz="1500" b="1" spc="-20" dirty="0">
                <a:solidFill>
                  <a:schemeClr val="tx2"/>
                </a:solidFill>
                <a:latin typeface="Arial"/>
                <a:cs typeface="Arial"/>
              </a:rPr>
              <a:t> </a:t>
            </a:r>
            <a:r>
              <a:rPr sz="1500" b="1" dirty="0">
                <a:solidFill>
                  <a:schemeClr val="tx2"/>
                </a:solidFill>
                <a:latin typeface="Arial"/>
                <a:cs typeface="Arial"/>
              </a:rPr>
              <a:t>giudice</a:t>
            </a:r>
            <a:r>
              <a:rPr sz="1500" b="1" spc="-70" dirty="0">
                <a:solidFill>
                  <a:schemeClr val="tx2"/>
                </a:solidFill>
                <a:latin typeface="Arial"/>
                <a:cs typeface="Arial"/>
              </a:rPr>
              <a:t> </a:t>
            </a:r>
            <a:r>
              <a:rPr sz="1500" b="1" dirty="0">
                <a:solidFill>
                  <a:schemeClr val="tx2"/>
                </a:solidFill>
                <a:latin typeface="Arial"/>
                <a:cs typeface="Arial"/>
              </a:rPr>
              <a:t>a</a:t>
            </a:r>
            <a:r>
              <a:rPr sz="1500" b="1" spc="-20" dirty="0">
                <a:solidFill>
                  <a:schemeClr val="tx2"/>
                </a:solidFill>
                <a:latin typeface="Arial"/>
                <a:cs typeface="Arial"/>
              </a:rPr>
              <a:t> </a:t>
            </a:r>
            <a:r>
              <a:rPr sz="1500" b="1" dirty="0">
                <a:solidFill>
                  <a:schemeClr val="tx2"/>
                </a:solidFill>
                <a:latin typeface="Arial"/>
                <a:cs typeface="Arial"/>
              </a:rPr>
              <a:t>spese</a:t>
            </a:r>
            <a:r>
              <a:rPr sz="1500" b="1" spc="-80" dirty="0">
                <a:solidFill>
                  <a:schemeClr val="tx2"/>
                </a:solidFill>
                <a:latin typeface="Arial"/>
                <a:cs typeface="Arial"/>
              </a:rPr>
              <a:t> </a:t>
            </a:r>
            <a:r>
              <a:rPr sz="1500" b="1" spc="-10" dirty="0">
                <a:solidFill>
                  <a:schemeClr val="tx2"/>
                </a:solidFill>
                <a:latin typeface="Arial"/>
                <a:cs typeface="Arial"/>
              </a:rPr>
              <a:t>dell’ente</a:t>
            </a:r>
            <a:endParaRPr sz="1500">
              <a:solidFill>
                <a:schemeClr val="tx2"/>
              </a:solidFill>
              <a:latin typeface="Arial"/>
              <a:cs typeface="Arial"/>
            </a:endParaRPr>
          </a:p>
        </p:txBody>
      </p:sp>
      <p:sp>
        <p:nvSpPr>
          <p:cNvPr id="13" name="object 13"/>
          <p:cNvSpPr txBox="1"/>
          <p:nvPr/>
        </p:nvSpPr>
        <p:spPr>
          <a:xfrm>
            <a:off x="730694" y="2098738"/>
            <a:ext cx="4115435" cy="243656"/>
          </a:xfrm>
          <a:prstGeom prst="rect">
            <a:avLst/>
          </a:prstGeom>
        </p:spPr>
        <p:txBody>
          <a:bodyPr vert="horz" wrap="square" lIns="0" tIns="12700" rIns="0" bIns="0" rtlCol="0">
            <a:spAutoFit/>
          </a:bodyPr>
          <a:lstStyle/>
          <a:p>
            <a:pPr marL="12700">
              <a:lnSpc>
                <a:spcPct val="100000"/>
              </a:lnSpc>
              <a:spcBef>
                <a:spcPts val="100"/>
              </a:spcBef>
            </a:pPr>
            <a:r>
              <a:rPr sz="1500" b="1" spc="-70" dirty="0">
                <a:solidFill>
                  <a:schemeClr val="tx2"/>
                </a:solidFill>
                <a:latin typeface="Arial"/>
                <a:cs typeface="Arial"/>
              </a:rPr>
              <a:t>AFFIANCATA</a:t>
            </a:r>
            <a:r>
              <a:rPr sz="1500" b="1" spc="-125" dirty="0">
                <a:solidFill>
                  <a:schemeClr val="tx2"/>
                </a:solidFill>
                <a:latin typeface="Arial"/>
                <a:cs typeface="Arial"/>
              </a:rPr>
              <a:t> </a:t>
            </a:r>
            <a:r>
              <a:rPr sz="1500" b="1" spc="-25" dirty="0">
                <a:solidFill>
                  <a:schemeClr val="tx2"/>
                </a:solidFill>
                <a:latin typeface="Arial"/>
                <a:cs typeface="Arial"/>
              </a:rPr>
              <a:t>ALLA</a:t>
            </a:r>
            <a:r>
              <a:rPr sz="1500" b="1" spc="-80" dirty="0">
                <a:solidFill>
                  <a:schemeClr val="tx2"/>
                </a:solidFill>
                <a:latin typeface="Arial"/>
                <a:cs typeface="Arial"/>
              </a:rPr>
              <a:t> </a:t>
            </a:r>
            <a:r>
              <a:rPr sz="1500" b="1" spc="-10" dirty="0">
                <a:solidFill>
                  <a:schemeClr val="tx2"/>
                </a:solidFill>
                <a:latin typeface="Arial"/>
                <a:cs typeface="Arial"/>
              </a:rPr>
              <a:t>SANZIONE</a:t>
            </a:r>
            <a:r>
              <a:rPr sz="1500" b="1" dirty="0">
                <a:solidFill>
                  <a:schemeClr val="tx2"/>
                </a:solidFill>
                <a:latin typeface="Arial"/>
                <a:cs typeface="Arial"/>
              </a:rPr>
              <a:t> </a:t>
            </a:r>
            <a:r>
              <a:rPr sz="1500" b="1" spc="-20" dirty="0">
                <a:solidFill>
                  <a:schemeClr val="tx2"/>
                </a:solidFill>
                <a:latin typeface="Arial"/>
                <a:cs typeface="Arial"/>
              </a:rPr>
              <a:t>INTERDITTIVA:</a:t>
            </a:r>
            <a:endParaRPr sz="1500">
              <a:solidFill>
                <a:schemeClr val="tx2"/>
              </a:solidFill>
              <a:latin typeface="Arial"/>
              <a:cs typeface="Arial"/>
            </a:endParaRPr>
          </a:p>
        </p:txBody>
      </p:sp>
      <p:graphicFrame>
        <p:nvGraphicFramePr>
          <p:cNvPr id="14" name="object 14"/>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6056" y="595356"/>
            <a:ext cx="4090623" cy="604560"/>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Le Sanzioni: Confisca</a:t>
            </a:r>
          </a:p>
        </p:txBody>
      </p:sp>
      <p:grpSp>
        <p:nvGrpSpPr>
          <p:cNvPr id="3" name="object 3"/>
          <p:cNvGrpSpPr/>
          <p:nvPr/>
        </p:nvGrpSpPr>
        <p:grpSpPr>
          <a:xfrm>
            <a:off x="5189221" y="856488"/>
            <a:ext cx="3954779" cy="5448300"/>
            <a:chOff x="5189221" y="856488"/>
            <a:chExt cx="3954779" cy="5448300"/>
          </a:xfrm>
        </p:grpSpPr>
        <p:pic>
          <p:nvPicPr>
            <p:cNvPr id="4" name="object 4"/>
            <p:cNvPicPr/>
            <p:nvPr/>
          </p:nvPicPr>
          <p:blipFill>
            <a:blip r:embed="rId2" cstate="print"/>
            <a:stretch>
              <a:fillRect/>
            </a:stretch>
          </p:blipFill>
          <p:spPr>
            <a:xfrm>
              <a:off x="5332476" y="856488"/>
              <a:ext cx="3811523" cy="5442203"/>
            </a:xfrm>
            <a:prstGeom prst="rect">
              <a:avLst/>
            </a:prstGeom>
          </p:spPr>
        </p:pic>
        <p:sp>
          <p:nvSpPr>
            <p:cNvPr id="5" name="object 5"/>
            <p:cNvSpPr/>
            <p:nvPr/>
          </p:nvSpPr>
          <p:spPr>
            <a:xfrm>
              <a:off x="6397757" y="882396"/>
              <a:ext cx="1971039" cy="5422265"/>
            </a:xfrm>
            <a:custGeom>
              <a:avLst/>
              <a:gdLst/>
              <a:ahLst/>
              <a:cxnLst/>
              <a:rect l="l" t="t" r="r" b="b"/>
              <a:pathLst>
                <a:path w="1971040" h="5422265">
                  <a:moveTo>
                    <a:pt x="1656435" y="0"/>
                  </a:moveTo>
                  <a:lnTo>
                    <a:pt x="0" y="5418112"/>
                  </a:lnTo>
                  <a:lnTo>
                    <a:pt x="348919" y="5422023"/>
                  </a:lnTo>
                  <a:lnTo>
                    <a:pt x="1970481" y="3505"/>
                  </a:lnTo>
                  <a:lnTo>
                    <a:pt x="1656435" y="0"/>
                  </a:lnTo>
                  <a:close/>
                </a:path>
              </a:pathLst>
            </a:custGeom>
            <a:solidFill>
              <a:srgbClr val="00338D"/>
            </a:solidFill>
          </p:spPr>
          <p:txBody>
            <a:bodyPr wrap="square" lIns="0" tIns="0" rIns="0" bIns="0" rtlCol="0"/>
            <a:lstStyle/>
            <a:p>
              <a:endParaRPr/>
            </a:p>
          </p:txBody>
        </p:sp>
        <p:pic>
          <p:nvPicPr>
            <p:cNvPr id="6" name="object 6"/>
            <p:cNvPicPr/>
            <p:nvPr/>
          </p:nvPicPr>
          <p:blipFill>
            <a:blip r:embed="rId3" cstate="print"/>
            <a:stretch>
              <a:fillRect/>
            </a:stretch>
          </p:blipFill>
          <p:spPr>
            <a:xfrm>
              <a:off x="6998207" y="2563367"/>
              <a:ext cx="749807" cy="2068067"/>
            </a:xfrm>
            <a:prstGeom prst="rect">
              <a:avLst/>
            </a:prstGeom>
          </p:spPr>
        </p:pic>
        <p:sp>
          <p:nvSpPr>
            <p:cNvPr id="7" name="object 7"/>
            <p:cNvSpPr/>
            <p:nvPr/>
          </p:nvSpPr>
          <p:spPr>
            <a:xfrm>
              <a:off x="7005827" y="865632"/>
              <a:ext cx="1865630" cy="5436235"/>
            </a:xfrm>
            <a:custGeom>
              <a:avLst/>
              <a:gdLst/>
              <a:ahLst/>
              <a:cxnLst/>
              <a:rect l="l" t="t" r="r" b="b"/>
              <a:pathLst>
                <a:path w="1865629" h="5436235">
                  <a:moveTo>
                    <a:pt x="1865210" y="0"/>
                  </a:moveTo>
                  <a:lnTo>
                    <a:pt x="1551279" y="2108"/>
                  </a:lnTo>
                  <a:lnTo>
                    <a:pt x="0" y="5435930"/>
                  </a:lnTo>
                  <a:lnTo>
                    <a:pt x="348818" y="5433593"/>
                  </a:lnTo>
                  <a:lnTo>
                    <a:pt x="1865210" y="0"/>
                  </a:lnTo>
                  <a:close/>
                </a:path>
              </a:pathLst>
            </a:custGeom>
            <a:solidFill>
              <a:srgbClr val="00338D"/>
            </a:solidFill>
          </p:spPr>
          <p:txBody>
            <a:bodyPr wrap="square" lIns="0" tIns="0" rIns="0" bIns="0" rtlCol="0"/>
            <a:lstStyle/>
            <a:p>
              <a:endParaRPr/>
            </a:p>
          </p:txBody>
        </p:sp>
        <p:pic>
          <p:nvPicPr>
            <p:cNvPr id="8" name="object 8"/>
            <p:cNvPicPr/>
            <p:nvPr/>
          </p:nvPicPr>
          <p:blipFill>
            <a:blip r:embed="rId4" cstate="print"/>
            <a:stretch>
              <a:fillRect/>
            </a:stretch>
          </p:blipFill>
          <p:spPr>
            <a:xfrm>
              <a:off x="7574280" y="2557272"/>
              <a:ext cx="707122" cy="2057399"/>
            </a:xfrm>
            <a:prstGeom prst="rect">
              <a:avLst/>
            </a:prstGeom>
          </p:spPr>
        </p:pic>
        <p:sp>
          <p:nvSpPr>
            <p:cNvPr id="9" name="object 9"/>
            <p:cNvSpPr/>
            <p:nvPr/>
          </p:nvSpPr>
          <p:spPr>
            <a:xfrm>
              <a:off x="5189221" y="858012"/>
              <a:ext cx="1903730" cy="5375275"/>
            </a:xfrm>
            <a:custGeom>
              <a:avLst/>
              <a:gdLst/>
              <a:ahLst/>
              <a:cxnLst/>
              <a:rect l="l" t="t" r="r" b="b"/>
              <a:pathLst>
                <a:path w="1903729" h="5375275">
                  <a:moveTo>
                    <a:pt x="1903222" y="0"/>
                  </a:moveTo>
                  <a:lnTo>
                    <a:pt x="0" y="0"/>
                  </a:lnTo>
                  <a:lnTo>
                    <a:pt x="0" y="5375021"/>
                  </a:lnTo>
                  <a:lnTo>
                    <a:pt x="1903222" y="0"/>
                  </a:lnTo>
                  <a:close/>
                </a:path>
              </a:pathLst>
            </a:custGeom>
            <a:solidFill>
              <a:srgbClr val="FFFFFF"/>
            </a:solidFill>
          </p:spPr>
          <p:txBody>
            <a:bodyPr wrap="square" lIns="0" tIns="0" rIns="0" bIns="0" rtlCol="0"/>
            <a:lstStyle/>
            <a:p>
              <a:endParaRPr/>
            </a:p>
          </p:txBody>
        </p:sp>
        <p:sp>
          <p:nvSpPr>
            <p:cNvPr id="10" name="object 10"/>
            <p:cNvSpPr/>
            <p:nvPr/>
          </p:nvSpPr>
          <p:spPr>
            <a:xfrm>
              <a:off x="5228850" y="883920"/>
              <a:ext cx="2094230" cy="5402580"/>
            </a:xfrm>
            <a:custGeom>
              <a:avLst/>
              <a:gdLst/>
              <a:ahLst/>
              <a:cxnLst/>
              <a:rect l="l" t="t" r="r" b="b"/>
              <a:pathLst>
                <a:path w="2094229" h="5402580">
                  <a:moveTo>
                    <a:pt x="1779739" y="0"/>
                  </a:moveTo>
                  <a:lnTo>
                    <a:pt x="0" y="5390972"/>
                  </a:lnTo>
                  <a:lnTo>
                    <a:pt x="348729" y="5402440"/>
                  </a:lnTo>
                  <a:lnTo>
                    <a:pt x="2093607" y="10325"/>
                  </a:lnTo>
                  <a:lnTo>
                    <a:pt x="1779739" y="0"/>
                  </a:lnTo>
                  <a:close/>
                </a:path>
              </a:pathLst>
            </a:custGeom>
            <a:solidFill>
              <a:srgbClr val="00338D"/>
            </a:solidFill>
          </p:spPr>
          <p:txBody>
            <a:bodyPr wrap="square" lIns="0" tIns="0" rIns="0" bIns="0" rtlCol="0"/>
            <a:lstStyle/>
            <a:p>
              <a:endParaRPr/>
            </a:p>
          </p:txBody>
        </p:sp>
        <p:sp>
          <p:nvSpPr>
            <p:cNvPr id="11" name="object 11"/>
            <p:cNvSpPr/>
            <p:nvPr/>
          </p:nvSpPr>
          <p:spPr>
            <a:xfrm>
              <a:off x="6057900" y="3133343"/>
              <a:ext cx="429895" cy="903605"/>
            </a:xfrm>
            <a:custGeom>
              <a:avLst/>
              <a:gdLst/>
              <a:ahLst/>
              <a:cxnLst/>
              <a:rect l="l" t="t" r="r" b="b"/>
              <a:pathLst>
                <a:path w="429895" h="903604">
                  <a:moveTo>
                    <a:pt x="156108" y="870026"/>
                  </a:moveTo>
                  <a:lnTo>
                    <a:pt x="96774" y="870026"/>
                  </a:lnTo>
                  <a:lnTo>
                    <a:pt x="84556" y="868286"/>
                  </a:lnTo>
                  <a:lnTo>
                    <a:pt x="47536" y="854100"/>
                  </a:lnTo>
                  <a:lnTo>
                    <a:pt x="28549" y="825373"/>
                  </a:lnTo>
                  <a:lnTo>
                    <a:pt x="28625" y="817181"/>
                  </a:lnTo>
                  <a:lnTo>
                    <a:pt x="50927" y="785317"/>
                  </a:lnTo>
                  <a:lnTo>
                    <a:pt x="58534" y="783539"/>
                  </a:lnTo>
                  <a:lnTo>
                    <a:pt x="58674" y="783539"/>
                  </a:lnTo>
                  <a:lnTo>
                    <a:pt x="67208" y="784288"/>
                  </a:lnTo>
                  <a:lnTo>
                    <a:pt x="67259" y="783539"/>
                  </a:lnTo>
                  <a:lnTo>
                    <a:pt x="69799" y="750785"/>
                  </a:lnTo>
                  <a:lnTo>
                    <a:pt x="25501" y="764679"/>
                  </a:lnTo>
                  <a:lnTo>
                    <a:pt x="4152" y="798436"/>
                  </a:lnTo>
                  <a:lnTo>
                    <a:pt x="0" y="829716"/>
                  </a:lnTo>
                  <a:lnTo>
                    <a:pt x="2717" y="844283"/>
                  </a:lnTo>
                  <a:lnTo>
                    <a:pt x="29629" y="881519"/>
                  </a:lnTo>
                  <a:lnTo>
                    <a:pt x="80352" y="902030"/>
                  </a:lnTo>
                  <a:lnTo>
                    <a:pt x="97015" y="903262"/>
                  </a:lnTo>
                  <a:lnTo>
                    <a:pt x="112534" y="901382"/>
                  </a:lnTo>
                  <a:lnTo>
                    <a:pt x="126923" y="896378"/>
                  </a:lnTo>
                  <a:lnTo>
                    <a:pt x="139623" y="888682"/>
                  </a:lnTo>
                  <a:lnTo>
                    <a:pt x="150126" y="878763"/>
                  </a:lnTo>
                  <a:lnTo>
                    <a:pt x="156108" y="870026"/>
                  </a:lnTo>
                  <a:close/>
                </a:path>
                <a:path w="429895" h="903604">
                  <a:moveTo>
                    <a:pt x="168821" y="828357"/>
                  </a:moveTo>
                  <a:lnTo>
                    <a:pt x="154355" y="787869"/>
                  </a:lnTo>
                  <a:lnTo>
                    <a:pt x="135153" y="771385"/>
                  </a:lnTo>
                  <a:lnTo>
                    <a:pt x="115658" y="798741"/>
                  </a:lnTo>
                  <a:lnTo>
                    <a:pt x="122910" y="803592"/>
                  </a:lnTo>
                  <a:lnTo>
                    <a:pt x="128803" y="808723"/>
                  </a:lnTo>
                  <a:lnTo>
                    <a:pt x="133350" y="814108"/>
                  </a:lnTo>
                  <a:lnTo>
                    <a:pt x="136550" y="819772"/>
                  </a:lnTo>
                  <a:lnTo>
                    <a:pt x="139928" y="827506"/>
                  </a:lnTo>
                  <a:lnTo>
                    <a:pt x="140258" y="835533"/>
                  </a:lnTo>
                  <a:lnTo>
                    <a:pt x="137566" y="843889"/>
                  </a:lnTo>
                  <a:lnTo>
                    <a:pt x="107302" y="869746"/>
                  </a:lnTo>
                  <a:lnTo>
                    <a:pt x="96786" y="870013"/>
                  </a:lnTo>
                  <a:lnTo>
                    <a:pt x="156121" y="870013"/>
                  </a:lnTo>
                  <a:lnTo>
                    <a:pt x="158445" y="866609"/>
                  </a:lnTo>
                  <a:lnTo>
                    <a:pt x="164541" y="852220"/>
                  </a:lnTo>
                  <a:lnTo>
                    <a:pt x="167627" y="839990"/>
                  </a:lnTo>
                  <a:lnTo>
                    <a:pt x="168821" y="828357"/>
                  </a:lnTo>
                  <a:close/>
                </a:path>
                <a:path w="429895" h="903604">
                  <a:moveTo>
                    <a:pt x="182105" y="350088"/>
                  </a:moveTo>
                  <a:lnTo>
                    <a:pt x="154495" y="341185"/>
                  </a:lnTo>
                  <a:lnTo>
                    <a:pt x="144868" y="371030"/>
                  </a:lnTo>
                  <a:lnTo>
                    <a:pt x="172491" y="379920"/>
                  </a:lnTo>
                  <a:lnTo>
                    <a:pt x="182105" y="350088"/>
                  </a:lnTo>
                  <a:close/>
                </a:path>
                <a:path w="429895" h="903604">
                  <a:moveTo>
                    <a:pt x="213499" y="685571"/>
                  </a:moveTo>
                  <a:lnTo>
                    <a:pt x="191858" y="644347"/>
                  </a:lnTo>
                  <a:lnTo>
                    <a:pt x="188480" y="642124"/>
                  </a:lnTo>
                  <a:lnTo>
                    <a:pt x="188480" y="694334"/>
                  </a:lnTo>
                  <a:lnTo>
                    <a:pt x="183464" y="709917"/>
                  </a:lnTo>
                  <a:lnTo>
                    <a:pt x="178371" y="715492"/>
                  </a:lnTo>
                  <a:lnTo>
                    <a:pt x="170713" y="718883"/>
                  </a:lnTo>
                  <a:lnTo>
                    <a:pt x="164642" y="720775"/>
                  </a:lnTo>
                  <a:lnTo>
                    <a:pt x="157911" y="721360"/>
                  </a:lnTo>
                  <a:lnTo>
                    <a:pt x="150507" y="720623"/>
                  </a:lnTo>
                  <a:lnTo>
                    <a:pt x="115074" y="695096"/>
                  </a:lnTo>
                  <a:lnTo>
                    <a:pt x="114211" y="687603"/>
                  </a:lnTo>
                  <a:lnTo>
                    <a:pt x="119227" y="672020"/>
                  </a:lnTo>
                  <a:lnTo>
                    <a:pt x="124307" y="666457"/>
                  </a:lnTo>
                  <a:lnTo>
                    <a:pt x="131965" y="663105"/>
                  </a:lnTo>
                  <a:lnTo>
                    <a:pt x="138010" y="661225"/>
                  </a:lnTo>
                  <a:lnTo>
                    <a:pt x="144703" y="660654"/>
                  </a:lnTo>
                  <a:lnTo>
                    <a:pt x="152031" y="661377"/>
                  </a:lnTo>
                  <a:lnTo>
                    <a:pt x="159994" y="663397"/>
                  </a:lnTo>
                  <a:lnTo>
                    <a:pt x="188480" y="694334"/>
                  </a:lnTo>
                  <a:lnTo>
                    <a:pt x="188480" y="642124"/>
                  </a:lnTo>
                  <a:lnTo>
                    <a:pt x="181698" y="637654"/>
                  </a:lnTo>
                  <a:lnTo>
                    <a:pt x="169786" y="632675"/>
                  </a:lnTo>
                  <a:lnTo>
                    <a:pt x="157314" y="629793"/>
                  </a:lnTo>
                  <a:lnTo>
                    <a:pt x="145275" y="629297"/>
                  </a:lnTo>
                  <a:lnTo>
                    <a:pt x="104025" y="650138"/>
                  </a:lnTo>
                  <a:lnTo>
                    <a:pt x="89230" y="687603"/>
                  </a:lnTo>
                  <a:lnTo>
                    <a:pt x="89179" y="697522"/>
                  </a:lnTo>
                  <a:lnTo>
                    <a:pt x="90030" y="704443"/>
                  </a:lnTo>
                  <a:lnTo>
                    <a:pt x="110553" y="737501"/>
                  </a:lnTo>
                  <a:lnTo>
                    <a:pt x="149542" y="752602"/>
                  </a:lnTo>
                  <a:lnTo>
                    <a:pt x="158165" y="752843"/>
                  </a:lnTo>
                  <a:lnTo>
                    <a:pt x="166331" y="751941"/>
                  </a:lnTo>
                  <a:lnTo>
                    <a:pt x="199148" y="731037"/>
                  </a:lnTo>
                  <a:lnTo>
                    <a:pt x="213144" y="697522"/>
                  </a:lnTo>
                  <a:lnTo>
                    <a:pt x="213499" y="685571"/>
                  </a:lnTo>
                  <a:close/>
                </a:path>
                <a:path w="429895" h="903604">
                  <a:moveTo>
                    <a:pt x="265518" y="529945"/>
                  </a:moveTo>
                  <a:lnTo>
                    <a:pt x="179832" y="529945"/>
                  </a:lnTo>
                  <a:lnTo>
                    <a:pt x="187909" y="531850"/>
                  </a:lnTo>
                  <a:lnTo>
                    <a:pt x="257657" y="554329"/>
                  </a:lnTo>
                  <a:lnTo>
                    <a:pt x="265518" y="529945"/>
                  </a:lnTo>
                  <a:close/>
                </a:path>
                <a:path w="429895" h="903604">
                  <a:moveTo>
                    <a:pt x="267284" y="524484"/>
                  </a:moveTo>
                  <a:lnTo>
                    <a:pt x="188480" y="499084"/>
                  </a:lnTo>
                  <a:lnTo>
                    <a:pt x="181610" y="497484"/>
                  </a:lnTo>
                  <a:lnTo>
                    <a:pt x="171551" y="496658"/>
                  </a:lnTo>
                  <a:lnTo>
                    <a:pt x="139712" y="525221"/>
                  </a:lnTo>
                  <a:lnTo>
                    <a:pt x="137553" y="535813"/>
                  </a:lnTo>
                  <a:lnTo>
                    <a:pt x="137883" y="547255"/>
                  </a:lnTo>
                  <a:lnTo>
                    <a:pt x="141020" y="557987"/>
                  </a:lnTo>
                  <a:lnTo>
                    <a:pt x="146850" y="568540"/>
                  </a:lnTo>
                  <a:lnTo>
                    <a:pt x="130276" y="563206"/>
                  </a:lnTo>
                  <a:lnTo>
                    <a:pt x="121348" y="590918"/>
                  </a:lnTo>
                  <a:lnTo>
                    <a:pt x="234149" y="627265"/>
                  </a:lnTo>
                  <a:lnTo>
                    <a:pt x="243751" y="597420"/>
                  </a:lnTo>
                  <a:lnTo>
                    <a:pt x="192684" y="580961"/>
                  </a:lnTo>
                  <a:lnTo>
                    <a:pt x="184010" y="578015"/>
                  </a:lnTo>
                  <a:lnTo>
                    <a:pt x="157441" y="553237"/>
                  </a:lnTo>
                  <a:lnTo>
                    <a:pt x="157530" y="548157"/>
                  </a:lnTo>
                  <a:lnTo>
                    <a:pt x="179832" y="529932"/>
                  </a:lnTo>
                  <a:lnTo>
                    <a:pt x="265518" y="529932"/>
                  </a:lnTo>
                  <a:lnTo>
                    <a:pt x="267284" y="524484"/>
                  </a:lnTo>
                  <a:close/>
                </a:path>
                <a:path w="429895" h="903604">
                  <a:moveTo>
                    <a:pt x="287616" y="461403"/>
                  </a:moveTo>
                  <a:lnTo>
                    <a:pt x="189014" y="461403"/>
                  </a:lnTo>
                  <a:lnTo>
                    <a:pt x="278333" y="490181"/>
                  </a:lnTo>
                  <a:lnTo>
                    <a:pt x="287616" y="461403"/>
                  </a:lnTo>
                  <a:close/>
                </a:path>
                <a:path w="429895" h="903604">
                  <a:moveTo>
                    <a:pt x="287959" y="460349"/>
                  </a:moveTo>
                  <a:lnTo>
                    <a:pt x="198628" y="431558"/>
                  </a:lnTo>
                  <a:lnTo>
                    <a:pt x="201066" y="423989"/>
                  </a:lnTo>
                  <a:lnTo>
                    <a:pt x="205816" y="409257"/>
                  </a:lnTo>
                  <a:lnTo>
                    <a:pt x="182346" y="401688"/>
                  </a:lnTo>
                  <a:lnTo>
                    <a:pt x="175158" y="423989"/>
                  </a:lnTo>
                  <a:lnTo>
                    <a:pt x="161467" y="419569"/>
                  </a:lnTo>
                  <a:lnTo>
                    <a:pt x="157886" y="417385"/>
                  </a:lnTo>
                  <a:lnTo>
                    <a:pt x="155054" y="412343"/>
                  </a:lnTo>
                  <a:lnTo>
                    <a:pt x="155054" y="408914"/>
                  </a:lnTo>
                  <a:lnTo>
                    <a:pt x="157861" y="400202"/>
                  </a:lnTo>
                  <a:lnTo>
                    <a:pt x="159893" y="395820"/>
                  </a:lnTo>
                  <a:lnTo>
                    <a:pt x="162560" y="391452"/>
                  </a:lnTo>
                  <a:lnTo>
                    <a:pt x="143040" y="380707"/>
                  </a:lnTo>
                  <a:lnTo>
                    <a:pt x="127749" y="420027"/>
                  </a:lnTo>
                  <a:lnTo>
                    <a:pt x="130136" y="432752"/>
                  </a:lnTo>
                  <a:lnTo>
                    <a:pt x="132753" y="437692"/>
                  </a:lnTo>
                  <a:lnTo>
                    <a:pt x="140792" y="444741"/>
                  </a:lnTo>
                  <a:lnTo>
                    <a:pt x="147548" y="448030"/>
                  </a:lnTo>
                  <a:lnTo>
                    <a:pt x="165531" y="453834"/>
                  </a:lnTo>
                  <a:lnTo>
                    <a:pt x="160197" y="470395"/>
                  </a:lnTo>
                  <a:lnTo>
                    <a:pt x="183667" y="477964"/>
                  </a:lnTo>
                  <a:lnTo>
                    <a:pt x="189014" y="461391"/>
                  </a:lnTo>
                  <a:lnTo>
                    <a:pt x="287616" y="461391"/>
                  </a:lnTo>
                  <a:lnTo>
                    <a:pt x="287959" y="460349"/>
                  </a:lnTo>
                  <a:close/>
                </a:path>
                <a:path w="429895" h="903604">
                  <a:moveTo>
                    <a:pt x="298602" y="329031"/>
                  </a:moveTo>
                  <a:lnTo>
                    <a:pt x="289712" y="329031"/>
                  </a:lnTo>
                  <a:lnTo>
                    <a:pt x="295922" y="329628"/>
                  </a:lnTo>
                  <a:lnTo>
                    <a:pt x="298602" y="329031"/>
                  </a:lnTo>
                  <a:close/>
                </a:path>
                <a:path w="429895" h="903604">
                  <a:moveTo>
                    <a:pt x="310184" y="391350"/>
                  </a:moveTo>
                  <a:lnTo>
                    <a:pt x="197396" y="355003"/>
                  </a:lnTo>
                  <a:lnTo>
                    <a:pt x="187782" y="384848"/>
                  </a:lnTo>
                  <a:lnTo>
                    <a:pt x="300583" y="421195"/>
                  </a:lnTo>
                  <a:lnTo>
                    <a:pt x="310184" y="391350"/>
                  </a:lnTo>
                  <a:close/>
                </a:path>
                <a:path w="429895" h="903604">
                  <a:moveTo>
                    <a:pt x="331978" y="329628"/>
                  </a:moveTo>
                  <a:lnTo>
                    <a:pt x="295922" y="329628"/>
                  </a:lnTo>
                  <a:lnTo>
                    <a:pt x="289623" y="329628"/>
                  </a:lnTo>
                  <a:lnTo>
                    <a:pt x="284632" y="360451"/>
                  </a:lnTo>
                  <a:lnTo>
                    <a:pt x="322122" y="345046"/>
                  </a:lnTo>
                  <a:lnTo>
                    <a:pt x="331978" y="329628"/>
                  </a:lnTo>
                  <a:close/>
                </a:path>
                <a:path w="429895" h="903604">
                  <a:moveTo>
                    <a:pt x="341096" y="295186"/>
                  </a:moveTo>
                  <a:lnTo>
                    <a:pt x="315506" y="254114"/>
                  </a:lnTo>
                  <a:lnTo>
                    <a:pt x="302094" y="252374"/>
                  </a:lnTo>
                  <a:lnTo>
                    <a:pt x="266293" y="285318"/>
                  </a:lnTo>
                  <a:lnTo>
                    <a:pt x="260299" y="295186"/>
                  </a:lnTo>
                  <a:lnTo>
                    <a:pt x="255409" y="302666"/>
                  </a:lnTo>
                  <a:lnTo>
                    <a:pt x="251612" y="307771"/>
                  </a:lnTo>
                  <a:lnTo>
                    <a:pt x="248920" y="310489"/>
                  </a:lnTo>
                  <a:lnTo>
                    <a:pt x="246799" y="312000"/>
                  </a:lnTo>
                  <a:lnTo>
                    <a:pt x="244665" y="312407"/>
                  </a:lnTo>
                  <a:lnTo>
                    <a:pt x="240080" y="310921"/>
                  </a:lnTo>
                  <a:lnTo>
                    <a:pt x="238429" y="309143"/>
                  </a:lnTo>
                  <a:lnTo>
                    <a:pt x="236499" y="302260"/>
                  </a:lnTo>
                  <a:lnTo>
                    <a:pt x="237210" y="296291"/>
                  </a:lnTo>
                  <a:lnTo>
                    <a:pt x="241757" y="282194"/>
                  </a:lnTo>
                  <a:lnTo>
                    <a:pt x="244462" y="277774"/>
                  </a:lnTo>
                  <a:lnTo>
                    <a:pt x="251307" y="272567"/>
                  </a:lnTo>
                  <a:lnTo>
                    <a:pt x="255409" y="271360"/>
                  </a:lnTo>
                  <a:lnTo>
                    <a:pt x="260172" y="271576"/>
                  </a:lnTo>
                  <a:lnTo>
                    <a:pt x="260210" y="271360"/>
                  </a:lnTo>
                  <a:lnTo>
                    <a:pt x="264045" y="241757"/>
                  </a:lnTo>
                  <a:lnTo>
                    <a:pt x="226504" y="262483"/>
                  </a:lnTo>
                  <a:lnTo>
                    <a:pt x="213969" y="302666"/>
                  </a:lnTo>
                  <a:lnTo>
                    <a:pt x="213880" y="305460"/>
                  </a:lnTo>
                  <a:lnTo>
                    <a:pt x="214287" y="313156"/>
                  </a:lnTo>
                  <a:lnTo>
                    <a:pt x="245389" y="342303"/>
                  </a:lnTo>
                  <a:lnTo>
                    <a:pt x="252984" y="341985"/>
                  </a:lnTo>
                  <a:lnTo>
                    <a:pt x="285343" y="312407"/>
                  </a:lnTo>
                  <a:lnTo>
                    <a:pt x="287248" y="309537"/>
                  </a:lnTo>
                  <a:lnTo>
                    <a:pt x="299313" y="289610"/>
                  </a:lnTo>
                  <a:lnTo>
                    <a:pt x="301688" y="286702"/>
                  </a:lnTo>
                  <a:lnTo>
                    <a:pt x="305536" y="284734"/>
                  </a:lnTo>
                  <a:lnTo>
                    <a:pt x="307911" y="284734"/>
                  </a:lnTo>
                  <a:lnTo>
                    <a:pt x="313220" y="286435"/>
                  </a:lnTo>
                  <a:lnTo>
                    <a:pt x="315455" y="288607"/>
                  </a:lnTo>
                  <a:lnTo>
                    <a:pt x="316585" y="291858"/>
                  </a:lnTo>
                  <a:lnTo>
                    <a:pt x="318173" y="296659"/>
                  </a:lnTo>
                  <a:lnTo>
                    <a:pt x="317715" y="302920"/>
                  </a:lnTo>
                  <a:lnTo>
                    <a:pt x="312966" y="317652"/>
                  </a:lnTo>
                  <a:lnTo>
                    <a:pt x="309702" y="322618"/>
                  </a:lnTo>
                  <a:lnTo>
                    <a:pt x="301167" y="328460"/>
                  </a:lnTo>
                  <a:lnTo>
                    <a:pt x="298602" y="329031"/>
                  </a:lnTo>
                  <a:lnTo>
                    <a:pt x="332295" y="329031"/>
                  </a:lnTo>
                  <a:lnTo>
                    <a:pt x="332613" y="328460"/>
                  </a:lnTo>
                  <a:lnTo>
                    <a:pt x="332676" y="328320"/>
                  </a:lnTo>
                  <a:lnTo>
                    <a:pt x="336765" y="317652"/>
                  </a:lnTo>
                  <a:lnTo>
                    <a:pt x="339928" y="305460"/>
                  </a:lnTo>
                  <a:lnTo>
                    <a:pt x="341096" y="295186"/>
                  </a:lnTo>
                  <a:close/>
                </a:path>
                <a:path w="429895" h="903604">
                  <a:moveTo>
                    <a:pt x="380619" y="172847"/>
                  </a:moveTo>
                  <a:lnTo>
                    <a:pt x="361505" y="133705"/>
                  </a:lnTo>
                  <a:lnTo>
                    <a:pt x="352933" y="127850"/>
                  </a:lnTo>
                  <a:lnTo>
                    <a:pt x="338493" y="155549"/>
                  </a:lnTo>
                  <a:lnTo>
                    <a:pt x="345871" y="159575"/>
                  </a:lnTo>
                  <a:lnTo>
                    <a:pt x="350596" y="163893"/>
                  </a:lnTo>
                  <a:lnTo>
                    <a:pt x="354711" y="173189"/>
                  </a:lnTo>
                  <a:lnTo>
                    <a:pt x="354774" y="178523"/>
                  </a:lnTo>
                  <a:lnTo>
                    <a:pt x="350558" y="191579"/>
                  </a:lnTo>
                  <a:lnTo>
                    <a:pt x="345846" y="196735"/>
                  </a:lnTo>
                  <a:lnTo>
                    <a:pt x="338874" y="199453"/>
                  </a:lnTo>
                  <a:lnTo>
                    <a:pt x="333044" y="200825"/>
                  </a:lnTo>
                  <a:lnTo>
                    <a:pt x="326021" y="200888"/>
                  </a:lnTo>
                  <a:lnTo>
                    <a:pt x="317779" y="199631"/>
                  </a:lnTo>
                  <a:lnTo>
                    <a:pt x="281025" y="176034"/>
                  </a:lnTo>
                  <a:lnTo>
                    <a:pt x="280377" y="169291"/>
                  </a:lnTo>
                  <a:lnTo>
                    <a:pt x="284581" y="156260"/>
                  </a:lnTo>
                  <a:lnTo>
                    <a:pt x="287528" y="152196"/>
                  </a:lnTo>
                  <a:lnTo>
                    <a:pt x="295732" y="147104"/>
                  </a:lnTo>
                  <a:lnTo>
                    <a:pt x="300875" y="146291"/>
                  </a:lnTo>
                  <a:lnTo>
                    <a:pt x="307086" y="147180"/>
                  </a:lnTo>
                  <a:lnTo>
                    <a:pt x="307187" y="146291"/>
                  </a:lnTo>
                  <a:lnTo>
                    <a:pt x="311251" y="116065"/>
                  </a:lnTo>
                  <a:lnTo>
                    <a:pt x="272580" y="130175"/>
                  </a:lnTo>
                  <a:lnTo>
                    <a:pt x="256286" y="166966"/>
                  </a:lnTo>
                  <a:lnTo>
                    <a:pt x="255778" y="178536"/>
                  </a:lnTo>
                  <a:lnTo>
                    <a:pt x="257632" y="189433"/>
                  </a:lnTo>
                  <a:lnTo>
                    <a:pt x="287693" y="223253"/>
                  </a:lnTo>
                  <a:lnTo>
                    <a:pt x="326390" y="232676"/>
                  </a:lnTo>
                  <a:lnTo>
                    <a:pt x="337921" y="231330"/>
                  </a:lnTo>
                  <a:lnTo>
                    <a:pt x="372110" y="204660"/>
                  </a:lnTo>
                  <a:lnTo>
                    <a:pt x="373684" y="200888"/>
                  </a:lnTo>
                  <a:lnTo>
                    <a:pt x="376885" y="193230"/>
                  </a:lnTo>
                  <a:lnTo>
                    <a:pt x="379564" y="182689"/>
                  </a:lnTo>
                  <a:lnTo>
                    <a:pt x="380619" y="172847"/>
                  </a:lnTo>
                  <a:close/>
                </a:path>
                <a:path w="429895" h="903604">
                  <a:moveTo>
                    <a:pt x="429387" y="21653"/>
                  </a:moveTo>
                  <a:lnTo>
                    <a:pt x="423151" y="22542"/>
                  </a:lnTo>
                  <a:lnTo>
                    <a:pt x="417982" y="22682"/>
                  </a:lnTo>
                  <a:lnTo>
                    <a:pt x="417537" y="22682"/>
                  </a:lnTo>
                  <a:lnTo>
                    <a:pt x="407504" y="21564"/>
                  </a:lnTo>
                  <a:lnTo>
                    <a:pt x="400037" y="19697"/>
                  </a:lnTo>
                  <a:lnTo>
                    <a:pt x="393471" y="17538"/>
                  </a:lnTo>
                  <a:lnTo>
                    <a:pt x="393471" y="69786"/>
                  </a:lnTo>
                  <a:lnTo>
                    <a:pt x="390182" y="79971"/>
                  </a:lnTo>
                  <a:lnTo>
                    <a:pt x="387375" y="83439"/>
                  </a:lnTo>
                  <a:lnTo>
                    <a:pt x="379285" y="87706"/>
                  </a:lnTo>
                  <a:lnTo>
                    <a:pt x="375170" y="88099"/>
                  </a:lnTo>
                  <a:lnTo>
                    <a:pt x="366750" y="85407"/>
                  </a:lnTo>
                  <a:lnTo>
                    <a:pt x="363867" y="82321"/>
                  </a:lnTo>
                  <a:lnTo>
                    <a:pt x="361480" y="74434"/>
                  </a:lnTo>
                  <a:lnTo>
                    <a:pt x="361505" y="68465"/>
                  </a:lnTo>
                  <a:lnTo>
                    <a:pt x="363245" y="51320"/>
                  </a:lnTo>
                  <a:lnTo>
                    <a:pt x="363601" y="46139"/>
                  </a:lnTo>
                  <a:lnTo>
                    <a:pt x="363689" y="39992"/>
                  </a:lnTo>
                  <a:lnTo>
                    <a:pt x="393357" y="64071"/>
                  </a:lnTo>
                  <a:lnTo>
                    <a:pt x="393471" y="69786"/>
                  </a:lnTo>
                  <a:lnTo>
                    <a:pt x="393471" y="17538"/>
                  </a:lnTo>
                  <a:lnTo>
                    <a:pt x="355396" y="4953"/>
                  </a:lnTo>
                  <a:lnTo>
                    <a:pt x="346354" y="2311"/>
                  </a:lnTo>
                  <a:lnTo>
                    <a:pt x="338670" y="660"/>
                  </a:lnTo>
                  <a:lnTo>
                    <a:pt x="332359" y="0"/>
                  </a:lnTo>
                  <a:lnTo>
                    <a:pt x="299961" y="29171"/>
                  </a:lnTo>
                  <a:lnTo>
                    <a:pt x="292404" y="66725"/>
                  </a:lnTo>
                  <a:lnTo>
                    <a:pt x="293839" y="74079"/>
                  </a:lnTo>
                  <a:lnTo>
                    <a:pt x="296633" y="80683"/>
                  </a:lnTo>
                  <a:lnTo>
                    <a:pt x="300761" y="86804"/>
                  </a:lnTo>
                  <a:lnTo>
                    <a:pt x="306209" y="92443"/>
                  </a:lnTo>
                  <a:lnTo>
                    <a:pt x="312978" y="97599"/>
                  </a:lnTo>
                  <a:lnTo>
                    <a:pt x="326605" y="72097"/>
                  </a:lnTo>
                  <a:lnTo>
                    <a:pt x="321957" y="68567"/>
                  </a:lnTo>
                  <a:lnTo>
                    <a:pt x="319062" y="64985"/>
                  </a:lnTo>
                  <a:lnTo>
                    <a:pt x="316801" y="57683"/>
                  </a:lnTo>
                  <a:lnTo>
                    <a:pt x="317093" y="53213"/>
                  </a:lnTo>
                  <a:lnTo>
                    <a:pt x="321335" y="40043"/>
                  </a:lnTo>
                  <a:lnTo>
                    <a:pt x="324281" y="35090"/>
                  </a:lnTo>
                  <a:lnTo>
                    <a:pt x="331000" y="31000"/>
                  </a:lnTo>
                  <a:lnTo>
                    <a:pt x="335800" y="31000"/>
                  </a:lnTo>
                  <a:lnTo>
                    <a:pt x="344258" y="33731"/>
                  </a:lnTo>
                  <a:lnTo>
                    <a:pt x="344398" y="40055"/>
                  </a:lnTo>
                  <a:lnTo>
                    <a:pt x="344157" y="46151"/>
                  </a:lnTo>
                  <a:lnTo>
                    <a:pt x="343420" y="54787"/>
                  </a:lnTo>
                  <a:lnTo>
                    <a:pt x="341439" y="72872"/>
                  </a:lnTo>
                  <a:lnTo>
                    <a:pt x="341172" y="77533"/>
                  </a:lnTo>
                  <a:lnTo>
                    <a:pt x="341172" y="86804"/>
                  </a:lnTo>
                  <a:lnTo>
                    <a:pt x="341541" y="91046"/>
                  </a:lnTo>
                  <a:lnTo>
                    <a:pt x="371576" y="119189"/>
                  </a:lnTo>
                  <a:lnTo>
                    <a:pt x="378460" y="119341"/>
                  </a:lnTo>
                  <a:lnTo>
                    <a:pt x="385140" y="118021"/>
                  </a:lnTo>
                  <a:lnTo>
                    <a:pt x="410781" y="88099"/>
                  </a:lnTo>
                  <a:lnTo>
                    <a:pt x="412013" y="84264"/>
                  </a:lnTo>
                  <a:lnTo>
                    <a:pt x="412775" y="77673"/>
                  </a:lnTo>
                  <a:lnTo>
                    <a:pt x="411556" y="64465"/>
                  </a:lnTo>
                  <a:lnTo>
                    <a:pt x="409600" y="57823"/>
                  </a:lnTo>
                  <a:lnTo>
                    <a:pt x="406285" y="51130"/>
                  </a:lnTo>
                  <a:lnTo>
                    <a:pt x="407746" y="51130"/>
                  </a:lnTo>
                  <a:lnTo>
                    <a:pt x="414388" y="51308"/>
                  </a:lnTo>
                  <a:lnTo>
                    <a:pt x="417626" y="51308"/>
                  </a:lnTo>
                  <a:lnTo>
                    <a:pt x="419874" y="51168"/>
                  </a:lnTo>
                  <a:lnTo>
                    <a:pt x="423468" y="39992"/>
                  </a:lnTo>
                  <a:lnTo>
                    <a:pt x="426415" y="30911"/>
                  </a:lnTo>
                  <a:lnTo>
                    <a:pt x="414477" y="30911"/>
                  </a:lnTo>
                  <a:lnTo>
                    <a:pt x="426402" y="30899"/>
                  </a:lnTo>
                  <a:lnTo>
                    <a:pt x="429044" y="22694"/>
                  </a:lnTo>
                  <a:lnTo>
                    <a:pt x="429387" y="21653"/>
                  </a:lnTo>
                  <a:close/>
                </a:path>
              </a:pathLst>
            </a:custGeom>
            <a:solidFill>
              <a:srgbClr val="FFFFFF"/>
            </a:solidFill>
          </p:spPr>
          <p:txBody>
            <a:bodyPr wrap="square" lIns="0" tIns="0" rIns="0" bIns="0" rtlCol="0"/>
            <a:lstStyle/>
            <a:p>
              <a:endParaRPr/>
            </a:p>
          </p:txBody>
        </p:sp>
        <p:sp>
          <p:nvSpPr>
            <p:cNvPr id="12" name="object 12"/>
            <p:cNvSpPr/>
            <p:nvPr/>
          </p:nvSpPr>
          <p:spPr>
            <a:xfrm>
              <a:off x="5812532" y="897636"/>
              <a:ext cx="2023745" cy="5385435"/>
            </a:xfrm>
            <a:custGeom>
              <a:avLst/>
              <a:gdLst/>
              <a:ahLst/>
              <a:cxnLst/>
              <a:rect l="l" t="t" r="r" b="b"/>
              <a:pathLst>
                <a:path w="2023745" h="5385435">
                  <a:moveTo>
                    <a:pt x="1709445" y="0"/>
                  </a:moveTo>
                  <a:lnTo>
                    <a:pt x="0" y="5377141"/>
                  </a:lnTo>
                  <a:lnTo>
                    <a:pt x="348754" y="5385295"/>
                  </a:lnTo>
                  <a:lnTo>
                    <a:pt x="2023313" y="7340"/>
                  </a:lnTo>
                  <a:lnTo>
                    <a:pt x="1709445" y="0"/>
                  </a:lnTo>
                  <a:close/>
                </a:path>
              </a:pathLst>
            </a:custGeom>
            <a:solidFill>
              <a:srgbClr val="00338D"/>
            </a:solidFill>
          </p:spPr>
          <p:txBody>
            <a:bodyPr wrap="square" lIns="0" tIns="0" rIns="0" bIns="0" rtlCol="0"/>
            <a:lstStyle/>
            <a:p>
              <a:endParaRPr/>
            </a:p>
          </p:txBody>
        </p:sp>
        <p:pic>
          <p:nvPicPr>
            <p:cNvPr id="13" name="object 13"/>
            <p:cNvPicPr/>
            <p:nvPr/>
          </p:nvPicPr>
          <p:blipFill>
            <a:blip r:embed="rId5" cstate="print"/>
            <a:stretch>
              <a:fillRect/>
            </a:stretch>
          </p:blipFill>
          <p:spPr>
            <a:xfrm>
              <a:off x="6149339" y="1693164"/>
              <a:ext cx="1330451" cy="3806951"/>
            </a:xfrm>
            <a:prstGeom prst="rect">
              <a:avLst/>
            </a:prstGeom>
          </p:spPr>
        </p:pic>
      </p:grpSp>
      <p:sp>
        <p:nvSpPr>
          <p:cNvPr id="14" name="object 14"/>
          <p:cNvSpPr txBox="1"/>
          <p:nvPr/>
        </p:nvSpPr>
        <p:spPr>
          <a:xfrm>
            <a:off x="730694" y="2098673"/>
            <a:ext cx="4758690" cy="1764586"/>
          </a:xfrm>
          <a:prstGeom prst="rect">
            <a:avLst/>
          </a:prstGeom>
        </p:spPr>
        <p:txBody>
          <a:bodyPr vert="horz" wrap="square" lIns="0" tIns="12700" rIns="0" bIns="0" rtlCol="0">
            <a:spAutoFit/>
          </a:bodyPr>
          <a:lstStyle/>
          <a:p>
            <a:pPr marL="12700">
              <a:lnSpc>
                <a:spcPct val="100000"/>
              </a:lnSpc>
              <a:spcBef>
                <a:spcPts val="100"/>
              </a:spcBef>
            </a:pPr>
            <a:r>
              <a:rPr sz="1200" b="1" spc="-80" dirty="0">
                <a:solidFill>
                  <a:schemeClr val="tx2"/>
                </a:solidFill>
                <a:latin typeface="Arial"/>
                <a:cs typeface="Arial"/>
              </a:rPr>
              <a:t>CORRELATA</a:t>
            </a:r>
            <a:r>
              <a:rPr sz="1200" b="1" spc="-110" dirty="0">
                <a:solidFill>
                  <a:schemeClr val="tx2"/>
                </a:solidFill>
                <a:latin typeface="Arial"/>
                <a:cs typeface="Arial"/>
              </a:rPr>
              <a:t> </a:t>
            </a:r>
            <a:r>
              <a:rPr sz="1200" b="1" spc="-45" dirty="0">
                <a:solidFill>
                  <a:schemeClr val="tx2"/>
                </a:solidFill>
                <a:latin typeface="Arial"/>
                <a:cs typeface="Arial"/>
              </a:rPr>
              <a:t>ALLA</a:t>
            </a:r>
            <a:r>
              <a:rPr sz="1200" b="1" spc="-25" dirty="0">
                <a:solidFill>
                  <a:schemeClr val="tx2"/>
                </a:solidFill>
                <a:latin typeface="Arial"/>
                <a:cs typeface="Arial"/>
              </a:rPr>
              <a:t> SENTENZA</a:t>
            </a:r>
            <a:r>
              <a:rPr sz="1200" b="1" dirty="0">
                <a:solidFill>
                  <a:schemeClr val="tx2"/>
                </a:solidFill>
                <a:latin typeface="Arial"/>
                <a:cs typeface="Arial"/>
              </a:rPr>
              <a:t> DI</a:t>
            </a:r>
            <a:r>
              <a:rPr sz="1200" b="1" spc="-10" dirty="0">
                <a:solidFill>
                  <a:schemeClr val="tx2"/>
                </a:solidFill>
                <a:latin typeface="Arial"/>
                <a:cs typeface="Arial"/>
              </a:rPr>
              <a:t> CONDANNA:</a:t>
            </a:r>
            <a:endParaRPr sz="1200" dirty="0">
              <a:solidFill>
                <a:schemeClr val="tx2"/>
              </a:solidFill>
              <a:latin typeface="Arial"/>
              <a:cs typeface="Arial"/>
            </a:endParaRPr>
          </a:p>
          <a:p>
            <a:pPr>
              <a:lnSpc>
                <a:spcPct val="100000"/>
              </a:lnSpc>
            </a:pPr>
            <a:endParaRPr sz="1200" dirty="0">
              <a:solidFill>
                <a:schemeClr val="tx2"/>
              </a:solidFill>
              <a:latin typeface="Arial"/>
              <a:cs typeface="Arial"/>
            </a:endParaRPr>
          </a:p>
          <a:p>
            <a:pPr>
              <a:lnSpc>
                <a:spcPct val="100000"/>
              </a:lnSpc>
              <a:spcBef>
                <a:spcPts val="90"/>
              </a:spcBef>
            </a:pPr>
            <a:endParaRPr sz="1200" dirty="0">
              <a:solidFill>
                <a:schemeClr val="tx2"/>
              </a:solidFill>
              <a:latin typeface="Arial"/>
              <a:cs typeface="Arial"/>
            </a:endParaRPr>
          </a:p>
          <a:p>
            <a:pPr marL="399415" marR="137160" indent="-273050">
              <a:lnSpc>
                <a:spcPct val="100000"/>
              </a:lnSpc>
              <a:buClr>
                <a:srgbClr val="0091DA"/>
              </a:buClr>
              <a:buFont typeface="Wingdings"/>
              <a:buChar char=""/>
              <a:tabLst>
                <a:tab pos="399415" algn="l"/>
              </a:tabLst>
            </a:pPr>
            <a:r>
              <a:rPr sz="1200" dirty="0">
                <a:solidFill>
                  <a:schemeClr val="tx2"/>
                </a:solidFill>
                <a:latin typeface="Arial"/>
                <a:cs typeface="Arial"/>
              </a:rPr>
              <a:t>la</a:t>
            </a:r>
            <a:r>
              <a:rPr sz="1200" spc="-25" dirty="0">
                <a:solidFill>
                  <a:schemeClr val="tx2"/>
                </a:solidFill>
                <a:latin typeface="Arial"/>
                <a:cs typeface="Arial"/>
              </a:rPr>
              <a:t> </a:t>
            </a:r>
            <a:r>
              <a:rPr sz="1200" dirty="0">
                <a:solidFill>
                  <a:schemeClr val="tx2"/>
                </a:solidFill>
                <a:latin typeface="Arial"/>
                <a:cs typeface="Arial"/>
              </a:rPr>
              <a:t>confisca</a:t>
            </a:r>
            <a:r>
              <a:rPr sz="1200" spc="-40" dirty="0">
                <a:solidFill>
                  <a:schemeClr val="tx2"/>
                </a:solidFill>
                <a:latin typeface="Arial"/>
                <a:cs typeface="Arial"/>
              </a:rPr>
              <a:t> </a:t>
            </a:r>
            <a:r>
              <a:rPr sz="1200" dirty="0">
                <a:solidFill>
                  <a:schemeClr val="tx2"/>
                </a:solidFill>
                <a:latin typeface="Arial"/>
                <a:cs typeface="Arial"/>
              </a:rPr>
              <a:t>ha</a:t>
            </a:r>
            <a:r>
              <a:rPr sz="1200" spc="-20" dirty="0">
                <a:solidFill>
                  <a:schemeClr val="tx2"/>
                </a:solidFill>
                <a:latin typeface="Arial"/>
                <a:cs typeface="Arial"/>
              </a:rPr>
              <a:t> </a:t>
            </a:r>
            <a:r>
              <a:rPr sz="1200" dirty="0">
                <a:solidFill>
                  <a:schemeClr val="tx2"/>
                </a:solidFill>
                <a:latin typeface="Arial"/>
                <a:cs typeface="Arial"/>
              </a:rPr>
              <a:t>come</a:t>
            </a:r>
            <a:r>
              <a:rPr sz="1200" spc="-15" dirty="0">
                <a:solidFill>
                  <a:schemeClr val="tx2"/>
                </a:solidFill>
                <a:latin typeface="Arial"/>
                <a:cs typeface="Arial"/>
              </a:rPr>
              <a:t> </a:t>
            </a:r>
            <a:r>
              <a:rPr sz="1200" dirty="0">
                <a:solidFill>
                  <a:schemeClr val="tx2"/>
                </a:solidFill>
                <a:latin typeface="Arial"/>
                <a:cs typeface="Arial"/>
              </a:rPr>
              <a:t>oggetto</a:t>
            </a:r>
            <a:r>
              <a:rPr sz="1200" spc="-40" dirty="0">
                <a:solidFill>
                  <a:schemeClr val="tx2"/>
                </a:solidFill>
                <a:latin typeface="Arial"/>
                <a:cs typeface="Arial"/>
              </a:rPr>
              <a:t> </a:t>
            </a:r>
            <a:r>
              <a:rPr sz="1200" b="1" dirty="0">
                <a:solidFill>
                  <a:schemeClr val="tx2"/>
                </a:solidFill>
                <a:latin typeface="Arial"/>
                <a:cs typeface="Arial"/>
              </a:rPr>
              <a:t>il</a:t>
            </a:r>
            <a:r>
              <a:rPr sz="1200" b="1" spc="-30" dirty="0">
                <a:solidFill>
                  <a:schemeClr val="tx2"/>
                </a:solidFill>
                <a:latin typeface="Arial"/>
                <a:cs typeface="Arial"/>
              </a:rPr>
              <a:t> </a:t>
            </a:r>
            <a:r>
              <a:rPr sz="1200" b="1" dirty="0">
                <a:solidFill>
                  <a:schemeClr val="tx2"/>
                </a:solidFill>
                <a:latin typeface="Arial"/>
                <a:cs typeface="Arial"/>
              </a:rPr>
              <a:t>prezzo</a:t>
            </a:r>
            <a:r>
              <a:rPr sz="1200" b="1" spc="-35" dirty="0">
                <a:solidFill>
                  <a:schemeClr val="tx2"/>
                </a:solidFill>
                <a:latin typeface="Arial"/>
                <a:cs typeface="Arial"/>
              </a:rPr>
              <a:t> </a:t>
            </a:r>
            <a:r>
              <a:rPr sz="1200" b="1" dirty="0">
                <a:solidFill>
                  <a:schemeClr val="tx2"/>
                </a:solidFill>
                <a:latin typeface="Arial"/>
                <a:cs typeface="Arial"/>
              </a:rPr>
              <a:t>o</a:t>
            </a:r>
            <a:r>
              <a:rPr sz="1200" b="1" spc="-30" dirty="0">
                <a:solidFill>
                  <a:schemeClr val="tx2"/>
                </a:solidFill>
                <a:latin typeface="Arial"/>
                <a:cs typeface="Arial"/>
              </a:rPr>
              <a:t> </a:t>
            </a:r>
            <a:r>
              <a:rPr sz="1200" b="1" dirty="0">
                <a:solidFill>
                  <a:schemeClr val="tx2"/>
                </a:solidFill>
                <a:latin typeface="Arial"/>
                <a:cs typeface="Arial"/>
              </a:rPr>
              <a:t>il</a:t>
            </a:r>
            <a:r>
              <a:rPr sz="1200" b="1" spc="-165" dirty="0">
                <a:solidFill>
                  <a:schemeClr val="tx2"/>
                </a:solidFill>
                <a:latin typeface="Arial"/>
                <a:cs typeface="Arial"/>
              </a:rPr>
              <a:t> </a:t>
            </a:r>
            <a:r>
              <a:rPr sz="1200" b="1" spc="-10" dirty="0">
                <a:solidFill>
                  <a:schemeClr val="tx2"/>
                </a:solidFill>
                <a:latin typeface="Arial"/>
                <a:cs typeface="Arial"/>
              </a:rPr>
              <a:t>profitto </a:t>
            </a:r>
            <a:r>
              <a:rPr sz="1200" b="1" dirty="0">
                <a:solidFill>
                  <a:schemeClr val="tx2"/>
                </a:solidFill>
                <a:latin typeface="Arial"/>
                <a:cs typeface="Arial"/>
              </a:rPr>
              <a:t>del</a:t>
            </a:r>
            <a:r>
              <a:rPr sz="1200" b="1" spc="-30" dirty="0">
                <a:solidFill>
                  <a:schemeClr val="tx2"/>
                </a:solidFill>
                <a:latin typeface="Arial"/>
                <a:cs typeface="Arial"/>
              </a:rPr>
              <a:t> </a:t>
            </a:r>
            <a:r>
              <a:rPr sz="1200" b="1" dirty="0">
                <a:solidFill>
                  <a:schemeClr val="tx2"/>
                </a:solidFill>
                <a:latin typeface="Arial"/>
                <a:cs typeface="Arial"/>
              </a:rPr>
              <a:t>reato</a:t>
            </a:r>
            <a:r>
              <a:rPr sz="1200" dirty="0">
                <a:solidFill>
                  <a:schemeClr val="tx2"/>
                </a:solidFill>
                <a:latin typeface="Arial"/>
                <a:cs typeface="Arial"/>
              </a:rPr>
              <a:t>,</a:t>
            </a:r>
            <a:r>
              <a:rPr sz="1200" spc="-35" dirty="0">
                <a:solidFill>
                  <a:schemeClr val="tx2"/>
                </a:solidFill>
                <a:latin typeface="Arial"/>
                <a:cs typeface="Arial"/>
              </a:rPr>
              <a:t> </a:t>
            </a:r>
            <a:r>
              <a:rPr sz="1200" dirty="0">
                <a:solidFill>
                  <a:schemeClr val="tx2"/>
                </a:solidFill>
                <a:latin typeface="Arial"/>
                <a:cs typeface="Arial"/>
              </a:rPr>
              <a:t>salvo</a:t>
            </a:r>
            <a:r>
              <a:rPr sz="1200" spc="-45" dirty="0">
                <a:solidFill>
                  <a:schemeClr val="tx2"/>
                </a:solidFill>
                <a:latin typeface="Arial"/>
                <a:cs typeface="Arial"/>
              </a:rPr>
              <a:t> </a:t>
            </a:r>
            <a:r>
              <a:rPr sz="1200" dirty="0">
                <a:solidFill>
                  <a:schemeClr val="tx2"/>
                </a:solidFill>
                <a:latin typeface="Arial"/>
                <a:cs typeface="Arial"/>
              </a:rPr>
              <a:t>che</a:t>
            </a:r>
            <a:r>
              <a:rPr sz="1200" spc="-25" dirty="0">
                <a:solidFill>
                  <a:schemeClr val="tx2"/>
                </a:solidFill>
                <a:latin typeface="Arial"/>
                <a:cs typeface="Arial"/>
              </a:rPr>
              <a:t> </a:t>
            </a:r>
            <a:r>
              <a:rPr sz="1200" dirty="0">
                <a:solidFill>
                  <a:schemeClr val="tx2"/>
                </a:solidFill>
                <a:latin typeface="Arial"/>
                <a:cs typeface="Arial"/>
              </a:rPr>
              <a:t>per</a:t>
            </a:r>
            <a:r>
              <a:rPr sz="1200" spc="-35" dirty="0">
                <a:solidFill>
                  <a:schemeClr val="tx2"/>
                </a:solidFill>
                <a:latin typeface="Arial"/>
                <a:cs typeface="Arial"/>
              </a:rPr>
              <a:t> </a:t>
            </a:r>
            <a:r>
              <a:rPr sz="1200" dirty="0">
                <a:solidFill>
                  <a:schemeClr val="tx2"/>
                </a:solidFill>
                <a:latin typeface="Arial"/>
                <a:cs typeface="Arial"/>
              </a:rPr>
              <a:t>la</a:t>
            </a:r>
            <a:r>
              <a:rPr sz="1200" spc="-10" dirty="0">
                <a:solidFill>
                  <a:schemeClr val="tx2"/>
                </a:solidFill>
                <a:latin typeface="Arial"/>
                <a:cs typeface="Arial"/>
              </a:rPr>
              <a:t> </a:t>
            </a:r>
            <a:r>
              <a:rPr sz="1200" dirty="0">
                <a:solidFill>
                  <a:schemeClr val="tx2"/>
                </a:solidFill>
                <a:latin typeface="Arial"/>
                <a:cs typeface="Arial"/>
              </a:rPr>
              <a:t>parte</a:t>
            </a:r>
            <a:r>
              <a:rPr sz="1200" spc="-45" dirty="0">
                <a:solidFill>
                  <a:schemeClr val="tx2"/>
                </a:solidFill>
                <a:latin typeface="Arial"/>
                <a:cs typeface="Arial"/>
              </a:rPr>
              <a:t> </a:t>
            </a:r>
            <a:r>
              <a:rPr sz="1200" dirty="0">
                <a:solidFill>
                  <a:schemeClr val="tx2"/>
                </a:solidFill>
                <a:latin typeface="Arial"/>
                <a:cs typeface="Arial"/>
              </a:rPr>
              <a:t>che</a:t>
            </a:r>
            <a:r>
              <a:rPr sz="1200" spc="-25" dirty="0">
                <a:solidFill>
                  <a:schemeClr val="tx2"/>
                </a:solidFill>
                <a:latin typeface="Arial"/>
                <a:cs typeface="Arial"/>
              </a:rPr>
              <a:t> </a:t>
            </a:r>
            <a:r>
              <a:rPr sz="1200" dirty="0">
                <a:solidFill>
                  <a:schemeClr val="tx2"/>
                </a:solidFill>
                <a:latin typeface="Arial"/>
                <a:cs typeface="Arial"/>
              </a:rPr>
              <a:t>può</a:t>
            </a:r>
            <a:r>
              <a:rPr sz="1200" spc="-20" dirty="0">
                <a:solidFill>
                  <a:schemeClr val="tx2"/>
                </a:solidFill>
                <a:latin typeface="Arial"/>
                <a:cs typeface="Arial"/>
              </a:rPr>
              <a:t> </a:t>
            </a:r>
            <a:r>
              <a:rPr sz="1200" spc="-10" dirty="0">
                <a:solidFill>
                  <a:schemeClr val="tx2"/>
                </a:solidFill>
                <a:latin typeface="Arial"/>
                <a:cs typeface="Arial"/>
              </a:rPr>
              <a:t>essere </a:t>
            </a:r>
            <a:r>
              <a:rPr sz="1200" dirty="0">
                <a:solidFill>
                  <a:schemeClr val="tx2"/>
                </a:solidFill>
                <a:latin typeface="Arial"/>
                <a:cs typeface="Arial"/>
              </a:rPr>
              <a:t>restituita</a:t>
            </a:r>
            <a:r>
              <a:rPr sz="1200" spc="-55" dirty="0">
                <a:solidFill>
                  <a:schemeClr val="tx2"/>
                </a:solidFill>
                <a:latin typeface="Arial"/>
                <a:cs typeface="Arial"/>
              </a:rPr>
              <a:t> </a:t>
            </a:r>
            <a:r>
              <a:rPr sz="1200" dirty="0">
                <a:solidFill>
                  <a:schemeClr val="tx2"/>
                </a:solidFill>
                <a:latin typeface="Arial"/>
                <a:cs typeface="Arial"/>
              </a:rPr>
              <a:t>al</a:t>
            </a:r>
            <a:r>
              <a:rPr sz="1200" spc="-5" dirty="0">
                <a:solidFill>
                  <a:schemeClr val="tx2"/>
                </a:solidFill>
                <a:latin typeface="Arial"/>
                <a:cs typeface="Arial"/>
              </a:rPr>
              <a:t> </a:t>
            </a:r>
            <a:r>
              <a:rPr sz="1200" dirty="0">
                <a:solidFill>
                  <a:schemeClr val="tx2"/>
                </a:solidFill>
                <a:latin typeface="Arial"/>
                <a:cs typeface="Arial"/>
              </a:rPr>
              <a:t>danneggiato;</a:t>
            </a:r>
            <a:r>
              <a:rPr sz="1200" spc="-60" dirty="0">
                <a:solidFill>
                  <a:schemeClr val="tx2"/>
                </a:solidFill>
                <a:latin typeface="Arial"/>
                <a:cs typeface="Arial"/>
              </a:rPr>
              <a:t> </a:t>
            </a:r>
            <a:r>
              <a:rPr sz="1200" dirty="0">
                <a:solidFill>
                  <a:schemeClr val="tx2"/>
                </a:solidFill>
                <a:latin typeface="Arial"/>
                <a:cs typeface="Arial"/>
              </a:rPr>
              <a:t>sono</a:t>
            </a:r>
            <a:r>
              <a:rPr sz="1200" spc="-25" dirty="0">
                <a:solidFill>
                  <a:schemeClr val="tx2"/>
                </a:solidFill>
                <a:latin typeface="Arial"/>
                <a:cs typeface="Arial"/>
              </a:rPr>
              <a:t> </a:t>
            </a:r>
            <a:r>
              <a:rPr sz="1200" dirty="0">
                <a:solidFill>
                  <a:schemeClr val="tx2"/>
                </a:solidFill>
                <a:latin typeface="Arial"/>
                <a:cs typeface="Arial"/>
              </a:rPr>
              <a:t>fatti</a:t>
            </a:r>
            <a:r>
              <a:rPr sz="1200" spc="-35" dirty="0">
                <a:solidFill>
                  <a:schemeClr val="tx2"/>
                </a:solidFill>
                <a:latin typeface="Arial"/>
                <a:cs typeface="Arial"/>
              </a:rPr>
              <a:t> </a:t>
            </a:r>
            <a:r>
              <a:rPr sz="1200" dirty="0">
                <a:solidFill>
                  <a:schemeClr val="tx2"/>
                </a:solidFill>
                <a:latin typeface="Arial"/>
                <a:cs typeface="Arial"/>
              </a:rPr>
              <a:t>salvi</a:t>
            </a:r>
            <a:r>
              <a:rPr sz="1200" spc="-30" dirty="0">
                <a:solidFill>
                  <a:schemeClr val="tx2"/>
                </a:solidFill>
                <a:latin typeface="Arial"/>
                <a:cs typeface="Arial"/>
              </a:rPr>
              <a:t> </a:t>
            </a:r>
            <a:r>
              <a:rPr sz="1200" dirty="0">
                <a:solidFill>
                  <a:schemeClr val="tx2"/>
                </a:solidFill>
                <a:latin typeface="Arial"/>
                <a:cs typeface="Arial"/>
              </a:rPr>
              <a:t>i</a:t>
            </a:r>
            <a:r>
              <a:rPr sz="1200" spc="-25" dirty="0">
                <a:solidFill>
                  <a:schemeClr val="tx2"/>
                </a:solidFill>
                <a:latin typeface="Arial"/>
                <a:cs typeface="Arial"/>
              </a:rPr>
              <a:t> </a:t>
            </a:r>
            <a:r>
              <a:rPr sz="1200" spc="-10" dirty="0">
                <a:solidFill>
                  <a:schemeClr val="tx2"/>
                </a:solidFill>
                <a:latin typeface="Arial"/>
                <a:cs typeface="Arial"/>
              </a:rPr>
              <a:t>diritto </a:t>
            </a:r>
            <a:r>
              <a:rPr sz="1200" dirty="0">
                <a:solidFill>
                  <a:schemeClr val="tx2"/>
                </a:solidFill>
                <a:latin typeface="Arial"/>
                <a:cs typeface="Arial"/>
              </a:rPr>
              <a:t>acquisiti</a:t>
            </a:r>
            <a:r>
              <a:rPr sz="1200" spc="-40" dirty="0">
                <a:solidFill>
                  <a:schemeClr val="tx2"/>
                </a:solidFill>
                <a:latin typeface="Arial"/>
                <a:cs typeface="Arial"/>
              </a:rPr>
              <a:t> </a:t>
            </a:r>
            <a:r>
              <a:rPr sz="1200" dirty="0">
                <a:solidFill>
                  <a:schemeClr val="tx2"/>
                </a:solidFill>
                <a:latin typeface="Arial"/>
                <a:cs typeface="Arial"/>
              </a:rPr>
              <a:t>dai</a:t>
            </a:r>
            <a:r>
              <a:rPr sz="1200" spc="-5" dirty="0">
                <a:solidFill>
                  <a:schemeClr val="tx2"/>
                </a:solidFill>
                <a:latin typeface="Arial"/>
                <a:cs typeface="Arial"/>
              </a:rPr>
              <a:t> </a:t>
            </a:r>
            <a:r>
              <a:rPr sz="1200" dirty="0">
                <a:solidFill>
                  <a:schemeClr val="tx2"/>
                </a:solidFill>
                <a:latin typeface="Arial"/>
                <a:cs typeface="Arial"/>
              </a:rPr>
              <a:t>terzi</a:t>
            </a:r>
            <a:r>
              <a:rPr sz="1200" spc="-35" dirty="0">
                <a:solidFill>
                  <a:schemeClr val="tx2"/>
                </a:solidFill>
                <a:latin typeface="Arial"/>
                <a:cs typeface="Arial"/>
              </a:rPr>
              <a:t> </a:t>
            </a:r>
            <a:r>
              <a:rPr sz="1200" dirty="0">
                <a:solidFill>
                  <a:schemeClr val="tx2"/>
                </a:solidFill>
                <a:latin typeface="Arial"/>
                <a:cs typeface="Arial"/>
              </a:rPr>
              <a:t>in </a:t>
            </a:r>
            <a:r>
              <a:rPr sz="1200" spc="-10" dirty="0">
                <a:solidFill>
                  <a:schemeClr val="tx2"/>
                </a:solidFill>
                <a:latin typeface="Arial"/>
                <a:cs typeface="Arial"/>
              </a:rPr>
              <a:t>buona</a:t>
            </a:r>
            <a:r>
              <a:rPr sz="1200" spc="-95" dirty="0">
                <a:solidFill>
                  <a:schemeClr val="tx2"/>
                </a:solidFill>
                <a:latin typeface="Arial"/>
                <a:cs typeface="Arial"/>
              </a:rPr>
              <a:t> </a:t>
            </a:r>
            <a:r>
              <a:rPr sz="1200" spc="-20" dirty="0">
                <a:solidFill>
                  <a:schemeClr val="tx2"/>
                </a:solidFill>
                <a:latin typeface="Arial"/>
                <a:cs typeface="Arial"/>
              </a:rPr>
              <a:t>fede</a:t>
            </a:r>
            <a:endParaRPr sz="1200" dirty="0">
              <a:solidFill>
                <a:schemeClr val="tx2"/>
              </a:solidFill>
              <a:latin typeface="Arial"/>
              <a:cs typeface="Arial"/>
            </a:endParaRPr>
          </a:p>
          <a:p>
            <a:pPr marL="399415" marR="5080" indent="-273050">
              <a:lnSpc>
                <a:spcPct val="100000"/>
              </a:lnSpc>
              <a:spcBef>
                <a:spcPts val="600"/>
              </a:spcBef>
              <a:buClr>
                <a:srgbClr val="0091DA"/>
              </a:buClr>
              <a:buFont typeface="Wingdings"/>
              <a:buChar char=""/>
              <a:tabLst>
                <a:tab pos="399415" algn="l"/>
              </a:tabLst>
            </a:pPr>
            <a:r>
              <a:rPr sz="1200" dirty="0">
                <a:solidFill>
                  <a:schemeClr val="tx2"/>
                </a:solidFill>
                <a:latin typeface="Arial"/>
                <a:cs typeface="Arial"/>
              </a:rPr>
              <a:t>in</a:t>
            </a:r>
            <a:r>
              <a:rPr sz="1200" spc="-30" dirty="0">
                <a:solidFill>
                  <a:schemeClr val="tx2"/>
                </a:solidFill>
                <a:latin typeface="Arial"/>
                <a:cs typeface="Arial"/>
              </a:rPr>
              <a:t> </a:t>
            </a:r>
            <a:r>
              <a:rPr sz="1200" dirty="0">
                <a:solidFill>
                  <a:schemeClr val="tx2"/>
                </a:solidFill>
                <a:latin typeface="Arial"/>
                <a:cs typeface="Arial"/>
              </a:rPr>
              <a:t>caso</a:t>
            </a:r>
            <a:r>
              <a:rPr sz="1200" spc="-35" dirty="0">
                <a:solidFill>
                  <a:schemeClr val="tx2"/>
                </a:solidFill>
                <a:latin typeface="Arial"/>
                <a:cs typeface="Arial"/>
              </a:rPr>
              <a:t> </a:t>
            </a:r>
            <a:r>
              <a:rPr sz="1200" dirty="0">
                <a:solidFill>
                  <a:schemeClr val="tx2"/>
                </a:solidFill>
                <a:latin typeface="Arial"/>
                <a:cs typeface="Arial"/>
              </a:rPr>
              <a:t>non</a:t>
            </a:r>
            <a:r>
              <a:rPr sz="1200" spc="-25" dirty="0">
                <a:solidFill>
                  <a:schemeClr val="tx2"/>
                </a:solidFill>
                <a:latin typeface="Arial"/>
                <a:cs typeface="Arial"/>
              </a:rPr>
              <a:t> </a:t>
            </a:r>
            <a:r>
              <a:rPr sz="1200" dirty="0">
                <a:solidFill>
                  <a:schemeClr val="tx2"/>
                </a:solidFill>
                <a:latin typeface="Arial"/>
                <a:cs typeface="Arial"/>
              </a:rPr>
              <a:t>sia</a:t>
            </a:r>
            <a:r>
              <a:rPr sz="1200" spc="-25" dirty="0">
                <a:solidFill>
                  <a:schemeClr val="tx2"/>
                </a:solidFill>
                <a:latin typeface="Arial"/>
                <a:cs typeface="Arial"/>
              </a:rPr>
              <a:t> </a:t>
            </a:r>
            <a:r>
              <a:rPr sz="1200" dirty="0">
                <a:solidFill>
                  <a:schemeClr val="tx2"/>
                </a:solidFill>
                <a:latin typeface="Arial"/>
                <a:cs typeface="Arial"/>
              </a:rPr>
              <a:t>possibile</a:t>
            </a:r>
            <a:r>
              <a:rPr sz="1200" spc="-35" dirty="0">
                <a:solidFill>
                  <a:schemeClr val="tx2"/>
                </a:solidFill>
                <a:latin typeface="Arial"/>
                <a:cs typeface="Arial"/>
              </a:rPr>
              <a:t> </a:t>
            </a:r>
            <a:r>
              <a:rPr sz="1200" dirty="0">
                <a:solidFill>
                  <a:schemeClr val="tx2"/>
                </a:solidFill>
                <a:latin typeface="Arial"/>
                <a:cs typeface="Arial"/>
              </a:rPr>
              <a:t>la</a:t>
            </a:r>
            <a:r>
              <a:rPr sz="1200" spc="-25" dirty="0">
                <a:solidFill>
                  <a:schemeClr val="tx2"/>
                </a:solidFill>
                <a:latin typeface="Arial"/>
                <a:cs typeface="Arial"/>
              </a:rPr>
              <a:t> </a:t>
            </a:r>
            <a:r>
              <a:rPr sz="1200" dirty="0">
                <a:solidFill>
                  <a:schemeClr val="tx2"/>
                </a:solidFill>
                <a:latin typeface="Arial"/>
                <a:cs typeface="Arial"/>
              </a:rPr>
              <a:t>confisca</a:t>
            </a:r>
            <a:r>
              <a:rPr sz="1200" spc="-50" dirty="0">
                <a:solidFill>
                  <a:schemeClr val="tx2"/>
                </a:solidFill>
                <a:latin typeface="Arial"/>
                <a:cs typeface="Arial"/>
              </a:rPr>
              <a:t> </a:t>
            </a:r>
            <a:r>
              <a:rPr sz="1200" dirty="0">
                <a:solidFill>
                  <a:schemeClr val="tx2"/>
                </a:solidFill>
                <a:latin typeface="Arial"/>
                <a:cs typeface="Arial"/>
              </a:rPr>
              <a:t>del</a:t>
            </a:r>
            <a:r>
              <a:rPr sz="1200" spc="-30" dirty="0">
                <a:solidFill>
                  <a:schemeClr val="tx2"/>
                </a:solidFill>
                <a:latin typeface="Arial"/>
                <a:cs typeface="Arial"/>
              </a:rPr>
              <a:t> </a:t>
            </a:r>
            <a:r>
              <a:rPr sz="1200" dirty="0">
                <a:solidFill>
                  <a:schemeClr val="tx2"/>
                </a:solidFill>
                <a:latin typeface="Arial"/>
                <a:cs typeface="Arial"/>
              </a:rPr>
              <a:t>prezzo</a:t>
            </a:r>
            <a:r>
              <a:rPr sz="1200" spc="-50" dirty="0">
                <a:solidFill>
                  <a:schemeClr val="tx2"/>
                </a:solidFill>
                <a:latin typeface="Arial"/>
                <a:cs typeface="Arial"/>
              </a:rPr>
              <a:t> o</a:t>
            </a:r>
            <a:r>
              <a:rPr sz="1200" dirty="0">
                <a:solidFill>
                  <a:schemeClr val="tx2"/>
                </a:solidFill>
                <a:latin typeface="Arial"/>
                <a:cs typeface="Arial"/>
              </a:rPr>
              <a:t> del</a:t>
            </a:r>
            <a:r>
              <a:rPr sz="1200" spc="-30" dirty="0">
                <a:solidFill>
                  <a:schemeClr val="tx2"/>
                </a:solidFill>
                <a:latin typeface="Arial"/>
                <a:cs typeface="Arial"/>
              </a:rPr>
              <a:t> </a:t>
            </a:r>
            <a:r>
              <a:rPr sz="1200" dirty="0">
                <a:solidFill>
                  <a:schemeClr val="tx2"/>
                </a:solidFill>
                <a:latin typeface="Arial"/>
                <a:cs typeface="Arial"/>
              </a:rPr>
              <a:t>profitto,</a:t>
            </a:r>
            <a:r>
              <a:rPr sz="1200" spc="-60" dirty="0">
                <a:solidFill>
                  <a:schemeClr val="tx2"/>
                </a:solidFill>
                <a:latin typeface="Arial"/>
                <a:cs typeface="Arial"/>
              </a:rPr>
              <a:t> </a:t>
            </a:r>
            <a:r>
              <a:rPr sz="1200" dirty="0">
                <a:solidFill>
                  <a:schemeClr val="tx2"/>
                </a:solidFill>
                <a:latin typeface="Arial"/>
                <a:cs typeface="Arial"/>
              </a:rPr>
              <a:t>la</a:t>
            </a:r>
            <a:r>
              <a:rPr sz="1200" spc="-20" dirty="0">
                <a:solidFill>
                  <a:schemeClr val="tx2"/>
                </a:solidFill>
                <a:latin typeface="Arial"/>
                <a:cs typeface="Arial"/>
              </a:rPr>
              <a:t> </a:t>
            </a:r>
            <a:r>
              <a:rPr sz="1200" dirty="0">
                <a:solidFill>
                  <a:schemeClr val="tx2"/>
                </a:solidFill>
                <a:latin typeface="Arial"/>
                <a:cs typeface="Arial"/>
              </a:rPr>
              <a:t>stessa</a:t>
            </a:r>
            <a:r>
              <a:rPr sz="1200" spc="-45" dirty="0">
                <a:solidFill>
                  <a:schemeClr val="tx2"/>
                </a:solidFill>
                <a:latin typeface="Arial"/>
                <a:cs typeface="Arial"/>
              </a:rPr>
              <a:t> </a:t>
            </a:r>
            <a:r>
              <a:rPr sz="1200" dirty="0">
                <a:solidFill>
                  <a:schemeClr val="tx2"/>
                </a:solidFill>
                <a:latin typeface="Arial"/>
                <a:cs typeface="Arial"/>
              </a:rPr>
              <a:t>può</a:t>
            </a:r>
            <a:r>
              <a:rPr sz="1200" spc="-25" dirty="0">
                <a:solidFill>
                  <a:schemeClr val="tx2"/>
                </a:solidFill>
                <a:latin typeface="Arial"/>
                <a:cs typeface="Arial"/>
              </a:rPr>
              <a:t> </a:t>
            </a:r>
            <a:r>
              <a:rPr sz="1200" dirty="0">
                <a:solidFill>
                  <a:schemeClr val="tx2"/>
                </a:solidFill>
                <a:latin typeface="Arial"/>
                <a:cs typeface="Arial"/>
              </a:rPr>
              <a:t>avere</a:t>
            </a:r>
            <a:r>
              <a:rPr sz="1200" spc="-45" dirty="0">
                <a:solidFill>
                  <a:schemeClr val="tx2"/>
                </a:solidFill>
                <a:latin typeface="Arial"/>
                <a:cs typeface="Arial"/>
              </a:rPr>
              <a:t> </a:t>
            </a:r>
            <a:r>
              <a:rPr sz="1200" dirty="0">
                <a:solidFill>
                  <a:schemeClr val="tx2"/>
                </a:solidFill>
                <a:latin typeface="Arial"/>
                <a:cs typeface="Arial"/>
              </a:rPr>
              <a:t>ad</a:t>
            </a:r>
            <a:r>
              <a:rPr sz="1200" spc="-20" dirty="0">
                <a:solidFill>
                  <a:schemeClr val="tx2"/>
                </a:solidFill>
                <a:latin typeface="Arial"/>
                <a:cs typeface="Arial"/>
              </a:rPr>
              <a:t> </a:t>
            </a:r>
            <a:r>
              <a:rPr sz="1200" dirty="0">
                <a:solidFill>
                  <a:schemeClr val="tx2"/>
                </a:solidFill>
                <a:latin typeface="Arial"/>
                <a:cs typeface="Arial"/>
              </a:rPr>
              <a:t>oggetto</a:t>
            </a:r>
            <a:r>
              <a:rPr sz="1200" spc="-50" dirty="0">
                <a:solidFill>
                  <a:schemeClr val="tx2"/>
                </a:solidFill>
                <a:latin typeface="Arial"/>
                <a:cs typeface="Arial"/>
              </a:rPr>
              <a:t> </a:t>
            </a:r>
            <a:r>
              <a:rPr sz="1200" spc="-10" dirty="0">
                <a:solidFill>
                  <a:schemeClr val="tx2"/>
                </a:solidFill>
                <a:latin typeface="Arial"/>
                <a:cs typeface="Arial"/>
              </a:rPr>
              <a:t>somme </a:t>
            </a:r>
            <a:r>
              <a:rPr sz="1200" dirty="0">
                <a:solidFill>
                  <a:schemeClr val="tx2"/>
                </a:solidFill>
                <a:latin typeface="Arial"/>
                <a:cs typeface="Arial"/>
              </a:rPr>
              <a:t>di</a:t>
            </a:r>
            <a:r>
              <a:rPr sz="1200" spc="-35" dirty="0">
                <a:solidFill>
                  <a:schemeClr val="tx2"/>
                </a:solidFill>
                <a:latin typeface="Arial"/>
                <a:cs typeface="Arial"/>
              </a:rPr>
              <a:t> </a:t>
            </a:r>
            <a:r>
              <a:rPr sz="1200" dirty="0">
                <a:solidFill>
                  <a:schemeClr val="tx2"/>
                </a:solidFill>
                <a:latin typeface="Arial"/>
                <a:cs typeface="Arial"/>
              </a:rPr>
              <a:t>denaro,</a:t>
            </a:r>
            <a:r>
              <a:rPr sz="1200" spc="-40" dirty="0">
                <a:solidFill>
                  <a:schemeClr val="tx2"/>
                </a:solidFill>
                <a:latin typeface="Arial"/>
                <a:cs typeface="Arial"/>
              </a:rPr>
              <a:t> </a:t>
            </a:r>
            <a:r>
              <a:rPr sz="1200" dirty="0">
                <a:solidFill>
                  <a:schemeClr val="tx2"/>
                </a:solidFill>
                <a:latin typeface="Arial"/>
                <a:cs typeface="Arial"/>
              </a:rPr>
              <a:t>beni</a:t>
            </a:r>
            <a:r>
              <a:rPr sz="1200" spc="-30" dirty="0">
                <a:solidFill>
                  <a:schemeClr val="tx2"/>
                </a:solidFill>
                <a:latin typeface="Arial"/>
                <a:cs typeface="Arial"/>
              </a:rPr>
              <a:t> </a:t>
            </a:r>
            <a:r>
              <a:rPr sz="1200" dirty="0">
                <a:solidFill>
                  <a:schemeClr val="tx2"/>
                </a:solidFill>
                <a:latin typeface="Arial"/>
                <a:cs typeface="Arial"/>
              </a:rPr>
              <a:t>o</a:t>
            </a:r>
            <a:r>
              <a:rPr sz="1200" spc="-25" dirty="0">
                <a:solidFill>
                  <a:schemeClr val="tx2"/>
                </a:solidFill>
                <a:latin typeface="Arial"/>
                <a:cs typeface="Arial"/>
              </a:rPr>
              <a:t> </a:t>
            </a:r>
            <a:r>
              <a:rPr sz="1200" dirty="0">
                <a:solidFill>
                  <a:schemeClr val="tx2"/>
                </a:solidFill>
                <a:latin typeface="Arial"/>
                <a:cs typeface="Arial"/>
              </a:rPr>
              <a:t>altre</a:t>
            </a:r>
            <a:r>
              <a:rPr sz="1200" spc="-35" dirty="0">
                <a:solidFill>
                  <a:schemeClr val="tx2"/>
                </a:solidFill>
                <a:latin typeface="Arial"/>
                <a:cs typeface="Arial"/>
              </a:rPr>
              <a:t> </a:t>
            </a:r>
            <a:r>
              <a:rPr sz="1200" dirty="0">
                <a:solidFill>
                  <a:schemeClr val="tx2"/>
                </a:solidFill>
                <a:latin typeface="Arial"/>
                <a:cs typeface="Arial"/>
              </a:rPr>
              <a:t>utilità</a:t>
            </a:r>
            <a:r>
              <a:rPr sz="1200" spc="-40" dirty="0">
                <a:solidFill>
                  <a:schemeClr val="tx2"/>
                </a:solidFill>
                <a:latin typeface="Arial"/>
                <a:cs typeface="Arial"/>
              </a:rPr>
              <a:t> </a:t>
            </a:r>
            <a:r>
              <a:rPr sz="1200" dirty="0">
                <a:solidFill>
                  <a:schemeClr val="tx2"/>
                </a:solidFill>
                <a:latin typeface="Arial"/>
                <a:cs typeface="Arial"/>
              </a:rPr>
              <a:t>di</a:t>
            </a:r>
            <a:r>
              <a:rPr sz="1200" spc="-30" dirty="0">
                <a:solidFill>
                  <a:schemeClr val="tx2"/>
                </a:solidFill>
                <a:latin typeface="Arial"/>
                <a:cs typeface="Arial"/>
              </a:rPr>
              <a:t> </a:t>
            </a:r>
            <a:r>
              <a:rPr sz="1200" dirty="0">
                <a:solidFill>
                  <a:schemeClr val="tx2"/>
                </a:solidFill>
                <a:latin typeface="Arial"/>
                <a:cs typeface="Arial"/>
              </a:rPr>
              <a:t>valore</a:t>
            </a:r>
            <a:r>
              <a:rPr sz="1200" spc="-50" dirty="0">
                <a:solidFill>
                  <a:schemeClr val="tx2"/>
                </a:solidFill>
                <a:latin typeface="Arial"/>
                <a:cs typeface="Arial"/>
              </a:rPr>
              <a:t> </a:t>
            </a:r>
            <a:r>
              <a:rPr sz="1200" dirty="0">
                <a:solidFill>
                  <a:schemeClr val="tx2"/>
                </a:solidFill>
                <a:latin typeface="Arial"/>
                <a:cs typeface="Arial"/>
              </a:rPr>
              <a:t>equivalente</a:t>
            </a:r>
            <a:r>
              <a:rPr sz="1200" spc="-25" dirty="0">
                <a:solidFill>
                  <a:schemeClr val="tx2"/>
                </a:solidFill>
                <a:latin typeface="Arial"/>
                <a:cs typeface="Arial"/>
              </a:rPr>
              <a:t> al </a:t>
            </a:r>
            <a:r>
              <a:rPr sz="1200" dirty="0">
                <a:solidFill>
                  <a:schemeClr val="tx2"/>
                </a:solidFill>
                <a:latin typeface="Arial"/>
                <a:cs typeface="Arial"/>
              </a:rPr>
              <a:t>prezzo</a:t>
            </a:r>
            <a:r>
              <a:rPr sz="1200" spc="-45" dirty="0">
                <a:solidFill>
                  <a:schemeClr val="tx2"/>
                </a:solidFill>
                <a:latin typeface="Arial"/>
                <a:cs typeface="Arial"/>
              </a:rPr>
              <a:t> </a:t>
            </a:r>
            <a:r>
              <a:rPr sz="1200" dirty="0">
                <a:solidFill>
                  <a:schemeClr val="tx2"/>
                </a:solidFill>
                <a:latin typeface="Arial"/>
                <a:cs typeface="Arial"/>
              </a:rPr>
              <a:t>o</a:t>
            </a:r>
            <a:r>
              <a:rPr sz="1200" spc="-10" dirty="0">
                <a:solidFill>
                  <a:schemeClr val="tx2"/>
                </a:solidFill>
                <a:latin typeface="Arial"/>
                <a:cs typeface="Arial"/>
              </a:rPr>
              <a:t> </a:t>
            </a:r>
            <a:r>
              <a:rPr sz="1200" dirty="0">
                <a:solidFill>
                  <a:schemeClr val="tx2"/>
                </a:solidFill>
                <a:latin typeface="Arial"/>
                <a:cs typeface="Arial"/>
              </a:rPr>
              <a:t>al</a:t>
            </a:r>
            <a:r>
              <a:rPr sz="1200" spc="-60" dirty="0">
                <a:solidFill>
                  <a:schemeClr val="tx2"/>
                </a:solidFill>
                <a:latin typeface="Arial"/>
                <a:cs typeface="Arial"/>
              </a:rPr>
              <a:t> </a:t>
            </a:r>
            <a:r>
              <a:rPr sz="1200" spc="-10" dirty="0">
                <a:solidFill>
                  <a:schemeClr val="tx2"/>
                </a:solidFill>
                <a:latin typeface="Arial"/>
                <a:cs typeface="Arial"/>
              </a:rPr>
              <a:t>profitto</a:t>
            </a:r>
            <a:endParaRPr sz="1200" dirty="0">
              <a:solidFill>
                <a:schemeClr val="tx2"/>
              </a:solidFill>
              <a:latin typeface="Arial"/>
              <a:cs typeface="Arial"/>
            </a:endParaRPr>
          </a:p>
        </p:txBody>
      </p:sp>
      <p:graphicFrame>
        <p:nvGraphicFramePr>
          <p:cNvPr id="15" name="object 15"/>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dirty="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2262" y="1702912"/>
            <a:ext cx="2032888" cy="2547456"/>
            <a:chOff x="35052" y="1602268"/>
            <a:chExt cx="2032888" cy="2547456"/>
          </a:xfrm>
        </p:grpSpPr>
        <p:sp>
          <p:nvSpPr>
            <p:cNvPr id="3" name="object 3"/>
            <p:cNvSpPr/>
            <p:nvPr/>
          </p:nvSpPr>
          <p:spPr>
            <a:xfrm>
              <a:off x="35052" y="2750819"/>
              <a:ext cx="575945" cy="1398905"/>
            </a:xfrm>
            <a:custGeom>
              <a:avLst/>
              <a:gdLst/>
              <a:ahLst/>
              <a:cxnLst/>
              <a:rect l="l" t="t" r="r" b="b"/>
              <a:pathLst>
                <a:path w="575945" h="1398904">
                  <a:moveTo>
                    <a:pt x="575856" y="1283601"/>
                  </a:moveTo>
                  <a:lnTo>
                    <a:pt x="485063" y="1129030"/>
                  </a:lnTo>
                  <a:lnTo>
                    <a:pt x="432231" y="1039088"/>
                  </a:lnTo>
                  <a:lnTo>
                    <a:pt x="416928" y="1129030"/>
                  </a:lnTo>
                  <a:lnTo>
                    <a:pt x="383298" y="1107440"/>
                  </a:lnTo>
                  <a:lnTo>
                    <a:pt x="351015" y="1083386"/>
                  </a:lnTo>
                  <a:lnTo>
                    <a:pt x="320090" y="1056944"/>
                  </a:lnTo>
                  <a:lnTo>
                    <a:pt x="290576" y="1028217"/>
                  </a:lnTo>
                  <a:lnTo>
                    <a:pt x="262483" y="997305"/>
                  </a:lnTo>
                  <a:lnTo>
                    <a:pt x="235839" y="964272"/>
                  </a:lnTo>
                  <a:lnTo>
                    <a:pt x="210680" y="929233"/>
                  </a:lnTo>
                  <a:lnTo>
                    <a:pt x="187032" y="892251"/>
                  </a:lnTo>
                  <a:lnTo>
                    <a:pt x="164934" y="853452"/>
                  </a:lnTo>
                  <a:lnTo>
                    <a:pt x="144411" y="812888"/>
                  </a:lnTo>
                  <a:lnTo>
                    <a:pt x="125476" y="770674"/>
                  </a:lnTo>
                  <a:lnTo>
                    <a:pt x="108178" y="726897"/>
                  </a:lnTo>
                  <a:lnTo>
                    <a:pt x="92544" y="681647"/>
                  </a:lnTo>
                  <a:lnTo>
                    <a:pt x="78587" y="635000"/>
                  </a:lnTo>
                  <a:lnTo>
                    <a:pt x="66357" y="587057"/>
                  </a:lnTo>
                  <a:lnTo>
                    <a:pt x="55867" y="537921"/>
                  </a:lnTo>
                  <a:lnTo>
                    <a:pt x="47142" y="487654"/>
                  </a:lnTo>
                  <a:lnTo>
                    <a:pt x="40233" y="436372"/>
                  </a:lnTo>
                  <a:lnTo>
                    <a:pt x="35153" y="384149"/>
                  </a:lnTo>
                  <a:lnTo>
                    <a:pt x="31940" y="331089"/>
                  </a:lnTo>
                  <a:lnTo>
                    <a:pt x="30607" y="277266"/>
                  </a:lnTo>
                  <a:lnTo>
                    <a:pt x="31203" y="222783"/>
                  </a:lnTo>
                  <a:lnTo>
                    <a:pt x="33743" y="167728"/>
                  </a:lnTo>
                  <a:lnTo>
                    <a:pt x="38265" y="112179"/>
                  </a:lnTo>
                  <a:lnTo>
                    <a:pt x="44792" y="56248"/>
                  </a:lnTo>
                  <a:lnTo>
                    <a:pt x="53352" y="0"/>
                  </a:lnTo>
                  <a:lnTo>
                    <a:pt x="22733" y="179920"/>
                  </a:lnTo>
                  <a:lnTo>
                    <a:pt x="14173" y="236156"/>
                  </a:lnTo>
                  <a:lnTo>
                    <a:pt x="7645" y="292100"/>
                  </a:lnTo>
                  <a:lnTo>
                    <a:pt x="3136" y="347649"/>
                  </a:lnTo>
                  <a:lnTo>
                    <a:pt x="584" y="402704"/>
                  </a:lnTo>
                  <a:lnTo>
                    <a:pt x="0" y="457187"/>
                  </a:lnTo>
                  <a:lnTo>
                    <a:pt x="1320" y="511009"/>
                  </a:lnTo>
                  <a:lnTo>
                    <a:pt x="4546" y="564070"/>
                  </a:lnTo>
                  <a:lnTo>
                    <a:pt x="9626" y="616292"/>
                  </a:lnTo>
                  <a:lnTo>
                    <a:pt x="16535" y="667575"/>
                  </a:lnTo>
                  <a:lnTo>
                    <a:pt x="25247" y="717842"/>
                  </a:lnTo>
                  <a:lnTo>
                    <a:pt x="35737" y="766978"/>
                  </a:lnTo>
                  <a:lnTo>
                    <a:pt x="47980" y="814920"/>
                  </a:lnTo>
                  <a:lnTo>
                    <a:pt x="61937" y="861568"/>
                  </a:lnTo>
                  <a:lnTo>
                    <a:pt x="77571" y="906818"/>
                  </a:lnTo>
                  <a:lnTo>
                    <a:pt x="94869" y="950595"/>
                  </a:lnTo>
                  <a:lnTo>
                    <a:pt x="113804" y="992809"/>
                  </a:lnTo>
                  <a:lnTo>
                    <a:pt x="134327" y="1033360"/>
                  </a:lnTo>
                  <a:lnTo>
                    <a:pt x="156425" y="1072172"/>
                  </a:lnTo>
                  <a:lnTo>
                    <a:pt x="180073" y="1109141"/>
                  </a:lnTo>
                  <a:lnTo>
                    <a:pt x="205232" y="1144193"/>
                  </a:lnTo>
                  <a:lnTo>
                    <a:pt x="231863" y="1177226"/>
                  </a:lnTo>
                  <a:lnTo>
                    <a:pt x="259969" y="1208138"/>
                  </a:lnTo>
                  <a:lnTo>
                    <a:pt x="289483" y="1236865"/>
                  </a:lnTo>
                  <a:lnTo>
                    <a:pt x="320408" y="1263294"/>
                  </a:lnTo>
                  <a:lnTo>
                    <a:pt x="352691" y="1287360"/>
                  </a:lnTo>
                  <a:lnTo>
                    <a:pt x="386321" y="1308950"/>
                  </a:lnTo>
                  <a:lnTo>
                    <a:pt x="371017" y="1398905"/>
                  </a:lnTo>
                  <a:lnTo>
                    <a:pt x="575856" y="1283601"/>
                  </a:lnTo>
                  <a:close/>
                </a:path>
              </a:pathLst>
            </a:custGeom>
            <a:solidFill>
              <a:srgbClr val="B8FFFC"/>
            </a:solidFill>
          </p:spPr>
          <p:txBody>
            <a:bodyPr wrap="square" lIns="0" tIns="0" rIns="0" bIns="0" rtlCol="0"/>
            <a:lstStyle/>
            <a:p>
              <a:endParaRPr sz="1200"/>
            </a:p>
          </p:txBody>
        </p:sp>
        <p:sp>
          <p:nvSpPr>
            <p:cNvPr id="4" name="object 4"/>
            <p:cNvSpPr/>
            <p:nvPr/>
          </p:nvSpPr>
          <p:spPr>
            <a:xfrm>
              <a:off x="76200" y="1793747"/>
              <a:ext cx="914400" cy="1047115"/>
            </a:xfrm>
            <a:custGeom>
              <a:avLst/>
              <a:gdLst/>
              <a:ahLst/>
              <a:cxnLst/>
              <a:rect l="l" t="t" r="r" b="b"/>
              <a:pathLst>
                <a:path w="914400" h="1047114">
                  <a:moveTo>
                    <a:pt x="914273" y="6731"/>
                  </a:moveTo>
                  <a:lnTo>
                    <a:pt x="868578" y="1155"/>
                  </a:lnTo>
                  <a:lnTo>
                    <a:pt x="815378" y="0"/>
                  </a:lnTo>
                  <a:lnTo>
                    <a:pt x="740321" y="7797"/>
                  </a:lnTo>
                  <a:lnTo>
                    <a:pt x="666419" y="26200"/>
                  </a:lnTo>
                  <a:lnTo>
                    <a:pt x="630047" y="39217"/>
                  </a:lnTo>
                  <a:lnTo>
                    <a:pt x="594118" y="54686"/>
                  </a:lnTo>
                  <a:lnTo>
                    <a:pt x="558711" y="72555"/>
                  </a:lnTo>
                  <a:lnTo>
                    <a:pt x="523849" y="92735"/>
                  </a:lnTo>
                  <a:lnTo>
                    <a:pt x="489610" y="115176"/>
                  </a:lnTo>
                  <a:lnTo>
                    <a:pt x="456031" y="139814"/>
                  </a:lnTo>
                  <a:lnTo>
                    <a:pt x="423176" y="166573"/>
                  </a:lnTo>
                  <a:lnTo>
                    <a:pt x="391096" y="195389"/>
                  </a:lnTo>
                  <a:lnTo>
                    <a:pt x="359841" y="226199"/>
                  </a:lnTo>
                  <a:lnTo>
                    <a:pt x="329476" y="258940"/>
                  </a:lnTo>
                  <a:lnTo>
                    <a:pt x="300037" y="293547"/>
                  </a:lnTo>
                  <a:lnTo>
                    <a:pt x="271589" y="329946"/>
                  </a:lnTo>
                  <a:lnTo>
                    <a:pt x="244182" y="368084"/>
                  </a:lnTo>
                  <a:lnTo>
                    <a:pt x="217881" y="407873"/>
                  </a:lnTo>
                  <a:lnTo>
                    <a:pt x="192722" y="449275"/>
                  </a:lnTo>
                  <a:lnTo>
                    <a:pt x="168770" y="492213"/>
                  </a:lnTo>
                  <a:lnTo>
                    <a:pt x="146062" y="536613"/>
                  </a:lnTo>
                  <a:lnTo>
                    <a:pt x="124675" y="582409"/>
                  </a:lnTo>
                  <a:lnTo>
                    <a:pt x="104648" y="629551"/>
                  </a:lnTo>
                  <a:lnTo>
                    <a:pt x="86042" y="677964"/>
                  </a:lnTo>
                  <a:lnTo>
                    <a:pt x="68910" y="727583"/>
                  </a:lnTo>
                  <a:lnTo>
                    <a:pt x="53301" y="778332"/>
                  </a:lnTo>
                  <a:lnTo>
                    <a:pt x="39268" y="830160"/>
                  </a:lnTo>
                  <a:lnTo>
                    <a:pt x="26873" y="883005"/>
                  </a:lnTo>
                  <a:lnTo>
                    <a:pt x="16154" y="936777"/>
                  </a:lnTo>
                  <a:lnTo>
                    <a:pt x="7175" y="991438"/>
                  </a:lnTo>
                  <a:lnTo>
                    <a:pt x="0" y="1046899"/>
                  </a:lnTo>
                  <a:lnTo>
                    <a:pt x="13906" y="990650"/>
                  </a:lnTo>
                  <a:lnTo>
                    <a:pt x="29603" y="935723"/>
                  </a:lnTo>
                  <a:lnTo>
                    <a:pt x="47002" y="882180"/>
                  </a:lnTo>
                  <a:lnTo>
                    <a:pt x="66052" y="830084"/>
                  </a:lnTo>
                  <a:lnTo>
                    <a:pt x="86677" y="779500"/>
                  </a:lnTo>
                  <a:lnTo>
                    <a:pt x="108826" y="730491"/>
                  </a:lnTo>
                  <a:lnTo>
                    <a:pt x="132410" y="683133"/>
                  </a:lnTo>
                  <a:lnTo>
                    <a:pt x="157378" y="637476"/>
                  </a:lnTo>
                  <a:lnTo>
                    <a:pt x="183654" y="593598"/>
                  </a:lnTo>
                  <a:lnTo>
                    <a:pt x="211188" y="551548"/>
                  </a:lnTo>
                  <a:lnTo>
                    <a:pt x="239903" y="511403"/>
                  </a:lnTo>
                  <a:lnTo>
                    <a:pt x="269735" y="473214"/>
                  </a:lnTo>
                  <a:lnTo>
                    <a:pt x="300621" y="437057"/>
                  </a:lnTo>
                  <a:lnTo>
                    <a:pt x="332486" y="402983"/>
                  </a:lnTo>
                  <a:lnTo>
                    <a:pt x="365264" y="371081"/>
                  </a:lnTo>
                  <a:lnTo>
                    <a:pt x="398907" y="341388"/>
                  </a:lnTo>
                  <a:lnTo>
                    <a:pt x="433324" y="313994"/>
                  </a:lnTo>
                  <a:lnTo>
                    <a:pt x="468464" y="288937"/>
                  </a:lnTo>
                  <a:lnTo>
                    <a:pt x="504266" y="266293"/>
                  </a:lnTo>
                  <a:lnTo>
                    <a:pt x="540651" y="246138"/>
                  </a:lnTo>
                  <a:lnTo>
                    <a:pt x="577557" y="228511"/>
                  </a:lnTo>
                  <a:lnTo>
                    <a:pt x="614921" y="213499"/>
                  </a:lnTo>
                  <a:lnTo>
                    <a:pt x="652678" y="201168"/>
                  </a:lnTo>
                  <a:lnTo>
                    <a:pt x="690753" y="191554"/>
                  </a:lnTo>
                  <a:lnTo>
                    <a:pt x="729094" y="184746"/>
                  </a:lnTo>
                  <a:lnTo>
                    <a:pt x="767613" y="180809"/>
                  </a:lnTo>
                  <a:lnTo>
                    <a:pt x="806259" y="179806"/>
                  </a:lnTo>
                  <a:lnTo>
                    <a:pt x="844969" y="181775"/>
                  </a:lnTo>
                  <a:lnTo>
                    <a:pt x="883691" y="186817"/>
                  </a:lnTo>
                  <a:lnTo>
                    <a:pt x="884872" y="179793"/>
                  </a:lnTo>
                  <a:lnTo>
                    <a:pt x="914273" y="6731"/>
                  </a:lnTo>
                  <a:close/>
                </a:path>
              </a:pathLst>
            </a:custGeom>
            <a:solidFill>
              <a:srgbClr val="94CDCC"/>
            </a:solidFill>
          </p:spPr>
          <p:txBody>
            <a:bodyPr wrap="square" lIns="0" tIns="0" rIns="0" bIns="0" rtlCol="0"/>
            <a:lstStyle/>
            <a:p>
              <a:endParaRPr sz="1200"/>
            </a:p>
          </p:txBody>
        </p:sp>
        <p:pic>
          <p:nvPicPr>
            <p:cNvPr id="5" name="object 5"/>
            <p:cNvPicPr/>
            <p:nvPr/>
          </p:nvPicPr>
          <p:blipFill>
            <a:blip r:embed="rId2" cstate="print"/>
            <a:stretch>
              <a:fillRect/>
            </a:stretch>
          </p:blipFill>
          <p:spPr>
            <a:xfrm>
              <a:off x="766457" y="1602268"/>
              <a:ext cx="1301483" cy="452627"/>
            </a:xfrm>
            <a:prstGeom prst="rect">
              <a:avLst/>
            </a:prstGeom>
          </p:spPr>
        </p:pic>
      </p:grpSp>
      <p:sp>
        <p:nvSpPr>
          <p:cNvPr id="6" name="object 6"/>
          <p:cNvSpPr txBox="1">
            <a:spLocks noGrp="1"/>
          </p:cNvSpPr>
          <p:nvPr>
            <p:ph type="title"/>
          </p:nvPr>
        </p:nvSpPr>
        <p:spPr>
          <a:xfrm>
            <a:off x="753187" y="378480"/>
            <a:ext cx="3147008" cy="596652"/>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Reati all'estero</a:t>
            </a:r>
          </a:p>
        </p:txBody>
      </p:sp>
      <p:sp>
        <p:nvSpPr>
          <p:cNvPr id="7" name="object 7"/>
          <p:cNvSpPr txBox="1"/>
          <p:nvPr/>
        </p:nvSpPr>
        <p:spPr>
          <a:xfrm>
            <a:off x="779654" y="975132"/>
            <a:ext cx="7374255" cy="532646"/>
          </a:xfrm>
          <a:prstGeom prst="rect">
            <a:avLst/>
          </a:prstGeom>
        </p:spPr>
        <p:txBody>
          <a:bodyPr vert="horz" wrap="square" lIns="0" tIns="12700" rIns="0" bIns="0" rtlCol="0">
            <a:spAutoFit/>
          </a:bodyPr>
          <a:lstStyle/>
          <a:p>
            <a:pPr marL="12700" marR="5080">
              <a:lnSpc>
                <a:spcPct val="150000"/>
              </a:lnSpc>
              <a:spcBef>
                <a:spcPts val="100"/>
              </a:spcBef>
              <a:tabLst>
                <a:tab pos="1035050" algn="l"/>
                <a:tab pos="1318260" algn="l"/>
              </a:tabLst>
            </a:pPr>
            <a:r>
              <a:rPr sz="1200" dirty="0">
                <a:solidFill>
                  <a:schemeClr val="tx2"/>
                </a:solidFill>
                <a:latin typeface="Arial"/>
                <a:cs typeface="Arial"/>
              </a:rPr>
              <a:t>Le</a:t>
            </a:r>
            <a:r>
              <a:rPr sz="1200" spc="95" dirty="0">
                <a:solidFill>
                  <a:schemeClr val="tx2"/>
                </a:solidFill>
                <a:latin typeface="Arial"/>
                <a:cs typeface="Arial"/>
              </a:rPr>
              <a:t>  </a:t>
            </a:r>
            <a:r>
              <a:rPr sz="1200" b="1" spc="-10" dirty="0">
                <a:solidFill>
                  <a:schemeClr val="tx2"/>
                </a:solidFill>
                <a:latin typeface="Arial"/>
                <a:cs typeface="Arial"/>
              </a:rPr>
              <a:t>ipotesi</a:t>
            </a:r>
            <a:r>
              <a:rPr sz="1200" b="1" dirty="0">
                <a:solidFill>
                  <a:schemeClr val="tx2"/>
                </a:solidFill>
                <a:latin typeface="Arial"/>
                <a:cs typeface="Arial"/>
              </a:rPr>
              <a:t>	</a:t>
            </a:r>
            <a:r>
              <a:rPr sz="1200" b="1" spc="-25" dirty="0">
                <a:solidFill>
                  <a:schemeClr val="tx2"/>
                </a:solidFill>
                <a:latin typeface="Arial"/>
                <a:cs typeface="Arial"/>
              </a:rPr>
              <a:t>di</a:t>
            </a:r>
            <a:r>
              <a:rPr sz="1200" b="1" dirty="0">
                <a:solidFill>
                  <a:schemeClr val="tx2"/>
                </a:solidFill>
                <a:latin typeface="Arial"/>
                <a:cs typeface="Arial"/>
              </a:rPr>
              <a:t>	</a:t>
            </a:r>
            <a:r>
              <a:rPr sz="1200" b="1" spc="-10" dirty="0">
                <a:solidFill>
                  <a:schemeClr val="tx2"/>
                </a:solidFill>
                <a:latin typeface="Arial"/>
                <a:cs typeface="Arial"/>
              </a:rPr>
              <a:t>configurabilità</a:t>
            </a:r>
            <a:r>
              <a:rPr sz="1200" b="1" spc="-50" dirty="0">
                <a:solidFill>
                  <a:schemeClr val="tx2"/>
                </a:solidFill>
                <a:latin typeface="Arial"/>
                <a:cs typeface="Arial"/>
              </a:rPr>
              <a:t> </a:t>
            </a:r>
            <a:r>
              <a:rPr sz="1200" dirty="0">
                <a:solidFill>
                  <a:schemeClr val="tx2"/>
                </a:solidFill>
                <a:latin typeface="Arial"/>
                <a:cs typeface="Arial"/>
              </a:rPr>
              <a:t>della</a:t>
            </a:r>
            <a:r>
              <a:rPr sz="1200" spc="-45" dirty="0">
                <a:solidFill>
                  <a:schemeClr val="tx2"/>
                </a:solidFill>
                <a:latin typeface="Arial"/>
                <a:cs typeface="Arial"/>
              </a:rPr>
              <a:t> </a:t>
            </a:r>
            <a:r>
              <a:rPr sz="1200" spc="-10" dirty="0">
                <a:solidFill>
                  <a:schemeClr val="tx2"/>
                </a:solidFill>
                <a:latin typeface="Arial"/>
                <a:cs typeface="Arial"/>
              </a:rPr>
              <a:t>responsabilità</a:t>
            </a:r>
            <a:r>
              <a:rPr sz="1200" spc="-50" dirty="0">
                <a:solidFill>
                  <a:schemeClr val="tx2"/>
                </a:solidFill>
                <a:latin typeface="Arial"/>
                <a:cs typeface="Arial"/>
              </a:rPr>
              <a:t> </a:t>
            </a:r>
            <a:r>
              <a:rPr sz="1200" spc="-10" dirty="0">
                <a:solidFill>
                  <a:schemeClr val="tx2"/>
                </a:solidFill>
                <a:latin typeface="Arial"/>
                <a:cs typeface="Arial"/>
              </a:rPr>
              <a:t>dell’ente</a:t>
            </a:r>
            <a:r>
              <a:rPr sz="1200" spc="-45" dirty="0">
                <a:solidFill>
                  <a:schemeClr val="tx2"/>
                </a:solidFill>
                <a:latin typeface="Arial"/>
                <a:cs typeface="Arial"/>
              </a:rPr>
              <a:t> </a:t>
            </a:r>
            <a:r>
              <a:rPr sz="1200" dirty="0">
                <a:solidFill>
                  <a:schemeClr val="tx2"/>
                </a:solidFill>
                <a:latin typeface="Arial"/>
                <a:cs typeface="Arial"/>
              </a:rPr>
              <a:t>anche</a:t>
            </a:r>
            <a:r>
              <a:rPr sz="1200" spc="-45" dirty="0">
                <a:solidFill>
                  <a:schemeClr val="tx2"/>
                </a:solidFill>
                <a:latin typeface="Arial"/>
                <a:cs typeface="Arial"/>
              </a:rPr>
              <a:t> </a:t>
            </a:r>
            <a:r>
              <a:rPr sz="1200" spc="-10" dirty="0">
                <a:solidFill>
                  <a:schemeClr val="tx2"/>
                </a:solidFill>
                <a:latin typeface="Arial"/>
                <a:cs typeface="Arial"/>
              </a:rPr>
              <a:t>all’estero</a:t>
            </a:r>
            <a:r>
              <a:rPr sz="1200" spc="-50" dirty="0">
                <a:solidFill>
                  <a:schemeClr val="tx2"/>
                </a:solidFill>
                <a:latin typeface="Arial"/>
                <a:cs typeface="Arial"/>
              </a:rPr>
              <a:t> </a:t>
            </a:r>
            <a:r>
              <a:rPr sz="1200" dirty="0">
                <a:solidFill>
                  <a:schemeClr val="tx2"/>
                </a:solidFill>
                <a:latin typeface="Arial"/>
                <a:cs typeface="Arial"/>
              </a:rPr>
              <a:t>possono</a:t>
            </a:r>
            <a:r>
              <a:rPr sz="1200" spc="-45" dirty="0">
                <a:solidFill>
                  <a:schemeClr val="tx2"/>
                </a:solidFill>
                <a:latin typeface="Arial"/>
                <a:cs typeface="Arial"/>
              </a:rPr>
              <a:t> </a:t>
            </a:r>
            <a:r>
              <a:rPr sz="1200" spc="-10" dirty="0">
                <a:solidFill>
                  <a:schemeClr val="tx2"/>
                </a:solidFill>
                <a:latin typeface="Arial"/>
                <a:cs typeface="Arial"/>
              </a:rPr>
              <a:t>essere ricondotte</a:t>
            </a:r>
            <a:r>
              <a:rPr sz="1200" spc="-25" dirty="0">
                <a:solidFill>
                  <a:schemeClr val="tx2"/>
                </a:solidFill>
                <a:latin typeface="Arial"/>
                <a:cs typeface="Arial"/>
              </a:rPr>
              <a:t> </a:t>
            </a:r>
            <a:r>
              <a:rPr sz="1200" spc="-10" dirty="0">
                <a:solidFill>
                  <a:schemeClr val="tx2"/>
                </a:solidFill>
                <a:latin typeface="Arial"/>
                <a:cs typeface="Arial"/>
              </a:rPr>
              <a:t>alle</a:t>
            </a:r>
            <a:r>
              <a:rPr sz="1200" spc="-60" dirty="0">
                <a:solidFill>
                  <a:schemeClr val="tx2"/>
                </a:solidFill>
                <a:latin typeface="Arial"/>
                <a:cs typeface="Arial"/>
              </a:rPr>
              <a:t> </a:t>
            </a:r>
            <a:r>
              <a:rPr sz="1200" spc="-10" dirty="0">
                <a:solidFill>
                  <a:schemeClr val="tx2"/>
                </a:solidFill>
                <a:latin typeface="Arial"/>
                <a:cs typeface="Arial"/>
              </a:rPr>
              <a:t>seguenti:</a:t>
            </a:r>
            <a:endParaRPr sz="1200" dirty="0">
              <a:solidFill>
                <a:schemeClr val="tx2"/>
              </a:solidFill>
              <a:latin typeface="Arial"/>
              <a:cs typeface="Arial"/>
            </a:endParaRPr>
          </a:p>
        </p:txBody>
      </p:sp>
      <p:sp>
        <p:nvSpPr>
          <p:cNvPr id="8" name="object 8"/>
          <p:cNvSpPr txBox="1"/>
          <p:nvPr/>
        </p:nvSpPr>
        <p:spPr>
          <a:xfrm>
            <a:off x="2215390" y="1657873"/>
            <a:ext cx="5894705" cy="532646"/>
          </a:xfrm>
          <a:prstGeom prst="rect">
            <a:avLst/>
          </a:prstGeom>
        </p:spPr>
        <p:txBody>
          <a:bodyPr vert="horz" wrap="square" lIns="0" tIns="12700" rIns="0" bIns="0" rtlCol="0">
            <a:spAutoFit/>
          </a:bodyPr>
          <a:lstStyle/>
          <a:p>
            <a:pPr marL="12700" marR="5080">
              <a:lnSpc>
                <a:spcPct val="150000"/>
              </a:lnSpc>
              <a:spcBef>
                <a:spcPts val="100"/>
              </a:spcBef>
            </a:pPr>
            <a:r>
              <a:rPr sz="1200" dirty="0">
                <a:solidFill>
                  <a:schemeClr val="tx2"/>
                </a:solidFill>
                <a:latin typeface="Arial"/>
                <a:cs typeface="Arial"/>
              </a:rPr>
              <a:t>Il</a:t>
            </a:r>
            <a:r>
              <a:rPr sz="1200" spc="10" dirty="0">
                <a:solidFill>
                  <a:schemeClr val="tx2"/>
                </a:solidFill>
                <a:latin typeface="Arial"/>
                <a:cs typeface="Arial"/>
              </a:rPr>
              <a:t> </a:t>
            </a:r>
            <a:r>
              <a:rPr sz="1200" spc="-10" dirty="0">
                <a:solidFill>
                  <a:schemeClr val="tx2"/>
                </a:solidFill>
                <a:latin typeface="Arial"/>
                <a:cs typeface="Arial"/>
              </a:rPr>
              <a:t>combinato</a:t>
            </a:r>
            <a:r>
              <a:rPr sz="1200" spc="-45" dirty="0">
                <a:solidFill>
                  <a:schemeClr val="tx2"/>
                </a:solidFill>
                <a:latin typeface="Arial"/>
                <a:cs typeface="Arial"/>
              </a:rPr>
              <a:t> </a:t>
            </a:r>
            <a:r>
              <a:rPr sz="1200" spc="-10" dirty="0">
                <a:solidFill>
                  <a:schemeClr val="tx2"/>
                </a:solidFill>
                <a:latin typeface="Arial"/>
                <a:cs typeface="Arial"/>
              </a:rPr>
              <a:t>disposto</a:t>
            </a:r>
            <a:r>
              <a:rPr sz="1200" spc="-40" dirty="0">
                <a:solidFill>
                  <a:schemeClr val="tx2"/>
                </a:solidFill>
                <a:latin typeface="Arial"/>
                <a:cs typeface="Arial"/>
              </a:rPr>
              <a:t> </a:t>
            </a:r>
            <a:r>
              <a:rPr sz="1200" dirty="0">
                <a:solidFill>
                  <a:schemeClr val="tx2"/>
                </a:solidFill>
                <a:latin typeface="Arial"/>
                <a:cs typeface="Arial"/>
              </a:rPr>
              <a:t>dell’</a:t>
            </a:r>
            <a:r>
              <a:rPr sz="1200" b="1" dirty="0">
                <a:solidFill>
                  <a:schemeClr val="tx2"/>
                </a:solidFill>
                <a:latin typeface="Arial"/>
                <a:cs typeface="Arial"/>
              </a:rPr>
              <a:t>art.</a:t>
            </a:r>
            <a:r>
              <a:rPr sz="1200" b="1" spc="-35" dirty="0">
                <a:solidFill>
                  <a:schemeClr val="tx2"/>
                </a:solidFill>
                <a:latin typeface="Arial"/>
                <a:cs typeface="Arial"/>
              </a:rPr>
              <a:t> </a:t>
            </a:r>
            <a:r>
              <a:rPr sz="1200" b="1" dirty="0">
                <a:solidFill>
                  <a:schemeClr val="tx2"/>
                </a:solidFill>
                <a:latin typeface="Arial"/>
                <a:cs typeface="Arial"/>
              </a:rPr>
              <a:t>4</a:t>
            </a:r>
            <a:r>
              <a:rPr sz="1200" b="1" spc="5" dirty="0">
                <a:solidFill>
                  <a:schemeClr val="tx2"/>
                </a:solidFill>
                <a:latin typeface="Arial"/>
                <a:cs typeface="Arial"/>
              </a:rPr>
              <a:t> </a:t>
            </a:r>
            <a:r>
              <a:rPr sz="1200" b="1" spc="-20" dirty="0">
                <a:solidFill>
                  <a:schemeClr val="tx2"/>
                </a:solidFill>
                <a:latin typeface="Arial"/>
                <a:cs typeface="Arial"/>
              </a:rPr>
              <a:t>D.Lgs.231/01</a:t>
            </a:r>
            <a:r>
              <a:rPr sz="1200" b="1" spc="-50" dirty="0">
                <a:solidFill>
                  <a:schemeClr val="tx2"/>
                </a:solidFill>
                <a:latin typeface="Arial"/>
                <a:cs typeface="Arial"/>
              </a:rPr>
              <a:t> </a:t>
            </a:r>
            <a:r>
              <a:rPr sz="1200" dirty="0">
                <a:solidFill>
                  <a:schemeClr val="tx2"/>
                </a:solidFill>
                <a:latin typeface="Arial"/>
                <a:cs typeface="Arial"/>
              </a:rPr>
              <a:t>(Reati</a:t>
            </a:r>
            <a:r>
              <a:rPr sz="1200" spc="-40" dirty="0">
                <a:solidFill>
                  <a:schemeClr val="tx2"/>
                </a:solidFill>
                <a:latin typeface="Arial"/>
                <a:cs typeface="Arial"/>
              </a:rPr>
              <a:t> </a:t>
            </a:r>
            <a:r>
              <a:rPr sz="1200" spc="-10" dirty="0">
                <a:solidFill>
                  <a:schemeClr val="tx2"/>
                </a:solidFill>
                <a:latin typeface="Arial"/>
                <a:cs typeface="Arial"/>
              </a:rPr>
              <a:t>commessi</a:t>
            </a:r>
            <a:r>
              <a:rPr sz="1200" spc="-30" dirty="0">
                <a:solidFill>
                  <a:schemeClr val="tx2"/>
                </a:solidFill>
                <a:latin typeface="Arial"/>
                <a:cs typeface="Arial"/>
              </a:rPr>
              <a:t> </a:t>
            </a:r>
            <a:r>
              <a:rPr sz="1200" spc="-10" dirty="0">
                <a:solidFill>
                  <a:schemeClr val="tx2"/>
                </a:solidFill>
                <a:latin typeface="Arial"/>
                <a:cs typeface="Arial"/>
              </a:rPr>
              <a:t>all’estero)</a:t>
            </a:r>
            <a:r>
              <a:rPr sz="1200" spc="-40" dirty="0">
                <a:solidFill>
                  <a:schemeClr val="tx2"/>
                </a:solidFill>
                <a:latin typeface="Arial"/>
                <a:cs typeface="Arial"/>
              </a:rPr>
              <a:t> </a:t>
            </a:r>
            <a:r>
              <a:rPr sz="1200" spc="-50" dirty="0">
                <a:solidFill>
                  <a:schemeClr val="tx2"/>
                </a:solidFill>
                <a:latin typeface="Arial"/>
                <a:cs typeface="Arial"/>
              </a:rPr>
              <a:t>e </a:t>
            </a:r>
            <a:r>
              <a:rPr sz="1200" dirty="0">
                <a:solidFill>
                  <a:schemeClr val="tx2"/>
                </a:solidFill>
                <a:latin typeface="Arial"/>
                <a:cs typeface="Arial"/>
              </a:rPr>
              <a:t>dell’</a:t>
            </a:r>
            <a:r>
              <a:rPr sz="1200" b="1" dirty="0">
                <a:solidFill>
                  <a:schemeClr val="tx2"/>
                </a:solidFill>
                <a:latin typeface="Arial"/>
                <a:cs typeface="Arial"/>
              </a:rPr>
              <a:t>art.6</a:t>
            </a:r>
            <a:r>
              <a:rPr sz="1200" b="1" spc="-35" dirty="0">
                <a:solidFill>
                  <a:schemeClr val="tx2"/>
                </a:solidFill>
                <a:latin typeface="Arial"/>
                <a:cs typeface="Arial"/>
              </a:rPr>
              <a:t> </a:t>
            </a:r>
            <a:r>
              <a:rPr sz="1200" b="1" spc="-10" dirty="0">
                <a:solidFill>
                  <a:schemeClr val="tx2"/>
                </a:solidFill>
                <a:latin typeface="Arial"/>
                <a:cs typeface="Arial"/>
              </a:rPr>
              <a:t>co.2</a:t>
            </a:r>
            <a:r>
              <a:rPr sz="1200" b="1" spc="-110" dirty="0">
                <a:solidFill>
                  <a:schemeClr val="tx2"/>
                </a:solidFill>
                <a:latin typeface="Arial"/>
                <a:cs typeface="Arial"/>
              </a:rPr>
              <a:t> </a:t>
            </a:r>
            <a:r>
              <a:rPr sz="1200" b="1" spc="-20" dirty="0">
                <a:solidFill>
                  <a:schemeClr val="tx2"/>
                </a:solidFill>
                <a:latin typeface="Arial"/>
                <a:cs typeface="Arial"/>
              </a:rPr>
              <a:t>c.p</a:t>
            </a:r>
            <a:r>
              <a:rPr sz="1200" spc="-20" dirty="0">
                <a:solidFill>
                  <a:schemeClr val="tx2"/>
                </a:solidFill>
                <a:latin typeface="Arial"/>
                <a:cs typeface="Arial"/>
              </a:rPr>
              <a:t>.;</a:t>
            </a:r>
            <a:endParaRPr sz="1200">
              <a:solidFill>
                <a:schemeClr val="tx2"/>
              </a:solidFill>
              <a:latin typeface="Arial"/>
              <a:cs typeface="Arial"/>
            </a:endParaRPr>
          </a:p>
        </p:txBody>
      </p:sp>
      <p:sp>
        <p:nvSpPr>
          <p:cNvPr id="9" name="object 9"/>
          <p:cNvSpPr txBox="1"/>
          <p:nvPr/>
        </p:nvSpPr>
        <p:spPr>
          <a:xfrm>
            <a:off x="2215925" y="2561182"/>
            <a:ext cx="2759710" cy="198131"/>
          </a:xfrm>
          <a:prstGeom prst="rect">
            <a:avLst/>
          </a:prstGeom>
        </p:spPr>
        <p:txBody>
          <a:bodyPr vert="horz" wrap="square" lIns="0" tIns="13335" rIns="0" bIns="0" rtlCol="0">
            <a:spAutoFit/>
          </a:bodyPr>
          <a:lstStyle/>
          <a:p>
            <a:pPr marL="12700">
              <a:lnSpc>
                <a:spcPct val="100000"/>
              </a:lnSpc>
              <a:spcBef>
                <a:spcPts val="105"/>
              </a:spcBef>
            </a:pPr>
            <a:r>
              <a:rPr sz="1200" dirty="0">
                <a:solidFill>
                  <a:schemeClr val="tx2"/>
                </a:solidFill>
                <a:latin typeface="Arial"/>
                <a:cs typeface="Arial"/>
              </a:rPr>
              <a:t>I</a:t>
            </a:r>
            <a:r>
              <a:rPr sz="1200" spc="-5" dirty="0">
                <a:solidFill>
                  <a:schemeClr val="tx2"/>
                </a:solidFill>
                <a:latin typeface="Arial"/>
                <a:cs typeface="Arial"/>
              </a:rPr>
              <a:t> </a:t>
            </a:r>
            <a:r>
              <a:rPr sz="1200" b="1" dirty="0">
                <a:solidFill>
                  <a:schemeClr val="tx2"/>
                </a:solidFill>
                <a:latin typeface="Arial"/>
                <a:cs typeface="Arial"/>
              </a:rPr>
              <a:t>reati</a:t>
            </a:r>
            <a:r>
              <a:rPr sz="1200" b="1" spc="-25" dirty="0">
                <a:solidFill>
                  <a:schemeClr val="tx2"/>
                </a:solidFill>
                <a:latin typeface="Arial"/>
                <a:cs typeface="Arial"/>
              </a:rPr>
              <a:t> </a:t>
            </a:r>
            <a:r>
              <a:rPr sz="1200" b="1" spc="-10" dirty="0">
                <a:solidFill>
                  <a:schemeClr val="tx2"/>
                </a:solidFill>
                <a:latin typeface="Arial"/>
                <a:cs typeface="Arial"/>
              </a:rPr>
              <a:t>transnazionali</a:t>
            </a:r>
            <a:r>
              <a:rPr sz="1200" b="1" spc="-50" dirty="0">
                <a:solidFill>
                  <a:schemeClr val="tx2"/>
                </a:solidFill>
                <a:latin typeface="Arial"/>
                <a:cs typeface="Arial"/>
              </a:rPr>
              <a:t> </a:t>
            </a:r>
            <a:r>
              <a:rPr sz="1200" dirty="0">
                <a:solidFill>
                  <a:schemeClr val="tx2"/>
                </a:solidFill>
                <a:latin typeface="Arial"/>
                <a:cs typeface="Arial"/>
              </a:rPr>
              <a:t>(l.</a:t>
            </a:r>
            <a:r>
              <a:rPr sz="1200" spc="-110" dirty="0">
                <a:solidFill>
                  <a:schemeClr val="tx2"/>
                </a:solidFill>
                <a:latin typeface="Arial"/>
                <a:cs typeface="Arial"/>
              </a:rPr>
              <a:t> </a:t>
            </a:r>
            <a:r>
              <a:rPr sz="1200" spc="-10" dirty="0">
                <a:solidFill>
                  <a:schemeClr val="tx2"/>
                </a:solidFill>
                <a:latin typeface="Arial"/>
                <a:cs typeface="Arial"/>
              </a:rPr>
              <a:t>146/2006)</a:t>
            </a:r>
            <a:endParaRPr sz="1200">
              <a:solidFill>
                <a:schemeClr val="tx2"/>
              </a:solidFill>
              <a:latin typeface="Arial"/>
              <a:cs typeface="Arial"/>
            </a:endParaRPr>
          </a:p>
        </p:txBody>
      </p:sp>
      <p:sp>
        <p:nvSpPr>
          <p:cNvPr id="10" name="object 10"/>
          <p:cNvSpPr txBox="1"/>
          <p:nvPr/>
        </p:nvSpPr>
        <p:spPr>
          <a:xfrm>
            <a:off x="2215925" y="3142288"/>
            <a:ext cx="6527165" cy="532646"/>
          </a:xfrm>
          <a:prstGeom prst="rect">
            <a:avLst/>
          </a:prstGeom>
        </p:spPr>
        <p:txBody>
          <a:bodyPr vert="horz" wrap="square" lIns="0" tIns="12700" rIns="0" bIns="0" rtlCol="0">
            <a:spAutoFit/>
          </a:bodyPr>
          <a:lstStyle/>
          <a:p>
            <a:pPr marL="12700" marR="5080">
              <a:lnSpc>
                <a:spcPct val="150000"/>
              </a:lnSpc>
              <a:spcBef>
                <a:spcPts val="100"/>
              </a:spcBef>
            </a:pPr>
            <a:r>
              <a:rPr sz="1200" spc="-10" dirty="0">
                <a:solidFill>
                  <a:schemeClr val="tx2"/>
                </a:solidFill>
                <a:latin typeface="Arial"/>
                <a:cs typeface="Arial"/>
              </a:rPr>
              <a:t>Meccanismi</a:t>
            </a:r>
            <a:r>
              <a:rPr sz="1200" spc="-60" dirty="0">
                <a:solidFill>
                  <a:schemeClr val="tx2"/>
                </a:solidFill>
                <a:latin typeface="Arial"/>
                <a:cs typeface="Arial"/>
              </a:rPr>
              <a:t> </a:t>
            </a:r>
            <a:r>
              <a:rPr sz="1200" dirty="0">
                <a:solidFill>
                  <a:schemeClr val="tx2"/>
                </a:solidFill>
                <a:latin typeface="Arial"/>
                <a:cs typeface="Arial"/>
              </a:rPr>
              <a:t>di</a:t>
            </a:r>
            <a:r>
              <a:rPr sz="1200" spc="-25" dirty="0">
                <a:solidFill>
                  <a:schemeClr val="tx2"/>
                </a:solidFill>
                <a:latin typeface="Arial"/>
                <a:cs typeface="Arial"/>
              </a:rPr>
              <a:t> </a:t>
            </a:r>
            <a:r>
              <a:rPr sz="1200" b="1" dirty="0">
                <a:solidFill>
                  <a:schemeClr val="tx2"/>
                </a:solidFill>
                <a:latin typeface="Arial"/>
                <a:cs typeface="Arial"/>
              </a:rPr>
              <a:t>risalita</a:t>
            </a:r>
            <a:r>
              <a:rPr sz="1200" b="1" spc="-50" dirty="0">
                <a:solidFill>
                  <a:schemeClr val="tx2"/>
                </a:solidFill>
                <a:latin typeface="Arial"/>
                <a:cs typeface="Arial"/>
              </a:rPr>
              <a:t> </a:t>
            </a:r>
            <a:r>
              <a:rPr sz="1200" b="1" dirty="0">
                <a:solidFill>
                  <a:schemeClr val="tx2"/>
                </a:solidFill>
                <a:latin typeface="Arial"/>
                <a:cs typeface="Arial"/>
              </a:rPr>
              <a:t>di</a:t>
            </a:r>
            <a:r>
              <a:rPr sz="1200" b="1" spc="-45" dirty="0">
                <a:solidFill>
                  <a:schemeClr val="tx2"/>
                </a:solidFill>
                <a:latin typeface="Arial"/>
                <a:cs typeface="Arial"/>
              </a:rPr>
              <a:t> </a:t>
            </a:r>
            <a:r>
              <a:rPr sz="1200" b="1" spc="-20" dirty="0">
                <a:solidFill>
                  <a:schemeClr val="tx2"/>
                </a:solidFill>
                <a:latin typeface="Arial"/>
                <a:cs typeface="Arial"/>
              </a:rPr>
              <a:t>responsabilità</a:t>
            </a:r>
            <a:r>
              <a:rPr sz="1200" b="1" spc="-60" dirty="0">
                <a:solidFill>
                  <a:schemeClr val="tx2"/>
                </a:solidFill>
                <a:latin typeface="Arial"/>
                <a:cs typeface="Arial"/>
              </a:rPr>
              <a:t> </a:t>
            </a:r>
            <a:r>
              <a:rPr sz="1200" spc="-10" dirty="0">
                <a:solidFill>
                  <a:schemeClr val="tx2"/>
                </a:solidFill>
                <a:latin typeface="Arial"/>
                <a:cs typeface="Arial"/>
              </a:rPr>
              <a:t>all’interno</a:t>
            </a:r>
            <a:r>
              <a:rPr sz="1200" spc="-55" dirty="0">
                <a:solidFill>
                  <a:schemeClr val="tx2"/>
                </a:solidFill>
                <a:latin typeface="Arial"/>
                <a:cs typeface="Arial"/>
              </a:rPr>
              <a:t> </a:t>
            </a:r>
            <a:r>
              <a:rPr sz="1200" dirty="0">
                <a:solidFill>
                  <a:schemeClr val="tx2"/>
                </a:solidFill>
                <a:latin typeface="Arial"/>
                <a:cs typeface="Arial"/>
              </a:rPr>
              <a:t>dei</a:t>
            </a:r>
            <a:r>
              <a:rPr sz="1200" spc="-35" dirty="0">
                <a:solidFill>
                  <a:schemeClr val="tx2"/>
                </a:solidFill>
                <a:latin typeface="Arial"/>
                <a:cs typeface="Arial"/>
              </a:rPr>
              <a:t> </a:t>
            </a:r>
            <a:r>
              <a:rPr sz="1200" dirty="0">
                <a:solidFill>
                  <a:schemeClr val="tx2"/>
                </a:solidFill>
                <a:latin typeface="Arial"/>
                <a:cs typeface="Arial"/>
              </a:rPr>
              <a:t>Gruppi</a:t>
            </a:r>
            <a:r>
              <a:rPr sz="1200" spc="-60" dirty="0">
                <a:solidFill>
                  <a:schemeClr val="tx2"/>
                </a:solidFill>
                <a:latin typeface="Arial"/>
                <a:cs typeface="Arial"/>
              </a:rPr>
              <a:t> </a:t>
            </a:r>
            <a:r>
              <a:rPr sz="1200" dirty="0">
                <a:solidFill>
                  <a:schemeClr val="tx2"/>
                </a:solidFill>
                <a:latin typeface="Arial"/>
                <a:cs typeface="Arial"/>
              </a:rPr>
              <a:t>di</a:t>
            </a:r>
            <a:r>
              <a:rPr sz="1200" spc="-25" dirty="0">
                <a:solidFill>
                  <a:schemeClr val="tx2"/>
                </a:solidFill>
                <a:latin typeface="Arial"/>
                <a:cs typeface="Arial"/>
              </a:rPr>
              <a:t> </a:t>
            </a:r>
            <a:r>
              <a:rPr sz="1200" spc="-10" dirty="0">
                <a:solidFill>
                  <a:schemeClr val="tx2"/>
                </a:solidFill>
                <a:latin typeface="Arial"/>
                <a:cs typeface="Arial"/>
              </a:rPr>
              <a:t>Imprese</a:t>
            </a:r>
            <a:r>
              <a:rPr sz="1200" spc="-60" dirty="0">
                <a:solidFill>
                  <a:schemeClr val="tx2"/>
                </a:solidFill>
                <a:latin typeface="Arial"/>
                <a:cs typeface="Arial"/>
              </a:rPr>
              <a:t> </a:t>
            </a:r>
            <a:r>
              <a:rPr sz="1200" dirty="0">
                <a:solidFill>
                  <a:schemeClr val="tx2"/>
                </a:solidFill>
                <a:latin typeface="Arial"/>
                <a:cs typeface="Arial"/>
              </a:rPr>
              <a:t>(nel</a:t>
            </a:r>
            <a:r>
              <a:rPr sz="1200" spc="345" dirty="0">
                <a:solidFill>
                  <a:schemeClr val="tx2"/>
                </a:solidFill>
                <a:latin typeface="Arial"/>
                <a:cs typeface="Arial"/>
              </a:rPr>
              <a:t> </a:t>
            </a:r>
            <a:r>
              <a:rPr sz="1200" spc="-20" dirty="0">
                <a:solidFill>
                  <a:schemeClr val="tx2"/>
                </a:solidFill>
                <a:latin typeface="Arial"/>
                <a:cs typeface="Arial"/>
              </a:rPr>
              <a:t>caso </a:t>
            </a:r>
            <a:r>
              <a:rPr sz="1200" dirty="0">
                <a:solidFill>
                  <a:schemeClr val="tx2"/>
                </a:solidFill>
                <a:latin typeface="Arial"/>
                <a:cs typeface="Arial"/>
              </a:rPr>
              <a:t>di</a:t>
            </a:r>
            <a:r>
              <a:rPr sz="1200" spc="-35" dirty="0">
                <a:solidFill>
                  <a:schemeClr val="tx2"/>
                </a:solidFill>
                <a:latin typeface="Arial"/>
                <a:cs typeface="Arial"/>
              </a:rPr>
              <a:t> </a:t>
            </a:r>
            <a:r>
              <a:rPr sz="1200" dirty="0">
                <a:solidFill>
                  <a:schemeClr val="tx2"/>
                </a:solidFill>
                <a:latin typeface="Arial"/>
                <a:cs typeface="Arial"/>
              </a:rPr>
              <a:t>holding</a:t>
            </a:r>
            <a:r>
              <a:rPr sz="1200" spc="-65" dirty="0">
                <a:solidFill>
                  <a:schemeClr val="tx2"/>
                </a:solidFill>
                <a:latin typeface="Arial"/>
                <a:cs typeface="Arial"/>
              </a:rPr>
              <a:t> </a:t>
            </a:r>
            <a:r>
              <a:rPr sz="1200" dirty="0">
                <a:solidFill>
                  <a:schemeClr val="tx2"/>
                </a:solidFill>
                <a:latin typeface="Arial"/>
                <a:cs typeface="Arial"/>
              </a:rPr>
              <a:t>italiana</a:t>
            </a:r>
            <a:r>
              <a:rPr sz="1200" spc="-40" dirty="0">
                <a:solidFill>
                  <a:schemeClr val="tx2"/>
                </a:solidFill>
                <a:latin typeface="Arial"/>
                <a:cs typeface="Arial"/>
              </a:rPr>
              <a:t> </a:t>
            </a:r>
            <a:r>
              <a:rPr sz="1200" dirty="0">
                <a:solidFill>
                  <a:schemeClr val="tx2"/>
                </a:solidFill>
                <a:latin typeface="Arial"/>
                <a:cs typeface="Arial"/>
              </a:rPr>
              <a:t>e</a:t>
            </a:r>
            <a:r>
              <a:rPr sz="1200" spc="-20" dirty="0">
                <a:solidFill>
                  <a:schemeClr val="tx2"/>
                </a:solidFill>
                <a:latin typeface="Arial"/>
                <a:cs typeface="Arial"/>
              </a:rPr>
              <a:t> </a:t>
            </a:r>
            <a:r>
              <a:rPr sz="1200" spc="-10" dirty="0">
                <a:solidFill>
                  <a:schemeClr val="tx2"/>
                </a:solidFill>
                <a:latin typeface="Arial"/>
                <a:cs typeface="Arial"/>
              </a:rPr>
              <a:t>controllata</a:t>
            </a:r>
            <a:r>
              <a:rPr sz="1200" spc="-190" dirty="0">
                <a:solidFill>
                  <a:schemeClr val="tx2"/>
                </a:solidFill>
                <a:latin typeface="Arial"/>
                <a:cs typeface="Arial"/>
              </a:rPr>
              <a:t> </a:t>
            </a:r>
            <a:r>
              <a:rPr sz="1200" spc="-10" dirty="0">
                <a:solidFill>
                  <a:schemeClr val="tx2"/>
                </a:solidFill>
                <a:latin typeface="Arial"/>
                <a:cs typeface="Arial"/>
              </a:rPr>
              <a:t>estera);</a:t>
            </a:r>
            <a:endParaRPr sz="1200">
              <a:solidFill>
                <a:schemeClr val="tx2"/>
              </a:solidFill>
              <a:latin typeface="Arial"/>
              <a:cs typeface="Arial"/>
            </a:endParaRPr>
          </a:p>
        </p:txBody>
      </p:sp>
      <p:sp>
        <p:nvSpPr>
          <p:cNvPr id="11" name="object 11"/>
          <p:cNvSpPr txBox="1"/>
          <p:nvPr/>
        </p:nvSpPr>
        <p:spPr>
          <a:xfrm>
            <a:off x="779476" y="4730834"/>
            <a:ext cx="7972425" cy="1479892"/>
          </a:xfrm>
          <a:prstGeom prst="rect">
            <a:avLst/>
          </a:prstGeom>
        </p:spPr>
        <p:txBody>
          <a:bodyPr vert="horz" wrap="square" lIns="0" tIns="12700" rIns="0" bIns="0" rtlCol="0">
            <a:spAutoFit/>
          </a:bodyPr>
          <a:lstStyle/>
          <a:p>
            <a:pPr marL="13335">
              <a:lnSpc>
                <a:spcPct val="100000"/>
              </a:lnSpc>
              <a:spcBef>
                <a:spcPts val="100"/>
              </a:spcBef>
            </a:pPr>
            <a:r>
              <a:rPr sz="1200" b="1" dirty="0">
                <a:solidFill>
                  <a:schemeClr val="tx2"/>
                </a:solidFill>
                <a:latin typeface="Arial"/>
                <a:cs typeface="Arial"/>
              </a:rPr>
              <a:t>Art.</a:t>
            </a:r>
            <a:r>
              <a:rPr sz="1200" b="1" spc="-35" dirty="0">
                <a:solidFill>
                  <a:schemeClr val="tx2"/>
                </a:solidFill>
                <a:latin typeface="Arial"/>
                <a:cs typeface="Arial"/>
              </a:rPr>
              <a:t> </a:t>
            </a:r>
            <a:r>
              <a:rPr sz="1200" b="1" dirty="0">
                <a:solidFill>
                  <a:schemeClr val="tx2"/>
                </a:solidFill>
                <a:latin typeface="Arial"/>
                <a:cs typeface="Arial"/>
              </a:rPr>
              <a:t>4</a:t>
            </a:r>
            <a:r>
              <a:rPr sz="1200" b="1" spc="-50" dirty="0">
                <a:solidFill>
                  <a:schemeClr val="tx2"/>
                </a:solidFill>
                <a:latin typeface="Arial"/>
                <a:cs typeface="Arial"/>
              </a:rPr>
              <a:t> </a:t>
            </a:r>
            <a:r>
              <a:rPr sz="1200" b="1" dirty="0">
                <a:solidFill>
                  <a:schemeClr val="tx2"/>
                </a:solidFill>
                <a:latin typeface="Arial"/>
                <a:cs typeface="Arial"/>
              </a:rPr>
              <a:t>D.Lgs.</a:t>
            </a:r>
            <a:r>
              <a:rPr sz="1200" b="1" spc="-90" dirty="0">
                <a:solidFill>
                  <a:schemeClr val="tx2"/>
                </a:solidFill>
                <a:latin typeface="Arial"/>
                <a:cs typeface="Arial"/>
              </a:rPr>
              <a:t> </a:t>
            </a:r>
            <a:r>
              <a:rPr sz="1200" b="1" spc="-10" dirty="0">
                <a:solidFill>
                  <a:schemeClr val="tx2"/>
                </a:solidFill>
                <a:latin typeface="Arial"/>
                <a:cs typeface="Arial"/>
              </a:rPr>
              <a:t>231/01:</a:t>
            </a:r>
            <a:endParaRPr sz="1200">
              <a:solidFill>
                <a:schemeClr val="tx2"/>
              </a:solidFill>
              <a:latin typeface="Arial"/>
              <a:cs typeface="Arial"/>
            </a:endParaRPr>
          </a:p>
          <a:p>
            <a:pPr marL="12700" marR="5715" indent="-6350" algn="just">
              <a:lnSpc>
                <a:spcPct val="100000"/>
              </a:lnSpc>
              <a:spcBef>
                <a:spcPts val="1560"/>
              </a:spcBef>
              <a:buSzPct val="92857"/>
              <a:buAutoNum type="arabicPeriod"/>
              <a:tabLst>
                <a:tab pos="12700" algn="l"/>
                <a:tab pos="157480" algn="l"/>
              </a:tabLst>
            </a:pPr>
            <a:r>
              <a:rPr sz="1200" i="1" dirty="0">
                <a:solidFill>
                  <a:schemeClr val="tx2"/>
                </a:solidFill>
                <a:latin typeface="Arial"/>
                <a:cs typeface="Arial"/>
              </a:rPr>
              <a:t>	Nei</a:t>
            </a:r>
            <a:r>
              <a:rPr sz="1200" i="1" spc="165" dirty="0">
                <a:solidFill>
                  <a:schemeClr val="tx2"/>
                </a:solidFill>
                <a:latin typeface="Arial"/>
                <a:cs typeface="Arial"/>
              </a:rPr>
              <a:t> </a:t>
            </a:r>
            <a:r>
              <a:rPr sz="1200" i="1" dirty="0">
                <a:solidFill>
                  <a:schemeClr val="tx2"/>
                </a:solidFill>
                <a:latin typeface="Arial"/>
                <a:cs typeface="Arial"/>
              </a:rPr>
              <a:t>casi</a:t>
            </a:r>
            <a:r>
              <a:rPr sz="1200" i="1" spc="165" dirty="0">
                <a:solidFill>
                  <a:schemeClr val="tx2"/>
                </a:solidFill>
                <a:latin typeface="Arial"/>
                <a:cs typeface="Arial"/>
              </a:rPr>
              <a:t> </a:t>
            </a:r>
            <a:r>
              <a:rPr sz="1200" i="1" dirty="0">
                <a:solidFill>
                  <a:schemeClr val="tx2"/>
                </a:solidFill>
                <a:latin typeface="Arial"/>
                <a:cs typeface="Arial"/>
              </a:rPr>
              <a:t>e</a:t>
            </a:r>
            <a:r>
              <a:rPr sz="1200" i="1" spc="165" dirty="0">
                <a:solidFill>
                  <a:schemeClr val="tx2"/>
                </a:solidFill>
                <a:latin typeface="Arial"/>
                <a:cs typeface="Arial"/>
              </a:rPr>
              <a:t> </a:t>
            </a:r>
            <a:r>
              <a:rPr sz="1200" i="1" dirty="0">
                <a:solidFill>
                  <a:schemeClr val="tx2"/>
                </a:solidFill>
                <a:latin typeface="Arial"/>
                <a:cs typeface="Arial"/>
              </a:rPr>
              <a:t>alle</a:t>
            </a:r>
            <a:r>
              <a:rPr sz="1200" i="1" spc="165" dirty="0">
                <a:solidFill>
                  <a:schemeClr val="tx2"/>
                </a:solidFill>
                <a:latin typeface="Arial"/>
                <a:cs typeface="Arial"/>
              </a:rPr>
              <a:t> </a:t>
            </a:r>
            <a:r>
              <a:rPr sz="1200" i="1" dirty="0">
                <a:solidFill>
                  <a:schemeClr val="tx2"/>
                </a:solidFill>
                <a:latin typeface="Arial"/>
                <a:cs typeface="Arial"/>
              </a:rPr>
              <a:t>condizioni</a:t>
            </a:r>
            <a:r>
              <a:rPr sz="1200" i="1" spc="165" dirty="0">
                <a:solidFill>
                  <a:schemeClr val="tx2"/>
                </a:solidFill>
                <a:latin typeface="Arial"/>
                <a:cs typeface="Arial"/>
              </a:rPr>
              <a:t> </a:t>
            </a:r>
            <a:r>
              <a:rPr sz="1200" i="1" dirty="0">
                <a:solidFill>
                  <a:schemeClr val="tx2"/>
                </a:solidFill>
                <a:latin typeface="Arial"/>
                <a:cs typeface="Arial"/>
              </a:rPr>
              <a:t>previsti</a:t>
            </a:r>
            <a:r>
              <a:rPr sz="1200" i="1" spc="165" dirty="0">
                <a:solidFill>
                  <a:schemeClr val="tx2"/>
                </a:solidFill>
                <a:latin typeface="Arial"/>
                <a:cs typeface="Arial"/>
              </a:rPr>
              <a:t> </a:t>
            </a:r>
            <a:r>
              <a:rPr sz="1200" i="1" dirty="0">
                <a:solidFill>
                  <a:schemeClr val="tx2"/>
                </a:solidFill>
                <a:latin typeface="Arial"/>
                <a:cs typeface="Arial"/>
              </a:rPr>
              <a:t>dagli</a:t>
            </a:r>
            <a:r>
              <a:rPr sz="1200" i="1" spc="175" dirty="0">
                <a:solidFill>
                  <a:schemeClr val="tx2"/>
                </a:solidFill>
                <a:latin typeface="Arial"/>
                <a:cs typeface="Arial"/>
              </a:rPr>
              <a:t> </a:t>
            </a:r>
            <a:r>
              <a:rPr sz="1200" i="1" dirty="0">
                <a:solidFill>
                  <a:schemeClr val="tx2"/>
                </a:solidFill>
                <a:latin typeface="Arial"/>
                <a:cs typeface="Arial"/>
              </a:rPr>
              <a:t>articoli</a:t>
            </a:r>
            <a:r>
              <a:rPr sz="1200" i="1" spc="165" dirty="0">
                <a:solidFill>
                  <a:schemeClr val="tx2"/>
                </a:solidFill>
                <a:latin typeface="Arial"/>
                <a:cs typeface="Arial"/>
              </a:rPr>
              <a:t> </a:t>
            </a:r>
            <a:r>
              <a:rPr sz="1200" i="1" dirty="0">
                <a:solidFill>
                  <a:schemeClr val="tx2"/>
                </a:solidFill>
                <a:latin typeface="Arial"/>
                <a:cs typeface="Arial"/>
              </a:rPr>
              <a:t>7,</a:t>
            </a:r>
            <a:r>
              <a:rPr sz="1200" i="1" spc="170" dirty="0">
                <a:solidFill>
                  <a:schemeClr val="tx2"/>
                </a:solidFill>
                <a:latin typeface="Arial"/>
                <a:cs typeface="Arial"/>
              </a:rPr>
              <a:t> </a:t>
            </a:r>
            <a:r>
              <a:rPr sz="1200" i="1" dirty="0">
                <a:solidFill>
                  <a:schemeClr val="tx2"/>
                </a:solidFill>
                <a:latin typeface="Arial"/>
                <a:cs typeface="Arial"/>
              </a:rPr>
              <a:t>8,</a:t>
            </a:r>
            <a:r>
              <a:rPr sz="1200" i="1" spc="170" dirty="0">
                <a:solidFill>
                  <a:schemeClr val="tx2"/>
                </a:solidFill>
                <a:latin typeface="Arial"/>
                <a:cs typeface="Arial"/>
              </a:rPr>
              <a:t> </a:t>
            </a:r>
            <a:r>
              <a:rPr sz="1200" i="1" dirty="0">
                <a:solidFill>
                  <a:schemeClr val="tx2"/>
                </a:solidFill>
                <a:latin typeface="Arial"/>
                <a:cs typeface="Arial"/>
              </a:rPr>
              <a:t>9</a:t>
            </a:r>
            <a:r>
              <a:rPr sz="1200" i="1" spc="165" dirty="0">
                <a:solidFill>
                  <a:schemeClr val="tx2"/>
                </a:solidFill>
                <a:latin typeface="Arial"/>
                <a:cs typeface="Arial"/>
              </a:rPr>
              <a:t> </a:t>
            </a:r>
            <a:r>
              <a:rPr sz="1200" i="1" dirty="0">
                <a:solidFill>
                  <a:schemeClr val="tx2"/>
                </a:solidFill>
                <a:latin typeface="Arial"/>
                <a:cs typeface="Arial"/>
              </a:rPr>
              <a:t>e</a:t>
            </a:r>
            <a:r>
              <a:rPr sz="1200" i="1" spc="165" dirty="0">
                <a:solidFill>
                  <a:schemeClr val="tx2"/>
                </a:solidFill>
                <a:latin typeface="Arial"/>
                <a:cs typeface="Arial"/>
              </a:rPr>
              <a:t> </a:t>
            </a:r>
            <a:r>
              <a:rPr sz="1200" i="1" dirty="0">
                <a:solidFill>
                  <a:schemeClr val="tx2"/>
                </a:solidFill>
                <a:latin typeface="Arial"/>
                <a:cs typeface="Arial"/>
              </a:rPr>
              <a:t>10</a:t>
            </a:r>
            <a:r>
              <a:rPr sz="1200" i="1" spc="170" dirty="0">
                <a:solidFill>
                  <a:schemeClr val="tx2"/>
                </a:solidFill>
                <a:latin typeface="Arial"/>
                <a:cs typeface="Arial"/>
              </a:rPr>
              <a:t> </a:t>
            </a:r>
            <a:r>
              <a:rPr sz="1200" i="1" dirty="0">
                <a:solidFill>
                  <a:schemeClr val="tx2"/>
                </a:solidFill>
                <a:latin typeface="Arial"/>
                <a:cs typeface="Arial"/>
              </a:rPr>
              <a:t>del</a:t>
            </a:r>
            <a:r>
              <a:rPr sz="1200" i="1" spc="165" dirty="0">
                <a:solidFill>
                  <a:schemeClr val="tx2"/>
                </a:solidFill>
                <a:latin typeface="Arial"/>
                <a:cs typeface="Arial"/>
              </a:rPr>
              <a:t> </a:t>
            </a:r>
            <a:r>
              <a:rPr sz="1200" i="1" dirty="0">
                <a:solidFill>
                  <a:schemeClr val="tx2"/>
                </a:solidFill>
                <a:latin typeface="Arial"/>
                <a:cs typeface="Arial"/>
              </a:rPr>
              <a:t>codice</a:t>
            </a:r>
            <a:r>
              <a:rPr sz="1200" i="1" spc="165" dirty="0">
                <a:solidFill>
                  <a:schemeClr val="tx2"/>
                </a:solidFill>
                <a:latin typeface="Arial"/>
                <a:cs typeface="Arial"/>
              </a:rPr>
              <a:t> </a:t>
            </a:r>
            <a:r>
              <a:rPr sz="1200" i="1" dirty="0">
                <a:solidFill>
                  <a:schemeClr val="tx2"/>
                </a:solidFill>
                <a:latin typeface="Arial"/>
                <a:cs typeface="Arial"/>
              </a:rPr>
              <a:t>penale,</a:t>
            </a:r>
            <a:r>
              <a:rPr sz="1200" i="1" spc="170" dirty="0">
                <a:solidFill>
                  <a:schemeClr val="tx2"/>
                </a:solidFill>
                <a:latin typeface="Arial"/>
                <a:cs typeface="Arial"/>
              </a:rPr>
              <a:t> </a:t>
            </a:r>
            <a:r>
              <a:rPr sz="1200" i="1" dirty="0">
                <a:solidFill>
                  <a:schemeClr val="tx2"/>
                </a:solidFill>
                <a:latin typeface="Arial"/>
                <a:cs typeface="Arial"/>
              </a:rPr>
              <a:t>gli</a:t>
            </a:r>
            <a:r>
              <a:rPr sz="1200" i="1" spc="165" dirty="0">
                <a:solidFill>
                  <a:schemeClr val="tx2"/>
                </a:solidFill>
                <a:latin typeface="Arial"/>
                <a:cs typeface="Arial"/>
              </a:rPr>
              <a:t> </a:t>
            </a:r>
            <a:r>
              <a:rPr sz="1200" i="1" dirty="0">
                <a:solidFill>
                  <a:schemeClr val="tx2"/>
                </a:solidFill>
                <a:latin typeface="Arial"/>
                <a:cs typeface="Arial"/>
              </a:rPr>
              <a:t>enti</a:t>
            </a:r>
            <a:r>
              <a:rPr sz="1200" i="1" spc="165" dirty="0">
                <a:solidFill>
                  <a:schemeClr val="tx2"/>
                </a:solidFill>
                <a:latin typeface="Arial"/>
                <a:cs typeface="Arial"/>
              </a:rPr>
              <a:t> </a:t>
            </a:r>
            <a:r>
              <a:rPr sz="1200" i="1" dirty="0">
                <a:solidFill>
                  <a:schemeClr val="tx2"/>
                </a:solidFill>
                <a:latin typeface="Arial"/>
                <a:cs typeface="Arial"/>
              </a:rPr>
              <a:t>aventi</a:t>
            </a:r>
            <a:r>
              <a:rPr sz="1200" i="1" spc="165" dirty="0">
                <a:solidFill>
                  <a:schemeClr val="tx2"/>
                </a:solidFill>
                <a:latin typeface="Arial"/>
                <a:cs typeface="Arial"/>
              </a:rPr>
              <a:t> </a:t>
            </a:r>
            <a:r>
              <a:rPr sz="1200" i="1" spc="-25" dirty="0">
                <a:solidFill>
                  <a:schemeClr val="tx2"/>
                </a:solidFill>
                <a:latin typeface="Arial"/>
                <a:cs typeface="Arial"/>
              </a:rPr>
              <a:t>nel </a:t>
            </a:r>
            <a:r>
              <a:rPr sz="1200" i="1" dirty="0">
                <a:solidFill>
                  <a:schemeClr val="tx2"/>
                </a:solidFill>
                <a:latin typeface="Arial"/>
                <a:cs typeface="Arial"/>
              </a:rPr>
              <a:t>territorio</a:t>
            </a:r>
            <a:r>
              <a:rPr sz="1200" i="1" spc="150" dirty="0">
                <a:solidFill>
                  <a:schemeClr val="tx2"/>
                </a:solidFill>
                <a:latin typeface="Arial"/>
                <a:cs typeface="Arial"/>
              </a:rPr>
              <a:t> </a:t>
            </a:r>
            <a:r>
              <a:rPr sz="1200" i="1" dirty="0">
                <a:solidFill>
                  <a:schemeClr val="tx2"/>
                </a:solidFill>
                <a:latin typeface="Arial"/>
                <a:cs typeface="Arial"/>
              </a:rPr>
              <a:t>dello</a:t>
            </a:r>
            <a:r>
              <a:rPr sz="1200" i="1" spc="165" dirty="0">
                <a:solidFill>
                  <a:schemeClr val="tx2"/>
                </a:solidFill>
                <a:latin typeface="Arial"/>
                <a:cs typeface="Arial"/>
              </a:rPr>
              <a:t> </a:t>
            </a:r>
            <a:r>
              <a:rPr sz="1200" i="1" dirty="0">
                <a:solidFill>
                  <a:schemeClr val="tx2"/>
                </a:solidFill>
                <a:latin typeface="Arial"/>
                <a:cs typeface="Arial"/>
              </a:rPr>
              <a:t>Stato</a:t>
            </a:r>
            <a:r>
              <a:rPr sz="1200" i="1" spc="165" dirty="0">
                <a:solidFill>
                  <a:schemeClr val="tx2"/>
                </a:solidFill>
                <a:latin typeface="Arial"/>
                <a:cs typeface="Arial"/>
              </a:rPr>
              <a:t> </a:t>
            </a:r>
            <a:r>
              <a:rPr sz="1200" i="1" dirty="0">
                <a:solidFill>
                  <a:schemeClr val="tx2"/>
                </a:solidFill>
                <a:latin typeface="Arial"/>
                <a:cs typeface="Arial"/>
              </a:rPr>
              <a:t>la</a:t>
            </a:r>
            <a:r>
              <a:rPr sz="1200" i="1" spc="165" dirty="0">
                <a:solidFill>
                  <a:schemeClr val="tx2"/>
                </a:solidFill>
                <a:latin typeface="Arial"/>
                <a:cs typeface="Arial"/>
              </a:rPr>
              <a:t> </a:t>
            </a:r>
            <a:r>
              <a:rPr sz="1200" i="1" u="heavy" dirty="0">
                <a:solidFill>
                  <a:schemeClr val="tx2"/>
                </a:solidFill>
                <a:uFill>
                  <a:solidFill>
                    <a:srgbClr val="000000"/>
                  </a:solidFill>
                </a:uFill>
                <a:latin typeface="Arial"/>
                <a:cs typeface="Arial"/>
              </a:rPr>
              <a:t>sede</a:t>
            </a:r>
            <a:r>
              <a:rPr sz="1200" i="1" u="heavy" spc="145" dirty="0">
                <a:solidFill>
                  <a:schemeClr val="tx2"/>
                </a:solidFill>
                <a:uFill>
                  <a:solidFill>
                    <a:srgbClr val="000000"/>
                  </a:solidFill>
                </a:uFill>
                <a:latin typeface="Arial"/>
                <a:cs typeface="Arial"/>
              </a:rPr>
              <a:t> </a:t>
            </a:r>
            <a:r>
              <a:rPr sz="1200" i="1" u="heavy" dirty="0">
                <a:solidFill>
                  <a:schemeClr val="tx2"/>
                </a:solidFill>
                <a:uFill>
                  <a:solidFill>
                    <a:srgbClr val="000000"/>
                  </a:solidFill>
                </a:uFill>
                <a:latin typeface="Arial"/>
                <a:cs typeface="Arial"/>
              </a:rPr>
              <a:t>principale</a:t>
            </a:r>
            <a:r>
              <a:rPr sz="1200" i="1" u="none" spc="170" dirty="0">
                <a:solidFill>
                  <a:schemeClr val="tx2"/>
                </a:solidFill>
                <a:latin typeface="Arial"/>
                <a:cs typeface="Arial"/>
              </a:rPr>
              <a:t> </a:t>
            </a:r>
            <a:r>
              <a:rPr sz="1200" i="1" u="none" dirty="0">
                <a:solidFill>
                  <a:schemeClr val="tx2"/>
                </a:solidFill>
                <a:latin typeface="Arial"/>
                <a:cs typeface="Arial"/>
              </a:rPr>
              <a:t>rispondono</a:t>
            </a:r>
            <a:r>
              <a:rPr sz="1200" i="1" u="none" spc="170" dirty="0">
                <a:solidFill>
                  <a:schemeClr val="tx2"/>
                </a:solidFill>
                <a:latin typeface="Arial"/>
                <a:cs typeface="Arial"/>
              </a:rPr>
              <a:t> </a:t>
            </a:r>
            <a:r>
              <a:rPr sz="1200" i="1" u="none" dirty="0">
                <a:solidFill>
                  <a:schemeClr val="tx2"/>
                </a:solidFill>
                <a:latin typeface="Arial"/>
                <a:cs typeface="Arial"/>
              </a:rPr>
              <a:t>anche</a:t>
            </a:r>
            <a:r>
              <a:rPr sz="1200" i="1" u="none" spc="165" dirty="0">
                <a:solidFill>
                  <a:schemeClr val="tx2"/>
                </a:solidFill>
                <a:latin typeface="Arial"/>
                <a:cs typeface="Arial"/>
              </a:rPr>
              <a:t> </a:t>
            </a:r>
            <a:r>
              <a:rPr sz="1200" i="1" u="none" dirty="0">
                <a:solidFill>
                  <a:schemeClr val="tx2"/>
                </a:solidFill>
                <a:latin typeface="Arial"/>
                <a:cs typeface="Arial"/>
              </a:rPr>
              <a:t>in</a:t>
            </a:r>
            <a:r>
              <a:rPr sz="1200" i="1" u="none" spc="165" dirty="0">
                <a:solidFill>
                  <a:schemeClr val="tx2"/>
                </a:solidFill>
                <a:latin typeface="Arial"/>
                <a:cs typeface="Arial"/>
              </a:rPr>
              <a:t> </a:t>
            </a:r>
            <a:r>
              <a:rPr sz="1200" i="1" u="none" dirty="0">
                <a:solidFill>
                  <a:schemeClr val="tx2"/>
                </a:solidFill>
                <a:latin typeface="Arial"/>
                <a:cs typeface="Arial"/>
              </a:rPr>
              <a:t>relazione</a:t>
            </a:r>
            <a:r>
              <a:rPr sz="1200" i="1" u="none" spc="165" dirty="0">
                <a:solidFill>
                  <a:schemeClr val="tx2"/>
                </a:solidFill>
                <a:latin typeface="Arial"/>
                <a:cs typeface="Arial"/>
              </a:rPr>
              <a:t> </a:t>
            </a:r>
            <a:r>
              <a:rPr sz="1200" i="1" u="none" dirty="0">
                <a:solidFill>
                  <a:schemeClr val="tx2"/>
                </a:solidFill>
                <a:latin typeface="Arial"/>
                <a:cs typeface="Arial"/>
              </a:rPr>
              <a:t>ai</a:t>
            </a:r>
            <a:r>
              <a:rPr sz="1200" i="1" u="none" spc="170" dirty="0">
                <a:solidFill>
                  <a:schemeClr val="tx2"/>
                </a:solidFill>
                <a:latin typeface="Arial"/>
                <a:cs typeface="Arial"/>
              </a:rPr>
              <a:t> </a:t>
            </a:r>
            <a:r>
              <a:rPr sz="1200" i="1" u="none" dirty="0">
                <a:solidFill>
                  <a:schemeClr val="tx2"/>
                </a:solidFill>
                <a:latin typeface="Arial"/>
                <a:cs typeface="Arial"/>
              </a:rPr>
              <a:t>reati</a:t>
            </a:r>
            <a:r>
              <a:rPr sz="1200" i="1" u="none" spc="150" dirty="0">
                <a:solidFill>
                  <a:schemeClr val="tx2"/>
                </a:solidFill>
                <a:latin typeface="Arial"/>
                <a:cs typeface="Arial"/>
              </a:rPr>
              <a:t> </a:t>
            </a:r>
            <a:r>
              <a:rPr sz="1200" i="1" u="none" dirty="0">
                <a:solidFill>
                  <a:schemeClr val="tx2"/>
                </a:solidFill>
                <a:latin typeface="Arial"/>
                <a:cs typeface="Arial"/>
              </a:rPr>
              <a:t>commessi</a:t>
            </a:r>
            <a:r>
              <a:rPr sz="1200" i="1" u="none" spc="155" dirty="0">
                <a:solidFill>
                  <a:schemeClr val="tx2"/>
                </a:solidFill>
                <a:latin typeface="Arial"/>
                <a:cs typeface="Arial"/>
              </a:rPr>
              <a:t> </a:t>
            </a:r>
            <a:r>
              <a:rPr sz="1200" i="1" u="none" spc="-10" dirty="0">
                <a:solidFill>
                  <a:schemeClr val="tx2"/>
                </a:solidFill>
                <a:latin typeface="Arial"/>
                <a:cs typeface="Arial"/>
              </a:rPr>
              <a:t>all’estero, </a:t>
            </a:r>
            <a:r>
              <a:rPr sz="1200" i="1" u="heavy" dirty="0">
                <a:solidFill>
                  <a:schemeClr val="tx2"/>
                </a:solidFill>
                <a:uFill>
                  <a:solidFill>
                    <a:srgbClr val="000000"/>
                  </a:solidFill>
                </a:uFill>
                <a:latin typeface="Arial"/>
                <a:cs typeface="Arial"/>
              </a:rPr>
              <a:t>purché</a:t>
            </a:r>
            <a:r>
              <a:rPr sz="1200" i="1" u="heavy" spc="-45" dirty="0">
                <a:solidFill>
                  <a:schemeClr val="tx2"/>
                </a:solidFill>
                <a:uFill>
                  <a:solidFill>
                    <a:srgbClr val="000000"/>
                  </a:solidFill>
                </a:uFill>
                <a:latin typeface="Arial"/>
                <a:cs typeface="Arial"/>
              </a:rPr>
              <a:t> </a:t>
            </a:r>
            <a:r>
              <a:rPr sz="1200" i="1" u="heavy" dirty="0">
                <a:solidFill>
                  <a:schemeClr val="tx2"/>
                </a:solidFill>
                <a:uFill>
                  <a:solidFill>
                    <a:srgbClr val="000000"/>
                  </a:solidFill>
                </a:uFill>
                <a:latin typeface="Arial"/>
                <a:cs typeface="Arial"/>
              </a:rPr>
              <a:t>nei</a:t>
            </a:r>
            <a:r>
              <a:rPr sz="1200" i="1" u="heavy" spc="-30" dirty="0">
                <a:solidFill>
                  <a:schemeClr val="tx2"/>
                </a:solidFill>
                <a:uFill>
                  <a:solidFill>
                    <a:srgbClr val="000000"/>
                  </a:solidFill>
                </a:uFill>
                <a:latin typeface="Arial"/>
                <a:cs typeface="Arial"/>
              </a:rPr>
              <a:t> </a:t>
            </a:r>
            <a:r>
              <a:rPr sz="1200" i="1" u="heavy" dirty="0">
                <a:solidFill>
                  <a:schemeClr val="tx2"/>
                </a:solidFill>
                <a:uFill>
                  <a:solidFill>
                    <a:srgbClr val="000000"/>
                  </a:solidFill>
                </a:uFill>
                <a:latin typeface="Arial"/>
                <a:cs typeface="Arial"/>
              </a:rPr>
              <a:t>loro</a:t>
            </a:r>
            <a:r>
              <a:rPr sz="1200" i="1" u="heavy" spc="-45" dirty="0">
                <a:solidFill>
                  <a:schemeClr val="tx2"/>
                </a:solidFill>
                <a:uFill>
                  <a:solidFill>
                    <a:srgbClr val="000000"/>
                  </a:solidFill>
                </a:uFill>
                <a:latin typeface="Arial"/>
                <a:cs typeface="Arial"/>
              </a:rPr>
              <a:t> </a:t>
            </a:r>
            <a:r>
              <a:rPr sz="1200" i="1" u="heavy" spc="-10" dirty="0">
                <a:solidFill>
                  <a:schemeClr val="tx2"/>
                </a:solidFill>
                <a:uFill>
                  <a:solidFill>
                    <a:srgbClr val="000000"/>
                  </a:solidFill>
                </a:uFill>
                <a:latin typeface="Arial"/>
                <a:cs typeface="Arial"/>
              </a:rPr>
              <a:t>confronti</a:t>
            </a:r>
            <a:r>
              <a:rPr sz="1200" i="1" u="heavy" spc="-55" dirty="0">
                <a:solidFill>
                  <a:schemeClr val="tx2"/>
                </a:solidFill>
                <a:uFill>
                  <a:solidFill>
                    <a:srgbClr val="000000"/>
                  </a:solidFill>
                </a:uFill>
                <a:latin typeface="Arial"/>
                <a:cs typeface="Arial"/>
              </a:rPr>
              <a:t> </a:t>
            </a:r>
            <a:r>
              <a:rPr sz="1200" i="1" u="heavy" dirty="0">
                <a:solidFill>
                  <a:schemeClr val="tx2"/>
                </a:solidFill>
                <a:uFill>
                  <a:solidFill>
                    <a:srgbClr val="000000"/>
                  </a:solidFill>
                </a:uFill>
                <a:latin typeface="Arial"/>
                <a:cs typeface="Arial"/>
              </a:rPr>
              <a:t>non</a:t>
            </a:r>
            <a:r>
              <a:rPr sz="1200" i="1" u="heavy" spc="-30" dirty="0">
                <a:solidFill>
                  <a:schemeClr val="tx2"/>
                </a:solidFill>
                <a:uFill>
                  <a:solidFill>
                    <a:srgbClr val="000000"/>
                  </a:solidFill>
                </a:uFill>
                <a:latin typeface="Arial"/>
                <a:cs typeface="Arial"/>
              </a:rPr>
              <a:t> </a:t>
            </a:r>
            <a:r>
              <a:rPr sz="1200" i="1" u="heavy" spc="-10" dirty="0">
                <a:solidFill>
                  <a:schemeClr val="tx2"/>
                </a:solidFill>
                <a:uFill>
                  <a:solidFill>
                    <a:srgbClr val="000000"/>
                  </a:solidFill>
                </a:uFill>
                <a:latin typeface="Arial"/>
                <a:cs typeface="Arial"/>
              </a:rPr>
              <a:t>proceda</a:t>
            </a:r>
            <a:r>
              <a:rPr sz="1200" i="1" u="heavy" spc="-55" dirty="0">
                <a:solidFill>
                  <a:schemeClr val="tx2"/>
                </a:solidFill>
                <a:uFill>
                  <a:solidFill>
                    <a:srgbClr val="000000"/>
                  </a:solidFill>
                </a:uFill>
                <a:latin typeface="Arial"/>
                <a:cs typeface="Arial"/>
              </a:rPr>
              <a:t> </a:t>
            </a:r>
            <a:r>
              <a:rPr sz="1200" i="1" u="heavy" dirty="0">
                <a:solidFill>
                  <a:schemeClr val="tx2"/>
                </a:solidFill>
                <a:uFill>
                  <a:solidFill>
                    <a:srgbClr val="000000"/>
                  </a:solidFill>
                </a:uFill>
                <a:latin typeface="Arial"/>
                <a:cs typeface="Arial"/>
              </a:rPr>
              <a:t>lo</a:t>
            </a:r>
            <a:r>
              <a:rPr sz="1200" i="1" u="heavy" spc="-20" dirty="0">
                <a:solidFill>
                  <a:schemeClr val="tx2"/>
                </a:solidFill>
                <a:uFill>
                  <a:solidFill>
                    <a:srgbClr val="000000"/>
                  </a:solidFill>
                </a:uFill>
                <a:latin typeface="Arial"/>
                <a:cs typeface="Arial"/>
              </a:rPr>
              <a:t> </a:t>
            </a:r>
            <a:r>
              <a:rPr sz="1200" i="1" u="heavy" dirty="0">
                <a:solidFill>
                  <a:schemeClr val="tx2"/>
                </a:solidFill>
                <a:uFill>
                  <a:solidFill>
                    <a:srgbClr val="000000"/>
                  </a:solidFill>
                </a:uFill>
                <a:latin typeface="Arial"/>
                <a:cs typeface="Arial"/>
              </a:rPr>
              <a:t>Stato</a:t>
            </a:r>
            <a:r>
              <a:rPr sz="1200" i="1" u="heavy" spc="-30" dirty="0">
                <a:solidFill>
                  <a:schemeClr val="tx2"/>
                </a:solidFill>
                <a:uFill>
                  <a:solidFill>
                    <a:srgbClr val="000000"/>
                  </a:solidFill>
                </a:uFill>
                <a:latin typeface="Arial"/>
                <a:cs typeface="Arial"/>
              </a:rPr>
              <a:t> </a:t>
            </a:r>
            <a:r>
              <a:rPr sz="1200" i="1" u="heavy" dirty="0">
                <a:solidFill>
                  <a:schemeClr val="tx2"/>
                </a:solidFill>
                <a:uFill>
                  <a:solidFill>
                    <a:srgbClr val="000000"/>
                  </a:solidFill>
                </a:uFill>
                <a:latin typeface="Arial"/>
                <a:cs typeface="Arial"/>
              </a:rPr>
              <a:t>del</a:t>
            </a:r>
            <a:r>
              <a:rPr sz="1200" i="1" u="heavy" spc="-30" dirty="0">
                <a:solidFill>
                  <a:schemeClr val="tx2"/>
                </a:solidFill>
                <a:uFill>
                  <a:solidFill>
                    <a:srgbClr val="000000"/>
                  </a:solidFill>
                </a:uFill>
                <a:latin typeface="Arial"/>
                <a:cs typeface="Arial"/>
              </a:rPr>
              <a:t> </a:t>
            </a:r>
            <a:r>
              <a:rPr sz="1200" i="1" u="heavy" dirty="0">
                <a:solidFill>
                  <a:schemeClr val="tx2"/>
                </a:solidFill>
                <a:uFill>
                  <a:solidFill>
                    <a:srgbClr val="000000"/>
                  </a:solidFill>
                </a:uFill>
                <a:latin typeface="Arial"/>
                <a:cs typeface="Arial"/>
              </a:rPr>
              <a:t>luogo</a:t>
            </a:r>
            <a:r>
              <a:rPr sz="1200" i="1" u="heavy" spc="-55" dirty="0">
                <a:solidFill>
                  <a:schemeClr val="tx2"/>
                </a:solidFill>
                <a:uFill>
                  <a:solidFill>
                    <a:srgbClr val="000000"/>
                  </a:solidFill>
                </a:uFill>
                <a:latin typeface="Arial"/>
                <a:cs typeface="Arial"/>
              </a:rPr>
              <a:t> </a:t>
            </a:r>
            <a:r>
              <a:rPr sz="1200" i="1" u="heavy" dirty="0">
                <a:solidFill>
                  <a:schemeClr val="tx2"/>
                </a:solidFill>
                <a:uFill>
                  <a:solidFill>
                    <a:srgbClr val="000000"/>
                  </a:solidFill>
                </a:uFill>
                <a:latin typeface="Arial"/>
                <a:cs typeface="Arial"/>
              </a:rPr>
              <a:t>in</a:t>
            </a:r>
            <a:r>
              <a:rPr sz="1200" i="1" u="heavy" spc="-20" dirty="0">
                <a:solidFill>
                  <a:schemeClr val="tx2"/>
                </a:solidFill>
                <a:uFill>
                  <a:solidFill>
                    <a:srgbClr val="000000"/>
                  </a:solidFill>
                </a:uFill>
                <a:latin typeface="Arial"/>
                <a:cs typeface="Arial"/>
              </a:rPr>
              <a:t> </a:t>
            </a:r>
            <a:r>
              <a:rPr sz="1200" i="1" u="heavy" dirty="0">
                <a:solidFill>
                  <a:schemeClr val="tx2"/>
                </a:solidFill>
                <a:uFill>
                  <a:solidFill>
                    <a:srgbClr val="000000"/>
                  </a:solidFill>
                </a:uFill>
                <a:latin typeface="Arial"/>
                <a:cs typeface="Arial"/>
              </a:rPr>
              <a:t>cui</a:t>
            </a:r>
            <a:r>
              <a:rPr sz="1200" i="1" u="heavy" spc="-15" dirty="0">
                <a:solidFill>
                  <a:schemeClr val="tx2"/>
                </a:solidFill>
                <a:uFill>
                  <a:solidFill>
                    <a:srgbClr val="000000"/>
                  </a:solidFill>
                </a:uFill>
                <a:latin typeface="Arial"/>
                <a:cs typeface="Arial"/>
              </a:rPr>
              <a:t> </a:t>
            </a:r>
            <a:r>
              <a:rPr sz="1200" i="1" u="heavy" dirty="0">
                <a:solidFill>
                  <a:schemeClr val="tx2"/>
                </a:solidFill>
                <a:uFill>
                  <a:solidFill>
                    <a:srgbClr val="000000"/>
                  </a:solidFill>
                </a:uFill>
                <a:latin typeface="Arial"/>
                <a:cs typeface="Arial"/>
              </a:rPr>
              <a:t>è</a:t>
            </a:r>
            <a:r>
              <a:rPr sz="1200" i="1" u="heavy" spc="-10" dirty="0">
                <a:solidFill>
                  <a:schemeClr val="tx2"/>
                </a:solidFill>
                <a:uFill>
                  <a:solidFill>
                    <a:srgbClr val="000000"/>
                  </a:solidFill>
                </a:uFill>
                <a:latin typeface="Arial"/>
                <a:cs typeface="Arial"/>
              </a:rPr>
              <a:t> </a:t>
            </a:r>
            <a:r>
              <a:rPr sz="1200" i="1" u="heavy" dirty="0">
                <a:solidFill>
                  <a:schemeClr val="tx2"/>
                </a:solidFill>
                <a:uFill>
                  <a:solidFill>
                    <a:srgbClr val="000000"/>
                  </a:solidFill>
                </a:uFill>
                <a:latin typeface="Arial"/>
                <a:cs typeface="Arial"/>
              </a:rPr>
              <a:t>stato</a:t>
            </a:r>
            <a:r>
              <a:rPr sz="1200" i="1" u="heavy" spc="-45" dirty="0">
                <a:solidFill>
                  <a:schemeClr val="tx2"/>
                </a:solidFill>
                <a:uFill>
                  <a:solidFill>
                    <a:srgbClr val="000000"/>
                  </a:solidFill>
                </a:uFill>
                <a:latin typeface="Arial"/>
                <a:cs typeface="Arial"/>
              </a:rPr>
              <a:t> </a:t>
            </a:r>
            <a:r>
              <a:rPr sz="1200" i="1" u="heavy" dirty="0">
                <a:solidFill>
                  <a:schemeClr val="tx2"/>
                </a:solidFill>
                <a:uFill>
                  <a:solidFill>
                    <a:srgbClr val="000000"/>
                  </a:solidFill>
                </a:uFill>
                <a:latin typeface="Arial"/>
                <a:cs typeface="Arial"/>
              </a:rPr>
              <a:t>commessoil</a:t>
            </a:r>
            <a:r>
              <a:rPr sz="1200" i="1" u="heavy" spc="-20" dirty="0">
                <a:solidFill>
                  <a:schemeClr val="tx2"/>
                </a:solidFill>
                <a:uFill>
                  <a:solidFill>
                    <a:srgbClr val="000000"/>
                  </a:solidFill>
                </a:uFill>
                <a:latin typeface="Arial"/>
                <a:cs typeface="Arial"/>
              </a:rPr>
              <a:t> </a:t>
            </a:r>
            <a:r>
              <a:rPr sz="1200" i="1" u="heavy" spc="-10" dirty="0">
                <a:solidFill>
                  <a:schemeClr val="tx2"/>
                </a:solidFill>
                <a:uFill>
                  <a:solidFill>
                    <a:srgbClr val="000000"/>
                  </a:solidFill>
                </a:uFill>
                <a:latin typeface="Arial"/>
                <a:cs typeface="Arial"/>
              </a:rPr>
              <a:t>fatto</a:t>
            </a:r>
            <a:r>
              <a:rPr sz="1200" i="1" u="none" spc="-10" dirty="0">
                <a:solidFill>
                  <a:schemeClr val="tx2"/>
                </a:solidFill>
                <a:latin typeface="Arial"/>
                <a:cs typeface="Arial"/>
              </a:rPr>
              <a:t>.</a:t>
            </a:r>
            <a:endParaRPr sz="1200">
              <a:solidFill>
                <a:schemeClr val="tx2"/>
              </a:solidFill>
              <a:latin typeface="Arial"/>
              <a:cs typeface="Arial"/>
            </a:endParaRPr>
          </a:p>
          <a:p>
            <a:pPr marL="12700" marR="5080" indent="-6350" algn="just">
              <a:lnSpc>
                <a:spcPct val="100000"/>
              </a:lnSpc>
              <a:spcBef>
                <a:spcPts val="1200"/>
              </a:spcBef>
              <a:buSzPct val="92857"/>
              <a:buAutoNum type="arabicPeriod"/>
              <a:tabLst>
                <a:tab pos="12700" algn="l"/>
                <a:tab pos="157480" algn="l"/>
              </a:tabLst>
            </a:pPr>
            <a:r>
              <a:rPr sz="1200" i="1" dirty="0">
                <a:solidFill>
                  <a:schemeClr val="tx2"/>
                </a:solidFill>
                <a:latin typeface="Arial"/>
                <a:cs typeface="Arial"/>
              </a:rPr>
              <a:t>	Nei</a:t>
            </a:r>
            <a:r>
              <a:rPr sz="1200" i="1" spc="15" dirty="0">
                <a:solidFill>
                  <a:schemeClr val="tx2"/>
                </a:solidFill>
                <a:latin typeface="Arial"/>
                <a:cs typeface="Arial"/>
              </a:rPr>
              <a:t> </a:t>
            </a:r>
            <a:r>
              <a:rPr sz="1200" i="1" dirty="0">
                <a:solidFill>
                  <a:schemeClr val="tx2"/>
                </a:solidFill>
                <a:latin typeface="Arial"/>
                <a:cs typeface="Arial"/>
              </a:rPr>
              <a:t>casi</a:t>
            </a:r>
            <a:r>
              <a:rPr sz="1200" i="1" spc="20" dirty="0">
                <a:solidFill>
                  <a:schemeClr val="tx2"/>
                </a:solidFill>
                <a:latin typeface="Arial"/>
                <a:cs typeface="Arial"/>
              </a:rPr>
              <a:t> </a:t>
            </a:r>
            <a:r>
              <a:rPr sz="1200" i="1" dirty="0">
                <a:solidFill>
                  <a:schemeClr val="tx2"/>
                </a:solidFill>
                <a:latin typeface="Arial"/>
                <a:cs typeface="Arial"/>
              </a:rPr>
              <a:t>in</a:t>
            </a:r>
            <a:r>
              <a:rPr sz="1200" i="1" spc="20" dirty="0">
                <a:solidFill>
                  <a:schemeClr val="tx2"/>
                </a:solidFill>
                <a:latin typeface="Arial"/>
                <a:cs typeface="Arial"/>
              </a:rPr>
              <a:t> </a:t>
            </a:r>
            <a:r>
              <a:rPr sz="1200" i="1" dirty="0">
                <a:solidFill>
                  <a:schemeClr val="tx2"/>
                </a:solidFill>
                <a:latin typeface="Arial"/>
                <a:cs typeface="Arial"/>
              </a:rPr>
              <a:t>cui</a:t>
            </a:r>
            <a:r>
              <a:rPr sz="1200" i="1" spc="30" dirty="0">
                <a:solidFill>
                  <a:schemeClr val="tx2"/>
                </a:solidFill>
                <a:latin typeface="Arial"/>
                <a:cs typeface="Arial"/>
              </a:rPr>
              <a:t> </a:t>
            </a:r>
            <a:r>
              <a:rPr sz="1200" i="1" dirty="0">
                <a:solidFill>
                  <a:schemeClr val="tx2"/>
                </a:solidFill>
                <a:latin typeface="Arial"/>
                <a:cs typeface="Arial"/>
              </a:rPr>
              <a:t>la</a:t>
            </a:r>
            <a:r>
              <a:rPr sz="1200" i="1" spc="5" dirty="0">
                <a:solidFill>
                  <a:schemeClr val="tx2"/>
                </a:solidFill>
                <a:latin typeface="Arial"/>
                <a:cs typeface="Arial"/>
              </a:rPr>
              <a:t> </a:t>
            </a:r>
            <a:r>
              <a:rPr sz="1200" i="1" dirty="0">
                <a:solidFill>
                  <a:schemeClr val="tx2"/>
                </a:solidFill>
                <a:latin typeface="Arial"/>
                <a:cs typeface="Arial"/>
              </a:rPr>
              <a:t>legge</a:t>
            </a:r>
            <a:r>
              <a:rPr sz="1200" i="1" spc="20" dirty="0">
                <a:solidFill>
                  <a:schemeClr val="tx2"/>
                </a:solidFill>
                <a:latin typeface="Arial"/>
                <a:cs typeface="Arial"/>
              </a:rPr>
              <a:t> </a:t>
            </a:r>
            <a:r>
              <a:rPr sz="1200" i="1" dirty="0">
                <a:solidFill>
                  <a:schemeClr val="tx2"/>
                </a:solidFill>
                <a:latin typeface="Arial"/>
                <a:cs typeface="Arial"/>
              </a:rPr>
              <a:t>prevede</a:t>
            </a:r>
            <a:r>
              <a:rPr sz="1200" i="1" spc="20" dirty="0">
                <a:solidFill>
                  <a:schemeClr val="tx2"/>
                </a:solidFill>
                <a:latin typeface="Arial"/>
                <a:cs typeface="Arial"/>
              </a:rPr>
              <a:t> </a:t>
            </a:r>
            <a:r>
              <a:rPr sz="1200" i="1" dirty="0">
                <a:solidFill>
                  <a:schemeClr val="tx2"/>
                </a:solidFill>
                <a:latin typeface="Arial"/>
                <a:cs typeface="Arial"/>
              </a:rPr>
              <a:t>che</a:t>
            </a:r>
            <a:r>
              <a:rPr sz="1200" i="1" spc="30" dirty="0">
                <a:solidFill>
                  <a:schemeClr val="tx2"/>
                </a:solidFill>
                <a:latin typeface="Arial"/>
                <a:cs typeface="Arial"/>
              </a:rPr>
              <a:t> </a:t>
            </a:r>
            <a:r>
              <a:rPr sz="1200" i="1" dirty="0">
                <a:solidFill>
                  <a:schemeClr val="tx2"/>
                </a:solidFill>
                <a:latin typeface="Arial"/>
                <a:cs typeface="Arial"/>
              </a:rPr>
              <a:t>il</a:t>
            </a:r>
            <a:r>
              <a:rPr sz="1200" i="1" spc="5" dirty="0">
                <a:solidFill>
                  <a:schemeClr val="tx2"/>
                </a:solidFill>
                <a:latin typeface="Arial"/>
                <a:cs typeface="Arial"/>
              </a:rPr>
              <a:t> </a:t>
            </a:r>
            <a:r>
              <a:rPr sz="1200" i="1" dirty="0">
                <a:solidFill>
                  <a:schemeClr val="tx2"/>
                </a:solidFill>
                <a:latin typeface="Arial"/>
                <a:cs typeface="Arial"/>
              </a:rPr>
              <a:t>colpevole</a:t>
            </a:r>
            <a:r>
              <a:rPr sz="1200" i="1" spc="20" dirty="0">
                <a:solidFill>
                  <a:schemeClr val="tx2"/>
                </a:solidFill>
                <a:latin typeface="Arial"/>
                <a:cs typeface="Arial"/>
              </a:rPr>
              <a:t> </a:t>
            </a:r>
            <a:r>
              <a:rPr sz="1200" i="1" dirty="0">
                <a:solidFill>
                  <a:schemeClr val="tx2"/>
                </a:solidFill>
                <a:latin typeface="Arial"/>
                <a:cs typeface="Arial"/>
              </a:rPr>
              <a:t>sia</a:t>
            </a:r>
            <a:r>
              <a:rPr sz="1200" i="1" spc="20" dirty="0">
                <a:solidFill>
                  <a:schemeClr val="tx2"/>
                </a:solidFill>
                <a:latin typeface="Arial"/>
                <a:cs typeface="Arial"/>
              </a:rPr>
              <a:t> </a:t>
            </a:r>
            <a:r>
              <a:rPr sz="1200" i="1" dirty="0">
                <a:solidFill>
                  <a:schemeClr val="tx2"/>
                </a:solidFill>
                <a:latin typeface="Arial"/>
                <a:cs typeface="Arial"/>
              </a:rPr>
              <a:t>punito</a:t>
            </a:r>
            <a:r>
              <a:rPr sz="1200" i="1" spc="30" dirty="0">
                <a:solidFill>
                  <a:schemeClr val="tx2"/>
                </a:solidFill>
                <a:latin typeface="Arial"/>
                <a:cs typeface="Arial"/>
              </a:rPr>
              <a:t> </a:t>
            </a:r>
            <a:r>
              <a:rPr sz="1200" i="1" dirty="0">
                <a:solidFill>
                  <a:schemeClr val="tx2"/>
                </a:solidFill>
                <a:latin typeface="Arial"/>
                <a:cs typeface="Arial"/>
              </a:rPr>
              <a:t>a</a:t>
            </a:r>
            <a:r>
              <a:rPr sz="1200" i="1" spc="20" dirty="0">
                <a:solidFill>
                  <a:schemeClr val="tx2"/>
                </a:solidFill>
                <a:latin typeface="Arial"/>
                <a:cs typeface="Arial"/>
              </a:rPr>
              <a:t> </a:t>
            </a:r>
            <a:r>
              <a:rPr sz="1200" i="1" dirty="0">
                <a:solidFill>
                  <a:schemeClr val="tx2"/>
                </a:solidFill>
                <a:latin typeface="Arial"/>
                <a:cs typeface="Arial"/>
              </a:rPr>
              <a:t>richiesta</a:t>
            </a:r>
            <a:r>
              <a:rPr sz="1200" i="1" spc="15" dirty="0">
                <a:solidFill>
                  <a:schemeClr val="tx2"/>
                </a:solidFill>
                <a:latin typeface="Arial"/>
                <a:cs typeface="Arial"/>
              </a:rPr>
              <a:t> </a:t>
            </a:r>
            <a:r>
              <a:rPr sz="1200" i="1" dirty="0">
                <a:solidFill>
                  <a:schemeClr val="tx2"/>
                </a:solidFill>
                <a:latin typeface="Arial"/>
                <a:cs typeface="Arial"/>
              </a:rPr>
              <a:t>del</a:t>
            </a:r>
            <a:r>
              <a:rPr sz="1200" i="1" spc="25" dirty="0">
                <a:solidFill>
                  <a:schemeClr val="tx2"/>
                </a:solidFill>
                <a:latin typeface="Arial"/>
                <a:cs typeface="Arial"/>
              </a:rPr>
              <a:t> </a:t>
            </a:r>
            <a:r>
              <a:rPr sz="1200" i="1" dirty="0">
                <a:solidFill>
                  <a:schemeClr val="tx2"/>
                </a:solidFill>
                <a:latin typeface="Arial"/>
                <a:cs typeface="Arial"/>
              </a:rPr>
              <a:t>Ministro</a:t>
            </a:r>
            <a:r>
              <a:rPr sz="1200" i="1" spc="5" dirty="0">
                <a:solidFill>
                  <a:schemeClr val="tx2"/>
                </a:solidFill>
                <a:latin typeface="Arial"/>
                <a:cs typeface="Arial"/>
              </a:rPr>
              <a:t> </a:t>
            </a:r>
            <a:r>
              <a:rPr sz="1200" i="1" dirty="0">
                <a:solidFill>
                  <a:schemeClr val="tx2"/>
                </a:solidFill>
                <a:latin typeface="Arial"/>
                <a:cs typeface="Arial"/>
              </a:rPr>
              <a:t>della</a:t>
            </a:r>
            <a:r>
              <a:rPr sz="1200" i="1" spc="20" dirty="0">
                <a:solidFill>
                  <a:schemeClr val="tx2"/>
                </a:solidFill>
                <a:latin typeface="Arial"/>
                <a:cs typeface="Arial"/>
              </a:rPr>
              <a:t> </a:t>
            </a:r>
            <a:r>
              <a:rPr sz="1200" i="1" dirty="0">
                <a:solidFill>
                  <a:schemeClr val="tx2"/>
                </a:solidFill>
                <a:latin typeface="Arial"/>
                <a:cs typeface="Arial"/>
              </a:rPr>
              <a:t>giustizia,</a:t>
            </a:r>
            <a:r>
              <a:rPr sz="1200" i="1" spc="25" dirty="0">
                <a:solidFill>
                  <a:schemeClr val="tx2"/>
                </a:solidFill>
                <a:latin typeface="Arial"/>
                <a:cs typeface="Arial"/>
              </a:rPr>
              <a:t> </a:t>
            </a:r>
            <a:r>
              <a:rPr sz="1200" i="1" spc="-25" dirty="0">
                <a:solidFill>
                  <a:schemeClr val="tx2"/>
                </a:solidFill>
                <a:latin typeface="Arial"/>
                <a:cs typeface="Arial"/>
              </a:rPr>
              <a:t>si </a:t>
            </a:r>
            <a:r>
              <a:rPr sz="1200" i="1" dirty="0">
                <a:solidFill>
                  <a:schemeClr val="tx2"/>
                </a:solidFill>
                <a:latin typeface="Arial"/>
                <a:cs typeface="Arial"/>
              </a:rPr>
              <a:t>procede</a:t>
            </a:r>
            <a:r>
              <a:rPr sz="1200" i="1" spc="-65" dirty="0">
                <a:solidFill>
                  <a:schemeClr val="tx2"/>
                </a:solidFill>
                <a:latin typeface="Arial"/>
                <a:cs typeface="Arial"/>
              </a:rPr>
              <a:t> </a:t>
            </a:r>
            <a:r>
              <a:rPr sz="1200" i="1" dirty="0">
                <a:solidFill>
                  <a:schemeClr val="tx2"/>
                </a:solidFill>
                <a:latin typeface="Arial"/>
                <a:cs typeface="Arial"/>
              </a:rPr>
              <a:t>contro</a:t>
            </a:r>
            <a:r>
              <a:rPr sz="1200" i="1" spc="-55" dirty="0">
                <a:solidFill>
                  <a:schemeClr val="tx2"/>
                </a:solidFill>
                <a:latin typeface="Arial"/>
                <a:cs typeface="Arial"/>
              </a:rPr>
              <a:t> </a:t>
            </a:r>
            <a:r>
              <a:rPr sz="1200" i="1" dirty="0">
                <a:solidFill>
                  <a:schemeClr val="tx2"/>
                </a:solidFill>
                <a:latin typeface="Arial"/>
                <a:cs typeface="Arial"/>
              </a:rPr>
              <a:t>l’ente</a:t>
            </a:r>
            <a:r>
              <a:rPr sz="1200" i="1" spc="-55" dirty="0">
                <a:solidFill>
                  <a:schemeClr val="tx2"/>
                </a:solidFill>
                <a:latin typeface="Arial"/>
                <a:cs typeface="Arial"/>
              </a:rPr>
              <a:t> </a:t>
            </a:r>
            <a:r>
              <a:rPr sz="1200" i="1" dirty="0">
                <a:solidFill>
                  <a:schemeClr val="tx2"/>
                </a:solidFill>
                <a:latin typeface="Arial"/>
                <a:cs typeface="Arial"/>
              </a:rPr>
              <a:t>solo</a:t>
            </a:r>
            <a:r>
              <a:rPr sz="1200" i="1" spc="-30" dirty="0">
                <a:solidFill>
                  <a:schemeClr val="tx2"/>
                </a:solidFill>
                <a:latin typeface="Arial"/>
                <a:cs typeface="Arial"/>
              </a:rPr>
              <a:t> </a:t>
            </a:r>
            <a:r>
              <a:rPr sz="1200" i="1" dirty="0">
                <a:solidFill>
                  <a:schemeClr val="tx2"/>
                </a:solidFill>
                <a:latin typeface="Arial"/>
                <a:cs typeface="Arial"/>
              </a:rPr>
              <a:t>se</a:t>
            </a:r>
            <a:r>
              <a:rPr sz="1200" i="1" spc="-20" dirty="0">
                <a:solidFill>
                  <a:schemeClr val="tx2"/>
                </a:solidFill>
                <a:latin typeface="Arial"/>
                <a:cs typeface="Arial"/>
              </a:rPr>
              <a:t> </a:t>
            </a:r>
            <a:r>
              <a:rPr sz="1200" i="1" dirty="0">
                <a:solidFill>
                  <a:schemeClr val="tx2"/>
                </a:solidFill>
                <a:latin typeface="Arial"/>
                <a:cs typeface="Arial"/>
              </a:rPr>
              <a:t>la</a:t>
            </a:r>
            <a:r>
              <a:rPr sz="1200" i="1" spc="-40" dirty="0">
                <a:solidFill>
                  <a:schemeClr val="tx2"/>
                </a:solidFill>
                <a:latin typeface="Arial"/>
                <a:cs typeface="Arial"/>
              </a:rPr>
              <a:t> </a:t>
            </a:r>
            <a:r>
              <a:rPr sz="1200" i="1" dirty="0">
                <a:solidFill>
                  <a:schemeClr val="tx2"/>
                </a:solidFill>
                <a:latin typeface="Arial"/>
                <a:cs typeface="Arial"/>
              </a:rPr>
              <a:t>richiesta</a:t>
            </a:r>
            <a:r>
              <a:rPr sz="1200" i="1" spc="-50" dirty="0">
                <a:solidFill>
                  <a:schemeClr val="tx2"/>
                </a:solidFill>
                <a:latin typeface="Arial"/>
                <a:cs typeface="Arial"/>
              </a:rPr>
              <a:t> </a:t>
            </a:r>
            <a:r>
              <a:rPr sz="1200" i="1" dirty="0">
                <a:solidFill>
                  <a:schemeClr val="tx2"/>
                </a:solidFill>
                <a:latin typeface="Arial"/>
                <a:cs typeface="Arial"/>
              </a:rPr>
              <a:t>è</a:t>
            </a:r>
            <a:r>
              <a:rPr sz="1200" i="1" spc="-20" dirty="0">
                <a:solidFill>
                  <a:schemeClr val="tx2"/>
                </a:solidFill>
                <a:latin typeface="Arial"/>
                <a:cs typeface="Arial"/>
              </a:rPr>
              <a:t> </a:t>
            </a:r>
            <a:r>
              <a:rPr sz="1200" i="1" dirty="0">
                <a:solidFill>
                  <a:schemeClr val="tx2"/>
                </a:solidFill>
                <a:latin typeface="Arial"/>
                <a:cs typeface="Arial"/>
              </a:rPr>
              <a:t>formulata</a:t>
            </a:r>
            <a:r>
              <a:rPr sz="1200" i="1" spc="-55" dirty="0">
                <a:solidFill>
                  <a:schemeClr val="tx2"/>
                </a:solidFill>
                <a:latin typeface="Arial"/>
                <a:cs typeface="Arial"/>
              </a:rPr>
              <a:t> </a:t>
            </a:r>
            <a:r>
              <a:rPr sz="1200" i="1" dirty="0">
                <a:solidFill>
                  <a:schemeClr val="tx2"/>
                </a:solidFill>
                <a:latin typeface="Arial"/>
                <a:cs typeface="Arial"/>
              </a:rPr>
              <a:t>anche</a:t>
            </a:r>
            <a:r>
              <a:rPr sz="1200" i="1" spc="-40" dirty="0">
                <a:solidFill>
                  <a:schemeClr val="tx2"/>
                </a:solidFill>
                <a:latin typeface="Arial"/>
                <a:cs typeface="Arial"/>
              </a:rPr>
              <a:t> </a:t>
            </a:r>
            <a:r>
              <a:rPr sz="1200" i="1" dirty="0">
                <a:solidFill>
                  <a:schemeClr val="tx2"/>
                </a:solidFill>
                <a:latin typeface="Arial"/>
                <a:cs typeface="Arial"/>
              </a:rPr>
              <a:t>nei</a:t>
            </a:r>
            <a:r>
              <a:rPr sz="1200" i="1" spc="-40" dirty="0">
                <a:solidFill>
                  <a:schemeClr val="tx2"/>
                </a:solidFill>
                <a:latin typeface="Arial"/>
                <a:cs typeface="Arial"/>
              </a:rPr>
              <a:t> </a:t>
            </a:r>
            <a:r>
              <a:rPr sz="1200" i="1" dirty="0">
                <a:solidFill>
                  <a:schemeClr val="tx2"/>
                </a:solidFill>
                <a:latin typeface="Arial"/>
                <a:cs typeface="Arial"/>
              </a:rPr>
              <a:t>confrontidi</a:t>
            </a:r>
            <a:r>
              <a:rPr sz="1200" i="1" spc="-30" dirty="0">
                <a:solidFill>
                  <a:schemeClr val="tx2"/>
                </a:solidFill>
                <a:latin typeface="Arial"/>
                <a:cs typeface="Arial"/>
              </a:rPr>
              <a:t> </a:t>
            </a:r>
            <a:r>
              <a:rPr sz="1200" i="1" spc="-10" dirty="0">
                <a:solidFill>
                  <a:schemeClr val="tx2"/>
                </a:solidFill>
                <a:latin typeface="Arial"/>
                <a:cs typeface="Arial"/>
              </a:rPr>
              <a:t>quest’ultimo.</a:t>
            </a:r>
            <a:endParaRPr sz="1200">
              <a:solidFill>
                <a:schemeClr val="tx2"/>
              </a:solidFill>
              <a:latin typeface="Arial"/>
              <a:cs typeface="Arial"/>
            </a:endParaRPr>
          </a:p>
        </p:txBody>
      </p:sp>
      <p:sp>
        <p:nvSpPr>
          <p:cNvPr id="12" name="object 12"/>
          <p:cNvSpPr txBox="1"/>
          <p:nvPr/>
        </p:nvSpPr>
        <p:spPr>
          <a:xfrm>
            <a:off x="990091" y="1764093"/>
            <a:ext cx="738505" cy="208279"/>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FFFFFF"/>
                </a:solidFill>
                <a:latin typeface="Arial"/>
                <a:cs typeface="Arial"/>
              </a:rPr>
              <a:t>AMBITO</a:t>
            </a:r>
            <a:r>
              <a:rPr sz="1200" b="1" spc="-40" dirty="0">
                <a:solidFill>
                  <a:srgbClr val="FFFFFF"/>
                </a:solidFill>
                <a:latin typeface="Arial"/>
                <a:cs typeface="Arial"/>
              </a:rPr>
              <a:t> </a:t>
            </a:r>
            <a:r>
              <a:rPr sz="1200" b="1" spc="-50" dirty="0">
                <a:solidFill>
                  <a:srgbClr val="FFFFFF"/>
                </a:solidFill>
                <a:latin typeface="Arial"/>
                <a:cs typeface="Arial"/>
              </a:rPr>
              <a:t>1</a:t>
            </a:r>
            <a:endParaRPr sz="1200">
              <a:latin typeface="Arial"/>
              <a:cs typeface="Arial"/>
            </a:endParaRPr>
          </a:p>
        </p:txBody>
      </p:sp>
      <p:pic>
        <p:nvPicPr>
          <p:cNvPr id="13" name="object 13"/>
          <p:cNvPicPr/>
          <p:nvPr/>
        </p:nvPicPr>
        <p:blipFill>
          <a:blip r:embed="rId3" cstate="print"/>
          <a:stretch>
            <a:fillRect/>
          </a:stretch>
        </p:blipFill>
        <p:spPr>
          <a:xfrm>
            <a:off x="746048" y="2474915"/>
            <a:ext cx="1335023" cy="452627"/>
          </a:xfrm>
          <a:prstGeom prst="rect">
            <a:avLst/>
          </a:prstGeom>
        </p:spPr>
      </p:pic>
      <p:sp>
        <p:nvSpPr>
          <p:cNvPr id="14" name="object 14"/>
          <p:cNvSpPr txBox="1"/>
          <p:nvPr/>
        </p:nvSpPr>
        <p:spPr>
          <a:xfrm>
            <a:off x="996189" y="2579112"/>
            <a:ext cx="738505" cy="197490"/>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FFFFFF"/>
                </a:solidFill>
                <a:latin typeface="Arial"/>
                <a:cs typeface="Arial"/>
              </a:rPr>
              <a:t>AMBITO</a:t>
            </a:r>
            <a:r>
              <a:rPr sz="1200" b="1" spc="-40" dirty="0">
                <a:solidFill>
                  <a:srgbClr val="FFFFFF"/>
                </a:solidFill>
                <a:latin typeface="Arial"/>
                <a:cs typeface="Arial"/>
              </a:rPr>
              <a:t> </a:t>
            </a:r>
            <a:r>
              <a:rPr sz="1200" b="1" spc="-50" dirty="0">
                <a:solidFill>
                  <a:srgbClr val="FFFFFF"/>
                </a:solidFill>
                <a:latin typeface="Arial"/>
                <a:cs typeface="Arial"/>
              </a:rPr>
              <a:t>2</a:t>
            </a:r>
            <a:endParaRPr sz="1200">
              <a:latin typeface="Arial"/>
              <a:cs typeface="Arial"/>
            </a:endParaRPr>
          </a:p>
        </p:txBody>
      </p:sp>
      <p:pic>
        <p:nvPicPr>
          <p:cNvPr id="15" name="object 15"/>
          <p:cNvPicPr/>
          <p:nvPr/>
        </p:nvPicPr>
        <p:blipFill>
          <a:blip r:embed="rId4" cstate="print"/>
          <a:stretch>
            <a:fillRect/>
          </a:stretch>
        </p:blipFill>
        <p:spPr>
          <a:xfrm>
            <a:off x="758140" y="3201924"/>
            <a:ext cx="1335023" cy="454151"/>
          </a:xfrm>
          <a:prstGeom prst="rect">
            <a:avLst/>
          </a:prstGeom>
        </p:spPr>
      </p:pic>
      <p:sp>
        <p:nvSpPr>
          <p:cNvPr id="16" name="object 16"/>
          <p:cNvSpPr txBox="1"/>
          <p:nvPr/>
        </p:nvSpPr>
        <p:spPr>
          <a:xfrm>
            <a:off x="996189" y="3293487"/>
            <a:ext cx="738505" cy="197490"/>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FFFFFF"/>
                </a:solidFill>
                <a:latin typeface="Arial"/>
                <a:cs typeface="Arial"/>
              </a:rPr>
              <a:t>AMBITO</a:t>
            </a:r>
            <a:r>
              <a:rPr sz="1200" b="1" spc="-40" dirty="0">
                <a:solidFill>
                  <a:srgbClr val="FFFFFF"/>
                </a:solidFill>
                <a:latin typeface="Arial"/>
                <a:cs typeface="Arial"/>
              </a:rPr>
              <a:t> </a:t>
            </a:r>
            <a:r>
              <a:rPr sz="1200" b="1" spc="-50" dirty="0">
                <a:solidFill>
                  <a:srgbClr val="FFFFFF"/>
                </a:solidFill>
                <a:latin typeface="Arial"/>
                <a:cs typeface="Arial"/>
              </a:rPr>
              <a:t>3</a:t>
            </a:r>
            <a:endParaRPr sz="1200">
              <a:latin typeface="Arial"/>
              <a:cs typeface="Arial"/>
            </a:endParaRPr>
          </a:p>
        </p:txBody>
      </p:sp>
      <p:pic>
        <p:nvPicPr>
          <p:cNvPr id="17" name="object 17"/>
          <p:cNvPicPr/>
          <p:nvPr/>
        </p:nvPicPr>
        <p:blipFill>
          <a:blip r:embed="rId5" cstate="print"/>
          <a:stretch>
            <a:fillRect/>
          </a:stretch>
        </p:blipFill>
        <p:spPr>
          <a:xfrm>
            <a:off x="340234" y="4181791"/>
            <a:ext cx="8653259" cy="438911"/>
          </a:xfrm>
          <a:prstGeom prst="rect">
            <a:avLst/>
          </a:prstGeom>
        </p:spPr>
      </p:pic>
      <p:sp>
        <p:nvSpPr>
          <p:cNvPr id="18" name="object 18"/>
          <p:cNvSpPr txBox="1"/>
          <p:nvPr/>
        </p:nvSpPr>
        <p:spPr>
          <a:xfrm>
            <a:off x="442404" y="4192968"/>
            <a:ext cx="738505" cy="208279"/>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FFFFFF"/>
                </a:solidFill>
                <a:latin typeface="Arial"/>
                <a:cs typeface="Arial"/>
              </a:rPr>
              <a:t>AMBITO</a:t>
            </a:r>
            <a:r>
              <a:rPr sz="1200" b="1" spc="-40" dirty="0">
                <a:solidFill>
                  <a:srgbClr val="FFFFFF"/>
                </a:solidFill>
                <a:latin typeface="Arial"/>
                <a:cs typeface="Arial"/>
              </a:rPr>
              <a:t> </a:t>
            </a:r>
            <a:r>
              <a:rPr sz="1200" b="1" spc="-50" dirty="0">
                <a:solidFill>
                  <a:srgbClr val="FFFFFF"/>
                </a:solidFill>
                <a:latin typeface="Arial"/>
                <a:cs typeface="Arial"/>
              </a:rPr>
              <a:t>1</a:t>
            </a:r>
            <a:endParaRPr sz="1200">
              <a:latin typeface="Arial"/>
              <a:cs typeface="Arial"/>
            </a:endParaRPr>
          </a:p>
        </p:txBody>
      </p:sp>
      <p:graphicFrame>
        <p:nvGraphicFramePr>
          <p:cNvPr id="19" name="object 19"/>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096" y="395948"/>
            <a:ext cx="4137608" cy="596620"/>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Reati all'estero – Art. 4</a:t>
            </a:r>
          </a:p>
        </p:txBody>
      </p:sp>
      <p:sp>
        <p:nvSpPr>
          <p:cNvPr id="3" name="object 3"/>
          <p:cNvSpPr/>
          <p:nvPr/>
        </p:nvSpPr>
        <p:spPr>
          <a:xfrm>
            <a:off x="150876" y="3346703"/>
            <a:ext cx="8770620" cy="1858010"/>
          </a:xfrm>
          <a:custGeom>
            <a:avLst/>
            <a:gdLst/>
            <a:ahLst/>
            <a:cxnLst/>
            <a:rect l="l" t="t" r="r" b="b"/>
            <a:pathLst>
              <a:path w="8770620" h="1858010">
                <a:moveTo>
                  <a:pt x="8460994" y="0"/>
                </a:moveTo>
                <a:lnTo>
                  <a:pt x="309625" y="0"/>
                </a:lnTo>
                <a:lnTo>
                  <a:pt x="263867" y="3352"/>
                </a:lnTo>
                <a:lnTo>
                  <a:pt x="220205" y="13106"/>
                </a:lnTo>
                <a:lnTo>
                  <a:pt x="179095" y="28778"/>
                </a:lnTo>
                <a:lnTo>
                  <a:pt x="141033" y="49872"/>
                </a:lnTo>
                <a:lnTo>
                  <a:pt x="106489" y="75933"/>
                </a:lnTo>
                <a:lnTo>
                  <a:pt x="75946" y="106476"/>
                </a:lnTo>
                <a:lnTo>
                  <a:pt x="49885" y="141008"/>
                </a:lnTo>
                <a:lnTo>
                  <a:pt x="28778" y="179070"/>
                </a:lnTo>
                <a:lnTo>
                  <a:pt x="13106" y="220167"/>
                </a:lnTo>
                <a:lnTo>
                  <a:pt x="3352" y="263829"/>
                </a:lnTo>
                <a:lnTo>
                  <a:pt x="0" y="309587"/>
                </a:lnTo>
                <a:lnTo>
                  <a:pt x="0" y="1547914"/>
                </a:lnTo>
                <a:lnTo>
                  <a:pt x="3352" y="1593659"/>
                </a:lnTo>
                <a:lnTo>
                  <a:pt x="13106" y="1637322"/>
                </a:lnTo>
                <a:lnTo>
                  <a:pt x="28778" y="1678432"/>
                </a:lnTo>
                <a:lnTo>
                  <a:pt x="49885" y="1716481"/>
                </a:lnTo>
                <a:lnTo>
                  <a:pt x="75946" y="1751025"/>
                </a:lnTo>
                <a:lnTo>
                  <a:pt x="106489" y="1781568"/>
                </a:lnTo>
                <a:lnTo>
                  <a:pt x="141033" y="1807629"/>
                </a:lnTo>
                <a:lnTo>
                  <a:pt x="179095" y="1828723"/>
                </a:lnTo>
                <a:lnTo>
                  <a:pt x="220205" y="1844395"/>
                </a:lnTo>
                <a:lnTo>
                  <a:pt x="263867" y="1854149"/>
                </a:lnTo>
                <a:lnTo>
                  <a:pt x="309625" y="1857502"/>
                </a:lnTo>
                <a:lnTo>
                  <a:pt x="8460994" y="1857502"/>
                </a:lnTo>
                <a:lnTo>
                  <a:pt x="8506752" y="1854149"/>
                </a:lnTo>
                <a:lnTo>
                  <a:pt x="8550414" y="1844395"/>
                </a:lnTo>
                <a:lnTo>
                  <a:pt x="8591524" y="1828723"/>
                </a:lnTo>
                <a:lnTo>
                  <a:pt x="8629586" y="1807629"/>
                </a:lnTo>
                <a:lnTo>
                  <a:pt x="8664130" y="1781568"/>
                </a:lnTo>
                <a:lnTo>
                  <a:pt x="8694674" y="1751025"/>
                </a:lnTo>
                <a:lnTo>
                  <a:pt x="8720734" y="1716481"/>
                </a:lnTo>
                <a:lnTo>
                  <a:pt x="8741841" y="1678432"/>
                </a:lnTo>
                <a:lnTo>
                  <a:pt x="8757513" y="1637322"/>
                </a:lnTo>
                <a:lnTo>
                  <a:pt x="8767267" y="1593659"/>
                </a:lnTo>
                <a:lnTo>
                  <a:pt x="8770620" y="1547914"/>
                </a:lnTo>
                <a:lnTo>
                  <a:pt x="8770620" y="309587"/>
                </a:lnTo>
                <a:lnTo>
                  <a:pt x="8767267" y="263829"/>
                </a:lnTo>
                <a:lnTo>
                  <a:pt x="8757513" y="220167"/>
                </a:lnTo>
                <a:lnTo>
                  <a:pt x="8741841" y="179070"/>
                </a:lnTo>
                <a:lnTo>
                  <a:pt x="8720734" y="141008"/>
                </a:lnTo>
                <a:lnTo>
                  <a:pt x="8694674" y="106476"/>
                </a:lnTo>
                <a:lnTo>
                  <a:pt x="8664130" y="75933"/>
                </a:lnTo>
                <a:lnTo>
                  <a:pt x="8629586" y="49872"/>
                </a:lnTo>
                <a:lnTo>
                  <a:pt x="8591524" y="28778"/>
                </a:lnTo>
                <a:lnTo>
                  <a:pt x="8550414" y="13106"/>
                </a:lnTo>
                <a:lnTo>
                  <a:pt x="8506752" y="3352"/>
                </a:lnTo>
                <a:lnTo>
                  <a:pt x="8460994" y="0"/>
                </a:lnTo>
                <a:close/>
              </a:path>
            </a:pathLst>
          </a:custGeom>
          <a:solidFill>
            <a:srgbClr val="F0F0F0"/>
          </a:solidFill>
        </p:spPr>
        <p:txBody>
          <a:bodyPr wrap="square" lIns="0" tIns="0" rIns="0" bIns="0" rtlCol="0"/>
          <a:lstStyle/>
          <a:p>
            <a:endParaRPr/>
          </a:p>
        </p:txBody>
      </p:sp>
      <p:sp>
        <p:nvSpPr>
          <p:cNvPr id="4" name="object 4"/>
          <p:cNvSpPr txBox="1"/>
          <p:nvPr/>
        </p:nvSpPr>
        <p:spPr>
          <a:xfrm>
            <a:off x="546544" y="1234231"/>
            <a:ext cx="1930400" cy="198131"/>
          </a:xfrm>
          <a:prstGeom prst="rect">
            <a:avLst/>
          </a:prstGeom>
        </p:spPr>
        <p:txBody>
          <a:bodyPr vert="horz" wrap="square" lIns="0" tIns="13335" rIns="0" bIns="0" rtlCol="0">
            <a:spAutoFit/>
          </a:bodyPr>
          <a:lstStyle/>
          <a:p>
            <a:pPr marL="12700">
              <a:lnSpc>
                <a:spcPct val="100000"/>
              </a:lnSpc>
              <a:spcBef>
                <a:spcPts val="105"/>
              </a:spcBef>
            </a:pPr>
            <a:r>
              <a:rPr sz="1200" b="1" spc="-20" dirty="0">
                <a:solidFill>
                  <a:srgbClr val="00338D"/>
                </a:solidFill>
                <a:latin typeface="Arial"/>
                <a:cs typeface="Arial"/>
              </a:rPr>
              <a:t>Presupposto</a:t>
            </a:r>
            <a:r>
              <a:rPr sz="1200" b="1" spc="-5" dirty="0">
                <a:solidFill>
                  <a:srgbClr val="00338D"/>
                </a:solidFill>
                <a:latin typeface="Arial"/>
                <a:cs typeface="Arial"/>
              </a:rPr>
              <a:t> </a:t>
            </a:r>
            <a:r>
              <a:rPr sz="1200" b="1" spc="-10" dirty="0">
                <a:solidFill>
                  <a:srgbClr val="00338D"/>
                </a:solidFill>
                <a:latin typeface="Arial"/>
                <a:cs typeface="Arial"/>
              </a:rPr>
              <a:t>generale:</a:t>
            </a:r>
            <a:endParaRPr sz="1200" dirty="0">
              <a:latin typeface="Arial"/>
              <a:cs typeface="Arial"/>
            </a:endParaRPr>
          </a:p>
        </p:txBody>
      </p:sp>
      <p:sp>
        <p:nvSpPr>
          <p:cNvPr id="5" name="object 5"/>
          <p:cNvSpPr txBox="1"/>
          <p:nvPr/>
        </p:nvSpPr>
        <p:spPr>
          <a:xfrm>
            <a:off x="546544" y="1448177"/>
            <a:ext cx="5814060" cy="536044"/>
          </a:xfrm>
          <a:prstGeom prst="rect">
            <a:avLst/>
          </a:prstGeom>
        </p:spPr>
        <p:txBody>
          <a:bodyPr vert="horz" wrap="square" lIns="0" tIns="88900" rIns="0" bIns="0" rtlCol="0">
            <a:spAutoFit/>
          </a:bodyPr>
          <a:lstStyle/>
          <a:p>
            <a:pPr marL="354965" indent="-342265">
              <a:lnSpc>
                <a:spcPct val="100000"/>
              </a:lnSpc>
              <a:spcBef>
                <a:spcPts val="700"/>
              </a:spcBef>
              <a:buAutoNum type="arabicPeriod"/>
              <a:tabLst>
                <a:tab pos="354965" algn="l"/>
              </a:tabLst>
            </a:pPr>
            <a:r>
              <a:rPr sz="1200" dirty="0">
                <a:solidFill>
                  <a:schemeClr val="tx2"/>
                </a:solidFill>
                <a:latin typeface="Arial"/>
                <a:cs typeface="Arial"/>
              </a:rPr>
              <a:t>reato</a:t>
            </a:r>
            <a:r>
              <a:rPr sz="1200" spc="-30" dirty="0">
                <a:solidFill>
                  <a:schemeClr val="tx2"/>
                </a:solidFill>
                <a:latin typeface="Arial"/>
                <a:cs typeface="Arial"/>
              </a:rPr>
              <a:t> </a:t>
            </a:r>
            <a:r>
              <a:rPr sz="1200" dirty="0">
                <a:solidFill>
                  <a:schemeClr val="tx2"/>
                </a:solidFill>
                <a:latin typeface="Arial"/>
                <a:cs typeface="Arial"/>
              </a:rPr>
              <a:t>commesso</a:t>
            </a:r>
            <a:r>
              <a:rPr sz="1200" spc="-45" dirty="0">
                <a:solidFill>
                  <a:schemeClr val="tx2"/>
                </a:solidFill>
                <a:latin typeface="Arial"/>
                <a:cs typeface="Arial"/>
              </a:rPr>
              <a:t> </a:t>
            </a:r>
            <a:r>
              <a:rPr sz="1200" dirty="0">
                <a:solidFill>
                  <a:schemeClr val="tx2"/>
                </a:solidFill>
                <a:latin typeface="Arial"/>
                <a:cs typeface="Arial"/>
              </a:rPr>
              <a:t>da</a:t>
            </a:r>
            <a:r>
              <a:rPr sz="1200" spc="-35" dirty="0">
                <a:solidFill>
                  <a:schemeClr val="tx2"/>
                </a:solidFill>
                <a:latin typeface="Arial"/>
                <a:cs typeface="Arial"/>
              </a:rPr>
              <a:t> </a:t>
            </a:r>
            <a:r>
              <a:rPr sz="1200" dirty="0">
                <a:solidFill>
                  <a:schemeClr val="tx2"/>
                </a:solidFill>
                <a:latin typeface="Arial"/>
                <a:cs typeface="Arial"/>
              </a:rPr>
              <a:t>un</a:t>
            </a:r>
            <a:r>
              <a:rPr sz="1200" spc="-30" dirty="0">
                <a:solidFill>
                  <a:schemeClr val="tx2"/>
                </a:solidFill>
                <a:latin typeface="Arial"/>
                <a:cs typeface="Arial"/>
              </a:rPr>
              <a:t> </a:t>
            </a:r>
            <a:r>
              <a:rPr sz="1200" u="heavy" spc="-10" dirty="0">
                <a:solidFill>
                  <a:schemeClr val="tx2"/>
                </a:solidFill>
                <a:uFill>
                  <a:solidFill>
                    <a:srgbClr val="000000"/>
                  </a:solidFill>
                </a:uFill>
                <a:latin typeface="Arial"/>
                <a:cs typeface="Arial"/>
              </a:rPr>
              <a:t>soggetto</a:t>
            </a:r>
            <a:r>
              <a:rPr sz="1200" u="heavy" spc="-55" dirty="0">
                <a:solidFill>
                  <a:schemeClr val="tx2"/>
                </a:solidFill>
                <a:uFill>
                  <a:solidFill>
                    <a:srgbClr val="000000"/>
                  </a:solidFill>
                </a:uFill>
                <a:latin typeface="Arial"/>
                <a:cs typeface="Arial"/>
              </a:rPr>
              <a:t> </a:t>
            </a:r>
            <a:r>
              <a:rPr sz="1200" u="heavy" spc="-10" dirty="0">
                <a:solidFill>
                  <a:schemeClr val="tx2"/>
                </a:solidFill>
                <a:uFill>
                  <a:solidFill>
                    <a:srgbClr val="000000"/>
                  </a:solidFill>
                </a:uFill>
                <a:latin typeface="Arial"/>
                <a:cs typeface="Arial"/>
              </a:rPr>
              <a:t>funzionalmente</a:t>
            </a:r>
            <a:r>
              <a:rPr sz="1200" u="heavy" spc="-55" dirty="0">
                <a:solidFill>
                  <a:schemeClr val="tx2"/>
                </a:solidFill>
                <a:uFill>
                  <a:solidFill>
                    <a:srgbClr val="000000"/>
                  </a:solidFill>
                </a:uFill>
                <a:latin typeface="Arial"/>
                <a:cs typeface="Arial"/>
              </a:rPr>
              <a:t> </a:t>
            </a:r>
            <a:r>
              <a:rPr sz="1200" u="heavy" dirty="0">
                <a:solidFill>
                  <a:schemeClr val="tx2"/>
                </a:solidFill>
                <a:uFill>
                  <a:solidFill>
                    <a:srgbClr val="000000"/>
                  </a:solidFill>
                </a:uFill>
                <a:latin typeface="Arial"/>
                <a:cs typeface="Arial"/>
              </a:rPr>
              <a:t>legato</a:t>
            </a:r>
            <a:r>
              <a:rPr sz="1200" u="heavy" spc="-30" dirty="0">
                <a:solidFill>
                  <a:schemeClr val="tx2"/>
                </a:solidFill>
                <a:uFill>
                  <a:solidFill>
                    <a:srgbClr val="000000"/>
                  </a:solidFill>
                </a:uFill>
                <a:latin typeface="Arial"/>
                <a:cs typeface="Arial"/>
              </a:rPr>
              <a:t> </a:t>
            </a:r>
            <a:r>
              <a:rPr sz="1200" u="heavy" spc="-10" dirty="0">
                <a:solidFill>
                  <a:schemeClr val="tx2"/>
                </a:solidFill>
                <a:uFill>
                  <a:solidFill>
                    <a:srgbClr val="000000"/>
                  </a:solidFill>
                </a:uFill>
                <a:latin typeface="Arial"/>
                <a:cs typeface="Arial"/>
              </a:rPr>
              <a:t>all’ente</a:t>
            </a:r>
            <a:r>
              <a:rPr sz="1200" u="none" spc="-10" dirty="0">
                <a:solidFill>
                  <a:schemeClr val="tx2"/>
                </a:solidFill>
                <a:latin typeface="Arial"/>
                <a:cs typeface="Arial"/>
              </a:rPr>
              <a:t>stesso</a:t>
            </a:r>
            <a:endParaRPr sz="1200" dirty="0">
              <a:solidFill>
                <a:schemeClr val="tx2"/>
              </a:solidFill>
              <a:latin typeface="Arial"/>
              <a:cs typeface="Arial"/>
            </a:endParaRPr>
          </a:p>
          <a:p>
            <a:pPr marL="354965" indent="-342265">
              <a:lnSpc>
                <a:spcPct val="100000"/>
              </a:lnSpc>
              <a:spcBef>
                <a:spcPts val="600"/>
              </a:spcBef>
              <a:buAutoNum type="arabicPeriod"/>
              <a:tabLst>
                <a:tab pos="354965" algn="l"/>
              </a:tabLst>
            </a:pPr>
            <a:r>
              <a:rPr sz="1200" dirty="0">
                <a:solidFill>
                  <a:schemeClr val="tx2"/>
                </a:solidFill>
                <a:latin typeface="Arial"/>
                <a:cs typeface="Arial"/>
              </a:rPr>
              <a:t>reato</a:t>
            </a:r>
            <a:r>
              <a:rPr sz="1200" spc="-30" dirty="0">
                <a:solidFill>
                  <a:schemeClr val="tx2"/>
                </a:solidFill>
                <a:latin typeface="Arial"/>
                <a:cs typeface="Arial"/>
              </a:rPr>
              <a:t> </a:t>
            </a:r>
            <a:r>
              <a:rPr sz="1200" dirty="0">
                <a:solidFill>
                  <a:schemeClr val="tx2"/>
                </a:solidFill>
                <a:latin typeface="Arial"/>
                <a:cs typeface="Arial"/>
              </a:rPr>
              <a:t>commesso</a:t>
            </a:r>
            <a:r>
              <a:rPr sz="1200" spc="-40" dirty="0">
                <a:solidFill>
                  <a:schemeClr val="tx2"/>
                </a:solidFill>
                <a:latin typeface="Arial"/>
                <a:cs typeface="Arial"/>
              </a:rPr>
              <a:t> </a:t>
            </a:r>
            <a:r>
              <a:rPr sz="1200" spc="-10" dirty="0">
                <a:solidFill>
                  <a:schemeClr val="tx2"/>
                </a:solidFill>
                <a:latin typeface="Arial"/>
                <a:cs typeface="Arial"/>
              </a:rPr>
              <a:t>nell’</a:t>
            </a:r>
            <a:r>
              <a:rPr sz="1200" u="heavy" spc="-10" dirty="0">
                <a:solidFill>
                  <a:schemeClr val="tx2"/>
                </a:solidFill>
                <a:uFill>
                  <a:solidFill>
                    <a:srgbClr val="000000"/>
                  </a:solidFill>
                </a:uFill>
                <a:latin typeface="Arial"/>
                <a:cs typeface="Arial"/>
              </a:rPr>
              <a:t>interesse</a:t>
            </a:r>
            <a:r>
              <a:rPr sz="1200" u="heavy" spc="-55" dirty="0">
                <a:solidFill>
                  <a:schemeClr val="tx2"/>
                </a:solidFill>
                <a:uFill>
                  <a:solidFill>
                    <a:srgbClr val="000000"/>
                  </a:solidFill>
                </a:uFill>
                <a:latin typeface="Arial"/>
                <a:cs typeface="Arial"/>
              </a:rPr>
              <a:t> </a:t>
            </a:r>
            <a:r>
              <a:rPr sz="1200" u="heavy" dirty="0">
                <a:solidFill>
                  <a:schemeClr val="tx2"/>
                </a:solidFill>
                <a:uFill>
                  <a:solidFill>
                    <a:srgbClr val="000000"/>
                  </a:solidFill>
                </a:uFill>
                <a:latin typeface="Arial"/>
                <a:cs typeface="Arial"/>
              </a:rPr>
              <a:t>o</a:t>
            </a:r>
            <a:r>
              <a:rPr sz="1200" u="heavy" spc="-5" dirty="0">
                <a:solidFill>
                  <a:schemeClr val="tx2"/>
                </a:solidFill>
                <a:uFill>
                  <a:solidFill>
                    <a:srgbClr val="000000"/>
                  </a:solidFill>
                </a:uFill>
                <a:latin typeface="Arial"/>
                <a:cs typeface="Arial"/>
              </a:rPr>
              <a:t> </a:t>
            </a:r>
            <a:r>
              <a:rPr sz="1200" u="heavy" dirty="0">
                <a:solidFill>
                  <a:schemeClr val="tx2"/>
                </a:solidFill>
                <a:uFill>
                  <a:solidFill>
                    <a:srgbClr val="000000"/>
                  </a:solidFill>
                </a:uFill>
                <a:latin typeface="Arial"/>
                <a:cs typeface="Arial"/>
              </a:rPr>
              <a:t>a</a:t>
            </a:r>
            <a:r>
              <a:rPr sz="1200" u="heavy" spc="-5" dirty="0">
                <a:solidFill>
                  <a:schemeClr val="tx2"/>
                </a:solidFill>
                <a:uFill>
                  <a:solidFill>
                    <a:srgbClr val="000000"/>
                  </a:solidFill>
                </a:uFill>
                <a:latin typeface="Arial"/>
                <a:cs typeface="Arial"/>
              </a:rPr>
              <a:t> </a:t>
            </a:r>
            <a:r>
              <a:rPr sz="1200" u="heavy" spc="-10" dirty="0">
                <a:solidFill>
                  <a:schemeClr val="tx2"/>
                </a:solidFill>
                <a:uFill>
                  <a:solidFill>
                    <a:srgbClr val="000000"/>
                  </a:solidFill>
                </a:uFill>
                <a:latin typeface="Arial"/>
                <a:cs typeface="Arial"/>
              </a:rPr>
              <a:t>vantaggiodell’ente</a:t>
            </a:r>
            <a:endParaRPr sz="1200" dirty="0">
              <a:solidFill>
                <a:schemeClr val="tx2"/>
              </a:solidFill>
              <a:latin typeface="Arial"/>
              <a:cs typeface="Arial"/>
            </a:endParaRPr>
          </a:p>
        </p:txBody>
      </p:sp>
      <p:sp>
        <p:nvSpPr>
          <p:cNvPr id="6" name="object 6"/>
          <p:cNvSpPr txBox="1"/>
          <p:nvPr/>
        </p:nvSpPr>
        <p:spPr>
          <a:xfrm>
            <a:off x="1727644" y="2573526"/>
            <a:ext cx="1849755" cy="198131"/>
          </a:xfrm>
          <a:prstGeom prst="rect">
            <a:avLst/>
          </a:prstGeom>
        </p:spPr>
        <p:txBody>
          <a:bodyPr vert="horz" wrap="square" lIns="0" tIns="13335" rIns="0" bIns="0" rtlCol="0">
            <a:spAutoFit/>
          </a:bodyPr>
          <a:lstStyle/>
          <a:p>
            <a:pPr marL="12700">
              <a:lnSpc>
                <a:spcPct val="100000"/>
              </a:lnSpc>
              <a:spcBef>
                <a:spcPts val="105"/>
              </a:spcBef>
            </a:pPr>
            <a:r>
              <a:rPr sz="1200" b="1" spc="-20" dirty="0">
                <a:solidFill>
                  <a:srgbClr val="00338D"/>
                </a:solidFill>
                <a:latin typeface="Arial"/>
                <a:cs typeface="Arial"/>
              </a:rPr>
              <a:t>Presupposti</a:t>
            </a:r>
            <a:r>
              <a:rPr sz="1200" b="1" spc="5" dirty="0">
                <a:solidFill>
                  <a:srgbClr val="00338D"/>
                </a:solidFill>
                <a:latin typeface="Arial"/>
                <a:cs typeface="Arial"/>
              </a:rPr>
              <a:t> </a:t>
            </a:r>
            <a:r>
              <a:rPr sz="1200" b="1" spc="-10" dirty="0">
                <a:solidFill>
                  <a:srgbClr val="00338D"/>
                </a:solidFill>
                <a:latin typeface="Arial"/>
                <a:cs typeface="Arial"/>
              </a:rPr>
              <a:t>specifici:</a:t>
            </a:r>
            <a:endParaRPr sz="1200">
              <a:latin typeface="Arial"/>
              <a:cs typeface="Arial"/>
            </a:endParaRPr>
          </a:p>
        </p:txBody>
      </p:sp>
      <p:sp>
        <p:nvSpPr>
          <p:cNvPr id="7" name="object 7"/>
          <p:cNvSpPr txBox="1"/>
          <p:nvPr/>
        </p:nvSpPr>
        <p:spPr>
          <a:xfrm>
            <a:off x="1727644" y="2825597"/>
            <a:ext cx="7039609" cy="2952090"/>
          </a:xfrm>
          <a:prstGeom prst="rect">
            <a:avLst/>
          </a:prstGeom>
        </p:spPr>
        <p:txBody>
          <a:bodyPr vert="horz" wrap="square" lIns="0" tIns="88900" rIns="0" bIns="0" rtlCol="0">
            <a:spAutoFit/>
          </a:bodyPr>
          <a:lstStyle/>
          <a:p>
            <a:pPr marL="354965" indent="-342265">
              <a:lnSpc>
                <a:spcPct val="100000"/>
              </a:lnSpc>
              <a:spcBef>
                <a:spcPts val="700"/>
              </a:spcBef>
              <a:buAutoNum type="arabicPeriod"/>
              <a:tabLst>
                <a:tab pos="354965" algn="l"/>
              </a:tabLst>
            </a:pPr>
            <a:r>
              <a:rPr sz="1200" dirty="0">
                <a:solidFill>
                  <a:schemeClr val="tx2"/>
                </a:solidFill>
                <a:latin typeface="Arial"/>
                <a:cs typeface="Arial"/>
              </a:rPr>
              <a:t>il</a:t>
            </a:r>
            <a:r>
              <a:rPr sz="1200" spc="-25" dirty="0">
                <a:solidFill>
                  <a:schemeClr val="tx2"/>
                </a:solidFill>
                <a:latin typeface="Arial"/>
                <a:cs typeface="Arial"/>
              </a:rPr>
              <a:t> </a:t>
            </a:r>
            <a:r>
              <a:rPr sz="1200" dirty="0">
                <a:solidFill>
                  <a:schemeClr val="tx2"/>
                </a:solidFill>
                <a:latin typeface="Arial"/>
                <a:cs typeface="Arial"/>
              </a:rPr>
              <a:t>reato</a:t>
            </a:r>
            <a:r>
              <a:rPr sz="1200" spc="-60" dirty="0">
                <a:solidFill>
                  <a:schemeClr val="tx2"/>
                </a:solidFill>
                <a:latin typeface="Arial"/>
                <a:cs typeface="Arial"/>
              </a:rPr>
              <a:t> </a:t>
            </a:r>
            <a:r>
              <a:rPr sz="1200" dirty="0">
                <a:solidFill>
                  <a:schemeClr val="tx2"/>
                </a:solidFill>
                <a:latin typeface="Arial"/>
                <a:cs typeface="Arial"/>
              </a:rPr>
              <a:t>deve</a:t>
            </a:r>
            <a:r>
              <a:rPr sz="1200" spc="-15" dirty="0">
                <a:solidFill>
                  <a:schemeClr val="tx2"/>
                </a:solidFill>
                <a:latin typeface="Arial"/>
                <a:cs typeface="Arial"/>
              </a:rPr>
              <a:t> </a:t>
            </a:r>
            <a:r>
              <a:rPr sz="1200" dirty="0">
                <a:solidFill>
                  <a:schemeClr val="tx2"/>
                </a:solidFill>
                <a:latin typeface="Arial"/>
                <a:cs typeface="Arial"/>
              </a:rPr>
              <a:t>essere</a:t>
            </a:r>
            <a:r>
              <a:rPr sz="1200" spc="-55" dirty="0">
                <a:solidFill>
                  <a:schemeClr val="tx2"/>
                </a:solidFill>
                <a:latin typeface="Arial"/>
                <a:cs typeface="Arial"/>
              </a:rPr>
              <a:t> </a:t>
            </a:r>
            <a:r>
              <a:rPr sz="1200" spc="-10" dirty="0">
                <a:solidFill>
                  <a:schemeClr val="tx2"/>
                </a:solidFill>
                <a:latin typeface="Arial"/>
                <a:cs typeface="Arial"/>
              </a:rPr>
              <a:t>commesso</a:t>
            </a:r>
            <a:r>
              <a:rPr sz="1200" spc="-60" dirty="0">
                <a:solidFill>
                  <a:schemeClr val="tx2"/>
                </a:solidFill>
                <a:latin typeface="Arial"/>
                <a:cs typeface="Arial"/>
              </a:rPr>
              <a:t> </a:t>
            </a:r>
            <a:r>
              <a:rPr sz="1200" spc="-10" dirty="0">
                <a:solidFill>
                  <a:schemeClr val="tx2"/>
                </a:solidFill>
                <a:latin typeface="Arial"/>
                <a:cs typeface="Arial"/>
              </a:rPr>
              <a:t>all’estero</a:t>
            </a:r>
            <a:r>
              <a:rPr sz="1200" spc="-55" dirty="0">
                <a:solidFill>
                  <a:schemeClr val="tx2"/>
                </a:solidFill>
                <a:latin typeface="Arial"/>
                <a:cs typeface="Arial"/>
              </a:rPr>
              <a:t> </a:t>
            </a:r>
            <a:r>
              <a:rPr sz="1200" dirty="0">
                <a:solidFill>
                  <a:schemeClr val="tx2"/>
                </a:solidFill>
                <a:latin typeface="Arial"/>
                <a:cs typeface="Arial"/>
              </a:rPr>
              <a:t>dal</a:t>
            </a:r>
            <a:r>
              <a:rPr sz="1200" spc="-35" dirty="0">
                <a:solidFill>
                  <a:schemeClr val="tx2"/>
                </a:solidFill>
                <a:latin typeface="Arial"/>
                <a:cs typeface="Arial"/>
              </a:rPr>
              <a:t> </a:t>
            </a:r>
            <a:r>
              <a:rPr sz="1200" spc="-10" dirty="0">
                <a:solidFill>
                  <a:schemeClr val="tx2"/>
                </a:solidFill>
                <a:latin typeface="Arial"/>
                <a:cs typeface="Arial"/>
              </a:rPr>
              <a:t>soggetto</a:t>
            </a:r>
            <a:r>
              <a:rPr sz="1200" spc="-60" dirty="0">
                <a:solidFill>
                  <a:schemeClr val="tx2"/>
                </a:solidFill>
                <a:latin typeface="Arial"/>
                <a:cs typeface="Arial"/>
              </a:rPr>
              <a:t> </a:t>
            </a:r>
            <a:r>
              <a:rPr sz="1200" spc="-10" dirty="0">
                <a:solidFill>
                  <a:schemeClr val="tx2"/>
                </a:solidFill>
                <a:latin typeface="Arial"/>
                <a:cs typeface="Arial"/>
              </a:rPr>
              <a:t>funzionalmente</a:t>
            </a:r>
            <a:r>
              <a:rPr sz="1200" spc="-55" dirty="0">
                <a:solidFill>
                  <a:schemeClr val="tx2"/>
                </a:solidFill>
                <a:latin typeface="Arial"/>
                <a:cs typeface="Arial"/>
              </a:rPr>
              <a:t> </a:t>
            </a:r>
            <a:r>
              <a:rPr sz="1200" dirty="0">
                <a:solidFill>
                  <a:schemeClr val="tx2"/>
                </a:solidFill>
                <a:latin typeface="Arial"/>
                <a:cs typeface="Arial"/>
              </a:rPr>
              <a:t>legato</a:t>
            </a:r>
            <a:r>
              <a:rPr sz="1200" spc="325" dirty="0">
                <a:solidFill>
                  <a:schemeClr val="tx2"/>
                </a:solidFill>
                <a:latin typeface="Arial"/>
                <a:cs typeface="Arial"/>
              </a:rPr>
              <a:t> </a:t>
            </a:r>
            <a:r>
              <a:rPr sz="1200" spc="-10" dirty="0">
                <a:solidFill>
                  <a:schemeClr val="tx2"/>
                </a:solidFill>
                <a:latin typeface="Arial"/>
                <a:cs typeface="Arial"/>
              </a:rPr>
              <a:t>all’ente;</a:t>
            </a:r>
            <a:endParaRPr sz="1200">
              <a:solidFill>
                <a:schemeClr val="tx2"/>
              </a:solidFill>
              <a:latin typeface="Arial"/>
              <a:cs typeface="Arial"/>
            </a:endParaRPr>
          </a:p>
          <a:p>
            <a:pPr marL="354965" indent="-342265">
              <a:lnSpc>
                <a:spcPct val="100000"/>
              </a:lnSpc>
              <a:spcBef>
                <a:spcPts val="600"/>
              </a:spcBef>
              <a:buAutoNum type="arabicPeriod"/>
              <a:tabLst>
                <a:tab pos="354965" algn="l"/>
              </a:tabLst>
            </a:pPr>
            <a:r>
              <a:rPr sz="1200" dirty="0">
                <a:solidFill>
                  <a:schemeClr val="tx2"/>
                </a:solidFill>
                <a:latin typeface="Arial"/>
                <a:cs typeface="Arial"/>
              </a:rPr>
              <a:t>l’ente</a:t>
            </a:r>
            <a:r>
              <a:rPr sz="1200" spc="-55" dirty="0">
                <a:solidFill>
                  <a:schemeClr val="tx2"/>
                </a:solidFill>
                <a:latin typeface="Arial"/>
                <a:cs typeface="Arial"/>
              </a:rPr>
              <a:t> </a:t>
            </a:r>
            <a:r>
              <a:rPr sz="1200" dirty="0">
                <a:solidFill>
                  <a:schemeClr val="tx2"/>
                </a:solidFill>
                <a:latin typeface="Arial"/>
                <a:cs typeface="Arial"/>
              </a:rPr>
              <a:t>deve</a:t>
            </a:r>
            <a:r>
              <a:rPr sz="1200" spc="-25" dirty="0">
                <a:solidFill>
                  <a:schemeClr val="tx2"/>
                </a:solidFill>
                <a:latin typeface="Arial"/>
                <a:cs typeface="Arial"/>
              </a:rPr>
              <a:t> </a:t>
            </a:r>
            <a:r>
              <a:rPr sz="1200" dirty="0">
                <a:solidFill>
                  <a:schemeClr val="tx2"/>
                </a:solidFill>
                <a:latin typeface="Arial"/>
                <a:cs typeface="Arial"/>
              </a:rPr>
              <a:t>avere</a:t>
            </a:r>
            <a:r>
              <a:rPr sz="1200" spc="-60" dirty="0">
                <a:solidFill>
                  <a:schemeClr val="tx2"/>
                </a:solidFill>
                <a:latin typeface="Arial"/>
                <a:cs typeface="Arial"/>
              </a:rPr>
              <a:t> </a:t>
            </a:r>
            <a:r>
              <a:rPr sz="1200" dirty="0">
                <a:solidFill>
                  <a:schemeClr val="tx2"/>
                </a:solidFill>
                <a:latin typeface="Arial"/>
                <a:cs typeface="Arial"/>
              </a:rPr>
              <a:t>la</a:t>
            </a:r>
            <a:r>
              <a:rPr sz="1200" spc="-30" dirty="0">
                <a:solidFill>
                  <a:schemeClr val="tx2"/>
                </a:solidFill>
                <a:latin typeface="Arial"/>
                <a:cs typeface="Arial"/>
              </a:rPr>
              <a:t> </a:t>
            </a:r>
            <a:r>
              <a:rPr sz="1200" b="1" dirty="0">
                <a:solidFill>
                  <a:schemeClr val="tx2"/>
                </a:solidFill>
                <a:latin typeface="Arial"/>
                <a:cs typeface="Arial"/>
              </a:rPr>
              <a:t>sede</a:t>
            </a:r>
            <a:r>
              <a:rPr sz="1200" b="1" spc="-60" dirty="0">
                <a:solidFill>
                  <a:schemeClr val="tx2"/>
                </a:solidFill>
                <a:latin typeface="Arial"/>
                <a:cs typeface="Arial"/>
              </a:rPr>
              <a:t> </a:t>
            </a:r>
            <a:r>
              <a:rPr sz="1200" b="1" spc="-10" dirty="0">
                <a:solidFill>
                  <a:schemeClr val="tx2"/>
                </a:solidFill>
                <a:latin typeface="Arial"/>
                <a:cs typeface="Arial"/>
              </a:rPr>
              <a:t>principale</a:t>
            </a:r>
            <a:r>
              <a:rPr sz="1200" b="1" spc="-65" dirty="0">
                <a:solidFill>
                  <a:schemeClr val="tx2"/>
                </a:solidFill>
                <a:latin typeface="Arial"/>
                <a:cs typeface="Arial"/>
              </a:rPr>
              <a:t> </a:t>
            </a:r>
            <a:r>
              <a:rPr sz="1200" spc="-10" dirty="0">
                <a:solidFill>
                  <a:schemeClr val="tx2"/>
                </a:solidFill>
                <a:latin typeface="Arial"/>
                <a:cs typeface="Arial"/>
              </a:rPr>
              <a:t>in</a:t>
            </a:r>
            <a:r>
              <a:rPr sz="1200" spc="-105" dirty="0">
                <a:solidFill>
                  <a:schemeClr val="tx2"/>
                </a:solidFill>
                <a:latin typeface="Arial"/>
                <a:cs typeface="Arial"/>
              </a:rPr>
              <a:t> </a:t>
            </a:r>
            <a:r>
              <a:rPr sz="1200" spc="-10" dirty="0">
                <a:solidFill>
                  <a:schemeClr val="tx2"/>
                </a:solidFill>
                <a:latin typeface="Arial"/>
                <a:cs typeface="Arial"/>
              </a:rPr>
              <a:t>Italia;</a:t>
            </a:r>
            <a:endParaRPr sz="1200">
              <a:solidFill>
                <a:schemeClr val="tx2"/>
              </a:solidFill>
              <a:latin typeface="Arial"/>
              <a:cs typeface="Arial"/>
            </a:endParaRPr>
          </a:p>
          <a:p>
            <a:pPr marL="354965" indent="-342265">
              <a:lnSpc>
                <a:spcPct val="100000"/>
              </a:lnSpc>
              <a:spcBef>
                <a:spcPts val="600"/>
              </a:spcBef>
              <a:buAutoNum type="arabicPeriod"/>
              <a:tabLst>
                <a:tab pos="354965" algn="l"/>
              </a:tabLst>
            </a:pPr>
            <a:r>
              <a:rPr sz="1200" dirty="0">
                <a:solidFill>
                  <a:schemeClr val="tx2"/>
                </a:solidFill>
                <a:latin typeface="Arial"/>
                <a:cs typeface="Arial"/>
              </a:rPr>
              <a:t>l’ente</a:t>
            </a:r>
            <a:r>
              <a:rPr sz="1200" spc="-40" dirty="0">
                <a:solidFill>
                  <a:schemeClr val="tx2"/>
                </a:solidFill>
                <a:latin typeface="Arial"/>
                <a:cs typeface="Arial"/>
              </a:rPr>
              <a:t> </a:t>
            </a:r>
            <a:r>
              <a:rPr sz="1200" dirty="0">
                <a:solidFill>
                  <a:schemeClr val="tx2"/>
                </a:solidFill>
                <a:latin typeface="Arial"/>
                <a:cs typeface="Arial"/>
              </a:rPr>
              <a:t>può</a:t>
            </a:r>
            <a:r>
              <a:rPr sz="1200" spc="-35" dirty="0">
                <a:solidFill>
                  <a:schemeClr val="tx2"/>
                </a:solidFill>
                <a:latin typeface="Arial"/>
                <a:cs typeface="Arial"/>
              </a:rPr>
              <a:t> </a:t>
            </a:r>
            <a:r>
              <a:rPr sz="1200" spc="-10" dirty="0">
                <a:solidFill>
                  <a:schemeClr val="tx2"/>
                </a:solidFill>
                <a:latin typeface="Arial"/>
                <a:cs typeface="Arial"/>
              </a:rPr>
              <a:t>rispondere</a:t>
            </a:r>
            <a:r>
              <a:rPr sz="1200" spc="-60" dirty="0">
                <a:solidFill>
                  <a:schemeClr val="tx2"/>
                </a:solidFill>
                <a:latin typeface="Arial"/>
                <a:cs typeface="Arial"/>
              </a:rPr>
              <a:t> </a:t>
            </a:r>
            <a:r>
              <a:rPr sz="1200" dirty="0">
                <a:solidFill>
                  <a:schemeClr val="tx2"/>
                </a:solidFill>
                <a:latin typeface="Arial"/>
                <a:cs typeface="Arial"/>
              </a:rPr>
              <a:t>nei</a:t>
            </a:r>
            <a:r>
              <a:rPr sz="1200" spc="-40" dirty="0">
                <a:solidFill>
                  <a:schemeClr val="tx2"/>
                </a:solidFill>
                <a:latin typeface="Arial"/>
                <a:cs typeface="Arial"/>
              </a:rPr>
              <a:t> </a:t>
            </a:r>
            <a:r>
              <a:rPr sz="1200" dirty="0">
                <a:solidFill>
                  <a:schemeClr val="tx2"/>
                </a:solidFill>
                <a:latin typeface="Arial"/>
                <a:cs typeface="Arial"/>
              </a:rPr>
              <a:t>casi</a:t>
            </a:r>
            <a:r>
              <a:rPr sz="1200" spc="-25" dirty="0">
                <a:solidFill>
                  <a:schemeClr val="tx2"/>
                </a:solidFill>
                <a:latin typeface="Arial"/>
                <a:cs typeface="Arial"/>
              </a:rPr>
              <a:t> </a:t>
            </a:r>
            <a:r>
              <a:rPr sz="1200" dirty="0">
                <a:solidFill>
                  <a:schemeClr val="tx2"/>
                </a:solidFill>
                <a:latin typeface="Arial"/>
                <a:cs typeface="Arial"/>
              </a:rPr>
              <a:t>e</a:t>
            </a:r>
            <a:r>
              <a:rPr sz="1200" spc="-15" dirty="0">
                <a:solidFill>
                  <a:schemeClr val="tx2"/>
                </a:solidFill>
                <a:latin typeface="Arial"/>
                <a:cs typeface="Arial"/>
              </a:rPr>
              <a:t> </a:t>
            </a:r>
            <a:r>
              <a:rPr sz="1200" dirty="0">
                <a:solidFill>
                  <a:schemeClr val="tx2"/>
                </a:solidFill>
                <a:latin typeface="Arial"/>
                <a:cs typeface="Arial"/>
              </a:rPr>
              <a:t>alle</a:t>
            </a:r>
            <a:r>
              <a:rPr sz="1200" spc="-50" dirty="0">
                <a:solidFill>
                  <a:schemeClr val="tx2"/>
                </a:solidFill>
                <a:latin typeface="Arial"/>
                <a:cs typeface="Arial"/>
              </a:rPr>
              <a:t> </a:t>
            </a:r>
            <a:r>
              <a:rPr sz="1200" dirty="0">
                <a:solidFill>
                  <a:schemeClr val="tx2"/>
                </a:solidFill>
                <a:latin typeface="Arial"/>
                <a:cs typeface="Arial"/>
              </a:rPr>
              <a:t>condizioni</a:t>
            </a:r>
            <a:r>
              <a:rPr sz="1200" spc="-45" dirty="0">
                <a:solidFill>
                  <a:schemeClr val="tx2"/>
                </a:solidFill>
                <a:latin typeface="Arial"/>
                <a:cs typeface="Arial"/>
              </a:rPr>
              <a:t> </a:t>
            </a:r>
            <a:r>
              <a:rPr sz="1200" dirty="0">
                <a:solidFill>
                  <a:schemeClr val="tx2"/>
                </a:solidFill>
                <a:latin typeface="Arial"/>
                <a:cs typeface="Arial"/>
              </a:rPr>
              <a:t>previsti</a:t>
            </a:r>
            <a:r>
              <a:rPr sz="1200" spc="-55" dirty="0">
                <a:solidFill>
                  <a:schemeClr val="tx2"/>
                </a:solidFill>
                <a:latin typeface="Arial"/>
                <a:cs typeface="Arial"/>
              </a:rPr>
              <a:t> </a:t>
            </a:r>
            <a:r>
              <a:rPr sz="1200" dirty="0">
                <a:solidFill>
                  <a:schemeClr val="tx2"/>
                </a:solidFill>
                <a:latin typeface="Arial"/>
                <a:cs typeface="Arial"/>
              </a:rPr>
              <a:t>dagli</a:t>
            </a:r>
            <a:r>
              <a:rPr sz="1200" spc="-60" dirty="0">
                <a:solidFill>
                  <a:schemeClr val="tx2"/>
                </a:solidFill>
                <a:latin typeface="Arial"/>
                <a:cs typeface="Arial"/>
              </a:rPr>
              <a:t> </a:t>
            </a:r>
            <a:r>
              <a:rPr sz="1200" b="1" dirty="0">
                <a:solidFill>
                  <a:schemeClr val="tx2"/>
                </a:solidFill>
                <a:latin typeface="Arial"/>
                <a:cs typeface="Arial"/>
              </a:rPr>
              <a:t>articoli</a:t>
            </a:r>
            <a:r>
              <a:rPr sz="1200" b="1" spc="-40" dirty="0">
                <a:solidFill>
                  <a:schemeClr val="tx2"/>
                </a:solidFill>
                <a:latin typeface="Arial"/>
                <a:cs typeface="Arial"/>
              </a:rPr>
              <a:t> </a:t>
            </a:r>
            <a:r>
              <a:rPr sz="1200" b="1" dirty="0">
                <a:solidFill>
                  <a:schemeClr val="tx2"/>
                </a:solidFill>
                <a:latin typeface="Arial"/>
                <a:cs typeface="Arial"/>
              </a:rPr>
              <a:t>7,</a:t>
            </a:r>
            <a:r>
              <a:rPr sz="1200" b="1" spc="-30" dirty="0">
                <a:solidFill>
                  <a:schemeClr val="tx2"/>
                </a:solidFill>
                <a:latin typeface="Arial"/>
                <a:cs typeface="Arial"/>
              </a:rPr>
              <a:t> </a:t>
            </a:r>
            <a:r>
              <a:rPr sz="1200" b="1" dirty="0">
                <a:solidFill>
                  <a:schemeClr val="tx2"/>
                </a:solidFill>
                <a:latin typeface="Arial"/>
                <a:cs typeface="Arial"/>
              </a:rPr>
              <a:t>8,</a:t>
            </a:r>
            <a:r>
              <a:rPr sz="1200" b="1" spc="-30" dirty="0">
                <a:solidFill>
                  <a:schemeClr val="tx2"/>
                </a:solidFill>
                <a:latin typeface="Arial"/>
                <a:cs typeface="Arial"/>
              </a:rPr>
              <a:t> </a:t>
            </a:r>
            <a:r>
              <a:rPr sz="1200" b="1" dirty="0">
                <a:solidFill>
                  <a:schemeClr val="tx2"/>
                </a:solidFill>
                <a:latin typeface="Arial"/>
                <a:cs typeface="Arial"/>
              </a:rPr>
              <a:t>9</a:t>
            </a:r>
            <a:r>
              <a:rPr sz="1200" b="1" spc="-30" dirty="0">
                <a:solidFill>
                  <a:schemeClr val="tx2"/>
                </a:solidFill>
                <a:latin typeface="Arial"/>
                <a:cs typeface="Arial"/>
              </a:rPr>
              <a:t> </a:t>
            </a:r>
            <a:r>
              <a:rPr sz="1200" b="1" dirty="0">
                <a:solidFill>
                  <a:schemeClr val="tx2"/>
                </a:solidFill>
                <a:latin typeface="Arial"/>
                <a:cs typeface="Arial"/>
              </a:rPr>
              <a:t>e</a:t>
            </a:r>
            <a:r>
              <a:rPr sz="1200" b="1" spc="-15" dirty="0">
                <a:solidFill>
                  <a:schemeClr val="tx2"/>
                </a:solidFill>
                <a:latin typeface="Arial"/>
                <a:cs typeface="Arial"/>
              </a:rPr>
              <a:t> </a:t>
            </a:r>
            <a:r>
              <a:rPr sz="1200" b="1" spc="-10" dirty="0">
                <a:solidFill>
                  <a:schemeClr val="tx2"/>
                </a:solidFill>
                <a:latin typeface="Arial"/>
                <a:cs typeface="Arial"/>
              </a:rPr>
              <a:t>10</a:t>
            </a:r>
            <a:r>
              <a:rPr sz="1200" b="1" spc="-250" dirty="0">
                <a:solidFill>
                  <a:schemeClr val="tx2"/>
                </a:solidFill>
                <a:latin typeface="Arial"/>
                <a:cs typeface="Arial"/>
              </a:rPr>
              <a:t> </a:t>
            </a:r>
            <a:r>
              <a:rPr sz="1200" b="1" spc="-10" dirty="0">
                <a:solidFill>
                  <a:schemeClr val="tx2"/>
                </a:solidFill>
                <a:latin typeface="Arial"/>
                <a:cs typeface="Arial"/>
              </a:rPr>
              <a:t>c.p</a:t>
            </a:r>
            <a:r>
              <a:rPr sz="1200" spc="-10" dirty="0">
                <a:solidFill>
                  <a:schemeClr val="tx2"/>
                </a:solidFill>
                <a:latin typeface="Arial"/>
                <a:cs typeface="Arial"/>
              </a:rPr>
              <a:t>.;</a:t>
            </a:r>
            <a:endParaRPr sz="1200">
              <a:solidFill>
                <a:schemeClr val="tx2"/>
              </a:solidFill>
              <a:latin typeface="Arial"/>
              <a:cs typeface="Arial"/>
            </a:endParaRPr>
          </a:p>
          <a:p>
            <a:pPr marL="353060" marR="5715" indent="-340995" algn="just">
              <a:lnSpc>
                <a:spcPct val="100000"/>
              </a:lnSpc>
              <a:spcBef>
                <a:spcPts val="600"/>
              </a:spcBef>
              <a:buAutoNum type="arabicPeriod"/>
              <a:tabLst>
                <a:tab pos="355600" algn="l"/>
              </a:tabLst>
            </a:pPr>
            <a:r>
              <a:rPr sz="1200" dirty="0">
                <a:solidFill>
                  <a:schemeClr val="tx2"/>
                </a:solidFill>
                <a:latin typeface="Arial"/>
                <a:cs typeface="Arial"/>
              </a:rPr>
              <a:t>se</a:t>
            </a:r>
            <a:r>
              <a:rPr sz="1200" spc="50" dirty="0">
                <a:solidFill>
                  <a:schemeClr val="tx2"/>
                </a:solidFill>
                <a:latin typeface="Arial"/>
                <a:cs typeface="Arial"/>
              </a:rPr>
              <a:t> </a:t>
            </a:r>
            <a:r>
              <a:rPr sz="1200" dirty="0">
                <a:solidFill>
                  <a:schemeClr val="tx2"/>
                </a:solidFill>
                <a:latin typeface="Arial"/>
                <a:cs typeface="Arial"/>
              </a:rPr>
              <a:t>sussistono</a:t>
            </a:r>
            <a:r>
              <a:rPr sz="1200" spc="60" dirty="0">
                <a:solidFill>
                  <a:schemeClr val="tx2"/>
                </a:solidFill>
                <a:latin typeface="Arial"/>
                <a:cs typeface="Arial"/>
              </a:rPr>
              <a:t> </a:t>
            </a:r>
            <a:r>
              <a:rPr sz="1200" dirty="0">
                <a:solidFill>
                  <a:schemeClr val="tx2"/>
                </a:solidFill>
                <a:latin typeface="Arial"/>
                <a:cs typeface="Arial"/>
              </a:rPr>
              <a:t>i</a:t>
            </a:r>
            <a:r>
              <a:rPr sz="1200" spc="50" dirty="0">
                <a:solidFill>
                  <a:schemeClr val="tx2"/>
                </a:solidFill>
                <a:latin typeface="Arial"/>
                <a:cs typeface="Arial"/>
              </a:rPr>
              <a:t> </a:t>
            </a:r>
            <a:r>
              <a:rPr sz="1200" dirty="0">
                <a:solidFill>
                  <a:schemeClr val="tx2"/>
                </a:solidFill>
                <a:latin typeface="Arial"/>
                <a:cs typeface="Arial"/>
              </a:rPr>
              <a:t>casi</a:t>
            </a:r>
            <a:r>
              <a:rPr sz="1200" spc="65" dirty="0">
                <a:solidFill>
                  <a:schemeClr val="tx2"/>
                </a:solidFill>
                <a:latin typeface="Arial"/>
                <a:cs typeface="Arial"/>
              </a:rPr>
              <a:t> </a:t>
            </a:r>
            <a:r>
              <a:rPr sz="1200" dirty="0">
                <a:solidFill>
                  <a:schemeClr val="tx2"/>
                </a:solidFill>
                <a:latin typeface="Arial"/>
                <a:cs typeface="Arial"/>
              </a:rPr>
              <a:t>e</a:t>
            </a:r>
            <a:r>
              <a:rPr sz="1200" spc="65" dirty="0">
                <a:solidFill>
                  <a:schemeClr val="tx2"/>
                </a:solidFill>
                <a:latin typeface="Arial"/>
                <a:cs typeface="Arial"/>
              </a:rPr>
              <a:t> </a:t>
            </a:r>
            <a:r>
              <a:rPr sz="1200" dirty="0">
                <a:solidFill>
                  <a:schemeClr val="tx2"/>
                </a:solidFill>
                <a:latin typeface="Arial"/>
                <a:cs typeface="Arial"/>
              </a:rPr>
              <a:t>le</a:t>
            </a:r>
            <a:r>
              <a:rPr sz="1200" spc="50" dirty="0">
                <a:solidFill>
                  <a:schemeClr val="tx2"/>
                </a:solidFill>
                <a:latin typeface="Arial"/>
                <a:cs typeface="Arial"/>
              </a:rPr>
              <a:t> </a:t>
            </a:r>
            <a:r>
              <a:rPr sz="1200" dirty="0">
                <a:solidFill>
                  <a:schemeClr val="tx2"/>
                </a:solidFill>
                <a:latin typeface="Arial"/>
                <a:cs typeface="Arial"/>
              </a:rPr>
              <a:t>condizioni</a:t>
            </a:r>
            <a:r>
              <a:rPr sz="1200" spc="65" dirty="0">
                <a:solidFill>
                  <a:schemeClr val="tx2"/>
                </a:solidFill>
                <a:latin typeface="Arial"/>
                <a:cs typeface="Arial"/>
              </a:rPr>
              <a:t> </a:t>
            </a:r>
            <a:r>
              <a:rPr sz="1200" dirty="0">
                <a:solidFill>
                  <a:schemeClr val="tx2"/>
                </a:solidFill>
                <a:latin typeface="Arial"/>
                <a:cs typeface="Arial"/>
              </a:rPr>
              <a:t>indicate</a:t>
            </a:r>
            <a:r>
              <a:rPr sz="1200" spc="50" dirty="0">
                <a:solidFill>
                  <a:schemeClr val="tx2"/>
                </a:solidFill>
                <a:latin typeface="Arial"/>
                <a:cs typeface="Arial"/>
              </a:rPr>
              <a:t> </a:t>
            </a:r>
            <a:r>
              <a:rPr sz="1200" i="1" dirty="0">
                <a:solidFill>
                  <a:schemeClr val="tx2"/>
                </a:solidFill>
                <a:latin typeface="Arial"/>
                <a:cs typeface="Arial"/>
              </a:rPr>
              <a:t>sub</a:t>
            </a:r>
            <a:r>
              <a:rPr sz="1200" i="1" spc="65" dirty="0">
                <a:solidFill>
                  <a:schemeClr val="tx2"/>
                </a:solidFill>
                <a:latin typeface="Arial"/>
                <a:cs typeface="Arial"/>
              </a:rPr>
              <a:t> </a:t>
            </a:r>
            <a:r>
              <a:rPr sz="1200" dirty="0">
                <a:solidFill>
                  <a:schemeClr val="tx2"/>
                </a:solidFill>
                <a:latin typeface="Arial"/>
                <a:cs typeface="Arial"/>
              </a:rPr>
              <a:t>3),</a:t>
            </a:r>
            <a:r>
              <a:rPr sz="1200" spc="65" dirty="0">
                <a:solidFill>
                  <a:schemeClr val="tx2"/>
                </a:solidFill>
                <a:latin typeface="Arial"/>
                <a:cs typeface="Arial"/>
              </a:rPr>
              <a:t> </a:t>
            </a:r>
            <a:r>
              <a:rPr sz="1200" dirty="0">
                <a:solidFill>
                  <a:schemeClr val="tx2"/>
                </a:solidFill>
                <a:latin typeface="Arial"/>
                <a:cs typeface="Arial"/>
              </a:rPr>
              <a:t>l’ente</a:t>
            </a:r>
            <a:r>
              <a:rPr sz="1200" spc="40" dirty="0">
                <a:solidFill>
                  <a:schemeClr val="tx2"/>
                </a:solidFill>
                <a:latin typeface="Arial"/>
                <a:cs typeface="Arial"/>
              </a:rPr>
              <a:t> </a:t>
            </a:r>
            <a:r>
              <a:rPr sz="1200" dirty="0">
                <a:solidFill>
                  <a:schemeClr val="tx2"/>
                </a:solidFill>
                <a:latin typeface="Arial"/>
                <a:cs typeface="Arial"/>
              </a:rPr>
              <a:t>risponde</a:t>
            </a:r>
            <a:r>
              <a:rPr sz="1200" spc="75" dirty="0">
                <a:solidFill>
                  <a:schemeClr val="tx2"/>
                </a:solidFill>
                <a:latin typeface="Arial"/>
                <a:cs typeface="Arial"/>
              </a:rPr>
              <a:t> </a:t>
            </a:r>
            <a:r>
              <a:rPr sz="1200" b="1" dirty="0">
                <a:solidFill>
                  <a:schemeClr val="tx2"/>
                </a:solidFill>
                <a:latin typeface="Arial"/>
                <a:cs typeface="Arial"/>
              </a:rPr>
              <a:t>purché</a:t>
            </a:r>
            <a:r>
              <a:rPr sz="1200" b="1" spc="50" dirty="0">
                <a:solidFill>
                  <a:schemeClr val="tx2"/>
                </a:solidFill>
                <a:latin typeface="Arial"/>
                <a:cs typeface="Arial"/>
              </a:rPr>
              <a:t> </a:t>
            </a:r>
            <a:r>
              <a:rPr sz="1200" b="1" dirty="0">
                <a:solidFill>
                  <a:schemeClr val="tx2"/>
                </a:solidFill>
                <a:latin typeface="Arial"/>
                <a:cs typeface="Arial"/>
              </a:rPr>
              <a:t>nei</a:t>
            </a:r>
            <a:r>
              <a:rPr sz="1200" b="1" spc="60" dirty="0">
                <a:solidFill>
                  <a:schemeClr val="tx2"/>
                </a:solidFill>
                <a:latin typeface="Arial"/>
                <a:cs typeface="Arial"/>
              </a:rPr>
              <a:t> </a:t>
            </a:r>
            <a:r>
              <a:rPr sz="1200" b="1" spc="-20" dirty="0">
                <a:solidFill>
                  <a:schemeClr val="tx2"/>
                </a:solidFill>
                <a:latin typeface="Arial"/>
                <a:cs typeface="Arial"/>
              </a:rPr>
              <a:t>suoi 	</a:t>
            </a:r>
            <a:r>
              <a:rPr sz="1200" b="1" spc="-10" dirty="0">
                <a:solidFill>
                  <a:schemeClr val="tx2"/>
                </a:solidFill>
                <a:latin typeface="Arial"/>
                <a:cs typeface="Arial"/>
              </a:rPr>
              <a:t>confronti</a:t>
            </a:r>
            <a:r>
              <a:rPr sz="1200" b="1" spc="-55" dirty="0">
                <a:solidFill>
                  <a:schemeClr val="tx2"/>
                </a:solidFill>
                <a:latin typeface="Arial"/>
                <a:cs typeface="Arial"/>
              </a:rPr>
              <a:t> </a:t>
            </a:r>
            <a:r>
              <a:rPr sz="1200" b="1" dirty="0">
                <a:solidFill>
                  <a:schemeClr val="tx2"/>
                </a:solidFill>
                <a:latin typeface="Arial"/>
                <a:cs typeface="Arial"/>
              </a:rPr>
              <a:t>non</a:t>
            </a:r>
            <a:r>
              <a:rPr sz="1200" b="1" spc="-40" dirty="0">
                <a:solidFill>
                  <a:schemeClr val="tx2"/>
                </a:solidFill>
                <a:latin typeface="Arial"/>
                <a:cs typeface="Arial"/>
              </a:rPr>
              <a:t> </a:t>
            </a:r>
            <a:r>
              <a:rPr sz="1200" b="1" spc="-10" dirty="0">
                <a:solidFill>
                  <a:schemeClr val="tx2"/>
                </a:solidFill>
                <a:latin typeface="Arial"/>
                <a:cs typeface="Arial"/>
              </a:rPr>
              <a:t>proceda</a:t>
            </a:r>
            <a:r>
              <a:rPr sz="1200" b="1" spc="-55" dirty="0">
                <a:solidFill>
                  <a:schemeClr val="tx2"/>
                </a:solidFill>
                <a:latin typeface="Arial"/>
                <a:cs typeface="Arial"/>
              </a:rPr>
              <a:t> </a:t>
            </a:r>
            <a:r>
              <a:rPr sz="1200" b="1" dirty="0">
                <a:solidFill>
                  <a:schemeClr val="tx2"/>
                </a:solidFill>
                <a:latin typeface="Arial"/>
                <a:cs typeface="Arial"/>
              </a:rPr>
              <a:t>lo</a:t>
            </a:r>
            <a:r>
              <a:rPr sz="1200" b="1" spc="-20" dirty="0">
                <a:solidFill>
                  <a:schemeClr val="tx2"/>
                </a:solidFill>
                <a:latin typeface="Arial"/>
                <a:cs typeface="Arial"/>
              </a:rPr>
              <a:t> </a:t>
            </a:r>
            <a:r>
              <a:rPr sz="1200" b="1" dirty="0">
                <a:solidFill>
                  <a:schemeClr val="tx2"/>
                </a:solidFill>
                <a:latin typeface="Arial"/>
                <a:cs typeface="Arial"/>
              </a:rPr>
              <a:t>Stato</a:t>
            </a:r>
            <a:r>
              <a:rPr sz="1200" b="1" spc="-25" dirty="0">
                <a:solidFill>
                  <a:schemeClr val="tx2"/>
                </a:solidFill>
                <a:latin typeface="Arial"/>
                <a:cs typeface="Arial"/>
              </a:rPr>
              <a:t> </a:t>
            </a:r>
            <a:r>
              <a:rPr sz="1200" b="1" dirty="0">
                <a:solidFill>
                  <a:schemeClr val="tx2"/>
                </a:solidFill>
                <a:latin typeface="Arial"/>
                <a:cs typeface="Arial"/>
              </a:rPr>
              <a:t>del</a:t>
            </a:r>
            <a:r>
              <a:rPr sz="1200" b="1" spc="-45" dirty="0">
                <a:solidFill>
                  <a:schemeClr val="tx2"/>
                </a:solidFill>
                <a:latin typeface="Arial"/>
                <a:cs typeface="Arial"/>
              </a:rPr>
              <a:t> </a:t>
            </a:r>
            <a:r>
              <a:rPr sz="1200" b="1" dirty="0">
                <a:solidFill>
                  <a:schemeClr val="tx2"/>
                </a:solidFill>
                <a:latin typeface="Arial"/>
                <a:cs typeface="Arial"/>
              </a:rPr>
              <a:t>luogo</a:t>
            </a:r>
            <a:r>
              <a:rPr sz="1200" b="1" spc="-50" dirty="0">
                <a:solidFill>
                  <a:schemeClr val="tx2"/>
                </a:solidFill>
                <a:latin typeface="Arial"/>
                <a:cs typeface="Arial"/>
              </a:rPr>
              <a:t> </a:t>
            </a:r>
            <a:r>
              <a:rPr sz="1200" b="1" dirty="0">
                <a:solidFill>
                  <a:schemeClr val="tx2"/>
                </a:solidFill>
                <a:latin typeface="Arial"/>
                <a:cs typeface="Arial"/>
              </a:rPr>
              <a:t>in</a:t>
            </a:r>
            <a:r>
              <a:rPr sz="1200" b="1" spc="-30" dirty="0">
                <a:solidFill>
                  <a:schemeClr val="tx2"/>
                </a:solidFill>
                <a:latin typeface="Arial"/>
                <a:cs typeface="Arial"/>
              </a:rPr>
              <a:t> </a:t>
            </a:r>
            <a:r>
              <a:rPr sz="1200" b="1" dirty="0">
                <a:solidFill>
                  <a:schemeClr val="tx2"/>
                </a:solidFill>
                <a:latin typeface="Arial"/>
                <a:cs typeface="Arial"/>
              </a:rPr>
              <a:t>cui</a:t>
            </a:r>
            <a:r>
              <a:rPr sz="1200" b="1" spc="-40" dirty="0">
                <a:solidFill>
                  <a:schemeClr val="tx2"/>
                </a:solidFill>
                <a:latin typeface="Arial"/>
                <a:cs typeface="Arial"/>
              </a:rPr>
              <a:t> </a:t>
            </a:r>
            <a:r>
              <a:rPr sz="1200" b="1" dirty="0">
                <a:solidFill>
                  <a:schemeClr val="tx2"/>
                </a:solidFill>
                <a:latin typeface="Arial"/>
                <a:cs typeface="Arial"/>
              </a:rPr>
              <a:t>è</a:t>
            </a:r>
            <a:r>
              <a:rPr sz="1200" b="1" spc="-15" dirty="0">
                <a:solidFill>
                  <a:schemeClr val="tx2"/>
                </a:solidFill>
                <a:latin typeface="Arial"/>
                <a:cs typeface="Arial"/>
              </a:rPr>
              <a:t> </a:t>
            </a:r>
            <a:r>
              <a:rPr sz="1200" b="1" dirty="0">
                <a:solidFill>
                  <a:schemeClr val="tx2"/>
                </a:solidFill>
                <a:latin typeface="Arial"/>
                <a:cs typeface="Arial"/>
              </a:rPr>
              <a:t>stato</a:t>
            </a:r>
            <a:r>
              <a:rPr sz="1200" b="1" spc="-60" dirty="0">
                <a:solidFill>
                  <a:schemeClr val="tx2"/>
                </a:solidFill>
                <a:latin typeface="Arial"/>
                <a:cs typeface="Arial"/>
              </a:rPr>
              <a:t> </a:t>
            </a:r>
            <a:r>
              <a:rPr sz="1200" b="1" spc="-10" dirty="0">
                <a:solidFill>
                  <a:schemeClr val="tx2"/>
                </a:solidFill>
                <a:latin typeface="Arial"/>
                <a:cs typeface="Arial"/>
              </a:rPr>
              <a:t>commesso</a:t>
            </a:r>
            <a:r>
              <a:rPr sz="1200" b="1" spc="-65" dirty="0">
                <a:solidFill>
                  <a:schemeClr val="tx2"/>
                </a:solidFill>
                <a:latin typeface="Arial"/>
                <a:cs typeface="Arial"/>
              </a:rPr>
              <a:t> </a:t>
            </a:r>
            <a:r>
              <a:rPr sz="1200" b="1" spc="-10" dirty="0">
                <a:solidFill>
                  <a:schemeClr val="tx2"/>
                </a:solidFill>
                <a:latin typeface="Arial"/>
                <a:cs typeface="Arial"/>
              </a:rPr>
              <a:t>ilfatto</a:t>
            </a:r>
            <a:r>
              <a:rPr sz="1200" spc="-10" dirty="0">
                <a:solidFill>
                  <a:schemeClr val="tx2"/>
                </a:solidFill>
                <a:latin typeface="Arial"/>
                <a:cs typeface="Arial"/>
              </a:rPr>
              <a:t>;</a:t>
            </a:r>
            <a:endParaRPr sz="1200">
              <a:solidFill>
                <a:schemeClr val="tx2"/>
              </a:solidFill>
              <a:latin typeface="Arial"/>
              <a:cs typeface="Arial"/>
            </a:endParaRPr>
          </a:p>
          <a:p>
            <a:pPr marL="353695" marR="5080" indent="-341630" algn="just">
              <a:lnSpc>
                <a:spcPct val="100000"/>
              </a:lnSpc>
              <a:spcBef>
                <a:spcPts val="600"/>
              </a:spcBef>
              <a:buAutoNum type="arabicPeriod"/>
              <a:tabLst>
                <a:tab pos="354965" algn="l"/>
              </a:tabLst>
            </a:pPr>
            <a:r>
              <a:rPr sz="1200" dirty="0">
                <a:solidFill>
                  <a:schemeClr val="tx2"/>
                </a:solidFill>
                <a:latin typeface="Arial"/>
                <a:cs typeface="Arial"/>
              </a:rPr>
              <a:t>nei</a:t>
            </a:r>
            <a:r>
              <a:rPr sz="1200" spc="80" dirty="0">
                <a:solidFill>
                  <a:schemeClr val="tx2"/>
                </a:solidFill>
                <a:latin typeface="Arial"/>
                <a:cs typeface="Arial"/>
              </a:rPr>
              <a:t> </a:t>
            </a:r>
            <a:r>
              <a:rPr sz="1200" dirty="0">
                <a:solidFill>
                  <a:schemeClr val="tx2"/>
                </a:solidFill>
                <a:latin typeface="Arial"/>
                <a:cs typeface="Arial"/>
              </a:rPr>
              <a:t>casi</a:t>
            </a:r>
            <a:r>
              <a:rPr sz="1200" spc="85" dirty="0">
                <a:solidFill>
                  <a:schemeClr val="tx2"/>
                </a:solidFill>
                <a:latin typeface="Arial"/>
                <a:cs typeface="Arial"/>
              </a:rPr>
              <a:t> </a:t>
            </a:r>
            <a:r>
              <a:rPr sz="1200" dirty="0">
                <a:solidFill>
                  <a:schemeClr val="tx2"/>
                </a:solidFill>
                <a:latin typeface="Arial"/>
                <a:cs typeface="Arial"/>
              </a:rPr>
              <a:t>in</a:t>
            </a:r>
            <a:r>
              <a:rPr sz="1200" spc="85" dirty="0">
                <a:solidFill>
                  <a:schemeClr val="tx2"/>
                </a:solidFill>
                <a:latin typeface="Arial"/>
                <a:cs typeface="Arial"/>
              </a:rPr>
              <a:t> </a:t>
            </a:r>
            <a:r>
              <a:rPr sz="1200" dirty="0">
                <a:solidFill>
                  <a:schemeClr val="tx2"/>
                </a:solidFill>
                <a:latin typeface="Arial"/>
                <a:cs typeface="Arial"/>
              </a:rPr>
              <a:t>cui</a:t>
            </a:r>
            <a:r>
              <a:rPr sz="1200" spc="85" dirty="0">
                <a:solidFill>
                  <a:schemeClr val="tx2"/>
                </a:solidFill>
                <a:latin typeface="Arial"/>
                <a:cs typeface="Arial"/>
              </a:rPr>
              <a:t> </a:t>
            </a:r>
            <a:r>
              <a:rPr sz="1200" dirty="0">
                <a:solidFill>
                  <a:schemeClr val="tx2"/>
                </a:solidFill>
                <a:latin typeface="Arial"/>
                <a:cs typeface="Arial"/>
              </a:rPr>
              <a:t>la</a:t>
            </a:r>
            <a:r>
              <a:rPr sz="1200" spc="70" dirty="0">
                <a:solidFill>
                  <a:schemeClr val="tx2"/>
                </a:solidFill>
                <a:latin typeface="Arial"/>
                <a:cs typeface="Arial"/>
              </a:rPr>
              <a:t> </a:t>
            </a:r>
            <a:r>
              <a:rPr sz="1200" dirty="0">
                <a:solidFill>
                  <a:schemeClr val="tx2"/>
                </a:solidFill>
                <a:latin typeface="Arial"/>
                <a:cs typeface="Arial"/>
              </a:rPr>
              <a:t>legge</a:t>
            </a:r>
            <a:r>
              <a:rPr sz="1200" spc="90" dirty="0">
                <a:solidFill>
                  <a:schemeClr val="tx2"/>
                </a:solidFill>
                <a:latin typeface="Arial"/>
                <a:cs typeface="Arial"/>
              </a:rPr>
              <a:t> </a:t>
            </a:r>
            <a:r>
              <a:rPr sz="1200" dirty="0">
                <a:solidFill>
                  <a:schemeClr val="tx2"/>
                </a:solidFill>
                <a:latin typeface="Arial"/>
                <a:cs typeface="Arial"/>
              </a:rPr>
              <a:t>prevede</a:t>
            </a:r>
            <a:r>
              <a:rPr sz="1200" spc="70" dirty="0">
                <a:solidFill>
                  <a:schemeClr val="tx2"/>
                </a:solidFill>
                <a:latin typeface="Arial"/>
                <a:cs typeface="Arial"/>
              </a:rPr>
              <a:t> </a:t>
            </a:r>
            <a:r>
              <a:rPr sz="1200" dirty="0">
                <a:solidFill>
                  <a:schemeClr val="tx2"/>
                </a:solidFill>
                <a:latin typeface="Arial"/>
                <a:cs typeface="Arial"/>
              </a:rPr>
              <a:t>che</a:t>
            </a:r>
            <a:r>
              <a:rPr sz="1200" spc="85" dirty="0">
                <a:solidFill>
                  <a:schemeClr val="tx2"/>
                </a:solidFill>
                <a:latin typeface="Arial"/>
                <a:cs typeface="Arial"/>
              </a:rPr>
              <a:t> </a:t>
            </a:r>
            <a:r>
              <a:rPr sz="1200" dirty="0">
                <a:solidFill>
                  <a:schemeClr val="tx2"/>
                </a:solidFill>
                <a:latin typeface="Arial"/>
                <a:cs typeface="Arial"/>
              </a:rPr>
              <a:t>il</a:t>
            </a:r>
            <a:r>
              <a:rPr sz="1200" spc="70" dirty="0">
                <a:solidFill>
                  <a:schemeClr val="tx2"/>
                </a:solidFill>
                <a:latin typeface="Arial"/>
                <a:cs typeface="Arial"/>
              </a:rPr>
              <a:t> </a:t>
            </a:r>
            <a:r>
              <a:rPr sz="1200" dirty="0">
                <a:solidFill>
                  <a:schemeClr val="tx2"/>
                </a:solidFill>
                <a:latin typeface="Arial"/>
                <a:cs typeface="Arial"/>
              </a:rPr>
              <a:t>colpevole</a:t>
            </a:r>
            <a:r>
              <a:rPr sz="1200" spc="85" dirty="0">
                <a:solidFill>
                  <a:schemeClr val="tx2"/>
                </a:solidFill>
                <a:latin typeface="Arial"/>
                <a:cs typeface="Arial"/>
              </a:rPr>
              <a:t> </a:t>
            </a:r>
            <a:r>
              <a:rPr sz="1200" dirty="0">
                <a:solidFill>
                  <a:schemeClr val="tx2"/>
                </a:solidFill>
                <a:latin typeface="Arial"/>
                <a:cs typeface="Arial"/>
              </a:rPr>
              <a:t>sia</a:t>
            </a:r>
            <a:r>
              <a:rPr sz="1200" spc="85" dirty="0">
                <a:solidFill>
                  <a:schemeClr val="tx2"/>
                </a:solidFill>
                <a:latin typeface="Arial"/>
                <a:cs typeface="Arial"/>
              </a:rPr>
              <a:t> </a:t>
            </a:r>
            <a:r>
              <a:rPr sz="1200" dirty="0">
                <a:solidFill>
                  <a:schemeClr val="tx2"/>
                </a:solidFill>
                <a:latin typeface="Arial"/>
                <a:cs typeface="Arial"/>
              </a:rPr>
              <a:t>punito</a:t>
            </a:r>
            <a:r>
              <a:rPr sz="1200" spc="85" dirty="0">
                <a:solidFill>
                  <a:schemeClr val="tx2"/>
                </a:solidFill>
                <a:latin typeface="Arial"/>
                <a:cs typeface="Arial"/>
              </a:rPr>
              <a:t> </a:t>
            </a:r>
            <a:r>
              <a:rPr sz="1200" b="1" dirty="0">
                <a:solidFill>
                  <a:schemeClr val="tx2"/>
                </a:solidFill>
                <a:latin typeface="Arial"/>
                <a:cs typeface="Arial"/>
              </a:rPr>
              <a:t>a</a:t>
            </a:r>
            <a:r>
              <a:rPr sz="1200" b="1" spc="90" dirty="0">
                <a:solidFill>
                  <a:schemeClr val="tx2"/>
                </a:solidFill>
                <a:latin typeface="Arial"/>
                <a:cs typeface="Arial"/>
              </a:rPr>
              <a:t> </a:t>
            </a:r>
            <a:r>
              <a:rPr sz="1200" b="1" dirty="0">
                <a:solidFill>
                  <a:schemeClr val="tx2"/>
                </a:solidFill>
                <a:latin typeface="Arial"/>
                <a:cs typeface="Arial"/>
              </a:rPr>
              <a:t>richiesta</a:t>
            </a:r>
            <a:r>
              <a:rPr sz="1200" b="1" spc="70" dirty="0">
                <a:solidFill>
                  <a:schemeClr val="tx2"/>
                </a:solidFill>
                <a:latin typeface="Arial"/>
                <a:cs typeface="Arial"/>
              </a:rPr>
              <a:t> </a:t>
            </a:r>
            <a:r>
              <a:rPr sz="1200" b="1" dirty="0">
                <a:solidFill>
                  <a:schemeClr val="tx2"/>
                </a:solidFill>
                <a:latin typeface="Arial"/>
                <a:cs typeface="Arial"/>
              </a:rPr>
              <a:t>del</a:t>
            </a:r>
            <a:r>
              <a:rPr sz="1200" b="1" spc="80" dirty="0">
                <a:solidFill>
                  <a:schemeClr val="tx2"/>
                </a:solidFill>
                <a:latin typeface="Arial"/>
                <a:cs typeface="Arial"/>
              </a:rPr>
              <a:t> </a:t>
            </a:r>
            <a:r>
              <a:rPr sz="1200" b="1" spc="-10" dirty="0">
                <a:solidFill>
                  <a:schemeClr val="tx2"/>
                </a:solidFill>
                <a:latin typeface="Arial"/>
                <a:cs typeface="Arial"/>
              </a:rPr>
              <a:t>Ministro 	</a:t>
            </a:r>
            <a:r>
              <a:rPr sz="1200" b="1" dirty="0">
                <a:solidFill>
                  <a:schemeClr val="tx2"/>
                </a:solidFill>
                <a:latin typeface="Arial"/>
                <a:cs typeface="Arial"/>
              </a:rPr>
              <a:t>della</a:t>
            </a:r>
            <a:r>
              <a:rPr sz="1200" b="1" spc="150" dirty="0">
                <a:solidFill>
                  <a:schemeClr val="tx2"/>
                </a:solidFill>
                <a:latin typeface="Arial"/>
                <a:cs typeface="Arial"/>
              </a:rPr>
              <a:t> </a:t>
            </a:r>
            <a:r>
              <a:rPr sz="1200" b="1" dirty="0">
                <a:solidFill>
                  <a:schemeClr val="tx2"/>
                </a:solidFill>
                <a:latin typeface="Arial"/>
                <a:cs typeface="Arial"/>
              </a:rPr>
              <a:t>giustizia</a:t>
            </a:r>
            <a:r>
              <a:rPr sz="1200" dirty="0">
                <a:solidFill>
                  <a:schemeClr val="tx2"/>
                </a:solidFill>
                <a:latin typeface="Arial"/>
                <a:cs typeface="Arial"/>
              </a:rPr>
              <a:t>,</a:t>
            </a:r>
            <a:r>
              <a:rPr sz="1200" spc="150" dirty="0">
                <a:solidFill>
                  <a:schemeClr val="tx2"/>
                </a:solidFill>
                <a:latin typeface="Arial"/>
                <a:cs typeface="Arial"/>
              </a:rPr>
              <a:t> </a:t>
            </a:r>
            <a:r>
              <a:rPr sz="1200" dirty="0">
                <a:solidFill>
                  <a:schemeClr val="tx2"/>
                </a:solidFill>
                <a:latin typeface="Arial"/>
                <a:cs typeface="Arial"/>
              </a:rPr>
              <a:t>si</a:t>
            </a:r>
            <a:r>
              <a:rPr sz="1200" spc="155" dirty="0">
                <a:solidFill>
                  <a:schemeClr val="tx2"/>
                </a:solidFill>
                <a:latin typeface="Arial"/>
                <a:cs typeface="Arial"/>
              </a:rPr>
              <a:t> </a:t>
            </a:r>
            <a:r>
              <a:rPr sz="1200" dirty="0">
                <a:solidFill>
                  <a:schemeClr val="tx2"/>
                </a:solidFill>
                <a:latin typeface="Arial"/>
                <a:cs typeface="Arial"/>
              </a:rPr>
              <a:t>procede</a:t>
            </a:r>
            <a:r>
              <a:rPr sz="1200" spc="155" dirty="0">
                <a:solidFill>
                  <a:schemeClr val="tx2"/>
                </a:solidFill>
                <a:latin typeface="Arial"/>
                <a:cs typeface="Arial"/>
              </a:rPr>
              <a:t> </a:t>
            </a:r>
            <a:r>
              <a:rPr sz="1200" dirty="0">
                <a:solidFill>
                  <a:schemeClr val="tx2"/>
                </a:solidFill>
                <a:latin typeface="Arial"/>
                <a:cs typeface="Arial"/>
              </a:rPr>
              <a:t>contro</a:t>
            </a:r>
            <a:r>
              <a:rPr sz="1200" spc="160" dirty="0">
                <a:solidFill>
                  <a:schemeClr val="tx2"/>
                </a:solidFill>
                <a:latin typeface="Arial"/>
                <a:cs typeface="Arial"/>
              </a:rPr>
              <a:t> </a:t>
            </a:r>
            <a:r>
              <a:rPr sz="1200" dirty="0">
                <a:solidFill>
                  <a:schemeClr val="tx2"/>
                </a:solidFill>
                <a:latin typeface="Arial"/>
                <a:cs typeface="Arial"/>
              </a:rPr>
              <a:t>l’ente</a:t>
            </a:r>
            <a:r>
              <a:rPr sz="1200" spc="150" dirty="0">
                <a:solidFill>
                  <a:schemeClr val="tx2"/>
                </a:solidFill>
                <a:latin typeface="Arial"/>
                <a:cs typeface="Arial"/>
              </a:rPr>
              <a:t> </a:t>
            </a:r>
            <a:r>
              <a:rPr sz="1200" dirty="0">
                <a:solidFill>
                  <a:schemeClr val="tx2"/>
                </a:solidFill>
                <a:latin typeface="Arial"/>
                <a:cs typeface="Arial"/>
              </a:rPr>
              <a:t>solo</a:t>
            </a:r>
            <a:r>
              <a:rPr sz="1200" spc="155" dirty="0">
                <a:solidFill>
                  <a:schemeClr val="tx2"/>
                </a:solidFill>
                <a:latin typeface="Arial"/>
                <a:cs typeface="Arial"/>
              </a:rPr>
              <a:t> </a:t>
            </a:r>
            <a:r>
              <a:rPr sz="1200" dirty="0">
                <a:solidFill>
                  <a:schemeClr val="tx2"/>
                </a:solidFill>
                <a:latin typeface="Arial"/>
                <a:cs typeface="Arial"/>
              </a:rPr>
              <a:t>se</a:t>
            </a:r>
            <a:r>
              <a:rPr sz="1200" spc="160" dirty="0">
                <a:solidFill>
                  <a:schemeClr val="tx2"/>
                </a:solidFill>
                <a:latin typeface="Arial"/>
                <a:cs typeface="Arial"/>
              </a:rPr>
              <a:t> </a:t>
            </a:r>
            <a:r>
              <a:rPr sz="1200" dirty="0">
                <a:solidFill>
                  <a:schemeClr val="tx2"/>
                </a:solidFill>
                <a:latin typeface="Arial"/>
                <a:cs typeface="Arial"/>
              </a:rPr>
              <a:t>la</a:t>
            </a:r>
            <a:r>
              <a:rPr sz="1200" spc="140" dirty="0">
                <a:solidFill>
                  <a:schemeClr val="tx2"/>
                </a:solidFill>
                <a:latin typeface="Arial"/>
                <a:cs typeface="Arial"/>
              </a:rPr>
              <a:t> </a:t>
            </a:r>
            <a:r>
              <a:rPr sz="1200" dirty="0">
                <a:solidFill>
                  <a:schemeClr val="tx2"/>
                </a:solidFill>
                <a:latin typeface="Arial"/>
                <a:cs typeface="Arial"/>
              </a:rPr>
              <a:t>richiesta</a:t>
            </a:r>
            <a:r>
              <a:rPr sz="1200" spc="155" dirty="0">
                <a:solidFill>
                  <a:schemeClr val="tx2"/>
                </a:solidFill>
                <a:latin typeface="Arial"/>
                <a:cs typeface="Arial"/>
              </a:rPr>
              <a:t> </a:t>
            </a:r>
            <a:r>
              <a:rPr sz="1200" dirty="0">
                <a:solidFill>
                  <a:schemeClr val="tx2"/>
                </a:solidFill>
                <a:latin typeface="Arial"/>
                <a:cs typeface="Arial"/>
              </a:rPr>
              <a:t>è</a:t>
            </a:r>
            <a:r>
              <a:rPr sz="1200" spc="155" dirty="0">
                <a:solidFill>
                  <a:schemeClr val="tx2"/>
                </a:solidFill>
                <a:latin typeface="Arial"/>
                <a:cs typeface="Arial"/>
              </a:rPr>
              <a:t> </a:t>
            </a:r>
            <a:r>
              <a:rPr sz="1200" dirty="0">
                <a:solidFill>
                  <a:schemeClr val="tx2"/>
                </a:solidFill>
                <a:latin typeface="Arial"/>
                <a:cs typeface="Arial"/>
              </a:rPr>
              <a:t>formulata</a:t>
            </a:r>
            <a:r>
              <a:rPr sz="1200" spc="155" dirty="0">
                <a:solidFill>
                  <a:schemeClr val="tx2"/>
                </a:solidFill>
                <a:latin typeface="Arial"/>
                <a:cs typeface="Arial"/>
              </a:rPr>
              <a:t> </a:t>
            </a:r>
            <a:r>
              <a:rPr sz="1200" dirty="0">
                <a:solidFill>
                  <a:schemeClr val="tx2"/>
                </a:solidFill>
                <a:latin typeface="Arial"/>
                <a:cs typeface="Arial"/>
              </a:rPr>
              <a:t>anche</a:t>
            </a:r>
            <a:r>
              <a:rPr sz="1200" spc="150" dirty="0">
                <a:solidFill>
                  <a:schemeClr val="tx2"/>
                </a:solidFill>
                <a:latin typeface="Arial"/>
                <a:cs typeface="Arial"/>
              </a:rPr>
              <a:t> </a:t>
            </a:r>
            <a:r>
              <a:rPr sz="1200" spc="-25" dirty="0">
                <a:solidFill>
                  <a:schemeClr val="tx2"/>
                </a:solidFill>
                <a:latin typeface="Arial"/>
                <a:cs typeface="Arial"/>
              </a:rPr>
              <a:t>nei 	</a:t>
            </a:r>
            <a:r>
              <a:rPr sz="1200" dirty="0">
                <a:solidFill>
                  <a:schemeClr val="tx2"/>
                </a:solidFill>
                <a:latin typeface="Arial"/>
                <a:cs typeface="Arial"/>
              </a:rPr>
              <a:t>confronti</a:t>
            </a:r>
            <a:r>
              <a:rPr sz="1200" spc="-60" dirty="0">
                <a:solidFill>
                  <a:schemeClr val="tx2"/>
                </a:solidFill>
                <a:latin typeface="Arial"/>
                <a:cs typeface="Arial"/>
              </a:rPr>
              <a:t> </a:t>
            </a:r>
            <a:r>
              <a:rPr sz="1200" dirty="0">
                <a:solidFill>
                  <a:schemeClr val="tx2"/>
                </a:solidFill>
                <a:latin typeface="Arial"/>
                <a:cs typeface="Arial"/>
              </a:rPr>
              <a:t>di</a:t>
            </a:r>
            <a:r>
              <a:rPr sz="1200" spc="-90" dirty="0">
                <a:solidFill>
                  <a:schemeClr val="tx2"/>
                </a:solidFill>
                <a:latin typeface="Arial"/>
                <a:cs typeface="Arial"/>
              </a:rPr>
              <a:t> </a:t>
            </a:r>
            <a:r>
              <a:rPr sz="1200" spc="-10" dirty="0">
                <a:solidFill>
                  <a:schemeClr val="tx2"/>
                </a:solidFill>
                <a:latin typeface="Arial"/>
                <a:cs typeface="Arial"/>
              </a:rPr>
              <a:t>quest’ultimo;</a:t>
            </a:r>
            <a:endParaRPr sz="1200">
              <a:solidFill>
                <a:schemeClr val="tx2"/>
              </a:solidFill>
              <a:latin typeface="Arial"/>
              <a:cs typeface="Arial"/>
            </a:endParaRPr>
          </a:p>
          <a:p>
            <a:pPr marL="353695" marR="8255" indent="-341630" algn="just">
              <a:lnSpc>
                <a:spcPct val="100000"/>
              </a:lnSpc>
              <a:spcBef>
                <a:spcPts val="600"/>
              </a:spcBef>
              <a:buAutoNum type="arabicPeriod"/>
              <a:tabLst>
                <a:tab pos="354965" algn="l"/>
              </a:tabLst>
            </a:pPr>
            <a:r>
              <a:rPr sz="1200" dirty="0">
                <a:solidFill>
                  <a:schemeClr val="tx2"/>
                </a:solidFill>
                <a:latin typeface="Arial"/>
                <a:cs typeface="Arial"/>
              </a:rPr>
              <a:t>il</a:t>
            </a:r>
            <a:r>
              <a:rPr sz="1200" spc="175" dirty="0">
                <a:solidFill>
                  <a:schemeClr val="tx2"/>
                </a:solidFill>
                <a:latin typeface="Arial"/>
                <a:cs typeface="Arial"/>
              </a:rPr>
              <a:t> </a:t>
            </a:r>
            <a:r>
              <a:rPr sz="1200" dirty="0">
                <a:solidFill>
                  <a:schemeClr val="tx2"/>
                </a:solidFill>
                <a:latin typeface="Arial"/>
                <a:cs typeface="Arial"/>
              </a:rPr>
              <a:t>reo</a:t>
            </a:r>
            <a:r>
              <a:rPr sz="1200" spc="175" dirty="0">
                <a:solidFill>
                  <a:schemeClr val="tx2"/>
                </a:solidFill>
                <a:latin typeface="Arial"/>
                <a:cs typeface="Arial"/>
              </a:rPr>
              <a:t> </a:t>
            </a:r>
            <a:r>
              <a:rPr sz="1200" dirty="0">
                <a:solidFill>
                  <a:schemeClr val="tx2"/>
                </a:solidFill>
                <a:latin typeface="Arial"/>
                <a:cs typeface="Arial"/>
              </a:rPr>
              <a:t>al</a:t>
            </a:r>
            <a:r>
              <a:rPr sz="1200" spc="175" dirty="0">
                <a:solidFill>
                  <a:schemeClr val="tx2"/>
                </a:solidFill>
                <a:latin typeface="Arial"/>
                <a:cs typeface="Arial"/>
              </a:rPr>
              <a:t> </a:t>
            </a:r>
            <a:r>
              <a:rPr sz="1200" dirty="0">
                <a:solidFill>
                  <a:schemeClr val="tx2"/>
                </a:solidFill>
                <a:latin typeface="Arial"/>
                <a:cs typeface="Arial"/>
              </a:rPr>
              <a:t>momento</a:t>
            </a:r>
            <a:r>
              <a:rPr sz="1200" spc="155" dirty="0">
                <a:solidFill>
                  <a:schemeClr val="tx2"/>
                </a:solidFill>
                <a:latin typeface="Arial"/>
                <a:cs typeface="Arial"/>
              </a:rPr>
              <a:t> </a:t>
            </a:r>
            <a:r>
              <a:rPr sz="1200" dirty="0">
                <a:solidFill>
                  <a:schemeClr val="tx2"/>
                </a:solidFill>
                <a:latin typeface="Arial"/>
                <a:cs typeface="Arial"/>
              </a:rPr>
              <a:t>dell’esercizio</a:t>
            </a:r>
            <a:r>
              <a:rPr sz="1200" spc="170" dirty="0">
                <a:solidFill>
                  <a:schemeClr val="tx2"/>
                </a:solidFill>
                <a:latin typeface="Arial"/>
                <a:cs typeface="Arial"/>
              </a:rPr>
              <a:t> </a:t>
            </a:r>
            <a:r>
              <a:rPr sz="1200" dirty="0">
                <a:solidFill>
                  <a:schemeClr val="tx2"/>
                </a:solidFill>
                <a:latin typeface="Arial"/>
                <a:cs typeface="Arial"/>
              </a:rPr>
              <a:t>dell’azione</a:t>
            </a:r>
            <a:r>
              <a:rPr sz="1200" spc="175" dirty="0">
                <a:solidFill>
                  <a:schemeClr val="tx2"/>
                </a:solidFill>
                <a:latin typeface="Arial"/>
                <a:cs typeface="Arial"/>
              </a:rPr>
              <a:t> </a:t>
            </a:r>
            <a:r>
              <a:rPr sz="1200" dirty="0">
                <a:solidFill>
                  <a:schemeClr val="tx2"/>
                </a:solidFill>
                <a:latin typeface="Arial"/>
                <a:cs typeface="Arial"/>
              </a:rPr>
              <a:t>penale</a:t>
            </a:r>
            <a:r>
              <a:rPr sz="1200" spc="175" dirty="0">
                <a:solidFill>
                  <a:schemeClr val="tx2"/>
                </a:solidFill>
                <a:latin typeface="Arial"/>
                <a:cs typeface="Arial"/>
              </a:rPr>
              <a:t> </a:t>
            </a:r>
            <a:r>
              <a:rPr sz="1200" dirty="0">
                <a:solidFill>
                  <a:schemeClr val="tx2"/>
                </a:solidFill>
                <a:latin typeface="Arial"/>
                <a:cs typeface="Arial"/>
              </a:rPr>
              <a:t>deve</a:t>
            </a:r>
            <a:r>
              <a:rPr sz="1200" spc="170" dirty="0">
                <a:solidFill>
                  <a:schemeClr val="tx2"/>
                </a:solidFill>
                <a:latin typeface="Arial"/>
                <a:cs typeface="Arial"/>
              </a:rPr>
              <a:t> </a:t>
            </a:r>
            <a:r>
              <a:rPr sz="1200" dirty="0">
                <a:solidFill>
                  <a:schemeClr val="tx2"/>
                </a:solidFill>
                <a:latin typeface="Arial"/>
                <a:cs typeface="Arial"/>
              </a:rPr>
              <a:t>trovarsi</a:t>
            </a:r>
            <a:r>
              <a:rPr sz="1200" spc="175" dirty="0">
                <a:solidFill>
                  <a:schemeClr val="tx2"/>
                </a:solidFill>
                <a:latin typeface="Arial"/>
                <a:cs typeface="Arial"/>
              </a:rPr>
              <a:t> </a:t>
            </a:r>
            <a:r>
              <a:rPr sz="1200" dirty="0">
                <a:solidFill>
                  <a:schemeClr val="tx2"/>
                </a:solidFill>
                <a:latin typeface="Arial"/>
                <a:cs typeface="Arial"/>
              </a:rPr>
              <a:t>nel</a:t>
            </a:r>
            <a:r>
              <a:rPr sz="1200" spc="175" dirty="0">
                <a:solidFill>
                  <a:schemeClr val="tx2"/>
                </a:solidFill>
                <a:latin typeface="Arial"/>
                <a:cs typeface="Arial"/>
              </a:rPr>
              <a:t> </a:t>
            </a:r>
            <a:r>
              <a:rPr sz="1200" dirty="0">
                <a:solidFill>
                  <a:schemeClr val="tx2"/>
                </a:solidFill>
                <a:latin typeface="Arial"/>
                <a:cs typeface="Arial"/>
              </a:rPr>
              <a:t>territorio</a:t>
            </a:r>
            <a:r>
              <a:rPr sz="1200" spc="175" dirty="0">
                <a:solidFill>
                  <a:schemeClr val="tx2"/>
                </a:solidFill>
                <a:latin typeface="Arial"/>
                <a:cs typeface="Arial"/>
              </a:rPr>
              <a:t> </a:t>
            </a:r>
            <a:r>
              <a:rPr sz="1200" spc="-10" dirty="0">
                <a:solidFill>
                  <a:schemeClr val="tx2"/>
                </a:solidFill>
                <a:latin typeface="Arial"/>
                <a:cs typeface="Arial"/>
              </a:rPr>
              <a:t>dello 	</a:t>
            </a:r>
            <a:r>
              <a:rPr sz="1200" dirty="0">
                <a:solidFill>
                  <a:schemeClr val="tx2"/>
                </a:solidFill>
                <a:latin typeface="Arial"/>
                <a:cs typeface="Arial"/>
              </a:rPr>
              <a:t>Stato</a:t>
            </a:r>
            <a:r>
              <a:rPr sz="1200" spc="-35" dirty="0">
                <a:solidFill>
                  <a:schemeClr val="tx2"/>
                </a:solidFill>
                <a:latin typeface="Arial"/>
                <a:cs typeface="Arial"/>
              </a:rPr>
              <a:t> </a:t>
            </a:r>
            <a:r>
              <a:rPr sz="1200" dirty="0">
                <a:solidFill>
                  <a:schemeClr val="tx2"/>
                </a:solidFill>
                <a:latin typeface="Arial"/>
                <a:cs typeface="Arial"/>
              </a:rPr>
              <a:t>e</a:t>
            </a:r>
            <a:r>
              <a:rPr sz="1200" spc="-15" dirty="0">
                <a:solidFill>
                  <a:schemeClr val="tx2"/>
                </a:solidFill>
                <a:latin typeface="Arial"/>
                <a:cs typeface="Arial"/>
              </a:rPr>
              <a:t> </a:t>
            </a:r>
            <a:r>
              <a:rPr sz="1200" dirty="0">
                <a:solidFill>
                  <a:schemeClr val="tx2"/>
                </a:solidFill>
                <a:latin typeface="Arial"/>
                <a:cs typeface="Arial"/>
              </a:rPr>
              <a:t>non</a:t>
            </a:r>
            <a:r>
              <a:rPr sz="1200" spc="-45" dirty="0">
                <a:solidFill>
                  <a:schemeClr val="tx2"/>
                </a:solidFill>
                <a:latin typeface="Arial"/>
                <a:cs typeface="Arial"/>
              </a:rPr>
              <a:t> </a:t>
            </a:r>
            <a:r>
              <a:rPr sz="1200" dirty="0">
                <a:solidFill>
                  <a:schemeClr val="tx2"/>
                </a:solidFill>
                <a:latin typeface="Arial"/>
                <a:cs typeface="Arial"/>
              </a:rPr>
              <a:t>deve</a:t>
            </a:r>
            <a:r>
              <a:rPr sz="1200" spc="-15" dirty="0">
                <a:solidFill>
                  <a:schemeClr val="tx2"/>
                </a:solidFill>
                <a:latin typeface="Arial"/>
                <a:cs typeface="Arial"/>
              </a:rPr>
              <a:t> </a:t>
            </a:r>
            <a:r>
              <a:rPr sz="1200" dirty="0">
                <a:solidFill>
                  <a:schemeClr val="tx2"/>
                </a:solidFill>
                <a:latin typeface="Arial"/>
                <a:cs typeface="Arial"/>
              </a:rPr>
              <a:t>essere</a:t>
            </a:r>
            <a:r>
              <a:rPr sz="1200" spc="-50" dirty="0">
                <a:solidFill>
                  <a:schemeClr val="tx2"/>
                </a:solidFill>
                <a:latin typeface="Arial"/>
                <a:cs typeface="Arial"/>
              </a:rPr>
              <a:t> </a:t>
            </a:r>
            <a:r>
              <a:rPr sz="1200" dirty="0">
                <a:solidFill>
                  <a:schemeClr val="tx2"/>
                </a:solidFill>
                <a:latin typeface="Arial"/>
                <a:cs typeface="Arial"/>
              </a:rPr>
              <a:t>stato</a:t>
            </a:r>
            <a:r>
              <a:rPr sz="1200" spc="-45" dirty="0">
                <a:solidFill>
                  <a:schemeClr val="tx2"/>
                </a:solidFill>
                <a:latin typeface="Arial"/>
                <a:cs typeface="Arial"/>
              </a:rPr>
              <a:t> </a:t>
            </a:r>
            <a:r>
              <a:rPr sz="1200" spc="-10" dirty="0">
                <a:solidFill>
                  <a:schemeClr val="tx2"/>
                </a:solidFill>
                <a:latin typeface="Arial"/>
                <a:cs typeface="Arial"/>
              </a:rPr>
              <a:t>estradato</a:t>
            </a:r>
            <a:r>
              <a:rPr sz="1200" spc="-60" dirty="0">
                <a:solidFill>
                  <a:schemeClr val="tx2"/>
                </a:solidFill>
                <a:latin typeface="Arial"/>
                <a:cs typeface="Arial"/>
              </a:rPr>
              <a:t> </a:t>
            </a:r>
            <a:r>
              <a:rPr sz="1200" dirty="0">
                <a:solidFill>
                  <a:schemeClr val="tx2"/>
                </a:solidFill>
                <a:latin typeface="Arial"/>
                <a:cs typeface="Arial"/>
              </a:rPr>
              <a:t>(salvo</a:t>
            </a:r>
            <a:r>
              <a:rPr sz="1200" spc="-45" dirty="0">
                <a:solidFill>
                  <a:schemeClr val="tx2"/>
                </a:solidFill>
                <a:latin typeface="Arial"/>
                <a:cs typeface="Arial"/>
              </a:rPr>
              <a:t> </a:t>
            </a:r>
            <a:r>
              <a:rPr sz="1200" dirty="0">
                <a:solidFill>
                  <a:schemeClr val="tx2"/>
                </a:solidFill>
                <a:latin typeface="Arial"/>
                <a:cs typeface="Arial"/>
              </a:rPr>
              <a:t>che</a:t>
            </a:r>
            <a:r>
              <a:rPr sz="1200" spc="-35" dirty="0">
                <a:solidFill>
                  <a:schemeClr val="tx2"/>
                </a:solidFill>
                <a:latin typeface="Arial"/>
                <a:cs typeface="Arial"/>
              </a:rPr>
              <a:t> </a:t>
            </a:r>
            <a:r>
              <a:rPr sz="1200" dirty="0">
                <a:solidFill>
                  <a:schemeClr val="tx2"/>
                </a:solidFill>
                <a:latin typeface="Arial"/>
                <a:cs typeface="Arial"/>
              </a:rPr>
              <a:t>per</a:t>
            </a:r>
            <a:r>
              <a:rPr sz="1200" spc="-35" dirty="0">
                <a:solidFill>
                  <a:schemeClr val="tx2"/>
                </a:solidFill>
                <a:latin typeface="Arial"/>
                <a:cs typeface="Arial"/>
              </a:rPr>
              <a:t> </a:t>
            </a:r>
            <a:r>
              <a:rPr sz="1200" dirty="0">
                <a:solidFill>
                  <a:schemeClr val="tx2"/>
                </a:solidFill>
                <a:latin typeface="Arial"/>
                <a:cs typeface="Arial"/>
              </a:rPr>
              <a:t>artt.</a:t>
            </a:r>
            <a:r>
              <a:rPr sz="1200" spc="-35" dirty="0">
                <a:solidFill>
                  <a:schemeClr val="tx2"/>
                </a:solidFill>
                <a:latin typeface="Arial"/>
                <a:cs typeface="Arial"/>
              </a:rPr>
              <a:t> </a:t>
            </a:r>
            <a:r>
              <a:rPr sz="1200" dirty="0">
                <a:solidFill>
                  <a:schemeClr val="tx2"/>
                </a:solidFill>
                <a:latin typeface="Arial"/>
                <a:cs typeface="Arial"/>
              </a:rPr>
              <a:t>7</a:t>
            </a:r>
            <a:r>
              <a:rPr sz="1200" spc="-15" dirty="0">
                <a:solidFill>
                  <a:schemeClr val="tx2"/>
                </a:solidFill>
                <a:latin typeface="Arial"/>
                <a:cs typeface="Arial"/>
              </a:rPr>
              <a:t> </a:t>
            </a:r>
            <a:r>
              <a:rPr sz="1200" dirty="0">
                <a:solidFill>
                  <a:schemeClr val="tx2"/>
                </a:solidFill>
                <a:latin typeface="Arial"/>
                <a:cs typeface="Arial"/>
              </a:rPr>
              <a:t>e</a:t>
            </a:r>
            <a:r>
              <a:rPr sz="1200" spc="-15" dirty="0">
                <a:solidFill>
                  <a:schemeClr val="tx2"/>
                </a:solidFill>
                <a:latin typeface="Arial"/>
                <a:cs typeface="Arial"/>
              </a:rPr>
              <a:t> </a:t>
            </a:r>
            <a:r>
              <a:rPr sz="1200" spc="-10" dirty="0">
                <a:solidFill>
                  <a:schemeClr val="tx2"/>
                </a:solidFill>
                <a:latin typeface="Arial"/>
                <a:cs typeface="Arial"/>
              </a:rPr>
              <a:t>8c.p.);</a:t>
            </a:r>
            <a:endParaRPr sz="1200">
              <a:solidFill>
                <a:schemeClr val="tx2"/>
              </a:solidFill>
              <a:latin typeface="Arial"/>
              <a:cs typeface="Arial"/>
            </a:endParaRPr>
          </a:p>
          <a:p>
            <a:pPr marL="353695" marR="5080" indent="-341630" algn="just">
              <a:lnSpc>
                <a:spcPct val="100000"/>
              </a:lnSpc>
              <a:spcBef>
                <a:spcPts val="600"/>
              </a:spcBef>
              <a:buAutoNum type="arabicPeriod"/>
              <a:tabLst>
                <a:tab pos="354965" algn="l"/>
              </a:tabLst>
            </a:pPr>
            <a:r>
              <a:rPr sz="1200" dirty="0">
                <a:solidFill>
                  <a:schemeClr val="tx2"/>
                </a:solidFill>
                <a:latin typeface="Arial"/>
                <a:cs typeface="Arial"/>
              </a:rPr>
              <a:t>c.d.</a:t>
            </a:r>
            <a:r>
              <a:rPr sz="1200" spc="275" dirty="0">
                <a:solidFill>
                  <a:schemeClr val="tx2"/>
                </a:solidFill>
                <a:latin typeface="Arial"/>
                <a:cs typeface="Arial"/>
              </a:rPr>
              <a:t> </a:t>
            </a:r>
            <a:r>
              <a:rPr sz="1200" dirty="0">
                <a:solidFill>
                  <a:schemeClr val="tx2"/>
                </a:solidFill>
                <a:latin typeface="Arial"/>
                <a:cs typeface="Arial"/>
              </a:rPr>
              <a:t>“doppia</a:t>
            </a:r>
            <a:r>
              <a:rPr sz="1200" spc="285" dirty="0">
                <a:solidFill>
                  <a:schemeClr val="tx2"/>
                </a:solidFill>
                <a:latin typeface="Arial"/>
                <a:cs typeface="Arial"/>
              </a:rPr>
              <a:t> </a:t>
            </a:r>
            <a:r>
              <a:rPr sz="1200" dirty="0">
                <a:solidFill>
                  <a:schemeClr val="tx2"/>
                </a:solidFill>
                <a:latin typeface="Arial"/>
                <a:cs typeface="Arial"/>
              </a:rPr>
              <a:t>incriminazione”:</a:t>
            </a:r>
            <a:r>
              <a:rPr sz="1200" spc="280" dirty="0">
                <a:solidFill>
                  <a:schemeClr val="tx2"/>
                </a:solidFill>
                <a:latin typeface="Arial"/>
                <a:cs typeface="Arial"/>
              </a:rPr>
              <a:t> </a:t>
            </a:r>
            <a:r>
              <a:rPr sz="1200" dirty="0">
                <a:solidFill>
                  <a:schemeClr val="tx2"/>
                </a:solidFill>
                <a:latin typeface="Arial"/>
                <a:cs typeface="Arial"/>
              </a:rPr>
              <a:t>il</a:t>
            </a:r>
            <a:r>
              <a:rPr sz="1200" spc="270" dirty="0">
                <a:solidFill>
                  <a:schemeClr val="tx2"/>
                </a:solidFill>
                <a:latin typeface="Arial"/>
                <a:cs typeface="Arial"/>
              </a:rPr>
              <a:t> </a:t>
            </a:r>
            <a:r>
              <a:rPr sz="1200" dirty="0">
                <a:solidFill>
                  <a:schemeClr val="tx2"/>
                </a:solidFill>
                <a:latin typeface="Arial"/>
                <a:cs typeface="Arial"/>
              </a:rPr>
              <a:t>fatto</a:t>
            </a:r>
            <a:r>
              <a:rPr sz="1200" spc="275" dirty="0">
                <a:solidFill>
                  <a:schemeClr val="tx2"/>
                </a:solidFill>
                <a:latin typeface="Arial"/>
                <a:cs typeface="Arial"/>
              </a:rPr>
              <a:t> </a:t>
            </a:r>
            <a:r>
              <a:rPr sz="1200" dirty="0">
                <a:solidFill>
                  <a:schemeClr val="tx2"/>
                </a:solidFill>
                <a:latin typeface="Arial"/>
                <a:cs typeface="Arial"/>
              </a:rPr>
              <a:t>deve</a:t>
            </a:r>
            <a:r>
              <a:rPr sz="1200" spc="270" dirty="0">
                <a:solidFill>
                  <a:schemeClr val="tx2"/>
                </a:solidFill>
                <a:latin typeface="Arial"/>
                <a:cs typeface="Arial"/>
              </a:rPr>
              <a:t> </a:t>
            </a:r>
            <a:r>
              <a:rPr sz="1200" dirty="0">
                <a:solidFill>
                  <a:schemeClr val="tx2"/>
                </a:solidFill>
                <a:latin typeface="Arial"/>
                <a:cs typeface="Arial"/>
              </a:rPr>
              <a:t>essere</a:t>
            </a:r>
            <a:r>
              <a:rPr sz="1200" spc="285" dirty="0">
                <a:solidFill>
                  <a:schemeClr val="tx2"/>
                </a:solidFill>
                <a:latin typeface="Arial"/>
                <a:cs typeface="Arial"/>
              </a:rPr>
              <a:t> </a:t>
            </a:r>
            <a:r>
              <a:rPr sz="1200" dirty="0">
                <a:solidFill>
                  <a:schemeClr val="tx2"/>
                </a:solidFill>
                <a:latin typeface="Arial"/>
                <a:cs typeface="Arial"/>
              </a:rPr>
              <a:t>preveduto</a:t>
            </a:r>
            <a:r>
              <a:rPr sz="1200" spc="250" dirty="0">
                <a:solidFill>
                  <a:schemeClr val="tx2"/>
                </a:solidFill>
                <a:latin typeface="Arial"/>
                <a:cs typeface="Arial"/>
              </a:rPr>
              <a:t> </a:t>
            </a:r>
            <a:r>
              <a:rPr sz="1200" dirty="0">
                <a:solidFill>
                  <a:schemeClr val="tx2"/>
                </a:solidFill>
                <a:latin typeface="Arial"/>
                <a:cs typeface="Arial"/>
              </a:rPr>
              <a:t>come</a:t>
            </a:r>
            <a:r>
              <a:rPr sz="1200" spc="270" dirty="0">
                <a:solidFill>
                  <a:schemeClr val="tx2"/>
                </a:solidFill>
                <a:latin typeface="Arial"/>
                <a:cs typeface="Arial"/>
              </a:rPr>
              <a:t> </a:t>
            </a:r>
            <a:r>
              <a:rPr sz="1200" dirty="0">
                <a:solidFill>
                  <a:schemeClr val="tx2"/>
                </a:solidFill>
                <a:latin typeface="Arial"/>
                <a:cs typeface="Arial"/>
              </a:rPr>
              <a:t>reato</a:t>
            </a:r>
            <a:r>
              <a:rPr sz="1200" spc="280" dirty="0">
                <a:solidFill>
                  <a:schemeClr val="tx2"/>
                </a:solidFill>
                <a:latin typeface="Arial"/>
                <a:cs typeface="Arial"/>
              </a:rPr>
              <a:t> </a:t>
            </a:r>
            <a:r>
              <a:rPr sz="1200" dirty="0">
                <a:solidFill>
                  <a:schemeClr val="tx2"/>
                </a:solidFill>
                <a:latin typeface="Arial"/>
                <a:cs typeface="Arial"/>
              </a:rPr>
              <a:t>sia</a:t>
            </a:r>
            <a:r>
              <a:rPr sz="1200" spc="285" dirty="0">
                <a:solidFill>
                  <a:schemeClr val="tx2"/>
                </a:solidFill>
                <a:latin typeface="Arial"/>
                <a:cs typeface="Arial"/>
              </a:rPr>
              <a:t> </a:t>
            </a:r>
            <a:r>
              <a:rPr sz="1200" spc="-10" dirty="0">
                <a:solidFill>
                  <a:schemeClr val="tx2"/>
                </a:solidFill>
                <a:latin typeface="Arial"/>
                <a:cs typeface="Arial"/>
              </a:rPr>
              <a:t>dalla 	</a:t>
            </a:r>
            <a:r>
              <a:rPr sz="1200" dirty="0">
                <a:solidFill>
                  <a:schemeClr val="tx2"/>
                </a:solidFill>
                <a:latin typeface="Arial"/>
                <a:cs typeface="Arial"/>
              </a:rPr>
              <a:t>legislazione</a:t>
            </a:r>
            <a:r>
              <a:rPr sz="1200" spc="35" dirty="0">
                <a:solidFill>
                  <a:schemeClr val="tx2"/>
                </a:solidFill>
                <a:latin typeface="Arial"/>
                <a:cs typeface="Arial"/>
              </a:rPr>
              <a:t> </a:t>
            </a:r>
            <a:r>
              <a:rPr sz="1200" dirty="0">
                <a:solidFill>
                  <a:schemeClr val="tx2"/>
                </a:solidFill>
                <a:latin typeface="Arial"/>
                <a:cs typeface="Arial"/>
              </a:rPr>
              <a:t>italiana</a:t>
            </a:r>
            <a:r>
              <a:rPr sz="1200" spc="25" dirty="0">
                <a:solidFill>
                  <a:schemeClr val="tx2"/>
                </a:solidFill>
                <a:latin typeface="Arial"/>
                <a:cs typeface="Arial"/>
              </a:rPr>
              <a:t> </a:t>
            </a:r>
            <a:r>
              <a:rPr sz="1200" dirty="0">
                <a:solidFill>
                  <a:schemeClr val="tx2"/>
                </a:solidFill>
                <a:latin typeface="Arial"/>
                <a:cs typeface="Arial"/>
              </a:rPr>
              <a:t>che</a:t>
            </a:r>
            <a:r>
              <a:rPr sz="1200" spc="45" dirty="0">
                <a:solidFill>
                  <a:schemeClr val="tx2"/>
                </a:solidFill>
                <a:latin typeface="Arial"/>
                <a:cs typeface="Arial"/>
              </a:rPr>
              <a:t> </a:t>
            </a:r>
            <a:r>
              <a:rPr sz="1200" dirty="0">
                <a:solidFill>
                  <a:schemeClr val="tx2"/>
                </a:solidFill>
                <a:latin typeface="Arial"/>
                <a:cs typeface="Arial"/>
              </a:rPr>
              <a:t>da</a:t>
            </a:r>
            <a:r>
              <a:rPr sz="1200" spc="15" dirty="0">
                <a:solidFill>
                  <a:schemeClr val="tx2"/>
                </a:solidFill>
                <a:latin typeface="Arial"/>
                <a:cs typeface="Arial"/>
              </a:rPr>
              <a:t> </a:t>
            </a:r>
            <a:r>
              <a:rPr sz="1200" dirty="0">
                <a:solidFill>
                  <a:schemeClr val="tx2"/>
                </a:solidFill>
                <a:latin typeface="Arial"/>
                <a:cs typeface="Arial"/>
              </a:rPr>
              <a:t>quella</a:t>
            </a:r>
            <a:r>
              <a:rPr sz="1200" spc="30" dirty="0">
                <a:solidFill>
                  <a:schemeClr val="tx2"/>
                </a:solidFill>
                <a:latin typeface="Arial"/>
                <a:cs typeface="Arial"/>
              </a:rPr>
              <a:t> </a:t>
            </a:r>
            <a:r>
              <a:rPr sz="1200" dirty="0">
                <a:solidFill>
                  <a:schemeClr val="tx2"/>
                </a:solidFill>
                <a:latin typeface="Arial"/>
                <a:cs typeface="Arial"/>
              </a:rPr>
              <a:t>dello</a:t>
            </a:r>
            <a:r>
              <a:rPr sz="1200" spc="35" dirty="0">
                <a:solidFill>
                  <a:schemeClr val="tx2"/>
                </a:solidFill>
                <a:latin typeface="Arial"/>
                <a:cs typeface="Arial"/>
              </a:rPr>
              <a:t> </a:t>
            </a:r>
            <a:r>
              <a:rPr sz="1200" dirty="0">
                <a:solidFill>
                  <a:schemeClr val="tx2"/>
                </a:solidFill>
                <a:latin typeface="Arial"/>
                <a:cs typeface="Arial"/>
              </a:rPr>
              <a:t>Stato</a:t>
            </a:r>
            <a:r>
              <a:rPr sz="1200" spc="30" dirty="0">
                <a:solidFill>
                  <a:schemeClr val="tx2"/>
                </a:solidFill>
                <a:latin typeface="Arial"/>
                <a:cs typeface="Arial"/>
              </a:rPr>
              <a:t> </a:t>
            </a:r>
            <a:r>
              <a:rPr sz="1200" dirty="0">
                <a:solidFill>
                  <a:schemeClr val="tx2"/>
                </a:solidFill>
                <a:latin typeface="Arial"/>
                <a:cs typeface="Arial"/>
              </a:rPr>
              <a:t>in</a:t>
            </a:r>
            <a:r>
              <a:rPr sz="1200" spc="25" dirty="0">
                <a:solidFill>
                  <a:schemeClr val="tx2"/>
                </a:solidFill>
                <a:latin typeface="Arial"/>
                <a:cs typeface="Arial"/>
              </a:rPr>
              <a:t> </a:t>
            </a:r>
            <a:r>
              <a:rPr sz="1200" dirty="0">
                <a:solidFill>
                  <a:schemeClr val="tx2"/>
                </a:solidFill>
                <a:latin typeface="Arial"/>
                <a:cs typeface="Arial"/>
              </a:rPr>
              <a:t>cui</a:t>
            </a:r>
            <a:r>
              <a:rPr sz="1200" spc="40" dirty="0">
                <a:solidFill>
                  <a:schemeClr val="tx2"/>
                </a:solidFill>
                <a:latin typeface="Arial"/>
                <a:cs typeface="Arial"/>
              </a:rPr>
              <a:t> </a:t>
            </a:r>
            <a:r>
              <a:rPr sz="1200" dirty="0">
                <a:solidFill>
                  <a:schemeClr val="tx2"/>
                </a:solidFill>
                <a:latin typeface="Arial"/>
                <a:cs typeface="Arial"/>
              </a:rPr>
              <a:t>il</a:t>
            </a:r>
            <a:r>
              <a:rPr sz="1200" spc="30" dirty="0">
                <a:solidFill>
                  <a:schemeClr val="tx2"/>
                </a:solidFill>
                <a:latin typeface="Arial"/>
                <a:cs typeface="Arial"/>
              </a:rPr>
              <a:t> </a:t>
            </a:r>
            <a:r>
              <a:rPr sz="1200" dirty="0">
                <a:solidFill>
                  <a:schemeClr val="tx2"/>
                </a:solidFill>
                <a:latin typeface="Arial"/>
                <a:cs typeface="Arial"/>
              </a:rPr>
              <a:t>fatto</a:t>
            </a:r>
            <a:r>
              <a:rPr sz="1200" spc="35" dirty="0">
                <a:solidFill>
                  <a:schemeClr val="tx2"/>
                </a:solidFill>
                <a:latin typeface="Arial"/>
                <a:cs typeface="Arial"/>
              </a:rPr>
              <a:t> </a:t>
            </a:r>
            <a:r>
              <a:rPr sz="1200" dirty="0">
                <a:solidFill>
                  <a:schemeClr val="tx2"/>
                </a:solidFill>
                <a:latin typeface="Arial"/>
                <a:cs typeface="Arial"/>
              </a:rPr>
              <a:t>è</a:t>
            </a:r>
            <a:r>
              <a:rPr sz="1200" spc="30" dirty="0">
                <a:solidFill>
                  <a:schemeClr val="tx2"/>
                </a:solidFill>
                <a:latin typeface="Arial"/>
                <a:cs typeface="Arial"/>
              </a:rPr>
              <a:t> </a:t>
            </a:r>
            <a:r>
              <a:rPr sz="1200" dirty="0">
                <a:solidFill>
                  <a:schemeClr val="tx2"/>
                </a:solidFill>
                <a:latin typeface="Arial"/>
                <a:cs typeface="Arial"/>
              </a:rPr>
              <a:t>avvenuto</a:t>
            </a:r>
            <a:r>
              <a:rPr sz="1200" spc="25" dirty="0">
                <a:solidFill>
                  <a:schemeClr val="tx2"/>
                </a:solidFill>
                <a:latin typeface="Arial"/>
                <a:cs typeface="Arial"/>
              </a:rPr>
              <a:t> </a:t>
            </a:r>
            <a:r>
              <a:rPr sz="1200" dirty="0">
                <a:solidFill>
                  <a:schemeClr val="tx2"/>
                </a:solidFill>
                <a:latin typeface="Arial"/>
                <a:cs typeface="Arial"/>
              </a:rPr>
              <a:t>(requisito</a:t>
            </a:r>
            <a:r>
              <a:rPr sz="1200" spc="30" dirty="0">
                <a:solidFill>
                  <a:schemeClr val="tx2"/>
                </a:solidFill>
                <a:latin typeface="Arial"/>
                <a:cs typeface="Arial"/>
              </a:rPr>
              <a:t> </a:t>
            </a:r>
            <a:r>
              <a:rPr sz="1200" spc="-25" dirty="0">
                <a:solidFill>
                  <a:schemeClr val="tx2"/>
                </a:solidFill>
                <a:latin typeface="Arial"/>
                <a:cs typeface="Arial"/>
              </a:rPr>
              <a:t>non 	</a:t>
            </a:r>
            <a:r>
              <a:rPr sz="1200" spc="-10" dirty="0">
                <a:solidFill>
                  <a:schemeClr val="tx2"/>
                </a:solidFill>
                <a:latin typeface="Arial"/>
                <a:cs typeface="Arial"/>
              </a:rPr>
              <a:t>espressamente</a:t>
            </a:r>
            <a:r>
              <a:rPr sz="1200" spc="-65" dirty="0">
                <a:solidFill>
                  <a:schemeClr val="tx2"/>
                </a:solidFill>
                <a:latin typeface="Arial"/>
                <a:cs typeface="Arial"/>
              </a:rPr>
              <a:t> </a:t>
            </a:r>
            <a:r>
              <a:rPr sz="1200" dirty="0">
                <a:solidFill>
                  <a:schemeClr val="tx2"/>
                </a:solidFill>
                <a:latin typeface="Arial"/>
                <a:cs typeface="Arial"/>
              </a:rPr>
              <a:t>previsto</a:t>
            </a:r>
            <a:r>
              <a:rPr sz="1200" spc="-60" dirty="0">
                <a:solidFill>
                  <a:schemeClr val="tx2"/>
                </a:solidFill>
                <a:latin typeface="Arial"/>
                <a:cs typeface="Arial"/>
              </a:rPr>
              <a:t> </a:t>
            </a:r>
            <a:r>
              <a:rPr sz="1200" dirty="0">
                <a:solidFill>
                  <a:schemeClr val="tx2"/>
                </a:solidFill>
                <a:latin typeface="Arial"/>
                <a:cs typeface="Arial"/>
              </a:rPr>
              <a:t>ma</a:t>
            </a:r>
            <a:r>
              <a:rPr sz="1200" spc="-20" dirty="0">
                <a:solidFill>
                  <a:schemeClr val="tx2"/>
                </a:solidFill>
                <a:latin typeface="Arial"/>
                <a:cs typeface="Arial"/>
              </a:rPr>
              <a:t> </a:t>
            </a:r>
            <a:r>
              <a:rPr sz="1200" dirty="0">
                <a:solidFill>
                  <a:schemeClr val="tx2"/>
                </a:solidFill>
                <a:latin typeface="Arial"/>
                <a:cs typeface="Arial"/>
              </a:rPr>
              <a:t>accolto</a:t>
            </a:r>
            <a:r>
              <a:rPr sz="1200" spc="-50" dirty="0">
                <a:solidFill>
                  <a:schemeClr val="tx2"/>
                </a:solidFill>
                <a:latin typeface="Arial"/>
                <a:cs typeface="Arial"/>
              </a:rPr>
              <a:t> </a:t>
            </a:r>
            <a:r>
              <a:rPr sz="1200" dirty="0">
                <a:solidFill>
                  <a:schemeClr val="tx2"/>
                </a:solidFill>
                <a:latin typeface="Arial"/>
                <a:cs typeface="Arial"/>
              </a:rPr>
              <a:t>da</a:t>
            </a:r>
            <a:r>
              <a:rPr sz="1200" spc="-35" dirty="0">
                <a:solidFill>
                  <a:schemeClr val="tx2"/>
                </a:solidFill>
                <a:latin typeface="Arial"/>
                <a:cs typeface="Arial"/>
              </a:rPr>
              <a:t> </a:t>
            </a:r>
            <a:r>
              <a:rPr sz="1200" dirty="0">
                <a:solidFill>
                  <a:schemeClr val="tx2"/>
                </a:solidFill>
                <a:latin typeface="Arial"/>
                <a:cs typeface="Arial"/>
              </a:rPr>
              <a:t>dottrina</a:t>
            </a:r>
            <a:r>
              <a:rPr sz="1200" spc="-45" dirty="0">
                <a:solidFill>
                  <a:schemeClr val="tx2"/>
                </a:solidFill>
                <a:latin typeface="Arial"/>
                <a:cs typeface="Arial"/>
              </a:rPr>
              <a:t> </a:t>
            </a:r>
            <a:r>
              <a:rPr sz="1200" dirty="0">
                <a:solidFill>
                  <a:schemeClr val="tx2"/>
                </a:solidFill>
                <a:latin typeface="Arial"/>
                <a:cs typeface="Arial"/>
              </a:rPr>
              <a:t>e</a:t>
            </a:r>
            <a:r>
              <a:rPr sz="1200" spc="-15" dirty="0">
                <a:solidFill>
                  <a:schemeClr val="tx2"/>
                </a:solidFill>
                <a:latin typeface="Arial"/>
                <a:cs typeface="Arial"/>
              </a:rPr>
              <a:t> </a:t>
            </a:r>
            <a:r>
              <a:rPr sz="1200" spc="-10" dirty="0">
                <a:solidFill>
                  <a:schemeClr val="tx2"/>
                </a:solidFill>
                <a:latin typeface="Arial"/>
                <a:cs typeface="Arial"/>
              </a:rPr>
              <a:t>giurisprudenza</a:t>
            </a:r>
            <a:r>
              <a:rPr sz="1200" spc="-235" dirty="0">
                <a:solidFill>
                  <a:schemeClr val="tx2"/>
                </a:solidFill>
                <a:latin typeface="Arial"/>
                <a:cs typeface="Arial"/>
              </a:rPr>
              <a:t> </a:t>
            </a:r>
            <a:r>
              <a:rPr sz="1200" spc="-10" dirty="0">
                <a:solidFill>
                  <a:schemeClr val="tx2"/>
                </a:solidFill>
                <a:latin typeface="Arial"/>
                <a:cs typeface="Arial"/>
              </a:rPr>
              <a:t>maggioritaria).</a:t>
            </a:r>
            <a:endParaRPr sz="1200">
              <a:solidFill>
                <a:schemeClr val="tx2"/>
              </a:solidFill>
              <a:latin typeface="Arial"/>
              <a:cs typeface="Arial"/>
            </a:endParaRPr>
          </a:p>
        </p:txBody>
      </p:sp>
      <p:sp>
        <p:nvSpPr>
          <p:cNvPr id="8" name="object 8"/>
          <p:cNvSpPr txBox="1"/>
          <p:nvPr/>
        </p:nvSpPr>
        <p:spPr>
          <a:xfrm>
            <a:off x="377031" y="3894517"/>
            <a:ext cx="973455" cy="391160"/>
          </a:xfrm>
          <a:prstGeom prst="rect">
            <a:avLst/>
          </a:prstGeom>
        </p:spPr>
        <p:txBody>
          <a:bodyPr vert="horz" wrap="square" lIns="0" tIns="12700" rIns="0" bIns="0" rtlCol="0">
            <a:spAutoFit/>
          </a:bodyPr>
          <a:lstStyle/>
          <a:p>
            <a:pPr algn="ctr">
              <a:lnSpc>
                <a:spcPct val="100000"/>
              </a:lnSpc>
              <a:spcBef>
                <a:spcPts val="100"/>
              </a:spcBef>
            </a:pPr>
            <a:r>
              <a:rPr sz="1200" b="1" spc="-75" dirty="0">
                <a:latin typeface="Arial"/>
                <a:cs typeface="Arial"/>
              </a:rPr>
              <a:t>ART.4</a:t>
            </a:r>
            <a:r>
              <a:rPr sz="1200" b="1" spc="10" dirty="0">
                <a:latin typeface="Arial"/>
                <a:cs typeface="Arial"/>
              </a:rPr>
              <a:t> </a:t>
            </a:r>
            <a:r>
              <a:rPr sz="1200" b="1" spc="-10" dirty="0">
                <a:latin typeface="Arial"/>
                <a:cs typeface="Arial"/>
              </a:rPr>
              <a:t>D.LGS.</a:t>
            </a:r>
            <a:endParaRPr sz="1200">
              <a:latin typeface="Arial"/>
              <a:cs typeface="Arial"/>
            </a:endParaRPr>
          </a:p>
          <a:p>
            <a:pPr marL="1270" algn="ctr">
              <a:lnSpc>
                <a:spcPct val="100000"/>
              </a:lnSpc>
            </a:pPr>
            <a:r>
              <a:rPr sz="1200" b="1" spc="-10" dirty="0">
                <a:latin typeface="Arial"/>
                <a:cs typeface="Arial"/>
              </a:rPr>
              <a:t>231/2001</a:t>
            </a:r>
            <a:endParaRPr sz="1200">
              <a:latin typeface="Arial"/>
              <a:cs typeface="Arial"/>
            </a:endParaRPr>
          </a:p>
        </p:txBody>
      </p:sp>
      <p:grpSp>
        <p:nvGrpSpPr>
          <p:cNvPr id="9" name="object 9"/>
          <p:cNvGrpSpPr/>
          <p:nvPr/>
        </p:nvGrpSpPr>
        <p:grpSpPr>
          <a:xfrm>
            <a:off x="53342" y="1362455"/>
            <a:ext cx="795655" cy="1697989"/>
            <a:chOff x="53342" y="1362455"/>
            <a:chExt cx="795655" cy="1697989"/>
          </a:xfrm>
        </p:grpSpPr>
        <p:sp>
          <p:nvSpPr>
            <p:cNvPr id="10" name="object 10"/>
            <p:cNvSpPr/>
            <p:nvPr/>
          </p:nvSpPr>
          <p:spPr>
            <a:xfrm>
              <a:off x="79248" y="2235707"/>
              <a:ext cx="769620" cy="824865"/>
            </a:xfrm>
            <a:custGeom>
              <a:avLst/>
              <a:gdLst/>
              <a:ahLst/>
              <a:cxnLst/>
              <a:rect l="l" t="t" r="r" b="b"/>
              <a:pathLst>
                <a:path w="769619" h="824864">
                  <a:moveTo>
                    <a:pt x="769429" y="669124"/>
                  </a:moveTo>
                  <a:lnTo>
                    <a:pt x="684885" y="607974"/>
                  </a:lnTo>
                  <a:lnTo>
                    <a:pt x="585165" y="535851"/>
                  </a:lnTo>
                  <a:lnTo>
                    <a:pt x="602310" y="607974"/>
                  </a:lnTo>
                  <a:lnTo>
                    <a:pt x="559142" y="602449"/>
                  </a:lnTo>
                  <a:lnTo>
                    <a:pt x="516559" y="593280"/>
                  </a:lnTo>
                  <a:lnTo>
                    <a:pt x="474662" y="580593"/>
                  </a:lnTo>
                  <a:lnTo>
                    <a:pt x="433590" y="564502"/>
                  </a:lnTo>
                  <a:lnTo>
                    <a:pt x="393471" y="545134"/>
                  </a:lnTo>
                  <a:lnTo>
                    <a:pt x="354418" y="522617"/>
                  </a:lnTo>
                  <a:lnTo>
                    <a:pt x="316547" y="497078"/>
                  </a:lnTo>
                  <a:lnTo>
                    <a:pt x="279996" y="468642"/>
                  </a:lnTo>
                  <a:lnTo>
                    <a:pt x="244894" y="437438"/>
                  </a:lnTo>
                  <a:lnTo>
                    <a:pt x="211340" y="403567"/>
                  </a:lnTo>
                  <a:lnTo>
                    <a:pt x="179476" y="367182"/>
                  </a:lnTo>
                  <a:lnTo>
                    <a:pt x="149415" y="328383"/>
                  </a:lnTo>
                  <a:lnTo>
                    <a:pt x="121297" y="287312"/>
                  </a:lnTo>
                  <a:lnTo>
                    <a:pt x="95224" y="244081"/>
                  </a:lnTo>
                  <a:lnTo>
                    <a:pt x="71323" y="198831"/>
                  </a:lnTo>
                  <a:lnTo>
                    <a:pt x="49733" y="151663"/>
                  </a:lnTo>
                  <a:lnTo>
                    <a:pt x="30568" y="102730"/>
                  </a:lnTo>
                  <a:lnTo>
                    <a:pt x="13944" y="52133"/>
                  </a:lnTo>
                  <a:lnTo>
                    <a:pt x="0" y="0"/>
                  </a:lnTo>
                  <a:lnTo>
                    <a:pt x="34315" y="144233"/>
                  </a:lnTo>
                  <a:lnTo>
                    <a:pt x="48260" y="196367"/>
                  </a:lnTo>
                  <a:lnTo>
                    <a:pt x="64884" y="246964"/>
                  </a:lnTo>
                  <a:lnTo>
                    <a:pt x="84048" y="295897"/>
                  </a:lnTo>
                  <a:lnTo>
                    <a:pt x="105651" y="343065"/>
                  </a:lnTo>
                  <a:lnTo>
                    <a:pt x="129540" y="388315"/>
                  </a:lnTo>
                  <a:lnTo>
                    <a:pt x="155613" y="431546"/>
                  </a:lnTo>
                  <a:lnTo>
                    <a:pt x="183730" y="472617"/>
                  </a:lnTo>
                  <a:lnTo>
                    <a:pt x="213791" y="511416"/>
                  </a:lnTo>
                  <a:lnTo>
                    <a:pt x="245656" y="547801"/>
                  </a:lnTo>
                  <a:lnTo>
                    <a:pt x="279209" y="581660"/>
                  </a:lnTo>
                  <a:lnTo>
                    <a:pt x="314312" y="612876"/>
                  </a:lnTo>
                  <a:lnTo>
                    <a:pt x="350862" y="641311"/>
                  </a:lnTo>
                  <a:lnTo>
                    <a:pt x="388734" y="666851"/>
                  </a:lnTo>
                  <a:lnTo>
                    <a:pt x="427786" y="689368"/>
                  </a:lnTo>
                  <a:lnTo>
                    <a:pt x="467906" y="708736"/>
                  </a:lnTo>
                  <a:lnTo>
                    <a:pt x="508977" y="724827"/>
                  </a:lnTo>
                  <a:lnTo>
                    <a:pt x="550875" y="737514"/>
                  </a:lnTo>
                  <a:lnTo>
                    <a:pt x="593458" y="746683"/>
                  </a:lnTo>
                  <a:lnTo>
                    <a:pt x="636625" y="752208"/>
                  </a:lnTo>
                  <a:lnTo>
                    <a:pt x="653783" y="824318"/>
                  </a:lnTo>
                  <a:lnTo>
                    <a:pt x="769429" y="669124"/>
                  </a:lnTo>
                  <a:close/>
                </a:path>
              </a:pathLst>
            </a:custGeom>
            <a:solidFill>
              <a:srgbClr val="CCCCCC"/>
            </a:solidFill>
          </p:spPr>
          <p:txBody>
            <a:bodyPr wrap="square" lIns="0" tIns="0" rIns="0" bIns="0" rtlCol="0"/>
            <a:lstStyle/>
            <a:p>
              <a:endParaRPr/>
            </a:p>
          </p:txBody>
        </p:sp>
        <p:sp>
          <p:nvSpPr>
            <p:cNvPr id="11" name="object 11"/>
            <p:cNvSpPr/>
            <p:nvPr/>
          </p:nvSpPr>
          <p:spPr>
            <a:xfrm>
              <a:off x="53342" y="1362455"/>
              <a:ext cx="462915" cy="944880"/>
            </a:xfrm>
            <a:custGeom>
              <a:avLst/>
              <a:gdLst/>
              <a:ahLst/>
              <a:cxnLst/>
              <a:rect l="l" t="t" r="r" b="b"/>
              <a:pathLst>
                <a:path w="462915" h="944880">
                  <a:moveTo>
                    <a:pt x="428561" y="0"/>
                  </a:moveTo>
                  <a:lnTo>
                    <a:pt x="386473" y="12128"/>
                  </a:lnTo>
                  <a:lnTo>
                    <a:pt x="333476" y="33782"/>
                  </a:lnTo>
                  <a:lnTo>
                    <a:pt x="296125" y="53746"/>
                  </a:lnTo>
                  <a:lnTo>
                    <a:pt x="260730" y="76796"/>
                  </a:lnTo>
                  <a:lnTo>
                    <a:pt x="227329" y="102781"/>
                  </a:lnTo>
                  <a:lnTo>
                    <a:pt x="195973" y="131546"/>
                  </a:lnTo>
                  <a:lnTo>
                    <a:pt x="166725" y="162915"/>
                  </a:lnTo>
                  <a:lnTo>
                    <a:pt x="139649" y="196748"/>
                  </a:lnTo>
                  <a:lnTo>
                    <a:pt x="114782" y="232879"/>
                  </a:lnTo>
                  <a:lnTo>
                    <a:pt x="92201" y="271157"/>
                  </a:lnTo>
                  <a:lnTo>
                    <a:pt x="71945" y="311429"/>
                  </a:lnTo>
                  <a:lnTo>
                    <a:pt x="54063" y="353517"/>
                  </a:lnTo>
                  <a:lnTo>
                    <a:pt x="38633" y="397294"/>
                  </a:lnTo>
                  <a:lnTo>
                    <a:pt x="25692" y="442582"/>
                  </a:lnTo>
                  <a:lnTo>
                    <a:pt x="15303" y="489229"/>
                  </a:lnTo>
                  <a:lnTo>
                    <a:pt x="7518" y="537083"/>
                  </a:lnTo>
                  <a:lnTo>
                    <a:pt x="2400" y="585990"/>
                  </a:lnTo>
                  <a:lnTo>
                    <a:pt x="0" y="635774"/>
                  </a:lnTo>
                  <a:lnTo>
                    <a:pt x="368" y="686308"/>
                  </a:lnTo>
                  <a:lnTo>
                    <a:pt x="3555" y="737400"/>
                  </a:lnTo>
                  <a:lnTo>
                    <a:pt x="9639" y="788911"/>
                  </a:lnTo>
                  <a:lnTo>
                    <a:pt x="18643" y="840689"/>
                  </a:lnTo>
                  <a:lnTo>
                    <a:pt x="30657" y="892581"/>
                  </a:lnTo>
                  <a:lnTo>
                    <a:pt x="45707" y="944410"/>
                  </a:lnTo>
                  <a:lnTo>
                    <a:pt x="38747" y="889927"/>
                  </a:lnTo>
                  <a:lnTo>
                    <a:pt x="34963" y="836117"/>
                  </a:lnTo>
                  <a:lnTo>
                    <a:pt x="34302" y="783107"/>
                  </a:lnTo>
                  <a:lnTo>
                    <a:pt x="36664" y="731088"/>
                  </a:lnTo>
                  <a:lnTo>
                    <a:pt x="41986" y="680173"/>
                  </a:lnTo>
                  <a:lnTo>
                    <a:pt x="50177" y="630555"/>
                  </a:lnTo>
                  <a:lnTo>
                    <a:pt x="61150" y="582358"/>
                  </a:lnTo>
                  <a:lnTo>
                    <a:pt x="74841" y="535749"/>
                  </a:lnTo>
                  <a:lnTo>
                    <a:pt x="91160" y="490893"/>
                  </a:lnTo>
                  <a:lnTo>
                    <a:pt x="110032" y="447929"/>
                  </a:lnTo>
                  <a:lnTo>
                    <a:pt x="131368" y="407009"/>
                  </a:lnTo>
                  <a:lnTo>
                    <a:pt x="155092" y="368287"/>
                  </a:lnTo>
                  <a:lnTo>
                    <a:pt x="181127" y="331939"/>
                  </a:lnTo>
                  <a:lnTo>
                    <a:pt x="209384" y="298094"/>
                  </a:lnTo>
                  <a:lnTo>
                    <a:pt x="239801" y="266915"/>
                  </a:lnTo>
                  <a:lnTo>
                    <a:pt x="272275" y="238569"/>
                  </a:lnTo>
                  <a:lnTo>
                    <a:pt x="306743" y="213182"/>
                  </a:lnTo>
                  <a:lnTo>
                    <a:pt x="343115" y="190944"/>
                  </a:lnTo>
                  <a:lnTo>
                    <a:pt x="381304" y="171970"/>
                  </a:lnTo>
                  <a:lnTo>
                    <a:pt x="421246" y="156438"/>
                  </a:lnTo>
                  <a:lnTo>
                    <a:pt x="462851" y="144513"/>
                  </a:lnTo>
                  <a:lnTo>
                    <a:pt x="428561" y="0"/>
                  </a:lnTo>
                  <a:close/>
                </a:path>
              </a:pathLst>
            </a:custGeom>
            <a:solidFill>
              <a:srgbClr val="A2A2A2"/>
            </a:solidFill>
          </p:spPr>
          <p:txBody>
            <a:bodyPr wrap="square" lIns="0" tIns="0" rIns="0" bIns="0" rtlCol="0"/>
            <a:lstStyle/>
            <a:p>
              <a:endParaRPr/>
            </a:p>
          </p:txBody>
        </p:sp>
      </p:grpSp>
      <p:graphicFrame>
        <p:nvGraphicFramePr>
          <p:cNvPr id="12" name="object 12"/>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
        <p:nvSpPr>
          <p:cNvPr id="13" name="object 13"/>
          <p:cNvSpPr/>
          <p:nvPr/>
        </p:nvSpPr>
        <p:spPr>
          <a:xfrm>
            <a:off x="6452615" y="1482852"/>
            <a:ext cx="105410" cy="591185"/>
          </a:xfrm>
          <a:custGeom>
            <a:avLst/>
            <a:gdLst/>
            <a:ahLst/>
            <a:cxnLst/>
            <a:rect l="l" t="t" r="r" b="b"/>
            <a:pathLst>
              <a:path w="105409" h="591185">
                <a:moveTo>
                  <a:pt x="0" y="0"/>
                </a:moveTo>
                <a:lnTo>
                  <a:pt x="20408" y="685"/>
                </a:lnTo>
                <a:lnTo>
                  <a:pt x="37084" y="2565"/>
                </a:lnTo>
                <a:lnTo>
                  <a:pt x="48323" y="5346"/>
                </a:lnTo>
                <a:lnTo>
                  <a:pt x="52451" y="8750"/>
                </a:lnTo>
                <a:lnTo>
                  <a:pt x="52451" y="286651"/>
                </a:lnTo>
                <a:lnTo>
                  <a:pt x="56578" y="290055"/>
                </a:lnTo>
                <a:lnTo>
                  <a:pt x="67818" y="292836"/>
                </a:lnTo>
                <a:lnTo>
                  <a:pt x="84493" y="294716"/>
                </a:lnTo>
                <a:lnTo>
                  <a:pt x="104902" y="295402"/>
                </a:lnTo>
                <a:lnTo>
                  <a:pt x="84493" y="296087"/>
                </a:lnTo>
                <a:lnTo>
                  <a:pt x="67818" y="297967"/>
                </a:lnTo>
                <a:lnTo>
                  <a:pt x="56578" y="300748"/>
                </a:lnTo>
                <a:lnTo>
                  <a:pt x="52451" y="304152"/>
                </a:lnTo>
                <a:lnTo>
                  <a:pt x="52451" y="582053"/>
                </a:lnTo>
                <a:lnTo>
                  <a:pt x="48323" y="585457"/>
                </a:lnTo>
                <a:lnTo>
                  <a:pt x="37084" y="588238"/>
                </a:lnTo>
                <a:lnTo>
                  <a:pt x="20408" y="590118"/>
                </a:lnTo>
                <a:lnTo>
                  <a:pt x="0" y="590804"/>
                </a:lnTo>
              </a:path>
            </a:pathLst>
          </a:custGeom>
          <a:ln w="6349">
            <a:solidFill>
              <a:srgbClr val="EAAA00"/>
            </a:solidFill>
          </a:ln>
        </p:spPr>
        <p:txBody>
          <a:bodyPr wrap="square" lIns="0" tIns="0" rIns="0" bIns="0" rtlCol="0"/>
          <a:lstStyle/>
          <a:p>
            <a:endParaRPr/>
          </a:p>
        </p:txBody>
      </p:sp>
      <p:sp>
        <p:nvSpPr>
          <p:cNvPr id="14" name="object 14"/>
          <p:cNvSpPr txBox="1"/>
          <p:nvPr/>
        </p:nvSpPr>
        <p:spPr>
          <a:xfrm>
            <a:off x="6713764" y="1580639"/>
            <a:ext cx="1907539"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(art.</a:t>
            </a:r>
            <a:r>
              <a:rPr sz="1200" spc="-50" dirty="0">
                <a:latin typeface="Arial"/>
                <a:cs typeface="Arial"/>
              </a:rPr>
              <a:t> </a:t>
            </a:r>
            <a:r>
              <a:rPr sz="1200" dirty="0">
                <a:latin typeface="Arial"/>
                <a:cs typeface="Arial"/>
              </a:rPr>
              <a:t>5</a:t>
            </a:r>
            <a:r>
              <a:rPr sz="1200" spc="-20" dirty="0">
                <a:latin typeface="Arial"/>
                <a:cs typeface="Arial"/>
              </a:rPr>
              <a:t> </a:t>
            </a:r>
            <a:r>
              <a:rPr sz="1200" dirty="0">
                <a:latin typeface="Arial"/>
                <a:cs typeface="Arial"/>
              </a:rPr>
              <a:t>D.Lgs.</a:t>
            </a:r>
            <a:r>
              <a:rPr sz="1200" spc="-105" dirty="0">
                <a:latin typeface="Arial"/>
                <a:cs typeface="Arial"/>
              </a:rPr>
              <a:t> </a:t>
            </a:r>
            <a:r>
              <a:rPr sz="1200" spc="-20" dirty="0">
                <a:latin typeface="Arial"/>
                <a:cs typeface="Arial"/>
              </a:rPr>
              <a:t>231);</a:t>
            </a:r>
            <a:endParaRPr sz="12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476531"/>
            <a:ext cx="4369255" cy="5863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Reati all'estero – Art. 4</a:t>
            </a:r>
          </a:p>
        </p:txBody>
      </p:sp>
      <p:sp>
        <p:nvSpPr>
          <p:cNvPr id="3" name="object 3"/>
          <p:cNvSpPr txBox="1"/>
          <p:nvPr/>
        </p:nvSpPr>
        <p:spPr>
          <a:xfrm>
            <a:off x="473410" y="987074"/>
            <a:ext cx="8356600" cy="1677382"/>
          </a:xfrm>
          <a:prstGeom prst="rect">
            <a:avLst/>
          </a:prstGeom>
        </p:spPr>
        <p:txBody>
          <a:bodyPr vert="horz" wrap="square" lIns="0" tIns="114300" rIns="0" bIns="0" rtlCol="0">
            <a:spAutoFit/>
          </a:bodyPr>
          <a:lstStyle/>
          <a:p>
            <a:pPr algn="ctr">
              <a:lnSpc>
                <a:spcPct val="100000"/>
              </a:lnSpc>
              <a:spcBef>
                <a:spcPts val="900"/>
              </a:spcBef>
            </a:pPr>
            <a:r>
              <a:rPr sz="1200" b="1" spc="-10" dirty="0">
                <a:solidFill>
                  <a:srgbClr val="FF0000"/>
                </a:solidFill>
                <a:latin typeface="Arial"/>
                <a:cs typeface="Arial"/>
              </a:rPr>
              <a:t>ATTENZIONE:</a:t>
            </a:r>
            <a:endParaRPr sz="1200" dirty="0">
              <a:latin typeface="Arial"/>
              <a:cs typeface="Arial"/>
            </a:endParaRPr>
          </a:p>
          <a:p>
            <a:pPr algn="ctr">
              <a:lnSpc>
                <a:spcPct val="100000"/>
              </a:lnSpc>
              <a:spcBef>
                <a:spcPts val="805"/>
              </a:spcBef>
            </a:pPr>
            <a:r>
              <a:rPr sz="1200" b="1" dirty="0">
                <a:latin typeface="Arial"/>
                <a:cs typeface="Arial"/>
              </a:rPr>
              <a:t>Le</a:t>
            </a:r>
            <a:r>
              <a:rPr sz="1200" b="1" spc="-30" dirty="0">
                <a:latin typeface="Arial"/>
                <a:cs typeface="Arial"/>
              </a:rPr>
              <a:t> </a:t>
            </a:r>
            <a:r>
              <a:rPr sz="1200" b="1" dirty="0">
                <a:latin typeface="Arial"/>
                <a:cs typeface="Arial"/>
              </a:rPr>
              <a:t>ipotesi</a:t>
            </a:r>
            <a:r>
              <a:rPr sz="1200" b="1" spc="-50" dirty="0">
                <a:latin typeface="Arial"/>
                <a:cs typeface="Arial"/>
              </a:rPr>
              <a:t> </a:t>
            </a:r>
            <a:r>
              <a:rPr sz="1200" b="1" dirty="0">
                <a:latin typeface="Arial"/>
                <a:cs typeface="Arial"/>
              </a:rPr>
              <a:t>previste</a:t>
            </a:r>
            <a:r>
              <a:rPr sz="1200" b="1" spc="-55" dirty="0">
                <a:latin typeface="Arial"/>
                <a:cs typeface="Arial"/>
              </a:rPr>
              <a:t> </a:t>
            </a:r>
            <a:r>
              <a:rPr sz="1200" b="1" dirty="0">
                <a:latin typeface="Arial"/>
                <a:cs typeface="Arial"/>
              </a:rPr>
              <a:t>si</a:t>
            </a:r>
            <a:r>
              <a:rPr sz="1200" b="1" spc="-25" dirty="0">
                <a:latin typeface="Arial"/>
                <a:cs typeface="Arial"/>
              </a:rPr>
              <a:t> </a:t>
            </a:r>
            <a:r>
              <a:rPr sz="1200" b="1" spc="-10" dirty="0">
                <a:latin typeface="Arial"/>
                <a:cs typeface="Arial"/>
              </a:rPr>
              <a:t>riferiscono</a:t>
            </a:r>
            <a:r>
              <a:rPr sz="1200" b="1" spc="-60" dirty="0">
                <a:latin typeface="Arial"/>
                <a:cs typeface="Arial"/>
              </a:rPr>
              <a:t> </a:t>
            </a:r>
            <a:r>
              <a:rPr sz="1200" b="1" spc="-10" dirty="0">
                <a:latin typeface="Arial"/>
                <a:cs typeface="Arial"/>
              </a:rPr>
              <a:t>all’integrale</a:t>
            </a:r>
            <a:r>
              <a:rPr sz="1200" b="1" spc="-55" dirty="0">
                <a:latin typeface="Arial"/>
                <a:cs typeface="Arial"/>
              </a:rPr>
              <a:t> </a:t>
            </a:r>
            <a:r>
              <a:rPr sz="1200" b="1" spc="-10" dirty="0">
                <a:latin typeface="Arial"/>
                <a:cs typeface="Arial"/>
              </a:rPr>
              <a:t>commissione</a:t>
            </a:r>
            <a:r>
              <a:rPr sz="1200" b="1" spc="-55" dirty="0">
                <a:latin typeface="Arial"/>
                <a:cs typeface="Arial"/>
              </a:rPr>
              <a:t> </a:t>
            </a:r>
            <a:r>
              <a:rPr sz="1200" b="1" dirty="0">
                <a:latin typeface="Arial"/>
                <a:cs typeface="Arial"/>
              </a:rPr>
              <a:t>di</a:t>
            </a:r>
            <a:r>
              <a:rPr sz="1200" b="1" spc="-15" dirty="0">
                <a:latin typeface="Arial"/>
                <a:cs typeface="Arial"/>
              </a:rPr>
              <a:t> </a:t>
            </a:r>
            <a:r>
              <a:rPr sz="1200" b="1" spc="-10" dirty="0">
                <a:latin typeface="Arial"/>
                <a:cs typeface="Arial"/>
              </a:rPr>
              <a:t>reati</a:t>
            </a:r>
            <a:r>
              <a:rPr sz="1200" b="1" spc="-204" dirty="0">
                <a:latin typeface="Arial"/>
                <a:cs typeface="Arial"/>
              </a:rPr>
              <a:t> </a:t>
            </a:r>
            <a:r>
              <a:rPr sz="1200" b="1" spc="-10" dirty="0">
                <a:latin typeface="Arial"/>
                <a:cs typeface="Arial"/>
              </a:rPr>
              <a:t>all’estero.</a:t>
            </a:r>
            <a:endParaRPr sz="1200" dirty="0">
              <a:latin typeface="Arial"/>
              <a:cs typeface="Arial"/>
            </a:endParaRPr>
          </a:p>
          <a:p>
            <a:pPr>
              <a:lnSpc>
                <a:spcPct val="100000"/>
              </a:lnSpc>
              <a:spcBef>
                <a:spcPts val="1295"/>
              </a:spcBef>
            </a:pPr>
            <a:endParaRPr sz="1200" dirty="0">
              <a:latin typeface="Arial"/>
              <a:cs typeface="Arial"/>
            </a:endParaRPr>
          </a:p>
          <a:p>
            <a:pPr marL="12700" marR="5080" algn="just">
              <a:lnSpc>
                <a:spcPct val="100000"/>
              </a:lnSpc>
            </a:pPr>
            <a:r>
              <a:rPr sz="1200" dirty="0">
                <a:latin typeface="Arial"/>
                <a:cs typeface="Arial"/>
              </a:rPr>
              <a:t>Per</a:t>
            </a:r>
            <a:r>
              <a:rPr sz="1200" spc="125" dirty="0">
                <a:latin typeface="Arial"/>
                <a:cs typeface="Arial"/>
              </a:rPr>
              <a:t> </a:t>
            </a:r>
            <a:r>
              <a:rPr sz="1200" dirty="0">
                <a:latin typeface="Arial"/>
                <a:cs typeface="Arial"/>
              </a:rPr>
              <a:t>stabilire</a:t>
            </a:r>
            <a:r>
              <a:rPr sz="1200" spc="135" dirty="0">
                <a:latin typeface="Arial"/>
                <a:cs typeface="Arial"/>
              </a:rPr>
              <a:t> </a:t>
            </a:r>
            <a:r>
              <a:rPr sz="1200" dirty="0">
                <a:latin typeface="Arial"/>
                <a:cs typeface="Arial"/>
              </a:rPr>
              <a:t>quando</a:t>
            </a:r>
            <a:r>
              <a:rPr sz="1200" spc="130" dirty="0">
                <a:latin typeface="Arial"/>
                <a:cs typeface="Arial"/>
              </a:rPr>
              <a:t> </a:t>
            </a:r>
            <a:r>
              <a:rPr sz="1200" dirty="0">
                <a:latin typeface="Arial"/>
                <a:cs typeface="Arial"/>
              </a:rPr>
              <a:t>un</a:t>
            </a:r>
            <a:r>
              <a:rPr sz="1200" spc="130" dirty="0">
                <a:latin typeface="Arial"/>
                <a:cs typeface="Arial"/>
              </a:rPr>
              <a:t> </a:t>
            </a:r>
            <a:r>
              <a:rPr sz="1200" dirty="0">
                <a:latin typeface="Arial"/>
                <a:cs typeface="Arial"/>
              </a:rPr>
              <a:t>reato</a:t>
            </a:r>
            <a:r>
              <a:rPr sz="1200" spc="130" dirty="0">
                <a:latin typeface="Arial"/>
                <a:cs typeface="Arial"/>
              </a:rPr>
              <a:t> </a:t>
            </a:r>
            <a:r>
              <a:rPr sz="1200" dirty="0">
                <a:latin typeface="Arial"/>
                <a:cs typeface="Arial"/>
              </a:rPr>
              <a:t>sia</a:t>
            </a:r>
            <a:r>
              <a:rPr sz="1200" spc="130" dirty="0">
                <a:latin typeface="Arial"/>
                <a:cs typeface="Arial"/>
              </a:rPr>
              <a:t> </a:t>
            </a:r>
            <a:r>
              <a:rPr sz="1200" dirty="0">
                <a:latin typeface="Arial"/>
                <a:cs typeface="Arial"/>
              </a:rPr>
              <a:t>stato</a:t>
            </a:r>
            <a:r>
              <a:rPr sz="1200" spc="125" dirty="0">
                <a:latin typeface="Arial"/>
                <a:cs typeface="Arial"/>
              </a:rPr>
              <a:t> </a:t>
            </a:r>
            <a:r>
              <a:rPr sz="1200" dirty="0">
                <a:latin typeface="Arial"/>
                <a:cs typeface="Arial"/>
              </a:rPr>
              <a:t>commesso</a:t>
            </a:r>
            <a:r>
              <a:rPr sz="1200" spc="135" dirty="0">
                <a:latin typeface="Arial"/>
                <a:cs typeface="Arial"/>
              </a:rPr>
              <a:t> </a:t>
            </a:r>
            <a:r>
              <a:rPr sz="1200" dirty="0">
                <a:latin typeface="Arial"/>
                <a:cs typeface="Arial"/>
              </a:rPr>
              <a:t>in</a:t>
            </a:r>
            <a:r>
              <a:rPr sz="1200" spc="114" dirty="0">
                <a:latin typeface="Arial"/>
                <a:cs typeface="Arial"/>
              </a:rPr>
              <a:t> </a:t>
            </a:r>
            <a:r>
              <a:rPr sz="1200" dirty="0">
                <a:latin typeface="Arial"/>
                <a:cs typeface="Arial"/>
              </a:rPr>
              <a:t>Italia</a:t>
            </a:r>
            <a:r>
              <a:rPr sz="1200" spc="130" dirty="0">
                <a:latin typeface="Arial"/>
                <a:cs typeface="Arial"/>
              </a:rPr>
              <a:t> </a:t>
            </a:r>
            <a:r>
              <a:rPr sz="1200" dirty="0">
                <a:latin typeface="Arial"/>
                <a:cs typeface="Arial"/>
              </a:rPr>
              <a:t>o</a:t>
            </a:r>
            <a:r>
              <a:rPr sz="1200" spc="130" dirty="0">
                <a:latin typeface="Arial"/>
                <a:cs typeface="Arial"/>
              </a:rPr>
              <a:t> </a:t>
            </a:r>
            <a:r>
              <a:rPr sz="1200" dirty="0">
                <a:latin typeface="Arial"/>
                <a:cs typeface="Arial"/>
              </a:rPr>
              <a:t>all’estero,</a:t>
            </a:r>
            <a:r>
              <a:rPr sz="1200" spc="135" dirty="0">
                <a:latin typeface="Arial"/>
                <a:cs typeface="Arial"/>
              </a:rPr>
              <a:t> </a:t>
            </a:r>
            <a:r>
              <a:rPr sz="1200" dirty="0">
                <a:latin typeface="Arial"/>
                <a:cs typeface="Arial"/>
              </a:rPr>
              <a:t>dovrà</a:t>
            </a:r>
            <a:r>
              <a:rPr sz="1200" spc="130" dirty="0">
                <a:latin typeface="Arial"/>
                <a:cs typeface="Arial"/>
              </a:rPr>
              <a:t> </a:t>
            </a:r>
            <a:r>
              <a:rPr sz="1200" dirty="0">
                <a:latin typeface="Arial"/>
                <a:cs typeface="Arial"/>
              </a:rPr>
              <a:t>farsi</a:t>
            </a:r>
            <a:r>
              <a:rPr sz="1200" spc="125" dirty="0">
                <a:latin typeface="Arial"/>
                <a:cs typeface="Arial"/>
              </a:rPr>
              <a:t> </a:t>
            </a:r>
            <a:r>
              <a:rPr sz="1200" dirty="0">
                <a:latin typeface="Arial"/>
                <a:cs typeface="Arial"/>
              </a:rPr>
              <a:t>riferimento</a:t>
            </a:r>
            <a:r>
              <a:rPr sz="1200" spc="125" dirty="0">
                <a:latin typeface="Arial"/>
                <a:cs typeface="Arial"/>
              </a:rPr>
              <a:t> </a:t>
            </a:r>
            <a:r>
              <a:rPr sz="1200" b="1" dirty="0">
                <a:solidFill>
                  <a:srgbClr val="666666"/>
                </a:solidFill>
                <a:latin typeface="Arial"/>
                <a:cs typeface="Arial"/>
              </a:rPr>
              <a:t>all’art.</a:t>
            </a:r>
            <a:r>
              <a:rPr sz="1200" b="1" spc="135" dirty="0">
                <a:solidFill>
                  <a:srgbClr val="666666"/>
                </a:solidFill>
                <a:latin typeface="Arial"/>
                <a:cs typeface="Arial"/>
              </a:rPr>
              <a:t> </a:t>
            </a:r>
            <a:r>
              <a:rPr sz="1200" b="1" spc="-25" dirty="0">
                <a:solidFill>
                  <a:srgbClr val="666666"/>
                </a:solidFill>
                <a:latin typeface="Arial"/>
                <a:cs typeface="Arial"/>
              </a:rPr>
              <a:t>6, </a:t>
            </a:r>
            <a:r>
              <a:rPr sz="1200" b="1" dirty="0">
                <a:solidFill>
                  <a:srgbClr val="666666"/>
                </a:solidFill>
                <a:latin typeface="Arial"/>
                <a:cs typeface="Arial"/>
              </a:rPr>
              <a:t>comma</a:t>
            </a:r>
            <a:r>
              <a:rPr sz="1200" b="1" spc="-50" dirty="0">
                <a:solidFill>
                  <a:srgbClr val="666666"/>
                </a:solidFill>
                <a:latin typeface="Arial"/>
                <a:cs typeface="Arial"/>
              </a:rPr>
              <a:t> </a:t>
            </a:r>
            <a:r>
              <a:rPr sz="1200" b="1" dirty="0">
                <a:solidFill>
                  <a:srgbClr val="666666"/>
                </a:solidFill>
                <a:latin typeface="Arial"/>
                <a:cs typeface="Arial"/>
              </a:rPr>
              <a:t>2</a:t>
            </a:r>
            <a:r>
              <a:rPr sz="1200" b="1" spc="-15" dirty="0">
                <a:solidFill>
                  <a:srgbClr val="666666"/>
                </a:solidFill>
                <a:latin typeface="Arial"/>
                <a:cs typeface="Arial"/>
              </a:rPr>
              <a:t> </a:t>
            </a:r>
            <a:r>
              <a:rPr sz="1200" dirty="0">
                <a:latin typeface="Arial"/>
                <a:cs typeface="Arial"/>
              </a:rPr>
              <a:t>c.p.</a:t>
            </a:r>
            <a:r>
              <a:rPr sz="1200" spc="-30" dirty="0">
                <a:latin typeface="Arial"/>
                <a:cs typeface="Arial"/>
              </a:rPr>
              <a:t> </a:t>
            </a:r>
            <a:r>
              <a:rPr sz="1200" dirty="0">
                <a:latin typeface="Arial"/>
                <a:cs typeface="Arial"/>
              </a:rPr>
              <a:t>(non</a:t>
            </a:r>
            <a:r>
              <a:rPr sz="1200" spc="-60" dirty="0">
                <a:latin typeface="Arial"/>
                <a:cs typeface="Arial"/>
              </a:rPr>
              <a:t> </a:t>
            </a:r>
            <a:r>
              <a:rPr sz="1200" spc="-10" dirty="0">
                <a:latin typeface="Arial"/>
                <a:cs typeface="Arial"/>
              </a:rPr>
              <a:t>ponendo</a:t>
            </a:r>
            <a:r>
              <a:rPr sz="1200" spc="-60" dirty="0">
                <a:latin typeface="Arial"/>
                <a:cs typeface="Arial"/>
              </a:rPr>
              <a:t> </a:t>
            </a:r>
            <a:r>
              <a:rPr sz="1200" dirty="0">
                <a:latin typeface="Arial"/>
                <a:cs typeface="Arial"/>
              </a:rPr>
              <a:t>il</a:t>
            </a:r>
            <a:r>
              <a:rPr sz="1200" spc="-25" dirty="0">
                <a:latin typeface="Arial"/>
                <a:cs typeface="Arial"/>
              </a:rPr>
              <a:t> </a:t>
            </a:r>
            <a:r>
              <a:rPr sz="1200" dirty="0">
                <a:latin typeface="Arial"/>
                <a:cs typeface="Arial"/>
              </a:rPr>
              <a:t>d.lgs.</a:t>
            </a:r>
            <a:r>
              <a:rPr sz="1200" spc="-30" dirty="0">
                <a:latin typeface="Arial"/>
                <a:cs typeface="Arial"/>
              </a:rPr>
              <a:t> </a:t>
            </a:r>
            <a:r>
              <a:rPr sz="1200" dirty="0">
                <a:latin typeface="Arial"/>
                <a:cs typeface="Arial"/>
              </a:rPr>
              <a:t>231/01</a:t>
            </a:r>
            <a:r>
              <a:rPr sz="1200" spc="-50" dirty="0">
                <a:latin typeface="Arial"/>
                <a:cs typeface="Arial"/>
              </a:rPr>
              <a:t> </a:t>
            </a:r>
            <a:r>
              <a:rPr sz="1200" dirty="0">
                <a:latin typeface="Arial"/>
                <a:cs typeface="Arial"/>
              </a:rPr>
              <a:t>alcuna</a:t>
            </a:r>
            <a:r>
              <a:rPr sz="1200" spc="-35" dirty="0">
                <a:latin typeface="Arial"/>
                <a:cs typeface="Arial"/>
              </a:rPr>
              <a:t> </a:t>
            </a:r>
            <a:r>
              <a:rPr sz="1200" spc="-10" dirty="0">
                <a:latin typeface="Arial"/>
                <a:cs typeface="Arial"/>
              </a:rPr>
              <a:t>regolaparticolare):</a:t>
            </a:r>
            <a:endParaRPr sz="1200" dirty="0">
              <a:latin typeface="Arial"/>
              <a:cs typeface="Arial"/>
            </a:endParaRPr>
          </a:p>
          <a:p>
            <a:pPr marL="12700" marR="5715" algn="just">
              <a:lnSpc>
                <a:spcPct val="100000"/>
              </a:lnSpc>
            </a:pPr>
            <a:r>
              <a:rPr sz="1200" i="1" dirty="0">
                <a:latin typeface="Arial"/>
                <a:cs typeface="Arial"/>
              </a:rPr>
              <a:t>“Il</a:t>
            </a:r>
            <a:r>
              <a:rPr sz="1200" i="1" spc="-15" dirty="0">
                <a:latin typeface="Arial"/>
                <a:cs typeface="Arial"/>
              </a:rPr>
              <a:t> </a:t>
            </a:r>
            <a:r>
              <a:rPr sz="1200" i="1" dirty="0">
                <a:latin typeface="Arial"/>
                <a:cs typeface="Arial"/>
              </a:rPr>
              <a:t>reato</a:t>
            </a:r>
            <a:r>
              <a:rPr sz="1200" i="1" spc="-10" dirty="0">
                <a:latin typeface="Arial"/>
                <a:cs typeface="Arial"/>
              </a:rPr>
              <a:t> </a:t>
            </a:r>
            <a:r>
              <a:rPr sz="1200" i="1" dirty="0">
                <a:latin typeface="Arial"/>
                <a:cs typeface="Arial"/>
              </a:rPr>
              <a:t>si</a:t>
            </a:r>
            <a:r>
              <a:rPr sz="1200" i="1" spc="-15" dirty="0">
                <a:latin typeface="Arial"/>
                <a:cs typeface="Arial"/>
              </a:rPr>
              <a:t> </a:t>
            </a:r>
            <a:r>
              <a:rPr sz="1200" i="1" dirty="0">
                <a:latin typeface="Arial"/>
                <a:cs typeface="Arial"/>
              </a:rPr>
              <a:t>considera</a:t>
            </a:r>
            <a:r>
              <a:rPr sz="1200" i="1" spc="-10" dirty="0">
                <a:latin typeface="Arial"/>
                <a:cs typeface="Arial"/>
              </a:rPr>
              <a:t> </a:t>
            </a:r>
            <a:r>
              <a:rPr sz="1200" i="1" dirty="0">
                <a:latin typeface="Arial"/>
                <a:cs typeface="Arial"/>
              </a:rPr>
              <a:t>commesso</a:t>
            </a:r>
            <a:r>
              <a:rPr sz="1200" i="1" spc="-15" dirty="0">
                <a:latin typeface="Arial"/>
                <a:cs typeface="Arial"/>
              </a:rPr>
              <a:t> </a:t>
            </a:r>
            <a:r>
              <a:rPr sz="1200" i="1" dirty="0">
                <a:latin typeface="Arial"/>
                <a:cs typeface="Arial"/>
              </a:rPr>
              <a:t>nel</a:t>
            </a:r>
            <a:r>
              <a:rPr sz="1200" i="1" spc="-10" dirty="0">
                <a:latin typeface="Arial"/>
                <a:cs typeface="Arial"/>
              </a:rPr>
              <a:t> </a:t>
            </a:r>
            <a:r>
              <a:rPr sz="1200" i="1" dirty="0">
                <a:latin typeface="Arial"/>
                <a:cs typeface="Arial"/>
              </a:rPr>
              <a:t>territorio</a:t>
            </a:r>
            <a:r>
              <a:rPr sz="1200" i="1" spc="-15" dirty="0">
                <a:latin typeface="Arial"/>
                <a:cs typeface="Arial"/>
              </a:rPr>
              <a:t> </a:t>
            </a:r>
            <a:r>
              <a:rPr sz="1200" i="1" dirty="0">
                <a:latin typeface="Arial"/>
                <a:cs typeface="Arial"/>
              </a:rPr>
              <a:t>dello</a:t>
            </a:r>
            <a:r>
              <a:rPr sz="1200" i="1" spc="-5" dirty="0">
                <a:latin typeface="Arial"/>
                <a:cs typeface="Arial"/>
              </a:rPr>
              <a:t> </a:t>
            </a:r>
            <a:r>
              <a:rPr sz="1200" i="1" dirty="0">
                <a:latin typeface="Arial"/>
                <a:cs typeface="Arial"/>
              </a:rPr>
              <a:t>Stato,</a:t>
            </a:r>
            <a:r>
              <a:rPr sz="1200" i="1" spc="-5" dirty="0">
                <a:latin typeface="Arial"/>
                <a:cs typeface="Arial"/>
              </a:rPr>
              <a:t> </a:t>
            </a:r>
            <a:r>
              <a:rPr sz="1200" i="1" dirty="0">
                <a:latin typeface="Arial"/>
                <a:cs typeface="Arial"/>
              </a:rPr>
              <a:t>quando</a:t>
            </a:r>
            <a:r>
              <a:rPr sz="1200" i="1" spc="-25" dirty="0">
                <a:latin typeface="Arial"/>
                <a:cs typeface="Arial"/>
              </a:rPr>
              <a:t> </a:t>
            </a:r>
            <a:r>
              <a:rPr sz="1200" i="1" dirty="0">
                <a:latin typeface="Arial"/>
                <a:cs typeface="Arial"/>
              </a:rPr>
              <a:t>l’azione</a:t>
            </a:r>
            <a:r>
              <a:rPr sz="1200" i="1" spc="-15" dirty="0">
                <a:latin typeface="Arial"/>
                <a:cs typeface="Arial"/>
              </a:rPr>
              <a:t> </a:t>
            </a:r>
            <a:r>
              <a:rPr sz="1200" i="1" dirty="0">
                <a:latin typeface="Arial"/>
                <a:cs typeface="Arial"/>
              </a:rPr>
              <a:t>o</a:t>
            </a:r>
            <a:r>
              <a:rPr sz="1200" i="1" spc="-5" dirty="0">
                <a:latin typeface="Arial"/>
                <a:cs typeface="Arial"/>
              </a:rPr>
              <a:t> </a:t>
            </a:r>
            <a:r>
              <a:rPr sz="1200" i="1" dirty="0">
                <a:latin typeface="Arial"/>
                <a:cs typeface="Arial"/>
              </a:rPr>
              <a:t>l’omissione,</a:t>
            </a:r>
            <a:r>
              <a:rPr sz="1200" i="1" spc="-5" dirty="0">
                <a:latin typeface="Arial"/>
                <a:cs typeface="Arial"/>
              </a:rPr>
              <a:t> </a:t>
            </a:r>
            <a:r>
              <a:rPr sz="1200" i="1" dirty="0">
                <a:latin typeface="Arial"/>
                <a:cs typeface="Arial"/>
              </a:rPr>
              <a:t>che</a:t>
            </a:r>
            <a:r>
              <a:rPr sz="1200" i="1" spc="-5" dirty="0">
                <a:latin typeface="Arial"/>
                <a:cs typeface="Arial"/>
              </a:rPr>
              <a:t> </a:t>
            </a:r>
            <a:r>
              <a:rPr sz="1200" i="1" dirty="0">
                <a:latin typeface="Arial"/>
                <a:cs typeface="Arial"/>
              </a:rPr>
              <a:t>lo</a:t>
            </a:r>
            <a:r>
              <a:rPr sz="1200" i="1" spc="-25" dirty="0">
                <a:latin typeface="Arial"/>
                <a:cs typeface="Arial"/>
              </a:rPr>
              <a:t> </a:t>
            </a:r>
            <a:r>
              <a:rPr sz="1200" i="1" spc="-10" dirty="0">
                <a:latin typeface="Arial"/>
                <a:cs typeface="Arial"/>
              </a:rPr>
              <a:t>costituisce, </a:t>
            </a:r>
            <a:r>
              <a:rPr sz="1200" i="1" dirty="0">
                <a:latin typeface="Arial"/>
                <a:cs typeface="Arial"/>
              </a:rPr>
              <a:t>è</a:t>
            </a:r>
            <a:r>
              <a:rPr sz="1200" i="1" spc="165" dirty="0">
                <a:latin typeface="Arial"/>
                <a:cs typeface="Arial"/>
              </a:rPr>
              <a:t> </a:t>
            </a:r>
            <a:r>
              <a:rPr sz="1200" i="1" dirty="0">
                <a:latin typeface="Arial"/>
                <a:cs typeface="Arial"/>
              </a:rPr>
              <a:t>ivi</a:t>
            </a:r>
            <a:r>
              <a:rPr sz="1200" i="1" spc="160" dirty="0">
                <a:latin typeface="Arial"/>
                <a:cs typeface="Arial"/>
              </a:rPr>
              <a:t> </a:t>
            </a:r>
            <a:r>
              <a:rPr sz="1200" i="1" dirty="0">
                <a:latin typeface="Arial"/>
                <a:cs typeface="Arial"/>
              </a:rPr>
              <a:t>avvenuta</a:t>
            </a:r>
            <a:r>
              <a:rPr sz="1200" i="1" spc="155" dirty="0">
                <a:latin typeface="Arial"/>
                <a:cs typeface="Arial"/>
              </a:rPr>
              <a:t> </a:t>
            </a:r>
            <a:r>
              <a:rPr sz="1200" i="1" dirty="0">
                <a:latin typeface="Arial"/>
                <a:cs typeface="Arial"/>
              </a:rPr>
              <a:t>in</a:t>
            </a:r>
            <a:r>
              <a:rPr sz="1200" i="1" spc="155" dirty="0">
                <a:latin typeface="Arial"/>
                <a:cs typeface="Arial"/>
              </a:rPr>
              <a:t> </a:t>
            </a:r>
            <a:r>
              <a:rPr sz="1200" i="1" dirty="0">
                <a:latin typeface="Arial"/>
                <a:cs typeface="Arial"/>
              </a:rPr>
              <a:t>tutto</a:t>
            </a:r>
            <a:r>
              <a:rPr sz="1200" i="1" spc="160" dirty="0">
                <a:latin typeface="Arial"/>
                <a:cs typeface="Arial"/>
              </a:rPr>
              <a:t> </a:t>
            </a:r>
            <a:r>
              <a:rPr sz="1200" i="1" dirty="0">
                <a:latin typeface="Arial"/>
                <a:cs typeface="Arial"/>
              </a:rPr>
              <a:t>o</a:t>
            </a:r>
            <a:r>
              <a:rPr sz="1200" i="1" spc="170" dirty="0">
                <a:latin typeface="Arial"/>
                <a:cs typeface="Arial"/>
              </a:rPr>
              <a:t> </a:t>
            </a:r>
            <a:r>
              <a:rPr sz="1200" i="1" dirty="0">
                <a:latin typeface="Arial"/>
                <a:cs typeface="Arial"/>
              </a:rPr>
              <a:t>in</a:t>
            </a:r>
            <a:r>
              <a:rPr sz="1200" i="1" spc="165" dirty="0">
                <a:latin typeface="Arial"/>
                <a:cs typeface="Arial"/>
              </a:rPr>
              <a:t> </a:t>
            </a:r>
            <a:r>
              <a:rPr sz="1200" i="1" dirty="0">
                <a:latin typeface="Arial"/>
                <a:cs typeface="Arial"/>
              </a:rPr>
              <a:t>parte,</a:t>
            </a:r>
            <a:r>
              <a:rPr sz="1200" i="1" spc="155" dirty="0">
                <a:latin typeface="Arial"/>
                <a:cs typeface="Arial"/>
              </a:rPr>
              <a:t> </a:t>
            </a:r>
            <a:r>
              <a:rPr sz="1200" i="1" dirty="0">
                <a:latin typeface="Arial"/>
                <a:cs typeface="Arial"/>
              </a:rPr>
              <a:t>ovvero</a:t>
            </a:r>
            <a:r>
              <a:rPr sz="1200" i="1" spc="170" dirty="0">
                <a:latin typeface="Arial"/>
                <a:cs typeface="Arial"/>
              </a:rPr>
              <a:t> </a:t>
            </a:r>
            <a:r>
              <a:rPr sz="1200" i="1" dirty="0">
                <a:latin typeface="Arial"/>
                <a:cs typeface="Arial"/>
              </a:rPr>
              <a:t>si</a:t>
            </a:r>
            <a:r>
              <a:rPr sz="1200" i="1" spc="160" dirty="0">
                <a:latin typeface="Arial"/>
                <a:cs typeface="Arial"/>
              </a:rPr>
              <a:t> </a:t>
            </a:r>
            <a:r>
              <a:rPr sz="1200" i="1" dirty="0">
                <a:latin typeface="Arial"/>
                <a:cs typeface="Arial"/>
              </a:rPr>
              <a:t>è</a:t>
            </a:r>
            <a:r>
              <a:rPr sz="1200" i="1" spc="165" dirty="0">
                <a:latin typeface="Arial"/>
                <a:cs typeface="Arial"/>
              </a:rPr>
              <a:t> </a:t>
            </a:r>
            <a:r>
              <a:rPr sz="1200" i="1" dirty="0">
                <a:latin typeface="Arial"/>
                <a:cs typeface="Arial"/>
              </a:rPr>
              <a:t>ivi</a:t>
            </a:r>
            <a:r>
              <a:rPr sz="1200" i="1" spc="160" dirty="0">
                <a:latin typeface="Arial"/>
                <a:cs typeface="Arial"/>
              </a:rPr>
              <a:t> </a:t>
            </a:r>
            <a:r>
              <a:rPr sz="1200" i="1" dirty="0">
                <a:latin typeface="Arial"/>
                <a:cs typeface="Arial"/>
              </a:rPr>
              <a:t>verificato</a:t>
            </a:r>
            <a:r>
              <a:rPr sz="1200" i="1" spc="170" dirty="0">
                <a:latin typeface="Arial"/>
                <a:cs typeface="Arial"/>
              </a:rPr>
              <a:t> </a:t>
            </a:r>
            <a:r>
              <a:rPr sz="1200" i="1" dirty="0">
                <a:latin typeface="Arial"/>
                <a:cs typeface="Arial"/>
              </a:rPr>
              <a:t>l’evento</a:t>
            </a:r>
            <a:r>
              <a:rPr sz="1200" i="1" spc="155" dirty="0">
                <a:latin typeface="Arial"/>
                <a:cs typeface="Arial"/>
              </a:rPr>
              <a:t> </a:t>
            </a:r>
            <a:r>
              <a:rPr sz="1200" i="1" dirty="0">
                <a:latin typeface="Arial"/>
                <a:cs typeface="Arial"/>
              </a:rPr>
              <a:t>che</a:t>
            </a:r>
            <a:r>
              <a:rPr sz="1200" i="1" spc="160" dirty="0">
                <a:latin typeface="Arial"/>
                <a:cs typeface="Arial"/>
              </a:rPr>
              <a:t> </a:t>
            </a:r>
            <a:r>
              <a:rPr sz="1200" i="1" dirty="0">
                <a:latin typeface="Arial"/>
                <a:cs typeface="Arial"/>
              </a:rPr>
              <a:t>è</a:t>
            </a:r>
            <a:r>
              <a:rPr sz="1200" i="1" spc="170" dirty="0">
                <a:latin typeface="Arial"/>
                <a:cs typeface="Arial"/>
              </a:rPr>
              <a:t> </a:t>
            </a:r>
            <a:r>
              <a:rPr sz="1200" i="1" dirty="0">
                <a:latin typeface="Arial"/>
                <a:cs typeface="Arial"/>
              </a:rPr>
              <a:t>la</a:t>
            </a:r>
            <a:r>
              <a:rPr sz="1200" i="1" spc="165" dirty="0">
                <a:latin typeface="Arial"/>
                <a:cs typeface="Arial"/>
              </a:rPr>
              <a:t> </a:t>
            </a:r>
            <a:r>
              <a:rPr sz="1200" i="1" dirty="0">
                <a:latin typeface="Arial"/>
                <a:cs typeface="Arial"/>
              </a:rPr>
              <a:t>conseguenza</a:t>
            </a:r>
            <a:r>
              <a:rPr sz="1200" i="1" spc="160" dirty="0">
                <a:latin typeface="Arial"/>
                <a:cs typeface="Arial"/>
              </a:rPr>
              <a:t> </a:t>
            </a:r>
            <a:r>
              <a:rPr sz="1200" i="1" dirty="0">
                <a:latin typeface="Arial"/>
                <a:cs typeface="Arial"/>
              </a:rPr>
              <a:t>dell’azione</a:t>
            </a:r>
            <a:r>
              <a:rPr sz="1200" i="1" spc="170" dirty="0">
                <a:latin typeface="Arial"/>
                <a:cs typeface="Arial"/>
              </a:rPr>
              <a:t> </a:t>
            </a:r>
            <a:r>
              <a:rPr sz="1200" i="1" spc="-50" dirty="0">
                <a:latin typeface="Arial"/>
                <a:cs typeface="Arial"/>
              </a:rPr>
              <a:t>o </a:t>
            </a:r>
            <a:r>
              <a:rPr sz="1200" i="1" spc="-10" dirty="0">
                <a:latin typeface="Arial"/>
                <a:cs typeface="Arial"/>
              </a:rPr>
              <a:t>dell’omissione”.</a:t>
            </a:r>
            <a:endParaRPr sz="1200" dirty="0">
              <a:latin typeface="Arial"/>
              <a:cs typeface="Arial"/>
            </a:endParaRPr>
          </a:p>
        </p:txBody>
      </p:sp>
      <p:sp>
        <p:nvSpPr>
          <p:cNvPr id="4" name="object 4"/>
          <p:cNvSpPr txBox="1"/>
          <p:nvPr/>
        </p:nvSpPr>
        <p:spPr>
          <a:xfrm>
            <a:off x="473472" y="3699731"/>
            <a:ext cx="8358505" cy="2133918"/>
          </a:xfrm>
          <a:prstGeom prst="rect">
            <a:avLst/>
          </a:prstGeom>
        </p:spPr>
        <p:txBody>
          <a:bodyPr vert="horz" wrap="square" lIns="0" tIns="12700" rIns="0" bIns="0" rtlCol="0">
            <a:spAutoFit/>
          </a:bodyPr>
          <a:lstStyle/>
          <a:p>
            <a:pPr marL="12700" marR="739775" indent="-635">
              <a:lnSpc>
                <a:spcPct val="150000"/>
              </a:lnSpc>
              <a:spcBef>
                <a:spcPts val="100"/>
              </a:spcBef>
              <a:tabLst>
                <a:tab pos="259079" algn="l"/>
              </a:tabLst>
            </a:pPr>
            <a:r>
              <a:rPr sz="1200" b="1" spc="-50" dirty="0">
                <a:latin typeface="Arial"/>
                <a:cs typeface="Arial"/>
              </a:rPr>
              <a:t>È</a:t>
            </a:r>
            <a:r>
              <a:rPr sz="1200" b="1" dirty="0">
                <a:latin typeface="Arial"/>
                <a:cs typeface="Arial"/>
              </a:rPr>
              <a:t>	</a:t>
            </a:r>
            <a:r>
              <a:rPr sz="1200" b="1" spc="-10" dirty="0">
                <a:latin typeface="Arial"/>
                <a:cs typeface="Arial"/>
              </a:rPr>
              <a:t>dunque</a:t>
            </a:r>
            <a:r>
              <a:rPr sz="1200" b="1" spc="-40" dirty="0">
                <a:latin typeface="Arial"/>
                <a:cs typeface="Arial"/>
              </a:rPr>
              <a:t> </a:t>
            </a:r>
            <a:r>
              <a:rPr sz="1200" b="1" spc="-10" dirty="0">
                <a:latin typeface="Arial"/>
                <a:cs typeface="Arial"/>
              </a:rPr>
              <a:t>sufficiente</a:t>
            </a:r>
            <a:r>
              <a:rPr sz="1200" b="1" spc="-60" dirty="0">
                <a:latin typeface="Arial"/>
                <a:cs typeface="Arial"/>
              </a:rPr>
              <a:t> </a:t>
            </a:r>
            <a:r>
              <a:rPr sz="1200" b="1" dirty="0">
                <a:latin typeface="Arial"/>
                <a:cs typeface="Arial"/>
              </a:rPr>
              <a:t>che</a:t>
            </a:r>
            <a:r>
              <a:rPr sz="1200" b="1" spc="-45" dirty="0">
                <a:latin typeface="Arial"/>
                <a:cs typeface="Arial"/>
              </a:rPr>
              <a:t> </a:t>
            </a:r>
            <a:r>
              <a:rPr sz="1200" b="1" dirty="0">
                <a:latin typeface="Arial"/>
                <a:cs typeface="Arial"/>
              </a:rPr>
              <a:t>solo</a:t>
            </a:r>
            <a:r>
              <a:rPr sz="1200" b="1" spc="-55" dirty="0">
                <a:latin typeface="Arial"/>
                <a:cs typeface="Arial"/>
              </a:rPr>
              <a:t> </a:t>
            </a:r>
            <a:r>
              <a:rPr sz="1200" b="1" dirty="0">
                <a:latin typeface="Arial"/>
                <a:cs typeface="Arial"/>
              </a:rPr>
              <a:t>una</a:t>
            </a:r>
            <a:r>
              <a:rPr sz="1200" b="1" spc="-40" dirty="0">
                <a:latin typeface="Arial"/>
                <a:cs typeface="Arial"/>
              </a:rPr>
              <a:t> </a:t>
            </a:r>
            <a:r>
              <a:rPr sz="1200" b="1" dirty="0">
                <a:latin typeface="Arial"/>
                <a:cs typeface="Arial"/>
              </a:rPr>
              <a:t>parte</a:t>
            </a:r>
            <a:r>
              <a:rPr sz="1200" b="1" spc="-55" dirty="0">
                <a:latin typeface="Arial"/>
                <a:cs typeface="Arial"/>
              </a:rPr>
              <a:t> </a:t>
            </a:r>
            <a:r>
              <a:rPr sz="1200" b="1" spc="-10" dirty="0">
                <a:latin typeface="Arial"/>
                <a:cs typeface="Arial"/>
              </a:rPr>
              <a:t>(</a:t>
            </a:r>
            <a:r>
              <a:rPr sz="1200" b="1" u="heavy" spc="-10" dirty="0">
                <a:uFill>
                  <a:solidFill>
                    <a:srgbClr val="000000"/>
                  </a:solidFill>
                </a:uFill>
                <a:latin typeface="Arial"/>
                <a:cs typeface="Arial"/>
              </a:rPr>
              <a:t>anche</a:t>
            </a:r>
            <a:r>
              <a:rPr sz="1200" b="1" u="heavy" spc="-40" dirty="0">
                <a:uFill>
                  <a:solidFill>
                    <a:srgbClr val="000000"/>
                  </a:solidFill>
                </a:uFill>
                <a:latin typeface="Arial"/>
                <a:cs typeface="Arial"/>
              </a:rPr>
              <a:t> </a:t>
            </a:r>
            <a:r>
              <a:rPr sz="1200" b="1" u="heavy" dirty="0">
                <a:uFill>
                  <a:solidFill>
                    <a:srgbClr val="000000"/>
                  </a:solidFill>
                </a:uFill>
                <a:latin typeface="Arial"/>
                <a:cs typeface="Arial"/>
              </a:rPr>
              <a:t>minima</a:t>
            </a:r>
            <a:r>
              <a:rPr sz="1200" b="1" u="none" dirty="0">
                <a:latin typeface="Arial"/>
                <a:cs typeface="Arial"/>
              </a:rPr>
              <a:t>)</a:t>
            </a:r>
            <a:r>
              <a:rPr sz="1200" b="1" u="none" spc="-60" dirty="0">
                <a:latin typeface="Arial"/>
                <a:cs typeface="Arial"/>
              </a:rPr>
              <a:t> </a:t>
            </a:r>
            <a:r>
              <a:rPr sz="1200" b="1" u="none" spc="-20" dirty="0">
                <a:latin typeface="Arial"/>
                <a:cs typeface="Arial"/>
              </a:rPr>
              <a:t>dell’azione</a:t>
            </a:r>
            <a:r>
              <a:rPr sz="1200" b="1" u="none" spc="-70" dirty="0">
                <a:latin typeface="Arial"/>
                <a:cs typeface="Arial"/>
              </a:rPr>
              <a:t> </a:t>
            </a:r>
            <a:r>
              <a:rPr sz="1200" b="1" u="none" dirty="0">
                <a:latin typeface="Arial"/>
                <a:cs typeface="Arial"/>
              </a:rPr>
              <a:t>o</a:t>
            </a:r>
            <a:r>
              <a:rPr sz="1200" b="1" u="none" spc="-20" dirty="0">
                <a:latin typeface="Arial"/>
                <a:cs typeface="Arial"/>
              </a:rPr>
              <a:t> </a:t>
            </a:r>
            <a:r>
              <a:rPr sz="1200" b="1" u="none" spc="-10" dirty="0">
                <a:latin typeface="Arial"/>
                <a:cs typeface="Arial"/>
              </a:rPr>
              <a:t>dell’omissione</a:t>
            </a:r>
            <a:r>
              <a:rPr sz="1200" b="1" u="none" spc="-60" dirty="0">
                <a:latin typeface="Arial"/>
                <a:cs typeface="Arial"/>
              </a:rPr>
              <a:t> </a:t>
            </a:r>
            <a:r>
              <a:rPr sz="1200" b="1" u="none" spc="-25" dirty="0">
                <a:latin typeface="Arial"/>
                <a:cs typeface="Arial"/>
              </a:rPr>
              <a:t>sia </a:t>
            </a:r>
            <a:r>
              <a:rPr sz="1200" b="1" u="none" spc="-10" dirty="0">
                <a:latin typeface="Arial"/>
                <a:cs typeface="Arial"/>
              </a:rPr>
              <a:t>commessa</a:t>
            </a:r>
            <a:r>
              <a:rPr sz="1200" b="1" u="none" spc="-80" dirty="0">
                <a:latin typeface="Arial"/>
                <a:cs typeface="Arial"/>
              </a:rPr>
              <a:t> </a:t>
            </a:r>
            <a:r>
              <a:rPr sz="1200" b="1" u="none" dirty="0">
                <a:latin typeface="Arial"/>
                <a:cs typeface="Arial"/>
              </a:rPr>
              <a:t>in</a:t>
            </a:r>
            <a:r>
              <a:rPr sz="1200" b="1" u="none" spc="-35" dirty="0">
                <a:latin typeface="Arial"/>
                <a:cs typeface="Arial"/>
              </a:rPr>
              <a:t> </a:t>
            </a:r>
            <a:r>
              <a:rPr sz="1200" b="1" u="none" dirty="0">
                <a:latin typeface="Arial"/>
                <a:cs typeface="Arial"/>
              </a:rPr>
              <a:t>Italia</a:t>
            </a:r>
            <a:r>
              <a:rPr sz="1200" b="1" u="none" spc="-75" dirty="0">
                <a:latin typeface="Arial"/>
                <a:cs typeface="Arial"/>
              </a:rPr>
              <a:t> </a:t>
            </a:r>
            <a:r>
              <a:rPr sz="1200" b="1" u="none" dirty="0">
                <a:latin typeface="Arial"/>
                <a:cs typeface="Arial"/>
              </a:rPr>
              <a:t>per</a:t>
            </a:r>
            <a:r>
              <a:rPr sz="1200" b="1" u="none" spc="-40" dirty="0">
                <a:latin typeface="Arial"/>
                <a:cs typeface="Arial"/>
              </a:rPr>
              <a:t> </a:t>
            </a:r>
            <a:r>
              <a:rPr sz="1200" b="1" u="none" dirty="0">
                <a:latin typeface="Arial"/>
                <a:cs typeface="Arial"/>
              </a:rPr>
              <a:t>attrarre</a:t>
            </a:r>
            <a:r>
              <a:rPr sz="1200" b="1" u="none" spc="-50" dirty="0">
                <a:latin typeface="Arial"/>
                <a:cs typeface="Arial"/>
              </a:rPr>
              <a:t> </a:t>
            </a:r>
            <a:r>
              <a:rPr sz="1200" b="1" u="none" dirty="0">
                <a:latin typeface="Arial"/>
                <a:cs typeface="Arial"/>
              </a:rPr>
              <a:t>l’intero</a:t>
            </a:r>
            <a:r>
              <a:rPr sz="1200" b="1" u="none" spc="-85" dirty="0">
                <a:latin typeface="Arial"/>
                <a:cs typeface="Arial"/>
              </a:rPr>
              <a:t> </a:t>
            </a:r>
            <a:r>
              <a:rPr sz="1200" b="1" u="none" dirty="0">
                <a:latin typeface="Arial"/>
                <a:cs typeface="Arial"/>
              </a:rPr>
              <a:t>fatto</a:t>
            </a:r>
            <a:r>
              <a:rPr sz="1200" b="1" u="none" spc="-55" dirty="0">
                <a:latin typeface="Arial"/>
                <a:cs typeface="Arial"/>
              </a:rPr>
              <a:t> </a:t>
            </a:r>
            <a:r>
              <a:rPr sz="1200" b="1" u="none" spc="-10" dirty="0">
                <a:latin typeface="Arial"/>
                <a:cs typeface="Arial"/>
              </a:rPr>
              <a:t>nell’ambito</a:t>
            </a:r>
            <a:r>
              <a:rPr sz="1200" b="1" u="none" spc="-95" dirty="0">
                <a:latin typeface="Arial"/>
                <a:cs typeface="Arial"/>
              </a:rPr>
              <a:t> </a:t>
            </a:r>
            <a:r>
              <a:rPr sz="1200" b="1" u="none" dirty="0">
                <a:latin typeface="Arial"/>
                <a:cs typeface="Arial"/>
              </a:rPr>
              <a:t>della</a:t>
            </a:r>
            <a:r>
              <a:rPr sz="1200" b="1" u="none" spc="-65" dirty="0">
                <a:latin typeface="Arial"/>
                <a:cs typeface="Arial"/>
              </a:rPr>
              <a:t> </a:t>
            </a:r>
            <a:r>
              <a:rPr sz="1200" b="1" u="none" spc="-10" dirty="0">
                <a:latin typeface="Arial"/>
                <a:cs typeface="Arial"/>
              </a:rPr>
              <a:t>giurisdizione</a:t>
            </a:r>
            <a:r>
              <a:rPr sz="1200" b="1" u="none" spc="-90" dirty="0">
                <a:latin typeface="Arial"/>
                <a:cs typeface="Arial"/>
              </a:rPr>
              <a:t> </a:t>
            </a:r>
            <a:r>
              <a:rPr sz="1200" b="1" u="none" dirty="0">
                <a:latin typeface="Arial"/>
                <a:cs typeface="Arial"/>
              </a:rPr>
              <a:t>del</a:t>
            </a:r>
            <a:r>
              <a:rPr sz="1200" b="1" u="none" spc="-40" dirty="0">
                <a:latin typeface="Arial"/>
                <a:cs typeface="Arial"/>
              </a:rPr>
              <a:t> </a:t>
            </a:r>
            <a:r>
              <a:rPr sz="1200" b="1" u="none" spc="-10" dirty="0">
                <a:latin typeface="Arial"/>
                <a:cs typeface="Arial"/>
              </a:rPr>
              <a:t>nostro</a:t>
            </a:r>
            <a:r>
              <a:rPr sz="1200" b="1" u="none" spc="-90" dirty="0">
                <a:latin typeface="Arial"/>
                <a:cs typeface="Arial"/>
              </a:rPr>
              <a:t> </a:t>
            </a:r>
            <a:r>
              <a:rPr sz="1200" b="1" u="none" spc="-10" dirty="0">
                <a:latin typeface="Arial"/>
                <a:cs typeface="Arial"/>
              </a:rPr>
              <a:t>Stato.</a:t>
            </a:r>
            <a:endParaRPr sz="1200" dirty="0">
              <a:latin typeface="Arial"/>
              <a:cs typeface="Arial"/>
            </a:endParaRPr>
          </a:p>
          <a:p>
            <a:pPr>
              <a:lnSpc>
                <a:spcPct val="100000"/>
              </a:lnSpc>
              <a:spcBef>
                <a:spcPts val="725"/>
              </a:spcBef>
            </a:pPr>
            <a:endParaRPr sz="1200" dirty="0">
              <a:latin typeface="Arial"/>
              <a:cs typeface="Arial"/>
            </a:endParaRPr>
          </a:p>
          <a:p>
            <a:pPr marL="553085" marR="5080" indent="1270" algn="just">
              <a:lnSpc>
                <a:spcPct val="100000"/>
              </a:lnSpc>
              <a:spcBef>
                <a:spcPts val="5"/>
              </a:spcBef>
            </a:pPr>
            <a:r>
              <a:rPr sz="1200" b="1" i="1" dirty="0">
                <a:solidFill>
                  <a:srgbClr val="00338D"/>
                </a:solidFill>
                <a:latin typeface="Arial"/>
                <a:cs typeface="Arial"/>
              </a:rPr>
              <a:t>Sentenza</a:t>
            </a:r>
            <a:r>
              <a:rPr sz="1200" b="1" i="1" spc="315" dirty="0">
                <a:solidFill>
                  <a:srgbClr val="00338D"/>
                </a:solidFill>
                <a:latin typeface="Arial"/>
                <a:cs typeface="Arial"/>
              </a:rPr>
              <a:t> </a:t>
            </a:r>
            <a:r>
              <a:rPr sz="1200" b="1" i="1" dirty="0">
                <a:solidFill>
                  <a:srgbClr val="00338D"/>
                </a:solidFill>
                <a:latin typeface="Arial"/>
                <a:cs typeface="Arial"/>
              </a:rPr>
              <a:t>n.</a:t>
            </a:r>
            <a:r>
              <a:rPr sz="1200" b="1" i="1" spc="330" dirty="0">
                <a:solidFill>
                  <a:srgbClr val="00338D"/>
                </a:solidFill>
                <a:latin typeface="Arial"/>
                <a:cs typeface="Arial"/>
              </a:rPr>
              <a:t> </a:t>
            </a:r>
            <a:r>
              <a:rPr sz="1200" b="1" i="1" dirty="0">
                <a:solidFill>
                  <a:srgbClr val="00338D"/>
                </a:solidFill>
                <a:latin typeface="Arial"/>
                <a:cs typeface="Arial"/>
              </a:rPr>
              <a:t>42701,</a:t>
            </a:r>
            <a:r>
              <a:rPr sz="1200" b="1" i="1" spc="320" dirty="0">
                <a:solidFill>
                  <a:srgbClr val="00338D"/>
                </a:solidFill>
                <a:latin typeface="Arial"/>
                <a:cs typeface="Arial"/>
              </a:rPr>
              <a:t> </a:t>
            </a:r>
            <a:r>
              <a:rPr sz="1200" b="1" i="1" dirty="0">
                <a:solidFill>
                  <a:srgbClr val="00338D"/>
                </a:solidFill>
                <a:latin typeface="Arial"/>
                <a:cs typeface="Arial"/>
              </a:rPr>
              <a:t>Cassazione,</a:t>
            </a:r>
            <a:r>
              <a:rPr sz="1200" b="1" i="1" spc="320" dirty="0">
                <a:solidFill>
                  <a:srgbClr val="00338D"/>
                </a:solidFill>
                <a:latin typeface="Arial"/>
                <a:cs typeface="Arial"/>
              </a:rPr>
              <a:t> </a:t>
            </a:r>
            <a:r>
              <a:rPr sz="1200" b="1" i="1" dirty="0">
                <a:solidFill>
                  <a:srgbClr val="00338D"/>
                </a:solidFill>
                <a:latin typeface="Arial"/>
                <a:cs typeface="Arial"/>
              </a:rPr>
              <a:t>Sez.</a:t>
            </a:r>
            <a:r>
              <a:rPr sz="1200" b="1" i="1" spc="315" dirty="0">
                <a:solidFill>
                  <a:srgbClr val="00338D"/>
                </a:solidFill>
                <a:latin typeface="Arial"/>
                <a:cs typeface="Arial"/>
              </a:rPr>
              <a:t> </a:t>
            </a:r>
            <a:r>
              <a:rPr sz="1200" b="1" i="1" dirty="0">
                <a:solidFill>
                  <a:srgbClr val="00338D"/>
                </a:solidFill>
                <a:latin typeface="Arial"/>
                <a:cs typeface="Arial"/>
              </a:rPr>
              <a:t>VI</a:t>
            </a:r>
            <a:r>
              <a:rPr sz="1200" b="1" i="1" spc="330" dirty="0">
                <a:solidFill>
                  <a:srgbClr val="00338D"/>
                </a:solidFill>
                <a:latin typeface="Arial"/>
                <a:cs typeface="Arial"/>
              </a:rPr>
              <a:t> </a:t>
            </a:r>
            <a:r>
              <a:rPr sz="1200" b="1" i="1" dirty="0">
                <a:solidFill>
                  <a:srgbClr val="00338D"/>
                </a:solidFill>
                <a:latin typeface="Arial"/>
                <a:cs typeface="Arial"/>
              </a:rPr>
              <a:t>penale</a:t>
            </a:r>
            <a:r>
              <a:rPr sz="1200" b="1" i="1" spc="320" dirty="0">
                <a:solidFill>
                  <a:srgbClr val="00338D"/>
                </a:solidFill>
                <a:latin typeface="Arial"/>
                <a:cs typeface="Arial"/>
              </a:rPr>
              <a:t> </a:t>
            </a:r>
            <a:r>
              <a:rPr sz="1200" b="1" i="1" dirty="0">
                <a:solidFill>
                  <a:srgbClr val="00338D"/>
                </a:solidFill>
                <a:latin typeface="Arial"/>
                <a:cs typeface="Arial"/>
              </a:rPr>
              <a:t>30/9/2010:</a:t>
            </a:r>
            <a:r>
              <a:rPr sz="1200" b="1" i="1" spc="305" dirty="0">
                <a:solidFill>
                  <a:srgbClr val="00338D"/>
                </a:solidFill>
                <a:latin typeface="Arial"/>
                <a:cs typeface="Arial"/>
              </a:rPr>
              <a:t> </a:t>
            </a:r>
            <a:r>
              <a:rPr sz="1200" dirty="0">
                <a:latin typeface="Arial"/>
                <a:cs typeface="Arial"/>
              </a:rPr>
              <a:t>nel</a:t>
            </a:r>
            <a:r>
              <a:rPr sz="1200" spc="315" dirty="0">
                <a:latin typeface="Arial"/>
                <a:cs typeface="Arial"/>
              </a:rPr>
              <a:t> </a:t>
            </a:r>
            <a:r>
              <a:rPr sz="1200" dirty="0">
                <a:latin typeface="Arial"/>
                <a:cs typeface="Arial"/>
              </a:rPr>
              <a:t>riconoscere</a:t>
            </a:r>
            <a:r>
              <a:rPr sz="1200" spc="325" dirty="0">
                <a:latin typeface="Arial"/>
                <a:cs typeface="Arial"/>
              </a:rPr>
              <a:t> </a:t>
            </a:r>
            <a:r>
              <a:rPr sz="1200" dirty="0">
                <a:latin typeface="Arial"/>
                <a:cs typeface="Arial"/>
              </a:rPr>
              <a:t>la</a:t>
            </a:r>
            <a:r>
              <a:rPr sz="1200" spc="310" dirty="0">
                <a:latin typeface="Arial"/>
                <a:cs typeface="Arial"/>
              </a:rPr>
              <a:t> </a:t>
            </a:r>
            <a:r>
              <a:rPr sz="1200" dirty="0">
                <a:latin typeface="Arial"/>
                <a:cs typeface="Arial"/>
              </a:rPr>
              <a:t>possibilità</a:t>
            </a:r>
            <a:r>
              <a:rPr sz="1200" spc="315" dirty="0">
                <a:latin typeface="Arial"/>
                <a:cs typeface="Arial"/>
              </a:rPr>
              <a:t> </a:t>
            </a:r>
            <a:r>
              <a:rPr sz="1200" spc="-25" dirty="0">
                <a:latin typeface="Arial"/>
                <a:cs typeface="Arial"/>
              </a:rPr>
              <a:t>di </a:t>
            </a:r>
            <a:r>
              <a:rPr sz="1200" dirty="0">
                <a:latin typeface="Arial"/>
                <a:cs typeface="Arial"/>
              </a:rPr>
              <a:t>comminare</a:t>
            </a:r>
            <a:r>
              <a:rPr sz="1200" spc="95" dirty="0">
                <a:latin typeface="Arial"/>
                <a:cs typeface="Arial"/>
              </a:rPr>
              <a:t> </a:t>
            </a:r>
            <a:r>
              <a:rPr sz="1200" dirty="0">
                <a:latin typeface="Arial"/>
                <a:cs typeface="Arial"/>
              </a:rPr>
              <a:t>la</a:t>
            </a:r>
            <a:r>
              <a:rPr sz="1200" spc="70" dirty="0">
                <a:latin typeface="Arial"/>
                <a:cs typeface="Arial"/>
              </a:rPr>
              <a:t> </a:t>
            </a:r>
            <a:r>
              <a:rPr sz="1200" dirty="0">
                <a:latin typeface="Arial"/>
                <a:cs typeface="Arial"/>
              </a:rPr>
              <a:t>misura</a:t>
            </a:r>
            <a:r>
              <a:rPr sz="1200" spc="100" dirty="0">
                <a:latin typeface="Arial"/>
                <a:cs typeface="Arial"/>
              </a:rPr>
              <a:t> </a:t>
            </a:r>
            <a:r>
              <a:rPr sz="1200" dirty="0">
                <a:latin typeface="Arial"/>
                <a:cs typeface="Arial"/>
              </a:rPr>
              <a:t>interdittiva</a:t>
            </a:r>
            <a:r>
              <a:rPr sz="1200" spc="80" dirty="0">
                <a:latin typeface="Arial"/>
                <a:cs typeface="Arial"/>
              </a:rPr>
              <a:t> </a:t>
            </a:r>
            <a:r>
              <a:rPr sz="1200" dirty="0">
                <a:latin typeface="Arial"/>
                <a:cs typeface="Arial"/>
              </a:rPr>
              <a:t>al</a:t>
            </a:r>
            <a:r>
              <a:rPr sz="1200" spc="90" dirty="0">
                <a:latin typeface="Arial"/>
                <a:cs typeface="Arial"/>
              </a:rPr>
              <a:t> </a:t>
            </a:r>
            <a:r>
              <a:rPr sz="1200" dirty="0">
                <a:latin typeface="Arial"/>
                <a:cs typeface="Arial"/>
              </a:rPr>
              <a:t>reato</a:t>
            </a:r>
            <a:r>
              <a:rPr sz="1200" spc="80" dirty="0">
                <a:latin typeface="Arial"/>
                <a:cs typeface="Arial"/>
              </a:rPr>
              <a:t> </a:t>
            </a:r>
            <a:r>
              <a:rPr sz="1200" dirty="0">
                <a:latin typeface="Arial"/>
                <a:cs typeface="Arial"/>
              </a:rPr>
              <a:t>di</a:t>
            </a:r>
            <a:r>
              <a:rPr sz="1200" spc="95" dirty="0">
                <a:latin typeface="Arial"/>
                <a:cs typeface="Arial"/>
              </a:rPr>
              <a:t> </a:t>
            </a:r>
            <a:r>
              <a:rPr sz="1200" u="heavy" dirty="0">
                <a:uFill>
                  <a:solidFill>
                    <a:srgbClr val="000000"/>
                  </a:solidFill>
                </a:uFill>
                <a:latin typeface="Arial"/>
                <a:cs typeface="Arial"/>
              </a:rPr>
              <a:t>Corruzione</a:t>
            </a:r>
            <a:r>
              <a:rPr sz="1200" u="heavy" spc="90" dirty="0">
                <a:uFill>
                  <a:solidFill>
                    <a:srgbClr val="000000"/>
                  </a:solidFill>
                </a:uFill>
                <a:latin typeface="Arial"/>
                <a:cs typeface="Arial"/>
              </a:rPr>
              <a:t> </a:t>
            </a:r>
            <a:r>
              <a:rPr sz="1200" u="heavy" dirty="0">
                <a:uFill>
                  <a:solidFill>
                    <a:srgbClr val="000000"/>
                  </a:solidFill>
                </a:uFill>
                <a:latin typeface="Arial"/>
                <a:cs typeface="Arial"/>
              </a:rPr>
              <a:t>Internazionale</a:t>
            </a:r>
            <a:r>
              <a:rPr sz="1200" u="heavy" spc="80" dirty="0">
                <a:uFill>
                  <a:solidFill>
                    <a:srgbClr val="000000"/>
                  </a:solidFill>
                </a:uFill>
                <a:latin typeface="Arial"/>
                <a:cs typeface="Arial"/>
              </a:rPr>
              <a:t> </a:t>
            </a:r>
            <a:r>
              <a:rPr sz="1200" u="heavy" dirty="0">
                <a:uFill>
                  <a:solidFill>
                    <a:srgbClr val="000000"/>
                  </a:solidFill>
                </a:uFill>
                <a:latin typeface="Arial"/>
                <a:cs typeface="Arial"/>
              </a:rPr>
              <a:t>ex</a:t>
            </a:r>
            <a:r>
              <a:rPr sz="1200" u="heavy" spc="85" dirty="0">
                <a:uFill>
                  <a:solidFill>
                    <a:srgbClr val="000000"/>
                  </a:solidFill>
                </a:uFill>
                <a:latin typeface="Arial"/>
                <a:cs typeface="Arial"/>
              </a:rPr>
              <a:t> </a:t>
            </a:r>
            <a:r>
              <a:rPr sz="1200" u="heavy" dirty="0">
                <a:uFill>
                  <a:solidFill>
                    <a:srgbClr val="000000"/>
                  </a:solidFill>
                </a:uFill>
                <a:latin typeface="Arial"/>
                <a:cs typeface="Arial"/>
              </a:rPr>
              <a:t>art.</a:t>
            </a:r>
            <a:r>
              <a:rPr sz="1200" u="heavy" spc="75" dirty="0">
                <a:uFill>
                  <a:solidFill>
                    <a:srgbClr val="000000"/>
                  </a:solidFill>
                </a:uFill>
                <a:latin typeface="Arial"/>
                <a:cs typeface="Arial"/>
              </a:rPr>
              <a:t> </a:t>
            </a:r>
            <a:r>
              <a:rPr sz="1200" u="heavy" spc="-20" dirty="0">
                <a:uFill>
                  <a:solidFill>
                    <a:srgbClr val="000000"/>
                  </a:solidFill>
                </a:uFill>
                <a:latin typeface="Arial"/>
                <a:cs typeface="Arial"/>
              </a:rPr>
              <a:t>322-</a:t>
            </a:r>
            <a:r>
              <a:rPr sz="1200" u="heavy" dirty="0">
                <a:uFill>
                  <a:solidFill>
                    <a:srgbClr val="000000"/>
                  </a:solidFill>
                </a:uFill>
                <a:latin typeface="Arial"/>
                <a:cs typeface="Arial"/>
              </a:rPr>
              <a:t>bis</a:t>
            </a:r>
            <a:r>
              <a:rPr sz="1200" u="heavy" spc="95" dirty="0">
                <a:uFill>
                  <a:solidFill>
                    <a:srgbClr val="000000"/>
                  </a:solidFill>
                </a:uFill>
                <a:latin typeface="Arial"/>
                <a:cs typeface="Arial"/>
              </a:rPr>
              <a:t> </a:t>
            </a:r>
            <a:r>
              <a:rPr sz="1200" u="heavy" dirty="0">
                <a:uFill>
                  <a:solidFill>
                    <a:srgbClr val="000000"/>
                  </a:solidFill>
                </a:uFill>
                <a:latin typeface="Arial"/>
                <a:cs typeface="Arial"/>
              </a:rPr>
              <a:t>c.p.</a:t>
            </a:r>
            <a:r>
              <a:rPr sz="1200" u="none" spc="90" dirty="0">
                <a:latin typeface="Arial"/>
                <a:cs typeface="Arial"/>
              </a:rPr>
              <a:t> </a:t>
            </a:r>
            <a:r>
              <a:rPr sz="1200" u="none" dirty="0">
                <a:latin typeface="Arial"/>
                <a:cs typeface="Arial"/>
              </a:rPr>
              <a:t>(art.</a:t>
            </a:r>
            <a:r>
              <a:rPr sz="1200" u="none" spc="90" dirty="0">
                <a:latin typeface="Arial"/>
                <a:cs typeface="Arial"/>
              </a:rPr>
              <a:t> </a:t>
            </a:r>
            <a:r>
              <a:rPr sz="1200" u="none" spc="-25" dirty="0">
                <a:latin typeface="Arial"/>
                <a:cs typeface="Arial"/>
              </a:rPr>
              <a:t>25, </a:t>
            </a:r>
            <a:r>
              <a:rPr sz="1200" u="none" dirty="0">
                <a:latin typeface="Arial"/>
                <a:cs typeface="Arial"/>
              </a:rPr>
              <a:t>comma</a:t>
            </a:r>
            <a:r>
              <a:rPr sz="1200" u="none" spc="320" dirty="0">
                <a:latin typeface="Arial"/>
                <a:cs typeface="Arial"/>
              </a:rPr>
              <a:t> </a:t>
            </a:r>
            <a:r>
              <a:rPr sz="1200" u="none" dirty="0">
                <a:latin typeface="Arial"/>
                <a:cs typeface="Arial"/>
              </a:rPr>
              <a:t>4,</a:t>
            </a:r>
            <a:r>
              <a:rPr sz="1200" u="none" spc="305" dirty="0">
                <a:latin typeface="Arial"/>
                <a:cs typeface="Arial"/>
              </a:rPr>
              <a:t> </a:t>
            </a:r>
            <a:r>
              <a:rPr sz="1200" u="none" dirty="0">
                <a:latin typeface="Arial"/>
                <a:cs typeface="Arial"/>
              </a:rPr>
              <a:t>d.lgs.</a:t>
            </a:r>
            <a:r>
              <a:rPr sz="1200" u="none" spc="320" dirty="0">
                <a:latin typeface="Arial"/>
                <a:cs typeface="Arial"/>
              </a:rPr>
              <a:t> </a:t>
            </a:r>
            <a:r>
              <a:rPr sz="1200" u="none" dirty="0">
                <a:latin typeface="Arial"/>
                <a:cs typeface="Arial"/>
              </a:rPr>
              <a:t>231/01)</a:t>
            </a:r>
            <a:r>
              <a:rPr sz="1200" u="none" spc="310" dirty="0">
                <a:latin typeface="Arial"/>
                <a:cs typeface="Arial"/>
              </a:rPr>
              <a:t> </a:t>
            </a:r>
            <a:r>
              <a:rPr sz="1200" u="none" dirty="0">
                <a:latin typeface="Arial"/>
                <a:cs typeface="Arial"/>
              </a:rPr>
              <a:t>a</a:t>
            </a:r>
            <a:r>
              <a:rPr sz="1200" u="none" spc="315" dirty="0">
                <a:latin typeface="Arial"/>
                <a:cs typeface="Arial"/>
              </a:rPr>
              <a:t> </a:t>
            </a:r>
            <a:r>
              <a:rPr sz="1200" u="none" dirty="0">
                <a:latin typeface="Arial"/>
                <a:cs typeface="Arial"/>
              </a:rPr>
              <a:t>carico</a:t>
            </a:r>
            <a:r>
              <a:rPr sz="1200" u="none" spc="310" dirty="0">
                <a:latin typeface="Arial"/>
                <a:cs typeface="Arial"/>
              </a:rPr>
              <a:t> </a:t>
            </a:r>
            <a:r>
              <a:rPr sz="1200" u="none" dirty="0">
                <a:latin typeface="Arial"/>
                <a:cs typeface="Arial"/>
              </a:rPr>
              <a:t>di</a:t>
            </a:r>
            <a:r>
              <a:rPr sz="1200" u="none" spc="315" dirty="0">
                <a:latin typeface="Arial"/>
                <a:cs typeface="Arial"/>
              </a:rPr>
              <a:t> </a:t>
            </a:r>
            <a:r>
              <a:rPr sz="1200" u="none" dirty="0">
                <a:latin typeface="Arial"/>
                <a:cs typeface="Arial"/>
              </a:rPr>
              <a:t>due</a:t>
            </a:r>
            <a:r>
              <a:rPr sz="1200" u="none" spc="310" dirty="0">
                <a:latin typeface="Arial"/>
                <a:cs typeface="Arial"/>
              </a:rPr>
              <a:t> </a:t>
            </a:r>
            <a:r>
              <a:rPr sz="1200" b="1" u="none" dirty="0">
                <a:latin typeface="Arial"/>
                <a:cs typeface="Arial"/>
              </a:rPr>
              <a:t>società</a:t>
            </a:r>
            <a:r>
              <a:rPr sz="1200" b="1" u="none" spc="325" dirty="0">
                <a:latin typeface="Arial"/>
                <a:cs typeface="Arial"/>
              </a:rPr>
              <a:t> </a:t>
            </a:r>
            <a:r>
              <a:rPr sz="1200" b="1" u="none" dirty="0">
                <a:latin typeface="Arial"/>
                <a:cs typeface="Arial"/>
              </a:rPr>
              <a:t>del</a:t>
            </a:r>
            <a:r>
              <a:rPr sz="1200" b="1" u="none" spc="305" dirty="0">
                <a:latin typeface="Arial"/>
                <a:cs typeface="Arial"/>
              </a:rPr>
              <a:t> </a:t>
            </a:r>
            <a:r>
              <a:rPr sz="1200" b="1" u="none" dirty="0">
                <a:latin typeface="Arial"/>
                <a:cs typeface="Arial"/>
              </a:rPr>
              <a:t>Gruppo</a:t>
            </a:r>
            <a:r>
              <a:rPr sz="1200" b="1" u="none" spc="320" dirty="0">
                <a:latin typeface="Arial"/>
                <a:cs typeface="Arial"/>
              </a:rPr>
              <a:t> </a:t>
            </a:r>
            <a:r>
              <a:rPr sz="1200" b="1" u="none" dirty="0">
                <a:latin typeface="Arial"/>
                <a:cs typeface="Arial"/>
              </a:rPr>
              <a:t>ENI</a:t>
            </a:r>
            <a:r>
              <a:rPr sz="1200" b="1" u="none" spc="315" dirty="0">
                <a:latin typeface="Arial"/>
                <a:cs typeface="Arial"/>
              </a:rPr>
              <a:t> </a:t>
            </a:r>
            <a:r>
              <a:rPr sz="1200" u="none" dirty="0">
                <a:latin typeface="Arial"/>
                <a:cs typeface="Arial"/>
              </a:rPr>
              <a:t>che</a:t>
            </a:r>
            <a:r>
              <a:rPr sz="1200" u="none" spc="310" dirty="0">
                <a:latin typeface="Arial"/>
                <a:cs typeface="Arial"/>
              </a:rPr>
              <a:t> </a:t>
            </a:r>
            <a:r>
              <a:rPr sz="1200" u="none" dirty="0">
                <a:latin typeface="Arial"/>
                <a:cs typeface="Arial"/>
              </a:rPr>
              <a:t>operavano</a:t>
            </a:r>
            <a:r>
              <a:rPr sz="1200" u="none" spc="325" dirty="0">
                <a:latin typeface="Arial"/>
                <a:cs typeface="Arial"/>
              </a:rPr>
              <a:t> </a:t>
            </a:r>
            <a:r>
              <a:rPr sz="1200" u="none" dirty="0">
                <a:latin typeface="Arial"/>
                <a:cs typeface="Arial"/>
              </a:rPr>
              <a:t>in</a:t>
            </a:r>
            <a:r>
              <a:rPr sz="1200" u="none" spc="320" dirty="0">
                <a:latin typeface="Arial"/>
                <a:cs typeface="Arial"/>
              </a:rPr>
              <a:t> </a:t>
            </a:r>
            <a:r>
              <a:rPr sz="1200" u="none" spc="-10" dirty="0">
                <a:latin typeface="Arial"/>
                <a:cs typeface="Arial"/>
              </a:rPr>
              <a:t>Nigeria </a:t>
            </a:r>
            <a:r>
              <a:rPr sz="1200" u="none" dirty="0">
                <a:latin typeface="Arial"/>
                <a:cs typeface="Arial"/>
              </a:rPr>
              <a:t>(nell’ambito</a:t>
            </a:r>
            <a:r>
              <a:rPr sz="1200" u="none" spc="60" dirty="0">
                <a:latin typeface="Arial"/>
                <a:cs typeface="Arial"/>
              </a:rPr>
              <a:t> </a:t>
            </a:r>
            <a:r>
              <a:rPr sz="1200" u="none" dirty="0">
                <a:latin typeface="Arial"/>
                <a:cs typeface="Arial"/>
              </a:rPr>
              <a:t>di</a:t>
            </a:r>
            <a:r>
              <a:rPr sz="1200" u="none" spc="60" dirty="0">
                <a:latin typeface="Arial"/>
                <a:cs typeface="Arial"/>
              </a:rPr>
              <a:t> </a:t>
            </a:r>
            <a:r>
              <a:rPr sz="1200" u="none" dirty="0">
                <a:latin typeface="Arial"/>
                <a:cs typeface="Arial"/>
              </a:rPr>
              <a:t>una</a:t>
            </a:r>
            <a:r>
              <a:rPr sz="1200" u="none" spc="65" dirty="0">
                <a:latin typeface="Arial"/>
                <a:cs typeface="Arial"/>
              </a:rPr>
              <a:t> </a:t>
            </a:r>
            <a:r>
              <a:rPr sz="1200" u="none" dirty="0">
                <a:latin typeface="Arial"/>
                <a:cs typeface="Arial"/>
              </a:rPr>
              <a:t>joint</a:t>
            </a:r>
            <a:r>
              <a:rPr sz="1200" u="none" spc="85" dirty="0">
                <a:latin typeface="Arial"/>
                <a:cs typeface="Arial"/>
              </a:rPr>
              <a:t> </a:t>
            </a:r>
            <a:r>
              <a:rPr sz="1200" u="none" dirty="0">
                <a:latin typeface="Arial"/>
                <a:cs typeface="Arial"/>
              </a:rPr>
              <a:t>venture</a:t>
            </a:r>
            <a:r>
              <a:rPr sz="1200" u="none" spc="50" dirty="0">
                <a:latin typeface="Arial"/>
                <a:cs typeface="Arial"/>
              </a:rPr>
              <a:t> </a:t>
            </a:r>
            <a:r>
              <a:rPr sz="1200" u="none" dirty="0">
                <a:latin typeface="Arial"/>
                <a:cs typeface="Arial"/>
              </a:rPr>
              <a:t>con</a:t>
            </a:r>
            <a:r>
              <a:rPr sz="1200" u="none" spc="75" dirty="0">
                <a:latin typeface="Arial"/>
                <a:cs typeface="Arial"/>
              </a:rPr>
              <a:t> </a:t>
            </a:r>
            <a:r>
              <a:rPr sz="1200" u="none" dirty="0">
                <a:latin typeface="Arial"/>
                <a:cs typeface="Arial"/>
              </a:rPr>
              <a:t>Kbr</a:t>
            </a:r>
            <a:r>
              <a:rPr sz="1200" u="none" spc="75" dirty="0">
                <a:latin typeface="Arial"/>
                <a:cs typeface="Arial"/>
              </a:rPr>
              <a:t> </a:t>
            </a:r>
            <a:r>
              <a:rPr sz="1200" u="none" spc="-10" dirty="0">
                <a:latin typeface="Arial"/>
                <a:cs typeface="Arial"/>
              </a:rPr>
              <a:t>Technip</a:t>
            </a:r>
            <a:r>
              <a:rPr sz="1200" u="none" spc="65" dirty="0">
                <a:latin typeface="Arial"/>
                <a:cs typeface="Arial"/>
              </a:rPr>
              <a:t> </a:t>
            </a:r>
            <a:r>
              <a:rPr sz="1200" u="none" dirty="0">
                <a:latin typeface="Arial"/>
                <a:cs typeface="Arial"/>
              </a:rPr>
              <a:t>e</a:t>
            </a:r>
            <a:r>
              <a:rPr sz="1200" u="none" spc="65" dirty="0">
                <a:latin typeface="Arial"/>
                <a:cs typeface="Arial"/>
              </a:rPr>
              <a:t> </a:t>
            </a:r>
            <a:r>
              <a:rPr sz="1200" u="none" dirty="0">
                <a:latin typeface="Arial"/>
                <a:cs typeface="Arial"/>
              </a:rPr>
              <a:t>Jgc),</a:t>
            </a:r>
            <a:r>
              <a:rPr sz="1200" u="none" spc="60" dirty="0">
                <a:latin typeface="Arial"/>
                <a:cs typeface="Arial"/>
              </a:rPr>
              <a:t> </a:t>
            </a:r>
            <a:r>
              <a:rPr sz="1200" u="none" dirty="0">
                <a:latin typeface="Arial"/>
                <a:cs typeface="Arial"/>
              </a:rPr>
              <a:t>e</a:t>
            </a:r>
            <a:r>
              <a:rPr sz="1200" u="none" spc="75" dirty="0">
                <a:latin typeface="Arial"/>
                <a:cs typeface="Arial"/>
              </a:rPr>
              <a:t> </a:t>
            </a:r>
            <a:r>
              <a:rPr sz="1200" u="none" dirty="0">
                <a:latin typeface="Arial"/>
                <a:cs typeface="Arial"/>
              </a:rPr>
              <a:t>che</a:t>
            </a:r>
            <a:r>
              <a:rPr sz="1200" u="none" spc="70" dirty="0">
                <a:latin typeface="Arial"/>
                <a:cs typeface="Arial"/>
              </a:rPr>
              <a:t> </a:t>
            </a:r>
            <a:r>
              <a:rPr sz="1200" u="none" dirty="0">
                <a:latin typeface="Arial"/>
                <a:cs typeface="Arial"/>
              </a:rPr>
              <a:t>avrebbero</a:t>
            </a:r>
            <a:r>
              <a:rPr sz="1200" u="none" spc="55" dirty="0">
                <a:latin typeface="Arial"/>
                <a:cs typeface="Arial"/>
              </a:rPr>
              <a:t> </a:t>
            </a:r>
            <a:r>
              <a:rPr sz="1200" u="none" dirty="0">
                <a:latin typeface="Arial"/>
                <a:cs typeface="Arial"/>
              </a:rPr>
              <a:t>corrisposto</a:t>
            </a:r>
            <a:r>
              <a:rPr sz="1200" u="none" spc="60" dirty="0">
                <a:latin typeface="Arial"/>
                <a:cs typeface="Arial"/>
              </a:rPr>
              <a:t> </a:t>
            </a:r>
            <a:r>
              <a:rPr sz="1200" u="none" dirty="0">
                <a:latin typeface="Arial"/>
                <a:cs typeface="Arial"/>
              </a:rPr>
              <a:t>tangenti</a:t>
            </a:r>
            <a:r>
              <a:rPr sz="1200" u="none" spc="65" dirty="0">
                <a:latin typeface="Arial"/>
                <a:cs typeface="Arial"/>
              </a:rPr>
              <a:t> </a:t>
            </a:r>
            <a:r>
              <a:rPr sz="1200" u="none" spc="-25" dirty="0">
                <a:latin typeface="Arial"/>
                <a:cs typeface="Arial"/>
              </a:rPr>
              <a:t>per </a:t>
            </a:r>
            <a:r>
              <a:rPr sz="1200" u="none" dirty="0">
                <a:latin typeface="Arial"/>
                <a:cs typeface="Arial"/>
              </a:rPr>
              <a:t>oltre</a:t>
            </a:r>
            <a:r>
              <a:rPr sz="1200" u="none" spc="395" dirty="0">
                <a:latin typeface="Arial"/>
                <a:cs typeface="Arial"/>
              </a:rPr>
              <a:t> </a:t>
            </a:r>
            <a:r>
              <a:rPr sz="1200" u="none" dirty="0">
                <a:latin typeface="Arial"/>
                <a:cs typeface="Arial"/>
              </a:rPr>
              <a:t>187</a:t>
            </a:r>
            <a:r>
              <a:rPr sz="1200" u="none" spc="400" dirty="0">
                <a:latin typeface="Arial"/>
                <a:cs typeface="Arial"/>
              </a:rPr>
              <a:t> </a:t>
            </a:r>
            <a:r>
              <a:rPr sz="1200" u="none" dirty="0">
                <a:latin typeface="Arial"/>
                <a:cs typeface="Arial"/>
              </a:rPr>
              <a:t>milioni</a:t>
            </a:r>
            <a:r>
              <a:rPr sz="1200" u="none" spc="400" dirty="0">
                <a:latin typeface="Arial"/>
                <a:cs typeface="Arial"/>
              </a:rPr>
              <a:t> </a:t>
            </a:r>
            <a:r>
              <a:rPr sz="1200" u="none" dirty="0">
                <a:latin typeface="Arial"/>
                <a:cs typeface="Arial"/>
              </a:rPr>
              <a:t>di</a:t>
            </a:r>
            <a:r>
              <a:rPr sz="1200" u="none" spc="400" dirty="0">
                <a:latin typeface="Arial"/>
                <a:cs typeface="Arial"/>
              </a:rPr>
              <a:t> </a:t>
            </a:r>
            <a:r>
              <a:rPr sz="1200" u="none" dirty="0">
                <a:latin typeface="Arial"/>
                <a:cs typeface="Arial"/>
              </a:rPr>
              <a:t>dollari</a:t>
            </a:r>
            <a:r>
              <a:rPr sz="1200" u="none" spc="405" dirty="0">
                <a:latin typeface="Arial"/>
                <a:cs typeface="Arial"/>
              </a:rPr>
              <a:t> </a:t>
            </a:r>
            <a:r>
              <a:rPr sz="1200" u="none" dirty="0">
                <a:latin typeface="Arial"/>
                <a:cs typeface="Arial"/>
              </a:rPr>
              <a:t>a</a:t>
            </a:r>
            <a:r>
              <a:rPr sz="1200" u="none" spc="385" dirty="0">
                <a:latin typeface="Arial"/>
                <a:cs typeface="Arial"/>
              </a:rPr>
              <a:t> </a:t>
            </a:r>
            <a:r>
              <a:rPr sz="1200" u="none" dirty="0">
                <a:latin typeface="Arial"/>
                <a:cs typeface="Arial"/>
              </a:rPr>
              <a:t>favore</a:t>
            </a:r>
            <a:r>
              <a:rPr sz="1200" u="none" spc="385" dirty="0">
                <a:latin typeface="Arial"/>
                <a:cs typeface="Arial"/>
              </a:rPr>
              <a:t> </a:t>
            </a:r>
            <a:r>
              <a:rPr sz="1200" u="none" dirty="0">
                <a:latin typeface="Arial"/>
                <a:cs typeface="Arial"/>
              </a:rPr>
              <a:t>di</a:t>
            </a:r>
            <a:r>
              <a:rPr sz="1200" u="none" spc="395" dirty="0">
                <a:latin typeface="Arial"/>
                <a:cs typeface="Arial"/>
              </a:rPr>
              <a:t> </a:t>
            </a:r>
            <a:r>
              <a:rPr sz="1200" u="none" dirty="0">
                <a:latin typeface="Arial"/>
                <a:cs typeface="Arial"/>
              </a:rPr>
              <a:t>pubblici</a:t>
            </a:r>
            <a:r>
              <a:rPr sz="1200" u="none" spc="390" dirty="0">
                <a:latin typeface="Arial"/>
                <a:cs typeface="Arial"/>
              </a:rPr>
              <a:t> </a:t>
            </a:r>
            <a:r>
              <a:rPr sz="1200" u="none" dirty="0">
                <a:latin typeface="Arial"/>
                <a:cs typeface="Arial"/>
              </a:rPr>
              <a:t>ufficiali</a:t>
            </a:r>
            <a:r>
              <a:rPr sz="1200" u="none" spc="400" dirty="0">
                <a:latin typeface="Arial"/>
                <a:cs typeface="Arial"/>
              </a:rPr>
              <a:t> </a:t>
            </a:r>
            <a:r>
              <a:rPr sz="1200" u="none" dirty="0">
                <a:latin typeface="Arial"/>
                <a:cs typeface="Arial"/>
              </a:rPr>
              <a:t>nigeriani,</a:t>
            </a:r>
            <a:r>
              <a:rPr sz="1200" u="none" spc="395" dirty="0">
                <a:latin typeface="Arial"/>
                <a:cs typeface="Arial"/>
              </a:rPr>
              <a:t> </a:t>
            </a:r>
            <a:r>
              <a:rPr sz="1200" u="none" dirty="0">
                <a:latin typeface="Arial"/>
                <a:cs typeface="Arial"/>
              </a:rPr>
              <a:t>tra</a:t>
            </a:r>
            <a:r>
              <a:rPr sz="1200" u="none" spc="385" dirty="0">
                <a:latin typeface="Arial"/>
                <a:cs typeface="Arial"/>
              </a:rPr>
              <a:t> </a:t>
            </a:r>
            <a:r>
              <a:rPr sz="1200" u="none" dirty="0">
                <a:latin typeface="Arial"/>
                <a:cs typeface="Arial"/>
              </a:rPr>
              <a:t>cui</a:t>
            </a:r>
            <a:r>
              <a:rPr sz="1200" u="none" spc="385" dirty="0">
                <a:latin typeface="Arial"/>
                <a:cs typeface="Arial"/>
              </a:rPr>
              <a:t> </a:t>
            </a:r>
            <a:r>
              <a:rPr sz="1200" u="none" dirty="0">
                <a:latin typeface="Arial"/>
                <a:cs typeface="Arial"/>
              </a:rPr>
              <a:t>tre</a:t>
            </a:r>
            <a:r>
              <a:rPr sz="1200" u="none" spc="390" dirty="0">
                <a:latin typeface="Arial"/>
                <a:cs typeface="Arial"/>
              </a:rPr>
              <a:t> </a:t>
            </a:r>
            <a:r>
              <a:rPr sz="1200" u="none" dirty="0">
                <a:latin typeface="Arial"/>
                <a:cs typeface="Arial"/>
              </a:rPr>
              <a:t>capi</a:t>
            </a:r>
            <a:r>
              <a:rPr sz="1200" u="none" spc="385" dirty="0">
                <a:latin typeface="Arial"/>
                <a:cs typeface="Arial"/>
              </a:rPr>
              <a:t> </a:t>
            </a:r>
            <a:r>
              <a:rPr sz="1200" u="none" dirty="0">
                <a:latin typeface="Arial"/>
                <a:cs typeface="Arial"/>
              </a:rPr>
              <a:t>di</a:t>
            </a:r>
            <a:r>
              <a:rPr sz="1200" u="none" spc="390" dirty="0">
                <a:latin typeface="Arial"/>
                <a:cs typeface="Arial"/>
              </a:rPr>
              <a:t> </a:t>
            </a:r>
            <a:r>
              <a:rPr sz="1200" u="none" dirty="0">
                <a:latin typeface="Arial"/>
                <a:cs typeface="Arial"/>
              </a:rPr>
              <a:t>stato,</a:t>
            </a:r>
            <a:r>
              <a:rPr sz="1200" u="none" spc="409" dirty="0">
                <a:latin typeface="Arial"/>
                <a:cs typeface="Arial"/>
              </a:rPr>
              <a:t> </a:t>
            </a:r>
            <a:r>
              <a:rPr sz="1200" u="none" spc="-25" dirty="0">
                <a:latin typeface="Arial"/>
                <a:cs typeface="Arial"/>
              </a:rPr>
              <a:t>la </a:t>
            </a:r>
            <a:r>
              <a:rPr sz="1200" u="none" dirty="0">
                <a:latin typeface="Arial"/>
                <a:cs typeface="Arial"/>
              </a:rPr>
              <a:t>competenza del</a:t>
            </a:r>
            <a:r>
              <a:rPr sz="1200" u="none" spc="5" dirty="0">
                <a:latin typeface="Arial"/>
                <a:cs typeface="Arial"/>
              </a:rPr>
              <a:t> </a:t>
            </a:r>
            <a:r>
              <a:rPr sz="1200" u="none" dirty="0">
                <a:latin typeface="Arial"/>
                <a:cs typeface="Arial"/>
              </a:rPr>
              <a:t>Giudice italiano</a:t>
            </a:r>
            <a:r>
              <a:rPr sz="1200" u="none" spc="15" dirty="0">
                <a:latin typeface="Arial"/>
                <a:cs typeface="Arial"/>
              </a:rPr>
              <a:t> </a:t>
            </a:r>
            <a:r>
              <a:rPr sz="1200" u="none" dirty="0">
                <a:latin typeface="Arial"/>
                <a:cs typeface="Arial"/>
              </a:rPr>
              <a:t>viene</a:t>
            </a:r>
            <a:r>
              <a:rPr sz="1200" u="none" spc="5" dirty="0">
                <a:latin typeface="Arial"/>
                <a:cs typeface="Arial"/>
              </a:rPr>
              <a:t> </a:t>
            </a:r>
            <a:r>
              <a:rPr sz="1200" u="none" dirty="0">
                <a:latin typeface="Arial"/>
                <a:cs typeface="Arial"/>
              </a:rPr>
              <a:t>affrontata in</a:t>
            </a:r>
            <a:r>
              <a:rPr sz="1200" u="none" spc="5" dirty="0">
                <a:latin typeface="Arial"/>
                <a:cs typeface="Arial"/>
              </a:rPr>
              <a:t> </a:t>
            </a:r>
            <a:r>
              <a:rPr sz="1200" u="none" dirty="0">
                <a:latin typeface="Arial"/>
                <a:cs typeface="Arial"/>
              </a:rPr>
              <a:t>funzione</a:t>
            </a:r>
            <a:r>
              <a:rPr sz="1200" u="none" spc="5" dirty="0">
                <a:latin typeface="Arial"/>
                <a:cs typeface="Arial"/>
              </a:rPr>
              <a:t> </a:t>
            </a:r>
            <a:r>
              <a:rPr sz="1200" u="none" dirty="0">
                <a:latin typeface="Arial"/>
                <a:cs typeface="Arial"/>
              </a:rPr>
              <a:t>del</a:t>
            </a:r>
            <a:r>
              <a:rPr sz="1200" u="none" spc="5" dirty="0">
                <a:latin typeface="Arial"/>
                <a:cs typeface="Arial"/>
              </a:rPr>
              <a:t> </a:t>
            </a:r>
            <a:r>
              <a:rPr sz="1200" u="none" dirty="0">
                <a:latin typeface="Arial"/>
                <a:cs typeface="Arial"/>
              </a:rPr>
              <a:t>fatto</a:t>
            </a:r>
            <a:r>
              <a:rPr sz="1200" u="none" spc="-10" dirty="0">
                <a:latin typeface="Arial"/>
                <a:cs typeface="Arial"/>
              </a:rPr>
              <a:t> </a:t>
            </a:r>
            <a:r>
              <a:rPr sz="1200" u="none" dirty="0">
                <a:latin typeface="Arial"/>
                <a:cs typeface="Arial"/>
              </a:rPr>
              <a:t>che,</a:t>
            </a:r>
            <a:r>
              <a:rPr sz="1200" u="none" spc="10" dirty="0">
                <a:latin typeface="Arial"/>
                <a:cs typeface="Arial"/>
              </a:rPr>
              <a:t> </a:t>
            </a:r>
            <a:r>
              <a:rPr sz="1200" u="none" dirty="0">
                <a:latin typeface="Arial"/>
                <a:cs typeface="Arial"/>
              </a:rPr>
              <a:t>come</a:t>
            </a:r>
            <a:r>
              <a:rPr sz="1200" u="none" spc="5" dirty="0">
                <a:latin typeface="Arial"/>
                <a:cs typeface="Arial"/>
              </a:rPr>
              <a:t> </a:t>
            </a:r>
            <a:r>
              <a:rPr sz="1200" u="none" dirty="0">
                <a:latin typeface="Arial"/>
                <a:cs typeface="Arial"/>
              </a:rPr>
              <a:t>si</a:t>
            </a:r>
            <a:r>
              <a:rPr sz="1200" u="none" spc="15" dirty="0">
                <a:latin typeface="Arial"/>
                <a:cs typeface="Arial"/>
              </a:rPr>
              <a:t> </a:t>
            </a:r>
            <a:r>
              <a:rPr sz="1200" u="none" dirty="0">
                <a:latin typeface="Arial"/>
                <a:cs typeface="Arial"/>
              </a:rPr>
              <a:t>legge</a:t>
            </a:r>
            <a:r>
              <a:rPr sz="1200" u="none" spc="5" dirty="0">
                <a:latin typeface="Arial"/>
                <a:cs typeface="Arial"/>
              </a:rPr>
              <a:t> </a:t>
            </a:r>
            <a:r>
              <a:rPr sz="1200" u="none" spc="-10" dirty="0">
                <a:latin typeface="Arial"/>
                <a:cs typeface="Arial"/>
              </a:rPr>
              <a:t>nell’incipit </a:t>
            </a:r>
            <a:r>
              <a:rPr sz="1200" u="none" dirty="0">
                <a:latin typeface="Arial"/>
                <a:cs typeface="Arial"/>
              </a:rPr>
              <a:t>della</a:t>
            </a:r>
            <a:r>
              <a:rPr sz="1200" u="none" spc="50" dirty="0">
                <a:latin typeface="Arial"/>
                <a:cs typeface="Arial"/>
              </a:rPr>
              <a:t> </a:t>
            </a:r>
            <a:r>
              <a:rPr sz="1200" u="none" dirty="0">
                <a:latin typeface="Arial"/>
                <a:cs typeface="Arial"/>
              </a:rPr>
              <a:t>sentenza,</a:t>
            </a:r>
            <a:r>
              <a:rPr sz="1200" u="none" spc="60" dirty="0">
                <a:latin typeface="Arial"/>
                <a:cs typeface="Arial"/>
              </a:rPr>
              <a:t> </a:t>
            </a:r>
            <a:r>
              <a:rPr sz="1200" u="none" dirty="0">
                <a:latin typeface="Arial"/>
                <a:cs typeface="Arial"/>
              </a:rPr>
              <a:t>“</a:t>
            </a:r>
            <a:r>
              <a:rPr sz="1200" b="1" i="1" u="none" dirty="0">
                <a:latin typeface="Arial"/>
                <a:cs typeface="Arial"/>
              </a:rPr>
              <a:t>sulla</a:t>
            </a:r>
            <a:r>
              <a:rPr sz="1200" b="1" i="1" u="none" spc="50" dirty="0">
                <a:latin typeface="Arial"/>
                <a:cs typeface="Arial"/>
              </a:rPr>
              <a:t> </a:t>
            </a:r>
            <a:r>
              <a:rPr sz="1200" b="1" i="1" u="none" dirty="0">
                <a:latin typeface="Arial"/>
                <a:cs typeface="Arial"/>
              </a:rPr>
              <a:t>base</a:t>
            </a:r>
            <a:r>
              <a:rPr sz="1200" b="1" i="1" u="none" spc="55" dirty="0">
                <a:latin typeface="Arial"/>
                <a:cs typeface="Arial"/>
              </a:rPr>
              <a:t> </a:t>
            </a:r>
            <a:r>
              <a:rPr sz="1200" b="1" i="1" u="none" dirty="0">
                <a:latin typeface="Arial"/>
                <a:cs typeface="Arial"/>
              </a:rPr>
              <a:t>di</a:t>
            </a:r>
            <a:r>
              <a:rPr sz="1200" b="1" i="1" u="none" spc="55" dirty="0">
                <a:latin typeface="Arial"/>
                <a:cs typeface="Arial"/>
              </a:rPr>
              <a:t> </a:t>
            </a:r>
            <a:r>
              <a:rPr sz="1200" b="1" i="1" u="none" dirty="0">
                <a:latin typeface="Arial"/>
                <a:cs typeface="Arial"/>
              </a:rPr>
              <a:t>quanto</a:t>
            </a:r>
            <a:r>
              <a:rPr sz="1200" b="1" i="1" u="none" spc="50" dirty="0">
                <a:latin typeface="Arial"/>
                <a:cs typeface="Arial"/>
              </a:rPr>
              <a:t> </a:t>
            </a:r>
            <a:r>
              <a:rPr sz="1200" b="1" i="1" u="none" dirty="0">
                <a:latin typeface="Arial"/>
                <a:cs typeface="Arial"/>
              </a:rPr>
              <a:t>dimostrato</a:t>
            </a:r>
            <a:r>
              <a:rPr sz="1200" b="1" i="1" u="none" spc="60" dirty="0">
                <a:latin typeface="Arial"/>
                <a:cs typeface="Arial"/>
              </a:rPr>
              <a:t> </a:t>
            </a:r>
            <a:r>
              <a:rPr sz="1200" b="1" i="1" u="none" dirty="0">
                <a:latin typeface="Arial"/>
                <a:cs typeface="Arial"/>
              </a:rPr>
              <a:t>dalla</a:t>
            </a:r>
            <a:r>
              <a:rPr sz="1200" b="1" i="1" u="none" spc="55" dirty="0">
                <a:latin typeface="Arial"/>
                <a:cs typeface="Arial"/>
              </a:rPr>
              <a:t> </a:t>
            </a:r>
            <a:r>
              <a:rPr sz="1200" b="1" i="1" u="none" dirty="0">
                <a:latin typeface="Arial"/>
                <a:cs typeface="Arial"/>
              </a:rPr>
              <a:t>pubblica</a:t>
            </a:r>
            <a:r>
              <a:rPr sz="1200" b="1" i="1" u="none" spc="50" dirty="0">
                <a:latin typeface="Arial"/>
                <a:cs typeface="Arial"/>
              </a:rPr>
              <a:t> </a:t>
            </a:r>
            <a:r>
              <a:rPr sz="1200" b="1" i="1" u="none" dirty="0">
                <a:latin typeface="Arial"/>
                <a:cs typeface="Arial"/>
              </a:rPr>
              <a:t>accusa,</a:t>
            </a:r>
            <a:r>
              <a:rPr sz="1200" b="1" i="1" u="none" spc="60" dirty="0">
                <a:latin typeface="Arial"/>
                <a:cs typeface="Arial"/>
              </a:rPr>
              <a:t> </a:t>
            </a:r>
            <a:r>
              <a:rPr sz="1200" b="1" i="1" u="none" dirty="0">
                <a:latin typeface="Arial"/>
                <a:cs typeface="Arial"/>
              </a:rPr>
              <a:t>l’esecuzione</a:t>
            </a:r>
            <a:r>
              <a:rPr sz="1200" b="1" i="1" u="none" spc="50" dirty="0">
                <a:latin typeface="Arial"/>
                <a:cs typeface="Arial"/>
              </a:rPr>
              <a:t> </a:t>
            </a:r>
            <a:r>
              <a:rPr sz="1200" b="1" i="1" u="none" dirty="0">
                <a:latin typeface="Arial"/>
                <a:cs typeface="Arial"/>
              </a:rPr>
              <a:t>di</a:t>
            </a:r>
            <a:r>
              <a:rPr sz="1200" b="1" i="1" u="none" spc="70" dirty="0">
                <a:latin typeface="Arial"/>
                <a:cs typeface="Arial"/>
              </a:rPr>
              <a:t> </a:t>
            </a:r>
            <a:r>
              <a:rPr sz="1200" b="1" i="1" u="none" spc="-10" dirty="0">
                <a:latin typeface="Arial"/>
                <a:cs typeface="Arial"/>
              </a:rPr>
              <a:t>parti </a:t>
            </a:r>
            <a:r>
              <a:rPr sz="1200" b="1" i="1" u="none" dirty="0">
                <a:latin typeface="Arial"/>
                <a:cs typeface="Arial"/>
              </a:rPr>
              <a:t>rilevanti</a:t>
            </a:r>
            <a:r>
              <a:rPr sz="1200" b="1" i="1" u="none" spc="-45" dirty="0">
                <a:latin typeface="Arial"/>
                <a:cs typeface="Arial"/>
              </a:rPr>
              <a:t> </a:t>
            </a:r>
            <a:r>
              <a:rPr sz="1200" b="1" i="1" u="none" dirty="0">
                <a:latin typeface="Arial"/>
                <a:cs typeface="Arial"/>
              </a:rPr>
              <a:t>della</a:t>
            </a:r>
            <a:r>
              <a:rPr sz="1200" b="1" i="1" u="none" spc="-25" dirty="0">
                <a:latin typeface="Arial"/>
                <a:cs typeface="Arial"/>
              </a:rPr>
              <a:t> </a:t>
            </a:r>
            <a:r>
              <a:rPr sz="1200" b="1" i="1" u="none" spc="-10" dirty="0">
                <a:latin typeface="Arial"/>
                <a:cs typeface="Arial"/>
              </a:rPr>
              <a:t>condotta</a:t>
            </a:r>
            <a:r>
              <a:rPr sz="1200" b="1" i="1" u="none" spc="-50" dirty="0">
                <a:latin typeface="Arial"/>
                <a:cs typeface="Arial"/>
              </a:rPr>
              <a:t> </a:t>
            </a:r>
            <a:r>
              <a:rPr sz="1200" b="1" i="1" u="none" spc="-10" dirty="0">
                <a:latin typeface="Arial"/>
                <a:cs typeface="Arial"/>
              </a:rPr>
              <a:t>contestata</a:t>
            </a:r>
            <a:r>
              <a:rPr sz="1200" b="1" i="1" u="none" spc="-45" dirty="0">
                <a:latin typeface="Arial"/>
                <a:cs typeface="Arial"/>
              </a:rPr>
              <a:t> </a:t>
            </a:r>
            <a:r>
              <a:rPr sz="1200" b="1" i="1" u="none" dirty="0">
                <a:latin typeface="Arial"/>
                <a:cs typeface="Arial"/>
              </a:rPr>
              <a:t>è</a:t>
            </a:r>
            <a:r>
              <a:rPr sz="1200" b="1" i="1" u="none" spc="-5" dirty="0">
                <a:latin typeface="Arial"/>
                <a:cs typeface="Arial"/>
              </a:rPr>
              <a:t> </a:t>
            </a:r>
            <a:r>
              <a:rPr sz="1200" b="1" i="1" u="none" spc="-10" dirty="0">
                <a:latin typeface="Arial"/>
                <a:cs typeface="Arial"/>
              </a:rPr>
              <a:t>avvenuta</a:t>
            </a:r>
            <a:r>
              <a:rPr sz="1200" b="1" i="1" u="none" spc="-45" dirty="0">
                <a:latin typeface="Arial"/>
                <a:cs typeface="Arial"/>
              </a:rPr>
              <a:t> </a:t>
            </a:r>
            <a:r>
              <a:rPr sz="1200" b="1" i="1" u="none" dirty="0">
                <a:latin typeface="Arial"/>
                <a:cs typeface="Arial"/>
              </a:rPr>
              <a:t>in</a:t>
            </a:r>
            <a:r>
              <a:rPr sz="1200" b="1" i="1" u="none" spc="-254" dirty="0">
                <a:latin typeface="Arial"/>
                <a:cs typeface="Arial"/>
              </a:rPr>
              <a:t> </a:t>
            </a:r>
            <a:r>
              <a:rPr sz="1200" b="1" i="1" u="none" spc="-10" dirty="0">
                <a:latin typeface="Arial"/>
                <a:cs typeface="Arial"/>
              </a:rPr>
              <a:t>Italia”.</a:t>
            </a:r>
            <a:endParaRPr sz="1200" dirty="0">
              <a:latin typeface="Arial"/>
              <a:cs typeface="Arial"/>
            </a:endParaRPr>
          </a:p>
        </p:txBody>
      </p:sp>
      <p:pic>
        <p:nvPicPr>
          <p:cNvPr id="5" name="object 5"/>
          <p:cNvPicPr/>
          <p:nvPr/>
        </p:nvPicPr>
        <p:blipFill>
          <a:blip r:embed="rId2" cstate="print"/>
          <a:stretch>
            <a:fillRect/>
          </a:stretch>
        </p:blipFill>
        <p:spPr>
          <a:xfrm>
            <a:off x="3848100" y="3064764"/>
            <a:ext cx="1260347" cy="512063"/>
          </a:xfrm>
          <a:prstGeom prst="rect">
            <a:avLst/>
          </a:prstGeom>
        </p:spPr>
      </p:pic>
      <p:grpSp>
        <p:nvGrpSpPr>
          <p:cNvPr id="6" name="object 6"/>
          <p:cNvGrpSpPr/>
          <p:nvPr/>
        </p:nvGrpSpPr>
        <p:grpSpPr>
          <a:xfrm>
            <a:off x="10659" y="3724654"/>
            <a:ext cx="711835" cy="1290955"/>
            <a:chOff x="10659" y="3724654"/>
            <a:chExt cx="711835" cy="1290955"/>
          </a:xfrm>
        </p:grpSpPr>
        <p:sp>
          <p:nvSpPr>
            <p:cNvPr id="7" name="object 7"/>
            <p:cNvSpPr/>
            <p:nvPr/>
          </p:nvSpPr>
          <p:spPr>
            <a:xfrm>
              <a:off x="68580" y="4447031"/>
              <a:ext cx="653415" cy="568325"/>
            </a:xfrm>
            <a:custGeom>
              <a:avLst/>
              <a:gdLst/>
              <a:ahLst/>
              <a:cxnLst/>
              <a:rect l="l" t="t" r="r" b="b"/>
              <a:pathLst>
                <a:path w="653415" h="568325">
                  <a:moveTo>
                    <a:pt x="653351" y="443255"/>
                  </a:moveTo>
                  <a:lnTo>
                    <a:pt x="600811" y="415925"/>
                  </a:lnTo>
                  <a:lnTo>
                    <a:pt x="503301" y="365213"/>
                  </a:lnTo>
                  <a:lnTo>
                    <a:pt x="523862" y="415925"/>
                  </a:lnTo>
                  <a:lnTo>
                    <a:pt x="482714" y="415366"/>
                  </a:lnTo>
                  <a:lnTo>
                    <a:pt x="441502" y="410171"/>
                  </a:lnTo>
                  <a:lnTo>
                    <a:pt x="400443" y="400519"/>
                  </a:lnTo>
                  <a:lnTo>
                    <a:pt x="359778" y="386588"/>
                  </a:lnTo>
                  <a:lnTo>
                    <a:pt x="319697" y="368541"/>
                  </a:lnTo>
                  <a:lnTo>
                    <a:pt x="280454" y="346557"/>
                  </a:lnTo>
                  <a:lnTo>
                    <a:pt x="242239" y="320802"/>
                  </a:lnTo>
                  <a:lnTo>
                    <a:pt x="205270" y="291465"/>
                  </a:lnTo>
                  <a:lnTo>
                    <a:pt x="169786" y="258699"/>
                  </a:lnTo>
                  <a:lnTo>
                    <a:pt x="135991" y="222694"/>
                  </a:lnTo>
                  <a:lnTo>
                    <a:pt x="104101" y="183616"/>
                  </a:lnTo>
                  <a:lnTo>
                    <a:pt x="74345" y="141630"/>
                  </a:lnTo>
                  <a:lnTo>
                    <a:pt x="46926" y="96913"/>
                  </a:lnTo>
                  <a:lnTo>
                    <a:pt x="22072" y="49644"/>
                  </a:lnTo>
                  <a:lnTo>
                    <a:pt x="0" y="0"/>
                  </a:lnTo>
                  <a:lnTo>
                    <a:pt x="41173" y="101434"/>
                  </a:lnTo>
                  <a:lnTo>
                    <a:pt x="63246" y="151079"/>
                  </a:lnTo>
                  <a:lnTo>
                    <a:pt x="88099" y="198348"/>
                  </a:lnTo>
                  <a:lnTo>
                    <a:pt x="115519" y="243065"/>
                  </a:lnTo>
                  <a:lnTo>
                    <a:pt x="145275" y="285038"/>
                  </a:lnTo>
                  <a:lnTo>
                    <a:pt x="177165" y="324129"/>
                  </a:lnTo>
                  <a:lnTo>
                    <a:pt x="210959" y="360133"/>
                  </a:lnTo>
                  <a:lnTo>
                    <a:pt x="246443" y="392899"/>
                  </a:lnTo>
                  <a:lnTo>
                    <a:pt x="283413" y="422236"/>
                  </a:lnTo>
                  <a:lnTo>
                    <a:pt x="321627" y="447992"/>
                  </a:lnTo>
                  <a:lnTo>
                    <a:pt x="360870" y="469976"/>
                  </a:lnTo>
                  <a:lnTo>
                    <a:pt x="400951" y="488022"/>
                  </a:lnTo>
                  <a:lnTo>
                    <a:pt x="441617" y="501954"/>
                  </a:lnTo>
                  <a:lnTo>
                    <a:pt x="482676" y="511606"/>
                  </a:lnTo>
                  <a:lnTo>
                    <a:pt x="523900" y="516788"/>
                  </a:lnTo>
                  <a:lnTo>
                    <a:pt x="565061" y="517359"/>
                  </a:lnTo>
                  <a:lnTo>
                    <a:pt x="585660" y="568083"/>
                  </a:lnTo>
                  <a:lnTo>
                    <a:pt x="653351" y="443255"/>
                  </a:lnTo>
                  <a:close/>
                </a:path>
              </a:pathLst>
            </a:custGeom>
            <a:solidFill>
              <a:srgbClr val="CCCCCC"/>
            </a:solidFill>
          </p:spPr>
          <p:txBody>
            <a:bodyPr wrap="square" lIns="0" tIns="0" rIns="0" bIns="0" rtlCol="0"/>
            <a:lstStyle/>
            <a:p>
              <a:endParaRPr/>
            </a:p>
          </p:txBody>
        </p:sp>
        <p:sp>
          <p:nvSpPr>
            <p:cNvPr id="8" name="object 8"/>
            <p:cNvSpPr/>
            <p:nvPr/>
          </p:nvSpPr>
          <p:spPr>
            <a:xfrm>
              <a:off x="10659" y="3724654"/>
              <a:ext cx="280670" cy="772795"/>
            </a:xfrm>
            <a:custGeom>
              <a:avLst/>
              <a:gdLst/>
              <a:ahLst/>
              <a:cxnLst/>
              <a:rect l="l" t="t" r="r" b="b"/>
              <a:pathLst>
                <a:path w="280670" h="772795">
                  <a:moveTo>
                    <a:pt x="239255" y="0"/>
                  </a:moveTo>
                  <a:lnTo>
                    <a:pt x="203161" y="17310"/>
                  </a:lnTo>
                  <a:lnTo>
                    <a:pt x="169240" y="39065"/>
                  </a:lnTo>
                  <a:lnTo>
                    <a:pt x="138290" y="64604"/>
                  </a:lnTo>
                  <a:lnTo>
                    <a:pt x="110324" y="93675"/>
                  </a:lnTo>
                  <a:lnTo>
                    <a:pt x="85420" y="126022"/>
                  </a:lnTo>
                  <a:lnTo>
                    <a:pt x="63601" y="161366"/>
                  </a:lnTo>
                  <a:lnTo>
                    <a:pt x="44919" y="199440"/>
                  </a:lnTo>
                  <a:lnTo>
                    <a:pt x="29413" y="239966"/>
                  </a:lnTo>
                  <a:lnTo>
                    <a:pt x="17132" y="282702"/>
                  </a:lnTo>
                  <a:lnTo>
                    <a:pt x="8102" y="327367"/>
                  </a:lnTo>
                  <a:lnTo>
                    <a:pt x="2387" y="373710"/>
                  </a:lnTo>
                  <a:lnTo>
                    <a:pt x="0" y="421436"/>
                  </a:lnTo>
                  <a:lnTo>
                    <a:pt x="1028" y="470306"/>
                  </a:lnTo>
                  <a:lnTo>
                    <a:pt x="5486" y="520039"/>
                  </a:lnTo>
                  <a:lnTo>
                    <a:pt x="13423" y="570357"/>
                  </a:lnTo>
                  <a:lnTo>
                    <a:pt x="24879" y="621030"/>
                  </a:lnTo>
                  <a:lnTo>
                    <a:pt x="39903" y="671753"/>
                  </a:lnTo>
                  <a:lnTo>
                    <a:pt x="58534" y="722287"/>
                  </a:lnTo>
                  <a:lnTo>
                    <a:pt x="80810" y="772350"/>
                  </a:lnTo>
                  <a:lnTo>
                    <a:pt x="65570" y="720407"/>
                  </a:lnTo>
                  <a:lnTo>
                    <a:pt x="54051" y="668769"/>
                  </a:lnTo>
                  <a:lnTo>
                    <a:pt x="46202" y="617728"/>
                  </a:lnTo>
                  <a:lnTo>
                    <a:pt x="41948" y="567499"/>
                  </a:lnTo>
                  <a:lnTo>
                    <a:pt x="41224" y="518350"/>
                  </a:lnTo>
                  <a:lnTo>
                    <a:pt x="43941" y="470522"/>
                  </a:lnTo>
                  <a:lnTo>
                    <a:pt x="50037" y="424243"/>
                  </a:lnTo>
                  <a:lnTo>
                    <a:pt x="59423" y="379780"/>
                  </a:lnTo>
                  <a:lnTo>
                    <a:pt x="72047" y="337375"/>
                  </a:lnTo>
                  <a:lnTo>
                    <a:pt x="87820" y="297256"/>
                  </a:lnTo>
                  <a:lnTo>
                    <a:pt x="106680" y="259689"/>
                  </a:lnTo>
                  <a:lnTo>
                    <a:pt x="128549" y="224929"/>
                  </a:lnTo>
                  <a:lnTo>
                    <a:pt x="153352" y="193192"/>
                  </a:lnTo>
                  <a:lnTo>
                    <a:pt x="181013" y="164757"/>
                  </a:lnTo>
                  <a:lnTo>
                    <a:pt x="211454" y="139839"/>
                  </a:lnTo>
                  <a:lnTo>
                    <a:pt x="244614" y="118706"/>
                  </a:lnTo>
                  <a:lnTo>
                    <a:pt x="280428" y="101600"/>
                  </a:lnTo>
                  <a:lnTo>
                    <a:pt x="239255" y="0"/>
                  </a:lnTo>
                  <a:close/>
                </a:path>
              </a:pathLst>
            </a:custGeom>
            <a:solidFill>
              <a:srgbClr val="A2A2A2"/>
            </a:solidFill>
          </p:spPr>
          <p:txBody>
            <a:bodyPr wrap="square" lIns="0" tIns="0" rIns="0" bIns="0" rtlCol="0"/>
            <a:lstStyle/>
            <a:p>
              <a:endParaRPr/>
            </a:p>
          </p:txBody>
        </p:sp>
      </p:grpSp>
      <p:graphicFrame>
        <p:nvGraphicFramePr>
          <p:cNvPr id="9" name="object 9"/>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048" y="414620"/>
            <a:ext cx="5890208" cy="533468"/>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Reati all'estero – R. Transnazionali</a:t>
            </a:r>
          </a:p>
        </p:txBody>
      </p:sp>
      <p:sp>
        <p:nvSpPr>
          <p:cNvPr id="3" name="object 3"/>
          <p:cNvSpPr txBox="1"/>
          <p:nvPr/>
        </p:nvSpPr>
        <p:spPr>
          <a:xfrm>
            <a:off x="78230" y="1316474"/>
            <a:ext cx="8995410" cy="574040"/>
          </a:xfrm>
          <a:prstGeom prst="rect">
            <a:avLst/>
          </a:prstGeom>
        </p:spPr>
        <p:txBody>
          <a:bodyPr vert="horz" wrap="square" lIns="0" tIns="12700" rIns="0" bIns="0" rtlCol="0">
            <a:spAutoFit/>
          </a:bodyPr>
          <a:lstStyle/>
          <a:p>
            <a:pPr marL="12700" marR="5080" algn="just">
              <a:lnSpc>
                <a:spcPct val="100000"/>
              </a:lnSpc>
              <a:spcBef>
                <a:spcPts val="100"/>
              </a:spcBef>
            </a:pPr>
            <a:r>
              <a:rPr sz="1200" dirty="0">
                <a:solidFill>
                  <a:schemeClr val="tx2"/>
                </a:solidFill>
                <a:latin typeface="Arial"/>
                <a:cs typeface="Arial"/>
              </a:rPr>
              <a:t>La L.</a:t>
            </a:r>
            <a:r>
              <a:rPr sz="1200" spc="15" dirty="0">
                <a:solidFill>
                  <a:schemeClr val="tx2"/>
                </a:solidFill>
                <a:latin typeface="Arial"/>
                <a:cs typeface="Arial"/>
              </a:rPr>
              <a:t> </a:t>
            </a:r>
            <a:r>
              <a:rPr sz="1200" dirty="0">
                <a:solidFill>
                  <a:schemeClr val="tx2"/>
                </a:solidFill>
                <a:latin typeface="Arial"/>
                <a:cs typeface="Arial"/>
              </a:rPr>
              <a:t>16</a:t>
            </a:r>
            <a:r>
              <a:rPr sz="1200" spc="20" dirty="0">
                <a:solidFill>
                  <a:schemeClr val="tx2"/>
                </a:solidFill>
                <a:latin typeface="Arial"/>
                <a:cs typeface="Arial"/>
              </a:rPr>
              <a:t> </a:t>
            </a:r>
            <a:r>
              <a:rPr sz="1200" dirty="0">
                <a:solidFill>
                  <a:schemeClr val="tx2"/>
                </a:solidFill>
                <a:latin typeface="Arial"/>
                <a:cs typeface="Arial"/>
              </a:rPr>
              <a:t>marzo</a:t>
            </a:r>
            <a:r>
              <a:rPr sz="1200" spc="5" dirty="0">
                <a:solidFill>
                  <a:schemeClr val="tx2"/>
                </a:solidFill>
                <a:latin typeface="Arial"/>
                <a:cs typeface="Arial"/>
              </a:rPr>
              <a:t> </a:t>
            </a:r>
            <a:r>
              <a:rPr sz="1200" dirty="0">
                <a:solidFill>
                  <a:schemeClr val="tx2"/>
                </a:solidFill>
                <a:latin typeface="Arial"/>
                <a:cs typeface="Arial"/>
              </a:rPr>
              <a:t>2006,</a:t>
            </a:r>
            <a:r>
              <a:rPr sz="1200" spc="15" dirty="0">
                <a:solidFill>
                  <a:schemeClr val="tx2"/>
                </a:solidFill>
                <a:latin typeface="Arial"/>
                <a:cs typeface="Arial"/>
              </a:rPr>
              <a:t> </a:t>
            </a:r>
            <a:r>
              <a:rPr sz="1200" dirty="0">
                <a:solidFill>
                  <a:schemeClr val="tx2"/>
                </a:solidFill>
                <a:latin typeface="Arial"/>
                <a:cs typeface="Arial"/>
              </a:rPr>
              <a:t>n.</a:t>
            </a:r>
            <a:r>
              <a:rPr sz="1200" spc="10" dirty="0">
                <a:solidFill>
                  <a:schemeClr val="tx2"/>
                </a:solidFill>
                <a:latin typeface="Arial"/>
                <a:cs typeface="Arial"/>
              </a:rPr>
              <a:t> </a:t>
            </a:r>
            <a:r>
              <a:rPr sz="1200" dirty="0">
                <a:solidFill>
                  <a:schemeClr val="tx2"/>
                </a:solidFill>
                <a:latin typeface="Arial"/>
                <a:cs typeface="Arial"/>
              </a:rPr>
              <a:t>146</a:t>
            </a:r>
            <a:r>
              <a:rPr sz="1200" spc="20" dirty="0">
                <a:solidFill>
                  <a:schemeClr val="tx2"/>
                </a:solidFill>
                <a:latin typeface="Arial"/>
                <a:cs typeface="Arial"/>
              </a:rPr>
              <a:t> </a:t>
            </a:r>
            <a:r>
              <a:rPr sz="1200" dirty="0">
                <a:solidFill>
                  <a:schemeClr val="tx2"/>
                </a:solidFill>
                <a:latin typeface="Arial"/>
                <a:cs typeface="Arial"/>
              </a:rPr>
              <a:t>(ratifica</a:t>
            </a:r>
            <a:r>
              <a:rPr sz="1200" spc="5" dirty="0">
                <a:solidFill>
                  <a:schemeClr val="tx2"/>
                </a:solidFill>
                <a:latin typeface="Arial"/>
                <a:cs typeface="Arial"/>
              </a:rPr>
              <a:t> </a:t>
            </a:r>
            <a:r>
              <a:rPr sz="1200" dirty="0">
                <a:solidFill>
                  <a:schemeClr val="tx2"/>
                </a:solidFill>
                <a:latin typeface="Arial"/>
                <a:cs typeface="Arial"/>
              </a:rPr>
              <a:t>ed</a:t>
            </a:r>
            <a:r>
              <a:rPr sz="1200" spc="20" dirty="0">
                <a:solidFill>
                  <a:schemeClr val="tx2"/>
                </a:solidFill>
                <a:latin typeface="Arial"/>
                <a:cs typeface="Arial"/>
              </a:rPr>
              <a:t> </a:t>
            </a:r>
            <a:r>
              <a:rPr sz="1200" spc="-10" dirty="0">
                <a:solidFill>
                  <a:schemeClr val="tx2"/>
                </a:solidFill>
                <a:latin typeface="Arial"/>
                <a:cs typeface="Arial"/>
              </a:rPr>
              <a:t>esecuzione</a:t>
            </a:r>
            <a:r>
              <a:rPr sz="1200" spc="5" dirty="0">
                <a:solidFill>
                  <a:schemeClr val="tx2"/>
                </a:solidFill>
                <a:latin typeface="Arial"/>
                <a:cs typeface="Arial"/>
              </a:rPr>
              <a:t> </a:t>
            </a:r>
            <a:r>
              <a:rPr sz="1200" dirty="0">
                <a:solidFill>
                  <a:schemeClr val="tx2"/>
                </a:solidFill>
                <a:latin typeface="Arial"/>
                <a:cs typeface="Arial"/>
              </a:rPr>
              <a:t>in</a:t>
            </a:r>
            <a:r>
              <a:rPr sz="1200" spc="15" dirty="0">
                <a:solidFill>
                  <a:schemeClr val="tx2"/>
                </a:solidFill>
                <a:latin typeface="Arial"/>
                <a:cs typeface="Arial"/>
              </a:rPr>
              <a:t> </a:t>
            </a:r>
            <a:r>
              <a:rPr sz="1200" dirty="0">
                <a:solidFill>
                  <a:schemeClr val="tx2"/>
                </a:solidFill>
                <a:latin typeface="Arial"/>
                <a:cs typeface="Arial"/>
              </a:rPr>
              <a:t>Italia</a:t>
            </a:r>
            <a:r>
              <a:rPr sz="1200" spc="5" dirty="0">
                <a:solidFill>
                  <a:schemeClr val="tx2"/>
                </a:solidFill>
                <a:latin typeface="Arial"/>
                <a:cs typeface="Arial"/>
              </a:rPr>
              <a:t> </a:t>
            </a:r>
            <a:r>
              <a:rPr sz="1200" dirty="0">
                <a:solidFill>
                  <a:schemeClr val="tx2"/>
                </a:solidFill>
                <a:latin typeface="Arial"/>
                <a:cs typeface="Arial"/>
              </a:rPr>
              <a:t>della</a:t>
            </a:r>
            <a:r>
              <a:rPr sz="1200" spc="5" dirty="0">
                <a:solidFill>
                  <a:schemeClr val="tx2"/>
                </a:solidFill>
                <a:latin typeface="Arial"/>
                <a:cs typeface="Arial"/>
              </a:rPr>
              <a:t> </a:t>
            </a:r>
            <a:r>
              <a:rPr sz="1200" spc="-10" dirty="0">
                <a:solidFill>
                  <a:schemeClr val="tx2"/>
                </a:solidFill>
                <a:latin typeface="Arial"/>
                <a:cs typeface="Arial"/>
              </a:rPr>
              <a:t>Convenzione</a:t>
            </a:r>
            <a:r>
              <a:rPr sz="1200" spc="5" dirty="0">
                <a:solidFill>
                  <a:schemeClr val="tx2"/>
                </a:solidFill>
                <a:latin typeface="Arial"/>
                <a:cs typeface="Arial"/>
              </a:rPr>
              <a:t> </a:t>
            </a:r>
            <a:r>
              <a:rPr sz="1200" dirty="0">
                <a:solidFill>
                  <a:schemeClr val="tx2"/>
                </a:solidFill>
                <a:latin typeface="Arial"/>
                <a:cs typeface="Arial"/>
              </a:rPr>
              <a:t>ONU</a:t>
            </a:r>
            <a:r>
              <a:rPr sz="1200" spc="10" dirty="0">
                <a:solidFill>
                  <a:schemeClr val="tx2"/>
                </a:solidFill>
                <a:latin typeface="Arial"/>
                <a:cs typeface="Arial"/>
              </a:rPr>
              <a:t> </a:t>
            </a:r>
            <a:r>
              <a:rPr sz="1200" dirty="0">
                <a:solidFill>
                  <a:schemeClr val="tx2"/>
                </a:solidFill>
                <a:latin typeface="Arial"/>
                <a:cs typeface="Arial"/>
              </a:rPr>
              <a:t>di</a:t>
            </a:r>
            <a:r>
              <a:rPr sz="1200" spc="10" dirty="0">
                <a:solidFill>
                  <a:schemeClr val="tx2"/>
                </a:solidFill>
                <a:latin typeface="Arial"/>
                <a:cs typeface="Arial"/>
              </a:rPr>
              <a:t> </a:t>
            </a:r>
            <a:r>
              <a:rPr sz="1200" dirty="0">
                <a:solidFill>
                  <a:schemeClr val="tx2"/>
                </a:solidFill>
                <a:latin typeface="Arial"/>
                <a:cs typeface="Arial"/>
              </a:rPr>
              <a:t>Palermo</a:t>
            </a:r>
            <a:r>
              <a:rPr sz="1200" spc="15" dirty="0">
                <a:solidFill>
                  <a:schemeClr val="tx2"/>
                </a:solidFill>
                <a:latin typeface="Arial"/>
                <a:cs typeface="Arial"/>
              </a:rPr>
              <a:t> </a:t>
            </a:r>
            <a:r>
              <a:rPr sz="1200" dirty="0">
                <a:solidFill>
                  <a:schemeClr val="tx2"/>
                </a:solidFill>
                <a:latin typeface="Arial"/>
                <a:cs typeface="Arial"/>
              </a:rPr>
              <a:t>del</a:t>
            </a:r>
            <a:r>
              <a:rPr sz="1200" spc="5" dirty="0">
                <a:solidFill>
                  <a:schemeClr val="tx2"/>
                </a:solidFill>
                <a:latin typeface="Arial"/>
                <a:cs typeface="Arial"/>
              </a:rPr>
              <a:t> </a:t>
            </a:r>
            <a:r>
              <a:rPr sz="1200" dirty="0">
                <a:solidFill>
                  <a:schemeClr val="tx2"/>
                </a:solidFill>
                <a:latin typeface="Arial"/>
                <a:cs typeface="Arial"/>
              </a:rPr>
              <a:t>2001)</a:t>
            </a:r>
            <a:r>
              <a:rPr sz="1200" spc="5" dirty="0">
                <a:solidFill>
                  <a:schemeClr val="tx2"/>
                </a:solidFill>
                <a:latin typeface="Arial"/>
                <a:cs typeface="Arial"/>
              </a:rPr>
              <a:t> </a:t>
            </a:r>
            <a:r>
              <a:rPr sz="1200" dirty="0">
                <a:solidFill>
                  <a:schemeClr val="tx2"/>
                </a:solidFill>
                <a:latin typeface="Arial"/>
                <a:cs typeface="Arial"/>
              </a:rPr>
              <a:t>ha</a:t>
            </a:r>
            <a:r>
              <a:rPr sz="1200" spc="20" dirty="0">
                <a:solidFill>
                  <a:schemeClr val="tx2"/>
                </a:solidFill>
                <a:latin typeface="Arial"/>
                <a:cs typeface="Arial"/>
              </a:rPr>
              <a:t> </a:t>
            </a:r>
            <a:r>
              <a:rPr sz="1200" dirty="0">
                <a:solidFill>
                  <a:schemeClr val="tx2"/>
                </a:solidFill>
                <a:latin typeface="Arial"/>
                <a:cs typeface="Arial"/>
              </a:rPr>
              <a:t>ampliato</a:t>
            </a:r>
            <a:r>
              <a:rPr sz="1200" spc="5" dirty="0">
                <a:solidFill>
                  <a:schemeClr val="tx2"/>
                </a:solidFill>
                <a:latin typeface="Arial"/>
                <a:cs typeface="Arial"/>
              </a:rPr>
              <a:t> </a:t>
            </a:r>
            <a:r>
              <a:rPr sz="1200" dirty="0">
                <a:solidFill>
                  <a:schemeClr val="tx2"/>
                </a:solidFill>
                <a:latin typeface="Arial"/>
                <a:cs typeface="Arial"/>
              </a:rPr>
              <a:t>il</a:t>
            </a:r>
            <a:r>
              <a:rPr sz="1200" spc="25" dirty="0">
                <a:solidFill>
                  <a:schemeClr val="tx2"/>
                </a:solidFill>
                <a:latin typeface="Arial"/>
                <a:cs typeface="Arial"/>
              </a:rPr>
              <a:t> </a:t>
            </a:r>
            <a:r>
              <a:rPr sz="1200" dirty="0">
                <a:solidFill>
                  <a:schemeClr val="tx2"/>
                </a:solidFill>
                <a:latin typeface="Arial"/>
                <a:cs typeface="Arial"/>
              </a:rPr>
              <a:t>catalogo</a:t>
            </a:r>
            <a:r>
              <a:rPr sz="1200" spc="5" dirty="0">
                <a:solidFill>
                  <a:schemeClr val="tx2"/>
                </a:solidFill>
                <a:latin typeface="Arial"/>
                <a:cs typeface="Arial"/>
              </a:rPr>
              <a:t> </a:t>
            </a:r>
            <a:r>
              <a:rPr sz="1200" spc="-25" dirty="0">
                <a:solidFill>
                  <a:schemeClr val="tx2"/>
                </a:solidFill>
                <a:latin typeface="Arial"/>
                <a:cs typeface="Arial"/>
              </a:rPr>
              <a:t>dei </a:t>
            </a:r>
            <a:r>
              <a:rPr sz="1200" dirty="0">
                <a:solidFill>
                  <a:schemeClr val="tx2"/>
                </a:solidFill>
                <a:latin typeface="Arial"/>
                <a:cs typeface="Arial"/>
              </a:rPr>
              <a:t>reati</a:t>
            </a:r>
            <a:r>
              <a:rPr sz="1200" spc="150" dirty="0">
                <a:solidFill>
                  <a:schemeClr val="tx2"/>
                </a:solidFill>
                <a:latin typeface="Arial"/>
                <a:cs typeface="Arial"/>
              </a:rPr>
              <a:t> </a:t>
            </a:r>
            <a:r>
              <a:rPr sz="1200" dirty="0">
                <a:solidFill>
                  <a:schemeClr val="tx2"/>
                </a:solidFill>
                <a:latin typeface="Arial"/>
                <a:cs typeface="Arial"/>
              </a:rPr>
              <a:t>rilevanti</a:t>
            </a:r>
            <a:r>
              <a:rPr sz="1200" spc="145" dirty="0">
                <a:solidFill>
                  <a:schemeClr val="tx2"/>
                </a:solidFill>
                <a:latin typeface="Arial"/>
                <a:cs typeface="Arial"/>
              </a:rPr>
              <a:t> </a:t>
            </a:r>
            <a:r>
              <a:rPr sz="1200" dirty="0">
                <a:solidFill>
                  <a:schemeClr val="tx2"/>
                </a:solidFill>
                <a:latin typeface="Arial"/>
                <a:cs typeface="Arial"/>
              </a:rPr>
              <a:t>ai</a:t>
            </a:r>
            <a:r>
              <a:rPr sz="1200" spc="150" dirty="0">
                <a:solidFill>
                  <a:schemeClr val="tx2"/>
                </a:solidFill>
                <a:latin typeface="Arial"/>
                <a:cs typeface="Arial"/>
              </a:rPr>
              <a:t> </a:t>
            </a:r>
            <a:r>
              <a:rPr sz="1200" dirty="0">
                <a:solidFill>
                  <a:schemeClr val="tx2"/>
                </a:solidFill>
                <a:latin typeface="Arial"/>
                <a:cs typeface="Arial"/>
              </a:rPr>
              <a:t>fini</a:t>
            </a:r>
            <a:r>
              <a:rPr sz="1200" spc="145" dirty="0">
                <a:solidFill>
                  <a:schemeClr val="tx2"/>
                </a:solidFill>
                <a:latin typeface="Arial"/>
                <a:cs typeface="Arial"/>
              </a:rPr>
              <a:t> </a:t>
            </a:r>
            <a:r>
              <a:rPr sz="1200" dirty="0">
                <a:solidFill>
                  <a:schemeClr val="tx2"/>
                </a:solidFill>
                <a:latin typeface="Arial"/>
                <a:cs typeface="Arial"/>
              </a:rPr>
              <a:t>della</a:t>
            </a:r>
            <a:r>
              <a:rPr sz="1200" spc="150" dirty="0">
                <a:solidFill>
                  <a:schemeClr val="tx2"/>
                </a:solidFill>
                <a:latin typeface="Arial"/>
                <a:cs typeface="Arial"/>
              </a:rPr>
              <a:t> </a:t>
            </a:r>
            <a:r>
              <a:rPr sz="1200" dirty="0">
                <a:solidFill>
                  <a:schemeClr val="tx2"/>
                </a:solidFill>
                <a:latin typeface="Arial"/>
                <a:cs typeface="Arial"/>
              </a:rPr>
              <a:t>responsabilità</a:t>
            </a:r>
            <a:r>
              <a:rPr sz="1200" spc="140" dirty="0">
                <a:solidFill>
                  <a:schemeClr val="tx2"/>
                </a:solidFill>
                <a:latin typeface="Arial"/>
                <a:cs typeface="Arial"/>
              </a:rPr>
              <a:t> </a:t>
            </a:r>
            <a:r>
              <a:rPr sz="1200" dirty="0">
                <a:solidFill>
                  <a:schemeClr val="tx2"/>
                </a:solidFill>
                <a:latin typeface="Arial"/>
                <a:cs typeface="Arial"/>
              </a:rPr>
              <a:t>amministrativa</a:t>
            </a:r>
            <a:r>
              <a:rPr sz="1200" spc="150" dirty="0">
                <a:solidFill>
                  <a:schemeClr val="tx2"/>
                </a:solidFill>
                <a:latin typeface="Arial"/>
                <a:cs typeface="Arial"/>
              </a:rPr>
              <a:t> </a:t>
            </a:r>
            <a:r>
              <a:rPr sz="1200" dirty="0">
                <a:solidFill>
                  <a:schemeClr val="tx2"/>
                </a:solidFill>
                <a:latin typeface="Arial"/>
                <a:cs typeface="Arial"/>
              </a:rPr>
              <a:t>degli</a:t>
            </a:r>
            <a:r>
              <a:rPr sz="1200" spc="145" dirty="0">
                <a:solidFill>
                  <a:schemeClr val="tx2"/>
                </a:solidFill>
                <a:latin typeface="Arial"/>
                <a:cs typeface="Arial"/>
              </a:rPr>
              <a:t> </a:t>
            </a:r>
            <a:r>
              <a:rPr sz="1200" dirty="0">
                <a:solidFill>
                  <a:schemeClr val="tx2"/>
                </a:solidFill>
                <a:latin typeface="Arial"/>
                <a:cs typeface="Arial"/>
              </a:rPr>
              <a:t>enti</a:t>
            </a:r>
            <a:r>
              <a:rPr sz="1200" spc="145" dirty="0">
                <a:solidFill>
                  <a:schemeClr val="tx2"/>
                </a:solidFill>
                <a:latin typeface="Arial"/>
                <a:cs typeface="Arial"/>
              </a:rPr>
              <a:t> </a:t>
            </a:r>
            <a:r>
              <a:rPr sz="1200" dirty="0">
                <a:solidFill>
                  <a:schemeClr val="tx2"/>
                </a:solidFill>
                <a:latin typeface="Arial"/>
                <a:cs typeface="Arial"/>
              </a:rPr>
              <a:t>ex</a:t>
            </a:r>
            <a:r>
              <a:rPr sz="1200" spc="145" dirty="0">
                <a:solidFill>
                  <a:schemeClr val="tx2"/>
                </a:solidFill>
                <a:latin typeface="Arial"/>
                <a:cs typeface="Arial"/>
              </a:rPr>
              <a:t> </a:t>
            </a:r>
            <a:r>
              <a:rPr sz="1200" dirty="0">
                <a:solidFill>
                  <a:schemeClr val="tx2"/>
                </a:solidFill>
                <a:latin typeface="Arial"/>
                <a:cs typeface="Arial"/>
              </a:rPr>
              <a:t>D.Lgs.</a:t>
            </a:r>
            <a:r>
              <a:rPr sz="1200" spc="150" dirty="0">
                <a:solidFill>
                  <a:schemeClr val="tx2"/>
                </a:solidFill>
                <a:latin typeface="Arial"/>
                <a:cs typeface="Arial"/>
              </a:rPr>
              <a:t> </a:t>
            </a:r>
            <a:r>
              <a:rPr sz="1200" dirty="0">
                <a:solidFill>
                  <a:schemeClr val="tx2"/>
                </a:solidFill>
                <a:latin typeface="Arial"/>
                <a:cs typeface="Arial"/>
              </a:rPr>
              <a:t>231/01,</a:t>
            </a:r>
            <a:r>
              <a:rPr sz="1200" spc="150" dirty="0">
                <a:solidFill>
                  <a:schemeClr val="tx2"/>
                </a:solidFill>
                <a:latin typeface="Arial"/>
                <a:cs typeface="Arial"/>
              </a:rPr>
              <a:t> </a:t>
            </a:r>
            <a:r>
              <a:rPr sz="1200" dirty="0">
                <a:solidFill>
                  <a:schemeClr val="tx2"/>
                </a:solidFill>
                <a:latin typeface="Arial"/>
                <a:cs typeface="Arial"/>
              </a:rPr>
              <a:t>in</a:t>
            </a:r>
            <a:r>
              <a:rPr sz="1200" spc="160" dirty="0">
                <a:solidFill>
                  <a:schemeClr val="tx2"/>
                </a:solidFill>
                <a:latin typeface="Arial"/>
                <a:cs typeface="Arial"/>
              </a:rPr>
              <a:t> </a:t>
            </a:r>
            <a:r>
              <a:rPr sz="1200" dirty="0">
                <a:solidFill>
                  <a:schemeClr val="tx2"/>
                </a:solidFill>
                <a:latin typeface="Arial"/>
                <a:cs typeface="Arial"/>
              </a:rPr>
              <a:t>relazione</a:t>
            </a:r>
            <a:r>
              <a:rPr sz="1200" spc="140" dirty="0">
                <a:solidFill>
                  <a:schemeClr val="tx2"/>
                </a:solidFill>
                <a:latin typeface="Arial"/>
                <a:cs typeface="Arial"/>
              </a:rPr>
              <a:t> </a:t>
            </a:r>
            <a:r>
              <a:rPr sz="1200" dirty="0">
                <a:solidFill>
                  <a:schemeClr val="tx2"/>
                </a:solidFill>
                <a:latin typeface="Arial"/>
                <a:cs typeface="Arial"/>
              </a:rPr>
              <a:t>a</a:t>
            </a:r>
            <a:r>
              <a:rPr sz="1200" spc="150" dirty="0">
                <a:solidFill>
                  <a:schemeClr val="tx2"/>
                </a:solidFill>
                <a:latin typeface="Arial"/>
                <a:cs typeface="Arial"/>
              </a:rPr>
              <a:t> </a:t>
            </a:r>
            <a:r>
              <a:rPr sz="1200" dirty="0">
                <a:solidFill>
                  <a:schemeClr val="tx2"/>
                </a:solidFill>
                <a:latin typeface="Arial"/>
                <a:cs typeface="Arial"/>
              </a:rPr>
              <a:t>determinate</a:t>
            </a:r>
            <a:r>
              <a:rPr sz="1200" spc="150" dirty="0">
                <a:solidFill>
                  <a:schemeClr val="tx2"/>
                </a:solidFill>
                <a:latin typeface="Arial"/>
                <a:cs typeface="Arial"/>
              </a:rPr>
              <a:t> </a:t>
            </a:r>
            <a:r>
              <a:rPr sz="1200" dirty="0">
                <a:solidFill>
                  <a:schemeClr val="tx2"/>
                </a:solidFill>
                <a:latin typeface="Arial"/>
                <a:cs typeface="Arial"/>
              </a:rPr>
              <a:t>fattispecie</a:t>
            </a:r>
            <a:r>
              <a:rPr sz="1200" spc="150" dirty="0">
                <a:solidFill>
                  <a:schemeClr val="tx2"/>
                </a:solidFill>
                <a:latin typeface="Arial"/>
                <a:cs typeface="Arial"/>
              </a:rPr>
              <a:t> </a:t>
            </a:r>
            <a:r>
              <a:rPr sz="1200" dirty="0">
                <a:solidFill>
                  <a:schemeClr val="tx2"/>
                </a:solidFill>
                <a:latin typeface="Arial"/>
                <a:cs typeface="Arial"/>
              </a:rPr>
              <a:t>di</a:t>
            </a:r>
            <a:r>
              <a:rPr sz="1200" spc="155" dirty="0">
                <a:solidFill>
                  <a:schemeClr val="tx2"/>
                </a:solidFill>
                <a:latin typeface="Arial"/>
                <a:cs typeface="Arial"/>
              </a:rPr>
              <a:t> </a:t>
            </a:r>
            <a:r>
              <a:rPr sz="1200" u="sng" spc="-10" dirty="0">
                <a:solidFill>
                  <a:schemeClr val="tx2"/>
                </a:solidFill>
                <a:uFill>
                  <a:solidFill>
                    <a:srgbClr val="000000"/>
                  </a:solidFill>
                </a:uFill>
                <a:latin typeface="Arial"/>
                <a:cs typeface="Arial"/>
              </a:rPr>
              <a:t>reato</a:t>
            </a:r>
            <a:r>
              <a:rPr sz="1200" u="none" spc="-10" dirty="0">
                <a:solidFill>
                  <a:schemeClr val="tx2"/>
                </a:solidFill>
                <a:latin typeface="Arial"/>
                <a:cs typeface="Arial"/>
              </a:rPr>
              <a:t> </a:t>
            </a:r>
            <a:r>
              <a:rPr sz="1200" u="sng" spc="-10" dirty="0">
                <a:solidFill>
                  <a:schemeClr val="tx2"/>
                </a:solidFill>
                <a:uFill>
                  <a:solidFill>
                    <a:srgbClr val="000000"/>
                  </a:solidFill>
                </a:uFill>
                <a:latin typeface="Arial"/>
                <a:cs typeface="Arial"/>
              </a:rPr>
              <a:t>transnazionale</a:t>
            </a:r>
            <a:endParaRPr sz="1200" dirty="0">
              <a:solidFill>
                <a:schemeClr val="tx2"/>
              </a:solidFill>
              <a:latin typeface="Arial"/>
              <a:cs typeface="Arial"/>
            </a:endParaRPr>
          </a:p>
        </p:txBody>
      </p:sp>
      <p:sp>
        <p:nvSpPr>
          <p:cNvPr id="4" name="object 4"/>
          <p:cNvSpPr/>
          <p:nvPr/>
        </p:nvSpPr>
        <p:spPr>
          <a:xfrm>
            <a:off x="228599" y="3801617"/>
            <a:ext cx="8686802" cy="1260475"/>
          </a:xfrm>
          <a:custGeom>
            <a:avLst/>
            <a:gdLst/>
            <a:ahLst/>
            <a:cxnLst/>
            <a:rect l="l" t="t" r="r" b="b"/>
            <a:pathLst>
              <a:path w="9144000" h="1260475">
                <a:moveTo>
                  <a:pt x="0" y="0"/>
                </a:moveTo>
                <a:lnTo>
                  <a:pt x="9144000" y="0"/>
                </a:lnTo>
                <a:lnTo>
                  <a:pt x="9144000" y="1259966"/>
                </a:lnTo>
                <a:lnTo>
                  <a:pt x="0" y="1259966"/>
                </a:lnTo>
                <a:lnTo>
                  <a:pt x="0" y="0"/>
                </a:lnTo>
                <a:close/>
              </a:path>
            </a:pathLst>
          </a:custGeom>
          <a:ln w="25399">
            <a:solidFill>
              <a:srgbClr val="B9DFE1"/>
            </a:solidFill>
          </a:ln>
        </p:spPr>
        <p:txBody>
          <a:bodyPr wrap="square" lIns="0" tIns="0" rIns="0" bIns="0" rtlCol="0"/>
          <a:lstStyle/>
          <a:p>
            <a:endParaRPr/>
          </a:p>
        </p:txBody>
      </p:sp>
      <p:sp>
        <p:nvSpPr>
          <p:cNvPr id="5" name="object 5"/>
          <p:cNvSpPr txBox="1"/>
          <p:nvPr/>
        </p:nvSpPr>
        <p:spPr>
          <a:xfrm>
            <a:off x="333763" y="2977634"/>
            <a:ext cx="8581638" cy="2987997"/>
          </a:xfrm>
          <a:prstGeom prst="rect">
            <a:avLst/>
          </a:prstGeom>
        </p:spPr>
        <p:txBody>
          <a:bodyPr vert="horz" wrap="square" lIns="0" tIns="12700" rIns="0" bIns="0" rtlCol="0">
            <a:spAutoFit/>
          </a:bodyPr>
          <a:lstStyle/>
          <a:p>
            <a:pPr marL="12700" marR="5080" algn="just">
              <a:lnSpc>
                <a:spcPct val="100000"/>
              </a:lnSpc>
              <a:spcBef>
                <a:spcPts val="100"/>
              </a:spcBef>
            </a:pPr>
            <a:r>
              <a:rPr sz="1200" b="1" u="heavy" dirty="0">
                <a:solidFill>
                  <a:schemeClr val="tx2"/>
                </a:solidFill>
                <a:uFill>
                  <a:solidFill>
                    <a:srgbClr val="00338D"/>
                  </a:solidFill>
                </a:uFill>
                <a:latin typeface="Arial"/>
                <a:cs typeface="Arial"/>
              </a:rPr>
              <a:t>REATO</a:t>
            </a:r>
            <a:r>
              <a:rPr sz="1200" b="1" u="heavy" spc="80" dirty="0">
                <a:solidFill>
                  <a:schemeClr val="tx2"/>
                </a:solidFill>
                <a:uFill>
                  <a:solidFill>
                    <a:srgbClr val="00338D"/>
                  </a:solidFill>
                </a:uFill>
                <a:latin typeface="Arial"/>
                <a:cs typeface="Arial"/>
              </a:rPr>
              <a:t> </a:t>
            </a:r>
            <a:r>
              <a:rPr sz="1200" b="1" u="heavy" dirty="0">
                <a:solidFill>
                  <a:schemeClr val="tx2"/>
                </a:solidFill>
                <a:uFill>
                  <a:solidFill>
                    <a:srgbClr val="00338D"/>
                  </a:solidFill>
                </a:uFill>
                <a:latin typeface="Arial"/>
                <a:cs typeface="Arial"/>
              </a:rPr>
              <a:t>TRANSNAZIONALE</a:t>
            </a:r>
            <a:r>
              <a:rPr sz="1200" b="1" u="none" spc="85" dirty="0">
                <a:solidFill>
                  <a:schemeClr val="tx2"/>
                </a:solidFill>
                <a:latin typeface="Arial"/>
                <a:cs typeface="Arial"/>
              </a:rPr>
              <a:t> </a:t>
            </a:r>
            <a:r>
              <a:rPr sz="1200" u="none" dirty="0">
                <a:solidFill>
                  <a:schemeClr val="tx2"/>
                </a:solidFill>
                <a:latin typeface="Arial"/>
                <a:cs typeface="Arial"/>
              </a:rPr>
              <a:t>(art.</a:t>
            </a:r>
            <a:r>
              <a:rPr sz="1200" u="none" spc="70" dirty="0">
                <a:solidFill>
                  <a:schemeClr val="tx2"/>
                </a:solidFill>
                <a:latin typeface="Arial"/>
                <a:cs typeface="Arial"/>
              </a:rPr>
              <a:t> </a:t>
            </a:r>
            <a:r>
              <a:rPr sz="1200" u="none" dirty="0">
                <a:solidFill>
                  <a:schemeClr val="tx2"/>
                </a:solidFill>
                <a:latin typeface="Arial"/>
                <a:cs typeface="Arial"/>
              </a:rPr>
              <a:t>3</a:t>
            </a:r>
            <a:r>
              <a:rPr sz="1200" u="none" spc="90" dirty="0">
                <a:solidFill>
                  <a:schemeClr val="tx2"/>
                </a:solidFill>
                <a:latin typeface="Arial"/>
                <a:cs typeface="Arial"/>
              </a:rPr>
              <a:t> </a:t>
            </a:r>
            <a:r>
              <a:rPr sz="1200" u="none" dirty="0">
                <a:solidFill>
                  <a:schemeClr val="tx2"/>
                </a:solidFill>
                <a:latin typeface="Arial"/>
                <a:cs typeface="Arial"/>
              </a:rPr>
              <a:t>L.</a:t>
            </a:r>
            <a:r>
              <a:rPr sz="1200" u="none" spc="70" dirty="0">
                <a:solidFill>
                  <a:schemeClr val="tx2"/>
                </a:solidFill>
                <a:latin typeface="Arial"/>
                <a:cs typeface="Arial"/>
              </a:rPr>
              <a:t> </a:t>
            </a:r>
            <a:r>
              <a:rPr sz="1200" u="none" dirty="0">
                <a:solidFill>
                  <a:schemeClr val="tx2"/>
                </a:solidFill>
                <a:latin typeface="Arial"/>
                <a:cs typeface="Arial"/>
              </a:rPr>
              <a:t>146/2006):</a:t>
            </a:r>
            <a:r>
              <a:rPr sz="1200" u="none" spc="85" dirty="0">
                <a:solidFill>
                  <a:schemeClr val="tx2"/>
                </a:solidFill>
                <a:latin typeface="Arial"/>
                <a:cs typeface="Arial"/>
              </a:rPr>
              <a:t> </a:t>
            </a:r>
            <a:r>
              <a:rPr sz="1200" u="none" dirty="0">
                <a:solidFill>
                  <a:schemeClr val="tx2"/>
                </a:solidFill>
                <a:latin typeface="Arial"/>
                <a:cs typeface="Arial"/>
              </a:rPr>
              <a:t>“</a:t>
            </a:r>
            <a:r>
              <a:rPr sz="1200" i="1" u="none" dirty="0">
                <a:solidFill>
                  <a:schemeClr val="tx2"/>
                </a:solidFill>
                <a:latin typeface="Arial"/>
                <a:cs typeface="Arial"/>
              </a:rPr>
              <a:t>il</a:t>
            </a:r>
            <a:r>
              <a:rPr sz="1200" i="1" u="none" spc="75" dirty="0">
                <a:solidFill>
                  <a:schemeClr val="tx2"/>
                </a:solidFill>
                <a:latin typeface="Arial"/>
                <a:cs typeface="Arial"/>
              </a:rPr>
              <a:t> </a:t>
            </a:r>
            <a:r>
              <a:rPr sz="1200" i="1" u="none" dirty="0">
                <a:solidFill>
                  <a:schemeClr val="tx2"/>
                </a:solidFill>
                <a:latin typeface="Arial"/>
                <a:cs typeface="Arial"/>
              </a:rPr>
              <a:t>reato</a:t>
            </a:r>
            <a:r>
              <a:rPr sz="1200" i="1" u="none" spc="75" dirty="0">
                <a:solidFill>
                  <a:schemeClr val="tx2"/>
                </a:solidFill>
                <a:latin typeface="Arial"/>
                <a:cs typeface="Arial"/>
              </a:rPr>
              <a:t> </a:t>
            </a:r>
            <a:r>
              <a:rPr sz="1200" i="1" u="none" dirty="0">
                <a:solidFill>
                  <a:schemeClr val="tx2"/>
                </a:solidFill>
                <a:latin typeface="Arial"/>
                <a:cs typeface="Arial"/>
              </a:rPr>
              <a:t>punito</a:t>
            </a:r>
            <a:r>
              <a:rPr sz="1200" i="1" u="none" spc="65" dirty="0">
                <a:solidFill>
                  <a:schemeClr val="tx2"/>
                </a:solidFill>
                <a:latin typeface="Arial"/>
                <a:cs typeface="Arial"/>
              </a:rPr>
              <a:t> </a:t>
            </a:r>
            <a:r>
              <a:rPr sz="1200" i="1" u="none" dirty="0">
                <a:solidFill>
                  <a:schemeClr val="tx2"/>
                </a:solidFill>
                <a:latin typeface="Arial"/>
                <a:cs typeface="Arial"/>
              </a:rPr>
              <a:t>con</a:t>
            </a:r>
            <a:r>
              <a:rPr sz="1200" i="1" u="none" spc="90" dirty="0">
                <a:solidFill>
                  <a:schemeClr val="tx2"/>
                </a:solidFill>
                <a:latin typeface="Arial"/>
                <a:cs typeface="Arial"/>
              </a:rPr>
              <a:t> </a:t>
            </a:r>
            <a:r>
              <a:rPr sz="1200" i="1" u="none" dirty="0">
                <a:solidFill>
                  <a:schemeClr val="tx2"/>
                </a:solidFill>
                <a:latin typeface="Arial"/>
                <a:cs typeface="Arial"/>
              </a:rPr>
              <a:t>la</a:t>
            </a:r>
            <a:r>
              <a:rPr sz="1200" i="1" u="none" spc="70" dirty="0">
                <a:solidFill>
                  <a:schemeClr val="tx2"/>
                </a:solidFill>
                <a:latin typeface="Arial"/>
                <a:cs typeface="Arial"/>
              </a:rPr>
              <a:t> </a:t>
            </a:r>
            <a:r>
              <a:rPr sz="1200" i="1" u="none" dirty="0">
                <a:solidFill>
                  <a:schemeClr val="tx2"/>
                </a:solidFill>
                <a:latin typeface="Arial"/>
                <a:cs typeface="Arial"/>
              </a:rPr>
              <a:t>pena</a:t>
            </a:r>
            <a:r>
              <a:rPr sz="1200" i="1" u="none" spc="75" dirty="0">
                <a:solidFill>
                  <a:schemeClr val="tx2"/>
                </a:solidFill>
                <a:latin typeface="Arial"/>
                <a:cs typeface="Arial"/>
              </a:rPr>
              <a:t> </a:t>
            </a:r>
            <a:r>
              <a:rPr sz="1200" i="1" u="none" dirty="0">
                <a:solidFill>
                  <a:schemeClr val="tx2"/>
                </a:solidFill>
                <a:latin typeface="Arial"/>
                <a:cs typeface="Arial"/>
              </a:rPr>
              <a:t>della</a:t>
            </a:r>
            <a:r>
              <a:rPr sz="1200" i="1" u="none" spc="75" dirty="0">
                <a:solidFill>
                  <a:schemeClr val="tx2"/>
                </a:solidFill>
                <a:latin typeface="Arial"/>
                <a:cs typeface="Arial"/>
              </a:rPr>
              <a:t> </a:t>
            </a:r>
            <a:r>
              <a:rPr sz="1200" i="1" u="none" dirty="0">
                <a:solidFill>
                  <a:schemeClr val="tx2"/>
                </a:solidFill>
                <a:latin typeface="Arial"/>
                <a:cs typeface="Arial"/>
              </a:rPr>
              <a:t>reclusione</a:t>
            </a:r>
            <a:r>
              <a:rPr sz="1200" i="1" u="none" spc="65" dirty="0">
                <a:solidFill>
                  <a:schemeClr val="tx2"/>
                </a:solidFill>
                <a:latin typeface="Arial"/>
                <a:cs typeface="Arial"/>
              </a:rPr>
              <a:t> </a:t>
            </a:r>
            <a:r>
              <a:rPr sz="1200" i="1" u="none" dirty="0">
                <a:solidFill>
                  <a:schemeClr val="tx2"/>
                </a:solidFill>
                <a:latin typeface="Arial"/>
                <a:cs typeface="Arial"/>
              </a:rPr>
              <a:t>non</a:t>
            </a:r>
            <a:r>
              <a:rPr sz="1200" i="1" u="none" spc="75" dirty="0">
                <a:solidFill>
                  <a:schemeClr val="tx2"/>
                </a:solidFill>
                <a:latin typeface="Arial"/>
                <a:cs typeface="Arial"/>
              </a:rPr>
              <a:t> </a:t>
            </a:r>
            <a:r>
              <a:rPr sz="1200" i="1" u="none" dirty="0">
                <a:solidFill>
                  <a:schemeClr val="tx2"/>
                </a:solidFill>
                <a:latin typeface="Arial"/>
                <a:cs typeface="Arial"/>
              </a:rPr>
              <a:t>inferiore</a:t>
            </a:r>
            <a:r>
              <a:rPr sz="1200" i="1" u="none" spc="70" dirty="0">
                <a:solidFill>
                  <a:schemeClr val="tx2"/>
                </a:solidFill>
                <a:latin typeface="Arial"/>
                <a:cs typeface="Arial"/>
              </a:rPr>
              <a:t> </a:t>
            </a:r>
            <a:r>
              <a:rPr sz="1200" i="1" u="none" dirty="0">
                <a:solidFill>
                  <a:schemeClr val="tx2"/>
                </a:solidFill>
                <a:latin typeface="Arial"/>
                <a:cs typeface="Arial"/>
              </a:rPr>
              <a:t>nel</a:t>
            </a:r>
            <a:r>
              <a:rPr sz="1200" i="1" u="none" spc="80" dirty="0">
                <a:solidFill>
                  <a:schemeClr val="tx2"/>
                </a:solidFill>
                <a:latin typeface="Arial"/>
                <a:cs typeface="Arial"/>
              </a:rPr>
              <a:t> </a:t>
            </a:r>
            <a:r>
              <a:rPr sz="1200" i="1" u="none" dirty="0">
                <a:solidFill>
                  <a:schemeClr val="tx2"/>
                </a:solidFill>
                <a:latin typeface="Arial"/>
                <a:cs typeface="Arial"/>
              </a:rPr>
              <a:t>massimo</a:t>
            </a:r>
            <a:r>
              <a:rPr sz="1200" i="1" u="none" spc="75" dirty="0">
                <a:solidFill>
                  <a:schemeClr val="tx2"/>
                </a:solidFill>
                <a:latin typeface="Arial"/>
                <a:cs typeface="Arial"/>
              </a:rPr>
              <a:t> </a:t>
            </a:r>
            <a:r>
              <a:rPr sz="1200" i="1" u="none" dirty="0">
                <a:solidFill>
                  <a:schemeClr val="tx2"/>
                </a:solidFill>
                <a:latin typeface="Arial"/>
                <a:cs typeface="Arial"/>
              </a:rPr>
              <a:t>a</a:t>
            </a:r>
            <a:r>
              <a:rPr sz="1200" i="1" u="none" spc="85" dirty="0">
                <a:solidFill>
                  <a:schemeClr val="tx2"/>
                </a:solidFill>
                <a:latin typeface="Arial"/>
                <a:cs typeface="Arial"/>
              </a:rPr>
              <a:t> </a:t>
            </a:r>
            <a:r>
              <a:rPr sz="1200" i="1" u="none" spc="-10" dirty="0">
                <a:solidFill>
                  <a:schemeClr val="tx2"/>
                </a:solidFill>
                <a:latin typeface="Arial"/>
                <a:cs typeface="Arial"/>
              </a:rPr>
              <a:t>quattro </a:t>
            </a:r>
            <a:r>
              <a:rPr sz="1200" i="1" u="none" dirty="0">
                <a:solidFill>
                  <a:schemeClr val="tx2"/>
                </a:solidFill>
                <a:latin typeface="Arial"/>
                <a:cs typeface="Arial"/>
              </a:rPr>
              <a:t>anni,</a:t>
            </a:r>
            <a:r>
              <a:rPr sz="1200" i="1" u="none" spc="125" dirty="0">
                <a:solidFill>
                  <a:schemeClr val="tx2"/>
                </a:solidFill>
                <a:latin typeface="Arial"/>
                <a:cs typeface="Arial"/>
              </a:rPr>
              <a:t> </a:t>
            </a:r>
            <a:r>
              <a:rPr sz="1200" i="1" u="none" dirty="0">
                <a:solidFill>
                  <a:schemeClr val="tx2"/>
                </a:solidFill>
                <a:latin typeface="Arial"/>
                <a:cs typeface="Arial"/>
              </a:rPr>
              <a:t>qualora</a:t>
            </a:r>
            <a:r>
              <a:rPr sz="1200" i="1" u="none" spc="114" dirty="0">
                <a:solidFill>
                  <a:schemeClr val="tx2"/>
                </a:solidFill>
                <a:latin typeface="Arial"/>
                <a:cs typeface="Arial"/>
              </a:rPr>
              <a:t> </a:t>
            </a:r>
            <a:r>
              <a:rPr sz="1200" i="1" u="none" dirty="0">
                <a:solidFill>
                  <a:schemeClr val="tx2"/>
                </a:solidFill>
                <a:latin typeface="Arial"/>
                <a:cs typeface="Arial"/>
              </a:rPr>
              <a:t>sia</a:t>
            </a:r>
            <a:r>
              <a:rPr sz="1200" i="1" u="none" spc="125" dirty="0">
                <a:solidFill>
                  <a:schemeClr val="tx2"/>
                </a:solidFill>
                <a:latin typeface="Arial"/>
                <a:cs typeface="Arial"/>
              </a:rPr>
              <a:t> </a:t>
            </a:r>
            <a:r>
              <a:rPr sz="1200" i="1" u="none" dirty="0">
                <a:solidFill>
                  <a:schemeClr val="tx2"/>
                </a:solidFill>
                <a:latin typeface="Arial"/>
                <a:cs typeface="Arial"/>
              </a:rPr>
              <a:t>coinvolto</a:t>
            </a:r>
            <a:r>
              <a:rPr sz="1200" i="1" u="none" spc="114" dirty="0">
                <a:solidFill>
                  <a:schemeClr val="tx2"/>
                </a:solidFill>
                <a:latin typeface="Arial"/>
                <a:cs typeface="Arial"/>
              </a:rPr>
              <a:t> </a:t>
            </a:r>
            <a:r>
              <a:rPr sz="1200" i="1" u="none" dirty="0">
                <a:solidFill>
                  <a:schemeClr val="tx2"/>
                </a:solidFill>
                <a:latin typeface="Arial"/>
                <a:cs typeface="Arial"/>
              </a:rPr>
              <a:t>un</a:t>
            </a:r>
            <a:r>
              <a:rPr sz="1200" i="1" u="none" spc="140" dirty="0">
                <a:solidFill>
                  <a:schemeClr val="tx2"/>
                </a:solidFill>
                <a:latin typeface="Arial"/>
                <a:cs typeface="Arial"/>
              </a:rPr>
              <a:t> </a:t>
            </a:r>
            <a:r>
              <a:rPr sz="1200" b="1" i="1" u="heavy" dirty="0">
                <a:solidFill>
                  <a:schemeClr val="tx2"/>
                </a:solidFill>
                <a:uFill>
                  <a:solidFill>
                    <a:srgbClr val="00338D"/>
                  </a:solidFill>
                </a:uFill>
                <a:latin typeface="Arial"/>
                <a:cs typeface="Arial"/>
              </a:rPr>
              <a:t>gruppo</a:t>
            </a:r>
            <a:r>
              <a:rPr sz="1200" b="1" i="1" u="heavy" spc="120" dirty="0">
                <a:solidFill>
                  <a:schemeClr val="tx2"/>
                </a:solidFill>
                <a:uFill>
                  <a:solidFill>
                    <a:srgbClr val="00338D"/>
                  </a:solidFill>
                </a:uFill>
                <a:latin typeface="Arial"/>
                <a:cs typeface="Arial"/>
              </a:rPr>
              <a:t> </a:t>
            </a:r>
            <a:r>
              <a:rPr sz="1200" b="1" i="1" u="heavy" dirty="0">
                <a:solidFill>
                  <a:schemeClr val="tx2"/>
                </a:solidFill>
                <a:uFill>
                  <a:solidFill>
                    <a:srgbClr val="00338D"/>
                  </a:solidFill>
                </a:uFill>
                <a:latin typeface="Arial"/>
                <a:cs typeface="Arial"/>
              </a:rPr>
              <a:t>criminale</a:t>
            </a:r>
            <a:r>
              <a:rPr sz="1200" b="1" i="1" u="heavy" spc="140" dirty="0">
                <a:solidFill>
                  <a:schemeClr val="tx2"/>
                </a:solidFill>
                <a:uFill>
                  <a:solidFill>
                    <a:srgbClr val="00338D"/>
                  </a:solidFill>
                </a:uFill>
                <a:latin typeface="Arial"/>
                <a:cs typeface="Arial"/>
              </a:rPr>
              <a:t> </a:t>
            </a:r>
            <a:r>
              <a:rPr sz="1200" b="1" i="1" u="heavy" dirty="0">
                <a:solidFill>
                  <a:schemeClr val="tx2"/>
                </a:solidFill>
                <a:uFill>
                  <a:solidFill>
                    <a:srgbClr val="00338D"/>
                  </a:solidFill>
                </a:uFill>
                <a:latin typeface="Arial"/>
                <a:cs typeface="Arial"/>
              </a:rPr>
              <a:t>organizzato</a:t>
            </a:r>
            <a:r>
              <a:rPr sz="1200" i="1" u="none" dirty="0">
                <a:solidFill>
                  <a:schemeClr val="tx2"/>
                </a:solidFill>
                <a:latin typeface="Arial"/>
                <a:cs typeface="Arial"/>
              </a:rPr>
              <a:t>”</a:t>
            </a:r>
            <a:r>
              <a:rPr sz="1200" i="1" u="none" spc="120" dirty="0">
                <a:solidFill>
                  <a:schemeClr val="tx2"/>
                </a:solidFill>
                <a:latin typeface="Arial"/>
                <a:cs typeface="Arial"/>
              </a:rPr>
              <a:t> </a:t>
            </a:r>
            <a:r>
              <a:rPr sz="1200" u="none" dirty="0">
                <a:solidFill>
                  <a:schemeClr val="tx2"/>
                </a:solidFill>
                <a:latin typeface="Arial"/>
                <a:cs typeface="Arial"/>
              </a:rPr>
              <a:t>(la</a:t>
            </a:r>
            <a:r>
              <a:rPr sz="1200" u="none" spc="130" dirty="0">
                <a:solidFill>
                  <a:schemeClr val="tx2"/>
                </a:solidFill>
                <a:latin typeface="Arial"/>
                <a:cs typeface="Arial"/>
              </a:rPr>
              <a:t> </a:t>
            </a:r>
            <a:r>
              <a:rPr sz="1200" u="none" dirty="0">
                <a:solidFill>
                  <a:schemeClr val="tx2"/>
                </a:solidFill>
                <a:latin typeface="Arial"/>
                <a:cs typeface="Arial"/>
              </a:rPr>
              <a:t>cui</a:t>
            </a:r>
            <a:r>
              <a:rPr sz="1200" u="none" spc="120" dirty="0">
                <a:solidFill>
                  <a:schemeClr val="tx2"/>
                </a:solidFill>
                <a:latin typeface="Arial"/>
                <a:cs typeface="Arial"/>
              </a:rPr>
              <a:t> </a:t>
            </a:r>
            <a:r>
              <a:rPr sz="1200" u="none" dirty="0">
                <a:solidFill>
                  <a:schemeClr val="tx2"/>
                </a:solidFill>
                <a:latin typeface="Arial"/>
                <a:cs typeface="Arial"/>
              </a:rPr>
              <a:t>definizione</a:t>
            </a:r>
            <a:r>
              <a:rPr sz="1200" u="none" spc="114" dirty="0">
                <a:solidFill>
                  <a:schemeClr val="tx2"/>
                </a:solidFill>
                <a:latin typeface="Arial"/>
                <a:cs typeface="Arial"/>
              </a:rPr>
              <a:t> </a:t>
            </a:r>
            <a:r>
              <a:rPr sz="1200" u="none" dirty="0">
                <a:solidFill>
                  <a:schemeClr val="tx2"/>
                </a:solidFill>
                <a:latin typeface="Arial"/>
                <a:cs typeface="Arial"/>
              </a:rPr>
              <a:t>è</a:t>
            </a:r>
            <a:r>
              <a:rPr sz="1200" u="none" spc="140" dirty="0">
                <a:solidFill>
                  <a:schemeClr val="tx2"/>
                </a:solidFill>
                <a:latin typeface="Arial"/>
                <a:cs typeface="Arial"/>
              </a:rPr>
              <a:t> </a:t>
            </a:r>
            <a:r>
              <a:rPr sz="1200" u="none" dirty="0">
                <a:solidFill>
                  <a:schemeClr val="tx2"/>
                </a:solidFill>
                <a:latin typeface="Arial"/>
                <a:cs typeface="Arial"/>
              </a:rPr>
              <a:t>controversa</a:t>
            </a:r>
            <a:r>
              <a:rPr sz="1200" u="none" spc="125" dirty="0">
                <a:solidFill>
                  <a:schemeClr val="tx2"/>
                </a:solidFill>
                <a:latin typeface="Arial"/>
                <a:cs typeface="Arial"/>
              </a:rPr>
              <a:t> </a:t>
            </a:r>
            <a:r>
              <a:rPr sz="1200" u="none" dirty="0">
                <a:solidFill>
                  <a:schemeClr val="tx2"/>
                </a:solidFill>
                <a:latin typeface="Arial"/>
                <a:cs typeface="Arial"/>
              </a:rPr>
              <a:t>in</a:t>
            </a:r>
            <a:r>
              <a:rPr sz="1200" u="none" spc="125" dirty="0">
                <a:solidFill>
                  <a:schemeClr val="tx2"/>
                </a:solidFill>
                <a:latin typeface="Arial"/>
                <a:cs typeface="Arial"/>
              </a:rPr>
              <a:t> </a:t>
            </a:r>
            <a:r>
              <a:rPr sz="1200" u="none" dirty="0">
                <a:solidFill>
                  <a:schemeClr val="tx2"/>
                </a:solidFill>
                <a:latin typeface="Arial"/>
                <a:cs typeface="Arial"/>
              </a:rPr>
              <a:t>dottrina</a:t>
            </a:r>
            <a:r>
              <a:rPr sz="1200" i="1" u="none" dirty="0">
                <a:solidFill>
                  <a:schemeClr val="tx2"/>
                </a:solidFill>
                <a:latin typeface="Arial"/>
                <a:cs typeface="Arial"/>
              </a:rPr>
              <a:t>,</a:t>
            </a:r>
            <a:r>
              <a:rPr sz="1200" i="1" u="none" spc="135" dirty="0">
                <a:solidFill>
                  <a:schemeClr val="tx2"/>
                </a:solidFill>
                <a:latin typeface="Arial"/>
                <a:cs typeface="Arial"/>
              </a:rPr>
              <a:t> </a:t>
            </a:r>
            <a:r>
              <a:rPr sz="1200" i="1" u="none" dirty="0">
                <a:solidFill>
                  <a:schemeClr val="tx2"/>
                </a:solidFill>
                <a:latin typeface="Arial"/>
                <a:cs typeface="Arial"/>
              </a:rPr>
              <a:t>cfr.</a:t>
            </a:r>
            <a:r>
              <a:rPr sz="1200" i="1" u="none" spc="135" dirty="0">
                <a:solidFill>
                  <a:schemeClr val="tx2"/>
                </a:solidFill>
                <a:latin typeface="Arial"/>
                <a:cs typeface="Arial"/>
              </a:rPr>
              <a:t> </a:t>
            </a:r>
            <a:r>
              <a:rPr sz="1200" u="none" dirty="0">
                <a:solidFill>
                  <a:schemeClr val="tx2"/>
                </a:solidFill>
                <a:latin typeface="Arial"/>
                <a:cs typeface="Arial"/>
              </a:rPr>
              <a:t>ASTROLOGO,</a:t>
            </a:r>
            <a:r>
              <a:rPr sz="1200" u="none" spc="125" dirty="0">
                <a:solidFill>
                  <a:schemeClr val="tx2"/>
                </a:solidFill>
                <a:latin typeface="Arial"/>
                <a:cs typeface="Arial"/>
              </a:rPr>
              <a:t> </a:t>
            </a:r>
            <a:r>
              <a:rPr sz="1200" i="1" u="none" spc="-25" dirty="0">
                <a:solidFill>
                  <a:schemeClr val="tx2"/>
                </a:solidFill>
                <a:latin typeface="Arial"/>
                <a:cs typeface="Arial"/>
              </a:rPr>
              <a:t>La </a:t>
            </a:r>
            <a:r>
              <a:rPr sz="1200" i="1" u="none" dirty="0">
                <a:solidFill>
                  <a:schemeClr val="tx2"/>
                </a:solidFill>
                <a:latin typeface="Arial"/>
                <a:cs typeface="Arial"/>
              </a:rPr>
              <a:t>responsabilità</a:t>
            </a:r>
            <a:r>
              <a:rPr sz="1200" i="1" u="none" spc="150" dirty="0">
                <a:solidFill>
                  <a:schemeClr val="tx2"/>
                </a:solidFill>
                <a:latin typeface="Arial"/>
                <a:cs typeface="Arial"/>
              </a:rPr>
              <a:t> </a:t>
            </a:r>
            <a:r>
              <a:rPr sz="1200" i="1" u="none" dirty="0">
                <a:solidFill>
                  <a:schemeClr val="tx2"/>
                </a:solidFill>
                <a:latin typeface="Arial"/>
                <a:cs typeface="Arial"/>
              </a:rPr>
              <a:t>degli</a:t>
            </a:r>
            <a:r>
              <a:rPr sz="1200" i="1" u="none" spc="145" dirty="0">
                <a:solidFill>
                  <a:schemeClr val="tx2"/>
                </a:solidFill>
                <a:latin typeface="Arial"/>
                <a:cs typeface="Arial"/>
              </a:rPr>
              <a:t> </a:t>
            </a:r>
            <a:r>
              <a:rPr sz="1200" i="1" u="none" dirty="0">
                <a:solidFill>
                  <a:schemeClr val="tx2"/>
                </a:solidFill>
                <a:latin typeface="Arial"/>
                <a:cs typeface="Arial"/>
              </a:rPr>
              <a:t>enti</a:t>
            </a:r>
            <a:r>
              <a:rPr sz="1200" i="1" u="none" spc="155" dirty="0">
                <a:solidFill>
                  <a:schemeClr val="tx2"/>
                </a:solidFill>
                <a:latin typeface="Arial"/>
                <a:cs typeface="Arial"/>
              </a:rPr>
              <a:t> </a:t>
            </a:r>
            <a:r>
              <a:rPr sz="1200" i="1" u="none" dirty="0">
                <a:solidFill>
                  <a:schemeClr val="tx2"/>
                </a:solidFill>
                <a:latin typeface="Arial"/>
                <a:cs typeface="Arial"/>
              </a:rPr>
              <a:t>commento</a:t>
            </a:r>
            <a:r>
              <a:rPr sz="1200" i="1" u="none" spc="165" dirty="0">
                <a:solidFill>
                  <a:schemeClr val="tx2"/>
                </a:solidFill>
                <a:latin typeface="Arial"/>
                <a:cs typeface="Arial"/>
              </a:rPr>
              <a:t> </a:t>
            </a:r>
            <a:r>
              <a:rPr sz="1200" i="1" u="none" dirty="0">
                <a:solidFill>
                  <a:schemeClr val="tx2"/>
                </a:solidFill>
                <a:latin typeface="Arial"/>
                <a:cs typeface="Arial"/>
              </a:rPr>
              <a:t>articolo</a:t>
            </a:r>
            <a:r>
              <a:rPr sz="1200" i="1" u="none" spc="160" dirty="0">
                <a:solidFill>
                  <a:schemeClr val="tx2"/>
                </a:solidFill>
                <a:latin typeface="Arial"/>
                <a:cs typeface="Arial"/>
              </a:rPr>
              <a:t> </a:t>
            </a:r>
            <a:r>
              <a:rPr sz="1200" i="1" u="none" dirty="0">
                <a:solidFill>
                  <a:schemeClr val="tx2"/>
                </a:solidFill>
                <a:latin typeface="Arial"/>
                <a:cs typeface="Arial"/>
              </a:rPr>
              <a:t>per</a:t>
            </a:r>
            <a:r>
              <a:rPr sz="1200" i="1" u="none" spc="140" dirty="0">
                <a:solidFill>
                  <a:schemeClr val="tx2"/>
                </a:solidFill>
                <a:latin typeface="Arial"/>
                <a:cs typeface="Arial"/>
              </a:rPr>
              <a:t> </a:t>
            </a:r>
            <a:r>
              <a:rPr sz="1200" i="1" u="none" dirty="0">
                <a:solidFill>
                  <a:schemeClr val="tx2"/>
                </a:solidFill>
                <a:latin typeface="Arial"/>
                <a:cs typeface="Arial"/>
              </a:rPr>
              <a:t>articolo</a:t>
            </a:r>
            <a:r>
              <a:rPr sz="1200" i="1" u="none" spc="150" dirty="0">
                <a:solidFill>
                  <a:schemeClr val="tx2"/>
                </a:solidFill>
                <a:latin typeface="Arial"/>
                <a:cs typeface="Arial"/>
              </a:rPr>
              <a:t> </a:t>
            </a:r>
            <a:r>
              <a:rPr sz="1200" i="1" u="none" dirty="0">
                <a:solidFill>
                  <a:schemeClr val="tx2"/>
                </a:solidFill>
                <a:latin typeface="Arial"/>
                <a:cs typeface="Arial"/>
              </a:rPr>
              <a:t>al</a:t>
            </a:r>
            <a:r>
              <a:rPr sz="1200" i="1" u="none" spc="145" dirty="0">
                <a:solidFill>
                  <a:schemeClr val="tx2"/>
                </a:solidFill>
                <a:latin typeface="Arial"/>
                <a:cs typeface="Arial"/>
              </a:rPr>
              <a:t> </a:t>
            </a:r>
            <a:r>
              <a:rPr sz="1200" i="1" u="none" dirty="0">
                <a:solidFill>
                  <a:schemeClr val="tx2"/>
                </a:solidFill>
                <a:latin typeface="Arial"/>
                <a:cs typeface="Arial"/>
              </a:rPr>
              <a:t>d.lgs.</a:t>
            </a:r>
            <a:r>
              <a:rPr sz="1200" i="1" u="none" spc="160" dirty="0">
                <a:solidFill>
                  <a:schemeClr val="tx2"/>
                </a:solidFill>
                <a:latin typeface="Arial"/>
                <a:cs typeface="Arial"/>
              </a:rPr>
              <a:t> </a:t>
            </a:r>
            <a:r>
              <a:rPr sz="1200" i="1" u="none" dirty="0">
                <a:solidFill>
                  <a:schemeClr val="tx2"/>
                </a:solidFill>
                <a:latin typeface="Arial"/>
                <a:cs typeface="Arial"/>
              </a:rPr>
              <a:t>8/6/2001,</a:t>
            </a:r>
            <a:r>
              <a:rPr sz="1200" i="1" u="none" spc="160" dirty="0">
                <a:solidFill>
                  <a:schemeClr val="tx2"/>
                </a:solidFill>
                <a:latin typeface="Arial"/>
                <a:cs typeface="Arial"/>
              </a:rPr>
              <a:t> </a:t>
            </a:r>
            <a:r>
              <a:rPr sz="1200" i="1" u="none" dirty="0">
                <a:solidFill>
                  <a:schemeClr val="tx2"/>
                </a:solidFill>
                <a:latin typeface="Arial"/>
                <a:cs typeface="Arial"/>
              </a:rPr>
              <a:t>n.</a:t>
            </a:r>
            <a:r>
              <a:rPr sz="1200" i="1" u="none" spc="160" dirty="0">
                <a:solidFill>
                  <a:schemeClr val="tx2"/>
                </a:solidFill>
                <a:latin typeface="Arial"/>
                <a:cs typeface="Arial"/>
              </a:rPr>
              <a:t> </a:t>
            </a:r>
            <a:r>
              <a:rPr sz="1200" i="1" u="none" dirty="0">
                <a:solidFill>
                  <a:schemeClr val="tx2"/>
                </a:solidFill>
                <a:latin typeface="Arial"/>
                <a:cs typeface="Arial"/>
              </a:rPr>
              <a:t>231)</a:t>
            </a:r>
            <a:r>
              <a:rPr sz="1200" i="1" u="none" spc="155" dirty="0">
                <a:solidFill>
                  <a:schemeClr val="tx2"/>
                </a:solidFill>
                <a:latin typeface="Arial"/>
                <a:cs typeface="Arial"/>
              </a:rPr>
              <a:t> </a:t>
            </a:r>
            <a:r>
              <a:rPr sz="1200" u="none" dirty="0">
                <a:solidFill>
                  <a:schemeClr val="tx2"/>
                </a:solidFill>
                <a:latin typeface="Arial"/>
                <a:cs typeface="Arial"/>
              </a:rPr>
              <a:t>con</a:t>
            </a:r>
            <a:r>
              <a:rPr sz="1200" u="none" spc="165" dirty="0">
                <a:solidFill>
                  <a:schemeClr val="tx2"/>
                </a:solidFill>
                <a:latin typeface="Arial"/>
                <a:cs typeface="Arial"/>
              </a:rPr>
              <a:t> </a:t>
            </a:r>
            <a:r>
              <a:rPr sz="1200" u="none" dirty="0">
                <a:solidFill>
                  <a:schemeClr val="tx2"/>
                </a:solidFill>
                <a:latin typeface="Arial"/>
                <a:cs typeface="Arial"/>
              </a:rPr>
              <a:t>l’ulteriore</a:t>
            </a:r>
            <a:r>
              <a:rPr sz="1200" u="none" spc="150" dirty="0">
                <a:solidFill>
                  <a:schemeClr val="tx2"/>
                </a:solidFill>
                <a:latin typeface="Arial"/>
                <a:cs typeface="Arial"/>
              </a:rPr>
              <a:t> </a:t>
            </a:r>
            <a:r>
              <a:rPr sz="1200" u="none" dirty="0">
                <a:solidFill>
                  <a:schemeClr val="tx2"/>
                </a:solidFill>
                <a:latin typeface="Arial"/>
                <a:cs typeface="Arial"/>
              </a:rPr>
              <a:t>condizione</a:t>
            </a:r>
            <a:r>
              <a:rPr sz="1200" u="none" spc="150" dirty="0">
                <a:solidFill>
                  <a:schemeClr val="tx2"/>
                </a:solidFill>
                <a:latin typeface="Arial"/>
                <a:cs typeface="Arial"/>
              </a:rPr>
              <a:t> </a:t>
            </a:r>
            <a:r>
              <a:rPr sz="1200" u="none" dirty="0">
                <a:solidFill>
                  <a:schemeClr val="tx2"/>
                </a:solidFill>
                <a:latin typeface="Arial"/>
                <a:cs typeface="Arial"/>
              </a:rPr>
              <a:t>che</a:t>
            </a:r>
            <a:r>
              <a:rPr sz="1200" u="none" spc="150" dirty="0">
                <a:solidFill>
                  <a:schemeClr val="tx2"/>
                </a:solidFill>
                <a:latin typeface="Arial"/>
                <a:cs typeface="Arial"/>
              </a:rPr>
              <a:t> </a:t>
            </a:r>
            <a:r>
              <a:rPr sz="1200" u="none" dirty="0">
                <a:solidFill>
                  <a:schemeClr val="tx2"/>
                </a:solidFill>
                <a:latin typeface="Arial"/>
                <a:cs typeface="Arial"/>
              </a:rPr>
              <a:t>sussista</a:t>
            </a:r>
            <a:r>
              <a:rPr sz="1200" u="none" spc="160" dirty="0">
                <a:solidFill>
                  <a:schemeClr val="tx2"/>
                </a:solidFill>
                <a:latin typeface="Arial"/>
                <a:cs typeface="Arial"/>
              </a:rPr>
              <a:t> </a:t>
            </a:r>
            <a:r>
              <a:rPr sz="1200" u="none" dirty="0">
                <a:solidFill>
                  <a:schemeClr val="tx2"/>
                </a:solidFill>
                <a:latin typeface="Arial"/>
                <a:cs typeface="Arial"/>
              </a:rPr>
              <a:t>uno</a:t>
            </a:r>
            <a:r>
              <a:rPr sz="1200" u="none" spc="145" dirty="0">
                <a:solidFill>
                  <a:schemeClr val="tx2"/>
                </a:solidFill>
                <a:latin typeface="Arial"/>
                <a:cs typeface="Arial"/>
              </a:rPr>
              <a:t> </a:t>
            </a:r>
            <a:r>
              <a:rPr sz="1200" u="none" spc="-25" dirty="0">
                <a:solidFill>
                  <a:schemeClr val="tx2"/>
                </a:solidFill>
                <a:latin typeface="Arial"/>
                <a:cs typeface="Arial"/>
              </a:rPr>
              <a:t>dei </a:t>
            </a:r>
            <a:r>
              <a:rPr sz="1200" u="none" spc="-10" dirty="0">
                <a:solidFill>
                  <a:schemeClr val="tx2"/>
                </a:solidFill>
                <a:latin typeface="Arial"/>
                <a:cs typeface="Arial"/>
              </a:rPr>
              <a:t>seguenti</a:t>
            </a:r>
            <a:r>
              <a:rPr sz="1200" u="none" spc="-45" dirty="0">
                <a:solidFill>
                  <a:schemeClr val="tx2"/>
                </a:solidFill>
                <a:latin typeface="Arial"/>
                <a:cs typeface="Arial"/>
              </a:rPr>
              <a:t> </a:t>
            </a:r>
            <a:r>
              <a:rPr sz="1200" u="none" spc="-10" dirty="0">
                <a:solidFill>
                  <a:schemeClr val="tx2"/>
                </a:solidFill>
                <a:latin typeface="Arial"/>
                <a:cs typeface="Arial"/>
              </a:rPr>
              <a:t>requisiti:</a:t>
            </a:r>
            <a:endParaRPr sz="1200" dirty="0">
              <a:solidFill>
                <a:schemeClr val="tx2"/>
              </a:solidFill>
              <a:latin typeface="Arial"/>
              <a:cs typeface="Arial"/>
            </a:endParaRPr>
          </a:p>
          <a:p>
            <a:pPr marL="354965" indent="-342265">
              <a:lnSpc>
                <a:spcPct val="100000"/>
              </a:lnSpc>
              <a:spcBef>
                <a:spcPts val="900"/>
              </a:spcBef>
              <a:buAutoNum type="arabicPeriod"/>
              <a:tabLst>
                <a:tab pos="354965" algn="l"/>
              </a:tabLst>
            </a:pPr>
            <a:r>
              <a:rPr sz="1200" dirty="0">
                <a:solidFill>
                  <a:schemeClr val="tx2"/>
                </a:solidFill>
                <a:latin typeface="Arial"/>
                <a:cs typeface="Arial"/>
              </a:rPr>
              <a:t>Sia</a:t>
            </a:r>
            <a:r>
              <a:rPr sz="1200" spc="-45" dirty="0">
                <a:solidFill>
                  <a:schemeClr val="tx2"/>
                </a:solidFill>
                <a:latin typeface="Arial"/>
                <a:cs typeface="Arial"/>
              </a:rPr>
              <a:t> </a:t>
            </a:r>
            <a:r>
              <a:rPr sz="1200" dirty="0">
                <a:solidFill>
                  <a:schemeClr val="tx2"/>
                </a:solidFill>
                <a:latin typeface="Arial"/>
                <a:cs typeface="Arial"/>
              </a:rPr>
              <a:t>commesso</a:t>
            </a:r>
            <a:r>
              <a:rPr sz="1200" spc="-10" dirty="0">
                <a:solidFill>
                  <a:schemeClr val="tx2"/>
                </a:solidFill>
                <a:latin typeface="Arial"/>
                <a:cs typeface="Arial"/>
              </a:rPr>
              <a:t> </a:t>
            </a:r>
            <a:r>
              <a:rPr sz="1200" dirty="0">
                <a:solidFill>
                  <a:schemeClr val="tx2"/>
                </a:solidFill>
                <a:latin typeface="Arial"/>
                <a:cs typeface="Arial"/>
              </a:rPr>
              <a:t>in</a:t>
            </a:r>
            <a:r>
              <a:rPr sz="1200" spc="-55" dirty="0">
                <a:solidFill>
                  <a:schemeClr val="tx2"/>
                </a:solidFill>
                <a:latin typeface="Arial"/>
                <a:cs typeface="Arial"/>
              </a:rPr>
              <a:t> </a:t>
            </a:r>
            <a:r>
              <a:rPr sz="1200" dirty="0">
                <a:solidFill>
                  <a:schemeClr val="tx2"/>
                </a:solidFill>
                <a:latin typeface="Arial"/>
                <a:cs typeface="Arial"/>
              </a:rPr>
              <a:t>più</a:t>
            </a:r>
            <a:r>
              <a:rPr sz="1200" spc="-50" dirty="0">
                <a:solidFill>
                  <a:schemeClr val="tx2"/>
                </a:solidFill>
                <a:latin typeface="Arial"/>
                <a:cs typeface="Arial"/>
              </a:rPr>
              <a:t> </a:t>
            </a:r>
            <a:r>
              <a:rPr sz="1200" dirty="0">
                <a:solidFill>
                  <a:schemeClr val="tx2"/>
                </a:solidFill>
                <a:latin typeface="Arial"/>
                <a:cs typeface="Arial"/>
              </a:rPr>
              <a:t>di</a:t>
            </a:r>
            <a:r>
              <a:rPr sz="1200" spc="-5" dirty="0">
                <a:solidFill>
                  <a:schemeClr val="tx2"/>
                </a:solidFill>
                <a:latin typeface="Arial"/>
                <a:cs typeface="Arial"/>
              </a:rPr>
              <a:t> </a:t>
            </a:r>
            <a:r>
              <a:rPr sz="1200" dirty="0">
                <a:solidFill>
                  <a:schemeClr val="tx2"/>
                </a:solidFill>
                <a:latin typeface="Arial"/>
                <a:cs typeface="Arial"/>
              </a:rPr>
              <a:t>uno</a:t>
            </a:r>
            <a:r>
              <a:rPr sz="1200" spc="-114" dirty="0">
                <a:solidFill>
                  <a:schemeClr val="tx2"/>
                </a:solidFill>
                <a:latin typeface="Arial"/>
                <a:cs typeface="Arial"/>
              </a:rPr>
              <a:t> </a:t>
            </a:r>
            <a:r>
              <a:rPr sz="1200" spc="-10" dirty="0">
                <a:solidFill>
                  <a:schemeClr val="tx2"/>
                </a:solidFill>
                <a:latin typeface="Arial"/>
                <a:cs typeface="Arial"/>
              </a:rPr>
              <a:t>Stato</a:t>
            </a:r>
            <a:endParaRPr sz="1200" dirty="0">
              <a:solidFill>
                <a:schemeClr val="tx2"/>
              </a:solidFill>
              <a:latin typeface="Arial"/>
              <a:cs typeface="Arial"/>
            </a:endParaRPr>
          </a:p>
          <a:p>
            <a:pPr marL="355600" marR="62865" indent="-342900">
              <a:lnSpc>
                <a:spcPct val="100000"/>
              </a:lnSpc>
              <a:buAutoNum type="arabicPeriod"/>
              <a:tabLst>
                <a:tab pos="355600" algn="l"/>
              </a:tabLst>
            </a:pPr>
            <a:r>
              <a:rPr sz="1200" dirty="0">
                <a:solidFill>
                  <a:schemeClr val="tx2"/>
                </a:solidFill>
                <a:latin typeface="Arial"/>
                <a:cs typeface="Arial"/>
              </a:rPr>
              <a:t>Sia</a:t>
            </a:r>
            <a:r>
              <a:rPr sz="1200" spc="-40" dirty="0">
                <a:solidFill>
                  <a:schemeClr val="tx2"/>
                </a:solidFill>
                <a:latin typeface="Arial"/>
                <a:cs typeface="Arial"/>
              </a:rPr>
              <a:t> </a:t>
            </a:r>
            <a:r>
              <a:rPr sz="1200" dirty="0">
                <a:solidFill>
                  <a:schemeClr val="tx2"/>
                </a:solidFill>
                <a:latin typeface="Arial"/>
                <a:cs typeface="Arial"/>
              </a:rPr>
              <a:t>commesso</a:t>
            </a:r>
            <a:r>
              <a:rPr sz="1200" spc="-55" dirty="0">
                <a:solidFill>
                  <a:schemeClr val="tx2"/>
                </a:solidFill>
                <a:latin typeface="Arial"/>
                <a:cs typeface="Arial"/>
              </a:rPr>
              <a:t> </a:t>
            </a:r>
            <a:r>
              <a:rPr sz="1200" dirty="0">
                <a:solidFill>
                  <a:schemeClr val="tx2"/>
                </a:solidFill>
                <a:latin typeface="Arial"/>
                <a:cs typeface="Arial"/>
              </a:rPr>
              <a:t>in</a:t>
            </a:r>
            <a:r>
              <a:rPr sz="1200" spc="-30" dirty="0">
                <a:solidFill>
                  <a:schemeClr val="tx2"/>
                </a:solidFill>
                <a:latin typeface="Arial"/>
                <a:cs typeface="Arial"/>
              </a:rPr>
              <a:t> </a:t>
            </a:r>
            <a:r>
              <a:rPr sz="1200" dirty="0">
                <a:solidFill>
                  <a:schemeClr val="tx2"/>
                </a:solidFill>
                <a:latin typeface="Arial"/>
                <a:cs typeface="Arial"/>
              </a:rPr>
              <a:t>uno</a:t>
            </a:r>
            <a:r>
              <a:rPr sz="1200" spc="-50" dirty="0">
                <a:solidFill>
                  <a:schemeClr val="tx2"/>
                </a:solidFill>
                <a:latin typeface="Arial"/>
                <a:cs typeface="Arial"/>
              </a:rPr>
              <a:t> </a:t>
            </a:r>
            <a:r>
              <a:rPr sz="1200" dirty="0">
                <a:solidFill>
                  <a:schemeClr val="tx2"/>
                </a:solidFill>
                <a:latin typeface="Arial"/>
                <a:cs typeface="Arial"/>
              </a:rPr>
              <a:t>Stato,</a:t>
            </a:r>
            <a:r>
              <a:rPr sz="1200" spc="-55" dirty="0">
                <a:solidFill>
                  <a:schemeClr val="tx2"/>
                </a:solidFill>
                <a:latin typeface="Arial"/>
                <a:cs typeface="Arial"/>
              </a:rPr>
              <a:t> </a:t>
            </a:r>
            <a:r>
              <a:rPr sz="1200" dirty="0">
                <a:solidFill>
                  <a:schemeClr val="tx2"/>
                </a:solidFill>
                <a:latin typeface="Arial"/>
                <a:cs typeface="Arial"/>
              </a:rPr>
              <a:t>ma</a:t>
            </a:r>
            <a:r>
              <a:rPr sz="1200" spc="-40" dirty="0">
                <a:solidFill>
                  <a:schemeClr val="tx2"/>
                </a:solidFill>
                <a:latin typeface="Arial"/>
                <a:cs typeface="Arial"/>
              </a:rPr>
              <a:t> </a:t>
            </a:r>
            <a:r>
              <a:rPr sz="1200" dirty="0">
                <a:solidFill>
                  <a:schemeClr val="tx2"/>
                </a:solidFill>
                <a:latin typeface="Arial"/>
                <a:cs typeface="Arial"/>
              </a:rPr>
              <a:t>una</a:t>
            </a:r>
            <a:r>
              <a:rPr sz="1200" spc="-40" dirty="0">
                <a:solidFill>
                  <a:schemeClr val="tx2"/>
                </a:solidFill>
                <a:latin typeface="Arial"/>
                <a:cs typeface="Arial"/>
              </a:rPr>
              <a:t> </a:t>
            </a:r>
            <a:r>
              <a:rPr sz="1200" dirty="0">
                <a:solidFill>
                  <a:schemeClr val="tx2"/>
                </a:solidFill>
                <a:latin typeface="Arial"/>
                <a:cs typeface="Arial"/>
              </a:rPr>
              <a:t>parte</a:t>
            </a:r>
            <a:r>
              <a:rPr sz="1200" spc="-60" dirty="0">
                <a:solidFill>
                  <a:schemeClr val="tx2"/>
                </a:solidFill>
                <a:latin typeface="Arial"/>
                <a:cs typeface="Arial"/>
              </a:rPr>
              <a:t> </a:t>
            </a:r>
            <a:r>
              <a:rPr sz="1200" spc="-10" dirty="0">
                <a:solidFill>
                  <a:schemeClr val="tx2"/>
                </a:solidFill>
                <a:latin typeface="Arial"/>
                <a:cs typeface="Arial"/>
              </a:rPr>
              <a:t>sostanziale</a:t>
            </a:r>
            <a:r>
              <a:rPr sz="1200" spc="-55" dirty="0">
                <a:solidFill>
                  <a:schemeClr val="tx2"/>
                </a:solidFill>
                <a:latin typeface="Arial"/>
                <a:cs typeface="Arial"/>
              </a:rPr>
              <a:t> </a:t>
            </a:r>
            <a:r>
              <a:rPr sz="1200" dirty="0">
                <a:solidFill>
                  <a:schemeClr val="tx2"/>
                </a:solidFill>
                <a:latin typeface="Arial"/>
                <a:cs typeface="Arial"/>
              </a:rPr>
              <a:t>della</a:t>
            </a:r>
            <a:r>
              <a:rPr sz="1200" spc="-55" dirty="0">
                <a:solidFill>
                  <a:schemeClr val="tx2"/>
                </a:solidFill>
                <a:latin typeface="Arial"/>
                <a:cs typeface="Arial"/>
              </a:rPr>
              <a:t> </a:t>
            </a:r>
            <a:r>
              <a:rPr sz="1200" dirty="0">
                <a:solidFill>
                  <a:schemeClr val="tx2"/>
                </a:solidFill>
                <a:latin typeface="Arial"/>
                <a:cs typeface="Arial"/>
              </a:rPr>
              <a:t>sua</a:t>
            </a:r>
            <a:r>
              <a:rPr sz="1200" spc="-35" dirty="0">
                <a:solidFill>
                  <a:schemeClr val="tx2"/>
                </a:solidFill>
                <a:latin typeface="Arial"/>
                <a:cs typeface="Arial"/>
              </a:rPr>
              <a:t> </a:t>
            </a:r>
            <a:r>
              <a:rPr sz="1200" spc="-10" dirty="0">
                <a:solidFill>
                  <a:schemeClr val="tx2"/>
                </a:solidFill>
                <a:latin typeface="Arial"/>
                <a:cs typeface="Arial"/>
              </a:rPr>
              <a:t>preparazione,</a:t>
            </a:r>
            <a:r>
              <a:rPr sz="1200" spc="-55" dirty="0">
                <a:solidFill>
                  <a:schemeClr val="tx2"/>
                </a:solidFill>
                <a:latin typeface="Arial"/>
                <a:cs typeface="Arial"/>
              </a:rPr>
              <a:t> </a:t>
            </a:r>
            <a:r>
              <a:rPr sz="1200" spc="-10" dirty="0">
                <a:solidFill>
                  <a:schemeClr val="tx2"/>
                </a:solidFill>
                <a:latin typeface="Arial"/>
                <a:cs typeface="Arial"/>
              </a:rPr>
              <a:t>pianificazione,</a:t>
            </a:r>
            <a:r>
              <a:rPr sz="1200" spc="-55" dirty="0">
                <a:solidFill>
                  <a:schemeClr val="tx2"/>
                </a:solidFill>
                <a:latin typeface="Arial"/>
                <a:cs typeface="Arial"/>
              </a:rPr>
              <a:t> </a:t>
            </a:r>
            <a:r>
              <a:rPr sz="1200" spc="-10" dirty="0">
                <a:solidFill>
                  <a:schemeClr val="tx2"/>
                </a:solidFill>
                <a:latin typeface="Arial"/>
                <a:cs typeface="Arial"/>
              </a:rPr>
              <a:t>direzione</a:t>
            </a:r>
            <a:r>
              <a:rPr sz="1200" spc="-40" dirty="0">
                <a:solidFill>
                  <a:schemeClr val="tx2"/>
                </a:solidFill>
                <a:latin typeface="Arial"/>
                <a:cs typeface="Arial"/>
              </a:rPr>
              <a:t> </a:t>
            </a:r>
            <a:r>
              <a:rPr sz="1200" dirty="0">
                <a:solidFill>
                  <a:schemeClr val="tx2"/>
                </a:solidFill>
                <a:latin typeface="Arial"/>
                <a:cs typeface="Arial"/>
              </a:rPr>
              <a:t>o</a:t>
            </a:r>
            <a:r>
              <a:rPr sz="1200" spc="-15" dirty="0">
                <a:solidFill>
                  <a:schemeClr val="tx2"/>
                </a:solidFill>
                <a:latin typeface="Arial"/>
                <a:cs typeface="Arial"/>
              </a:rPr>
              <a:t> </a:t>
            </a:r>
            <a:r>
              <a:rPr sz="1200" spc="-10" dirty="0">
                <a:solidFill>
                  <a:schemeClr val="tx2"/>
                </a:solidFill>
                <a:latin typeface="Arial"/>
                <a:cs typeface="Arial"/>
              </a:rPr>
              <a:t>controllo</a:t>
            </a:r>
            <a:r>
              <a:rPr sz="1200" spc="-35" dirty="0">
                <a:solidFill>
                  <a:schemeClr val="tx2"/>
                </a:solidFill>
                <a:latin typeface="Arial"/>
                <a:cs typeface="Arial"/>
              </a:rPr>
              <a:t> </a:t>
            </a:r>
            <a:r>
              <a:rPr sz="1200" spc="-10" dirty="0">
                <a:solidFill>
                  <a:schemeClr val="tx2"/>
                </a:solidFill>
                <a:latin typeface="Arial"/>
                <a:cs typeface="Arial"/>
              </a:rPr>
              <a:t>avvenga</a:t>
            </a:r>
            <a:r>
              <a:rPr sz="1200" spc="-20" dirty="0">
                <a:solidFill>
                  <a:schemeClr val="tx2"/>
                </a:solidFill>
                <a:latin typeface="Arial"/>
                <a:cs typeface="Arial"/>
              </a:rPr>
              <a:t> </a:t>
            </a:r>
            <a:r>
              <a:rPr sz="1200" dirty="0">
                <a:solidFill>
                  <a:schemeClr val="tx2"/>
                </a:solidFill>
                <a:latin typeface="Arial"/>
                <a:cs typeface="Arial"/>
              </a:rPr>
              <a:t>in</a:t>
            </a:r>
            <a:r>
              <a:rPr sz="1200" spc="260" dirty="0">
                <a:solidFill>
                  <a:schemeClr val="tx2"/>
                </a:solidFill>
                <a:latin typeface="Arial"/>
                <a:cs typeface="Arial"/>
              </a:rPr>
              <a:t> </a:t>
            </a:r>
            <a:r>
              <a:rPr sz="1200" spc="-25" dirty="0">
                <a:solidFill>
                  <a:schemeClr val="tx2"/>
                </a:solidFill>
                <a:latin typeface="Arial"/>
                <a:cs typeface="Arial"/>
              </a:rPr>
              <a:t>un </a:t>
            </a:r>
            <a:r>
              <a:rPr sz="1200" dirty="0">
                <a:solidFill>
                  <a:schemeClr val="tx2"/>
                </a:solidFill>
                <a:latin typeface="Arial"/>
                <a:cs typeface="Arial"/>
              </a:rPr>
              <a:t>altro</a:t>
            </a:r>
            <a:r>
              <a:rPr sz="1200" spc="-80" dirty="0">
                <a:solidFill>
                  <a:schemeClr val="tx2"/>
                </a:solidFill>
                <a:latin typeface="Arial"/>
                <a:cs typeface="Arial"/>
              </a:rPr>
              <a:t> </a:t>
            </a:r>
            <a:r>
              <a:rPr sz="1200" spc="-10" dirty="0">
                <a:solidFill>
                  <a:schemeClr val="tx2"/>
                </a:solidFill>
                <a:latin typeface="Arial"/>
                <a:cs typeface="Arial"/>
              </a:rPr>
              <a:t>Stato</a:t>
            </a:r>
            <a:endParaRPr sz="1200" dirty="0">
              <a:solidFill>
                <a:schemeClr val="tx2"/>
              </a:solidFill>
              <a:latin typeface="Arial"/>
              <a:cs typeface="Arial"/>
            </a:endParaRPr>
          </a:p>
          <a:p>
            <a:pPr marL="355600" marR="125095" indent="-342900">
              <a:lnSpc>
                <a:spcPct val="100000"/>
              </a:lnSpc>
              <a:buAutoNum type="arabicPeriod"/>
              <a:tabLst>
                <a:tab pos="355600" algn="l"/>
              </a:tabLst>
            </a:pPr>
            <a:r>
              <a:rPr sz="1200" dirty="0">
                <a:solidFill>
                  <a:schemeClr val="tx2"/>
                </a:solidFill>
                <a:latin typeface="Arial"/>
                <a:cs typeface="Arial"/>
              </a:rPr>
              <a:t>Sia</a:t>
            </a:r>
            <a:r>
              <a:rPr sz="1200" spc="-30" dirty="0">
                <a:solidFill>
                  <a:schemeClr val="tx2"/>
                </a:solidFill>
                <a:latin typeface="Arial"/>
                <a:cs typeface="Arial"/>
              </a:rPr>
              <a:t> </a:t>
            </a:r>
            <a:r>
              <a:rPr sz="1200" spc="-10" dirty="0">
                <a:solidFill>
                  <a:schemeClr val="tx2"/>
                </a:solidFill>
                <a:latin typeface="Arial"/>
                <a:cs typeface="Arial"/>
              </a:rPr>
              <a:t>commesso</a:t>
            </a:r>
            <a:r>
              <a:rPr sz="1200" spc="-45" dirty="0">
                <a:solidFill>
                  <a:schemeClr val="tx2"/>
                </a:solidFill>
                <a:latin typeface="Arial"/>
                <a:cs typeface="Arial"/>
              </a:rPr>
              <a:t> </a:t>
            </a:r>
            <a:r>
              <a:rPr sz="1200" dirty="0">
                <a:solidFill>
                  <a:schemeClr val="tx2"/>
                </a:solidFill>
                <a:latin typeface="Arial"/>
                <a:cs typeface="Arial"/>
              </a:rPr>
              <a:t>in</a:t>
            </a:r>
            <a:r>
              <a:rPr sz="1200" spc="-20" dirty="0">
                <a:solidFill>
                  <a:schemeClr val="tx2"/>
                </a:solidFill>
                <a:latin typeface="Arial"/>
                <a:cs typeface="Arial"/>
              </a:rPr>
              <a:t> </a:t>
            </a:r>
            <a:r>
              <a:rPr sz="1200" dirty="0">
                <a:solidFill>
                  <a:schemeClr val="tx2"/>
                </a:solidFill>
                <a:latin typeface="Arial"/>
                <a:cs typeface="Arial"/>
              </a:rPr>
              <a:t>uno</a:t>
            </a:r>
            <a:r>
              <a:rPr sz="1200" spc="-45" dirty="0">
                <a:solidFill>
                  <a:schemeClr val="tx2"/>
                </a:solidFill>
                <a:latin typeface="Arial"/>
                <a:cs typeface="Arial"/>
              </a:rPr>
              <a:t> </a:t>
            </a:r>
            <a:r>
              <a:rPr sz="1200" dirty="0">
                <a:solidFill>
                  <a:schemeClr val="tx2"/>
                </a:solidFill>
                <a:latin typeface="Arial"/>
                <a:cs typeface="Arial"/>
              </a:rPr>
              <a:t>Stato,</a:t>
            </a:r>
            <a:r>
              <a:rPr sz="1200" spc="-35" dirty="0">
                <a:solidFill>
                  <a:schemeClr val="tx2"/>
                </a:solidFill>
                <a:latin typeface="Arial"/>
                <a:cs typeface="Arial"/>
              </a:rPr>
              <a:t> </a:t>
            </a:r>
            <a:r>
              <a:rPr sz="1200" dirty="0">
                <a:solidFill>
                  <a:schemeClr val="tx2"/>
                </a:solidFill>
                <a:latin typeface="Arial"/>
                <a:cs typeface="Arial"/>
              </a:rPr>
              <a:t>ma</a:t>
            </a:r>
            <a:r>
              <a:rPr sz="1200" spc="-30" dirty="0">
                <a:solidFill>
                  <a:schemeClr val="tx2"/>
                </a:solidFill>
                <a:latin typeface="Arial"/>
                <a:cs typeface="Arial"/>
              </a:rPr>
              <a:t> </a:t>
            </a:r>
            <a:r>
              <a:rPr sz="1200" dirty="0">
                <a:solidFill>
                  <a:schemeClr val="tx2"/>
                </a:solidFill>
                <a:latin typeface="Arial"/>
                <a:cs typeface="Arial"/>
              </a:rPr>
              <a:t>in</a:t>
            </a:r>
            <a:r>
              <a:rPr sz="1200" spc="-15" dirty="0">
                <a:solidFill>
                  <a:schemeClr val="tx2"/>
                </a:solidFill>
                <a:latin typeface="Arial"/>
                <a:cs typeface="Arial"/>
              </a:rPr>
              <a:t> </a:t>
            </a:r>
            <a:r>
              <a:rPr sz="1200" dirty="0">
                <a:solidFill>
                  <a:schemeClr val="tx2"/>
                </a:solidFill>
                <a:latin typeface="Arial"/>
                <a:cs typeface="Arial"/>
              </a:rPr>
              <a:t>esso</a:t>
            </a:r>
            <a:r>
              <a:rPr sz="1200" spc="-30" dirty="0">
                <a:solidFill>
                  <a:schemeClr val="tx2"/>
                </a:solidFill>
                <a:latin typeface="Arial"/>
                <a:cs typeface="Arial"/>
              </a:rPr>
              <a:t> </a:t>
            </a:r>
            <a:r>
              <a:rPr sz="1200" dirty="0">
                <a:solidFill>
                  <a:schemeClr val="tx2"/>
                </a:solidFill>
                <a:latin typeface="Arial"/>
                <a:cs typeface="Arial"/>
              </a:rPr>
              <a:t>sia</a:t>
            </a:r>
            <a:r>
              <a:rPr sz="1200" spc="-30" dirty="0">
                <a:solidFill>
                  <a:schemeClr val="tx2"/>
                </a:solidFill>
                <a:latin typeface="Arial"/>
                <a:cs typeface="Arial"/>
              </a:rPr>
              <a:t> </a:t>
            </a:r>
            <a:r>
              <a:rPr sz="1200" spc="-10" dirty="0">
                <a:solidFill>
                  <a:schemeClr val="tx2"/>
                </a:solidFill>
                <a:latin typeface="Arial"/>
                <a:cs typeface="Arial"/>
              </a:rPr>
              <a:t>implicato</a:t>
            </a:r>
            <a:r>
              <a:rPr sz="1200" spc="-45" dirty="0">
                <a:solidFill>
                  <a:schemeClr val="tx2"/>
                </a:solidFill>
                <a:latin typeface="Arial"/>
                <a:cs typeface="Arial"/>
              </a:rPr>
              <a:t> </a:t>
            </a:r>
            <a:r>
              <a:rPr sz="1200" dirty="0">
                <a:solidFill>
                  <a:schemeClr val="tx2"/>
                </a:solidFill>
                <a:latin typeface="Arial"/>
                <a:cs typeface="Arial"/>
              </a:rPr>
              <a:t>un</a:t>
            </a:r>
            <a:r>
              <a:rPr sz="1200" spc="-30" dirty="0">
                <a:solidFill>
                  <a:schemeClr val="tx2"/>
                </a:solidFill>
                <a:latin typeface="Arial"/>
                <a:cs typeface="Arial"/>
              </a:rPr>
              <a:t> </a:t>
            </a:r>
            <a:r>
              <a:rPr sz="1200" spc="-10" dirty="0">
                <a:solidFill>
                  <a:schemeClr val="tx2"/>
                </a:solidFill>
                <a:latin typeface="Arial"/>
                <a:cs typeface="Arial"/>
              </a:rPr>
              <a:t>gruppo</a:t>
            </a:r>
            <a:r>
              <a:rPr sz="1200" spc="-30" dirty="0">
                <a:solidFill>
                  <a:schemeClr val="tx2"/>
                </a:solidFill>
                <a:latin typeface="Arial"/>
                <a:cs typeface="Arial"/>
              </a:rPr>
              <a:t> </a:t>
            </a:r>
            <a:r>
              <a:rPr sz="1200" spc="-10" dirty="0">
                <a:solidFill>
                  <a:schemeClr val="tx2"/>
                </a:solidFill>
                <a:latin typeface="Arial"/>
                <a:cs typeface="Arial"/>
              </a:rPr>
              <a:t>criminale</a:t>
            </a:r>
            <a:r>
              <a:rPr sz="1200" spc="-40" dirty="0">
                <a:solidFill>
                  <a:schemeClr val="tx2"/>
                </a:solidFill>
                <a:latin typeface="Arial"/>
                <a:cs typeface="Arial"/>
              </a:rPr>
              <a:t> </a:t>
            </a:r>
            <a:r>
              <a:rPr sz="1200" spc="-10" dirty="0">
                <a:solidFill>
                  <a:schemeClr val="tx2"/>
                </a:solidFill>
                <a:latin typeface="Arial"/>
                <a:cs typeface="Arial"/>
              </a:rPr>
              <a:t>organizzato</a:t>
            </a:r>
            <a:r>
              <a:rPr sz="1200" spc="-20" dirty="0">
                <a:solidFill>
                  <a:schemeClr val="tx2"/>
                </a:solidFill>
                <a:latin typeface="Arial"/>
                <a:cs typeface="Arial"/>
              </a:rPr>
              <a:t> </a:t>
            </a:r>
            <a:r>
              <a:rPr sz="1200" spc="-10" dirty="0">
                <a:solidFill>
                  <a:schemeClr val="tx2"/>
                </a:solidFill>
                <a:latin typeface="Arial"/>
                <a:cs typeface="Arial"/>
              </a:rPr>
              <a:t>impegnato</a:t>
            </a:r>
            <a:r>
              <a:rPr sz="1200" spc="-45" dirty="0">
                <a:solidFill>
                  <a:schemeClr val="tx2"/>
                </a:solidFill>
                <a:latin typeface="Arial"/>
                <a:cs typeface="Arial"/>
              </a:rPr>
              <a:t> </a:t>
            </a:r>
            <a:r>
              <a:rPr sz="1200" dirty="0">
                <a:solidFill>
                  <a:schemeClr val="tx2"/>
                </a:solidFill>
                <a:latin typeface="Arial"/>
                <a:cs typeface="Arial"/>
              </a:rPr>
              <a:t>in</a:t>
            </a:r>
            <a:r>
              <a:rPr sz="1200" spc="-20" dirty="0">
                <a:solidFill>
                  <a:schemeClr val="tx2"/>
                </a:solidFill>
                <a:latin typeface="Arial"/>
                <a:cs typeface="Arial"/>
              </a:rPr>
              <a:t> </a:t>
            </a:r>
            <a:r>
              <a:rPr sz="1200" dirty="0">
                <a:solidFill>
                  <a:schemeClr val="tx2"/>
                </a:solidFill>
                <a:latin typeface="Arial"/>
                <a:cs typeface="Arial"/>
              </a:rPr>
              <a:t>attività</a:t>
            </a:r>
            <a:r>
              <a:rPr sz="1200" spc="-45" dirty="0">
                <a:solidFill>
                  <a:schemeClr val="tx2"/>
                </a:solidFill>
                <a:latin typeface="Arial"/>
                <a:cs typeface="Arial"/>
              </a:rPr>
              <a:t> </a:t>
            </a:r>
            <a:r>
              <a:rPr sz="1200" spc="-10" dirty="0">
                <a:solidFill>
                  <a:schemeClr val="tx2"/>
                </a:solidFill>
                <a:latin typeface="Arial"/>
                <a:cs typeface="Arial"/>
              </a:rPr>
              <a:t>criminali</a:t>
            </a:r>
            <a:r>
              <a:rPr sz="1200" spc="-50" dirty="0">
                <a:solidFill>
                  <a:schemeClr val="tx2"/>
                </a:solidFill>
                <a:latin typeface="Arial"/>
                <a:cs typeface="Arial"/>
              </a:rPr>
              <a:t> </a:t>
            </a:r>
            <a:r>
              <a:rPr sz="1200" dirty="0">
                <a:solidFill>
                  <a:schemeClr val="tx2"/>
                </a:solidFill>
                <a:latin typeface="Arial"/>
                <a:cs typeface="Arial"/>
              </a:rPr>
              <a:t>in</a:t>
            </a:r>
            <a:r>
              <a:rPr sz="1200" spc="-20" dirty="0">
                <a:solidFill>
                  <a:schemeClr val="tx2"/>
                </a:solidFill>
                <a:latin typeface="Arial"/>
                <a:cs typeface="Arial"/>
              </a:rPr>
              <a:t> </a:t>
            </a:r>
            <a:r>
              <a:rPr sz="1200" dirty="0">
                <a:solidFill>
                  <a:schemeClr val="tx2"/>
                </a:solidFill>
                <a:latin typeface="Arial"/>
                <a:cs typeface="Arial"/>
              </a:rPr>
              <a:t>più</a:t>
            </a:r>
            <a:r>
              <a:rPr sz="1200" spc="-25" dirty="0">
                <a:solidFill>
                  <a:schemeClr val="tx2"/>
                </a:solidFill>
                <a:latin typeface="Arial"/>
                <a:cs typeface="Arial"/>
              </a:rPr>
              <a:t> </a:t>
            </a:r>
            <a:r>
              <a:rPr sz="1200" dirty="0">
                <a:solidFill>
                  <a:schemeClr val="tx2"/>
                </a:solidFill>
                <a:latin typeface="Arial"/>
                <a:cs typeface="Arial"/>
              </a:rPr>
              <a:t>di</a:t>
            </a:r>
            <a:r>
              <a:rPr sz="1200" spc="-15" dirty="0">
                <a:solidFill>
                  <a:schemeClr val="tx2"/>
                </a:solidFill>
                <a:latin typeface="Arial"/>
                <a:cs typeface="Arial"/>
              </a:rPr>
              <a:t> </a:t>
            </a:r>
            <a:r>
              <a:rPr sz="1200" spc="-25" dirty="0">
                <a:solidFill>
                  <a:schemeClr val="tx2"/>
                </a:solidFill>
                <a:latin typeface="Arial"/>
                <a:cs typeface="Arial"/>
              </a:rPr>
              <a:t>uno </a:t>
            </a:r>
            <a:r>
              <a:rPr sz="1200" spc="-10" dirty="0">
                <a:solidFill>
                  <a:schemeClr val="tx2"/>
                </a:solidFill>
                <a:latin typeface="Arial"/>
                <a:cs typeface="Arial"/>
              </a:rPr>
              <a:t>Stato</a:t>
            </a:r>
            <a:endParaRPr sz="1200" dirty="0">
              <a:solidFill>
                <a:schemeClr val="tx2"/>
              </a:solidFill>
              <a:latin typeface="Arial"/>
              <a:cs typeface="Arial"/>
            </a:endParaRPr>
          </a:p>
          <a:p>
            <a:pPr marL="354965" indent="-342265">
              <a:lnSpc>
                <a:spcPct val="100000"/>
              </a:lnSpc>
              <a:buAutoNum type="arabicPeriod"/>
              <a:tabLst>
                <a:tab pos="354965" algn="l"/>
              </a:tabLst>
            </a:pPr>
            <a:r>
              <a:rPr sz="1200" dirty="0">
                <a:solidFill>
                  <a:schemeClr val="tx2"/>
                </a:solidFill>
                <a:latin typeface="Arial"/>
                <a:cs typeface="Arial"/>
              </a:rPr>
              <a:t>Sia</a:t>
            </a:r>
            <a:r>
              <a:rPr sz="1200" spc="-30" dirty="0">
                <a:solidFill>
                  <a:schemeClr val="tx2"/>
                </a:solidFill>
                <a:latin typeface="Arial"/>
                <a:cs typeface="Arial"/>
              </a:rPr>
              <a:t> </a:t>
            </a:r>
            <a:r>
              <a:rPr sz="1200" dirty="0">
                <a:solidFill>
                  <a:schemeClr val="tx2"/>
                </a:solidFill>
                <a:latin typeface="Arial"/>
                <a:cs typeface="Arial"/>
              </a:rPr>
              <a:t>commesso</a:t>
            </a:r>
            <a:r>
              <a:rPr sz="1200" spc="-5" dirty="0">
                <a:solidFill>
                  <a:schemeClr val="tx2"/>
                </a:solidFill>
                <a:latin typeface="Arial"/>
                <a:cs typeface="Arial"/>
              </a:rPr>
              <a:t> </a:t>
            </a:r>
            <a:r>
              <a:rPr sz="1200" dirty="0">
                <a:solidFill>
                  <a:schemeClr val="tx2"/>
                </a:solidFill>
                <a:latin typeface="Arial"/>
                <a:cs typeface="Arial"/>
              </a:rPr>
              <a:t>in</a:t>
            </a:r>
            <a:r>
              <a:rPr sz="1200" spc="-45" dirty="0">
                <a:solidFill>
                  <a:schemeClr val="tx2"/>
                </a:solidFill>
                <a:latin typeface="Arial"/>
                <a:cs typeface="Arial"/>
              </a:rPr>
              <a:t> </a:t>
            </a:r>
            <a:r>
              <a:rPr sz="1200" dirty="0">
                <a:solidFill>
                  <a:schemeClr val="tx2"/>
                </a:solidFill>
                <a:latin typeface="Arial"/>
                <a:cs typeface="Arial"/>
              </a:rPr>
              <a:t>uno</a:t>
            </a:r>
            <a:r>
              <a:rPr sz="1200" spc="-30" dirty="0">
                <a:solidFill>
                  <a:schemeClr val="tx2"/>
                </a:solidFill>
                <a:latin typeface="Arial"/>
                <a:cs typeface="Arial"/>
              </a:rPr>
              <a:t> </a:t>
            </a:r>
            <a:r>
              <a:rPr sz="1200" dirty="0">
                <a:solidFill>
                  <a:schemeClr val="tx2"/>
                </a:solidFill>
                <a:latin typeface="Arial"/>
                <a:cs typeface="Arial"/>
              </a:rPr>
              <a:t>Stato,</a:t>
            </a:r>
            <a:r>
              <a:rPr sz="1200" spc="-10" dirty="0">
                <a:solidFill>
                  <a:schemeClr val="tx2"/>
                </a:solidFill>
                <a:latin typeface="Arial"/>
                <a:cs typeface="Arial"/>
              </a:rPr>
              <a:t> </a:t>
            </a:r>
            <a:r>
              <a:rPr sz="1200" dirty="0">
                <a:solidFill>
                  <a:schemeClr val="tx2"/>
                </a:solidFill>
                <a:latin typeface="Arial"/>
                <a:cs typeface="Arial"/>
              </a:rPr>
              <a:t>ma</a:t>
            </a:r>
            <a:r>
              <a:rPr sz="1200" spc="-10" dirty="0">
                <a:solidFill>
                  <a:schemeClr val="tx2"/>
                </a:solidFill>
                <a:latin typeface="Arial"/>
                <a:cs typeface="Arial"/>
              </a:rPr>
              <a:t> </a:t>
            </a:r>
            <a:r>
              <a:rPr sz="1200" dirty="0">
                <a:solidFill>
                  <a:schemeClr val="tx2"/>
                </a:solidFill>
                <a:latin typeface="Arial"/>
                <a:cs typeface="Arial"/>
              </a:rPr>
              <a:t>abbia</a:t>
            </a:r>
            <a:r>
              <a:rPr sz="1200" spc="-45" dirty="0">
                <a:solidFill>
                  <a:schemeClr val="tx2"/>
                </a:solidFill>
                <a:latin typeface="Arial"/>
                <a:cs typeface="Arial"/>
              </a:rPr>
              <a:t> </a:t>
            </a:r>
            <a:r>
              <a:rPr sz="1200" dirty="0">
                <a:solidFill>
                  <a:schemeClr val="tx2"/>
                </a:solidFill>
                <a:latin typeface="Arial"/>
                <a:cs typeface="Arial"/>
              </a:rPr>
              <a:t>effetti</a:t>
            </a:r>
            <a:r>
              <a:rPr sz="1200" spc="-40" dirty="0">
                <a:solidFill>
                  <a:schemeClr val="tx2"/>
                </a:solidFill>
                <a:latin typeface="Arial"/>
                <a:cs typeface="Arial"/>
              </a:rPr>
              <a:t> </a:t>
            </a:r>
            <a:r>
              <a:rPr sz="1200" spc="-10" dirty="0">
                <a:solidFill>
                  <a:schemeClr val="tx2"/>
                </a:solidFill>
                <a:latin typeface="Arial"/>
                <a:cs typeface="Arial"/>
              </a:rPr>
              <a:t>sostanziali</a:t>
            </a:r>
            <a:r>
              <a:rPr sz="1200" spc="-50" dirty="0">
                <a:solidFill>
                  <a:schemeClr val="tx2"/>
                </a:solidFill>
                <a:latin typeface="Arial"/>
                <a:cs typeface="Arial"/>
              </a:rPr>
              <a:t> </a:t>
            </a:r>
            <a:r>
              <a:rPr sz="1200" dirty="0">
                <a:solidFill>
                  <a:schemeClr val="tx2"/>
                </a:solidFill>
                <a:latin typeface="Arial"/>
                <a:cs typeface="Arial"/>
              </a:rPr>
              <a:t>in</a:t>
            </a:r>
            <a:r>
              <a:rPr sz="1200" spc="-20" dirty="0">
                <a:solidFill>
                  <a:schemeClr val="tx2"/>
                </a:solidFill>
                <a:latin typeface="Arial"/>
                <a:cs typeface="Arial"/>
              </a:rPr>
              <a:t> </a:t>
            </a:r>
            <a:r>
              <a:rPr sz="1200" dirty="0">
                <a:solidFill>
                  <a:schemeClr val="tx2"/>
                </a:solidFill>
                <a:latin typeface="Arial"/>
                <a:cs typeface="Arial"/>
              </a:rPr>
              <a:t>un</a:t>
            </a:r>
            <a:r>
              <a:rPr sz="1200" spc="-20" dirty="0">
                <a:solidFill>
                  <a:schemeClr val="tx2"/>
                </a:solidFill>
                <a:latin typeface="Arial"/>
                <a:cs typeface="Arial"/>
              </a:rPr>
              <a:t> </a:t>
            </a:r>
            <a:r>
              <a:rPr sz="1200" spc="-10" dirty="0">
                <a:solidFill>
                  <a:schemeClr val="tx2"/>
                </a:solidFill>
                <a:latin typeface="Arial"/>
                <a:cs typeface="Arial"/>
              </a:rPr>
              <a:t>altro</a:t>
            </a:r>
            <a:r>
              <a:rPr sz="1200" spc="-220" dirty="0">
                <a:solidFill>
                  <a:schemeClr val="tx2"/>
                </a:solidFill>
                <a:latin typeface="Arial"/>
                <a:cs typeface="Arial"/>
              </a:rPr>
              <a:t> </a:t>
            </a:r>
            <a:r>
              <a:rPr sz="1200" spc="-10" dirty="0">
                <a:solidFill>
                  <a:schemeClr val="tx2"/>
                </a:solidFill>
                <a:latin typeface="Arial"/>
                <a:cs typeface="Arial"/>
              </a:rPr>
              <a:t>Stato.</a:t>
            </a:r>
            <a:endParaRPr sz="1200" dirty="0">
              <a:solidFill>
                <a:schemeClr val="tx2"/>
              </a:solidFill>
              <a:latin typeface="Arial"/>
              <a:cs typeface="Arial"/>
            </a:endParaRPr>
          </a:p>
          <a:p>
            <a:pPr>
              <a:lnSpc>
                <a:spcPct val="100000"/>
              </a:lnSpc>
              <a:buClr>
                <a:srgbClr val="00338D"/>
              </a:buClr>
              <a:buFont typeface="Arial"/>
              <a:buAutoNum type="arabicPeriod"/>
            </a:pPr>
            <a:endParaRPr sz="1200" dirty="0">
              <a:solidFill>
                <a:schemeClr val="tx2"/>
              </a:solidFill>
              <a:latin typeface="Arial"/>
              <a:cs typeface="Arial"/>
            </a:endParaRPr>
          </a:p>
          <a:p>
            <a:pPr>
              <a:lnSpc>
                <a:spcPct val="100000"/>
              </a:lnSpc>
              <a:spcBef>
                <a:spcPts val="105"/>
              </a:spcBef>
              <a:buClr>
                <a:srgbClr val="00338D"/>
              </a:buClr>
              <a:buFont typeface="Arial"/>
              <a:buAutoNum type="arabicPeriod"/>
            </a:pPr>
            <a:endParaRPr sz="1200" dirty="0">
              <a:solidFill>
                <a:schemeClr val="tx2"/>
              </a:solidFill>
              <a:latin typeface="Arial"/>
              <a:cs typeface="Arial"/>
            </a:endParaRPr>
          </a:p>
          <a:p>
            <a:pPr marL="708660" lvl="1" indent="-362585">
              <a:lnSpc>
                <a:spcPct val="100000"/>
              </a:lnSpc>
              <a:buFont typeface="Wingdings"/>
              <a:buChar char=""/>
              <a:tabLst>
                <a:tab pos="708660" algn="l"/>
              </a:tabLst>
            </a:pPr>
            <a:r>
              <a:rPr sz="1200" dirty="0">
                <a:solidFill>
                  <a:schemeClr val="tx2"/>
                </a:solidFill>
                <a:latin typeface="Arial"/>
                <a:cs typeface="Arial"/>
              </a:rPr>
              <a:t>Non</a:t>
            </a:r>
            <a:r>
              <a:rPr sz="1200" spc="-30" dirty="0">
                <a:solidFill>
                  <a:schemeClr val="tx2"/>
                </a:solidFill>
                <a:latin typeface="Arial"/>
                <a:cs typeface="Arial"/>
              </a:rPr>
              <a:t> </a:t>
            </a:r>
            <a:r>
              <a:rPr sz="1200" dirty="0">
                <a:solidFill>
                  <a:schemeClr val="tx2"/>
                </a:solidFill>
                <a:latin typeface="Arial"/>
                <a:cs typeface="Arial"/>
              </a:rPr>
              <a:t>tutti</a:t>
            </a:r>
            <a:r>
              <a:rPr sz="1200" spc="-5" dirty="0">
                <a:solidFill>
                  <a:schemeClr val="tx2"/>
                </a:solidFill>
                <a:latin typeface="Arial"/>
                <a:cs typeface="Arial"/>
              </a:rPr>
              <a:t> </a:t>
            </a:r>
            <a:r>
              <a:rPr sz="1200" dirty="0">
                <a:solidFill>
                  <a:schemeClr val="tx2"/>
                </a:solidFill>
                <a:latin typeface="Arial"/>
                <a:cs typeface="Arial"/>
              </a:rPr>
              <a:t>i</a:t>
            </a:r>
            <a:r>
              <a:rPr sz="1200" spc="5" dirty="0">
                <a:solidFill>
                  <a:schemeClr val="tx2"/>
                </a:solidFill>
                <a:latin typeface="Arial"/>
                <a:cs typeface="Arial"/>
              </a:rPr>
              <a:t> </a:t>
            </a:r>
            <a:r>
              <a:rPr sz="1200" dirty="0">
                <a:solidFill>
                  <a:schemeClr val="tx2"/>
                </a:solidFill>
                <a:latin typeface="Arial"/>
                <a:cs typeface="Arial"/>
              </a:rPr>
              <a:t>reati</a:t>
            </a:r>
            <a:r>
              <a:rPr sz="1200" spc="-35" dirty="0">
                <a:solidFill>
                  <a:schemeClr val="tx2"/>
                </a:solidFill>
                <a:latin typeface="Arial"/>
                <a:cs typeface="Arial"/>
              </a:rPr>
              <a:t> </a:t>
            </a:r>
            <a:r>
              <a:rPr sz="1200" spc="-10" dirty="0">
                <a:solidFill>
                  <a:schemeClr val="tx2"/>
                </a:solidFill>
                <a:latin typeface="Arial"/>
                <a:cs typeface="Arial"/>
              </a:rPr>
              <a:t>transnazionali</a:t>
            </a:r>
            <a:r>
              <a:rPr sz="1200" spc="-50" dirty="0">
                <a:solidFill>
                  <a:schemeClr val="tx2"/>
                </a:solidFill>
                <a:latin typeface="Arial"/>
                <a:cs typeface="Arial"/>
              </a:rPr>
              <a:t> </a:t>
            </a:r>
            <a:r>
              <a:rPr sz="1200" spc="-10" dirty="0">
                <a:solidFill>
                  <a:schemeClr val="tx2"/>
                </a:solidFill>
                <a:latin typeface="Arial"/>
                <a:cs typeface="Arial"/>
              </a:rPr>
              <a:t>fondano</a:t>
            </a:r>
            <a:r>
              <a:rPr sz="1200" spc="-50" dirty="0">
                <a:solidFill>
                  <a:schemeClr val="tx2"/>
                </a:solidFill>
                <a:latin typeface="Arial"/>
                <a:cs typeface="Arial"/>
              </a:rPr>
              <a:t> </a:t>
            </a:r>
            <a:r>
              <a:rPr sz="1200" dirty="0">
                <a:solidFill>
                  <a:schemeClr val="tx2"/>
                </a:solidFill>
                <a:latin typeface="Arial"/>
                <a:cs typeface="Arial"/>
              </a:rPr>
              <a:t>la</a:t>
            </a:r>
            <a:r>
              <a:rPr sz="1200" spc="-15" dirty="0">
                <a:solidFill>
                  <a:schemeClr val="tx2"/>
                </a:solidFill>
                <a:latin typeface="Arial"/>
                <a:cs typeface="Arial"/>
              </a:rPr>
              <a:t> </a:t>
            </a:r>
            <a:r>
              <a:rPr sz="1200" spc="-10" dirty="0">
                <a:solidFill>
                  <a:schemeClr val="tx2"/>
                </a:solidFill>
                <a:latin typeface="Arial"/>
                <a:cs typeface="Arial"/>
              </a:rPr>
              <a:t>responsabilità</a:t>
            </a:r>
            <a:r>
              <a:rPr sz="1200" spc="-40" dirty="0">
                <a:solidFill>
                  <a:schemeClr val="tx2"/>
                </a:solidFill>
                <a:latin typeface="Arial"/>
                <a:cs typeface="Arial"/>
              </a:rPr>
              <a:t> </a:t>
            </a:r>
            <a:r>
              <a:rPr sz="1200" spc="-10" dirty="0">
                <a:solidFill>
                  <a:schemeClr val="tx2"/>
                </a:solidFill>
                <a:latin typeface="Arial"/>
                <a:cs typeface="Arial"/>
              </a:rPr>
              <a:t>dell’ente,</a:t>
            </a:r>
            <a:r>
              <a:rPr sz="1200" spc="-40" dirty="0">
                <a:solidFill>
                  <a:schemeClr val="tx2"/>
                </a:solidFill>
                <a:latin typeface="Arial"/>
                <a:cs typeface="Arial"/>
              </a:rPr>
              <a:t> </a:t>
            </a:r>
            <a:r>
              <a:rPr sz="1200" dirty="0">
                <a:solidFill>
                  <a:schemeClr val="tx2"/>
                </a:solidFill>
                <a:latin typeface="Arial"/>
                <a:cs typeface="Arial"/>
              </a:rPr>
              <a:t>ma</a:t>
            </a:r>
            <a:r>
              <a:rPr sz="1200" spc="-5" dirty="0">
                <a:solidFill>
                  <a:schemeClr val="tx2"/>
                </a:solidFill>
                <a:latin typeface="Arial"/>
                <a:cs typeface="Arial"/>
              </a:rPr>
              <a:t> </a:t>
            </a:r>
            <a:r>
              <a:rPr sz="1200" dirty="0">
                <a:solidFill>
                  <a:schemeClr val="tx2"/>
                </a:solidFill>
                <a:latin typeface="Arial"/>
                <a:cs typeface="Arial"/>
              </a:rPr>
              <a:t>solo</a:t>
            </a:r>
            <a:r>
              <a:rPr sz="1200" spc="-40" dirty="0">
                <a:solidFill>
                  <a:schemeClr val="tx2"/>
                </a:solidFill>
                <a:latin typeface="Arial"/>
                <a:cs typeface="Arial"/>
              </a:rPr>
              <a:t> </a:t>
            </a:r>
            <a:r>
              <a:rPr sz="1200" dirty="0">
                <a:solidFill>
                  <a:schemeClr val="tx2"/>
                </a:solidFill>
                <a:latin typeface="Arial"/>
                <a:cs typeface="Arial"/>
              </a:rPr>
              <a:t>quelli</a:t>
            </a:r>
            <a:r>
              <a:rPr sz="1200" spc="-35" dirty="0">
                <a:solidFill>
                  <a:schemeClr val="tx2"/>
                </a:solidFill>
                <a:latin typeface="Arial"/>
                <a:cs typeface="Arial"/>
              </a:rPr>
              <a:t> </a:t>
            </a:r>
            <a:r>
              <a:rPr sz="1200" dirty="0">
                <a:solidFill>
                  <a:schemeClr val="tx2"/>
                </a:solidFill>
                <a:latin typeface="Arial"/>
                <a:cs typeface="Arial"/>
              </a:rPr>
              <a:t>elencati</a:t>
            </a:r>
            <a:r>
              <a:rPr sz="1200" spc="-45" dirty="0">
                <a:solidFill>
                  <a:schemeClr val="tx2"/>
                </a:solidFill>
                <a:latin typeface="Arial"/>
                <a:cs typeface="Arial"/>
              </a:rPr>
              <a:t> </a:t>
            </a:r>
            <a:r>
              <a:rPr sz="1200" spc="-10" dirty="0">
                <a:solidFill>
                  <a:schemeClr val="tx2"/>
                </a:solidFill>
                <a:latin typeface="Arial"/>
                <a:cs typeface="Arial"/>
              </a:rPr>
              <a:t>nell’art.</a:t>
            </a:r>
            <a:r>
              <a:rPr sz="1200" spc="-40" dirty="0">
                <a:solidFill>
                  <a:schemeClr val="tx2"/>
                </a:solidFill>
                <a:latin typeface="Arial"/>
                <a:cs typeface="Arial"/>
              </a:rPr>
              <a:t> </a:t>
            </a:r>
            <a:r>
              <a:rPr sz="1200" dirty="0">
                <a:solidFill>
                  <a:schemeClr val="tx2"/>
                </a:solidFill>
                <a:latin typeface="Arial"/>
                <a:cs typeface="Arial"/>
              </a:rPr>
              <a:t>10 della</a:t>
            </a:r>
            <a:r>
              <a:rPr sz="1200" spc="-40" dirty="0">
                <a:solidFill>
                  <a:schemeClr val="tx2"/>
                </a:solidFill>
                <a:latin typeface="Arial"/>
                <a:cs typeface="Arial"/>
              </a:rPr>
              <a:t> </a:t>
            </a:r>
            <a:r>
              <a:rPr sz="1200" dirty="0">
                <a:solidFill>
                  <a:schemeClr val="tx2"/>
                </a:solidFill>
                <a:latin typeface="Arial"/>
                <a:cs typeface="Arial"/>
              </a:rPr>
              <a:t>L.</a:t>
            </a:r>
            <a:r>
              <a:rPr sz="1200" spc="-175" dirty="0">
                <a:solidFill>
                  <a:schemeClr val="tx2"/>
                </a:solidFill>
                <a:latin typeface="Arial"/>
                <a:cs typeface="Arial"/>
              </a:rPr>
              <a:t> </a:t>
            </a:r>
            <a:r>
              <a:rPr sz="1200" spc="-10" dirty="0">
                <a:solidFill>
                  <a:schemeClr val="tx2"/>
                </a:solidFill>
                <a:latin typeface="Arial"/>
                <a:cs typeface="Arial"/>
              </a:rPr>
              <a:t>146/2006.</a:t>
            </a:r>
            <a:endParaRPr sz="1200" dirty="0">
              <a:solidFill>
                <a:schemeClr val="tx2"/>
              </a:solidFill>
              <a:latin typeface="Arial"/>
              <a:cs typeface="Arial"/>
            </a:endParaRPr>
          </a:p>
          <a:p>
            <a:pPr marL="708660" marR="517525" lvl="1" indent="-363220">
              <a:lnSpc>
                <a:spcPct val="100000"/>
              </a:lnSpc>
              <a:spcBef>
                <a:spcPts val="600"/>
              </a:spcBef>
              <a:buFont typeface="Wingdings"/>
              <a:buChar char=""/>
              <a:tabLst>
                <a:tab pos="708660" algn="l"/>
              </a:tabLst>
            </a:pPr>
            <a:r>
              <a:rPr sz="1200" dirty="0">
                <a:solidFill>
                  <a:schemeClr val="tx2"/>
                </a:solidFill>
                <a:latin typeface="Arial"/>
                <a:cs typeface="Arial"/>
              </a:rPr>
              <a:t>I</a:t>
            </a:r>
            <a:r>
              <a:rPr sz="1200" spc="25" dirty="0">
                <a:solidFill>
                  <a:schemeClr val="tx2"/>
                </a:solidFill>
                <a:latin typeface="Arial"/>
                <a:cs typeface="Arial"/>
              </a:rPr>
              <a:t> </a:t>
            </a:r>
            <a:r>
              <a:rPr sz="1200" dirty="0">
                <a:solidFill>
                  <a:schemeClr val="tx2"/>
                </a:solidFill>
                <a:latin typeface="Arial"/>
                <a:cs typeface="Arial"/>
              </a:rPr>
              <a:t>reati</a:t>
            </a:r>
            <a:r>
              <a:rPr sz="1200" spc="-20" dirty="0">
                <a:solidFill>
                  <a:schemeClr val="tx2"/>
                </a:solidFill>
                <a:latin typeface="Arial"/>
                <a:cs typeface="Arial"/>
              </a:rPr>
              <a:t> </a:t>
            </a:r>
            <a:r>
              <a:rPr sz="1200" dirty="0">
                <a:solidFill>
                  <a:schemeClr val="tx2"/>
                </a:solidFill>
                <a:latin typeface="Arial"/>
                <a:cs typeface="Arial"/>
              </a:rPr>
              <a:t>previsti</a:t>
            </a:r>
            <a:r>
              <a:rPr sz="1200" spc="-20" dirty="0">
                <a:solidFill>
                  <a:schemeClr val="tx2"/>
                </a:solidFill>
                <a:latin typeface="Arial"/>
                <a:cs typeface="Arial"/>
              </a:rPr>
              <a:t> </a:t>
            </a:r>
            <a:r>
              <a:rPr sz="1200" spc="-10" dirty="0">
                <a:solidFill>
                  <a:schemeClr val="tx2"/>
                </a:solidFill>
                <a:latin typeface="Arial"/>
                <a:cs typeface="Arial"/>
              </a:rPr>
              <a:t>dall’art.</a:t>
            </a:r>
            <a:r>
              <a:rPr sz="1200" spc="-30" dirty="0">
                <a:solidFill>
                  <a:schemeClr val="tx2"/>
                </a:solidFill>
                <a:latin typeface="Arial"/>
                <a:cs typeface="Arial"/>
              </a:rPr>
              <a:t> </a:t>
            </a:r>
            <a:r>
              <a:rPr sz="1200" dirty="0">
                <a:solidFill>
                  <a:schemeClr val="tx2"/>
                </a:solidFill>
                <a:latin typeface="Arial"/>
                <a:cs typeface="Arial"/>
              </a:rPr>
              <a:t>10 citato</a:t>
            </a:r>
            <a:r>
              <a:rPr sz="1200" spc="-35" dirty="0">
                <a:solidFill>
                  <a:schemeClr val="tx2"/>
                </a:solidFill>
                <a:latin typeface="Arial"/>
                <a:cs typeface="Arial"/>
              </a:rPr>
              <a:t> </a:t>
            </a:r>
            <a:r>
              <a:rPr sz="1200" dirty="0">
                <a:solidFill>
                  <a:schemeClr val="tx2"/>
                </a:solidFill>
                <a:latin typeface="Arial"/>
                <a:cs typeface="Arial"/>
              </a:rPr>
              <a:t>possono</a:t>
            </a:r>
            <a:r>
              <a:rPr sz="1200" spc="-35" dirty="0">
                <a:solidFill>
                  <a:schemeClr val="tx2"/>
                </a:solidFill>
                <a:latin typeface="Arial"/>
                <a:cs typeface="Arial"/>
              </a:rPr>
              <a:t> </a:t>
            </a:r>
            <a:r>
              <a:rPr sz="1200" spc="-10" dirty="0">
                <a:solidFill>
                  <a:schemeClr val="tx2"/>
                </a:solidFill>
                <a:latin typeface="Arial"/>
                <a:cs typeface="Arial"/>
              </a:rPr>
              <a:t>costituire</a:t>
            </a:r>
            <a:r>
              <a:rPr sz="1200" spc="-30" dirty="0">
                <a:solidFill>
                  <a:schemeClr val="tx2"/>
                </a:solidFill>
                <a:latin typeface="Arial"/>
                <a:cs typeface="Arial"/>
              </a:rPr>
              <a:t> </a:t>
            </a:r>
            <a:r>
              <a:rPr sz="1200" spc="-10" dirty="0">
                <a:solidFill>
                  <a:schemeClr val="tx2"/>
                </a:solidFill>
                <a:latin typeface="Arial"/>
                <a:cs typeface="Arial"/>
              </a:rPr>
              <a:t>presupposto</a:t>
            </a:r>
            <a:r>
              <a:rPr sz="1200" spc="-25" dirty="0">
                <a:solidFill>
                  <a:schemeClr val="tx2"/>
                </a:solidFill>
                <a:latin typeface="Arial"/>
                <a:cs typeface="Arial"/>
              </a:rPr>
              <a:t> </a:t>
            </a:r>
            <a:r>
              <a:rPr sz="1200" spc="-10" dirty="0">
                <a:solidFill>
                  <a:schemeClr val="tx2"/>
                </a:solidFill>
                <a:latin typeface="Arial"/>
                <a:cs typeface="Arial"/>
              </a:rPr>
              <a:t>della</a:t>
            </a:r>
            <a:r>
              <a:rPr sz="1200" spc="-25" dirty="0">
                <a:solidFill>
                  <a:schemeClr val="tx2"/>
                </a:solidFill>
                <a:latin typeface="Arial"/>
                <a:cs typeface="Arial"/>
              </a:rPr>
              <a:t> </a:t>
            </a:r>
            <a:r>
              <a:rPr sz="1200" spc="-20" dirty="0">
                <a:solidFill>
                  <a:schemeClr val="tx2"/>
                </a:solidFill>
                <a:latin typeface="Arial"/>
                <a:cs typeface="Arial"/>
              </a:rPr>
              <a:t>responsabilità</a:t>
            </a:r>
            <a:r>
              <a:rPr sz="1200" spc="-25" dirty="0">
                <a:solidFill>
                  <a:schemeClr val="tx2"/>
                </a:solidFill>
                <a:latin typeface="Arial"/>
                <a:cs typeface="Arial"/>
              </a:rPr>
              <a:t> </a:t>
            </a:r>
            <a:r>
              <a:rPr sz="1200" spc="-10" dirty="0">
                <a:solidFill>
                  <a:schemeClr val="tx2"/>
                </a:solidFill>
                <a:latin typeface="Arial"/>
                <a:cs typeface="Arial"/>
              </a:rPr>
              <a:t>amministrativa</a:t>
            </a:r>
            <a:r>
              <a:rPr sz="1200" spc="-30" dirty="0">
                <a:solidFill>
                  <a:schemeClr val="tx2"/>
                </a:solidFill>
                <a:latin typeface="Arial"/>
                <a:cs typeface="Arial"/>
              </a:rPr>
              <a:t> </a:t>
            </a:r>
            <a:r>
              <a:rPr sz="1200" spc="-10" dirty="0">
                <a:solidFill>
                  <a:schemeClr val="tx2"/>
                </a:solidFill>
                <a:latin typeface="Arial"/>
                <a:cs typeface="Arial"/>
              </a:rPr>
              <a:t>esclusivamente</a:t>
            </a:r>
            <a:r>
              <a:rPr sz="1200" spc="-35" dirty="0">
                <a:solidFill>
                  <a:schemeClr val="tx2"/>
                </a:solidFill>
                <a:latin typeface="Arial"/>
                <a:cs typeface="Arial"/>
              </a:rPr>
              <a:t> </a:t>
            </a:r>
            <a:r>
              <a:rPr sz="1200" spc="-25" dirty="0">
                <a:solidFill>
                  <a:schemeClr val="tx2"/>
                </a:solidFill>
                <a:latin typeface="Arial"/>
                <a:cs typeface="Arial"/>
              </a:rPr>
              <a:t>se </a:t>
            </a:r>
            <a:r>
              <a:rPr sz="1200" spc="-10" dirty="0">
                <a:solidFill>
                  <a:schemeClr val="tx2"/>
                </a:solidFill>
                <a:latin typeface="Arial"/>
                <a:cs typeface="Arial"/>
              </a:rPr>
              <a:t>assumono,</a:t>
            </a:r>
            <a:r>
              <a:rPr sz="1200" spc="-30" dirty="0">
                <a:solidFill>
                  <a:schemeClr val="tx2"/>
                </a:solidFill>
                <a:latin typeface="Arial"/>
                <a:cs typeface="Arial"/>
              </a:rPr>
              <a:t> </a:t>
            </a:r>
            <a:r>
              <a:rPr sz="1200" dirty="0">
                <a:solidFill>
                  <a:schemeClr val="tx2"/>
                </a:solidFill>
                <a:latin typeface="Arial"/>
                <a:cs typeface="Arial"/>
              </a:rPr>
              <a:t>ai</a:t>
            </a:r>
            <a:r>
              <a:rPr sz="1200" spc="15" dirty="0">
                <a:solidFill>
                  <a:schemeClr val="tx2"/>
                </a:solidFill>
                <a:latin typeface="Arial"/>
                <a:cs typeface="Arial"/>
              </a:rPr>
              <a:t> </a:t>
            </a:r>
            <a:r>
              <a:rPr sz="1200" dirty="0">
                <a:solidFill>
                  <a:schemeClr val="tx2"/>
                </a:solidFill>
                <a:latin typeface="Arial"/>
                <a:cs typeface="Arial"/>
              </a:rPr>
              <a:t>sensi</a:t>
            </a:r>
            <a:r>
              <a:rPr sz="1200" spc="-10" dirty="0">
                <a:solidFill>
                  <a:schemeClr val="tx2"/>
                </a:solidFill>
                <a:latin typeface="Arial"/>
                <a:cs typeface="Arial"/>
              </a:rPr>
              <a:t> dell’art.</a:t>
            </a:r>
            <a:r>
              <a:rPr sz="1200" spc="-15" dirty="0">
                <a:solidFill>
                  <a:schemeClr val="tx2"/>
                </a:solidFill>
                <a:latin typeface="Arial"/>
                <a:cs typeface="Arial"/>
              </a:rPr>
              <a:t> </a:t>
            </a:r>
            <a:r>
              <a:rPr sz="1200" dirty="0">
                <a:solidFill>
                  <a:schemeClr val="tx2"/>
                </a:solidFill>
                <a:latin typeface="Arial"/>
                <a:cs typeface="Arial"/>
              </a:rPr>
              <a:t>3,</a:t>
            </a:r>
            <a:r>
              <a:rPr sz="1200" spc="5" dirty="0">
                <a:solidFill>
                  <a:schemeClr val="tx2"/>
                </a:solidFill>
                <a:latin typeface="Arial"/>
                <a:cs typeface="Arial"/>
              </a:rPr>
              <a:t> </a:t>
            </a:r>
            <a:r>
              <a:rPr sz="1200" spc="-10" dirty="0">
                <a:solidFill>
                  <a:schemeClr val="tx2"/>
                </a:solidFill>
                <a:latin typeface="Arial"/>
                <a:cs typeface="Arial"/>
              </a:rPr>
              <a:t>carattere</a:t>
            </a:r>
            <a:r>
              <a:rPr sz="1200" spc="-90" dirty="0">
                <a:solidFill>
                  <a:schemeClr val="tx2"/>
                </a:solidFill>
                <a:latin typeface="Arial"/>
                <a:cs typeface="Arial"/>
              </a:rPr>
              <a:t> </a:t>
            </a:r>
            <a:r>
              <a:rPr sz="1200" spc="-10" dirty="0">
                <a:solidFill>
                  <a:schemeClr val="tx2"/>
                </a:solidFill>
                <a:latin typeface="Arial"/>
                <a:cs typeface="Arial"/>
              </a:rPr>
              <a:t>transnazionale.</a:t>
            </a:r>
            <a:endParaRPr sz="1200" dirty="0">
              <a:solidFill>
                <a:schemeClr val="tx2"/>
              </a:solidFill>
              <a:latin typeface="Arial"/>
              <a:cs typeface="Arial"/>
            </a:endParaRPr>
          </a:p>
        </p:txBody>
      </p:sp>
      <p:sp>
        <p:nvSpPr>
          <p:cNvPr id="6" name="object 6"/>
          <p:cNvSpPr txBox="1"/>
          <p:nvPr/>
        </p:nvSpPr>
        <p:spPr>
          <a:xfrm>
            <a:off x="2529077" y="1834133"/>
            <a:ext cx="6573520" cy="969644"/>
          </a:xfrm>
          <a:prstGeom prst="rect">
            <a:avLst/>
          </a:prstGeom>
          <a:ln w="25400">
            <a:solidFill>
              <a:srgbClr val="B9DFE1"/>
            </a:solidFill>
          </a:ln>
        </p:spPr>
        <p:txBody>
          <a:bodyPr vert="horz" wrap="square" lIns="0" tIns="0" rIns="0" bIns="0" rtlCol="0">
            <a:spAutoFit/>
          </a:bodyPr>
          <a:lstStyle/>
          <a:p>
            <a:pPr marL="181610" indent="-182245">
              <a:lnSpc>
                <a:spcPts val="994"/>
              </a:lnSpc>
              <a:buFont typeface="Wingdings"/>
              <a:buChar char=""/>
              <a:tabLst>
                <a:tab pos="181610" algn="l"/>
              </a:tabLst>
            </a:pPr>
            <a:r>
              <a:rPr sz="900" b="1" spc="-10" dirty="0">
                <a:latin typeface="Arial"/>
                <a:cs typeface="Arial"/>
              </a:rPr>
              <a:t>Associazione</a:t>
            </a:r>
            <a:r>
              <a:rPr sz="900" b="1" spc="-25" dirty="0">
                <a:latin typeface="Arial"/>
                <a:cs typeface="Arial"/>
              </a:rPr>
              <a:t> </a:t>
            </a:r>
            <a:r>
              <a:rPr sz="900" b="1" dirty="0">
                <a:latin typeface="Arial"/>
                <a:cs typeface="Arial"/>
              </a:rPr>
              <a:t>per</a:t>
            </a:r>
            <a:r>
              <a:rPr sz="900" b="1" spc="10" dirty="0">
                <a:latin typeface="Arial"/>
                <a:cs typeface="Arial"/>
              </a:rPr>
              <a:t> </a:t>
            </a:r>
            <a:r>
              <a:rPr sz="900" b="1" spc="-10" dirty="0">
                <a:latin typeface="Arial"/>
                <a:cs typeface="Arial"/>
              </a:rPr>
              <a:t>delinquere</a:t>
            </a:r>
            <a:r>
              <a:rPr sz="900" b="1" spc="-25" dirty="0">
                <a:latin typeface="Arial"/>
                <a:cs typeface="Arial"/>
              </a:rPr>
              <a:t> </a:t>
            </a:r>
            <a:r>
              <a:rPr sz="900" b="1" dirty="0">
                <a:latin typeface="Arial"/>
                <a:cs typeface="Arial"/>
              </a:rPr>
              <a:t>(art.</a:t>
            </a:r>
            <a:r>
              <a:rPr sz="900" b="1" spc="-15" dirty="0">
                <a:latin typeface="Arial"/>
                <a:cs typeface="Arial"/>
              </a:rPr>
              <a:t> </a:t>
            </a:r>
            <a:r>
              <a:rPr sz="900" b="1" dirty="0">
                <a:latin typeface="Arial"/>
                <a:cs typeface="Arial"/>
              </a:rPr>
              <a:t>416</a:t>
            </a:r>
            <a:r>
              <a:rPr sz="900" b="1" spc="-50" dirty="0">
                <a:latin typeface="Arial"/>
                <a:cs typeface="Arial"/>
              </a:rPr>
              <a:t> </a:t>
            </a:r>
            <a:r>
              <a:rPr sz="900" b="1" spc="-10" dirty="0">
                <a:latin typeface="Arial"/>
                <a:cs typeface="Arial"/>
              </a:rPr>
              <a:t>c.p.)</a:t>
            </a:r>
            <a:endParaRPr sz="900">
              <a:latin typeface="Arial"/>
              <a:cs typeface="Arial"/>
            </a:endParaRPr>
          </a:p>
          <a:p>
            <a:pPr marL="181610" indent="-182245">
              <a:lnSpc>
                <a:spcPct val="100000"/>
              </a:lnSpc>
              <a:spcBef>
                <a:spcPts val="70"/>
              </a:spcBef>
              <a:buFont typeface="Wingdings"/>
              <a:buChar char=""/>
              <a:tabLst>
                <a:tab pos="181610" algn="l"/>
              </a:tabLst>
            </a:pPr>
            <a:r>
              <a:rPr sz="900" b="1" spc="-10" dirty="0">
                <a:latin typeface="Arial"/>
                <a:cs typeface="Arial"/>
              </a:rPr>
              <a:t>Associazioni</a:t>
            </a:r>
            <a:r>
              <a:rPr sz="900" b="1" spc="-45" dirty="0">
                <a:latin typeface="Arial"/>
                <a:cs typeface="Arial"/>
              </a:rPr>
              <a:t> </a:t>
            </a:r>
            <a:r>
              <a:rPr sz="900" b="1" dirty="0">
                <a:latin typeface="Arial"/>
                <a:cs typeface="Arial"/>
              </a:rPr>
              <a:t>di</a:t>
            </a:r>
            <a:r>
              <a:rPr sz="900" b="1" spc="5" dirty="0">
                <a:latin typeface="Arial"/>
                <a:cs typeface="Arial"/>
              </a:rPr>
              <a:t> </a:t>
            </a:r>
            <a:r>
              <a:rPr sz="900" b="1" dirty="0">
                <a:latin typeface="Arial"/>
                <a:cs typeface="Arial"/>
              </a:rPr>
              <a:t>tipo</a:t>
            </a:r>
            <a:r>
              <a:rPr sz="900" b="1" spc="10" dirty="0">
                <a:latin typeface="Arial"/>
                <a:cs typeface="Arial"/>
              </a:rPr>
              <a:t> </a:t>
            </a:r>
            <a:r>
              <a:rPr sz="900" b="1" dirty="0">
                <a:latin typeface="Arial"/>
                <a:cs typeface="Arial"/>
              </a:rPr>
              <a:t>mafioso</a:t>
            </a:r>
            <a:r>
              <a:rPr sz="900" b="1" spc="-10" dirty="0">
                <a:latin typeface="Arial"/>
                <a:cs typeface="Arial"/>
              </a:rPr>
              <a:t> </a:t>
            </a:r>
            <a:r>
              <a:rPr sz="900" b="1" dirty="0">
                <a:latin typeface="Arial"/>
                <a:cs typeface="Arial"/>
              </a:rPr>
              <a:t>anche</a:t>
            </a:r>
            <a:r>
              <a:rPr sz="900" b="1" spc="-10" dirty="0">
                <a:latin typeface="Arial"/>
                <a:cs typeface="Arial"/>
              </a:rPr>
              <a:t> straniere</a:t>
            </a:r>
            <a:r>
              <a:rPr sz="900" b="1" spc="-35" dirty="0">
                <a:latin typeface="Arial"/>
                <a:cs typeface="Arial"/>
              </a:rPr>
              <a:t> </a:t>
            </a:r>
            <a:r>
              <a:rPr sz="900" b="1" dirty="0">
                <a:latin typeface="Arial"/>
                <a:cs typeface="Arial"/>
              </a:rPr>
              <a:t>(art.</a:t>
            </a:r>
            <a:r>
              <a:rPr sz="900" b="1" spc="-25" dirty="0">
                <a:latin typeface="Arial"/>
                <a:cs typeface="Arial"/>
              </a:rPr>
              <a:t> </a:t>
            </a:r>
            <a:r>
              <a:rPr sz="900" b="1" dirty="0">
                <a:latin typeface="Arial"/>
                <a:cs typeface="Arial"/>
              </a:rPr>
              <a:t>416 </a:t>
            </a:r>
            <a:r>
              <a:rPr sz="900" b="1" spc="-10" dirty="0">
                <a:latin typeface="Arial"/>
                <a:cs typeface="Arial"/>
              </a:rPr>
              <a:t>bis</a:t>
            </a:r>
            <a:r>
              <a:rPr sz="900" b="1" spc="-95" dirty="0">
                <a:latin typeface="Arial"/>
                <a:cs typeface="Arial"/>
              </a:rPr>
              <a:t> </a:t>
            </a:r>
            <a:r>
              <a:rPr sz="900" b="1" spc="-10" dirty="0">
                <a:latin typeface="Arial"/>
                <a:cs typeface="Arial"/>
              </a:rPr>
              <a:t>c.p.)</a:t>
            </a:r>
            <a:endParaRPr sz="900">
              <a:latin typeface="Arial"/>
              <a:cs typeface="Arial"/>
            </a:endParaRPr>
          </a:p>
          <a:p>
            <a:pPr marL="182245" indent="-182245">
              <a:lnSpc>
                <a:spcPct val="100000"/>
              </a:lnSpc>
              <a:buFont typeface="Wingdings"/>
              <a:buChar char=""/>
              <a:tabLst>
                <a:tab pos="182245" algn="l"/>
              </a:tabLst>
            </a:pPr>
            <a:r>
              <a:rPr sz="900" b="1" spc="-10" dirty="0">
                <a:latin typeface="Arial"/>
                <a:cs typeface="Arial"/>
              </a:rPr>
              <a:t>Associazione</a:t>
            </a:r>
            <a:r>
              <a:rPr sz="900" b="1" spc="-30" dirty="0">
                <a:latin typeface="Arial"/>
                <a:cs typeface="Arial"/>
              </a:rPr>
              <a:t> </a:t>
            </a:r>
            <a:r>
              <a:rPr sz="900" b="1" dirty="0">
                <a:latin typeface="Arial"/>
                <a:cs typeface="Arial"/>
              </a:rPr>
              <a:t>per</a:t>
            </a:r>
            <a:r>
              <a:rPr sz="900" b="1" spc="5" dirty="0">
                <a:latin typeface="Arial"/>
                <a:cs typeface="Arial"/>
              </a:rPr>
              <a:t> </a:t>
            </a:r>
            <a:r>
              <a:rPr sz="900" b="1" spc="-10" dirty="0">
                <a:latin typeface="Arial"/>
                <a:cs typeface="Arial"/>
              </a:rPr>
              <a:t>delinquere</a:t>
            </a:r>
            <a:r>
              <a:rPr sz="900" b="1" spc="-25" dirty="0">
                <a:latin typeface="Arial"/>
                <a:cs typeface="Arial"/>
              </a:rPr>
              <a:t> </a:t>
            </a:r>
            <a:r>
              <a:rPr sz="900" b="1" dirty="0">
                <a:latin typeface="Arial"/>
                <a:cs typeface="Arial"/>
              </a:rPr>
              <a:t>finalizzata</a:t>
            </a:r>
            <a:r>
              <a:rPr sz="900" b="1" spc="-20" dirty="0">
                <a:latin typeface="Arial"/>
                <a:cs typeface="Arial"/>
              </a:rPr>
              <a:t> </a:t>
            </a:r>
            <a:r>
              <a:rPr sz="900" b="1" dirty="0">
                <a:latin typeface="Arial"/>
                <a:cs typeface="Arial"/>
              </a:rPr>
              <a:t>al</a:t>
            </a:r>
            <a:r>
              <a:rPr sz="900" b="1" spc="10" dirty="0">
                <a:latin typeface="Arial"/>
                <a:cs typeface="Arial"/>
              </a:rPr>
              <a:t> </a:t>
            </a:r>
            <a:r>
              <a:rPr sz="900" b="1" spc="-10" dirty="0">
                <a:latin typeface="Arial"/>
                <a:cs typeface="Arial"/>
              </a:rPr>
              <a:t>contrabbando</a:t>
            </a:r>
            <a:r>
              <a:rPr sz="900" b="1" spc="-40" dirty="0">
                <a:latin typeface="Arial"/>
                <a:cs typeface="Arial"/>
              </a:rPr>
              <a:t> </a:t>
            </a:r>
            <a:r>
              <a:rPr sz="900" b="1" dirty="0">
                <a:latin typeface="Arial"/>
                <a:cs typeface="Arial"/>
              </a:rPr>
              <a:t>di</a:t>
            </a:r>
            <a:r>
              <a:rPr sz="900" b="1" spc="20" dirty="0">
                <a:latin typeface="Arial"/>
                <a:cs typeface="Arial"/>
              </a:rPr>
              <a:t> </a:t>
            </a:r>
            <a:r>
              <a:rPr sz="900" b="1" dirty="0">
                <a:latin typeface="Arial"/>
                <a:cs typeface="Arial"/>
              </a:rPr>
              <a:t>tabacchi</a:t>
            </a:r>
            <a:r>
              <a:rPr sz="900" b="1" spc="-5" dirty="0">
                <a:latin typeface="Arial"/>
                <a:cs typeface="Arial"/>
              </a:rPr>
              <a:t> </a:t>
            </a:r>
            <a:r>
              <a:rPr sz="900" b="1" spc="-10" dirty="0">
                <a:latin typeface="Arial"/>
                <a:cs typeface="Arial"/>
              </a:rPr>
              <a:t>lavorati</a:t>
            </a:r>
            <a:r>
              <a:rPr sz="900" b="1" spc="-30" dirty="0">
                <a:latin typeface="Arial"/>
                <a:cs typeface="Arial"/>
              </a:rPr>
              <a:t> </a:t>
            </a:r>
            <a:r>
              <a:rPr sz="900" b="1" dirty="0">
                <a:latin typeface="Arial"/>
                <a:cs typeface="Arial"/>
              </a:rPr>
              <a:t>esteri</a:t>
            </a:r>
            <a:r>
              <a:rPr sz="900" b="1" spc="-25" dirty="0">
                <a:latin typeface="Arial"/>
                <a:cs typeface="Arial"/>
              </a:rPr>
              <a:t> </a:t>
            </a:r>
            <a:r>
              <a:rPr sz="900" b="1" dirty="0">
                <a:latin typeface="Arial"/>
                <a:cs typeface="Arial"/>
              </a:rPr>
              <a:t>(art.</a:t>
            </a:r>
            <a:r>
              <a:rPr sz="900" b="1" spc="-20" dirty="0">
                <a:latin typeface="Arial"/>
                <a:cs typeface="Arial"/>
              </a:rPr>
              <a:t> </a:t>
            </a:r>
            <a:r>
              <a:rPr sz="900" b="1" spc="-10" dirty="0">
                <a:latin typeface="Arial"/>
                <a:cs typeface="Arial"/>
              </a:rPr>
              <a:t>291-</a:t>
            </a:r>
            <a:r>
              <a:rPr sz="900" b="1" dirty="0">
                <a:latin typeface="Arial"/>
                <a:cs typeface="Arial"/>
              </a:rPr>
              <a:t>quater</a:t>
            </a:r>
            <a:r>
              <a:rPr sz="900" b="1" spc="-5" dirty="0">
                <a:latin typeface="Arial"/>
                <a:cs typeface="Arial"/>
              </a:rPr>
              <a:t> </a:t>
            </a:r>
            <a:r>
              <a:rPr sz="900" b="1" dirty="0">
                <a:latin typeface="Arial"/>
                <a:cs typeface="Arial"/>
              </a:rPr>
              <a:t>del</a:t>
            </a:r>
            <a:r>
              <a:rPr sz="900" b="1" spc="10" dirty="0">
                <a:latin typeface="Arial"/>
                <a:cs typeface="Arial"/>
              </a:rPr>
              <a:t> </a:t>
            </a:r>
            <a:r>
              <a:rPr sz="900" b="1" spc="-10" dirty="0">
                <a:latin typeface="Arial"/>
                <a:cs typeface="Arial"/>
              </a:rPr>
              <a:t>D.P.R.</a:t>
            </a:r>
            <a:r>
              <a:rPr sz="900" b="1" spc="-90" dirty="0">
                <a:latin typeface="Arial"/>
                <a:cs typeface="Arial"/>
              </a:rPr>
              <a:t> </a:t>
            </a:r>
            <a:r>
              <a:rPr sz="900" b="1" spc="-10" dirty="0">
                <a:latin typeface="Arial"/>
                <a:cs typeface="Arial"/>
              </a:rPr>
              <a:t>43/73)</a:t>
            </a:r>
            <a:endParaRPr sz="900">
              <a:latin typeface="Arial"/>
              <a:cs typeface="Arial"/>
            </a:endParaRPr>
          </a:p>
          <a:p>
            <a:pPr marL="182245" indent="-182245">
              <a:lnSpc>
                <a:spcPct val="100000"/>
              </a:lnSpc>
              <a:buFont typeface="Wingdings"/>
              <a:buChar char=""/>
              <a:tabLst>
                <a:tab pos="182245" algn="l"/>
              </a:tabLst>
            </a:pPr>
            <a:r>
              <a:rPr sz="900" b="1" spc="-10" dirty="0">
                <a:latin typeface="Arial"/>
                <a:cs typeface="Arial"/>
              </a:rPr>
              <a:t>Associazione</a:t>
            </a:r>
            <a:r>
              <a:rPr sz="900" b="1" spc="-35" dirty="0">
                <a:latin typeface="Arial"/>
                <a:cs typeface="Arial"/>
              </a:rPr>
              <a:t> </a:t>
            </a:r>
            <a:r>
              <a:rPr sz="900" b="1" dirty="0">
                <a:latin typeface="Arial"/>
                <a:cs typeface="Arial"/>
              </a:rPr>
              <a:t>finalizzata</a:t>
            </a:r>
            <a:r>
              <a:rPr sz="900" b="1" spc="-20" dirty="0">
                <a:latin typeface="Arial"/>
                <a:cs typeface="Arial"/>
              </a:rPr>
              <a:t> </a:t>
            </a:r>
            <a:r>
              <a:rPr sz="900" b="1" dirty="0">
                <a:latin typeface="Arial"/>
                <a:cs typeface="Arial"/>
              </a:rPr>
              <a:t>al</a:t>
            </a:r>
            <a:r>
              <a:rPr sz="900" b="1" spc="5" dirty="0">
                <a:latin typeface="Arial"/>
                <a:cs typeface="Arial"/>
              </a:rPr>
              <a:t> </a:t>
            </a:r>
            <a:r>
              <a:rPr sz="900" b="1" spc="-10" dirty="0">
                <a:latin typeface="Arial"/>
                <a:cs typeface="Arial"/>
              </a:rPr>
              <a:t>traffico</a:t>
            </a:r>
            <a:r>
              <a:rPr sz="900" b="1" spc="-50" dirty="0">
                <a:latin typeface="Arial"/>
                <a:cs typeface="Arial"/>
              </a:rPr>
              <a:t> </a:t>
            </a:r>
            <a:r>
              <a:rPr sz="900" b="1" dirty="0">
                <a:latin typeface="Arial"/>
                <a:cs typeface="Arial"/>
              </a:rPr>
              <a:t>illecito</a:t>
            </a:r>
            <a:r>
              <a:rPr sz="900" b="1" spc="5" dirty="0">
                <a:latin typeface="Arial"/>
                <a:cs typeface="Arial"/>
              </a:rPr>
              <a:t> </a:t>
            </a:r>
            <a:r>
              <a:rPr sz="900" b="1" dirty="0">
                <a:latin typeface="Arial"/>
                <a:cs typeface="Arial"/>
              </a:rPr>
              <a:t>di</a:t>
            </a:r>
            <a:r>
              <a:rPr sz="900" b="1" spc="5" dirty="0">
                <a:latin typeface="Arial"/>
                <a:cs typeface="Arial"/>
              </a:rPr>
              <a:t> </a:t>
            </a:r>
            <a:r>
              <a:rPr sz="900" b="1" dirty="0">
                <a:latin typeface="Arial"/>
                <a:cs typeface="Arial"/>
              </a:rPr>
              <a:t>sostanze</a:t>
            </a:r>
            <a:r>
              <a:rPr sz="900" b="1" spc="-5" dirty="0">
                <a:latin typeface="Arial"/>
                <a:cs typeface="Arial"/>
              </a:rPr>
              <a:t> </a:t>
            </a:r>
            <a:r>
              <a:rPr sz="900" b="1" dirty="0">
                <a:latin typeface="Arial"/>
                <a:cs typeface="Arial"/>
              </a:rPr>
              <a:t>stupefacenti</a:t>
            </a:r>
            <a:r>
              <a:rPr sz="900" b="1" spc="-20" dirty="0">
                <a:latin typeface="Arial"/>
                <a:cs typeface="Arial"/>
              </a:rPr>
              <a:t> </a:t>
            </a:r>
            <a:r>
              <a:rPr sz="900" b="1" dirty="0">
                <a:latin typeface="Arial"/>
                <a:cs typeface="Arial"/>
              </a:rPr>
              <a:t>o</a:t>
            </a:r>
            <a:r>
              <a:rPr sz="900" b="1" spc="15" dirty="0">
                <a:latin typeface="Arial"/>
                <a:cs typeface="Arial"/>
              </a:rPr>
              <a:t> </a:t>
            </a:r>
            <a:r>
              <a:rPr sz="900" b="1" spc="-10" dirty="0">
                <a:latin typeface="Arial"/>
                <a:cs typeface="Arial"/>
              </a:rPr>
              <a:t>psicotrope</a:t>
            </a:r>
            <a:r>
              <a:rPr sz="900" b="1" spc="-30" dirty="0">
                <a:latin typeface="Arial"/>
                <a:cs typeface="Arial"/>
              </a:rPr>
              <a:t> </a:t>
            </a:r>
            <a:r>
              <a:rPr sz="900" b="1" dirty="0">
                <a:latin typeface="Arial"/>
                <a:cs typeface="Arial"/>
              </a:rPr>
              <a:t>(art.</a:t>
            </a:r>
            <a:r>
              <a:rPr sz="900" b="1" spc="-25" dirty="0">
                <a:latin typeface="Arial"/>
                <a:cs typeface="Arial"/>
              </a:rPr>
              <a:t> </a:t>
            </a:r>
            <a:r>
              <a:rPr sz="900" b="1" dirty="0">
                <a:latin typeface="Arial"/>
                <a:cs typeface="Arial"/>
              </a:rPr>
              <a:t>74</a:t>
            </a:r>
            <a:r>
              <a:rPr sz="900" b="1" spc="5" dirty="0">
                <a:latin typeface="Arial"/>
                <a:cs typeface="Arial"/>
              </a:rPr>
              <a:t> </a:t>
            </a:r>
            <a:r>
              <a:rPr sz="900" b="1" spc="-10" dirty="0">
                <a:latin typeface="Arial"/>
                <a:cs typeface="Arial"/>
              </a:rPr>
              <a:t>D.P.R.</a:t>
            </a:r>
            <a:r>
              <a:rPr sz="900" b="1" spc="-160" dirty="0">
                <a:latin typeface="Arial"/>
                <a:cs typeface="Arial"/>
              </a:rPr>
              <a:t> </a:t>
            </a:r>
            <a:r>
              <a:rPr sz="900" b="1" spc="-10" dirty="0">
                <a:latin typeface="Arial"/>
                <a:cs typeface="Arial"/>
              </a:rPr>
              <a:t>309/90)</a:t>
            </a:r>
            <a:endParaRPr sz="900">
              <a:latin typeface="Arial"/>
              <a:cs typeface="Arial"/>
            </a:endParaRPr>
          </a:p>
          <a:p>
            <a:pPr marL="182245" indent="-182245">
              <a:lnSpc>
                <a:spcPct val="100000"/>
              </a:lnSpc>
              <a:buFont typeface="Wingdings"/>
              <a:buChar char=""/>
              <a:tabLst>
                <a:tab pos="182245" algn="l"/>
              </a:tabLst>
            </a:pPr>
            <a:r>
              <a:rPr sz="900" b="1" dirty="0">
                <a:latin typeface="Arial"/>
                <a:cs typeface="Arial"/>
              </a:rPr>
              <a:t>Induzione</a:t>
            </a:r>
            <a:r>
              <a:rPr sz="900" b="1" spc="-15" dirty="0">
                <a:latin typeface="Arial"/>
                <a:cs typeface="Arial"/>
              </a:rPr>
              <a:t> </a:t>
            </a:r>
            <a:r>
              <a:rPr sz="900" b="1" dirty="0">
                <a:latin typeface="Arial"/>
                <a:cs typeface="Arial"/>
              </a:rPr>
              <a:t>a non</a:t>
            </a:r>
            <a:r>
              <a:rPr sz="900" b="1" spc="10" dirty="0">
                <a:latin typeface="Arial"/>
                <a:cs typeface="Arial"/>
              </a:rPr>
              <a:t> </a:t>
            </a:r>
            <a:r>
              <a:rPr sz="900" b="1" spc="-10" dirty="0">
                <a:latin typeface="Arial"/>
                <a:cs typeface="Arial"/>
              </a:rPr>
              <a:t>rendere</a:t>
            </a:r>
            <a:r>
              <a:rPr sz="900" b="1" spc="-35" dirty="0">
                <a:latin typeface="Arial"/>
                <a:cs typeface="Arial"/>
              </a:rPr>
              <a:t> </a:t>
            </a:r>
            <a:r>
              <a:rPr sz="900" b="1" dirty="0">
                <a:latin typeface="Arial"/>
                <a:cs typeface="Arial"/>
              </a:rPr>
              <a:t>dichiarazioni</a:t>
            </a:r>
            <a:r>
              <a:rPr sz="900" b="1" spc="-30" dirty="0">
                <a:latin typeface="Arial"/>
                <a:cs typeface="Arial"/>
              </a:rPr>
              <a:t> </a:t>
            </a:r>
            <a:r>
              <a:rPr sz="900" b="1" dirty="0">
                <a:latin typeface="Arial"/>
                <a:cs typeface="Arial"/>
              </a:rPr>
              <a:t>o</a:t>
            </a:r>
            <a:r>
              <a:rPr sz="900" b="1" spc="10" dirty="0">
                <a:latin typeface="Arial"/>
                <a:cs typeface="Arial"/>
              </a:rPr>
              <a:t> </a:t>
            </a:r>
            <a:r>
              <a:rPr sz="900" b="1" dirty="0">
                <a:latin typeface="Arial"/>
                <a:cs typeface="Arial"/>
              </a:rPr>
              <a:t>a</a:t>
            </a:r>
            <a:r>
              <a:rPr sz="900" b="1" spc="15" dirty="0">
                <a:latin typeface="Arial"/>
                <a:cs typeface="Arial"/>
              </a:rPr>
              <a:t> </a:t>
            </a:r>
            <a:r>
              <a:rPr sz="900" b="1" spc="-10" dirty="0">
                <a:latin typeface="Arial"/>
                <a:cs typeface="Arial"/>
              </a:rPr>
              <a:t>rendere</a:t>
            </a:r>
            <a:r>
              <a:rPr sz="900" b="1" spc="-35" dirty="0">
                <a:latin typeface="Arial"/>
                <a:cs typeface="Arial"/>
              </a:rPr>
              <a:t> </a:t>
            </a:r>
            <a:r>
              <a:rPr sz="900" b="1" dirty="0">
                <a:latin typeface="Arial"/>
                <a:cs typeface="Arial"/>
              </a:rPr>
              <a:t>dichiarazionimendaci</a:t>
            </a:r>
            <a:r>
              <a:rPr sz="900" b="1" spc="-30" dirty="0">
                <a:latin typeface="Arial"/>
                <a:cs typeface="Arial"/>
              </a:rPr>
              <a:t> </a:t>
            </a:r>
            <a:r>
              <a:rPr sz="900" b="1" spc="-10" dirty="0">
                <a:latin typeface="Arial"/>
                <a:cs typeface="Arial"/>
              </a:rPr>
              <a:t>all’autorità</a:t>
            </a:r>
            <a:r>
              <a:rPr sz="900" b="1" spc="-45" dirty="0">
                <a:latin typeface="Arial"/>
                <a:cs typeface="Arial"/>
              </a:rPr>
              <a:t> </a:t>
            </a:r>
            <a:r>
              <a:rPr sz="900" b="1" dirty="0">
                <a:latin typeface="Arial"/>
                <a:cs typeface="Arial"/>
              </a:rPr>
              <a:t>giudiziaria</a:t>
            </a:r>
            <a:r>
              <a:rPr sz="900" b="1" spc="-15" dirty="0">
                <a:latin typeface="Arial"/>
                <a:cs typeface="Arial"/>
              </a:rPr>
              <a:t> </a:t>
            </a:r>
            <a:r>
              <a:rPr sz="900" b="1" dirty="0">
                <a:latin typeface="Arial"/>
                <a:cs typeface="Arial"/>
              </a:rPr>
              <a:t>(art.</a:t>
            </a:r>
            <a:r>
              <a:rPr sz="900" b="1" spc="-25" dirty="0">
                <a:latin typeface="Arial"/>
                <a:cs typeface="Arial"/>
              </a:rPr>
              <a:t> </a:t>
            </a:r>
            <a:r>
              <a:rPr sz="900" b="1" spc="-10" dirty="0">
                <a:latin typeface="Arial"/>
                <a:cs typeface="Arial"/>
              </a:rPr>
              <a:t>377-</a:t>
            </a:r>
            <a:r>
              <a:rPr sz="900" b="1" dirty="0">
                <a:latin typeface="Arial"/>
                <a:cs typeface="Arial"/>
              </a:rPr>
              <a:t>bis</a:t>
            </a:r>
            <a:r>
              <a:rPr sz="900" b="1" spc="-10" dirty="0">
                <a:latin typeface="Arial"/>
                <a:cs typeface="Arial"/>
              </a:rPr>
              <a:t> c.p.)</a:t>
            </a:r>
            <a:endParaRPr sz="900">
              <a:latin typeface="Arial"/>
              <a:cs typeface="Arial"/>
            </a:endParaRPr>
          </a:p>
          <a:p>
            <a:pPr marL="182245" indent="-182245">
              <a:lnSpc>
                <a:spcPct val="100000"/>
              </a:lnSpc>
              <a:buFont typeface="Wingdings"/>
              <a:buChar char=""/>
              <a:tabLst>
                <a:tab pos="182245" algn="l"/>
              </a:tabLst>
            </a:pPr>
            <a:r>
              <a:rPr sz="900" b="1" spc="-10" dirty="0">
                <a:latin typeface="Arial"/>
                <a:cs typeface="Arial"/>
              </a:rPr>
              <a:t>Favoreggiamento</a:t>
            </a:r>
            <a:r>
              <a:rPr sz="900" b="1" spc="-25" dirty="0">
                <a:latin typeface="Arial"/>
                <a:cs typeface="Arial"/>
              </a:rPr>
              <a:t> </a:t>
            </a:r>
            <a:r>
              <a:rPr sz="900" b="1" spc="-10" dirty="0">
                <a:latin typeface="Arial"/>
                <a:cs typeface="Arial"/>
              </a:rPr>
              <a:t>personale</a:t>
            </a:r>
            <a:r>
              <a:rPr sz="900" b="1" spc="-25" dirty="0">
                <a:latin typeface="Arial"/>
                <a:cs typeface="Arial"/>
              </a:rPr>
              <a:t> </a:t>
            </a:r>
            <a:r>
              <a:rPr sz="900" b="1" dirty="0">
                <a:latin typeface="Arial"/>
                <a:cs typeface="Arial"/>
              </a:rPr>
              <a:t>(art.</a:t>
            </a:r>
            <a:r>
              <a:rPr sz="900" b="1" spc="-15" dirty="0">
                <a:latin typeface="Arial"/>
                <a:cs typeface="Arial"/>
              </a:rPr>
              <a:t> </a:t>
            </a:r>
            <a:r>
              <a:rPr sz="900" b="1" dirty="0">
                <a:latin typeface="Arial"/>
                <a:cs typeface="Arial"/>
              </a:rPr>
              <a:t>378</a:t>
            </a:r>
            <a:r>
              <a:rPr sz="900" b="1" spc="-35" dirty="0">
                <a:latin typeface="Arial"/>
                <a:cs typeface="Arial"/>
              </a:rPr>
              <a:t> </a:t>
            </a:r>
            <a:r>
              <a:rPr sz="900" b="1" spc="-10" dirty="0">
                <a:latin typeface="Arial"/>
                <a:cs typeface="Arial"/>
              </a:rPr>
              <a:t>c.p.)</a:t>
            </a:r>
            <a:endParaRPr sz="900">
              <a:latin typeface="Arial"/>
              <a:cs typeface="Arial"/>
            </a:endParaRPr>
          </a:p>
          <a:p>
            <a:pPr marL="182245" indent="-182245">
              <a:lnSpc>
                <a:spcPct val="100000"/>
              </a:lnSpc>
              <a:buFont typeface="Wingdings"/>
              <a:buChar char=""/>
              <a:tabLst>
                <a:tab pos="182245" algn="l"/>
              </a:tabLst>
            </a:pPr>
            <a:r>
              <a:rPr sz="900" b="1" spc="-10" dirty="0">
                <a:latin typeface="Arial"/>
                <a:cs typeface="Arial"/>
              </a:rPr>
              <a:t>Disposizioni</a:t>
            </a:r>
            <a:r>
              <a:rPr sz="900" b="1" spc="-60" dirty="0">
                <a:latin typeface="Arial"/>
                <a:cs typeface="Arial"/>
              </a:rPr>
              <a:t> </a:t>
            </a:r>
            <a:r>
              <a:rPr sz="900" b="1" dirty="0">
                <a:latin typeface="Arial"/>
                <a:cs typeface="Arial"/>
              </a:rPr>
              <a:t>contro</a:t>
            </a:r>
            <a:r>
              <a:rPr sz="900" b="1" spc="-20" dirty="0">
                <a:latin typeface="Arial"/>
                <a:cs typeface="Arial"/>
              </a:rPr>
              <a:t> </a:t>
            </a:r>
            <a:r>
              <a:rPr sz="900" b="1" dirty="0">
                <a:latin typeface="Arial"/>
                <a:cs typeface="Arial"/>
              </a:rPr>
              <a:t>le </a:t>
            </a:r>
            <a:r>
              <a:rPr sz="900" b="1" spc="-10" dirty="0">
                <a:latin typeface="Arial"/>
                <a:cs typeface="Arial"/>
              </a:rPr>
              <a:t>immigrazioni</a:t>
            </a:r>
            <a:r>
              <a:rPr sz="900" b="1" spc="-45" dirty="0">
                <a:latin typeface="Arial"/>
                <a:cs typeface="Arial"/>
              </a:rPr>
              <a:t> </a:t>
            </a:r>
            <a:r>
              <a:rPr sz="900" b="1" spc="-10" dirty="0">
                <a:latin typeface="Arial"/>
                <a:cs typeface="Arial"/>
              </a:rPr>
              <a:t>clandestine</a:t>
            </a:r>
            <a:r>
              <a:rPr sz="900" b="1" spc="-45" dirty="0">
                <a:latin typeface="Arial"/>
                <a:cs typeface="Arial"/>
              </a:rPr>
              <a:t> </a:t>
            </a:r>
            <a:r>
              <a:rPr sz="900" b="1" dirty="0">
                <a:latin typeface="Arial"/>
                <a:cs typeface="Arial"/>
              </a:rPr>
              <a:t>(art.</a:t>
            </a:r>
            <a:r>
              <a:rPr sz="900" b="1" spc="-20" dirty="0">
                <a:latin typeface="Arial"/>
                <a:cs typeface="Arial"/>
              </a:rPr>
              <a:t> </a:t>
            </a:r>
            <a:r>
              <a:rPr sz="900" b="1" dirty="0">
                <a:latin typeface="Arial"/>
                <a:cs typeface="Arial"/>
              </a:rPr>
              <a:t>12,</a:t>
            </a:r>
            <a:r>
              <a:rPr sz="900" b="1" spc="-5" dirty="0">
                <a:latin typeface="Arial"/>
                <a:cs typeface="Arial"/>
              </a:rPr>
              <a:t> </a:t>
            </a:r>
            <a:r>
              <a:rPr sz="900" b="1" dirty="0">
                <a:latin typeface="Arial"/>
                <a:cs typeface="Arial"/>
              </a:rPr>
              <a:t>comma</a:t>
            </a:r>
            <a:r>
              <a:rPr sz="900" b="1" spc="-20" dirty="0">
                <a:latin typeface="Arial"/>
                <a:cs typeface="Arial"/>
              </a:rPr>
              <a:t> </a:t>
            </a:r>
            <a:r>
              <a:rPr sz="900" b="1" dirty="0">
                <a:latin typeface="Arial"/>
                <a:cs typeface="Arial"/>
              </a:rPr>
              <a:t>3,</a:t>
            </a:r>
            <a:r>
              <a:rPr sz="900" b="1" spc="-10" dirty="0">
                <a:latin typeface="Arial"/>
                <a:cs typeface="Arial"/>
              </a:rPr>
              <a:t> 3-</a:t>
            </a:r>
            <a:r>
              <a:rPr sz="900" b="1" dirty="0">
                <a:latin typeface="Arial"/>
                <a:cs typeface="Arial"/>
              </a:rPr>
              <a:t>bis,</a:t>
            </a:r>
            <a:r>
              <a:rPr sz="900" b="1" spc="-5" dirty="0">
                <a:latin typeface="Arial"/>
                <a:cs typeface="Arial"/>
              </a:rPr>
              <a:t> </a:t>
            </a:r>
            <a:r>
              <a:rPr sz="900" b="1" spc="-10" dirty="0">
                <a:latin typeface="Arial"/>
                <a:cs typeface="Arial"/>
              </a:rPr>
              <a:t>3-</a:t>
            </a:r>
            <a:r>
              <a:rPr sz="900" b="1" dirty="0">
                <a:latin typeface="Arial"/>
                <a:cs typeface="Arial"/>
              </a:rPr>
              <a:t>ter</a:t>
            </a:r>
            <a:r>
              <a:rPr sz="900" b="1" spc="-5" dirty="0">
                <a:latin typeface="Arial"/>
                <a:cs typeface="Arial"/>
              </a:rPr>
              <a:t> </a:t>
            </a:r>
            <a:r>
              <a:rPr sz="900" b="1" dirty="0">
                <a:latin typeface="Arial"/>
                <a:cs typeface="Arial"/>
              </a:rPr>
              <a:t>e</a:t>
            </a:r>
            <a:r>
              <a:rPr sz="900" b="1" spc="5" dirty="0">
                <a:latin typeface="Arial"/>
                <a:cs typeface="Arial"/>
              </a:rPr>
              <a:t> </a:t>
            </a:r>
            <a:r>
              <a:rPr sz="900" b="1" dirty="0">
                <a:latin typeface="Arial"/>
                <a:cs typeface="Arial"/>
              </a:rPr>
              <a:t>5,</a:t>
            </a:r>
            <a:r>
              <a:rPr sz="900" b="1" spc="10" dirty="0">
                <a:latin typeface="Arial"/>
                <a:cs typeface="Arial"/>
              </a:rPr>
              <a:t> </a:t>
            </a:r>
            <a:r>
              <a:rPr sz="900" b="1" dirty="0">
                <a:latin typeface="Arial"/>
                <a:cs typeface="Arial"/>
              </a:rPr>
              <a:t>D.</a:t>
            </a:r>
            <a:r>
              <a:rPr sz="900" b="1" spc="5" dirty="0">
                <a:latin typeface="Arial"/>
                <a:cs typeface="Arial"/>
              </a:rPr>
              <a:t> </a:t>
            </a:r>
            <a:r>
              <a:rPr sz="900" b="1" dirty="0">
                <a:latin typeface="Arial"/>
                <a:cs typeface="Arial"/>
              </a:rPr>
              <a:t>Lgs.</a:t>
            </a:r>
            <a:r>
              <a:rPr sz="900" b="1" spc="-10" dirty="0">
                <a:latin typeface="Arial"/>
                <a:cs typeface="Arial"/>
              </a:rPr>
              <a:t> </a:t>
            </a:r>
            <a:r>
              <a:rPr sz="900" b="1" dirty="0">
                <a:latin typeface="Arial"/>
                <a:cs typeface="Arial"/>
              </a:rPr>
              <a:t>25.7.1998,</a:t>
            </a:r>
            <a:r>
              <a:rPr sz="900" b="1" spc="-60" dirty="0">
                <a:latin typeface="Arial"/>
                <a:cs typeface="Arial"/>
              </a:rPr>
              <a:t> </a:t>
            </a:r>
            <a:r>
              <a:rPr sz="900" b="1" dirty="0">
                <a:latin typeface="Arial"/>
                <a:cs typeface="Arial"/>
              </a:rPr>
              <a:t>n.</a:t>
            </a:r>
            <a:r>
              <a:rPr sz="900" b="1" spc="-5" dirty="0">
                <a:latin typeface="Arial"/>
                <a:cs typeface="Arial"/>
              </a:rPr>
              <a:t> </a:t>
            </a:r>
            <a:r>
              <a:rPr sz="900" b="1" spc="-20" dirty="0">
                <a:latin typeface="Arial"/>
                <a:cs typeface="Arial"/>
              </a:rPr>
              <a:t>286)</a:t>
            </a:r>
            <a:endParaRPr sz="900">
              <a:latin typeface="Arial"/>
              <a:cs typeface="Arial"/>
            </a:endParaRPr>
          </a:p>
        </p:txBody>
      </p:sp>
      <p:sp>
        <p:nvSpPr>
          <p:cNvPr id="7" name="object 7"/>
          <p:cNvSpPr/>
          <p:nvPr/>
        </p:nvSpPr>
        <p:spPr>
          <a:xfrm>
            <a:off x="1839468" y="2057399"/>
            <a:ext cx="591185" cy="285115"/>
          </a:xfrm>
          <a:custGeom>
            <a:avLst/>
            <a:gdLst/>
            <a:ahLst/>
            <a:cxnLst/>
            <a:rect l="l" t="t" r="r" b="b"/>
            <a:pathLst>
              <a:path w="591185" h="285114">
                <a:moveTo>
                  <a:pt x="8890" y="71221"/>
                </a:moveTo>
                <a:lnTo>
                  <a:pt x="0" y="71221"/>
                </a:lnTo>
                <a:lnTo>
                  <a:pt x="0" y="213652"/>
                </a:lnTo>
                <a:lnTo>
                  <a:pt x="8890" y="213652"/>
                </a:lnTo>
                <a:lnTo>
                  <a:pt x="8890" y="71221"/>
                </a:lnTo>
                <a:close/>
              </a:path>
              <a:path w="591185" h="285114">
                <a:moveTo>
                  <a:pt x="35598" y="71221"/>
                </a:moveTo>
                <a:lnTo>
                  <a:pt x="17792" y="71221"/>
                </a:lnTo>
                <a:lnTo>
                  <a:pt x="17792" y="213652"/>
                </a:lnTo>
                <a:lnTo>
                  <a:pt x="35598" y="213652"/>
                </a:lnTo>
                <a:lnTo>
                  <a:pt x="35598" y="71221"/>
                </a:lnTo>
                <a:close/>
              </a:path>
              <a:path w="591185" h="285114">
                <a:moveTo>
                  <a:pt x="590791" y="142430"/>
                </a:moveTo>
                <a:lnTo>
                  <a:pt x="448424" y="0"/>
                </a:lnTo>
                <a:lnTo>
                  <a:pt x="448424" y="71221"/>
                </a:lnTo>
                <a:lnTo>
                  <a:pt x="44475" y="71221"/>
                </a:lnTo>
                <a:lnTo>
                  <a:pt x="44475" y="213639"/>
                </a:lnTo>
                <a:lnTo>
                  <a:pt x="448424" y="213639"/>
                </a:lnTo>
                <a:lnTo>
                  <a:pt x="448424" y="284861"/>
                </a:lnTo>
                <a:lnTo>
                  <a:pt x="590791" y="142430"/>
                </a:lnTo>
                <a:close/>
              </a:path>
            </a:pathLst>
          </a:custGeom>
          <a:solidFill>
            <a:srgbClr val="000000"/>
          </a:solidFill>
        </p:spPr>
        <p:txBody>
          <a:bodyPr wrap="square" lIns="0" tIns="0" rIns="0" bIns="0" rtlCol="0"/>
          <a:lstStyle/>
          <a:p>
            <a:endParaRPr/>
          </a:p>
        </p:txBody>
      </p:sp>
      <p:pic>
        <p:nvPicPr>
          <p:cNvPr id="8" name="object 8"/>
          <p:cNvPicPr/>
          <p:nvPr/>
        </p:nvPicPr>
        <p:blipFill>
          <a:blip r:embed="rId2" cstate="print"/>
          <a:stretch>
            <a:fillRect/>
          </a:stretch>
        </p:blipFill>
        <p:spPr>
          <a:xfrm>
            <a:off x="0" y="2010155"/>
            <a:ext cx="1761743" cy="406907"/>
          </a:xfrm>
          <a:prstGeom prst="rect">
            <a:avLst/>
          </a:prstGeom>
        </p:spPr>
      </p:pic>
      <p:sp>
        <p:nvSpPr>
          <p:cNvPr id="9" name="object 9"/>
          <p:cNvSpPr txBox="1"/>
          <p:nvPr/>
        </p:nvSpPr>
        <p:spPr>
          <a:xfrm>
            <a:off x="333762" y="2083061"/>
            <a:ext cx="738505" cy="208279"/>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FFFFFF"/>
                </a:solidFill>
                <a:latin typeface="Arial"/>
                <a:cs typeface="Arial"/>
              </a:rPr>
              <a:t>AMBITO</a:t>
            </a:r>
            <a:r>
              <a:rPr sz="1200" b="1" spc="-40" dirty="0">
                <a:solidFill>
                  <a:srgbClr val="FFFFFF"/>
                </a:solidFill>
                <a:latin typeface="Arial"/>
                <a:cs typeface="Arial"/>
              </a:rPr>
              <a:t> </a:t>
            </a:r>
            <a:r>
              <a:rPr sz="1200" b="1" spc="-50" dirty="0">
                <a:solidFill>
                  <a:srgbClr val="FFFFFF"/>
                </a:solidFill>
                <a:latin typeface="Arial"/>
                <a:cs typeface="Arial"/>
              </a:rPr>
              <a:t>2</a:t>
            </a:r>
            <a:endParaRPr sz="1200">
              <a:latin typeface="Arial"/>
              <a:cs typeface="Arial"/>
            </a:endParaRPr>
          </a:p>
        </p:txBody>
      </p:sp>
      <p:graphicFrame>
        <p:nvGraphicFramePr>
          <p:cNvPr id="11" name="object 11"/>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7616" y="424600"/>
            <a:ext cx="6517809" cy="510021"/>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Reati all'estero – meccanismi di risalita</a:t>
            </a:r>
          </a:p>
        </p:txBody>
      </p:sp>
      <p:sp>
        <p:nvSpPr>
          <p:cNvPr id="3" name="object 3"/>
          <p:cNvSpPr txBox="1"/>
          <p:nvPr/>
        </p:nvSpPr>
        <p:spPr>
          <a:xfrm>
            <a:off x="646667" y="1132536"/>
            <a:ext cx="4534535" cy="197490"/>
          </a:xfrm>
          <a:prstGeom prst="rect">
            <a:avLst/>
          </a:prstGeom>
        </p:spPr>
        <p:txBody>
          <a:bodyPr vert="horz" wrap="square" lIns="0" tIns="12700" rIns="0" bIns="0" rtlCol="0">
            <a:spAutoFit/>
          </a:bodyPr>
          <a:lstStyle/>
          <a:p>
            <a:pPr marL="12700">
              <a:lnSpc>
                <a:spcPct val="100000"/>
              </a:lnSpc>
              <a:spcBef>
                <a:spcPts val="100"/>
              </a:spcBef>
            </a:pPr>
            <a:r>
              <a:rPr sz="1200" b="1" i="1" dirty="0">
                <a:solidFill>
                  <a:schemeClr val="tx2"/>
                </a:solidFill>
                <a:latin typeface="Arial"/>
                <a:cs typeface="Arial"/>
              </a:rPr>
              <a:t>La</a:t>
            </a:r>
            <a:r>
              <a:rPr sz="1200" b="1" i="1" spc="-20" dirty="0">
                <a:solidFill>
                  <a:schemeClr val="tx2"/>
                </a:solidFill>
                <a:latin typeface="Arial"/>
                <a:cs typeface="Arial"/>
              </a:rPr>
              <a:t> </a:t>
            </a:r>
            <a:r>
              <a:rPr sz="1200" b="1" i="1" dirty="0">
                <a:solidFill>
                  <a:schemeClr val="tx2"/>
                </a:solidFill>
                <a:latin typeface="Arial"/>
                <a:cs typeface="Arial"/>
              </a:rPr>
              <a:t>prima</a:t>
            </a:r>
            <a:r>
              <a:rPr sz="1200" b="1" i="1" spc="-50" dirty="0">
                <a:solidFill>
                  <a:schemeClr val="tx2"/>
                </a:solidFill>
                <a:latin typeface="Arial"/>
                <a:cs typeface="Arial"/>
              </a:rPr>
              <a:t> </a:t>
            </a:r>
            <a:r>
              <a:rPr sz="1200" b="1" i="1" spc="-10" dirty="0">
                <a:solidFill>
                  <a:schemeClr val="tx2"/>
                </a:solidFill>
                <a:latin typeface="Arial"/>
                <a:cs typeface="Arial"/>
              </a:rPr>
              <a:t>pronuncia</a:t>
            </a:r>
            <a:r>
              <a:rPr sz="1200" b="1" i="1" spc="-55" dirty="0">
                <a:solidFill>
                  <a:schemeClr val="tx2"/>
                </a:solidFill>
                <a:latin typeface="Arial"/>
                <a:cs typeface="Arial"/>
              </a:rPr>
              <a:t> </a:t>
            </a:r>
            <a:r>
              <a:rPr sz="1200" b="1" i="1" dirty="0">
                <a:solidFill>
                  <a:schemeClr val="tx2"/>
                </a:solidFill>
                <a:latin typeface="Arial"/>
                <a:cs typeface="Arial"/>
              </a:rPr>
              <a:t>della</a:t>
            </a:r>
            <a:r>
              <a:rPr sz="1200" b="1" i="1" spc="-40" dirty="0">
                <a:solidFill>
                  <a:schemeClr val="tx2"/>
                </a:solidFill>
                <a:latin typeface="Arial"/>
                <a:cs typeface="Arial"/>
              </a:rPr>
              <a:t> </a:t>
            </a:r>
            <a:r>
              <a:rPr sz="1200" b="1" i="1" dirty="0">
                <a:solidFill>
                  <a:schemeClr val="tx2"/>
                </a:solidFill>
                <a:latin typeface="Arial"/>
                <a:cs typeface="Arial"/>
              </a:rPr>
              <a:t>Corte</a:t>
            </a:r>
            <a:r>
              <a:rPr sz="1200" b="1" i="1" spc="-40" dirty="0">
                <a:solidFill>
                  <a:schemeClr val="tx2"/>
                </a:solidFill>
                <a:latin typeface="Arial"/>
                <a:cs typeface="Arial"/>
              </a:rPr>
              <a:t> </a:t>
            </a:r>
            <a:r>
              <a:rPr sz="1200" b="1" i="1" dirty="0">
                <a:solidFill>
                  <a:schemeClr val="tx2"/>
                </a:solidFill>
                <a:latin typeface="Arial"/>
                <a:cs typeface="Arial"/>
              </a:rPr>
              <a:t>di</a:t>
            </a:r>
            <a:r>
              <a:rPr sz="1200" b="1" i="1" spc="-10" dirty="0">
                <a:solidFill>
                  <a:schemeClr val="tx2"/>
                </a:solidFill>
                <a:latin typeface="Arial"/>
                <a:cs typeface="Arial"/>
              </a:rPr>
              <a:t> Cassazione</a:t>
            </a:r>
            <a:r>
              <a:rPr sz="1200" b="1" i="1" spc="-50" dirty="0">
                <a:solidFill>
                  <a:schemeClr val="tx2"/>
                </a:solidFill>
                <a:latin typeface="Arial"/>
                <a:cs typeface="Arial"/>
              </a:rPr>
              <a:t> </a:t>
            </a:r>
            <a:r>
              <a:rPr sz="1200" b="1" i="1" dirty="0">
                <a:solidFill>
                  <a:schemeClr val="tx2"/>
                </a:solidFill>
                <a:latin typeface="Arial"/>
                <a:cs typeface="Arial"/>
              </a:rPr>
              <a:t>(20</a:t>
            </a:r>
            <a:r>
              <a:rPr sz="1200" b="1" i="1" spc="-40" dirty="0">
                <a:solidFill>
                  <a:schemeClr val="tx2"/>
                </a:solidFill>
                <a:latin typeface="Arial"/>
                <a:cs typeface="Arial"/>
              </a:rPr>
              <a:t> </a:t>
            </a:r>
            <a:r>
              <a:rPr sz="1200" b="1" i="1" dirty="0">
                <a:solidFill>
                  <a:schemeClr val="tx2"/>
                </a:solidFill>
                <a:latin typeface="Arial"/>
                <a:cs typeface="Arial"/>
              </a:rPr>
              <a:t>giugno</a:t>
            </a:r>
            <a:r>
              <a:rPr sz="1200" b="1" i="1" spc="95" dirty="0">
                <a:solidFill>
                  <a:schemeClr val="tx2"/>
                </a:solidFill>
                <a:latin typeface="Arial"/>
                <a:cs typeface="Arial"/>
              </a:rPr>
              <a:t> </a:t>
            </a:r>
            <a:r>
              <a:rPr sz="1200" b="1" i="1" spc="-10" dirty="0">
                <a:solidFill>
                  <a:schemeClr val="tx2"/>
                </a:solidFill>
                <a:latin typeface="Arial"/>
                <a:cs typeface="Arial"/>
              </a:rPr>
              <a:t>2011)</a:t>
            </a:r>
            <a:endParaRPr sz="1200" dirty="0">
              <a:solidFill>
                <a:schemeClr val="tx2"/>
              </a:solidFill>
              <a:latin typeface="Arial"/>
              <a:cs typeface="Arial"/>
            </a:endParaRPr>
          </a:p>
        </p:txBody>
      </p:sp>
      <p:sp>
        <p:nvSpPr>
          <p:cNvPr id="4" name="object 4"/>
          <p:cNvSpPr txBox="1"/>
          <p:nvPr/>
        </p:nvSpPr>
        <p:spPr>
          <a:xfrm>
            <a:off x="662177" y="1515617"/>
            <a:ext cx="8326120" cy="1082040"/>
          </a:xfrm>
          <a:prstGeom prst="rect">
            <a:avLst/>
          </a:prstGeom>
          <a:ln w="25400">
            <a:solidFill>
              <a:srgbClr val="000000"/>
            </a:solidFill>
          </a:ln>
        </p:spPr>
        <p:txBody>
          <a:bodyPr vert="horz" wrap="square" lIns="0" tIns="34925" rIns="0" bIns="0" rtlCol="0">
            <a:spAutoFit/>
          </a:bodyPr>
          <a:lstStyle/>
          <a:p>
            <a:pPr marL="353060" indent="-264795">
              <a:lnSpc>
                <a:spcPct val="100000"/>
              </a:lnSpc>
              <a:spcBef>
                <a:spcPts val="275"/>
              </a:spcBef>
              <a:buFont typeface="Wingdings"/>
              <a:buChar char=""/>
              <a:tabLst>
                <a:tab pos="353060" algn="l"/>
              </a:tabLst>
            </a:pPr>
            <a:r>
              <a:rPr sz="1200" i="1" dirty="0">
                <a:solidFill>
                  <a:schemeClr val="tx2"/>
                </a:solidFill>
                <a:latin typeface="Arial"/>
                <a:cs typeface="Arial"/>
              </a:rPr>
              <a:t>Il D.Lgs.</a:t>
            </a:r>
            <a:r>
              <a:rPr sz="1200" i="1" spc="-30" dirty="0">
                <a:solidFill>
                  <a:schemeClr val="tx2"/>
                </a:solidFill>
                <a:latin typeface="Arial"/>
                <a:cs typeface="Arial"/>
              </a:rPr>
              <a:t> </a:t>
            </a:r>
            <a:r>
              <a:rPr sz="1200" i="1" spc="-10" dirty="0">
                <a:solidFill>
                  <a:schemeClr val="tx2"/>
                </a:solidFill>
                <a:latin typeface="Arial"/>
                <a:cs typeface="Arial"/>
              </a:rPr>
              <a:t>231/2001</a:t>
            </a:r>
            <a:r>
              <a:rPr sz="1200" i="1" spc="-40" dirty="0">
                <a:solidFill>
                  <a:schemeClr val="tx2"/>
                </a:solidFill>
                <a:latin typeface="Arial"/>
                <a:cs typeface="Arial"/>
              </a:rPr>
              <a:t> </a:t>
            </a:r>
            <a:r>
              <a:rPr sz="1200" i="1" dirty="0">
                <a:solidFill>
                  <a:schemeClr val="tx2"/>
                </a:solidFill>
                <a:latin typeface="Arial"/>
                <a:cs typeface="Arial"/>
              </a:rPr>
              <a:t>non</a:t>
            </a:r>
            <a:r>
              <a:rPr sz="1200" i="1" spc="-15" dirty="0">
                <a:solidFill>
                  <a:schemeClr val="tx2"/>
                </a:solidFill>
                <a:latin typeface="Arial"/>
                <a:cs typeface="Arial"/>
              </a:rPr>
              <a:t> </a:t>
            </a:r>
            <a:r>
              <a:rPr sz="1200" i="1" spc="-10" dirty="0">
                <a:solidFill>
                  <a:schemeClr val="tx2"/>
                </a:solidFill>
                <a:latin typeface="Arial"/>
                <a:cs typeface="Arial"/>
              </a:rPr>
              <a:t>chiarisce</a:t>
            </a:r>
            <a:r>
              <a:rPr sz="1200" i="1" spc="-50" dirty="0">
                <a:solidFill>
                  <a:schemeClr val="tx2"/>
                </a:solidFill>
                <a:latin typeface="Arial"/>
                <a:cs typeface="Arial"/>
              </a:rPr>
              <a:t> </a:t>
            </a:r>
            <a:r>
              <a:rPr sz="1200" i="1" dirty="0">
                <a:solidFill>
                  <a:schemeClr val="tx2"/>
                </a:solidFill>
                <a:latin typeface="Arial"/>
                <a:cs typeface="Arial"/>
              </a:rPr>
              <a:t>come</a:t>
            </a:r>
            <a:r>
              <a:rPr sz="1200" i="1" spc="-15" dirty="0">
                <a:solidFill>
                  <a:schemeClr val="tx2"/>
                </a:solidFill>
                <a:latin typeface="Arial"/>
                <a:cs typeface="Arial"/>
              </a:rPr>
              <a:t> </a:t>
            </a:r>
            <a:r>
              <a:rPr sz="1200" i="1" dirty="0">
                <a:solidFill>
                  <a:schemeClr val="tx2"/>
                </a:solidFill>
                <a:latin typeface="Arial"/>
                <a:cs typeface="Arial"/>
              </a:rPr>
              <a:t>si</a:t>
            </a:r>
            <a:r>
              <a:rPr sz="1200" i="1" spc="5" dirty="0">
                <a:solidFill>
                  <a:schemeClr val="tx2"/>
                </a:solidFill>
                <a:latin typeface="Arial"/>
                <a:cs typeface="Arial"/>
              </a:rPr>
              <a:t> </a:t>
            </a:r>
            <a:r>
              <a:rPr sz="1200" i="1" dirty="0">
                <a:solidFill>
                  <a:schemeClr val="tx2"/>
                </a:solidFill>
                <a:latin typeface="Arial"/>
                <a:cs typeface="Arial"/>
              </a:rPr>
              <a:t>configuri</a:t>
            </a:r>
            <a:r>
              <a:rPr sz="1200" i="1" spc="-50" dirty="0">
                <a:solidFill>
                  <a:schemeClr val="tx2"/>
                </a:solidFill>
                <a:latin typeface="Arial"/>
                <a:cs typeface="Arial"/>
              </a:rPr>
              <a:t> </a:t>
            </a:r>
            <a:r>
              <a:rPr sz="1200" i="1" dirty="0">
                <a:solidFill>
                  <a:schemeClr val="tx2"/>
                </a:solidFill>
                <a:latin typeface="Arial"/>
                <a:cs typeface="Arial"/>
              </a:rPr>
              <a:t>la</a:t>
            </a:r>
            <a:r>
              <a:rPr sz="1200" i="1" spc="-15" dirty="0">
                <a:solidFill>
                  <a:schemeClr val="tx2"/>
                </a:solidFill>
                <a:latin typeface="Arial"/>
                <a:cs typeface="Arial"/>
              </a:rPr>
              <a:t> </a:t>
            </a:r>
            <a:r>
              <a:rPr sz="1200" b="1" i="1" u="heavy" spc="-10" dirty="0">
                <a:solidFill>
                  <a:schemeClr val="tx2"/>
                </a:solidFill>
                <a:uFill>
                  <a:solidFill>
                    <a:srgbClr val="000000"/>
                  </a:solidFill>
                </a:uFill>
                <a:latin typeface="Arial"/>
                <a:cs typeface="Arial"/>
              </a:rPr>
              <a:t>responsabilità</a:t>
            </a:r>
            <a:r>
              <a:rPr sz="1200" b="1" i="1" u="heavy" spc="-40" dirty="0">
                <a:solidFill>
                  <a:schemeClr val="tx2"/>
                </a:solidFill>
                <a:uFill>
                  <a:solidFill>
                    <a:srgbClr val="000000"/>
                  </a:solidFill>
                </a:uFill>
                <a:latin typeface="Arial"/>
                <a:cs typeface="Arial"/>
              </a:rPr>
              <a:t> </a:t>
            </a:r>
            <a:r>
              <a:rPr sz="1200" b="1" i="1" u="heavy" spc="-10" dirty="0">
                <a:solidFill>
                  <a:schemeClr val="tx2"/>
                </a:solidFill>
                <a:uFill>
                  <a:solidFill>
                    <a:srgbClr val="000000"/>
                  </a:solidFill>
                </a:uFill>
                <a:latin typeface="Arial"/>
                <a:cs typeface="Arial"/>
              </a:rPr>
              <a:t>dell’impresa</a:t>
            </a:r>
            <a:r>
              <a:rPr sz="1200" b="1" i="1" u="heavy" spc="-50" dirty="0">
                <a:solidFill>
                  <a:schemeClr val="tx2"/>
                </a:solidFill>
                <a:uFill>
                  <a:solidFill>
                    <a:srgbClr val="000000"/>
                  </a:solidFill>
                </a:uFill>
                <a:latin typeface="Arial"/>
                <a:cs typeface="Arial"/>
              </a:rPr>
              <a:t> </a:t>
            </a:r>
            <a:r>
              <a:rPr sz="1200" b="1" i="1" u="heavy" spc="-10" dirty="0">
                <a:solidFill>
                  <a:schemeClr val="tx2"/>
                </a:solidFill>
                <a:uFill>
                  <a:solidFill>
                    <a:srgbClr val="000000"/>
                  </a:solidFill>
                </a:uFill>
                <a:latin typeface="Arial"/>
                <a:cs typeface="Arial"/>
              </a:rPr>
              <a:t>nell’ambito</a:t>
            </a:r>
            <a:r>
              <a:rPr sz="1200" b="1" i="1" u="heavy" spc="-40" dirty="0">
                <a:solidFill>
                  <a:schemeClr val="tx2"/>
                </a:solidFill>
                <a:uFill>
                  <a:solidFill>
                    <a:srgbClr val="000000"/>
                  </a:solidFill>
                </a:uFill>
                <a:latin typeface="Arial"/>
                <a:cs typeface="Arial"/>
              </a:rPr>
              <a:t> </a:t>
            </a:r>
            <a:r>
              <a:rPr sz="1200" b="1" i="1" u="heavy" dirty="0">
                <a:solidFill>
                  <a:schemeClr val="tx2"/>
                </a:solidFill>
                <a:uFill>
                  <a:solidFill>
                    <a:srgbClr val="000000"/>
                  </a:solidFill>
                </a:uFill>
                <a:latin typeface="Arial"/>
                <a:cs typeface="Arial"/>
              </a:rPr>
              <a:t>dei</a:t>
            </a:r>
            <a:r>
              <a:rPr sz="1200" b="1" i="1" u="heavy" spc="-55" dirty="0">
                <a:solidFill>
                  <a:schemeClr val="tx2"/>
                </a:solidFill>
                <a:uFill>
                  <a:solidFill>
                    <a:srgbClr val="000000"/>
                  </a:solidFill>
                </a:uFill>
                <a:latin typeface="Arial"/>
                <a:cs typeface="Arial"/>
              </a:rPr>
              <a:t> </a:t>
            </a:r>
            <a:r>
              <a:rPr sz="1200" b="1" i="1" u="heavy" spc="-10" dirty="0">
                <a:solidFill>
                  <a:schemeClr val="tx2"/>
                </a:solidFill>
                <a:uFill>
                  <a:solidFill>
                    <a:srgbClr val="000000"/>
                  </a:solidFill>
                </a:uFill>
                <a:latin typeface="Arial"/>
                <a:cs typeface="Arial"/>
              </a:rPr>
              <a:t>gruppi</a:t>
            </a:r>
            <a:r>
              <a:rPr sz="1200" i="1" u="none" spc="-10" dirty="0">
                <a:solidFill>
                  <a:schemeClr val="tx2"/>
                </a:solidFill>
                <a:latin typeface="Arial"/>
                <a:cs typeface="Arial"/>
              </a:rPr>
              <a:t>.</a:t>
            </a:r>
            <a:endParaRPr sz="1200" dirty="0">
              <a:solidFill>
                <a:schemeClr val="tx2"/>
              </a:solidFill>
              <a:latin typeface="Arial"/>
              <a:cs typeface="Arial"/>
            </a:endParaRPr>
          </a:p>
          <a:p>
            <a:pPr marL="353060" marR="740410" indent="-265430">
              <a:lnSpc>
                <a:spcPct val="100000"/>
              </a:lnSpc>
              <a:spcBef>
                <a:spcPts val="300"/>
              </a:spcBef>
              <a:buFont typeface="Wingdings"/>
              <a:buChar char=""/>
              <a:tabLst>
                <a:tab pos="353060" algn="l"/>
              </a:tabLst>
            </a:pPr>
            <a:r>
              <a:rPr sz="1200" i="1" dirty="0">
                <a:solidFill>
                  <a:schemeClr val="tx2"/>
                </a:solidFill>
                <a:latin typeface="Arial"/>
                <a:cs typeface="Arial"/>
              </a:rPr>
              <a:t>Dopo</a:t>
            </a:r>
            <a:r>
              <a:rPr sz="1200" i="1" spc="-65" dirty="0">
                <a:solidFill>
                  <a:schemeClr val="tx2"/>
                </a:solidFill>
                <a:latin typeface="Arial"/>
                <a:cs typeface="Arial"/>
              </a:rPr>
              <a:t> </a:t>
            </a:r>
            <a:r>
              <a:rPr sz="1200" i="1" dirty="0">
                <a:solidFill>
                  <a:schemeClr val="tx2"/>
                </a:solidFill>
                <a:latin typeface="Arial"/>
                <a:cs typeface="Arial"/>
              </a:rPr>
              <a:t>diverse</a:t>
            </a:r>
            <a:r>
              <a:rPr sz="1200" i="1" spc="-55" dirty="0">
                <a:solidFill>
                  <a:schemeClr val="tx2"/>
                </a:solidFill>
                <a:latin typeface="Arial"/>
                <a:cs typeface="Arial"/>
              </a:rPr>
              <a:t> </a:t>
            </a:r>
            <a:r>
              <a:rPr sz="1200" i="1" spc="-10" dirty="0">
                <a:solidFill>
                  <a:schemeClr val="tx2"/>
                </a:solidFill>
                <a:latin typeface="Arial"/>
                <a:cs typeface="Arial"/>
              </a:rPr>
              <a:t>pronunce</a:t>
            </a:r>
            <a:r>
              <a:rPr sz="1200" i="1" spc="-60" dirty="0">
                <a:solidFill>
                  <a:schemeClr val="tx2"/>
                </a:solidFill>
                <a:latin typeface="Arial"/>
                <a:cs typeface="Arial"/>
              </a:rPr>
              <a:t> </a:t>
            </a:r>
            <a:r>
              <a:rPr sz="1200" i="1" dirty="0">
                <a:solidFill>
                  <a:schemeClr val="tx2"/>
                </a:solidFill>
                <a:latin typeface="Arial"/>
                <a:cs typeface="Arial"/>
              </a:rPr>
              <a:t>di</a:t>
            </a:r>
            <a:r>
              <a:rPr sz="1200" i="1" spc="-15" dirty="0">
                <a:solidFill>
                  <a:schemeClr val="tx2"/>
                </a:solidFill>
                <a:latin typeface="Arial"/>
                <a:cs typeface="Arial"/>
              </a:rPr>
              <a:t> </a:t>
            </a:r>
            <a:r>
              <a:rPr sz="1200" i="1" dirty="0">
                <a:solidFill>
                  <a:schemeClr val="tx2"/>
                </a:solidFill>
                <a:latin typeface="Arial"/>
                <a:cs typeface="Arial"/>
              </a:rPr>
              <a:t>merito,</a:t>
            </a:r>
            <a:r>
              <a:rPr sz="1200" i="1" spc="-45" dirty="0">
                <a:solidFill>
                  <a:schemeClr val="tx2"/>
                </a:solidFill>
                <a:latin typeface="Arial"/>
                <a:cs typeface="Arial"/>
              </a:rPr>
              <a:t> </a:t>
            </a:r>
            <a:r>
              <a:rPr sz="1200" i="1" dirty="0">
                <a:solidFill>
                  <a:schemeClr val="tx2"/>
                </a:solidFill>
                <a:latin typeface="Arial"/>
                <a:cs typeface="Arial"/>
              </a:rPr>
              <a:t>la</a:t>
            </a:r>
            <a:r>
              <a:rPr sz="1200" i="1" spc="-40" dirty="0">
                <a:solidFill>
                  <a:schemeClr val="tx2"/>
                </a:solidFill>
                <a:latin typeface="Arial"/>
                <a:cs typeface="Arial"/>
              </a:rPr>
              <a:t> </a:t>
            </a:r>
            <a:r>
              <a:rPr sz="1200" i="1" dirty="0">
                <a:solidFill>
                  <a:schemeClr val="tx2"/>
                </a:solidFill>
                <a:latin typeface="Arial"/>
                <a:cs typeface="Arial"/>
              </a:rPr>
              <a:t>Corte</a:t>
            </a:r>
            <a:r>
              <a:rPr sz="1200" i="1" spc="-40" dirty="0">
                <a:solidFill>
                  <a:schemeClr val="tx2"/>
                </a:solidFill>
                <a:latin typeface="Arial"/>
                <a:cs typeface="Arial"/>
              </a:rPr>
              <a:t> </a:t>
            </a:r>
            <a:r>
              <a:rPr sz="1200" i="1" dirty="0">
                <a:solidFill>
                  <a:schemeClr val="tx2"/>
                </a:solidFill>
                <a:latin typeface="Arial"/>
                <a:cs typeface="Arial"/>
              </a:rPr>
              <a:t>di</a:t>
            </a:r>
            <a:r>
              <a:rPr sz="1200" i="1" spc="-25" dirty="0">
                <a:solidFill>
                  <a:schemeClr val="tx2"/>
                </a:solidFill>
                <a:latin typeface="Arial"/>
                <a:cs typeface="Arial"/>
              </a:rPr>
              <a:t> </a:t>
            </a:r>
            <a:r>
              <a:rPr sz="1200" i="1" spc="-10" dirty="0">
                <a:solidFill>
                  <a:schemeClr val="tx2"/>
                </a:solidFill>
                <a:latin typeface="Arial"/>
                <a:cs typeface="Arial"/>
              </a:rPr>
              <a:t>Cassazione</a:t>
            </a:r>
            <a:r>
              <a:rPr sz="1200" i="1" spc="-20" dirty="0">
                <a:solidFill>
                  <a:schemeClr val="tx2"/>
                </a:solidFill>
                <a:latin typeface="Arial"/>
                <a:cs typeface="Arial"/>
              </a:rPr>
              <a:t> </a:t>
            </a:r>
            <a:r>
              <a:rPr sz="1200" i="1" dirty="0">
                <a:solidFill>
                  <a:schemeClr val="tx2"/>
                </a:solidFill>
                <a:latin typeface="Arial"/>
                <a:cs typeface="Arial"/>
              </a:rPr>
              <a:t>ha</a:t>
            </a:r>
            <a:r>
              <a:rPr sz="1200" i="1" spc="-40" dirty="0">
                <a:solidFill>
                  <a:schemeClr val="tx2"/>
                </a:solidFill>
                <a:latin typeface="Arial"/>
                <a:cs typeface="Arial"/>
              </a:rPr>
              <a:t> </a:t>
            </a:r>
            <a:r>
              <a:rPr sz="1200" i="1" spc="-10" dirty="0">
                <a:solidFill>
                  <a:schemeClr val="tx2"/>
                </a:solidFill>
                <a:latin typeface="Arial"/>
                <a:cs typeface="Arial"/>
              </a:rPr>
              <a:t>approfondito</a:t>
            </a:r>
            <a:r>
              <a:rPr sz="1200" i="1" spc="-45" dirty="0">
                <a:solidFill>
                  <a:schemeClr val="tx2"/>
                </a:solidFill>
                <a:latin typeface="Arial"/>
                <a:cs typeface="Arial"/>
              </a:rPr>
              <a:t> </a:t>
            </a:r>
            <a:r>
              <a:rPr sz="1200" i="1" spc="-10" dirty="0">
                <a:solidFill>
                  <a:schemeClr val="tx2"/>
                </a:solidFill>
                <a:latin typeface="Arial"/>
                <a:cs typeface="Arial"/>
              </a:rPr>
              <a:t>questo</a:t>
            </a:r>
            <a:r>
              <a:rPr sz="1200" i="1" spc="-50" dirty="0">
                <a:solidFill>
                  <a:schemeClr val="tx2"/>
                </a:solidFill>
                <a:latin typeface="Arial"/>
                <a:cs typeface="Arial"/>
              </a:rPr>
              <a:t> </a:t>
            </a:r>
            <a:r>
              <a:rPr sz="1200" i="1" dirty="0">
                <a:solidFill>
                  <a:schemeClr val="tx2"/>
                </a:solidFill>
                <a:latin typeface="Arial"/>
                <a:cs typeface="Arial"/>
              </a:rPr>
              <a:t>tema</a:t>
            </a:r>
            <a:r>
              <a:rPr sz="1200" i="1" spc="-35" dirty="0">
                <a:solidFill>
                  <a:schemeClr val="tx2"/>
                </a:solidFill>
                <a:latin typeface="Arial"/>
                <a:cs typeface="Arial"/>
              </a:rPr>
              <a:t> </a:t>
            </a:r>
            <a:r>
              <a:rPr sz="1200" i="1" dirty="0">
                <a:solidFill>
                  <a:schemeClr val="tx2"/>
                </a:solidFill>
                <a:latin typeface="Arial"/>
                <a:cs typeface="Arial"/>
              </a:rPr>
              <a:t>nel</a:t>
            </a:r>
            <a:r>
              <a:rPr sz="1200" i="1" spc="-35" dirty="0">
                <a:solidFill>
                  <a:schemeClr val="tx2"/>
                </a:solidFill>
                <a:latin typeface="Arial"/>
                <a:cs typeface="Arial"/>
              </a:rPr>
              <a:t> </a:t>
            </a:r>
            <a:r>
              <a:rPr sz="1200" i="1" spc="-10" dirty="0">
                <a:solidFill>
                  <a:schemeClr val="tx2"/>
                </a:solidFill>
                <a:latin typeface="Arial"/>
                <a:cs typeface="Arial"/>
              </a:rPr>
              <a:t>giugno</a:t>
            </a:r>
            <a:r>
              <a:rPr sz="1200" i="1" spc="-65" dirty="0">
                <a:solidFill>
                  <a:schemeClr val="tx2"/>
                </a:solidFill>
                <a:latin typeface="Arial"/>
                <a:cs typeface="Arial"/>
              </a:rPr>
              <a:t> </a:t>
            </a:r>
            <a:r>
              <a:rPr sz="1200" i="1" spc="-35" dirty="0">
                <a:solidFill>
                  <a:schemeClr val="tx2"/>
                </a:solidFill>
                <a:latin typeface="Arial"/>
                <a:cs typeface="Arial"/>
              </a:rPr>
              <a:t>2011</a:t>
            </a:r>
            <a:r>
              <a:rPr sz="1200" i="1" spc="-50" dirty="0">
                <a:solidFill>
                  <a:schemeClr val="tx2"/>
                </a:solidFill>
                <a:latin typeface="Arial"/>
                <a:cs typeface="Arial"/>
              </a:rPr>
              <a:t> </a:t>
            </a:r>
            <a:r>
              <a:rPr sz="1200" i="1" dirty="0">
                <a:solidFill>
                  <a:schemeClr val="tx2"/>
                </a:solidFill>
                <a:latin typeface="Arial"/>
                <a:cs typeface="Arial"/>
              </a:rPr>
              <a:t>ed</a:t>
            </a:r>
            <a:r>
              <a:rPr sz="1200" i="1" spc="-40" dirty="0">
                <a:solidFill>
                  <a:schemeClr val="tx2"/>
                </a:solidFill>
                <a:latin typeface="Arial"/>
                <a:cs typeface="Arial"/>
              </a:rPr>
              <a:t> </a:t>
            </a:r>
            <a:r>
              <a:rPr sz="1200" i="1" spc="-25" dirty="0">
                <a:solidFill>
                  <a:schemeClr val="tx2"/>
                </a:solidFill>
                <a:latin typeface="Arial"/>
                <a:cs typeface="Arial"/>
              </a:rPr>
              <a:t>ha </a:t>
            </a:r>
            <a:r>
              <a:rPr sz="1200" i="1" spc="-10" dirty="0">
                <a:solidFill>
                  <a:schemeClr val="tx2"/>
                </a:solidFill>
                <a:latin typeface="Arial"/>
                <a:cs typeface="Arial"/>
              </a:rPr>
              <a:t>affermato</a:t>
            </a:r>
            <a:r>
              <a:rPr sz="1200" i="1" spc="-15" dirty="0">
                <a:solidFill>
                  <a:schemeClr val="tx2"/>
                </a:solidFill>
                <a:latin typeface="Arial"/>
                <a:cs typeface="Arial"/>
              </a:rPr>
              <a:t> </a:t>
            </a:r>
            <a:r>
              <a:rPr sz="1200" i="1" dirty="0">
                <a:solidFill>
                  <a:schemeClr val="tx2"/>
                </a:solidFill>
                <a:latin typeface="Arial"/>
                <a:cs typeface="Arial"/>
              </a:rPr>
              <a:t>due</a:t>
            </a:r>
            <a:r>
              <a:rPr sz="1200" i="1" spc="10" dirty="0">
                <a:solidFill>
                  <a:schemeClr val="tx2"/>
                </a:solidFill>
                <a:latin typeface="Arial"/>
                <a:cs typeface="Arial"/>
              </a:rPr>
              <a:t> </a:t>
            </a:r>
            <a:r>
              <a:rPr sz="1200" i="1" spc="-10" dirty="0">
                <a:solidFill>
                  <a:schemeClr val="tx2"/>
                </a:solidFill>
                <a:latin typeface="Arial"/>
                <a:cs typeface="Arial"/>
              </a:rPr>
              <a:t>principi</a:t>
            </a:r>
            <a:r>
              <a:rPr sz="1200" i="1" spc="-85" dirty="0">
                <a:solidFill>
                  <a:schemeClr val="tx2"/>
                </a:solidFill>
                <a:latin typeface="Arial"/>
                <a:cs typeface="Arial"/>
              </a:rPr>
              <a:t> </a:t>
            </a:r>
            <a:r>
              <a:rPr sz="1200" i="1" spc="-10" dirty="0">
                <a:solidFill>
                  <a:schemeClr val="tx2"/>
                </a:solidFill>
                <a:latin typeface="Arial"/>
                <a:cs typeface="Arial"/>
              </a:rPr>
              <a:t>significativi:</a:t>
            </a:r>
            <a:endParaRPr sz="1200" dirty="0">
              <a:solidFill>
                <a:schemeClr val="tx2"/>
              </a:solidFill>
              <a:latin typeface="Arial"/>
              <a:cs typeface="Arial"/>
            </a:endParaRPr>
          </a:p>
          <a:p>
            <a:pPr marL="810260" lvl="1" indent="-264795">
              <a:lnSpc>
                <a:spcPct val="100000"/>
              </a:lnSpc>
              <a:spcBef>
                <a:spcPts val="300"/>
              </a:spcBef>
              <a:buAutoNum type="arabicPeriod"/>
              <a:tabLst>
                <a:tab pos="810260" algn="l"/>
              </a:tabLst>
            </a:pPr>
            <a:r>
              <a:rPr sz="1200" b="1" i="1" dirty="0">
                <a:solidFill>
                  <a:schemeClr val="tx2"/>
                </a:solidFill>
                <a:latin typeface="Arial"/>
                <a:cs typeface="Arial"/>
              </a:rPr>
              <a:t>LEGAME</a:t>
            </a:r>
            <a:r>
              <a:rPr sz="1200" b="1" i="1" spc="-35" dirty="0">
                <a:solidFill>
                  <a:schemeClr val="tx2"/>
                </a:solidFill>
                <a:latin typeface="Arial"/>
                <a:cs typeface="Arial"/>
              </a:rPr>
              <a:t> </a:t>
            </a:r>
            <a:r>
              <a:rPr sz="1200" b="1" i="1" spc="-10" dirty="0">
                <a:solidFill>
                  <a:schemeClr val="tx2"/>
                </a:solidFill>
                <a:latin typeface="Arial"/>
                <a:cs typeface="Arial"/>
              </a:rPr>
              <a:t>FUNZIONALE</a:t>
            </a:r>
            <a:r>
              <a:rPr sz="1200" b="1" i="1" spc="-30" dirty="0">
                <a:solidFill>
                  <a:schemeClr val="tx2"/>
                </a:solidFill>
                <a:latin typeface="Arial"/>
                <a:cs typeface="Arial"/>
              </a:rPr>
              <a:t> </a:t>
            </a:r>
            <a:r>
              <a:rPr sz="1200" i="1" dirty="0">
                <a:solidFill>
                  <a:schemeClr val="tx2"/>
                </a:solidFill>
                <a:latin typeface="Arial"/>
                <a:cs typeface="Arial"/>
              </a:rPr>
              <a:t>tra</a:t>
            </a:r>
            <a:r>
              <a:rPr sz="1200" i="1" spc="-25" dirty="0">
                <a:solidFill>
                  <a:schemeClr val="tx2"/>
                </a:solidFill>
                <a:latin typeface="Arial"/>
                <a:cs typeface="Arial"/>
              </a:rPr>
              <a:t> </a:t>
            </a:r>
            <a:r>
              <a:rPr sz="1200" i="1" dirty="0">
                <a:solidFill>
                  <a:schemeClr val="tx2"/>
                </a:solidFill>
                <a:latin typeface="Arial"/>
                <a:cs typeface="Arial"/>
              </a:rPr>
              <a:t>autore</a:t>
            </a:r>
            <a:r>
              <a:rPr sz="1200" i="1" spc="-60" dirty="0">
                <a:solidFill>
                  <a:schemeClr val="tx2"/>
                </a:solidFill>
                <a:latin typeface="Arial"/>
                <a:cs typeface="Arial"/>
              </a:rPr>
              <a:t> </a:t>
            </a:r>
            <a:r>
              <a:rPr sz="1200" i="1" dirty="0">
                <a:solidFill>
                  <a:schemeClr val="tx2"/>
                </a:solidFill>
                <a:latin typeface="Arial"/>
                <a:cs typeface="Arial"/>
              </a:rPr>
              <a:t>del</a:t>
            </a:r>
            <a:r>
              <a:rPr sz="1200" i="1" spc="-20" dirty="0">
                <a:solidFill>
                  <a:schemeClr val="tx2"/>
                </a:solidFill>
                <a:latin typeface="Arial"/>
                <a:cs typeface="Arial"/>
              </a:rPr>
              <a:t> </a:t>
            </a:r>
            <a:r>
              <a:rPr sz="1200" i="1" dirty="0">
                <a:solidFill>
                  <a:schemeClr val="tx2"/>
                </a:solidFill>
                <a:latin typeface="Arial"/>
                <a:cs typeface="Arial"/>
              </a:rPr>
              <a:t>reato</a:t>
            </a:r>
            <a:r>
              <a:rPr sz="1200" i="1" spc="-55" dirty="0">
                <a:solidFill>
                  <a:schemeClr val="tx2"/>
                </a:solidFill>
                <a:latin typeface="Arial"/>
                <a:cs typeface="Arial"/>
              </a:rPr>
              <a:t> </a:t>
            </a:r>
            <a:r>
              <a:rPr sz="1200" i="1" dirty="0">
                <a:solidFill>
                  <a:schemeClr val="tx2"/>
                </a:solidFill>
                <a:latin typeface="Arial"/>
                <a:cs typeface="Arial"/>
              </a:rPr>
              <a:t>ed</a:t>
            </a:r>
            <a:r>
              <a:rPr sz="1200" i="1" spc="-30" dirty="0">
                <a:solidFill>
                  <a:schemeClr val="tx2"/>
                </a:solidFill>
                <a:latin typeface="Arial"/>
                <a:cs typeface="Arial"/>
              </a:rPr>
              <a:t> </a:t>
            </a:r>
            <a:r>
              <a:rPr sz="1200" i="1" spc="-20" dirty="0">
                <a:solidFill>
                  <a:schemeClr val="tx2"/>
                </a:solidFill>
                <a:latin typeface="Arial"/>
                <a:cs typeface="Arial"/>
              </a:rPr>
              <a:t>Ente</a:t>
            </a:r>
            <a:endParaRPr sz="1200" dirty="0">
              <a:solidFill>
                <a:schemeClr val="tx2"/>
              </a:solidFill>
              <a:latin typeface="Arial"/>
              <a:cs typeface="Arial"/>
            </a:endParaRPr>
          </a:p>
          <a:p>
            <a:pPr marL="810260" lvl="1" indent="-264795">
              <a:lnSpc>
                <a:spcPct val="100000"/>
              </a:lnSpc>
              <a:spcBef>
                <a:spcPts val="300"/>
              </a:spcBef>
              <a:buAutoNum type="arabicPeriod"/>
              <a:tabLst>
                <a:tab pos="810260" algn="l"/>
              </a:tabLst>
            </a:pPr>
            <a:r>
              <a:rPr sz="1200" b="1" i="1" spc="-10" dirty="0">
                <a:solidFill>
                  <a:schemeClr val="tx2"/>
                </a:solidFill>
                <a:latin typeface="Arial"/>
                <a:cs typeface="Arial"/>
              </a:rPr>
              <a:t>CONCRETO</a:t>
            </a:r>
            <a:r>
              <a:rPr sz="1200" b="1" i="1" spc="-45" dirty="0">
                <a:solidFill>
                  <a:schemeClr val="tx2"/>
                </a:solidFill>
                <a:latin typeface="Arial"/>
                <a:cs typeface="Arial"/>
              </a:rPr>
              <a:t> </a:t>
            </a:r>
            <a:r>
              <a:rPr sz="1200" b="1" i="1" spc="-10" dirty="0">
                <a:solidFill>
                  <a:schemeClr val="tx2"/>
                </a:solidFill>
                <a:latin typeface="Arial"/>
                <a:cs typeface="Arial"/>
              </a:rPr>
              <a:t>INTERESSE</a:t>
            </a:r>
            <a:r>
              <a:rPr sz="1200" b="1" i="1" spc="-40" dirty="0">
                <a:solidFill>
                  <a:schemeClr val="tx2"/>
                </a:solidFill>
                <a:latin typeface="Arial"/>
                <a:cs typeface="Arial"/>
              </a:rPr>
              <a:t> </a:t>
            </a:r>
            <a:r>
              <a:rPr sz="1200" b="1" i="1" dirty="0">
                <a:solidFill>
                  <a:schemeClr val="tx2"/>
                </a:solidFill>
                <a:latin typeface="Arial"/>
                <a:cs typeface="Arial"/>
              </a:rPr>
              <a:t>E</a:t>
            </a:r>
            <a:r>
              <a:rPr sz="1200" b="1" i="1" spc="5" dirty="0">
                <a:solidFill>
                  <a:schemeClr val="tx2"/>
                </a:solidFill>
                <a:latin typeface="Arial"/>
                <a:cs typeface="Arial"/>
              </a:rPr>
              <a:t> </a:t>
            </a:r>
            <a:r>
              <a:rPr sz="1200" b="1" i="1" spc="-30" dirty="0">
                <a:solidFill>
                  <a:schemeClr val="tx2"/>
                </a:solidFill>
                <a:latin typeface="Arial"/>
                <a:cs typeface="Arial"/>
              </a:rPr>
              <a:t>VANTAGGIO</a:t>
            </a:r>
            <a:r>
              <a:rPr sz="1200" b="1" i="1" spc="-40" dirty="0">
                <a:solidFill>
                  <a:schemeClr val="tx2"/>
                </a:solidFill>
                <a:latin typeface="Arial"/>
                <a:cs typeface="Arial"/>
              </a:rPr>
              <a:t> </a:t>
            </a:r>
            <a:r>
              <a:rPr sz="1200" i="1" dirty="0">
                <a:solidFill>
                  <a:schemeClr val="tx2"/>
                </a:solidFill>
                <a:latin typeface="Arial"/>
                <a:cs typeface="Arial"/>
              </a:rPr>
              <a:t>della</a:t>
            </a:r>
            <a:r>
              <a:rPr sz="1200" i="1" spc="-50" dirty="0">
                <a:solidFill>
                  <a:schemeClr val="tx2"/>
                </a:solidFill>
                <a:latin typeface="Arial"/>
                <a:cs typeface="Arial"/>
              </a:rPr>
              <a:t> </a:t>
            </a:r>
            <a:r>
              <a:rPr sz="1200" i="1" dirty="0">
                <a:solidFill>
                  <a:schemeClr val="tx2"/>
                </a:solidFill>
                <a:latin typeface="Arial"/>
                <a:cs typeface="Arial"/>
              </a:rPr>
              <a:t>Società</a:t>
            </a:r>
            <a:r>
              <a:rPr sz="1200" i="1" spc="-55" dirty="0">
                <a:solidFill>
                  <a:schemeClr val="tx2"/>
                </a:solidFill>
                <a:latin typeface="Arial"/>
                <a:cs typeface="Arial"/>
              </a:rPr>
              <a:t> </a:t>
            </a:r>
            <a:r>
              <a:rPr sz="1200" i="1" dirty="0">
                <a:solidFill>
                  <a:schemeClr val="tx2"/>
                </a:solidFill>
                <a:latin typeface="Arial"/>
                <a:cs typeface="Arial"/>
              </a:rPr>
              <a:t>della</a:t>
            </a:r>
            <a:r>
              <a:rPr sz="1200" i="1" spc="-50" dirty="0">
                <a:solidFill>
                  <a:schemeClr val="tx2"/>
                </a:solidFill>
                <a:latin typeface="Arial"/>
                <a:cs typeface="Arial"/>
              </a:rPr>
              <a:t> </a:t>
            </a:r>
            <a:r>
              <a:rPr sz="1200" i="1" dirty="0">
                <a:solidFill>
                  <a:schemeClr val="tx2"/>
                </a:solidFill>
                <a:latin typeface="Arial"/>
                <a:cs typeface="Arial"/>
              </a:rPr>
              <a:t>quale</a:t>
            </a:r>
            <a:r>
              <a:rPr sz="1200" i="1" spc="-45" dirty="0">
                <a:solidFill>
                  <a:schemeClr val="tx2"/>
                </a:solidFill>
                <a:latin typeface="Arial"/>
                <a:cs typeface="Arial"/>
              </a:rPr>
              <a:t> </a:t>
            </a:r>
            <a:r>
              <a:rPr sz="1200" i="1" dirty="0">
                <a:solidFill>
                  <a:schemeClr val="tx2"/>
                </a:solidFill>
                <a:latin typeface="Arial"/>
                <a:cs typeface="Arial"/>
              </a:rPr>
              <a:t>si</a:t>
            </a:r>
            <a:r>
              <a:rPr sz="1200" i="1" spc="5" dirty="0">
                <a:solidFill>
                  <a:schemeClr val="tx2"/>
                </a:solidFill>
                <a:latin typeface="Arial"/>
                <a:cs typeface="Arial"/>
              </a:rPr>
              <a:t> </a:t>
            </a:r>
            <a:r>
              <a:rPr sz="1200" i="1" dirty="0">
                <a:solidFill>
                  <a:schemeClr val="tx2"/>
                </a:solidFill>
                <a:latin typeface="Arial"/>
                <a:cs typeface="Arial"/>
              </a:rPr>
              <a:t>intenda</a:t>
            </a:r>
            <a:r>
              <a:rPr sz="1200" i="1" spc="-40" dirty="0">
                <a:solidFill>
                  <a:schemeClr val="tx2"/>
                </a:solidFill>
                <a:latin typeface="Arial"/>
                <a:cs typeface="Arial"/>
              </a:rPr>
              <a:t> </a:t>
            </a:r>
            <a:r>
              <a:rPr sz="1200" i="1" spc="-10" dirty="0">
                <a:solidFill>
                  <a:schemeClr val="tx2"/>
                </a:solidFill>
                <a:latin typeface="Arial"/>
                <a:cs typeface="Arial"/>
              </a:rPr>
              <a:t>affermare</a:t>
            </a:r>
            <a:r>
              <a:rPr sz="1200" i="1" spc="-45" dirty="0">
                <a:solidFill>
                  <a:schemeClr val="tx2"/>
                </a:solidFill>
                <a:latin typeface="Arial"/>
                <a:cs typeface="Arial"/>
              </a:rPr>
              <a:t> </a:t>
            </a:r>
            <a:r>
              <a:rPr sz="1200" i="1" dirty="0">
                <a:solidFill>
                  <a:schemeClr val="tx2"/>
                </a:solidFill>
                <a:latin typeface="Arial"/>
                <a:cs typeface="Arial"/>
              </a:rPr>
              <a:t>la</a:t>
            </a:r>
            <a:r>
              <a:rPr sz="1200" i="1" spc="-60" dirty="0">
                <a:solidFill>
                  <a:schemeClr val="tx2"/>
                </a:solidFill>
                <a:latin typeface="Arial"/>
                <a:cs typeface="Arial"/>
              </a:rPr>
              <a:t> </a:t>
            </a:r>
            <a:r>
              <a:rPr sz="1200" i="1" spc="-10" dirty="0">
                <a:solidFill>
                  <a:schemeClr val="tx2"/>
                </a:solidFill>
                <a:latin typeface="Arial"/>
                <a:cs typeface="Arial"/>
              </a:rPr>
              <a:t>responsabilità.</a:t>
            </a:r>
            <a:endParaRPr sz="1200" dirty="0">
              <a:solidFill>
                <a:schemeClr val="tx2"/>
              </a:solidFill>
              <a:latin typeface="Arial"/>
              <a:cs typeface="Arial"/>
            </a:endParaRPr>
          </a:p>
        </p:txBody>
      </p:sp>
      <p:sp>
        <p:nvSpPr>
          <p:cNvPr id="5" name="object 5"/>
          <p:cNvSpPr txBox="1"/>
          <p:nvPr/>
        </p:nvSpPr>
        <p:spPr>
          <a:xfrm>
            <a:off x="1457705" y="4612385"/>
            <a:ext cx="7458709" cy="1774204"/>
          </a:xfrm>
          <a:prstGeom prst="rect">
            <a:avLst/>
          </a:prstGeom>
          <a:ln w="25400">
            <a:solidFill>
              <a:srgbClr val="000000"/>
            </a:solidFill>
          </a:ln>
        </p:spPr>
        <p:txBody>
          <a:bodyPr vert="horz" wrap="square" lIns="0" tIns="34925" rIns="0" bIns="0" rtlCol="0">
            <a:spAutoFit/>
          </a:bodyPr>
          <a:lstStyle/>
          <a:p>
            <a:pPr marL="351790" marR="78105" indent="-264160" algn="just">
              <a:lnSpc>
                <a:spcPct val="100000"/>
              </a:lnSpc>
              <a:spcBef>
                <a:spcPts val="275"/>
              </a:spcBef>
              <a:buFont typeface="Wingdings"/>
              <a:buChar char=""/>
              <a:tabLst>
                <a:tab pos="353060" algn="l"/>
              </a:tabLst>
            </a:pPr>
            <a:r>
              <a:rPr sz="1200" u="sng" dirty="0">
                <a:solidFill>
                  <a:schemeClr val="tx2"/>
                </a:solidFill>
                <a:uFill>
                  <a:solidFill>
                    <a:srgbClr val="000000"/>
                  </a:solidFill>
                </a:uFill>
                <a:latin typeface="Arial"/>
                <a:cs typeface="Arial"/>
              </a:rPr>
              <a:t>Rapporto</a:t>
            </a:r>
            <a:r>
              <a:rPr sz="1200" u="sng" spc="60" dirty="0">
                <a:solidFill>
                  <a:schemeClr val="tx2"/>
                </a:solidFill>
                <a:uFill>
                  <a:solidFill>
                    <a:srgbClr val="000000"/>
                  </a:solidFill>
                </a:uFill>
                <a:latin typeface="Arial"/>
                <a:cs typeface="Arial"/>
              </a:rPr>
              <a:t> </a:t>
            </a:r>
            <a:r>
              <a:rPr sz="1200" u="sng" spc="-10" dirty="0">
                <a:solidFill>
                  <a:schemeClr val="tx2"/>
                </a:solidFill>
                <a:uFill>
                  <a:solidFill>
                    <a:srgbClr val="000000"/>
                  </a:solidFill>
                </a:uFill>
                <a:latin typeface="Arial"/>
                <a:cs typeface="Arial"/>
              </a:rPr>
              <a:t>qualificato</a:t>
            </a:r>
            <a:r>
              <a:rPr sz="1200" u="sng" spc="35" dirty="0">
                <a:solidFill>
                  <a:schemeClr val="tx2"/>
                </a:solidFill>
                <a:uFill>
                  <a:solidFill>
                    <a:srgbClr val="000000"/>
                  </a:solidFill>
                </a:uFill>
                <a:latin typeface="Arial"/>
                <a:cs typeface="Arial"/>
              </a:rPr>
              <a:t> </a:t>
            </a:r>
            <a:r>
              <a:rPr sz="1200" u="sng" dirty="0">
                <a:solidFill>
                  <a:schemeClr val="tx2"/>
                </a:solidFill>
                <a:uFill>
                  <a:solidFill>
                    <a:srgbClr val="000000"/>
                  </a:solidFill>
                </a:uFill>
                <a:latin typeface="Arial"/>
                <a:cs typeface="Arial"/>
              </a:rPr>
              <a:t>tra</a:t>
            </a:r>
            <a:r>
              <a:rPr sz="1200" u="sng" spc="40" dirty="0">
                <a:solidFill>
                  <a:schemeClr val="tx2"/>
                </a:solidFill>
                <a:uFill>
                  <a:solidFill>
                    <a:srgbClr val="000000"/>
                  </a:solidFill>
                </a:uFill>
                <a:latin typeface="Arial"/>
                <a:cs typeface="Arial"/>
              </a:rPr>
              <a:t> </a:t>
            </a:r>
            <a:r>
              <a:rPr sz="1200" u="sng" dirty="0">
                <a:solidFill>
                  <a:schemeClr val="tx2"/>
                </a:solidFill>
                <a:uFill>
                  <a:solidFill>
                    <a:srgbClr val="000000"/>
                  </a:solidFill>
                </a:uFill>
                <a:latin typeface="Arial"/>
                <a:cs typeface="Arial"/>
              </a:rPr>
              <a:t>autore</a:t>
            </a:r>
            <a:r>
              <a:rPr sz="1200" u="sng" spc="55" dirty="0">
                <a:solidFill>
                  <a:schemeClr val="tx2"/>
                </a:solidFill>
                <a:uFill>
                  <a:solidFill>
                    <a:srgbClr val="000000"/>
                  </a:solidFill>
                </a:uFill>
                <a:latin typeface="Arial"/>
                <a:cs typeface="Arial"/>
              </a:rPr>
              <a:t> </a:t>
            </a:r>
            <a:r>
              <a:rPr sz="1200" u="sng" dirty="0">
                <a:solidFill>
                  <a:schemeClr val="tx2"/>
                </a:solidFill>
                <a:uFill>
                  <a:solidFill>
                    <a:srgbClr val="000000"/>
                  </a:solidFill>
                </a:uFill>
                <a:latin typeface="Arial"/>
                <a:cs typeface="Arial"/>
              </a:rPr>
              <a:t>del</a:t>
            </a:r>
            <a:r>
              <a:rPr sz="1200" u="sng" spc="55" dirty="0">
                <a:solidFill>
                  <a:schemeClr val="tx2"/>
                </a:solidFill>
                <a:uFill>
                  <a:solidFill>
                    <a:srgbClr val="000000"/>
                  </a:solidFill>
                </a:uFill>
                <a:latin typeface="Arial"/>
                <a:cs typeface="Arial"/>
              </a:rPr>
              <a:t> </a:t>
            </a:r>
            <a:r>
              <a:rPr sz="1200" u="sng" dirty="0">
                <a:solidFill>
                  <a:schemeClr val="tx2"/>
                </a:solidFill>
                <a:uFill>
                  <a:solidFill>
                    <a:srgbClr val="000000"/>
                  </a:solidFill>
                </a:uFill>
                <a:latin typeface="Arial"/>
                <a:cs typeface="Arial"/>
              </a:rPr>
              <a:t>reato</a:t>
            </a:r>
            <a:r>
              <a:rPr sz="1200" u="sng" spc="40" dirty="0">
                <a:solidFill>
                  <a:schemeClr val="tx2"/>
                </a:solidFill>
                <a:uFill>
                  <a:solidFill>
                    <a:srgbClr val="000000"/>
                  </a:solidFill>
                </a:uFill>
                <a:latin typeface="Arial"/>
                <a:cs typeface="Arial"/>
              </a:rPr>
              <a:t> </a:t>
            </a:r>
            <a:r>
              <a:rPr sz="1200" u="sng" dirty="0">
                <a:solidFill>
                  <a:schemeClr val="tx2"/>
                </a:solidFill>
                <a:uFill>
                  <a:solidFill>
                    <a:srgbClr val="000000"/>
                  </a:solidFill>
                </a:uFill>
                <a:latin typeface="Arial"/>
                <a:cs typeface="Arial"/>
              </a:rPr>
              <a:t>ed</a:t>
            </a:r>
            <a:r>
              <a:rPr sz="1200" u="sng" spc="35" dirty="0">
                <a:solidFill>
                  <a:schemeClr val="tx2"/>
                </a:solidFill>
                <a:uFill>
                  <a:solidFill>
                    <a:srgbClr val="000000"/>
                  </a:solidFill>
                </a:uFill>
                <a:latin typeface="Arial"/>
                <a:cs typeface="Arial"/>
              </a:rPr>
              <a:t> </a:t>
            </a:r>
            <a:r>
              <a:rPr sz="1200" u="sng" dirty="0">
                <a:solidFill>
                  <a:schemeClr val="tx2"/>
                </a:solidFill>
                <a:uFill>
                  <a:solidFill>
                    <a:srgbClr val="000000"/>
                  </a:solidFill>
                </a:uFill>
                <a:latin typeface="Arial"/>
                <a:cs typeface="Arial"/>
              </a:rPr>
              <a:t>ente</a:t>
            </a:r>
            <a:r>
              <a:rPr sz="1200" u="none" dirty="0">
                <a:solidFill>
                  <a:schemeClr val="tx2"/>
                </a:solidFill>
                <a:latin typeface="Arial"/>
                <a:cs typeface="Arial"/>
              </a:rPr>
              <a:t>:</a:t>
            </a:r>
            <a:r>
              <a:rPr sz="1200" u="none" spc="50" dirty="0">
                <a:solidFill>
                  <a:schemeClr val="tx2"/>
                </a:solidFill>
                <a:latin typeface="Arial"/>
                <a:cs typeface="Arial"/>
              </a:rPr>
              <a:t> </a:t>
            </a:r>
            <a:r>
              <a:rPr sz="1200" u="none" dirty="0">
                <a:solidFill>
                  <a:schemeClr val="tx2"/>
                </a:solidFill>
                <a:latin typeface="Arial"/>
                <a:cs typeface="Arial"/>
              </a:rPr>
              <a:t>la</a:t>
            </a:r>
            <a:r>
              <a:rPr sz="1200" u="none" spc="40" dirty="0">
                <a:solidFill>
                  <a:schemeClr val="tx2"/>
                </a:solidFill>
                <a:latin typeface="Arial"/>
                <a:cs typeface="Arial"/>
              </a:rPr>
              <a:t> </a:t>
            </a:r>
            <a:r>
              <a:rPr sz="1200" u="none" spc="-10" dirty="0">
                <a:solidFill>
                  <a:schemeClr val="tx2"/>
                </a:solidFill>
                <a:latin typeface="Arial"/>
                <a:cs typeface="Arial"/>
              </a:rPr>
              <a:t>responsabilità</a:t>
            </a:r>
            <a:r>
              <a:rPr sz="1200" u="none" spc="35" dirty="0">
                <a:solidFill>
                  <a:schemeClr val="tx2"/>
                </a:solidFill>
                <a:latin typeface="Arial"/>
                <a:cs typeface="Arial"/>
              </a:rPr>
              <a:t> </a:t>
            </a:r>
            <a:r>
              <a:rPr sz="1200" u="none" dirty="0">
                <a:solidFill>
                  <a:schemeClr val="tx2"/>
                </a:solidFill>
                <a:latin typeface="Arial"/>
                <a:cs typeface="Arial"/>
              </a:rPr>
              <a:t>di</a:t>
            </a:r>
            <a:r>
              <a:rPr sz="1200" u="none" spc="45" dirty="0">
                <a:solidFill>
                  <a:schemeClr val="tx2"/>
                </a:solidFill>
                <a:latin typeface="Arial"/>
                <a:cs typeface="Arial"/>
              </a:rPr>
              <a:t> </a:t>
            </a:r>
            <a:r>
              <a:rPr sz="1200" u="none" dirty="0">
                <a:solidFill>
                  <a:schemeClr val="tx2"/>
                </a:solidFill>
                <a:latin typeface="Arial"/>
                <a:cs typeface="Arial"/>
              </a:rPr>
              <a:t>una</a:t>
            </a:r>
            <a:r>
              <a:rPr sz="1200" u="none" spc="50" dirty="0">
                <a:solidFill>
                  <a:schemeClr val="tx2"/>
                </a:solidFill>
                <a:latin typeface="Arial"/>
                <a:cs typeface="Arial"/>
              </a:rPr>
              <a:t> </a:t>
            </a:r>
            <a:r>
              <a:rPr sz="1200" u="none" dirty="0">
                <a:solidFill>
                  <a:schemeClr val="tx2"/>
                </a:solidFill>
                <a:latin typeface="Arial"/>
                <a:cs typeface="Arial"/>
              </a:rPr>
              <a:t>società</a:t>
            </a:r>
            <a:r>
              <a:rPr sz="1200" u="none" spc="30" dirty="0">
                <a:solidFill>
                  <a:schemeClr val="tx2"/>
                </a:solidFill>
                <a:latin typeface="Arial"/>
                <a:cs typeface="Arial"/>
              </a:rPr>
              <a:t> </a:t>
            </a:r>
            <a:r>
              <a:rPr sz="1200" u="none" dirty="0">
                <a:solidFill>
                  <a:schemeClr val="tx2"/>
                </a:solidFill>
                <a:latin typeface="Arial"/>
                <a:cs typeface="Arial"/>
              </a:rPr>
              <a:t>del</a:t>
            </a:r>
            <a:r>
              <a:rPr sz="1200" u="none" spc="60" dirty="0">
                <a:solidFill>
                  <a:schemeClr val="tx2"/>
                </a:solidFill>
                <a:latin typeface="Arial"/>
                <a:cs typeface="Arial"/>
              </a:rPr>
              <a:t> </a:t>
            </a:r>
            <a:r>
              <a:rPr sz="1200" u="none" dirty="0">
                <a:solidFill>
                  <a:schemeClr val="tx2"/>
                </a:solidFill>
                <a:latin typeface="Arial"/>
                <a:cs typeface="Arial"/>
              </a:rPr>
              <a:t>gruppo</a:t>
            </a:r>
            <a:r>
              <a:rPr sz="1200" u="none" spc="25" dirty="0">
                <a:solidFill>
                  <a:schemeClr val="tx2"/>
                </a:solidFill>
                <a:latin typeface="Arial"/>
                <a:cs typeface="Arial"/>
              </a:rPr>
              <a:t> </a:t>
            </a:r>
            <a:r>
              <a:rPr sz="1200" u="none" dirty="0">
                <a:solidFill>
                  <a:schemeClr val="tx2"/>
                </a:solidFill>
                <a:latin typeface="Arial"/>
                <a:cs typeface="Arial"/>
              </a:rPr>
              <a:t>per</a:t>
            </a:r>
            <a:r>
              <a:rPr sz="1200" u="none" spc="45" dirty="0">
                <a:solidFill>
                  <a:schemeClr val="tx2"/>
                </a:solidFill>
                <a:latin typeface="Arial"/>
                <a:cs typeface="Arial"/>
              </a:rPr>
              <a:t> </a:t>
            </a:r>
            <a:r>
              <a:rPr sz="1200" u="none" dirty="0">
                <a:solidFill>
                  <a:schemeClr val="tx2"/>
                </a:solidFill>
                <a:latin typeface="Arial"/>
                <a:cs typeface="Arial"/>
              </a:rPr>
              <a:t>il</a:t>
            </a:r>
            <a:r>
              <a:rPr sz="1200" u="none" spc="45" dirty="0">
                <a:solidFill>
                  <a:schemeClr val="tx2"/>
                </a:solidFill>
                <a:latin typeface="Arial"/>
                <a:cs typeface="Arial"/>
              </a:rPr>
              <a:t> </a:t>
            </a:r>
            <a:r>
              <a:rPr sz="1200" u="none" spc="-10" dirty="0">
                <a:solidFill>
                  <a:schemeClr val="tx2"/>
                </a:solidFill>
                <a:latin typeface="Arial"/>
                <a:cs typeface="Arial"/>
              </a:rPr>
              <a:t>reato 	</a:t>
            </a:r>
            <a:r>
              <a:rPr sz="1200" u="none" dirty="0">
                <a:solidFill>
                  <a:schemeClr val="tx2"/>
                </a:solidFill>
                <a:latin typeface="Arial"/>
                <a:cs typeface="Arial"/>
              </a:rPr>
              <a:t>commesso</a:t>
            </a:r>
            <a:r>
              <a:rPr sz="1200" u="none" spc="-20" dirty="0">
                <a:solidFill>
                  <a:schemeClr val="tx2"/>
                </a:solidFill>
                <a:latin typeface="Arial"/>
                <a:cs typeface="Arial"/>
              </a:rPr>
              <a:t> </a:t>
            </a:r>
            <a:r>
              <a:rPr sz="1200" u="none" dirty="0">
                <a:solidFill>
                  <a:schemeClr val="tx2"/>
                </a:solidFill>
                <a:latin typeface="Arial"/>
                <a:cs typeface="Arial"/>
              </a:rPr>
              <a:t>dal</a:t>
            </a:r>
            <a:r>
              <a:rPr sz="1200" u="none" spc="-25" dirty="0">
                <a:solidFill>
                  <a:schemeClr val="tx2"/>
                </a:solidFill>
                <a:latin typeface="Arial"/>
                <a:cs typeface="Arial"/>
              </a:rPr>
              <a:t> </a:t>
            </a:r>
            <a:r>
              <a:rPr sz="1200" u="none" dirty="0">
                <a:solidFill>
                  <a:schemeClr val="tx2"/>
                </a:solidFill>
                <a:latin typeface="Arial"/>
                <a:cs typeface="Arial"/>
              </a:rPr>
              <a:t>suo</a:t>
            </a:r>
            <a:r>
              <a:rPr sz="1200" u="none" spc="-20" dirty="0">
                <a:solidFill>
                  <a:schemeClr val="tx2"/>
                </a:solidFill>
                <a:latin typeface="Arial"/>
                <a:cs typeface="Arial"/>
              </a:rPr>
              <a:t> </a:t>
            </a:r>
            <a:r>
              <a:rPr sz="1200" u="none" dirty="0">
                <a:solidFill>
                  <a:schemeClr val="tx2"/>
                </a:solidFill>
                <a:latin typeface="Arial"/>
                <a:cs typeface="Arial"/>
              </a:rPr>
              <a:t>apicale</a:t>
            </a:r>
            <a:r>
              <a:rPr sz="1200" u="none" spc="-20" dirty="0">
                <a:solidFill>
                  <a:schemeClr val="tx2"/>
                </a:solidFill>
                <a:latin typeface="Arial"/>
                <a:cs typeface="Arial"/>
              </a:rPr>
              <a:t> </a:t>
            </a:r>
            <a:r>
              <a:rPr sz="1200" u="none" dirty="0">
                <a:solidFill>
                  <a:schemeClr val="tx2"/>
                </a:solidFill>
                <a:latin typeface="Arial"/>
                <a:cs typeface="Arial"/>
              </a:rPr>
              <a:t>o</a:t>
            </a:r>
            <a:r>
              <a:rPr sz="1200" u="none" spc="-20" dirty="0">
                <a:solidFill>
                  <a:schemeClr val="tx2"/>
                </a:solidFill>
                <a:latin typeface="Arial"/>
                <a:cs typeface="Arial"/>
              </a:rPr>
              <a:t> </a:t>
            </a:r>
            <a:r>
              <a:rPr sz="1200" u="none" dirty="0">
                <a:solidFill>
                  <a:schemeClr val="tx2"/>
                </a:solidFill>
                <a:latin typeface="Arial"/>
                <a:cs typeface="Arial"/>
              </a:rPr>
              <a:t>sottoposto</a:t>
            </a:r>
            <a:r>
              <a:rPr sz="1200" u="none" spc="-25" dirty="0">
                <a:solidFill>
                  <a:schemeClr val="tx2"/>
                </a:solidFill>
                <a:latin typeface="Arial"/>
                <a:cs typeface="Arial"/>
              </a:rPr>
              <a:t> </a:t>
            </a:r>
            <a:r>
              <a:rPr sz="1200" u="none" dirty="0">
                <a:solidFill>
                  <a:schemeClr val="tx2"/>
                </a:solidFill>
                <a:latin typeface="Arial"/>
                <a:cs typeface="Arial"/>
              </a:rPr>
              <a:t>non</a:t>
            </a:r>
            <a:r>
              <a:rPr sz="1200" u="none" spc="-20" dirty="0">
                <a:solidFill>
                  <a:schemeClr val="tx2"/>
                </a:solidFill>
                <a:latin typeface="Arial"/>
                <a:cs typeface="Arial"/>
              </a:rPr>
              <a:t> </a:t>
            </a:r>
            <a:r>
              <a:rPr sz="1200" u="none" spc="-10" dirty="0">
                <a:solidFill>
                  <a:schemeClr val="tx2"/>
                </a:solidFill>
                <a:latin typeface="Arial"/>
                <a:cs typeface="Arial"/>
              </a:rPr>
              <a:t>comporta</a:t>
            </a:r>
            <a:r>
              <a:rPr sz="1200" u="none" spc="-30" dirty="0">
                <a:solidFill>
                  <a:schemeClr val="tx2"/>
                </a:solidFill>
                <a:latin typeface="Arial"/>
                <a:cs typeface="Arial"/>
              </a:rPr>
              <a:t> </a:t>
            </a:r>
            <a:r>
              <a:rPr sz="1200" u="none" spc="-10" dirty="0">
                <a:solidFill>
                  <a:schemeClr val="tx2"/>
                </a:solidFill>
                <a:latin typeface="Arial"/>
                <a:cs typeface="Arial"/>
              </a:rPr>
              <a:t>necessariamente l’estensione</a:t>
            </a:r>
            <a:r>
              <a:rPr sz="1200" u="none" spc="-25" dirty="0">
                <a:solidFill>
                  <a:schemeClr val="tx2"/>
                </a:solidFill>
                <a:latin typeface="Arial"/>
                <a:cs typeface="Arial"/>
              </a:rPr>
              <a:t> </a:t>
            </a:r>
            <a:r>
              <a:rPr sz="1200" u="none" dirty="0">
                <a:solidFill>
                  <a:schemeClr val="tx2"/>
                </a:solidFill>
                <a:latin typeface="Arial"/>
                <a:cs typeface="Arial"/>
              </a:rPr>
              <a:t>della</a:t>
            </a:r>
            <a:r>
              <a:rPr sz="1200" u="none" spc="285" dirty="0">
                <a:solidFill>
                  <a:schemeClr val="tx2"/>
                </a:solidFill>
                <a:latin typeface="Arial"/>
                <a:cs typeface="Arial"/>
              </a:rPr>
              <a:t> </a:t>
            </a:r>
            <a:r>
              <a:rPr sz="1200" u="none" spc="-10" dirty="0">
                <a:solidFill>
                  <a:schemeClr val="tx2"/>
                </a:solidFill>
                <a:latin typeface="Arial"/>
                <a:cs typeface="Arial"/>
              </a:rPr>
              <a:t>responsabilità 	</a:t>
            </a:r>
            <a:r>
              <a:rPr sz="1200" u="none" dirty="0">
                <a:solidFill>
                  <a:schemeClr val="tx2"/>
                </a:solidFill>
                <a:latin typeface="Arial"/>
                <a:cs typeface="Arial"/>
              </a:rPr>
              <a:t>ad</a:t>
            </a:r>
            <a:r>
              <a:rPr sz="1200" u="none" spc="-25" dirty="0">
                <a:solidFill>
                  <a:schemeClr val="tx2"/>
                </a:solidFill>
                <a:latin typeface="Arial"/>
                <a:cs typeface="Arial"/>
              </a:rPr>
              <a:t> </a:t>
            </a:r>
            <a:r>
              <a:rPr sz="1200" u="none" dirty="0">
                <a:solidFill>
                  <a:schemeClr val="tx2"/>
                </a:solidFill>
                <a:latin typeface="Arial"/>
                <a:cs typeface="Arial"/>
              </a:rPr>
              <a:t>altra</a:t>
            </a:r>
            <a:r>
              <a:rPr sz="1200" u="none" spc="-15" dirty="0">
                <a:solidFill>
                  <a:schemeClr val="tx2"/>
                </a:solidFill>
                <a:latin typeface="Arial"/>
                <a:cs typeface="Arial"/>
              </a:rPr>
              <a:t> </a:t>
            </a:r>
            <a:r>
              <a:rPr sz="1200" u="none" dirty="0">
                <a:solidFill>
                  <a:schemeClr val="tx2"/>
                </a:solidFill>
                <a:latin typeface="Arial"/>
                <a:cs typeface="Arial"/>
              </a:rPr>
              <a:t>società</a:t>
            </a:r>
            <a:r>
              <a:rPr sz="1200" u="none" spc="-15" dirty="0">
                <a:solidFill>
                  <a:schemeClr val="tx2"/>
                </a:solidFill>
                <a:latin typeface="Arial"/>
                <a:cs typeface="Arial"/>
              </a:rPr>
              <a:t> </a:t>
            </a:r>
            <a:r>
              <a:rPr sz="1200" u="none" dirty="0">
                <a:solidFill>
                  <a:schemeClr val="tx2"/>
                </a:solidFill>
                <a:latin typeface="Arial"/>
                <a:cs typeface="Arial"/>
              </a:rPr>
              <a:t>del</a:t>
            </a:r>
            <a:r>
              <a:rPr sz="1200" u="none" spc="-15" dirty="0">
                <a:solidFill>
                  <a:schemeClr val="tx2"/>
                </a:solidFill>
                <a:latin typeface="Arial"/>
                <a:cs typeface="Arial"/>
              </a:rPr>
              <a:t> </a:t>
            </a:r>
            <a:r>
              <a:rPr sz="1200" u="none" spc="-10" dirty="0">
                <a:solidFill>
                  <a:schemeClr val="tx2"/>
                </a:solidFill>
                <a:latin typeface="Arial"/>
                <a:cs typeface="Arial"/>
              </a:rPr>
              <a:t>medesimo</a:t>
            </a:r>
            <a:r>
              <a:rPr sz="1200" u="none" spc="-25" dirty="0">
                <a:solidFill>
                  <a:schemeClr val="tx2"/>
                </a:solidFill>
                <a:latin typeface="Arial"/>
                <a:cs typeface="Arial"/>
              </a:rPr>
              <a:t> </a:t>
            </a:r>
            <a:r>
              <a:rPr sz="1200" u="none" dirty="0">
                <a:solidFill>
                  <a:schemeClr val="tx2"/>
                </a:solidFill>
                <a:latin typeface="Arial"/>
                <a:cs typeface="Arial"/>
              </a:rPr>
              <a:t>gruppo,</a:t>
            </a:r>
            <a:r>
              <a:rPr sz="1200" u="none" spc="-5" dirty="0">
                <a:solidFill>
                  <a:schemeClr val="tx2"/>
                </a:solidFill>
                <a:latin typeface="Arial"/>
                <a:cs typeface="Arial"/>
              </a:rPr>
              <a:t> </a:t>
            </a:r>
            <a:r>
              <a:rPr sz="1200" u="none" dirty="0">
                <a:solidFill>
                  <a:schemeClr val="tx2"/>
                </a:solidFill>
                <a:latin typeface="Arial"/>
                <a:cs typeface="Arial"/>
              </a:rPr>
              <a:t>salvo</a:t>
            </a:r>
            <a:r>
              <a:rPr sz="1200" u="none" spc="-20" dirty="0">
                <a:solidFill>
                  <a:schemeClr val="tx2"/>
                </a:solidFill>
                <a:latin typeface="Arial"/>
                <a:cs typeface="Arial"/>
              </a:rPr>
              <a:t> </a:t>
            </a:r>
            <a:r>
              <a:rPr sz="1200" u="none" dirty="0">
                <a:solidFill>
                  <a:schemeClr val="tx2"/>
                </a:solidFill>
                <a:latin typeface="Arial"/>
                <a:cs typeface="Arial"/>
              </a:rPr>
              <a:t>il</a:t>
            </a:r>
            <a:r>
              <a:rPr sz="1200" u="none" spc="-20" dirty="0">
                <a:solidFill>
                  <a:schemeClr val="tx2"/>
                </a:solidFill>
                <a:latin typeface="Arial"/>
                <a:cs typeface="Arial"/>
              </a:rPr>
              <a:t> </a:t>
            </a:r>
            <a:r>
              <a:rPr sz="1200" u="none" dirty="0">
                <a:solidFill>
                  <a:schemeClr val="tx2"/>
                </a:solidFill>
                <a:latin typeface="Arial"/>
                <a:cs typeface="Arial"/>
              </a:rPr>
              <a:t>caso</a:t>
            </a:r>
            <a:r>
              <a:rPr sz="1200" u="none" spc="-25" dirty="0">
                <a:solidFill>
                  <a:schemeClr val="tx2"/>
                </a:solidFill>
                <a:latin typeface="Arial"/>
                <a:cs typeface="Arial"/>
              </a:rPr>
              <a:t> </a:t>
            </a:r>
            <a:r>
              <a:rPr sz="1200" u="none" dirty="0">
                <a:solidFill>
                  <a:schemeClr val="tx2"/>
                </a:solidFill>
                <a:latin typeface="Arial"/>
                <a:cs typeface="Arial"/>
              </a:rPr>
              <a:t>in</a:t>
            </a:r>
            <a:r>
              <a:rPr sz="1200" u="none" spc="-20" dirty="0">
                <a:solidFill>
                  <a:schemeClr val="tx2"/>
                </a:solidFill>
                <a:latin typeface="Arial"/>
                <a:cs typeface="Arial"/>
              </a:rPr>
              <a:t> </a:t>
            </a:r>
            <a:r>
              <a:rPr sz="1200" u="none" dirty="0">
                <a:solidFill>
                  <a:schemeClr val="tx2"/>
                </a:solidFill>
                <a:latin typeface="Arial"/>
                <a:cs typeface="Arial"/>
              </a:rPr>
              <a:t>cui</a:t>
            </a:r>
            <a:r>
              <a:rPr sz="1200" u="none" spc="-20" dirty="0">
                <a:solidFill>
                  <a:schemeClr val="tx2"/>
                </a:solidFill>
                <a:latin typeface="Arial"/>
                <a:cs typeface="Arial"/>
              </a:rPr>
              <a:t> </a:t>
            </a:r>
            <a:r>
              <a:rPr sz="1200" u="none" dirty="0">
                <a:solidFill>
                  <a:schemeClr val="tx2"/>
                </a:solidFill>
                <a:latin typeface="Arial"/>
                <a:cs typeface="Arial"/>
              </a:rPr>
              <a:t>gli</a:t>
            </a:r>
            <a:r>
              <a:rPr sz="1200" u="none" spc="-20" dirty="0">
                <a:solidFill>
                  <a:schemeClr val="tx2"/>
                </a:solidFill>
                <a:latin typeface="Arial"/>
                <a:cs typeface="Arial"/>
              </a:rPr>
              <a:t> </a:t>
            </a:r>
            <a:r>
              <a:rPr sz="1200" u="none" dirty="0">
                <a:solidFill>
                  <a:schemeClr val="tx2"/>
                </a:solidFill>
                <a:latin typeface="Arial"/>
                <a:cs typeface="Arial"/>
              </a:rPr>
              <a:t>apicali</a:t>
            </a:r>
            <a:r>
              <a:rPr sz="1200" u="none" spc="-15" dirty="0">
                <a:solidFill>
                  <a:schemeClr val="tx2"/>
                </a:solidFill>
                <a:latin typeface="Arial"/>
                <a:cs typeface="Arial"/>
              </a:rPr>
              <a:t> </a:t>
            </a:r>
            <a:r>
              <a:rPr sz="1200" u="none" dirty="0">
                <a:solidFill>
                  <a:schemeClr val="tx2"/>
                </a:solidFill>
                <a:latin typeface="Arial"/>
                <a:cs typeface="Arial"/>
              </a:rPr>
              <a:t>o</a:t>
            </a:r>
            <a:r>
              <a:rPr sz="1200" u="none" spc="-15" dirty="0">
                <a:solidFill>
                  <a:schemeClr val="tx2"/>
                </a:solidFill>
                <a:latin typeface="Arial"/>
                <a:cs typeface="Arial"/>
              </a:rPr>
              <a:t> </a:t>
            </a:r>
            <a:r>
              <a:rPr sz="1200" u="none" dirty="0">
                <a:solidFill>
                  <a:schemeClr val="tx2"/>
                </a:solidFill>
                <a:latin typeface="Arial"/>
                <a:cs typeface="Arial"/>
              </a:rPr>
              <a:t>i</a:t>
            </a:r>
            <a:r>
              <a:rPr sz="1200" u="none" spc="-10" dirty="0">
                <a:solidFill>
                  <a:schemeClr val="tx2"/>
                </a:solidFill>
                <a:latin typeface="Arial"/>
                <a:cs typeface="Arial"/>
              </a:rPr>
              <a:t> </a:t>
            </a:r>
            <a:r>
              <a:rPr sz="1200" u="none" dirty="0">
                <a:solidFill>
                  <a:schemeClr val="tx2"/>
                </a:solidFill>
                <a:latin typeface="Arial"/>
                <a:cs typeface="Arial"/>
              </a:rPr>
              <a:t>sottoposti</a:t>
            </a:r>
            <a:r>
              <a:rPr sz="1200" u="none" spc="-20" dirty="0">
                <a:solidFill>
                  <a:schemeClr val="tx2"/>
                </a:solidFill>
                <a:latin typeface="Arial"/>
                <a:cs typeface="Arial"/>
              </a:rPr>
              <a:t> </a:t>
            </a:r>
            <a:r>
              <a:rPr sz="1200" u="none" dirty="0">
                <a:solidFill>
                  <a:schemeClr val="tx2"/>
                </a:solidFill>
                <a:latin typeface="Arial"/>
                <a:cs typeface="Arial"/>
              </a:rPr>
              <a:t>di</a:t>
            </a:r>
            <a:r>
              <a:rPr sz="1200" u="none" spc="290" dirty="0">
                <a:solidFill>
                  <a:schemeClr val="tx2"/>
                </a:solidFill>
                <a:latin typeface="Arial"/>
                <a:cs typeface="Arial"/>
              </a:rPr>
              <a:t> </a:t>
            </a:r>
            <a:r>
              <a:rPr sz="1200" u="none" spc="-10" dirty="0">
                <a:solidFill>
                  <a:schemeClr val="tx2"/>
                </a:solidFill>
                <a:latin typeface="Arial"/>
                <a:cs typeface="Arial"/>
              </a:rPr>
              <a:t>quest’ultima abbiano 	</a:t>
            </a:r>
            <a:r>
              <a:rPr sz="1200" b="1" u="none" spc="-10" dirty="0">
                <a:solidFill>
                  <a:schemeClr val="tx2"/>
                </a:solidFill>
                <a:latin typeface="Arial"/>
                <a:cs typeface="Arial"/>
              </a:rPr>
              <a:t>concorso</a:t>
            </a:r>
            <a:r>
              <a:rPr sz="1200" b="1" u="none" spc="-45" dirty="0">
                <a:solidFill>
                  <a:schemeClr val="tx2"/>
                </a:solidFill>
                <a:latin typeface="Arial"/>
                <a:cs typeface="Arial"/>
              </a:rPr>
              <a:t> </a:t>
            </a:r>
            <a:r>
              <a:rPr sz="1200" b="1" u="none" dirty="0">
                <a:solidFill>
                  <a:schemeClr val="tx2"/>
                </a:solidFill>
                <a:latin typeface="Arial"/>
                <a:cs typeface="Arial"/>
              </a:rPr>
              <a:t>nel</a:t>
            </a:r>
            <a:r>
              <a:rPr sz="1200" b="1" u="none" spc="-50" dirty="0">
                <a:solidFill>
                  <a:schemeClr val="tx2"/>
                </a:solidFill>
                <a:latin typeface="Arial"/>
                <a:cs typeface="Arial"/>
              </a:rPr>
              <a:t> </a:t>
            </a:r>
            <a:r>
              <a:rPr sz="1200" b="1" u="none" spc="-10" dirty="0">
                <a:solidFill>
                  <a:schemeClr val="tx2"/>
                </a:solidFill>
                <a:latin typeface="Arial"/>
                <a:cs typeface="Arial"/>
              </a:rPr>
              <a:t>reato</a:t>
            </a:r>
            <a:r>
              <a:rPr sz="1200" u="none" spc="-10" dirty="0">
                <a:solidFill>
                  <a:schemeClr val="tx2"/>
                </a:solidFill>
                <a:latin typeface="Arial"/>
                <a:cs typeface="Arial"/>
              </a:rPr>
              <a:t>.</a:t>
            </a:r>
            <a:endParaRPr sz="1200">
              <a:solidFill>
                <a:schemeClr val="tx2"/>
              </a:solidFill>
              <a:latin typeface="Arial"/>
              <a:cs typeface="Arial"/>
            </a:endParaRPr>
          </a:p>
          <a:p>
            <a:pPr marL="993140" marR="78105" lvl="1" indent="-182880" algn="just">
              <a:lnSpc>
                <a:spcPct val="100000"/>
              </a:lnSpc>
              <a:spcBef>
                <a:spcPts val="300"/>
              </a:spcBef>
              <a:buChar char="&gt;"/>
              <a:tabLst>
                <a:tab pos="993140" algn="l"/>
              </a:tabLst>
            </a:pPr>
            <a:r>
              <a:rPr sz="1200" dirty="0">
                <a:solidFill>
                  <a:schemeClr val="tx2"/>
                </a:solidFill>
                <a:latin typeface="Arial"/>
                <a:cs typeface="Arial"/>
              </a:rPr>
              <a:t>Tra</a:t>
            </a:r>
            <a:r>
              <a:rPr sz="1200" spc="254" dirty="0">
                <a:solidFill>
                  <a:schemeClr val="tx2"/>
                </a:solidFill>
                <a:latin typeface="Arial"/>
                <a:cs typeface="Arial"/>
              </a:rPr>
              <a:t> </a:t>
            </a:r>
            <a:r>
              <a:rPr sz="1200" dirty="0">
                <a:solidFill>
                  <a:schemeClr val="tx2"/>
                </a:solidFill>
                <a:latin typeface="Arial"/>
                <a:cs typeface="Arial"/>
              </a:rPr>
              <a:t>le</a:t>
            </a:r>
            <a:r>
              <a:rPr sz="1200" spc="260" dirty="0">
                <a:solidFill>
                  <a:schemeClr val="tx2"/>
                </a:solidFill>
                <a:latin typeface="Arial"/>
                <a:cs typeface="Arial"/>
              </a:rPr>
              <a:t> </a:t>
            </a:r>
            <a:r>
              <a:rPr sz="1200" dirty="0">
                <a:solidFill>
                  <a:schemeClr val="tx2"/>
                </a:solidFill>
                <a:latin typeface="Arial"/>
                <a:cs typeface="Arial"/>
              </a:rPr>
              <a:t>altre</a:t>
            </a:r>
            <a:r>
              <a:rPr sz="1200" spc="260" dirty="0">
                <a:solidFill>
                  <a:schemeClr val="tx2"/>
                </a:solidFill>
                <a:latin typeface="Arial"/>
                <a:cs typeface="Arial"/>
              </a:rPr>
              <a:t> </a:t>
            </a:r>
            <a:r>
              <a:rPr sz="1200" dirty="0">
                <a:solidFill>
                  <a:schemeClr val="tx2"/>
                </a:solidFill>
                <a:latin typeface="Arial"/>
                <a:cs typeface="Arial"/>
              </a:rPr>
              <a:t>ipotesi</a:t>
            </a:r>
            <a:r>
              <a:rPr sz="1200" spc="250" dirty="0">
                <a:solidFill>
                  <a:schemeClr val="tx2"/>
                </a:solidFill>
                <a:latin typeface="Arial"/>
                <a:cs typeface="Arial"/>
              </a:rPr>
              <a:t> </a:t>
            </a:r>
            <a:r>
              <a:rPr sz="1200" dirty="0">
                <a:solidFill>
                  <a:schemeClr val="tx2"/>
                </a:solidFill>
                <a:latin typeface="Arial"/>
                <a:cs typeface="Arial"/>
              </a:rPr>
              <a:t>anche</a:t>
            </a:r>
            <a:r>
              <a:rPr sz="1200" spc="260" dirty="0">
                <a:solidFill>
                  <a:schemeClr val="tx2"/>
                </a:solidFill>
                <a:latin typeface="Arial"/>
                <a:cs typeface="Arial"/>
              </a:rPr>
              <a:t> </a:t>
            </a:r>
            <a:r>
              <a:rPr sz="1200" dirty="0">
                <a:solidFill>
                  <a:schemeClr val="tx2"/>
                </a:solidFill>
                <a:latin typeface="Arial"/>
                <a:cs typeface="Arial"/>
              </a:rPr>
              <a:t>il</a:t>
            </a:r>
            <a:r>
              <a:rPr sz="1200" spc="254" dirty="0">
                <a:solidFill>
                  <a:schemeClr val="tx2"/>
                </a:solidFill>
                <a:latin typeface="Arial"/>
                <a:cs typeface="Arial"/>
              </a:rPr>
              <a:t> </a:t>
            </a:r>
            <a:r>
              <a:rPr sz="1200" dirty="0">
                <a:solidFill>
                  <a:schemeClr val="tx2"/>
                </a:solidFill>
                <a:latin typeface="Arial"/>
                <a:cs typeface="Arial"/>
              </a:rPr>
              <a:t>caso</a:t>
            </a:r>
            <a:r>
              <a:rPr sz="1200" spc="254" dirty="0">
                <a:solidFill>
                  <a:schemeClr val="tx2"/>
                </a:solidFill>
                <a:latin typeface="Arial"/>
                <a:cs typeface="Arial"/>
              </a:rPr>
              <a:t> </a:t>
            </a:r>
            <a:r>
              <a:rPr sz="1200" dirty="0">
                <a:solidFill>
                  <a:schemeClr val="tx2"/>
                </a:solidFill>
                <a:latin typeface="Arial"/>
                <a:cs typeface="Arial"/>
              </a:rPr>
              <a:t>dell’</a:t>
            </a:r>
            <a:r>
              <a:rPr sz="1200" u="sng" dirty="0">
                <a:solidFill>
                  <a:schemeClr val="tx2"/>
                </a:solidFill>
                <a:uFill>
                  <a:solidFill>
                    <a:srgbClr val="000000"/>
                  </a:solidFill>
                </a:uFill>
                <a:latin typeface="Arial"/>
                <a:cs typeface="Arial"/>
              </a:rPr>
              <a:t>Amministratore</a:t>
            </a:r>
            <a:r>
              <a:rPr sz="1200" u="sng" spc="250" dirty="0">
                <a:solidFill>
                  <a:schemeClr val="tx2"/>
                </a:solidFill>
                <a:uFill>
                  <a:solidFill>
                    <a:srgbClr val="000000"/>
                  </a:solidFill>
                </a:uFill>
                <a:latin typeface="Arial"/>
                <a:cs typeface="Arial"/>
              </a:rPr>
              <a:t> </a:t>
            </a:r>
            <a:r>
              <a:rPr sz="1200" u="sng" dirty="0">
                <a:solidFill>
                  <a:schemeClr val="tx2"/>
                </a:solidFill>
                <a:uFill>
                  <a:solidFill>
                    <a:srgbClr val="000000"/>
                  </a:solidFill>
                </a:uFill>
                <a:latin typeface="Arial"/>
                <a:cs typeface="Arial"/>
              </a:rPr>
              <a:t>di</a:t>
            </a:r>
            <a:r>
              <a:rPr sz="1200" u="sng" spc="254" dirty="0">
                <a:solidFill>
                  <a:schemeClr val="tx2"/>
                </a:solidFill>
                <a:uFill>
                  <a:solidFill>
                    <a:srgbClr val="000000"/>
                  </a:solidFill>
                </a:uFill>
                <a:latin typeface="Arial"/>
                <a:cs typeface="Arial"/>
              </a:rPr>
              <a:t> </a:t>
            </a:r>
            <a:r>
              <a:rPr sz="1200" u="sng" dirty="0">
                <a:solidFill>
                  <a:schemeClr val="tx2"/>
                </a:solidFill>
                <a:uFill>
                  <a:solidFill>
                    <a:srgbClr val="000000"/>
                  </a:solidFill>
                </a:uFill>
                <a:latin typeface="Arial"/>
                <a:cs typeface="Arial"/>
              </a:rPr>
              <a:t>fatto</a:t>
            </a:r>
            <a:r>
              <a:rPr sz="1200" u="sng" spc="260" dirty="0">
                <a:solidFill>
                  <a:schemeClr val="tx2"/>
                </a:solidFill>
                <a:uFill>
                  <a:solidFill>
                    <a:srgbClr val="000000"/>
                  </a:solidFill>
                </a:uFill>
                <a:latin typeface="Arial"/>
                <a:cs typeface="Arial"/>
              </a:rPr>
              <a:t> </a:t>
            </a:r>
            <a:r>
              <a:rPr sz="1200" u="sng" dirty="0">
                <a:solidFill>
                  <a:schemeClr val="tx2"/>
                </a:solidFill>
                <a:uFill>
                  <a:solidFill>
                    <a:srgbClr val="000000"/>
                  </a:solidFill>
                </a:uFill>
                <a:latin typeface="Arial"/>
                <a:cs typeface="Arial"/>
              </a:rPr>
              <a:t>(art.</a:t>
            </a:r>
            <a:r>
              <a:rPr sz="1200" u="sng" spc="245" dirty="0">
                <a:solidFill>
                  <a:schemeClr val="tx2"/>
                </a:solidFill>
                <a:uFill>
                  <a:solidFill>
                    <a:srgbClr val="000000"/>
                  </a:solidFill>
                </a:uFill>
                <a:latin typeface="Arial"/>
                <a:cs typeface="Arial"/>
              </a:rPr>
              <a:t> </a:t>
            </a:r>
            <a:r>
              <a:rPr sz="1200" u="sng" dirty="0">
                <a:solidFill>
                  <a:schemeClr val="tx2"/>
                </a:solidFill>
                <a:uFill>
                  <a:solidFill>
                    <a:srgbClr val="000000"/>
                  </a:solidFill>
                </a:uFill>
                <a:latin typeface="Arial"/>
                <a:cs typeface="Arial"/>
              </a:rPr>
              <a:t>2639</a:t>
            </a:r>
            <a:r>
              <a:rPr sz="1200" u="sng" spc="254" dirty="0">
                <a:solidFill>
                  <a:schemeClr val="tx2"/>
                </a:solidFill>
                <a:uFill>
                  <a:solidFill>
                    <a:srgbClr val="000000"/>
                  </a:solidFill>
                </a:uFill>
                <a:latin typeface="Arial"/>
                <a:cs typeface="Arial"/>
              </a:rPr>
              <a:t> </a:t>
            </a:r>
            <a:r>
              <a:rPr sz="1200" u="sng" dirty="0">
                <a:solidFill>
                  <a:schemeClr val="tx2"/>
                </a:solidFill>
                <a:uFill>
                  <a:solidFill>
                    <a:srgbClr val="000000"/>
                  </a:solidFill>
                </a:uFill>
                <a:latin typeface="Arial"/>
                <a:cs typeface="Arial"/>
              </a:rPr>
              <a:t>c.c.)</a:t>
            </a:r>
            <a:r>
              <a:rPr sz="1200" u="none" dirty="0">
                <a:solidFill>
                  <a:schemeClr val="tx2"/>
                </a:solidFill>
                <a:latin typeface="Arial"/>
                <a:cs typeface="Arial"/>
              </a:rPr>
              <a:t>:</a:t>
            </a:r>
            <a:r>
              <a:rPr sz="1200" u="none" spc="245" dirty="0">
                <a:solidFill>
                  <a:schemeClr val="tx2"/>
                </a:solidFill>
                <a:latin typeface="Arial"/>
                <a:cs typeface="Arial"/>
              </a:rPr>
              <a:t> </a:t>
            </a:r>
            <a:r>
              <a:rPr sz="1200" u="none" dirty="0">
                <a:solidFill>
                  <a:schemeClr val="tx2"/>
                </a:solidFill>
                <a:latin typeface="Arial"/>
                <a:cs typeface="Arial"/>
              </a:rPr>
              <a:t>esistenza</a:t>
            </a:r>
            <a:r>
              <a:rPr sz="1200" u="none" spc="260" dirty="0">
                <a:solidFill>
                  <a:schemeClr val="tx2"/>
                </a:solidFill>
                <a:latin typeface="Arial"/>
                <a:cs typeface="Arial"/>
              </a:rPr>
              <a:t> </a:t>
            </a:r>
            <a:r>
              <a:rPr sz="1200" u="none" spc="-25" dirty="0">
                <a:solidFill>
                  <a:schemeClr val="tx2"/>
                </a:solidFill>
                <a:latin typeface="Arial"/>
                <a:cs typeface="Arial"/>
              </a:rPr>
              <a:t>di </a:t>
            </a:r>
            <a:r>
              <a:rPr sz="1200" u="none" dirty="0">
                <a:solidFill>
                  <a:schemeClr val="tx2"/>
                </a:solidFill>
                <a:latin typeface="Arial"/>
                <a:cs typeface="Arial"/>
              </a:rPr>
              <a:t>elementi</a:t>
            </a:r>
            <a:r>
              <a:rPr sz="1200" u="none" spc="95" dirty="0">
                <a:solidFill>
                  <a:schemeClr val="tx2"/>
                </a:solidFill>
                <a:latin typeface="Arial"/>
                <a:cs typeface="Arial"/>
              </a:rPr>
              <a:t> </a:t>
            </a:r>
            <a:r>
              <a:rPr sz="1200" u="none" dirty="0">
                <a:solidFill>
                  <a:schemeClr val="tx2"/>
                </a:solidFill>
                <a:latin typeface="Arial"/>
                <a:cs typeface="Arial"/>
              </a:rPr>
              <a:t>che</a:t>
            </a:r>
            <a:r>
              <a:rPr sz="1200" u="none" spc="110" dirty="0">
                <a:solidFill>
                  <a:schemeClr val="tx2"/>
                </a:solidFill>
                <a:latin typeface="Arial"/>
                <a:cs typeface="Arial"/>
              </a:rPr>
              <a:t> </a:t>
            </a:r>
            <a:r>
              <a:rPr sz="1200" u="none" dirty="0">
                <a:solidFill>
                  <a:schemeClr val="tx2"/>
                </a:solidFill>
                <a:latin typeface="Arial"/>
                <a:cs typeface="Arial"/>
              </a:rPr>
              <a:t>fanno</a:t>
            </a:r>
            <a:r>
              <a:rPr sz="1200" u="none" spc="100" dirty="0">
                <a:solidFill>
                  <a:schemeClr val="tx2"/>
                </a:solidFill>
                <a:latin typeface="Arial"/>
                <a:cs typeface="Arial"/>
              </a:rPr>
              <a:t> </a:t>
            </a:r>
            <a:r>
              <a:rPr sz="1200" u="none" dirty="0">
                <a:solidFill>
                  <a:schemeClr val="tx2"/>
                </a:solidFill>
                <a:latin typeface="Arial"/>
                <a:cs typeface="Arial"/>
              </a:rPr>
              <a:t>ritenere</a:t>
            </a:r>
            <a:r>
              <a:rPr sz="1200" u="none" spc="114" dirty="0">
                <a:solidFill>
                  <a:schemeClr val="tx2"/>
                </a:solidFill>
                <a:latin typeface="Arial"/>
                <a:cs typeface="Arial"/>
              </a:rPr>
              <a:t> </a:t>
            </a:r>
            <a:r>
              <a:rPr sz="1200" u="none" dirty="0">
                <a:solidFill>
                  <a:schemeClr val="tx2"/>
                </a:solidFill>
                <a:latin typeface="Arial"/>
                <a:cs typeface="Arial"/>
              </a:rPr>
              <a:t>che</a:t>
            </a:r>
            <a:r>
              <a:rPr sz="1200" u="none" spc="100" dirty="0">
                <a:solidFill>
                  <a:schemeClr val="tx2"/>
                </a:solidFill>
                <a:latin typeface="Arial"/>
                <a:cs typeface="Arial"/>
              </a:rPr>
              <a:t> </a:t>
            </a:r>
            <a:r>
              <a:rPr sz="1200" u="none" dirty="0">
                <a:solidFill>
                  <a:schemeClr val="tx2"/>
                </a:solidFill>
                <a:latin typeface="Arial"/>
                <a:cs typeface="Arial"/>
              </a:rPr>
              <a:t>l’amministratore</a:t>
            </a:r>
            <a:r>
              <a:rPr sz="1200" u="none" spc="114" dirty="0">
                <a:solidFill>
                  <a:schemeClr val="tx2"/>
                </a:solidFill>
                <a:latin typeface="Arial"/>
                <a:cs typeface="Arial"/>
              </a:rPr>
              <a:t> </a:t>
            </a:r>
            <a:r>
              <a:rPr sz="1200" u="none" dirty="0">
                <a:solidFill>
                  <a:schemeClr val="tx2"/>
                </a:solidFill>
                <a:latin typeface="Arial"/>
                <a:cs typeface="Arial"/>
              </a:rPr>
              <a:t>della</a:t>
            </a:r>
            <a:r>
              <a:rPr sz="1200" u="none" spc="90" dirty="0">
                <a:solidFill>
                  <a:schemeClr val="tx2"/>
                </a:solidFill>
                <a:latin typeface="Arial"/>
                <a:cs typeface="Arial"/>
              </a:rPr>
              <a:t> </a:t>
            </a:r>
            <a:r>
              <a:rPr sz="1200" u="none" dirty="0">
                <a:solidFill>
                  <a:schemeClr val="tx2"/>
                </a:solidFill>
                <a:latin typeface="Arial"/>
                <a:cs typeface="Arial"/>
              </a:rPr>
              <a:t>controllante</a:t>
            </a:r>
            <a:r>
              <a:rPr sz="1200" u="none" spc="100" dirty="0">
                <a:solidFill>
                  <a:schemeClr val="tx2"/>
                </a:solidFill>
                <a:latin typeface="Arial"/>
                <a:cs typeface="Arial"/>
              </a:rPr>
              <a:t> </a:t>
            </a:r>
            <a:r>
              <a:rPr sz="1200" u="none" dirty="0">
                <a:solidFill>
                  <a:schemeClr val="tx2"/>
                </a:solidFill>
                <a:latin typeface="Arial"/>
                <a:cs typeface="Arial"/>
              </a:rPr>
              <a:t>si</a:t>
            </a:r>
            <a:r>
              <a:rPr sz="1200" u="none" spc="105" dirty="0">
                <a:solidFill>
                  <a:schemeClr val="tx2"/>
                </a:solidFill>
                <a:latin typeface="Arial"/>
                <a:cs typeface="Arial"/>
              </a:rPr>
              <a:t> </a:t>
            </a:r>
            <a:r>
              <a:rPr sz="1200" u="none" dirty="0">
                <a:solidFill>
                  <a:schemeClr val="tx2"/>
                </a:solidFill>
                <a:latin typeface="Arial"/>
                <a:cs typeface="Arial"/>
              </a:rPr>
              <a:t>ingerisca,</a:t>
            </a:r>
            <a:r>
              <a:rPr sz="1200" u="none" spc="100" dirty="0">
                <a:solidFill>
                  <a:schemeClr val="tx2"/>
                </a:solidFill>
                <a:latin typeface="Arial"/>
                <a:cs typeface="Arial"/>
              </a:rPr>
              <a:t> </a:t>
            </a:r>
            <a:r>
              <a:rPr sz="1200" u="none" dirty="0">
                <a:solidFill>
                  <a:schemeClr val="tx2"/>
                </a:solidFill>
                <a:latin typeface="Arial"/>
                <a:cs typeface="Arial"/>
              </a:rPr>
              <a:t>di</a:t>
            </a:r>
            <a:r>
              <a:rPr sz="1200" u="none" spc="95" dirty="0">
                <a:solidFill>
                  <a:schemeClr val="tx2"/>
                </a:solidFill>
                <a:latin typeface="Arial"/>
                <a:cs typeface="Arial"/>
              </a:rPr>
              <a:t> </a:t>
            </a:r>
            <a:r>
              <a:rPr sz="1200" u="none" dirty="0">
                <a:solidFill>
                  <a:schemeClr val="tx2"/>
                </a:solidFill>
                <a:latin typeface="Arial"/>
                <a:cs typeface="Arial"/>
              </a:rPr>
              <a:t>fatto,</a:t>
            </a:r>
            <a:r>
              <a:rPr sz="1200" u="none" spc="114" dirty="0">
                <a:solidFill>
                  <a:schemeClr val="tx2"/>
                </a:solidFill>
                <a:latin typeface="Arial"/>
                <a:cs typeface="Arial"/>
              </a:rPr>
              <a:t> </a:t>
            </a:r>
            <a:r>
              <a:rPr sz="1200" u="none" spc="-10" dirty="0">
                <a:solidFill>
                  <a:schemeClr val="tx2"/>
                </a:solidFill>
                <a:latin typeface="Arial"/>
                <a:cs typeface="Arial"/>
              </a:rPr>
              <a:t>nella direzione</a:t>
            </a:r>
            <a:r>
              <a:rPr sz="1200" u="none" spc="-50" dirty="0">
                <a:solidFill>
                  <a:schemeClr val="tx2"/>
                </a:solidFill>
                <a:latin typeface="Arial"/>
                <a:cs typeface="Arial"/>
              </a:rPr>
              <a:t> </a:t>
            </a:r>
            <a:r>
              <a:rPr sz="1200" u="none" spc="-10" dirty="0">
                <a:solidFill>
                  <a:schemeClr val="tx2"/>
                </a:solidFill>
                <a:latin typeface="Arial"/>
                <a:cs typeface="Arial"/>
              </a:rPr>
              <a:t>operativa</a:t>
            </a:r>
            <a:r>
              <a:rPr sz="1200" u="none" spc="-40" dirty="0">
                <a:solidFill>
                  <a:schemeClr val="tx2"/>
                </a:solidFill>
                <a:latin typeface="Arial"/>
                <a:cs typeface="Arial"/>
              </a:rPr>
              <a:t> </a:t>
            </a:r>
            <a:r>
              <a:rPr sz="1200" u="none" dirty="0">
                <a:solidFill>
                  <a:schemeClr val="tx2"/>
                </a:solidFill>
                <a:latin typeface="Arial"/>
                <a:cs typeface="Arial"/>
              </a:rPr>
              <a:t>della</a:t>
            </a:r>
            <a:r>
              <a:rPr sz="1200" u="none" spc="-45" dirty="0">
                <a:solidFill>
                  <a:schemeClr val="tx2"/>
                </a:solidFill>
                <a:latin typeface="Arial"/>
                <a:cs typeface="Arial"/>
              </a:rPr>
              <a:t> </a:t>
            </a:r>
            <a:r>
              <a:rPr sz="1200" u="none" spc="-10" dirty="0">
                <a:solidFill>
                  <a:schemeClr val="tx2"/>
                </a:solidFill>
                <a:latin typeface="Arial"/>
                <a:cs typeface="Arial"/>
              </a:rPr>
              <a:t>controllata</a:t>
            </a:r>
            <a:r>
              <a:rPr sz="1200" u="none" spc="-40" dirty="0">
                <a:solidFill>
                  <a:schemeClr val="tx2"/>
                </a:solidFill>
                <a:latin typeface="Arial"/>
                <a:cs typeface="Arial"/>
              </a:rPr>
              <a:t> </a:t>
            </a:r>
            <a:r>
              <a:rPr sz="1200" u="none" dirty="0">
                <a:solidFill>
                  <a:schemeClr val="tx2"/>
                </a:solidFill>
                <a:latin typeface="Arial"/>
                <a:cs typeface="Arial"/>
              </a:rPr>
              <a:t>a</a:t>
            </a:r>
            <a:r>
              <a:rPr sz="1200" u="none" spc="5" dirty="0">
                <a:solidFill>
                  <a:schemeClr val="tx2"/>
                </a:solidFill>
                <a:latin typeface="Arial"/>
                <a:cs typeface="Arial"/>
              </a:rPr>
              <a:t> </a:t>
            </a:r>
            <a:r>
              <a:rPr sz="1200" u="none" dirty="0">
                <a:solidFill>
                  <a:schemeClr val="tx2"/>
                </a:solidFill>
                <a:latin typeface="Arial"/>
                <a:cs typeface="Arial"/>
              </a:rPr>
              <a:t>mezzo</a:t>
            </a:r>
            <a:r>
              <a:rPr sz="1200" u="none" spc="-10" dirty="0">
                <a:solidFill>
                  <a:schemeClr val="tx2"/>
                </a:solidFill>
                <a:latin typeface="Arial"/>
                <a:cs typeface="Arial"/>
              </a:rPr>
              <a:t> </a:t>
            </a:r>
            <a:r>
              <a:rPr sz="1200" u="none" dirty="0">
                <a:solidFill>
                  <a:schemeClr val="tx2"/>
                </a:solidFill>
                <a:latin typeface="Arial"/>
                <a:cs typeface="Arial"/>
              </a:rPr>
              <a:t>di</a:t>
            </a:r>
            <a:r>
              <a:rPr sz="1200" u="none" spc="-10" dirty="0">
                <a:solidFill>
                  <a:schemeClr val="tx2"/>
                </a:solidFill>
                <a:latin typeface="Arial"/>
                <a:cs typeface="Arial"/>
              </a:rPr>
              <a:t> </a:t>
            </a:r>
            <a:r>
              <a:rPr sz="1200" u="none" dirty="0">
                <a:solidFill>
                  <a:schemeClr val="tx2"/>
                </a:solidFill>
                <a:latin typeface="Arial"/>
                <a:cs typeface="Arial"/>
              </a:rPr>
              <a:t>atti</a:t>
            </a:r>
            <a:r>
              <a:rPr sz="1200" u="none" spc="-5" dirty="0">
                <a:solidFill>
                  <a:schemeClr val="tx2"/>
                </a:solidFill>
                <a:latin typeface="Arial"/>
                <a:cs typeface="Arial"/>
              </a:rPr>
              <a:t> </a:t>
            </a:r>
            <a:r>
              <a:rPr sz="1200" u="none" dirty="0">
                <a:solidFill>
                  <a:schemeClr val="tx2"/>
                </a:solidFill>
                <a:latin typeface="Arial"/>
                <a:cs typeface="Arial"/>
              </a:rPr>
              <a:t>da</a:t>
            </a:r>
            <a:r>
              <a:rPr sz="1200" u="none" spc="5" dirty="0">
                <a:solidFill>
                  <a:schemeClr val="tx2"/>
                </a:solidFill>
                <a:latin typeface="Arial"/>
                <a:cs typeface="Arial"/>
              </a:rPr>
              <a:t> </a:t>
            </a:r>
            <a:r>
              <a:rPr sz="1200" u="none" dirty="0">
                <a:solidFill>
                  <a:schemeClr val="tx2"/>
                </a:solidFill>
                <a:latin typeface="Arial"/>
                <a:cs typeface="Arial"/>
              </a:rPr>
              <a:t>lui</a:t>
            </a:r>
            <a:r>
              <a:rPr sz="1200" u="none" spc="-35" dirty="0">
                <a:solidFill>
                  <a:schemeClr val="tx2"/>
                </a:solidFill>
                <a:latin typeface="Arial"/>
                <a:cs typeface="Arial"/>
              </a:rPr>
              <a:t> </a:t>
            </a:r>
            <a:r>
              <a:rPr sz="1200" u="none" dirty="0">
                <a:solidFill>
                  <a:schemeClr val="tx2"/>
                </a:solidFill>
                <a:latin typeface="Arial"/>
                <a:cs typeface="Arial"/>
              </a:rPr>
              <a:t>compiuti</a:t>
            </a:r>
            <a:r>
              <a:rPr sz="1200" u="none" spc="55" dirty="0">
                <a:solidFill>
                  <a:schemeClr val="tx2"/>
                </a:solidFill>
                <a:latin typeface="Arial"/>
                <a:cs typeface="Arial"/>
              </a:rPr>
              <a:t> </a:t>
            </a:r>
            <a:r>
              <a:rPr sz="1200" u="none" spc="-10" dirty="0">
                <a:solidFill>
                  <a:schemeClr val="tx2"/>
                </a:solidFill>
                <a:latin typeface="Arial"/>
                <a:cs typeface="Arial"/>
              </a:rPr>
              <a:t>sistematicamente.</a:t>
            </a:r>
            <a:endParaRPr sz="1200">
              <a:solidFill>
                <a:schemeClr val="tx2"/>
              </a:solidFill>
              <a:latin typeface="Arial"/>
              <a:cs typeface="Arial"/>
            </a:endParaRPr>
          </a:p>
          <a:p>
            <a:pPr marL="351790" marR="82550" indent="-264160" algn="just">
              <a:lnSpc>
                <a:spcPct val="100000"/>
              </a:lnSpc>
              <a:spcBef>
                <a:spcPts val="300"/>
              </a:spcBef>
              <a:buFont typeface="Wingdings"/>
              <a:buChar char=""/>
              <a:tabLst>
                <a:tab pos="353060" algn="l"/>
              </a:tabLst>
            </a:pPr>
            <a:r>
              <a:rPr sz="1200" u="sng" dirty="0">
                <a:solidFill>
                  <a:schemeClr val="tx2"/>
                </a:solidFill>
                <a:uFill>
                  <a:solidFill>
                    <a:srgbClr val="000000"/>
                  </a:solidFill>
                </a:uFill>
                <a:latin typeface="Arial"/>
                <a:cs typeface="Arial"/>
              </a:rPr>
              <a:t>Interesse</a:t>
            </a:r>
            <a:r>
              <a:rPr sz="1200" u="sng" spc="105" dirty="0">
                <a:solidFill>
                  <a:schemeClr val="tx2"/>
                </a:solidFill>
                <a:uFill>
                  <a:solidFill>
                    <a:srgbClr val="000000"/>
                  </a:solidFill>
                </a:uFill>
                <a:latin typeface="Arial"/>
                <a:cs typeface="Arial"/>
              </a:rPr>
              <a:t> </a:t>
            </a:r>
            <a:r>
              <a:rPr sz="1200" u="sng" dirty="0">
                <a:solidFill>
                  <a:schemeClr val="tx2"/>
                </a:solidFill>
                <a:uFill>
                  <a:solidFill>
                    <a:srgbClr val="000000"/>
                  </a:solidFill>
                </a:uFill>
                <a:latin typeface="Arial"/>
                <a:cs typeface="Arial"/>
              </a:rPr>
              <a:t>o</a:t>
            </a:r>
            <a:r>
              <a:rPr sz="1200" u="sng" spc="120" dirty="0">
                <a:solidFill>
                  <a:schemeClr val="tx2"/>
                </a:solidFill>
                <a:uFill>
                  <a:solidFill>
                    <a:srgbClr val="000000"/>
                  </a:solidFill>
                </a:uFill>
                <a:latin typeface="Arial"/>
                <a:cs typeface="Arial"/>
              </a:rPr>
              <a:t> </a:t>
            </a:r>
            <a:r>
              <a:rPr sz="1200" u="sng" dirty="0">
                <a:solidFill>
                  <a:schemeClr val="tx2"/>
                </a:solidFill>
                <a:uFill>
                  <a:solidFill>
                    <a:srgbClr val="000000"/>
                  </a:solidFill>
                </a:uFill>
                <a:latin typeface="Arial"/>
                <a:cs typeface="Arial"/>
              </a:rPr>
              <a:t>vantaggio</a:t>
            </a:r>
            <a:r>
              <a:rPr sz="1200" u="none" dirty="0">
                <a:solidFill>
                  <a:schemeClr val="tx2"/>
                </a:solidFill>
                <a:latin typeface="Arial"/>
                <a:cs typeface="Arial"/>
              </a:rPr>
              <a:t>:</a:t>
            </a:r>
            <a:r>
              <a:rPr sz="1200" u="none" spc="100" dirty="0">
                <a:solidFill>
                  <a:schemeClr val="tx2"/>
                </a:solidFill>
                <a:latin typeface="Arial"/>
                <a:cs typeface="Arial"/>
              </a:rPr>
              <a:t> </a:t>
            </a:r>
            <a:r>
              <a:rPr sz="1200" u="none" dirty="0">
                <a:solidFill>
                  <a:schemeClr val="tx2"/>
                </a:solidFill>
                <a:latin typeface="Arial"/>
                <a:cs typeface="Arial"/>
              </a:rPr>
              <a:t>il</a:t>
            </a:r>
            <a:r>
              <a:rPr sz="1200" u="none" spc="110" dirty="0">
                <a:solidFill>
                  <a:schemeClr val="tx2"/>
                </a:solidFill>
                <a:latin typeface="Arial"/>
                <a:cs typeface="Arial"/>
              </a:rPr>
              <a:t> </a:t>
            </a:r>
            <a:r>
              <a:rPr sz="1200" u="none" dirty="0">
                <a:solidFill>
                  <a:schemeClr val="tx2"/>
                </a:solidFill>
                <a:latin typeface="Arial"/>
                <a:cs typeface="Arial"/>
              </a:rPr>
              <a:t>requisito</a:t>
            </a:r>
            <a:r>
              <a:rPr sz="1200" u="none" spc="100" dirty="0">
                <a:solidFill>
                  <a:schemeClr val="tx2"/>
                </a:solidFill>
                <a:latin typeface="Arial"/>
                <a:cs typeface="Arial"/>
              </a:rPr>
              <a:t> </a:t>
            </a:r>
            <a:r>
              <a:rPr sz="1200" u="none" dirty="0">
                <a:solidFill>
                  <a:schemeClr val="tx2"/>
                </a:solidFill>
                <a:latin typeface="Arial"/>
                <a:cs typeface="Arial"/>
              </a:rPr>
              <a:t>dell’interesse</a:t>
            </a:r>
            <a:r>
              <a:rPr sz="1200" u="none" spc="110" dirty="0">
                <a:solidFill>
                  <a:schemeClr val="tx2"/>
                </a:solidFill>
                <a:latin typeface="Arial"/>
                <a:cs typeface="Arial"/>
              </a:rPr>
              <a:t> </a:t>
            </a:r>
            <a:r>
              <a:rPr sz="1200" u="none" dirty="0">
                <a:solidFill>
                  <a:schemeClr val="tx2"/>
                </a:solidFill>
                <a:latin typeface="Arial"/>
                <a:cs typeface="Arial"/>
              </a:rPr>
              <a:t>o</a:t>
            </a:r>
            <a:r>
              <a:rPr sz="1200" u="none" spc="114" dirty="0">
                <a:solidFill>
                  <a:schemeClr val="tx2"/>
                </a:solidFill>
                <a:latin typeface="Arial"/>
                <a:cs typeface="Arial"/>
              </a:rPr>
              <a:t> </a:t>
            </a:r>
            <a:r>
              <a:rPr sz="1200" u="none" dirty="0">
                <a:solidFill>
                  <a:schemeClr val="tx2"/>
                </a:solidFill>
                <a:latin typeface="Arial"/>
                <a:cs typeface="Arial"/>
              </a:rPr>
              <a:t>vantaggio</a:t>
            </a:r>
            <a:r>
              <a:rPr sz="1200" u="none" spc="100" dirty="0">
                <a:solidFill>
                  <a:schemeClr val="tx2"/>
                </a:solidFill>
                <a:latin typeface="Arial"/>
                <a:cs typeface="Arial"/>
              </a:rPr>
              <a:t> </a:t>
            </a:r>
            <a:r>
              <a:rPr sz="1200" u="none" dirty="0">
                <a:solidFill>
                  <a:schemeClr val="tx2"/>
                </a:solidFill>
                <a:latin typeface="Arial"/>
                <a:cs typeface="Arial"/>
              </a:rPr>
              <a:t>deve</a:t>
            </a:r>
            <a:r>
              <a:rPr sz="1200" u="none" spc="110" dirty="0">
                <a:solidFill>
                  <a:schemeClr val="tx2"/>
                </a:solidFill>
                <a:latin typeface="Arial"/>
                <a:cs typeface="Arial"/>
              </a:rPr>
              <a:t> </a:t>
            </a:r>
            <a:r>
              <a:rPr sz="1200" u="none" dirty="0">
                <a:solidFill>
                  <a:schemeClr val="tx2"/>
                </a:solidFill>
                <a:latin typeface="Arial"/>
                <a:cs typeface="Arial"/>
              </a:rPr>
              <a:t>essere</a:t>
            </a:r>
            <a:r>
              <a:rPr sz="1200" u="none" spc="120" dirty="0">
                <a:solidFill>
                  <a:schemeClr val="tx2"/>
                </a:solidFill>
                <a:latin typeface="Arial"/>
                <a:cs typeface="Arial"/>
              </a:rPr>
              <a:t> </a:t>
            </a:r>
            <a:r>
              <a:rPr sz="1200" u="none" dirty="0">
                <a:solidFill>
                  <a:schemeClr val="tx2"/>
                </a:solidFill>
                <a:latin typeface="Arial"/>
                <a:cs typeface="Arial"/>
              </a:rPr>
              <a:t>verificato</a:t>
            </a:r>
            <a:r>
              <a:rPr sz="1200" u="none" spc="114" dirty="0">
                <a:solidFill>
                  <a:schemeClr val="tx2"/>
                </a:solidFill>
                <a:latin typeface="Arial"/>
                <a:cs typeface="Arial"/>
              </a:rPr>
              <a:t> </a:t>
            </a:r>
            <a:r>
              <a:rPr sz="1200" u="none" dirty="0">
                <a:solidFill>
                  <a:schemeClr val="tx2"/>
                </a:solidFill>
                <a:latin typeface="Arial"/>
                <a:cs typeface="Arial"/>
              </a:rPr>
              <a:t>in</a:t>
            </a:r>
            <a:r>
              <a:rPr sz="1200" u="none" spc="110" dirty="0">
                <a:solidFill>
                  <a:schemeClr val="tx2"/>
                </a:solidFill>
                <a:latin typeface="Arial"/>
                <a:cs typeface="Arial"/>
              </a:rPr>
              <a:t> </a:t>
            </a:r>
            <a:r>
              <a:rPr sz="1200" u="none" dirty="0">
                <a:solidFill>
                  <a:schemeClr val="tx2"/>
                </a:solidFill>
                <a:latin typeface="Arial"/>
                <a:cs typeface="Arial"/>
              </a:rPr>
              <a:t>concreto</a:t>
            </a:r>
            <a:r>
              <a:rPr sz="1200" u="none" spc="110" dirty="0">
                <a:solidFill>
                  <a:schemeClr val="tx2"/>
                </a:solidFill>
                <a:latin typeface="Arial"/>
                <a:cs typeface="Arial"/>
              </a:rPr>
              <a:t> </a:t>
            </a:r>
            <a:r>
              <a:rPr sz="1200" u="none" dirty="0">
                <a:solidFill>
                  <a:schemeClr val="tx2"/>
                </a:solidFill>
                <a:latin typeface="Arial"/>
                <a:cs typeface="Arial"/>
              </a:rPr>
              <a:t>e</a:t>
            </a:r>
            <a:r>
              <a:rPr sz="1200" u="none" spc="120" dirty="0">
                <a:solidFill>
                  <a:schemeClr val="tx2"/>
                </a:solidFill>
                <a:latin typeface="Arial"/>
                <a:cs typeface="Arial"/>
              </a:rPr>
              <a:t> </a:t>
            </a:r>
            <a:r>
              <a:rPr sz="1200" u="none" spc="-20" dirty="0">
                <a:solidFill>
                  <a:schemeClr val="tx2"/>
                </a:solidFill>
                <a:latin typeface="Arial"/>
                <a:cs typeface="Arial"/>
              </a:rPr>
              <a:t>deve 	</a:t>
            </a:r>
            <a:r>
              <a:rPr sz="1200" u="none" dirty="0">
                <a:solidFill>
                  <a:schemeClr val="tx2"/>
                </a:solidFill>
                <a:latin typeface="Arial"/>
                <a:cs typeface="Arial"/>
              </a:rPr>
              <a:t>essere</a:t>
            </a:r>
            <a:r>
              <a:rPr sz="1200" u="none" spc="-50" dirty="0">
                <a:solidFill>
                  <a:schemeClr val="tx2"/>
                </a:solidFill>
                <a:latin typeface="Arial"/>
                <a:cs typeface="Arial"/>
              </a:rPr>
              <a:t> </a:t>
            </a:r>
            <a:r>
              <a:rPr sz="1200" u="none" spc="-10" dirty="0">
                <a:solidFill>
                  <a:schemeClr val="tx2"/>
                </a:solidFill>
                <a:latin typeface="Arial"/>
                <a:cs typeface="Arial"/>
              </a:rPr>
              <a:t>riferibile</a:t>
            </a:r>
            <a:r>
              <a:rPr sz="1200" u="none" spc="-45" dirty="0">
                <a:solidFill>
                  <a:schemeClr val="tx2"/>
                </a:solidFill>
                <a:latin typeface="Arial"/>
                <a:cs typeface="Arial"/>
              </a:rPr>
              <a:t> </a:t>
            </a:r>
            <a:r>
              <a:rPr sz="1200" u="none" dirty="0">
                <a:solidFill>
                  <a:schemeClr val="tx2"/>
                </a:solidFill>
                <a:latin typeface="Arial"/>
                <a:cs typeface="Arial"/>
              </a:rPr>
              <a:t>a</a:t>
            </a:r>
            <a:r>
              <a:rPr sz="1200" u="none" spc="-5" dirty="0">
                <a:solidFill>
                  <a:schemeClr val="tx2"/>
                </a:solidFill>
                <a:latin typeface="Arial"/>
                <a:cs typeface="Arial"/>
              </a:rPr>
              <a:t> </a:t>
            </a:r>
            <a:r>
              <a:rPr sz="1200" u="none" dirty="0">
                <a:solidFill>
                  <a:schemeClr val="tx2"/>
                </a:solidFill>
                <a:latin typeface="Arial"/>
                <a:cs typeface="Arial"/>
              </a:rPr>
              <a:t>ogni</a:t>
            </a:r>
            <a:r>
              <a:rPr sz="1200" u="none" spc="-50" dirty="0">
                <a:solidFill>
                  <a:schemeClr val="tx2"/>
                </a:solidFill>
                <a:latin typeface="Arial"/>
                <a:cs typeface="Arial"/>
              </a:rPr>
              <a:t> </a:t>
            </a:r>
            <a:r>
              <a:rPr sz="1200" u="none" dirty="0">
                <a:solidFill>
                  <a:schemeClr val="tx2"/>
                </a:solidFill>
                <a:latin typeface="Arial"/>
                <a:cs typeface="Arial"/>
              </a:rPr>
              <a:t>singola</a:t>
            </a:r>
            <a:r>
              <a:rPr sz="1200" u="none" spc="-45" dirty="0">
                <a:solidFill>
                  <a:schemeClr val="tx2"/>
                </a:solidFill>
                <a:latin typeface="Arial"/>
                <a:cs typeface="Arial"/>
              </a:rPr>
              <a:t> </a:t>
            </a:r>
            <a:r>
              <a:rPr sz="1200" u="none" spc="-10" dirty="0">
                <a:solidFill>
                  <a:schemeClr val="tx2"/>
                </a:solidFill>
                <a:latin typeface="Arial"/>
                <a:cs typeface="Arial"/>
              </a:rPr>
              <a:t>società</a:t>
            </a:r>
            <a:r>
              <a:rPr sz="1200" u="none" spc="-55" dirty="0">
                <a:solidFill>
                  <a:schemeClr val="tx2"/>
                </a:solidFill>
                <a:latin typeface="Arial"/>
                <a:cs typeface="Arial"/>
              </a:rPr>
              <a:t> </a:t>
            </a:r>
            <a:r>
              <a:rPr sz="1200" u="none" dirty="0">
                <a:solidFill>
                  <a:schemeClr val="tx2"/>
                </a:solidFill>
                <a:latin typeface="Arial"/>
                <a:cs typeface="Arial"/>
              </a:rPr>
              <a:t>della</a:t>
            </a:r>
            <a:r>
              <a:rPr sz="1200" u="none" spc="-55" dirty="0">
                <a:solidFill>
                  <a:schemeClr val="tx2"/>
                </a:solidFill>
                <a:latin typeface="Arial"/>
                <a:cs typeface="Arial"/>
              </a:rPr>
              <a:t> </a:t>
            </a:r>
            <a:r>
              <a:rPr sz="1200" u="none" dirty="0">
                <a:solidFill>
                  <a:schemeClr val="tx2"/>
                </a:solidFill>
                <a:latin typeface="Arial"/>
                <a:cs typeface="Arial"/>
              </a:rPr>
              <a:t>quale</a:t>
            </a:r>
            <a:r>
              <a:rPr sz="1200" u="none" spc="-50" dirty="0">
                <a:solidFill>
                  <a:schemeClr val="tx2"/>
                </a:solidFill>
                <a:latin typeface="Arial"/>
                <a:cs typeface="Arial"/>
              </a:rPr>
              <a:t> </a:t>
            </a:r>
            <a:r>
              <a:rPr sz="1200" u="none" dirty="0">
                <a:solidFill>
                  <a:schemeClr val="tx2"/>
                </a:solidFill>
                <a:latin typeface="Arial"/>
                <a:cs typeface="Arial"/>
              </a:rPr>
              <a:t>si </a:t>
            </a:r>
            <a:r>
              <a:rPr sz="1200" u="none" spc="-10" dirty="0">
                <a:solidFill>
                  <a:schemeClr val="tx2"/>
                </a:solidFill>
                <a:latin typeface="Arial"/>
                <a:cs typeface="Arial"/>
              </a:rPr>
              <a:t>intenda</a:t>
            </a:r>
            <a:r>
              <a:rPr sz="1200" u="none" spc="-55" dirty="0">
                <a:solidFill>
                  <a:schemeClr val="tx2"/>
                </a:solidFill>
                <a:latin typeface="Arial"/>
                <a:cs typeface="Arial"/>
              </a:rPr>
              <a:t> </a:t>
            </a:r>
            <a:r>
              <a:rPr sz="1200" u="none" dirty="0">
                <a:solidFill>
                  <a:schemeClr val="tx2"/>
                </a:solidFill>
                <a:latin typeface="Arial"/>
                <a:cs typeface="Arial"/>
              </a:rPr>
              <a:t>affermare</a:t>
            </a:r>
            <a:r>
              <a:rPr sz="1200" u="none" spc="-30" dirty="0">
                <a:solidFill>
                  <a:schemeClr val="tx2"/>
                </a:solidFill>
                <a:latin typeface="Arial"/>
                <a:cs typeface="Arial"/>
              </a:rPr>
              <a:t> </a:t>
            </a:r>
            <a:r>
              <a:rPr sz="1200" u="none" spc="-10" dirty="0">
                <a:solidFill>
                  <a:schemeClr val="tx2"/>
                </a:solidFill>
                <a:latin typeface="Arial"/>
                <a:cs typeface="Arial"/>
              </a:rPr>
              <a:t>la</a:t>
            </a:r>
            <a:r>
              <a:rPr sz="1200" u="none" spc="-210" dirty="0">
                <a:solidFill>
                  <a:schemeClr val="tx2"/>
                </a:solidFill>
                <a:latin typeface="Arial"/>
                <a:cs typeface="Arial"/>
              </a:rPr>
              <a:t> </a:t>
            </a:r>
            <a:r>
              <a:rPr sz="1200" u="none" spc="-10" dirty="0">
                <a:solidFill>
                  <a:schemeClr val="tx2"/>
                </a:solidFill>
                <a:latin typeface="Arial"/>
                <a:cs typeface="Arial"/>
              </a:rPr>
              <a:t>responsabilità.</a:t>
            </a:r>
            <a:endParaRPr sz="1200">
              <a:solidFill>
                <a:schemeClr val="tx2"/>
              </a:solidFill>
              <a:latin typeface="Arial"/>
              <a:cs typeface="Arial"/>
            </a:endParaRPr>
          </a:p>
        </p:txBody>
      </p:sp>
      <p:grpSp>
        <p:nvGrpSpPr>
          <p:cNvPr id="6" name="object 6"/>
          <p:cNvGrpSpPr/>
          <p:nvPr/>
        </p:nvGrpSpPr>
        <p:grpSpPr>
          <a:xfrm>
            <a:off x="737616" y="2654807"/>
            <a:ext cx="8359140" cy="1943100"/>
            <a:chOff x="737616" y="2654807"/>
            <a:chExt cx="8359140" cy="1943100"/>
          </a:xfrm>
        </p:grpSpPr>
        <p:pic>
          <p:nvPicPr>
            <p:cNvPr id="7" name="object 7"/>
            <p:cNvPicPr/>
            <p:nvPr/>
          </p:nvPicPr>
          <p:blipFill>
            <a:blip r:embed="rId2" cstate="print"/>
            <a:stretch>
              <a:fillRect/>
            </a:stretch>
          </p:blipFill>
          <p:spPr>
            <a:xfrm>
              <a:off x="737616" y="2654807"/>
              <a:ext cx="8359139" cy="1943099"/>
            </a:xfrm>
            <a:prstGeom prst="rect">
              <a:avLst/>
            </a:prstGeom>
          </p:spPr>
        </p:pic>
        <p:pic>
          <p:nvPicPr>
            <p:cNvPr id="8" name="object 8"/>
            <p:cNvPicPr/>
            <p:nvPr/>
          </p:nvPicPr>
          <p:blipFill>
            <a:blip r:embed="rId3" cstate="print"/>
            <a:stretch>
              <a:fillRect/>
            </a:stretch>
          </p:blipFill>
          <p:spPr>
            <a:xfrm>
              <a:off x="1985772" y="2781299"/>
              <a:ext cx="1153667" cy="182867"/>
            </a:xfrm>
            <a:prstGeom prst="rect">
              <a:avLst/>
            </a:prstGeom>
          </p:spPr>
        </p:pic>
        <p:sp>
          <p:nvSpPr>
            <p:cNvPr id="9" name="object 9"/>
            <p:cNvSpPr/>
            <p:nvPr/>
          </p:nvSpPr>
          <p:spPr>
            <a:xfrm>
              <a:off x="798563" y="2700540"/>
              <a:ext cx="8237220" cy="1815464"/>
            </a:xfrm>
            <a:custGeom>
              <a:avLst/>
              <a:gdLst/>
              <a:ahLst/>
              <a:cxnLst/>
              <a:rect l="l" t="t" r="r" b="b"/>
              <a:pathLst>
                <a:path w="8237220" h="1815464">
                  <a:moveTo>
                    <a:pt x="6506134" y="1650072"/>
                  </a:moveTo>
                  <a:lnTo>
                    <a:pt x="1730832" y="1650072"/>
                  </a:lnTo>
                  <a:lnTo>
                    <a:pt x="1844459" y="1675460"/>
                  </a:lnTo>
                  <a:lnTo>
                    <a:pt x="1902358" y="1675460"/>
                  </a:lnTo>
                  <a:lnTo>
                    <a:pt x="1960803" y="1688147"/>
                  </a:lnTo>
                  <a:lnTo>
                    <a:pt x="2019947" y="1688147"/>
                  </a:lnTo>
                  <a:lnTo>
                    <a:pt x="2140178" y="1713534"/>
                  </a:lnTo>
                  <a:lnTo>
                    <a:pt x="2201227" y="1713534"/>
                  </a:lnTo>
                  <a:lnTo>
                    <a:pt x="2262886" y="1726222"/>
                  </a:lnTo>
                  <a:lnTo>
                    <a:pt x="2325141" y="1726222"/>
                  </a:lnTo>
                  <a:lnTo>
                    <a:pt x="2387981" y="1738922"/>
                  </a:lnTo>
                  <a:lnTo>
                    <a:pt x="2451404" y="1738922"/>
                  </a:lnTo>
                  <a:lnTo>
                    <a:pt x="2515387" y="1751609"/>
                  </a:lnTo>
                  <a:lnTo>
                    <a:pt x="2579928" y="1751609"/>
                  </a:lnTo>
                  <a:lnTo>
                    <a:pt x="2645016" y="1764309"/>
                  </a:lnTo>
                  <a:lnTo>
                    <a:pt x="2710650" y="1764309"/>
                  </a:lnTo>
                  <a:lnTo>
                    <a:pt x="2776791" y="1776996"/>
                  </a:lnTo>
                  <a:lnTo>
                    <a:pt x="2910611" y="1776996"/>
                  </a:lnTo>
                  <a:lnTo>
                    <a:pt x="2978264" y="1789696"/>
                  </a:lnTo>
                  <a:lnTo>
                    <a:pt x="3114992" y="1789696"/>
                  </a:lnTo>
                  <a:lnTo>
                    <a:pt x="3184055" y="1802384"/>
                  </a:lnTo>
                  <a:lnTo>
                    <a:pt x="3393859" y="1802384"/>
                  </a:lnTo>
                  <a:lnTo>
                    <a:pt x="3464636" y="1815084"/>
                  </a:lnTo>
                  <a:lnTo>
                    <a:pt x="4772342" y="1815084"/>
                  </a:lnTo>
                  <a:lnTo>
                    <a:pt x="4843119" y="1802384"/>
                  </a:lnTo>
                  <a:lnTo>
                    <a:pt x="5052923" y="1802384"/>
                  </a:lnTo>
                  <a:lnTo>
                    <a:pt x="5121986" y="1789696"/>
                  </a:lnTo>
                  <a:lnTo>
                    <a:pt x="5258714" y="1789696"/>
                  </a:lnTo>
                  <a:lnTo>
                    <a:pt x="5326367" y="1776996"/>
                  </a:lnTo>
                  <a:lnTo>
                    <a:pt x="5460187" y="1776996"/>
                  </a:lnTo>
                  <a:lnTo>
                    <a:pt x="5526341" y="1764309"/>
                  </a:lnTo>
                  <a:lnTo>
                    <a:pt x="5591949" y="1764309"/>
                  </a:lnTo>
                  <a:lnTo>
                    <a:pt x="5657050" y="1751609"/>
                  </a:lnTo>
                  <a:lnTo>
                    <a:pt x="5721591" y="1751609"/>
                  </a:lnTo>
                  <a:lnTo>
                    <a:pt x="5785586" y="1738922"/>
                  </a:lnTo>
                  <a:lnTo>
                    <a:pt x="5849010" y="1738922"/>
                  </a:lnTo>
                  <a:lnTo>
                    <a:pt x="5911850" y="1726222"/>
                  </a:lnTo>
                  <a:lnTo>
                    <a:pt x="5974105" y="1726222"/>
                  </a:lnTo>
                  <a:lnTo>
                    <a:pt x="6035764" y="1713534"/>
                  </a:lnTo>
                  <a:lnTo>
                    <a:pt x="6096813" y="1713534"/>
                  </a:lnTo>
                  <a:lnTo>
                    <a:pt x="6217031" y="1688147"/>
                  </a:lnTo>
                  <a:lnTo>
                    <a:pt x="6276175" y="1688147"/>
                  </a:lnTo>
                  <a:lnTo>
                    <a:pt x="6334620" y="1675460"/>
                  </a:lnTo>
                  <a:lnTo>
                    <a:pt x="6392507" y="1675460"/>
                  </a:lnTo>
                  <a:lnTo>
                    <a:pt x="6506134" y="1650072"/>
                  </a:lnTo>
                  <a:close/>
                </a:path>
                <a:path w="8237220" h="1815464">
                  <a:moveTo>
                    <a:pt x="8236966" y="913879"/>
                  </a:moveTo>
                  <a:lnTo>
                    <a:pt x="8236318" y="888492"/>
                  </a:lnTo>
                  <a:lnTo>
                    <a:pt x="8234362" y="875804"/>
                  </a:lnTo>
                  <a:lnTo>
                    <a:pt x="8231137" y="863104"/>
                  </a:lnTo>
                  <a:lnTo>
                    <a:pt x="8226628" y="850417"/>
                  </a:lnTo>
                  <a:lnTo>
                    <a:pt x="8220850" y="825030"/>
                  </a:lnTo>
                  <a:lnTo>
                    <a:pt x="8213826" y="812342"/>
                  </a:lnTo>
                  <a:lnTo>
                    <a:pt x="8205571" y="799642"/>
                  </a:lnTo>
                  <a:lnTo>
                    <a:pt x="8196072" y="786955"/>
                  </a:lnTo>
                  <a:lnTo>
                    <a:pt x="8185353" y="761568"/>
                  </a:lnTo>
                  <a:lnTo>
                    <a:pt x="8173428" y="748868"/>
                  </a:lnTo>
                  <a:lnTo>
                    <a:pt x="8160309" y="736180"/>
                  </a:lnTo>
                  <a:lnTo>
                    <a:pt x="8145996" y="723493"/>
                  </a:lnTo>
                  <a:lnTo>
                    <a:pt x="8130502" y="698106"/>
                  </a:lnTo>
                  <a:lnTo>
                    <a:pt x="8113852" y="685406"/>
                  </a:lnTo>
                  <a:lnTo>
                    <a:pt x="8096047" y="672719"/>
                  </a:lnTo>
                  <a:lnTo>
                    <a:pt x="8077086" y="660019"/>
                  </a:lnTo>
                  <a:lnTo>
                    <a:pt x="8057007" y="647331"/>
                  </a:lnTo>
                  <a:lnTo>
                    <a:pt x="8035798" y="621944"/>
                  </a:lnTo>
                  <a:lnTo>
                    <a:pt x="7990065" y="596557"/>
                  </a:lnTo>
                  <a:lnTo>
                    <a:pt x="7939976" y="571169"/>
                  </a:lnTo>
                  <a:lnTo>
                    <a:pt x="7885608" y="545782"/>
                  </a:lnTo>
                  <a:lnTo>
                    <a:pt x="7856855" y="533095"/>
                  </a:lnTo>
                  <a:lnTo>
                    <a:pt x="7827061" y="507707"/>
                  </a:lnTo>
                  <a:lnTo>
                    <a:pt x="7764424" y="482320"/>
                  </a:lnTo>
                  <a:lnTo>
                    <a:pt x="7697762" y="456933"/>
                  </a:lnTo>
                  <a:lnTo>
                    <a:pt x="7627188" y="431546"/>
                  </a:lnTo>
                  <a:lnTo>
                    <a:pt x="7552791" y="406171"/>
                  </a:lnTo>
                  <a:lnTo>
                    <a:pt x="7474636" y="380784"/>
                  </a:lnTo>
                  <a:lnTo>
                    <a:pt x="7350569" y="342696"/>
                  </a:lnTo>
                  <a:lnTo>
                    <a:pt x="7218553" y="304622"/>
                  </a:lnTo>
                  <a:lnTo>
                    <a:pt x="7172846" y="304622"/>
                  </a:lnTo>
                  <a:lnTo>
                    <a:pt x="6981698" y="253847"/>
                  </a:lnTo>
                  <a:lnTo>
                    <a:pt x="6881304" y="228460"/>
                  </a:lnTo>
                  <a:lnTo>
                    <a:pt x="6829933" y="228460"/>
                  </a:lnTo>
                  <a:lnTo>
                    <a:pt x="6671323" y="190385"/>
                  </a:lnTo>
                  <a:lnTo>
                    <a:pt x="6616979" y="190385"/>
                  </a:lnTo>
                  <a:lnTo>
                    <a:pt x="6449669" y="152311"/>
                  </a:lnTo>
                  <a:lnTo>
                    <a:pt x="6392507" y="152311"/>
                  </a:lnTo>
                  <a:lnTo>
                    <a:pt x="6276175" y="126923"/>
                  </a:lnTo>
                  <a:lnTo>
                    <a:pt x="6217018" y="126923"/>
                  </a:lnTo>
                  <a:lnTo>
                    <a:pt x="6157226" y="114223"/>
                  </a:lnTo>
                  <a:lnTo>
                    <a:pt x="6096813" y="114223"/>
                  </a:lnTo>
                  <a:lnTo>
                    <a:pt x="6035764" y="101536"/>
                  </a:lnTo>
                  <a:lnTo>
                    <a:pt x="5974105" y="101536"/>
                  </a:lnTo>
                  <a:lnTo>
                    <a:pt x="5848997" y="76149"/>
                  </a:lnTo>
                  <a:lnTo>
                    <a:pt x="5721515" y="76149"/>
                  </a:lnTo>
                  <a:lnTo>
                    <a:pt x="5657050" y="63461"/>
                  </a:lnTo>
                  <a:lnTo>
                    <a:pt x="5591962" y="63461"/>
                  </a:lnTo>
                  <a:lnTo>
                    <a:pt x="5526341" y="50774"/>
                  </a:lnTo>
                  <a:lnTo>
                    <a:pt x="5460187" y="50774"/>
                  </a:lnTo>
                  <a:lnTo>
                    <a:pt x="5393537" y="38074"/>
                  </a:lnTo>
                  <a:lnTo>
                    <a:pt x="5258714" y="38074"/>
                  </a:lnTo>
                  <a:lnTo>
                    <a:pt x="5190579" y="25387"/>
                  </a:lnTo>
                  <a:lnTo>
                    <a:pt x="5052923" y="25387"/>
                  </a:lnTo>
                  <a:lnTo>
                    <a:pt x="4983429" y="12687"/>
                  </a:lnTo>
                  <a:lnTo>
                    <a:pt x="4701159" y="12687"/>
                  </a:lnTo>
                  <a:lnTo>
                    <a:pt x="4629582" y="0"/>
                  </a:lnTo>
                  <a:lnTo>
                    <a:pt x="3607397" y="0"/>
                  </a:lnTo>
                  <a:lnTo>
                    <a:pt x="3535819" y="12687"/>
                  </a:lnTo>
                  <a:lnTo>
                    <a:pt x="3253562" y="12687"/>
                  </a:lnTo>
                  <a:lnTo>
                    <a:pt x="3184055" y="25387"/>
                  </a:lnTo>
                  <a:lnTo>
                    <a:pt x="3046387" y="25387"/>
                  </a:lnTo>
                  <a:lnTo>
                    <a:pt x="2978264" y="38074"/>
                  </a:lnTo>
                  <a:lnTo>
                    <a:pt x="2843453" y="38074"/>
                  </a:lnTo>
                  <a:lnTo>
                    <a:pt x="2776791" y="50774"/>
                  </a:lnTo>
                  <a:lnTo>
                    <a:pt x="2710650" y="50774"/>
                  </a:lnTo>
                  <a:lnTo>
                    <a:pt x="2645029" y="63461"/>
                  </a:lnTo>
                  <a:lnTo>
                    <a:pt x="2579928" y="63461"/>
                  </a:lnTo>
                  <a:lnTo>
                    <a:pt x="2515451" y="76149"/>
                  </a:lnTo>
                  <a:lnTo>
                    <a:pt x="2387968" y="76149"/>
                  </a:lnTo>
                  <a:lnTo>
                    <a:pt x="2262873" y="101536"/>
                  </a:lnTo>
                  <a:lnTo>
                    <a:pt x="2201227" y="101536"/>
                  </a:lnTo>
                  <a:lnTo>
                    <a:pt x="2140178" y="114223"/>
                  </a:lnTo>
                  <a:lnTo>
                    <a:pt x="2079739" y="114223"/>
                  </a:lnTo>
                  <a:lnTo>
                    <a:pt x="2019947" y="126923"/>
                  </a:lnTo>
                  <a:lnTo>
                    <a:pt x="1960791" y="126923"/>
                  </a:lnTo>
                  <a:lnTo>
                    <a:pt x="1844459" y="152311"/>
                  </a:lnTo>
                  <a:lnTo>
                    <a:pt x="1787309" y="152311"/>
                  </a:lnTo>
                  <a:lnTo>
                    <a:pt x="1619999" y="190385"/>
                  </a:lnTo>
                  <a:lnTo>
                    <a:pt x="1565656" y="190385"/>
                  </a:lnTo>
                  <a:lnTo>
                    <a:pt x="1407045" y="228460"/>
                  </a:lnTo>
                  <a:lnTo>
                    <a:pt x="1355686" y="228460"/>
                  </a:lnTo>
                  <a:lnTo>
                    <a:pt x="1255293" y="253847"/>
                  </a:lnTo>
                  <a:lnTo>
                    <a:pt x="1064145" y="304622"/>
                  </a:lnTo>
                  <a:lnTo>
                    <a:pt x="1018413" y="304622"/>
                  </a:lnTo>
                  <a:lnTo>
                    <a:pt x="886409" y="342696"/>
                  </a:lnTo>
                  <a:lnTo>
                    <a:pt x="762342" y="380784"/>
                  </a:lnTo>
                  <a:lnTo>
                    <a:pt x="684187" y="406171"/>
                  </a:lnTo>
                  <a:lnTo>
                    <a:pt x="609777" y="431546"/>
                  </a:lnTo>
                  <a:lnTo>
                    <a:pt x="539203" y="456933"/>
                  </a:lnTo>
                  <a:lnTo>
                    <a:pt x="472554" y="482320"/>
                  </a:lnTo>
                  <a:lnTo>
                    <a:pt x="409905" y="507707"/>
                  </a:lnTo>
                  <a:lnTo>
                    <a:pt x="380123" y="533095"/>
                  </a:lnTo>
                  <a:lnTo>
                    <a:pt x="351358" y="545782"/>
                  </a:lnTo>
                  <a:lnTo>
                    <a:pt x="297002" y="571169"/>
                  </a:lnTo>
                  <a:lnTo>
                    <a:pt x="246900" y="596557"/>
                  </a:lnTo>
                  <a:lnTo>
                    <a:pt x="201168" y="621944"/>
                  </a:lnTo>
                  <a:lnTo>
                    <a:pt x="179959" y="647331"/>
                  </a:lnTo>
                  <a:lnTo>
                    <a:pt x="159880" y="660019"/>
                  </a:lnTo>
                  <a:lnTo>
                    <a:pt x="140931" y="672719"/>
                  </a:lnTo>
                  <a:lnTo>
                    <a:pt x="123113" y="685406"/>
                  </a:lnTo>
                  <a:lnTo>
                    <a:pt x="106464" y="698106"/>
                  </a:lnTo>
                  <a:lnTo>
                    <a:pt x="90982" y="723493"/>
                  </a:lnTo>
                  <a:lnTo>
                    <a:pt x="76669" y="736180"/>
                  </a:lnTo>
                  <a:lnTo>
                    <a:pt x="63538" y="748868"/>
                  </a:lnTo>
                  <a:lnTo>
                    <a:pt x="51612" y="761568"/>
                  </a:lnTo>
                  <a:lnTo>
                    <a:pt x="40906" y="786955"/>
                  </a:lnTo>
                  <a:lnTo>
                    <a:pt x="31407" y="799642"/>
                  </a:lnTo>
                  <a:lnTo>
                    <a:pt x="23139" y="812342"/>
                  </a:lnTo>
                  <a:lnTo>
                    <a:pt x="16116" y="825030"/>
                  </a:lnTo>
                  <a:lnTo>
                    <a:pt x="10337" y="850417"/>
                  </a:lnTo>
                  <a:lnTo>
                    <a:pt x="5829" y="863104"/>
                  </a:lnTo>
                  <a:lnTo>
                    <a:pt x="2603" y="875804"/>
                  </a:lnTo>
                  <a:lnTo>
                    <a:pt x="647" y="888492"/>
                  </a:lnTo>
                  <a:lnTo>
                    <a:pt x="0" y="913879"/>
                  </a:lnTo>
                  <a:lnTo>
                    <a:pt x="647" y="926579"/>
                  </a:lnTo>
                  <a:lnTo>
                    <a:pt x="2603" y="939266"/>
                  </a:lnTo>
                  <a:lnTo>
                    <a:pt x="5829" y="964653"/>
                  </a:lnTo>
                  <a:lnTo>
                    <a:pt x="10337" y="977341"/>
                  </a:lnTo>
                  <a:lnTo>
                    <a:pt x="16116" y="990041"/>
                  </a:lnTo>
                  <a:lnTo>
                    <a:pt x="23139" y="1002728"/>
                  </a:lnTo>
                  <a:lnTo>
                    <a:pt x="31407" y="1028115"/>
                  </a:lnTo>
                  <a:lnTo>
                    <a:pt x="40906" y="1040815"/>
                  </a:lnTo>
                  <a:lnTo>
                    <a:pt x="51612" y="1053503"/>
                  </a:lnTo>
                  <a:lnTo>
                    <a:pt x="63538" y="1066190"/>
                  </a:lnTo>
                  <a:lnTo>
                    <a:pt x="76669" y="1091577"/>
                  </a:lnTo>
                  <a:lnTo>
                    <a:pt x="90982" y="1104277"/>
                  </a:lnTo>
                  <a:lnTo>
                    <a:pt x="106464" y="1116965"/>
                  </a:lnTo>
                  <a:lnTo>
                    <a:pt x="123113" y="1129665"/>
                  </a:lnTo>
                  <a:lnTo>
                    <a:pt x="140931" y="1142352"/>
                  </a:lnTo>
                  <a:lnTo>
                    <a:pt x="159880" y="1167739"/>
                  </a:lnTo>
                  <a:lnTo>
                    <a:pt x="201168" y="1193126"/>
                  </a:lnTo>
                  <a:lnTo>
                    <a:pt x="246900" y="1218514"/>
                  </a:lnTo>
                  <a:lnTo>
                    <a:pt x="271411" y="1231201"/>
                  </a:lnTo>
                  <a:lnTo>
                    <a:pt x="297002" y="1256588"/>
                  </a:lnTo>
                  <a:lnTo>
                    <a:pt x="351358" y="1281976"/>
                  </a:lnTo>
                  <a:lnTo>
                    <a:pt x="409905" y="1307363"/>
                  </a:lnTo>
                  <a:lnTo>
                    <a:pt x="472554" y="1332750"/>
                  </a:lnTo>
                  <a:lnTo>
                    <a:pt x="539203" y="1358138"/>
                  </a:lnTo>
                  <a:lnTo>
                    <a:pt x="646506" y="1396212"/>
                  </a:lnTo>
                  <a:lnTo>
                    <a:pt x="722795" y="1421599"/>
                  </a:lnTo>
                  <a:lnTo>
                    <a:pt x="802792" y="1446987"/>
                  </a:lnTo>
                  <a:lnTo>
                    <a:pt x="886409" y="1472374"/>
                  </a:lnTo>
                  <a:lnTo>
                    <a:pt x="1018413" y="1510449"/>
                  </a:lnTo>
                  <a:lnTo>
                    <a:pt x="1158074" y="1548523"/>
                  </a:lnTo>
                  <a:lnTo>
                    <a:pt x="1206271" y="1548523"/>
                  </a:lnTo>
                  <a:lnTo>
                    <a:pt x="1459166" y="1611985"/>
                  </a:lnTo>
                  <a:lnTo>
                    <a:pt x="1512036" y="1611985"/>
                  </a:lnTo>
                  <a:lnTo>
                    <a:pt x="1675066" y="1650060"/>
                  </a:lnTo>
                  <a:lnTo>
                    <a:pt x="6561912" y="1650060"/>
                  </a:lnTo>
                  <a:lnTo>
                    <a:pt x="6724942" y="1611985"/>
                  </a:lnTo>
                  <a:lnTo>
                    <a:pt x="6777812" y="1611985"/>
                  </a:lnTo>
                  <a:lnTo>
                    <a:pt x="7030694" y="1548523"/>
                  </a:lnTo>
                  <a:lnTo>
                    <a:pt x="7078891" y="1548523"/>
                  </a:lnTo>
                  <a:lnTo>
                    <a:pt x="7218553" y="1510449"/>
                  </a:lnTo>
                  <a:lnTo>
                    <a:pt x="7350569" y="1472374"/>
                  </a:lnTo>
                  <a:lnTo>
                    <a:pt x="7434173" y="1446987"/>
                  </a:lnTo>
                  <a:lnTo>
                    <a:pt x="7514171" y="1421599"/>
                  </a:lnTo>
                  <a:lnTo>
                    <a:pt x="7590460" y="1396212"/>
                  </a:lnTo>
                  <a:lnTo>
                    <a:pt x="7662964" y="1370825"/>
                  </a:lnTo>
                  <a:lnTo>
                    <a:pt x="7731582" y="1345438"/>
                  </a:lnTo>
                  <a:lnTo>
                    <a:pt x="7796250" y="1320050"/>
                  </a:lnTo>
                  <a:lnTo>
                    <a:pt x="7856855" y="1294663"/>
                  </a:lnTo>
                  <a:lnTo>
                    <a:pt x="7913319" y="1269276"/>
                  </a:lnTo>
                  <a:lnTo>
                    <a:pt x="7965554" y="1231201"/>
                  </a:lnTo>
                  <a:lnTo>
                    <a:pt x="7990065" y="1218514"/>
                  </a:lnTo>
                  <a:lnTo>
                    <a:pt x="8035798" y="1193126"/>
                  </a:lnTo>
                  <a:lnTo>
                    <a:pt x="8077086" y="1167739"/>
                  </a:lnTo>
                  <a:lnTo>
                    <a:pt x="8096047" y="1142352"/>
                  </a:lnTo>
                  <a:lnTo>
                    <a:pt x="8113852" y="1129665"/>
                  </a:lnTo>
                  <a:lnTo>
                    <a:pt x="8130502" y="1116965"/>
                  </a:lnTo>
                  <a:lnTo>
                    <a:pt x="8145996" y="1104277"/>
                  </a:lnTo>
                  <a:lnTo>
                    <a:pt x="8160309" y="1091577"/>
                  </a:lnTo>
                  <a:lnTo>
                    <a:pt x="8173428" y="1066190"/>
                  </a:lnTo>
                  <a:lnTo>
                    <a:pt x="8185353" y="1053503"/>
                  </a:lnTo>
                  <a:lnTo>
                    <a:pt x="8196072" y="1040815"/>
                  </a:lnTo>
                  <a:lnTo>
                    <a:pt x="8205571" y="1028115"/>
                  </a:lnTo>
                  <a:lnTo>
                    <a:pt x="8213826" y="1002728"/>
                  </a:lnTo>
                  <a:lnTo>
                    <a:pt x="8220850" y="990041"/>
                  </a:lnTo>
                  <a:lnTo>
                    <a:pt x="8226628" y="977341"/>
                  </a:lnTo>
                  <a:lnTo>
                    <a:pt x="8231137" y="964653"/>
                  </a:lnTo>
                  <a:lnTo>
                    <a:pt x="8234362" y="939266"/>
                  </a:lnTo>
                  <a:lnTo>
                    <a:pt x="8236318" y="926579"/>
                  </a:lnTo>
                  <a:lnTo>
                    <a:pt x="8236966" y="913879"/>
                  </a:lnTo>
                  <a:close/>
                </a:path>
              </a:pathLst>
            </a:custGeom>
            <a:solidFill>
              <a:srgbClr val="CCCCCC"/>
            </a:solidFill>
          </p:spPr>
          <p:txBody>
            <a:bodyPr wrap="square" lIns="0" tIns="0" rIns="0" bIns="0" rtlCol="0"/>
            <a:lstStyle/>
            <a:p>
              <a:endParaRPr>
                <a:solidFill>
                  <a:schemeClr val="tx2"/>
                </a:solidFill>
              </a:endParaRPr>
            </a:p>
          </p:txBody>
        </p:sp>
        <p:sp>
          <p:nvSpPr>
            <p:cNvPr id="10" name="object 10"/>
            <p:cNvSpPr/>
            <p:nvPr/>
          </p:nvSpPr>
          <p:spPr>
            <a:xfrm>
              <a:off x="799338" y="2692144"/>
              <a:ext cx="8237220" cy="1825625"/>
            </a:xfrm>
            <a:custGeom>
              <a:avLst/>
              <a:gdLst/>
              <a:ahLst/>
              <a:cxnLst/>
              <a:rect l="l" t="t" r="r" b="b"/>
              <a:pathLst>
                <a:path w="8237220" h="1825625">
                  <a:moveTo>
                    <a:pt x="0" y="912812"/>
                  </a:moveTo>
                  <a:lnTo>
                    <a:pt x="5829" y="863815"/>
                  </a:lnTo>
                  <a:lnTo>
                    <a:pt x="23139" y="815479"/>
                  </a:lnTo>
                  <a:lnTo>
                    <a:pt x="51612" y="767892"/>
                  </a:lnTo>
                  <a:lnTo>
                    <a:pt x="76669" y="736612"/>
                  </a:lnTo>
                  <a:lnTo>
                    <a:pt x="106464" y="705700"/>
                  </a:lnTo>
                  <a:lnTo>
                    <a:pt x="140919" y="675195"/>
                  </a:lnTo>
                  <a:lnTo>
                    <a:pt x="179959" y="645109"/>
                  </a:lnTo>
                  <a:lnTo>
                    <a:pt x="223481" y="615442"/>
                  </a:lnTo>
                  <a:lnTo>
                    <a:pt x="271411" y="586232"/>
                  </a:lnTo>
                  <a:lnTo>
                    <a:pt x="323646" y="557504"/>
                  </a:lnTo>
                  <a:lnTo>
                    <a:pt x="380111" y="529259"/>
                  </a:lnTo>
                  <a:lnTo>
                    <a:pt x="440715" y="501535"/>
                  </a:lnTo>
                  <a:lnTo>
                    <a:pt x="505383" y="474345"/>
                  </a:lnTo>
                  <a:lnTo>
                    <a:pt x="574001" y="447700"/>
                  </a:lnTo>
                  <a:lnTo>
                    <a:pt x="646506" y="421627"/>
                  </a:lnTo>
                  <a:lnTo>
                    <a:pt x="684174" y="408800"/>
                  </a:lnTo>
                  <a:lnTo>
                    <a:pt x="722795" y="396138"/>
                  </a:lnTo>
                  <a:lnTo>
                    <a:pt x="762330" y="383616"/>
                  </a:lnTo>
                  <a:lnTo>
                    <a:pt x="802792" y="371259"/>
                  </a:lnTo>
                  <a:lnTo>
                    <a:pt x="844156" y="359054"/>
                  </a:lnTo>
                  <a:lnTo>
                    <a:pt x="886409" y="347014"/>
                  </a:lnTo>
                  <a:lnTo>
                    <a:pt x="929538" y="335127"/>
                  </a:lnTo>
                  <a:lnTo>
                    <a:pt x="973543" y="323405"/>
                  </a:lnTo>
                  <a:lnTo>
                    <a:pt x="1018413" y="311848"/>
                  </a:lnTo>
                  <a:lnTo>
                    <a:pt x="1064133" y="300469"/>
                  </a:lnTo>
                  <a:lnTo>
                    <a:pt x="1110691" y="289255"/>
                  </a:lnTo>
                  <a:lnTo>
                    <a:pt x="1158074" y="278218"/>
                  </a:lnTo>
                  <a:lnTo>
                    <a:pt x="1206271" y="267360"/>
                  </a:lnTo>
                  <a:lnTo>
                    <a:pt x="1255280" y="256679"/>
                  </a:lnTo>
                  <a:lnTo>
                    <a:pt x="1305090" y="246176"/>
                  </a:lnTo>
                  <a:lnTo>
                    <a:pt x="1355674" y="235851"/>
                  </a:lnTo>
                  <a:lnTo>
                    <a:pt x="1407033" y="225717"/>
                  </a:lnTo>
                  <a:lnTo>
                    <a:pt x="1459153" y="215773"/>
                  </a:lnTo>
                  <a:lnTo>
                    <a:pt x="1512036" y="206019"/>
                  </a:lnTo>
                  <a:lnTo>
                    <a:pt x="1565643" y="196456"/>
                  </a:lnTo>
                  <a:lnTo>
                    <a:pt x="1619999" y="187096"/>
                  </a:lnTo>
                  <a:lnTo>
                    <a:pt x="1675066" y="177926"/>
                  </a:lnTo>
                  <a:lnTo>
                    <a:pt x="1730832" y="168960"/>
                  </a:lnTo>
                  <a:lnTo>
                    <a:pt x="1787309" y="160197"/>
                  </a:lnTo>
                  <a:lnTo>
                    <a:pt x="1844459" y="151637"/>
                  </a:lnTo>
                  <a:lnTo>
                    <a:pt x="1902294" y="143294"/>
                  </a:lnTo>
                  <a:lnTo>
                    <a:pt x="1960791" y="135153"/>
                  </a:lnTo>
                  <a:lnTo>
                    <a:pt x="2019947" y="127215"/>
                  </a:lnTo>
                  <a:lnTo>
                    <a:pt x="2079739" y="119506"/>
                  </a:lnTo>
                  <a:lnTo>
                    <a:pt x="2140165" y="112014"/>
                  </a:lnTo>
                  <a:lnTo>
                    <a:pt x="2201214" y="104736"/>
                  </a:lnTo>
                  <a:lnTo>
                    <a:pt x="2262873" y="97675"/>
                  </a:lnTo>
                  <a:lnTo>
                    <a:pt x="2325128" y="90855"/>
                  </a:lnTo>
                  <a:lnTo>
                    <a:pt x="2387968" y="84251"/>
                  </a:lnTo>
                  <a:lnTo>
                    <a:pt x="2451392" y="77876"/>
                  </a:lnTo>
                  <a:lnTo>
                    <a:pt x="2515387" y="71729"/>
                  </a:lnTo>
                  <a:lnTo>
                    <a:pt x="2579928" y="65824"/>
                  </a:lnTo>
                  <a:lnTo>
                    <a:pt x="2645016" y="60159"/>
                  </a:lnTo>
                  <a:lnTo>
                    <a:pt x="2710637" y="54724"/>
                  </a:lnTo>
                  <a:lnTo>
                    <a:pt x="2776791" y="49530"/>
                  </a:lnTo>
                  <a:lnTo>
                    <a:pt x="2843441" y="44589"/>
                  </a:lnTo>
                  <a:lnTo>
                    <a:pt x="2910611" y="39890"/>
                  </a:lnTo>
                  <a:lnTo>
                    <a:pt x="2978264" y="35433"/>
                  </a:lnTo>
                  <a:lnTo>
                    <a:pt x="3046387" y="31229"/>
                  </a:lnTo>
                  <a:lnTo>
                    <a:pt x="3114992" y="27292"/>
                  </a:lnTo>
                  <a:lnTo>
                    <a:pt x="3184042" y="23596"/>
                  </a:lnTo>
                  <a:lnTo>
                    <a:pt x="3253549" y="20167"/>
                  </a:lnTo>
                  <a:lnTo>
                    <a:pt x="3323488" y="16992"/>
                  </a:lnTo>
                  <a:lnTo>
                    <a:pt x="3393846" y="14084"/>
                  </a:lnTo>
                  <a:lnTo>
                    <a:pt x="3464636" y="11442"/>
                  </a:lnTo>
                  <a:lnTo>
                    <a:pt x="3535807" y="9067"/>
                  </a:lnTo>
                  <a:lnTo>
                    <a:pt x="3607384" y="6959"/>
                  </a:lnTo>
                  <a:lnTo>
                    <a:pt x="3679342" y="5130"/>
                  </a:lnTo>
                  <a:lnTo>
                    <a:pt x="3751668" y="3568"/>
                  </a:lnTo>
                  <a:lnTo>
                    <a:pt x="3824351" y="2298"/>
                  </a:lnTo>
                  <a:lnTo>
                    <a:pt x="3897388" y="1295"/>
                  </a:lnTo>
                  <a:lnTo>
                    <a:pt x="3970769" y="571"/>
                  </a:lnTo>
                  <a:lnTo>
                    <a:pt x="4044467" y="139"/>
                  </a:lnTo>
                  <a:lnTo>
                    <a:pt x="4118483" y="0"/>
                  </a:lnTo>
                  <a:lnTo>
                    <a:pt x="4192498" y="139"/>
                  </a:lnTo>
                  <a:lnTo>
                    <a:pt x="4266196" y="571"/>
                  </a:lnTo>
                  <a:lnTo>
                    <a:pt x="4339577" y="1295"/>
                  </a:lnTo>
                  <a:lnTo>
                    <a:pt x="4412602" y="2298"/>
                  </a:lnTo>
                  <a:lnTo>
                    <a:pt x="4485297" y="3568"/>
                  </a:lnTo>
                  <a:lnTo>
                    <a:pt x="4557623" y="5130"/>
                  </a:lnTo>
                  <a:lnTo>
                    <a:pt x="4629581" y="6959"/>
                  </a:lnTo>
                  <a:lnTo>
                    <a:pt x="4701146" y="9067"/>
                  </a:lnTo>
                  <a:lnTo>
                    <a:pt x="4772329" y="11442"/>
                  </a:lnTo>
                  <a:lnTo>
                    <a:pt x="4843106" y="14084"/>
                  </a:lnTo>
                  <a:lnTo>
                    <a:pt x="4913477" y="16992"/>
                  </a:lnTo>
                  <a:lnTo>
                    <a:pt x="4983416" y="20167"/>
                  </a:lnTo>
                  <a:lnTo>
                    <a:pt x="5052923" y="23596"/>
                  </a:lnTo>
                  <a:lnTo>
                    <a:pt x="5121973" y="27292"/>
                  </a:lnTo>
                  <a:lnTo>
                    <a:pt x="5190578" y="31229"/>
                  </a:lnTo>
                  <a:lnTo>
                    <a:pt x="5258701" y="35433"/>
                  </a:lnTo>
                  <a:lnTo>
                    <a:pt x="5326354" y="39890"/>
                  </a:lnTo>
                  <a:lnTo>
                    <a:pt x="5393512" y="44589"/>
                  </a:lnTo>
                  <a:lnTo>
                    <a:pt x="5460174" y="49530"/>
                  </a:lnTo>
                  <a:lnTo>
                    <a:pt x="5526328" y="54724"/>
                  </a:lnTo>
                  <a:lnTo>
                    <a:pt x="5591949" y="60159"/>
                  </a:lnTo>
                  <a:lnTo>
                    <a:pt x="5657037" y="65824"/>
                  </a:lnTo>
                  <a:lnTo>
                    <a:pt x="5721578" y="71729"/>
                  </a:lnTo>
                  <a:lnTo>
                    <a:pt x="5785573" y="77876"/>
                  </a:lnTo>
                  <a:lnTo>
                    <a:pt x="5848997" y="84251"/>
                  </a:lnTo>
                  <a:lnTo>
                    <a:pt x="5911837" y="90855"/>
                  </a:lnTo>
                  <a:lnTo>
                    <a:pt x="5974092" y="97675"/>
                  </a:lnTo>
                  <a:lnTo>
                    <a:pt x="6035751" y="104736"/>
                  </a:lnTo>
                  <a:lnTo>
                    <a:pt x="6096800" y="112014"/>
                  </a:lnTo>
                  <a:lnTo>
                    <a:pt x="6157226" y="119506"/>
                  </a:lnTo>
                  <a:lnTo>
                    <a:pt x="6217018" y="127215"/>
                  </a:lnTo>
                  <a:lnTo>
                    <a:pt x="6276174" y="135153"/>
                  </a:lnTo>
                  <a:lnTo>
                    <a:pt x="6334671" y="143294"/>
                  </a:lnTo>
                  <a:lnTo>
                    <a:pt x="6392506" y="151637"/>
                  </a:lnTo>
                  <a:lnTo>
                    <a:pt x="6449656" y="160197"/>
                  </a:lnTo>
                  <a:lnTo>
                    <a:pt x="6506133" y="168960"/>
                  </a:lnTo>
                  <a:lnTo>
                    <a:pt x="6561899" y="177926"/>
                  </a:lnTo>
                  <a:lnTo>
                    <a:pt x="6616966" y="187096"/>
                  </a:lnTo>
                  <a:lnTo>
                    <a:pt x="6671322" y="196456"/>
                  </a:lnTo>
                  <a:lnTo>
                    <a:pt x="6724929" y="206019"/>
                  </a:lnTo>
                  <a:lnTo>
                    <a:pt x="6777812" y="215773"/>
                  </a:lnTo>
                  <a:lnTo>
                    <a:pt x="6829933" y="225717"/>
                  </a:lnTo>
                  <a:lnTo>
                    <a:pt x="6881291" y="235851"/>
                  </a:lnTo>
                  <a:lnTo>
                    <a:pt x="6931875" y="246176"/>
                  </a:lnTo>
                  <a:lnTo>
                    <a:pt x="6981685" y="256679"/>
                  </a:lnTo>
                  <a:lnTo>
                    <a:pt x="7030694" y="267360"/>
                  </a:lnTo>
                  <a:lnTo>
                    <a:pt x="7078891" y="278218"/>
                  </a:lnTo>
                  <a:lnTo>
                    <a:pt x="7126274" y="289255"/>
                  </a:lnTo>
                  <a:lnTo>
                    <a:pt x="7172833" y="300469"/>
                  </a:lnTo>
                  <a:lnTo>
                    <a:pt x="7218553" y="311848"/>
                  </a:lnTo>
                  <a:lnTo>
                    <a:pt x="7263422" y="323405"/>
                  </a:lnTo>
                  <a:lnTo>
                    <a:pt x="7307427" y="335127"/>
                  </a:lnTo>
                  <a:lnTo>
                    <a:pt x="7350556" y="347014"/>
                  </a:lnTo>
                  <a:lnTo>
                    <a:pt x="7392809" y="359054"/>
                  </a:lnTo>
                  <a:lnTo>
                    <a:pt x="7434173" y="371259"/>
                  </a:lnTo>
                  <a:lnTo>
                    <a:pt x="7474635" y="383616"/>
                  </a:lnTo>
                  <a:lnTo>
                    <a:pt x="7514170" y="396138"/>
                  </a:lnTo>
                  <a:lnTo>
                    <a:pt x="7552778" y="408800"/>
                  </a:lnTo>
                  <a:lnTo>
                    <a:pt x="7590459" y="421627"/>
                  </a:lnTo>
                  <a:lnTo>
                    <a:pt x="7627188" y="434581"/>
                  </a:lnTo>
                  <a:lnTo>
                    <a:pt x="7697762" y="460946"/>
                  </a:lnTo>
                  <a:lnTo>
                    <a:pt x="7764411" y="487870"/>
                  </a:lnTo>
                  <a:lnTo>
                    <a:pt x="7827060" y="515340"/>
                  </a:lnTo>
                  <a:lnTo>
                    <a:pt x="7885607" y="543318"/>
                  </a:lnTo>
                  <a:lnTo>
                    <a:pt x="7939963" y="571817"/>
                  </a:lnTo>
                  <a:lnTo>
                    <a:pt x="7990065" y="600786"/>
                  </a:lnTo>
                  <a:lnTo>
                    <a:pt x="8035798" y="630212"/>
                  </a:lnTo>
                  <a:lnTo>
                    <a:pt x="8077085" y="660095"/>
                  </a:lnTo>
                  <a:lnTo>
                    <a:pt x="8113852" y="690397"/>
                  </a:lnTo>
                  <a:lnTo>
                    <a:pt x="8145983" y="721106"/>
                  </a:lnTo>
                  <a:lnTo>
                    <a:pt x="8173427" y="752208"/>
                  </a:lnTo>
                  <a:lnTo>
                    <a:pt x="8196072" y="783666"/>
                  </a:lnTo>
                  <a:lnTo>
                    <a:pt x="8220849" y="831519"/>
                  </a:lnTo>
                  <a:lnTo>
                    <a:pt x="8234362" y="880071"/>
                  </a:lnTo>
                  <a:lnTo>
                    <a:pt x="8236966" y="912812"/>
                  </a:lnTo>
                  <a:lnTo>
                    <a:pt x="8236318" y="929220"/>
                  </a:lnTo>
                  <a:lnTo>
                    <a:pt x="8226628" y="978001"/>
                  </a:lnTo>
                  <a:lnTo>
                    <a:pt x="8205558" y="1026096"/>
                  </a:lnTo>
                  <a:lnTo>
                    <a:pt x="8173427" y="1073416"/>
                  </a:lnTo>
                  <a:lnTo>
                    <a:pt x="8145983" y="1104519"/>
                  </a:lnTo>
                  <a:lnTo>
                    <a:pt x="8113852" y="1135227"/>
                  </a:lnTo>
                  <a:lnTo>
                    <a:pt x="8077085" y="1165529"/>
                  </a:lnTo>
                  <a:lnTo>
                    <a:pt x="8035798" y="1195412"/>
                  </a:lnTo>
                  <a:lnTo>
                    <a:pt x="7990065" y="1224838"/>
                  </a:lnTo>
                  <a:lnTo>
                    <a:pt x="7939963" y="1253820"/>
                  </a:lnTo>
                  <a:lnTo>
                    <a:pt x="7885607" y="1282306"/>
                  </a:lnTo>
                  <a:lnTo>
                    <a:pt x="7827060" y="1310284"/>
                  </a:lnTo>
                  <a:lnTo>
                    <a:pt x="7764411" y="1337754"/>
                  </a:lnTo>
                  <a:lnTo>
                    <a:pt x="7697762" y="1364678"/>
                  </a:lnTo>
                  <a:lnTo>
                    <a:pt x="7627188" y="1391043"/>
                  </a:lnTo>
                  <a:lnTo>
                    <a:pt x="7590459" y="1403997"/>
                  </a:lnTo>
                  <a:lnTo>
                    <a:pt x="7552778" y="1416824"/>
                  </a:lnTo>
                  <a:lnTo>
                    <a:pt x="7514170" y="1429486"/>
                  </a:lnTo>
                  <a:lnTo>
                    <a:pt x="7474635" y="1442008"/>
                  </a:lnTo>
                  <a:lnTo>
                    <a:pt x="7434173" y="1454365"/>
                  </a:lnTo>
                  <a:lnTo>
                    <a:pt x="7392809" y="1466570"/>
                  </a:lnTo>
                  <a:lnTo>
                    <a:pt x="7350556" y="1478622"/>
                  </a:lnTo>
                  <a:lnTo>
                    <a:pt x="7307427" y="1490497"/>
                  </a:lnTo>
                  <a:lnTo>
                    <a:pt x="7263422" y="1502219"/>
                  </a:lnTo>
                  <a:lnTo>
                    <a:pt x="7218553" y="1513776"/>
                  </a:lnTo>
                  <a:lnTo>
                    <a:pt x="7172833" y="1525155"/>
                  </a:lnTo>
                  <a:lnTo>
                    <a:pt x="7126274" y="1536369"/>
                  </a:lnTo>
                  <a:lnTo>
                    <a:pt x="7078891" y="1547406"/>
                  </a:lnTo>
                  <a:lnTo>
                    <a:pt x="7030694" y="1558264"/>
                  </a:lnTo>
                  <a:lnTo>
                    <a:pt x="6981685" y="1568958"/>
                  </a:lnTo>
                  <a:lnTo>
                    <a:pt x="6931875" y="1579448"/>
                  </a:lnTo>
                  <a:lnTo>
                    <a:pt x="6881291" y="1589773"/>
                  </a:lnTo>
                  <a:lnTo>
                    <a:pt x="6829933" y="1599907"/>
                  </a:lnTo>
                  <a:lnTo>
                    <a:pt x="6777812" y="1609852"/>
                  </a:lnTo>
                  <a:lnTo>
                    <a:pt x="6724929" y="1619605"/>
                  </a:lnTo>
                  <a:lnTo>
                    <a:pt x="6671322" y="1629168"/>
                  </a:lnTo>
                  <a:lnTo>
                    <a:pt x="6616966" y="1638528"/>
                  </a:lnTo>
                  <a:lnTo>
                    <a:pt x="6561899" y="1647698"/>
                  </a:lnTo>
                  <a:lnTo>
                    <a:pt x="6506133" y="1656664"/>
                  </a:lnTo>
                  <a:lnTo>
                    <a:pt x="6449656" y="1665427"/>
                  </a:lnTo>
                  <a:lnTo>
                    <a:pt x="6392506" y="1673987"/>
                  </a:lnTo>
                  <a:lnTo>
                    <a:pt x="6334671" y="1682330"/>
                  </a:lnTo>
                  <a:lnTo>
                    <a:pt x="6276174" y="1690471"/>
                  </a:lnTo>
                  <a:lnTo>
                    <a:pt x="6217018" y="1698409"/>
                  </a:lnTo>
                  <a:lnTo>
                    <a:pt x="6157226" y="1706118"/>
                  </a:lnTo>
                  <a:lnTo>
                    <a:pt x="6096800" y="1713611"/>
                  </a:lnTo>
                  <a:lnTo>
                    <a:pt x="6035751" y="1720888"/>
                  </a:lnTo>
                  <a:lnTo>
                    <a:pt x="5974092" y="1727949"/>
                  </a:lnTo>
                  <a:lnTo>
                    <a:pt x="5911837" y="1734769"/>
                  </a:lnTo>
                  <a:lnTo>
                    <a:pt x="5848997" y="1741373"/>
                  </a:lnTo>
                  <a:lnTo>
                    <a:pt x="5785573" y="1747748"/>
                  </a:lnTo>
                  <a:lnTo>
                    <a:pt x="5721578" y="1753895"/>
                  </a:lnTo>
                  <a:lnTo>
                    <a:pt x="5657037" y="1759800"/>
                  </a:lnTo>
                  <a:lnTo>
                    <a:pt x="5591949" y="1765465"/>
                  </a:lnTo>
                  <a:lnTo>
                    <a:pt x="5526328" y="1770900"/>
                  </a:lnTo>
                  <a:lnTo>
                    <a:pt x="5460174" y="1776095"/>
                  </a:lnTo>
                  <a:lnTo>
                    <a:pt x="5393512" y="1781035"/>
                  </a:lnTo>
                  <a:lnTo>
                    <a:pt x="5326354" y="1785734"/>
                  </a:lnTo>
                  <a:lnTo>
                    <a:pt x="5258701" y="1790191"/>
                  </a:lnTo>
                  <a:lnTo>
                    <a:pt x="5190578" y="1794395"/>
                  </a:lnTo>
                  <a:lnTo>
                    <a:pt x="5121973" y="1798332"/>
                  </a:lnTo>
                  <a:lnTo>
                    <a:pt x="5052923" y="1802028"/>
                  </a:lnTo>
                  <a:lnTo>
                    <a:pt x="4983416" y="1805457"/>
                  </a:lnTo>
                  <a:lnTo>
                    <a:pt x="4913477" y="1808632"/>
                  </a:lnTo>
                  <a:lnTo>
                    <a:pt x="4843106" y="1811540"/>
                  </a:lnTo>
                  <a:lnTo>
                    <a:pt x="4772329" y="1814182"/>
                  </a:lnTo>
                  <a:lnTo>
                    <a:pt x="4701146" y="1816557"/>
                  </a:lnTo>
                  <a:lnTo>
                    <a:pt x="4629581" y="1818665"/>
                  </a:lnTo>
                  <a:lnTo>
                    <a:pt x="4557623" y="1820494"/>
                  </a:lnTo>
                  <a:lnTo>
                    <a:pt x="4485297" y="1822056"/>
                  </a:lnTo>
                  <a:lnTo>
                    <a:pt x="4412602" y="1823339"/>
                  </a:lnTo>
                  <a:lnTo>
                    <a:pt x="4339577" y="1824329"/>
                  </a:lnTo>
                  <a:lnTo>
                    <a:pt x="4266196" y="1825053"/>
                  </a:lnTo>
                  <a:lnTo>
                    <a:pt x="4192498" y="1825485"/>
                  </a:lnTo>
                  <a:lnTo>
                    <a:pt x="4118483" y="1825625"/>
                  </a:lnTo>
                  <a:lnTo>
                    <a:pt x="4044467" y="1825485"/>
                  </a:lnTo>
                  <a:lnTo>
                    <a:pt x="3970769" y="1825053"/>
                  </a:lnTo>
                  <a:lnTo>
                    <a:pt x="3897388" y="1824329"/>
                  </a:lnTo>
                  <a:lnTo>
                    <a:pt x="3824351" y="1823339"/>
                  </a:lnTo>
                  <a:lnTo>
                    <a:pt x="3751668" y="1822056"/>
                  </a:lnTo>
                  <a:lnTo>
                    <a:pt x="3679342" y="1820494"/>
                  </a:lnTo>
                  <a:lnTo>
                    <a:pt x="3607384" y="1818665"/>
                  </a:lnTo>
                  <a:lnTo>
                    <a:pt x="3535807" y="1816557"/>
                  </a:lnTo>
                  <a:lnTo>
                    <a:pt x="3464636" y="1814182"/>
                  </a:lnTo>
                  <a:lnTo>
                    <a:pt x="3393846" y="1811540"/>
                  </a:lnTo>
                  <a:lnTo>
                    <a:pt x="3323488" y="1808632"/>
                  </a:lnTo>
                  <a:lnTo>
                    <a:pt x="3253549" y="1805457"/>
                  </a:lnTo>
                  <a:lnTo>
                    <a:pt x="3184042" y="1802028"/>
                  </a:lnTo>
                  <a:lnTo>
                    <a:pt x="3114992" y="1798332"/>
                  </a:lnTo>
                  <a:lnTo>
                    <a:pt x="3046387" y="1794395"/>
                  </a:lnTo>
                  <a:lnTo>
                    <a:pt x="2978264" y="1790191"/>
                  </a:lnTo>
                  <a:lnTo>
                    <a:pt x="2910611" y="1785734"/>
                  </a:lnTo>
                  <a:lnTo>
                    <a:pt x="2843441" y="1781035"/>
                  </a:lnTo>
                  <a:lnTo>
                    <a:pt x="2776791" y="1776095"/>
                  </a:lnTo>
                  <a:lnTo>
                    <a:pt x="2710637" y="1770900"/>
                  </a:lnTo>
                  <a:lnTo>
                    <a:pt x="2645016" y="1765465"/>
                  </a:lnTo>
                  <a:lnTo>
                    <a:pt x="2579928" y="1759800"/>
                  </a:lnTo>
                  <a:lnTo>
                    <a:pt x="2515387" y="1753895"/>
                  </a:lnTo>
                  <a:lnTo>
                    <a:pt x="2451392" y="1747748"/>
                  </a:lnTo>
                  <a:lnTo>
                    <a:pt x="2387968" y="1741373"/>
                  </a:lnTo>
                  <a:lnTo>
                    <a:pt x="2325128" y="1734769"/>
                  </a:lnTo>
                  <a:lnTo>
                    <a:pt x="2262873" y="1727949"/>
                  </a:lnTo>
                  <a:lnTo>
                    <a:pt x="2201214" y="1720888"/>
                  </a:lnTo>
                  <a:lnTo>
                    <a:pt x="2140165" y="1713611"/>
                  </a:lnTo>
                  <a:lnTo>
                    <a:pt x="2079739" y="1706118"/>
                  </a:lnTo>
                  <a:lnTo>
                    <a:pt x="2019947" y="1698409"/>
                  </a:lnTo>
                  <a:lnTo>
                    <a:pt x="1960791" y="1690471"/>
                  </a:lnTo>
                  <a:lnTo>
                    <a:pt x="1902294" y="1682330"/>
                  </a:lnTo>
                  <a:lnTo>
                    <a:pt x="1844459" y="1673987"/>
                  </a:lnTo>
                  <a:lnTo>
                    <a:pt x="1787309" y="1665427"/>
                  </a:lnTo>
                  <a:lnTo>
                    <a:pt x="1730832" y="1656664"/>
                  </a:lnTo>
                  <a:lnTo>
                    <a:pt x="1675066" y="1647698"/>
                  </a:lnTo>
                  <a:lnTo>
                    <a:pt x="1619999" y="1638528"/>
                  </a:lnTo>
                  <a:lnTo>
                    <a:pt x="1565643" y="1629168"/>
                  </a:lnTo>
                  <a:lnTo>
                    <a:pt x="1512036" y="1619605"/>
                  </a:lnTo>
                  <a:lnTo>
                    <a:pt x="1459153" y="1609852"/>
                  </a:lnTo>
                  <a:lnTo>
                    <a:pt x="1407033" y="1599907"/>
                  </a:lnTo>
                  <a:lnTo>
                    <a:pt x="1355674" y="1589773"/>
                  </a:lnTo>
                  <a:lnTo>
                    <a:pt x="1305090" y="1579448"/>
                  </a:lnTo>
                  <a:lnTo>
                    <a:pt x="1255280" y="1568958"/>
                  </a:lnTo>
                  <a:lnTo>
                    <a:pt x="1206271" y="1558264"/>
                  </a:lnTo>
                  <a:lnTo>
                    <a:pt x="1158074" y="1547406"/>
                  </a:lnTo>
                  <a:lnTo>
                    <a:pt x="1110691" y="1536369"/>
                  </a:lnTo>
                  <a:lnTo>
                    <a:pt x="1064133" y="1525155"/>
                  </a:lnTo>
                  <a:lnTo>
                    <a:pt x="1018413" y="1513776"/>
                  </a:lnTo>
                  <a:lnTo>
                    <a:pt x="973543" y="1502219"/>
                  </a:lnTo>
                  <a:lnTo>
                    <a:pt x="929538" y="1490497"/>
                  </a:lnTo>
                  <a:lnTo>
                    <a:pt x="886409" y="1478622"/>
                  </a:lnTo>
                  <a:lnTo>
                    <a:pt x="844156" y="1466570"/>
                  </a:lnTo>
                  <a:lnTo>
                    <a:pt x="802792" y="1454365"/>
                  </a:lnTo>
                  <a:lnTo>
                    <a:pt x="762330" y="1442008"/>
                  </a:lnTo>
                  <a:lnTo>
                    <a:pt x="722795" y="1429486"/>
                  </a:lnTo>
                  <a:lnTo>
                    <a:pt x="684174" y="1416824"/>
                  </a:lnTo>
                  <a:lnTo>
                    <a:pt x="646506" y="1403997"/>
                  </a:lnTo>
                  <a:lnTo>
                    <a:pt x="609777" y="1391043"/>
                  </a:lnTo>
                  <a:lnTo>
                    <a:pt x="539203" y="1364678"/>
                  </a:lnTo>
                  <a:lnTo>
                    <a:pt x="472554" y="1337754"/>
                  </a:lnTo>
                  <a:lnTo>
                    <a:pt x="409905" y="1310284"/>
                  </a:lnTo>
                  <a:lnTo>
                    <a:pt x="351358" y="1282306"/>
                  </a:lnTo>
                  <a:lnTo>
                    <a:pt x="297002" y="1253820"/>
                  </a:lnTo>
                  <a:lnTo>
                    <a:pt x="246900" y="1224838"/>
                  </a:lnTo>
                  <a:lnTo>
                    <a:pt x="201168" y="1195412"/>
                  </a:lnTo>
                  <a:lnTo>
                    <a:pt x="159880" y="1165529"/>
                  </a:lnTo>
                  <a:lnTo>
                    <a:pt x="123113" y="1135227"/>
                  </a:lnTo>
                  <a:lnTo>
                    <a:pt x="90970" y="1104519"/>
                  </a:lnTo>
                  <a:lnTo>
                    <a:pt x="63538" y="1073416"/>
                  </a:lnTo>
                  <a:lnTo>
                    <a:pt x="40894" y="1041958"/>
                  </a:lnTo>
                  <a:lnTo>
                    <a:pt x="16116" y="994117"/>
                  </a:lnTo>
                  <a:lnTo>
                    <a:pt x="2603" y="945553"/>
                  </a:lnTo>
                  <a:lnTo>
                    <a:pt x="0" y="912812"/>
                  </a:lnTo>
                  <a:close/>
                </a:path>
              </a:pathLst>
            </a:custGeom>
            <a:ln w="38100">
              <a:solidFill>
                <a:srgbClr val="FFFFFF"/>
              </a:solidFill>
            </a:ln>
          </p:spPr>
          <p:txBody>
            <a:bodyPr wrap="square" lIns="0" tIns="0" rIns="0" bIns="0" rtlCol="0"/>
            <a:lstStyle/>
            <a:p>
              <a:endParaRPr>
                <a:solidFill>
                  <a:schemeClr val="tx2"/>
                </a:solidFill>
              </a:endParaRPr>
            </a:p>
          </p:txBody>
        </p:sp>
      </p:grpSp>
      <p:sp>
        <p:nvSpPr>
          <p:cNvPr id="11" name="object 11"/>
          <p:cNvSpPr txBox="1"/>
          <p:nvPr/>
        </p:nvSpPr>
        <p:spPr>
          <a:xfrm>
            <a:off x="2150824" y="2832607"/>
            <a:ext cx="5541010" cy="1520190"/>
          </a:xfrm>
          <a:prstGeom prst="rect">
            <a:avLst/>
          </a:prstGeom>
        </p:spPr>
        <p:txBody>
          <a:bodyPr vert="horz" wrap="square" lIns="0" tIns="13335" rIns="0" bIns="0" rtlCol="0">
            <a:spAutoFit/>
          </a:bodyPr>
          <a:lstStyle/>
          <a:p>
            <a:pPr marL="12700" marR="5080" indent="-6985" algn="ctr">
              <a:lnSpc>
                <a:spcPct val="100000"/>
              </a:lnSpc>
              <a:spcBef>
                <a:spcPts val="105"/>
              </a:spcBef>
            </a:pPr>
            <a:r>
              <a:rPr sz="1400" b="1" i="1" spc="-10" dirty="0">
                <a:solidFill>
                  <a:schemeClr val="tx2"/>
                </a:solidFill>
                <a:latin typeface="Arial"/>
                <a:cs typeface="Arial"/>
              </a:rPr>
              <a:t>Viene</a:t>
            </a:r>
            <a:r>
              <a:rPr sz="1400" b="1" i="1" spc="-60" dirty="0">
                <a:solidFill>
                  <a:schemeClr val="tx2"/>
                </a:solidFill>
                <a:latin typeface="Arial"/>
                <a:cs typeface="Arial"/>
              </a:rPr>
              <a:t> </a:t>
            </a:r>
            <a:r>
              <a:rPr sz="1400" b="1" i="1" spc="-10" dirty="0">
                <a:solidFill>
                  <a:schemeClr val="tx2"/>
                </a:solidFill>
                <a:latin typeface="Arial"/>
                <a:cs typeface="Arial"/>
              </a:rPr>
              <a:t>esclusa</a:t>
            </a:r>
            <a:r>
              <a:rPr sz="1400" b="1" i="1" spc="-55" dirty="0">
                <a:solidFill>
                  <a:schemeClr val="tx2"/>
                </a:solidFill>
                <a:latin typeface="Arial"/>
                <a:cs typeface="Arial"/>
              </a:rPr>
              <a:t> </a:t>
            </a:r>
            <a:r>
              <a:rPr sz="1400" b="1" i="1" spc="-10" dirty="0">
                <a:solidFill>
                  <a:schemeClr val="tx2"/>
                </a:solidFill>
                <a:latin typeface="Arial"/>
                <a:cs typeface="Arial"/>
              </a:rPr>
              <a:t>un’estensione</a:t>
            </a:r>
            <a:r>
              <a:rPr sz="1400" b="1" i="1" spc="-55" dirty="0">
                <a:solidFill>
                  <a:schemeClr val="tx2"/>
                </a:solidFill>
                <a:latin typeface="Arial"/>
                <a:cs typeface="Arial"/>
              </a:rPr>
              <a:t> </a:t>
            </a:r>
            <a:r>
              <a:rPr sz="1400" b="1" i="1" dirty="0">
                <a:solidFill>
                  <a:schemeClr val="tx2"/>
                </a:solidFill>
                <a:latin typeface="Arial"/>
                <a:cs typeface="Arial"/>
              </a:rPr>
              <a:t>della</a:t>
            </a:r>
            <a:r>
              <a:rPr sz="1400" b="1" i="1" spc="-45" dirty="0">
                <a:solidFill>
                  <a:schemeClr val="tx2"/>
                </a:solidFill>
                <a:latin typeface="Arial"/>
                <a:cs typeface="Arial"/>
              </a:rPr>
              <a:t> </a:t>
            </a:r>
            <a:r>
              <a:rPr sz="1400" b="1" i="1" spc="-10" dirty="0">
                <a:solidFill>
                  <a:schemeClr val="tx2"/>
                </a:solidFill>
                <a:latin typeface="Arial"/>
                <a:cs typeface="Arial"/>
              </a:rPr>
              <a:t>responsabilità</a:t>
            </a:r>
            <a:r>
              <a:rPr sz="1400" b="1" i="1" spc="-55" dirty="0">
                <a:solidFill>
                  <a:schemeClr val="tx2"/>
                </a:solidFill>
                <a:latin typeface="Arial"/>
                <a:cs typeface="Arial"/>
              </a:rPr>
              <a:t> </a:t>
            </a:r>
            <a:r>
              <a:rPr sz="1400" b="1" i="1" dirty="0">
                <a:solidFill>
                  <a:schemeClr val="tx2"/>
                </a:solidFill>
                <a:latin typeface="Arial"/>
                <a:cs typeface="Arial"/>
              </a:rPr>
              <a:t>sulla</a:t>
            </a:r>
            <a:r>
              <a:rPr sz="1400" b="1" i="1" spc="-35" dirty="0">
                <a:solidFill>
                  <a:schemeClr val="tx2"/>
                </a:solidFill>
                <a:latin typeface="Arial"/>
                <a:cs typeface="Arial"/>
              </a:rPr>
              <a:t> </a:t>
            </a:r>
            <a:r>
              <a:rPr sz="1400" b="1" i="1" dirty="0">
                <a:solidFill>
                  <a:schemeClr val="tx2"/>
                </a:solidFill>
                <a:latin typeface="Arial"/>
                <a:cs typeface="Arial"/>
              </a:rPr>
              <a:t>sola</a:t>
            </a:r>
            <a:r>
              <a:rPr sz="1400" b="1" i="1" spc="-60" dirty="0">
                <a:solidFill>
                  <a:schemeClr val="tx2"/>
                </a:solidFill>
                <a:latin typeface="Arial"/>
                <a:cs typeface="Arial"/>
              </a:rPr>
              <a:t> </a:t>
            </a:r>
            <a:r>
              <a:rPr sz="1400" b="1" i="1" spc="-20" dirty="0">
                <a:solidFill>
                  <a:schemeClr val="tx2"/>
                </a:solidFill>
                <a:latin typeface="Arial"/>
                <a:cs typeface="Arial"/>
              </a:rPr>
              <a:t>base </a:t>
            </a:r>
            <a:r>
              <a:rPr sz="1400" b="1" i="1" spc="-10" dirty="0">
                <a:solidFill>
                  <a:schemeClr val="tx2"/>
                </a:solidFill>
                <a:latin typeface="Arial"/>
                <a:cs typeface="Arial"/>
              </a:rPr>
              <a:t>dell’appartenenza</a:t>
            </a:r>
            <a:r>
              <a:rPr sz="1400" b="1" i="1" spc="-60" dirty="0">
                <a:solidFill>
                  <a:schemeClr val="tx2"/>
                </a:solidFill>
                <a:latin typeface="Arial"/>
                <a:cs typeface="Arial"/>
              </a:rPr>
              <a:t> </a:t>
            </a:r>
            <a:r>
              <a:rPr sz="1400" b="1" i="1" dirty="0">
                <a:solidFill>
                  <a:schemeClr val="tx2"/>
                </a:solidFill>
                <a:latin typeface="Arial"/>
                <a:cs typeface="Arial"/>
              </a:rPr>
              <a:t>al</a:t>
            </a:r>
            <a:r>
              <a:rPr sz="1400" b="1" i="1" spc="-25" dirty="0">
                <a:solidFill>
                  <a:schemeClr val="tx2"/>
                </a:solidFill>
                <a:latin typeface="Arial"/>
                <a:cs typeface="Arial"/>
              </a:rPr>
              <a:t> </a:t>
            </a:r>
            <a:r>
              <a:rPr sz="1400" b="1" i="1" dirty="0">
                <a:solidFill>
                  <a:schemeClr val="tx2"/>
                </a:solidFill>
                <a:latin typeface="Arial"/>
                <a:cs typeface="Arial"/>
              </a:rPr>
              <a:t>gruppo</a:t>
            </a:r>
            <a:r>
              <a:rPr sz="1400" b="1" i="1" spc="-60" dirty="0">
                <a:solidFill>
                  <a:schemeClr val="tx2"/>
                </a:solidFill>
                <a:latin typeface="Arial"/>
                <a:cs typeface="Arial"/>
              </a:rPr>
              <a:t> </a:t>
            </a:r>
            <a:r>
              <a:rPr sz="1400" b="1" i="1" dirty="0">
                <a:solidFill>
                  <a:schemeClr val="tx2"/>
                </a:solidFill>
                <a:latin typeface="Arial"/>
                <a:cs typeface="Arial"/>
              </a:rPr>
              <a:t>(c.d.</a:t>
            </a:r>
            <a:r>
              <a:rPr sz="1400" b="1" i="1" spc="-55" dirty="0">
                <a:solidFill>
                  <a:schemeClr val="tx2"/>
                </a:solidFill>
                <a:latin typeface="Arial"/>
                <a:cs typeface="Arial"/>
              </a:rPr>
              <a:t> </a:t>
            </a:r>
            <a:r>
              <a:rPr sz="1400" b="1" i="1" spc="-10" dirty="0">
                <a:solidFill>
                  <a:schemeClr val="tx2"/>
                </a:solidFill>
                <a:latin typeface="Arial"/>
                <a:cs typeface="Arial"/>
              </a:rPr>
              <a:t>“interesse</a:t>
            </a:r>
            <a:r>
              <a:rPr sz="1400" b="1" i="1" spc="-55" dirty="0">
                <a:solidFill>
                  <a:schemeClr val="tx2"/>
                </a:solidFill>
                <a:latin typeface="Arial"/>
                <a:cs typeface="Arial"/>
              </a:rPr>
              <a:t> </a:t>
            </a:r>
            <a:r>
              <a:rPr sz="1400" b="1" i="1" dirty="0">
                <a:solidFill>
                  <a:schemeClr val="tx2"/>
                </a:solidFill>
                <a:latin typeface="Arial"/>
                <a:cs typeface="Arial"/>
              </a:rPr>
              <a:t>di</a:t>
            </a:r>
            <a:r>
              <a:rPr sz="1400" b="1" i="1" spc="-30" dirty="0">
                <a:solidFill>
                  <a:schemeClr val="tx2"/>
                </a:solidFill>
                <a:latin typeface="Arial"/>
                <a:cs typeface="Arial"/>
              </a:rPr>
              <a:t> </a:t>
            </a:r>
            <a:r>
              <a:rPr sz="1400" b="1" i="1" spc="-10" dirty="0">
                <a:solidFill>
                  <a:schemeClr val="tx2"/>
                </a:solidFill>
                <a:latin typeface="Arial"/>
                <a:cs typeface="Arial"/>
              </a:rPr>
              <a:t>gruppo”),</a:t>
            </a:r>
            <a:r>
              <a:rPr sz="1400" b="1" i="1" spc="-50" dirty="0">
                <a:solidFill>
                  <a:schemeClr val="tx2"/>
                </a:solidFill>
                <a:latin typeface="Arial"/>
                <a:cs typeface="Arial"/>
              </a:rPr>
              <a:t> </a:t>
            </a:r>
            <a:r>
              <a:rPr sz="1400" b="1" i="1" spc="-10" dirty="0">
                <a:solidFill>
                  <a:schemeClr val="tx2"/>
                </a:solidFill>
                <a:latin typeface="Arial"/>
                <a:cs typeface="Arial"/>
              </a:rPr>
              <a:t>devono </a:t>
            </a:r>
            <a:r>
              <a:rPr sz="1400" b="1" i="1" dirty="0">
                <a:solidFill>
                  <a:schemeClr val="tx2"/>
                </a:solidFill>
                <a:latin typeface="Arial"/>
                <a:cs typeface="Arial"/>
              </a:rPr>
              <a:t>invece</a:t>
            </a:r>
            <a:r>
              <a:rPr sz="1400" b="1" i="1" spc="-60" dirty="0">
                <a:solidFill>
                  <a:schemeClr val="tx2"/>
                </a:solidFill>
                <a:latin typeface="Arial"/>
                <a:cs typeface="Arial"/>
              </a:rPr>
              <a:t> </a:t>
            </a:r>
            <a:r>
              <a:rPr sz="1400" b="1" i="1" spc="-10" dirty="0">
                <a:solidFill>
                  <a:schemeClr val="tx2"/>
                </a:solidFill>
                <a:latin typeface="Arial"/>
                <a:cs typeface="Arial"/>
              </a:rPr>
              <a:t>sussistere,</a:t>
            </a:r>
            <a:r>
              <a:rPr sz="1400" b="1" i="1" spc="-60" dirty="0">
                <a:solidFill>
                  <a:schemeClr val="tx2"/>
                </a:solidFill>
                <a:latin typeface="Arial"/>
                <a:cs typeface="Arial"/>
              </a:rPr>
              <a:t> </a:t>
            </a:r>
            <a:r>
              <a:rPr sz="1400" b="1" i="1" dirty="0">
                <a:solidFill>
                  <a:schemeClr val="tx2"/>
                </a:solidFill>
                <a:latin typeface="Arial"/>
                <a:cs typeface="Arial"/>
              </a:rPr>
              <a:t>in</a:t>
            </a:r>
            <a:r>
              <a:rPr sz="1400" b="1" i="1" spc="-20" dirty="0">
                <a:solidFill>
                  <a:schemeClr val="tx2"/>
                </a:solidFill>
                <a:latin typeface="Arial"/>
                <a:cs typeface="Arial"/>
              </a:rPr>
              <a:t> </a:t>
            </a:r>
            <a:r>
              <a:rPr sz="1400" b="1" i="1" spc="-10" dirty="0">
                <a:solidFill>
                  <a:schemeClr val="tx2"/>
                </a:solidFill>
                <a:latin typeface="Arial"/>
                <a:cs typeface="Arial"/>
              </a:rPr>
              <a:t>concreto</a:t>
            </a:r>
            <a:r>
              <a:rPr sz="1400" b="1" i="1" spc="-60" dirty="0">
                <a:solidFill>
                  <a:schemeClr val="tx2"/>
                </a:solidFill>
                <a:latin typeface="Arial"/>
                <a:cs typeface="Arial"/>
              </a:rPr>
              <a:t> </a:t>
            </a:r>
            <a:r>
              <a:rPr sz="1400" b="1" i="1" dirty="0">
                <a:solidFill>
                  <a:schemeClr val="tx2"/>
                </a:solidFill>
                <a:latin typeface="Arial"/>
                <a:cs typeface="Arial"/>
              </a:rPr>
              <a:t>e</a:t>
            </a:r>
            <a:r>
              <a:rPr sz="1400" b="1" i="1" spc="-15" dirty="0">
                <a:solidFill>
                  <a:schemeClr val="tx2"/>
                </a:solidFill>
                <a:latin typeface="Arial"/>
                <a:cs typeface="Arial"/>
              </a:rPr>
              <a:t> </a:t>
            </a:r>
            <a:r>
              <a:rPr sz="1400" b="1" i="1" spc="-10" dirty="0">
                <a:solidFill>
                  <a:schemeClr val="tx2"/>
                </a:solidFill>
                <a:latin typeface="Arial"/>
                <a:cs typeface="Arial"/>
              </a:rPr>
              <a:t>congiuntamente,</a:t>
            </a:r>
            <a:r>
              <a:rPr sz="1400" b="1" i="1" spc="-50" dirty="0">
                <a:solidFill>
                  <a:schemeClr val="tx2"/>
                </a:solidFill>
                <a:latin typeface="Arial"/>
                <a:cs typeface="Arial"/>
              </a:rPr>
              <a:t> </a:t>
            </a:r>
            <a:r>
              <a:rPr sz="1400" b="1" i="1" spc="-10" dirty="0">
                <a:solidFill>
                  <a:schemeClr val="tx2"/>
                </a:solidFill>
                <a:latin typeface="Arial"/>
                <a:cs typeface="Arial"/>
              </a:rPr>
              <a:t>l’elemento soggettivo</a:t>
            </a:r>
            <a:r>
              <a:rPr sz="1400" b="1" i="1" spc="-60" dirty="0">
                <a:solidFill>
                  <a:schemeClr val="tx2"/>
                </a:solidFill>
                <a:latin typeface="Arial"/>
                <a:cs typeface="Arial"/>
              </a:rPr>
              <a:t> </a:t>
            </a:r>
            <a:r>
              <a:rPr sz="1400" b="1" i="1" spc="-10" dirty="0">
                <a:solidFill>
                  <a:schemeClr val="tx2"/>
                </a:solidFill>
                <a:latin typeface="Arial"/>
                <a:cs typeface="Arial"/>
              </a:rPr>
              <a:t>(collegamento</a:t>
            </a:r>
            <a:r>
              <a:rPr sz="1400" b="1" i="1" spc="-60" dirty="0">
                <a:solidFill>
                  <a:schemeClr val="tx2"/>
                </a:solidFill>
                <a:latin typeface="Arial"/>
                <a:cs typeface="Arial"/>
              </a:rPr>
              <a:t> </a:t>
            </a:r>
            <a:r>
              <a:rPr sz="1400" b="1" i="1" spc="-10" dirty="0">
                <a:solidFill>
                  <a:schemeClr val="tx2"/>
                </a:solidFill>
                <a:latin typeface="Arial"/>
                <a:cs typeface="Arial"/>
              </a:rPr>
              <a:t>funzionale-organizzativo</a:t>
            </a:r>
            <a:r>
              <a:rPr sz="1400" b="1" i="1" spc="-55" dirty="0">
                <a:solidFill>
                  <a:schemeClr val="tx2"/>
                </a:solidFill>
                <a:latin typeface="Arial"/>
                <a:cs typeface="Arial"/>
              </a:rPr>
              <a:t> </a:t>
            </a:r>
            <a:r>
              <a:rPr sz="1400" b="1" i="1" dirty="0">
                <a:solidFill>
                  <a:schemeClr val="tx2"/>
                </a:solidFill>
                <a:latin typeface="Arial"/>
                <a:cs typeface="Arial"/>
              </a:rPr>
              <a:t>del</a:t>
            </a:r>
            <a:r>
              <a:rPr sz="1400" b="1" i="1" spc="-25" dirty="0">
                <a:solidFill>
                  <a:schemeClr val="tx2"/>
                </a:solidFill>
                <a:latin typeface="Arial"/>
                <a:cs typeface="Arial"/>
              </a:rPr>
              <a:t> </a:t>
            </a:r>
            <a:r>
              <a:rPr sz="1400" b="1" i="1" spc="-10" dirty="0">
                <a:solidFill>
                  <a:schemeClr val="tx2"/>
                </a:solidFill>
                <a:latin typeface="Arial"/>
                <a:cs typeface="Arial"/>
              </a:rPr>
              <a:t>soggetto)</a:t>
            </a:r>
            <a:r>
              <a:rPr sz="1400" b="1" i="1" spc="-245" dirty="0">
                <a:solidFill>
                  <a:schemeClr val="tx2"/>
                </a:solidFill>
                <a:latin typeface="Arial"/>
                <a:cs typeface="Arial"/>
              </a:rPr>
              <a:t> </a:t>
            </a:r>
            <a:r>
              <a:rPr sz="1400" b="1" i="1" spc="-50" dirty="0">
                <a:solidFill>
                  <a:schemeClr val="tx2"/>
                </a:solidFill>
                <a:latin typeface="Arial"/>
                <a:cs typeface="Arial"/>
              </a:rPr>
              <a:t>e </a:t>
            </a:r>
            <a:r>
              <a:rPr sz="1400" b="1" i="1" spc="-10" dirty="0">
                <a:solidFill>
                  <a:schemeClr val="tx2"/>
                </a:solidFill>
                <a:latin typeface="Arial"/>
                <a:cs typeface="Arial"/>
              </a:rPr>
              <a:t>oggettivo</a:t>
            </a:r>
            <a:r>
              <a:rPr sz="1400" b="1" i="1" spc="-55" dirty="0">
                <a:solidFill>
                  <a:schemeClr val="tx2"/>
                </a:solidFill>
                <a:latin typeface="Arial"/>
                <a:cs typeface="Arial"/>
              </a:rPr>
              <a:t> </a:t>
            </a:r>
            <a:r>
              <a:rPr sz="1400" b="1" i="1" spc="-10" dirty="0">
                <a:solidFill>
                  <a:schemeClr val="tx2"/>
                </a:solidFill>
                <a:latin typeface="Arial"/>
                <a:cs typeface="Arial"/>
              </a:rPr>
              <a:t>dell’interesse</a:t>
            </a:r>
            <a:r>
              <a:rPr sz="1400" b="1" i="1" spc="-45" dirty="0">
                <a:solidFill>
                  <a:schemeClr val="tx2"/>
                </a:solidFill>
                <a:latin typeface="Arial"/>
                <a:cs typeface="Arial"/>
              </a:rPr>
              <a:t> </a:t>
            </a:r>
            <a:r>
              <a:rPr sz="1400" b="1" i="1" dirty="0">
                <a:solidFill>
                  <a:schemeClr val="tx2"/>
                </a:solidFill>
                <a:latin typeface="Arial"/>
                <a:cs typeface="Arial"/>
              </a:rPr>
              <a:t>o</a:t>
            </a:r>
            <a:r>
              <a:rPr sz="1400" b="1" i="1" spc="-5" dirty="0">
                <a:solidFill>
                  <a:schemeClr val="tx2"/>
                </a:solidFill>
                <a:latin typeface="Arial"/>
                <a:cs typeface="Arial"/>
              </a:rPr>
              <a:t> </a:t>
            </a:r>
            <a:r>
              <a:rPr sz="1400" b="1" i="1" spc="-10" dirty="0">
                <a:solidFill>
                  <a:schemeClr val="tx2"/>
                </a:solidFill>
                <a:latin typeface="Arial"/>
                <a:cs typeface="Arial"/>
              </a:rPr>
              <a:t>vantaggio</a:t>
            </a:r>
            <a:r>
              <a:rPr sz="1400" b="1" i="1" spc="-55" dirty="0">
                <a:solidFill>
                  <a:schemeClr val="tx2"/>
                </a:solidFill>
                <a:latin typeface="Arial"/>
                <a:cs typeface="Arial"/>
              </a:rPr>
              <a:t> </a:t>
            </a:r>
            <a:r>
              <a:rPr sz="1400" b="1" i="1" dirty="0">
                <a:solidFill>
                  <a:schemeClr val="tx2"/>
                </a:solidFill>
                <a:latin typeface="Arial"/>
                <a:cs typeface="Arial"/>
              </a:rPr>
              <a:t>per</a:t>
            </a:r>
            <a:r>
              <a:rPr sz="1400" b="1" i="1" spc="-15" dirty="0">
                <a:solidFill>
                  <a:schemeClr val="tx2"/>
                </a:solidFill>
                <a:latin typeface="Arial"/>
                <a:cs typeface="Arial"/>
              </a:rPr>
              <a:t> </a:t>
            </a:r>
            <a:r>
              <a:rPr sz="1400" b="1" i="1" dirty="0">
                <a:solidFill>
                  <a:schemeClr val="tx2"/>
                </a:solidFill>
                <a:latin typeface="Arial"/>
                <a:cs typeface="Arial"/>
              </a:rPr>
              <a:t>l’impresa</a:t>
            </a:r>
            <a:r>
              <a:rPr sz="1400" b="1" i="1" spc="-30" dirty="0">
                <a:solidFill>
                  <a:schemeClr val="tx2"/>
                </a:solidFill>
                <a:latin typeface="Arial"/>
                <a:cs typeface="Arial"/>
              </a:rPr>
              <a:t> </a:t>
            </a:r>
            <a:r>
              <a:rPr sz="1400" b="1" i="1" spc="-10" dirty="0">
                <a:solidFill>
                  <a:schemeClr val="tx2"/>
                </a:solidFill>
                <a:latin typeface="Arial"/>
                <a:cs typeface="Arial"/>
              </a:rPr>
              <a:t>chiamata</a:t>
            </a:r>
            <a:r>
              <a:rPr sz="1400" b="1" i="1" spc="-50" dirty="0">
                <a:solidFill>
                  <a:schemeClr val="tx2"/>
                </a:solidFill>
                <a:latin typeface="Arial"/>
                <a:cs typeface="Arial"/>
              </a:rPr>
              <a:t> a </a:t>
            </a:r>
            <a:r>
              <a:rPr sz="1400" b="1" i="1" spc="-10" dirty="0">
                <a:solidFill>
                  <a:schemeClr val="tx2"/>
                </a:solidFill>
                <a:latin typeface="Arial"/>
                <a:cs typeface="Arial"/>
              </a:rPr>
              <a:t>rispondere.</a:t>
            </a:r>
            <a:r>
              <a:rPr sz="1400" b="1" i="1" spc="-65" dirty="0">
                <a:solidFill>
                  <a:schemeClr val="tx2"/>
                </a:solidFill>
                <a:latin typeface="Arial"/>
                <a:cs typeface="Arial"/>
              </a:rPr>
              <a:t> </a:t>
            </a:r>
            <a:r>
              <a:rPr sz="1400" i="1" dirty="0">
                <a:solidFill>
                  <a:schemeClr val="tx2"/>
                </a:solidFill>
                <a:latin typeface="Arial"/>
                <a:cs typeface="Arial"/>
              </a:rPr>
              <a:t>(cfr.</a:t>
            </a:r>
            <a:r>
              <a:rPr sz="1400" i="1" spc="-55" dirty="0">
                <a:solidFill>
                  <a:schemeClr val="tx2"/>
                </a:solidFill>
                <a:latin typeface="Arial"/>
                <a:cs typeface="Arial"/>
              </a:rPr>
              <a:t> </a:t>
            </a:r>
            <a:r>
              <a:rPr sz="1400" i="1" dirty="0">
                <a:solidFill>
                  <a:schemeClr val="tx2"/>
                </a:solidFill>
                <a:latin typeface="Arial"/>
                <a:cs typeface="Arial"/>
              </a:rPr>
              <a:t>Corte</a:t>
            </a:r>
            <a:r>
              <a:rPr sz="1400" i="1" spc="-40" dirty="0">
                <a:solidFill>
                  <a:schemeClr val="tx2"/>
                </a:solidFill>
                <a:latin typeface="Arial"/>
                <a:cs typeface="Arial"/>
              </a:rPr>
              <a:t> </a:t>
            </a:r>
            <a:r>
              <a:rPr sz="1400" i="1" dirty="0">
                <a:solidFill>
                  <a:schemeClr val="tx2"/>
                </a:solidFill>
                <a:latin typeface="Arial"/>
                <a:cs typeface="Arial"/>
              </a:rPr>
              <a:t>di</a:t>
            </a:r>
            <a:r>
              <a:rPr sz="1400" i="1" spc="-35" dirty="0">
                <a:solidFill>
                  <a:schemeClr val="tx2"/>
                </a:solidFill>
                <a:latin typeface="Arial"/>
                <a:cs typeface="Arial"/>
              </a:rPr>
              <a:t> </a:t>
            </a:r>
            <a:r>
              <a:rPr sz="1400" i="1" spc="-10" dirty="0">
                <a:solidFill>
                  <a:schemeClr val="tx2"/>
                </a:solidFill>
                <a:latin typeface="Arial"/>
                <a:cs typeface="Arial"/>
              </a:rPr>
              <a:t>Cassazione,</a:t>
            </a:r>
            <a:r>
              <a:rPr sz="1400" i="1" spc="-65" dirty="0">
                <a:solidFill>
                  <a:schemeClr val="tx2"/>
                </a:solidFill>
                <a:latin typeface="Arial"/>
                <a:cs typeface="Arial"/>
              </a:rPr>
              <a:t> </a:t>
            </a:r>
            <a:r>
              <a:rPr sz="1400" i="1" dirty="0">
                <a:solidFill>
                  <a:schemeClr val="tx2"/>
                </a:solidFill>
                <a:latin typeface="Arial"/>
                <a:cs typeface="Arial"/>
              </a:rPr>
              <a:t>V</a:t>
            </a:r>
            <a:r>
              <a:rPr sz="1400" i="1" spc="-25" dirty="0">
                <a:solidFill>
                  <a:schemeClr val="tx2"/>
                </a:solidFill>
                <a:latin typeface="Arial"/>
                <a:cs typeface="Arial"/>
              </a:rPr>
              <a:t> </a:t>
            </a:r>
            <a:r>
              <a:rPr sz="1400" i="1" dirty="0">
                <a:solidFill>
                  <a:schemeClr val="tx2"/>
                </a:solidFill>
                <a:latin typeface="Arial"/>
                <a:cs typeface="Arial"/>
              </a:rPr>
              <a:t>Sez.</a:t>
            </a:r>
            <a:r>
              <a:rPr sz="1400" i="1" spc="-15" dirty="0">
                <a:solidFill>
                  <a:schemeClr val="tx2"/>
                </a:solidFill>
                <a:latin typeface="Arial"/>
                <a:cs typeface="Arial"/>
              </a:rPr>
              <a:t> </a:t>
            </a:r>
            <a:r>
              <a:rPr sz="1400" i="1" dirty="0">
                <a:solidFill>
                  <a:schemeClr val="tx2"/>
                </a:solidFill>
                <a:latin typeface="Arial"/>
                <a:cs typeface="Arial"/>
              </a:rPr>
              <a:t>Pen.,</a:t>
            </a:r>
            <a:r>
              <a:rPr sz="1400" i="1" spc="-60" dirty="0">
                <a:solidFill>
                  <a:schemeClr val="tx2"/>
                </a:solidFill>
                <a:latin typeface="Arial"/>
                <a:cs typeface="Arial"/>
              </a:rPr>
              <a:t> </a:t>
            </a:r>
            <a:r>
              <a:rPr sz="1400" i="1" spc="-10" dirty="0">
                <a:solidFill>
                  <a:schemeClr val="tx2"/>
                </a:solidFill>
                <a:latin typeface="Arial"/>
                <a:cs typeface="Arial"/>
              </a:rPr>
              <a:t>sentenza</a:t>
            </a:r>
            <a:r>
              <a:rPr sz="1400" i="1" spc="-35" dirty="0">
                <a:solidFill>
                  <a:schemeClr val="tx2"/>
                </a:solidFill>
                <a:latin typeface="Arial"/>
                <a:cs typeface="Arial"/>
              </a:rPr>
              <a:t> </a:t>
            </a:r>
            <a:r>
              <a:rPr sz="1400" i="1" dirty="0">
                <a:solidFill>
                  <a:schemeClr val="tx2"/>
                </a:solidFill>
                <a:latin typeface="Arial"/>
                <a:cs typeface="Arial"/>
              </a:rPr>
              <a:t>n.</a:t>
            </a:r>
            <a:r>
              <a:rPr sz="1400" i="1" spc="-40" dirty="0">
                <a:solidFill>
                  <a:schemeClr val="tx2"/>
                </a:solidFill>
                <a:latin typeface="Arial"/>
                <a:cs typeface="Arial"/>
              </a:rPr>
              <a:t> </a:t>
            </a:r>
            <a:r>
              <a:rPr sz="1400" i="1" spc="-10" dirty="0">
                <a:solidFill>
                  <a:schemeClr val="tx2"/>
                </a:solidFill>
                <a:latin typeface="Arial"/>
                <a:cs typeface="Arial"/>
              </a:rPr>
              <a:t>24583 </a:t>
            </a:r>
            <a:r>
              <a:rPr sz="1400" i="1" dirty="0">
                <a:solidFill>
                  <a:schemeClr val="tx2"/>
                </a:solidFill>
                <a:latin typeface="Arial"/>
                <a:cs typeface="Arial"/>
              </a:rPr>
              <a:t>del</a:t>
            </a:r>
            <a:r>
              <a:rPr sz="1400" i="1" spc="-30" dirty="0">
                <a:solidFill>
                  <a:schemeClr val="tx2"/>
                </a:solidFill>
                <a:latin typeface="Arial"/>
                <a:cs typeface="Arial"/>
              </a:rPr>
              <a:t> </a:t>
            </a:r>
            <a:r>
              <a:rPr sz="1400" i="1" dirty="0">
                <a:solidFill>
                  <a:schemeClr val="tx2"/>
                </a:solidFill>
                <a:latin typeface="Arial"/>
                <a:cs typeface="Arial"/>
              </a:rPr>
              <a:t>20</a:t>
            </a:r>
            <a:r>
              <a:rPr sz="1400" i="1" spc="-25" dirty="0">
                <a:solidFill>
                  <a:schemeClr val="tx2"/>
                </a:solidFill>
                <a:latin typeface="Arial"/>
                <a:cs typeface="Arial"/>
              </a:rPr>
              <a:t> </a:t>
            </a:r>
            <a:r>
              <a:rPr sz="1400" i="1" spc="-10" dirty="0">
                <a:solidFill>
                  <a:schemeClr val="tx2"/>
                </a:solidFill>
                <a:latin typeface="Arial"/>
                <a:cs typeface="Arial"/>
              </a:rPr>
              <a:t>giugno</a:t>
            </a:r>
            <a:r>
              <a:rPr sz="1400" i="1" spc="-100" dirty="0">
                <a:solidFill>
                  <a:schemeClr val="tx2"/>
                </a:solidFill>
                <a:latin typeface="Arial"/>
                <a:cs typeface="Arial"/>
              </a:rPr>
              <a:t> </a:t>
            </a:r>
            <a:r>
              <a:rPr sz="1400" i="1" spc="-10" dirty="0">
                <a:solidFill>
                  <a:schemeClr val="tx2"/>
                </a:solidFill>
                <a:latin typeface="Arial"/>
                <a:cs typeface="Arial"/>
              </a:rPr>
              <a:t>2011):</a:t>
            </a:r>
            <a:endParaRPr sz="1400" dirty="0">
              <a:solidFill>
                <a:schemeClr val="tx2"/>
              </a:solidFill>
              <a:latin typeface="Arial"/>
              <a:cs typeface="Arial"/>
            </a:endParaRPr>
          </a:p>
        </p:txBody>
      </p:sp>
      <p:sp>
        <p:nvSpPr>
          <p:cNvPr id="12" name="object 12"/>
          <p:cNvSpPr/>
          <p:nvPr/>
        </p:nvSpPr>
        <p:spPr>
          <a:xfrm>
            <a:off x="412991" y="3907535"/>
            <a:ext cx="760095" cy="1035050"/>
          </a:xfrm>
          <a:custGeom>
            <a:avLst/>
            <a:gdLst/>
            <a:ahLst/>
            <a:cxnLst/>
            <a:rect l="l" t="t" r="r" b="b"/>
            <a:pathLst>
              <a:path w="760094" h="1035050">
                <a:moveTo>
                  <a:pt x="465937" y="136779"/>
                </a:moveTo>
                <a:lnTo>
                  <a:pt x="409549" y="0"/>
                </a:lnTo>
                <a:lnTo>
                  <a:pt x="362254" y="21209"/>
                </a:lnTo>
                <a:lnTo>
                  <a:pt x="316560" y="45250"/>
                </a:lnTo>
                <a:lnTo>
                  <a:pt x="268490" y="74790"/>
                </a:lnTo>
                <a:lnTo>
                  <a:pt x="224002" y="106667"/>
                </a:lnTo>
                <a:lnTo>
                  <a:pt x="183210" y="140589"/>
                </a:lnTo>
                <a:lnTo>
                  <a:pt x="146215" y="176326"/>
                </a:lnTo>
                <a:lnTo>
                  <a:pt x="113131" y="213575"/>
                </a:lnTo>
                <a:lnTo>
                  <a:pt x="84061" y="252095"/>
                </a:lnTo>
                <a:lnTo>
                  <a:pt x="59118" y="291617"/>
                </a:lnTo>
                <a:lnTo>
                  <a:pt x="38404" y="331851"/>
                </a:lnTo>
                <a:lnTo>
                  <a:pt x="22034" y="372554"/>
                </a:lnTo>
                <a:lnTo>
                  <a:pt x="10096" y="413448"/>
                </a:lnTo>
                <a:lnTo>
                  <a:pt x="2717" y="454266"/>
                </a:lnTo>
                <a:lnTo>
                  <a:pt x="0" y="494753"/>
                </a:lnTo>
                <a:lnTo>
                  <a:pt x="2057" y="534619"/>
                </a:lnTo>
                <a:lnTo>
                  <a:pt x="8978" y="573620"/>
                </a:lnTo>
                <a:lnTo>
                  <a:pt x="20891" y="611479"/>
                </a:lnTo>
                <a:lnTo>
                  <a:pt x="37884" y="647915"/>
                </a:lnTo>
                <a:lnTo>
                  <a:pt x="60083" y="682688"/>
                </a:lnTo>
                <a:lnTo>
                  <a:pt x="56553" y="641121"/>
                </a:lnTo>
                <a:lnTo>
                  <a:pt x="58216" y="599173"/>
                </a:lnTo>
                <a:lnTo>
                  <a:pt x="64897" y="557110"/>
                </a:lnTo>
                <a:lnTo>
                  <a:pt x="76377" y="515188"/>
                </a:lnTo>
                <a:lnTo>
                  <a:pt x="92494" y="473659"/>
                </a:lnTo>
                <a:lnTo>
                  <a:pt x="113030" y="432790"/>
                </a:lnTo>
                <a:lnTo>
                  <a:pt x="137820" y="392823"/>
                </a:lnTo>
                <a:lnTo>
                  <a:pt x="166662" y="354037"/>
                </a:lnTo>
                <a:lnTo>
                  <a:pt x="199364" y="316674"/>
                </a:lnTo>
                <a:lnTo>
                  <a:pt x="235737" y="280987"/>
                </a:lnTo>
                <a:lnTo>
                  <a:pt x="275577" y="247243"/>
                </a:lnTo>
                <a:lnTo>
                  <a:pt x="318719" y="215684"/>
                </a:lnTo>
                <a:lnTo>
                  <a:pt x="364947" y="186588"/>
                </a:lnTo>
                <a:lnTo>
                  <a:pt x="414083" y="160197"/>
                </a:lnTo>
                <a:lnTo>
                  <a:pt x="465937" y="136779"/>
                </a:lnTo>
                <a:close/>
              </a:path>
              <a:path w="760094" h="1035050">
                <a:moveTo>
                  <a:pt x="760056" y="854214"/>
                </a:moveTo>
                <a:lnTo>
                  <a:pt x="742200" y="845870"/>
                </a:lnTo>
                <a:lnTo>
                  <a:pt x="561733" y="761352"/>
                </a:lnTo>
                <a:lnTo>
                  <a:pt x="589902" y="829703"/>
                </a:lnTo>
                <a:lnTo>
                  <a:pt x="534631" y="839279"/>
                </a:lnTo>
                <a:lnTo>
                  <a:pt x="480466" y="844638"/>
                </a:lnTo>
                <a:lnTo>
                  <a:pt x="428244" y="845858"/>
                </a:lnTo>
                <a:lnTo>
                  <a:pt x="427710" y="845858"/>
                </a:lnTo>
                <a:lnTo>
                  <a:pt x="376643" y="843089"/>
                </a:lnTo>
                <a:lnTo>
                  <a:pt x="327558" y="836422"/>
                </a:lnTo>
                <a:lnTo>
                  <a:pt x="280746" y="825957"/>
                </a:lnTo>
                <a:lnTo>
                  <a:pt x="236499" y="811809"/>
                </a:lnTo>
                <a:lnTo>
                  <a:pt x="195097" y="794092"/>
                </a:lnTo>
                <a:lnTo>
                  <a:pt x="156845" y="772909"/>
                </a:lnTo>
                <a:lnTo>
                  <a:pt x="122021" y="748360"/>
                </a:lnTo>
                <a:lnTo>
                  <a:pt x="90932" y="720559"/>
                </a:lnTo>
                <a:lnTo>
                  <a:pt x="63842" y="689622"/>
                </a:lnTo>
                <a:lnTo>
                  <a:pt x="41059" y="655650"/>
                </a:lnTo>
                <a:lnTo>
                  <a:pt x="22872" y="618744"/>
                </a:lnTo>
                <a:lnTo>
                  <a:pt x="79209" y="755459"/>
                </a:lnTo>
                <a:lnTo>
                  <a:pt x="97409" y="792365"/>
                </a:lnTo>
                <a:lnTo>
                  <a:pt x="120180" y="826338"/>
                </a:lnTo>
                <a:lnTo>
                  <a:pt x="147269" y="857275"/>
                </a:lnTo>
                <a:lnTo>
                  <a:pt x="178371" y="885075"/>
                </a:lnTo>
                <a:lnTo>
                  <a:pt x="213194" y="909624"/>
                </a:lnTo>
                <a:lnTo>
                  <a:pt x="251447" y="930808"/>
                </a:lnTo>
                <a:lnTo>
                  <a:pt x="292836" y="948524"/>
                </a:lnTo>
                <a:lnTo>
                  <a:pt x="337096" y="962672"/>
                </a:lnTo>
                <a:lnTo>
                  <a:pt x="383908" y="973137"/>
                </a:lnTo>
                <a:lnTo>
                  <a:pt x="432993" y="979805"/>
                </a:lnTo>
                <a:lnTo>
                  <a:pt x="484060" y="982573"/>
                </a:lnTo>
                <a:lnTo>
                  <a:pt x="536816" y="981341"/>
                </a:lnTo>
                <a:lnTo>
                  <a:pt x="590981" y="975982"/>
                </a:lnTo>
                <a:lnTo>
                  <a:pt x="646252" y="966419"/>
                </a:lnTo>
                <a:lnTo>
                  <a:pt x="674420" y="1034783"/>
                </a:lnTo>
                <a:lnTo>
                  <a:pt x="706843" y="966419"/>
                </a:lnTo>
                <a:lnTo>
                  <a:pt x="760056" y="854214"/>
                </a:lnTo>
                <a:close/>
              </a:path>
            </a:pathLst>
          </a:custGeom>
          <a:solidFill>
            <a:srgbClr val="000000"/>
          </a:solidFill>
        </p:spPr>
        <p:txBody>
          <a:bodyPr wrap="square" lIns="0" tIns="0" rIns="0" bIns="0" rtlCol="0"/>
          <a:lstStyle/>
          <a:p>
            <a:endParaRPr/>
          </a:p>
        </p:txBody>
      </p:sp>
      <p:graphicFrame>
        <p:nvGraphicFramePr>
          <p:cNvPr id="13" name="object 13"/>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pic>
        <p:nvPicPr>
          <p:cNvPr id="14" name="object 14"/>
          <p:cNvPicPr/>
          <p:nvPr/>
        </p:nvPicPr>
        <p:blipFill>
          <a:blip r:embed="rId4" cstate="print"/>
          <a:stretch>
            <a:fillRect/>
          </a:stretch>
        </p:blipFill>
        <p:spPr>
          <a:xfrm>
            <a:off x="7405116" y="931164"/>
            <a:ext cx="1738883" cy="469391"/>
          </a:xfrm>
          <a:prstGeom prst="rect">
            <a:avLst/>
          </a:prstGeom>
        </p:spPr>
      </p:pic>
      <p:sp>
        <p:nvSpPr>
          <p:cNvPr id="15" name="object 15"/>
          <p:cNvSpPr txBox="1"/>
          <p:nvPr/>
        </p:nvSpPr>
        <p:spPr>
          <a:xfrm>
            <a:off x="7923917" y="980371"/>
            <a:ext cx="713105" cy="239395"/>
          </a:xfrm>
          <a:prstGeom prst="rect">
            <a:avLst/>
          </a:prstGeom>
        </p:spPr>
        <p:txBody>
          <a:bodyPr vert="horz" wrap="square" lIns="0" tIns="13335" rIns="0" bIns="0" rtlCol="0">
            <a:spAutoFit/>
          </a:bodyPr>
          <a:lstStyle/>
          <a:p>
            <a:pPr marL="12700">
              <a:lnSpc>
                <a:spcPct val="100000"/>
              </a:lnSpc>
              <a:spcBef>
                <a:spcPts val="105"/>
              </a:spcBef>
            </a:pPr>
            <a:r>
              <a:rPr sz="1400" spc="-10" dirty="0">
                <a:solidFill>
                  <a:srgbClr val="FFFFFF"/>
                </a:solidFill>
                <a:latin typeface="Arial"/>
                <a:cs typeface="Arial"/>
              </a:rPr>
              <a:t>Ambito</a:t>
            </a:r>
            <a:r>
              <a:rPr sz="1400" spc="-75" dirty="0">
                <a:solidFill>
                  <a:srgbClr val="FFFFFF"/>
                </a:solidFill>
                <a:latin typeface="Arial"/>
                <a:cs typeface="Arial"/>
              </a:rPr>
              <a:t> </a:t>
            </a:r>
            <a:r>
              <a:rPr sz="1400" spc="-50" dirty="0">
                <a:solidFill>
                  <a:srgbClr val="FFFFFF"/>
                </a:solidFill>
                <a:latin typeface="Arial"/>
                <a:cs typeface="Arial"/>
              </a:rPr>
              <a:t>3</a:t>
            </a:r>
            <a:endParaRPr sz="1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181731311"/>
              </p:ext>
            </p:extLst>
          </p:nvPr>
        </p:nvGraphicFramePr>
        <p:xfrm>
          <a:off x="808417" y="807990"/>
          <a:ext cx="6604635" cy="516255"/>
        </p:xfrm>
        <a:graphic>
          <a:graphicData uri="http://schemas.openxmlformats.org/drawingml/2006/table">
            <a:tbl>
              <a:tblPr firstRow="1" bandRow="1">
                <a:tableStyleId>{2D5ABB26-0587-4C30-8999-92F81FD0307C}</a:tableStyleId>
              </a:tblPr>
              <a:tblGrid>
                <a:gridCol w="709930">
                  <a:extLst>
                    <a:ext uri="{9D8B030D-6E8A-4147-A177-3AD203B41FA5}">
                      <a16:colId xmlns:a16="http://schemas.microsoft.com/office/drawing/2014/main" val="20000"/>
                    </a:ext>
                  </a:extLst>
                </a:gridCol>
                <a:gridCol w="5894705">
                  <a:extLst>
                    <a:ext uri="{9D8B030D-6E8A-4147-A177-3AD203B41FA5}">
                      <a16:colId xmlns:a16="http://schemas.microsoft.com/office/drawing/2014/main" val="20001"/>
                    </a:ext>
                  </a:extLst>
                </a:gridCol>
              </a:tblGrid>
              <a:tr h="516255">
                <a:tc>
                  <a:txBody>
                    <a:bodyPr/>
                    <a:lstStyle/>
                    <a:p>
                      <a:pPr algn="ctr">
                        <a:lnSpc>
                          <a:spcPct val="100000"/>
                        </a:lnSpc>
                        <a:spcBef>
                          <a:spcPts val="1060"/>
                        </a:spcBef>
                      </a:pPr>
                      <a:r>
                        <a:rPr sz="1500" b="1" spc="-50" dirty="0">
                          <a:solidFill>
                            <a:srgbClr val="FFFFFF"/>
                          </a:solidFill>
                          <a:latin typeface="Arial"/>
                          <a:cs typeface="Arial"/>
                        </a:rPr>
                        <a:t>1</a:t>
                      </a:r>
                      <a:endParaRPr sz="1500" dirty="0">
                        <a:latin typeface="Arial"/>
                        <a:cs typeface="Arial"/>
                      </a:endParaRPr>
                    </a:p>
                  </a:txBody>
                  <a:tcPr marL="0" marR="0" marT="134620" marB="0">
                    <a:solidFill>
                      <a:srgbClr val="00338D"/>
                    </a:solidFill>
                  </a:tcPr>
                </a:tc>
                <a:tc>
                  <a:txBody>
                    <a:bodyPr/>
                    <a:lstStyle/>
                    <a:p>
                      <a:pPr marL="91440">
                        <a:lnSpc>
                          <a:spcPct val="100000"/>
                        </a:lnSpc>
                        <a:spcBef>
                          <a:spcPts val="1060"/>
                        </a:spcBef>
                      </a:pPr>
                      <a:r>
                        <a:rPr sz="1200" b="1" dirty="0">
                          <a:solidFill>
                            <a:schemeClr val="tx2"/>
                          </a:solidFill>
                          <a:latin typeface="Arial"/>
                          <a:cs typeface="Arial"/>
                        </a:rPr>
                        <a:t>Il</a:t>
                      </a:r>
                      <a:r>
                        <a:rPr sz="1200" b="1" spc="-20" dirty="0">
                          <a:solidFill>
                            <a:schemeClr val="tx2"/>
                          </a:solidFill>
                          <a:latin typeface="Arial"/>
                          <a:cs typeface="Arial"/>
                        </a:rPr>
                        <a:t> </a:t>
                      </a:r>
                      <a:r>
                        <a:rPr sz="1200" b="1" dirty="0">
                          <a:solidFill>
                            <a:schemeClr val="tx2"/>
                          </a:solidFill>
                          <a:latin typeface="Arial"/>
                          <a:cs typeface="Arial"/>
                        </a:rPr>
                        <a:t>D.Lgs.</a:t>
                      </a:r>
                      <a:r>
                        <a:rPr sz="1200" b="1" spc="-45" dirty="0">
                          <a:solidFill>
                            <a:schemeClr val="tx2"/>
                          </a:solidFill>
                          <a:latin typeface="Arial"/>
                          <a:cs typeface="Arial"/>
                        </a:rPr>
                        <a:t> </a:t>
                      </a:r>
                      <a:r>
                        <a:rPr sz="1200" b="1" dirty="0">
                          <a:solidFill>
                            <a:schemeClr val="tx2"/>
                          </a:solidFill>
                          <a:latin typeface="Arial"/>
                          <a:cs typeface="Arial"/>
                        </a:rPr>
                        <a:t>231/2001</a:t>
                      </a:r>
                      <a:r>
                        <a:rPr sz="1200" b="1" spc="-25" dirty="0">
                          <a:solidFill>
                            <a:schemeClr val="tx2"/>
                          </a:solidFill>
                          <a:latin typeface="Arial"/>
                          <a:cs typeface="Arial"/>
                        </a:rPr>
                        <a:t> </a:t>
                      </a:r>
                      <a:r>
                        <a:rPr sz="1200" b="1" dirty="0">
                          <a:solidFill>
                            <a:schemeClr val="tx2"/>
                          </a:solidFill>
                          <a:latin typeface="Arial"/>
                          <a:cs typeface="Arial"/>
                        </a:rPr>
                        <a:t>-</a:t>
                      </a:r>
                      <a:r>
                        <a:rPr sz="1200" b="1" spc="-5" dirty="0">
                          <a:solidFill>
                            <a:schemeClr val="tx2"/>
                          </a:solidFill>
                          <a:latin typeface="Arial"/>
                          <a:cs typeface="Arial"/>
                        </a:rPr>
                        <a:t> </a:t>
                      </a:r>
                      <a:r>
                        <a:rPr sz="1200" b="1" dirty="0">
                          <a:solidFill>
                            <a:schemeClr val="tx2"/>
                          </a:solidFill>
                          <a:latin typeface="Arial"/>
                          <a:cs typeface="Arial"/>
                        </a:rPr>
                        <a:t>Le</a:t>
                      </a:r>
                      <a:r>
                        <a:rPr sz="1200" b="1" spc="-10" dirty="0">
                          <a:solidFill>
                            <a:schemeClr val="tx2"/>
                          </a:solidFill>
                          <a:latin typeface="Arial"/>
                          <a:cs typeface="Arial"/>
                        </a:rPr>
                        <a:t> disposizioni</a:t>
                      </a:r>
                      <a:r>
                        <a:rPr sz="1200" b="1" spc="-150" dirty="0">
                          <a:solidFill>
                            <a:schemeClr val="tx2"/>
                          </a:solidFill>
                          <a:latin typeface="Arial"/>
                          <a:cs typeface="Arial"/>
                        </a:rPr>
                        <a:t> </a:t>
                      </a:r>
                      <a:r>
                        <a:rPr sz="1200" b="1" spc="-10" dirty="0">
                          <a:solidFill>
                            <a:schemeClr val="tx2"/>
                          </a:solidFill>
                          <a:latin typeface="Arial"/>
                          <a:cs typeface="Arial"/>
                        </a:rPr>
                        <a:t>normative</a:t>
                      </a:r>
                      <a:endParaRPr sz="1200" dirty="0">
                        <a:solidFill>
                          <a:schemeClr val="tx2"/>
                        </a:solidFill>
                        <a:latin typeface="Arial"/>
                        <a:cs typeface="Arial"/>
                      </a:endParaRPr>
                    </a:p>
                  </a:txBody>
                  <a:tcPr marL="0" marR="0" marT="134620" marB="0">
                    <a:lnR w="12700">
                      <a:solidFill>
                        <a:srgbClr val="00338D"/>
                      </a:solidFill>
                      <a:prstDash val="solid"/>
                    </a:lnR>
                    <a:lnT w="12700">
                      <a:solidFill>
                        <a:srgbClr val="00338D"/>
                      </a:solidFill>
                      <a:prstDash val="solid"/>
                    </a:lnT>
                    <a:lnB w="12700">
                      <a:solidFill>
                        <a:srgbClr val="00338D"/>
                      </a:solidFill>
                      <a:prstDash val="solid"/>
                    </a:lnB>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3" name="object 3"/>
          <p:cNvGraphicFramePr>
            <a:graphicFrameLocks noGrp="1"/>
          </p:cNvGraphicFramePr>
          <p:nvPr>
            <p:extLst>
              <p:ext uri="{D42A27DB-BD31-4B8C-83A1-F6EECF244321}">
                <p14:modId xmlns:p14="http://schemas.microsoft.com/office/powerpoint/2010/main" val="3233095949"/>
              </p:ext>
            </p:extLst>
          </p:nvPr>
        </p:nvGraphicFramePr>
        <p:xfrm>
          <a:off x="808417" y="4300604"/>
          <a:ext cx="6557201" cy="516255"/>
        </p:xfrm>
        <a:graphic>
          <a:graphicData uri="http://schemas.openxmlformats.org/drawingml/2006/table">
            <a:tbl>
              <a:tblPr firstRow="1" bandRow="1">
                <a:tableStyleId>{2D5ABB26-0587-4C30-8999-92F81FD0307C}</a:tableStyleId>
              </a:tblPr>
              <a:tblGrid>
                <a:gridCol w="704858">
                  <a:extLst>
                    <a:ext uri="{9D8B030D-6E8A-4147-A177-3AD203B41FA5}">
                      <a16:colId xmlns:a16="http://schemas.microsoft.com/office/drawing/2014/main" val="20000"/>
                    </a:ext>
                  </a:extLst>
                </a:gridCol>
                <a:gridCol w="5852343">
                  <a:extLst>
                    <a:ext uri="{9D8B030D-6E8A-4147-A177-3AD203B41FA5}">
                      <a16:colId xmlns:a16="http://schemas.microsoft.com/office/drawing/2014/main" val="20001"/>
                    </a:ext>
                  </a:extLst>
                </a:gridCol>
              </a:tblGrid>
              <a:tr h="516255">
                <a:tc>
                  <a:txBody>
                    <a:bodyPr/>
                    <a:lstStyle/>
                    <a:p>
                      <a:pPr algn="ctr">
                        <a:lnSpc>
                          <a:spcPct val="100000"/>
                        </a:lnSpc>
                        <a:spcBef>
                          <a:spcPts val="1055"/>
                        </a:spcBef>
                      </a:pPr>
                      <a:r>
                        <a:rPr sz="1500" b="1" spc="-50" dirty="0">
                          <a:solidFill>
                            <a:srgbClr val="FFFFFF"/>
                          </a:solidFill>
                          <a:latin typeface="Arial"/>
                          <a:cs typeface="Arial"/>
                        </a:rPr>
                        <a:t>2</a:t>
                      </a:r>
                      <a:endParaRPr sz="1500">
                        <a:latin typeface="Arial"/>
                        <a:cs typeface="Arial"/>
                      </a:endParaRPr>
                    </a:p>
                  </a:txBody>
                  <a:tcPr marL="0" marR="0" marT="133985" marB="0">
                    <a:solidFill>
                      <a:srgbClr val="00338D"/>
                    </a:solidFill>
                  </a:tcPr>
                </a:tc>
                <a:tc>
                  <a:txBody>
                    <a:bodyPr/>
                    <a:lstStyle/>
                    <a:p>
                      <a:pPr marL="90805">
                        <a:lnSpc>
                          <a:spcPct val="100000"/>
                        </a:lnSpc>
                        <a:spcBef>
                          <a:spcPts val="1055"/>
                        </a:spcBef>
                      </a:pPr>
                      <a:r>
                        <a:rPr sz="1200" b="1" spc="-10" dirty="0">
                          <a:solidFill>
                            <a:schemeClr val="tx2"/>
                          </a:solidFill>
                          <a:latin typeface="Arial"/>
                          <a:cs typeface="Arial"/>
                        </a:rPr>
                        <a:t>Casistica</a:t>
                      </a:r>
                      <a:r>
                        <a:rPr sz="1200" b="1" spc="-20" dirty="0">
                          <a:solidFill>
                            <a:schemeClr val="tx2"/>
                          </a:solidFill>
                          <a:latin typeface="Arial"/>
                          <a:cs typeface="Arial"/>
                        </a:rPr>
                        <a:t> </a:t>
                      </a:r>
                      <a:r>
                        <a:rPr sz="1200" b="1" spc="-10" dirty="0">
                          <a:solidFill>
                            <a:schemeClr val="tx2"/>
                          </a:solidFill>
                          <a:latin typeface="Arial"/>
                          <a:cs typeface="Arial"/>
                        </a:rPr>
                        <a:t>giurisprudenziale</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4" name="object 4"/>
          <p:cNvGraphicFramePr>
            <a:graphicFrameLocks noGrp="1"/>
          </p:cNvGraphicFramePr>
          <p:nvPr>
            <p:extLst>
              <p:ext uri="{D42A27DB-BD31-4B8C-83A1-F6EECF244321}">
                <p14:modId xmlns:p14="http://schemas.microsoft.com/office/powerpoint/2010/main" val="3590748576"/>
              </p:ext>
            </p:extLst>
          </p:nvPr>
        </p:nvGraphicFramePr>
        <p:xfrm>
          <a:off x="1491424" y="1362006"/>
          <a:ext cx="5879465" cy="2903219"/>
        </p:xfrm>
        <a:graphic>
          <a:graphicData uri="http://schemas.openxmlformats.org/drawingml/2006/table">
            <a:tbl>
              <a:tblPr firstRow="1" bandRow="1">
                <a:tableStyleId>{2D5ABB26-0587-4C30-8999-92F81FD0307C}</a:tableStyleId>
              </a:tblPr>
              <a:tblGrid>
                <a:gridCol w="5879465">
                  <a:extLst>
                    <a:ext uri="{9D8B030D-6E8A-4147-A177-3AD203B41FA5}">
                      <a16:colId xmlns:a16="http://schemas.microsoft.com/office/drawing/2014/main" val="20000"/>
                    </a:ext>
                  </a:extLst>
                </a:gridCol>
              </a:tblGrid>
              <a:tr h="403225">
                <a:tc>
                  <a:txBody>
                    <a:bodyPr/>
                    <a:lstStyle/>
                    <a:p>
                      <a:pPr marL="703580">
                        <a:lnSpc>
                          <a:spcPct val="100000"/>
                        </a:lnSpc>
                        <a:spcBef>
                          <a:spcPts val="540"/>
                        </a:spcBef>
                      </a:pPr>
                      <a:r>
                        <a:rPr sz="1200" b="1" dirty="0">
                          <a:solidFill>
                            <a:srgbClr val="FFFFFF"/>
                          </a:solidFill>
                          <a:latin typeface="Arial"/>
                          <a:cs typeface="Arial"/>
                        </a:rPr>
                        <a:t>Origine</a:t>
                      </a:r>
                      <a:r>
                        <a:rPr sz="1200" b="1" spc="-80" dirty="0">
                          <a:solidFill>
                            <a:srgbClr val="FFFFFF"/>
                          </a:solidFill>
                          <a:latin typeface="Arial"/>
                          <a:cs typeface="Arial"/>
                        </a:rPr>
                        <a:t> </a:t>
                      </a:r>
                      <a:r>
                        <a:rPr sz="1200" b="1" dirty="0">
                          <a:solidFill>
                            <a:srgbClr val="FFFFFF"/>
                          </a:solidFill>
                          <a:latin typeface="Arial"/>
                          <a:cs typeface="Arial"/>
                        </a:rPr>
                        <a:t>e</a:t>
                      </a:r>
                      <a:r>
                        <a:rPr sz="1200" b="1" spc="-45" dirty="0">
                          <a:solidFill>
                            <a:srgbClr val="FFFFFF"/>
                          </a:solidFill>
                          <a:latin typeface="Arial"/>
                          <a:cs typeface="Arial"/>
                        </a:rPr>
                        <a:t> </a:t>
                      </a:r>
                      <a:r>
                        <a:rPr sz="1200" b="1" spc="-10" dirty="0">
                          <a:solidFill>
                            <a:srgbClr val="FFFFFF"/>
                          </a:solidFill>
                          <a:latin typeface="Arial"/>
                          <a:cs typeface="Arial"/>
                        </a:rPr>
                        <a:t>destinatari</a:t>
                      </a:r>
                      <a:endParaRPr sz="1200" dirty="0">
                        <a:latin typeface="Arial"/>
                        <a:cs typeface="Arial"/>
                      </a:endParaRPr>
                    </a:p>
                  </a:txBody>
                  <a:tcPr marL="0" marR="0" marT="68580" marB="0">
                    <a:lnB w="57150">
                      <a:solidFill>
                        <a:srgbClr val="FFFFFF"/>
                      </a:solidFill>
                      <a:prstDash val="solid"/>
                    </a:lnB>
                    <a:solidFill>
                      <a:srgbClr val="005EB8"/>
                    </a:solidFill>
                  </a:tcPr>
                </a:tc>
                <a:extLst>
                  <a:ext uri="{0D108BD9-81ED-4DB2-BD59-A6C34878D82A}">
                    <a16:rowId xmlns:a16="http://schemas.microsoft.com/office/drawing/2014/main" val="10000"/>
                  </a:ext>
                </a:extLst>
              </a:tr>
              <a:tr h="421005">
                <a:tc>
                  <a:txBody>
                    <a:bodyPr/>
                    <a:lstStyle/>
                    <a:p>
                      <a:pPr marL="708025">
                        <a:lnSpc>
                          <a:spcPct val="100000"/>
                        </a:lnSpc>
                        <a:spcBef>
                          <a:spcPts val="695"/>
                        </a:spcBef>
                      </a:pPr>
                      <a:r>
                        <a:rPr sz="1200" b="1" dirty="0">
                          <a:solidFill>
                            <a:srgbClr val="FFFFFF"/>
                          </a:solidFill>
                          <a:latin typeface="Arial"/>
                          <a:cs typeface="Arial"/>
                        </a:rPr>
                        <a:t>Cosa</a:t>
                      </a:r>
                      <a:r>
                        <a:rPr sz="1200" b="1" spc="-20" dirty="0">
                          <a:solidFill>
                            <a:srgbClr val="FFFFFF"/>
                          </a:solidFill>
                          <a:latin typeface="Arial"/>
                          <a:cs typeface="Arial"/>
                        </a:rPr>
                        <a:t> </a:t>
                      </a:r>
                      <a:r>
                        <a:rPr sz="1200" b="1" spc="-10" dirty="0">
                          <a:solidFill>
                            <a:srgbClr val="FFFFFF"/>
                          </a:solidFill>
                          <a:latin typeface="Arial"/>
                          <a:cs typeface="Arial"/>
                        </a:rPr>
                        <a:t>introduce</a:t>
                      </a:r>
                      <a:r>
                        <a:rPr sz="1200" b="1" spc="-50" dirty="0">
                          <a:solidFill>
                            <a:srgbClr val="FFFFFF"/>
                          </a:solidFill>
                          <a:latin typeface="Arial"/>
                          <a:cs typeface="Arial"/>
                        </a:rPr>
                        <a:t> </a:t>
                      </a:r>
                      <a:r>
                        <a:rPr sz="1200" b="1" dirty="0">
                          <a:solidFill>
                            <a:srgbClr val="FFFFFF"/>
                          </a:solidFill>
                          <a:latin typeface="Arial"/>
                          <a:cs typeface="Arial"/>
                        </a:rPr>
                        <a:t>nel</a:t>
                      </a:r>
                      <a:r>
                        <a:rPr sz="1200" b="1" spc="-5" dirty="0">
                          <a:solidFill>
                            <a:srgbClr val="FFFFFF"/>
                          </a:solidFill>
                          <a:latin typeface="Arial"/>
                          <a:cs typeface="Arial"/>
                        </a:rPr>
                        <a:t> </a:t>
                      </a:r>
                      <a:r>
                        <a:rPr sz="1200" b="1" dirty="0">
                          <a:solidFill>
                            <a:srgbClr val="FFFFFF"/>
                          </a:solidFill>
                          <a:latin typeface="Arial"/>
                          <a:cs typeface="Arial"/>
                        </a:rPr>
                        <a:t>nostro</a:t>
                      </a:r>
                      <a:r>
                        <a:rPr sz="1200" b="1" spc="-75" dirty="0">
                          <a:solidFill>
                            <a:srgbClr val="FFFFFF"/>
                          </a:solidFill>
                          <a:latin typeface="Arial"/>
                          <a:cs typeface="Arial"/>
                        </a:rPr>
                        <a:t> </a:t>
                      </a:r>
                      <a:r>
                        <a:rPr sz="1200" b="1" spc="-10" dirty="0">
                          <a:solidFill>
                            <a:srgbClr val="FFFFFF"/>
                          </a:solidFill>
                          <a:latin typeface="Arial"/>
                          <a:cs typeface="Arial"/>
                        </a:rPr>
                        <a:t>ordinamento</a:t>
                      </a:r>
                      <a:endParaRPr sz="1200" dirty="0">
                        <a:latin typeface="Arial"/>
                        <a:cs typeface="Arial"/>
                      </a:endParaRPr>
                    </a:p>
                  </a:txBody>
                  <a:tcPr marL="0" marR="0" marT="88265" marB="0">
                    <a:lnT w="57150">
                      <a:solidFill>
                        <a:srgbClr val="FFFFFF"/>
                      </a:solidFill>
                      <a:prstDash val="solid"/>
                    </a:lnT>
                    <a:lnB w="38100">
                      <a:solidFill>
                        <a:srgbClr val="FFFFFF"/>
                      </a:solidFill>
                      <a:prstDash val="solid"/>
                    </a:lnB>
                    <a:solidFill>
                      <a:srgbClr val="005EB8"/>
                    </a:solidFill>
                  </a:tcPr>
                </a:tc>
                <a:extLst>
                  <a:ext uri="{0D108BD9-81ED-4DB2-BD59-A6C34878D82A}">
                    <a16:rowId xmlns:a16="http://schemas.microsoft.com/office/drawing/2014/main" val="10001"/>
                  </a:ext>
                </a:extLst>
              </a:tr>
              <a:tr h="408305">
                <a:tc>
                  <a:txBody>
                    <a:bodyPr/>
                    <a:lstStyle/>
                    <a:p>
                      <a:pPr marL="706755">
                        <a:lnSpc>
                          <a:spcPct val="100000"/>
                        </a:lnSpc>
                        <a:spcBef>
                          <a:spcPts val="675"/>
                        </a:spcBef>
                      </a:pPr>
                      <a:r>
                        <a:rPr sz="1200" b="1" dirty="0">
                          <a:solidFill>
                            <a:srgbClr val="FFFFFF"/>
                          </a:solidFill>
                          <a:latin typeface="Arial"/>
                          <a:cs typeface="Arial"/>
                        </a:rPr>
                        <a:t>Quando</a:t>
                      </a:r>
                      <a:r>
                        <a:rPr sz="1200" b="1" spc="-70" dirty="0">
                          <a:solidFill>
                            <a:srgbClr val="FFFFFF"/>
                          </a:solidFill>
                          <a:latin typeface="Arial"/>
                          <a:cs typeface="Arial"/>
                        </a:rPr>
                        <a:t> </a:t>
                      </a:r>
                      <a:r>
                        <a:rPr sz="1200" b="1" dirty="0">
                          <a:solidFill>
                            <a:srgbClr val="FFFFFF"/>
                          </a:solidFill>
                          <a:latin typeface="Arial"/>
                          <a:cs typeface="Arial"/>
                        </a:rPr>
                        <a:t>l'ente</a:t>
                      </a:r>
                      <a:r>
                        <a:rPr sz="1200" b="1" spc="-25" dirty="0">
                          <a:solidFill>
                            <a:srgbClr val="FFFFFF"/>
                          </a:solidFill>
                          <a:latin typeface="Arial"/>
                          <a:cs typeface="Arial"/>
                        </a:rPr>
                        <a:t> </a:t>
                      </a:r>
                      <a:r>
                        <a:rPr sz="1200" b="1" dirty="0">
                          <a:solidFill>
                            <a:srgbClr val="FFFFFF"/>
                          </a:solidFill>
                          <a:latin typeface="Arial"/>
                          <a:cs typeface="Arial"/>
                        </a:rPr>
                        <a:t>è</a:t>
                      </a:r>
                      <a:r>
                        <a:rPr sz="1200" b="1" spc="-45" dirty="0">
                          <a:solidFill>
                            <a:srgbClr val="FFFFFF"/>
                          </a:solidFill>
                          <a:latin typeface="Arial"/>
                          <a:cs typeface="Arial"/>
                        </a:rPr>
                        <a:t> </a:t>
                      </a:r>
                      <a:r>
                        <a:rPr sz="1200" b="1" spc="-10" dirty="0">
                          <a:solidFill>
                            <a:srgbClr val="FFFFFF"/>
                          </a:solidFill>
                          <a:latin typeface="Arial"/>
                          <a:cs typeface="Arial"/>
                        </a:rPr>
                        <a:t>responsabile</a:t>
                      </a:r>
                      <a:endParaRPr sz="1200" dirty="0">
                        <a:latin typeface="Arial"/>
                        <a:cs typeface="Arial"/>
                      </a:endParaRPr>
                    </a:p>
                  </a:txBody>
                  <a:tcPr marL="0" marR="0" marT="85725" marB="0">
                    <a:lnT w="38100">
                      <a:solidFill>
                        <a:srgbClr val="FFFFFF"/>
                      </a:solidFill>
                      <a:prstDash val="solid"/>
                    </a:lnT>
                    <a:lnB w="19050">
                      <a:solidFill>
                        <a:srgbClr val="FFFFFF"/>
                      </a:solidFill>
                      <a:prstDash val="solid"/>
                    </a:lnB>
                    <a:solidFill>
                      <a:srgbClr val="005EB8"/>
                    </a:solidFill>
                  </a:tcPr>
                </a:tc>
                <a:extLst>
                  <a:ext uri="{0D108BD9-81ED-4DB2-BD59-A6C34878D82A}">
                    <a16:rowId xmlns:a16="http://schemas.microsoft.com/office/drawing/2014/main" val="10002"/>
                  </a:ext>
                </a:extLst>
              </a:tr>
              <a:tr h="406400">
                <a:tc>
                  <a:txBody>
                    <a:bodyPr/>
                    <a:lstStyle/>
                    <a:p>
                      <a:pPr marL="718820">
                        <a:lnSpc>
                          <a:spcPct val="100000"/>
                        </a:lnSpc>
                        <a:spcBef>
                          <a:spcPts val="590"/>
                        </a:spcBef>
                      </a:pPr>
                      <a:r>
                        <a:rPr sz="1200" b="1" dirty="0">
                          <a:solidFill>
                            <a:srgbClr val="FFFFFF"/>
                          </a:solidFill>
                          <a:latin typeface="Arial"/>
                          <a:cs typeface="Arial"/>
                        </a:rPr>
                        <a:t>Quali</a:t>
                      </a:r>
                      <a:r>
                        <a:rPr sz="1200" b="1" spc="-60" dirty="0">
                          <a:solidFill>
                            <a:srgbClr val="FFFFFF"/>
                          </a:solidFill>
                          <a:latin typeface="Arial"/>
                          <a:cs typeface="Arial"/>
                        </a:rPr>
                        <a:t> </a:t>
                      </a:r>
                      <a:r>
                        <a:rPr sz="1200" b="1" dirty="0">
                          <a:solidFill>
                            <a:srgbClr val="FFFFFF"/>
                          </a:solidFill>
                          <a:latin typeface="Arial"/>
                          <a:cs typeface="Arial"/>
                        </a:rPr>
                        <a:t>sono</a:t>
                      </a:r>
                      <a:r>
                        <a:rPr sz="1200" b="1" spc="-30" dirty="0">
                          <a:solidFill>
                            <a:srgbClr val="FFFFFF"/>
                          </a:solidFill>
                          <a:latin typeface="Arial"/>
                          <a:cs typeface="Arial"/>
                        </a:rPr>
                        <a:t> </a:t>
                      </a:r>
                      <a:r>
                        <a:rPr sz="1200" b="1" dirty="0">
                          <a:solidFill>
                            <a:srgbClr val="FFFFFF"/>
                          </a:solidFill>
                          <a:latin typeface="Arial"/>
                          <a:cs typeface="Arial"/>
                        </a:rPr>
                        <a:t>i</a:t>
                      </a:r>
                      <a:r>
                        <a:rPr sz="1200" b="1" spc="-25" dirty="0">
                          <a:solidFill>
                            <a:srgbClr val="FFFFFF"/>
                          </a:solidFill>
                          <a:latin typeface="Arial"/>
                          <a:cs typeface="Arial"/>
                        </a:rPr>
                        <a:t> </a:t>
                      </a:r>
                      <a:r>
                        <a:rPr sz="1200" b="1" dirty="0">
                          <a:solidFill>
                            <a:srgbClr val="FFFFFF"/>
                          </a:solidFill>
                          <a:latin typeface="Arial"/>
                          <a:cs typeface="Arial"/>
                        </a:rPr>
                        <a:t>reati</a:t>
                      </a:r>
                      <a:r>
                        <a:rPr sz="1200" b="1" spc="-85" dirty="0">
                          <a:solidFill>
                            <a:srgbClr val="FFFFFF"/>
                          </a:solidFill>
                          <a:latin typeface="Arial"/>
                          <a:cs typeface="Arial"/>
                        </a:rPr>
                        <a:t> </a:t>
                      </a:r>
                      <a:r>
                        <a:rPr sz="1200" b="1" spc="-10" dirty="0">
                          <a:solidFill>
                            <a:srgbClr val="FFFFFF"/>
                          </a:solidFill>
                          <a:latin typeface="Arial"/>
                          <a:cs typeface="Arial"/>
                        </a:rPr>
                        <a:t>presupposto</a:t>
                      </a:r>
                      <a:endParaRPr sz="1200" dirty="0">
                        <a:latin typeface="Arial"/>
                        <a:cs typeface="Arial"/>
                      </a:endParaRPr>
                    </a:p>
                  </a:txBody>
                  <a:tcPr marL="0" marR="0" marT="74930" marB="0">
                    <a:lnT w="19050">
                      <a:solidFill>
                        <a:srgbClr val="FFFFFF"/>
                      </a:solidFill>
                      <a:prstDash val="solid"/>
                    </a:lnT>
                    <a:lnB w="38100">
                      <a:solidFill>
                        <a:srgbClr val="FFFFFF"/>
                      </a:solidFill>
                      <a:prstDash val="solid"/>
                    </a:lnB>
                    <a:solidFill>
                      <a:srgbClr val="005EB8"/>
                    </a:solidFill>
                  </a:tcPr>
                </a:tc>
                <a:extLst>
                  <a:ext uri="{0D108BD9-81ED-4DB2-BD59-A6C34878D82A}">
                    <a16:rowId xmlns:a16="http://schemas.microsoft.com/office/drawing/2014/main" val="10003"/>
                  </a:ext>
                </a:extLst>
              </a:tr>
              <a:tr h="422275">
                <a:tc>
                  <a:txBody>
                    <a:bodyPr/>
                    <a:lstStyle/>
                    <a:p>
                      <a:pPr marL="728345">
                        <a:lnSpc>
                          <a:spcPct val="100000"/>
                        </a:lnSpc>
                        <a:spcBef>
                          <a:spcPts val="660"/>
                        </a:spcBef>
                      </a:pPr>
                      <a:r>
                        <a:rPr sz="1200" b="1" dirty="0">
                          <a:solidFill>
                            <a:srgbClr val="FFFFFF"/>
                          </a:solidFill>
                          <a:latin typeface="Arial"/>
                          <a:cs typeface="Arial"/>
                        </a:rPr>
                        <a:t>Le</a:t>
                      </a:r>
                      <a:r>
                        <a:rPr sz="1200" b="1" spc="-20" dirty="0">
                          <a:solidFill>
                            <a:srgbClr val="FFFFFF"/>
                          </a:solidFill>
                          <a:latin typeface="Arial"/>
                          <a:cs typeface="Arial"/>
                        </a:rPr>
                        <a:t> </a:t>
                      </a:r>
                      <a:r>
                        <a:rPr sz="1200" b="1" spc="-10" dirty="0">
                          <a:solidFill>
                            <a:srgbClr val="FFFFFF"/>
                          </a:solidFill>
                          <a:latin typeface="Arial"/>
                          <a:cs typeface="Arial"/>
                        </a:rPr>
                        <a:t>sanzioni</a:t>
                      </a:r>
                      <a:endParaRPr sz="1200" dirty="0">
                        <a:latin typeface="Arial"/>
                        <a:cs typeface="Arial"/>
                      </a:endParaRPr>
                    </a:p>
                  </a:txBody>
                  <a:tcPr marL="0" marR="0" marT="83820" marB="0">
                    <a:lnT w="38100">
                      <a:solidFill>
                        <a:srgbClr val="FFFFFF"/>
                      </a:solidFill>
                      <a:prstDash val="solid"/>
                    </a:lnT>
                    <a:lnB w="57150">
                      <a:solidFill>
                        <a:srgbClr val="FFFFFF"/>
                      </a:solidFill>
                      <a:prstDash val="solid"/>
                    </a:lnB>
                    <a:solidFill>
                      <a:srgbClr val="005EB8"/>
                    </a:solidFill>
                  </a:tcPr>
                </a:tc>
                <a:extLst>
                  <a:ext uri="{0D108BD9-81ED-4DB2-BD59-A6C34878D82A}">
                    <a16:rowId xmlns:a16="http://schemas.microsoft.com/office/drawing/2014/main" val="10004"/>
                  </a:ext>
                </a:extLst>
              </a:tr>
              <a:tr h="432434">
                <a:tc>
                  <a:txBody>
                    <a:bodyPr/>
                    <a:lstStyle/>
                    <a:p>
                      <a:pPr marL="728345">
                        <a:lnSpc>
                          <a:spcPct val="100000"/>
                        </a:lnSpc>
                        <a:spcBef>
                          <a:spcPts val="715"/>
                        </a:spcBef>
                      </a:pPr>
                      <a:r>
                        <a:rPr sz="1200" b="1" dirty="0">
                          <a:solidFill>
                            <a:srgbClr val="FFFFFF"/>
                          </a:solidFill>
                          <a:latin typeface="Arial"/>
                          <a:cs typeface="Arial"/>
                        </a:rPr>
                        <a:t>Reati</a:t>
                      </a:r>
                      <a:r>
                        <a:rPr sz="1200" b="1" spc="-55" dirty="0">
                          <a:solidFill>
                            <a:srgbClr val="FFFFFF"/>
                          </a:solidFill>
                          <a:latin typeface="Arial"/>
                          <a:cs typeface="Arial"/>
                        </a:rPr>
                        <a:t> </a:t>
                      </a:r>
                      <a:r>
                        <a:rPr sz="1200" b="1" spc="-10" dirty="0">
                          <a:solidFill>
                            <a:srgbClr val="FFFFFF"/>
                          </a:solidFill>
                          <a:latin typeface="Arial"/>
                          <a:cs typeface="Arial"/>
                        </a:rPr>
                        <a:t>all'estero</a:t>
                      </a:r>
                      <a:endParaRPr sz="1200" dirty="0">
                        <a:latin typeface="Arial"/>
                        <a:cs typeface="Arial"/>
                      </a:endParaRPr>
                    </a:p>
                  </a:txBody>
                  <a:tcPr marL="0" marR="0" marT="90805" marB="0">
                    <a:lnT w="57150">
                      <a:solidFill>
                        <a:srgbClr val="FFFFFF"/>
                      </a:solidFill>
                      <a:prstDash val="solid"/>
                    </a:lnT>
                    <a:lnB w="57150">
                      <a:solidFill>
                        <a:srgbClr val="FFFFFF"/>
                      </a:solidFill>
                      <a:prstDash val="solid"/>
                    </a:lnB>
                    <a:solidFill>
                      <a:srgbClr val="005EB8"/>
                    </a:solidFill>
                  </a:tcPr>
                </a:tc>
                <a:extLst>
                  <a:ext uri="{0D108BD9-81ED-4DB2-BD59-A6C34878D82A}">
                    <a16:rowId xmlns:a16="http://schemas.microsoft.com/office/drawing/2014/main" val="10005"/>
                  </a:ext>
                </a:extLst>
              </a:tr>
              <a:tr h="409575">
                <a:tc>
                  <a:txBody>
                    <a:bodyPr/>
                    <a:lstStyle/>
                    <a:p>
                      <a:pPr marL="728345">
                        <a:lnSpc>
                          <a:spcPct val="100000"/>
                        </a:lnSpc>
                        <a:spcBef>
                          <a:spcPts val="740"/>
                        </a:spcBef>
                      </a:pPr>
                      <a:r>
                        <a:rPr sz="1200" b="1" dirty="0">
                          <a:solidFill>
                            <a:srgbClr val="FFFFFF"/>
                          </a:solidFill>
                          <a:latin typeface="Arial"/>
                          <a:cs typeface="Arial"/>
                        </a:rPr>
                        <a:t>Cosa</a:t>
                      </a:r>
                      <a:r>
                        <a:rPr sz="1200" b="1" spc="-65" dirty="0">
                          <a:solidFill>
                            <a:srgbClr val="FFFFFF"/>
                          </a:solidFill>
                          <a:latin typeface="Arial"/>
                          <a:cs typeface="Arial"/>
                        </a:rPr>
                        <a:t> </a:t>
                      </a:r>
                      <a:r>
                        <a:rPr sz="1200" b="1" dirty="0">
                          <a:solidFill>
                            <a:srgbClr val="FFFFFF"/>
                          </a:solidFill>
                          <a:latin typeface="Arial"/>
                          <a:cs typeface="Arial"/>
                        </a:rPr>
                        <a:t>deve</a:t>
                      </a:r>
                      <a:r>
                        <a:rPr sz="1200" b="1" spc="-50" dirty="0">
                          <a:solidFill>
                            <a:srgbClr val="FFFFFF"/>
                          </a:solidFill>
                          <a:latin typeface="Arial"/>
                          <a:cs typeface="Arial"/>
                        </a:rPr>
                        <a:t> </a:t>
                      </a:r>
                      <a:r>
                        <a:rPr sz="1200" b="1" dirty="0">
                          <a:solidFill>
                            <a:srgbClr val="FFFFFF"/>
                          </a:solidFill>
                          <a:latin typeface="Arial"/>
                          <a:cs typeface="Arial"/>
                        </a:rPr>
                        <a:t>fare</a:t>
                      </a:r>
                      <a:r>
                        <a:rPr sz="1200" b="1" spc="-35" dirty="0">
                          <a:solidFill>
                            <a:srgbClr val="FFFFFF"/>
                          </a:solidFill>
                          <a:latin typeface="Arial"/>
                          <a:cs typeface="Arial"/>
                        </a:rPr>
                        <a:t> </a:t>
                      </a:r>
                      <a:r>
                        <a:rPr sz="1200" b="1" spc="-10" dirty="0">
                          <a:solidFill>
                            <a:srgbClr val="FFFFFF"/>
                          </a:solidFill>
                          <a:latin typeface="Arial"/>
                          <a:cs typeface="Arial"/>
                        </a:rPr>
                        <a:t>l'ente</a:t>
                      </a:r>
                      <a:endParaRPr sz="1200" dirty="0">
                        <a:latin typeface="Arial"/>
                        <a:cs typeface="Arial"/>
                      </a:endParaRPr>
                    </a:p>
                  </a:txBody>
                  <a:tcPr marL="0" marR="0" marT="93980" marB="0">
                    <a:lnT w="57150">
                      <a:solidFill>
                        <a:srgbClr val="FFFFFF"/>
                      </a:solidFill>
                      <a:prstDash val="solid"/>
                    </a:lnT>
                    <a:solidFill>
                      <a:srgbClr val="005EB8"/>
                    </a:solidFill>
                  </a:tcPr>
                </a:tc>
                <a:extLst>
                  <a:ext uri="{0D108BD9-81ED-4DB2-BD59-A6C34878D82A}">
                    <a16:rowId xmlns:a16="http://schemas.microsoft.com/office/drawing/2014/main" val="10006"/>
                  </a:ext>
                </a:extLst>
              </a:tr>
            </a:tbl>
          </a:graphicData>
        </a:graphic>
      </p:graphicFrame>
      <p:sp>
        <p:nvSpPr>
          <p:cNvPr id="5" name="object 5"/>
          <p:cNvSpPr txBox="1">
            <a:spLocks noGrp="1"/>
          </p:cNvSpPr>
          <p:nvPr>
            <p:ph type="title"/>
          </p:nvPr>
        </p:nvSpPr>
        <p:spPr>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Sessione Formativa - Struttura</a:t>
            </a:r>
          </a:p>
        </p:txBody>
      </p:sp>
      <p:graphicFrame>
        <p:nvGraphicFramePr>
          <p:cNvPr id="6" name="object 6"/>
          <p:cNvGraphicFramePr>
            <a:graphicFrameLocks noGrp="1"/>
          </p:cNvGraphicFramePr>
          <p:nvPr>
            <p:extLst>
              <p:ext uri="{D42A27DB-BD31-4B8C-83A1-F6EECF244321}">
                <p14:modId xmlns:p14="http://schemas.microsoft.com/office/powerpoint/2010/main" val="1298280825"/>
              </p:ext>
            </p:extLst>
          </p:nvPr>
        </p:nvGraphicFramePr>
        <p:xfrm>
          <a:off x="813688" y="4854620"/>
          <a:ext cx="6557201" cy="515508"/>
        </p:xfrm>
        <a:graphic>
          <a:graphicData uri="http://schemas.openxmlformats.org/drawingml/2006/table">
            <a:tbl>
              <a:tblPr firstRow="1" bandRow="1">
                <a:tableStyleId>{2D5ABB26-0587-4C30-8999-92F81FD0307C}</a:tableStyleId>
              </a:tblPr>
              <a:tblGrid>
                <a:gridCol w="704858">
                  <a:extLst>
                    <a:ext uri="{9D8B030D-6E8A-4147-A177-3AD203B41FA5}">
                      <a16:colId xmlns:a16="http://schemas.microsoft.com/office/drawing/2014/main" val="20000"/>
                    </a:ext>
                  </a:extLst>
                </a:gridCol>
                <a:gridCol w="5852343">
                  <a:extLst>
                    <a:ext uri="{9D8B030D-6E8A-4147-A177-3AD203B41FA5}">
                      <a16:colId xmlns:a16="http://schemas.microsoft.com/office/drawing/2014/main" val="20001"/>
                    </a:ext>
                  </a:extLst>
                </a:gridCol>
              </a:tblGrid>
              <a:tr h="515508">
                <a:tc>
                  <a:txBody>
                    <a:bodyPr/>
                    <a:lstStyle/>
                    <a:p>
                      <a:pPr algn="ctr">
                        <a:lnSpc>
                          <a:spcPct val="100000"/>
                        </a:lnSpc>
                        <a:spcBef>
                          <a:spcPts val="1055"/>
                        </a:spcBef>
                      </a:pPr>
                      <a:r>
                        <a:rPr sz="1500" b="1" spc="-50" dirty="0">
                          <a:solidFill>
                            <a:srgbClr val="FFFFFF"/>
                          </a:solidFill>
                          <a:latin typeface="Arial"/>
                          <a:cs typeface="Arial"/>
                        </a:rPr>
                        <a:t>3</a:t>
                      </a:r>
                      <a:endParaRPr sz="1500">
                        <a:latin typeface="Arial"/>
                        <a:cs typeface="Arial"/>
                      </a:endParaRPr>
                    </a:p>
                  </a:txBody>
                  <a:tcPr marL="0" marR="0" marT="133985" marB="0">
                    <a:solidFill>
                      <a:srgbClr val="00338D"/>
                    </a:solidFill>
                  </a:tcPr>
                </a:tc>
                <a:tc>
                  <a:txBody>
                    <a:bodyPr/>
                    <a:lstStyle/>
                    <a:p>
                      <a:pPr marL="90805">
                        <a:lnSpc>
                          <a:spcPct val="100000"/>
                        </a:lnSpc>
                        <a:spcBef>
                          <a:spcPts val="1055"/>
                        </a:spcBef>
                      </a:pPr>
                      <a:r>
                        <a:rPr sz="1200" b="1" dirty="0">
                          <a:solidFill>
                            <a:schemeClr val="tx2"/>
                          </a:solidFill>
                          <a:latin typeface="Arial"/>
                          <a:cs typeface="Arial"/>
                        </a:rPr>
                        <a:t>Il</a:t>
                      </a:r>
                      <a:r>
                        <a:rPr sz="1200" b="1" spc="-40" dirty="0">
                          <a:solidFill>
                            <a:schemeClr val="tx2"/>
                          </a:solidFill>
                          <a:latin typeface="Arial"/>
                          <a:cs typeface="Arial"/>
                        </a:rPr>
                        <a:t> </a:t>
                      </a:r>
                      <a:r>
                        <a:rPr sz="1200" b="1" dirty="0">
                          <a:solidFill>
                            <a:schemeClr val="tx2"/>
                          </a:solidFill>
                          <a:latin typeface="Arial"/>
                          <a:cs typeface="Arial"/>
                        </a:rPr>
                        <a:t>Modello</a:t>
                      </a:r>
                      <a:r>
                        <a:rPr sz="1200" b="1" spc="-60" dirty="0">
                          <a:solidFill>
                            <a:schemeClr val="tx2"/>
                          </a:solidFill>
                          <a:latin typeface="Arial"/>
                          <a:cs typeface="Arial"/>
                        </a:rPr>
                        <a:t> </a:t>
                      </a:r>
                      <a:r>
                        <a:rPr sz="1200" b="1" dirty="0">
                          <a:solidFill>
                            <a:schemeClr val="tx2"/>
                          </a:solidFill>
                          <a:latin typeface="Arial"/>
                          <a:cs typeface="Arial"/>
                        </a:rPr>
                        <a:t>di</a:t>
                      </a:r>
                      <a:r>
                        <a:rPr sz="1200" b="1" spc="-30" dirty="0">
                          <a:solidFill>
                            <a:schemeClr val="tx2"/>
                          </a:solidFill>
                          <a:latin typeface="Arial"/>
                          <a:cs typeface="Arial"/>
                        </a:rPr>
                        <a:t> </a:t>
                      </a:r>
                      <a:r>
                        <a:rPr sz="1200" b="1" dirty="0">
                          <a:solidFill>
                            <a:schemeClr val="tx2"/>
                          </a:solidFill>
                          <a:latin typeface="Arial"/>
                          <a:cs typeface="Arial"/>
                        </a:rPr>
                        <a:t>organizzazione,</a:t>
                      </a:r>
                      <a:r>
                        <a:rPr sz="1200" b="1" spc="-55" dirty="0">
                          <a:solidFill>
                            <a:schemeClr val="tx2"/>
                          </a:solidFill>
                          <a:latin typeface="Arial"/>
                          <a:cs typeface="Arial"/>
                        </a:rPr>
                        <a:t> </a:t>
                      </a:r>
                      <a:r>
                        <a:rPr sz="1200" b="1" dirty="0">
                          <a:solidFill>
                            <a:schemeClr val="tx2"/>
                          </a:solidFill>
                          <a:latin typeface="Arial"/>
                          <a:cs typeface="Arial"/>
                        </a:rPr>
                        <a:t>gestione</a:t>
                      </a:r>
                      <a:r>
                        <a:rPr sz="1200" b="1" spc="-60" dirty="0">
                          <a:solidFill>
                            <a:schemeClr val="tx2"/>
                          </a:solidFill>
                          <a:latin typeface="Arial"/>
                          <a:cs typeface="Arial"/>
                        </a:rPr>
                        <a:t> </a:t>
                      </a:r>
                      <a:r>
                        <a:rPr sz="1200" b="1" spc="-10" dirty="0">
                          <a:solidFill>
                            <a:schemeClr val="tx2"/>
                          </a:solidFill>
                          <a:latin typeface="Arial"/>
                          <a:cs typeface="Arial"/>
                        </a:rPr>
                        <a:t>e</a:t>
                      </a:r>
                      <a:r>
                        <a:rPr sz="1200" b="1" spc="-100" dirty="0">
                          <a:solidFill>
                            <a:schemeClr val="tx2"/>
                          </a:solidFill>
                          <a:latin typeface="Arial"/>
                          <a:cs typeface="Arial"/>
                        </a:rPr>
                        <a:t> </a:t>
                      </a:r>
                      <a:r>
                        <a:rPr sz="1200" b="1" spc="-10" dirty="0">
                          <a:solidFill>
                            <a:schemeClr val="tx2"/>
                          </a:solidFill>
                          <a:latin typeface="Arial"/>
                          <a:cs typeface="Arial"/>
                        </a:rPr>
                        <a:t>controllo</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11" name="object 6">
            <a:extLst>
              <a:ext uri="{FF2B5EF4-FFF2-40B4-BE49-F238E27FC236}">
                <a16:creationId xmlns:a16="http://schemas.microsoft.com/office/drawing/2014/main" id="{81FEAAE9-F73C-B857-9331-2E159E230516}"/>
              </a:ext>
            </a:extLst>
          </p:cNvPr>
          <p:cNvGraphicFramePr>
            <a:graphicFrameLocks noGrp="1"/>
          </p:cNvGraphicFramePr>
          <p:nvPr>
            <p:extLst>
              <p:ext uri="{D42A27DB-BD31-4B8C-83A1-F6EECF244321}">
                <p14:modId xmlns:p14="http://schemas.microsoft.com/office/powerpoint/2010/main" val="2984295724"/>
              </p:ext>
            </p:extLst>
          </p:nvPr>
        </p:nvGraphicFramePr>
        <p:xfrm>
          <a:off x="829574" y="5443268"/>
          <a:ext cx="6536044" cy="515508"/>
        </p:xfrm>
        <a:graphic>
          <a:graphicData uri="http://schemas.openxmlformats.org/drawingml/2006/table">
            <a:tbl>
              <a:tblPr firstRow="1" bandRow="1">
                <a:tableStyleId>{2D5ABB26-0587-4C30-8999-92F81FD0307C}</a:tableStyleId>
              </a:tblPr>
              <a:tblGrid>
                <a:gridCol w="702584">
                  <a:extLst>
                    <a:ext uri="{9D8B030D-6E8A-4147-A177-3AD203B41FA5}">
                      <a16:colId xmlns:a16="http://schemas.microsoft.com/office/drawing/2014/main" val="20000"/>
                    </a:ext>
                  </a:extLst>
                </a:gridCol>
                <a:gridCol w="5833460">
                  <a:extLst>
                    <a:ext uri="{9D8B030D-6E8A-4147-A177-3AD203B41FA5}">
                      <a16:colId xmlns:a16="http://schemas.microsoft.com/office/drawing/2014/main" val="20001"/>
                    </a:ext>
                  </a:extLst>
                </a:gridCol>
              </a:tblGrid>
              <a:tr h="515508">
                <a:tc>
                  <a:txBody>
                    <a:bodyPr/>
                    <a:lstStyle/>
                    <a:p>
                      <a:pPr algn="ctr">
                        <a:lnSpc>
                          <a:spcPct val="100000"/>
                        </a:lnSpc>
                        <a:spcBef>
                          <a:spcPts val="1055"/>
                        </a:spcBef>
                      </a:pPr>
                      <a:r>
                        <a:rPr lang="it-IT" sz="1500" b="1" spc="-50" dirty="0">
                          <a:solidFill>
                            <a:srgbClr val="FFFFFF"/>
                          </a:solidFill>
                          <a:latin typeface="Arial"/>
                          <a:cs typeface="Arial"/>
                        </a:rPr>
                        <a:t>4</a:t>
                      </a:r>
                      <a:endParaRPr sz="1500" dirty="0">
                        <a:latin typeface="Arial"/>
                        <a:cs typeface="Arial"/>
                      </a:endParaRPr>
                    </a:p>
                  </a:txBody>
                  <a:tcPr marL="0" marR="0" marT="133985" marB="0">
                    <a:solidFill>
                      <a:srgbClr val="00338D"/>
                    </a:solidFill>
                  </a:tcPr>
                </a:tc>
                <a:tc>
                  <a:txBody>
                    <a:bodyPr/>
                    <a:lstStyle/>
                    <a:p>
                      <a:pPr marL="90805">
                        <a:lnSpc>
                          <a:spcPct val="100000"/>
                        </a:lnSpc>
                        <a:spcBef>
                          <a:spcPts val="1055"/>
                        </a:spcBef>
                      </a:pPr>
                      <a:r>
                        <a:rPr lang="it-IT" sz="1200" b="1" dirty="0">
                          <a:solidFill>
                            <a:schemeClr val="tx2"/>
                          </a:solidFill>
                          <a:latin typeface="Arial"/>
                          <a:cs typeface="Arial"/>
                        </a:rPr>
                        <a:t>Focus su </a:t>
                      </a:r>
                      <a:r>
                        <a:rPr lang="it-IT" sz="1200" b="1" dirty="0" err="1">
                          <a:solidFill>
                            <a:schemeClr val="tx2"/>
                          </a:solidFill>
                          <a:latin typeface="Arial"/>
                          <a:cs typeface="Arial"/>
                        </a:rPr>
                        <a:t>OdV</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12" name="object 6">
            <a:extLst>
              <a:ext uri="{FF2B5EF4-FFF2-40B4-BE49-F238E27FC236}">
                <a16:creationId xmlns:a16="http://schemas.microsoft.com/office/drawing/2014/main" id="{40CD250E-35E4-40D2-F905-D4B7CA8A7ADE}"/>
              </a:ext>
            </a:extLst>
          </p:cNvPr>
          <p:cNvGraphicFramePr>
            <a:graphicFrameLocks noGrp="1"/>
          </p:cNvGraphicFramePr>
          <p:nvPr>
            <p:extLst>
              <p:ext uri="{D42A27DB-BD31-4B8C-83A1-F6EECF244321}">
                <p14:modId xmlns:p14="http://schemas.microsoft.com/office/powerpoint/2010/main" val="954910182"/>
              </p:ext>
            </p:extLst>
          </p:nvPr>
        </p:nvGraphicFramePr>
        <p:xfrm>
          <a:off x="829574" y="6105057"/>
          <a:ext cx="6536044" cy="515508"/>
        </p:xfrm>
        <a:graphic>
          <a:graphicData uri="http://schemas.openxmlformats.org/drawingml/2006/table">
            <a:tbl>
              <a:tblPr firstRow="1" bandRow="1">
                <a:tableStyleId>{2D5ABB26-0587-4C30-8999-92F81FD0307C}</a:tableStyleId>
              </a:tblPr>
              <a:tblGrid>
                <a:gridCol w="702584">
                  <a:extLst>
                    <a:ext uri="{9D8B030D-6E8A-4147-A177-3AD203B41FA5}">
                      <a16:colId xmlns:a16="http://schemas.microsoft.com/office/drawing/2014/main" val="20000"/>
                    </a:ext>
                  </a:extLst>
                </a:gridCol>
                <a:gridCol w="5833460">
                  <a:extLst>
                    <a:ext uri="{9D8B030D-6E8A-4147-A177-3AD203B41FA5}">
                      <a16:colId xmlns:a16="http://schemas.microsoft.com/office/drawing/2014/main" val="20001"/>
                    </a:ext>
                  </a:extLst>
                </a:gridCol>
              </a:tblGrid>
              <a:tr h="515508">
                <a:tc>
                  <a:txBody>
                    <a:bodyPr/>
                    <a:lstStyle/>
                    <a:p>
                      <a:pPr algn="ctr">
                        <a:lnSpc>
                          <a:spcPct val="100000"/>
                        </a:lnSpc>
                        <a:spcBef>
                          <a:spcPts val="1055"/>
                        </a:spcBef>
                      </a:pPr>
                      <a:r>
                        <a:rPr lang="it-IT" sz="1500" b="1" spc="-50" dirty="0">
                          <a:solidFill>
                            <a:srgbClr val="FFFFFF"/>
                          </a:solidFill>
                          <a:latin typeface="Arial"/>
                          <a:cs typeface="Arial"/>
                        </a:rPr>
                        <a:t>5</a:t>
                      </a:r>
                      <a:endParaRPr sz="1500" dirty="0">
                        <a:latin typeface="Arial"/>
                        <a:cs typeface="Arial"/>
                      </a:endParaRPr>
                    </a:p>
                  </a:txBody>
                  <a:tcPr marL="0" marR="0" marT="133985" marB="0">
                    <a:solidFill>
                      <a:srgbClr val="00338D"/>
                    </a:solidFill>
                  </a:tcPr>
                </a:tc>
                <a:tc>
                  <a:txBody>
                    <a:bodyPr/>
                    <a:lstStyle/>
                    <a:p>
                      <a:pPr marL="90805">
                        <a:lnSpc>
                          <a:spcPct val="100000"/>
                        </a:lnSpc>
                        <a:spcBef>
                          <a:spcPts val="1055"/>
                        </a:spcBef>
                      </a:pPr>
                      <a:r>
                        <a:rPr lang="it-IT" sz="1200" b="1" dirty="0">
                          <a:solidFill>
                            <a:schemeClr val="tx2"/>
                          </a:solidFill>
                          <a:latin typeface="Arial"/>
                          <a:cs typeface="Arial"/>
                        </a:rPr>
                        <a:t>Approccio metodologico al Modello ed ai Reati Tributari</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048" y="471465"/>
            <a:ext cx="7261808" cy="484729"/>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Reati all'estero – meccanismi di risalita</a:t>
            </a:r>
          </a:p>
        </p:txBody>
      </p:sp>
      <p:sp>
        <p:nvSpPr>
          <p:cNvPr id="3" name="object 3"/>
          <p:cNvSpPr txBox="1"/>
          <p:nvPr/>
        </p:nvSpPr>
        <p:spPr>
          <a:xfrm>
            <a:off x="1859090" y="1650386"/>
            <a:ext cx="6777990" cy="567463"/>
          </a:xfrm>
          <a:prstGeom prst="rect">
            <a:avLst/>
          </a:prstGeom>
        </p:spPr>
        <p:txBody>
          <a:bodyPr vert="horz" wrap="square" lIns="0" tIns="13335" rIns="0" bIns="0" rtlCol="0">
            <a:spAutoFit/>
          </a:bodyPr>
          <a:lstStyle/>
          <a:p>
            <a:pPr marL="194945" marR="5080" indent="-182880" algn="just">
              <a:lnSpc>
                <a:spcPct val="100000"/>
              </a:lnSpc>
              <a:spcBef>
                <a:spcPts val="105"/>
              </a:spcBef>
              <a:buFont typeface="Wingdings"/>
              <a:buChar char=""/>
              <a:tabLst>
                <a:tab pos="194945" algn="l"/>
              </a:tabLst>
            </a:pPr>
            <a:r>
              <a:rPr sz="1200" dirty="0">
                <a:solidFill>
                  <a:schemeClr val="tx2"/>
                </a:solidFill>
                <a:latin typeface="Arial"/>
                <a:cs typeface="Arial"/>
              </a:rPr>
              <a:t>Nonostante</a:t>
            </a:r>
            <a:r>
              <a:rPr sz="1200" spc="455" dirty="0">
                <a:solidFill>
                  <a:schemeClr val="tx2"/>
                </a:solidFill>
                <a:latin typeface="Arial"/>
                <a:cs typeface="Arial"/>
              </a:rPr>
              <a:t> </a:t>
            </a:r>
            <a:r>
              <a:rPr sz="1200" dirty="0">
                <a:solidFill>
                  <a:schemeClr val="tx2"/>
                </a:solidFill>
                <a:latin typeface="Arial"/>
                <a:cs typeface="Arial"/>
              </a:rPr>
              <a:t>la</a:t>
            </a:r>
            <a:r>
              <a:rPr sz="1200" spc="450" dirty="0">
                <a:solidFill>
                  <a:schemeClr val="tx2"/>
                </a:solidFill>
                <a:latin typeface="Arial"/>
                <a:cs typeface="Arial"/>
              </a:rPr>
              <a:t> </a:t>
            </a:r>
            <a:r>
              <a:rPr sz="1200" dirty="0">
                <a:solidFill>
                  <a:schemeClr val="tx2"/>
                </a:solidFill>
                <a:latin typeface="Arial"/>
                <a:cs typeface="Arial"/>
              </a:rPr>
              <a:t>procedibilità</a:t>
            </a:r>
            <a:r>
              <a:rPr sz="1200" spc="459" dirty="0">
                <a:solidFill>
                  <a:schemeClr val="tx2"/>
                </a:solidFill>
                <a:latin typeface="Arial"/>
                <a:cs typeface="Arial"/>
              </a:rPr>
              <a:t> </a:t>
            </a:r>
            <a:r>
              <a:rPr sz="1200" dirty="0">
                <a:solidFill>
                  <a:schemeClr val="tx2"/>
                </a:solidFill>
                <a:latin typeface="Arial"/>
                <a:cs typeface="Arial"/>
              </a:rPr>
              <a:t>in</a:t>
            </a:r>
            <a:r>
              <a:rPr sz="1200" spc="450" dirty="0">
                <a:solidFill>
                  <a:schemeClr val="tx2"/>
                </a:solidFill>
                <a:latin typeface="Arial"/>
                <a:cs typeface="Arial"/>
              </a:rPr>
              <a:t> </a:t>
            </a:r>
            <a:r>
              <a:rPr sz="1200" dirty="0">
                <a:solidFill>
                  <a:schemeClr val="tx2"/>
                </a:solidFill>
                <a:latin typeface="Arial"/>
                <a:cs typeface="Arial"/>
              </a:rPr>
              <a:t>Italia</a:t>
            </a:r>
            <a:r>
              <a:rPr sz="1200" spc="450" dirty="0">
                <a:solidFill>
                  <a:schemeClr val="tx2"/>
                </a:solidFill>
                <a:latin typeface="Arial"/>
                <a:cs typeface="Arial"/>
              </a:rPr>
              <a:t> </a:t>
            </a:r>
            <a:r>
              <a:rPr sz="1200" dirty="0">
                <a:solidFill>
                  <a:schemeClr val="tx2"/>
                </a:solidFill>
                <a:latin typeface="Arial"/>
                <a:cs typeface="Arial"/>
              </a:rPr>
              <a:t>di</a:t>
            </a:r>
            <a:r>
              <a:rPr sz="1200" spc="450" dirty="0">
                <a:solidFill>
                  <a:schemeClr val="tx2"/>
                </a:solidFill>
                <a:latin typeface="Arial"/>
                <a:cs typeface="Arial"/>
              </a:rPr>
              <a:t> </a:t>
            </a:r>
            <a:r>
              <a:rPr sz="1200" dirty="0">
                <a:solidFill>
                  <a:schemeClr val="tx2"/>
                </a:solidFill>
                <a:latin typeface="Arial"/>
                <a:cs typeface="Arial"/>
              </a:rPr>
              <a:t>un</a:t>
            </a:r>
            <a:r>
              <a:rPr sz="1200" spc="455" dirty="0">
                <a:solidFill>
                  <a:schemeClr val="tx2"/>
                </a:solidFill>
                <a:latin typeface="Arial"/>
                <a:cs typeface="Arial"/>
              </a:rPr>
              <a:t> </a:t>
            </a:r>
            <a:r>
              <a:rPr sz="1200" dirty="0">
                <a:solidFill>
                  <a:schemeClr val="tx2"/>
                </a:solidFill>
                <a:latin typeface="Arial"/>
                <a:cs typeface="Arial"/>
              </a:rPr>
              <a:t>reato</a:t>
            </a:r>
            <a:r>
              <a:rPr sz="1200" spc="450" dirty="0">
                <a:solidFill>
                  <a:schemeClr val="tx2"/>
                </a:solidFill>
                <a:latin typeface="Arial"/>
                <a:cs typeface="Arial"/>
              </a:rPr>
              <a:t> </a:t>
            </a:r>
            <a:r>
              <a:rPr sz="1200" dirty="0">
                <a:solidFill>
                  <a:schemeClr val="tx2"/>
                </a:solidFill>
                <a:latin typeface="Arial"/>
                <a:cs typeface="Arial"/>
              </a:rPr>
              <a:t>commesso</a:t>
            </a:r>
            <a:r>
              <a:rPr sz="1200" spc="450" dirty="0">
                <a:solidFill>
                  <a:schemeClr val="tx2"/>
                </a:solidFill>
                <a:latin typeface="Arial"/>
                <a:cs typeface="Arial"/>
              </a:rPr>
              <a:t> </a:t>
            </a:r>
            <a:r>
              <a:rPr sz="1200" dirty="0">
                <a:solidFill>
                  <a:schemeClr val="tx2"/>
                </a:solidFill>
                <a:latin typeface="Arial"/>
                <a:cs typeface="Arial"/>
              </a:rPr>
              <a:t>all’estero</a:t>
            </a:r>
            <a:r>
              <a:rPr sz="1200" spc="459" dirty="0">
                <a:solidFill>
                  <a:schemeClr val="tx2"/>
                </a:solidFill>
                <a:latin typeface="Arial"/>
                <a:cs typeface="Arial"/>
              </a:rPr>
              <a:t> </a:t>
            </a:r>
            <a:r>
              <a:rPr sz="1200" dirty="0">
                <a:solidFill>
                  <a:schemeClr val="tx2"/>
                </a:solidFill>
                <a:latin typeface="Arial"/>
                <a:cs typeface="Arial"/>
              </a:rPr>
              <a:t>non</a:t>
            </a:r>
            <a:r>
              <a:rPr sz="1200" spc="450" dirty="0">
                <a:solidFill>
                  <a:schemeClr val="tx2"/>
                </a:solidFill>
                <a:latin typeface="Arial"/>
                <a:cs typeface="Arial"/>
              </a:rPr>
              <a:t> </a:t>
            </a:r>
            <a:r>
              <a:rPr sz="1200" spc="-25" dirty="0">
                <a:solidFill>
                  <a:schemeClr val="tx2"/>
                </a:solidFill>
                <a:latin typeface="Arial"/>
                <a:cs typeface="Arial"/>
              </a:rPr>
              <a:t>sia </a:t>
            </a:r>
            <a:r>
              <a:rPr sz="1200" dirty="0">
                <a:solidFill>
                  <a:schemeClr val="tx2"/>
                </a:solidFill>
                <a:latin typeface="Arial"/>
                <a:cs typeface="Arial"/>
              </a:rPr>
              <a:t>automatica</a:t>
            </a:r>
            <a:r>
              <a:rPr sz="1200" spc="-15" dirty="0">
                <a:solidFill>
                  <a:schemeClr val="tx2"/>
                </a:solidFill>
                <a:latin typeface="Arial"/>
                <a:cs typeface="Arial"/>
              </a:rPr>
              <a:t> </a:t>
            </a:r>
            <a:r>
              <a:rPr sz="1200" dirty="0">
                <a:solidFill>
                  <a:schemeClr val="tx2"/>
                </a:solidFill>
                <a:latin typeface="Arial"/>
                <a:cs typeface="Arial"/>
              </a:rPr>
              <a:t>in</a:t>
            </a:r>
            <a:r>
              <a:rPr sz="1200" spc="-10" dirty="0">
                <a:solidFill>
                  <a:schemeClr val="tx2"/>
                </a:solidFill>
                <a:latin typeface="Arial"/>
                <a:cs typeface="Arial"/>
              </a:rPr>
              <a:t> </a:t>
            </a:r>
            <a:r>
              <a:rPr sz="1200" dirty="0">
                <a:solidFill>
                  <a:schemeClr val="tx2"/>
                </a:solidFill>
                <a:latin typeface="Arial"/>
                <a:cs typeface="Arial"/>
              </a:rPr>
              <a:t>presenza</a:t>
            </a:r>
            <a:r>
              <a:rPr sz="1200" spc="-15" dirty="0">
                <a:solidFill>
                  <a:schemeClr val="tx2"/>
                </a:solidFill>
                <a:latin typeface="Arial"/>
                <a:cs typeface="Arial"/>
              </a:rPr>
              <a:t> </a:t>
            </a:r>
            <a:r>
              <a:rPr sz="1200" dirty="0">
                <a:solidFill>
                  <a:schemeClr val="tx2"/>
                </a:solidFill>
                <a:latin typeface="Arial"/>
                <a:cs typeface="Arial"/>
              </a:rPr>
              <a:t>di</a:t>
            </a:r>
            <a:r>
              <a:rPr sz="1200" spc="-10" dirty="0">
                <a:solidFill>
                  <a:schemeClr val="tx2"/>
                </a:solidFill>
                <a:latin typeface="Arial"/>
                <a:cs typeface="Arial"/>
              </a:rPr>
              <a:t> </a:t>
            </a:r>
            <a:r>
              <a:rPr sz="1200" dirty="0">
                <a:solidFill>
                  <a:schemeClr val="tx2"/>
                </a:solidFill>
                <a:latin typeface="Arial"/>
                <a:cs typeface="Arial"/>
              </a:rPr>
              <a:t>sede</a:t>
            </a:r>
            <a:r>
              <a:rPr sz="1200" spc="-10" dirty="0">
                <a:solidFill>
                  <a:schemeClr val="tx2"/>
                </a:solidFill>
                <a:latin typeface="Arial"/>
                <a:cs typeface="Arial"/>
              </a:rPr>
              <a:t> </a:t>
            </a:r>
            <a:r>
              <a:rPr sz="1200" dirty="0">
                <a:solidFill>
                  <a:schemeClr val="tx2"/>
                </a:solidFill>
                <a:latin typeface="Arial"/>
                <a:cs typeface="Arial"/>
              </a:rPr>
              <a:t>principale</a:t>
            </a:r>
            <a:r>
              <a:rPr sz="1200" spc="-10" dirty="0">
                <a:solidFill>
                  <a:schemeClr val="tx2"/>
                </a:solidFill>
                <a:latin typeface="Arial"/>
                <a:cs typeface="Arial"/>
              </a:rPr>
              <a:t> </a:t>
            </a:r>
            <a:r>
              <a:rPr sz="1200" dirty="0">
                <a:solidFill>
                  <a:schemeClr val="tx2"/>
                </a:solidFill>
                <a:latin typeface="Arial"/>
                <a:cs typeface="Arial"/>
              </a:rPr>
              <a:t>in</a:t>
            </a:r>
            <a:r>
              <a:rPr sz="1200" spc="-10" dirty="0">
                <a:solidFill>
                  <a:schemeClr val="tx2"/>
                </a:solidFill>
                <a:latin typeface="Arial"/>
                <a:cs typeface="Arial"/>
              </a:rPr>
              <a:t> </a:t>
            </a:r>
            <a:r>
              <a:rPr sz="1200" dirty="0">
                <a:solidFill>
                  <a:schemeClr val="tx2"/>
                </a:solidFill>
                <a:latin typeface="Arial"/>
                <a:cs typeface="Arial"/>
              </a:rPr>
              <a:t>Italia,</a:t>
            </a:r>
            <a:r>
              <a:rPr sz="1200" spc="-5" dirty="0">
                <a:solidFill>
                  <a:schemeClr val="tx2"/>
                </a:solidFill>
                <a:latin typeface="Arial"/>
                <a:cs typeface="Arial"/>
              </a:rPr>
              <a:t> </a:t>
            </a:r>
            <a:r>
              <a:rPr sz="1200" dirty="0">
                <a:solidFill>
                  <a:schemeClr val="tx2"/>
                </a:solidFill>
                <a:latin typeface="Arial"/>
                <a:cs typeface="Arial"/>
              </a:rPr>
              <a:t>bensì soggetta</a:t>
            </a:r>
            <a:r>
              <a:rPr sz="1200" spc="-30" dirty="0">
                <a:solidFill>
                  <a:schemeClr val="tx2"/>
                </a:solidFill>
                <a:latin typeface="Arial"/>
                <a:cs typeface="Arial"/>
              </a:rPr>
              <a:t> </a:t>
            </a:r>
            <a:r>
              <a:rPr sz="1200" dirty="0">
                <a:solidFill>
                  <a:schemeClr val="tx2"/>
                </a:solidFill>
                <a:latin typeface="Arial"/>
                <a:cs typeface="Arial"/>
              </a:rPr>
              <a:t>al </a:t>
            </a:r>
            <a:r>
              <a:rPr sz="1200" spc="-10" dirty="0">
                <a:solidFill>
                  <a:schemeClr val="tx2"/>
                </a:solidFill>
                <a:latin typeface="Arial"/>
                <a:cs typeface="Arial"/>
              </a:rPr>
              <a:t>verificarsi delle </a:t>
            </a:r>
            <a:r>
              <a:rPr sz="1200" dirty="0">
                <a:solidFill>
                  <a:schemeClr val="tx2"/>
                </a:solidFill>
                <a:latin typeface="Arial"/>
                <a:cs typeface="Arial"/>
              </a:rPr>
              <a:t>diverse</a:t>
            </a:r>
            <a:r>
              <a:rPr sz="1200" spc="-60" dirty="0">
                <a:solidFill>
                  <a:schemeClr val="tx2"/>
                </a:solidFill>
                <a:latin typeface="Arial"/>
                <a:cs typeface="Arial"/>
              </a:rPr>
              <a:t> </a:t>
            </a:r>
            <a:r>
              <a:rPr sz="1200" dirty="0">
                <a:solidFill>
                  <a:schemeClr val="tx2"/>
                </a:solidFill>
                <a:latin typeface="Arial"/>
                <a:cs typeface="Arial"/>
              </a:rPr>
              <a:t>condizioni</a:t>
            </a:r>
            <a:r>
              <a:rPr sz="1200" spc="-45" dirty="0">
                <a:solidFill>
                  <a:schemeClr val="tx2"/>
                </a:solidFill>
                <a:latin typeface="Arial"/>
                <a:cs typeface="Arial"/>
              </a:rPr>
              <a:t> </a:t>
            </a:r>
            <a:r>
              <a:rPr sz="1200" spc="-10" dirty="0">
                <a:solidFill>
                  <a:schemeClr val="tx2"/>
                </a:solidFill>
                <a:latin typeface="Arial"/>
                <a:cs typeface="Arial"/>
              </a:rPr>
              <a:t>esaminate</a:t>
            </a:r>
            <a:r>
              <a:rPr sz="1200" spc="-55" dirty="0">
                <a:solidFill>
                  <a:schemeClr val="tx2"/>
                </a:solidFill>
                <a:latin typeface="Arial"/>
                <a:cs typeface="Arial"/>
              </a:rPr>
              <a:t> </a:t>
            </a:r>
            <a:r>
              <a:rPr sz="1200" dirty="0">
                <a:solidFill>
                  <a:schemeClr val="tx2"/>
                </a:solidFill>
                <a:latin typeface="Arial"/>
                <a:cs typeface="Arial"/>
              </a:rPr>
              <a:t>nelle</a:t>
            </a:r>
            <a:r>
              <a:rPr sz="1200" spc="-55" dirty="0">
                <a:solidFill>
                  <a:schemeClr val="tx2"/>
                </a:solidFill>
                <a:latin typeface="Arial"/>
                <a:cs typeface="Arial"/>
              </a:rPr>
              <a:t> </a:t>
            </a:r>
            <a:r>
              <a:rPr sz="1200" spc="-10" dirty="0">
                <a:solidFill>
                  <a:schemeClr val="tx2"/>
                </a:solidFill>
                <a:latin typeface="Arial"/>
                <a:cs typeface="Arial"/>
              </a:rPr>
              <a:t>precedenti</a:t>
            </a:r>
            <a:r>
              <a:rPr sz="1200" spc="-190" dirty="0">
                <a:solidFill>
                  <a:schemeClr val="tx2"/>
                </a:solidFill>
                <a:latin typeface="Arial"/>
                <a:cs typeface="Arial"/>
              </a:rPr>
              <a:t> </a:t>
            </a:r>
            <a:r>
              <a:rPr sz="1200" spc="-10" dirty="0">
                <a:solidFill>
                  <a:schemeClr val="tx2"/>
                </a:solidFill>
                <a:latin typeface="Arial"/>
                <a:cs typeface="Arial"/>
              </a:rPr>
              <a:t>slides,</a:t>
            </a:r>
            <a:endParaRPr sz="1200" dirty="0">
              <a:solidFill>
                <a:schemeClr val="tx2"/>
              </a:solidFill>
              <a:latin typeface="Arial"/>
              <a:cs typeface="Arial"/>
            </a:endParaRPr>
          </a:p>
        </p:txBody>
      </p:sp>
      <p:sp>
        <p:nvSpPr>
          <p:cNvPr id="4" name="object 4"/>
          <p:cNvSpPr txBox="1"/>
          <p:nvPr/>
        </p:nvSpPr>
        <p:spPr>
          <a:xfrm>
            <a:off x="1846263" y="2558430"/>
            <a:ext cx="6778625" cy="567463"/>
          </a:xfrm>
          <a:prstGeom prst="rect">
            <a:avLst/>
          </a:prstGeom>
        </p:spPr>
        <p:txBody>
          <a:bodyPr vert="horz" wrap="square" lIns="0" tIns="13335" rIns="0" bIns="0" rtlCol="0">
            <a:spAutoFit/>
          </a:bodyPr>
          <a:lstStyle/>
          <a:p>
            <a:pPr marL="193675" marR="5080" indent="-181610" algn="just">
              <a:lnSpc>
                <a:spcPct val="100000"/>
              </a:lnSpc>
              <a:spcBef>
                <a:spcPts val="105"/>
              </a:spcBef>
              <a:buFont typeface="Wingdings"/>
              <a:buChar char=""/>
              <a:tabLst>
                <a:tab pos="193675" algn="l"/>
              </a:tabLst>
            </a:pPr>
            <a:r>
              <a:rPr sz="1200" dirty="0">
                <a:solidFill>
                  <a:schemeClr val="tx2"/>
                </a:solidFill>
                <a:latin typeface="Arial"/>
                <a:cs typeface="Arial"/>
              </a:rPr>
              <a:t>è</a:t>
            </a:r>
            <a:r>
              <a:rPr sz="1200" spc="370" dirty="0">
                <a:solidFill>
                  <a:schemeClr val="tx2"/>
                </a:solidFill>
                <a:latin typeface="Arial"/>
                <a:cs typeface="Arial"/>
              </a:rPr>
              <a:t> </a:t>
            </a:r>
            <a:r>
              <a:rPr sz="1200" dirty="0">
                <a:solidFill>
                  <a:schemeClr val="tx2"/>
                </a:solidFill>
                <a:latin typeface="Arial"/>
                <a:cs typeface="Arial"/>
              </a:rPr>
              <a:t>altrettanto</a:t>
            </a:r>
            <a:r>
              <a:rPr sz="1200" spc="385" dirty="0">
                <a:solidFill>
                  <a:schemeClr val="tx2"/>
                </a:solidFill>
                <a:latin typeface="Arial"/>
                <a:cs typeface="Arial"/>
              </a:rPr>
              <a:t> </a:t>
            </a:r>
            <a:r>
              <a:rPr sz="1200" dirty="0">
                <a:solidFill>
                  <a:schemeClr val="tx2"/>
                </a:solidFill>
                <a:latin typeface="Arial"/>
                <a:cs typeface="Arial"/>
              </a:rPr>
              <a:t>vero</a:t>
            </a:r>
            <a:r>
              <a:rPr sz="1200" spc="370" dirty="0">
                <a:solidFill>
                  <a:schemeClr val="tx2"/>
                </a:solidFill>
                <a:latin typeface="Arial"/>
                <a:cs typeface="Arial"/>
              </a:rPr>
              <a:t> </a:t>
            </a:r>
            <a:r>
              <a:rPr sz="1200" dirty="0">
                <a:solidFill>
                  <a:schemeClr val="tx2"/>
                </a:solidFill>
                <a:latin typeface="Arial"/>
                <a:cs typeface="Arial"/>
              </a:rPr>
              <a:t>che,</a:t>
            </a:r>
            <a:r>
              <a:rPr sz="1200" spc="380" dirty="0">
                <a:solidFill>
                  <a:schemeClr val="tx2"/>
                </a:solidFill>
                <a:latin typeface="Arial"/>
                <a:cs typeface="Arial"/>
              </a:rPr>
              <a:t> </a:t>
            </a:r>
            <a:r>
              <a:rPr sz="1200" dirty="0">
                <a:solidFill>
                  <a:schemeClr val="tx2"/>
                </a:solidFill>
                <a:latin typeface="Arial"/>
                <a:cs typeface="Arial"/>
              </a:rPr>
              <a:t>nei</a:t>
            </a:r>
            <a:r>
              <a:rPr sz="1200" spc="375" dirty="0">
                <a:solidFill>
                  <a:schemeClr val="tx2"/>
                </a:solidFill>
                <a:latin typeface="Arial"/>
                <a:cs typeface="Arial"/>
              </a:rPr>
              <a:t> </a:t>
            </a:r>
            <a:r>
              <a:rPr sz="1200" dirty="0">
                <a:solidFill>
                  <a:schemeClr val="tx2"/>
                </a:solidFill>
                <a:latin typeface="Arial"/>
                <a:cs typeface="Arial"/>
              </a:rPr>
              <a:t>casi</a:t>
            </a:r>
            <a:r>
              <a:rPr sz="1200" spc="370" dirty="0">
                <a:solidFill>
                  <a:schemeClr val="tx2"/>
                </a:solidFill>
                <a:latin typeface="Arial"/>
                <a:cs typeface="Arial"/>
              </a:rPr>
              <a:t> </a:t>
            </a:r>
            <a:r>
              <a:rPr sz="1200" dirty="0">
                <a:solidFill>
                  <a:schemeClr val="tx2"/>
                </a:solidFill>
                <a:latin typeface="Arial"/>
                <a:cs typeface="Arial"/>
              </a:rPr>
              <a:t>dei</a:t>
            </a:r>
            <a:r>
              <a:rPr sz="1200" spc="375" dirty="0">
                <a:solidFill>
                  <a:schemeClr val="tx2"/>
                </a:solidFill>
                <a:latin typeface="Arial"/>
                <a:cs typeface="Arial"/>
              </a:rPr>
              <a:t> </a:t>
            </a:r>
            <a:r>
              <a:rPr sz="1200" dirty="0">
                <a:solidFill>
                  <a:schemeClr val="tx2"/>
                </a:solidFill>
                <a:latin typeface="Arial"/>
                <a:cs typeface="Arial"/>
              </a:rPr>
              <a:t>gruppi</a:t>
            </a:r>
            <a:r>
              <a:rPr sz="1200" spc="370" dirty="0">
                <a:solidFill>
                  <a:schemeClr val="tx2"/>
                </a:solidFill>
                <a:latin typeface="Arial"/>
                <a:cs typeface="Arial"/>
              </a:rPr>
              <a:t> </a:t>
            </a:r>
            <a:r>
              <a:rPr sz="1200" dirty="0">
                <a:solidFill>
                  <a:schemeClr val="tx2"/>
                </a:solidFill>
                <a:latin typeface="Arial"/>
                <a:cs typeface="Arial"/>
              </a:rPr>
              <a:t>multinazionali,</a:t>
            </a:r>
            <a:r>
              <a:rPr sz="1200" spc="380" dirty="0">
                <a:solidFill>
                  <a:schemeClr val="tx2"/>
                </a:solidFill>
                <a:latin typeface="Arial"/>
                <a:cs typeface="Arial"/>
              </a:rPr>
              <a:t> </a:t>
            </a:r>
            <a:r>
              <a:rPr sz="1200" dirty="0">
                <a:solidFill>
                  <a:schemeClr val="tx2"/>
                </a:solidFill>
                <a:latin typeface="Arial"/>
                <a:cs typeface="Arial"/>
              </a:rPr>
              <a:t>la</a:t>
            </a:r>
            <a:r>
              <a:rPr sz="1200" spc="375" dirty="0">
                <a:solidFill>
                  <a:schemeClr val="tx2"/>
                </a:solidFill>
                <a:latin typeface="Arial"/>
                <a:cs typeface="Arial"/>
              </a:rPr>
              <a:t> </a:t>
            </a:r>
            <a:r>
              <a:rPr sz="1200" dirty="0">
                <a:solidFill>
                  <a:schemeClr val="tx2"/>
                </a:solidFill>
                <a:latin typeface="Arial"/>
                <a:cs typeface="Arial"/>
              </a:rPr>
              <a:t>competenza</a:t>
            </a:r>
            <a:r>
              <a:rPr sz="1200" spc="375" dirty="0">
                <a:solidFill>
                  <a:schemeClr val="tx2"/>
                </a:solidFill>
                <a:latin typeface="Arial"/>
                <a:cs typeface="Arial"/>
              </a:rPr>
              <a:t> </a:t>
            </a:r>
            <a:r>
              <a:rPr sz="1200" spc="-10" dirty="0">
                <a:solidFill>
                  <a:schemeClr val="tx2"/>
                </a:solidFill>
                <a:latin typeface="Arial"/>
                <a:cs typeface="Arial"/>
              </a:rPr>
              <a:t>della </a:t>
            </a:r>
            <a:r>
              <a:rPr sz="1200" dirty="0">
                <a:solidFill>
                  <a:schemeClr val="tx2"/>
                </a:solidFill>
                <a:latin typeface="Arial"/>
                <a:cs typeface="Arial"/>
              </a:rPr>
              <a:t>giurisdizione italiana</a:t>
            </a:r>
            <a:r>
              <a:rPr sz="1200" spc="5" dirty="0">
                <a:solidFill>
                  <a:schemeClr val="tx2"/>
                </a:solidFill>
                <a:latin typeface="Arial"/>
                <a:cs typeface="Arial"/>
              </a:rPr>
              <a:t> </a:t>
            </a:r>
            <a:r>
              <a:rPr sz="1200" dirty="0">
                <a:solidFill>
                  <a:schemeClr val="tx2"/>
                </a:solidFill>
                <a:latin typeface="Arial"/>
                <a:cs typeface="Arial"/>
              </a:rPr>
              <a:t>su</a:t>
            </a:r>
            <a:r>
              <a:rPr sz="1200" spc="5" dirty="0">
                <a:solidFill>
                  <a:schemeClr val="tx2"/>
                </a:solidFill>
                <a:latin typeface="Arial"/>
                <a:cs typeface="Arial"/>
              </a:rPr>
              <a:t> </a:t>
            </a:r>
            <a:r>
              <a:rPr sz="1200" dirty="0">
                <a:solidFill>
                  <a:schemeClr val="tx2"/>
                </a:solidFill>
                <a:latin typeface="Arial"/>
                <a:cs typeface="Arial"/>
              </a:rPr>
              <a:t>un</a:t>
            </a:r>
            <a:r>
              <a:rPr sz="1200" spc="-5" dirty="0">
                <a:solidFill>
                  <a:schemeClr val="tx2"/>
                </a:solidFill>
                <a:latin typeface="Arial"/>
                <a:cs typeface="Arial"/>
              </a:rPr>
              <a:t> </a:t>
            </a:r>
            <a:r>
              <a:rPr sz="1200" b="1" i="1" dirty="0">
                <a:solidFill>
                  <a:schemeClr val="tx2"/>
                </a:solidFill>
                <a:latin typeface="Arial"/>
                <a:cs typeface="Arial"/>
              </a:rPr>
              <a:t>reato commesso</a:t>
            </a:r>
            <a:r>
              <a:rPr sz="1200" b="1" i="1" spc="-5" dirty="0">
                <a:solidFill>
                  <a:schemeClr val="tx2"/>
                </a:solidFill>
                <a:latin typeface="Arial"/>
                <a:cs typeface="Arial"/>
              </a:rPr>
              <a:t> </a:t>
            </a:r>
            <a:r>
              <a:rPr sz="1200" b="1" i="1" dirty="0">
                <a:solidFill>
                  <a:schemeClr val="tx2"/>
                </a:solidFill>
                <a:latin typeface="Arial"/>
                <a:cs typeface="Arial"/>
              </a:rPr>
              <a:t>all’estero da</a:t>
            </a:r>
            <a:r>
              <a:rPr sz="1200" b="1" i="1" spc="5" dirty="0">
                <a:solidFill>
                  <a:schemeClr val="tx2"/>
                </a:solidFill>
                <a:latin typeface="Arial"/>
                <a:cs typeface="Arial"/>
              </a:rPr>
              <a:t> </a:t>
            </a:r>
            <a:r>
              <a:rPr sz="1200" b="1" i="1" dirty="0">
                <a:solidFill>
                  <a:schemeClr val="tx2"/>
                </a:solidFill>
                <a:latin typeface="Arial"/>
                <a:cs typeface="Arial"/>
              </a:rPr>
              <a:t>una</a:t>
            </a:r>
            <a:r>
              <a:rPr sz="1200" b="1" i="1" spc="-20" dirty="0">
                <a:solidFill>
                  <a:schemeClr val="tx2"/>
                </a:solidFill>
                <a:latin typeface="Arial"/>
                <a:cs typeface="Arial"/>
              </a:rPr>
              <a:t> </a:t>
            </a:r>
            <a:r>
              <a:rPr sz="1200" b="1" i="1" dirty="0">
                <a:solidFill>
                  <a:schemeClr val="tx2"/>
                </a:solidFill>
                <a:latin typeface="Arial"/>
                <a:cs typeface="Arial"/>
              </a:rPr>
              <a:t>controllata</a:t>
            </a:r>
            <a:r>
              <a:rPr sz="1200" b="1" i="1" spc="-5" dirty="0">
                <a:solidFill>
                  <a:schemeClr val="tx2"/>
                </a:solidFill>
                <a:latin typeface="Arial"/>
                <a:cs typeface="Arial"/>
              </a:rPr>
              <a:t> </a:t>
            </a:r>
            <a:r>
              <a:rPr sz="1200" b="1" i="1" spc="-10" dirty="0">
                <a:solidFill>
                  <a:schemeClr val="tx2"/>
                </a:solidFill>
                <a:latin typeface="Arial"/>
                <a:cs typeface="Arial"/>
              </a:rPr>
              <a:t>estera </a:t>
            </a:r>
            <a:r>
              <a:rPr sz="1200" dirty="0">
                <a:solidFill>
                  <a:schemeClr val="tx2"/>
                </a:solidFill>
                <a:latin typeface="Arial"/>
                <a:cs typeface="Arial"/>
              </a:rPr>
              <a:t>possa</a:t>
            </a:r>
            <a:r>
              <a:rPr sz="1200" spc="-55" dirty="0">
                <a:solidFill>
                  <a:schemeClr val="tx2"/>
                </a:solidFill>
                <a:latin typeface="Arial"/>
                <a:cs typeface="Arial"/>
              </a:rPr>
              <a:t> </a:t>
            </a:r>
            <a:r>
              <a:rPr sz="1200" dirty="0">
                <a:solidFill>
                  <a:schemeClr val="tx2"/>
                </a:solidFill>
                <a:latin typeface="Arial"/>
                <a:cs typeface="Arial"/>
              </a:rPr>
              <a:t>rientrare</a:t>
            </a:r>
            <a:r>
              <a:rPr sz="1200" spc="-50" dirty="0">
                <a:solidFill>
                  <a:schemeClr val="tx2"/>
                </a:solidFill>
                <a:latin typeface="Arial"/>
                <a:cs typeface="Arial"/>
              </a:rPr>
              <a:t> </a:t>
            </a:r>
            <a:r>
              <a:rPr sz="1200" dirty="0">
                <a:solidFill>
                  <a:schemeClr val="tx2"/>
                </a:solidFill>
                <a:latin typeface="Arial"/>
                <a:cs typeface="Arial"/>
              </a:rPr>
              <a:t>in</a:t>
            </a:r>
            <a:r>
              <a:rPr sz="1200" spc="-55" dirty="0">
                <a:solidFill>
                  <a:schemeClr val="tx2"/>
                </a:solidFill>
                <a:latin typeface="Arial"/>
                <a:cs typeface="Arial"/>
              </a:rPr>
              <a:t> </a:t>
            </a:r>
            <a:r>
              <a:rPr sz="1200" dirty="0">
                <a:solidFill>
                  <a:schemeClr val="tx2"/>
                </a:solidFill>
                <a:latin typeface="Arial"/>
                <a:cs typeface="Arial"/>
              </a:rPr>
              <a:t>gioco</a:t>
            </a:r>
            <a:r>
              <a:rPr sz="1200" spc="-50" dirty="0">
                <a:solidFill>
                  <a:schemeClr val="tx2"/>
                </a:solidFill>
                <a:latin typeface="Arial"/>
                <a:cs typeface="Arial"/>
              </a:rPr>
              <a:t> </a:t>
            </a:r>
            <a:r>
              <a:rPr sz="1200" dirty="0">
                <a:solidFill>
                  <a:schemeClr val="tx2"/>
                </a:solidFill>
                <a:latin typeface="Arial"/>
                <a:cs typeface="Arial"/>
              </a:rPr>
              <a:t>per</a:t>
            </a:r>
            <a:r>
              <a:rPr sz="1200" spc="-50" dirty="0">
                <a:solidFill>
                  <a:schemeClr val="tx2"/>
                </a:solidFill>
                <a:latin typeface="Arial"/>
                <a:cs typeface="Arial"/>
              </a:rPr>
              <a:t> </a:t>
            </a:r>
            <a:r>
              <a:rPr sz="1200" spc="-10" dirty="0">
                <a:solidFill>
                  <a:schemeClr val="tx2"/>
                </a:solidFill>
                <a:latin typeface="Arial"/>
                <a:cs typeface="Arial"/>
              </a:rPr>
              <a:t>effetto</a:t>
            </a:r>
            <a:r>
              <a:rPr sz="1200" spc="-50" dirty="0">
                <a:solidFill>
                  <a:schemeClr val="tx2"/>
                </a:solidFill>
                <a:latin typeface="Arial"/>
                <a:cs typeface="Arial"/>
              </a:rPr>
              <a:t> </a:t>
            </a:r>
            <a:r>
              <a:rPr sz="1200" dirty="0">
                <a:solidFill>
                  <a:schemeClr val="tx2"/>
                </a:solidFill>
                <a:latin typeface="Arial"/>
                <a:cs typeface="Arial"/>
              </a:rPr>
              <a:t>dei</a:t>
            </a:r>
            <a:r>
              <a:rPr sz="1200" spc="-55" dirty="0">
                <a:solidFill>
                  <a:schemeClr val="tx2"/>
                </a:solidFill>
                <a:latin typeface="Arial"/>
                <a:cs typeface="Arial"/>
              </a:rPr>
              <a:t> </a:t>
            </a:r>
            <a:r>
              <a:rPr sz="1200" u="heavy" spc="-10" dirty="0">
                <a:solidFill>
                  <a:schemeClr val="tx2"/>
                </a:solidFill>
                <a:uFill>
                  <a:solidFill>
                    <a:srgbClr val="000000"/>
                  </a:solidFill>
                </a:uFill>
                <a:latin typeface="Arial"/>
                <a:cs typeface="Arial"/>
              </a:rPr>
              <a:t>meccanismi</a:t>
            </a:r>
            <a:r>
              <a:rPr sz="1200" u="heavy" spc="-50" dirty="0">
                <a:solidFill>
                  <a:schemeClr val="tx2"/>
                </a:solidFill>
                <a:uFill>
                  <a:solidFill>
                    <a:srgbClr val="000000"/>
                  </a:solidFill>
                </a:uFill>
                <a:latin typeface="Arial"/>
                <a:cs typeface="Arial"/>
              </a:rPr>
              <a:t> </a:t>
            </a:r>
            <a:r>
              <a:rPr sz="1200" u="heavy" dirty="0">
                <a:solidFill>
                  <a:schemeClr val="tx2"/>
                </a:solidFill>
                <a:uFill>
                  <a:solidFill>
                    <a:srgbClr val="000000"/>
                  </a:solidFill>
                </a:uFill>
                <a:latin typeface="Arial"/>
                <a:cs typeface="Arial"/>
              </a:rPr>
              <a:t>di</a:t>
            </a:r>
            <a:r>
              <a:rPr sz="1200" u="heavy" spc="-55" dirty="0">
                <a:solidFill>
                  <a:schemeClr val="tx2"/>
                </a:solidFill>
                <a:uFill>
                  <a:solidFill>
                    <a:srgbClr val="000000"/>
                  </a:solidFill>
                </a:uFill>
                <a:latin typeface="Arial"/>
                <a:cs typeface="Arial"/>
              </a:rPr>
              <a:t> </a:t>
            </a:r>
            <a:r>
              <a:rPr sz="1200" u="heavy" dirty="0">
                <a:solidFill>
                  <a:schemeClr val="tx2"/>
                </a:solidFill>
                <a:uFill>
                  <a:solidFill>
                    <a:srgbClr val="000000"/>
                  </a:solidFill>
                </a:uFill>
                <a:latin typeface="Arial"/>
                <a:cs typeface="Arial"/>
              </a:rPr>
              <a:t>risalita</a:t>
            </a:r>
            <a:r>
              <a:rPr sz="1200" u="heavy" spc="-50" dirty="0">
                <a:solidFill>
                  <a:schemeClr val="tx2"/>
                </a:solidFill>
                <a:uFill>
                  <a:solidFill>
                    <a:srgbClr val="000000"/>
                  </a:solidFill>
                </a:uFill>
                <a:latin typeface="Arial"/>
                <a:cs typeface="Arial"/>
              </a:rPr>
              <a:t> </a:t>
            </a:r>
            <a:r>
              <a:rPr sz="1200" u="heavy" dirty="0">
                <a:solidFill>
                  <a:schemeClr val="tx2"/>
                </a:solidFill>
                <a:uFill>
                  <a:solidFill>
                    <a:srgbClr val="000000"/>
                  </a:solidFill>
                </a:uFill>
                <a:latin typeface="Arial"/>
                <a:cs typeface="Arial"/>
              </a:rPr>
              <a:t>della</a:t>
            </a:r>
            <a:r>
              <a:rPr sz="1200" u="heavy" spc="-50" dirty="0">
                <a:solidFill>
                  <a:schemeClr val="tx2"/>
                </a:solidFill>
                <a:uFill>
                  <a:solidFill>
                    <a:srgbClr val="000000"/>
                  </a:solidFill>
                </a:uFill>
                <a:latin typeface="Arial"/>
                <a:cs typeface="Arial"/>
              </a:rPr>
              <a:t> </a:t>
            </a:r>
            <a:r>
              <a:rPr sz="1200" u="heavy" dirty="0">
                <a:solidFill>
                  <a:schemeClr val="tx2"/>
                </a:solidFill>
                <a:uFill>
                  <a:solidFill>
                    <a:srgbClr val="000000"/>
                  </a:solidFill>
                </a:uFill>
                <a:latin typeface="Arial"/>
                <a:cs typeface="Arial"/>
              </a:rPr>
              <a:t>responsabilità</a:t>
            </a:r>
            <a:r>
              <a:rPr sz="1200" u="heavy" spc="-55" dirty="0">
                <a:solidFill>
                  <a:schemeClr val="tx2"/>
                </a:solidFill>
                <a:uFill>
                  <a:solidFill>
                    <a:srgbClr val="000000"/>
                  </a:solidFill>
                </a:uFill>
                <a:latin typeface="Arial"/>
                <a:cs typeface="Arial"/>
              </a:rPr>
              <a:t> </a:t>
            </a:r>
            <a:r>
              <a:rPr sz="1200" u="none" spc="-40" dirty="0">
                <a:solidFill>
                  <a:schemeClr val="tx2"/>
                </a:solidFill>
                <a:latin typeface="Arial"/>
                <a:cs typeface="Arial"/>
              </a:rPr>
              <a:t> </a:t>
            </a:r>
            <a:r>
              <a:rPr sz="1200" u="none" spc="-25" dirty="0">
                <a:solidFill>
                  <a:schemeClr val="tx2"/>
                </a:solidFill>
                <a:latin typeface="Arial"/>
                <a:cs typeface="Arial"/>
              </a:rPr>
              <a:t>nei </a:t>
            </a:r>
            <a:r>
              <a:rPr sz="1200" u="none" spc="-10" dirty="0">
                <a:solidFill>
                  <a:schemeClr val="tx2"/>
                </a:solidFill>
                <a:latin typeface="Arial"/>
                <a:cs typeface="Arial"/>
              </a:rPr>
              <a:t>confronti</a:t>
            </a:r>
            <a:r>
              <a:rPr sz="1200" u="none" spc="-35" dirty="0">
                <a:solidFill>
                  <a:schemeClr val="tx2"/>
                </a:solidFill>
                <a:latin typeface="Arial"/>
                <a:cs typeface="Arial"/>
              </a:rPr>
              <a:t> </a:t>
            </a:r>
            <a:r>
              <a:rPr sz="1200" u="none" dirty="0">
                <a:solidFill>
                  <a:schemeClr val="tx2"/>
                </a:solidFill>
                <a:latin typeface="Arial"/>
                <a:cs typeface="Arial"/>
              </a:rPr>
              <a:t>della</a:t>
            </a:r>
            <a:r>
              <a:rPr sz="1200" u="none" spc="-30" dirty="0">
                <a:solidFill>
                  <a:schemeClr val="tx2"/>
                </a:solidFill>
                <a:latin typeface="Arial"/>
                <a:cs typeface="Arial"/>
              </a:rPr>
              <a:t> </a:t>
            </a:r>
            <a:r>
              <a:rPr sz="1200" u="none" spc="-10" dirty="0">
                <a:solidFill>
                  <a:schemeClr val="tx2"/>
                </a:solidFill>
                <a:latin typeface="Arial"/>
                <a:cs typeface="Arial"/>
              </a:rPr>
              <a:t>holding</a:t>
            </a:r>
            <a:r>
              <a:rPr sz="1200" u="none" spc="-125" dirty="0">
                <a:solidFill>
                  <a:schemeClr val="tx2"/>
                </a:solidFill>
                <a:latin typeface="Arial"/>
                <a:cs typeface="Arial"/>
              </a:rPr>
              <a:t> </a:t>
            </a:r>
            <a:r>
              <a:rPr sz="1200" u="none" spc="-10" dirty="0">
                <a:solidFill>
                  <a:schemeClr val="tx2"/>
                </a:solidFill>
                <a:latin typeface="Arial"/>
                <a:cs typeface="Arial"/>
              </a:rPr>
              <a:t>italiana:</a:t>
            </a:r>
            <a:endParaRPr sz="1200" dirty="0">
              <a:solidFill>
                <a:schemeClr val="tx2"/>
              </a:solidFill>
              <a:latin typeface="Arial"/>
              <a:cs typeface="Arial"/>
            </a:endParaRPr>
          </a:p>
        </p:txBody>
      </p:sp>
      <p:sp>
        <p:nvSpPr>
          <p:cNvPr id="5" name="object 5"/>
          <p:cNvSpPr txBox="1"/>
          <p:nvPr/>
        </p:nvSpPr>
        <p:spPr>
          <a:xfrm>
            <a:off x="1892618" y="3375861"/>
            <a:ext cx="6794500" cy="780415"/>
          </a:xfrm>
          <a:prstGeom prst="rect">
            <a:avLst/>
          </a:prstGeom>
          <a:ln w="12700">
            <a:solidFill>
              <a:srgbClr val="0091DA"/>
            </a:solidFill>
          </a:ln>
        </p:spPr>
        <p:txBody>
          <a:bodyPr vert="horz" wrap="square" lIns="0" tIns="35560" rIns="0" bIns="0" rtlCol="0">
            <a:spAutoFit/>
          </a:bodyPr>
          <a:lstStyle/>
          <a:p>
            <a:pPr marL="433705" marR="210185" indent="-342900">
              <a:lnSpc>
                <a:spcPct val="100000"/>
              </a:lnSpc>
              <a:spcBef>
                <a:spcPts val="280"/>
              </a:spcBef>
              <a:buAutoNum type="arabicPeriod"/>
              <a:tabLst>
                <a:tab pos="433705" algn="l"/>
              </a:tabLst>
            </a:pPr>
            <a:r>
              <a:rPr sz="1200" b="1" spc="-10" dirty="0">
                <a:solidFill>
                  <a:schemeClr val="tx2"/>
                </a:solidFill>
                <a:latin typeface="Arial"/>
                <a:cs typeface="Arial"/>
              </a:rPr>
              <a:t>Soggetto</a:t>
            </a:r>
            <a:r>
              <a:rPr sz="1200" b="1" spc="-25" dirty="0">
                <a:solidFill>
                  <a:schemeClr val="tx2"/>
                </a:solidFill>
                <a:latin typeface="Arial"/>
                <a:cs typeface="Arial"/>
              </a:rPr>
              <a:t> </a:t>
            </a:r>
            <a:r>
              <a:rPr sz="1200" b="1" dirty="0">
                <a:solidFill>
                  <a:schemeClr val="tx2"/>
                </a:solidFill>
                <a:latin typeface="Arial"/>
                <a:cs typeface="Arial"/>
              </a:rPr>
              <a:t>autore</a:t>
            </a:r>
            <a:r>
              <a:rPr sz="1200" b="1" spc="-40" dirty="0">
                <a:solidFill>
                  <a:schemeClr val="tx2"/>
                </a:solidFill>
                <a:latin typeface="Arial"/>
                <a:cs typeface="Arial"/>
              </a:rPr>
              <a:t> </a:t>
            </a:r>
            <a:r>
              <a:rPr sz="1200" b="1" dirty="0">
                <a:solidFill>
                  <a:schemeClr val="tx2"/>
                </a:solidFill>
                <a:latin typeface="Arial"/>
                <a:cs typeface="Arial"/>
              </a:rPr>
              <a:t>del</a:t>
            </a:r>
            <a:r>
              <a:rPr sz="1200" b="1" spc="10" dirty="0">
                <a:solidFill>
                  <a:schemeClr val="tx2"/>
                </a:solidFill>
                <a:latin typeface="Arial"/>
                <a:cs typeface="Arial"/>
              </a:rPr>
              <a:t> </a:t>
            </a:r>
            <a:r>
              <a:rPr sz="1200" b="1" spc="-10" dirty="0">
                <a:solidFill>
                  <a:schemeClr val="tx2"/>
                </a:solidFill>
                <a:latin typeface="Arial"/>
                <a:cs typeface="Arial"/>
              </a:rPr>
              <a:t>reato</a:t>
            </a:r>
            <a:r>
              <a:rPr sz="1200" b="1" spc="-25" dirty="0">
                <a:solidFill>
                  <a:schemeClr val="tx2"/>
                </a:solidFill>
                <a:latin typeface="Arial"/>
                <a:cs typeface="Arial"/>
              </a:rPr>
              <a:t> </a:t>
            </a:r>
            <a:r>
              <a:rPr sz="1200" b="1" spc="-10" dirty="0">
                <a:solidFill>
                  <a:schemeClr val="tx2"/>
                </a:solidFill>
                <a:latin typeface="Arial"/>
                <a:cs typeface="Arial"/>
              </a:rPr>
              <a:t>operante</a:t>
            </a:r>
            <a:r>
              <a:rPr sz="1200" b="1" spc="-55" dirty="0">
                <a:solidFill>
                  <a:schemeClr val="tx2"/>
                </a:solidFill>
                <a:latin typeface="Arial"/>
                <a:cs typeface="Arial"/>
              </a:rPr>
              <a:t> </a:t>
            </a:r>
            <a:r>
              <a:rPr sz="1200" b="1" dirty="0">
                <a:solidFill>
                  <a:schemeClr val="tx2"/>
                </a:solidFill>
                <a:latin typeface="Arial"/>
                <a:cs typeface="Arial"/>
              </a:rPr>
              <a:t>nella</a:t>
            </a:r>
            <a:r>
              <a:rPr sz="1200" b="1" spc="-25" dirty="0">
                <a:solidFill>
                  <a:schemeClr val="tx2"/>
                </a:solidFill>
                <a:latin typeface="Arial"/>
                <a:cs typeface="Arial"/>
              </a:rPr>
              <a:t> </a:t>
            </a:r>
            <a:r>
              <a:rPr sz="1200" b="1" spc="-10" dirty="0">
                <a:solidFill>
                  <a:schemeClr val="tx2"/>
                </a:solidFill>
                <a:latin typeface="Arial"/>
                <a:cs typeface="Arial"/>
              </a:rPr>
              <a:t>controllata</a:t>
            </a:r>
            <a:r>
              <a:rPr sz="1200" b="1" spc="-45" dirty="0">
                <a:solidFill>
                  <a:schemeClr val="tx2"/>
                </a:solidFill>
                <a:latin typeface="Arial"/>
                <a:cs typeface="Arial"/>
              </a:rPr>
              <a:t> </a:t>
            </a:r>
            <a:r>
              <a:rPr sz="1200" b="1" spc="-10" dirty="0">
                <a:solidFill>
                  <a:schemeClr val="tx2"/>
                </a:solidFill>
                <a:latin typeface="Arial"/>
                <a:cs typeface="Arial"/>
              </a:rPr>
              <a:t>estera,</a:t>
            </a:r>
            <a:r>
              <a:rPr sz="1200" b="1" spc="-45" dirty="0">
                <a:solidFill>
                  <a:schemeClr val="tx2"/>
                </a:solidFill>
                <a:latin typeface="Arial"/>
                <a:cs typeface="Arial"/>
              </a:rPr>
              <a:t> </a:t>
            </a:r>
            <a:r>
              <a:rPr sz="1200" b="1" dirty="0">
                <a:solidFill>
                  <a:schemeClr val="tx2"/>
                </a:solidFill>
                <a:latin typeface="Arial"/>
                <a:cs typeface="Arial"/>
              </a:rPr>
              <a:t>ma</a:t>
            </a:r>
            <a:r>
              <a:rPr sz="1200" b="1" spc="-15" dirty="0">
                <a:solidFill>
                  <a:schemeClr val="tx2"/>
                </a:solidFill>
                <a:latin typeface="Arial"/>
                <a:cs typeface="Arial"/>
              </a:rPr>
              <a:t> </a:t>
            </a:r>
            <a:r>
              <a:rPr sz="1200" b="1" spc="-10" dirty="0">
                <a:solidFill>
                  <a:schemeClr val="tx2"/>
                </a:solidFill>
                <a:latin typeface="Arial"/>
                <a:cs typeface="Arial"/>
              </a:rPr>
              <a:t>funzionalmente</a:t>
            </a:r>
            <a:r>
              <a:rPr sz="1200" b="1" spc="-45" dirty="0">
                <a:solidFill>
                  <a:schemeClr val="tx2"/>
                </a:solidFill>
                <a:latin typeface="Arial"/>
                <a:cs typeface="Arial"/>
              </a:rPr>
              <a:t> </a:t>
            </a:r>
            <a:r>
              <a:rPr sz="1200" b="1" spc="-10" dirty="0">
                <a:solidFill>
                  <a:schemeClr val="tx2"/>
                </a:solidFill>
                <a:latin typeface="Arial"/>
                <a:cs typeface="Arial"/>
              </a:rPr>
              <a:t>legato </a:t>
            </a:r>
            <a:r>
              <a:rPr sz="1200" b="1" dirty="0">
                <a:solidFill>
                  <a:schemeClr val="tx2"/>
                </a:solidFill>
                <a:latin typeface="Arial"/>
                <a:cs typeface="Arial"/>
              </a:rPr>
              <a:t>alla</a:t>
            </a:r>
            <a:r>
              <a:rPr sz="1200" b="1" spc="-35" dirty="0">
                <a:solidFill>
                  <a:schemeClr val="tx2"/>
                </a:solidFill>
                <a:latin typeface="Arial"/>
                <a:cs typeface="Arial"/>
              </a:rPr>
              <a:t> </a:t>
            </a:r>
            <a:r>
              <a:rPr sz="1200" b="1" spc="-10" dirty="0">
                <a:solidFill>
                  <a:schemeClr val="tx2"/>
                </a:solidFill>
                <a:latin typeface="Arial"/>
                <a:cs typeface="Arial"/>
              </a:rPr>
              <a:t>holding.</a:t>
            </a:r>
            <a:endParaRPr sz="1200">
              <a:solidFill>
                <a:schemeClr val="tx2"/>
              </a:solidFill>
              <a:latin typeface="Arial"/>
              <a:cs typeface="Arial"/>
            </a:endParaRPr>
          </a:p>
          <a:p>
            <a:pPr marL="433705" indent="-344170">
              <a:lnSpc>
                <a:spcPct val="100000"/>
              </a:lnSpc>
              <a:buAutoNum type="arabicPeriod"/>
              <a:tabLst>
                <a:tab pos="433705" algn="l"/>
              </a:tabLst>
            </a:pPr>
            <a:r>
              <a:rPr sz="1200" b="1" spc="-10" dirty="0">
                <a:solidFill>
                  <a:schemeClr val="tx2"/>
                </a:solidFill>
                <a:latin typeface="Arial"/>
                <a:cs typeface="Arial"/>
              </a:rPr>
              <a:t>Amministrazione</a:t>
            </a:r>
            <a:r>
              <a:rPr sz="1200" b="1" spc="-65" dirty="0">
                <a:solidFill>
                  <a:schemeClr val="tx2"/>
                </a:solidFill>
                <a:latin typeface="Arial"/>
                <a:cs typeface="Arial"/>
              </a:rPr>
              <a:t> </a:t>
            </a:r>
            <a:r>
              <a:rPr sz="1200" b="1" dirty="0">
                <a:solidFill>
                  <a:schemeClr val="tx2"/>
                </a:solidFill>
                <a:latin typeface="Arial"/>
                <a:cs typeface="Arial"/>
              </a:rPr>
              <a:t>di</a:t>
            </a:r>
            <a:r>
              <a:rPr sz="1200" b="1" spc="-35" dirty="0">
                <a:solidFill>
                  <a:schemeClr val="tx2"/>
                </a:solidFill>
                <a:latin typeface="Arial"/>
                <a:cs typeface="Arial"/>
              </a:rPr>
              <a:t> </a:t>
            </a:r>
            <a:r>
              <a:rPr sz="1200" b="1" dirty="0">
                <a:solidFill>
                  <a:schemeClr val="tx2"/>
                </a:solidFill>
                <a:latin typeface="Arial"/>
                <a:cs typeface="Arial"/>
              </a:rPr>
              <a:t>fatto</a:t>
            </a:r>
            <a:r>
              <a:rPr sz="1200" b="1" spc="-45" dirty="0">
                <a:solidFill>
                  <a:schemeClr val="tx2"/>
                </a:solidFill>
                <a:latin typeface="Arial"/>
                <a:cs typeface="Arial"/>
              </a:rPr>
              <a:t> </a:t>
            </a:r>
            <a:r>
              <a:rPr sz="1200" b="1" dirty="0">
                <a:solidFill>
                  <a:schemeClr val="tx2"/>
                </a:solidFill>
                <a:latin typeface="Arial"/>
                <a:cs typeface="Arial"/>
              </a:rPr>
              <a:t>della</a:t>
            </a:r>
            <a:r>
              <a:rPr sz="1200" b="1" spc="-50" dirty="0">
                <a:solidFill>
                  <a:schemeClr val="tx2"/>
                </a:solidFill>
                <a:latin typeface="Arial"/>
                <a:cs typeface="Arial"/>
              </a:rPr>
              <a:t> </a:t>
            </a:r>
            <a:r>
              <a:rPr sz="1200" b="1" dirty="0">
                <a:solidFill>
                  <a:schemeClr val="tx2"/>
                </a:solidFill>
                <a:latin typeface="Arial"/>
                <a:cs typeface="Arial"/>
              </a:rPr>
              <a:t>holding</a:t>
            </a:r>
            <a:r>
              <a:rPr sz="1200" b="1" spc="-20" dirty="0">
                <a:solidFill>
                  <a:schemeClr val="tx2"/>
                </a:solidFill>
                <a:latin typeface="Arial"/>
                <a:cs typeface="Arial"/>
              </a:rPr>
              <a:t> </a:t>
            </a:r>
            <a:r>
              <a:rPr sz="1200" b="1" dirty="0">
                <a:solidFill>
                  <a:schemeClr val="tx2"/>
                </a:solidFill>
                <a:latin typeface="Arial"/>
                <a:cs typeface="Arial"/>
              </a:rPr>
              <a:t>sulla</a:t>
            </a:r>
            <a:r>
              <a:rPr sz="1200" b="1" spc="30" dirty="0">
                <a:solidFill>
                  <a:schemeClr val="tx2"/>
                </a:solidFill>
                <a:latin typeface="Arial"/>
                <a:cs typeface="Arial"/>
              </a:rPr>
              <a:t> </a:t>
            </a:r>
            <a:r>
              <a:rPr sz="1200" b="1" spc="-10" dirty="0">
                <a:solidFill>
                  <a:schemeClr val="tx2"/>
                </a:solidFill>
                <a:latin typeface="Arial"/>
                <a:cs typeface="Arial"/>
              </a:rPr>
              <a:t>controllata.</a:t>
            </a:r>
            <a:endParaRPr sz="1200">
              <a:solidFill>
                <a:schemeClr val="tx2"/>
              </a:solidFill>
              <a:latin typeface="Arial"/>
              <a:cs typeface="Arial"/>
            </a:endParaRPr>
          </a:p>
          <a:p>
            <a:pPr marL="433705" indent="-344170">
              <a:lnSpc>
                <a:spcPct val="100000"/>
              </a:lnSpc>
              <a:buAutoNum type="arabicPeriod"/>
              <a:tabLst>
                <a:tab pos="433705" algn="l"/>
              </a:tabLst>
            </a:pPr>
            <a:r>
              <a:rPr sz="1200" b="1" spc="-10" dirty="0">
                <a:solidFill>
                  <a:schemeClr val="tx2"/>
                </a:solidFill>
                <a:latin typeface="Arial"/>
                <a:cs typeface="Arial"/>
              </a:rPr>
              <a:t>Concorso</a:t>
            </a:r>
            <a:r>
              <a:rPr sz="1200" b="1" spc="-50" dirty="0">
                <a:solidFill>
                  <a:schemeClr val="tx2"/>
                </a:solidFill>
                <a:latin typeface="Arial"/>
                <a:cs typeface="Arial"/>
              </a:rPr>
              <a:t> </a:t>
            </a:r>
            <a:r>
              <a:rPr sz="1200" b="1" dirty="0">
                <a:solidFill>
                  <a:schemeClr val="tx2"/>
                </a:solidFill>
                <a:latin typeface="Arial"/>
                <a:cs typeface="Arial"/>
              </a:rPr>
              <a:t>della</a:t>
            </a:r>
            <a:r>
              <a:rPr sz="1200" b="1" spc="-40" dirty="0">
                <a:solidFill>
                  <a:schemeClr val="tx2"/>
                </a:solidFill>
                <a:latin typeface="Arial"/>
                <a:cs typeface="Arial"/>
              </a:rPr>
              <a:t> </a:t>
            </a:r>
            <a:r>
              <a:rPr sz="1200" b="1" dirty="0">
                <a:solidFill>
                  <a:schemeClr val="tx2"/>
                </a:solidFill>
                <a:latin typeface="Arial"/>
                <a:cs typeface="Arial"/>
              </a:rPr>
              <a:t>holding</a:t>
            </a:r>
            <a:r>
              <a:rPr sz="1200" b="1" spc="-30" dirty="0">
                <a:solidFill>
                  <a:schemeClr val="tx2"/>
                </a:solidFill>
                <a:latin typeface="Arial"/>
                <a:cs typeface="Arial"/>
              </a:rPr>
              <a:t> </a:t>
            </a:r>
            <a:r>
              <a:rPr sz="1200" b="1" dirty="0">
                <a:solidFill>
                  <a:schemeClr val="tx2"/>
                </a:solidFill>
                <a:latin typeface="Arial"/>
                <a:cs typeface="Arial"/>
              </a:rPr>
              <a:t>nella</a:t>
            </a:r>
            <a:r>
              <a:rPr sz="1200" b="1" spc="-40" dirty="0">
                <a:solidFill>
                  <a:schemeClr val="tx2"/>
                </a:solidFill>
                <a:latin typeface="Arial"/>
                <a:cs typeface="Arial"/>
              </a:rPr>
              <a:t> </a:t>
            </a:r>
            <a:r>
              <a:rPr sz="1200" b="1" spc="-10" dirty="0">
                <a:solidFill>
                  <a:schemeClr val="tx2"/>
                </a:solidFill>
                <a:latin typeface="Arial"/>
                <a:cs typeface="Arial"/>
              </a:rPr>
              <a:t>commissione</a:t>
            </a:r>
            <a:r>
              <a:rPr sz="1200" b="1" spc="-55" dirty="0">
                <a:solidFill>
                  <a:schemeClr val="tx2"/>
                </a:solidFill>
                <a:latin typeface="Arial"/>
                <a:cs typeface="Arial"/>
              </a:rPr>
              <a:t> </a:t>
            </a:r>
            <a:r>
              <a:rPr sz="1200" b="1" dirty="0">
                <a:solidFill>
                  <a:schemeClr val="tx2"/>
                </a:solidFill>
                <a:latin typeface="Arial"/>
                <a:cs typeface="Arial"/>
              </a:rPr>
              <a:t>del</a:t>
            </a:r>
            <a:r>
              <a:rPr sz="1200" b="1" spc="-20" dirty="0">
                <a:solidFill>
                  <a:schemeClr val="tx2"/>
                </a:solidFill>
                <a:latin typeface="Arial"/>
                <a:cs typeface="Arial"/>
              </a:rPr>
              <a:t> </a:t>
            </a:r>
            <a:r>
              <a:rPr sz="1200" b="1" dirty="0">
                <a:solidFill>
                  <a:schemeClr val="tx2"/>
                </a:solidFill>
                <a:latin typeface="Arial"/>
                <a:cs typeface="Arial"/>
              </a:rPr>
              <a:t>reato</a:t>
            </a:r>
            <a:r>
              <a:rPr sz="1200" b="1" spc="-45" dirty="0">
                <a:solidFill>
                  <a:schemeClr val="tx2"/>
                </a:solidFill>
                <a:latin typeface="Arial"/>
                <a:cs typeface="Arial"/>
              </a:rPr>
              <a:t> </a:t>
            </a:r>
            <a:r>
              <a:rPr sz="1200" b="1" dirty="0">
                <a:solidFill>
                  <a:schemeClr val="tx2"/>
                </a:solidFill>
                <a:latin typeface="Arial"/>
                <a:cs typeface="Arial"/>
              </a:rPr>
              <a:t>da</a:t>
            </a:r>
            <a:r>
              <a:rPr sz="1200" b="1" spc="-35" dirty="0">
                <a:solidFill>
                  <a:schemeClr val="tx2"/>
                </a:solidFill>
                <a:latin typeface="Arial"/>
                <a:cs typeface="Arial"/>
              </a:rPr>
              <a:t> </a:t>
            </a:r>
            <a:r>
              <a:rPr sz="1200" b="1" dirty="0">
                <a:solidFill>
                  <a:schemeClr val="tx2"/>
                </a:solidFill>
                <a:latin typeface="Arial"/>
                <a:cs typeface="Arial"/>
              </a:rPr>
              <a:t>parte</a:t>
            </a:r>
            <a:r>
              <a:rPr sz="1200" b="1" spc="-40" dirty="0">
                <a:solidFill>
                  <a:schemeClr val="tx2"/>
                </a:solidFill>
                <a:latin typeface="Arial"/>
                <a:cs typeface="Arial"/>
              </a:rPr>
              <a:t> </a:t>
            </a:r>
            <a:r>
              <a:rPr sz="1200" b="1" dirty="0">
                <a:solidFill>
                  <a:schemeClr val="tx2"/>
                </a:solidFill>
                <a:latin typeface="Arial"/>
                <a:cs typeface="Arial"/>
              </a:rPr>
              <a:t>della</a:t>
            </a:r>
            <a:r>
              <a:rPr sz="1200" b="1" spc="15" dirty="0">
                <a:solidFill>
                  <a:schemeClr val="tx2"/>
                </a:solidFill>
                <a:latin typeface="Arial"/>
                <a:cs typeface="Arial"/>
              </a:rPr>
              <a:t> </a:t>
            </a:r>
            <a:r>
              <a:rPr sz="1200" b="1" spc="-10" dirty="0">
                <a:solidFill>
                  <a:schemeClr val="tx2"/>
                </a:solidFill>
                <a:latin typeface="Arial"/>
                <a:cs typeface="Arial"/>
              </a:rPr>
              <a:t>controllata.</a:t>
            </a:r>
            <a:endParaRPr sz="1200">
              <a:solidFill>
                <a:schemeClr val="tx2"/>
              </a:solidFill>
              <a:latin typeface="Arial"/>
              <a:cs typeface="Arial"/>
            </a:endParaRPr>
          </a:p>
        </p:txBody>
      </p:sp>
      <p:grpSp>
        <p:nvGrpSpPr>
          <p:cNvPr id="6" name="object 6"/>
          <p:cNvGrpSpPr/>
          <p:nvPr/>
        </p:nvGrpSpPr>
        <p:grpSpPr>
          <a:xfrm>
            <a:off x="2675126" y="4343400"/>
            <a:ext cx="5332730" cy="369570"/>
            <a:chOff x="2762757" y="3811270"/>
            <a:chExt cx="5332730" cy="369570"/>
          </a:xfrm>
        </p:grpSpPr>
        <p:sp>
          <p:nvSpPr>
            <p:cNvPr id="7" name="object 7"/>
            <p:cNvSpPr/>
            <p:nvPr/>
          </p:nvSpPr>
          <p:spPr>
            <a:xfrm>
              <a:off x="2769108" y="3817619"/>
              <a:ext cx="5320030" cy="356870"/>
            </a:xfrm>
            <a:custGeom>
              <a:avLst/>
              <a:gdLst/>
              <a:ahLst/>
              <a:cxnLst/>
              <a:rect l="l" t="t" r="r" b="b"/>
              <a:pathLst>
                <a:path w="5320030" h="356870">
                  <a:moveTo>
                    <a:pt x="5319903" y="178181"/>
                  </a:moveTo>
                  <a:lnTo>
                    <a:pt x="3989933" y="178181"/>
                  </a:lnTo>
                  <a:lnTo>
                    <a:pt x="3989933" y="0"/>
                  </a:lnTo>
                  <a:lnTo>
                    <a:pt x="1329982" y="0"/>
                  </a:lnTo>
                  <a:lnTo>
                    <a:pt x="1329982" y="178181"/>
                  </a:lnTo>
                  <a:lnTo>
                    <a:pt x="0" y="178181"/>
                  </a:lnTo>
                  <a:lnTo>
                    <a:pt x="2659951" y="356362"/>
                  </a:lnTo>
                  <a:lnTo>
                    <a:pt x="5319903" y="178181"/>
                  </a:lnTo>
                  <a:close/>
                </a:path>
              </a:pathLst>
            </a:custGeom>
            <a:solidFill>
              <a:srgbClr val="0091DA"/>
            </a:solidFill>
          </p:spPr>
          <p:txBody>
            <a:bodyPr wrap="square" lIns="0" tIns="0" rIns="0" bIns="0" rtlCol="0"/>
            <a:lstStyle/>
            <a:p>
              <a:endParaRPr/>
            </a:p>
          </p:txBody>
        </p:sp>
        <p:sp>
          <p:nvSpPr>
            <p:cNvPr id="8" name="object 8"/>
            <p:cNvSpPr/>
            <p:nvPr/>
          </p:nvSpPr>
          <p:spPr>
            <a:xfrm>
              <a:off x="2769107" y="3817620"/>
              <a:ext cx="5320030" cy="356870"/>
            </a:xfrm>
            <a:custGeom>
              <a:avLst/>
              <a:gdLst/>
              <a:ahLst/>
              <a:cxnLst/>
              <a:rect l="l" t="t" r="r" b="b"/>
              <a:pathLst>
                <a:path w="5320030" h="356870">
                  <a:moveTo>
                    <a:pt x="0" y="178180"/>
                  </a:moveTo>
                  <a:lnTo>
                    <a:pt x="1329982" y="178180"/>
                  </a:lnTo>
                  <a:lnTo>
                    <a:pt x="1329982" y="0"/>
                  </a:lnTo>
                  <a:lnTo>
                    <a:pt x="3989933" y="0"/>
                  </a:lnTo>
                  <a:lnTo>
                    <a:pt x="3989933" y="178180"/>
                  </a:lnTo>
                  <a:lnTo>
                    <a:pt x="5319903" y="178180"/>
                  </a:lnTo>
                  <a:lnTo>
                    <a:pt x="2659951" y="356361"/>
                  </a:lnTo>
                  <a:lnTo>
                    <a:pt x="0" y="178180"/>
                  </a:lnTo>
                  <a:close/>
                </a:path>
              </a:pathLst>
            </a:custGeom>
            <a:ln w="12699">
              <a:solidFill>
                <a:srgbClr val="00699F"/>
              </a:solidFill>
            </a:ln>
          </p:spPr>
          <p:txBody>
            <a:bodyPr wrap="square" lIns="0" tIns="0" rIns="0" bIns="0" rtlCol="0"/>
            <a:lstStyle/>
            <a:p>
              <a:endParaRPr/>
            </a:p>
          </p:txBody>
        </p:sp>
      </p:grpSp>
      <p:sp>
        <p:nvSpPr>
          <p:cNvPr id="11" name="object 11"/>
          <p:cNvSpPr txBox="1"/>
          <p:nvPr/>
        </p:nvSpPr>
        <p:spPr>
          <a:xfrm>
            <a:off x="1859090" y="4962683"/>
            <a:ext cx="6903720" cy="1700466"/>
          </a:xfrm>
          <a:prstGeom prst="rect">
            <a:avLst/>
          </a:prstGeom>
        </p:spPr>
        <p:txBody>
          <a:bodyPr vert="horz" wrap="square" lIns="0" tIns="12700" rIns="0" bIns="0" rtlCol="0">
            <a:spAutoFit/>
          </a:bodyPr>
          <a:lstStyle/>
          <a:p>
            <a:pPr marL="12700" marR="5080" indent="-635" algn="just">
              <a:lnSpc>
                <a:spcPct val="100000"/>
              </a:lnSpc>
              <a:spcBef>
                <a:spcPts val="100"/>
              </a:spcBef>
            </a:pPr>
            <a:r>
              <a:rPr sz="1200" dirty="0">
                <a:solidFill>
                  <a:schemeClr val="tx2"/>
                </a:solidFill>
                <a:latin typeface="Arial"/>
                <a:cs typeface="Arial"/>
              </a:rPr>
              <a:t>In</a:t>
            </a:r>
            <a:r>
              <a:rPr sz="1200" spc="20" dirty="0">
                <a:solidFill>
                  <a:schemeClr val="tx2"/>
                </a:solidFill>
                <a:latin typeface="Arial"/>
                <a:cs typeface="Arial"/>
              </a:rPr>
              <a:t> </a:t>
            </a:r>
            <a:r>
              <a:rPr sz="1200" dirty="0">
                <a:solidFill>
                  <a:schemeClr val="tx2"/>
                </a:solidFill>
                <a:latin typeface="Arial"/>
                <a:cs typeface="Arial"/>
              </a:rPr>
              <a:t>tali</a:t>
            </a:r>
            <a:r>
              <a:rPr sz="1200" spc="20" dirty="0">
                <a:solidFill>
                  <a:schemeClr val="tx2"/>
                </a:solidFill>
                <a:latin typeface="Arial"/>
                <a:cs typeface="Arial"/>
              </a:rPr>
              <a:t> </a:t>
            </a:r>
            <a:r>
              <a:rPr sz="1200" dirty="0">
                <a:solidFill>
                  <a:schemeClr val="tx2"/>
                </a:solidFill>
                <a:latin typeface="Arial"/>
                <a:cs typeface="Arial"/>
              </a:rPr>
              <a:t>casi,</a:t>
            </a:r>
            <a:r>
              <a:rPr sz="1200" spc="25" dirty="0">
                <a:solidFill>
                  <a:schemeClr val="tx2"/>
                </a:solidFill>
                <a:latin typeface="Arial"/>
                <a:cs typeface="Arial"/>
              </a:rPr>
              <a:t> </a:t>
            </a:r>
            <a:r>
              <a:rPr sz="1200" dirty="0">
                <a:solidFill>
                  <a:schemeClr val="tx2"/>
                </a:solidFill>
                <a:latin typeface="Arial"/>
                <a:cs typeface="Arial"/>
              </a:rPr>
              <a:t>risulta</a:t>
            </a:r>
            <a:r>
              <a:rPr sz="1200" spc="15" dirty="0">
                <a:solidFill>
                  <a:schemeClr val="tx2"/>
                </a:solidFill>
                <a:latin typeface="Arial"/>
                <a:cs typeface="Arial"/>
              </a:rPr>
              <a:t> </a:t>
            </a:r>
            <a:r>
              <a:rPr sz="1200" dirty="0">
                <a:solidFill>
                  <a:schemeClr val="tx2"/>
                </a:solidFill>
                <a:latin typeface="Arial"/>
                <a:cs typeface="Arial"/>
              </a:rPr>
              <a:t>agevole</a:t>
            </a:r>
            <a:r>
              <a:rPr sz="1200" spc="15" dirty="0">
                <a:solidFill>
                  <a:schemeClr val="tx2"/>
                </a:solidFill>
                <a:latin typeface="Arial"/>
                <a:cs typeface="Arial"/>
              </a:rPr>
              <a:t> </a:t>
            </a:r>
            <a:r>
              <a:rPr sz="1200" dirty="0">
                <a:solidFill>
                  <a:schemeClr val="tx2"/>
                </a:solidFill>
                <a:latin typeface="Arial"/>
                <a:cs typeface="Arial"/>
              </a:rPr>
              <a:t>dimostrare</a:t>
            </a:r>
            <a:r>
              <a:rPr sz="1200" spc="30" dirty="0">
                <a:solidFill>
                  <a:schemeClr val="tx2"/>
                </a:solidFill>
                <a:latin typeface="Arial"/>
                <a:cs typeface="Arial"/>
              </a:rPr>
              <a:t> </a:t>
            </a:r>
            <a:r>
              <a:rPr sz="1200" dirty="0">
                <a:solidFill>
                  <a:schemeClr val="tx2"/>
                </a:solidFill>
                <a:latin typeface="Arial"/>
                <a:cs typeface="Arial"/>
              </a:rPr>
              <a:t>la</a:t>
            </a:r>
            <a:r>
              <a:rPr sz="1200" spc="10" dirty="0">
                <a:solidFill>
                  <a:schemeClr val="tx2"/>
                </a:solidFill>
                <a:latin typeface="Arial"/>
                <a:cs typeface="Arial"/>
              </a:rPr>
              <a:t> </a:t>
            </a:r>
            <a:r>
              <a:rPr sz="1200" dirty="0">
                <a:solidFill>
                  <a:schemeClr val="tx2"/>
                </a:solidFill>
                <a:latin typeface="Arial"/>
                <a:cs typeface="Arial"/>
              </a:rPr>
              <a:t>sussistenza</a:t>
            </a:r>
            <a:r>
              <a:rPr sz="1200" spc="15" dirty="0">
                <a:solidFill>
                  <a:schemeClr val="tx2"/>
                </a:solidFill>
                <a:latin typeface="Arial"/>
                <a:cs typeface="Arial"/>
              </a:rPr>
              <a:t> </a:t>
            </a:r>
            <a:r>
              <a:rPr sz="1200" dirty="0">
                <a:solidFill>
                  <a:schemeClr val="tx2"/>
                </a:solidFill>
                <a:latin typeface="Arial"/>
                <a:cs typeface="Arial"/>
              </a:rPr>
              <a:t>delle</a:t>
            </a:r>
            <a:r>
              <a:rPr sz="1200" spc="15" dirty="0">
                <a:solidFill>
                  <a:schemeClr val="tx2"/>
                </a:solidFill>
                <a:latin typeface="Arial"/>
                <a:cs typeface="Arial"/>
              </a:rPr>
              <a:t> </a:t>
            </a:r>
            <a:r>
              <a:rPr sz="1200" dirty="0">
                <a:solidFill>
                  <a:schemeClr val="tx2"/>
                </a:solidFill>
                <a:latin typeface="Arial"/>
                <a:cs typeface="Arial"/>
              </a:rPr>
              <a:t>condizioni</a:t>
            </a:r>
            <a:r>
              <a:rPr sz="1200" spc="25" dirty="0">
                <a:solidFill>
                  <a:schemeClr val="tx2"/>
                </a:solidFill>
                <a:latin typeface="Arial"/>
                <a:cs typeface="Arial"/>
              </a:rPr>
              <a:t> </a:t>
            </a:r>
            <a:r>
              <a:rPr sz="1200" dirty="0">
                <a:solidFill>
                  <a:schemeClr val="tx2"/>
                </a:solidFill>
                <a:latin typeface="Arial"/>
                <a:cs typeface="Arial"/>
              </a:rPr>
              <a:t>previste</a:t>
            </a:r>
            <a:r>
              <a:rPr sz="1200" spc="15" dirty="0">
                <a:solidFill>
                  <a:schemeClr val="tx2"/>
                </a:solidFill>
                <a:latin typeface="Arial"/>
                <a:cs typeface="Arial"/>
              </a:rPr>
              <a:t> </a:t>
            </a:r>
            <a:r>
              <a:rPr sz="1200" u="heavy" dirty="0">
                <a:solidFill>
                  <a:schemeClr val="tx2"/>
                </a:solidFill>
                <a:uFill>
                  <a:solidFill>
                    <a:srgbClr val="000000"/>
                  </a:solidFill>
                </a:uFill>
                <a:latin typeface="Arial"/>
                <a:cs typeface="Arial"/>
              </a:rPr>
              <a:t>dall’art.</a:t>
            </a:r>
            <a:r>
              <a:rPr sz="1200" u="heavy" spc="25" dirty="0">
                <a:solidFill>
                  <a:schemeClr val="tx2"/>
                </a:solidFill>
                <a:uFill>
                  <a:solidFill>
                    <a:srgbClr val="000000"/>
                  </a:solidFill>
                </a:uFill>
                <a:latin typeface="Arial"/>
                <a:cs typeface="Arial"/>
              </a:rPr>
              <a:t> </a:t>
            </a:r>
            <a:r>
              <a:rPr sz="1200" u="heavy" spc="-50" dirty="0">
                <a:solidFill>
                  <a:schemeClr val="tx2"/>
                </a:solidFill>
                <a:uFill>
                  <a:solidFill>
                    <a:srgbClr val="000000"/>
                  </a:solidFill>
                </a:uFill>
                <a:latin typeface="Arial"/>
                <a:cs typeface="Arial"/>
              </a:rPr>
              <a:t>6</a:t>
            </a:r>
            <a:r>
              <a:rPr sz="1200" u="none" spc="-50" dirty="0">
                <a:solidFill>
                  <a:schemeClr val="tx2"/>
                </a:solidFill>
                <a:latin typeface="Arial"/>
                <a:cs typeface="Arial"/>
              </a:rPr>
              <a:t> </a:t>
            </a:r>
            <a:r>
              <a:rPr sz="1200" u="none" dirty="0">
                <a:solidFill>
                  <a:schemeClr val="tx2"/>
                </a:solidFill>
                <a:latin typeface="Arial"/>
                <a:cs typeface="Arial"/>
              </a:rPr>
              <a:t>co.</a:t>
            </a:r>
            <a:r>
              <a:rPr sz="1200" u="none" spc="-30" dirty="0">
                <a:solidFill>
                  <a:schemeClr val="tx2"/>
                </a:solidFill>
                <a:latin typeface="Arial"/>
                <a:cs typeface="Arial"/>
              </a:rPr>
              <a:t> </a:t>
            </a:r>
            <a:r>
              <a:rPr sz="1200" u="none" dirty="0">
                <a:solidFill>
                  <a:schemeClr val="tx2"/>
                </a:solidFill>
                <a:latin typeface="Arial"/>
                <a:cs typeface="Arial"/>
              </a:rPr>
              <a:t>2</a:t>
            </a:r>
            <a:r>
              <a:rPr sz="1200" u="none" spc="-10" dirty="0">
                <a:solidFill>
                  <a:schemeClr val="tx2"/>
                </a:solidFill>
                <a:latin typeface="Arial"/>
                <a:cs typeface="Arial"/>
              </a:rPr>
              <a:t> </a:t>
            </a:r>
            <a:r>
              <a:rPr sz="1200" u="none" dirty="0">
                <a:solidFill>
                  <a:schemeClr val="tx2"/>
                </a:solidFill>
                <a:latin typeface="Arial"/>
                <a:cs typeface="Arial"/>
              </a:rPr>
              <a:t>del</a:t>
            </a:r>
            <a:r>
              <a:rPr sz="1200" u="none" spc="-30" dirty="0">
                <a:solidFill>
                  <a:schemeClr val="tx2"/>
                </a:solidFill>
                <a:latin typeface="Arial"/>
                <a:cs typeface="Arial"/>
              </a:rPr>
              <a:t> </a:t>
            </a:r>
            <a:r>
              <a:rPr sz="1200" u="none" dirty="0">
                <a:solidFill>
                  <a:schemeClr val="tx2"/>
                </a:solidFill>
                <a:latin typeface="Arial"/>
                <a:cs typeface="Arial"/>
              </a:rPr>
              <a:t>c.p.</a:t>
            </a:r>
            <a:r>
              <a:rPr sz="1200" u="none" spc="-85" dirty="0">
                <a:solidFill>
                  <a:schemeClr val="tx2"/>
                </a:solidFill>
                <a:latin typeface="Arial"/>
                <a:cs typeface="Arial"/>
              </a:rPr>
              <a:t> </a:t>
            </a:r>
            <a:r>
              <a:rPr sz="1200" u="none" spc="-50" dirty="0">
                <a:solidFill>
                  <a:schemeClr val="tx2"/>
                </a:solidFill>
                <a:latin typeface="Arial"/>
                <a:cs typeface="Arial"/>
              </a:rPr>
              <a:t>:</a:t>
            </a:r>
            <a:endParaRPr sz="1200" dirty="0">
              <a:solidFill>
                <a:schemeClr val="tx2"/>
              </a:solidFill>
              <a:latin typeface="Arial"/>
              <a:cs typeface="Arial"/>
            </a:endParaRPr>
          </a:p>
          <a:p>
            <a:pPr>
              <a:lnSpc>
                <a:spcPct val="100000"/>
              </a:lnSpc>
              <a:spcBef>
                <a:spcPts val="130"/>
              </a:spcBef>
            </a:pPr>
            <a:endParaRPr sz="1200" dirty="0">
              <a:solidFill>
                <a:schemeClr val="tx2"/>
              </a:solidFill>
              <a:latin typeface="Arial"/>
              <a:cs typeface="Arial"/>
            </a:endParaRPr>
          </a:p>
          <a:p>
            <a:pPr marL="1085215" marR="17145" indent="-360045">
              <a:lnSpc>
                <a:spcPct val="100000"/>
              </a:lnSpc>
              <a:spcBef>
                <a:spcPts val="5"/>
              </a:spcBef>
              <a:buFont typeface="Arial"/>
              <a:buChar char="•"/>
              <a:tabLst>
                <a:tab pos="1085215" algn="l"/>
                <a:tab pos="2062480" algn="l"/>
                <a:tab pos="2880360" algn="l"/>
                <a:tab pos="3424554" algn="l"/>
                <a:tab pos="4224655" algn="l"/>
                <a:tab pos="4531360" algn="l"/>
                <a:tab pos="5379720" algn="l"/>
                <a:tab pos="6130925" algn="l"/>
              </a:tabLst>
            </a:pPr>
            <a:r>
              <a:rPr sz="1200" b="1" spc="-10" dirty="0">
                <a:solidFill>
                  <a:schemeClr val="tx2"/>
                </a:solidFill>
                <a:latin typeface="Arial"/>
                <a:cs typeface="Arial"/>
              </a:rPr>
              <a:t>efficienza</a:t>
            </a:r>
            <a:r>
              <a:rPr sz="1200" b="1" dirty="0">
                <a:solidFill>
                  <a:schemeClr val="tx2"/>
                </a:solidFill>
                <a:latin typeface="Arial"/>
                <a:cs typeface="Arial"/>
              </a:rPr>
              <a:t>	</a:t>
            </a:r>
            <a:r>
              <a:rPr sz="1200" b="1" spc="-10" dirty="0">
                <a:solidFill>
                  <a:schemeClr val="tx2"/>
                </a:solidFill>
                <a:latin typeface="Arial"/>
                <a:cs typeface="Arial"/>
              </a:rPr>
              <a:t>causale</a:t>
            </a:r>
            <a:r>
              <a:rPr sz="1200" b="1" dirty="0">
                <a:solidFill>
                  <a:schemeClr val="tx2"/>
                </a:solidFill>
                <a:latin typeface="Arial"/>
                <a:cs typeface="Arial"/>
              </a:rPr>
              <a:t>	</a:t>
            </a:r>
            <a:r>
              <a:rPr sz="1200" spc="-20" dirty="0">
                <a:solidFill>
                  <a:schemeClr val="tx2"/>
                </a:solidFill>
                <a:latin typeface="Arial"/>
                <a:cs typeface="Arial"/>
              </a:rPr>
              <a:t>della</a:t>
            </a:r>
            <a:r>
              <a:rPr sz="1200" dirty="0">
                <a:solidFill>
                  <a:schemeClr val="tx2"/>
                </a:solidFill>
                <a:latin typeface="Arial"/>
                <a:cs typeface="Arial"/>
              </a:rPr>
              <a:t>	</a:t>
            </a:r>
            <a:r>
              <a:rPr sz="1200" spc="-10" dirty="0">
                <a:solidFill>
                  <a:schemeClr val="tx2"/>
                </a:solidFill>
                <a:latin typeface="Arial"/>
                <a:cs typeface="Arial"/>
              </a:rPr>
              <a:t>frazione</a:t>
            </a:r>
            <a:r>
              <a:rPr sz="1200" dirty="0">
                <a:solidFill>
                  <a:schemeClr val="tx2"/>
                </a:solidFill>
                <a:latin typeface="Arial"/>
                <a:cs typeface="Arial"/>
              </a:rPr>
              <a:t>	</a:t>
            </a:r>
            <a:r>
              <a:rPr sz="1200" spc="-25" dirty="0">
                <a:solidFill>
                  <a:schemeClr val="tx2"/>
                </a:solidFill>
                <a:latin typeface="Arial"/>
                <a:cs typeface="Arial"/>
              </a:rPr>
              <a:t>di</a:t>
            </a:r>
            <a:r>
              <a:rPr sz="1200" dirty="0">
                <a:solidFill>
                  <a:schemeClr val="tx2"/>
                </a:solidFill>
                <a:latin typeface="Arial"/>
                <a:cs typeface="Arial"/>
              </a:rPr>
              <a:t>	</a:t>
            </a:r>
            <a:r>
              <a:rPr sz="1200" spc="-10" dirty="0">
                <a:solidFill>
                  <a:schemeClr val="tx2"/>
                </a:solidFill>
                <a:latin typeface="Arial"/>
                <a:cs typeface="Arial"/>
              </a:rPr>
              <a:t>condotta</a:t>
            </a:r>
            <a:r>
              <a:rPr sz="1200" dirty="0">
                <a:solidFill>
                  <a:schemeClr val="tx2"/>
                </a:solidFill>
                <a:latin typeface="Arial"/>
                <a:cs typeface="Arial"/>
              </a:rPr>
              <a:t>	</a:t>
            </a:r>
            <a:r>
              <a:rPr sz="1200" spc="-10" dirty="0">
                <a:solidFill>
                  <a:schemeClr val="tx2"/>
                </a:solidFill>
                <a:latin typeface="Arial"/>
                <a:cs typeface="Arial"/>
              </a:rPr>
              <a:t>rispetto</a:t>
            </a:r>
            <a:r>
              <a:rPr sz="1200" dirty="0">
                <a:solidFill>
                  <a:schemeClr val="tx2"/>
                </a:solidFill>
                <a:latin typeface="Arial"/>
                <a:cs typeface="Arial"/>
              </a:rPr>
              <a:t>	</a:t>
            </a:r>
            <a:r>
              <a:rPr sz="1200" spc="-10" dirty="0">
                <a:solidFill>
                  <a:schemeClr val="tx2"/>
                </a:solidFill>
                <a:latin typeface="Arial"/>
                <a:cs typeface="Arial"/>
              </a:rPr>
              <a:t>all’evento verificatosi</a:t>
            </a:r>
            <a:r>
              <a:rPr sz="1200" spc="15" dirty="0">
                <a:solidFill>
                  <a:schemeClr val="tx2"/>
                </a:solidFill>
                <a:latin typeface="Arial"/>
                <a:cs typeface="Arial"/>
              </a:rPr>
              <a:t> </a:t>
            </a:r>
            <a:r>
              <a:rPr sz="1200" spc="-10" dirty="0">
                <a:solidFill>
                  <a:schemeClr val="tx2"/>
                </a:solidFill>
                <a:latin typeface="Arial"/>
                <a:cs typeface="Arial"/>
              </a:rPr>
              <a:t>all’estero;</a:t>
            </a:r>
            <a:endParaRPr sz="1200" dirty="0">
              <a:solidFill>
                <a:schemeClr val="tx2"/>
              </a:solidFill>
              <a:latin typeface="Arial"/>
              <a:cs typeface="Arial"/>
            </a:endParaRPr>
          </a:p>
          <a:p>
            <a:pPr marL="1085215" marR="673735" indent="-360045">
              <a:lnSpc>
                <a:spcPct val="100000"/>
              </a:lnSpc>
              <a:buFont typeface="Arial"/>
              <a:buChar char="•"/>
              <a:tabLst>
                <a:tab pos="1085215" algn="l"/>
              </a:tabLst>
            </a:pPr>
            <a:r>
              <a:rPr sz="1200" b="1" spc="-10" dirty="0">
                <a:solidFill>
                  <a:schemeClr val="tx2"/>
                </a:solidFill>
                <a:latin typeface="Arial"/>
                <a:cs typeface="Arial"/>
              </a:rPr>
              <a:t>collegamento</a:t>
            </a:r>
            <a:r>
              <a:rPr sz="1200" b="1" spc="-65" dirty="0">
                <a:solidFill>
                  <a:schemeClr val="tx2"/>
                </a:solidFill>
                <a:latin typeface="Arial"/>
                <a:cs typeface="Arial"/>
              </a:rPr>
              <a:t> </a:t>
            </a:r>
            <a:r>
              <a:rPr sz="1200" b="1" spc="-10" dirty="0">
                <a:solidFill>
                  <a:schemeClr val="tx2"/>
                </a:solidFill>
                <a:latin typeface="Arial"/>
                <a:cs typeface="Arial"/>
              </a:rPr>
              <a:t>funzionale</a:t>
            </a:r>
            <a:r>
              <a:rPr sz="1200" b="1" spc="-45" dirty="0">
                <a:solidFill>
                  <a:schemeClr val="tx2"/>
                </a:solidFill>
                <a:latin typeface="Arial"/>
                <a:cs typeface="Arial"/>
              </a:rPr>
              <a:t> </a:t>
            </a:r>
            <a:r>
              <a:rPr sz="1200" dirty="0">
                <a:solidFill>
                  <a:schemeClr val="tx2"/>
                </a:solidFill>
                <a:latin typeface="Arial"/>
                <a:cs typeface="Arial"/>
              </a:rPr>
              <a:t>del</a:t>
            </a:r>
            <a:r>
              <a:rPr sz="1200" spc="-45" dirty="0">
                <a:solidFill>
                  <a:schemeClr val="tx2"/>
                </a:solidFill>
                <a:latin typeface="Arial"/>
                <a:cs typeface="Arial"/>
              </a:rPr>
              <a:t> </a:t>
            </a:r>
            <a:r>
              <a:rPr sz="1200" spc="-10" dirty="0">
                <a:solidFill>
                  <a:schemeClr val="tx2"/>
                </a:solidFill>
                <a:latin typeface="Arial"/>
                <a:cs typeface="Arial"/>
              </a:rPr>
              <a:t>soggetto</a:t>
            </a:r>
            <a:r>
              <a:rPr sz="1200" spc="-60" dirty="0">
                <a:solidFill>
                  <a:schemeClr val="tx2"/>
                </a:solidFill>
                <a:latin typeface="Arial"/>
                <a:cs typeface="Arial"/>
              </a:rPr>
              <a:t> </a:t>
            </a:r>
            <a:r>
              <a:rPr sz="1200" dirty="0">
                <a:solidFill>
                  <a:schemeClr val="tx2"/>
                </a:solidFill>
                <a:latin typeface="Arial"/>
                <a:cs typeface="Arial"/>
              </a:rPr>
              <a:t>autore</a:t>
            </a:r>
            <a:r>
              <a:rPr sz="1200" spc="-55" dirty="0">
                <a:solidFill>
                  <a:schemeClr val="tx2"/>
                </a:solidFill>
                <a:latin typeface="Arial"/>
                <a:cs typeface="Arial"/>
              </a:rPr>
              <a:t> </a:t>
            </a:r>
            <a:r>
              <a:rPr sz="1200" dirty="0">
                <a:solidFill>
                  <a:schemeClr val="tx2"/>
                </a:solidFill>
                <a:latin typeface="Arial"/>
                <a:cs typeface="Arial"/>
              </a:rPr>
              <a:t>del</a:t>
            </a:r>
            <a:r>
              <a:rPr sz="1200" spc="-30" dirty="0">
                <a:solidFill>
                  <a:schemeClr val="tx2"/>
                </a:solidFill>
                <a:latin typeface="Arial"/>
                <a:cs typeface="Arial"/>
              </a:rPr>
              <a:t> </a:t>
            </a:r>
            <a:r>
              <a:rPr sz="1200" dirty="0">
                <a:solidFill>
                  <a:schemeClr val="tx2"/>
                </a:solidFill>
                <a:latin typeface="Arial"/>
                <a:cs typeface="Arial"/>
              </a:rPr>
              <a:t>reato</a:t>
            </a:r>
            <a:r>
              <a:rPr sz="1200" spc="-55" dirty="0">
                <a:solidFill>
                  <a:schemeClr val="tx2"/>
                </a:solidFill>
                <a:latin typeface="Arial"/>
                <a:cs typeface="Arial"/>
              </a:rPr>
              <a:t> </a:t>
            </a:r>
            <a:r>
              <a:rPr sz="1200" dirty="0">
                <a:solidFill>
                  <a:schemeClr val="tx2"/>
                </a:solidFill>
                <a:latin typeface="Arial"/>
                <a:cs typeface="Arial"/>
              </a:rPr>
              <a:t>con</a:t>
            </a:r>
            <a:r>
              <a:rPr sz="1200" spc="-35" dirty="0">
                <a:solidFill>
                  <a:schemeClr val="tx2"/>
                </a:solidFill>
                <a:latin typeface="Arial"/>
                <a:cs typeface="Arial"/>
              </a:rPr>
              <a:t> </a:t>
            </a:r>
            <a:r>
              <a:rPr sz="1200" spc="-10" dirty="0">
                <a:solidFill>
                  <a:schemeClr val="tx2"/>
                </a:solidFill>
                <a:latin typeface="Arial"/>
                <a:cs typeface="Arial"/>
              </a:rPr>
              <a:t>l’ente italiano;</a:t>
            </a:r>
            <a:endParaRPr sz="1200" dirty="0">
              <a:solidFill>
                <a:schemeClr val="tx2"/>
              </a:solidFill>
              <a:latin typeface="Arial"/>
              <a:cs typeface="Arial"/>
            </a:endParaRPr>
          </a:p>
          <a:p>
            <a:pPr>
              <a:lnSpc>
                <a:spcPct val="100000"/>
              </a:lnSpc>
              <a:spcBef>
                <a:spcPts val="125"/>
              </a:spcBef>
            </a:pPr>
            <a:endParaRPr sz="1200" dirty="0">
              <a:solidFill>
                <a:schemeClr val="tx2"/>
              </a:solidFill>
              <a:latin typeface="Arial"/>
              <a:cs typeface="Arial"/>
            </a:endParaRPr>
          </a:p>
          <a:p>
            <a:pPr marL="12700" marR="5080" algn="just">
              <a:lnSpc>
                <a:spcPct val="100000"/>
              </a:lnSpc>
              <a:spcBef>
                <a:spcPts val="5"/>
              </a:spcBef>
            </a:pPr>
            <a:r>
              <a:rPr sz="1200" dirty="0">
                <a:solidFill>
                  <a:schemeClr val="tx2"/>
                </a:solidFill>
                <a:latin typeface="Arial"/>
                <a:cs typeface="Arial"/>
              </a:rPr>
              <a:t>e</a:t>
            </a:r>
            <a:r>
              <a:rPr sz="1200" spc="60" dirty="0">
                <a:solidFill>
                  <a:schemeClr val="tx2"/>
                </a:solidFill>
                <a:latin typeface="Arial"/>
                <a:cs typeface="Arial"/>
              </a:rPr>
              <a:t>  </a:t>
            </a:r>
            <a:r>
              <a:rPr sz="1200" dirty="0">
                <a:solidFill>
                  <a:schemeClr val="tx2"/>
                </a:solidFill>
                <a:latin typeface="Arial"/>
                <a:cs typeface="Arial"/>
              </a:rPr>
              <a:t>dunque</a:t>
            </a:r>
            <a:r>
              <a:rPr sz="1200" spc="480" dirty="0">
                <a:solidFill>
                  <a:schemeClr val="tx2"/>
                </a:solidFill>
                <a:latin typeface="Arial"/>
                <a:cs typeface="Arial"/>
              </a:rPr>
              <a:t> </a:t>
            </a:r>
            <a:r>
              <a:rPr sz="1200" dirty="0">
                <a:solidFill>
                  <a:schemeClr val="tx2"/>
                </a:solidFill>
                <a:latin typeface="Arial"/>
                <a:cs typeface="Arial"/>
              </a:rPr>
              <a:t>attrarre</a:t>
            </a:r>
            <a:r>
              <a:rPr sz="1200" spc="484" dirty="0">
                <a:solidFill>
                  <a:schemeClr val="tx2"/>
                </a:solidFill>
                <a:latin typeface="Arial"/>
                <a:cs typeface="Arial"/>
              </a:rPr>
              <a:t> </a:t>
            </a:r>
            <a:r>
              <a:rPr sz="1200" dirty="0">
                <a:solidFill>
                  <a:schemeClr val="tx2"/>
                </a:solidFill>
                <a:latin typeface="Arial"/>
                <a:cs typeface="Arial"/>
              </a:rPr>
              <a:t>l’evento</a:t>
            </a:r>
            <a:r>
              <a:rPr sz="1200" spc="495" dirty="0">
                <a:solidFill>
                  <a:schemeClr val="tx2"/>
                </a:solidFill>
                <a:latin typeface="Arial"/>
                <a:cs typeface="Arial"/>
              </a:rPr>
              <a:t> </a:t>
            </a:r>
            <a:r>
              <a:rPr sz="1200" dirty="0">
                <a:solidFill>
                  <a:schemeClr val="tx2"/>
                </a:solidFill>
                <a:latin typeface="Arial"/>
                <a:cs typeface="Arial"/>
              </a:rPr>
              <a:t>reato</a:t>
            </a:r>
            <a:r>
              <a:rPr sz="1200" spc="495" dirty="0">
                <a:solidFill>
                  <a:schemeClr val="tx2"/>
                </a:solidFill>
                <a:latin typeface="Arial"/>
                <a:cs typeface="Arial"/>
              </a:rPr>
              <a:t> </a:t>
            </a:r>
            <a:r>
              <a:rPr sz="1200" dirty="0">
                <a:solidFill>
                  <a:schemeClr val="tx2"/>
                </a:solidFill>
                <a:latin typeface="Arial"/>
                <a:cs typeface="Arial"/>
              </a:rPr>
              <a:t>sotto</a:t>
            </a:r>
            <a:r>
              <a:rPr sz="1200" spc="490" dirty="0">
                <a:solidFill>
                  <a:schemeClr val="tx2"/>
                </a:solidFill>
                <a:latin typeface="Arial"/>
                <a:cs typeface="Arial"/>
              </a:rPr>
              <a:t> </a:t>
            </a:r>
            <a:r>
              <a:rPr sz="1200" dirty="0">
                <a:solidFill>
                  <a:schemeClr val="tx2"/>
                </a:solidFill>
                <a:latin typeface="Arial"/>
                <a:cs typeface="Arial"/>
              </a:rPr>
              <a:t>la</a:t>
            </a:r>
            <a:r>
              <a:rPr sz="1200" spc="495" dirty="0">
                <a:solidFill>
                  <a:schemeClr val="tx2"/>
                </a:solidFill>
                <a:latin typeface="Arial"/>
                <a:cs typeface="Arial"/>
              </a:rPr>
              <a:t> </a:t>
            </a:r>
            <a:r>
              <a:rPr sz="1200" dirty="0">
                <a:solidFill>
                  <a:schemeClr val="tx2"/>
                </a:solidFill>
                <a:latin typeface="Arial"/>
                <a:cs typeface="Arial"/>
              </a:rPr>
              <a:t>giurisdizione</a:t>
            </a:r>
            <a:r>
              <a:rPr sz="1200" spc="495" dirty="0">
                <a:solidFill>
                  <a:schemeClr val="tx2"/>
                </a:solidFill>
                <a:latin typeface="Arial"/>
                <a:cs typeface="Arial"/>
              </a:rPr>
              <a:t> </a:t>
            </a:r>
            <a:r>
              <a:rPr sz="1200" dirty="0">
                <a:solidFill>
                  <a:schemeClr val="tx2"/>
                </a:solidFill>
                <a:latin typeface="Arial"/>
                <a:cs typeface="Arial"/>
              </a:rPr>
              <a:t>italiana</a:t>
            </a:r>
            <a:r>
              <a:rPr sz="1200" spc="495" dirty="0">
                <a:solidFill>
                  <a:schemeClr val="tx2"/>
                </a:solidFill>
                <a:latin typeface="Arial"/>
                <a:cs typeface="Arial"/>
              </a:rPr>
              <a:t> </a:t>
            </a:r>
            <a:r>
              <a:rPr sz="1200" dirty="0">
                <a:solidFill>
                  <a:schemeClr val="tx2"/>
                </a:solidFill>
                <a:latin typeface="Arial"/>
                <a:cs typeface="Arial"/>
              </a:rPr>
              <a:t>e</a:t>
            </a:r>
            <a:r>
              <a:rPr sz="1200" spc="490" dirty="0">
                <a:solidFill>
                  <a:schemeClr val="tx2"/>
                </a:solidFill>
                <a:latin typeface="Arial"/>
                <a:cs typeface="Arial"/>
              </a:rPr>
              <a:t> </a:t>
            </a:r>
            <a:r>
              <a:rPr sz="1200" dirty="0">
                <a:solidFill>
                  <a:schemeClr val="tx2"/>
                </a:solidFill>
                <a:latin typeface="Arial"/>
                <a:cs typeface="Arial"/>
              </a:rPr>
              <a:t>la</a:t>
            </a:r>
            <a:r>
              <a:rPr sz="1200" spc="495" dirty="0">
                <a:solidFill>
                  <a:schemeClr val="tx2"/>
                </a:solidFill>
                <a:latin typeface="Arial"/>
                <a:cs typeface="Arial"/>
              </a:rPr>
              <a:t> </a:t>
            </a:r>
            <a:r>
              <a:rPr sz="1200" spc="-10" dirty="0">
                <a:solidFill>
                  <a:schemeClr val="tx2"/>
                </a:solidFill>
                <a:latin typeface="Arial"/>
                <a:cs typeface="Arial"/>
              </a:rPr>
              <a:t>conseguente </a:t>
            </a:r>
            <a:r>
              <a:rPr sz="1200" dirty="0">
                <a:solidFill>
                  <a:schemeClr val="tx2"/>
                </a:solidFill>
                <a:latin typeface="Arial"/>
                <a:cs typeface="Arial"/>
              </a:rPr>
              <a:t>competenza</a:t>
            </a:r>
            <a:r>
              <a:rPr sz="1200" spc="60" dirty="0">
                <a:solidFill>
                  <a:schemeClr val="tx2"/>
                </a:solidFill>
                <a:latin typeface="Arial"/>
                <a:cs typeface="Arial"/>
              </a:rPr>
              <a:t> </a:t>
            </a:r>
            <a:r>
              <a:rPr sz="1200" dirty="0">
                <a:solidFill>
                  <a:schemeClr val="tx2"/>
                </a:solidFill>
                <a:latin typeface="Arial"/>
                <a:cs typeface="Arial"/>
              </a:rPr>
              <a:t>del</a:t>
            </a:r>
            <a:r>
              <a:rPr sz="1200" spc="70" dirty="0">
                <a:solidFill>
                  <a:schemeClr val="tx2"/>
                </a:solidFill>
                <a:latin typeface="Arial"/>
                <a:cs typeface="Arial"/>
              </a:rPr>
              <a:t> </a:t>
            </a:r>
            <a:r>
              <a:rPr sz="1200" dirty="0">
                <a:solidFill>
                  <a:schemeClr val="tx2"/>
                </a:solidFill>
                <a:latin typeface="Arial"/>
                <a:cs typeface="Arial"/>
              </a:rPr>
              <a:t>giudice</a:t>
            </a:r>
            <a:r>
              <a:rPr sz="1200" spc="75" dirty="0">
                <a:solidFill>
                  <a:schemeClr val="tx2"/>
                </a:solidFill>
                <a:latin typeface="Arial"/>
                <a:cs typeface="Arial"/>
              </a:rPr>
              <a:t> </a:t>
            </a:r>
            <a:r>
              <a:rPr sz="1200" dirty="0">
                <a:solidFill>
                  <a:schemeClr val="tx2"/>
                </a:solidFill>
                <a:latin typeface="Arial"/>
                <a:cs typeface="Arial"/>
              </a:rPr>
              <a:t>italiano</a:t>
            </a:r>
            <a:r>
              <a:rPr sz="1200" spc="80" dirty="0">
                <a:solidFill>
                  <a:schemeClr val="tx2"/>
                </a:solidFill>
                <a:latin typeface="Arial"/>
                <a:cs typeface="Arial"/>
              </a:rPr>
              <a:t> </a:t>
            </a:r>
            <a:r>
              <a:rPr sz="1200" dirty="0">
                <a:solidFill>
                  <a:schemeClr val="tx2"/>
                </a:solidFill>
                <a:latin typeface="Arial"/>
                <a:cs typeface="Arial"/>
              </a:rPr>
              <a:t>ad</a:t>
            </a:r>
            <a:r>
              <a:rPr sz="1200" spc="55" dirty="0">
                <a:solidFill>
                  <a:schemeClr val="tx2"/>
                </a:solidFill>
                <a:latin typeface="Arial"/>
                <a:cs typeface="Arial"/>
              </a:rPr>
              <a:t> </a:t>
            </a:r>
            <a:r>
              <a:rPr sz="1200" dirty="0">
                <a:solidFill>
                  <a:schemeClr val="tx2"/>
                </a:solidFill>
                <a:latin typeface="Arial"/>
                <a:cs typeface="Arial"/>
              </a:rPr>
              <a:t>accertare</a:t>
            </a:r>
            <a:r>
              <a:rPr sz="1200" spc="75" dirty="0">
                <a:solidFill>
                  <a:schemeClr val="tx2"/>
                </a:solidFill>
                <a:latin typeface="Arial"/>
                <a:cs typeface="Arial"/>
              </a:rPr>
              <a:t> </a:t>
            </a:r>
            <a:r>
              <a:rPr sz="1200" dirty="0">
                <a:solidFill>
                  <a:schemeClr val="tx2"/>
                </a:solidFill>
                <a:latin typeface="Arial"/>
                <a:cs typeface="Arial"/>
              </a:rPr>
              <a:t>la</a:t>
            </a:r>
            <a:r>
              <a:rPr sz="1200" spc="65" dirty="0">
                <a:solidFill>
                  <a:schemeClr val="tx2"/>
                </a:solidFill>
                <a:latin typeface="Arial"/>
                <a:cs typeface="Arial"/>
              </a:rPr>
              <a:t> </a:t>
            </a:r>
            <a:r>
              <a:rPr sz="1200" dirty="0">
                <a:solidFill>
                  <a:schemeClr val="tx2"/>
                </a:solidFill>
                <a:latin typeface="Arial"/>
                <a:cs typeface="Arial"/>
              </a:rPr>
              <a:t>responsabilità</a:t>
            </a:r>
            <a:r>
              <a:rPr sz="1200" spc="65" dirty="0">
                <a:solidFill>
                  <a:schemeClr val="tx2"/>
                </a:solidFill>
                <a:latin typeface="Arial"/>
                <a:cs typeface="Arial"/>
              </a:rPr>
              <a:t> </a:t>
            </a:r>
            <a:r>
              <a:rPr sz="1200" dirty="0">
                <a:solidFill>
                  <a:schemeClr val="tx2"/>
                </a:solidFill>
                <a:latin typeface="Arial"/>
                <a:cs typeface="Arial"/>
              </a:rPr>
              <a:t>amministrativa</a:t>
            </a:r>
            <a:r>
              <a:rPr sz="1200" spc="75" dirty="0">
                <a:solidFill>
                  <a:schemeClr val="tx2"/>
                </a:solidFill>
                <a:latin typeface="Arial"/>
                <a:cs typeface="Arial"/>
              </a:rPr>
              <a:t> </a:t>
            </a:r>
            <a:r>
              <a:rPr sz="1200" spc="-10" dirty="0">
                <a:solidFill>
                  <a:schemeClr val="tx2"/>
                </a:solidFill>
                <a:latin typeface="Arial"/>
                <a:cs typeface="Arial"/>
              </a:rPr>
              <a:t>dell’ente controllante</a:t>
            </a:r>
            <a:r>
              <a:rPr sz="1200" spc="-45" dirty="0">
                <a:solidFill>
                  <a:schemeClr val="tx2"/>
                </a:solidFill>
                <a:latin typeface="Arial"/>
                <a:cs typeface="Arial"/>
              </a:rPr>
              <a:t> </a:t>
            </a:r>
            <a:r>
              <a:rPr sz="1200" dirty="0">
                <a:solidFill>
                  <a:schemeClr val="tx2"/>
                </a:solidFill>
                <a:latin typeface="Arial"/>
                <a:cs typeface="Arial"/>
              </a:rPr>
              <a:t>per</a:t>
            </a:r>
            <a:r>
              <a:rPr sz="1200" spc="-30" dirty="0">
                <a:solidFill>
                  <a:schemeClr val="tx2"/>
                </a:solidFill>
                <a:latin typeface="Arial"/>
                <a:cs typeface="Arial"/>
              </a:rPr>
              <a:t> </a:t>
            </a:r>
            <a:r>
              <a:rPr sz="1200" dirty="0">
                <a:solidFill>
                  <a:schemeClr val="tx2"/>
                </a:solidFill>
                <a:latin typeface="Arial"/>
                <a:cs typeface="Arial"/>
              </a:rPr>
              <a:t>il</a:t>
            </a:r>
            <a:r>
              <a:rPr sz="1200" spc="-5" dirty="0">
                <a:solidFill>
                  <a:schemeClr val="tx2"/>
                </a:solidFill>
                <a:latin typeface="Arial"/>
                <a:cs typeface="Arial"/>
              </a:rPr>
              <a:t> </a:t>
            </a:r>
            <a:r>
              <a:rPr sz="1200" dirty="0">
                <a:solidFill>
                  <a:schemeClr val="tx2"/>
                </a:solidFill>
                <a:latin typeface="Arial"/>
                <a:cs typeface="Arial"/>
              </a:rPr>
              <a:t>reato</a:t>
            </a:r>
            <a:r>
              <a:rPr sz="1200" spc="-20" dirty="0">
                <a:solidFill>
                  <a:schemeClr val="tx2"/>
                </a:solidFill>
                <a:latin typeface="Arial"/>
                <a:cs typeface="Arial"/>
              </a:rPr>
              <a:t> </a:t>
            </a:r>
            <a:r>
              <a:rPr sz="1200" dirty="0">
                <a:solidFill>
                  <a:schemeClr val="tx2"/>
                </a:solidFill>
                <a:latin typeface="Arial"/>
                <a:cs typeface="Arial"/>
              </a:rPr>
              <a:t>commesso</a:t>
            </a:r>
            <a:r>
              <a:rPr sz="1200" spc="-30" dirty="0">
                <a:solidFill>
                  <a:schemeClr val="tx2"/>
                </a:solidFill>
                <a:latin typeface="Arial"/>
                <a:cs typeface="Arial"/>
              </a:rPr>
              <a:t> </a:t>
            </a:r>
            <a:r>
              <a:rPr sz="1200" spc="-10" dirty="0">
                <a:solidFill>
                  <a:schemeClr val="tx2"/>
                </a:solidFill>
                <a:latin typeface="Arial"/>
                <a:cs typeface="Arial"/>
              </a:rPr>
              <a:t>all’estero</a:t>
            </a:r>
            <a:r>
              <a:rPr sz="1200" spc="-40" dirty="0">
                <a:solidFill>
                  <a:schemeClr val="tx2"/>
                </a:solidFill>
                <a:latin typeface="Arial"/>
                <a:cs typeface="Arial"/>
              </a:rPr>
              <a:t> </a:t>
            </a:r>
            <a:r>
              <a:rPr sz="1200" spc="-10" dirty="0">
                <a:solidFill>
                  <a:schemeClr val="tx2"/>
                </a:solidFill>
                <a:latin typeface="Arial"/>
                <a:cs typeface="Arial"/>
              </a:rPr>
              <a:t>dalla</a:t>
            </a:r>
            <a:r>
              <a:rPr sz="1200" spc="-220" dirty="0">
                <a:solidFill>
                  <a:schemeClr val="tx2"/>
                </a:solidFill>
                <a:latin typeface="Arial"/>
                <a:cs typeface="Arial"/>
              </a:rPr>
              <a:t> </a:t>
            </a:r>
            <a:r>
              <a:rPr sz="1200" spc="-10" dirty="0">
                <a:solidFill>
                  <a:schemeClr val="tx2"/>
                </a:solidFill>
                <a:latin typeface="Arial"/>
                <a:cs typeface="Arial"/>
              </a:rPr>
              <a:t>controllata.</a:t>
            </a:r>
            <a:endParaRPr sz="1200" dirty="0">
              <a:solidFill>
                <a:schemeClr val="tx2"/>
              </a:solidFill>
              <a:latin typeface="Arial"/>
              <a:cs typeface="Arial"/>
            </a:endParaRPr>
          </a:p>
        </p:txBody>
      </p:sp>
      <p:sp>
        <p:nvSpPr>
          <p:cNvPr id="12" name="object 12"/>
          <p:cNvSpPr txBox="1"/>
          <p:nvPr/>
        </p:nvSpPr>
        <p:spPr>
          <a:xfrm>
            <a:off x="381000" y="1586116"/>
            <a:ext cx="1282700" cy="391160"/>
          </a:xfrm>
          <a:prstGeom prst="rect">
            <a:avLst/>
          </a:prstGeom>
        </p:spPr>
        <p:txBody>
          <a:bodyPr vert="horz" wrap="square" lIns="0" tIns="12700" rIns="0" bIns="0" rtlCol="0">
            <a:spAutoFit/>
          </a:bodyPr>
          <a:lstStyle/>
          <a:p>
            <a:pPr marL="12700" marR="5080" indent="347345">
              <a:lnSpc>
                <a:spcPct val="100000"/>
              </a:lnSpc>
              <a:spcBef>
                <a:spcPts val="100"/>
              </a:spcBef>
            </a:pPr>
            <a:r>
              <a:rPr sz="1200" b="1" spc="-10" dirty="0">
                <a:solidFill>
                  <a:schemeClr val="tx2"/>
                </a:solidFill>
                <a:latin typeface="Arial"/>
                <a:cs typeface="Arial"/>
              </a:rPr>
              <a:t>GRUPPI </a:t>
            </a:r>
            <a:r>
              <a:rPr sz="1200" b="1" spc="-35" dirty="0">
                <a:solidFill>
                  <a:schemeClr val="tx2"/>
                </a:solidFill>
                <a:latin typeface="Arial"/>
                <a:cs typeface="Arial"/>
              </a:rPr>
              <a:t>MULTINAZIONALI</a:t>
            </a:r>
            <a:endParaRPr sz="1200" dirty="0">
              <a:solidFill>
                <a:schemeClr val="tx2"/>
              </a:solidFill>
              <a:latin typeface="Arial"/>
              <a:cs typeface="Arial"/>
            </a:endParaRPr>
          </a:p>
        </p:txBody>
      </p:sp>
      <p:graphicFrame>
        <p:nvGraphicFramePr>
          <p:cNvPr id="13" name="object 13"/>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048" y="454153"/>
            <a:ext cx="6728408" cy="582167"/>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Reati all'estero – meccanismi di risalita</a:t>
            </a:r>
          </a:p>
        </p:txBody>
      </p:sp>
      <p:sp>
        <p:nvSpPr>
          <p:cNvPr id="3" name="object 3"/>
          <p:cNvSpPr txBox="1"/>
          <p:nvPr/>
        </p:nvSpPr>
        <p:spPr>
          <a:xfrm>
            <a:off x="452310" y="1193038"/>
            <a:ext cx="4443730" cy="580287"/>
          </a:xfrm>
          <a:prstGeom prst="rect">
            <a:avLst/>
          </a:prstGeom>
        </p:spPr>
        <p:txBody>
          <a:bodyPr vert="horz" wrap="square" lIns="0" tIns="13335" rIns="0" bIns="0" rtlCol="0">
            <a:spAutoFit/>
          </a:bodyPr>
          <a:lstStyle/>
          <a:p>
            <a:pPr marL="12700">
              <a:lnSpc>
                <a:spcPct val="100000"/>
              </a:lnSpc>
              <a:spcBef>
                <a:spcPts val="105"/>
              </a:spcBef>
            </a:pPr>
            <a:r>
              <a:rPr sz="1200" dirty="0">
                <a:solidFill>
                  <a:schemeClr val="tx2"/>
                </a:solidFill>
                <a:latin typeface="Arial"/>
                <a:cs typeface="Arial"/>
              </a:rPr>
              <a:t>Preso</a:t>
            </a:r>
            <a:r>
              <a:rPr sz="1200" spc="-40" dirty="0">
                <a:solidFill>
                  <a:schemeClr val="tx2"/>
                </a:solidFill>
                <a:latin typeface="Arial"/>
                <a:cs typeface="Arial"/>
              </a:rPr>
              <a:t> </a:t>
            </a:r>
            <a:r>
              <a:rPr sz="1200" dirty="0">
                <a:solidFill>
                  <a:schemeClr val="tx2"/>
                </a:solidFill>
                <a:latin typeface="Arial"/>
                <a:cs typeface="Arial"/>
              </a:rPr>
              <a:t>atto</a:t>
            </a:r>
            <a:r>
              <a:rPr sz="1200" spc="-90" dirty="0">
                <a:solidFill>
                  <a:schemeClr val="tx2"/>
                </a:solidFill>
                <a:latin typeface="Arial"/>
                <a:cs typeface="Arial"/>
              </a:rPr>
              <a:t> </a:t>
            </a:r>
            <a:r>
              <a:rPr sz="1200" spc="-20" dirty="0">
                <a:solidFill>
                  <a:schemeClr val="tx2"/>
                </a:solidFill>
                <a:latin typeface="Arial"/>
                <a:cs typeface="Arial"/>
              </a:rPr>
              <a:t>che:</a:t>
            </a:r>
            <a:endParaRPr sz="1200" dirty="0">
              <a:solidFill>
                <a:schemeClr val="tx2"/>
              </a:solidFill>
              <a:latin typeface="Arial"/>
              <a:cs typeface="Arial"/>
            </a:endParaRPr>
          </a:p>
          <a:p>
            <a:pPr>
              <a:lnSpc>
                <a:spcPct val="100000"/>
              </a:lnSpc>
              <a:spcBef>
                <a:spcPts val="125"/>
              </a:spcBef>
            </a:pPr>
            <a:endParaRPr sz="1200" dirty="0">
              <a:solidFill>
                <a:schemeClr val="tx2"/>
              </a:solidFill>
              <a:latin typeface="Arial"/>
              <a:cs typeface="Arial"/>
            </a:endParaRPr>
          </a:p>
          <a:p>
            <a:pPr marL="469265">
              <a:lnSpc>
                <a:spcPct val="100000"/>
              </a:lnSpc>
              <a:spcBef>
                <a:spcPts val="5"/>
              </a:spcBef>
              <a:tabLst>
                <a:tab pos="812165" algn="l"/>
              </a:tabLst>
            </a:pPr>
            <a:r>
              <a:rPr sz="1200" spc="-25" dirty="0">
                <a:solidFill>
                  <a:schemeClr val="tx2"/>
                </a:solidFill>
                <a:latin typeface="Arial"/>
                <a:cs typeface="Arial"/>
              </a:rPr>
              <a:t>1)</a:t>
            </a:r>
            <a:r>
              <a:rPr sz="1200" dirty="0">
                <a:solidFill>
                  <a:schemeClr val="tx2"/>
                </a:solidFill>
                <a:latin typeface="Arial"/>
                <a:cs typeface="Arial"/>
              </a:rPr>
              <a:t>	Sussiste</a:t>
            </a:r>
            <a:r>
              <a:rPr sz="1200" spc="-45" dirty="0">
                <a:solidFill>
                  <a:schemeClr val="tx2"/>
                </a:solidFill>
                <a:latin typeface="Arial"/>
                <a:cs typeface="Arial"/>
              </a:rPr>
              <a:t> </a:t>
            </a:r>
            <a:r>
              <a:rPr sz="1200" dirty="0">
                <a:solidFill>
                  <a:schemeClr val="tx2"/>
                </a:solidFill>
                <a:latin typeface="Arial"/>
                <a:cs typeface="Arial"/>
              </a:rPr>
              <a:t>il</a:t>
            </a:r>
            <a:r>
              <a:rPr sz="1200" spc="-25" dirty="0">
                <a:solidFill>
                  <a:schemeClr val="tx2"/>
                </a:solidFill>
                <a:latin typeface="Arial"/>
                <a:cs typeface="Arial"/>
              </a:rPr>
              <a:t> </a:t>
            </a:r>
            <a:r>
              <a:rPr sz="1200" dirty="0">
                <a:solidFill>
                  <a:schemeClr val="tx2"/>
                </a:solidFill>
                <a:latin typeface="Arial"/>
                <a:cs typeface="Arial"/>
              </a:rPr>
              <a:t>rischio</a:t>
            </a:r>
            <a:r>
              <a:rPr sz="1200" spc="-35" dirty="0">
                <a:solidFill>
                  <a:schemeClr val="tx2"/>
                </a:solidFill>
                <a:latin typeface="Arial"/>
                <a:cs typeface="Arial"/>
              </a:rPr>
              <a:t> </a:t>
            </a:r>
            <a:r>
              <a:rPr sz="1200" b="1" u="heavy" dirty="0">
                <a:solidFill>
                  <a:schemeClr val="tx2"/>
                </a:solidFill>
                <a:uFill>
                  <a:solidFill>
                    <a:srgbClr val="000000"/>
                  </a:solidFill>
                </a:uFill>
                <a:latin typeface="Arial"/>
                <a:cs typeface="Arial"/>
              </a:rPr>
              <a:t>di</a:t>
            </a:r>
            <a:r>
              <a:rPr sz="1200" b="1" u="heavy" spc="-25"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risalita</a:t>
            </a:r>
            <a:r>
              <a:rPr sz="1200" b="1" u="heavy" spc="-45" dirty="0">
                <a:solidFill>
                  <a:schemeClr val="tx2"/>
                </a:solidFill>
                <a:uFill>
                  <a:solidFill>
                    <a:srgbClr val="000000"/>
                  </a:solidFill>
                </a:uFill>
                <a:latin typeface="Arial"/>
                <a:cs typeface="Arial"/>
              </a:rPr>
              <a:t> </a:t>
            </a:r>
            <a:r>
              <a:rPr sz="1200" b="1" u="heavy" spc="-10" dirty="0">
                <a:solidFill>
                  <a:schemeClr val="tx2"/>
                </a:solidFill>
                <a:uFill>
                  <a:solidFill>
                    <a:srgbClr val="000000"/>
                  </a:solidFill>
                </a:uFill>
                <a:latin typeface="Arial"/>
                <a:cs typeface="Arial"/>
              </a:rPr>
              <a:t>di</a:t>
            </a:r>
            <a:r>
              <a:rPr sz="1200" b="1" u="heavy" spc="-160" dirty="0">
                <a:solidFill>
                  <a:schemeClr val="tx2"/>
                </a:solidFill>
                <a:uFill>
                  <a:solidFill>
                    <a:srgbClr val="000000"/>
                  </a:solidFill>
                </a:uFill>
                <a:latin typeface="Arial"/>
                <a:cs typeface="Arial"/>
              </a:rPr>
              <a:t> </a:t>
            </a:r>
            <a:r>
              <a:rPr sz="1200" b="1" u="heavy" spc="-10" dirty="0">
                <a:solidFill>
                  <a:schemeClr val="tx2"/>
                </a:solidFill>
                <a:uFill>
                  <a:solidFill>
                    <a:srgbClr val="000000"/>
                  </a:solidFill>
                </a:uFill>
                <a:latin typeface="Arial"/>
                <a:cs typeface="Arial"/>
              </a:rPr>
              <a:t>responsabilità</a:t>
            </a:r>
            <a:endParaRPr sz="1200" dirty="0">
              <a:solidFill>
                <a:schemeClr val="tx2"/>
              </a:solidFill>
              <a:latin typeface="Arial"/>
              <a:cs typeface="Arial"/>
            </a:endParaRPr>
          </a:p>
        </p:txBody>
      </p:sp>
      <p:sp>
        <p:nvSpPr>
          <p:cNvPr id="4" name="object 4"/>
          <p:cNvSpPr txBox="1"/>
          <p:nvPr/>
        </p:nvSpPr>
        <p:spPr>
          <a:xfrm>
            <a:off x="452310" y="2046476"/>
            <a:ext cx="8246109" cy="3734997"/>
          </a:xfrm>
          <a:prstGeom prst="rect">
            <a:avLst/>
          </a:prstGeom>
        </p:spPr>
        <p:txBody>
          <a:bodyPr vert="horz" wrap="square" lIns="0" tIns="13335" rIns="0" bIns="0" rtlCol="0">
            <a:spAutoFit/>
          </a:bodyPr>
          <a:lstStyle/>
          <a:p>
            <a:pPr marL="812165" marR="721995" indent="-342900">
              <a:lnSpc>
                <a:spcPct val="100000"/>
              </a:lnSpc>
              <a:spcBef>
                <a:spcPts val="105"/>
              </a:spcBef>
              <a:tabLst>
                <a:tab pos="812165" algn="l"/>
              </a:tabLst>
            </a:pPr>
            <a:r>
              <a:rPr sz="1200" spc="-25" dirty="0">
                <a:solidFill>
                  <a:schemeClr val="tx2"/>
                </a:solidFill>
                <a:latin typeface="Arial"/>
                <a:cs typeface="Arial"/>
              </a:rPr>
              <a:t>2)</a:t>
            </a:r>
            <a:r>
              <a:rPr sz="1200" dirty="0">
                <a:solidFill>
                  <a:schemeClr val="tx2"/>
                </a:solidFill>
                <a:latin typeface="Arial"/>
                <a:cs typeface="Arial"/>
              </a:rPr>
              <a:t>	</a:t>
            </a:r>
            <a:r>
              <a:rPr sz="1200" spc="-10" dirty="0">
                <a:solidFill>
                  <a:schemeClr val="tx2"/>
                </a:solidFill>
                <a:latin typeface="Arial"/>
                <a:cs typeface="Arial"/>
              </a:rPr>
              <a:t>Sussiste</a:t>
            </a:r>
            <a:r>
              <a:rPr sz="1200" spc="-60" dirty="0">
                <a:solidFill>
                  <a:schemeClr val="tx2"/>
                </a:solidFill>
                <a:latin typeface="Arial"/>
                <a:cs typeface="Arial"/>
              </a:rPr>
              <a:t> </a:t>
            </a:r>
            <a:r>
              <a:rPr sz="1200" dirty="0">
                <a:solidFill>
                  <a:schemeClr val="tx2"/>
                </a:solidFill>
                <a:latin typeface="Arial"/>
                <a:cs typeface="Arial"/>
              </a:rPr>
              <a:t>il</a:t>
            </a:r>
            <a:r>
              <a:rPr sz="1200" spc="-20" dirty="0">
                <a:solidFill>
                  <a:schemeClr val="tx2"/>
                </a:solidFill>
                <a:latin typeface="Arial"/>
                <a:cs typeface="Arial"/>
              </a:rPr>
              <a:t> </a:t>
            </a:r>
            <a:r>
              <a:rPr sz="1200" dirty="0">
                <a:solidFill>
                  <a:schemeClr val="tx2"/>
                </a:solidFill>
                <a:latin typeface="Arial"/>
                <a:cs typeface="Arial"/>
              </a:rPr>
              <a:t>rischio</a:t>
            </a:r>
            <a:r>
              <a:rPr sz="1200" spc="-55" dirty="0">
                <a:solidFill>
                  <a:schemeClr val="tx2"/>
                </a:solidFill>
                <a:latin typeface="Arial"/>
                <a:cs typeface="Arial"/>
              </a:rPr>
              <a:t> </a:t>
            </a:r>
            <a:r>
              <a:rPr sz="1200" dirty="0">
                <a:solidFill>
                  <a:schemeClr val="tx2"/>
                </a:solidFill>
                <a:latin typeface="Arial"/>
                <a:cs typeface="Arial"/>
              </a:rPr>
              <a:t>anche</a:t>
            </a:r>
            <a:r>
              <a:rPr sz="1200" spc="-55" dirty="0">
                <a:solidFill>
                  <a:schemeClr val="tx2"/>
                </a:solidFill>
                <a:latin typeface="Arial"/>
                <a:cs typeface="Arial"/>
              </a:rPr>
              <a:t> </a:t>
            </a:r>
            <a:r>
              <a:rPr sz="1200" dirty="0">
                <a:solidFill>
                  <a:schemeClr val="tx2"/>
                </a:solidFill>
                <a:latin typeface="Arial"/>
                <a:cs typeface="Arial"/>
              </a:rPr>
              <a:t>per</a:t>
            </a:r>
            <a:r>
              <a:rPr sz="1200" spc="-30" dirty="0">
                <a:solidFill>
                  <a:schemeClr val="tx2"/>
                </a:solidFill>
                <a:latin typeface="Arial"/>
                <a:cs typeface="Arial"/>
              </a:rPr>
              <a:t> </a:t>
            </a:r>
            <a:r>
              <a:rPr sz="1200" dirty="0">
                <a:solidFill>
                  <a:schemeClr val="tx2"/>
                </a:solidFill>
                <a:latin typeface="Arial"/>
                <a:cs typeface="Arial"/>
              </a:rPr>
              <a:t>alcuni</a:t>
            </a:r>
            <a:r>
              <a:rPr sz="1200" spc="-55" dirty="0">
                <a:solidFill>
                  <a:schemeClr val="tx2"/>
                </a:solidFill>
                <a:latin typeface="Arial"/>
                <a:cs typeface="Arial"/>
              </a:rPr>
              <a:t> </a:t>
            </a:r>
            <a:r>
              <a:rPr sz="1200" dirty="0">
                <a:solidFill>
                  <a:schemeClr val="tx2"/>
                </a:solidFill>
                <a:latin typeface="Arial"/>
                <a:cs typeface="Arial"/>
              </a:rPr>
              <a:t>reati</a:t>
            </a:r>
            <a:r>
              <a:rPr sz="1200" spc="-45" dirty="0">
                <a:solidFill>
                  <a:schemeClr val="tx2"/>
                </a:solidFill>
                <a:latin typeface="Arial"/>
                <a:cs typeface="Arial"/>
              </a:rPr>
              <a:t> </a:t>
            </a:r>
            <a:r>
              <a:rPr sz="1200" spc="-10" dirty="0">
                <a:solidFill>
                  <a:schemeClr val="tx2"/>
                </a:solidFill>
                <a:latin typeface="Arial"/>
                <a:cs typeface="Arial"/>
              </a:rPr>
              <a:t>commessi</a:t>
            </a:r>
            <a:r>
              <a:rPr sz="1200" spc="-55" dirty="0">
                <a:solidFill>
                  <a:schemeClr val="tx2"/>
                </a:solidFill>
                <a:latin typeface="Arial"/>
                <a:cs typeface="Arial"/>
              </a:rPr>
              <a:t> </a:t>
            </a:r>
            <a:r>
              <a:rPr sz="1200" spc="-10" dirty="0">
                <a:solidFill>
                  <a:schemeClr val="tx2"/>
                </a:solidFill>
                <a:latin typeface="Arial"/>
                <a:cs typeface="Arial"/>
              </a:rPr>
              <a:t>all’estero</a:t>
            </a:r>
            <a:r>
              <a:rPr sz="1200" spc="-55" dirty="0">
                <a:solidFill>
                  <a:schemeClr val="tx2"/>
                </a:solidFill>
                <a:latin typeface="Arial"/>
                <a:cs typeface="Arial"/>
              </a:rPr>
              <a:t> </a:t>
            </a:r>
            <a:r>
              <a:rPr sz="1200" dirty="0">
                <a:solidFill>
                  <a:schemeClr val="tx2"/>
                </a:solidFill>
                <a:latin typeface="Arial"/>
                <a:cs typeface="Arial"/>
              </a:rPr>
              <a:t>(seppure</a:t>
            </a:r>
            <a:r>
              <a:rPr sz="1200" spc="-55" dirty="0">
                <a:solidFill>
                  <a:schemeClr val="tx2"/>
                </a:solidFill>
                <a:latin typeface="Arial"/>
                <a:cs typeface="Arial"/>
              </a:rPr>
              <a:t> </a:t>
            </a:r>
            <a:r>
              <a:rPr sz="1200" spc="-10" dirty="0">
                <a:solidFill>
                  <a:schemeClr val="tx2"/>
                </a:solidFill>
                <a:latin typeface="Arial"/>
                <a:cs typeface="Arial"/>
              </a:rPr>
              <a:t>subordinato</a:t>
            </a:r>
            <a:r>
              <a:rPr sz="1200" spc="-55" dirty="0">
                <a:solidFill>
                  <a:schemeClr val="tx2"/>
                </a:solidFill>
                <a:latin typeface="Arial"/>
                <a:cs typeface="Arial"/>
              </a:rPr>
              <a:t> </a:t>
            </a:r>
            <a:r>
              <a:rPr sz="1200" spc="-20" dirty="0">
                <a:solidFill>
                  <a:schemeClr val="tx2"/>
                </a:solidFill>
                <a:latin typeface="Arial"/>
                <a:cs typeface="Arial"/>
              </a:rPr>
              <a:t>alle </a:t>
            </a:r>
            <a:r>
              <a:rPr sz="1200" spc="-10" dirty="0">
                <a:solidFill>
                  <a:schemeClr val="tx2"/>
                </a:solidFill>
                <a:latin typeface="Arial"/>
                <a:cs typeface="Arial"/>
              </a:rPr>
              <a:t>condizioni</a:t>
            </a:r>
            <a:r>
              <a:rPr sz="1200" spc="-15" dirty="0">
                <a:solidFill>
                  <a:schemeClr val="tx2"/>
                </a:solidFill>
                <a:latin typeface="Arial"/>
                <a:cs typeface="Arial"/>
              </a:rPr>
              <a:t> </a:t>
            </a:r>
            <a:r>
              <a:rPr sz="1200" spc="-10" dirty="0">
                <a:solidFill>
                  <a:schemeClr val="tx2"/>
                </a:solidFill>
                <a:latin typeface="Arial"/>
                <a:cs typeface="Arial"/>
              </a:rPr>
              <a:t>esaminate)</a:t>
            </a:r>
            <a:endParaRPr sz="1200">
              <a:solidFill>
                <a:schemeClr val="tx2"/>
              </a:solidFill>
              <a:latin typeface="Arial"/>
              <a:cs typeface="Arial"/>
            </a:endParaRPr>
          </a:p>
          <a:p>
            <a:pPr>
              <a:lnSpc>
                <a:spcPct val="100000"/>
              </a:lnSpc>
            </a:pPr>
            <a:endParaRPr sz="1200">
              <a:solidFill>
                <a:schemeClr val="tx2"/>
              </a:solidFill>
              <a:latin typeface="Arial"/>
              <a:cs typeface="Arial"/>
            </a:endParaRPr>
          </a:p>
          <a:p>
            <a:pPr>
              <a:lnSpc>
                <a:spcPct val="100000"/>
              </a:lnSpc>
              <a:spcBef>
                <a:spcPts val="860"/>
              </a:spcBef>
            </a:pPr>
            <a:endParaRPr sz="1200">
              <a:solidFill>
                <a:schemeClr val="tx2"/>
              </a:solidFill>
              <a:latin typeface="Arial"/>
              <a:cs typeface="Arial"/>
            </a:endParaRPr>
          </a:p>
          <a:p>
            <a:pPr marL="12700">
              <a:lnSpc>
                <a:spcPct val="100000"/>
              </a:lnSpc>
            </a:pPr>
            <a:r>
              <a:rPr sz="1200" dirty="0">
                <a:solidFill>
                  <a:schemeClr val="tx2"/>
                </a:solidFill>
                <a:latin typeface="Arial"/>
                <a:cs typeface="Arial"/>
              </a:rPr>
              <a:t>Occorre</a:t>
            </a:r>
            <a:r>
              <a:rPr sz="1200" spc="-25" dirty="0">
                <a:solidFill>
                  <a:schemeClr val="tx2"/>
                </a:solidFill>
                <a:latin typeface="Arial"/>
                <a:cs typeface="Arial"/>
              </a:rPr>
              <a:t> </a:t>
            </a:r>
            <a:r>
              <a:rPr sz="1200" spc="-10" dirty="0">
                <a:solidFill>
                  <a:schemeClr val="tx2"/>
                </a:solidFill>
                <a:latin typeface="Arial"/>
                <a:cs typeface="Arial"/>
              </a:rPr>
              <a:t>valutare</a:t>
            </a:r>
            <a:r>
              <a:rPr sz="1200" spc="-30" dirty="0">
                <a:solidFill>
                  <a:schemeClr val="tx2"/>
                </a:solidFill>
                <a:latin typeface="Arial"/>
                <a:cs typeface="Arial"/>
              </a:rPr>
              <a:t> </a:t>
            </a:r>
            <a:r>
              <a:rPr sz="1200" dirty="0">
                <a:solidFill>
                  <a:schemeClr val="tx2"/>
                </a:solidFill>
                <a:latin typeface="Arial"/>
                <a:cs typeface="Arial"/>
              </a:rPr>
              <a:t>i</a:t>
            </a:r>
            <a:r>
              <a:rPr sz="1200" spc="20" dirty="0">
                <a:solidFill>
                  <a:schemeClr val="tx2"/>
                </a:solidFill>
                <a:latin typeface="Arial"/>
                <a:cs typeface="Arial"/>
              </a:rPr>
              <a:t> </a:t>
            </a:r>
            <a:r>
              <a:rPr sz="1200" spc="-10" dirty="0">
                <a:solidFill>
                  <a:schemeClr val="tx2"/>
                </a:solidFill>
                <a:latin typeface="Arial"/>
                <a:cs typeface="Arial"/>
              </a:rPr>
              <a:t>seguenti</a:t>
            </a:r>
            <a:r>
              <a:rPr sz="1200" spc="-130" dirty="0">
                <a:solidFill>
                  <a:schemeClr val="tx2"/>
                </a:solidFill>
                <a:latin typeface="Arial"/>
                <a:cs typeface="Arial"/>
              </a:rPr>
              <a:t> </a:t>
            </a:r>
            <a:r>
              <a:rPr sz="1200" spc="-10" dirty="0">
                <a:solidFill>
                  <a:schemeClr val="tx2"/>
                </a:solidFill>
                <a:latin typeface="Arial"/>
                <a:cs typeface="Arial"/>
              </a:rPr>
              <a:t>aspetti:</a:t>
            </a:r>
            <a:endParaRPr sz="1200">
              <a:solidFill>
                <a:schemeClr val="tx2"/>
              </a:solidFill>
              <a:latin typeface="Arial"/>
              <a:cs typeface="Arial"/>
            </a:endParaRPr>
          </a:p>
          <a:p>
            <a:pPr marL="276225" marR="6350" indent="-264160" algn="just">
              <a:lnSpc>
                <a:spcPct val="100000"/>
              </a:lnSpc>
              <a:spcBef>
                <a:spcPts val="1200"/>
              </a:spcBef>
              <a:buFont typeface="Arial"/>
              <a:buChar char="&gt;"/>
              <a:tabLst>
                <a:tab pos="277495" algn="l"/>
              </a:tabLst>
            </a:pPr>
            <a:r>
              <a:rPr sz="1200" b="1" u="heavy" dirty="0">
                <a:solidFill>
                  <a:schemeClr val="tx2"/>
                </a:solidFill>
                <a:uFill>
                  <a:solidFill>
                    <a:srgbClr val="000000"/>
                  </a:solidFill>
                </a:uFill>
                <a:latin typeface="Arial"/>
                <a:cs typeface="Arial"/>
              </a:rPr>
              <a:t>Composizione</a:t>
            </a:r>
            <a:r>
              <a:rPr sz="1200" b="1" u="heavy" spc="40"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dei</a:t>
            </a:r>
            <a:r>
              <a:rPr sz="1200" b="1" u="heavy" spc="40"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CdA</a:t>
            </a:r>
            <a:r>
              <a:rPr sz="1200" b="1" u="heavy" spc="-20"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nelle</a:t>
            </a:r>
            <a:r>
              <a:rPr sz="1200" b="1" u="heavy" spc="45"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società</a:t>
            </a:r>
            <a:r>
              <a:rPr sz="1200" b="1" u="heavy" spc="35"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controllate</a:t>
            </a:r>
            <a:r>
              <a:rPr sz="1200" b="1" u="none" dirty="0">
                <a:solidFill>
                  <a:schemeClr val="tx2"/>
                </a:solidFill>
                <a:latin typeface="Arial"/>
                <a:cs typeface="Arial"/>
              </a:rPr>
              <a:t>:</a:t>
            </a:r>
            <a:r>
              <a:rPr sz="1200" b="1" u="none" spc="35" dirty="0">
                <a:solidFill>
                  <a:schemeClr val="tx2"/>
                </a:solidFill>
                <a:latin typeface="Arial"/>
                <a:cs typeface="Arial"/>
              </a:rPr>
              <a:t> </a:t>
            </a:r>
            <a:r>
              <a:rPr sz="1200" u="none" dirty="0">
                <a:solidFill>
                  <a:schemeClr val="tx2"/>
                </a:solidFill>
                <a:latin typeface="Arial"/>
                <a:cs typeface="Arial"/>
              </a:rPr>
              <a:t>è</a:t>
            </a:r>
            <a:r>
              <a:rPr sz="1200" u="none" spc="35" dirty="0">
                <a:solidFill>
                  <a:schemeClr val="tx2"/>
                </a:solidFill>
                <a:latin typeface="Arial"/>
                <a:cs typeface="Arial"/>
              </a:rPr>
              <a:t> </a:t>
            </a:r>
            <a:r>
              <a:rPr sz="1200" u="none" dirty="0">
                <a:solidFill>
                  <a:schemeClr val="tx2"/>
                </a:solidFill>
                <a:latin typeface="Arial"/>
                <a:cs typeface="Arial"/>
              </a:rPr>
              <a:t>opportuna</a:t>
            </a:r>
            <a:r>
              <a:rPr sz="1200" u="none" spc="40" dirty="0">
                <a:solidFill>
                  <a:schemeClr val="tx2"/>
                </a:solidFill>
                <a:latin typeface="Arial"/>
                <a:cs typeface="Arial"/>
              </a:rPr>
              <a:t> </a:t>
            </a:r>
            <a:r>
              <a:rPr sz="1200" u="none" dirty="0">
                <a:solidFill>
                  <a:schemeClr val="tx2"/>
                </a:solidFill>
                <a:latin typeface="Arial"/>
                <a:cs typeface="Arial"/>
              </a:rPr>
              <a:t>una</a:t>
            </a:r>
            <a:r>
              <a:rPr sz="1200" u="none" spc="45" dirty="0">
                <a:solidFill>
                  <a:schemeClr val="tx2"/>
                </a:solidFill>
                <a:latin typeface="Arial"/>
                <a:cs typeface="Arial"/>
              </a:rPr>
              <a:t> </a:t>
            </a:r>
            <a:r>
              <a:rPr sz="1200" u="none" dirty="0">
                <a:solidFill>
                  <a:schemeClr val="tx2"/>
                </a:solidFill>
                <a:latin typeface="Arial"/>
                <a:cs typeface="Arial"/>
              </a:rPr>
              <a:t>riflessione</a:t>
            </a:r>
            <a:r>
              <a:rPr sz="1200" u="none" spc="45" dirty="0">
                <a:solidFill>
                  <a:schemeClr val="tx2"/>
                </a:solidFill>
                <a:latin typeface="Arial"/>
                <a:cs typeface="Arial"/>
              </a:rPr>
              <a:t> </a:t>
            </a:r>
            <a:r>
              <a:rPr sz="1200" u="none" dirty="0">
                <a:solidFill>
                  <a:schemeClr val="tx2"/>
                </a:solidFill>
                <a:latin typeface="Arial"/>
                <a:cs typeface="Arial"/>
              </a:rPr>
              <a:t>circa</a:t>
            </a:r>
            <a:r>
              <a:rPr sz="1200" u="none" spc="45" dirty="0">
                <a:solidFill>
                  <a:schemeClr val="tx2"/>
                </a:solidFill>
                <a:latin typeface="Arial"/>
                <a:cs typeface="Arial"/>
              </a:rPr>
              <a:t> </a:t>
            </a:r>
            <a:r>
              <a:rPr sz="1200" u="none" dirty="0">
                <a:solidFill>
                  <a:schemeClr val="tx2"/>
                </a:solidFill>
                <a:latin typeface="Arial"/>
                <a:cs typeface="Arial"/>
              </a:rPr>
              <a:t>la</a:t>
            </a:r>
            <a:r>
              <a:rPr sz="1200" u="none" spc="45" dirty="0">
                <a:solidFill>
                  <a:schemeClr val="tx2"/>
                </a:solidFill>
                <a:latin typeface="Arial"/>
                <a:cs typeface="Arial"/>
              </a:rPr>
              <a:t> </a:t>
            </a:r>
            <a:r>
              <a:rPr sz="1200" u="none" dirty="0">
                <a:solidFill>
                  <a:schemeClr val="tx2"/>
                </a:solidFill>
                <a:latin typeface="Arial"/>
                <a:cs typeface="Arial"/>
              </a:rPr>
              <a:t>presenza</a:t>
            </a:r>
            <a:r>
              <a:rPr sz="1200" u="none" spc="35" dirty="0">
                <a:solidFill>
                  <a:schemeClr val="tx2"/>
                </a:solidFill>
                <a:latin typeface="Arial"/>
                <a:cs typeface="Arial"/>
              </a:rPr>
              <a:t> </a:t>
            </a:r>
            <a:r>
              <a:rPr sz="1200" u="none" spc="-25" dirty="0">
                <a:solidFill>
                  <a:schemeClr val="tx2"/>
                </a:solidFill>
                <a:latin typeface="Arial"/>
                <a:cs typeface="Arial"/>
              </a:rPr>
              <a:t>di 	</a:t>
            </a:r>
            <a:r>
              <a:rPr sz="1200" u="none" dirty="0">
                <a:solidFill>
                  <a:schemeClr val="tx2"/>
                </a:solidFill>
                <a:latin typeface="Arial"/>
                <a:cs typeface="Arial"/>
              </a:rPr>
              <a:t>soci</a:t>
            </a:r>
            <a:r>
              <a:rPr sz="1200" u="none" spc="-20" dirty="0">
                <a:solidFill>
                  <a:schemeClr val="tx2"/>
                </a:solidFill>
                <a:latin typeface="Arial"/>
                <a:cs typeface="Arial"/>
              </a:rPr>
              <a:t> </a:t>
            </a:r>
            <a:r>
              <a:rPr sz="1200" u="none" dirty="0">
                <a:solidFill>
                  <a:schemeClr val="tx2"/>
                </a:solidFill>
                <a:latin typeface="Arial"/>
                <a:cs typeface="Arial"/>
              </a:rPr>
              <a:t>al</a:t>
            </a:r>
            <a:r>
              <a:rPr sz="1200" u="none" spc="-25" dirty="0">
                <a:solidFill>
                  <a:schemeClr val="tx2"/>
                </a:solidFill>
                <a:latin typeface="Arial"/>
                <a:cs typeface="Arial"/>
              </a:rPr>
              <a:t> </a:t>
            </a:r>
            <a:r>
              <a:rPr sz="1200" u="none" dirty="0">
                <a:solidFill>
                  <a:schemeClr val="tx2"/>
                </a:solidFill>
                <a:latin typeface="Arial"/>
                <a:cs typeface="Arial"/>
              </a:rPr>
              <a:t>loro</a:t>
            </a:r>
            <a:r>
              <a:rPr sz="1200" u="none" spc="-40" dirty="0">
                <a:solidFill>
                  <a:schemeClr val="tx2"/>
                </a:solidFill>
                <a:latin typeface="Arial"/>
                <a:cs typeface="Arial"/>
              </a:rPr>
              <a:t> </a:t>
            </a:r>
            <a:r>
              <a:rPr sz="1200" u="none" spc="-10" dirty="0">
                <a:solidFill>
                  <a:schemeClr val="tx2"/>
                </a:solidFill>
                <a:latin typeface="Arial"/>
                <a:cs typeface="Arial"/>
              </a:rPr>
              <a:t>interno,</a:t>
            </a:r>
            <a:r>
              <a:rPr sz="1200" u="none" spc="-45" dirty="0">
                <a:solidFill>
                  <a:schemeClr val="tx2"/>
                </a:solidFill>
                <a:latin typeface="Arial"/>
                <a:cs typeface="Arial"/>
              </a:rPr>
              <a:t> </a:t>
            </a:r>
            <a:r>
              <a:rPr sz="1200" u="none" spc="-10" dirty="0">
                <a:solidFill>
                  <a:schemeClr val="tx2"/>
                </a:solidFill>
                <a:latin typeface="Arial"/>
                <a:cs typeface="Arial"/>
              </a:rPr>
              <a:t>rappresentanti</a:t>
            </a:r>
            <a:r>
              <a:rPr sz="1200" u="none" spc="-50" dirty="0">
                <a:solidFill>
                  <a:schemeClr val="tx2"/>
                </a:solidFill>
                <a:latin typeface="Arial"/>
                <a:cs typeface="Arial"/>
              </a:rPr>
              <a:t> </a:t>
            </a:r>
            <a:r>
              <a:rPr sz="1200" u="none" dirty="0">
                <a:solidFill>
                  <a:schemeClr val="tx2"/>
                </a:solidFill>
                <a:latin typeface="Arial"/>
                <a:cs typeface="Arial"/>
              </a:rPr>
              <a:t>degli</a:t>
            </a:r>
            <a:r>
              <a:rPr sz="1200" u="none" spc="-40" dirty="0">
                <a:solidFill>
                  <a:schemeClr val="tx2"/>
                </a:solidFill>
                <a:latin typeface="Arial"/>
                <a:cs typeface="Arial"/>
              </a:rPr>
              <a:t> </a:t>
            </a:r>
            <a:r>
              <a:rPr sz="1200" u="none" dirty="0">
                <a:solidFill>
                  <a:schemeClr val="tx2"/>
                </a:solidFill>
                <a:latin typeface="Arial"/>
                <a:cs typeface="Arial"/>
              </a:rPr>
              <a:t>interessi</a:t>
            </a:r>
            <a:r>
              <a:rPr sz="1200" u="none" spc="-40" dirty="0">
                <a:solidFill>
                  <a:schemeClr val="tx2"/>
                </a:solidFill>
                <a:latin typeface="Arial"/>
                <a:cs typeface="Arial"/>
              </a:rPr>
              <a:t> </a:t>
            </a:r>
            <a:r>
              <a:rPr sz="1200" u="none" spc="-10" dirty="0">
                <a:solidFill>
                  <a:schemeClr val="tx2"/>
                </a:solidFill>
                <a:latin typeface="Arial"/>
                <a:cs typeface="Arial"/>
              </a:rPr>
              <a:t>della</a:t>
            </a:r>
            <a:r>
              <a:rPr sz="1200" u="none" spc="-190" dirty="0">
                <a:solidFill>
                  <a:schemeClr val="tx2"/>
                </a:solidFill>
                <a:latin typeface="Arial"/>
                <a:cs typeface="Arial"/>
              </a:rPr>
              <a:t> </a:t>
            </a:r>
            <a:r>
              <a:rPr sz="1200" u="none" spc="-10" dirty="0">
                <a:solidFill>
                  <a:schemeClr val="tx2"/>
                </a:solidFill>
                <a:latin typeface="Arial"/>
                <a:cs typeface="Arial"/>
              </a:rPr>
              <a:t>holding.</a:t>
            </a:r>
            <a:endParaRPr sz="1200">
              <a:solidFill>
                <a:schemeClr val="tx2"/>
              </a:solidFill>
              <a:latin typeface="Arial"/>
              <a:cs typeface="Arial"/>
            </a:endParaRPr>
          </a:p>
          <a:p>
            <a:pPr>
              <a:lnSpc>
                <a:spcPct val="100000"/>
              </a:lnSpc>
              <a:spcBef>
                <a:spcPts val="245"/>
              </a:spcBef>
              <a:buFont typeface="Arial"/>
              <a:buChar char="&gt;"/>
            </a:pPr>
            <a:endParaRPr sz="1200">
              <a:solidFill>
                <a:schemeClr val="tx2"/>
              </a:solidFill>
              <a:latin typeface="Arial"/>
              <a:cs typeface="Arial"/>
            </a:endParaRPr>
          </a:p>
          <a:p>
            <a:pPr marL="276225" marR="7620" indent="-264160" algn="just">
              <a:lnSpc>
                <a:spcPct val="100000"/>
              </a:lnSpc>
              <a:spcBef>
                <a:spcPts val="5"/>
              </a:spcBef>
              <a:buFont typeface="Arial"/>
              <a:buChar char="&gt;"/>
              <a:tabLst>
                <a:tab pos="277495" algn="l"/>
              </a:tabLst>
            </a:pPr>
            <a:r>
              <a:rPr sz="1200" b="1" u="heavy" dirty="0">
                <a:solidFill>
                  <a:schemeClr val="tx2"/>
                </a:solidFill>
                <a:uFill>
                  <a:solidFill>
                    <a:srgbClr val="000000"/>
                  </a:solidFill>
                </a:uFill>
                <a:latin typeface="Arial"/>
                <a:cs typeface="Arial"/>
              </a:rPr>
              <a:t>Differente</a:t>
            </a:r>
            <a:r>
              <a:rPr sz="1200" b="1" u="heavy" spc="275"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composizione</a:t>
            </a:r>
            <a:r>
              <a:rPr sz="1200" b="1" u="heavy" spc="285"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dei</a:t>
            </a:r>
            <a:r>
              <a:rPr sz="1200" b="1" u="heavy" spc="285"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CdA</a:t>
            </a:r>
            <a:r>
              <a:rPr sz="1200" b="1" u="heavy" spc="225"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della</a:t>
            </a:r>
            <a:r>
              <a:rPr sz="1200" b="1" u="heavy" spc="285"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holding</a:t>
            </a:r>
            <a:r>
              <a:rPr sz="1200" b="1" u="heavy" spc="260"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e</a:t>
            </a:r>
            <a:r>
              <a:rPr sz="1200" b="1" u="heavy" spc="290"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delle</a:t>
            </a:r>
            <a:r>
              <a:rPr sz="1200" b="1" u="heavy" spc="275"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società</a:t>
            </a:r>
            <a:r>
              <a:rPr sz="1200" b="1" u="heavy" spc="285"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controllate</a:t>
            </a:r>
            <a:r>
              <a:rPr sz="1200" b="1" u="none" dirty="0">
                <a:solidFill>
                  <a:schemeClr val="tx2"/>
                </a:solidFill>
                <a:latin typeface="Arial"/>
                <a:cs typeface="Arial"/>
              </a:rPr>
              <a:t>:</a:t>
            </a:r>
            <a:r>
              <a:rPr sz="1200" b="1" u="none" spc="265" dirty="0">
                <a:solidFill>
                  <a:schemeClr val="tx2"/>
                </a:solidFill>
                <a:latin typeface="Arial"/>
                <a:cs typeface="Arial"/>
              </a:rPr>
              <a:t> </a:t>
            </a:r>
            <a:r>
              <a:rPr sz="1200" u="none" dirty="0">
                <a:solidFill>
                  <a:schemeClr val="tx2"/>
                </a:solidFill>
                <a:latin typeface="Arial"/>
                <a:cs typeface="Arial"/>
              </a:rPr>
              <a:t>onde</a:t>
            </a:r>
            <a:r>
              <a:rPr sz="1200" u="none" spc="275" dirty="0">
                <a:solidFill>
                  <a:schemeClr val="tx2"/>
                </a:solidFill>
                <a:latin typeface="Arial"/>
                <a:cs typeface="Arial"/>
              </a:rPr>
              <a:t> </a:t>
            </a:r>
            <a:r>
              <a:rPr sz="1200" u="none" dirty="0">
                <a:solidFill>
                  <a:schemeClr val="tx2"/>
                </a:solidFill>
                <a:latin typeface="Arial"/>
                <a:cs typeface="Arial"/>
              </a:rPr>
              <a:t>evitare</a:t>
            </a:r>
            <a:r>
              <a:rPr sz="1200" u="none" spc="275" dirty="0">
                <a:solidFill>
                  <a:schemeClr val="tx2"/>
                </a:solidFill>
                <a:latin typeface="Arial"/>
                <a:cs typeface="Arial"/>
              </a:rPr>
              <a:t> </a:t>
            </a:r>
            <a:r>
              <a:rPr sz="1200" u="none" spc="-25" dirty="0">
                <a:solidFill>
                  <a:schemeClr val="tx2"/>
                </a:solidFill>
                <a:latin typeface="Arial"/>
                <a:cs typeface="Arial"/>
              </a:rPr>
              <a:t>un 	</a:t>
            </a:r>
            <a:r>
              <a:rPr sz="1200" u="none" spc="-10" dirty="0">
                <a:solidFill>
                  <a:schemeClr val="tx2"/>
                </a:solidFill>
                <a:latin typeface="Arial"/>
                <a:cs typeface="Arial"/>
              </a:rPr>
              <a:t>eventuale</a:t>
            </a:r>
            <a:r>
              <a:rPr sz="1200" u="none" spc="-45" dirty="0">
                <a:solidFill>
                  <a:schemeClr val="tx2"/>
                </a:solidFill>
                <a:latin typeface="Arial"/>
                <a:cs typeface="Arial"/>
              </a:rPr>
              <a:t> </a:t>
            </a:r>
            <a:r>
              <a:rPr sz="1200" u="none" dirty="0">
                <a:solidFill>
                  <a:schemeClr val="tx2"/>
                </a:solidFill>
                <a:latin typeface="Arial"/>
                <a:cs typeface="Arial"/>
              </a:rPr>
              <a:t>risalita</a:t>
            </a:r>
            <a:r>
              <a:rPr sz="1200" u="none" spc="-35" dirty="0">
                <a:solidFill>
                  <a:schemeClr val="tx2"/>
                </a:solidFill>
                <a:latin typeface="Arial"/>
                <a:cs typeface="Arial"/>
              </a:rPr>
              <a:t> </a:t>
            </a:r>
            <a:r>
              <a:rPr sz="1200" u="none" dirty="0">
                <a:solidFill>
                  <a:schemeClr val="tx2"/>
                </a:solidFill>
                <a:latin typeface="Arial"/>
                <a:cs typeface="Arial"/>
              </a:rPr>
              <a:t>verso</a:t>
            </a:r>
            <a:r>
              <a:rPr sz="1200" u="none" spc="-30" dirty="0">
                <a:solidFill>
                  <a:schemeClr val="tx2"/>
                </a:solidFill>
                <a:latin typeface="Arial"/>
                <a:cs typeface="Arial"/>
              </a:rPr>
              <a:t> </a:t>
            </a:r>
            <a:r>
              <a:rPr sz="1200" u="none" spc="-10" dirty="0">
                <a:solidFill>
                  <a:schemeClr val="tx2"/>
                </a:solidFill>
                <a:latin typeface="Arial"/>
                <a:cs typeface="Arial"/>
              </a:rPr>
              <a:t>l’alto</a:t>
            </a:r>
            <a:r>
              <a:rPr sz="1200" u="none" spc="-55" dirty="0">
                <a:solidFill>
                  <a:schemeClr val="tx2"/>
                </a:solidFill>
                <a:latin typeface="Arial"/>
                <a:cs typeface="Arial"/>
              </a:rPr>
              <a:t> </a:t>
            </a:r>
            <a:r>
              <a:rPr sz="1200" u="none" dirty="0">
                <a:solidFill>
                  <a:schemeClr val="tx2"/>
                </a:solidFill>
                <a:latin typeface="Arial"/>
                <a:cs typeface="Arial"/>
              </a:rPr>
              <a:t>di</a:t>
            </a:r>
            <a:r>
              <a:rPr sz="1200" u="none" spc="-45" dirty="0">
                <a:solidFill>
                  <a:schemeClr val="tx2"/>
                </a:solidFill>
                <a:latin typeface="Arial"/>
                <a:cs typeface="Arial"/>
              </a:rPr>
              <a:t> </a:t>
            </a:r>
            <a:r>
              <a:rPr sz="1200" u="none" spc="-10" dirty="0">
                <a:solidFill>
                  <a:schemeClr val="tx2"/>
                </a:solidFill>
                <a:latin typeface="Arial"/>
                <a:cs typeface="Arial"/>
              </a:rPr>
              <a:t>qualsivoglia</a:t>
            </a:r>
            <a:r>
              <a:rPr sz="1200" u="none" spc="-45" dirty="0">
                <a:solidFill>
                  <a:schemeClr val="tx2"/>
                </a:solidFill>
                <a:latin typeface="Arial"/>
                <a:cs typeface="Arial"/>
              </a:rPr>
              <a:t> </a:t>
            </a:r>
            <a:r>
              <a:rPr sz="1200" u="none" spc="-10" dirty="0">
                <a:solidFill>
                  <a:schemeClr val="tx2"/>
                </a:solidFill>
                <a:latin typeface="Arial"/>
                <a:cs typeface="Arial"/>
              </a:rPr>
              <a:t>responsabilità</a:t>
            </a:r>
            <a:r>
              <a:rPr sz="1200" u="none" spc="-45" dirty="0">
                <a:solidFill>
                  <a:schemeClr val="tx2"/>
                </a:solidFill>
                <a:latin typeface="Arial"/>
                <a:cs typeface="Arial"/>
              </a:rPr>
              <a:t> </a:t>
            </a:r>
            <a:r>
              <a:rPr sz="1200" u="none" dirty="0">
                <a:solidFill>
                  <a:schemeClr val="tx2"/>
                </a:solidFill>
                <a:latin typeface="Arial"/>
                <a:cs typeface="Arial"/>
              </a:rPr>
              <a:t>(di</a:t>
            </a:r>
            <a:r>
              <a:rPr sz="1200" u="none" spc="-55" dirty="0">
                <a:solidFill>
                  <a:schemeClr val="tx2"/>
                </a:solidFill>
                <a:latin typeface="Arial"/>
                <a:cs typeface="Arial"/>
              </a:rPr>
              <a:t> </a:t>
            </a:r>
            <a:r>
              <a:rPr sz="1200" u="none" spc="-10" dirty="0">
                <a:solidFill>
                  <a:schemeClr val="tx2"/>
                </a:solidFill>
                <a:latin typeface="Arial"/>
                <a:cs typeface="Arial"/>
              </a:rPr>
              <a:t>carattere</a:t>
            </a:r>
            <a:r>
              <a:rPr sz="1200" u="none" spc="-45" dirty="0">
                <a:solidFill>
                  <a:schemeClr val="tx2"/>
                </a:solidFill>
                <a:latin typeface="Arial"/>
                <a:cs typeface="Arial"/>
              </a:rPr>
              <a:t> </a:t>
            </a:r>
            <a:r>
              <a:rPr sz="1200" u="none" dirty="0">
                <a:solidFill>
                  <a:schemeClr val="tx2"/>
                </a:solidFill>
                <a:latin typeface="Arial"/>
                <a:cs typeface="Arial"/>
              </a:rPr>
              <a:t>penale),</a:t>
            </a:r>
            <a:r>
              <a:rPr sz="1200" u="none" spc="-25" dirty="0">
                <a:solidFill>
                  <a:schemeClr val="tx2"/>
                </a:solidFill>
                <a:latin typeface="Arial"/>
                <a:cs typeface="Arial"/>
              </a:rPr>
              <a:t> </a:t>
            </a:r>
            <a:r>
              <a:rPr sz="1200" u="none" dirty="0">
                <a:solidFill>
                  <a:schemeClr val="tx2"/>
                </a:solidFill>
                <a:latin typeface="Arial"/>
                <a:cs typeface="Arial"/>
              </a:rPr>
              <a:t>va</a:t>
            </a:r>
            <a:r>
              <a:rPr sz="1200" u="none" spc="-45" dirty="0">
                <a:solidFill>
                  <a:schemeClr val="tx2"/>
                </a:solidFill>
                <a:latin typeface="Arial"/>
                <a:cs typeface="Arial"/>
              </a:rPr>
              <a:t> </a:t>
            </a:r>
            <a:r>
              <a:rPr sz="1200" u="none" dirty="0">
                <a:solidFill>
                  <a:schemeClr val="tx2"/>
                </a:solidFill>
                <a:latin typeface="Arial"/>
                <a:cs typeface="Arial"/>
              </a:rPr>
              <a:t>valutata</a:t>
            </a:r>
            <a:r>
              <a:rPr sz="1200" u="none" spc="300" dirty="0">
                <a:solidFill>
                  <a:schemeClr val="tx2"/>
                </a:solidFill>
                <a:latin typeface="Arial"/>
                <a:cs typeface="Arial"/>
              </a:rPr>
              <a:t> </a:t>
            </a:r>
            <a:r>
              <a:rPr sz="1200" u="none" spc="-10" dirty="0">
                <a:solidFill>
                  <a:schemeClr val="tx2"/>
                </a:solidFill>
                <a:latin typeface="Arial"/>
                <a:cs typeface="Arial"/>
              </a:rPr>
              <a:t>l’adozione 	</a:t>
            </a:r>
            <a:r>
              <a:rPr sz="1200" u="none" dirty="0">
                <a:solidFill>
                  <a:schemeClr val="tx2"/>
                </a:solidFill>
                <a:latin typeface="Arial"/>
                <a:cs typeface="Arial"/>
              </a:rPr>
              <a:t>di</a:t>
            </a:r>
            <a:r>
              <a:rPr sz="1200" u="none" spc="-45" dirty="0">
                <a:solidFill>
                  <a:schemeClr val="tx2"/>
                </a:solidFill>
                <a:latin typeface="Arial"/>
                <a:cs typeface="Arial"/>
              </a:rPr>
              <a:t> </a:t>
            </a:r>
            <a:r>
              <a:rPr sz="1200" u="none" dirty="0">
                <a:solidFill>
                  <a:schemeClr val="tx2"/>
                </a:solidFill>
                <a:latin typeface="Arial"/>
                <a:cs typeface="Arial"/>
              </a:rPr>
              <a:t>un</a:t>
            </a:r>
            <a:r>
              <a:rPr sz="1200" u="none" spc="-40" dirty="0">
                <a:solidFill>
                  <a:schemeClr val="tx2"/>
                </a:solidFill>
                <a:latin typeface="Arial"/>
                <a:cs typeface="Arial"/>
              </a:rPr>
              <a:t> </a:t>
            </a:r>
            <a:r>
              <a:rPr sz="1200" u="none" dirty="0">
                <a:solidFill>
                  <a:schemeClr val="tx2"/>
                </a:solidFill>
                <a:latin typeface="Arial"/>
                <a:cs typeface="Arial"/>
              </a:rPr>
              <a:t>assetto</a:t>
            </a:r>
            <a:r>
              <a:rPr sz="1200" u="none" spc="-55" dirty="0">
                <a:solidFill>
                  <a:schemeClr val="tx2"/>
                </a:solidFill>
                <a:latin typeface="Arial"/>
                <a:cs typeface="Arial"/>
              </a:rPr>
              <a:t> </a:t>
            </a:r>
            <a:r>
              <a:rPr sz="1200" u="none" dirty="0">
                <a:solidFill>
                  <a:schemeClr val="tx2"/>
                </a:solidFill>
                <a:latin typeface="Arial"/>
                <a:cs typeface="Arial"/>
              </a:rPr>
              <a:t>il</a:t>
            </a:r>
            <a:r>
              <a:rPr sz="1200" u="none" spc="-35" dirty="0">
                <a:solidFill>
                  <a:schemeClr val="tx2"/>
                </a:solidFill>
                <a:latin typeface="Arial"/>
                <a:cs typeface="Arial"/>
              </a:rPr>
              <a:t> </a:t>
            </a:r>
            <a:r>
              <a:rPr sz="1200" u="none" dirty="0">
                <a:solidFill>
                  <a:schemeClr val="tx2"/>
                </a:solidFill>
                <a:latin typeface="Arial"/>
                <a:cs typeface="Arial"/>
              </a:rPr>
              <a:t>più</a:t>
            </a:r>
            <a:r>
              <a:rPr sz="1200" u="none" spc="-25" dirty="0">
                <a:solidFill>
                  <a:schemeClr val="tx2"/>
                </a:solidFill>
                <a:latin typeface="Arial"/>
                <a:cs typeface="Arial"/>
              </a:rPr>
              <a:t> </a:t>
            </a:r>
            <a:r>
              <a:rPr sz="1200" u="none" dirty="0">
                <a:solidFill>
                  <a:schemeClr val="tx2"/>
                </a:solidFill>
                <a:latin typeface="Arial"/>
                <a:cs typeface="Arial"/>
              </a:rPr>
              <a:t>possibile</a:t>
            </a:r>
            <a:r>
              <a:rPr sz="1200" u="none" spc="-55" dirty="0">
                <a:solidFill>
                  <a:schemeClr val="tx2"/>
                </a:solidFill>
                <a:latin typeface="Arial"/>
                <a:cs typeface="Arial"/>
              </a:rPr>
              <a:t> </a:t>
            </a:r>
            <a:r>
              <a:rPr sz="1200" u="none" dirty="0">
                <a:solidFill>
                  <a:schemeClr val="tx2"/>
                </a:solidFill>
                <a:latin typeface="Arial"/>
                <a:cs typeface="Arial"/>
              </a:rPr>
              <a:t>privo</a:t>
            </a:r>
            <a:r>
              <a:rPr sz="1200" u="none" spc="-25" dirty="0">
                <a:solidFill>
                  <a:schemeClr val="tx2"/>
                </a:solidFill>
                <a:latin typeface="Arial"/>
                <a:cs typeface="Arial"/>
              </a:rPr>
              <a:t> </a:t>
            </a:r>
            <a:r>
              <a:rPr sz="1200" u="none" dirty="0">
                <a:solidFill>
                  <a:schemeClr val="tx2"/>
                </a:solidFill>
                <a:latin typeface="Arial"/>
                <a:cs typeface="Arial"/>
              </a:rPr>
              <a:t>di</a:t>
            </a:r>
            <a:r>
              <a:rPr sz="1200" u="none" spc="-45" dirty="0">
                <a:solidFill>
                  <a:schemeClr val="tx2"/>
                </a:solidFill>
                <a:latin typeface="Arial"/>
                <a:cs typeface="Arial"/>
              </a:rPr>
              <a:t> </a:t>
            </a:r>
            <a:r>
              <a:rPr sz="1200" u="none" dirty="0">
                <a:solidFill>
                  <a:schemeClr val="tx2"/>
                </a:solidFill>
                <a:latin typeface="Arial"/>
                <a:cs typeface="Arial"/>
              </a:rPr>
              <a:t>ogni</a:t>
            </a:r>
            <a:r>
              <a:rPr sz="1200" u="none" spc="-55" dirty="0">
                <a:solidFill>
                  <a:schemeClr val="tx2"/>
                </a:solidFill>
                <a:latin typeface="Arial"/>
                <a:cs typeface="Arial"/>
              </a:rPr>
              <a:t> </a:t>
            </a:r>
            <a:r>
              <a:rPr sz="1200" u="none" spc="-10" dirty="0">
                <a:solidFill>
                  <a:schemeClr val="tx2"/>
                </a:solidFill>
                <a:latin typeface="Arial"/>
                <a:cs typeface="Arial"/>
              </a:rPr>
              <a:t>commistione,</a:t>
            </a:r>
            <a:r>
              <a:rPr sz="1200" u="none" spc="-60" dirty="0">
                <a:solidFill>
                  <a:schemeClr val="tx2"/>
                </a:solidFill>
                <a:latin typeface="Arial"/>
                <a:cs typeface="Arial"/>
              </a:rPr>
              <a:t> </a:t>
            </a:r>
            <a:r>
              <a:rPr sz="1200" u="none" dirty="0">
                <a:solidFill>
                  <a:schemeClr val="tx2"/>
                </a:solidFill>
                <a:latin typeface="Arial"/>
                <a:cs typeface="Arial"/>
              </a:rPr>
              <a:t>anche</a:t>
            </a:r>
            <a:r>
              <a:rPr sz="1200" u="none" spc="-45" dirty="0">
                <a:solidFill>
                  <a:schemeClr val="tx2"/>
                </a:solidFill>
                <a:latin typeface="Arial"/>
                <a:cs typeface="Arial"/>
              </a:rPr>
              <a:t> </a:t>
            </a:r>
            <a:r>
              <a:rPr sz="1200" u="none" dirty="0">
                <a:solidFill>
                  <a:schemeClr val="tx2"/>
                </a:solidFill>
                <a:latin typeface="Arial"/>
                <a:cs typeface="Arial"/>
              </a:rPr>
              <a:t>formale,</a:t>
            </a:r>
            <a:r>
              <a:rPr sz="1200" u="none" spc="-60" dirty="0">
                <a:solidFill>
                  <a:schemeClr val="tx2"/>
                </a:solidFill>
                <a:latin typeface="Arial"/>
                <a:cs typeface="Arial"/>
              </a:rPr>
              <a:t> </a:t>
            </a:r>
            <a:r>
              <a:rPr sz="1200" u="none" spc="-10" dirty="0">
                <a:solidFill>
                  <a:schemeClr val="tx2"/>
                </a:solidFill>
                <a:latin typeface="Arial"/>
                <a:cs typeface="Arial"/>
              </a:rPr>
              <a:t>di</a:t>
            </a:r>
            <a:r>
              <a:rPr sz="1200" u="none" spc="-225" dirty="0">
                <a:solidFill>
                  <a:schemeClr val="tx2"/>
                </a:solidFill>
                <a:latin typeface="Arial"/>
                <a:cs typeface="Arial"/>
              </a:rPr>
              <a:t> </a:t>
            </a:r>
            <a:r>
              <a:rPr sz="1200" u="none" spc="-10" dirty="0">
                <a:solidFill>
                  <a:schemeClr val="tx2"/>
                </a:solidFill>
                <a:latin typeface="Arial"/>
                <a:cs typeface="Arial"/>
              </a:rPr>
              <a:t>interessi.</a:t>
            </a:r>
            <a:endParaRPr sz="1200">
              <a:solidFill>
                <a:schemeClr val="tx2"/>
              </a:solidFill>
              <a:latin typeface="Arial"/>
              <a:cs typeface="Arial"/>
            </a:endParaRPr>
          </a:p>
          <a:p>
            <a:pPr>
              <a:lnSpc>
                <a:spcPct val="100000"/>
              </a:lnSpc>
              <a:spcBef>
                <a:spcPts val="365"/>
              </a:spcBef>
              <a:buFont typeface="Arial"/>
              <a:buChar char="&gt;"/>
            </a:pPr>
            <a:endParaRPr sz="1200">
              <a:solidFill>
                <a:schemeClr val="tx2"/>
              </a:solidFill>
              <a:latin typeface="Arial"/>
              <a:cs typeface="Arial"/>
            </a:endParaRPr>
          </a:p>
          <a:p>
            <a:pPr marL="276225" marR="5080" indent="-264160" algn="just">
              <a:lnSpc>
                <a:spcPct val="100000"/>
              </a:lnSpc>
              <a:spcBef>
                <a:spcPts val="5"/>
              </a:spcBef>
              <a:buFont typeface="Arial"/>
              <a:buChar char="&gt;"/>
              <a:tabLst>
                <a:tab pos="277495" algn="l"/>
              </a:tabLst>
            </a:pPr>
            <a:r>
              <a:rPr sz="1200" b="1" u="heavy" dirty="0">
                <a:solidFill>
                  <a:schemeClr val="tx2"/>
                </a:solidFill>
                <a:uFill>
                  <a:solidFill>
                    <a:srgbClr val="000000"/>
                  </a:solidFill>
                </a:uFill>
                <a:latin typeface="Arial"/>
                <a:cs typeface="Arial"/>
              </a:rPr>
              <a:t>Deleghe</a:t>
            </a:r>
            <a:r>
              <a:rPr sz="1200" b="1" u="heavy" spc="350"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di</a:t>
            </a:r>
            <a:r>
              <a:rPr sz="1200" b="1" u="heavy" spc="345"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funzione</a:t>
            </a:r>
            <a:r>
              <a:rPr sz="1200" b="1" u="heavy" spc="350"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e</a:t>
            </a:r>
            <a:r>
              <a:rPr sz="1200" b="1" u="heavy" spc="340"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poteri:</a:t>
            </a:r>
            <a:r>
              <a:rPr sz="1200" b="1" u="none" spc="340" dirty="0">
                <a:solidFill>
                  <a:schemeClr val="tx2"/>
                </a:solidFill>
                <a:latin typeface="Arial"/>
                <a:cs typeface="Arial"/>
              </a:rPr>
              <a:t> </a:t>
            </a:r>
            <a:r>
              <a:rPr sz="1200" u="none" dirty="0">
                <a:solidFill>
                  <a:schemeClr val="tx2"/>
                </a:solidFill>
                <a:latin typeface="Arial"/>
                <a:cs typeface="Arial"/>
              </a:rPr>
              <a:t>al</a:t>
            </a:r>
            <a:r>
              <a:rPr sz="1200" u="none" spc="340" dirty="0">
                <a:solidFill>
                  <a:schemeClr val="tx2"/>
                </a:solidFill>
                <a:latin typeface="Arial"/>
                <a:cs typeface="Arial"/>
              </a:rPr>
              <a:t> </a:t>
            </a:r>
            <a:r>
              <a:rPr sz="1200" u="none" dirty="0">
                <a:solidFill>
                  <a:schemeClr val="tx2"/>
                </a:solidFill>
                <a:latin typeface="Arial"/>
                <a:cs typeface="Arial"/>
              </a:rPr>
              <a:t>fine</a:t>
            </a:r>
            <a:r>
              <a:rPr sz="1200" u="none" spc="355" dirty="0">
                <a:solidFill>
                  <a:schemeClr val="tx2"/>
                </a:solidFill>
                <a:latin typeface="Arial"/>
                <a:cs typeface="Arial"/>
              </a:rPr>
              <a:t> </a:t>
            </a:r>
            <a:r>
              <a:rPr sz="1200" u="none" dirty="0">
                <a:solidFill>
                  <a:schemeClr val="tx2"/>
                </a:solidFill>
                <a:latin typeface="Arial"/>
                <a:cs typeface="Arial"/>
              </a:rPr>
              <a:t>di</a:t>
            </a:r>
            <a:r>
              <a:rPr sz="1200" u="none" spc="355" dirty="0">
                <a:solidFill>
                  <a:schemeClr val="tx2"/>
                </a:solidFill>
                <a:latin typeface="Arial"/>
                <a:cs typeface="Arial"/>
              </a:rPr>
              <a:t> </a:t>
            </a:r>
            <a:r>
              <a:rPr sz="1200" u="none" dirty="0">
                <a:solidFill>
                  <a:schemeClr val="tx2"/>
                </a:solidFill>
                <a:latin typeface="Arial"/>
                <a:cs typeface="Arial"/>
              </a:rPr>
              <a:t>salvaguardare</a:t>
            </a:r>
            <a:r>
              <a:rPr sz="1200" u="none" spc="355" dirty="0">
                <a:solidFill>
                  <a:schemeClr val="tx2"/>
                </a:solidFill>
                <a:latin typeface="Arial"/>
                <a:cs typeface="Arial"/>
              </a:rPr>
              <a:t> </a:t>
            </a:r>
            <a:r>
              <a:rPr sz="1200" u="none" dirty="0">
                <a:solidFill>
                  <a:schemeClr val="tx2"/>
                </a:solidFill>
                <a:latin typeface="Arial"/>
                <a:cs typeface="Arial"/>
              </a:rPr>
              <a:t>al</a:t>
            </a:r>
            <a:r>
              <a:rPr sz="1200" u="none" spc="355" dirty="0">
                <a:solidFill>
                  <a:schemeClr val="tx2"/>
                </a:solidFill>
                <a:latin typeface="Arial"/>
                <a:cs typeface="Arial"/>
              </a:rPr>
              <a:t> </a:t>
            </a:r>
            <a:r>
              <a:rPr sz="1200" u="none" dirty="0">
                <a:solidFill>
                  <a:schemeClr val="tx2"/>
                </a:solidFill>
                <a:latin typeface="Arial"/>
                <a:cs typeface="Arial"/>
              </a:rPr>
              <a:t>meglio</a:t>
            </a:r>
            <a:r>
              <a:rPr sz="1200" u="none" spc="340" dirty="0">
                <a:solidFill>
                  <a:schemeClr val="tx2"/>
                </a:solidFill>
                <a:latin typeface="Arial"/>
                <a:cs typeface="Arial"/>
              </a:rPr>
              <a:t> </a:t>
            </a:r>
            <a:r>
              <a:rPr sz="1200" u="none" dirty="0">
                <a:solidFill>
                  <a:schemeClr val="tx2"/>
                </a:solidFill>
                <a:latin typeface="Arial"/>
                <a:cs typeface="Arial"/>
              </a:rPr>
              <a:t>il</a:t>
            </a:r>
            <a:r>
              <a:rPr sz="1200" u="none" spc="340" dirty="0">
                <a:solidFill>
                  <a:schemeClr val="tx2"/>
                </a:solidFill>
                <a:latin typeface="Arial"/>
                <a:cs typeface="Arial"/>
              </a:rPr>
              <a:t> </a:t>
            </a:r>
            <a:r>
              <a:rPr sz="1200" u="none" dirty="0">
                <a:solidFill>
                  <a:schemeClr val="tx2"/>
                </a:solidFill>
                <a:latin typeface="Arial"/>
                <a:cs typeface="Arial"/>
              </a:rPr>
              <a:t>principio</a:t>
            </a:r>
            <a:r>
              <a:rPr sz="1200" u="none" spc="350" dirty="0">
                <a:solidFill>
                  <a:schemeClr val="tx2"/>
                </a:solidFill>
                <a:latin typeface="Arial"/>
                <a:cs typeface="Arial"/>
              </a:rPr>
              <a:t> </a:t>
            </a:r>
            <a:r>
              <a:rPr sz="1200" u="none" dirty="0">
                <a:solidFill>
                  <a:schemeClr val="tx2"/>
                </a:solidFill>
                <a:latin typeface="Arial"/>
                <a:cs typeface="Arial"/>
              </a:rPr>
              <a:t>di</a:t>
            </a:r>
            <a:r>
              <a:rPr sz="1200" u="none" spc="355" dirty="0">
                <a:solidFill>
                  <a:schemeClr val="tx2"/>
                </a:solidFill>
                <a:latin typeface="Arial"/>
                <a:cs typeface="Arial"/>
              </a:rPr>
              <a:t> </a:t>
            </a:r>
            <a:r>
              <a:rPr sz="1200" u="none" dirty="0">
                <a:solidFill>
                  <a:schemeClr val="tx2"/>
                </a:solidFill>
                <a:latin typeface="Arial"/>
                <a:cs typeface="Arial"/>
              </a:rPr>
              <a:t>autonomia</a:t>
            </a:r>
            <a:r>
              <a:rPr sz="1200" u="none" spc="325" dirty="0">
                <a:solidFill>
                  <a:schemeClr val="tx2"/>
                </a:solidFill>
                <a:latin typeface="Arial"/>
                <a:cs typeface="Arial"/>
              </a:rPr>
              <a:t> </a:t>
            </a:r>
            <a:r>
              <a:rPr sz="1200" u="none" spc="-25" dirty="0">
                <a:solidFill>
                  <a:schemeClr val="tx2"/>
                </a:solidFill>
                <a:latin typeface="Arial"/>
                <a:cs typeface="Arial"/>
              </a:rPr>
              <a:t>tra 	</a:t>
            </a:r>
            <a:r>
              <a:rPr sz="1200" u="none" dirty="0">
                <a:solidFill>
                  <a:schemeClr val="tx2"/>
                </a:solidFill>
                <a:latin typeface="Arial"/>
                <a:cs typeface="Arial"/>
              </a:rPr>
              <a:t>controllante</a:t>
            </a:r>
            <a:r>
              <a:rPr sz="1200" u="none" spc="105" dirty="0">
                <a:solidFill>
                  <a:schemeClr val="tx2"/>
                </a:solidFill>
                <a:latin typeface="Arial"/>
                <a:cs typeface="Arial"/>
              </a:rPr>
              <a:t> </a:t>
            </a:r>
            <a:r>
              <a:rPr sz="1200" u="none" dirty="0">
                <a:solidFill>
                  <a:schemeClr val="tx2"/>
                </a:solidFill>
                <a:latin typeface="Arial"/>
                <a:cs typeface="Arial"/>
              </a:rPr>
              <a:t>e</a:t>
            </a:r>
            <a:r>
              <a:rPr sz="1200" u="none" spc="110" dirty="0">
                <a:solidFill>
                  <a:schemeClr val="tx2"/>
                </a:solidFill>
                <a:latin typeface="Arial"/>
                <a:cs typeface="Arial"/>
              </a:rPr>
              <a:t> </a:t>
            </a:r>
            <a:r>
              <a:rPr sz="1200" u="none" dirty="0">
                <a:solidFill>
                  <a:schemeClr val="tx2"/>
                </a:solidFill>
                <a:latin typeface="Arial"/>
                <a:cs typeface="Arial"/>
              </a:rPr>
              <a:t>controllate,</a:t>
            </a:r>
            <a:r>
              <a:rPr sz="1200" u="none" spc="130" dirty="0">
                <a:solidFill>
                  <a:schemeClr val="tx2"/>
                </a:solidFill>
                <a:latin typeface="Arial"/>
                <a:cs typeface="Arial"/>
              </a:rPr>
              <a:t> </a:t>
            </a:r>
            <a:r>
              <a:rPr sz="1200" u="none" dirty="0">
                <a:solidFill>
                  <a:schemeClr val="tx2"/>
                </a:solidFill>
                <a:latin typeface="Arial"/>
                <a:cs typeface="Arial"/>
              </a:rPr>
              <a:t>va</a:t>
            </a:r>
            <a:r>
              <a:rPr sz="1200" u="none" spc="110" dirty="0">
                <a:solidFill>
                  <a:schemeClr val="tx2"/>
                </a:solidFill>
                <a:latin typeface="Arial"/>
                <a:cs typeface="Arial"/>
              </a:rPr>
              <a:t> </a:t>
            </a:r>
            <a:r>
              <a:rPr sz="1200" u="none" dirty="0">
                <a:solidFill>
                  <a:schemeClr val="tx2"/>
                </a:solidFill>
                <a:latin typeface="Arial"/>
                <a:cs typeface="Arial"/>
              </a:rPr>
              <a:t>valutato</a:t>
            </a:r>
            <a:r>
              <a:rPr sz="1200" u="none" spc="110" dirty="0">
                <a:solidFill>
                  <a:schemeClr val="tx2"/>
                </a:solidFill>
                <a:latin typeface="Arial"/>
                <a:cs typeface="Arial"/>
              </a:rPr>
              <a:t> </a:t>
            </a:r>
            <a:r>
              <a:rPr sz="1200" u="none" dirty="0">
                <a:solidFill>
                  <a:schemeClr val="tx2"/>
                </a:solidFill>
                <a:latin typeface="Arial"/>
                <a:cs typeface="Arial"/>
              </a:rPr>
              <a:t>l’inserimento</a:t>
            </a:r>
            <a:r>
              <a:rPr sz="1200" u="none" spc="110" dirty="0">
                <a:solidFill>
                  <a:schemeClr val="tx2"/>
                </a:solidFill>
                <a:latin typeface="Arial"/>
                <a:cs typeface="Arial"/>
              </a:rPr>
              <a:t> </a:t>
            </a:r>
            <a:r>
              <a:rPr sz="1200" u="none" dirty="0">
                <a:solidFill>
                  <a:schemeClr val="tx2"/>
                </a:solidFill>
                <a:latin typeface="Arial"/>
                <a:cs typeface="Arial"/>
              </a:rPr>
              <a:t>di</a:t>
            </a:r>
            <a:r>
              <a:rPr sz="1200" u="none" spc="120" dirty="0">
                <a:solidFill>
                  <a:schemeClr val="tx2"/>
                </a:solidFill>
                <a:latin typeface="Arial"/>
                <a:cs typeface="Arial"/>
              </a:rPr>
              <a:t> </a:t>
            </a:r>
            <a:r>
              <a:rPr sz="1200" u="none" dirty="0">
                <a:solidFill>
                  <a:schemeClr val="tx2"/>
                </a:solidFill>
                <a:latin typeface="Arial"/>
                <a:cs typeface="Arial"/>
              </a:rPr>
              <a:t>deleghe</a:t>
            </a:r>
            <a:r>
              <a:rPr sz="1200" u="none" spc="105" dirty="0">
                <a:solidFill>
                  <a:schemeClr val="tx2"/>
                </a:solidFill>
                <a:latin typeface="Arial"/>
                <a:cs typeface="Arial"/>
              </a:rPr>
              <a:t> </a:t>
            </a:r>
            <a:r>
              <a:rPr sz="1200" u="none" dirty="0">
                <a:solidFill>
                  <a:schemeClr val="tx2"/>
                </a:solidFill>
                <a:latin typeface="Arial"/>
                <a:cs typeface="Arial"/>
              </a:rPr>
              <a:t>che</a:t>
            </a:r>
            <a:r>
              <a:rPr sz="1200" u="none" spc="110" dirty="0">
                <a:solidFill>
                  <a:schemeClr val="tx2"/>
                </a:solidFill>
                <a:latin typeface="Arial"/>
                <a:cs typeface="Arial"/>
              </a:rPr>
              <a:t> </a:t>
            </a:r>
            <a:r>
              <a:rPr sz="1200" u="none" dirty="0">
                <a:solidFill>
                  <a:schemeClr val="tx2"/>
                </a:solidFill>
                <a:latin typeface="Arial"/>
                <a:cs typeface="Arial"/>
              </a:rPr>
              <a:t>trasferiscono,</a:t>
            </a:r>
            <a:r>
              <a:rPr sz="1200" u="none" spc="95" dirty="0">
                <a:solidFill>
                  <a:schemeClr val="tx2"/>
                </a:solidFill>
                <a:latin typeface="Arial"/>
                <a:cs typeface="Arial"/>
              </a:rPr>
              <a:t> </a:t>
            </a:r>
            <a:r>
              <a:rPr sz="1200" u="none" dirty="0">
                <a:solidFill>
                  <a:schemeClr val="tx2"/>
                </a:solidFill>
                <a:latin typeface="Arial"/>
                <a:cs typeface="Arial"/>
              </a:rPr>
              <a:t>secondo</a:t>
            </a:r>
            <a:r>
              <a:rPr sz="1200" u="none" spc="125" dirty="0">
                <a:solidFill>
                  <a:schemeClr val="tx2"/>
                </a:solidFill>
                <a:latin typeface="Arial"/>
                <a:cs typeface="Arial"/>
              </a:rPr>
              <a:t> </a:t>
            </a:r>
            <a:r>
              <a:rPr sz="1200" u="none" dirty="0">
                <a:solidFill>
                  <a:schemeClr val="tx2"/>
                </a:solidFill>
                <a:latin typeface="Arial"/>
                <a:cs typeface="Arial"/>
              </a:rPr>
              <a:t>i</a:t>
            </a:r>
            <a:r>
              <a:rPr sz="1200" u="none" spc="105" dirty="0">
                <a:solidFill>
                  <a:schemeClr val="tx2"/>
                </a:solidFill>
                <a:latin typeface="Arial"/>
                <a:cs typeface="Arial"/>
              </a:rPr>
              <a:t> </a:t>
            </a:r>
            <a:r>
              <a:rPr sz="1200" u="none" spc="-10" dirty="0">
                <a:solidFill>
                  <a:schemeClr val="tx2"/>
                </a:solidFill>
                <a:latin typeface="Arial"/>
                <a:cs typeface="Arial"/>
              </a:rPr>
              <a:t>requisiti 	</a:t>
            </a:r>
            <a:r>
              <a:rPr sz="1200" u="none" dirty="0">
                <a:solidFill>
                  <a:schemeClr val="tx2"/>
                </a:solidFill>
                <a:latin typeface="Arial"/>
                <a:cs typeface="Arial"/>
              </a:rPr>
              <a:t>formali</a:t>
            </a:r>
            <a:r>
              <a:rPr sz="1200" u="none" spc="240" dirty="0">
                <a:solidFill>
                  <a:schemeClr val="tx2"/>
                </a:solidFill>
                <a:latin typeface="Arial"/>
                <a:cs typeface="Arial"/>
              </a:rPr>
              <a:t> </a:t>
            </a:r>
            <a:r>
              <a:rPr sz="1200" u="none" dirty="0">
                <a:solidFill>
                  <a:schemeClr val="tx2"/>
                </a:solidFill>
                <a:latin typeface="Arial"/>
                <a:cs typeface="Arial"/>
              </a:rPr>
              <a:t>e</a:t>
            </a:r>
            <a:r>
              <a:rPr sz="1200" u="none" spc="240" dirty="0">
                <a:solidFill>
                  <a:schemeClr val="tx2"/>
                </a:solidFill>
                <a:latin typeface="Arial"/>
                <a:cs typeface="Arial"/>
              </a:rPr>
              <a:t> </a:t>
            </a:r>
            <a:r>
              <a:rPr sz="1200" u="none" dirty="0">
                <a:solidFill>
                  <a:schemeClr val="tx2"/>
                </a:solidFill>
                <a:latin typeface="Arial"/>
                <a:cs typeface="Arial"/>
              </a:rPr>
              <a:t>sostanziali</a:t>
            </a:r>
            <a:r>
              <a:rPr sz="1200" u="none" spc="245" dirty="0">
                <a:solidFill>
                  <a:schemeClr val="tx2"/>
                </a:solidFill>
                <a:latin typeface="Arial"/>
                <a:cs typeface="Arial"/>
              </a:rPr>
              <a:t> </a:t>
            </a:r>
            <a:r>
              <a:rPr sz="1200" u="none" dirty="0">
                <a:solidFill>
                  <a:schemeClr val="tx2"/>
                </a:solidFill>
                <a:latin typeface="Arial"/>
                <a:cs typeface="Arial"/>
              </a:rPr>
              <a:t>necessari</a:t>
            </a:r>
            <a:r>
              <a:rPr sz="1200" u="none" spc="240" dirty="0">
                <a:solidFill>
                  <a:schemeClr val="tx2"/>
                </a:solidFill>
                <a:latin typeface="Arial"/>
                <a:cs typeface="Arial"/>
              </a:rPr>
              <a:t> </a:t>
            </a:r>
            <a:r>
              <a:rPr sz="1200" u="none" dirty="0">
                <a:solidFill>
                  <a:schemeClr val="tx2"/>
                </a:solidFill>
                <a:latin typeface="Arial"/>
                <a:cs typeface="Arial"/>
              </a:rPr>
              <a:t>per</a:t>
            </a:r>
            <a:r>
              <a:rPr sz="1200" u="none" spc="245" dirty="0">
                <a:solidFill>
                  <a:schemeClr val="tx2"/>
                </a:solidFill>
                <a:latin typeface="Arial"/>
                <a:cs typeface="Arial"/>
              </a:rPr>
              <a:t> </a:t>
            </a:r>
            <a:r>
              <a:rPr sz="1200" u="none" dirty="0">
                <a:solidFill>
                  <a:schemeClr val="tx2"/>
                </a:solidFill>
                <a:latin typeface="Arial"/>
                <a:cs typeface="Arial"/>
              </a:rPr>
              <a:t>una</a:t>
            </a:r>
            <a:r>
              <a:rPr sz="1200" u="none" spc="240" dirty="0">
                <a:solidFill>
                  <a:schemeClr val="tx2"/>
                </a:solidFill>
                <a:latin typeface="Arial"/>
                <a:cs typeface="Arial"/>
              </a:rPr>
              <a:t> </a:t>
            </a:r>
            <a:r>
              <a:rPr sz="1200" u="none" dirty="0">
                <a:solidFill>
                  <a:schemeClr val="tx2"/>
                </a:solidFill>
                <a:latin typeface="Arial"/>
                <a:cs typeface="Arial"/>
              </a:rPr>
              <a:t>loro</a:t>
            </a:r>
            <a:r>
              <a:rPr sz="1200" u="none" spc="250" dirty="0">
                <a:solidFill>
                  <a:schemeClr val="tx2"/>
                </a:solidFill>
                <a:latin typeface="Arial"/>
                <a:cs typeface="Arial"/>
              </a:rPr>
              <a:t> </a:t>
            </a:r>
            <a:r>
              <a:rPr sz="1200" u="none" dirty="0">
                <a:solidFill>
                  <a:schemeClr val="tx2"/>
                </a:solidFill>
                <a:latin typeface="Arial"/>
                <a:cs typeface="Arial"/>
              </a:rPr>
              <a:t>validità,</a:t>
            </a:r>
            <a:r>
              <a:rPr sz="1200" u="none" spc="260" dirty="0">
                <a:solidFill>
                  <a:schemeClr val="tx2"/>
                </a:solidFill>
                <a:latin typeface="Arial"/>
                <a:cs typeface="Arial"/>
              </a:rPr>
              <a:t> </a:t>
            </a:r>
            <a:r>
              <a:rPr sz="1200" u="none" dirty="0">
                <a:solidFill>
                  <a:schemeClr val="tx2"/>
                </a:solidFill>
                <a:latin typeface="Arial"/>
                <a:cs typeface="Arial"/>
              </a:rPr>
              <a:t>le</a:t>
            </a:r>
            <a:r>
              <a:rPr sz="1200" u="none" spc="225" dirty="0">
                <a:solidFill>
                  <a:schemeClr val="tx2"/>
                </a:solidFill>
                <a:latin typeface="Arial"/>
                <a:cs typeface="Arial"/>
              </a:rPr>
              <a:t> </a:t>
            </a:r>
            <a:r>
              <a:rPr sz="1200" u="none" dirty="0">
                <a:solidFill>
                  <a:schemeClr val="tx2"/>
                </a:solidFill>
                <a:latin typeface="Arial"/>
                <a:cs typeface="Arial"/>
              </a:rPr>
              <a:t>funzioni</a:t>
            </a:r>
            <a:r>
              <a:rPr sz="1200" u="none" spc="245" dirty="0">
                <a:solidFill>
                  <a:schemeClr val="tx2"/>
                </a:solidFill>
                <a:latin typeface="Arial"/>
                <a:cs typeface="Arial"/>
              </a:rPr>
              <a:t> </a:t>
            </a:r>
            <a:r>
              <a:rPr sz="1200" u="none" dirty="0">
                <a:solidFill>
                  <a:schemeClr val="tx2"/>
                </a:solidFill>
                <a:latin typeface="Arial"/>
                <a:cs typeface="Arial"/>
              </a:rPr>
              <a:t>e</a:t>
            </a:r>
            <a:r>
              <a:rPr sz="1200" u="none" spc="240" dirty="0">
                <a:solidFill>
                  <a:schemeClr val="tx2"/>
                </a:solidFill>
                <a:latin typeface="Arial"/>
                <a:cs typeface="Arial"/>
              </a:rPr>
              <a:t> </a:t>
            </a:r>
            <a:r>
              <a:rPr sz="1200" u="none" dirty="0">
                <a:solidFill>
                  <a:schemeClr val="tx2"/>
                </a:solidFill>
                <a:latin typeface="Arial"/>
                <a:cs typeface="Arial"/>
              </a:rPr>
              <a:t>i</a:t>
            </a:r>
            <a:r>
              <a:rPr sz="1200" u="none" spc="240" dirty="0">
                <a:solidFill>
                  <a:schemeClr val="tx2"/>
                </a:solidFill>
                <a:latin typeface="Arial"/>
                <a:cs typeface="Arial"/>
              </a:rPr>
              <a:t> </a:t>
            </a:r>
            <a:r>
              <a:rPr sz="1200" u="none" dirty="0">
                <a:solidFill>
                  <a:schemeClr val="tx2"/>
                </a:solidFill>
                <a:latin typeface="Arial"/>
                <a:cs typeface="Arial"/>
              </a:rPr>
              <a:t>poteri</a:t>
            </a:r>
            <a:r>
              <a:rPr sz="1200" u="none" spc="254" dirty="0">
                <a:solidFill>
                  <a:schemeClr val="tx2"/>
                </a:solidFill>
                <a:latin typeface="Arial"/>
                <a:cs typeface="Arial"/>
              </a:rPr>
              <a:t> </a:t>
            </a:r>
            <a:r>
              <a:rPr sz="1200" u="none" dirty="0">
                <a:solidFill>
                  <a:schemeClr val="tx2"/>
                </a:solidFill>
                <a:latin typeface="Arial"/>
                <a:cs typeface="Arial"/>
              </a:rPr>
              <a:t>in</a:t>
            </a:r>
            <a:r>
              <a:rPr sz="1200" u="none" spc="240" dirty="0">
                <a:solidFill>
                  <a:schemeClr val="tx2"/>
                </a:solidFill>
                <a:latin typeface="Arial"/>
                <a:cs typeface="Arial"/>
              </a:rPr>
              <a:t> </a:t>
            </a:r>
            <a:r>
              <a:rPr sz="1200" u="none" dirty="0">
                <a:solidFill>
                  <a:schemeClr val="tx2"/>
                </a:solidFill>
                <a:latin typeface="Arial"/>
                <a:cs typeface="Arial"/>
              </a:rPr>
              <a:t>capo</a:t>
            </a:r>
            <a:r>
              <a:rPr sz="1200" u="none" spc="229" dirty="0">
                <a:solidFill>
                  <a:schemeClr val="tx2"/>
                </a:solidFill>
                <a:latin typeface="Arial"/>
                <a:cs typeface="Arial"/>
              </a:rPr>
              <a:t> </a:t>
            </a:r>
            <a:r>
              <a:rPr sz="1200" u="none" dirty="0">
                <a:solidFill>
                  <a:schemeClr val="tx2"/>
                </a:solidFill>
                <a:latin typeface="Arial"/>
                <a:cs typeface="Arial"/>
              </a:rPr>
              <a:t>a</a:t>
            </a:r>
            <a:r>
              <a:rPr sz="1200" u="none" spc="240" dirty="0">
                <a:solidFill>
                  <a:schemeClr val="tx2"/>
                </a:solidFill>
                <a:latin typeface="Arial"/>
                <a:cs typeface="Arial"/>
              </a:rPr>
              <a:t> </a:t>
            </a:r>
            <a:r>
              <a:rPr sz="1200" u="none" dirty="0">
                <a:solidFill>
                  <a:schemeClr val="tx2"/>
                </a:solidFill>
                <a:latin typeface="Arial"/>
                <a:cs typeface="Arial"/>
              </a:rPr>
              <a:t>soggetti</a:t>
            </a:r>
            <a:r>
              <a:rPr sz="1200" u="none" spc="229" dirty="0">
                <a:solidFill>
                  <a:schemeClr val="tx2"/>
                </a:solidFill>
                <a:latin typeface="Arial"/>
                <a:cs typeface="Arial"/>
              </a:rPr>
              <a:t> </a:t>
            </a:r>
            <a:r>
              <a:rPr sz="1200" u="none" spc="-25" dirty="0">
                <a:solidFill>
                  <a:schemeClr val="tx2"/>
                </a:solidFill>
                <a:latin typeface="Arial"/>
                <a:cs typeface="Arial"/>
              </a:rPr>
              <a:t>che 	</a:t>
            </a:r>
            <a:r>
              <a:rPr sz="1200" u="none" dirty="0">
                <a:solidFill>
                  <a:schemeClr val="tx2"/>
                </a:solidFill>
                <a:latin typeface="Arial"/>
                <a:cs typeface="Arial"/>
              </a:rPr>
              <a:t>operano</a:t>
            </a:r>
            <a:r>
              <a:rPr sz="1200" u="none" spc="-75" dirty="0">
                <a:solidFill>
                  <a:schemeClr val="tx2"/>
                </a:solidFill>
                <a:latin typeface="Arial"/>
                <a:cs typeface="Arial"/>
              </a:rPr>
              <a:t> </a:t>
            </a:r>
            <a:r>
              <a:rPr sz="1200" u="none" dirty="0">
                <a:solidFill>
                  <a:schemeClr val="tx2"/>
                </a:solidFill>
                <a:latin typeface="Arial"/>
                <a:cs typeface="Arial"/>
              </a:rPr>
              <a:t>per</a:t>
            </a:r>
            <a:r>
              <a:rPr sz="1200" u="none" spc="-55" dirty="0">
                <a:solidFill>
                  <a:schemeClr val="tx2"/>
                </a:solidFill>
                <a:latin typeface="Arial"/>
                <a:cs typeface="Arial"/>
              </a:rPr>
              <a:t> </a:t>
            </a:r>
            <a:r>
              <a:rPr sz="1200" u="none" dirty="0">
                <a:solidFill>
                  <a:schemeClr val="tx2"/>
                </a:solidFill>
                <a:latin typeface="Arial"/>
                <a:cs typeface="Arial"/>
              </a:rPr>
              <a:t>le</a:t>
            </a:r>
            <a:r>
              <a:rPr sz="1200" u="none" spc="-30" dirty="0">
                <a:solidFill>
                  <a:schemeClr val="tx2"/>
                </a:solidFill>
                <a:latin typeface="Arial"/>
                <a:cs typeface="Arial"/>
              </a:rPr>
              <a:t> </a:t>
            </a:r>
            <a:r>
              <a:rPr sz="1200" u="none" dirty="0">
                <a:solidFill>
                  <a:schemeClr val="tx2"/>
                </a:solidFill>
                <a:latin typeface="Arial"/>
                <a:cs typeface="Arial"/>
              </a:rPr>
              <a:t>società</a:t>
            </a:r>
            <a:r>
              <a:rPr sz="1200" u="none" spc="-60" dirty="0">
                <a:solidFill>
                  <a:schemeClr val="tx2"/>
                </a:solidFill>
                <a:latin typeface="Arial"/>
                <a:cs typeface="Arial"/>
              </a:rPr>
              <a:t> </a:t>
            </a:r>
            <a:r>
              <a:rPr sz="1200" u="none" spc="-10" dirty="0">
                <a:solidFill>
                  <a:schemeClr val="tx2"/>
                </a:solidFill>
                <a:latin typeface="Arial"/>
                <a:cs typeface="Arial"/>
              </a:rPr>
              <a:t>controllate,</a:t>
            </a:r>
            <a:r>
              <a:rPr sz="1200" u="none" spc="-60" dirty="0">
                <a:solidFill>
                  <a:schemeClr val="tx2"/>
                </a:solidFill>
                <a:latin typeface="Arial"/>
                <a:cs typeface="Arial"/>
              </a:rPr>
              <a:t> </a:t>
            </a:r>
            <a:r>
              <a:rPr sz="1200" u="none" dirty="0">
                <a:solidFill>
                  <a:schemeClr val="tx2"/>
                </a:solidFill>
                <a:latin typeface="Arial"/>
                <a:cs typeface="Arial"/>
              </a:rPr>
              <a:t>soggetti</a:t>
            </a:r>
            <a:r>
              <a:rPr sz="1200" u="none" spc="-55" dirty="0">
                <a:solidFill>
                  <a:schemeClr val="tx2"/>
                </a:solidFill>
                <a:latin typeface="Arial"/>
                <a:cs typeface="Arial"/>
              </a:rPr>
              <a:t> </a:t>
            </a:r>
            <a:r>
              <a:rPr sz="1200" u="none" dirty="0">
                <a:solidFill>
                  <a:schemeClr val="tx2"/>
                </a:solidFill>
                <a:latin typeface="Arial"/>
                <a:cs typeface="Arial"/>
              </a:rPr>
              <a:t>diversi</a:t>
            </a:r>
            <a:r>
              <a:rPr sz="1200" u="none" spc="-60" dirty="0">
                <a:solidFill>
                  <a:schemeClr val="tx2"/>
                </a:solidFill>
                <a:latin typeface="Arial"/>
                <a:cs typeface="Arial"/>
              </a:rPr>
              <a:t> </a:t>
            </a:r>
            <a:r>
              <a:rPr sz="1200" u="none" dirty="0">
                <a:solidFill>
                  <a:schemeClr val="tx2"/>
                </a:solidFill>
                <a:latin typeface="Arial"/>
                <a:cs typeface="Arial"/>
              </a:rPr>
              <a:t>da</a:t>
            </a:r>
            <a:r>
              <a:rPr sz="1200" u="none" spc="-40" dirty="0">
                <a:solidFill>
                  <a:schemeClr val="tx2"/>
                </a:solidFill>
                <a:latin typeface="Arial"/>
                <a:cs typeface="Arial"/>
              </a:rPr>
              <a:t> </a:t>
            </a:r>
            <a:r>
              <a:rPr sz="1200" u="none" dirty="0">
                <a:solidFill>
                  <a:schemeClr val="tx2"/>
                </a:solidFill>
                <a:latin typeface="Arial"/>
                <a:cs typeface="Arial"/>
              </a:rPr>
              <a:t>quelli</a:t>
            </a:r>
            <a:r>
              <a:rPr sz="1200" u="none" spc="-65" dirty="0">
                <a:solidFill>
                  <a:schemeClr val="tx2"/>
                </a:solidFill>
                <a:latin typeface="Arial"/>
                <a:cs typeface="Arial"/>
              </a:rPr>
              <a:t> </a:t>
            </a:r>
            <a:r>
              <a:rPr sz="1200" u="none" dirty="0">
                <a:solidFill>
                  <a:schemeClr val="tx2"/>
                </a:solidFill>
                <a:latin typeface="Arial"/>
                <a:cs typeface="Arial"/>
              </a:rPr>
              <a:t>che</a:t>
            </a:r>
            <a:r>
              <a:rPr sz="1200" u="none" spc="-35" dirty="0">
                <a:solidFill>
                  <a:schemeClr val="tx2"/>
                </a:solidFill>
                <a:latin typeface="Arial"/>
                <a:cs typeface="Arial"/>
              </a:rPr>
              <a:t> </a:t>
            </a:r>
            <a:r>
              <a:rPr sz="1200" u="none" dirty="0">
                <a:solidFill>
                  <a:schemeClr val="tx2"/>
                </a:solidFill>
                <a:latin typeface="Arial"/>
                <a:cs typeface="Arial"/>
              </a:rPr>
              <a:t>operano</a:t>
            </a:r>
            <a:r>
              <a:rPr sz="1200" u="none" spc="-65" dirty="0">
                <a:solidFill>
                  <a:schemeClr val="tx2"/>
                </a:solidFill>
                <a:latin typeface="Arial"/>
                <a:cs typeface="Arial"/>
              </a:rPr>
              <a:t> </a:t>
            </a:r>
            <a:r>
              <a:rPr sz="1200" u="none" dirty="0">
                <a:solidFill>
                  <a:schemeClr val="tx2"/>
                </a:solidFill>
                <a:latin typeface="Arial"/>
                <a:cs typeface="Arial"/>
              </a:rPr>
              <a:t>per</a:t>
            </a:r>
            <a:r>
              <a:rPr sz="1200" u="none" spc="-55" dirty="0">
                <a:solidFill>
                  <a:schemeClr val="tx2"/>
                </a:solidFill>
                <a:latin typeface="Arial"/>
                <a:cs typeface="Arial"/>
              </a:rPr>
              <a:t> </a:t>
            </a:r>
            <a:r>
              <a:rPr sz="1200" u="none" dirty="0">
                <a:solidFill>
                  <a:schemeClr val="tx2"/>
                </a:solidFill>
                <a:latin typeface="Arial"/>
                <a:cs typeface="Arial"/>
              </a:rPr>
              <a:t>la</a:t>
            </a:r>
            <a:r>
              <a:rPr sz="1200" u="none" spc="-35" dirty="0">
                <a:solidFill>
                  <a:schemeClr val="tx2"/>
                </a:solidFill>
                <a:latin typeface="Arial"/>
                <a:cs typeface="Arial"/>
              </a:rPr>
              <a:t> </a:t>
            </a:r>
            <a:r>
              <a:rPr sz="1200" u="none" dirty="0">
                <a:solidFill>
                  <a:schemeClr val="tx2"/>
                </a:solidFill>
                <a:latin typeface="Arial"/>
                <a:cs typeface="Arial"/>
              </a:rPr>
              <a:t>holding</a:t>
            </a:r>
            <a:r>
              <a:rPr sz="1200" u="none" spc="-65" dirty="0">
                <a:solidFill>
                  <a:schemeClr val="tx2"/>
                </a:solidFill>
                <a:latin typeface="Arial"/>
                <a:cs typeface="Arial"/>
              </a:rPr>
              <a:t> </a:t>
            </a:r>
            <a:r>
              <a:rPr sz="1200" u="none" spc="-10" dirty="0">
                <a:solidFill>
                  <a:schemeClr val="tx2"/>
                </a:solidFill>
                <a:latin typeface="Arial"/>
                <a:cs typeface="Arial"/>
              </a:rPr>
              <a:t>del</a:t>
            </a:r>
            <a:r>
              <a:rPr sz="1200" u="none" spc="-235" dirty="0">
                <a:solidFill>
                  <a:schemeClr val="tx2"/>
                </a:solidFill>
                <a:latin typeface="Arial"/>
                <a:cs typeface="Arial"/>
              </a:rPr>
              <a:t> </a:t>
            </a:r>
            <a:r>
              <a:rPr sz="1200" u="none" spc="-10" dirty="0">
                <a:solidFill>
                  <a:schemeClr val="tx2"/>
                </a:solidFill>
                <a:latin typeface="Arial"/>
                <a:cs typeface="Arial"/>
              </a:rPr>
              <a:t>gruppo.</a:t>
            </a:r>
            <a:endParaRPr sz="1200">
              <a:solidFill>
                <a:schemeClr val="tx2"/>
              </a:solidFill>
              <a:latin typeface="Arial"/>
              <a:cs typeface="Arial"/>
            </a:endParaRPr>
          </a:p>
          <a:p>
            <a:pPr>
              <a:lnSpc>
                <a:spcPct val="100000"/>
              </a:lnSpc>
              <a:spcBef>
                <a:spcPts val="365"/>
              </a:spcBef>
              <a:buFont typeface="Arial"/>
              <a:buChar char="&gt;"/>
            </a:pPr>
            <a:endParaRPr sz="1200">
              <a:solidFill>
                <a:schemeClr val="tx2"/>
              </a:solidFill>
              <a:latin typeface="Arial"/>
              <a:cs typeface="Arial"/>
            </a:endParaRPr>
          </a:p>
          <a:p>
            <a:pPr marL="277495" indent="-264795">
              <a:lnSpc>
                <a:spcPct val="100000"/>
              </a:lnSpc>
              <a:spcBef>
                <a:spcPts val="5"/>
              </a:spcBef>
              <a:buFont typeface="Arial"/>
              <a:buChar char="&gt;"/>
              <a:tabLst>
                <a:tab pos="277495" algn="l"/>
              </a:tabLst>
            </a:pPr>
            <a:r>
              <a:rPr sz="1200" b="1" u="heavy" dirty="0">
                <a:solidFill>
                  <a:schemeClr val="tx2"/>
                </a:solidFill>
                <a:uFill>
                  <a:solidFill>
                    <a:srgbClr val="000000"/>
                  </a:solidFill>
                </a:uFill>
                <a:latin typeface="Arial"/>
                <a:cs typeface="Arial"/>
              </a:rPr>
              <a:t>Direzione</a:t>
            </a:r>
            <a:r>
              <a:rPr sz="1200" b="1" u="heavy" spc="-35"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e</a:t>
            </a:r>
            <a:r>
              <a:rPr sz="1200" b="1" u="heavy" spc="5" dirty="0">
                <a:solidFill>
                  <a:schemeClr val="tx2"/>
                </a:solidFill>
                <a:uFill>
                  <a:solidFill>
                    <a:srgbClr val="000000"/>
                  </a:solidFill>
                </a:uFill>
                <a:latin typeface="Arial"/>
                <a:cs typeface="Arial"/>
              </a:rPr>
              <a:t> </a:t>
            </a:r>
            <a:r>
              <a:rPr sz="1200" b="1" u="heavy" spc="-10" dirty="0">
                <a:solidFill>
                  <a:schemeClr val="tx2"/>
                </a:solidFill>
                <a:uFill>
                  <a:solidFill>
                    <a:srgbClr val="000000"/>
                  </a:solidFill>
                </a:uFill>
                <a:latin typeface="Arial"/>
                <a:cs typeface="Arial"/>
              </a:rPr>
              <a:t>Coordinamento</a:t>
            </a:r>
            <a:r>
              <a:rPr sz="1200" b="1" u="heavy" spc="-50"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a:t>
            </a:r>
            <a:r>
              <a:rPr sz="1200" b="1" u="heavy" spc="10" dirty="0">
                <a:solidFill>
                  <a:schemeClr val="tx2"/>
                </a:solidFill>
                <a:uFill>
                  <a:solidFill>
                    <a:srgbClr val="000000"/>
                  </a:solidFill>
                </a:uFill>
                <a:latin typeface="Arial"/>
                <a:cs typeface="Arial"/>
              </a:rPr>
              <a:t> </a:t>
            </a:r>
            <a:r>
              <a:rPr sz="1200" b="1" u="heavy" spc="-10" dirty="0">
                <a:solidFill>
                  <a:schemeClr val="tx2"/>
                </a:solidFill>
                <a:uFill>
                  <a:solidFill>
                    <a:srgbClr val="000000"/>
                  </a:solidFill>
                </a:uFill>
                <a:latin typeface="Arial"/>
                <a:cs typeface="Arial"/>
              </a:rPr>
              <a:t>Strumenti</a:t>
            </a:r>
            <a:r>
              <a:rPr sz="1200" b="1" u="heavy" spc="-50"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del</a:t>
            </a:r>
            <a:r>
              <a:rPr sz="1200" b="1" u="heavy" spc="-15"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diritto</a:t>
            </a:r>
            <a:r>
              <a:rPr sz="1200" b="1" u="heavy" spc="-40" dirty="0">
                <a:solidFill>
                  <a:schemeClr val="tx2"/>
                </a:solidFill>
                <a:uFill>
                  <a:solidFill>
                    <a:srgbClr val="000000"/>
                  </a:solidFill>
                </a:uFill>
                <a:latin typeface="Arial"/>
                <a:cs typeface="Arial"/>
              </a:rPr>
              <a:t> </a:t>
            </a:r>
            <a:r>
              <a:rPr sz="1200" b="1" u="heavy" spc="-10" dirty="0">
                <a:solidFill>
                  <a:schemeClr val="tx2"/>
                </a:solidFill>
                <a:uFill>
                  <a:solidFill>
                    <a:srgbClr val="000000"/>
                  </a:solidFill>
                </a:uFill>
                <a:latin typeface="Arial"/>
                <a:cs typeface="Arial"/>
              </a:rPr>
              <a:t>societario</a:t>
            </a:r>
            <a:r>
              <a:rPr sz="1200" b="1" u="heavy" spc="-50"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(artt.</a:t>
            </a:r>
            <a:r>
              <a:rPr sz="1200" b="1" u="heavy" spc="-15"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2497</a:t>
            </a:r>
            <a:r>
              <a:rPr sz="1200" b="1" u="heavy" spc="-45"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c.c.e</a:t>
            </a:r>
            <a:r>
              <a:rPr sz="1200" b="1" u="heavy" spc="5" dirty="0">
                <a:solidFill>
                  <a:schemeClr val="tx2"/>
                </a:solidFill>
                <a:uFill>
                  <a:solidFill>
                    <a:srgbClr val="000000"/>
                  </a:solidFill>
                </a:uFill>
                <a:latin typeface="Arial"/>
                <a:cs typeface="Arial"/>
              </a:rPr>
              <a:t> </a:t>
            </a:r>
            <a:r>
              <a:rPr sz="1200" b="1" u="heavy" spc="-20" dirty="0">
                <a:solidFill>
                  <a:schemeClr val="tx2"/>
                </a:solidFill>
                <a:uFill>
                  <a:solidFill>
                    <a:srgbClr val="000000"/>
                  </a:solidFill>
                </a:uFill>
                <a:latin typeface="Arial"/>
                <a:cs typeface="Arial"/>
              </a:rPr>
              <a:t>ss.)</a:t>
            </a:r>
            <a:endParaRPr sz="1200">
              <a:solidFill>
                <a:schemeClr val="tx2"/>
              </a:solidFill>
              <a:latin typeface="Arial"/>
              <a:cs typeface="Arial"/>
            </a:endParaRPr>
          </a:p>
        </p:txBody>
      </p:sp>
      <p:sp>
        <p:nvSpPr>
          <p:cNvPr id="5" name="object 5"/>
          <p:cNvSpPr/>
          <p:nvPr/>
        </p:nvSpPr>
        <p:spPr>
          <a:xfrm>
            <a:off x="5727194" y="1307591"/>
            <a:ext cx="115570" cy="582295"/>
          </a:xfrm>
          <a:custGeom>
            <a:avLst/>
            <a:gdLst/>
            <a:ahLst/>
            <a:cxnLst/>
            <a:rect l="l" t="t" r="r" b="b"/>
            <a:pathLst>
              <a:path w="115570" h="582294">
                <a:moveTo>
                  <a:pt x="115442" y="582040"/>
                </a:moveTo>
                <a:lnTo>
                  <a:pt x="92976" y="581278"/>
                </a:lnTo>
                <a:lnTo>
                  <a:pt x="74625" y="579221"/>
                </a:lnTo>
                <a:lnTo>
                  <a:pt x="62255" y="576148"/>
                </a:lnTo>
                <a:lnTo>
                  <a:pt x="57721" y="572388"/>
                </a:lnTo>
                <a:lnTo>
                  <a:pt x="57721" y="300672"/>
                </a:lnTo>
                <a:lnTo>
                  <a:pt x="53187" y="296913"/>
                </a:lnTo>
                <a:lnTo>
                  <a:pt x="40805" y="293839"/>
                </a:lnTo>
                <a:lnTo>
                  <a:pt x="22466" y="291782"/>
                </a:lnTo>
                <a:lnTo>
                  <a:pt x="0" y="291020"/>
                </a:lnTo>
                <a:lnTo>
                  <a:pt x="22466" y="290258"/>
                </a:lnTo>
                <a:lnTo>
                  <a:pt x="40805" y="288201"/>
                </a:lnTo>
                <a:lnTo>
                  <a:pt x="53187" y="285127"/>
                </a:lnTo>
                <a:lnTo>
                  <a:pt x="57721" y="281368"/>
                </a:lnTo>
                <a:lnTo>
                  <a:pt x="57721" y="9651"/>
                </a:lnTo>
                <a:lnTo>
                  <a:pt x="62255" y="5892"/>
                </a:lnTo>
                <a:lnTo>
                  <a:pt x="74625" y="2819"/>
                </a:lnTo>
                <a:lnTo>
                  <a:pt x="92976" y="761"/>
                </a:lnTo>
                <a:lnTo>
                  <a:pt x="115442" y="0"/>
                </a:lnTo>
              </a:path>
            </a:pathLst>
          </a:custGeom>
          <a:ln w="6350">
            <a:solidFill>
              <a:srgbClr val="0091DA"/>
            </a:solidFill>
          </a:ln>
        </p:spPr>
        <p:txBody>
          <a:bodyPr wrap="square" lIns="0" tIns="0" rIns="0" bIns="0" rtlCol="0"/>
          <a:lstStyle/>
          <a:p>
            <a:endParaRPr/>
          </a:p>
        </p:txBody>
      </p:sp>
      <p:grpSp>
        <p:nvGrpSpPr>
          <p:cNvPr id="6" name="object 6"/>
          <p:cNvGrpSpPr/>
          <p:nvPr/>
        </p:nvGrpSpPr>
        <p:grpSpPr>
          <a:xfrm>
            <a:off x="5992240" y="1304420"/>
            <a:ext cx="2281555" cy="588645"/>
            <a:chOff x="5992240" y="1304420"/>
            <a:chExt cx="2281555" cy="588645"/>
          </a:xfrm>
        </p:grpSpPr>
        <p:pic>
          <p:nvPicPr>
            <p:cNvPr id="7" name="object 7"/>
            <p:cNvPicPr/>
            <p:nvPr/>
          </p:nvPicPr>
          <p:blipFill>
            <a:blip r:embed="rId2" cstate="print"/>
            <a:stretch>
              <a:fillRect/>
            </a:stretch>
          </p:blipFill>
          <p:spPr>
            <a:xfrm>
              <a:off x="5995416" y="1307591"/>
              <a:ext cx="2275331" cy="582167"/>
            </a:xfrm>
            <a:prstGeom prst="rect">
              <a:avLst/>
            </a:prstGeom>
          </p:spPr>
        </p:pic>
        <p:sp>
          <p:nvSpPr>
            <p:cNvPr id="8" name="object 8"/>
            <p:cNvSpPr/>
            <p:nvPr/>
          </p:nvSpPr>
          <p:spPr>
            <a:xfrm>
              <a:off x="5995415" y="1307595"/>
              <a:ext cx="2275205" cy="582295"/>
            </a:xfrm>
            <a:custGeom>
              <a:avLst/>
              <a:gdLst/>
              <a:ahLst/>
              <a:cxnLst/>
              <a:rect l="l" t="t" r="r" b="b"/>
              <a:pathLst>
                <a:path w="2275204" h="582294">
                  <a:moveTo>
                    <a:pt x="0" y="97002"/>
                  </a:moveTo>
                  <a:lnTo>
                    <a:pt x="7620" y="59245"/>
                  </a:lnTo>
                  <a:lnTo>
                    <a:pt x="28409" y="28409"/>
                  </a:lnTo>
                  <a:lnTo>
                    <a:pt x="59245" y="7619"/>
                  </a:lnTo>
                  <a:lnTo>
                    <a:pt x="97002" y="0"/>
                  </a:lnTo>
                  <a:lnTo>
                    <a:pt x="2177821" y="0"/>
                  </a:lnTo>
                  <a:lnTo>
                    <a:pt x="2215578" y="7619"/>
                  </a:lnTo>
                  <a:lnTo>
                    <a:pt x="2246414" y="28409"/>
                  </a:lnTo>
                  <a:lnTo>
                    <a:pt x="2267204" y="59245"/>
                  </a:lnTo>
                  <a:lnTo>
                    <a:pt x="2274824" y="97002"/>
                  </a:lnTo>
                  <a:lnTo>
                    <a:pt x="2274824" y="485025"/>
                  </a:lnTo>
                  <a:lnTo>
                    <a:pt x="2267204" y="522782"/>
                  </a:lnTo>
                  <a:lnTo>
                    <a:pt x="2246414" y="553618"/>
                  </a:lnTo>
                  <a:lnTo>
                    <a:pt x="2215578" y="574408"/>
                  </a:lnTo>
                  <a:lnTo>
                    <a:pt x="2177821" y="582040"/>
                  </a:lnTo>
                  <a:lnTo>
                    <a:pt x="97002" y="582040"/>
                  </a:lnTo>
                  <a:lnTo>
                    <a:pt x="59245" y="574408"/>
                  </a:lnTo>
                  <a:lnTo>
                    <a:pt x="28409" y="553618"/>
                  </a:lnTo>
                  <a:lnTo>
                    <a:pt x="7620" y="522782"/>
                  </a:lnTo>
                  <a:lnTo>
                    <a:pt x="0" y="485025"/>
                  </a:lnTo>
                  <a:lnTo>
                    <a:pt x="0" y="97002"/>
                  </a:lnTo>
                  <a:close/>
                </a:path>
              </a:pathLst>
            </a:custGeom>
            <a:ln w="6349">
              <a:solidFill>
                <a:srgbClr val="0091DA"/>
              </a:solidFill>
            </a:ln>
          </p:spPr>
          <p:txBody>
            <a:bodyPr wrap="square" lIns="0" tIns="0" rIns="0" bIns="0" rtlCol="0"/>
            <a:lstStyle/>
            <a:p>
              <a:endParaRPr/>
            </a:p>
          </p:txBody>
        </p:sp>
      </p:grpSp>
      <p:sp>
        <p:nvSpPr>
          <p:cNvPr id="9" name="object 9"/>
          <p:cNvSpPr txBox="1"/>
          <p:nvPr/>
        </p:nvSpPr>
        <p:spPr>
          <a:xfrm>
            <a:off x="6102379" y="1287228"/>
            <a:ext cx="1473200" cy="571500"/>
          </a:xfrm>
          <a:prstGeom prst="rect">
            <a:avLst/>
          </a:prstGeom>
        </p:spPr>
        <p:txBody>
          <a:bodyPr vert="horz" wrap="square" lIns="0" tIns="102235" rIns="0" bIns="0" rtlCol="0">
            <a:spAutoFit/>
          </a:bodyPr>
          <a:lstStyle/>
          <a:p>
            <a:pPr marL="105410" indent="-92710">
              <a:lnSpc>
                <a:spcPct val="100000"/>
              </a:lnSpc>
              <a:spcBef>
                <a:spcPts val="805"/>
              </a:spcBef>
              <a:buChar char="-"/>
              <a:tabLst>
                <a:tab pos="105410" algn="l"/>
              </a:tabLst>
            </a:pPr>
            <a:r>
              <a:rPr sz="1200" spc="-10" dirty="0">
                <a:solidFill>
                  <a:srgbClr val="00338D"/>
                </a:solidFill>
                <a:latin typeface="Arial"/>
                <a:cs typeface="Arial"/>
              </a:rPr>
              <a:t>interesse</a:t>
            </a:r>
            <a:r>
              <a:rPr sz="1200" spc="-30" dirty="0">
                <a:solidFill>
                  <a:srgbClr val="00338D"/>
                </a:solidFill>
                <a:latin typeface="Arial"/>
                <a:cs typeface="Arial"/>
              </a:rPr>
              <a:t> </a:t>
            </a:r>
            <a:r>
              <a:rPr sz="1200" dirty="0">
                <a:solidFill>
                  <a:srgbClr val="00338D"/>
                </a:solidFill>
                <a:latin typeface="Arial"/>
                <a:cs typeface="Arial"/>
              </a:rPr>
              <a:t>di</a:t>
            </a:r>
            <a:r>
              <a:rPr sz="1200" spc="-45" dirty="0">
                <a:solidFill>
                  <a:srgbClr val="00338D"/>
                </a:solidFill>
                <a:latin typeface="Arial"/>
                <a:cs typeface="Arial"/>
              </a:rPr>
              <a:t> </a:t>
            </a:r>
            <a:r>
              <a:rPr sz="1200" spc="-10" dirty="0">
                <a:solidFill>
                  <a:srgbClr val="00338D"/>
                </a:solidFill>
                <a:latin typeface="Arial"/>
                <a:cs typeface="Arial"/>
              </a:rPr>
              <a:t>gruppo</a:t>
            </a:r>
            <a:endParaRPr sz="1200">
              <a:latin typeface="Arial"/>
              <a:cs typeface="Arial"/>
            </a:endParaRPr>
          </a:p>
          <a:p>
            <a:pPr marL="105410" indent="-92710">
              <a:lnSpc>
                <a:spcPct val="100000"/>
              </a:lnSpc>
              <a:spcBef>
                <a:spcPts val="710"/>
              </a:spcBef>
              <a:buChar char="-"/>
              <a:tabLst>
                <a:tab pos="105410" algn="l"/>
              </a:tabLst>
            </a:pPr>
            <a:r>
              <a:rPr sz="1200" spc="-10" dirty="0">
                <a:solidFill>
                  <a:srgbClr val="00338D"/>
                </a:solidFill>
                <a:latin typeface="Arial"/>
                <a:cs typeface="Arial"/>
              </a:rPr>
              <a:t>concorso</a:t>
            </a:r>
            <a:r>
              <a:rPr sz="1200" spc="-30" dirty="0">
                <a:solidFill>
                  <a:srgbClr val="00338D"/>
                </a:solidFill>
                <a:latin typeface="Arial"/>
                <a:cs typeface="Arial"/>
              </a:rPr>
              <a:t> </a:t>
            </a:r>
            <a:r>
              <a:rPr sz="1200" dirty="0">
                <a:solidFill>
                  <a:srgbClr val="00338D"/>
                </a:solidFill>
                <a:latin typeface="Arial"/>
                <a:cs typeface="Arial"/>
              </a:rPr>
              <a:t>di</a:t>
            </a:r>
            <a:r>
              <a:rPr sz="1200" spc="-60" dirty="0">
                <a:solidFill>
                  <a:srgbClr val="00338D"/>
                </a:solidFill>
                <a:latin typeface="Arial"/>
                <a:cs typeface="Arial"/>
              </a:rPr>
              <a:t> </a:t>
            </a:r>
            <a:r>
              <a:rPr sz="1200" spc="-10" dirty="0">
                <a:solidFill>
                  <a:srgbClr val="00338D"/>
                </a:solidFill>
                <a:latin typeface="Arial"/>
                <a:cs typeface="Arial"/>
              </a:rPr>
              <a:t>persone</a:t>
            </a:r>
            <a:endParaRPr sz="1200">
              <a:latin typeface="Arial"/>
              <a:cs typeface="Arial"/>
            </a:endParaRPr>
          </a:p>
        </p:txBody>
      </p:sp>
      <p:pic>
        <p:nvPicPr>
          <p:cNvPr id="10" name="object 10"/>
          <p:cNvPicPr/>
          <p:nvPr/>
        </p:nvPicPr>
        <p:blipFill>
          <a:blip r:embed="rId3" cstate="print"/>
          <a:stretch>
            <a:fillRect/>
          </a:stretch>
        </p:blipFill>
        <p:spPr>
          <a:xfrm>
            <a:off x="2174748" y="2615183"/>
            <a:ext cx="481583" cy="598931"/>
          </a:xfrm>
          <a:prstGeom prst="rect">
            <a:avLst/>
          </a:prstGeom>
        </p:spPr>
      </p:pic>
      <p:graphicFrame>
        <p:nvGraphicFramePr>
          <p:cNvPr id="11" name="object 11"/>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048" y="504281"/>
            <a:ext cx="3556635"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Cosa deve fare l'ente</a:t>
            </a:r>
          </a:p>
        </p:txBody>
      </p:sp>
      <p:sp>
        <p:nvSpPr>
          <p:cNvPr id="3" name="object 3"/>
          <p:cNvSpPr/>
          <p:nvPr/>
        </p:nvSpPr>
        <p:spPr>
          <a:xfrm>
            <a:off x="249936" y="1584965"/>
            <a:ext cx="3450590" cy="3874135"/>
          </a:xfrm>
          <a:custGeom>
            <a:avLst/>
            <a:gdLst/>
            <a:ahLst/>
            <a:cxnLst/>
            <a:rect l="l" t="t" r="r" b="b"/>
            <a:pathLst>
              <a:path w="3450590" h="3874135">
                <a:moveTo>
                  <a:pt x="0" y="575043"/>
                </a:moveTo>
                <a:lnTo>
                  <a:pt x="1905" y="527875"/>
                </a:lnTo>
                <a:lnTo>
                  <a:pt x="7531" y="481761"/>
                </a:lnTo>
                <a:lnTo>
                  <a:pt x="16713" y="436854"/>
                </a:lnTo>
                <a:lnTo>
                  <a:pt x="29311" y="393280"/>
                </a:lnTo>
                <a:lnTo>
                  <a:pt x="45186" y="351205"/>
                </a:lnTo>
                <a:lnTo>
                  <a:pt x="64185" y="310768"/>
                </a:lnTo>
                <a:lnTo>
                  <a:pt x="86156" y="272135"/>
                </a:lnTo>
                <a:lnTo>
                  <a:pt x="110947" y="235432"/>
                </a:lnTo>
                <a:lnTo>
                  <a:pt x="138417" y="200812"/>
                </a:lnTo>
                <a:lnTo>
                  <a:pt x="168414" y="168427"/>
                </a:lnTo>
                <a:lnTo>
                  <a:pt x="200799" y="138417"/>
                </a:lnTo>
                <a:lnTo>
                  <a:pt x="235419" y="110947"/>
                </a:lnTo>
                <a:lnTo>
                  <a:pt x="272122" y="86144"/>
                </a:lnTo>
                <a:lnTo>
                  <a:pt x="310769" y="64185"/>
                </a:lnTo>
                <a:lnTo>
                  <a:pt x="351205" y="45186"/>
                </a:lnTo>
                <a:lnTo>
                  <a:pt x="393268" y="29311"/>
                </a:lnTo>
                <a:lnTo>
                  <a:pt x="436841" y="16700"/>
                </a:lnTo>
                <a:lnTo>
                  <a:pt x="481749" y="7518"/>
                </a:lnTo>
                <a:lnTo>
                  <a:pt x="527862" y="1904"/>
                </a:lnTo>
                <a:lnTo>
                  <a:pt x="575030" y="0"/>
                </a:lnTo>
                <a:lnTo>
                  <a:pt x="2875051" y="0"/>
                </a:lnTo>
                <a:lnTo>
                  <a:pt x="2922219" y="1904"/>
                </a:lnTo>
                <a:lnTo>
                  <a:pt x="2968332" y="7518"/>
                </a:lnTo>
                <a:lnTo>
                  <a:pt x="3013240" y="16700"/>
                </a:lnTo>
                <a:lnTo>
                  <a:pt x="3056813" y="29311"/>
                </a:lnTo>
                <a:lnTo>
                  <a:pt x="3098876" y="45186"/>
                </a:lnTo>
                <a:lnTo>
                  <a:pt x="3139313" y="64185"/>
                </a:lnTo>
                <a:lnTo>
                  <a:pt x="3177959" y="86144"/>
                </a:lnTo>
                <a:lnTo>
                  <a:pt x="3214662" y="110947"/>
                </a:lnTo>
                <a:lnTo>
                  <a:pt x="3249269" y="138417"/>
                </a:lnTo>
                <a:lnTo>
                  <a:pt x="3281654" y="168427"/>
                </a:lnTo>
                <a:lnTo>
                  <a:pt x="3311664" y="200812"/>
                </a:lnTo>
                <a:lnTo>
                  <a:pt x="3339134" y="235432"/>
                </a:lnTo>
                <a:lnTo>
                  <a:pt x="3363925" y="272135"/>
                </a:lnTo>
                <a:lnTo>
                  <a:pt x="3385896" y="310768"/>
                </a:lnTo>
                <a:lnTo>
                  <a:pt x="3404895" y="351205"/>
                </a:lnTo>
                <a:lnTo>
                  <a:pt x="3420770" y="393280"/>
                </a:lnTo>
                <a:lnTo>
                  <a:pt x="3433368" y="436854"/>
                </a:lnTo>
                <a:lnTo>
                  <a:pt x="3442550" y="481761"/>
                </a:lnTo>
                <a:lnTo>
                  <a:pt x="3448177" y="527875"/>
                </a:lnTo>
                <a:lnTo>
                  <a:pt x="3450082" y="575043"/>
                </a:lnTo>
                <a:lnTo>
                  <a:pt x="3450082" y="3298825"/>
                </a:lnTo>
                <a:lnTo>
                  <a:pt x="3448177" y="3345992"/>
                </a:lnTo>
                <a:lnTo>
                  <a:pt x="3442550" y="3392106"/>
                </a:lnTo>
                <a:lnTo>
                  <a:pt x="3433368" y="3437013"/>
                </a:lnTo>
                <a:lnTo>
                  <a:pt x="3420770" y="3480587"/>
                </a:lnTo>
                <a:lnTo>
                  <a:pt x="3404895" y="3522662"/>
                </a:lnTo>
                <a:lnTo>
                  <a:pt x="3385896" y="3563099"/>
                </a:lnTo>
                <a:lnTo>
                  <a:pt x="3363925" y="3601732"/>
                </a:lnTo>
                <a:lnTo>
                  <a:pt x="3339134" y="3638435"/>
                </a:lnTo>
                <a:lnTo>
                  <a:pt x="3311664" y="3673055"/>
                </a:lnTo>
                <a:lnTo>
                  <a:pt x="3281654" y="3705440"/>
                </a:lnTo>
                <a:lnTo>
                  <a:pt x="3249269" y="3735451"/>
                </a:lnTo>
                <a:lnTo>
                  <a:pt x="3214662" y="3762921"/>
                </a:lnTo>
                <a:lnTo>
                  <a:pt x="3177959" y="3787724"/>
                </a:lnTo>
                <a:lnTo>
                  <a:pt x="3139313" y="3809682"/>
                </a:lnTo>
                <a:lnTo>
                  <a:pt x="3098876" y="3828681"/>
                </a:lnTo>
                <a:lnTo>
                  <a:pt x="3056813" y="3844556"/>
                </a:lnTo>
                <a:lnTo>
                  <a:pt x="3013240" y="3857167"/>
                </a:lnTo>
                <a:lnTo>
                  <a:pt x="2968332" y="3866349"/>
                </a:lnTo>
                <a:lnTo>
                  <a:pt x="2922219" y="3871963"/>
                </a:lnTo>
                <a:lnTo>
                  <a:pt x="2875051" y="3873880"/>
                </a:lnTo>
                <a:lnTo>
                  <a:pt x="575030" y="3873880"/>
                </a:lnTo>
                <a:lnTo>
                  <a:pt x="527862" y="3871963"/>
                </a:lnTo>
                <a:lnTo>
                  <a:pt x="481749" y="3866349"/>
                </a:lnTo>
                <a:lnTo>
                  <a:pt x="436841" y="3857167"/>
                </a:lnTo>
                <a:lnTo>
                  <a:pt x="393268" y="3844556"/>
                </a:lnTo>
                <a:lnTo>
                  <a:pt x="351205" y="3828681"/>
                </a:lnTo>
                <a:lnTo>
                  <a:pt x="310769" y="3809682"/>
                </a:lnTo>
                <a:lnTo>
                  <a:pt x="272122" y="3787724"/>
                </a:lnTo>
                <a:lnTo>
                  <a:pt x="235419" y="3762921"/>
                </a:lnTo>
                <a:lnTo>
                  <a:pt x="200799" y="3735451"/>
                </a:lnTo>
                <a:lnTo>
                  <a:pt x="168414" y="3705440"/>
                </a:lnTo>
                <a:lnTo>
                  <a:pt x="138417" y="3673055"/>
                </a:lnTo>
                <a:lnTo>
                  <a:pt x="110947" y="3638435"/>
                </a:lnTo>
                <a:lnTo>
                  <a:pt x="86156" y="3601732"/>
                </a:lnTo>
                <a:lnTo>
                  <a:pt x="64185" y="3563099"/>
                </a:lnTo>
                <a:lnTo>
                  <a:pt x="45186" y="3522662"/>
                </a:lnTo>
                <a:lnTo>
                  <a:pt x="29311" y="3480587"/>
                </a:lnTo>
                <a:lnTo>
                  <a:pt x="16713" y="3437013"/>
                </a:lnTo>
                <a:lnTo>
                  <a:pt x="7531" y="3392106"/>
                </a:lnTo>
                <a:lnTo>
                  <a:pt x="1905" y="3345992"/>
                </a:lnTo>
                <a:lnTo>
                  <a:pt x="0" y="3298825"/>
                </a:lnTo>
                <a:lnTo>
                  <a:pt x="0" y="575043"/>
                </a:lnTo>
                <a:close/>
              </a:path>
            </a:pathLst>
          </a:custGeom>
          <a:ln w="9525">
            <a:solidFill>
              <a:schemeClr val="tx2"/>
            </a:solidFill>
          </a:ln>
        </p:spPr>
        <p:txBody>
          <a:bodyPr wrap="square" lIns="0" tIns="0" rIns="0" bIns="0" rtlCol="0"/>
          <a:lstStyle/>
          <a:p>
            <a:endParaRPr/>
          </a:p>
        </p:txBody>
      </p:sp>
      <p:sp>
        <p:nvSpPr>
          <p:cNvPr id="4" name="object 4"/>
          <p:cNvSpPr txBox="1"/>
          <p:nvPr/>
        </p:nvSpPr>
        <p:spPr>
          <a:xfrm>
            <a:off x="621791" y="2093976"/>
            <a:ext cx="2816860" cy="457200"/>
          </a:xfrm>
          <a:prstGeom prst="rect">
            <a:avLst/>
          </a:prstGeom>
          <a:ln w="9525">
            <a:solidFill>
              <a:srgbClr val="0091DA"/>
            </a:solidFill>
          </a:ln>
        </p:spPr>
        <p:txBody>
          <a:bodyPr vert="horz" wrap="square" lIns="0" tIns="0" rIns="0" bIns="0" rtlCol="0">
            <a:spAutoFit/>
          </a:bodyPr>
          <a:lstStyle/>
          <a:p>
            <a:pPr marL="549910" marR="166370" indent="-390525">
              <a:lnSpc>
                <a:spcPts val="1800"/>
              </a:lnSpc>
            </a:pPr>
            <a:r>
              <a:rPr sz="1400" dirty="0">
                <a:latin typeface="Arial"/>
                <a:cs typeface="Arial"/>
              </a:rPr>
              <a:t>Analisi</a:t>
            </a:r>
            <a:r>
              <a:rPr sz="1400" spc="-20" dirty="0">
                <a:latin typeface="Arial"/>
                <a:cs typeface="Arial"/>
              </a:rPr>
              <a:t> </a:t>
            </a:r>
            <a:r>
              <a:rPr sz="1400" dirty="0">
                <a:latin typeface="Arial"/>
                <a:cs typeface="Arial"/>
              </a:rPr>
              <a:t>dei</a:t>
            </a:r>
            <a:r>
              <a:rPr sz="1400" spc="-15" dirty="0">
                <a:latin typeface="Arial"/>
                <a:cs typeface="Arial"/>
              </a:rPr>
              <a:t> </a:t>
            </a:r>
            <a:r>
              <a:rPr sz="1400" dirty="0">
                <a:latin typeface="Arial"/>
                <a:cs typeface="Arial"/>
              </a:rPr>
              <a:t>processi</a:t>
            </a:r>
            <a:r>
              <a:rPr sz="1400" spc="-35" dirty="0">
                <a:latin typeface="Arial"/>
                <a:cs typeface="Arial"/>
              </a:rPr>
              <a:t> </a:t>
            </a:r>
            <a:r>
              <a:rPr sz="1400" spc="-10" dirty="0">
                <a:latin typeface="Arial"/>
                <a:cs typeface="Arial"/>
              </a:rPr>
              <a:t>esposti</a:t>
            </a:r>
            <a:r>
              <a:rPr sz="1400" spc="-114" dirty="0">
                <a:latin typeface="Arial"/>
                <a:cs typeface="Arial"/>
              </a:rPr>
              <a:t> </a:t>
            </a:r>
            <a:r>
              <a:rPr sz="1400" spc="-25" dirty="0">
                <a:latin typeface="Arial"/>
                <a:cs typeface="Arial"/>
              </a:rPr>
              <a:t>al </a:t>
            </a:r>
            <a:r>
              <a:rPr sz="1400" dirty="0">
                <a:latin typeface="Arial"/>
                <a:cs typeface="Arial"/>
              </a:rPr>
              <a:t>rischio</a:t>
            </a:r>
            <a:r>
              <a:rPr sz="1400" spc="-40" dirty="0">
                <a:latin typeface="Arial"/>
                <a:cs typeface="Arial"/>
              </a:rPr>
              <a:t> </a:t>
            </a:r>
            <a:r>
              <a:rPr sz="1400" dirty="0">
                <a:latin typeface="Arial"/>
                <a:cs typeface="Arial"/>
              </a:rPr>
              <a:t>di</a:t>
            </a:r>
            <a:r>
              <a:rPr sz="1400" spc="-70" dirty="0">
                <a:latin typeface="Arial"/>
                <a:cs typeface="Arial"/>
              </a:rPr>
              <a:t> </a:t>
            </a:r>
            <a:r>
              <a:rPr sz="1400" spc="-10" dirty="0">
                <a:latin typeface="Arial"/>
                <a:cs typeface="Arial"/>
              </a:rPr>
              <a:t>irregolarità</a:t>
            </a:r>
            <a:endParaRPr sz="1400" dirty="0">
              <a:latin typeface="Arial"/>
              <a:cs typeface="Arial"/>
            </a:endParaRPr>
          </a:p>
        </p:txBody>
      </p:sp>
      <p:sp>
        <p:nvSpPr>
          <p:cNvPr id="5" name="object 5"/>
          <p:cNvSpPr txBox="1"/>
          <p:nvPr/>
        </p:nvSpPr>
        <p:spPr>
          <a:xfrm>
            <a:off x="860360" y="1673288"/>
            <a:ext cx="2331720" cy="228268"/>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chemeClr val="tx2"/>
                </a:solidFill>
                <a:latin typeface="Arial"/>
                <a:cs typeface="Arial"/>
              </a:rPr>
              <a:t>Adozione</a:t>
            </a:r>
            <a:r>
              <a:rPr sz="1400" b="1" spc="-20" dirty="0">
                <a:solidFill>
                  <a:schemeClr val="tx2"/>
                </a:solidFill>
                <a:latin typeface="Arial"/>
                <a:cs typeface="Arial"/>
              </a:rPr>
              <a:t> </a:t>
            </a:r>
            <a:r>
              <a:rPr sz="1400" b="1" dirty="0">
                <a:solidFill>
                  <a:schemeClr val="tx2"/>
                </a:solidFill>
                <a:latin typeface="Arial"/>
                <a:cs typeface="Arial"/>
              </a:rPr>
              <a:t>del</a:t>
            </a:r>
            <a:r>
              <a:rPr sz="1400" b="1" spc="-40" dirty="0">
                <a:solidFill>
                  <a:schemeClr val="tx2"/>
                </a:solidFill>
                <a:latin typeface="Arial"/>
                <a:cs typeface="Arial"/>
              </a:rPr>
              <a:t> </a:t>
            </a:r>
            <a:r>
              <a:rPr sz="1400" b="1" dirty="0">
                <a:solidFill>
                  <a:schemeClr val="tx2"/>
                </a:solidFill>
                <a:latin typeface="Arial"/>
                <a:cs typeface="Arial"/>
              </a:rPr>
              <a:t>Modello</a:t>
            </a:r>
            <a:r>
              <a:rPr sz="1400" b="1" spc="-105" dirty="0">
                <a:solidFill>
                  <a:schemeClr val="tx2"/>
                </a:solidFill>
                <a:latin typeface="Arial"/>
                <a:cs typeface="Arial"/>
              </a:rPr>
              <a:t> </a:t>
            </a:r>
            <a:r>
              <a:rPr sz="1400" b="1" spc="-25" dirty="0">
                <a:solidFill>
                  <a:schemeClr val="tx2"/>
                </a:solidFill>
                <a:latin typeface="Arial"/>
                <a:cs typeface="Arial"/>
              </a:rPr>
              <a:t>231</a:t>
            </a:r>
            <a:endParaRPr sz="1400" dirty="0">
              <a:solidFill>
                <a:schemeClr val="tx2"/>
              </a:solidFill>
              <a:latin typeface="Arial"/>
              <a:cs typeface="Arial"/>
            </a:endParaRPr>
          </a:p>
        </p:txBody>
      </p:sp>
      <p:sp>
        <p:nvSpPr>
          <p:cNvPr id="6" name="object 6"/>
          <p:cNvSpPr txBox="1"/>
          <p:nvPr/>
        </p:nvSpPr>
        <p:spPr>
          <a:xfrm>
            <a:off x="612648" y="2633472"/>
            <a:ext cx="2818130" cy="281487"/>
          </a:xfrm>
          <a:prstGeom prst="rect">
            <a:avLst/>
          </a:prstGeom>
          <a:ln w="9525">
            <a:solidFill>
              <a:srgbClr val="0091DA"/>
            </a:solidFill>
          </a:ln>
        </p:spPr>
        <p:txBody>
          <a:bodyPr vert="horz" wrap="square" lIns="0" tIns="65405" rIns="0" bIns="0" rtlCol="0">
            <a:spAutoFit/>
          </a:bodyPr>
          <a:lstStyle/>
          <a:p>
            <a:pPr marL="438784">
              <a:lnSpc>
                <a:spcPct val="100000"/>
              </a:lnSpc>
              <a:spcBef>
                <a:spcPts val="515"/>
              </a:spcBef>
            </a:pPr>
            <a:r>
              <a:rPr sz="1400" b="1" spc="-25" dirty="0">
                <a:latin typeface="Arial"/>
                <a:cs typeface="Arial"/>
              </a:rPr>
              <a:t>Valutazione</a:t>
            </a:r>
            <a:r>
              <a:rPr sz="1400" b="1" spc="-15" dirty="0">
                <a:latin typeface="Arial"/>
                <a:cs typeface="Arial"/>
              </a:rPr>
              <a:t> </a:t>
            </a:r>
            <a:r>
              <a:rPr sz="1400" b="1" dirty="0">
                <a:latin typeface="Arial"/>
                <a:cs typeface="Arial"/>
              </a:rPr>
              <a:t>dei</a:t>
            </a:r>
            <a:r>
              <a:rPr sz="1400" b="1" spc="-35" dirty="0">
                <a:latin typeface="Arial"/>
                <a:cs typeface="Arial"/>
              </a:rPr>
              <a:t> </a:t>
            </a:r>
            <a:r>
              <a:rPr sz="1400" b="1" spc="-10" dirty="0">
                <a:latin typeface="Arial"/>
                <a:cs typeface="Arial"/>
              </a:rPr>
              <a:t>rischi</a:t>
            </a:r>
            <a:endParaRPr sz="1400">
              <a:latin typeface="Arial"/>
              <a:cs typeface="Arial"/>
            </a:endParaRPr>
          </a:p>
        </p:txBody>
      </p:sp>
      <p:sp>
        <p:nvSpPr>
          <p:cNvPr id="7" name="object 7"/>
          <p:cNvSpPr txBox="1"/>
          <p:nvPr/>
        </p:nvSpPr>
        <p:spPr>
          <a:xfrm>
            <a:off x="614172" y="3118104"/>
            <a:ext cx="2818130" cy="456535"/>
          </a:xfrm>
          <a:prstGeom prst="rect">
            <a:avLst/>
          </a:prstGeom>
          <a:ln w="9525">
            <a:solidFill>
              <a:srgbClr val="0091DA"/>
            </a:solidFill>
          </a:ln>
        </p:spPr>
        <p:txBody>
          <a:bodyPr vert="horz" wrap="square" lIns="0" tIns="25400" rIns="0" bIns="0" rtlCol="0">
            <a:spAutoFit/>
          </a:bodyPr>
          <a:lstStyle/>
          <a:p>
            <a:pPr marL="118745" marR="123189" indent="83820">
              <a:lnSpc>
                <a:spcPct val="100000"/>
              </a:lnSpc>
              <a:spcBef>
                <a:spcPts val="200"/>
              </a:spcBef>
            </a:pPr>
            <a:r>
              <a:rPr sz="1400" dirty="0">
                <a:latin typeface="Arial"/>
                <a:cs typeface="Arial"/>
              </a:rPr>
              <a:t>Identificazione</a:t>
            </a:r>
            <a:r>
              <a:rPr sz="1400" spc="-85" dirty="0">
                <a:latin typeface="Arial"/>
                <a:cs typeface="Arial"/>
              </a:rPr>
              <a:t> </a:t>
            </a:r>
            <a:r>
              <a:rPr sz="1400" dirty="0">
                <a:latin typeface="Arial"/>
                <a:cs typeface="Arial"/>
              </a:rPr>
              <a:t>delle</a:t>
            </a:r>
            <a:r>
              <a:rPr sz="1400" spc="-50" dirty="0">
                <a:latin typeface="Arial"/>
                <a:cs typeface="Arial"/>
              </a:rPr>
              <a:t> </a:t>
            </a:r>
            <a:r>
              <a:rPr sz="1400" spc="-10" dirty="0">
                <a:latin typeface="Arial"/>
                <a:cs typeface="Arial"/>
              </a:rPr>
              <a:t>carenze </a:t>
            </a:r>
            <a:r>
              <a:rPr sz="1400" dirty="0">
                <a:latin typeface="Arial"/>
                <a:cs typeface="Arial"/>
              </a:rPr>
              <a:t>del</a:t>
            </a:r>
            <a:r>
              <a:rPr sz="1400" spc="-15" dirty="0">
                <a:latin typeface="Arial"/>
                <a:cs typeface="Arial"/>
              </a:rPr>
              <a:t> </a:t>
            </a:r>
            <a:r>
              <a:rPr sz="1400" u="heavy" dirty="0">
                <a:uFill>
                  <a:solidFill>
                    <a:srgbClr val="000000"/>
                  </a:solidFill>
                </a:uFill>
                <a:latin typeface="Arial"/>
                <a:cs typeface="Arial"/>
              </a:rPr>
              <a:t>sistema</a:t>
            </a:r>
            <a:r>
              <a:rPr sz="1400" u="heavy" spc="-15" dirty="0">
                <a:uFill>
                  <a:solidFill>
                    <a:srgbClr val="000000"/>
                  </a:solidFill>
                </a:uFill>
                <a:latin typeface="Arial"/>
                <a:cs typeface="Arial"/>
              </a:rPr>
              <a:t> </a:t>
            </a:r>
            <a:r>
              <a:rPr sz="1400" u="heavy" dirty="0">
                <a:uFill>
                  <a:solidFill>
                    <a:srgbClr val="000000"/>
                  </a:solidFill>
                </a:uFill>
                <a:latin typeface="Arial"/>
                <a:cs typeface="Arial"/>
              </a:rPr>
              <a:t>di</a:t>
            </a:r>
            <a:r>
              <a:rPr sz="1400" u="heavy" spc="-10" dirty="0">
                <a:uFill>
                  <a:solidFill>
                    <a:srgbClr val="000000"/>
                  </a:solidFill>
                </a:uFill>
                <a:latin typeface="Arial"/>
                <a:cs typeface="Arial"/>
              </a:rPr>
              <a:t> controllo</a:t>
            </a:r>
            <a:r>
              <a:rPr sz="1400" u="heavy" spc="-125" dirty="0">
                <a:uFill>
                  <a:solidFill>
                    <a:srgbClr val="000000"/>
                  </a:solidFill>
                </a:uFill>
                <a:latin typeface="Arial"/>
                <a:cs typeface="Arial"/>
              </a:rPr>
              <a:t> </a:t>
            </a:r>
            <a:r>
              <a:rPr sz="1400" u="heavy" spc="-10" dirty="0">
                <a:uFill>
                  <a:solidFill>
                    <a:srgbClr val="000000"/>
                  </a:solidFill>
                </a:uFill>
                <a:latin typeface="Arial"/>
                <a:cs typeface="Arial"/>
              </a:rPr>
              <a:t>interno</a:t>
            </a:r>
            <a:endParaRPr sz="1400">
              <a:latin typeface="Arial"/>
              <a:cs typeface="Arial"/>
            </a:endParaRPr>
          </a:p>
        </p:txBody>
      </p:sp>
      <p:sp>
        <p:nvSpPr>
          <p:cNvPr id="8" name="object 8"/>
          <p:cNvSpPr txBox="1"/>
          <p:nvPr/>
        </p:nvSpPr>
        <p:spPr>
          <a:xfrm>
            <a:off x="615695" y="3732276"/>
            <a:ext cx="2818130" cy="652743"/>
          </a:xfrm>
          <a:prstGeom prst="rect">
            <a:avLst/>
          </a:prstGeom>
          <a:ln w="9525">
            <a:solidFill>
              <a:srgbClr val="0091DA"/>
            </a:solidFill>
          </a:ln>
        </p:spPr>
        <p:txBody>
          <a:bodyPr vert="horz" wrap="square" lIns="0" tIns="6350" rIns="0" bIns="0" rtlCol="0">
            <a:spAutoFit/>
          </a:bodyPr>
          <a:lstStyle/>
          <a:p>
            <a:pPr marL="73025" marR="58419" algn="ctr">
              <a:lnSpc>
                <a:spcPct val="100000"/>
              </a:lnSpc>
              <a:spcBef>
                <a:spcPts val="50"/>
              </a:spcBef>
            </a:pPr>
            <a:r>
              <a:rPr sz="1400" dirty="0">
                <a:latin typeface="Arial"/>
                <a:cs typeface="Arial"/>
              </a:rPr>
              <a:t>Redazione</a:t>
            </a:r>
            <a:r>
              <a:rPr sz="1400" spc="-20" dirty="0">
                <a:latin typeface="Arial"/>
                <a:cs typeface="Arial"/>
              </a:rPr>
              <a:t> </a:t>
            </a:r>
            <a:r>
              <a:rPr sz="1400" dirty="0">
                <a:latin typeface="Arial"/>
                <a:cs typeface="Arial"/>
              </a:rPr>
              <a:t>ed</a:t>
            </a:r>
            <a:r>
              <a:rPr sz="1400" spc="-10" dirty="0">
                <a:latin typeface="Arial"/>
                <a:cs typeface="Arial"/>
              </a:rPr>
              <a:t> approvazione</a:t>
            </a:r>
            <a:r>
              <a:rPr sz="1400" spc="-90" dirty="0">
                <a:latin typeface="Arial"/>
                <a:cs typeface="Arial"/>
              </a:rPr>
              <a:t> </a:t>
            </a:r>
            <a:r>
              <a:rPr sz="1400" spc="-25" dirty="0">
                <a:latin typeface="Arial"/>
                <a:cs typeface="Arial"/>
              </a:rPr>
              <a:t>del </a:t>
            </a:r>
            <a:r>
              <a:rPr sz="1400" b="1" dirty="0">
                <a:latin typeface="Arial"/>
                <a:cs typeface="Arial"/>
              </a:rPr>
              <a:t>Modello</a:t>
            </a:r>
            <a:r>
              <a:rPr sz="1400" b="1" spc="-80" dirty="0">
                <a:latin typeface="Arial"/>
                <a:cs typeface="Arial"/>
              </a:rPr>
              <a:t> </a:t>
            </a:r>
            <a:r>
              <a:rPr sz="1400" dirty="0">
                <a:latin typeface="Arial"/>
                <a:cs typeface="Arial"/>
              </a:rPr>
              <a:t>di</a:t>
            </a:r>
            <a:r>
              <a:rPr sz="1400" spc="-40" dirty="0">
                <a:latin typeface="Arial"/>
                <a:cs typeface="Arial"/>
              </a:rPr>
              <a:t> </a:t>
            </a:r>
            <a:r>
              <a:rPr sz="1400" dirty="0">
                <a:latin typeface="Arial"/>
                <a:cs typeface="Arial"/>
              </a:rPr>
              <a:t>organizzazione</a:t>
            </a:r>
            <a:r>
              <a:rPr sz="1400" spc="-65" dirty="0">
                <a:latin typeface="Arial"/>
                <a:cs typeface="Arial"/>
              </a:rPr>
              <a:t> </a:t>
            </a:r>
            <a:r>
              <a:rPr sz="1400" spc="-50" dirty="0">
                <a:latin typeface="Arial"/>
                <a:cs typeface="Arial"/>
              </a:rPr>
              <a:t>e </a:t>
            </a:r>
            <a:r>
              <a:rPr sz="1400" spc="-10" dirty="0">
                <a:latin typeface="Arial"/>
                <a:cs typeface="Arial"/>
              </a:rPr>
              <a:t>gestione</a:t>
            </a:r>
            <a:endParaRPr sz="1400">
              <a:latin typeface="Arial"/>
              <a:cs typeface="Arial"/>
            </a:endParaRPr>
          </a:p>
        </p:txBody>
      </p:sp>
      <p:sp>
        <p:nvSpPr>
          <p:cNvPr id="9" name="object 9"/>
          <p:cNvSpPr txBox="1"/>
          <p:nvPr/>
        </p:nvSpPr>
        <p:spPr>
          <a:xfrm>
            <a:off x="618744" y="4550664"/>
            <a:ext cx="2816860" cy="448841"/>
          </a:xfrm>
          <a:prstGeom prst="rect">
            <a:avLst/>
          </a:prstGeom>
          <a:ln w="9525">
            <a:solidFill>
              <a:srgbClr val="0091DA"/>
            </a:solidFill>
          </a:ln>
        </p:spPr>
        <p:txBody>
          <a:bodyPr vert="horz" wrap="square" lIns="0" tIns="17780" rIns="0" bIns="0" rtlCol="0">
            <a:spAutoFit/>
          </a:bodyPr>
          <a:lstStyle/>
          <a:p>
            <a:pPr marL="685800" marR="220345" indent="-469900">
              <a:lnSpc>
                <a:spcPct val="100000"/>
              </a:lnSpc>
              <a:spcBef>
                <a:spcPts val="140"/>
              </a:spcBef>
            </a:pPr>
            <a:r>
              <a:rPr sz="1400" dirty="0">
                <a:latin typeface="Arial"/>
                <a:cs typeface="Arial"/>
              </a:rPr>
              <a:t>Redazione</a:t>
            </a:r>
            <a:r>
              <a:rPr sz="1400" spc="-50" dirty="0">
                <a:latin typeface="Arial"/>
                <a:cs typeface="Arial"/>
              </a:rPr>
              <a:t> </a:t>
            </a:r>
            <a:r>
              <a:rPr sz="1400" dirty="0">
                <a:latin typeface="Arial"/>
                <a:cs typeface="Arial"/>
              </a:rPr>
              <a:t>ed</a:t>
            </a:r>
            <a:r>
              <a:rPr sz="1400" spc="-100" dirty="0">
                <a:latin typeface="Arial"/>
                <a:cs typeface="Arial"/>
              </a:rPr>
              <a:t> </a:t>
            </a:r>
            <a:r>
              <a:rPr sz="1400" spc="-10" dirty="0">
                <a:latin typeface="Arial"/>
                <a:cs typeface="Arial"/>
              </a:rPr>
              <a:t>approvazione </a:t>
            </a:r>
            <a:r>
              <a:rPr sz="1400" dirty="0">
                <a:latin typeface="Arial"/>
                <a:cs typeface="Arial"/>
              </a:rPr>
              <a:t>del</a:t>
            </a:r>
            <a:r>
              <a:rPr sz="1400" spc="-40" dirty="0">
                <a:latin typeface="Arial"/>
                <a:cs typeface="Arial"/>
              </a:rPr>
              <a:t> </a:t>
            </a:r>
            <a:r>
              <a:rPr sz="1400" b="1" dirty="0">
                <a:latin typeface="Arial"/>
                <a:cs typeface="Arial"/>
              </a:rPr>
              <a:t>Codice</a:t>
            </a:r>
            <a:r>
              <a:rPr sz="1400" b="1" spc="-75" dirty="0">
                <a:latin typeface="Arial"/>
                <a:cs typeface="Arial"/>
              </a:rPr>
              <a:t> </a:t>
            </a:r>
            <a:r>
              <a:rPr sz="1400" b="1" spc="-20" dirty="0">
                <a:latin typeface="Arial"/>
                <a:cs typeface="Arial"/>
              </a:rPr>
              <a:t>etico</a:t>
            </a:r>
            <a:endParaRPr sz="1400">
              <a:latin typeface="Arial"/>
              <a:cs typeface="Arial"/>
            </a:endParaRPr>
          </a:p>
        </p:txBody>
      </p:sp>
      <p:sp>
        <p:nvSpPr>
          <p:cNvPr id="10" name="object 10"/>
          <p:cNvSpPr/>
          <p:nvPr/>
        </p:nvSpPr>
        <p:spPr>
          <a:xfrm>
            <a:off x="3805428" y="1586486"/>
            <a:ext cx="2843530" cy="3872229"/>
          </a:xfrm>
          <a:custGeom>
            <a:avLst/>
            <a:gdLst/>
            <a:ahLst/>
            <a:cxnLst/>
            <a:rect l="l" t="t" r="r" b="b"/>
            <a:pathLst>
              <a:path w="2843529" h="3872229">
                <a:moveTo>
                  <a:pt x="0" y="473925"/>
                </a:moveTo>
                <a:lnTo>
                  <a:pt x="2451" y="425462"/>
                </a:lnTo>
                <a:lnTo>
                  <a:pt x="9626" y="378409"/>
                </a:lnTo>
                <a:lnTo>
                  <a:pt x="21310" y="332994"/>
                </a:lnTo>
                <a:lnTo>
                  <a:pt x="37236" y="289445"/>
                </a:lnTo>
                <a:lnTo>
                  <a:pt x="57200" y="248018"/>
                </a:lnTo>
                <a:lnTo>
                  <a:pt x="80937" y="208940"/>
                </a:lnTo>
                <a:lnTo>
                  <a:pt x="108216" y="172466"/>
                </a:lnTo>
                <a:lnTo>
                  <a:pt x="138798" y="138811"/>
                </a:lnTo>
                <a:lnTo>
                  <a:pt x="172453" y="108216"/>
                </a:lnTo>
                <a:lnTo>
                  <a:pt x="208940" y="80937"/>
                </a:lnTo>
                <a:lnTo>
                  <a:pt x="248018" y="57200"/>
                </a:lnTo>
                <a:lnTo>
                  <a:pt x="289445" y="37236"/>
                </a:lnTo>
                <a:lnTo>
                  <a:pt x="332981" y="21297"/>
                </a:lnTo>
                <a:lnTo>
                  <a:pt x="378396" y="9626"/>
                </a:lnTo>
                <a:lnTo>
                  <a:pt x="425462" y="2438"/>
                </a:lnTo>
                <a:lnTo>
                  <a:pt x="473913" y="0"/>
                </a:lnTo>
                <a:lnTo>
                  <a:pt x="2369489" y="0"/>
                </a:lnTo>
                <a:lnTo>
                  <a:pt x="2417940" y="2438"/>
                </a:lnTo>
                <a:lnTo>
                  <a:pt x="2464993" y="9626"/>
                </a:lnTo>
                <a:lnTo>
                  <a:pt x="2510421" y="21297"/>
                </a:lnTo>
                <a:lnTo>
                  <a:pt x="2553957" y="37236"/>
                </a:lnTo>
                <a:lnTo>
                  <a:pt x="2595384" y="57200"/>
                </a:lnTo>
                <a:lnTo>
                  <a:pt x="2634462" y="80937"/>
                </a:lnTo>
                <a:lnTo>
                  <a:pt x="2670949" y="108216"/>
                </a:lnTo>
                <a:lnTo>
                  <a:pt x="2704592" y="138811"/>
                </a:lnTo>
                <a:lnTo>
                  <a:pt x="2735186" y="172466"/>
                </a:lnTo>
                <a:lnTo>
                  <a:pt x="2762465" y="208940"/>
                </a:lnTo>
                <a:lnTo>
                  <a:pt x="2786202" y="248018"/>
                </a:lnTo>
                <a:lnTo>
                  <a:pt x="2806153" y="289445"/>
                </a:lnTo>
                <a:lnTo>
                  <a:pt x="2822092" y="332994"/>
                </a:lnTo>
                <a:lnTo>
                  <a:pt x="2833776" y="378409"/>
                </a:lnTo>
                <a:lnTo>
                  <a:pt x="2840951" y="425462"/>
                </a:lnTo>
                <a:lnTo>
                  <a:pt x="2843403" y="473925"/>
                </a:lnTo>
                <a:lnTo>
                  <a:pt x="2843403" y="3398177"/>
                </a:lnTo>
                <a:lnTo>
                  <a:pt x="2840951" y="3446640"/>
                </a:lnTo>
                <a:lnTo>
                  <a:pt x="2833776" y="3493693"/>
                </a:lnTo>
                <a:lnTo>
                  <a:pt x="2822092" y="3539109"/>
                </a:lnTo>
                <a:lnTo>
                  <a:pt x="2806153" y="3582644"/>
                </a:lnTo>
                <a:lnTo>
                  <a:pt x="2786202" y="3624072"/>
                </a:lnTo>
                <a:lnTo>
                  <a:pt x="2762465" y="3663149"/>
                </a:lnTo>
                <a:lnTo>
                  <a:pt x="2735186" y="3699637"/>
                </a:lnTo>
                <a:lnTo>
                  <a:pt x="2704592" y="3733291"/>
                </a:lnTo>
                <a:lnTo>
                  <a:pt x="2670949" y="3763873"/>
                </a:lnTo>
                <a:lnTo>
                  <a:pt x="2634462" y="3791165"/>
                </a:lnTo>
                <a:lnTo>
                  <a:pt x="2595384" y="3814902"/>
                </a:lnTo>
                <a:lnTo>
                  <a:pt x="2553957" y="3834853"/>
                </a:lnTo>
                <a:lnTo>
                  <a:pt x="2510421" y="3850792"/>
                </a:lnTo>
                <a:lnTo>
                  <a:pt x="2464993" y="3862476"/>
                </a:lnTo>
                <a:lnTo>
                  <a:pt x="2417940" y="3869651"/>
                </a:lnTo>
                <a:lnTo>
                  <a:pt x="2369489" y="3872103"/>
                </a:lnTo>
                <a:lnTo>
                  <a:pt x="473913" y="3872103"/>
                </a:lnTo>
                <a:lnTo>
                  <a:pt x="425462" y="3869651"/>
                </a:lnTo>
                <a:lnTo>
                  <a:pt x="378396" y="3862476"/>
                </a:lnTo>
                <a:lnTo>
                  <a:pt x="332981" y="3850792"/>
                </a:lnTo>
                <a:lnTo>
                  <a:pt x="289445" y="3834853"/>
                </a:lnTo>
                <a:lnTo>
                  <a:pt x="248018" y="3814902"/>
                </a:lnTo>
                <a:lnTo>
                  <a:pt x="208940" y="3791165"/>
                </a:lnTo>
                <a:lnTo>
                  <a:pt x="172453" y="3763873"/>
                </a:lnTo>
                <a:lnTo>
                  <a:pt x="138798" y="3733291"/>
                </a:lnTo>
                <a:lnTo>
                  <a:pt x="108216" y="3699637"/>
                </a:lnTo>
                <a:lnTo>
                  <a:pt x="80937" y="3663149"/>
                </a:lnTo>
                <a:lnTo>
                  <a:pt x="57200" y="3624072"/>
                </a:lnTo>
                <a:lnTo>
                  <a:pt x="37236" y="3582644"/>
                </a:lnTo>
                <a:lnTo>
                  <a:pt x="21310" y="3539109"/>
                </a:lnTo>
                <a:lnTo>
                  <a:pt x="9626" y="3493693"/>
                </a:lnTo>
                <a:lnTo>
                  <a:pt x="2451" y="3446640"/>
                </a:lnTo>
                <a:lnTo>
                  <a:pt x="0" y="3398177"/>
                </a:lnTo>
                <a:lnTo>
                  <a:pt x="0" y="473925"/>
                </a:lnTo>
                <a:close/>
              </a:path>
            </a:pathLst>
          </a:custGeom>
          <a:ln w="9525">
            <a:solidFill>
              <a:schemeClr val="tx2"/>
            </a:solidFill>
          </a:ln>
        </p:spPr>
        <p:txBody>
          <a:bodyPr wrap="square" lIns="0" tIns="0" rIns="0" bIns="0" rtlCol="0"/>
          <a:lstStyle/>
          <a:p>
            <a:endParaRPr/>
          </a:p>
        </p:txBody>
      </p:sp>
      <p:sp>
        <p:nvSpPr>
          <p:cNvPr id="11" name="object 11"/>
          <p:cNvSpPr txBox="1"/>
          <p:nvPr/>
        </p:nvSpPr>
        <p:spPr>
          <a:xfrm>
            <a:off x="3928871" y="2220467"/>
            <a:ext cx="2537460" cy="280205"/>
          </a:xfrm>
          <a:prstGeom prst="rect">
            <a:avLst/>
          </a:prstGeom>
          <a:ln w="9525">
            <a:solidFill>
              <a:srgbClr val="0091DA"/>
            </a:solidFill>
          </a:ln>
        </p:spPr>
        <p:txBody>
          <a:bodyPr vert="horz" wrap="square" lIns="0" tIns="64135" rIns="0" bIns="0" rtlCol="0">
            <a:spAutoFit/>
          </a:bodyPr>
          <a:lstStyle/>
          <a:p>
            <a:pPr marL="226695">
              <a:lnSpc>
                <a:spcPct val="100000"/>
              </a:lnSpc>
              <a:spcBef>
                <a:spcPts val="505"/>
              </a:spcBef>
            </a:pPr>
            <a:r>
              <a:rPr sz="1400" dirty="0">
                <a:latin typeface="Arial"/>
                <a:cs typeface="Arial"/>
              </a:rPr>
              <a:t>Composizione</a:t>
            </a:r>
            <a:r>
              <a:rPr sz="1400" spc="-60" dirty="0">
                <a:latin typeface="Arial"/>
                <a:cs typeface="Arial"/>
              </a:rPr>
              <a:t> </a:t>
            </a:r>
            <a:r>
              <a:rPr sz="1400" dirty="0">
                <a:latin typeface="Arial"/>
                <a:cs typeface="Arial"/>
              </a:rPr>
              <a:t>e</a:t>
            </a:r>
            <a:r>
              <a:rPr sz="1400" spc="-75" dirty="0">
                <a:latin typeface="Arial"/>
                <a:cs typeface="Arial"/>
              </a:rPr>
              <a:t> </a:t>
            </a:r>
            <a:r>
              <a:rPr sz="1400" spc="-10" dirty="0">
                <a:latin typeface="Arial"/>
                <a:cs typeface="Arial"/>
              </a:rPr>
              <a:t>requisiti</a:t>
            </a:r>
            <a:endParaRPr sz="1400">
              <a:latin typeface="Arial"/>
              <a:cs typeface="Arial"/>
            </a:endParaRPr>
          </a:p>
        </p:txBody>
      </p:sp>
      <p:sp>
        <p:nvSpPr>
          <p:cNvPr id="12" name="object 12"/>
          <p:cNvSpPr txBox="1"/>
          <p:nvPr/>
        </p:nvSpPr>
        <p:spPr>
          <a:xfrm>
            <a:off x="4144580" y="1673287"/>
            <a:ext cx="2107565"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chemeClr val="tx2"/>
                </a:solidFill>
                <a:latin typeface="Arial"/>
                <a:cs typeface="Arial"/>
              </a:rPr>
              <a:t>Organismo</a:t>
            </a:r>
            <a:r>
              <a:rPr sz="1400" b="1" spc="-85" dirty="0">
                <a:solidFill>
                  <a:schemeClr val="tx2"/>
                </a:solidFill>
                <a:latin typeface="Arial"/>
                <a:cs typeface="Arial"/>
              </a:rPr>
              <a:t> </a:t>
            </a:r>
            <a:r>
              <a:rPr sz="1400" b="1" dirty="0">
                <a:solidFill>
                  <a:schemeClr val="tx2"/>
                </a:solidFill>
                <a:latin typeface="Arial"/>
                <a:cs typeface="Arial"/>
              </a:rPr>
              <a:t>di</a:t>
            </a:r>
            <a:r>
              <a:rPr sz="1400" b="1" spc="-105" dirty="0">
                <a:solidFill>
                  <a:schemeClr val="tx2"/>
                </a:solidFill>
                <a:latin typeface="Arial"/>
                <a:cs typeface="Arial"/>
              </a:rPr>
              <a:t> </a:t>
            </a:r>
            <a:r>
              <a:rPr sz="1400" b="1" spc="-10" dirty="0">
                <a:solidFill>
                  <a:schemeClr val="tx2"/>
                </a:solidFill>
                <a:latin typeface="Arial"/>
                <a:cs typeface="Arial"/>
              </a:rPr>
              <a:t>Vigilanza</a:t>
            </a:r>
            <a:endParaRPr sz="1400">
              <a:solidFill>
                <a:schemeClr val="tx2"/>
              </a:solidFill>
              <a:latin typeface="Arial"/>
              <a:cs typeface="Arial"/>
            </a:endParaRPr>
          </a:p>
        </p:txBody>
      </p:sp>
      <p:sp>
        <p:nvSpPr>
          <p:cNvPr id="13" name="object 13"/>
          <p:cNvSpPr txBox="1"/>
          <p:nvPr/>
        </p:nvSpPr>
        <p:spPr>
          <a:xfrm>
            <a:off x="3921252" y="2734055"/>
            <a:ext cx="2539365" cy="378460"/>
          </a:xfrm>
          <a:prstGeom prst="rect">
            <a:avLst/>
          </a:prstGeom>
          <a:ln w="9525">
            <a:solidFill>
              <a:srgbClr val="0091DA"/>
            </a:solidFill>
          </a:ln>
        </p:spPr>
        <p:txBody>
          <a:bodyPr vert="horz" wrap="square" lIns="0" tIns="64135" rIns="0" bIns="0" rtlCol="0">
            <a:spAutoFit/>
          </a:bodyPr>
          <a:lstStyle/>
          <a:p>
            <a:pPr marL="635" algn="ctr">
              <a:lnSpc>
                <a:spcPct val="100000"/>
              </a:lnSpc>
              <a:spcBef>
                <a:spcPts val="505"/>
              </a:spcBef>
            </a:pPr>
            <a:r>
              <a:rPr sz="1500" spc="-10" dirty="0">
                <a:latin typeface="Arial"/>
                <a:cs typeface="Arial"/>
              </a:rPr>
              <a:t>Nomina</a:t>
            </a:r>
            <a:endParaRPr sz="1500">
              <a:latin typeface="Arial"/>
              <a:cs typeface="Arial"/>
            </a:endParaRPr>
          </a:p>
        </p:txBody>
      </p:sp>
      <p:sp>
        <p:nvSpPr>
          <p:cNvPr id="14" name="object 14"/>
          <p:cNvSpPr txBox="1"/>
          <p:nvPr/>
        </p:nvSpPr>
        <p:spPr>
          <a:xfrm>
            <a:off x="3922776" y="3235451"/>
            <a:ext cx="2539365" cy="446276"/>
          </a:xfrm>
          <a:prstGeom prst="rect">
            <a:avLst/>
          </a:prstGeom>
          <a:ln w="9525">
            <a:solidFill>
              <a:srgbClr val="0091DA"/>
            </a:solidFill>
          </a:ln>
        </p:spPr>
        <p:txBody>
          <a:bodyPr vert="horz" wrap="square" lIns="0" tIns="15240" rIns="0" bIns="0" rtlCol="0">
            <a:spAutoFit/>
          </a:bodyPr>
          <a:lstStyle/>
          <a:p>
            <a:pPr marL="699135" marR="661035" indent="-41275">
              <a:lnSpc>
                <a:spcPct val="100000"/>
              </a:lnSpc>
              <a:spcBef>
                <a:spcPts val="120"/>
              </a:spcBef>
            </a:pPr>
            <a:r>
              <a:rPr sz="1400" spc="-10" dirty="0">
                <a:latin typeface="Arial"/>
                <a:cs typeface="Arial"/>
              </a:rPr>
              <a:t>Redazione</a:t>
            </a:r>
            <a:r>
              <a:rPr sz="1400" spc="-60" dirty="0">
                <a:latin typeface="Arial"/>
                <a:cs typeface="Arial"/>
              </a:rPr>
              <a:t> </a:t>
            </a:r>
            <a:r>
              <a:rPr sz="1400" spc="-25" dirty="0">
                <a:latin typeface="Arial"/>
                <a:cs typeface="Arial"/>
              </a:rPr>
              <a:t>del </a:t>
            </a:r>
            <a:r>
              <a:rPr sz="1400" spc="-10" dirty="0">
                <a:latin typeface="Arial"/>
                <a:cs typeface="Arial"/>
              </a:rPr>
              <a:t>Regolamento</a:t>
            </a:r>
            <a:endParaRPr sz="1400">
              <a:latin typeface="Arial"/>
              <a:cs typeface="Arial"/>
            </a:endParaRPr>
          </a:p>
        </p:txBody>
      </p:sp>
      <p:sp>
        <p:nvSpPr>
          <p:cNvPr id="15" name="object 15"/>
          <p:cNvSpPr txBox="1"/>
          <p:nvPr/>
        </p:nvSpPr>
        <p:spPr>
          <a:xfrm>
            <a:off x="3925823" y="3889247"/>
            <a:ext cx="2537460" cy="1156086"/>
          </a:xfrm>
          <a:prstGeom prst="rect">
            <a:avLst/>
          </a:prstGeom>
          <a:ln w="9525">
            <a:solidFill>
              <a:srgbClr val="0091DA"/>
            </a:solidFill>
          </a:ln>
        </p:spPr>
        <p:txBody>
          <a:bodyPr vert="horz" wrap="square" lIns="0" tIns="78105" rIns="0" bIns="0" rtlCol="0">
            <a:spAutoFit/>
          </a:bodyPr>
          <a:lstStyle/>
          <a:p>
            <a:pPr marL="121920" marR="106045" algn="ctr">
              <a:lnSpc>
                <a:spcPct val="100000"/>
              </a:lnSpc>
              <a:spcBef>
                <a:spcPts val="615"/>
              </a:spcBef>
            </a:pPr>
            <a:r>
              <a:rPr sz="1400" dirty="0">
                <a:latin typeface="Arial"/>
                <a:cs typeface="Arial"/>
              </a:rPr>
              <a:t>Definizione</a:t>
            </a:r>
            <a:r>
              <a:rPr sz="1400" spc="-30" dirty="0">
                <a:latin typeface="Arial"/>
                <a:cs typeface="Arial"/>
              </a:rPr>
              <a:t> </a:t>
            </a:r>
            <a:r>
              <a:rPr sz="1400" dirty="0">
                <a:latin typeface="Arial"/>
                <a:cs typeface="Arial"/>
              </a:rPr>
              <a:t>di</a:t>
            </a:r>
            <a:r>
              <a:rPr sz="1400" spc="-15" dirty="0">
                <a:latin typeface="Arial"/>
                <a:cs typeface="Arial"/>
              </a:rPr>
              <a:t> </a:t>
            </a:r>
            <a:r>
              <a:rPr sz="1400" dirty="0">
                <a:latin typeface="Arial"/>
                <a:cs typeface="Arial"/>
              </a:rPr>
              <a:t>un</a:t>
            </a:r>
            <a:r>
              <a:rPr sz="1400" spc="-10" dirty="0">
                <a:latin typeface="Arial"/>
                <a:cs typeface="Arial"/>
              </a:rPr>
              <a:t> </a:t>
            </a:r>
            <a:r>
              <a:rPr sz="1400" u="heavy" spc="-10" dirty="0">
                <a:uFill>
                  <a:solidFill>
                    <a:srgbClr val="000000"/>
                  </a:solidFill>
                </a:uFill>
                <a:latin typeface="Arial"/>
                <a:cs typeface="Arial"/>
              </a:rPr>
              <a:t>budget</a:t>
            </a:r>
            <a:r>
              <a:rPr sz="1400" u="none" spc="-135" dirty="0">
                <a:latin typeface="Arial"/>
                <a:cs typeface="Arial"/>
              </a:rPr>
              <a:t> </a:t>
            </a:r>
            <a:r>
              <a:rPr sz="1400" u="none" spc="-25" dirty="0">
                <a:latin typeface="Arial"/>
                <a:cs typeface="Arial"/>
              </a:rPr>
              <a:t>ed </a:t>
            </a:r>
            <a:r>
              <a:rPr sz="1400" u="none" dirty="0">
                <a:latin typeface="Arial"/>
                <a:cs typeface="Arial"/>
              </a:rPr>
              <a:t>esecuzione</a:t>
            </a:r>
            <a:r>
              <a:rPr sz="1400" u="none" spc="-60" dirty="0">
                <a:latin typeface="Arial"/>
                <a:cs typeface="Arial"/>
              </a:rPr>
              <a:t> </a:t>
            </a:r>
            <a:r>
              <a:rPr sz="1400" u="none" dirty="0">
                <a:latin typeface="Arial"/>
                <a:cs typeface="Arial"/>
              </a:rPr>
              <a:t>della</a:t>
            </a:r>
            <a:r>
              <a:rPr sz="1400" u="none" spc="-40" dirty="0">
                <a:latin typeface="Arial"/>
                <a:cs typeface="Arial"/>
              </a:rPr>
              <a:t> </a:t>
            </a:r>
            <a:r>
              <a:rPr sz="1400" u="none" spc="-10" dirty="0">
                <a:latin typeface="Arial"/>
                <a:cs typeface="Arial"/>
              </a:rPr>
              <a:t>propria </a:t>
            </a:r>
            <a:r>
              <a:rPr sz="1400" u="none" dirty="0">
                <a:latin typeface="Arial"/>
                <a:cs typeface="Arial"/>
              </a:rPr>
              <a:t>attività</a:t>
            </a:r>
            <a:r>
              <a:rPr sz="1400" u="none" spc="-85" dirty="0">
                <a:latin typeface="Arial"/>
                <a:cs typeface="Arial"/>
              </a:rPr>
              <a:t> </a:t>
            </a:r>
            <a:r>
              <a:rPr sz="1400" u="none" dirty="0">
                <a:latin typeface="Arial"/>
                <a:cs typeface="Arial"/>
              </a:rPr>
              <a:t>di</a:t>
            </a:r>
            <a:r>
              <a:rPr sz="1400" u="none" spc="-40" dirty="0">
                <a:latin typeface="Arial"/>
                <a:cs typeface="Arial"/>
              </a:rPr>
              <a:t> </a:t>
            </a:r>
            <a:r>
              <a:rPr sz="1400" u="none" dirty="0">
                <a:latin typeface="Arial"/>
                <a:cs typeface="Arial"/>
              </a:rPr>
              <a:t>vigilanza</a:t>
            </a:r>
            <a:r>
              <a:rPr sz="1400" u="none" spc="-30" dirty="0">
                <a:latin typeface="Arial"/>
                <a:cs typeface="Arial"/>
              </a:rPr>
              <a:t> </a:t>
            </a:r>
            <a:r>
              <a:rPr sz="1400" u="none" spc="-10" dirty="0">
                <a:latin typeface="Arial"/>
                <a:cs typeface="Arial"/>
              </a:rPr>
              <a:t>(i.e. </a:t>
            </a:r>
            <a:r>
              <a:rPr sz="1400" u="none" dirty="0">
                <a:latin typeface="Arial"/>
                <a:cs typeface="Arial"/>
              </a:rPr>
              <a:t>specifiche</a:t>
            </a:r>
            <a:r>
              <a:rPr sz="1400" u="none" spc="-65" dirty="0">
                <a:latin typeface="Arial"/>
                <a:cs typeface="Arial"/>
              </a:rPr>
              <a:t> </a:t>
            </a:r>
            <a:r>
              <a:rPr sz="1400" b="1" u="none" spc="-10" dirty="0">
                <a:latin typeface="Arial"/>
                <a:cs typeface="Arial"/>
              </a:rPr>
              <a:t>verifiche, reporting</a:t>
            </a:r>
            <a:r>
              <a:rPr sz="1400" u="none" spc="-10" dirty="0">
                <a:latin typeface="Arial"/>
                <a:cs typeface="Arial"/>
              </a:rPr>
              <a:t>,</a:t>
            </a:r>
            <a:r>
              <a:rPr sz="1400" u="none" spc="-35" dirty="0">
                <a:latin typeface="Arial"/>
                <a:cs typeface="Arial"/>
              </a:rPr>
              <a:t> </a:t>
            </a:r>
            <a:r>
              <a:rPr sz="1400" u="none" spc="-20" dirty="0">
                <a:latin typeface="Arial"/>
                <a:cs typeface="Arial"/>
              </a:rPr>
              <a:t>etc.)</a:t>
            </a:r>
            <a:endParaRPr sz="1400">
              <a:latin typeface="Arial"/>
              <a:cs typeface="Arial"/>
            </a:endParaRPr>
          </a:p>
        </p:txBody>
      </p:sp>
      <p:sp>
        <p:nvSpPr>
          <p:cNvPr id="16" name="object 16"/>
          <p:cNvSpPr/>
          <p:nvPr/>
        </p:nvSpPr>
        <p:spPr>
          <a:xfrm>
            <a:off x="6758940" y="1589533"/>
            <a:ext cx="2118360" cy="3869690"/>
          </a:xfrm>
          <a:custGeom>
            <a:avLst/>
            <a:gdLst/>
            <a:ahLst/>
            <a:cxnLst/>
            <a:rect l="l" t="t" r="r" b="b"/>
            <a:pathLst>
              <a:path w="2118359" h="3869690">
                <a:moveTo>
                  <a:pt x="0" y="353047"/>
                </a:moveTo>
                <a:lnTo>
                  <a:pt x="3225" y="305142"/>
                </a:lnTo>
                <a:lnTo>
                  <a:pt x="12611" y="259194"/>
                </a:lnTo>
                <a:lnTo>
                  <a:pt x="27749" y="215620"/>
                </a:lnTo>
                <a:lnTo>
                  <a:pt x="48209" y="174853"/>
                </a:lnTo>
                <a:lnTo>
                  <a:pt x="73571" y="137312"/>
                </a:lnTo>
                <a:lnTo>
                  <a:pt x="103416" y="103403"/>
                </a:lnTo>
                <a:lnTo>
                  <a:pt x="137325" y="73558"/>
                </a:lnTo>
                <a:lnTo>
                  <a:pt x="174866" y="48196"/>
                </a:lnTo>
                <a:lnTo>
                  <a:pt x="215646" y="27736"/>
                </a:lnTo>
                <a:lnTo>
                  <a:pt x="259207" y="12611"/>
                </a:lnTo>
                <a:lnTo>
                  <a:pt x="305168" y="3225"/>
                </a:lnTo>
                <a:lnTo>
                  <a:pt x="353072" y="0"/>
                </a:lnTo>
                <a:lnTo>
                  <a:pt x="1765287" y="0"/>
                </a:lnTo>
                <a:lnTo>
                  <a:pt x="1813191" y="3225"/>
                </a:lnTo>
                <a:lnTo>
                  <a:pt x="1859152" y="12611"/>
                </a:lnTo>
                <a:lnTo>
                  <a:pt x="1902714" y="27736"/>
                </a:lnTo>
                <a:lnTo>
                  <a:pt x="1943493" y="48196"/>
                </a:lnTo>
                <a:lnTo>
                  <a:pt x="1981034" y="73558"/>
                </a:lnTo>
                <a:lnTo>
                  <a:pt x="2014943" y="103403"/>
                </a:lnTo>
                <a:lnTo>
                  <a:pt x="2044788" y="137312"/>
                </a:lnTo>
                <a:lnTo>
                  <a:pt x="2070150" y="174853"/>
                </a:lnTo>
                <a:lnTo>
                  <a:pt x="2090610" y="215620"/>
                </a:lnTo>
                <a:lnTo>
                  <a:pt x="2105748" y="259194"/>
                </a:lnTo>
                <a:lnTo>
                  <a:pt x="2115134" y="305142"/>
                </a:lnTo>
                <a:lnTo>
                  <a:pt x="2118360" y="353047"/>
                </a:lnTo>
                <a:lnTo>
                  <a:pt x="2118360" y="3516147"/>
                </a:lnTo>
                <a:lnTo>
                  <a:pt x="2115134" y="3564051"/>
                </a:lnTo>
                <a:lnTo>
                  <a:pt x="2105748" y="3609987"/>
                </a:lnTo>
                <a:lnTo>
                  <a:pt x="2090610" y="3653561"/>
                </a:lnTo>
                <a:lnTo>
                  <a:pt x="2070150" y="3694328"/>
                </a:lnTo>
                <a:lnTo>
                  <a:pt x="2044788" y="3731869"/>
                </a:lnTo>
                <a:lnTo>
                  <a:pt x="2014943" y="3765778"/>
                </a:lnTo>
                <a:lnTo>
                  <a:pt x="1981034" y="3795623"/>
                </a:lnTo>
                <a:lnTo>
                  <a:pt x="1943493" y="3820972"/>
                </a:lnTo>
                <a:lnTo>
                  <a:pt x="1902714" y="3841432"/>
                </a:lnTo>
                <a:lnTo>
                  <a:pt x="1859152" y="3856570"/>
                </a:lnTo>
                <a:lnTo>
                  <a:pt x="1813191" y="3865956"/>
                </a:lnTo>
                <a:lnTo>
                  <a:pt x="1765287" y="3869181"/>
                </a:lnTo>
                <a:lnTo>
                  <a:pt x="353072" y="3869181"/>
                </a:lnTo>
                <a:lnTo>
                  <a:pt x="305168" y="3865956"/>
                </a:lnTo>
                <a:lnTo>
                  <a:pt x="259207" y="3856570"/>
                </a:lnTo>
                <a:lnTo>
                  <a:pt x="215646" y="3841432"/>
                </a:lnTo>
                <a:lnTo>
                  <a:pt x="174866" y="3820972"/>
                </a:lnTo>
                <a:lnTo>
                  <a:pt x="137325" y="3795623"/>
                </a:lnTo>
                <a:lnTo>
                  <a:pt x="103416" y="3765778"/>
                </a:lnTo>
                <a:lnTo>
                  <a:pt x="73571" y="3731869"/>
                </a:lnTo>
                <a:lnTo>
                  <a:pt x="48209" y="3694328"/>
                </a:lnTo>
                <a:lnTo>
                  <a:pt x="27749" y="3653561"/>
                </a:lnTo>
                <a:lnTo>
                  <a:pt x="12611" y="3609987"/>
                </a:lnTo>
                <a:lnTo>
                  <a:pt x="3225" y="3564051"/>
                </a:lnTo>
                <a:lnTo>
                  <a:pt x="0" y="3516147"/>
                </a:lnTo>
                <a:lnTo>
                  <a:pt x="0" y="353047"/>
                </a:lnTo>
                <a:close/>
              </a:path>
            </a:pathLst>
          </a:custGeom>
          <a:ln w="9525">
            <a:solidFill>
              <a:schemeClr val="tx2"/>
            </a:solidFill>
          </a:ln>
        </p:spPr>
        <p:txBody>
          <a:bodyPr wrap="square" lIns="0" tIns="0" rIns="0" bIns="0" rtlCol="0"/>
          <a:lstStyle/>
          <a:p>
            <a:endParaRPr/>
          </a:p>
        </p:txBody>
      </p:sp>
      <p:sp>
        <p:nvSpPr>
          <p:cNvPr id="17" name="object 17"/>
          <p:cNvSpPr txBox="1"/>
          <p:nvPr/>
        </p:nvSpPr>
        <p:spPr>
          <a:xfrm>
            <a:off x="6867143" y="2560320"/>
            <a:ext cx="1888489" cy="695702"/>
          </a:xfrm>
          <a:prstGeom prst="rect">
            <a:avLst/>
          </a:prstGeom>
          <a:ln w="9525">
            <a:solidFill>
              <a:srgbClr val="0091DA"/>
            </a:solidFill>
          </a:ln>
        </p:spPr>
        <p:txBody>
          <a:bodyPr vert="horz" wrap="square" lIns="0" tIns="48894" rIns="0" bIns="0" rtlCol="0">
            <a:spAutoFit/>
          </a:bodyPr>
          <a:lstStyle/>
          <a:p>
            <a:pPr marL="182880" marR="170180" algn="ctr">
              <a:lnSpc>
                <a:spcPct val="100000"/>
              </a:lnSpc>
              <a:spcBef>
                <a:spcPts val="384"/>
              </a:spcBef>
            </a:pPr>
            <a:r>
              <a:rPr sz="1400" dirty="0">
                <a:latin typeface="Arial"/>
                <a:cs typeface="Arial"/>
              </a:rPr>
              <a:t>Analisi</a:t>
            </a:r>
            <a:r>
              <a:rPr sz="1400" spc="-40" dirty="0">
                <a:latin typeface="Arial"/>
                <a:cs typeface="Arial"/>
              </a:rPr>
              <a:t> </a:t>
            </a:r>
            <a:r>
              <a:rPr sz="1400" spc="-10" dirty="0">
                <a:latin typeface="Arial"/>
                <a:cs typeface="Arial"/>
              </a:rPr>
              <a:t>e</a:t>
            </a:r>
            <a:r>
              <a:rPr sz="1400" spc="-100" dirty="0">
                <a:latin typeface="Arial"/>
                <a:cs typeface="Arial"/>
              </a:rPr>
              <a:t> </a:t>
            </a:r>
            <a:r>
              <a:rPr sz="1400" u="heavy" spc="-10" dirty="0">
                <a:uFill>
                  <a:solidFill>
                    <a:srgbClr val="000000"/>
                  </a:solidFill>
                </a:uFill>
                <a:latin typeface="Arial"/>
                <a:cs typeface="Arial"/>
              </a:rPr>
              <a:t>revisione</a:t>
            </a:r>
            <a:r>
              <a:rPr sz="1400" u="none" spc="-10" dirty="0">
                <a:latin typeface="Arial"/>
                <a:cs typeface="Arial"/>
              </a:rPr>
              <a:t> </a:t>
            </a:r>
            <a:r>
              <a:rPr sz="1400" u="none" dirty="0">
                <a:latin typeface="Arial"/>
                <a:cs typeface="Arial"/>
              </a:rPr>
              <a:t>dei</a:t>
            </a:r>
            <a:r>
              <a:rPr sz="1400" u="none" spc="-35" dirty="0">
                <a:latin typeface="Arial"/>
                <a:cs typeface="Arial"/>
              </a:rPr>
              <a:t> </a:t>
            </a:r>
            <a:r>
              <a:rPr sz="1400" u="none" dirty="0">
                <a:latin typeface="Arial"/>
                <a:cs typeface="Arial"/>
              </a:rPr>
              <a:t>protocolli</a:t>
            </a:r>
            <a:r>
              <a:rPr sz="1400" u="none" spc="-35" dirty="0">
                <a:latin typeface="Arial"/>
                <a:cs typeface="Arial"/>
              </a:rPr>
              <a:t> </a:t>
            </a:r>
            <a:r>
              <a:rPr sz="1400" u="none" spc="-25" dirty="0">
                <a:latin typeface="Arial"/>
                <a:cs typeface="Arial"/>
              </a:rPr>
              <a:t>di </a:t>
            </a:r>
            <a:r>
              <a:rPr sz="1400" u="none" spc="-10" dirty="0">
                <a:latin typeface="Arial"/>
                <a:cs typeface="Arial"/>
              </a:rPr>
              <a:t>controllo</a:t>
            </a:r>
            <a:endParaRPr sz="1400">
              <a:latin typeface="Arial"/>
              <a:cs typeface="Arial"/>
            </a:endParaRPr>
          </a:p>
        </p:txBody>
      </p:sp>
      <p:sp>
        <p:nvSpPr>
          <p:cNvPr id="18" name="object 18"/>
          <p:cNvSpPr txBox="1"/>
          <p:nvPr/>
        </p:nvSpPr>
        <p:spPr>
          <a:xfrm>
            <a:off x="7145620" y="1673288"/>
            <a:ext cx="1313180" cy="443711"/>
          </a:xfrm>
          <a:prstGeom prst="rect">
            <a:avLst/>
          </a:prstGeom>
        </p:spPr>
        <p:txBody>
          <a:bodyPr vert="horz" wrap="square" lIns="0" tIns="12700" rIns="0" bIns="0" rtlCol="0">
            <a:spAutoFit/>
          </a:bodyPr>
          <a:lstStyle/>
          <a:p>
            <a:pPr marL="118745" marR="5080" indent="-106680">
              <a:lnSpc>
                <a:spcPct val="100000"/>
              </a:lnSpc>
              <a:spcBef>
                <a:spcPts val="100"/>
              </a:spcBef>
            </a:pPr>
            <a:r>
              <a:rPr sz="1400" b="1" spc="-10" dirty="0">
                <a:solidFill>
                  <a:schemeClr val="tx2"/>
                </a:solidFill>
                <a:latin typeface="Arial"/>
                <a:cs typeface="Arial"/>
              </a:rPr>
              <a:t>Attuazione</a:t>
            </a:r>
            <a:r>
              <a:rPr sz="1400" b="1" spc="-65" dirty="0">
                <a:solidFill>
                  <a:schemeClr val="tx2"/>
                </a:solidFill>
                <a:latin typeface="Arial"/>
                <a:cs typeface="Arial"/>
              </a:rPr>
              <a:t> </a:t>
            </a:r>
            <a:r>
              <a:rPr sz="1400" b="1" spc="-25" dirty="0">
                <a:solidFill>
                  <a:schemeClr val="tx2"/>
                </a:solidFill>
                <a:latin typeface="Arial"/>
                <a:cs typeface="Arial"/>
              </a:rPr>
              <a:t>del </a:t>
            </a:r>
            <a:r>
              <a:rPr sz="1400" b="1" spc="-10" dirty="0">
                <a:solidFill>
                  <a:schemeClr val="tx2"/>
                </a:solidFill>
                <a:latin typeface="Arial"/>
                <a:cs typeface="Arial"/>
              </a:rPr>
              <a:t>Modello</a:t>
            </a:r>
            <a:r>
              <a:rPr sz="1400" b="1" spc="-55" dirty="0">
                <a:solidFill>
                  <a:schemeClr val="tx2"/>
                </a:solidFill>
                <a:latin typeface="Arial"/>
                <a:cs typeface="Arial"/>
              </a:rPr>
              <a:t> </a:t>
            </a:r>
            <a:r>
              <a:rPr sz="1400" b="1" spc="-25" dirty="0">
                <a:solidFill>
                  <a:schemeClr val="tx2"/>
                </a:solidFill>
                <a:latin typeface="Arial"/>
                <a:cs typeface="Arial"/>
              </a:rPr>
              <a:t>231</a:t>
            </a:r>
            <a:endParaRPr sz="1400">
              <a:solidFill>
                <a:schemeClr val="tx2"/>
              </a:solidFill>
              <a:latin typeface="Arial"/>
              <a:cs typeface="Arial"/>
            </a:endParaRPr>
          </a:p>
        </p:txBody>
      </p:sp>
      <p:sp>
        <p:nvSpPr>
          <p:cNvPr id="19" name="object 19"/>
          <p:cNvSpPr txBox="1"/>
          <p:nvPr/>
        </p:nvSpPr>
        <p:spPr>
          <a:xfrm>
            <a:off x="6859523" y="3616452"/>
            <a:ext cx="1888489" cy="486030"/>
          </a:xfrm>
          <a:prstGeom prst="rect">
            <a:avLst/>
          </a:prstGeom>
          <a:ln w="9525">
            <a:solidFill>
              <a:srgbClr val="0091DA"/>
            </a:solidFill>
          </a:ln>
        </p:spPr>
        <p:txBody>
          <a:bodyPr vert="horz" wrap="square" lIns="0" tIns="54610" rIns="0" bIns="0" rtlCol="0">
            <a:spAutoFit/>
          </a:bodyPr>
          <a:lstStyle/>
          <a:p>
            <a:pPr marL="238760">
              <a:lnSpc>
                <a:spcPct val="100000"/>
              </a:lnSpc>
              <a:spcBef>
                <a:spcPts val="430"/>
              </a:spcBef>
            </a:pPr>
            <a:r>
              <a:rPr sz="1400" b="1" spc="-10" dirty="0">
                <a:latin typeface="Arial"/>
                <a:cs typeface="Arial"/>
              </a:rPr>
              <a:t>Comunicazione</a:t>
            </a:r>
            <a:endParaRPr sz="1400">
              <a:latin typeface="Arial"/>
              <a:cs typeface="Arial"/>
            </a:endParaRPr>
          </a:p>
          <a:p>
            <a:pPr marL="225425">
              <a:lnSpc>
                <a:spcPct val="100000"/>
              </a:lnSpc>
            </a:pPr>
            <a:r>
              <a:rPr sz="1400" dirty="0">
                <a:latin typeface="Arial"/>
                <a:cs typeface="Arial"/>
              </a:rPr>
              <a:t>interna</a:t>
            </a:r>
            <a:r>
              <a:rPr sz="1400" spc="-35" dirty="0">
                <a:latin typeface="Arial"/>
                <a:cs typeface="Arial"/>
              </a:rPr>
              <a:t> </a:t>
            </a:r>
            <a:r>
              <a:rPr sz="1400" dirty="0">
                <a:latin typeface="Arial"/>
                <a:cs typeface="Arial"/>
              </a:rPr>
              <a:t>e</a:t>
            </a:r>
            <a:r>
              <a:rPr sz="1400" spc="-105" dirty="0">
                <a:latin typeface="Arial"/>
                <a:cs typeface="Arial"/>
              </a:rPr>
              <a:t> </a:t>
            </a:r>
            <a:r>
              <a:rPr sz="1400" spc="-10" dirty="0">
                <a:latin typeface="Arial"/>
                <a:cs typeface="Arial"/>
              </a:rPr>
              <a:t>esterna</a:t>
            </a:r>
            <a:endParaRPr sz="1400">
              <a:latin typeface="Arial"/>
              <a:cs typeface="Arial"/>
            </a:endParaRPr>
          </a:p>
        </p:txBody>
      </p:sp>
      <p:sp>
        <p:nvSpPr>
          <p:cNvPr id="20" name="object 20"/>
          <p:cNvSpPr txBox="1"/>
          <p:nvPr/>
        </p:nvSpPr>
        <p:spPr>
          <a:xfrm>
            <a:off x="6874764" y="4433315"/>
            <a:ext cx="1888489" cy="281487"/>
          </a:xfrm>
          <a:prstGeom prst="rect">
            <a:avLst/>
          </a:prstGeom>
          <a:ln w="9525">
            <a:solidFill>
              <a:srgbClr val="0091DA"/>
            </a:solidFill>
          </a:ln>
        </p:spPr>
        <p:txBody>
          <a:bodyPr vert="horz" wrap="square" lIns="0" tIns="65405" rIns="0" bIns="0" rtlCol="0">
            <a:spAutoFit/>
          </a:bodyPr>
          <a:lstStyle/>
          <a:p>
            <a:pPr marL="408305">
              <a:lnSpc>
                <a:spcPct val="100000"/>
              </a:lnSpc>
              <a:spcBef>
                <a:spcPts val="515"/>
              </a:spcBef>
            </a:pPr>
            <a:r>
              <a:rPr sz="1400" b="1" spc="-10" dirty="0">
                <a:latin typeface="Arial"/>
                <a:cs typeface="Arial"/>
              </a:rPr>
              <a:t>Formazione</a:t>
            </a:r>
            <a:endParaRPr sz="1400">
              <a:latin typeface="Arial"/>
              <a:cs typeface="Arial"/>
            </a:endParaRPr>
          </a:p>
        </p:txBody>
      </p:sp>
      <p:graphicFrame>
        <p:nvGraphicFramePr>
          <p:cNvPr id="21" name="object 21"/>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9192" y="226678"/>
            <a:ext cx="3556635" cy="848360"/>
          </a:xfrm>
          <a:prstGeom prst="rect">
            <a:avLst/>
          </a:prstGeom>
        </p:spPr>
        <p:txBody>
          <a:bodyPr vert="horz" wrap="square" lIns="0" tIns="12700" rIns="0" bIns="0" rtlCol="0">
            <a:spAutoFit/>
          </a:bodyPr>
          <a:lstStyle/>
          <a:p>
            <a:pPr marL="12700">
              <a:lnSpc>
                <a:spcPct val="100000"/>
              </a:lnSpc>
              <a:spcBef>
                <a:spcPts val="100"/>
              </a:spcBef>
            </a:pPr>
            <a:r>
              <a:rPr spc="-10" dirty="0"/>
              <a:t>Cosa</a:t>
            </a:r>
            <a:r>
              <a:rPr spc="-155" dirty="0"/>
              <a:t> </a:t>
            </a:r>
            <a:r>
              <a:rPr spc="-25" dirty="0"/>
              <a:t>deve</a:t>
            </a:r>
            <a:r>
              <a:rPr spc="-155" dirty="0"/>
              <a:t> </a:t>
            </a:r>
            <a:r>
              <a:rPr spc="-30" dirty="0"/>
              <a:t>fare</a:t>
            </a:r>
            <a:r>
              <a:rPr spc="-155" dirty="0"/>
              <a:t> </a:t>
            </a:r>
            <a:r>
              <a:rPr spc="-10" dirty="0"/>
              <a:t>l'ente</a:t>
            </a:r>
          </a:p>
        </p:txBody>
      </p:sp>
      <p:grpSp>
        <p:nvGrpSpPr>
          <p:cNvPr id="3" name="object 3"/>
          <p:cNvGrpSpPr/>
          <p:nvPr/>
        </p:nvGrpSpPr>
        <p:grpSpPr>
          <a:xfrm>
            <a:off x="1167381" y="1414272"/>
            <a:ext cx="6586855" cy="4699000"/>
            <a:chOff x="1167381" y="1414272"/>
            <a:chExt cx="6586855" cy="4699000"/>
          </a:xfrm>
        </p:grpSpPr>
        <p:sp>
          <p:nvSpPr>
            <p:cNvPr id="4" name="object 4"/>
            <p:cNvSpPr/>
            <p:nvPr/>
          </p:nvSpPr>
          <p:spPr>
            <a:xfrm>
              <a:off x="1167371" y="1414271"/>
              <a:ext cx="6586855" cy="4699000"/>
            </a:xfrm>
            <a:custGeom>
              <a:avLst/>
              <a:gdLst/>
              <a:ahLst/>
              <a:cxnLst/>
              <a:rect l="l" t="t" r="r" b="b"/>
              <a:pathLst>
                <a:path w="6586855" h="4699000">
                  <a:moveTo>
                    <a:pt x="6586601" y="939698"/>
                  </a:moveTo>
                  <a:lnTo>
                    <a:pt x="5345430" y="0"/>
                  </a:lnTo>
                  <a:lnTo>
                    <a:pt x="5411622" y="596836"/>
                  </a:lnTo>
                  <a:lnTo>
                    <a:pt x="5005362" y="685723"/>
                  </a:lnTo>
                  <a:lnTo>
                    <a:pt x="4948529" y="711123"/>
                  </a:lnTo>
                  <a:lnTo>
                    <a:pt x="4724222" y="761923"/>
                  </a:lnTo>
                  <a:lnTo>
                    <a:pt x="4668901" y="787311"/>
                  </a:lnTo>
                  <a:lnTo>
                    <a:pt x="4559160" y="812711"/>
                  </a:lnTo>
                  <a:lnTo>
                    <a:pt x="4504741" y="838111"/>
                  </a:lnTo>
                  <a:lnTo>
                    <a:pt x="4396816" y="863511"/>
                  </a:lnTo>
                  <a:lnTo>
                    <a:pt x="4343311" y="888898"/>
                  </a:lnTo>
                  <a:lnTo>
                    <a:pt x="4237190" y="914298"/>
                  </a:lnTo>
                  <a:lnTo>
                    <a:pt x="4184586" y="939698"/>
                  </a:lnTo>
                  <a:lnTo>
                    <a:pt x="4132275" y="952398"/>
                  </a:lnTo>
                  <a:lnTo>
                    <a:pt x="4080281" y="977798"/>
                  </a:lnTo>
                  <a:lnTo>
                    <a:pt x="4028579" y="990498"/>
                  </a:lnTo>
                  <a:lnTo>
                    <a:pt x="3977170" y="1015885"/>
                  </a:lnTo>
                  <a:lnTo>
                    <a:pt x="3875278" y="1041285"/>
                  </a:lnTo>
                  <a:lnTo>
                    <a:pt x="3774592" y="1092085"/>
                  </a:lnTo>
                  <a:lnTo>
                    <a:pt x="3724706" y="1104785"/>
                  </a:lnTo>
                  <a:lnTo>
                    <a:pt x="3675113" y="1130173"/>
                  </a:lnTo>
                  <a:lnTo>
                    <a:pt x="3625824" y="1142873"/>
                  </a:lnTo>
                  <a:lnTo>
                    <a:pt x="3576840" y="1168273"/>
                  </a:lnTo>
                  <a:lnTo>
                    <a:pt x="3528161" y="1180973"/>
                  </a:lnTo>
                  <a:lnTo>
                    <a:pt x="3431705" y="1231773"/>
                  </a:lnTo>
                  <a:lnTo>
                    <a:pt x="3383927" y="1244460"/>
                  </a:lnTo>
                  <a:lnTo>
                    <a:pt x="3289274" y="1295260"/>
                  </a:lnTo>
                  <a:lnTo>
                    <a:pt x="3242399" y="1307960"/>
                  </a:lnTo>
                  <a:lnTo>
                    <a:pt x="3103588" y="1384147"/>
                  </a:lnTo>
                  <a:lnTo>
                    <a:pt x="3057931" y="1396847"/>
                  </a:lnTo>
                  <a:lnTo>
                    <a:pt x="2878277" y="1498434"/>
                  </a:lnTo>
                  <a:lnTo>
                    <a:pt x="2834119" y="1511134"/>
                  </a:lnTo>
                  <a:lnTo>
                    <a:pt x="2660510" y="1612722"/>
                  </a:lnTo>
                  <a:lnTo>
                    <a:pt x="2491727" y="1714309"/>
                  </a:lnTo>
                  <a:lnTo>
                    <a:pt x="2327770" y="1815909"/>
                  </a:lnTo>
                  <a:lnTo>
                    <a:pt x="2168652" y="1917496"/>
                  </a:lnTo>
                  <a:lnTo>
                    <a:pt x="2052472" y="1993684"/>
                  </a:lnTo>
                  <a:lnTo>
                    <a:pt x="2014347" y="2031784"/>
                  </a:lnTo>
                  <a:lnTo>
                    <a:pt x="1976526" y="2057171"/>
                  </a:lnTo>
                  <a:lnTo>
                    <a:pt x="1864880" y="2133371"/>
                  </a:lnTo>
                  <a:lnTo>
                    <a:pt x="1828266" y="2171471"/>
                  </a:lnTo>
                  <a:lnTo>
                    <a:pt x="1720240" y="2247658"/>
                  </a:lnTo>
                  <a:lnTo>
                    <a:pt x="1684832" y="2285758"/>
                  </a:lnTo>
                  <a:lnTo>
                    <a:pt x="1614919" y="2336546"/>
                  </a:lnTo>
                  <a:lnTo>
                    <a:pt x="1580426" y="2374646"/>
                  </a:lnTo>
                  <a:lnTo>
                    <a:pt x="1546225" y="2400046"/>
                  </a:lnTo>
                  <a:lnTo>
                    <a:pt x="1512328" y="2438133"/>
                  </a:lnTo>
                  <a:lnTo>
                    <a:pt x="1445437" y="2488933"/>
                  </a:lnTo>
                  <a:lnTo>
                    <a:pt x="1412443" y="2527020"/>
                  </a:lnTo>
                  <a:lnTo>
                    <a:pt x="1379753" y="2552420"/>
                  </a:lnTo>
                  <a:lnTo>
                    <a:pt x="1347368" y="2590520"/>
                  </a:lnTo>
                  <a:lnTo>
                    <a:pt x="1315275" y="2615920"/>
                  </a:lnTo>
                  <a:lnTo>
                    <a:pt x="1283487" y="2654008"/>
                  </a:lnTo>
                  <a:lnTo>
                    <a:pt x="1252004" y="2679408"/>
                  </a:lnTo>
                  <a:lnTo>
                    <a:pt x="1220825" y="2717508"/>
                  </a:lnTo>
                  <a:lnTo>
                    <a:pt x="1189951" y="2742908"/>
                  </a:lnTo>
                  <a:lnTo>
                    <a:pt x="1159370" y="2780995"/>
                  </a:lnTo>
                  <a:lnTo>
                    <a:pt x="1129093" y="2806395"/>
                  </a:lnTo>
                  <a:lnTo>
                    <a:pt x="1069441" y="2882582"/>
                  </a:lnTo>
                  <a:lnTo>
                    <a:pt x="1040066" y="2907982"/>
                  </a:lnTo>
                  <a:lnTo>
                    <a:pt x="982230" y="2984182"/>
                  </a:lnTo>
                  <a:lnTo>
                    <a:pt x="953770" y="3009569"/>
                  </a:lnTo>
                  <a:lnTo>
                    <a:pt x="897737" y="3085769"/>
                  </a:lnTo>
                  <a:lnTo>
                    <a:pt x="870178" y="3111169"/>
                  </a:lnTo>
                  <a:lnTo>
                    <a:pt x="815962" y="3187357"/>
                  </a:lnTo>
                  <a:lnTo>
                    <a:pt x="789305" y="3225457"/>
                  </a:lnTo>
                  <a:lnTo>
                    <a:pt x="762952" y="3250844"/>
                  </a:lnTo>
                  <a:lnTo>
                    <a:pt x="711149" y="3327044"/>
                  </a:lnTo>
                  <a:lnTo>
                    <a:pt x="660565" y="3403231"/>
                  </a:lnTo>
                  <a:lnTo>
                    <a:pt x="635711" y="3428631"/>
                  </a:lnTo>
                  <a:lnTo>
                    <a:pt x="586930" y="3504819"/>
                  </a:lnTo>
                  <a:lnTo>
                    <a:pt x="562991" y="3542919"/>
                  </a:lnTo>
                  <a:lnTo>
                    <a:pt x="516013" y="3619106"/>
                  </a:lnTo>
                  <a:lnTo>
                    <a:pt x="492975" y="3657206"/>
                  </a:lnTo>
                  <a:lnTo>
                    <a:pt x="447814" y="3733393"/>
                  </a:lnTo>
                  <a:lnTo>
                    <a:pt x="403860" y="3809593"/>
                  </a:lnTo>
                  <a:lnTo>
                    <a:pt x="382333" y="3847681"/>
                  </a:lnTo>
                  <a:lnTo>
                    <a:pt x="361111" y="3885781"/>
                  </a:lnTo>
                  <a:lnTo>
                    <a:pt x="319570" y="3961968"/>
                  </a:lnTo>
                  <a:lnTo>
                    <a:pt x="299250" y="4000068"/>
                  </a:lnTo>
                  <a:lnTo>
                    <a:pt x="279234" y="4038168"/>
                  </a:lnTo>
                  <a:lnTo>
                    <a:pt x="259524" y="4088955"/>
                  </a:lnTo>
                  <a:lnTo>
                    <a:pt x="240106" y="4127055"/>
                  </a:lnTo>
                  <a:lnTo>
                    <a:pt x="220992" y="4165155"/>
                  </a:lnTo>
                  <a:lnTo>
                    <a:pt x="202184" y="4203242"/>
                  </a:lnTo>
                  <a:lnTo>
                    <a:pt x="183680" y="4241343"/>
                  </a:lnTo>
                  <a:lnTo>
                    <a:pt x="165468" y="4279443"/>
                  </a:lnTo>
                  <a:lnTo>
                    <a:pt x="147561" y="4330230"/>
                  </a:lnTo>
                  <a:lnTo>
                    <a:pt x="129959" y="4368330"/>
                  </a:lnTo>
                  <a:lnTo>
                    <a:pt x="112661" y="4406417"/>
                  </a:lnTo>
                  <a:lnTo>
                    <a:pt x="95656" y="4457217"/>
                  </a:lnTo>
                  <a:lnTo>
                    <a:pt x="78968" y="4495317"/>
                  </a:lnTo>
                  <a:lnTo>
                    <a:pt x="62572" y="4533404"/>
                  </a:lnTo>
                  <a:lnTo>
                    <a:pt x="46469" y="4571504"/>
                  </a:lnTo>
                  <a:lnTo>
                    <a:pt x="30683" y="4622304"/>
                  </a:lnTo>
                  <a:lnTo>
                    <a:pt x="15189" y="4660392"/>
                  </a:lnTo>
                  <a:lnTo>
                    <a:pt x="0" y="4698492"/>
                  </a:lnTo>
                  <a:lnTo>
                    <a:pt x="50419" y="4622304"/>
                  </a:lnTo>
                  <a:lnTo>
                    <a:pt x="76009" y="4584204"/>
                  </a:lnTo>
                  <a:lnTo>
                    <a:pt x="101866" y="4558804"/>
                  </a:lnTo>
                  <a:lnTo>
                    <a:pt x="154343" y="4482617"/>
                  </a:lnTo>
                  <a:lnTo>
                    <a:pt x="207860" y="4406417"/>
                  </a:lnTo>
                  <a:lnTo>
                    <a:pt x="262407" y="4330230"/>
                  </a:lnTo>
                  <a:lnTo>
                    <a:pt x="317995" y="4254043"/>
                  </a:lnTo>
                  <a:lnTo>
                    <a:pt x="346176" y="4228643"/>
                  </a:lnTo>
                  <a:lnTo>
                    <a:pt x="403301" y="4152455"/>
                  </a:lnTo>
                  <a:lnTo>
                    <a:pt x="432257" y="4114355"/>
                  </a:lnTo>
                  <a:lnTo>
                    <a:pt x="461467" y="4088955"/>
                  </a:lnTo>
                  <a:lnTo>
                    <a:pt x="520674" y="4012768"/>
                  </a:lnTo>
                  <a:lnTo>
                    <a:pt x="550659" y="3987368"/>
                  </a:lnTo>
                  <a:lnTo>
                    <a:pt x="611403" y="3911181"/>
                  </a:lnTo>
                  <a:lnTo>
                    <a:pt x="642162" y="3885781"/>
                  </a:lnTo>
                  <a:lnTo>
                    <a:pt x="673188" y="3847681"/>
                  </a:lnTo>
                  <a:lnTo>
                    <a:pt x="704469" y="3822281"/>
                  </a:lnTo>
                  <a:lnTo>
                    <a:pt x="736003" y="3784193"/>
                  </a:lnTo>
                  <a:lnTo>
                    <a:pt x="767803" y="3758793"/>
                  </a:lnTo>
                  <a:lnTo>
                    <a:pt x="799858" y="3720693"/>
                  </a:lnTo>
                  <a:lnTo>
                    <a:pt x="832167" y="3695306"/>
                  </a:lnTo>
                  <a:lnTo>
                    <a:pt x="864730" y="3657206"/>
                  </a:lnTo>
                  <a:lnTo>
                    <a:pt x="897559" y="3631806"/>
                  </a:lnTo>
                  <a:lnTo>
                    <a:pt x="930656" y="3593706"/>
                  </a:lnTo>
                  <a:lnTo>
                    <a:pt x="963993" y="3568319"/>
                  </a:lnTo>
                  <a:lnTo>
                    <a:pt x="997597" y="3530219"/>
                  </a:lnTo>
                  <a:lnTo>
                    <a:pt x="1065580" y="3479419"/>
                  </a:lnTo>
                  <a:lnTo>
                    <a:pt x="1099959" y="3441331"/>
                  </a:lnTo>
                  <a:lnTo>
                    <a:pt x="1204645" y="3365131"/>
                  </a:lnTo>
                  <a:lnTo>
                    <a:pt x="1240066" y="3327044"/>
                  </a:lnTo>
                  <a:lnTo>
                    <a:pt x="1347851" y="3250844"/>
                  </a:lnTo>
                  <a:lnTo>
                    <a:pt x="1384287" y="3225457"/>
                  </a:lnTo>
                  <a:lnTo>
                    <a:pt x="1421003" y="3187357"/>
                  </a:lnTo>
                  <a:lnTo>
                    <a:pt x="1570393" y="3085769"/>
                  </a:lnTo>
                  <a:lnTo>
                    <a:pt x="1723936" y="2984182"/>
                  </a:lnTo>
                  <a:lnTo>
                    <a:pt x="1881593" y="2882582"/>
                  </a:lnTo>
                  <a:lnTo>
                    <a:pt x="2002561" y="2806395"/>
                  </a:lnTo>
                  <a:lnTo>
                    <a:pt x="2043391" y="2793695"/>
                  </a:lnTo>
                  <a:lnTo>
                    <a:pt x="2209330" y="2692108"/>
                  </a:lnTo>
                  <a:lnTo>
                    <a:pt x="2251456" y="2679408"/>
                  </a:lnTo>
                  <a:lnTo>
                    <a:pt x="2336495" y="2628620"/>
                  </a:lnTo>
                  <a:lnTo>
                    <a:pt x="2379395" y="2615920"/>
                  </a:lnTo>
                  <a:lnTo>
                    <a:pt x="2465984" y="2565120"/>
                  </a:lnTo>
                  <a:lnTo>
                    <a:pt x="2509659" y="2552420"/>
                  </a:lnTo>
                  <a:lnTo>
                    <a:pt x="2597797" y="2501633"/>
                  </a:lnTo>
                  <a:lnTo>
                    <a:pt x="2642247" y="2488933"/>
                  </a:lnTo>
                  <a:lnTo>
                    <a:pt x="2686964" y="2463533"/>
                  </a:lnTo>
                  <a:lnTo>
                    <a:pt x="2731935" y="2450833"/>
                  </a:lnTo>
                  <a:lnTo>
                    <a:pt x="2777159" y="2425433"/>
                  </a:lnTo>
                  <a:lnTo>
                    <a:pt x="2822651" y="2412733"/>
                  </a:lnTo>
                  <a:lnTo>
                    <a:pt x="2868396" y="2387346"/>
                  </a:lnTo>
                  <a:lnTo>
                    <a:pt x="2914396" y="2374646"/>
                  </a:lnTo>
                  <a:lnTo>
                    <a:pt x="2960662" y="2349246"/>
                  </a:lnTo>
                  <a:lnTo>
                    <a:pt x="3053969" y="2323846"/>
                  </a:lnTo>
                  <a:lnTo>
                    <a:pt x="3100997" y="2298446"/>
                  </a:lnTo>
                  <a:lnTo>
                    <a:pt x="3195853" y="2273058"/>
                  </a:lnTo>
                  <a:lnTo>
                    <a:pt x="3243669" y="2247658"/>
                  </a:lnTo>
                  <a:lnTo>
                    <a:pt x="3340062" y="2222258"/>
                  </a:lnTo>
                  <a:lnTo>
                    <a:pt x="3388652" y="2196858"/>
                  </a:lnTo>
                  <a:lnTo>
                    <a:pt x="3585591" y="2146071"/>
                  </a:lnTo>
                  <a:lnTo>
                    <a:pt x="3635464" y="2120671"/>
                  </a:lnTo>
                  <a:lnTo>
                    <a:pt x="4414672" y="1930196"/>
                  </a:lnTo>
                  <a:lnTo>
                    <a:pt x="4468685" y="1930196"/>
                  </a:lnTo>
                  <a:lnTo>
                    <a:pt x="4687316" y="1879396"/>
                  </a:lnTo>
                  <a:lnTo>
                    <a:pt x="4742624" y="1879396"/>
                  </a:lnTo>
                  <a:lnTo>
                    <a:pt x="4854003" y="1853996"/>
                  </a:lnTo>
                  <a:lnTo>
                    <a:pt x="4910086" y="1853996"/>
                  </a:lnTo>
                  <a:lnTo>
                    <a:pt x="5023015" y="1828596"/>
                  </a:lnTo>
                  <a:lnTo>
                    <a:pt x="5079873" y="1828596"/>
                  </a:lnTo>
                  <a:lnTo>
                    <a:pt x="5194363" y="1803209"/>
                  </a:lnTo>
                  <a:lnTo>
                    <a:pt x="5251996" y="1803209"/>
                  </a:lnTo>
                  <a:lnTo>
                    <a:pt x="5309882" y="1790509"/>
                  </a:lnTo>
                  <a:lnTo>
                    <a:pt x="5368023" y="1790509"/>
                  </a:lnTo>
                  <a:lnTo>
                    <a:pt x="5426430" y="1777809"/>
                  </a:lnTo>
                  <a:lnTo>
                    <a:pt x="5485092" y="1777809"/>
                  </a:lnTo>
                  <a:lnTo>
                    <a:pt x="5544020" y="1765109"/>
                  </a:lnTo>
                  <a:lnTo>
                    <a:pt x="5610212" y="2349246"/>
                  </a:lnTo>
                  <a:lnTo>
                    <a:pt x="6014847" y="1765109"/>
                  </a:lnTo>
                  <a:lnTo>
                    <a:pt x="6586601" y="939698"/>
                  </a:lnTo>
                  <a:close/>
                </a:path>
              </a:pathLst>
            </a:custGeom>
            <a:solidFill>
              <a:srgbClr val="D2CCD4"/>
            </a:solidFill>
          </p:spPr>
          <p:txBody>
            <a:bodyPr wrap="square" lIns="0" tIns="0" rIns="0" bIns="0" rtlCol="0"/>
            <a:lstStyle/>
            <a:p>
              <a:endParaRPr/>
            </a:p>
          </p:txBody>
        </p:sp>
        <p:pic>
          <p:nvPicPr>
            <p:cNvPr id="5" name="object 5"/>
            <p:cNvPicPr/>
            <p:nvPr/>
          </p:nvPicPr>
          <p:blipFill>
            <a:blip r:embed="rId2" cstate="print"/>
            <a:stretch>
              <a:fillRect/>
            </a:stretch>
          </p:blipFill>
          <p:spPr>
            <a:xfrm>
              <a:off x="2087880" y="4663439"/>
              <a:ext cx="163055" cy="164591"/>
            </a:xfrm>
            <a:prstGeom prst="rect">
              <a:avLst/>
            </a:prstGeom>
          </p:spPr>
        </p:pic>
      </p:grpSp>
      <p:sp>
        <p:nvSpPr>
          <p:cNvPr id="6" name="object 6"/>
          <p:cNvSpPr txBox="1"/>
          <p:nvPr/>
        </p:nvSpPr>
        <p:spPr>
          <a:xfrm>
            <a:off x="2288592" y="4655977"/>
            <a:ext cx="922019" cy="373380"/>
          </a:xfrm>
          <a:prstGeom prst="rect">
            <a:avLst/>
          </a:prstGeom>
        </p:spPr>
        <p:txBody>
          <a:bodyPr vert="horz" wrap="square" lIns="0" tIns="33019" rIns="0" bIns="0" rtlCol="0">
            <a:spAutoFit/>
          </a:bodyPr>
          <a:lstStyle/>
          <a:p>
            <a:pPr marL="12700" marR="5080">
              <a:lnSpc>
                <a:spcPts val="1300"/>
              </a:lnSpc>
              <a:spcBef>
                <a:spcPts val="259"/>
              </a:spcBef>
            </a:pPr>
            <a:r>
              <a:rPr sz="1200" b="1" i="1" dirty="0">
                <a:latin typeface="Arial"/>
                <a:cs typeface="Arial"/>
              </a:rPr>
              <a:t>Risk</a:t>
            </a:r>
            <a:r>
              <a:rPr sz="1200" b="1" i="1" spc="-60" dirty="0">
                <a:latin typeface="Arial"/>
                <a:cs typeface="Arial"/>
              </a:rPr>
              <a:t> </a:t>
            </a:r>
            <a:r>
              <a:rPr sz="1200" b="1" i="1" spc="-20" dirty="0">
                <a:latin typeface="Arial"/>
                <a:cs typeface="Arial"/>
              </a:rPr>
              <a:t>Self </a:t>
            </a:r>
            <a:r>
              <a:rPr sz="1200" b="1" i="1" spc="-10" dirty="0">
                <a:latin typeface="Arial"/>
                <a:cs typeface="Arial"/>
              </a:rPr>
              <a:t>Assessment</a:t>
            </a:r>
            <a:endParaRPr sz="1200">
              <a:latin typeface="Arial"/>
              <a:cs typeface="Arial"/>
            </a:endParaRPr>
          </a:p>
        </p:txBody>
      </p:sp>
      <p:pic>
        <p:nvPicPr>
          <p:cNvPr id="7" name="object 7"/>
          <p:cNvPicPr/>
          <p:nvPr/>
        </p:nvPicPr>
        <p:blipFill>
          <a:blip r:embed="rId3" cstate="print"/>
          <a:stretch>
            <a:fillRect/>
          </a:stretch>
        </p:blipFill>
        <p:spPr>
          <a:xfrm>
            <a:off x="2875788" y="3886200"/>
            <a:ext cx="248411" cy="249935"/>
          </a:xfrm>
          <a:prstGeom prst="rect">
            <a:avLst/>
          </a:prstGeom>
        </p:spPr>
      </p:pic>
      <p:sp>
        <p:nvSpPr>
          <p:cNvPr id="8" name="object 8"/>
          <p:cNvSpPr txBox="1"/>
          <p:nvPr/>
        </p:nvSpPr>
        <p:spPr>
          <a:xfrm>
            <a:off x="3163910" y="3853305"/>
            <a:ext cx="775335" cy="373380"/>
          </a:xfrm>
          <a:prstGeom prst="rect">
            <a:avLst/>
          </a:prstGeom>
        </p:spPr>
        <p:txBody>
          <a:bodyPr vert="horz" wrap="square" lIns="0" tIns="33019" rIns="0" bIns="0" rtlCol="0">
            <a:spAutoFit/>
          </a:bodyPr>
          <a:lstStyle/>
          <a:p>
            <a:pPr marL="12700" marR="5080">
              <a:lnSpc>
                <a:spcPts val="1300"/>
              </a:lnSpc>
              <a:spcBef>
                <a:spcPts val="259"/>
              </a:spcBef>
            </a:pPr>
            <a:r>
              <a:rPr sz="1200" b="1" spc="-10" dirty="0">
                <a:latin typeface="Arial"/>
                <a:cs typeface="Arial"/>
              </a:rPr>
              <a:t>Sistema</a:t>
            </a:r>
            <a:r>
              <a:rPr sz="1200" b="1" spc="-65" dirty="0">
                <a:latin typeface="Arial"/>
                <a:cs typeface="Arial"/>
              </a:rPr>
              <a:t> </a:t>
            </a:r>
            <a:r>
              <a:rPr sz="1200" b="1" spc="-25" dirty="0">
                <a:latin typeface="Arial"/>
                <a:cs typeface="Arial"/>
              </a:rPr>
              <a:t>di </a:t>
            </a:r>
            <a:r>
              <a:rPr sz="1200" b="1" spc="-10" dirty="0">
                <a:latin typeface="Arial"/>
                <a:cs typeface="Arial"/>
              </a:rPr>
              <a:t>deleghe</a:t>
            </a:r>
            <a:r>
              <a:rPr sz="1200" b="1" spc="-55" dirty="0">
                <a:latin typeface="Arial"/>
                <a:cs typeface="Arial"/>
              </a:rPr>
              <a:t> </a:t>
            </a:r>
            <a:r>
              <a:rPr sz="1200" b="1" spc="-50" dirty="0">
                <a:latin typeface="Arial"/>
                <a:cs typeface="Arial"/>
              </a:rPr>
              <a:t>e</a:t>
            </a:r>
            <a:endParaRPr sz="1200">
              <a:latin typeface="Arial"/>
              <a:cs typeface="Arial"/>
            </a:endParaRPr>
          </a:p>
        </p:txBody>
      </p:sp>
      <p:sp>
        <p:nvSpPr>
          <p:cNvPr id="9" name="object 9"/>
          <p:cNvSpPr txBox="1"/>
          <p:nvPr/>
        </p:nvSpPr>
        <p:spPr>
          <a:xfrm>
            <a:off x="3163910" y="4160087"/>
            <a:ext cx="59372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Arial"/>
                <a:cs typeface="Arial"/>
              </a:rPr>
              <a:t>procure</a:t>
            </a:r>
            <a:endParaRPr sz="1200">
              <a:latin typeface="Arial"/>
              <a:cs typeface="Arial"/>
            </a:endParaRPr>
          </a:p>
        </p:txBody>
      </p:sp>
      <p:grpSp>
        <p:nvGrpSpPr>
          <p:cNvPr id="10" name="object 10"/>
          <p:cNvGrpSpPr/>
          <p:nvPr/>
        </p:nvGrpSpPr>
        <p:grpSpPr>
          <a:xfrm>
            <a:off x="3962146" y="3171189"/>
            <a:ext cx="328295" cy="329565"/>
            <a:chOff x="3962146" y="3171189"/>
            <a:chExt cx="328295" cy="329565"/>
          </a:xfrm>
        </p:grpSpPr>
        <p:sp>
          <p:nvSpPr>
            <p:cNvPr id="11" name="object 11"/>
            <p:cNvSpPr/>
            <p:nvPr/>
          </p:nvSpPr>
          <p:spPr>
            <a:xfrm>
              <a:off x="3968496" y="3177539"/>
              <a:ext cx="315595" cy="316865"/>
            </a:xfrm>
            <a:custGeom>
              <a:avLst/>
              <a:gdLst/>
              <a:ahLst/>
              <a:cxnLst/>
              <a:rect l="l" t="t" r="r" b="b"/>
              <a:pathLst>
                <a:path w="315595" h="316864">
                  <a:moveTo>
                    <a:pt x="157670" y="0"/>
                  </a:moveTo>
                  <a:lnTo>
                    <a:pt x="107835" y="8064"/>
                  </a:lnTo>
                  <a:lnTo>
                    <a:pt x="64554" y="30530"/>
                  </a:lnTo>
                  <a:lnTo>
                    <a:pt x="30416" y="64782"/>
                  </a:lnTo>
                  <a:lnTo>
                    <a:pt x="8039" y="108216"/>
                  </a:lnTo>
                  <a:lnTo>
                    <a:pt x="0" y="158242"/>
                  </a:lnTo>
                  <a:lnTo>
                    <a:pt x="8039" y="208254"/>
                  </a:lnTo>
                  <a:lnTo>
                    <a:pt x="30416" y="251688"/>
                  </a:lnTo>
                  <a:lnTo>
                    <a:pt x="64554" y="285953"/>
                  </a:lnTo>
                  <a:lnTo>
                    <a:pt x="107835" y="308419"/>
                  </a:lnTo>
                  <a:lnTo>
                    <a:pt x="157670" y="316484"/>
                  </a:lnTo>
                  <a:lnTo>
                    <a:pt x="207505" y="308419"/>
                  </a:lnTo>
                  <a:lnTo>
                    <a:pt x="250786" y="285953"/>
                  </a:lnTo>
                  <a:lnTo>
                    <a:pt x="284924" y="251688"/>
                  </a:lnTo>
                  <a:lnTo>
                    <a:pt x="307301" y="208254"/>
                  </a:lnTo>
                  <a:lnTo>
                    <a:pt x="315341" y="158242"/>
                  </a:lnTo>
                  <a:lnTo>
                    <a:pt x="307301" y="108216"/>
                  </a:lnTo>
                  <a:lnTo>
                    <a:pt x="284924" y="64782"/>
                  </a:lnTo>
                  <a:lnTo>
                    <a:pt x="250786" y="30530"/>
                  </a:lnTo>
                  <a:lnTo>
                    <a:pt x="207505" y="8064"/>
                  </a:lnTo>
                  <a:lnTo>
                    <a:pt x="157670" y="0"/>
                  </a:lnTo>
                  <a:close/>
                </a:path>
              </a:pathLst>
            </a:custGeom>
            <a:solidFill>
              <a:srgbClr val="00A19F"/>
            </a:solidFill>
          </p:spPr>
          <p:txBody>
            <a:bodyPr wrap="square" lIns="0" tIns="0" rIns="0" bIns="0" rtlCol="0"/>
            <a:lstStyle/>
            <a:p>
              <a:endParaRPr/>
            </a:p>
          </p:txBody>
        </p:sp>
        <p:sp>
          <p:nvSpPr>
            <p:cNvPr id="12" name="object 12"/>
            <p:cNvSpPr/>
            <p:nvPr/>
          </p:nvSpPr>
          <p:spPr>
            <a:xfrm>
              <a:off x="3968496" y="3177539"/>
              <a:ext cx="315595" cy="316865"/>
            </a:xfrm>
            <a:custGeom>
              <a:avLst/>
              <a:gdLst/>
              <a:ahLst/>
              <a:cxnLst/>
              <a:rect l="l" t="t" r="r" b="b"/>
              <a:pathLst>
                <a:path w="315595" h="316864">
                  <a:moveTo>
                    <a:pt x="0" y="158241"/>
                  </a:moveTo>
                  <a:lnTo>
                    <a:pt x="8039" y="108216"/>
                  </a:lnTo>
                  <a:lnTo>
                    <a:pt x="30416" y="64782"/>
                  </a:lnTo>
                  <a:lnTo>
                    <a:pt x="64554" y="30530"/>
                  </a:lnTo>
                  <a:lnTo>
                    <a:pt x="107835" y="8064"/>
                  </a:lnTo>
                  <a:lnTo>
                    <a:pt x="157670" y="0"/>
                  </a:lnTo>
                  <a:lnTo>
                    <a:pt x="207505" y="8064"/>
                  </a:lnTo>
                  <a:lnTo>
                    <a:pt x="250786" y="30530"/>
                  </a:lnTo>
                  <a:lnTo>
                    <a:pt x="284924" y="64782"/>
                  </a:lnTo>
                  <a:lnTo>
                    <a:pt x="307301" y="108216"/>
                  </a:lnTo>
                  <a:lnTo>
                    <a:pt x="315341" y="158241"/>
                  </a:lnTo>
                  <a:lnTo>
                    <a:pt x="307301" y="208254"/>
                  </a:lnTo>
                  <a:lnTo>
                    <a:pt x="284924" y="251688"/>
                  </a:lnTo>
                  <a:lnTo>
                    <a:pt x="250786" y="285953"/>
                  </a:lnTo>
                  <a:lnTo>
                    <a:pt x="207505" y="308419"/>
                  </a:lnTo>
                  <a:lnTo>
                    <a:pt x="157670" y="316483"/>
                  </a:lnTo>
                  <a:lnTo>
                    <a:pt x="107835" y="308419"/>
                  </a:lnTo>
                  <a:lnTo>
                    <a:pt x="64554" y="285953"/>
                  </a:lnTo>
                  <a:lnTo>
                    <a:pt x="30416" y="251688"/>
                  </a:lnTo>
                  <a:lnTo>
                    <a:pt x="8039" y="208254"/>
                  </a:lnTo>
                  <a:lnTo>
                    <a:pt x="0" y="158241"/>
                  </a:lnTo>
                  <a:close/>
                </a:path>
              </a:pathLst>
            </a:custGeom>
            <a:ln w="12700">
              <a:solidFill>
                <a:srgbClr val="FFFFFF"/>
              </a:solidFill>
            </a:ln>
          </p:spPr>
          <p:txBody>
            <a:bodyPr wrap="square" lIns="0" tIns="0" rIns="0" bIns="0" rtlCol="0"/>
            <a:lstStyle/>
            <a:p>
              <a:endParaRPr/>
            </a:p>
          </p:txBody>
        </p:sp>
      </p:grpSp>
      <p:sp>
        <p:nvSpPr>
          <p:cNvPr id="13" name="object 13"/>
          <p:cNvSpPr txBox="1"/>
          <p:nvPr/>
        </p:nvSpPr>
        <p:spPr>
          <a:xfrm>
            <a:off x="4305792" y="3211067"/>
            <a:ext cx="1256665" cy="523875"/>
          </a:xfrm>
          <a:prstGeom prst="rect">
            <a:avLst/>
          </a:prstGeom>
        </p:spPr>
        <p:txBody>
          <a:bodyPr vert="horz" wrap="square" lIns="0" tIns="37465" rIns="0" bIns="0" rtlCol="0">
            <a:spAutoFit/>
          </a:bodyPr>
          <a:lstStyle/>
          <a:p>
            <a:pPr marL="12700" marR="5080">
              <a:lnSpc>
                <a:spcPct val="86200"/>
              </a:lnSpc>
              <a:spcBef>
                <a:spcPts val="295"/>
              </a:spcBef>
            </a:pPr>
            <a:r>
              <a:rPr sz="1200" b="1" spc="-10" dirty="0">
                <a:latin typeface="Arial"/>
                <a:cs typeface="Arial"/>
              </a:rPr>
              <a:t>Organizzazione</a:t>
            </a:r>
            <a:r>
              <a:rPr sz="1200" b="1" spc="-55" dirty="0">
                <a:latin typeface="Arial"/>
                <a:cs typeface="Arial"/>
              </a:rPr>
              <a:t> </a:t>
            </a:r>
            <a:r>
              <a:rPr sz="1200" b="1" spc="-50" dirty="0">
                <a:latin typeface="Arial"/>
                <a:cs typeface="Arial"/>
              </a:rPr>
              <a:t>e </a:t>
            </a:r>
            <a:r>
              <a:rPr sz="1200" b="1" spc="-10" dirty="0">
                <a:latin typeface="Arial"/>
                <a:cs typeface="Arial"/>
              </a:rPr>
              <a:t>sistema procedurale</a:t>
            </a:r>
            <a:endParaRPr sz="1200">
              <a:latin typeface="Arial"/>
              <a:cs typeface="Arial"/>
            </a:endParaRPr>
          </a:p>
        </p:txBody>
      </p:sp>
      <p:grpSp>
        <p:nvGrpSpPr>
          <p:cNvPr id="14" name="object 14"/>
          <p:cNvGrpSpPr/>
          <p:nvPr/>
        </p:nvGrpSpPr>
        <p:grpSpPr>
          <a:xfrm>
            <a:off x="5187441" y="2681985"/>
            <a:ext cx="421005" cy="421005"/>
            <a:chOff x="5187441" y="2681985"/>
            <a:chExt cx="421005" cy="421005"/>
          </a:xfrm>
        </p:grpSpPr>
        <p:sp>
          <p:nvSpPr>
            <p:cNvPr id="15" name="object 15"/>
            <p:cNvSpPr/>
            <p:nvPr/>
          </p:nvSpPr>
          <p:spPr>
            <a:xfrm>
              <a:off x="5193791" y="2688335"/>
              <a:ext cx="408305" cy="408305"/>
            </a:xfrm>
            <a:custGeom>
              <a:avLst/>
              <a:gdLst/>
              <a:ahLst/>
              <a:cxnLst/>
              <a:rect l="l" t="t" r="r" b="b"/>
              <a:pathLst>
                <a:path w="408304" h="408305">
                  <a:moveTo>
                    <a:pt x="203962" y="0"/>
                  </a:moveTo>
                  <a:lnTo>
                    <a:pt x="157200" y="5384"/>
                  </a:lnTo>
                  <a:lnTo>
                    <a:pt x="114261" y="20726"/>
                  </a:lnTo>
                  <a:lnTo>
                    <a:pt x="76390" y="44805"/>
                  </a:lnTo>
                  <a:lnTo>
                    <a:pt x="44805" y="76390"/>
                  </a:lnTo>
                  <a:lnTo>
                    <a:pt x="20726" y="114261"/>
                  </a:lnTo>
                  <a:lnTo>
                    <a:pt x="5384" y="157200"/>
                  </a:lnTo>
                  <a:lnTo>
                    <a:pt x="0" y="203961"/>
                  </a:lnTo>
                  <a:lnTo>
                    <a:pt x="5384" y="250723"/>
                  </a:lnTo>
                  <a:lnTo>
                    <a:pt x="20726" y="293662"/>
                  </a:lnTo>
                  <a:lnTo>
                    <a:pt x="44805" y="331533"/>
                  </a:lnTo>
                  <a:lnTo>
                    <a:pt x="76390" y="363118"/>
                  </a:lnTo>
                  <a:lnTo>
                    <a:pt x="114261" y="387197"/>
                  </a:lnTo>
                  <a:lnTo>
                    <a:pt x="157200" y="402539"/>
                  </a:lnTo>
                  <a:lnTo>
                    <a:pt x="203962" y="407923"/>
                  </a:lnTo>
                  <a:lnTo>
                    <a:pt x="250723" y="402539"/>
                  </a:lnTo>
                  <a:lnTo>
                    <a:pt x="293662" y="387197"/>
                  </a:lnTo>
                  <a:lnTo>
                    <a:pt x="331533" y="363118"/>
                  </a:lnTo>
                  <a:lnTo>
                    <a:pt x="363118" y="331533"/>
                  </a:lnTo>
                  <a:lnTo>
                    <a:pt x="387197" y="293662"/>
                  </a:lnTo>
                  <a:lnTo>
                    <a:pt x="402539" y="250723"/>
                  </a:lnTo>
                  <a:lnTo>
                    <a:pt x="407924" y="203961"/>
                  </a:lnTo>
                  <a:lnTo>
                    <a:pt x="402539" y="157200"/>
                  </a:lnTo>
                  <a:lnTo>
                    <a:pt x="387197" y="114261"/>
                  </a:lnTo>
                  <a:lnTo>
                    <a:pt x="363118" y="76390"/>
                  </a:lnTo>
                  <a:lnTo>
                    <a:pt x="331533" y="44805"/>
                  </a:lnTo>
                  <a:lnTo>
                    <a:pt x="293662" y="20726"/>
                  </a:lnTo>
                  <a:lnTo>
                    <a:pt x="250723" y="5384"/>
                  </a:lnTo>
                  <a:lnTo>
                    <a:pt x="203962" y="0"/>
                  </a:lnTo>
                  <a:close/>
                </a:path>
              </a:pathLst>
            </a:custGeom>
            <a:solidFill>
              <a:srgbClr val="EAAA00"/>
            </a:solidFill>
          </p:spPr>
          <p:txBody>
            <a:bodyPr wrap="square" lIns="0" tIns="0" rIns="0" bIns="0" rtlCol="0"/>
            <a:lstStyle/>
            <a:p>
              <a:endParaRPr/>
            </a:p>
          </p:txBody>
        </p:sp>
        <p:sp>
          <p:nvSpPr>
            <p:cNvPr id="16" name="object 16"/>
            <p:cNvSpPr/>
            <p:nvPr/>
          </p:nvSpPr>
          <p:spPr>
            <a:xfrm>
              <a:off x="5193791" y="2688335"/>
              <a:ext cx="408305" cy="408305"/>
            </a:xfrm>
            <a:custGeom>
              <a:avLst/>
              <a:gdLst/>
              <a:ahLst/>
              <a:cxnLst/>
              <a:rect l="l" t="t" r="r" b="b"/>
              <a:pathLst>
                <a:path w="408304" h="408305">
                  <a:moveTo>
                    <a:pt x="0" y="203962"/>
                  </a:moveTo>
                  <a:lnTo>
                    <a:pt x="5384" y="157200"/>
                  </a:lnTo>
                  <a:lnTo>
                    <a:pt x="20726" y="114261"/>
                  </a:lnTo>
                  <a:lnTo>
                    <a:pt x="44805" y="76390"/>
                  </a:lnTo>
                  <a:lnTo>
                    <a:pt x="76390" y="44805"/>
                  </a:lnTo>
                  <a:lnTo>
                    <a:pt x="114261" y="20726"/>
                  </a:lnTo>
                  <a:lnTo>
                    <a:pt x="157200" y="5384"/>
                  </a:lnTo>
                  <a:lnTo>
                    <a:pt x="203961" y="0"/>
                  </a:lnTo>
                  <a:lnTo>
                    <a:pt x="250723" y="5384"/>
                  </a:lnTo>
                  <a:lnTo>
                    <a:pt x="293662" y="20726"/>
                  </a:lnTo>
                  <a:lnTo>
                    <a:pt x="331533" y="44805"/>
                  </a:lnTo>
                  <a:lnTo>
                    <a:pt x="363118" y="76390"/>
                  </a:lnTo>
                  <a:lnTo>
                    <a:pt x="387197" y="114261"/>
                  </a:lnTo>
                  <a:lnTo>
                    <a:pt x="402539" y="157200"/>
                  </a:lnTo>
                  <a:lnTo>
                    <a:pt x="407923" y="203962"/>
                  </a:lnTo>
                  <a:lnTo>
                    <a:pt x="402539" y="250723"/>
                  </a:lnTo>
                  <a:lnTo>
                    <a:pt x="387197" y="293662"/>
                  </a:lnTo>
                  <a:lnTo>
                    <a:pt x="363118" y="331533"/>
                  </a:lnTo>
                  <a:lnTo>
                    <a:pt x="331533" y="363118"/>
                  </a:lnTo>
                  <a:lnTo>
                    <a:pt x="293662" y="387197"/>
                  </a:lnTo>
                  <a:lnTo>
                    <a:pt x="250723" y="402539"/>
                  </a:lnTo>
                  <a:lnTo>
                    <a:pt x="203961" y="407924"/>
                  </a:lnTo>
                  <a:lnTo>
                    <a:pt x="157200" y="402539"/>
                  </a:lnTo>
                  <a:lnTo>
                    <a:pt x="114261" y="387197"/>
                  </a:lnTo>
                  <a:lnTo>
                    <a:pt x="76390" y="363118"/>
                  </a:lnTo>
                  <a:lnTo>
                    <a:pt x="44805" y="331533"/>
                  </a:lnTo>
                  <a:lnTo>
                    <a:pt x="20726" y="293662"/>
                  </a:lnTo>
                  <a:lnTo>
                    <a:pt x="5384" y="250723"/>
                  </a:lnTo>
                  <a:lnTo>
                    <a:pt x="0" y="203962"/>
                  </a:lnTo>
                  <a:close/>
                </a:path>
              </a:pathLst>
            </a:custGeom>
            <a:ln w="12700">
              <a:solidFill>
                <a:srgbClr val="FFFFFF"/>
              </a:solidFill>
            </a:ln>
          </p:spPr>
          <p:txBody>
            <a:bodyPr wrap="square" lIns="0" tIns="0" rIns="0" bIns="0" rtlCol="0"/>
            <a:lstStyle/>
            <a:p>
              <a:endParaRPr/>
            </a:p>
          </p:txBody>
        </p:sp>
      </p:grpSp>
      <p:sp>
        <p:nvSpPr>
          <p:cNvPr id="17" name="object 17"/>
          <p:cNvSpPr txBox="1"/>
          <p:nvPr/>
        </p:nvSpPr>
        <p:spPr>
          <a:xfrm>
            <a:off x="5641530" y="2759440"/>
            <a:ext cx="93853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Arial"/>
                <a:cs typeface="Arial"/>
              </a:rPr>
              <a:t>Codice</a:t>
            </a:r>
            <a:r>
              <a:rPr sz="1200" b="1" spc="-65" dirty="0">
                <a:latin typeface="Arial"/>
                <a:cs typeface="Arial"/>
              </a:rPr>
              <a:t> </a:t>
            </a:r>
            <a:r>
              <a:rPr sz="1200" b="1" spc="-10" dirty="0">
                <a:latin typeface="Arial"/>
                <a:cs typeface="Arial"/>
              </a:rPr>
              <a:t>Etico</a:t>
            </a:r>
            <a:endParaRPr sz="1200">
              <a:latin typeface="Arial"/>
              <a:cs typeface="Arial"/>
            </a:endParaRPr>
          </a:p>
        </p:txBody>
      </p:sp>
      <p:grpSp>
        <p:nvGrpSpPr>
          <p:cNvPr id="18" name="object 18"/>
          <p:cNvGrpSpPr/>
          <p:nvPr/>
        </p:nvGrpSpPr>
        <p:grpSpPr>
          <a:xfrm>
            <a:off x="6447790" y="2343657"/>
            <a:ext cx="534035" cy="532130"/>
            <a:chOff x="6447790" y="2343657"/>
            <a:chExt cx="534035" cy="532130"/>
          </a:xfrm>
        </p:grpSpPr>
        <p:sp>
          <p:nvSpPr>
            <p:cNvPr id="19" name="object 19"/>
            <p:cNvSpPr/>
            <p:nvPr/>
          </p:nvSpPr>
          <p:spPr>
            <a:xfrm>
              <a:off x="6454140" y="2350007"/>
              <a:ext cx="521334" cy="519430"/>
            </a:xfrm>
            <a:custGeom>
              <a:avLst/>
              <a:gdLst/>
              <a:ahLst/>
              <a:cxnLst/>
              <a:rect l="l" t="t" r="r" b="b"/>
              <a:pathLst>
                <a:path w="521334" h="519430">
                  <a:moveTo>
                    <a:pt x="260540" y="0"/>
                  </a:moveTo>
                  <a:lnTo>
                    <a:pt x="213702" y="4178"/>
                  </a:lnTo>
                  <a:lnTo>
                    <a:pt x="169633" y="16243"/>
                  </a:lnTo>
                  <a:lnTo>
                    <a:pt x="129044" y="35445"/>
                  </a:lnTo>
                  <a:lnTo>
                    <a:pt x="92671" y="61061"/>
                  </a:lnTo>
                  <a:lnTo>
                    <a:pt x="61277" y="92354"/>
                  </a:lnTo>
                  <a:lnTo>
                    <a:pt x="35572" y="128600"/>
                  </a:lnTo>
                  <a:lnTo>
                    <a:pt x="16294" y="169049"/>
                  </a:lnTo>
                  <a:lnTo>
                    <a:pt x="4190" y="212979"/>
                  </a:lnTo>
                  <a:lnTo>
                    <a:pt x="0" y="259651"/>
                  </a:lnTo>
                  <a:lnTo>
                    <a:pt x="4190" y="306324"/>
                  </a:lnTo>
                  <a:lnTo>
                    <a:pt x="16294" y="350253"/>
                  </a:lnTo>
                  <a:lnTo>
                    <a:pt x="35572" y="390702"/>
                  </a:lnTo>
                  <a:lnTo>
                    <a:pt x="61277" y="426948"/>
                  </a:lnTo>
                  <a:lnTo>
                    <a:pt x="92671" y="458241"/>
                  </a:lnTo>
                  <a:lnTo>
                    <a:pt x="129044" y="483857"/>
                  </a:lnTo>
                  <a:lnTo>
                    <a:pt x="169633" y="503059"/>
                  </a:lnTo>
                  <a:lnTo>
                    <a:pt x="213702" y="515124"/>
                  </a:lnTo>
                  <a:lnTo>
                    <a:pt x="260540" y="519303"/>
                  </a:lnTo>
                  <a:lnTo>
                    <a:pt x="307378" y="515124"/>
                  </a:lnTo>
                  <a:lnTo>
                    <a:pt x="351447" y="503059"/>
                  </a:lnTo>
                  <a:lnTo>
                    <a:pt x="392036" y="483857"/>
                  </a:lnTo>
                  <a:lnTo>
                    <a:pt x="428409" y="458241"/>
                  </a:lnTo>
                  <a:lnTo>
                    <a:pt x="459803" y="426948"/>
                  </a:lnTo>
                  <a:lnTo>
                    <a:pt x="485508" y="390702"/>
                  </a:lnTo>
                  <a:lnTo>
                    <a:pt x="504786" y="350253"/>
                  </a:lnTo>
                  <a:lnTo>
                    <a:pt x="516889" y="306324"/>
                  </a:lnTo>
                  <a:lnTo>
                    <a:pt x="521080" y="259651"/>
                  </a:lnTo>
                  <a:lnTo>
                    <a:pt x="516889" y="212979"/>
                  </a:lnTo>
                  <a:lnTo>
                    <a:pt x="504786" y="169049"/>
                  </a:lnTo>
                  <a:lnTo>
                    <a:pt x="485508" y="128600"/>
                  </a:lnTo>
                  <a:lnTo>
                    <a:pt x="459803" y="92354"/>
                  </a:lnTo>
                  <a:lnTo>
                    <a:pt x="428409" y="61061"/>
                  </a:lnTo>
                  <a:lnTo>
                    <a:pt x="392036" y="35445"/>
                  </a:lnTo>
                  <a:lnTo>
                    <a:pt x="351447" y="16243"/>
                  </a:lnTo>
                  <a:lnTo>
                    <a:pt x="307378" y="4178"/>
                  </a:lnTo>
                  <a:lnTo>
                    <a:pt x="260540" y="0"/>
                  </a:lnTo>
                  <a:close/>
                </a:path>
              </a:pathLst>
            </a:custGeom>
            <a:solidFill>
              <a:srgbClr val="43AE2A"/>
            </a:solidFill>
          </p:spPr>
          <p:txBody>
            <a:bodyPr wrap="square" lIns="0" tIns="0" rIns="0" bIns="0" rtlCol="0"/>
            <a:lstStyle/>
            <a:p>
              <a:endParaRPr/>
            </a:p>
          </p:txBody>
        </p:sp>
        <p:sp>
          <p:nvSpPr>
            <p:cNvPr id="20" name="object 20"/>
            <p:cNvSpPr/>
            <p:nvPr/>
          </p:nvSpPr>
          <p:spPr>
            <a:xfrm>
              <a:off x="6454140" y="2350007"/>
              <a:ext cx="521334" cy="519430"/>
            </a:xfrm>
            <a:custGeom>
              <a:avLst/>
              <a:gdLst/>
              <a:ahLst/>
              <a:cxnLst/>
              <a:rect l="l" t="t" r="r" b="b"/>
              <a:pathLst>
                <a:path w="521334" h="519430">
                  <a:moveTo>
                    <a:pt x="0" y="259651"/>
                  </a:moveTo>
                  <a:lnTo>
                    <a:pt x="4191" y="212978"/>
                  </a:lnTo>
                  <a:lnTo>
                    <a:pt x="16294" y="169049"/>
                  </a:lnTo>
                  <a:lnTo>
                    <a:pt x="35572" y="128600"/>
                  </a:lnTo>
                  <a:lnTo>
                    <a:pt x="61277" y="92354"/>
                  </a:lnTo>
                  <a:lnTo>
                    <a:pt x="92671" y="61061"/>
                  </a:lnTo>
                  <a:lnTo>
                    <a:pt x="129044" y="35445"/>
                  </a:lnTo>
                  <a:lnTo>
                    <a:pt x="169633" y="16243"/>
                  </a:lnTo>
                  <a:lnTo>
                    <a:pt x="213702" y="4178"/>
                  </a:lnTo>
                  <a:lnTo>
                    <a:pt x="260540" y="0"/>
                  </a:lnTo>
                  <a:lnTo>
                    <a:pt x="307378" y="4178"/>
                  </a:lnTo>
                  <a:lnTo>
                    <a:pt x="351447" y="16243"/>
                  </a:lnTo>
                  <a:lnTo>
                    <a:pt x="392036" y="35445"/>
                  </a:lnTo>
                  <a:lnTo>
                    <a:pt x="428409" y="61061"/>
                  </a:lnTo>
                  <a:lnTo>
                    <a:pt x="459803" y="92354"/>
                  </a:lnTo>
                  <a:lnTo>
                    <a:pt x="485508" y="128600"/>
                  </a:lnTo>
                  <a:lnTo>
                    <a:pt x="504786" y="169049"/>
                  </a:lnTo>
                  <a:lnTo>
                    <a:pt x="516890" y="212978"/>
                  </a:lnTo>
                  <a:lnTo>
                    <a:pt x="521081" y="259651"/>
                  </a:lnTo>
                  <a:lnTo>
                    <a:pt x="516890" y="306323"/>
                  </a:lnTo>
                  <a:lnTo>
                    <a:pt x="504786" y="350253"/>
                  </a:lnTo>
                  <a:lnTo>
                    <a:pt x="485508" y="390702"/>
                  </a:lnTo>
                  <a:lnTo>
                    <a:pt x="459803" y="426948"/>
                  </a:lnTo>
                  <a:lnTo>
                    <a:pt x="428409" y="458241"/>
                  </a:lnTo>
                  <a:lnTo>
                    <a:pt x="392036" y="483857"/>
                  </a:lnTo>
                  <a:lnTo>
                    <a:pt x="351447" y="503059"/>
                  </a:lnTo>
                  <a:lnTo>
                    <a:pt x="307378" y="515124"/>
                  </a:lnTo>
                  <a:lnTo>
                    <a:pt x="260540" y="519302"/>
                  </a:lnTo>
                  <a:lnTo>
                    <a:pt x="213702" y="515124"/>
                  </a:lnTo>
                  <a:lnTo>
                    <a:pt x="169633" y="503059"/>
                  </a:lnTo>
                  <a:lnTo>
                    <a:pt x="129044" y="483857"/>
                  </a:lnTo>
                  <a:lnTo>
                    <a:pt x="92671" y="458241"/>
                  </a:lnTo>
                  <a:lnTo>
                    <a:pt x="61277" y="426948"/>
                  </a:lnTo>
                  <a:lnTo>
                    <a:pt x="35572" y="390702"/>
                  </a:lnTo>
                  <a:lnTo>
                    <a:pt x="16294" y="350253"/>
                  </a:lnTo>
                  <a:lnTo>
                    <a:pt x="4191" y="306323"/>
                  </a:lnTo>
                  <a:lnTo>
                    <a:pt x="0" y="259651"/>
                  </a:lnTo>
                  <a:close/>
                </a:path>
              </a:pathLst>
            </a:custGeom>
            <a:ln w="12700">
              <a:solidFill>
                <a:srgbClr val="FFFFFF"/>
              </a:solidFill>
            </a:ln>
          </p:spPr>
          <p:txBody>
            <a:bodyPr wrap="square" lIns="0" tIns="0" rIns="0" bIns="0" rtlCol="0"/>
            <a:lstStyle/>
            <a:p>
              <a:endParaRPr/>
            </a:p>
          </p:txBody>
        </p:sp>
      </p:grpSp>
      <p:sp>
        <p:nvSpPr>
          <p:cNvPr id="21" name="object 21"/>
          <p:cNvSpPr txBox="1"/>
          <p:nvPr/>
        </p:nvSpPr>
        <p:spPr>
          <a:xfrm>
            <a:off x="6930039" y="2755286"/>
            <a:ext cx="916305" cy="373380"/>
          </a:xfrm>
          <a:prstGeom prst="rect">
            <a:avLst/>
          </a:prstGeom>
        </p:spPr>
        <p:txBody>
          <a:bodyPr vert="horz" wrap="square" lIns="0" tIns="33020" rIns="0" bIns="0" rtlCol="0">
            <a:spAutoFit/>
          </a:bodyPr>
          <a:lstStyle/>
          <a:p>
            <a:pPr marL="12700" marR="5080">
              <a:lnSpc>
                <a:spcPts val="1300"/>
              </a:lnSpc>
              <a:spcBef>
                <a:spcPts val="260"/>
              </a:spcBef>
            </a:pPr>
            <a:r>
              <a:rPr sz="1200" spc="-10" dirty="0">
                <a:latin typeface="Arial"/>
                <a:cs typeface="Arial"/>
              </a:rPr>
              <a:t>Organismo</a:t>
            </a:r>
            <a:r>
              <a:rPr sz="1200" spc="-70" dirty="0">
                <a:latin typeface="Arial"/>
                <a:cs typeface="Arial"/>
              </a:rPr>
              <a:t> </a:t>
            </a:r>
            <a:r>
              <a:rPr sz="1200" spc="-25" dirty="0">
                <a:latin typeface="Arial"/>
                <a:cs typeface="Arial"/>
              </a:rPr>
              <a:t>di </a:t>
            </a:r>
            <a:r>
              <a:rPr sz="1200" spc="-10" dirty="0">
                <a:latin typeface="Arial"/>
                <a:cs typeface="Arial"/>
              </a:rPr>
              <a:t>Vigilanza</a:t>
            </a:r>
            <a:endParaRPr sz="1200" dirty="0">
              <a:latin typeface="Arial"/>
              <a:cs typeface="Arial"/>
            </a:endParaRPr>
          </a:p>
        </p:txBody>
      </p:sp>
      <p:grpSp>
        <p:nvGrpSpPr>
          <p:cNvPr id="22" name="object 22"/>
          <p:cNvGrpSpPr/>
          <p:nvPr/>
        </p:nvGrpSpPr>
        <p:grpSpPr>
          <a:xfrm>
            <a:off x="838200" y="1563624"/>
            <a:ext cx="102235" cy="4372610"/>
            <a:chOff x="838200" y="1563624"/>
            <a:chExt cx="102235" cy="4372610"/>
          </a:xfrm>
        </p:grpSpPr>
        <p:sp>
          <p:nvSpPr>
            <p:cNvPr id="23" name="object 23"/>
            <p:cNvSpPr/>
            <p:nvPr/>
          </p:nvSpPr>
          <p:spPr>
            <a:xfrm>
              <a:off x="881634" y="1607058"/>
              <a:ext cx="17145" cy="4287520"/>
            </a:xfrm>
            <a:custGeom>
              <a:avLst/>
              <a:gdLst/>
              <a:ahLst/>
              <a:cxnLst/>
              <a:rect l="l" t="t" r="r" b="b"/>
              <a:pathLst>
                <a:path w="17144" h="4287520">
                  <a:moveTo>
                    <a:pt x="16763" y="0"/>
                  </a:moveTo>
                  <a:lnTo>
                    <a:pt x="0" y="4287012"/>
                  </a:lnTo>
                </a:path>
              </a:pathLst>
            </a:custGeom>
            <a:ln w="28575">
              <a:solidFill>
                <a:srgbClr val="A79E6E"/>
              </a:solidFill>
            </a:ln>
          </p:spPr>
          <p:txBody>
            <a:bodyPr wrap="square" lIns="0" tIns="0" rIns="0" bIns="0" rtlCol="0"/>
            <a:lstStyle/>
            <a:p>
              <a:endParaRPr/>
            </a:p>
          </p:txBody>
        </p:sp>
        <p:pic>
          <p:nvPicPr>
            <p:cNvPr id="24" name="object 24"/>
            <p:cNvPicPr/>
            <p:nvPr/>
          </p:nvPicPr>
          <p:blipFill>
            <a:blip r:embed="rId4" cstate="print"/>
            <a:stretch>
              <a:fillRect/>
            </a:stretch>
          </p:blipFill>
          <p:spPr>
            <a:xfrm>
              <a:off x="838200" y="5850636"/>
              <a:ext cx="86867" cy="85343"/>
            </a:xfrm>
            <a:prstGeom prst="rect">
              <a:avLst/>
            </a:prstGeom>
          </p:spPr>
        </p:pic>
        <p:pic>
          <p:nvPicPr>
            <p:cNvPr id="25" name="object 25"/>
            <p:cNvPicPr/>
            <p:nvPr/>
          </p:nvPicPr>
          <p:blipFill>
            <a:blip r:embed="rId5" cstate="print"/>
            <a:stretch>
              <a:fillRect/>
            </a:stretch>
          </p:blipFill>
          <p:spPr>
            <a:xfrm>
              <a:off x="854964" y="1563624"/>
              <a:ext cx="85343" cy="86867"/>
            </a:xfrm>
            <a:prstGeom prst="rect">
              <a:avLst/>
            </a:prstGeom>
          </p:spPr>
        </p:pic>
      </p:grpSp>
      <p:sp>
        <p:nvSpPr>
          <p:cNvPr id="26" name="object 26"/>
          <p:cNvSpPr txBox="1"/>
          <p:nvPr/>
        </p:nvSpPr>
        <p:spPr>
          <a:xfrm>
            <a:off x="244390" y="1946371"/>
            <a:ext cx="630555" cy="3621404"/>
          </a:xfrm>
          <a:prstGeom prst="rect">
            <a:avLst/>
          </a:prstGeom>
        </p:spPr>
        <p:txBody>
          <a:bodyPr vert="vert270" wrap="square" lIns="0" tIns="11430" rIns="0" bIns="0" rtlCol="0">
            <a:spAutoFit/>
          </a:bodyPr>
          <a:lstStyle/>
          <a:p>
            <a:pPr marL="12065" marR="5080" indent="1905" algn="ctr">
              <a:lnSpc>
                <a:spcPts val="1600"/>
              </a:lnSpc>
              <a:spcBef>
                <a:spcPts val="90"/>
              </a:spcBef>
            </a:pPr>
            <a:r>
              <a:rPr sz="1400" dirty="0">
                <a:latin typeface="Arial"/>
                <a:cs typeface="Arial"/>
              </a:rPr>
              <a:t>Percorso</a:t>
            </a:r>
            <a:r>
              <a:rPr sz="1400" spc="-55" dirty="0">
                <a:latin typeface="Arial"/>
                <a:cs typeface="Arial"/>
              </a:rPr>
              <a:t> </a:t>
            </a:r>
            <a:r>
              <a:rPr sz="1400" dirty="0">
                <a:latin typeface="Arial"/>
                <a:cs typeface="Arial"/>
              </a:rPr>
              <a:t>di</a:t>
            </a:r>
            <a:r>
              <a:rPr sz="1400" spc="-25" dirty="0">
                <a:latin typeface="Arial"/>
                <a:cs typeface="Arial"/>
              </a:rPr>
              <a:t> </a:t>
            </a:r>
            <a:r>
              <a:rPr sz="1400" dirty="0">
                <a:latin typeface="Arial"/>
                <a:cs typeface="Arial"/>
              </a:rPr>
              <a:t>definizione</a:t>
            </a:r>
            <a:r>
              <a:rPr sz="1400" spc="-55" dirty="0">
                <a:latin typeface="Arial"/>
                <a:cs typeface="Arial"/>
              </a:rPr>
              <a:t> </a:t>
            </a:r>
            <a:r>
              <a:rPr sz="1400" dirty="0">
                <a:latin typeface="Arial"/>
                <a:cs typeface="Arial"/>
              </a:rPr>
              <a:t>di</a:t>
            </a:r>
            <a:r>
              <a:rPr sz="1400" spc="-25" dirty="0">
                <a:latin typeface="Arial"/>
                <a:cs typeface="Arial"/>
              </a:rPr>
              <a:t> </a:t>
            </a:r>
            <a:r>
              <a:rPr sz="1400" dirty="0">
                <a:latin typeface="Arial"/>
                <a:cs typeface="Arial"/>
              </a:rPr>
              <a:t>un</a:t>
            </a:r>
            <a:r>
              <a:rPr sz="1400" spc="-40" dirty="0">
                <a:latin typeface="Arial"/>
                <a:cs typeface="Arial"/>
              </a:rPr>
              <a:t> </a:t>
            </a:r>
            <a:r>
              <a:rPr sz="1400" spc="-10" dirty="0">
                <a:latin typeface="Arial"/>
                <a:cs typeface="Arial"/>
              </a:rPr>
              <a:t>modello</a:t>
            </a:r>
            <a:r>
              <a:rPr sz="1400" spc="-60" dirty="0">
                <a:latin typeface="Arial"/>
                <a:cs typeface="Arial"/>
              </a:rPr>
              <a:t> </a:t>
            </a:r>
            <a:r>
              <a:rPr sz="1400" spc="-25" dirty="0">
                <a:latin typeface="Arial"/>
                <a:cs typeface="Arial"/>
              </a:rPr>
              <a:t>di </a:t>
            </a:r>
            <a:r>
              <a:rPr sz="1400" spc="-10" dirty="0">
                <a:latin typeface="Arial"/>
                <a:cs typeface="Arial"/>
              </a:rPr>
              <a:t>organizzazione,</a:t>
            </a:r>
            <a:r>
              <a:rPr sz="1400" spc="-50" dirty="0">
                <a:latin typeface="Arial"/>
                <a:cs typeface="Arial"/>
              </a:rPr>
              <a:t> </a:t>
            </a:r>
            <a:r>
              <a:rPr sz="1400" dirty="0">
                <a:latin typeface="Arial"/>
                <a:cs typeface="Arial"/>
              </a:rPr>
              <a:t>gestione</a:t>
            </a:r>
            <a:r>
              <a:rPr sz="1400" spc="-40" dirty="0">
                <a:latin typeface="Arial"/>
                <a:cs typeface="Arial"/>
              </a:rPr>
              <a:t> </a:t>
            </a:r>
            <a:r>
              <a:rPr sz="1400" dirty="0">
                <a:latin typeface="Arial"/>
                <a:cs typeface="Arial"/>
              </a:rPr>
              <a:t>e</a:t>
            </a:r>
            <a:r>
              <a:rPr sz="1400" spc="-10" dirty="0">
                <a:latin typeface="Arial"/>
                <a:cs typeface="Arial"/>
              </a:rPr>
              <a:t> </a:t>
            </a:r>
            <a:r>
              <a:rPr sz="1400" dirty="0">
                <a:latin typeface="Arial"/>
                <a:cs typeface="Arial"/>
              </a:rPr>
              <a:t>controllo</a:t>
            </a:r>
            <a:r>
              <a:rPr sz="1400" spc="-40" dirty="0">
                <a:latin typeface="Arial"/>
                <a:cs typeface="Arial"/>
              </a:rPr>
              <a:t> </a:t>
            </a:r>
            <a:r>
              <a:rPr sz="1400" i="1" spc="-10" dirty="0">
                <a:latin typeface="Arial"/>
                <a:cs typeface="Arial"/>
              </a:rPr>
              <a:t>ex</a:t>
            </a:r>
            <a:r>
              <a:rPr sz="1400" i="1" spc="-190" dirty="0">
                <a:latin typeface="Arial"/>
                <a:cs typeface="Arial"/>
              </a:rPr>
              <a:t> </a:t>
            </a:r>
            <a:r>
              <a:rPr sz="1400" spc="-10" dirty="0">
                <a:latin typeface="Arial"/>
                <a:cs typeface="Arial"/>
              </a:rPr>
              <a:t>D.Lgs.</a:t>
            </a:r>
            <a:endParaRPr sz="1400">
              <a:latin typeface="Arial"/>
              <a:cs typeface="Arial"/>
            </a:endParaRPr>
          </a:p>
          <a:p>
            <a:pPr algn="ctr">
              <a:lnSpc>
                <a:spcPts val="1555"/>
              </a:lnSpc>
            </a:pPr>
            <a:r>
              <a:rPr sz="1400" spc="-10" dirty="0">
                <a:latin typeface="Arial"/>
                <a:cs typeface="Arial"/>
              </a:rPr>
              <a:t>231/2001</a:t>
            </a:r>
            <a:endParaRPr sz="1400">
              <a:latin typeface="Arial"/>
              <a:cs typeface="Arial"/>
            </a:endParaRPr>
          </a:p>
        </p:txBody>
      </p:sp>
      <p:grpSp>
        <p:nvGrpSpPr>
          <p:cNvPr id="27" name="object 27"/>
          <p:cNvGrpSpPr/>
          <p:nvPr/>
        </p:nvGrpSpPr>
        <p:grpSpPr>
          <a:xfrm>
            <a:off x="3768519" y="2531365"/>
            <a:ext cx="1833245" cy="1299714"/>
            <a:chOff x="7310628" y="1388365"/>
            <a:chExt cx="1833245" cy="1299714"/>
          </a:xfrm>
        </p:grpSpPr>
        <p:sp>
          <p:nvSpPr>
            <p:cNvPr id="29" name="object 29"/>
            <p:cNvSpPr/>
            <p:nvPr/>
          </p:nvSpPr>
          <p:spPr>
            <a:xfrm>
              <a:off x="7310628" y="1388365"/>
              <a:ext cx="1833245" cy="650875"/>
            </a:xfrm>
            <a:custGeom>
              <a:avLst/>
              <a:gdLst/>
              <a:ahLst/>
              <a:cxnLst/>
              <a:rect l="l" t="t" r="r" b="b"/>
              <a:pathLst>
                <a:path w="1833245" h="650875">
                  <a:moveTo>
                    <a:pt x="0" y="650493"/>
                  </a:moveTo>
                  <a:lnTo>
                    <a:pt x="1701" y="610869"/>
                  </a:lnTo>
                  <a:lnTo>
                    <a:pt x="6756" y="571868"/>
                  </a:lnTo>
                  <a:lnTo>
                    <a:pt x="15062" y="533565"/>
                  </a:lnTo>
                  <a:lnTo>
                    <a:pt x="26517" y="496023"/>
                  </a:lnTo>
                  <a:lnTo>
                    <a:pt x="41021" y="459320"/>
                  </a:lnTo>
                  <a:lnTo>
                    <a:pt x="58483" y="423519"/>
                  </a:lnTo>
                  <a:lnTo>
                    <a:pt x="78790" y="388670"/>
                  </a:lnTo>
                  <a:lnTo>
                    <a:pt x="101879" y="354876"/>
                  </a:lnTo>
                  <a:lnTo>
                    <a:pt x="127609" y="322173"/>
                  </a:lnTo>
                  <a:lnTo>
                    <a:pt x="155917" y="290652"/>
                  </a:lnTo>
                  <a:lnTo>
                    <a:pt x="186690" y="260362"/>
                  </a:lnTo>
                  <a:lnTo>
                    <a:pt x="219836" y="231381"/>
                  </a:lnTo>
                  <a:lnTo>
                    <a:pt x="255244" y="203784"/>
                  </a:lnTo>
                  <a:lnTo>
                    <a:pt x="292823" y="177634"/>
                  </a:lnTo>
                  <a:lnTo>
                    <a:pt x="332486" y="152984"/>
                  </a:lnTo>
                  <a:lnTo>
                    <a:pt x="374129" y="129920"/>
                  </a:lnTo>
                  <a:lnTo>
                    <a:pt x="417652" y="108508"/>
                  </a:lnTo>
                  <a:lnTo>
                    <a:pt x="462953" y="88811"/>
                  </a:lnTo>
                  <a:lnTo>
                    <a:pt x="509930" y="70891"/>
                  </a:lnTo>
                  <a:lnTo>
                    <a:pt x="558507" y="54838"/>
                  </a:lnTo>
                  <a:lnTo>
                    <a:pt x="608558" y="40690"/>
                  </a:lnTo>
                  <a:lnTo>
                    <a:pt x="660019" y="28549"/>
                  </a:lnTo>
                  <a:lnTo>
                    <a:pt x="712762" y="18453"/>
                  </a:lnTo>
                  <a:lnTo>
                    <a:pt x="766699" y="10477"/>
                  </a:lnTo>
                  <a:lnTo>
                    <a:pt x="821740" y="4698"/>
                  </a:lnTo>
                  <a:lnTo>
                    <a:pt x="877773" y="1181"/>
                  </a:lnTo>
                  <a:lnTo>
                    <a:pt x="934719" y="0"/>
                  </a:lnTo>
                  <a:lnTo>
                    <a:pt x="991654" y="1181"/>
                  </a:lnTo>
                  <a:lnTo>
                    <a:pt x="1047699" y="4698"/>
                  </a:lnTo>
                  <a:lnTo>
                    <a:pt x="1102728" y="10477"/>
                  </a:lnTo>
                  <a:lnTo>
                    <a:pt x="1156665" y="18453"/>
                  </a:lnTo>
                  <a:lnTo>
                    <a:pt x="1209421" y="28549"/>
                  </a:lnTo>
                  <a:lnTo>
                    <a:pt x="1260868" y="40690"/>
                  </a:lnTo>
                  <a:lnTo>
                    <a:pt x="1310932" y="54838"/>
                  </a:lnTo>
                  <a:lnTo>
                    <a:pt x="1359496" y="70891"/>
                  </a:lnTo>
                  <a:lnTo>
                    <a:pt x="1406486" y="88811"/>
                  </a:lnTo>
                  <a:lnTo>
                    <a:pt x="1451787" y="108508"/>
                  </a:lnTo>
                  <a:lnTo>
                    <a:pt x="1495298" y="129920"/>
                  </a:lnTo>
                  <a:lnTo>
                    <a:pt x="1536941" y="152984"/>
                  </a:lnTo>
                  <a:lnTo>
                    <a:pt x="1576603" y="177634"/>
                  </a:lnTo>
                  <a:lnTo>
                    <a:pt x="1614182" y="203784"/>
                  </a:lnTo>
                  <a:lnTo>
                    <a:pt x="1649590" y="231381"/>
                  </a:lnTo>
                  <a:lnTo>
                    <a:pt x="1682737" y="260362"/>
                  </a:lnTo>
                  <a:lnTo>
                    <a:pt x="1713509" y="290652"/>
                  </a:lnTo>
                  <a:lnTo>
                    <a:pt x="1741817" y="322173"/>
                  </a:lnTo>
                  <a:lnTo>
                    <a:pt x="1767547" y="354876"/>
                  </a:lnTo>
                  <a:lnTo>
                    <a:pt x="1790636" y="388670"/>
                  </a:lnTo>
                  <a:lnTo>
                    <a:pt x="1810956" y="423519"/>
                  </a:lnTo>
                  <a:lnTo>
                    <a:pt x="1828419" y="459320"/>
                  </a:lnTo>
                  <a:lnTo>
                    <a:pt x="1832864" y="470585"/>
                  </a:lnTo>
                </a:path>
              </a:pathLst>
            </a:custGeom>
            <a:ln w="12700">
              <a:solidFill>
                <a:srgbClr val="007775"/>
              </a:solidFill>
            </a:ln>
          </p:spPr>
          <p:txBody>
            <a:bodyPr wrap="square" lIns="0" tIns="0" rIns="0" bIns="0" rtlCol="0"/>
            <a:lstStyle/>
            <a:p>
              <a:endParaRPr/>
            </a:p>
          </p:txBody>
        </p:sp>
        <p:sp>
          <p:nvSpPr>
            <p:cNvPr id="30" name="object 30"/>
            <p:cNvSpPr/>
            <p:nvPr/>
          </p:nvSpPr>
          <p:spPr>
            <a:xfrm>
              <a:off x="7310628" y="2039109"/>
              <a:ext cx="1833245" cy="648970"/>
            </a:xfrm>
            <a:custGeom>
              <a:avLst/>
              <a:gdLst/>
              <a:ahLst/>
              <a:cxnLst/>
              <a:rect l="l" t="t" r="r" b="b"/>
              <a:pathLst>
                <a:path w="1833245" h="648969">
                  <a:moveTo>
                    <a:pt x="1832863" y="179489"/>
                  </a:moveTo>
                  <a:lnTo>
                    <a:pt x="1810956" y="226453"/>
                  </a:lnTo>
                  <a:lnTo>
                    <a:pt x="1790636" y="261200"/>
                  </a:lnTo>
                  <a:lnTo>
                    <a:pt x="1767547" y="294932"/>
                  </a:lnTo>
                  <a:lnTo>
                    <a:pt x="1741817" y="327545"/>
                  </a:lnTo>
                  <a:lnTo>
                    <a:pt x="1713509" y="359003"/>
                  </a:lnTo>
                  <a:lnTo>
                    <a:pt x="1682737" y="389216"/>
                  </a:lnTo>
                  <a:lnTo>
                    <a:pt x="1649590" y="418122"/>
                  </a:lnTo>
                  <a:lnTo>
                    <a:pt x="1614182" y="445668"/>
                  </a:lnTo>
                  <a:lnTo>
                    <a:pt x="1576603" y="471754"/>
                  </a:lnTo>
                  <a:lnTo>
                    <a:pt x="1536941" y="496341"/>
                  </a:lnTo>
                  <a:lnTo>
                    <a:pt x="1495297" y="519353"/>
                  </a:lnTo>
                  <a:lnTo>
                    <a:pt x="1451787" y="540715"/>
                  </a:lnTo>
                  <a:lnTo>
                    <a:pt x="1406486" y="560374"/>
                  </a:lnTo>
                  <a:lnTo>
                    <a:pt x="1359496" y="578243"/>
                  </a:lnTo>
                  <a:lnTo>
                    <a:pt x="1310932" y="594271"/>
                  </a:lnTo>
                  <a:lnTo>
                    <a:pt x="1260868" y="608368"/>
                  </a:lnTo>
                  <a:lnTo>
                    <a:pt x="1209420" y="620496"/>
                  </a:lnTo>
                  <a:lnTo>
                    <a:pt x="1156665" y="630567"/>
                  </a:lnTo>
                  <a:lnTo>
                    <a:pt x="1102728" y="638517"/>
                  </a:lnTo>
                  <a:lnTo>
                    <a:pt x="1047699" y="644283"/>
                  </a:lnTo>
                  <a:lnTo>
                    <a:pt x="991654" y="647788"/>
                  </a:lnTo>
                  <a:lnTo>
                    <a:pt x="934719" y="648969"/>
                  </a:lnTo>
                  <a:lnTo>
                    <a:pt x="877773" y="647788"/>
                  </a:lnTo>
                  <a:lnTo>
                    <a:pt x="821740" y="644283"/>
                  </a:lnTo>
                  <a:lnTo>
                    <a:pt x="766698" y="638517"/>
                  </a:lnTo>
                  <a:lnTo>
                    <a:pt x="712762" y="630567"/>
                  </a:lnTo>
                  <a:lnTo>
                    <a:pt x="660018" y="620496"/>
                  </a:lnTo>
                  <a:lnTo>
                    <a:pt x="608558" y="608368"/>
                  </a:lnTo>
                  <a:lnTo>
                    <a:pt x="558507" y="594271"/>
                  </a:lnTo>
                  <a:lnTo>
                    <a:pt x="509930" y="578243"/>
                  </a:lnTo>
                  <a:lnTo>
                    <a:pt x="462953" y="560374"/>
                  </a:lnTo>
                  <a:lnTo>
                    <a:pt x="417652" y="540715"/>
                  </a:lnTo>
                  <a:lnTo>
                    <a:pt x="374129" y="519353"/>
                  </a:lnTo>
                  <a:lnTo>
                    <a:pt x="332485" y="496341"/>
                  </a:lnTo>
                  <a:lnTo>
                    <a:pt x="292823" y="471754"/>
                  </a:lnTo>
                  <a:lnTo>
                    <a:pt x="255244" y="445668"/>
                  </a:lnTo>
                  <a:lnTo>
                    <a:pt x="219836" y="418122"/>
                  </a:lnTo>
                  <a:lnTo>
                    <a:pt x="186689" y="389216"/>
                  </a:lnTo>
                  <a:lnTo>
                    <a:pt x="155917" y="359003"/>
                  </a:lnTo>
                  <a:lnTo>
                    <a:pt x="127609" y="327545"/>
                  </a:lnTo>
                  <a:lnTo>
                    <a:pt x="101879" y="294932"/>
                  </a:lnTo>
                  <a:lnTo>
                    <a:pt x="78790" y="261200"/>
                  </a:lnTo>
                  <a:lnTo>
                    <a:pt x="58483" y="226453"/>
                  </a:lnTo>
                  <a:lnTo>
                    <a:pt x="41020" y="190728"/>
                  </a:lnTo>
                  <a:lnTo>
                    <a:pt x="26517" y="154101"/>
                  </a:lnTo>
                  <a:lnTo>
                    <a:pt x="15062" y="116662"/>
                  </a:lnTo>
                  <a:lnTo>
                    <a:pt x="6756" y="78447"/>
                  </a:lnTo>
                  <a:lnTo>
                    <a:pt x="1701" y="39535"/>
                  </a:lnTo>
                  <a:lnTo>
                    <a:pt x="0" y="0"/>
                  </a:lnTo>
                </a:path>
              </a:pathLst>
            </a:custGeom>
            <a:ln w="12700">
              <a:solidFill>
                <a:srgbClr val="007775"/>
              </a:solidFill>
            </a:ln>
          </p:spPr>
          <p:txBody>
            <a:bodyPr wrap="square" lIns="0" tIns="0" rIns="0" bIns="0" rtlCol="0"/>
            <a:lstStyle/>
            <a:p>
              <a:endParaRPr/>
            </a:p>
          </p:txBody>
        </p:sp>
      </p:grpSp>
      <p:sp>
        <p:nvSpPr>
          <p:cNvPr id="32" name="object 32"/>
          <p:cNvSpPr txBox="1"/>
          <p:nvPr/>
        </p:nvSpPr>
        <p:spPr>
          <a:xfrm>
            <a:off x="2985516" y="5430011"/>
            <a:ext cx="2714625" cy="784860"/>
          </a:xfrm>
          <a:prstGeom prst="rect">
            <a:avLst/>
          </a:prstGeom>
          <a:ln w="13081">
            <a:solidFill>
              <a:srgbClr val="A79E6E"/>
            </a:solidFill>
          </a:ln>
        </p:spPr>
        <p:txBody>
          <a:bodyPr vert="horz" wrap="square" lIns="0" tIns="16510" rIns="0" bIns="0" rtlCol="0">
            <a:spAutoFit/>
          </a:bodyPr>
          <a:lstStyle/>
          <a:p>
            <a:pPr marL="73025" marR="198755">
              <a:lnSpc>
                <a:spcPct val="100000"/>
              </a:lnSpc>
              <a:spcBef>
                <a:spcPts val="130"/>
              </a:spcBef>
            </a:pPr>
            <a:r>
              <a:rPr sz="1200" spc="-10" dirty="0">
                <a:latin typeface="Arial"/>
                <a:cs typeface="Arial"/>
              </a:rPr>
              <a:t>Individuazione</a:t>
            </a:r>
            <a:r>
              <a:rPr sz="1200" spc="-35" dirty="0">
                <a:latin typeface="Arial"/>
                <a:cs typeface="Arial"/>
              </a:rPr>
              <a:t> </a:t>
            </a:r>
            <a:r>
              <a:rPr sz="1200" dirty="0">
                <a:latin typeface="Arial"/>
                <a:cs typeface="Arial"/>
              </a:rPr>
              <a:t>delle</a:t>
            </a:r>
            <a:r>
              <a:rPr sz="1200" spc="-30" dirty="0">
                <a:latin typeface="Arial"/>
                <a:cs typeface="Arial"/>
              </a:rPr>
              <a:t> </a:t>
            </a:r>
            <a:r>
              <a:rPr sz="1200" spc="-10" dirty="0">
                <a:latin typeface="Arial"/>
                <a:cs typeface="Arial"/>
              </a:rPr>
              <a:t>attività</a:t>
            </a:r>
            <a:r>
              <a:rPr sz="1200" spc="-20" dirty="0">
                <a:latin typeface="Arial"/>
                <a:cs typeface="Arial"/>
              </a:rPr>
              <a:t> </a:t>
            </a:r>
            <a:r>
              <a:rPr sz="1200" spc="-10" dirty="0">
                <a:latin typeface="Arial"/>
                <a:cs typeface="Arial"/>
              </a:rPr>
              <a:t>aziendali nell’ambito</a:t>
            </a:r>
            <a:r>
              <a:rPr sz="1200" spc="-45" dirty="0">
                <a:latin typeface="Arial"/>
                <a:cs typeface="Arial"/>
              </a:rPr>
              <a:t> </a:t>
            </a:r>
            <a:r>
              <a:rPr sz="1200" dirty="0">
                <a:latin typeface="Arial"/>
                <a:cs typeface="Arial"/>
              </a:rPr>
              <a:t>delle</a:t>
            </a:r>
            <a:r>
              <a:rPr sz="1200" spc="-40" dirty="0">
                <a:latin typeface="Arial"/>
                <a:cs typeface="Arial"/>
              </a:rPr>
              <a:t> </a:t>
            </a:r>
            <a:r>
              <a:rPr sz="1200" spc="-10" dirty="0">
                <a:latin typeface="Arial"/>
                <a:cs typeface="Arial"/>
              </a:rPr>
              <a:t>quali, potenzialmente, potrebbe</a:t>
            </a:r>
            <a:r>
              <a:rPr sz="1200" spc="-20" dirty="0">
                <a:latin typeface="Arial"/>
                <a:cs typeface="Arial"/>
              </a:rPr>
              <a:t> </a:t>
            </a:r>
            <a:r>
              <a:rPr sz="1200" spc="-10" dirty="0">
                <a:latin typeface="Arial"/>
                <a:cs typeface="Arial"/>
              </a:rPr>
              <a:t>essere </a:t>
            </a:r>
            <a:r>
              <a:rPr sz="1200" dirty="0">
                <a:latin typeface="Arial"/>
                <a:cs typeface="Arial"/>
              </a:rPr>
              <a:t>commesso</a:t>
            </a:r>
            <a:r>
              <a:rPr sz="1200" spc="-70" dirty="0">
                <a:latin typeface="Arial"/>
                <a:cs typeface="Arial"/>
              </a:rPr>
              <a:t> </a:t>
            </a:r>
            <a:r>
              <a:rPr sz="1200" dirty="0">
                <a:latin typeface="Arial"/>
                <a:cs typeface="Arial"/>
              </a:rPr>
              <a:t>un</a:t>
            </a:r>
            <a:r>
              <a:rPr sz="1200" spc="-75" dirty="0">
                <a:latin typeface="Arial"/>
                <a:cs typeface="Arial"/>
              </a:rPr>
              <a:t> </a:t>
            </a:r>
            <a:r>
              <a:rPr sz="1200" spc="-20" dirty="0">
                <a:latin typeface="Arial"/>
                <a:cs typeface="Arial"/>
              </a:rPr>
              <a:t>reato</a:t>
            </a:r>
            <a:endParaRPr sz="1200">
              <a:latin typeface="Arial"/>
              <a:cs typeface="Arial"/>
            </a:endParaRPr>
          </a:p>
        </p:txBody>
      </p:sp>
      <p:grpSp>
        <p:nvGrpSpPr>
          <p:cNvPr id="33" name="object 33"/>
          <p:cNvGrpSpPr/>
          <p:nvPr/>
        </p:nvGrpSpPr>
        <p:grpSpPr>
          <a:xfrm>
            <a:off x="2171445" y="4833873"/>
            <a:ext cx="808355" cy="1038860"/>
            <a:chOff x="2171445" y="4833873"/>
            <a:chExt cx="808355" cy="1038860"/>
          </a:xfrm>
        </p:grpSpPr>
        <p:sp>
          <p:nvSpPr>
            <p:cNvPr id="34" name="object 34"/>
            <p:cNvSpPr/>
            <p:nvPr/>
          </p:nvSpPr>
          <p:spPr>
            <a:xfrm>
              <a:off x="2177795" y="4840223"/>
              <a:ext cx="795020" cy="981075"/>
            </a:xfrm>
            <a:custGeom>
              <a:avLst/>
              <a:gdLst/>
              <a:ahLst/>
              <a:cxnLst/>
              <a:rect l="l" t="t" r="r" b="b"/>
              <a:pathLst>
                <a:path w="795019" h="981075">
                  <a:moveTo>
                    <a:pt x="0" y="0"/>
                  </a:moveTo>
                  <a:lnTo>
                    <a:pt x="0" y="980960"/>
                  </a:lnTo>
                  <a:lnTo>
                    <a:pt x="794969" y="980960"/>
                  </a:lnTo>
                </a:path>
              </a:pathLst>
            </a:custGeom>
            <a:ln w="12700">
              <a:solidFill>
                <a:srgbClr val="A79E6E"/>
              </a:solidFill>
              <a:prstDash val="sysDash"/>
            </a:ln>
          </p:spPr>
          <p:txBody>
            <a:bodyPr wrap="square" lIns="0" tIns="0" rIns="0" bIns="0" rtlCol="0"/>
            <a:lstStyle/>
            <a:p>
              <a:endParaRPr/>
            </a:p>
          </p:txBody>
        </p:sp>
        <p:sp>
          <p:nvSpPr>
            <p:cNvPr id="35" name="object 35"/>
            <p:cNvSpPr/>
            <p:nvPr/>
          </p:nvSpPr>
          <p:spPr>
            <a:xfrm>
              <a:off x="2897123" y="5777483"/>
              <a:ext cx="76200" cy="88900"/>
            </a:xfrm>
            <a:custGeom>
              <a:avLst/>
              <a:gdLst/>
              <a:ahLst/>
              <a:cxnLst/>
              <a:rect l="l" t="t" r="r" b="b"/>
              <a:pathLst>
                <a:path w="76200" h="88900">
                  <a:moveTo>
                    <a:pt x="0" y="88391"/>
                  </a:moveTo>
                  <a:lnTo>
                    <a:pt x="76200" y="44195"/>
                  </a:lnTo>
                  <a:lnTo>
                    <a:pt x="0" y="0"/>
                  </a:lnTo>
                </a:path>
              </a:pathLst>
            </a:custGeom>
            <a:ln w="12700">
              <a:solidFill>
                <a:srgbClr val="A79E6E"/>
              </a:solidFill>
            </a:ln>
          </p:spPr>
          <p:txBody>
            <a:bodyPr wrap="square" lIns="0" tIns="0" rIns="0" bIns="0" rtlCol="0"/>
            <a:lstStyle/>
            <a:p>
              <a:endParaRPr/>
            </a:p>
          </p:txBody>
        </p:sp>
      </p:grpSp>
      <p:sp>
        <p:nvSpPr>
          <p:cNvPr id="36" name="object 36"/>
          <p:cNvSpPr txBox="1"/>
          <p:nvPr/>
        </p:nvSpPr>
        <p:spPr>
          <a:xfrm>
            <a:off x="4120896" y="4143755"/>
            <a:ext cx="2494915" cy="1214755"/>
          </a:xfrm>
          <a:prstGeom prst="rect">
            <a:avLst/>
          </a:prstGeom>
          <a:ln w="12700">
            <a:solidFill>
              <a:srgbClr val="A79E6E"/>
            </a:solidFill>
          </a:ln>
        </p:spPr>
        <p:txBody>
          <a:bodyPr vert="horz" wrap="square" lIns="0" tIns="48260" rIns="0" bIns="0" rtlCol="0">
            <a:spAutoFit/>
          </a:bodyPr>
          <a:lstStyle/>
          <a:p>
            <a:pPr marL="71120" marR="212725">
              <a:lnSpc>
                <a:spcPct val="100000"/>
              </a:lnSpc>
              <a:spcBef>
                <a:spcPts val="380"/>
              </a:spcBef>
            </a:pPr>
            <a:r>
              <a:rPr sz="1200" dirty="0">
                <a:latin typeface="Arial"/>
                <a:cs typeface="Arial"/>
              </a:rPr>
              <a:t>Analisi</a:t>
            </a:r>
            <a:r>
              <a:rPr sz="1200" spc="-45" dirty="0">
                <a:latin typeface="Arial"/>
                <a:cs typeface="Arial"/>
              </a:rPr>
              <a:t> </a:t>
            </a:r>
            <a:r>
              <a:rPr sz="1200" dirty="0">
                <a:latin typeface="Arial"/>
                <a:cs typeface="Arial"/>
              </a:rPr>
              <a:t>delle</a:t>
            </a:r>
            <a:r>
              <a:rPr sz="1200" spc="-50" dirty="0">
                <a:latin typeface="Arial"/>
                <a:cs typeface="Arial"/>
              </a:rPr>
              <a:t> </a:t>
            </a:r>
            <a:r>
              <a:rPr sz="1200" spc="-10" dirty="0">
                <a:latin typeface="Arial"/>
                <a:cs typeface="Arial"/>
              </a:rPr>
              <a:t>deleghe</a:t>
            </a:r>
            <a:r>
              <a:rPr sz="1200" spc="-50" dirty="0">
                <a:latin typeface="Arial"/>
                <a:cs typeface="Arial"/>
              </a:rPr>
              <a:t> </a:t>
            </a:r>
            <a:r>
              <a:rPr sz="1200" dirty="0">
                <a:latin typeface="Arial"/>
                <a:cs typeface="Arial"/>
              </a:rPr>
              <a:t>e</a:t>
            </a:r>
            <a:r>
              <a:rPr sz="1200" spc="15" dirty="0">
                <a:latin typeface="Arial"/>
                <a:cs typeface="Arial"/>
              </a:rPr>
              <a:t> </a:t>
            </a:r>
            <a:r>
              <a:rPr sz="1200" spc="-10" dirty="0">
                <a:latin typeface="Arial"/>
                <a:cs typeface="Arial"/>
              </a:rPr>
              <a:t>procure</a:t>
            </a:r>
            <a:r>
              <a:rPr sz="1200" spc="-150" dirty="0">
                <a:latin typeface="Arial"/>
                <a:cs typeface="Arial"/>
              </a:rPr>
              <a:t> </a:t>
            </a:r>
            <a:r>
              <a:rPr sz="1200" spc="-25" dirty="0">
                <a:latin typeface="Arial"/>
                <a:cs typeface="Arial"/>
              </a:rPr>
              <a:t>al </a:t>
            </a:r>
            <a:r>
              <a:rPr sz="1200" dirty="0">
                <a:latin typeface="Arial"/>
                <a:cs typeface="Arial"/>
              </a:rPr>
              <a:t>fine</a:t>
            </a:r>
            <a:r>
              <a:rPr sz="1200" spc="-20" dirty="0">
                <a:latin typeface="Arial"/>
                <a:cs typeface="Arial"/>
              </a:rPr>
              <a:t> </a:t>
            </a:r>
            <a:r>
              <a:rPr sz="1200" dirty="0">
                <a:latin typeface="Arial"/>
                <a:cs typeface="Arial"/>
              </a:rPr>
              <a:t>di</a:t>
            </a:r>
            <a:r>
              <a:rPr sz="1200" spc="-15" dirty="0">
                <a:latin typeface="Arial"/>
                <a:cs typeface="Arial"/>
              </a:rPr>
              <a:t> </a:t>
            </a:r>
            <a:r>
              <a:rPr sz="1200" spc="-10" dirty="0">
                <a:latin typeface="Arial"/>
                <a:cs typeface="Arial"/>
              </a:rPr>
              <a:t>garantire</a:t>
            </a:r>
            <a:r>
              <a:rPr sz="1200" spc="-55" dirty="0">
                <a:latin typeface="Arial"/>
                <a:cs typeface="Arial"/>
              </a:rPr>
              <a:t> </a:t>
            </a:r>
            <a:r>
              <a:rPr sz="1200" dirty="0">
                <a:latin typeface="Arial"/>
                <a:cs typeface="Arial"/>
              </a:rPr>
              <a:t>il</a:t>
            </a:r>
            <a:r>
              <a:rPr sz="1200" spc="-15" dirty="0">
                <a:latin typeface="Arial"/>
                <a:cs typeface="Arial"/>
              </a:rPr>
              <a:t> </a:t>
            </a:r>
            <a:r>
              <a:rPr sz="1200" dirty="0">
                <a:latin typeface="Arial"/>
                <a:cs typeface="Arial"/>
              </a:rPr>
              <a:t>rispetto</a:t>
            </a:r>
            <a:r>
              <a:rPr sz="1200" spc="-40" dirty="0">
                <a:latin typeface="Arial"/>
                <a:cs typeface="Arial"/>
              </a:rPr>
              <a:t> </a:t>
            </a:r>
            <a:r>
              <a:rPr sz="1200" spc="-25" dirty="0">
                <a:latin typeface="Arial"/>
                <a:cs typeface="Arial"/>
              </a:rPr>
              <a:t>dei </a:t>
            </a:r>
            <a:r>
              <a:rPr sz="1200" u="sng" dirty="0">
                <a:uFill>
                  <a:solidFill>
                    <a:srgbClr val="000000"/>
                  </a:solidFill>
                </a:uFill>
                <a:latin typeface="Arial"/>
                <a:cs typeface="Arial"/>
              </a:rPr>
              <a:t>principi</a:t>
            </a:r>
            <a:r>
              <a:rPr sz="1200" u="sng" spc="-50" dirty="0">
                <a:uFill>
                  <a:solidFill>
                    <a:srgbClr val="000000"/>
                  </a:solidFill>
                </a:uFill>
                <a:latin typeface="Arial"/>
                <a:cs typeface="Arial"/>
              </a:rPr>
              <a:t> </a:t>
            </a:r>
            <a:r>
              <a:rPr sz="1200" u="sng" dirty="0">
                <a:uFill>
                  <a:solidFill>
                    <a:srgbClr val="000000"/>
                  </a:solidFill>
                </a:uFill>
                <a:latin typeface="Arial"/>
                <a:cs typeface="Arial"/>
              </a:rPr>
              <a:t>di</a:t>
            </a:r>
            <a:r>
              <a:rPr sz="1200" u="sng" spc="-15" dirty="0">
                <a:uFill>
                  <a:solidFill>
                    <a:srgbClr val="000000"/>
                  </a:solidFill>
                </a:uFill>
                <a:latin typeface="Arial"/>
                <a:cs typeface="Arial"/>
              </a:rPr>
              <a:t> </a:t>
            </a:r>
            <a:r>
              <a:rPr sz="1200" u="sng" spc="-10" dirty="0">
                <a:uFill>
                  <a:solidFill>
                    <a:srgbClr val="000000"/>
                  </a:solidFill>
                </a:uFill>
                <a:latin typeface="Arial"/>
                <a:cs typeface="Arial"/>
              </a:rPr>
              <a:t>segregazione</a:t>
            </a:r>
            <a:r>
              <a:rPr sz="1200" u="sng" spc="-40" dirty="0">
                <a:uFill>
                  <a:solidFill>
                    <a:srgbClr val="000000"/>
                  </a:solidFill>
                </a:uFill>
                <a:latin typeface="Arial"/>
                <a:cs typeface="Arial"/>
              </a:rPr>
              <a:t> </a:t>
            </a:r>
            <a:r>
              <a:rPr sz="1200" u="sng" spc="-20" dirty="0">
                <a:uFill>
                  <a:solidFill>
                    <a:srgbClr val="000000"/>
                  </a:solidFill>
                </a:uFill>
                <a:latin typeface="Arial"/>
                <a:cs typeface="Arial"/>
              </a:rPr>
              <a:t>delle</a:t>
            </a:r>
            <a:r>
              <a:rPr sz="1200" u="none" spc="-20" dirty="0">
                <a:latin typeface="Arial"/>
                <a:cs typeface="Arial"/>
              </a:rPr>
              <a:t> </a:t>
            </a:r>
            <a:r>
              <a:rPr sz="1200" u="sng" spc="-10" dirty="0">
                <a:uFill>
                  <a:solidFill>
                    <a:srgbClr val="000000"/>
                  </a:solidFill>
                </a:uFill>
                <a:latin typeface="Arial"/>
                <a:cs typeface="Arial"/>
              </a:rPr>
              <a:t>funzioni</a:t>
            </a:r>
            <a:r>
              <a:rPr sz="1200" u="none" spc="-10" dirty="0">
                <a:latin typeface="Arial"/>
                <a:cs typeface="Arial"/>
              </a:rPr>
              <a:t>,</a:t>
            </a:r>
            <a:r>
              <a:rPr sz="1200" u="none" spc="20" dirty="0">
                <a:latin typeface="Arial"/>
                <a:cs typeface="Arial"/>
              </a:rPr>
              <a:t> </a:t>
            </a:r>
            <a:r>
              <a:rPr sz="1200" u="none" spc="-20" dirty="0">
                <a:latin typeface="Arial"/>
                <a:cs typeface="Arial"/>
              </a:rPr>
              <a:t>indipendenza</a:t>
            </a:r>
            <a:r>
              <a:rPr sz="1200" u="none" spc="10" dirty="0">
                <a:latin typeface="Arial"/>
                <a:cs typeface="Arial"/>
              </a:rPr>
              <a:t> </a:t>
            </a:r>
            <a:r>
              <a:rPr sz="1200" u="none" spc="-50" dirty="0">
                <a:latin typeface="Arial"/>
                <a:cs typeface="Arial"/>
              </a:rPr>
              <a:t>e </a:t>
            </a:r>
            <a:r>
              <a:rPr sz="1200" u="none" spc="-10" dirty="0">
                <a:latin typeface="Arial"/>
                <a:cs typeface="Arial"/>
              </a:rPr>
              <a:t>autonomia</a:t>
            </a:r>
            <a:r>
              <a:rPr sz="1200" u="none" spc="-30" dirty="0">
                <a:latin typeface="Arial"/>
                <a:cs typeface="Arial"/>
              </a:rPr>
              <a:t> </a:t>
            </a:r>
            <a:r>
              <a:rPr sz="1200" u="none" dirty="0">
                <a:latin typeface="Arial"/>
                <a:cs typeface="Arial"/>
              </a:rPr>
              <a:t>nella</a:t>
            </a:r>
            <a:r>
              <a:rPr sz="1200" u="none" spc="-30" dirty="0">
                <a:latin typeface="Arial"/>
                <a:cs typeface="Arial"/>
              </a:rPr>
              <a:t> </a:t>
            </a:r>
            <a:r>
              <a:rPr sz="1200" u="none" spc="-10" dirty="0">
                <a:latin typeface="Arial"/>
                <a:cs typeface="Arial"/>
              </a:rPr>
              <a:t>gestione</a:t>
            </a:r>
            <a:r>
              <a:rPr sz="1200" u="none" spc="-25" dirty="0">
                <a:latin typeface="Arial"/>
                <a:cs typeface="Arial"/>
              </a:rPr>
              <a:t> </a:t>
            </a:r>
            <a:r>
              <a:rPr sz="1200" u="none" spc="-20" dirty="0">
                <a:latin typeface="Arial"/>
                <a:cs typeface="Arial"/>
              </a:rPr>
              <a:t>delle </a:t>
            </a:r>
            <a:r>
              <a:rPr sz="1200" u="none" dirty="0">
                <a:latin typeface="Arial"/>
                <a:cs typeface="Arial"/>
              </a:rPr>
              <a:t>diverse</a:t>
            </a:r>
            <a:r>
              <a:rPr sz="1200" u="none" spc="-40" dirty="0">
                <a:latin typeface="Arial"/>
                <a:cs typeface="Arial"/>
              </a:rPr>
              <a:t> </a:t>
            </a:r>
            <a:r>
              <a:rPr sz="1200" u="none" spc="-10" dirty="0">
                <a:latin typeface="Arial"/>
                <a:cs typeface="Arial"/>
              </a:rPr>
              <a:t>attività</a:t>
            </a:r>
            <a:r>
              <a:rPr sz="1200" u="none" spc="-40" dirty="0">
                <a:latin typeface="Arial"/>
                <a:cs typeface="Arial"/>
              </a:rPr>
              <a:t> </a:t>
            </a:r>
            <a:r>
              <a:rPr sz="1200" u="none" spc="-10" dirty="0">
                <a:latin typeface="Arial"/>
                <a:cs typeface="Arial"/>
              </a:rPr>
              <a:t>aziendali</a:t>
            </a:r>
            <a:endParaRPr sz="1200">
              <a:latin typeface="Arial"/>
              <a:cs typeface="Arial"/>
            </a:endParaRPr>
          </a:p>
        </p:txBody>
      </p:sp>
      <p:grpSp>
        <p:nvGrpSpPr>
          <p:cNvPr id="37" name="object 37"/>
          <p:cNvGrpSpPr/>
          <p:nvPr/>
        </p:nvGrpSpPr>
        <p:grpSpPr>
          <a:xfrm>
            <a:off x="3812794" y="4242561"/>
            <a:ext cx="302260" cy="558800"/>
            <a:chOff x="3812794" y="4242561"/>
            <a:chExt cx="302260" cy="558800"/>
          </a:xfrm>
        </p:grpSpPr>
        <p:sp>
          <p:nvSpPr>
            <p:cNvPr id="38" name="object 38"/>
            <p:cNvSpPr/>
            <p:nvPr/>
          </p:nvSpPr>
          <p:spPr>
            <a:xfrm>
              <a:off x="3819144" y="4248911"/>
              <a:ext cx="289560" cy="501650"/>
            </a:xfrm>
            <a:custGeom>
              <a:avLst/>
              <a:gdLst/>
              <a:ahLst/>
              <a:cxnLst/>
              <a:rect l="l" t="t" r="r" b="b"/>
              <a:pathLst>
                <a:path w="289560" h="501650">
                  <a:moveTo>
                    <a:pt x="0" y="0"/>
                  </a:moveTo>
                  <a:lnTo>
                    <a:pt x="0" y="501065"/>
                  </a:lnTo>
                  <a:lnTo>
                    <a:pt x="288975" y="501065"/>
                  </a:lnTo>
                </a:path>
              </a:pathLst>
            </a:custGeom>
            <a:ln w="12700">
              <a:solidFill>
                <a:srgbClr val="A79E6E"/>
              </a:solidFill>
              <a:prstDash val="sysDash"/>
            </a:ln>
          </p:spPr>
          <p:txBody>
            <a:bodyPr wrap="square" lIns="0" tIns="0" rIns="0" bIns="0" rtlCol="0"/>
            <a:lstStyle/>
            <a:p>
              <a:endParaRPr/>
            </a:p>
          </p:txBody>
        </p:sp>
        <p:sp>
          <p:nvSpPr>
            <p:cNvPr id="39" name="object 39"/>
            <p:cNvSpPr/>
            <p:nvPr/>
          </p:nvSpPr>
          <p:spPr>
            <a:xfrm>
              <a:off x="4032504" y="4706111"/>
              <a:ext cx="76200" cy="88900"/>
            </a:xfrm>
            <a:custGeom>
              <a:avLst/>
              <a:gdLst/>
              <a:ahLst/>
              <a:cxnLst/>
              <a:rect l="l" t="t" r="r" b="b"/>
              <a:pathLst>
                <a:path w="76200" h="88900">
                  <a:moveTo>
                    <a:pt x="0" y="88392"/>
                  </a:moveTo>
                  <a:lnTo>
                    <a:pt x="76200" y="44196"/>
                  </a:lnTo>
                  <a:lnTo>
                    <a:pt x="0" y="0"/>
                  </a:lnTo>
                </a:path>
              </a:pathLst>
            </a:custGeom>
            <a:ln w="12700">
              <a:solidFill>
                <a:srgbClr val="A79E6E"/>
              </a:solidFill>
            </a:ln>
          </p:spPr>
          <p:txBody>
            <a:bodyPr wrap="square" lIns="0" tIns="0" rIns="0" bIns="0" rtlCol="0"/>
            <a:lstStyle/>
            <a:p>
              <a:endParaRPr/>
            </a:p>
          </p:txBody>
        </p:sp>
      </p:grpSp>
      <p:sp>
        <p:nvSpPr>
          <p:cNvPr id="40" name="object 40"/>
          <p:cNvSpPr txBox="1"/>
          <p:nvPr/>
        </p:nvSpPr>
        <p:spPr>
          <a:xfrm>
            <a:off x="6950964" y="3206495"/>
            <a:ext cx="1987550" cy="3101340"/>
          </a:xfrm>
          <a:prstGeom prst="rect">
            <a:avLst/>
          </a:prstGeom>
          <a:ln w="12953">
            <a:solidFill>
              <a:srgbClr val="A79E6E"/>
            </a:solidFill>
          </a:ln>
        </p:spPr>
        <p:txBody>
          <a:bodyPr vert="horz" wrap="square" lIns="0" tIns="32384" rIns="0" bIns="0" rtlCol="0">
            <a:spAutoFit/>
          </a:bodyPr>
          <a:lstStyle/>
          <a:p>
            <a:pPr marL="73025" marR="97790">
              <a:lnSpc>
                <a:spcPct val="100000"/>
              </a:lnSpc>
              <a:spcBef>
                <a:spcPts val="254"/>
              </a:spcBef>
            </a:pPr>
            <a:r>
              <a:rPr sz="1200" b="1" spc="-10" dirty="0">
                <a:solidFill>
                  <a:srgbClr val="00338D"/>
                </a:solidFill>
                <a:latin typeface="Arial"/>
                <a:cs typeface="Arial"/>
              </a:rPr>
              <a:t>Assessment</a:t>
            </a:r>
            <a:r>
              <a:rPr sz="1200" b="1" spc="-30" dirty="0">
                <a:solidFill>
                  <a:srgbClr val="00338D"/>
                </a:solidFill>
                <a:latin typeface="Arial"/>
                <a:cs typeface="Arial"/>
              </a:rPr>
              <a:t> </a:t>
            </a:r>
            <a:r>
              <a:rPr sz="1200" b="1" spc="-10" dirty="0">
                <a:solidFill>
                  <a:srgbClr val="00338D"/>
                </a:solidFill>
                <a:latin typeface="Arial"/>
                <a:cs typeface="Arial"/>
              </a:rPr>
              <a:t>dei</a:t>
            </a:r>
            <a:r>
              <a:rPr sz="1200" b="1" spc="-65" dirty="0">
                <a:solidFill>
                  <a:srgbClr val="00338D"/>
                </a:solidFill>
                <a:latin typeface="Arial"/>
                <a:cs typeface="Arial"/>
              </a:rPr>
              <a:t> </a:t>
            </a:r>
            <a:r>
              <a:rPr sz="1200" b="1" spc="-10" dirty="0">
                <a:solidFill>
                  <a:srgbClr val="00338D"/>
                </a:solidFill>
                <a:latin typeface="Arial"/>
                <a:cs typeface="Arial"/>
              </a:rPr>
              <a:t>seguenti elementi:</a:t>
            </a:r>
            <a:endParaRPr sz="1200">
              <a:latin typeface="Arial"/>
              <a:cs typeface="Arial"/>
            </a:endParaRPr>
          </a:p>
          <a:p>
            <a:pPr marL="251460" marR="748665" indent="-178435">
              <a:lnSpc>
                <a:spcPct val="100000"/>
              </a:lnSpc>
              <a:spcBef>
                <a:spcPts val="600"/>
              </a:spcBef>
              <a:buClr>
                <a:srgbClr val="95969A"/>
              </a:buClr>
              <a:buChar char="■"/>
              <a:tabLst>
                <a:tab pos="251460" algn="l"/>
              </a:tabLst>
            </a:pPr>
            <a:r>
              <a:rPr sz="1200" spc="-10" dirty="0">
                <a:latin typeface="Arial"/>
                <a:cs typeface="Arial"/>
              </a:rPr>
              <a:t>organigramma aziendale</a:t>
            </a:r>
            <a:endParaRPr sz="1200">
              <a:latin typeface="Arial"/>
              <a:cs typeface="Arial"/>
            </a:endParaRPr>
          </a:p>
          <a:p>
            <a:pPr marL="251460" marR="394970" indent="-178435">
              <a:lnSpc>
                <a:spcPct val="100000"/>
              </a:lnSpc>
              <a:spcBef>
                <a:spcPts val="600"/>
              </a:spcBef>
              <a:buClr>
                <a:srgbClr val="95969A"/>
              </a:buClr>
              <a:buChar char="■"/>
              <a:tabLst>
                <a:tab pos="251460" algn="l"/>
              </a:tabLst>
            </a:pPr>
            <a:r>
              <a:rPr sz="1200" spc="-10" dirty="0">
                <a:latin typeface="Arial"/>
                <a:cs typeface="Arial"/>
              </a:rPr>
              <a:t>procedure</a:t>
            </a:r>
            <a:r>
              <a:rPr sz="1200" spc="-60" dirty="0">
                <a:latin typeface="Arial"/>
                <a:cs typeface="Arial"/>
              </a:rPr>
              <a:t> </a:t>
            </a:r>
            <a:r>
              <a:rPr sz="1200" spc="-10" dirty="0">
                <a:latin typeface="Arial"/>
                <a:cs typeface="Arial"/>
              </a:rPr>
              <a:t>operative </a:t>
            </a:r>
            <a:r>
              <a:rPr sz="1200" dirty="0">
                <a:latin typeface="Arial"/>
                <a:cs typeface="Arial"/>
              </a:rPr>
              <a:t>poste</a:t>
            </a:r>
            <a:r>
              <a:rPr sz="1200" spc="-50" dirty="0">
                <a:latin typeface="Arial"/>
                <a:cs typeface="Arial"/>
              </a:rPr>
              <a:t> </a:t>
            </a:r>
            <a:r>
              <a:rPr sz="1200" dirty="0">
                <a:latin typeface="Arial"/>
                <a:cs typeface="Arial"/>
              </a:rPr>
              <a:t>a</a:t>
            </a:r>
            <a:r>
              <a:rPr sz="1200" spc="15" dirty="0">
                <a:latin typeface="Arial"/>
                <a:cs typeface="Arial"/>
              </a:rPr>
              <a:t> </a:t>
            </a:r>
            <a:r>
              <a:rPr sz="1200" spc="-10" dirty="0">
                <a:latin typeface="Arial"/>
                <a:cs typeface="Arial"/>
              </a:rPr>
              <a:t>presidio</a:t>
            </a:r>
            <a:r>
              <a:rPr sz="1200" spc="-40" dirty="0">
                <a:latin typeface="Arial"/>
                <a:cs typeface="Arial"/>
              </a:rPr>
              <a:t> </a:t>
            </a:r>
            <a:r>
              <a:rPr sz="1200" spc="-25" dirty="0">
                <a:latin typeface="Arial"/>
                <a:cs typeface="Arial"/>
              </a:rPr>
              <a:t>dei </a:t>
            </a:r>
            <a:r>
              <a:rPr sz="1200" dirty="0">
                <a:latin typeface="Arial"/>
                <a:cs typeface="Arial"/>
              </a:rPr>
              <a:t>diversi</a:t>
            </a:r>
            <a:r>
              <a:rPr sz="1200" spc="-75" dirty="0">
                <a:latin typeface="Arial"/>
                <a:cs typeface="Arial"/>
              </a:rPr>
              <a:t> </a:t>
            </a:r>
            <a:r>
              <a:rPr sz="1200" spc="-10" dirty="0">
                <a:latin typeface="Arial"/>
                <a:cs typeface="Arial"/>
              </a:rPr>
              <a:t>processi aziendali</a:t>
            </a:r>
            <a:endParaRPr sz="1200">
              <a:latin typeface="Arial"/>
              <a:cs typeface="Arial"/>
            </a:endParaRPr>
          </a:p>
          <a:p>
            <a:pPr marL="250825" indent="-179705">
              <a:lnSpc>
                <a:spcPct val="100000"/>
              </a:lnSpc>
              <a:spcBef>
                <a:spcPts val="600"/>
              </a:spcBef>
              <a:buClr>
                <a:srgbClr val="95969A"/>
              </a:buClr>
              <a:buFont typeface="Arial"/>
              <a:buChar char="■"/>
              <a:tabLst>
                <a:tab pos="250825" algn="l"/>
              </a:tabLst>
            </a:pPr>
            <a:r>
              <a:rPr sz="1200" i="1" spc="-10" dirty="0">
                <a:latin typeface="Arial"/>
                <a:cs typeface="Arial"/>
              </a:rPr>
              <a:t>job</a:t>
            </a:r>
            <a:r>
              <a:rPr sz="1200" i="1" spc="-80" dirty="0">
                <a:latin typeface="Arial"/>
                <a:cs typeface="Arial"/>
              </a:rPr>
              <a:t> </a:t>
            </a:r>
            <a:r>
              <a:rPr sz="1200" i="1" spc="-10" dirty="0">
                <a:latin typeface="Arial"/>
                <a:cs typeface="Arial"/>
              </a:rPr>
              <a:t>description</a:t>
            </a:r>
            <a:endParaRPr sz="1200">
              <a:latin typeface="Arial"/>
              <a:cs typeface="Arial"/>
            </a:endParaRPr>
          </a:p>
          <a:p>
            <a:pPr marL="250825" indent="-179705">
              <a:lnSpc>
                <a:spcPct val="100000"/>
              </a:lnSpc>
              <a:spcBef>
                <a:spcPts val="600"/>
              </a:spcBef>
              <a:buClr>
                <a:srgbClr val="95969A"/>
              </a:buClr>
              <a:buChar char="■"/>
              <a:tabLst>
                <a:tab pos="250825" algn="l"/>
              </a:tabLst>
            </a:pPr>
            <a:r>
              <a:rPr sz="1200" spc="-10" dirty="0">
                <a:latin typeface="Arial"/>
                <a:cs typeface="Arial"/>
              </a:rPr>
              <a:t>sistema</a:t>
            </a:r>
            <a:r>
              <a:rPr sz="1200" spc="-30" dirty="0">
                <a:latin typeface="Arial"/>
                <a:cs typeface="Arial"/>
              </a:rPr>
              <a:t> </a:t>
            </a:r>
            <a:r>
              <a:rPr sz="1200" spc="-10" dirty="0">
                <a:latin typeface="Arial"/>
                <a:cs typeface="Arial"/>
              </a:rPr>
              <a:t>disciplinare</a:t>
            </a:r>
            <a:endParaRPr sz="1200">
              <a:latin typeface="Arial"/>
              <a:cs typeface="Arial"/>
            </a:endParaRPr>
          </a:p>
          <a:p>
            <a:pPr marL="250825" marR="321945" indent="-178435">
              <a:lnSpc>
                <a:spcPct val="100000"/>
              </a:lnSpc>
              <a:spcBef>
                <a:spcPts val="600"/>
              </a:spcBef>
              <a:buClr>
                <a:srgbClr val="95969A"/>
              </a:buClr>
              <a:buChar char="■"/>
              <a:tabLst>
                <a:tab pos="250825" algn="l"/>
              </a:tabLst>
            </a:pPr>
            <a:r>
              <a:rPr sz="1200" spc="-10" dirty="0">
                <a:latin typeface="Arial"/>
                <a:cs typeface="Arial"/>
              </a:rPr>
              <a:t>tracciabilità</a:t>
            </a:r>
            <a:r>
              <a:rPr sz="1200" dirty="0">
                <a:latin typeface="Arial"/>
                <a:cs typeface="Arial"/>
              </a:rPr>
              <a:t> </a:t>
            </a:r>
            <a:r>
              <a:rPr sz="1200" spc="-50" dirty="0">
                <a:latin typeface="Arial"/>
                <a:cs typeface="Arial"/>
              </a:rPr>
              <a:t>e </a:t>
            </a:r>
            <a:r>
              <a:rPr sz="1200" spc="-10" dirty="0">
                <a:latin typeface="Arial"/>
                <a:cs typeface="Arial"/>
              </a:rPr>
              <a:t>documentabilità</a:t>
            </a:r>
            <a:r>
              <a:rPr sz="1200" spc="-100" dirty="0">
                <a:latin typeface="Arial"/>
                <a:cs typeface="Arial"/>
              </a:rPr>
              <a:t> </a:t>
            </a:r>
            <a:r>
              <a:rPr sz="1200" spc="-10" dirty="0">
                <a:latin typeface="Arial"/>
                <a:cs typeface="Arial"/>
              </a:rPr>
              <a:t>delle operazioni</a:t>
            </a:r>
            <a:endParaRPr sz="1200">
              <a:latin typeface="Arial"/>
              <a:cs typeface="Arial"/>
            </a:endParaRPr>
          </a:p>
          <a:p>
            <a:pPr marL="250825" indent="-179705">
              <a:lnSpc>
                <a:spcPct val="100000"/>
              </a:lnSpc>
              <a:spcBef>
                <a:spcPts val="600"/>
              </a:spcBef>
              <a:buClr>
                <a:srgbClr val="95969A"/>
              </a:buClr>
              <a:buChar char="■"/>
              <a:tabLst>
                <a:tab pos="250825" algn="l"/>
              </a:tabLst>
            </a:pPr>
            <a:r>
              <a:rPr sz="1200" dirty="0">
                <a:latin typeface="Arial"/>
                <a:cs typeface="Arial"/>
              </a:rPr>
              <a:t>flussi</a:t>
            </a:r>
            <a:r>
              <a:rPr sz="1200" spc="-60" dirty="0">
                <a:latin typeface="Arial"/>
                <a:cs typeface="Arial"/>
              </a:rPr>
              <a:t> </a:t>
            </a:r>
            <a:r>
              <a:rPr sz="1200" spc="-10" dirty="0">
                <a:latin typeface="Arial"/>
                <a:cs typeface="Arial"/>
              </a:rPr>
              <a:t>informativi</a:t>
            </a:r>
            <a:endParaRPr sz="1200">
              <a:latin typeface="Arial"/>
              <a:cs typeface="Arial"/>
            </a:endParaRPr>
          </a:p>
        </p:txBody>
      </p:sp>
      <p:grpSp>
        <p:nvGrpSpPr>
          <p:cNvPr id="41" name="object 41"/>
          <p:cNvGrpSpPr/>
          <p:nvPr/>
        </p:nvGrpSpPr>
        <p:grpSpPr>
          <a:xfrm>
            <a:off x="4120635" y="3457702"/>
            <a:ext cx="2826385" cy="410845"/>
            <a:chOff x="4120635" y="3457702"/>
            <a:chExt cx="2826385" cy="410845"/>
          </a:xfrm>
        </p:grpSpPr>
        <p:sp>
          <p:nvSpPr>
            <p:cNvPr id="42" name="object 42"/>
            <p:cNvSpPr/>
            <p:nvPr/>
          </p:nvSpPr>
          <p:spPr>
            <a:xfrm>
              <a:off x="4126985" y="3464052"/>
              <a:ext cx="2813685" cy="354965"/>
            </a:xfrm>
            <a:custGeom>
              <a:avLst/>
              <a:gdLst/>
              <a:ahLst/>
              <a:cxnLst/>
              <a:rect l="l" t="t" r="r" b="b"/>
              <a:pathLst>
                <a:path w="2813684" h="354964">
                  <a:moveTo>
                    <a:pt x="39979" y="0"/>
                  </a:moveTo>
                  <a:lnTo>
                    <a:pt x="0" y="0"/>
                  </a:lnTo>
                  <a:lnTo>
                    <a:pt x="0" y="354774"/>
                  </a:lnTo>
                  <a:lnTo>
                    <a:pt x="2813100" y="354774"/>
                  </a:lnTo>
                </a:path>
              </a:pathLst>
            </a:custGeom>
            <a:ln w="12700">
              <a:solidFill>
                <a:srgbClr val="A79E6E"/>
              </a:solidFill>
              <a:prstDash val="sysDash"/>
            </a:ln>
          </p:spPr>
          <p:txBody>
            <a:bodyPr wrap="square" lIns="0" tIns="0" rIns="0" bIns="0" rtlCol="0"/>
            <a:lstStyle/>
            <a:p>
              <a:endParaRPr/>
            </a:p>
          </p:txBody>
        </p:sp>
        <p:sp>
          <p:nvSpPr>
            <p:cNvPr id="43" name="object 43"/>
            <p:cNvSpPr/>
            <p:nvPr/>
          </p:nvSpPr>
          <p:spPr>
            <a:xfrm>
              <a:off x="6864095" y="3773424"/>
              <a:ext cx="76200" cy="88900"/>
            </a:xfrm>
            <a:custGeom>
              <a:avLst/>
              <a:gdLst/>
              <a:ahLst/>
              <a:cxnLst/>
              <a:rect l="l" t="t" r="r" b="b"/>
              <a:pathLst>
                <a:path w="76200" h="88900">
                  <a:moveTo>
                    <a:pt x="0" y="0"/>
                  </a:moveTo>
                  <a:lnTo>
                    <a:pt x="76200" y="44196"/>
                  </a:lnTo>
                  <a:lnTo>
                    <a:pt x="0" y="88392"/>
                  </a:lnTo>
                </a:path>
              </a:pathLst>
            </a:custGeom>
            <a:ln w="12700">
              <a:solidFill>
                <a:srgbClr val="A79E6E"/>
              </a:solidFill>
            </a:ln>
          </p:spPr>
          <p:txBody>
            <a:bodyPr wrap="square" lIns="0" tIns="0" rIns="0" bIns="0" rtlCol="0"/>
            <a:lstStyle/>
            <a:p>
              <a:endParaRPr/>
            </a:p>
          </p:txBody>
        </p:sp>
      </p:grpSp>
      <p:sp>
        <p:nvSpPr>
          <p:cNvPr id="44" name="object 44"/>
          <p:cNvSpPr txBox="1"/>
          <p:nvPr/>
        </p:nvSpPr>
        <p:spPr>
          <a:xfrm>
            <a:off x="3666744" y="1318260"/>
            <a:ext cx="2286000" cy="819785"/>
          </a:xfrm>
          <a:prstGeom prst="rect">
            <a:avLst/>
          </a:prstGeom>
          <a:ln w="12700">
            <a:solidFill>
              <a:srgbClr val="A79E6E"/>
            </a:solidFill>
          </a:ln>
        </p:spPr>
        <p:txBody>
          <a:bodyPr vert="horz" wrap="square" lIns="0" tIns="34925" rIns="0" bIns="0" rtlCol="0">
            <a:spAutoFit/>
          </a:bodyPr>
          <a:lstStyle/>
          <a:p>
            <a:pPr marL="71120" marR="165100">
              <a:lnSpc>
                <a:spcPct val="100000"/>
              </a:lnSpc>
              <a:spcBef>
                <a:spcPts val="275"/>
              </a:spcBef>
            </a:pPr>
            <a:r>
              <a:rPr sz="1200" dirty="0">
                <a:latin typeface="Arial"/>
                <a:cs typeface="Arial"/>
              </a:rPr>
              <a:t>Nomina</a:t>
            </a:r>
            <a:r>
              <a:rPr sz="1200" spc="-55" dirty="0">
                <a:latin typeface="Arial"/>
                <a:cs typeface="Arial"/>
              </a:rPr>
              <a:t> </a:t>
            </a:r>
            <a:r>
              <a:rPr sz="1200" dirty="0">
                <a:latin typeface="Arial"/>
                <a:cs typeface="Arial"/>
              </a:rPr>
              <a:t>di</a:t>
            </a:r>
            <a:r>
              <a:rPr sz="1200" spc="-25" dirty="0">
                <a:latin typeface="Arial"/>
                <a:cs typeface="Arial"/>
              </a:rPr>
              <a:t> </a:t>
            </a:r>
            <a:r>
              <a:rPr sz="1200" dirty="0">
                <a:latin typeface="Arial"/>
                <a:cs typeface="Arial"/>
              </a:rPr>
              <a:t>un</a:t>
            </a:r>
            <a:r>
              <a:rPr sz="1200" spc="-10" dirty="0">
                <a:latin typeface="Arial"/>
                <a:cs typeface="Arial"/>
              </a:rPr>
              <a:t> </a:t>
            </a:r>
            <a:r>
              <a:rPr sz="1200" dirty="0">
                <a:latin typeface="Arial"/>
                <a:cs typeface="Arial"/>
              </a:rPr>
              <a:t>OdV</a:t>
            </a:r>
            <a:r>
              <a:rPr sz="1200" spc="-20" dirty="0">
                <a:latin typeface="Arial"/>
                <a:cs typeface="Arial"/>
              </a:rPr>
              <a:t> </a:t>
            </a:r>
            <a:r>
              <a:rPr sz="1200" dirty="0">
                <a:latin typeface="Arial"/>
                <a:cs typeface="Arial"/>
              </a:rPr>
              <a:t>che</a:t>
            </a:r>
            <a:r>
              <a:rPr sz="1200" spc="-30" dirty="0">
                <a:latin typeface="Arial"/>
                <a:cs typeface="Arial"/>
              </a:rPr>
              <a:t> </a:t>
            </a:r>
            <a:r>
              <a:rPr sz="1200" spc="-10" dirty="0">
                <a:latin typeface="Arial"/>
                <a:cs typeface="Arial"/>
              </a:rPr>
              <a:t>rifletta </a:t>
            </a:r>
            <a:r>
              <a:rPr sz="1200" dirty="0">
                <a:latin typeface="Arial"/>
                <a:cs typeface="Arial"/>
              </a:rPr>
              <a:t>le</a:t>
            </a:r>
            <a:r>
              <a:rPr sz="1200" spc="-10" dirty="0">
                <a:latin typeface="Arial"/>
                <a:cs typeface="Arial"/>
              </a:rPr>
              <a:t> caratteristiche</a:t>
            </a:r>
            <a:r>
              <a:rPr sz="1200" spc="-45" dirty="0">
                <a:latin typeface="Arial"/>
                <a:cs typeface="Arial"/>
              </a:rPr>
              <a:t> </a:t>
            </a:r>
            <a:r>
              <a:rPr sz="1200" dirty="0">
                <a:latin typeface="Arial"/>
                <a:cs typeface="Arial"/>
              </a:rPr>
              <a:t>previste</a:t>
            </a:r>
            <a:r>
              <a:rPr sz="1200" spc="-30" dirty="0">
                <a:latin typeface="Arial"/>
                <a:cs typeface="Arial"/>
              </a:rPr>
              <a:t> </a:t>
            </a:r>
            <a:r>
              <a:rPr sz="1200" spc="-25" dirty="0">
                <a:latin typeface="Arial"/>
                <a:cs typeface="Arial"/>
              </a:rPr>
              <a:t>dal </a:t>
            </a:r>
            <a:r>
              <a:rPr sz="1200" dirty="0">
                <a:latin typeface="Arial"/>
                <a:cs typeface="Arial"/>
              </a:rPr>
              <a:t>Decreto,</a:t>
            </a:r>
            <a:r>
              <a:rPr sz="1200" spc="-65" dirty="0">
                <a:latin typeface="Arial"/>
                <a:cs typeface="Arial"/>
              </a:rPr>
              <a:t> </a:t>
            </a:r>
            <a:r>
              <a:rPr sz="1200" dirty="0">
                <a:latin typeface="Arial"/>
                <a:cs typeface="Arial"/>
              </a:rPr>
              <a:t>dalle</a:t>
            </a:r>
            <a:r>
              <a:rPr sz="1200" spc="-75" dirty="0">
                <a:latin typeface="Arial"/>
                <a:cs typeface="Arial"/>
              </a:rPr>
              <a:t> </a:t>
            </a:r>
            <a:r>
              <a:rPr sz="1200" i="1" dirty="0">
                <a:latin typeface="Arial"/>
                <a:cs typeface="Arial"/>
              </a:rPr>
              <a:t>best</a:t>
            </a:r>
            <a:r>
              <a:rPr sz="1200" i="1" spc="-55" dirty="0">
                <a:latin typeface="Arial"/>
                <a:cs typeface="Arial"/>
              </a:rPr>
              <a:t> </a:t>
            </a:r>
            <a:r>
              <a:rPr sz="1200" i="1" dirty="0">
                <a:latin typeface="Arial"/>
                <a:cs typeface="Arial"/>
              </a:rPr>
              <a:t>practice</a:t>
            </a:r>
            <a:r>
              <a:rPr sz="1200" i="1" spc="-70" dirty="0">
                <a:latin typeface="Arial"/>
                <a:cs typeface="Arial"/>
              </a:rPr>
              <a:t> </a:t>
            </a:r>
            <a:r>
              <a:rPr sz="1200" spc="-50" dirty="0">
                <a:latin typeface="Arial"/>
                <a:cs typeface="Arial"/>
              </a:rPr>
              <a:t>e </a:t>
            </a:r>
            <a:r>
              <a:rPr sz="1200" dirty="0">
                <a:latin typeface="Arial"/>
                <a:cs typeface="Arial"/>
              </a:rPr>
              <a:t>dalla</a:t>
            </a:r>
            <a:r>
              <a:rPr sz="1200" spc="-35" dirty="0">
                <a:latin typeface="Arial"/>
                <a:cs typeface="Arial"/>
              </a:rPr>
              <a:t> </a:t>
            </a:r>
            <a:r>
              <a:rPr sz="1200" spc="-10" dirty="0">
                <a:latin typeface="Arial"/>
                <a:cs typeface="Arial"/>
              </a:rPr>
              <a:t>giurisprudenza</a:t>
            </a:r>
            <a:r>
              <a:rPr sz="1200" spc="-35" dirty="0">
                <a:latin typeface="Arial"/>
                <a:cs typeface="Arial"/>
              </a:rPr>
              <a:t> </a:t>
            </a:r>
            <a:r>
              <a:rPr sz="1200" spc="-10" dirty="0">
                <a:latin typeface="Arial"/>
                <a:cs typeface="Arial"/>
              </a:rPr>
              <a:t>in</a:t>
            </a:r>
            <a:r>
              <a:rPr sz="1200" spc="-95" dirty="0">
                <a:latin typeface="Arial"/>
                <a:cs typeface="Arial"/>
              </a:rPr>
              <a:t> </a:t>
            </a:r>
            <a:r>
              <a:rPr sz="1200" spc="-10" dirty="0">
                <a:latin typeface="Arial"/>
                <a:cs typeface="Arial"/>
              </a:rPr>
              <a:t>materia</a:t>
            </a:r>
            <a:endParaRPr sz="1200">
              <a:latin typeface="Arial"/>
              <a:cs typeface="Arial"/>
            </a:endParaRPr>
          </a:p>
        </p:txBody>
      </p:sp>
      <p:grpSp>
        <p:nvGrpSpPr>
          <p:cNvPr id="45" name="object 45"/>
          <p:cNvGrpSpPr/>
          <p:nvPr/>
        </p:nvGrpSpPr>
        <p:grpSpPr>
          <a:xfrm>
            <a:off x="5958585" y="1676145"/>
            <a:ext cx="786765" cy="720090"/>
            <a:chOff x="5958585" y="1676145"/>
            <a:chExt cx="786765" cy="720090"/>
          </a:xfrm>
        </p:grpSpPr>
        <p:sp>
          <p:nvSpPr>
            <p:cNvPr id="46" name="object 46"/>
            <p:cNvSpPr/>
            <p:nvPr/>
          </p:nvSpPr>
          <p:spPr>
            <a:xfrm>
              <a:off x="5964935" y="1726690"/>
              <a:ext cx="774065" cy="662940"/>
            </a:xfrm>
            <a:custGeom>
              <a:avLst/>
              <a:gdLst/>
              <a:ahLst/>
              <a:cxnLst/>
              <a:rect l="l" t="t" r="r" b="b"/>
              <a:pathLst>
                <a:path w="774065" h="662939">
                  <a:moveTo>
                    <a:pt x="774001" y="662622"/>
                  </a:moveTo>
                  <a:lnTo>
                    <a:pt x="763219" y="662622"/>
                  </a:lnTo>
                  <a:lnTo>
                    <a:pt x="763219" y="0"/>
                  </a:lnTo>
                  <a:lnTo>
                    <a:pt x="0" y="0"/>
                  </a:lnTo>
                </a:path>
              </a:pathLst>
            </a:custGeom>
            <a:ln w="12700">
              <a:solidFill>
                <a:srgbClr val="A79E6E"/>
              </a:solidFill>
              <a:prstDash val="sysDash"/>
            </a:ln>
          </p:spPr>
          <p:txBody>
            <a:bodyPr wrap="square" lIns="0" tIns="0" rIns="0" bIns="0" rtlCol="0"/>
            <a:lstStyle/>
            <a:p>
              <a:endParaRPr/>
            </a:p>
          </p:txBody>
        </p:sp>
        <p:sp>
          <p:nvSpPr>
            <p:cNvPr id="47" name="object 47"/>
            <p:cNvSpPr/>
            <p:nvPr/>
          </p:nvSpPr>
          <p:spPr>
            <a:xfrm>
              <a:off x="5964935" y="1682495"/>
              <a:ext cx="76200" cy="88900"/>
            </a:xfrm>
            <a:custGeom>
              <a:avLst/>
              <a:gdLst/>
              <a:ahLst/>
              <a:cxnLst/>
              <a:rect l="l" t="t" r="r" b="b"/>
              <a:pathLst>
                <a:path w="76200" h="88900">
                  <a:moveTo>
                    <a:pt x="76200" y="88391"/>
                  </a:moveTo>
                  <a:lnTo>
                    <a:pt x="0" y="44195"/>
                  </a:lnTo>
                  <a:lnTo>
                    <a:pt x="76200" y="0"/>
                  </a:lnTo>
                </a:path>
              </a:pathLst>
            </a:custGeom>
            <a:ln w="12700">
              <a:solidFill>
                <a:srgbClr val="A79E6E"/>
              </a:solidFill>
            </a:ln>
          </p:spPr>
          <p:txBody>
            <a:bodyPr wrap="square" lIns="0" tIns="0" rIns="0" bIns="0" rtlCol="0"/>
            <a:lstStyle/>
            <a:p>
              <a:endParaRPr/>
            </a:p>
          </p:txBody>
        </p:sp>
      </p:grpSp>
      <p:sp>
        <p:nvSpPr>
          <p:cNvPr id="48" name="object 48"/>
          <p:cNvSpPr txBox="1"/>
          <p:nvPr/>
        </p:nvSpPr>
        <p:spPr>
          <a:xfrm>
            <a:off x="1309116" y="2048255"/>
            <a:ext cx="2216150" cy="984885"/>
          </a:xfrm>
          <a:prstGeom prst="rect">
            <a:avLst/>
          </a:prstGeom>
          <a:ln w="12700">
            <a:solidFill>
              <a:srgbClr val="A79E6E"/>
            </a:solidFill>
          </a:ln>
        </p:spPr>
        <p:txBody>
          <a:bodyPr vert="horz" wrap="square" lIns="0" tIns="24765" rIns="0" bIns="0" rtlCol="0">
            <a:spAutoFit/>
          </a:bodyPr>
          <a:lstStyle/>
          <a:p>
            <a:pPr marL="73025" marR="78105">
              <a:lnSpc>
                <a:spcPct val="100000"/>
              </a:lnSpc>
              <a:spcBef>
                <a:spcPts val="195"/>
              </a:spcBef>
            </a:pPr>
            <a:r>
              <a:rPr sz="1200" spc="-10" dirty="0">
                <a:latin typeface="Arial"/>
                <a:cs typeface="Arial"/>
              </a:rPr>
              <a:t>Adozione</a:t>
            </a:r>
            <a:r>
              <a:rPr sz="1200" spc="-45" dirty="0">
                <a:latin typeface="Arial"/>
                <a:cs typeface="Arial"/>
              </a:rPr>
              <a:t> </a:t>
            </a:r>
            <a:r>
              <a:rPr sz="1200" dirty="0">
                <a:latin typeface="Arial"/>
                <a:cs typeface="Arial"/>
              </a:rPr>
              <a:t>di</a:t>
            </a:r>
            <a:r>
              <a:rPr sz="1200" spc="-10" dirty="0">
                <a:latin typeface="Arial"/>
                <a:cs typeface="Arial"/>
              </a:rPr>
              <a:t> </a:t>
            </a:r>
            <a:r>
              <a:rPr sz="1200" dirty="0">
                <a:latin typeface="Arial"/>
                <a:cs typeface="Arial"/>
              </a:rPr>
              <a:t>un codice</a:t>
            </a:r>
            <a:r>
              <a:rPr sz="1200" spc="-50" dirty="0">
                <a:latin typeface="Arial"/>
                <a:cs typeface="Arial"/>
              </a:rPr>
              <a:t> </a:t>
            </a:r>
            <a:r>
              <a:rPr sz="1200" spc="-20" dirty="0">
                <a:latin typeface="Arial"/>
                <a:cs typeface="Arial"/>
              </a:rPr>
              <a:t>etico </a:t>
            </a:r>
            <a:r>
              <a:rPr sz="1200" dirty="0">
                <a:latin typeface="Arial"/>
                <a:cs typeface="Arial"/>
              </a:rPr>
              <a:t>che</a:t>
            </a:r>
            <a:r>
              <a:rPr sz="1200" spc="-15" dirty="0">
                <a:latin typeface="Arial"/>
                <a:cs typeface="Arial"/>
              </a:rPr>
              <a:t> </a:t>
            </a:r>
            <a:r>
              <a:rPr sz="1200" dirty="0">
                <a:latin typeface="Arial"/>
                <a:cs typeface="Arial"/>
              </a:rPr>
              <a:t>vincoli</a:t>
            </a:r>
            <a:r>
              <a:rPr sz="1200" spc="-60" dirty="0">
                <a:latin typeface="Arial"/>
                <a:cs typeface="Arial"/>
              </a:rPr>
              <a:t> </a:t>
            </a:r>
            <a:r>
              <a:rPr sz="1200" dirty="0">
                <a:latin typeface="Arial"/>
                <a:cs typeface="Arial"/>
              </a:rPr>
              <a:t>tutti</a:t>
            </a:r>
            <a:r>
              <a:rPr sz="1200" spc="-10" dirty="0">
                <a:latin typeface="Arial"/>
                <a:cs typeface="Arial"/>
              </a:rPr>
              <a:t> </a:t>
            </a:r>
            <a:r>
              <a:rPr sz="1200" dirty="0">
                <a:latin typeface="Arial"/>
                <a:cs typeface="Arial"/>
              </a:rPr>
              <a:t>i</a:t>
            </a:r>
            <a:r>
              <a:rPr sz="1200" spc="-10" dirty="0">
                <a:latin typeface="Arial"/>
                <a:cs typeface="Arial"/>
              </a:rPr>
              <a:t> collaboratori </a:t>
            </a:r>
            <a:r>
              <a:rPr sz="1200" dirty="0">
                <a:latin typeface="Arial"/>
                <a:cs typeface="Arial"/>
              </a:rPr>
              <a:t>interni</a:t>
            </a:r>
            <a:r>
              <a:rPr sz="1200" spc="-60" dirty="0">
                <a:latin typeface="Arial"/>
                <a:cs typeface="Arial"/>
              </a:rPr>
              <a:t> </a:t>
            </a:r>
            <a:r>
              <a:rPr sz="1200" dirty="0">
                <a:latin typeface="Arial"/>
                <a:cs typeface="Arial"/>
              </a:rPr>
              <a:t>ed</a:t>
            </a:r>
            <a:r>
              <a:rPr sz="1200" spc="-35" dirty="0">
                <a:latin typeface="Arial"/>
                <a:cs typeface="Arial"/>
              </a:rPr>
              <a:t> </a:t>
            </a:r>
            <a:r>
              <a:rPr sz="1200" dirty="0">
                <a:latin typeface="Arial"/>
                <a:cs typeface="Arial"/>
              </a:rPr>
              <a:t>esterni</a:t>
            </a:r>
            <a:r>
              <a:rPr sz="1200" spc="-65" dirty="0">
                <a:latin typeface="Arial"/>
                <a:cs typeface="Arial"/>
              </a:rPr>
              <a:t> </a:t>
            </a:r>
            <a:r>
              <a:rPr sz="1200" dirty="0">
                <a:latin typeface="Arial"/>
                <a:cs typeface="Arial"/>
              </a:rPr>
              <a:t>al</a:t>
            </a:r>
            <a:r>
              <a:rPr sz="1200" spc="-30" dirty="0">
                <a:latin typeface="Arial"/>
                <a:cs typeface="Arial"/>
              </a:rPr>
              <a:t> </a:t>
            </a:r>
            <a:r>
              <a:rPr sz="1200" dirty="0">
                <a:latin typeface="Arial"/>
                <a:cs typeface="Arial"/>
              </a:rPr>
              <a:t>rispetto</a:t>
            </a:r>
            <a:r>
              <a:rPr sz="1200" spc="-60" dirty="0">
                <a:latin typeface="Arial"/>
                <a:cs typeface="Arial"/>
              </a:rPr>
              <a:t> </a:t>
            </a:r>
            <a:r>
              <a:rPr sz="1200" spc="-25" dirty="0">
                <a:latin typeface="Arial"/>
                <a:cs typeface="Arial"/>
              </a:rPr>
              <a:t>dei </a:t>
            </a:r>
            <a:r>
              <a:rPr sz="1200" dirty="0">
                <a:latin typeface="Arial"/>
                <a:cs typeface="Arial"/>
              </a:rPr>
              <a:t>principi</a:t>
            </a:r>
            <a:r>
              <a:rPr sz="1200" spc="-65" dirty="0">
                <a:latin typeface="Arial"/>
                <a:cs typeface="Arial"/>
              </a:rPr>
              <a:t> </a:t>
            </a:r>
            <a:r>
              <a:rPr sz="1200" dirty="0">
                <a:latin typeface="Arial"/>
                <a:cs typeface="Arial"/>
              </a:rPr>
              <a:t>di</a:t>
            </a:r>
            <a:r>
              <a:rPr sz="1200" spc="-35" dirty="0">
                <a:latin typeface="Arial"/>
                <a:cs typeface="Arial"/>
              </a:rPr>
              <a:t> </a:t>
            </a:r>
            <a:r>
              <a:rPr sz="1200" spc="-10" dirty="0">
                <a:latin typeface="Arial"/>
                <a:cs typeface="Arial"/>
              </a:rPr>
              <a:t>comportamento </a:t>
            </a:r>
            <a:r>
              <a:rPr sz="1200" dirty="0">
                <a:latin typeface="Arial"/>
                <a:cs typeface="Arial"/>
              </a:rPr>
              <a:t>definiti</a:t>
            </a:r>
            <a:r>
              <a:rPr sz="1200" spc="-45" dirty="0">
                <a:latin typeface="Arial"/>
                <a:cs typeface="Arial"/>
              </a:rPr>
              <a:t> </a:t>
            </a:r>
            <a:r>
              <a:rPr sz="1200" spc="-10" dirty="0">
                <a:latin typeface="Arial"/>
                <a:cs typeface="Arial"/>
              </a:rPr>
              <a:t>dalla</a:t>
            </a:r>
            <a:r>
              <a:rPr sz="1200" spc="-65" dirty="0">
                <a:latin typeface="Arial"/>
                <a:cs typeface="Arial"/>
              </a:rPr>
              <a:t> </a:t>
            </a:r>
            <a:r>
              <a:rPr sz="1200" spc="-10" dirty="0">
                <a:latin typeface="Arial"/>
                <a:cs typeface="Arial"/>
              </a:rPr>
              <a:t>società</a:t>
            </a:r>
            <a:endParaRPr sz="1200" dirty="0">
              <a:latin typeface="Arial"/>
              <a:cs typeface="Arial"/>
            </a:endParaRPr>
          </a:p>
        </p:txBody>
      </p:sp>
      <p:grpSp>
        <p:nvGrpSpPr>
          <p:cNvPr id="49" name="object 49"/>
          <p:cNvGrpSpPr/>
          <p:nvPr/>
        </p:nvGrpSpPr>
        <p:grpSpPr>
          <a:xfrm>
            <a:off x="3530853" y="2489961"/>
            <a:ext cx="1879600" cy="311785"/>
            <a:chOff x="3530853" y="2489961"/>
            <a:chExt cx="1879600" cy="311785"/>
          </a:xfrm>
        </p:grpSpPr>
        <p:sp>
          <p:nvSpPr>
            <p:cNvPr id="50" name="object 50"/>
            <p:cNvSpPr/>
            <p:nvPr/>
          </p:nvSpPr>
          <p:spPr>
            <a:xfrm>
              <a:off x="3537203" y="2540507"/>
              <a:ext cx="1866900" cy="254635"/>
            </a:xfrm>
            <a:custGeom>
              <a:avLst/>
              <a:gdLst/>
              <a:ahLst/>
              <a:cxnLst/>
              <a:rect l="l" t="t" r="r" b="b"/>
              <a:pathLst>
                <a:path w="1866900" h="254635">
                  <a:moveTo>
                    <a:pt x="1862264" y="254508"/>
                  </a:moveTo>
                  <a:lnTo>
                    <a:pt x="1866519" y="254508"/>
                  </a:lnTo>
                  <a:lnTo>
                    <a:pt x="1866519" y="0"/>
                  </a:lnTo>
                  <a:lnTo>
                    <a:pt x="0" y="0"/>
                  </a:lnTo>
                </a:path>
              </a:pathLst>
            </a:custGeom>
            <a:ln w="12699">
              <a:solidFill>
                <a:srgbClr val="A79E6E"/>
              </a:solidFill>
              <a:prstDash val="sysDash"/>
            </a:ln>
          </p:spPr>
          <p:txBody>
            <a:bodyPr wrap="square" lIns="0" tIns="0" rIns="0" bIns="0" rtlCol="0"/>
            <a:lstStyle/>
            <a:p>
              <a:endParaRPr/>
            </a:p>
          </p:txBody>
        </p:sp>
        <p:sp>
          <p:nvSpPr>
            <p:cNvPr id="51" name="object 51"/>
            <p:cNvSpPr/>
            <p:nvPr/>
          </p:nvSpPr>
          <p:spPr>
            <a:xfrm>
              <a:off x="3537203" y="2496311"/>
              <a:ext cx="76200" cy="88900"/>
            </a:xfrm>
            <a:custGeom>
              <a:avLst/>
              <a:gdLst/>
              <a:ahLst/>
              <a:cxnLst/>
              <a:rect l="l" t="t" r="r" b="b"/>
              <a:pathLst>
                <a:path w="76200" h="88900">
                  <a:moveTo>
                    <a:pt x="76200" y="88391"/>
                  </a:moveTo>
                  <a:lnTo>
                    <a:pt x="0" y="44195"/>
                  </a:lnTo>
                  <a:lnTo>
                    <a:pt x="76200" y="0"/>
                  </a:lnTo>
                </a:path>
              </a:pathLst>
            </a:custGeom>
            <a:ln w="12700">
              <a:solidFill>
                <a:srgbClr val="A79E6E"/>
              </a:solidFill>
            </a:ln>
          </p:spPr>
          <p:txBody>
            <a:bodyPr wrap="square" lIns="0" tIns="0" rIns="0" bIns="0" rtlCol="0"/>
            <a:lstStyle/>
            <a:p>
              <a:endParaRPr/>
            </a:p>
          </p:txBody>
        </p:sp>
      </p:grpSp>
      <p:graphicFrame>
        <p:nvGraphicFramePr>
          <p:cNvPr id="52" name="object 52"/>
          <p:cNvGraphicFramePr>
            <a:graphicFrameLocks noGrp="1"/>
          </p:cNvGraphicFramePr>
          <p:nvPr>
            <p:extLst>
              <p:ext uri="{D42A27DB-BD31-4B8C-83A1-F6EECF244321}">
                <p14:modId xmlns:p14="http://schemas.microsoft.com/office/powerpoint/2010/main" val="2773321454"/>
              </p:ext>
            </p:extLst>
          </p:nvPr>
        </p:nvGraphicFramePr>
        <p:xfrm>
          <a:off x="792365" y="33587"/>
          <a:ext cx="7644765" cy="347413"/>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47413">
                <a:tc>
                  <a:txBody>
                    <a:bodyPr/>
                    <a:lstStyle/>
                    <a:p>
                      <a:pPr algn="ctr">
                        <a:lnSpc>
                          <a:spcPct val="100000"/>
                        </a:lnSpc>
                        <a:spcBef>
                          <a:spcPts val="280"/>
                        </a:spcBef>
                      </a:pPr>
                      <a:r>
                        <a:rPr sz="1500" b="1" spc="-50" dirty="0">
                          <a:solidFill>
                            <a:srgbClr val="FFFFFF"/>
                          </a:solidFill>
                          <a:latin typeface="Arial"/>
                          <a:cs typeface="Arial"/>
                        </a:rPr>
                        <a:t>1</a:t>
                      </a:r>
                      <a:endParaRPr sz="1500">
                        <a:latin typeface="Arial"/>
                        <a:cs typeface="Arial"/>
                      </a:endParaRPr>
                    </a:p>
                  </a:txBody>
                  <a:tcPr marL="0" marR="0" marT="35560" marB="0">
                    <a:solidFill>
                      <a:srgbClr val="00338D"/>
                    </a:solidFill>
                  </a:tcPr>
                </a:tc>
                <a:tc>
                  <a:txBody>
                    <a:bodyPr/>
                    <a:lstStyle/>
                    <a:p>
                      <a:pPr marL="91440">
                        <a:lnSpc>
                          <a:spcPct val="100000"/>
                        </a:lnSpc>
                        <a:spcBef>
                          <a:spcPts val="280"/>
                        </a:spcBef>
                      </a:pPr>
                      <a:r>
                        <a:rPr sz="1500" b="1" dirty="0">
                          <a:solidFill>
                            <a:srgbClr val="00338D"/>
                          </a:solidFill>
                          <a:latin typeface="Arial"/>
                          <a:cs typeface="Arial"/>
                        </a:rPr>
                        <a:t>Il</a:t>
                      </a:r>
                      <a:r>
                        <a:rPr sz="1500" b="1" spc="-20" dirty="0">
                          <a:solidFill>
                            <a:srgbClr val="00338D"/>
                          </a:solidFill>
                          <a:latin typeface="Arial"/>
                          <a:cs typeface="Arial"/>
                        </a:rPr>
                        <a:t> </a:t>
                      </a:r>
                      <a:r>
                        <a:rPr sz="1500" b="1" dirty="0">
                          <a:solidFill>
                            <a:srgbClr val="00338D"/>
                          </a:solidFill>
                          <a:latin typeface="Arial"/>
                          <a:cs typeface="Arial"/>
                        </a:rPr>
                        <a:t>D.Lgs.</a:t>
                      </a:r>
                      <a:r>
                        <a:rPr sz="1500" b="1" spc="-45" dirty="0">
                          <a:solidFill>
                            <a:srgbClr val="00338D"/>
                          </a:solidFill>
                          <a:latin typeface="Arial"/>
                          <a:cs typeface="Arial"/>
                        </a:rPr>
                        <a:t> </a:t>
                      </a:r>
                      <a:r>
                        <a:rPr sz="1500" b="1" dirty="0">
                          <a:solidFill>
                            <a:srgbClr val="00338D"/>
                          </a:solidFill>
                          <a:latin typeface="Arial"/>
                          <a:cs typeface="Arial"/>
                        </a:rPr>
                        <a:t>231/2001</a:t>
                      </a:r>
                      <a:r>
                        <a:rPr sz="1500" b="1" spc="-25" dirty="0">
                          <a:solidFill>
                            <a:srgbClr val="00338D"/>
                          </a:solidFill>
                          <a:latin typeface="Arial"/>
                          <a:cs typeface="Arial"/>
                        </a:rPr>
                        <a:t> </a:t>
                      </a:r>
                      <a:r>
                        <a:rPr sz="1500" b="1" dirty="0">
                          <a:solidFill>
                            <a:srgbClr val="00338D"/>
                          </a:solidFill>
                          <a:latin typeface="Arial"/>
                          <a:cs typeface="Arial"/>
                        </a:rPr>
                        <a:t>-</a:t>
                      </a:r>
                      <a:r>
                        <a:rPr sz="1500" b="1" spc="-5" dirty="0">
                          <a:solidFill>
                            <a:srgbClr val="00338D"/>
                          </a:solidFill>
                          <a:latin typeface="Arial"/>
                          <a:cs typeface="Arial"/>
                        </a:rPr>
                        <a:t> </a:t>
                      </a:r>
                      <a:r>
                        <a:rPr sz="1500" b="1" dirty="0">
                          <a:solidFill>
                            <a:srgbClr val="00338D"/>
                          </a:solidFill>
                          <a:latin typeface="Arial"/>
                          <a:cs typeface="Arial"/>
                        </a:rPr>
                        <a:t>Le</a:t>
                      </a:r>
                      <a:r>
                        <a:rPr sz="1500" b="1" spc="-10" dirty="0">
                          <a:solidFill>
                            <a:srgbClr val="00338D"/>
                          </a:solidFill>
                          <a:latin typeface="Arial"/>
                          <a:cs typeface="Arial"/>
                        </a:rPr>
                        <a:t> disposizioni</a:t>
                      </a:r>
                      <a:r>
                        <a:rPr sz="1500" b="1" spc="-150" dirty="0">
                          <a:solidFill>
                            <a:srgbClr val="00338D"/>
                          </a:solidFill>
                          <a:latin typeface="Arial"/>
                          <a:cs typeface="Arial"/>
                        </a:rPr>
                        <a:t> </a:t>
                      </a:r>
                      <a:r>
                        <a:rPr sz="1500" b="1" spc="-10" dirty="0">
                          <a:solidFill>
                            <a:srgbClr val="00338D"/>
                          </a:solidFill>
                          <a:latin typeface="Arial"/>
                          <a:cs typeface="Arial"/>
                        </a:rPr>
                        <a:t>normative</a:t>
                      </a:r>
                      <a:endParaRPr sz="1500" dirty="0">
                        <a:latin typeface="Arial"/>
                        <a:cs typeface="Arial"/>
                      </a:endParaRPr>
                    </a:p>
                  </a:txBody>
                  <a:tcPr marL="0" marR="0" marT="3556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
        <p:nvSpPr>
          <p:cNvPr id="54" name="object 54"/>
          <p:cNvSpPr txBox="1"/>
          <p:nvPr/>
        </p:nvSpPr>
        <p:spPr>
          <a:xfrm>
            <a:off x="8838999" y="6680396"/>
            <a:ext cx="165735" cy="167005"/>
          </a:xfrm>
          <a:prstGeom prst="rect">
            <a:avLst/>
          </a:prstGeom>
        </p:spPr>
        <p:txBody>
          <a:bodyPr vert="horz" wrap="square" lIns="0" tIns="0" rIns="0" bIns="0" rtlCol="0">
            <a:spAutoFit/>
          </a:bodyPr>
          <a:lstStyle/>
          <a:p>
            <a:pPr marL="12700">
              <a:lnSpc>
                <a:spcPct val="100000"/>
              </a:lnSpc>
            </a:pPr>
            <a:r>
              <a:rPr sz="1000" spc="-25" dirty="0">
                <a:solidFill>
                  <a:srgbClr val="00338D"/>
                </a:solidFill>
                <a:latin typeface="Arial"/>
                <a:cs typeface="Arial"/>
              </a:rPr>
              <a:t>26</a:t>
            </a:r>
            <a:endParaRPr sz="10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57427" y="366124"/>
            <a:ext cx="5113020" cy="548276"/>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Sessione Formativa - Struttura</a:t>
            </a:r>
          </a:p>
        </p:txBody>
      </p:sp>
      <p:graphicFrame>
        <p:nvGraphicFramePr>
          <p:cNvPr id="10" name="object 2">
            <a:extLst>
              <a:ext uri="{FF2B5EF4-FFF2-40B4-BE49-F238E27FC236}">
                <a16:creationId xmlns:a16="http://schemas.microsoft.com/office/drawing/2014/main" id="{D7987E42-1A80-841B-3075-65C81BD33035}"/>
              </a:ext>
            </a:extLst>
          </p:cNvPr>
          <p:cNvGraphicFramePr>
            <a:graphicFrameLocks noGrp="1"/>
          </p:cNvGraphicFramePr>
          <p:nvPr>
            <p:extLst>
              <p:ext uri="{D42A27DB-BD31-4B8C-83A1-F6EECF244321}">
                <p14:modId xmlns:p14="http://schemas.microsoft.com/office/powerpoint/2010/main" val="3937930660"/>
              </p:ext>
            </p:extLst>
          </p:nvPr>
        </p:nvGraphicFramePr>
        <p:xfrm>
          <a:off x="938318" y="1972627"/>
          <a:ext cx="6604635" cy="516255"/>
        </p:xfrm>
        <a:graphic>
          <a:graphicData uri="http://schemas.openxmlformats.org/drawingml/2006/table">
            <a:tbl>
              <a:tblPr firstRow="1" bandRow="1">
                <a:tableStyleId>{2D5ABB26-0587-4C30-8999-92F81FD0307C}</a:tableStyleId>
              </a:tblPr>
              <a:tblGrid>
                <a:gridCol w="709930">
                  <a:extLst>
                    <a:ext uri="{9D8B030D-6E8A-4147-A177-3AD203B41FA5}">
                      <a16:colId xmlns:a16="http://schemas.microsoft.com/office/drawing/2014/main" val="20000"/>
                    </a:ext>
                  </a:extLst>
                </a:gridCol>
                <a:gridCol w="5894705">
                  <a:extLst>
                    <a:ext uri="{9D8B030D-6E8A-4147-A177-3AD203B41FA5}">
                      <a16:colId xmlns:a16="http://schemas.microsoft.com/office/drawing/2014/main" val="20001"/>
                    </a:ext>
                  </a:extLst>
                </a:gridCol>
              </a:tblGrid>
              <a:tr h="516255">
                <a:tc>
                  <a:txBody>
                    <a:bodyPr/>
                    <a:lstStyle/>
                    <a:p>
                      <a:pPr algn="ctr">
                        <a:lnSpc>
                          <a:spcPct val="100000"/>
                        </a:lnSpc>
                        <a:spcBef>
                          <a:spcPts val="1060"/>
                        </a:spcBef>
                      </a:pPr>
                      <a:r>
                        <a:rPr sz="1500" b="1" spc="-50" dirty="0">
                          <a:solidFill>
                            <a:srgbClr val="FFFFFF"/>
                          </a:solidFill>
                          <a:latin typeface="Arial"/>
                          <a:cs typeface="Arial"/>
                        </a:rPr>
                        <a:t>1</a:t>
                      </a:r>
                      <a:endParaRPr sz="1500" dirty="0">
                        <a:latin typeface="Arial"/>
                        <a:cs typeface="Arial"/>
                      </a:endParaRPr>
                    </a:p>
                  </a:txBody>
                  <a:tcPr marL="0" marR="0" marT="134620" marB="0">
                    <a:solidFill>
                      <a:srgbClr val="00338D"/>
                    </a:solidFill>
                  </a:tcPr>
                </a:tc>
                <a:tc>
                  <a:txBody>
                    <a:bodyPr/>
                    <a:lstStyle/>
                    <a:p>
                      <a:pPr marL="91440">
                        <a:lnSpc>
                          <a:spcPct val="100000"/>
                        </a:lnSpc>
                        <a:spcBef>
                          <a:spcPts val="1060"/>
                        </a:spcBef>
                      </a:pPr>
                      <a:r>
                        <a:rPr sz="1200" b="1" dirty="0">
                          <a:solidFill>
                            <a:schemeClr val="tx2"/>
                          </a:solidFill>
                          <a:latin typeface="Arial"/>
                          <a:cs typeface="Arial"/>
                        </a:rPr>
                        <a:t>Il</a:t>
                      </a:r>
                      <a:r>
                        <a:rPr sz="1200" b="1" spc="-20" dirty="0">
                          <a:solidFill>
                            <a:schemeClr val="tx2"/>
                          </a:solidFill>
                          <a:latin typeface="Arial"/>
                          <a:cs typeface="Arial"/>
                        </a:rPr>
                        <a:t> </a:t>
                      </a:r>
                      <a:r>
                        <a:rPr sz="1200" b="1" dirty="0">
                          <a:solidFill>
                            <a:schemeClr val="tx2"/>
                          </a:solidFill>
                          <a:latin typeface="Arial"/>
                          <a:cs typeface="Arial"/>
                        </a:rPr>
                        <a:t>D.Lgs.</a:t>
                      </a:r>
                      <a:r>
                        <a:rPr sz="1200" b="1" spc="-45" dirty="0">
                          <a:solidFill>
                            <a:schemeClr val="tx2"/>
                          </a:solidFill>
                          <a:latin typeface="Arial"/>
                          <a:cs typeface="Arial"/>
                        </a:rPr>
                        <a:t> </a:t>
                      </a:r>
                      <a:r>
                        <a:rPr sz="1200" b="1" dirty="0">
                          <a:solidFill>
                            <a:schemeClr val="tx2"/>
                          </a:solidFill>
                          <a:latin typeface="Arial"/>
                          <a:cs typeface="Arial"/>
                        </a:rPr>
                        <a:t>231/2001</a:t>
                      </a:r>
                      <a:r>
                        <a:rPr sz="1200" b="1" spc="-25" dirty="0">
                          <a:solidFill>
                            <a:schemeClr val="tx2"/>
                          </a:solidFill>
                          <a:latin typeface="Arial"/>
                          <a:cs typeface="Arial"/>
                        </a:rPr>
                        <a:t> </a:t>
                      </a:r>
                      <a:r>
                        <a:rPr sz="1200" b="1" dirty="0">
                          <a:solidFill>
                            <a:schemeClr val="tx2"/>
                          </a:solidFill>
                          <a:latin typeface="Arial"/>
                          <a:cs typeface="Arial"/>
                        </a:rPr>
                        <a:t>-</a:t>
                      </a:r>
                      <a:r>
                        <a:rPr sz="1200" b="1" spc="-5" dirty="0">
                          <a:solidFill>
                            <a:schemeClr val="tx2"/>
                          </a:solidFill>
                          <a:latin typeface="Arial"/>
                          <a:cs typeface="Arial"/>
                        </a:rPr>
                        <a:t> </a:t>
                      </a:r>
                      <a:r>
                        <a:rPr sz="1200" b="1" dirty="0">
                          <a:solidFill>
                            <a:schemeClr val="tx2"/>
                          </a:solidFill>
                          <a:latin typeface="Arial"/>
                          <a:cs typeface="Arial"/>
                        </a:rPr>
                        <a:t>Le</a:t>
                      </a:r>
                      <a:r>
                        <a:rPr sz="1200" b="1" spc="-10" dirty="0">
                          <a:solidFill>
                            <a:schemeClr val="tx2"/>
                          </a:solidFill>
                          <a:latin typeface="Arial"/>
                          <a:cs typeface="Arial"/>
                        </a:rPr>
                        <a:t> disposizioni</a:t>
                      </a:r>
                      <a:r>
                        <a:rPr sz="1200" b="1" spc="-150" dirty="0">
                          <a:solidFill>
                            <a:schemeClr val="tx2"/>
                          </a:solidFill>
                          <a:latin typeface="Arial"/>
                          <a:cs typeface="Arial"/>
                        </a:rPr>
                        <a:t> </a:t>
                      </a:r>
                      <a:r>
                        <a:rPr sz="1200" b="1" spc="-10" dirty="0">
                          <a:solidFill>
                            <a:schemeClr val="tx2"/>
                          </a:solidFill>
                          <a:latin typeface="Arial"/>
                          <a:cs typeface="Arial"/>
                        </a:rPr>
                        <a:t>normative</a:t>
                      </a:r>
                      <a:endParaRPr sz="1200" dirty="0">
                        <a:solidFill>
                          <a:schemeClr val="tx2"/>
                        </a:solidFill>
                        <a:latin typeface="Arial"/>
                        <a:cs typeface="Arial"/>
                      </a:endParaRPr>
                    </a:p>
                  </a:txBody>
                  <a:tcPr marL="0" marR="0" marT="134620" marB="0">
                    <a:lnR w="12700">
                      <a:solidFill>
                        <a:srgbClr val="00338D"/>
                      </a:solidFill>
                      <a:prstDash val="solid"/>
                    </a:lnR>
                    <a:lnT w="12700">
                      <a:solidFill>
                        <a:srgbClr val="00338D"/>
                      </a:solidFill>
                      <a:prstDash val="solid"/>
                    </a:lnT>
                    <a:lnB w="12700">
                      <a:solidFill>
                        <a:srgbClr val="00338D"/>
                      </a:solidFill>
                      <a:prstDash val="solid"/>
                    </a:lnB>
                    <a:noFill/>
                  </a:tcPr>
                </a:tc>
                <a:extLst>
                  <a:ext uri="{0D108BD9-81ED-4DB2-BD59-A6C34878D82A}">
                    <a16:rowId xmlns:a16="http://schemas.microsoft.com/office/drawing/2014/main" val="10000"/>
                  </a:ext>
                </a:extLst>
              </a:tr>
            </a:tbl>
          </a:graphicData>
        </a:graphic>
      </p:graphicFrame>
      <p:graphicFrame>
        <p:nvGraphicFramePr>
          <p:cNvPr id="11" name="object 3">
            <a:extLst>
              <a:ext uri="{FF2B5EF4-FFF2-40B4-BE49-F238E27FC236}">
                <a16:creationId xmlns:a16="http://schemas.microsoft.com/office/drawing/2014/main" id="{FCDAC4FC-1395-CCE6-CFA3-36B5212DFA45}"/>
              </a:ext>
            </a:extLst>
          </p:cNvPr>
          <p:cNvGraphicFramePr>
            <a:graphicFrameLocks noGrp="1"/>
          </p:cNvGraphicFramePr>
          <p:nvPr>
            <p:extLst>
              <p:ext uri="{D42A27DB-BD31-4B8C-83A1-F6EECF244321}">
                <p14:modId xmlns:p14="http://schemas.microsoft.com/office/powerpoint/2010/main" val="1888967807"/>
              </p:ext>
            </p:extLst>
          </p:nvPr>
        </p:nvGraphicFramePr>
        <p:xfrm>
          <a:off x="938318" y="2557469"/>
          <a:ext cx="6592570" cy="516255"/>
        </p:xfrm>
        <a:graphic>
          <a:graphicData uri="http://schemas.openxmlformats.org/drawingml/2006/table">
            <a:tbl>
              <a:tblPr firstRow="1" bandRow="1">
                <a:tableStyleId>{2D5ABB26-0587-4C30-8999-92F81FD0307C}</a:tableStyleId>
              </a:tblPr>
              <a:tblGrid>
                <a:gridCol w="708660">
                  <a:extLst>
                    <a:ext uri="{9D8B030D-6E8A-4147-A177-3AD203B41FA5}">
                      <a16:colId xmlns:a16="http://schemas.microsoft.com/office/drawing/2014/main" val="20000"/>
                    </a:ext>
                  </a:extLst>
                </a:gridCol>
                <a:gridCol w="5883910">
                  <a:extLst>
                    <a:ext uri="{9D8B030D-6E8A-4147-A177-3AD203B41FA5}">
                      <a16:colId xmlns:a16="http://schemas.microsoft.com/office/drawing/2014/main" val="20001"/>
                    </a:ext>
                  </a:extLst>
                </a:gridCol>
              </a:tblGrid>
              <a:tr h="516255">
                <a:tc>
                  <a:txBody>
                    <a:bodyPr/>
                    <a:lstStyle/>
                    <a:p>
                      <a:pPr algn="ctr">
                        <a:lnSpc>
                          <a:spcPct val="100000"/>
                        </a:lnSpc>
                        <a:spcBef>
                          <a:spcPts val="1055"/>
                        </a:spcBef>
                      </a:pPr>
                      <a:r>
                        <a:rPr sz="1500" b="1" spc="-50" dirty="0">
                          <a:solidFill>
                            <a:srgbClr val="FFFFFF"/>
                          </a:solidFill>
                          <a:latin typeface="Arial"/>
                          <a:cs typeface="Arial"/>
                        </a:rPr>
                        <a:t>2</a:t>
                      </a:r>
                      <a:endParaRPr sz="1500">
                        <a:latin typeface="Arial"/>
                        <a:cs typeface="Arial"/>
                      </a:endParaRPr>
                    </a:p>
                  </a:txBody>
                  <a:tcPr marL="0" marR="0" marT="133985" marB="0">
                    <a:solidFill>
                      <a:srgbClr val="00338D"/>
                    </a:solidFill>
                  </a:tcPr>
                </a:tc>
                <a:tc>
                  <a:txBody>
                    <a:bodyPr/>
                    <a:lstStyle/>
                    <a:p>
                      <a:pPr marL="90805">
                        <a:lnSpc>
                          <a:spcPct val="100000"/>
                        </a:lnSpc>
                        <a:spcBef>
                          <a:spcPts val="1055"/>
                        </a:spcBef>
                      </a:pPr>
                      <a:r>
                        <a:rPr sz="1200" b="1" spc="-10" dirty="0">
                          <a:solidFill>
                            <a:schemeClr val="tx2"/>
                          </a:solidFill>
                          <a:latin typeface="Arial"/>
                          <a:cs typeface="Arial"/>
                        </a:rPr>
                        <a:t>Casistica</a:t>
                      </a:r>
                      <a:r>
                        <a:rPr sz="1200" b="1" spc="-20" dirty="0">
                          <a:solidFill>
                            <a:schemeClr val="tx2"/>
                          </a:solidFill>
                          <a:latin typeface="Arial"/>
                          <a:cs typeface="Arial"/>
                        </a:rPr>
                        <a:t> </a:t>
                      </a:r>
                      <a:r>
                        <a:rPr sz="1200" b="1" spc="-10" dirty="0">
                          <a:solidFill>
                            <a:schemeClr val="tx2"/>
                          </a:solidFill>
                          <a:latin typeface="Arial"/>
                          <a:cs typeface="Arial"/>
                        </a:rPr>
                        <a:t>giurisprudenziale</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3" name="object 6">
            <a:extLst>
              <a:ext uri="{FF2B5EF4-FFF2-40B4-BE49-F238E27FC236}">
                <a16:creationId xmlns:a16="http://schemas.microsoft.com/office/drawing/2014/main" id="{D701A3BA-4E68-F4BB-1665-A21DD5B6F0F5}"/>
              </a:ext>
            </a:extLst>
          </p:cNvPr>
          <p:cNvGraphicFramePr>
            <a:graphicFrameLocks noGrp="1"/>
          </p:cNvGraphicFramePr>
          <p:nvPr>
            <p:extLst>
              <p:ext uri="{D42A27DB-BD31-4B8C-83A1-F6EECF244321}">
                <p14:modId xmlns:p14="http://schemas.microsoft.com/office/powerpoint/2010/main" val="1595861030"/>
              </p:ext>
            </p:extLst>
          </p:nvPr>
        </p:nvGraphicFramePr>
        <p:xfrm>
          <a:off x="938318" y="3115847"/>
          <a:ext cx="6592570" cy="515508"/>
        </p:xfrm>
        <a:graphic>
          <a:graphicData uri="http://schemas.openxmlformats.org/drawingml/2006/table">
            <a:tbl>
              <a:tblPr firstRow="1" bandRow="1">
                <a:tableStyleId>{2D5ABB26-0587-4C30-8999-92F81FD0307C}</a:tableStyleId>
              </a:tblPr>
              <a:tblGrid>
                <a:gridCol w="708660">
                  <a:extLst>
                    <a:ext uri="{9D8B030D-6E8A-4147-A177-3AD203B41FA5}">
                      <a16:colId xmlns:a16="http://schemas.microsoft.com/office/drawing/2014/main" val="20000"/>
                    </a:ext>
                  </a:extLst>
                </a:gridCol>
                <a:gridCol w="5883910">
                  <a:extLst>
                    <a:ext uri="{9D8B030D-6E8A-4147-A177-3AD203B41FA5}">
                      <a16:colId xmlns:a16="http://schemas.microsoft.com/office/drawing/2014/main" val="20001"/>
                    </a:ext>
                  </a:extLst>
                </a:gridCol>
              </a:tblGrid>
              <a:tr h="515508">
                <a:tc>
                  <a:txBody>
                    <a:bodyPr/>
                    <a:lstStyle/>
                    <a:p>
                      <a:pPr algn="ctr">
                        <a:lnSpc>
                          <a:spcPct val="100000"/>
                        </a:lnSpc>
                        <a:spcBef>
                          <a:spcPts val="1055"/>
                        </a:spcBef>
                      </a:pPr>
                      <a:r>
                        <a:rPr sz="1500" b="1" spc="-50" dirty="0">
                          <a:solidFill>
                            <a:srgbClr val="FFFFFF"/>
                          </a:solidFill>
                          <a:latin typeface="Arial"/>
                          <a:cs typeface="Arial"/>
                        </a:rPr>
                        <a:t>3</a:t>
                      </a:r>
                      <a:endParaRPr sz="1500" dirty="0">
                        <a:latin typeface="Arial"/>
                        <a:cs typeface="Arial"/>
                      </a:endParaRPr>
                    </a:p>
                  </a:txBody>
                  <a:tcPr marL="0" marR="0" marT="133985" marB="0">
                    <a:solidFill>
                      <a:srgbClr val="00338D"/>
                    </a:solidFill>
                  </a:tcPr>
                </a:tc>
                <a:tc>
                  <a:txBody>
                    <a:bodyPr/>
                    <a:lstStyle/>
                    <a:p>
                      <a:pPr marL="90805">
                        <a:lnSpc>
                          <a:spcPct val="100000"/>
                        </a:lnSpc>
                        <a:spcBef>
                          <a:spcPts val="1055"/>
                        </a:spcBef>
                      </a:pPr>
                      <a:r>
                        <a:rPr sz="1200" b="1" dirty="0">
                          <a:solidFill>
                            <a:schemeClr val="tx2"/>
                          </a:solidFill>
                          <a:latin typeface="Arial"/>
                          <a:cs typeface="Arial"/>
                        </a:rPr>
                        <a:t>Il</a:t>
                      </a:r>
                      <a:r>
                        <a:rPr sz="1200" b="1" spc="-40" dirty="0">
                          <a:solidFill>
                            <a:schemeClr val="tx2"/>
                          </a:solidFill>
                          <a:latin typeface="Arial"/>
                          <a:cs typeface="Arial"/>
                        </a:rPr>
                        <a:t> </a:t>
                      </a:r>
                      <a:r>
                        <a:rPr sz="1200" b="1" dirty="0">
                          <a:solidFill>
                            <a:schemeClr val="tx2"/>
                          </a:solidFill>
                          <a:latin typeface="Arial"/>
                          <a:cs typeface="Arial"/>
                        </a:rPr>
                        <a:t>Modello</a:t>
                      </a:r>
                      <a:r>
                        <a:rPr sz="1200" b="1" spc="-60" dirty="0">
                          <a:solidFill>
                            <a:schemeClr val="tx2"/>
                          </a:solidFill>
                          <a:latin typeface="Arial"/>
                          <a:cs typeface="Arial"/>
                        </a:rPr>
                        <a:t> </a:t>
                      </a:r>
                      <a:r>
                        <a:rPr sz="1200" b="1" dirty="0">
                          <a:solidFill>
                            <a:schemeClr val="tx2"/>
                          </a:solidFill>
                          <a:latin typeface="Arial"/>
                          <a:cs typeface="Arial"/>
                        </a:rPr>
                        <a:t>di</a:t>
                      </a:r>
                      <a:r>
                        <a:rPr sz="1200" b="1" spc="-30" dirty="0">
                          <a:solidFill>
                            <a:schemeClr val="tx2"/>
                          </a:solidFill>
                          <a:latin typeface="Arial"/>
                          <a:cs typeface="Arial"/>
                        </a:rPr>
                        <a:t> </a:t>
                      </a:r>
                      <a:r>
                        <a:rPr sz="1200" b="1" dirty="0">
                          <a:solidFill>
                            <a:schemeClr val="tx2"/>
                          </a:solidFill>
                          <a:latin typeface="Arial"/>
                          <a:cs typeface="Arial"/>
                        </a:rPr>
                        <a:t>organizzazione,</a:t>
                      </a:r>
                      <a:r>
                        <a:rPr sz="1200" b="1" spc="-55" dirty="0">
                          <a:solidFill>
                            <a:schemeClr val="tx2"/>
                          </a:solidFill>
                          <a:latin typeface="Arial"/>
                          <a:cs typeface="Arial"/>
                        </a:rPr>
                        <a:t> </a:t>
                      </a:r>
                      <a:r>
                        <a:rPr sz="1200" b="1" dirty="0">
                          <a:solidFill>
                            <a:schemeClr val="tx2"/>
                          </a:solidFill>
                          <a:latin typeface="Arial"/>
                          <a:cs typeface="Arial"/>
                        </a:rPr>
                        <a:t>gestione</a:t>
                      </a:r>
                      <a:r>
                        <a:rPr sz="1200" b="1" spc="-60" dirty="0">
                          <a:solidFill>
                            <a:schemeClr val="tx2"/>
                          </a:solidFill>
                          <a:latin typeface="Arial"/>
                          <a:cs typeface="Arial"/>
                        </a:rPr>
                        <a:t> </a:t>
                      </a:r>
                      <a:r>
                        <a:rPr sz="1200" b="1" spc="-10" dirty="0">
                          <a:solidFill>
                            <a:schemeClr val="tx2"/>
                          </a:solidFill>
                          <a:latin typeface="Arial"/>
                          <a:cs typeface="Arial"/>
                        </a:rPr>
                        <a:t>e</a:t>
                      </a:r>
                      <a:r>
                        <a:rPr sz="1200" b="1" spc="-100" dirty="0">
                          <a:solidFill>
                            <a:schemeClr val="tx2"/>
                          </a:solidFill>
                          <a:latin typeface="Arial"/>
                          <a:cs typeface="Arial"/>
                        </a:rPr>
                        <a:t> </a:t>
                      </a:r>
                      <a:r>
                        <a:rPr sz="1200" b="1" spc="-10" dirty="0">
                          <a:solidFill>
                            <a:schemeClr val="tx2"/>
                          </a:solidFill>
                          <a:latin typeface="Arial"/>
                          <a:cs typeface="Arial"/>
                        </a:rPr>
                        <a:t>controllo</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14" name="object 6">
            <a:extLst>
              <a:ext uri="{FF2B5EF4-FFF2-40B4-BE49-F238E27FC236}">
                <a16:creationId xmlns:a16="http://schemas.microsoft.com/office/drawing/2014/main" id="{13EA7052-260F-581E-CDB5-B1AC0CDD80F0}"/>
              </a:ext>
            </a:extLst>
          </p:cNvPr>
          <p:cNvGraphicFramePr>
            <a:graphicFrameLocks noGrp="1"/>
          </p:cNvGraphicFramePr>
          <p:nvPr>
            <p:extLst>
              <p:ext uri="{D42A27DB-BD31-4B8C-83A1-F6EECF244321}">
                <p14:modId xmlns:p14="http://schemas.microsoft.com/office/powerpoint/2010/main" val="3338453713"/>
              </p:ext>
            </p:extLst>
          </p:nvPr>
        </p:nvGraphicFramePr>
        <p:xfrm>
          <a:off x="938318" y="3715600"/>
          <a:ext cx="6592570" cy="515508"/>
        </p:xfrm>
        <a:graphic>
          <a:graphicData uri="http://schemas.openxmlformats.org/drawingml/2006/table">
            <a:tbl>
              <a:tblPr firstRow="1" bandRow="1">
                <a:tableStyleId>{2D5ABB26-0587-4C30-8999-92F81FD0307C}</a:tableStyleId>
              </a:tblPr>
              <a:tblGrid>
                <a:gridCol w="708660">
                  <a:extLst>
                    <a:ext uri="{9D8B030D-6E8A-4147-A177-3AD203B41FA5}">
                      <a16:colId xmlns:a16="http://schemas.microsoft.com/office/drawing/2014/main" val="20000"/>
                    </a:ext>
                  </a:extLst>
                </a:gridCol>
                <a:gridCol w="5883910">
                  <a:extLst>
                    <a:ext uri="{9D8B030D-6E8A-4147-A177-3AD203B41FA5}">
                      <a16:colId xmlns:a16="http://schemas.microsoft.com/office/drawing/2014/main" val="20001"/>
                    </a:ext>
                  </a:extLst>
                </a:gridCol>
              </a:tblGrid>
              <a:tr h="515508">
                <a:tc>
                  <a:txBody>
                    <a:bodyPr/>
                    <a:lstStyle/>
                    <a:p>
                      <a:pPr algn="ctr">
                        <a:lnSpc>
                          <a:spcPct val="100000"/>
                        </a:lnSpc>
                        <a:spcBef>
                          <a:spcPts val="1055"/>
                        </a:spcBef>
                      </a:pPr>
                      <a:r>
                        <a:rPr lang="it-IT" sz="1500" b="1" spc="-50" dirty="0">
                          <a:solidFill>
                            <a:srgbClr val="FFFFFF"/>
                          </a:solidFill>
                          <a:latin typeface="Arial"/>
                          <a:cs typeface="Arial"/>
                        </a:rPr>
                        <a:t>4</a:t>
                      </a:r>
                      <a:endParaRPr sz="1500" dirty="0">
                        <a:latin typeface="Arial"/>
                        <a:cs typeface="Arial"/>
                      </a:endParaRPr>
                    </a:p>
                  </a:txBody>
                  <a:tcPr marL="0" marR="0" marT="133985" marB="0">
                    <a:solidFill>
                      <a:srgbClr val="00338D"/>
                    </a:solidFill>
                  </a:tcPr>
                </a:tc>
                <a:tc>
                  <a:txBody>
                    <a:bodyPr/>
                    <a:lstStyle/>
                    <a:p>
                      <a:pPr marL="90805">
                        <a:lnSpc>
                          <a:spcPct val="100000"/>
                        </a:lnSpc>
                        <a:spcBef>
                          <a:spcPts val="1055"/>
                        </a:spcBef>
                      </a:pPr>
                      <a:r>
                        <a:rPr lang="it-IT" sz="1200" b="1" dirty="0">
                          <a:solidFill>
                            <a:schemeClr val="tx2"/>
                          </a:solidFill>
                          <a:latin typeface="Arial"/>
                          <a:cs typeface="Arial"/>
                        </a:rPr>
                        <a:t>Focus su </a:t>
                      </a:r>
                      <a:r>
                        <a:rPr lang="it-IT" sz="1200" b="1" dirty="0" err="1">
                          <a:solidFill>
                            <a:schemeClr val="tx2"/>
                          </a:solidFill>
                          <a:latin typeface="Arial"/>
                          <a:cs typeface="Arial"/>
                        </a:rPr>
                        <a:t>OdV</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15" name="object 6">
            <a:extLst>
              <a:ext uri="{FF2B5EF4-FFF2-40B4-BE49-F238E27FC236}">
                <a16:creationId xmlns:a16="http://schemas.microsoft.com/office/drawing/2014/main" id="{F5A7F651-2B24-422F-BEE9-51C2B78D151C}"/>
              </a:ext>
            </a:extLst>
          </p:cNvPr>
          <p:cNvGraphicFramePr>
            <a:graphicFrameLocks noGrp="1"/>
          </p:cNvGraphicFramePr>
          <p:nvPr>
            <p:extLst>
              <p:ext uri="{D42A27DB-BD31-4B8C-83A1-F6EECF244321}">
                <p14:modId xmlns:p14="http://schemas.microsoft.com/office/powerpoint/2010/main" val="411542409"/>
              </p:ext>
            </p:extLst>
          </p:nvPr>
        </p:nvGraphicFramePr>
        <p:xfrm>
          <a:off x="938318" y="4369119"/>
          <a:ext cx="6629400" cy="515508"/>
        </p:xfrm>
        <a:graphic>
          <a:graphicData uri="http://schemas.openxmlformats.org/drawingml/2006/table">
            <a:tbl>
              <a:tblPr firstRow="1" bandRow="1">
                <a:tableStyleId>{2D5ABB26-0587-4C30-8999-92F81FD0307C}</a:tableStyleId>
              </a:tblPr>
              <a:tblGrid>
                <a:gridCol w="712619">
                  <a:extLst>
                    <a:ext uri="{9D8B030D-6E8A-4147-A177-3AD203B41FA5}">
                      <a16:colId xmlns:a16="http://schemas.microsoft.com/office/drawing/2014/main" val="20000"/>
                    </a:ext>
                  </a:extLst>
                </a:gridCol>
                <a:gridCol w="5916781">
                  <a:extLst>
                    <a:ext uri="{9D8B030D-6E8A-4147-A177-3AD203B41FA5}">
                      <a16:colId xmlns:a16="http://schemas.microsoft.com/office/drawing/2014/main" val="20001"/>
                    </a:ext>
                  </a:extLst>
                </a:gridCol>
              </a:tblGrid>
              <a:tr h="515508">
                <a:tc>
                  <a:txBody>
                    <a:bodyPr/>
                    <a:lstStyle/>
                    <a:p>
                      <a:pPr algn="ctr">
                        <a:lnSpc>
                          <a:spcPct val="100000"/>
                        </a:lnSpc>
                        <a:spcBef>
                          <a:spcPts val="1055"/>
                        </a:spcBef>
                      </a:pPr>
                      <a:r>
                        <a:rPr lang="it-IT" sz="1500" b="1" spc="-50" dirty="0">
                          <a:solidFill>
                            <a:srgbClr val="FFFFFF"/>
                          </a:solidFill>
                          <a:latin typeface="Arial"/>
                          <a:cs typeface="Arial"/>
                        </a:rPr>
                        <a:t>5</a:t>
                      </a:r>
                      <a:endParaRPr sz="1500" dirty="0">
                        <a:latin typeface="Arial"/>
                        <a:cs typeface="Arial"/>
                      </a:endParaRPr>
                    </a:p>
                  </a:txBody>
                  <a:tcPr marL="0" marR="0" marT="133985" marB="0">
                    <a:solidFill>
                      <a:srgbClr val="00338D"/>
                    </a:solidFill>
                  </a:tcPr>
                </a:tc>
                <a:tc>
                  <a:txBody>
                    <a:bodyPr/>
                    <a:lstStyle/>
                    <a:p>
                      <a:pPr marL="90805">
                        <a:lnSpc>
                          <a:spcPct val="100000"/>
                        </a:lnSpc>
                        <a:spcBef>
                          <a:spcPts val="1055"/>
                        </a:spcBef>
                      </a:pPr>
                      <a:r>
                        <a:rPr lang="it-IT" sz="1200" b="1" dirty="0">
                          <a:solidFill>
                            <a:schemeClr val="tx2"/>
                          </a:solidFill>
                          <a:latin typeface="Arial"/>
                          <a:cs typeface="Arial"/>
                        </a:rPr>
                        <a:t>Approccio metodologico al Modello ed ai Reati Tributari</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9698" y="462755"/>
            <a:ext cx="7507605"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I </a:t>
            </a:r>
            <a:r>
              <a:rPr sz="4431" kern="1200" dirty="0" err="1">
                <a:solidFill>
                  <a:srgbClr val="162186"/>
                </a:solidFill>
                <a:latin typeface="KPMG Bold" panose="020B0803030202040204" pitchFamily="34" charset="0"/>
                <a:cs typeface="+mj-cs"/>
              </a:rPr>
              <a:t>primi</a:t>
            </a:r>
            <a:r>
              <a:rPr sz="4431" kern="1200" dirty="0">
                <a:solidFill>
                  <a:srgbClr val="162186"/>
                </a:solidFill>
                <a:latin typeface="KPMG Bold" panose="020B0803030202040204" pitchFamily="34" charset="0"/>
                <a:cs typeface="+mj-cs"/>
              </a:rPr>
              <a:t> 2</a:t>
            </a:r>
            <a:r>
              <a:rPr lang="it-IT" sz="4431" kern="1200" dirty="0">
                <a:solidFill>
                  <a:srgbClr val="162186"/>
                </a:solidFill>
                <a:latin typeface="KPMG Bold" panose="020B0803030202040204" pitchFamily="34" charset="0"/>
                <a:cs typeface="+mj-cs"/>
              </a:rPr>
              <a:t>5 </a:t>
            </a:r>
            <a:r>
              <a:rPr sz="4431" kern="1200" dirty="0">
                <a:solidFill>
                  <a:srgbClr val="162186"/>
                </a:solidFill>
                <a:latin typeface="KPMG Bold" panose="020B0803030202040204" pitchFamily="34" charset="0"/>
                <a:cs typeface="+mj-cs"/>
              </a:rPr>
              <a:t>anni di applicazione del Decreto 231</a:t>
            </a:r>
          </a:p>
        </p:txBody>
      </p:sp>
      <p:graphicFrame>
        <p:nvGraphicFramePr>
          <p:cNvPr id="3" name="object 3"/>
          <p:cNvGraphicFramePr>
            <a:graphicFrameLocks noGrp="1"/>
          </p:cNvGraphicFramePr>
          <p:nvPr/>
        </p:nvGraphicFramePr>
        <p:xfrm>
          <a:off x="739698" y="27641"/>
          <a:ext cx="7646035" cy="319405"/>
        </p:xfrm>
        <a:graphic>
          <a:graphicData uri="http://schemas.openxmlformats.org/drawingml/2006/table">
            <a:tbl>
              <a:tblPr firstRow="1" bandRow="1">
                <a:tableStyleId>{2D5ABB26-0587-4C30-8999-92F81FD0307C}</a:tableStyleId>
              </a:tblPr>
              <a:tblGrid>
                <a:gridCol w="833755">
                  <a:extLst>
                    <a:ext uri="{9D8B030D-6E8A-4147-A177-3AD203B41FA5}">
                      <a16:colId xmlns:a16="http://schemas.microsoft.com/office/drawing/2014/main" val="20000"/>
                    </a:ext>
                  </a:extLst>
                </a:gridCol>
                <a:gridCol w="681228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85090">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dirty="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
        <p:nvSpPr>
          <p:cNvPr id="4" name="object 4"/>
          <p:cNvSpPr txBox="1"/>
          <p:nvPr/>
        </p:nvSpPr>
        <p:spPr>
          <a:xfrm>
            <a:off x="389057" y="1068598"/>
            <a:ext cx="8208886" cy="4560223"/>
          </a:xfrm>
          <a:prstGeom prst="rect">
            <a:avLst/>
          </a:prstGeom>
        </p:spPr>
        <p:txBody>
          <a:bodyPr vert="horz" wrap="square" lIns="0" tIns="127000" rIns="0" bIns="0" rtlCol="0">
            <a:spAutoFit/>
          </a:bodyPr>
          <a:lstStyle/>
          <a:p>
            <a:pPr marL="12700">
              <a:lnSpc>
                <a:spcPct val="100000"/>
              </a:lnSpc>
              <a:spcBef>
                <a:spcPts val="1000"/>
              </a:spcBef>
            </a:pPr>
            <a:r>
              <a:rPr sz="1200" dirty="0">
                <a:solidFill>
                  <a:srgbClr val="00338D"/>
                </a:solidFill>
                <a:latin typeface="Arial"/>
                <a:cs typeface="Arial"/>
              </a:rPr>
              <a:t>I</a:t>
            </a:r>
            <a:r>
              <a:rPr sz="1200" spc="-10" dirty="0">
                <a:solidFill>
                  <a:srgbClr val="00338D"/>
                </a:solidFill>
                <a:latin typeface="Arial"/>
                <a:cs typeface="Arial"/>
              </a:rPr>
              <a:t> </a:t>
            </a:r>
            <a:r>
              <a:rPr sz="1200" dirty="0">
                <a:solidFill>
                  <a:srgbClr val="00338D"/>
                </a:solidFill>
                <a:latin typeface="Arial"/>
                <a:cs typeface="Arial"/>
              </a:rPr>
              <a:t>principali</a:t>
            </a:r>
            <a:r>
              <a:rPr sz="1200" spc="-55" dirty="0">
                <a:solidFill>
                  <a:srgbClr val="00338D"/>
                </a:solidFill>
                <a:latin typeface="Arial"/>
                <a:cs typeface="Arial"/>
              </a:rPr>
              <a:t> </a:t>
            </a:r>
            <a:r>
              <a:rPr sz="1200" dirty="0">
                <a:solidFill>
                  <a:srgbClr val="00338D"/>
                </a:solidFill>
                <a:latin typeface="Arial"/>
                <a:cs typeface="Arial"/>
              </a:rPr>
              <a:t>approdi</a:t>
            </a:r>
            <a:r>
              <a:rPr sz="1200" spc="-50" dirty="0">
                <a:solidFill>
                  <a:srgbClr val="00338D"/>
                </a:solidFill>
                <a:latin typeface="Arial"/>
                <a:cs typeface="Arial"/>
              </a:rPr>
              <a:t> </a:t>
            </a:r>
            <a:r>
              <a:rPr sz="1200" spc="-10" dirty="0">
                <a:solidFill>
                  <a:srgbClr val="00338D"/>
                </a:solidFill>
                <a:latin typeface="Arial"/>
                <a:cs typeface="Arial"/>
              </a:rPr>
              <a:t>giurisprudenziali</a:t>
            </a:r>
            <a:r>
              <a:rPr sz="1200" spc="-65" dirty="0">
                <a:solidFill>
                  <a:srgbClr val="00338D"/>
                </a:solidFill>
                <a:latin typeface="Arial"/>
                <a:cs typeface="Arial"/>
              </a:rPr>
              <a:t> </a:t>
            </a:r>
            <a:r>
              <a:rPr sz="1200" dirty="0">
                <a:solidFill>
                  <a:srgbClr val="00338D"/>
                </a:solidFill>
                <a:latin typeface="Arial"/>
                <a:cs typeface="Arial"/>
              </a:rPr>
              <a:t>di</a:t>
            </a:r>
            <a:r>
              <a:rPr sz="1200" spc="-25" dirty="0">
                <a:solidFill>
                  <a:srgbClr val="00338D"/>
                </a:solidFill>
                <a:latin typeface="Arial"/>
                <a:cs typeface="Arial"/>
              </a:rPr>
              <a:t> </a:t>
            </a:r>
            <a:r>
              <a:rPr sz="1200" dirty="0" err="1">
                <a:solidFill>
                  <a:srgbClr val="00338D"/>
                </a:solidFill>
                <a:latin typeface="Arial"/>
                <a:cs typeface="Arial"/>
              </a:rPr>
              <a:t>questi</a:t>
            </a:r>
            <a:r>
              <a:rPr sz="1200" spc="-40" dirty="0">
                <a:solidFill>
                  <a:srgbClr val="00338D"/>
                </a:solidFill>
                <a:latin typeface="Arial"/>
                <a:cs typeface="Arial"/>
              </a:rPr>
              <a:t> </a:t>
            </a:r>
            <a:r>
              <a:rPr lang="it-IT" sz="1200" spc="-40" dirty="0">
                <a:solidFill>
                  <a:srgbClr val="00338D"/>
                </a:solidFill>
                <a:latin typeface="Arial"/>
                <a:cs typeface="Arial"/>
              </a:rPr>
              <a:t>circa </a:t>
            </a:r>
            <a:r>
              <a:rPr sz="1200" spc="-10" dirty="0">
                <a:solidFill>
                  <a:srgbClr val="00338D"/>
                </a:solidFill>
                <a:latin typeface="Arial"/>
                <a:cs typeface="Arial"/>
              </a:rPr>
              <a:t>vent</a:t>
            </a:r>
            <a:r>
              <a:rPr lang="it-IT" sz="1200" spc="-10" dirty="0" err="1">
                <a:solidFill>
                  <a:srgbClr val="00338D"/>
                </a:solidFill>
                <a:latin typeface="Arial"/>
                <a:cs typeface="Arial"/>
              </a:rPr>
              <a:t>icinque</a:t>
            </a:r>
            <a:r>
              <a:rPr sz="1200" spc="-60" dirty="0">
                <a:solidFill>
                  <a:srgbClr val="00338D"/>
                </a:solidFill>
                <a:latin typeface="Arial"/>
                <a:cs typeface="Arial"/>
              </a:rPr>
              <a:t> </a:t>
            </a:r>
            <a:r>
              <a:rPr sz="1200" dirty="0">
                <a:solidFill>
                  <a:srgbClr val="00338D"/>
                </a:solidFill>
                <a:latin typeface="Arial"/>
                <a:cs typeface="Arial"/>
              </a:rPr>
              <a:t>anni</a:t>
            </a:r>
            <a:r>
              <a:rPr sz="1200" spc="-55" dirty="0">
                <a:solidFill>
                  <a:srgbClr val="00338D"/>
                </a:solidFill>
                <a:latin typeface="Arial"/>
                <a:cs typeface="Arial"/>
              </a:rPr>
              <a:t> </a:t>
            </a:r>
            <a:r>
              <a:rPr sz="1200" dirty="0">
                <a:solidFill>
                  <a:srgbClr val="00338D"/>
                </a:solidFill>
                <a:latin typeface="Arial"/>
                <a:cs typeface="Arial"/>
              </a:rPr>
              <a:t>di</a:t>
            </a:r>
            <a:r>
              <a:rPr sz="1200" spc="-30" dirty="0">
                <a:solidFill>
                  <a:srgbClr val="00338D"/>
                </a:solidFill>
                <a:latin typeface="Arial"/>
                <a:cs typeface="Arial"/>
              </a:rPr>
              <a:t> </a:t>
            </a:r>
            <a:r>
              <a:rPr sz="1200" dirty="0">
                <a:solidFill>
                  <a:srgbClr val="00338D"/>
                </a:solidFill>
                <a:latin typeface="Arial"/>
                <a:cs typeface="Arial"/>
              </a:rPr>
              <a:t>Decreto</a:t>
            </a:r>
            <a:r>
              <a:rPr sz="1200" spc="-50" dirty="0">
                <a:solidFill>
                  <a:srgbClr val="00338D"/>
                </a:solidFill>
                <a:latin typeface="Arial"/>
                <a:cs typeface="Arial"/>
              </a:rPr>
              <a:t> </a:t>
            </a:r>
            <a:r>
              <a:rPr sz="1200" dirty="0">
                <a:solidFill>
                  <a:srgbClr val="00338D"/>
                </a:solidFill>
                <a:latin typeface="Arial"/>
                <a:cs typeface="Arial"/>
              </a:rPr>
              <a:t>231</a:t>
            </a:r>
            <a:r>
              <a:rPr sz="1200" spc="-40" dirty="0">
                <a:solidFill>
                  <a:srgbClr val="00338D"/>
                </a:solidFill>
                <a:latin typeface="Arial"/>
                <a:cs typeface="Arial"/>
              </a:rPr>
              <a:t> </a:t>
            </a:r>
            <a:r>
              <a:rPr sz="1200" dirty="0">
                <a:solidFill>
                  <a:srgbClr val="00338D"/>
                </a:solidFill>
                <a:latin typeface="Arial"/>
                <a:cs typeface="Arial"/>
              </a:rPr>
              <a:t>hanno</a:t>
            </a:r>
            <a:r>
              <a:rPr sz="1200" spc="-60" dirty="0">
                <a:solidFill>
                  <a:srgbClr val="00338D"/>
                </a:solidFill>
                <a:latin typeface="Arial"/>
                <a:cs typeface="Arial"/>
              </a:rPr>
              <a:t> </a:t>
            </a:r>
            <a:r>
              <a:rPr sz="1200" dirty="0">
                <a:solidFill>
                  <a:srgbClr val="00338D"/>
                </a:solidFill>
                <a:latin typeface="Arial"/>
                <a:cs typeface="Arial"/>
              </a:rPr>
              <a:t>toccato</a:t>
            </a:r>
            <a:r>
              <a:rPr sz="1200" spc="-55" dirty="0">
                <a:solidFill>
                  <a:srgbClr val="00338D"/>
                </a:solidFill>
                <a:latin typeface="Arial"/>
                <a:cs typeface="Arial"/>
              </a:rPr>
              <a:t> </a:t>
            </a:r>
            <a:r>
              <a:rPr sz="1200" dirty="0">
                <a:solidFill>
                  <a:srgbClr val="00338D"/>
                </a:solidFill>
                <a:latin typeface="Arial"/>
                <a:cs typeface="Arial"/>
              </a:rPr>
              <a:t>i</a:t>
            </a:r>
            <a:r>
              <a:rPr sz="1200" spc="-15" dirty="0">
                <a:solidFill>
                  <a:srgbClr val="00338D"/>
                </a:solidFill>
                <a:latin typeface="Arial"/>
                <a:cs typeface="Arial"/>
              </a:rPr>
              <a:t> </a:t>
            </a:r>
            <a:r>
              <a:rPr sz="1200" dirty="0">
                <a:solidFill>
                  <a:srgbClr val="00338D"/>
                </a:solidFill>
                <a:latin typeface="Arial"/>
                <a:cs typeface="Arial"/>
              </a:rPr>
              <a:t>temi</a:t>
            </a:r>
            <a:r>
              <a:rPr sz="1200" spc="-50" dirty="0">
                <a:solidFill>
                  <a:srgbClr val="00338D"/>
                </a:solidFill>
                <a:latin typeface="Arial"/>
                <a:cs typeface="Arial"/>
              </a:rPr>
              <a:t> </a:t>
            </a:r>
            <a:r>
              <a:rPr sz="1200" spc="-10" dirty="0">
                <a:solidFill>
                  <a:srgbClr val="00338D"/>
                </a:solidFill>
                <a:latin typeface="Arial"/>
                <a:cs typeface="Arial"/>
              </a:rPr>
              <a:t>piùdisparati:</a:t>
            </a:r>
            <a:endParaRPr sz="1200" dirty="0">
              <a:latin typeface="Arial"/>
              <a:cs typeface="Arial"/>
            </a:endParaRPr>
          </a:p>
          <a:p>
            <a:pPr marL="285115" marR="5080" indent="-273050" algn="just">
              <a:lnSpc>
                <a:spcPct val="100000"/>
              </a:lnSpc>
              <a:spcBef>
                <a:spcPts val="900"/>
              </a:spcBef>
              <a:buFont typeface="Wingdings"/>
              <a:buChar char=""/>
              <a:tabLst>
                <a:tab pos="285115" algn="l"/>
              </a:tabLst>
            </a:pPr>
            <a:r>
              <a:rPr sz="1200" dirty="0">
                <a:solidFill>
                  <a:srgbClr val="00338D"/>
                </a:solidFill>
                <a:latin typeface="Arial"/>
                <a:cs typeface="Arial"/>
              </a:rPr>
              <a:t>applicazione</a:t>
            </a:r>
            <a:r>
              <a:rPr sz="1200" spc="20" dirty="0">
                <a:solidFill>
                  <a:srgbClr val="00338D"/>
                </a:solidFill>
                <a:latin typeface="Arial"/>
                <a:cs typeface="Arial"/>
              </a:rPr>
              <a:t> </a:t>
            </a:r>
            <a:r>
              <a:rPr sz="1200" dirty="0">
                <a:solidFill>
                  <a:srgbClr val="00338D"/>
                </a:solidFill>
                <a:latin typeface="Arial"/>
                <a:cs typeface="Arial"/>
              </a:rPr>
              <a:t>del</a:t>
            </a:r>
            <a:r>
              <a:rPr sz="1200" spc="30" dirty="0">
                <a:solidFill>
                  <a:srgbClr val="00338D"/>
                </a:solidFill>
                <a:latin typeface="Arial"/>
                <a:cs typeface="Arial"/>
              </a:rPr>
              <a:t> </a:t>
            </a:r>
            <a:r>
              <a:rPr sz="1200" dirty="0">
                <a:solidFill>
                  <a:srgbClr val="00338D"/>
                </a:solidFill>
                <a:latin typeface="Arial"/>
                <a:cs typeface="Arial"/>
              </a:rPr>
              <a:t>Decreto</a:t>
            </a:r>
            <a:r>
              <a:rPr sz="1200" spc="20" dirty="0">
                <a:solidFill>
                  <a:srgbClr val="00338D"/>
                </a:solidFill>
                <a:latin typeface="Arial"/>
                <a:cs typeface="Arial"/>
              </a:rPr>
              <a:t> </a:t>
            </a:r>
            <a:r>
              <a:rPr sz="1200" dirty="0">
                <a:solidFill>
                  <a:srgbClr val="00338D"/>
                </a:solidFill>
                <a:latin typeface="Arial"/>
                <a:cs typeface="Arial"/>
              </a:rPr>
              <a:t>in</a:t>
            </a:r>
            <a:r>
              <a:rPr sz="1200" spc="20" dirty="0">
                <a:solidFill>
                  <a:srgbClr val="00338D"/>
                </a:solidFill>
                <a:latin typeface="Arial"/>
                <a:cs typeface="Arial"/>
              </a:rPr>
              <a:t> </a:t>
            </a:r>
            <a:r>
              <a:rPr sz="1200" dirty="0">
                <a:solidFill>
                  <a:srgbClr val="00338D"/>
                </a:solidFill>
                <a:latin typeface="Arial"/>
                <a:cs typeface="Arial"/>
              </a:rPr>
              <a:t>relazione</a:t>
            </a:r>
            <a:r>
              <a:rPr sz="1200" spc="35" dirty="0">
                <a:solidFill>
                  <a:srgbClr val="00338D"/>
                </a:solidFill>
                <a:latin typeface="Arial"/>
                <a:cs typeface="Arial"/>
              </a:rPr>
              <a:t> </a:t>
            </a:r>
            <a:r>
              <a:rPr sz="1200" dirty="0">
                <a:solidFill>
                  <a:srgbClr val="00338D"/>
                </a:solidFill>
                <a:latin typeface="Arial"/>
                <a:cs typeface="Arial"/>
              </a:rPr>
              <a:t>a</a:t>
            </a:r>
            <a:r>
              <a:rPr sz="1200" spc="20" dirty="0">
                <a:solidFill>
                  <a:srgbClr val="00338D"/>
                </a:solidFill>
                <a:latin typeface="Arial"/>
                <a:cs typeface="Arial"/>
              </a:rPr>
              <a:t> </a:t>
            </a:r>
            <a:r>
              <a:rPr sz="1200" dirty="0">
                <a:solidFill>
                  <a:srgbClr val="00338D"/>
                </a:solidFill>
                <a:latin typeface="Arial"/>
                <a:cs typeface="Arial"/>
              </a:rPr>
              <a:t>reati</a:t>
            </a:r>
            <a:r>
              <a:rPr sz="1200" spc="20" dirty="0">
                <a:solidFill>
                  <a:srgbClr val="00338D"/>
                </a:solidFill>
                <a:latin typeface="Arial"/>
                <a:cs typeface="Arial"/>
              </a:rPr>
              <a:t> </a:t>
            </a:r>
            <a:r>
              <a:rPr sz="1200" dirty="0">
                <a:solidFill>
                  <a:srgbClr val="00338D"/>
                </a:solidFill>
                <a:latin typeface="Arial"/>
                <a:cs typeface="Arial"/>
              </a:rPr>
              <a:t>di</a:t>
            </a:r>
            <a:r>
              <a:rPr sz="1200" spc="20" dirty="0">
                <a:solidFill>
                  <a:srgbClr val="00338D"/>
                </a:solidFill>
                <a:latin typeface="Arial"/>
                <a:cs typeface="Arial"/>
              </a:rPr>
              <a:t> </a:t>
            </a:r>
            <a:r>
              <a:rPr sz="1200" dirty="0">
                <a:solidFill>
                  <a:srgbClr val="00338D"/>
                </a:solidFill>
                <a:latin typeface="Arial"/>
                <a:cs typeface="Arial"/>
              </a:rPr>
              <a:t>corruzione</a:t>
            </a:r>
            <a:r>
              <a:rPr sz="1200" spc="25" dirty="0">
                <a:solidFill>
                  <a:srgbClr val="00338D"/>
                </a:solidFill>
                <a:latin typeface="Arial"/>
                <a:cs typeface="Arial"/>
              </a:rPr>
              <a:t> </a:t>
            </a:r>
            <a:r>
              <a:rPr sz="1200" dirty="0">
                <a:solidFill>
                  <a:srgbClr val="00338D"/>
                </a:solidFill>
                <a:latin typeface="Arial"/>
                <a:cs typeface="Arial"/>
              </a:rPr>
              <a:t>e</a:t>
            </a:r>
            <a:r>
              <a:rPr sz="1200" spc="25" dirty="0">
                <a:solidFill>
                  <a:srgbClr val="00338D"/>
                </a:solidFill>
                <a:latin typeface="Arial"/>
                <a:cs typeface="Arial"/>
              </a:rPr>
              <a:t> </a:t>
            </a:r>
            <a:r>
              <a:rPr sz="1200" dirty="0">
                <a:solidFill>
                  <a:srgbClr val="00338D"/>
                </a:solidFill>
                <a:latin typeface="Arial"/>
                <a:cs typeface="Arial"/>
              </a:rPr>
              <a:t>truffa</a:t>
            </a:r>
            <a:r>
              <a:rPr sz="1200" spc="15" dirty="0">
                <a:solidFill>
                  <a:srgbClr val="00338D"/>
                </a:solidFill>
                <a:latin typeface="Arial"/>
                <a:cs typeface="Arial"/>
              </a:rPr>
              <a:t> </a:t>
            </a:r>
            <a:r>
              <a:rPr sz="1200" dirty="0">
                <a:solidFill>
                  <a:srgbClr val="00338D"/>
                </a:solidFill>
                <a:latin typeface="Arial"/>
                <a:cs typeface="Arial"/>
              </a:rPr>
              <a:t>ai</a:t>
            </a:r>
            <a:r>
              <a:rPr sz="1200" spc="20" dirty="0">
                <a:solidFill>
                  <a:srgbClr val="00338D"/>
                </a:solidFill>
                <a:latin typeface="Arial"/>
                <a:cs typeface="Arial"/>
              </a:rPr>
              <a:t> </a:t>
            </a:r>
            <a:r>
              <a:rPr sz="1200" dirty="0">
                <a:solidFill>
                  <a:srgbClr val="00338D"/>
                </a:solidFill>
                <a:latin typeface="Arial"/>
                <a:cs typeface="Arial"/>
              </a:rPr>
              <a:t>danni</a:t>
            </a:r>
            <a:r>
              <a:rPr sz="1200" spc="20" dirty="0">
                <a:solidFill>
                  <a:srgbClr val="00338D"/>
                </a:solidFill>
                <a:latin typeface="Arial"/>
                <a:cs typeface="Arial"/>
              </a:rPr>
              <a:t> </a:t>
            </a:r>
            <a:r>
              <a:rPr sz="1200" dirty="0">
                <a:solidFill>
                  <a:srgbClr val="00338D"/>
                </a:solidFill>
                <a:latin typeface="Arial"/>
                <a:cs typeface="Arial"/>
              </a:rPr>
              <a:t>dello</a:t>
            </a:r>
            <a:r>
              <a:rPr sz="1200" spc="20" dirty="0">
                <a:solidFill>
                  <a:srgbClr val="00338D"/>
                </a:solidFill>
                <a:latin typeface="Arial"/>
                <a:cs typeface="Arial"/>
              </a:rPr>
              <a:t> </a:t>
            </a:r>
            <a:r>
              <a:rPr sz="1200" dirty="0">
                <a:solidFill>
                  <a:srgbClr val="00338D"/>
                </a:solidFill>
                <a:latin typeface="Arial"/>
                <a:cs typeface="Arial"/>
              </a:rPr>
              <a:t>Stato</a:t>
            </a:r>
            <a:r>
              <a:rPr sz="1200" spc="35" dirty="0">
                <a:solidFill>
                  <a:srgbClr val="00338D"/>
                </a:solidFill>
                <a:latin typeface="Arial"/>
                <a:cs typeface="Arial"/>
              </a:rPr>
              <a:t> </a:t>
            </a:r>
            <a:r>
              <a:rPr sz="1200" dirty="0">
                <a:solidFill>
                  <a:srgbClr val="00338D"/>
                </a:solidFill>
                <a:latin typeface="Arial"/>
                <a:cs typeface="Arial"/>
              </a:rPr>
              <a:t>verificatisi</a:t>
            </a:r>
            <a:r>
              <a:rPr sz="1200" spc="20" dirty="0">
                <a:solidFill>
                  <a:srgbClr val="00338D"/>
                </a:solidFill>
                <a:latin typeface="Arial"/>
                <a:cs typeface="Arial"/>
              </a:rPr>
              <a:t> </a:t>
            </a:r>
            <a:r>
              <a:rPr sz="1200" spc="-10" dirty="0">
                <a:solidFill>
                  <a:srgbClr val="00338D"/>
                </a:solidFill>
                <a:latin typeface="Arial"/>
                <a:cs typeface="Arial"/>
              </a:rPr>
              <a:t>nell'ambito </a:t>
            </a:r>
            <a:r>
              <a:rPr sz="1200" dirty="0">
                <a:solidFill>
                  <a:srgbClr val="00338D"/>
                </a:solidFill>
                <a:latin typeface="Arial"/>
                <a:cs typeface="Arial"/>
              </a:rPr>
              <a:t>del</a:t>
            </a:r>
            <a:r>
              <a:rPr sz="1200" spc="-15" dirty="0">
                <a:solidFill>
                  <a:srgbClr val="00338D"/>
                </a:solidFill>
                <a:latin typeface="Arial"/>
                <a:cs typeface="Arial"/>
              </a:rPr>
              <a:t> </a:t>
            </a:r>
            <a:r>
              <a:rPr sz="1200" dirty="0">
                <a:solidFill>
                  <a:srgbClr val="00338D"/>
                </a:solidFill>
                <a:latin typeface="Arial"/>
                <a:cs typeface="Arial"/>
              </a:rPr>
              <a:t>settore</a:t>
            </a:r>
            <a:r>
              <a:rPr sz="1200" spc="-20" dirty="0">
                <a:solidFill>
                  <a:srgbClr val="00338D"/>
                </a:solidFill>
                <a:latin typeface="Arial"/>
                <a:cs typeface="Arial"/>
              </a:rPr>
              <a:t> </a:t>
            </a:r>
            <a:r>
              <a:rPr sz="1200" spc="-10" dirty="0">
                <a:solidFill>
                  <a:srgbClr val="00338D"/>
                </a:solidFill>
                <a:latin typeface="Arial"/>
                <a:cs typeface="Arial"/>
              </a:rPr>
              <a:t>farmaceutico</a:t>
            </a:r>
            <a:r>
              <a:rPr sz="1200" spc="-40" dirty="0">
                <a:solidFill>
                  <a:srgbClr val="00338D"/>
                </a:solidFill>
                <a:latin typeface="Arial"/>
                <a:cs typeface="Arial"/>
              </a:rPr>
              <a:t> </a:t>
            </a:r>
            <a:r>
              <a:rPr sz="1200" dirty="0">
                <a:solidFill>
                  <a:srgbClr val="00338D"/>
                </a:solidFill>
                <a:latin typeface="Arial"/>
                <a:cs typeface="Arial"/>
              </a:rPr>
              <a:t>(caso</a:t>
            </a:r>
            <a:r>
              <a:rPr sz="1200" spc="-10" dirty="0">
                <a:solidFill>
                  <a:srgbClr val="00338D"/>
                </a:solidFill>
                <a:latin typeface="Arial"/>
                <a:cs typeface="Arial"/>
              </a:rPr>
              <a:t> </a:t>
            </a:r>
            <a:r>
              <a:rPr sz="1200" spc="-25" dirty="0">
                <a:solidFill>
                  <a:srgbClr val="00338D"/>
                </a:solidFill>
                <a:latin typeface="Arial"/>
                <a:cs typeface="Arial"/>
              </a:rPr>
              <a:t>Farma-Truffa</a:t>
            </a:r>
            <a:r>
              <a:rPr sz="1200" spc="-40" dirty="0">
                <a:solidFill>
                  <a:srgbClr val="00338D"/>
                </a:solidFill>
                <a:latin typeface="Arial"/>
                <a:cs typeface="Arial"/>
              </a:rPr>
              <a:t> </a:t>
            </a:r>
            <a:r>
              <a:rPr sz="1200" spc="-10" dirty="0">
                <a:solidFill>
                  <a:srgbClr val="00338D"/>
                </a:solidFill>
                <a:latin typeface="Arial"/>
                <a:cs typeface="Arial"/>
              </a:rPr>
              <a:t>di</a:t>
            </a:r>
            <a:r>
              <a:rPr sz="1200" spc="-200" dirty="0">
                <a:solidFill>
                  <a:srgbClr val="00338D"/>
                </a:solidFill>
                <a:latin typeface="Arial"/>
                <a:cs typeface="Arial"/>
              </a:rPr>
              <a:t> </a:t>
            </a:r>
            <a:r>
              <a:rPr sz="1200" spc="-10" dirty="0">
                <a:solidFill>
                  <a:srgbClr val="00338D"/>
                </a:solidFill>
                <a:latin typeface="Arial"/>
                <a:cs typeface="Arial"/>
              </a:rPr>
              <a:t>Bari)</a:t>
            </a:r>
            <a:endParaRPr sz="1200" dirty="0">
              <a:latin typeface="Arial"/>
              <a:cs typeface="Arial"/>
            </a:endParaRPr>
          </a:p>
          <a:p>
            <a:pPr marL="284480" marR="5080" indent="-272415" algn="just">
              <a:lnSpc>
                <a:spcPct val="100000"/>
              </a:lnSpc>
              <a:spcBef>
                <a:spcPts val="900"/>
              </a:spcBef>
              <a:buFont typeface="Wingdings"/>
              <a:buChar char=""/>
              <a:tabLst>
                <a:tab pos="284480" algn="l"/>
              </a:tabLst>
            </a:pPr>
            <a:r>
              <a:rPr sz="1200" spc="-10" dirty="0">
                <a:solidFill>
                  <a:srgbClr val="00338D"/>
                </a:solidFill>
                <a:latin typeface="Arial"/>
                <a:cs typeface="Arial"/>
              </a:rPr>
              <a:t>applicazione</a:t>
            </a:r>
            <a:r>
              <a:rPr sz="1200" spc="-40" dirty="0">
                <a:solidFill>
                  <a:srgbClr val="00338D"/>
                </a:solidFill>
                <a:latin typeface="Arial"/>
                <a:cs typeface="Arial"/>
              </a:rPr>
              <a:t> </a:t>
            </a:r>
            <a:r>
              <a:rPr sz="1200" dirty="0">
                <a:solidFill>
                  <a:srgbClr val="00338D"/>
                </a:solidFill>
                <a:latin typeface="Arial"/>
                <a:cs typeface="Arial"/>
              </a:rPr>
              <a:t>del</a:t>
            </a:r>
            <a:r>
              <a:rPr sz="1200" spc="-25" dirty="0">
                <a:solidFill>
                  <a:srgbClr val="00338D"/>
                </a:solidFill>
                <a:latin typeface="Arial"/>
                <a:cs typeface="Arial"/>
              </a:rPr>
              <a:t> </a:t>
            </a:r>
            <a:r>
              <a:rPr sz="1200" dirty="0">
                <a:solidFill>
                  <a:srgbClr val="00338D"/>
                </a:solidFill>
                <a:latin typeface="Arial"/>
                <a:cs typeface="Arial"/>
              </a:rPr>
              <a:t>Decreto</a:t>
            </a:r>
            <a:r>
              <a:rPr sz="1200" spc="-40" dirty="0">
                <a:solidFill>
                  <a:srgbClr val="00338D"/>
                </a:solidFill>
                <a:latin typeface="Arial"/>
                <a:cs typeface="Arial"/>
              </a:rPr>
              <a:t> </a:t>
            </a:r>
            <a:r>
              <a:rPr sz="1200" u="heavy" spc="-10" dirty="0">
                <a:solidFill>
                  <a:srgbClr val="00338D"/>
                </a:solidFill>
                <a:uFill>
                  <a:solidFill>
                    <a:srgbClr val="00338D"/>
                  </a:solidFill>
                </a:uFill>
                <a:latin typeface="Arial"/>
                <a:cs typeface="Arial"/>
              </a:rPr>
              <a:t>nell’ambito</a:t>
            </a:r>
            <a:r>
              <a:rPr sz="1200" u="heavy" spc="-3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dei</a:t>
            </a:r>
            <a:r>
              <a:rPr sz="1200" u="heavy" spc="-2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Gruppi</a:t>
            </a:r>
            <a:r>
              <a:rPr sz="1200" u="heavy" spc="-3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di</a:t>
            </a:r>
            <a:r>
              <a:rPr sz="1200" u="heavy" spc="-40" dirty="0">
                <a:solidFill>
                  <a:srgbClr val="00338D"/>
                </a:solidFill>
                <a:uFill>
                  <a:solidFill>
                    <a:srgbClr val="00338D"/>
                  </a:solidFill>
                </a:uFill>
                <a:latin typeface="Arial"/>
                <a:cs typeface="Arial"/>
              </a:rPr>
              <a:t> </a:t>
            </a:r>
            <a:r>
              <a:rPr sz="1200" u="heavy" spc="-10" dirty="0">
                <a:solidFill>
                  <a:srgbClr val="00338D"/>
                </a:solidFill>
                <a:uFill>
                  <a:solidFill>
                    <a:srgbClr val="00338D"/>
                  </a:solidFill>
                </a:uFill>
                <a:latin typeface="Arial"/>
                <a:cs typeface="Arial"/>
              </a:rPr>
              <a:t>Impresa</a:t>
            </a:r>
            <a:r>
              <a:rPr sz="1200" u="none" spc="-45" dirty="0">
                <a:solidFill>
                  <a:srgbClr val="00338D"/>
                </a:solidFill>
                <a:latin typeface="Arial"/>
                <a:cs typeface="Arial"/>
              </a:rPr>
              <a:t> </a:t>
            </a:r>
            <a:r>
              <a:rPr sz="1200" u="none" dirty="0">
                <a:solidFill>
                  <a:srgbClr val="00338D"/>
                </a:solidFill>
                <a:latin typeface="Arial"/>
                <a:cs typeface="Arial"/>
              </a:rPr>
              <a:t>(caso</a:t>
            </a:r>
            <a:r>
              <a:rPr sz="1200" u="none" spc="-40" dirty="0">
                <a:solidFill>
                  <a:srgbClr val="00338D"/>
                </a:solidFill>
                <a:latin typeface="Arial"/>
                <a:cs typeface="Arial"/>
              </a:rPr>
              <a:t> </a:t>
            </a:r>
            <a:r>
              <a:rPr sz="1200" u="none" dirty="0">
                <a:solidFill>
                  <a:srgbClr val="00338D"/>
                </a:solidFill>
                <a:latin typeface="Arial"/>
                <a:cs typeface="Arial"/>
              </a:rPr>
              <a:t>Ivri),</a:t>
            </a:r>
            <a:r>
              <a:rPr sz="1200" u="none" spc="-30" dirty="0">
                <a:solidFill>
                  <a:srgbClr val="00338D"/>
                </a:solidFill>
                <a:latin typeface="Arial"/>
                <a:cs typeface="Arial"/>
              </a:rPr>
              <a:t> </a:t>
            </a:r>
            <a:r>
              <a:rPr sz="1200" u="none" dirty="0">
                <a:solidFill>
                  <a:srgbClr val="00338D"/>
                </a:solidFill>
                <a:latin typeface="Arial"/>
                <a:cs typeface="Arial"/>
              </a:rPr>
              <a:t>dalla</a:t>
            </a:r>
            <a:r>
              <a:rPr sz="1200" u="none" spc="-35" dirty="0">
                <a:solidFill>
                  <a:srgbClr val="00338D"/>
                </a:solidFill>
                <a:latin typeface="Arial"/>
                <a:cs typeface="Arial"/>
              </a:rPr>
              <a:t> </a:t>
            </a:r>
            <a:r>
              <a:rPr sz="1200" u="none" dirty="0">
                <a:solidFill>
                  <a:srgbClr val="00338D"/>
                </a:solidFill>
                <a:latin typeface="Arial"/>
                <a:cs typeface="Arial"/>
              </a:rPr>
              <a:t>cui</a:t>
            </a:r>
            <a:r>
              <a:rPr sz="1200" u="none" spc="-40" dirty="0">
                <a:solidFill>
                  <a:srgbClr val="00338D"/>
                </a:solidFill>
                <a:latin typeface="Arial"/>
                <a:cs typeface="Arial"/>
              </a:rPr>
              <a:t> </a:t>
            </a:r>
            <a:r>
              <a:rPr sz="1200" u="none" spc="-10" dirty="0">
                <a:solidFill>
                  <a:srgbClr val="00338D"/>
                </a:solidFill>
                <a:latin typeface="Arial"/>
                <a:cs typeface="Arial"/>
              </a:rPr>
              <a:t>pronuncia</a:t>
            </a:r>
            <a:r>
              <a:rPr sz="1200" u="none" spc="-40" dirty="0">
                <a:solidFill>
                  <a:srgbClr val="00338D"/>
                </a:solidFill>
                <a:latin typeface="Arial"/>
                <a:cs typeface="Arial"/>
              </a:rPr>
              <a:t> </a:t>
            </a:r>
            <a:r>
              <a:rPr sz="1200" u="none" dirty="0">
                <a:solidFill>
                  <a:srgbClr val="00338D"/>
                </a:solidFill>
                <a:latin typeface="Arial"/>
                <a:cs typeface="Arial"/>
              </a:rPr>
              <a:t>è</a:t>
            </a:r>
            <a:r>
              <a:rPr sz="1200" u="none" spc="-35" dirty="0">
                <a:solidFill>
                  <a:srgbClr val="00338D"/>
                </a:solidFill>
                <a:latin typeface="Arial"/>
                <a:cs typeface="Arial"/>
              </a:rPr>
              <a:t> </a:t>
            </a:r>
            <a:r>
              <a:rPr sz="1200" u="none" dirty="0">
                <a:solidFill>
                  <a:srgbClr val="00338D"/>
                </a:solidFill>
                <a:latin typeface="Arial"/>
                <a:cs typeface="Arial"/>
              </a:rPr>
              <a:t>stato</a:t>
            </a:r>
            <a:r>
              <a:rPr sz="1200" u="none" spc="330" dirty="0">
                <a:solidFill>
                  <a:srgbClr val="00338D"/>
                </a:solidFill>
                <a:latin typeface="Arial"/>
                <a:cs typeface="Arial"/>
              </a:rPr>
              <a:t> </a:t>
            </a:r>
            <a:r>
              <a:rPr sz="1200" u="none" spc="-10" dirty="0">
                <a:solidFill>
                  <a:srgbClr val="00338D"/>
                </a:solidFill>
                <a:latin typeface="Arial"/>
                <a:cs typeface="Arial"/>
              </a:rPr>
              <a:t>estrapolato </a:t>
            </a:r>
            <a:r>
              <a:rPr sz="1200" u="none" dirty="0">
                <a:solidFill>
                  <a:srgbClr val="00338D"/>
                </a:solidFill>
                <a:latin typeface="Arial"/>
                <a:cs typeface="Arial"/>
              </a:rPr>
              <a:t>una</a:t>
            </a:r>
            <a:r>
              <a:rPr sz="1200" u="none" spc="-35" dirty="0">
                <a:solidFill>
                  <a:srgbClr val="00338D"/>
                </a:solidFill>
                <a:latin typeface="Arial"/>
                <a:cs typeface="Arial"/>
              </a:rPr>
              <a:t> </a:t>
            </a:r>
            <a:r>
              <a:rPr sz="1200" u="none" dirty="0">
                <a:solidFill>
                  <a:srgbClr val="00338D"/>
                </a:solidFill>
                <a:latin typeface="Arial"/>
                <a:cs typeface="Arial"/>
              </a:rPr>
              <a:t>sorta</a:t>
            </a:r>
            <a:r>
              <a:rPr sz="1200" u="none" spc="-30" dirty="0">
                <a:solidFill>
                  <a:srgbClr val="00338D"/>
                </a:solidFill>
                <a:latin typeface="Arial"/>
                <a:cs typeface="Arial"/>
              </a:rPr>
              <a:t> </a:t>
            </a:r>
            <a:r>
              <a:rPr sz="1200" u="none" dirty="0">
                <a:solidFill>
                  <a:srgbClr val="00338D"/>
                </a:solidFill>
                <a:latin typeface="Arial"/>
                <a:cs typeface="Arial"/>
              </a:rPr>
              <a:t>di</a:t>
            </a:r>
            <a:r>
              <a:rPr sz="1200" u="none" spc="-30" dirty="0">
                <a:solidFill>
                  <a:srgbClr val="00338D"/>
                </a:solidFill>
                <a:latin typeface="Arial"/>
                <a:cs typeface="Arial"/>
              </a:rPr>
              <a:t> </a:t>
            </a:r>
            <a:r>
              <a:rPr sz="1200" u="none" dirty="0">
                <a:solidFill>
                  <a:srgbClr val="00338D"/>
                </a:solidFill>
                <a:latin typeface="Arial"/>
                <a:cs typeface="Arial"/>
              </a:rPr>
              <a:t>decalogo</a:t>
            </a:r>
            <a:r>
              <a:rPr sz="1200" u="none" spc="-35" dirty="0">
                <a:solidFill>
                  <a:srgbClr val="00338D"/>
                </a:solidFill>
                <a:latin typeface="Arial"/>
                <a:cs typeface="Arial"/>
              </a:rPr>
              <a:t> </a:t>
            </a:r>
            <a:r>
              <a:rPr sz="1200" u="none" dirty="0">
                <a:solidFill>
                  <a:srgbClr val="00338D"/>
                </a:solidFill>
                <a:latin typeface="Arial"/>
                <a:cs typeface="Arial"/>
              </a:rPr>
              <a:t>del</a:t>
            </a:r>
            <a:r>
              <a:rPr sz="1200" u="none" spc="-30" dirty="0">
                <a:solidFill>
                  <a:srgbClr val="00338D"/>
                </a:solidFill>
                <a:latin typeface="Arial"/>
                <a:cs typeface="Arial"/>
              </a:rPr>
              <a:t> </a:t>
            </a:r>
            <a:r>
              <a:rPr sz="1200" u="none" dirty="0">
                <a:solidFill>
                  <a:srgbClr val="00338D"/>
                </a:solidFill>
                <a:latin typeface="Arial"/>
                <a:cs typeface="Arial"/>
              </a:rPr>
              <a:t>corretto</a:t>
            </a:r>
            <a:r>
              <a:rPr sz="1200" u="none" spc="-30" dirty="0">
                <a:solidFill>
                  <a:srgbClr val="00338D"/>
                </a:solidFill>
                <a:latin typeface="Arial"/>
                <a:cs typeface="Arial"/>
              </a:rPr>
              <a:t> </a:t>
            </a:r>
            <a:r>
              <a:rPr sz="1200" u="none" dirty="0">
                <a:solidFill>
                  <a:srgbClr val="00338D"/>
                </a:solidFill>
                <a:latin typeface="Arial"/>
                <a:cs typeface="Arial"/>
              </a:rPr>
              <a:t>sistema</a:t>
            </a:r>
            <a:r>
              <a:rPr sz="1200" u="none" spc="-35" dirty="0">
                <a:solidFill>
                  <a:srgbClr val="00338D"/>
                </a:solidFill>
                <a:latin typeface="Arial"/>
                <a:cs typeface="Arial"/>
              </a:rPr>
              <a:t> </a:t>
            </a:r>
            <a:r>
              <a:rPr sz="1200" u="none" dirty="0">
                <a:solidFill>
                  <a:srgbClr val="00338D"/>
                </a:solidFill>
                <a:latin typeface="Arial"/>
                <a:cs typeface="Arial"/>
              </a:rPr>
              <a:t>di</a:t>
            </a:r>
            <a:r>
              <a:rPr sz="1200" u="none" spc="-30" dirty="0">
                <a:solidFill>
                  <a:srgbClr val="00338D"/>
                </a:solidFill>
                <a:latin typeface="Arial"/>
                <a:cs typeface="Arial"/>
              </a:rPr>
              <a:t> </a:t>
            </a:r>
            <a:r>
              <a:rPr sz="1200" u="none" dirty="0">
                <a:solidFill>
                  <a:srgbClr val="00338D"/>
                </a:solidFill>
                <a:latin typeface="Arial"/>
                <a:cs typeface="Arial"/>
              </a:rPr>
              <a:t>gestione</a:t>
            </a:r>
            <a:r>
              <a:rPr sz="1200" u="none" spc="-30" dirty="0">
                <a:solidFill>
                  <a:srgbClr val="00338D"/>
                </a:solidFill>
                <a:latin typeface="Arial"/>
                <a:cs typeface="Arial"/>
              </a:rPr>
              <a:t> </a:t>
            </a:r>
            <a:r>
              <a:rPr sz="1200" u="none" dirty="0">
                <a:solidFill>
                  <a:srgbClr val="00338D"/>
                </a:solidFill>
                <a:latin typeface="Arial"/>
                <a:cs typeface="Arial"/>
              </a:rPr>
              <a:t>dei</a:t>
            </a:r>
            <a:r>
              <a:rPr sz="1200" u="none" spc="-35" dirty="0">
                <a:solidFill>
                  <a:srgbClr val="00338D"/>
                </a:solidFill>
                <a:latin typeface="Arial"/>
                <a:cs typeface="Arial"/>
              </a:rPr>
              <a:t> </a:t>
            </a:r>
            <a:r>
              <a:rPr sz="1200" u="none" dirty="0">
                <a:solidFill>
                  <a:srgbClr val="00338D"/>
                </a:solidFill>
                <a:latin typeface="Arial"/>
                <a:cs typeface="Arial"/>
              </a:rPr>
              <a:t>rischi</a:t>
            </a:r>
            <a:r>
              <a:rPr sz="1200" u="none" spc="-30" dirty="0">
                <a:solidFill>
                  <a:srgbClr val="00338D"/>
                </a:solidFill>
                <a:latin typeface="Arial"/>
                <a:cs typeface="Arial"/>
              </a:rPr>
              <a:t> </a:t>
            </a:r>
            <a:r>
              <a:rPr sz="1200" u="none" dirty="0">
                <a:solidFill>
                  <a:srgbClr val="00338D"/>
                </a:solidFill>
                <a:latin typeface="Arial"/>
                <a:cs typeface="Arial"/>
              </a:rPr>
              <a:t>di</a:t>
            </a:r>
            <a:r>
              <a:rPr sz="1200" u="none" spc="-30" dirty="0">
                <a:solidFill>
                  <a:srgbClr val="00338D"/>
                </a:solidFill>
                <a:latin typeface="Arial"/>
                <a:cs typeface="Arial"/>
              </a:rPr>
              <a:t> </a:t>
            </a:r>
            <a:r>
              <a:rPr sz="1200" u="none" dirty="0">
                <a:solidFill>
                  <a:srgbClr val="00338D"/>
                </a:solidFill>
                <a:latin typeface="Arial"/>
                <a:cs typeface="Arial"/>
              </a:rPr>
              <a:t>reato;</a:t>
            </a:r>
            <a:r>
              <a:rPr sz="1200" u="none" spc="-30" dirty="0">
                <a:solidFill>
                  <a:srgbClr val="00338D"/>
                </a:solidFill>
                <a:latin typeface="Arial"/>
                <a:cs typeface="Arial"/>
              </a:rPr>
              <a:t> </a:t>
            </a:r>
            <a:r>
              <a:rPr sz="1200" u="none" dirty="0">
                <a:solidFill>
                  <a:srgbClr val="00338D"/>
                </a:solidFill>
                <a:latin typeface="Arial"/>
                <a:cs typeface="Arial"/>
              </a:rPr>
              <a:t>nonché</a:t>
            </a:r>
            <a:r>
              <a:rPr sz="1200" u="none" spc="-20" dirty="0">
                <a:solidFill>
                  <a:srgbClr val="00338D"/>
                </a:solidFill>
                <a:latin typeface="Arial"/>
                <a:cs typeface="Arial"/>
              </a:rPr>
              <a:t> </a:t>
            </a:r>
            <a:r>
              <a:rPr sz="1200" u="none" dirty="0">
                <a:solidFill>
                  <a:srgbClr val="00338D"/>
                </a:solidFill>
                <a:latin typeface="Arial"/>
                <a:cs typeface="Arial"/>
              </a:rPr>
              <a:t>del</a:t>
            </a:r>
            <a:r>
              <a:rPr sz="1200" u="none" spc="-35" dirty="0">
                <a:solidFill>
                  <a:srgbClr val="00338D"/>
                </a:solidFill>
                <a:latin typeface="Arial"/>
                <a:cs typeface="Arial"/>
              </a:rPr>
              <a:t> </a:t>
            </a:r>
            <a:r>
              <a:rPr sz="1200" u="none" dirty="0">
                <a:solidFill>
                  <a:srgbClr val="00338D"/>
                </a:solidFill>
                <a:latin typeface="Arial"/>
                <a:cs typeface="Arial"/>
              </a:rPr>
              <a:t>caso</a:t>
            </a:r>
            <a:r>
              <a:rPr sz="1200" u="none" spc="-15" dirty="0">
                <a:solidFill>
                  <a:srgbClr val="00338D"/>
                </a:solidFill>
                <a:latin typeface="Arial"/>
                <a:cs typeface="Arial"/>
              </a:rPr>
              <a:t> </a:t>
            </a:r>
            <a:r>
              <a:rPr sz="1200" u="none" dirty="0">
                <a:solidFill>
                  <a:srgbClr val="00338D"/>
                </a:solidFill>
                <a:latin typeface="Arial"/>
                <a:cs typeface="Arial"/>
              </a:rPr>
              <a:t>Riva</a:t>
            </a:r>
            <a:r>
              <a:rPr sz="1200" u="none" spc="325" dirty="0">
                <a:solidFill>
                  <a:srgbClr val="00338D"/>
                </a:solidFill>
                <a:latin typeface="Arial"/>
                <a:cs typeface="Arial"/>
              </a:rPr>
              <a:t> </a:t>
            </a:r>
            <a:r>
              <a:rPr sz="1200" u="none" dirty="0">
                <a:solidFill>
                  <a:srgbClr val="00338D"/>
                </a:solidFill>
                <a:latin typeface="Arial"/>
                <a:cs typeface="Arial"/>
              </a:rPr>
              <a:t>mediante</a:t>
            </a:r>
            <a:r>
              <a:rPr sz="1200" u="none" spc="-30" dirty="0">
                <a:solidFill>
                  <a:srgbClr val="00338D"/>
                </a:solidFill>
                <a:latin typeface="Arial"/>
                <a:cs typeface="Arial"/>
              </a:rPr>
              <a:t> </a:t>
            </a:r>
            <a:r>
              <a:rPr sz="1200" u="none" spc="-25" dirty="0">
                <a:solidFill>
                  <a:srgbClr val="00338D"/>
                </a:solidFill>
                <a:latin typeface="Arial"/>
                <a:cs typeface="Arial"/>
              </a:rPr>
              <a:t>cui </a:t>
            </a:r>
            <a:r>
              <a:rPr sz="1200" u="none" dirty="0">
                <a:solidFill>
                  <a:srgbClr val="00338D"/>
                </a:solidFill>
                <a:latin typeface="Arial"/>
                <a:cs typeface="Arial"/>
              </a:rPr>
              <a:t>la</a:t>
            </a:r>
            <a:r>
              <a:rPr sz="1200" u="none" spc="265" dirty="0">
                <a:solidFill>
                  <a:srgbClr val="00338D"/>
                </a:solidFill>
                <a:latin typeface="Arial"/>
                <a:cs typeface="Arial"/>
              </a:rPr>
              <a:t> </a:t>
            </a:r>
            <a:r>
              <a:rPr sz="1200" u="none" dirty="0">
                <a:solidFill>
                  <a:srgbClr val="00338D"/>
                </a:solidFill>
                <a:latin typeface="Arial"/>
                <a:cs typeface="Arial"/>
              </a:rPr>
              <a:t>giurisprudenza</a:t>
            </a:r>
            <a:r>
              <a:rPr sz="1200" u="none" spc="270" dirty="0">
                <a:solidFill>
                  <a:srgbClr val="00338D"/>
                </a:solidFill>
                <a:latin typeface="Arial"/>
                <a:cs typeface="Arial"/>
              </a:rPr>
              <a:t> </a:t>
            </a:r>
            <a:r>
              <a:rPr sz="1200" u="none" dirty="0">
                <a:solidFill>
                  <a:srgbClr val="00338D"/>
                </a:solidFill>
                <a:latin typeface="Arial"/>
                <a:cs typeface="Arial"/>
              </a:rPr>
              <a:t>ha</a:t>
            </a:r>
            <a:r>
              <a:rPr sz="1200" u="none" spc="270" dirty="0">
                <a:solidFill>
                  <a:srgbClr val="00338D"/>
                </a:solidFill>
                <a:latin typeface="Arial"/>
                <a:cs typeface="Arial"/>
              </a:rPr>
              <a:t> </a:t>
            </a:r>
            <a:r>
              <a:rPr sz="1200" u="none" dirty="0">
                <a:solidFill>
                  <a:srgbClr val="00338D"/>
                </a:solidFill>
                <a:latin typeface="Arial"/>
                <a:cs typeface="Arial"/>
              </a:rPr>
              <a:t>chiarito</a:t>
            </a:r>
            <a:r>
              <a:rPr sz="1200" u="none" spc="265" dirty="0">
                <a:solidFill>
                  <a:srgbClr val="00338D"/>
                </a:solidFill>
                <a:latin typeface="Arial"/>
                <a:cs typeface="Arial"/>
              </a:rPr>
              <a:t> </a:t>
            </a:r>
            <a:r>
              <a:rPr sz="1200" u="none" dirty="0">
                <a:solidFill>
                  <a:srgbClr val="00338D"/>
                </a:solidFill>
                <a:latin typeface="Arial"/>
                <a:cs typeface="Arial"/>
              </a:rPr>
              <a:t>le</a:t>
            </a:r>
            <a:r>
              <a:rPr sz="1200" u="none" spc="254" dirty="0">
                <a:solidFill>
                  <a:srgbClr val="00338D"/>
                </a:solidFill>
                <a:latin typeface="Arial"/>
                <a:cs typeface="Arial"/>
              </a:rPr>
              <a:t> </a:t>
            </a:r>
            <a:r>
              <a:rPr sz="1200" u="none" dirty="0">
                <a:solidFill>
                  <a:srgbClr val="00338D"/>
                </a:solidFill>
                <a:latin typeface="Arial"/>
                <a:cs typeface="Arial"/>
              </a:rPr>
              <a:t>condizioni</a:t>
            </a:r>
            <a:r>
              <a:rPr sz="1200" u="none" spc="270" dirty="0">
                <a:solidFill>
                  <a:srgbClr val="00338D"/>
                </a:solidFill>
                <a:latin typeface="Arial"/>
                <a:cs typeface="Arial"/>
              </a:rPr>
              <a:t> </a:t>
            </a:r>
            <a:r>
              <a:rPr sz="1200" u="none" dirty="0">
                <a:solidFill>
                  <a:srgbClr val="00338D"/>
                </a:solidFill>
                <a:latin typeface="Arial"/>
                <a:cs typeface="Arial"/>
              </a:rPr>
              <a:t>per</a:t>
            </a:r>
            <a:r>
              <a:rPr sz="1200" u="none" spc="270" dirty="0">
                <a:solidFill>
                  <a:srgbClr val="00338D"/>
                </a:solidFill>
                <a:latin typeface="Arial"/>
                <a:cs typeface="Arial"/>
              </a:rPr>
              <a:t> </a:t>
            </a:r>
            <a:r>
              <a:rPr sz="1200" u="none" dirty="0">
                <a:solidFill>
                  <a:srgbClr val="00338D"/>
                </a:solidFill>
                <a:latin typeface="Arial"/>
                <a:cs typeface="Arial"/>
              </a:rPr>
              <a:t>le</a:t>
            </a:r>
            <a:r>
              <a:rPr sz="1200" u="none" spc="270" dirty="0">
                <a:solidFill>
                  <a:srgbClr val="00338D"/>
                </a:solidFill>
                <a:latin typeface="Arial"/>
                <a:cs typeface="Arial"/>
              </a:rPr>
              <a:t> </a:t>
            </a:r>
            <a:r>
              <a:rPr sz="1200" u="none" dirty="0">
                <a:solidFill>
                  <a:srgbClr val="00338D"/>
                </a:solidFill>
                <a:latin typeface="Arial"/>
                <a:cs typeface="Arial"/>
              </a:rPr>
              <a:t>quali</a:t>
            </a:r>
            <a:r>
              <a:rPr sz="1200" u="none" spc="254" dirty="0">
                <a:solidFill>
                  <a:srgbClr val="00338D"/>
                </a:solidFill>
                <a:latin typeface="Arial"/>
                <a:cs typeface="Arial"/>
              </a:rPr>
              <a:t> </a:t>
            </a:r>
            <a:r>
              <a:rPr sz="1200" u="none" dirty="0">
                <a:solidFill>
                  <a:srgbClr val="00338D"/>
                </a:solidFill>
                <a:latin typeface="Arial"/>
                <a:cs typeface="Arial"/>
              </a:rPr>
              <a:t>è</a:t>
            </a:r>
            <a:r>
              <a:rPr sz="1200" u="none" spc="270" dirty="0">
                <a:solidFill>
                  <a:srgbClr val="00338D"/>
                </a:solidFill>
                <a:latin typeface="Arial"/>
                <a:cs typeface="Arial"/>
              </a:rPr>
              <a:t> </a:t>
            </a:r>
            <a:r>
              <a:rPr sz="1200" u="none" dirty="0">
                <a:solidFill>
                  <a:srgbClr val="00338D"/>
                </a:solidFill>
                <a:latin typeface="Arial"/>
                <a:cs typeface="Arial"/>
              </a:rPr>
              <a:t>possibile</a:t>
            </a:r>
            <a:r>
              <a:rPr sz="1200" u="none" spc="280" dirty="0">
                <a:solidFill>
                  <a:srgbClr val="00338D"/>
                </a:solidFill>
                <a:latin typeface="Arial"/>
                <a:cs typeface="Arial"/>
              </a:rPr>
              <a:t> </a:t>
            </a:r>
            <a:r>
              <a:rPr sz="1200" u="none" dirty="0">
                <a:solidFill>
                  <a:srgbClr val="00338D"/>
                </a:solidFill>
                <a:latin typeface="Arial"/>
                <a:cs typeface="Arial"/>
              </a:rPr>
              <a:t>la</a:t>
            </a:r>
            <a:r>
              <a:rPr sz="1200" u="none" spc="254" dirty="0">
                <a:solidFill>
                  <a:srgbClr val="00338D"/>
                </a:solidFill>
                <a:latin typeface="Arial"/>
                <a:cs typeface="Arial"/>
              </a:rPr>
              <a:t> </a:t>
            </a:r>
            <a:r>
              <a:rPr sz="1200" u="none" dirty="0">
                <a:solidFill>
                  <a:srgbClr val="00338D"/>
                </a:solidFill>
                <a:latin typeface="Arial"/>
                <a:cs typeface="Arial"/>
              </a:rPr>
              <a:t>"risalita"</a:t>
            </a:r>
            <a:r>
              <a:rPr sz="1200" u="none" spc="275" dirty="0">
                <a:solidFill>
                  <a:srgbClr val="00338D"/>
                </a:solidFill>
                <a:latin typeface="Arial"/>
                <a:cs typeface="Arial"/>
              </a:rPr>
              <a:t> </a:t>
            </a:r>
            <a:r>
              <a:rPr sz="1200" u="none" dirty="0">
                <a:solidFill>
                  <a:srgbClr val="00338D"/>
                </a:solidFill>
                <a:latin typeface="Arial"/>
                <a:cs typeface="Arial"/>
              </a:rPr>
              <a:t>della</a:t>
            </a:r>
            <a:r>
              <a:rPr sz="1200" u="none" spc="275" dirty="0">
                <a:solidFill>
                  <a:srgbClr val="00338D"/>
                </a:solidFill>
                <a:latin typeface="Arial"/>
                <a:cs typeface="Arial"/>
              </a:rPr>
              <a:t>  </a:t>
            </a:r>
            <a:r>
              <a:rPr sz="1200" u="none" dirty="0">
                <a:solidFill>
                  <a:srgbClr val="00338D"/>
                </a:solidFill>
                <a:latin typeface="Arial"/>
                <a:cs typeface="Arial"/>
              </a:rPr>
              <a:t>responsabilità</a:t>
            </a:r>
            <a:r>
              <a:rPr sz="1200" u="none" spc="275" dirty="0">
                <a:solidFill>
                  <a:srgbClr val="00338D"/>
                </a:solidFill>
                <a:latin typeface="Arial"/>
                <a:cs typeface="Arial"/>
              </a:rPr>
              <a:t> </a:t>
            </a:r>
            <a:r>
              <a:rPr sz="1200" u="none" spc="-20" dirty="0">
                <a:solidFill>
                  <a:srgbClr val="00338D"/>
                </a:solidFill>
                <a:latin typeface="Arial"/>
                <a:cs typeface="Arial"/>
              </a:rPr>
              <a:t>alla </a:t>
            </a:r>
            <a:r>
              <a:rPr sz="1200" u="none" spc="-10" dirty="0">
                <a:solidFill>
                  <a:srgbClr val="00338D"/>
                </a:solidFill>
                <a:latin typeface="Arial"/>
                <a:cs typeface="Arial"/>
              </a:rPr>
              <a:t>Capogruppo</a:t>
            </a:r>
            <a:endParaRPr sz="1200" dirty="0">
              <a:latin typeface="Arial"/>
              <a:cs typeface="Arial"/>
            </a:endParaRPr>
          </a:p>
          <a:p>
            <a:pPr marL="285750" marR="5080" indent="-273685" algn="just">
              <a:lnSpc>
                <a:spcPct val="100000"/>
              </a:lnSpc>
              <a:spcBef>
                <a:spcPts val="900"/>
              </a:spcBef>
              <a:buFont typeface="Wingdings"/>
              <a:buChar char=""/>
              <a:tabLst>
                <a:tab pos="287020" algn="l"/>
              </a:tabLst>
            </a:pPr>
            <a:r>
              <a:rPr sz="1200" dirty="0">
                <a:solidFill>
                  <a:srgbClr val="00338D"/>
                </a:solidFill>
                <a:latin typeface="Arial"/>
                <a:cs typeface="Arial"/>
              </a:rPr>
              <a:t>applicazione</a:t>
            </a:r>
            <a:r>
              <a:rPr sz="1200" spc="80" dirty="0">
                <a:solidFill>
                  <a:srgbClr val="00338D"/>
                </a:solidFill>
                <a:latin typeface="Arial"/>
                <a:cs typeface="Arial"/>
              </a:rPr>
              <a:t> </a:t>
            </a:r>
            <a:r>
              <a:rPr sz="1200" u="heavy" dirty="0">
                <a:solidFill>
                  <a:srgbClr val="00338D"/>
                </a:solidFill>
                <a:uFill>
                  <a:solidFill>
                    <a:srgbClr val="00338D"/>
                  </a:solidFill>
                </a:uFill>
                <a:latin typeface="Arial"/>
                <a:cs typeface="Arial"/>
              </a:rPr>
              <a:t>a</a:t>
            </a:r>
            <a:r>
              <a:rPr sz="1200" u="heavy" spc="8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società</a:t>
            </a:r>
            <a:r>
              <a:rPr sz="1200" u="heavy" spc="8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estere</a:t>
            </a:r>
            <a:r>
              <a:rPr sz="1200" u="heavy" spc="8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in</a:t>
            </a:r>
            <a:r>
              <a:rPr sz="1200" u="heavy" spc="8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relazione</a:t>
            </a:r>
            <a:r>
              <a:rPr sz="1200" u="heavy" spc="90"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a</a:t>
            </a:r>
            <a:r>
              <a:rPr sz="1200" u="heavy" spc="8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reati</a:t>
            </a:r>
            <a:r>
              <a:rPr sz="1200" u="heavy" spc="8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commessi</a:t>
            </a:r>
            <a:r>
              <a:rPr sz="1200" u="heavy" spc="100"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in</a:t>
            </a:r>
            <a:r>
              <a:rPr sz="1200" u="heavy" spc="7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Italia</a:t>
            </a:r>
            <a:r>
              <a:rPr sz="1200" u="none" spc="80" dirty="0">
                <a:solidFill>
                  <a:srgbClr val="00338D"/>
                </a:solidFill>
                <a:latin typeface="Arial"/>
                <a:cs typeface="Arial"/>
              </a:rPr>
              <a:t> </a:t>
            </a:r>
            <a:r>
              <a:rPr sz="1200" u="none" dirty="0">
                <a:solidFill>
                  <a:srgbClr val="00338D"/>
                </a:solidFill>
                <a:latin typeface="Arial"/>
                <a:cs typeface="Arial"/>
              </a:rPr>
              <a:t>(casi</a:t>
            </a:r>
            <a:r>
              <a:rPr sz="1200" u="none" spc="100" dirty="0">
                <a:solidFill>
                  <a:srgbClr val="00338D"/>
                </a:solidFill>
                <a:latin typeface="Arial"/>
                <a:cs typeface="Arial"/>
              </a:rPr>
              <a:t> </a:t>
            </a:r>
            <a:r>
              <a:rPr sz="1200" u="none" dirty="0">
                <a:solidFill>
                  <a:srgbClr val="00338D"/>
                </a:solidFill>
                <a:latin typeface="Arial"/>
                <a:cs typeface="Arial"/>
              </a:rPr>
              <a:t>Siemens</a:t>
            </a:r>
            <a:r>
              <a:rPr sz="1200" u="none" spc="95" dirty="0">
                <a:solidFill>
                  <a:srgbClr val="00338D"/>
                </a:solidFill>
                <a:latin typeface="Arial"/>
                <a:cs typeface="Arial"/>
              </a:rPr>
              <a:t> </a:t>
            </a:r>
            <a:r>
              <a:rPr sz="1200" u="none" dirty="0">
                <a:solidFill>
                  <a:srgbClr val="00338D"/>
                </a:solidFill>
                <a:latin typeface="Arial"/>
                <a:cs typeface="Arial"/>
              </a:rPr>
              <a:t>e,</a:t>
            </a:r>
            <a:r>
              <a:rPr sz="1200" u="none" spc="90" dirty="0">
                <a:solidFill>
                  <a:srgbClr val="00338D"/>
                </a:solidFill>
                <a:latin typeface="Arial"/>
                <a:cs typeface="Arial"/>
              </a:rPr>
              <a:t> </a:t>
            </a:r>
            <a:r>
              <a:rPr sz="1200" u="none" dirty="0">
                <a:solidFill>
                  <a:srgbClr val="00338D"/>
                </a:solidFill>
                <a:latin typeface="Arial"/>
                <a:cs typeface="Arial"/>
              </a:rPr>
              <a:t>più</a:t>
            </a:r>
            <a:r>
              <a:rPr sz="1200" u="none" spc="85" dirty="0">
                <a:solidFill>
                  <a:srgbClr val="00338D"/>
                </a:solidFill>
                <a:latin typeface="Arial"/>
                <a:cs typeface="Arial"/>
              </a:rPr>
              <a:t> </a:t>
            </a:r>
            <a:r>
              <a:rPr sz="1200" u="none" dirty="0">
                <a:solidFill>
                  <a:srgbClr val="00338D"/>
                </a:solidFill>
                <a:latin typeface="Arial"/>
                <a:cs typeface="Arial"/>
              </a:rPr>
              <a:t>di</a:t>
            </a:r>
            <a:r>
              <a:rPr sz="1200" u="none" spc="100" dirty="0">
                <a:solidFill>
                  <a:srgbClr val="00338D"/>
                </a:solidFill>
                <a:latin typeface="Arial"/>
                <a:cs typeface="Arial"/>
              </a:rPr>
              <a:t> </a:t>
            </a:r>
            <a:r>
              <a:rPr sz="1200" u="none" dirty="0">
                <a:solidFill>
                  <a:srgbClr val="00338D"/>
                </a:solidFill>
                <a:latin typeface="Arial"/>
                <a:cs typeface="Arial"/>
              </a:rPr>
              <a:t>recente,</a:t>
            </a:r>
            <a:r>
              <a:rPr sz="1200" u="none" spc="90" dirty="0">
                <a:solidFill>
                  <a:srgbClr val="00338D"/>
                </a:solidFill>
                <a:latin typeface="Arial"/>
                <a:cs typeface="Arial"/>
              </a:rPr>
              <a:t> </a:t>
            </a:r>
            <a:r>
              <a:rPr sz="1200" u="none" spc="-20" dirty="0">
                <a:solidFill>
                  <a:srgbClr val="00338D"/>
                </a:solidFill>
                <a:latin typeface="Arial"/>
                <a:cs typeface="Arial"/>
              </a:rPr>
              <a:t>Caso 	</a:t>
            </a:r>
            <a:r>
              <a:rPr sz="1200" u="none" spc="-60" dirty="0">
                <a:solidFill>
                  <a:srgbClr val="00338D"/>
                </a:solidFill>
                <a:latin typeface="Arial"/>
                <a:cs typeface="Arial"/>
              </a:rPr>
              <a:t>GATX</a:t>
            </a:r>
            <a:r>
              <a:rPr sz="1200" u="none" spc="-30" dirty="0">
                <a:solidFill>
                  <a:srgbClr val="00338D"/>
                </a:solidFill>
                <a:latin typeface="Arial"/>
                <a:cs typeface="Arial"/>
              </a:rPr>
              <a:t> </a:t>
            </a:r>
            <a:r>
              <a:rPr sz="1200" u="none" spc="-10" dirty="0">
                <a:solidFill>
                  <a:srgbClr val="00338D"/>
                </a:solidFill>
                <a:latin typeface="Arial"/>
                <a:cs typeface="Arial"/>
              </a:rPr>
              <a:t>RAIL);</a:t>
            </a:r>
            <a:endParaRPr sz="1200" dirty="0">
              <a:latin typeface="Arial"/>
              <a:cs typeface="Arial"/>
            </a:endParaRPr>
          </a:p>
          <a:p>
            <a:pPr marL="285115" marR="8255" indent="-273050" algn="just">
              <a:lnSpc>
                <a:spcPct val="100000"/>
              </a:lnSpc>
              <a:spcBef>
                <a:spcPts val="900"/>
              </a:spcBef>
              <a:buFont typeface="Wingdings"/>
              <a:buChar char=""/>
              <a:tabLst>
                <a:tab pos="285115" algn="l"/>
              </a:tabLst>
            </a:pPr>
            <a:r>
              <a:rPr sz="1200" dirty="0">
                <a:solidFill>
                  <a:srgbClr val="00338D"/>
                </a:solidFill>
                <a:latin typeface="Arial"/>
                <a:cs typeface="Arial"/>
              </a:rPr>
              <a:t>applicazione</a:t>
            </a:r>
            <a:r>
              <a:rPr sz="1200" spc="240" dirty="0">
                <a:solidFill>
                  <a:srgbClr val="00338D"/>
                </a:solidFill>
                <a:latin typeface="Arial"/>
                <a:cs typeface="Arial"/>
              </a:rPr>
              <a:t> </a:t>
            </a:r>
            <a:r>
              <a:rPr sz="1200" dirty="0">
                <a:solidFill>
                  <a:srgbClr val="00338D"/>
                </a:solidFill>
                <a:latin typeface="Arial"/>
                <a:cs typeface="Arial"/>
              </a:rPr>
              <a:t>a</a:t>
            </a:r>
            <a:r>
              <a:rPr sz="1200" spc="240" dirty="0">
                <a:solidFill>
                  <a:srgbClr val="00338D"/>
                </a:solidFill>
                <a:latin typeface="Arial"/>
                <a:cs typeface="Arial"/>
              </a:rPr>
              <a:t> </a:t>
            </a:r>
            <a:r>
              <a:rPr sz="1200" u="heavy" dirty="0">
                <a:solidFill>
                  <a:srgbClr val="00338D"/>
                </a:solidFill>
                <a:uFill>
                  <a:solidFill>
                    <a:srgbClr val="00338D"/>
                  </a:solidFill>
                </a:uFill>
                <a:latin typeface="Arial"/>
                <a:cs typeface="Arial"/>
              </a:rPr>
              <a:t>casi</a:t>
            </a:r>
            <a:r>
              <a:rPr sz="1200" u="heavy" spc="24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di</a:t>
            </a:r>
            <a:r>
              <a:rPr sz="1200" u="heavy" spc="240"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truffa</a:t>
            </a:r>
            <a:r>
              <a:rPr sz="1200" u="none" dirty="0">
                <a:solidFill>
                  <a:srgbClr val="00338D"/>
                </a:solidFill>
                <a:latin typeface="Arial"/>
                <a:cs typeface="Arial"/>
              </a:rPr>
              <a:t>,</a:t>
            </a:r>
            <a:r>
              <a:rPr sz="1200" u="none" spc="235" dirty="0">
                <a:solidFill>
                  <a:srgbClr val="00338D"/>
                </a:solidFill>
                <a:latin typeface="Arial"/>
                <a:cs typeface="Arial"/>
              </a:rPr>
              <a:t> </a:t>
            </a:r>
            <a:r>
              <a:rPr sz="1200" u="none" dirty="0">
                <a:solidFill>
                  <a:srgbClr val="00338D"/>
                </a:solidFill>
                <a:latin typeface="Arial"/>
                <a:cs typeface="Arial"/>
              </a:rPr>
              <a:t>che</a:t>
            </a:r>
            <a:r>
              <a:rPr sz="1200" u="none" spc="240" dirty="0">
                <a:solidFill>
                  <a:srgbClr val="00338D"/>
                </a:solidFill>
                <a:latin typeface="Arial"/>
                <a:cs typeface="Arial"/>
              </a:rPr>
              <a:t> </a:t>
            </a:r>
            <a:r>
              <a:rPr sz="1200" u="none" dirty="0">
                <a:solidFill>
                  <a:srgbClr val="00338D"/>
                </a:solidFill>
                <a:latin typeface="Arial"/>
                <a:cs typeface="Arial"/>
              </a:rPr>
              <a:t>hanno</a:t>
            </a:r>
            <a:r>
              <a:rPr sz="1200" u="none" spc="225" dirty="0">
                <a:solidFill>
                  <a:srgbClr val="00338D"/>
                </a:solidFill>
                <a:latin typeface="Arial"/>
                <a:cs typeface="Arial"/>
              </a:rPr>
              <a:t> </a:t>
            </a:r>
            <a:r>
              <a:rPr sz="1200" u="none" dirty="0">
                <a:solidFill>
                  <a:srgbClr val="00338D"/>
                </a:solidFill>
                <a:latin typeface="Arial"/>
                <a:cs typeface="Arial"/>
              </a:rPr>
              <a:t>condotto</a:t>
            </a:r>
            <a:r>
              <a:rPr sz="1200" u="none" spc="240" dirty="0">
                <a:solidFill>
                  <a:srgbClr val="00338D"/>
                </a:solidFill>
                <a:latin typeface="Arial"/>
                <a:cs typeface="Arial"/>
              </a:rPr>
              <a:t> </a:t>
            </a:r>
            <a:r>
              <a:rPr sz="1200" u="none" dirty="0">
                <a:solidFill>
                  <a:srgbClr val="00338D"/>
                </a:solidFill>
                <a:latin typeface="Arial"/>
                <a:cs typeface="Arial"/>
              </a:rPr>
              <a:t>all’esame,</a:t>
            </a:r>
            <a:r>
              <a:rPr sz="1200" u="none" spc="235" dirty="0">
                <a:solidFill>
                  <a:srgbClr val="00338D"/>
                </a:solidFill>
                <a:latin typeface="Arial"/>
                <a:cs typeface="Arial"/>
              </a:rPr>
              <a:t> </a:t>
            </a:r>
            <a:r>
              <a:rPr sz="1200" u="none" dirty="0">
                <a:solidFill>
                  <a:srgbClr val="00338D"/>
                </a:solidFill>
                <a:latin typeface="Arial"/>
                <a:cs typeface="Arial"/>
              </a:rPr>
              <a:t>con</a:t>
            </a:r>
            <a:r>
              <a:rPr sz="1200" u="none" spc="229" dirty="0">
                <a:solidFill>
                  <a:srgbClr val="00338D"/>
                </a:solidFill>
                <a:latin typeface="Arial"/>
                <a:cs typeface="Arial"/>
              </a:rPr>
              <a:t> </a:t>
            </a:r>
            <a:r>
              <a:rPr sz="1200" u="none" dirty="0">
                <a:solidFill>
                  <a:srgbClr val="00338D"/>
                </a:solidFill>
                <a:latin typeface="Arial"/>
                <a:cs typeface="Arial"/>
              </a:rPr>
              <a:t>esito</a:t>
            </a:r>
            <a:r>
              <a:rPr sz="1200" u="none" spc="240" dirty="0">
                <a:solidFill>
                  <a:srgbClr val="00338D"/>
                </a:solidFill>
                <a:latin typeface="Arial"/>
                <a:cs typeface="Arial"/>
              </a:rPr>
              <a:t> </a:t>
            </a:r>
            <a:r>
              <a:rPr sz="1200" u="none" dirty="0">
                <a:solidFill>
                  <a:srgbClr val="00338D"/>
                </a:solidFill>
                <a:latin typeface="Arial"/>
                <a:cs typeface="Arial"/>
              </a:rPr>
              <a:t>negativo,</a:t>
            </a:r>
            <a:r>
              <a:rPr sz="1200" u="none" spc="235" dirty="0">
                <a:solidFill>
                  <a:srgbClr val="00338D"/>
                </a:solidFill>
                <a:latin typeface="Arial"/>
                <a:cs typeface="Arial"/>
              </a:rPr>
              <a:t> </a:t>
            </a:r>
            <a:r>
              <a:rPr sz="1200" u="none" dirty="0">
                <a:solidFill>
                  <a:srgbClr val="00338D"/>
                </a:solidFill>
                <a:latin typeface="Arial"/>
                <a:cs typeface="Arial"/>
              </a:rPr>
              <a:t>di</a:t>
            </a:r>
            <a:r>
              <a:rPr sz="1200" u="none" spc="229" dirty="0">
                <a:solidFill>
                  <a:srgbClr val="00338D"/>
                </a:solidFill>
                <a:latin typeface="Arial"/>
                <a:cs typeface="Arial"/>
              </a:rPr>
              <a:t> </a:t>
            </a:r>
            <a:r>
              <a:rPr sz="1200" u="none" dirty="0">
                <a:solidFill>
                  <a:srgbClr val="00338D"/>
                </a:solidFill>
                <a:latin typeface="Arial"/>
                <a:cs typeface="Arial"/>
              </a:rPr>
              <a:t>modelli</a:t>
            </a:r>
            <a:r>
              <a:rPr sz="1200" u="none" spc="229" dirty="0">
                <a:solidFill>
                  <a:srgbClr val="00338D"/>
                </a:solidFill>
                <a:latin typeface="Arial"/>
                <a:cs typeface="Arial"/>
              </a:rPr>
              <a:t> </a:t>
            </a:r>
            <a:r>
              <a:rPr sz="1200" u="none" spc="-10" dirty="0">
                <a:solidFill>
                  <a:srgbClr val="00338D"/>
                </a:solidFill>
                <a:latin typeface="Arial"/>
                <a:cs typeface="Arial"/>
              </a:rPr>
              <a:t>organizzativi adottati</a:t>
            </a:r>
            <a:r>
              <a:rPr sz="1200" u="none" spc="-35" dirty="0">
                <a:solidFill>
                  <a:srgbClr val="00338D"/>
                </a:solidFill>
                <a:latin typeface="Arial"/>
                <a:cs typeface="Arial"/>
              </a:rPr>
              <a:t> </a:t>
            </a:r>
            <a:r>
              <a:rPr sz="1200" u="none" dirty="0">
                <a:solidFill>
                  <a:srgbClr val="00338D"/>
                </a:solidFill>
                <a:latin typeface="Arial"/>
                <a:cs typeface="Arial"/>
              </a:rPr>
              <a:t>ex</a:t>
            </a:r>
            <a:r>
              <a:rPr sz="1200" u="none" spc="-15" dirty="0">
                <a:solidFill>
                  <a:srgbClr val="00338D"/>
                </a:solidFill>
                <a:latin typeface="Arial"/>
                <a:cs typeface="Arial"/>
              </a:rPr>
              <a:t> </a:t>
            </a:r>
            <a:r>
              <a:rPr sz="1200" u="none" dirty="0">
                <a:solidFill>
                  <a:srgbClr val="00338D"/>
                </a:solidFill>
                <a:latin typeface="Arial"/>
                <a:cs typeface="Arial"/>
              </a:rPr>
              <a:t>post</a:t>
            </a:r>
            <a:r>
              <a:rPr sz="1200" u="none" spc="-15" dirty="0">
                <a:solidFill>
                  <a:srgbClr val="00338D"/>
                </a:solidFill>
                <a:latin typeface="Arial"/>
                <a:cs typeface="Arial"/>
              </a:rPr>
              <a:t> </a:t>
            </a:r>
            <a:r>
              <a:rPr sz="1200" u="none" dirty="0">
                <a:solidFill>
                  <a:srgbClr val="00338D"/>
                </a:solidFill>
                <a:latin typeface="Arial"/>
                <a:cs typeface="Arial"/>
              </a:rPr>
              <a:t>(caso</a:t>
            </a:r>
            <a:r>
              <a:rPr sz="1200" u="none" spc="-15" dirty="0">
                <a:solidFill>
                  <a:srgbClr val="00338D"/>
                </a:solidFill>
                <a:latin typeface="Arial"/>
                <a:cs typeface="Arial"/>
              </a:rPr>
              <a:t> </a:t>
            </a:r>
            <a:r>
              <a:rPr sz="1200" u="none" spc="-10" dirty="0">
                <a:solidFill>
                  <a:srgbClr val="00338D"/>
                </a:solidFill>
                <a:latin typeface="Arial"/>
                <a:cs typeface="Arial"/>
              </a:rPr>
              <a:t>Impregilo</a:t>
            </a:r>
            <a:r>
              <a:rPr sz="1200" u="none" spc="-185" dirty="0">
                <a:solidFill>
                  <a:srgbClr val="00338D"/>
                </a:solidFill>
                <a:latin typeface="Arial"/>
                <a:cs typeface="Arial"/>
              </a:rPr>
              <a:t> </a:t>
            </a:r>
            <a:r>
              <a:rPr sz="1200" u="none" spc="-10" dirty="0">
                <a:solidFill>
                  <a:srgbClr val="00338D"/>
                </a:solidFill>
                <a:latin typeface="Arial"/>
                <a:cs typeface="Arial"/>
              </a:rPr>
              <a:t>Napoli);</a:t>
            </a:r>
            <a:endParaRPr sz="1200" dirty="0">
              <a:latin typeface="Arial"/>
              <a:cs typeface="Arial"/>
            </a:endParaRPr>
          </a:p>
          <a:p>
            <a:pPr marL="285115" marR="6985" indent="-273050" algn="just">
              <a:lnSpc>
                <a:spcPct val="100000"/>
              </a:lnSpc>
              <a:spcBef>
                <a:spcPts val="900"/>
              </a:spcBef>
              <a:buFont typeface="Wingdings"/>
              <a:buChar char=""/>
              <a:tabLst>
                <a:tab pos="285115" algn="l"/>
              </a:tabLst>
            </a:pPr>
            <a:r>
              <a:rPr sz="1200" dirty="0">
                <a:solidFill>
                  <a:srgbClr val="00338D"/>
                </a:solidFill>
                <a:latin typeface="Arial"/>
                <a:cs typeface="Arial"/>
              </a:rPr>
              <a:t>applicazione</a:t>
            </a:r>
            <a:r>
              <a:rPr sz="1200" spc="30" dirty="0">
                <a:solidFill>
                  <a:srgbClr val="00338D"/>
                </a:solidFill>
                <a:latin typeface="Arial"/>
                <a:cs typeface="Arial"/>
              </a:rPr>
              <a:t> </a:t>
            </a:r>
            <a:r>
              <a:rPr sz="1200" dirty="0">
                <a:solidFill>
                  <a:srgbClr val="00338D"/>
                </a:solidFill>
                <a:latin typeface="Arial"/>
                <a:cs typeface="Arial"/>
              </a:rPr>
              <a:t>a</a:t>
            </a:r>
            <a:r>
              <a:rPr sz="1200" spc="20" dirty="0">
                <a:solidFill>
                  <a:srgbClr val="00338D"/>
                </a:solidFill>
                <a:latin typeface="Arial"/>
                <a:cs typeface="Arial"/>
              </a:rPr>
              <a:t> </a:t>
            </a:r>
            <a:r>
              <a:rPr sz="1200" dirty="0">
                <a:solidFill>
                  <a:srgbClr val="00338D"/>
                </a:solidFill>
                <a:latin typeface="Arial"/>
                <a:cs typeface="Arial"/>
              </a:rPr>
              <a:t>casistiche</a:t>
            </a:r>
            <a:r>
              <a:rPr sz="1200" spc="25" dirty="0">
                <a:solidFill>
                  <a:srgbClr val="00338D"/>
                </a:solidFill>
                <a:latin typeface="Arial"/>
                <a:cs typeface="Arial"/>
              </a:rPr>
              <a:t> </a:t>
            </a:r>
            <a:r>
              <a:rPr sz="1200" dirty="0">
                <a:solidFill>
                  <a:srgbClr val="00338D"/>
                </a:solidFill>
                <a:latin typeface="Arial"/>
                <a:cs typeface="Arial"/>
              </a:rPr>
              <a:t>di</a:t>
            </a:r>
            <a:r>
              <a:rPr sz="1200" spc="20" dirty="0">
                <a:solidFill>
                  <a:srgbClr val="00338D"/>
                </a:solidFill>
                <a:latin typeface="Arial"/>
                <a:cs typeface="Arial"/>
              </a:rPr>
              <a:t> </a:t>
            </a:r>
            <a:r>
              <a:rPr sz="1200" u="heavy" dirty="0">
                <a:solidFill>
                  <a:srgbClr val="00338D"/>
                </a:solidFill>
                <a:uFill>
                  <a:solidFill>
                    <a:srgbClr val="00338D"/>
                  </a:solidFill>
                </a:uFill>
                <a:latin typeface="Arial"/>
                <a:cs typeface="Arial"/>
              </a:rPr>
              <a:t>omicidio</a:t>
            </a:r>
            <a:r>
              <a:rPr sz="1200" u="heavy" spc="2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colposo</a:t>
            </a:r>
            <a:r>
              <a:rPr sz="1200" u="heavy" spc="30"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commesso</a:t>
            </a:r>
            <a:r>
              <a:rPr sz="1200" u="heavy" spc="30"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in</a:t>
            </a:r>
            <a:r>
              <a:rPr sz="1200" u="heavy" spc="3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violazione</a:t>
            </a:r>
            <a:r>
              <a:rPr sz="1200" u="heavy" spc="20"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della</a:t>
            </a:r>
            <a:r>
              <a:rPr sz="1200" u="heavy" spc="2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normativa</a:t>
            </a:r>
            <a:r>
              <a:rPr sz="1200" u="heavy" spc="30"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antinfortunistica</a:t>
            </a:r>
            <a:r>
              <a:rPr sz="1200" u="none" dirty="0">
                <a:solidFill>
                  <a:srgbClr val="00338D"/>
                </a:solidFill>
                <a:latin typeface="Arial"/>
                <a:cs typeface="Arial"/>
              </a:rPr>
              <a:t>,</a:t>
            </a:r>
            <a:r>
              <a:rPr sz="1200" u="none" spc="35" dirty="0">
                <a:solidFill>
                  <a:srgbClr val="00338D"/>
                </a:solidFill>
                <a:latin typeface="Arial"/>
                <a:cs typeface="Arial"/>
              </a:rPr>
              <a:t> </a:t>
            </a:r>
            <a:r>
              <a:rPr sz="1200" u="none" spc="-25" dirty="0">
                <a:solidFill>
                  <a:srgbClr val="00338D"/>
                </a:solidFill>
                <a:latin typeface="Arial"/>
                <a:cs typeface="Arial"/>
              </a:rPr>
              <a:t>che </a:t>
            </a:r>
            <a:r>
              <a:rPr sz="1200" u="none" spc="-10" dirty="0">
                <a:solidFill>
                  <a:srgbClr val="00338D"/>
                </a:solidFill>
                <a:latin typeface="Arial"/>
                <a:cs typeface="Arial"/>
              </a:rPr>
              <a:t>hanno</a:t>
            </a:r>
            <a:r>
              <a:rPr sz="1200" u="none" spc="-60" dirty="0">
                <a:solidFill>
                  <a:srgbClr val="00338D"/>
                </a:solidFill>
                <a:latin typeface="Arial"/>
                <a:cs typeface="Arial"/>
              </a:rPr>
              <a:t> </a:t>
            </a:r>
            <a:r>
              <a:rPr sz="1200" u="none" spc="-10" dirty="0">
                <a:solidFill>
                  <a:srgbClr val="00338D"/>
                </a:solidFill>
                <a:latin typeface="Arial"/>
                <a:cs typeface="Arial"/>
              </a:rPr>
              <a:t>prodotto</a:t>
            </a:r>
            <a:r>
              <a:rPr sz="1200" u="none" spc="-60" dirty="0">
                <a:solidFill>
                  <a:srgbClr val="00338D"/>
                </a:solidFill>
                <a:latin typeface="Arial"/>
                <a:cs typeface="Arial"/>
              </a:rPr>
              <a:t> </a:t>
            </a:r>
            <a:r>
              <a:rPr sz="1200" u="none" spc="-10" dirty="0">
                <a:solidFill>
                  <a:srgbClr val="00338D"/>
                </a:solidFill>
                <a:latin typeface="Arial"/>
                <a:cs typeface="Arial"/>
              </a:rPr>
              <a:t>pronunce</a:t>
            </a:r>
            <a:r>
              <a:rPr sz="1200" u="none" spc="-70" dirty="0">
                <a:solidFill>
                  <a:srgbClr val="00338D"/>
                </a:solidFill>
                <a:latin typeface="Arial"/>
                <a:cs typeface="Arial"/>
              </a:rPr>
              <a:t> </a:t>
            </a:r>
            <a:r>
              <a:rPr sz="1200" u="none" dirty="0">
                <a:solidFill>
                  <a:srgbClr val="00338D"/>
                </a:solidFill>
                <a:latin typeface="Arial"/>
                <a:cs typeface="Arial"/>
              </a:rPr>
              <a:t>di</a:t>
            </a:r>
            <a:r>
              <a:rPr sz="1200" u="none" spc="-5" dirty="0">
                <a:solidFill>
                  <a:srgbClr val="00338D"/>
                </a:solidFill>
                <a:latin typeface="Arial"/>
                <a:cs typeface="Arial"/>
              </a:rPr>
              <a:t> </a:t>
            </a:r>
            <a:r>
              <a:rPr sz="1200" u="none" spc="-10" dirty="0">
                <a:solidFill>
                  <a:srgbClr val="00338D"/>
                </a:solidFill>
                <a:latin typeface="Arial"/>
                <a:cs typeface="Arial"/>
              </a:rPr>
              <a:t>condanna</a:t>
            </a:r>
            <a:r>
              <a:rPr sz="1200" u="none" spc="-70" dirty="0">
                <a:solidFill>
                  <a:srgbClr val="00338D"/>
                </a:solidFill>
                <a:latin typeface="Arial"/>
                <a:cs typeface="Arial"/>
              </a:rPr>
              <a:t> </a:t>
            </a:r>
            <a:r>
              <a:rPr sz="1200" u="none" dirty="0">
                <a:solidFill>
                  <a:srgbClr val="00338D"/>
                </a:solidFill>
                <a:latin typeface="Arial"/>
                <a:cs typeface="Arial"/>
              </a:rPr>
              <a:t>delle</a:t>
            </a:r>
            <a:r>
              <a:rPr sz="1200" u="none" spc="-35" dirty="0">
                <a:solidFill>
                  <a:srgbClr val="00338D"/>
                </a:solidFill>
                <a:latin typeface="Arial"/>
                <a:cs typeface="Arial"/>
              </a:rPr>
              <a:t> </a:t>
            </a:r>
            <a:r>
              <a:rPr sz="1200" u="none" dirty="0">
                <a:solidFill>
                  <a:srgbClr val="00338D"/>
                </a:solidFill>
                <a:latin typeface="Arial"/>
                <a:cs typeface="Arial"/>
              </a:rPr>
              <a:t>Società</a:t>
            </a:r>
            <a:r>
              <a:rPr sz="1200" u="none" spc="-30" dirty="0">
                <a:solidFill>
                  <a:srgbClr val="00338D"/>
                </a:solidFill>
                <a:latin typeface="Arial"/>
                <a:cs typeface="Arial"/>
              </a:rPr>
              <a:t> </a:t>
            </a:r>
            <a:r>
              <a:rPr sz="1200" u="none" spc="-10" dirty="0">
                <a:solidFill>
                  <a:srgbClr val="00338D"/>
                </a:solidFill>
                <a:latin typeface="Arial"/>
                <a:cs typeface="Arial"/>
              </a:rPr>
              <a:t>coinvolte</a:t>
            </a:r>
            <a:r>
              <a:rPr sz="1200" u="none" spc="-40" dirty="0">
                <a:solidFill>
                  <a:srgbClr val="00338D"/>
                </a:solidFill>
                <a:latin typeface="Arial"/>
                <a:cs typeface="Arial"/>
              </a:rPr>
              <a:t> </a:t>
            </a:r>
            <a:r>
              <a:rPr sz="1200" u="none" dirty="0">
                <a:solidFill>
                  <a:srgbClr val="00338D"/>
                </a:solidFill>
                <a:latin typeface="Arial"/>
                <a:cs typeface="Arial"/>
              </a:rPr>
              <a:t>(caso</a:t>
            </a:r>
            <a:r>
              <a:rPr sz="1200" u="none" spc="-100" dirty="0">
                <a:solidFill>
                  <a:srgbClr val="00338D"/>
                </a:solidFill>
                <a:latin typeface="Arial"/>
                <a:cs typeface="Arial"/>
              </a:rPr>
              <a:t> </a:t>
            </a:r>
            <a:r>
              <a:rPr sz="1200" u="none" spc="-25" dirty="0">
                <a:solidFill>
                  <a:srgbClr val="00338D"/>
                </a:solidFill>
                <a:latin typeface="Arial"/>
                <a:cs typeface="Arial"/>
              </a:rPr>
              <a:t>Trenitalia;</a:t>
            </a:r>
            <a:r>
              <a:rPr sz="1200" u="none" spc="-114" dirty="0">
                <a:solidFill>
                  <a:srgbClr val="00338D"/>
                </a:solidFill>
                <a:latin typeface="Arial"/>
                <a:cs typeface="Arial"/>
              </a:rPr>
              <a:t> </a:t>
            </a:r>
            <a:r>
              <a:rPr sz="1200" u="none" spc="-10" dirty="0">
                <a:solidFill>
                  <a:srgbClr val="00338D"/>
                </a:solidFill>
                <a:latin typeface="Arial"/>
                <a:cs typeface="Arial"/>
              </a:rPr>
              <a:t>Thyssenkrupp);</a:t>
            </a:r>
            <a:endParaRPr sz="1200" dirty="0">
              <a:latin typeface="Arial"/>
              <a:cs typeface="Arial"/>
            </a:endParaRPr>
          </a:p>
          <a:p>
            <a:pPr marL="285115" marR="5080" indent="-273050" algn="just">
              <a:lnSpc>
                <a:spcPct val="100000"/>
              </a:lnSpc>
              <a:spcBef>
                <a:spcPts val="900"/>
              </a:spcBef>
              <a:buFont typeface="Wingdings"/>
              <a:buChar char=""/>
              <a:tabLst>
                <a:tab pos="285115" algn="l"/>
              </a:tabLst>
            </a:pPr>
            <a:r>
              <a:rPr sz="1200" dirty="0">
                <a:solidFill>
                  <a:srgbClr val="00338D"/>
                </a:solidFill>
                <a:latin typeface="Arial"/>
                <a:cs typeface="Arial"/>
              </a:rPr>
              <a:t>prima</a:t>
            </a:r>
            <a:r>
              <a:rPr sz="1200" spc="-25" dirty="0">
                <a:solidFill>
                  <a:srgbClr val="00338D"/>
                </a:solidFill>
                <a:latin typeface="Arial"/>
                <a:cs typeface="Arial"/>
              </a:rPr>
              <a:t> </a:t>
            </a:r>
            <a:r>
              <a:rPr sz="1200" dirty="0">
                <a:solidFill>
                  <a:srgbClr val="00338D"/>
                </a:solidFill>
                <a:latin typeface="Arial"/>
                <a:cs typeface="Arial"/>
              </a:rPr>
              <a:t>sentenza</a:t>
            </a:r>
            <a:r>
              <a:rPr sz="1200" spc="-25" dirty="0">
                <a:solidFill>
                  <a:srgbClr val="00338D"/>
                </a:solidFill>
                <a:latin typeface="Arial"/>
                <a:cs typeface="Arial"/>
              </a:rPr>
              <a:t> </a:t>
            </a:r>
            <a:r>
              <a:rPr sz="1200" spc="-10" dirty="0">
                <a:solidFill>
                  <a:srgbClr val="00338D"/>
                </a:solidFill>
                <a:latin typeface="Arial"/>
                <a:cs typeface="Arial"/>
              </a:rPr>
              <a:t>dibattimentale</a:t>
            </a:r>
            <a:r>
              <a:rPr sz="1200" spc="-20" dirty="0">
                <a:solidFill>
                  <a:srgbClr val="00338D"/>
                </a:solidFill>
                <a:latin typeface="Arial"/>
                <a:cs typeface="Arial"/>
              </a:rPr>
              <a:t> </a:t>
            </a:r>
            <a:r>
              <a:rPr sz="1200" dirty="0">
                <a:solidFill>
                  <a:srgbClr val="00338D"/>
                </a:solidFill>
                <a:latin typeface="Arial"/>
                <a:cs typeface="Arial"/>
              </a:rPr>
              <a:t>edita</a:t>
            </a:r>
            <a:r>
              <a:rPr sz="1200" spc="-25" dirty="0">
                <a:solidFill>
                  <a:srgbClr val="00338D"/>
                </a:solidFill>
                <a:latin typeface="Arial"/>
                <a:cs typeface="Arial"/>
              </a:rPr>
              <a:t> </a:t>
            </a:r>
            <a:r>
              <a:rPr sz="1200" dirty="0">
                <a:solidFill>
                  <a:srgbClr val="00338D"/>
                </a:solidFill>
                <a:latin typeface="Arial"/>
                <a:cs typeface="Arial"/>
              </a:rPr>
              <a:t>(“Caso</a:t>
            </a:r>
            <a:r>
              <a:rPr sz="1200" spc="-10" dirty="0">
                <a:solidFill>
                  <a:srgbClr val="00338D"/>
                </a:solidFill>
                <a:latin typeface="Arial"/>
                <a:cs typeface="Arial"/>
              </a:rPr>
              <a:t> Mychef”),</a:t>
            </a:r>
            <a:r>
              <a:rPr sz="1200" spc="-25" dirty="0">
                <a:solidFill>
                  <a:srgbClr val="00338D"/>
                </a:solidFill>
                <a:latin typeface="Arial"/>
                <a:cs typeface="Arial"/>
              </a:rPr>
              <a:t> </a:t>
            </a:r>
            <a:r>
              <a:rPr sz="1200" dirty="0">
                <a:solidFill>
                  <a:srgbClr val="00338D"/>
                </a:solidFill>
                <a:latin typeface="Arial"/>
                <a:cs typeface="Arial"/>
              </a:rPr>
              <a:t>in</a:t>
            </a:r>
            <a:r>
              <a:rPr sz="1200" spc="-35" dirty="0">
                <a:solidFill>
                  <a:srgbClr val="00338D"/>
                </a:solidFill>
                <a:latin typeface="Arial"/>
                <a:cs typeface="Arial"/>
              </a:rPr>
              <a:t> </a:t>
            </a:r>
            <a:r>
              <a:rPr sz="1200" dirty="0">
                <a:solidFill>
                  <a:srgbClr val="00338D"/>
                </a:solidFill>
                <a:latin typeface="Arial"/>
                <a:cs typeface="Arial"/>
              </a:rPr>
              <a:t>merito</a:t>
            </a:r>
            <a:r>
              <a:rPr sz="1200" spc="-10" dirty="0">
                <a:solidFill>
                  <a:srgbClr val="00338D"/>
                </a:solidFill>
                <a:latin typeface="Arial"/>
                <a:cs typeface="Arial"/>
              </a:rPr>
              <a:t> </a:t>
            </a:r>
            <a:r>
              <a:rPr sz="1200" dirty="0">
                <a:solidFill>
                  <a:srgbClr val="00338D"/>
                </a:solidFill>
                <a:latin typeface="Arial"/>
                <a:cs typeface="Arial"/>
              </a:rPr>
              <a:t>a</a:t>
            </a:r>
            <a:r>
              <a:rPr sz="1200" spc="-25" dirty="0">
                <a:solidFill>
                  <a:srgbClr val="00338D"/>
                </a:solidFill>
                <a:latin typeface="Arial"/>
                <a:cs typeface="Arial"/>
              </a:rPr>
              <a:t> </a:t>
            </a:r>
            <a:r>
              <a:rPr sz="1200" dirty="0">
                <a:solidFill>
                  <a:srgbClr val="00338D"/>
                </a:solidFill>
                <a:latin typeface="Arial"/>
                <a:cs typeface="Arial"/>
              </a:rPr>
              <a:t>fatti</a:t>
            </a:r>
            <a:r>
              <a:rPr sz="1200" spc="-25" dirty="0">
                <a:solidFill>
                  <a:srgbClr val="00338D"/>
                </a:solidFill>
                <a:latin typeface="Arial"/>
                <a:cs typeface="Arial"/>
              </a:rPr>
              <a:t> </a:t>
            </a:r>
            <a:r>
              <a:rPr sz="1200" dirty="0">
                <a:solidFill>
                  <a:srgbClr val="00338D"/>
                </a:solidFill>
                <a:latin typeface="Arial"/>
                <a:cs typeface="Arial"/>
              </a:rPr>
              <a:t>di</a:t>
            </a:r>
            <a:r>
              <a:rPr sz="1200" spc="-20" dirty="0">
                <a:solidFill>
                  <a:srgbClr val="00338D"/>
                </a:solidFill>
                <a:latin typeface="Arial"/>
                <a:cs typeface="Arial"/>
              </a:rPr>
              <a:t> </a:t>
            </a:r>
            <a:r>
              <a:rPr sz="1200" dirty="0">
                <a:solidFill>
                  <a:srgbClr val="00338D"/>
                </a:solidFill>
                <a:latin typeface="Arial"/>
                <a:cs typeface="Arial"/>
              </a:rPr>
              <a:t>corruzione</a:t>
            </a:r>
            <a:r>
              <a:rPr sz="1200" spc="-25" dirty="0">
                <a:solidFill>
                  <a:srgbClr val="00338D"/>
                </a:solidFill>
                <a:latin typeface="Arial"/>
                <a:cs typeface="Arial"/>
              </a:rPr>
              <a:t> </a:t>
            </a:r>
            <a:r>
              <a:rPr sz="1200" dirty="0">
                <a:solidFill>
                  <a:srgbClr val="00338D"/>
                </a:solidFill>
                <a:latin typeface="Arial"/>
                <a:cs typeface="Arial"/>
              </a:rPr>
              <a:t>per</a:t>
            </a:r>
            <a:r>
              <a:rPr sz="1200" spc="-20" dirty="0">
                <a:solidFill>
                  <a:srgbClr val="00338D"/>
                </a:solidFill>
                <a:latin typeface="Arial"/>
                <a:cs typeface="Arial"/>
              </a:rPr>
              <a:t> </a:t>
            </a:r>
            <a:r>
              <a:rPr sz="1200" dirty="0">
                <a:solidFill>
                  <a:srgbClr val="00338D"/>
                </a:solidFill>
                <a:latin typeface="Arial"/>
                <a:cs typeface="Arial"/>
              </a:rPr>
              <a:t>ipotesi</a:t>
            </a:r>
            <a:r>
              <a:rPr sz="1200" spc="-25" dirty="0">
                <a:solidFill>
                  <a:srgbClr val="00338D"/>
                </a:solidFill>
                <a:latin typeface="Arial"/>
                <a:cs typeface="Arial"/>
              </a:rPr>
              <a:t> </a:t>
            </a:r>
            <a:r>
              <a:rPr sz="1200" dirty="0">
                <a:solidFill>
                  <a:srgbClr val="00338D"/>
                </a:solidFill>
                <a:latin typeface="Arial"/>
                <a:cs typeface="Arial"/>
              </a:rPr>
              <a:t>di</a:t>
            </a:r>
            <a:r>
              <a:rPr sz="1200" spc="-20" dirty="0">
                <a:solidFill>
                  <a:srgbClr val="00338D"/>
                </a:solidFill>
                <a:latin typeface="Arial"/>
                <a:cs typeface="Arial"/>
              </a:rPr>
              <a:t> </a:t>
            </a:r>
            <a:r>
              <a:rPr sz="1200" u="heavy" spc="-10" dirty="0">
                <a:solidFill>
                  <a:srgbClr val="00338D"/>
                </a:solidFill>
                <a:uFill>
                  <a:solidFill>
                    <a:srgbClr val="00338D"/>
                  </a:solidFill>
                </a:uFill>
                <a:latin typeface="Arial"/>
                <a:cs typeface="Arial"/>
              </a:rPr>
              <a:t> consulenze</a:t>
            </a:r>
            <a:r>
              <a:rPr sz="1200" u="none" spc="-10" dirty="0">
                <a:solidFill>
                  <a:srgbClr val="00338D"/>
                </a:solidFill>
                <a:latin typeface="Arial"/>
                <a:cs typeface="Arial"/>
              </a:rPr>
              <a:t> </a:t>
            </a:r>
            <a:r>
              <a:rPr sz="1200" u="heavy" dirty="0">
                <a:solidFill>
                  <a:srgbClr val="00338D"/>
                </a:solidFill>
                <a:uFill>
                  <a:solidFill>
                    <a:srgbClr val="00338D"/>
                  </a:solidFill>
                </a:uFill>
                <a:latin typeface="Arial"/>
                <a:cs typeface="Arial"/>
              </a:rPr>
              <a:t>volte</a:t>
            </a:r>
            <a:r>
              <a:rPr sz="1200" u="heavy" spc="-3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a</a:t>
            </a:r>
            <a:r>
              <a:rPr sz="1200" u="heavy" spc="-2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coprire</a:t>
            </a:r>
            <a:r>
              <a:rPr sz="1200" u="heavy" spc="-5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esborsi</a:t>
            </a:r>
            <a:r>
              <a:rPr sz="1200" u="heavy" spc="-45"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per</a:t>
            </a:r>
            <a:r>
              <a:rPr sz="1200" u="heavy" spc="-50" dirty="0">
                <a:solidFill>
                  <a:srgbClr val="00338D"/>
                </a:solidFill>
                <a:uFill>
                  <a:solidFill>
                    <a:srgbClr val="00338D"/>
                  </a:solidFill>
                </a:uFill>
                <a:latin typeface="Arial"/>
                <a:cs typeface="Arial"/>
              </a:rPr>
              <a:t> </a:t>
            </a:r>
            <a:r>
              <a:rPr sz="1200" u="heavy" spc="-10" dirty="0">
                <a:solidFill>
                  <a:srgbClr val="00338D"/>
                </a:solidFill>
                <a:uFill>
                  <a:solidFill>
                    <a:srgbClr val="00338D"/>
                  </a:solidFill>
                </a:uFill>
                <a:latin typeface="Arial"/>
                <a:cs typeface="Arial"/>
              </a:rPr>
              <a:t>fini</a:t>
            </a:r>
            <a:r>
              <a:rPr sz="1200" u="heavy" spc="-175" dirty="0">
                <a:solidFill>
                  <a:srgbClr val="00338D"/>
                </a:solidFill>
                <a:uFill>
                  <a:solidFill>
                    <a:srgbClr val="00338D"/>
                  </a:solidFill>
                </a:uFill>
                <a:latin typeface="Arial"/>
                <a:cs typeface="Arial"/>
              </a:rPr>
              <a:t> </a:t>
            </a:r>
            <a:r>
              <a:rPr sz="1200" u="heavy" spc="-10" dirty="0">
                <a:solidFill>
                  <a:srgbClr val="00338D"/>
                </a:solidFill>
                <a:uFill>
                  <a:solidFill>
                    <a:srgbClr val="00338D"/>
                  </a:solidFill>
                </a:uFill>
                <a:latin typeface="Arial"/>
                <a:cs typeface="Arial"/>
              </a:rPr>
              <a:t>corruttivi</a:t>
            </a:r>
            <a:r>
              <a:rPr sz="1200" u="none" spc="-10" dirty="0">
                <a:solidFill>
                  <a:srgbClr val="00338D"/>
                </a:solidFill>
                <a:latin typeface="Arial"/>
                <a:cs typeface="Arial"/>
              </a:rPr>
              <a:t>;</a:t>
            </a:r>
            <a:endParaRPr sz="1200" dirty="0">
              <a:latin typeface="Arial"/>
              <a:cs typeface="Arial"/>
            </a:endParaRPr>
          </a:p>
          <a:p>
            <a:pPr marL="285115" marR="6350" indent="-273050" algn="just">
              <a:lnSpc>
                <a:spcPct val="100000"/>
              </a:lnSpc>
              <a:spcBef>
                <a:spcPts val="900"/>
              </a:spcBef>
              <a:buFont typeface="Wingdings"/>
              <a:buChar char=""/>
              <a:tabLst>
                <a:tab pos="285115" algn="l"/>
              </a:tabLst>
            </a:pPr>
            <a:r>
              <a:rPr sz="1200" spc="-10" dirty="0">
                <a:solidFill>
                  <a:srgbClr val="00338D"/>
                </a:solidFill>
                <a:latin typeface="Arial"/>
                <a:cs typeface="Arial"/>
              </a:rPr>
              <a:t>l’applicabilità</a:t>
            </a:r>
            <a:r>
              <a:rPr sz="1200" spc="-50" dirty="0">
                <a:solidFill>
                  <a:srgbClr val="00338D"/>
                </a:solidFill>
                <a:latin typeface="Arial"/>
                <a:cs typeface="Arial"/>
              </a:rPr>
              <a:t> </a:t>
            </a:r>
            <a:r>
              <a:rPr sz="1200" dirty="0">
                <a:solidFill>
                  <a:srgbClr val="00338D"/>
                </a:solidFill>
                <a:latin typeface="Arial"/>
                <a:cs typeface="Arial"/>
              </a:rPr>
              <a:t>delle</a:t>
            </a:r>
            <a:r>
              <a:rPr sz="1200" spc="-40" dirty="0">
                <a:solidFill>
                  <a:srgbClr val="00338D"/>
                </a:solidFill>
                <a:latin typeface="Arial"/>
                <a:cs typeface="Arial"/>
              </a:rPr>
              <a:t> </a:t>
            </a:r>
            <a:r>
              <a:rPr sz="1200" u="heavy" dirty="0">
                <a:solidFill>
                  <a:srgbClr val="00338D"/>
                </a:solidFill>
                <a:uFill>
                  <a:solidFill>
                    <a:srgbClr val="00338D"/>
                  </a:solidFill>
                </a:uFill>
                <a:latin typeface="Arial"/>
                <a:cs typeface="Arial"/>
              </a:rPr>
              <a:t>sanzioni</a:t>
            </a:r>
            <a:r>
              <a:rPr sz="1200" u="heavy" spc="-40" dirty="0">
                <a:solidFill>
                  <a:srgbClr val="00338D"/>
                </a:solidFill>
                <a:uFill>
                  <a:solidFill>
                    <a:srgbClr val="00338D"/>
                  </a:solidFill>
                </a:uFill>
                <a:latin typeface="Arial"/>
                <a:cs typeface="Arial"/>
              </a:rPr>
              <a:t> </a:t>
            </a:r>
            <a:r>
              <a:rPr sz="1200" u="heavy" spc="-10" dirty="0">
                <a:solidFill>
                  <a:srgbClr val="00338D"/>
                </a:solidFill>
                <a:uFill>
                  <a:solidFill>
                    <a:srgbClr val="00338D"/>
                  </a:solidFill>
                </a:uFill>
                <a:latin typeface="Arial"/>
                <a:cs typeface="Arial"/>
              </a:rPr>
              <a:t>interdittive</a:t>
            </a:r>
            <a:r>
              <a:rPr sz="1200" u="none" spc="-35" dirty="0">
                <a:solidFill>
                  <a:srgbClr val="00338D"/>
                </a:solidFill>
                <a:latin typeface="Arial"/>
                <a:cs typeface="Arial"/>
              </a:rPr>
              <a:t> </a:t>
            </a:r>
            <a:r>
              <a:rPr sz="1200" u="none" dirty="0">
                <a:solidFill>
                  <a:srgbClr val="00338D"/>
                </a:solidFill>
                <a:latin typeface="Arial"/>
                <a:cs typeface="Arial"/>
              </a:rPr>
              <a:t>–</a:t>
            </a:r>
            <a:r>
              <a:rPr sz="1200" u="none" spc="-40" dirty="0">
                <a:solidFill>
                  <a:srgbClr val="00338D"/>
                </a:solidFill>
                <a:latin typeface="Arial"/>
                <a:cs typeface="Arial"/>
              </a:rPr>
              <a:t> </a:t>
            </a:r>
            <a:r>
              <a:rPr sz="1200" u="none" dirty="0">
                <a:solidFill>
                  <a:srgbClr val="00338D"/>
                </a:solidFill>
                <a:latin typeface="Arial"/>
                <a:cs typeface="Arial"/>
              </a:rPr>
              <a:t>anche</a:t>
            </a:r>
            <a:r>
              <a:rPr sz="1200" u="none" spc="-35" dirty="0">
                <a:solidFill>
                  <a:srgbClr val="00338D"/>
                </a:solidFill>
                <a:latin typeface="Arial"/>
                <a:cs typeface="Arial"/>
              </a:rPr>
              <a:t> </a:t>
            </a:r>
            <a:r>
              <a:rPr sz="1200" u="none" dirty="0">
                <a:solidFill>
                  <a:srgbClr val="00338D"/>
                </a:solidFill>
                <a:latin typeface="Arial"/>
                <a:cs typeface="Arial"/>
              </a:rPr>
              <a:t>in</a:t>
            </a:r>
            <a:r>
              <a:rPr sz="1200" u="none" spc="-50" dirty="0">
                <a:solidFill>
                  <a:srgbClr val="00338D"/>
                </a:solidFill>
                <a:latin typeface="Arial"/>
                <a:cs typeface="Arial"/>
              </a:rPr>
              <a:t> </a:t>
            </a:r>
            <a:r>
              <a:rPr sz="1200" u="none" dirty="0">
                <a:solidFill>
                  <a:srgbClr val="00338D"/>
                </a:solidFill>
                <a:latin typeface="Arial"/>
                <a:cs typeface="Arial"/>
              </a:rPr>
              <a:t>sede</a:t>
            </a:r>
            <a:r>
              <a:rPr sz="1200" u="none" spc="-40" dirty="0">
                <a:solidFill>
                  <a:srgbClr val="00338D"/>
                </a:solidFill>
                <a:latin typeface="Arial"/>
                <a:cs typeface="Arial"/>
              </a:rPr>
              <a:t> </a:t>
            </a:r>
            <a:r>
              <a:rPr sz="1200" u="none" spc="-10" dirty="0">
                <a:solidFill>
                  <a:srgbClr val="00338D"/>
                </a:solidFill>
                <a:latin typeface="Arial"/>
                <a:cs typeface="Arial"/>
              </a:rPr>
              <a:t>cautelare</a:t>
            </a:r>
            <a:r>
              <a:rPr sz="1200" u="none" spc="-35" dirty="0">
                <a:solidFill>
                  <a:srgbClr val="00338D"/>
                </a:solidFill>
                <a:latin typeface="Arial"/>
                <a:cs typeface="Arial"/>
              </a:rPr>
              <a:t> </a:t>
            </a:r>
            <a:r>
              <a:rPr sz="1200" u="none" dirty="0">
                <a:solidFill>
                  <a:srgbClr val="00338D"/>
                </a:solidFill>
                <a:latin typeface="Arial"/>
                <a:cs typeface="Arial"/>
              </a:rPr>
              <a:t>-</a:t>
            </a:r>
            <a:r>
              <a:rPr sz="1200" u="none" spc="-40" dirty="0">
                <a:solidFill>
                  <a:srgbClr val="00338D"/>
                </a:solidFill>
                <a:latin typeface="Arial"/>
                <a:cs typeface="Arial"/>
              </a:rPr>
              <a:t> </a:t>
            </a:r>
            <a:r>
              <a:rPr sz="1200" u="none" dirty="0">
                <a:solidFill>
                  <a:srgbClr val="00338D"/>
                </a:solidFill>
                <a:latin typeface="Arial"/>
                <a:cs typeface="Arial"/>
              </a:rPr>
              <a:t>alla</a:t>
            </a:r>
            <a:r>
              <a:rPr sz="1200" u="none" spc="-45" dirty="0">
                <a:solidFill>
                  <a:srgbClr val="00338D"/>
                </a:solidFill>
                <a:latin typeface="Arial"/>
                <a:cs typeface="Arial"/>
              </a:rPr>
              <a:t> </a:t>
            </a:r>
            <a:r>
              <a:rPr sz="1200" u="heavy" spc="-10" dirty="0">
                <a:solidFill>
                  <a:srgbClr val="00338D"/>
                </a:solidFill>
                <a:uFill>
                  <a:solidFill>
                    <a:srgbClr val="00338D"/>
                  </a:solidFill>
                </a:uFill>
                <a:latin typeface="Arial"/>
                <a:cs typeface="Arial"/>
              </a:rPr>
              <a:t>corruzione</a:t>
            </a:r>
            <a:r>
              <a:rPr sz="1200" u="heavy" spc="-30" dirty="0">
                <a:solidFill>
                  <a:srgbClr val="00338D"/>
                </a:solidFill>
                <a:uFill>
                  <a:solidFill>
                    <a:srgbClr val="00338D"/>
                  </a:solidFill>
                </a:uFill>
                <a:latin typeface="Arial"/>
                <a:cs typeface="Arial"/>
              </a:rPr>
              <a:t> </a:t>
            </a:r>
            <a:r>
              <a:rPr sz="1200" u="heavy" spc="-10" dirty="0">
                <a:solidFill>
                  <a:srgbClr val="00338D"/>
                </a:solidFill>
                <a:uFill>
                  <a:solidFill>
                    <a:srgbClr val="00338D"/>
                  </a:solidFill>
                </a:uFill>
                <a:latin typeface="Arial"/>
                <a:cs typeface="Arial"/>
              </a:rPr>
              <a:t>internazionale</a:t>
            </a:r>
            <a:r>
              <a:rPr sz="1200" u="none" spc="-10" dirty="0">
                <a:solidFill>
                  <a:srgbClr val="00338D"/>
                </a:solidFill>
                <a:latin typeface="Arial"/>
                <a:cs typeface="Arial"/>
              </a:rPr>
              <a:t>,</a:t>
            </a:r>
            <a:r>
              <a:rPr sz="1200" u="none" spc="-25" dirty="0">
                <a:solidFill>
                  <a:srgbClr val="00338D"/>
                </a:solidFill>
                <a:latin typeface="Arial"/>
                <a:cs typeface="Arial"/>
              </a:rPr>
              <a:t> </a:t>
            </a:r>
            <a:r>
              <a:rPr sz="1200" u="none" dirty="0">
                <a:solidFill>
                  <a:srgbClr val="00338D"/>
                </a:solidFill>
                <a:latin typeface="Arial"/>
                <a:cs typeface="Arial"/>
              </a:rPr>
              <a:t>a</a:t>
            </a:r>
            <a:r>
              <a:rPr sz="1200" u="none" spc="-40" dirty="0">
                <a:solidFill>
                  <a:srgbClr val="00338D"/>
                </a:solidFill>
                <a:latin typeface="Arial"/>
                <a:cs typeface="Arial"/>
              </a:rPr>
              <a:t> </a:t>
            </a:r>
            <a:r>
              <a:rPr sz="1200" u="none" dirty="0">
                <a:solidFill>
                  <a:srgbClr val="00338D"/>
                </a:solidFill>
                <a:latin typeface="Arial"/>
                <a:cs typeface="Arial"/>
              </a:rPr>
              <a:t>fronte</a:t>
            </a:r>
            <a:r>
              <a:rPr sz="1200" u="none" spc="315" dirty="0">
                <a:solidFill>
                  <a:srgbClr val="00338D"/>
                </a:solidFill>
                <a:latin typeface="Arial"/>
                <a:cs typeface="Arial"/>
              </a:rPr>
              <a:t> </a:t>
            </a:r>
            <a:r>
              <a:rPr sz="1200" u="none" spc="-25" dirty="0">
                <a:solidFill>
                  <a:srgbClr val="00338D"/>
                </a:solidFill>
                <a:latin typeface="Arial"/>
                <a:cs typeface="Arial"/>
              </a:rPr>
              <a:t>del </a:t>
            </a:r>
            <a:r>
              <a:rPr sz="1200" u="none" dirty="0">
                <a:solidFill>
                  <a:srgbClr val="00338D"/>
                </a:solidFill>
                <a:latin typeface="Arial"/>
                <a:cs typeface="Arial"/>
              </a:rPr>
              <a:t>non</a:t>
            </a:r>
            <a:r>
              <a:rPr sz="1200" u="none" spc="-60" dirty="0">
                <a:solidFill>
                  <a:srgbClr val="00338D"/>
                </a:solidFill>
                <a:latin typeface="Arial"/>
                <a:cs typeface="Arial"/>
              </a:rPr>
              <a:t> </a:t>
            </a:r>
            <a:r>
              <a:rPr sz="1200" u="none" dirty="0">
                <a:solidFill>
                  <a:srgbClr val="00338D"/>
                </a:solidFill>
                <a:latin typeface="Arial"/>
                <a:cs typeface="Arial"/>
              </a:rPr>
              <a:t>chiaro</a:t>
            </a:r>
            <a:r>
              <a:rPr sz="1200" u="none" spc="-35" dirty="0">
                <a:solidFill>
                  <a:srgbClr val="00338D"/>
                </a:solidFill>
                <a:latin typeface="Arial"/>
                <a:cs typeface="Arial"/>
              </a:rPr>
              <a:t> </a:t>
            </a:r>
            <a:r>
              <a:rPr sz="1200" u="none" dirty="0">
                <a:solidFill>
                  <a:srgbClr val="00338D"/>
                </a:solidFill>
                <a:latin typeface="Arial"/>
                <a:cs typeface="Arial"/>
              </a:rPr>
              <a:t>disposto</a:t>
            </a:r>
            <a:r>
              <a:rPr sz="1200" u="none" spc="-55" dirty="0">
                <a:solidFill>
                  <a:srgbClr val="00338D"/>
                </a:solidFill>
                <a:latin typeface="Arial"/>
                <a:cs typeface="Arial"/>
              </a:rPr>
              <a:t> </a:t>
            </a:r>
            <a:r>
              <a:rPr sz="1200" u="none" dirty="0">
                <a:solidFill>
                  <a:srgbClr val="00338D"/>
                </a:solidFill>
                <a:latin typeface="Arial"/>
                <a:cs typeface="Arial"/>
              </a:rPr>
              <a:t>di</a:t>
            </a:r>
            <a:r>
              <a:rPr sz="1200" u="none" spc="-25" dirty="0">
                <a:solidFill>
                  <a:srgbClr val="00338D"/>
                </a:solidFill>
                <a:latin typeface="Arial"/>
                <a:cs typeface="Arial"/>
              </a:rPr>
              <a:t> </a:t>
            </a:r>
            <a:r>
              <a:rPr sz="1200" u="none" dirty="0">
                <a:solidFill>
                  <a:srgbClr val="00338D"/>
                </a:solidFill>
                <a:latin typeface="Arial"/>
                <a:cs typeface="Arial"/>
              </a:rPr>
              <a:t>cui</a:t>
            </a:r>
            <a:r>
              <a:rPr sz="1200" u="none" spc="-30" dirty="0">
                <a:solidFill>
                  <a:srgbClr val="00338D"/>
                </a:solidFill>
                <a:latin typeface="Arial"/>
                <a:cs typeface="Arial"/>
              </a:rPr>
              <a:t> </a:t>
            </a:r>
            <a:r>
              <a:rPr sz="1200" u="none" dirty="0">
                <a:solidFill>
                  <a:srgbClr val="00338D"/>
                </a:solidFill>
                <a:latin typeface="Arial"/>
                <a:cs typeface="Arial"/>
              </a:rPr>
              <a:t>all’art</a:t>
            </a:r>
            <a:r>
              <a:rPr sz="1200" u="none" spc="-55" dirty="0">
                <a:solidFill>
                  <a:srgbClr val="00338D"/>
                </a:solidFill>
                <a:latin typeface="Arial"/>
                <a:cs typeface="Arial"/>
              </a:rPr>
              <a:t> </a:t>
            </a:r>
            <a:r>
              <a:rPr sz="1200" u="none" dirty="0">
                <a:solidFill>
                  <a:srgbClr val="00338D"/>
                </a:solidFill>
                <a:latin typeface="Arial"/>
                <a:cs typeface="Arial"/>
              </a:rPr>
              <a:t>25</a:t>
            </a:r>
            <a:r>
              <a:rPr sz="1200" u="none" spc="-40" dirty="0">
                <a:solidFill>
                  <a:srgbClr val="00338D"/>
                </a:solidFill>
                <a:latin typeface="Arial"/>
                <a:cs typeface="Arial"/>
              </a:rPr>
              <a:t> </a:t>
            </a:r>
            <a:r>
              <a:rPr sz="1200" u="none" dirty="0">
                <a:solidFill>
                  <a:srgbClr val="00338D"/>
                </a:solidFill>
                <a:latin typeface="Arial"/>
                <a:cs typeface="Arial"/>
              </a:rPr>
              <a:t>D.lgs.</a:t>
            </a:r>
            <a:r>
              <a:rPr sz="1200" u="none" spc="-30" dirty="0">
                <a:solidFill>
                  <a:srgbClr val="00338D"/>
                </a:solidFill>
                <a:latin typeface="Arial"/>
                <a:cs typeface="Arial"/>
              </a:rPr>
              <a:t> </a:t>
            </a:r>
            <a:r>
              <a:rPr sz="1200" u="none" dirty="0">
                <a:solidFill>
                  <a:srgbClr val="00338D"/>
                </a:solidFill>
                <a:latin typeface="Arial"/>
                <a:cs typeface="Arial"/>
              </a:rPr>
              <a:t>n.</a:t>
            </a:r>
            <a:r>
              <a:rPr sz="1200" u="none" spc="-35" dirty="0">
                <a:solidFill>
                  <a:srgbClr val="00338D"/>
                </a:solidFill>
                <a:latin typeface="Arial"/>
                <a:cs typeface="Arial"/>
              </a:rPr>
              <a:t> </a:t>
            </a:r>
            <a:r>
              <a:rPr sz="1200" u="none" dirty="0">
                <a:solidFill>
                  <a:srgbClr val="00338D"/>
                </a:solidFill>
                <a:latin typeface="Arial"/>
                <a:cs typeface="Arial"/>
              </a:rPr>
              <a:t>231</a:t>
            </a:r>
            <a:r>
              <a:rPr sz="1200" u="none" spc="-35" dirty="0">
                <a:solidFill>
                  <a:srgbClr val="00338D"/>
                </a:solidFill>
                <a:latin typeface="Arial"/>
                <a:cs typeface="Arial"/>
              </a:rPr>
              <a:t> </a:t>
            </a:r>
            <a:r>
              <a:rPr sz="1200" u="none" dirty="0">
                <a:solidFill>
                  <a:srgbClr val="00338D"/>
                </a:solidFill>
                <a:latin typeface="Arial"/>
                <a:cs typeface="Arial"/>
              </a:rPr>
              <a:t>(Caso</a:t>
            </a:r>
            <a:r>
              <a:rPr sz="1200" u="none" spc="-40" dirty="0">
                <a:solidFill>
                  <a:srgbClr val="00338D"/>
                </a:solidFill>
                <a:latin typeface="Arial"/>
                <a:cs typeface="Arial"/>
              </a:rPr>
              <a:t> </a:t>
            </a:r>
            <a:r>
              <a:rPr sz="1200" u="none" dirty="0">
                <a:solidFill>
                  <a:srgbClr val="00338D"/>
                </a:solidFill>
                <a:latin typeface="Arial"/>
                <a:cs typeface="Arial"/>
              </a:rPr>
              <a:t>Eni</a:t>
            </a:r>
            <a:r>
              <a:rPr sz="1200" u="none" spc="-25" dirty="0">
                <a:solidFill>
                  <a:srgbClr val="00338D"/>
                </a:solidFill>
                <a:latin typeface="Arial"/>
                <a:cs typeface="Arial"/>
              </a:rPr>
              <a:t> </a:t>
            </a:r>
            <a:r>
              <a:rPr sz="1200" u="none" dirty="0">
                <a:solidFill>
                  <a:srgbClr val="00338D"/>
                </a:solidFill>
                <a:latin typeface="Arial"/>
                <a:cs typeface="Arial"/>
              </a:rPr>
              <a:t>-</a:t>
            </a:r>
            <a:r>
              <a:rPr sz="1200" u="none" spc="-235" dirty="0">
                <a:solidFill>
                  <a:srgbClr val="00338D"/>
                </a:solidFill>
                <a:latin typeface="Arial"/>
                <a:cs typeface="Arial"/>
              </a:rPr>
              <a:t> </a:t>
            </a:r>
            <a:r>
              <a:rPr sz="1200" u="none" spc="-10" dirty="0">
                <a:solidFill>
                  <a:srgbClr val="00338D"/>
                </a:solidFill>
                <a:latin typeface="Arial"/>
                <a:cs typeface="Arial"/>
              </a:rPr>
              <a:t>Saipem);</a:t>
            </a:r>
            <a:endParaRPr sz="1200" dirty="0">
              <a:latin typeface="Arial"/>
              <a:cs typeface="Arial"/>
            </a:endParaRPr>
          </a:p>
          <a:p>
            <a:pPr marL="285115" marR="5080" indent="-273050" algn="just">
              <a:lnSpc>
                <a:spcPct val="100000"/>
              </a:lnSpc>
              <a:spcBef>
                <a:spcPts val="900"/>
              </a:spcBef>
              <a:buFont typeface="Wingdings"/>
              <a:buChar char=""/>
              <a:tabLst>
                <a:tab pos="285115" algn="l"/>
              </a:tabLst>
            </a:pPr>
            <a:r>
              <a:rPr sz="1200" dirty="0">
                <a:solidFill>
                  <a:srgbClr val="00338D"/>
                </a:solidFill>
                <a:latin typeface="Arial"/>
                <a:cs typeface="Arial"/>
              </a:rPr>
              <a:t>si</a:t>
            </a:r>
            <a:r>
              <a:rPr sz="1200" spc="150" dirty="0">
                <a:solidFill>
                  <a:srgbClr val="00338D"/>
                </a:solidFill>
                <a:latin typeface="Arial"/>
                <a:cs typeface="Arial"/>
              </a:rPr>
              <a:t> </a:t>
            </a:r>
            <a:r>
              <a:rPr sz="1200" dirty="0">
                <a:solidFill>
                  <a:srgbClr val="00338D"/>
                </a:solidFill>
                <a:latin typeface="Arial"/>
                <a:cs typeface="Arial"/>
              </a:rPr>
              <a:t>è</a:t>
            </a:r>
            <a:r>
              <a:rPr sz="1200" spc="155" dirty="0">
                <a:solidFill>
                  <a:srgbClr val="00338D"/>
                </a:solidFill>
                <a:latin typeface="Arial"/>
                <a:cs typeface="Arial"/>
              </a:rPr>
              <a:t> </a:t>
            </a:r>
            <a:r>
              <a:rPr sz="1200" dirty="0">
                <a:solidFill>
                  <a:srgbClr val="00338D"/>
                </a:solidFill>
                <a:latin typeface="Arial"/>
                <a:cs typeface="Arial"/>
              </a:rPr>
              <a:t>parlato</a:t>
            </a:r>
            <a:r>
              <a:rPr sz="1200" spc="145" dirty="0">
                <a:solidFill>
                  <a:srgbClr val="00338D"/>
                </a:solidFill>
                <a:latin typeface="Arial"/>
                <a:cs typeface="Arial"/>
              </a:rPr>
              <a:t> </a:t>
            </a:r>
            <a:r>
              <a:rPr sz="1200" dirty="0">
                <a:solidFill>
                  <a:srgbClr val="00338D"/>
                </a:solidFill>
                <a:latin typeface="Arial"/>
                <a:cs typeface="Arial"/>
              </a:rPr>
              <a:t>molto,</a:t>
            </a:r>
            <a:r>
              <a:rPr sz="1200" spc="150" dirty="0">
                <a:solidFill>
                  <a:srgbClr val="00338D"/>
                </a:solidFill>
                <a:latin typeface="Arial"/>
                <a:cs typeface="Arial"/>
              </a:rPr>
              <a:t> </a:t>
            </a:r>
            <a:r>
              <a:rPr sz="1200" dirty="0">
                <a:solidFill>
                  <a:srgbClr val="00338D"/>
                </a:solidFill>
                <a:latin typeface="Arial"/>
                <a:cs typeface="Arial"/>
              </a:rPr>
              <a:t>infine,</a:t>
            </a:r>
            <a:r>
              <a:rPr sz="1200" spc="150" dirty="0">
                <a:solidFill>
                  <a:srgbClr val="00338D"/>
                </a:solidFill>
                <a:latin typeface="Arial"/>
                <a:cs typeface="Arial"/>
              </a:rPr>
              <a:t> </a:t>
            </a:r>
            <a:r>
              <a:rPr sz="1200" dirty="0">
                <a:solidFill>
                  <a:srgbClr val="00338D"/>
                </a:solidFill>
                <a:latin typeface="Arial"/>
                <a:cs typeface="Arial"/>
              </a:rPr>
              <a:t>di</a:t>
            </a:r>
            <a:r>
              <a:rPr sz="1200" spc="145" dirty="0">
                <a:solidFill>
                  <a:srgbClr val="00338D"/>
                </a:solidFill>
                <a:latin typeface="Arial"/>
                <a:cs typeface="Arial"/>
              </a:rPr>
              <a:t> </a:t>
            </a:r>
            <a:r>
              <a:rPr sz="1200" u="heavy" dirty="0">
                <a:solidFill>
                  <a:srgbClr val="00338D"/>
                </a:solidFill>
                <a:uFill>
                  <a:solidFill>
                    <a:srgbClr val="00338D"/>
                  </a:solidFill>
                </a:uFill>
                <a:latin typeface="Arial"/>
                <a:cs typeface="Arial"/>
              </a:rPr>
              <a:t>profili</a:t>
            </a:r>
            <a:r>
              <a:rPr sz="1200" u="heavy" spc="150"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processuali</a:t>
            </a:r>
            <a:r>
              <a:rPr sz="1200" u="none" dirty="0">
                <a:solidFill>
                  <a:srgbClr val="00338D"/>
                </a:solidFill>
                <a:latin typeface="Arial"/>
                <a:cs typeface="Arial"/>
              </a:rPr>
              <a:t>:</a:t>
            </a:r>
            <a:r>
              <a:rPr sz="1200" u="none" spc="160" dirty="0">
                <a:solidFill>
                  <a:srgbClr val="00338D"/>
                </a:solidFill>
                <a:latin typeface="Arial"/>
                <a:cs typeface="Arial"/>
              </a:rPr>
              <a:t> </a:t>
            </a:r>
            <a:r>
              <a:rPr sz="1200" u="none" dirty="0">
                <a:solidFill>
                  <a:srgbClr val="00338D"/>
                </a:solidFill>
                <a:latin typeface="Arial"/>
                <a:cs typeface="Arial"/>
              </a:rPr>
              <a:t>dalla</a:t>
            </a:r>
            <a:r>
              <a:rPr sz="1200" u="none" spc="150" dirty="0">
                <a:solidFill>
                  <a:srgbClr val="00338D"/>
                </a:solidFill>
                <a:latin typeface="Arial"/>
                <a:cs typeface="Arial"/>
              </a:rPr>
              <a:t> </a:t>
            </a:r>
            <a:r>
              <a:rPr sz="1200" u="heavy" dirty="0">
                <a:solidFill>
                  <a:srgbClr val="00338D"/>
                </a:solidFill>
                <a:uFill>
                  <a:solidFill>
                    <a:srgbClr val="00338D"/>
                  </a:solidFill>
                </a:uFill>
                <a:latin typeface="Arial"/>
                <a:cs typeface="Arial"/>
              </a:rPr>
              <a:t>confisca</a:t>
            </a:r>
            <a:r>
              <a:rPr sz="1200" u="none" spc="145" dirty="0">
                <a:solidFill>
                  <a:srgbClr val="00338D"/>
                </a:solidFill>
                <a:latin typeface="Arial"/>
                <a:cs typeface="Arial"/>
              </a:rPr>
              <a:t> </a:t>
            </a:r>
            <a:r>
              <a:rPr sz="1200" u="none" dirty="0">
                <a:solidFill>
                  <a:srgbClr val="00338D"/>
                </a:solidFill>
                <a:latin typeface="Arial"/>
                <a:cs typeface="Arial"/>
              </a:rPr>
              <a:t>alla</a:t>
            </a:r>
            <a:r>
              <a:rPr sz="1200" u="none" spc="140" dirty="0">
                <a:solidFill>
                  <a:srgbClr val="00338D"/>
                </a:solidFill>
                <a:latin typeface="Arial"/>
                <a:cs typeface="Arial"/>
              </a:rPr>
              <a:t> </a:t>
            </a:r>
            <a:r>
              <a:rPr sz="1200" u="none" dirty="0">
                <a:solidFill>
                  <a:srgbClr val="00338D"/>
                </a:solidFill>
                <a:latin typeface="Arial"/>
                <a:cs typeface="Arial"/>
              </a:rPr>
              <a:t>costituzione</a:t>
            </a:r>
            <a:r>
              <a:rPr sz="1200" u="none" spc="150" dirty="0">
                <a:solidFill>
                  <a:srgbClr val="00338D"/>
                </a:solidFill>
                <a:latin typeface="Arial"/>
                <a:cs typeface="Arial"/>
              </a:rPr>
              <a:t> </a:t>
            </a:r>
            <a:r>
              <a:rPr sz="1200" u="none" dirty="0">
                <a:solidFill>
                  <a:srgbClr val="00338D"/>
                </a:solidFill>
                <a:latin typeface="Arial"/>
                <a:cs typeface="Arial"/>
              </a:rPr>
              <a:t>di</a:t>
            </a:r>
            <a:r>
              <a:rPr sz="1200" u="none" spc="155" dirty="0">
                <a:solidFill>
                  <a:srgbClr val="00338D"/>
                </a:solidFill>
                <a:latin typeface="Arial"/>
                <a:cs typeface="Arial"/>
              </a:rPr>
              <a:t> </a:t>
            </a:r>
            <a:r>
              <a:rPr sz="1200" u="none" dirty="0">
                <a:solidFill>
                  <a:srgbClr val="00338D"/>
                </a:solidFill>
                <a:latin typeface="Arial"/>
                <a:cs typeface="Arial"/>
              </a:rPr>
              <a:t>parte</a:t>
            </a:r>
            <a:r>
              <a:rPr sz="1200" u="none" spc="155" dirty="0">
                <a:solidFill>
                  <a:srgbClr val="00338D"/>
                </a:solidFill>
                <a:latin typeface="Arial"/>
                <a:cs typeface="Arial"/>
              </a:rPr>
              <a:t> </a:t>
            </a:r>
            <a:r>
              <a:rPr sz="1200" u="none" dirty="0">
                <a:solidFill>
                  <a:srgbClr val="00338D"/>
                </a:solidFill>
                <a:latin typeface="Arial"/>
                <a:cs typeface="Arial"/>
              </a:rPr>
              <a:t>civile</a:t>
            </a:r>
            <a:r>
              <a:rPr sz="1200" u="none" spc="140" dirty="0">
                <a:solidFill>
                  <a:srgbClr val="00338D"/>
                </a:solidFill>
                <a:latin typeface="Arial"/>
                <a:cs typeface="Arial"/>
              </a:rPr>
              <a:t> </a:t>
            </a:r>
            <a:r>
              <a:rPr sz="1200" u="none" dirty="0">
                <a:solidFill>
                  <a:srgbClr val="00338D"/>
                </a:solidFill>
                <a:latin typeface="Arial"/>
                <a:cs typeface="Arial"/>
              </a:rPr>
              <a:t>nei</a:t>
            </a:r>
            <a:r>
              <a:rPr sz="1200" u="none" spc="145" dirty="0">
                <a:solidFill>
                  <a:srgbClr val="00338D"/>
                </a:solidFill>
                <a:latin typeface="Arial"/>
                <a:cs typeface="Arial"/>
              </a:rPr>
              <a:t> </a:t>
            </a:r>
            <a:r>
              <a:rPr sz="1200" u="none" spc="-10" dirty="0">
                <a:solidFill>
                  <a:srgbClr val="00338D"/>
                </a:solidFill>
                <a:latin typeface="Arial"/>
                <a:cs typeface="Arial"/>
              </a:rPr>
              <a:t>confronti </a:t>
            </a:r>
            <a:r>
              <a:rPr sz="1200" u="none" dirty="0">
                <a:solidFill>
                  <a:srgbClr val="00338D"/>
                </a:solidFill>
                <a:latin typeface="Arial"/>
                <a:cs typeface="Arial"/>
              </a:rPr>
              <a:t>dell’ente</a:t>
            </a:r>
            <a:r>
              <a:rPr sz="1200" u="none" spc="465" dirty="0">
                <a:solidFill>
                  <a:srgbClr val="00338D"/>
                </a:solidFill>
                <a:latin typeface="Arial"/>
                <a:cs typeface="Arial"/>
              </a:rPr>
              <a:t> </a:t>
            </a:r>
            <a:r>
              <a:rPr sz="1200" u="none" dirty="0">
                <a:solidFill>
                  <a:srgbClr val="00338D"/>
                </a:solidFill>
                <a:latin typeface="Arial"/>
                <a:cs typeface="Arial"/>
              </a:rPr>
              <a:t>imputato;</a:t>
            </a:r>
            <a:r>
              <a:rPr sz="1200" u="none" spc="475" dirty="0">
                <a:solidFill>
                  <a:srgbClr val="00338D"/>
                </a:solidFill>
                <a:latin typeface="Arial"/>
                <a:cs typeface="Arial"/>
              </a:rPr>
              <a:t> </a:t>
            </a:r>
            <a:r>
              <a:rPr sz="1200" u="none" dirty="0">
                <a:solidFill>
                  <a:srgbClr val="00338D"/>
                </a:solidFill>
                <a:latin typeface="Arial"/>
                <a:cs typeface="Arial"/>
              </a:rPr>
              <a:t>dal</a:t>
            </a:r>
            <a:r>
              <a:rPr sz="1200" u="none" spc="470" dirty="0">
                <a:solidFill>
                  <a:srgbClr val="00338D"/>
                </a:solidFill>
                <a:latin typeface="Arial"/>
                <a:cs typeface="Arial"/>
              </a:rPr>
              <a:t> </a:t>
            </a:r>
            <a:r>
              <a:rPr sz="1200" u="none" dirty="0">
                <a:solidFill>
                  <a:srgbClr val="00338D"/>
                </a:solidFill>
                <a:latin typeface="Arial"/>
                <a:cs typeface="Arial"/>
              </a:rPr>
              <a:t>commissariamento</a:t>
            </a:r>
            <a:r>
              <a:rPr sz="1200" u="none" spc="470" dirty="0">
                <a:solidFill>
                  <a:srgbClr val="00338D"/>
                </a:solidFill>
                <a:latin typeface="Arial"/>
                <a:cs typeface="Arial"/>
              </a:rPr>
              <a:t> </a:t>
            </a:r>
            <a:r>
              <a:rPr sz="1200" u="none" dirty="0">
                <a:solidFill>
                  <a:srgbClr val="00338D"/>
                </a:solidFill>
                <a:latin typeface="Arial"/>
                <a:cs typeface="Arial"/>
              </a:rPr>
              <a:t>ex</a:t>
            </a:r>
            <a:r>
              <a:rPr sz="1200" u="none" spc="455" dirty="0">
                <a:solidFill>
                  <a:srgbClr val="00338D"/>
                </a:solidFill>
                <a:latin typeface="Arial"/>
                <a:cs typeface="Arial"/>
              </a:rPr>
              <a:t> </a:t>
            </a:r>
            <a:r>
              <a:rPr sz="1200" u="none" dirty="0">
                <a:solidFill>
                  <a:srgbClr val="00338D"/>
                </a:solidFill>
                <a:latin typeface="Arial"/>
                <a:cs typeface="Arial"/>
              </a:rPr>
              <a:t>art</a:t>
            </a:r>
            <a:r>
              <a:rPr sz="1200" u="none" spc="459" dirty="0">
                <a:solidFill>
                  <a:srgbClr val="00338D"/>
                </a:solidFill>
                <a:latin typeface="Arial"/>
                <a:cs typeface="Arial"/>
              </a:rPr>
              <a:t> </a:t>
            </a:r>
            <a:r>
              <a:rPr sz="1200" u="none" dirty="0">
                <a:solidFill>
                  <a:srgbClr val="00338D"/>
                </a:solidFill>
                <a:latin typeface="Arial"/>
                <a:cs typeface="Arial"/>
              </a:rPr>
              <a:t>15,</a:t>
            </a:r>
            <a:r>
              <a:rPr sz="1200" u="none" spc="475" dirty="0">
                <a:solidFill>
                  <a:srgbClr val="00338D"/>
                </a:solidFill>
                <a:latin typeface="Arial"/>
                <a:cs typeface="Arial"/>
              </a:rPr>
              <a:t> </a:t>
            </a:r>
            <a:r>
              <a:rPr sz="1200" u="none" dirty="0">
                <a:solidFill>
                  <a:srgbClr val="00338D"/>
                </a:solidFill>
                <a:latin typeface="Arial"/>
                <a:cs typeface="Arial"/>
              </a:rPr>
              <a:t>ai</a:t>
            </a:r>
            <a:r>
              <a:rPr sz="1200" u="none" spc="470" dirty="0">
                <a:solidFill>
                  <a:srgbClr val="00338D"/>
                </a:solidFill>
                <a:latin typeface="Arial"/>
                <a:cs typeface="Arial"/>
              </a:rPr>
              <a:t> </a:t>
            </a:r>
            <a:r>
              <a:rPr sz="1200" u="none" dirty="0">
                <a:solidFill>
                  <a:srgbClr val="00338D"/>
                </a:solidFill>
                <a:latin typeface="Arial"/>
                <a:cs typeface="Arial"/>
              </a:rPr>
              <a:t>riti</a:t>
            </a:r>
            <a:r>
              <a:rPr sz="1200" u="none" spc="465" dirty="0">
                <a:solidFill>
                  <a:srgbClr val="00338D"/>
                </a:solidFill>
                <a:latin typeface="Arial"/>
                <a:cs typeface="Arial"/>
              </a:rPr>
              <a:t> </a:t>
            </a:r>
            <a:r>
              <a:rPr sz="1200" u="none" dirty="0">
                <a:solidFill>
                  <a:srgbClr val="00338D"/>
                </a:solidFill>
                <a:latin typeface="Arial"/>
                <a:cs typeface="Arial"/>
              </a:rPr>
              <a:t>alternativi.</a:t>
            </a:r>
            <a:r>
              <a:rPr sz="1200" u="none" spc="480" dirty="0">
                <a:solidFill>
                  <a:srgbClr val="00338D"/>
                </a:solidFill>
                <a:latin typeface="Arial"/>
                <a:cs typeface="Arial"/>
              </a:rPr>
              <a:t> </a:t>
            </a:r>
            <a:r>
              <a:rPr sz="1200" u="none" dirty="0">
                <a:solidFill>
                  <a:srgbClr val="00338D"/>
                </a:solidFill>
                <a:latin typeface="Arial"/>
                <a:cs typeface="Arial"/>
              </a:rPr>
              <a:t>Sotto</a:t>
            </a:r>
            <a:r>
              <a:rPr sz="1200" u="none" spc="470" dirty="0">
                <a:solidFill>
                  <a:srgbClr val="00338D"/>
                </a:solidFill>
                <a:latin typeface="Arial"/>
                <a:cs typeface="Arial"/>
              </a:rPr>
              <a:t> </a:t>
            </a:r>
            <a:r>
              <a:rPr sz="1200" u="none" dirty="0">
                <a:solidFill>
                  <a:srgbClr val="00338D"/>
                </a:solidFill>
                <a:latin typeface="Arial"/>
                <a:cs typeface="Arial"/>
              </a:rPr>
              <a:t>il</a:t>
            </a:r>
            <a:r>
              <a:rPr sz="1200" u="none" spc="470" dirty="0">
                <a:solidFill>
                  <a:srgbClr val="00338D"/>
                </a:solidFill>
                <a:latin typeface="Arial"/>
                <a:cs typeface="Arial"/>
              </a:rPr>
              <a:t> </a:t>
            </a:r>
            <a:r>
              <a:rPr sz="1200" u="none" dirty="0">
                <a:solidFill>
                  <a:srgbClr val="00338D"/>
                </a:solidFill>
                <a:latin typeface="Arial"/>
                <a:cs typeface="Arial"/>
              </a:rPr>
              <a:t>profilo</a:t>
            </a:r>
            <a:r>
              <a:rPr sz="1200" u="none" spc="465" dirty="0">
                <a:solidFill>
                  <a:srgbClr val="00338D"/>
                </a:solidFill>
                <a:latin typeface="Arial"/>
                <a:cs typeface="Arial"/>
              </a:rPr>
              <a:t> </a:t>
            </a:r>
            <a:r>
              <a:rPr sz="1200" u="none" dirty="0">
                <a:solidFill>
                  <a:srgbClr val="00338D"/>
                </a:solidFill>
                <a:latin typeface="Arial"/>
                <a:cs typeface="Arial"/>
              </a:rPr>
              <a:t>sostanziale</a:t>
            </a:r>
            <a:r>
              <a:rPr sz="1200" u="none" spc="459" dirty="0">
                <a:solidFill>
                  <a:srgbClr val="00338D"/>
                </a:solidFill>
                <a:latin typeface="Arial"/>
                <a:cs typeface="Arial"/>
              </a:rPr>
              <a:t> </a:t>
            </a:r>
            <a:r>
              <a:rPr sz="1200" u="none" spc="-25" dirty="0">
                <a:solidFill>
                  <a:srgbClr val="00338D"/>
                </a:solidFill>
                <a:latin typeface="Arial"/>
                <a:cs typeface="Arial"/>
              </a:rPr>
              <a:t>la </a:t>
            </a:r>
            <a:r>
              <a:rPr sz="1200" u="none" dirty="0">
                <a:solidFill>
                  <a:srgbClr val="00338D"/>
                </a:solidFill>
                <a:latin typeface="Arial"/>
                <a:cs typeface="Arial"/>
              </a:rPr>
              <a:t>giurisprudenza</a:t>
            </a:r>
            <a:r>
              <a:rPr sz="1200" u="none" spc="60" dirty="0">
                <a:solidFill>
                  <a:srgbClr val="00338D"/>
                </a:solidFill>
                <a:latin typeface="Arial"/>
                <a:cs typeface="Arial"/>
              </a:rPr>
              <a:t> </a:t>
            </a:r>
            <a:r>
              <a:rPr sz="1200" u="none" dirty="0">
                <a:solidFill>
                  <a:srgbClr val="00338D"/>
                </a:solidFill>
                <a:latin typeface="Arial"/>
                <a:cs typeface="Arial"/>
              </a:rPr>
              <a:t>si</a:t>
            </a:r>
            <a:r>
              <a:rPr sz="1200" u="none" spc="65" dirty="0">
                <a:solidFill>
                  <a:srgbClr val="00338D"/>
                </a:solidFill>
                <a:latin typeface="Arial"/>
                <a:cs typeface="Arial"/>
              </a:rPr>
              <a:t> </a:t>
            </a:r>
            <a:r>
              <a:rPr sz="1200" u="none" dirty="0">
                <a:solidFill>
                  <a:srgbClr val="00338D"/>
                </a:solidFill>
                <a:latin typeface="Arial"/>
                <a:cs typeface="Arial"/>
              </a:rPr>
              <a:t>è</a:t>
            </a:r>
            <a:r>
              <a:rPr sz="1200" u="none" spc="60" dirty="0">
                <a:solidFill>
                  <a:srgbClr val="00338D"/>
                </a:solidFill>
                <a:latin typeface="Arial"/>
                <a:cs typeface="Arial"/>
              </a:rPr>
              <a:t> </a:t>
            </a:r>
            <a:r>
              <a:rPr sz="1200" u="none" dirty="0">
                <a:solidFill>
                  <a:srgbClr val="00338D"/>
                </a:solidFill>
                <a:latin typeface="Arial"/>
                <a:cs typeface="Arial"/>
              </a:rPr>
              <a:t>soffermata</a:t>
            </a:r>
            <a:r>
              <a:rPr sz="1200" u="none" spc="50" dirty="0">
                <a:solidFill>
                  <a:srgbClr val="00338D"/>
                </a:solidFill>
                <a:latin typeface="Arial"/>
                <a:cs typeface="Arial"/>
              </a:rPr>
              <a:t> </a:t>
            </a:r>
            <a:r>
              <a:rPr sz="1200" u="none" dirty="0">
                <a:solidFill>
                  <a:srgbClr val="00338D"/>
                </a:solidFill>
                <a:latin typeface="Arial"/>
                <a:cs typeface="Arial"/>
              </a:rPr>
              <a:t>sul</a:t>
            </a:r>
            <a:r>
              <a:rPr sz="1200" u="none" spc="65" dirty="0">
                <a:solidFill>
                  <a:srgbClr val="00338D"/>
                </a:solidFill>
                <a:latin typeface="Arial"/>
                <a:cs typeface="Arial"/>
              </a:rPr>
              <a:t> </a:t>
            </a:r>
            <a:r>
              <a:rPr sz="1200" u="heavy" dirty="0">
                <a:solidFill>
                  <a:srgbClr val="00338D"/>
                </a:solidFill>
                <a:uFill>
                  <a:solidFill>
                    <a:srgbClr val="00338D"/>
                  </a:solidFill>
                </a:uFill>
                <a:latin typeface="Arial"/>
                <a:cs typeface="Arial"/>
              </a:rPr>
              <a:t>requisito</a:t>
            </a:r>
            <a:r>
              <a:rPr sz="1200" u="heavy" spc="70"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dell’interesse</a:t>
            </a:r>
            <a:r>
              <a:rPr sz="1200" u="heavy" spc="50"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o</a:t>
            </a:r>
            <a:r>
              <a:rPr sz="1200" u="heavy" spc="70" dirty="0">
                <a:solidFill>
                  <a:srgbClr val="00338D"/>
                </a:solidFill>
                <a:uFill>
                  <a:solidFill>
                    <a:srgbClr val="00338D"/>
                  </a:solidFill>
                </a:uFill>
                <a:latin typeface="Arial"/>
                <a:cs typeface="Arial"/>
              </a:rPr>
              <a:t> </a:t>
            </a:r>
            <a:r>
              <a:rPr sz="1200" u="heavy" dirty="0">
                <a:solidFill>
                  <a:srgbClr val="00338D"/>
                </a:solidFill>
                <a:uFill>
                  <a:solidFill>
                    <a:srgbClr val="00338D"/>
                  </a:solidFill>
                </a:uFill>
                <a:latin typeface="Arial"/>
                <a:cs typeface="Arial"/>
              </a:rPr>
              <a:t>vantaggio</a:t>
            </a:r>
            <a:r>
              <a:rPr sz="1200" u="none" spc="65" dirty="0">
                <a:solidFill>
                  <a:srgbClr val="00338D"/>
                </a:solidFill>
                <a:latin typeface="Arial"/>
                <a:cs typeface="Arial"/>
              </a:rPr>
              <a:t> </a:t>
            </a:r>
            <a:r>
              <a:rPr sz="1200" u="none" dirty="0">
                <a:solidFill>
                  <a:srgbClr val="00338D"/>
                </a:solidFill>
                <a:latin typeface="Arial"/>
                <a:cs typeface="Arial"/>
              </a:rPr>
              <a:t>ex</a:t>
            </a:r>
            <a:r>
              <a:rPr sz="1200" u="none" spc="60" dirty="0">
                <a:solidFill>
                  <a:srgbClr val="00338D"/>
                </a:solidFill>
                <a:latin typeface="Arial"/>
                <a:cs typeface="Arial"/>
              </a:rPr>
              <a:t> </a:t>
            </a:r>
            <a:r>
              <a:rPr sz="1200" u="none" dirty="0">
                <a:solidFill>
                  <a:srgbClr val="00338D"/>
                </a:solidFill>
                <a:latin typeface="Arial"/>
                <a:cs typeface="Arial"/>
              </a:rPr>
              <a:t>art</a:t>
            </a:r>
            <a:r>
              <a:rPr sz="1200" u="none" spc="65" dirty="0">
                <a:solidFill>
                  <a:srgbClr val="00338D"/>
                </a:solidFill>
                <a:latin typeface="Arial"/>
                <a:cs typeface="Arial"/>
              </a:rPr>
              <a:t> </a:t>
            </a:r>
            <a:r>
              <a:rPr sz="1200" u="none" dirty="0">
                <a:solidFill>
                  <a:srgbClr val="00338D"/>
                </a:solidFill>
                <a:latin typeface="Arial"/>
                <a:cs typeface="Arial"/>
              </a:rPr>
              <a:t>5</a:t>
            </a:r>
            <a:r>
              <a:rPr sz="1200" u="none" spc="70" dirty="0">
                <a:solidFill>
                  <a:srgbClr val="00338D"/>
                </a:solidFill>
                <a:latin typeface="Arial"/>
                <a:cs typeface="Arial"/>
              </a:rPr>
              <a:t> </a:t>
            </a:r>
            <a:r>
              <a:rPr sz="1200" u="none" dirty="0">
                <a:solidFill>
                  <a:srgbClr val="00338D"/>
                </a:solidFill>
                <a:latin typeface="Arial"/>
                <a:cs typeface="Arial"/>
              </a:rPr>
              <a:t>e,</a:t>
            </a:r>
            <a:r>
              <a:rPr sz="1200" u="none" spc="70" dirty="0">
                <a:solidFill>
                  <a:srgbClr val="00338D"/>
                </a:solidFill>
                <a:latin typeface="Arial"/>
                <a:cs typeface="Arial"/>
              </a:rPr>
              <a:t> </a:t>
            </a:r>
            <a:r>
              <a:rPr sz="1200" u="none" dirty="0">
                <a:solidFill>
                  <a:srgbClr val="00338D"/>
                </a:solidFill>
                <a:latin typeface="Arial"/>
                <a:cs typeface="Arial"/>
              </a:rPr>
              <a:t>in</a:t>
            </a:r>
            <a:r>
              <a:rPr sz="1200" u="none" spc="50" dirty="0">
                <a:solidFill>
                  <a:srgbClr val="00338D"/>
                </a:solidFill>
                <a:latin typeface="Arial"/>
                <a:cs typeface="Arial"/>
              </a:rPr>
              <a:t> </a:t>
            </a:r>
            <a:r>
              <a:rPr sz="1200" u="none" dirty="0">
                <a:solidFill>
                  <a:srgbClr val="00338D"/>
                </a:solidFill>
                <a:latin typeface="Arial"/>
                <a:cs typeface="Arial"/>
              </a:rPr>
              <a:t>qualche</a:t>
            </a:r>
            <a:r>
              <a:rPr sz="1200" u="none" spc="60" dirty="0">
                <a:solidFill>
                  <a:srgbClr val="00338D"/>
                </a:solidFill>
                <a:latin typeface="Arial"/>
                <a:cs typeface="Arial"/>
              </a:rPr>
              <a:t> </a:t>
            </a:r>
            <a:r>
              <a:rPr sz="1200" u="none" dirty="0">
                <a:solidFill>
                  <a:srgbClr val="00338D"/>
                </a:solidFill>
                <a:latin typeface="Arial"/>
                <a:cs typeface="Arial"/>
              </a:rPr>
              <a:t>occasione,</a:t>
            </a:r>
            <a:r>
              <a:rPr sz="1200" u="none" spc="70" dirty="0">
                <a:solidFill>
                  <a:srgbClr val="00338D"/>
                </a:solidFill>
                <a:latin typeface="Arial"/>
                <a:cs typeface="Arial"/>
              </a:rPr>
              <a:t> </a:t>
            </a:r>
            <a:r>
              <a:rPr sz="1200" u="none" spc="-25" dirty="0">
                <a:solidFill>
                  <a:srgbClr val="00338D"/>
                </a:solidFill>
                <a:latin typeface="Arial"/>
                <a:cs typeface="Arial"/>
              </a:rPr>
              <a:t>sul </a:t>
            </a:r>
            <a:r>
              <a:rPr sz="1200" u="none" spc="-10" dirty="0">
                <a:solidFill>
                  <a:srgbClr val="00338D"/>
                </a:solidFill>
                <a:latin typeface="Arial"/>
                <a:cs typeface="Arial"/>
              </a:rPr>
              <a:t>principio</a:t>
            </a:r>
            <a:r>
              <a:rPr sz="1200" u="none" spc="-45" dirty="0">
                <a:solidFill>
                  <a:srgbClr val="00338D"/>
                </a:solidFill>
                <a:latin typeface="Arial"/>
                <a:cs typeface="Arial"/>
              </a:rPr>
              <a:t> </a:t>
            </a:r>
            <a:r>
              <a:rPr sz="1200" u="none" dirty="0">
                <a:solidFill>
                  <a:srgbClr val="00338D"/>
                </a:solidFill>
                <a:latin typeface="Arial"/>
                <a:cs typeface="Arial"/>
              </a:rPr>
              <a:t>di</a:t>
            </a:r>
            <a:r>
              <a:rPr sz="1200" u="none" spc="-40" dirty="0">
                <a:solidFill>
                  <a:srgbClr val="00338D"/>
                </a:solidFill>
                <a:latin typeface="Arial"/>
                <a:cs typeface="Arial"/>
              </a:rPr>
              <a:t> </a:t>
            </a:r>
            <a:r>
              <a:rPr sz="1200" u="none" spc="-10" dirty="0">
                <a:solidFill>
                  <a:srgbClr val="00338D"/>
                </a:solidFill>
                <a:latin typeface="Arial"/>
                <a:cs typeface="Arial"/>
              </a:rPr>
              <a:t>legalità.</a:t>
            </a:r>
            <a:endParaRPr sz="1200"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7489" y="434974"/>
            <a:ext cx="6915150"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Valutazione del Modello in sede giudiziaria</a:t>
            </a:r>
          </a:p>
        </p:txBody>
      </p:sp>
      <p:graphicFrame>
        <p:nvGraphicFramePr>
          <p:cNvPr id="3" name="object 3"/>
          <p:cNvGraphicFramePr>
            <a:graphicFrameLocks noGrp="1"/>
          </p:cNvGraphicFramePr>
          <p:nvPr/>
        </p:nvGraphicFramePr>
        <p:xfrm>
          <a:off x="746048" y="27641"/>
          <a:ext cx="7639685" cy="319405"/>
        </p:xfrm>
        <a:graphic>
          <a:graphicData uri="http://schemas.openxmlformats.org/drawingml/2006/table">
            <a:tbl>
              <a:tblPr firstRow="1" bandRow="1">
                <a:tableStyleId>{2D5ABB26-0587-4C30-8999-92F81FD0307C}</a:tableStyleId>
              </a:tblPr>
              <a:tblGrid>
                <a:gridCol w="821055">
                  <a:extLst>
                    <a:ext uri="{9D8B030D-6E8A-4147-A177-3AD203B41FA5}">
                      <a16:colId xmlns:a16="http://schemas.microsoft.com/office/drawing/2014/main" val="20000"/>
                    </a:ext>
                  </a:extLst>
                </a:gridCol>
                <a:gridCol w="681863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90805">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pic>
        <p:nvPicPr>
          <p:cNvPr id="4" name="object 4"/>
          <p:cNvPicPr/>
          <p:nvPr/>
        </p:nvPicPr>
        <p:blipFill>
          <a:blip r:embed="rId2" cstate="print"/>
          <a:stretch>
            <a:fillRect/>
          </a:stretch>
        </p:blipFill>
        <p:spPr>
          <a:xfrm>
            <a:off x="1123188" y="2013204"/>
            <a:ext cx="2255519" cy="672083"/>
          </a:xfrm>
          <a:prstGeom prst="rect">
            <a:avLst/>
          </a:prstGeom>
        </p:spPr>
      </p:pic>
      <p:sp>
        <p:nvSpPr>
          <p:cNvPr id="5" name="object 5"/>
          <p:cNvSpPr txBox="1"/>
          <p:nvPr/>
        </p:nvSpPr>
        <p:spPr>
          <a:xfrm>
            <a:off x="1337054" y="2299572"/>
            <a:ext cx="1651635"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Arial"/>
                <a:cs typeface="Arial"/>
              </a:rPr>
              <a:t>Indagini</a:t>
            </a:r>
            <a:r>
              <a:rPr sz="1400" b="1" spc="-110" dirty="0">
                <a:solidFill>
                  <a:srgbClr val="FFFFFF"/>
                </a:solidFill>
                <a:latin typeface="Arial"/>
                <a:cs typeface="Arial"/>
              </a:rPr>
              <a:t> </a:t>
            </a:r>
            <a:r>
              <a:rPr sz="1400" b="1" spc="-10" dirty="0">
                <a:solidFill>
                  <a:srgbClr val="FFFFFF"/>
                </a:solidFill>
                <a:latin typeface="Arial"/>
                <a:cs typeface="Arial"/>
              </a:rPr>
              <a:t>preliminari</a:t>
            </a:r>
            <a:endParaRPr sz="1400">
              <a:latin typeface="Arial"/>
              <a:cs typeface="Arial"/>
            </a:endParaRPr>
          </a:p>
        </p:txBody>
      </p:sp>
      <p:pic>
        <p:nvPicPr>
          <p:cNvPr id="6" name="object 6"/>
          <p:cNvPicPr/>
          <p:nvPr/>
        </p:nvPicPr>
        <p:blipFill>
          <a:blip r:embed="rId3" cstate="print"/>
          <a:stretch>
            <a:fillRect/>
          </a:stretch>
        </p:blipFill>
        <p:spPr>
          <a:xfrm>
            <a:off x="3936491" y="2374392"/>
            <a:ext cx="1551431" cy="1031747"/>
          </a:xfrm>
          <a:prstGeom prst="rect">
            <a:avLst/>
          </a:prstGeom>
        </p:spPr>
      </p:pic>
      <p:sp>
        <p:nvSpPr>
          <p:cNvPr id="7" name="object 7"/>
          <p:cNvSpPr txBox="1"/>
          <p:nvPr/>
        </p:nvSpPr>
        <p:spPr>
          <a:xfrm>
            <a:off x="4054918" y="2697053"/>
            <a:ext cx="986790" cy="453390"/>
          </a:xfrm>
          <a:prstGeom prst="rect">
            <a:avLst/>
          </a:prstGeom>
        </p:spPr>
        <p:txBody>
          <a:bodyPr vert="horz" wrap="square" lIns="0" tIns="13335" rIns="0" bIns="0" rtlCol="0">
            <a:spAutoFit/>
          </a:bodyPr>
          <a:lstStyle/>
          <a:p>
            <a:pPr marL="12700" marR="5080">
              <a:lnSpc>
                <a:spcPct val="100000"/>
              </a:lnSpc>
              <a:spcBef>
                <a:spcPts val="105"/>
              </a:spcBef>
            </a:pPr>
            <a:r>
              <a:rPr sz="1400" b="1" spc="-10" dirty="0">
                <a:solidFill>
                  <a:srgbClr val="FFFFFF"/>
                </a:solidFill>
                <a:latin typeface="Arial"/>
                <a:cs typeface="Arial"/>
              </a:rPr>
              <a:t>Udienza preliminare</a:t>
            </a:r>
            <a:endParaRPr sz="1400">
              <a:latin typeface="Arial"/>
              <a:cs typeface="Arial"/>
            </a:endParaRPr>
          </a:p>
        </p:txBody>
      </p:sp>
      <p:grpSp>
        <p:nvGrpSpPr>
          <p:cNvPr id="8" name="object 8"/>
          <p:cNvGrpSpPr/>
          <p:nvPr/>
        </p:nvGrpSpPr>
        <p:grpSpPr>
          <a:xfrm>
            <a:off x="4058221" y="4102417"/>
            <a:ext cx="992505" cy="532765"/>
            <a:chOff x="4058221" y="4102417"/>
            <a:chExt cx="992505" cy="532765"/>
          </a:xfrm>
        </p:grpSpPr>
        <p:sp>
          <p:nvSpPr>
            <p:cNvPr id="9" name="object 9"/>
            <p:cNvSpPr/>
            <p:nvPr/>
          </p:nvSpPr>
          <p:spPr>
            <a:xfrm>
              <a:off x="4062984" y="4107179"/>
              <a:ext cx="982980" cy="522605"/>
            </a:xfrm>
            <a:custGeom>
              <a:avLst/>
              <a:gdLst/>
              <a:ahLst/>
              <a:cxnLst/>
              <a:rect l="l" t="t" r="r" b="b"/>
              <a:pathLst>
                <a:path w="982979" h="522604">
                  <a:moveTo>
                    <a:pt x="982980" y="0"/>
                  </a:moveTo>
                  <a:lnTo>
                    <a:pt x="0" y="0"/>
                  </a:lnTo>
                  <a:lnTo>
                    <a:pt x="0" y="522224"/>
                  </a:lnTo>
                  <a:lnTo>
                    <a:pt x="982980" y="522224"/>
                  </a:lnTo>
                  <a:lnTo>
                    <a:pt x="982980" y="0"/>
                  </a:lnTo>
                  <a:close/>
                </a:path>
              </a:pathLst>
            </a:custGeom>
            <a:solidFill>
              <a:srgbClr val="FFFF00">
                <a:alpha val="34899"/>
              </a:srgbClr>
            </a:solidFill>
          </p:spPr>
          <p:txBody>
            <a:bodyPr wrap="square" lIns="0" tIns="0" rIns="0" bIns="0" rtlCol="0"/>
            <a:lstStyle/>
            <a:p>
              <a:endParaRPr/>
            </a:p>
          </p:txBody>
        </p:sp>
        <p:sp>
          <p:nvSpPr>
            <p:cNvPr id="10" name="object 10"/>
            <p:cNvSpPr/>
            <p:nvPr/>
          </p:nvSpPr>
          <p:spPr>
            <a:xfrm>
              <a:off x="4062984" y="4107179"/>
              <a:ext cx="982980" cy="523240"/>
            </a:xfrm>
            <a:custGeom>
              <a:avLst/>
              <a:gdLst/>
              <a:ahLst/>
              <a:cxnLst/>
              <a:rect l="l" t="t" r="r" b="b"/>
              <a:pathLst>
                <a:path w="982979" h="523239">
                  <a:moveTo>
                    <a:pt x="0" y="0"/>
                  </a:moveTo>
                  <a:lnTo>
                    <a:pt x="982980" y="0"/>
                  </a:lnTo>
                  <a:lnTo>
                    <a:pt x="982980" y="522732"/>
                  </a:lnTo>
                  <a:lnTo>
                    <a:pt x="0" y="522732"/>
                  </a:lnTo>
                  <a:lnTo>
                    <a:pt x="0" y="0"/>
                  </a:lnTo>
                  <a:close/>
                </a:path>
              </a:pathLst>
            </a:custGeom>
            <a:ln w="9525">
              <a:solidFill>
                <a:srgbClr val="000000"/>
              </a:solidFill>
            </a:ln>
          </p:spPr>
          <p:txBody>
            <a:bodyPr wrap="square" lIns="0" tIns="0" rIns="0" bIns="0" rtlCol="0"/>
            <a:lstStyle/>
            <a:p>
              <a:endParaRPr/>
            </a:p>
          </p:txBody>
        </p:sp>
      </p:grpSp>
      <p:sp>
        <p:nvSpPr>
          <p:cNvPr id="11" name="object 11"/>
          <p:cNvSpPr txBox="1"/>
          <p:nvPr/>
        </p:nvSpPr>
        <p:spPr>
          <a:xfrm>
            <a:off x="4195064" y="4129022"/>
            <a:ext cx="705485" cy="453390"/>
          </a:xfrm>
          <a:prstGeom prst="rect">
            <a:avLst/>
          </a:prstGeom>
        </p:spPr>
        <p:txBody>
          <a:bodyPr vert="horz" wrap="square" lIns="0" tIns="12700" rIns="0" bIns="0" rtlCol="0">
            <a:spAutoFit/>
          </a:bodyPr>
          <a:lstStyle/>
          <a:p>
            <a:pPr marL="21590" marR="5080" indent="-9525">
              <a:lnSpc>
                <a:spcPct val="100000"/>
              </a:lnSpc>
              <a:spcBef>
                <a:spcPts val="100"/>
              </a:spcBef>
            </a:pPr>
            <a:r>
              <a:rPr sz="1400" b="1" spc="-10" dirty="0">
                <a:solidFill>
                  <a:schemeClr val="tx2"/>
                </a:solidFill>
                <a:latin typeface="Arial"/>
                <a:cs typeface="Arial"/>
              </a:rPr>
              <a:t>Rinvio</a:t>
            </a:r>
            <a:r>
              <a:rPr sz="1400" b="1" spc="-110" dirty="0">
                <a:solidFill>
                  <a:schemeClr val="tx2"/>
                </a:solidFill>
                <a:latin typeface="Arial"/>
                <a:cs typeface="Arial"/>
              </a:rPr>
              <a:t> </a:t>
            </a:r>
            <a:r>
              <a:rPr sz="1400" b="1" spc="-50" dirty="0">
                <a:solidFill>
                  <a:schemeClr val="tx2"/>
                </a:solidFill>
                <a:latin typeface="Arial"/>
                <a:cs typeface="Arial"/>
              </a:rPr>
              <a:t>a </a:t>
            </a:r>
            <a:r>
              <a:rPr sz="1400" b="1" spc="-10" dirty="0">
                <a:solidFill>
                  <a:schemeClr val="tx2"/>
                </a:solidFill>
                <a:latin typeface="Arial"/>
                <a:cs typeface="Arial"/>
              </a:rPr>
              <a:t>giudizio</a:t>
            </a:r>
            <a:endParaRPr sz="1400" dirty="0">
              <a:solidFill>
                <a:schemeClr val="tx2"/>
              </a:solidFill>
              <a:latin typeface="Arial"/>
              <a:cs typeface="Arial"/>
            </a:endParaRPr>
          </a:p>
        </p:txBody>
      </p:sp>
      <p:pic>
        <p:nvPicPr>
          <p:cNvPr id="12" name="object 12"/>
          <p:cNvPicPr/>
          <p:nvPr/>
        </p:nvPicPr>
        <p:blipFill>
          <a:blip r:embed="rId4" cstate="print"/>
          <a:stretch>
            <a:fillRect/>
          </a:stretch>
        </p:blipFill>
        <p:spPr>
          <a:xfrm>
            <a:off x="6982968" y="3145535"/>
            <a:ext cx="1411223" cy="672083"/>
          </a:xfrm>
          <a:prstGeom prst="rect">
            <a:avLst/>
          </a:prstGeom>
        </p:spPr>
      </p:pic>
      <p:sp>
        <p:nvSpPr>
          <p:cNvPr id="13" name="object 13"/>
          <p:cNvSpPr txBox="1"/>
          <p:nvPr/>
        </p:nvSpPr>
        <p:spPr>
          <a:xfrm>
            <a:off x="7052200" y="3431461"/>
            <a:ext cx="1106805"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Arial"/>
                <a:cs typeface="Arial"/>
              </a:rPr>
              <a:t>Dibattimento</a:t>
            </a:r>
            <a:endParaRPr sz="1400">
              <a:latin typeface="Arial"/>
              <a:cs typeface="Arial"/>
            </a:endParaRPr>
          </a:p>
        </p:txBody>
      </p:sp>
      <p:sp>
        <p:nvSpPr>
          <p:cNvPr id="14" name="object 14"/>
          <p:cNvSpPr/>
          <p:nvPr/>
        </p:nvSpPr>
        <p:spPr>
          <a:xfrm>
            <a:off x="1432560" y="1104900"/>
            <a:ext cx="1779905" cy="737870"/>
          </a:xfrm>
          <a:custGeom>
            <a:avLst/>
            <a:gdLst/>
            <a:ahLst/>
            <a:cxnLst/>
            <a:rect l="l" t="t" r="r" b="b"/>
            <a:pathLst>
              <a:path w="1779905" h="737869">
                <a:moveTo>
                  <a:pt x="0" y="0"/>
                </a:moveTo>
                <a:lnTo>
                  <a:pt x="1779524" y="0"/>
                </a:lnTo>
                <a:lnTo>
                  <a:pt x="1779524" y="737362"/>
                </a:lnTo>
                <a:lnTo>
                  <a:pt x="0" y="737362"/>
                </a:lnTo>
                <a:lnTo>
                  <a:pt x="0" y="0"/>
                </a:lnTo>
                <a:close/>
              </a:path>
            </a:pathLst>
          </a:custGeom>
          <a:ln w="12700">
            <a:solidFill>
              <a:srgbClr val="0000FF"/>
            </a:solidFill>
          </a:ln>
        </p:spPr>
        <p:txBody>
          <a:bodyPr wrap="square" lIns="0" tIns="0" rIns="0" bIns="0" rtlCol="0"/>
          <a:lstStyle/>
          <a:p>
            <a:endParaRPr/>
          </a:p>
        </p:txBody>
      </p:sp>
      <p:sp>
        <p:nvSpPr>
          <p:cNvPr id="15" name="object 15"/>
          <p:cNvSpPr txBox="1"/>
          <p:nvPr/>
        </p:nvSpPr>
        <p:spPr>
          <a:xfrm>
            <a:off x="1602891" y="1125617"/>
            <a:ext cx="1443990" cy="666750"/>
          </a:xfrm>
          <a:prstGeom prst="rect">
            <a:avLst/>
          </a:prstGeom>
        </p:spPr>
        <p:txBody>
          <a:bodyPr vert="horz" wrap="square" lIns="0" tIns="13335" rIns="0" bIns="0" rtlCol="0">
            <a:spAutoFit/>
          </a:bodyPr>
          <a:lstStyle/>
          <a:p>
            <a:pPr algn="ctr">
              <a:lnSpc>
                <a:spcPct val="100000"/>
              </a:lnSpc>
              <a:spcBef>
                <a:spcPts val="105"/>
              </a:spcBef>
            </a:pPr>
            <a:r>
              <a:rPr sz="1400" b="1" spc="-25" dirty="0">
                <a:solidFill>
                  <a:schemeClr val="tx2"/>
                </a:solidFill>
                <a:latin typeface="Arial"/>
                <a:cs typeface="Arial"/>
              </a:rPr>
              <a:t>GIP</a:t>
            </a:r>
            <a:endParaRPr sz="1400" dirty="0">
              <a:solidFill>
                <a:schemeClr val="tx2"/>
              </a:solidFill>
              <a:latin typeface="Arial"/>
              <a:cs typeface="Arial"/>
            </a:endParaRPr>
          </a:p>
          <a:p>
            <a:pPr marL="12700" marR="5080" algn="ctr">
              <a:lnSpc>
                <a:spcPct val="100000"/>
              </a:lnSpc>
            </a:pPr>
            <a:r>
              <a:rPr sz="1400" b="1" spc="-10" dirty="0">
                <a:solidFill>
                  <a:schemeClr val="tx2"/>
                </a:solidFill>
                <a:latin typeface="Arial"/>
                <a:cs typeface="Arial"/>
              </a:rPr>
              <a:t>(Giudice</a:t>
            </a:r>
            <a:r>
              <a:rPr sz="1400" b="1" spc="-110" dirty="0">
                <a:solidFill>
                  <a:schemeClr val="tx2"/>
                </a:solidFill>
                <a:latin typeface="Arial"/>
                <a:cs typeface="Arial"/>
              </a:rPr>
              <a:t> </a:t>
            </a:r>
            <a:r>
              <a:rPr sz="1400" b="1" spc="-10" dirty="0">
                <a:solidFill>
                  <a:schemeClr val="tx2"/>
                </a:solidFill>
                <a:latin typeface="Arial"/>
                <a:cs typeface="Arial"/>
              </a:rPr>
              <a:t>Indagini Preliminari)</a:t>
            </a:r>
            <a:endParaRPr sz="1400" dirty="0">
              <a:solidFill>
                <a:schemeClr val="tx2"/>
              </a:solidFill>
              <a:latin typeface="Arial"/>
              <a:cs typeface="Arial"/>
            </a:endParaRPr>
          </a:p>
        </p:txBody>
      </p:sp>
      <p:sp>
        <p:nvSpPr>
          <p:cNvPr id="16" name="object 16"/>
          <p:cNvSpPr txBox="1"/>
          <p:nvPr/>
        </p:nvSpPr>
        <p:spPr>
          <a:xfrm>
            <a:off x="3855720" y="1392936"/>
            <a:ext cx="1833880" cy="680956"/>
          </a:xfrm>
          <a:prstGeom prst="rect">
            <a:avLst/>
          </a:prstGeom>
          <a:ln w="12700">
            <a:solidFill>
              <a:srgbClr val="0000FF"/>
            </a:solidFill>
          </a:ln>
        </p:spPr>
        <p:txBody>
          <a:bodyPr vert="horz" wrap="square" lIns="0" tIns="34290" rIns="0" bIns="0" rtlCol="0">
            <a:spAutoFit/>
          </a:bodyPr>
          <a:lstStyle/>
          <a:p>
            <a:pPr algn="ctr">
              <a:lnSpc>
                <a:spcPct val="100000"/>
              </a:lnSpc>
              <a:spcBef>
                <a:spcPts val="270"/>
              </a:spcBef>
            </a:pPr>
            <a:r>
              <a:rPr sz="1400" b="1" spc="-25" dirty="0">
                <a:solidFill>
                  <a:schemeClr val="tx2"/>
                </a:solidFill>
                <a:latin typeface="Arial"/>
                <a:cs typeface="Arial"/>
              </a:rPr>
              <a:t>GUP</a:t>
            </a:r>
            <a:endParaRPr sz="1400">
              <a:solidFill>
                <a:schemeClr val="tx2"/>
              </a:solidFill>
              <a:latin typeface="Arial"/>
              <a:cs typeface="Arial"/>
            </a:endParaRPr>
          </a:p>
          <a:p>
            <a:pPr marL="233045" marR="169545" algn="ctr">
              <a:lnSpc>
                <a:spcPct val="100000"/>
              </a:lnSpc>
            </a:pPr>
            <a:r>
              <a:rPr sz="1400" b="1" spc="-10" dirty="0">
                <a:solidFill>
                  <a:schemeClr val="tx2"/>
                </a:solidFill>
                <a:latin typeface="Arial"/>
                <a:cs typeface="Arial"/>
              </a:rPr>
              <a:t>(Giudice</a:t>
            </a:r>
            <a:r>
              <a:rPr sz="1400" b="1" spc="-100" dirty="0">
                <a:solidFill>
                  <a:schemeClr val="tx2"/>
                </a:solidFill>
                <a:latin typeface="Arial"/>
                <a:cs typeface="Arial"/>
              </a:rPr>
              <a:t> </a:t>
            </a:r>
            <a:r>
              <a:rPr sz="1400" b="1" spc="-10" dirty="0">
                <a:solidFill>
                  <a:schemeClr val="tx2"/>
                </a:solidFill>
                <a:latin typeface="Arial"/>
                <a:cs typeface="Arial"/>
              </a:rPr>
              <a:t>Udienza Preliminare)</a:t>
            </a:r>
            <a:endParaRPr sz="1400">
              <a:solidFill>
                <a:schemeClr val="tx2"/>
              </a:solidFill>
              <a:latin typeface="Arial"/>
              <a:cs typeface="Arial"/>
            </a:endParaRPr>
          </a:p>
        </p:txBody>
      </p:sp>
      <p:sp>
        <p:nvSpPr>
          <p:cNvPr id="17" name="object 17"/>
          <p:cNvSpPr txBox="1"/>
          <p:nvPr/>
        </p:nvSpPr>
        <p:spPr>
          <a:xfrm>
            <a:off x="7274052" y="2275332"/>
            <a:ext cx="980440" cy="250710"/>
          </a:xfrm>
          <a:prstGeom prst="rect">
            <a:avLst/>
          </a:prstGeom>
          <a:ln w="12700">
            <a:solidFill>
              <a:srgbClr val="0000FF"/>
            </a:solidFill>
          </a:ln>
        </p:spPr>
        <p:txBody>
          <a:bodyPr vert="horz" wrap="square" lIns="0" tIns="34925" rIns="0" bIns="0" rtlCol="0">
            <a:spAutoFit/>
          </a:bodyPr>
          <a:lstStyle/>
          <a:p>
            <a:pPr marL="91440">
              <a:lnSpc>
                <a:spcPct val="100000"/>
              </a:lnSpc>
              <a:spcBef>
                <a:spcPts val="275"/>
              </a:spcBef>
            </a:pPr>
            <a:r>
              <a:rPr sz="1400" b="1" spc="-10" dirty="0">
                <a:solidFill>
                  <a:schemeClr val="tx2"/>
                </a:solidFill>
                <a:latin typeface="Arial"/>
                <a:cs typeface="Arial"/>
              </a:rPr>
              <a:t>Tribunale</a:t>
            </a:r>
            <a:endParaRPr sz="1400">
              <a:solidFill>
                <a:schemeClr val="tx2"/>
              </a:solidFill>
              <a:latin typeface="Arial"/>
              <a:cs typeface="Arial"/>
            </a:endParaRPr>
          </a:p>
        </p:txBody>
      </p:sp>
      <p:sp>
        <p:nvSpPr>
          <p:cNvPr id="18" name="object 18"/>
          <p:cNvSpPr/>
          <p:nvPr/>
        </p:nvSpPr>
        <p:spPr>
          <a:xfrm>
            <a:off x="7124700" y="4483608"/>
            <a:ext cx="970915" cy="307975"/>
          </a:xfrm>
          <a:custGeom>
            <a:avLst/>
            <a:gdLst/>
            <a:ahLst/>
            <a:cxnLst/>
            <a:rect l="l" t="t" r="r" b="b"/>
            <a:pathLst>
              <a:path w="970915" h="307975">
                <a:moveTo>
                  <a:pt x="0" y="0"/>
                </a:moveTo>
                <a:lnTo>
                  <a:pt x="970661" y="0"/>
                </a:lnTo>
                <a:lnTo>
                  <a:pt x="970661" y="307721"/>
                </a:lnTo>
                <a:lnTo>
                  <a:pt x="0" y="307721"/>
                </a:lnTo>
                <a:lnTo>
                  <a:pt x="0" y="0"/>
                </a:lnTo>
                <a:close/>
              </a:path>
            </a:pathLst>
          </a:custGeom>
          <a:ln w="12699">
            <a:solidFill>
              <a:srgbClr val="0000FF"/>
            </a:solidFill>
          </a:ln>
        </p:spPr>
        <p:txBody>
          <a:bodyPr wrap="square" lIns="0" tIns="0" rIns="0" bIns="0" rtlCol="0"/>
          <a:lstStyle/>
          <a:p>
            <a:endParaRPr/>
          </a:p>
        </p:txBody>
      </p:sp>
      <p:sp>
        <p:nvSpPr>
          <p:cNvPr id="19" name="object 19"/>
          <p:cNvSpPr txBox="1"/>
          <p:nvPr/>
        </p:nvSpPr>
        <p:spPr>
          <a:xfrm>
            <a:off x="7203395" y="4504769"/>
            <a:ext cx="803910" cy="228268"/>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chemeClr val="tx2"/>
                </a:solidFill>
                <a:latin typeface="Arial"/>
                <a:cs typeface="Arial"/>
              </a:rPr>
              <a:t>Sentenza</a:t>
            </a:r>
            <a:endParaRPr sz="1400">
              <a:solidFill>
                <a:schemeClr val="tx2"/>
              </a:solidFill>
              <a:latin typeface="Arial"/>
              <a:cs typeface="Arial"/>
            </a:endParaRPr>
          </a:p>
        </p:txBody>
      </p:sp>
      <p:sp>
        <p:nvSpPr>
          <p:cNvPr id="20" name="object 20"/>
          <p:cNvSpPr/>
          <p:nvPr/>
        </p:nvSpPr>
        <p:spPr>
          <a:xfrm>
            <a:off x="1481327" y="3325367"/>
            <a:ext cx="1210310" cy="307975"/>
          </a:xfrm>
          <a:custGeom>
            <a:avLst/>
            <a:gdLst/>
            <a:ahLst/>
            <a:cxnLst/>
            <a:rect l="l" t="t" r="r" b="b"/>
            <a:pathLst>
              <a:path w="1210310" h="307975">
                <a:moveTo>
                  <a:pt x="0" y="0"/>
                </a:moveTo>
                <a:lnTo>
                  <a:pt x="1209802" y="0"/>
                </a:lnTo>
                <a:lnTo>
                  <a:pt x="1209802" y="307720"/>
                </a:lnTo>
                <a:lnTo>
                  <a:pt x="0" y="307720"/>
                </a:lnTo>
                <a:lnTo>
                  <a:pt x="0" y="0"/>
                </a:lnTo>
                <a:close/>
              </a:path>
            </a:pathLst>
          </a:custGeom>
          <a:ln w="12700">
            <a:solidFill>
              <a:srgbClr val="0000FF"/>
            </a:solidFill>
          </a:ln>
        </p:spPr>
        <p:txBody>
          <a:bodyPr wrap="square" lIns="0" tIns="0" rIns="0" bIns="0" rtlCol="0"/>
          <a:lstStyle/>
          <a:p>
            <a:endParaRPr/>
          </a:p>
        </p:txBody>
      </p:sp>
      <p:sp>
        <p:nvSpPr>
          <p:cNvPr id="21" name="object 21"/>
          <p:cNvSpPr txBox="1"/>
          <p:nvPr/>
        </p:nvSpPr>
        <p:spPr>
          <a:xfrm>
            <a:off x="1559369" y="3346528"/>
            <a:ext cx="1039494" cy="228909"/>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chemeClr val="tx2"/>
                </a:solidFill>
                <a:latin typeface="Arial"/>
                <a:cs typeface="Arial"/>
              </a:rPr>
              <a:t>Ordinanza/e</a:t>
            </a:r>
            <a:endParaRPr sz="1400">
              <a:solidFill>
                <a:schemeClr val="tx2"/>
              </a:solidFill>
              <a:latin typeface="Arial"/>
              <a:cs typeface="Arial"/>
            </a:endParaRPr>
          </a:p>
        </p:txBody>
      </p:sp>
      <p:sp>
        <p:nvSpPr>
          <p:cNvPr id="22" name="object 22"/>
          <p:cNvSpPr txBox="1"/>
          <p:nvPr/>
        </p:nvSpPr>
        <p:spPr>
          <a:xfrm>
            <a:off x="987552" y="4226052"/>
            <a:ext cx="2171700" cy="1544654"/>
          </a:xfrm>
          <a:prstGeom prst="rect">
            <a:avLst/>
          </a:prstGeom>
          <a:ln w="12700">
            <a:solidFill>
              <a:srgbClr val="0000FF"/>
            </a:solidFill>
          </a:ln>
        </p:spPr>
        <p:txBody>
          <a:bodyPr vert="horz" wrap="square" lIns="0" tIns="36195" rIns="0" bIns="0" rtlCol="0">
            <a:spAutoFit/>
          </a:bodyPr>
          <a:lstStyle/>
          <a:p>
            <a:pPr marL="121285" marR="107314" indent="-1905" algn="ctr">
              <a:lnSpc>
                <a:spcPct val="100000"/>
              </a:lnSpc>
              <a:spcBef>
                <a:spcPts val="285"/>
              </a:spcBef>
            </a:pPr>
            <a:r>
              <a:rPr sz="1200" u="sng" dirty="0">
                <a:solidFill>
                  <a:schemeClr val="tx2"/>
                </a:solidFill>
                <a:uFill>
                  <a:solidFill>
                    <a:srgbClr val="0000FF"/>
                  </a:solidFill>
                </a:uFill>
                <a:latin typeface="Arial"/>
                <a:cs typeface="Arial"/>
              </a:rPr>
              <a:t>Già</a:t>
            </a:r>
            <a:r>
              <a:rPr sz="1200" u="sng" spc="-35" dirty="0">
                <a:solidFill>
                  <a:schemeClr val="tx2"/>
                </a:solidFill>
                <a:uFill>
                  <a:solidFill>
                    <a:srgbClr val="0000FF"/>
                  </a:solidFill>
                </a:uFill>
                <a:latin typeface="Arial"/>
                <a:cs typeface="Arial"/>
              </a:rPr>
              <a:t> </a:t>
            </a:r>
            <a:r>
              <a:rPr sz="1200" u="sng" dirty="0">
                <a:solidFill>
                  <a:schemeClr val="tx2"/>
                </a:solidFill>
                <a:uFill>
                  <a:solidFill>
                    <a:srgbClr val="0000FF"/>
                  </a:solidFill>
                </a:uFill>
                <a:latin typeface="Arial"/>
                <a:cs typeface="Arial"/>
              </a:rPr>
              <a:t>in</a:t>
            </a:r>
            <a:r>
              <a:rPr sz="1200" u="sng" spc="-30" dirty="0">
                <a:solidFill>
                  <a:schemeClr val="tx2"/>
                </a:solidFill>
                <a:uFill>
                  <a:solidFill>
                    <a:srgbClr val="0000FF"/>
                  </a:solidFill>
                </a:uFill>
                <a:latin typeface="Arial"/>
                <a:cs typeface="Arial"/>
              </a:rPr>
              <a:t> </a:t>
            </a:r>
            <a:r>
              <a:rPr sz="1200" u="sng" dirty="0">
                <a:solidFill>
                  <a:schemeClr val="tx2"/>
                </a:solidFill>
                <a:uFill>
                  <a:solidFill>
                    <a:srgbClr val="0000FF"/>
                  </a:solidFill>
                </a:uFill>
                <a:latin typeface="Arial"/>
                <a:cs typeface="Arial"/>
              </a:rPr>
              <a:t>questa</a:t>
            </a:r>
            <a:r>
              <a:rPr sz="1200" u="sng" spc="-55" dirty="0">
                <a:solidFill>
                  <a:schemeClr val="tx2"/>
                </a:solidFill>
                <a:uFill>
                  <a:solidFill>
                    <a:srgbClr val="0000FF"/>
                  </a:solidFill>
                </a:uFill>
                <a:latin typeface="Arial"/>
                <a:cs typeface="Arial"/>
              </a:rPr>
              <a:t> </a:t>
            </a:r>
            <a:r>
              <a:rPr sz="1200" u="sng" dirty="0">
                <a:solidFill>
                  <a:schemeClr val="tx2"/>
                </a:solidFill>
                <a:uFill>
                  <a:solidFill>
                    <a:srgbClr val="0000FF"/>
                  </a:solidFill>
                </a:uFill>
                <a:latin typeface="Arial"/>
                <a:cs typeface="Arial"/>
              </a:rPr>
              <a:t>fase</a:t>
            </a:r>
            <a:r>
              <a:rPr sz="1200" u="none" spc="-40" dirty="0">
                <a:solidFill>
                  <a:schemeClr val="tx2"/>
                </a:solidFill>
                <a:latin typeface="Arial"/>
                <a:cs typeface="Arial"/>
              </a:rPr>
              <a:t> </a:t>
            </a:r>
            <a:r>
              <a:rPr sz="1200" u="none" spc="-25" dirty="0">
                <a:solidFill>
                  <a:schemeClr val="tx2"/>
                </a:solidFill>
                <a:latin typeface="Arial"/>
                <a:cs typeface="Arial"/>
              </a:rPr>
              <a:t>può </a:t>
            </a:r>
            <a:r>
              <a:rPr sz="1200" u="none" spc="-10" dirty="0">
                <a:solidFill>
                  <a:schemeClr val="tx2"/>
                </a:solidFill>
                <a:latin typeface="Arial"/>
                <a:cs typeface="Arial"/>
              </a:rPr>
              <a:t>avvenire</a:t>
            </a:r>
            <a:r>
              <a:rPr sz="1200" u="none" spc="-15" dirty="0">
                <a:solidFill>
                  <a:schemeClr val="tx2"/>
                </a:solidFill>
                <a:latin typeface="Arial"/>
                <a:cs typeface="Arial"/>
              </a:rPr>
              <a:t> </a:t>
            </a:r>
            <a:r>
              <a:rPr sz="1200" u="none" spc="-10" dirty="0">
                <a:solidFill>
                  <a:schemeClr val="tx2"/>
                </a:solidFill>
                <a:latin typeface="Arial"/>
                <a:cs typeface="Arial"/>
              </a:rPr>
              <a:t>l’applicazione</a:t>
            </a:r>
            <a:r>
              <a:rPr sz="1200" u="none" spc="-15" dirty="0">
                <a:solidFill>
                  <a:schemeClr val="tx2"/>
                </a:solidFill>
                <a:latin typeface="Arial"/>
                <a:cs typeface="Arial"/>
              </a:rPr>
              <a:t> </a:t>
            </a:r>
            <a:r>
              <a:rPr sz="1200" u="none" spc="-20" dirty="0">
                <a:solidFill>
                  <a:schemeClr val="tx2"/>
                </a:solidFill>
                <a:latin typeface="Arial"/>
                <a:cs typeface="Arial"/>
              </a:rPr>
              <a:t>delle </a:t>
            </a:r>
            <a:r>
              <a:rPr sz="1400" b="1" u="none" dirty="0">
                <a:solidFill>
                  <a:schemeClr val="tx2"/>
                </a:solidFill>
                <a:latin typeface="Arial"/>
                <a:cs typeface="Arial"/>
              </a:rPr>
              <a:t>misure</a:t>
            </a:r>
            <a:r>
              <a:rPr sz="1400" b="1" u="none" spc="-50" dirty="0">
                <a:solidFill>
                  <a:schemeClr val="tx2"/>
                </a:solidFill>
                <a:latin typeface="Arial"/>
                <a:cs typeface="Arial"/>
              </a:rPr>
              <a:t> </a:t>
            </a:r>
            <a:r>
              <a:rPr sz="1400" b="1" u="none" spc="-10" dirty="0">
                <a:solidFill>
                  <a:schemeClr val="tx2"/>
                </a:solidFill>
                <a:latin typeface="Arial"/>
                <a:cs typeface="Arial"/>
              </a:rPr>
              <a:t>cautelari </a:t>
            </a:r>
            <a:r>
              <a:rPr sz="1200" u="none" spc="-10" dirty="0">
                <a:solidFill>
                  <a:schemeClr val="tx2"/>
                </a:solidFill>
                <a:latin typeface="Arial"/>
                <a:cs typeface="Arial"/>
              </a:rPr>
              <a:t>(interdizione, commissariamento,</a:t>
            </a:r>
            <a:r>
              <a:rPr sz="1200" u="none" spc="5" dirty="0">
                <a:solidFill>
                  <a:schemeClr val="tx2"/>
                </a:solidFill>
                <a:latin typeface="Arial"/>
                <a:cs typeface="Arial"/>
              </a:rPr>
              <a:t> </a:t>
            </a:r>
            <a:r>
              <a:rPr sz="1200" u="none" spc="-10" dirty="0">
                <a:solidFill>
                  <a:schemeClr val="tx2"/>
                </a:solidFill>
                <a:latin typeface="Arial"/>
                <a:cs typeface="Arial"/>
              </a:rPr>
              <a:t>divieto</a:t>
            </a:r>
            <a:r>
              <a:rPr sz="1200" u="none" spc="-90" dirty="0">
                <a:solidFill>
                  <a:schemeClr val="tx2"/>
                </a:solidFill>
                <a:latin typeface="Arial"/>
                <a:cs typeface="Arial"/>
              </a:rPr>
              <a:t> </a:t>
            </a:r>
            <a:r>
              <a:rPr sz="1200" u="none" spc="-25" dirty="0">
                <a:solidFill>
                  <a:schemeClr val="tx2"/>
                </a:solidFill>
                <a:latin typeface="Arial"/>
                <a:cs typeface="Arial"/>
              </a:rPr>
              <a:t>di </a:t>
            </a:r>
            <a:r>
              <a:rPr sz="1200" u="none" spc="-10" dirty="0">
                <a:solidFill>
                  <a:schemeClr val="tx2"/>
                </a:solidFill>
                <a:latin typeface="Arial"/>
                <a:cs typeface="Arial"/>
              </a:rPr>
              <a:t>contrattazione</a:t>
            </a:r>
            <a:r>
              <a:rPr sz="1200" u="none" spc="-35" dirty="0">
                <a:solidFill>
                  <a:schemeClr val="tx2"/>
                </a:solidFill>
                <a:latin typeface="Arial"/>
                <a:cs typeface="Arial"/>
              </a:rPr>
              <a:t> </a:t>
            </a:r>
            <a:r>
              <a:rPr sz="1200" u="none" dirty="0">
                <a:solidFill>
                  <a:schemeClr val="tx2"/>
                </a:solidFill>
                <a:latin typeface="Arial"/>
                <a:cs typeface="Arial"/>
              </a:rPr>
              <a:t>con</a:t>
            </a:r>
            <a:r>
              <a:rPr sz="1200" u="none" spc="-10" dirty="0">
                <a:solidFill>
                  <a:schemeClr val="tx2"/>
                </a:solidFill>
                <a:latin typeface="Arial"/>
                <a:cs typeface="Arial"/>
              </a:rPr>
              <a:t> </a:t>
            </a:r>
            <a:r>
              <a:rPr sz="1200" u="none" dirty="0">
                <a:solidFill>
                  <a:schemeClr val="tx2"/>
                </a:solidFill>
                <a:latin typeface="Arial"/>
                <a:cs typeface="Arial"/>
              </a:rPr>
              <a:t>la</a:t>
            </a:r>
            <a:r>
              <a:rPr sz="1200" u="none" spc="-5" dirty="0">
                <a:solidFill>
                  <a:schemeClr val="tx2"/>
                </a:solidFill>
                <a:latin typeface="Arial"/>
                <a:cs typeface="Arial"/>
              </a:rPr>
              <a:t> </a:t>
            </a:r>
            <a:r>
              <a:rPr sz="1200" u="none" spc="-25" dirty="0">
                <a:solidFill>
                  <a:schemeClr val="tx2"/>
                </a:solidFill>
                <a:latin typeface="Arial"/>
                <a:cs typeface="Arial"/>
              </a:rPr>
              <a:t>PA, </a:t>
            </a:r>
            <a:r>
              <a:rPr sz="1200" u="none" dirty="0">
                <a:solidFill>
                  <a:schemeClr val="tx2"/>
                </a:solidFill>
                <a:latin typeface="Arial"/>
                <a:cs typeface="Arial"/>
              </a:rPr>
              <a:t>ecc…) su </a:t>
            </a:r>
            <a:r>
              <a:rPr sz="1200" u="none" spc="-10" dirty="0">
                <a:solidFill>
                  <a:schemeClr val="tx2"/>
                </a:solidFill>
                <a:latin typeface="Arial"/>
                <a:cs typeface="Arial"/>
              </a:rPr>
              <a:t>richiesta</a:t>
            </a:r>
            <a:r>
              <a:rPr sz="1200" u="none" spc="-40" dirty="0">
                <a:solidFill>
                  <a:schemeClr val="tx2"/>
                </a:solidFill>
                <a:latin typeface="Arial"/>
                <a:cs typeface="Arial"/>
              </a:rPr>
              <a:t> </a:t>
            </a:r>
            <a:r>
              <a:rPr sz="1200" u="none" spc="-25" dirty="0">
                <a:solidFill>
                  <a:schemeClr val="tx2"/>
                </a:solidFill>
                <a:latin typeface="Arial"/>
                <a:cs typeface="Arial"/>
              </a:rPr>
              <a:t>del </a:t>
            </a:r>
            <a:r>
              <a:rPr sz="1200" b="1" u="none" dirty="0">
                <a:solidFill>
                  <a:schemeClr val="tx2"/>
                </a:solidFill>
                <a:latin typeface="Arial"/>
                <a:cs typeface="Arial"/>
              </a:rPr>
              <a:t>Pubblico</a:t>
            </a:r>
            <a:r>
              <a:rPr sz="1200" b="1" u="none" spc="-80" dirty="0">
                <a:solidFill>
                  <a:schemeClr val="tx2"/>
                </a:solidFill>
                <a:latin typeface="Arial"/>
                <a:cs typeface="Arial"/>
              </a:rPr>
              <a:t> </a:t>
            </a:r>
            <a:r>
              <a:rPr sz="1200" b="1" u="none" spc="-10" dirty="0">
                <a:solidFill>
                  <a:schemeClr val="tx2"/>
                </a:solidFill>
                <a:latin typeface="Arial"/>
                <a:cs typeface="Arial"/>
              </a:rPr>
              <a:t>Ministero</a:t>
            </a:r>
            <a:endParaRPr sz="1200" dirty="0">
              <a:solidFill>
                <a:schemeClr val="tx2"/>
              </a:solidFill>
              <a:latin typeface="Arial"/>
              <a:cs typeface="Arial"/>
            </a:endParaRPr>
          </a:p>
        </p:txBody>
      </p:sp>
      <p:grpSp>
        <p:nvGrpSpPr>
          <p:cNvPr id="23" name="object 23"/>
          <p:cNvGrpSpPr/>
          <p:nvPr/>
        </p:nvGrpSpPr>
        <p:grpSpPr>
          <a:xfrm>
            <a:off x="1982533" y="2822257"/>
            <a:ext cx="238125" cy="323215"/>
            <a:chOff x="1982533" y="2822257"/>
            <a:chExt cx="238125" cy="323215"/>
          </a:xfrm>
        </p:grpSpPr>
        <p:sp>
          <p:nvSpPr>
            <p:cNvPr id="24" name="object 24"/>
            <p:cNvSpPr/>
            <p:nvPr/>
          </p:nvSpPr>
          <p:spPr>
            <a:xfrm>
              <a:off x="1987296" y="2827019"/>
              <a:ext cx="228600" cy="313690"/>
            </a:xfrm>
            <a:custGeom>
              <a:avLst/>
              <a:gdLst/>
              <a:ahLst/>
              <a:cxnLst/>
              <a:rect l="l" t="t" r="r" b="b"/>
              <a:pathLst>
                <a:path w="228600" h="313689">
                  <a:moveTo>
                    <a:pt x="228600" y="82969"/>
                  </a:moveTo>
                  <a:lnTo>
                    <a:pt x="171450" y="82969"/>
                  </a:lnTo>
                  <a:lnTo>
                    <a:pt x="171450" y="0"/>
                  </a:lnTo>
                  <a:lnTo>
                    <a:pt x="57150" y="0"/>
                  </a:lnTo>
                  <a:lnTo>
                    <a:pt x="57150" y="82969"/>
                  </a:lnTo>
                  <a:lnTo>
                    <a:pt x="0" y="82969"/>
                  </a:lnTo>
                  <a:lnTo>
                    <a:pt x="114300" y="313563"/>
                  </a:lnTo>
                  <a:lnTo>
                    <a:pt x="228600" y="82969"/>
                  </a:lnTo>
                  <a:close/>
                </a:path>
              </a:pathLst>
            </a:custGeom>
            <a:solidFill>
              <a:srgbClr val="0091DA"/>
            </a:solidFill>
          </p:spPr>
          <p:txBody>
            <a:bodyPr wrap="square" lIns="0" tIns="0" rIns="0" bIns="0" rtlCol="0"/>
            <a:lstStyle/>
            <a:p>
              <a:endParaRPr/>
            </a:p>
          </p:txBody>
        </p:sp>
        <p:sp>
          <p:nvSpPr>
            <p:cNvPr id="25" name="object 25"/>
            <p:cNvSpPr/>
            <p:nvPr/>
          </p:nvSpPr>
          <p:spPr>
            <a:xfrm>
              <a:off x="1987295" y="2827020"/>
              <a:ext cx="228600" cy="313690"/>
            </a:xfrm>
            <a:custGeom>
              <a:avLst/>
              <a:gdLst/>
              <a:ahLst/>
              <a:cxnLst/>
              <a:rect l="l" t="t" r="r" b="b"/>
              <a:pathLst>
                <a:path w="228600" h="313689">
                  <a:moveTo>
                    <a:pt x="0" y="82969"/>
                  </a:moveTo>
                  <a:lnTo>
                    <a:pt x="57150" y="82969"/>
                  </a:lnTo>
                  <a:lnTo>
                    <a:pt x="57150" y="0"/>
                  </a:lnTo>
                  <a:lnTo>
                    <a:pt x="171450" y="0"/>
                  </a:lnTo>
                  <a:lnTo>
                    <a:pt x="171450" y="82969"/>
                  </a:lnTo>
                  <a:lnTo>
                    <a:pt x="228600" y="82969"/>
                  </a:lnTo>
                  <a:lnTo>
                    <a:pt x="114300" y="313563"/>
                  </a:lnTo>
                  <a:lnTo>
                    <a:pt x="0" y="82969"/>
                  </a:lnTo>
                  <a:close/>
                </a:path>
              </a:pathLst>
            </a:custGeom>
            <a:ln w="9525">
              <a:solidFill>
                <a:srgbClr val="000000"/>
              </a:solidFill>
            </a:ln>
          </p:spPr>
          <p:txBody>
            <a:bodyPr wrap="square" lIns="0" tIns="0" rIns="0" bIns="0" rtlCol="0"/>
            <a:lstStyle/>
            <a:p>
              <a:endParaRPr/>
            </a:p>
          </p:txBody>
        </p:sp>
      </p:grpSp>
      <p:grpSp>
        <p:nvGrpSpPr>
          <p:cNvPr id="26" name="object 26"/>
          <p:cNvGrpSpPr/>
          <p:nvPr/>
        </p:nvGrpSpPr>
        <p:grpSpPr>
          <a:xfrm>
            <a:off x="1903285" y="3757993"/>
            <a:ext cx="317500" cy="268605"/>
            <a:chOff x="1903285" y="3757993"/>
            <a:chExt cx="317500" cy="268605"/>
          </a:xfrm>
        </p:grpSpPr>
        <p:sp>
          <p:nvSpPr>
            <p:cNvPr id="27" name="object 27"/>
            <p:cNvSpPr/>
            <p:nvPr/>
          </p:nvSpPr>
          <p:spPr>
            <a:xfrm>
              <a:off x="1908048" y="3762755"/>
              <a:ext cx="307975" cy="259079"/>
            </a:xfrm>
            <a:custGeom>
              <a:avLst/>
              <a:gdLst/>
              <a:ahLst/>
              <a:cxnLst/>
              <a:rect l="l" t="t" r="r" b="b"/>
              <a:pathLst>
                <a:path w="307975" h="259079">
                  <a:moveTo>
                    <a:pt x="307721" y="216217"/>
                  </a:moveTo>
                  <a:lnTo>
                    <a:pt x="153860" y="0"/>
                  </a:lnTo>
                  <a:lnTo>
                    <a:pt x="0" y="216217"/>
                  </a:lnTo>
                  <a:lnTo>
                    <a:pt x="76923" y="216217"/>
                  </a:lnTo>
                  <a:lnTo>
                    <a:pt x="76923" y="259080"/>
                  </a:lnTo>
                  <a:lnTo>
                    <a:pt x="230784" y="259080"/>
                  </a:lnTo>
                  <a:lnTo>
                    <a:pt x="230784" y="216217"/>
                  </a:lnTo>
                  <a:lnTo>
                    <a:pt x="307721" y="216217"/>
                  </a:lnTo>
                  <a:close/>
                </a:path>
              </a:pathLst>
            </a:custGeom>
            <a:solidFill>
              <a:srgbClr val="0091DA"/>
            </a:solidFill>
          </p:spPr>
          <p:txBody>
            <a:bodyPr wrap="square" lIns="0" tIns="0" rIns="0" bIns="0" rtlCol="0"/>
            <a:lstStyle/>
            <a:p>
              <a:endParaRPr/>
            </a:p>
          </p:txBody>
        </p:sp>
        <p:sp>
          <p:nvSpPr>
            <p:cNvPr id="28" name="object 28"/>
            <p:cNvSpPr/>
            <p:nvPr/>
          </p:nvSpPr>
          <p:spPr>
            <a:xfrm>
              <a:off x="1908048" y="3762755"/>
              <a:ext cx="307975" cy="259079"/>
            </a:xfrm>
            <a:custGeom>
              <a:avLst/>
              <a:gdLst/>
              <a:ahLst/>
              <a:cxnLst/>
              <a:rect l="l" t="t" r="r" b="b"/>
              <a:pathLst>
                <a:path w="307975" h="259079">
                  <a:moveTo>
                    <a:pt x="0" y="216217"/>
                  </a:moveTo>
                  <a:lnTo>
                    <a:pt x="76923" y="216217"/>
                  </a:lnTo>
                  <a:lnTo>
                    <a:pt x="76923" y="259080"/>
                  </a:lnTo>
                  <a:lnTo>
                    <a:pt x="230797" y="259080"/>
                  </a:lnTo>
                  <a:lnTo>
                    <a:pt x="230797" y="216217"/>
                  </a:lnTo>
                  <a:lnTo>
                    <a:pt x="307721" y="216217"/>
                  </a:lnTo>
                  <a:lnTo>
                    <a:pt x="153860" y="0"/>
                  </a:lnTo>
                  <a:lnTo>
                    <a:pt x="0" y="216217"/>
                  </a:lnTo>
                  <a:close/>
                </a:path>
              </a:pathLst>
            </a:custGeom>
            <a:ln w="9525">
              <a:solidFill>
                <a:srgbClr val="000000"/>
              </a:solidFill>
            </a:ln>
          </p:spPr>
          <p:txBody>
            <a:bodyPr wrap="square" lIns="0" tIns="0" rIns="0" bIns="0" rtlCol="0"/>
            <a:lstStyle/>
            <a:p>
              <a:endParaRPr/>
            </a:p>
          </p:txBody>
        </p:sp>
      </p:grpSp>
      <p:pic>
        <p:nvPicPr>
          <p:cNvPr id="29" name="object 29"/>
          <p:cNvPicPr/>
          <p:nvPr/>
        </p:nvPicPr>
        <p:blipFill>
          <a:blip r:embed="rId5" cstate="print"/>
          <a:stretch>
            <a:fillRect/>
          </a:stretch>
        </p:blipFill>
        <p:spPr>
          <a:xfrm>
            <a:off x="2656332" y="1804416"/>
            <a:ext cx="1219199" cy="2209799"/>
          </a:xfrm>
          <a:prstGeom prst="rect">
            <a:avLst/>
          </a:prstGeom>
        </p:spPr>
      </p:pic>
      <p:grpSp>
        <p:nvGrpSpPr>
          <p:cNvPr id="30" name="object 30"/>
          <p:cNvGrpSpPr/>
          <p:nvPr/>
        </p:nvGrpSpPr>
        <p:grpSpPr>
          <a:xfrm>
            <a:off x="4443793" y="2410967"/>
            <a:ext cx="1811020" cy="2499360"/>
            <a:chOff x="4443793" y="2410967"/>
            <a:chExt cx="1811020" cy="2499360"/>
          </a:xfrm>
        </p:grpSpPr>
        <p:pic>
          <p:nvPicPr>
            <p:cNvPr id="31" name="object 31"/>
            <p:cNvPicPr/>
            <p:nvPr/>
          </p:nvPicPr>
          <p:blipFill>
            <a:blip r:embed="rId6" cstate="print"/>
            <a:stretch>
              <a:fillRect/>
            </a:stretch>
          </p:blipFill>
          <p:spPr>
            <a:xfrm>
              <a:off x="4803647" y="2410967"/>
              <a:ext cx="1450847" cy="2499359"/>
            </a:xfrm>
            <a:prstGeom prst="rect">
              <a:avLst/>
            </a:prstGeom>
          </p:spPr>
        </p:pic>
        <p:sp>
          <p:nvSpPr>
            <p:cNvPr id="32" name="object 32"/>
            <p:cNvSpPr/>
            <p:nvPr/>
          </p:nvSpPr>
          <p:spPr>
            <a:xfrm>
              <a:off x="4448556" y="3547871"/>
              <a:ext cx="210185" cy="388620"/>
            </a:xfrm>
            <a:custGeom>
              <a:avLst/>
              <a:gdLst/>
              <a:ahLst/>
              <a:cxnLst/>
              <a:rect l="l" t="t" r="r" b="b"/>
              <a:pathLst>
                <a:path w="210185" h="388620">
                  <a:moveTo>
                    <a:pt x="209804" y="177850"/>
                  </a:moveTo>
                  <a:lnTo>
                    <a:pt x="157353" y="177850"/>
                  </a:lnTo>
                  <a:lnTo>
                    <a:pt x="157353" y="0"/>
                  </a:lnTo>
                  <a:lnTo>
                    <a:pt x="52451" y="0"/>
                  </a:lnTo>
                  <a:lnTo>
                    <a:pt x="52451" y="177850"/>
                  </a:lnTo>
                  <a:lnTo>
                    <a:pt x="0" y="177850"/>
                  </a:lnTo>
                  <a:lnTo>
                    <a:pt x="104902" y="388620"/>
                  </a:lnTo>
                  <a:lnTo>
                    <a:pt x="209804" y="177850"/>
                  </a:lnTo>
                  <a:close/>
                </a:path>
              </a:pathLst>
            </a:custGeom>
            <a:solidFill>
              <a:srgbClr val="0091DA"/>
            </a:solidFill>
          </p:spPr>
          <p:txBody>
            <a:bodyPr wrap="square" lIns="0" tIns="0" rIns="0" bIns="0" rtlCol="0"/>
            <a:lstStyle/>
            <a:p>
              <a:endParaRPr/>
            </a:p>
          </p:txBody>
        </p:sp>
        <p:sp>
          <p:nvSpPr>
            <p:cNvPr id="33" name="object 33"/>
            <p:cNvSpPr/>
            <p:nvPr/>
          </p:nvSpPr>
          <p:spPr>
            <a:xfrm>
              <a:off x="4448555" y="3547870"/>
              <a:ext cx="210185" cy="388620"/>
            </a:xfrm>
            <a:custGeom>
              <a:avLst/>
              <a:gdLst/>
              <a:ahLst/>
              <a:cxnLst/>
              <a:rect l="l" t="t" r="r" b="b"/>
              <a:pathLst>
                <a:path w="210185" h="388620">
                  <a:moveTo>
                    <a:pt x="0" y="177850"/>
                  </a:moveTo>
                  <a:lnTo>
                    <a:pt x="52451" y="177850"/>
                  </a:lnTo>
                  <a:lnTo>
                    <a:pt x="52451" y="0"/>
                  </a:lnTo>
                  <a:lnTo>
                    <a:pt x="157353" y="0"/>
                  </a:lnTo>
                  <a:lnTo>
                    <a:pt x="157353" y="177850"/>
                  </a:lnTo>
                  <a:lnTo>
                    <a:pt x="209804" y="177850"/>
                  </a:lnTo>
                  <a:lnTo>
                    <a:pt x="104902" y="388620"/>
                  </a:lnTo>
                  <a:lnTo>
                    <a:pt x="0" y="177850"/>
                  </a:lnTo>
                  <a:close/>
                </a:path>
              </a:pathLst>
            </a:custGeom>
            <a:ln w="9525">
              <a:solidFill>
                <a:srgbClr val="000000"/>
              </a:solidFill>
            </a:ln>
          </p:spPr>
          <p:txBody>
            <a:bodyPr wrap="square" lIns="0" tIns="0" rIns="0" bIns="0" rtlCol="0"/>
            <a:lstStyle/>
            <a:p>
              <a:endParaRPr/>
            </a:p>
          </p:txBody>
        </p:sp>
      </p:grpSp>
      <p:grpSp>
        <p:nvGrpSpPr>
          <p:cNvPr id="34" name="object 34"/>
          <p:cNvGrpSpPr/>
          <p:nvPr/>
        </p:nvGrpSpPr>
        <p:grpSpPr>
          <a:xfrm>
            <a:off x="7456741" y="3134867"/>
            <a:ext cx="1663064" cy="2185670"/>
            <a:chOff x="7456741" y="3134867"/>
            <a:chExt cx="1663064" cy="2185670"/>
          </a:xfrm>
        </p:grpSpPr>
        <p:pic>
          <p:nvPicPr>
            <p:cNvPr id="35" name="object 35"/>
            <p:cNvPicPr/>
            <p:nvPr/>
          </p:nvPicPr>
          <p:blipFill>
            <a:blip r:embed="rId7" cstate="print"/>
            <a:stretch>
              <a:fillRect/>
            </a:stretch>
          </p:blipFill>
          <p:spPr>
            <a:xfrm>
              <a:off x="7848600" y="3134867"/>
              <a:ext cx="1271015" cy="2185415"/>
            </a:xfrm>
            <a:prstGeom prst="rect">
              <a:avLst/>
            </a:prstGeom>
          </p:spPr>
        </p:pic>
        <p:sp>
          <p:nvSpPr>
            <p:cNvPr id="36" name="object 36"/>
            <p:cNvSpPr/>
            <p:nvPr/>
          </p:nvSpPr>
          <p:spPr>
            <a:xfrm>
              <a:off x="7461504" y="3907535"/>
              <a:ext cx="254635" cy="385445"/>
            </a:xfrm>
            <a:custGeom>
              <a:avLst/>
              <a:gdLst/>
              <a:ahLst/>
              <a:cxnLst/>
              <a:rect l="l" t="t" r="r" b="b"/>
              <a:pathLst>
                <a:path w="254634" h="385445">
                  <a:moveTo>
                    <a:pt x="254381" y="129057"/>
                  </a:moveTo>
                  <a:lnTo>
                    <a:pt x="190792" y="129057"/>
                  </a:lnTo>
                  <a:lnTo>
                    <a:pt x="190792" y="0"/>
                  </a:lnTo>
                  <a:lnTo>
                    <a:pt x="63601" y="0"/>
                  </a:lnTo>
                  <a:lnTo>
                    <a:pt x="63601" y="129057"/>
                  </a:lnTo>
                  <a:lnTo>
                    <a:pt x="0" y="129057"/>
                  </a:lnTo>
                  <a:lnTo>
                    <a:pt x="127190" y="385076"/>
                  </a:lnTo>
                  <a:lnTo>
                    <a:pt x="254381" y="129057"/>
                  </a:lnTo>
                  <a:close/>
                </a:path>
              </a:pathLst>
            </a:custGeom>
            <a:solidFill>
              <a:srgbClr val="0091DA"/>
            </a:solidFill>
          </p:spPr>
          <p:txBody>
            <a:bodyPr wrap="square" lIns="0" tIns="0" rIns="0" bIns="0" rtlCol="0"/>
            <a:lstStyle/>
            <a:p>
              <a:endParaRPr/>
            </a:p>
          </p:txBody>
        </p:sp>
        <p:sp>
          <p:nvSpPr>
            <p:cNvPr id="37" name="object 37"/>
            <p:cNvSpPr/>
            <p:nvPr/>
          </p:nvSpPr>
          <p:spPr>
            <a:xfrm>
              <a:off x="7461504" y="3907530"/>
              <a:ext cx="254635" cy="385445"/>
            </a:xfrm>
            <a:custGeom>
              <a:avLst/>
              <a:gdLst/>
              <a:ahLst/>
              <a:cxnLst/>
              <a:rect l="l" t="t" r="r" b="b"/>
              <a:pathLst>
                <a:path w="254634" h="385445">
                  <a:moveTo>
                    <a:pt x="0" y="129057"/>
                  </a:moveTo>
                  <a:lnTo>
                    <a:pt x="63601" y="129057"/>
                  </a:lnTo>
                  <a:lnTo>
                    <a:pt x="63601" y="0"/>
                  </a:lnTo>
                  <a:lnTo>
                    <a:pt x="190792" y="0"/>
                  </a:lnTo>
                  <a:lnTo>
                    <a:pt x="190792" y="129057"/>
                  </a:lnTo>
                  <a:lnTo>
                    <a:pt x="254381" y="129057"/>
                  </a:lnTo>
                  <a:lnTo>
                    <a:pt x="127190" y="385076"/>
                  </a:lnTo>
                  <a:lnTo>
                    <a:pt x="0" y="129057"/>
                  </a:lnTo>
                  <a:close/>
                </a:path>
              </a:pathLst>
            </a:custGeom>
            <a:ln w="9525">
              <a:solidFill>
                <a:srgbClr val="000000"/>
              </a:solidFill>
            </a:ln>
          </p:spPr>
          <p:txBody>
            <a:bodyPr wrap="square" lIns="0" tIns="0" rIns="0" bIns="0" rtlCol="0"/>
            <a:lstStyle/>
            <a:p>
              <a:endParaRPr/>
            </a:p>
          </p:txBody>
        </p:sp>
      </p:grpSp>
      <p:sp>
        <p:nvSpPr>
          <p:cNvPr id="38" name="object 38"/>
          <p:cNvSpPr/>
          <p:nvPr/>
        </p:nvSpPr>
        <p:spPr>
          <a:xfrm>
            <a:off x="6898385" y="1910333"/>
            <a:ext cx="15240" cy="3040380"/>
          </a:xfrm>
          <a:custGeom>
            <a:avLst/>
            <a:gdLst/>
            <a:ahLst/>
            <a:cxnLst/>
            <a:rect l="l" t="t" r="r" b="b"/>
            <a:pathLst>
              <a:path w="15240" h="3040379">
                <a:moveTo>
                  <a:pt x="0" y="0"/>
                </a:moveTo>
                <a:lnTo>
                  <a:pt x="14668" y="3040214"/>
                </a:lnTo>
              </a:path>
            </a:pathLst>
          </a:custGeom>
          <a:ln w="19050">
            <a:solidFill>
              <a:srgbClr val="6C1F77"/>
            </a:solidFill>
          </a:ln>
        </p:spPr>
        <p:txBody>
          <a:bodyPr wrap="square" lIns="0" tIns="0" rIns="0" bIns="0" rtlCol="0"/>
          <a:lstStyle/>
          <a:p>
            <a:endParaRPr/>
          </a:p>
        </p:txBody>
      </p:sp>
      <p:sp>
        <p:nvSpPr>
          <p:cNvPr id="39" name="object 39"/>
          <p:cNvSpPr txBox="1"/>
          <p:nvPr/>
        </p:nvSpPr>
        <p:spPr>
          <a:xfrm>
            <a:off x="3872484" y="4959096"/>
            <a:ext cx="3589020" cy="1673860"/>
          </a:xfrm>
          <a:prstGeom prst="rect">
            <a:avLst/>
          </a:prstGeom>
          <a:ln w="12700">
            <a:solidFill>
              <a:srgbClr val="6C1F77"/>
            </a:solidFill>
          </a:ln>
        </p:spPr>
        <p:txBody>
          <a:bodyPr vert="horz" wrap="square" lIns="0" tIns="45719" rIns="0" bIns="0" rtlCol="0">
            <a:spAutoFit/>
          </a:bodyPr>
          <a:lstStyle/>
          <a:p>
            <a:pPr marL="52705" marR="374015">
              <a:lnSpc>
                <a:spcPct val="100000"/>
              </a:lnSpc>
              <a:spcBef>
                <a:spcPts val="359"/>
              </a:spcBef>
            </a:pPr>
            <a:r>
              <a:rPr sz="1200" b="1" spc="-10" dirty="0">
                <a:solidFill>
                  <a:srgbClr val="00338D"/>
                </a:solidFill>
                <a:latin typeface="Arial"/>
                <a:cs typeface="Arial"/>
              </a:rPr>
              <a:t>Azioni</a:t>
            </a:r>
            <a:r>
              <a:rPr sz="1200" b="1" spc="20" dirty="0">
                <a:solidFill>
                  <a:srgbClr val="00338D"/>
                </a:solidFill>
                <a:latin typeface="Arial"/>
                <a:cs typeface="Arial"/>
              </a:rPr>
              <a:t> </a:t>
            </a:r>
            <a:r>
              <a:rPr sz="1200" b="1" spc="-10" dirty="0">
                <a:solidFill>
                  <a:srgbClr val="00338D"/>
                </a:solidFill>
                <a:latin typeface="Arial"/>
                <a:cs typeface="Arial"/>
              </a:rPr>
              <a:t>riparatorie</a:t>
            </a:r>
            <a:r>
              <a:rPr sz="1200" b="1" spc="-60" dirty="0">
                <a:solidFill>
                  <a:srgbClr val="00338D"/>
                </a:solidFill>
                <a:latin typeface="Arial"/>
                <a:cs typeface="Arial"/>
              </a:rPr>
              <a:t> </a:t>
            </a:r>
            <a:r>
              <a:rPr sz="1200" b="1" dirty="0">
                <a:solidFill>
                  <a:srgbClr val="00338D"/>
                </a:solidFill>
                <a:latin typeface="Arial"/>
                <a:cs typeface="Arial"/>
              </a:rPr>
              <a:t>(art.</a:t>
            </a:r>
            <a:r>
              <a:rPr sz="1200" b="1" spc="-50" dirty="0">
                <a:solidFill>
                  <a:srgbClr val="00338D"/>
                </a:solidFill>
                <a:latin typeface="Arial"/>
                <a:cs typeface="Arial"/>
              </a:rPr>
              <a:t> </a:t>
            </a:r>
            <a:r>
              <a:rPr sz="1200" b="1" dirty="0">
                <a:solidFill>
                  <a:srgbClr val="00338D"/>
                </a:solidFill>
                <a:latin typeface="Arial"/>
                <a:cs typeface="Arial"/>
              </a:rPr>
              <a:t>17)</a:t>
            </a:r>
            <a:r>
              <a:rPr sz="1200" b="1" spc="-30" dirty="0">
                <a:solidFill>
                  <a:srgbClr val="00338D"/>
                </a:solidFill>
                <a:latin typeface="Arial"/>
                <a:cs typeface="Arial"/>
              </a:rPr>
              <a:t> </a:t>
            </a:r>
            <a:r>
              <a:rPr sz="1200" dirty="0">
                <a:solidFill>
                  <a:srgbClr val="00338D"/>
                </a:solidFill>
                <a:latin typeface="Arial"/>
                <a:cs typeface="Arial"/>
              </a:rPr>
              <a:t>per</a:t>
            </a:r>
            <a:r>
              <a:rPr sz="1200" spc="-30" dirty="0">
                <a:solidFill>
                  <a:srgbClr val="00338D"/>
                </a:solidFill>
                <a:latin typeface="Arial"/>
                <a:cs typeface="Arial"/>
              </a:rPr>
              <a:t> </a:t>
            </a:r>
            <a:r>
              <a:rPr sz="1200" dirty="0">
                <a:solidFill>
                  <a:srgbClr val="00338D"/>
                </a:solidFill>
                <a:latin typeface="Arial"/>
                <a:cs typeface="Arial"/>
              </a:rPr>
              <a:t>evitare</a:t>
            </a:r>
            <a:r>
              <a:rPr sz="1200" spc="-60" dirty="0">
                <a:solidFill>
                  <a:srgbClr val="00338D"/>
                </a:solidFill>
                <a:latin typeface="Arial"/>
                <a:cs typeface="Arial"/>
              </a:rPr>
              <a:t> </a:t>
            </a:r>
            <a:r>
              <a:rPr sz="1200" spc="-25" dirty="0">
                <a:solidFill>
                  <a:srgbClr val="00338D"/>
                </a:solidFill>
                <a:latin typeface="Arial"/>
                <a:cs typeface="Arial"/>
              </a:rPr>
              <a:t>le </a:t>
            </a:r>
            <a:r>
              <a:rPr sz="1200" spc="-10" dirty="0">
                <a:solidFill>
                  <a:srgbClr val="00338D"/>
                </a:solidFill>
                <a:latin typeface="Arial"/>
                <a:cs typeface="Arial"/>
              </a:rPr>
              <a:t>interdittive:</a:t>
            </a:r>
            <a:r>
              <a:rPr sz="1200" spc="-25" dirty="0">
                <a:solidFill>
                  <a:srgbClr val="00338D"/>
                </a:solidFill>
                <a:latin typeface="Arial"/>
                <a:cs typeface="Arial"/>
              </a:rPr>
              <a:t> </a:t>
            </a:r>
            <a:r>
              <a:rPr sz="1200" dirty="0">
                <a:solidFill>
                  <a:srgbClr val="00338D"/>
                </a:solidFill>
                <a:latin typeface="Arial"/>
                <a:cs typeface="Arial"/>
              </a:rPr>
              <a:t>(</a:t>
            </a:r>
            <a:r>
              <a:rPr sz="1200" u="sng" dirty="0">
                <a:solidFill>
                  <a:srgbClr val="00338D"/>
                </a:solidFill>
                <a:uFill>
                  <a:solidFill>
                    <a:srgbClr val="00338D"/>
                  </a:solidFill>
                </a:uFill>
                <a:latin typeface="Arial"/>
                <a:cs typeface="Arial"/>
              </a:rPr>
              <a:t>prima</a:t>
            </a:r>
            <a:r>
              <a:rPr sz="1200" u="sng" spc="-30" dirty="0">
                <a:solidFill>
                  <a:srgbClr val="00338D"/>
                </a:solidFill>
                <a:uFill>
                  <a:solidFill>
                    <a:srgbClr val="00338D"/>
                  </a:solidFill>
                </a:uFill>
                <a:latin typeface="Arial"/>
                <a:cs typeface="Arial"/>
              </a:rPr>
              <a:t> </a:t>
            </a:r>
            <a:r>
              <a:rPr sz="1200" u="sng" spc="-10" dirty="0">
                <a:solidFill>
                  <a:srgbClr val="00338D"/>
                </a:solidFill>
                <a:uFill>
                  <a:solidFill>
                    <a:srgbClr val="00338D"/>
                  </a:solidFill>
                </a:uFill>
                <a:latin typeface="Arial"/>
                <a:cs typeface="Arial"/>
              </a:rPr>
              <a:t>dell'apertura</a:t>
            </a:r>
            <a:r>
              <a:rPr sz="1200" u="sng" spc="-30" dirty="0">
                <a:solidFill>
                  <a:srgbClr val="00338D"/>
                </a:solidFill>
                <a:uFill>
                  <a:solidFill>
                    <a:srgbClr val="00338D"/>
                  </a:solidFill>
                </a:uFill>
                <a:latin typeface="Arial"/>
                <a:cs typeface="Arial"/>
              </a:rPr>
              <a:t> </a:t>
            </a:r>
            <a:r>
              <a:rPr sz="1200" u="sng" spc="-10" dirty="0">
                <a:solidFill>
                  <a:srgbClr val="00338D"/>
                </a:solidFill>
                <a:uFill>
                  <a:solidFill>
                    <a:srgbClr val="00338D"/>
                  </a:solidFill>
                </a:uFill>
                <a:latin typeface="Arial"/>
                <a:cs typeface="Arial"/>
              </a:rPr>
              <a:t>dibattimento</a:t>
            </a:r>
            <a:r>
              <a:rPr sz="1200" u="sng" spc="-70" dirty="0">
                <a:solidFill>
                  <a:srgbClr val="00338D"/>
                </a:solidFill>
                <a:uFill>
                  <a:solidFill>
                    <a:srgbClr val="00338D"/>
                  </a:solidFill>
                </a:uFill>
                <a:latin typeface="Arial"/>
                <a:cs typeface="Arial"/>
              </a:rPr>
              <a:t> </a:t>
            </a:r>
            <a:r>
              <a:rPr sz="1200" u="sng" spc="-20" dirty="0">
                <a:solidFill>
                  <a:srgbClr val="00338D"/>
                </a:solidFill>
                <a:uFill>
                  <a:solidFill>
                    <a:srgbClr val="00338D"/>
                  </a:solidFill>
                </a:uFill>
                <a:latin typeface="Arial"/>
                <a:cs typeface="Arial"/>
              </a:rPr>
              <a:t>I°):</a:t>
            </a:r>
            <a:endParaRPr sz="1200">
              <a:latin typeface="Arial"/>
              <a:cs typeface="Arial"/>
            </a:endParaRPr>
          </a:p>
          <a:p>
            <a:pPr marL="225425" marR="106680" indent="-172720">
              <a:lnSpc>
                <a:spcPct val="100000"/>
              </a:lnSpc>
              <a:spcBef>
                <a:spcPts val="600"/>
              </a:spcBef>
              <a:buChar char="•"/>
              <a:tabLst>
                <a:tab pos="225425" algn="l"/>
              </a:tabLst>
            </a:pPr>
            <a:r>
              <a:rPr sz="1200" dirty="0">
                <a:solidFill>
                  <a:srgbClr val="00338D"/>
                </a:solidFill>
                <a:latin typeface="Arial"/>
                <a:cs typeface="Arial"/>
              </a:rPr>
              <a:t>Risarcire</a:t>
            </a:r>
            <a:r>
              <a:rPr sz="1200" spc="-50" dirty="0">
                <a:solidFill>
                  <a:srgbClr val="00338D"/>
                </a:solidFill>
                <a:latin typeface="Arial"/>
                <a:cs typeface="Arial"/>
              </a:rPr>
              <a:t> </a:t>
            </a:r>
            <a:r>
              <a:rPr sz="1200" spc="-10" dirty="0">
                <a:solidFill>
                  <a:srgbClr val="00338D"/>
                </a:solidFill>
                <a:latin typeface="Arial"/>
                <a:cs typeface="Arial"/>
              </a:rPr>
              <a:t>integralmente</a:t>
            </a:r>
            <a:r>
              <a:rPr sz="1200" spc="-45" dirty="0">
                <a:solidFill>
                  <a:srgbClr val="00338D"/>
                </a:solidFill>
                <a:latin typeface="Arial"/>
                <a:cs typeface="Arial"/>
              </a:rPr>
              <a:t> </a:t>
            </a:r>
            <a:r>
              <a:rPr sz="1200" dirty="0">
                <a:solidFill>
                  <a:srgbClr val="00338D"/>
                </a:solidFill>
                <a:latin typeface="Arial"/>
                <a:cs typeface="Arial"/>
              </a:rPr>
              <a:t>il</a:t>
            </a:r>
            <a:r>
              <a:rPr sz="1200" spc="-15" dirty="0">
                <a:solidFill>
                  <a:srgbClr val="00338D"/>
                </a:solidFill>
                <a:latin typeface="Arial"/>
                <a:cs typeface="Arial"/>
              </a:rPr>
              <a:t> </a:t>
            </a:r>
            <a:r>
              <a:rPr sz="1200" dirty="0">
                <a:solidFill>
                  <a:srgbClr val="00338D"/>
                </a:solidFill>
                <a:latin typeface="Arial"/>
                <a:cs typeface="Arial"/>
              </a:rPr>
              <a:t>danno</a:t>
            </a:r>
            <a:r>
              <a:rPr sz="1200" spc="-45" dirty="0">
                <a:solidFill>
                  <a:srgbClr val="00338D"/>
                </a:solidFill>
                <a:latin typeface="Arial"/>
                <a:cs typeface="Arial"/>
              </a:rPr>
              <a:t> </a:t>
            </a:r>
            <a:r>
              <a:rPr sz="1200" dirty="0">
                <a:solidFill>
                  <a:srgbClr val="00338D"/>
                </a:solidFill>
                <a:latin typeface="Arial"/>
                <a:cs typeface="Arial"/>
              </a:rPr>
              <a:t>e</a:t>
            </a:r>
            <a:r>
              <a:rPr sz="1200" spc="-10" dirty="0">
                <a:solidFill>
                  <a:srgbClr val="00338D"/>
                </a:solidFill>
                <a:latin typeface="Arial"/>
                <a:cs typeface="Arial"/>
              </a:rPr>
              <a:t> </a:t>
            </a:r>
            <a:r>
              <a:rPr sz="1200" dirty="0">
                <a:solidFill>
                  <a:srgbClr val="00338D"/>
                </a:solidFill>
                <a:latin typeface="Arial"/>
                <a:cs typeface="Arial"/>
              </a:rPr>
              <a:t>si è</a:t>
            </a:r>
            <a:r>
              <a:rPr sz="1200" spc="5" dirty="0">
                <a:solidFill>
                  <a:srgbClr val="00338D"/>
                </a:solidFill>
                <a:latin typeface="Arial"/>
                <a:cs typeface="Arial"/>
              </a:rPr>
              <a:t> </a:t>
            </a:r>
            <a:r>
              <a:rPr sz="1200" spc="-10" dirty="0">
                <a:solidFill>
                  <a:srgbClr val="00338D"/>
                </a:solidFill>
                <a:latin typeface="Arial"/>
                <a:cs typeface="Arial"/>
              </a:rPr>
              <a:t>adoperata </a:t>
            </a:r>
            <a:r>
              <a:rPr sz="1200" dirty="0">
                <a:solidFill>
                  <a:srgbClr val="00338D"/>
                </a:solidFill>
                <a:latin typeface="Arial"/>
                <a:cs typeface="Arial"/>
              </a:rPr>
              <a:t>per </a:t>
            </a:r>
            <a:r>
              <a:rPr sz="1200" spc="-10" dirty="0">
                <a:solidFill>
                  <a:srgbClr val="00338D"/>
                </a:solidFill>
                <a:latin typeface="Arial"/>
                <a:cs typeface="Arial"/>
              </a:rPr>
              <a:t>eliminare</a:t>
            </a:r>
            <a:r>
              <a:rPr sz="1200" spc="-30" dirty="0">
                <a:solidFill>
                  <a:srgbClr val="00338D"/>
                </a:solidFill>
                <a:latin typeface="Arial"/>
                <a:cs typeface="Arial"/>
              </a:rPr>
              <a:t> </a:t>
            </a:r>
            <a:r>
              <a:rPr sz="1200" dirty="0">
                <a:solidFill>
                  <a:srgbClr val="00338D"/>
                </a:solidFill>
                <a:latin typeface="Arial"/>
                <a:cs typeface="Arial"/>
              </a:rPr>
              <a:t>le</a:t>
            </a:r>
            <a:r>
              <a:rPr sz="1200" spc="-5" dirty="0">
                <a:solidFill>
                  <a:srgbClr val="00338D"/>
                </a:solidFill>
                <a:latin typeface="Arial"/>
                <a:cs typeface="Arial"/>
              </a:rPr>
              <a:t> </a:t>
            </a:r>
            <a:r>
              <a:rPr sz="1200" spc="-10" dirty="0">
                <a:solidFill>
                  <a:srgbClr val="00338D"/>
                </a:solidFill>
                <a:latin typeface="Arial"/>
                <a:cs typeface="Arial"/>
              </a:rPr>
              <a:t>conseguenze</a:t>
            </a:r>
            <a:r>
              <a:rPr sz="1200" spc="-25" dirty="0">
                <a:solidFill>
                  <a:srgbClr val="00338D"/>
                </a:solidFill>
                <a:latin typeface="Arial"/>
                <a:cs typeface="Arial"/>
              </a:rPr>
              <a:t> </a:t>
            </a:r>
            <a:r>
              <a:rPr sz="1200" spc="-10" dirty="0">
                <a:solidFill>
                  <a:srgbClr val="00338D"/>
                </a:solidFill>
                <a:latin typeface="Arial"/>
                <a:cs typeface="Arial"/>
              </a:rPr>
              <a:t>dannose</a:t>
            </a:r>
            <a:r>
              <a:rPr sz="1200" spc="-30" dirty="0">
                <a:solidFill>
                  <a:srgbClr val="00338D"/>
                </a:solidFill>
                <a:latin typeface="Arial"/>
                <a:cs typeface="Arial"/>
              </a:rPr>
              <a:t> </a:t>
            </a:r>
            <a:r>
              <a:rPr sz="1200" spc="-50" dirty="0">
                <a:solidFill>
                  <a:srgbClr val="00338D"/>
                </a:solidFill>
                <a:latin typeface="Arial"/>
                <a:cs typeface="Arial"/>
              </a:rPr>
              <a:t>o </a:t>
            </a:r>
            <a:r>
              <a:rPr sz="1200" spc="-10" dirty="0">
                <a:solidFill>
                  <a:srgbClr val="00338D"/>
                </a:solidFill>
                <a:latin typeface="Arial"/>
                <a:cs typeface="Arial"/>
              </a:rPr>
              <a:t>pericolose</a:t>
            </a:r>
            <a:r>
              <a:rPr sz="1200" spc="-30" dirty="0">
                <a:solidFill>
                  <a:srgbClr val="00338D"/>
                </a:solidFill>
                <a:latin typeface="Arial"/>
                <a:cs typeface="Arial"/>
              </a:rPr>
              <a:t> </a:t>
            </a:r>
            <a:r>
              <a:rPr sz="1200" dirty="0">
                <a:solidFill>
                  <a:srgbClr val="00338D"/>
                </a:solidFill>
                <a:latin typeface="Arial"/>
                <a:cs typeface="Arial"/>
              </a:rPr>
              <a:t>del</a:t>
            </a:r>
            <a:r>
              <a:rPr sz="1200" spc="-70" dirty="0">
                <a:solidFill>
                  <a:srgbClr val="00338D"/>
                </a:solidFill>
                <a:latin typeface="Arial"/>
                <a:cs typeface="Arial"/>
              </a:rPr>
              <a:t> </a:t>
            </a:r>
            <a:r>
              <a:rPr sz="1200" spc="-10" dirty="0">
                <a:solidFill>
                  <a:srgbClr val="00338D"/>
                </a:solidFill>
                <a:latin typeface="Arial"/>
                <a:cs typeface="Arial"/>
              </a:rPr>
              <a:t>reato;</a:t>
            </a:r>
            <a:endParaRPr sz="1200">
              <a:latin typeface="Arial"/>
              <a:cs typeface="Arial"/>
            </a:endParaRPr>
          </a:p>
          <a:p>
            <a:pPr marL="225425" marR="134620" indent="-172720">
              <a:lnSpc>
                <a:spcPct val="100000"/>
              </a:lnSpc>
              <a:spcBef>
                <a:spcPts val="595"/>
              </a:spcBef>
              <a:buChar char="•"/>
              <a:tabLst>
                <a:tab pos="225425" algn="l"/>
              </a:tabLst>
            </a:pPr>
            <a:r>
              <a:rPr sz="1200" spc="-10" dirty="0">
                <a:solidFill>
                  <a:srgbClr val="00338D"/>
                </a:solidFill>
                <a:latin typeface="Arial"/>
                <a:cs typeface="Arial"/>
              </a:rPr>
              <a:t>Adozione</a:t>
            </a:r>
            <a:r>
              <a:rPr sz="1200" spc="-45" dirty="0">
                <a:solidFill>
                  <a:srgbClr val="00338D"/>
                </a:solidFill>
                <a:latin typeface="Arial"/>
                <a:cs typeface="Arial"/>
              </a:rPr>
              <a:t> </a:t>
            </a:r>
            <a:r>
              <a:rPr sz="1200" dirty="0">
                <a:solidFill>
                  <a:srgbClr val="00338D"/>
                </a:solidFill>
                <a:latin typeface="Arial"/>
                <a:cs typeface="Arial"/>
              </a:rPr>
              <a:t>e </a:t>
            </a:r>
            <a:r>
              <a:rPr sz="1200" spc="-10" dirty="0">
                <a:solidFill>
                  <a:srgbClr val="00338D"/>
                </a:solidFill>
                <a:latin typeface="Arial"/>
                <a:cs typeface="Arial"/>
              </a:rPr>
              <a:t>attuazione</a:t>
            </a:r>
            <a:r>
              <a:rPr sz="1200" spc="-55" dirty="0">
                <a:solidFill>
                  <a:srgbClr val="00338D"/>
                </a:solidFill>
                <a:latin typeface="Arial"/>
                <a:cs typeface="Arial"/>
              </a:rPr>
              <a:t> </a:t>
            </a:r>
            <a:r>
              <a:rPr sz="1200" dirty="0">
                <a:solidFill>
                  <a:srgbClr val="00338D"/>
                </a:solidFill>
                <a:latin typeface="Arial"/>
                <a:cs typeface="Arial"/>
              </a:rPr>
              <a:t>di</a:t>
            </a:r>
            <a:r>
              <a:rPr sz="1200" spc="-10" dirty="0">
                <a:solidFill>
                  <a:srgbClr val="00338D"/>
                </a:solidFill>
                <a:latin typeface="Arial"/>
                <a:cs typeface="Arial"/>
              </a:rPr>
              <a:t> </a:t>
            </a:r>
            <a:r>
              <a:rPr sz="1200" dirty="0">
                <a:solidFill>
                  <a:srgbClr val="00338D"/>
                </a:solidFill>
                <a:latin typeface="Arial"/>
                <a:cs typeface="Arial"/>
              </a:rPr>
              <a:t>Modelli</a:t>
            </a:r>
            <a:r>
              <a:rPr sz="1200" spc="-50" dirty="0">
                <a:solidFill>
                  <a:srgbClr val="00338D"/>
                </a:solidFill>
                <a:latin typeface="Arial"/>
                <a:cs typeface="Arial"/>
              </a:rPr>
              <a:t> </a:t>
            </a:r>
            <a:r>
              <a:rPr sz="1200" dirty="0">
                <a:solidFill>
                  <a:srgbClr val="00338D"/>
                </a:solidFill>
                <a:latin typeface="Arial"/>
                <a:cs typeface="Arial"/>
              </a:rPr>
              <a:t>idonei</a:t>
            </a:r>
            <a:r>
              <a:rPr sz="1200" spc="-40" dirty="0">
                <a:solidFill>
                  <a:srgbClr val="00338D"/>
                </a:solidFill>
                <a:latin typeface="Arial"/>
                <a:cs typeface="Arial"/>
              </a:rPr>
              <a:t> </a:t>
            </a:r>
            <a:r>
              <a:rPr sz="1200" spc="-50" dirty="0">
                <a:solidFill>
                  <a:srgbClr val="00338D"/>
                </a:solidFill>
                <a:latin typeface="Arial"/>
                <a:cs typeface="Arial"/>
              </a:rPr>
              <a:t>a </a:t>
            </a:r>
            <a:r>
              <a:rPr sz="1200" spc="-10" dirty="0">
                <a:solidFill>
                  <a:srgbClr val="00338D"/>
                </a:solidFill>
                <a:latin typeface="Arial"/>
                <a:cs typeface="Arial"/>
              </a:rPr>
              <a:t>prevenire</a:t>
            </a:r>
            <a:r>
              <a:rPr sz="1200" spc="-40" dirty="0">
                <a:solidFill>
                  <a:srgbClr val="00338D"/>
                </a:solidFill>
                <a:latin typeface="Arial"/>
                <a:cs typeface="Arial"/>
              </a:rPr>
              <a:t> </a:t>
            </a:r>
            <a:r>
              <a:rPr sz="1200" dirty="0">
                <a:solidFill>
                  <a:srgbClr val="00338D"/>
                </a:solidFill>
                <a:latin typeface="Arial"/>
                <a:cs typeface="Arial"/>
              </a:rPr>
              <a:t>i</a:t>
            </a:r>
            <a:r>
              <a:rPr sz="1200" spc="10" dirty="0">
                <a:solidFill>
                  <a:srgbClr val="00338D"/>
                </a:solidFill>
                <a:latin typeface="Arial"/>
                <a:cs typeface="Arial"/>
              </a:rPr>
              <a:t> </a:t>
            </a:r>
            <a:r>
              <a:rPr sz="1200" dirty="0">
                <a:solidFill>
                  <a:srgbClr val="00338D"/>
                </a:solidFill>
                <a:latin typeface="Arial"/>
                <a:cs typeface="Arial"/>
              </a:rPr>
              <a:t>reati</a:t>
            </a:r>
            <a:r>
              <a:rPr sz="1200" spc="-45" dirty="0">
                <a:solidFill>
                  <a:srgbClr val="00338D"/>
                </a:solidFill>
                <a:latin typeface="Arial"/>
                <a:cs typeface="Arial"/>
              </a:rPr>
              <a:t> </a:t>
            </a:r>
            <a:r>
              <a:rPr sz="1200" dirty="0">
                <a:solidFill>
                  <a:srgbClr val="00338D"/>
                </a:solidFill>
                <a:latin typeface="Arial"/>
                <a:cs typeface="Arial"/>
              </a:rPr>
              <a:t>di</a:t>
            </a:r>
            <a:r>
              <a:rPr sz="1200" spc="-5" dirty="0">
                <a:solidFill>
                  <a:srgbClr val="00338D"/>
                </a:solidFill>
                <a:latin typeface="Arial"/>
                <a:cs typeface="Arial"/>
              </a:rPr>
              <a:t> </a:t>
            </a:r>
            <a:r>
              <a:rPr sz="1200" dirty="0">
                <a:solidFill>
                  <a:srgbClr val="00338D"/>
                </a:solidFill>
                <a:latin typeface="Arial"/>
                <a:cs typeface="Arial"/>
              </a:rPr>
              <a:t>quello</a:t>
            </a:r>
            <a:r>
              <a:rPr sz="1200" spc="-40" dirty="0">
                <a:solidFill>
                  <a:srgbClr val="00338D"/>
                </a:solidFill>
                <a:latin typeface="Arial"/>
                <a:cs typeface="Arial"/>
              </a:rPr>
              <a:t> </a:t>
            </a:r>
            <a:r>
              <a:rPr sz="1200" dirty="0">
                <a:solidFill>
                  <a:srgbClr val="00338D"/>
                </a:solidFill>
                <a:latin typeface="Arial"/>
                <a:cs typeface="Arial"/>
              </a:rPr>
              <a:t>della</a:t>
            </a:r>
            <a:r>
              <a:rPr sz="1200" spc="-40" dirty="0">
                <a:solidFill>
                  <a:srgbClr val="00338D"/>
                </a:solidFill>
                <a:latin typeface="Arial"/>
                <a:cs typeface="Arial"/>
              </a:rPr>
              <a:t> </a:t>
            </a:r>
            <a:r>
              <a:rPr sz="1200" spc="-10" dirty="0">
                <a:solidFill>
                  <a:srgbClr val="00338D"/>
                </a:solidFill>
                <a:latin typeface="Arial"/>
                <a:cs typeface="Arial"/>
              </a:rPr>
              <a:t>specie</a:t>
            </a:r>
            <a:r>
              <a:rPr sz="1200" spc="-95" dirty="0">
                <a:solidFill>
                  <a:srgbClr val="00338D"/>
                </a:solidFill>
                <a:latin typeface="Arial"/>
                <a:cs typeface="Arial"/>
              </a:rPr>
              <a:t> </a:t>
            </a:r>
            <a:r>
              <a:rPr sz="1200" spc="-10" dirty="0">
                <a:solidFill>
                  <a:srgbClr val="00338D"/>
                </a:solidFill>
                <a:latin typeface="Arial"/>
                <a:cs typeface="Arial"/>
              </a:rPr>
              <a:t>verificatosi</a:t>
            </a:r>
            <a:endParaRPr sz="12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048" y="427598"/>
            <a:ext cx="2613608" cy="609999"/>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Farma-Truffa</a:t>
            </a:r>
          </a:p>
        </p:txBody>
      </p:sp>
      <p:graphicFrame>
        <p:nvGraphicFramePr>
          <p:cNvPr id="3" name="object 3"/>
          <p:cNvGraphicFramePr>
            <a:graphicFrameLocks noGrp="1"/>
          </p:cNvGraphicFramePr>
          <p:nvPr/>
        </p:nvGraphicFramePr>
        <p:xfrm>
          <a:off x="746048" y="27641"/>
          <a:ext cx="7639685" cy="319405"/>
        </p:xfrm>
        <a:graphic>
          <a:graphicData uri="http://schemas.openxmlformats.org/drawingml/2006/table">
            <a:tbl>
              <a:tblPr firstRow="1" bandRow="1">
                <a:tableStyleId>{2D5ABB26-0587-4C30-8999-92F81FD0307C}</a:tableStyleId>
              </a:tblPr>
              <a:tblGrid>
                <a:gridCol w="821055">
                  <a:extLst>
                    <a:ext uri="{9D8B030D-6E8A-4147-A177-3AD203B41FA5}">
                      <a16:colId xmlns:a16="http://schemas.microsoft.com/office/drawing/2014/main" val="20000"/>
                    </a:ext>
                  </a:extLst>
                </a:gridCol>
                <a:gridCol w="681863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90805">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pSp>
        <p:nvGrpSpPr>
          <p:cNvPr id="4" name="object 4"/>
          <p:cNvGrpSpPr/>
          <p:nvPr/>
        </p:nvGrpSpPr>
        <p:grpSpPr>
          <a:xfrm>
            <a:off x="214633" y="1110741"/>
            <a:ext cx="8714734" cy="5041900"/>
            <a:chOff x="-6350" y="1110741"/>
            <a:chExt cx="9156700" cy="5041900"/>
          </a:xfrm>
        </p:grpSpPr>
        <p:sp>
          <p:nvSpPr>
            <p:cNvPr id="5" name="object 5"/>
            <p:cNvSpPr/>
            <p:nvPr/>
          </p:nvSpPr>
          <p:spPr>
            <a:xfrm>
              <a:off x="0" y="1123187"/>
              <a:ext cx="9144000" cy="266700"/>
            </a:xfrm>
            <a:custGeom>
              <a:avLst/>
              <a:gdLst/>
              <a:ahLst/>
              <a:cxnLst/>
              <a:rect l="l" t="t" r="r" b="b"/>
              <a:pathLst>
                <a:path w="9144000" h="266700">
                  <a:moveTo>
                    <a:pt x="9144000" y="0"/>
                  </a:moveTo>
                  <a:lnTo>
                    <a:pt x="0" y="0"/>
                  </a:lnTo>
                  <a:lnTo>
                    <a:pt x="0" y="266547"/>
                  </a:lnTo>
                  <a:lnTo>
                    <a:pt x="9144000" y="266547"/>
                  </a:lnTo>
                  <a:lnTo>
                    <a:pt x="9144000" y="0"/>
                  </a:lnTo>
                  <a:close/>
                </a:path>
              </a:pathLst>
            </a:custGeom>
            <a:solidFill>
              <a:srgbClr val="00338D"/>
            </a:solidFill>
          </p:spPr>
          <p:txBody>
            <a:bodyPr wrap="square" lIns="0" tIns="0" rIns="0" bIns="0" rtlCol="0"/>
            <a:lstStyle/>
            <a:p>
              <a:endParaRPr/>
            </a:p>
          </p:txBody>
        </p:sp>
        <p:sp>
          <p:nvSpPr>
            <p:cNvPr id="6" name="object 6"/>
            <p:cNvSpPr/>
            <p:nvPr/>
          </p:nvSpPr>
          <p:spPr>
            <a:xfrm>
              <a:off x="0" y="1389900"/>
              <a:ext cx="1316990" cy="4750435"/>
            </a:xfrm>
            <a:custGeom>
              <a:avLst/>
              <a:gdLst/>
              <a:ahLst/>
              <a:cxnLst/>
              <a:rect l="l" t="t" r="r" b="b"/>
              <a:pathLst>
                <a:path w="1316990" h="4750435">
                  <a:moveTo>
                    <a:pt x="1316545" y="2607551"/>
                  </a:moveTo>
                  <a:lnTo>
                    <a:pt x="0" y="2607551"/>
                  </a:lnTo>
                  <a:lnTo>
                    <a:pt x="0" y="4749978"/>
                  </a:lnTo>
                  <a:lnTo>
                    <a:pt x="1316545" y="4749978"/>
                  </a:lnTo>
                  <a:lnTo>
                    <a:pt x="1316545" y="2607551"/>
                  </a:lnTo>
                  <a:close/>
                </a:path>
                <a:path w="1316990" h="4750435">
                  <a:moveTo>
                    <a:pt x="1316545" y="1741919"/>
                  </a:moveTo>
                  <a:lnTo>
                    <a:pt x="0" y="1741919"/>
                  </a:lnTo>
                  <a:lnTo>
                    <a:pt x="0" y="2607335"/>
                  </a:lnTo>
                  <a:lnTo>
                    <a:pt x="1316545" y="2607335"/>
                  </a:lnTo>
                  <a:lnTo>
                    <a:pt x="1316545" y="1741919"/>
                  </a:lnTo>
                  <a:close/>
                </a:path>
                <a:path w="1316990" h="4750435">
                  <a:moveTo>
                    <a:pt x="1316545" y="717791"/>
                  </a:moveTo>
                  <a:lnTo>
                    <a:pt x="0" y="717791"/>
                  </a:lnTo>
                  <a:lnTo>
                    <a:pt x="0" y="1741690"/>
                  </a:lnTo>
                  <a:lnTo>
                    <a:pt x="1316545" y="1741690"/>
                  </a:lnTo>
                  <a:lnTo>
                    <a:pt x="1316545" y="717791"/>
                  </a:lnTo>
                  <a:close/>
                </a:path>
                <a:path w="1316990" h="4750435">
                  <a:moveTo>
                    <a:pt x="1316545" y="0"/>
                  </a:moveTo>
                  <a:lnTo>
                    <a:pt x="0" y="0"/>
                  </a:lnTo>
                  <a:lnTo>
                    <a:pt x="0" y="449580"/>
                  </a:lnTo>
                  <a:lnTo>
                    <a:pt x="0" y="450913"/>
                  </a:lnTo>
                  <a:lnTo>
                    <a:pt x="0" y="717626"/>
                  </a:lnTo>
                  <a:lnTo>
                    <a:pt x="1316545" y="717626"/>
                  </a:lnTo>
                  <a:lnTo>
                    <a:pt x="1316545" y="450913"/>
                  </a:lnTo>
                  <a:lnTo>
                    <a:pt x="1316545" y="449580"/>
                  </a:lnTo>
                  <a:lnTo>
                    <a:pt x="1316545" y="0"/>
                  </a:lnTo>
                  <a:close/>
                </a:path>
              </a:pathLst>
            </a:custGeom>
            <a:solidFill>
              <a:srgbClr val="BDCCE1"/>
            </a:solidFill>
          </p:spPr>
          <p:txBody>
            <a:bodyPr wrap="square" lIns="0" tIns="0" rIns="0" bIns="0" rtlCol="0"/>
            <a:lstStyle/>
            <a:p>
              <a:endParaRPr/>
            </a:p>
          </p:txBody>
        </p:sp>
        <p:sp>
          <p:nvSpPr>
            <p:cNvPr id="7" name="object 7"/>
            <p:cNvSpPr/>
            <p:nvPr/>
          </p:nvSpPr>
          <p:spPr>
            <a:xfrm>
              <a:off x="1316736" y="1383791"/>
              <a:ext cx="0" cy="4762500"/>
            </a:xfrm>
            <a:custGeom>
              <a:avLst/>
              <a:gdLst/>
              <a:ahLst/>
              <a:cxnLst/>
              <a:rect l="l" t="t" r="r" b="b"/>
              <a:pathLst>
                <a:path h="4762500">
                  <a:moveTo>
                    <a:pt x="0" y="0"/>
                  </a:moveTo>
                  <a:lnTo>
                    <a:pt x="0" y="4762030"/>
                  </a:lnTo>
                </a:path>
              </a:pathLst>
            </a:custGeom>
            <a:ln w="12700">
              <a:solidFill>
                <a:srgbClr val="001F5F"/>
              </a:solidFill>
            </a:ln>
          </p:spPr>
          <p:txBody>
            <a:bodyPr wrap="square" lIns="0" tIns="0" rIns="0" bIns="0" rtlCol="0"/>
            <a:lstStyle/>
            <a:p>
              <a:endParaRPr/>
            </a:p>
          </p:txBody>
        </p:sp>
        <p:sp>
          <p:nvSpPr>
            <p:cNvPr id="8" name="object 8"/>
            <p:cNvSpPr/>
            <p:nvPr/>
          </p:nvSpPr>
          <p:spPr>
            <a:xfrm>
              <a:off x="0" y="1383537"/>
              <a:ext cx="9144000" cy="12700"/>
            </a:xfrm>
            <a:custGeom>
              <a:avLst/>
              <a:gdLst/>
              <a:ahLst/>
              <a:cxnLst/>
              <a:rect l="l" t="t" r="r" b="b"/>
              <a:pathLst>
                <a:path w="9144000" h="12700">
                  <a:moveTo>
                    <a:pt x="0" y="12700"/>
                  </a:moveTo>
                  <a:lnTo>
                    <a:pt x="9144000" y="12700"/>
                  </a:lnTo>
                  <a:lnTo>
                    <a:pt x="9144000" y="0"/>
                  </a:lnTo>
                  <a:lnTo>
                    <a:pt x="0" y="0"/>
                  </a:lnTo>
                  <a:lnTo>
                    <a:pt x="0" y="12700"/>
                  </a:lnTo>
                  <a:close/>
                </a:path>
              </a:pathLst>
            </a:custGeom>
            <a:solidFill>
              <a:srgbClr val="001F5F"/>
            </a:solidFill>
          </p:spPr>
          <p:txBody>
            <a:bodyPr wrap="square" lIns="0" tIns="0" rIns="0" bIns="0" rtlCol="0"/>
            <a:lstStyle/>
            <a:p>
              <a:endParaRPr/>
            </a:p>
          </p:txBody>
        </p:sp>
        <p:sp>
          <p:nvSpPr>
            <p:cNvPr id="9" name="object 9"/>
            <p:cNvSpPr/>
            <p:nvPr/>
          </p:nvSpPr>
          <p:spPr>
            <a:xfrm>
              <a:off x="0" y="1839468"/>
              <a:ext cx="9144000" cy="0"/>
            </a:xfrm>
            <a:custGeom>
              <a:avLst/>
              <a:gdLst/>
              <a:ahLst/>
              <a:cxnLst/>
              <a:rect l="l" t="t" r="r" b="b"/>
              <a:pathLst>
                <a:path w="9144000">
                  <a:moveTo>
                    <a:pt x="0" y="0"/>
                  </a:moveTo>
                  <a:lnTo>
                    <a:pt x="9144000" y="0"/>
                  </a:lnTo>
                </a:path>
              </a:pathLst>
            </a:custGeom>
            <a:ln w="12700">
              <a:solidFill>
                <a:srgbClr val="001F5F"/>
              </a:solidFill>
            </a:ln>
          </p:spPr>
          <p:txBody>
            <a:bodyPr wrap="square" lIns="0" tIns="0" rIns="0" bIns="0" rtlCol="0"/>
            <a:lstStyle/>
            <a:p>
              <a:endParaRPr/>
            </a:p>
          </p:txBody>
        </p:sp>
        <p:sp>
          <p:nvSpPr>
            <p:cNvPr id="10" name="object 10"/>
            <p:cNvSpPr/>
            <p:nvPr/>
          </p:nvSpPr>
          <p:spPr>
            <a:xfrm>
              <a:off x="0" y="2107691"/>
              <a:ext cx="9144000" cy="0"/>
            </a:xfrm>
            <a:custGeom>
              <a:avLst/>
              <a:gdLst/>
              <a:ahLst/>
              <a:cxnLst/>
              <a:rect l="l" t="t" r="r" b="b"/>
              <a:pathLst>
                <a:path w="9144000">
                  <a:moveTo>
                    <a:pt x="0" y="0"/>
                  </a:moveTo>
                  <a:lnTo>
                    <a:pt x="9144000" y="0"/>
                  </a:lnTo>
                </a:path>
              </a:pathLst>
            </a:custGeom>
            <a:ln w="12700">
              <a:solidFill>
                <a:srgbClr val="001F5F"/>
              </a:solidFill>
            </a:ln>
          </p:spPr>
          <p:txBody>
            <a:bodyPr wrap="square" lIns="0" tIns="0" rIns="0" bIns="0" rtlCol="0"/>
            <a:lstStyle/>
            <a:p>
              <a:endParaRPr/>
            </a:p>
          </p:txBody>
        </p:sp>
        <p:sp>
          <p:nvSpPr>
            <p:cNvPr id="11" name="object 11"/>
            <p:cNvSpPr/>
            <p:nvPr/>
          </p:nvSpPr>
          <p:spPr>
            <a:xfrm>
              <a:off x="0" y="3131819"/>
              <a:ext cx="9144000" cy="0"/>
            </a:xfrm>
            <a:custGeom>
              <a:avLst/>
              <a:gdLst/>
              <a:ahLst/>
              <a:cxnLst/>
              <a:rect l="l" t="t" r="r" b="b"/>
              <a:pathLst>
                <a:path w="9144000">
                  <a:moveTo>
                    <a:pt x="0" y="0"/>
                  </a:moveTo>
                  <a:lnTo>
                    <a:pt x="9144000" y="0"/>
                  </a:lnTo>
                </a:path>
              </a:pathLst>
            </a:custGeom>
            <a:ln w="12700">
              <a:solidFill>
                <a:srgbClr val="001F5F"/>
              </a:solidFill>
            </a:ln>
          </p:spPr>
          <p:txBody>
            <a:bodyPr wrap="square" lIns="0" tIns="0" rIns="0" bIns="0" rtlCol="0"/>
            <a:lstStyle/>
            <a:p>
              <a:endParaRPr/>
            </a:p>
          </p:txBody>
        </p:sp>
        <p:sp>
          <p:nvSpPr>
            <p:cNvPr id="12" name="object 12"/>
            <p:cNvSpPr/>
            <p:nvPr/>
          </p:nvSpPr>
          <p:spPr>
            <a:xfrm>
              <a:off x="0" y="3997452"/>
              <a:ext cx="9144000" cy="0"/>
            </a:xfrm>
            <a:custGeom>
              <a:avLst/>
              <a:gdLst/>
              <a:ahLst/>
              <a:cxnLst/>
              <a:rect l="l" t="t" r="r" b="b"/>
              <a:pathLst>
                <a:path w="9144000">
                  <a:moveTo>
                    <a:pt x="0" y="0"/>
                  </a:moveTo>
                  <a:lnTo>
                    <a:pt x="9144000" y="0"/>
                  </a:lnTo>
                </a:path>
              </a:pathLst>
            </a:custGeom>
            <a:ln w="12700">
              <a:solidFill>
                <a:srgbClr val="001F5F"/>
              </a:solidFill>
            </a:ln>
          </p:spPr>
          <p:txBody>
            <a:bodyPr wrap="square" lIns="0" tIns="0" rIns="0" bIns="0" rtlCol="0"/>
            <a:lstStyle/>
            <a:p>
              <a:endParaRPr/>
            </a:p>
          </p:txBody>
        </p:sp>
        <p:sp>
          <p:nvSpPr>
            <p:cNvPr id="13" name="object 13"/>
            <p:cNvSpPr/>
            <p:nvPr/>
          </p:nvSpPr>
          <p:spPr>
            <a:xfrm>
              <a:off x="0" y="1117091"/>
              <a:ext cx="0" cy="5029200"/>
            </a:xfrm>
            <a:custGeom>
              <a:avLst/>
              <a:gdLst/>
              <a:ahLst/>
              <a:cxnLst/>
              <a:rect l="l" t="t" r="r" b="b"/>
              <a:pathLst>
                <a:path h="5029200">
                  <a:moveTo>
                    <a:pt x="0" y="0"/>
                  </a:moveTo>
                  <a:lnTo>
                    <a:pt x="0" y="5028577"/>
                  </a:lnTo>
                </a:path>
              </a:pathLst>
            </a:custGeom>
            <a:ln w="12700">
              <a:solidFill>
                <a:srgbClr val="001F5F"/>
              </a:solidFill>
            </a:ln>
          </p:spPr>
          <p:txBody>
            <a:bodyPr wrap="square" lIns="0" tIns="0" rIns="0" bIns="0" rtlCol="0"/>
            <a:lstStyle/>
            <a:p>
              <a:endParaRPr/>
            </a:p>
          </p:txBody>
        </p:sp>
        <p:sp>
          <p:nvSpPr>
            <p:cNvPr id="14" name="object 14"/>
            <p:cNvSpPr/>
            <p:nvPr/>
          </p:nvSpPr>
          <p:spPr>
            <a:xfrm>
              <a:off x="0" y="1123187"/>
              <a:ext cx="9144000" cy="0"/>
            </a:xfrm>
            <a:custGeom>
              <a:avLst/>
              <a:gdLst/>
              <a:ahLst/>
              <a:cxnLst/>
              <a:rect l="l" t="t" r="r" b="b"/>
              <a:pathLst>
                <a:path w="9144000">
                  <a:moveTo>
                    <a:pt x="0" y="0"/>
                  </a:moveTo>
                  <a:lnTo>
                    <a:pt x="9144000" y="0"/>
                  </a:lnTo>
                </a:path>
              </a:pathLst>
            </a:custGeom>
            <a:ln w="12700">
              <a:solidFill>
                <a:srgbClr val="001F5F"/>
              </a:solidFill>
            </a:ln>
          </p:spPr>
          <p:txBody>
            <a:bodyPr wrap="square" lIns="0" tIns="0" rIns="0" bIns="0" rtlCol="0"/>
            <a:lstStyle/>
            <a:p>
              <a:endParaRPr/>
            </a:p>
          </p:txBody>
        </p:sp>
        <p:sp>
          <p:nvSpPr>
            <p:cNvPr id="15" name="object 15"/>
            <p:cNvSpPr/>
            <p:nvPr/>
          </p:nvSpPr>
          <p:spPr>
            <a:xfrm>
              <a:off x="0" y="6138671"/>
              <a:ext cx="9144000" cy="0"/>
            </a:xfrm>
            <a:custGeom>
              <a:avLst/>
              <a:gdLst/>
              <a:ahLst/>
              <a:cxnLst/>
              <a:rect l="l" t="t" r="r" b="b"/>
              <a:pathLst>
                <a:path w="9144000">
                  <a:moveTo>
                    <a:pt x="0" y="0"/>
                  </a:moveTo>
                  <a:lnTo>
                    <a:pt x="9144000" y="0"/>
                  </a:lnTo>
                </a:path>
              </a:pathLst>
            </a:custGeom>
            <a:ln w="12700">
              <a:solidFill>
                <a:srgbClr val="001F5F"/>
              </a:solidFill>
            </a:ln>
          </p:spPr>
          <p:txBody>
            <a:bodyPr wrap="square" lIns="0" tIns="0" rIns="0" bIns="0" rtlCol="0"/>
            <a:lstStyle/>
            <a:p>
              <a:endParaRPr/>
            </a:p>
          </p:txBody>
        </p:sp>
      </p:grpSp>
      <p:sp>
        <p:nvSpPr>
          <p:cNvPr id="16" name="object 16"/>
          <p:cNvSpPr txBox="1"/>
          <p:nvPr/>
        </p:nvSpPr>
        <p:spPr>
          <a:xfrm>
            <a:off x="3281267" y="1143225"/>
            <a:ext cx="2546350"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FFFF"/>
                </a:solidFill>
                <a:latin typeface="Arial"/>
                <a:cs typeface="Arial"/>
              </a:rPr>
              <a:t>Tribunale</a:t>
            </a:r>
            <a:r>
              <a:rPr sz="1200" b="1" spc="-5" dirty="0">
                <a:solidFill>
                  <a:srgbClr val="FFFFFF"/>
                </a:solidFill>
                <a:latin typeface="Arial"/>
                <a:cs typeface="Arial"/>
              </a:rPr>
              <a:t> </a:t>
            </a:r>
            <a:r>
              <a:rPr sz="1200" b="1" dirty="0">
                <a:solidFill>
                  <a:srgbClr val="FFFFFF"/>
                </a:solidFill>
                <a:latin typeface="Arial"/>
                <a:cs typeface="Arial"/>
              </a:rPr>
              <a:t>di</a:t>
            </a:r>
            <a:r>
              <a:rPr sz="1200" b="1" spc="10" dirty="0">
                <a:solidFill>
                  <a:srgbClr val="FFFFFF"/>
                </a:solidFill>
                <a:latin typeface="Arial"/>
                <a:cs typeface="Arial"/>
              </a:rPr>
              <a:t> </a:t>
            </a:r>
            <a:r>
              <a:rPr sz="1200" b="1" dirty="0">
                <a:solidFill>
                  <a:srgbClr val="FFFFFF"/>
                </a:solidFill>
                <a:latin typeface="Arial"/>
                <a:cs typeface="Arial"/>
              </a:rPr>
              <a:t>Bari</a:t>
            </a:r>
            <a:r>
              <a:rPr sz="1200" b="1" spc="-30" dirty="0">
                <a:solidFill>
                  <a:srgbClr val="FFFFFF"/>
                </a:solidFill>
                <a:latin typeface="Arial"/>
                <a:cs typeface="Arial"/>
              </a:rPr>
              <a:t> </a:t>
            </a:r>
            <a:r>
              <a:rPr sz="1200" b="1" dirty="0">
                <a:solidFill>
                  <a:srgbClr val="FFFFFF"/>
                </a:solidFill>
                <a:latin typeface="Arial"/>
                <a:cs typeface="Arial"/>
              </a:rPr>
              <a:t>– </a:t>
            </a:r>
            <a:r>
              <a:rPr sz="1200" b="1" spc="-55" dirty="0">
                <a:solidFill>
                  <a:srgbClr val="FFFFFF"/>
                </a:solidFill>
                <a:latin typeface="Arial"/>
                <a:cs typeface="Arial"/>
              </a:rPr>
              <a:t>11</a:t>
            </a:r>
            <a:r>
              <a:rPr sz="1200" b="1" spc="-80" dirty="0">
                <a:solidFill>
                  <a:srgbClr val="FFFFFF"/>
                </a:solidFill>
                <a:latin typeface="Arial"/>
                <a:cs typeface="Arial"/>
              </a:rPr>
              <a:t> </a:t>
            </a:r>
            <a:r>
              <a:rPr sz="1200" b="1" spc="-10" dirty="0">
                <a:solidFill>
                  <a:srgbClr val="FFFFFF"/>
                </a:solidFill>
                <a:latin typeface="Arial"/>
                <a:cs typeface="Arial"/>
              </a:rPr>
              <a:t>febbraio</a:t>
            </a:r>
            <a:r>
              <a:rPr sz="1200" b="1" spc="-30" dirty="0">
                <a:solidFill>
                  <a:srgbClr val="FFFFFF"/>
                </a:solidFill>
                <a:latin typeface="Arial"/>
                <a:cs typeface="Arial"/>
              </a:rPr>
              <a:t> </a:t>
            </a:r>
            <a:r>
              <a:rPr sz="1200" b="1" spc="-20" dirty="0">
                <a:solidFill>
                  <a:srgbClr val="FFFFFF"/>
                </a:solidFill>
                <a:latin typeface="Arial"/>
                <a:cs typeface="Arial"/>
              </a:rPr>
              <a:t>2013</a:t>
            </a:r>
            <a:endParaRPr sz="1200">
              <a:latin typeface="Arial"/>
              <a:cs typeface="Arial"/>
            </a:endParaRPr>
          </a:p>
        </p:txBody>
      </p:sp>
      <p:sp>
        <p:nvSpPr>
          <p:cNvPr id="17" name="object 17"/>
          <p:cNvSpPr txBox="1"/>
          <p:nvPr/>
        </p:nvSpPr>
        <p:spPr>
          <a:xfrm>
            <a:off x="395922" y="1510088"/>
            <a:ext cx="522605" cy="193675"/>
          </a:xfrm>
          <a:prstGeom prst="rect">
            <a:avLst/>
          </a:prstGeom>
        </p:spPr>
        <p:txBody>
          <a:bodyPr vert="horz" wrap="square" lIns="0" tIns="13335" rIns="0" bIns="0" rtlCol="0">
            <a:spAutoFit/>
          </a:bodyPr>
          <a:lstStyle/>
          <a:p>
            <a:pPr marL="12700">
              <a:lnSpc>
                <a:spcPct val="100000"/>
              </a:lnSpc>
              <a:spcBef>
                <a:spcPts val="105"/>
              </a:spcBef>
            </a:pPr>
            <a:r>
              <a:rPr sz="1100" b="1" spc="-10" dirty="0">
                <a:solidFill>
                  <a:srgbClr val="001F5F"/>
                </a:solidFill>
                <a:latin typeface="Arial"/>
                <a:cs typeface="Arial"/>
              </a:rPr>
              <a:t>Società</a:t>
            </a:r>
            <a:endParaRPr sz="1100">
              <a:latin typeface="Arial"/>
              <a:cs typeface="Arial"/>
            </a:endParaRPr>
          </a:p>
        </p:txBody>
      </p:sp>
      <p:sp>
        <p:nvSpPr>
          <p:cNvPr id="18" name="object 18"/>
          <p:cNvSpPr txBox="1"/>
          <p:nvPr/>
        </p:nvSpPr>
        <p:spPr>
          <a:xfrm>
            <a:off x="1520493" y="1428703"/>
            <a:ext cx="7402830" cy="361950"/>
          </a:xfrm>
          <a:prstGeom prst="rect">
            <a:avLst/>
          </a:prstGeom>
        </p:spPr>
        <p:txBody>
          <a:bodyPr vert="horz" wrap="square" lIns="0" tIns="13335" rIns="0" bIns="0" rtlCol="0">
            <a:spAutoFit/>
          </a:bodyPr>
          <a:lstStyle/>
          <a:p>
            <a:pPr marL="12700" marR="5080">
              <a:lnSpc>
                <a:spcPct val="100000"/>
              </a:lnSpc>
              <a:spcBef>
                <a:spcPts val="105"/>
              </a:spcBef>
            </a:pPr>
            <a:r>
              <a:rPr sz="1100" spc="-10" dirty="0">
                <a:solidFill>
                  <a:srgbClr val="001F5F"/>
                </a:solidFill>
                <a:latin typeface="Arial"/>
                <a:cs typeface="Arial"/>
              </a:rPr>
              <a:t>Aziende</a:t>
            </a:r>
            <a:r>
              <a:rPr sz="1100" spc="5" dirty="0">
                <a:solidFill>
                  <a:srgbClr val="001F5F"/>
                </a:solidFill>
                <a:latin typeface="Arial"/>
                <a:cs typeface="Arial"/>
              </a:rPr>
              <a:t> </a:t>
            </a:r>
            <a:r>
              <a:rPr sz="1100" spc="-10" dirty="0">
                <a:solidFill>
                  <a:srgbClr val="001F5F"/>
                </a:solidFill>
                <a:latin typeface="Arial"/>
                <a:cs typeface="Arial"/>
              </a:rPr>
              <a:t>Farmaceutiche</a:t>
            </a:r>
            <a:r>
              <a:rPr sz="1100" spc="-30" dirty="0">
                <a:solidFill>
                  <a:srgbClr val="001F5F"/>
                </a:solidFill>
                <a:latin typeface="Arial"/>
                <a:cs typeface="Arial"/>
              </a:rPr>
              <a:t> </a:t>
            </a:r>
            <a:r>
              <a:rPr sz="1100" spc="-10" dirty="0">
                <a:solidFill>
                  <a:srgbClr val="001F5F"/>
                </a:solidFill>
                <a:latin typeface="Arial"/>
                <a:cs typeface="Arial"/>
              </a:rPr>
              <a:t>(Pfizer,</a:t>
            </a:r>
            <a:r>
              <a:rPr sz="1100" spc="-35" dirty="0">
                <a:solidFill>
                  <a:srgbClr val="001F5F"/>
                </a:solidFill>
                <a:latin typeface="Arial"/>
                <a:cs typeface="Arial"/>
              </a:rPr>
              <a:t> </a:t>
            </a:r>
            <a:r>
              <a:rPr sz="1100" spc="-10" dirty="0">
                <a:solidFill>
                  <a:srgbClr val="001F5F"/>
                </a:solidFill>
                <a:latin typeface="Arial"/>
                <a:cs typeface="Arial"/>
              </a:rPr>
              <a:t>Astrazeneca,</a:t>
            </a:r>
            <a:r>
              <a:rPr sz="1100" spc="-35" dirty="0">
                <a:solidFill>
                  <a:srgbClr val="001F5F"/>
                </a:solidFill>
                <a:latin typeface="Arial"/>
                <a:cs typeface="Arial"/>
              </a:rPr>
              <a:t> </a:t>
            </a:r>
            <a:r>
              <a:rPr sz="1100" spc="-10" dirty="0">
                <a:solidFill>
                  <a:srgbClr val="001F5F"/>
                </a:solidFill>
                <a:latin typeface="Arial"/>
                <a:cs typeface="Arial"/>
              </a:rPr>
              <a:t>Lusofarmaco,</a:t>
            </a:r>
            <a:r>
              <a:rPr sz="1100" spc="-20" dirty="0">
                <a:solidFill>
                  <a:srgbClr val="001F5F"/>
                </a:solidFill>
                <a:latin typeface="Arial"/>
                <a:cs typeface="Arial"/>
              </a:rPr>
              <a:t> </a:t>
            </a:r>
            <a:r>
              <a:rPr sz="1100" spc="-10" dirty="0">
                <a:solidFill>
                  <a:srgbClr val="001F5F"/>
                </a:solidFill>
                <a:latin typeface="Arial"/>
                <a:cs typeface="Arial"/>
              </a:rPr>
              <a:t>Novartis,</a:t>
            </a:r>
            <a:r>
              <a:rPr sz="1100" spc="-35" dirty="0">
                <a:solidFill>
                  <a:srgbClr val="001F5F"/>
                </a:solidFill>
                <a:latin typeface="Arial"/>
                <a:cs typeface="Arial"/>
              </a:rPr>
              <a:t> </a:t>
            </a:r>
            <a:r>
              <a:rPr sz="1100" spc="-10" dirty="0">
                <a:solidFill>
                  <a:srgbClr val="001F5F"/>
                </a:solidFill>
                <a:latin typeface="Arial"/>
                <a:cs typeface="Arial"/>
              </a:rPr>
              <a:t>Recordati,</a:t>
            </a:r>
            <a:r>
              <a:rPr sz="1100" spc="-40" dirty="0">
                <a:solidFill>
                  <a:srgbClr val="001F5F"/>
                </a:solidFill>
                <a:latin typeface="Arial"/>
                <a:cs typeface="Arial"/>
              </a:rPr>
              <a:t> </a:t>
            </a:r>
            <a:r>
              <a:rPr sz="1100" spc="-10" dirty="0">
                <a:solidFill>
                  <a:srgbClr val="001F5F"/>
                </a:solidFill>
                <a:latin typeface="Arial"/>
                <a:cs typeface="Arial"/>
              </a:rPr>
              <a:t>Bracco,</a:t>
            </a:r>
            <a:r>
              <a:rPr sz="1100" spc="-35" dirty="0">
                <a:solidFill>
                  <a:srgbClr val="001F5F"/>
                </a:solidFill>
                <a:latin typeface="Arial"/>
                <a:cs typeface="Arial"/>
              </a:rPr>
              <a:t> </a:t>
            </a:r>
            <a:r>
              <a:rPr sz="1100" dirty="0">
                <a:solidFill>
                  <a:srgbClr val="001F5F"/>
                </a:solidFill>
                <a:latin typeface="Arial"/>
                <a:cs typeface="Arial"/>
              </a:rPr>
              <a:t>Bristol</a:t>
            </a:r>
            <a:r>
              <a:rPr sz="1100" spc="-5" dirty="0">
                <a:solidFill>
                  <a:srgbClr val="001F5F"/>
                </a:solidFill>
                <a:latin typeface="Arial"/>
                <a:cs typeface="Arial"/>
              </a:rPr>
              <a:t> </a:t>
            </a:r>
            <a:r>
              <a:rPr sz="1100" spc="-10" dirty="0">
                <a:solidFill>
                  <a:srgbClr val="001F5F"/>
                </a:solidFill>
                <a:latin typeface="Arial"/>
                <a:cs typeface="Arial"/>
              </a:rPr>
              <a:t>Myers</a:t>
            </a:r>
            <a:r>
              <a:rPr sz="1100" spc="25" dirty="0">
                <a:solidFill>
                  <a:srgbClr val="001F5F"/>
                </a:solidFill>
                <a:latin typeface="Arial"/>
                <a:cs typeface="Arial"/>
              </a:rPr>
              <a:t> </a:t>
            </a:r>
            <a:r>
              <a:rPr sz="1100" spc="-10" dirty="0">
                <a:solidFill>
                  <a:srgbClr val="001F5F"/>
                </a:solidFill>
                <a:latin typeface="Arial"/>
                <a:cs typeface="Arial"/>
              </a:rPr>
              <a:t>Squibb,</a:t>
            </a:r>
            <a:r>
              <a:rPr sz="1100" spc="-20" dirty="0">
                <a:solidFill>
                  <a:srgbClr val="001F5F"/>
                </a:solidFill>
                <a:latin typeface="Arial"/>
                <a:cs typeface="Arial"/>
              </a:rPr>
              <a:t> </a:t>
            </a:r>
            <a:r>
              <a:rPr sz="1100" spc="-10" dirty="0">
                <a:solidFill>
                  <a:srgbClr val="001F5F"/>
                </a:solidFill>
                <a:latin typeface="Arial"/>
                <a:cs typeface="Arial"/>
              </a:rPr>
              <a:t>Biofutura, Glaxosmitkline)</a:t>
            </a:r>
            <a:endParaRPr sz="1100" dirty="0">
              <a:latin typeface="Arial"/>
              <a:cs typeface="Arial"/>
            </a:endParaRPr>
          </a:p>
        </p:txBody>
      </p:sp>
      <p:sp>
        <p:nvSpPr>
          <p:cNvPr id="19" name="object 19"/>
          <p:cNvSpPr txBox="1"/>
          <p:nvPr/>
        </p:nvSpPr>
        <p:spPr>
          <a:xfrm>
            <a:off x="450743" y="1868740"/>
            <a:ext cx="413384" cy="193675"/>
          </a:xfrm>
          <a:prstGeom prst="rect">
            <a:avLst/>
          </a:prstGeom>
        </p:spPr>
        <p:txBody>
          <a:bodyPr vert="horz" wrap="square" lIns="0" tIns="13335" rIns="0" bIns="0" rtlCol="0">
            <a:spAutoFit/>
          </a:bodyPr>
          <a:lstStyle/>
          <a:p>
            <a:pPr marL="12700">
              <a:lnSpc>
                <a:spcPct val="100000"/>
              </a:lnSpc>
              <a:spcBef>
                <a:spcPts val="105"/>
              </a:spcBef>
            </a:pPr>
            <a:r>
              <a:rPr sz="1100" b="1" spc="-20" dirty="0">
                <a:solidFill>
                  <a:srgbClr val="001F5F"/>
                </a:solidFill>
                <a:latin typeface="Arial"/>
                <a:cs typeface="Arial"/>
              </a:rPr>
              <a:t>Reato</a:t>
            </a:r>
            <a:endParaRPr sz="1100">
              <a:latin typeface="Arial"/>
              <a:cs typeface="Arial"/>
            </a:endParaRPr>
          </a:p>
        </p:txBody>
      </p:sp>
      <p:sp>
        <p:nvSpPr>
          <p:cNvPr id="20" name="object 20"/>
          <p:cNvSpPr txBox="1"/>
          <p:nvPr/>
        </p:nvSpPr>
        <p:spPr>
          <a:xfrm>
            <a:off x="1495384" y="1859739"/>
            <a:ext cx="5486400" cy="193675"/>
          </a:xfrm>
          <a:prstGeom prst="rect">
            <a:avLst/>
          </a:prstGeom>
        </p:spPr>
        <p:txBody>
          <a:bodyPr vert="horz" wrap="square" lIns="0" tIns="13335" rIns="0" bIns="0" rtlCol="0">
            <a:spAutoFit/>
          </a:bodyPr>
          <a:lstStyle/>
          <a:p>
            <a:pPr marL="12700">
              <a:lnSpc>
                <a:spcPct val="100000"/>
              </a:lnSpc>
              <a:spcBef>
                <a:spcPts val="105"/>
              </a:spcBef>
            </a:pPr>
            <a:r>
              <a:rPr sz="1100" b="1" spc="-10" dirty="0">
                <a:solidFill>
                  <a:srgbClr val="001F5F"/>
                </a:solidFill>
                <a:latin typeface="Arial"/>
                <a:cs typeface="Arial"/>
              </a:rPr>
              <a:t>Associazione</a:t>
            </a:r>
            <a:r>
              <a:rPr sz="1100" b="1" spc="-30" dirty="0">
                <a:solidFill>
                  <a:srgbClr val="001F5F"/>
                </a:solidFill>
                <a:latin typeface="Arial"/>
                <a:cs typeface="Arial"/>
              </a:rPr>
              <a:t> </a:t>
            </a:r>
            <a:r>
              <a:rPr sz="1100" b="1" dirty="0">
                <a:solidFill>
                  <a:srgbClr val="001F5F"/>
                </a:solidFill>
                <a:latin typeface="Arial"/>
                <a:cs typeface="Arial"/>
              </a:rPr>
              <a:t>per</a:t>
            </a:r>
            <a:r>
              <a:rPr sz="1100" b="1" spc="-10" dirty="0">
                <a:solidFill>
                  <a:srgbClr val="001F5F"/>
                </a:solidFill>
                <a:latin typeface="Arial"/>
                <a:cs typeface="Arial"/>
              </a:rPr>
              <a:t> delinquere,</a:t>
            </a:r>
            <a:r>
              <a:rPr sz="1100" b="1" spc="-35" dirty="0">
                <a:solidFill>
                  <a:srgbClr val="001F5F"/>
                </a:solidFill>
                <a:latin typeface="Arial"/>
                <a:cs typeface="Arial"/>
              </a:rPr>
              <a:t> </a:t>
            </a:r>
            <a:r>
              <a:rPr sz="1100" b="1" spc="-10" dirty="0">
                <a:solidFill>
                  <a:srgbClr val="001F5F"/>
                </a:solidFill>
                <a:latin typeface="Arial"/>
                <a:cs typeface="Arial"/>
              </a:rPr>
              <a:t>Truffa,</a:t>
            </a:r>
            <a:r>
              <a:rPr sz="1100" b="1" spc="-30" dirty="0">
                <a:solidFill>
                  <a:srgbClr val="001F5F"/>
                </a:solidFill>
                <a:latin typeface="Arial"/>
                <a:cs typeface="Arial"/>
              </a:rPr>
              <a:t> </a:t>
            </a:r>
            <a:r>
              <a:rPr sz="1100" b="1" spc="-10" dirty="0">
                <a:solidFill>
                  <a:srgbClr val="001F5F"/>
                </a:solidFill>
                <a:latin typeface="Arial"/>
                <a:cs typeface="Arial"/>
              </a:rPr>
              <a:t>Corruzione,</a:t>
            </a:r>
            <a:r>
              <a:rPr sz="1100" b="1" spc="-35" dirty="0">
                <a:solidFill>
                  <a:srgbClr val="001F5F"/>
                </a:solidFill>
                <a:latin typeface="Arial"/>
                <a:cs typeface="Arial"/>
              </a:rPr>
              <a:t> </a:t>
            </a:r>
            <a:r>
              <a:rPr sz="1100" b="1" dirty="0">
                <a:solidFill>
                  <a:srgbClr val="001F5F"/>
                </a:solidFill>
                <a:latin typeface="Arial"/>
                <a:cs typeface="Arial"/>
              </a:rPr>
              <a:t>Falso,</a:t>
            </a:r>
            <a:r>
              <a:rPr sz="1100" b="1" spc="-35" dirty="0">
                <a:solidFill>
                  <a:srgbClr val="001F5F"/>
                </a:solidFill>
                <a:latin typeface="Arial"/>
                <a:cs typeface="Arial"/>
              </a:rPr>
              <a:t> </a:t>
            </a:r>
            <a:r>
              <a:rPr sz="1100" b="1" dirty="0">
                <a:solidFill>
                  <a:srgbClr val="001F5F"/>
                </a:solidFill>
                <a:latin typeface="Arial"/>
                <a:cs typeface="Arial"/>
              </a:rPr>
              <a:t>Riciclaggio</a:t>
            </a:r>
            <a:r>
              <a:rPr sz="1100" b="1" spc="-25" dirty="0">
                <a:solidFill>
                  <a:srgbClr val="001F5F"/>
                </a:solidFill>
                <a:latin typeface="Arial"/>
                <a:cs typeface="Arial"/>
              </a:rPr>
              <a:t> </a:t>
            </a:r>
            <a:r>
              <a:rPr sz="1100" b="1" dirty="0">
                <a:solidFill>
                  <a:srgbClr val="001F5F"/>
                </a:solidFill>
                <a:latin typeface="Arial"/>
                <a:cs typeface="Arial"/>
              </a:rPr>
              <a:t>e</a:t>
            </a:r>
            <a:r>
              <a:rPr sz="1100" b="1" spc="10" dirty="0">
                <a:solidFill>
                  <a:srgbClr val="001F5F"/>
                </a:solidFill>
                <a:latin typeface="Arial"/>
                <a:cs typeface="Arial"/>
              </a:rPr>
              <a:t> </a:t>
            </a:r>
            <a:r>
              <a:rPr sz="1100" b="1" spc="-10" dirty="0">
                <a:solidFill>
                  <a:srgbClr val="001F5F"/>
                </a:solidFill>
                <a:latin typeface="Arial"/>
                <a:cs typeface="Arial"/>
              </a:rPr>
              <a:t>Comparaggio</a:t>
            </a:r>
            <a:endParaRPr sz="1100" dirty="0">
              <a:latin typeface="Arial"/>
              <a:cs typeface="Arial"/>
            </a:endParaRPr>
          </a:p>
        </p:txBody>
      </p:sp>
      <p:sp>
        <p:nvSpPr>
          <p:cNvPr id="21" name="object 21"/>
          <p:cNvSpPr txBox="1"/>
          <p:nvPr/>
        </p:nvSpPr>
        <p:spPr>
          <a:xfrm>
            <a:off x="214633" y="2430554"/>
            <a:ext cx="873125" cy="361950"/>
          </a:xfrm>
          <a:prstGeom prst="rect">
            <a:avLst/>
          </a:prstGeom>
        </p:spPr>
        <p:txBody>
          <a:bodyPr vert="horz" wrap="square" lIns="0" tIns="13335" rIns="0" bIns="0" rtlCol="0">
            <a:spAutoFit/>
          </a:bodyPr>
          <a:lstStyle/>
          <a:p>
            <a:pPr marL="243840" marR="5080" indent="-231775">
              <a:lnSpc>
                <a:spcPct val="100000"/>
              </a:lnSpc>
              <a:spcBef>
                <a:spcPts val="105"/>
              </a:spcBef>
            </a:pPr>
            <a:r>
              <a:rPr sz="1100" b="1" spc="-10" dirty="0">
                <a:solidFill>
                  <a:srgbClr val="001F5F"/>
                </a:solidFill>
                <a:latin typeface="Arial"/>
                <a:cs typeface="Arial"/>
              </a:rPr>
              <a:t>Termini</a:t>
            </a:r>
            <a:r>
              <a:rPr sz="1100" b="1" spc="-75" dirty="0">
                <a:solidFill>
                  <a:srgbClr val="001F5F"/>
                </a:solidFill>
                <a:latin typeface="Arial"/>
                <a:cs typeface="Arial"/>
              </a:rPr>
              <a:t> </a:t>
            </a:r>
            <a:r>
              <a:rPr sz="1100" b="1" spc="-10" dirty="0">
                <a:solidFill>
                  <a:srgbClr val="001F5F"/>
                </a:solidFill>
                <a:latin typeface="Arial"/>
                <a:cs typeface="Arial"/>
              </a:rPr>
              <a:t>della causa</a:t>
            </a:r>
            <a:endParaRPr sz="1100">
              <a:latin typeface="Arial"/>
              <a:cs typeface="Arial"/>
            </a:endParaRPr>
          </a:p>
        </p:txBody>
      </p:sp>
      <p:sp>
        <p:nvSpPr>
          <p:cNvPr id="22" name="object 22"/>
          <p:cNvSpPr txBox="1"/>
          <p:nvPr/>
        </p:nvSpPr>
        <p:spPr>
          <a:xfrm>
            <a:off x="1520493" y="2167127"/>
            <a:ext cx="7434580" cy="890269"/>
          </a:xfrm>
          <a:prstGeom prst="rect">
            <a:avLst/>
          </a:prstGeom>
        </p:spPr>
        <p:txBody>
          <a:bodyPr vert="horz" wrap="square" lIns="0" tIns="13335" rIns="0" bIns="0" rtlCol="0">
            <a:spAutoFit/>
          </a:bodyPr>
          <a:lstStyle/>
          <a:p>
            <a:pPr marL="12700" marR="5080">
              <a:lnSpc>
                <a:spcPct val="100000"/>
              </a:lnSpc>
              <a:spcBef>
                <a:spcPts val="105"/>
              </a:spcBef>
            </a:pPr>
            <a:r>
              <a:rPr sz="1100" dirty="0">
                <a:solidFill>
                  <a:srgbClr val="001F5F"/>
                </a:solidFill>
                <a:latin typeface="Arial"/>
                <a:cs typeface="Arial"/>
              </a:rPr>
              <a:t>A</a:t>
            </a:r>
            <a:r>
              <a:rPr sz="1100" spc="-20" dirty="0">
                <a:solidFill>
                  <a:srgbClr val="001F5F"/>
                </a:solidFill>
                <a:latin typeface="Arial"/>
                <a:cs typeface="Arial"/>
              </a:rPr>
              <a:t> </a:t>
            </a:r>
            <a:r>
              <a:rPr sz="1100" dirty="0">
                <a:solidFill>
                  <a:srgbClr val="001F5F"/>
                </a:solidFill>
                <a:latin typeface="Arial"/>
                <a:cs typeface="Arial"/>
              </a:rPr>
              <a:t>seguito</a:t>
            </a:r>
            <a:r>
              <a:rPr sz="1100" spc="-25" dirty="0">
                <a:solidFill>
                  <a:srgbClr val="001F5F"/>
                </a:solidFill>
                <a:latin typeface="Arial"/>
                <a:cs typeface="Arial"/>
              </a:rPr>
              <a:t> </a:t>
            </a:r>
            <a:r>
              <a:rPr sz="1100" spc="-10" dirty="0">
                <a:solidFill>
                  <a:srgbClr val="001F5F"/>
                </a:solidFill>
                <a:latin typeface="Arial"/>
                <a:cs typeface="Arial"/>
              </a:rPr>
              <a:t>dell’inchiesta</a:t>
            </a:r>
            <a:r>
              <a:rPr sz="1100" spc="-55" dirty="0">
                <a:solidFill>
                  <a:srgbClr val="001F5F"/>
                </a:solidFill>
                <a:latin typeface="Arial"/>
                <a:cs typeface="Arial"/>
              </a:rPr>
              <a:t> </a:t>
            </a:r>
            <a:r>
              <a:rPr sz="1100" spc="-10" dirty="0">
                <a:solidFill>
                  <a:srgbClr val="001F5F"/>
                </a:solidFill>
                <a:latin typeface="Arial"/>
                <a:cs typeface="Arial"/>
              </a:rPr>
              <a:t>avviata</a:t>
            </a:r>
            <a:r>
              <a:rPr sz="1100" dirty="0">
                <a:solidFill>
                  <a:srgbClr val="001F5F"/>
                </a:solidFill>
                <a:latin typeface="Arial"/>
                <a:cs typeface="Arial"/>
              </a:rPr>
              <a:t> dalla</a:t>
            </a:r>
            <a:r>
              <a:rPr sz="1100" spc="-25" dirty="0">
                <a:solidFill>
                  <a:srgbClr val="001F5F"/>
                </a:solidFill>
                <a:latin typeface="Arial"/>
                <a:cs typeface="Arial"/>
              </a:rPr>
              <a:t> </a:t>
            </a:r>
            <a:r>
              <a:rPr sz="1100" spc="-10" dirty="0">
                <a:solidFill>
                  <a:srgbClr val="001F5F"/>
                </a:solidFill>
                <a:latin typeface="Arial"/>
                <a:cs typeface="Arial"/>
              </a:rPr>
              <a:t>Procura</a:t>
            </a:r>
            <a:r>
              <a:rPr sz="1100" spc="-65" dirty="0">
                <a:solidFill>
                  <a:srgbClr val="001F5F"/>
                </a:solidFill>
                <a:latin typeface="Arial"/>
                <a:cs typeface="Arial"/>
              </a:rPr>
              <a:t> </a:t>
            </a:r>
            <a:r>
              <a:rPr sz="1100" dirty="0">
                <a:solidFill>
                  <a:srgbClr val="001F5F"/>
                </a:solidFill>
                <a:latin typeface="Arial"/>
                <a:cs typeface="Arial"/>
              </a:rPr>
              <a:t>di</a:t>
            </a:r>
            <a:r>
              <a:rPr sz="1100" spc="-25" dirty="0">
                <a:solidFill>
                  <a:srgbClr val="001F5F"/>
                </a:solidFill>
                <a:latin typeface="Arial"/>
                <a:cs typeface="Arial"/>
              </a:rPr>
              <a:t> </a:t>
            </a:r>
            <a:r>
              <a:rPr sz="1100" dirty="0">
                <a:solidFill>
                  <a:srgbClr val="001F5F"/>
                </a:solidFill>
                <a:latin typeface="Arial"/>
                <a:cs typeface="Arial"/>
              </a:rPr>
              <a:t>Bari</a:t>
            </a:r>
            <a:r>
              <a:rPr sz="1100" spc="-40" dirty="0">
                <a:solidFill>
                  <a:srgbClr val="001F5F"/>
                </a:solidFill>
                <a:latin typeface="Arial"/>
                <a:cs typeface="Arial"/>
              </a:rPr>
              <a:t> </a:t>
            </a:r>
            <a:r>
              <a:rPr sz="1100" dirty="0">
                <a:solidFill>
                  <a:srgbClr val="001F5F"/>
                </a:solidFill>
                <a:latin typeface="Arial"/>
                <a:cs typeface="Arial"/>
              </a:rPr>
              <a:t>nel</a:t>
            </a:r>
            <a:r>
              <a:rPr sz="1100" spc="-30" dirty="0">
                <a:solidFill>
                  <a:srgbClr val="001F5F"/>
                </a:solidFill>
                <a:latin typeface="Arial"/>
                <a:cs typeface="Arial"/>
              </a:rPr>
              <a:t> </a:t>
            </a:r>
            <a:r>
              <a:rPr sz="1100" dirty="0">
                <a:solidFill>
                  <a:srgbClr val="001F5F"/>
                </a:solidFill>
                <a:latin typeface="Arial"/>
                <a:cs typeface="Arial"/>
              </a:rPr>
              <a:t>gennaio</a:t>
            </a:r>
            <a:r>
              <a:rPr sz="1100" spc="-50" dirty="0">
                <a:solidFill>
                  <a:srgbClr val="001F5F"/>
                </a:solidFill>
                <a:latin typeface="Arial"/>
                <a:cs typeface="Arial"/>
              </a:rPr>
              <a:t> </a:t>
            </a:r>
            <a:r>
              <a:rPr sz="1100" dirty="0">
                <a:solidFill>
                  <a:srgbClr val="001F5F"/>
                </a:solidFill>
                <a:latin typeface="Arial"/>
                <a:cs typeface="Arial"/>
              </a:rPr>
              <a:t>2006,</a:t>
            </a:r>
            <a:r>
              <a:rPr sz="1100" spc="-50" dirty="0">
                <a:solidFill>
                  <a:srgbClr val="001F5F"/>
                </a:solidFill>
                <a:latin typeface="Arial"/>
                <a:cs typeface="Arial"/>
              </a:rPr>
              <a:t> </a:t>
            </a:r>
            <a:r>
              <a:rPr sz="1100" dirty="0">
                <a:solidFill>
                  <a:srgbClr val="001F5F"/>
                </a:solidFill>
                <a:latin typeface="Arial"/>
                <a:cs typeface="Arial"/>
              </a:rPr>
              <a:t>sono</a:t>
            </a:r>
            <a:r>
              <a:rPr sz="1100" spc="-30" dirty="0">
                <a:solidFill>
                  <a:srgbClr val="001F5F"/>
                </a:solidFill>
                <a:latin typeface="Arial"/>
                <a:cs typeface="Arial"/>
              </a:rPr>
              <a:t> </a:t>
            </a:r>
            <a:r>
              <a:rPr sz="1100" dirty="0">
                <a:solidFill>
                  <a:srgbClr val="001F5F"/>
                </a:solidFill>
                <a:latin typeface="Arial"/>
                <a:cs typeface="Arial"/>
              </a:rPr>
              <a:t>state</a:t>
            </a:r>
            <a:r>
              <a:rPr sz="1100" spc="-50" dirty="0">
                <a:solidFill>
                  <a:srgbClr val="001F5F"/>
                </a:solidFill>
                <a:latin typeface="Arial"/>
                <a:cs typeface="Arial"/>
              </a:rPr>
              <a:t> </a:t>
            </a:r>
            <a:r>
              <a:rPr sz="1100" dirty="0">
                <a:solidFill>
                  <a:srgbClr val="001F5F"/>
                </a:solidFill>
                <a:latin typeface="Arial"/>
                <a:cs typeface="Arial"/>
              </a:rPr>
              <a:t>sottoposte</a:t>
            </a:r>
            <a:r>
              <a:rPr sz="1100" spc="-50" dirty="0">
                <a:solidFill>
                  <a:srgbClr val="001F5F"/>
                </a:solidFill>
                <a:latin typeface="Arial"/>
                <a:cs typeface="Arial"/>
              </a:rPr>
              <a:t> </a:t>
            </a:r>
            <a:r>
              <a:rPr sz="1100" dirty="0">
                <a:solidFill>
                  <a:srgbClr val="001F5F"/>
                </a:solidFill>
                <a:latin typeface="Arial"/>
                <a:cs typeface="Arial"/>
              </a:rPr>
              <a:t>a</a:t>
            </a:r>
            <a:r>
              <a:rPr sz="1100" spc="-20" dirty="0">
                <a:solidFill>
                  <a:srgbClr val="001F5F"/>
                </a:solidFill>
                <a:latin typeface="Arial"/>
                <a:cs typeface="Arial"/>
              </a:rPr>
              <a:t> </a:t>
            </a:r>
            <a:r>
              <a:rPr sz="1100" spc="-10" dirty="0">
                <a:solidFill>
                  <a:srgbClr val="001F5F"/>
                </a:solidFill>
                <a:latin typeface="Arial"/>
                <a:cs typeface="Arial"/>
              </a:rPr>
              <a:t>procedimento</a:t>
            </a:r>
            <a:r>
              <a:rPr sz="1100" spc="-65" dirty="0">
                <a:solidFill>
                  <a:srgbClr val="001F5F"/>
                </a:solidFill>
                <a:latin typeface="Arial"/>
                <a:cs typeface="Arial"/>
              </a:rPr>
              <a:t> </a:t>
            </a:r>
            <a:r>
              <a:rPr sz="1100" dirty="0">
                <a:solidFill>
                  <a:srgbClr val="001F5F"/>
                </a:solidFill>
                <a:latin typeface="Arial"/>
                <a:cs typeface="Arial"/>
              </a:rPr>
              <a:t>penale</a:t>
            </a:r>
            <a:r>
              <a:rPr sz="1100" spc="-40" dirty="0">
                <a:solidFill>
                  <a:srgbClr val="001F5F"/>
                </a:solidFill>
                <a:latin typeface="Arial"/>
                <a:cs typeface="Arial"/>
              </a:rPr>
              <a:t> </a:t>
            </a:r>
            <a:r>
              <a:rPr sz="1100" spc="-25" dirty="0">
                <a:solidFill>
                  <a:srgbClr val="001F5F"/>
                </a:solidFill>
                <a:latin typeface="Arial"/>
                <a:cs typeface="Arial"/>
              </a:rPr>
              <a:t>ai </a:t>
            </a:r>
            <a:r>
              <a:rPr sz="1100" dirty="0">
                <a:solidFill>
                  <a:srgbClr val="001F5F"/>
                </a:solidFill>
                <a:latin typeface="Arial"/>
                <a:cs typeface="Arial"/>
              </a:rPr>
              <a:t>sensi</a:t>
            </a:r>
            <a:r>
              <a:rPr sz="1100" spc="-40" dirty="0">
                <a:solidFill>
                  <a:srgbClr val="001F5F"/>
                </a:solidFill>
                <a:latin typeface="Arial"/>
                <a:cs typeface="Arial"/>
              </a:rPr>
              <a:t> </a:t>
            </a:r>
            <a:r>
              <a:rPr sz="1100" dirty="0">
                <a:solidFill>
                  <a:srgbClr val="001F5F"/>
                </a:solidFill>
                <a:latin typeface="Arial"/>
                <a:cs typeface="Arial"/>
              </a:rPr>
              <a:t>del</a:t>
            </a:r>
            <a:r>
              <a:rPr sz="1100" spc="-25" dirty="0">
                <a:solidFill>
                  <a:srgbClr val="001F5F"/>
                </a:solidFill>
                <a:latin typeface="Arial"/>
                <a:cs typeface="Arial"/>
              </a:rPr>
              <a:t> </a:t>
            </a:r>
            <a:r>
              <a:rPr sz="1100" dirty="0">
                <a:solidFill>
                  <a:srgbClr val="001F5F"/>
                </a:solidFill>
                <a:latin typeface="Arial"/>
                <a:cs typeface="Arial"/>
              </a:rPr>
              <a:t>D.Lgs.</a:t>
            </a:r>
            <a:r>
              <a:rPr sz="1100" spc="-25" dirty="0">
                <a:solidFill>
                  <a:srgbClr val="001F5F"/>
                </a:solidFill>
                <a:latin typeface="Arial"/>
                <a:cs typeface="Arial"/>
              </a:rPr>
              <a:t> </a:t>
            </a:r>
            <a:r>
              <a:rPr sz="1100" spc="-10" dirty="0">
                <a:solidFill>
                  <a:srgbClr val="001F5F"/>
                </a:solidFill>
                <a:latin typeface="Arial"/>
                <a:cs typeface="Arial"/>
              </a:rPr>
              <a:t>231/2001</a:t>
            </a:r>
            <a:r>
              <a:rPr sz="1100" spc="-60" dirty="0">
                <a:solidFill>
                  <a:srgbClr val="001F5F"/>
                </a:solidFill>
                <a:latin typeface="Arial"/>
                <a:cs typeface="Arial"/>
              </a:rPr>
              <a:t> </a:t>
            </a:r>
            <a:r>
              <a:rPr sz="1100" dirty="0">
                <a:solidFill>
                  <a:srgbClr val="001F5F"/>
                </a:solidFill>
                <a:latin typeface="Arial"/>
                <a:cs typeface="Arial"/>
              </a:rPr>
              <a:t>le</a:t>
            </a:r>
            <a:r>
              <a:rPr sz="1100" spc="-10" dirty="0">
                <a:solidFill>
                  <a:srgbClr val="001F5F"/>
                </a:solidFill>
                <a:latin typeface="Arial"/>
                <a:cs typeface="Arial"/>
              </a:rPr>
              <a:t> filiali</a:t>
            </a:r>
            <a:r>
              <a:rPr sz="1100" spc="-30" dirty="0">
                <a:solidFill>
                  <a:srgbClr val="001F5F"/>
                </a:solidFill>
                <a:latin typeface="Arial"/>
                <a:cs typeface="Arial"/>
              </a:rPr>
              <a:t> </a:t>
            </a:r>
            <a:r>
              <a:rPr sz="1100" spc="-10" dirty="0">
                <a:solidFill>
                  <a:srgbClr val="001F5F"/>
                </a:solidFill>
                <a:latin typeface="Arial"/>
                <a:cs typeface="Arial"/>
              </a:rPr>
              <a:t>italiane</a:t>
            </a:r>
            <a:r>
              <a:rPr sz="1100" spc="-35" dirty="0">
                <a:solidFill>
                  <a:srgbClr val="001F5F"/>
                </a:solidFill>
                <a:latin typeface="Arial"/>
                <a:cs typeface="Arial"/>
              </a:rPr>
              <a:t> </a:t>
            </a:r>
            <a:r>
              <a:rPr sz="1100" dirty="0">
                <a:solidFill>
                  <a:srgbClr val="001F5F"/>
                </a:solidFill>
                <a:latin typeface="Arial"/>
                <a:cs typeface="Arial"/>
              </a:rPr>
              <a:t>di</a:t>
            </a:r>
            <a:r>
              <a:rPr sz="1100" spc="-15" dirty="0">
                <a:solidFill>
                  <a:srgbClr val="001F5F"/>
                </a:solidFill>
                <a:latin typeface="Arial"/>
                <a:cs typeface="Arial"/>
              </a:rPr>
              <a:t> </a:t>
            </a:r>
            <a:r>
              <a:rPr sz="1100" dirty="0">
                <a:solidFill>
                  <a:srgbClr val="001F5F"/>
                </a:solidFill>
                <a:latin typeface="Arial"/>
                <a:cs typeface="Arial"/>
              </a:rPr>
              <a:t>nove</a:t>
            </a:r>
            <a:r>
              <a:rPr sz="1100" spc="-35" dirty="0">
                <a:solidFill>
                  <a:srgbClr val="001F5F"/>
                </a:solidFill>
                <a:latin typeface="Arial"/>
                <a:cs typeface="Arial"/>
              </a:rPr>
              <a:t> </a:t>
            </a:r>
            <a:r>
              <a:rPr sz="1100" dirty="0">
                <a:solidFill>
                  <a:srgbClr val="001F5F"/>
                </a:solidFill>
                <a:latin typeface="Arial"/>
                <a:cs typeface="Arial"/>
              </a:rPr>
              <a:t>aziende</a:t>
            </a:r>
            <a:r>
              <a:rPr sz="1100" spc="-20" dirty="0">
                <a:solidFill>
                  <a:srgbClr val="001F5F"/>
                </a:solidFill>
                <a:latin typeface="Arial"/>
                <a:cs typeface="Arial"/>
              </a:rPr>
              <a:t> </a:t>
            </a:r>
            <a:r>
              <a:rPr sz="1100" spc="-10" dirty="0">
                <a:solidFill>
                  <a:srgbClr val="001F5F"/>
                </a:solidFill>
                <a:latin typeface="Arial"/>
                <a:cs typeface="Arial"/>
              </a:rPr>
              <a:t>farmaceutiche</a:t>
            </a:r>
            <a:r>
              <a:rPr sz="1100" spc="-60" dirty="0">
                <a:solidFill>
                  <a:srgbClr val="001F5F"/>
                </a:solidFill>
                <a:latin typeface="Arial"/>
                <a:cs typeface="Arial"/>
              </a:rPr>
              <a:t> </a:t>
            </a:r>
            <a:r>
              <a:rPr sz="1100" dirty="0">
                <a:solidFill>
                  <a:srgbClr val="001F5F"/>
                </a:solidFill>
                <a:latin typeface="Arial"/>
                <a:cs typeface="Arial"/>
              </a:rPr>
              <a:t>in</a:t>
            </a:r>
            <a:r>
              <a:rPr sz="1100" spc="-15" dirty="0">
                <a:solidFill>
                  <a:srgbClr val="001F5F"/>
                </a:solidFill>
                <a:latin typeface="Arial"/>
                <a:cs typeface="Arial"/>
              </a:rPr>
              <a:t> </a:t>
            </a:r>
            <a:r>
              <a:rPr sz="1100" spc="-10" dirty="0">
                <a:solidFill>
                  <a:srgbClr val="001F5F"/>
                </a:solidFill>
                <a:latin typeface="Arial"/>
                <a:cs typeface="Arial"/>
              </a:rPr>
              <a:t>relazione</a:t>
            </a:r>
            <a:r>
              <a:rPr sz="1100" spc="-45" dirty="0">
                <a:solidFill>
                  <a:srgbClr val="001F5F"/>
                </a:solidFill>
                <a:latin typeface="Arial"/>
                <a:cs typeface="Arial"/>
              </a:rPr>
              <a:t> </a:t>
            </a:r>
            <a:r>
              <a:rPr sz="1100" dirty="0">
                <a:solidFill>
                  <a:srgbClr val="001F5F"/>
                </a:solidFill>
                <a:latin typeface="Arial"/>
                <a:cs typeface="Arial"/>
              </a:rPr>
              <a:t>ad</a:t>
            </a:r>
            <a:r>
              <a:rPr sz="1100" spc="-20" dirty="0">
                <a:solidFill>
                  <a:srgbClr val="001F5F"/>
                </a:solidFill>
                <a:latin typeface="Arial"/>
                <a:cs typeface="Arial"/>
              </a:rPr>
              <a:t> </a:t>
            </a:r>
            <a:r>
              <a:rPr sz="1100" dirty="0">
                <a:solidFill>
                  <a:srgbClr val="001F5F"/>
                </a:solidFill>
                <a:latin typeface="Arial"/>
                <a:cs typeface="Arial"/>
              </a:rPr>
              <a:t>una</a:t>
            </a:r>
            <a:r>
              <a:rPr sz="1100" spc="-20" dirty="0">
                <a:solidFill>
                  <a:srgbClr val="001F5F"/>
                </a:solidFill>
                <a:latin typeface="Arial"/>
                <a:cs typeface="Arial"/>
              </a:rPr>
              <a:t> </a:t>
            </a:r>
            <a:r>
              <a:rPr sz="1100" b="1" i="1" dirty="0">
                <a:solidFill>
                  <a:srgbClr val="001F5F"/>
                </a:solidFill>
                <a:latin typeface="Arial"/>
                <a:cs typeface="Arial"/>
              </a:rPr>
              <a:t>truffa</a:t>
            </a:r>
            <a:r>
              <a:rPr sz="1100" b="1" i="1" spc="-35" dirty="0">
                <a:solidFill>
                  <a:srgbClr val="001F5F"/>
                </a:solidFill>
                <a:latin typeface="Arial"/>
                <a:cs typeface="Arial"/>
              </a:rPr>
              <a:t> </a:t>
            </a:r>
            <a:r>
              <a:rPr sz="1100" b="1" i="1" dirty="0">
                <a:solidFill>
                  <a:srgbClr val="001F5F"/>
                </a:solidFill>
                <a:latin typeface="Arial"/>
                <a:cs typeface="Arial"/>
              </a:rPr>
              <a:t>di</a:t>
            </a:r>
            <a:r>
              <a:rPr sz="1100" b="1" i="1" spc="-30" dirty="0">
                <a:solidFill>
                  <a:srgbClr val="001F5F"/>
                </a:solidFill>
                <a:latin typeface="Arial"/>
                <a:cs typeface="Arial"/>
              </a:rPr>
              <a:t> </a:t>
            </a:r>
            <a:r>
              <a:rPr sz="1100" b="1" i="1" dirty="0">
                <a:solidFill>
                  <a:srgbClr val="001F5F"/>
                </a:solidFill>
                <a:latin typeface="Arial"/>
                <a:cs typeface="Arial"/>
              </a:rPr>
              <a:t>circa</a:t>
            </a:r>
            <a:r>
              <a:rPr sz="1100" b="1" i="1" spc="-60" dirty="0">
                <a:solidFill>
                  <a:srgbClr val="001F5F"/>
                </a:solidFill>
                <a:latin typeface="Arial"/>
                <a:cs typeface="Arial"/>
              </a:rPr>
              <a:t> </a:t>
            </a:r>
            <a:r>
              <a:rPr sz="1100" b="1" i="1" dirty="0">
                <a:solidFill>
                  <a:srgbClr val="001F5F"/>
                </a:solidFill>
                <a:latin typeface="Arial"/>
                <a:cs typeface="Arial"/>
              </a:rPr>
              <a:t>20</a:t>
            </a:r>
            <a:r>
              <a:rPr sz="1100" b="1" i="1" spc="-20" dirty="0">
                <a:solidFill>
                  <a:srgbClr val="001F5F"/>
                </a:solidFill>
                <a:latin typeface="Arial"/>
                <a:cs typeface="Arial"/>
              </a:rPr>
              <a:t> </a:t>
            </a:r>
            <a:r>
              <a:rPr sz="1100" b="1" i="1" dirty="0">
                <a:solidFill>
                  <a:srgbClr val="001F5F"/>
                </a:solidFill>
                <a:latin typeface="Arial"/>
                <a:cs typeface="Arial"/>
              </a:rPr>
              <a:t>milioni</a:t>
            </a:r>
            <a:r>
              <a:rPr sz="1100" b="1" i="1" spc="-40" dirty="0">
                <a:solidFill>
                  <a:srgbClr val="001F5F"/>
                </a:solidFill>
                <a:latin typeface="Arial"/>
                <a:cs typeface="Arial"/>
              </a:rPr>
              <a:t> </a:t>
            </a:r>
            <a:r>
              <a:rPr sz="1100" b="1" i="1" spc="-25" dirty="0">
                <a:solidFill>
                  <a:srgbClr val="001F5F"/>
                </a:solidFill>
                <a:latin typeface="Arial"/>
                <a:cs typeface="Arial"/>
              </a:rPr>
              <a:t>di </a:t>
            </a:r>
            <a:r>
              <a:rPr sz="1100" b="1" i="1" dirty="0">
                <a:solidFill>
                  <a:srgbClr val="001F5F"/>
                </a:solidFill>
                <a:latin typeface="Arial"/>
                <a:cs typeface="Arial"/>
              </a:rPr>
              <a:t>euro</a:t>
            </a:r>
            <a:r>
              <a:rPr sz="1100" b="1" i="1" spc="-40" dirty="0">
                <a:solidFill>
                  <a:srgbClr val="001F5F"/>
                </a:solidFill>
                <a:latin typeface="Arial"/>
                <a:cs typeface="Arial"/>
              </a:rPr>
              <a:t> </a:t>
            </a:r>
            <a:r>
              <a:rPr sz="1100" b="1" i="1" dirty="0">
                <a:solidFill>
                  <a:srgbClr val="001F5F"/>
                </a:solidFill>
                <a:latin typeface="Arial"/>
                <a:cs typeface="Arial"/>
              </a:rPr>
              <a:t>ai</a:t>
            </a:r>
            <a:r>
              <a:rPr sz="1100" b="1" i="1" spc="-25" dirty="0">
                <a:solidFill>
                  <a:srgbClr val="001F5F"/>
                </a:solidFill>
                <a:latin typeface="Arial"/>
                <a:cs typeface="Arial"/>
              </a:rPr>
              <a:t> </a:t>
            </a:r>
            <a:r>
              <a:rPr sz="1100" b="1" i="1" dirty="0">
                <a:solidFill>
                  <a:srgbClr val="001F5F"/>
                </a:solidFill>
                <a:latin typeface="Arial"/>
                <a:cs typeface="Arial"/>
              </a:rPr>
              <a:t>danni</a:t>
            </a:r>
            <a:r>
              <a:rPr sz="1100" b="1" i="1" spc="-40" dirty="0">
                <a:solidFill>
                  <a:srgbClr val="001F5F"/>
                </a:solidFill>
                <a:latin typeface="Arial"/>
                <a:cs typeface="Arial"/>
              </a:rPr>
              <a:t> </a:t>
            </a:r>
            <a:r>
              <a:rPr sz="1100" b="1" i="1" dirty="0">
                <a:solidFill>
                  <a:srgbClr val="001F5F"/>
                </a:solidFill>
                <a:latin typeface="Arial"/>
                <a:cs typeface="Arial"/>
              </a:rPr>
              <a:t>del</a:t>
            </a:r>
            <a:r>
              <a:rPr sz="1100" b="1" i="1" spc="-25" dirty="0">
                <a:solidFill>
                  <a:srgbClr val="001F5F"/>
                </a:solidFill>
                <a:latin typeface="Arial"/>
                <a:cs typeface="Arial"/>
              </a:rPr>
              <a:t> </a:t>
            </a:r>
            <a:r>
              <a:rPr sz="1100" b="1" i="1" dirty="0">
                <a:solidFill>
                  <a:srgbClr val="001F5F"/>
                </a:solidFill>
                <a:latin typeface="Arial"/>
                <a:cs typeface="Arial"/>
              </a:rPr>
              <a:t>Servizio</a:t>
            </a:r>
            <a:r>
              <a:rPr sz="1100" b="1" i="1" spc="-35" dirty="0">
                <a:solidFill>
                  <a:srgbClr val="001F5F"/>
                </a:solidFill>
                <a:latin typeface="Arial"/>
                <a:cs typeface="Arial"/>
              </a:rPr>
              <a:t> </a:t>
            </a:r>
            <a:r>
              <a:rPr sz="1100" b="1" i="1" dirty="0">
                <a:solidFill>
                  <a:srgbClr val="001F5F"/>
                </a:solidFill>
                <a:latin typeface="Arial"/>
                <a:cs typeface="Arial"/>
              </a:rPr>
              <a:t>sanitario</a:t>
            </a:r>
            <a:r>
              <a:rPr sz="1100" b="1" i="1" spc="-45" dirty="0">
                <a:solidFill>
                  <a:srgbClr val="001F5F"/>
                </a:solidFill>
                <a:latin typeface="Arial"/>
                <a:cs typeface="Arial"/>
              </a:rPr>
              <a:t> </a:t>
            </a:r>
            <a:r>
              <a:rPr sz="1100" b="1" i="1" dirty="0">
                <a:solidFill>
                  <a:srgbClr val="001F5F"/>
                </a:solidFill>
                <a:latin typeface="Arial"/>
                <a:cs typeface="Arial"/>
              </a:rPr>
              <a:t>nazionale</a:t>
            </a:r>
            <a:r>
              <a:rPr sz="1100" b="1" i="1" spc="-25" dirty="0">
                <a:solidFill>
                  <a:srgbClr val="001F5F"/>
                </a:solidFill>
                <a:latin typeface="Arial"/>
                <a:cs typeface="Arial"/>
              </a:rPr>
              <a:t> </a:t>
            </a:r>
            <a:r>
              <a:rPr sz="1100" b="1" i="1" spc="-10" dirty="0">
                <a:solidFill>
                  <a:srgbClr val="001F5F"/>
                </a:solidFill>
                <a:latin typeface="Arial"/>
                <a:cs typeface="Arial"/>
              </a:rPr>
              <a:t>(SSN).</a:t>
            </a:r>
            <a:r>
              <a:rPr sz="1100" b="1" i="1" spc="-40" dirty="0">
                <a:solidFill>
                  <a:srgbClr val="001F5F"/>
                </a:solidFill>
                <a:latin typeface="Arial"/>
                <a:cs typeface="Arial"/>
              </a:rPr>
              <a:t> </a:t>
            </a:r>
            <a:r>
              <a:rPr sz="1100" dirty="0">
                <a:solidFill>
                  <a:srgbClr val="001F5F"/>
                </a:solidFill>
                <a:latin typeface="Arial"/>
                <a:cs typeface="Arial"/>
              </a:rPr>
              <a:t>Tutti</a:t>
            </a:r>
            <a:r>
              <a:rPr sz="1100" spc="-50" dirty="0">
                <a:solidFill>
                  <a:srgbClr val="001F5F"/>
                </a:solidFill>
                <a:latin typeface="Arial"/>
                <a:cs typeface="Arial"/>
              </a:rPr>
              <a:t> </a:t>
            </a:r>
            <a:r>
              <a:rPr sz="1100" dirty="0">
                <a:solidFill>
                  <a:srgbClr val="001F5F"/>
                </a:solidFill>
                <a:latin typeface="Arial"/>
                <a:cs typeface="Arial"/>
              </a:rPr>
              <a:t>gli</a:t>
            </a:r>
            <a:r>
              <a:rPr sz="1100" spc="-5" dirty="0">
                <a:solidFill>
                  <a:srgbClr val="001F5F"/>
                </a:solidFill>
                <a:latin typeface="Arial"/>
                <a:cs typeface="Arial"/>
              </a:rPr>
              <a:t> </a:t>
            </a:r>
            <a:r>
              <a:rPr sz="1100" dirty="0">
                <a:solidFill>
                  <a:srgbClr val="001F5F"/>
                </a:solidFill>
                <a:latin typeface="Arial"/>
                <a:cs typeface="Arial"/>
              </a:rPr>
              <a:t>Enti</a:t>
            </a:r>
            <a:r>
              <a:rPr sz="1100" spc="-35" dirty="0">
                <a:solidFill>
                  <a:srgbClr val="001F5F"/>
                </a:solidFill>
                <a:latin typeface="Arial"/>
                <a:cs typeface="Arial"/>
              </a:rPr>
              <a:t> </a:t>
            </a:r>
            <a:r>
              <a:rPr sz="1100" spc="-10" dirty="0">
                <a:solidFill>
                  <a:srgbClr val="001F5F"/>
                </a:solidFill>
                <a:latin typeface="Arial"/>
                <a:cs typeface="Arial"/>
              </a:rPr>
              <a:t>imputati</a:t>
            </a:r>
            <a:r>
              <a:rPr sz="1100" spc="-50" dirty="0">
                <a:solidFill>
                  <a:srgbClr val="001F5F"/>
                </a:solidFill>
                <a:latin typeface="Arial"/>
                <a:cs typeface="Arial"/>
              </a:rPr>
              <a:t> </a:t>
            </a:r>
            <a:r>
              <a:rPr sz="1100" dirty="0">
                <a:solidFill>
                  <a:srgbClr val="001F5F"/>
                </a:solidFill>
                <a:latin typeface="Arial"/>
                <a:cs typeface="Arial"/>
              </a:rPr>
              <a:t>hanno</a:t>
            </a:r>
            <a:r>
              <a:rPr sz="1100" spc="-35" dirty="0">
                <a:solidFill>
                  <a:srgbClr val="001F5F"/>
                </a:solidFill>
                <a:latin typeface="Arial"/>
                <a:cs typeface="Arial"/>
              </a:rPr>
              <a:t> </a:t>
            </a:r>
            <a:r>
              <a:rPr sz="1100" spc="-10" dirty="0">
                <a:solidFill>
                  <a:srgbClr val="001F5F"/>
                </a:solidFill>
                <a:latin typeface="Arial"/>
                <a:cs typeface="Arial"/>
              </a:rPr>
              <a:t>chiesto</a:t>
            </a:r>
            <a:r>
              <a:rPr sz="1100" spc="-60" dirty="0">
                <a:solidFill>
                  <a:srgbClr val="001F5F"/>
                </a:solidFill>
                <a:latin typeface="Arial"/>
                <a:cs typeface="Arial"/>
              </a:rPr>
              <a:t> </a:t>
            </a:r>
            <a:r>
              <a:rPr sz="1100" dirty="0">
                <a:solidFill>
                  <a:srgbClr val="001F5F"/>
                </a:solidFill>
                <a:latin typeface="Arial"/>
                <a:cs typeface="Arial"/>
              </a:rPr>
              <a:t>il </a:t>
            </a:r>
            <a:r>
              <a:rPr sz="1100" spc="-10" dirty="0">
                <a:solidFill>
                  <a:srgbClr val="001F5F"/>
                </a:solidFill>
                <a:latin typeface="Arial"/>
                <a:cs typeface="Arial"/>
              </a:rPr>
              <a:t>Patteggiamento</a:t>
            </a:r>
            <a:r>
              <a:rPr sz="1100" spc="-60" dirty="0">
                <a:solidFill>
                  <a:srgbClr val="001F5F"/>
                </a:solidFill>
                <a:latin typeface="Arial"/>
                <a:cs typeface="Arial"/>
              </a:rPr>
              <a:t> </a:t>
            </a:r>
            <a:r>
              <a:rPr sz="1100" spc="-10" dirty="0">
                <a:solidFill>
                  <a:srgbClr val="001F5F"/>
                </a:solidFill>
                <a:latin typeface="Arial"/>
                <a:cs typeface="Arial"/>
              </a:rPr>
              <a:t>nell’ambito dell’Udienza Preliminare.</a:t>
            </a:r>
            <a:endParaRPr sz="1100" dirty="0">
              <a:latin typeface="Arial"/>
              <a:cs typeface="Arial"/>
            </a:endParaRPr>
          </a:p>
          <a:p>
            <a:pPr marL="185420" indent="-171450">
              <a:lnSpc>
                <a:spcPct val="100000"/>
              </a:lnSpc>
              <a:spcBef>
                <a:spcPts val="200"/>
              </a:spcBef>
              <a:buClr>
                <a:srgbClr val="0091DA"/>
              </a:buClr>
              <a:buSzPct val="81818"/>
              <a:buFont typeface="Wingdings"/>
              <a:buChar char=""/>
              <a:tabLst>
                <a:tab pos="185420" algn="l"/>
              </a:tabLst>
            </a:pPr>
            <a:r>
              <a:rPr sz="1100" spc="-10" dirty="0">
                <a:solidFill>
                  <a:srgbClr val="001F5F"/>
                </a:solidFill>
                <a:latin typeface="Arial"/>
                <a:cs typeface="Arial"/>
              </a:rPr>
              <a:t>Associazione</a:t>
            </a:r>
            <a:r>
              <a:rPr sz="1100" spc="-45" dirty="0">
                <a:solidFill>
                  <a:srgbClr val="001F5F"/>
                </a:solidFill>
                <a:latin typeface="Arial"/>
                <a:cs typeface="Arial"/>
              </a:rPr>
              <a:t> </a:t>
            </a:r>
            <a:r>
              <a:rPr sz="1100" dirty="0">
                <a:solidFill>
                  <a:srgbClr val="001F5F"/>
                </a:solidFill>
                <a:latin typeface="Arial"/>
                <a:cs typeface="Arial"/>
              </a:rPr>
              <a:t>per</a:t>
            </a:r>
            <a:r>
              <a:rPr sz="1100" spc="-25" dirty="0">
                <a:solidFill>
                  <a:srgbClr val="001F5F"/>
                </a:solidFill>
                <a:latin typeface="Arial"/>
                <a:cs typeface="Arial"/>
              </a:rPr>
              <a:t> </a:t>
            </a:r>
            <a:r>
              <a:rPr sz="1100" spc="-10" dirty="0">
                <a:solidFill>
                  <a:srgbClr val="001F5F"/>
                </a:solidFill>
                <a:latin typeface="Arial"/>
                <a:cs typeface="Arial"/>
              </a:rPr>
              <a:t>delinquere</a:t>
            </a:r>
            <a:r>
              <a:rPr sz="1100" spc="-55" dirty="0">
                <a:solidFill>
                  <a:srgbClr val="001F5F"/>
                </a:solidFill>
                <a:latin typeface="Arial"/>
                <a:cs typeface="Arial"/>
              </a:rPr>
              <a:t> </a:t>
            </a:r>
            <a:r>
              <a:rPr sz="1100" dirty="0">
                <a:solidFill>
                  <a:srgbClr val="001F5F"/>
                </a:solidFill>
                <a:latin typeface="Arial"/>
                <a:cs typeface="Arial"/>
              </a:rPr>
              <a:t>tra</a:t>
            </a:r>
            <a:r>
              <a:rPr sz="1100" spc="-15" dirty="0">
                <a:solidFill>
                  <a:srgbClr val="001F5F"/>
                </a:solidFill>
                <a:latin typeface="Arial"/>
                <a:cs typeface="Arial"/>
              </a:rPr>
              <a:t> </a:t>
            </a:r>
            <a:r>
              <a:rPr sz="1100" spc="-10" dirty="0">
                <a:solidFill>
                  <a:srgbClr val="001F5F"/>
                </a:solidFill>
                <a:latin typeface="Arial"/>
                <a:cs typeface="Arial"/>
              </a:rPr>
              <a:t>Medici,</a:t>
            </a:r>
            <a:r>
              <a:rPr sz="1100" spc="10" dirty="0">
                <a:solidFill>
                  <a:srgbClr val="001F5F"/>
                </a:solidFill>
                <a:latin typeface="Arial"/>
                <a:cs typeface="Arial"/>
              </a:rPr>
              <a:t> </a:t>
            </a:r>
            <a:r>
              <a:rPr sz="1100" dirty="0">
                <a:solidFill>
                  <a:srgbClr val="001F5F"/>
                </a:solidFill>
                <a:latin typeface="Arial"/>
                <a:cs typeface="Arial"/>
              </a:rPr>
              <a:t>ISF</a:t>
            </a:r>
            <a:r>
              <a:rPr sz="1100" spc="-15" dirty="0">
                <a:solidFill>
                  <a:srgbClr val="001F5F"/>
                </a:solidFill>
                <a:latin typeface="Arial"/>
                <a:cs typeface="Arial"/>
              </a:rPr>
              <a:t> </a:t>
            </a:r>
            <a:r>
              <a:rPr sz="1100" dirty="0">
                <a:solidFill>
                  <a:srgbClr val="001F5F"/>
                </a:solidFill>
                <a:latin typeface="Arial"/>
                <a:cs typeface="Arial"/>
              </a:rPr>
              <a:t>e</a:t>
            </a:r>
            <a:r>
              <a:rPr sz="1100" spc="-10" dirty="0">
                <a:solidFill>
                  <a:srgbClr val="001F5F"/>
                </a:solidFill>
                <a:latin typeface="Arial"/>
                <a:cs typeface="Arial"/>
              </a:rPr>
              <a:t> </a:t>
            </a:r>
            <a:r>
              <a:rPr sz="1100" spc="-25" dirty="0">
                <a:solidFill>
                  <a:srgbClr val="001F5F"/>
                </a:solidFill>
                <a:latin typeface="Arial"/>
                <a:cs typeface="Arial"/>
              </a:rPr>
              <a:t>AM</a:t>
            </a:r>
            <a:endParaRPr sz="1100" dirty="0">
              <a:latin typeface="Arial"/>
              <a:cs typeface="Arial"/>
            </a:endParaRPr>
          </a:p>
        </p:txBody>
      </p:sp>
      <p:sp>
        <p:nvSpPr>
          <p:cNvPr id="23" name="object 23"/>
          <p:cNvSpPr txBox="1"/>
          <p:nvPr/>
        </p:nvSpPr>
        <p:spPr>
          <a:xfrm>
            <a:off x="288037" y="3383589"/>
            <a:ext cx="1019810" cy="361950"/>
          </a:xfrm>
          <a:prstGeom prst="rect">
            <a:avLst/>
          </a:prstGeom>
        </p:spPr>
        <p:txBody>
          <a:bodyPr vert="horz" wrap="square" lIns="0" tIns="13335" rIns="0" bIns="0" rtlCol="0">
            <a:spAutoFit/>
          </a:bodyPr>
          <a:lstStyle/>
          <a:p>
            <a:pPr marL="226060" marR="5080" indent="-213995">
              <a:lnSpc>
                <a:spcPct val="100000"/>
              </a:lnSpc>
              <a:spcBef>
                <a:spcPts val="105"/>
              </a:spcBef>
            </a:pPr>
            <a:r>
              <a:rPr sz="1100" b="1" spc="-10" dirty="0">
                <a:solidFill>
                  <a:srgbClr val="001F5F"/>
                </a:solidFill>
                <a:latin typeface="Arial"/>
                <a:cs typeface="Arial"/>
              </a:rPr>
              <a:t>Responsabilità dell’ente</a:t>
            </a:r>
            <a:endParaRPr sz="1100" dirty="0">
              <a:latin typeface="Arial"/>
              <a:cs typeface="Arial"/>
            </a:endParaRPr>
          </a:p>
        </p:txBody>
      </p:sp>
      <p:sp>
        <p:nvSpPr>
          <p:cNvPr id="24" name="object 24"/>
          <p:cNvSpPr txBox="1"/>
          <p:nvPr/>
        </p:nvSpPr>
        <p:spPr>
          <a:xfrm>
            <a:off x="1501480" y="3126609"/>
            <a:ext cx="5459095" cy="798195"/>
          </a:xfrm>
          <a:prstGeom prst="rect">
            <a:avLst/>
          </a:prstGeom>
        </p:spPr>
        <p:txBody>
          <a:bodyPr vert="horz" wrap="square" lIns="0" tIns="38100" rIns="0" bIns="0" rtlCol="0">
            <a:spAutoFit/>
          </a:bodyPr>
          <a:lstStyle/>
          <a:p>
            <a:pPr marL="184150" indent="-171450">
              <a:lnSpc>
                <a:spcPct val="100000"/>
              </a:lnSpc>
              <a:spcBef>
                <a:spcPts val="300"/>
              </a:spcBef>
              <a:buClr>
                <a:srgbClr val="0091DA"/>
              </a:buClr>
              <a:buSzPct val="81818"/>
              <a:buFont typeface="Wingdings"/>
              <a:buChar char=""/>
              <a:tabLst>
                <a:tab pos="184150" algn="l"/>
              </a:tabLst>
            </a:pPr>
            <a:r>
              <a:rPr sz="1100" spc="-10" dirty="0">
                <a:solidFill>
                  <a:srgbClr val="001F5F"/>
                </a:solidFill>
                <a:latin typeface="Arial"/>
                <a:cs typeface="Arial"/>
              </a:rPr>
              <a:t>Individuato</a:t>
            </a:r>
            <a:r>
              <a:rPr sz="1100" spc="-60" dirty="0">
                <a:solidFill>
                  <a:srgbClr val="001F5F"/>
                </a:solidFill>
                <a:latin typeface="Arial"/>
                <a:cs typeface="Arial"/>
              </a:rPr>
              <a:t> </a:t>
            </a:r>
            <a:r>
              <a:rPr sz="1100" dirty="0">
                <a:solidFill>
                  <a:srgbClr val="001F5F"/>
                </a:solidFill>
                <a:latin typeface="Arial"/>
                <a:cs typeface="Arial"/>
              </a:rPr>
              <a:t>un</a:t>
            </a:r>
            <a:r>
              <a:rPr sz="1100" spc="-20" dirty="0">
                <a:solidFill>
                  <a:srgbClr val="001F5F"/>
                </a:solidFill>
                <a:latin typeface="Arial"/>
                <a:cs typeface="Arial"/>
              </a:rPr>
              <a:t> </a:t>
            </a:r>
            <a:r>
              <a:rPr sz="1100" dirty="0">
                <a:solidFill>
                  <a:srgbClr val="001F5F"/>
                </a:solidFill>
                <a:latin typeface="Arial"/>
                <a:cs typeface="Arial"/>
              </a:rPr>
              <a:t>profitto</a:t>
            </a:r>
            <a:r>
              <a:rPr sz="1100" spc="-45" dirty="0">
                <a:solidFill>
                  <a:srgbClr val="001F5F"/>
                </a:solidFill>
                <a:latin typeface="Arial"/>
                <a:cs typeface="Arial"/>
              </a:rPr>
              <a:t> </a:t>
            </a:r>
            <a:r>
              <a:rPr sz="1100" dirty="0">
                <a:solidFill>
                  <a:srgbClr val="001F5F"/>
                </a:solidFill>
                <a:latin typeface="Arial"/>
                <a:cs typeface="Arial"/>
              </a:rPr>
              <a:t>di</a:t>
            </a:r>
            <a:r>
              <a:rPr sz="1100" spc="-25" dirty="0">
                <a:solidFill>
                  <a:srgbClr val="001F5F"/>
                </a:solidFill>
                <a:latin typeface="Arial"/>
                <a:cs typeface="Arial"/>
              </a:rPr>
              <a:t> </a:t>
            </a:r>
            <a:r>
              <a:rPr sz="1100" spc="-10" dirty="0">
                <a:solidFill>
                  <a:srgbClr val="001F5F"/>
                </a:solidFill>
                <a:latin typeface="Arial"/>
                <a:cs typeface="Arial"/>
              </a:rPr>
              <a:t>rilevante</a:t>
            </a:r>
            <a:r>
              <a:rPr sz="1100" spc="-45" dirty="0">
                <a:solidFill>
                  <a:srgbClr val="001F5F"/>
                </a:solidFill>
                <a:latin typeface="Arial"/>
                <a:cs typeface="Arial"/>
              </a:rPr>
              <a:t> </a:t>
            </a:r>
            <a:r>
              <a:rPr sz="1100" dirty="0">
                <a:solidFill>
                  <a:srgbClr val="001F5F"/>
                </a:solidFill>
                <a:latin typeface="Arial"/>
                <a:cs typeface="Arial"/>
              </a:rPr>
              <a:t>entità</a:t>
            </a:r>
            <a:r>
              <a:rPr sz="1100" spc="-55" dirty="0">
                <a:solidFill>
                  <a:srgbClr val="001F5F"/>
                </a:solidFill>
                <a:latin typeface="Arial"/>
                <a:cs typeface="Arial"/>
              </a:rPr>
              <a:t> </a:t>
            </a:r>
            <a:r>
              <a:rPr sz="1100" spc="-10" dirty="0">
                <a:solidFill>
                  <a:srgbClr val="001F5F"/>
                </a:solidFill>
                <a:latin typeface="Arial"/>
                <a:cs typeface="Arial"/>
              </a:rPr>
              <a:t>associato</a:t>
            </a:r>
            <a:r>
              <a:rPr sz="1100" spc="-60" dirty="0">
                <a:solidFill>
                  <a:srgbClr val="001F5F"/>
                </a:solidFill>
                <a:latin typeface="Arial"/>
                <a:cs typeface="Arial"/>
              </a:rPr>
              <a:t> </a:t>
            </a:r>
            <a:r>
              <a:rPr sz="1100" dirty="0">
                <a:solidFill>
                  <a:srgbClr val="001F5F"/>
                </a:solidFill>
                <a:latin typeface="Arial"/>
                <a:cs typeface="Arial"/>
              </a:rPr>
              <a:t>alla</a:t>
            </a:r>
            <a:r>
              <a:rPr sz="1100" spc="-5" dirty="0">
                <a:solidFill>
                  <a:srgbClr val="001F5F"/>
                </a:solidFill>
                <a:latin typeface="Arial"/>
                <a:cs typeface="Arial"/>
              </a:rPr>
              <a:t> </a:t>
            </a:r>
            <a:r>
              <a:rPr sz="1100" dirty="0">
                <a:solidFill>
                  <a:srgbClr val="001F5F"/>
                </a:solidFill>
                <a:latin typeface="Arial"/>
                <a:cs typeface="Arial"/>
              </a:rPr>
              <a:t>condotta</a:t>
            </a:r>
            <a:r>
              <a:rPr sz="1100" spc="-35" dirty="0">
                <a:solidFill>
                  <a:srgbClr val="001F5F"/>
                </a:solidFill>
                <a:latin typeface="Arial"/>
                <a:cs typeface="Arial"/>
              </a:rPr>
              <a:t> </a:t>
            </a:r>
            <a:r>
              <a:rPr sz="1100" dirty="0">
                <a:solidFill>
                  <a:srgbClr val="001F5F"/>
                </a:solidFill>
                <a:latin typeface="Arial"/>
                <a:cs typeface="Arial"/>
              </a:rPr>
              <a:t>illecita</a:t>
            </a:r>
            <a:r>
              <a:rPr sz="1100" spc="-20" dirty="0">
                <a:solidFill>
                  <a:srgbClr val="001F5F"/>
                </a:solidFill>
                <a:latin typeface="Arial"/>
                <a:cs typeface="Arial"/>
              </a:rPr>
              <a:t> </a:t>
            </a:r>
            <a:r>
              <a:rPr sz="1100" spc="-10" dirty="0">
                <a:solidFill>
                  <a:srgbClr val="001F5F"/>
                </a:solidFill>
                <a:latin typeface="Arial"/>
                <a:cs typeface="Arial"/>
              </a:rPr>
              <a:t>in</a:t>
            </a:r>
            <a:r>
              <a:rPr sz="1100" spc="-70" dirty="0">
                <a:solidFill>
                  <a:srgbClr val="001F5F"/>
                </a:solidFill>
                <a:latin typeface="Arial"/>
                <a:cs typeface="Arial"/>
              </a:rPr>
              <a:t> </a:t>
            </a:r>
            <a:r>
              <a:rPr sz="1100" spc="-10" dirty="0">
                <a:solidFill>
                  <a:srgbClr val="001F5F"/>
                </a:solidFill>
                <a:latin typeface="Arial"/>
                <a:cs typeface="Arial"/>
              </a:rPr>
              <a:t>oggetto</a:t>
            </a:r>
            <a:endParaRPr sz="1100" dirty="0">
              <a:latin typeface="Arial"/>
              <a:cs typeface="Arial"/>
            </a:endParaRPr>
          </a:p>
          <a:p>
            <a:pPr marL="184150" indent="-171450">
              <a:lnSpc>
                <a:spcPct val="100000"/>
              </a:lnSpc>
              <a:spcBef>
                <a:spcPts val="204"/>
              </a:spcBef>
              <a:buClr>
                <a:srgbClr val="0091DA"/>
              </a:buClr>
              <a:buSzPct val="81818"/>
              <a:buFont typeface="Wingdings"/>
              <a:buChar char=""/>
              <a:tabLst>
                <a:tab pos="184150" algn="l"/>
              </a:tabLst>
            </a:pPr>
            <a:r>
              <a:rPr sz="1100" spc="-10" dirty="0">
                <a:solidFill>
                  <a:srgbClr val="001F5F"/>
                </a:solidFill>
                <a:latin typeface="Arial"/>
                <a:cs typeface="Arial"/>
              </a:rPr>
              <a:t>Modello</a:t>
            </a:r>
            <a:r>
              <a:rPr sz="1100" spc="10" dirty="0">
                <a:solidFill>
                  <a:srgbClr val="001F5F"/>
                </a:solidFill>
                <a:latin typeface="Arial"/>
                <a:cs typeface="Arial"/>
              </a:rPr>
              <a:t> </a:t>
            </a:r>
            <a:r>
              <a:rPr sz="1100" spc="-10" dirty="0">
                <a:solidFill>
                  <a:srgbClr val="001F5F"/>
                </a:solidFill>
                <a:latin typeface="Arial"/>
                <a:cs typeface="Arial"/>
              </a:rPr>
              <a:t>organizzativo</a:t>
            </a:r>
            <a:r>
              <a:rPr sz="1100" spc="-45" dirty="0">
                <a:solidFill>
                  <a:srgbClr val="001F5F"/>
                </a:solidFill>
                <a:latin typeface="Arial"/>
                <a:cs typeface="Arial"/>
              </a:rPr>
              <a:t> </a:t>
            </a:r>
            <a:r>
              <a:rPr sz="1100" dirty="0">
                <a:solidFill>
                  <a:srgbClr val="001F5F"/>
                </a:solidFill>
                <a:latin typeface="Arial"/>
                <a:cs typeface="Arial"/>
              </a:rPr>
              <a:t>ex</a:t>
            </a:r>
            <a:r>
              <a:rPr sz="1100" spc="-20" dirty="0">
                <a:solidFill>
                  <a:srgbClr val="001F5F"/>
                </a:solidFill>
                <a:latin typeface="Arial"/>
                <a:cs typeface="Arial"/>
              </a:rPr>
              <a:t> </a:t>
            </a:r>
            <a:r>
              <a:rPr sz="1100" dirty="0">
                <a:solidFill>
                  <a:srgbClr val="001F5F"/>
                </a:solidFill>
                <a:latin typeface="Arial"/>
                <a:cs typeface="Arial"/>
              </a:rPr>
              <a:t>D.</a:t>
            </a:r>
            <a:r>
              <a:rPr sz="1100" spc="-25" dirty="0">
                <a:solidFill>
                  <a:srgbClr val="001F5F"/>
                </a:solidFill>
                <a:latin typeface="Arial"/>
                <a:cs typeface="Arial"/>
              </a:rPr>
              <a:t> </a:t>
            </a:r>
            <a:r>
              <a:rPr sz="1100" dirty="0">
                <a:solidFill>
                  <a:srgbClr val="001F5F"/>
                </a:solidFill>
                <a:latin typeface="Arial"/>
                <a:cs typeface="Arial"/>
              </a:rPr>
              <a:t>Lgs.</a:t>
            </a:r>
            <a:r>
              <a:rPr sz="1100" spc="-25" dirty="0">
                <a:solidFill>
                  <a:srgbClr val="001F5F"/>
                </a:solidFill>
                <a:latin typeface="Arial"/>
                <a:cs typeface="Arial"/>
              </a:rPr>
              <a:t> </a:t>
            </a:r>
            <a:r>
              <a:rPr sz="1100" dirty="0">
                <a:solidFill>
                  <a:srgbClr val="001F5F"/>
                </a:solidFill>
                <a:latin typeface="Arial"/>
                <a:cs typeface="Arial"/>
              </a:rPr>
              <a:t>n.</a:t>
            </a:r>
            <a:r>
              <a:rPr sz="1100" spc="-25" dirty="0">
                <a:solidFill>
                  <a:srgbClr val="001F5F"/>
                </a:solidFill>
                <a:latin typeface="Arial"/>
                <a:cs typeface="Arial"/>
              </a:rPr>
              <a:t> </a:t>
            </a:r>
            <a:r>
              <a:rPr sz="1100" dirty="0">
                <a:solidFill>
                  <a:srgbClr val="001F5F"/>
                </a:solidFill>
                <a:latin typeface="Arial"/>
                <a:cs typeface="Arial"/>
              </a:rPr>
              <a:t>231/01</a:t>
            </a:r>
            <a:r>
              <a:rPr sz="1100" spc="-65" dirty="0">
                <a:solidFill>
                  <a:srgbClr val="001F5F"/>
                </a:solidFill>
                <a:latin typeface="Arial"/>
                <a:cs typeface="Arial"/>
              </a:rPr>
              <a:t> </a:t>
            </a:r>
            <a:r>
              <a:rPr sz="1100" spc="-10" dirty="0">
                <a:solidFill>
                  <a:srgbClr val="001F5F"/>
                </a:solidFill>
                <a:latin typeface="Arial"/>
                <a:cs typeface="Arial"/>
              </a:rPr>
              <a:t>giudicato</a:t>
            </a:r>
            <a:r>
              <a:rPr sz="1100" spc="-45" dirty="0">
                <a:solidFill>
                  <a:srgbClr val="001F5F"/>
                </a:solidFill>
                <a:latin typeface="Arial"/>
                <a:cs typeface="Arial"/>
              </a:rPr>
              <a:t> </a:t>
            </a:r>
            <a:r>
              <a:rPr sz="1100" dirty="0">
                <a:solidFill>
                  <a:srgbClr val="001F5F"/>
                </a:solidFill>
                <a:latin typeface="Arial"/>
                <a:cs typeface="Arial"/>
              </a:rPr>
              <a:t>non</a:t>
            </a:r>
            <a:r>
              <a:rPr sz="1100" spc="-30" dirty="0">
                <a:solidFill>
                  <a:srgbClr val="001F5F"/>
                </a:solidFill>
                <a:latin typeface="Arial"/>
                <a:cs typeface="Arial"/>
              </a:rPr>
              <a:t> </a:t>
            </a:r>
            <a:r>
              <a:rPr sz="1100" dirty="0">
                <a:solidFill>
                  <a:srgbClr val="001F5F"/>
                </a:solidFill>
                <a:latin typeface="Arial"/>
                <a:cs typeface="Arial"/>
              </a:rPr>
              <a:t>atto</a:t>
            </a:r>
            <a:r>
              <a:rPr sz="1100" spc="-35" dirty="0">
                <a:solidFill>
                  <a:srgbClr val="001F5F"/>
                </a:solidFill>
                <a:latin typeface="Arial"/>
                <a:cs typeface="Arial"/>
              </a:rPr>
              <a:t> </a:t>
            </a:r>
            <a:r>
              <a:rPr sz="1100" dirty="0">
                <a:solidFill>
                  <a:srgbClr val="001F5F"/>
                </a:solidFill>
                <a:latin typeface="Arial"/>
                <a:cs typeface="Arial"/>
              </a:rPr>
              <a:t>a</a:t>
            </a:r>
            <a:r>
              <a:rPr sz="1100" spc="-10" dirty="0">
                <a:solidFill>
                  <a:srgbClr val="001F5F"/>
                </a:solidFill>
                <a:latin typeface="Arial"/>
                <a:cs typeface="Arial"/>
              </a:rPr>
              <a:t> prevenire</a:t>
            </a:r>
            <a:r>
              <a:rPr sz="1100" spc="-60" dirty="0">
                <a:solidFill>
                  <a:srgbClr val="001F5F"/>
                </a:solidFill>
                <a:latin typeface="Arial"/>
                <a:cs typeface="Arial"/>
              </a:rPr>
              <a:t> </a:t>
            </a:r>
            <a:r>
              <a:rPr sz="1100" dirty="0">
                <a:solidFill>
                  <a:srgbClr val="001F5F"/>
                </a:solidFill>
                <a:latin typeface="Arial"/>
                <a:cs typeface="Arial"/>
              </a:rPr>
              <a:t>tali</a:t>
            </a:r>
            <a:r>
              <a:rPr sz="1100" spc="-10" dirty="0">
                <a:solidFill>
                  <a:srgbClr val="001F5F"/>
                </a:solidFill>
                <a:latin typeface="Arial"/>
                <a:cs typeface="Arial"/>
              </a:rPr>
              <a:t> condotte</a:t>
            </a:r>
            <a:endParaRPr sz="1100" dirty="0">
              <a:latin typeface="Arial"/>
              <a:cs typeface="Arial"/>
            </a:endParaRPr>
          </a:p>
          <a:p>
            <a:pPr marL="12700">
              <a:lnSpc>
                <a:spcPct val="100000"/>
              </a:lnSpc>
              <a:spcBef>
                <a:spcPts val="195"/>
              </a:spcBef>
            </a:pPr>
            <a:r>
              <a:rPr sz="1100" b="1" dirty="0">
                <a:solidFill>
                  <a:srgbClr val="00338D"/>
                </a:solidFill>
                <a:latin typeface="Arial"/>
                <a:cs typeface="Arial"/>
              </a:rPr>
              <a:t>(sistema</a:t>
            </a:r>
            <a:r>
              <a:rPr sz="1100" b="1" spc="-40" dirty="0">
                <a:solidFill>
                  <a:srgbClr val="00338D"/>
                </a:solidFill>
                <a:latin typeface="Arial"/>
                <a:cs typeface="Arial"/>
              </a:rPr>
              <a:t> </a:t>
            </a:r>
            <a:r>
              <a:rPr sz="1100" b="1" dirty="0">
                <a:solidFill>
                  <a:srgbClr val="00338D"/>
                </a:solidFill>
                <a:latin typeface="Arial"/>
                <a:cs typeface="Arial"/>
              </a:rPr>
              <a:t>premiante</a:t>
            </a:r>
            <a:r>
              <a:rPr sz="1100" b="1" spc="-40" dirty="0">
                <a:solidFill>
                  <a:srgbClr val="00338D"/>
                </a:solidFill>
                <a:latin typeface="Arial"/>
                <a:cs typeface="Arial"/>
              </a:rPr>
              <a:t> </a:t>
            </a:r>
            <a:r>
              <a:rPr sz="1100" b="1" dirty="0">
                <a:solidFill>
                  <a:srgbClr val="00338D"/>
                </a:solidFill>
                <a:latin typeface="Arial"/>
                <a:cs typeface="Arial"/>
              </a:rPr>
              <a:t>ISF </a:t>
            </a:r>
            <a:r>
              <a:rPr sz="1100" b="1" spc="-10" dirty="0">
                <a:solidFill>
                  <a:srgbClr val="00338D"/>
                </a:solidFill>
                <a:latin typeface="Arial"/>
                <a:cs typeface="Arial"/>
              </a:rPr>
              <a:t>aggressivo,</a:t>
            </a:r>
            <a:r>
              <a:rPr sz="1100" b="1" spc="-165" dirty="0">
                <a:solidFill>
                  <a:srgbClr val="00338D"/>
                </a:solidFill>
                <a:latin typeface="Arial"/>
                <a:cs typeface="Arial"/>
              </a:rPr>
              <a:t> </a:t>
            </a:r>
            <a:r>
              <a:rPr sz="1100" b="1" spc="-20" dirty="0">
                <a:solidFill>
                  <a:srgbClr val="00338D"/>
                </a:solidFill>
                <a:latin typeface="Arial"/>
                <a:cs typeface="Arial"/>
              </a:rPr>
              <a:t>etc.)</a:t>
            </a:r>
            <a:endParaRPr sz="1100" dirty="0">
              <a:latin typeface="Arial"/>
              <a:cs typeface="Arial"/>
            </a:endParaRPr>
          </a:p>
          <a:p>
            <a:pPr marL="184150" indent="-171450">
              <a:lnSpc>
                <a:spcPct val="100000"/>
              </a:lnSpc>
              <a:spcBef>
                <a:spcPts val="200"/>
              </a:spcBef>
              <a:buClr>
                <a:srgbClr val="0091DA"/>
              </a:buClr>
              <a:buSzPct val="81818"/>
              <a:buFont typeface="Wingdings"/>
              <a:buChar char=""/>
              <a:tabLst>
                <a:tab pos="184150" algn="l"/>
              </a:tabLst>
            </a:pPr>
            <a:r>
              <a:rPr sz="1100" spc="-10" dirty="0">
                <a:solidFill>
                  <a:srgbClr val="001F5F"/>
                </a:solidFill>
                <a:latin typeface="Arial"/>
                <a:cs typeface="Arial"/>
              </a:rPr>
              <a:t>Rilevato</a:t>
            </a:r>
            <a:r>
              <a:rPr sz="1100" spc="20" dirty="0">
                <a:solidFill>
                  <a:srgbClr val="001F5F"/>
                </a:solidFill>
                <a:latin typeface="Arial"/>
                <a:cs typeface="Arial"/>
              </a:rPr>
              <a:t> </a:t>
            </a:r>
            <a:r>
              <a:rPr sz="1100" dirty="0">
                <a:solidFill>
                  <a:srgbClr val="001F5F"/>
                </a:solidFill>
                <a:latin typeface="Arial"/>
                <a:cs typeface="Arial"/>
              </a:rPr>
              <a:t>un</a:t>
            </a:r>
            <a:r>
              <a:rPr sz="1100" spc="-10" dirty="0">
                <a:solidFill>
                  <a:srgbClr val="001F5F"/>
                </a:solidFill>
                <a:latin typeface="Arial"/>
                <a:cs typeface="Arial"/>
              </a:rPr>
              <a:t> concreto</a:t>
            </a:r>
            <a:r>
              <a:rPr sz="1100" spc="-50" dirty="0">
                <a:solidFill>
                  <a:srgbClr val="001F5F"/>
                </a:solidFill>
                <a:latin typeface="Arial"/>
                <a:cs typeface="Arial"/>
              </a:rPr>
              <a:t> </a:t>
            </a:r>
            <a:r>
              <a:rPr sz="1100" spc="-10" dirty="0">
                <a:solidFill>
                  <a:srgbClr val="001F5F"/>
                </a:solidFill>
                <a:latin typeface="Arial"/>
                <a:cs typeface="Arial"/>
              </a:rPr>
              <a:t>pericolo</a:t>
            </a:r>
            <a:r>
              <a:rPr sz="1100" spc="-40" dirty="0">
                <a:solidFill>
                  <a:srgbClr val="001F5F"/>
                </a:solidFill>
                <a:latin typeface="Arial"/>
                <a:cs typeface="Arial"/>
              </a:rPr>
              <a:t> </a:t>
            </a:r>
            <a:r>
              <a:rPr sz="1100" dirty="0">
                <a:solidFill>
                  <a:srgbClr val="001F5F"/>
                </a:solidFill>
                <a:latin typeface="Arial"/>
                <a:cs typeface="Arial"/>
              </a:rPr>
              <a:t>di</a:t>
            </a:r>
            <a:r>
              <a:rPr sz="1100" spc="-5" dirty="0">
                <a:solidFill>
                  <a:srgbClr val="001F5F"/>
                </a:solidFill>
                <a:latin typeface="Arial"/>
                <a:cs typeface="Arial"/>
              </a:rPr>
              <a:t> </a:t>
            </a:r>
            <a:r>
              <a:rPr sz="1100" spc="-10" dirty="0">
                <a:solidFill>
                  <a:srgbClr val="001F5F"/>
                </a:solidFill>
                <a:latin typeface="Arial"/>
                <a:cs typeface="Arial"/>
              </a:rPr>
              <a:t>reiterazione</a:t>
            </a:r>
            <a:r>
              <a:rPr sz="1100" spc="-50" dirty="0">
                <a:solidFill>
                  <a:srgbClr val="001F5F"/>
                </a:solidFill>
                <a:latin typeface="Arial"/>
                <a:cs typeface="Arial"/>
              </a:rPr>
              <a:t> </a:t>
            </a:r>
            <a:r>
              <a:rPr sz="1100" spc="-10" dirty="0">
                <a:solidFill>
                  <a:srgbClr val="001F5F"/>
                </a:solidFill>
                <a:latin typeface="Arial"/>
                <a:cs typeface="Arial"/>
              </a:rPr>
              <a:t>dell’illecito</a:t>
            </a:r>
            <a:endParaRPr sz="1100" dirty="0">
              <a:latin typeface="Arial"/>
              <a:cs typeface="Arial"/>
            </a:endParaRPr>
          </a:p>
        </p:txBody>
      </p:sp>
      <p:sp>
        <p:nvSpPr>
          <p:cNvPr id="25" name="object 25"/>
          <p:cNvSpPr txBox="1"/>
          <p:nvPr/>
        </p:nvSpPr>
        <p:spPr>
          <a:xfrm>
            <a:off x="356376" y="4963010"/>
            <a:ext cx="600710" cy="193675"/>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rgbClr val="001F5F"/>
                </a:solidFill>
                <a:latin typeface="Arial"/>
                <a:cs typeface="Arial"/>
              </a:rPr>
              <a:t>Sanzioni</a:t>
            </a:r>
            <a:endParaRPr sz="1100">
              <a:latin typeface="Arial"/>
              <a:cs typeface="Arial"/>
            </a:endParaRPr>
          </a:p>
        </p:txBody>
      </p:sp>
      <p:sp>
        <p:nvSpPr>
          <p:cNvPr id="26" name="object 26"/>
          <p:cNvSpPr txBox="1"/>
          <p:nvPr/>
        </p:nvSpPr>
        <p:spPr>
          <a:xfrm>
            <a:off x="1507131" y="4058817"/>
            <a:ext cx="6460490" cy="412750"/>
          </a:xfrm>
          <a:prstGeom prst="rect">
            <a:avLst/>
          </a:prstGeom>
        </p:spPr>
        <p:txBody>
          <a:bodyPr vert="horz" wrap="square" lIns="0" tIns="38100" rIns="0" bIns="0" rtlCol="0">
            <a:spAutoFit/>
          </a:bodyPr>
          <a:lstStyle/>
          <a:p>
            <a:pPr marL="12700">
              <a:lnSpc>
                <a:spcPct val="100000"/>
              </a:lnSpc>
              <a:spcBef>
                <a:spcPts val="300"/>
              </a:spcBef>
            </a:pPr>
            <a:r>
              <a:rPr sz="1100" spc="-10" dirty="0">
                <a:solidFill>
                  <a:srgbClr val="001F5F"/>
                </a:solidFill>
                <a:latin typeface="Arial"/>
                <a:cs typeface="Arial"/>
              </a:rPr>
              <a:t>Provvedimenti</a:t>
            </a:r>
            <a:r>
              <a:rPr sz="1100" spc="-50" dirty="0">
                <a:solidFill>
                  <a:srgbClr val="001F5F"/>
                </a:solidFill>
                <a:latin typeface="Arial"/>
                <a:cs typeface="Arial"/>
              </a:rPr>
              <a:t> </a:t>
            </a:r>
            <a:r>
              <a:rPr sz="1100" dirty="0">
                <a:solidFill>
                  <a:srgbClr val="001F5F"/>
                </a:solidFill>
                <a:latin typeface="Arial"/>
                <a:cs typeface="Arial"/>
              </a:rPr>
              <a:t>di</a:t>
            </a:r>
            <a:r>
              <a:rPr sz="1100" spc="-15" dirty="0">
                <a:solidFill>
                  <a:srgbClr val="001F5F"/>
                </a:solidFill>
                <a:latin typeface="Arial"/>
                <a:cs typeface="Arial"/>
              </a:rPr>
              <a:t> </a:t>
            </a:r>
            <a:r>
              <a:rPr sz="1100" spc="-10" dirty="0">
                <a:solidFill>
                  <a:srgbClr val="001F5F"/>
                </a:solidFill>
                <a:latin typeface="Arial"/>
                <a:cs typeface="Arial"/>
              </a:rPr>
              <a:t>patteggiamento</a:t>
            </a:r>
            <a:r>
              <a:rPr sz="1100" spc="-55" dirty="0">
                <a:solidFill>
                  <a:srgbClr val="001F5F"/>
                </a:solidFill>
                <a:latin typeface="Arial"/>
                <a:cs typeface="Arial"/>
              </a:rPr>
              <a:t> </a:t>
            </a:r>
            <a:r>
              <a:rPr sz="1100" dirty="0">
                <a:solidFill>
                  <a:srgbClr val="001F5F"/>
                </a:solidFill>
                <a:latin typeface="Arial"/>
                <a:cs typeface="Arial"/>
              </a:rPr>
              <a:t>(somme</a:t>
            </a:r>
            <a:r>
              <a:rPr sz="1100" spc="-45" dirty="0">
                <a:solidFill>
                  <a:srgbClr val="001F5F"/>
                </a:solidFill>
                <a:latin typeface="Arial"/>
                <a:cs typeface="Arial"/>
              </a:rPr>
              <a:t> </a:t>
            </a:r>
            <a:r>
              <a:rPr sz="1100" dirty="0">
                <a:solidFill>
                  <a:srgbClr val="001F5F"/>
                </a:solidFill>
                <a:latin typeface="Arial"/>
                <a:cs typeface="Arial"/>
              </a:rPr>
              <a:t>a titolo</a:t>
            </a:r>
            <a:r>
              <a:rPr sz="1100" spc="-45" dirty="0">
                <a:solidFill>
                  <a:srgbClr val="001F5F"/>
                </a:solidFill>
                <a:latin typeface="Arial"/>
                <a:cs typeface="Arial"/>
              </a:rPr>
              <a:t> </a:t>
            </a:r>
            <a:r>
              <a:rPr sz="1100" dirty="0">
                <a:solidFill>
                  <a:srgbClr val="001F5F"/>
                </a:solidFill>
                <a:latin typeface="Arial"/>
                <a:cs typeface="Arial"/>
              </a:rPr>
              <a:t>di</a:t>
            </a:r>
            <a:r>
              <a:rPr sz="1100" spc="-10" dirty="0">
                <a:solidFill>
                  <a:srgbClr val="001F5F"/>
                </a:solidFill>
                <a:latin typeface="Arial"/>
                <a:cs typeface="Arial"/>
              </a:rPr>
              <a:t> risarcimento</a:t>
            </a:r>
            <a:r>
              <a:rPr sz="1100" spc="-60" dirty="0">
                <a:solidFill>
                  <a:srgbClr val="001F5F"/>
                </a:solidFill>
                <a:latin typeface="Arial"/>
                <a:cs typeface="Arial"/>
              </a:rPr>
              <a:t> </a:t>
            </a:r>
            <a:r>
              <a:rPr sz="1100" dirty="0">
                <a:solidFill>
                  <a:srgbClr val="001F5F"/>
                </a:solidFill>
                <a:latin typeface="Arial"/>
                <a:cs typeface="Arial"/>
              </a:rPr>
              <a:t>danni,</a:t>
            </a:r>
            <a:r>
              <a:rPr sz="1100" spc="-40" dirty="0">
                <a:solidFill>
                  <a:srgbClr val="001F5F"/>
                </a:solidFill>
                <a:latin typeface="Arial"/>
                <a:cs typeface="Arial"/>
              </a:rPr>
              <a:t> </a:t>
            </a:r>
            <a:r>
              <a:rPr sz="1100" dirty="0">
                <a:solidFill>
                  <a:srgbClr val="001F5F"/>
                </a:solidFill>
                <a:latin typeface="Arial"/>
                <a:cs typeface="Arial"/>
              </a:rPr>
              <a:t>di</a:t>
            </a:r>
            <a:r>
              <a:rPr sz="1100" spc="-5" dirty="0">
                <a:solidFill>
                  <a:srgbClr val="001F5F"/>
                </a:solidFill>
                <a:latin typeface="Arial"/>
                <a:cs typeface="Arial"/>
              </a:rPr>
              <a:t> </a:t>
            </a:r>
            <a:r>
              <a:rPr sz="1100" dirty="0">
                <a:solidFill>
                  <a:srgbClr val="001F5F"/>
                </a:solidFill>
                <a:latin typeface="Arial"/>
                <a:cs typeface="Arial"/>
              </a:rPr>
              <a:t>maggior</a:t>
            </a:r>
            <a:r>
              <a:rPr sz="1100" spc="-40" dirty="0">
                <a:solidFill>
                  <a:srgbClr val="001F5F"/>
                </a:solidFill>
                <a:latin typeface="Arial"/>
                <a:cs typeface="Arial"/>
              </a:rPr>
              <a:t> </a:t>
            </a:r>
            <a:r>
              <a:rPr sz="1100" dirty="0">
                <a:solidFill>
                  <a:srgbClr val="001F5F"/>
                </a:solidFill>
                <a:latin typeface="Arial"/>
                <a:cs typeface="Arial"/>
              </a:rPr>
              <a:t>profitto</a:t>
            </a:r>
            <a:r>
              <a:rPr sz="1100" spc="-40" dirty="0">
                <a:solidFill>
                  <a:srgbClr val="001F5F"/>
                </a:solidFill>
                <a:latin typeface="Arial"/>
                <a:cs typeface="Arial"/>
              </a:rPr>
              <a:t> </a:t>
            </a:r>
            <a:r>
              <a:rPr sz="1100" dirty="0">
                <a:solidFill>
                  <a:srgbClr val="001F5F"/>
                </a:solidFill>
                <a:latin typeface="Arial"/>
                <a:cs typeface="Arial"/>
              </a:rPr>
              <a:t>e</a:t>
            </a:r>
            <a:r>
              <a:rPr sz="1100" spc="-10" dirty="0">
                <a:solidFill>
                  <a:srgbClr val="001F5F"/>
                </a:solidFill>
                <a:latin typeface="Arial"/>
                <a:cs typeface="Arial"/>
              </a:rPr>
              <a:t> di</a:t>
            </a:r>
            <a:r>
              <a:rPr sz="1100" spc="-95" dirty="0">
                <a:solidFill>
                  <a:srgbClr val="001F5F"/>
                </a:solidFill>
                <a:latin typeface="Arial"/>
                <a:cs typeface="Arial"/>
              </a:rPr>
              <a:t> </a:t>
            </a:r>
            <a:r>
              <a:rPr sz="1100" spc="-10" dirty="0">
                <a:solidFill>
                  <a:srgbClr val="001F5F"/>
                </a:solidFill>
                <a:latin typeface="Arial"/>
                <a:cs typeface="Arial"/>
              </a:rPr>
              <a:t>sanzione):</a:t>
            </a:r>
            <a:endParaRPr sz="1100" dirty="0">
              <a:latin typeface="Arial"/>
              <a:cs typeface="Arial"/>
            </a:endParaRPr>
          </a:p>
          <a:p>
            <a:pPr marL="184150" indent="-171450">
              <a:lnSpc>
                <a:spcPct val="100000"/>
              </a:lnSpc>
              <a:spcBef>
                <a:spcPts val="204"/>
              </a:spcBef>
              <a:buClr>
                <a:srgbClr val="0091DA"/>
              </a:buClr>
              <a:buSzPct val="81818"/>
              <a:buFont typeface="Wingdings"/>
              <a:buChar char=""/>
              <a:tabLst>
                <a:tab pos="184150" algn="l"/>
              </a:tabLst>
            </a:pPr>
            <a:r>
              <a:rPr sz="1100" spc="-10" dirty="0">
                <a:solidFill>
                  <a:srgbClr val="001F5F"/>
                </a:solidFill>
                <a:latin typeface="Arial"/>
                <a:cs typeface="Arial"/>
              </a:rPr>
              <a:t>Pfizer:</a:t>
            </a:r>
            <a:r>
              <a:rPr sz="1100" spc="-25" dirty="0">
                <a:solidFill>
                  <a:srgbClr val="001F5F"/>
                </a:solidFill>
                <a:latin typeface="Arial"/>
                <a:cs typeface="Arial"/>
              </a:rPr>
              <a:t> </a:t>
            </a:r>
            <a:r>
              <a:rPr sz="1100" dirty="0">
                <a:solidFill>
                  <a:srgbClr val="001F5F"/>
                </a:solidFill>
                <a:latin typeface="Arial"/>
                <a:cs typeface="Arial"/>
              </a:rPr>
              <a:t>€</a:t>
            </a:r>
            <a:r>
              <a:rPr sz="1100" spc="25" dirty="0">
                <a:solidFill>
                  <a:srgbClr val="001F5F"/>
                </a:solidFill>
                <a:latin typeface="Arial"/>
                <a:cs typeface="Arial"/>
              </a:rPr>
              <a:t> </a:t>
            </a:r>
            <a:r>
              <a:rPr sz="1100" spc="-10" dirty="0">
                <a:solidFill>
                  <a:srgbClr val="001F5F"/>
                </a:solidFill>
                <a:latin typeface="Arial"/>
                <a:cs typeface="Arial"/>
              </a:rPr>
              <a:t>1.500</a:t>
            </a:r>
            <a:r>
              <a:rPr sz="1100" spc="-75" dirty="0">
                <a:solidFill>
                  <a:srgbClr val="001F5F"/>
                </a:solidFill>
                <a:latin typeface="Arial"/>
                <a:cs typeface="Arial"/>
              </a:rPr>
              <a:t> </a:t>
            </a:r>
            <a:r>
              <a:rPr sz="1100" spc="-25" dirty="0">
                <a:solidFill>
                  <a:srgbClr val="001F5F"/>
                </a:solidFill>
                <a:latin typeface="Arial"/>
                <a:cs typeface="Arial"/>
              </a:rPr>
              <a:t>Mln</a:t>
            </a:r>
            <a:endParaRPr sz="1100" dirty="0">
              <a:latin typeface="Arial"/>
              <a:cs typeface="Arial"/>
            </a:endParaRPr>
          </a:p>
        </p:txBody>
      </p:sp>
      <p:sp>
        <p:nvSpPr>
          <p:cNvPr id="27" name="object 27"/>
          <p:cNvSpPr txBox="1"/>
          <p:nvPr/>
        </p:nvSpPr>
        <p:spPr>
          <a:xfrm>
            <a:off x="1497177" y="4469891"/>
            <a:ext cx="2158365" cy="1570990"/>
          </a:xfrm>
          <a:prstGeom prst="rect">
            <a:avLst/>
          </a:prstGeom>
        </p:spPr>
        <p:txBody>
          <a:bodyPr vert="horz" wrap="square" lIns="0" tIns="38100" rIns="0" bIns="0" rtlCol="0">
            <a:spAutoFit/>
          </a:bodyPr>
          <a:lstStyle/>
          <a:p>
            <a:pPr marL="184150" indent="-171450">
              <a:lnSpc>
                <a:spcPct val="100000"/>
              </a:lnSpc>
              <a:spcBef>
                <a:spcPts val="300"/>
              </a:spcBef>
              <a:buClr>
                <a:srgbClr val="0091DA"/>
              </a:buClr>
              <a:buSzPct val="81818"/>
              <a:buFont typeface="Wingdings"/>
              <a:buChar char=""/>
              <a:tabLst>
                <a:tab pos="184150" algn="l"/>
              </a:tabLst>
            </a:pPr>
            <a:r>
              <a:rPr sz="1100" spc="-10" dirty="0">
                <a:solidFill>
                  <a:srgbClr val="001F5F"/>
                </a:solidFill>
                <a:latin typeface="Arial"/>
                <a:cs typeface="Arial"/>
              </a:rPr>
              <a:t>Astrazeneca:</a:t>
            </a:r>
            <a:r>
              <a:rPr sz="1100" spc="-25" dirty="0">
                <a:solidFill>
                  <a:srgbClr val="001F5F"/>
                </a:solidFill>
                <a:latin typeface="Arial"/>
                <a:cs typeface="Arial"/>
              </a:rPr>
              <a:t> </a:t>
            </a:r>
            <a:r>
              <a:rPr sz="1100" dirty="0">
                <a:solidFill>
                  <a:srgbClr val="001F5F"/>
                </a:solidFill>
                <a:latin typeface="Arial"/>
                <a:cs typeface="Arial"/>
              </a:rPr>
              <a:t>€</a:t>
            </a:r>
            <a:r>
              <a:rPr sz="1100" spc="-20" dirty="0">
                <a:solidFill>
                  <a:srgbClr val="001F5F"/>
                </a:solidFill>
                <a:latin typeface="Arial"/>
                <a:cs typeface="Arial"/>
              </a:rPr>
              <a:t> </a:t>
            </a:r>
            <a:r>
              <a:rPr sz="1100" spc="-10" dirty="0">
                <a:solidFill>
                  <a:srgbClr val="001F5F"/>
                </a:solidFill>
                <a:latin typeface="Arial"/>
                <a:cs typeface="Arial"/>
              </a:rPr>
              <a:t>900.000</a:t>
            </a:r>
            <a:endParaRPr sz="1100" dirty="0">
              <a:latin typeface="Arial"/>
              <a:cs typeface="Arial"/>
            </a:endParaRPr>
          </a:p>
          <a:p>
            <a:pPr marL="184150" indent="-171450">
              <a:lnSpc>
                <a:spcPct val="100000"/>
              </a:lnSpc>
              <a:spcBef>
                <a:spcPts val="204"/>
              </a:spcBef>
              <a:buClr>
                <a:srgbClr val="0091DA"/>
              </a:buClr>
              <a:buSzPct val="81818"/>
              <a:buFont typeface="Wingdings"/>
              <a:buChar char=""/>
              <a:tabLst>
                <a:tab pos="184150" algn="l"/>
              </a:tabLst>
            </a:pPr>
            <a:r>
              <a:rPr sz="1100" spc="-10" dirty="0">
                <a:solidFill>
                  <a:srgbClr val="001F5F"/>
                </a:solidFill>
                <a:latin typeface="Arial"/>
                <a:cs typeface="Arial"/>
              </a:rPr>
              <a:t>Lusofarmaco:</a:t>
            </a:r>
            <a:r>
              <a:rPr sz="1100" spc="-25" dirty="0">
                <a:solidFill>
                  <a:srgbClr val="001F5F"/>
                </a:solidFill>
                <a:latin typeface="Arial"/>
                <a:cs typeface="Arial"/>
              </a:rPr>
              <a:t> </a:t>
            </a:r>
            <a:r>
              <a:rPr sz="1100" dirty="0">
                <a:solidFill>
                  <a:srgbClr val="001F5F"/>
                </a:solidFill>
                <a:latin typeface="Arial"/>
                <a:cs typeface="Arial"/>
              </a:rPr>
              <a:t>€</a:t>
            </a:r>
            <a:r>
              <a:rPr sz="1100" spc="-50" dirty="0">
                <a:solidFill>
                  <a:srgbClr val="001F5F"/>
                </a:solidFill>
                <a:latin typeface="Arial"/>
                <a:cs typeface="Arial"/>
              </a:rPr>
              <a:t> </a:t>
            </a:r>
            <a:r>
              <a:rPr sz="1100" spc="-10" dirty="0">
                <a:solidFill>
                  <a:srgbClr val="001F5F"/>
                </a:solidFill>
                <a:latin typeface="Arial"/>
                <a:cs typeface="Arial"/>
              </a:rPr>
              <a:t>359.000</a:t>
            </a:r>
            <a:endParaRPr sz="1100" dirty="0">
              <a:latin typeface="Arial"/>
              <a:cs typeface="Arial"/>
            </a:endParaRPr>
          </a:p>
          <a:p>
            <a:pPr marL="184150" indent="-171450">
              <a:lnSpc>
                <a:spcPct val="100000"/>
              </a:lnSpc>
              <a:spcBef>
                <a:spcPts val="195"/>
              </a:spcBef>
              <a:buClr>
                <a:srgbClr val="0091DA"/>
              </a:buClr>
              <a:buSzPct val="81818"/>
              <a:buFont typeface="Wingdings"/>
              <a:buChar char=""/>
              <a:tabLst>
                <a:tab pos="184150" algn="l"/>
              </a:tabLst>
            </a:pPr>
            <a:r>
              <a:rPr sz="1100" spc="-10" dirty="0">
                <a:solidFill>
                  <a:srgbClr val="001F5F"/>
                </a:solidFill>
                <a:latin typeface="Arial"/>
                <a:cs typeface="Arial"/>
              </a:rPr>
              <a:t>Novartis:</a:t>
            </a:r>
            <a:r>
              <a:rPr sz="1100" spc="-40" dirty="0">
                <a:solidFill>
                  <a:srgbClr val="001F5F"/>
                </a:solidFill>
                <a:latin typeface="Arial"/>
                <a:cs typeface="Arial"/>
              </a:rPr>
              <a:t> </a:t>
            </a:r>
            <a:r>
              <a:rPr sz="1100" dirty="0">
                <a:solidFill>
                  <a:srgbClr val="001F5F"/>
                </a:solidFill>
                <a:latin typeface="Arial"/>
                <a:cs typeface="Arial"/>
              </a:rPr>
              <a:t>€</a:t>
            </a:r>
            <a:r>
              <a:rPr sz="1100" spc="-15" dirty="0">
                <a:solidFill>
                  <a:srgbClr val="001F5F"/>
                </a:solidFill>
                <a:latin typeface="Arial"/>
                <a:cs typeface="Arial"/>
              </a:rPr>
              <a:t> </a:t>
            </a:r>
            <a:r>
              <a:rPr sz="1100" spc="-10" dirty="0">
                <a:solidFill>
                  <a:srgbClr val="001F5F"/>
                </a:solidFill>
                <a:latin typeface="Arial"/>
                <a:cs typeface="Arial"/>
              </a:rPr>
              <a:t>474.000</a:t>
            </a:r>
            <a:endParaRPr sz="1100" dirty="0">
              <a:latin typeface="Arial"/>
              <a:cs typeface="Arial"/>
            </a:endParaRPr>
          </a:p>
          <a:p>
            <a:pPr marL="184150" indent="-171450">
              <a:lnSpc>
                <a:spcPct val="100000"/>
              </a:lnSpc>
              <a:spcBef>
                <a:spcPts val="200"/>
              </a:spcBef>
              <a:buClr>
                <a:srgbClr val="0091DA"/>
              </a:buClr>
              <a:buSzPct val="81818"/>
              <a:buFont typeface="Wingdings"/>
              <a:buChar char=""/>
              <a:tabLst>
                <a:tab pos="184150" algn="l"/>
              </a:tabLst>
            </a:pPr>
            <a:r>
              <a:rPr sz="1100" spc="-10" dirty="0">
                <a:solidFill>
                  <a:srgbClr val="001F5F"/>
                </a:solidFill>
                <a:latin typeface="Arial"/>
                <a:cs typeface="Arial"/>
              </a:rPr>
              <a:t>Recordati:</a:t>
            </a:r>
            <a:r>
              <a:rPr sz="1100" spc="-40" dirty="0">
                <a:solidFill>
                  <a:srgbClr val="001F5F"/>
                </a:solidFill>
                <a:latin typeface="Arial"/>
                <a:cs typeface="Arial"/>
              </a:rPr>
              <a:t> </a:t>
            </a:r>
            <a:r>
              <a:rPr sz="1100" dirty="0">
                <a:solidFill>
                  <a:srgbClr val="001F5F"/>
                </a:solidFill>
                <a:latin typeface="Arial"/>
                <a:cs typeface="Arial"/>
              </a:rPr>
              <a:t>€</a:t>
            </a:r>
            <a:r>
              <a:rPr sz="1100" spc="-15" dirty="0">
                <a:solidFill>
                  <a:srgbClr val="001F5F"/>
                </a:solidFill>
                <a:latin typeface="Arial"/>
                <a:cs typeface="Arial"/>
              </a:rPr>
              <a:t> </a:t>
            </a:r>
            <a:r>
              <a:rPr sz="1100" spc="-10" dirty="0">
                <a:solidFill>
                  <a:srgbClr val="001F5F"/>
                </a:solidFill>
                <a:latin typeface="Arial"/>
                <a:cs typeface="Arial"/>
              </a:rPr>
              <a:t>724.000</a:t>
            </a:r>
            <a:endParaRPr sz="1100" dirty="0">
              <a:latin typeface="Arial"/>
              <a:cs typeface="Arial"/>
            </a:endParaRPr>
          </a:p>
          <a:p>
            <a:pPr marL="184150" indent="-171450">
              <a:lnSpc>
                <a:spcPct val="100000"/>
              </a:lnSpc>
              <a:spcBef>
                <a:spcPts val="204"/>
              </a:spcBef>
              <a:buClr>
                <a:srgbClr val="0091DA"/>
              </a:buClr>
              <a:buSzPct val="81818"/>
              <a:buFont typeface="Wingdings"/>
              <a:buChar char=""/>
              <a:tabLst>
                <a:tab pos="184150" algn="l"/>
              </a:tabLst>
            </a:pPr>
            <a:r>
              <a:rPr sz="1100" spc="-10" dirty="0">
                <a:solidFill>
                  <a:srgbClr val="001F5F"/>
                </a:solidFill>
                <a:latin typeface="Arial"/>
                <a:cs typeface="Arial"/>
              </a:rPr>
              <a:t>Bracco:</a:t>
            </a:r>
            <a:r>
              <a:rPr sz="1100" spc="-35" dirty="0">
                <a:solidFill>
                  <a:srgbClr val="001F5F"/>
                </a:solidFill>
                <a:latin typeface="Arial"/>
                <a:cs typeface="Arial"/>
              </a:rPr>
              <a:t> </a:t>
            </a:r>
            <a:r>
              <a:rPr sz="1100" dirty="0">
                <a:solidFill>
                  <a:srgbClr val="001F5F"/>
                </a:solidFill>
                <a:latin typeface="Arial"/>
                <a:cs typeface="Arial"/>
              </a:rPr>
              <a:t>€</a:t>
            </a:r>
            <a:r>
              <a:rPr sz="1100" spc="-25" dirty="0">
                <a:solidFill>
                  <a:srgbClr val="001F5F"/>
                </a:solidFill>
                <a:latin typeface="Arial"/>
                <a:cs typeface="Arial"/>
              </a:rPr>
              <a:t> </a:t>
            </a:r>
            <a:r>
              <a:rPr sz="1100" spc="-10" dirty="0">
                <a:solidFill>
                  <a:srgbClr val="001F5F"/>
                </a:solidFill>
                <a:latin typeface="Arial"/>
                <a:cs typeface="Arial"/>
              </a:rPr>
              <a:t>718.000</a:t>
            </a:r>
            <a:endParaRPr sz="1100" dirty="0">
              <a:latin typeface="Arial"/>
              <a:cs typeface="Arial"/>
            </a:endParaRPr>
          </a:p>
          <a:p>
            <a:pPr marL="184150" indent="-171450">
              <a:lnSpc>
                <a:spcPct val="100000"/>
              </a:lnSpc>
              <a:spcBef>
                <a:spcPts val="195"/>
              </a:spcBef>
              <a:buClr>
                <a:srgbClr val="0091DA"/>
              </a:buClr>
              <a:buSzPct val="81818"/>
              <a:buFont typeface="Wingdings"/>
              <a:buChar char=""/>
              <a:tabLst>
                <a:tab pos="184150" algn="l"/>
              </a:tabLst>
            </a:pPr>
            <a:r>
              <a:rPr sz="1100" spc="-10" dirty="0">
                <a:solidFill>
                  <a:srgbClr val="001F5F"/>
                </a:solidFill>
                <a:latin typeface="Arial"/>
                <a:cs typeface="Arial"/>
              </a:rPr>
              <a:t>Bristol</a:t>
            </a:r>
            <a:r>
              <a:rPr sz="1100" spc="-40" dirty="0">
                <a:solidFill>
                  <a:srgbClr val="001F5F"/>
                </a:solidFill>
                <a:latin typeface="Arial"/>
                <a:cs typeface="Arial"/>
              </a:rPr>
              <a:t> </a:t>
            </a:r>
            <a:r>
              <a:rPr sz="1100" spc="-10" dirty="0">
                <a:solidFill>
                  <a:srgbClr val="001F5F"/>
                </a:solidFill>
                <a:latin typeface="Arial"/>
                <a:cs typeface="Arial"/>
              </a:rPr>
              <a:t>Myers</a:t>
            </a:r>
            <a:r>
              <a:rPr sz="1100" dirty="0">
                <a:solidFill>
                  <a:srgbClr val="001F5F"/>
                </a:solidFill>
                <a:latin typeface="Arial"/>
                <a:cs typeface="Arial"/>
              </a:rPr>
              <a:t> </a:t>
            </a:r>
            <a:r>
              <a:rPr sz="1100" spc="-10" dirty="0">
                <a:solidFill>
                  <a:srgbClr val="001F5F"/>
                </a:solidFill>
                <a:latin typeface="Arial"/>
                <a:cs typeface="Arial"/>
              </a:rPr>
              <a:t>Squibb:</a:t>
            </a:r>
            <a:r>
              <a:rPr sz="1100" spc="-40" dirty="0">
                <a:solidFill>
                  <a:srgbClr val="001F5F"/>
                </a:solidFill>
                <a:latin typeface="Arial"/>
                <a:cs typeface="Arial"/>
              </a:rPr>
              <a:t> </a:t>
            </a:r>
            <a:r>
              <a:rPr sz="1100" dirty="0">
                <a:solidFill>
                  <a:srgbClr val="001F5F"/>
                </a:solidFill>
                <a:latin typeface="Arial"/>
                <a:cs typeface="Arial"/>
              </a:rPr>
              <a:t>€</a:t>
            </a:r>
            <a:r>
              <a:rPr sz="1100" spc="5" dirty="0">
                <a:solidFill>
                  <a:srgbClr val="001F5F"/>
                </a:solidFill>
                <a:latin typeface="Arial"/>
                <a:cs typeface="Arial"/>
              </a:rPr>
              <a:t> </a:t>
            </a:r>
            <a:r>
              <a:rPr sz="1100" spc="-10" dirty="0">
                <a:solidFill>
                  <a:srgbClr val="001F5F"/>
                </a:solidFill>
                <a:latin typeface="Arial"/>
                <a:cs typeface="Arial"/>
              </a:rPr>
              <a:t>359.000</a:t>
            </a:r>
            <a:endParaRPr sz="1100" dirty="0">
              <a:latin typeface="Arial"/>
              <a:cs typeface="Arial"/>
            </a:endParaRPr>
          </a:p>
          <a:p>
            <a:pPr marL="184150" indent="-171450">
              <a:lnSpc>
                <a:spcPct val="100000"/>
              </a:lnSpc>
              <a:spcBef>
                <a:spcPts val="200"/>
              </a:spcBef>
              <a:buClr>
                <a:srgbClr val="0091DA"/>
              </a:buClr>
              <a:buSzPct val="81818"/>
              <a:buFont typeface="Wingdings"/>
              <a:buChar char=""/>
              <a:tabLst>
                <a:tab pos="184150" algn="l"/>
              </a:tabLst>
            </a:pPr>
            <a:r>
              <a:rPr sz="1100" spc="-10" dirty="0">
                <a:solidFill>
                  <a:srgbClr val="001F5F"/>
                </a:solidFill>
                <a:latin typeface="Arial"/>
                <a:cs typeface="Arial"/>
              </a:rPr>
              <a:t>Biofutura:</a:t>
            </a:r>
            <a:r>
              <a:rPr sz="1100" spc="-25" dirty="0">
                <a:solidFill>
                  <a:srgbClr val="001F5F"/>
                </a:solidFill>
                <a:latin typeface="Arial"/>
                <a:cs typeface="Arial"/>
              </a:rPr>
              <a:t> </a:t>
            </a:r>
            <a:r>
              <a:rPr sz="1100" dirty="0">
                <a:solidFill>
                  <a:srgbClr val="001F5F"/>
                </a:solidFill>
                <a:latin typeface="Arial"/>
                <a:cs typeface="Arial"/>
              </a:rPr>
              <a:t>€</a:t>
            </a:r>
            <a:r>
              <a:rPr sz="1100" spc="20" dirty="0">
                <a:solidFill>
                  <a:srgbClr val="001F5F"/>
                </a:solidFill>
                <a:latin typeface="Arial"/>
                <a:cs typeface="Arial"/>
              </a:rPr>
              <a:t> </a:t>
            </a:r>
            <a:r>
              <a:rPr sz="1100" spc="-10" dirty="0">
                <a:solidFill>
                  <a:srgbClr val="001F5F"/>
                </a:solidFill>
                <a:latin typeface="Arial"/>
                <a:cs typeface="Arial"/>
              </a:rPr>
              <a:t>1,010</a:t>
            </a:r>
            <a:r>
              <a:rPr sz="1100" spc="-95" dirty="0">
                <a:solidFill>
                  <a:srgbClr val="001F5F"/>
                </a:solidFill>
                <a:latin typeface="Arial"/>
                <a:cs typeface="Arial"/>
              </a:rPr>
              <a:t> </a:t>
            </a:r>
            <a:r>
              <a:rPr sz="1100" spc="-25" dirty="0">
                <a:solidFill>
                  <a:srgbClr val="001F5F"/>
                </a:solidFill>
                <a:latin typeface="Arial"/>
                <a:cs typeface="Arial"/>
              </a:rPr>
              <a:t>Mln</a:t>
            </a:r>
            <a:endParaRPr sz="1100" dirty="0">
              <a:latin typeface="Arial"/>
              <a:cs typeface="Arial"/>
            </a:endParaRPr>
          </a:p>
          <a:p>
            <a:pPr marL="184150" indent="-171450">
              <a:lnSpc>
                <a:spcPct val="100000"/>
              </a:lnSpc>
              <a:spcBef>
                <a:spcPts val="204"/>
              </a:spcBef>
              <a:buClr>
                <a:srgbClr val="0091DA"/>
              </a:buClr>
              <a:buSzPct val="81818"/>
              <a:buFont typeface="Wingdings"/>
              <a:buChar char=""/>
              <a:tabLst>
                <a:tab pos="184150" algn="l"/>
              </a:tabLst>
            </a:pPr>
            <a:r>
              <a:rPr sz="1100" spc="-10" dirty="0">
                <a:solidFill>
                  <a:srgbClr val="001F5F"/>
                </a:solidFill>
                <a:latin typeface="Arial"/>
                <a:cs typeface="Arial"/>
              </a:rPr>
              <a:t>Glaxosmitkline:</a:t>
            </a:r>
            <a:r>
              <a:rPr sz="1100" spc="-40" dirty="0">
                <a:solidFill>
                  <a:srgbClr val="001F5F"/>
                </a:solidFill>
                <a:latin typeface="Arial"/>
                <a:cs typeface="Arial"/>
              </a:rPr>
              <a:t> </a:t>
            </a:r>
            <a:r>
              <a:rPr sz="1100" dirty="0">
                <a:solidFill>
                  <a:srgbClr val="001F5F"/>
                </a:solidFill>
                <a:latin typeface="Arial"/>
                <a:cs typeface="Arial"/>
              </a:rPr>
              <a:t>€</a:t>
            </a:r>
            <a:r>
              <a:rPr sz="1100" spc="-10" dirty="0">
                <a:solidFill>
                  <a:srgbClr val="001F5F"/>
                </a:solidFill>
                <a:latin typeface="Arial"/>
                <a:cs typeface="Arial"/>
              </a:rPr>
              <a:t> 419.000</a:t>
            </a:r>
            <a:endParaRPr sz="1100" dirty="0">
              <a:latin typeface="Arial"/>
              <a:cs typeface="Arial"/>
            </a:endParaRPr>
          </a:p>
        </p:txBody>
      </p:sp>
      <p:grpSp>
        <p:nvGrpSpPr>
          <p:cNvPr id="28" name="object 28"/>
          <p:cNvGrpSpPr/>
          <p:nvPr/>
        </p:nvGrpSpPr>
        <p:grpSpPr>
          <a:xfrm>
            <a:off x="3619500" y="4469891"/>
            <a:ext cx="5529580" cy="2214880"/>
            <a:chOff x="3619500" y="4469891"/>
            <a:chExt cx="5529580" cy="2214880"/>
          </a:xfrm>
        </p:grpSpPr>
        <p:pic>
          <p:nvPicPr>
            <p:cNvPr id="29" name="object 29"/>
            <p:cNvPicPr/>
            <p:nvPr/>
          </p:nvPicPr>
          <p:blipFill>
            <a:blip r:embed="rId2" cstate="print"/>
            <a:stretch>
              <a:fillRect/>
            </a:stretch>
          </p:blipFill>
          <p:spPr>
            <a:xfrm>
              <a:off x="3619500" y="4469891"/>
              <a:ext cx="5524499" cy="2214371"/>
            </a:xfrm>
            <a:prstGeom prst="rect">
              <a:avLst/>
            </a:prstGeom>
          </p:spPr>
        </p:pic>
        <p:pic>
          <p:nvPicPr>
            <p:cNvPr id="30" name="object 30"/>
            <p:cNvPicPr/>
            <p:nvPr/>
          </p:nvPicPr>
          <p:blipFill>
            <a:blip r:embed="rId3" cstate="print"/>
            <a:stretch>
              <a:fillRect/>
            </a:stretch>
          </p:blipFill>
          <p:spPr>
            <a:xfrm>
              <a:off x="3666744" y="4497323"/>
              <a:ext cx="5477255" cy="2109215"/>
            </a:xfrm>
            <a:prstGeom prst="rect">
              <a:avLst/>
            </a:prstGeom>
          </p:spPr>
        </p:pic>
        <p:sp>
          <p:nvSpPr>
            <p:cNvPr id="31" name="object 31"/>
            <p:cNvSpPr/>
            <p:nvPr/>
          </p:nvSpPr>
          <p:spPr>
            <a:xfrm>
              <a:off x="3666744" y="4497323"/>
              <a:ext cx="5477510" cy="2109470"/>
            </a:xfrm>
            <a:custGeom>
              <a:avLst/>
              <a:gdLst/>
              <a:ahLst/>
              <a:cxnLst/>
              <a:rect l="l" t="t" r="r" b="b"/>
              <a:pathLst>
                <a:path w="5477509" h="2109470">
                  <a:moveTo>
                    <a:pt x="0" y="0"/>
                  </a:moveTo>
                  <a:lnTo>
                    <a:pt x="5477002" y="0"/>
                  </a:lnTo>
                  <a:lnTo>
                    <a:pt x="5477002" y="2108962"/>
                  </a:lnTo>
                  <a:lnTo>
                    <a:pt x="0" y="2108962"/>
                  </a:lnTo>
                  <a:lnTo>
                    <a:pt x="0" y="0"/>
                  </a:lnTo>
                  <a:close/>
                </a:path>
              </a:pathLst>
            </a:custGeom>
            <a:ln w="9525">
              <a:solidFill>
                <a:srgbClr val="B6DCDF"/>
              </a:solidFill>
            </a:ln>
          </p:spPr>
          <p:txBody>
            <a:bodyPr wrap="square" lIns="0" tIns="0" rIns="0" bIns="0" rtlCol="0"/>
            <a:lstStyle/>
            <a:p>
              <a:endParaRPr/>
            </a:p>
          </p:txBody>
        </p:sp>
      </p:grpSp>
      <p:sp>
        <p:nvSpPr>
          <p:cNvPr id="32" name="object 32"/>
          <p:cNvSpPr txBox="1"/>
          <p:nvPr/>
        </p:nvSpPr>
        <p:spPr>
          <a:xfrm>
            <a:off x="3767886" y="4561460"/>
            <a:ext cx="5330825" cy="2051844"/>
          </a:xfrm>
          <a:prstGeom prst="rect">
            <a:avLst/>
          </a:prstGeom>
        </p:spPr>
        <p:txBody>
          <a:bodyPr vert="horz" wrap="square" lIns="0" tIns="0" rIns="0" bIns="0" rtlCol="0">
            <a:spAutoFit/>
          </a:bodyPr>
          <a:lstStyle/>
          <a:p>
            <a:pPr marL="12700" algn="just">
              <a:lnSpc>
                <a:spcPts val="1785"/>
              </a:lnSpc>
              <a:buClr>
                <a:srgbClr val="000000"/>
              </a:buClr>
              <a:buSzPct val="163636"/>
              <a:tabLst>
                <a:tab pos="239395" algn="l"/>
              </a:tabLst>
            </a:pPr>
            <a:r>
              <a:rPr lang="it-IT" sz="1100" dirty="0">
                <a:solidFill>
                  <a:srgbClr val="001F5F"/>
                </a:solidFill>
                <a:latin typeface="Arial"/>
                <a:cs typeface="Arial"/>
              </a:rPr>
              <a:t>1. </a:t>
            </a:r>
            <a:r>
              <a:rPr sz="1100" dirty="0">
                <a:solidFill>
                  <a:srgbClr val="001F5F"/>
                </a:solidFill>
                <a:latin typeface="Arial"/>
                <a:cs typeface="Arial"/>
              </a:rPr>
              <a:t>Le</a:t>
            </a:r>
            <a:r>
              <a:rPr sz="1100" spc="100" dirty="0">
                <a:solidFill>
                  <a:srgbClr val="001F5F"/>
                </a:solidFill>
                <a:latin typeface="Arial"/>
                <a:cs typeface="Arial"/>
              </a:rPr>
              <a:t> </a:t>
            </a:r>
            <a:r>
              <a:rPr sz="1100" b="1" dirty="0">
                <a:solidFill>
                  <a:srgbClr val="001F5F"/>
                </a:solidFill>
                <a:latin typeface="Arial"/>
                <a:cs typeface="Arial"/>
              </a:rPr>
              <a:t>modalità</a:t>
            </a:r>
            <a:r>
              <a:rPr sz="1100" b="1" spc="105" dirty="0">
                <a:solidFill>
                  <a:srgbClr val="001F5F"/>
                </a:solidFill>
                <a:latin typeface="Arial"/>
                <a:cs typeface="Arial"/>
              </a:rPr>
              <a:t> </a:t>
            </a:r>
            <a:r>
              <a:rPr sz="1100" b="1" dirty="0">
                <a:solidFill>
                  <a:srgbClr val="001F5F"/>
                </a:solidFill>
                <a:latin typeface="Arial"/>
                <a:cs typeface="Arial"/>
              </a:rPr>
              <a:t>di</a:t>
            </a:r>
            <a:r>
              <a:rPr sz="1100" b="1" spc="95" dirty="0">
                <a:solidFill>
                  <a:srgbClr val="001F5F"/>
                </a:solidFill>
                <a:latin typeface="Arial"/>
                <a:cs typeface="Arial"/>
              </a:rPr>
              <a:t> </a:t>
            </a:r>
            <a:r>
              <a:rPr sz="1100" b="1" dirty="0">
                <a:solidFill>
                  <a:srgbClr val="001F5F"/>
                </a:solidFill>
                <a:latin typeface="Arial"/>
                <a:cs typeface="Arial"/>
              </a:rPr>
              <a:t>formazione</a:t>
            </a:r>
            <a:r>
              <a:rPr sz="1100" b="1" spc="110" dirty="0">
                <a:solidFill>
                  <a:srgbClr val="001F5F"/>
                </a:solidFill>
                <a:latin typeface="Arial"/>
                <a:cs typeface="Arial"/>
              </a:rPr>
              <a:t> </a:t>
            </a:r>
            <a:r>
              <a:rPr sz="1100" b="1" dirty="0">
                <a:solidFill>
                  <a:srgbClr val="001F5F"/>
                </a:solidFill>
                <a:latin typeface="Arial"/>
                <a:cs typeface="Arial"/>
              </a:rPr>
              <a:t>della</a:t>
            </a:r>
            <a:r>
              <a:rPr sz="1100" b="1" spc="100" dirty="0">
                <a:solidFill>
                  <a:srgbClr val="001F5F"/>
                </a:solidFill>
                <a:latin typeface="Arial"/>
                <a:cs typeface="Arial"/>
              </a:rPr>
              <a:t> </a:t>
            </a:r>
            <a:r>
              <a:rPr sz="1100" b="1" dirty="0">
                <a:solidFill>
                  <a:srgbClr val="001F5F"/>
                </a:solidFill>
                <a:latin typeface="Arial"/>
                <a:cs typeface="Arial"/>
              </a:rPr>
              <a:t>provvista</a:t>
            </a:r>
            <a:r>
              <a:rPr sz="1100" dirty="0">
                <a:solidFill>
                  <a:srgbClr val="001F5F"/>
                </a:solidFill>
                <a:latin typeface="Arial"/>
                <a:cs typeface="Arial"/>
              </a:rPr>
              <a:t>:</a:t>
            </a:r>
            <a:r>
              <a:rPr sz="1100" spc="105" dirty="0">
                <a:solidFill>
                  <a:srgbClr val="001F5F"/>
                </a:solidFill>
                <a:latin typeface="Arial"/>
                <a:cs typeface="Arial"/>
              </a:rPr>
              <a:t> </a:t>
            </a:r>
            <a:r>
              <a:rPr sz="1100" dirty="0">
                <a:solidFill>
                  <a:srgbClr val="0000FF"/>
                </a:solidFill>
                <a:latin typeface="Arial"/>
                <a:cs typeface="Arial"/>
              </a:rPr>
              <a:t>creazione</a:t>
            </a:r>
            <a:r>
              <a:rPr sz="1100" spc="110" dirty="0">
                <a:solidFill>
                  <a:srgbClr val="0000FF"/>
                </a:solidFill>
                <a:latin typeface="Arial"/>
                <a:cs typeface="Arial"/>
              </a:rPr>
              <a:t> </a:t>
            </a:r>
            <a:r>
              <a:rPr sz="1100" dirty="0">
                <a:solidFill>
                  <a:srgbClr val="0000FF"/>
                </a:solidFill>
                <a:latin typeface="Arial"/>
                <a:cs typeface="Arial"/>
              </a:rPr>
              <a:t>di</a:t>
            </a:r>
            <a:r>
              <a:rPr sz="1100" spc="100" dirty="0">
                <a:solidFill>
                  <a:srgbClr val="0000FF"/>
                </a:solidFill>
                <a:latin typeface="Arial"/>
                <a:cs typeface="Arial"/>
              </a:rPr>
              <a:t> </a:t>
            </a:r>
            <a:r>
              <a:rPr sz="1100" dirty="0">
                <a:solidFill>
                  <a:srgbClr val="0000FF"/>
                </a:solidFill>
                <a:latin typeface="Arial"/>
                <a:cs typeface="Arial"/>
              </a:rPr>
              <a:t>fondi</a:t>
            </a:r>
            <a:r>
              <a:rPr sz="1100" spc="114" dirty="0">
                <a:solidFill>
                  <a:srgbClr val="0000FF"/>
                </a:solidFill>
                <a:latin typeface="Arial"/>
                <a:cs typeface="Arial"/>
              </a:rPr>
              <a:t> </a:t>
            </a:r>
            <a:r>
              <a:rPr sz="1100" dirty="0">
                <a:solidFill>
                  <a:srgbClr val="0000FF"/>
                </a:solidFill>
                <a:latin typeface="Arial"/>
                <a:cs typeface="Arial"/>
              </a:rPr>
              <a:t>neri,</a:t>
            </a:r>
            <a:r>
              <a:rPr sz="1100" spc="110" dirty="0">
                <a:solidFill>
                  <a:srgbClr val="0000FF"/>
                </a:solidFill>
                <a:latin typeface="Arial"/>
                <a:cs typeface="Arial"/>
              </a:rPr>
              <a:t> </a:t>
            </a:r>
            <a:r>
              <a:rPr sz="1100" spc="-10" dirty="0">
                <a:solidFill>
                  <a:srgbClr val="0000FF"/>
                </a:solidFill>
                <a:latin typeface="Arial"/>
                <a:cs typeface="Arial"/>
              </a:rPr>
              <a:t>aumentato</a:t>
            </a:r>
            <a:endParaRPr sz="1100" dirty="0">
              <a:latin typeface="Arial"/>
              <a:cs typeface="Arial"/>
            </a:endParaRPr>
          </a:p>
          <a:p>
            <a:pPr marL="198120" algn="just">
              <a:lnSpc>
                <a:spcPct val="100000"/>
              </a:lnSpc>
              <a:spcBef>
                <a:spcPts val="85"/>
              </a:spcBef>
            </a:pPr>
            <a:r>
              <a:rPr sz="1100" spc="-10" dirty="0">
                <a:solidFill>
                  <a:srgbClr val="0000FF"/>
                </a:solidFill>
                <a:latin typeface="Arial"/>
                <a:cs typeface="Arial"/>
              </a:rPr>
              <a:t>artificiosamente</a:t>
            </a:r>
            <a:r>
              <a:rPr sz="1100" spc="-35" dirty="0">
                <a:solidFill>
                  <a:srgbClr val="0000FF"/>
                </a:solidFill>
                <a:latin typeface="Arial"/>
                <a:cs typeface="Arial"/>
              </a:rPr>
              <a:t> </a:t>
            </a:r>
            <a:r>
              <a:rPr sz="1100" dirty="0">
                <a:solidFill>
                  <a:srgbClr val="0000FF"/>
                </a:solidFill>
                <a:latin typeface="Arial"/>
                <a:cs typeface="Arial"/>
              </a:rPr>
              <a:t>il</a:t>
            </a:r>
            <a:r>
              <a:rPr sz="1100" spc="5" dirty="0">
                <a:solidFill>
                  <a:srgbClr val="0000FF"/>
                </a:solidFill>
                <a:latin typeface="Arial"/>
                <a:cs typeface="Arial"/>
              </a:rPr>
              <a:t> </a:t>
            </a:r>
            <a:r>
              <a:rPr sz="1100" spc="-10" dirty="0">
                <a:solidFill>
                  <a:srgbClr val="0000FF"/>
                </a:solidFill>
                <a:latin typeface="Arial"/>
                <a:cs typeface="Arial"/>
              </a:rPr>
              <a:t>valore</a:t>
            </a:r>
            <a:r>
              <a:rPr sz="1100" spc="-20" dirty="0">
                <a:solidFill>
                  <a:srgbClr val="0000FF"/>
                </a:solidFill>
                <a:latin typeface="Arial"/>
                <a:cs typeface="Arial"/>
              </a:rPr>
              <a:t> </a:t>
            </a:r>
            <a:r>
              <a:rPr sz="1100" dirty="0">
                <a:solidFill>
                  <a:srgbClr val="0000FF"/>
                </a:solidFill>
                <a:latin typeface="Arial"/>
                <a:cs typeface="Arial"/>
              </a:rPr>
              <a:t>delle</a:t>
            </a:r>
            <a:r>
              <a:rPr sz="1100" spc="-5" dirty="0">
                <a:solidFill>
                  <a:srgbClr val="0000FF"/>
                </a:solidFill>
                <a:latin typeface="Arial"/>
                <a:cs typeface="Arial"/>
              </a:rPr>
              <a:t> </a:t>
            </a:r>
            <a:r>
              <a:rPr sz="1100" dirty="0">
                <a:solidFill>
                  <a:srgbClr val="0000FF"/>
                </a:solidFill>
                <a:latin typeface="Arial"/>
                <a:cs typeface="Arial"/>
              </a:rPr>
              <a:t>note</a:t>
            </a:r>
            <a:r>
              <a:rPr sz="1100" spc="-35" dirty="0">
                <a:solidFill>
                  <a:srgbClr val="0000FF"/>
                </a:solidFill>
                <a:latin typeface="Arial"/>
                <a:cs typeface="Arial"/>
              </a:rPr>
              <a:t> </a:t>
            </a:r>
            <a:r>
              <a:rPr sz="1100" dirty="0">
                <a:solidFill>
                  <a:srgbClr val="0000FF"/>
                </a:solidFill>
                <a:latin typeface="Arial"/>
                <a:cs typeface="Arial"/>
              </a:rPr>
              <a:t>spese,</a:t>
            </a:r>
            <a:r>
              <a:rPr sz="1100" spc="-35" dirty="0">
                <a:solidFill>
                  <a:srgbClr val="0000FF"/>
                </a:solidFill>
                <a:latin typeface="Arial"/>
                <a:cs typeface="Arial"/>
              </a:rPr>
              <a:t> </a:t>
            </a:r>
            <a:r>
              <a:rPr sz="1100" spc="-10" dirty="0">
                <a:solidFill>
                  <a:srgbClr val="0000FF"/>
                </a:solidFill>
                <a:latin typeface="Arial"/>
                <a:cs typeface="Arial"/>
              </a:rPr>
              <a:t>ricorso</a:t>
            </a:r>
            <a:r>
              <a:rPr sz="1100" spc="-45" dirty="0">
                <a:solidFill>
                  <a:srgbClr val="0000FF"/>
                </a:solidFill>
                <a:latin typeface="Arial"/>
                <a:cs typeface="Arial"/>
              </a:rPr>
              <a:t> </a:t>
            </a:r>
            <a:r>
              <a:rPr sz="1100" dirty="0">
                <a:solidFill>
                  <a:srgbClr val="0000FF"/>
                </a:solidFill>
                <a:latin typeface="Arial"/>
                <a:cs typeface="Arial"/>
              </a:rPr>
              <a:t>a</a:t>
            </a:r>
            <a:r>
              <a:rPr sz="1100" spc="5" dirty="0">
                <a:solidFill>
                  <a:srgbClr val="0000FF"/>
                </a:solidFill>
                <a:latin typeface="Arial"/>
                <a:cs typeface="Arial"/>
              </a:rPr>
              <a:t> </a:t>
            </a:r>
            <a:r>
              <a:rPr sz="1100" spc="-10" dirty="0">
                <a:solidFill>
                  <a:srgbClr val="0000FF"/>
                </a:solidFill>
                <a:latin typeface="Arial"/>
                <a:cs typeface="Arial"/>
              </a:rPr>
              <a:t>fatture</a:t>
            </a:r>
            <a:r>
              <a:rPr sz="1100" spc="-50" dirty="0">
                <a:solidFill>
                  <a:srgbClr val="0000FF"/>
                </a:solidFill>
                <a:latin typeface="Arial"/>
                <a:cs typeface="Arial"/>
              </a:rPr>
              <a:t> </a:t>
            </a:r>
            <a:r>
              <a:rPr sz="1100" spc="-10" dirty="0">
                <a:solidFill>
                  <a:srgbClr val="0000FF"/>
                </a:solidFill>
                <a:latin typeface="Arial"/>
                <a:cs typeface="Arial"/>
              </a:rPr>
              <a:t>false</a:t>
            </a:r>
            <a:r>
              <a:rPr sz="1100" spc="-10" dirty="0">
                <a:solidFill>
                  <a:srgbClr val="001F5F"/>
                </a:solidFill>
                <a:latin typeface="Arial"/>
                <a:cs typeface="Arial"/>
              </a:rPr>
              <a:t>,</a:t>
            </a:r>
            <a:r>
              <a:rPr sz="1100" spc="-125" dirty="0">
                <a:solidFill>
                  <a:srgbClr val="001F5F"/>
                </a:solidFill>
                <a:latin typeface="Arial"/>
                <a:cs typeface="Arial"/>
              </a:rPr>
              <a:t> </a:t>
            </a:r>
            <a:r>
              <a:rPr sz="1100" spc="-20" dirty="0">
                <a:solidFill>
                  <a:srgbClr val="001F5F"/>
                </a:solidFill>
                <a:latin typeface="Arial"/>
                <a:cs typeface="Arial"/>
              </a:rPr>
              <a:t>ecc;</a:t>
            </a:r>
            <a:endParaRPr sz="1100" dirty="0">
              <a:latin typeface="Arial"/>
              <a:cs typeface="Arial"/>
            </a:endParaRPr>
          </a:p>
          <a:p>
            <a:pPr marL="196215" marR="5080" indent="-184150" algn="just">
              <a:lnSpc>
                <a:spcPct val="100000"/>
              </a:lnSpc>
              <a:spcBef>
                <a:spcPts val="400"/>
              </a:spcBef>
              <a:buAutoNum type="arabicPeriod" startAt="2"/>
              <a:tabLst>
                <a:tab pos="198120" algn="l"/>
              </a:tabLst>
            </a:pPr>
            <a:r>
              <a:rPr sz="1100" dirty="0">
                <a:solidFill>
                  <a:srgbClr val="001F5F"/>
                </a:solidFill>
                <a:latin typeface="Arial"/>
                <a:cs typeface="Arial"/>
              </a:rPr>
              <a:t>La</a:t>
            </a:r>
            <a:r>
              <a:rPr sz="1100" spc="110" dirty="0">
                <a:solidFill>
                  <a:srgbClr val="001F5F"/>
                </a:solidFill>
                <a:latin typeface="Arial"/>
                <a:cs typeface="Arial"/>
              </a:rPr>
              <a:t> </a:t>
            </a:r>
            <a:r>
              <a:rPr sz="1100" b="1" dirty="0">
                <a:solidFill>
                  <a:srgbClr val="001F5F"/>
                </a:solidFill>
                <a:latin typeface="Arial"/>
                <a:cs typeface="Arial"/>
              </a:rPr>
              <a:t>pratica</a:t>
            </a:r>
            <a:r>
              <a:rPr sz="1100" b="1" spc="114" dirty="0">
                <a:solidFill>
                  <a:srgbClr val="001F5F"/>
                </a:solidFill>
                <a:latin typeface="Arial"/>
                <a:cs typeface="Arial"/>
              </a:rPr>
              <a:t> </a:t>
            </a:r>
            <a:r>
              <a:rPr sz="1100" b="1" dirty="0">
                <a:solidFill>
                  <a:srgbClr val="001F5F"/>
                </a:solidFill>
                <a:latin typeface="Arial"/>
                <a:cs typeface="Arial"/>
              </a:rPr>
              <a:t>delle</a:t>
            </a:r>
            <a:r>
              <a:rPr sz="1100" b="1" spc="100" dirty="0">
                <a:solidFill>
                  <a:srgbClr val="001F5F"/>
                </a:solidFill>
                <a:latin typeface="Arial"/>
                <a:cs typeface="Arial"/>
              </a:rPr>
              <a:t> </a:t>
            </a:r>
            <a:r>
              <a:rPr sz="1100" b="1" dirty="0">
                <a:solidFill>
                  <a:srgbClr val="001F5F"/>
                </a:solidFill>
                <a:latin typeface="Arial"/>
                <a:cs typeface="Arial"/>
              </a:rPr>
              <a:t>ccdd.</a:t>
            </a:r>
            <a:r>
              <a:rPr sz="1100" b="1" spc="100" dirty="0">
                <a:solidFill>
                  <a:srgbClr val="001F5F"/>
                </a:solidFill>
                <a:latin typeface="Arial"/>
                <a:cs typeface="Arial"/>
              </a:rPr>
              <a:t> </a:t>
            </a:r>
            <a:r>
              <a:rPr sz="1100" b="1" dirty="0">
                <a:solidFill>
                  <a:srgbClr val="001F5F"/>
                </a:solidFill>
                <a:latin typeface="Arial"/>
                <a:cs typeface="Arial"/>
              </a:rPr>
              <a:t>remunerazioni</a:t>
            </a:r>
            <a:r>
              <a:rPr sz="1100" b="1" spc="105" dirty="0">
                <a:solidFill>
                  <a:srgbClr val="001F5F"/>
                </a:solidFill>
                <a:latin typeface="Arial"/>
                <a:cs typeface="Arial"/>
              </a:rPr>
              <a:t> </a:t>
            </a:r>
            <a:r>
              <a:rPr sz="1100" b="1" dirty="0">
                <a:solidFill>
                  <a:srgbClr val="001F5F"/>
                </a:solidFill>
                <a:latin typeface="Arial"/>
                <a:cs typeface="Arial"/>
              </a:rPr>
              <a:t>improprie</a:t>
            </a:r>
            <a:r>
              <a:rPr sz="1100" dirty="0">
                <a:solidFill>
                  <a:srgbClr val="001F5F"/>
                </a:solidFill>
                <a:latin typeface="Arial"/>
                <a:cs typeface="Arial"/>
              </a:rPr>
              <a:t>,</a:t>
            </a:r>
            <a:r>
              <a:rPr sz="1100" spc="110" dirty="0">
                <a:solidFill>
                  <a:srgbClr val="001F5F"/>
                </a:solidFill>
                <a:latin typeface="Arial"/>
                <a:cs typeface="Arial"/>
              </a:rPr>
              <a:t> </a:t>
            </a:r>
            <a:r>
              <a:rPr sz="1100" dirty="0">
                <a:solidFill>
                  <a:srgbClr val="001F5F"/>
                </a:solidFill>
                <a:latin typeface="Arial"/>
                <a:cs typeface="Arial"/>
              </a:rPr>
              <a:t>ossia</a:t>
            </a:r>
            <a:r>
              <a:rPr sz="1100" spc="100" dirty="0">
                <a:solidFill>
                  <a:srgbClr val="001F5F"/>
                </a:solidFill>
                <a:latin typeface="Arial"/>
                <a:cs typeface="Arial"/>
              </a:rPr>
              <a:t> </a:t>
            </a:r>
            <a:r>
              <a:rPr sz="1100" dirty="0">
                <a:solidFill>
                  <a:srgbClr val="001F5F"/>
                </a:solidFill>
                <a:latin typeface="Arial"/>
                <a:cs typeface="Arial"/>
              </a:rPr>
              <a:t>ricorrendo</a:t>
            </a:r>
            <a:r>
              <a:rPr sz="1100" spc="110" dirty="0">
                <a:solidFill>
                  <a:srgbClr val="001F5F"/>
                </a:solidFill>
                <a:latin typeface="Arial"/>
                <a:cs typeface="Arial"/>
              </a:rPr>
              <a:t> </a:t>
            </a:r>
            <a:r>
              <a:rPr sz="1100" dirty="0">
                <a:solidFill>
                  <a:srgbClr val="001F5F"/>
                </a:solidFill>
                <a:latin typeface="Arial"/>
                <a:cs typeface="Arial"/>
              </a:rPr>
              <a:t>ad</a:t>
            </a:r>
            <a:r>
              <a:rPr sz="1100" spc="105" dirty="0">
                <a:solidFill>
                  <a:srgbClr val="001F5F"/>
                </a:solidFill>
                <a:latin typeface="Arial"/>
                <a:cs typeface="Arial"/>
              </a:rPr>
              <a:t> </a:t>
            </a:r>
            <a:r>
              <a:rPr sz="1100" dirty="0">
                <a:solidFill>
                  <a:srgbClr val="001F5F"/>
                </a:solidFill>
                <a:latin typeface="Arial"/>
                <a:cs typeface="Arial"/>
              </a:rPr>
              <a:t>attività</a:t>
            </a:r>
            <a:r>
              <a:rPr sz="1100" spc="114" dirty="0">
                <a:solidFill>
                  <a:srgbClr val="001F5F"/>
                </a:solidFill>
                <a:latin typeface="Arial"/>
                <a:cs typeface="Arial"/>
              </a:rPr>
              <a:t> </a:t>
            </a:r>
            <a:r>
              <a:rPr sz="1100" spc="-25" dirty="0">
                <a:solidFill>
                  <a:srgbClr val="001F5F"/>
                </a:solidFill>
                <a:latin typeface="Arial"/>
                <a:cs typeface="Arial"/>
              </a:rPr>
              <a:t>di 	</a:t>
            </a:r>
            <a:r>
              <a:rPr sz="1100" dirty="0">
                <a:solidFill>
                  <a:srgbClr val="0000FF"/>
                </a:solidFill>
                <a:latin typeface="Arial"/>
                <a:cs typeface="Arial"/>
              </a:rPr>
              <a:t>liberalità,</a:t>
            </a:r>
            <a:r>
              <a:rPr sz="1100" spc="110" dirty="0">
                <a:solidFill>
                  <a:srgbClr val="0000FF"/>
                </a:solidFill>
                <a:latin typeface="Arial"/>
                <a:cs typeface="Arial"/>
              </a:rPr>
              <a:t> </a:t>
            </a:r>
            <a:r>
              <a:rPr sz="1100" dirty="0">
                <a:solidFill>
                  <a:srgbClr val="0000FF"/>
                </a:solidFill>
                <a:latin typeface="Arial"/>
                <a:cs typeface="Arial"/>
              </a:rPr>
              <a:t>donazioni,</a:t>
            </a:r>
            <a:r>
              <a:rPr sz="1100" spc="130" dirty="0">
                <a:solidFill>
                  <a:srgbClr val="0000FF"/>
                </a:solidFill>
                <a:latin typeface="Arial"/>
                <a:cs typeface="Arial"/>
              </a:rPr>
              <a:t> </a:t>
            </a:r>
            <a:r>
              <a:rPr sz="1100" dirty="0">
                <a:solidFill>
                  <a:srgbClr val="0000FF"/>
                </a:solidFill>
                <a:latin typeface="Arial"/>
                <a:cs typeface="Arial"/>
              </a:rPr>
              <a:t>omaggistica,</a:t>
            </a:r>
            <a:r>
              <a:rPr sz="1100" spc="114" dirty="0">
                <a:solidFill>
                  <a:srgbClr val="0000FF"/>
                </a:solidFill>
                <a:latin typeface="Arial"/>
                <a:cs typeface="Arial"/>
              </a:rPr>
              <a:t> </a:t>
            </a:r>
            <a:r>
              <a:rPr sz="1100" dirty="0">
                <a:solidFill>
                  <a:srgbClr val="0000FF"/>
                </a:solidFill>
                <a:latin typeface="Arial"/>
                <a:cs typeface="Arial"/>
              </a:rPr>
              <a:t>e</a:t>
            </a:r>
            <a:r>
              <a:rPr sz="1100" spc="110" dirty="0">
                <a:solidFill>
                  <a:srgbClr val="0000FF"/>
                </a:solidFill>
                <a:latin typeface="Arial"/>
                <a:cs typeface="Arial"/>
              </a:rPr>
              <a:t> </a:t>
            </a:r>
            <a:r>
              <a:rPr sz="1100" dirty="0">
                <a:solidFill>
                  <a:srgbClr val="0000FF"/>
                </a:solidFill>
                <a:latin typeface="Arial"/>
                <a:cs typeface="Arial"/>
              </a:rPr>
              <a:t>consulenze</a:t>
            </a:r>
            <a:r>
              <a:rPr sz="1100" spc="110" dirty="0">
                <a:solidFill>
                  <a:srgbClr val="0000FF"/>
                </a:solidFill>
                <a:latin typeface="Arial"/>
                <a:cs typeface="Arial"/>
              </a:rPr>
              <a:t> </a:t>
            </a:r>
            <a:r>
              <a:rPr sz="1100" dirty="0">
                <a:solidFill>
                  <a:srgbClr val="001F5F"/>
                </a:solidFill>
                <a:latin typeface="Arial"/>
                <a:cs typeface="Arial"/>
              </a:rPr>
              <a:t>in</a:t>
            </a:r>
            <a:r>
              <a:rPr sz="1100" spc="114" dirty="0">
                <a:solidFill>
                  <a:srgbClr val="001F5F"/>
                </a:solidFill>
                <a:latin typeface="Arial"/>
                <a:cs typeface="Arial"/>
              </a:rPr>
              <a:t> </a:t>
            </a:r>
            <a:r>
              <a:rPr sz="1100" dirty="0">
                <a:solidFill>
                  <a:srgbClr val="001F5F"/>
                </a:solidFill>
                <a:latin typeface="Arial"/>
                <a:cs typeface="Arial"/>
              </a:rPr>
              <a:t>contrasto</a:t>
            </a:r>
            <a:r>
              <a:rPr sz="1100" spc="110" dirty="0">
                <a:solidFill>
                  <a:srgbClr val="001F5F"/>
                </a:solidFill>
                <a:latin typeface="Arial"/>
                <a:cs typeface="Arial"/>
              </a:rPr>
              <a:t> </a:t>
            </a:r>
            <a:r>
              <a:rPr sz="1100" dirty="0">
                <a:solidFill>
                  <a:srgbClr val="001F5F"/>
                </a:solidFill>
                <a:latin typeface="Arial"/>
                <a:cs typeface="Arial"/>
              </a:rPr>
              <a:t>con</a:t>
            </a:r>
            <a:r>
              <a:rPr sz="1100" spc="120" dirty="0">
                <a:solidFill>
                  <a:srgbClr val="001F5F"/>
                </a:solidFill>
                <a:latin typeface="Arial"/>
                <a:cs typeface="Arial"/>
              </a:rPr>
              <a:t> </a:t>
            </a:r>
            <a:r>
              <a:rPr sz="1100" dirty="0">
                <a:solidFill>
                  <a:srgbClr val="001F5F"/>
                </a:solidFill>
                <a:latin typeface="Arial"/>
                <a:cs typeface="Arial"/>
              </a:rPr>
              <a:t>i</a:t>
            </a:r>
            <a:r>
              <a:rPr sz="1100" spc="120" dirty="0">
                <a:solidFill>
                  <a:srgbClr val="001F5F"/>
                </a:solidFill>
                <a:latin typeface="Arial"/>
                <a:cs typeface="Arial"/>
              </a:rPr>
              <a:t> </a:t>
            </a:r>
            <a:r>
              <a:rPr sz="1100" dirty="0">
                <a:solidFill>
                  <a:srgbClr val="001F5F"/>
                </a:solidFill>
                <a:latin typeface="Arial"/>
                <a:cs typeface="Arial"/>
              </a:rPr>
              <a:t>presupposti</a:t>
            </a:r>
            <a:r>
              <a:rPr sz="1100" spc="120" dirty="0">
                <a:solidFill>
                  <a:srgbClr val="001F5F"/>
                </a:solidFill>
                <a:latin typeface="Arial"/>
                <a:cs typeface="Arial"/>
              </a:rPr>
              <a:t> </a:t>
            </a:r>
            <a:r>
              <a:rPr sz="1100" spc="-25" dirty="0">
                <a:solidFill>
                  <a:srgbClr val="001F5F"/>
                </a:solidFill>
                <a:latin typeface="Arial"/>
                <a:cs typeface="Arial"/>
              </a:rPr>
              <a:t>di 	</a:t>
            </a:r>
            <a:r>
              <a:rPr sz="1100" dirty="0">
                <a:solidFill>
                  <a:srgbClr val="001F5F"/>
                </a:solidFill>
                <a:latin typeface="Arial"/>
                <a:cs typeface="Arial"/>
              </a:rPr>
              <a:t>legge</a:t>
            </a:r>
            <a:r>
              <a:rPr sz="1100" spc="-5" dirty="0">
                <a:solidFill>
                  <a:srgbClr val="001F5F"/>
                </a:solidFill>
                <a:latin typeface="Arial"/>
                <a:cs typeface="Arial"/>
              </a:rPr>
              <a:t> </a:t>
            </a:r>
            <a:r>
              <a:rPr sz="1100" spc="-10" dirty="0">
                <a:solidFill>
                  <a:srgbClr val="001F5F"/>
                </a:solidFill>
                <a:latin typeface="Arial"/>
                <a:cs typeface="Arial"/>
              </a:rPr>
              <a:t>(</a:t>
            </a:r>
            <a:r>
              <a:rPr sz="1100" b="1" i="1" spc="-10" dirty="0">
                <a:solidFill>
                  <a:srgbClr val="001F5F"/>
                </a:solidFill>
                <a:latin typeface="Arial"/>
                <a:cs typeface="Arial"/>
              </a:rPr>
              <a:t>comportamenti</a:t>
            </a:r>
            <a:r>
              <a:rPr sz="1100" b="1" i="1" spc="-50" dirty="0">
                <a:solidFill>
                  <a:srgbClr val="001F5F"/>
                </a:solidFill>
                <a:latin typeface="Arial"/>
                <a:cs typeface="Arial"/>
              </a:rPr>
              <a:t> </a:t>
            </a:r>
            <a:r>
              <a:rPr sz="1100" b="1" i="1" dirty="0">
                <a:solidFill>
                  <a:srgbClr val="001F5F"/>
                </a:solidFill>
                <a:latin typeface="Arial"/>
                <a:cs typeface="Arial"/>
              </a:rPr>
              <a:t>prodromici</a:t>
            </a:r>
            <a:r>
              <a:rPr sz="1100" b="1" i="1" spc="-10" dirty="0">
                <a:solidFill>
                  <a:srgbClr val="001F5F"/>
                </a:solidFill>
                <a:latin typeface="Arial"/>
                <a:cs typeface="Arial"/>
              </a:rPr>
              <a:t> </a:t>
            </a:r>
            <a:r>
              <a:rPr sz="1100" dirty="0">
                <a:solidFill>
                  <a:srgbClr val="001F5F"/>
                </a:solidFill>
                <a:latin typeface="Arial"/>
                <a:cs typeface="Arial"/>
              </a:rPr>
              <a:t>–</a:t>
            </a:r>
            <a:r>
              <a:rPr sz="1100" spc="10" dirty="0">
                <a:solidFill>
                  <a:srgbClr val="001F5F"/>
                </a:solidFill>
                <a:latin typeface="Arial"/>
                <a:cs typeface="Arial"/>
              </a:rPr>
              <a:t> </a:t>
            </a:r>
            <a:r>
              <a:rPr sz="1100" spc="-10" dirty="0">
                <a:solidFill>
                  <a:srgbClr val="001F5F"/>
                </a:solidFill>
                <a:latin typeface="Arial"/>
                <a:cs typeface="Arial"/>
              </a:rPr>
              <a:t>anticamera</a:t>
            </a:r>
            <a:r>
              <a:rPr sz="1100" spc="-45" dirty="0">
                <a:solidFill>
                  <a:srgbClr val="001F5F"/>
                </a:solidFill>
                <a:latin typeface="Arial"/>
                <a:cs typeface="Arial"/>
              </a:rPr>
              <a:t> </a:t>
            </a:r>
            <a:r>
              <a:rPr sz="1100" spc="-10" dirty="0">
                <a:solidFill>
                  <a:srgbClr val="001F5F"/>
                </a:solidFill>
                <a:latin typeface="Arial"/>
                <a:cs typeface="Arial"/>
              </a:rPr>
              <a:t>della</a:t>
            </a:r>
            <a:r>
              <a:rPr sz="1100" spc="-120" dirty="0">
                <a:solidFill>
                  <a:srgbClr val="001F5F"/>
                </a:solidFill>
                <a:latin typeface="Arial"/>
                <a:cs typeface="Arial"/>
              </a:rPr>
              <a:t> </a:t>
            </a:r>
            <a:r>
              <a:rPr sz="1100" spc="-10" dirty="0">
                <a:solidFill>
                  <a:srgbClr val="001F5F"/>
                </a:solidFill>
                <a:latin typeface="Arial"/>
                <a:cs typeface="Arial"/>
              </a:rPr>
              <a:t>corruzione);</a:t>
            </a:r>
            <a:endParaRPr sz="1100" dirty="0">
              <a:latin typeface="Arial"/>
              <a:cs typeface="Arial"/>
            </a:endParaRPr>
          </a:p>
          <a:p>
            <a:pPr marL="196215" marR="5080" indent="-184150" algn="just">
              <a:lnSpc>
                <a:spcPct val="100000"/>
              </a:lnSpc>
              <a:spcBef>
                <a:spcPts val="405"/>
              </a:spcBef>
              <a:buAutoNum type="arabicPeriod" startAt="2"/>
              <a:tabLst>
                <a:tab pos="198120" algn="l"/>
              </a:tabLst>
            </a:pPr>
            <a:r>
              <a:rPr sz="1100" dirty="0">
                <a:solidFill>
                  <a:srgbClr val="001F5F"/>
                </a:solidFill>
                <a:latin typeface="Arial"/>
                <a:cs typeface="Arial"/>
              </a:rPr>
              <a:t>La</a:t>
            </a:r>
            <a:r>
              <a:rPr sz="1100" spc="210" dirty="0">
                <a:solidFill>
                  <a:srgbClr val="001F5F"/>
                </a:solidFill>
                <a:latin typeface="Arial"/>
                <a:cs typeface="Arial"/>
              </a:rPr>
              <a:t>  </a:t>
            </a:r>
            <a:r>
              <a:rPr sz="1100" b="1" dirty="0">
                <a:solidFill>
                  <a:srgbClr val="001F5F"/>
                </a:solidFill>
                <a:latin typeface="Arial"/>
                <a:cs typeface="Arial"/>
              </a:rPr>
              <a:t>fidelizzazione</a:t>
            </a:r>
            <a:r>
              <a:rPr sz="1100" b="1" spc="204" dirty="0">
                <a:solidFill>
                  <a:srgbClr val="001F5F"/>
                </a:solidFill>
                <a:latin typeface="Arial"/>
                <a:cs typeface="Arial"/>
              </a:rPr>
              <a:t>  </a:t>
            </a:r>
            <a:r>
              <a:rPr sz="1100" b="1" dirty="0">
                <a:solidFill>
                  <a:srgbClr val="001F5F"/>
                </a:solidFill>
                <a:latin typeface="Arial"/>
                <a:cs typeface="Arial"/>
              </a:rPr>
              <a:t>del</a:t>
            </a:r>
            <a:r>
              <a:rPr sz="1100" b="1" spc="210" dirty="0">
                <a:solidFill>
                  <a:srgbClr val="001F5F"/>
                </a:solidFill>
                <a:latin typeface="Arial"/>
                <a:cs typeface="Arial"/>
              </a:rPr>
              <a:t>  </a:t>
            </a:r>
            <a:r>
              <a:rPr sz="1100" b="1" dirty="0">
                <a:solidFill>
                  <a:srgbClr val="001F5F"/>
                </a:solidFill>
                <a:latin typeface="Arial"/>
                <a:cs typeface="Arial"/>
              </a:rPr>
              <a:t>medico</a:t>
            </a:r>
            <a:r>
              <a:rPr sz="1100" b="1" spc="215" dirty="0">
                <a:solidFill>
                  <a:srgbClr val="001F5F"/>
                </a:solidFill>
                <a:latin typeface="Arial"/>
                <a:cs typeface="Arial"/>
              </a:rPr>
              <a:t>  </a:t>
            </a:r>
            <a:r>
              <a:rPr sz="1100" dirty="0">
                <a:solidFill>
                  <a:srgbClr val="001F5F"/>
                </a:solidFill>
                <a:latin typeface="Arial"/>
                <a:cs typeface="Arial"/>
              </a:rPr>
              <a:t>da</a:t>
            </a:r>
            <a:r>
              <a:rPr sz="1100" spc="210" dirty="0">
                <a:solidFill>
                  <a:srgbClr val="001F5F"/>
                </a:solidFill>
                <a:latin typeface="Arial"/>
                <a:cs typeface="Arial"/>
              </a:rPr>
              <a:t>  </a:t>
            </a:r>
            <a:r>
              <a:rPr sz="1100" dirty="0">
                <a:solidFill>
                  <a:srgbClr val="001F5F"/>
                </a:solidFill>
                <a:latin typeface="Arial"/>
                <a:cs typeface="Arial"/>
              </a:rPr>
              <a:t>parte</a:t>
            </a:r>
            <a:r>
              <a:rPr sz="1100" spc="210" dirty="0">
                <a:solidFill>
                  <a:srgbClr val="001F5F"/>
                </a:solidFill>
                <a:latin typeface="Arial"/>
                <a:cs typeface="Arial"/>
              </a:rPr>
              <a:t>  </a:t>
            </a:r>
            <a:r>
              <a:rPr sz="1100" dirty="0">
                <a:solidFill>
                  <a:srgbClr val="001F5F"/>
                </a:solidFill>
                <a:latin typeface="Arial"/>
                <a:cs typeface="Arial"/>
              </a:rPr>
              <a:t>degli</a:t>
            </a:r>
            <a:r>
              <a:rPr sz="1100" spc="210" dirty="0">
                <a:solidFill>
                  <a:srgbClr val="001F5F"/>
                </a:solidFill>
                <a:latin typeface="Arial"/>
                <a:cs typeface="Arial"/>
              </a:rPr>
              <a:t>  </a:t>
            </a:r>
            <a:r>
              <a:rPr sz="1100" dirty="0">
                <a:solidFill>
                  <a:srgbClr val="001F5F"/>
                </a:solidFill>
                <a:latin typeface="Arial"/>
                <a:cs typeface="Arial"/>
              </a:rPr>
              <a:t>ISF</a:t>
            </a:r>
            <a:r>
              <a:rPr sz="1100" spc="220" dirty="0">
                <a:solidFill>
                  <a:srgbClr val="001F5F"/>
                </a:solidFill>
                <a:latin typeface="Arial"/>
                <a:cs typeface="Arial"/>
              </a:rPr>
              <a:t>  </a:t>
            </a:r>
            <a:r>
              <a:rPr sz="1100" dirty="0">
                <a:solidFill>
                  <a:srgbClr val="001F5F"/>
                </a:solidFill>
                <a:latin typeface="Arial"/>
                <a:cs typeface="Arial"/>
              </a:rPr>
              <a:t>integra</a:t>
            </a:r>
            <a:r>
              <a:rPr sz="1100" spc="210" dirty="0">
                <a:solidFill>
                  <a:srgbClr val="001F5F"/>
                </a:solidFill>
                <a:latin typeface="Arial"/>
                <a:cs typeface="Arial"/>
              </a:rPr>
              <a:t>  </a:t>
            </a:r>
            <a:r>
              <a:rPr sz="1100" dirty="0">
                <a:solidFill>
                  <a:srgbClr val="001F5F"/>
                </a:solidFill>
                <a:latin typeface="Arial"/>
                <a:cs typeface="Arial"/>
              </a:rPr>
              <a:t>una</a:t>
            </a:r>
            <a:r>
              <a:rPr sz="1100" spc="215" dirty="0">
                <a:solidFill>
                  <a:srgbClr val="001F5F"/>
                </a:solidFill>
                <a:latin typeface="Arial"/>
                <a:cs typeface="Arial"/>
              </a:rPr>
              <a:t>  </a:t>
            </a:r>
            <a:r>
              <a:rPr sz="1100" spc="-10" dirty="0">
                <a:solidFill>
                  <a:srgbClr val="001F5F"/>
                </a:solidFill>
                <a:latin typeface="Arial"/>
                <a:cs typeface="Arial"/>
              </a:rPr>
              <a:t>spinta 	criminogenetica;</a:t>
            </a:r>
            <a:endParaRPr sz="1100" dirty="0">
              <a:latin typeface="Arial"/>
              <a:cs typeface="Arial"/>
            </a:endParaRPr>
          </a:p>
          <a:p>
            <a:pPr marL="12700">
              <a:lnSpc>
                <a:spcPct val="100000"/>
              </a:lnSpc>
              <a:spcBef>
                <a:spcPts val="100"/>
              </a:spcBef>
            </a:pPr>
            <a:r>
              <a:rPr sz="1100" dirty="0">
                <a:solidFill>
                  <a:srgbClr val="001F5F"/>
                </a:solidFill>
                <a:latin typeface="Arial"/>
                <a:cs typeface="Arial"/>
              </a:rPr>
              <a:t>Il</a:t>
            </a:r>
            <a:r>
              <a:rPr sz="1100" spc="200" dirty="0">
                <a:solidFill>
                  <a:srgbClr val="001F5F"/>
                </a:solidFill>
                <a:latin typeface="Arial"/>
                <a:cs typeface="Arial"/>
              </a:rPr>
              <a:t> </a:t>
            </a:r>
            <a:r>
              <a:rPr sz="1100" b="1" dirty="0">
                <a:solidFill>
                  <a:srgbClr val="001F5F"/>
                </a:solidFill>
                <a:latin typeface="Arial"/>
                <a:cs typeface="Arial"/>
              </a:rPr>
              <a:t>movente</a:t>
            </a:r>
            <a:r>
              <a:rPr sz="1100" b="1" spc="204" dirty="0">
                <a:solidFill>
                  <a:srgbClr val="001F5F"/>
                </a:solidFill>
                <a:latin typeface="Arial"/>
                <a:cs typeface="Arial"/>
              </a:rPr>
              <a:t> </a:t>
            </a:r>
            <a:r>
              <a:rPr sz="1100" b="1" dirty="0">
                <a:solidFill>
                  <a:srgbClr val="001F5F"/>
                </a:solidFill>
                <a:latin typeface="Arial"/>
                <a:cs typeface="Arial"/>
              </a:rPr>
              <a:t>economico</a:t>
            </a:r>
            <a:r>
              <a:rPr sz="1100" b="1" spc="204" dirty="0">
                <a:solidFill>
                  <a:srgbClr val="001F5F"/>
                </a:solidFill>
                <a:latin typeface="Arial"/>
                <a:cs typeface="Arial"/>
              </a:rPr>
              <a:t> </a:t>
            </a:r>
            <a:r>
              <a:rPr sz="1100" b="1" dirty="0">
                <a:solidFill>
                  <a:srgbClr val="001F5F"/>
                </a:solidFill>
                <a:latin typeface="Arial"/>
                <a:cs typeface="Arial"/>
              </a:rPr>
              <a:t>della</a:t>
            </a:r>
            <a:r>
              <a:rPr sz="1100" b="1" spc="204" dirty="0">
                <a:solidFill>
                  <a:srgbClr val="001F5F"/>
                </a:solidFill>
                <a:latin typeface="Arial"/>
                <a:cs typeface="Arial"/>
              </a:rPr>
              <a:t> </a:t>
            </a:r>
            <a:r>
              <a:rPr sz="1100" b="1" dirty="0">
                <a:solidFill>
                  <a:srgbClr val="001F5F"/>
                </a:solidFill>
                <a:latin typeface="Arial"/>
                <a:cs typeface="Arial"/>
              </a:rPr>
              <a:t>corruzione</a:t>
            </a:r>
            <a:r>
              <a:rPr sz="1100" b="1" spc="204" dirty="0">
                <a:solidFill>
                  <a:srgbClr val="001F5F"/>
                </a:solidFill>
                <a:latin typeface="Arial"/>
                <a:cs typeface="Arial"/>
              </a:rPr>
              <a:t> </a:t>
            </a:r>
            <a:r>
              <a:rPr sz="1100" dirty="0">
                <a:solidFill>
                  <a:srgbClr val="001F5F"/>
                </a:solidFill>
                <a:latin typeface="Arial"/>
                <a:cs typeface="Arial"/>
              </a:rPr>
              <a:t>raccorda</a:t>
            </a:r>
            <a:r>
              <a:rPr sz="1100" spc="200" dirty="0">
                <a:solidFill>
                  <a:srgbClr val="001F5F"/>
                </a:solidFill>
                <a:latin typeface="Arial"/>
                <a:cs typeface="Arial"/>
              </a:rPr>
              <a:t> </a:t>
            </a:r>
            <a:r>
              <a:rPr sz="1100" dirty="0">
                <a:solidFill>
                  <a:srgbClr val="001F5F"/>
                </a:solidFill>
                <a:latin typeface="Arial"/>
                <a:cs typeface="Arial"/>
              </a:rPr>
              <a:t>funzionalmente</a:t>
            </a:r>
            <a:r>
              <a:rPr sz="1100" spc="204" dirty="0">
                <a:solidFill>
                  <a:srgbClr val="001F5F"/>
                </a:solidFill>
                <a:latin typeface="Arial"/>
                <a:cs typeface="Arial"/>
              </a:rPr>
              <a:t> </a:t>
            </a:r>
            <a:r>
              <a:rPr sz="1100" dirty="0" err="1">
                <a:solidFill>
                  <a:srgbClr val="001F5F"/>
                </a:solidFill>
                <a:latin typeface="Arial"/>
                <a:cs typeface="Arial"/>
              </a:rPr>
              <a:t>gli</a:t>
            </a:r>
            <a:r>
              <a:rPr sz="1100" spc="215" dirty="0">
                <a:solidFill>
                  <a:srgbClr val="001F5F"/>
                </a:solidFill>
                <a:latin typeface="Arial"/>
                <a:cs typeface="Arial"/>
              </a:rPr>
              <a:t> </a:t>
            </a:r>
            <a:r>
              <a:rPr sz="1100" i="1" spc="-10" dirty="0" err="1">
                <a:solidFill>
                  <a:srgbClr val="0000FF"/>
                </a:solidFill>
                <a:latin typeface="Arial"/>
                <a:cs typeface="Arial"/>
              </a:rPr>
              <a:t>interessi</a:t>
            </a:r>
            <a:r>
              <a:rPr lang="it-IT" sz="1100" i="1" spc="-10" dirty="0">
                <a:solidFill>
                  <a:srgbClr val="0000FF"/>
                </a:solidFill>
                <a:latin typeface="Arial"/>
                <a:cs typeface="Arial"/>
              </a:rPr>
              <a:t> </a:t>
            </a:r>
            <a:r>
              <a:rPr lang="it-IT" sz="1100" i="1" spc="-5" dirty="0">
                <a:solidFill>
                  <a:srgbClr val="0000FF"/>
                </a:solidFill>
                <a:latin typeface="Arial"/>
                <a:cs typeface="Arial"/>
              </a:rPr>
              <a:t>personali</a:t>
            </a:r>
            <a:r>
              <a:rPr lang="it-IT" sz="1100" i="1" spc="70" dirty="0">
                <a:solidFill>
                  <a:srgbClr val="0000FF"/>
                </a:solidFill>
                <a:latin typeface="Arial"/>
                <a:cs typeface="Arial"/>
              </a:rPr>
              <a:t> </a:t>
            </a:r>
            <a:r>
              <a:rPr lang="it-IT" sz="1100" spc="-5" dirty="0">
                <a:solidFill>
                  <a:srgbClr val="001F5F"/>
                </a:solidFill>
                <a:latin typeface="Arial"/>
                <a:cs typeface="Arial"/>
              </a:rPr>
              <a:t>delle</a:t>
            </a:r>
            <a:r>
              <a:rPr lang="it-IT" sz="1100" spc="70" dirty="0">
                <a:solidFill>
                  <a:srgbClr val="001F5F"/>
                </a:solidFill>
                <a:latin typeface="Arial"/>
                <a:cs typeface="Arial"/>
              </a:rPr>
              <a:t> </a:t>
            </a:r>
            <a:r>
              <a:rPr lang="it-IT" sz="1100" spc="-5" dirty="0">
                <a:solidFill>
                  <a:srgbClr val="001F5F"/>
                </a:solidFill>
                <a:latin typeface="Arial"/>
                <a:cs typeface="Arial"/>
              </a:rPr>
              <a:t>persone</a:t>
            </a:r>
            <a:r>
              <a:rPr lang="it-IT" sz="1100" spc="50" dirty="0">
                <a:solidFill>
                  <a:srgbClr val="001F5F"/>
                </a:solidFill>
                <a:latin typeface="Arial"/>
                <a:cs typeface="Arial"/>
              </a:rPr>
              <a:t> </a:t>
            </a:r>
            <a:r>
              <a:rPr lang="it-IT" sz="1100" spc="-5" dirty="0">
                <a:solidFill>
                  <a:srgbClr val="001F5F"/>
                </a:solidFill>
                <a:latin typeface="Arial"/>
                <a:cs typeface="Arial"/>
              </a:rPr>
              <a:t>fisiche,</a:t>
            </a:r>
            <a:r>
              <a:rPr lang="it-IT" sz="1100" spc="55" dirty="0">
                <a:solidFill>
                  <a:srgbClr val="001F5F"/>
                </a:solidFill>
                <a:latin typeface="Arial"/>
                <a:cs typeface="Arial"/>
              </a:rPr>
              <a:t> </a:t>
            </a:r>
            <a:r>
              <a:rPr lang="it-IT" sz="1100" spc="-5" dirty="0">
                <a:solidFill>
                  <a:srgbClr val="001F5F"/>
                </a:solidFill>
                <a:latin typeface="Arial"/>
                <a:cs typeface="Arial"/>
              </a:rPr>
              <a:t>quali</a:t>
            </a:r>
            <a:r>
              <a:rPr lang="it-IT" sz="1100" spc="70" dirty="0">
                <a:solidFill>
                  <a:srgbClr val="001F5F"/>
                </a:solidFill>
                <a:latin typeface="Arial"/>
                <a:cs typeface="Arial"/>
              </a:rPr>
              <a:t> </a:t>
            </a:r>
            <a:r>
              <a:rPr lang="it-IT" sz="1100" dirty="0">
                <a:solidFill>
                  <a:srgbClr val="001F5F"/>
                </a:solidFill>
                <a:latin typeface="Arial"/>
                <a:cs typeface="Arial"/>
              </a:rPr>
              <a:t>gli</a:t>
            </a:r>
            <a:r>
              <a:rPr lang="it-IT" sz="1100" spc="65" dirty="0">
                <a:solidFill>
                  <a:srgbClr val="001F5F"/>
                </a:solidFill>
                <a:latin typeface="Arial"/>
                <a:cs typeface="Arial"/>
              </a:rPr>
              <a:t> </a:t>
            </a:r>
            <a:r>
              <a:rPr lang="it-IT" sz="1100" spc="-5" dirty="0">
                <a:solidFill>
                  <a:srgbClr val="001F5F"/>
                </a:solidFill>
                <a:latin typeface="Arial"/>
                <a:cs typeface="Arial"/>
              </a:rPr>
              <a:t>ISF/AM</a:t>
            </a:r>
            <a:r>
              <a:rPr lang="it-IT" sz="1100" spc="50" dirty="0">
                <a:solidFill>
                  <a:srgbClr val="001F5F"/>
                </a:solidFill>
                <a:latin typeface="Arial"/>
                <a:cs typeface="Arial"/>
              </a:rPr>
              <a:t> </a:t>
            </a:r>
            <a:r>
              <a:rPr lang="it-IT" sz="1100" spc="-5" dirty="0">
                <a:solidFill>
                  <a:srgbClr val="001F5F"/>
                </a:solidFill>
                <a:latin typeface="Arial"/>
                <a:cs typeface="Arial"/>
              </a:rPr>
              <a:t>(conseguimento</a:t>
            </a:r>
            <a:r>
              <a:rPr lang="it-IT" sz="1100" spc="60" dirty="0">
                <a:solidFill>
                  <a:srgbClr val="001F5F"/>
                </a:solidFill>
                <a:latin typeface="Arial"/>
                <a:cs typeface="Arial"/>
              </a:rPr>
              <a:t> </a:t>
            </a:r>
            <a:r>
              <a:rPr lang="it-IT" sz="1100" spc="-5" dirty="0">
                <a:solidFill>
                  <a:srgbClr val="001F5F"/>
                </a:solidFill>
                <a:latin typeface="Arial"/>
                <a:cs typeface="Arial"/>
              </a:rPr>
              <a:t>di</a:t>
            </a:r>
            <a:r>
              <a:rPr lang="it-IT" sz="1100" spc="70" dirty="0">
                <a:solidFill>
                  <a:srgbClr val="001F5F"/>
                </a:solidFill>
                <a:latin typeface="Arial"/>
                <a:cs typeface="Arial"/>
              </a:rPr>
              <a:t> </a:t>
            </a:r>
            <a:r>
              <a:rPr lang="it-IT" sz="1100" u="sng" spc="-5" dirty="0">
                <a:solidFill>
                  <a:srgbClr val="001F5F"/>
                </a:solidFill>
                <a:uFill>
                  <a:solidFill>
                    <a:srgbClr val="001F5F"/>
                  </a:solidFill>
                </a:uFill>
                <a:latin typeface="Arial"/>
                <a:cs typeface="Arial"/>
              </a:rPr>
              <a:t>premi</a:t>
            </a:r>
            <a:r>
              <a:rPr lang="it-IT" sz="1100" u="sng" spc="70" dirty="0">
                <a:solidFill>
                  <a:srgbClr val="001F5F"/>
                </a:solidFill>
                <a:uFill>
                  <a:solidFill>
                    <a:srgbClr val="001F5F"/>
                  </a:solidFill>
                </a:uFill>
                <a:latin typeface="Arial"/>
                <a:cs typeface="Arial"/>
              </a:rPr>
              <a:t> </a:t>
            </a:r>
            <a:r>
              <a:rPr lang="it-IT" sz="1100" u="sng" spc="-5" dirty="0">
                <a:solidFill>
                  <a:srgbClr val="001F5F"/>
                </a:solidFill>
                <a:uFill>
                  <a:solidFill>
                    <a:srgbClr val="001F5F"/>
                  </a:solidFill>
                </a:uFill>
                <a:latin typeface="Arial"/>
                <a:cs typeface="Arial"/>
              </a:rPr>
              <a:t>di produttività,</a:t>
            </a:r>
            <a:r>
              <a:rPr lang="it-IT" sz="1100" u="sng" spc="100" dirty="0">
                <a:solidFill>
                  <a:srgbClr val="001F5F"/>
                </a:solidFill>
                <a:uFill>
                  <a:solidFill>
                    <a:srgbClr val="001F5F"/>
                  </a:solidFill>
                </a:uFill>
                <a:latin typeface="Arial"/>
                <a:cs typeface="Arial"/>
              </a:rPr>
              <a:t> </a:t>
            </a:r>
            <a:r>
              <a:rPr lang="it-IT" sz="1100" u="sng" spc="-5" dirty="0">
                <a:solidFill>
                  <a:srgbClr val="001F5F"/>
                </a:solidFill>
                <a:uFill>
                  <a:solidFill>
                    <a:srgbClr val="001F5F"/>
                  </a:solidFill>
                </a:uFill>
                <a:latin typeface="Arial"/>
                <a:cs typeface="Arial"/>
              </a:rPr>
              <a:t>incentivi</a:t>
            </a:r>
            <a:r>
              <a:rPr lang="it-IT" sz="1100" u="sng" spc="105" dirty="0">
                <a:solidFill>
                  <a:srgbClr val="001F5F"/>
                </a:solidFill>
                <a:uFill>
                  <a:solidFill>
                    <a:srgbClr val="001F5F"/>
                  </a:solidFill>
                </a:uFill>
                <a:latin typeface="Arial"/>
                <a:cs typeface="Arial"/>
              </a:rPr>
              <a:t> </a:t>
            </a:r>
            <a:r>
              <a:rPr lang="it-IT" sz="1100" u="sng" spc="-5" dirty="0">
                <a:solidFill>
                  <a:srgbClr val="001F5F"/>
                </a:solidFill>
                <a:uFill>
                  <a:solidFill>
                    <a:srgbClr val="001F5F"/>
                  </a:solidFill>
                </a:uFill>
                <a:latin typeface="Arial"/>
                <a:cs typeface="Arial"/>
              </a:rPr>
              <a:t>legati</a:t>
            </a:r>
            <a:r>
              <a:rPr lang="it-IT" sz="1100" u="sng" spc="95" dirty="0">
                <a:solidFill>
                  <a:srgbClr val="001F5F"/>
                </a:solidFill>
                <a:uFill>
                  <a:solidFill>
                    <a:srgbClr val="001F5F"/>
                  </a:solidFill>
                </a:uFill>
                <a:latin typeface="Arial"/>
                <a:cs typeface="Arial"/>
              </a:rPr>
              <a:t> </a:t>
            </a:r>
            <a:r>
              <a:rPr lang="it-IT" sz="1100" u="sng" spc="-5" dirty="0">
                <a:solidFill>
                  <a:srgbClr val="001F5F"/>
                </a:solidFill>
                <a:uFill>
                  <a:solidFill>
                    <a:srgbClr val="001F5F"/>
                  </a:solidFill>
                </a:uFill>
                <a:latin typeface="Arial"/>
                <a:cs typeface="Arial"/>
              </a:rPr>
              <a:t>al</a:t>
            </a:r>
            <a:r>
              <a:rPr lang="it-IT" sz="1100" u="sng" spc="90" dirty="0">
                <a:solidFill>
                  <a:srgbClr val="001F5F"/>
                </a:solidFill>
                <a:uFill>
                  <a:solidFill>
                    <a:srgbClr val="001F5F"/>
                  </a:solidFill>
                </a:uFill>
                <a:latin typeface="Arial"/>
                <a:cs typeface="Arial"/>
              </a:rPr>
              <a:t> </a:t>
            </a:r>
            <a:r>
              <a:rPr lang="it-IT" sz="1100" u="sng" spc="-5" dirty="0">
                <a:solidFill>
                  <a:srgbClr val="001F5F"/>
                </a:solidFill>
                <a:uFill>
                  <a:solidFill>
                    <a:srgbClr val="001F5F"/>
                  </a:solidFill>
                </a:uFill>
                <a:latin typeface="Arial"/>
                <a:cs typeface="Arial"/>
              </a:rPr>
              <a:t>raggiungimento</a:t>
            </a:r>
            <a:r>
              <a:rPr lang="it-IT" sz="1100" u="sng" spc="90" dirty="0">
                <a:solidFill>
                  <a:srgbClr val="001F5F"/>
                </a:solidFill>
                <a:uFill>
                  <a:solidFill>
                    <a:srgbClr val="001F5F"/>
                  </a:solidFill>
                </a:uFill>
                <a:latin typeface="Arial"/>
                <a:cs typeface="Arial"/>
              </a:rPr>
              <a:t> </a:t>
            </a:r>
            <a:r>
              <a:rPr lang="it-IT" sz="1100" u="sng" spc="-5" dirty="0">
                <a:solidFill>
                  <a:srgbClr val="001F5F"/>
                </a:solidFill>
                <a:uFill>
                  <a:solidFill>
                    <a:srgbClr val="001F5F"/>
                  </a:solidFill>
                </a:uFill>
                <a:latin typeface="Arial"/>
                <a:cs typeface="Arial"/>
              </a:rPr>
              <a:t>di</a:t>
            </a:r>
            <a:r>
              <a:rPr lang="it-IT" sz="1100" u="sng" spc="90" dirty="0">
                <a:solidFill>
                  <a:srgbClr val="001F5F"/>
                </a:solidFill>
                <a:uFill>
                  <a:solidFill>
                    <a:srgbClr val="001F5F"/>
                  </a:solidFill>
                </a:uFill>
                <a:latin typeface="Arial"/>
                <a:cs typeface="Arial"/>
              </a:rPr>
              <a:t> </a:t>
            </a:r>
            <a:r>
              <a:rPr lang="it-IT" sz="1100" u="sng" spc="-5" dirty="0">
                <a:solidFill>
                  <a:srgbClr val="001F5F"/>
                </a:solidFill>
                <a:uFill>
                  <a:solidFill>
                    <a:srgbClr val="001F5F"/>
                  </a:solidFill>
                </a:uFill>
                <a:latin typeface="Arial"/>
                <a:cs typeface="Arial"/>
              </a:rPr>
              <a:t>un</a:t>
            </a:r>
            <a:r>
              <a:rPr lang="it-IT" sz="1100" u="sng" spc="85" dirty="0">
                <a:solidFill>
                  <a:srgbClr val="001F5F"/>
                </a:solidFill>
                <a:uFill>
                  <a:solidFill>
                    <a:srgbClr val="001F5F"/>
                  </a:solidFill>
                </a:uFill>
                <a:latin typeface="Arial"/>
                <a:cs typeface="Arial"/>
              </a:rPr>
              <a:t> </a:t>
            </a:r>
            <a:r>
              <a:rPr lang="it-IT" sz="1100" u="sng" spc="-5" dirty="0">
                <a:solidFill>
                  <a:srgbClr val="001F5F"/>
                </a:solidFill>
                <a:uFill>
                  <a:solidFill>
                    <a:srgbClr val="001F5F"/>
                  </a:solidFill>
                </a:uFill>
                <a:latin typeface="Arial"/>
                <a:cs typeface="Arial"/>
              </a:rPr>
              <a:t>target</a:t>
            </a:r>
            <a:r>
              <a:rPr lang="it-IT" sz="1100" spc="-5" dirty="0">
                <a:solidFill>
                  <a:srgbClr val="001F5F"/>
                </a:solidFill>
                <a:latin typeface="Arial"/>
                <a:cs typeface="Arial"/>
              </a:rPr>
              <a:t>)</a:t>
            </a:r>
            <a:r>
              <a:rPr lang="it-IT" sz="1100" spc="95" dirty="0">
                <a:solidFill>
                  <a:srgbClr val="001F5F"/>
                </a:solidFill>
                <a:latin typeface="Arial"/>
                <a:cs typeface="Arial"/>
              </a:rPr>
              <a:t> </a:t>
            </a:r>
            <a:r>
              <a:rPr lang="it-IT" sz="1100" i="1" dirty="0">
                <a:solidFill>
                  <a:srgbClr val="001F5F"/>
                </a:solidFill>
                <a:latin typeface="Arial"/>
                <a:cs typeface="Arial"/>
              </a:rPr>
              <a:t>e</a:t>
            </a:r>
            <a:r>
              <a:rPr lang="it-IT" sz="1100" i="1" spc="80" dirty="0">
                <a:solidFill>
                  <a:srgbClr val="001F5F"/>
                </a:solidFill>
                <a:latin typeface="Arial"/>
                <a:cs typeface="Arial"/>
              </a:rPr>
              <a:t> </a:t>
            </a:r>
            <a:r>
              <a:rPr lang="it-IT" sz="1100" i="1" spc="-5" dirty="0">
                <a:solidFill>
                  <a:srgbClr val="0000FF"/>
                </a:solidFill>
                <a:latin typeface="Arial"/>
                <a:cs typeface="Arial"/>
              </a:rPr>
              <a:t>quelli</a:t>
            </a:r>
            <a:r>
              <a:rPr lang="it-IT" sz="1100" i="1" spc="114" dirty="0">
                <a:solidFill>
                  <a:srgbClr val="0000FF"/>
                </a:solidFill>
                <a:latin typeface="Arial"/>
                <a:cs typeface="Arial"/>
              </a:rPr>
              <a:t> </a:t>
            </a:r>
            <a:r>
              <a:rPr lang="it-IT" sz="1100" i="1" spc="-5" dirty="0">
                <a:solidFill>
                  <a:srgbClr val="0000FF"/>
                </a:solidFill>
                <a:latin typeface="Arial"/>
                <a:cs typeface="Arial"/>
              </a:rPr>
              <a:t>dell’ente</a:t>
            </a:r>
            <a:endParaRPr lang="it-IT" sz="1100" dirty="0">
              <a:latin typeface="Arial"/>
              <a:cs typeface="Arial"/>
            </a:endParaRPr>
          </a:p>
          <a:p>
            <a:pPr marL="12700">
              <a:lnSpc>
                <a:spcPct val="100000"/>
              </a:lnSpc>
              <a:spcBef>
                <a:spcPts val="5"/>
              </a:spcBef>
            </a:pPr>
            <a:r>
              <a:rPr lang="it-IT" sz="1100" spc="-5" dirty="0">
                <a:solidFill>
                  <a:srgbClr val="001F5F"/>
                </a:solidFill>
                <a:latin typeface="Arial"/>
                <a:cs typeface="Arial"/>
              </a:rPr>
              <a:t>(incremento di fatturato, gradiente di penetrazione del</a:t>
            </a:r>
            <a:r>
              <a:rPr lang="it-IT" sz="1100" spc="-85" dirty="0">
                <a:solidFill>
                  <a:srgbClr val="001F5F"/>
                </a:solidFill>
                <a:latin typeface="Arial"/>
                <a:cs typeface="Arial"/>
              </a:rPr>
              <a:t> </a:t>
            </a:r>
            <a:r>
              <a:rPr lang="it-IT" sz="1100" spc="-5" dirty="0">
                <a:solidFill>
                  <a:srgbClr val="001F5F"/>
                </a:solidFill>
                <a:latin typeface="Arial"/>
                <a:cs typeface="Arial"/>
              </a:rPr>
              <a:t>mercato).</a:t>
            </a:r>
            <a:endParaRPr lang="it-IT" sz="1100" dirty="0">
              <a:latin typeface="Arial"/>
              <a:cs typeface="Arial"/>
            </a:endParaRPr>
          </a:p>
        </p:txBody>
      </p:sp>
      <p:grpSp>
        <p:nvGrpSpPr>
          <p:cNvPr id="35" name="object 35"/>
          <p:cNvGrpSpPr/>
          <p:nvPr/>
        </p:nvGrpSpPr>
        <p:grpSpPr>
          <a:xfrm>
            <a:off x="3255517" y="4485382"/>
            <a:ext cx="383540" cy="295275"/>
            <a:chOff x="3255517" y="4485382"/>
            <a:chExt cx="383540" cy="295275"/>
          </a:xfrm>
        </p:grpSpPr>
        <p:sp>
          <p:nvSpPr>
            <p:cNvPr id="36" name="object 36"/>
            <p:cNvSpPr/>
            <p:nvPr/>
          </p:nvSpPr>
          <p:spPr>
            <a:xfrm>
              <a:off x="3267455" y="4497323"/>
              <a:ext cx="358140" cy="269875"/>
            </a:xfrm>
            <a:custGeom>
              <a:avLst/>
              <a:gdLst/>
              <a:ahLst/>
              <a:cxnLst/>
              <a:rect l="l" t="t" r="r" b="b"/>
              <a:pathLst>
                <a:path w="358139" h="269875">
                  <a:moveTo>
                    <a:pt x="237045" y="0"/>
                  </a:moveTo>
                  <a:lnTo>
                    <a:pt x="237045" y="107188"/>
                  </a:lnTo>
                  <a:lnTo>
                    <a:pt x="0" y="107188"/>
                  </a:lnTo>
                  <a:lnTo>
                    <a:pt x="0" y="162191"/>
                  </a:lnTo>
                  <a:lnTo>
                    <a:pt x="237045" y="162191"/>
                  </a:lnTo>
                  <a:lnTo>
                    <a:pt x="237045" y="269367"/>
                  </a:lnTo>
                  <a:lnTo>
                    <a:pt x="358140" y="134683"/>
                  </a:lnTo>
                  <a:lnTo>
                    <a:pt x="237045" y="0"/>
                  </a:lnTo>
                  <a:close/>
                </a:path>
              </a:pathLst>
            </a:custGeom>
            <a:solidFill>
              <a:srgbClr val="B9DFE1"/>
            </a:solidFill>
          </p:spPr>
          <p:txBody>
            <a:bodyPr wrap="square" lIns="0" tIns="0" rIns="0" bIns="0" rtlCol="0"/>
            <a:lstStyle/>
            <a:p>
              <a:endParaRPr/>
            </a:p>
          </p:txBody>
        </p:sp>
        <p:sp>
          <p:nvSpPr>
            <p:cNvPr id="37" name="object 37"/>
            <p:cNvSpPr/>
            <p:nvPr/>
          </p:nvSpPr>
          <p:spPr>
            <a:xfrm>
              <a:off x="3268217" y="4498082"/>
              <a:ext cx="358140" cy="269875"/>
            </a:xfrm>
            <a:custGeom>
              <a:avLst/>
              <a:gdLst/>
              <a:ahLst/>
              <a:cxnLst/>
              <a:rect l="l" t="t" r="r" b="b"/>
              <a:pathLst>
                <a:path w="358139" h="269875">
                  <a:moveTo>
                    <a:pt x="0" y="107187"/>
                  </a:moveTo>
                  <a:lnTo>
                    <a:pt x="237045" y="107187"/>
                  </a:lnTo>
                  <a:lnTo>
                    <a:pt x="237045" y="0"/>
                  </a:lnTo>
                  <a:lnTo>
                    <a:pt x="358140" y="134683"/>
                  </a:lnTo>
                  <a:lnTo>
                    <a:pt x="237045" y="269366"/>
                  </a:lnTo>
                  <a:lnTo>
                    <a:pt x="237045" y="162191"/>
                  </a:lnTo>
                  <a:lnTo>
                    <a:pt x="0" y="162191"/>
                  </a:lnTo>
                  <a:lnTo>
                    <a:pt x="0" y="107187"/>
                  </a:lnTo>
                  <a:close/>
                </a:path>
              </a:pathLst>
            </a:custGeom>
            <a:ln w="25400">
              <a:solidFill>
                <a:srgbClr val="87A2A7"/>
              </a:solidFill>
            </a:ln>
          </p:spPr>
          <p:txBody>
            <a:bodyPr wrap="square" lIns="0" tIns="0" rIns="0" bIns="0" rtlCol="0"/>
            <a:lstStyle/>
            <a:p>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9698" y="398876"/>
            <a:ext cx="4975808" cy="615668"/>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Caso Impregilo: Primo Grado</a:t>
            </a:r>
            <a:r>
              <a:rPr lang="it-IT" sz="4431" kern="1200" dirty="0">
                <a:solidFill>
                  <a:srgbClr val="162186"/>
                </a:solidFill>
                <a:latin typeface="KPMG Bold" panose="020B0803030202040204" pitchFamily="34" charset="0"/>
                <a:cs typeface="+mj-cs"/>
              </a:rPr>
              <a:t> – Corte di Appello di Milano</a:t>
            </a:r>
            <a:endParaRPr sz="4431" kern="1200" dirty="0">
              <a:solidFill>
                <a:srgbClr val="162186"/>
              </a:solidFill>
              <a:latin typeface="KPMG Bold" panose="020B0803030202040204" pitchFamily="34" charset="0"/>
              <a:cs typeface="+mj-cs"/>
            </a:endParaRPr>
          </a:p>
        </p:txBody>
      </p:sp>
      <p:graphicFrame>
        <p:nvGraphicFramePr>
          <p:cNvPr id="3" name="object 3"/>
          <p:cNvGraphicFramePr>
            <a:graphicFrameLocks noGrp="1"/>
          </p:cNvGraphicFramePr>
          <p:nvPr/>
        </p:nvGraphicFramePr>
        <p:xfrm>
          <a:off x="739698" y="27641"/>
          <a:ext cx="7646035" cy="319405"/>
        </p:xfrm>
        <a:graphic>
          <a:graphicData uri="http://schemas.openxmlformats.org/drawingml/2006/table">
            <a:tbl>
              <a:tblPr firstRow="1" bandRow="1">
                <a:tableStyleId>{2D5ABB26-0587-4C30-8999-92F81FD0307C}</a:tableStyleId>
              </a:tblPr>
              <a:tblGrid>
                <a:gridCol w="833755">
                  <a:extLst>
                    <a:ext uri="{9D8B030D-6E8A-4147-A177-3AD203B41FA5}">
                      <a16:colId xmlns:a16="http://schemas.microsoft.com/office/drawing/2014/main" val="20000"/>
                    </a:ext>
                  </a:extLst>
                </a:gridCol>
                <a:gridCol w="681228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85090">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
        <p:nvSpPr>
          <p:cNvPr id="4" name="object 4"/>
          <p:cNvSpPr txBox="1"/>
          <p:nvPr/>
        </p:nvSpPr>
        <p:spPr>
          <a:xfrm>
            <a:off x="6613835" y="2106994"/>
            <a:ext cx="2444750" cy="969644"/>
          </a:xfrm>
          <a:prstGeom prst="rect">
            <a:avLst/>
          </a:prstGeom>
        </p:spPr>
        <p:txBody>
          <a:bodyPr vert="horz" wrap="square" lIns="0" tIns="88900" rIns="0" bIns="0" rtlCol="0">
            <a:spAutoFit/>
          </a:bodyPr>
          <a:lstStyle/>
          <a:p>
            <a:pPr marL="155575">
              <a:lnSpc>
                <a:spcPct val="100000"/>
              </a:lnSpc>
              <a:spcBef>
                <a:spcPts val="700"/>
              </a:spcBef>
            </a:pPr>
            <a:r>
              <a:rPr sz="1200" u="sng" spc="-10" dirty="0">
                <a:uFill>
                  <a:solidFill>
                    <a:srgbClr val="000000"/>
                  </a:solidFill>
                </a:uFill>
                <a:latin typeface="Arial"/>
                <a:cs typeface="Arial"/>
              </a:rPr>
              <a:t>SENTENZA</a:t>
            </a:r>
            <a:r>
              <a:rPr sz="1200" u="sng" spc="-85" dirty="0">
                <a:uFill>
                  <a:solidFill>
                    <a:srgbClr val="000000"/>
                  </a:solidFill>
                </a:uFill>
                <a:latin typeface="Arial"/>
                <a:cs typeface="Arial"/>
              </a:rPr>
              <a:t> </a:t>
            </a:r>
            <a:r>
              <a:rPr sz="1200" u="sng" spc="-10" dirty="0">
                <a:uFill>
                  <a:solidFill>
                    <a:srgbClr val="000000"/>
                  </a:solidFill>
                </a:uFill>
                <a:latin typeface="Arial"/>
                <a:cs typeface="Arial"/>
              </a:rPr>
              <a:t>DIASSOLUZIONE</a:t>
            </a:r>
            <a:endParaRPr sz="1200" dirty="0">
              <a:latin typeface="Arial"/>
              <a:cs typeface="Arial"/>
            </a:endParaRPr>
          </a:p>
          <a:p>
            <a:pPr marL="12700" marR="5080" algn="just">
              <a:lnSpc>
                <a:spcPct val="100000"/>
              </a:lnSpc>
              <a:spcBef>
                <a:spcPts val="600"/>
              </a:spcBef>
            </a:pPr>
            <a:r>
              <a:rPr sz="1200" b="1" dirty="0">
                <a:latin typeface="Arial"/>
                <a:cs typeface="Arial"/>
              </a:rPr>
              <a:t>Corte</a:t>
            </a:r>
            <a:r>
              <a:rPr sz="1200" b="1" spc="335" dirty="0">
                <a:latin typeface="Arial"/>
                <a:cs typeface="Arial"/>
              </a:rPr>
              <a:t>  </a:t>
            </a:r>
            <a:r>
              <a:rPr sz="1200" b="1" dirty="0">
                <a:latin typeface="Arial"/>
                <a:cs typeface="Arial"/>
              </a:rPr>
              <a:t>di</a:t>
            </a:r>
            <a:r>
              <a:rPr sz="1200" b="1" spc="340" dirty="0">
                <a:latin typeface="Arial"/>
                <a:cs typeface="Arial"/>
              </a:rPr>
              <a:t>  </a:t>
            </a:r>
            <a:r>
              <a:rPr sz="1200" b="1" dirty="0">
                <a:latin typeface="Arial"/>
                <a:cs typeface="Arial"/>
              </a:rPr>
              <a:t>appello</a:t>
            </a:r>
            <a:r>
              <a:rPr sz="1200" b="1" spc="335" dirty="0">
                <a:latin typeface="Arial"/>
                <a:cs typeface="Arial"/>
              </a:rPr>
              <a:t>  </a:t>
            </a:r>
            <a:r>
              <a:rPr sz="1200" b="1" dirty="0">
                <a:latin typeface="Arial"/>
                <a:cs typeface="Arial"/>
              </a:rPr>
              <a:t>di</a:t>
            </a:r>
            <a:r>
              <a:rPr sz="1200" b="1" spc="340" dirty="0">
                <a:latin typeface="Arial"/>
                <a:cs typeface="Arial"/>
              </a:rPr>
              <a:t>  </a:t>
            </a:r>
            <a:r>
              <a:rPr sz="1200" b="1" spc="-10" dirty="0">
                <a:latin typeface="Arial"/>
                <a:cs typeface="Arial"/>
              </a:rPr>
              <a:t>Milano, </a:t>
            </a:r>
            <a:r>
              <a:rPr sz="1200" b="1" dirty="0">
                <a:latin typeface="Arial"/>
                <a:cs typeface="Arial"/>
              </a:rPr>
              <a:t>sentenza</a:t>
            </a:r>
            <a:r>
              <a:rPr sz="1200" b="1" spc="190" dirty="0">
                <a:latin typeface="Arial"/>
                <a:cs typeface="Arial"/>
              </a:rPr>
              <a:t> </a:t>
            </a:r>
            <a:r>
              <a:rPr sz="1200" b="1" dirty="0">
                <a:latin typeface="Arial"/>
                <a:cs typeface="Arial"/>
              </a:rPr>
              <a:t>n.</a:t>
            </a:r>
            <a:r>
              <a:rPr sz="1200" b="1" spc="180" dirty="0">
                <a:latin typeface="Arial"/>
                <a:cs typeface="Arial"/>
              </a:rPr>
              <a:t> </a:t>
            </a:r>
            <a:r>
              <a:rPr sz="1200" b="1" dirty="0">
                <a:latin typeface="Arial"/>
                <a:cs typeface="Arial"/>
              </a:rPr>
              <a:t>1824</a:t>
            </a:r>
            <a:r>
              <a:rPr sz="1200" b="1" spc="190" dirty="0">
                <a:latin typeface="Arial"/>
                <a:cs typeface="Arial"/>
              </a:rPr>
              <a:t> </a:t>
            </a:r>
            <a:r>
              <a:rPr sz="1200" b="1" dirty="0">
                <a:latin typeface="Arial"/>
                <a:cs typeface="Arial"/>
              </a:rPr>
              <a:t>del</a:t>
            </a:r>
            <a:r>
              <a:rPr sz="1200" b="1" spc="180" dirty="0">
                <a:latin typeface="Arial"/>
                <a:cs typeface="Arial"/>
              </a:rPr>
              <a:t> </a:t>
            </a:r>
            <a:r>
              <a:rPr sz="1400" b="1" dirty="0">
                <a:latin typeface="Arial"/>
                <a:cs typeface="Arial"/>
              </a:rPr>
              <a:t>21</a:t>
            </a:r>
            <a:r>
              <a:rPr sz="1400" b="1" spc="215" dirty="0">
                <a:latin typeface="Arial"/>
                <a:cs typeface="Arial"/>
              </a:rPr>
              <a:t> </a:t>
            </a:r>
            <a:r>
              <a:rPr sz="1400" b="1" spc="-10" dirty="0">
                <a:latin typeface="Arial"/>
                <a:cs typeface="Arial"/>
              </a:rPr>
              <a:t>marzo </a:t>
            </a:r>
            <a:r>
              <a:rPr sz="1400" b="1" dirty="0">
                <a:latin typeface="Arial"/>
                <a:cs typeface="Arial"/>
              </a:rPr>
              <a:t>2012</a:t>
            </a:r>
            <a:r>
              <a:rPr sz="1400" b="1" spc="-75" dirty="0">
                <a:latin typeface="Arial"/>
                <a:cs typeface="Arial"/>
              </a:rPr>
              <a:t> </a:t>
            </a:r>
            <a:r>
              <a:rPr sz="1200" b="1" dirty="0">
                <a:latin typeface="Arial"/>
                <a:cs typeface="Arial"/>
              </a:rPr>
              <a:t>-</a:t>
            </a:r>
            <a:r>
              <a:rPr sz="1200" b="1" spc="-30" dirty="0">
                <a:latin typeface="Arial"/>
                <a:cs typeface="Arial"/>
              </a:rPr>
              <a:t> </a:t>
            </a:r>
            <a:r>
              <a:rPr sz="1200" b="1" spc="-10" dirty="0">
                <a:solidFill>
                  <a:srgbClr val="00338D"/>
                </a:solidFill>
                <a:latin typeface="Arial"/>
                <a:cs typeface="Arial"/>
              </a:rPr>
              <a:t>Reato</a:t>
            </a:r>
            <a:r>
              <a:rPr sz="1200" b="1" spc="-50" dirty="0">
                <a:solidFill>
                  <a:srgbClr val="00338D"/>
                </a:solidFill>
                <a:latin typeface="Arial"/>
                <a:cs typeface="Arial"/>
              </a:rPr>
              <a:t> </a:t>
            </a:r>
            <a:r>
              <a:rPr sz="1200" b="1" dirty="0">
                <a:solidFill>
                  <a:srgbClr val="00338D"/>
                </a:solidFill>
                <a:latin typeface="Arial"/>
                <a:cs typeface="Arial"/>
              </a:rPr>
              <a:t>di</a:t>
            </a:r>
            <a:r>
              <a:rPr sz="1200" b="1" spc="-20" dirty="0">
                <a:solidFill>
                  <a:srgbClr val="00338D"/>
                </a:solidFill>
                <a:latin typeface="Arial"/>
                <a:cs typeface="Arial"/>
              </a:rPr>
              <a:t> </a:t>
            </a:r>
            <a:r>
              <a:rPr sz="1200" b="1" dirty="0">
                <a:solidFill>
                  <a:srgbClr val="00338D"/>
                </a:solidFill>
                <a:latin typeface="Arial"/>
                <a:cs typeface="Arial"/>
              </a:rPr>
              <a:t>aggiotaggio</a:t>
            </a:r>
            <a:r>
              <a:rPr sz="1200" b="1" spc="15" dirty="0">
                <a:solidFill>
                  <a:srgbClr val="00338D"/>
                </a:solidFill>
                <a:latin typeface="Arial"/>
                <a:cs typeface="Arial"/>
              </a:rPr>
              <a:t> </a:t>
            </a:r>
            <a:r>
              <a:rPr sz="1200" b="1" spc="-50" dirty="0">
                <a:solidFill>
                  <a:srgbClr val="00338D"/>
                </a:solidFill>
                <a:latin typeface="Arial"/>
                <a:cs typeface="Arial"/>
              </a:rPr>
              <a:t>e</a:t>
            </a:r>
            <a:endParaRPr sz="1200" dirty="0">
              <a:latin typeface="Arial"/>
              <a:cs typeface="Arial"/>
            </a:endParaRPr>
          </a:p>
        </p:txBody>
      </p:sp>
      <p:sp>
        <p:nvSpPr>
          <p:cNvPr id="5" name="object 5"/>
          <p:cNvSpPr txBox="1"/>
          <p:nvPr/>
        </p:nvSpPr>
        <p:spPr>
          <a:xfrm>
            <a:off x="6613833" y="3051873"/>
            <a:ext cx="1339215" cy="208279"/>
          </a:xfrm>
          <a:prstGeom prst="rect">
            <a:avLst/>
          </a:prstGeom>
        </p:spPr>
        <p:txBody>
          <a:bodyPr vert="horz" wrap="square" lIns="0" tIns="12700" rIns="0" bIns="0" rtlCol="0">
            <a:spAutoFit/>
          </a:bodyPr>
          <a:lstStyle/>
          <a:p>
            <a:pPr marL="12700">
              <a:lnSpc>
                <a:spcPct val="100000"/>
              </a:lnSpc>
              <a:spcBef>
                <a:spcPts val="100"/>
              </a:spcBef>
              <a:tabLst>
                <a:tab pos="1104900" algn="l"/>
              </a:tabLst>
            </a:pPr>
            <a:r>
              <a:rPr sz="1200" b="1" spc="-10" dirty="0">
                <a:solidFill>
                  <a:srgbClr val="00338D"/>
                </a:solidFill>
                <a:latin typeface="Arial"/>
                <a:cs typeface="Arial"/>
              </a:rPr>
              <a:t>adeguatezza</a:t>
            </a:r>
            <a:r>
              <a:rPr sz="1200" b="1" dirty="0">
                <a:solidFill>
                  <a:srgbClr val="00338D"/>
                </a:solidFill>
                <a:latin typeface="Arial"/>
                <a:cs typeface="Arial"/>
              </a:rPr>
              <a:t>	</a:t>
            </a:r>
            <a:r>
              <a:rPr sz="1200" b="1" spc="-25" dirty="0">
                <a:solidFill>
                  <a:srgbClr val="00338D"/>
                </a:solidFill>
                <a:latin typeface="Arial"/>
                <a:cs typeface="Arial"/>
              </a:rPr>
              <a:t>del</a:t>
            </a:r>
            <a:endParaRPr sz="1200">
              <a:latin typeface="Arial"/>
              <a:cs typeface="Arial"/>
            </a:endParaRPr>
          </a:p>
        </p:txBody>
      </p:sp>
      <p:sp>
        <p:nvSpPr>
          <p:cNvPr id="6" name="object 6"/>
          <p:cNvSpPr txBox="1"/>
          <p:nvPr/>
        </p:nvSpPr>
        <p:spPr>
          <a:xfrm>
            <a:off x="6613833" y="3051873"/>
            <a:ext cx="2434590" cy="391160"/>
          </a:xfrm>
          <a:prstGeom prst="rect">
            <a:avLst/>
          </a:prstGeom>
        </p:spPr>
        <p:txBody>
          <a:bodyPr vert="horz" wrap="square" lIns="0" tIns="12700" rIns="0" bIns="0" rtlCol="0">
            <a:spAutoFit/>
          </a:bodyPr>
          <a:lstStyle/>
          <a:p>
            <a:pPr marL="12700" marR="5080" indent="1499235">
              <a:lnSpc>
                <a:spcPct val="100000"/>
              </a:lnSpc>
              <a:spcBef>
                <a:spcPts val="100"/>
              </a:spcBef>
              <a:tabLst>
                <a:tab pos="1429385" algn="l"/>
                <a:tab pos="2282825" algn="l"/>
                <a:tab pos="2336165" algn="l"/>
              </a:tabLst>
            </a:pPr>
            <a:r>
              <a:rPr sz="1200" b="1" spc="-10" dirty="0">
                <a:solidFill>
                  <a:srgbClr val="00338D"/>
                </a:solidFill>
                <a:latin typeface="Arial"/>
                <a:cs typeface="Arial"/>
              </a:rPr>
              <a:t>modello</a:t>
            </a:r>
            <a:r>
              <a:rPr sz="1200" b="1" dirty="0">
                <a:solidFill>
                  <a:srgbClr val="00338D"/>
                </a:solidFill>
                <a:latin typeface="Arial"/>
                <a:cs typeface="Arial"/>
              </a:rPr>
              <a:t>	</a:t>
            </a:r>
            <a:r>
              <a:rPr sz="1200" b="1" spc="-25" dirty="0">
                <a:solidFill>
                  <a:srgbClr val="00338D"/>
                </a:solidFill>
                <a:latin typeface="Arial"/>
                <a:cs typeface="Arial"/>
              </a:rPr>
              <a:t>di </a:t>
            </a:r>
            <a:r>
              <a:rPr sz="1200" b="1" spc="-10" dirty="0">
                <a:solidFill>
                  <a:srgbClr val="00338D"/>
                </a:solidFill>
                <a:latin typeface="Arial"/>
                <a:cs typeface="Arial"/>
              </a:rPr>
              <a:t>organizzazione,</a:t>
            </a:r>
            <a:r>
              <a:rPr sz="1200" b="1" dirty="0">
                <a:solidFill>
                  <a:srgbClr val="00338D"/>
                </a:solidFill>
                <a:latin typeface="Arial"/>
                <a:cs typeface="Arial"/>
              </a:rPr>
              <a:t>	</a:t>
            </a:r>
            <a:r>
              <a:rPr sz="1200" b="1" spc="-10" dirty="0">
                <a:solidFill>
                  <a:srgbClr val="00338D"/>
                </a:solidFill>
                <a:latin typeface="Arial"/>
                <a:cs typeface="Arial"/>
              </a:rPr>
              <a:t>gestione</a:t>
            </a:r>
            <a:r>
              <a:rPr sz="1200" b="1" dirty="0">
                <a:solidFill>
                  <a:srgbClr val="00338D"/>
                </a:solidFill>
                <a:latin typeface="Arial"/>
                <a:cs typeface="Arial"/>
              </a:rPr>
              <a:t>		</a:t>
            </a:r>
            <a:r>
              <a:rPr sz="1200" b="1" spc="-50" dirty="0">
                <a:solidFill>
                  <a:srgbClr val="00338D"/>
                </a:solidFill>
                <a:latin typeface="Arial"/>
                <a:cs typeface="Arial"/>
              </a:rPr>
              <a:t>e</a:t>
            </a:r>
            <a:endParaRPr sz="1200">
              <a:latin typeface="Arial"/>
              <a:cs typeface="Arial"/>
            </a:endParaRPr>
          </a:p>
        </p:txBody>
      </p:sp>
      <p:sp>
        <p:nvSpPr>
          <p:cNvPr id="7" name="object 7"/>
          <p:cNvSpPr txBox="1"/>
          <p:nvPr/>
        </p:nvSpPr>
        <p:spPr>
          <a:xfrm>
            <a:off x="6613833" y="3341433"/>
            <a:ext cx="2432685" cy="543560"/>
          </a:xfrm>
          <a:prstGeom prst="rect">
            <a:avLst/>
          </a:prstGeom>
        </p:spPr>
        <p:txBody>
          <a:bodyPr vert="horz" wrap="square" lIns="0" tIns="88900" rIns="0" bIns="0" rtlCol="0">
            <a:spAutoFit/>
          </a:bodyPr>
          <a:lstStyle/>
          <a:p>
            <a:pPr marL="12700">
              <a:lnSpc>
                <a:spcPct val="100000"/>
              </a:lnSpc>
              <a:spcBef>
                <a:spcPts val="700"/>
              </a:spcBef>
            </a:pPr>
            <a:r>
              <a:rPr sz="1200" b="1" spc="-10" dirty="0">
                <a:solidFill>
                  <a:srgbClr val="00338D"/>
                </a:solidFill>
                <a:latin typeface="Arial"/>
                <a:cs typeface="Arial"/>
              </a:rPr>
              <a:t>controllo</a:t>
            </a:r>
            <a:r>
              <a:rPr sz="1200" b="1" dirty="0">
                <a:solidFill>
                  <a:srgbClr val="00338D"/>
                </a:solidFill>
                <a:latin typeface="Arial"/>
                <a:cs typeface="Arial"/>
              </a:rPr>
              <a:t> </a:t>
            </a:r>
            <a:r>
              <a:rPr sz="1200" b="1" spc="-10" dirty="0">
                <a:solidFill>
                  <a:srgbClr val="00338D"/>
                </a:solidFill>
                <a:latin typeface="Arial"/>
                <a:cs typeface="Arial"/>
              </a:rPr>
              <a:t>adottato</a:t>
            </a:r>
            <a:endParaRPr sz="1200">
              <a:latin typeface="Arial"/>
              <a:cs typeface="Arial"/>
            </a:endParaRPr>
          </a:p>
          <a:p>
            <a:pPr marL="12700">
              <a:lnSpc>
                <a:spcPct val="100000"/>
              </a:lnSpc>
              <a:spcBef>
                <a:spcPts val="600"/>
              </a:spcBef>
              <a:tabLst>
                <a:tab pos="292735" algn="l"/>
                <a:tab pos="850265" algn="l"/>
                <a:tab pos="1238885" algn="l"/>
                <a:tab pos="1417320" algn="l"/>
              </a:tabLst>
            </a:pPr>
            <a:r>
              <a:rPr sz="1200" spc="-25" dirty="0">
                <a:latin typeface="Arial"/>
                <a:cs typeface="Arial"/>
              </a:rPr>
              <a:t>Si</a:t>
            </a:r>
            <a:r>
              <a:rPr sz="1200" dirty="0">
                <a:latin typeface="Arial"/>
                <a:cs typeface="Arial"/>
              </a:rPr>
              <a:t>	</a:t>
            </a:r>
            <a:r>
              <a:rPr sz="1200" spc="-10" dirty="0">
                <a:latin typeface="Arial"/>
                <a:cs typeface="Arial"/>
              </a:rPr>
              <a:t>ritiene</a:t>
            </a:r>
            <a:r>
              <a:rPr sz="1200" dirty="0">
                <a:latin typeface="Arial"/>
                <a:cs typeface="Arial"/>
              </a:rPr>
              <a:t>	</a:t>
            </a:r>
            <a:r>
              <a:rPr sz="1200" spc="-25" dirty="0">
                <a:latin typeface="Arial"/>
                <a:cs typeface="Arial"/>
              </a:rPr>
              <a:t>che</a:t>
            </a:r>
            <a:r>
              <a:rPr sz="1200" dirty="0">
                <a:latin typeface="Arial"/>
                <a:cs typeface="Arial"/>
              </a:rPr>
              <a:t>	</a:t>
            </a:r>
            <a:r>
              <a:rPr sz="1200" spc="-50" dirty="0">
                <a:latin typeface="Arial"/>
                <a:cs typeface="Arial"/>
              </a:rPr>
              <a:t>i</a:t>
            </a:r>
            <a:r>
              <a:rPr sz="1200" dirty="0">
                <a:latin typeface="Arial"/>
                <a:cs typeface="Arial"/>
              </a:rPr>
              <a:t>	</a:t>
            </a:r>
            <a:r>
              <a:rPr sz="1200" spc="-10" dirty="0">
                <a:latin typeface="Arial"/>
                <a:cs typeface="Arial"/>
              </a:rPr>
              <a:t>comportamenti</a:t>
            </a:r>
            <a:endParaRPr sz="1200">
              <a:latin typeface="Arial"/>
              <a:cs typeface="Arial"/>
            </a:endParaRPr>
          </a:p>
        </p:txBody>
      </p:sp>
      <p:sp>
        <p:nvSpPr>
          <p:cNvPr id="8" name="object 8"/>
          <p:cNvSpPr txBox="1"/>
          <p:nvPr/>
        </p:nvSpPr>
        <p:spPr>
          <a:xfrm>
            <a:off x="6613833" y="3859593"/>
            <a:ext cx="2443480" cy="2113280"/>
          </a:xfrm>
          <a:prstGeom prst="rect">
            <a:avLst/>
          </a:prstGeom>
        </p:spPr>
        <p:txBody>
          <a:bodyPr vert="horz" wrap="square" lIns="0" tIns="12700" rIns="0" bIns="0" rtlCol="0">
            <a:spAutoFit/>
          </a:bodyPr>
          <a:lstStyle/>
          <a:p>
            <a:pPr marL="12700" marR="5080" algn="just">
              <a:lnSpc>
                <a:spcPct val="100000"/>
              </a:lnSpc>
              <a:spcBef>
                <a:spcPts val="100"/>
              </a:spcBef>
            </a:pPr>
            <a:r>
              <a:rPr sz="1200" dirty="0">
                <a:latin typeface="Arial"/>
                <a:cs typeface="Arial"/>
              </a:rPr>
              <a:t>illeciti</a:t>
            </a:r>
            <a:r>
              <a:rPr sz="1200" spc="335" dirty="0">
                <a:latin typeface="Arial"/>
                <a:cs typeface="Arial"/>
              </a:rPr>
              <a:t> </a:t>
            </a:r>
            <a:r>
              <a:rPr sz="1200" dirty="0">
                <a:latin typeface="Arial"/>
                <a:cs typeface="Arial"/>
              </a:rPr>
              <a:t>oggetto</a:t>
            </a:r>
            <a:r>
              <a:rPr sz="1200" spc="330" dirty="0">
                <a:latin typeface="Arial"/>
                <a:cs typeface="Arial"/>
              </a:rPr>
              <a:t> </a:t>
            </a:r>
            <a:r>
              <a:rPr sz="1200" dirty="0">
                <a:latin typeface="Arial"/>
                <a:cs typeface="Arial"/>
              </a:rPr>
              <a:t>di</a:t>
            </a:r>
            <a:r>
              <a:rPr sz="1200" spc="335" dirty="0">
                <a:latin typeface="Arial"/>
                <a:cs typeface="Arial"/>
              </a:rPr>
              <a:t> </a:t>
            </a:r>
            <a:r>
              <a:rPr sz="1200" dirty="0">
                <a:latin typeface="Arial"/>
                <a:cs typeface="Arial"/>
              </a:rPr>
              <a:t>imputazione</a:t>
            </a:r>
            <a:r>
              <a:rPr sz="1200" spc="330" dirty="0">
                <a:latin typeface="Arial"/>
                <a:cs typeface="Arial"/>
              </a:rPr>
              <a:t> </a:t>
            </a:r>
            <a:r>
              <a:rPr sz="1200" spc="-25" dirty="0">
                <a:latin typeface="Arial"/>
                <a:cs typeface="Arial"/>
              </a:rPr>
              <a:t>non </a:t>
            </a:r>
            <a:r>
              <a:rPr sz="1200" dirty="0">
                <a:latin typeface="Arial"/>
                <a:cs typeface="Arial"/>
              </a:rPr>
              <a:t>siano</a:t>
            </a:r>
            <a:r>
              <a:rPr sz="1200" spc="425" dirty="0">
                <a:latin typeface="Arial"/>
                <a:cs typeface="Arial"/>
              </a:rPr>
              <a:t> </a:t>
            </a:r>
            <a:r>
              <a:rPr sz="1200" dirty="0">
                <a:latin typeface="Arial"/>
                <a:cs typeface="Arial"/>
              </a:rPr>
              <a:t>frutto</a:t>
            </a:r>
            <a:r>
              <a:rPr sz="1200" spc="434" dirty="0">
                <a:latin typeface="Arial"/>
                <a:cs typeface="Arial"/>
              </a:rPr>
              <a:t> </a:t>
            </a:r>
            <a:r>
              <a:rPr sz="1200" dirty="0">
                <a:latin typeface="Arial"/>
                <a:cs typeface="Arial"/>
              </a:rPr>
              <a:t>di</a:t>
            </a:r>
            <a:r>
              <a:rPr sz="1200" spc="425" dirty="0">
                <a:latin typeface="Arial"/>
                <a:cs typeface="Arial"/>
              </a:rPr>
              <a:t> </a:t>
            </a:r>
            <a:r>
              <a:rPr sz="1200" dirty="0">
                <a:latin typeface="Arial"/>
                <a:cs typeface="Arial"/>
              </a:rPr>
              <a:t>un</a:t>
            </a:r>
            <a:r>
              <a:rPr sz="1200" spc="445" dirty="0">
                <a:latin typeface="Arial"/>
                <a:cs typeface="Arial"/>
              </a:rPr>
              <a:t> </a:t>
            </a:r>
            <a:r>
              <a:rPr sz="1200" dirty="0">
                <a:latin typeface="Arial"/>
                <a:cs typeface="Arial"/>
              </a:rPr>
              <a:t>errato</a:t>
            </a:r>
            <a:r>
              <a:rPr sz="1200" spc="445" dirty="0">
                <a:latin typeface="Arial"/>
                <a:cs typeface="Arial"/>
              </a:rPr>
              <a:t> </a:t>
            </a:r>
            <a:r>
              <a:rPr sz="1200" spc="-10" dirty="0">
                <a:latin typeface="Arial"/>
                <a:cs typeface="Arial"/>
              </a:rPr>
              <a:t>modello </a:t>
            </a:r>
            <a:r>
              <a:rPr sz="1200" dirty="0">
                <a:latin typeface="Arial"/>
                <a:cs typeface="Arial"/>
              </a:rPr>
              <a:t>organizzativo,</a:t>
            </a:r>
            <a:r>
              <a:rPr sz="1200" spc="305" dirty="0">
                <a:latin typeface="Arial"/>
                <a:cs typeface="Arial"/>
              </a:rPr>
              <a:t>   </a:t>
            </a:r>
            <a:r>
              <a:rPr sz="1200" dirty="0">
                <a:latin typeface="Arial"/>
                <a:cs typeface="Arial"/>
              </a:rPr>
              <a:t>ma</a:t>
            </a:r>
            <a:r>
              <a:rPr sz="1200" spc="310" dirty="0">
                <a:latin typeface="Arial"/>
                <a:cs typeface="Arial"/>
              </a:rPr>
              <a:t>   </a:t>
            </a:r>
            <a:r>
              <a:rPr sz="1200" dirty="0">
                <a:latin typeface="Arial"/>
                <a:cs typeface="Arial"/>
              </a:rPr>
              <a:t>siano</a:t>
            </a:r>
            <a:r>
              <a:rPr sz="1200" spc="310" dirty="0">
                <a:latin typeface="Arial"/>
                <a:cs typeface="Arial"/>
              </a:rPr>
              <a:t>   </a:t>
            </a:r>
            <a:r>
              <a:rPr sz="1200" spc="-25" dirty="0">
                <a:latin typeface="Arial"/>
                <a:cs typeface="Arial"/>
              </a:rPr>
              <a:t>da </a:t>
            </a:r>
            <a:r>
              <a:rPr sz="1200" dirty="0">
                <a:latin typeface="Arial"/>
                <a:cs typeface="Arial"/>
              </a:rPr>
              <a:t>addebitare</a:t>
            </a:r>
            <a:r>
              <a:rPr sz="1200" spc="165" dirty="0">
                <a:latin typeface="Arial"/>
                <a:cs typeface="Arial"/>
              </a:rPr>
              <a:t> </a:t>
            </a:r>
            <a:r>
              <a:rPr sz="1200" dirty="0">
                <a:latin typeface="Arial"/>
                <a:cs typeface="Arial"/>
              </a:rPr>
              <a:t>al</a:t>
            </a:r>
            <a:r>
              <a:rPr sz="1200" spc="170" dirty="0">
                <a:latin typeface="Arial"/>
                <a:cs typeface="Arial"/>
              </a:rPr>
              <a:t> </a:t>
            </a:r>
            <a:r>
              <a:rPr sz="1200" b="1" dirty="0">
                <a:solidFill>
                  <a:srgbClr val="00338D"/>
                </a:solidFill>
                <a:latin typeface="Arial"/>
                <a:cs typeface="Arial"/>
              </a:rPr>
              <a:t>comportamento</a:t>
            </a:r>
            <a:r>
              <a:rPr sz="1200" b="1" spc="175" dirty="0">
                <a:solidFill>
                  <a:srgbClr val="00338D"/>
                </a:solidFill>
                <a:latin typeface="Arial"/>
                <a:cs typeface="Arial"/>
              </a:rPr>
              <a:t> </a:t>
            </a:r>
            <a:r>
              <a:rPr sz="1200" b="1" spc="-25" dirty="0">
                <a:solidFill>
                  <a:srgbClr val="00338D"/>
                </a:solidFill>
                <a:latin typeface="Arial"/>
                <a:cs typeface="Arial"/>
              </a:rPr>
              <a:t>dei </a:t>
            </a:r>
            <a:r>
              <a:rPr sz="1200" b="1" dirty="0">
                <a:solidFill>
                  <a:srgbClr val="00338D"/>
                </a:solidFill>
                <a:latin typeface="Arial"/>
                <a:cs typeface="Arial"/>
              </a:rPr>
              <a:t>vertici</a:t>
            </a:r>
            <a:r>
              <a:rPr sz="1200" b="1" spc="25" dirty="0">
                <a:solidFill>
                  <a:srgbClr val="00338D"/>
                </a:solidFill>
                <a:latin typeface="Arial"/>
                <a:cs typeface="Arial"/>
              </a:rPr>
              <a:t> </a:t>
            </a:r>
            <a:r>
              <a:rPr sz="1200" b="1" dirty="0">
                <a:solidFill>
                  <a:srgbClr val="00338D"/>
                </a:solidFill>
                <a:latin typeface="Arial"/>
                <a:cs typeface="Arial"/>
              </a:rPr>
              <a:t>della</a:t>
            </a:r>
            <a:r>
              <a:rPr sz="1200" b="1" spc="35" dirty="0">
                <a:solidFill>
                  <a:srgbClr val="00338D"/>
                </a:solidFill>
                <a:latin typeface="Arial"/>
                <a:cs typeface="Arial"/>
              </a:rPr>
              <a:t> </a:t>
            </a:r>
            <a:r>
              <a:rPr sz="1200" b="1" dirty="0">
                <a:solidFill>
                  <a:srgbClr val="00338D"/>
                </a:solidFill>
                <a:latin typeface="Arial"/>
                <a:cs typeface="Arial"/>
              </a:rPr>
              <a:t>società</a:t>
            </a:r>
            <a:r>
              <a:rPr sz="1200" b="1" spc="20" dirty="0">
                <a:solidFill>
                  <a:srgbClr val="00338D"/>
                </a:solidFill>
                <a:latin typeface="Arial"/>
                <a:cs typeface="Arial"/>
              </a:rPr>
              <a:t> </a:t>
            </a:r>
            <a:r>
              <a:rPr sz="1200" b="1" dirty="0">
                <a:solidFill>
                  <a:srgbClr val="00338D"/>
                </a:solidFill>
                <a:latin typeface="Arial"/>
                <a:cs typeface="Arial"/>
              </a:rPr>
              <a:t>che</a:t>
            </a:r>
            <a:r>
              <a:rPr sz="1200" b="1" spc="20" dirty="0">
                <a:solidFill>
                  <a:srgbClr val="00338D"/>
                </a:solidFill>
                <a:latin typeface="Arial"/>
                <a:cs typeface="Arial"/>
              </a:rPr>
              <a:t> </a:t>
            </a:r>
            <a:r>
              <a:rPr sz="1200" b="1" spc="-10" dirty="0">
                <a:solidFill>
                  <a:srgbClr val="00338D"/>
                </a:solidFill>
                <a:latin typeface="Arial"/>
                <a:cs typeface="Arial"/>
              </a:rPr>
              <a:t>risultano </a:t>
            </a:r>
            <a:r>
              <a:rPr sz="1200" b="1" dirty="0">
                <a:solidFill>
                  <a:srgbClr val="00338D"/>
                </a:solidFill>
                <a:latin typeface="Arial"/>
                <a:cs typeface="Arial"/>
              </a:rPr>
              <a:t>in</a:t>
            </a:r>
            <a:r>
              <a:rPr sz="1200" b="1" spc="-5" dirty="0">
                <a:solidFill>
                  <a:srgbClr val="00338D"/>
                </a:solidFill>
                <a:latin typeface="Arial"/>
                <a:cs typeface="Arial"/>
              </a:rPr>
              <a:t> </a:t>
            </a:r>
            <a:r>
              <a:rPr sz="1200" b="1" dirty="0">
                <a:solidFill>
                  <a:srgbClr val="00338D"/>
                </a:solidFill>
                <a:latin typeface="Arial"/>
                <a:cs typeface="Arial"/>
              </a:rPr>
              <a:t>contrasto</a:t>
            </a:r>
            <a:r>
              <a:rPr sz="1200" b="1" spc="-15" dirty="0">
                <a:solidFill>
                  <a:srgbClr val="00338D"/>
                </a:solidFill>
                <a:latin typeface="Arial"/>
                <a:cs typeface="Arial"/>
              </a:rPr>
              <a:t> </a:t>
            </a:r>
            <a:r>
              <a:rPr sz="1200" b="1" dirty="0">
                <a:solidFill>
                  <a:srgbClr val="00338D"/>
                </a:solidFill>
                <a:latin typeface="Arial"/>
                <a:cs typeface="Arial"/>
              </a:rPr>
              <a:t>con</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a:t>
            </a:r>
            <a:r>
              <a:rPr sz="1200" b="1" dirty="0">
                <a:solidFill>
                  <a:srgbClr val="00338D"/>
                </a:solidFill>
                <a:latin typeface="Arial"/>
                <a:cs typeface="Arial"/>
              </a:rPr>
              <a:t>regole</a:t>
            </a:r>
            <a:r>
              <a:rPr sz="1200" b="1" spc="-15" dirty="0">
                <a:solidFill>
                  <a:srgbClr val="00338D"/>
                </a:solidFill>
                <a:latin typeface="Arial"/>
                <a:cs typeface="Arial"/>
              </a:rPr>
              <a:t> </a:t>
            </a:r>
            <a:r>
              <a:rPr sz="1200" b="1" spc="-10" dirty="0">
                <a:solidFill>
                  <a:srgbClr val="00338D"/>
                </a:solidFill>
                <a:latin typeface="Arial"/>
                <a:cs typeface="Arial"/>
              </a:rPr>
              <a:t>interne </a:t>
            </a:r>
            <a:r>
              <a:rPr sz="1200" b="1" dirty="0">
                <a:solidFill>
                  <a:srgbClr val="00338D"/>
                </a:solidFill>
                <a:latin typeface="Arial"/>
                <a:cs typeface="Arial"/>
              </a:rPr>
              <a:t>del</a:t>
            </a:r>
            <a:r>
              <a:rPr sz="1200" b="1" spc="295" dirty="0">
                <a:solidFill>
                  <a:srgbClr val="00338D"/>
                </a:solidFill>
                <a:latin typeface="Arial"/>
                <a:cs typeface="Arial"/>
              </a:rPr>
              <a:t>    </a:t>
            </a:r>
            <a:r>
              <a:rPr sz="1200" b="1" dirty="0">
                <a:solidFill>
                  <a:srgbClr val="00338D"/>
                </a:solidFill>
                <a:latin typeface="Arial"/>
                <a:cs typeface="Arial"/>
              </a:rPr>
              <a:t>modello</a:t>
            </a:r>
            <a:r>
              <a:rPr sz="1200" b="1" spc="300" dirty="0">
                <a:solidFill>
                  <a:srgbClr val="00338D"/>
                </a:solidFill>
                <a:latin typeface="Arial"/>
                <a:cs typeface="Arial"/>
              </a:rPr>
              <a:t>    </a:t>
            </a:r>
            <a:r>
              <a:rPr sz="1200" b="1" spc="-10" dirty="0">
                <a:solidFill>
                  <a:srgbClr val="00338D"/>
                </a:solidFill>
                <a:latin typeface="Arial"/>
                <a:cs typeface="Arial"/>
              </a:rPr>
              <a:t>organizzativo regolarmente</a:t>
            </a:r>
            <a:r>
              <a:rPr sz="1200" b="1" spc="-60" dirty="0">
                <a:solidFill>
                  <a:srgbClr val="00338D"/>
                </a:solidFill>
                <a:latin typeface="Arial"/>
                <a:cs typeface="Arial"/>
              </a:rPr>
              <a:t> </a:t>
            </a:r>
            <a:r>
              <a:rPr sz="1200" b="1" spc="-10" dirty="0">
                <a:solidFill>
                  <a:srgbClr val="00338D"/>
                </a:solidFill>
                <a:latin typeface="Arial"/>
                <a:cs typeface="Arial"/>
              </a:rPr>
              <a:t>adottato</a:t>
            </a:r>
            <a:r>
              <a:rPr sz="1200" spc="-10" dirty="0">
                <a:latin typeface="Arial"/>
                <a:cs typeface="Arial"/>
              </a:rPr>
              <a:t>.</a:t>
            </a:r>
            <a:endParaRPr sz="1200" dirty="0">
              <a:latin typeface="Arial"/>
              <a:cs typeface="Arial"/>
            </a:endParaRPr>
          </a:p>
          <a:p>
            <a:pPr marL="12700" marR="6350" algn="just">
              <a:lnSpc>
                <a:spcPct val="100000"/>
              </a:lnSpc>
              <a:spcBef>
                <a:spcPts val="600"/>
              </a:spcBef>
            </a:pPr>
            <a:r>
              <a:rPr sz="1200" dirty="0">
                <a:latin typeface="Arial"/>
                <a:cs typeface="Arial"/>
              </a:rPr>
              <a:t>La</a:t>
            </a:r>
            <a:r>
              <a:rPr sz="1200" spc="370" dirty="0">
                <a:latin typeface="Arial"/>
                <a:cs typeface="Arial"/>
              </a:rPr>
              <a:t> </a:t>
            </a:r>
            <a:r>
              <a:rPr sz="1200" b="1" dirty="0">
                <a:latin typeface="Arial"/>
                <a:cs typeface="Arial"/>
              </a:rPr>
              <a:t>Società</a:t>
            </a:r>
            <a:r>
              <a:rPr sz="1200" b="1" spc="370" dirty="0">
                <a:latin typeface="Arial"/>
                <a:cs typeface="Arial"/>
              </a:rPr>
              <a:t> </a:t>
            </a:r>
            <a:r>
              <a:rPr sz="1200" dirty="0">
                <a:latin typeface="Arial"/>
                <a:cs typeface="Arial"/>
              </a:rPr>
              <a:t>deve</a:t>
            </a:r>
            <a:r>
              <a:rPr sz="1200" spc="355" dirty="0">
                <a:latin typeface="Arial"/>
                <a:cs typeface="Arial"/>
              </a:rPr>
              <a:t> </a:t>
            </a:r>
            <a:r>
              <a:rPr sz="1200" dirty="0">
                <a:latin typeface="Arial"/>
                <a:cs typeface="Arial"/>
              </a:rPr>
              <a:t>essere</a:t>
            </a:r>
            <a:r>
              <a:rPr sz="1200" spc="370" dirty="0">
                <a:latin typeface="Arial"/>
                <a:cs typeface="Arial"/>
              </a:rPr>
              <a:t> </a:t>
            </a:r>
            <a:r>
              <a:rPr sz="1200" spc="-10" dirty="0">
                <a:latin typeface="Arial"/>
                <a:cs typeface="Arial"/>
              </a:rPr>
              <a:t>pertanto </a:t>
            </a:r>
            <a:r>
              <a:rPr sz="1200" b="1" dirty="0">
                <a:latin typeface="Arial"/>
                <a:cs typeface="Arial"/>
              </a:rPr>
              <a:t>dichiarata</a:t>
            </a:r>
            <a:r>
              <a:rPr sz="1200" b="1" spc="175" dirty="0">
                <a:latin typeface="Arial"/>
                <a:cs typeface="Arial"/>
              </a:rPr>
              <a:t> </a:t>
            </a:r>
            <a:r>
              <a:rPr sz="1200" b="1" dirty="0">
                <a:latin typeface="Arial"/>
                <a:cs typeface="Arial"/>
              </a:rPr>
              <a:t>non</a:t>
            </a:r>
            <a:r>
              <a:rPr sz="1200" b="1" spc="175" dirty="0">
                <a:latin typeface="Arial"/>
                <a:cs typeface="Arial"/>
              </a:rPr>
              <a:t> </a:t>
            </a:r>
            <a:r>
              <a:rPr sz="1200" b="1" dirty="0">
                <a:latin typeface="Arial"/>
                <a:cs typeface="Arial"/>
              </a:rPr>
              <a:t>punibile</a:t>
            </a:r>
            <a:r>
              <a:rPr sz="1200" b="1" spc="165" dirty="0">
                <a:latin typeface="Arial"/>
                <a:cs typeface="Arial"/>
              </a:rPr>
              <a:t> </a:t>
            </a:r>
            <a:r>
              <a:rPr sz="1200" b="1" dirty="0">
                <a:latin typeface="Arial"/>
                <a:cs typeface="Arial"/>
              </a:rPr>
              <a:t>ex</a:t>
            </a:r>
            <a:r>
              <a:rPr sz="1200" b="1" spc="170" dirty="0">
                <a:latin typeface="Arial"/>
                <a:cs typeface="Arial"/>
              </a:rPr>
              <a:t> </a:t>
            </a:r>
            <a:r>
              <a:rPr sz="1200" b="1" dirty="0">
                <a:latin typeface="Arial"/>
                <a:cs typeface="Arial"/>
              </a:rPr>
              <a:t>art.</a:t>
            </a:r>
            <a:r>
              <a:rPr sz="1200" b="1" spc="165" dirty="0">
                <a:latin typeface="Arial"/>
                <a:cs typeface="Arial"/>
              </a:rPr>
              <a:t> </a:t>
            </a:r>
            <a:r>
              <a:rPr sz="1200" b="1" spc="-50" dirty="0">
                <a:latin typeface="Arial"/>
                <a:cs typeface="Arial"/>
              </a:rPr>
              <a:t>6 </a:t>
            </a:r>
            <a:r>
              <a:rPr sz="1200" b="1" dirty="0">
                <a:latin typeface="Arial"/>
                <a:cs typeface="Arial"/>
              </a:rPr>
              <a:t>D.Lgs.</a:t>
            </a:r>
            <a:r>
              <a:rPr sz="1200" b="1" spc="-65" dirty="0">
                <a:latin typeface="Arial"/>
                <a:cs typeface="Arial"/>
              </a:rPr>
              <a:t> </a:t>
            </a:r>
            <a:r>
              <a:rPr sz="1200" b="1" spc="-10" dirty="0">
                <a:latin typeface="Arial"/>
                <a:cs typeface="Arial"/>
              </a:rPr>
              <a:t>231/01</a:t>
            </a:r>
            <a:r>
              <a:rPr sz="1200" spc="-10" dirty="0">
                <a:latin typeface="Arial"/>
                <a:cs typeface="Arial"/>
              </a:rPr>
              <a:t>.</a:t>
            </a:r>
            <a:endParaRPr sz="1200" dirty="0">
              <a:latin typeface="Arial"/>
              <a:cs typeface="Arial"/>
            </a:endParaRPr>
          </a:p>
        </p:txBody>
      </p:sp>
      <p:graphicFrame>
        <p:nvGraphicFramePr>
          <p:cNvPr id="11" name="object 11"/>
          <p:cNvGraphicFramePr>
            <a:graphicFrameLocks noGrp="1"/>
          </p:cNvGraphicFramePr>
          <p:nvPr>
            <p:extLst>
              <p:ext uri="{D42A27DB-BD31-4B8C-83A1-F6EECF244321}">
                <p14:modId xmlns:p14="http://schemas.microsoft.com/office/powerpoint/2010/main" val="3127280702"/>
              </p:ext>
            </p:extLst>
          </p:nvPr>
        </p:nvGraphicFramePr>
        <p:xfrm>
          <a:off x="176783" y="1524000"/>
          <a:ext cx="6383273" cy="5176076"/>
        </p:xfrm>
        <a:graphic>
          <a:graphicData uri="http://schemas.openxmlformats.org/drawingml/2006/table">
            <a:tbl>
              <a:tblPr firstRow="1" bandRow="1">
                <a:tableStyleId>{2D5ABB26-0587-4C30-8999-92F81FD0307C}</a:tableStyleId>
              </a:tblPr>
              <a:tblGrid>
                <a:gridCol w="1543949">
                  <a:extLst>
                    <a:ext uri="{9D8B030D-6E8A-4147-A177-3AD203B41FA5}">
                      <a16:colId xmlns:a16="http://schemas.microsoft.com/office/drawing/2014/main" val="20000"/>
                    </a:ext>
                  </a:extLst>
                </a:gridCol>
                <a:gridCol w="4839324">
                  <a:extLst>
                    <a:ext uri="{9D8B030D-6E8A-4147-A177-3AD203B41FA5}">
                      <a16:colId xmlns:a16="http://schemas.microsoft.com/office/drawing/2014/main" val="20001"/>
                    </a:ext>
                  </a:extLst>
                </a:gridCol>
              </a:tblGrid>
              <a:tr h="264160">
                <a:tc gridSpan="2">
                  <a:txBody>
                    <a:bodyPr/>
                    <a:lstStyle/>
                    <a:p>
                      <a:pPr algn="ctr">
                        <a:lnSpc>
                          <a:spcPct val="100000"/>
                        </a:lnSpc>
                        <a:spcBef>
                          <a:spcPts val="340"/>
                        </a:spcBef>
                      </a:pPr>
                      <a:r>
                        <a:rPr sz="1100" b="1" spc="-10" dirty="0">
                          <a:solidFill>
                            <a:srgbClr val="FFFFFF"/>
                          </a:solidFill>
                          <a:latin typeface="Arial (Corpo)"/>
                          <a:cs typeface="Arial"/>
                        </a:rPr>
                        <a:t>Tribunale</a:t>
                      </a:r>
                      <a:r>
                        <a:rPr sz="1100" b="1" spc="-45" dirty="0">
                          <a:solidFill>
                            <a:srgbClr val="FFFFFF"/>
                          </a:solidFill>
                          <a:latin typeface="Arial (Corpo)"/>
                          <a:cs typeface="Arial"/>
                        </a:rPr>
                        <a:t> </a:t>
                      </a:r>
                      <a:r>
                        <a:rPr sz="1100" b="1" dirty="0">
                          <a:solidFill>
                            <a:srgbClr val="FFFFFF"/>
                          </a:solidFill>
                          <a:latin typeface="Arial (Corpo)"/>
                          <a:cs typeface="Arial"/>
                        </a:rPr>
                        <a:t>di</a:t>
                      </a:r>
                      <a:r>
                        <a:rPr sz="1100" b="1" spc="-10" dirty="0">
                          <a:solidFill>
                            <a:srgbClr val="FFFFFF"/>
                          </a:solidFill>
                          <a:latin typeface="Arial (Corpo)"/>
                          <a:cs typeface="Arial"/>
                        </a:rPr>
                        <a:t> </a:t>
                      </a:r>
                      <a:r>
                        <a:rPr sz="1100" b="1" dirty="0">
                          <a:solidFill>
                            <a:srgbClr val="FFFFFF"/>
                          </a:solidFill>
                          <a:latin typeface="Arial (Corpo)"/>
                          <a:cs typeface="Arial"/>
                        </a:rPr>
                        <a:t>Milano</a:t>
                      </a:r>
                      <a:r>
                        <a:rPr sz="1100" b="1" spc="-15" dirty="0">
                          <a:solidFill>
                            <a:srgbClr val="FFFFFF"/>
                          </a:solidFill>
                          <a:latin typeface="Arial (Corpo)"/>
                          <a:cs typeface="Arial"/>
                        </a:rPr>
                        <a:t> </a:t>
                      </a:r>
                      <a:r>
                        <a:rPr sz="1100" b="1" dirty="0">
                          <a:solidFill>
                            <a:srgbClr val="FFFFFF"/>
                          </a:solidFill>
                          <a:latin typeface="Arial (Corpo)"/>
                          <a:cs typeface="Arial"/>
                        </a:rPr>
                        <a:t>–</a:t>
                      </a:r>
                      <a:r>
                        <a:rPr sz="1100" b="1" spc="10" dirty="0">
                          <a:solidFill>
                            <a:srgbClr val="FFFFFF"/>
                          </a:solidFill>
                          <a:latin typeface="Arial (Corpo)"/>
                          <a:cs typeface="Arial"/>
                        </a:rPr>
                        <a:t> </a:t>
                      </a:r>
                      <a:r>
                        <a:rPr sz="1100" b="1" dirty="0">
                          <a:solidFill>
                            <a:srgbClr val="FFFFFF"/>
                          </a:solidFill>
                          <a:latin typeface="Arial (Corpo)"/>
                          <a:cs typeface="Arial"/>
                        </a:rPr>
                        <a:t>17</a:t>
                      </a:r>
                      <a:r>
                        <a:rPr sz="1100" b="1" spc="-5" dirty="0">
                          <a:solidFill>
                            <a:srgbClr val="FFFFFF"/>
                          </a:solidFill>
                          <a:latin typeface="Arial (Corpo)"/>
                          <a:cs typeface="Arial"/>
                        </a:rPr>
                        <a:t> </a:t>
                      </a:r>
                      <a:r>
                        <a:rPr sz="1100" b="1" spc="-10" dirty="0">
                          <a:solidFill>
                            <a:srgbClr val="FFFFFF"/>
                          </a:solidFill>
                          <a:latin typeface="Arial (Corpo)"/>
                          <a:cs typeface="Arial"/>
                        </a:rPr>
                        <a:t>novembre</a:t>
                      </a:r>
                      <a:r>
                        <a:rPr sz="1100" b="1" spc="-100" dirty="0">
                          <a:solidFill>
                            <a:srgbClr val="FFFFFF"/>
                          </a:solidFill>
                          <a:latin typeface="Arial (Corpo)"/>
                          <a:cs typeface="Arial"/>
                        </a:rPr>
                        <a:t> </a:t>
                      </a:r>
                      <a:r>
                        <a:rPr sz="1100" b="1" spc="-20" dirty="0">
                          <a:solidFill>
                            <a:srgbClr val="FFFFFF"/>
                          </a:solidFill>
                          <a:latin typeface="Arial (Corpo)"/>
                          <a:cs typeface="Arial"/>
                        </a:rPr>
                        <a:t>2009</a:t>
                      </a:r>
                      <a:endParaRPr sz="1100">
                        <a:latin typeface="Arial (Corpo)"/>
                        <a:cs typeface="Arial"/>
                      </a:endParaRPr>
                    </a:p>
                  </a:txBody>
                  <a:tcPr marL="0" marR="0" marT="43180" marB="0">
                    <a:solidFill>
                      <a:srgbClr val="00338D"/>
                    </a:solidFill>
                  </a:tcPr>
                </a:tc>
                <a:tc hMerge="1">
                  <a:txBody>
                    <a:bodyPr/>
                    <a:lstStyle/>
                    <a:p>
                      <a:endParaRPr/>
                    </a:p>
                  </a:txBody>
                  <a:tcPr marL="0" marR="0" marT="0" marB="0"/>
                </a:tc>
                <a:extLst>
                  <a:ext uri="{0D108BD9-81ED-4DB2-BD59-A6C34878D82A}">
                    <a16:rowId xmlns:a16="http://schemas.microsoft.com/office/drawing/2014/main" val="10000"/>
                  </a:ext>
                </a:extLst>
              </a:tr>
              <a:tr h="245110">
                <a:tc>
                  <a:txBody>
                    <a:bodyPr/>
                    <a:lstStyle/>
                    <a:p>
                      <a:pPr algn="ctr">
                        <a:lnSpc>
                          <a:spcPct val="100000"/>
                        </a:lnSpc>
                        <a:spcBef>
                          <a:spcPts val="240"/>
                        </a:spcBef>
                      </a:pPr>
                      <a:r>
                        <a:rPr sz="1100" b="1" spc="-10" dirty="0">
                          <a:solidFill>
                            <a:srgbClr val="00338D"/>
                          </a:solidFill>
                          <a:latin typeface="Arial (Corpo)"/>
                          <a:cs typeface="Arial"/>
                        </a:rPr>
                        <a:t>Società</a:t>
                      </a:r>
                      <a:endParaRPr sz="1100">
                        <a:latin typeface="Arial (Corpo)"/>
                        <a:cs typeface="Arial"/>
                      </a:endParaRPr>
                    </a:p>
                  </a:txBody>
                  <a:tcPr marL="0" marR="0" marT="30480" marB="0">
                    <a:lnR w="12700">
                      <a:solidFill>
                        <a:srgbClr val="00338D"/>
                      </a:solidFill>
                      <a:prstDash val="solid"/>
                    </a:lnR>
                    <a:lnB w="12700">
                      <a:solidFill>
                        <a:srgbClr val="00338D"/>
                      </a:solidFill>
                      <a:prstDash val="solid"/>
                    </a:lnB>
                    <a:solidFill>
                      <a:srgbClr val="C9D2E6"/>
                    </a:solidFill>
                  </a:tcPr>
                </a:tc>
                <a:tc>
                  <a:txBody>
                    <a:bodyPr/>
                    <a:lstStyle/>
                    <a:p>
                      <a:pPr marL="83820">
                        <a:lnSpc>
                          <a:spcPct val="100000"/>
                        </a:lnSpc>
                        <a:spcBef>
                          <a:spcPts val="240"/>
                        </a:spcBef>
                      </a:pPr>
                      <a:r>
                        <a:rPr sz="1100" spc="-10" dirty="0">
                          <a:solidFill>
                            <a:srgbClr val="00338D"/>
                          </a:solidFill>
                          <a:latin typeface="Arial (Corpo)"/>
                          <a:cs typeface="Arial"/>
                        </a:rPr>
                        <a:t>Impregilo</a:t>
                      </a:r>
                      <a:r>
                        <a:rPr sz="1100" spc="-35" dirty="0">
                          <a:solidFill>
                            <a:srgbClr val="00338D"/>
                          </a:solidFill>
                          <a:latin typeface="Arial (Corpo)"/>
                          <a:cs typeface="Arial"/>
                        </a:rPr>
                        <a:t> </a:t>
                      </a:r>
                      <a:r>
                        <a:rPr sz="1100" spc="-10" dirty="0">
                          <a:solidFill>
                            <a:srgbClr val="00338D"/>
                          </a:solidFill>
                          <a:latin typeface="Arial (Corpo)"/>
                          <a:cs typeface="Arial"/>
                        </a:rPr>
                        <a:t>S.p.A.</a:t>
                      </a:r>
                      <a:endParaRPr sz="1100">
                        <a:latin typeface="Arial (Corpo)"/>
                        <a:cs typeface="Arial"/>
                      </a:endParaRPr>
                    </a:p>
                  </a:txBody>
                  <a:tcPr marL="0" marR="0" marT="30480" marB="0">
                    <a:lnL w="12700">
                      <a:solidFill>
                        <a:srgbClr val="00338D"/>
                      </a:solidFill>
                      <a:prstDash val="solid"/>
                    </a:lnL>
                    <a:lnR w="12700">
                      <a:solidFill>
                        <a:srgbClr val="00338D"/>
                      </a:solidFill>
                      <a:prstDash val="solid"/>
                    </a:lnR>
                    <a:lnB w="12700">
                      <a:solidFill>
                        <a:srgbClr val="00338D"/>
                      </a:solidFill>
                      <a:prstDash val="solid"/>
                    </a:lnB>
                  </a:tcPr>
                </a:tc>
                <a:extLst>
                  <a:ext uri="{0D108BD9-81ED-4DB2-BD59-A6C34878D82A}">
                    <a16:rowId xmlns:a16="http://schemas.microsoft.com/office/drawing/2014/main" val="10001"/>
                  </a:ext>
                </a:extLst>
              </a:tr>
              <a:tr h="251460">
                <a:tc>
                  <a:txBody>
                    <a:bodyPr/>
                    <a:lstStyle/>
                    <a:p>
                      <a:pPr marR="635" algn="ctr">
                        <a:lnSpc>
                          <a:spcPct val="100000"/>
                        </a:lnSpc>
                        <a:spcBef>
                          <a:spcPts val="290"/>
                        </a:spcBef>
                      </a:pPr>
                      <a:r>
                        <a:rPr sz="1100" b="1" spc="-10" dirty="0">
                          <a:solidFill>
                            <a:srgbClr val="00338D"/>
                          </a:solidFill>
                          <a:latin typeface="Arial (Corpo)"/>
                          <a:cs typeface="Arial"/>
                        </a:rPr>
                        <a:t>Reato</a:t>
                      </a:r>
                      <a:endParaRPr sz="1100">
                        <a:latin typeface="Arial (Corpo)"/>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solidFill>
                      <a:srgbClr val="E7EAF3"/>
                    </a:solidFill>
                  </a:tcPr>
                </a:tc>
                <a:tc>
                  <a:txBody>
                    <a:bodyPr/>
                    <a:lstStyle/>
                    <a:p>
                      <a:pPr marL="83820">
                        <a:lnSpc>
                          <a:spcPct val="100000"/>
                        </a:lnSpc>
                        <a:spcBef>
                          <a:spcPts val="290"/>
                        </a:spcBef>
                      </a:pPr>
                      <a:r>
                        <a:rPr sz="1100" b="1" spc="-10" dirty="0" err="1">
                          <a:solidFill>
                            <a:srgbClr val="00338D"/>
                          </a:solidFill>
                          <a:latin typeface="Arial (Corpo)"/>
                          <a:cs typeface="Arial"/>
                        </a:rPr>
                        <a:t>Aggiotaggio</a:t>
                      </a:r>
                      <a:r>
                        <a:rPr lang="it-IT" sz="1100" b="1" spc="-10" dirty="0">
                          <a:solidFill>
                            <a:srgbClr val="00338D"/>
                          </a:solidFill>
                          <a:latin typeface="Arial (Corpo)"/>
                          <a:cs typeface="Arial"/>
                        </a:rPr>
                        <a:t> Informativo (nel periodo </a:t>
                      </a:r>
                      <a:r>
                        <a:rPr lang="it-IT" sz="1100" b="1" spc="-10" dirty="0" err="1">
                          <a:solidFill>
                            <a:srgbClr val="00338D"/>
                          </a:solidFill>
                          <a:latin typeface="Arial (Corpo)"/>
                          <a:cs typeface="Arial"/>
                        </a:rPr>
                        <a:t>Dic</a:t>
                      </a:r>
                      <a:r>
                        <a:rPr lang="it-IT" sz="1100" b="1" spc="-10" dirty="0">
                          <a:solidFill>
                            <a:srgbClr val="00338D"/>
                          </a:solidFill>
                          <a:latin typeface="Arial (Corpo)"/>
                          <a:cs typeface="Arial"/>
                        </a:rPr>
                        <a:t> 22/marzo 23)</a:t>
                      </a:r>
                      <a:endParaRPr sz="1100" dirty="0">
                        <a:latin typeface="Arial (Corpo)"/>
                        <a:cs typeface="Arial"/>
                      </a:endParaRPr>
                    </a:p>
                  </a:txBody>
                  <a:tcPr marL="0" marR="0" marT="36830" marB="0">
                    <a:lnL w="12700">
                      <a:solidFill>
                        <a:srgbClr val="00338D"/>
                      </a:solidFill>
                      <a:prstDash val="solid"/>
                    </a:lnL>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2"/>
                  </a:ext>
                </a:extLst>
              </a:tr>
              <a:tr h="2674620">
                <a:tc>
                  <a:txBody>
                    <a:bodyPr/>
                    <a:lstStyle/>
                    <a:p>
                      <a:pPr>
                        <a:lnSpc>
                          <a:spcPct val="100000"/>
                        </a:lnSpc>
                      </a:pPr>
                      <a:endParaRPr sz="1100">
                        <a:latin typeface="Arial (Corpo)"/>
                        <a:cs typeface="Times New Roman"/>
                      </a:endParaRPr>
                    </a:p>
                    <a:p>
                      <a:pPr>
                        <a:lnSpc>
                          <a:spcPct val="100000"/>
                        </a:lnSpc>
                      </a:pPr>
                      <a:endParaRPr sz="1100">
                        <a:latin typeface="Arial (Corpo)"/>
                        <a:cs typeface="Times New Roman"/>
                      </a:endParaRPr>
                    </a:p>
                    <a:p>
                      <a:pPr>
                        <a:lnSpc>
                          <a:spcPct val="100000"/>
                        </a:lnSpc>
                      </a:pPr>
                      <a:endParaRPr sz="1100">
                        <a:latin typeface="Arial (Corpo)"/>
                        <a:cs typeface="Times New Roman"/>
                      </a:endParaRPr>
                    </a:p>
                    <a:p>
                      <a:pPr>
                        <a:lnSpc>
                          <a:spcPct val="100000"/>
                        </a:lnSpc>
                      </a:pPr>
                      <a:endParaRPr sz="1100">
                        <a:latin typeface="Arial (Corpo)"/>
                        <a:cs typeface="Times New Roman"/>
                      </a:endParaRPr>
                    </a:p>
                    <a:p>
                      <a:pPr>
                        <a:lnSpc>
                          <a:spcPct val="100000"/>
                        </a:lnSpc>
                      </a:pPr>
                      <a:endParaRPr sz="1100">
                        <a:latin typeface="Arial (Corpo)"/>
                        <a:cs typeface="Times New Roman"/>
                      </a:endParaRPr>
                    </a:p>
                    <a:p>
                      <a:pPr>
                        <a:lnSpc>
                          <a:spcPct val="100000"/>
                        </a:lnSpc>
                      </a:pPr>
                      <a:endParaRPr sz="1100">
                        <a:latin typeface="Arial (Corpo)"/>
                        <a:cs typeface="Times New Roman"/>
                      </a:endParaRPr>
                    </a:p>
                    <a:p>
                      <a:pPr>
                        <a:lnSpc>
                          <a:spcPct val="100000"/>
                        </a:lnSpc>
                      </a:pPr>
                      <a:endParaRPr sz="1100">
                        <a:latin typeface="Arial (Corpo)"/>
                        <a:cs typeface="Times New Roman"/>
                      </a:endParaRPr>
                    </a:p>
                    <a:p>
                      <a:pPr>
                        <a:lnSpc>
                          <a:spcPct val="100000"/>
                        </a:lnSpc>
                        <a:spcBef>
                          <a:spcPts val="105"/>
                        </a:spcBef>
                      </a:pPr>
                      <a:endParaRPr sz="1100">
                        <a:latin typeface="Arial (Corpo)"/>
                        <a:cs typeface="Times New Roman"/>
                      </a:endParaRPr>
                    </a:p>
                    <a:p>
                      <a:pPr algn="ctr">
                        <a:lnSpc>
                          <a:spcPct val="100000"/>
                        </a:lnSpc>
                        <a:spcBef>
                          <a:spcPts val="5"/>
                        </a:spcBef>
                      </a:pPr>
                      <a:r>
                        <a:rPr sz="1100" b="1" dirty="0">
                          <a:solidFill>
                            <a:srgbClr val="00338D"/>
                          </a:solidFill>
                          <a:latin typeface="Arial (Corpo)"/>
                          <a:cs typeface="Arial"/>
                        </a:rPr>
                        <a:t>Termini</a:t>
                      </a:r>
                      <a:r>
                        <a:rPr sz="1100" b="1" spc="-65" dirty="0">
                          <a:solidFill>
                            <a:srgbClr val="00338D"/>
                          </a:solidFill>
                          <a:latin typeface="Arial (Corpo)"/>
                          <a:cs typeface="Arial"/>
                        </a:rPr>
                        <a:t> </a:t>
                      </a:r>
                      <a:r>
                        <a:rPr sz="1100" b="1" dirty="0">
                          <a:solidFill>
                            <a:srgbClr val="00338D"/>
                          </a:solidFill>
                          <a:latin typeface="Arial (Corpo)"/>
                          <a:cs typeface="Arial"/>
                        </a:rPr>
                        <a:t>della</a:t>
                      </a:r>
                      <a:r>
                        <a:rPr sz="1100" b="1" spc="-95" dirty="0">
                          <a:solidFill>
                            <a:srgbClr val="00338D"/>
                          </a:solidFill>
                          <a:latin typeface="Arial (Corpo)"/>
                          <a:cs typeface="Arial"/>
                        </a:rPr>
                        <a:t> </a:t>
                      </a:r>
                      <a:r>
                        <a:rPr sz="1100" b="1" spc="-10" dirty="0">
                          <a:solidFill>
                            <a:srgbClr val="00338D"/>
                          </a:solidFill>
                          <a:latin typeface="Arial (Corpo)"/>
                          <a:cs typeface="Arial"/>
                        </a:rPr>
                        <a:t>causa</a:t>
                      </a:r>
                      <a:endParaRPr sz="1100">
                        <a:latin typeface="Arial (Corpo)"/>
                        <a:cs typeface="Arial"/>
                      </a:endParaRPr>
                    </a:p>
                  </a:txBody>
                  <a:tcPr marL="0" marR="0" marT="0" marB="0">
                    <a:lnR w="12700">
                      <a:solidFill>
                        <a:srgbClr val="00338D"/>
                      </a:solidFill>
                      <a:prstDash val="solid"/>
                    </a:lnR>
                    <a:lnT w="12700">
                      <a:solidFill>
                        <a:srgbClr val="00338D"/>
                      </a:solidFill>
                      <a:prstDash val="solid"/>
                    </a:lnT>
                    <a:lnB w="12700">
                      <a:solidFill>
                        <a:srgbClr val="00338D"/>
                      </a:solidFill>
                      <a:prstDash val="solid"/>
                    </a:lnB>
                    <a:solidFill>
                      <a:srgbClr val="C9D2E6"/>
                    </a:solidFill>
                  </a:tcPr>
                </a:tc>
                <a:tc>
                  <a:txBody>
                    <a:bodyPr/>
                    <a:lstStyle/>
                    <a:p>
                      <a:pPr marL="83185" marR="164465">
                        <a:lnSpc>
                          <a:spcPct val="100000"/>
                        </a:lnSpc>
                        <a:spcBef>
                          <a:spcPts val="265"/>
                        </a:spcBef>
                      </a:pPr>
                      <a:r>
                        <a:rPr sz="1100" spc="-10" dirty="0">
                          <a:solidFill>
                            <a:srgbClr val="00338D"/>
                          </a:solidFill>
                          <a:latin typeface="Arial (Corpo)"/>
                          <a:cs typeface="Arial"/>
                        </a:rPr>
                        <a:t>Diffusione</a:t>
                      </a:r>
                      <a:r>
                        <a:rPr sz="1100" spc="-60" dirty="0">
                          <a:solidFill>
                            <a:srgbClr val="00338D"/>
                          </a:solidFill>
                          <a:latin typeface="Arial (Corpo)"/>
                          <a:cs typeface="Arial"/>
                        </a:rPr>
                        <a:t> </a:t>
                      </a:r>
                      <a:r>
                        <a:rPr sz="1100" u="sng" dirty="0">
                          <a:solidFill>
                            <a:srgbClr val="00338D"/>
                          </a:solidFill>
                          <a:uFill>
                            <a:solidFill>
                              <a:srgbClr val="00338D"/>
                            </a:solidFill>
                          </a:uFill>
                          <a:latin typeface="Arial (Corpo)"/>
                          <a:cs typeface="Arial"/>
                        </a:rPr>
                        <a:t>di</a:t>
                      </a:r>
                      <a:r>
                        <a:rPr sz="1100" u="sng" spc="-20"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false</a:t>
                      </a:r>
                      <a:r>
                        <a:rPr sz="1100" u="sng" spc="-15" dirty="0">
                          <a:solidFill>
                            <a:srgbClr val="00338D"/>
                          </a:solidFill>
                          <a:uFill>
                            <a:solidFill>
                              <a:srgbClr val="00338D"/>
                            </a:solidFill>
                          </a:uFill>
                          <a:latin typeface="Arial (Corpo)"/>
                          <a:cs typeface="Arial"/>
                        </a:rPr>
                        <a:t> </a:t>
                      </a:r>
                      <a:r>
                        <a:rPr sz="1100" u="sng" spc="-10" dirty="0">
                          <a:solidFill>
                            <a:srgbClr val="00338D"/>
                          </a:solidFill>
                          <a:uFill>
                            <a:solidFill>
                              <a:srgbClr val="00338D"/>
                            </a:solidFill>
                          </a:uFill>
                          <a:latin typeface="Arial (Corpo)"/>
                          <a:cs typeface="Arial"/>
                        </a:rPr>
                        <a:t>informazioni</a:t>
                      </a:r>
                      <a:r>
                        <a:rPr sz="1100" u="sng" spc="-30"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da</a:t>
                      </a:r>
                      <a:r>
                        <a:rPr sz="1100" u="sng" spc="-30"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parte</a:t>
                      </a:r>
                      <a:r>
                        <a:rPr sz="1100" u="sng" spc="-15"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del</a:t>
                      </a:r>
                      <a:r>
                        <a:rPr sz="1100" u="sng" spc="-20" dirty="0">
                          <a:solidFill>
                            <a:srgbClr val="00338D"/>
                          </a:solidFill>
                          <a:uFill>
                            <a:solidFill>
                              <a:srgbClr val="00338D"/>
                            </a:solidFill>
                          </a:uFill>
                          <a:latin typeface="Arial (Corpo)"/>
                          <a:cs typeface="Arial"/>
                        </a:rPr>
                        <a:t> </a:t>
                      </a:r>
                      <a:r>
                        <a:rPr sz="1100" u="sng" spc="-10" dirty="0">
                          <a:solidFill>
                            <a:srgbClr val="00338D"/>
                          </a:solidFill>
                          <a:uFill>
                            <a:solidFill>
                              <a:srgbClr val="00338D"/>
                            </a:solidFill>
                          </a:uFill>
                          <a:latin typeface="Arial (Corpo)"/>
                          <a:cs typeface="Arial"/>
                        </a:rPr>
                        <a:t>Presidente</a:t>
                      </a:r>
                      <a:r>
                        <a:rPr sz="1100" u="sng" spc="-55"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del</a:t>
                      </a:r>
                      <a:r>
                        <a:rPr sz="1100" u="sng" spc="-20"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CdA</a:t>
                      </a:r>
                      <a:r>
                        <a:rPr sz="1100" u="sng" spc="-5" dirty="0">
                          <a:solidFill>
                            <a:srgbClr val="00338D"/>
                          </a:solidFill>
                          <a:uFill>
                            <a:solidFill>
                              <a:srgbClr val="00338D"/>
                            </a:solidFill>
                          </a:uFill>
                          <a:latin typeface="Arial (Corpo)"/>
                          <a:cs typeface="Arial"/>
                        </a:rPr>
                        <a:t> </a:t>
                      </a:r>
                      <a:r>
                        <a:rPr sz="1100" u="sng" spc="-50" dirty="0">
                          <a:solidFill>
                            <a:srgbClr val="00338D"/>
                          </a:solidFill>
                          <a:uFill>
                            <a:solidFill>
                              <a:srgbClr val="00338D"/>
                            </a:solidFill>
                          </a:uFill>
                          <a:latin typeface="Arial (Corpo)"/>
                          <a:cs typeface="Arial"/>
                        </a:rPr>
                        <a:t>e</a:t>
                      </a:r>
                      <a:r>
                        <a:rPr sz="1100" u="none" spc="-50" dirty="0">
                          <a:solidFill>
                            <a:srgbClr val="00338D"/>
                          </a:solidFill>
                          <a:latin typeface="Arial (Corpo)"/>
                          <a:cs typeface="Arial"/>
                        </a:rPr>
                        <a:t> </a:t>
                      </a:r>
                      <a:r>
                        <a:rPr sz="1100" u="sng" spc="-10" dirty="0">
                          <a:solidFill>
                            <a:srgbClr val="00338D"/>
                          </a:solidFill>
                          <a:uFill>
                            <a:solidFill>
                              <a:srgbClr val="00338D"/>
                            </a:solidFill>
                          </a:uFill>
                          <a:latin typeface="Arial (Corpo)"/>
                          <a:cs typeface="Arial"/>
                        </a:rPr>
                        <a:t>dell’Amministratore</a:t>
                      </a:r>
                      <a:r>
                        <a:rPr sz="1100" u="sng" spc="-40" dirty="0">
                          <a:solidFill>
                            <a:srgbClr val="00338D"/>
                          </a:solidFill>
                          <a:uFill>
                            <a:solidFill>
                              <a:srgbClr val="00338D"/>
                            </a:solidFill>
                          </a:uFill>
                          <a:latin typeface="Arial (Corpo)"/>
                          <a:cs typeface="Arial"/>
                        </a:rPr>
                        <a:t> </a:t>
                      </a:r>
                      <a:r>
                        <a:rPr sz="1100" u="sng" spc="-10" dirty="0" err="1">
                          <a:solidFill>
                            <a:srgbClr val="00338D"/>
                          </a:solidFill>
                          <a:uFill>
                            <a:solidFill>
                              <a:srgbClr val="00338D"/>
                            </a:solidFill>
                          </a:uFill>
                          <a:latin typeface="Arial (Corpo)"/>
                          <a:cs typeface="Arial"/>
                        </a:rPr>
                        <a:t>Delegato</a:t>
                      </a:r>
                      <a:r>
                        <a:rPr sz="1100" u="none" spc="-35" dirty="0">
                          <a:solidFill>
                            <a:srgbClr val="00338D"/>
                          </a:solidFill>
                          <a:latin typeface="Arial (Corpo)"/>
                          <a:cs typeface="Arial"/>
                        </a:rPr>
                        <a:t> </a:t>
                      </a:r>
                      <a:r>
                        <a:rPr lang="it-IT" sz="1100" u="none" spc="-35" dirty="0">
                          <a:solidFill>
                            <a:srgbClr val="00338D"/>
                          </a:solidFill>
                          <a:latin typeface="Arial (Corpo)"/>
                          <a:cs typeface="Arial"/>
                        </a:rPr>
                        <a:t>su previsioni di bilancio e sulla solvibilità di una controllata, </a:t>
                      </a:r>
                      <a:r>
                        <a:rPr sz="1100" u="none" spc="-10" dirty="0" err="1">
                          <a:solidFill>
                            <a:srgbClr val="00338D"/>
                          </a:solidFill>
                          <a:latin typeface="Arial (Corpo)"/>
                          <a:cs typeface="Arial"/>
                        </a:rPr>
                        <a:t>concretamente</a:t>
                      </a:r>
                      <a:r>
                        <a:rPr sz="1100" u="none" spc="-35" dirty="0">
                          <a:solidFill>
                            <a:srgbClr val="00338D"/>
                          </a:solidFill>
                          <a:latin typeface="Arial (Corpo)"/>
                          <a:cs typeface="Arial"/>
                        </a:rPr>
                        <a:t> </a:t>
                      </a:r>
                      <a:r>
                        <a:rPr sz="1100" u="none" dirty="0">
                          <a:solidFill>
                            <a:srgbClr val="00338D"/>
                          </a:solidFill>
                          <a:latin typeface="Arial (Corpo)"/>
                          <a:cs typeface="Arial"/>
                        </a:rPr>
                        <a:t>idonee</a:t>
                      </a:r>
                      <a:r>
                        <a:rPr sz="1100" u="none" spc="-5" dirty="0">
                          <a:solidFill>
                            <a:srgbClr val="00338D"/>
                          </a:solidFill>
                          <a:latin typeface="Arial (Corpo)"/>
                          <a:cs typeface="Arial"/>
                        </a:rPr>
                        <a:t> </a:t>
                      </a:r>
                      <a:r>
                        <a:rPr sz="1100" u="none" dirty="0">
                          <a:solidFill>
                            <a:srgbClr val="00338D"/>
                          </a:solidFill>
                          <a:latin typeface="Arial (Corpo)"/>
                          <a:cs typeface="Arial"/>
                        </a:rPr>
                        <a:t>a</a:t>
                      </a:r>
                      <a:r>
                        <a:rPr sz="1100" u="none" spc="15" dirty="0">
                          <a:solidFill>
                            <a:srgbClr val="00338D"/>
                          </a:solidFill>
                          <a:latin typeface="Arial (Corpo)"/>
                          <a:cs typeface="Arial"/>
                        </a:rPr>
                        <a:t> </a:t>
                      </a:r>
                      <a:r>
                        <a:rPr sz="1100" u="none" spc="-10" dirty="0">
                          <a:solidFill>
                            <a:srgbClr val="00338D"/>
                          </a:solidFill>
                          <a:latin typeface="Arial (Corpo)"/>
                          <a:cs typeface="Arial"/>
                        </a:rPr>
                        <a:t>provocare</a:t>
                      </a:r>
                      <a:r>
                        <a:rPr sz="1100" u="none" spc="-20" dirty="0">
                          <a:solidFill>
                            <a:srgbClr val="00338D"/>
                          </a:solidFill>
                          <a:latin typeface="Arial (Corpo)"/>
                          <a:cs typeface="Arial"/>
                        </a:rPr>
                        <a:t> </a:t>
                      </a:r>
                      <a:r>
                        <a:rPr sz="1100" u="none" spc="-25" dirty="0">
                          <a:solidFill>
                            <a:srgbClr val="00338D"/>
                          </a:solidFill>
                          <a:latin typeface="Arial (Corpo)"/>
                          <a:cs typeface="Arial"/>
                        </a:rPr>
                        <a:t>una </a:t>
                      </a:r>
                      <a:r>
                        <a:rPr sz="1100" u="sng" spc="-10" dirty="0">
                          <a:solidFill>
                            <a:srgbClr val="00338D"/>
                          </a:solidFill>
                          <a:uFill>
                            <a:solidFill>
                              <a:srgbClr val="00338D"/>
                            </a:solidFill>
                          </a:uFill>
                          <a:latin typeface="Arial (Corpo)"/>
                          <a:cs typeface="Arial"/>
                        </a:rPr>
                        <a:t>sensibile</a:t>
                      </a:r>
                      <a:r>
                        <a:rPr sz="1100" u="sng" spc="-50" dirty="0">
                          <a:solidFill>
                            <a:srgbClr val="00338D"/>
                          </a:solidFill>
                          <a:uFill>
                            <a:solidFill>
                              <a:srgbClr val="00338D"/>
                            </a:solidFill>
                          </a:uFill>
                          <a:latin typeface="Arial (Corpo)"/>
                          <a:cs typeface="Arial"/>
                        </a:rPr>
                        <a:t> </a:t>
                      </a:r>
                      <a:r>
                        <a:rPr sz="1100" u="sng" spc="-10" dirty="0">
                          <a:solidFill>
                            <a:srgbClr val="00338D"/>
                          </a:solidFill>
                          <a:uFill>
                            <a:solidFill>
                              <a:srgbClr val="00338D"/>
                            </a:solidFill>
                          </a:uFill>
                          <a:latin typeface="Arial (Corpo)"/>
                          <a:cs typeface="Arial"/>
                        </a:rPr>
                        <a:t>alterazione</a:t>
                      </a:r>
                      <a:r>
                        <a:rPr sz="1100" u="sng" spc="-65"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del</a:t>
                      </a:r>
                      <a:r>
                        <a:rPr sz="1100" u="sng" spc="-35" dirty="0">
                          <a:solidFill>
                            <a:srgbClr val="00338D"/>
                          </a:solidFill>
                          <a:uFill>
                            <a:solidFill>
                              <a:srgbClr val="00338D"/>
                            </a:solidFill>
                          </a:uFill>
                          <a:latin typeface="Arial (Corpo)"/>
                          <a:cs typeface="Arial"/>
                        </a:rPr>
                        <a:t> </a:t>
                      </a:r>
                      <a:r>
                        <a:rPr sz="1100" u="sng" spc="-10" dirty="0">
                          <a:solidFill>
                            <a:srgbClr val="00338D"/>
                          </a:solidFill>
                          <a:uFill>
                            <a:solidFill>
                              <a:srgbClr val="00338D"/>
                            </a:solidFill>
                          </a:uFill>
                          <a:latin typeface="Arial (Corpo)"/>
                          <a:cs typeface="Arial"/>
                        </a:rPr>
                        <a:t>valore</a:t>
                      </a:r>
                      <a:r>
                        <a:rPr sz="1100" u="sng" spc="-45"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delle</a:t>
                      </a:r>
                      <a:r>
                        <a:rPr sz="1100" u="sng" spc="-20"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azioni</a:t>
                      </a:r>
                      <a:r>
                        <a:rPr sz="1100" u="none" spc="-25" dirty="0">
                          <a:solidFill>
                            <a:srgbClr val="00338D"/>
                          </a:solidFill>
                          <a:latin typeface="Arial (Corpo)"/>
                          <a:cs typeface="Arial"/>
                        </a:rPr>
                        <a:t> </a:t>
                      </a:r>
                      <a:r>
                        <a:rPr sz="1100" u="none" dirty="0">
                          <a:solidFill>
                            <a:srgbClr val="00338D"/>
                          </a:solidFill>
                          <a:latin typeface="Arial (Corpo)"/>
                          <a:cs typeface="Arial"/>
                        </a:rPr>
                        <a:t>della</a:t>
                      </a:r>
                      <a:r>
                        <a:rPr sz="1100" u="none" spc="-20" dirty="0">
                          <a:solidFill>
                            <a:srgbClr val="00338D"/>
                          </a:solidFill>
                          <a:latin typeface="Arial (Corpo)"/>
                          <a:cs typeface="Arial"/>
                        </a:rPr>
                        <a:t> </a:t>
                      </a:r>
                      <a:r>
                        <a:rPr sz="1100" u="none" spc="-10" dirty="0">
                          <a:solidFill>
                            <a:srgbClr val="00338D"/>
                          </a:solidFill>
                          <a:latin typeface="Arial (Corpo)"/>
                          <a:cs typeface="Arial"/>
                        </a:rPr>
                        <a:t>Società</a:t>
                      </a:r>
                      <a:r>
                        <a:rPr sz="1100" u="none" spc="-55" dirty="0">
                          <a:solidFill>
                            <a:srgbClr val="00338D"/>
                          </a:solidFill>
                          <a:latin typeface="Arial (Corpo)"/>
                          <a:cs typeface="Arial"/>
                        </a:rPr>
                        <a:t> </a:t>
                      </a:r>
                      <a:r>
                        <a:rPr sz="1100" u="none" dirty="0">
                          <a:solidFill>
                            <a:srgbClr val="00338D"/>
                          </a:solidFill>
                          <a:latin typeface="Arial (Corpo)"/>
                          <a:cs typeface="Arial"/>
                        </a:rPr>
                        <a:t>e</a:t>
                      </a:r>
                      <a:r>
                        <a:rPr sz="1100" u="none" spc="-20" dirty="0">
                          <a:solidFill>
                            <a:srgbClr val="00338D"/>
                          </a:solidFill>
                          <a:latin typeface="Arial (Corpo)"/>
                          <a:cs typeface="Arial"/>
                        </a:rPr>
                        <a:t> </a:t>
                      </a:r>
                      <a:r>
                        <a:rPr sz="1100" u="none" dirty="0">
                          <a:solidFill>
                            <a:srgbClr val="00338D"/>
                          </a:solidFill>
                          <a:latin typeface="Arial (Corpo)"/>
                          <a:cs typeface="Arial"/>
                        </a:rPr>
                        <a:t>delle</a:t>
                      </a:r>
                      <a:r>
                        <a:rPr sz="1100" u="none" spc="-30" dirty="0">
                          <a:solidFill>
                            <a:srgbClr val="00338D"/>
                          </a:solidFill>
                          <a:latin typeface="Arial (Corpo)"/>
                          <a:cs typeface="Arial"/>
                        </a:rPr>
                        <a:t> </a:t>
                      </a:r>
                      <a:r>
                        <a:rPr sz="1100" u="none" spc="-10" dirty="0">
                          <a:solidFill>
                            <a:srgbClr val="00338D"/>
                          </a:solidFill>
                          <a:latin typeface="Arial (Corpo)"/>
                          <a:cs typeface="Arial"/>
                        </a:rPr>
                        <a:t>obbligazioni </a:t>
                      </a:r>
                      <a:r>
                        <a:rPr sz="1100" u="none" dirty="0">
                          <a:solidFill>
                            <a:srgbClr val="00338D"/>
                          </a:solidFill>
                          <a:latin typeface="Arial (Corpo)"/>
                          <a:cs typeface="Arial"/>
                        </a:rPr>
                        <a:t>emesse</a:t>
                      </a:r>
                      <a:r>
                        <a:rPr sz="1100" u="none" spc="-65" dirty="0">
                          <a:solidFill>
                            <a:srgbClr val="00338D"/>
                          </a:solidFill>
                          <a:latin typeface="Arial (Corpo)"/>
                          <a:cs typeface="Arial"/>
                        </a:rPr>
                        <a:t> </a:t>
                      </a:r>
                      <a:r>
                        <a:rPr sz="1100" u="none" dirty="0">
                          <a:solidFill>
                            <a:srgbClr val="00338D"/>
                          </a:solidFill>
                          <a:latin typeface="Arial (Corpo)"/>
                          <a:cs typeface="Arial"/>
                        </a:rPr>
                        <a:t>da</a:t>
                      </a:r>
                      <a:r>
                        <a:rPr sz="1100" u="none" spc="-25" dirty="0">
                          <a:solidFill>
                            <a:srgbClr val="00338D"/>
                          </a:solidFill>
                          <a:latin typeface="Arial (Corpo)"/>
                          <a:cs typeface="Arial"/>
                        </a:rPr>
                        <a:t> </a:t>
                      </a:r>
                      <a:r>
                        <a:rPr sz="1100" u="none" spc="-10" dirty="0">
                          <a:solidFill>
                            <a:srgbClr val="00338D"/>
                          </a:solidFill>
                          <a:latin typeface="Arial (Corpo)"/>
                          <a:cs typeface="Arial"/>
                        </a:rPr>
                        <a:t>società</a:t>
                      </a:r>
                      <a:r>
                        <a:rPr sz="1100" u="none" spc="-60" dirty="0">
                          <a:solidFill>
                            <a:srgbClr val="00338D"/>
                          </a:solidFill>
                          <a:latin typeface="Arial (Corpo)"/>
                          <a:cs typeface="Arial"/>
                        </a:rPr>
                        <a:t> </a:t>
                      </a:r>
                      <a:r>
                        <a:rPr sz="1100" u="none" dirty="0">
                          <a:solidFill>
                            <a:srgbClr val="00338D"/>
                          </a:solidFill>
                          <a:latin typeface="Arial (Corpo)"/>
                          <a:cs typeface="Arial"/>
                        </a:rPr>
                        <a:t>del</a:t>
                      </a:r>
                      <a:r>
                        <a:rPr sz="1100" u="none" spc="-25" dirty="0">
                          <a:solidFill>
                            <a:srgbClr val="00338D"/>
                          </a:solidFill>
                          <a:latin typeface="Arial (Corpo)"/>
                          <a:cs typeface="Arial"/>
                        </a:rPr>
                        <a:t> </a:t>
                      </a:r>
                      <a:r>
                        <a:rPr sz="1100" u="none" dirty="0">
                          <a:solidFill>
                            <a:srgbClr val="00338D"/>
                          </a:solidFill>
                          <a:latin typeface="Arial (Corpo)"/>
                          <a:cs typeface="Arial"/>
                        </a:rPr>
                        <a:t>Gruppo.</a:t>
                      </a:r>
                      <a:r>
                        <a:rPr sz="1100" u="none" spc="-60" dirty="0">
                          <a:solidFill>
                            <a:srgbClr val="00338D"/>
                          </a:solidFill>
                          <a:latin typeface="Arial (Corpo)"/>
                          <a:cs typeface="Arial"/>
                        </a:rPr>
                        <a:t> </a:t>
                      </a:r>
                      <a:r>
                        <a:rPr sz="1100" u="none" dirty="0">
                          <a:solidFill>
                            <a:srgbClr val="00338D"/>
                          </a:solidFill>
                          <a:latin typeface="Arial (Corpo)"/>
                          <a:cs typeface="Arial"/>
                        </a:rPr>
                        <a:t>In</a:t>
                      </a:r>
                      <a:r>
                        <a:rPr sz="1100" u="none" spc="-95" dirty="0">
                          <a:solidFill>
                            <a:srgbClr val="00338D"/>
                          </a:solidFill>
                          <a:latin typeface="Arial (Corpo)"/>
                          <a:cs typeface="Arial"/>
                        </a:rPr>
                        <a:t> </a:t>
                      </a:r>
                      <a:r>
                        <a:rPr sz="1100" u="none" spc="-10" dirty="0">
                          <a:solidFill>
                            <a:srgbClr val="00338D"/>
                          </a:solidFill>
                          <a:latin typeface="Arial (Corpo)"/>
                          <a:cs typeface="Arial"/>
                        </a:rPr>
                        <a:t>particolare:</a:t>
                      </a:r>
                      <a:endParaRPr sz="1100" dirty="0">
                        <a:latin typeface="Arial (Corpo)"/>
                        <a:cs typeface="Arial"/>
                      </a:endParaRPr>
                    </a:p>
                    <a:p>
                      <a:pPr marL="255904" marR="152400" indent="-171450">
                        <a:lnSpc>
                          <a:spcPct val="100000"/>
                        </a:lnSpc>
                        <a:spcBef>
                          <a:spcPts val="204"/>
                        </a:spcBef>
                        <a:buClr>
                          <a:srgbClr val="0091DA"/>
                        </a:buClr>
                        <a:buSzPct val="81818"/>
                        <a:buFont typeface="Wingdings"/>
                        <a:buChar char=""/>
                        <a:tabLst>
                          <a:tab pos="257175" algn="l"/>
                        </a:tabLst>
                      </a:pPr>
                      <a:r>
                        <a:rPr sz="1100" spc="-10" dirty="0">
                          <a:solidFill>
                            <a:srgbClr val="00338D"/>
                          </a:solidFill>
                          <a:latin typeface="Arial (Corpo)"/>
                          <a:cs typeface="Arial"/>
                        </a:rPr>
                        <a:t>comunicazione</a:t>
                      </a:r>
                      <a:r>
                        <a:rPr sz="1100" spc="-45" dirty="0">
                          <a:solidFill>
                            <a:srgbClr val="00338D"/>
                          </a:solidFill>
                          <a:latin typeface="Arial (Corpo)"/>
                          <a:cs typeface="Arial"/>
                        </a:rPr>
                        <a:t> </a:t>
                      </a:r>
                      <a:r>
                        <a:rPr sz="1100" dirty="0">
                          <a:solidFill>
                            <a:srgbClr val="00338D"/>
                          </a:solidFill>
                          <a:latin typeface="Arial (Corpo)"/>
                          <a:cs typeface="Arial"/>
                        </a:rPr>
                        <a:t>al</a:t>
                      </a:r>
                      <a:r>
                        <a:rPr sz="1100" spc="-25" dirty="0">
                          <a:solidFill>
                            <a:srgbClr val="00338D"/>
                          </a:solidFill>
                          <a:latin typeface="Arial (Corpo)"/>
                          <a:cs typeface="Arial"/>
                        </a:rPr>
                        <a:t> </a:t>
                      </a:r>
                      <a:r>
                        <a:rPr sz="1100" dirty="0">
                          <a:solidFill>
                            <a:srgbClr val="00338D"/>
                          </a:solidFill>
                          <a:latin typeface="Arial (Corpo)"/>
                          <a:cs typeface="Arial"/>
                        </a:rPr>
                        <a:t>mercato</a:t>
                      </a:r>
                      <a:r>
                        <a:rPr sz="1100" spc="-35" dirty="0">
                          <a:solidFill>
                            <a:srgbClr val="00338D"/>
                          </a:solidFill>
                          <a:latin typeface="Arial (Corpo)"/>
                          <a:cs typeface="Arial"/>
                        </a:rPr>
                        <a:t> </a:t>
                      </a:r>
                      <a:r>
                        <a:rPr sz="1100" dirty="0">
                          <a:solidFill>
                            <a:srgbClr val="00338D"/>
                          </a:solidFill>
                          <a:latin typeface="Arial (Corpo)"/>
                          <a:cs typeface="Arial"/>
                        </a:rPr>
                        <a:t>dell’</a:t>
                      </a:r>
                      <a:r>
                        <a:rPr sz="1100" spc="-15" dirty="0">
                          <a:solidFill>
                            <a:srgbClr val="00338D"/>
                          </a:solidFill>
                          <a:latin typeface="Arial (Corpo)"/>
                          <a:cs typeface="Arial"/>
                        </a:rPr>
                        <a:t> </a:t>
                      </a:r>
                      <a:r>
                        <a:rPr sz="1100" spc="-10" dirty="0">
                          <a:solidFill>
                            <a:srgbClr val="00338D"/>
                          </a:solidFill>
                          <a:latin typeface="Arial (Corpo)"/>
                          <a:cs typeface="Arial"/>
                        </a:rPr>
                        <a:t>avvenuta</a:t>
                      </a:r>
                      <a:r>
                        <a:rPr sz="1100" spc="-45" dirty="0">
                          <a:solidFill>
                            <a:srgbClr val="00338D"/>
                          </a:solidFill>
                          <a:latin typeface="Arial (Corpo)"/>
                          <a:cs typeface="Arial"/>
                        </a:rPr>
                        <a:t> </a:t>
                      </a:r>
                      <a:r>
                        <a:rPr sz="1100" spc="-10" dirty="0">
                          <a:solidFill>
                            <a:srgbClr val="00338D"/>
                          </a:solidFill>
                          <a:latin typeface="Arial (Corpo)"/>
                          <a:cs typeface="Arial"/>
                        </a:rPr>
                        <a:t>deliberazione</a:t>
                      </a:r>
                      <a:r>
                        <a:rPr sz="1100" spc="-45" dirty="0">
                          <a:solidFill>
                            <a:srgbClr val="00338D"/>
                          </a:solidFill>
                          <a:latin typeface="Arial (Corpo)"/>
                          <a:cs typeface="Arial"/>
                        </a:rPr>
                        <a:t> </a:t>
                      </a:r>
                      <a:r>
                        <a:rPr sz="1100" dirty="0">
                          <a:solidFill>
                            <a:srgbClr val="00338D"/>
                          </a:solidFill>
                          <a:latin typeface="Arial (Corpo)"/>
                          <a:cs typeface="Arial"/>
                        </a:rPr>
                        <a:t>di</a:t>
                      </a:r>
                      <a:r>
                        <a:rPr sz="1100" spc="-20" dirty="0">
                          <a:solidFill>
                            <a:srgbClr val="00338D"/>
                          </a:solidFill>
                          <a:latin typeface="Arial (Corpo)"/>
                          <a:cs typeface="Arial"/>
                        </a:rPr>
                        <a:t> </a:t>
                      </a:r>
                      <a:r>
                        <a:rPr sz="1100" dirty="0">
                          <a:solidFill>
                            <a:srgbClr val="00338D"/>
                          </a:solidFill>
                          <a:latin typeface="Arial (Corpo)"/>
                          <a:cs typeface="Arial"/>
                        </a:rPr>
                        <a:t>messa</a:t>
                      </a:r>
                      <a:r>
                        <a:rPr sz="1100" spc="-20" dirty="0">
                          <a:solidFill>
                            <a:srgbClr val="00338D"/>
                          </a:solidFill>
                          <a:latin typeface="Arial (Corpo)"/>
                          <a:cs typeface="Arial"/>
                        </a:rPr>
                        <a:t> </a:t>
                      </a:r>
                      <a:r>
                        <a:rPr sz="1100" spc="-25" dirty="0">
                          <a:solidFill>
                            <a:srgbClr val="00338D"/>
                          </a:solidFill>
                          <a:latin typeface="Arial (Corpo)"/>
                          <a:cs typeface="Arial"/>
                        </a:rPr>
                        <a:t>in 	</a:t>
                      </a:r>
                      <a:r>
                        <a:rPr sz="1100" spc="-10" dirty="0">
                          <a:solidFill>
                            <a:srgbClr val="00338D"/>
                          </a:solidFill>
                          <a:latin typeface="Arial (Corpo)"/>
                          <a:cs typeface="Arial"/>
                        </a:rPr>
                        <a:t>liquidazione</a:t>
                      </a:r>
                      <a:r>
                        <a:rPr sz="1100" spc="-20" dirty="0">
                          <a:solidFill>
                            <a:srgbClr val="00338D"/>
                          </a:solidFill>
                          <a:latin typeface="Arial (Corpo)"/>
                          <a:cs typeface="Arial"/>
                        </a:rPr>
                        <a:t> </a:t>
                      </a:r>
                      <a:r>
                        <a:rPr sz="1100" dirty="0">
                          <a:solidFill>
                            <a:srgbClr val="00338D"/>
                          </a:solidFill>
                          <a:latin typeface="Arial (Corpo)"/>
                          <a:cs typeface="Arial"/>
                        </a:rPr>
                        <a:t>di</a:t>
                      </a:r>
                      <a:r>
                        <a:rPr sz="1100" spc="10" dirty="0">
                          <a:solidFill>
                            <a:srgbClr val="00338D"/>
                          </a:solidFill>
                          <a:latin typeface="Arial (Corpo)"/>
                          <a:cs typeface="Arial"/>
                        </a:rPr>
                        <a:t> </a:t>
                      </a:r>
                      <a:r>
                        <a:rPr sz="1100" dirty="0">
                          <a:solidFill>
                            <a:srgbClr val="00338D"/>
                          </a:solidFill>
                          <a:latin typeface="Arial (Corpo)"/>
                          <a:cs typeface="Arial"/>
                        </a:rPr>
                        <a:t>una</a:t>
                      </a:r>
                      <a:r>
                        <a:rPr sz="1100" spc="-15" dirty="0">
                          <a:solidFill>
                            <a:srgbClr val="00338D"/>
                          </a:solidFill>
                          <a:latin typeface="Arial (Corpo)"/>
                          <a:cs typeface="Arial"/>
                        </a:rPr>
                        <a:t> </a:t>
                      </a:r>
                      <a:r>
                        <a:rPr sz="1100" spc="-10" dirty="0">
                          <a:solidFill>
                            <a:srgbClr val="00338D"/>
                          </a:solidFill>
                          <a:latin typeface="Arial (Corpo)"/>
                          <a:cs typeface="Arial"/>
                        </a:rPr>
                        <a:t>società</a:t>
                      </a:r>
                      <a:r>
                        <a:rPr sz="1100" spc="-45" dirty="0">
                          <a:solidFill>
                            <a:srgbClr val="00338D"/>
                          </a:solidFill>
                          <a:latin typeface="Arial (Corpo)"/>
                          <a:cs typeface="Arial"/>
                        </a:rPr>
                        <a:t> </a:t>
                      </a:r>
                      <a:r>
                        <a:rPr sz="1100" spc="-10" dirty="0">
                          <a:solidFill>
                            <a:srgbClr val="00338D"/>
                          </a:solidFill>
                          <a:latin typeface="Arial (Corpo)"/>
                          <a:cs typeface="Arial"/>
                        </a:rPr>
                        <a:t>controllata</a:t>
                      </a:r>
                      <a:r>
                        <a:rPr sz="1100" spc="-40" dirty="0">
                          <a:solidFill>
                            <a:srgbClr val="00338D"/>
                          </a:solidFill>
                          <a:latin typeface="Arial (Corpo)"/>
                          <a:cs typeface="Arial"/>
                        </a:rPr>
                        <a:t> </a:t>
                      </a:r>
                      <a:r>
                        <a:rPr sz="1100" dirty="0">
                          <a:solidFill>
                            <a:srgbClr val="00338D"/>
                          </a:solidFill>
                          <a:latin typeface="Arial (Corpo)"/>
                          <a:cs typeface="Arial"/>
                        </a:rPr>
                        <a:t>da </a:t>
                      </a:r>
                      <a:r>
                        <a:rPr sz="1100" spc="-10" dirty="0">
                          <a:solidFill>
                            <a:srgbClr val="00338D"/>
                          </a:solidFill>
                          <a:latin typeface="Arial (Corpo)"/>
                          <a:cs typeface="Arial"/>
                        </a:rPr>
                        <a:t>Impregilo</a:t>
                      </a:r>
                      <a:r>
                        <a:rPr sz="1100" spc="-20" dirty="0">
                          <a:solidFill>
                            <a:srgbClr val="00338D"/>
                          </a:solidFill>
                          <a:latin typeface="Arial (Corpo)"/>
                          <a:cs typeface="Arial"/>
                        </a:rPr>
                        <a:t> </a:t>
                      </a:r>
                      <a:r>
                        <a:rPr sz="1100" dirty="0">
                          <a:solidFill>
                            <a:srgbClr val="00338D"/>
                          </a:solidFill>
                          <a:latin typeface="Arial (Corpo)"/>
                          <a:cs typeface="Arial"/>
                        </a:rPr>
                        <a:t>S.p.A.</a:t>
                      </a:r>
                      <a:r>
                        <a:rPr sz="1100" spc="-5" dirty="0">
                          <a:solidFill>
                            <a:srgbClr val="00338D"/>
                          </a:solidFill>
                          <a:latin typeface="Arial (Corpo)"/>
                          <a:cs typeface="Arial"/>
                        </a:rPr>
                        <a:t> </a:t>
                      </a:r>
                      <a:r>
                        <a:rPr sz="1100" spc="-10" dirty="0">
                          <a:solidFill>
                            <a:srgbClr val="00338D"/>
                          </a:solidFill>
                          <a:latin typeface="Arial (Corpo)"/>
                          <a:cs typeface="Arial"/>
                        </a:rPr>
                        <a:t>affermando</a:t>
                      </a:r>
                      <a:r>
                        <a:rPr sz="1100" spc="-45" dirty="0">
                          <a:solidFill>
                            <a:srgbClr val="00338D"/>
                          </a:solidFill>
                          <a:latin typeface="Arial (Corpo)"/>
                          <a:cs typeface="Arial"/>
                        </a:rPr>
                        <a:t> </a:t>
                      </a:r>
                      <a:r>
                        <a:rPr sz="1100" spc="-25" dirty="0" err="1">
                          <a:solidFill>
                            <a:srgbClr val="00338D"/>
                          </a:solidFill>
                          <a:latin typeface="Arial (Corpo)"/>
                          <a:cs typeface="Arial"/>
                        </a:rPr>
                        <a:t>che</a:t>
                      </a:r>
                      <a:r>
                        <a:rPr sz="1100" spc="-25" dirty="0">
                          <a:solidFill>
                            <a:srgbClr val="00338D"/>
                          </a:solidFill>
                          <a:latin typeface="Arial (Corpo)"/>
                          <a:cs typeface="Arial"/>
                        </a:rPr>
                        <a:t> </a:t>
                      </a:r>
                      <a:r>
                        <a:rPr sz="1100" u="sng" dirty="0">
                          <a:solidFill>
                            <a:srgbClr val="00338D"/>
                          </a:solidFill>
                          <a:uFill>
                            <a:solidFill>
                              <a:srgbClr val="00338D"/>
                            </a:solidFill>
                          </a:uFill>
                          <a:latin typeface="Arial (Corpo)"/>
                          <a:cs typeface="Arial"/>
                        </a:rPr>
                        <a:t>il</a:t>
                      </a:r>
                      <a:r>
                        <a:rPr sz="1100" u="sng" spc="-20" dirty="0">
                          <a:solidFill>
                            <a:srgbClr val="00338D"/>
                          </a:solidFill>
                          <a:uFill>
                            <a:solidFill>
                              <a:srgbClr val="00338D"/>
                            </a:solidFill>
                          </a:uFill>
                          <a:latin typeface="Arial (Corpo)"/>
                          <a:cs typeface="Arial"/>
                        </a:rPr>
                        <a:t> </a:t>
                      </a:r>
                      <a:r>
                        <a:rPr sz="1100" u="sng" spc="-10" dirty="0">
                          <a:solidFill>
                            <a:srgbClr val="00338D"/>
                          </a:solidFill>
                          <a:uFill>
                            <a:solidFill>
                              <a:srgbClr val="00338D"/>
                            </a:solidFill>
                          </a:uFill>
                          <a:latin typeface="Arial (Corpo)"/>
                          <a:cs typeface="Arial"/>
                        </a:rPr>
                        <a:t>bilancio</a:t>
                      </a:r>
                      <a:r>
                        <a:rPr sz="1100" u="sng" spc="-20"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di</a:t>
                      </a:r>
                      <a:r>
                        <a:rPr sz="1100" u="sng" spc="-15" dirty="0">
                          <a:solidFill>
                            <a:srgbClr val="00338D"/>
                          </a:solidFill>
                          <a:uFill>
                            <a:solidFill>
                              <a:srgbClr val="00338D"/>
                            </a:solidFill>
                          </a:uFill>
                          <a:latin typeface="Arial (Corpo)"/>
                          <a:cs typeface="Arial"/>
                        </a:rPr>
                        <a:t> </a:t>
                      </a:r>
                      <a:r>
                        <a:rPr sz="1100" u="sng" spc="-10" dirty="0">
                          <a:solidFill>
                            <a:srgbClr val="00338D"/>
                          </a:solidFill>
                          <a:uFill>
                            <a:solidFill>
                              <a:srgbClr val="00338D"/>
                            </a:solidFill>
                          </a:uFill>
                          <a:latin typeface="Arial (Corpo)"/>
                          <a:cs typeface="Arial"/>
                        </a:rPr>
                        <a:t>liquidazione</a:t>
                      </a:r>
                      <a:r>
                        <a:rPr sz="1100" u="sng" spc="-35"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della</a:t>
                      </a:r>
                      <a:r>
                        <a:rPr sz="1100" u="sng" spc="-20" dirty="0">
                          <a:solidFill>
                            <a:srgbClr val="00338D"/>
                          </a:solidFill>
                          <a:uFill>
                            <a:solidFill>
                              <a:srgbClr val="00338D"/>
                            </a:solidFill>
                          </a:uFill>
                          <a:latin typeface="Arial (Corpo)"/>
                          <a:cs typeface="Arial"/>
                        </a:rPr>
                        <a:t> </a:t>
                      </a:r>
                      <a:r>
                        <a:rPr sz="1100" u="sng" spc="-10" dirty="0">
                          <a:solidFill>
                            <a:srgbClr val="00338D"/>
                          </a:solidFill>
                          <a:uFill>
                            <a:solidFill>
                              <a:srgbClr val="00338D"/>
                            </a:solidFill>
                          </a:uFill>
                          <a:latin typeface="Arial (Corpo)"/>
                          <a:cs typeface="Arial"/>
                        </a:rPr>
                        <a:t>suddetta</a:t>
                      </a:r>
                      <a:r>
                        <a:rPr sz="1100" u="sng" spc="-60"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società</a:t>
                      </a:r>
                      <a:r>
                        <a:rPr sz="1100" u="sng" spc="-45" dirty="0">
                          <a:solidFill>
                            <a:srgbClr val="00338D"/>
                          </a:solidFill>
                          <a:uFill>
                            <a:solidFill>
                              <a:srgbClr val="00338D"/>
                            </a:solidFill>
                          </a:uFill>
                          <a:latin typeface="Arial (Corpo)"/>
                          <a:cs typeface="Arial"/>
                        </a:rPr>
                        <a:t> </a:t>
                      </a:r>
                      <a:r>
                        <a:rPr sz="1100" u="sng" spc="-10" dirty="0">
                          <a:solidFill>
                            <a:srgbClr val="00338D"/>
                          </a:solidFill>
                          <a:uFill>
                            <a:solidFill>
                              <a:srgbClr val="00338D"/>
                            </a:solidFill>
                          </a:uFill>
                          <a:latin typeface="Arial (Corpo)"/>
                          <a:cs typeface="Arial"/>
                        </a:rPr>
                        <a:t>avrebbe</a:t>
                      </a:r>
                      <a:r>
                        <a:rPr sz="1100" u="sng" spc="-45"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chiuso</a:t>
                      </a:r>
                      <a:r>
                        <a:rPr sz="1100" u="sng" spc="-45" dirty="0">
                          <a:solidFill>
                            <a:srgbClr val="00338D"/>
                          </a:solidFill>
                          <a:uFill>
                            <a:solidFill>
                              <a:srgbClr val="00338D"/>
                            </a:solidFill>
                          </a:uFill>
                          <a:latin typeface="Arial (Corpo)"/>
                          <a:cs typeface="Arial"/>
                        </a:rPr>
                        <a:t> </a:t>
                      </a:r>
                      <a:r>
                        <a:rPr sz="1100" u="sng" spc="-25" dirty="0">
                          <a:solidFill>
                            <a:srgbClr val="00338D"/>
                          </a:solidFill>
                          <a:uFill>
                            <a:solidFill>
                              <a:srgbClr val="00338D"/>
                            </a:solidFill>
                          </a:uFill>
                          <a:latin typeface="Arial (Corpo)"/>
                          <a:cs typeface="Arial"/>
                        </a:rPr>
                        <a:t>in</a:t>
                      </a:r>
                      <a:r>
                        <a:rPr sz="1100" u="none" spc="-25" dirty="0">
                          <a:solidFill>
                            <a:srgbClr val="00338D"/>
                          </a:solidFill>
                          <a:latin typeface="Arial (Corpo)"/>
                          <a:cs typeface="Arial"/>
                        </a:rPr>
                        <a:t> 	</a:t>
                      </a:r>
                      <a:r>
                        <a:rPr sz="1100" u="none" spc="-10" dirty="0">
                          <a:solidFill>
                            <a:srgbClr val="00338D"/>
                          </a:solidFill>
                          <a:latin typeface="Arial (Corpo)"/>
                          <a:cs typeface="Arial"/>
                        </a:rPr>
                        <a:t>sostanziale</a:t>
                      </a:r>
                      <a:r>
                        <a:rPr sz="1100" u="none" spc="-35" dirty="0">
                          <a:solidFill>
                            <a:srgbClr val="00338D"/>
                          </a:solidFill>
                          <a:latin typeface="Arial (Corpo)"/>
                          <a:cs typeface="Arial"/>
                        </a:rPr>
                        <a:t> </a:t>
                      </a:r>
                      <a:r>
                        <a:rPr sz="1100" u="none" dirty="0">
                          <a:solidFill>
                            <a:srgbClr val="00338D"/>
                          </a:solidFill>
                          <a:latin typeface="Arial (Corpo)"/>
                          <a:cs typeface="Arial"/>
                        </a:rPr>
                        <a:t>pareggio,</a:t>
                      </a:r>
                      <a:r>
                        <a:rPr sz="1100" u="none" spc="-15" dirty="0">
                          <a:solidFill>
                            <a:srgbClr val="00338D"/>
                          </a:solidFill>
                          <a:latin typeface="Arial (Corpo)"/>
                          <a:cs typeface="Arial"/>
                        </a:rPr>
                        <a:t> </a:t>
                      </a:r>
                      <a:r>
                        <a:rPr sz="1100" u="none" spc="-10" dirty="0">
                          <a:solidFill>
                            <a:srgbClr val="00338D"/>
                          </a:solidFill>
                          <a:latin typeface="Arial (Corpo)"/>
                          <a:cs typeface="Arial"/>
                        </a:rPr>
                        <a:t>circostanza</a:t>
                      </a:r>
                      <a:r>
                        <a:rPr sz="1100" u="none" spc="-50" dirty="0">
                          <a:solidFill>
                            <a:srgbClr val="00338D"/>
                          </a:solidFill>
                          <a:latin typeface="Arial (Corpo)"/>
                          <a:cs typeface="Arial"/>
                        </a:rPr>
                        <a:t> </a:t>
                      </a:r>
                      <a:r>
                        <a:rPr sz="1100" u="none" dirty="0">
                          <a:solidFill>
                            <a:srgbClr val="00338D"/>
                          </a:solidFill>
                          <a:latin typeface="Arial (Corpo)"/>
                          <a:cs typeface="Arial"/>
                        </a:rPr>
                        <a:t>non</a:t>
                      </a:r>
                      <a:r>
                        <a:rPr sz="1100" u="none" spc="-10" dirty="0">
                          <a:solidFill>
                            <a:srgbClr val="00338D"/>
                          </a:solidFill>
                          <a:latin typeface="Arial (Corpo)"/>
                          <a:cs typeface="Arial"/>
                        </a:rPr>
                        <a:t> </a:t>
                      </a:r>
                      <a:r>
                        <a:rPr sz="1100" u="none" dirty="0">
                          <a:solidFill>
                            <a:srgbClr val="00338D"/>
                          </a:solidFill>
                          <a:latin typeface="Arial (Corpo)"/>
                          <a:cs typeface="Arial"/>
                        </a:rPr>
                        <a:t>conforme</a:t>
                      </a:r>
                      <a:r>
                        <a:rPr sz="1100" u="none" spc="-30" dirty="0">
                          <a:solidFill>
                            <a:srgbClr val="00338D"/>
                          </a:solidFill>
                          <a:latin typeface="Arial (Corpo)"/>
                          <a:cs typeface="Arial"/>
                        </a:rPr>
                        <a:t> </a:t>
                      </a:r>
                      <a:r>
                        <a:rPr sz="1100" u="none" spc="-10" dirty="0">
                          <a:solidFill>
                            <a:srgbClr val="00338D"/>
                          </a:solidFill>
                          <a:latin typeface="Arial (Corpo)"/>
                          <a:cs typeface="Arial"/>
                        </a:rPr>
                        <a:t>al</a:t>
                      </a:r>
                      <a:r>
                        <a:rPr sz="1100" u="none" spc="-114" dirty="0">
                          <a:solidFill>
                            <a:srgbClr val="00338D"/>
                          </a:solidFill>
                          <a:latin typeface="Arial (Corpo)"/>
                          <a:cs typeface="Arial"/>
                        </a:rPr>
                        <a:t> </a:t>
                      </a:r>
                      <a:r>
                        <a:rPr sz="1100" u="none" spc="-10" dirty="0">
                          <a:solidFill>
                            <a:srgbClr val="00338D"/>
                          </a:solidFill>
                          <a:latin typeface="Arial (Corpo)"/>
                          <a:cs typeface="Arial"/>
                        </a:rPr>
                        <a:t>vero;</a:t>
                      </a:r>
                      <a:endParaRPr sz="1100" dirty="0">
                        <a:latin typeface="Arial (Corpo)"/>
                        <a:cs typeface="Arial"/>
                      </a:endParaRPr>
                    </a:p>
                    <a:p>
                      <a:pPr marL="255904" marR="231775" indent="-171450">
                        <a:lnSpc>
                          <a:spcPct val="100000"/>
                        </a:lnSpc>
                        <a:spcBef>
                          <a:spcPts val="190"/>
                        </a:spcBef>
                        <a:buClr>
                          <a:srgbClr val="0091DA"/>
                        </a:buClr>
                        <a:buSzPct val="81818"/>
                        <a:buFont typeface="Wingdings"/>
                        <a:buChar char=""/>
                        <a:tabLst>
                          <a:tab pos="257175" algn="l"/>
                        </a:tabLst>
                      </a:pPr>
                      <a:r>
                        <a:rPr sz="1100" spc="-10" dirty="0">
                          <a:solidFill>
                            <a:srgbClr val="00338D"/>
                          </a:solidFill>
                          <a:latin typeface="Arial (Corpo)"/>
                          <a:cs typeface="Arial"/>
                        </a:rPr>
                        <a:t>comunicazione</a:t>
                      </a:r>
                      <a:r>
                        <a:rPr sz="1100" spc="-50" dirty="0">
                          <a:solidFill>
                            <a:srgbClr val="00338D"/>
                          </a:solidFill>
                          <a:latin typeface="Arial (Corpo)"/>
                          <a:cs typeface="Arial"/>
                        </a:rPr>
                        <a:t> </a:t>
                      </a:r>
                      <a:r>
                        <a:rPr sz="1100" dirty="0">
                          <a:solidFill>
                            <a:srgbClr val="00338D"/>
                          </a:solidFill>
                          <a:latin typeface="Arial (Corpo)"/>
                          <a:cs typeface="Arial"/>
                        </a:rPr>
                        <a:t>al</a:t>
                      </a:r>
                      <a:r>
                        <a:rPr sz="1100" spc="-30" dirty="0">
                          <a:solidFill>
                            <a:srgbClr val="00338D"/>
                          </a:solidFill>
                          <a:latin typeface="Arial (Corpo)"/>
                          <a:cs typeface="Arial"/>
                        </a:rPr>
                        <a:t> </a:t>
                      </a:r>
                      <a:r>
                        <a:rPr sz="1100" dirty="0">
                          <a:solidFill>
                            <a:srgbClr val="00338D"/>
                          </a:solidFill>
                          <a:latin typeface="Arial (Corpo)"/>
                          <a:cs typeface="Arial"/>
                        </a:rPr>
                        <a:t>mercato</a:t>
                      </a:r>
                      <a:r>
                        <a:rPr sz="1100" spc="-35" dirty="0">
                          <a:solidFill>
                            <a:srgbClr val="00338D"/>
                          </a:solidFill>
                          <a:latin typeface="Arial (Corpo)"/>
                          <a:cs typeface="Arial"/>
                        </a:rPr>
                        <a:t> </a:t>
                      </a:r>
                      <a:r>
                        <a:rPr sz="1100" dirty="0">
                          <a:solidFill>
                            <a:srgbClr val="00338D"/>
                          </a:solidFill>
                          <a:latin typeface="Arial (Corpo)"/>
                          <a:cs typeface="Arial"/>
                        </a:rPr>
                        <a:t>che</a:t>
                      </a:r>
                      <a:r>
                        <a:rPr sz="1100" spc="-25" dirty="0">
                          <a:solidFill>
                            <a:srgbClr val="00338D"/>
                          </a:solidFill>
                          <a:latin typeface="Arial (Corpo)"/>
                          <a:cs typeface="Arial"/>
                        </a:rPr>
                        <a:t> </a:t>
                      </a:r>
                      <a:r>
                        <a:rPr sz="1100" dirty="0">
                          <a:solidFill>
                            <a:srgbClr val="00338D"/>
                          </a:solidFill>
                          <a:latin typeface="Arial (Corpo)"/>
                          <a:cs typeface="Arial"/>
                        </a:rPr>
                        <a:t>il</a:t>
                      </a:r>
                      <a:r>
                        <a:rPr sz="1100" spc="-5" dirty="0">
                          <a:solidFill>
                            <a:srgbClr val="00338D"/>
                          </a:solidFill>
                          <a:latin typeface="Arial (Corpo)"/>
                          <a:cs typeface="Arial"/>
                        </a:rPr>
                        <a:t> </a:t>
                      </a:r>
                      <a:r>
                        <a:rPr sz="1100" spc="-10" dirty="0">
                          <a:solidFill>
                            <a:srgbClr val="00338D"/>
                          </a:solidFill>
                          <a:latin typeface="Arial (Corpo)"/>
                          <a:cs typeface="Arial"/>
                        </a:rPr>
                        <a:t>bilancio</a:t>
                      </a:r>
                      <a:r>
                        <a:rPr sz="1100" spc="-20" dirty="0">
                          <a:solidFill>
                            <a:srgbClr val="00338D"/>
                          </a:solidFill>
                          <a:latin typeface="Arial (Corpo)"/>
                          <a:cs typeface="Arial"/>
                        </a:rPr>
                        <a:t> </a:t>
                      </a:r>
                      <a:r>
                        <a:rPr sz="1100" dirty="0">
                          <a:solidFill>
                            <a:srgbClr val="00338D"/>
                          </a:solidFill>
                          <a:latin typeface="Arial (Corpo)"/>
                          <a:cs typeface="Arial"/>
                        </a:rPr>
                        <a:t>di</a:t>
                      </a:r>
                      <a:r>
                        <a:rPr sz="1100" spc="-30" dirty="0">
                          <a:solidFill>
                            <a:srgbClr val="00338D"/>
                          </a:solidFill>
                          <a:latin typeface="Arial (Corpo)"/>
                          <a:cs typeface="Arial"/>
                        </a:rPr>
                        <a:t> </a:t>
                      </a:r>
                      <a:r>
                        <a:rPr sz="1100" spc="-10" dirty="0">
                          <a:solidFill>
                            <a:srgbClr val="00338D"/>
                          </a:solidFill>
                          <a:latin typeface="Arial (Corpo)"/>
                          <a:cs typeface="Arial"/>
                        </a:rPr>
                        <a:t>liquidazione</a:t>
                      </a:r>
                      <a:r>
                        <a:rPr sz="1100" spc="-40" dirty="0">
                          <a:solidFill>
                            <a:srgbClr val="00338D"/>
                          </a:solidFill>
                          <a:latin typeface="Arial (Corpo)"/>
                          <a:cs typeface="Arial"/>
                        </a:rPr>
                        <a:t> </a:t>
                      </a:r>
                      <a:r>
                        <a:rPr sz="1100" dirty="0">
                          <a:solidFill>
                            <a:srgbClr val="00338D"/>
                          </a:solidFill>
                          <a:latin typeface="Arial (Corpo)"/>
                          <a:cs typeface="Arial"/>
                        </a:rPr>
                        <a:t>della</a:t>
                      </a:r>
                      <a:r>
                        <a:rPr sz="1100" spc="-5" dirty="0">
                          <a:solidFill>
                            <a:srgbClr val="00338D"/>
                          </a:solidFill>
                          <a:latin typeface="Arial (Corpo)"/>
                          <a:cs typeface="Arial"/>
                        </a:rPr>
                        <a:t> </a:t>
                      </a:r>
                      <a:r>
                        <a:rPr sz="1100" spc="-10" dirty="0">
                          <a:solidFill>
                            <a:srgbClr val="00338D"/>
                          </a:solidFill>
                          <a:latin typeface="Arial (Corpo)"/>
                          <a:cs typeface="Arial"/>
                        </a:rPr>
                        <a:t>suddetta 	società</a:t>
                      </a:r>
                      <a:r>
                        <a:rPr sz="1100" spc="-65" dirty="0">
                          <a:solidFill>
                            <a:srgbClr val="00338D"/>
                          </a:solidFill>
                          <a:latin typeface="Arial (Corpo)"/>
                          <a:cs typeface="Arial"/>
                        </a:rPr>
                        <a:t> </a:t>
                      </a:r>
                      <a:r>
                        <a:rPr sz="1100" spc="-10" dirty="0">
                          <a:solidFill>
                            <a:srgbClr val="00338D"/>
                          </a:solidFill>
                          <a:latin typeface="Arial (Corpo)"/>
                          <a:cs typeface="Arial"/>
                        </a:rPr>
                        <a:t>evidenziava</a:t>
                      </a:r>
                      <a:r>
                        <a:rPr sz="1100" spc="15" dirty="0">
                          <a:solidFill>
                            <a:srgbClr val="00338D"/>
                          </a:solidFill>
                          <a:latin typeface="Arial (Corpo)"/>
                          <a:cs typeface="Arial"/>
                        </a:rPr>
                        <a:t> </a:t>
                      </a:r>
                      <a:r>
                        <a:rPr sz="1100" dirty="0">
                          <a:solidFill>
                            <a:srgbClr val="00338D"/>
                          </a:solidFill>
                          <a:latin typeface="Arial (Corpo)"/>
                          <a:cs typeface="Arial"/>
                        </a:rPr>
                        <a:t>la</a:t>
                      </a:r>
                      <a:r>
                        <a:rPr sz="1100" spc="-25" dirty="0">
                          <a:solidFill>
                            <a:srgbClr val="00338D"/>
                          </a:solidFill>
                          <a:latin typeface="Arial (Corpo)"/>
                          <a:cs typeface="Arial"/>
                        </a:rPr>
                        <a:t> </a:t>
                      </a:r>
                      <a:r>
                        <a:rPr sz="1100" spc="-10" dirty="0">
                          <a:solidFill>
                            <a:srgbClr val="00338D"/>
                          </a:solidFill>
                          <a:latin typeface="Arial (Corpo)"/>
                          <a:cs typeface="Arial"/>
                        </a:rPr>
                        <a:t>capacità</a:t>
                      </a:r>
                      <a:r>
                        <a:rPr sz="1100" spc="-65" dirty="0">
                          <a:solidFill>
                            <a:srgbClr val="00338D"/>
                          </a:solidFill>
                          <a:latin typeface="Arial (Corpo)"/>
                          <a:cs typeface="Arial"/>
                        </a:rPr>
                        <a:t> </a:t>
                      </a:r>
                      <a:r>
                        <a:rPr sz="1100" dirty="0">
                          <a:solidFill>
                            <a:srgbClr val="00338D"/>
                          </a:solidFill>
                          <a:latin typeface="Arial (Corpo)"/>
                          <a:cs typeface="Arial"/>
                        </a:rPr>
                        <a:t>da</a:t>
                      </a:r>
                      <a:r>
                        <a:rPr sz="1100" spc="-30" dirty="0">
                          <a:solidFill>
                            <a:srgbClr val="00338D"/>
                          </a:solidFill>
                          <a:latin typeface="Arial (Corpo)"/>
                          <a:cs typeface="Arial"/>
                        </a:rPr>
                        <a:t> </a:t>
                      </a:r>
                      <a:r>
                        <a:rPr sz="1100" dirty="0">
                          <a:solidFill>
                            <a:srgbClr val="00338D"/>
                          </a:solidFill>
                          <a:latin typeface="Arial (Corpo)"/>
                          <a:cs typeface="Arial"/>
                        </a:rPr>
                        <a:t>parte</a:t>
                      </a:r>
                      <a:r>
                        <a:rPr sz="1100" spc="-40" dirty="0">
                          <a:solidFill>
                            <a:srgbClr val="00338D"/>
                          </a:solidFill>
                          <a:latin typeface="Arial (Corpo)"/>
                          <a:cs typeface="Arial"/>
                        </a:rPr>
                        <a:t> </a:t>
                      </a:r>
                      <a:r>
                        <a:rPr sz="1100" dirty="0">
                          <a:solidFill>
                            <a:srgbClr val="00338D"/>
                          </a:solidFill>
                          <a:latin typeface="Arial (Corpo)"/>
                          <a:cs typeface="Arial"/>
                        </a:rPr>
                        <a:t>della</a:t>
                      </a:r>
                      <a:r>
                        <a:rPr sz="1100" spc="-20" dirty="0">
                          <a:solidFill>
                            <a:srgbClr val="00338D"/>
                          </a:solidFill>
                          <a:latin typeface="Arial (Corpo)"/>
                          <a:cs typeface="Arial"/>
                        </a:rPr>
                        <a:t> </a:t>
                      </a:r>
                      <a:r>
                        <a:rPr sz="1100" dirty="0">
                          <a:solidFill>
                            <a:srgbClr val="00338D"/>
                          </a:solidFill>
                          <a:latin typeface="Arial (Corpo)"/>
                          <a:cs typeface="Arial"/>
                        </a:rPr>
                        <a:t>stessa</a:t>
                      </a:r>
                      <a:r>
                        <a:rPr sz="1100" spc="-40" dirty="0">
                          <a:solidFill>
                            <a:srgbClr val="00338D"/>
                          </a:solidFill>
                          <a:latin typeface="Arial (Corpo)"/>
                          <a:cs typeface="Arial"/>
                        </a:rPr>
                        <a:t> </a:t>
                      </a:r>
                      <a:r>
                        <a:rPr sz="1100" dirty="0">
                          <a:solidFill>
                            <a:srgbClr val="00338D"/>
                          </a:solidFill>
                          <a:latin typeface="Arial (Corpo)"/>
                          <a:cs typeface="Arial"/>
                        </a:rPr>
                        <a:t>di</a:t>
                      </a:r>
                      <a:r>
                        <a:rPr sz="1100" spc="-25" dirty="0">
                          <a:solidFill>
                            <a:srgbClr val="00338D"/>
                          </a:solidFill>
                          <a:latin typeface="Arial (Corpo)"/>
                          <a:cs typeface="Arial"/>
                        </a:rPr>
                        <a:t> </a:t>
                      </a:r>
                      <a:r>
                        <a:rPr sz="1100" dirty="0">
                          <a:solidFill>
                            <a:srgbClr val="00338D"/>
                          </a:solidFill>
                          <a:latin typeface="Arial (Corpo)"/>
                          <a:cs typeface="Arial"/>
                        </a:rPr>
                        <a:t>ripagare</a:t>
                      </a:r>
                      <a:r>
                        <a:rPr sz="1100" spc="-40" dirty="0">
                          <a:solidFill>
                            <a:srgbClr val="00338D"/>
                          </a:solidFill>
                          <a:latin typeface="Arial (Corpo)"/>
                          <a:cs typeface="Arial"/>
                        </a:rPr>
                        <a:t> </a:t>
                      </a:r>
                      <a:r>
                        <a:rPr sz="1100" dirty="0">
                          <a:solidFill>
                            <a:srgbClr val="00338D"/>
                          </a:solidFill>
                          <a:latin typeface="Arial (Corpo)"/>
                          <a:cs typeface="Arial"/>
                        </a:rPr>
                        <a:t>il</a:t>
                      </a:r>
                      <a:r>
                        <a:rPr sz="1100" spc="-10" dirty="0">
                          <a:solidFill>
                            <a:srgbClr val="00338D"/>
                          </a:solidFill>
                          <a:latin typeface="Arial (Corpo)"/>
                          <a:cs typeface="Arial"/>
                        </a:rPr>
                        <a:t> debito 	</a:t>
                      </a:r>
                      <a:r>
                        <a:rPr sz="1100" u="sng" dirty="0">
                          <a:solidFill>
                            <a:srgbClr val="00338D"/>
                          </a:solidFill>
                          <a:uFill>
                            <a:solidFill>
                              <a:srgbClr val="00338D"/>
                            </a:solidFill>
                          </a:uFill>
                          <a:latin typeface="Arial (Corpo)"/>
                          <a:cs typeface="Arial"/>
                        </a:rPr>
                        <a:t>nei</a:t>
                      </a:r>
                      <a:r>
                        <a:rPr sz="1100" u="sng" spc="-25"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confronti</a:t>
                      </a:r>
                      <a:r>
                        <a:rPr sz="1100" u="sng" spc="-30"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del</a:t>
                      </a:r>
                      <a:r>
                        <a:rPr sz="1100" u="sng" spc="-5"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sistema</a:t>
                      </a:r>
                      <a:r>
                        <a:rPr sz="1100" u="sng" spc="-30" dirty="0">
                          <a:solidFill>
                            <a:srgbClr val="00338D"/>
                          </a:solidFill>
                          <a:uFill>
                            <a:solidFill>
                              <a:srgbClr val="00338D"/>
                            </a:solidFill>
                          </a:uFill>
                          <a:latin typeface="Arial (Corpo)"/>
                          <a:cs typeface="Arial"/>
                        </a:rPr>
                        <a:t> </a:t>
                      </a:r>
                      <a:r>
                        <a:rPr sz="1100" u="sng" spc="-10" dirty="0">
                          <a:solidFill>
                            <a:srgbClr val="00338D"/>
                          </a:solidFill>
                          <a:uFill>
                            <a:solidFill>
                              <a:srgbClr val="00338D"/>
                            </a:solidFill>
                          </a:uFill>
                          <a:latin typeface="Arial (Corpo)"/>
                          <a:cs typeface="Arial"/>
                        </a:rPr>
                        <a:t>bancario</a:t>
                      </a:r>
                      <a:r>
                        <a:rPr sz="1100" u="sng" spc="-40"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e</a:t>
                      </a:r>
                      <a:r>
                        <a:rPr sz="1100" u="sng" spc="-10"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della</a:t>
                      </a:r>
                      <a:r>
                        <a:rPr sz="1100" u="sng" spc="-15" dirty="0">
                          <a:solidFill>
                            <a:srgbClr val="00338D"/>
                          </a:solidFill>
                          <a:uFill>
                            <a:solidFill>
                              <a:srgbClr val="00338D"/>
                            </a:solidFill>
                          </a:uFill>
                          <a:latin typeface="Arial (Corpo)"/>
                          <a:cs typeface="Arial"/>
                        </a:rPr>
                        <a:t> </a:t>
                      </a:r>
                      <a:r>
                        <a:rPr sz="1100" u="sng" spc="-10" dirty="0">
                          <a:solidFill>
                            <a:srgbClr val="00338D"/>
                          </a:solidFill>
                          <a:uFill>
                            <a:solidFill>
                              <a:srgbClr val="00338D"/>
                            </a:solidFill>
                          </a:uFill>
                          <a:latin typeface="Arial (Corpo)"/>
                          <a:cs typeface="Arial"/>
                        </a:rPr>
                        <a:t>Capogruppo</a:t>
                      </a:r>
                      <a:r>
                        <a:rPr sz="1100" u="none" spc="-10" dirty="0">
                          <a:solidFill>
                            <a:srgbClr val="00338D"/>
                          </a:solidFill>
                          <a:latin typeface="Arial (Corpo)"/>
                          <a:cs typeface="Arial"/>
                        </a:rPr>
                        <a:t>,</a:t>
                      </a:r>
                      <a:r>
                        <a:rPr sz="1100" u="none" spc="-45" dirty="0">
                          <a:solidFill>
                            <a:srgbClr val="00338D"/>
                          </a:solidFill>
                          <a:latin typeface="Arial (Corpo)"/>
                          <a:cs typeface="Arial"/>
                        </a:rPr>
                        <a:t> </a:t>
                      </a:r>
                      <a:r>
                        <a:rPr sz="1100" u="none" spc="-10" dirty="0">
                          <a:solidFill>
                            <a:srgbClr val="00338D"/>
                          </a:solidFill>
                          <a:latin typeface="Arial (Corpo)"/>
                          <a:cs typeface="Arial"/>
                        </a:rPr>
                        <a:t>circostanza</a:t>
                      </a:r>
                      <a:r>
                        <a:rPr sz="1100" u="none" spc="-40" dirty="0">
                          <a:solidFill>
                            <a:srgbClr val="00338D"/>
                          </a:solidFill>
                          <a:latin typeface="Arial (Corpo)"/>
                          <a:cs typeface="Arial"/>
                        </a:rPr>
                        <a:t> </a:t>
                      </a:r>
                      <a:r>
                        <a:rPr sz="1100" u="none" spc="-25" dirty="0">
                          <a:solidFill>
                            <a:srgbClr val="00338D"/>
                          </a:solidFill>
                          <a:latin typeface="Arial (Corpo)"/>
                          <a:cs typeface="Arial"/>
                        </a:rPr>
                        <a:t>non 	</a:t>
                      </a:r>
                      <a:r>
                        <a:rPr sz="1100" u="none" dirty="0">
                          <a:solidFill>
                            <a:srgbClr val="00338D"/>
                          </a:solidFill>
                          <a:latin typeface="Arial (Corpo)"/>
                          <a:cs typeface="Arial"/>
                        </a:rPr>
                        <a:t>conforme</a:t>
                      </a:r>
                      <a:r>
                        <a:rPr sz="1100" u="none" spc="-60" dirty="0">
                          <a:solidFill>
                            <a:srgbClr val="00338D"/>
                          </a:solidFill>
                          <a:latin typeface="Arial (Corpo)"/>
                          <a:cs typeface="Arial"/>
                        </a:rPr>
                        <a:t> </a:t>
                      </a:r>
                      <a:r>
                        <a:rPr sz="1100" u="none" dirty="0">
                          <a:solidFill>
                            <a:srgbClr val="00338D"/>
                          </a:solidFill>
                          <a:latin typeface="Arial (Corpo)"/>
                          <a:cs typeface="Arial"/>
                        </a:rPr>
                        <a:t>al</a:t>
                      </a:r>
                      <a:r>
                        <a:rPr sz="1100" u="none" spc="-70" dirty="0">
                          <a:solidFill>
                            <a:srgbClr val="00338D"/>
                          </a:solidFill>
                          <a:latin typeface="Arial (Corpo)"/>
                          <a:cs typeface="Arial"/>
                        </a:rPr>
                        <a:t> </a:t>
                      </a:r>
                      <a:r>
                        <a:rPr sz="1100" u="none" spc="-20" dirty="0">
                          <a:solidFill>
                            <a:srgbClr val="00338D"/>
                          </a:solidFill>
                          <a:latin typeface="Arial (Corpo)"/>
                          <a:cs typeface="Arial"/>
                        </a:rPr>
                        <a:t>vero;</a:t>
                      </a:r>
                      <a:endParaRPr sz="1100" dirty="0">
                        <a:latin typeface="Arial (Corpo)"/>
                        <a:cs typeface="Arial"/>
                      </a:endParaRPr>
                    </a:p>
                    <a:p>
                      <a:pPr marL="255904" marR="219075" indent="-171450">
                        <a:lnSpc>
                          <a:spcPct val="101299"/>
                        </a:lnSpc>
                        <a:spcBef>
                          <a:spcPts val="114"/>
                        </a:spcBef>
                        <a:buClr>
                          <a:srgbClr val="0091DA"/>
                        </a:buClr>
                        <a:buSzPct val="81818"/>
                        <a:buFont typeface="Wingdings"/>
                        <a:buChar char=""/>
                        <a:tabLst>
                          <a:tab pos="257175" algn="l"/>
                        </a:tabLst>
                      </a:pPr>
                      <a:r>
                        <a:rPr sz="1100" spc="-10" dirty="0">
                          <a:solidFill>
                            <a:srgbClr val="00338D"/>
                          </a:solidFill>
                          <a:latin typeface="Arial (Corpo)"/>
                          <a:cs typeface="Arial"/>
                        </a:rPr>
                        <a:t>comunicazione</a:t>
                      </a:r>
                      <a:r>
                        <a:rPr sz="1100" spc="-45" dirty="0">
                          <a:solidFill>
                            <a:srgbClr val="00338D"/>
                          </a:solidFill>
                          <a:latin typeface="Arial (Corpo)"/>
                          <a:cs typeface="Arial"/>
                        </a:rPr>
                        <a:t> </a:t>
                      </a:r>
                      <a:r>
                        <a:rPr sz="1100" dirty="0">
                          <a:solidFill>
                            <a:srgbClr val="00338D"/>
                          </a:solidFill>
                          <a:latin typeface="Arial (Corpo)"/>
                          <a:cs typeface="Arial"/>
                        </a:rPr>
                        <a:t>al</a:t>
                      </a:r>
                      <a:r>
                        <a:rPr sz="1100" spc="-25" dirty="0">
                          <a:solidFill>
                            <a:srgbClr val="00338D"/>
                          </a:solidFill>
                          <a:latin typeface="Arial (Corpo)"/>
                          <a:cs typeface="Arial"/>
                        </a:rPr>
                        <a:t> </a:t>
                      </a:r>
                      <a:r>
                        <a:rPr sz="1100" dirty="0">
                          <a:solidFill>
                            <a:srgbClr val="00338D"/>
                          </a:solidFill>
                          <a:latin typeface="Arial (Corpo)"/>
                          <a:cs typeface="Arial"/>
                        </a:rPr>
                        <a:t>mercato</a:t>
                      </a:r>
                      <a:r>
                        <a:rPr sz="1100" spc="-35" dirty="0">
                          <a:solidFill>
                            <a:srgbClr val="00338D"/>
                          </a:solidFill>
                          <a:latin typeface="Arial (Corpo)"/>
                          <a:cs typeface="Arial"/>
                        </a:rPr>
                        <a:t> </a:t>
                      </a:r>
                      <a:r>
                        <a:rPr sz="1100" dirty="0">
                          <a:solidFill>
                            <a:srgbClr val="00338D"/>
                          </a:solidFill>
                          <a:latin typeface="Arial (Corpo)"/>
                          <a:cs typeface="Arial"/>
                        </a:rPr>
                        <a:t>circa</a:t>
                      </a:r>
                      <a:r>
                        <a:rPr sz="1100" spc="-45" dirty="0">
                          <a:solidFill>
                            <a:srgbClr val="00338D"/>
                          </a:solidFill>
                          <a:latin typeface="Arial (Corpo)"/>
                          <a:cs typeface="Arial"/>
                        </a:rPr>
                        <a:t> </a:t>
                      </a:r>
                      <a:r>
                        <a:rPr sz="1100" u="sng" spc="-10" dirty="0">
                          <a:solidFill>
                            <a:srgbClr val="00338D"/>
                          </a:solidFill>
                          <a:uFill>
                            <a:solidFill>
                              <a:srgbClr val="00338D"/>
                            </a:solidFill>
                          </a:uFill>
                          <a:latin typeface="Arial (Corpo)"/>
                          <a:cs typeface="Arial"/>
                        </a:rPr>
                        <a:t>l'entrata</a:t>
                      </a:r>
                      <a:r>
                        <a:rPr sz="1100" u="sng" spc="-45"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nel</a:t>
                      </a:r>
                      <a:r>
                        <a:rPr sz="1100" u="sng" spc="-20" dirty="0">
                          <a:solidFill>
                            <a:srgbClr val="00338D"/>
                          </a:solidFill>
                          <a:uFill>
                            <a:solidFill>
                              <a:srgbClr val="00338D"/>
                            </a:solidFill>
                          </a:uFill>
                          <a:latin typeface="Arial (Corpo)"/>
                          <a:cs typeface="Arial"/>
                        </a:rPr>
                        <a:t> </a:t>
                      </a:r>
                      <a:r>
                        <a:rPr sz="1100" u="sng" spc="-10" dirty="0">
                          <a:solidFill>
                            <a:srgbClr val="00338D"/>
                          </a:solidFill>
                          <a:uFill>
                            <a:solidFill>
                              <a:srgbClr val="00338D"/>
                            </a:solidFill>
                          </a:uFill>
                          <a:latin typeface="Arial (Corpo)"/>
                          <a:cs typeface="Arial"/>
                        </a:rPr>
                        <a:t>capitale</a:t>
                      </a:r>
                      <a:r>
                        <a:rPr sz="1100" u="sng" spc="-45"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della</a:t>
                      </a:r>
                      <a:r>
                        <a:rPr sz="1100" u="sng" spc="-20" dirty="0">
                          <a:solidFill>
                            <a:srgbClr val="00338D"/>
                          </a:solidFill>
                          <a:uFill>
                            <a:solidFill>
                              <a:srgbClr val="00338D"/>
                            </a:solidFill>
                          </a:uFill>
                          <a:latin typeface="Arial (Corpo)"/>
                          <a:cs typeface="Arial"/>
                        </a:rPr>
                        <a:t> </a:t>
                      </a:r>
                      <a:r>
                        <a:rPr sz="1100" u="sng" spc="-10" dirty="0">
                          <a:solidFill>
                            <a:srgbClr val="00338D"/>
                          </a:solidFill>
                          <a:uFill>
                            <a:solidFill>
                              <a:srgbClr val="00338D"/>
                            </a:solidFill>
                          </a:uFill>
                          <a:latin typeface="Arial (Corpo)"/>
                          <a:cs typeface="Arial"/>
                        </a:rPr>
                        <a:t>suddetta</a:t>
                      </a:r>
                      <a:r>
                        <a:rPr sz="1100" u="none" spc="-10" dirty="0">
                          <a:solidFill>
                            <a:srgbClr val="00338D"/>
                          </a:solidFill>
                          <a:latin typeface="Arial (Corpo)"/>
                          <a:cs typeface="Arial"/>
                        </a:rPr>
                        <a:t> 	</a:t>
                      </a:r>
                      <a:r>
                        <a:rPr sz="1100" u="sng" spc="-10" dirty="0">
                          <a:solidFill>
                            <a:srgbClr val="00338D"/>
                          </a:solidFill>
                          <a:uFill>
                            <a:solidFill>
                              <a:srgbClr val="00338D"/>
                            </a:solidFill>
                          </a:uFill>
                          <a:latin typeface="Arial (Corpo)"/>
                          <a:cs typeface="Arial"/>
                        </a:rPr>
                        <a:t>società</a:t>
                      </a:r>
                      <a:r>
                        <a:rPr sz="1100" u="sng" spc="-55"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di</a:t>
                      </a:r>
                      <a:r>
                        <a:rPr sz="1100" u="sng" spc="-5"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un</a:t>
                      </a:r>
                      <a:r>
                        <a:rPr sz="1100" u="sng" spc="-10"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socio</a:t>
                      </a:r>
                      <a:r>
                        <a:rPr sz="1100" u="sng" spc="-25" dirty="0">
                          <a:solidFill>
                            <a:srgbClr val="00338D"/>
                          </a:solidFill>
                          <a:uFill>
                            <a:solidFill>
                              <a:srgbClr val="00338D"/>
                            </a:solidFill>
                          </a:uFill>
                          <a:latin typeface="Arial (Corpo)"/>
                          <a:cs typeface="Arial"/>
                        </a:rPr>
                        <a:t> </a:t>
                      </a:r>
                      <a:r>
                        <a:rPr sz="1100" u="sng" spc="-10" dirty="0">
                          <a:solidFill>
                            <a:srgbClr val="00338D"/>
                          </a:solidFill>
                          <a:uFill>
                            <a:solidFill>
                              <a:srgbClr val="00338D"/>
                            </a:solidFill>
                          </a:uFill>
                          <a:latin typeface="Arial (Corpo)"/>
                          <a:cs typeface="Arial"/>
                        </a:rPr>
                        <a:t>finanziario</a:t>
                      </a:r>
                      <a:r>
                        <a:rPr sz="1100" u="sng" spc="-35"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in</a:t>
                      </a:r>
                      <a:r>
                        <a:rPr sz="1100" u="sng" spc="-10"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grado</a:t>
                      </a:r>
                      <a:r>
                        <a:rPr sz="1100" u="sng" spc="-10"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di</a:t>
                      </a:r>
                      <a:r>
                        <a:rPr sz="1100" u="sng" spc="-15" dirty="0">
                          <a:solidFill>
                            <a:srgbClr val="00338D"/>
                          </a:solidFill>
                          <a:uFill>
                            <a:solidFill>
                              <a:srgbClr val="00338D"/>
                            </a:solidFill>
                          </a:uFill>
                          <a:latin typeface="Arial (Corpo)"/>
                          <a:cs typeface="Arial"/>
                        </a:rPr>
                        <a:t> </a:t>
                      </a:r>
                      <a:r>
                        <a:rPr sz="1100" u="sng" spc="-10" dirty="0">
                          <a:solidFill>
                            <a:srgbClr val="00338D"/>
                          </a:solidFill>
                          <a:uFill>
                            <a:solidFill>
                              <a:srgbClr val="00338D"/>
                            </a:solidFill>
                          </a:uFill>
                          <a:latin typeface="Arial (Corpo)"/>
                          <a:cs typeface="Arial"/>
                        </a:rPr>
                        <a:t>sostenere</a:t>
                      </a:r>
                      <a:r>
                        <a:rPr sz="1100" u="sng" spc="-55" dirty="0">
                          <a:solidFill>
                            <a:srgbClr val="00338D"/>
                          </a:solidFill>
                          <a:uFill>
                            <a:solidFill>
                              <a:srgbClr val="00338D"/>
                            </a:solidFill>
                          </a:uFill>
                          <a:latin typeface="Arial (Corpo)"/>
                          <a:cs typeface="Arial"/>
                        </a:rPr>
                        <a:t> </a:t>
                      </a:r>
                      <a:r>
                        <a:rPr sz="1100" u="sng" dirty="0">
                          <a:solidFill>
                            <a:srgbClr val="00338D"/>
                          </a:solidFill>
                          <a:uFill>
                            <a:solidFill>
                              <a:srgbClr val="00338D"/>
                            </a:solidFill>
                          </a:uFill>
                          <a:latin typeface="Arial (Corpo)"/>
                          <a:cs typeface="Arial"/>
                        </a:rPr>
                        <a:t>lo </a:t>
                      </a:r>
                      <a:r>
                        <a:rPr sz="1100" u="sng" spc="-10" dirty="0">
                          <a:solidFill>
                            <a:srgbClr val="00338D"/>
                          </a:solidFill>
                          <a:uFill>
                            <a:solidFill>
                              <a:srgbClr val="00338D"/>
                            </a:solidFill>
                          </a:uFill>
                          <a:latin typeface="Arial (Corpo)"/>
                          <a:cs typeface="Arial"/>
                        </a:rPr>
                        <a:t>sviluppo della</a:t>
                      </a:r>
                      <a:r>
                        <a:rPr sz="1100" u="none" spc="-10" dirty="0">
                          <a:solidFill>
                            <a:srgbClr val="00338D"/>
                          </a:solidFill>
                          <a:latin typeface="Arial (Corpo)"/>
                          <a:cs typeface="Arial"/>
                        </a:rPr>
                        <a:t> 	</a:t>
                      </a:r>
                      <a:r>
                        <a:rPr sz="1100" u="sng" dirty="0">
                          <a:solidFill>
                            <a:srgbClr val="00338D"/>
                          </a:solidFill>
                          <a:uFill>
                            <a:solidFill>
                              <a:srgbClr val="00338D"/>
                            </a:solidFill>
                          </a:uFill>
                          <a:latin typeface="Arial (Corpo)"/>
                          <a:cs typeface="Arial"/>
                        </a:rPr>
                        <a:t>stessa</a:t>
                      </a:r>
                      <a:r>
                        <a:rPr sz="1100" u="none" spc="-10" dirty="0">
                          <a:solidFill>
                            <a:srgbClr val="00338D"/>
                          </a:solidFill>
                          <a:latin typeface="Arial (Corpo)"/>
                          <a:cs typeface="Arial"/>
                        </a:rPr>
                        <a:t> </a:t>
                      </a:r>
                      <a:r>
                        <a:rPr sz="1100" u="none" dirty="0">
                          <a:solidFill>
                            <a:srgbClr val="00338D"/>
                          </a:solidFill>
                          <a:latin typeface="Arial (Corpo)"/>
                          <a:cs typeface="Arial"/>
                        </a:rPr>
                        <a:t>ed</a:t>
                      </a:r>
                      <a:r>
                        <a:rPr sz="1100" u="none" spc="-20" dirty="0">
                          <a:solidFill>
                            <a:srgbClr val="00338D"/>
                          </a:solidFill>
                          <a:latin typeface="Arial (Corpo)"/>
                          <a:cs typeface="Arial"/>
                        </a:rPr>
                        <a:t> </a:t>
                      </a:r>
                      <a:r>
                        <a:rPr sz="1100" u="none" spc="-10" dirty="0">
                          <a:solidFill>
                            <a:srgbClr val="00338D"/>
                          </a:solidFill>
                          <a:latin typeface="Arial (Corpo)"/>
                          <a:cs typeface="Arial"/>
                        </a:rPr>
                        <a:t>eventuali</a:t>
                      </a:r>
                      <a:r>
                        <a:rPr sz="1100" u="none" spc="-25" dirty="0">
                          <a:solidFill>
                            <a:srgbClr val="00338D"/>
                          </a:solidFill>
                          <a:latin typeface="Arial (Corpo)"/>
                          <a:cs typeface="Arial"/>
                        </a:rPr>
                        <a:t> </a:t>
                      </a:r>
                      <a:r>
                        <a:rPr sz="1100" u="none" dirty="0">
                          <a:solidFill>
                            <a:srgbClr val="00338D"/>
                          </a:solidFill>
                          <a:latin typeface="Arial (Corpo)"/>
                          <a:cs typeface="Arial"/>
                        </a:rPr>
                        <a:t>futuri</a:t>
                      </a:r>
                      <a:r>
                        <a:rPr sz="1100" u="none" spc="-20" dirty="0">
                          <a:solidFill>
                            <a:srgbClr val="00338D"/>
                          </a:solidFill>
                          <a:latin typeface="Arial (Corpo)"/>
                          <a:cs typeface="Arial"/>
                        </a:rPr>
                        <a:t> </a:t>
                      </a:r>
                      <a:r>
                        <a:rPr sz="1100" u="none" spc="-10" dirty="0">
                          <a:solidFill>
                            <a:srgbClr val="00338D"/>
                          </a:solidFill>
                          <a:latin typeface="Arial (Corpo)"/>
                          <a:cs typeface="Arial"/>
                        </a:rPr>
                        <a:t>investimenti,</a:t>
                      </a:r>
                      <a:r>
                        <a:rPr sz="1100" u="none" spc="-40" dirty="0">
                          <a:solidFill>
                            <a:srgbClr val="00338D"/>
                          </a:solidFill>
                          <a:latin typeface="Arial (Corpo)"/>
                          <a:cs typeface="Arial"/>
                        </a:rPr>
                        <a:t> </a:t>
                      </a:r>
                      <a:r>
                        <a:rPr sz="1100" u="none" spc="-10" dirty="0">
                          <a:solidFill>
                            <a:srgbClr val="00338D"/>
                          </a:solidFill>
                          <a:latin typeface="Arial (Corpo)"/>
                          <a:cs typeface="Arial"/>
                        </a:rPr>
                        <a:t>circostanza</a:t>
                      </a:r>
                      <a:r>
                        <a:rPr sz="1100" u="none" spc="-50" dirty="0">
                          <a:solidFill>
                            <a:srgbClr val="00338D"/>
                          </a:solidFill>
                          <a:latin typeface="Arial (Corpo)"/>
                          <a:cs typeface="Arial"/>
                        </a:rPr>
                        <a:t> </a:t>
                      </a:r>
                      <a:r>
                        <a:rPr sz="1100" u="none" dirty="0">
                          <a:solidFill>
                            <a:srgbClr val="00338D"/>
                          </a:solidFill>
                          <a:latin typeface="Arial (Corpo)"/>
                          <a:cs typeface="Arial"/>
                        </a:rPr>
                        <a:t>non</a:t>
                      </a:r>
                      <a:r>
                        <a:rPr sz="1100" u="none" spc="-5" dirty="0">
                          <a:solidFill>
                            <a:srgbClr val="00338D"/>
                          </a:solidFill>
                          <a:latin typeface="Arial (Corpo)"/>
                          <a:cs typeface="Arial"/>
                        </a:rPr>
                        <a:t> </a:t>
                      </a:r>
                      <a:r>
                        <a:rPr sz="1100" u="none" dirty="0">
                          <a:solidFill>
                            <a:srgbClr val="00338D"/>
                          </a:solidFill>
                          <a:latin typeface="Arial (Corpo)"/>
                          <a:cs typeface="Arial"/>
                        </a:rPr>
                        <a:t>conforme</a:t>
                      </a:r>
                      <a:r>
                        <a:rPr sz="1100" u="none" spc="-35" dirty="0">
                          <a:solidFill>
                            <a:srgbClr val="00338D"/>
                          </a:solidFill>
                          <a:latin typeface="Arial (Corpo)"/>
                          <a:cs typeface="Arial"/>
                        </a:rPr>
                        <a:t> </a:t>
                      </a:r>
                      <a:r>
                        <a:rPr sz="1100" u="none" spc="-10" dirty="0">
                          <a:solidFill>
                            <a:srgbClr val="00338D"/>
                          </a:solidFill>
                          <a:latin typeface="Arial (Corpo)"/>
                          <a:cs typeface="Arial"/>
                        </a:rPr>
                        <a:t>al</a:t>
                      </a:r>
                      <a:r>
                        <a:rPr sz="1100" u="none" spc="-100" dirty="0">
                          <a:solidFill>
                            <a:srgbClr val="00338D"/>
                          </a:solidFill>
                          <a:latin typeface="Arial (Corpo)"/>
                          <a:cs typeface="Arial"/>
                        </a:rPr>
                        <a:t> </a:t>
                      </a:r>
                      <a:r>
                        <a:rPr sz="1100" u="none" spc="-10" dirty="0">
                          <a:solidFill>
                            <a:srgbClr val="00338D"/>
                          </a:solidFill>
                          <a:latin typeface="Arial (Corpo)"/>
                          <a:cs typeface="Arial"/>
                        </a:rPr>
                        <a:t>vero.</a:t>
                      </a:r>
                      <a:endParaRPr sz="1100" dirty="0">
                        <a:latin typeface="Arial (Corpo)"/>
                        <a:cs typeface="Arial"/>
                      </a:endParaRPr>
                    </a:p>
                  </a:txBody>
                  <a:tcPr marL="0" marR="0" marT="33655" marB="0">
                    <a:lnL w="12700">
                      <a:solidFill>
                        <a:srgbClr val="00338D"/>
                      </a:solidFill>
                      <a:prstDash val="solid"/>
                    </a:lnL>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3"/>
                  </a:ext>
                </a:extLst>
              </a:tr>
              <a:tr h="1333500">
                <a:tc>
                  <a:txBody>
                    <a:bodyPr/>
                    <a:lstStyle/>
                    <a:p>
                      <a:pPr>
                        <a:lnSpc>
                          <a:spcPct val="100000"/>
                        </a:lnSpc>
                      </a:pPr>
                      <a:endParaRPr sz="1100" dirty="0">
                        <a:latin typeface="Arial (Corpo)"/>
                        <a:cs typeface="Times New Roman"/>
                      </a:endParaRPr>
                    </a:p>
                    <a:p>
                      <a:pPr>
                        <a:lnSpc>
                          <a:spcPct val="100000"/>
                        </a:lnSpc>
                        <a:spcBef>
                          <a:spcPts val="705"/>
                        </a:spcBef>
                      </a:pPr>
                      <a:endParaRPr sz="1100" dirty="0">
                        <a:latin typeface="Arial (Corpo)"/>
                        <a:cs typeface="Times New Roman"/>
                      </a:endParaRPr>
                    </a:p>
                    <a:p>
                      <a:pPr marL="278130" marR="268605" indent="13335" algn="just">
                        <a:lnSpc>
                          <a:spcPct val="101400"/>
                        </a:lnSpc>
                      </a:pPr>
                      <a:r>
                        <a:rPr sz="1100" b="1" dirty="0">
                          <a:solidFill>
                            <a:srgbClr val="00338D"/>
                          </a:solidFill>
                          <a:latin typeface="Arial (Corpo)"/>
                          <a:cs typeface="Arial"/>
                        </a:rPr>
                        <a:t>Esimente</a:t>
                      </a:r>
                      <a:r>
                        <a:rPr sz="1100" b="1" spc="165" dirty="0">
                          <a:solidFill>
                            <a:srgbClr val="00338D"/>
                          </a:solidFill>
                          <a:latin typeface="Arial (Corpo)"/>
                          <a:cs typeface="Arial"/>
                        </a:rPr>
                        <a:t> </a:t>
                      </a:r>
                      <a:r>
                        <a:rPr sz="1100" b="1" spc="-20" dirty="0">
                          <a:solidFill>
                            <a:srgbClr val="00338D"/>
                          </a:solidFill>
                          <a:latin typeface="Arial (Corpo)"/>
                          <a:cs typeface="Arial"/>
                        </a:rPr>
                        <a:t>dalla </a:t>
                      </a:r>
                      <a:r>
                        <a:rPr sz="1100" b="1" spc="-10" dirty="0">
                          <a:solidFill>
                            <a:srgbClr val="00338D"/>
                          </a:solidFill>
                          <a:latin typeface="Arial (Corpo)"/>
                          <a:cs typeface="Arial"/>
                        </a:rPr>
                        <a:t>Responsabilità Amministrativa</a:t>
                      </a:r>
                      <a:endParaRPr sz="1100" dirty="0">
                        <a:latin typeface="Arial (Corpo)"/>
                        <a:cs typeface="Arial"/>
                      </a:endParaRPr>
                    </a:p>
                  </a:txBody>
                  <a:tcPr marL="0" marR="0" marT="0" marB="0">
                    <a:lnR w="12700">
                      <a:solidFill>
                        <a:srgbClr val="00338D"/>
                      </a:solidFill>
                      <a:prstDash val="solid"/>
                    </a:lnR>
                    <a:lnT w="12700">
                      <a:solidFill>
                        <a:srgbClr val="00338D"/>
                      </a:solidFill>
                      <a:prstDash val="solid"/>
                    </a:lnT>
                    <a:lnB w="12700">
                      <a:solidFill>
                        <a:srgbClr val="00338D"/>
                      </a:solidFill>
                      <a:prstDash val="solid"/>
                    </a:lnB>
                    <a:solidFill>
                      <a:srgbClr val="E7EAF3"/>
                    </a:solidFill>
                  </a:tcPr>
                </a:tc>
                <a:tc>
                  <a:txBody>
                    <a:bodyPr/>
                    <a:lstStyle/>
                    <a:p>
                      <a:pPr marL="85090" indent="0">
                        <a:lnSpc>
                          <a:spcPct val="100000"/>
                        </a:lnSpc>
                        <a:spcBef>
                          <a:spcPts val="265"/>
                        </a:spcBef>
                        <a:buClr>
                          <a:srgbClr val="0091DA"/>
                        </a:buClr>
                        <a:buSzPct val="81818"/>
                        <a:buFont typeface="Wingdings"/>
                        <a:buNone/>
                        <a:tabLst>
                          <a:tab pos="256540" algn="l"/>
                        </a:tabLst>
                      </a:pPr>
                      <a:r>
                        <a:rPr lang="it-IT" sz="1100" spc="-10" dirty="0">
                          <a:solidFill>
                            <a:srgbClr val="00338D"/>
                          </a:solidFill>
                          <a:latin typeface="Arial (Corpo)"/>
                          <a:cs typeface="Arial"/>
                        </a:rPr>
                        <a:t>Assoluzione con riconoscimento di idoneità del Modello:</a:t>
                      </a:r>
                    </a:p>
                    <a:p>
                      <a:pPr marL="256540" indent="-171450">
                        <a:lnSpc>
                          <a:spcPct val="100000"/>
                        </a:lnSpc>
                        <a:spcBef>
                          <a:spcPts val="265"/>
                        </a:spcBef>
                        <a:buClr>
                          <a:srgbClr val="0091DA"/>
                        </a:buClr>
                        <a:buSzPct val="81818"/>
                        <a:buFont typeface="Wingdings"/>
                        <a:buChar char=""/>
                        <a:tabLst>
                          <a:tab pos="256540" algn="l"/>
                        </a:tabLst>
                      </a:pPr>
                      <a:r>
                        <a:rPr sz="1100" spc="-10" dirty="0" err="1">
                          <a:solidFill>
                            <a:srgbClr val="00338D"/>
                          </a:solidFill>
                          <a:latin typeface="Arial (Corpo)"/>
                          <a:cs typeface="Arial"/>
                        </a:rPr>
                        <a:t>Tempestiva</a:t>
                      </a:r>
                      <a:r>
                        <a:rPr sz="1100" spc="-35" dirty="0">
                          <a:solidFill>
                            <a:srgbClr val="00338D"/>
                          </a:solidFill>
                          <a:latin typeface="Arial (Corpo)"/>
                          <a:cs typeface="Arial"/>
                        </a:rPr>
                        <a:t> </a:t>
                      </a:r>
                      <a:r>
                        <a:rPr sz="1100" dirty="0">
                          <a:solidFill>
                            <a:srgbClr val="00338D"/>
                          </a:solidFill>
                          <a:latin typeface="Arial (Corpo)"/>
                          <a:cs typeface="Arial"/>
                        </a:rPr>
                        <a:t>e</a:t>
                      </a:r>
                      <a:r>
                        <a:rPr sz="1100" spc="5" dirty="0">
                          <a:solidFill>
                            <a:srgbClr val="00338D"/>
                          </a:solidFill>
                          <a:latin typeface="Arial (Corpo)"/>
                          <a:cs typeface="Arial"/>
                        </a:rPr>
                        <a:t> </a:t>
                      </a:r>
                      <a:r>
                        <a:rPr sz="1100" spc="-10" dirty="0">
                          <a:solidFill>
                            <a:srgbClr val="00338D"/>
                          </a:solidFill>
                          <a:latin typeface="Arial (Corpo)"/>
                          <a:cs typeface="Arial"/>
                        </a:rPr>
                        <a:t>corretta</a:t>
                      </a:r>
                      <a:r>
                        <a:rPr sz="1100" spc="-45" dirty="0">
                          <a:solidFill>
                            <a:srgbClr val="00338D"/>
                          </a:solidFill>
                          <a:latin typeface="Arial (Corpo)"/>
                          <a:cs typeface="Arial"/>
                        </a:rPr>
                        <a:t> </a:t>
                      </a:r>
                      <a:r>
                        <a:rPr sz="1100" spc="-10" dirty="0">
                          <a:solidFill>
                            <a:srgbClr val="00338D"/>
                          </a:solidFill>
                          <a:latin typeface="Arial (Corpo)"/>
                          <a:cs typeface="Arial"/>
                        </a:rPr>
                        <a:t>adozione</a:t>
                      </a:r>
                      <a:r>
                        <a:rPr sz="1100" spc="-25" dirty="0">
                          <a:solidFill>
                            <a:srgbClr val="00338D"/>
                          </a:solidFill>
                          <a:latin typeface="Arial (Corpo)"/>
                          <a:cs typeface="Arial"/>
                        </a:rPr>
                        <a:t> </a:t>
                      </a:r>
                      <a:r>
                        <a:rPr sz="1100" dirty="0">
                          <a:solidFill>
                            <a:srgbClr val="00338D"/>
                          </a:solidFill>
                          <a:latin typeface="Arial (Corpo)"/>
                          <a:cs typeface="Arial"/>
                        </a:rPr>
                        <a:t>del</a:t>
                      </a:r>
                      <a:r>
                        <a:rPr sz="1100" spc="-10" dirty="0">
                          <a:solidFill>
                            <a:srgbClr val="00338D"/>
                          </a:solidFill>
                          <a:latin typeface="Arial (Corpo)"/>
                          <a:cs typeface="Arial"/>
                        </a:rPr>
                        <a:t> “Modello</a:t>
                      </a:r>
                      <a:r>
                        <a:rPr sz="1100" spc="-25" dirty="0">
                          <a:solidFill>
                            <a:srgbClr val="00338D"/>
                          </a:solidFill>
                          <a:latin typeface="Arial (Corpo)"/>
                          <a:cs typeface="Arial"/>
                        </a:rPr>
                        <a:t> </a:t>
                      </a:r>
                      <a:r>
                        <a:rPr sz="1100" spc="-10" dirty="0">
                          <a:solidFill>
                            <a:srgbClr val="00338D"/>
                          </a:solidFill>
                          <a:latin typeface="Arial (Corpo)"/>
                          <a:cs typeface="Arial"/>
                        </a:rPr>
                        <a:t>organizzativo”;</a:t>
                      </a:r>
                      <a:endParaRPr sz="1100" dirty="0">
                        <a:latin typeface="Arial (Corpo)"/>
                        <a:cs typeface="Arial"/>
                      </a:endParaRPr>
                    </a:p>
                    <a:p>
                      <a:pPr marL="255904" marR="140970" indent="-171450">
                        <a:lnSpc>
                          <a:spcPct val="100000"/>
                        </a:lnSpc>
                        <a:spcBef>
                          <a:spcPts val="204"/>
                        </a:spcBef>
                        <a:buClr>
                          <a:srgbClr val="0091DA"/>
                        </a:buClr>
                        <a:buSzPct val="81818"/>
                        <a:buFont typeface="Wingdings"/>
                        <a:buChar char=""/>
                        <a:tabLst>
                          <a:tab pos="257175" algn="l"/>
                        </a:tabLst>
                      </a:pPr>
                      <a:r>
                        <a:rPr sz="1100" spc="-10" dirty="0">
                          <a:solidFill>
                            <a:srgbClr val="00338D"/>
                          </a:solidFill>
                          <a:latin typeface="Arial (Corpo)"/>
                          <a:cs typeface="Arial"/>
                        </a:rPr>
                        <a:t>Definizione</a:t>
                      </a:r>
                      <a:r>
                        <a:rPr sz="1100" spc="-35" dirty="0">
                          <a:solidFill>
                            <a:srgbClr val="00338D"/>
                          </a:solidFill>
                          <a:latin typeface="Arial (Corpo)"/>
                          <a:cs typeface="Arial"/>
                        </a:rPr>
                        <a:t> </a:t>
                      </a:r>
                      <a:r>
                        <a:rPr sz="1100" dirty="0">
                          <a:solidFill>
                            <a:srgbClr val="00338D"/>
                          </a:solidFill>
                          <a:latin typeface="Arial (Corpo)"/>
                          <a:cs typeface="Arial"/>
                        </a:rPr>
                        <a:t>di</a:t>
                      </a:r>
                      <a:r>
                        <a:rPr sz="1100" spc="-5" dirty="0">
                          <a:solidFill>
                            <a:srgbClr val="00338D"/>
                          </a:solidFill>
                          <a:latin typeface="Arial (Corpo)"/>
                          <a:cs typeface="Arial"/>
                        </a:rPr>
                        <a:t> </a:t>
                      </a:r>
                      <a:r>
                        <a:rPr sz="1100" spc="-10" dirty="0">
                          <a:solidFill>
                            <a:srgbClr val="00338D"/>
                          </a:solidFill>
                          <a:latin typeface="Arial (Corpo)"/>
                          <a:cs typeface="Arial"/>
                        </a:rPr>
                        <a:t>presidi</a:t>
                      </a:r>
                      <a:r>
                        <a:rPr sz="1100" spc="-40" dirty="0">
                          <a:solidFill>
                            <a:srgbClr val="00338D"/>
                          </a:solidFill>
                          <a:latin typeface="Arial (Corpo)"/>
                          <a:cs typeface="Arial"/>
                        </a:rPr>
                        <a:t> </a:t>
                      </a:r>
                      <a:r>
                        <a:rPr sz="1100" dirty="0">
                          <a:solidFill>
                            <a:srgbClr val="00338D"/>
                          </a:solidFill>
                          <a:latin typeface="Arial (Corpo)"/>
                          <a:cs typeface="Arial"/>
                        </a:rPr>
                        <a:t>di</a:t>
                      </a:r>
                      <a:r>
                        <a:rPr sz="1100" spc="-5" dirty="0">
                          <a:solidFill>
                            <a:srgbClr val="00338D"/>
                          </a:solidFill>
                          <a:latin typeface="Arial (Corpo)"/>
                          <a:cs typeface="Arial"/>
                        </a:rPr>
                        <a:t> </a:t>
                      </a:r>
                      <a:r>
                        <a:rPr sz="1100" spc="-10" dirty="0">
                          <a:solidFill>
                            <a:srgbClr val="00338D"/>
                          </a:solidFill>
                          <a:latin typeface="Arial (Corpo)"/>
                          <a:cs typeface="Arial"/>
                        </a:rPr>
                        <a:t>controllo</a:t>
                      </a:r>
                      <a:r>
                        <a:rPr sz="1100" spc="-35" dirty="0">
                          <a:solidFill>
                            <a:srgbClr val="00338D"/>
                          </a:solidFill>
                          <a:latin typeface="Arial (Corpo)"/>
                          <a:cs typeface="Arial"/>
                        </a:rPr>
                        <a:t> </a:t>
                      </a:r>
                      <a:r>
                        <a:rPr sz="1100" spc="-10" dirty="0">
                          <a:solidFill>
                            <a:srgbClr val="00338D"/>
                          </a:solidFill>
                          <a:latin typeface="Arial (Corpo)"/>
                          <a:cs typeface="Arial"/>
                        </a:rPr>
                        <a:t>specifici</a:t>
                      </a:r>
                      <a:r>
                        <a:rPr sz="1100" spc="-35" dirty="0">
                          <a:solidFill>
                            <a:srgbClr val="00338D"/>
                          </a:solidFill>
                          <a:latin typeface="Arial (Corpo)"/>
                          <a:cs typeface="Arial"/>
                        </a:rPr>
                        <a:t> </a:t>
                      </a:r>
                      <a:r>
                        <a:rPr sz="1100" dirty="0">
                          <a:solidFill>
                            <a:srgbClr val="00338D"/>
                          </a:solidFill>
                          <a:latin typeface="Arial (Corpo)"/>
                          <a:cs typeface="Arial"/>
                        </a:rPr>
                        <a:t>volti</a:t>
                      </a:r>
                      <a:r>
                        <a:rPr sz="1100" spc="-10" dirty="0">
                          <a:solidFill>
                            <a:srgbClr val="00338D"/>
                          </a:solidFill>
                          <a:latin typeface="Arial (Corpo)"/>
                          <a:cs typeface="Arial"/>
                        </a:rPr>
                        <a:t> </a:t>
                      </a:r>
                      <a:r>
                        <a:rPr sz="1100" dirty="0">
                          <a:solidFill>
                            <a:srgbClr val="00338D"/>
                          </a:solidFill>
                          <a:latin typeface="Arial (Corpo)"/>
                          <a:cs typeface="Arial"/>
                        </a:rPr>
                        <a:t>a </a:t>
                      </a:r>
                      <a:r>
                        <a:rPr sz="1100" spc="-10" dirty="0">
                          <a:solidFill>
                            <a:srgbClr val="00338D"/>
                          </a:solidFill>
                          <a:latin typeface="Arial (Corpo)"/>
                          <a:cs typeface="Arial"/>
                        </a:rPr>
                        <a:t>prevenire</a:t>
                      </a:r>
                      <a:r>
                        <a:rPr sz="1100" spc="-50" dirty="0">
                          <a:solidFill>
                            <a:srgbClr val="00338D"/>
                          </a:solidFill>
                          <a:latin typeface="Arial (Corpo)"/>
                          <a:cs typeface="Arial"/>
                        </a:rPr>
                        <a:t> </a:t>
                      </a:r>
                      <a:r>
                        <a:rPr sz="1100" dirty="0">
                          <a:solidFill>
                            <a:srgbClr val="00338D"/>
                          </a:solidFill>
                          <a:latin typeface="Arial (Corpo)"/>
                          <a:cs typeface="Arial"/>
                        </a:rPr>
                        <a:t>la</a:t>
                      </a:r>
                      <a:r>
                        <a:rPr sz="1100" spc="-15" dirty="0">
                          <a:solidFill>
                            <a:srgbClr val="00338D"/>
                          </a:solidFill>
                          <a:latin typeface="Arial (Corpo)"/>
                          <a:cs typeface="Arial"/>
                        </a:rPr>
                        <a:t> </a:t>
                      </a:r>
                      <a:r>
                        <a:rPr sz="1100" spc="-10" dirty="0">
                          <a:solidFill>
                            <a:srgbClr val="00338D"/>
                          </a:solidFill>
                          <a:latin typeface="Arial (Corpo)"/>
                          <a:cs typeface="Arial"/>
                        </a:rPr>
                        <a:t>commissione 	</a:t>
                      </a:r>
                      <a:r>
                        <a:rPr sz="1100" dirty="0">
                          <a:solidFill>
                            <a:srgbClr val="00338D"/>
                          </a:solidFill>
                          <a:latin typeface="Arial (Corpo)"/>
                          <a:cs typeface="Arial"/>
                        </a:rPr>
                        <a:t>delle</a:t>
                      </a:r>
                      <a:r>
                        <a:rPr sz="1100" spc="-60" dirty="0">
                          <a:solidFill>
                            <a:srgbClr val="00338D"/>
                          </a:solidFill>
                          <a:latin typeface="Arial (Corpo)"/>
                          <a:cs typeface="Arial"/>
                        </a:rPr>
                        <a:t> </a:t>
                      </a:r>
                      <a:r>
                        <a:rPr sz="1100" dirty="0">
                          <a:solidFill>
                            <a:srgbClr val="00338D"/>
                          </a:solidFill>
                          <a:latin typeface="Arial (Corpo)"/>
                          <a:cs typeface="Arial"/>
                        </a:rPr>
                        <a:t>condotte</a:t>
                      </a:r>
                      <a:r>
                        <a:rPr sz="1100" spc="-70" dirty="0">
                          <a:solidFill>
                            <a:srgbClr val="00338D"/>
                          </a:solidFill>
                          <a:latin typeface="Arial (Corpo)"/>
                          <a:cs typeface="Arial"/>
                        </a:rPr>
                        <a:t> </a:t>
                      </a:r>
                      <a:r>
                        <a:rPr sz="1100" dirty="0">
                          <a:solidFill>
                            <a:srgbClr val="00338D"/>
                          </a:solidFill>
                          <a:latin typeface="Arial (Corpo)"/>
                          <a:cs typeface="Arial"/>
                        </a:rPr>
                        <a:t>illecite</a:t>
                      </a:r>
                      <a:r>
                        <a:rPr sz="1100" spc="-55" dirty="0">
                          <a:solidFill>
                            <a:srgbClr val="00338D"/>
                          </a:solidFill>
                          <a:latin typeface="Arial (Corpo)"/>
                          <a:cs typeface="Arial"/>
                        </a:rPr>
                        <a:t> </a:t>
                      </a:r>
                      <a:r>
                        <a:rPr sz="1100" spc="-10" dirty="0">
                          <a:solidFill>
                            <a:srgbClr val="00338D"/>
                          </a:solidFill>
                          <a:latin typeface="Arial (Corpo)"/>
                          <a:cs typeface="Arial"/>
                        </a:rPr>
                        <a:t>contestate;</a:t>
                      </a:r>
                      <a:endParaRPr sz="1100" dirty="0">
                        <a:latin typeface="Arial (Corpo)"/>
                        <a:cs typeface="Arial"/>
                      </a:endParaRPr>
                    </a:p>
                    <a:p>
                      <a:pPr marL="255904" marR="367030" indent="-171450">
                        <a:lnSpc>
                          <a:spcPct val="100000"/>
                        </a:lnSpc>
                        <a:spcBef>
                          <a:spcPts val="190"/>
                        </a:spcBef>
                        <a:buClr>
                          <a:srgbClr val="0091DA"/>
                        </a:buClr>
                        <a:buSzPct val="81818"/>
                        <a:buFont typeface="Wingdings"/>
                        <a:buChar char=""/>
                        <a:tabLst>
                          <a:tab pos="257175" algn="l"/>
                        </a:tabLst>
                      </a:pPr>
                      <a:r>
                        <a:rPr sz="1100" spc="-10" dirty="0">
                          <a:solidFill>
                            <a:srgbClr val="00338D"/>
                          </a:solidFill>
                          <a:latin typeface="Arial (Corpo)"/>
                          <a:cs typeface="Arial"/>
                        </a:rPr>
                        <a:t>Obblighi</a:t>
                      </a:r>
                      <a:r>
                        <a:rPr sz="1100" spc="-45" dirty="0">
                          <a:solidFill>
                            <a:srgbClr val="00338D"/>
                          </a:solidFill>
                          <a:latin typeface="Arial (Corpo)"/>
                          <a:cs typeface="Arial"/>
                        </a:rPr>
                        <a:t> </a:t>
                      </a:r>
                      <a:r>
                        <a:rPr sz="1100" dirty="0">
                          <a:solidFill>
                            <a:srgbClr val="00338D"/>
                          </a:solidFill>
                          <a:latin typeface="Arial (Corpo)"/>
                          <a:cs typeface="Arial"/>
                        </a:rPr>
                        <a:t>di</a:t>
                      </a:r>
                      <a:r>
                        <a:rPr sz="1100" spc="-15" dirty="0">
                          <a:solidFill>
                            <a:srgbClr val="00338D"/>
                          </a:solidFill>
                          <a:latin typeface="Arial (Corpo)"/>
                          <a:cs typeface="Arial"/>
                        </a:rPr>
                        <a:t> </a:t>
                      </a:r>
                      <a:r>
                        <a:rPr sz="1100" spc="-10" dirty="0">
                          <a:solidFill>
                            <a:srgbClr val="00338D"/>
                          </a:solidFill>
                          <a:latin typeface="Arial (Corpo)"/>
                          <a:cs typeface="Arial"/>
                        </a:rPr>
                        <a:t>verifica</a:t>
                      </a:r>
                      <a:r>
                        <a:rPr sz="1100" spc="-55" dirty="0">
                          <a:solidFill>
                            <a:srgbClr val="00338D"/>
                          </a:solidFill>
                          <a:latin typeface="Arial (Corpo)"/>
                          <a:cs typeface="Arial"/>
                        </a:rPr>
                        <a:t> </a:t>
                      </a:r>
                      <a:r>
                        <a:rPr sz="1100" dirty="0">
                          <a:solidFill>
                            <a:srgbClr val="00338D"/>
                          </a:solidFill>
                          <a:latin typeface="Arial (Corpo)"/>
                          <a:cs typeface="Arial"/>
                        </a:rPr>
                        <a:t>annuale</a:t>
                      </a:r>
                      <a:r>
                        <a:rPr sz="1100" spc="-30" dirty="0">
                          <a:solidFill>
                            <a:srgbClr val="00338D"/>
                          </a:solidFill>
                          <a:latin typeface="Arial (Corpo)"/>
                          <a:cs typeface="Arial"/>
                        </a:rPr>
                        <a:t> </a:t>
                      </a:r>
                      <a:r>
                        <a:rPr sz="1100" dirty="0">
                          <a:solidFill>
                            <a:srgbClr val="00338D"/>
                          </a:solidFill>
                          <a:latin typeface="Arial (Corpo)"/>
                          <a:cs typeface="Arial"/>
                        </a:rPr>
                        <a:t>per</a:t>
                      </a:r>
                      <a:r>
                        <a:rPr sz="1100" spc="-15" dirty="0">
                          <a:solidFill>
                            <a:srgbClr val="00338D"/>
                          </a:solidFill>
                          <a:latin typeface="Arial (Corpo)"/>
                          <a:cs typeface="Arial"/>
                        </a:rPr>
                        <a:t> </a:t>
                      </a:r>
                      <a:r>
                        <a:rPr sz="1100" dirty="0">
                          <a:solidFill>
                            <a:srgbClr val="00338D"/>
                          </a:solidFill>
                          <a:latin typeface="Arial (Corpo)"/>
                          <a:cs typeface="Arial"/>
                        </a:rPr>
                        <a:t>i</a:t>
                      </a:r>
                      <a:r>
                        <a:rPr sz="1100" spc="-5" dirty="0">
                          <a:solidFill>
                            <a:srgbClr val="00338D"/>
                          </a:solidFill>
                          <a:latin typeface="Arial (Corpo)"/>
                          <a:cs typeface="Arial"/>
                        </a:rPr>
                        <a:t> </a:t>
                      </a:r>
                      <a:r>
                        <a:rPr sz="1100" spc="-10" dirty="0">
                          <a:solidFill>
                            <a:srgbClr val="00338D"/>
                          </a:solidFill>
                          <a:latin typeface="Arial (Corpo)"/>
                          <a:cs typeface="Arial"/>
                        </a:rPr>
                        <a:t>principali</a:t>
                      </a:r>
                      <a:r>
                        <a:rPr sz="1100" spc="-30" dirty="0">
                          <a:solidFill>
                            <a:srgbClr val="00338D"/>
                          </a:solidFill>
                          <a:latin typeface="Arial (Corpo)"/>
                          <a:cs typeface="Arial"/>
                        </a:rPr>
                        <a:t> </a:t>
                      </a:r>
                      <a:r>
                        <a:rPr sz="1100" dirty="0">
                          <a:solidFill>
                            <a:srgbClr val="00338D"/>
                          </a:solidFill>
                          <a:latin typeface="Arial (Corpo)"/>
                          <a:cs typeface="Arial"/>
                        </a:rPr>
                        <a:t>atti</a:t>
                      </a:r>
                      <a:r>
                        <a:rPr sz="1100" spc="-15" dirty="0">
                          <a:solidFill>
                            <a:srgbClr val="00338D"/>
                          </a:solidFill>
                          <a:latin typeface="Arial (Corpo)"/>
                          <a:cs typeface="Arial"/>
                        </a:rPr>
                        <a:t> </a:t>
                      </a:r>
                      <a:r>
                        <a:rPr sz="1100" spc="-10" dirty="0">
                          <a:solidFill>
                            <a:srgbClr val="00338D"/>
                          </a:solidFill>
                          <a:latin typeface="Arial (Corpo)"/>
                          <a:cs typeface="Arial"/>
                        </a:rPr>
                        <a:t>societari</a:t>
                      </a:r>
                      <a:r>
                        <a:rPr sz="1100" spc="-45" dirty="0">
                          <a:solidFill>
                            <a:srgbClr val="00338D"/>
                          </a:solidFill>
                          <a:latin typeface="Arial (Corpo)"/>
                          <a:cs typeface="Arial"/>
                        </a:rPr>
                        <a:t> </a:t>
                      </a:r>
                      <a:r>
                        <a:rPr sz="1100" dirty="0">
                          <a:solidFill>
                            <a:srgbClr val="00338D"/>
                          </a:solidFill>
                          <a:latin typeface="Arial (Corpo)"/>
                          <a:cs typeface="Arial"/>
                        </a:rPr>
                        <a:t>e per</a:t>
                      </a:r>
                      <a:r>
                        <a:rPr sz="1100" spc="-35" dirty="0">
                          <a:solidFill>
                            <a:srgbClr val="00338D"/>
                          </a:solidFill>
                          <a:latin typeface="Arial (Corpo)"/>
                          <a:cs typeface="Arial"/>
                        </a:rPr>
                        <a:t> </a:t>
                      </a:r>
                      <a:r>
                        <a:rPr sz="1100" dirty="0">
                          <a:solidFill>
                            <a:srgbClr val="00338D"/>
                          </a:solidFill>
                          <a:latin typeface="Arial (Corpo)"/>
                          <a:cs typeface="Arial"/>
                        </a:rPr>
                        <a:t>la </a:t>
                      </a:r>
                      <a:r>
                        <a:rPr sz="1100" spc="-10" dirty="0">
                          <a:solidFill>
                            <a:srgbClr val="00338D"/>
                          </a:solidFill>
                          <a:latin typeface="Arial (Corpo)"/>
                          <a:cs typeface="Arial"/>
                        </a:rPr>
                        <a:t>validità 	</a:t>
                      </a:r>
                      <a:r>
                        <a:rPr sz="1100" dirty="0">
                          <a:solidFill>
                            <a:srgbClr val="00338D"/>
                          </a:solidFill>
                          <a:latin typeface="Arial (Corpo)"/>
                          <a:cs typeface="Arial"/>
                        </a:rPr>
                        <a:t>delle</a:t>
                      </a:r>
                      <a:r>
                        <a:rPr sz="1100" spc="-30" dirty="0">
                          <a:solidFill>
                            <a:srgbClr val="00338D"/>
                          </a:solidFill>
                          <a:latin typeface="Arial (Corpo)"/>
                          <a:cs typeface="Arial"/>
                        </a:rPr>
                        <a:t> </a:t>
                      </a:r>
                      <a:r>
                        <a:rPr sz="1100" spc="-10" dirty="0">
                          <a:solidFill>
                            <a:srgbClr val="00338D"/>
                          </a:solidFill>
                          <a:latin typeface="Arial (Corpo)"/>
                          <a:cs typeface="Arial"/>
                        </a:rPr>
                        <a:t>procedure</a:t>
                      </a:r>
                      <a:r>
                        <a:rPr sz="1100" spc="-45" dirty="0">
                          <a:solidFill>
                            <a:srgbClr val="00338D"/>
                          </a:solidFill>
                          <a:latin typeface="Arial (Corpo)"/>
                          <a:cs typeface="Arial"/>
                        </a:rPr>
                        <a:t> </a:t>
                      </a:r>
                      <a:r>
                        <a:rPr sz="1100" dirty="0">
                          <a:solidFill>
                            <a:srgbClr val="00338D"/>
                          </a:solidFill>
                          <a:latin typeface="Arial (Corpo)"/>
                          <a:cs typeface="Arial"/>
                        </a:rPr>
                        <a:t>di</a:t>
                      </a:r>
                      <a:r>
                        <a:rPr sz="1100" spc="-40" dirty="0">
                          <a:solidFill>
                            <a:srgbClr val="00338D"/>
                          </a:solidFill>
                          <a:latin typeface="Arial (Corpo)"/>
                          <a:cs typeface="Arial"/>
                        </a:rPr>
                        <a:t> </a:t>
                      </a:r>
                      <a:r>
                        <a:rPr sz="1100" spc="-10" dirty="0">
                          <a:solidFill>
                            <a:srgbClr val="00338D"/>
                          </a:solidFill>
                          <a:latin typeface="Arial (Corpo)"/>
                          <a:cs typeface="Arial"/>
                        </a:rPr>
                        <a:t>controllo;</a:t>
                      </a:r>
                      <a:endParaRPr sz="1100" dirty="0">
                        <a:latin typeface="Arial (Corpo)"/>
                        <a:cs typeface="Arial"/>
                      </a:endParaRPr>
                    </a:p>
                    <a:p>
                      <a:pPr marL="255904" marR="199390" indent="-171450">
                        <a:lnSpc>
                          <a:spcPct val="101800"/>
                        </a:lnSpc>
                        <a:spcBef>
                          <a:spcPts val="125"/>
                        </a:spcBef>
                        <a:buClr>
                          <a:srgbClr val="0091DA"/>
                        </a:buClr>
                        <a:buSzPct val="81818"/>
                        <a:buFont typeface="Wingdings"/>
                        <a:buChar char=""/>
                        <a:tabLst>
                          <a:tab pos="257175" algn="l"/>
                        </a:tabLst>
                      </a:pPr>
                      <a:r>
                        <a:rPr sz="1100" spc="-10" dirty="0">
                          <a:solidFill>
                            <a:srgbClr val="00338D"/>
                          </a:solidFill>
                          <a:latin typeface="Arial (Corpo)"/>
                          <a:cs typeface="Arial"/>
                        </a:rPr>
                        <a:t>Predisposizione</a:t>
                      </a:r>
                      <a:r>
                        <a:rPr sz="1100" spc="-50" dirty="0">
                          <a:solidFill>
                            <a:srgbClr val="00338D"/>
                          </a:solidFill>
                          <a:latin typeface="Arial (Corpo)"/>
                          <a:cs typeface="Arial"/>
                        </a:rPr>
                        <a:t> </a:t>
                      </a:r>
                      <a:r>
                        <a:rPr sz="1100" dirty="0">
                          <a:solidFill>
                            <a:srgbClr val="00338D"/>
                          </a:solidFill>
                          <a:latin typeface="Arial (Corpo)"/>
                          <a:cs typeface="Arial"/>
                        </a:rPr>
                        <a:t>dei</a:t>
                      </a:r>
                      <a:r>
                        <a:rPr sz="1100" spc="5" dirty="0">
                          <a:solidFill>
                            <a:srgbClr val="00338D"/>
                          </a:solidFill>
                          <a:latin typeface="Arial (Corpo)"/>
                          <a:cs typeface="Arial"/>
                        </a:rPr>
                        <a:t> </a:t>
                      </a:r>
                      <a:r>
                        <a:rPr sz="1100" spc="-10" dirty="0">
                          <a:solidFill>
                            <a:srgbClr val="00338D"/>
                          </a:solidFill>
                          <a:latin typeface="Arial (Corpo)"/>
                          <a:cs typeface="Arial"/>
                        </a:rPr>
                        <a:t>protocolli</a:t>
                      </a:r>
                      <a:r>
                        <a:rPr sz="1100" spc="-20" dirty="0">
                          <a:solidFill>
                            <a:srgbClr val="00338D"/>
                          </a:solidFill>
                          <a:latin typeface="Arial (Corpo)"/>
                          <a:cs typeface="Arial"/>
                        </a:rPr>
                        <a:t> </a:t>
                      </a:r>
                      <a:r>
                        <a:rPr sz="1100" dirty="0">
                          <a:solidFill>
                            <a:srgbClr val="00338D"/>
                          </a:solidFill>
                          <a:latin typeface="Arial (Corpo)"/>
                          <a:cs typeface="Arial"/>
                        </a:rPr>
                        <a:t>di</a:t>
                      </a:r>
                      <a:r>
                        <a:rPr sz="1100" spc="-10" dirty="0">
                          <a:solidFill>
                            <a:srgbClr val="00338D"/>
                          </a:solidFill>
                          <a:latin typeface="Arial (Corpo)"/>
                          <a:cs typeface="Arial"/>
                        </a:rPr>
                        <a:t> controllo</a:t>
                      </a:r>
                      <a:r>
                        <a:rPr sz="1100" spc="-30" dirty="0">
                          <a:solidFill>
                            <a:srgbClr val="00338D"/>
                          </a:solidFill>
                          <a:latin typeface="Arial (Corpo)"/>
                          <a:cs typeface="Arial"/>
                        </a:rPr>
                        <a:t> </a:t>
                      </a:r>
                      <a:r>
                        <a:rPr sz="1100" spc="-10" dirty="0">
                          <a:solidFill>
                            <a:srgbClr val="00338D"/>
                          </a:solidFill>
                          <a:latin typeface="Arial (Corpo)"/>
                          <a:cs typeface="Arial"/>
                        </a:rPr>
                        <a:t>riportanti</a:t>
                      </a:r>
                      <a:r>
                        <a:rPr sz="1100" spc="-35" dirty="0">
                          <a:solidFill>
                            <a:srgbClr val="00338D"/>
                          </a:solidFill>
                          <a:latin typeface="Arial (Corpo)"/>
                          <a:cs typeface="Arial"/>
                        </a:rPr>
                        <a:t> </a:t>
                      </a:r>
                      <a:r>
                        <a:rPr sz="1100" spc="-10" dirty="0">
                          <a:solidFill>
                            <a:srgbClr val="00338D"/>
                          </a:solidFill>
                          <a:latin typeface="Arial (Corpo)"/>
                          <a:cs typeface="Arial"/>
                        </a:rPr>
                        <a:t>misure</a:t>
                      </a:r>
                      <a:r>
                        <a:rPr sz="1100" spc="-45" dirty="0">
                          <a:solidFill>
                            <a:srgbClr val="00338D"/>
                          </a:solidFill>
                          <a:latin typeface="Arial (Corpo)"/>
                          <a:cs typeface="Arial"/>
                        </a:rPr>
                        <a:t> </a:t>
                      </a:r>
                      <a:r>
                        <a:rPr sz="1100" dirty="0">
                          <a:solidFill>
                            <a:srgbClr val="00338D"/>
                          </a:solidFill>
                          <a:latin typeface="Arial (Corpo)"/>
                          <a:cs typeface="Arial"/>
                        </a:rPr>
                        <a:t>di</a:t>
                      </a:r>
                      <a:r>
                        <a:rPr sz="1100" spc="-5" dirty="0">
                          <a:solidFill>
                            <a:srgbClr val="00338D"/>
                          </a:solidFill>
                          <a:latin typeface="Arial (Corpo)"/>
                          <a:cs typeface="Arial"/>
                        </a:rPr>
                        <a:t> </a:t>
                      </a:r>
                      <a:r>
                        <a:rPr sz="1100" spc="-10" dirty="0">
                          <a:solidFill>
                            <a:srgbClr val="00338D"/>
                          </a:solidFill>
                          <a:latin typeface="Arial (Corpo)"/>
                          <a:cs typeface="Arial"/>
                        </a:rPr>
                        <a:t>prevenzione 	</a:t>
                      </a:r>
                      <a:r>
                        <a:rPr sz="1100" dirty="0">
                          <a:solidFill>
                            <a:srgbClr val="00338D"/>
                          </a:solidFill>
                          <a:latin typeface="Arial (Corpo)"/>
                          <a:cs typeface="Arial"/>
                        </a:rPr>
                        <a:t>del</a:t>
                      </a:r>
                      <a:r>
                        <a:rPr sz="1100" spc="-40" dirty="0">
                          <a:solidFill>
                            <a:srgbClr val="00338D"/>
                          </a:solidFill>
                          <a:latin typeface="Arial (Corpo)"/>
                          <a:cs typeface="Arial"/>
                        </a:rPr>
                        <a:t> </a:t>
                      </a:r>
                      <a:r>
                        <a:rPr sz="1100" dirty="0">
                          <a:solidFill>
                            <a:srgbClr val="00338D"/>
                          </a:solidFill>
                          <a:latin typeface="Arial (Corpo)"/>
                          <a:cs typeface="Arial"/>
                        </a:rPr>
                        <a:t>reato</a:t>
                      </a:r>
                      <a:r>
                        <a:rPr sz="1100" spc="-40" dirty="0">
                          <a:solidFill>
                            <a:srgbClr val="00338D"/>
                          </a:solidFill>
                          <a:latin typeface="Arial (Corpo)"/>
                          <a:cs typeface="Arial"/>
                        </a:rPr>
                        <a:t> </a:t>
                      </a:r>
                      <a:r>
                        <a:rPr sz="1100" dirty="0">
                          <a:solidFill>
                            <a:srgbClr val="00338D"/>
                          </a:solidFill>
                          <a:latin typeface="Arial (Corpo)"/>
                          <a:cs typeface="Arial"/>
                        </a:rPr>
                        <a:t>di</a:t>
                      </a:r>
                      <a:r>
                        <a:rPr sz="1100" spc="-60" dirty="0">
                          <a:solidFill>
                            <a:srgbClr val="00338D"/>
                          </a:solidFill>
                          <a:latin typeface="Arial (Corpo)"/>
                          <a:cs typeface="Arial"/>
                        </a:rPr>
                        <a:t> </a:t>
                      </a:r>
                      <a:r>
                        <a:rPr sz="1100" spc="-10" dirty="0">
                          <a:solidFill>
                            <a:srgbClr val="00338D"/>
                          </a:solidFill>
                          <a:latin typeface="Arial (Corpo)"/>
                          <a:cs typeface="Arial"/>
                        </a:rPr>
                        <a:t>aggiotaggio.</a:t>
                      </a:r>
                      <a:endParaRPr sz="1100" dirty="0">
                        <a:latin typeface="Arial (Corpo)"/>
                        <a:cs typeface="Arial"/>
                      </a:endParaRPr>
                    </a:p>
                  </a:txBody>
                  <a:tcPr marL="0" marR="0" marT="33655" marB="0">
                    <a:lnL w="12700">
                      <a:solidFill>
                        <a:srgbClr val="00338D"/>
                      </a:solidFill>
                      <a:prstDash val="solid"/>
                    </a:lnL>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4"/>
                  </a:ext>
                </a:extLst>
              </a:tr>
            </a:tbl>
          </a:graphicData>
        </a:graphic>
      </p:graphicFrame>
      <p:grpSp>
        <p:nvGrpSpPr>
          <p:cNvPr id="12" name="object 12"/>
          <p:cNvGrpSpPr/>
          <p:nvPr/>
        </p:nvGrpSpPr>
        <p:grpSpPr>
          <a:xfrm>
            <a:off x="6338316" y="2083307"/>
            <a:ext cx="428625" cy="591820"/>
            <a:chOff x="6338316" y="2083307"/>
            <a:chExt cx="428625" cy="591820"/>
          </a:xfrm>
        </p:grpSpPr>
        <p:pic>
          <p:nvPicPr>
            <p:cNvPr id="13" name="object 13"/>
            <p:cNvPicPr/>
            <p:nvPr/>
          </p:nvPicPr>
          <p:blipFill>
            <a:blip r:embed="rId2" cstate="print"/>
            <a:stretch>
              <a:fillRect/>
            </a:stretch>
          </p:blipFill>
          <p:spPr>
            <a:xfrm>
              <a:off x="6408419" y="2228087"/>
              <a:ext cx="344423" cy="446531"/>
            </a:xfrm>
            <a:prstGeom prst="rect">
              <a:avLst/>
            </a:prstGeom>
          </p:spPr>
        </p:pic>
        <p:pic>
          <p:nvPicPr>
            <p:cNvPr id="14" name="object 14"/>
            <p:cNvPicPr/>
            <p:nvPr/>
          </p:nvPicPr>
          <p:blipFill>
            <a:blip r:embed="rId3" cstate="print"/>
            <a:stretch>
              <a:fillRect/>
            </a:stretch>
          </p:blipFill>
          <p:spPr>
            <a:xfrm>
              <a:off x="6353555" y="2150364"/>
              <a:ext cx="413003" cy="466343"/>
            </a:xfrm>
            <a:prstGeom prst="rect">
              <a:avLst/>
            </a:prstGeom>
          </p:spPr>
        </p:pic>
        <p:pic>
          <p:nvPicPr>
            <p:cNvPr id="15" name="object 15"/>
            <p:cNvPicPr/>
            <p:nvPr/>
          </p:nvPicPr>
          <p:blipFill>
            <a:blip r:embed="rId4" cstate="print"/>
            <a:stretch>
              <a:fillRect/>
            </a:stretch>
          </p:blipFill>
          <p:spPr>
            <a:xfrm>
              <a:off x="6358127" y="2119884"/>
              <a:ext cx="379475" cy="458723"/>
            </a:xfrm>
            <a:prstGeom prst="rect">
              <a:avLst/>
            </a:prstGeom>
          </p:spPr>
        </p:pic>
        <p:pic>
          <p:nvPicPr>
            <p:cNvPr id="16" name="object 16"/>
            <p:cNvPicPr/>
            <p:nvPr/>
          </p:nvPicPr>
          <p:blipFill>
            <a:blip r:embed="rId5" cstate="print"/>
            <a:stretch>
              <a:fillRect/>
            </a:stretch>
          </p:blipFill>
          <p:spPr>
            <a:xfrm>
              <a:off x="6338316" y="2083307"/>
              <a:ext cx="394715" cy="449567"/>
            </a:xfrm>
            <a:prstGeom prst="rect">
              <a:avLst/>
            </a:prstGeom>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2224" y="3386068"/>
            <a:ext cx="711835" cy="941069"/>
            <a:chOff x="62224" y="3386068"/>
            <a:chExt cx="711835" cy="941069"/>
          </a:xfrm>
        </p:grpSpPr>
        <p:sp>
          <p:nvSpPr>
            <p:cNvPr id="3" name="object 3"/>
            <p:cNvSpPr/>
            <p:nvPr/>
          </p:nvSpPr>
          <p:spPr>
            <a:xfrm>
              <a:off x="73152" y="3872483"/>
              <a:ext cx="693420" cy="448309"/>
            </a:xfrm>
            <a:custGeom>
              <a:avLst/>
              <a:gdLst/>
              <a:ahLst/>
              <a:cxnLst/>
              <a:rect l="l" t="t" r="r" b="b"/>
              <a:pathLst>
                <a:path w="693420" h="448310">
                  <a:moveTo>
                    <a:pt x="692975" y="274383"/>
                  </a:moveTo>
                  <a:lnTo>
                    <a:pt x="623125" y="227736"/>
                  </a:lnTo>
                  <a:lnTo>
                    <a:pt x="506501" y="149834"/>
                  </a:lnTo>
                  <a:lnTo>
                    <a:pt x="524116" y="224345"/>
                  </a:lnTo>
                  <a:lnTo>
                    <a:pt x="462445" y="227736"/>
                  </a:lnTo>
                  <a:lnTo>
                    <a:pt x="403123" y="227152"/>
                  </a:lnTo>
                  <a:lnTo>
                    <a:pt x="346443" y="222745"/>
                  </a:lnTo>
                  <a:lnTo>
                    <a:pt x="292773" y="214668"/>
                  </a:lnTo>
                  <a:lnTo>
                    <a:pt x="242443" y="203047"/>
                  </a:lnTo>
                  <a:lnTo>
                    <a:pt x="195783" y="188036"/>
                  </a:lnTo>
                  <a:lnTo>
                    <a:pt x="153123" y="169773"/>
                  </a:lnTo>
                  <a:lnTo>
                    <a:pt x="114795" y="148399"/>
                  </a:lnTo>
                  <a:lnTo>
                    <a:pt x="81153" y="124079"/>
                  </a:lnTo>
                  <a:lnTo>
                    <a:pt x="52514" y="96926"/>
                  </a:lnTo>
                  <a:lnTo>
                    <a:pt x="11607" y="34747"/>
                  </a:lnTo>
                  <a:lnTo>
                    <a:pt x="0" y="0"/>
                  </a:lnTo>
                  <a:lnTo>
                    <a:pt x="35229" y="149021"/>
                  </a:lnTo>
                  <a:lnTo>
                    <a:pt x="64452" y="216128"/>
                  </a:lnTo>
                  <a:lnTo>
                    <a:pt x="116382" y="273100"/>
                  </a:lnTo>
                  <a:lnTo>
                    <a:pt x="150025" y="297434"/>
                  </a:lnTo>
                  <a:lnTo>
                    <a:pt x="188353" y="318795"/>
                  </a:lnTo>
                  <a:lnTo>
                    <a:pt x="231013" y="337058"/>
                  </a:lnTo>
                  <a:lnTo>
                    <a:pt x="277672" y="352069"/>
                  </a:lnTo>
                  <a:lnTo>
                    <a:pt x="328002" y="363689"/>
                  </a:lnTo>
                  <a:lnTo>
                    <a:pt x="381673" y="371767"/>
                  </a:lnTo>
                  <a:lnTo>
                    <a:pt x="438340" y="376174"/>
                  </a:lnTo>
                  <a:lnTo>
                    <a:pt x="497674" y="376745"/>
                  </a:lnTo>
                  <a:lnTo>
                    <a:pt x="559346" y="373367"/>
                  </a:lnTo>
                  <a:lnTo>
                    <a:pt x="576961" y="447878"/>
                  </a:lnTo>
                  <a:lnTo>
                    <a:pt x="626783" y="373367"/>
                  </a:lnTo>
                  <a:lnTo>
                    <a:pt x="692975" y="274383"/>
                  </a:lnTo>
                  <a:close/>
                </a:path>
              </a:pathLst>
            </a:custGeom>
            <a:solidFill>
              <a:srgbClr val="0091DA"/>
            </a:solidFill>
          </p:spPr>
          <p:txBody>
            <a:bodyPr wrap="square" lIns="0" tIns="0" rIns="0" bIns="0" rtlCol="0"/>
            <a:lstStyle/>
            <a:p>
              <a:endParaRPr/>
            </a:p>
          </p:txBody>
        </p:sp>
        <p:sp>
          <p:nvSpPr>
            <p:cNvPr id="4" name="object 4"/>
            <p:cNvSpPr/>
            <p:nvPr/>
          </p:nvSpPr>
          <p:spPr>
            <a:xfrm>
              <a:off x="68581" y="3392423"/>
              <a:ext cx="554990" cy="551815"/>
            </a:xfrm>
            <a:custGeom>
              <a:avLst/>
              <a:gdLst/>
              <a:ahLst/>
              <a:cxnLst/>
              <a:rect l="l" t="t" r="r" b="b"/>
              <a:pathLst>
                <a:path w="554990" h="551814">
                  <a:moveTo>
                    <a:pt x="519442" y="0"/>
                  </a:moveTo>
                  <a:lnTo>
                    <a:pt x="454533" y="17513"/>
                  </a:lnTo>
                  <a:lnTo>
                    <a:pt x="391388" y="38950"/>
                  </a:lnTo>
                  <a:lnTo>
                    <a:pt x="334886" y="62128"/>
                  </a:lnTo>
                  <a:lnTo>
                    <a:pt x="282143" y="87693"/>
                  </a:lnTo>
                  <a:lnTo>
                    <a:pt x="233311" y="115379"/>
                  </a:lnTo>
                  <a:lnTo>
                    <a:pt x="188595" y="144932"/>
                  </a:lnTo>
                  <a:lnTo>
                    <a:pt x="148158" y="176098"/>
                  </a:lnTo>
                  <a:lnTo>
                    <a:pt x="112191" y="208610"/>
                  </a:lnTo>
                  <a:lnTo>
                    <a:pt x="80848" y="242227"/>
                  </a:lnTo>
                  <a:lnTo>
                    <a:pt x="54330" y="276669"/>
                  </a:lnTo>
                  <a:lnTo>
                    <a:pt x="32804" y="311696"/>
                  </a:lnTo>
                  <a:lnTo>
                    <a:pt x="16459" y="347040"/>
                  </a:lnTo>
                  <a:lnTo>
                    <a:pt x="0" y="417652"/>
                  </a:lnTo>
                  <a:lnTo>
                    <a:pt x="241" y="452412"/>
                  </a:lnTo>
                  <a:lnTo>
                    <a:pt x="6362" y="486460"/>
                  </a:lnTo>
                  <a:lnTo>
                    <a:pt x="18554" y="519544"/>
                  </a:lnTo>
                  <a:lnTo>
                    <a:pt x="36995" y="551408"/>
                  </a:lnTo>
                  <a:lnTo>
                    <a:pt x="45021" y="515124"/>
                  </a:lnTo>
                  <a:lnTo>
                    <a:pt x="58610" y="479132"/>
                  </a:lnTo>
                  <a:lnTo>
                    <a:pt x="77495" y="443636"/>
                  </a:lnTo>
                  <a:lnTo>
                    <a:pt x="101396" y="408863"/>
                  </a:lnTo>
                  <a:lnTo>
                    <a:pt x="130022" y="375018"/>
                  </a:lnTo>
                  <a:lnTo>
                    <a:pt x="163118" y="342341"/>
                  </a:lnTo>
                  <a:lnTo>
                    <a:pt x="200380" y="311023"/>
                  </a:lnTo>
                  <a:lnTo>
                    <a:pt x="241541" y="281305"/>
                  </a:lnTo>
                  <a:lnTo>
                    <a:pt x="286308" y="253377"/>
                  </a:lnTo>
                  <a:lnTo>
                    <a:pt x="334429" y="227482"/>
                  </a:lnTo>
                  <a:lnTo>
                    <a:pt x="385610" y="203835"/>
                  </a:lnTo>
                  <a:lnTo>
                    <a:pt x="439559" y="182626"/>
                  </a:lnTo>
                  <a:lnTo>
                    <a:pt x="496023" y="164109"/>
                  </a:lnTo>
                  <a:lnTo>
                    <a:pt x="554697" y="148475"/>
                  </a:lnTo>
                  <a:lnTo>
                    <a:pt x="519442" y="0"/>
                  </a:lnTo>
                  <a:close/>
                </a:path>
              </a:pathLst>
            </a:custGeom>
            <a:solidFill>
              <a:srgbClr val="0075AD"/>
            </a:solidFill>
          </p:spPr>
          <p:txBody>
            <a:bodyPr wrap="square" lIns="0" tIns="0" rIns="0" bIns="0" rtlCol="0"/>
            <a:lstStyle/>
            <a:p>
              <a:endParaRPr/>
            </a:p>
          </p:txBody>
        </p:sp>
        <p:sp>
          <p:nvSpPr>
            <p:cNvPr id="5" name="object 5"/>
            <p:cNvSpPr/>
            <p:nvPr/>
          </p:nvSpPr>
          <p:spPr>
            <a:xfrm>
              <a:off x="68574" y="3392418"/>
              <a:ext cx="699135" cy="928369"/>
            </a:xfrm>
            <a:custGeom>
              <a:avLst/>
              <a:gdLst/>
              <a:ahLst/>
              <a:cxnLst/>
              <a:rect l="l" t="t" r="r" b="b"/>
              <a:pathLst>
                <a:path w="699135" h="928370">
                  <a:moveTo>
                    <a:pt x="5054" y="481101"/>
                  </a:moveTo>
                  <a:lnTo>
                    <a:pt x="34315" y="548030"/>
                  </a:lnTo>
                  <a:lnTo>
                    <a:pt x="86321" y="604862"/>
                  </a:lnTo>
                  <a:lnTo>
                    <a:pt x="120014" y="629132"/>
                  </a:lnTo>
                  <a:lnTo>
                    <a:pt x="158394" y="650443"/>
                  </a:lnTo>
                  <a:lnTo>
                    <a:pt x="201117" y="668655"/>
                  </a:lnTo>
                  <a:lnTo>
                    <a:pt x="247853" y="683628"/>
                  </a:lnTo>
                  <a:lnTo>
                    <a:pt x="298259" y="695223"/>
                  </a:lnTo>
                  <a:lnTo>
                    <a:pt x="352005" y="703287"/>
                  </a:lnTo>
                  <a:lnTo>
                    <a:pt x="408762" y="707669"/>
                  </a:lnTo>
                  <a:lnTo>
                    <a:pt x="468172" y="708253"/>
                  </a:lnTo>
                  <a:lnTo>
                    <a:pt x="529932" y="704875"/>
                  </a:lnTo>
                  <a:lnTo>
                    <a:pt x="512292" y="630555"/>
                  </a:lnTo>
                  <a:lnTo>
                    <a:pt x="699033" y="754786"/>
                  </a:lnTo>
                  <a:lnTo>
                    <a:pt x="582853" y="927836"/>
                  </a:lnTo>
                  <a:lnTo>
                    <a:pt x="565213" y="853516"/>
                  </a:lnTo>
                  <a:lnTo>
                    <a:pt x="503453" y="856894"/>
                  </a:lnTo>
                  <a:lnTo>
                    <a:pt x="444042" y="856310"/>
                  </a:lnTo>
                  <a:lnTo>
                    <a:pt x="387286" y="851928"/>
                  </a:lnTo>
                  <a:lnTo>
                    <a:pt x="333540" y="843864"/>
                  </a:lnTo>
                  <a:lnTo>
                    <a:pt x="283133" y="832269"/>
                  </a:lnTo>
                  <a:lnTo>
                    <a:pt x="236397" y="817295"/>
                  </a:lnTo>
                  <a:lnTo>
                    <a:pt x="193675" y="799084"/>
                  </a:lnTo>
                  <a:lnTo>
                    <a:pt x="155295" y="777773"/>
                  </a:lnTo>
                  <a:lnTo>
                    <a:pt x="121602" y="753503"/>
                  </a:lnTo>
                  <a:lnTo>
                    <a:pt x="92925" y="726427"/>
                  </a:lnTo>
                  <a:lnTo>
                    <a:pt x="51955" y="664400"/>
                  </a:lnTo>
                  <a:lnTo>
                    <a:pt x="5054" y="481101"/>
                  </a:lnTo>
                  <a:lnTo>
                    <a:pt x="0" y="447687"/>
                  </a:lnTo>
                  <a:lnTo>
                    <a:pt x="444" y="413905"/>
                  </a:lnTo>
                  <a:lnTo>
                    <a:pt x="16967" y="346049"/>
                  </a:lnTo>
                  <a:lnTo>
                    <a:pt x="52870" y="279120"/>
                  </a:lnTo>
                  <a:lnTo>
                    <a:pt x="77558" y="246519"/>
                  </a:lnTo>
                  <a:lnTo>
                    <a:pt x="106451" y="214757"/>
                  </a:lnTo>
                  <a:lnTo>
                    <a:pt x="139319" y="184048"/>
                  </a:lnTo>
                  <a:lnTo>
                    <a:pt x="175971" y="154571"/>
                  </a:lnTo>
                  <a:lnTo>
                    <a:pt x="216166" y="126542"/>
                  </a:lnTo>
                  <a:lnTo>
                    <a:pt x="259702" y="100152"/>
                  </a:lnTo>
                  <a:lnTo>
                    <a:pt x="306362" y="75615"/>
                  </a:lnTo>
                  <a:lnTo>
                    <a:pt x="355917" y="53136"/>
                  </a:lnTo>
                  <a:lnTo>
                    <a:pt x="408178" y="32905"/>
                  </a:lnTo>
                  <a:lnTo>
                    <a:pt x="462902" y="15125"/>
                  </a:lnTo>
                  <a:lnTo>
                    <a:pt x="519899" y="0"/>
                  </a:lnTo>
                  <a:lnTo>
                    <a:pt x="555167" y="148640"/>
                  </a:lnTo>
                  <a:lnTo>
                    <a:pt x="496443" y="164299"/>
                  </a:lnTo>
                  <a:lnTo>
                    <a:pt x="439940" y="182841"/>
                  </a:lnTo>
                  <a:lnTo>
                    <a:pt x="385940" y="204063"/>
                  </a:lnTo>
                  <a:lnTo>
                    <a:pt x="334733" y="227749"/>
                  </a:lnTo>
                  <a:lnTo>
                    <a:pt x="286575" y="253669"/>
                  </a:lnTo>
                  <a:lnTo>
                    <a:pt x="241769" y="281622"/>
                  </a:lnTo>
                  <a:lnTo>
                    <a:pt x="200571" y="311378"/>
                  </a:lnTo>
                  <a:lnTo>
                    <a:pt x="163283" y="342722"/>
                  </a:lnTo>
                  <a:lnTo>
                    <a:pt x="130175" y="375450"/>
                  </a:lnTo>
                  <a:lnTo>
                    <a:pt x="101523" y="409321"/>
                  </a:lnTo>
                  <a:lnTo>
                    <a:pt x="77609" y="444131"/>
                  </a:lnTo>
                  <a:lnTo>
                    <a:pt x="58712" y="479666"/>
                  </a:lnTo>
                  <a:lnTo>
                    <a:pt x="45110" y="515708"/>
                  </a:lnTo>
                  <a:lnTo>
                    <a:pt x="37084" y="552018"/>
                  </a:lnTo>
                </a:path>
              </a:pathLst>
            </a:custGeom>
            <a:ln w="12700">
              <a:solidFill>
                <a:srgbClr val="00699F"/>
              </a:solidFill>
            </a:ln>
          </p:spPr>
          <p:txBody>
            <a:bodyPr wrap="square" lIns="0" tIns="0" rIns="0" bIns="0" rtlCol="0"/>
            <a:lstStyle/>
            <a:p>
              <a:endParaRPr/>
            </a:p>
          </p:txBody>
        </p:sp>
      </p:grpSp>
      <p:sp>
        <p:nvSpPr>
          <p:cNvPr id="6" name="object 6"/>
          <p:cNvSpPr txBox="1">
            <a:spLocks noGrp="1"/>
          </p:cNvSpPr>
          <p:nvPr>
            <p:ph type="title"/>
          </p:nvPr>
        </p:nvSpPr>
        <p:spPr>
          <a:xfrm>
            <a:off x="766572" y="468077"/>
            <a:ext cx="5404485"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Caso Impregilo – </a:t>
            </a:r>
            <a:r>
              <a:rPr lang="it-IT" sz="4431" kern="1200" dirty="0">
                <a:solidFill>
                  <a:srgbClr val="162186"/>
                </a:solidFill>
                <a:latin typeface="KPMG Bold" panose="020B0803030202040204" pitchFamily="34" charset="0"/>
                <a:cs typeface="+mj-cs"/>
              </a:rPr>
              <a:t>Cassazione I</a:t>
            </a:r>
            <a:endParaRPr sz="4431" kern="1200" dirty="0">
              <a:solidFill>
                <a:srgbClr val="162186"/>
              </a:solidFill>
              <a:latin typeface="KPMG Bold" panose="020B0803030202040204" pitchFamily="34" charset="0"/>
              <a:cs typeface="+mj-cs"/>
            </a:endParaRPr>
          </a:p>
        </p:txBody>
      </p:sp>
      <p:graphicFrame>
        <p:nvGraphicFramePr>
          <p:cNvPr id="7" name="object 7"/>
          <p:cNvGraphicFramePr>
            <a:graphicFrameLocks noGrp="1"/>
          </p:cNvGraphicFramePr>
          <p:nvPr/>
        </p:nvGraphicFramePr>
        <p:xfrm>
          <a:off x="739698" y="27641"/>
          <a:ext cx="7646035" cy="319405"/>
        </p:xfrm>
        <a:graphic>
          <a:graphicData uri="http://schemas.openxmlformats.org/drawingml/2006/table">
            <a:tbl>
              <a:tblPr firstRow="1" bandRow="1">
                <a:tableStyleId>{2D5ABB26-0587-4C30-8999-92F81FD0307C}</a:tableStyleId>
              </a:tblPr>
              <a:tblGrid>
                <a:gridCol w="833755">
                  <a:extLst>
                    <a:ext uri="{9D8B030D-6E8A-4147-A177-3AD203B41FA5}">
                      <a16:colId xmlns:a16="http://schemas.microsoft.com/office/drawing/2014/main" val="20000"/>
                    </a:ext>
                  </a:extLst>
                </a:gridCol>
                <a:gridCol w="681228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85090">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
        <p:nvSpPr>
          <p:cNvPr id="8" name="object 8"/>
          <p:cNvSpPr txBox="1"/>
          <p:nvPr/>
        </p:nvSpPr>
        <p:spPr>
          <a:xfrm>
            <a:off x="833627" y="3761232"/>
            <a:ext cx="7409815" cy="307975"/>
          </a:xfrm>
          <a:prstGeom prst="rect">
            <a:avLst/>
          </a:prstGeom>
          <a:solidFill>
            <a:srgbClr val="00338D"/>
          </a:solidFill>
        </p:spPr>
        <p:txBody>
          <a:bodyPr vert="horz" wrap="square" lIns="0" tIns="33655" rIns="0" bIns="0" rtlCol="0">
            <a:spAutoFit/>
          </a:bodyPr>
          <a:lstStyle/>
          <a:p>
            <a:pPr marL="115570">
              <a:lnSpc>
                <a:spcPct val="100000"/>
              </a:lnSpc>
              <a:spcBef>
                <a:spcPts val="265"/>
              </a:spcBef>
            </a:pPr>
            <a:r>
              <a:rPr sz="1400" b="1" spc="-20" dirty="0">
                <a:solidFill>
                  <a:srgbClr val="FFFFFF"/>
                </a:solidFill>
                <a:latin typeface="Arial"/>
                <a:cs typeface="Arial"/>
              </a:rPr>
              <a:t>Aggiotaggio</a:t>
            </a:r>
            <a:r>
              <a:rPr sz="1400" b="1" spc="-25" dirty="0">
                <a:solidFill>
                  <a:srgbClr val="FFFFFF"/>
                </a:solidFill>
                <a:latin typeface="Arial"/>
                <a:cs typeface="Arial"/>
              </a:rPr>
              <a:t> </a:t>
            </a:r>
            <a:r>
              <a:rPr sz="1400" b="1" dirty="0">
                <a:solidFill>
                  <a:srgbClr val="FFFFFF"/>
                </a:solidFill>
                <a:latin typeface="Arial"/>
                <a:cs typeface="Arial"/>
              </a:rPr>
              <a:t>come</a:t>
            </a:r>
            <a:r>
              <a:rPr sz="1400" b="1" spc="-40" dirty="0">
                <a:solidFill>
                  <a:srgbClr val="FFFFFF"/>
                </a:solidFill>
                <a:latin typeface="Arial"/>
                <a:cs typeface="Arial"/>
              </a:rPr>
              <a:t> </a:t>
            </a:r>
            <a:r>
              <a:rPr sz="1400" b="1" dirty="0">
                <a:solidFill>
                  <a:srgbClr val="FFFFFF"/>
                </a:solidFill>
                <a:latin typeface="Arial"/>
                <a:cs typeface="Arial"/>
              </a:rPr>
              <a:t>reato</a:t>
            </a:r>
            <a:r>
              <a:rPr sz="1400" b="1" spc="-40" dirty="0">
                <a:solidFill>
                  <a:srgbClr val="FFFFFF"/>
                </a:solidFill>
                <a:latin typeface="Arial"/>
                <a:cs typeface="Arial"/>
              </a:rPr>
              <a:t> </a:t>
            </a:r>
            <a:r>
              <a:rPr sz="1400" b="1" dirty="0">
                <a:solidFill>
                  <a:srgbClr val="FFFFFF"/>
                </a:solidFill>
                <a:latin typeface="Arial"/>
                <a:cs typeface="Arial"/>
              </a:rPr>
              <a:t>di</a:t>
            </a:r>
            <a:r>
              <a:rPr sz="1400" b="1" spc="-20" dirty="0">
                <a:solidFill>
                  <a:srgbClr val="FFFFFF"/>
                </a:solidFill>
                <a:latin typeface="Arial"/>
                <a:cs typeface="Arial"/>
              </a:rPr>
              <a:t> </a:t>
            </a:r>
            <a:r>
              <a:rPr sz="1400" b="1" spc="-10" dirty="0">
                <a:solidFill>
                  <a:srgbClr val="FFFFFF"/>
                </a:solidFill>
                <a:latin typeface="Arial"/>
                <a:cs typeface="Arial"/>
              </a:rPr>
              <a:t>comunicazione</a:t>
            </a:r>
            <a:r>
              <a:rPr sz="1400" b="1" spc="-60" dirty="0">
                <a:solidFill>
                  <a:srgbClr val="FFFFFF"/>
                </a:solidFill>
                <a:latin typeface="Arial"/>
                <a:cs typeface="Arial"/>
              </a:rPr>
              <a:t> </a:t>
            </a:r>
            <a:r>
              <a:rPr sz="1400" b="1" spc="-10" dirty="0">
                <a:solidFill>
                  <a:srgbClr val="FFFFFF"/>
                </a:solidFill>
                <a:latin typeface="Arial"/>
                <a:cs typeface="Arial"/>
              </a:rPr>
              <a:t>(</a:t>
            </a:r>
            <a:r>
              <a:rPr sz="1200" b="1" spc="-10" dirty="0">
                <a:solidFill>
                  <a:srgbClr val="FFFFFF"/>
                </a:solidFill>
                <a:latin typeface="Arial"/>
                <a:cs typeface="Arial"/>
              </a:rPr>
              <a:t>Modello</a:t>
            </a:r>
            <a:r>
              <a:rPr sz="1200" b="1" spc="-40" dirty="0">
                <a:solidFill>
                  <a:srgbClr val="FFFFFF"/>
                </a:solidFill>
                <a:latin typeface="Arial"/>
                <a:cs typeface="Arial"/>
              </a:rPr>
              <a:t> </a:t>
            </a:r>
            <a:r>
              <a:rPr sz="1200" b="1" dirty="0">
                <a:solidFill>
                  <a:srgbClr val="FFFFFF"/>
                </a:solidFill>
                <a:latin typeface="Arial"/>
                <a:cs typeface="Arial"/>
              </a:rPr>
              <a:t>non</a:t>
            </a:r>
            <a:r>
              <a:rPr sz="1200" b="1" spc="-10" dirty="0">
                <a:solidFill>
                  <a:srgbClr val="FFFFFF"/>
                </a:solidFill>
                <a:latin typeface="Arial"/>
                <a:cs typeface="Arial"/>
              </a:rPr>
              <a:t> </a:t>
            </a:r>
            <a:r>
              <a:rPr sz="1200" b="1" dirty="0">
                <a:solidFill>
                  <a:srgbClr val="FFFFFF"/>
                </a:solidFill>
                <a:latin typeface="Arial"/>
                <a:cs typeface="Arial"/>
              </a:rPr>
              <a:t>idoneo</a:t>
            </a:r>
            <a:r>
              <a:rPr sz="1200" b="1" spc="-30" dirty="0">
                <a:solidFill>
                  <a:srgbClr val="FFFFFF"/>
                </a:solidFill>
                <a:latin typeface="Arial"/>
                <a:cs typeface="Arial"/>
              </a:rPr>
              <a:t> </a:t>
            </a:r>
            <a:r>
              <a:rPr sz="1200" b="1" dirty="0">
                <a:solidFill>
                  <a:srgbClr val="FFFFFF"/>
                </a:solidFill>
                <a:latin typeface="Arial"/>
                <a:cs typeface="Arial"/>
              </a:rPr>
              <a:t>a</a:t>
            </a:r>
            <a:r>
              <a:rPr sz="1200" b="1" spc="-10" dirty="0">
                <a:solidFill>
                  <a:srgbClr val="FFFFFF"/>
                </a:solidFill>
                <a:latin typeface="Arial"/>
                <a:cs typeface="Arial"/>
              </a:rPr>
              <a:t> presidiare</a:t>
            </a:r>
            <a:r>
              <a:rPr sz="1200" b="1" spc="-50" dirty="0">
                <a:solidFill>
                  <a:srgbClr val="FFFFFF"/>
                </a:solidFill>
                <a:latin typeface="Arial"/>
                <a:cs typeface="Arial"/>
              </a:rPr>
              <a:t> </a:t>
            </a:r>
            <a:r>
              <a:rPr sz="1200" b="1" dirty="0">
                <a:solidFill>
                  <a:srgbClr val="FFFFFF"/>
                </a:solidFill>
                <a:latin typeface="Arial"/>
                <a:cs typeface="Arial"/>
              </a:rPr>
              <a:t>tale</a:t>
            </a:r>
            <a:r>
              <a:rPr sz="1200" b="1" spc="10" dirty="0">
                <a:solidFill>
                  <a:srgbClr val="FFFFFF"/>
                </a:solidFill>
                <a:latin typeface="Arial"/>
                <a:cs typeface="Arial"/>
              </a:rPr>
              <a:t> </a:t>
            </a:r>
            <a:r>
              <a:rPr sz="1200" b="1" spc="-10" dirty="0">
                <a:solidFill>
                  <a:srgbClr val="FFFFFF"/>
                </a:solidFill>
                <a:latin typeface="Arial"/>
                <a:cs typeface="Arial"/>
              </a:rPr>
              <a:t>fattispecie</a:t>
            </a:r>
            <a:r>
              <a:rPr sz="1400" b="1" spc="-10" dirty="0">
                <a:solidFill>
                  <a:srgbClr val="FFFFFF"/>
                </a:solidFill>
                <a:latin typeface="Arial"/>
                <a:cs typeface="Arial"/>
              </a:rPr>
              <a:t>)</a:t>
            </a:r>
            <a:endParaRPr sz="1400">
              <a:latin typeface="Arial"/>
              <a:cs typeface="Arial"/>
            </a:endParaRPr>
          </a:p>
        </p:txBody>
      </p:sp>
      <p:sp>
        <p:nvSpPr>
          <p:cNvPr id="9" name="object 9"/>
          <p:cNvSpPr txBox="1"/>
          <p:nvPr/>
        </p:nvSpPr>
        <p:spPr>
          <a:xfrm>
            <a:off x="820229" y="4140580"/>
            <a:ext cx="8237220" cy="391160"/>
          </a:xfrm>
          <a:prstGeom prst="rect">
            <a:avLst/>
          </a:prstGeom>
        </p:spPr>
        <p:txBody>
          <a:bodyPr vert="horz" wrap="square" lIns="0" tIns="12700" rIns="0" bIns="0" rtlCol="0">
            <a:spAutoFit/>
          </a:bodyPr>
          <a:lstStyle/>
          <a:p>
            <a:pPr marL="12700" marR="5080">
              <a:lnSpc>
                <a:spcPct val="100000"/>
              </a:lnSpc>
              <a:spcBef>
                <a:spcPts val="100"/>
              </a:spcBef>
            </a:pPr>
            <a:r>
              <a:rPr sz="1200" i="1" dirty="0">
                <a:latin typeface="Arial"/>
                <a:cs typeface="Arial"/>
              </a:rPr>
              <a:t>L´attività</a:t>
            </a:r>
            <a:r>
              <a:rPr sz="1200" i="1" spc="65" dirty="0">
                <a:latin typeface="Arial"/>
                <a:cs typeface="Arial"/>
              </a:rPr>
              <a:t> </a:t>
            </a:r>
            <a:r>
              <a:rPr sz="1200" i="1" dirty="0">
                <a:latin typeface="Arial"/>
                <a:cs typeface="Arial"/>
              </a:rPr>
              <a:t>di</a:t>
            </a:r>
            <a:r>
              <a:rPr sz="1200" i="1" spc="70" dirty="0">
                <a:latin typeface="Arial"/>
                <a:cs typeface="Arial"/>
              </a:rPr>
              <a:t> </a:t>
            </a:r>
            <a:r>
              <a:rPr sz="1200" i="1" dirty="0">
                <a:latin typeface="Arial"/>
                <a:cs typeface="Arial"/>
              </a:rPr>
              <a:t>controllo</a:t>
            </a:r>
            <a:r>
              <a:rPr sz="1200" i="1" spc="55" dirty="0">
                <a:latin typeface="Arial"/>
                <a:cs typeface="Arial"/>
              </a:rPr>
              <a:t> </a:t>
            </a:r>
            <a:r>
              <a:rPr sz="1200" i="1" dirty="0">
                <a:latin typeface="Arial"/>
                <a:cs typeface="Arial"/>
              </a:rPr>
              <a:t>operata</a:t>
            </a:r>
            <a:r>
              <a:rPr sz="1200" i="1" spc="60" dirty="0">
                <a:latin typeface="Arial"/>
                <a:cs typeface="Arial"/>
              </a:rPr>
              <a:t> </a:t>
            </a:r>
            <a:r>
              <a:rPr sz="1200" i="1" dirty="0">
                <a:latin typeface="Arial"/>
                <a:cs typeface="Arial"/>
              </a:rPr>
              <a:t>dal</a:t>
            </a:r>
            <a:r>
              <a:rPr sz="1200" i="1" spc="70" dirty="0">
                <a:latin typeface="Arial"/>
                <a:cs typeface="Arial"/>
              </a:rPr>
              <a:t> </a:t>
            </a:r>
            <a:r>
              <a:rPr sz="1200" i="1" dirty="0">
                <a:latin typeface="Arial"/>
                <a:cs typeface="Arial"/>
              </a:rPr>
              <a:t>compliance</a:t>
            </a:r>
            <a:r>
              <a:rPr sz="1200" i="1" spc="55" dirty="0">
                <a:latin typeface="Arial"/>
                <a:cs typeface="Arial"/>
              </a:rPr>
              <a:t> </a:t>
            </a:r>
            <a:r>
              <a:rPr sz="1200" i="1" spc="-10" dirty="0">
                <a:latin typeface="Arial"/>
                <a:cs typeface="Arial"/>
              </a:rPr>
              <a:t>officer,</a:t>
            </a:r>
            <a:r>
              <a:rPr sz="1200" i="1" spc="65" dirty="0">
                <a:latin typeface="Arial"/>
                <a:cs typeface="Arial"/>
              </a:rPr>
              <a:t> </a:t>
            </a:r>
            <a:r>
              <a:rPr sz="1200" i="1" dirty="0">
                <a:latin typeface="Arial"/>
                <a:cs typeface="Arial"/>
              </a:rPr>
              <a:t>prevedeva</a:t>
            </a:r>
            <a:r>
              <a:rPr sz="1200" i="1" spc="55" dirty="0">
                <a:latin typeface="Arial"/>
                <a:cs typeface="Arial"/>
              </a:rPr>
              <a:t> </a:t>
            </a:r>
            <a:r>
              <a:rPr sz="1200" i="1" dirty="0">
                <a:latin typeface="Arial"/>
                <a:cs typeface="Arial"/>
              </a:rPr>
              <a:t>una</a:t>
            </a:r>
            <a:r>
              <a:rPr sz="1200" i="1" spc="65" dirty="0">
                <a:latin typeface="Arial"/>
                <a:cs typeface="Arial"/>
              </a:rPr>
              <a:t> </a:t>
            </a:r>
            <a:r>
              <a:rPr sz="1200" i="1" dirty="0">
                <a:latin typeface="Arial"/>
                <a:cs typeface="Arial"/>
              </a:rPr>
              <a:t>verifica</a:t>
            </a:r>
            <a:r>
              <a:rPr sz="1200" i="1" spc="60" dirty="0">
                <a:latin typeface="Arial"/>
                <a:cs typeface="Arial"/>
              </a:rPr>
              <a:t> </a:t>
            </a:r>
            <a:r>
              <a:rPr sz="1200" i="1" dirty="0">
                <a:latin typeface="Arial"/>
                <a:cs typeface="Arial"/>
              </a:rPr>
              <a:t>limitata</a:t>
            </a:r>
            <a:r>
              <a:rPr sz="1200" i="1" spc="65" dirty="0">
                <a:latin typeface="Arial"/>
                <a:cs typeface="Arial"/>
              </a:rPr>
              <a:t> </a:t>
            </a:r>
            <a:r>
              <a:rPr sz="1200" i="1" dirty="0">
                <a:latin typeface="Arial"/>
                <a:cs typeface="Arial"/>
              </a:rPr>
              <a:t>alla</a:t>
            </a:r>
            <a:r>
              <a:rPr sz="1200" i="1" spc="65" dirty="0">
                <a:latin typeface="Arial"/>
                <a:cs typeface="Arial"/>
              </a:rPr>
              <a:t> </a:t>
            </a:r>
            <a:r>
              <a:rPr sz="1200" i="1" dirty="0">
                <a:latin typeface="Arial"/>
                <a:cs typeface="Arial"/>
              </a:rPr>
              <a:t>versione</a:t>
            </a:r>
            <a:r>
              <a:rPr sz="1200" i="1" spc="65" dirty="0">
                <a:latin typeface="Arial"/>
                <a:cs typeface="Arial"/>
              </a:rPr>
              <a:t> </a:t>
            </a:r>
            <a:r>
              <a:rPr sz="1200" i="1" dirty="0">
                <a:latin typeface="Arial"/>
                <a:cs typeface="Arial"/>
              </a:rPr>
              <a:t>"bozza”</a:t>
            </a:r>
            <a:r>
              <a:rPr sz="1200" i="1" spc="60" dirty="0">
                <a:latin typeface="Arial"/>
                <a:cs typeface="Arial"/>
              </a:rPr>
              <a:t> </a:t>
            </a:r>
            <a:r>
              <a:rPr sz="1200" i="1" dirty="0">
                <a:latin typeface="Arial"/>
                <a:cs typeface="Arial"/>
              </a:rPr>
              <a:t>elaborata</a:t>
            </a:r>
            <a:r>
              <a:rPr sz="1200" i="1" spc="60" dirty="0">
                <a:latin typeface="Arial"/>
                <a:cs typeface="Arial"/>
              </a:rPr>
              <a:t> </a:t>
            </a:r>
            <a:r>
              <a:rPr sz="1200" i="1" spc="-10" dirty="0">
                <a:latin typeface="Arial"/>
                <a:cs typeface="Arial"/>
              </a:rPr>
              <a:t>dagli </a:t>
            </a:r>
            <a:r>
              <a:rPr sz="1200" i="1" dirty="0">
                <a:latin typeface="Arial"/>
                <a:cs typeface="Arial"/>
              </a:rPr>
              <a:t>organi</a:t>
            </a:r>
            <a:r>
              <a:rPr sz="1200" i="1" spc="-55" dirty="0">
                <a:latin typeface="Arial"/>
                <a:cs typeface="Arial"/>
              </a:rPr>
              <a:t> </a:t>
            </a:r>
            <a:r>
              <a:rPr sz="1200" i="1" dirty="0">
                <a:latin typeface="Arial"/>
                <a:cs typeface="Arial"/>
              </a:rPr>
              <a:t>interni,</a:t>
            </a:r>
            <a:r>
              <a:rPr sz="1200" i="1" spc="-35" dirty="0">
                <a:latin typeface="Arial"/>
                <a:cs typeface="Arial"/>
              </a:rPr>
              <a:t> </a:t>
            </a:r>
            <a:r>
              <a:rPr sz="1200" i="1" spc="-10" dirty="0">
                <a:latin typeface="Arial"/>
                <a:cs typeface="Arial"/>
              </a:rPr>
              <a:t>senza</a:t>
            </a:r>
            <a:r>
              <a:rPr sz="1200" i="1" spc="-15" dirty="0">
                <a:latin typeface="Arial"/>
                <a:cs typeface="Arial"/>
              </a:rPr>
              <a:t> </a:t>
            </a:r>
            <a:r>
              <a:rPr sz="1200" i="1" dirty="0">
                <a:latin typeface="Arial"/>
                <a:cs typeface="Arial"/>
              </a:rPr>
              <a:t>tuttavia</a:t>
            </a:r>
            <a:r>
              <a:rPr sz="1200" i="1" spc="-20" dirty="0">
                <a:latin typeface="Arial"/>
                <a:cs typeface="Arial"/>
              </a:rPr>
              <a:t> </a:t>
            </a:r>
            <a:r>
              <a:rPr sz="1200" i="1" spc="-10" dirty="0">
                <a:latin typeface="Arial"/>
                <a:cs typeface="Arial"/>
              </a:rPr>
              <a:t>interessare</a:t>
            </a:r>
            <a:r>
              <a:rPr sz="1200" i="1" spc="-50" dirty="0">
                <a:latin typeface="Arial"/>
                <a:cs typeface="Arial"/>
              </a:rPr>
              <a:t> </a:t>
            </a:r>
            <a:r>
              <a:rPr sz="1200" i="1" dirty="0">
                <a:latin typeface="Arial"/>
                <a:cs typeface="Arial"/>
              </a:rPr>
              <a:t>quella</a:t>
            </a:r>
            <a:r>
              <a:rPr sz="1200" i="1" spc="-45" dirty="0">
                <a:latin typeface="Arial"/>
                <a:cs typeface="Arial"/>
              </a:rPr>
              <a:t> </a:t>
            </a:r>
            <a:r>
              <a:rPr sz="1200" i="1" spc="-10" dirty="0">
                <a:latin typeface="Arial"/>
                <a:cs typeface="Arial"/>
              </a:rPr>
              <a:t>finale,</a:t>
            </a:r>
            <a:r>
              <a:rPr sz="1200" i="1" spc="-45" dirty="0">
                <a:latin typeface="Arial"/>
                <a:cs typeface="Arial"/>
              </a:rPr>
              <a:t> </a:t>
            </a:r>
            <a:r>
              <a:rPr sz="1200" i="1" spc="-10" dirty="0">
                <a:latin typeface="Arial"/>
                <a:cs typeface="Arial"/>
              </a:rPr>
              <a:t>modificata</a:t>
            </a:r>
            <a:r>
              <a:rPr sz="1200" i="1" spc="-50" dirty="0">
                <a:latin typeface="Arial"/>
                <a:cs typeface="Arial"/>
              </a:rPr>
              <a:t> </a:t>
            </a:r>
            <a:r>
              <a:rPr sz="1200" i="1" dirty="0">
                <a:latin typeface="Arial"/>
                <a:cs typeface="Arial"/>
              </a:rPr>
              <a:t>dagli</a:t>
            </a:r>
            <a:r>
              <a:rPr sz="1200" i="1" spc="-50" dirty="0">
                <a:latin typeface="Arial"/>
                <a:cs typeface="Arial"/>
              </a:rPr>
              <a:t> </a:t>
            </a:r>
            <a:r>
              <a:rPr sz="1200" i="1" spc="-10" dirty="0">
                <a:latin typeface="Arial"/>
                <a:cs typeface="Arial"/>
              </a:rPr>
              <a:t>organi</a:t>
            </a:r>
            <a:r>
              <a:rPr sz="1200" i="1" spc="-204" dirty="0">
                <a:latin typeface="Arial"/>
                <a:cs typeface="Arial"/>
              </a:rPr>
              <a:t> </a:t>
            </a:r>
            <a:r>
              <a:rPr sz="1200" i="1" spc="-10" dirty="0">
                <a:latin typeface="Arial"/>
                <a:cs typeface="Arial"/>
              </a:rPr>
              <a:t>apicali.</a:t>
            </a:r>
            <a:endParaRPr sz="1200">
              <a:latin typeface="Arial"/>
              <a:cs typeface="Arial"/>
            </a:endParaRPr>
          </a:p>
        </p:txBody>
      </p:sp>
      <p:sp>
        <p:nvSpPr>
          <p:cNvPr id="10" name="object 10"/>
          <p:cNvSpPr txBox="1"/>
          <p:nvPr/>
        </p:nvSpPr>
        <p:spPr>
          <a:xfrm>
            <a:off x="833627" y="4652771"/>
            <a:ext cx="8202295" cy="307975"/>
          </a:xfrm>
          <a:prstGeom prst="rect">
            <a:avLst/>
          </a:prstGeom>
          <a:solidFill>
            <a:srgbClr val="00338D"/>
          </a:solidFill>
        </p:spPr>
        <p:txBody>
          <a:bodyPr vert="horz" wrap="square" lIns="0" tIns="40640" rIns="0" bIns="0" rtlCol="0">
            <a:spAutoFit/>
          </a:bodyPr>
          <a:lstStyle/>
          <a:p>
            <a:pPr marL="386080">
              <a:lnSpc>
                <a:spcPct val="100000"/>
              </a:lnSpc>
              <a:spcBef>
                <a:spcPts val="320"/>
              </a:spcBef>
            </a:pPr>
            <a:r>
              <a:rPr sz="1400" b="1" spc="-10" dirty="0">
                <a:solidFill>
                  <a:srgbClr val="FFFFFF"/>
                </a:solidFill>
                <a:latin typeface="Arial"/>
                <a:cs typeface="Arial"/>
              </a:rPr>
              <a:t>Assenza </a:t>
            </a:r>
            <a:r>
              <a:rPr sz="1400" b="1" dirty="0">
                <a:solidFill>
                  <a:srgbClr val="FFFFFF"/>
                </a:solidFill>
                <a:latin typeface="Arial"/>
                <a:cs typeface="Arial"/>
              </a:rPr>
              <a:t>della</a:t>
            </a:r>
            <a:r>
              <a:rPr sz="1400" b="1" spc="-25" dirty="0">
                <a:solidFill>
                  <a:srgbClr val="FFFFFF"/>
                </a:solidFill>
                <a:latin typeface="Arial"/>
                <a:cs typeface="Arial"/>
              </a:rPr>
              <a:t> </a:t>
            </a:r>
            <a:r>
              <a:rPr sz="1400" b="1" spc="-10" dirty="0">
                <a:solidFill>
                  <a:srgbClr val="FFFFFF"/>
                </a:solidFill>
                <a:latin typeface="Arial"/>
                <a:cs typeface="Arial"/>
              </a:rPr>
              <a:t>condotta</a:t>
            </a:r>
            <a:r>
              <a:rPr sz="1400" b="1" spc="-40" dirty="0">
                <a:solidFill>
                  <a:srgbClr val="FFFFFF"/>
                </a:solidFill>
                <a:latin typeface="Arial"/>
                <a:cs typeface="Arial"/>
              </a:rPr>
              <a:t> </a:t>
            </a:r>
            <a:r>
              <a:rPr sz="1400" b="1" spc="-10" dirty="0">
                <a:solidFill>
                  <a:srgbClr val="FFFFFF"/>
                </a:solidFill>
                <a:latin typeface="Arial"/>
                <a:cs typeface="Arial"/>
              </a:rPr>
              <a:t>fraudolenta</a:t>
            </a:r>
            <a:r>
              <a:rPr sz="1400" b="1" spc="-55" dirty="0">
                <a:solidFill>
                  <a:srgbClr val="FFFFFF"/>
                </a:solidFill>
                <a:latin typeface="Arial"/>
                <a:cs typeface="Arial"/>
              </a:rPr>
              <a:t> </a:t>
            </a:r>
            <a:r>
              <a:rPr sz="1400" b="1" spc="-10" dirty="0">
                <a:solidFill>
                  <a:srgbClr val="FFFFFF"/>
                </a:solidFill>
                <a:latin typeface="Arial"/>
                <a:cs typeface="Arial"/>
              </a:rPr>
              <a:t>(Semplice</a:t>
            </a:r>
            <a:r>
              <a:rPr sz="1400" b="1" spc="-50" dirty="0">
                <a:solidFill>
                  <a:srgbClr val="FFFFFF"/>
                </a:solidFill>
                <a:latin typeface="Arial"/>
                <a:cs typeface="Arial"/>
              </a:rPr>
              <a:t> </a:t>
            </a:r>
            <a:r>
              <a:rPr sz="1400" b="1" spc="-10" dirty="0">
                <a:solidFill>
                  <a:srgbClr val="FFFFFF"/>
                </a:solidFill>
                <a:latin typeface="Arial"/>
                <a:cs typeface="Arial"/>
              </a:rPr>
              <a:t>alterazione</a:t>
            </a:r>
            <a:r>
              <a:rPr sz="1400" b="1" spc="-55" dirty="0">
                <a:solidFill>
                  <a:srgbClr val="FFFFFF"/>
                </a:solidFill>
                <a:latin typeface="Arial"/>
                <a:cs typeface="Arial"/>
              </a:rPr>
              <a:t> </a:t>
            </a:r>
            <a:r>
              <a:rPr sz="1400" b="1" dirty="0">
                <a:solidFill>
                  <a:srgbClr val="FFFFFF"/>
                </a:solidFill>
                <a:latin typeface="Arial"/>
                <a:cs typeface="Arial"/>
              </a:rPr>
              <a:t>di</a:t>
            </a:r>
            <a:r>
              <a:rPr sz="1400" b="1" spc="-20" dirty="0">
                <a:solidFill>
                  <a:srgbClr val="FFFFFF"/>
                </a:solidFill>
                <a:latin typeface="Arial"/>
                <a:cs typeface="Arial"/>
              </a:rPr>
              <a:t> </a:t>
            </a:r>
            <a:r>
              <a:rPr sz="1400" b="1" spc="-10" dirty="0">
                <a:solidFill>
                  <a:srgbClr val="FFFFFF"/>
                </a:solidFill>
                <a:latin typeface="Arial"/>
                <a:cs typeface="Arial"/>
              </a:rPr>
              <a:t>contenuti,</a:t>
            </a:r>
            <a:r>
              <a:rPr sz="1400" b="1" spc="-50" dirty="0">
                <a:solidFill>
                  <a:srgbClr val="FFFFFF"/>
                </a:solidFill>
                <a:latin typeface="Arial"/>
                <a:cs typeface="Arial"/>
              </a:rPr>
              <a:t> </a:t>
            </a:r>
            <a:r>
              <a:rPr sz="1400" b="1" spc="-10" dirty="0">
                <a:solidFill>
                  <a:srgbClr val="FFFFFF"/>
                </a:solidFill>
                <a:latin typeface="Arial"/>
                <a:cs typeface="Arial"/>
              </a:rPr>
              <a:t>Nessun</a:t>
            </a:r>
            <a:r>
              <a:rPr sz="1400" b="1" spc="-225" dirty="0">
                <a:solidFill>
                  <a:srgbClr val="FFFFFF"/>
                </a:solidFill>
                <a:latin typeface="Arial"/>
                <a:cs typeface="Arial"/>
              </a:rPr>
              <a:t> </a:t>
            </a:r>
            <a:r>
              <a:rPr sz="1400" b="1" spc="-10" dirty="0">
                <a:solidFill>
                  <a:srgbClr val="FFFFFF"/>
                </a:solidFill>
                <a:latin typeface="Arial"/>
                <a:cs typeface="Arial"/>
              </a:rPr>
              <a:t>inganno)</a:t>
            </a:r>
            <a:endParaRPr sz="1400">
              <a:latin typeface="Arial"/>
              <a:cs typeface="Arial"/>
            </a:endParaRPr>
          </a:p>
        </p:txBody>
      </p:sp>
      <p:sp>
        <p:nvSpPr>
          <p:cNvPr id="11" name="object 11"/>
          <p:cNvSpPr txBox="1"/>
          <p:nvPr/>
        </p:nvSpPr>
        <p:spPr>
          <a:xfrm>
            <a:off x="820229" y="4997069"/>
            <a:ext cx="8236584" cy="574040"/>
          </a:xfrm>
          <a:prstGeom prst="rect">
            <a:avLst/>
          </a:prstGeom>
        </p:spPr>
        <p:txBody>
          <a:bodyPr vert="horz" wrap="square" lIns="0" tIns="12700" rIns="0" bIns="0" rtlCol="0">
            <a:spAutoFit/>
          </a:bodyPr>
          <a:lstStyle/>
          <a:p>
            <a:pPr marL="12700" marR="5080" algn="just">
              <a:lnSpc>
                <a:spcPct val="100000"/>
              </a:lnSpc>
              <a:spcBef>
                <a:spcPts val="100"/>
              </a:spcBef>
            </a:pPr>
            <a:r>
              <a:rPr sz="1200" i="1" dirty="0">
                <a:latin typeface="Arial"/>
                <a:cs typeface="Arial"/>
              </a:rPr>
              <a:t>Condotta</a:t>
            </a:r>
            <a:r>
              <a:rPr sz="1200" i="1" spc="235" dirty="0">
                <a:latin typeface="Arial"/>
                <a:cs typeface="Arial"/>
              </a:rPr>
              <a:t> </a:t>
            </a:r>
            <a:r>
              <a:rPr sz="1200" i="1" dirty="0">
                <a:latin typeface="Arial"/>
                <a:cs typeface="Arial"/>
              </a:rPr>
              <a:t>fraudolenta</a:t>
            </a:r>
            <a:r>
              <a:rPr sz="1200" i="1" spc="229" dirty="0">
                <a:latin typeface="Arial"/>
                <a:cs typeface="Arial"/>
              </a:rPr>
              <a:t> </a:t>
            </a:r>
            <a:r>
              <a:rPr sz="1200" i="1" dirty="0">
                <a:latin typeface="Arial"/>
                <a:cs typeface="Arial"/>
              </a:rPr>
              <a:t>intesa</a:t>
            </a:r>
            <a:r>
              <a:rPr sz="1200" i="1" spc="235" dirty="0">
                <a:latin typeface="Arial"/>
                <a:cs typeface="Arial"/>
              </a:rPr>
              <a:t> </a:t>
            </a:r>
            <a:r>
              <a:rPr sz="1200" i="1" dirty="0">
                <a:latin typeface="Arial"/>
                <a:cs typeface="Arial"/>
              </a:rPr>
              <a:t>come</a:t>
            </a:r>
            <a:r>
              <a:rPr sz="1200" i="1" spc="229" dirty="0">
                <a:latin typeface="Arial"/>
                <a:cs typeface="Arial"/>
              </a:rPr>
              <a:t> </a:t>
            </a:r>
            <a:r>
              <a:rPr sz="1200" i="1" dirty="0">
                <a:latin typeface="Arial"/>
                <a:cs typeface="Arial"/>
              </a:rPr>
              <a:t>comportamento</a:t>
            </a:r>
            <a:r>
              <a:rPr sz="1200" i="1" spc="229" dirty="0">
                <a:latin typeface="Arial"/>
                <a:cs typeface="Arial"/>
              </a:rPr>
              <a:t> </a:t>
            </a:r>
            <a:r>
              <a:rPr sz="1200" i="1" dirty="0">
                <a:latin typeface="Arial"/>
                <a:cs typeface="Arial"/>
              </a:rPr>
              <a:t>di</a:t>
            </a:r>
            <a:r>
              <a:rPr sz="1200" i="1" spc="235" dirty="0">
                <a:latin typeface="Arial"/>
                <a:cs typeface="Arial"/>
              </a:rPr>
              <a:t> </a:t>
            </a:r>
            <a:r>
              <a:rPr sz="1200" i="1" dirty="0">
                <a:latin typeface="Arial"/>
                <a:cs typeface="Arial"/>
              </a:rPr>
              <a:t>"aggiramento</a:t>
            </a:r>
            <a:r>
              <a:rPr sz="1200" i="1" spc="229" dirty="0">
                <a:latin typeface="Arial"/>
                <a:cs typeface="Arial"/>
              </a:rPr>
              <a:t> </a:t>
            </a:r>
            <a:r>
              <a:rPr sz="1200" i="1" dirty="0">
                <a:latin typeface="Arial"/>
                <a:cs typeface="Arial"/>
              </a:rPr>
              <a:t>di</a:t>
            </a:r>
            <a:r>
              <a:rPr sz="1200" i="1" spc="220" dirty="0">
                <a:latin typeface="Arial"/>
                <a:cs typeface="Arial"/>
              </a:rPr>
              <a:t> </a:t>
            </a:r>
            <a:r>
              <a:rPr sz="1200" i="1" dirty="0">
                <a:latin typeface="Arial"/>
                <a:cs typeface="Arial"/>
              </a:rPr>
              <a:t>una</a:t>
            </a:r>
            <a:r>
              <a:rPr sz="1200" i="1" spc="225" dirty="0">
                <a:latin typeface="Arial"/>
                <a:cs typeface="Arial"/>
              </a:rPr>
              <a:t> </a:t>
            </a:r>
            <a:r>
              <a:rPr sz="1200" i="1" dirty="0">
                <a:latin typeface="Arial"/>
                <a:cs typeface="Arial"/>
              </a:rPr>
              <a:t>norma</a:t>
            </a:r>
            <a:r>
              <a:rPr sz="1200" i="1" spc="229" dirty="0">
                <a:latin typeface="Arial"/>
                <a:cs typeface="Arial"/>
              </a:rPr>
              <a:t> </a:t>
            </a:r>
            <a:r>
              <a:rPr sz="1200" i="1" dirty="0">
                <a:latin typeface="Arial"/>
                <a:cs typeface="Arial"/>
              </a:rPr>
              <a:t>imperativa,</a:t>
            </a:r>
            <a:r>
              <a:rPr sz="1200" i="1" spc="240" dirty="0">
                <a:latin typeface="Arial"/>
                <a:cs typeface="Arial"/>
              </a:rPr>
              <a:t> </a:t>
            </a:r>
            <a:r>
              <a:rPr sz="1200" i="1" dirty="0">
                <a:latin typeface="Arial"/>
                <a:cs typeface="Arial"/>
              </a:rPr>
              <a:t>non</a:t>
            </a:r>
            <a:r>
              <a:rPr sz="1200" i="1" spc="225" dirty="0">
                <a:latin typeface="Arial"/>
                <a:cs typeface="Arial"/>
              </a:rPr>
              <a:t> </a:t>
            </a:r>
            <a:r>
              <a:rPr sz="1200" i="1" dirty="0">
                <a:latin typeface="Arial"/>
                <a:cs typeface="Arial"/>
              </a:rPr>
              <a:t>di</a:t>
            </a:r>
            <a:r>
              <a:rPr sz="1200" i="1" spc="220" dirty="0">
                <a:latin typeface="Arial"/>
                <a:cs typeface="Arial"/>
              </a:rPr>
              <a:t> </a:t>
            </a:r>
            <a:r>
              <a:rPr sz="1200" i="1" dirty="0">
                <a:latin typeface="Arial"/>
                <a:cs typeface="Arial"/>
              </a:rPr>
              <a:t>una</a:t>
            </a:r>
            <a:r>
              <a:rPr sz="1200" i="1" spc="229" dirty="0">
                <a:latin typeface="Arial"/>
                <a:cs typeface="Arial"/>
              </a:rPr>
              <a:t> </a:t>
            </a:r>
            <a:r>
              <a:rPr sz="1200" i="1" dirty="0">
                <a:latin typeface="Arial"/>
                <a:cs typeface="Arial"/>
              </a:rPr>
              <a:t>semplice</a:t>
            </a:r>
            <a:r>
              <a:rPr sz="1200" i="1" spc="229" dirty="0">
                <a:latin typeface="Arial"/>
                <a:cs typeface="Arial"/>
              </a:rPr>
              <a:t> </a:t>
            </a:r>
            <a:r>
              <a:rPr sz="1200" i="1" spc="-50" dirty="0">
                <a:latin typeface="Arial"/>
                <a:cs typeface="Arial"/>
              </a:rPr>
              <a:t>e </a:t>
            </a:r>
            <a:r>
              <a:rPr sz="1200" i="1" dirty="0">
                <a:latin typeface="Arial"/>
                <a:cs typeface="Arial"/>
              </a:rPr>
              <a:t>frontale</a:t>
            </a:r>
            <a:r>
              <a:rPr sz="1200" i="1" spc="-60" dirty="0">
                <a:latin typeface="Arial"/>
                <a:cs typeface="Arial"/>
              </a:rPr>
              <a:t> </a:t>
            </a:r>
            <a:r>
              <a:rPr sz="1200" i="1" spc="-10" dirty="0">
                <a:latin typeface="Arial"/>
                <a:cs typeface="Arial"/>
              </a:rPr>
              <a:t>violazione</a:t>
            </a:r>
            <a:r>
              <a:rPr sz="1200" i="1" spc="-35" dirty="0">
                <a:latin typeface="Arial"/>
                <a:cs typeface="Arial"/>
              </a:rPr>
              <a:t> </a:t>
            </a:r>
            <a:r>
              <a:rPr sz="1200" i="1" dirty="0">
                <a:latin typeface="Arial"/>
                <a:cs typeface="Arial"/>
              </a:rPr>
              <a:t>della</a:t>
            </a:r>
            <a:r>
              <a:rPr sz="1200" i="1" spc="-45" dirty="0">
                <a:latin typeface="Arial"/>
                <a:cs typeface="Arial"/>
              </a:rPr>
              <a:t> </a:t>
            </a:r>
            <a:r>
              <a:rPr sz="1200" i="1" dirty="0">
                <a:latin typeface="Arial"/>
                <a:cs typeface="Arial"/>
              </a:rPr>
              <a:t>stessa”.</a:t>
            </a:r>
            <a:r>
              <a:rPr sz="1200" i="1" spc="-10" dirty="0">
                <a:latin typeface="Arial"/>
                <a:cs typeface="Arial"/>
              </a:rPr>
              <a:t> </a:t>
            </a:r>
            <a:r>
              <a:rPr sz="1200" i="1" spc="-65" dirty="0">
                <a:latin typeface="Arial"/>
                <a:cs typeface="Arial"/>
              </a:rPr>
              <a:t>Tali</a:t>
            </a:r>
            <a:r>
              <a:rPr sz="1200" i="1" spc="-20" dirty="0">
                <a:latin typeface="Arial"/>
                <a:cs typeface="Arial"/>
              </a:rPr>
              <a:t> </a:t>
            </a:r>
            <a:r>
              <a:rPr sz="1200" i="1" spc="-10" dirty="0">
                <a:latin typeface="Arial"/>
                <a:cs typeface="Arial"/>
              </a:rPr>
              <a:t>peculiarità</a:t>
            </a:r>
            <a:r>
              <a:rPr sz="1200" i="1" spc="-45" dirty="0">
                <a:latin typeface="Arial"/>
                <a:cs typeface="Arial"/>
              </a:rPr>
              <a:t> </a:t>
            </a:r>
            <a:r>
              <a:rPr sz="1200" i="1" dirty="0">
                <a:latin typeface="Arial"/>
                <a:cs typeface="Arial"/>
              </a:rPr>
              <a:t>non</a:t>
            </a:r>
            <a:r>
              <a:rPr sz="1200" i="1" spc="-35" dirty="0">
                <a:latin typeface="Arial"/>
                <a:cs typeface="Arial"/>
              </a:rPr>
              <a:t> </a:t>
            </a:r>
            <a:r>
              <a:rPr sz="1200" i="1" dirty="0">
                <a:latin typeface="Arial"/>
                <a:cs typeface="Arial"/>
              </a:rPr>
              <a:t>si</a:t>
            </a:r>
            <a:r>
              <a:rPr sz="1200" i="1" spc="-15" dirty="0">
                <a:latin typeface="Arial"/>
                <a:cs typeface="Arial"/>
              </a:rPr>
              <a:t> </a:t>
            </a:r>
            <a:r>
              <a:rPr sz="1200" i="1" spc="-10" dirty="0">
                <a:latin typeface="Arial"/>
                <a:cs typeface="Arial"/>
              </a:rPr>
              <a:t>ravvisano</a:t>
            </a:r>
            <a:r>
              <a:rPr sz="1200" i="1" spc="-20" dirty="0">
                <a:latin typeface="Arial"/>
                <a:cs typeface="Arial"/>
              </a:rPr>
              <a:t> </a:t>
            </a:r>
            <a:r>
              <a:rPr sz="1200" i="1" spc="-10" dirty="0">
                <a:latin typeface="Arial"/>
                <a:cs typeface="Arial"/>
              </a:rPr>
              <a:t>nella</a:t>
            </a:r>
            <a:r>
              <a:rPr sz="1200" i="1" spc="-35" dirty="0">
                <a:latin typeface="Arial"/>
                <a:cs typeface="Arial"/>
              </a:rPr>
              <a:t> </a:t>
            </a:r>
            <a:r>
              <a:rPr sz="1200" i="1" spc="-10" dirty="0">
                <a:latin typeface="Arial"/>
                <a:cs typeface="Arial"/>
              </a:rPr>
              <a:t>”semplice</a:t>
            </a:r>
            <a:r>
              <a:rPr sz="1200" i="1" spc="-35" dirty="0">
                <a:latin typeface="Arial"/>
                <a:cs typeface="Arial"/>
              </a:rPr>
              <a:t> </a:t>
            </a:r>
            <a:r>
              <a:rPr sz="1200" i="1" spc="-20" dirty="0">
                <a:latin typeface="Arial"/>
                <a:cs typeface="Arial"/>
              </a:rPr>
              <a:t>alterazione/sostituzione”</a:t>
            </a:r>
            <a:r>
              <a:rPr sz="1200" i="1" spc="-55" dirty="0">
                <a:latin typeface="Arial"/>
                <a:cs typeface="Arial"/>
              </a:rPr>
              <a:t> </a:t>
            </a:r>
            <a:r>
              <a:rPr sz="1200" i="1" dirty="0">
                <a:latin typeface="Arial"/>
                <a:cs typeface="Arial"/>
              </a:rPr>
              <a:t>dei</a:t>
            </a:r>
            <a:r>
              <a:rPr sz="1200" i="1" spc="-15" dirty="0">
                <a:latin typeface="Arial"/>
                <a:cs typeface="Arial"/>
              </a:rPr>
              <a:t> </a:t>
            </a:r>
            <a:r>
              <a:rPr sz="1200" i="1" dirty="0">
                <a:latin typeface="Arial"/>
                <a:cs typeface="Arial"/>
              </a:rPr>
              <a:t>contenuti</a:t>
            </a:r>
            <a:r>
              <a:rPr sz="1200" i="1" spc="265" dirty="0">
                <a:latin typeface="Arial"/>
                <a:cs typeface="Arial"/>
              </a:rPr>
              <a:t> </a:t>
            </a:r>
            <a:r>
              <a:rPr sz="1200" i="1" spc="-10" dirty="0">
                <a:latin typeface="Arial"/>
                <a:cs typeface="Arial"/>
              </a:rPr>
              <a:t>della </a:t>
            </a:r>
            <a:r>
              <a:rPr sz="1200" i="1" spc="-20" dirty="0">
                <a:latin typeface="Arial"/>
                <a:cs typeface="Arial"/>
              </a:rPr>
              <a:t>bozza</a:t>
            </a:r>
            <a:r>
              <a:rPr sz="1200" i="1" spc="5" dirty="0">
                <a:latin typeface="Arial"/>
                <a:cs typeface="Arial"/>
              </a:rPr>
              <a:t> </a:t>
            </a:r>
            <a:r>
              <a:rPr sz="1200" i="1" spc="-10" dirty="0">
                <a:latin typeface="Arial"/>
                <a:cs typeface="Arial"/>
              </a:rPr>
              <a:t>elaborata</a:t>
            </a:r>
            <a:r>
              <a:rPr sz="1200" i="1" spc="-60" dirty="0">
                <a:latin typeface="Arial"/>
                <a:cs typeface="Arial"/>
              </a:rPr>
              <a:t> </a:t>
            </a:r>
            <a:r>
              <a:rPr sz="1200" i="1" dirty="0">
                <a:latin typeface="Arial"/>
                <a:cs typeface="Arial"/>
              </a:rPr>
              <a:t>dagli</a:t>
            </a:r>
            <a:r>
              <a:rPr sz="1200" i="1" spc="-55" dirty="0">
                <a:latin typeface="Arial"/>
                <a:cs typeface="Arial"/>
              </a:rPr>
              <a:t> </a:t>
            </a:r>
            <a:r>
              <a:rPr sz="1200" i="1" dirty="0">
                <a:latin typeface="Arial"/>
                <a:cs typeface="Arial"/>
              </a:rPr>
              <a:t>organi</a:t>
            </a:r>
            <a:r>
              <a:rPr sz="1200" i="1" spc="-45" dirty="0">
                <a:latin typeface="Arial"/>
                <a:cs typeface="Arial"/>
              </a:rPr>
              <a:t> </a:t>
            </a:r>
            <a:r>
              <a:rPr sz="1200" i="1" spc="-10" dirty="0">
                <a:latin typeface="Arial"/>
                <a:cs typeface="Arial"/>
              </a:rPr>
              <a:t>interni”</a:t>
            </a:r>
            <a:r>
              <a:rPr sz="1200" i="1" spc="-45" dirty="0">
                <a:latin typeface="Arial"/>
                <a:cs typeface="Arial"/>
              </a:rPr>
              <a:t> </a:t>
            </a:r>
            <a:r>
              <a:rPr sz="1200" i="1" spc="-10" dirty="0">
                <a:latin typeface="Arial"/>
                <a:cs typeface="Arial"/>
              </a:rPr>
              <a:t>(mero</a:t>
            </a:r>
            <a:r>
              <a:rPr sz="1200" i="1" dirty="0">
                <a:latin typeface="Arial"/>
                <a:cs typeface="Arial"/>
              </a:rPr>
              <a:t> "abuso</a:t>
            </a:r>
            <a:r>
              <a:rPr sz="1200" i="1" spc="-50" dirty="0">
                <a:latin typeface="Arial"/>
                <a:cs typeface="Arial"/>
              </a:rPr>
              <a:t> </a:t>
            </a:r>
            <a:r>
              <a:rPr sz="1200" i="1" dirty="0">
                <a:latin typeface="Arial"/>
                <a:cs typeface="Arial"/>
              </a:rPr>
              <a:t>di</a:t>
            </a:r>
            <a:r>
              <a:rPr sz="1200" i="1" spc="-20" dirty="0">
                <a:latin typeface="Arial"/>
                <a:cs typeface="Arial"/>
              </a:rPr>
              <a:t> </a:t>
            </a:r>
            <a:r>
              <a:rPr sz="1200" i="1" dirty="0">
                <a:latin typeface="Arial"/>
                <a:cs typeface="Arial"/>
              </a:rPr>
              <a:t>potere”</a:t>
            </a:r>
            <a:r>
              <a:rPr sz="1200" i="1" spc="-45" dirty="0">
                <a:latin typeface="Arial"/>
                <a:cs typeface="Arial"/>
              </a:rPr>
              <a:t> </a:t>
            </a:r>
            <a:r>
              <a:rPr sz="1200" i="1" dirty="0">
                <a:latin typeface="Arial"/>
                <a:cs typeface="Arial"/>
              </a:rPr>
              <a:t>più</a:t>
            </a:r>
            <a:r>
              <a:rPr sz="1200" i="1" spc="-50" dirty="0">
                <a:latin typeface="Arial"/>
                <a:cs typeface="Arial"/>
              </a:rPr>
              <a:t> </a:t>
            </a:r>
            <a:r>
              <a:rPr sz="1200" i="1" dirty="0">
                <a:latin typeface="Arial"/>
                <a:cs typeface="Arial"/>
              </a:rPr>
              <a:t>che</a:t>
            </a:r>
            <a:r>
              <a:rPr sz="1200" i="1" spc="-15" dirty="0">
                <a:latin typeface="Arial"/>
                <a:cs typeface="Arial"/>
              </a:rPr>
              <a:t> </a:t>
            </a:r>
            <a:r>
              <a:rPr sz="1200" i="1" dirty="0">
                <a:latin typeface="Arial"/>
                <a:cs typeface="Arial"/>
              </a:rPr>
              <a:t>un</a:t>
            </a:r>
            <a:r>
              <a:rPr sz="1200" i="1" spc="-25" dirty="0">
                <a:latin typeface="Arial"/>
                <a:cs typeface="Arial"/>
              </a:rPr>
              <a:t> </a:t>
            </a:r>
            <a:r>
              <a:rPr sz="1200" i="1" dirty="0">
                <a:latin typeface="Arial"/>
                <a:cs typeface="Arial"/>
              </a:rPr>
              <a:t>vero</a:t>
            </a:r>
            <a:r>
              <a:rPr sz="1200" i="1" spc="-35" dirty="0">
                <a:latin typeface="Arial"/>
                <a:cs typeface="Arial"/>
              </a:rPr>
              <a:t> </a:t>
            </a:r>
            <a:r>
              <a:rPr sz="1200" i="1" dirty="0">
                <a:latin typeface="Arial"/>
                <a:cs typeface="Arial"/>
              </a:rPr>
              <a:t>e </a:t>
            </a:r>
            <a:r>
              <a:rPr sz="1200" i="1" spc="-10" dirty="0">
                <a:latin typeface="Arial"/>
                <a:cs typeface="Arial"/>
              </a:rPr>
              <a:t>proprio</a:t>
            </a:r>
            <a:r>
              <a:rPr sz="1200" i="1" spc="-165" dirty="0">
                <a:latin typeface="Arial"/>
                <a:cs typeface="Arial"/>
              </a:rPr>
              <a:t> </a:t>
            </a:r>
            <a:r>
              <a:rPr sz="1200" i="1" spc="-10" dirty="0">
                <a:latin typeface="Arial"/>
                <a:cs typeface="Arial"/>
              </a:rPr>
              <a:t>inganno).</a:t>
            </a:r>
            <a:endParaRPr sz="1200">
              <a:latin typeface="Arial"/>
              <a:cs typeface="Arial"/>
            </a:endParaRPr>
          </a:p>
        </p:txBody>
      </p:sp>
      <p:graphicFrame>
        <p:nvGraphicFramePr>
          <p:cNvPr id="12" name="object 12"/>
          <p:cNvGraphicFramePr>
            <a:graphicFrameLocks noGrp="1"/>
          </p:cNvGraphicFramePr>
          <p:nvPr>
            <p:extLst>
              <p:ext uri="{D42A27DB-BD31-4B8C-83A1-F6EECF244321}">
                <p14:modId xmlns:p14="http://schemas.microsoft.com/office/powerpoint/2010/main" val="3003933408"/>
              </p:ext>
            </p:extLst>
          </p:nvPr>
        </p:nvGraphicFramePr>
        <p:xfrm>
          <a:off x="346076" y="1079242"/>
          <a:ext cx="8610399" cy="2517775"/>
        </p:xfrm>
        <a:graphic>
          <a:graphicData uri="http://schemas.openxmlformats.org/drawingml/2006/table">
            <a:tbl>
              <a:tblPr firstRow="1" bandRow="1">
                <a:tableStyleId>{2D5ABB26-0587-4C30-8999-92F81FD0307C}</a:tableStyleId>
              </a:tblPr>
              <a:tblGrid>
                <a:gridCol w="1399564">
                  <a:extLst>
                    <a:ext uri="{9D8B030D-6E8A-4147-A177-3AD203B41FA5}">
                      <a16:colId xmlns:a16="http://schemas.microsoft.com/office/drawing/2014/main" val="20000"/>
                    </a:ext>
                  </a:extLst>
                </a:gridCol>
                <a:gridCol w="7210835">
                  <a:extLst>
                    <a:ext uri="{9D8B030D-6E8A-4147-A177-3AD203B41FA5}">
                      <a16:colId xmlns:a16="http://schemas.microsoft.com/office/drawing/2014/main" val="20001"/>
                    </a:ext>
                  </a:extLst>
                </a:gridCol>
              </a:tblGrid>
              <a:tr h="264160">
                <a:tc gridSpan="2">
                  <a:txBody>
                    <a:bodyPr/>
                    <a:lstStyle/>
                    <a:p>
                      <a:pPr algn="ctr">
                        <a:lnSpc>
                          <a:spcPct val="100000"/>
                        </a:lnSpc>
                        <a:spcBef>
                          <a:spcPts val="340"/>
                        </a:spcBef>
                      </a:pPr>
                      <a:r>
                        <a:rPr sz="1100" b="1" dirty="0">
                          <a:solidFill>
                            <a:srgbClr val="FFFFFF"/>
                          </a:solidFill>
                          <a:latin typeface="Arial"/>
                          <a:cs typeface="Arial"/>
                        </a:rPr>
                        <a:t>Corte</a:t>
                      </a:r>
                      <a:r>
                        <a:rPr sz="1100" b="1" spc="-40" dirty="0">
                          <a:solidFill>
                            <a:srgbClr val="FFFFFF"/>
                          </a:solidFill>
                          <a:latin typeface="Arial"/>
                          <a:cs typeface="Arial"/>
                        </a:rPr>
                        <a:t> </a:t>
                      </a:r>
                      <a:r>
                        <a:rPr sz="1100" b="1" dirty="0">
                          <a:solidFill>
                            <a:srgbClr val="FFFFFF"/>
                          </a:solidFill>
                          <a:latin typeface="Arial"/>
                          <a:cs typeface="Arial"/>
                        </a:rPr>
                        <a:t>di</a:t>
                      </a:r>
                      <a:r>
                        <a:rPr sz="1100" b="1" spc="-20" dirty="0">
                          <a:solidFill>
                            <a:srgbClr val="FFFFFF"/>
                          </a:solidFill>
                          <a:latin typeface="Arial"/>
                          <a:cs typeface="Arial"/>
                        </a:rPr>
                        <a:t> </a:t>
                      </a:r>
                      <a:r>
                        <a:rPr sz="1100" b="1" spc="-10" dirty="0">
                          <a:solidFill>
                            <a:srgbClr val="FFFFFF"/>
                          </a:solidFill>
                          <a:latin typeface="Arial"/>
                          <a:cs typeface="Arial"/>
                        </a:rPr>
                        <a:t>Cassazione,</a:t>
                      </a:r>
                      <a:r>
                        <a:rPr sz="1100" b="1" spc="-60" dirty="0">
                          <a:solidFill>
                            <a:srgbClr val="FFFFFF"/>
                          </a:solidFill>
                          <a:latin typeface="Arial"/>
                          <a:cs typeface="Arial"/>
                        </a:rPr>
                        <a:t> </a:t>
                      </a:r>
                      <a:r>
                        <a:rPr sz="1100" b="1" dirty="0">
                          <a:solidFill>
                            <a:srgbClr val="FFFFFF"/>
                          </a:solidFill>
                          <a:latin typeface="Arial"/>
                          <a:cs typeface="Arial"/>
                        </a:rPr>
                        <a:t>sez.</a:t>
                      </a:r>
                      <a:r>
                        <a:rPr sz="1100" b="1" spc="-30" dirty="0">
                          <a:solidFill>
                            <a:srgbClr val="FFFFFF"/>
                          </a:solidFill>
                          <a:latin typeface="Arial"/>
                          <a:cs typeface="Arial"/>
                        </a:rPr>
                        <a:t> </a:t>
                      </a:r>
                      <a:r>
                        <a:rPr sz="1100" b="1" dirty="0">
                          <a:solidFill>
                            <a:srgbClr val="FFFFFF"/>
                          </a:solidFill>
                          <a:latin typeface="Arial"/>
                          <a:cs typeface="Arial"/>
                        </a:rPr>
                        <a:t>V</a:t>
                      </a:r>
                      <a:r>
                        <a:rPr sz="1100" b="1" spc="10" dirty="0">
                          <a:solidFill>
                            <a:srgbClr val="FFFFFF"/>
                          </a:solidFill>
                          <a:latin typeface="Arial"/>
                          <a:cs typeface="Arial"/>
                        </a:rPr>
                        <a:t> </a:t>
                      </a:r>
                      <a:r>
                        <a:rPr sz="1100" b="1" dirty="0">
                          <a:solidFill>
                            <a:srgbClr val="FFFFFF"/>
                          </a:solidFill>
                          <a:latin typeface="Arial"/>
                          <a:cs typeface="Arial"/>
                        </a:rPr>
                        <a:t>penale,</a:t>
                      </a:r>
                      <a:r>
                        <a:rPr sz="1100" b="1" spc="-45" dirty="0">
                          <a:solidFill>
                            <a:srgbClr val="FFFFFF"/>
                          </a:solidFill>
                          <a:latin typeface="Arial"/>
                          <a:cs typeface="Arial"/>
                        </a:rPr>
                        <a:t> </a:t>
                      </a:r>
                      <a:r>
                        <a:rPr sz="1100" b="1" spc="-10" dirty="0">
                          <a:solidFill>
                            <a:srgbClr val="FFFFFF"/>
                          </a:solidFill>
                          <a:latin typeface="Arial"/>
                          <a:cs typeface="Arial"/>
                        </a:rPr>
                        <a:t>Sentenza</a:t>
                      </a:r>
                      <a:r>
                        <a:rPr sz="1100" b="1" spc="-55" dirty="0">
                          <a:solidFill>
                            <a:srgbClr val="FFFFFF"/>
                          </a:solidFill>
                          <a:latin typeface="Arial"/>
                          <a:cs typeface="Arial"/>
                        </a:rPr>
                        <a:t> </a:t>
                      </a:r>
                      <a:r>
                        <a:rPr sz="1100" b="1" dirty="0">
                          <a:solidFill>
                            <a:srgbClr val="FFFFFF"/>
                          </a:solidFill>
                          <a:latin typeface="Arial"/>
                          <a:cs typeface="Arial"/>
                        </a:rPr>
                        <a:t>n.</a:t>
                      </a:r>
                      <a:r>
                        <a:rPr sz="1100" b="1" spc="-20" dirty="0">
                          <a:solidFill>
                            <a:srgbClr val="FFFFFF"/>
                          </a:solidFill>
                          <a:latin typeface="Arial"/>
                          <a:cs typeface="Arial"/>
                        </a:rPr>
                        <a:t> </a:t>
                      </a:r>
                      <a:r>
                        <a:rPr sz="1100" b="1" dirty="0">
                          <a:solidFill>
                            <a:srgbClr val="FFFFFF"/>
                          </a:solidFill>
                          <a:latin typeface="Arial"/>
                          <a:cs typeface="Arial"/>
                        </a:rPr>
                        <a:t>4677</a:t>
                      </a:r>
                      <a:r>
                        <a:rPr sz="1100" b="1" spc="-25" dirty="0">
                          <a:solidFill>
                            <a:srgbClr val="FFFFFF"/>
                          </a:solidFill>
                          <a:latin typeface="Arial"/>
                          <a:cs typeface="Arial"/>
                        </a:rPr>
                        <a:t> </a:t>
                      </a:r>
                      <a:r>
                        <a:rPr sz="1100" b="1" dirty="0">
                          <a:solidFill>
                            <a:srgbClr val="FFFFFF"/>
                          </a:solidFill>
                          <a:latin typeface="Arial"/>
                          <a:cs typeface="Arial"/>
                        </a:rPr>
                        <a:t>–</a:t>
                      </a:r>
                      <a:r>
                        <a:rPr sz="1100" b="1" spc="-5" dirty="0">
                          <a:solidFill>
                            <a:srgbClr val="FFFFFF"/>
                          </a:solidFill>
                          <a:latin typeface="Arial"/>
                          <a:cs typeface="Arial"/>
                        </a:rPr>
                        <a:t> </a:t>
                      </a:r>
                      <a:r>
                        <a:rPr sz="1100" b="1" dirty="0">
                          <a:solidFill>
                            <a:srgbClr val="FFFFFF"/>
                          </a:solidFill>
                          <a:latin typeface="Arial"/>
                          <a:cs typeface="Arial"/>
                        </a:rPr>
                        <a:t>18</a:t>
                      </a:r>
                      <a:r>
                        <a:rPr sz="1100" b="1" spc="-15" dirty="0">
                          <a:solidFill>
                            <a:srgbClr val="FFFFFF"/>
                          </a:solidFill>
                          <a:latin typeface="Arial"/>
                          <a:cs typeface="Arial"/>
                        </a:rPr>
                        <a:t> </a:t>
                      </a:r>
                      <a:r>
                        <a:rPr sz="1100" b="1" spc="-10" dirty="0">
                          <a:solidFill>
                            <a:srgbClr val="FFFFFF"/>
                          </a:solidFill>
                          <a:latin typeface="Arial"/>
                          <a:cs typeface="Arial"/>
                        </a:rPr>
                        <a:t>dicembre</a:t>
                      </a:r>
                      <a:r>
                        <a:rPr sz="1100" b="1" spc="-125" dirty="0">
                          <a:solidFill>
                            <a:srgbClr val="FFFFFF"/>
                          </a:solidFill>
                          <a:latin typeface="Arial"/>
                          <a:cs typeface="Arial"/>
                        </a:rPr>
                        <a:t> </a:t>
                      </a:r>
                      <a:r>
                        <a:rPr sz="1100" b="1" spc="-20" dirty="0">
                          <a:solidFill>
                            <a:srgbClr val="FFFFFF"/>
                          </a:solidFill>
                          <a:latin typeface="Arial"/>
                          <a:cs typeface="Arial"/>
                        </a:rPr>
                        <a:t>2013</a:t>
                      </a:r>
                      <a:endParaRPr sz="1100">
                        <a:latin typeface="Arial"/>
                        <a:cs typeface="Arial"/>
                      </a:endParaRPr>
                    </a:p>
                  </a:txBody>
                  <a:tcPr marL="0" marR="0" marT="43180" marB="0">
                    <a:solidFill>
                      <a:srgbClr val="00338D"/>
                    </a:solidFill>
                  </a:tcPr>
                </a:tc>
                <a:tc hMerge="1">
                  <a:txBody>
                    <a:bodyPr/>
                    <a:lstStyle/>
                    <a:p>
                      <a:endParaRPr/>
                    </a:p>
                  </a:txBody>
                  <a:tcPr marL="0" marR="0" marT="0" marB="0"/>
                </a:tc>
                <a:extLst>
                  <a:ext uri="{0D108BD9-81ED-4DB2-BD59-A6C34878D82A}">
                    <a16:rowId xmlns:a16="http://schemas.microsoft.com/office/drawing/2014/main" val="10000"/>
                  </a:ext>
                </a:extLst>
              </a:tr>
              <a:tr h="245110">
                <a:tc>
                  <a:txBody>
                    <a:bodyPr/>
                    <a:lstStyle/>
                    <a:p>
                      <a:pPr algn="ctr">
                        <a:lnSpc>
                          <a:spcPct val="100000"/>
                        </a:lnSpc>
                        <a:spcBef>
                          <a:spcPts val="235"/>
                        </a:spcBef>
                      </a:pPr>
                      <a:r>
                        <a:rPr sz="1100" b="1" spc="-10" dirty="0">
                          <a:solidFill>
                            <a:srgbClr val="00338D"/>
                          </a:solidFill>
                          <a:latin typeface="Arial"/>
                          <a:cs typeface="Arial"/>
                        </a:rPr>
                        <a:t>Società</a:t>
                      </a:r>
                      <a:endParaRPr sz="1100">
                        <a:latin typeface="Arial"/>
                        <a:cs typeface="Arial"/>
                      </a:endParaRPr>
                    </a:p>
                  </a:txBody>
                  <a:tcPr marL="0" marR="0" marT="29845" marB="0">
                    <a:lnR w="12700">
                      <a:solidFill>
                        <a:srgbClr val="00338D"/>
                      </a:solidFill>
                      <a:prstDash val="solid"/>
                    </a:lnR>
                    <a:lnB w="12700">
                      <a:solidFill>
                        <a:srgbClr val="00338D"/>
                      </a:solidFill>
                      <a:prstDash val="solid"/>
                    </a:lnB>
                    <a:solidFill>
                      <a:srgbClr val="C9D2E6"/>
                    </a:solidFill>
                  </a:tcPr>
                </a:tc>
                <a:tc>
                  <a:txBody>
                    <a:bodyPr/>
                    <a:lstStyle/>
                    <a:p>
                      <a:pPr marL="83820">
                        <a:lnSpc>
                          <a:spcPct val="100000"/>
                        </a:lnSpc>
                        <a:spcBef>
                          <a:spcPts val="235"/>
                        </a:spcBef>
                      </a:pPr>
                      <a:r>
                        <a:rPr sz="1100" spc="-10" dirty="0">
                          <a:solidFill>
                            <a:srgbClr val="00338D"/>
                          </a:solidFill>
                          <a:latin typeface="Arial"/>
                          <a:cs typeface="Arial"/>
                        </a:rPr>
                        <a:t>Impregilo</a:t>
                      </a:r>
                      <a:r>
                        <a:rPr sz="1100" spc="-35" dirty="0">
                          <a:solidFill>
                            <a:srgbClr val="00338D"/>
                          </a:solidFill>
                          <a:latin typeface="Arial"/>
                          <a:cs typeface="Arial"/>
                        </a:rPr>
                        <a:t> </a:t>
                      </a:r>
                      <a:r>
                        <a:rPr sz="1100" spc="-10" dirty="0">
                          <a:solidFill>
                            <a:srgbClr val="00338D"/>
                          </a:solidFill>
                          <a:latin typeface="Arial"/>
                          <a:cs typeface="Arial"/>
                        </a:rPr>
                        <a:t>S.p.A.</a:t>
                      </a:r>
                      <a:endParaRPr sz="1100">
                        <a:latin typeface="Arial"/>
                        <a:cs typeface="Arial"/>
                      </a:endParaRPr>
                    </a:p>
                  </a:txBody>
                  <a:tcPr marL="0" marR="0" marT="29845" marB="0">
                    <a:lnL w="12700">
                      <a:solidFill>
                        <a:srgbClr val="00338D"/>
                      </a:solidFill>
                      <a:prstDash val="solid"/>
                    </a:lnL>
                    <a:lnB w="12700">
                      <a:solidFill>
                        <a:srgbClr val="00338D"/>
                      </a:solidFill>
                      <a:prstDash val="solid"/>
                    </a:lnB>
                  </a:tcPr>
                </a:tc>
                <a:extLst>
                  <a:ext uri="{0D108BD9-81ED-4DB2-BD59-A6C34878D82A}">
                    <a16:rowId xmlns:a16="http://schemas.microsoft.com/office/drawing/2014/main" val="10001"/>
                  </a:ext>
                </a:extLst>
              </a:tr>
              <a:tr h="251460">
                <a:tc>
                  <a:txBody>
                    <a:bodyPr/>
                    <a:lstStyle/>
                    <a:p>
                      <a:pPr algn="ctr">
                        <a:lnSpc>
                          <a:spcPct val="100000"/>
                        </a:lnSpc>
                        <a:spcBef>
                          <a:spcPts val="285"/>
                        </a:spcBef>
                      </a:pPr>
                      <a:r>
                        <a:rPr sz="1100" b="1" spc="-10" dirty="0">
                          <a:solidFill>
                            <a:srgbClr val="00338D"/>
                          </a:solidFill>
                          <a:latin typeface="Arial"/>
                          <a:cs typeface="Arial"/>
                        </a:rPr>
                        <a:t>Reato</a:t>
                      </a:r>
                      <a:endParaRPr sz="1100">
                        <a:latin typeface="Arial"/>
                        <a:cs typeface="Arial"/>
                      </a:endParaRPr>
                    </a:p>
                  </a:txBody>
                  <a:tcPr marL="0" marR="0" marT="36195" marB="0">
                    <a:lnR w="12700">
                      <a:solidFill>
                        <a:srgbClr val="00338D"/>
                      </a:solidFill>
                      <a:prstDash val="solid"/>
                    </a:lnR>
                    <a:lnT w="12700">
                      <a:solidFill>
                        <a:srgbClr val="00338D"/>
                      </a:solidFill>
                      <a:prstDash val="solid"/>
                    </a:lnT>
                    <a:lnB w="12700">
                      <a:solidFill>
                        <a:srgbClr val="00338D"/>
                      </a:solidFill>
                      <a:prstDash val="solid"/>
                    </a:lnB>
                    <a:solidFill>
                      <a:srgbClr val="E7EAF3"/>
                    </a:solidFill>
                  </a:tcPr>
                </a:tc>
                <a:tc>
                  <a:txBody>
                    <a:bodyPr/>
                    <a:lstStyle/>
                    <a:p>
                      <a:pPr marL="83820">
                        <a:lnSpc>
                          <a:spcPct val="100000"/>
                        </a:lnSpc>
                        <a:spcBef>
                          <a:spcPts val="285"/>
                        </a:spcBef>
                      </a:pPr>
                      <a:r>
                        <a:rPr sz="1100" b="1" spc="-10" dirty="0">
                          <a:solidFill>
                            <a:srgbClr val="00338D"/>
                          </a:solidFill>
                          <a:latin typeface="Arial"/>
                          <a:cs typeface="Arial"/>
                        </a:rPr>
                        <a:t>Aggiotaggio</a:t>
                      </a:r>
                      <a:endParaRPr sz="1100">
                        <a:latin typeface="Arial"/>
                        <a:cs typeface="Arial"/>
                      </a:endParaRPr>
                    </a:p>
                  </a:txBody>
                  <a:tcPr marL="0" marR="0" marT="36195" marB="0">
                    <a:lnL w="12700">
                      <a:solidFill>
                        <a:srgbClr val="00338D"/>
                      </a:solidFill>
                      <a:prstDash val="solid"/>
                    </a:lnL>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2"/>
                  </a:ext>
                </a:extLst>
              </a:tr>
              <a:tr h="692785">
                <a:tc>
                  <a:txBody>
                    <a:bodyPr/>
                    <a:lstStyle/>
                    <a:p>
                      <a:pPr>
                        <a:lnSpc>
                          <a:spcPct val="100000"/>
                        </a:lnSpc>
                        <a:spcBef>
                          <a:spcPts val="20"/>
                        </a:spcBef>
                      </a:pPr>
                      <a:endParaRPr sz="1100">
                        <a:latin typeface="Times New Roman"/>
                        <a:cs typeface="Times New Roman"/>
                      </a:endParaRPr>
                    </a:p>
                    <a:p>
                      <a:pPr marL="124460" marR="140335" indent="182245">
                        <a:lnSpc>
                          <a:spcPct val="101800"/>
                        </a:lnSpc>
                        <a:spcBef>
                          <a:spcPts val="5"/>
                        </a:spcBef>
                      </a:pPr>
                      <a:r>
                        <a:rPr sz="1100" b="1" dirty="0">
                          <a:solidFill>
                            <a:srgbClr val="00338D"/>
                          </a:solidFill>
                          <a:latin typeface="Arial"/>
                          <a:cs typeface="Arial"/>
                        </a:rPr>
                        <a:t>Termini</a:t>
                      </a:r>
                      <a:r>
                        <a:rPr sz="1100" b="1" spc="-70" dirty="0">
                          <a:solidFill>
                            <a:srgbClr val="00338D"/>
                          </a:solidFill>
                          <a:latin typeface="Arial"/>
                          <a:cs typeface="Arial"/>
                        </a:rPr>
                        <a:t> </a:t>
                      </a:r>
                      <a:r>
                        <a:rPr sz="1100" b="1" spc="-20" dirty="0">
                          <a:solidFill>
                            <a:srgbClr val="00338D"/>
                          </a:solidFill>
                          <a:latin typeface="Arial"/>
                          <a:cs typeface="Arial"/>
                        </a:rPr>
                        <a:t>della </a:t>
                      </a:r>
                      <a:r>
                        <a:rPr sz="1100" b="1" spc="-10" dirty="0">
                          <a:solidFill>
                            <a:srgbClr val="00338D"/>
                          </a:solidFill>
                          <a:latin typeface="Arial"/>
                          <a:cs typeface="Arial"/>
                        </a:rPr>
                        <a:t>sentenza</a:t>
                      </a:r>
                      <a:r>
                        <a:rPr sz="1100" b="1" spc="-25" dirty="0">
                          <a:solidFill>
                            <a:srgbClr val="00338D"/>
                          </a:solidFill>
                          <a:latin typeface="Arial"/>
                          <a:cs typeface="Arial"/>
                        </a:rPr>
                        <a:t> </a:t>
                      </a:r>
                      <a:r>
                        <a:rPr sz="1100" b="1" spc="-10" dirty="0">
                          <a:solidFill>
                            <a:srgbClr val="00338D"/>
                          </a:solidFill>
                          <a:latin typeface="Arial"/>
                          <a:cs typeface="Arial"/>
                        </a:rPr>
                        <a:t>di</a:t>
                      </a:r>
                      <a:r>
                        <a:rPr sz="1100" b="1" spc="-50" dirty="0">
                          <a:solidFill>
                            <a:srgbClr val="00338D"/>
                          </a:solidFill>
                          <a:latin typeface="Arial"/>
                          <a:cs typeface="Arial"/>
                        </a:rPr>
                        <a:t> </a:t>
                      </a:r>
                      <a:r>
                        <a:rPr sz="1100" b="1" spc="-10" dirty="0">
                          <a:solidFill>
                            <a:srgbClr val="00338D"/>
                          </a:solidFill>
                          <a:latin typeface="Arial"/>
                          <a:cs typeface="Arial"/>
                        </a:rPr>
                        <a:t>merito</a:t>
                      </a:r>
                      <a:endParaRPr sz="1100">
                        <a:latin typeface="Arial"/>
                        <a:cs typeface="Arial"/>
                      </a:endParaRPr>
                    </a:p>
                  </a:txBody>
                  <a:tcPr marL="0" marR="0" marT="2540" marB="0">
                    <a:lnR w="12700">
                      <a:solidFill>
                        <a:srgbClr val="00338D"/>
                      </a:solidFill>
                      <a:prstDash val="solid"/>
                    </a:lnR>
                    <a:lnT w="12700">
                      <a:solidFill>
                        <a:srgbClr val="00338D"/>
                      </a:solidFill>
                      <a:prstDash val="solid"/>
                    </a:lnT>
                    <a:lnB w="12700">
                      <a:solidFill>
                        <a:srgbClr val="00338D"/>
                      </a:solidFill>
                      <a:prstDash val="solid"/>
                    </a:lnB>
                    <a:solidFill>
                      <a:srgbClr val="C9D2E6"/>
                    </a:solidFill>
                  </a:tcPr>
                </a:tc>
                <a:tc>
                  <a:txBody>
                    <a:bodyPr/>
                    <a:lstStyle/>
                    <a:p>
                      <a:pPr marL="83185" marR="311785">
                        <a:lnSpc>
                          <a:spcPct val="100000"/>
                        </a:lnSpc>
                        <a:spcBef>
                          <a:spcPts val="680"/>
                        </a:spcBef>
                      </a:pPr>
                      <a:r>
                        <a:rPr sz="1100" spc="-10" dirty="0">
                          <a:solidFill>
                            <a:srgbClr val="00338D"/>
                          </a:solidFill>
                          <a:latin typeface="Arial"/>
                          <a:cs typeface="Arial"/>
                        </a:rPr>
                        <a:t>Annullamento</a:t>
                      </a:r>
                      <a:r>
                        <a:rPr sz="1100" spc="-55" dirty="0">
                          <a:solidFill>
                            <a:srgbClr val="00338D"/>
                          </a:solidFill>
                          <a:latin typeface="Arial"/>
                          <a:cs typeface="Arial"/>
                        </a:rPr>
                        <a:t> </a:t>
                      </a:r>
                      <a:r>
                        <a:rPr sz="1100" dirty="0">
                          <a:solidFill>
                            <a:srgbClr val="00338D"/>
                          </a:solidFill>
                          <a:latin typeface="Arial"/>
                          <a:cs typeface="Arial"/>
                        </a:rPr>
                        <a:t>della</a:t>
                      </a:r>
                      <a:r>
                        <a:rPr sz="1100" spc="-10" dirty="0">
                          <a:solidFill>
                            <a:srgbClr val="00338D"/>
                          </a:solidFill>
                          <a:latin typeface="Arial"/>
                          <a:cs typeface="Arial"/>
                        </a:rPr>
                        <a:t> sentenza</a:t>
                      </a:r>
                      <a:r>
                        <a:rPr sz="1100" spc="-55" dirty="0">
                          <a:solidFill>
                            <a:srgbClr val="00338D"/>
                          </a:solidFill>
                          <a:latin typeface="Arial"/>
                          <a:cs typeface="Arial"/>
                        </a:rPr>
                        <a:t> </a:t>
                      </a:r>
                      <a:r>
                        <a:rPr sz="1100" spc="-10" dirty="0">
                          <a:solidFill>
                            <a:srgbClr val="00338D"/>
                          </a:solidFill>
                          <a:latin typeface="Arial"/>
                          <a:cs typeface="Arial"/>
                        </a:rPr>
                        <a:t>d'appello</a:t>
                      </a:r>
                      <a:r>
                        <a:rPr sz="1100" spc="-20" dirty="0">
                          <a:solidFill>
                            <a:srgbClr val="00338D"/>
                          </a:solidFill>
                          <a:latin typeface="Arial"/>
                          <a:cs typeface="Arial"/>
                        </a:rPr>
                        <a:t> </a:t>
                      </a:r>
                      <a:r>
                        <a:rPr sz="1100" dirty="0">
                          <a:solidFill>
                            <a:srgbClr val="00338D"/>
                          </a:solidFill>
                          <a:latin typeface="Arial"/>
                          <a:cs typeface="Arial"/>
                        </a:rPr>
                        <a:t>che</a:t>
                      </a:r>
                      <a:r>
                        <a:rPr sz="1100" spc="-5" dirty="0">
                          <a:solidFill>
                            <a:srgbClr val="00338D"/>
                          </a:solidFill>
                          <a:latin typeface="Arial"/>
                          <a:cs typeface="Arial"/>
                        </a:rPr>
                        <a:t> </a:t>
                      </a:r>
                      <a:r>
                        <a:rPr sz="1100" spc="-10" dirty="0">
                          <a:solidFill>
                            <a:srgbClr val="00338D"/>
                          </a:solidFill>
                          <a:latin typeface="Arial"/>
                          <a:cs typeface="Arial"/>
                        </a:rPr>
                        <a:t>confermava</a:t>
                      </a:r>
                      <a:r>
                        <a:rPr sz="1100" spc="-50" dirty="0">
                          <a:solidFill>
                            <a:srgbClr val="00338D"/>
                          </a:solidFill>
                          <a:latin typeface="Arial"/>
                          <a:cs typeface="Arial"/>
                        </a:rPr>
                        <a:t> </a:t>
                      </a:r>
                      <a:r>
                        <a:rPr sz="1100" spc="-10" dirty="0">
                          <a:solidFill>
                            <a:srgbClr val="00338D"/>
                          </a:solidFill>
                          <a:latin typeface="Arial"/>
                          <a:cs typeface="Arial"/>
                        </a:rPr>
                        <a:t>l'assoluzione</a:t>
                      </a:r>
                      <a:r>
                        <a:rPr sz="1100" spc="-30" dirty="0">
                          <a:solidFill>
                            <a:srgbClr val="00338D"/>
                          </a:solidFill>
                          <a:latin typeface="Arial"/>
                          <a:cs typeface="Arial"/>
                        </a:rPr>
                        <a:t> </a:t>
                      </a:r>
                      <a:r>
                        <a:rPr sz="1100" spc="-10" dirty="0">
                          <a:solidFill>
                            <a:srgbClr val="00338D"/>
                          </a:solidFill>
                          <a:latin typeface="Arial"/>
                          <a:cs typeface="Arial"/>
                        </a:rPr>
                        <a:t>dell'ente,</a:t>
                      </a:r>
                      <a:r>
                        <a:rPr sz="1100" spc="-40" dirty="0">
                          <a:solidFill>
                            <a:srgbClr val="00338D"/>
                          </a:solidFill>
                          <a:latin typeface="Arial"/>
                          <a:cs typeface="Arial"/>
                        </a:rPr>
                        <a:t> </a:t>
                      </a:r>
                      <a:r>
                        <a:rPr sz="1100" dirty="0">
                          <a:solidFill>
                            <a:srgbClr val="00338D"/>
                          </a:solidFill>
                          <a:latin typeface="Arial"/>
                          <a:cs typeface="Arial"/>
                        </a:rPr>
                        <a:t>in</a:t>
                      </a:r>
                      <a:r>
                        <a:rPr sz="1100" spc="-15" dirty="0">
                          <a:solidFill>
                            <a:srgbClr val="00338D"/>
                          </a:solidFill>
                          <a:latin typeface="Arial"/>
                          <a:cs typeface="Arial"/>
                        </a:rPr>
                        <a:t> </a:t>
                      </a:r>
                      <a:r>
                        <a:rPr sz="1100" dirty="0">
                          <a:solidFill>
                            <a:srgbClr val="00338D"/>
                          </a:solidFill>
                          <a:latin typeface="Arial"/>
                          <a:cs typeface="Arial"/>
                        </a:rPr>
                        <a:t>quanto</a:t>
                      </a:r>
                      <a:r>
                        <a:rPr sz="1100" spc="-25" dirty="0">
                          <a:solidFill>
                            <a:srgbClr val="00338D"/>
                          </a:solidFill>
                          <a:latin typeface="Arial"/>
                          <a:cs typeface="Arial"/>
                        </a:rPr>
                        <a:t> </a:t>
                      </a:r>
                      <a:r>
                        <a:rPr sz="1100" dirty="0">
                          <a:solidFill>
                            <a:srgbClr val="00338D"/>
                          </a:solidFill>
                          <a:latin typeface="Arial"/>
                          <a:cs typeface="Arial"/>
                        </a:rPr>
                        <a:t>l'Aggiotaggio</a:t>
                      </a:r>
                      <a:r>
                        <a:rPr sz="1100" spc="-25" dirty="0">
                          <a:solidFill>
                            <a:srgbClr val="00338D"/>
                          </a:solidFill>
                          <a:latin typeface="Arial"/>
                          <a:cs typeface="Arial"/>
                        </a:rPr>
                        <a:t> </a:t>
                      </a:r>
                      <a:r>
                        <a:rPr sz="1100" dirty="0">
                          <a:solidFill>
                            <a:srgbClr val="00338D"/>
                          </a:solidFill>
                          <a:latin typeface="Arial"/>
                          <a:cs typeface="Arial"/>
                        </a:rPr>
                        <a:t>è</a:t>
                      </a:r>
                      <a:r>
                        <a:rPr sz="1100" spc="-5" dirty="0">
                          <a:solidFill>
                            <a:srgbClr val="00338D"/>
                          </a:solidFill>
                          <a:latin typeface="Arial"/>
                          <a:cs typeface="Arial"/>
                        </a:rPr>
                        <a:t> </a:t>
                      </a:r>
                      <a:r>
                        <a:rPr sz="1100" u="sng" dirty="0">
                          <a:solidFill>
                            <a:srgbClr val="00338D"/>
                          </a:solidFill>
                          <a:uFill>
                            <a:solidFill>
                              <a:srgbClr val="00338D"/>
                            </a:solidFill>
                          </a:uFill>
                          <a:latin typeface="Arial"/>
                          <a:cs typeface="Arial"/>
                        </a:rPr>
                        <a:t>un</a:t>
                      </a:r>
                      <a:r>
                        <a:rPr sz="1100" u="sng" spc="-1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delitto</a:t>
                      </a:r>
                      <a:r>
                        <a:rPr sz="1100" u="sng" spc="-40" dirty="0">
                          <a:solidFill>
                            <a:srgbClr val="00338D"/>
                          </a:solidFill>
                          <a:uFill>
                            <a:solidFill>
                              <a:srgbClr val="00338D"/>
                            </a:solidFill>
                          </a:uFill>
                          <a:latin typeface="Arial"/>
                          <a:cs typeface="Arial"/>
                        </a:rPr>
                        <a:t> </a:t>
                      </a:r>
                      <a:r>
                        <a:rPr sz="1100" u="sng" spc="-25" dirty="0">
                          <a:solidFill>
                            <a:srgbClr val="00338D"/>
                          </a:solidFill>
                          <a:uFill>
                            <a:solidFill>
                              <a:srgbClr val="00338D"/>
                            </a:solidFill>
                          </a:uFill>
                          <a:latin typeface="Arial"/>
                          <a:cs typeface="Arial"/>
                        </a:rPr>
                        <a:t>di</a:t>
                      </a:r>
                      <a:r>
                        <a:rPr sz="1100" u="none" spc="-25" dirty="0">
                          <a:solidFill>
                            <a:srgbClr val="00338D"/>
                          </a:solidFill>
                          <a:latin typeface="Arial"/>
                          <a:cs typeface="Arial"/>
                        </a:rPr>
                        <a:t> </a:t>
                      </a:r>
                      <a:r>
                        <a:rPr sz="1100" u="sng" spc="-10" dirty="0">
                          <a:solidFill>
                            <a:srgbClr val="00338D"/>
                          </a:solidFill>
                          <a:uFill>
                            <a:solidFill>
                              <a:srgbClr val="00338D"/>
                            </a:solidFill>
                          </a:uFill>
                          <a:latin typeface="Arial"/>
                          <a:cs typeface="Arial"/>
                        </a:rPr>
                        <a:t>comunicazione</a:t>
                      </a:r>
                      <a:r>
                        <a:rPr sz="1100" u="none" spc="-10" dirty="0">
                          <a:solidFill>
                            <a:srgbClr val="00338D"/>
                          </a:solidFill>
                          <a:latin typeface="Arial"/>
                          <a:cs typeface="Arial"/>
                        </a:rPr>
                        <a:t>.</a:t>
                      </a:r>
                      <a:r>
                        <a:rPr sz="1100" u="none" spc="-60" dirty="0">
                          <a:solidFill>
                            <a:srgbClr val="00338D"/>
                          </a:solidFill>
                          <a:latin typeface="Arial"/>
                          <a:cs typeface="Arial"/>
                        </a:rPr>
                        <a:t> </a:t>
                      </a:r>
                      <a:r>
                        <a:rPr sz="1100" u="none" dirty="0">
                          <a:solidFill>
                            <a:srgbClr val="00338D"/>
                          </a:solidFill>
                          <a:latin typeface="Arial"/>
                          <a:cs typeface="Arial"/>
                        </a:rPr>
                        <a:t>Pertanto,</a:t>
                      </a:r>
                      <a:r>
                        <a:rPr sz="1100" u="none" spc="-35" dirty="0">
                          <a:solidFill>
                            <a:srgbClr val="00338D"/>
                          </a:solidFill>
                          <a:latin typeface="Arial"/>
                          <a:cs typeface="Arial"/>
                        </a:rPr>
                        <a:t> </a:t>
                      </a:r>
                      <a:r>
                        <a:rPr sz="1100" u="none" dirty="0">
                          <a:solidFill>
                            <a:srgbClr val="00338D"/>
                          </a:solidFill>
                          <a:latin typeface="Arial"/>
                          <a:cs typeface="Arial"/>
                        </a:rPr>
                        <a:t>l'efficacia</a:t>
                      </a:r>
                      <a:r>
                        <a:rPr sz="1100" u="none" spc="-30" dirty="0">
                          <a:solidFill>
                            <a:srgbClr val="00338D"/>
                          </a:solidFill>
                          <a:latin typeface="Arial"/>
                          <a:cs typeface="Arial"/>
                        </a:rPr>
                        <a:t> </a:t>
                      </a:r>
                      <a:r>
                        <a:rPr sz="1100" u="none" dirty="0">
                          <a:solidFill>
                            <a:srgbClr val="00338D"/>
                          </a:solidFill>
                          <a:latin typeface="Arial"/>
                          <a:cs typeface="Arial"/>
                        </a:rPr>
                        <a:t>del</a:t>
                      </a:r>
                      <a:r>
                        <a:rPr sz="1100" u="none" spc="-20" dirty="0">
                          <a:solidFill>
                            <a:srgbClr val="00338D"/>
                          </a:solidFill>
                          <a:latin typeface="Arial"/>
                          <a:cs typeface="Arial"/>
                        </a:rPr>
                        <a:t> </a:t>
                      </a:r>
                      <a:r>
                        <a:rPr sz="1100" u="none" spc="-10" dirty="0">
                          <a:solidFill>
                            <a:srgbClr val="00338D"/>
                          </a:solidFill>
                          <a:latin typeface="Arial"/>
                          <a:cs typeface="Arial"/>
                        </a:rPr>
                        <a:t>modello</a:t>
                      </a:r>
                      <a:r>
                        <a:rPr sz="1100" u="none" spc="-25" dirty="0">
                          <a:solidFill>
                            <a:srgbClr val="00338D"/>
                          </a:solidFill>
                          <a:latin typeface="Arial"/>
                          <a:cs typeface="Arial"/>
                        </a:rPr>
                        <a:t> </a:t>
                      </a:r>
                      <a:r>
                        <a:rPr sz="1100" u="none" spc="-10" dirty="0">
                          <a:solidFill>
                            <a:srgbClr val="00338D"/>
                          </a:solidFill>
                          <a:latin typeface="Arial"/>
                          <a:cs typeface="Arial"/>
                        </a:rPr>
                        <a:t>organizzativo,</a:t>
                      </a:r>
                      <a:r>
                        <a:rPr sz="1100" u="none" spc="-55" dirty="0">
                          <a:solidFill>
                            <a:srgbClr val="00338D"/>
                          </a:solidFill>
                          <a:latin typeface="Arial"/>
                          <a:cs typeface="Arial"/>
                        </a:rPr>
                        <a:t> </a:t>
                      </a:r>
                      <a:r>
                        <a:rPr sz="1100" u="none" dirty="0">
                          <a:solidFill>
                            <a:srgbClr val="00338D"/>
                          </a:solidFill>
                          <a:latin typeface="Arial"/>
                          <a:cs typeface="Arial"/>
                        </a:rPr>
                        <a:t>che</a:t>
                      </a:r>
                      <a:r>
                        <a:rPr sz="1100" u="none" spc="-5" dirty="0">
                          <a:solidFill>
                            <a:srgbClr val="00338D"/>
                          </a:solidFill>
                          <a:latin typeface="Arial"/>
                          <a:cs typeface="Arial"/>
                        </a:rPr>
                        <a:t> </a:t>
                      </a:r>
                      <a:r>
                        <a:rPr sz="1100" u="none" dirty="0">
                          <a:solidFill>
                            <a:srgbClr val="00338D"/>
                          </a:solidFill>
                          <a:latin typeface="Arial"/>
                          <a:cs typeface="Arial"/>
                        </a:rPr>
                        <a:t>deve</a:t>
                      </a:r>
                      <a:r>
                        <a:rPr sz="1100" u="none" spc="-10" dirty="0">
                          <a:solidFill>
                            <a:srgbClr val="00338D"/>
                          </a:solidFill>
                          <a:latin typeface="Arial"/>
                          <a:cs typeface="Arial"/>
                        </a:rPr>
                        <a:t> </a:t>
                      </a:r>
                      <a:r>
                        <a:rPr sz="1100" u="none" dirty="0">
                          <a:solidFill>
                            <a:srgbClr val="00338D"/>
                          </a:solidFill>
                          <a:latin typeface="Arial"/>
                          <a:cs typeface="Arial"/>
                        </a:rPr>
                        <a:t>essere</a:t>
                      </a:r>
                      <a:r>
                        <a:rPr sz="1100" u="none" spc="-55" dirty="0">
                          <a:solidFill>
                            <a:srgbClr val="00338D"/>
                          </a:solidFill>
                          <a:latin typeface="Arial"/>
                          <a:cs typeface="Arial"/>
                        </a:rPr>
                        <a:t> </a:t>
                      </a:r>
                      <a:r>
                        <a:rPr sz="1100" u="none" spc="-10" dirty="0">
                          <a:solidFill>
                            <a:srgbClr val="00338D"/>
                          </a:solidFill>
                          <a:latin typeface="Arial"/>
                          <a:cs typeface="Arial"/>
                        </a:rPr>
                        <a:t>approntato</a:t>
                      </a:r>
                      <a:r>
                        <a:rPr sz="1100" u="none" spc="-55" dirty="0">
                          <a:solidFill>
                            <a:srgbClr val="00338D"/>
                          </a:solidFill>
                          <a:latin typeface="Arial"/>
                          <a:cs typeface="Arial"/>
                        </a:rPr>
                        <a:t> </a:t>
                      </a:r>
                      <a:r>
                        <a:rPr sz="1100" u="none" dirty="0">
                          <a:solidFill>
                            <a:srgbClr val="00338D"/>
                          </a:solidFill>
                          <a:latin typeface="Arial"/>
                          <a:cs typeface="Arial"/>
                        </a:rPr>
                        <a:t>per</a:t>
                      </a:r>
                      <a:r>
                        <a:rPr sz="1100" u="none" spc="-25" dirty="0">
                          <a:solidFill>
                            <a:srgbClr val="00338D"/>
                          </a:solidFill>
                          <a:latin typeface="Arial"/>
                          <a:cs typeface="Arial"/>
                        </a:rPr>
                        <a:t> </a:t>
                      </a:r>
                      <a:r>
                        <a:rPr sz="1100" u="none" spc="-10" dirty="0">
                          <a:solidFill>
                            <a:srgbClr val="00338D"/>
                          </a:solidFill>
                          <a:latin typeface="Arial"/>
                          <a:cs typeface="Arial"/>
                        </a:rPr>
                        <a:t>impedire</a:t>
                      </a:r>
                      <a:r>
                        <a:rPr sz="1100" u="none" spc="-50" dirty="0">
                          <a:solidFill>
                            <a:srgbClr val="00338D"/>
                          </a:solidFill>
                          <a:latin typeface="Arial"/>
                          <a:cs typeface="Arial"/>
                        </a:rPr>
                        <a:t> </a:t>
                      </a:r>
                      <a:r>
                        <a:rPr sz="1100" u="none" dirty="0">
                          <a:solidFill>
                            <a:srgbClr val="00338D"/>
                          </a:solidFill>
                          <a:latin typeface="Arial"/>
                          <a:cs typeface="Arial"/>
                        </a:rPr>
                        <a:t>che i</a:t>
                      </a:r>
                      <a:r>
                        <a:rPr sz="1100" u="none" spc="5" dirty="0">
                          <a:solidFill>
                            <a:srgbClr val="00338D"/>
                          </a:solidFill>
                          <a:latin typeface="Arial"/>
                          <a:cs typeface="Arial"/>
                        </a:rPr>
                        <a:t> </a:t>
                      </a:r>
                      <a:r>
                        <a:rPr sz="1100" u="none" spc="-10" dirty="0">
                          <a:solidFill>
                            <a:srgbClr val="00338D"/>
                          </a:solidFill>
                          <a:latin typeface="Arial"/>
                          <a:cs typeface="Arial"/>
                        </a:rPr>
                        <a:t>vertici</a:t>
                      </a:r>
                      <a:r>
                        <a:rPr sz="1100" u="none" spc="-45" dirty="0">
                          <a:solidFill>
                            <a:srgbClr val="00338D"/>
                          </a:solidFill>
                          <a:latin typeface="Arial"/>
                          <a:cs typeface="Arial"/>
                        </a:rPr>
                        <a:t> </a:t>
                      </a:r>
                      <a:r>
                        <a:rPr sz="1100" u="none" spc="-25" dirty="0">
                          <a:solidFill>
                            <a:srgbClr val="00338D"/>
                          </a:solidFill>
                          <a:latin typeface="Arial"/>
                          <a:cs typeface="Arial"/>
                        </a:rPr>
                        <a:t>di </a:t>
                      </a:r>
                      <a:r>
                        <a:rPr sz="1100" u="none" spc="-10" dirty="0">
                          <a:solidFill>
                            <a:srgbClr val="00338D"/>
                          </a:solidFill>
                          <a:latin typeface="Arial"/>
                          <a:cs typeface="Arial"/>
                        </a:rPr>
                        <a:t>un'azienda</a:t>
                      </a:r>
                      <a:r>
                        <a:rPr sz="1100" u="none" spc="-35" dirty="0">
                          <a:solidFill>
                            <a:srgbClr val="00338D"/>
                          </a:solidFill>
                          <a:latin typeface="Arial"/>
                          <a:cs typeface="Arial"/>
                        </a:rPr>
                        <a:t> </a:t>
                      </a:r>
                      <a:r>
                        <a:rPr sz="1100" u="none" spc="-10" dirty="0">
                          <a:solidFill>
                            <a:srgbClr val="00338D"/>
                          </a:solidFill>
                          <a:latin typeface="Arial"/>
                          <a:cs typeface="Arial"/>
                        </a:rPr>
                        <a:t>commettano</a:t>
                      </a:r>
                      <a:r>
                        <a:rPr sz="1100" u="none" spc="-30" dirty="0">
                          <a:solidFill>
                            <a:srgbClr val="00338D"/>
                          </a:solidFill>
                          <a:latin typeface="Arial"/>
                          <a:cs typeface="Arial"/>
                        </a:rPr>
                        <a:t> </a:t>
                      </a:r>
                      <a:r>
                        <a:rPr sz="1100" u="none" spc="-10" dirty="0">
                          <a:solidFill>
                            <a:srgbClr val="00338D"/>
                          </a:solidFill>
                          <a:latin typeface="Arial"/>
                          <a:cs typeface="Arial"/>
                        </a:rPr>
                        <a:t>reati,</a:t>
                      </a:r>
                      <a:r>
                        <a:rPr sz="1100" u="none" spc="-35" dirty="0">
                          <a:solidFill>
                            <a:srgbClr val="00338D"/>
                          </a:solidFill>
                          <a:latin typeface="Arial"/>
                          <a:cs typeface="Arial"/>
                        </a:rPr>
                        <a:t> </a:t>
                      </a:r>
                      <a:r>
                        <a:rPr sz="1100" u="none" dirty="0">
                          <a:solidFill>
                            <a:srgbClr val="00338D"/>
                          </a:solidFill>
                          <a:latin typeface="Arial"/>
                          <a:cs typeface="Arial"/>
                        </a:rPr>
                        <a:t>si</a:t>
                      </a:r>
                      <a:r>
                        <a:rPr sz="1100" u="none" spc="20" dirty="0">
                          <a:solidFill>
                            <a:srgbClr val="00338D"/>
                          </a:solidFill>
                          <a:latin typeface="Arial"/>
                          <a:cs typeface="Arial"/>
                        </a:rPr>
                        <a:t> </a:t>
                      </a:r>
                      <a:r>
                        <a:rPr sz="1100" u="none" spc="-10" dirty="0">
                          <a:solidFill>
                            <a:srgbClr val="00338D"/>
                          </a:solidFill>
                          <a:latin typeface="Arial"/>
                          <a:cs typeface="Arial"/>
                        </a:rPr>
                        <a:t>sperimenta</a:t>
                      </a:r>
                      <a:r>
                        <a:rPr sz="1100" u="none" spc="-50" dirty="0">
                          <a:solidFill>
                            <a:srgbClr val="00338D"/>
                          </a:solidFill>
                          <a:latin typeface="Arial"/>
                          <a:cs typeface="Arial"/>
                        </a:rPr>
                        <a:t> </a:t>
                      </a:r>
                      <a:r>
                        <a:rPr sz="1100" u="none" dirty="0">
                          <a:solidFill>
                            <a:srgbClr val="00338D"/>
                          </a:solidFill>
                          <a:latin typeface="Arial"/>
                          <a:cs typeface="Arial"/>
                        </a:rPr>
                        <a:t>sul</a:t>
                      </a:r>
                      <a:r>
                        <a:rPr sz="1100" u="none" spc="20" dirty="0">
                          <a:solidFill>
                            <a:srgbClr val="00338D"/>
                          </a:solidFill>
                          <a:latin typeface="Arial"/>
                          <a:cs typeface="Arial"/>
                        </a:rPr>
                        <a:t> </a:t>
                      </a:r>
                      <a:r>
                        <a:rPr sz="1100" u="none" dirty="0">
                          <a:solidFill>
                            <a:srgbClr val="00338D"/>
                          </a:solidFill>
                          <a:latin typeface="Arial"/>
                          <a:cs typeface="Arial"/>
                        </a:rPr>
                        <a:t>piano</a:t>
                      </a:r>
                      <a:r>
                        <a:rPr sz="1100" u="none" spc="-20" dirty="0">
                          <a:solidFill>
                            <a:srgbClr val="00338D"/>
                          </a:solidFill>
                          <a:latin typeface="Arial"/>
                          <a:cs typeface="Arial"/>
                        </a:rPr>
                        <a:t> </a:t>
                      </a:r>
                      <a:r>
                        <a:rPr sz="1100" u="none" dirty="0">
                          <a:solidFill>
                            <a:srgbClr val="00338D"/>
                          </a:solidFill>
                          <a:latin typeface="Arial"/>
                          <a:cs typeface="Arial"/>
                        </a:rPr>
                        <a:t>del </a:t>
                      </a:r>
                      <a:r>
                        <a:rPr sz="1100" u="none" spc="-10" dirty="0">
                          <a:solidFill>
                            <a:srgbClr val="00338D"/>
                          </a:solidFill>
                          <a:latin typeface="Arial"/>
                          <a:cs typeface="Arial"/>
                        </a:rPr>
                        <a:t>controllo</a:t>
                      </a:r>
                      <a:r>
                        <a:rPr sz="1100" u="none" spc="-30" dirty="0">
                          <a:solidFill>
                            <a:srgbClr val="00338D"/>
                          </a:solidFill>
                          <a:latin typeface="Arial"/>
                          <a:cs typeface="Arial"/>
                        </a:rPr>
                        <a:t> </a:t>
                      </a:r>
                      <a:r>
                        <a:rPr sz="1100" u="none" spc="-10" dirty="0">
                          <a:solidFill>
                            <a:srgbClr val="00338D"/>
                          </a:solidFill>
                          <a:latin typeface="Arial"/>
                          <a:cs typeface="Arial"/>
                        </a:rPr>
                        <a:t>effettivo</a:t>
                      </a:r>
                      <a:r>
                        <a:rPr sz="1100" u="none" spc="-30" dirty="0">
                          <a:solidFill>
                            <a:srgbClr val="00338D"/>
                          </a:solidFill>
                          <a:latin typeface="Arial"/>
                          <a:cs typeface="Arial"/>
                        </a:rPr>
                        <a:t> </a:t>
                      </a:r>
                      <a:r>
                        <a:rPr sz="1100" u="none" spc="-10" dirty="0">
                          <a:solidFill>
                            <a:srgbClr val="00338D"/>
                          </a:solidFill>
                          <a:latin typeface="Arial"/>
                          <a:cs typeface="Arial"/>
                        </a:rPr>
                        <a:t>delle</a:t>
                      </a:r>
                      <a:r>
                        <a:rPr sz="1100" u="none" spc="-50" dirty="0">
                          <a:solidFill>
                            <a:srgbClr val="00338D"/>
                          </a:solidFill>
                          <a:latin typeface="Arial"/>
                          <a:cs typeface="Arial"/>
                        </a:rPr>
                        <a:t> </a:t>
                      </a:r>
                      <a:r>
                        <a:rPr sz="1100" u="none" spc="-10" dirty="0">
                          <a:solidFill>
                            <a:srgbClr val="00338D"/>
                          </a:solidFill>
                          <a:latin typeface="Arial"/>
                          <a:cs typeface="Arial"/>
                        </a:rPr>
                        <a:t>informazioni.</a:t>
                      </a:r>
                      <a:endParaRPr sz="1100" dirty="0">
                        <a:latin typeface="Arial"/>
                        <a:cs typeface="Arial"/>
                      </a:endParaRPr>
                    </a:p>
                  </a:txBody>
                  <a:tcPr marL="0" marR="0" marT="86360" marB="0">
                    <a:lnL w="12700">
                      <a:solidFill>
                        <a:srgbClr val="00338D"/>
                      </a:solidFill>
                      <a:prstDash val="solid"/>
                    </a:lnL>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3"/>
                  </a:ext>
                </a:extLst>
              </a:tr>
              <a:tr h="998219">
                <a:tc>
                  <a:txBody>
                    <a:bodyPr/>
                    <a:lstStyle/>
                    <a:p>
                      <a:pPr>
                        <a:lnSpc>
                          <a:spcPct val="100000"/>
                        </a:lnSpc>
                        <a:spcBef>
                          <a:spcPts val="1255"/>
                        </a:spcBef>
                      </a:pPr>
                      <a:endParaRPr sz="1100">
                        <a:latin typeface="Times New Roman"/>
                        <a:cs typeface="Times New Roman"/>
                      </a:endParaRPr>
                    </a:p>
                    <a:p>
                      <a:pPr marL="234315" marR="241300" indent="5715">
                        <a:lnSpc>
                          <a:spcPct val="101800"/>
                        </a:lnSpc>
                        <a:spcBef>
                          <a:spcPts val="5"/>
                        </a:spcBef>
                      </a:pPr>
                      <a:r>
                        <a:rPr sz="1100" b="1" spc="-10" dirty="0">
                          <a:solidFill>
                            <a:srgbClr val="00338D"/>
                          </a:solidFill>
                          <a:latin typeface="Arial"/>
                          <a:cs typeface="Arial"/>
                        </a:rPr>
                        <a:t>Responsabilità Amministrativa</a:t>
                      </a:r>
                      <a:endParaRPr sz="1100">
                        <a:latin typeface="Arial"/>
                        <a:cs typeface="Arial"/>
                      </a:endParaRPr>
                    </a:p>
                  </a:txBody>
                  <a:tcPr marL="0" marR="0" marT="159385" marB="0">
                    <a:lnR w="12700">
                      <a:solidFill>
                        <a:srgbClr val="00338D"/>
                      </a:solidFill>
                      <a:prstDash val="solid"/>
                    </a:lnR>
                    <a:lnT w="12700">
                      <a:solidFill>
                        <a:srgbClr val="00338D"/>
                      </a:solidFill>
                      <a:prstDash val="solid"/>
                    </a:lnT>
                    <a:lnB w="12700">
                      <a:solidFill>
                        <a:srgbClr val="00338D"/>
                      </a:solidFill>
                      <a:prstDash val="solid"/>
                    </a:lnB>
                    <a:solidFill>
                      <a:srgbClr val="E7EAF3"/>
                    </a:solidFill>
                  </a:tcPr>
                </a:tc>
                <a:tc>
                  <a:txBody>
                    <a:bodyPr/>
                    <a:lstStyle/>
                    <a:p>
                      <a:pPr marL="255904" marR="863600" indent="-171450">
                        <a:lnSpc>
                          <a:spcPct val="100000"/>
                        </a:lnSpc>
                        <a:spcBef>
                          <a:spcPts val="265"/>
                        </a:spcBef>
                        <a:buClr>
                          <a:srgbClr val="0091DA"/>
                        </a:buClr>
                        <a:buSzPct val="81818"/>
                        <a:buFont typeface="Wingdings"/>
                        <a:buChar char=""/>
                        <a:tabLst>
                          <a:tab pos="257175" algn="l"/>
                        </a:tabLst>
                      </a:pPr>
                      <a:r>
                        <a:rPr sz="1100" b="1" dirty="0">
                          <a:solidFill>
                            <a:srgbClr val="00338D"/>
                          </a:solidFill>
                          <a:latin typeface="Arial"/>
                          <a:cs typeface="Arial"/>
                        </a:rPr>
                        <a:t>Il</a:t>
                      </a:r>
                      <a:r>
                        <a:rPr sz="1100" b="1" spc="-25" dirty="0">
                          <a:solidFill>
                            <a:srgbClr val="00338D"/>
                          </a:solidFill>
                          <a:latin typeface="Arial"/>
                          <a:cs typeface="Arial"/>
                        </a:rPr>
                        <a:t> </a:t>
                      </a:r>
                      <a:r>
                        <a:rPr sz="1100" b="1" dirty="0">
                          <a:solidFill>
                            <a:srgbClr val="00338D"/>
                          </a:solidFill>
                          <a:latin typeface="Arial"/>
                          <a:cs typeface="Arial"/>
                        </a:rPr>
                        <a:t>Modello</a:t>
                      </a:r>
                      <a:r>
                        <a:rPr sz="1100" b="1" spc="-35" dirty="0">
                          <a:solidFill>
                            <a:srgbClr val="00338D"/>
                          </a:solidFill>
                          <a:latin typeface="Arial"/>
                          <a:cs typeface="Arial"/>
                        </a:rPr>
                        <a:t> </a:t>
                      </a:r>
                      <a:r>
                        <a:rPr sz="1100" b="1" spc="-10" dirty="0">
                          <a:solidFill>
                            <a:srgbClr val="00338D"/>
                          </a:solidFill>
                          <a:latin typeface="Arial"/>
                          <a:cs typeface="Arial"/>
                        </a:rPr>
                        <a:t>organizzativo</a:t>
                      </a:r>
                      <a:r>
                        <a:rPr sz="1100" b="1" spc="-50" dirty="0">
                          <a:solidFill>
                            <a:srgbClr val="00338D"/>
                          </a:solidFill>
                          <a:latin typeface="Arial"/>
                          <a:cs typeface="Arial"/>
                        </a:rPr>
                        <a:t> </a:t>
                      </a:r>
                      <a:r>
                        <a:rPr sz="1100" b="1" dirty="0">
                          <a:solidFill>
                            <a:srgbClr val="00338D"/>
                          </a:solidFill>
                          <a:latin typeface="Arial"/>
                          <a:cs typeface="Arial"/>
                        </a:rPr>
                        <a:t>è</a:t>
                      </a:r>
                      <a:r>
                        <a:rPr sz="1100" b="1" spc="-15" dirty="0">
                          <a:solidFill>
                            <a:srgbClr val="00338D"/>
                          </a:solidFill>
                          <a:latin typeface="Arial"/>
                          <a:cs typeface="Arial"/>
                        </a:rPr>
                        <a:t> </a:t>
                      </a:r>
                      <a:r>
                        <a:rPr sz="1100" b="1" dirty="0">
                          <a:solidFill>
                            <a:srgbClr val="00338D"/>
                          </a:solidFill>
                          <a:latin typeface="Arial"/>
                          <a:cs typeface="Arial"/>
                        </a:rPr>
                        <a:t>stato</a:t>
                      </a:r>
                      <a:r>
                        <a:rPr sz="1100" b="1" spc="-45" dirty="0">
                          <a:solidFill>
                            <a:srgbClr val="00338D"/>
                          </a:solidFill>
                          <a:latin typeface="Arial"/>
                          <a:cs typeface="Arial"/>
                        </a:rPr>
                        <a:t> </a:t>
                      </a:r>
                      <a:r>
                        <a:rPr sz="1100" b="1" dirty="0">
                          <a:solidFill>
                            <a:srgbClr val="00338D"/>
                          </a:solidFill>
                          <a:latin typeface="Arial"/>
                          <a:cs typeface="Arial"/>
                        </a:rPr>
                        <a:t>giudicato</a:t>
                      </a:r>
                      <a:r>
                        <a:rPr sz="1100" b="1" spc="-35" dirty="0">
                          <a:solidFill>
                            <a:srgbClr val="00338D"/>
                          </a:solidFill>
                          <a:latin typeface="Arial"/>
                          <a:cs typeface="Arial"/>
                        </a:rPr>
                        <a:t> </a:t>
                      </a:r>
                      <a:r>
                        <a:rPr sz="1100" b="1" dirty="0">
                          <a:solidFill>
                            <a:srgbClr val="00338D"/>
                          </a:solidFill>
                          <a:latin typeface="Arial"/>
                          <a:cs typeface="Arial"/>
                        </a:rPr>
                        <a:t>non</a:t>
                      </a:r>
                      <a:r>
                        <a:rPr sz="1100" b="1" spc="-20" dirty="0">
                          <a:solidFill>
                            <a:srgbClr val="00338D"/>
                          </a:solidFill>
                          <a:latin typeface="Arial"/>
                          <a:cs typeface="Arial"/>
                        </a:rPr>
                        <a:t> </a:t>
                      </a:r>
                      <a:r>
                        <a:rPr sz="1100" b="1" spc="-10" dirty="0">
                          <a:solidFill>
                            <a:srgbClr val="00338D"/>
                          </a:solidFill>
                          <a:latin typeface="Arial"/>
                          <a:cs typeface="Arial"/>
                        </a:rPr>
                        <a:t>idoneo</a:t>
                      </a:r>
                      <a:r>
                        <a:rPr sz="1100" b="1" spc="-50" dirty="0">
                          <a:solidFill>
                            <a:srgbClr val="00338D"/>
                          </a:solidFill>
                          <a:latin typeface="Arial"/>
                          <a:cs typeface="Arial"/>
                        </a:rPr>
                        <a:t> </a:t>
                      </a:r>
                      <a:r>
                        <a:rPr sz="1100" dirty="0">
                          <a:solidFill>
                            <a:srgbClr val="00338D"/>
                          </a:solidFill>
                          <a:latin typeface="Arial"/>
                          <a:cs typeface="Arial"/>
                        </a:rPr>
                        <a:t>ad</a:t>
                      </a:r>
                      <a:r>
                        <a:rPr sz="1100" spc="-20" dirty="0">
                          <a:solidFill>
                            <a:srgbClr val="00338D"/>
                          </a:solidFill>
                          <a:latin typeface="Arial"/>
                          <a:cs typeface="Arial"/>
                        </a:rPr>
                        <a:t> </a:t>
                      </a:r>
                      <a:r>
                        <a:rPr sz="1100" spc="-10" dirty="0">
                          <a:solidFill>
                            <a:srgbClr val="00338D"/>
                          </a:solidFill>
                          <a:latin typeface="Arial"/>
                          <a:cs typeface="Arial"/>
                        </a:rPr>
                        <a:t>impedire</a:t>
                      </a:r>
                      <a:r>
                        <a:rPr sz="1100" spc="-60" dirty="0">
                          <a:solidFill>
                            <a:srgbClr val="00338D"/>
                          </a:solidFill>
                          <a:latin typeface="Arial"/>
                          <a:cs typeface="Arial"/>
                        </a:rPr>
                        <a:t> </a:t>
                      </a:r>
                      <a:r>
                        <a:rPr sz="1100" dirty="0">
                          <a:solidFill>
                            <a:srgbClr val="00338D"/>
                          </a:solidFill>
                          <a:latin typeface="Arial"/>
                          <a:cs typeface="Arial"/>
                        </a:rPr>
                        <a:t>la</a:t>
                      </a:r>
                      <a:r>
                        <a:rPr sz="1100" spc="-10" dirty="0">
                          <a:solidFill>
                            <a:srgbClr val="00338D"/>
                          </a:solidFill>
                          <a:latin typeface="Arial"/>
                          <a:cs typeface="Arial"/>
                        </a:rPr>
                        <a:t> consumazione</a:t>
                      </a:r>
                      <a:r>
                        <a:rPr sz="1100" spc="-60" dirty="0">
                          <a:solidFill>
                            <a:srgbClr val="00338D"/>
                          </a:solidFill>
                          <a:latin typeface="Arial"/>
                          <a:cs typeface="Arial"/>
                        </a:rPr>
                        <a:t> </a:t>
                      </a:r>
                      <a:r>
                        <a:rPr sz="1100" dirty="0">
                          <a:solidFill>
                            <a:srgbClr val="00338D"/>
                          </a:solidFill>
                          <a:latin typeface="Arial"/>
                          <a:cs typeface="Arial"/>
                        </a:rPr>
                        <a:t>di</a:t>
                      </a:r>
                      <a:r>
                        <a:rPr sz="1100" spc="-15" dirty="0">
                          <a:solidFill>
                            <a:srgbClr val="00338D"/>
                          </a:solidFill>
                          <a:latin typeface="Arial"/>
                          <a:cs typeface="Arial"/>
                        </a:rPr>
                        <a:t> </a:t>
                      </a:r>
                      <a:r>
                        <a:rPr sz="1100" dirty="0">
                          <a:solidFill>
                            <a:srgbClr val="00338D"/>
                          </a:solidFill>
                          <a:latin typeface="Arial"/>
                          <a:cs typeface="Arial"/>
                        </a:rPr>
                        <a:t>un</a:t>
                      </a:r>
                      <a:r>
                        <a:rPr sz="1100" spc="-25" dirty="0">
                          <a:solidFill>
                            <a:srgbClr val="00338D"/>
                          </a:solidFill>
                          <a:latin typeface="Arial"/>
                          <a:cs typeface="Arial"/>
                        </a:rPr>
                        <a:t> </a:t>
                      </a:r>
                      <a:r>
                        <a:rPr sz="1100" dirty="0">
                          <a:solidFill>
                            <a:srgbClr val="00338D"/>
                          </a:solidFill>
                          <a:latin typeface="Arial"/>
                          <a:cs typeface="Arial"/>
                        </a:rPr>
                        <a:t>tipico</a:t>
                      </a:r>
                      <a:r>
                        <a:rPr sz="1100" spc="-45" dirty="0">
                          <a:solidFill>
                            <a:srgbClr val="00338D"/>
                          </a:solidFill>
                          <a:latin typeface="Arial"/>
                          <a:cs typeface="Arial"/>
                        </a:rPr>
                        <a:t> </a:t>
                      </a:r>
                      <a:r>
                        <a:rPr sz="1100" dirty="0">
                          <a:solidFill>
                            <a:srgbClr val="00338D"/>
                          </a:solidFill>
                          <a:latin typeface="Arial"/>
                          <a:cs typeface="Arial"/>
                        </a:rPr>
                        <a:t>reato</a:t>
                      </a:r>
                      <a:r>
                        <a:rPr sz="1100" spc="-60" dirty="0">
                          <a:solidFill>
                            <a:srgbClr val="00338D"/>
                          </a:solidFill>
                          <a:latin typeface="Arial"/>
                          <a:cs typeface="Arial"/>
                        </a:rPr>
                        <a:t> </a:t>
                      </a:r>
                      <a:r>
                        <a:rPr sz="1100" spc="-25" dirty="0">
                          <a:solidFill>
                            <a:srgbClr val="00338D"/>
                          </a:solidFill>
                          <a:latin typeface="Arial"/>
                          <a:cs typeface="Arial"/>
                        </a:rPr>
                        <a:t>di 	</a:t>
                      </a:r>
                      <a:r>
                        <a:rPr sz="1100" spc="-10" dirty="0">
                          <a:solidFill>
                            <a:srgbClr val="00338D"/>
                          </a:solidFill>
                          <a:latin typeface="Arial"/>
                          <a:cs typeface="Arial"/>
                        </a:rPr>
                        <a:t>comunicazione,</a:t>
                      </a:r>
                      <a:r>
                        <a:rPr sz="1100" spc="-65" dirty="0">
                          <a:solidFill>
                            <a:srgbClr val="00338D"/>
                          </a:solidFill>
                          <a:latin typeface="Arial"/>
                          <a:cs typeface="Arial"/>
                        </a:rPr>
                        <a:t> </a:t>
                      </a:r>
                      <a:r>
                        <a:rPr sz="1100" dirty="0">
                          <a:solidFill>
                            <a:srgbClr val="00338D"/>
                          </a:solidFill>
                          <a:latin typeface="Arial"/>
                          <a:cs typeface="Arial"/>
                        </a:rPr>
                        <a:t>quale</a:t>
                      </a:r>
                      <a:r>
                        <a:rPr sz="1100" spc="-20" dirty="0">
                          <a:solidFill>
                            <a:srgbClr val="00338D"/>
                          </a:solidFill>
                          <a:latin typeface="Arial"/>
                          <a:cs typeface="Arial"/>
                        </a:rPr>
                        <a:t> </a:t>
                      </a:r>
                      <a:r>
                        <a:rPr sz="1100" dirty="0">
                          <a:solidFill>
                            <a:srgbClr val="00338D"/>
                          </a:solidFill>
                          <a:latin typeface="Arial"/>
                          <a:cs typeface="Arial"/>
                        </a:rPr>
                        <a:t>è</a:t>
                      </a:r>
                      <a:r>
                        <a:rPr sz="1100" spc="-20" dirty="0">
                          <a:solidFill>
                            <a:srgbClr val="00338D"/>
                          </a:solidFill>
                          <a:latin typeface="Arial"/>
                          <a:cs typeface="Arial"/>
                        </a:rPr>
                        <a:t> </a:t>
                      </a:r>
                      <a:r>
                        <a:rPr sz="1100" dirty="0">
                          <a:solidFill>
                            <a:srgbClr val="00338D"/>
                          </a:solidFill>
                          <a:latin typeface="Arial"/>
                          <a:cs typeface="Arial"/>
                        </a:rPr>
                        <a:t>quello</a:t>
                      </a:r>
                      <a:r>
                        <a:rPr sz="1100" spc="-45" dirty="0">
                          <a:solidFill>
                            <a:srgbClr val="00338D"/>
                          </a:solidFill>
                          <a:latin typeface="Arial"/>
                          <a:cs typeface="Arial"/>
                        </a:rPr>
                        <a:t> </a:t>
                      </a:r>
                      <a:r>
                        <a:rPr sz="1100" dirty="0">
                          <a:solidFill>
                            <a:srgbClr val="00338D"/>
                          </a:solidFill>
                          <a:latin typeface="Arial"/>
                          <a:cs typeface="Arial"/>
                        </a:rPr>
                        <a:t>di</a:t>
                      </a:r>
                      <a:r>
                        <a:rPr sz="1100" spc="-30" dirty="0">
                          <a:solidFill>
                            <a:srgbClr val="00338D"/>
                          </a:solidFill>
                          <a:latin typeface="Arial"/>
                          <a:cs typeface="Arial"/>
                        </a:rPr>
                        <a:t> </a:t>
                      </a:r>
                      <a:r>
                        <a:rPr sz="1100" spc="-10" dirty="0">
                          <a:solidFill>
                            <a:srgbClr val="00338D"/>
                          </a:solidFill>
                          <a:latin typeface="Arial"/>
                          <a:cs typeface="Arial"/>
                        </a:rPr>
                        <a:t>aggiotaggio;</a:t>
                      </a:r>
                      <a:endParaRPr sz="1100" dirty="0">
                        <a:latin typeface="Arial"/>
                        <a:cs typeface="Arial"/>
                      </a:endParaRPr>
                    </a:p>
                    <a:p>
                      <a:pPr marL="256540" indent="-171450">
                        <a:lnSpc>
                          <a:spcPct val="100000"/>
                        </a:lnSpc>
                        <a:spcBef>
                          <a:spcPts val="204"/>
                        </a:spcBef>
                        <a:buClr>
                          <a:srgbClr val="0091DA"/>
                        </a:buClr>
                        <a:buSzPct val="81818"/>
                        <a:buFont typeface="Wingdings"/>
                        <a:buChar char=""/>
                        <a:tabLst>
                          <a:tab pos="256540" algn="l"/>
                        </a:tabLst>
                      </a:pPr>
                      <a:r>
                        <a:rPr sz="1100" dirty="0">
                          <a:solidFill>
                            <a:srgbClr val="00338D"/>
                          </a:solidFill>
                          <a:latin typeface="Arial"/>
                          <a:cs typeface="Arial"/>
                        </a:rPr>
                        <a:t>Assenza</a:t>
                      </a:r>
                      <a:r>
                        <a:rPr sz="1100" spc="-55" dirty="0">
                          <a:solidFill>
                            <a:srgbClr val="00338D"/>
                          </a:solidFill>
                          <a:latin typeface="Arial"/>
                          <a:cs typeface="Arial"/>
                        </a:rPr>
                        <a:t> </a:t>
                      </a:r>
                      <a:r>
                        <a:rPr sz="1100" dirty="0">
                          <a:solidFill>
                            <a:srgbClr val="00338D"/>
                          </a:solidFill>
                          <a:latin typeface="Arial"/>
                          <a:cs typeface="Arial"/>
                        </a:rPr>
                        <a:t>della</a:t>
                      </a:r>
                      <a:r>
                        <a:rPr sz="1100" spc="-30" dirty="0">
                          <a:solidFill>
                            <a:srgbClr val="00338D"/>
                          </a:solidFill>
                          <a:latin typeface="Arial"/>
                          <a:cs typeface="Arial"/>
                        </a:rPr>
                        <a:t> </a:t>
                      </a:r>
                      <a:r>
                        <a:rPr sz="1100" dirty="0">
                          <a:solidFill>
                            <a:srgbClr val="00338D"/>
                          </a:solidFill>
                          <a:latin typeface="Arial"/>
                          <a:cs typeface="Arial"/>
                        </a:rPr>
                        <a:t>condotta</a:t>
                      </a:r>
                      <a:r>
                        <a:rPr sz="1100" spc="-45" dirty="0">
                          <a:solidFill>
                            <a:srgbClr val="00338D"/>
                          </a:solidFill>
                          <a:latin typeface="Arial"/>
                          <a:cs typeface="Arial"/>
                        </a:rPr>
                        <a:t> </a:t>
                      </a:r>
                      <a:r>
                        <a:rPr sz="1100" dirty="0">
                          <a:solidFill>
                            <a:srgbClr val="00338D"/>
                          </a:solidFill>
                          <a:latin typeface="Arial"/>
                          <a:cs typeface="Arial"/>
                        </a:rPr>
                        <a:t>fraudolenta</a:t>
                      </a:r>
                      <a:r>
                        <a:rPr sz="1100" spc="-55" dirty="0">
                          <a:solidFill>
                            <a:srgbClr val="00338D"/>
                          </a:solidFill>
                          <a:latin typeface="Arial"/>
                          <a:cs typeface="Arial"/>
                        </a:rPr>
                        <a:t> </a:t>
                      </a:r>
                      <a:r>
                        <a:rPr sz="1100" dirty="0">
                          <a:solidFill>
                            <a:srgbClr val="00338D"/>
                          </a:solidFill>
                          <a:latin typeface="Arial"/>
                          <a:cs typeface="Arial"/>
                        </a:rPr>
                        <a:t>volta</a:t>
                      </a:r>
                      <a:r>
                        <a:rPr sz="1100" spc="-25" dirty="0">
                          <a:solidFill>
                            <a:srgbClr val="00338D"/>
                          </a:solidFill>
                          <a:latin typeface="Arial"/>
                          <a:cs typeface="Arial"/>
                        </a:rPr>
                        <a:t> </a:t>
                      </a:r>
                      <a:r>
                        <a:rPr sz="1100" dirty="0">
                          <a:solidFill>
                            <a:srgbClr val="00338D"/>
                          </a:solidFill>
                          <a:latin typeface="Arial"/>
                          <a:cs typeface="Arial"/>
                        </a:rPr>
                        <a:t>ad</a:t>
                      </a:r>
                      <a:r>
                        <a:rPr sz="1100" spc="-30" dirty="0">
                          <a:solidFill>
                            <a:srgbClr val="00338D"/>
                          </a:solidFill>
                          <a:latin typeface="Arial"/>
                          <a:cs typeface="Arial"/>
                        </a:rPr>
                        <a:t> </a:t>
                      </a:r>
                      <a:r>
                        <a:rPr sz="1100" dirty="0">
                          <a:solidFill>
                            <a:srgbClr val="00338D"/>
                          </a:solidFill>
                          <a:latin typeface="Arial"/>
                          <a:cs typeface="Arial"/>
                        </a:rPr>
                        <a:t>aggirare</a:t>
                      </a:r>
                      <a:r>
                        <a:rPr sz="1100" spc="-55" dirty="0">
                          <a:solidFill>
                            <a:srgbClr val="00338D"/>
                          </a:solidFill>
                          <a:latin typeface="Arial"/>
                          <a:cs typeface="Arial"/>
                        </a:rPr>
                        <a:t> </a:t>
                      </a:r>
                      <a:r>
                        <a:rPr sz="1100" dirty="0">
                          <a:solidFill>
                            <a:srgbClr val="00338D"/>
                          </a:solidFill>
                          <a:latin typeface="Arial"/>
                          <a:cs typeface="Arial"/>
                        </a:rPr>
                        <a:t>con</a:t>
                      </a:r>
                      <a:r>
                        <a:rPr sz="1100" spc="-15" dirty="0">
                          <a:solidFill>
                            <a:srgbClr val="00338D"/>
                          </a:solidFill>
                          <a:latin typeface="Arial"/>
                          <a:cs typeface="Arial"/>
                        </a:rPr>
                        <a:t> </a:t>
                      </a:r>
                      <a:r>
                        <a:rPr sz="1100" spc="-10" dirty="0">
                          <a:solidFill>
                            <a:srgbClr val="00338D"/>
                          </a:solidFill>
                          <a:latin typeface="Arial"/>
                          <a:cs typeface="Arial"/>
                        </a:rPr>
                        <a:t>l'inganno</a:t>
                      </a:r>
                      <a:r>
                        <a:rPr sz="1100" spc="-65" dirty="0">
                          <a:solidFill>
                            <a:srgbClr val="00338D"/>
                          </a:solidFill>
                          <a:latin typeface="Arial"/>
                          <a:cs typeface="Arial"/>
                        </a:rPr>
                        <a:t> </a:t>
                      </a:r>
                      <a:r>
                        <a:rPr sz="1100" spc="-10" dirty="0">
                          <a:solidFill>
                            <a:srgbClr val="00338D"/>
                          </a:solidFill>
                          <a:latin typeface="Arial"/>
                          <a:cs typeface="Arial"/>
                        </a:rPr>
                        <a:t>il</a:t>
                      </a:r>
                      <a:r>
                        <a:rPr sz="1100" spc="-95" dirty="0">
                          <a:solidFill>
                            <a:srgbClr val="00338D"/>
                          </a:solidFill>
                          <a:latin typeface="Arial"/>
                          <a:cs typeface="Arial"/>
                        </a:rPr>
                        <a:t> </a:t>
                      </a:r>
                      <a:r>
                        <a:rPr sz="1100" spc="-10" dirty="0">
                          <a:solidFill>
                            <a:srgbClr val="00338D"/>
                          </a:solidFill>
                          <a:latin typeface="Arial"/>
                          <a:cs typeface="Arial"/>
                        </a:rPr>
                        <a:t>Modello</a:t>
                      </a:r>
                      <a:endParaRPr sz="1100" dirty="0">
                        <a:latin typeface="Arial"/>
                        <a:cs typeface="Arial"/>
                      </a:endParaRPr>
                    </a:p>
                    <a:p>
                      <a:pPr marL="256540" indent="-171450">
                        <a:lnSpc>
                          <a:spcPct val="100000"/>
                        </a:lnSpc>
                        <a:spcBef>
                          <a:spcPts val="190"/>
                        </a:spcBef>
                        <a:buClr>
                          <a:srgbClr val="0091DA"/>
                        </a:buClr>
                        <a:buSzPct val="81818"/>
                        <a:buFont typeface="Wingdings"/>
                        <a:buChar char=""/>
                        <a:tabLst>
                          <a:tab pos="256540" algn="l"/>
                        </a:tabLst>
                      </a:pPr>
                      <a:r>
                        <a:rPr sz="1100" spc="-10" dirty="0">
                          <a:solidFill>
                            <a:srgbClr val="00338D"/>
                          </a:solidFill>
                          <a:latin typeface="Arial"/>
                          <a:cs typeface="Arial"/>
                        </a:rPr>
                        <a:t>Obblighi</a:t>
                      </a:r>
                      <a:r>
                        <a:rPr sz="1100" spc="-45" dirty="0">
                          <a:solidFill>
                            <a:srgbClr val="00338D"/>
                          </a:solidFill>
                          <a:latin typeface="Arial"/>
                          <a:cs typeface="Arial"/>
                        </a:rPr>
                        <a:t> </a:t>
                      </a:r>
                      <a:r>
                        <a:rPr sz="1100" dirty="0">
                          <a:solidFill>
                            <a:srgbClr val="00338D"/>
                          </a:solidFill>
                          <a:latin typeface="Arial"/>
                          <a:cs typeface="Arial"/>
                        </a:rPr>
                        <a:t>di</a:t>
                      </a:r>
                      <a:r>
                        <a:rPr sz="1100" spc="-20" dirty="0">
                          <a:solidFill>
                            <a:srgbClr val="00338D"/>
                          </a:solidFill>
                          <a:latin typeface="Arial"/>
                          <a:cs typeface="Arial"/>
                        </a:rPr>
                        <a:t> </a:t>
                      </a:r>
                      <a:r>
                        <a:rPr sz="1100" spc="-10" dirty="0">
                          <a:solidFill>
                            <a:srgbClr val="00338D"/>
                          </a:solidFill>
                          <a:latin typeface="Arial"/>
                          <a:cs typeface="Arial"/>
                        </a:rPr>
                        <a:t>verifica</a:t>
                      </a:r>
                      <a:r>
                        <a:rPr sz="1100" spc="-55" dirty="0">
                          <a:solidFill>
                            <a:srgbClr val="00338D"/>
                          </a:solidFill>
                          <a:latin typeface="Arial"/>
                          <a:cs typeface="Arial"/>
                        </a:rPr>
                        <a:t> </a:t>
                      </a:r>
                      <a:r>
                        <a:rPr sz="1100" dirty="0">
                          <a:solidFill>
                            <a:srgbClr val="00338D"/>
                          </a:solidFill>
                          <a:latin typeface="Arial"/>
                          <a:cs typeface="Arial"/>
                        </a:rPr>
                        <a:t>annuale</a:t>
                      </a:r>
                      <a:r>
                        <a:rPr sz="1100" spc="-30" dirty="0">
                          <a:solidFill>
                            <a:srgbClr val="00338D"/>
                          </a:solidFill>
                          <a:latin typeface="Arial"/>
                          <a:cs typeface="Arial"/>
                        </a:rPr>
                        <a:t> </a:t>
                      </a:r>
                      <a:r>
                        <a:rPr sz="1100" dirty="0">
                          <a:solidFill>
                            <a:srgbClr val="00338D"/>
                          </a:solidFill>
                          <a:latin typeface="Arial"/>
                          <a:cs typeface="Arial"/>
                        </a:rPr>
                        <a:t>per</a:t>
                      </a:r>
                      <a:r>
                        <a:rPr sz="1100" spc="-20" dirty="0">
                          <a:solidFill>
                            <a:srgbClr val="00338D"/>
                          </a:solidFill>
                          <a:latin typeface="Arial"/>
                          <a:cs typeface="Arial"/>
                        </a:rPr>
                        <a:t> </a:t>
                      </a:r>
                      <a:r>
                        <a:rPr sz="1100" dirty="0">
                          <a:solidFill>
                            <a:srgbClr val="00338D"/>
                          </a:solidFill>
                          <a:latin typeface="Arial"/>
                          <a:cs typeface="Arial"/>
                        </a:rPr>
                        <a:t>i</a:t>
                      </a:r>
                      <a:r>
                        <a:rPr sz="1100" spc="-10" dirty="0">
                          <a:solidFill>
                            <a:srgbClr val="00338D"/>
                          </a:solidFill>
                          <a:latin typeface="Arial"/>
                          <a:cs typeface="Arial"/>
                        </a:rPr>
                        <a:t> principali</a:t>
                      </a:r>
                      <a:r>
                        <a:rPr sz="1100" spc="-30" dirty="0">
                          <a:solidFill>
                            <a:srgbClr val="00338D"/>
                          </a:solidFill>
                          <a:latin typeface="Arial"/>
                          <a:cs typeface="Arial"/>
                        </a:rPr>
                        <a:t> </a:t>
                      </a:r>
                      <a:r>
                        <a:rPr sz="1100" dirty="0">
                          <a:solidFill>
                            <a:srgbClr val="00338D"/>
                          </a:solidFill>
                          <a:latin typeface="Arial"/>
                          <a:cs typeface="Arial"/>
                        </a:rPr>
                        <a:t>atti</a:t>
                      </a:r>
                      <a:r>
                        <a:rPr sz="1100" spc="-15" dirty="0">
                          <a:solidFill>
                            <a:srgbClr val="00338D"/>
                          </a:solidFill>
                          <a:latin typeface="Arial"/>
                          <a:cs typeface="Arial"/>
                        </a:rPr>
                        <a:t> </a:t>
                      </a:r>
                      <a:r>
                        <a:rPr sz="1100" spc="-10" dirty="0">
                          <a:solidFill>
                            <a:srgbClr val="00338D"/>
                          </a:solidFill>
                          <a:latin typeface="Arial"/>
                          <a:cs typeface="Arial"/>
                        </a:rPr>
                        <a:t>societari</a:t>
                      </a:r>
                      <a:r>
                        <a:rPr sz="1100" spc="-45" dirty="0">
                          <a:solidFill>
                            <a:srgbClr val="00338D"/>
                          </a:solidFill>
                          <a:latin typeface="Arial"/>
                          <a:cs typeface="Arial"/>
                        </a:rPr>
                        <a:t> </a:t>
                      </a:r>
                      <a:r>
                        <a:rPr sz="1100" dirty="0">
                          <a:solidFill>
                            <a:srgbClr val="00338D"/>
                          </a:solidFill>
                          <a:latin typeface="Arial"/>
                          <a:cs typeface="Arial"/>
                        </a:rPr>
                        <a:t>e</a:t>
                      </a:r>
                      <a:r>
                        <a:rPr sz="1100" spc="-5" dirty="0">
                          <a:solidFill>
                            <a:srgbClr val="00338D"/>
                          </a:solidFill>
                          <a:latin typeface="Arial"/>
                          <a:cs typeface="Arial"/>
                        </a:rPr>
                        <a:t> </a:t>
                      </a:r>
                      <a:r>
                        <a:rPr sz="1100" dirty="0">
                          <a:solidFill>
                            <a:srgbClr val="00338D"/>
                          </a:solidFill>
                          <a:latin typeface="Arial"/>
                          <a:cs typeface="Arial"/>
                        </a:rPr>
                        <a:t>per</a:t>
                      </a:r>
                      <a:r>
                        <a:rPr sz="1100" spc="-35" dirty="0">
                          <a:solidFill>
                            <a:srgbClr val="00338D"/>
                          </a:solidFill>
                          <a:latin typeface="Arial"/>
                          <a:cs typeface="Arial"/>
                        </a:rPr>
                        <a:t> </a:t>
                      </a:r>
                      <a:r>
                        <a:rPr sz="1100" dirty="0">
                          <a:solidFill>
                            <a:srgbClr val="00338D"/>
                          </a:solidFill>
                          <a:latin typeface="Arial"/>
                          <a:cs typeface="Arial"/>
                        </a:rPr>
                        <a:t>la</a:t>
                      </a:r>
                      <a:r>
                        <a:rPr sz="1100" spc="-5" dirty="0">
                          <a:solidFill>
                            <a:srgbClr val="00338D"/>
                          </a:solidFill>
                          <a:latin typeface="Arial"/>
                          <a:cs typeface="Arial"/>
                        </a:rPr>
                        <a:t> </a:t>
                      </a:r>
                      <a:r>
                        <a:rPr sz="1100" spc="-10" dirty="0">
                          <a:solidFill>
                            <a:srgbClr val="00338D"/>
                          </a:solidFill>
                          <a:latin typeface="Arial"/>
                          <a:cs typeface="Arial"/>
                        </a:rPr>
                        <a:t>validità</a:t>
                      </a:r>
                      <a:r>
                        <a:rPr sz="1100" spc="-15" dirty="0">
                          <a:solidFill>
                            <a:srgbClr val="00338D"/>
                          </a:solidFill>
                          <a:latin typeface="Arial"/>
                          <a:cs typeface="Arial"/>
                        </a:rPr>
                        <a:t> </a:t>
                      </a:r>
                      <a:r>
                        <a:rPr sz="1100" dirty="0">
                          <a:solidFill>
                            <a:srgbClr val="00338D"/>
                          </a:solidFill>
                          <a:latin typeface="Arial"/>
                          <a:cs typeface="Arial"/>
                        </a:rPr>
                        <a:t>delle</a:t>
                      </a:r>
                      <a:r>
                        <a:rPr sz="1100" spc="-15" dirty="0">
                          <a:solidFill>
                            <a:srgbClr val="00338D"/>
                          </a:solidFill>
                          <a:latin typeface="Arial"/>
                          <a:cs typeface="Arial"/>
                        </a:rPr>
                        <a:t> </a:t>
                      </a:r>
                      <a:r>
                        <a:rPr sz="1100" spc="-10" dirty="0">
                          <a:solidFill>
                            <a:srgbClr val="00338D"/>
                          </a:solidFill>
                          <a:latin typeface="Arial"/>
                          <a:cs typeface="Arial"/>
                        </a:rPr>
                        <a:t>procedure</a:t>
                      </a:r>
                      <a:r>
                        <a:rPr sz="1100" spc="-55" dirty="0">
                          <a:solidFill>
                            <a:srgbClr val="00338D"/>
                          </a:solidFill>
                          <a:latin typeface="Arial"/>
                          <a:cs typeface="Arial"/>
                        </a:rPr>
                        <a:t> </a:t>
                      </a:r>
                      <a:r>
                        <a:rPr sz="1100" dirty="0">
                          <a:solidFill>
                            <a:srgbClr val="00338D"/>
                          </a:solidFill>
                          <a:latin typeface="Arial"/>
                          <a:cs typeface="Arial"/>
                        </a:rPr>
                        <a:t>di</a:t>
                      </a:r>
                      <a:r>
                        <a:rPr sz="1100" spc="15" dirty="0">
                          <a:solidFill>
                            <a:srgbClr val="00338D"/>
                          </a:solidFill>
                          <a:latin typeface="Arial"/>
                          <a:cs typeface="Arial"/>
                        </a:rPr>
                        <a:t> </a:t>
                      </a:r>
                      <a:r>
                        <a:rPr sz="1100" spc="-10" dirty="0">
                          <a:solidFill>
                            <a:srgbClr val="00338D"/>
                          </a:solidFill>
                          <a:latin typeface="Arial"/>
                          <a:cs typeface="Arial"/>
                        </a:rPr>
                        <a:t>controllo;</a:t>
                      </a:r>
                      <a:endParaRPr sz="1100" dirty="0">
                        <a:latin typeface="Arial"/>
                        <a:cs typeface="Arial"/>
                      </a:endParaRPr>
                    </a:p>
                    <a:p>
                      <a:pPr marL="256540" indent="-171450">
                        <a:lnSpc>
                          <a:spcPct val="100000"/>
                        </a:lnSpc>
                        <a:spcBef>
                          <a:spcPts val="204"/>
                        </a:spcBef>
                        <a:buClr>
                          <a:srgbClr val="0091DA"/>
                        </a:buClr>
                        <a:buSzPct val="81818"/>
                        <a:buFont typeface="Wingdings"/>
                        <a:buChar char=""/>
                        <a:tabLst>
                          <a:tab pos="256540" algn="l"/>
                        </a:tabLst>
                      </a:pPr>
                      <a:r>
                        <a:rPr sz="1100" dirty="0">
                          <a:solidFill>
                            <a:srgbClr val="00338D"/>
                          </a:solidFill>
                          <a:latin typeface="Arial"/>
                          <a:cs typeface="Arial"/>
                        </a:rPr>
                        <a:t>Assenza</a:t>
                      </a:r>
                      <a:r>
                        <a:rPr sz="1100" spc="-35" dirty="0">
                          <a:solidFill>
                            <a:srgbClr val="00338D"/>
                          </a:solidFill>
                          <a:latin typeface="Arial"/>
                          <a:cs typeface="Arial"/>
                        </a:rPr>
                        <a:t> </a:t>
                      </a:r>
                      <a:r>
                        <a:rPr sz="1100" dirty="0">
                          <a:solidFill>
                            <a:srgbClr val="00338D"/>
                          </a:solidFill>
                          <a:latin typeface="Arial"/>
                          <a:cs typeface="Arial"/>
                        </a:rPr>
                        <a:t>del</a:t>
                      </a:r>
                      <a:r>
                        <a:rPr sz="1100" spc="-25" dirty="0">
                          <a:solidFill>
                            <a:srgbClr val="00338D"/>
                          </a:solidFill>
                          <a:latin typeface="Arial"/>
                          <a:cs typeface="Arial"/>
                        </a:rPr>
                        <a:t> </a:t>
                      </a:r>
                      <a:r>
                        <a:rPr sz="1100" dirty="0">
                          <a:solidFill>
                            <a:srgbClr val="00338D"/>
                          </a:solidFill>
                          <a:latin typeface="Arial"/>
                          <a:cs typeface="Arial"/>
                        </a:rPr>
                        <a:t>requisito</a:t>
                      </a:r>
                      <a:r>
                        <a:rPr sz="1100" spc="-15" dirty="0">
                          <a:solidFill>
                            <a:srgbClr val="00338D"/>
                          </a:solidFill>
                          <a:latin typeface="Arial"/>
                          <a:cs typeface="Arial"/>
                        </a:rPr>
                        <a:t> </a:t>
                      </a:r>
                      <a:r>
                        <a:rPr sz="1100" spc="-10" dirty="0">
                          <a:solidFill>
                            <a:srgbClr val="00338D"/>
                          </a:solidFill>
                          <a:latin typeface="Arial"/>
                          <a:cs typeface="Arial"/>
                        </a:rPr>
                        <a:t>d'indipendenza</a:t>
                      </a:r>
                      <a:r>
                        <a:rPr sz="1100" spc="-60" dirty="0">
                          <a:solidFill>
                            <a:srgbClr val="00338D"/>
                          </a:solidFill>
                          <a:latin typeface="Arial"/>
                          <a:cs typeface="Arial"/>
                        </a:rPr>
                        <a:t> </a:t>
                      </a:r>
                      <a:r>
                        <a:rPr sz="1100" spc="-10" dirty="0">
                          <a:solidFill>
                            <a:srgbClr val="00338D"/>
                          </a:solidFill>
                          <a:latin typeface="Arial"/>
                          <a:cs typeface="Arial"/>
                        </a:rPr>
                        <a:t>dell'OdV</a:t>
                      </a:r>
                      <a:r>
                        <a:rPr sz="1100" spc="-45" dirty="0">
                          <a:solidFill>
                            <a:srgbClr val="00338D"/>
                          </a:solidFill>
                          <a:latin typeface="Arial"/>
                          <a:cs typeface="Arial"/>
                        </a:rPr>
                        <a:t> </a:t>
                      </a:r>
                      <a:r>
                        <a:rPr sz="1100" dirty="0">
                          <a:solidFill>
                            <a:srgbClr val="00338D"/>
                          </a:solidFill>
                          <a:latin typeface="Arial"/>
                          <a:cs typeface="Arial"/>
                        </a:rPr>
                        <a:t>(posto</a:t>
                      </a:r>
                      <a:r>
                        <a:rPr sz="1100" spc="-35" dirty="0">
                          <a:solidFill>
                            <a:srgbClr val="00338D"/>
                          </a:solidFill>
                          <a:latin typeface="Arial"/>
                          <a:cs typeface="Arial"/>
                        </a:rPr>
                        <a:t> </a:t>
                      </a:r>
                      <a:r>
                        <a:rPr sz="1100" dirty="0">
                          <a:solidFill>
                            <a:srgbClr val="00338D"/>
                          </a:solidFill>
                          <a:latin typeface="Arial"/>
                          <a:cs typeface="Arial"/>
                        </a:rPr>
                        <a:t>alle</a:t>
                      </a:r>
                      <a:r>
                        <a:rPr sz="1100" spc="-5" dirty="0">
                          <a:solidFill>
                            <a:srgbClr val="00338D"/>
                          </a:solidFill>
                          <a:latin typeface="Arial"/>
                          <a:cs typeface="Arial"/>
                        </a:rPr>
                        <a:t> </a:t>
                      </a:r>
                      <a:r>
                        <a:rPr sz="1100" spc="-10" dirty="0">
                          <a:solidFill>
                            <a:srgbClr val="00338D"/>
                          </a:solidFill>
                          <a:latin typeface="Arial"/>
                          <a:cs typeface="Arial"/>
                        </a:rPr>
                        <a:t>dirette</a:t>
                      </a:r>
                      <a:r>
                        <a:rPr sz="1100" spc="-60" dirty="0">
                          <a:solidFill>
                            <a:srgbClr val="00338D"/>
                          </a:solidFill>
                          <a:latin typeface="Arial"/>
                          <a:cs typeface="Arial"/>
                        </a:rPr>
                        <a:t> </a:t>
                      </a:r>
                      <a:r>
                        <a:rPr sz="1100" spc="-10" dirty="0">
                          <a:solidFill>
                            <a:srgbClr val="00338D"/>
                          </a:solidFill>
                          <a:latin typeface="Arial"/>
                          <a:cs typeface="Arial"/>
                        </a:rPr>
                        <a:t>dipendenze</a:t>
                      </a:r>
                      <a:r>
                        <a:rPr sz="1100" spc="-45" dirty="0">
                          <a:solidFill>
                            <a:srgbClr val="00338D"/>
                          </a:solidFill>
                          <a:latin typeface="Arial"/>
                          <a:cs typeface="Arial"/>
                        </a:rPr>
                        <a:t> </a:t>
                      </a:r>
                      <a:r>
                        <a:rPr sz="1100" dirty="0">
                          <a:solidFill>
                            <a:srgbClr val="00338D"/>
                          </a:solidFill>
                          <a:latin typeface="Arial"/>
                          <a:cs typeface="Arial"/>
                        </a:rPr>
                        <a:t>del</a:t>
                      </a:r>
                      <a:r>
                        <a:rPr sz="1100" spc="-10" dirty="0">
                          <a:solidFill>
                            <a:srgbClr val="00338D"/>
                          </a:solidFill>
                          <a:latin typeface="Arial"/>
                          <a:cs typeface="Arial"/>
                        </a:rPr>
                        <a:t> Presidente)</a:t>
                      </a:r>
                      <a:endParaRPr sz="1100" dirty="0">
                        <a:latin typeface="Arial"/>
                        <a:cs typeface="Arial"/>
                      </a:endParaRPr>
                    </a:p>
                  </a:txBody>
                  <a:tcPr marL="0" marR="0" marT="33655" marB="0">
                    <a:lnL w="12700">
                      <a:solidFill>
                        <a:srgbClr val="00338D"/>
                      </a:solidFill>
                      <a:prstDash val="solid"/>
                    </a:lnL>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4"/>
                  </a:ext>
                </a:extLst>
              </a:tr>
            </a:tbl>
          </a:graphicData>
        </a:graphic>
      </p:graphicFrame>
      <p:sp>
        <p:nvSpPr>
          <p:cNvPr id="13" name="object 13"/>
          <p:cNvSpPr txBox="1"/>
          <p:nvPr/>
        </p:nvSpPr>
        <p:spPr>
          <a:xfrm>
            <a:off x="829655" y="5967596"/>
            <a:ext cx="8163559" cy="574040"/>
          </a:xfrm>
          <a:prstGeom prst="rect">
            <a:avLst/>
          </a:prstGeom>
        </p:spPr>
        <p:txBody>
          <a:bodyPr vert="horz" wrap="square" lIns="0" tIns="12700" rIns="0" bIns="0" rtlCol="0">
            <a:spAutoFit/>
          </a:bodyPr>
          <a:lstStyle/>
          <a:p>
            <a:pPr marL="12700" marR="5080" algn="just">
              <a:lnSpc>
                <a:spcPct val="100000"/>
              </a:lnSpc>
              <a:spcBef>
                <a:spcPts val="100"/>
              </a:spcBef>
            </a:pPr>
            <a:r>
              <a:rPr sz="1200" i="1" dirty="0">
                <a:latin typeface="Arial"/>
                <a:cs typeface="Arial"/>
              </a:rPr>
              <a:t>L´organo</a:t>
            </a:r>
            <a:r>
              <a:rPr sz="1200" i="1" spc="-5" dirty="0">
                <a:latin typeface="Arial"/>
                <a:cs typeface="Arial"/>
              </a:rPr>
              <a:t> </a:t>
            </a:r>
            <a:r>
              <a:rPr sz="1200" i="1" dirty="0">
                <a:latin typeface="Arial"/>
                <a:cs typeface="Arial"/>
              </a:rPr>
              <a:t>di</a:t>
            </a:r>
            <a:r>
              <a:rPr sz="1200" i="1" spc="5" dirty="0">
                <a:latin typeface="Arial"/>
                <a:cs typeface="Arial"/>
              </a:rPr>
              <a:t> </a:t>
            </a:r>
            <a:r>
              <a:rPr sz="1200" i="1" dirty="0">
                <a:latin typeface="Arial"/>
                <a:cs typeface="Arial"/>
              </a:rPr>
              <a:t>vigilanza (</a:t>
            </a:r>
            <a:r>
              <a:rPr sz="1200" dirty="0">
                <a:latin typeface="Arial"/>
                <a:cs typeface="Arial"/>
              </a:rPr>
              <a:t>compliance officer</a:t>
            </a:r>
            <a:r>
              <a:rPr sz="1200" i="1" dirty="0">
                <a:latin typeface="Arial"/>
                <a:cs typeface="Arial"/>
              </a:rPr>
              <a:t>) di</a:t>
            </a:r>
            <a:r>
              <a:rPr sz="1200" i="1" spc="5" dirty="0">
                <a:latin typeface="Arial"/>
                <a:cs typeface="Arial"/>
              </a:rPr>
              <a:t> </a:t>
            </a:r>
            <a:r>
              <a:rPr sz="1200" b="1" i="1" dirty="0">
                <a:latin typeface="Arial"/>
                <a:cs typeface="Arial"/>
              </a:rPr>
              <a:t>natura monocratica e posto</a:t>
            </a:r>
            <a:r>
              <a:rPr sz="1200" b="1" i="1" spc="-5" dirty="0">
                <a:latin typeface="Arial"/>
                <a:cs typeface="Arial"/>
              </a:rPr>
              <a:t> </a:t>
            </a:r>
            <a:r>
              <a:rPr sz="1200" b="1" i="1" dirty="0">
                <a:latin typeface="Arial"/>
                <a:cs typeface="Arial"/>
              </a:rPr>
              <a:t>alle</a:t>
            </a:r>
            <a:r>
              <a:rPr sz="1200" b="1" i="1" spc="10" dirty="0">
                <a:latin typeface="Arial"/>
                <a:cs typeface="Arial"/>
              </a:rPr>
              <a:t> </a:t>
            </a:r>
            <a:r>
              <a:rPr sz="1200" b="1" i="1" dirty="0">
                <a:latin typeface="Arial"/>
                <a:cs typeface="Arial"/>
              </a:rPr>
              <a:t>dirette</a:t>
            </a:r>
            <a:r>
              <a:rPr sz="1200" b="1" i="1" spc="10" dirty="0">
                <a:latin typeface="Arial"/>
                <a:cs typeface="Arial"/>
              </a:rPr>
              <a:t> </a:t>
            </a:r>
            <a:r>
              <a:rPr sz="1200" b="1" i="1" dirty="0">
                <a:latin typeface="Arial"/>
                <a:cs typeface="Arial"/>
              </a:rPr>
              <a:t>dipendenze</a:t>
            </a:r>
            <a:r>
              <a:rPr sz="1200" b="1" i="1" spc="5" dirty="0">
                <a:latin typeface="Arial"/>
                <a:cs typeface="Arial"/>
              </a:rPr>
              <a:t> </a:t>
            </a:r>
            <a:r>
              <a:rPr sz="1200" b="1" i="1" dirty="0">
                <a:latin typeface="Arial"/>
                <a:cs typeface="Arial"/>
              </a:rPr>
              <a:t>del</a:t>
            </a:r>
            <a:r>
              <a:rPr sz="1200" b="1" i="1" spc="10" dirty="0">
                <a:latin typeface="Arial"/>
                <a:cs typeface="Arial"/>
              </a:rPr>
              <a:t> </a:t>
            </a:r>
            <a:r>
              <a:rPr sz="1200" b="1" i="1" dirty="0">
                <a:latin typeface="Arial"/>
                <a:cs typeface="Arial"/>
              </a:rPr>
              <a:t>presidente</a:t>
            </a:r>
            <a:r>
              <a:rPr sz="1200" dirty="0">
                <a:latin typeface="Arial"/>
                <a:cs typeface="Arial"/>
              </a:rPr>
              <a:t>,</a:t>
            </a:r>
            <a:r>
              <a:rPr sz="1200" spc="5" dirty="0">
                <a:latin typeface="Arial"/>
                <a:cs typeface="Arial"/>
              </a:rPr>
              <a:t> </a:t>
            </a:r>
            <a:r>
              <a:rPr sz="1200" spc="-25" dirty="0">
                <a:latin typeface="Arial"/>
                <a:cs typeface="Arial"/>
              </a:rPr>
              <a:t>non </a:t>
            </a:r>
            <a:r>
              <a:rPr sz="1200" dirty="0">
                <a:latin typeface="Arial"/>
                <a:cs typeface="Arial"/>
              </a:rPr>
              <a:t>consente</a:t>
            </a:r>
            <a:r>
              <a:rPr sz="1200" spc="365" dirty="0">
                <a:latin typeface="Arial"/>
                <a:cs typeface="Arial"/>
              </a:rPr>
              <a:t> </a:t>
            </a:r>
            <a:r>
              <a:rPr sz="1200" dirty="0">
                <a:latin typeface="Arial"/>
                <a:cs typeface="Arial"/>
              </a:rPr>
              <a:t>il</a:t>
            </a:r>
            <a:r>
              <a:rPr sz="1200" spc="360" dirty="0">
                <a:latin typeface="Arial"/>
                <a:cs typeface="Arial"/>
              </a:rPr>
              <a:t> </a:t>
            </a:r>
            <a:r>
              <a:rPr sz="1200" dirty="0">
                <a:latin typeface="Arial"/>
                <a:cs typeface="Arial"/>
              </a:rPr>
              <a:t>rispetto</a:t>
            </a:r>
            <a:r>
              <a:rPr sz="1200" spc="355" dirty="0">
                <a:latin typeface="Arial"/>
                <a:cs typeface="Arial"/>
              </a:rPr>
              <a:t> </a:t>
            </a:r>
            <a:r>
              <a:rPr sz="1200" dirty="0">
                <a:latin typeface="Arial"/>
                <a:cs typeface="Arial"/>
              </a:rPr>
              <a:t>del</a:t>
            </a:r>
            <a:r>
              <a:rPr sz="1200" spc="350" dirty="0">
                <a:latin typeface="Arial"/>
                <a:cs typeface="Arial"/>
              </a:rPr>
              <a:t> </a:t>
            </a:r>
            <a:r>
              <a:rPr sz="1200" dirty="0">
                <a:latin typeface="Arial"/>
                <a:cs typeface="Arial"/>
              </a:rPr>
              <a:t>principio</a:t>
            </a:r>
            <a:r>
              <a:rPr sz="1200" spc="355" dirty="0">
                <a:latin typeface="Arial"/>
                <a:cs typeface="Arial"/>
              </a:rPr>
              <a:t> </a:t>
            </a:r>
            <a:r>
              <a:rPr sz="1200" dirty="0">
                <a:latin typeface="Arial"/>
                <a:cs typeface="Arial"/>
              </a:rPr>
              <a:t>di</a:t>
            </a:r>
            <a:r>
              <a:rPr sz="1200" spc="355" dirty="0">
                <a:latin typeface="Arial"/>
                <a:cs typeface="Arial"/>
              </a:rPr>
              <a:t> </a:t>
            </a:r>
            <a:r>
              <a:rPr sz="1200" dirty="0">
                <a:latin typeface="Arial"/>
                <a:cs typeface="Arial"/>
              </a:rPr>
              <a:t>controllo</a:t>
            </a:r>
            <a:r>
              <a:rPr sz="1200" spc="345" dirty="0">
                <a:latin typeface="Arial"/>
                <a:cs typeface="Arial"/>
              </a:rPr>
              <a:t> </a:t>
            </a:r>
            <a:r>
              <a:rPr sz="1200" dirty="0">
                <a:latin typeface="Arial"/>
                <a:cs typeface="Arial"/>
              </a:rPr>
              <a:t>per</a:t>
            </a:r>
            <a:r>
              <a:rPr sz="1200" spc="360" dirty="0">
                <a:latin typeface="Arial"/>
                <a:cs typeface="Arial"/>
              </a:rPr>
              <a:t> </a:t>
            </a:r>
            <a:r>
              <a:rPr sz="1200" dirty="0">
                <a:latin typeface="Arial"/>
                <a:cs typeface="Arial"/>
              </a:rPr>
              <a:t>cui</a:t>
            </a:r>
            <a:r>
              <a:rPr sz="1200" spc="360" dirty="0">
                <a:latin typeface="Arial"/>
                <a:cs typeface="Arial"/>
              </a:rPr>
              <a:t> </a:t>
            </a:r>
            <a:r>
              <a:rPr sz="1200" dirty="0">
                <a:latin typeface="Arial"/>
                <a:cs typeface="Arial"/>
              </a:rPr>
              <a:t>l'indipendenza</a:t>
            </a:r>
            <a:r>
              <a:rPr sz="1200" spc="355" dirty="0">
                <a:latin typeface="Arial"/>
                <a:cs typeface="Arial"/>
              </a:rPr>
              <a:t> </a:t>
            </a:r>
            <a:r>
              <a:rPr sz="1200" dirty="0">
                <a:solidFill>
                  <a:srgbClr val="6C1F77"/>
                </a:solidFill>
                <a:latin typeface="Arial"/>
                <a:cs typeface="Arial"/>
              </a:rPr>
              <a:t>deve</a:t>
            </a:r>
            <a:r>
              <a:rPr sz="1200" spc="365" dirty="0">
                <a:solidFill>
                  <a:srgbClr val="6C1F77"/>
                </a:solidFill>
                <a:latin typeface="Arial"/>
                <a:cs typeface="Arial"/>
              </a:rPr>
              <a:t> </a:t>
            </a:r>
            <a:r>
              <a:rPr sz="1200" dirty="0">
                <a:solidFill>
                  <a:srgbClr val="6C1F77"/>
                </a:solidFill>
                <a:latin typeface="Arial"/>
                <a:cs typeface="Arial"/>
              </a:rPr>
              <a:t>"</a:t>
            </a:r>
            <a:r>
              <a:rPr sz="1200" i="1" dirty="0">
                <a:solidFill>
                  <a:srgbClr val="6C1F77"/>
                </a:solidFill>
                <a:latin typeface="Arial"/>
                <a:cs typeface="Arial"/>
              </a:rPr>
              <a:t>presuppore</a:t>
            </a:r>
            <a:r>
              <a:rPr sz="1200" i="1" spc="355" dirty="0">
                <a:solidFill>
                  <a:srgbClr val="6C1F77"/>
                </a:solidFill>
                <a:latin typeface="Arial"/>
                <a:cs typeface="Arial"/>
              </a:rPr>
              <a:t> </a:t>
            </a:r>
            <a:r>
              <a:rPr sz="1200" i="1" dirty="0">
                <a:solidFill>
                  <a:srgbClr val="6C1F77"/>
                </a:solidFill>
                <a:latin typeface="Arial"/>
                <a:cs typeface="Arial"/>
              </a:rPr>
              <a:t>la</a:t>
            </a:r>
            <a:r>
              <a:rPr sz="1200" i="1" spc="345" dirty="0">
                <a:solidFill>
                  <a:srgbClr val="6C1F77"/>
                </a:solidFill>
                <a:latin typeface="Arial"/>
                <a:cs typeface="Arial"/>
              </a:rPr>
              <a:t> </a:t>
            </a:r>
            <a:r>
              <a:rPr sz="1200" i="1" dirty="0">
                <a:solidFill>
                  <a:srgbClr val="6C1F77"/>
                </a:solidFill>
                <a:latin typeface="Arial"/>
                <a:cs typeface="Arial"/>
              </a:rPr>
              <a:t>non</a:t>
            </a:r>
            <a:r>
              <a:rPr sz="1200" i="1" spc="370" dirty="0">
                <a:solidFill>
                  <a:srgbClr val="6C1F77"/>
                </a:solidFill>
                <a:latin typeface="Arial"/>
                <a:cs typeface="Arial"/>
              </a:rPr>
              <a:t> </a:t>
            </a:r>
            <a:r>
              <a:rPr sz="1200" i="1" dirty="0">
                <a:solidFill>
                  <a:srgbClr val="6C1F77"/>
                </a:solidFill>
                <a:latin typeface="Arial"/>
                <a:cs typeface="Arial"/>
              </a:rPr>
              <a:t>subordinazione</a:t>
            </a:r>
            <a:r>
              <a:rPr sz="1200" i="1" spc="355" dirty="0">
                <a:solidFill>
                  <a:srgbClr val="6C1F77"/>
                </a:solidFill>
                <a:latin typeface="Arial"/>
                <a:cs typeface="Arial"/>
              </a:rPr>
              <a:t> </a:t>
            </a:r>
            <a:r>
              <a:rPr sz="1200" i="1" spc="-25" dirty="0">
                <a:solidFill>
                  <a:srgbClr val="6C1F77"/>
                </a:solidFill>
                <a:latin typeface="Arial"/>
                <a:cs typeface="Arial"/>
              </a:rPr>
              <a:t>del </a:t>
            </a:r>
            <a:r>
              <a:rPr sz="1200" i="1" spc="-10" dirty="0">
                <a:solidFill>
                  <a:srgbClr val="6C1F77"/>
                </a:solidFill>
                <a:latin typeface="Arial"/>
                <a:cs typeface="Arial"/>
              </a:rPr>
              <a:t>controllante</a:t>
            </a:r>
            <a:r>
              <a:rPr sz="1200" i="1" spc="-35" dirty="0">
                <a:solidFill>
                  <a:srgbClr val="6C1F77"/>
                </a:solidFill>
                <a:latin typeface="Arial"/>
                <a:cs typeface="Arial"/>
              </a:rPr>
              <a:t> </a:t>
            </a:r>
            <a:r>
              <a:rPr sz="1200" i="1" dirty="0">
                <a:solidFill>
                  <a:srgbClr val="6C1F77"/>
                </a:solidFill>
                <a:latin typeface="Arial"/>
                <a:cs typeface="Arial"/>
              </a:rPr>
              <a:t>dal</a:t>
            </a:r>
            <a:r>
              <a:rPr sz="1200" i="1" spc="-50" dirty="0">
                <a:solidFill>
                  <a:srgbClr val="6C1F77"/>
                </a:solidFill>
                <a:latin typeface="Arial"/>
                <a:cs typeface="Arial"/>
              </a:rPr>
              <a:t> </a:t>
            </a:r>
            <a:r>
              <a:rPr sz="1200" i="1" spc="-10" dirty="0">
                <a:solidFill>
                  <a:srgbClr val="6C1F77"/>
                </a:solidFill>
                <a:latin typeface="Arial"/>
                <a:cs typeface="Arial"/>
              </a:rPr>
              <a:t>controllato”.</a:t>
            </a:r>
            <a:endParaRPr sz="1200">
              <a:latin typeface="Arial"/>
              <a:cs typeface="Arial"/>
            </a:endParaRPr>
          </a:p>
        </p:txBody>
      </p:sp>
      <p:sp>
        <p:nvSpPr>
          <p:cNvPr id="14" name="object 14"/>
          <p:cNvSpPr txBox="1"/>
          <p:nvPr/>
        </p:nvSpPr>
        <p:spPr>
          <a:xfrm>
            <a:off x="833627" y="5661659"/>
            <a:ext cx="7409815" cy="315595"/>
          </a:xfrm>
          <a:prstGeom prst="rect">
            <a:avLst/>
          </a:prstGeom>
          <a:solidFill>
            <a:srgbClr val="00338D"/>
          </a:solidFill>
        </p:spPr>
        <p:txBody>
          <a:bodyPr vert="horz" wrap="square" lIns="0" tIns="33655" rIns="0" bIns="0" rtlCol="0">
            <a:spAutoFit/>
          </a:bodyPr>
          <a:lstStyle/>
          <a:p>
            <a:pPr algn="ctr">
              <a:lnSpc>
                <a:spcPct val="100000"/>
              </a:lnSpc>
              <a:spcBef>
                <a:spcPts val="265"/>
              </a:spcBef>
            </a:pPr>
            <a:r>
              <a:rPr sz="1400" b="1" spc="-10" dirty="0">
                <a:solidFill>
                  <a:srgbClr val="FFFFFF"/>
                </a:solidFill>
                <a:latin typeface="Arial"/>
                <a:cs typeface="Arial"/>
              </a:rPr>
              <a:t>Assenza</a:t>
            </a:r>
            <a:r>
              <a:rPr sz="1400" b="1" dirty="0">
                <a:solidFill>
                  <a:srgbClr val="FFFFFF"/>
                </a:solidFill>
                <a:latin typeface="Arial"/>
                <a:cs typeface="Arial"/>
              </a:rPr>
              <a:t> del</a:t>
            </a:r>
            <a:r>
              <a:rPr sz="1400" b="1" spc="-10" dirty="0">
                <a:solidFill>
                  <a:srgbClr val="FFFFFF"/>
                </a:solidFill>
                <a:latin typeface="Arial"/>
                <a:cs typeface="Arial"/>
              </a:rPr>
              <a:t> </a:t>
            </a:r>
            <a:r>
              <a:rPr sz="1400" b="1" dirty="0">
                <a:solidFill>
                  <a:srgbClr val="FFFFFF"/>
                </a:solidFill>
                <a:latin typeface="Arial"/>
                <a:cs typeface="Arial"/>
              </a:rPr>
              <a:t>requisito</a:t>
            </a:r>
            <a:r>
              <a:rPr sz="1400" b="1" spc="-40" dirty="0">
                <a:solidFill>
                  <a:srgbClr val="FFFFFF"/>
                </a:solidFill>
                <a:latin typeface="Arial"/>
                <a:cs typeface="Arial"/>
              </a:rPr>
              <a:t> </a:t>
            </a:r>
            <a:r>
              <a:rPr sz="1400" b="1" spc="-20" dirty="0">
                <a:solidFill>
                  <a:srgbClr val="FFFFFF"/>
                </a:solidFill>
                <a:latin typeface="Arial"/>
                <a:cs typeface="Arial"/>
              </a:rPr>
              <a:t>d'indipendenza</a:t>
            </a:r>
            <a:r>
              <a:rPr sz="1400" b="1" spc="-130" dirty="0">
                <a:solidFill>
                  <a:srgbClr val="FFFFFF"/>
                </a:solidFill>
                <a:latin typeface="Arial"/>
                <a:cs typeface="Arial"/>
              </a:rPr>
              <a:t> </a:t>
            </a:r>
            <a:r>
              <a:rPr sz="1400" b="1" spc="-10" dirty="0">
                <a:solidFill>
                  <a:srgbClr val="FFFFFF"/>
                </a:solidFill>
                <a:latin typeface="Arial"/>
                <a:cs typeface="Arial"/>
              </a:rPr>
              <a:t>dell'OdV</a:t>
            </a:r>
            <a:endParaRPr sz="14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5622" y="567061"/>
            <a:ext cx="3832808" cy="52304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Origine e destinatari</a:t>
            </a:r>
          </a:p>
        </p:txBody>
      </p:sp>
      <p:sp>
        <p:nvSpPr>
          <p:cNvPr id="3" name="object 3"/>
          <p:cNvSpPr/>
          <p:nvPr/>
        </p:nvSpPr>
        <p:spPr>
          <a:xfrm>
            <a:off x="4341876" y="1490471"/>
            <a:ext cx="601980" cy="549910"/>
          </a:xfrm>
          <a:custGeom>
            <a:avLst/>
            <a:gdLst/>
            <a:ahLst/>
            <a:cxnLst/>
            <a:rect l="l" t="t" r="r" b="b"/>
            <a:pathLst>
              <a:path w="601979" h="549910">
                <a:moveTo>
                  <a:pt x="601980" y="1689"/>
                </a:moveTo>
                <a:lnTo>
                  <a:pt x="554189" y="0"/>
                </a:lnTo>
                <a:lnTo>
                  <a:pt x="506793" y="2425"/>
                </a:lnTo>
                <a:lnTo>
                  <a:pt x="460121" y="8813"/>
                </a:lnTo>
                <a:lnTo>
                  <a:pt x="414553" y="19037"/>
                </a:lnTo>
                <a:lnTo>
                  <a:pt x="370408" y="32931"/>
                </a:lnTo>
                <a:lnTo>
                  <a:pt x="328066" y="50380"/>
                </a:lnTo>
                <a:lnTo>
                  <a:pt x="287870" y="71234"/>
                </a:lnTo>
                <a:lnTo>
                  <a:pt x="250164" y="95351"/>
                </a:lnTo>
                <a:lnTo>
                  <a:pt x="215303" y="122593"/>
                </a:lnTo>
                <a:lnTo>
                  <a:pt x="183642" y="152806"/>
                </a:lnTo>
                <a:lnTo>
                  <a:pt x="155524" y="185851"/>
                </a:lnTo>
                <a:lnTo>
                  <a:pt x="131305" y="221602"/>
                </a:lnTo>
                <a:lnTo>
                  <a:pt x="111340" y="259918"/>
                </a:lnTo>
                <a:lnTo>
                  <a:pt x="95986" y="300634"/>
                </a:lnTo>
                <a:lnTo>
                  <a:pt x="85572" y="343636"/>
                </a:lnTo>
                <a:lnTo>
                  <a:pt x="80479" y="388772"/>
                </a:lnTo>
                <a:lnTo>
                  <a:pt x="81038" y="435889"/>
                </a:lnTo>
                <a:lnTo>
                  <a:pt x="0" y="435889"/>
                </a:lnTo>
                <a:lnTo>
                  <a:pt x="205066" y="549808"/>
                </a:lnTo>
                <a:lnTo>
                  <a:pt x="410146" y="435889"/>
                </a:lnTo>
                <a:lnTo>
                  <a:pt x="322491" y="435889"/>
                </a:lnTo>
                <a:lnTo>
                  <a:pt x="320802" y="390626"/>
                </a:lnTo>
                <a:lnTo>
                  <a:pt x="323113" y="344500"/>
                </a:lnTo>
                <a:lnTo>
                  <a:pt x="329641" y="298272"/>
                </a:lnTo>
                <a:lnTo>
                  <a:pt x="340614" y="252742"/>
                </a:lnTo>
                <a:lnTo>
                  <a:pt x="356260" y="208661"/>
                </a:lnTo>
                <a:lnTo>
                  <a:pt x="376796" y="166827"/>
                </a:lnTo>
                <a:lnTo>
                  <a:pt x="402437" y="127990"/>
                </a:lnTo>
                <a:lnTo>
                  <a:pt x="433425" y="92938"/>
                </a:lnTo>
                <a:lnTo>
                  <a:pt x="469963" y="62433"/>
                </a:lnTo>
                <a:lnTo>
                  <a:pt x="512292" y="37261"/>
                </a:lnTo>
                <a:lnTo>
                  <a:pt x="560641" y="18199"/>
                </a:lnTo>
                <a:lnTo>
                  <a:pt x="570585" y="11671"/>
                </a:lnTo>
                <a:lnTo>
                  <a:pt x="580682" y="6845"/>
                </a:lnTo>
                <a:lnTo>
                  <a:pt x="591096" y="3568"/>
                </a:lnTo>
                <a:lnTo>
                  <a:pt x="601980" y="1689"/>
                </a:lnTo>
                <a:close/>
              </a:path>
            </a:pathLst>
          </a:custGeom>
          <a:solidFill>
            <a:srgbClr val="9BC840"/>
          </a:solidFill>
        </p:spPr>
        <p:txBody>
          <a:bodyPr wrap="square" lIns="0" tIns="0" rIns="0" bIns="0" rtlCol="0"/>
          <a:lstStyle/>
          <a:p>
            <a:endParaRPr/>
          </a:p>
        </p:txBody>
      </p:sp>
      <p:pic>
        <p:nvPicPr>
          <p:cNvPr id="4" name="object 4"/>
          <p:cNvPicPr/>
          <p:nvPr/>
        </p:nvPicPr>
        <p:blipFill>
          <a:blip r:embed="rId2" cstate="print"/>
          <a:stretch>
            <a:fillRect/>
          </a:stretch>
        </p:blipFill>
        <p:spPr>
          <a:xfrm>
            <a:off x="7487411" y="929640"/>
            <a:ext cx="1630667" cy="1310639"/>
          </a:xfrm>
          <a:prstGeom prst="rect">
            <a:avLst/>
          </a:prstGeom>
        </p:spPr>
      </p:pic>
      <p:pic>
        <p:nvPicPr>
          <p:cNvPr id="5" name="object 5"/>
          <p:cNvPicPr/>
          <p:nvPr/>
        </p:nvPicPr>
        <p:blipFill>
          <a:blip r:embed="rId3" cstate="print"/>
          <a:stretch>
            <a:fillRect/>
          </a:stretch>
        </p:blipFill>
        <p:spPr>
          <a:xfrm>
            <a:off x="515112" y="2846844"/>
            <a:ext cx="3130295" cy="3332974"/>
          </a:xfrm>
          <a:prstGeom prst="rect">
            <a:avLst/>
          </a:prstGeom>
        </p:spPr>
      </p:pic>
      <p:sp>
        <p:nvSpPr>
          <p:cNvPr id="6" name="object 6"/>
          <p:cNvSpPr txBox="1"/>
          <p:nvPr/>
        </p:nvSpPr>
        <p:spPr>
          <a:xfrm>
            <a:off x="3919818" y="5249035"/>
            <a:ext cx="4097654" cy="239395"/>
          </a:xfrm>
          <a:prstGeom prst="rect">
            <a:avLst/>
          </a:prstGeom>
        </p:spPr>
        <p:txBody>
          <a:bodyPr vert="horz" wrap="square" lIns="0" tIns="12700" rIns="0" bIns="0" rtlCol="0">
            <a:spAutoFit/>
          </a:bodyPr>
          <a:lstStyle/>
          <a:p>
            <a:pPr marL="12700">
              <a:lnSpc>
                <a:spcPct val="100000"/>
              </a:lnSpc>
              <a:spcBef>
                <a:spcPts val="100"/>
              </a:spcBef>
              <a:tabLst>
                <a:tab pos="1214755" algn="l"/>
                <a:tab pos="1502410" algn="l"/>
                <a:tab pos="2069464" algn="l"/>
                <a:tab pos="3017520" algn="l"/>
                <a:tab pos="3879850" algn="l"/>
              </a:tabLst>
            </a:pPr>
            <a:r>
              <a:rPr sz="1400" spc="-10" dirty="0">
                <a:latin typeface="Arial"/>
                <a:cs typeface="Arial"/>
              </a:rPr>
              <a:t>dell'O.C.S.E.</a:t>
            </a:r>
            <a:r>
              <a:rPr sz="1400" dirty="0">
                <a:latin typeface="Arial"/>
                <a:cs typeface="Arial"/>
              </a:rPr>
              <a:t>	</a:t>
            </a:r>
            <a:r>
              <a:rPr sz="1400" spc="-50" dirty="0">
                <a:latin typeface="Arial"/>
                <a:cs typeface="Arial"/>
              </a:rPr>
              <a:t>e</a:t>
            </a:r>
            <a:r>
              <a:rPr sz="1400" dirty="0">
                <a:latin typeface="Arial"/>
                <a:cs typeface="Arial"/>
              </a:rPr>
              <a:t>	</a:t>
            </a:r>
            <a:r>
              <a:rPr sz="1400" spc="-10" dirty="0">
                <a:latin typeface="Arial"/>
                <a:cs typeface="Arial"/>
              </a:rPr>
              <a:t>della</a:t>
            </a:r>
            <a:r>
              <a:rPr sz="1400" dirty="0">
                <a:latin typeface="Arial"/>
                <a:cs typeface="Arial"/>
              </a:rPr>
              <a:t>	</a:t>
            </a:r>
            <a:r>
              <a:rPr sz="1400" spc="-10" dirty="0">
                <a:latin typeface="Arial"/>
                <a:cs typeface="Arial"/>
              </a:rPr>
              <a:t>Comunità</a:t>
            </a:r>
            <a:r>
              <a:rPr sz="1400" dirty="0">
                <a:latin typeface="Arial"/>
                <a:cs typeface="Arial"/>
              </a:rPr>
              <a:t>	</a:t>
            </a:r>
            <a:r>
              <a:rPr sz="1400" spc="-10" dirty="0">
                <a:latin typeface="Arial"/>
                <a:cs typeface="Arial"/>
              </a:rPr>
              <a:t>Europea</a:t>
            </a:r>
            <a:r>
              <a:rPr sz="1400" dirty="0">
                <a:latin typeface="Arial"/>
                <a:cs typeface="Arial"/>
              </a:rPr>
              <a:t>	</a:t>
            </a:r>
            <a:r>
              <a:rPr sz="1400" b="1" spc="-25" dirty="0">
                <a:latin typeface="Arial"/>
                <a:cs typeface="Arial"/>
              </a:rPr>
              <a:t>ha</a:t>
            </a:r>
            <a:endParaRPr sz="1400">
              <a:latin typeface="Arial"/>
              <a:cs typeface="Arial"/>
            </a:endParaRPr>
          </a:p>
        </p:txBody>
      </p:sp>
      <p:sp>
        <p:nvSpPr>
          <p:cNvPr id="7" name="object 7"/>
          <p:cNvSpPr txBox="1"/>
          <p:nvPr/>
        </p:nvSpPr>
        <p:spPr>
          <a:xfrm>
            <a:off x="3930486" y="5035601"/>
            <a:ext cx="4987290" cy="382156"/>
          </a:xfrm>
          <a:prstGeom prst="rect">
            <a:avLst/>
          </a:prstGeom>
        </p:spPr>
        <p:txBody>
          <a:bodyPr vert="horz" wrap="square" lIns="0" tIns="12700" rIns="0" bIns="0" rtlCol="0">
            <a:spAutoFit/>
          </a:bodyPr>
          <a:lstStyle/>
          <a:p>
            <a:pPr marR="6350" algn="r">
              <a:lnSpc>
                <a:spcPct val="100000"/>
              </a:lnSpc>
              <a:spcBef>
                <a:spcPts val="100"/>
              </a:spcBef>
              <a:tabLst>
                <a:tab pos="322580" algn="l"/>
                <a:tab pos="1403350" algn="l"/>
                <a:tab pos="1773555" algn="l"/>
                <a:tab pos="2421890" algn="l"/>
                <a:tab pos="2831465" algn="l"/>
                <a:tab pos="3663950" algn="l"/>
                <a:tab pos="4261485" algn="l"/>
              </a:tabLst>
            </a:pPr>
            <a:r>
              <a:rPr sz="1200" spc="-25" dirty="0">
                <a:solidFill>
                  <a:schemeClr val="tx2"/>
                </a:solidFill>
                <a:latin typeface="Arial"/>
                <a:cs typeface="Arial"/>
              </a:rPr>
              <a:t>In</a:t>
            </a:r>
            <a:r>
              <a:rPr sz="1200" dirty="0">
                <a:solidFill>
                  <a:schemeClr val="tx2"/>
                </a:solidFill>
                <a:latin typeface="Arial"/>
                <a:cs typeface="Arial"/>
              </a:rPr>
              <a:t>	</a:t>
            </a:r>
            <a:r>
              <a:rPr sz="1200" spc="-10" dirty="0">
                <a:solidFill>
                  <a:schemeClr val="tx2"/>
                </a:solidFill>
                <a:latin typeface="Arial"/>
                <a:cs typeface="Arial"/>
              </a:rPr>
              <a:t>derivazione</a:t>
            </a:r>
            <a:r>
              <a:rPr sz="1200" dirty="0">
                <a:solidFill>
                  <a:schemeClr val="tx2"/>
                </a:solidFill>
                <a:latin typeface="Arial"/>
                <a:cs typeface="Arial"/>
              </a:rPr>
              <a:t>	</a:t>
            </a:r>
            <a:r>
              <a:rPr sz="1200" spc="-25" dirty="0">
                <a:solidFill>
                  <a:schemeClr val="tx2"/>
                </a:solidFill>
                <a:latin typeface="Arial"/>
                <a:cs typeface="Arial"/>
              </a:rPr>
              <a:t>da</a:t>
            </a:r>
            <a:r>
              <a:rPr sz="1200" dirty="0">
                <a:solidFill>
                  <a:schemeClr val="tx2"/>
                </a:solidFill>
                <a:latin typeface="Arial"/>
                <a:cs typeface="Arial"/>
              </a:rPr>
              <a:t>	</a:t>
            </a:r>
            <a:r>
              <a:rPr sz="1200" spc="-10" dirty="0">
                <a:solidFill>
                  <a:schemeClr val="tx2"/>
                </a:solidFill>
                <a:latin typeface="Arial"/>
                <a:cs typeface="Arial"/>
              </a:rPr>
              <a:t>questi</a:t>
            </a:r>
            <a:r>
              <a:rPr sz="1200" dirty="0">
                <a:solidFill>
                  <a:schemeClr val="tx2"/>
                </a:solidFill>
                <a:latin typeface="Arial"/>
                <a:cs typeface="Arial"/>
              </a:rPr>
              <a:t>	</a:t>
            </a:r>
            <a:r>
              <a:rPr sz="1200" spc="-20" dirty="0">
                <a:solidFill>
                  <a:schemeClr val="tx2"/>
                </a:solidFill>
                <a:latin typeface="Arial"/>
                <a:cs typeface="Arial"/>
              </a:rPr>
              <a:t>atti</a:t>
            </a:r>
            <a:r>
              <a:rPr sz="1200" dirty="0">
                <a:solidFill>
                  <a:schemeClr val="tx2"/>
                </a:solidFill>
                <a:latin typeface="Arial"/>
                <a:cs typeface="Arial"/>
              </a:rPr>
              <a:t>	</a:t>
            </a:r>
            <a:r>
              <a:rPr sz="1200" b="1" spc="-10" dirty="0">
                <a:solidFill>
                  <a:schemeClr val="tx2"/>
                </a:solidFill>
                <a:latin typeface="Arial"/>
                <a:cs typeface="Arial"/>
              </a:rPr>
              <a:t>ciascun</a:t>
            </a:r>
            <a:r>
              <a:rPr sz="1200" b="1" dirty="0">
                <a:solidFill>
                  <a:schemeClr val="tx2"/>
                </a:solidFill>
                <a:latin typeface="Arial"/>
                <a:cs typeface="Arial"/>
              </a:rPr>
              <a:t>	</a:t>
            </a:r>
            <a:r>
              <a:rPr sz="1200" b="1" spc="-10" dirty="0">
                <a:solidFill>
                  <a:schemeClr val="tx2"/>
                </a:solidFill>
                <a:latin typeface="Arial"/>
                <a:cs typeface="Arial"/>
              </a:rPr>
              <a:t>stato</a:t>
            </a:r>
            <a:r>
              <a:rPr sz="1200" b="1" dirty="0">
                <a:solidFill>
                  <a:schemeClr val="tx2"/>
                </a:solidFill>
                <a:latin typeface="Arial"/>
                <a:cs typeface="Arial"/>
              </a:rPr>
              <a:t>	</a:t>
            </a:r>
            <a:r>
              <a:rPr sz="1200" b="1" spc="-10" dirty="0">
                <a:solidFill>
                  <a:schemeClr val="tx2"/>
                </a:solidFill>
                <a:latin typeface="Arial"/>
                <a:cs typeface="Arial"/>
              </a:rPr>
              <a:t>membro</a:t>
            </a:r>
            <a:endParaRPr sz="1200" dirty="0">
              <a:solidFill>
                <a:schemeClr val="tx2"/>
              </a:solidFill>
              <a:latin typeface="Arial"/>
              <a:cs typeface="Arial"/>
            </a:endParaRPr>
          </a:p>
          <a:p>
            <a:pPr marR="5080" algn="r">
              <a:lnSpc>
                <a:spcPct val="100000"/>
              </a:lnSpc>
              <a:spcBef>
                <a:spcPts val="5"/>
              </a:spcBef>
            </a:pPr>
            <a:r>
              <a:rPr sz="1200" b="1" spc="-10" dirty="0">
                <a:solidFill>
                  <a:schemeClr val="tx2"/>
                </a:solidFill>
                <a:latin typeface="Arial"/>
                <a:cs typeface="Arial"/>
              </a:rPr>
              <a:t>adottato</a:t>
            </a:r>
            <a:endParaRPr sz="1200" dirty="0">
              <a:solidFill>
                <a:schemeClr val="tx2"/>
              </a:solidFill>
              <a:latin typeface="Arial"/>
              <a:cs typeface="Arial"/>
            </a:endParaRPr>
          </a:p>
        </p:txBody>
      </p:sp>
      <p:sp>
        <p:nvSpPr>
          <p:cNvPr id="8" name="object 8"/>
          <p:cNvSpPr txBox="1"/>
          <p:nvPr/>
        </p:nvSpPr>
        <p:spPr>
          <a:xfrm>
            <a:off x="3919461" y="5462470"/>
            <a:ext cx="4996815" cy="566822"/>
          </a:xfrm>
          <a:prstGeom prst="rect">
            <a:avLst/>
          </a:prstGeom>
        </p:spPr>
        <p:txBody>
          <a:bodyPr vert="horz" wrap="square" lIns="0" tIns="12700" rIns="0" bIns="0" rtlCol="0">
            <a:spAutoFit/>
          </a:bodyPr>
          <a:lstStyle/>
          <a:p>
            <a:pPr marL="12700" marR="5080" algn="just">
              <a:lnSpc>
                <a:spcPct val="100000"/>
              </a:lnSpc>
              <a:spcBef>
                <a:spcPts val="100"/>
              </a:spcBef>
            </a:pPr>
            <a:r>
              <a:rPr sz="1200" b="1" dirty="0">
                <a:solidFill>
                  <a:schemeClr val="tx2"/>
                </a:solidFill>
                <a:latin typeface="Arial"/>
                <a:cs typeface="Arial"/>
              </a:rPr>
              <a:t>specifiche</a:t>
            </a:r>
            <a:r>
              <a:rPr sz="1200" b="1" spc="465" dirty="0">
                <a:solidFill>
                  <a:schemeClr val="tx2"/>
                </a:solidFill>
                <a:latin typeface="Arial"/>
                <a:cs typeface="Arial"/>
              </a:rPr>
              <a:t> </a:t>
            </a:r>
            <a:r>
              <a:rPr sz="1200" b="1" dirty="0">
                <a:solidFill>
                  <a:schemeClr val="tx2"/>
                </a:solidFill>
                <a:latin typeface="Arial"/>
                <a:cs typeface="Arial"/>
              </a:rPr>
              <a:t>legislazioni</a:t>
            </a:r>
            <a:r>
              <a:rPr sz="1200" b="1" spc="475" dirty="0">
                <a:solidFill>
                  <a:schemeClr val="tx2"/>
                </a:solidFill>
                <a:latin typeface="Arial"/>
                <a:cs typeface="Arial"/>
              </a:rPr>
              <a:t> </a:t>
            </a:r>
            <a:r>
              <a:rPr sz="1200" b="1" dirty="0">
                <a:solidFill>
                  <a:schemeClr val="tx2"/>
                </a:solidFill>
                <a:latin typeface="Arial"/>
                <a:cs typeface="Arial"/>
              </a:rPr>
              <a:t>di</a:t>
            </a:r>
            <a:r>
              <a:rPr sz="1200" b="1" spc="465" dirty="0">
                <a:solidFill>
                  <a:schemeClr val="tx2"/>
                </a:solidFill>
                <a:latin typeface="Arial"/>
                <a:cs typeface="Arial"/>
              </a:rPr>
              <a:t> </a:t>
            </a:r>
            <a:r>
              <a:rPr sz="1200" b="1" dirty="0">
                <a:solidFill>
                  <a:schemeClr val="tx2"/>
                </a:solidFill>
                <a:latin typeface="Arial"/>
                <a:cs typeface="Arial"/>
              </a:rPr>
              <a:t>contrasto</a:t>
            </a:r>
            <a:r>
              <a:rPr sz="1200" b="1" spc="465" dirty="0">
                <a:solidFill>
                  <a:schemeClr val="tx2"/>
                </a:solidFill>
                <a:latin typeface="Arial"/>
                <a:cs typeface="Arial"/>
              </a:rPr>
              <a:t> </a:t>
            </a:r>
            <a:r>
              <a:rPr sz="1200" b="1" dirty="0">
                <a:solidFill>
                  <a:schemeClr val="tx2"/>
                </a:solidFill>
                <a:latin typeface="Arial"/>
                <a:cs typeface="Arial"/>
              </a:rPr>
              <a:t>alla</a:t>
            </a:r>
            <a:r>
              <a:rPr sz="1200" b="1" spc="470" dirty="0">
                <a:solidFill>
                  <a:schemeClr val="tx2"/>
                </a:solidFill>
                <a:latin typeface="Arial"/>
                <a:cs typeface="Arial"/>
              </a:rPr>
              <a:t> </a:t>
            </a:r>
            <a:r>
              <a:rPr sz="1200" b="1" dirty="0">
                <a:solidFill>
                  <a:schemeClr val="tx2"/>
                </a:solidFill>
                <a:latin typeface="Arial"/>
                <a:cs typeface="Arial"/>
              </a:rPr>
              <a:t>corruzione</a:t>
            </a:r>
            <a:r>
              <a:rPr sz="1200" b="1" spc="470" dirty="0">
                <a:solidFill>
                  <a:schemeClr val="tx2"/>
                </a:solidFill>
                <a:latin typeface="Arial"/>
                <a:cs typeface="Arial"/>
              </a:rPr>
              <a:t> </a:t>
            </a:r>
            <a:r>
              <a:rPr sz="1200" spc="-25" dirty="0">
                <a:solidFill>
                  <a:schemeClr val="tx2"/>
                </a:solidFill>
                <a:latin typeface="Arial"/>
                <a:cs typeface="Arial"/>
              </a:rPr>
              <a:t>che </a:t>
            </a:r>
            <a:r>
              <a:rPr sz="1200" dirty="0">
                <a:solidFill>
                  <a:schemeClr val="tx2"/>
                </a:solidFill>
                <a:latin typeface="Arial"/>
                <a:cs typeface="Arial"/>
              </a:rPr>
              <a:t>tuttavia</a:t>
            </a:r>
            <a:r>
              <a:rPr sz="1200" spc="95" dirty="0">
                <a:solidFill>
                  <a:schemeClr val="tx2"/>
                </a:solidFill>
                <a:latin typeface="Arial"/>
                <a:cs typeface="Arial"/>
              </a:rPr>
              <a:t>  </a:t>
            </a:r>
            <a:r>
              <a:rPr sz="1200" dirty="0">
                <a:solidFill>
                  <a:schemeClr val="tx2"/>
                </a:solidFill>
                <a:latin typeface="Arial"/>
                <a:cs typeface="Arial"/>
              </a:rPr>
              <a:t>risultano</a:t>
            </a:r>
            <a:r>
              <a:rPr sz="1200" spc="95" dirty="0">
                <a:solidFill>
                  <a:schemeClr val="tx2"/>
                </a:solidFill>
                <a:latin typeface="Arial"/>
                <a:cs typeface="Arial"/>
              </a:rPr>
              <a:t>  </a:t>
            </a:r>
            <a:r>
              <a:rPr sz="1200" dirty="0">
                <a:solidFill>
                  <a:schemeClr val="tx2"/>
                </a:solidFill>
                <a:latin typeface="Arial"/>
                <a:cs typeface="Arial"/>
              </a:rPr>
              <a:t>essere</a:t>
            </a:r>
            <a:r>
              <a:rPr sz="1200" spc="105" dirty="0">
                <a:solidFill>
                  <a:schemeClr val="tx2"/>
                </a:solidFill>
                <a:latin typeface="Arial"/>
                <a:cs typeface="Arial"/>
              </a:rPr>
              <a:t>  </a:t>
            </a:r>
            <a:r>
              <a:rPr sz="1200" u="heavy" dirty="0">
                <a:solidFill>
                  <a:schemeClr val="tx2"/>
                </a:solidFill>
                <a:uFill>
                  <a:solidFill>
                    <a:srgbClr val="000000"/>
                  </a:solidFill>
                </a:uFill>
                <a:latin typeface="Arial"/>
                <a:cs typeface="Arial"/>
              </a:rPr>
              <a:t>molto</a:t>
            </a:r>
            <a:r>
              <a:rPr sz="1200" u="heavy" spc="95" dirty="0">
                <a:solidFill>
                  <a:schemeClr val="tx2"/>
                </a:solidFill>
                <a:uFill>
                  <a:solidFill>
                    <a:srgbClr val="000000"/>
                  </a:solidFill>
                </a:uFill>
                <a:latin typeface="Arial"/>
                <a:cs typeface="Arial"/>
              </a:rPr>
              <a:t>  </a:t>
            </a:r>
            <a:r>
              <a:rPr sz="1200" u="heavy" dirty="0">
                <a:solidFill>
                  <a:schemeClr val="tx2"/>
                </a:solidFill>
                <a:uFill>
                  <a:solidFill>
                    <a:srgbClr val="000000"/>
                  </a:solidFill>
                </a:uFill>
                <a:latin typeface="Arial"/>
                <a:cs typeface="Arial"/>
              </a:rPr>
              <a:t>difformi</a:t>
            </a:r>
            <a:r>
              <a:rPr sz="1200" u="heavy" spc="100" dirty="0">
                <a:solidFill>
                  <a:schemeClr val="tx2"/>
                </a:solidFill>
                <a:uFill>
                  <a:solidFill>
                    <a:srgbClr val="000000"/>
                  </a:solidFill>
                </a:uFill>
                <a:latin typeface="Arial"/>
                <a:cs typeface="Arial"/>
              </a:rPr>
              <a:t>  </a:t>
            </a:r>
            <a:r>
              <a:rPr sz="1200" u="heavy" dirty="0">
                <a:solidFill>
                  <a:schemeClr val="tx2"/>
                </a:solidFill>
                <a:uFill>
                  <a:solidFill>
                    <a:srgbClr val="000000"/>
                  </a:solidFill>
                </a:uFill>
                <a:latin typeface="Arial"/>
                <a:cs typeface="Arial"/>
              </a:rPr>
              <a:t>in</a:t>
            </a:r>
            <a:r>
              <a:rPr sz="1200" u="heavy" spc="95" dirty="0">
                <a:solidFill>
                  <a:schemeClr val="tx2"/>
                </a:solidFill>
                <a:uFill>
                  <a:solidFill>
                    <a:srgbClr val="000000"/>
                  </a:solidFill>
                </a:uFill>
                <a:latin typeface="Arial"/>
                <a:cs typeface="Arial"/>
              </a:rPr>
              <a:t>  </a:t>
            </a:r>
            <a:r>
              <a:rPr sz="1200" u="heavy" dirty="0">
                <a:solidFill>
                  <a:schemeClr val="tx2"/>
                </a:solidFill>
                <a:uFill>
                  <a:solidFill>
                    <a:srgbClr val="000000"/>
                  </a:solidFill>
                </a:uFill>
                <a:latin typeface="Arial"/>
                <a:cs typeface="Arial"/>
              </a:rPr>
              <a:t>termini</a:t>
            </a:r>
            <a:r>
              <a:rPr sz="1200" u="heavy" spc="100" dirty="0">
                <a:solidFill>
                  <a:schemeClr val="tx2"/>
                </a:solidFill>
                <a:uFill>
                  <a:solidFill>
                    <a:srgbClr val="000000"/>
                  </a:solidFill>
                </a:uFill>
                <a:latin typeface="Arial"/>
                <a:cs typeface="Arial"/>
              </a:rPr>
              <a:t>  </a:t>
            </a:r>
            <a:r>
              <a:rPr sz="1200" u="heavy" dirty="0">
                <a:solidFill>
                  <a:schemeClr val="tx2"/>
                </a:solidFill>
                <a:uFill>
                  <a:solidFill>
                    <a:srgbClr val="000000"/>
                  </a:solidFill>
                </a:uFill>
                <a:latin typeface="Arial"/>
                <a:cs typeface="Arial"/>
              </a:rPr>
              <a:t>di</a:t>
            </a:r>
            <a:r>
              <a:rPr sz="1200" u="heavy" spc="95" dirty="0">
                <a:solidFill>
                  <a:schemeClr val="tx2"/>
                </a:solidFill>
                <a:uFill>
                  <a:solidFill>
                    <a:srgbClr val="000000"/>
                  </a:solidFill>
                </a:uFill>
                <a:latin typeface="Arial"/>
                <a:cs typeface="Arial"/>
              </a:rPr>
              <a:t>  </a:t>
            </a:r>
            <a:r>
              <a:rPr sz="1200" u="heavy" spc="-10" dirty="0">
                <a:solidFill>
                  <a:schemeClr val="tx2"/>
                </a:solidFill>
                <a:uFill>
                  <a:solidFill>
                    <a:srgbClr val="000000"/>
                  </a:solidFill>
                </a:uFill>
                <a:latin typeface="Arial"/>
                <a:cs typeface="Arial"/>
              </a:rPr>
              <a:t>reati</a:t>
            </a:r>
            <a:r>
              <a:rPr sz="1200" u="none" spc="-10" dirty="0">
                <a:solidFill>
                  <a:schemeClr val="tx2"/>
                </a:solidFill>
                <a:latin typeface="Arial"/>
                <a:cs typeface="Arial"/>
              </a:rPr>
              <a:t> </a:t>
            </a:r>
            <a:r>
              <a:rPr sz="1200" u="heavy" spc="-10" dirty="0">
                <a:solidFill>
                  <a:schemeClr val="tx2"/>
                </a:solidFill>
                <a:uFill>
                  <a:solidFill>
                    <a:srgbClr val="000000"/>
                  </a:solidFill>
                </a:uFill>
                <a:latin typeface="Arial"/>
                <a:cs typeface="Arial"/>
              </a:rPr>
              <a:t>sanzionati</a:t>
            </a:r>
            <a:r>
              <a:rPr sz="1200" u="heavy" spc="-40" dirty="0">
                <a:solidFill>
                  <a:schemeClr val="tx2"/>
                </a:solidFill>
                <a:uFill>
                  <a:solidFill>
                    <a:srgbClr val="000000"/>
                  </a:solidFill>
                </a:uFill>
                <a:latin typeface="Arial"/>
                <a:cs typeface="Arial"/>
              </a:rPr>
              <a:t> </a:t>
            </a:r>
            <a:r>
              <a:rPr sz="1200" u="heavy" dirty="0">
                <a:solidFill>
                  <a:schemeClr val="tx2"/>
                </a:solidFill>
                <a:uFill>
                  <a:solidFill>
                    <a:srgbClr val="000000"/>
                  </a:solidFill>
                </a:uFill>
                <a:latin typeface="Arial"/>
                <a:cs typeface="Arial"/>
              </a:rPr>
              <a:t>e sistema</a:t>
            </a:r>
            <a:r>
              <a:rPr sz="1200" u="heavy" spc="-135" dirty="0">
                <a:solidFill>
                  <a:schemeClr val="tx2"/>
                </a:solidFill>
                <a:uFill>
                  <a:solidFill>
                    <a:srgbClr val="000000"/>
                  </a:solidFill>
                </a:uFill>
                <a:latin typeface="Arial"/>
                <a:cs typeface="Arial"/>
              </a:rPr>
              <a:t> </a:t>
            </a:r>
            <a:r>
              <a:rPr sz="1200" u="heavy" spc="-10" dirty="0">
                <a:solidFill>
                  <a:schemeClr val="tx2"/>
                </a:solidFill>
                <a:uFill>
                  <a:solidFill>
                    <a:srgbClr val="000000"/>
                  </a:solidFill>
                </a:uFill>
                <a:latin typeface="Arial"/>
                <a:cs typeface="Arial"/>
              </a:rPr>
              <a:t>sanzionatorio</a:t>
            </a:r>
            <a:r>
              <a:rPr sz="1200" u="none" spc="-10" dirty="0">
                <a:solidFill>
                  <a:schemeClr val="tx2"/>
                </a:solidFill>
                <a:latin typeface="Arial"/>
                <a:cs typeface="Arial"/>
              </a:rPr>
              <a:t>.</a:t>
            </a:r>
            <a:endParaRPr sz="1200" dirty="0">
              <a:solidFill>
                <a:schemeClr val="tx2"/>
              </a:solidFill>
              <a:latin typeface="Arial"/>
              <a:cs typeface="Arial"/>
            </a:endParaRPr>
          </a:p>
        </p:txBody>
      </p:sp>
      <p:sp>
        <p:nvSpPr>
          <p:cNvPr id="9" name="object 9"/>
          <p:cNvSpPr txBox="1"/>
          <p:nvPr/>
        </p:nvSpPr>
        <p:spPr>
          <a:xfrm>
            <a:off x="751395" y="1171131"/>
            <a:ext cx="8166734" cy="2880276"/>
          </a:xfrm>
          <a:prstGeom prst="rect">
            <a:avLst/>
          </a:prstGeom>
        </p:spPr>
        <p:txBody>
          <a:bodyPr vert="horz" wrap="square" lIns="0" tIns="12700" rIns="0" bIns="0" rtlCol="0">
            <a:spAutoFit/>
          </a:bodyPr>
          <a:lstStyle/>
          <a:p>
            <a:pPr marL="4273550" marR="1699895">
              <a:lnSpc>
                <a:spcPct val="100000"/>
              </a:lnSpc>
              <a:spcBef>
                <a:spcPts val="100"/>
              </a:spcBef>
            </a:pPr>
            <a:r>
              <a:rPr sz="1200" b="1" dirty="0">
                <a:solidFill>
                  <a:schemeClr val="tx2"/>
                </a:solidFill>
                <a:latin typeface="Arial"/>
                <a:cs typeface="Arial"/>
              </a:rPr>
              <a:t>atti</a:t>
            </a:r>
            <a:r>
              <a:rPr sz="1200" b="1" spc="-45" dirty="0">
                <a:solidFill>
                  <a:schemeClr val="tx2"/>
                </a:solidFill>
                <a:latin typeface="Arial"/>
                <a:cs typeface="Arial"/>
              </a:rPr>
              <a:t> </a:t>
            </a:r>
            <a:r>
              <a:rPr sz="1200" b="1" spc="-10" dirty="0">
                <a:solidFill>
                  <a:schemeClr val="tx2"/>
                </a:solidFill>
                <a:latin typeface="Arial"/>
                <a:cs typeface="Arial"/>
              </a:rPr>
              <a:t>internazionali </a:t>
            </a:r>
            <a:r>
              <a:rPr sz="1200" b="1" dirty="0">
                <a:solidFill>
                  <a:schemeClr val="tx2"/>
                </a:solidFill>
                <a:latin typeface="Arial"/>
                <a:cs typeface="Arial"/>
              </a:rPr>
              <a:t>contro</a:t>
            </a:r>
            <a:r>
              <a:rPr sz="1200" b="1" spc="-70" dirty="0">
                <a:solidFill>
                  <a:schemeClr val="tx2"/>
                </a:solidFill>
                <a:latin typeface="Arial"/>
                <a:cs typeface="Arial"/>
              </a:rPr>
              <a:t> </a:t>
            </a:r>
            <a:r>
              <a:rPr sz="1200" b="1" dirty="0">
                <a:solidFill>
                  <a:schemeClr val="tx2"/>
                </a:solidFill>
                <a:latin typeface="Arial"/>
                <a:cs typeface="Arial"/>
              </a:rPr>
              <a:t>la</a:t>
            </a:r>
            <a:r>
              <a:rPr sz="1200" b="1" spc="-90" dirty="0">
                <a:solidFill>
                  <a:schemeClr val="tx2"/>
                </a:solidFill>
                <a:latin typeface="Arial"/>
                <a:cs typeface="Arial"/>
              </a:rPr>
              <a:t> </a:t>
            </a:r>
            <a:r>
              <a:rPr sz="1200" b="1" spc="-10" dirty="0">
                <a:solidFill>
                  <a:schemeClr val="tx2"/>
                </a:solidFill>
                <a:latin typeface="Arial"/>
                <a:cs typeface="Arial"/>
              </a:rPr>
              <a:t>corruzione</a:t>
            </a:r>
            <a:endParaRPr sz="1200" dirty="0">
              <a:solidFill>
                <a:schemeClr val="tx2"/>
              </a:solidFill>
              <a:latin typeface="Arial"/>
              <a:cs typeface="Arial"/>
            </a:endParaRPr>
          </a:p>
          <a:p>
            <a:pPr>
              <a:lnSpc>
                <a:spcPct val="100000"/>
              </a:lnSpc>
            </a:pPr>
            <a:endParaRPr sz="1200" dirty="0">
              <a:solidFill>
                <a:schemeClr val="tx2"/>
              </a:solidFill>
              <a:latin typeface="Arial"/>
              <a:cs typeface="Arial"/>
            </a:endParaRPr>
          </a:p>
          <a:p>
            <a:pPr>
              <a:lnSpc>
                <a:spcPct val="100000"/>
              </a:lnSpc>
              <a:spcBef>
                <a:spcPts val="710"/>
              </a:spcBef>
            </a:pPr>
            <a:endParaRPr sz="1200" dirty="0">
              <a:solidFill>
                <a:schemeClr val="tx2"/>
              </a:solidFill>
              <a:latin typeface="Arial"/>
              <a:cs typeface="Arial"/>
            </a:endParaRPr>
          </a:p>
          <a:p>
            <a:pPr marL="12700">
              <a:lnSpc>
                <a:spcPct val="100000"/>
              </a:lnSpc>
            </a:pPr>
            <a:r>
              <a:rPr sz="1200" b="1" dirty="0">
                <a:solidFill>
                  <a:schemeClr val="tx2"/>
                </a:solidFill>
                <a:latin typeface="Arial"/>
                <a:cs typeface="Arial"/>
              </a:rPr>
              <a:t>Responsabilità</a:t>
            </a:r>
            <a:r>
              <a:rPr sz="1200" b="1" spc="-55" dirty="0">
                <a:solidFill>
                  <a:schemeClr val="tx2"/>
                </a:solidFill>
                <a:latin typeface="Arial"/>
                <a:cs typeface="Arial"/>
              </a:rPr>
              <a:t> </a:t>
            </a:r>
            <a:r>
              <a:rPr sz="1200" b="1" spc="-10" dirty="0">
                <a:solidFill>
                  <a:schemeClr val="tx2"/>
                </a:solidFill>
                <a:latin typeface="Arial"/>
                <a:cs typeface="Arial"/>
              </a:rPr>
              <a:t>amministrativa</a:t>
            </a:r>
            <a:r>
              <a:rPr sz="1200" b="1" spc="-40" dirty="0">
                <a:solidFill>
                  <a:schemeClr val="tx2"/>
                </a:solidFill>
                <a:latin typeface="Arial"/>
                <a:cs typeface="Arial"/>
              </a:rPr>
              <a:t> </a:t>
            </a:r>
            <a:r>
              <a:rPr sz="1200" b="1" dirty="0">
                <a:solidFill>
                  <a:schemeClr val="tx2"/>
                </a:solidFill>
                <a:latin typeface="Arial"/>
                <a:cs typeface="Arial"/>
              </a:rPr>
              <a:t>da</a:t>
            </a:r>
            <a:r>
              <a:rPr sz="1200" b="1" spc="-20" dirty="0">
                <a:solidFill>
                  <a:schemeClr val="tx2"/>
                </a:solidFill>
                <a:latin typeface="Arial"/>
                <a:cs typeface="Arial"/>
              </a:rPr>
              <a:t> </a:t>
            </a:r>
            <a:r>
              <a:rPr sz="1200" b="1" dirty="0">
                <a:solidFill>
                  <a:schemeClr val="tx2"/>
                </a:solidFill>
                <a:latin typeface="Arial"/>
                <a:cs typeface="Arial"/>
              </a:rPr>
              <a:t>reato</a:t>
            </a:r>
            <a:r>
              <a:rPr sz="1200" b="1" spc="-25" dirty="0">
                <a:solidFill>
                  <a:schemeClr val="tx2"/>
                </a:solidFill>
                <a:latin typeface="Arial"/>
                <a:cs typeface="Arial"/>
              </a:rPr>
              <a:t> </a:t>
            </a:r>
            <a:r>
              <a:rPr sz="1200" b="1" dirty="0">
                <a:solidFill>
                  <a:schemeClr val="tx2"/>
                </a:solidFill>
                <a:latin typeface="Arial"/>
                <a:cs typeface="Arial"/>
              </a:rPr>
              <a:t>per</a:t>
            </a:r>
            <a:r>
              <a:rPr sz="1200" b="1" spc="-25" dirty="0">
                <a:solidFill>
                  <a:schemeClr val="tx2"/>
                </a:solidFill>
                <a:latin typeface="Arial"/>
                <a:cs typeface="Arial"/>
              </a:rPr>
              <a:t> </a:t>
            </a:r>
            <a:r>
              <a:rPr sz="1200" b="1" spc="-10" dirty="0">
                <a:solidFill>
                  <a:schemeClr val="tx2"/>
                </a:solidFill>
                <a:latin typeface="Arial"/>
                <a:cs typeface="Arial"/>
              </a:rPr>
              <a:t>persone</a:t>
            </a:r>
            <a:r>
              <a:rPr sz="1200" b="1" spc="-170" dirty="0">
                <a:solidFill>
                  <a:schemeClr val="tx2"/>
                </a:solidFill>
                <a:latin typeface="Arial"/>
                <a:cs typeface="Arial"/>
              </a:rPr>
              <a:t> </a:t>
            </a:r>
            <a:r>
              <a:rPr sz="1200" b="1" spc="-10" dirty="0">
                <a:solidFill>
                  <a:schemeClr val="tx2"/>
                </a:solidFill>
                <a:latin typeface="Arial"/>
                <a:cs typeface="Arial"/>
              </a:rPr>
              <a:t>giuridiche</a:t>
            </a:r>
            <a:endParaRPr sz="1200" dirty="0">
              <a:solidFill>
                <a:schemeClr val="tx2"/>
              </a:solidFill>
              <a:latin typeface="Arial"/>
              <a:cs typeface="Arial"/>
            </a:endParaRPr>
          </a:p>
          <a:p>
            <a:pPr>
              <a:lnSpc>
                <a:spcPct val="100000"/>
              </a:lnSpc>
              <a:spcBef>
                <a:spcPts val="535"/>
              </a:spcBef>
            </a:pPr>
            <a:endParaRPr sz="1200" dirty="0">
              <a:solidFill>
                <a:schemeClr val="tx2"/>
              </a:solidFill>
              <a:latin typeface="Arial"/>
              <a:cs typeface="Arial"/>
            </a:endParaRPr>
          </a:p>
          <a:p>
            <a:pPr marL="3180715" algn="just">
              <a:lnSpc>
                <a:spcPct val="100000"/>
              </a:lnSpc>
            </a:pPr>
            <a:r>
              <a:rPr sz="1200" b="1" dirty="0">
                <a:solidFill>
                  <a:schemeClr val="tx2"/>
                </a:solidFill>
                <a:latin typeface="Arial"/>
                <a:cs typeface="Arial"/>
              </a:rPr>
              <a:t>Atti</a:t>
            </a:r>
            <a:r>
              <a:rPr sz="1200" b="1" spc="-20" dirty="0">
                <a:solidFill>
                  <a:schemeClr val="tx2"/>
                </a:solidFill>
                <a:latin typeface="Arial"/>
                <a:cs typeface="Arial"/>
              </a:rPr>
              <a:t> </a:t>
            </a:r>
            <a:r>
              <a:rPr sz="1200" b="1" spc="-10" dirty="0">
                <a:solidFill>
                  <a:schemeClr val="tx2"/>
                </a:solidFill>
                <a:latin typeface="Arial"/>
                <a:cs typeface="Arial"/>
              </a:rPr>
              <a:t>internazionali</a:t>
            </a:r>
            <a:r>
              <a:rPr sz="1200" b="1" spc="-65" dirty="0">
                <a:solidFill>
                  <a:schemeClr val="tx2"/>
                </a:solidFill>
                <a:latin typeface="Arial"/>
                <a:cs typeface="Arial"/>
              </a:rPr>
              <a:t> </a:t>
            </a:r>
            <a:r>
              <a:rPr sz="1200" b="1" dirty="0">
                <a:solidFill>
                  <a:schemeClr val="tx2"/>
                </a:solidFill>
                <a:latin typeface="Arial"/>
                <a:cs typeface="Arial"/>
              </a:rPr>
              <a:t>contro</a:t>
            </a:r>
            <a:r>
              <a:rPr sz="1200" b="1" spc="-65" dirty="0">
                <a:solidFill>
                  <a:schemeClr val="tx2"/>
                </a:solidFill>
                <a:latin typeface="Arial"/>
                <a:cs typeface="Arial"/>
              </a:rPr>
              <a:t> </a:t>
            </a:r>
            <a:r>
              <a:rPr sz="1200" b="1" dirty="0">
                <a:solidFill>
                  <a:schemeClr val="tx2"/>
                </a:solidFill>
                <a:latin typeface="Arial"/>
                <a:cs typeface="Arial"/>
              </a:rPr>
              <a:t>la</a:t>
            </a:r>
            <a:r>
              <a:rPr sz="1200" b="1" spc="95" dirty="0">
                <a:solidFill>
                  <a:schemeClr val="tx2"/>
                </a:solidFill>
                <a:latin typeface="Arial"/>
                <a:cs typeface="Arial"/>
              </a:rPr>
              <a:t> </a:t>
            </a:r>
            <a:r>
              <a:rPr sz="1200" b="1" spc="-10" dirty="0">
                <a:solidFill>
                  <a:schemeClr val="tx2"/>
                </a:solidFill>
                <a:latin typeface="Arial"/>
                <a:cs typeface="Arial"/>
              </a:rPr>
              <a:t>corruzione</a:t>
            </a:r>
            <a:endParaRPr sz="1200" dirty="0">
              <a:solidFill>
                <a:schemeClr val="tx2"/>
              </a:solidFill>
              <a:latin typeface="Arial"/>
              <a:cs typeface="Arial"/>
            </a:endParaRPr>
          </a:p>
          <a:p>
            <a:pPr marL="3180715" marR="5080" algn="just">
              <a:lnSpc>
                <a:spcPct val="100000"/>
              </a:lnSpc>
              <a:spcBef>
                <a:spcPts val="1005"/>
              </a:spcBef>
            </a:pPr>
            <a:r>
              <a:rPr sz="1200" dirty="0">
                <a:solidFill>
                  <a:schemeClr val="tx2"/>
                </a:solidFill>
                <a:latin typeface="Arial"/>
                <a:cs typeface="Arial"/>
              </a:rPr>
              <a:t>Gli</a:t>
            </a:r>
            <a:r>
              <a:rPr sz="1200" spc="60" dirty="0">
                <a:solidFill>
                  <a:schemeClr val="tx2"/>
                </a:solidFill>
                <a:latin typeface="Arial"/>
                <a:cs typeface="Arial"/>
              </a:rPr>
              <a:t>  </a:t>
            </a:r>
            <a:r>
              <a:rPr sz="1200" dirty="0">
                <a:solidFill>
                  <a:schemeClr val="tx2"/>
                </a:solidFill>
                <a:latin typeface="Arial"/>
                <a:cs typeface="Arial"/>
              </a:rPr>
              <a:t>atti</a:t>
            </a:r>
            <a:r>
              <a:rPr sz="1200" spc="65" dirty="0">
                <a:solidFill>
                  <a:schemeClr val="tx2"/>
                </a:solidFill>
                <a:latin typeface="Arial"/>
                <a:cs typeface="Arial"/>
              </a:rPr>
              <a:t>  </a:t>
            </a:r>
            <a:r>
              <a:rPr sz="1200" dirty="0">
                <a:solidFill>
                  <a:schemeClr val="tx2"/>
                </a:solidFill>
                <a:latin typeface="Arial"/>
                <a:cs typeface="Arial"/>
              </a:rPr>
              <a:t>in</a:t>
            </a:r>
            <a:r>
              <a:rPr sz="1200" spc="495" dirty="0">
                <a:solidFill>
                  <a:schemeClr val="tx2"/>
                </a:solidFill>
                <a:latin typeface="Arial"/>
                <a:cs typeface="Arial"/>
              </a:rPr>
              <a:t> </a:t>
            </a:r>
            <a:r>
              <a:rPr sz="1200" dirty="0">
                <a:solidFill>
                  <a:schemeClr val="tx2"/>
                </a:solidFill>
                <a:latin typeface="Arial"/>
                <a:cs typeface="Arial"/>
              </a:rPr>
              <a:t>oggetto</a:t>
            </a:r>
            <a:r>
              <a:rPr sz="1200" spc="55" dirty="0">
                <a:solidFill>
                  <a:schemeClr val="tx2"/>
                </a:solidFill>
                <a:latin typeface="Arial"/>
                <a:cs typeface="Arial"/>
              </a:rPr>
              <a:t>  </a:t>
            </a:r>
            <a:r>
              <a:rPr sz="1200" dirty="0">
                <a:solidFill>
                  <a:schemeClr val="tx2"/>
                </a:solidFill>
                <a:latin typeface="Arial"/>
                <a:cs typeface="Arial"/>
              </a:rPr>
              <a:t>sono</a:t>
            </a:r>
            <a:r>
              <a:rPr sz="1200" spc="60" dirty="0">
                <a:solidFill>
                  <a:schemeClr val="tx2"/>
                </a:solidFill>
                <a:latin typeface="Arial"/>
                <a:cs typeface="Arial"/>
              </a:rPr>
              <a:t>  </a:t>
            </a:r>
            <a:r>
              <a:rPr sz="1200" dirty="0">
                <a:solidFill>
                  <a:schemeClr val="tx2"/>
                </a:solidFill>
                <a:latin typeface="Arial"/>
                <a:cs typeface="Arial"/>
              </a:rPr>
              <a:t>la</a:t>
            </a:r>
            <a:r>
              <a:rPr sz="1200" spc="495" dirty="0">
                <a:solidFill>
                  <a:schemeClr val="tx2"/>
                </a:solidFill>
                <a:latin typeface="Arial"/>
                <a:cs typeface="Arial"/>
              </a:rPr>
              <a:t> </a:t>
            </a:r>
            <a:r>
              <a:rPr sz="1200" dirty="0">
                <a:solidFill>
                  <a:schemeClr val="tx2"/>
                </a:solidFill>
                <a:latin typeface="Arial"/>
                <a:cs typeface="Arial"/>
              </a:rPr>
              <a:t>Convenzione</a:t>
            </a:r>
            <a:r>
              <a:rPr sz="1200" spc="60" dirty="0">
                <a:solidFill>
                  <a:schemeClr val="tx2"/>
                </a:solidFill>
                <a:latin typeface="Arial"/>
                <a:cs typeface="Arial"/>
              </a:rPr>
              <a:t>  </a:t>
            </a:r>
            <a:r>
              <a:rPr sz="1200" dirty="0">
                <a:solidFill>
                  <a:schemeClr val="tx2"/>
                </a:solidFill>
                <a:latin typeface="Arial"/>
                <a:cs typeface="Arial"/>
              </a:rPr>
              <a:t>sulla</a:t>
            </a:r>
            <a:r>
              <a:rPr sz="1200" spc="55" dirty="0">
                <a:solidFill>
                  <a:schemeClr val="tx2"/>
                </a:solidFill>
                <a:latin typeface="Arial"/>
                <a:cs typeface="Arial"/>
              </a:rPr>
              <a:t>  </a:t>
            </a:r>
            <a:r>
              <a:rPr sz="1200" dirty="0">
                <a:solidFill>
                  <a:schemeClr val="tx2"/>
                </a:solidFill>
                <a:latin typeface="Arial"/>
                <a:cs typeface="Arial"/>
              </a:rPr>
              <a:t>tutela</a:t>
            </a:r>
            <a:r>
              <a:rPr sz="1200" spc="60" dirty="0">
                <a:solidFill>
                  <a:schemeClr val="tx2"/>
                </a:solidFill>
                <a:latin typeface="Arial"/>
                <a:cs typeface="Arial"/>
              </a:rPr>
              <a:t>  </a:t>
            </a:r>
            <a:r>
              <a:rPr sz="1200" spc="-10" dirty="0">
                <a:solidFill>
                  <a:schemeClr val="tx2"/>
                </a:solidFill>
                <a:latin typeface="Arial"/>
                <a:cs typeface="Arial"/>
              </a:rPr>
              <a:t>degli </a:t>
            </a:r>
            <a:r>
              <a:rPr sz="1200" dirty="0">
                <a:solidFill>
                  <a:schemeClr val="tx2"/>
                </a:solidFill>
                <a:latin typeface="Arial"/>
                <a:cs typeface="Arial"/>
              </a:rPr>
              <a:t>interessi</a:t>
            </a:r>
            <a:r>
              <a:rPr sz="1200" spc="135" dirty="0">
                <a:solidFill>
                  <a:schemeClr val="tx2"/>
                </a:solidFill>
                <a:latin typeface="Arial"/>
                <a:cs typeface="Arial"/>
              </a:rPr>
              <a:t>  </a:t>
            </a:r>
            <a:r>
              <a:rPr sz="1200" dirty="0">
                <a:solidFill>
                  <a:schemeClr val="tx2"/>
                </a:solidFill>
                <a:latin typeface="Arial"/>
                <a:cs typeface="Arial"/>
              </a:rPr>
              <a:t>finanziari</a:t>
            </a:r>
            <a:r>
              <a:rPr sz="1200" spc="140" dirty="0">
                <a:solidFill>
                  <a:schemeClr val="tx2"/>
                </a:solidFill>
                <a:latin typeface="Arial"/>
                <a:cs typeface="Arial"/>
              </a:rPr>
              <a:t>  </a:t>
            </a:r>
            <a:r>
              <a:rPr sz="1200" dirty="0">
                <a:solidFill>
                  <a:schemeClr val="tx2"/>
                </a:solidFill>
                <a:latin typeface="Arial"/>
                <a:cs typeface="Arial"/>
              </a:rPr>
              <a:t>della</a:t>
            </a:r>
            <a:r>
              <a:rPr sz="1200" spc="145" dirty="0">
                <a:solidFill>
                  <a:schemeClr val="tx2"/>
                </a:solidFill>
                <a:latin typeface="Arial"/>
                <a:cs typeface="Arial"/>
              </a:rPr>
              <a:t>  </a:t>
            </a:r>
            <a:r>
              <a:rPr sz="1200" dirty="0">
                <a:solidFill>
                  <a:schemeClr val="tx2"/>
                </a:solidFill>
                <a:latin typeface="Arial"/>
                <a:cs typeface="Arial"/>
              </a:rPr>
              <a:t>Comunità</a:t>
            </a:r>
            <a:r>
              <a:rPr sz="1200" spc="145" dirty="0">
                <a:solidFill>
                  <a:schemeClr val="tx2"/>
                </a:solidFill>
                <a:latin typeface="Arial"/>
                <a:cs typeface="Arial"/>
              </a:rPr>
              <a:t>  </a:t>
            </a:r>
            <a:r>
              <a:rPr sz="1200" dirty="0">
                <a:solidFill>
                  <a:schemeClr val="tx2"/>
                </a:solidFill>
                <a:latin typeface="Arial"/>
                <a:cs typeface="Arial"/>
              </a:rPr>
              <a:t>Europea</a:t>
            </a:r>
            <a:r>
              <a:rPr sz="1200" spc="135" dirty="0">
                <a:solidFill>
                  <a:schemeClr val="tx2"/>
                </a:solidFill>
                <a:latin typeface="Arial"/>
                <a:cs typeface="Arial"/>
              </a:rPr>
              <a:t>  </a:t>
            </a:r>
            <a:r>
              <a:rPr sz="1200" dirty="0">
                <a:solidFill>
                  <a:schemeClr val="tx2"/>
                </a:solidFill>
                <a:latin typeface="Arial"/>
                <a:cs typeface="Arial"/>
              </a:rPr>
              <a:t>del</a:t>
            </a:r>
            <a:r>
              <a:rPr sz="1200" spc="145" dirty="0">
                <a:solidFill>
                  <a:schemeClr val="tx2"/>
                </a:solidFill>
                <a:latin typeface="Arial"/>
                <a:cs typeface="Arial"/>
              </a:rPr>
              <a:t>  </a:t>
            </a:r>
            <a:r>
              <a:rPr sz="1200" dirty="0">
                <a:solidFill>
                  <a:schemeClr val="tx2"/>
                </a:solidFill>
                <a:latin typeface="Arial"/>
                <a:cs typeface="Arial"/>
              </a:rPr>
              <a:t>1995,</a:t>
            </a:r>
            <a:r>
              <a:rPr sz="1200" spc="140" dirty="0">
                <a:solidFill>
                  <a:schemeClr val="tx2"/>
                </a:solidFill>
                <a:latin typeface="Arial"/>
                <a:cs typeface="Arial"/>
              </a:rPr>
              <a:t>  </a:t>
            </a:r>
            <a:r>
              <a:rPr sz="1200" spc="-25" dirty="0">
                <a:solidFill>
                  <a:schemeClr val="tx2"/>
                </a:solidFill>
                <a:latin typeface="Arial"/>
                <a:cs typeface="Arial"/>
              </a:rPr>
              <a:t>la </a:t>
            </a:r>
            <a:r>
              <a:rPr sz="1200" dirty="0">
                <a:solidFill>
                  <a:schemeClr val="tx2"/>
                </a:solidFill>
                <a:latin typeface="Arial"/>
                <a:cs typeface="Arial"/>
              </a:rPr>
              <a:t>Convenzione</a:t>
            </a:r>
            <a:r>
              <a:rPr sz="1200" spc="55" dirty="0">
                <a:solidFill>
                  <a:schemeClr val="tx2"/>
                </a:solidFill>
                <a:latin typeface="Arial"/>
                <a:cs typeface="Arial"/>
              </a:rPr>
              <a:t> </a:t>
            </a:r>
            <a:r>
              <a:rPr sz="1200" dirty="0">
                <a:solidFill>
                  <a:schemeClr val="tx2"/>
                </a:solidFill>
                <a:latin typeface="Arial"/>
                <a:cs typeface="Arial"/>
              </a:rPr>
              <a:t>relativa</a:t>
            </a:r>
            <a:r>
              <a:rPr sz="1200" spc="45" dirty="0">
                <a:solidFill>
                  <a:schemeClr val="tx2"/>
                </a:solidFill>
                <a:latin typeface="Arial"/>
                <a:cs typeface="Arial"/>
              </a:rPr>
              <a:t> </a:t>
            </a:r>
            <a:r>
              <a:rPr sz="1200" dirty="0">
                <a:solidFill>
                  <a:schemeClr val="tx2"/>
                </a:solidFill>
                <a:latin typeface="Arial"/>
                <a:cs typeface="Arial"/>
              </a:rPr>
              <a:t>alla</a:t>
            </a:r>
            <a:r>
              <a:rPr sz="1200" spc="55" dirty="0">
                <a:solidFill>
                  <a:schemeClr val="tx2"/>
                </a:solidFill>
                <a:latin typeface="Arial"/>
                <a:cs typeface="Arial"/>
              </a:rPr>
              <a:t> </a:t>
            </a:r>
            <a:r>
              <a:rPr sz="1200" dirty="0">
                <a:solidFill>
                  <a:schemeClr val="tx2"/>
                </a:solidFill>
                <a:latin typeface="Arial"/>
                <a:cs typeface="Arial"/>
              </a:rPr>
              <a:t>lotta</a:t>
            </a:r>
            <a:r>
              <a:rPr sz="1200" spc="45" dirty="0">
                <a:solidFill>
                  <a:schemeClr val="tx2"/>
                </a:solidFill>
                <a:latin typeface="Arial"/>
                <a:cs typeface="Arial"/>
              </a:rPr>
              <a:t> </a:t>
            </a:r>
            <a:r>
              <a:rPr sz="1200" dirty="0">
                <a:solidFill>
                  <a:schemeClr val="tx2"/>
                </a:solidFill>
                <a:latin typeface="Arial"/>
                <a:cs typeface="Arial"/>
              </a:rPr>
              <a:t>contro</a:t>
            </a:r>
            <a:r>
              <a:rPr sz="1200" spc="55" dirty="0">
                <a:solidFill>
                  <a:schemeClr val="tx2"/>
                </a:solidFill>
                <a:latin typeface="Arial"/>
                <a:cs typeface="Arial"/>
              </a:rPr>
              <a:t> </a:t>
            </a:r>
            <a:r>
              <a:rPr sz="1200" dirty="0">
                <a:solidFill>
                  <a:schemeClr val="tx2"/>
                </a:solidFill>
                <a:latin typeface="Arial"/>
                <a:cs typeface="Arial"/>
              </a:rPr>
              <a:t>la</a:t>
            </a:r>
            <a:r>
              <a:rPr sz="1200" spc="45" dirty="0">
                <a:solidFill>
                  <a:schemeClr val="tx2"/>
                </a:solidFill>
                <a:latin typeface="Arial"/>
                <a:cs typeface="Arial"/>
              </a:rPr>
              <a:t> </a:t>
            </a:r>
            <a:r>
              <a:rPr sz="1200" dirty="0">
                <a:solidFill>
                  <a:schemeClr val="tx2"/>
                </a:solidFill>
                <a:latin typeface="Arial"/>
                <a:cs typeface="Arial"/>
              </a:rPr>
              <a:t>corruzione</a:t>
            </a:r>
            <a:r>
              <a:rPr sz="1200" spc="55" dirty="0">
                <a:solidFill>
                  <a:schemeClr val="tx2"/>
                </a:solidFill>
                <a:latin typeface="Arial"/>
                <a:cs typeface="Arial"/>
              </a:rPr>
              <a:t> </a:t>
            </a:r>
            <a:r>
              <a:rPr sz="1200" dirty="0">
                <a:solidFill>
                  <a:schemeClr val="tx2"/>
                </a:solidFill>
                <a:latin typeface="Arial"/>
                <a:cs typeface="Arial"/>
              </a:rPr>
              <a:t>nella</a:t>
            </a:r>
            <a:r>
              <a:rPr sz="1200" spc="45" dirty="0">
                <a:solidFill>
                  <a:schemeClr val="tx2"/>
                </a:solidFill>
                <a:latin typeface="Arial"/>
                <a:cs typeface="Arial"/>
              </a:rPr>
              <a:t> </a:t>
            </a:r>
            <a:r>
              <a:rPr sz="1200" spc="-10" dirty="0">
                <a:solidFill>
                  <a:schemeClr val="tx2"/>
                </a:solidFill>
                <a:latin typeface="Arial"/>
                <a:cs typeface="Arial"/>
              </a:rPr>
              <a:t>quale </a:t>
            </a:r>
            <a:r>
              <a:rPr sz="1200" dirty="0">
                <a:solidFill>
                  <a:schemeClr val="tx2"/>
                </a:solidFill>
                <a:latin typeface="Arial"/>
                <a:cs typeface="Arial"/>
              </a:rPr>
              <a:t>sono</a:t>
            </a:r>
            <a:r>
              <a:rPr sz="1200" spc="100" dirty="0">
                <a:solidFill>
                  <a:schemeClr val="tx2"/>
                </a:solidFill>
                <a:latin typeface="Arial"/>
                <a:cs typeface="Arial"/>
              </a:rPr>
              <a:t> </a:t>
            </a:r>
            <a:r>
              <a:rPr sz="1200" dirty="0">
                <a:solidFill>
                  <a:schemeClr val="tx2"/>
                </a:solidFill>
                <a:latin typeface="Arial"/>
                <a:cs typeface="Arial"/>
              </a:rPr>
              <a:t>coinvolti</a:t>
            </a:r>
            <a:r>
              <a:rPr sz="1200" spc="110" dirty="0">
                <a:solidFill>
                  <a:schemeClr val="tx2"/>
                </a:solidFill>
                <a:latin typeface="Arial"/>
                <a:cs typeface="Arial"/>
              </a:rPr>
              <a:t> </a:t>
            </a:r>
            <a:r>
              <a:rPr sz="1200" dirty="0">
                <a:solidFill>
                  <a:schemeClr val="tx2"/>
                </a:solidFill>
                <a:latin typeface="Arial"/>
                <a:cs typeface="Arial"/>
              </a:rPr>
              <a:t>funzionari</a:t>
            </a:r>
            <a:r>
              <a:rPr sz="1200" spc="105" dirty="0">
                <a:solidFill>
                  <a:schemeClr val="tx2"/>
                </a:solidFill>
                <a:latin typeface="Arial"/>
                <a:cs typeface="Arial"/>
              </a:rPr>
              <a:t> </a:t>
            </a:r>
            <a:r>
              <a:rPr sz="1200" dirty="0">
                <a:solidFill>
                  <a:schemeClr val="tx2"/>
                </a:solidFill>
                <a:latin typeface="Arial"/>
                <a:cs typeface="Arial"/>
              </a:rPr>
              <a:t>della</a:t>
            </a:r>
            <a:r>
              <a:rPr sz="1200" spc="105" dirty="0">
                <a:solidFill>
                  <a:schemeClr val="tx2"/>
                </a:solidFill>
                <a:latin typeface="Arial"/>
                <a:cs typeface="Arial"/>
              </a:rPr>
              <a:t> </a:t>
            </a:r>
            <a:r>
              <a:rPr sz="1200" dirty="0">
                <a:solidFill>
                  <a:schemeClr val="tx2"/>
                </a:solidFill>
                <a:latin typeface="Arial"/>
                <a:cs typeface="Arial"/>
              </a:rPr>
              <a:t>Comunità</a:t>
            </a:r>
            <a:r>
              <a:rPr sz="1200" spc="114" dirty="0">
                <a:solidFill>
                  <a:schemeClr val="tx2"/>
                </a:solidFill>
                <a:latin typeface="Arial"/>
                <a:cs typeface="Arial"/>
              </a:rPr>
              <a:t> </a:t>
            </a:r>
            <a:r>
              <a:rPr sz="1200" dirty="0">
                <a:solidFill>
                  <a:schemeClr val="tx2"/>
                </a:solidFill>
                <a:latin typeface="Arial"/>
                <a:cs typeface="Arial"/>
              </a:rPr>
              <a:t>Europea</a:t>
            </a:r>
            <a:r>
              <a:rPr sz="1200" spc="95" dirty="0">
                <a:solidFill>
                  <a:schemeClr val="tx2"/>
                </a:solidFill>
                <a:latin typeface="Arial"/>
                <a:cs typeface="Arial"/>
              </a:rPr>
              <a:t> </a:t>
            </a:r>
            <a:r>
              <a:rPr sz="1200" dirty="0">
                <a:solidFill>
                  <a:schemeClr val="tx2"/>
                </a:solidFill>
                <a:latin typeface="Arial"/>
                <a:cs typeface="Arial"/>
              </a:rPr>
              <a:t>o</a:t>
            </a:r>
            <a:r>
              <a:rPr sz="1200" spc="105" dirty="0">
                <a:solidFill>
                  <a:schemeClr val="tx2"/>
                </a:solidFill>
                <a:latin typeface="Arial"/>
                <a:cs typeface="Arial"/>
              </a:rPr>
              <a:t> </a:t>
            </a:r>
            <a:r>
              <a:rPr sz="1200" dirty="0">
                <a:solidFill>
                  <a:schemeClr val="tx2"/>
                </a:solidFill>
                <a:latin typeface="Arial"/>
                <a:cs typeface="Arial"/>
              </a:rPr>
              <a:t>degli</a:t>
            </a:r>
            <a:r>
              <a:rPr sz="1200" spc="120" dirty="0">
                <a:solidFill>
                  <a:schemeClr val="tx2"/>
                </a:solidFill>
                <a:latin typeface="Arial"/>
                <a:cs typeface="Arial"/>
              </a:rPr>
              <a:t> </a:t>
            </a:r>
            <a:r>
              <a:rPr sz="1200" spc="-10" dirty="0">
                <a:solidFill>
                  <a:schemeClr val="tx2"/>
                </a:solidFill>
                <a:latin typeface="Arial"/>
                <a:cs typeface="Arial"/>
              </a:rPr>
              <a:t>Stati </a:t>
            </a:r>
            <a:r>
              <a:rPr sz="1200" dirty="0">
                <a:solidFill>
                  <a:schemeClr val="tx2"/>
                </a:solidFill>
                <a:latin typeface="Arial"/>
                <a:cs typeface="Arial"/>
              </a:rPr>
              <a:t>membri</a:t>
            </a:r>
            <a:r>
              <a:rPr sz="1200" spc="-60" dirty="0">
                <a:solidFill>
                  <a:schemeClr val="tx2"/>
                </a:solidFill>
                <a:latin typeface="Arial"/>
                <a:cs typeface="Arial"/>
              </a:rPr>
              <a:t> </a:t>
            </a:r>
            <a:r>
              <a:rPr sz="1200" spc="-10" dirty="0">
                <a:solidFill>
                  <a:schemeClr val="tx2"/>
                </a:solidFill>
                <a:latin typeface="Arial"/>
                <a:cs typeface="Arial"/>
              </a:rPr>
              <a:t>dell'Unione</a:t>
            </a:r>
            <a:r>
              <a:rPr sz="1200" spc="-65" dirty="0">
                <a:solidFill>
                  <a:schemeClr val="tx2"/>
                </a:solidFill>
                <a:latin typeface="Arial"/>
                <a:cs typeface="Arial"/>
              </a:rPr>
              <a:t> </a:t>
            </a:r>
            <a:r>
              <a:rPr sz="1200" spc="-10" dirty="0">
                <a:solidFill>
                  <a:schemeClr val="tx2"/>
                </a:solidFill>
                <a:latin typeface="Arial"/>
                <a:cs typeface="Arial"/>
              </a:rPr>
              <a:t>Europea</a:t>
            </a:r>
            <a:r>
              <a:rPr sz="1200" spc="-65" dirty="0">
                <a:solidFill>
                  <a:schemeClr val="tx2"/>
                </a:solidFill>
                <a:latin typeface="Arial"/>
                <a:cs typeface="Arial"/>
              </a:rPr>
              <a:t> </a:t>
            </a:r>
            <a:r>
              <a:rPr sz="1200" dirty="0">
                <a:solidFill>
                  <a:schemeClr val="tx2"/>
                </a:solidFill>
                <a:latin typeface="Arial"/>
                <a:cs typeface="Arial"/>
              </a:rPr>
              <a:t>del</a:t>
            </a:r>
            <a:r>
              <a:rPr sz="1200" spc="-55" dirty="0">
                <a:solidFill>
                  <a:schemeClr val="tx2"/>
                </a:solidFill>
                <a:latin typeface="Arial"/>
                <a:cs typeface="Arial"/>
              </a:rPr>
              <a:t> </a:t>
            </a:r>
            <a:r>
              <a:rPr sz="1200" dirty="0">
                <a:solidFill>
                  <a:schemeClr val="tx2"/>
                </a:solidFill>
                <a:latin typeface="Arial"/>
                <a:cs typeface="Arial"/>
              </a:rPr>
              <a:t>1999,</a:t>
            </a:r>
            <a:r>
              <a:rPr sz="1200" spc="-45" dirty="0">
                <a:solidFill>
                  <a:schemeClr val="tx2"/>
                </a:solidFill>
                <a:latin typeface="Arial"/>
                <a:cs typeface="Arial"/>
              </a:rPr>
              <a:t> </a:t>
            </a:r>
            <a:r>
              <a:rPr sz="1200" dirty="0">
                <a:solidFill>
                  <a:schemeClr val="tx2"/>
                </a:solidFill>
                <a:latin typeface="Arial"/>
                <a:cs typeface="Arial"/>
              </a:rPr>
              <a:t>la</a:t>
            </a:r>
            <a:r>
              <a:rPr sz="1200" spc="-5" dirty="0">
                <a:solidFill>
                  <a:schemeClr val="tx2"/>
                </a:solidFill>
                <a:latin typeface="Arial"/>
                <a:cs typeface="Arial"/>
              </a:rPr>
              <a:t> </a:t>
            </a:r>
            <a:r>
              <a:rPr sz="1200" spc="-10" dirty="0">
                <a:solidFill>
                  <a:schemeClr val="tx2"/>
                </a:solidFill>
                <a:latin typeface="Arial"/>
                <a:cs typeface="Arial"/>
              </a:rPr>
              <a:t>Convenzione</a:t>
            </a:r>
            <a:endParaRPr sz="1200" dirty="0">
              <a:solidFill>
                <a:schemeClr val="tx2"/>
              </a:solidFill>
              <a:latin typeface="Arial"/>
              <a:cs typeface="Arial"/>
            </a:endParaRPr>
          </a:p>
          <a:p>
            <a:pPr marL="3180080" marR="6350" algn="just">
              <a:lnSpc>
                <a:spcPct val="100000"/>
              </a:lnSpc>
              <a:spcBef>
                <a:spcPts val="5"/>
              </a:spcBef>
            </a:pPr>
            <a:r>
              <a:rPr sz="1200" dirty="0">
                <a:solidFill>
                  <a:schemeClr val="tx2"/>
                </a:solidFill>
                <a:latin typeface="Arial"/>
                <a:cs typeface="Arial"/>
              </a:rPr>
              <a:t>O.C.S.E.</a:t>
            </a:r>
            <a:r>
              <a:rPr sz="1200" spc="70" dirty="0">
                <a:solidFill>
                  <a:schemeClr val="tx2"/>
                </a:solidFill>
                <a:latin typeface="Arial"/>
                <a:cs typeface="Arial"/>
              </a:rPr>
              <a:t> </a:t>
            </a:r>
            <a:r>
              <a:rPr sz="1200" dirty="0">
                <a:solidFill>
                  <a:schemeClr val="tx2"/>
                </a:solidFill>
                <a:latin typeface="Arial"/>
                <a:cs typeface="Arial"/>
              </a:rPr>
              <a:t>sulla</a:t>
            </a:r>
            <a:r>
              <a:rPr sz="1200" spc="70" dirty="0">
                <a:solidFill>
                  <a:schemeClr val="tx2"/>
                </a:solidFill>
                <a:latin typeface="Arial"/>
                <a:cs typeface="Arial"/>
              </a:rPr>
              <a:t> </a:t>
            </a:r>
            <a:r>
              <a:rPr sz="1200" dirty="0">
                <a:solidFill>
                  <a:schemeClr val="tx2"/>
                </a:solidFill>
                <a:latin typeface="Arial"/>
                <a:cs typeface="Arial"/>
              </a:rPr>
              <a:t>lotta</a:t>
            </a:r>
            <a:r>
              <a:rPr sz="1200" spc="70" dirty="0">
                <a:solidFill>
                  <a:schemeClr val="tx2"/>
                </a:solidFill>
                <a:latin typeface="Arial"/>
                <a:cs typeface="Arial"/>
              </a:rPr>
              <a:t> </a:t>
            </a:r>
            <a:r>
              <a:rPr sz="1200" dirty="0">
                <a:solidFill>
                  <a:schemeClr val="tx2"/>
                </a:solidFill>
                <a:latin typeface="Arial"/>
                <a:cs typeface="Arial"/>
              </a:rPr>
              <a:t>alla</a:t>
            </a:r>
            <a:r>
              <a:rPr sz="1200" spc="70" dirty="0">
                <a:solidFill>
                  <a:schemeClr val="tx2"/>
                </a:solidFill>
                <a:latin typeface="Arial"/>
                <a:cs typeface="Arial"/>
              </a:rPr>
              <a:t> </a:t>
            </a:r>
            <a:r>
              <a:rPr sz="1200" dirty="0">
                <a:solidFill>
                  <a:schemeClr val="tx2"/>
                </a:solidFill>
                <a:latin typeface="Arial"/>
                <a:cs typeface="Arial"/>
              </a:rPr>
              <a:t>corruzione</a:t>
            </a:r>
            <a:r>
              <a:rPr sz="1200" spc="65" dirty="0">
                <a:solidFill>
                  <a:schemeClr val="tx2"/>
                </a:solidFill>
                <a:latin typeface="Arial"/>
                <a:cs typeface="Arial"/>
              </a:rPr>
              <a:t> </a:t>
            </a:r>
            <a:r>
              <a:rPr sz="1200" dirty="0">
                <a:solidFill>
                  <a:schemeClr val="tx2"/>
                </a:solidFill>
                <a:latin typeface="Arial"/>
                <a:cs typeface="Arial"/>
              </a:rPr>
              <a:t>di</a:t>
            </a:r>
            <a:r>
              <a:rPr sz="1200" spc="60" dirty="0">
                <a:solidFill>
                  <a:schemeClr val="tx2"/>
                </a:solidFill>
                <a:latin typeface="Arial"/>
                <a:cs typeface="Arial"/>
              </a:rPr>
              <a:t> </a:t>
            </a:r>
            <a:r>
              <a:rPr sz="1200" dirty="0">
                <a:solidFill>
                  <a:schemeClr val="tx2"/>
                </a:solidFill>
                <a:latin typeface="Arial"/>
                <a:cs typeface="Arial"/>
              </a:rPr>
              <a:t>Pubblici</a:t>
            </a:r>
            <a:r>
              <a:rPr sz="1200" spc="85" dirty="0">
                <a:solidFill>
                  <a:schemeClr val="tx2"/>
                </a:solidFill>
                <a:latin typeface="Arial"/>
                <a:cs typeface="Arial"/>
              </a:rPr>
              <a:t> </a:t>
            </a:r>
            <a:r>
              <a:rPr sz="1200" dirty="0">
                <a:solidFill>
                  <a:schemeClr val="tx2"/>
                </a:solidFill>
                <a:latin typeface="Arial"/>
                <a:cs typeface="Arial"/>
              </a:rPr>
              <a:t>Ufficiali</a:t>
            </a:r>
            <a:r>
              <a:rPr sz="1200" spc="70" dirty="0">
                <a:solidFill>
                  <a:schemeClr val="tx2"/>
                </a:solidFill>
                <a:latin typeface="Arial"/>
                <a:cs typeface="Arial"/>
              </a:rPr>
              <a:t> </a:t>
            </a:r>
            <a:r>
              <a:rPr sz="1200" spc="-10" dirty="0">
                <a:solidFill>
                  <a:schemeClr val="tx2"/>
                </a:solidFill>
                <a:latin typeface="Arial"/>
                <a:cs typeface="Arial"/>
              </a:rPr>
              <a:t>stranieri </a:t>
            </a:r>
            <a:r>
              <a:rPr sz="1200" dirty="0">
                <a:solidFill>
                  <a:schemeClr val="tx2"/>
                </a:solidFill>
                <a:latin typeface="Arial"/>
                <a:cs typeface="Arial"/>
              </a:rPr>
              <a:t>nelle</a:t>
            </a:r>
            <a:r>
              <a:rPr sz="1200" spc="-30" dirty="0">
                <a:solidFill>
                  <a:schemeClr val="tx2"/>
                </a:solidFill>
                <a:latin typeface="Arial"/>
                <a:cs typeface="Arial"/>
              </a:rPr>
              <a:t> </a:t>
            </a:r>
            <a:r>
              <a:rPr sz="1200" spc="-10" dirty="0">
                <a:solidFill>
                  <a:schemeClr val="tx2"/>
                </a:solidFill>
                <a:latin typeface="Arial"/>
                <a:cs typeface="Arial"/>
              </a:rPr>
              <a:t>operazioni</a:t>
            </a:r>
            <a:r>
              <a:rPr sz="1200" spc="-30" dirty="0">
                <a:solidFill>
                  <a:schemeClr val="tx2"/>
                </a:solidFill>
                <a:latin typeface="Arial"/>
                <a:cs typeface="Arial"/>
              </a:rPr>
              <a:t> </a:t>
            </a:r>
            <a:r>
              <a:rPr sz="1200" spc="-10" dirty="0">
                <a:solidFill>
                  <a:schemeClr val="tx2"/>
                </a:solidFill>
                <a:latin typeface="Arial"/>
                <a:cs typeface="Arial"/>
              </a:rPr>
              <a:t>economiche</a:t>
            </a:r>
            <a:r>
              <a:rPr sz="1200" spc="-40" dirty="0">
                <a:solidFill>
                  <a:schemeClr val="tx2"/>
                </a:solidFill>
                <a:latin typeface="Arial"/>
                <a:cs typeface="Arial"/>
              </a:rPr>
              <a:t> </a:t>
            </a:r>
            <a:r>
              <a:rPr sz="1200" spc="-10" dirty="0">
                <a:solidFill>
                  <a:schemeClr val="tx2"/>
                </a:solidFill>
                <a:latin typeface="Arial"/>
                <a:cs typeface="Arial"/>
              </a:rPr>
              <a:t>internazionali</a:t>
            </a:r>
            <a:r>
              <a:rPr sz="1200" spc="-40" dirty="0">
                <a:solidFill>
                  <a:schemeClr val="tx2"/>
                </a:solidFill>
                <a:latin typeface="Arial"/>
                <a:cs typeface="Arial"/>
              </a:rPr>
              <a:t> </a:t>
            </a:r>
            <a:r>
              <a:rPr sz="1200" spc="-10" dirty="0">
                <a:solidFill>
                  <a:schemeClr val="tx2"/>
                </a:solidFill>
                <a:latin typeface="Arial"/>
                <a:cs typeface="Arial"/>
              </a:rPr>
              <a:t>del</a:t>
            </a:r>
            <a:r>
              <a:rPr sz="1200" spc="-150" dirty="0">
                <a:solidFill>
                  <a:schemeClr val="tx2"/>
                </a:solidFill>
                <a:latin typeface="Arial"/>
                <a:cs typeface="Arial"/>
              </a:rPr>
              <a:t> </a:t>
            </a:r>
            <a:r>
              <a:rPr sz="1200" spc="-10" dirty="0">
                <a:solidFill>
                  <a:schemeClr val="tx2"/>
                </a:solidFill>
                <a:latin typeface="Arial"/>
                <a:cs typeface="Arial"/>
              </a:rPr>
              <a:t>1997.</a:t>
            </a:r>
            <a:endParaRPr sz="1200" dirty="0">
              <a:solidFill>
                <a:schemeClr val="tx2"/>
              </a:solidFill>
              <a:latin typeface="Arial"/>
              <a:cs typeface="Arial"/>
            </a:endParaRPr>
          </a:p>
        </p:txBody>
      </p:sp>
      <p:graphicFrame>
        <p:nvGraphicFramePr>
          <p:cNvPr id="10" name="object 10"/>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A111D-DD86-77EB-5242-809E856A5FD1}"/>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00015F87-8701-A8EF-67A6-CB043C3D7066}"/>
              </a:ext>
            </a:extLst>
          </p:cNvPr>
          <p:cNvGrpSpPr/>
          <p:nvPr/>
        </p:nvGrpSpPr>
        <p:grpSpPr>
          <a:xfrm>
            <a:off x="45662" y="3554824"/>
            <a:ext cx="711835" cy="941069"/>
            <a:chOff x="62224" y="3386068"/>
            <a:chExt cx="711835" cy="941069"/>
          </a:xfrm>
        </p:grpSpPr>
        <p:sp>
          <p:nvSpPr>
            <p:cNvPr id="3" name="object 3">
              <a:extLst>
                <a:ext uri="{FF2B5EF4-FFF2-40B4-BE49-F238E27FC236}">
                  <a16:creationId xmlns:a16="http://schemas.microsoft.com/office/drawing/2014/main" id="{C0934DFA-C347-87D3-18BE-796A2D8930CC}"/>
                </a:ext>
              </a:extLst>
            </p:cNvPr>
            <p:cNvSpPr/>
            <p:nvPr/>
          </p:nvSpPr>
          <p:spPr>
            <a:xfrm>
              <a:off x="73152" y="3872483"/>
              <a:ext cx="693420" cy="448309"/>
            </a:xfrm>
            <a:custGeom>
              <a:avLst/>
              <a:gdLst/>
              <a:ahLst/>
              <a:cxnLst/>
              <a:rect l="l" t="t" r="r" b="b"/>
              <a:pathLst>
                <a:path w="693420" h="448310">
                  <a:moveTo>
                    <a:pt x="692975" y="274383"/>
                  </a:moveTo>
                  <a:lnTo>
                    <a:pt x="623125" y="227736"/>
                  </a:lnTo>
                  <a:lnTo>
                    <a:pt x="506501" y="149834"/>
                  </a:lnTo>
                  <a:lnTo>
                    <a:pt x="524116" y="224345"/>
                  </a:lnTo>
                  <a:lnTo>
                    <a:pt x="462445" y="227736"/>
                  </a:lnTo>
                  <a:lnTo>
                    <a:pt x="403123" y="227152"/>
                  </a:lnTo>
                  <a:lnTo>
                    <a:pt x="346443" y="222745"/>
                  </a:lnTo>
                  <a:lnTo>
                    <a:pt x="292773" y="214668"/>
                  </a:lnTo>
                  <a:lnTo>
                    <a:pt x="242443" y="203047"/>
                  </a:lnTo>
                  <a:lnTo>
                    <a:pt x="195783" y="188036"/>
                  </a:lnTo>
                  <a:lnTo>
                    <a:pt x="153123" y="169773"/>
                  </a:lnTo>
                  <a:lnTo>
                    <a:pt x="114795" y="148399"/>
                  </a:lnTo>
                  <a:lnTo>
                    <a:pt x="81153" y="124079"/>
                  </a:lnTo>
                  <a:lnTo>
                    <a:pt x="52514" y="96926"/>
                  </a:lnTo>
                  <a:lnTo>
                    <a:pt x="11607" y="34747"/>
                  </a:lnTo>
                  <a:lnTo>
                    <a:pt x="0" y="0"/>
                  </a:lnTo>
                  <a:lnTo>
                    <a:pt x="35229" y="149021"/>
                  </a:lnTo>
                  <a:lnTo>
                    <a:pt x="64452" y="216128"/>
                  </a:lnTo>
                  <a:lnTo>
                    <a:pt x="116382" y="273100"/>
                  </a:lnTo>
                  <a:lnTo>
                    <a:pt x="150025" y="297434"/>
                  </a:lnTo>
                  <a:lnTo>
                    <a:pt x="188353" y="318795"/>
                  </a:lnTo>
                  <a:lnTo>
                    <a:pt x="231013" y="337058"/>
                  </a:lnTo>
                  <a:lnTo>
                    <a:pt x="277672" y="352069"/>
                  </a:lnTo>
                  <a:lnTo>
                    <a:pt x="328002" y="363689"/>
                  </a:lnTo>
                  <a:lnTo>
                    <a:pt x="381673" y="371767"/>
                  </a:lnTo>
                  <a:lnTo>
                    <a:pt x="438340" y="376174"/>
                  </a:lnTo>
                  <a:lnTo>
                    <a:pt x="497674" y="376745"/>
                  </a:lnTo>
                  <a:lnTo>
                    <a:pt x="559346" y="373367"/>
                  </a:lnTo>
                  <a:lnTo>
                    <a:pt x="576961" y="447878"/>
                  </a:lnTo>
                  <a:lnTo>
                    <a:pt x="626783" y="373367"/>
                  </a:lnTo>
                  <a:lnTo>
                    <a:pt x="692975" y="274383"/>
                  </a:lnTo>
                  <a:close/>
                </a:path>
              </a:pathLst>
            </a:custGeom>
            <a:solidFill>
              <a:srgbClr val="0091DA"/>
            </a:solidFill>
          </p:spPr>
          <p:txBody>
            <a:bodyPr wrap="square" lIns="0" tIns="0" rIns="0" bIns="0" rtlCol="0"/>
            <a:lstStyle/>
            <a:p>
              <a:endParaRPr/>
            </a:p>
          </p:txBody>
        </p:sp>
        <p:sp>
          <p:nvSpPr>
            <p:cNvPr id="4" name="object 4">
              <a:extLst>
                <a:ext uri="{FF2B5EF4-FFF2-40B4-BE49-F238E27FC236}">
                  <a16:creationId xmlns:a16="http://schemas.microsoft.com/office/drawing/2014/main" id="{BFB14244-8856-46D3-C878-87E8B9A77809}"/>
                </a:ext>
              </a:extLst>
            </p:cNvPr>
            <p:cNvSpPr/>
            <p:nvPr/>
          </p:nvSpPr>
          <p:spPr>
            <a:xfrm>
              <a:off x="68581" y="3392423"/>
              <a:ext cx="554990" cy="551815"/>
            </a:xfrm>
            <a:custGeom>
              <a:avLst/>
              <a:gdLst/>
              <a:ahLst/>
              <a:cxnLst/>
              <a:rect l="l" t="t" r="r" b="b"/>
              <a:pathLst>
                <a:path w="554990" h="551814">
                  <a:moveTo>
                    <a:pt x="519442" y="0"/>
                  </a:moveTo>
                  <a:lnTo>
                    <a:pt x="454533" y="17513"/>
                  </a:lnTo>
                  <a:lnTo>
                    <a:pt x="391388" y="38950"/>
                  </a:lnTo>
                  <a:lnTo>
                    <a:pt x="334886" y="62128"/>
                  </a:lnTo>
                  <a:lnTo>
                    <a:pt x="282143" y="87693"/>
                  </a:lnTo>
                  <a:lnTo>
                    <a:pt x="233311" y="115379"/>
                  </a:lnTo>
                  <a:lnTo>
                    <a:pt x="188595" y="144932"/>
                  </a:lnTo>
                  <a:lnTo>
                    <a:pt x="148158" y="176098"/>
                  </a:lnTo>
                  <a:lnTo>
                    <a:pt x="112191" y="208610"/>
                  </a:lnTo>
                  <a:lnTo>
                    <a:pt x="80848" y="242227"/>
                  </a:lnTo>
                  <a:lnTo>
                    <a:pt x="54330" y="276669"/>
                  </a:lnTo>
                  <a:lnTo>
                    <a:pt x="32804" y="311696"/>
                  </a:lnTo>
                  <a:lnTo>
                    <a:pt x="16459" y="347040"/>
                  </a:lnTo>
                  <a:lnTo>
                    <a:pt x="0" y="417652"/>
                  </a:lnTo>
                  <a:lnTo>
                    <a:pt x="241" y="452412"/>
                  </a:lnTo>
                  <a:lnTo>
                    <a:pt x="6362" y="486460"/>
                  </a:lnTo>
                  <a:lnTo>
                    <a:pt x="18554" y="519544"/>
                  </a:lnTo>
                  <a:lnTo>
                    <a:pt x="36995" y="551408"/>
                  </a:lnTo>
                  <a:lnTo>
                    <a:pt x="45021" y="515124"/>
                  </a:lnTo>
                  <a:lnTo>
                    <a:pt x="58610" y="479132"/>
                  </a:lnTo>
                  <a:lnTo>
                    <a:pt x="77495" y="443636"/>
                  </a:lnTo>
                  <a:lnTo>
                    <a:pt x="101396" y="408863"/>
                  </a:lnTo>
                  <a:lnTo>
                    <a:pt x="130022" y="375018"/>
                  </a:lnTo>
                  <a:lnTo>
                    <a:pt x="163118" y="342341"/>
                  </a:lnTo>
                  <a:lnTo>
                    <a:pt x="200380" y="311023"/>
                  </a:lnTo>
                  <a:lnTo>
                    <a:pt x="241541" y="281305"/>
                  </a:lnTo>
                  <a:lnTo>
                    <a:pt x="286308" y="253377"/>
                  </a:lnTo>
                  <a:lnTo>
                    <a:pt x="334429" y="227482"/>
                  </a:lnTo>
                  <a:lnTo>
                    <a:pt x="385610" y="203835"/>
                  </a:lnTo>
                  <a:lnTo>
                    <a:pt x="439559" y="182626"/>
                  </a:lnTo>
                  <a:lnTo>
                    <a:pt x="496023" y="164109"/>
                  </a:lnTo>
                  <a:lnTo>
                    <a:pt x="554697" y="148475"/>
                  </a:lnTo>
                  <a:lnTo>
                    <a:pt x="519442" y="0"/>
                  </a:lnTo>
                  <a:close/>
                </a:path>
              </a:pathLst>
            </a:custGeom>
            <a:solidFill>
              <a:srgbClr val="0075AD"/>
            </a:solidFill>
          </p:spPr>
          <p:txBody>
            <a:bodyPr wrap="square" lIns="0" tIns="0" rIns="0" bIns="0" rtlCol="0"/>
            <a:lstStyle/>
            <a:p>
              <a:endParaRPr/>
            </a:p>
          </p:txBody>
        </p:sp>
        <p:sp>
          <p:nvSpPr>
            <p:cNvPr id="5" name="object 5">
              <a:extLst>
                <a:ext uri="{FF2B5EF4-FFF2-40B4-BE49-F238E27FC236}">
                  <a16:creationId xmlns:a16="http://schemas.microsoft.com/office/drawing/2014/main" id="{D74F74B3-62E4-5521-5C80-40307201BD22}"/>
                </a:ext>
              </a:extLst>
            </p:cNvPr>
            <p:cNvSpPr/>
            <p:nvPr/>
          </p:nvSpPr>
          <p:spPr>
            <a:xfrm>
              <a:off x="68574" y="3392418"/>
              <a:ext cx="699135" cy="928369"/>
            </a:xfrm>
            <a:custGeom>
              <a:avLst/>
              <a:gdLst/>
              <a:ahLst/>
              <a:cxnLst/>
              <a:rect l="l" t="t" r="r" b="b"/>
              <a:pathLst>
                <a:path w="699135" h="928370">
                  <a:moveTo>
                    <a:pt x="5054" y="481101"/>
                  </a:moveTo>
                  <a:lnTo>
                    <a:pt x="34315" y="548030"/>
                  </a:lnTo>
                  <a:lnTo>
                    <a:pt x="86321" y="604862"/>
                  </a:lnTo>
                  <a:lnTo>
                    <a:pt x="120014" y="629132"/>
                  </a:lnTo>
                  <a:lnTo>
                    <a:pt x="158394" y="650443"/>
                  </a:lnTo>
                  <a:lnTo>
                    <a:pt x="201117" y="668655"/>
                  </a:lnTo>
                  <a:lnTo>
                    <a:pt x="247853" y="683628"/>
                  </a:lnTo>
                  <a:lnTo>
                    <a:pt x="298259" y="695223"/>
                  </a:lnTo>
                  <a:lnTo>
                    <a:pt x="352005" y="703287"/>
                  </a:lnTo>
                  <a:lnTo>
                    <a:pt x="408762" y="707669"/>
                  </a:lnTo>
                  <a:lnTo>
                    <a:pt x="468172" y="708253"/>
                  </a:lnTo>
                  <a:lnTo>
                    <a:pt x="529932" y="704875"/>
                  </a:lnTo>
                  <a:lnTo>
                    <a:pt x="512292" y="630555"/>
                  </a:lnTo>
                  <a:lnTo>
                    <a:pt x="699033" y="754786"/>
                  </a:lnTo>
                  <a:lnTo>
                    <a:pt x="582853" y="927836"/>
                  </a:lnTo>
                  <a:lnTo>
                    <a:pt x="565213" y="853516"/>
                  </a:lnTo>
                  <a:lnTo>
                    <a:pt x="503453" y="856894"/>
                  </a:lnTo>
                  <a:lnTo>
                    <a:pt x="444042" y="856310"/>
                  </a:lnTo>
                  <a:lnTo>
                    <a:pt x="387286" y="851928"/>
                  </a:lnTo>
                  <a:lnTo>
                    <a:pt x="333540" y="843864"/>
                  </a:lnTo>
                  <a:lnTo>
                    <a:pt x="283133" y="832269"/>
                  </a:lnTo>
                  <a:lnTo>
                    <a:pt x="236397" y="817295"/>
                  </a:lnTo>
                  <a:lnTo>
                    <a:pt x="193675" y="799084"/>
                  </a:lnTo>
                  <a:lnTo>
                    <a:pt x="155295" y="777773"/>
                  </a:lnTo>
                  <a:lnTo>
                    <a:pt x="121602" y="753503"/>
                  </a:lnTo>
                  <a:lnTo>
                    <a:pt x="92925" y="726427"/>
                  </a:lnTo>
                  <a:lnTo>
                    <a:pt x="51955" y="664400"/>
                  </a:lnTo>
                  <a:lnTo>
                    <a:pt x="5054" y="481101"/>
                  </a:lnTo>
                  <a:lnTo>
                    <a:pt x="0" y="447687"/>
                  </a:lnTo>
                  <a:lnTo>
                    <a:pt x="444" y="413905"/>
                  </a:lnTo>
                  <a:lnTo>
                    <a:pt x="16967" y="346049"/>
                  </a:lnTo>
                  <a:lnTo>
                    <a:pt x="52870" y="279120"/>
                  </a:lnTo>
                  <a:lnTo>
                    <a:pt x="77558" y="246519"/>
                  </a:lnTo>
                  <a:lnTo>
                    <a:pt x="106451" y="214757"/>
                  </a:lnTo>
                  <a:lnTo>
                    <a:pt x="139319" y="184048"/>
                  </a:lnTo>
                  <a:lnTo>
                    <a:pt x="175971" y="154571"/>
                  </a:lnTo>
                  <a:lnTo>
                    <a:pt x="216166" y="126542"/>
                  </a:lnTo>
                  <a:lnTo>
                    <a:pt x="259702" y="100152"/>
                  </a:lnTo>
                  <a:lnTo>
                    <a:pt x="306362" y="75615"/>
                  </a:lnTo>
                  <a:lnTo>
                    <a:pt x="355917" y="53136"/>
                  </a:lnTo>
                  <a:lnTo>
                    <a:pt x="408178" y="32905"/>
                  </a:lnTo>
                  <a:lnTo>
                    <a:pt x="462902" y="15125"/>
                  </a:lnTo>
                  <a:lnTo>
                    <a:pt x="519899" y="0"/>
                  </a:lnTo>
                  <a:lnTo>
                    <a:pt x="555167" y="148640"/>
                  </a:lnTo>
                  <a:lnTo>
                    <a:pt x="496443" y="164299"/>
                  </a:lnTo>
                  <a:lnTo>
                    <a:pt x="439940" y="182841"/>
                  </a:lnTo>
                  <a:lnTo>
                    <a:pt x="385940" y="204063"/>
                  </a:lnTo>
                  <a:lnTo>
                    <a:pt x="334733" y="227749"/>
                  </a:lnTo>
                  <a:lnTo>
                    <a:pt x="286575" y="253669"/>
                  </a:lnTo>
                  <a:lnTo>
                    <a:pt x="241769" y="281622"/>
                  </a:lnTo>
                  <a:lnTo>
                    <a:pt x="200571" y="311378"/>
                  </a:lnTo>
                  <a:lnTo>
                    <a:pt x="163283" y="342722"/>
                  </a:lnTo>
                  <a:lnTo>
                    <a:pt x="130175" y="375450"/>
                  </a:lnTo>
                  <a:lnTo>
                    <a:pt x="101523" y="409321"/>
                  </a:lnTo>
                  <a:lnTo>
                    <a:pt x="77609" y="444131"/>
                  </a:lnTo>
                  <a:lnTo>
                    <a:pt x="58712" y="479666"/>
                  </a:lnTo>
                  <a:lnTo>
                    <a:pt x="45110" y="515708"/>
                  </a:lnTo>
                  <a:lnTo>
                    <a:pt x="37084" y="552018"/>
                  </a:lnTo>
                </a:path>
              </a:pathLst>
            </a:custGeom>
            <a:ln w="12700">
              <a:solidFill>
                <a:srgbClr val="00699F"/>
              </a:solidFill>
            </a:ln>
          </p:spPr>
          <p:txBody>
            <a:bodyPr wrap="square" lIns="0" tIns="0" rIns="0" bIns="0" rtlCol="0"/>
            <a:lstStyle/>
            <a:p>
              <a:endParaRPr/>
            </a:p>
          </p:txBody>
        </p:sp>
      </p:grpSp>
      <p:sp>
        <p:nvSpPr>
          <p:cNvPr id="6" name="object 6">
            <a:extLst>
              <a:ext uri="{FF2B5EF4-FFF2-40B4-BE49-F238E27FC236}">
                <a16:creationId xmlns:a16="http://schemas.microsoft.com/office/drawing/2014/main" id="{5DAEBD1E-B1D8-68D2-D94D-E727A3C9CB6F}"/>
              </a:ext>
            </a:extLst>
          </p:cNvPr>
          <p:cNvSpPr txBox="1">
            <a:spLocks noGrp="1"/>
          </p:cNvSpPr>
          <p:nvPr>
            <p:ph type="title"/>
          </p:nvPr>
        </p:nvSpPr>
        <p:spPr>
          <a:xfrm>
            <a:off x="766572" y="468077"/>
            <a:ext cx="5404485"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Caso Impregilo – </a:t>
            </a:r>
            <a:r>
              <a:rPr lang="it-IT" sz="4431" kern="1200" dirty="0">
                <a:solidFill>
                  <a:srgbClr val="162186"/>
                </a:solidFill>
                <a:latin typeface="KPMG Bold" panose="020B0803030202040204" pitchFamily="34" charset="0"/>
                <a:cs typeface="+mj-cs"/>
              </a:rPr>
              <a:t>Cassazione II</a:t>
            </a:r>
            <a:endParaRPr sz="4431" kern="1200" dirty="0">
              <a:solidFill>
                <a:srgbClr val="162186"/>
              </a:solidFill>
              <a:latin typeface="KPMG Bold" panose="020B0803030202040204" pitchFamily="34" charset="0"/>
              <a:cs typeface="+mj-cs"/>
            </a:endParaRPr>
          </a:p>
        </p:txBody>
      </p:sp>
      <p:graphicFrame>
        <p:nvGraphicFramePr>
          <p:cNvPr id="7" name="object 7">
            <a:extLst>
              <a:ext uri="{FF2B5EF4-FFF2-40B4-BE49-F238E27FC236}">
                <a16:creationId xmlns:a16="http://schemas.microsoft.com/office/drawing/2014/main" id="{9A29DBA8-2AC3-EACA-B95A-D4ED3B52D0A1}"/>
              </a:ext>
            </a:extLst>
          </p:cNvPr>
          <p:cNvGraphicFramePr>
            <a:graphicFrameLocks noGrp="1"/>
          </p:cNvGraphicFramePr>
          <p:nvPr/>
        </p:nvGraphicFramePr>
        <p:xfrm>
          <a:off x="739698" y="27641"/>
          <a:ext cx="7646035" cy="319405"/>
        </p:xfrm>
        <a:graphic>
          <a:graphicData uri="http://schemas.openxmlformats.org/drawingml/2006/table">
            <a:tbl>
              <a:tblPr firstRow="1" bandRow="1">
                <a:tableStyleId>{2D5ABB26-0587-4C30-8999-92F81FD0307C}</a:tableStyleId>
              </a:tblPr>
              <a:tblGrid>
                <a:gridCol w="833755">
                  <a:extLst>
                    <a:ext uri="{9D8B030D-6E8A-4147-A177-3AD203B41FA5}">
                      <a16:colId xmlns:a16="http://schemas.microsoft.com/office/drawing/2014/main" val="20000"/>
                    </a:ext>
                  </a:extLst>
                </a:gridCol>
                <a:gridCol w="681228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85090">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
        <p:nvSpPr>
          <p:cNvPr id="8" name="object 8">
            <a:extLst>
              <a:ext uri="{FF2B5EF4-FFF2-40B4-BE49-F238E27FC236}">
                <a16:creationId xmlns:a16="http://schemas.microsoft.com/office/drawing/2014/main" id="{F16B5830-BECB-06D7-E282-F13FBC43E5EC}"/>
              </a:ext>
            </a:extLst>
          </p:cNvPr>
          <p:cNvSpPr txBox="1"/>
          <p:nvPr/>
        </p:nvSpPr>
        <p:spPr>
          <a:xfrm>
            <a:off x="790728" y="4032252"/>
            <a:ext cx="7409815" cy="464871"/>
          </a:xfrm>
          <a:prstGeom prst="rect">
            <a:avLst/>
          </a:prstGeom>
          <a:solidFill>
            <a:srgbClr val="00338D"/>
          </a:solidFill>
        </p:spPr>
        <p:txBody>
          <a:bodyPr vert="horz" wrap="square" lIns="0" tIns="33655" rIns="0" bIns="0" rtlCol="0">
            <a:spAutoFit/>
          </a:bodyPr>
          <a:lstStyle/>
          <a:p>
            <a:pPr marL="115570">
              <a:lnSpc>
                <a:spcPct val="100000"/>
              </a:lnSpc>
              <a:spcBef>
                <a:spcPts val="265"/>
              </a:spcBef>
            </a:pPr>
            <a:r>
              <a:rPr lang="it-IT" sz="1400" b="1" spc="-20" dirty="0">
                <a:solidFill>
                  <a:srgbClr val="FFFFFF"/>
                </a:solidFill>
                <a:latin typeface="Arial"/>
                <a:cs typeface="Arial"/>
              </a:rPr>
              <a:t>I Principi della sentenza come approfonditamente analizzati da ASSONIME sono i seguenti: </a:t>
            </a:r>
            <a:endParaRPr sz="1400" dirty="0">
              <a:latin typeface="Arial"/>
              <a:cs typeface="Arial"/>
            </a:endParaRPr>
          </a:p>
        </p:txBody>
      </p:sp>
      <p:sp>
        <p:nvSpPr>
          <p:cNvPr id="9" name="object 9">
            <a:extLst>
              <a:ext uri="{FF2B5EF4-FFF2-40B4-BE49-F238E27FC236}">
                <a16:creationId xmlns:a16="http://schemas.microsoft.com/office/drawing/2014/main" id="{32B5D6F6-C4FD-58FE-B53C-9FAE73F04045}"/>
              </a:ext>
            </a:extLst>
          </p:cNvPr>
          <p:cNvSpPr txBox="1"/>
          <p:nvPr/>
        </p:nvSpPr>
        <p:spPr>
          <a:xfrm>
            <a:off x="790728" y="4618647"/>
            <a:ext cx="8237220" cy="789960"/>
          </a:xfrm>
          <a:prstGeom prst="rect">
            <a:avLst/>
          </a:prstGeom>
        </p:spPr>
        <p:txBody>
          <a:bodyPr vert="horz" wrap="square" lIns="0" tIns="12700" rIns="0" bIns="0" rtlCol="0">
            <a:spAutoFit/>
          </a:bodyPr>
          <a:lstStyle/>
          <a:p>
            <a:pPr marL="241300" marR="5080" indent="-228600">
              <a:lnSpc>
                <a:spcPct val="100000"/>
              </a:lnSpc>
              <a:spcBef>
                <a:spcPts val="100"/>
              </a:spcBef>
              <a:buFont typeface="+mj-lt"/>
              <a:buAutoNum type="arabicPeriod"/>
            </a:pPr>
            <a:r>
              <a:rPr lang="it-IT" sz="1200" dirty="0">
                <a:latin typeface="Arial"/>
                <a:cs typeface="Arial"/>
              </a:rPr>
              <a:t>La struttura dell’illecito e la natura colposa della responsabilità;</a:t>
            </a:r>
          </a:p>
          <a:p>
            <a:pPr marL="241300" marR="5080" indent="-228600">
              <a:lnSpc>
                <a:spcPct val="100000"/>
              </a:lnSpc>
              <a:spcBef>
                <a:spcPts val="100"/>
              </a:spcBef>
              <a:buFont typeface="+mj-lt"/>
              <a:buAutoNum type="arabicPeriod"/>
            </a:pPr>
            <a:r>
              <a:rPr lang="it-IT" sz="1200" dirty="0">
                <a:latin typeface="Arial"/>
                <a:cs typeface="Arial"/>
              </a:rPr>
              <a:t>La valutazione di idoneità del Modello;</a:t>
            </a:r>
          </a:p>
          <a:p>
            <a:pPr marL="241300" marR="5080" indent="-228600">
              <a:lnSpc>
                <a:spcPct val="100000"/>
              </a:lnSpc>
              <a:spcBef>
                <a:spcPts val="100"/>
              </a:spcBef>
              <a:buFont typeface="+mj-lt"/>
              <a:buAutoNum type="arabicPeriod"/>
            </a:pPr>
            <a:r>
              <a:rPr lang="it-IT" sz="1200" dirty="0">
                <a:latin typeface="Arial"/>
                <a:cs typeface="Arial"/>
              </a:rPr>
              <a:t>Le funzioni dell’</a:t>
            </a:r>
            <a:r>
              <a:rPr lang="it-IT" sz="1200" dirty="0" err="1">
                <a:latin typeface="Arial"/>
                <a:cs typeface="Arial"/>
              </a:rPr>
              <a:t>OdV</a:t>
            </a:r>
            <a:r>
              <a:rPr lang="it-IT" sz="1200" dirty="0">
                <a:latin typeface="Arial"/>
                <a:cs typeface="Arial"/>
              </a:rPr>
              <a:t>;</a:t>
            </a:r>
          </a:p>
          <a:p>
            <a:pPr marL="241300" marR="5080" indent="-228600">
              <a:lnSpc>
                <a:spcPct val="100000"/>
              </a:lnSpc>
              <a:spcBef>
                <a:spcPts val="100"/>
              </a:spcBef>
              <a:buFont typeface="+mj-lt"/>
              <a:buAutoNum type="arabicPeriod"/>
            </a:pPr>
            <a:r>
              <a:rPr lang="it-IT" sz="1200" dirty="0">
                <a:latin typeface="Arial"/>
                <a:cs typeface="Arial"/>
              </a:rPr>
              <a:t>L’elusione fraudolenta</a:t>
            </a:r>
            <a:endParaRPr sz="1200" dirty="0">
              <a:latin typeface="Arial"/>
              <a:cs typeface="Arial"/>
            </a:endParaRPr>
          </a:p>
        </p:txBody>
      </p:sp>
      <p:graphicFrame>
        <p:nvGraphicFramePr>
          <p:cNvPr id="12" name="object 12">
            <a:extLst>
              <a:ext uri="{FF2B5EF4-FFF2-40B4-BE49-F238E27FC236}">
                <a16:creationId xmlns:a16="http://schemas.microsoft.com/office/drawing/2014/main" id="{8ADB3171-63D6-82A2-BBAC-E4F757DD1F88}"/>
              </a:ext>
            </a:extLst>
          </p:cNvPr>
          <p:cNvGraphicFramePr>
            <a:graphicFrameLocks noGrp="1"/>
          </p:cNvGraphicFramePr>
          <p:nvPr>
            <p:extLst>
              <p:ext uri="{D42A27DB-BD31-4B8C-83A1-F6EECF244321}">
                <p14:modId xmlns:p14="http://schemas.microsoft.com/office/powerpoint/2010/main" val="1304097484"/>
              </p:ext>
            </p:extLst>
          </p:nvPr>
        </p:nvGraphicFramePr>
        <p:xfrm>
          <a:off x="346076" y="1079242"/>
          <a:ext cx="8610399" cy="2595245"/>
        </p:xfrm>
        <a:graphic>
          <a:graphicData uri="http://schemas.openxmlformats.org/drawingml/2006/table">
            <a:tbl>
              <a:tblPr firstRow="1" bandRow="1">
                <a:tableStyleId>{2D5ABB26-0587-4C30-8999-92F81FD0307C}</a:tableStyleId>
              </a:tblPr>
              <a:tblGrid>
                <a:gridCol w="1399564">
                  <a:extLst>
                    <a:ext uri="{9D8B030D-6E8A-4147-A177-3AD203B41FA5}">
                      <a16:colId xmlns:a16="http://schemas.microsoft.com/office/drawing/2014/main" val="20000"/>
                    </a:ext>
                  </a:extLst>
                </a:gridCol>
                <a:gridCol w="7210835">
                  <a:extLst>
                    <a:ext uri="{9D8B030D-6E8A-4147-A177-3AD203B41FA5}">
                      <a16:colId xmlns:a16="http://schemas.microsoft.com/office/drawing/2014/main" val="20001"/>
                    </a:ext>
                  </a:extLst>
                </a:gridCol>
              </a:tblGrid>
              <a:tr h="264160">
                <a:tc gridSpan="2">
                  <a:txBody>
                    <a:bodyPr/>
                    <a:lstStyle/>
                    <a:p>
                      <a:pPr algn="ctr">
                        <a:lnSpc>
                          <a:spcPct val="100000"/>
                        </a:lnSpc>
                        <a:spcBef>
                          <a:spcPts val="340"/>
                        </a:spcBef>
                      </a:pPr>
                      <a:r>
                        <a:rPr sz="1100" b="1" dirty="0">
                          <a:solidFill>
                            <a:srgbClr val="FFFFFF"/>
                          </a:solidFill>
                          <a:latin typeface="Arial"/>
                          <a:cs typeface="Arial"/>
                        </a:rPr>
                        <a:t>Corte</a:t>
                      </a:r>
                      <a:r>
                        <a:rPr sz="1100" b="1" spc="-40" dirty="0">
                          <a:solidFill>
                            <a:srgbClr val="FFFFFF"/>
                          </a:solidFill>
                          <a:latin typeface="Arial"/>
                          <a:cs typeface="Arial"/>
                        </a:rPr>
                        <a:t> </a:t>
                      </a:r>
                      <a:r>
                        <a:rPr sz="1100" b="1" dirty="0">
                          <a:solidFill>
                            <a:srgbClr val="FFFFFF"/>
                          </a:solidFill>
                          <a:latin typeface="Arial"/>
                          <a:cs typeface="Arial"/>
                        </a:rPr>
                        <a:t>di</a:t>
                      </a:r>
                      <a:r>
                        <a:rPr sz="1100" b="1" spc="-20" dirty="0">
                          <a:solidFill>
                            <a:srgbClr val="FFFFFF"/>
                          </a:solidFill>
                          <a:latin typeface="Arial"/>
                          <a:cs typeface="Arial"/>
                        </a:rPr>
                        <a:t> </a:t>
                      </a:r>
                      <a:r>
                        <a:rPr sz="1100" b="1" spc="-10" dirty="0">
                          <a:solidFill>
                            <a:srgbClr val="FFFFFF"/>
                          </a:solidFill>
                          <a:latin typeface="Arial"/>
                          <a:cs typeface="Arial"/>
                        </a:rPr>
                        <a:t>Cassazione,</a:t>
                      </a:r>
                      <a:r>
                        <a:rPr sz="1100" b="1" spc="-60" dirty="0">
                          <a:solidFill>
                            <a:srgbClr val="FFFFFF"/>
                          </a:solidFill>
                          <a:latin typeface="Arial"/>
                          <a:cs typeface="Arial"/>
                        </a:rPr>
                        <a:t> </a:t>
                      </a:r>
                      <a:r>
                        <a:rPr sz="1100" b="1" dirty="0">
                          <a:solidFill>
                            <a:srgbClr val="FFFFFF"/>
                          </a:solidFill>
                          <a:latin typeface="Arial"/>
                          <a:cs typeface="Arial"/>
                        </a:rPr>
                        <a:t>sez.</a:t>
                      </a:r>
                      <a:r>
                        <a:rPr sz="1100" b="1" spc="-30" dirty="0">
                          <a:solidFill>
                            <a:srgbClr val="FFFFFF"/>
                          </a:solidFill>
                          <a:latin typeface="Arial"/>
                          <a:cs typeface="Arial"/>
                        </a:rPr>
                        <a:t> </a:t>
                      </a:r>
                      <a:r>
                        <a:rPr sz="1100" b="1" dirty="0">
                          <a:solidFill>
                            <a:srgbClr val="FFFFFF"/>
                          </a:solidFill>
                          <a:latin typeface="Arial"/>
                          <a:cs typeface="Arial"/>
                        </a:rPr>
                        <a:t>V</a:t>
                      </a:r>
                      <a:r>
                        <a:rPr lang="it-IT" sz="1100" b="1" dirty="0">
                          <a:solidFill>
                            <a:srgbClr val="FFFFFF"/>
                          </a:solidFill>
                          <a:latin typeface="Arial"/>
                          <a:cs typeface="Arial"/>
                        </a:rPr>
                        <a:t>I </a:t>
                      </a:r>
                      <a:r>
                        <a:rPr sz="1100" b="1" dirty="0" err="1">
                          <a:solidFill>
                            <a:srgbClr val="FFFFFF"/>
                          </a:solidFill>
                          <a:latin typeface="Arial"/>
                          <a:cs typeface="Arial"/>
                        </a:rPr>
                        <a:t>penale</a:t>
                      </a:r>
                      <a:r>
                        <a:rPr sz="1100" b="1" dirty="0">
                          <a:solidFill>
                            <a:srgbClr val="FFFFFF"/>
                          </a:solidFill>
                          <a:latin typeface="Arial"/>
                          <a:cs typeface="Arial"/>
                        </a:rPr>
                        <a:t>,</a:t>
                      </a:r>
                      <a:r>
                        <a:rPr sz="1100" b="1" spc="-45" dirty="0">
                          <a:solidFill>
                            <a:srgbClr val="FFFFFF"/>
                          </a:solidFill>
                          <a:latin typeface="Arial"/>
                          <a:cs typeface="Arial"/>
                        </a:rPr>
                        <a:t> </a:t>
                      </a:r>
                      <a:r>
                        <a:rPr sz="1100" b="1" spc="-10" dirty="0">
                          <a:solidFill>
                            <a:srgbClr val="FFFFFF"/>
                          </a:solidFill>
                          <a:latin typeface="Arial"/>
                          <a:cs typeface="Arial"/>
                        </a:rPr>
                        <a:t>Sentenza</a:t>
                      </a:r>
                      <a:r>
                        <a:rPr sz="1100" b="1" spc="-55" dirty="0">
                          <a:solidFill>
                            <a:srgbClr val="FFFFFF"/>
                          </a:solidFill>
                          <a:latin typeface="Arial"/>
                          <a:cs typeface="Arial"/>
                        </a:rPr>
                        <a:t> </a:t>
                      </a:r>
                      <a:r>
                        <a:rPr sz="1100" b="1" dirty="0">
                          <a:solidFill>
                            <a:srgbClr val="FFFFFF"/>
                          </a:solidFill>
                          <a:latin typeface="Arial"/>
                          <a:cs typeface="Arial"/>
                        </a:rPr>
                        <a:t>n.</a:t>
                      </a:r>
                      <a:r>
                        <a:rPr sz="1100" b="1" spc="-20" dirty="0">
                          <a:solidFill>
                            <a:srgbClr val="FFFFFF"/>
                          </a:solidFill>
                          <a:latin typeface="Arial"/>
                          <a:cs typeface="Arial"/>
                        </a:rPr>
                        <a:t> </a:t>
                      </a:r>
                      <a:r>
                        <a:rPr lang="it-IT" sz="1100" b="1" spc="-20" dirty="0">
                          <a:solidFill>
                            <a:srgbClr val="FFFFFF"/>
                          </a:solidFill>
                          <a:latin typeface="Arial"/>
                          <a:cs typeface="Arial"/>
                        </a:rPr>
                        <a:t>23401/2021</a:t>
                      </a:r>
                      <a:r>
                        <a:rPr sz="1100" b="1" spc="-25" dirty="0">
                          <a:solidFill>
                            <a:srgbClr val="FFFFFF"/>
                          </a:solidFill>
                          <a:latin typeface="Arial"/>
                          <a:cs typeface="Arial"/>
                        </a:rPr>
                        <a:t> </a:t>
                      </a:r>
                      <a:r>
                        <a:rPr sz="1100" b="1" dirty="0">
                          <a:solidFill>
                            <a:srgbClr val="FFFFFF"/>
                          </a:solidFill>
                          <a:latin typeface="Arial"/>
                          <a:cs typeface="Arial"/>
                        </a:rPr>
                        <a:t>–</a:t>
                      </a:r>
                      <a:r>
                        <a:rPr sz="1100" b="1" spc="-5" dirty="0">
                          <a:solidFill>
                            <a:srgbClr val="FFFFFF"/>
                          </a:solidFill>
                          <a:latin typeface="Arial"/>
                          <a:cs typeface="Arial"/>
                        </a:rPr>
                        <a:t> </a:t>
                      </a:r>
                      <a:r>
                        <a:rPr lang="it-IT" sz="1100" b="1" dirty="0">
                          <a:solidFill>
                            <a:srgbClr val="FFFFFF"/>
                          </a:solidFill>
                          <a:latin typeface="Arial"/>
                          <a:cs typeface="Arial"/>
                        </a:rPr>
                        <a:t>11 novembre 2021</a:t>
                      </a:r>
                      <a:endParaRPr sz="1100" dirty="0">
                        <a:latin typeface="Arial"/>
                        <a:cs typeface="Arial"/>
                      </a:endParaRPr>
                    </a:p>
                  </a:txBody>
                  <a:tcPr marL="0" marR="0" marT="43180" marB="0">
                    <a:solidFill>
                      <a:srgbClr val="00338D"/>
                    </a:solidFill>
                  </a:tcPr>
                </a:tc>
                <a:tc hMerge="1">
                  <a:txBody>
                    <a:bodyPr/>
                    <a:lstStyle/>
                    <a:p>
                      <a:endParaRPr/>
                    </a:p>
                  </a:txBody>
                  <a:tcPr marL="0" marR="0" marT="0" marB="0"/>
                </a:tc>
                <a:extLst>
                  <a:ext uri="{0D108BD9-81ED-4DB2-BD59-A6C34878D82A}">
                    <a16:rowId xmlns:a16="http://schemas.microsoft.com/office/drawing/2014/main" val="10000"/>
                  </a:ext>
                </a:extLst>
              </a:tr>
              <a:tr h="245110">
                <a:tc>
                  <a:txBody>
                    <a:bodyPr/>
                    <a:lstStyle/>
                    <a:p>
                      <a:pPr algn="ctr">
                        <a:lnSpc>
                          <a:spcPct val="100000"/>
                        </a:lnSpc>
                        <a:spcBef>
                          <a:spcPts val="235"/>
                        </a:spcBef>
                      </a:pPr>
                      <a:r>
                        <a:rPr sz="1100" b="1" spc="-10" dirty="0">
                          <a:solidFill>
                            <a:srgbClr val="00338D"/>
                          </a:solidFill>
                          <a:latin typeface="Arial"/>
                          <a:cs typeface="Arial"/>
                        </a:rPr>
                        <a:t>Società</a:t>
                      </a:r>
                      <a:endParaRPr sz="1100">
                        <a:latin typeface="Arial"/>
                        <a:cs typeface="Arial"/>
                      </a:endParaRPr>
                    </a:p>
                  </a:txBody>
                  <a:tcPr marL="0" marR="0" marT="29845" marB="0">
                    <a:lnR w="12700">
                      <a:solidFill>
                        <a:srgbClr val="00338D"/>
                      </a:solidFill>
                      <a:prstDash val="solid"/>
                    </a:lnR>
                    <a:lnB w="12700">
                      <a:solidFill>
                        <a:srgbClr val="00338D"/>
                      </a:solidFill>
                      <a:prstDash val="solid"/>
                    </a:lnB>
                    <a:solidFill>
                      <a:srgbClr val="C9D2E6"/>
                    </a:solidFill>
                  </a:tcPr>
                </a:tc>
                <a:tc>
                  <a:txBody>
                    <a:bodyPr/>
                    <a:lstStyle/>
                    <a:p>
                      <a:pPr marL="83820">
                        <a:lnSpc>
                          <a:spcPct val="100000"/>
                        </a:lnSpc>
                        <a:spcBef>
                          <a:spcPts val="235"/>
                        </a:spcBef>
                      </a:pPr>
                      <a:r>
                        <a:rPr sz="1100" spc="-10" dirty="0">
                          <a:solidFill>
                            <a:srgbClr val="00338D"/>
                          </a:solidFill>
                          <a:latin typeface="Arial"/>
                          <a:cs typeface="Arial"/>
                        </a:rPr>
                        <a:t>Impregilo</a:t>
                      </a:r>
                      <a:r>
                        <a:rPr sz="1100" spc="-35" dirty="0">
                          <a:solidFill>
                            <a:srgbClr val="00338D"/>
                          </a:solidFill>
                          <a:latin typeface="Arial"/>
                          <a:cs typeface="Arial"/>
                        </a:rPr>
                        <a:t> </a:t>
                      </a:r>
                      <a:r>
                        <a:rPr sz="1100" spc="-10" dirty="0">
                          <a:solidFill>
                            <a:srgbClr val="00338D"/>
                          </a:solidFill>
                          <a:latin typeface="Arial"/>
                          <a:cs typeface="Arial"/>
                        </a:rPr>
                        <a:t>S.p.A.</a:t>
                      </a:r>
                      <a:endParaRPr sz="1100">
                        <a:latin typeface="Arial"/>
                        <a:cs typeface="Arial"/>
                      </a:endParaRPr>
                    </a:p>
                  </a:txBody>
                  <a:tcPr marL="0" marR="0" marT="29845" marB="0">
                    <a:lnL w="12700">
                      <a:solidFill>
                        <a:srgbClr val="00338D"/>
                      </a:solidFill>
                      <a:prstDash val="solid"/>
                    </a:lnL>
                    <a:lnB w="12700">
                      <a:solidFill>
                        <a:srgbClr val="00338D"/>
                      </a:solidFill>
                      <a:prstDash val="solid"/>
                    </a:lnB>
                  </a:tcPr>
                </a:tc>
                <a:extLst>
                  <a:ext uri="{0D108BD9-81ED-4DB2-BD59-A6C34878D82A}">
                    <a16:rowId xmlns:a16="http://schemas.microsoft.com/office/drawing/2014/main" val="10001"/>
                  </a:ext>
                </a:extLst>
              </a:tr>
              <a:tr h="251460">
                <a:tc>
                  <a:txBody>
                    <a:bodyPr/>
                    <a:lstStyle/>
                    <a:p>
                      <a:pPr algn="ctr">
                        <a:lnSpc>
                          <a:spcPct val="100000"/>
                        </a:lnSpc>
                        <a:spcBef>
                          <a:spcPts val="285"/>
                        </a:spcBef>
                      </a:pPr>
                      <a:r>
                        <a:rPr sz="1100" b="1" spc="-10" dirty="0">
                          <a:solidFill>
                            <a:srgbClr val="00338D"/>
                          </a:solidFill>
                          <a:latin typeface="Arial"/>
                          <a:cs typeface="Arial"/>
                        </a:rPr>
                        <a:t>Reato</a:t>
                      </a:r>
                      <a:endParaRPr sz="1100">
                        <a:latin typeface="Arial"/>
                        <a:cs typeface="Arial"/>
                      </a:endParaRPr>
                    </a:p>
                  </a:txBody>
                  <a:tcPr marL="0" marR="0" marT="36195" marB="0">
                    <a:lnR w="12700">
                      <a:solidFill>
                        <a:srgbClr val="00338D"/>
                      </a:solidFill>
                      <a:prstDash val="solid"/>
                    </a:lnR>
                    <a:lnT w="12700">
                      <a:solidFill>
                        <a:srgbClr val="00338D"/>
                      </a:solidFill>
                      <a:prstDash val="solid"/>
                    </a:lnT>
                    <a:lnB w="12700">
                      <a:solidFill>
                        <a:srgbClr val="00338D"/>
                      </a:solidFill>
                      <a:prstDash val="solid"/>
                    </a:lnB>
                    <a:solidFill>
                      <a:srgbClr val="E7EAF3"/>
                    </a:solidFill>
                  </a:tcPr>
                </a:tc>
                <a:tc>
                  <a:txBody>
                    <a:bodyPr/>
                    <a:lstStyle/>
                    <a:p>
                      <a:pPr marL="83820">
                        <a:lnSpc>
                          <a:spcPct val="100000"/>
                        </a:lnSpc>
                        <a:spcBef>
                          <a:spcPts val="285"/>
                        </a:spcBef>
                      </a:pPr>
                      <a:r>
                        <a:rPr sz="1100" b="1" spc="-10" dirty="0">
                          <a:solidFill>
                            <a:srgbClr val="00338D"/>
                          </a:solidFill>
                          <a:latin typeface="Arial"/>
                          <a:cs typeface="Arial"/>
                        </a:rPr>
                        <a:t>Aggiotaggio</a:t>
                      </a:r>
                      <a:endParaRPr sz="1100">
                        <a:latin typeface="Arial"/>
                        <a:cs typeface="Arial"/>
                      </a:endParaRPr>
                    </a:p>
                  </a:txBody>
                  <a:tcPr marL="0" marR="0" marT="36195" marB="0">
                    <a:lnL w="12700">
                      <a:solidFill>
                        <a:srgbClr val="00338D"/>
                      </a:solidFill>
                      <a:prstDash val="solid"/>
                    </a:lnL>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2"/>
                  </a:ext>
                </a:extLst>
              </a:tr>
              <a:tr h="692785">
                <a:tc>
                  <a:txBody>
                    <a:bodyPr/>
                    <a:lstStyle/>
                    <a:p>
                      <a:pPr marL="124460" marR="140335" indent="182245">
                        <a:lnSpc>
                          <a:spcPct val="101800"/>
                        </a:lnSpc>
                        <a:spcBef>
                          <a:spcPts val="5"/>
                        </a:spcBef>
                      </a:pPr>
                      <a:endParaRPr lang="it-IT" sz="1100" b="0" dirty="0">
                        <a:solidFill>
                          <a:schemeClr val="tx1"/>
                        </a:solidFill>
                        <a:latin typeface="Times New Roman"/>
                        <a:cs typeface="Times New Roman"/>
                      </a:endParaRPr>
                    </a:p>
                    <a:p>
                      <a:pPr marL="124460" marR="140335" indent="182245">
                        <a:lnSpc>
                          <a:spcPct val="101800"/>
                        </a:lnSpc>
                        <a:spcBef>
                          <a:spcPts val="5"/>
                        </a:spcBef>
                      </a:pPr>
                      <a:r>
                        <a:rPr sz="1100" b="1" dirty="0">
                          <a:solidFill>
                            <a:srgbClr val="00338D"/>
                          </a:solidFill>
                          <a:latin typeface="Arial"/>
                          <a:cs typeface="Arial"/>
                        </a:rPr>
                        <a:t>Termini</a:t>
                      </a:r>
                      <a:r>
                        <a:rPr sz="1100" b="1" spc="-70" dirty="0">
                          <a:solidFill>
                            <a:srgbClr val="00338D"/>
                          </a:solidFill>
                          <a:latin typeface="Arial"/>
                          <a:cs typeface="Arial"/>
                        </a:rPr>
                        <a:t> </a:t>
                      </a:r>
                      <a:r>
                        <a:rPr sz="1100" b="1" spc="-20" dirty="0">
                          <a:solidFill>
                            <a:srgbClr val="00338D"/>
                          </a:solidFill>
                          <a:latin typeface="Arial"/>
                          <a:cs typeface="Arial"/>
                        </a:rPr>
                        <a:t>della </a:t>
                      </a:r>
                      <a:r>
                        <a:rPr sz="1100" b="1" spc="-10" dirty="0">
                          <a:solidFill>
                            <a:srgbClr val="00338D"/>
                          </a:solidFill>
                          <a:latin typeface="Arial"/>
                          <a:cs typeface="Arial"/>
                        </a:rPr>
                        <a:t>sentenza</a:t>
                      </a:r>
                      <a:r>
                        <a:rPr sz="1100" b="1" spc="-25" dirty="0">
                          <a:solidFill>
                            <a:srgbClr val="00338D"/>
                          </a:solidFill>
                          <a:latin typeface="Arial"/>
                          <a:cs typeface="Arial"/>
                        </a:rPr>
                        <a:t> </a:t>
                      </a:r>
                      <a:r>
                        <a:rPr sz="1100" b="1" spc="-10" dirty="0">
                          <a:solidFill>
                            <a:srgbClr val="00338D"/>
                          </a:solidFill>
                          <a:latin typeface="Arial"/>
                          <a:cs typeface="Arial"/>
                        </a:rPr>
                        <a:t>di</a:t>
                      </a:r>
                      <a:r>
                        <a:rPr sz="1100" b="1" spc="-50" dirty="0">
                          <a:solidFill>
                            <a:srgbClr val="00338D"/>
                          </a:solidFill>
                          <a:latin typeface="Arial"/>
                          <a:cs typeface="Arial"/>
                        </a:rPr>
                        <a:t> </a:t>
                      </a:r>
                      <a:r>
                        <a:rPr sz="1100" b="1" spc="-10" dirty="0">
                          <a:solidFill>
                            <a:srgbClr val="00338D"/>
                          </a:solidFill>
                          <a:latin typeface="Arial"/>
                          <a:cs typeface="Arial"/>
                        </a:rPr>
                        <a:t>merito</a:t>
                      </a:r>
                      <a:endParaRPr sz="1100" dirty="0">
                        <a:latin typeface="Arial"/>
                        <a:cs typeface="Arial"/>
                      </a:endParaRPr>
                    </a:p>
                  </a:txBody>
                  <a:tcPr marL="0" marR="0" marT="2540" marB="0">
                    <a:lnR w="12700">
                      <a:solidFill>
                        <a:srgbClr val="00338D"/>
                      </a:solidFill>
                      <a:prstDash val="solid"/>
                    </a:lnR>
                    <a:lnT w="12700">
                      <a:solidFill>
                        <a:srgbClr val="00338D"/>
                      </a:solidFill>
                      <a:prstDash val="solid"/>
                    </a:lnT>
                    <a:lnB w="12700">
                      <a:solidFill>
                        <a:srgbClr val="00338D"/>
                      </a:solidFill>
                      <a:prstDash val="solid"/>
                    </a:lnB>
                    <a:solidFill>
                      <a:srgbClr val="C9D2E6"/>
                    </a:solidFill>
                  </a:tcPr>
                </a:tc>
                <a:tc>
                  <a:txBody>
                    <a:bodyPr/>
                    <a:lstStyle/>
                    <a:p>
                      <a:pPr marL="83185" marR="311785">
                        <a:lnSpc>
                          <a:spcPct val="100000"/>
                        </a:lnSpc>
                        <a:spcBef>
                          <a:spcPts val="680"/>
                        </a:spcBef>
                      </a:pPr>
                      <a:r>
                        <a:rPr lang="it-IT" sz="1100" spc="-10" dirty="0">
                          <a:solidFill>
                            <a:srgbClr val="00338D"/>
                          </a:solidFill>
                          <a:latin typeface="Arial"/>
                          <a:cs typeface="Arial"/>
                        </a:rPr>
                        <a:t>«il giudizio di rinvio in appello (Corte di appello di Milano del 10/12/2014) si concludeva con una nuova pronuncia di assoluzione per la Società con la conferma dei principi affermati nei primi giudizi di merito relativamente all’adeguatezza del Modello Organizzativo; trascorsi 7 anni per il deposito delle motivazioni della sentenza è stato poi presentato, dal Procuratore Generale, ricorso in Cassazione nel 2021.</a:t>
                      </a:r>
                    </a:p>
                  </a:txBody>
                  <a:tcPr marL="0" marR="0" marT="86360" marB="0">
                    <a:lnL w="12700">
                      <a:solidFill>
                        <a:srgbClr val="00338D"/>
                      </a:solidFill>
                      <a:prstDash val="solid"/>
                    </a:lnL>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3"/>
                  </a:ext>
                </a:extLst>
              </a:tr>
              <a:tr h="998219">
                <a:tc>
                  <a:txBody>
                    <a:bodyPr/>
                    <a:lstStyle/>
                    <a:p>
                      <a:pPr>
                        <a:lnSpc>
                          <a:spcPct val="100000"/>
                        </a:lnSpc>
                        <a:spcBef>
                          <a:spcPts val="1255"/>
                        </a:spcBef>
                      </a:pPr>
                      <a:endParaRPr sz="1100">
                        <a:latin typeface="Times New Roman"/>
                        <a:cs typeface="Times New Roman"/>
                      </a:endParaRPr>
                    </a:p>
                    <a:p>
                      <a:pPr marL="234315" marR="241300" indent="5715">
                        <a:lnSpc>
                          <a:spcPct val="101800"/>
                        </a:lnSpc>
                        <a:spcBef>
                          <a:spcPts val="5"/>
                        </a:spcBef>
                      </a:pPr>
                      <a:r>
                        <a:rPr sz="1100" b="1" spc="-10" dirty="0">
                          <a:solidFill>
                            <a:srgbClr val="00338D"/>
                          </a:solidFill>
                          <a:latin typeface="Arial"/>
                          <a:cs typeface="Arial"/>
                        </a:rPr>
                        <a:t>Responsabilità Amministrativa</a:t>
                      </a:r>
                      <a:endParaRPr sz="1100">
                        <a:latin typeface="Arial"/>
                        <a:cs typeface="Arial"/>
                      </a:endParaRPr>
                    </a:p>
                  </a:txBody>
                  <a:tcPr marL="0" marR="0" marT="159385" marB="0">
                    <a:lnR w="12700">
                      <a:solidFill>
                        <a:srgbClr val="00338D"/>
                      </a:solidFill>
                      <a:prstDash val="solid"/>
                    </a:lnR>
                    <a:lnT w="12700">
                      <a:solidFill>
                        <a:srgbClr val="00338D"/>
                      </a:solidFill>
                      <a:prstDash val="solid"/>
                    </a:lnT>
                    <a:lnB w="12700">
                      <a:solidFill>
                        <a:srgbClr val="00338D"/>
                      </a:solidFill>
                      <a:prstDash val="solid"/>
                    </a:lnB>
                    <a:solidFill>
                      <a:srgbClr val="E7EAF3"/>
                    </a:solidFill>
                  </a:tcPr>
                </a:tc>
                <a:tc>
                  <a:txBody>
                    <a:bodyPr/>
                    <a:lstStyle/>
                    <a:p>
                      <a:pPr marL="84454" marR="863600" indent="0">
                        <a:lnSpc>
                          <a:spcPct val="100000"/>
                        </a:lnSpc>
                        <a:spcBef>
                          <a:spcPts val="265"/>
                        </a:spcBef>
                        <a:buClr>
                          <a:srgbClr val="0091DA"/>
                        </a:buClr>
                        <a:buSzPct val="81818"/>
                        <a:buFont typeface="Wingdings"/>
                        <a:buNone/>
                        <a:tabLst>
                          <a:tab pos="257175" algn="l"/>
                        </a:tabLst>
                      </a:pPr>
                      <a:r>
                        <a:rPr lang="it-IT" sz="1100" b="0" dirty="0">
                          <a:solidFill>
                            <a:srgbClr val="00338D"/>
                          </a:solidFill>
                          <a:latin typeface="Arial"/>
                          <a:cs typeface="Arial"/>
                        </a:rPr>
                        <a:t>La Cassazione ha respinto il ricorso del procuratore della Repubblica riconoscendo l’idoneità del Modello Organizzativo.</a:t>
                      </a:r>
                    </a:p>
                    <a:p>
                      <a:pPr marL="84454" marR="863600" indent="0">
                        <a:lnSpc>
                          <a:spcPct val="100000"/>
                        </a:lnSpc>
                        <a:spcBef>
                          <a:spcPts val="265"/>
                        </a:spcBef>
                        <a:buClr>
                          <a:srgbClr val="0091DA"/>
                        </a:buClr>
                        <a:buSzPct val="81818"/>
                        <a:buFont typeface="Wingdings"/>
                        <a:buNone/>
                        <a:tabLst>
                          <a:tab pos="257175" algn="l"/>
                        </a:tabLst>
                      </a:pPr>
                      <a:r>
                        <a:rPr lang="it-IT" sz="1100" b="0" dirty="0">
                          <a:solidFill>
                            <a:srgbClr val="00338D"/>
                          </a:solidFill>
                          <a:latin typeface="Arial"/>
                          <a:cs typeface="Arial"/>
                        </a:rPr>
                        <a:t>La sentenza fornisce una chiara interpretazione delle principali questioni affrontate in un ventennio da Giurisprudenza e dottrina, attraverso una lettura delle norme che riconduce il fondamento della responsabilità 231 alla «colpa di organizzazione» (cfr. ASSONIME, il caso n.4/2022, «il caso Impregilo: luci e ombre sulla questione </a:t>
                      </a:r>
                      <a:r>
                        <a:rPr lang="it-IT" sz="1100" b="0" dirty="0" err="1">
                          <a:solidFill>
                            <a:srgbClr val="00338D"/>
                          </a:solidFill>
                          <a:latin typeface="Arial"/>
                          <a:cs typeface="Arial"/>
                        </a:rPr>
                        <a:t>giusticìzia</a:t>
                      </a:r>
                      <a:r>
                        <a:rPr lang="it-IT" sz="1100" b="0" dirty="0">
                          <a:solidFill>
                            <a:srgbClr val="00338D"/>
                          </a:solidFill>
                          <a:latin typeface="Arial"/>
                          <a:cs typeface="Arial"/>
                        </a:rPr>
                        <a:t>»</a:t>
                      </a:r>
                      <a:endParaRPr sz="1100" b="0" dirty="0">
                        <a:latin typeface="Arial"/>
                        <a:cs typeface="Arial"/>
                      </a:endParaRPr>
                    </a:p>
                  </a:txBody>
                  <a:tcPr marL="0" marR="0" marT="33655" marB="0">
                    <a:lnL w="12700">
                      <a:solidFill>
                        <a:srgbClr val="00338D"/>
                      </a:solidFill>
                      <a:prstDash val="solid"/>
                    </a:lnL>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4"/>
                  </a:ext>
                </a:extLst>
              </a:tr>
            </a:tbl>
          </a:graphicData>
        </a:graphic>
      </p:graphicFrame>
      <p:sp>
        <p:nvSpPr>
          <p:cNvPr id="13" name="object 13">
            <a:extLst>
              <a:ext uri="{FF2B5EF4-FFF2-40B4-BE49-F238E27FC236}">
                <a16:creationId xmlns:a16="http://schemas.microsoft.com/office/drawing/2014/main" id="{82F581D6-7FE6-9F79-B5FF-61A65B28D21C}"/>
              </a:ext>
            </a:extLst>
          </p:cNvPr>
          <p:cNvSpPr txBox="1"/>
          <p:nvPr/>
        </p:nvSpPr>
        <p:spPr>
          <a:xfrm>
            <a:off x="829655" y="5967596"/>
            <a:ext cx="8163559" cy="574040"/>
          </a:xfrm>
          <a:prstGeom prst="rect">
            <a:avLst/>
          </a:prstGeom>
        </p:spPr>
        <p:txBody>
          <a:bodyPr vert="horz" wrap="square" lIns="0" tIns="12700" rIns="0" bIns="0" rtlCol="0">
            <a:spAutoFit/>
          </a:bodyPr>
          <a:lstStyle/>
          <a:p>
            <a:pPr marL="12700" marR="5080" algn="just">
              <a:lnSpc>
                <a:spcPct val="100000"/>
              </a:lnSpc>
              <a:spcBef>
                <a:spcPts val="100"/>
              </a:spcBef>
            </a:pPr>
            <a:r>
              <a:rPr sz="1200" i="1" dirty="0">
                <a:latin typeface="Arial"/>
                <a:cs typeface="Arial"/>
              </a:rPr>
              <a:t>L´organo</a:t>
            </a:r>
            <a:r>
              <a:rPr sz="1200" i="1" spc="-5" dirty="0">
                <a:latin typeface="Arial"/>
                <a:cs typeface="Arial"/>
              </a:rPr>
              <a:t> </a:t>
            </a:r>
            <a:r>
              <a:rPr sz="1200" i="1" dirty="0">
                <a:latin typeface="Arial"/>
                <a:cs typeface="Arial"/>
              </a:rPr>
              <a:t>di</a:t>
            </a:r>
            <a:r>
              <a:rPr sz="1200" i="1" spc="5" dirty="0">
                <a:latin typeface="Arial"/>
                <a:cs typeface="Arial"/>
              </a:rPr>
              <a:t> </a:t>
            </a:r>
            <a:r>
              <a:rPr sz="1200" i="1" dirty="0">
                <a:latin typeface="Arial"/>
                <a:cs typeface="Arial"/>
              </a:rPr>
              <a:t>vigilanza (</a:t>
            </a:r>
            <a:r>
              <a:rPr sz="1200" dirty="0">
                <a:latin typeface="Arial"/>
                <a:cs typeface="Arial"/>
              </a:rPr>
              <a:t>compliance officer</a:t>
            </a:r>
            <a:r>
              <a:rPr sz="1200" i="1" dirty="0">
                <a:latin typeface="Arial"/>
                <a:cs typeface="Arial"/>
              </a:rPr>
              <a:t>) di</a:t>
            </a:r>
            <a:r>
              <a:rPr sz="1200" i="1" spc="5" dirty="0">
                <a:latin typeface="Arial"/>
                <a:cs typeface="Arial"/>
              </a:rPr>
              <a:t> </a:t>
            </a:r>
            <a:r>
              <a:rPr sz="1200" b="1" i="1" dirty="0">
                <a:latin typeface="Arial"/>
                <a:cs typeface="Arial"/>
              </a:rPr>
              <a:t>natura monocratica e posto</a:t>
            </a:r>
            <a:r>
              <a:rPr sz="1200" b="1" i="1" spc="-5" dirty="0">
                <a:latin typeface="Arial"/>
                <a:cs typeface="Arial"/>
              </a:rPr>
              <a:t> </a:t>
            </a:r>
            <a:r>
              <a:rPr sz="1200" b="1" i="1" dirty="0">
                <a:latin typeface="Arial"/>
                <a:cs typeface="Arial"/>
              </a:rPr>
              <a:t>alle</a:t>
            </a:r>
            <a:r>
              <a:rPr sz="1200" b="1" i="1" spc="10" dirty="0">
                <a:latin typeface="Arial"/>
                <a:cs typeface="Arial"/>
              </a:rPr>
              <a:t> </a:t>
            </a:r>
            <a:r>
              <a:rPr sz="1200" b="1" i="1" dirty="0">
                <a:latin typeface="Arial"/>
                <a:cs typeface="Arial"/>
              </a:rPr>
              <a:t>dirette</a:t>
            </a:r>
            <a:r>
              <a:rPr sz="1200" b="1" i="1" spc="10" dirty="0">
                <a:latin typeface="Arial"/>
                <a:cs typeface="Arial"/>
              </a:rPr>
              <a:t> </a:t>
            </a:r>
            <a:r>
              <a:rPr sz="1200" b="1" i="1" dirty="0">
                <a:latin typeface="Arial"/>
                <a:cs typeface="Arial"/>
              </a:rPr>
              <a:t>dipendenze</a:t>
            </a:r>
            <a:r>
              <a:rPr sz="1200" b="1" i="1" spc="5" dirty="0">
                <a:latin typeface="Arial"/>
                <a:cs typeface="Arial"/>
              </a:rPr>
              <a:t> </a:t>
            </a:r>
            <a:r>
              <a:rPr sz="1200" b="1" i="1" dirty="0">
                <a:latin typeface="Arial"/>
                <a:cs typeface="Arial"/>
              </a:rPr>
              <a:t>del</a:t>
            </a:r>
            <a:r>
              <a:rPr sz="1200" b="1" i="1" spc="10" dirty="0">
                <a:latin typeface="Arial"/>
                <a:cs typeface="Arial"/>
              </a:rPr>
              <a:t> </a:t>
            </a:r>
            <a:r>
              <a:rPr sz="1200" b="1" i="1" dirty="0">
                <a:latin typeface="Arial"/>
                <a:cs typeface="Arial"/>
              </a:rPr>
              <a:t>presidente</a:t>
            </a:r>
            <a:r>
              <a:rPr sz="1200" dirty="0">
                <a:latin typeface="Arial"/>
                <a:cs typeface="Arial"/>
              </a:rPr>
              <a:t>,</a:t>
            </a:r>
            <a:r>
              <a:rPr sz="1200" spc="5" dirty="0">
                <a:latin typeface="Arial"/>
                <a:cs typeface="Arial"/>
              </a:rPr>
              <a:t> </a:t>
            </a:r>
            <a:r>
              <a:rPr sz="1200" spc="-25" dirty="0">
                <a:latin typeface="Arial"/>
                <a:cs typeface="Arial"/>
              </a:rPr>
              <a:t>non </a:t>
            </a:r>
            <a:r>
              <a:rPr sz="1200" dirty="0">
                <a:latin typeface="Arial"/>
                <a:cs typeface="Arial"/>
              </a:rPr>
              <a:t>consente</a:t>
            </a:r>
            <a:r>
              <a:rPr sz="1200" spc="365" dirty="0">
                <a:latin typeface="Arial"/>
                <a:cs typeface="Arial"/>
              </a:rPr>
              <a:t> </a:t>
            </a:r>
            <a:r>
              <a:rPr sz="1200" dirty="0">
                <a:latin typeface="Arial"/>
                <a:cs typeface="Arial"/>
              </a:rPr>
              <a:t>il</a:t>
            </a:r>
            <a:r>
              <a:rPr sz="1200" spc="360" dirty="0">
                <a:latin typeface="Arial"/>
                <a:cs typeface="Arial"/>
              </a:rPr>
              <a:t> </a:t>
            </a:r>
            <a:r>
              <a:rPr sz="1200" dirty="0">
                <a:latin typeface="Arial"/>
                <a:cs typeface="Arial"/>
              </a:rPr>
              <a:t>rispetto</a:t>
            </a:r>
            <a:r>
              <a:rPr sz="1200" spc="355" dirty="0">
                <a:latin typeface="Arial"/>
                <a:cs typeface="Arial"/>
              </a:rPr>
              <a:t> </a:t>
            </a:r>
            <a:r>
              <a:rPr sz="1200" dirty="0">
                <a:latin typeface="Arial"/>
                <a:cs typeface="Arial"/>
              </a:rPr>
              <a:t>del</a:t>
            </a:r>
            <a:r>
              <a:rPr sz="1200" spc="350" dirty="0">
                <a:latin typeface="Arial"/>
                <a:cs typeface="Arial"/>
              </a:rPr>
              <a:t> </a:t>
            </a:r>
            <a:r>
              <a:rPr sz="1200" dirty="0">
                <a:latin typeface="Arial"/>
                <a:cs typeface="Arial"/>
              </a:rPr>
              <a:t>principio</a:t>
            </a:r>
            <a:r>
              <a:rPr sz="1200" spc="355" dirty="0">
                <a:latin typeface="Arial"/>
                <a:cs typeface="Arial"/>
              </a:rPr>
              <a:t> </a:t>
            </a:r>
            <a:r>
              <a:rPr sz="1200" dirty="0">
                <a:latin typeface="Arial"/>
                <a:cs typeface="Arial"/>
              </a:rPr>
              <a:t>di</a:t>
            </a:r>
            <a:r>
              <a:rPr sz="1200" spc="355" dirty="0">
                <a:latin typeface="Arial"/>
                <a:cs typeface="Arial"/>
              </a:rPr>
              <a:t> </a:t>
            </a:r>
            <a:r>
              <a:rPr sz="1200" dirty="0">
                <a:latin typeface="Arial"/>
                <a:cs typeface="Arial"/>
              </a:rPr>
              <a:t>controllo</a:t>
            </a:r>
            <a:r>
              <a:rPr sz="1200" spc="345" dirty="0">
                <a:latin typeface="Arial"/>
                <a:cs typeface="Arial"/>
              </a:rPr>
              <a:t> </a:t>
            </a:r>
            <a:r>
              <a:rPr sz="1200" dirty="0">
                <a:latin typeface="Arial"/>
                <a:cs typeface="Arial"/>
              </a:rPr>
              <a:t>per</a:t>
            </a:r>
            <a:r>
              <a:rPr sz="1200" spc="360" dirty="0">
                <a:latin typeface="Arial"/>
                <a:cs typeface="Arial"/>
              </a:rPr>
              <a:t> </a:t>
            </a:r>
            <a:r>
              <a:rPr sz="1200" dirty="0">
                <a:latin typeface="Arial"/>
                <a:cs typeface="Arial"/>
              </a:rPr>
              <a:t>cui</a:t>
            </a:r>
            <a:r>
              <a:rPr sz="1200" spc="360" dirty="0">
                <a:latin typeface="Arial"/>
                <a:cs typeface="Arial"/>
              </a:rPr>
              <a:t> </a:t>
            </a:r>
            <a:r>
              <a:rPr sz="1200" dirty="0">
                <a:latin typeface="Arial"/>
                <a:cs typeface="Arial"/>
              </a:rPr>
              <a:t>l'indipendenza</a:t>
            </a:r>
            <a:r>
              <a:rPr sz="1200" spc="355" dirty="0">
                <a:latin typeface="Arial"/>
                <a:cs typeface="Arial"/>
              </a:rPr>
              <a:t> </a:t>
            </a:r>
            <a:r>
              <a:rPr sz="1200" dirty="0">
                <a:solidFill>
                  <a:srgbClr val="6C1F77"/>
                </a:solidFill>
                <a:latin typeface="Arial"/>
                <a:cs typeface="Arial"/>
              </a:rPr>
              <a:t>deve</a:t>
            </a:r>
            <a:r>
              <a:rPr sz="1200" spc="365" dirty="0">
                <a:solidFill>
                  <a:srgbClr val="6C1F77"/>
                </a:solidFill>
                <a:latin typeface="Arial"/>
                <a:cs typeface="Arial"/>
              </a:rPr>
              <a:t> </a:t>
            </a:r>
            <a:r>
              <a:rPr sz="1200" dirty="0">
                <a:solidFill>
                  <a:srgbClr val="6C1F77"/>
                </a:solidFill>
                <a:latin typeface="Arial"/>
                <a:cs typeface="Arial"/>
              </a:rPr>
              <a:t>"</a:t>
            </a:r>
            <a:r>
              <a:rPr sz="1200" i="1" dirty="0">
                <a:solidFill>
                  <a:srgbClr val="6C1F77"/>
                </a:solidFill>
                <a:latin typeface="Arial"/>
                <a:cs typeface="Arial"/>
              </a:rPr>
              <a:t>presuppore</a:t>
            </a:r>
            <a:r>
              <a:rPr sz="1200" i="1" spc="355" dirty="0">
                <a:solidFill>
                  <a:srgbClr val="6C1F77"/>
                </a:solidFill>
                <a:latin typeface="Arial"/>
                <a:cs typeface="Arial"/>
              </a:rPr>
              <a:t> </a:t>
            </a:r>
            <a:r>
              <a:rPr sz="1200" i="1" dirty="0">
                <a:solidFill>
                  <a:srgbClr val="6C1F77"/>
                </a:solidFill>
                <a:latin typeface="Arial"/>
                <a:cs typeface="Arial"/>
              </a:rPr>
              <a:t>la</a:t>
            </a:r>
            <a:r>
              <a:rPr sz="1200" i="1" spc="345" dirty="0">
                <a:solidFill>
                  <a:srgbClr val="6C1F77"/>
                </a:solidFill>
                <a:latin typeface="Arial"/>
                <a:cs typeface="Arial"/>
              </a:rPr>
              <a:t> </a:t>
            </a:r>
            <a:r>
              <a:rPr sz="1200" i="1" dirty="0">
                <a:solidFill>
                  <a:srgbClr val="6C1F77"/>
                </a:solidFill>
                <a:latin typeface="Arial"/>
                <a:cs typeface="Arial"/>
              </a:rPr>
              <a:t>non</a:t>
            </a:r>
            <a:r>
              <a:rPr sz="1200" i="1" spc="370" dirty="0">
                <a:solidFill>
                  <a:srgbClr val="6C1F77"/>
                </a:solidFill>
                <a:latin typeface="Arial"/>
                <a:cs typeface="Arial"/>
              </a:rPr>
              <a:t> </a:t>
            </a:r>
            <a:r>
              <a:rPr sz="1200" i="1" dirty="0">
                <a:solidFill>
                  <a:srgbClr val="6C1F77"/>
                </a:solidFill>
                <a:latin typeface="Arial"/>
                <a:cs typeface="Arial"/>
              </a:rPr>
              <a:t>subordinazione</a:t>
            </a:r>
            <a:r>
              <a:rPr sz="1200" i="1" spc="355" dirty="0">
                <a:solidFill>
                  <a:srgbClr val="6C1F77"/>
                </a:solidFill>
                <a:latin typeface="Arial"/>
                <a:cs typeface="Arial"/>
              </a:rPr>
              <a:t> </a:t>
            </a:r>
            <a:r>
              <a:rPr sz="1200" i="1" spc="-25" dirty="0">
                <a:solidFill>
                  <a:srgbClr val="6C1F77"/>
                </a:solidFill>
                <a:latin typeface="Arial"/>
                <a:cs typeface="Arial"/>
              </a:rPr>
              <a:t>del </a:t>
            </a:r>
            <a:r>
              <a:rPr sz="1200" i="1" spc="-10" dirty="0">
                <a:solidFill>
                  <a:srgbClr val="6C1F77"/>
                </a:solidFill>
                <a:latin typeface="Arial"/>
                <a:cs typeface="Arial"/>
              </a:rPr>
              <a:t>controllante</a:t>
            </a:r>
            <a:r>
              <a:rPr sz="1200" i="1" spc="-35" dirty="0">
                <a:solidFill>
                  <a:srgbClr val="6C1F77"/>
                </a:solidFill>
                <a:latin typeface="Arial"/>
                <a:cs typeface="Arial"/>
              </a:rPr>
              <a:t> </a:t>
            </a:r>
            <a:r>
              <a:rPr sz="1200" i="1" dirty="0">
                <a:solidFill>
                  <a:srgbClr val="6C1F77"/>
                </a:solidFill>
                <a:latin typeface="Arial"/>
                <a:cs typeface="Arial"/>
              </a:rPr>
              <a:t>dal</a:t>
            </a:r>
            <a:r>
              <a:rPr sz="1200" i="1" spc="-50" dirty="0">
                <a:solidFill>
                  <a:srgbClr val="6C1F77"/>
                </a:solidFill>
                <a:latin typeface="Arial"/>
                <a:cs typeface="Arial"/>
              </a:rPr>
              <a:t> </a:t>
            </a:r>
            <a:r>
              <a:rPr sz="1200" i="1" spc="-10" dirty="0">
                <a:solidFill>
                  <a:srgbClr val="6C1F77"/>
                </a:solidFill>
                <a:latin typeface="Arial"/>
                <a:cs typeface="Arial"/>
              </a:rPr>
              <a:t>controllato”.</a:t>
            </a:r>
            <a:endParaRPr sz="1200">
              <a:latin typeface="Arial"/>
              <a:cs typeface="Arial"/>
            </a:endParaRPr>
          </a:p>
        </p:txBody>
      </p:sp>
      <p:sp>
        <p:nvSpPr>
          <p:cNvPr id="14" name="object 14">
            <a:extLst>
              <a:ext uri="{FF2B5EF4-FFF2-40B4-BE49-F238E27FC236}">
                <a16:creationId xmlns:a16="http://schemas.microsoft.com/office/drawing/2014/main" id="{FF003077-3D4F-2CEA-91CD-91AB3163C772}"/>
              </a:ext>
            </a:extLst>
          </p:cNvPr>
          <p:cNvSpPr txBox="1"/>
          <p:nvPr/>
        </p:nvSpPr>
        <p:spPr>
          <a:xfrm>
            <a:off x="833627" y="5661659"/>
            <a:ext cx="7409815" cy="315595"/>
          </a:xfrm>
          <a:prstGeom prst="rect">
            <a:avLst/>
          </a:prstGeom>
          <a:solidFill>
            <a:srgbClr val="00338D"/>
          </a:solidFill>
        </p:spPr>
        <p:txBody>
          <a:bodyPr vert="horz" wrap="square" lIns="0" tIns="33655" rIns="0" bIns="0" rtlCol="0">
            <a:spAutoFit/>
          </a:bodyPr>
          <a:lstStyle/>
          <a:p>
            <a:pPr algn="ctr">
              <a:lnSpc>
                <a:spcPct val="100000"/>
              </a:lnSpc>
              <a:spcBef>
                <a:spcPts val="265"/>
              </a:spcBef>
            </a:pPr>
            <a:r>
              <a:rPr sz="1400" b="1" spc="-10" dirty="0">
                <a:solidFill>
                  <a:srgbClr val="FFFFFF"/>
                </a:solidFill>
                <a:latin typeface="Arial"/>
                <a:cs typeface="Arial"/>
              </a:rPr>
              <a:t>Assenza</a:t>
            </a:r>
            <a:r>
              <a:rPr sz="1400" b="1" dirty="0">
                <a:solidFill>
                  <a:srgbClr val="FFFFFF"/>
                </a:solidFill>
                <a:latin typeface="Arial"/>
                <a:cs typeface="Arial"/>
              </a:rPr>
              <a:t> del</a:t>
            </a:r>
            <a:r>
              <a:rPr sz="1400" b="1" spc="-10" dirty="0">
                <a:solidFill>
                  <a:srgbClr val="FFFFFF"/>
                </a:solidFill>
                <a:latin typeface="Arial"/>
                <a:cs typeface="Arial"/>
              </a:rPr>
              <a:t> </a:t>
            </a:r>
            <a:r>
              <a:rPr sz="1400" b="1" dirty="0">
                <a:solidFill>
                  <a:srgbClr val="FFFFFF"/>
                </a:solidFill>
                <a:latin typeface="Arial"/>
                <a:cs typeface="Arial"/>
              </a:rPr>
              <a:t>requisito</a:t>
            </a:r>
            <a:r>
              <a:rPr sz="1400" b="1" spc="-40" dirty="0">
                <a:solidFill>
                  <a:srgbClr val="FFFFFF"/>
                </a:solidFill>
                <a:latin typeface="Arial"/>
                <a:cs typeface="Arial"/>
              </a:rPr>
              <a:t> </a:t>
            </a:r>
            <a:r>
              <a:rPr sz="1400" b="1" spc="-20" dirty="0">
                <a:solidFill>
                  <a:srgbClr val="FFFFFF"/>
                </a:solidFill>
                <a:latin typeface="Arial"/>
                <a:cs typeface="Arial"/>
              </a:rPr>
              <a:t>d'indipendenza</a:t>
            </a:r>
            <a:r>
              <a:rPr sz="1400" b="1" spc="-130" dirty="0">
                <a:solidFill>
                  <a:srgbClr val="FFFFFF"/>
                </a:solidFill>
                <a:latin typeface="Arial"/>
                <a:cs typeface="Arial"/>
              </a:rPr>
              <a:t> </a:t>
            </a:r>
            <a:r>
              <a:rPr sz="1400" b="1" spc="-10" dirty="0">
                <a:solidFill>
                  <a:srgbClr val="FFFFFF"/>
                </a:solidFill>
                <a:latin typeface="Arial"/>
                <a:cs typeface="Arial"/>
              </a:rPr>
              <a:t>dell'OdV</a:t>
            </a:r>
            <a:endParaRPr sz="1400">
              <a:latin typeface="Arial"/>
              <a:cs typeface="Arial"/>
            </a:endParaRPr>
          </a:p>
        </p:txBody>
      </p:sp>
    </p:spTree>
    <p:extLst>
      <p:ext uri="{BB962C8B-B14F-4D97-AF65-F5344CB8AC3E}">
        <p14:creationId xmlns:p14="http://schemas.microsoft.com/office/powerpoint/2010/main" val="1209698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9192" y="446310"/>
            <a:ext cx="6517809" cy="537805"/>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Società in ATI – </a:t>
            </a:r>
            <a:r>
              <a:rPr sz="4431" i="1" kern="1200" dirty="0">
                <a:solidFill>
                  <a:srgbClr val="162186"/>
                </a:solidFill>
                <a:latin typeface="KPMG Bold" panose="020B0803030202040204" pitchFamily="34" charset="0"/>
                <a:cs typeface="+mj-cs"/>
              </a:rPr>
              <a:t>smaltimento rifiuti</a:t>
            </a:r>
          </a:p>
        </p:txBody>
      </p:sp>
      <p:graphicFrame>
        <p:nvGraphicFramePr>
          <p:cNvPr id="3" name="object 3"/>
          <p:cNvGraphicFramePr>
            <a:graphicFrameLocks noGrp="1"/>
          </p:cNvGraphicFramePr>
          <p:nvPr/>
        </p:nvGraphicFramePr>
        <p:xfrm>
          <a:off x="739698" y="27641"/>
          <a:ext cx="7646035" cy="319405"/>
        </p:xfrm>
        <a:graphic>
          <a:graphicData uri="http://schemas.openxmlformats.org/drawingml/2006/table">
            <a:tbl>
              <a:tblPr firstRow="1" bandRow="1">
                <a:tableStyleId>{2D5ABB26-0587-4C30-8999-92F81FD0307C}</a:tableStyleId>
              </a:tblPr>
              <a:tblGrid>
                <a:gridCol w="833755">
                  <a:extLst>
                    <a:ext uri="{9D8B030D-6E8A-4147-A177-3AD203B41FA5}">
                      <a16:colId xmlns:a16="http://schemas.microsoft.com/office/drawing/2014/main" val="20000"/>
                    </a:ext>
                  </a:extLst>
                </a:gridCol>
                <a:gridCol w="681228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85090">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dirty="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pSp>
        <p:nvGrpSpPr>
          <p:cNvPr id="4" name="object 4"/>
          <p:cNvGrpSpPr/>
          <p:nvPr/>
        </p:nvGrpSpPr>
        <p:grpSpPr>
          <a:xfrm>
            <a:off x="304800" y="1142809"/>
            <a:ext cx="8640064" cy="5041265"/>
            <a:chOff x="0" y="1142809"/>
            <a:chExt cx="9144000" cy="5041265"/>
          </a:xfrm>
        </p:grpSpPr>
        <p:sp>
          <p:nvSpPr>
            <p:cNvPr id="5" name="object 5"/>
            <p:cNvSpPr/>
            <p:nvPr/>
          </p:nvSpPr>
          <p:spPr>
            <a:xfrm>
              <a:off x="0" y="1142809"/>
              <a:ext cx="9137650" cy="274320"/>
            </a:xfrm>
            <a:custGeom>
              <a:avLst/>
              <a:gdLst/>
              <a:ahLst/>
              <a:cxnLst/>
              <a:rect l="l" t="t" r="r" b="b"/>
              <a:pathLst>
                <a:path w="9137650" h="274319">
                  <a:moveTo>
                    <a:pt x="9137650" y="0"/>
                  </a:moveTo>
                  <a:lnTo>
                    <a:pt x="0" y="0"/>
                  </a:lnTo>
                  <a:lnTo>
                    <a:pt x="0" y="274192"/>
                  </a:lnTo>
                  <a:lnTo>
                    <a:pt x="9137650" y="274192"/>
                  </a:lnTo>
                  <a:lnTo>
                    <a:pt x="9137650" y="0"/>
                  </a:lnTo>
                  <a:close/>
                </a:path>
              </a:pathLst>
            </a:custGeom>
            <a:solidFill>
              <a:srgbClr val="00338D"/>
            </a:solidFill>
          </p:spPr>
          <p:txBody>
            <a:bodyPr wrap="square" lIns="0" tIns="0" rIns="0" bIns="0" rtlCol="0"/>
            <a:lstStyle/>
            <a:p>
              <a:endParaRPr sz="1200">
                <a:latin typeface="Arial (Corpo)"/>
              </a:endParaRPr>
            </a:p>
          </p:txBody>
        </p:sp>
        <p:sp>
          <p:nvSpPr>
            <p:cNvPr id="6" name="object 6"/>
            <p:cNvSpPr/>
            <p:nvPr/>
          </p:nvSpPr>
          <p:spPr>
            <a:xfrm>
              <a:off x="0" y="1417002"/>
              <a:ext cx="1370330" cy="434340"/>
            </a:xfrm>
            <a:custGeom>
              <a:avLst/>
              <a:gdLst/>
              <a:ahLst/>
              <a:cxnLst/>
              <a:rect l="l" t="t" r="r" b="b"/>
              <a:pathLst>
                <a:path w="1370330" h="434339">
                  <a:moveTo>
                    <a:pt x="1370330" y="0"/>
                  </a:moveTo>
                  <a:lnTo>
                    <a:pt x="0" y="0"/>
                  </a:lnTo>
                  <a:lnTo>
                    <a:pt x="0" y="434060"/>
                  </a:lnTo>
                  <a:lnTo>
                    <a:pt x="1370330" y="434060"/>
                  </a:lnTo>
                  <a:lnTo>
                    <a:pt x="1370330" y="0"/>
                  </a:lnTo>
                  <a:close/>
                </a:path>
              </a:pathLst>
            </a:custGeom>
            <a:solidFill>
              <a:srgbClr val="C9D2E6"/>
            </a:solidFill>
          </p:spPr>
          <p:txBody>
            <a:bodyPr wrap="square" lIns="0" tIns="0" rIns="0" bIns="0" rtlCol="0"/>
            <a:lstStyle/>
            <a:p>
              <a:endParaRPr sz="1200">
                <a:latin typeface="Arial (Corpo)"/>
              </a:endParaRPr>
            </a:p>
          </p:txBody>
        </p:sp>
        <p:sp>
          <p:nvSpPr>
            <p:cNvPr id="7" name="object 7"/>
            <p:cNvSpPr/>
            <p:nvPr/>
          </p:nvSpPr>
          <p:spPr>
            <a:xfrm>
              <a:off x="0" y="1851063"/>
              <a:ext cx="1370330" cy="261620"/>
            </a:xfrm>
            <a:custGeom>
              <a:avLst/>
              <a:gdLst/>
              <a:ahLst/>
              <a:cxnLst/>
              <a:rect l="l" t="t" r="r" b="b"/>
              <a:pathLst>
                <a:path w="1370330" h="261619">
                  <a:moveTo>
                    <a:pt x="1370330" y="0"/>
                  </a:moveTo>
                  <a:lnTo>
                    <a:pt x="0" y="0"/>
                  </a:lnTo>
                  <a:lnTo>
                    <a:pt x="0" y="261492"/>
                  </a:lnTo>
                  <a:lnTo>
                    <a:pt x="1370330" y="261492"/>
                  </a:lnTo>
                  <a:lnTo>
                    <a:pt x="1370330" y="0"/>
                  </a:lnTo>
                  <a:close/>
                </a:path>
              </a:pathLst>
            </a:custGeom>
            <a:solidFill>
              <a:srgbClr val="E7EAF3"/>
            </a:solidFill>
          </p:spPr>
          <p:txBody>
            <a:bodyPr wrap="square" lIns="0" tIns="0" rIns="0" bIns="0" rtlCol="0"/>
            <a:lstStyle/>
            <a:p>
              <a:endParaRPr sz="1200">
                <a:latin typeface="Arial (Corpo)"/>
              </a:endParaRPr>
            </a:p>
          </p:txBody>
        </p:sp>
        <p:sp>
          <p:nvSpPr>
            <p:cNvPr id="8" name="object 8"/>
            <p:cNvSpPr/>
            <p:nvPr/>
          </p:nvSpPr>
          <p:spPr>
            <a:xfrm>
              <a:off x="0" y="2112556"/>
              <a:ext cx="1370330" cy="1425575"/>
            </a:xfrm>
            <a:custGeom>
              <a:avLst/>
              <a:gdLst/>
              <a:ahLst/>
              <a:cxnLst/>
              <a:rect l="l" t="t" r="r" b="b"/>
              <a:pathLst>
                <a:path w="1370330" h="1425575">
                  <a:moveTo>
                    <a:pt x="1370330" y="0"/>
                  </a:moveTo>
                  <a:lnTo>
                    <a:pt x="0" y="0"/>
                  </a:lnTo>
                  <a:lnTo>
                    <a:pt x="0" y="1424978"/>
                  </a:lnTo>
                  <a:lnTo>
                    <a:pt x="1370330" y="1424978"/>
                  </a:lnTo>
                  <a:lnTo>
                    <a:pt x="1370330" y="0"/>
                  </a:lnTo>
                  <a:close/>
                </a:path>
              </a:pathLst>
            </a:custGeom>
            <a:solidFill>
              <a:srgbClr val="C9D2E6"/>
            </a:solidFill>
          </p:spPr>
          <p:txBody>
            <a:bodyPr wrap="square" lIns="0" tIns="0" rIns="0" bIns="0" rtlCol="0"/>
            <a:lstStyle/>
            <a:p>
              <a:endParaRPr sz="1200">
                <a:latin typeface="Arial (Corpo)"/>
              </a:endParaRPr>
            </a:p>
          </p:txBody>
        </p:sp>
        <p:sp>
          <p:nvSpPr>
            <p:cNvPr id="9" name="object 9"/>
            <p:cNvSpPr/>
            <p:nvPr/>
          </p:nvSpPr>
          <p:spPr>
            <a:xfrm>
              <a:off x="0" y="3537534"/>
              <a:ext cx="1370330" cy="1126490"/>
            </a:xfrm>
            <a:custGeom>
              <a:avLst/>
              <a:gdLst/>
              <a:ahLst/>
              <a:cxnLst/>
              <a:rect l="l" t="t" r="r" b="b"/>
              <a:pathLst>
                <a:path w="1370330" h="1126489">
                  <a:moveTo>
                    <a:pt x="1370330" y="0"/>
                  </a:moveTo>
                  <a:lnTo>
                    <a:pt x="0" y="0"/>
                  </a:lnTo>
                  <a:lnTo>
                    <a:pt x="0" y="1126324"/>
                  </a:lnTo>
                  <a:lnTo>
                    <a:pt x="1370330" y="1126324"/>
                  </a:lnTo>
                  <a:lnTo>
                    <a:pt x="1370330" y="0"/>
                  </a:lnTo>
                  <a:close/>
                </a:path>
              </a:pathLst>
            </a:custGeom>
            <a:solidFill>
              <a:srgbClr val="E7EAF3"/>
            </a:solidFill>
          </p:spPr>
          <p:txBody>
            <a:bodyPr wrap="square" lIns="0" tIns="0" rIns="0" bIns="0" rtlCol="0"/>
            <a:lstStyle/>
            <a:p>
              <a:endParaRPr sz="1200">
                <a:latin typeface="Arial (Corpo)"/>
              </a:endParaRPr>
            </a:p>
          </p:txBody>
        </p:sp>
        <p:sp>
          <p:nvSpPr>
            <p:cNvPr id="10" name="object 10"/>
            <p:cNvSpPr/>
            <p:nvPr/>
          </p:nvSpPr>
          <p:spPr>
            <a:xfrm>
              <a:off x="0" y="4663871"/>
              <a:ext cx="1370330" cy="1513840"/>
            </a:xfrm>
            <a:custGeom>
              <a:avLst/>
              <a:gdLst/>
              <a:ahLst/>
              <a:cxnLst/>
              <a:rect l="l" t="t" r="r" b="b"/>
              <a:pathLst>
                <a:path w="1370330" h="1513839">
                  <a:moveTo>
                    <a:pt x="1370330" y="0"/>
                  </a:moveTo>
                  <a:lnTo>
                    <a:pt x="0" y="0"/>
                  </a:lnTo>
                  <a:lnTo>
                    <a:pt x="0" y="1513738"/>
                  </a:lnTo>
                  <a:lnTo>
                    <a:pt x="1370330" y="1513738"/>
                  </a:lnTo>
                  <a:lnTo>
                    <a:pt x="1370330" y="0"/>
                  </a:lnTo>
                  <a:close/>
                </a:path>
              </a:pathLst>
            </a:custGeom>
            <a:solidFill>
              <a:srgbClr val="C9D2E6"/>
            </a:solidFill>
          </p:spPr>
          <p:txBody>
            <a:bodyPr wrap="square" lIns="0" tIns="0" rIns="0" bIns="0" rtlCol="0"/>
            <a:lstStyle/>
            <a:p>
              <a:endParaRPr sz="1200">
                <a:latin typeface="Arial (Corpo)"/>
              </a:endParaRPr>
            </a:p>
          </p:txBody>
        </p:sp>
        <p:sp>
          <p:nvSpPr>
            <p:cNvPr id="11" name="object 11"/>
            <p:cNvSpPr/>
            <p:nvPr/>
          </p:nvSpPr>
          <p:spPr>
            <a:xfrm>
              <a:off x="1370330" y="1416996"/>
              <a:ext cx="0" cy="4767580"/>
            </a:xfrm>
            <a:custGeom>
              <a:avLst/>
              <a:gdLst/>
              <a:ahLst/>
              <a:cxnLst/>
              <a:rect l="l" t="t" r="r" b="b"/>
              <a:pathLst>
                <a:path h="4767580">
                  <a:moveTo>
                    <a:pt x="0" y="0"/>
                  </a:moveTo>
                  <a:lnTo>
                    <a:pt x="0" y="4766957"/>
                  </a:lnTo>
                </a:path>
              </a:pathLst>
            </a:custGeom>
            <a:ln w="12700">
              <a:solidFill>
                <a:srgbClr val="00338D"/>
              </a:solidFill>
            </a:ln>
          </p:spPr>
          <p:txBody>
            <a:bodyPr wrap="square" lIns="0" tIns="0" rIns="0" bIns="0" rtlCol="0"/>
            <a:lstStyle/>
            <a:p>
              <a:endParaRPr sz="1200">
                <a:latin typeface="Arial (Corpo)"/>
              </a:endParaRPr>
            </a:p>
          </p:txBody>
        </p:sp>
        <p:sp>
          <p:nvSpPr>
            <p:cNvPr id="12" name="object 12"/>
            <p:cNvSpPr/>
            <p:nvPr/>
          </p:nvSpPr>
          <p:spPr>
            <a:xfrm>
              <a:off x="0" y="1844725"/>
              <a:ext cx="9144000" cy="2825750"/>
            </a:xfrm>
            <a:custGeom>
              <a:avLst/>
              <a:gdLst/>
              <a:ahLst/>
              <a:cxnLst/>
              <a:rect l="l" t="t" r="r" b="b"/>
              <a:pathLst>
                <a:path w="9144000" h="2825750">
                  <a:moveTo>
                    <a:pt x="9144000" y="2812783"/>
                  </a:moveTo>
                  <a:lnTo>
                    <a:pt x="0" y="2812783"/>
                  </a:lnTo>
                  <a:lnTo>
                    <a:pt x="0" y="2825483"/>
                  </a:lnTo>
                  <a:lnTo>
                    <a:pt x="9144000" y="2825483"/>
                  </a:lnTo>
                  <a:lnTo>
                    <a:pt x="9144000" y="2812783"/>
                  </a:lnTo>
                  <a:close/>
                </a:path>
                <a:path w="9144000" h="2825750">
                  <a:moveTo>
                    <a:pt x="9144000" y="1686471"/>
                  </a:moveTo>
                  <a:lnTo>
                    <a:pt x="0" y="1686471"/>
                  </a:lnTo>
                  <a:lnTo>
                    <a:pt x="0" y="1699171"/>
                  </a:lnTo>
                  <a:lnTo>
                    <a:pt x="9144000" y="1699171"/>
                  </a:lnTo>
                  <a:lnTo>
                    <a:pt x="9144000" y="1686471"/>
                  </a:lnTo>
                  <a:close/>
                </a:path>
                <a:path w="9144000" h="2825750">
                  <a:moveTo>
                    <a:pt x="9144000" y="261493"/>
                  </a:moveTo>
                  <a:lnTo>
                    <a:pt x="0" y="261493"/>
                  </a:lnTo>
                  <a:lnTo>
                    <a:pt x="0" y="274193"/>
                  </a:lnTo>
                  <a:lnTo>
                    <a:pt x="9144000" y="274193"/>
                  </a:lnTo>
                  <a:lnTo>
                    <a:pt x="9144000" y="261493"/>
                  </a:lnTo>
                  <a:close/>
                </a:path>
                <a:path w="9144000" h="2825750">
                  <a:moveTo>
                    <a:pt x="9144000" y="0"/>
                  </a:moveTo>
                  <a:lnTo>
                    <a:pt x="0" y="0"/>
                  </a:lnTo>
                  <a:lnTo>
                    <a:pt x="0" y="12700"/>
                  </a:lnTo>
                  <a:lnTo>
                    <a:pt x="9144000" y="12700"/>
                  </a:lnTo>
                  <a:lnTo>
                    <a:pt x="9144000" y="0"/>
                  </a:lnTo>
                  <a:close/>
                </a:path>
              </a:pathLst>
            </a:custGeom>
            <a:solidFill>
              <a:srgbClr val="00338D"/>
            </a:solidFill>
          </p:spPr>
          <p:txBody>
            <a:bodyPr wrap="square" lIns="0" tIns="0" rIns="0" bIns="0" rtlCol="0"/>
            <a:lstStyle/>
            <a:p>
              <a:endParaRPr sz="1200">
                <a:latin typeface="Arial (Corpo)"/>
              </a:endParaRPr>
            </a:p>
          </p:txBody>
        </p:sp>
        <p:sp>
          <p:nvSpPr>
            <p:cNvPr id="13" name="object 13"/>
            <p:cNvSpPr/>
            <p:nvPr/>
          </p:nvSpPr>
          <p:spPr>
            <a:xfrm>
              <a:off x="9137650" y="1416996"/>
              <a:ext cx="0" cy="4767580"/>
            </a:xfrm>
            <a:custGeom>
              <a:avLst/>
              <a:gdLst/>
              <a:ahLst/>
              <a:cxnLst/>
              <a:rect l="l" t="t" r="r" b="b"/>
              <a:pathLst>
                <a:path h="4767580">
                  <a:moveTo>
                    <a:pt x="0" y="0"/>
                  </a:moveTo>
                  <a:lnTo>
                    <a:pt x="0" y="4766957"/>
                  </a:lnTo>
                </a:path>
              </a:pathLst>
            </a:custGeom>
            <a:ln w="12700">
              <a:solidFill>
                <a:srgbClr val="00338D"/>
              </a:solidFill>
            </a:ln>
          </p:spPr>
          <p:txBody>
            <a:bodyPr wrap="square" lIns="0" tIns="0" rIns="0" bIns="0" rtlCol="0"/>
            <a:lstStyle/>
            <a:p>
              <a:endParaRPr sz="1200">
                <a:latin typeface="Arial (Corpo)"/>
              </a:endParaRPr>
            </a:p>
          </p:txBody>
        </p:sp>
        <p:sp>
          <p:nvSpPr>
            <p:cNvPr id="14" name="object 14"/>
            <p:cNvSpPr/>
            <p:nvPr/>
          </p:nvSpPr>
          <p:spPr>
            <a:xfrm>
              <a:off x="0" y="6171253"/>
              <a:ext cx="9144000" cy="12700"/>
            </a:xfrm>
            <a:custGeom>
              <a:avLst/>
              <a:gdLst/>
              <a:ahLst/>
              <a:cxnLst/>
              <a:rect l="l" t="t" r="r" b="b"/>
              <a:pathLst>
                <a:path w="9144000" h="12700">
                  <a:moveTo>
                    <a:pt x="9144000" y="0"/>
                  </a:moveTo>
                  <a:lnTo>
                    <a:pt x="0" y="0"/>
                  </a:lnTo>
                  <a:lnTo>
                    <a:pt x="0" y="12700"/>
                  </a:lnTo>
                  <a:lnTo>
                    <a:pt x="9144000" y="12700"/>
                  </a:lnTo>
                  <a:lnTo>
                    <a:pt x="9144000" y="0"/>
                  </a:lnTo>
                  <a:close/>
                </a:path>
              </a:pathLst>
            </a:custGeom>
            <a:solidFill>
              <a:srgbClr val="00338D"/>
            </a:solidFill>
          </p:spPr>
          <p:txBody>
            <a:bodyPr wrap="square" lIns="0" tIns="0" rIns="0" bIns="0" rtlCol="0"/>
            <a:lstStyle/>
            <a:p>
              <a:endParaRPr sz="1200">
                <a:latin typeface="Arial (Corpo)"/>
              </a:endParaRPr>
            </a:p>
          </p:txBody>
        </p:sp>
      </p:grpSp>
      <p:sp>
        <p:nvSpPr>
          <p:cNvPr id="15" name="object 15"/>
          <p:cNvSpPr txBox="1"/>
          <p:nvPr/>
        </p:nvSpPr>
        <p:spPr>
          <a:xfrm>
            <a:off x="3355085" y="1177601"/>
            <a:ext cx="2419350" cy="382797"/>
          </a:xfrm>
          <a:prstGeom prst="rect">
            <a:avLst/>
          </a:prstGeom>
        </p:spPr>
        <p:txBody>
          <a:bodyPr vert="horz" wrap="square" lIns="0" tIns="13335" rIns="0" bIns="0" rtlCol="0">
            <a:spAutoFit/>
          </a:bodyPr>
          <a:lstStyle/>
          <a:p>
            <a:pPr marL="12700">
              <a:lnSpc>
                <a:spcPct val="100000"/>
              </a:lnSpc>
              <a:spcBef>
                <a:spcPts val="105"/>
              </a:spcBef>
            </a:pPr>
            <a:r>
              <a:rPr sz="1200" b="1" spc="-10" dirty="0">
                <a:solidFill>
                  <a:srgbClr val="FFFFFF"/>
                </a:solidFill>
                <a:latin typeface="Arial"/>
                <a:cs typeface="Arial"/>
              </a:rPr>
              <a:t>Tribunale</a:t>
            </a:r>
            <a:r>
              <a:rPr sz="1200" b="1" spc="-55" dirty="0">
                <a:solidFill>
                  <a:srgbClr val="FFFFFF"/>
                </a:solidFill>
                <a:latin typeface="Arial"/>
                <a:cs typeface="Arial"/>
              </a:rPr>
              <a:t> </a:t>
            </a:r>
            <a:r>
              <a:rPr sz="1200" b="1" dirty="0">
                <a:solidFill>
                  <a:srgbClr val="FFFFFF"/>
                </a:solidFill>
                <a:latin typeface="Arial"/>
                <a:cs typeface="Arial"/>
              </a:rPr>
              <a:t>di</a:t>
            </a:r>
            <a:r>
              <a:rPr sz="1200" b="1" spc="-20" dirty="0">
                <a:solidFill>
                  <a:srgbClr val="FFFFFF"/>
                </a:solidFill>
                <a:latin typeface="Arial"/>
                <a:cs typeface="Arial"/>
              </a:rPr>
              <a:t> </a:t>
            </a:r>
            <a:r>
              <a:rPr sz="1200" b="1" dirty="0">
                <a:solidFill>
                  <a:srgbClr val="FFFFFF"/>
                </a:solidFill>
                <a:latin typeface="Arial"/>
                <a:cs typeface="Arial"/>
              </a:rPr>
              <a:t>Napoli</a:t>
            </a:r>
            <a:r>
              <a:rPr sz="1200" b="1" spc="-35" dirty="0">
                <a:solidFill>
                  <a:srgbClr val="FFFFFF"/>
                </a:solidFill>
                <a:latin typeface="Arial"/>
                <a:cs typeface="Arial"/>
              </a:rPr>
              <a:t> </a:t>
            </a:r>
            <a:r>
              <a:rPr sz="1200" b="1" dirty="0">
                <a:solidFill>
                  <a:srgbClr val="FFFFFF"/>
                </a:solidFill>
                <a:latin typeface="Arial"/>
                <a:cs typeface="Arial"/>
              </a:rPr>
              <a:t>– 27</a:t>
            </a:r>
            <a:r>
              <a:rPr sz="1200" b="1" spc="-15" dirty="0">
                <a:solidFill>
                  <a:srgbClr val="FFFFFF"/>
                </a:solidFill>
                <a:latin typeface="Arial"/>
                <a:cs typeface="Arial"/>
              </a:rPr>
              <a:t> </a:t>
            </a:r>
            <a:r>
              <a:rPr sz="1200" b="1" spc="-10" dirty="0">
                <a:solidFill>
                  <a:srgbClr val="FFFFFF"/>
                </a:solidFill>
                <a:latin typeface="Arial"/>
                <a:cs typeface="Arial"/>
              </a:rPr>
              <a:t>giugno</a:t>
            </a:r>
            <a:r>
              <a:rPr sz="1200" b="1" spc="-90" dirty="0">
                <a:solidFill>
                  <a:srgbClr val="FFFFFF"/>
                </a:solidFill>
                <a:latin typeface="Arial"/>
                <a:cs typeface="Arial"/>
              </a:rPr>
              <a:t> </a:t>
            </a:r>
            <a:r>
              <a:rPr sz="1200" b="1" spc="-20" dirty="0">
                <a:solidFill>
                  <a:srgbClr val="FFFFFF"/>
                </a:solidFill>
                <a:latin typeface="Arial"/>
                <a:cs typeface="Arial"/>
              </a:rPr>
              <a:t>2007</a:t>
            </a:r>
            <a:endParaRPr sz="1200" dirty="0">
              <a:latin typeface="Arial"/>
              <a:cs typeface="Arial"/>
            </a:endParaRPr>
          </a:p>
        </p:txBody>
      </p:sp>
      <p:sp>
        <p:nvSpPr>
          <p:cNvPr id="16" name="object 16"/>
          <p:cNvSpPr txBox="1"/>
          <p:nvPr/>
        </p:nvSpPr>
        <p:spPr>
          <a:xfrm>
            <a:off x="419971" y="1528681"/>
            <a:ext cx="522605" cy="193675"/>
          </a:xfrm>
          <a:prstGeom prst="rect">
            <a:avLst/>
          </a:prstGeom>
        </p:spPr>
        <p:txBody>
          <a:bodyPr vert="horz" wrap="square" lIns="0" tIns="13335" rIns="0" bIns="0" rtlCol="0">
            <a:spAutoFit/>
          </a:bodyPr>
          <a:lstStyle/>
          <a:p>
            <a:pPr marL="12700">
              <a:lnSpc>
                <a:spcPct val="100000"/>
              </a:lnSpc>
              <a:spcBef>
                <a:spcPts val="105"/>
              </a:spcBef>
            </a:pPr>
            <a:r>
              <a:rPr sz="1100" b="1" spc="-10" dirty="0">
                <a:solidFill>
                  <a:srgbClr val="00338D"/>
                </a:solidFill>
                <a:latin typeface="Arial"/>
                <a:cs typeface="Arial"/>
              </a:rPr>
              <a:t>Società</a:t>
            </a:r>
            <a:endParaRPr sz="1100" dirty="0">
              <a:latin typeface="Arial"/>
              <a:cs typeface="Arial"/>
            </a:endParaRPr>
          </a:p>
        </p:txBody>
      </p:sp>
      <p:sp>
        <p:nvSpPr>
          <p:cNvPr id="17" name="object 17"/>
          <p:cNvSpPr txBox="1"/>
          <p:nvPr/>
        </p:nvSpPr>
        <p:spPr>
          <a:xfrm>
            <a:off x="1652879" y="1430956"/>
            <a:ext cx="7316926" cy="344582"/>
          </a:xfrm>
          <a:prstGeom prst="rect">
            <a:avLst/>
          </a:prstGeom>
        </p:spPr>
        <p:txBody>
          <a:bodyPr vert="horz" wrap="square" lIns="0" tIns="10160" rIns="0" bIns="0" rtlCol="0">
            <a:spAutoFit/>
          </a:bodyPr>
          <a:lstStyle/>
          <a:p>
            <a:pPr marL="12700" marR="5080">
              <a:lnSpc>
                <a:spcPct val="101800"/>
              </a:lnSpc>
              <a:spcBef>
                <a:spcPts val="80"/>
              </a:spcBef>
            </a:pPr>
            <a:r>
              <a:rPr sz="1100" spc="-10" dirty="0">
                <a:solidFill>
                  <a:srgbClr val="00338D"/>
                </a:solidFill>
                <a:latin typeface="Arial"/>
                <a:cs typeface="Arial"/>
              </a:rPr>
              <a:t>Impregilo,</a:t>
            </a:r>
            <a:r>
              <a:rPr sz="1100" spc="-60" dirty="0">
                <a:solidFill>
                  <a:srgbClr val="00338D"/>
                </a:solidFill>
                <a:latin typeface="Arial"/>
                <a:cs typeface="Arial"/>
              </a:rPr>
              <a:t> </a:t>
            </a:r>
            <a:r>
              <a:rPr sz="1100" dirty="0">
                <a:solidFill>
                  <a:srgbClr val="00338D"/>
                </a:solidFill>
                <a:latin typeface="Arial"/>
                <a:cs typeface="Arial"/>
              </a:rPr>
              <a:t>Fibe s.p.a,</a:t>
            </a:r>
            <a:r>
              <a:rPr sz="1100" spc="-40" dirty="0">
                <a:solidFill>
                  <a:srgbClr val="00338D"/>
                </a:solidFill>
                <a:latin typeface="Arial"/>
                <a:cs typeface="Arial"/>
              </a:rPr>
              <a:t> </a:t>
            </a:r>
            <a:r>
              <a:rPr sz="1100" dirty="0">
                <a:solidFill>
                  <a:srgbClr val="00338D"/>
                </a:solidFill>
                <a:latin typeface="Arial"/>
                <a:cs typeface="Arial"/>
              </a:rPr>
              <a:t>Fibe </a:t>
            </a:r>
            <a:r>
              <a:rPr sz="1100" spc="-10" dirty="0">
                <a:solidFill>
                  <a:srgbClr val="00338D"/>
                </a:solidFill>
                <a:latin typeface="Arial"/>
                <a:cs typeface="Arial"/>
              </a:rPr>
              <a:t>Campania</a:t>
            </a:r>
            <a:r>
              <a:rPr sz="1100" spc="-35" dirty="0">
                <a:solidFill>
                  <a:srgbClr val="00338D"/>
                </a:solidFill>
                <a:latin typeface="Arial"/>
                <a:cs typeface="Arial"/>
              </a:rPr>
              <a:t> </a:t>
            </a:r>
            <a:r>
              <a:rPr sz="1100" dirty="0">
                <a:solidFill>
                  <a:srgbClr val="00338D"/>
                </a:solidFill>
                <a:latin typeface="Arial"/>
                <a:cs typeface="Arial"/>
              </a:rPr>
              <a:t>s.p.a.,</a:t>
            </a:r>
            <a:r>
              <a:rPr sz="1100" spc="-40" dirty="0">
                <a:solidFill>
                  <a:srgbClr val="00338D"/>
                </a:solidFill>
                <a:latin typeface="Arial"/>
                <a:cs typeface="Arial"/>
              </a:rPr>
              <a:t> </a:t>
            </a:r>
            <a:r>
              <a:rPr sz="1100" dirty="0">
                <a:solidFill>
                  <a:srgbClr val="00338D"/>
                </a:solidFill>
                <a:latin typeface="Arial"/>
                <a:cs typeface="Arial"/>
              </a:rPr>
              <a:t>Fisia</a:t>
            </a:r>
            <a:r>
              <a:rPr sz="1100" spc="-15" dirty="0">
                <a:solidFill>
                  <a:srgbClr val="00338D"/>
                </a:solidFill>
                <a:latin typeface="Arial"/>
                <a:cs typeface="Arial"/>
              </a:rPr>
              <a:t> </a:t>
            </a:r>
            <a:r>
              <a:rPr sz="1100" spc="-10" dirty="0">
                <a:solidFill>
                  <a:srgbClr val="00338D"/>
                </a:solidFill>
                <a:latin typeface="Arial"/>
                <a:cs typeface="Arial"/>
              </a:rPr>
              <a:t>Italimpianti</a:t>
            </a:r>
            <a:r>
              <a:rPr sz="1100" spc="-40" dirty="0">
                <a:solidFill>
                  <a:srgbClr val="00338D"/>
                </a:solidFill>
                <a:latin typeface="Arial"/>
                <a:cs typeface="Arial"/>
              </a:rPr>
              <a:t> </a:t>
            </a:r>
            <a:r>
              <a:rPr sz="1100" dirty="0">
                <a:solidFill>
                  <a:srgbClr val="00338D"/>
                </a:solidFill>
                <a:latin typeface="Arial"/>
                <a:cs typeface="Arial"/>
              </a:rPr>
              <a:t>s.p.a.,</a:t>
            </a:r>
            <a:r>
              <a:rPr sz="1100" spc="-40" dirty="0">
                <a:solidFill>
                  <a:srgbClr val="00338D"/>
                </a:solidFill>
                <a:latin typeface="Arial"/>
                <a:cs typeface="Arial"/>
              </a:rPr>
              <a:t> </a:t>
            </a:r>
            <a:r>
              <a:rPr sz="1100" spc="-10" dirty="0">
                <a:solidFill>
                  <a:srgbClr val="00338D"/>
                </a:solidFill>
                <a:latin typeface="Arial"/>
                <a:cs typeface="Arial"/>
              </a:rPr>
              <a:t>componenti</a:t>
            </a:r>
            <a:r>
              <a:rPr sz="1100" spc="-40" dirty="0">
                <a:solidFill>
                  <a:srgbClr val="00338D"/>
                </a:solidFill>
                <a:latin typeface="Arial"/>
                <a:cs typeface="Arial"/>
              </a:rPr>
              <a:t> </a:t>
            </a:r>
            <a:r>
              <a:rPr sz="1100" spc="-10" dirty="0">
                <a:solidFill>
                  <a:srgbClr val="00338D"/>
                </a:solidFill>
                <a:latin typeface="Arial"/>
                <a:cs typeface="Arial"/>
              </a:rPr>
              <a:t>dell’Associazione</a:t>
            </a:r>
            <a:r>
              <a:rPr sz="1100" spc="-25" dirty="0">
                <a:solidFill>
                  <a:srgbClr val="00338D"/>
                </a:solidFill>
                <a:latin typeface="Arial"/>
                <a:cs typeface="Arial"/>
              </a:rPr>
              <a:t> </a:t>
            </a:r>
            <a:r>
              <a:rPr sz="1100" spc="-10" dirty="0">
                <a:solidFill>
                  <a:srgbClr val="00338D"/>
                </a:solidFill>
                <a:latin typeface="Arial"/>
                <a:cs typeface="Arial"/>
              </a:rPr>
              <a:t>Temporanea</a:t>
            </a:r>
            <a:r>
              <a:rPr sz="1100" spc="-55" dirty="0">
                <a:solidFill>
                  <a:srgbClr val="00338D"/>
                </a:solidFill>
                <a:latin typeface="Arial"/>
                <a:cs typeface="Arial"/>
              </a:rPr>
              <a:t> </a:t>
            </a:r>
            <a:r>
              <a:rPr sz="1100" dirty="0">
                <a:solidFill>
                  <a:srgbClr val="00338D"/>
                </a:solidFill>
                <a:latin typeface="Arial"/>
                <a:cs typeface="Arial"/>
              </a:rPr>
              <a:t>di </a:t>
            </a:r>
            <a:r>
              <a:rPr sz="1100" spc="-10" dirty="0">
                <a:solidFill>
                  <a:srgbClr val="00338D"/>
                </a:solidFill>
                <a:latin typeface="Arial"/>
                <a:cs typeface="Arial"/>
              </a:rPr>
              <a:t>Imprese (ATI),</a:t>
            </a:r>
            <a:endParaRPr sz="1100" dirty="0">
              <a:latin typeface="Arial"/>
              <a:cs typeface="Arial"/>
            </a:endParaRPr>
          </a:p>
        </p:txBody>
      </p:sp>
      <p:sp>
        <p:nvSpPr>
          <p:cNvPr id="18" name="object 18"/>
          <p:cNvSpPr txBox="1"/>
          <p:nvPr/>
        </p:nvSpPr>
        <p:spPr>
          <a:xfrm>
            <a:off x="474652" y="1879622"/>
            <a:ext cx="414655" cy="193675"/>
          </a:xfrm>
          <a:prstGeom prst="rect">
            <a:avLst/>
          </a:prstGeom>
        </p:spPr>
        <p:txBody>
          <a:bodyPr vert="horz" wrap="square" lIns="0" tIns="13335" rIns="0" bIns="0" rtlCol="0">
            <a:spAutoFit/>
          </a:bodyPr>
          <a:lstStyle/>
          <a:p>
            <a:pPr marL="12700">
              <a:lnSpc>
                <a:spcPct val="100000"/>
              </a:lnSpc>
              <a:spcBef>
                <a:spcPts val="105"/>
              </a:spcBef>
            </a:pPr>
            <a:r>
              <a:rPr sz="1100" b="1" spc="-10" dirty="0">
                <a:solidFill>
                  <a:srgbClr val="00338D"/>
                </a:solidFill>
                <a:latin typeface="Arial"/>
                <a:cs typeface="Arial"/>
              </a:rPr>
              <a:t>Reato</a:t>
            </a:r>
            <a:endParaRPr sz="1100">
              <a:latin typeface="Arial"/>
              <a:cs typeface="Arial"/>
            </a:endParaRPr>
          </a:p>
        </p:txBody>
      </p:sp>
      <p:sp>
        <p:nvSpPr>
          <p:cNvPr id="19" name="object 19"/>
          <p:cNvSpPr txBox="1"/>
          <p:nvPr/>
        </p:nvSpPr>
        <p:spPr>
          <a:xfrm>
            <a:off x="1714077" y="1851063"/>
            <a:ext cx="763270" cy="193675"/>
          </a:xfrm>
          <a:prstGeom prst="rect">
            <a:avLst/>
          </a:prstGeom>
        </p:spPr>
        <p:txBody>
          <a:bodyPr vert="horz" wrap="square" lIns="0" tIns="13335" rIns="0" bIns="0" rtlCol="0">
            <a:spAutoFit/>
          </a:bodyPr>
          <a:lstStyle/>
          <a:p>
            <a:pPr marL="12700">
              <a:lnSpc>
                <a:spcPct val="100000"/>
              </a:lnSpc>
              <a:spcBef>
                <a:spcPts val="105"/>
              </a:spcBef>
            </a:pPr>
            <a:r>
              <a:rPr sz="1100" b="1" spc="-10" dirty="0">
                <a:solidFill>
                  <a:srgbClr val="00338D"/>
                </a:solidFill>
                <a:latin typeface="Arial"/>
                <a:cs typeface="Arial"/>
              </a:rPr>
              <a:t>Corruzione</a:t>
            </a:r>
            <a:endParaRPr sz="1100" dirty="0">
              <a:latin typeface="Arial"/>
              <a:cs typeface="Arial"/>
            </a:endParaRPr>
          </a:p>
        </p:txBody>
      </p:sp>
      <p:sp>
        <p:nvSpPr>
          <p:cNvPr id="20" name="object 20"/>
          <p:cNvSpPr txBox="1"/>
          <p:nvPr/>
        </p:nvSpPr>
        <p:spPr>
          <a:xfrm>
            <a:off x="360314" y="2505973"/>
            <a:ext cx="873125" cy="344582"/>
          </a:xfrm>
          <a:prstGeom prst="rect">
            <a:avLst/>
          </a:prstGeom>
        </p:spPr>
        <p:txBody>
          <a:bodyPr vert="horz" wrap="square" lIns="0" tIns="10160" rIns="0" bIns="0" rtlCol="0">
            <a:spAutoFit/>
          </a:bodyPr>
          <a:lstStyle/>
          <a:p>
            <a:pPr marL="247015" marR="5080" indent="-234950" algn="l">
              <a:lnSpc>
                <a:spcPct val="101800"/>
              </a:lnSpc>
              <a:spcBef>
                <a:spcPts val="80"/>
              </a:spcBef>
            </a:pPr>
            <a:r>
              <a:rPr sz="1100" b="1" spc="-10" dirty="0">
                <a:solidFill>
                  <a:srgbClr val="00338D"/>
                </a:solidFill>
                <a:latin typeface="Arial"/>
                <a:cs typeface="Arial"/>
              </a:rPr>
              <a:t>Termini</a:t>
            </a:r>
            <a:r>
              <a:rPr sz="1100" b="1" spc="-75" dirty="0">
                <a:solidFill>
                  <a:srgbClr val="00338D"/>
                </a:solidFill>
                <a:latin typeface="Arial"/>
                <a:cs typeface="Arial"/>
              </a:rPr>
              <a:t> </a:t>
            </a:r>
            <a:r>
              <a:rPr sz="1100" b="1" spc="-10" dirty="0">
                <a:solidFill>
                  <a:srgbClr val="00338D"/>
                </a:solidFill>
                <a:latin typeface="Arial"/>
                <a:cs typeface="Arial"/>
              </a:rPr>
              <a:t>della causa</a:t>
            </a:r>
            <a:endParaRPr sz="1100" dirty="0">
              <a:latin typeface="Arial"/>
              <a:cs typeface="Arial"/>
            </a:endParaRPr>
          </a:p>
        </p:txBody>
      </p:sp>
      <p:sp>
        <p:nvSpPr>
          <p:cNvPr id="21" name="object 21"/>
          <p:cNvSpPr txBox="1"/>
          <p:nvPr/>
        </p:nvSpPr>
        <p:spPr>
          <a:xfrm>
            <a:off x="1657099" y="2264877"/>
            <a:ext cx="7156500" cy="936795"/>
          </a:xfrm>
          <a:prstGeom prst="rect">
            <a:avLst/>
          </a:prstGeom>
        </p:spPr>
        <p:txBody>
          <a:bodyPr vert="horz" wrap="square" lIns="0" tIns="13335" rIns="0" bIns="0" rtlCol="0">
            <a:spAutoFit/>
          </a:bodyPr>
          <a:lstStyle/>
          <a:p>
            <a:pPr marL="12700" marR="5080" algn="just">
              <a:lnSpc>
                <a:spcPct val="100000"/>
              </a:lnSpc>
              <a:spcBef>
                <a:spcPts val="105"/>
              </a:spcBef>
            </a:pPr>
            <a:r>
              <a:rPr sz="1100" dirty="0">
                <a:solidFill>
                  <a:srgbClr val="00338D"/>
                </a:solidFill>
                <a:latin typeface="Arial"/>
                <a:cs typeface="Arial"/>
              </a:rPr>
              <a:t>Le</a:t>
            </a:r>
            <a:r>
              <a:rPr sz="1100" spc="470" dirty="0">
                <a:solidFill>
                  <a:srgbClr val="00338D"/>
                </a:solidFill>
                <a:latin typeface="Arial"/>
                <a:cs typeface="Arial"/>
              </a:rPr>
              <a:t> </a:t>
            </a:r>
            <a:r>
              <a:rPr sz="1100" dirty="0">
                <a:solidFill>
                  <a:srgbClr val="00338D"/>
                </a:solidFill>
                <a:latin typeface="Arial"/>
                <a:cs typeface="Arial"/>
              </a:rPr>
              <a:t>Società</a:t>
            </a:r>
            <a:r>
              <a:rPr sz="1100" spc="455" dirty="0">
                <a:solidFill>
                  <a:srgbClr val="00338D"/>
                </a:solidFill>
                <a:latin typeface="Arial"/>
                <a:cs typeface="Arial"/>
              </a:rPr>
              <a:t> </a:t>
            </a:r>
            <a:r>
              <a:rPr sz="1100" dirty="0">
                <a:solidFill>
                  <a:srgbClr val="00338D"/>
                </a:solidFill>
                <a:latin typeface="Arial"/>
                <a:cs typeface="Arial"/>
              </a:rPr>
              <a:t>erano</a:t>
            </a:r>
            <a:r>
              <a:rPr sz="1100" spc="459" dirty="0">
                <a:solidFill>
                  <a:srgbClr val="00338D"/>
                </a:solidFill>
                <a:latin typeface="Arial"/>
                <a:cs typeface="Arial"/>
              </a:rPr>
              <a:t> </a:t>
            </a:r>
            <a:r>
              <a:rPr sz="1100" dirty="0">
                <a:solidFill>
                  <a:srgbClr val="00338D"/>
                </a:solidFill>
                <a:latin typeface="Arial"/>
                <a:cs typeface="Arial"/>
              </a:rPr>
              <a:t>componenti</a:t>
            </a:r>
            <a:r>
              <a:rPr sz="1100" spc="465" dirty="0">
                <a:solidFill>
                  <a:srgbClr val="00338D"/>
                </a:solidFill>
                <a:latin typeface="Arial"/>
                <a:cs typeface="Arial"/>
              </a:rPr>
              <a:t> </a:t>
            </a:r>
            <a:r>
              <a:rPr sz="1100" dirty="0">
                <a:solidFill>
                  <a:srgbClr val="00338D"/>
                </a:solidFill>
                <a:latin typeface="Arial"/>
                <a:cs typeface="Arial"/>
              </a:rPr>
              <a:t>dell’Associazione</a:t>
            </a:r>
            <a:r>
              <a:rPr sz="1100" spc="459" dirty="0">
                <a:solidFill>
                  <a:srgbClr val="00338D"/>
                </a:solidFill>
                <a:latin typeface="Arial"/>
                <a:cs typeface="Arial"/>
              </a:rPr>
              <a:t> </a:t>
            </a:r>
            <a:r>
              <a:rPr sz="1100" dirty="0">
                <a:solidFill>
                  <a:srgbClr val="00338D"/>
                </a:solidFill>
                <a:latin typeface="Arial"/>
                <a:cs typeface="Arial"/>
              </a:rPr>
              <a:t>Temporanea</a:t>
            </a:r>
            <a:r>
              <a:rPr sz="1100" spc="465" dirty="0">
                <a:solidFill>
                  <a:srgbClr val="00338D"/>
                </a:solidFill>
                <a:latin typeface="Arial"/>
                <a:cs typeface="Arial"/>
              </a:rPr>
              <a:t> </a:t>
            </a:r>
            <a:r>
              <a:rPr sz="1100" dirty="0">
                <a:solidFill>
                  <a:srgbClr val="00338D"/>
                </a:solidFill>
                <a:latin typeface="Arial"/>
                <a:cs typeface="Arial"/>
              </a:rPr>
              <a:t>di</a:t>
            </a:r>
            <a:r>
              <a:rPr sz="1100" spc="455" dirty="0">
                <a:solidFill>
                  <a:srgbClr val="00338D"/>
                </a:solidFill>
                <a:latin typeface="Arial"/>
                <a:cs typeface="Arial"/>
              </a:rPr>
              <a:t> </a:t>
            </a:r>
            <a:r>
              <a:rPr sz="1100" dirty="0">
                <a:solidFill>
                  <a:srgbClr val="00338D"/>
                </a:solidFill>
                <a:latin typeface="Arial"/>
                <a:cs typeface="Arial"/>
              </a:rPr>
              <a:t>Imprese</a:t>
            </a:r>
            <a:r>
              <a:rPr sz="1100" spc="455" dirty="0">
                <a:solidFill>
                  <a:srgbClr val="00338D"/>
                </a:solidFill>
                <a:latin typeface="Arial"/>
                <a:cs typeface="Arial"/>
              </a:rPr>
              <a:t> </a:t>
            </a:r>
            <a:r>
              <a:rPr sz="1100" dirty="0">
                <a:solidFill>
                  <a:srgbClr val="00338D"/>
                </a:solidFill>
                <a:latin typeface="Arial"/>
                <a:cs typeface="Arial"/>
              </a:rPr>
              <a:t>(ATI),</a:t>
            </a:r>
            <a:r>
              <a:rPr sz="1100" spc="450" dirty="0">
                <a:solidFill>
                  <a:srgbClr val="00338D"/>
                </a:solidFill>
                <a:latin typeface="Arial"/>
                <a:cs typeface="Arial"/>
              </a:rPr>
              <a:t> </a:t>
            </a:r>
            <a:r>
              <a:rPr sz="1100" dirty="0">
                <a:solidFill>
                  <a:srgbClr val="00338D"/>
                </a:solidFill>
                <a:latin typeface="Arial"/>
                <a:cs typeface="Arial"/>
              </a:rPr>
              <a:t>ed</a:t>
            </a:r>
            <a:r>
              <a:rPr sz="1100" spc="459" dirty="0">
                <a:solidFill>
                  <a:srgbClr val="00338D"/>
                </a:solidFill>
                <a:latin typeface="Arial"/>
                <a:cs typeface="Arial"/>
              </a:rPr>
              <a:t> </a:t>
            </a:r>
            <a:r>
              <a:rPr sz="1100" dirty="0">
                <a:solidFill>
                  <a:srgbClr val="00338D"/>
                </a:solidFill>
                <a:latin typeface="Arial"/>
                <a:cs typeface="Arial"/>
              </a:rPr>
              <a:t>indagate</a:t>
            </a:r>
            <a:r>
              <a:rPr sz="1100" spc="470" dirty="0">
                <a:solidFill>
                  <a:srgbClr val="00338D"/>
                </a:solidFill>
                <a:latin typeface="Arial"/>
                <a:cs typeface="Arial"/>
              </a:rPr>
              <a:t> </a:t>
            </a:r>
            <a:r>
              <a:rPr sz="1100" dirty="0">
                <a:solidFill>
                  <a:srgbClr val="00338D"/>
                </a:solidFill>
                <a:latin typeface="Arial"/>
                <a:cs typeface="Arial"/>
              </a:rPr>
              <a:t>in</a:t>
            </a:r>
            <a:r>
              <a:rPr sz="1100" spc="455" dirty="0">
                <a:solidFill>
                  <a:srgbClr val="00338D"/>
                </a:solidFill>
                <a:latin typeface="Arial"/>
                <a:cs typeface="Arial"/>
              </a:rPr>
              <a:t> </a:t>
            </a:r>
            <a:r>
              <a:rPr sz="1100" dirty="0">
                <a:solidFill>
                  <a:srgbClr val="00338D"/>
                </a:solidFill>
                <a:latin typeface="Arial"/>
                <a:cs typeface="Arial"/>
              </a:rPr>
              <a:t>ordine</a:t>
            </a:r>
            <a:r>
              <a:rPr sz="1100" spc="455" dirty="0">
                <a:solidFill>
                  <a:srgbClr val="00338D"/>
                </a:solidFill>
                <a:latin typeface="Arial"/>
                <a:cs typeface="Arial"/>
              </a:rPr>
              <a:t> </a:t>
            </a:r>
            <a:r>
              <a:rPr sz="1100" spc="-10" dirty="0">
                <a:solidFill>
                  <a:srgbClr val="00338D"/>
                </a:solidFill>
                <a:latin typeface="Arial"/>
                <a:cs typeface="Arial"/>
              </a:rPr>
              <a:t>all’illecito amministrativo</a:t>
            </a:r>
            <a:r>
              <a:rPr sz="1100" spc="25" dirty="0">
                <a:solidFill>
                  <a:srgbClr val="00338D"/>
                </a:solidFill>
                <a:latin typeface="Arial"/>
                <a:cs typeface="Arial"/>
              </a:rPr>
              <a:t> </a:t>
            </a:r>
            <a:r>
              <a:rPr sz="1100" dirty="0">
                <a:solidFill>
                  <a:srgbClr val="00338D"/>
                </a:solidFill>
                <a:latin typeface="Arial"/>
                <a:cs typeface="Arial"/>
              </a:rPr>
              <a:t>di</a:t>
            </a:r>
            <a:r>
              <a:rPr sz="1100" spc="25" dirty="0">
                <a:solidFill>
                  <a:srgbClr val="00338D"/>
                </a:solidFill>
                <a:latin typeface="Arial"/>
                <a:cs typeface="Arial"/>
              </a:rPr>
              <a:t> </a:t>
            </a:r>
            <a:r>
              <a:rPr sz="1100" dirty="0">
                <a:solidFill>
                  <a:srgbClr val="00338D"/>
                </a:solidFill>
                <a:latin typeface="Arial"/>
                <a:cs typeface="Arial"/>
              </a:rPr>
              <a:t>cui</a:t>
            </a:r>
            <a:r>
              <a:rPr sz="1100" spc="35" dirty="0">
                <a:solidFill>
                  <a:srgbClr val="00338D"/>
                </a:solidFill>
                <a:latin typeface="Arial"/>
                <a:cs typeface="Arial"/>
              </a:rPr>
              <a:t> </a:t>
            </a:r>
            <a:r>
              <a:rPr sz="1100" dirty="0">
                <a:solidFill>
                  <a:srgbClr val="00338D"/>
                </a:solidFill>
                <a:latin typeface="Arial"/>
                <a:cs typeface="Arial"/>
              </a:rPr>
              <a:t>all’art.</a:t>
            </a:r>
            <a:r>
              <a:rPr sz="1100" spc="40" dirty="0">
                <a:solidFill>
                  <a:srgbClr val="00338D"/>
                </a:solidFill>
                <a:latin typeface="Arial"/>
                <a:cs typeface="Arial"/>
              </a:rPr>
              <a:t> </a:t>
            </a:r>
            <a:r>
              <a:rPr sz="1100" dirty="0">
                <a:solidFill>
                  <a:srgbClr val="00338D"/>
                </a:solidFill>
                <a:latin typeface="Arial"/>
                <a:cs typeface="Arial"/>
              </a:rPr>
              <a:t>24</a:t>
            </a:r>
            <a:r>
              <a:rPr sz="1100" spc="25" dirty="0">
                <a:solidFill>
                  <a:srgbClr val="00338D"/>
                </a:solidFill>
                <a:latin typeface="Arial"/>
                <a:cs typeface="Arial"/>
              </a:rPr>
              <a:t> </a:t>
            </a:r>
            <a:r>
              <a:rPr sz="1100" dirty="0">
                <a:solidFill>
                  <a:srgbClr val="00338D"/>
                </a:solidFill>
                <a:latin typeface="Arial"/>
                <a:cs typeface="Arial"/>
              </a:rPr>
              <a:t>del</a:t>
            </a:r>
            <a:r>
              <a:rPr sz="1100" spc="40" dirty="0">
                <a:solidFill>
                  <a:srgbClr val="00338D"/>
                </a:solidFill>
                <a:latin typeface="Arial"/>
                <a:cs typeface="Arial"/>
              </a:rPr>
              <a:t> </a:t>
            </a:r>
            <a:r>
              <a:rPr sz="1100" dirty="0">
                <a:solidFill>
                  <a:srgbClr val="00338D"/>
                </a:solidFill>
                <a:latin typeface="Arial"/>
                <a:cs typeface="Arial"/>
              </a:rPr>
              <a:t>Decreto,</a:t>
            </a:r>
            <a:r>
              <a:rPr sz="1100" spc="30" dirty="0">
                <a:solidFill>
                  <a:srgbClr val="00338D"/>
                </a:solidFill>
                <a:latin typeface="Arial"/>
                <a:cs typeface="Arial"/>
              </a:rPr>
              <a:t> </a:t>
            </a:r>
            <a:r>
              <a:rPr sz="1100" dirty="0">
                <a:solidFill>
                  <a:srgbClr val="00338D"/>
                </a:solidFill>
                <a:latin typeface="Arial"/>
                <a:cs typeface="Arial"/>
              </a:rPr>
              <a:t>collegato</a:t>
            </a:r>
            <a:r>
              <a:rPr sz="1100" spc="30" dirty="0">
                <a:solidFill>
                  <a:srgbClr val="00338D"/>
                </a:solidFill>
                <a:latin typeface="Arial"/>
                <a:cs typeface="Arial"/>
              </a:rPr>
              <a:t> </a:t>
            </a:r>
            <a:r>
              <a:rPr sz="1100" dirty="0">
                <a:solidFill>
                  <a:srgbClr val="00338D"/>
                </a:solidFill>
                <a:latin typeface="Arial"/>
                <a:cs typeface="Arial"/>
              </a:rPr>
              <a:t>al</a:t>
            </a:r>
            <a:r>
              <a:rPr sz="1100" spc="25" dirty="0">
                <a:solidFill>
                  <a:srgbClr val="00338D"/>
                </a:solidFill>
                <a:latin typeface="Arial"/>
                <a:cs typeface="Arial"/>
              </a:rPr>
              <a:t> </a:t>
            </a:r>
            <a:r>
              <a:rPr sz="1100" dirty="0">
                <a:solidFill>
                  <a:srgbClr val="00338D"/>
                </a:solidFill>
                <a:latin typeface="Arial"/>
                <a:cs typeface="Arial"/>
              </a:rPr>
              <a:t>delitto</a:t>
            </a:r>
            <a:r>
              <a:rPr sz="1100" spc="25" dirty="0">
                <a:solidFill>
                  <a:srgbClr val="00338D"/>
                </a:solidFill>
                <a:latin typeface="Arial"/>
                <a:cs typeface="Arial"/>
              </a:rPr>
              <a:t> </a:t>
            </a:r>
            <a:r>
              <a:rPr sz="1100" dirty="0">
                <a:solidFill>
                  <a:srgbClr val="00338D"/>
                </a:solidFill>
                <a:latin typeface="Arial"/>
                <a:cs typeface="Arial"/>
              </a:rPr>
              <a:t>di</a:t>
            </a:r>
            <a:r>
              <a:rPr sz="1100" spc="25" dirty="0">
                <a:solidFill>
                  <a:srgbClr val="00338D"/>
                </a:solidFill>
                <a:latin typeface="Arial"/>
                <a:cs typeface="Arial"/>
              </a:rPr>
              <a:t> </a:t>
            </a:r>
            <a:r>
              <a:rPr sz="1100" dirty="0">
                <a:solidFill>
                  <a:srgbClr val="00338D"/>
                </a:solidFill>
                <a:latin typeface="Arial"/>
                <a:cs typeface="Arial"/>
              </a:rPr>
              <a:t>cui</a:t>
            </a:r>
            <a:r>
              <a:rPr sz="1100" spc="35" dirty="0">
                <a:solidFill>
                  <a:srgbClr val="00338D"/>
                </a:solidFill>
                <a:latin typeface="Arial"/>
                <a:cs typeface="Arial"/>
              </a:rPr>
              <a:t> </a:t>
            </a:r>
            <a:r>
              <a:rPr sz="1100" dirty="0">
                <a:solidFill>
                  <a:srgbClr val="00338D"/>
                </a:solidFill>
                <a:latin typeface="Arial"/>
                <a:cs typeface="Arial"/>
              </a:rPr>
              <a:t>agli</a:t>
            </a:r>
            <a:r>
              <a:rPr sz="1100" spc="30" dirty="0">
                <a:solidFill>
                  <a:srgbClr val="00338D"/>
                </a:solidFill>
                <a:latin typeface="Arial"/>
                <a:cs typeface="Arial"/>
              </a:rPr>
              <a:t> </a:t>
            </a:r>
            <a:r>
              <a:rPr sz="1100" dirty="0">
                <a:solidFill>
                  <a:srgbClr val="00338D"/>
                </a:solidFill>
                <a:latin typeface="Arial"/>
                <a:cs typeface="Arial"/>
              </a:rPr>
              <a:t>art.</a:t>
            </a:r>
            <a:r>
              <a:rPr sz="1100" spc="40" dirty="0">
                <a:solidFill>
                  <a:srgbClr val="00338D"/>
                </a:solidFill>
                <a:latin typeface="Arial"/>
                <a:cs typeface="Arial"/>
              </a:rPr>
              <a:t> </a:t>
            </a:r>
            <a:r>
              <a:rPr sz="1100" dirty="0">
                <a:solidFill>
                  <a:srgbClr val="00338D"/>
                </a:solidFill>
                <a:latin typeface="Arial"/>
                <a:cs typeface="Arial"/>
              </a:rPr>
              <a:t>81</a:t>
            </a:r>
            <a:r>
              <a:rPr sz="1100" spc="25" dirty="0">
                <a:solidFill>
                  <a:srgbClr val="00338D"/>
                </a:solidFill>
                <a:latin typeface="Arial"/>
                <a:cs typeface="Arial"/>
              </a:rPr>
              <a:t> </a:t>
            </a:r>
            <a:r>
              <a:rPr sz="1100" dirty="0">
                <a:solidFill>
                  <a:srgbClr val="00338D"/>
                </a:solidFill>
                <a:latin typeface="Arial"/>
                <a:cs typeface="Arial"/>
              </a:rPr>
              <a:t>cpv.,</a:t>
            </a:r>
            <a:r>
              <a:rPr sz="1100" spc="40" dirty="0">
                <a:solidFill>
                  <a:srgbClr val="00338D"/>
                </a:solidFill>
                <a:latin typeface="Arial"/>
                <a:cs typeface="Arial"/>
              </a:rPr>
              <a:t> </a:t>
            </a:r>
            <a:r>
              <a:rPr sz="1100" dirty="0">
                <a:solidFill>
                  <a:srgbClr val="00338D"/>
                </a:solidFill>
                <a:latin typeface="Arial"/>
                <a:cs typeface="Arial"/>
              </a:rPr>
              <a:t>110</a:t>
            </a:r>
            <a:r>
              <a:rPr sz="1100" spc="40" dirty="0">
                <a:solidFill>
                  <a:srgbClr val="00338D"/>
                </a:solidFill>
                <a:latin typeface="Arial"/>
                <a:cs typeface="Arial"/>
              </a:rPr>
              <a:t> </a:t>
            </a:r>
            <a:r>
              <a:rPr sz="1100" dirty="0">
                <a:solidFill>
                  <a:srgbClr val="00338D"/>
                </a:solidFill>
                <a:latin typeface="Arial"/>
                <a:cs typeface="Arial"/>
              </a:rPr>
              <a:t>e</a:t>
            </a:r>
            <a:r>
              <a:rPr sz="1100" spc="30" dirty="0">
                <a:solidFill>
                  <a:srgbClr val="00338D"/>
                </a:solidFill>
                <a:latin typeface="Arial"/>
                <a:cs typeface="Arial"/>
              </a:rPr>
              <a:t> </a:t>
            </a:r>
            <a:r>
              <a:rPr sz="1100" spc="-20" dirty="0">
                <a:solidFill>
                  <a:srgbClr val="00338D"/>
                </a:solidFill>
                <a:latin typeface="Arial"/>
                <a:cs typeface="Arial"/>
              </a:rPr>
              <a:t>640/1°-</a:t>
            </a:r>
            <a:r>
              <a:rPr sz="1100" dirty="0">
                <a:solidFill>
                  <a:srgbClr val="00338D"/>
                </a:solidFill>
                <a:latin typeface="Arial"/>
                <a:cs typeface="Arial"/>
              </a:rPr>
              <a:t>2°</a:t>
            </a:r>
            <a:r>
              <a:rPr sz="1100" spc="40" dirty="0">
                <a:solidFill>
                  <a:srgbClr val="00338D"/>
                </a:solidFill>
                <a:latin typeface="Arial"/>
                <a:cs typeface="Arial"/>
              </a:rPr>
              <a:t> </a:t>
            </a:r>
            <a:r>
              <a:rPr sz="1100" dirty="0">
                <a:solidFill>
                  <a:srgbClr val="00338D"/>
                </a:solidFill>
                <a:latin typeface="Arial"/>
                <a:cs typeface="Arial"/>
              </a:rPr>
              <a:t>n.</a:t>
            </a:r>
            <a:r>
              <a:rPr sz="1100" spc="40" dirty="0">
                <a:solidFill>
                  <a:srgbClr val="00338D"/>
                </a:solidFill>
                <a:latin typeface="Arial"/>
                <a:cs typeface="Arial"/>
              </a:rPr>
              <a:t> </a:t>
            </a:r>
            <a:r>
              <a:rPr sz="1100" dirty="0">
                <a:solidFill>
                  <a:srgbClr val="00338D"/>
                </a:solidFill>
                <a:latin typeface="Arial"/>
                <a:cs typeface="Arial"/>
              </a:rPr>
              <a:t>1</a:t>
            </a:r>
            <a:r>
              <a:rPr sz="1100" spc="15" dirty="0">
                <a:solidFill>
                  <a:srgbClr val="00338D"/>
                </a:solidFill>
                <a:latin typeface="Arial"/>
                <a:cs typeface="Arial"/>
              </a:rPr>
              <a:t> </a:t>
            </a:r>
            <a:r>
              <a:rPr sz="1100" dirty="0">
                <a:solidFill>
                  <a:srgbClr val="00338D"/>
                </a:solidFill>
                <a:latin typeface="Arial"/>
                <a:cs typeface="Arial"/>
              </a:rPr>
              <a:t>c.p.</a:t>
            </a:r>
            <a:r>
              <a:rPr sz="1100" spc="40" dirty="0">
                <a:solidFill>
                  <a:srgbClr val="00338D"/>
                </a:solidFill>
                <a:latin typeface="Arial"/>
                <a:cs typeface="Arial"/>
              </a:rPr>
              <a:t> </a:t>
            </a:r>
            <a:r>
              <a:rPr sz="1100" u="sng" dirty="0">
                <a:solidFill>
                  <a:srgbClr val="00338D"/>
                </a:solidFill>
                <a:uFill>
                  <a:solidFill>
                    <a:srgbClr val="00338D"/>
                  </a:solidFill>
                </a:uFill>
                <a:latin typeface="Arial"/>
                <a:cs typeface="Arial"/>
              </a:rPr>
              <a:t>ascritto</a:t>
            </a:r>
            <a:r>
              <a:rPr sz="1100" u="sng" spc="25" dirty="0">
                <a:solidFill>
                  <a:srgbClr val="00338D"/>
                </a:solidFill>
                <a:uFill>
                  <a:solidFill>
                    <a:srgbClr val="00338D"/>
                  </a:solidFill>
                </a:uFill>
                <a:latin typeface="Arial"/>
                <a:cs typeface="Arial"/>
              </a:rPr>
              <a:t> </a:t>
            </a:r>
            <a:r>
              <a:rPr sz="1100" u="sng" spc="-10" dirty="0">
                <a:solidFill>
                  <a:srgbClr val="00338D"/>
                </a:solidFill>
                <a:uFill>
                  <a:solidFill>
                    <a:srgbClr val="00338D"/>
                  </a:solidFill>
                </a:uFill>
                <a:latin typeface="Arial"/>
                <a:cs typeface="Arial"/>
              </a:rPr>
              <a:t>-</a:t>
            </a:r>
            <a:r>
              <a:rPr sz="1100" u="sng" spc="-25" dirty="0">
                <a:solidFill>
                  <a:srgbClr val="00338D"/>
                </a:solidFill>
                <a:uFill>
                  <a:solidFill>
                    <a:srgbClr val="00338D"/>
                  </a:solidFill>
                </a:uFill>
                <a:latin typeface="Arial"/>
                <a:cs typeface="Arial"/>
              </a:rPr>
              <a:t>tra</a:t>
            </a:r>
            <a:r>
              <a:rPr sz="1100" u="none" spc="-25" dirty="0">
                <a:solidFill>
                  <a:srgbClr val="00338D"/>
                </a:solidFill>
                <a:latin typeface="Arial"/>
                <a:cs typeface="Arial"/>
              </a:rPr>
              <a:t> </a:t>
            </a:r>
            <a:r>
              <a:rPr sz="1100" u="sng" dirty="0">
                <a:solidFill>
                  <a:srgbClr val="00338D"/>
                </a:solidFill>
                <a:uFill>
                  <a:solidFill>
                    <a:srgbClr val="00338D"/>
                  </a:solidFill>
                </a:uFill>
                <a:latin typeface="Arial"/>
                <a:cs typeface="Arial"/>
              </a:rPr>
              <a:t>gli</a:t>
            </a:r>
            <a:r>
              <a:rPr sz="1100" u="sng" spc="-1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altri-</a:t>
            </a:r>
            <a:r>
              <a:rPr sz="1100" u="sng" spc="-55"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a</a:t>
            </a:r>
            <a:r>
              <a:rPr sz="1100" u="sng" spc="-15"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soggetti</a:t>
            </a:r>
            <a:r>
              <a:rPr sz="1100" u="sng" spc="-40" dirty="0">
                <a:solidFill>
                  <a:srgbClr val="00338D"/>
                </a:solidFill>
                <a:uFill>
                  <a:solidFill>
                    <a:srgbClr val="00338D"/>
                  </a:solidFill>
                </a:uFill>
                <a:latin typeface="Arial"/>
                <a:cs typeface="Arial"/>
              </a:rPr>
              <a:t> </a:t>
            </a:r>
            <a:r>
              <a:rPr sz="1100" u="sng" spc="-10" dirty="0">
                <a:solidFill>
                  <a:srgbClr val="00338D"/>
                </a:solidFill>
                <a:uFill>
                  <a:solidFill>
                    <a:srgbClr val="00338D"/>
                  </a:solidFill>
                </a:uFill>
                <a:latin typeface="Arial"/>
                <a:cs typeface="Arial"/>
              </a:rPr>
              <a:t>apicali</a:t>
            </a:r>
            <a:r>
              <a:rPr sz="1100" u="sng" spc="-3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delle</a:t>
            </a:r>
            <a:r>
              <a:rPr sz="1100" u="sng" spc="-25" dirty="0">
                <a:solidFill>
                  <a:srgbClr val="00338D"/>
                </a:solidFill>
                <a:uFill>
                  <a:solidFill>
                    <a:srgbClr val="00338D"/>
                  </a:solidFill>
                </a:uFill>
                <a:latin typeface="Arial"/>
                <a:cs typeface="Arial"/>
              </a:rPr>
              <a:t> </a:t>
            </a:r>
            <a:r>
              <a:rPr sz="1100" u="sng" spc="-10" dirty="0">
                <a:solidFill>
                  <a:srgbClr val="00338D"/>
                </a:solidFill>
                <a:uFill>
                  <a:solidFill>
                    <a:srgbClr val="00338D"/>
                  </a:solidFill>
                </a:uFill>
                <a:latin typeface="Arial"/>
                <a:cs typeface="Arial"/>
              </a:rPr>
              <a:t>medesime</a:t>
            </a:r>
            <a:r>
              <a:rPr sz="1100" u="sng" spc="-65"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società</a:t>
            </a:r>
            <a:r>
              <a:rPr sz="1100" u="sng" spc="-55"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e</a:t>
            </a:r>
            <a:r>
              <a:rPr sz="1100" u="sng" spc="-15"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a</a:t>
            </a:r>
            <a:r>
              <a:rPr sz="1100" u="sng" spc="-15"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persone</a:t>
            </a:r>
            <a:r>
              <a:rPr sz="1100" u="sng" spc="-5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sottoposte</a:t>
            </a:r>
            <a:r>
              <a:rPr sz="1100" u="sng" spc="-5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alla</a:t>
            </a:r>
            <a:r>
              <a:rPr sz="1100" u="sng" spc="-25" dirty="0">
                <a:solidFill>
                  <a:srgbClr val="00338D"/>
                </a:solidFill>
                <a:uFill>
                  <a:solidFill>
                    <a:srgbClr val="00338D"/>
                  </a:solidFill>
                </a:uFill>
                <a:latin typeface="Arial"/>
                <a:cs typeface="Arial"/>
              </a:rPr>
              <a:t> </a:t>
            </a:r>
            <a:r>
              <a:rPr sz="1100" u="sng" spc="-10" dirty="0">
                <a:solidFill>
                  <a:srgbClr val="00338D"/>
                </a:solidFill>
                <a:uFill>
                  <a:solidFill>
                    <a:srgbClr val="00338D"/>
                  </a:solidFill>
                </a:uFill>
                <a:latin typeface="Arial"/>
                <a:cs typeface="Arial"/>
              </a:rPr>
              <a:t>direzione</a:t>
            </a:r>
            <a:r>
              <a:rPr sz="1100" u="sng" spc="-35"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o</a:t>
            </a:r>
            <a:r>
              <a:rPr sz="1100" u="sng" spc="-2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alla</a:t>
            </a:r>
            <a:r>
              <a:rPr sz="1100" u="sng" spc="-15" dirty="0">
                <a:solidFill>
                  <a:srgbClr val="00338D"/>
                </a:solidFill>
                <a:uFill>
                  <a:solidFill>
                    <a:srgbClr val="00338D"/>
                  </a:solidFill>
                </a:uFill>
                <a:latin typeface="Arial"/>
                <a:cs typeface="Arial"/>
              </a:rPr>
              <a:t> </a:t>
            </a:r>
            <a:r>
              <a:rPr sz="1100" u="sng" spc="-10" dirty="0">
                <a:solidFill>
                  <a:srgbClr val="00338D"/>
                </a:solidFill>
                <a:uFill>
                  <a:solidFill>
                    <a:srgbClr val="00338D"/>
                  </a:solidFill>
                </a:uFill>
                <a:latin typeface="Arial"/>
                <a:cs typeface="Arial"/>
              </a:rPr>
              <a:t>vigilanza</a:t>
            </a:r>
            <a:r>
              <a:rPr sz="1100" u="sng" spc="-25"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di</a:t>
            </a:r>
            <a:r>
              <a:rPr sz="1100" u="sng" spc="-3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tali</a:t>
            </a:r>
            <a:r>
              <a:rPr sz="1100" u="sng" spc="-3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soggetti,</a:t>
            </a:r>
            <a:r>
              <a:rPr sz="1100" u="sng" spc="-45" dirty="0">
                <a:solidFill>
                  <a:srgbClr val="00338D"/>
                </a:solidFill>
                <a:uFill>
                  <a:solidFill>
                    <a:srgbClr val="00338D"/>
                  </a:solidFill>
                </a:uFill>
                <a:latin typeface="Arial"/>
                <a:cs typeface="Arial"/>
              </a:rPr>
              <a:t> </a:t>
            </a:r>
            <a:r>
              <a:rPr sz="1100" u="sng" spc="-20" dirty="0">
                <a:solidFill>
                  <a:srgbClr val="00338D"/>
                </a:solidFill>
                <a:uFill>
                  <a:solidFill>
                    <a:srgbClr val="00338D"/>
                  </a:solidFill>
                </a:uFill>
                <a:latin typeface="Arial"/>
                <a:cs typeface="Arial"/>
              </a:rPr>
              <a:t>per:</a:t>
            </a:r>
            <a:endParaRPr sz="1100" dirty="0">
              <a:latin typeface="Arial"/>
              <a:cs typeface="Arial"/>
            </a:endParaRPr>
          </a:p>
          <a:p>
            <a:pPr marL="185420" indent="-171450" algn="just">
              <a:lnSpc>
                <a:spcPct val="100000"/>
              </a:lnSpc>
              <a:spcBef>
                <a:spcPts val="600"/>
              </a:spcBef>
              <a:buClr>
                <a:srgbClr val="0091DA"/>
              </a:buClr>
              <a:buSzPct val="81818"/>
              <a:buFont typeface="Wingdings"/>
              <a:buChar char=""/>
              <a:tabLst>
                <a:tab pos="185420" algn="l"/>
              </a:tabLst>
            </a:pPr>
            <a:r>
              <a:rPr sz="1100" spc="-10" dirty="0">
                <a:solidFill>
                  <a:srgbClr val="00338D"/>
                </a:solidFill>
                <a:latin typeface="Arial"/>
                <a:cs typeface="Arial"/>
              </a:rPr>
              <a:t>l’aggiudicazione</a:t>
            </a:r>
            <a:r>
              <a:rPr sz="1100" spc="-65" dirty="0">
                <a:solidFill>
                  <a:srgbClr val="00338D"/>
                </a:solidFill>
                <a:latin typeface="Arial"/>
                <a:cs typeface="Arial"/>
              </a:rPr>
              <a:t> </a:t>
            </a:r>
            <a:r>
              <a:rPr sz="1100" dirty="0">
                <a:solidFill>
                  <a:srgbClr val="00338D"/>
                </a:solidFill>
                <a:latin typeface="Arial"/>
                <a:cs typeface="Arial"/>
              </a:rPr>
              <a:t>di</a:t>
            </a:r>
            <a:r>
              <a:rPr sz="1100" spc="-30" dirty="0">
                <a:solidFill>
                  <a:srgbClr val="00338D"/>
                </a:solidFill>
                <a:latin typeface="Arial"/>
                <a:cs typeface="Arial"/>
              </a:rPr>
              <a:t> </a:t>
            </a:r>
            <a:r>
              <a:rPr sz="1100" dirty="0">
                <a:solidFill>
                  <a:srgbClr val="00338D"/>
                </a:solidFill>
                <a:latin typeface="Arial"/>
                <a:cs typeface="Arial"/>
              </a:rPr>
              <a:t>gara</a:t>
            </a:r>
            <a:r>
              <a:rPr sz="1100" spc="-40" dirty="0">
                <a:solidFill>
                  <a:srgbClr val="00338D"/>
                </a:solidFill>
                <a:latin typeface="Arial"/>
                <a:cs typeface="Arial"/>
              </a:rPr>
              <a:t> </a:t>
            </a:r>
            <a:r>
              <a:rPr sz="1100" dirty="0">
                <a:solidFill>
                  <a:srgbClr val="00338D"/>
                </a:solidFill>
                <a:latin typeface="Arial"/>
                <a:cs typeface="Arial"/>
              </a:rPr>
              <a:t>per</a:t>
            </a:r>
            <a:r>
              <a:rPr sz="1100" spc="-35" dirty="0">
                <a:solidFill>
                  <a:srgbClr val="00338D"/>
                </a:solidFill>
                <a:latin typeface="Arial"/>
                <a:cs typeface="Arial"/>
              </a:rPr>
              <a:t> </a:t>
            </a:r>
            <a:r>
              <a:rPr sz="1100" dirty="0">
                <a:solidFill>
                  <a:srgbClr val="00338D"/>
                </a:solidFill>
                <a:latin typeface="Arial"/>
                <a:cs typeface="Arial"/>
              </a:rPr>
              <a:t>il</a:t>
            </a:r>
            <a:r>
              <a:rPr sz="1100" spc="-20" dirty="0">
                <a:solidFill>
                  <a:srgbClr val="00338D"/>
                </a:solidFill>
                <a:latin typeface="Arial"/>
                <a:cs typeface="Arial"/>
              </a:rPr>
              <a:t> </a:t>
            </a:r>
            <a:r>
              <a:rPr sz="1100" spc="-10" dirty="0">
                <a:solidFill>
                  <a:srgbClr val="00338D"/>
                </a:solidFill>
                <a:latin typeface="Arial"/>
                <a:cs typeface="Arial"/>
              </a:rPr>
              <a:t>servizio</a:t>
            </a:r>
            <a:r>
              <a:rPr sz="1100" spc="5" dirty="0">
                <a:solidFill>
                  <a:srgbClr val="00338D"/>
                </a:solidFill>
                <a:latin typeface="Arial"/>
                <a:cs typeface="Arial"/>
              </a:rPr>
              <a:t> </a:t>
            </a:r>
            <a:r>
              <a:rPr sz="1100" dirty="0">
                <a:solidFill>
                  <a:srgbClr val="00338D"/>
                </a:solidFill>
                <a:latin typeface="Arial"/>
                <a:cs typeface="Arial"/>
              </a:rPr>
              <a:t>di</a:t>
            </a:r>
            <a:r>
              <a:rPr sz="1100" spc="-25" dirty="0">
                <a:solidFill>
                  <a:srgbClr val="00338D"/>
                </a:solidFill>
                <a:latin typeface="Arial"/>
                <a:cs typeface="Arial"/>
              </a:rPr>
              <a:t> </a:t>
            </a:r>
            <a:r>
              <a:rPr sz="1100" spc="-10" dirty="0">
                <a:solidFill>
                  <a:srgbClr val="00338D"/>
                </a:solidFill>
                <a:latin typeface="Arial"/>
                <a:cs typeface="Arial"/>
              </a:rPr>
              <a:t>smaltimento</a:t>
            </a:r>
            <a:r>
              <a:rPr sz="1100" spc="-65" dirty="0">
                <a:solidFill>
                  <a:srgbClr val="00338D"/>
                </a:solidFill>
                <a:latin typeface="Arial"/>
                <a:cs typeface="Arial"/>
              </a:rPr>
              <a:t> </a:t>
            </a:r>
            <a:r>
              <a:rPr sz="1100" dirty="0">
                <a:solidFill>
                  <a:srgbClr val="00338D"/>
                </a:solidFill>
                <a:latin typeface="Arial"/>
                <a:cs typeface="Arial"/>
              </a:rPr>
              <a:t>dei</a:t>
            </a:r>
            <a:r>
              <a:rPr sz="1100" spc="-20" dirty="0">
                <a:solidFill>
                  <a:srgbClr val="00338D"/>
                </a:solidFill>
                <a:latin typeface="Arial"/>
                <a:cs typeface="Arial"/>
              </a:rPr>
              <a:t> </a:t>
            </a:r>
            <a:r>
              <a:rPr sz="1100" spc="-10" dirty="0">
                <a:solidFill>
                  <a:srgbClr val="00338D"/>
                </a:solidFill>
                <a:latin typeface="Arial"/>
                <a:cs typeface="Arial"/>
              </a:rPr>
              <a:t>rifiuti</a:t>
            </a:r>
            <a:r>
              <a:rPr sz="1100" spc="-60" dirty="0">
                <a:solidFill>
                  <a:srgbClr val="00338D"/>
                </a:solidFill>
                <a:latin typeface="Arial"/>
                <a:cs typeface="Arial"/>
              </a:rPr>
              <a:t> </a:t>
            </a:r>
            <a:r>
              <a:rPr sz="1100" dirty="0">
                <a:solidFill>
                  <a:srgbClr val="00338D"/>
                </a:solidFill>
                <a:latin typeface="Arial"/>
                <a:cs typeface="Arial"/>
              </a:rPr>
              <a:t>solidi</a:t>
            </a:r>
            <a:r>
              <a:rPr sz="1100" spc="-20" dirty="0">
                <a:solidFill>
                  <a:srgbClr val="00338D"/>
                </a:solidFill>
                <a:latin typeface="Arial"/>
                <a:cs typeface="Arial"/>
              </a:rPr>
              <a:t> </a:t>
            </a:r>
            <a:r>
              <a:rPr sz="1100" spc="-10" dirty="0">
                <a:solidFill>
                  <a:srgbClr val="00338D"/>
                </a:solidFill>
                <a:latin typeface="Arial"/>
                <a:cs typeface="Arial"/>
              </a:rPr>
              <a:t>urbani</a:t>
            </a:r>
            <a:r>
              <a:rPr sz="1100" spc="-55" dirty="0">
                <a:solidFill>
                  <a:srgbClr val="00338D"/>
                </a:solidFill>
                <a:latin typeface="Arial"/>
                <a:cs typeface="Arial"/>
              </a:rPr>
              <a:t> </a:t>
            </a:r>
            <a:r>
              <a:rPr sz="1100" dirty="0">
                <a:solidFill>
                  <a:srgbClr val="00338D"/>
                </a:solidFill>
                <a:latin typeface="Arial"/>
                <a:cs typeface="Arial"/>
              </a:rPr>
              <a:t>della</a:t>
            </a:r>
            <a:r>
              <a:rPr sz="1100" spc="-30" dirty="0">
                <a:solidFill>
                  <a:srgbClr val="00338D"/>
                </a:solidFill>
                <a:latin typeface="Arial"/>
                <a:cs typeface="Arial"/>
              </a:rPr>
              <a:t> </a:t>
            </a:r>
            <a:r>
              <a:rPr sz="1100" dirty="0">
                <a:solidFill>
                  <a:srgbClr val="00338D"/>
                </a:solidFill>
                <a:latin typeface="Arial"/>
                <a:cs typeface="Arial"/>
              </a:rPr>
              <a:t>Regione</a:t>
            </a:r>
            <a:r>
              <a:rPr sz="1100" spc="15" dirty="0">
                <a:solidFill>
                  <a:srgbClr val="00338D"/>
                </a:solidFill>
                <a:latin typeface="Arial"/>
                <a:cs typeface="Arial"/>
              </a:rPr>
              <a:t> </a:t>
            </a:r>
            <a:r>
              <a:rPr sz="1100" spc="-10" dirty="0">
                <a:solidFill>
                  <a:srgbClr val="00338D"/>
                </a:solidFill>
                <a:latin typeface="Arial"/>
                <a:cs typeface="Arial"/>
              </a:rPr>
              <a:t>Campania;</a:t>
            </a:r>
            <a:endParaRPr sz="1100" dirty="0">
              <a:latin typeface="Arial"/>
              <a:cs typeface="Arial"/>
            </a:endParaRPr>
          </a:p>
        </p:txBody>
      </p:sp>
      <p:sp>
        <p:nvSpPr>
          <p:cNvPr id="22" name="object 22"/>
          <p:cNvSpPr txBox="1"/>
          <p:nvPr/>
        </p:nvSpPr>
        <p:spPr>
          <a:xfrm>
            <a:off x="356376" y="3883196"/>
            <a:ext cx="1019810" cy="364490"/>
          </a:xfrm>
          <a:prstGeom prst="rect">
            <a:avLst/>
          </a:prstGeom>
        </p:spPr>
        <p:txBody>
          <a:bodyPr vert="horz" wrap="square" lIns="0" tIns="10160" rIns="0" bIns="0" rtlCol="0">
            <a:spAutoFit/>
          </a:bodyPr>
          <a:lstStyle/>
          <a:p>
            <a:pPr marL="227329" marR="5080" indent="-215265">
              <a:lnSpc>
                <a:spcPct val="101800"/>
              </a:lnSpc>
              <a:spcBef>
                <a:spcPts val="80"/>
              </a:spcBef>
            </a:pPr>
            <a:r>
              <a:rPr sz="1100" b="1" spc="-10" dirty="0">
                <a:solidFill>
                  <a:srgbClr val="00338D"/>
                </a:solidFill>
                <a:latin typeface="Arial"/>
                <a:cs typeface="Arial"/>
              </a:rPr>
              <a:t>Responsabilità dell’ente</a:t>
            </a:r>
            <a:endParaRPr sz="1100" dirty="0">
              <a:latin typeface="Arial"/>
              <a:cs typeface="Arial"/>
            </a:endParaRPr>
          </a:p>
        </p:txBody>
      </p:sp>
      <p:sp>
        <p:nvSpPr>
          <p:cNvPr id="23" name="object 23"/>
          <p:cNvSpPr txBox="1"/>
          <p:nvPr/>
        </p:nvSpPr>
        <p:spPr>
          <a:xfrm>
            <a:off x="1667691" y="3579189"/>
            <a:ext cx="7156501" cy="924560"/>
          </a:xfrm>
          <a:prstGeom prst="rect">
            <a:avLst/>
          </a:prstGeom>
        </p:spPr>
        <p:txBody>
          <a:bodyPr vert="horz" wrap="square" lIns="0" tIns="88900" rIns="0" bIns="0" rtlCol="0">
            <a:spAutoFit/>
          </a:bodyPr>
          <a:lstStyle/>
          <a:p>
            <a:pPr marL="184150" indent="-171450">
              <a:lnSpc>
                <a:spcPct val="100000"/>
              </a:lnSpc>
              <a:spcBef>
                <a:spcPts val="700"/>
              </a:spcBef>
              <a:buClr>
                <a:srgbClr val="0091DA"/>
              </a:buClr>
              <a:buSzPct val="81818"/>
              <a:buFont typeface="Wingdings"/>
              <a:buChar char=""/>
              <a:tabLst>
                <a:tab pos="184150" algn="l"/>
              </a:tabLst>
            </a:pPr>
            <a:r>
              <a:rPr sz="1100" spc="-10" dirty="0">
                <a:solidFill>
                  <a:srgbClr val="00338D"/>
                </a:solidFill>
                <a:latin typeface="Arial"/>
                <a:cs typeface="Arial"/>
              </a:rPr>
              <a:t>Individuato</a:t>
            </a:r>
            <a:r>
              <a:rPr sz="1100" spc="-60" dirty="0">
                <a:solidFill>
                  <a:srgbClr val="00338D"/>
                </a:solidFill>
                <a:latin typeface="Arial"/>
                <a:cs typeface="Arial"/>
              </a:rPr>
              <a:t> </a:t>
            </a:r>
            <a:r>
              <a:rPr sz="1100" dirty="0">
                <a:solidFill>
                  <a:srgbClr val="00338D"/>
                </a:solidFill>
                <a:latin typeface="Arial"/>
                <a:cs typeface="Arial"/>
              </a:rPr>
              <a:t>un</a:t>
            </a:r>
            <a:r>
              <a:rPr sz="1100" spc="-20" dirty="0">
                <a:solidFill>
                  <a:srgbClr val="00338D"/>
                </a:solidFill>
                <a:latin typeface="Arial"/>
                <a:cs typeface="Arial"/>
              </a:rPr>
              <a:t> </a:t>
            </a:r>
            <a:r>
              <a:rPr sz="1100" dirty="0">
                <a:solidFill>
                  <a:srgbClr val="00338D"/>
                </a:solidFill>
                <a:latin typeface="Arial"/>
                <a:cs typeface="Arial"/>
              </a:rPr>
              <a:t>profitto</a:t>
            </a:r>
            <a:r>
              <a:rPr sz="1100" spc="-45" dirty="0">
                <a:solidFill>
                  <a:srgbClr val="00338D"/>
                </a:solidFill>
                <a:latin typeface="Arial"/>
                <a:cs typeface="Arial"/>
              </a:rPr>
              <a:t> </a:t>
            </a:r>
            <a:r>
              <a:rPr sz="1100" dirty="0">
                <a:solidFill>
                  <a:srgbClr val="00338D"/>
                </a:solidFill>
                <a:latin typeface="Arial"/>
                <a:cs typeface="Arial"/>
              </a:rPr>
              <a:t>di</a:t>
            </a:r>
            <a:r>
              <a:rPr sz="1100" spc="-25" dirty="0">
                <a:solidFill>
                  <a:srgbClr val="00338D"/>
                </a:solidFill>
                <a:latin typeface="Arial"/>
                <a:cs typeface="Arial"/>
              </a:rPr>
              <a:t> </a:t>
            </a:r>
            <a:r>
              <a:rPr sz="1100" spc="-10" dirty="0">
                <a:solidFill>
                  <a:srgbClr val="00338D"/>
                </a:solidFill>
                <a:latin typeface="Arial"/>
                <a:cs typeface="Arial"/>
              </a:rPr>
              <a:t>rilevante</a:t>
            </a:r>
            <a:r>
              <a:rPr sz="1100" spc="-45" dirty="0">
                <a:solidFill>
                  <a:srgbClr val="00338D"/>
                </a:solidFill>
                <a:latin typeface="Arial"/>
                <a:cs typeface="Arial"/>
              </a:rPr>
              <a:t> </a:t>
            </a:r>
            <a:r>
              <a:rPr sz="1100" dirty="0">
                <a:solidFill>
                  <a:srgbClr val="00338D"/>
                </a:solidFill>
                <a:latin typeface="Arial"/>
                <a:cs typeface="Arial"/>
              </a:rPr>
              <a:t>entità</a:t>
            </a:r>
            <a:r>
              <a:rPr sz="1100" spc="-55" dirty="0">
                <a:solidFill>
                  <a:srgbClr val="00338D"/>
                </a:solidFill>
                <a:latin typeface="Arial"/>
                <a:cs typeface="Arial"/>
              </a:rPr>
              <a:t> </a:t>
            </a:r>
            <a:r>
              <a:rPr sz="1100" spc="-10" dirty="0">
                <a:solidFill>
                  <a:srgbClr val="00338D"/>
                </a:solidFill>
                <a:latin typeface="Arial"/>
                <a:cs typeface="Arial"/>
              </a:rPr>
              <a:t>associato</a:t>
            </a:r>
            <a:r>
              <a:rPr sz="1100" spc="-60" dirty="0">
                <a:solidFill>
                  <a:srgbClr val="00338D"/>
                </a:solidFill>
                <a:latin typeface="Arial"/>
                <a:cs typeface="Arial"/>
              </a:rPr>
              <a:t> </a:t>
            </a:r>
            <a:r>
              <a:rPr sz="1100" dirty="0">
                <a:solidFill>
                  <a:srgbClr val="00338D"/>
                </a:solidFill>
                <a:latin typeface="Arial"/>
                <a:cs typeface="Arial"/>
              </a:rPr>
              <a:t>alla</a:t>
            </a:r>
            <a:r>
              <a:rPr sz="1100" spc="-5" dirty="0">
                <a:solidFill>
                  <a:srgbClr val="00338D"/>
                </a:solidFill>
                <a:latin typeface="Arial"/>
                <a:cs typeface="Arial"/>
              </a:rPr>
              <a:t> </a:t>
            </a:r>
            <a:r>
              <a:rPr sz="1100" dirty="0">
                <a:solidFill>
                  <a:srgbClr val="00338D"/>
                </a:solidFill>
                <a:latin typeface="Arial"/>
                <a:cs typeface="Arial"/>
              </a:rPr>
              <a:t>condotta</a:t>
            </a:r>
            <a:r>
              <a:rPr sz="1100" spc="-35" dirty="0">
                <a:solidFill>
                  <a:srgbClr val="00338D"/>
                </a:solidFill>
                <a:latin typeface="Arial"/>
                <a:cs typeface="Arial"/>
              </a:rPr>
              <a:t> </a:t>
            </a:r>
            <a:r>
              <a:rPr sz="1100" dirty="0">
                <a:solidFill>
                  <a:srgbClr val="00338D"/>
                </a:solidFill>
                <a:latin typeface="Arial"/>
                <a:cs typeface="Arial"/>
              </a:rPr>
              <a:t>illecita</a:t>
            </a:r>
            <a:r>
              <a:rPr sz="1100" spc="-20" dirty="0">
                <a:solidFill>
                  <a:srgbClr val="00338D"/>
                </a:solidFill>
                <a:latin typeface="Arial"/>
                <a:cs typeface="Arial"/>
              </a:rPr>
              <a:t> </a:t>
            </a:r>
            <a:r>
              <a:rPr sz="1100" spc="-10" dirty="0">
                <a:solidFill>
                  <a:srgbClr val="00338D"/>
                </a:solidFill>
                <a:latin typeface="Arial"/>
                <a:cs typeface="Arial"/>
              </a:rPr>
              <a:t>in</a:t>
            </a:r>
            <a:r>
              <a:rPr sz="1100" spc="-80" dirty="0">
                <a:solidFill>
                  <a:srgbClr val="00338D"/>
                </a:solidFill>
                <a:latin typeface="Arial"/>
                <a:cs typeface="Arial"/>
              </a:rPr>
              <a:t> </a:t>
            </a:r>
            <a:r>
              <a:rPr sz="1100" spc="-10" dirty="0">
                <a:solidFill>
                  <a:srgbClr val="00338D"/>
                </a:solidFill>
                <a:latin typeface="Arial"/>
                <a:cs typeface="Arial"/>
              </a:rPr>
              <a:t>oggetto</a:t>
            </a:r>
            <a:endParaRPr sz="1100" dirty="0">
              <a:latin typeface="Arial"/>
              <a:cs typeface="Arial"/>
            </a:endParaRPr>
          </a:p>
          <a:p>
            <a:pPr marL="183515" marR="5080" indent="-171450">
              <a:lnSpc>
                <a:spcPct val="100000"/>
              </a:lnSpc>
              <a:spcBef>
                <a:spcPts val="600"/>
              </a:spcBef>
              <a:buClr>
                <a:srgbClr val="0091DA"/>
              </a:buClr>
              <a:buSzPct val="81818"/>
              <a:buFont typeface="Wingdings"/>
              <a:buChar char=""/>
              <a:tabLst>
                <a:tab pos="184785" algn="l"/>
              </a:tabLst>
            </a:pPr>
            <a:r>
              <a:rPr sz="1100" spc="-10" dirty="0">
                <a:solidFill>
                  <a:srgbClr val="00338D"/>
                </a:solidFill>
                <a:latin typeface="Arial"/>
                <a:cs typeface="Arial"/>
              </a:rPr>
              <a:t>Requisito</a:t>
            </a:r>
            <a:r>
              <a:rPr sz="1100" spc="-55" dirty="0">
                <a:solidFill>
                  <a:srgbClr val="00338D"/>
                </a:solidFill>
                <a:latin typeface="Arial"/>
                <a:cs typeface="Arial"/>
              </a:rPr>
              <a:t> </a:t>
            </a:r>
            <a:r>
              <a:rPr sz="1100" spc="-10" dirty="0">
                <a:solidFill>
                  <a:srgbClr val="00338D"/>
                </a:solidFill>
                <a:latin typeface="Arial"/>
                <a:cs typeface="Arial"/>
              </a:rPr>
              <a:t>soggettivo:</a:t>
            </a:r>
            <a:r>
              <a:rPr sz="1100" spc="-40" dirty="0">
                <a:solidFill>
                  <a:srgbClr val="00338D"/>
                </a:solidFill>
                <a:latin typeface="Arial"/>
                <a:cs typeface="Arial"/>
              </a:rPr>
              <a:t> </a:t>
            </a:r>
            <a:r>
              <a:rPr sz="1100" dirty="0">
                <a:solidFill>
                  <a:srgbClr val="00338D"/>
                </a:solidFill>
                <a:latin typeface="Arial"/>
                <a:cs typeface="Arial"/>
              </a:rPr>
              <a:t>il reato</a:t>
            </a:r>
            <a:r>
              <a:rPr sz="1100" spc="-50" dirty="0">
                <a:solidFill>
                  <a:srgbClr val="00338D"/>
                </a:solidFill>
                <a:latin typeface="Arial"/>
                <a:cs typeface="Arial"/>
              </a:rPr>
              <a:t> </a:t>
            </a:r>
            <a:r>
              <a:rPr sz="1100" dirty="0">
                <a:solidFill>
                  <a:srgbClr val="00338D"/>
                </a:solidFill>
                <a:latin typeface="Arial"/>
                <a:cs typeface="Arial"/>
              </a:rPr>
              <a:t>è stato</a:t>
            </a:r>
            <a:r>
              <a:rPr sz="1100" spc="-20" dirty="0">
                <a:solidFill>
                  <a:srgbClr val="00338D"/>
                </a:solidFill>
                <a:latin typeface="Arial"/>
                <a:cs typeface="Arial"/>
              </a:rPr>
              <a:t> </a:t>
            </a:r>
            <a:r>
              <a:rPr sz="1100" u="sng" dirty="0">
                <a:solidFill>
                  <a:srgbClr val="00338D"/>
                </a:solidFill>
                <a:uFill>
                  <a:solidFill>
                    <a:srgbClr val="00338D"/>
                  </a:solidFill>
                </a:uFill>
                <a:latin typeface="Arial"/>
                <a:cs typeface="Arial"/>
              </a:rPr>
              <a:t>commesso</a:t>
            </a:r>
            <a:r>
              <a:rPr sz="1100" u="sng" spc="-25"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da</a:t>
            </a:r>
            <a:r>
              <a:rPr sz="1100" u="sng" spc="-1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un</a:t>
            </a:r>
            <a:r>
              <a:rPr sz="1100" u="sng" spc="-2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soggetto</a:t>
            </a:r>
            <a:r>
              <a:rPr sz="1100" u="sng" spc="-25" dirty="0">
                <a:solidFill>
                  <a:srgbClr val="00338D"/>
                </a:solidFill>
                <a:uFill>
                  <a:solidFill>
                    <a:srgbClr val="00338D"/>
                  </a:solidFill>
                </a:uFill>
                <a:latin typeface="Arial"/>
                <a:cs typeface="Arial"/>
              </a:rPr>
              <a:t> </a:t>
            </a:r>
            <a:r>
              <a:rPr sz="1100" u="sng" spc="-10" dirty="0">
                <a:solidFill>
                  <a:srgbClr val="00338D"/>
                </a:solidFill>
                <a:uFill>
                  <a:solidFill>
                    <a:srgbClr val="00338D"/>
                  </a:solidFill>
                </a:uFill>
                <a:latin typeface="Arial"/>
                <a:cs typeface="Arial"/>
              </a:rPr>
              <a:t>apicale,</a:t>
            </a:r>
            <a:r>
              <a:rPr sz="1100" u="sng" spc="-4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il</a:t>
            </a:r>
            <a:r>
              <a:rPr sz="1100" u="sng" spc="1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requisito</a:t>
            </a:r>
            <a:r>
              <a:rPr sz="1100" u="sng" spc="-10" dirty="0">
                <a:solidFill>
                  <a:srgbClr val="00338D"/>
                </a:solidFill>
                <a:uFill>
                  <a:solidFill>
                    <a:srgbClr val="00338D"/>
                  </a:solidFill>
                </a:uFill>
                <a:latin typeface="Arial"/>
                <a:cs typeface="Arial"/>
              </a:rPr>
              <a:t> soggettivo</a:t>
            </a:r>
            <a:r>
              <a:rPr sz="1100" u="sng" spc="-35"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di</a:t>
            </a:r>
            <a:r>
              <a:rPr sz="1100" u="sng" spc="-15" dirty="0">
                <a:solidFill>
                  <a:srgbClr val="00338D"/>
                </a:solidFill>
                <a:uFill>
                  <a:solidFill>
                    <a:srgbClr val="00338D"/>
                  </a:solidFill>
                </a:uFill>
                <a:latin typeface="Arial"/>
                <a:cs typeface="Arial"/>
              </a:rPr>
              <a:t> </a:t>
            </a:r>
            <a:r>
              <a:rPr sz="1100" u="sng" spc="-10" dirty="0">
                <a:solidFill>
                  <a:srgbClr val="00338D"/>
                </a:solidFill>
                <a:uFill>
                  <a:solidFill>
                    <a:srgbClr val="00338D"/>
                  </a:solidFill>
                </a:uFill>
                <a:latin typeface="Arial"/>
                <a:cs typeface="Arial"/>
              </a:rPr>
              <a:t>responsabilità</a:t>
            </a:r>
            <a:r>
              <a:rPr sz="1100" u="sng" spc="-50" dirty="0">
                <a:solidFill>
                  <a:srgbClr val="00338D"/>
                </a:solidFill>
                <a:uFill>
                  <a:solidFill>
                    <a:srgbClr val="00338D"/>
                  </a:solidFill>
                </a:uFill>
                <a:latin typeface="Arial"/>
                <a:cs typeface="Arial"/>
              </a:rPr>
              <a:t> </a:t>
            </a:r>
            <a:r>
              <a:rPr sz="1100" u="sng" spc="-10" dirty="0">
                <a:solidFill>
                  <a:srgbClr val="00338D"/>
                </a:solidFill>
                <a:uFill>
                  <a:solidFill>
                    <a:srgbClr val="00338D"/>
                  </a:solidFill>
                </a:uFill>
                <a:latin typeface="Arial"/>
                <a:cs typeface="Arial"/>
              </a:rPr>
              <a:t>dell’ente</a:t>
            </a:r>
            <a:r>
              <a:rPr sz="1100" u="none" spc="-10" dirty="0">
                <a:solidFill>
                  <a:srgbClr val="00338D"/>
                </a:solidFill>
                <a:latin typeface="Arial"/>
                <a:cs typeface="Arial"/>
              </a:rPr>
              <a:t> 	</a:t>
            </a:r>
            <a:r>
              <a:rPr sz="1100" u="sng" dirty="0">
                <a:solidFill>
                  <a:srgbClr val="00338D"/>
                </a:solidFill>
                <a:uFill>
                  <a:solidFill>
                    <a:srgbClr val="00338D"/>
                  </a:solidFill>
                </a:uFill>
                <a:latin typeface="Arial"/>
                <a:cs typeface="Arial"/>
              </a:rPr>
              <a:t>può</a:t>
            </a:r>
            <a:r>
              <a:rPr sz="1100" u="sng" spc="-35" dirty="0">
                <a:solidFill>
                  <a:srgbClr val="00338D"/>
                </a:solidFill>
                <a:uFill>
                  <a:solidFill>
                    <a:srgbClr val="00338D"/>
                  </a:solidFill>
                </a:uFill>
                <a:latin typeface="Arial"/>
                <a:cs typeface="Arial"/>
              </a:rPr>
              <a:t> </a:t>
            </a:r>
            <a:r>
              <a:rPr sz="1100" u="sng" spc="-10" dirty="0">
                <a:solidFill>
                  <a:srgbClr val="00338D"/>
                </a:solidFill>
                <a:uFill>
                  <a:solidFill>
                    <a:srgbClr val="00338D"/>
                  </a:solidFill>
                </a:uFill>
                <a:latin typeface="Arial"/>
                <a:cs typeface="Arial"/>
              </a:rPr>
              <a:t>ritenersi</a:t>
            </a:r>
            <a:r>
              <a:rPr sz="1100" u="sng" spc="-4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soddisfatto</a:t>
            </a:r>
            <a:r>
              <a:rPr sz="1100" u="none" dirty="0">
                <a:solidFill>
                  <a:srgbClr val="00338D"/>
                </a:solidFill>
                <a:latin typeface="Arial"/>
                <a:cs typeface="Arial"/>
              </a:rPr>
              <a:t>,</a:t>
            </a:r>
            <a:r>
              <a:rPr sz="1100" u="none" spc="-45" dirty="0">
                <a:solidFill>
                  <a:srgbClr val="00338D"/>
                </a:solidFill>
                <a:latin typeface="Arial"/>
                <a:cs typeface="Arial"/>
              </a:rPr>
              <a:t> </a:t>
            </a:r>
            <a:r>
              <a:rPr sz="1100" u="none" dirty="0">
                <a:solidFill>
                  <a:srgbClr val="00338D"/>
                </a:solidFill>
                <a:latin typeface="Arial"/>
                <a:cs typeface="Arial"/>
              </a:rPr>
              <a:t>poiché</a:t>
            </a:r>
            <a:r>
              <a:rPr sz="1100" u="none" spc="-30" dirty="0">
                <a:solidFill>
                  <a:srgbClr val="00338D"/>
                </a:solidFill>
                <a:latin typeface="Arial"/>
                <a:cs typeface="Arial"/>
              </a:rPr>
              <a:t> </a:t>
            </a:r>
            <a:r>
              <a:rPr sz="1100" u="none" dirty="0">
                <a:solidFill>
                  <a:srgbClr val="00338D"/>
                </a:solidFill>
                <a:latin typeface="Arial"/>
                <a:cs typeface="Arial"/>
              </a:rPr>
              <a:t>il</a:t>
            </a:r>
            <a:r>
              <a:rPr sz="1100" u="none" spc="-5" dirty="0">
                <a:solidFill>
                  <a:srgbClr val="00338D"/>
                </a:solidFill>
                <a:latin typeface="Arial"/>
                <a:cs typeface="Arial"/>
              </a:rPr>
              <a:t> </a:t>
            </a:r>
            <a:r>
              <a:rPr sz="1100" u="sng" dirty="0">
                <a:solidFill>
                  <a:srgbClr val="00338D"/>
                </a:solidFill>
                <a:uFill>
                  <a:solidFill>
                    <a:srgbClr val="00338D"/>
                  </a:solidFill>
                </a:uFill>
                <a:latin typeface="Arial"/>
                <a:cs typeface="Arial"/>
              </a:rPr>
              <a:t>vertice</a:t>
            </a:r>
            <a:r>
              <a:rPr sz="1100" u="sng" spc="-40" dirty="0">
                <a:solidFill>
                  <a:srgbClr val="00338D"/>
                </a:solidFill>
                <a:uFill>
                  <a:solidFill>
                    <a:srgbClr val="00338D"/>
                  </a:solidFill>
                </a:uFill>
                <a:latin typeface="Arial"/>
                <a:cs typeface="Arial"/>
              </a:rPr>
              <a:t> </a:t>
            </a:r>
            <a:r>
              <a:rPr sz="1100" u="sng" spc="-10" dirty="0">
                <a:solidFill>
                  <a:srgbClr val="00338D"/>
                </a:solidFill>
                <a:uFill>
                  <a:solidFill>
                    <a:srgbClr val="00338D"/>
                  </a:solidFill>
                </a:uFill>
                <a:latin typeface="Arial"/>
                <a:cs typeface="Arial"/>
              </a:rPr>
              <a:t>rappresenta</a:t>
            </a:r>
            <a:r>
              <a:rPr sz="1100" u="sng" spc="-55" dirty="0">
                <a:solidFill>
                  <a:srgbClr val="00338D"/>
                </a:solidFill>
                <a:uFill>
                  <a:solidFill>
                    <a:srgbClr val="00338D"/>
                  </a:solidFill>
                </a:uFill>
                <a:latin typeface="Arial"/>
                <a:cs typeface="Arial"/>
              </a:rPr>
              <a:t> </a:t>
            </a:r>
            <a:r>
              <a:rPr sz="1100" u="sng" spc="-10" dirty="0">
                <a:solidFill>
                  <a:srgbClr val="00338D"/>
                </a:solidFill>
                <a:uFill>
                  <a:solidFill>
                    <a:srgbClr val="00338D"/>
                  </a:solidFill>
                </a:uFill>
                <a:latin typeface="Arial"/>
                <a:cs typeface="Arial"/>
              </a:rPr>
              <a:t>l’impresa</a:t>
            </a:r>
            <a:r>
              <a:rPr sz="1100" u="none" spc="-40" dirty="0">
                <a:solidFill>
                  <a:srgbClr val="00338D"/>
                </a:solidFill>
                <a:latin typeface="Arial"/>
                <a:cs typeface="Arial"/>
              </a:rPr>
              <a:t> </a:t>
            </a:r>
            <a:r>
              <a:rPr sz="1100" u="none" dirty="0">
                <a:solidFill>
                  <a:srgbClr val="00338D"/>
                </a:solidFill>
                <a:latin typeface="Arial"/>
                <a:cs typeface="Arial"/>
              </a:rPr>
              <a:t>e</a:t>
            </a:r>
            <a:r>
              <a:rPr sz="1100" u="none" spc="-5" dirty="0">
                <a:solidFill>
                  <a:srgbClr val="00338D"/>
                </a:solidFill>
                <a:latin typeface="Arial"/>
                <a:cs typeface="Arial"/>
              </a:rPr>
              <a:t> </a:t>
            </a:r>
            <a:r>
              <a:rPr sz="1100" u="none" dirty="0">
                <a:solidFill>
                  <a:srgbClr val="00338D"/>
                </a:solidFill>
                <a:latin typeface="Arial"/>
                <a:cs typeface="Arial"/>
              </a:rPr>
              <a:t>ne</a:t>
            </a:r>
            <a:r>
              <a:rPr sz="1100" u="none" spc="-15" dirty="0">
                <a:solidFill>
                  <a:srgbClr val="00338D"/>
                </a:solidFill>
                <a:latin typeface="Arial"/>
                <a:cs typeface="Arial"/>
              </a:rPr>
              <a:t> </a:t>
            </a:r>
            <a:r>
              <a:rPr sz="1100" u="none" spc="-10" dirty="0">
                <a:solidFill>
                  <a:srgbClr val="00338D"/>
                </a:solidFill>
                <a:latin typeface="Arial"/>
                <a:cs typeface="Arial"/>
              </a:rPr>
              <a:t>esprime</a:t>
            </a:r>
            <a:r>
              <a:rPr sz="1100" u="none" spc="-45" dirty="0">
                <a:solidFill>
                  <a:srgbClr val="00338D"/>
                </a:solidFill>
                <a:latin typeface="Arial"/>
                <a:cs typeface="Arial"/>
              </a:rPr>
              <a:t> </a:t>
            </a:r>
            <a:r>
              <a:rPr sz="1100" u="none" spc="-10" dirty="0">
                <a:solidFill>
                  <a:srgbClr val="00338D"/>
                </a:solidFill>
                <a:latin typeface="Arial"/>
                <a:cs typeface="Arial"/>
              </a:rPr>
              <a:t>la</a:t>
            </a:r>
            <a:r>
              <a:rPr sz="1100" u="none" spc="-125" dirty="0">
                <a:solidFill>
                  <a:srgbClr val="00338D"/>
                </a:solidFill>
                <a:latin typeface="Arial"/>
                <a:cs typeface="Arial"/>
              </a:rPr>
              <a:t> </a:t>
            </a:r>
            <a:r>
              <a:rPr sz="1100" u="none" spc="-10" dirty="0">
                <a:solidFill>
                  <a:srgbClr val="00338D"/>
                </a:solidFill>
                <a:latin typeface="Arial"/>
                <a:cs typeface="Arial"/>
              </a:rPr>
              <a:t>politica.</a:t>
            </a:r>
            <a:endParaRPr sz="1100" dirty="0">
              <a:latin typeface="Arial"/>
              <a:cs typeface="Arial"/>
            </a:endParaRPr>
          </a:p>
          <a:p>
            <a:pPr marL="184150" indent="-171450">
              <a:lnSpc>
                <a:spcPct val="100000"/>
              </a:lnSpc>
              <a:spcBef>
                <a:spcPts val="600"/>
              </a:spcBef>
              <a:buClr>
                <a:srgbClr val="0091DA"/>
              </a:buClr>
              <a:buSzPct val="81818"/>
              <a:buFont typeface="Wingdings"/>
              <a:buChar char=""/>
              <a:tabLst>
                <a:tab pos="184150" algn="l"/>
              </a:tabLst>
            </a:pPr>
            <a:r>
              <a:rPr sz="1100" spc="-10" dirty="0">
                <a:solidFill>
                  <a:srgbClr val="00338D"/>
                </a:solidFill>
                <a:latin typeface="Arial"/>
                <a:cs typeface="Arial"/>
              </a:rPr>
              <a:t>Rilevato</a:t>
            </a:r>
            <a:r>
              <a:rPr sz="1100" spc="20" dirty="0">
                <a:solidFill>
                  <a:srgbClr val="00338D"/>
                </a:solidFill>
                <a:latin typeface="Arial"/>
                <a:cs typeface="Arial"/>
              </a:rPr>
              <a:t> </a:t>
            </a:r>
            <a:r>
              <a:rPr sz="1100" dirty="0">
                <a:solidFill>
                  <a:srgbClr val="00338D"/>
                </a:solidFill>
                <a:latin typeface="Arial"/>
                <a:cs typeface="Arial"/>
              </a:rPr>
              <a:t>un</a:t>
            </a:r>
            <a:r>
              <a:rPr sz="1100" spc="-10" dirty="0">
                <a:solidFill>
                  <a:srgbClr val="00338D"/>
                </a:solidFill>
                <a:latin typeface="Arial"/>
                <a:cs typeface="Arial"/>
              </a:rPr>
              <a:t> concreto</a:t>
            </a:r>
            <a:r>
              <a:rPr sz="1100" spc="-50" dirty="0">
                <a:solidFill>
                  <a:srgbClr val="00338D"/>
                </a:solidFill>
                <a:latin typeface="Arial"/>
                <a:cs typeface="Arial"/>
              </a:rPr>
              <a:t> </a:t>
            </a:r>
            <a:r>
              <a:rPr sz="1100" spc="-10" dirty="0">
                <a:solidFill>
                  <a:srgbClr val="00338D"/>
                </a:solidFill>
                <a:latin typeface="Arial"/>
                <a:cs typeface="Arial"/>
              </a:rPr>
              <a:t>pericolo</a:t>
            </a:r>
            <a:r>
              <a:rPr sz="1100" spc="-40" dirty="0">
                <a:solidFill>
                  <a:srgbClr val="00338D"/>
                </a:solidFill>
                <a:latin typeface="Arial"/>
                <a:cs typeface="Arial"/>
              </a:rPr>
              <a:t> </a:t>
            </a:r>
            <a:r>
              <a:rPr sz="1100" dirty="0">
                <a:solidFill>
                  <a:srgbClr val="00338D"/>
                </a:solidFill>
                <a:latin typeface="Arial"/>
                <a:cs typeface="Arial"/>
              </a:rPr>
              <a:t>di</a:t>
            </a:r>
            <a:r>
              <a:rPr sz="1100" spc="-5" dirty="0">
                <a:solidFill>
                  <a:srgbClr val="00338D"/>
                </a:solidFill>
                <a:latin typeface="Arial"/>
                <a:cs typeface="Arial"/>
              </a:rPr>
              <a:t> </a:t>
            </a:r>
            <a:r>
              <a:rPr sz="1100" spc="-10" dirty="0">
                <a:solidFill>
                  <a:srgbClr val="00338D"/>
                </a:solidFill>
                <a:latin typeface="Arial"/>
                <a:cs typeface="Arial"/>
              </a:rPr>
              <a:t>reiterazione</a:t>
            </a:r>
            <a:r>
              <a:rPr sz="1100" spc="-45" dirty="0">
                <a:solidFill>
                  <a:srgbClr val="00338D"/>
                </a:solidFill>
                <a:latin typeface="Arial"/>
                <a:cs typeface="Arial"/>
              </a:rPr>
              <a:t> </a:t>
            </a:r>
            <a:r>
              <a:rPr sz="1100" spc="-10" dirty="0">
                <a:solidFill>
                  <a:srgbClr val="00338D"/>
                </a:solidFill>
                <a:latin typeface="Arial"/>
                <a:cs typeface="Arial"/>
              </a:rPr>
              <a:t>dell’illecito</a:t>
            </a:r>
            <a:endParaRPr sz="1100" dirty="0">
              <a:latin typeface="Arial"/>
              <a:cs typeface="Arial"/>
            </a:endParaRPr>
          </a:p>
        </p:txBody>
      </p:sp>
      <p:sp>
        <p:nvSpPr>
          <p:cNvPr id="24" name="object 24"/>
          <p:cNvSpPr txBox="1"/>
          <p:nvPr/>
        </p:nvSpPr>
        <p:spPr>
          <a:xfrm>
            <a:off x="381776" y="5347684"/>
            <a:ext cx="600710" cy="193675"/>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rgbClr val="00338D"/>
                </a:solidFill>
                <a:latin typeface="Arial"/>
                <a:cs typeface="Arial"/>
              </a:rPr>
              <a:t>Sanzioni</a:t>
            </a:r>
            <a:endParaRPr sz="1100">
              <a:latin typeface="Arial"/>
              <a:cs typeface="Arial"/>
            </a:endParaRPr>
          </a:p>
        </p:txBody>
      </p:sp>
      <p:sp>
        <p:nvSpPr>
          <p:cNvPr id="25" name="object 25"/>
          <p:cNvSpPr txBox="1"/>
          <p:nvPr/>
        </p:nvSpPr>
        <p:spPr>
          <a:xfrm>
            <a:off x="1676586" y="4751970"/>
            <a:ext cx="7227638" cy="1255395"/>
          </a:xfrm>
          <a:prstGeom prst="rect">
            <a:avLst/>
          </a:prstGeom>
        </p:spPr>
        <p:txBody>
          <a:bodyPr vert="horz" wrap="square" lIns="0" tIns="88900" rIns="0" bIns="0" rtlCol="0">
            <a:spAutoFit/>
          </a:bodyPr>
          <a:lstStyle/>
          <a:p>
            <a:pPr marL="184150" indent="-171450">
              <a:lnSpc>
                <a:spcPct val="100000"/>
              </a:lnSpc>
              <a:spcBef>
                <a:spcPts val="700"/>
              </a:spcBef>
              <a:buClr>
                <a:srgbClr val="0091DA"/>
              </a:buClr>
              <a:buSzPct val="81818"/>
              <a:buFont typeface="Wingdings"/>
              <a:buChar char=""/>
              <a:tabLst>
                <a:tab pos="184150" algn="l"/>
              </a:tabLst>
            </a:pPr>
            <a:r>
              <a:rPr sz="1100" spc="-10" dirty="0">
                <a:solidFill>
                  <a:srgbClr val="00338D"/>
                </a:solidFill>
                <a:latin typeface="Arial"/>
                <a:cs typeface="Arial"/>
              </a:rPr>
              <a:t>Sanzione</a:t>
            </a:r>
            <a:r>
              <a:rPr sz="1100" spc="-5" dirty="0">
                <a:solidFill>
                  <a:srgbClr val="00338D"/>
                </a:solidFill>
                <a:latin typeface="Arial"/>
                <a:cs typeface="Arial"/>
              </a:rPr>
              <a:t> </a:t>
            </a:r>
            <a:r>
              <a:rPr sz="1100" spc="-10" dirty="0">
                <a:solidFill>
                  <a:srgbClr val="00338D"/>
                </a:solidFill>
                <a:latin typeface="Arial"/>
                <a:cs typeface="Arial"/>
              </a:rPr>
              <a:t>Pecuniaria:</a:t>
            </a:r>
            <a:r>
              <a:rPr sz="1100" spc="-40" dirty="0">
                <a:solidFill>
                  <a:srgbClr val="00338D"/>
                </a:solidFill>
                <a:latin typeface="Arial"/>
                <a:cs typeface="Arial"/>
              </a:rPr>
              <a:t> </a:t>
            </a:r>
            <a:r>
              <a:rPr sz="1100" dirty="0">
                <a:solidFill>
                  <a:srgbClr val="00338D"/>
                </a:solidFill>
                <a:latin typeface="Arial"/>
                <a:cs typeface="Arial"/>
              </a:rPr>
              <a:t>€</a:t>
            </a:r>
            <a:r>
              <a:rPr sz="1100" spc="35" dirty="0">
                <a:solidFill>
                  <a:srgbClr val="00338D"/>
                </a:solidFill>
                <a:latin typeface="Arial"/>
                <a:cs typeface="Arial"/>
              </a:rPr>
              <a:t> </a:t>
            </a:r>
            <a:r>
              <a:rPr sz="1100" spc="-10" dirty="0">
                <a:solidFill>
                  <a:srgbClr val="00338D"/>
                </a:solidFill>
                <a:latin typeface="Arial"/>
                <a:cs typeface="Arial"/>
              </a:rPr>
              <a:t>500.000</a:t>
            </a:r>
            <a:endParaRPr sz="1100" dirty="0">
              <a:latin typeface="Arial"/>
              <a:cs typeface="Arial"/>
            </a:endParaRPr>
          </a:p>
          <a:p>
            <a:pPr marL="183515" marR="711835" indent="-171450">
              <a:lnSpc>
                <a:spcPct val="100000"/>
              </a:lnSpc>
              <a:spcBef>
                <a:spcPts val="600"/>
              </a:spcBef>
              <a:buClr>
                <a:srgbClr val="0091DA"/>
              </a:buClr>
              <a:buSzPct val="81818"/>
              <a:buFont typeface="Wingdings"/>
              <a:buChar char=""/>
              <a:tabLst>
                <a:tab pos="184785" algn="l"/>
              </a:tabLst>
            </a:pPr>
            <a:r>
              <a:rPr sz="1100" spc="-10" dirty="0">
                <a:solidFill>
                  <a:srgbClr val="00338D"/>
                </a:solidFill>
                <a:latin typeface="Arial"/>
                <a:cs typeface="Arial"/>
              </a:rPr>
              <a:t>Sanzione</a:t>
            </a:r>
            <a:r>
              <a:rPr sz="1100" spc="-15" dirty="0">
                <a:solidFill>
                  <a:srgbClr val="00338D"/>
                </a:solidFill>
                <a:latin typeface="Arial"/>
                <a:cs typeface="Arial"/>
              </a:rPr>
              <a:t> </a:t>
            </a:r>
            <a:r>
              <a:rPr sz="1100" spc="-10" dirty="0">
                <a:solidFill>
                  <a:srgbClr val="00338D"/>
                </a:solidFill>
                <a:latin typeface="Arial"/>
                <a:cs typeface="Arial"/>
              </a:rPr>
              <a:t>Interdittiva:</a:t>
            </a:r>
            <a:r>
              <a:rPr sz="1100" spc="-45" dirty="0">
                <a:solidFill>
                  <a:srgbClr val="00338D"/>
                </a:solidFill>
                <a:latin typeface="Arial"/>
                <a:cs typeface="Arial"/>
              </a:rPr>
              <a:t> </a:t>
            </a:r>
            <a:r>
              <a:rPr sz="1100" u="sng" spc="-10" dirty="0">
                <a:solidFill>
                  <a:srgbClr val="00338D"/>
                </a:solidFill>
                <a:uFill>
                  <a:solidFill>
                    <a:srgbClr val="00338D"/>
                  </a:solidFill>
                </a:uFill>
                <a:latin typeface="Arial"/>
                <a:cs typeface="Arial"/>
              </a:rPr>
              <a:t>divieto</a:t>
            </a:r>
            <a:r>
              <a:rPr sz="1100" u="sng" spc="-25"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di</a:t>
            </a:r>
            <a:r>
              <a:rPr sz="1100" u="sng" spc="-10" dirty="0">
                <a:solidFill>
                  <a:srgbClr val="00338D"/>
                </a:solidFill>
                <a:uFill>
                  <a:solidFill>
                    <a:srgbClr val="00338D"/>
                  </a:solidFill>
                </a:uFill>
                <a:latin typeface="Arial"/>
                <a:cs typeface="Arial"/>
              </a:rPr>
              <a:t> contrattare</a:t>
            </a:r>
            <a:r>
              <a:rPr sz="1100" u="none" spc="-45" dirty="0">
                <a:solidFill>
                  <a:srgbClr val="00338D"/>
                </a:solidFill>
                <a:latin typeface="Arial"/>
                <a:cs typeface="Arial"/>
              </a:rPr>
              <a:t> </a:t>
            </a:r>
            <a:r>
              <a:rPr sz="1100" u="none" dirty="0">
                <a:solidFill>
                  <a:srgbClr val="00338D"/>
                </a:solidFill>
                <a:latin typeface="Arial"/>
                <a:cs typeface="Arial"/>
              </a:rPr>
              <a:t>per</a:t>
            </a:r>
            <a:r>
              <a:rPr sz="1100" u="none" spc="-20" dirty="0">
                <a:solidFill>
                  <a:srgbClr val="00338D"/>
                </a:solidFill>
                <a:latin typeface="Arial"/>
                <a:cs typeface="Arial"/>
              </a:rPr>
              <a:t> </a:t>
            </a:r>
            <a:r>
              <a:rPr sz="1100" u="none" dirty="0">
                <a:solidFill>
                  <a:srgbClr val="00338D"/>
                </a:solidFill>
                <a:latin typeface="Arial"/>
                <a:cs typeface="Arial"/>
              </a:rPr>
              <a:t>1 anno</a:t>
            </a:r>
            <a:r>
              <a:rPr sz="1100" u="none" spc="-30" dirty="0">
                <a:solidFill>
                  <a:srgbClr val="00338D"/>
                </a:solidFill>
                <a:latin typeface="Arial"/>
                <a:cs typeface="Arial"/>
              </a:rPr>
              <a:t> </a:t>
            </a:r>
            <a:r>
              <a:rPr sz="1100" u="none" dirty="0">
                <a:solidFill>
                  <a:srgbClr val="00338D"/>
                </a:solidFill>
                <a:latin typeface="Arial"/>
                <a:cs typeface="Arial"/>
              </a:rPr>
              <a:t>con la</a:t>
            </a:r>
            <a:r>
              <a:rPr sz="1100" u="none" spc="-15" dirty="0">
                <a:solidFill>
                  <a:srgbClr val="00338D"/>
                </a:solidFill>
                <a:latin typeface="Arial"/>
                <a:cs typeface="Arial"/>
              </a:rPr>
              <a:t> </a:t>
            </a:r>
            <a:r>
              <a:rPr sz="1100" u="none" dirty="0">
                <a:solidFill>
                  <a:srgbClr val="00338D"/>
                </a:solidFill>
                <a:latin typeface="Arial"/>
                <a:cs typeface="Arial"/>
              </a:rPr>
              <a:t>P.A,</a:t>
            </a:r>
            <a:r>
              <a:rPr sz="1100" u="none" spc="-5" dirty="0">
                <a:solidFill>
                  <a:srgbClr val="00338D"/>
                </a:solidFill>
                <a:latin typeface="Arial"/>
                <a:cs typeface="Arial"/>
              </a:rPr>
              <a:t> </a:t>
            </a:r>
            <a:r>
              <a:rPr sz="1100" u="none" spc="-10" dirty="0">
                <a:solidFill>
                  <a:srgbClr val="00338D"/>
                </a:solidFill>
                <a:latin typeface="Arial"/>
                <a:cs typeface="Arial"/>
              </a:rPr>
              <a:t>limitatamente</a:t>
            </a:r>
            <a:r>
              <a:rPr sz="1100" u="none" spc="-55" dirty="0">
                <a:solidFill>
                  <a:srgbClr val="00338D"/>
                </a:solidFill>
                <a:latin typeface="Arial"/>
                <a:cs typeface="Arial"/>
              </a:rPr>
              <a:t> </a:t>
            </a:r>
            <a:r>
              <a:rPr sz="1100" u="none" dirty="0">
                <a:solidFill>
                  <a:srgbClr val="00338D"/>
                </a:solidFill>
                <a:latin typeface="Arial"/>
                <a:cs typeface="Arial"/>
              </a:rPr>
              <a:t>alle sole</a:t>
            </a:r>
            <a:r>
              <a:rPr sz="1100" u="none" spc="-15" dirty="0">
                <a:solidFill>
                  <a:srgbClr val="00338D"/>
                </a:solidFill>
                <a:latin typeface="Arial"/>
                <a:cs typeface="Arial"/>
              </a:rPr>
              <a:t> </a:t>
            </a:r>
            <a:r>
              <a:rPr sz="1100" u="none" spc="-10" dirty="0">
                <a:solidFill>
                  <a:srgbClr val="00338D"/>
                </a:solidFill>
                <a:latin typeface="Arial"/>
                <a:cs typeface="Arial"/>
              </a:rPr>
              <a:t>attività</a:t>
            </a:r>
            <a:r>
              <a:rPr sz="1100" u="none" spc="-55" dirty="0">
                <a:solidFill>
                  <a:srgbClr val="00338D"/>
                </a:solidFill>
                <a:latin typeface="Arial"/>
                <a:cs typeface="Arial"/>
              </a:rPr>
              <a:t> </a:t>
            </a:r>
            <a:r>
              <a:rPr sz="1100" u="none" spc="-10" dirty="0">
                <a:solidFill>
                  <a:srgbClr val="00338D"/>
                </a:solidFill>
                <a:latin typeface="Arial"/>
                <a:cs typeface="Arial"/>
              </a:rPr>
              <a:t>relative</a:t>
            </a:r>
            <a:r>
              <a:rPr sz="1100" u="none" spc="-35" dirty="0">
                <a:solidFill>
                  <a:srgbClr val="00338D"/>
                </a:solidFill>
                <a:latin typeface="Arial"/>
                <a:cs typeface="Arial"/>
              </a:rPr>
              <a:t> </a:t>
            </a:r>
            <a:r>
              <a:rPr sz="1100" u="none" spc="-20" dirty="0">
                <a:solidFill>
                  <a:srgbClr val="00338D"/>
                </a:solidFill>
                <a:latin typeface="Arial"/>
                <a:cs typeface="Arial"/>
              </a:rPr>
              <a:t>allo 	</a:t>
            </a:r>
            <a:r>
              <a:rPr sz="1100" u="none" spc="-10" dirty="0">
                <a:solidFill>
                  <a:srgbClr val="00338D"/>
                </a:solidFill>
                <a:latin typeface="Arial"/>
                <a:cs typeface="Arial"/>
              </a:rPr>
              <a:t>smaltimento,</a:t>
            </a:r>
            <a:r>
              <a:rPr sz="1100" u="none" spc="-35" dirty="0">
                <a:solidFill>
                  <a:srgbClr val="00338D"/>
                </a:solidFill>
                <a:latin typeface="Arial"/>
                <a:cs typeface="Arial"/>
              </a:rPr>
              <a:t> </a:t>
            </a:r>
            <a:r>
              <a:rPr sz="1100" u="none" spc="-10" dirty="0">
                <a:solidFill>
                  <a:srgbClr val="00338D"/>
                </a:solidFill>
                <a:latin typeface="Arial"/>
                <a:cs typeface="Arial"/>
              </a:rPr>
              <a:t>trattamento</a:t>
            </a:r>
            <a:r>
              <a:rPr sz="1100" u="none" spc="-25" dirty="0">
                <a:solidFill>
                  <a:srgbClr val="00338D"/>
                </a:solidFill>
                <a:latin typeface="Arial"/>
                <a:cs typeface="Arial"/>
              </a:rPr>
              <a:t> </a:t>
            </a:r>
            <a:r>
              <a:rPr sz="1100" u="none" dirty="0">
                <a:solidFill>
                  <a:srgbClr val="00338D"/>
                </a:solidFill>
                <a:latin typeface="Arial"/>
                <a:cs typeface="Arial"/>
              </a:rPr>
              <a:t>e</a:t>
            </a:r>
            <a:r>
              <a:rPr sz="1100" u="none" spc="30" dirty="0">
                <a:solidFill>
                  <a:srgbClr val="00338D"/>
                </a:solidFill>
                <a:latin typeface="Arial"/>
                <a:cs typeface="Arial"/>
              </a:rPr>
              <a:t> </a:t>
            </a:r>
            <a:r>
              <a:rPr sz="1100" u="none" spc="-10" dirty="0">
                <a:solidFill>
                  <a:srgbClr val="00338D"/>
                </a:solidFill>
                <a:latin typeface="Arial"/>
                <a:cs typeface="Arial"/>
              </a:rPr>
              <a:t>recupero energetico</a:t>
            </a:r>
            <a:r>
              <a:rPr sz="1100" u="none" spc="-25" dirty="0">
                <a:solidFill>
                  <a:srgbClr val="00338D"/>
                </a:solidFill>
                <a:latin typeface="Arial"/>
                <a:cs typeface="Arial"/>
              </a:rPr>
              <a:t> </a:t>
            </a:r>
            <a:r>
              <a:rPr sz="1100" u="none" spc="-10" dirty="0">
                <a:solidFill>
                  <a:srgbClr val="00338D"/>
                </a:solidFill>
                <a:latin typeface="Arial"/>
                <a:cs typeface="Arial"/>
              </a:rPr>
              <a:t>dei</a:t>
            </a:r>
            <a:r>
              <a:rPr sz="1100" u="none" spc="-120" dirty="0">
                <a:solidFill>
                  <a:srgbClr val="00338D"/>
                </a:solidFill>
                <a:latin typeface="Arial"/>
                <a:cs typeface="Arial"/>
              </a:rPr>
              <a:t> </a:t>
            </a:r>
            <a:r>
              <a:rPr sz="1100" u="none" spc="-10" dirty="0">
                <a:solidFill>
                  <a:srgbClr val="00338D"/>
                </a:solidFill>
                <a:latin typeface="Arial"/>
                <a:cs typeface="Arial"/>
              </a:rPr>
              <a:t>rifiuti</a:t>
            </a:r>
            <a:endParaRPr sz="1100" dirty="0">
              <a:latin typeface="Arial"/>
              <a:cs typeface="Arial"/>
            </a:endParaRPr>
          </a:p>
          <a:p>
            <a:pPr marL="183515" marR="5080" indent="-171450">
              <a:lnSpc>
                <a:spcPct val="101299"/>
              </a:lnSpc>
              <a:spcBef>
                <a:spcPts val="509"/>
              </a:spcBef>
              <a:buClr>
                <a:srgbClr val="0091DA"/>
              </a:buClr>
              <a:buSzPct val="81818"/>
              <a:buFont typeface="Wingdings"/>
              <a:buChar char=""/>
              <a:tabLst>
                <a:tab pos="184785" algn="l"/>
              </a:tabLst>
            </a:pPr>
            <a:r>
              <a:rPr sz="1100" dirty="0">
                <a:solidFill>
                  <a:srgbClr val="00338D"/>
                </a:solidFill>
                <a:latin typeface="Arial"/>
                <a:cs typeface="Arial"/>
              </a:rPr>
              <a:t>Altre</a:t>
            </a:r>
            <a:r>
              <a:rPr sz="1100" spc="-55" dirty="0">
                <a:solidFill>
                  <a:srgbClr val="00338D"/>
                </a:solidFill>
                <a:latin typeface="Arial"/>
                <a:cs typeface="Arial"/>
              </a:rPr>
              <a:t> </a:t>
            </a:r>
            <a:r>
              <a:rPr sz="1100" spc="-10" dirty="0">
                <a:solidFill>
                  <a:srgbClr val="00338D"/>
                </a:solidFill>
                <a:latin typeface="Arial"/>
                <a:cs typeface="Arial"/>
              </a:rPr>
              <a:t>sanzioni:</a:t>
            </a:r>
            <a:r>
              <a:rPr sz="1100" spc="-50" dirty="0">
                <a:solidFill>
                  <a:srgbClr val="00338D"/>
                </a:solidFill>
                <a:latin typeface="Arial"/>
                <a:cs typeface="Arial"/>
              </a:rPr>
              <a:t> </a:t>
            </a:r>
            <a:r>
              <a:rPr sz="1100" u="sng" dirty="0">
                <a:solidFill>
                  <a:srgbClr val="00338D"/>
                </a:solidFill>
                <a:uFill>
                  <a:solidFill>
                    <a:srgbClr val="00338D"/>
                  </a:solidFill>
                </a:uFill>
                <a:latin typeface="Arial"/>
                <a:cs typeface="Arial"/>
              </a:rPr>
              <a:t>sequestro</a:t>
            </a:r>
            <a:r>
              <a:rPr sz="1100" u="sng" spc="-50" dirty="0">
                <a:solidFill>
                  <a:srgbClr val="00338D"/>
                </a:solidFill>
                <a:uFill>
                  <a:solidFill>
                    <a:srgbClr val="00338D"/>
                  </a:solidFill>
                </a:uFill>
                <a:latin typeface="Arial"/>
                <a:cs typeface="Arial"/>
              </a:rPr>
              <a:t> </a:t>
            </a:r>
            <a:r>
              <a:rPr sz="1100" u="sng" spc="-10" dirty="0">
                <a:solidFill>
                  <a:srgbClr val="00338D"/>
                </a:solidFill>
                <a:uFill>
                  <a:solidFill>
                    <a:srgbClr val="00338D"/>
                  </a:solidFill>
                </a:uFill>
                <a:latin typeface="Arial"/>
                <a:cs typeface="Arial"/>
              </a:rPr>
              <a:t>preventivo</a:t>
            </a:r>
            <a:r>
              <a:rPr sz="1100" u="none" spc="-55" dirty="0">
                <a:solidFill>
                  <a:srgbClr val="00338D"/>
                </a:solidFill>
                <a:latin typeface="Arial"/>
                <a:cs typeface="Arial"/>
              </a:rPr>
              <a:t> </a:t>
            </a:r>
            <a:r>
              <a:rPr sz="1100" u="none" dirty="0">
                <a:solidFill>
                  <a:srgbClr val="00338D"/>
                </a:solidFill>
                <a:latin typeface="Arial"/>
                <a:cs typeface="Arial"/>
              </a:rPr>
              <a:t>sulle</a:t>
            </a:r>
            <a:r>
              <a:rPr sz="1100" u="none" spc="-30" dirty="0">
                <a:solidFill>
                  <a:srgbClr val="00338D"/>
                </a:solidFill>
                <a:latin typeface="Arial"/>
                <a:cs typeface="Arial"/>
              </a:rPr>
              <a:t> </a:t>
            </a:r>
            <a:r>
              <a:rPr sz="1100" u="none" dirty="0">
                <a:solidFill>
                  <a:srgbClr val="00338D"/>
                </a:solidFill>
                <a:latin typeface="Arial"/>
                <a:cs typeface="Arial"/>
              </a:rPr>
              <a:t>somme,</a:t>
            </a:r>
            <a:r>
              <a:rPr sz="1100" u="none" spc="-55" dirty="0">
                <a:solidFill>
                  <a:srgbClr val="00338D"/>
                </a:solidFill>
                <a:latin typeface="Arial"/>
                <a:cs typeface="Arial"/>
              </a:rPr>
              <a:t> </a:t>
            </a:r>
            <a:r>
              <a:rPr sz="1100" u="none" dirty="0">
                <a:solidFill>
                  <a:srgbClr val="00338D"/>
                </a:solidFill>
                <a:latin typeface="Arial"/>
                <a:cs typeface="Arial"/>
              </a:rPr>
              <a:t>sui</a:t>
            </a:r>
            <a:r>
              <a:rPr sz="1100" u="none" spc="-10" dirty="0">
                <a:solidFill>
                  <a:srgbClr val="00338D"/>
                </a:solidFill>
                <a:latin typeface="Arial"/>
                <a:cs typeface="Arial"/>
              </a:rPr>
              <a:t> </a:t>
            </a:r>
            <a:r>
              <a:rPr sz="1100" u="none" dirty="0">
                <a:solidFill>
                  <a:srgbClr val="00338D"/>
                </a:solidFill>
                <a:latin typeface="Arial"/>
                <a:cs typeface="Arial"/>
              </a:rPr>
              <a:t>beni</a:t>
            </a:r>
            <a:r>
              <a:rPr sz="1100" u="none" spc="-35" dirty="0">
                <a:solidFill>
                  <a:srgbClr val="00338D"/>
                </a:solidFill>
                <a:latin typeface="Arial"/>
                <a:cs typeface="Arial"/>
              </a:rPr>
              <a:t> </a:t>
            </a:r>
            <a:r>
              <a:rPr sz="1100" u="none" dirty="0">
                <a:solidFill>
                  <a:srgbClr val="00338D"/>
                </a:solidFill>
                <a:latin typeface="Arial"/>
                <a:cs typeface="Arial"/>
              </a:rPr>
              <a:t>e</a:t>
            </a:r>
            <a:r>
              <a:rPr sz="1100" u="none" spc="-20" dirty="0">
                <a:solidFill>
                  <a:srgbClr val="00338D"/>
                </a:solidFill>
                <a:latin typeface="Arial"/>
                <a:cs typeface="Arial"/>
              </a:rPr>
              <a:t> </a:t>
            </a:r>
            <a:r>
              <a:rPr sz="1100" u="none" dirty="0">
                <a:solidFill>
                  <a:srgbClr val="00338D"/>
                </a:solidFill>
                <a:latin typeface="Arial"/>
                <a:cs typeface="Arial"/>
              </a:rPr>
              <a:t>sulle</a:t>
            </a:r>
            <a:r>
              <a:rPr sz="1100" u="none" spc="-30" dirty="0">
                <a:solidFill>
                  <a:srgbClr val="00338D"/>
                </a:solidFill>
                <a:latin typeface="Arial"/>
                <a:cs typeface="Arial"/>
              </a:rPr>
              <a:t> </a:t>
            </a:r>
            <a:r>
              <a:rPr sz="1100" u="none" dirty="0">
                <a:solidFill>
                  <a:srgbClr val="00338D"/>
                </a:solidFill>
                <a:latin typeface="Arial"/>
                <a:cs typeface="Arial"/>
              </a:rPr>
              <a:t>utilità</a:t>
            </a:r>
            <a:r>
              <a:rPr sz="1100" u="none" spc="-50" dirty="0">
                <a:solidFill>
                  <a:srgbClr val="00338D"/>
                </a:solidFill>
                <a:latin typeface="Arial"/>
                <a:cs typeface="Arial"/>
              </a:rPr>
              <a:t> </a:t>
            </a:r>
            <a:r>
              <a:rPr sz="1100" u="none" dirty="0">
                <a:solidFill>
                  <a:srgbClr val="00338D"/>
                </a:solidFill>
                <a:latin typeface="Arial"/>
                <a:cs typeface="Arial"/>
              </a:rPr>
              <a:t>quali</a:t>
            </a:r>
            <a:r>
              <a:rPr sz="1100" u="none" spc="-45" dirty="0">
                <a:solidFill>
                  <a:srgbClr val="00338D"/>
                </a:solidFill>
                <a:latin typeface="Arial"/>
                <a:cs typeface="Arial"/>
              </a:rPr>
              <a:t> </a:t>
            </a:r>
            <a:r>
              <a:rPr sz="1100" u="none" dirty="0">
                <a:solidFill>
                  <a:srgbClr val="00338D"/>
                </a:solidFill>
                <a:latin typeface="Arial"/>
                <a:cs typeface="Arial"/>
              </a:rPr>
              <a:t>profitto</a:t>
            </a:r>
            <a:r>
              <a:rPr sz="1100" u="none" spc="-55" dirty="0">
                <a:solidFill>
                  <a:srgbClr val="00338D"/>
                </a:solidFill>
                <a:latin typeface="Arial"/>
                <a:cs typeface="Arial"/>
              </a:rPr>
              <a:t> </a:t>
            </a:r>
            <a:r>
              <a:rPr sz="1100" u="none" dirty="0">
                <a:solidFill>
                  <a:srgbClr val="00338D"/>
                </a:solidFill>
                <a:latin typeface="Arial"/>
                <a:cs typeface="Arial"/>
              </a:rPr>
              <a:t>del</a:t>
            </a:r>
            <a:r>
              <a:rPr sz="1100" u="none" spc="-20" dirty="0">
                <a:solidFill>
                  <a:srgbClr val="00338D"/>
                </a:solidFill>
                <a:latin typeface="Arial"/>
                <a:cs typeface="Arial"/>
              </a:rPr>
              <a:t> </a:t>
            </a:r>
            <a:r>
              <a:rPr sz="1100" u="none" spc="-10" dirty="0">
                <a:solidFill>
                  <a:srgbClr val="00338D"/>
                </a:solidFill>
                <a:latin typeface="Arial"/>
                <a:cs typeface="Arial"/>
              </a:rPr>
              <a:t>reato,</a:t>
            </a:r>
            <a:r>
              <a:rPr sz="1100" u="none" spc="-60" dirty="0">
                <a:solidFill>
                  <a:srgbClr val="00338D"/>
                </a:solidFill>
                <a:latin typeface="Arial"/>
                <a:cs typeface="Arial"/>
              </a:rPr>
              <a:t> </a:t>
            </a:r>
            <a:r>
              <a:rPr sz="1100" u="none" dirty="0">
                <a:solidFill>
                  <a:srgbClr val="00338D"/>
                </a:solidFill>
                <a:latin typeface="Arial"/>
                <a:cs typeface="Arial"/>
              </a:rPr>
              <a:t>al</a:t>
            </a:r>
            <a:r>
              <a:rPr sz="1100" u="none" spc="-20" dirty="0">
                <a:solidFill>
                  <a:srgbClr val="00338D"/>
                </a:solidFill>
                <a:latin typeface="Arial"/>
                <a:cs typeface="Arial"/>
              </a:rPr>
              <a:t> </a:t>
            </a:r>
            <a:r>
              <a:rPr sz="1100" u="none" dirty="0">
                <a:solidFill>
                  <a:srgbClr val="00338D"/>
                </a:solidFill>
                <a:latin typeface="Arial"/>
                <a:cs typeface="Arial"/>
              </a:rPr>
              <a:t>fine</a:t>
            </a:r>
            <a:r>
              <a:rPr sz="1100" u="none" spc="-30" dirty="0">
                <a:solidFill>
                  <a:srgbClr val="00338D"/>
                </a:solidFill>
                <a:latin typeface="Arial"/>
                <a:cs typeface="Arial"/>
              </a:rPr>
              <a:t> </a:t>
            </a:r>
            <a:r>
              <a:rPr sz="1100" u="none" dirty="0">
                <a:solidFill>
                  <a:srgbClr val="00338D"/>
                </a:solidFill>
                <a:latin typeface="Arial"/>
                <a:cs typeface="Arial"/>
              </a:rPr>
              <a:t>di</a:t>
            </a:r>
            <a:r>
              <a:rPr sz="1100" u="none" spc="-30" dirty="0">
                <a:solidFill>
                  <a:srgbClr val="00338D"/>
                </a:solidFill>
                <a:latin typeface="Arial"/>
                <a:cs typeface="Arial"/>
              </a:rPr>
              <a:t> </a:t>
            </a:r>
            <a:r>
              <a:rPr sz="1100" u="sng" dirty="0">
                <a:solidFill>
                  <a:srgbClr val="00338D"/>
                </a:solidFill>
                <a:uFill>
                  <a:solidFill>
                    <a:srgbClr val="00338D"/>
                  </a:solidFill>
                </a:uFill>
                <a:latin typeface="Arial"/>
                <a:cs typeface="Arial"/>
              </a:rPr>
              <a:t>garantire</a:t>
            </a:r>
            <a:r>
              <a:rPr sz="1100" u="sng" spc="-40" dirty="0">
                <a:solidFill>
                  <a:srgbClr val="00338D"/>
                </a:solidFill>
                <a:uFill>
                  <a:solidFill>
                    <a:srgbClr val="00338D"/>
                  </a:solidFill>
                </a:uFill>
                <a:latin typeface="Arial"/>
                <a:cs typeface="Arial"/>
              </a:rPr>
              <a:t> </a:t>
            </a:r>
            <a:r>
              <a:rPr sz="1100" u="sng" spc="-25" dirty="0">
                <a:solidFill>
                  <a:srgbClr val="00338D"/>
                </a:solidFill>
                <a:uFill>
                  <a:solidFill>
                    <a:srgbClr val="00338D"/>
                  </a:solidFill>
                </a:uFill>
                <a:latin typeface="Arial"/>
                <a:cs typeface="Arial"/>
              </a:rPr>
              <a:t>la</a:t>
            </a:r>
            <a:r>
              <a:rPr sz="1100" u="none" spc="-25" dirty="0">
                <a:solidFill>
                  <a:srgbClr val="00338D"/>
                </a:solidFill>
                <a:latin typeface="Arial"/>
                <a:cs typeface="Arial"/>
              </a:rPr>
              <a:t> 	</a:t>
            </a:r>
            <a:r>
              <a:rPr sz="1100" u="sng" dirty="0">
                <a:solidFill>
                  <a:srgbClr val="00338D"/>
                </a:solidFill>
                <a:uFill>
                  <a:solidFill>
                    <a:srgbClr val="00338D"/>
                  </a:solidFill>
                </a:uFill>
                <a:latin typeface="Arial"/>
                <a:cs typeface="Arial"/>
              </a:rPr>
              <a:t>futura</a:t>
            </a:r>
            <a:r>
              <a:rPr sz="1100" u="sng" spc="-45"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confisca</a:t>
            </a:r>
            <a:r>
              <a:rPr sz="1100" u="sng" spc="-2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per</a:t>
            </a:r>
            <a:r>
              <a:rPr sz="1100" u="sng" spc="-40" dirty="0">
                <a:solidFill>
                  <a:srgbClr val="00338D"/>
                </a:solidFill>
                <a:uFill>
                  <a:solidFill>
                    <a:srgbClr val="00338D"/>
                  </a:solidFill>
                </a:uFill>
                <a:latin typeface="Arial"/>
                <a:cs typeface="Arial"/>
              </a:rPr>
              <a:t> </a:t>
            </a:r>
            <a:r>
              <a:rPr sz="1100" u="sng" spc="-10" dirty="0">
                <a:solidFill>
                  <a:srgbClr val="00338D"/>
                </a:solidFill>
                <a:uFill>
                  <a:solidFill>
                    <a:srgbClr val="00338D"/>
                  </a:solidFill>
                </a:uFill>
                <a:latin typeface="Arial"/>
                <a:cs typeface="Arial"/>
              </a:rPr>
              <a:t>equivalente,</a:t>
            </a:r>
            <a:r>
              <a:rPr sz="1100" u="sng" spc="-5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della</a:t>
            </a:r>
            <a:r>
              <a:rPr sz="1100" u="sng" spc="-20"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somma</a:t>
            </a:r>
            <a:r>
              <a:rPr sz="1100" u="sng" spc="-30" dirty="0">
                <a:solidFill>
                  <a:srgbClr val="00338D"/>
                </a:solidFill>
                <a:uFill>
                  <a:solidFill>
                    <a:srgbClr val="00338D"/>
                  </a:solidFill>
                </a:uFill>
                <a:latin typeface="Arial"/>
                <a:cs typeface="Arial"/>
              </a:rPr>
              <a:t> </a:t>
            </a:r>
            <a:r>
              <a:rPr sz="1100" u="sng" spc="-10" dirty="0">
                <a:solidFill>
                  <a:srgbClr val="00338D"/>
                </a:solidFill>
                <a:uFill>
                  <a:solidFill>
                    <a:srgbClr val="00338D"/>
                  </a:solidFill>
                </a:uFill>
                <a:latin typeface="Arial"/>
                <a:cs typeface="Arial"/>
              </a:rPr>
              <a:t>complessiva</a:t>
            </a:r>
            <a:r>
              <a:rPr sz="1100" u="sng" spc="-45"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di</a:t>
            </a:r>
            <a:r>
              <a:rPr sz="1100" u="sng" spc="-15" dirty="0">
                <a:solidFill>
                  <a:srgbClr val="00338D"/>
                </a:solidFill>
                <a:uFill>
                  <a:solidFill>
                    <a:srgbClr val="00338D"/>
                  </a:solidFill>
                </a:uFill>
                <a:latin typeface="Arial"/>
                <a:cs typeface="Arial"/>
              </a:rPr>
              <a:t> </a:t>
            </a:r>
            <a:r>
              <a:rPr sz="1100" u="sng" dirty="0">
                <a:solidFill>
                  <a:srgbClr val="00338D"/>
                </a:solidFill>
                <a:uFill>
                  <a:solidFill>
                    <a:srgbClr val="00338D"/>
                  </a:solidFill>
                </a:uFill>
                <a:latin typeface="Arial"/>
                <a:cs typeface="Arial"/>
              </a:rPr>
              <a:t>circa</a:t>
            </a:r>
            <a:r>
              <a:rPr sz="1100" u="sng" spc="-45" dirty="0">
                <a:solidFill>
                  <a:srgbClr val="00338D"/>
                </a:solidFill>
                <a:uFill>
                  <a:solidFill>
                    <a:srgbClr val="00338D"/>
                  </a:solidFill>
                </a:uFill>
                <a:latin typeface="Arial"/>
                <a:cs typeface="Arial"/>
              </a:rPr>
              <a:t> </a:t>
            </a:r>
            <a:r>
              <a:rPr sz="1100" u="sng" spc="-10" dirty="0">
                <a:solidFill>
                  <a:srgbClr val="00338D"/>
                </a:solidFill>
                <a:uFill>
                  <a:solidFill>
                    <a:srgbClr val="00338D"/>
                  </a:solidFill>
                </a:uFill>
                <a:latin typeface="Arial"/>
                <a:cs typeface="Arial"/>
              </a:rPr>
              <a:t>750.000.000,00</a:t>
            </a:r>
            <a:r>
              <a:rPr sz="1100" u="none" spc="-55" dirty="0">
                <a:solidFill>
                  <a:srgbClr val="00338D"/>
                </a:solidFill>
                <a:latin typeface="Arial"/>
                <a:cs typeface="Arial"/>
              </a:rPr>
              <a:t> </a:t>
            </a:r>
            <a:r>
              <a:rPr sz="1100" u="none" dirty="0">
                <a:solidFill>
                  <a:srgbClr val="00338D"/>
                </a:solidFill>
                <a:latin typeface="Arial"/>
                <a:cs typeface="Arial"/>
              </a:rPr>
              <a:t>di</a:t>
            </a:r>
            <a:r>
              <a:rPr sz="1100" u="none" spc="-15" dirty="0">
                <a:solidFill>
                  <a:srgbClr val="00338D"/>
                </a:solidFill>
                <a:latin typeface="Arial"/>
                <a:cs typeface="Arial"/>
              </a:rPr>
              <a:t> </a:t>
            </a:r>
            <a:r>
              <a:rPr sz="1100" u="none" dirty="0">
                <a:solidFill>
                  <a:srgbClr val="00338D"/>
                </a:solidFill>
                <a:latin typeface="Arial"/>
                <a:cs typeface="Arial"/>
              </a:rPr>
              <a:t>euro,</a:t>
            </a:r>
            <a:r>
              <a:rPr sz="1100" u="none" spc="-50" dirty="0">
                <a:solidFill>
                  <a:srgbClr val="00338D"/>
                </a:solidFill>
                <a:latin typeface="Arial"/>
                <a:cs typeface="Arial"/>
              </a:rPr>
              <a:t> </a:t>
            </a:r>
            <a:r>
              <a:rPr sz="1100" u="none" spc="-10" dirty="0">
                <a:solidFill>
                  <a:srgbClr val="00338D"/>
                </a:solidFill>
                <a:latin typeface="Arial"/>
                <a:cs typeface="Arial"/>
              </a:rPr>
              <a:t>corrispondente</a:t>
            </a:r>
            <a:r>
              <a:rPr sz="1100" u="none" spc="-55" dirty="0">
                <a:solidFill>
                  <a:srgbClr val="00338D"/>
                </a:solidFill>
                <a:latin typeface="Arial"/>
                <a:cs typeface="Arial"/>
              </a:rPr>
              <a:t> </a:t>
            </a:r>
            <a:r>
              <a:rPr sz="1100" u="none" dirty="0">
                <a:solidFill>
                  <a:srgbClr val="00338D"/>
                </a:solidFill>
                <a:latin typeface="Arial"/>
                <a:cs typeface="Arial"/>
              </a:rPr>
              <a:t>al</a:t>
            </a:r>
            <a:r>
              <a:rPr sz="1100" u="none" spc="-25" dirty="0">
                <a:solidFill>
                  <a:srgbClr val="00338D"/>
                </a:solidFill>
                <a:latin typeface="Arial"/>
                <a:cs typeface="Arial"/>
              </a:rPr>
              <a:t> </a:t>
            </a:r>
            <a:r>
              <a:rPr sz="1100" u="none" dirty="0">
                <a:solidFill>
                  <a:srgbClr val="00338D"/>
                </a:solidFill>
                <a:latin typeface="Arial"/>
                <a:cs typeface="Arial"/>
              </a:rPr>
              <a:t>valore</a:t>
            </a:r>
            <a:r>
              <a:rPr sz="1100" u="none" spc="-20" dirty="0">
                <a:solidFill>
                  <a:srgbClr val="00338D"/>
                </a:solidFill>
                <a:latin typeface="Arial"/>
                <a:cs typeface="Arial"/>
              </a:rPr>
              <a:t> </a:t>
            </a:r>
            <a:r>
              <a:rPr sz="1100" u="none" spc="-25" dirty="0">
                <a:solidFill>
                  <a:srgbClr val="00338D"/>
                </a:solidFill>
                <a:latin typeface="Arial"/>
                <a:cs typeface="Arial"/>
              </a:rPr>
              <a:t>del 	</a:t>
            </a:r>
            <a:r>
              <a:rPr sz="1100" u="none" dirty="0">
                <a:solidFill>
                  <a:srgbClr val="00338D"/>
                </a:solidFill>
                <a:latin typeface="Arial"/>
                <a:cs typeface="Arial"/>
              </a:rPr>
              <a:t>profitto</a:t>
            </a:r>
            <a:r>
              <a:rPr sz="1100" u="none" spc="-40" dirty="0">
                <a:solidFill>
                  <a:srgbClr val="00338D"/>
                </a:solidFill>
                <a:latin typeface="Arial"/>
                <a:cs typeface="Arial"/>
              </a:rPr>
              <a:t> </a:t>
            </a:r>
            <a:r>
              <a:rPr sz="1100" u="none" dirty="0">
                <a:solidFill>
                  <a:srgbClr val="00338D"/>
                </a:solidFill>
                <a:latin typeface="Arial"/>
                <a:cs typeface="Arial"/>
              </a:rPr>
              <a:t>tratto</a:t>
            </a:r>
            <a:r>
              <a:rPr sz="1100" u="none" spc="-40" dirty="0">
                <a:solidFill>
                  <a:srgbClr val="00338D"/>
                </a:solidFill>
                <a:latin typeface="Arial"/>
                <a:cs typeface="Arial"/>
              </a:rPr>
              <a:t> </a:t>
            </a:r>
            <a:r>
              <a:rPr sz="1100" u="none" spc="-10" dirty="0">
                <a:solidFill>
                  <a:srgbClr val="00338D"/>
                </a:solidFill>
                <a:latin typeface="Arial"/>
                <a:cs typeface="Arial"/>
              </a:rPr>
              <a:t>dall’illecito </a:t>
            </a:r>
            <a:r>
              <a:rPr sz="1100" u="none" dirty="0">
                <a:solidFill>
                  <a:srgbClr val="00338D"/>
                </a:solidFill>
                <a:latin typeface="Arial"/>
                <a:cs typeface="Arial"/>
              </a:rPr>
              <a:t>penale</a:t>
            </a:r>
            <a:r>
              <a:rPr sz="1100" u="none" spc="-30" dirty="0">
                <a:solidFill>
                  <a:srgbClr val="00338D"/>
                </a:solidFill>
                <a:latin typeface="Arial"/>
                <a:cs typeface="Arial"/>
              </a:rPr>
              <a:t> </a:t>
            </a:r>
            <a:r>
              <a:rPr sz="1100" u="none" spc="-10" dirty="0">
                <a:solidFill>
                  <a:srgbClr val="00338D"/>
                </a:solidFill>
                <a:latin typeface="Arial"/>
                <a:cs typeface="Arial"/>
              </a:rPr>
              <a:t>consumato</a:t>
            </a:r>
            <a:r>
              <a:rPr sz="1100" u="none" spc="-50" dirty="0">
                <a:solidFill>
                  <a:srgbClr val="00338D"/>
                </a:solidFill>
                <a:latin typeface="Arial"/>
                <a:cs typeface="Arial"/>
              </a:rPr>
              <a:t> </a:t>
            </a:r>
            <a:r>
              <a:rPr sz="1100" u="none" spc="-10" dirty="0">
                <a:solidFill>
                  <a:srgbClr val="00338D"/>
                </a:solidFill>
                <a:latin typeface="Arial"/>
                <a:cs typeface="Arial"/>
              </a:rPr>
              <a:t>nell’interesse</a:t>
            </a:r>
            <a:r>
              <a:rPr sz="1100" u="none" spc="-35" dirty="0">
                <a:solidFill>
                  <a:srgbClr val="00338D"/>
                </a:solidFill>
                <a:latin typeface="Arial"/>
                <a:cs typeface="Arial"/>
              </a:rPr>
              <a:t> </a:t>
            </a:r>
            <a:r>
              <a:rPr sz="1100" u="none" dirty="0">
                <a:solidFill>
                  <a:srgbClr val="00338D"/>
                </a:solidFill>
                <a:latin typeface="Arial"/>
                <a:cs typeface="Arial"/>
              </a:rPr>
              <a:t>o a</a:t>
            </a:r>
            <a:r>
              <a:rPr sz="1100" u="none" spc="-5" dirty="0">
                <a:solidFill>
                  <a:srgbClr val="00338D"/>
                </a:solidFill>
                <a:latin typeface="Arial"/>
                <a:cs typeface="Arial"/>
              </a:rPr>
              <a:t> </a:t>
            </a:r>
            <a:r>
              <a:rPr sz="1100" u="none" spc="-10" dirty="0">
                <a:solidFill>
                  <a:srgbClr val="00338D"/>
                </a:solidFill>
                <a:latin typeface="Arial"/>
                <a:cs typeface="Arial"/>
              </a:rPr>
              <a:t>vantaggio</a:t>
            </a:r>
            <a:r>
              <a:rPr sz="1100" u="none" spc="-50" dirty="0">
                <a:solidFill>
                  <a:srgbClr val="00338D"/>
                </a:solidFill>
                <a:latin typeface="Arial"/>
                <a:cs typeface="Arial"/>
              </a:rPr>
              <a:t> </a:t>
            </a:r>
            <a:r>
              <a:rPr sz="1100" u="none" dirty="0">
                <a:solidFill>
                  <a:srgbClr val="00338D"/>
                </a:solidFill>
                <a:latin typeface="Arial"/>
                <a:cs typeface="Arial"/>
              </a:rPr>
              <a:t>degli</a:t>
            </a:r>
            <a:r>
              <a:rPr sz="1100" u="none" spc="-20" dirty="0">
                <a:solidFill>
                  <a:srgbClr val="00338D"/>
                </a:solidFill>
                <a:latin typeface="Arial"/>
                <a:cs typeface="Arial"/>
              </a:rPr>
              <a:t> </a:t>
            </a:r>
            <a:r>
              <a:rPr sz="1100" u="none" spc="-10" dirty="0">
                <a:solidFill>
                  <a:srgbClr val="00338D"/>
                </a:solidFill>
                <a:latin typeface="Arial"/>
                <a:cs typeface="Arial"/>
              </a:rPr>
              <a:t>enti</a:t>
            </a:r>
            <a:r>
              <a:rPr sz="1100" u="none" spc="-114" dirty="0">
                <a:solidFill>
                  <a:srgbClr val="00338D"/>
                </a:solidFill>
                <a:latin typeface="Arial"/>
                <a:cs typeface="Arial"/>
              </a:rPr>
              <a:t> </a:t>
            </a:r>
            <a:r>
              <a:rPr sz="1100" u="none" spc="-10" dirty="0">
                <a:solidFill>
                  <a:srgbClr val="00338D"/>
                </a:solidFill>
                <a:latin typeface="Arial"/>
                <a:cs typeface="Arial"/>
              </a:rPr>
              <a:t>collettivi.</a:t>
            </a:r>
            <a:endParaRPr sz="1100" dirty="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1890" y="483744"/>
            <a:ext cx="2313305"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Caso My Chef</a:t>
            </a:r>
          </a:p>
        </p:txBody>
      </p:sp>
      <p:graphicFrame>
        <p:nvGraphicFramePr>
          <p:cNvPr id="3" name="object 3"/>
          <p:cNvGraphicFramePr>
            <a:graphicFrameLocks noGrp="1"/>
          </p:cNvGraphicFramePr>
          <p:nvPr/>
        </p:nvGraphicFramePr>
        <p:xfrm>
          <a:off x="739698" y="27641"/>
          <a:ext cx="7646035" cy="319405"/>
        </p:xfrm>
        <a:graphic>
          <a:graphicData uri="http://schemas.openxmlformats.org/drawingml/2006/table">
            <a:tbl>
              <a:tblPr firstRow="1" bandRow="1">
                <a:tableStyleId>{2D5ABB26-0587-4C30-8999-92F81FD0307C}</a:tableStyleId>
              </a:tblPr>
              <a:tblGrid>
                <a:gridCol w="833755">
                  <a:extLst>
                    <a:ext uri="{9D8B030D-6E8A-4147-A177-3AD203B41FA5}">
                      <a16:colId xmlns:a16="http://schemas.microsoft.com/office/drawing/2014/main" val="20000"/>
                    </a:ext>
                  </a:extLst>
                </a:gridCol>
                <a:gridCol w="681228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85090">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4" name="object 4"/>
          <p:cNvGraphicFramePr>
            <a:graphicFrameLocks noGrp="1"/>
          </p:cNvGraphicFramePr>
          <p:nvPr>
            <p:extLst>
              <p:ext uri="{D42A27DB-BD31-4B8C-83A1-F6EECF244321}">
                <p14:modId xmlns:p14="http://schemas.microsoft.com/office/powerpoint/2010/main" val="253488868"/>
              </p:ext>
            </p:extLst>
          </p:nvPr>
        </p:nvGraphicFramePr>
        <p:xfrm>
          <a:off x="196368" y="1479804"/>
          <a:ext cx="5835015" cy="4404359"/>
        </p:xfrm>
        <a:graphic>
          <a:graphicData uri="http://schemas.openxmlformats.org/drawingml/2006/table">
            <a:tbl>
              <a:tblPr firstRow="1" bandRow="1">
                <a:tableStyleId>{2D5ABB26-0587-4C30-8999-92F81FD0307C}</a:tableStyleId>
              </a:tblPr>
              <a:tblGrid>
                <a:gridCol w="1604645">
                  <a:extLst>
                    <a:ext uri="{9D8B030D-6E8A-4147-A177-3AD203B41FA5}">
                      <a16:colId xmlns:a16="http://schemas.microsoft.com/office/drawing/2014/main" val="20000"/>
                    </a:ext>
                  </a:extLst>
                </a:gridCol>
                <a:gridCol w="4230370">
                  <a:extLst>
                    <a:ext uri="{9D8B030D-6E8A-4147-A177-3AD203B41FA5}">
                      <a16:colId xmlns:a16="http://schemas.microsoft.com/office/drawing/2014/main" val="20001"/>
                    </a:ext>
                  </a:extLst>
                </a:gridCol>
              </a:tblGrid>
              <a:tr h="251460">
                <a:tc gridSpan="2">
                  <a:txBody>
                    <a:bodyPr/>
                    <a:lstStyle/>
                    <a:p>
                      <a:pPr marR="635" algn="ctr">
                        <a:lnSpc>
                          <a:spcPct val="100000"/>
                        </a:lnSpc>
                        <a:spcBef>
                          <a:spcPts val="290"/>
                        </a:spcBef>
                      </a:pPr>
                      <a:r>
                        <a:rPr sz="1100" b="1" spc="-10" dirty="0">
                          <a:solidFill>
                            <a:srgbClr val="FFFFFF"/>
                          </a:solidFill>
                          <a:latin typeface="Arial (Corpo)"/>
                          <a:cs typeface="Arial"/>
                        </a:rPr>
                        <a:t>Tribunale</a:t>
                      </a:r>
                      <a:r>
                        <a:rPr sz="1100" b="1" spc="-50" dirty="0">
                          <a:solidFill>
                            <a:srgbClr val="FFFFFF"/>
                          </a:solidFill>
                          <a:latin typeface="Arial (Corpo)"/>
                          <a:cs typeface="Arial"/>
                        </a:rPr>
                        <a:t> </a:t>
                      </a:r>
                      <a:r>
                        <a:rPr sz="1100" b="1" dirty="0">
                          <a:solidFill>
                            <a:srgbClr val="FFFFFF"/>
                          </a:solidFill>
                          <a:latin typeface="Arial (Corpo)"/>
                          <a:cs typeface="Arial"/>
                        </a:rPr>
                        <a:t>di</a:t>
                      </a:r>
                      <a:r>
                        <a:rPr sz="1100" b="1" spc="-5" dirty="0">
                          <a:solidFill>
                            <a:srgbClr val="FFFFFF"/>
                          </a:solidFill>
                          <a:latin typeface="Arial (Corpo)"/>
                          <a:cs typeface="Arial"/>
                        </a:rPr>
                        <a:t> </a:t>
                      </a:r>
                      <a:r>
                        <a:rPr sz="1100" b="1" dirty="0">
                          <a:solidFill>
                            <a:srgbClr val="FFFFFF"/>
                          </a:solidFill>
                          <a:latin typeface="Arial (Corpo)"/>
                          <a:cs typeface="Arial"/>
                        </a:rPr>
                        <a:t>Milano</a:t>
                      </a:r>
                      <a:r>
                        <a:rPr sz="1100" b="1" spc="-20" dirty="0">
                          <a:solidFill>
                            <a:srgbClr val="FFFFFF"/>
                          </a:solidFill>
                          <a:latin typeface="Arial (Corpo)"/>
                          <a:cs typeface="Arial"/>
                        </a:rPr>
                        <a:t> </a:t>
                      </a:r>
                      <a:r>
                        <a:rPr sz="1100" b="1" dirty="0">
                          <a:solidFill>
                            <a:srgbClr val="FFFFFF"/>
                          </a:solidFill>
                          <a:latin typeface="Arial (Corpo)"/>
                          <a:cs typeface="Arial"/>
                        </a:rPr>
                        <a:t>–</a:t>
                      </a:r>
                      <a:r>
                        <a:rPr sz="1100" b="1" spc="10" dirty="0">
                          <a:solidFill>
                            <a:srgbClr val="FFFFFF"/>
                          </a:solidFill>
                          <a:latin typeface="Arial (Corpo)"/>
                          <a:cs typeface="Arial"/>
                        </a:rPr>
                        <a:t> </a:t>
                      </a:r>
                      <a:r>
                        <a:rPr sz="1100" b="1" dirty="0">
                          <a:solidFill>
                            <a:srgbClr val="FFFFFF"/>
                          </a:solidFill>
                          <a:latin typeface="Arial (Corpo)"/>
                          <a:cs typeface="Arial"/>
                        </a:rPr>
                        <a:t>20</a:t>
                      </a:r>
                      <a:r>
                        <a:rPr sz="1100" b="1" spc="-5" dirty="0">
                          <a:solidFill>
                            <a:srgbClr val="FFFFFF"/>
                          </a:solidFill>
                          <a:latin typeface="Arial (Corpo)"/>
                          <a:cs typeface="Arial"/>
                        </a:rPr>
                        <a:t> </a:t>
                      </a:r>
                      <a:r>
                        <a:rPr sz="1100" b="1" spc="-10" dirty="0">
                          <a:solidFill>
                            <a:srgbClr val="FFFFFF"/>
                          </a:solidFill>
                          <a:latin typeface="Arial (Corpo)"/>
                          <a:cs typeface="Arial"/>
                        </a:rPr>
                        <a:t>marzo</a:t>
                      </a:r>
                      <a:r>
                        <a:rPr sz="1100" b="1" spc="-120" dirty="0">
                          <a:solidFill>
                            <a:srgbClr val="FFFFFF"/>
                          </a:solidFill>
                          <a:latin typeface="Arial (Corpo)"/>
                          <a:cs typeface="Arial"/>
                        </a:rPr>
                        <a:t> </a:t>
                      </a:r>
                      <a:r>
                        <a:rPr sz="1100" b="1" spc="-20" dirty="0">
                          <a:solidFill>
                            <a:srgbClr val="FFFFFF"/>
                          </a:solidFill>
                          <a:latin typeface="Arial (Corpo)"/>
                          <a:cs typeface="Arial"/>
                        </a:rPr>
                        <a:t>2007</a:t>
                      </a:r>
                      <a:endParaRPr sz="1100" dirty="0">
                        <a:latin typeface="Arial (Corpo)"/>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solidFill>
                      <a:srgbClr val="005EB8"/>
                    </a:solidFill>
                  </a:tcPr>
                </a:tc>
                <a:tc hMerge="1">
                  <a:txBody>
                    <a:bodyPr/>
                    <a:lstStyle/>
                    <a:p>
                      <a:endParaRPr/>
                    </a:p>
                  </a:txBody>
                  <a:tcPr marL="0" marR="0" marT="0" marB="0"/>
                </a:tc>
                <a:extLst>
                  <a:ext uri="{0D108BD9-81ED-4DB2-BD59-A6C34878D82A}">
                    <a16:rowId xmlns:a16="http://schemas.microsoft.com/office/drawing/2014/main" val="10000"/>
                  </a:ext>
                </a:extLst>
              </a:tr>
              <a:tr h="251460">
                <a:tc>
                  <a:txBody>
                    <a:bodyPr/>
                    <a:lstStyle/>
                    <a:p>
                      <a:pPr algn="ctr">
                        <a:lnSpc>
                          <a:spcPct val="100000"/>
                        </a:lnSpc>
                        <a:spcBef>
                          <a:spcPts val="290"/>
                        </a:spcBef>
                      </a:pPr>
                      <a:r>
                        <a:rPr sz="1100" b="1" spc="-10" dirty="0">
                          <a:solidFill>
                            <a:srgbClr val="00338D"/>
                          </a:solidFill>
                          <a:latin typeface="Arial (Corpo)"/>
                          <a:cs typeface="Arial"/>
                        </a:rPr>
                        <a:t>Società</a:t>
                      </a:r>
                      <a:endParaRPr sz="1100">
                        <a:latin typeface="Arial (Corpo)"/>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solidFill>
                      <a:srgbClr val="C9D2E6"/>
                    </a:solidFill>
                  </a:tcPr>
                </a:tc>
                <a:tc>
                  <a:txBody>
                    <a:bodyPr/>
                    <a:lstStyle/>
                    <a:p>
                      <a:pPr marL="83820">
                        <a:lnSpc>
                          <a:spcPct val="100000"/>
                        </a:lnSpc>
                        <a:spcBef>
                          <a:spcPts val="290"/>
                        </a:spcBef>
                      </a:pPr>
                      <a:r>
                        <a:rPr sz="1100" dirty="0">
                          <a:solidFill>
                            <a:srgbClr val="00338D"/>
                          </a:solidFill>
                          <a:latin typeface="Arial (Corpo)"/>
                          <a:cs typeface="Arial"/>
                        </a:rPr>
                        <a:t>My</a:t>
                      </a:r>
                      <a:r>
                        <a:rPr sz="1100" spc="-20" dirty="0">
                          <a:solidFill>
                            <a:srgbClr val="00338D"/>
                          </a:solidFill>
                          <a:latin typeface="Arial (Corpo)"/>
                          <a:cs typeface="Arial"/>
                        </a:rPr>
                        <a:t> </a:t>
                      </a:r>
                      <a:r>
                        <a:rPr sz="1100" dirty="0">
                          <a:solidFill>
                            <a:srgbClr val="00338D"/>
                          </a:solidFill>
                          <a:latin typeface="Arial (Corpo)"/>
                          <a:cs typeface="Arial"/>
                        </a:rPr>
                        <a:t>Chef</a:t>
                      </a:r>
                      <a:r>
                        <a:rPr sz="1100" spc="-25" dirty="0">
                          <a:solidFill>
                            <a:srgbClr val="00338D"/>
                          </a:solidFill>
                          <a:latin typeface="Arial (Corpo)"/>
                          <a:cs typeface="Arial"/>
                        </a:rPr>
                        <a:t> </a:t>
                      </a:r>
                      <a:r>
                        <a:rPr sz="1100" spc="-10" dirty="0">
                          <a:solidFill>
                            <a:srgbClr val="00338D"/>
                          </a:solidFill>
                          <a:latin typeface="Arial (Corpo)"/>
                          <a:cs typeface="Arial"/>
                        </a:rPr>
                        <a:t>Ristorazione</a:t>
                      </a:r>
                      <a:r>
                        <a:rPr sz="1100" spc="-60" dirty="0">
                          <a:solidFill>
                            <a:srgbClr val="00338D"/>
                          </a:solidFill>
                          <a:latin typeface="Arial (Corpo)"/>
                          <a:cs typeface="Arial"/>
                        </a:rPr>
                        <a:t> </a:t>
                      </a:r>
                      <a:r>
                        <a:rPr sz="1100" spc="-10" dirty="0">
                          <a:solidFill>
                            <a:srgbClr val="00338D"/>
                          </a:solidFill>
                          <a:latin typeface="Arial (Corpo)"/>
                          <a:cs typeface="Arial"/>
                        </a:rPr>
                        <a:t>Commerciale</a:t>
                      </a:r>
                      <a:r>
                        <a:rPr sz="1100" spc="-30" dirty="0">
                          <a:solidFill>
                            <a:srgbClr val="00338D"/>
                          </a:solidFill>
                          <a:latin typeface="Arial (Corpo)"/>
                          <a:cs typeface="Arial"/>
                        </a:rPr>
                        <a:t> </a:t>
                      </a:r>
                      <a:r>
                        <a:rPr sz="1100" spc="-10" dirty="0">
                          <a:solidFill>
                            <a:srgbClr val="00338D"/>
                          </a:solidFill>
                          <a:latin typeface="Arial (Corpo)"/>
                          <a:cs typeface="Arial"/>
                        </a:rPr>
                        <a:t>S.r.l.</a:t>
                      </a:r>
                      <a:endParaRPr sz="1100">
                        <a:latin typeface="Arial (Corpo)"/>
                        <a:cs typeface="Arial"/>
                      </a:endParaRPr>
                    </a:p>
                  </a:txBody>
                  <a:tcPr marL="0" marR="0" marT="36830" marB="0">
                    <a:lnL w="12700">
                      <a:solidFill>
                        <a:srgbClr val="00338D"/>
                      </a:solidFill>
                      <a:prstDash val="solid"/>
                    </a:lnL>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1"/>
                  </a:ext>
                </a:extLst>
              </a:tr>
              <a:tr h="251460">
                <a:tc>
                  <a:txBody>
                    <a:bodyPr/>
                    <a:lstStyle/>
                    <a:p>
                      <a:pPr algn="ctr">
                        <a:lnSpc>
                          <a:spcPct val="100000"/>
                        </a:lnSpc>
                        <a:spcBef>
                          <a:spcPts val="290"/>
                        </a:spcBef>
                      </a:pPr>
                      <a:r>
                        <a:rPr sz="1100" b="1" spc="-10" dirty="0">
                          <a:solidFill>
                            <a:srgbClr val="00338D"/>
                          </a:solidFill>
                          <a:latin typeface="Arial (Corpo)"/>
                          <a:cs typeface="Arial"/>
                        </a:rPr>
                        <a:t>Reato</a:t>
                      </a:r>
                      <a:endParaRPr sz="1100">
                        <a:latin typeface="Arial (Corpo)"/>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solidFill>
                      <a:srgbClr val="E7EAF3"/>
                    </a:solidFill>
                  </a:tcPr>
                </a:tc>
                <a:tc>
                  <a:txBody>
                    <a:bodyPr/>
                    <a:lstStyle/>
                    <a:p>
                      <a:pPr marL="83820">
                        <a:lnSpc>
                          <a:spcPct val="100000"/>
                        </a:lnSpc>
                        <a:spcBef>
                          <a:spcPts val="290"/>
                        </a:spcBef>
                      </a:pPr>
                      <a:r>
                        <a:rPr sz="1100" b="1" spc="-10" dirty="0">
                          <a:solidFill>
                            <a:srgbClr val="00338D"/>
                          </a:solidFill>
                          <a:latin typeface="Arial (Corpo)"/>
                          <a:cs typeface="Arial"/>
                        </a:rPr>
                        <a:t>Corruzione</a:t>
                      </a:r>
                      <a:endParaRPr sz="1100">
                        <a:latin typeface="Arial (Corpo)"/>
                        <a:cs typeface="Arial"/>
                      </a:endParaRPr>
                    </a:p>
                  </a:txBody>
                  <a:tcPr marL="0" marR="0" marT="36830" marB="0">
                    <a:lnL w="12700">
                      <a:solidFill>
                        <a:srgbClr val="00338D"/>
                      </a:solidFill>
                      <a:prstDash val="solid"/>
                    </a:lnL>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2"/>
                  </a:ext>
                </a:extLst>
              </a:tr>
              <a:tr h="922019">
                <a:tc>
                  <a:txBody>
                    <a:bodyPr/>
                    <a:lstStyle/>
                    <a:p>
                      <a:pPr>
                        <a:lnSpc>
                          <a:spcPct val="100000"/>
                        </a:lnSpc>
                      </a:pPr>
                      <a:endParaRPr sz="1100">
                        <a:latin typeface="Arial (Corpo)"/>
                        <a:cs typeface="Times New Roman"/>
                      </a:endParaRPr>
                    </a:p>
                    <a:p>
                      <a:pPr>
                        <a:lnSpc>
                          <a:spcPct val="100000"/>
                        </a:lnSpc>
                        <a:spcBef>
                          <a:spcPts val="495"/>
                        </a:spcBef>
                      </a:pPr>
                      <a:endParaRPr sz="1100">
                        <a:latin typeface="Arial (Corpo)"/>
                        <a:cs typeface="Times New Roman"/>
                      </a:endParaRPr>
                    </a:p>
                    <a:p>
                      <a:pPr algn="ctr">
                        <a:lnSpc>
                          <a:spcPct val="100000"/>
                        </a:lnSpc>
                      </a:pPr>
                      <a:r>
                        <a:rPr sz="1100" b="1" dirty="0">
                          <a:solidFill>
                            <a:srgbClr val="00338D"/>
                          </a:solidFill>
                          <a:latin typeface="Arial (Corpo)"/>
                          <a:cs typeface="Arial"/>
                        </a:rPr>
                        <a:t>Termini</a:t>
                      </a:r>
                      <a:r>
                        <a:rPr sz="1100" b="1" spc="-65" dirty="0">
                          <a:solidFill>
                            <a:srgbClr val="00338D"/>
                          </a:solidFill>
                          <a:latin typeface="Arial (Corpo)"/>
                          <a:cs typeface="Arial"/>
                        </a:rPr>
                        <a:t> </a:t>
                      </a:r>
                      <a:r>
                        <a:rPr sz="1100" b="1" dirty="0">
                          <a:solidFill>
                            <a:srgbClr val="00338D"/>
                          </a:solidFill>
                          <a:latin typeface="Arial (Corpo)"/>
                          <a:cs typeface="Arial"/>
                        </a:rPr>
                        <a:t>della</a:t>
                      </a:r>
                      <a:r>
                        <a:rPr sz="1100" b="1" spc="-95" dirty="0">
                          <a:solidFill>
                            <a:srgbClr val="00338D"/>
                          </a:solidFill>
                          <a:latin typeface="Arial (Corpo)"/>
                          <a:cs typeface="Arial"/>
                        </a:rPr>
                        <a:t> </a:t>
                      </a:r>
                      <a:r>
                        <a:rPr sz="1100" b="1" spc="-10" dirty="0">
                          <a:solidFill>
                            <a:srgbClr val="00338D"/>
                          </a:solidFill>
                          <a:latin typeface="Arial (Corpo)"/>
                          <a:cs typeface="Arial"/>
                        </a:rPr>
                        <a:t>causa</a:t>
                      </a:r>
                      <a:endParaRPr sz="1100">
                        <a:latin typeface="Arial (Corpo)"/>
                        <a:cs typeface="Arial"/>
                      </a:endParaRPr>
                    </a:p>
                  </a:txBody>
                  <a:tcPr marL="0" marR="0" marT="0" marB="0">
                    <a:lnR w="12700">
                      <a:solidFill>
                        <a:srgbClr val="00338D"/>
                      </a:solidFill>
                      <a:prstDash val="solid"/>
                    </a:lnR>
                    <a:lnT w="12700">
                      <a:solidFill>
                        <a:srgbClr val="00338D"/>
                      </a:solidFill>
                      <a:prstDash val="solid"/>
                    </a:lnT>
                    <a:lnB w="12700">
                      <a:solidFill>
                        <a:srgbClr val="00338D"/>
                      </a:solidFill>
                      <a:prstDash val="solid"/>
                    </a:lnB>
                    <a:solidFill>
                      <a:srgbClr val="C9D2E6"/>
                    </a:solidFill>
                  </a:tcPr>
                </a:tc>
                <a:tc>
                  <a:txBody>
                    <a:bodyPr/>
                    <a:lstStyle/>
                    <a:p>
                      <a:pPr marL="83820" marR="133985">
                        <a:lnSpc>
                          <a:spcPct val="100000"/>
                        </a:lnSpc>
                        <a:spcBef>
                          <a:spcPts val="260"/>
                        </a:spcBef>
                      </a:pPr>
                      <a:r>
                        <a:rPr sz="1100" spc="-10" dirty="0">
                          <a:solidFill>
                            <a:srgbClr val="00338D"/>
                          </a:solidFill>
                          <a:latin typeface="Arial (Corpo)"/>
                          <a:cs typeface="Arial"/>
                        </a:rPr>
                        <a:t>Corruzione,</a:t>
                      </a:r>
                      <a:r>
                        <a:rPr sz="1100" spc="-40" dirty="0">
                          <a:solidFill>
                            <a:srgbClr val="00338D"/>
                          </a:solidFill>
                          <a:latin typeface="Arial (Corpo)"/>
                          <a:cs typeface="Arial"/>
                        </a:rPr>
                        <a:t> </a:t>
                      </a:r>
                      <a:r>
                        <a:rPr sz="1100" dirty="0">
                          <a:solidFill>
                            <a:srgbClr val="00338D"/>
                          </a:solidFill>
                          <a:latin typeface="Arial (Corpo)"/>
                          <a:cs typeface="Arial"/>
                        </a:rPr>
                        <a:t>tramite</a:t>
                      </a:r>
                      <a:r>
                        <a:rPr sz="1100" spc="-30" dirty="0">
                          <a:solidFill>
                            <a:srgbClr val="00338D"/>
                          </a:solidFill>
                          <a:latin typeface="Arial (Corpo)"/>
                          <a:cs typeface="Arial"/>
                        </a:rPr>
                        <a:t> </a:t>
                      </a:r>
                      <a:r>
                        <a:rPr sz="1100" dirty="0">
                          <a:solidFill>
                            <a:srgbClr val="00338D"/>
                          </a:solidFill>
                          <a:latin typeface="Arial (Corpo)"/>
                          <a:cs typeface="Arial"/>
                        </a:rPr>
                        <a:t>un</a:t>
                      </a:r>
                      <a:r>
                        <a:rPr sz="1100" spc="-5" dirty="0">
                          <a:solidFill>
                            <a:srgbClr val="00338D"/>
                          </a:solidFill>
                          <a:latin typeface="Arial (Corpo)"/>
                          <a:cs typeface="Arial"/>
                        </a:rPr>
                        <a:t> </a:t>
                      </a:r>
                      <a:r>
                        <a:rPr sz="1100" spc="-10" dirty="0">
                          <a:solidFill>
                            <a:srgbClr val="00338D"/>
                          </a:solidFill>
                          <a:latin typeface="Arial (Corpo)"/>
                          <a:cs typeface="Arial"/>
                        </a:rPr>
                        <a:t>intermediario,</a:t>
                      </a:r>
                      <a:r>
                        <a:rPr sz="1100" spc="-40" dirty="0">
                          <a:solidFill>
                            <a:srgbClr val="00338D"/>
                          </a:solidFill>
                          <a:latin typeface="Arial (Corpo)"/>
                          <a:cs typeface="Arial"/>
                        </a:rPr>
                        <a:t> </a:t>
                      </a:r>
                      <a:r>
                        <a:rPr sz="1100" dirty="0">
                          <a:solidFill>
                            <a:srgbClr val="00338D"/>
                          </a:solidFill>
                          <a:latin typeface="Arial (Corpo)"/>
                          <a:cs typeface="Arial"/>
                        </a:rPr>
                        <a:t>di un</a:t>
                      </a:r>
                      <a:r>
                        <a:rPr sz="1100" spc="-20" dirty="0">
                          <a:solidFill>
                            <a:srgbClr val="00338D"/>
                          </a:solidFill>
                          <a:latin typeface="Arial (Corpo)"/>
                          <a:cs typeface="Arial"/>
                        </a:rPr>
                        <a:t> </a:t>
                      </a:r>
                      <a:r>
                        <a:rPr sz="1100" spc="-10" dirty="0">
                          <a:solidFill>
                            <a:srgbClr val="00338D"/>
                          </a:solidFill>
                          <a:latin typeface="Arial (Corpo)"/>
                          <a:cs typeface="Arial"/>
                        </a:rPr>
                        <a:t>consulente</a:t>
                      </a:r>
                      <a:r>
                        <a:rPr sz="1100" spc="-30" dirty="0">
                          <a:solidFill>
                            <a:srgbClr val="00338D"/>
                          </a:solidFill>
                          <a:latin typeface="Arial (Corpo)"/>
                          <a:cs typeface="Arial"/>
                        </a:rPr>
                        <a:t> </a:t>
                      </a:r>
                      <a:r>
                        <a:rPr sz="1100" spc="-10" dirty="0">
                          <a:solidFill>
                            <a:srgbClr val="00338D"/>
                          </a:solidFill>
                          <a:latin typeface="Arial (Corpo)"/>
                          <a:cs typeface="Arial"/>
                        </a:rPr>
                        <a:t>dell’INAIL </a:t>
                      </a:r>
                      <a:r>
                        <a:rPr sz="1100" dirty="0">
                          <a:solidFill>
                            <a:srgbClr val="00338D"/>
                          </a:solidFill>
                          <a:latin typeface="Arial (Corpo)"/>
                          <a:cs typeface="Arial"/>
                        </a:rPr>
                        <a:t>(membro</a:t>
                      </a:r>
                      <a:r>
                        <a:rPr sz="1100" spc="-45" dirty="0">
                          <a:solidFill>
                            <a:srgbClr val="00338D"/>
                          </a:solidFill>
                          <a:latin typeface="Arial (Corpo)"/>
                          <a:cs typeface="Arial"/>
                        </a:rPr>
                        <a:t> </a:t>
                      </a:r>
                      <a:r>
                        <a:rPr sz="1100" dirty="0">
                          <a:solidFill>
                            <a:srgbClr val="00338D"/>
                          </a:solidFill>
                          <a:latin typeface="Arial (Corpo)"/>
                          <a:cs typeface="Arial"/>
                        </a:rPr>
                        <a:t>della</a:t>
                      </a:r>
                      <a:r>
                        <a:rPr sz="1100" spc="-20" dirty="0">
                          <a:solidFill>
                            <a:srgbClr val="00338D"/>
                          </a:solidFill>
                          <a:latin typeface="Arial (Corpo)"/>
                          <a:cs typeface="Arial"/>
                        </a:rPr>
                        <a:t> </a:t>
                      </a:r>
                      <a:r>
                        <a:rPr sz="1100" spc="-10" dirty="0">
                          <a:solidFill>
                            <a:srgbClr val="00338D"/>
                          </a:solidFill>
                          <a:latin typeface="Arial (Corpo)"/>
                          <a:cs typeface="Arial"/>
                        </a:rPr>
                        <a:t>commissione</a:t>
                      </a:r>
                      <a:r>
                        <a:rPr sz="1100" spc="-60" dirty="0">
                          <a:solidFill>
                            <a:srgbClr val="00338D"/>
                          </a:solidFill>
                          <a:latin typeface="Arial (Corpo)"/>
                          <a:cs typeface="Arial"/>
                        </a:rPr>
                        <a:t> </a:t>
                      </a:r>
                      <a:r>
                        <a:rPr sz="1100" spc="-10" dirty="0">
                          <a:solidFill>
                            <a:srgbClr val="00338D"/>
                          </a:solidFill>
                          <a:latin typeface="Arial (Corpo)"/>
                          <a:cs typeface="Arial"/>
                        </a:rPr>
                        <a:t>aggiudicatrice</a:t>
                      </a:r>
                      <a:r>
                        <a:rPr sz="1100" spc="-60" dirty="0">
                          <a:solidFill>
                            <a:srgbClr val="00338D"/>
                          </a:solidFill>
                          <a:latin typeface="Arial (Corpo)"/>
                          <a:cs typeface="Arial"/>
                        </a:rPr>
                        <a:t> </a:t>
                      </a:r>
                      <a:r>
                        <a:rPr sz="1100" dirty="0">
                          <a:solidFill>
                            <a:srgbClr val="00338D"/>
                          </a:solidFill>
                          <a:latin typeface="Arial (Corpo)"/>
                          <a:cs typeface="Arial"/>
                        </a:rPr>
                        <a:t>della</a:t>
                      </a:r>
                      <a:r>
                        <a:rPr sz="1100" spc="-15" dirty="0">
                          <a:solidFill>
                            <a:srgbClr val="00338D"/>
                          </a:solidFill>
                          <a:latin typeface="Arial (Corpo)"/>
                          <a:cs typeface="Arial"/>
                        </a:rPr>
                        <a:t> </a:t>
                      </a:r>
                      <a:r>
                        <a:rPr sz="1100" dirty="0">
                          <a:solidFill>
                            <a:srgbClr val="00338D"/>
                          </a:solidFill>
                          <a:latin typeface="Arial (Corpo)"/>
                          <a:cs typeface="Arial"/>
                        </a:rPr>
                        <a:t>gara</a:t>
                      </a:r>
                      <a:r>
                        <a:rPr sz="1100" spc="-35" dirty="0">
                          <a:solidFill>
                            <a:srgbClr val="00338D"/>
                          </a:solidFill>
                          <a:latin typeface="Arial (Corpo)"/>
                          <a:cs typeface="Arial"/>
                        </a:rPr>
                        <a:t> </a:t>
                      </a:r>
                      <a:r>
                        <a:rPr sz="1100" spc="-10" dirty="0">
                          <a:solidFill>
                            <a:srgbClr val="00338D"/>
                          </a:solidFill>
                          <a:latin typeface="Arial (Corpo)"/>
                          <a:cs typeface="Arial"/>
                        </a:rPr>
                        <a:t>indetta dall’Ente)</a:t>
                      </a:r>
                      <a:r>
                        <a:rPr sz="1100" spc="-45" dirty="0">
                          <a:solidFill>
                            <a:srgbClr val="00338D"/>
                          </a:solidFill>
                          <a:latin typeface="Arial (Corpo)"/>
                          <a:cs typeface="Arial"/>
                        </a:rPr>
                        <a:t> </a:t>
                      </a:r>
                      <a:r>
                        <a:rPr sz="1100" dirty="0">
                          <a:solidFill>
                            <a:srgbClr val="00338D"/>
                          </a:solidFill>
                          <a:latin typeface="Arial (Corpo)"/>
                          <a:cs typeface="Arial"/>
                        </a:rPr>
                        <a:t>per</a:t>
                      </a:r>
                      <a:r>
                        <a:rPr sz="1100" spc="-45" dirty="0">
                          <a:solidFill>
                            <a:srgbClr val="00338D"/>
                          </a:solidFill>
                          <a:latin typeface="Arial (Corpo)"/>
                          <a:cs typeface="Arial"/>
                        </a:rPr>
                        <a:t> </a:t>
                      </a:r>
                      <a:r>
                        <a:rPr sz="1100" dirty="0">
                          <a:solidFill>
                            <a:srgbClr val="00338D"/>
                          </a:solidFill>
                          <a:latin typeface="Arial (Corpo)"/>
                          <a:cs typeface="Arial"/>
                        </a:rPr>
                        <a:t>ottenere</a:t>
                      </a:r>
                      <a:r>
                        <a:rPr sz="1100" spc="-35" dirty="0">
                          <a:solidFill>
                            <a:srgbClr val="00338D"/>
                          </a:solidFill>
                          <a:latin typeface="Arial (Corpo)"/>
                          <a:cs typeface="Arial"/>
                        </a:rPr>
                        <a:t> </a:t>
                      </a:r>
                      <a:r>
                        <a:rPr sz="1100" dirty="0">
                          <a:solidFill>
                            <a:srgbClr val="00338D"/>
                          </a:solidFill>
                          <a:latin typeface="Arial (Corpo)"/>
                          <a:cs typeface="Arial"/>
                        </a:rPr>
                        <a:t>favori</a:t>
                      </a:r>
                      <a:r>
                        <a:rPr sz="1100" spc="-25" dirty="0">
                          <a:solidFill>
                            <a:srgbClr val="00338D"/>
                          </a:solidFill>
                          <a:latin typeface="Arial (Corpo)"/>
                          <a:cs typeface="Arial"/>
                        </a:rPr>
                        <a:t> </a:t>
                      </a:r>
                      <a:r>
                        <a:rPr sz="1100" spc="-10" dirty="0">
                          <a:solidFill>
                            <a:srgbClr val="00338D"/>
                          </a:solidFill>
                          <a:latin typeface="Arial (Corpo)"/>
                          <a:cs typeface="Arial"/>
                        </a:rPr>
                        <a:t>nell’aggiudicazione</a:t>
                      </a:r>
                      <a:r>
                        <a:rPr sz="1100" spc="-45" dirty="0">
                          <a:solidFill>
                            <a:srgbClr val="00338D"/>
                          </a:solidFill>
                          <a:latin typeface="Arial (Corpo)"/>
                          <a:cs typeface="Arial"/>
                        </a:rPr>
                        <a:t> </a:t>
                      </a:r>
                      <a:r>
                        <a:rPr sz="1100" dirty="0">
                          <a:solidFill>
                            <a:srgbClr val="00338D"/>
                          </a:solidFill>
                          <a:latin typeface="Arial (Corpo)"/>
                          <a:cs typeface="Arial"/>
                        </a:rPr>
                        <a:t>di</a:t>
                      </a:r>
                      <a:r>
                        <a:rPr sz="1100" spc="-30" dirty="0">
                          <a:solidFill>
                            <a:srgbClr val="00338D"/>
                          </a:solidFill>
                          <a:latin typeface="Arial (Corpo)"/>
                          <a:cs typeface="Arial"/>
                        </a:rPr>
                        <a:t> </a:t>
                      </a:r>
                      <a:r>
                        <a:rPr sz="1100" dirty="0">
                          <a:solidFill>
                            <a:srgbClr val="00338D"/>
                          </a:solidFill>
                          <a:latin typeface="Arial (Corpo)"/>
                          <a:cs typeface="Arial"/>
                        </a:rPr>
                        <a:t>appalti</a:t>
                      </a:r>
                      <a:r>
                        <a:rPr sz="1100" spc="-35" dirty="0">
                          <a:solidFill>
                            <a:srgbClr val="00338D"/>
                          </a:solidFill>
                          <a:latin typeface="Arial (Corpo)"/>
                          <a:cs typeface="Arial"/>
                        </a:rPr>
                        <a:t> </a:t>
                      </a:r>
                      <a:r>
                        <a:rPr sz="1100" dirty="0">
                          <a:solidFill>
                            <a:srgbClr val="00338D"/>
                          </a:solidFill>
                          <a:latin typeface="Arial (Corpo)"/>
                          <a:cs typeface="Arial"/>
                        </a:rPr>
                        <a:t>in</a:t>
                      </a:r>
                      <a:r>
                        <a:rPr sz="1100" spc="-20" dirty="0">
                          <a:solidFill>
                            <a:srgbClr val="00338D"/>
                          </a:solidFill>
                          <a:latin typeface="Arial (Corpo)"/>
                          <a:cs typeface="Arial"/>
                        </a:rPr>
                        <a:t> </a:t>
                      </a:r>
                      <a:r>
                        <a:rPr sz="1100" spc="-10" dirty="0">
                          <a:solidFill>
                            <a:srgbClr val="00338D"/>
                          </a:solidFill>
                          <a:latin typeface="Arial (Corpo)"/>
                          <a:cs typeface="Arial"/>
                        </a:rPr>
                        <a:t>tutta </a:t>
                      </a:r>
                      <a:r>
                        <a:rPr sz="1100" dirty="0">
                          <a:solidFill>
                            <a:srgbClr val="00338D"/>
                          </a:solidFill>
                          <a:latin typeface="Arial (Corpo)"/>
                          <a:cs typeface="Arial"/>
                        </a:rPr>
                        <a:t>Italia</a:t>
                      </a:r>
                      <a:r>
                        <a:rPr sz="1100" spc="-55" dirty="0">
                          <a:solidFill>
                            <a:srgbClr val="00338D"/>
                          </a:solidFill>
                          <a:latin typeface="Arial (Corpo)"/>
                          <a:cs typeface="Arial"/>
                        </a:rPr>
                        <a:t> </a:t>
                      </a:r>
                      <a:r>
                        <a:rPr sz="1100" dirty="0">
                          <a:solidFill>
                            <a:srgbClr val="00338D"/>
                          </a:solidFill>
                          <a:latin typeface="Arial (Corpo)"/>
                          <a:cs typeface="Arial"/>
                        </a:rPr>
                        <a:t>per</a:t>
                      </a:r>
                      <a:r>
                        <a:rPr sz="1100" spc="-50" dirty="0">
                          <a:solidFill>
                            <a:srgbClr val="00338D"/>
                          </a:solidFill>
                          <a:latin typeface="Arial (Corpo)"/>
                          <a:cs typeface="Arial"/>
                        </a:rPr>
                        <a:t> </a:t>
                      </a:r>
                      <a:r>
                        <a:rPr sz="1100" dirty="0">
                          <a:solidFill>
                            <a:srgbClr val="00338D"/>
                          </a:solidFill>
                          <a:latin typeface="Arial (Corpo)"/>
                          <a:cs typeface="Arial"/>
                        </a:rPr>
                        <a:t>la</a:t>
                      </a:r>
                      <a:r>
                        <a:rPr sz="1100" spc="-15" dirty="0">
                          <a:solidFill>
                            <a:srgbClr val="00338D"/>
                          </a:solidFill>
                          <a:latin typeface="Arial (Corpo)"/>
                          <a:cs typeface="Arial"/>
                        </a:rPr>
                        <a:t> </a:t>
                      </a:r>
                      <a:r>
                        <a:rPr sz="1100" dirty="0">
                          <a:solidFill>
                            <a:srgbClr val="00338D"/>
                          </a:solidFill>
                          <a:latin typeface="Arial (Corpo)"/>
                          <a:cs typeface="Arial"/>
                        </a:rPr>
                        <a:t>fornitura</a:t>
                      </a:r>
                      <a:r>
                        <a:rPr sz="1100" spc="-55" dirty="0">
                          <a:solidFill>
                            <a:srgbClr val="00338D"/>
                          </a:solidFill>
                          <a:latin typeface="Arial (Corpo)"/>
                          <a:cs typeface="Arial"/>
                        </a:rPr>
                        <a:t> </a:t>
                      </a:r>
                      <a:r>
                        <a:rPr sz="1100" dirty="0">
                          <a:solidFill>
                            <a:srgbClr val="00338D"/>
                          </a:solidFill>
                          <a:latin typeface="Arial (Corpo)"/>
                          <a:cs typeface="Arial"/>
                        </a:rPr>
                        <a:t>di</a:t>
                      </a:r>
                      <a:r>
                        <a:rPr sz="1100" spc="-20" dirty="0">
                          <a:solidFill>
                            <a:srgbClr val="00338D"/>
                          </a:solidFill>
                          <a:latin typeface="Arial (Corpo)"/>
                          <a:cs typeface="Arial"/>
                        </a:rPr>
                        <a:t> </a:t>
                      </a:r>
                      <a:r>
                        <a:rPr sz="1100" dirty="0">
                          <a:solidFill>
                            <a:srgbClr val="00338D"/>
                          </a:solidFill>
                          <a:latin typeface="Arial (Corpo)"/>
                          <a:cs typeface="Arial"/>
                        </a:rPr>
                        <a:t>buoni</a:t>
                      </a:r>
                      <a:r>
                        <a:rPr sz="1100" spc="-35" dirty="0">
                          <a:solidFill>
                            <a:srgbClr val="00338D"/>
                          </a:solidFill>
                          <a:latin typeface="Arial (Corpo)"/>
                          <a:cs typeface="Arial"/>
                        </a:rPr>
                        <a:t> </a:t>
                      </a:r>
                      <a:r>
                        <a:rPr sz="1100" dirty="0">
                          <a:solidFill>
                            <a:srgbClr val="00338D"/>
                          </a:solidFill>
                          <a:latin typeface="Arial (Corpo)"/>
                          <a:cs typeface="Arial"/>
                        </a:rPr>
                        <a:t>pasto</a:t>
                      </a:r>
                      <a:r>
                        <a:rPr sz="1100" spc="-25" dirty="0">
                          <a:solidFill>
                            <a:srgbClr val="00338D"/>
                          </a:solidFill>
                          <a:latin typeface="Arial (Corpo)"/>
                          <a:cs typeface="Arial"/>
                        </a:rPr>
                        <a:t> </a:t>
                      </a:r>
                      <a:r>
                        <a:rPr sz="1100" spc="-10" dirty="0">
                          <a:solidFill>
                            <a:srgbClr val="00338D"/>
                          </a:solidFill>
                          <a:latin typeface="Arial (Corpo)"/>
                          <a:cs typeface="Arial"/>
                        </a:rPr>
                        <a:t>(consulenze</a:t>
                      </a:r>
                      <a:r>
                        <a:rPr sz="1100" spc="-65" dirty="0">
                          <a:solidFill>
                            <a:srgbClr val="00338D"/>
                          </a:solidFill>
                          <a:latin typeface="Arial (Corpo)"/>
                          <a:cs typeface="Arial"/>
                        </a:rPr>
                        <a:t> </a:t>
                      </a:r>
                      <a:r>
                        <a:rPr sz="1100" dirty="0">
                          <a:solidFill>
                            <a:srgbClr val="00338D"/>
                          </a:solidFill>
                          <a:latin typeface="Arial (Corpo)"/>
                          <a:cs typeface="Arial"/>
                        </a:rPr>
                        <a:t>volte</a:t>
                      </a:r>
                      <a:r>
                        <a:rPr sz="1100" spc="-30" dirty="0">
                          <a:solidFill>
                            <a:srgbClr val="00338D"/>
                          </a:solidFill>
                          <a:latin typeface="Arial (Corpo)"/>
                          <a:cs typeface="Arial"/>
                        </a:rPr>
                        <a:t> </a:t>
                      </a:r>
                      <a:r>
                        <a:rPr sz="1100" dirty="0">
                          <a:solidFill>
                            <a:srgbClr val="00338D"/>
                          </a:solidFill>
                          <a:latin typeface="Arial (Corpo)"/>
                          <a:cs typeface="Arial"/>
                        </a:rPr>
                        <a:t>a</a:t>
                      </a:r>
                      <a:r>
                        <a:rPr sz="1100" spc="-15" dirty="0">
                          <a:solidFill>
                            <a:srgbClr val="00338D"/>
                          </a:solidFill>
                          <a:latin typeface="Arial (Corpo)"/>
                          <a:cs typeface="Arial"/>
                        </a:rPr>
                        <a:t> </a:t>
                      </a:r>
                      <a:r>
                        <a:rPr sz="1100" spc="-10" dirty="0">
                          <a:solidFill>
                            <a:srgbClr val="00338D"/>
                          </a:solidFill>
                          <a:latin typeface="Arial (Corpo)"/>
                          <a:cs typeface="Arial"/>
                        </a:rPr>
                        <a:t>coprire esborsi</a:t>
                      </a:r>
                      <a:r>
                        <a:rPr sz="1100" spc="-45" dirty="0">
                          <a:solidFill>
                            <a:srgbClr val="00338D"/>
                          </a:solidFill>
                          <a:latin typeface="Arial (Corpo)"/>
                          <a:cs typeface="Arial"/>
                        </a:rPr>
                        <a:t> </a:t>
                      </a:r>
                      <a:r>
                        <a:rPr sz="1100" dirty="0">
                          <a:solidFill>
                            <a:srgbClr val="00338D"/>
                          </a:solidFill>
                          <a:latin typeface="Arial (Corpo)"/>
                          <a:cs typeface="Arial"/>
                        </a:rPr>
                        <a:t>a</a:t>
                      </a:r>
                      <a:r>
                        <a:rPr sz="1100" spc="10" dirty="0">
                          <a:solidFill>
                            <a:srgbClr val="00338D"/>
                          </a:solidFill>
                          <a:latin typeface="Arial (Corpo)"/>
                          <a:cs typeface="Arial"/>
                        </a:rPr>
                        <a:t> </a:t>
                      </a:r>
                      <a:r>
                        <a:rPr sz="1100" dirty="0">
                          <a:solidFill>
                            <a:srgbClr val="00338D"/>
                          </a:solidFill>
                          <a:latin typeface="Arial (Corpo)"/>
                          <a:cs typeface="Arial"/>
                        </a:rPr>
                        <a:t>fini</a:t>
                      </a:r>
                      <a:r>
                        <a:rPr sz="1100" spc="-50" dirty="0">
                          <a:solidFill>
                            <a:srgbClr val="00338D"/>
                          </a:solidFill>
                          <a:latin typeface="Arial (Corpo)"/>
                          <a:cs typeface="Arial"/>
                        </a:rPr>
                        <a:t> </a:t>
                      </a:r>
                      <a:r>
                        <a:rPr sz="1100" spc="-10" dirty="0">
                          <a:solidFill>
                            <a:srgbClr val="00338D"/>
                          </a:solidFill>
                          <a:latin typeface="Arial (Corpo)"/>
                          <a:cs typeface="Arial"/>
                        </a:rPr>
                        <a:t>corruttivi)</a:t>
                      </a:r>
                      <a:endParaRPr sz="1100" dirty="0">
                        <a:latin typeface="Arial (Corpo)"/>
                        <a:cs typeface="Arial"/>
                      </a:endParaRPr>
                    </a:p>
                  </a:txBody>
                  <a:tcPr marL="0" marR="0" marT="33020" marB="0">
                    <a:lnL w="12700">
                      <a:solidFill>
                        <a:srgbClr val="00338D"/>
                      </a:solidFill>
                      <a:prstDash val="solid"/>
                    </a:lnL>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3"/>
                  </a:ext>
                </a:extLst>
              </a:tr>
              <a:tr h="1485900">
                <a:tc>
                  <a:txBody>
                    <a:bodyPr/>
                    <a:lstStyle/>
                    <a:p>
                      <a:pPr>
                        <a:lnSpc>
                          <a:spcPct val="100000"/>
                        </a:lnSpc>
                      </a:pPr>
                      <a:endParaRPr sz="1100">
                        <a:latin typeface="Arial (Corpo)"/>
                        <a:cs typeface="Times New Roman"/>
                      </a:endParaRPr>
                    </a:p>
                    <a:p>
                      <a:pPr>
                        <a:lnSpc>
                          <a:spcPct val="100000"/>
                        </a:lnSpc>
                      </a:pPr>
                      <a:endParaRPr sz="1100">
                        <a:latin typeface="Arial (Corpo)"/>
                        <a:cs typeface="Times New Roman"/>
                      </a:endParaRPr>
                    </a:p>
                    <a:p>
                      <a:pPr>
                        <a:lnSpc>
                          <a:spcPct val="100000"/>
                        </a:lnSpc>
                        <a:spcBef>
                          <a:spcPts val="815"/>
                        </a:spcBef>
                      </a:pPr>
                      <a:endParaRPr sz="1100">
                        <a:latin typeface="Arial (Corpo)"/>
                        <a:cs typeface="Times New Roman"/>
                      </a:endParaRPr>
                    </a:p>
                    <a:p>
                      <a:pPr marL="513080" marR="302260" indent="-213995">
                        <a:lnSpc>
                          <a:spcPct val="101800"/>
                        </a:lnSpc>
                        <a:spcBef>
                          <a:spcPts val="5"/>
                        </a:spcBef>
                      </a:pPr>
                      <a:r>
                        <a:rPr sz="1100" b="1" spc="-10" dirty="0">
                          <a:solidFill>
                            <a:srgbClr val="00338D"/>
                          </a:solidFill>
                          <a:latin typeface="Arial (Corpo)"/>
                          <a:cs typeface="Arial"/>
                        </a:rPr>
                        <a:t>Responsabilità dell’ente</a:t>
                      </a:r>
                      <a:endParaRPr sz="1100">
                        <a:latin typeface="Arial (Corpo)"/>
                        <a:cs typeface="Arial"/>
                      </a:endParaRPr>
                    </a:p>
                  </a:txBody>
                  <a:tcPr marL="0" marR="0" marT="0" marB="0">
                    <a:lnR w="12700">
                      <a:solidFill>
                        <a:srgbClr val="00338D"/>
                      </a:solidFill>
                      <a:prstDash val="solid"/>
                    </a:lnR>
                    <a:lnT w="12700">
                      <a:solidFill>
                        <a:srgbClr val="00338D"/>
                      </a:solidFill>
                      <a:prstDash val="solid"/>
                    </a:lnT>
                    <a:lnB w="12700">
                      <a:solidFill>
                        <a:srgbClr val="00338D"/>
                      </a:solidFill>
                      <a:prstDash val="solid"/>
                    </a:lnB>
                    <a:solidFill>
                      <a:srgbClr val="E7EAF3"/>
                    </a:solidFill>
                  </a:tcPr>
                </a:tc>
                <a:tc>
                  <a:txBody>
                    <a:bodyPr/>
                    <a:lstStyle/>
                    <a:p>
                      <a:pPr marL="256540" indent="-171450">
                        <a:lnSpc>
                          <a:spcPct val="100000"/>
                        </a:lnSpc>
                        <a:spcBef>
                          <a:spcPts val="265"/>
                        </a:spcBef>
                        <a:buClr>
                          <a:srgbClr val="0091DA"/>
                        </a:buClr>
                        <a:buSzPct val="81818"/>
                        <a:buFont typeface="Wingdings"/>
                        <a:buChar char=""/>
                        <a:tabLst>
                          <a:tab pos="256540" algn="l"/>
                        </a:tabLst>
                      </a:pPr>
                      <a:r>
                        <a:rPr sz="1100" spc="-10" dirty="0">
                          <a:solidFill>
                            <a:srgbClr val="00338D"/>
                          </a:solidFill>
                          <a:latin typeface="Arial (Corpo)"/>
                          <a:cs typeface="Arial"/>
                        </a:rPr>
                        <a:t>Rilevazione</a:t>
                      </a:r>
                      <a:r>
                        <a:rPr sz="1100" spc="10" dirty="0">
                          <a:solidFill>
                            <a:srgbClr val="00338D"/>
                          </a:solidFill>
                          <a:latin typeface="Arial (Corpo)"/>
                          <a:cs typeface="Arial"/>
                        </a:rPr>
                        <a:t> </a:t>
                      </a:r>
                      <a:r>
                        <a:rPr sz="1100" dirty="0">
                          <a:solidFill>
                            <a:srgbClr val="00338D"/>
                          </a:solidFill>
                          <a:latin typeface="Arial (Corpo)"/>
                          <a:cs typeface="Arial"/>
                        </a:rPr>
                        <a:t>di</a:t>
                      </a:r>
                      <a:r>
                        <a:rPr sz="1100" spc="-30" dirty="0">
                          <a:solidFill>
                            <a:srgbClr val="00338D"/>
                          </a:solidFill>
                          <a:latin typeface="Arial (Corpo)"/>
                          <a:cs typeface="Arial"/>
                        </a:rPr>
                        <a:t> </a:t>
                      </a:r>
                      <a:r>
                        <a:rPr sz="1100" dirty="0">
                          <a:solidFill>
                            <a:srgbClr val="00338D"/>
                          </a:solidFill>
                          <a:latin typeface="Arial (Corpo)"/>
                          <a:cs typeface="Arial"/>
                        </a:rPr>
                        <a:t>un</a:t>
                      </a:r>
                      <a:r>
                        <a:rPr sz="1100" spc="-45" dirty="0">
                          <a:solidFill>
                            <a:srgbClr val="00338D"/>
                          </a:solidFill>
                          <a:latin typeface="Arial (Corpo)"/>
                          <a:cs typeface="Arial"/>
                        </a:rPr>
                        <a:t> </a:t>
                      </a:r>
                      <a:r>
                        <a:rPr sz="1100" spc="-10" dirty="0">
                          <a:solidFill>
                            <a:srgbClr val="00338D"/>
                          </a:solidFill>
                          <a:latin typeface="Arial (Corpo)"/>
                          <a:cs typeface="Arial"/>
                        </a:rPr>
                        <a:t>interesse</a:t>
                      </a:r>
                      <a:r>
                        <a:rPr sz="1100" spc="-65" dirty="0">
                          <a:solidFill>
                            <a:srgbClr val="00338D"/>
                          </a:solidFill>
                          <a:latin typeface="Arial (Corpo)"/>
                          <a:cs typeface="Arial"/>
                        </a:rPr>
                        <a:t> </a:t>
                      </a:r>
                      <a:r>
                        <a:rPr sz="1100" dirty="0">
                          <a:solidFill>
                            <a:srgbClr val="00338D"/>
                          </a:solidFill>
                          <a:latin typeface="Arial (Corpo)"/>
                          <a:cs typeface="Arial"/>
                        </a:rPr>
                        <a:t>per</a:t>
                      </a:r>
                      <a:r>
                        <a:rPr sz="1100" spc="-5" dirty="0">
                          <a:solidFill>
                            <a:srgbClr val="00338D"/>
                          </a:solidFill>
                          <a:latin typeface="Arial (Corpo)"/>
                          <a:cs typeface="Arial"/>
                        </a:rPr>
                        <a:t> </a:t>
                      </a:r>
                      <a:r>
                        <a:rPr sz="1100" spc="-10" dirty="0">
                          <a:solidFill>
                            <a:srgbClr val="00338D"/>
                          </a:solidFill>
                          <a:latin typeface="Arial (Corpo)"/>
                          <a:cs typeface="Arial"/>
                        </a:rPr>
                        <a:t>l’ente</a:t>
                      </a:r>
                      <a:endParaRPr sz="1100" dirty="0">
                        <a:latin typeface="Arial (Corpo)"/>
                        <a:cs typeface="Arial"/>
                      </a:endParaRPr>
                    </a:p>
                    <a:p>
                      <a:pPr marL="255904" marR="669925" indent="-171450">
                        <a:lnSpc>
                          <a:spcPct val="100000"/>
                        </a:lnSpc>
                        <a:spcBef>
                          <a:spcPts val="600"/>
                        </a:spcBef>
                        <a:buClr>
                          <a:srgbClr val="0091DA"/>
                        </a:buClr>
                        <a:buSzPct val="81818"/>
                        <a:buFont typeface="Wingdings"/>
                        <a:buChar char=""/>
                        <a:tabLst>
                          <a:tab pos="257175" algn="l"/>
                        </a:tabLst>
                      </a:pPr>
                      <a:r>
                        <a:rPr sz="1100" b="1" spc="-10" dirty="0">
                          <a:solidFill>
                            <a:srgbClr val="00338D"/>
                          </a:solidFill>
                          <a:latin typeface="Arial (Corpo)"/>
                          <a:cs typeface="Arial"/>
                        </a:rPr>
                        <a:t>Mancato</a:t>
                      </a:r>
                      <a:r>
                        <a:rPr sz="1100" b="1" spc="-35" dirty="0">
                          <a:solidFill>
                            <a:srgbClr val="00338D"/>
                          </a:solidFill>
                          <a:latin typeface="Arial (Corpo)"/>
                          <a:cs typeface="Arial"/>
                        </a:rPr>
                        <a:t> </a:t>
                      </a:r>
                      <a:r>
                        <a:rPr sz="1100" b="1" spc="-10" dirty="0">
                          <a:solidFill>
                            <a:srgbClr val="00338D"/>
                          </a:solidFill>
                          <a:latin typeface="Arial (Corpo)"/>
                          <a:cs typeface="Arial"/>
                        </a:rPr>
                        <a:t>sviluppo</a:t>
                      </a:r>
                      <a:r>
                        <a:rPr sz="1100" b="1" spc="-30" dirty="0">
                          <a:solidFill>
                            <a:srgbClr val="00338D"/>
                          </a:solidFill>
                          <a:latin typeface="Arial (Corpo)"/>
                          <a:cs typeface="Arial"/>
                        </a:rPr>
                        <a:t> </a:t>
                      </a:r>
                      <a:r>
                        <a:rPr sz="1100" b="1" dirty="0">
                          <a:solidFill>
                            <a:srgbClr val="00338D"/>
                          </a:solidFill>
                          <a:latin typeface="Arial (Corpo)"/>
                          <a:cs typeface="Arial"/>
                        </a:rPr>
                        <a:t>e</a:t>
                      </a:r>
                      <a:r>
                        <a:rPr sz="1100" b="1" spc="5" dirty="0">
                          <a:solidFill>
                            <a:srgbClr val="00338D"/>
                          </a:solidFill>
                          <a:latin typeface="Arial (Corpo)"/>
                          <a:cs typeface="Arial"/>
                        </a:rPr>
                        <a:t> </a:t>
                      </a:r>
                      <a:r>
                        <a:rPr sz="1100" b="1" spc="-10" dirty="0">
                          <a:solidFill>
                            <a:srgbClr val="00338D"/>
                          </a:solidFill>
                          <a:latin typeface="Arial (Corpo)"/>
                          <a:cs typeface="Arial"/>
                        </a:rPr>
                        <a:t>formalizzazione</a:t>
                      </a:r>
                      <a:r>
                        <a:rPr sz="1100" b="1" spc="-30" dirty="0">
                          <a:solidFill>
                            <a:srgbClr val="00338D"/>
                          </a:solidFill>
                          <a:latin typeface="Arial (Corpo)"/>
                          <a:cs typeface="Arial"/>
                        </a:rPr>
                        <a:t> </a:t>
                      </a:r>
                      <a:r>
                        <a:rPr sz="1100" b="1" dirty="0">
                          <a:solidFill>
                            <a:srgbClr val="00338D"/>
                          </a:solidFill>
                          <a:latin typeface="Arial (Corpo)"/>
                          <a:cs typeface="Arial"/>
                        </a:rPr>
                        <a:t>di</a:t>
                      </a:r>
                      <a:r>
                        <a:rPr sz="1100" b="1" spc="-15" dirty="0">
                          <a:solidFill>
                            <a:srgbClr val="00338D"/>
                          </a:solidFill>
                          <a:latin typeface="Arial (Corpo)"/>
                          <a:cs typeface="Arial"/>
                        </a:rPr>
                        <a:t> </a:t>
                      </a:r>
                      <a:r>
                        <a:rPr sz="1100" b="1" dirty="0">
                          <a:solidFill>
                            <a:srgbClr val="00338D"/>
                          </a:solidFill>
                          <a:latin typeface="Arial (Corpo)"/>
                          <a:cs typeface="Arial"/>
                        </a:rPr>
                        <a:t>un</a:t>
                      </a:r>
                      <a:r>
                        <a:rPr sz="1100" b="1" spc="-10" dirty="0">
                          <a:solidFill>
                            <a:srgbClr val="00338D"/>
                          </a:solidFill>
                          <a:latin typeface="Arial (Corpo)"/>
                          <a:cs typeface="Arial"/>
                        </a:rPr>
                        <a:t> modello 	organizzativo</a:t>
                      </a:r>
                      <a:r>
                        <a:rPr sz="1100" b="1" spc="-20" dirty="0">
                          <a:solidFill>
                            <a:srgbClr val="00338D"/>
                          </a:solidFill>
                          <a:latin typeface="Arial (Corpo)"/>
                          <a:cs typeface="Arial"/>
                        </a:rPr>
                        <a:t> </a:t>
                      </a:r>
                      <a:r>
                        <a:rPr sz="1100" b="1" dirty="0">
                          <a:solidFill>
                            <a:srgbClr val="00338D"/>
                          </a:solidFill>
                          <a:latin typeface="Arial (Corpo)"/>
                          <a:cs typeface="Arial"/>
                        </a:rPr>
                        <a:t>ex</a:t>
                      </a:r>
                      <a:r>
                        <a:rPr sz="1100" b="1" spc="-50" dirty="0">
                          <a:solidFill>
                            <a:srgbClr val="00338D"/>
                          </a:solidFill>
                          <a:latin typeface="Arial (Corpo)"/>
                          <a:cs typeface="Arial"/>
                        </a:rPr>
                        <a:t> </a:t>
                      </a:r>
                      <a:r>
                        <a:rPr sz="1100" b="1" spc="-10" dirty="0">
                          <a:solidFill>
                            <a:srgbClr val="00338D"/>
                          </a:solidFill>
                          <a:latin typeface="Arial (Corpo)"/>
                          <a:cs typeface="Arial"/>
                        </a:rPr>
                        <a:t>Decreto</a:t>
                      </a:r>
                      <a:endParaRPr sz="1100" dirty="0">
                        <a:latin typeface="Arial (Corpo)"/>
                        <a:cs typeface="Arial"/>
                      </a:endParaRPr>
                    </a:p>
                    <a:p>
                      <a:pPr marL="257175" marR="704850" indent="-172085">
                        <a:lnSpc>
                          <a:spcPct val="100000"/>
                        </a:lnSpc>
                        <a:spcBef>
                          <a:spcPts val="600"/>
                        </a:spcBef>
                        <a:buClr>
                          <a:srgbClr val="0091DA"/>
                        </a:buClr>
                        <a:buSzPct val="81818"/>
                        <a:buFont typeface="Wingdings"/>
                        <a:buChar char=""/>
                        <a:tabLst>
                          <a:tab pos="257175" algn="l"/>
                        </a:tabLst>
                      </a:pPr>
                      <a:r>
                        <a:rPr sz="1100" spc="-10" dirty="0">
                          <a:solidFill>
                            <a:srgbClr val="00338D"/>
                          </a:solidFill>
                          <a:latin typeface="Arial (Corpo)"/>
                          <a:cs typeface="Arial"/>
                        </a:rPr>
                        <a:t>Mancanza</a:t>
                      </a:r>
                      <a:r>
                        <a:rPr sz="1100" spc="-15" dirty="0">
                          <a:solidFill>
                            <a:srgbClr val="00338D"/>
                          </a:solidFill>
                          <a:latin typeface="Arial (Corpo)"/>
                          <a:cs typeface="Arial"/>
                        </a:rPr>
                        <a:t> </a:t>
                      </a:r>
                      <a:r>
                        <a:rPr sz="1100" dirty="0">
                          <a:solidFill>
                            <a:srgbClr val="00338D"/>
                          </a:solidFill>
                          <a:latin typeface="Arial (Corpo)"/>
                          <a:cs typeface="Arial"/>
                        </a:rPr>
                        <a:t>di</a:t>
                      </a:r>
                      <a:r>
                        <a:rPr sz="1100" spc="-35" dirty="0">
                          <a:solidFill>
                            <a:srgbClr val="00338D"/>
                          </a:solidFill>
                          <a:latin typeface="Arial (Corpo)"/>
                          <a:cs typeface="Arial"/>
                        </a:rPr>
                        <a:t> </a:t>
                      </a:r>
                      <a:r>
                        <a:rPr sz="1100" dirty="0">
                          <a:solidFill>
                            <a:srgbClr val="00338D"/>
                          </a:solidFill>
                          <a:latin typeface="Arial (Corpo)"/>
                          <a:cs typeface="Arial"/>
                        </a:rPr>
                        <a:t>presidi</a:t>
                      </a:r>
                      <a:r>
                        <a:rPr sz="1100" spc="-50" dirty="0">
                          <a:solidFill>
                            <a:srgbClr val="00338D"/>
                          </a:solidFill>
                          <a:latin typeface="Arial (Corpo)"/>
                          <a:cs typeface="Arial"/>
                        </a:rPr>
                        <a:t> </a:t>
                      </a:r>
                      <a:r>
                        <a:rPr sz="1100" spc="-10" dirty="0">
                          <a:solidFill>
                            <a:srgbClr val="00338D"/>
                          </a:solidFill>
                          <a:latin typeface="Arial (Corpo)"/>
                          <a:cs typeface="Arial"/>
                        </a:rPr>
                        <a:t>organizzativi</a:t>
                      </a:r>
                      <a:r>
                        <a:rPr sz="1100" spc="-50" dirty="0">
                          <a:solidFill>
                            <a:srgbClr val="00338D"/>
                          </a:solidFill>
                          <a:latin typeface="Arial (Corpo)"/>
                          <a:cs typeface="Arial"/>
                        </a:rPr>
                        <a:t> </a:t>
                      </a:r>
                      <a:r>
                        <a:rPr sz="1100" dirty="0">
                          <a:solidFill>
                            <a:srgbClr val="00338D"/>
                          </a:solidFill>
                          <a:latin typeface="Arial (Corpo)"/>
                          <a:cs typeface="Arial"/>
                        </a:rPr>
                        <a:t>e</a:t>
                      </a:r>
                      <a:r>
                        <a:rPr sz="1100" spc="-30" dirty="0">
                          <a:solidFill>
                            <a:srgbClr val="00338D"/>
                          </a:solidFill>
                          <a:latin typeface="Arial (Corpo)"/>
                          <a:cs typeface="Arial"/>
                        </a:rPr>
                        <a:t> </a:t>
                      </a:r>
                      <a:r>
                        <a:rPr sz="1100" dirty="0">
                          <a:solidFill>
                            <a:srgbClr val="00338D"/>
                          </a:solidFill>
                          <a:latin typeface="Arial (Corpo)"/>
                          <a:cs typeface="Arial"/>
                        </a:rPr>
                        <a:t>di</a:t>
                      </a:r>
                      <a:r>
                        <a:rPr sz="1100" spc="-35" dirty="0">
                          <a:solidFill>
                            <a:srgbClr val="00338D"/>
                          </a:solidFill>
                          <a:latin typeface="Arial (Corpo)"/>
                          <a:cs typeface="Arial"/>
                        </a:rPr>
                        <a:t> </a:t>
                      </a:r>
                      <a:r>
                        <a:rPr sz="1100" dirty="0">
                          <a:solidFill>
                            <a:srgbClr val="00338D"/>
                          </a:solidFill>
                          <a:latin typeface="Arial (Corpo)"/>
                          <a:cs typeface="Arial"/>
                        </a:rPr>
                        <a:t>gestione</a:t>
                      </a:r>
                      <a:r>
                        <a:rPr sz="1100" spc="-35" dirty="0">
                          <a:solidFill>
                            <a:srgbClr val="00338D"/>
                          </a:solidFill>
                          <a:latin typeface="Arial (Corpo)"/>
                          <a:cs typeface="Arial"/>
                        </a:rPr>
                        <a:t> </a:t>
                      </a:r>
                      <a:r>
                        <a:rPr sz="1100" dirty="0">
                          <a:solidFill>
                            <a:srgbClr val="00338D"/>
                          </a:solidFill>
                          <a:latin typeface="Arial (Corpo)"/>
                          <a:cs typeface="Arial"/>
                        </a:rPr>
                        <a:t>volti</a:t>
                      </a:r>
                      <a:r>
                        <a:rPr sz="1100" spc="-40" dirty="0">
                          <a:solidFill>
                            <a:srgbClr val="00338D"/>
                          </a:solidFill>
                          <a:latin typeface="Arial (Corpo)"/>
                          <a:cs typeface="Arial"/>
                        </a:rPr>
                        <a:t> </a:t>
                      </a:r>
                      <a:r>
                        <a:rPr sz="1100" spc="-50" dirty="0">
                          <a:solidFill>
                            <a:srgbClr val="00338D"/>
                          </a:solidFill>
                          <a:latin typeface="Arial (Corpo)"/>
                          <a:cs typeface="Arial"/>
                        </a:rPr>
                        <a:t>a </a:t>
                      </a:r>
                      <a:r>
                        <a:rPr sz="1100" spc="-10" dirty="0">
                          <a:solidFill>
                            <a:srgbClr val="00338D"/>
                          </a:solidFill>
                          <a:latin typeface="Arial (Corpo)"/>
                          <a:cs typeface="Arial"/>
                        </a:rPr>
                        <a:t>prevenire</a:t>
                      </a:r>
                      <a:r>
                        <a:rPr sz="1100" spc="-60" dirty="0">
                          <a:solidFill>
                            <a:srgbClr val="00338D"/>
                          </a:solidFill>
                          <a:latin typeface="Arial (Corpo)"/>
                          <a:cs typeface="Arial"/>
                        </a:rPr>
                        <a:t> </a:t>
                      </a:r>
                      <a:r>
                        <a:rPr sz="1100" dirty="0">
                          <a:solidFill>
                            <a:srgbClr val="00338D"/>
                          </a:solidFill>
                          <a:latin typeface="Arial (Corpo)"/>
                          <a:cs typeface="Arial"/>
                        </a:rPr>
                        <a:t>la</a:t>
                      </a:r>
                      <a:r>
                        <a:rPr sz="1100" spc="-10" dirty="0">
                          <a:solidFill>
                            <a:srgbClr val="00338D"/>
                          </a:solidFill>
                          <a:latin typeface="Arial (Corpo)"/>
                          <a:cs typeface="Arial"/>
                        </a:rPr>
                        <a:t> commissione</a:t>
                      </a:r>
                      <a:r>
                        <a:rPr sz="1100" spc="-55" dirty="0">
                          <a:solidFill>
                            <a:srgbClr val="00338D"/>
                          </a:solidFill>
                          <a:latin typeface="Arial (Corpo)"/>
                          <a:cs typeface="Arial"/>
                        </a:rPr>
                        <a:t> </a:t>
                      </a:r>
                      <a:r>
                        <a:rPr sz="1100" dirty="0">
                          <a:solidFill>
                            <a:srgbClr val="00338D"/>
                          </a:solidFill>
                          <a:latin typeface="Arial (Corpo)"/>
                          <a:cs typeface="Arial"/>
                        </a:rPr>
                        <a:t>dei</a:t>
                      </a:r>
                      <a:r>
                        <a:rPr sz="1100" spc="-25" dirty="0">
                          <a:solidFill>
                            <a:srgbClr val="00338D"/>
                          </a:solidFill>
                          <a:latin typeface="Arial (Corpo)"/>
                          <a:cs typeface="Arial"/>
                        </a:rPr>
                        <a:t> </a:t>
                      </a:r>
                      <a:r>
                        <a:rPr sz="1100" dirty="0">
                          <a:solidFill>
                            <a:srgbClr val="00338D"/>
                          </a:solidFill>
                          <a:latin typeface="Arial (Corpo)"/>
                          <a:cs typeface="Arial"/>
                        </a:rPr>
                        <a:t>reati</a:t>
                      </a:r>
                      <a:r>
                        <a:rPr sz="1100" spc="-45" dirty="0">
                          <a:solidFill>
                            <a:srgbClr val="00338D"/>
                          </a:solidFill>
                          <a:latin typeface="Arial (Corpo)"/>
                          <a:cs typeface="Arial"/>
                        </a:rPr>
                        <a:t> </a:t>
                      </a:r>
                      <a:r>
                        <a:rPr sz="1100" dirty="0">
                          <a:solidFill>
                            <a:srgbClr val="00338D"/>
                          </a:solidFill>
                          <a:latin typeface="Arial (Corpo)"/>
                          <a:cs typeface="Arial"/>
                        </a:rPr>
                        <a:t>in</a:t>
                      </a:r>
                      <a:r>
                        <a:rPr sz="1100" spc="-30" dirty="0">
                          <a:solidFill>
                            <a:srgbClr val="00338D"/>
                          </a:solidFill>
                          <a:latin typeface="Arial (Corpo)"/>
                          <a:cs typeface="Arial"/>
                        </a:rPr>
                        <a:t> </a:t>
                      </a:r>
                      <a:r>
                        <a:rPr sz="1100" spc="-10" dirty="0">
                          <a:solidFill>
                            <a:srgbClr val="00338D"/>
                          </a:solidFill>
                          <a:latin typeface="Arial (Corpo)"/>
                          <a:cs typeface="Arial"/>
                        </a:rPr>
                        <a:t>oggetto</a:t>
                      </a:r>
                      <a:endParaRPr sz="1100" dirty="0">
                        <a:latin typeface="Arial (Corpo)"/>
                        <a:cs typeface="Arial"/>
                      </a:endParaRPr>
                    </a:p>
                    <a:p>
                      <a:pPr marL="255904" marR="237490" indent="-171450">
                        <a:lnSpc>
                          <a:spcPct val="101800"/>
                        </a:lnSpc>
                        <a:spcBef>
                          <a:spcPts val="520"/>
                        </a:spcBef>
                        <a:buClr>
                          <a:srgbClr val="0091DA"/>
                        </a:buClr>
                        <a:buSzPct val="81818"/>
                        <a:buFont typeface="Wingdings"/>
                        <a:buChar char=""/>
                        <a:tabLst>
                          <a:tab pos="257175" algn="l"/>
                        </a:tabLst>
                      </a:pPr>
                      <a:r>
                        <a:rPr sz="1100" spc="-10" dirty="0">
                          <a:solidFill>
                            <a:srgbClr val="00338D"/>
                          </a:solidFill>
                          <a:latin typeface="Arial (Corpo)"/>
                          <a:cs typeface="Arial"/>
                        </a:rPr>
                        <a:t>Adozione</a:t>
                      </a:r>
                      <a:r>
                        <a:rPr sz="1100" spc="-30" dirty="0">
                          <a:solidFill>
                            <a:srgbClr val="00338D"/>
                          </a:solidFill>
                          <a:latin typeface="Arial (Corpo)"/>
                          <a:cs typeface="Arial"/>
                        </a:rPr>
                        <a:t> </a:t>
                      </a:r>
                      <a:r>
                        <a:rPr sz="1100" dirty="0">
                          <a:solidFill>
                            <a:srgbClr val="00338D"/>
                          </a:solidFill>
                          <a:latin typeface="Arial (Corpo)"/>
                          <a:cs typeface="Arial"/>
                        </a:rPr>
                        <a:t>del</a:t>
                      </a:r>
                      <a:r>
                        <a:rPr sz="1100" spc="-35" dirty="0">
                          <a:solidFill>
                            <a:srgbClr val="00338D"/>
                          </a:solidFill>
                          <a:latin typeface="Arial (Corpo)"/>
                          <a:cs typeface="Arial"/>
                        </a:rPr>
                        <a:t> </a:t>
                      </a:r>
                      <a:r>
                        <a:rPr sz="1100" dirty="0">
                          <a:solidFill>
                            <a:srgbClr val="00338D"/>
                          </a:solidFill>
                          <a:latin typeface="Arial (Corpo)"/>
                          <a:cs typeface="Arial"/>
                        </a:rPr>
                        <a:t>codice</a:t>
                      </a:r>
                      <a:r>
                        <a:rPr sz="1100" spc="-45" dirty="0">
                          <a:solidFill>
                            <a:srgbClr val="00338D"/>
                          </a:solidFill>
                          <a:latin typeface="Arial (Corpo)"/>
                          <a:cs typeface="Arial"/>
                        </a:rPr>
                        <a:t> </a:t>
                      </a:r>
                      <a:r>
                        <a:rPr sz="1100" dirty="0">
                          <a:solidFill>
                            <a:srgbClr val="00338D"/>
                          </a:solidFill>
                          <a:latin typeface="Arial (Corpo)"/>
                          <a:cs typeface="Arial"/>
                        </a:rPr>
                        <a:t>etico</a:t>
                      </a:r>
                      <a:r>
                        <a:rPr sz="1100" spc="-55" dirty="0">
                          <a:solidFill>
                            <a:srgbClr val="00338D"/>
                          </a:solidFill>
                          <a:latin typeface="Arial (Corpo)"/>
                          <a:cs typeface="Arial"/>
                        </a:rPr>
                        <a:t> </a:t>
                      </a:r>
                      <a:r>
                        <a:rPr sz="1100" dirty="0">
                          <a:solidFill>
                            <a:srgbClr val="00338D"/>
                          </a:solidFill>
                          <a:latin typeface="Arial (Corpo)"/>
                          <a:cs typeface="Arial"/>
                        </a:rPr>
                        <a:t>nel</a:t>
                      </a:r>
                      <a:r>
                        <a:rPr sz="1100" spc="-35" dirty="0">
                          <a:solidFill>
                            <a:srgbClr val="00338D"/>
                          </a:solidFill>
                          <a:latin typeface="Arial (Corpo)"/>
                          <a:cs typeface="Arial"/>
                        </a:rPr>
                        <a:t> </a:t>
                      </a:r>
                      <a:r>
                        <a:rPr sz="1100" dirty="0">
                          <a:solidFill>
                            <a:srgbClr val="00338D"/>
                          </a:solidFill>
                          <a:latin typeface="Arial (Corpo)"/>
                          <a:cs typeface="Arial"/>
                        </a:rPr>
                        <a:t>2003</a:t>
                      </a:r>
                      <a:r>
                        <a:rPr sz="1100" spc="-45" dirty="0">
                          <a:solidFill>
                            <a:srgbClr val="00338D"/>
                          </a:solidFill>
                          <a:latin typeface="Arial (Corpo)"/>
                          <a:cs typeface="Arial"/>
                        </a:rPr>
                        <a:t> </a:t>
                      </a:r>
                      <a:r>
                        <a:rPr sz="1100" dirty="0">
                          <a:solidFill>
                            <a:srgbClr val="00338D"/>
                          </a:solidFill>
                          <a:latin typeface="Arial (Corpo)"/>
                          <a:cs typeface="Arial"/>
                        </a:rPr>
                        <a:t>senza</a:t>
                      </a:r>
                      <a:r>
                        <a:rPr sz="1100" spc="-45" dirty="0">
                          <a:solidFill>
                            <a:srgbClr val="00338D"/>
                          </a:solidFill>
                          <a:latin typeface="Arial (Corpo)"/>
                          <a:cs typeface="Arial"/>
                        </a:rPr>
                        <a:t> </a:t>
                      </a:r>
                      <a:r>
                        <a:rPr sz="1100" dirty="0">
                          <a:solidFill>
                            <a:srgbClr val="00338D"/>
                          </a:solidFill>
                          <a:latin typeface="Arial (Corpo)"/>
                          <a:cs typeface="Arial"/>
                        </a:rPr>
                        <a:t>che,</a:t>
                      </a:r>
                      <a:r>
                        <a:rPr sz="1100" spc="-50" dirty="0">
                          <a:solidFill>
                            <a:srgbClr val="00338D"/>
                          </a:solidFill>
                          <a:latin typeface="Arial (Corpo)"/>
                          <a:cs typeface="Arial"/>
                        </a:rPr>
                        <a:t> </a:t>
                      </a:r>
                      <a:r>
                        <a:rPr sz="1100" spc="-10" dirty="0">
                          <a:solidFill>
                            <a:srgbClr val="00338D"/>
                          </a:solidFill>
                          <a:latin typeface="Arial (Corpo)"/>
                          <a:cs typeface="Arial"/>
                        </a:rPr>
                        <a:t>tuttavia,</a:t>
                      </a:r>
                      <a:r>
                        <a:rPr sz="1100" spc="-55" dirty="0">
                          <a:solidFill>
                            <a:srgbClr val="00338D"/>
                          </a:solidFill>
                          <a:latin typeface="Arial (Corpo)"/>
                          <a:cs typeface="Arial"/>
                        </a:rPr>
                        <a:t> </a:t>
                      </a:r>
                      <a:r>
                        <a:rPr sz="1100" spc="-10" dirty="0">
                          <a:solidFill>
                            <a:srgbClr val="00338D"/>
                          </a:solidFill>
                          <a:latin typeface="Arial (Corpo)"/>
                          <a:cs typeface="Arial"/>
                        </a:rPr>
                        <a:t>risulti 	</a:t>
                      </a:r>
                      <a:r>
                        <a:rPr sz="1100" dirty="0">
                          <a:solidFill>
                            <a:srgbClr val="00338D"/>
                          </a:solidFill>
                          <a:latin typeface="Arial (Corpo)"/>
                          <a:cs typeface="Arial"/>
                        </a:rPr>
                        <a:t>essere</a:t>
                      </a:r>
                      <a:r>
                        <a:rPr sz="1100" spc="-50" dirty="0">
                          <a:solidFill>
                            <a:srgbClr val="00338D"/>
                          </a:solidFill>
                          <a:latin typeface="Arial (Corpo)"/>
                          <a:cs typeface="Arial"/>
                        </a:rPr>
                        <a:t> </a:t>
                      </a:r>
                      <a:r>
                        <a:rPr sz="1100" dirty="0">
                          <a:solidFill>
                            <a:srgbClr val="00338D"/>
                          </a:solidFill>
                          <a:latin typeface="Arial (Corpo)"/>
                          <a:cs typeface="Arial"/>
                        </a:rPr>
                        <a:t>stato</a:t>
                      </a:r>
                      <a:r>
                        <a:rPr sz="1100" spc="-20" dirty="0">
                          <a:solidFill>
                            <a:srgbClr val="00338D"/>
                          </a:solidFill>
                          <a:latin typeface="Arial (Corpo)"/>
                          <a:cs typeface="Arial"/>
                        </a:rPr>
                        <a:t> </a:t>
                      </a:r>
                      <a:r>
                        <a:rPr sz="1100" spc="-10" dirty="0">
                          <a:solidFill>
                            <a:srgbClr val="00338D"/>
                          </a:solidFill>
                          <a:latin typeface="Arial (Corpo)"/>
                          <a:cs typeface="Arial"/>
                        </a:rPr>
                        <a:t>reso</a:t>
                      </a:r>
                      <a:r>
                        <a:rPr sz="1100" spc="-105" dirty="0">
                          <a:solidFill>
                            <a:srgbClr val="00338D"/>
                          </a:solidFill>
                          <a:latin typeface="Arial (Corpo)"/>
                          <a:cs typeface="Arial"/>
                        </a:rPr>
                        <a:t> </a:t>
                      </a:r>
                      <a:r>
                        <a:rPr sz="1100" spc="-10" dirty="0">
                          <a:solidFill>
                            <a:srgbClr val="00338D"/>
                          </a:solidFill>
                          <a:latin typeface="Arial (Corpo)"/>
                          <a:cs typeface="Arial"/>
                        </a:rPr>
                        <a:t>operativo</a:t>
                      </a:r>
                      <a:endParaRPr sz="1100" dirty="0">
                        <a:latin typeface="Arial (Corpo)"/>
                        <a:cs typeface="Arial"/>
                      </a:endParaRPr>
                    </a:p>
                  </a:txBody>
                  <a:tcPr marL="0" marR="0" marT="33655" marB="0">
                    <a:lnL w="12700">
                      <a:solidFill>
                        <a:srgbClr val="00338D"/>
                      </a:solidFill>
                      <a:prstDash val="solid"/>
                    </a:lnL>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4"/>
                  </a:ext>
                </a:extLst>
              </a:tr>
              <a:tr h="1242060">
                <a:tc>
                  <a:txBody>
                    <a:bodyPr/>
                    <a:lstStyle/>
                    <a:p>
                      <a:pPr>
                        <a:lnSpc>
                          <a:spcPct val="100000"/>
                        </a:lnSpc>
                      </a:pPr>
                      <a:endParaRPr sz="1100">
                        <a:latin typeface="Arial (Corpo)"/>
                        <a:cs typeface="Times New Roman"/>
                      </a:endParaRPr>
                    </a:p>
                    <a:p>
                      <a:pPr>
                        <a:lnSpc>
                          <a:spcPct val="100000"/>
                        </a:lnSpc>
                      </a:pPr>
                      <a:endParaRPr sz="1100">
                        <a:latin typeface="Arial (Corpo)"/>
                        <a:cs typeface="Times New Roman"/>
                      </a:endParaRPr>
                    </a:p>
                    <a:p>
                      <a:pPr>
                        <a:lnSpc>
                          <a:spcPct val="100000"/>
                        </a:lnSpc>
                        <a:spcBef>
                          <a:spcPts val="550"/>
                        </a:spcBef>
                      </a:pPr>
                      <a:endParaRPr sz="1100">
                        <a:latin typeface="Arial (Corpo)"/>
                        <a:cs typeface="Times New Roman"/>
                      </a:endParaRPr>
                    </a:p>
                    <a:p>
                      <a:pPr marR="635" algn="ctr">
                        <a:lnSpc>
                          <a:spcPct val="100000"/>
                        </a:lnSpc>
                      </a:pPr>
                      <a:r>
                        <a:rPr sz="1100" b="1" spc="-10" dirty="0">
                          <a:solidFill>
                            <a:srgbClr val="00338D"/>
                          </a:solidFill>
                          <a:latin typeface="Arial (Corpo)"/>
                          <a:cs typeface="Arial"/>
                        </a:rPr>
                        <a:t>Sanzioni</a:t>
                      </a:r>
                      <a:endParaRPr sz="1100">
                        <a:latin typeface="Arial (Corpo)"/>
                        <a:cs typeface="Arial"/>
                      </a:endParaRPr>
                    </a:p>
                  </a:txBody>
                  <a:tcPr marL="0" marR="0" marT="0" marB="0">
                    <a:lnR w="12700">
                      <a:solidFill>
                        <a:srgbClr val="00338D"/>
                      </a:solidFill>
                      <a:prstDash val="solid"/>
                    </a:lnR>
                    <a:lnT w="12700">
                      <a:solidFill>
                        <a:srgbClr val="00338D"/>
                      </a:solidFill>
                      <a:prstDash val="solid"/>
                    </a:lnT>
                    <a:lnB w="12700">
                      <a:solidFill>
                        <a:srgbClr val="00338D"/>
                      </a:solidFill>
                      <a:prstDash val="solid"/>
                    </a:lnB>
                    <a:solidFill>
                      <a:srgbClr val="C9D2E6"/>
                    </a:solidFill>
                  </a:tcPr>
                </a:tc>
                <a:tc>
                  <a:txBody>
                    <a:bodyPr/>
                    <a:lstStyle/>
                    <a:p>
                      <a:pPr marL="256540" indent="-171450">
                        <a:lnSpc>
                          <a:spcPct val="100000"/>
                        </a:lnSpc>
                        <a:spcBef>
                          <a:spcPts val="265"/>
                        </a:spcBef>
                        <a:buClr>
                          <a:srgbClr val="0091DA"/>
                        </a:buClr>
                        <a:buSzPct val="81818"/>
                        <a:buFont typeface="Wingdings"/>
                        <a:buChar char=""/>
                        <a:tabLst>
                          <a:tab pos="256540" algn="l"/>
                        </a:tabLst>
                      </a:pPr>
                      <a:r>
                        <a:rPr sz="1100" spc="-10" dirty="0">
                          <a:solidFill>
                            <a:srgbClr val="00338D"/>
                          </a:solidFill>
                          <a:latin typeface="Arial (Corpo)"/>
                          <a:cs typeface="Arial"/>
                        </a:rPr>
                        <a:t>Sanzione</a:t>
                      </a:r>
                      <a:r>
                        <a:rPr sz="1100" spc="-5" dirty="0">
                          <a:solidFill>
                            <a:srgbClr val="00338D"/>
                          </a:solidFill>
                          <a:latin typeface="Arial (Corpo)"/>
                          <a:cs typeface="Arial"/>
                        </a:rPr>
                        <a:t> </a:t>
                      </a:r>
                      <a:r>
                        <a:rPr sz="1100" spc="-10" dirty="0">
                          <a:solidFill>
                            <a:srgbClr val="00338D"/>
                          </a:solidFill>
                          <a:latin typeface="Arial (Corpo)"/>
                          <a:cs typeface="Arial"/>
                        </a:rPr>
                        <a:t>Pecuniaria:</a:t>
                      </a:r>
                      <a:r>
                        <a:rPr sz="1100" spc="-40" dirty="0">
                          <a:solidFill>
                            <a:srgbClr val="00338D"/>
                          </a:solidFill>
                          <a:latin typeface="Arial (Corpo)"/>
                          <a:cs typeface="Arial"/>
                        </a:rPr>
                        <a:t> </a:t>
                      </a:r>
                      <a:r>
                        <a:rPr sz="1100" dirty="0">
                          <a:solidFill>
                            <a:srgbClr val="00338D"/>
                          </a:solidFill>
                          <a:latin typeface="Arial (Corpo)"/>
                          <a:cs typeface="Arial"/>
                        </a:rPr>
                        <a:t>€</a:t>
                      </a:r>
                      <a:r>
                        <a:rPr sz="1100" spc="35" dirty="0">
                          <a:solidFill>
                            <a:srgbClr val="00338D"/>
                          </a:solidFill>
                          <a:latin typeface="Arial (Corpo)"/>
                          <a:cs typeface="Arial"/>
                        </a:rPr>
                        <a:t> </a:t>
                      </a:r>
                      <a:r>
                        <a:rPr sz="1100" spc="-10" dirty="0">
                          <a:solidFill>
                            <a:srgbClr val="00338D"/>
                          </a:solidFill>
                          <a:latin typeface="Arial (Corpo)"/>
                          <a:cs typeface="Arial"/>
                        </a:rPr>
                        <a:t>750.000</a:t>
                      </a:r>
                      <a:endParaRPr sz="1100" dirty="0">
                        <a:latin typeface="Arial (Corpo)"/>
                        <a:cs typeface="Arial"/>
                      </a:endParaRPr>
                    </a:p>
                    <a:p>
                      <a:pPr marL="257175" marR="332740" indent="-172085">
                        <a:lnSpc>
                          <a:spcPct val="100000"/>
                        </a:lnSpc>
                        <a:spcBef>
                          <a:spcPts val="600"/>
                        </a:spcBef>
                        <a:buClr>
                          <a:srgbClr val="0091DA"/>
                        </a:buClr>
                        <a:buSzPct val="81818"/>
                        <a:buFont typeface="Wingdings"/>
                        <a:buChar char=""/>
                        <a:tabLst>
                          <a:tab pos="257175" algn="l"/>
                        </a:tabLst>
                      </a:pPr>
                      <a:r>
                        <a:rPr sz="1100" spc="-10" dirty="0">
                          <a:solidFill>
                            <a:srgbClr val="00338D"/>
                          </a:solidFill>
                          <a:latin typeface="Arial (Corpo)"/>
                          <a:cs typeface="Arial"/>
                        </a:rPr>
                        <a:t>Sanzione</a:t>
                      </a:r>
                      <a:r>
                        <a:rPr sz="1100" spc="-15" dirty="0">
                          <a:solidFill>
                            <a:srgbClr val="00338D"/>
                          </a:solidFill>
                          <a:latin typeface="Arial (Corpo)"/>
                          <a:cs typeface="Arial"/>
                        </a:rPr>
                        <a:t> </a:t>
                      </a:r>
                      <a:r>
                        <a:rPr sz="1100" spc="-10" dirty="0">
                          <a:solidFill>
                            <a:srgbClr val="00338D"/>
                          </a:solidFill>
                          <a:latin typeface="Arial (Corpo)"/>
                          <a:cs typeface="Arial"/>
                        </a:rPr>
                        <a:t>Interdittiva:</a:t>
                      </a:r>
                      <a:r>
                        <a:rPr sz="1100" spc="-40" dirty="0">
                          <a:solidFill>
                            <a:srgbClr val="00338D"/>
                          </a:solidFill>
                          <a:latin typeface="Arial (Corpo)"/>
                          <a:cs typeface="Arial"/>
                        </a:rPr>
                        <a:t> </a:t>
                      </a:r>
                      <a:r>
                        <a:rPr sz="1100" spc="-10" dirty="0">
                          <a:solidFill>
                            <a:srgbClr val="00338D"/>
                          </a:solidFill>
                          <a:latin typeface="Arial (Corpo)"/>
                          <a:cs typeface="Arial"/>
                        </a:rPr>
                        <a:t>divieto</a:t>
                      </a:r>
                      <a:r>
                        <a:rPr sz="1100" spc="-30" dirty="0">
                          <a:solidFill>
                            <a:srgbClr val="00338D"/>
                          </a:solidFill>
                          <a:latin typeface="Arial (Corpo)"/>
                          <a:cs typeface="Arial"/>
                        </a:rPr>
                        <a:t> </a:t>
                      </a:r>
                      <a:r>
                        <a:rPr sz="1100" dirty="0">
                          <a:solidFill>
                            <a:srgbClr val="00338D"/>
                          </a:solidFill>
                          <a:latin typeface="Arial (Corpo)"/>
                          <a:cs typeface="Arial"/>
                        </a:rPr>
                        <a:t>di</a:t>
                      </a:r>
                      <a:r>
                        <a:rPr sz="1100" spc="-5" dirty="0">
                          <a:solidFill>
                            <a:srgbClr val="00338D"/>
                          </a:solidFill>
                          <a:latin typeface="Arial (Corpo)"/>
                          <a:cs typeface="Arial"/>
                        </a:rPr>
                        <a:t> </a:t>
                      </a:r>
                      <a:r>
                        <a:rPr sz="1100" spc="-10" dirty="0">
                          <a:solidFill>
                            <a:srgbClr val="00338D"/>
                          </a:solidFill>
                          <a:latin typeface="Arial (Corpo)"/>
                          <a:cs typeface="Arial"/>
                        </a:rPr>
                        <a:t>contrattare</a:t>
                      </a:r>
                      <a:r>
                        <a:rPr sz="1100" spc="-55" dirty="0">
                          <a:solidFill>
                            <a:srgbClr val="00338D"/>
                          </a:solidFill>
                          <a:latin typeface="Arial (Corpo)"/>
                          <a:cs typeface="Arial"/>
                        </a:rPr>
                        <a:t> </a:t>
                      </a:r>
                      <a:r>
                        <a:rPr sz="1100" dirty="0">
                          <a:solidFill>
                            <a:srgbClr val="00338D"/>
                          </a:solidFill>
                          <a:latin typeface="Arial (Corpo)"/>
                          <a:cs typeface="Arial"/>
                        </a:rPr>
                        <a:t>con</a:t>
                      </a:r>
                      <a:r>
                        <a:rPr sz="1100" spc="5" dirty="0">
                          <a:solidFill>
                            <a:srgbClr val="00338D"/>
                          </a:solidFill>
                          <a:latin typeface="Arial (Corpo)"/>
                          <a:cs typeface="Arial"/>
                        </a:rPr>
                        <a:t> </a:t>
                      </a:r>
                      <a:r>
                        <a:rPr sz="1100" dirty="0">
                          <a:solidFill>
                            <a:srgbClr val="00338D"/>
                          </a:solidFill>
                          <a:latin typeface="Arial (Corpo)"/>
                          <a:cs typeface="Arial"/>
                        </a:rPr>
                        <a:t>la</a:t>
                      </a:r>
                      <a:r>
                        <a:rPr sz="1100" spc="-5" dirty="0">
                          <a:solidFill>
                            <a:srgbClr val="00338D"/>
                          </a:solidFill>
                          <a:latin typeface="Arial (Corpo)"/>
                          <a:cs typeface="Arial"/>
                        </a:rPr>
                        <a:t> </a:t>
                      </a:r>
                      <a:r>
                        <a:rPr sz="1100" dirty="0">
                          <a:solidFill>
                            <a:srgbClr val="00338D"/>
                          </a:solidFill>
                          <a:latin typeface="Arial (Corpo)"/>
                          <a:cs typeface="Arial"/>
                        </a:rPr>
                        <a:t>P.A.</a:t>
                      </a:r>
                      <a:r>
                        <a:rPr sz="1100" spc="-15" dirty="0">
                          <a:solidFill>
                            <a:srgbClr val="00338D"/>
                          </a:solidFill>
                          <a:latin typeface="Arial (Corpo)"/>
                          <a:cs typeface="Arial"/>
                        </a:rPr>
                        <a:t> </a:t>
                      </a:r>
                      <a:r>
                        <a:rPr sz="1100" dirty="0">
                          <a:solidFill>
                            <a:srgbClr val="00338D"/>
                          </a:solidFill>
                          <a:latin typeface="Arial (Corpo)"/>
                          <a:cs typeface="Arial"/>
                        </a:rPr>
                        <a:t>per</a:t>
                      </a:r>
                      <a:r>
                        <a:rPr sz="1100" spc="-15" dirty="0">
                          <a:solidFill>
                            <a:srgbClr val="00338D"/>
                          </a:solidFill>
                          <a:latin typeface="Arial (Corpo)"/>
                          <a:cs typeface="Arial"/>
                        </a:rPr>
                        <a:t> </a:t>
                      </a:r>
                      <a:r>
                        <a:rPr sz="1100" spc="-50" dirty="0">
                          <a:solidFill>
                            <a:srgbClr val="00338D"/>
                          </a:solidFill>
                          <a:latin typeface="Arial (Corpo)"/>
                          <a:cs typeface="Arial"/>
                        </a:rPr>
                        <a:t>1 </a:t>
                      </a:r>
                      <a:r>
                        <a:rPr sz="1100" spc="-20" dirty="0">
                          <a:solidFill>
                            <a:srgbClr val="00338D"/>
                          </a:solidFill>
                          <a:latin typeface="Arial (Corpo)"/>
                          <a:cs typeface="Arial"/>
                        </a:rPr>
                        <a:t>anno</a:t>
                      </a:r>
                      <a:endParaRPr sz="1100" dirty="0">
                        <a:latin typeface="Arial (Corpo)"/>
                        <a:cs typeface="Arial"/>
                      </a:endParaRPr>
                    </a:p>
                    <a:p>
                      <a:pPr marL="255904" marR="233679" indent="-171450">
                        <a:lnSpc>
                          <a:spcPct val="101400"/>
                        </a:lnSpc>
                        <a:spcBef>
                          <a:spcPts val="509"/>
                        </a:spcBef>
                        <a:buClr>
                          <a:srgbClr val="0091DA"/>
                        </a:buClr>
                        <a:buSzPct val="81818"/>
                        <a:buFont typeface="Wingdings"/>
                        <a:buChar char=""/>
                        <a:tabLst>
                          <a:tab pos="257175" algn="l"/>
                        </a:tabLst>
                      </a:pPr>
                      <a:r>
                        <a:rPr sz="1100" dirty="0">
                          <a:solidFill>
                            <a:srgbClr val="00338D"/>
                          </a:solidFill>
                          <a:latin typeface="Arial (Corpo)"/>
                          <a:cs typeface="Arial"/>
                        </a:rPr>
                        <a:t>Altre</a:t>
                      </a:r>
                      <a:r>
                        <a:rPr sz="1100" spc="-35" dirty="0">
                          <a:solidFill>
                            <a:srgbClr val="00338D"/>
                          </a:solidFill>
                          <a:latin typeface="Arial (Corpo)"/>
                          <a:cs typeface="Arial"/>
                        </a:rPr>
                        <a:t> </a:t>
                      </a:r>
                      <a:r>
                        <a:rPr sz="1100" spc="-10" dirty="0">
                          <a:solidFill>
                            <a:srgbClr val="00338D"/>
                          </a:solidFill>
                          <a:latin typeface="Arial (Corpo)"/>
                          <a:cs typeface="Arial"/>
                        </a:rPr>
                        <a:t>sanzioni:</a:t>
                      </a:r>
                      <a:r>
                        <a:rPr sz="1100" spc="-30" dirty="0">
                          <a:solidFill>
                            <a:srgbClr val="00338D"/>
                          </a:solidFill>
                          <a:latin typeface="Arial (Corpo)"/>
                          <a:cs typeface="Arial"/>
                        </a:rPr>
                        <a:t> </a:t>
                      </a:r>
                      <a:r>
                        <a:rPr sz="1100" dirty="0">
                          <a:solidFill>
                            <a:srgbClr val="00338D"/>
                          </a:solidFill>
                          <a:latin typeface="Arial (Corpo)"/>
                          <a:cs typeface="Arial"/>
                        </a:rPr>
                        <a:t>confisca</a:t>
                      </a:r>
                      <a:r>
                        <a:rPr sz="1100" spc="-5" dirty="0">
                          <a:solidFill>
                            <a:srgbClr val="00338D"/>
                          </a:solidFill>
                          <a:latin typeface="Arial (Corpo)"/>
                          <a:cs typeface="Arial"/>
                        </a:rPr>
                        <a:t> </a:t>
                      </a:r>
                      <a:r>
                        <a:rPr sz="1100" spc="-10" dirty="0">
                          <a:solidFill>
                            <a:srgbClr val="00338D"/>
                          </a:solidFill>
                          <a:latin typeface="Arial (Corpo)"/>
                          <a:cs typeface="Arial"/>
                        </a:rPr>
                        <a:t>dell’importo</a:t>
                      </a:r>
                      <a:r>
                        <a:rPr sz="1100" spc="-50" dirty="0">
                          <a:solidFill>
                            <a:srgbClr val="00338D"/>
                          </a:solidFill>
                          <a:latin typeface="Arial (Corpo)"/>
                          <a:cs typeface="Arial"/>
                        </a:rPr>
                        <a:t> </a:t>
                      </a:r>
                      <a:r>
                        <a:rPr sz="1100" spc="-10" dirty="0">
                          <a:solidFill>
                            <a:srgbClr val="00338D"/>
                          </a:solidFill>
                          <a:latin typeface="Arial (Corpo)"/>
                          <a:cs typeface="Arial"/>
                        </a:rPr>
                        <a:t>corrispondente</a:t>
                      </a:r>
                      <a:r>
                        <a:rPr sz="1100" spc="-50" dirty="0">
                          <a:solidFill>
                            <a:srgbClr val="00338D"/>
                          </a:solidFill>
                          <a:latin typeface="Arial (Corpo)"/>
                          <a:cs typeface="Arial"/>
                        </a:rPr>
                        <a:t> </a:t>
                      </a:r>
                      <a:r>
                        <a:rPr sz="1100" dirty="0">
                          <a:solidFill>
                            <a:srgbClr val="00338D"/>
                          </a:solidFill>
                          <a:latin typeface="Arial (Corpo)"/>
                          <a:cs typeface="Arial"/>
                        </a:rPr>
                        <a:t>al</a:t>
                      </a:r>
                      <a:r>
                        <a:rPr sz="1100" spc="5" dirty="0">
                          <a:solidFill>
                            <a:srgbClr val="00338D"/>
                          </a:solidFill>
                          <a:latin typeface="Arial (Corpo)"/>
                          <a:cs typeface="Arial"/>
                        </a:rPr>
                        <a:t> </a:t>
                      </a:r>
                      <a:r>
                        <a:rPr sz="1100" spc="-10" dirty="0">
                          <a:solidFill>
                            <a:srgbClr val="00338D"/>
                          </a:solidFill>
                          <a:latin typeface="Arial (Corpo)"/>
                          <a:cs typeface="Arial"/>
                        </a:rPr>
                        <a:t>profitto 	</a:t>
                      </a:r>
                      <a:r>
                        <a:rPr sz="1100" dirty="0">
                          <a:solidFill>
                            <a:srgbClr val="00338D"/>
                          </a:solidFill>
                          <a:latin typeface="Arial (Corpo)"/>
                          <a:cs typeface="Arial"/>
                        </a:rPr>
                        <a:t>del</a:t>
                      </a:r>
                      <a:r>
                        <a:rPr sz="1100" spc="-30" dirty="0">
                          <a:solidFill>
                            <a:srgbClr val="00338D"/>
                          </a:solidFill>
                          <a:latin typeface="Arial (Corpo)"/>
                          <a:cs typeface="Arial"/>
                        </a:rPr>
                        <a:t> </a:t>
                      </a:r>
                      <a:r>
                        <a:rPr sz="1100" dirty="0">
                          <a:solidFill>
                            <a:srgbClr val="00338D"/>
                          </a:solidFill>
                          <a:latin typeface="Arial (Corpo)"/>
                          <a:cs typeface="Arial"/>
                        </a:rPr>
                        <a:t>reato</a:t>
                      </a:r>
                      <a:r>
                        <a:rPr sz="1100" spc="-25" dirty="0">
                          <a:solidFill>
                            <a:srgbClr val="00338D"/>
                          </a:solidFill>
                          <a:latin typeface="Arial (Corpo)"/>
                          <a:cs typeface="Arial"/>
                        </a:rPr>
                        <a:t> </a:t>
                      </a:r>
                      <a:r>
                        <a:rPr sz="1100" dirty="0">
                          <a:solidFill>
                            <a:srgbClr val="00338D"/>
                          </a:solidFill>
                          <a:latin typeface="Arial (Corpo)"/>
                          <a:cs typeface="Arial"/>
                        </a:rPr>
                        <a:t>pari</a:t>
                      </a:r>
                      <a:r>
                        <a:rPr sz="1100" spc="-40" dirty="0">
                          <a:solidFill>
                            <a:srgbClr val="00338D"/>
                          </a:solidFill>
                          <a:latin typeface="Arial (Corpo)"/>
                          <a:cs typeface="Arial"/>
                        </a:rPr>
                        <a:t> </a:t>
                      </a:r>
                      <a:r>
                        <a:rPr sz="1100" dirty="0">
                          <a:solidFill>
                            <a:srgbClr val="00338D"/>
                          </a:solidFill>
                          <a:latin typeface="Arial (Corpo)"/>
                          <a:cs typeface="Arial"/>
                        </a:rPr>
                        <a:t>a</a:t>
                      </a:r>
                      <a:r>
                        <a:rPr sz="1100" spc="-10" dirty="0">
                          <a:solidFill>
                            <a:srgbClr val="00338D"/>
                          </a:solidFill>
                          <a:latin typeface="Arial (Corpo)"/>
                          <a:cs typeface="Arial"/>
                        </a:rPr>
                        <a:t> </a:t>
                      </a:r>
                      <a:r>
                        <a:rPr sz="1100" dirty="0">
                          <a:solidFill>
                            <a:srgbClr val="00338D"/>
                          </a:solidFill>
                          <a:latin typeface="Arial (Corpo)"/>
                          <a:cs typeface="Arial"/>
                        </a:rPr>
                        <a:t>€</a:t>
                      </a:r>
                      <a:r>
                        <a:rPr sz="1100" spc="-10" dirty="0">
                          <a:solidFill>
                            <a:srgbClr val="00338D"/>
                          </a:solidFill>
                          <a:latin typeface="Arial (Corpo)"/>
                          <a:cs typeface="Arial"/>
                        </a:rPr>
                        <a:t> </a:t>
                      </a:r>
                      <a:r>
                        <a:rPr sz="1100" dirty="0">
                          <a:solidFill>
                            <a:srgbClr val="00338D"/>
                          </a:solidFill>
                          <a:latin typeface="Arial (Corpo)"/>
                          <a:cs typeface="Arial"/>
                        </a:rPr>
                        <a:t>1</a:t>
                      </a:r>
                      <a:r>
                        <a:rPr sz="1100" spc="-15" dirty="0">
                          <a:solidFill>
                            <a:srgbClr val="00338D"/>
                          </a:solidFill>
                          <a:latin typeface="Arial (Corpo)"/>
                          <a:cs typeface="Arial"/>
                        </a:rPr>
                        <a:t> </a:t>
                      </a:r>
                      <a:r>
                        <a:rPr sz="1100" dirty="0">
                          <a:solidFill>
                            <a:srgbClr val="00338D"/>
                          </a:solidFill>
                          <a:latin typeface="Arial (Corpo)"/>
                          <a:cs typeface="Arial"/>
                        </a:rPr>
                        <a:t>mln</a:t>
                      </a:r>
                      <a:r>
                        <a:rPr sz="1100" spc="-35" dirty="0">
                          <a:solidFill>
                            <a:srgbClr val="00338D"/>
                          </a:solidFill>
                          <a:latin typeface="Arial (Corpo)"/>
                          <a:cs typeface="Arial"/>
                        </a:rPr>
                        <a:t> </a:t>
                      </a:r>
                      <a:r>
                        <a:rPr sz="1100" dirty="0">
                          <a:solidFill>
                            <a:srgbClr val="00338D"/>
                          </a:solidFill>
                          <a:latin typeface="Arial (Corpo)"/>
                          <a:cs typeface="Arial"/>
                        </a:rPr>
                        <a:t>e</a:t>
                      </a:r>
                      <a:r>
                        <a:rPr sz="1100" spc="-10" dirty="0">
                          <a:solidFill>
                            <a:srgbClr val="00338D"/>
                          </a:solidFill>
                          <a:latin typeface="Arial (Corpo)"/>
                          <a:cs typeface="Arial"/>
                        </a:rPr>
                        <a:t> pubblicazione</a:t>
                      </a:r>
                      <a:r>
                        <a:rPr sz="1100" spc="-40" dirty="0">
                          <a:solidFill>
                            <a:srgbClr val="00338D"/>
                          </a:solidFill>
                          <a:latin typeface="Arial (Corpo)"/>
                          <a:cs typeface="Arial"/>
                        </a:rPr>
                        <a:t> </a:t>
                      </a:r>
                      <a:r>
                        <a:rPr sz="1100" dirty="0">
                          <a:solidFill>
                            <a:srgbClr val="00338D"/>
                          </a:solidFill>
                          <a:latin typeface="Arial (Corpo)"/>
                          <a:cs typeface="Arial"/>
                        </a:rPr>
                        <a:t>della</a:t>
                      </a:r>
                      <a:r>
                        <a:rPr sz="1100" spc="-20" dirty="0">
                          <a:solidFill>
                            <a:srgbClr val="00338D"/>
                          </a:solidFill>
                          <a:latin typeface="Arial (Corpo)"/>
                          <a:cs typeface="Arial"/>
                        </a:rPr>
                        <a:t> </a:t>
                      </a:r>
                      <a:r>
                        <a:rPr sz="1100" spc="-10" dirty="0">
                          <a:solidFill>
                            <a:srgbClr val="00338D"/>
                          </a:solidFill>
                          <a:latin typeface="Arial (Corpo)"/>
                          <a:cs typeface="Arial"/>
                        </a:rPr>
                        <a:t>sentenza</a:t>
                      </a:r>
                      <a:r>
                        <a:rPr sz="1100" spc="-55" dirty="0">
                          <a:solidFill>
                            <a:srgbClr val="00338D"/>
                          </a:solidFill>
                          <a:latin typeface="Arial (Corpo)"/>
                          <a:cs typeface="Arial"/>
                        </a:rPr>
                        <a:t> </a:t>
                      </a:r>
                      <a:r>
                        <a:rPr sz="1100" spc="-25" dirty="0">
                          <a:solidFill>
                            <a:srgbClr val="00338D"/>
                          </a:solidFill>
                          <a:latin typeface="Arial (Corpo)"/>
                          <a:cs typeface="Arial"/>
                        </a:rPr>
                        <a:t>su 	</a:t>
                      </a:r>
                      <a:r>
                        <a:rPr sz="1100" spc="-10" dirty="0">
                          <a:solidFill>
                            <a:srgbClr val="00338D"/>
                          </a:solidFill>
                          <a:latin typeface="Arial (Corpo)"/>
                          <a:cs typeface="Arial"/>
                        </a:rPr>
                        <a:t>quotidiano</a:t>
                      </a:r>
                      <a:r>
                        <a:rPr sz="1100" spc="-15" dirty="0">
                          <a:solidFill>
                            <a:srgbClr val="00338D"/>
                          </a:solidFill>
                          <a:latin typeface="Arial (Corpo)"/>
                          <a:cs typeface="Arial"/>
                        </a:rPr>
                        <a:t> </a:t>
                      </a:r>
                      <a:r>
                        <a:rPr sz="1100" spc="-10" dirty="0">
                          <a:solidFill>
                            <a:srgbClr val="00338D"/>
                          </a:solidFill>
                          <a:latin typeface="Arial (Corpo)"/>
                          <a:cs typeface="Arial"/>
                        </a:rPr>
                        <a:t>nazionale</a:t>
                      </a:r>
                      <a:endParaRPr sz="1100" dirty="0">
                        <a:latin typeface="Arial (Corpo)"/>
                        <a:cs typeface="Arial"/>
                      </a:endParaRPr>
                    </a:p>
                  </a:txBody>
                  <a:tcPr marL="0" marR="0" marT="33655" marB="0">
                    <a:lnL w="12700">
                      <a:solidFill>
                        <a:srgbClr val="00338D"/>
                      </a:solidFill>
                      <a:prstDash val="solid"/>
                    </a:lnL>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5"/>
                  </a:ext>
                </a:extLst>
              </a:tr>
            </a:tbl>
          </a:graphicData>
        </a:graphic>
      </p:graphicFrame>
      <p:pic>
        <p:nvPicPr>
          <p:cNvPr id="5" name="object 5"/>
          <p:cNvPicPr/>
          <p:nvPr/>
        </p:nvPicPr>
        <p:blipFill>
          <a:blip r:embed="rId2" cstate="print"/>
          <a:stretch>
            <a:fillRect/>
          </a:stretch>
        </p:blipFill>
        <p:spPr>
          <a:xfrm>
            <a:off x="5850255" y="1239012"/>
            <a:ext cx="3293744" cy="4645151"/>
          </a:xfrm>
          <a:prstGeom prst="rect">
            <a:avLst/>
          </a:prstGeom>
        </p:spPr>
      </p:pic>
      <p:sp>
        <p:nvSpPr>
          <p:cNvPr id="6" name="object 6"/>
          <p:cNvSpPr txBox="1"/>
          <p:nvPr/>
        </p:nvSpPr>
        <p:spPr>
          <a:xfrm>
            <a:off x="6224704" y="1763278"/>
            <a:ext cx="909319" cy="208279"/>
          </a:xfrm>
          <a:prstGeom prst="rect">
            <a:avLst/>
          </a:prstGeom>
        </p:spPr>
        <p:txBody>
          <a:bodyPr vert="horz" wrap="square" lIns="0" tIns="12700" rIns="0" bIns="0" rtlCol="0">
            <a:spAutoFit/>
          </a:bodyPr>
          <a:lstStyle/>
          <a:p>
            <a:pPr marL="12700">
              <a:lnSpc>
                <a:spcPct val="100000"/>
              </a:lnSpc>
              <a:spcBef>
                <a:spcPts val="100"/>
              </a:spcBef>
              <a:tabLst>
                <a:tab pos="277495" algn="l"/>
              </a:tabLst>
            </a:pPr>
            <a:r>
              <a:rPr sz="1200" spc="-25" dirty="0">
                <a:latin typeface="Arial"/>
                <a:cs typeface="Arial"/>
              </a:rPr>
              <a:t>Il</a:t>
            </a:r>
            <a:r>
              <a:rPr sz="1200" dirty="0">
                <a:latin typeface="Arial"/>
                <a:cs typeface="Arial"/>
              </a:rPr>
              <a:t>	</a:t>
            </a:r>
            <a:r>
              <a:rPr sz="1200" spc="-10" dirty="0">
                <a:latin typeface="Arial"/>
                <a:cs typeface="Arial"/>
              </a:rPr>
              <a:t>Tribunale</a:t>
            </a:r>
            <a:endParaRPr sz="1200" dirty="0">
              <a:latin typeface="Arial"/>
              <a:cs typeface="Arial"/>
            </a:endParaRPr>
          </a:p>
        </p:txBody>
      </p:sp>
      <p:sp>
        <p:nvSpPr>
          <p:cNvPr id="7" name="object 7"/>
          <p:cNvSpPr txBox="1"/>
          <p:nvPr/>
        </p:nvSpPr>
        <p:spPr>
          <a:xfrm>
            <a:off x="7294552" y="1763278"/>
            <a:ext cx="1517650" cy="208279"/>
          </a:xfrm>
          <a:prstGeom prst="rect">
            <a:avLst/>
          </a:prstGeom>
        </p:spPr>
        <p:txBody>
          <a:bodyPr vert="horz" wrap="square" lIns="0" tIns="12700" rIns="0" bIns="0" rtlCol="0">
            <a:spAutoFit/>
          </a:bodyPr>
          <a:lstStyle/>
          <a:p>
            <a:pPr marL="12700">
              <a:lnSpc>
                <a:spcPct val="100000"/>
              </a:lnSpc>
              <a:spcBef>
                <a:spcPts val="100"/>
              </a:spcBef>
              <a:tabLst>
                <a:tab pos="370205" algn="l"/>
                <a:tab pos="1440180" algn="l"/>
              </a:tabLst>
            </a:pPr>
            <a:r>
              <a:rPr sz="1200" spc="-25" dirty="0">
                <a:latin typeface="Arial"/>
                <a:cs typeface="Arial"/>
              </a:rPr>
              <a:t>ha</a:t>
            </a:r>
            <a:r>
              <a:rPr sz="1200" dirty="0">
                <a:latin typeface="Arial"/>
                <a:cs typeface="Arial"/>
              </a:rPr>
              <a:t>	</a:t>
            </a:r>
            <a:r>
              <a:rPr sz="1200" spc="-10" dirty="0">
                <a:latin typeface="Arial"/>
                <a:cs typeface="Arial"/>
              </a:rPr>
              <a:t>stigmatizzato</a:t>
            </a:r>
            <a:r>
              <a:rPr sz="1200" dirty="0">
                <a:latin typeface="Arial"/>
                <a:cs typeface="Arial"/>
              </a:rPr>
              <a:t>	</a:t>
            </a:r>
            <a:r>
              <a:rPr sz="1200" spc="-25" dirty="0">
                <a:latin typeface="Arial"/>
                <a:cs typeface="Arial"/>
              </a:rPr>
              <a:t>il</a:t>
            </a:r>
            <a:endParaRPr sz="1200" dirty="0">
              <a:latin typeface="Arial"/>
              <a:cs typeface="Arial"/>
            </a:endParaRPr>
          </a:p>
        </p:txBody>
      </p:sp>
      <p:sp>
        <p:nvSpPr>
          <p:cNvPr id="8" name="object 8"/>
          <p:cNvSpPr txBox="1"/>
          <p:nvPr/>
        </p:nvSpPr>
        <p:spPr>
          <a:xfrm>
            <a:off x="6224704" y="1946158"/>
            <a:ext cx="2588895" cy="939800"/>
          </a:xfrm>
          <a:prstGeom prst="rect">
            <a:avLst/>
          </a:prstGeom>
        </p:spPr>
        <p:txBody>
          <a:bodyPr vert="horz" wrap="square" lIns="0" tIns="12700" rIns="0" bIns="0" rtlCol="0">
            <a:spAutoFit/>
          </a:bodyPr>
          <a:lstStyle/>
          <a:p>
            <a:pPr marL="12700" marR="5080" algn="just">
              <a:lnSpc>
                <a:spcPct val="100000"/>
              </a:lnSpc>
              <a:spcBef>
                <a:spcPts val="100"/>
              </a:spcBef>
            </a:pPr>
            <a:r>
              <a:rPr sz="1200" dirty="0">
                <a:latin typeface="Arial"/>
                <a:cs typeface="Arial"/>
              </a:rPr>
              <a:t>comportamento</a:t>
            </a:r>
            <a:r>
              <a:rPr sz="1200" spc="245" dirty="0">
                <a:latin typeface="Arial"/>
                <a:cs typeface="Arial"/>
              </a:rPr>
              <a:t>  </a:t>
            </a:r>
            <a:r>
              <a:rPr sz="1200" dirty="0">
                <a:latin typeface="Arial"/>
                <a:cs typeface="Arial"/>
              </a:rPr>
              <a:t>della</a:t>
            </a:r>
            <a:r>
              <a:rPr sz="1200" spc="240" dirty="0">
                <a:latin typeface="Arial"/>
                <a:cs typeface="Arial"/>
              </a:rPr>
              <a:t>  </a:t>
            </a:r>
            <a:r>
              <a:rPr sz="1200" dirty="0">
                <a:latin typeface="Arial"/>
                <a:cs typeface="Arial"/>
              </a:rPr>
              <a:t>società</a:t>
            </a:r>
            <a:r>
              <a:rPr sz="1200" spc="245" dirty="0">
                <a:latin typeface="Arial"/>
                <a:cs typeface="Arial"/>
              </a:rPr>
              <a:t>  </a:t>
            </a:r>
            <a:r>
              <a:rPr sz="1200" spc="-25" dirty="0">
                <a:latin typeface="Arial"/>
                <a:cs typeface="Arial"/>
              </a:rPr>
              <a:t>non </a:t>
            </a:r>
            <a:r>
              <a:rPr sz="1200" dirty="0">
                <a:latin typeface="Arial"/>
                <a:cs typeface="Arial"/>
              </a:rPr>
              <a:t>tanto</a:t>
            </a:r>
            <a:r>
              <a:rPr sz="1200" spc="180" dirty="0">
                <a:latin typeface="Arial"/>
                <a:cs typeface="Arial"/>
              </a:rPr>
              <a:t> </a:t>
            </a:r>
            <a:r>
              <a:rPr sz="1200" dirty="0">
                <a:latin typeface="Arial"/>
                <a:cs typeface="Arial"/>
              </a:rPr>
              <a:t>per</a:t>
            </a:r>
            <a:r>
              <a:rPr sz="1200" spc="185" dirty="0">
                <a:latin typeface="Arial"/>
                <a:cs typeface="Arial"/>
              </a:rPr>
              <a:t> </a:t>
            </a:r>
            <a:r>
              <a:rPr sz="1200" dirty="0">
                <a:latin typeface="Arial"/>
                <a:cs typeface="Arial"/>
              </a:rPr>
              <a:t>la</a:t>
            </a:r>
            <a:r>
              <a:rPr sz="1200" spc="170" dirty="0">
                <a:latin typeface="Arial"/>
                <a:cs typeface="Arial"/>
              </a:rPr>
              <a:t> </a:t>
            </a:r>
            <a:r>
              <a:rPr sz="1200" dirty="0">
                <a:latin typeface="Arial"/>
                <a:cs typeface="Arial"/>
              </a:rPr>
              <a:t>mancata</a:t>
            </a:r>
            <a:r>
              <a:rPr sz="1200" spc="180" dirty="0">
                <a:latin typeface="Arial"/>
                <a:cs typeface="Arial"/>
              </a:rPr>
              <a:t> </a:t>
            </a:r>
            <a:r>
              <a:rPr sz="1200" dirty="0">
                <a:latin typeface="Arial"/>
                <a:cs typeface="Arial"/>
              </a:rPr>
              <a:t>adozione</a:t>
            </a:r>
            <a:r>
              <a:rPr sz="1200" spc="175" dirty="0">
                <a:latin typeface="Arial"/>
                <a:cs typeface="Arial"/>
              </a:rPr>
              <a:t> </a:t>
            </a:r>
            <a:r>
              <a:rPr sz="1200" dirty="0">
                <a:latin typeface="Arial"/>
                <a:cs typeface="Arial"/>
              </a:rPr>
              <a:t>di</a:t>
            </a:r>
            <a:r>
              <a:rPr sz="1200" spc="175" dirty="0">
                <a:latin typeface="Arial"/>
                <a:cs typeface="Arial"/>
              </a:rPr>
              <a:t> </a:t>
            </a:r>
            <a:r>
              <a:rPr sz="1200" spc="-25" dirty="0">
                <a:latin typeface="Arial"/>
                <a:cs typeface="Arial"/>
              </a:rPr>
              <a:t>un </a:t>
            </a:r>
            <a:r>
              <a:rPr sz="1200" dirty="0">
                <a:latin typeface="Arial"/>
                <a:cs typeface="Arial"/>
              </a:rPr>
              <a:t>Modello</a:t>
            </a:r>
            <a:r>
              <a:rPr sz="1200" spc="229" dirty="0">
                <a:latin typeface="Arial"/>
                <a:cs typeface="Arial"/>
              </a:rPr>
              <a:t> </a:t>
            </a:r>
            <a:r>
              <a:rPr sz="1200" dirty="0">
                <a:latin typeface="Arial"/>
                <a:cs typeface="Arial"/>
              </a:rPr>
              <a:t>idoneo</a:t>
            </a:r>
            <a:r>
              <a:rPr sz="1200" spc="215" dirty="0">
                <a:latin typeface="Arial"/>
                <a:cs typeface="Arial"/>
              </a:rPr>
              <a:t> </a:t>
            </a:r>
            <a:r>
              <a:rPr sz="1200" dirty="0">
                <a:latin typeface="Arial"/>
                <a:cs typeface="Arial"/>
              </a:rPr>
              <a:t>ex</a:t>
            </a:r>
            <a:r>
              <a:rPr sz="1200" spc="220" dirty="0">
                <a:latin typeface="Arial"/>
                <a:cs typeface="Arial"/>
              </a:rPr>
              <a:t> </a:t>
            </a:r>
            <a:r>
              <a:rPr sz="1200" dirty="0">
                <a:latin typeface="Arial"/>
                <a:cs typeface="Arial"/>
              </a:rPr>
              <a:t>art.</a:t>
            </a:r>
            <a:r>
              <a:rPr sz="1200" spc="235" dirty="0">
                <a:latin typeface="Arial"/>
                <a:cs typeface="Arial"/>
              </a:rPr>
              <a:t> </a:t>
            </a:r>
            <a:r>
              <a:rPr sz="1200" dirty="0">
                <a:latin typeface="Arial"/>
                <a:cs typeface="Arial"/>
              </a:rPr>
              <a:t>6,</a:t>
            </a:r>
            <a:r>
              <a:rPr sz="1200" spc="229" dirty="0">
                <a:latin typeface="Arial"/>
                <a:cs typeface="Arial"/>
              </a:rPr>
              <a:t> </a:t>
            </a:r>
            <a:r>
              <a:rPr sz="1200" dirty="0">
                <a:latin typeface="Arial"/>
                <a:cs typeface="Arial"/>
              </a:rPr>
              <a:t>comma</a:t>
            </a:r>
            <a:r>
              <a:rPr sz="1200" spc="235" dirty="0">
                <a:latin typeface="Arial"/>
                <a:cs typeface="Arial"/>
              </a:rPr>
              <a:t> </a:t>
            </a:r>
            <a:r>
              <a:rPr sz="1200" spc="-25" dirty="0">
                <a:latin typeface="Arial"/>
                <a:cs typeface="Arial"/>
              </a:rPr>
              <a:t>2, </a:t>
            </a:r>
            <a:r>
              <a:rPr sz="1200" dirty="0">
                <a:solidFill>
                  <a:srgbClr val="00338D"/>
                </a:solidFill>
                <a:latin typeface="Arial"/>
                <a:cs typeface="Arial"/>
              </a:rPr>
              <a:t>quanto</a:t>
            </a:r>
            <a:r>
              <a:rPr sz="1200" spc="140" dirty="0">
                <a:solidFill>
                  <a:srgbClr val="00338D"/>
                </a:solidFill>
                <a:latin typeface="Arial"/>
                <a:cs typeface="Arial"/>
              </a:rPr>
              <a:t>  </a:t>
            </a:r>
            <a:r>
              <a:rPr sz="1200" dirty="0">
                <a:solidFill>
                  <a:srgbClr val="00338D"/>
                </a:solidFill>
                <a:latin typeface="Arial"/>
                <a:cs typeface="Arial"/>
              </a:rPr>
              <a:t>per</a:t>
            </a:r>
            <a:r>
              <a:rPr sz="1200" spc="155" dirty="0">
                <a:solidFill>
                  <a:srgbClr val="00338D"/>
                </a:solidFill>
                <a:latin typeface="Arial"/>
                <a:cs typeface="Arial"/>
              </a:rPr>
              <a:t>  </a:t>
            </a:r>
            <a:r>
              <a:rPr sz="1200" dirty="0">
                <a:solidFill>
                  <a:srgbClr val="00338D"/>
                </a:solidFill>
                <a:latin typeface="Arial"/>
                <a:cs typeface="Arial"/>
              </a:rPr>
              <a:t>la</a:t>
            </a:r>
            <a:r>
              <a:rPr sz="1200" spc="150" dirty="0">
                <a:solidFill>
                  <a:srgbClr val="00338D"/>
                </a:solidFill>
                <a:latin typeface="Arial"/>
                <a:cs typeface="Arial"/>
              </a:rPr>
              <a:t>  </a:t>
            </a:r>
            <a:r>
              <a:rPr sz="1200" b="1" dirty="0">
                <a:solidFill>
                  <a:srgbClr val="00338D"/>
                </a:solidFill>
                <a:latin typeface="Arial"/>
                <a:cs typeface="Arial"/>
              </a:rPr>
              <a:t>totale</a:t>
            </a:r>
            <a:r>
              <a:rPr sz="1200" b="1" spc="150" dirty="0">
                <a:solidFill>
                  <a:srgbClr val="00338D"/>
                </a:solidFill>
                <a:latin typeface="Arial"/>
                <a:cs typeface="Arial"/>
              </a:rPr>
              <a:t>  </a:t>
            </a:r>
            <a:r>
              <a:rPr sz="1200" b="1" dirty="0">
                <a:solidFill>
                  <a:srgbClr val="00338D"/>
                </a:solidFill>
                <a:latin typeface="Arial"/>
                <a:cs typeface="Arial"/>
              </a:rPr>
              <a:t>assenza</a:t>
            </a:r>
            <a:r>
              <a:rPr sz="1200" b="1" spc="160" dirty="0">
                <a:solidFill>
                  <a:srgbClr val="00338D"/>
                </a:solidFill>
                <a:latin typeface="Arial"/>
                <a:cs typeface="Arial"/>
              </a:rPr>
              <a:t>  </a:t>
            </a:r>
            <a:r>
              <a:rPr sz="1200" b="1" spc="-25" dirty="0">
                <a:solidFill>
                  <a:srgbClr val="00338D"/>
                </a:solidFill>
                <a:latin typeface="Arial"/>
                <a:cs typeface="Arial"/>
              </a:rPr>
              <a:t>di </a:t>
            </a:r>
            <a:r>
              <a:rPr sz="1200" b="1" spc="-10" dirty="0">
                <a:solidFill>
                  <a:srgbClr val="00338D"/>
                </a:solidFill>
                <a:latin typeface="Arial"/>
                <a:cs typeface="Arial"/>
              </a:rPr>
              <a:t>iniziative</a:t>
            </a:r>
            <a:r>
              <a:rPr sz="1200" b="1" spc="-55" dirty="0">
                <a:solidFill>
                  <a:srgbClr val="00338D"/>
                </a:solidFill>
                <a:latin typeface="Arial"/>
                <a:cs typeface="Arial"/>
              </a:rPr>
              <a:t> </a:t>
            </a:r>
            <a:r>
              <a:rPr sz="1200" b="1" dirty="0">
                <a:solidFill>
                  <a:srgbClr val="00338D"/>
                </a:solidFill>
                <a:latin typeface="Arial"/>
                <a:cs typeface="Arial"/>
              </a:rPr>
              <a:t>interne</a:t>
            </a:r>
            <a:r>
              <a:rPr sz="1200" b="1" spc="-40" dirty="0">
                <a:solidFill>
                  <a:srgbClr val="00338D"/>
                </a:solidFill>
                <a:latin typeface="Arial"/>
                <a:cs typeface="Arial"/>
              </a:rPr>
              <a:t> </a:t>
            </a:r>
            <a:r>
              <a:rPr sz="1200" b="1" dirty="0">
                <a:solidFill>
                  <a:srgbClr val="00338D"/>
                </a:solidFill>
                <a:latin typeface="Arial"/>
                <a:cs typeface="Arial"/>
              </a:rPr>
              <a:t>rivolte</a:t>
            </a:r>
            <a:r>
              <a:rPr sz="1200" b="1" spc="-40" dirty="0">
                <a:solidFill>
                  <a:srgbClr val="00338D"/>
                </a:solidFill>
                <a:latin typeface="Arial"/>
                <a:cs typeface="Arial"/>
              </a:rPr>
              <a:t> </a:t>
            </a:r>
            <a:r>
              <a:rPr sz="1200" b="1" dirty="0">
                <a:solidFill>
                  <a:srgbClr val="00338D"/>
                </a:solidFill>
                <a:latin typeface="Arial"/>
                <a:cs typeface="Arial"/>
              </a:rPr>
              <a:t>a</a:t>
            </a:r>
            <a:r>
              <a:rPr sz="1200" b="1" spc="-140" dirty="0">
                <a:solidFill>
                  <a:srgbClr val="00338D"/>
                </a:solidFill>
                <a:latin typeface="Arial"/>
                <a:cs typeface="Arial"/>
              </a:rPr>
              <a:t> </a:t>
            </a:r>
            <a:r>
              <a:rPr sz="1200" b="1" spc="-10" dirty="0">
                <a:solidFill>
                  <a:srgbClr val="00338D"/>
                </a:solidFill>
                <a:latin typeface="Arial"/>
                <a:cs typeface="Arial"/>
              </a:rPr>
              <a:t>colmare</a:t>
            </a:r>
            <a:endParaRPr sz="1200" dirty="0">
              <a:latin typeface="Arial"/>
              <a:cs typeface="Arial"/>
            </a:endParaRPr>
          </a:p>
        </p:txBody>
      </p:sp>
      <p:sp>
        <p:nvSpPr>
          <p:cNvPr id="9" name="object 9"/>
          <p:cNvSpPr txBox="1"/>
          <p:nvPr/>
        </p:nvSpPr>
        <p:spPr>
          <a:xfrm>
            <a:off x="6090093" y="3061727"/>
            <a:ext cx="1915795" cy="208279"/>
          </a:xfrm>
          <a:prstGeom prst="rect">
            <a:avLst/>
          </a:prstGeom>
        </p:spPr>
        <p:txBody>
          <a:bodyPr vert="horz" wrap="square" lIns="0" tIns="12700" rIns="0" bIns="0" rtlCol="0">
            <a:spAutoFit/>
          </a:bodyPr>
          <a:lstStyle/>
          <a:p>
            <a:pPr marL="12700">
              <a:lnSpc>
                <a:spcPct val="100000"/>
              </a:lnSpc>
              <a:spcBef>
                <a:spcPts val="100"/>
              </a:spcBef>
              <a:tabLst>
                <a:tab pos="1530350" algn="l"/>
              </a:tabLst>
            </a:pPr>
            <a:r>
              <a:rPr sz="1200" b="1" spc="-10" dirty="0">
                <a:solidFill>
                  <a:srgbClr val="00338D"/>
                </a:solidFill>
                <a:latin typeface="Arial"/>
                <a:cs typeface="Arial"/>
              </a:rPr>
              <a:t>costituiscono</a:t>
            </a:r>
            <a:r>
              <a:rPr sz="1200" b="1" dirty="0">
                <a:solidFill>
                  <a:srgbClr val="00338D"/>
                </a:solidFill>
                <a:latin typeface="Arial"/>
                <a:cs typeface="Arial"/>
              </a:rPr>
              <a:t>	</a:t>
            </a:r>
            <a:r>
              <a:rPr sz="1200" b="1" spc="-20" dirty="0">
                <a:solidFill>
                  <a:srgbClr val="00338D"/>
                </a:solidFill>
                <a:latin typeface="Arial"/>
                <a:cs typeface="Arial"/>
              </a:rPr>
              <a:t>fonte</a:t>
            </a:r>
            <a:endParaRPr sz="1200">
              <a:latin typeface="Arial"/>
              <a:cs typeface="Arial"/>
            </a:endParaRPr>
          </a:p>
        </p:txBody>
      </p:sp>
      <p:sp>
        <p:nvSpPr>
          <p:cNvPr id="10" name="object 10"/>
          <p:cNvSpPr txBox="1"/>
          <p:nvPr/>
        </p:nvSpPr>
        <p:spPr>
          <a:xfrm>
            <a:off x="6232324" y="2860558"/>
            <a:ext cx="2578100" cy="391160"/>
          </a:xfrm>
          <a:prstGeom prst="rect">
            <a:avLst/>
          </a:prstGeom>
        </p:spPr>
        <p:txBody>
          <a:bodyPr vert="horz" wrap="square" lIns="0" tIns="12700" rIns="0" bIns="0" rtlCol="0">
            <a:spAutoFit/>
          </a:bodyPr>
          <a:lstStyle/>
          <a:p>
            <a:pPr marR="5080" algn="r">
              <a:lnSpc>
                <a:spcPct val="100000"/>
              </a:lnSpc>
              <a:spcBef>
                <a:spcPts val="100"/>
              </a:spcBef>
              <a:tabLst>
                <a:tab pos="337820" algn="l"/>
                <a:tab pos="1115060" algn="l"/>
                <a:tab pos="2288540" algn="l"/>
              </a:tabLst>
            </a:pPr>
            <a:r>
              <a:rPr sz="1200" b="1" spc="-25" dirty="0">
                <a:solidFill>
                  <a:srgbClr val="00338D"/>
                </a:solidFill>
                <a:latin typeface="Arial"/>
                <a:cs typeface="Arial"/>
              </a:rPr>
              <a:t>le</a:t>
            </a:r>
            <a:r>
              <a:rPr sz="1200" b="1" dirty="0">
                <a:solidFill>
                  <a:srgbClr val="00338D"/>
                </a:solidFill>
                <a:latin typeface="Arial"/>
                <a:cs typeface="Arial"/>
              </a:rPr>
              <a:t>	</a:t>
            </a:r>
            <a:r>
              <a:rPr sz="1200" b="1" spc="-10" dirty="0">
                <a:solidFill>
                  <a:srgbClr val="00338D"/>
                </a:solidFill>
                <a:latin typeface="Arial"/>
                <a:cs typeface="Arial"/>
              </a:rPr>
              <a:t>carenze</a:t>
            </a:r>
            <a:r>
              <a:rPr sz="1200" b="1" dirty="0">
                <a:solidFill>
                  <a:srgbClr val="00338D"/>
                </a:solidFill>
                <a:latin typeface="Arial"/>
                <a:cs typeface="Arial"/>
              </a:rPr>
              <a:t>	</a:t>
            </a:r>
            <a:r>
              <a:rPr sz="1200" b="1" spc="-10" dirty="0">
                <a:solidFill>
                  <a:srgbClr val="00338D"/>
                </a:solidFill>
                <a:latin typeface="Arial"/>
                <a:cs typeface="Arial"/>
              </a:rPr>
              <a:t>organizzative</a:t>
            </a:r>
            <a:r>
              <a:rPr sz="1200" b="1" dirty="0">
                <a:solidFill>
                  <a:srgbClr val="00338D"/>
                </a:solidFill>
                <a:latin typeface="Arial"/>
                <a:cs typeface="Arial"/>
              </a:rPr>
              <a:t>	</a:t>
            </a:r>
            <a:r>
              <a:rPr sz="1200" b="1" spc="-25" dirty="0">
                <a:solidFill>
                  <a:srgbClr val="00338D"/>
                </a:solidFill>
                <a:latin typeface="Arial"/>
                <a:cs typeface="Arial"/>
              </a:rPr>
              <a:t>che</a:t>
            </a:r>
            <a:endParaRPr sz="1200" dirty="0">
              <a:latin typeface="Arial"/>
              <a:cs typeface="Arial"/>
            </a:endParaRPr>
          </a:p>
          <a:p>
            <a:pPr marR="5080" algn="r">
              <a:lnSpc>
                <a:spcPct val="100000"/>
              </a:lnSpc>
            </a:pPr>
            <a:r>
              <a:rPr sz="1200" b="1" spc="-25" dirty="0">
                <a:solidFill>
                  <a:srgbClr val="00338D"/>
                </a:solidFill>
                <a:latin typeface="Arial"/>
                <a:cs typeface="Arial"/>
              </a:rPr>
              <a:t>di</a:t>
            </a:r>
            <a:endParaRPr sz="1200" dirty="0">
              <a:latin typeface="Arial"/>
              <a:cs typeface="Arial"/>
            </a:endParaRPr>
          </a:p>
        </p:txBody>
      </p:sp>
      <p:sp>
        <p:nvSpPr>
          <p:cNvPr id="11" name="object 11"/>
          <p:cNvSpPr txBox="1"/>
          <p:nvPr/>
        </p:nvSpPr>
        <p:spPr>
          <a:xfrm>
            <a:off x="6239879" y="3427486"/>
            <a:ext cx="2590165" cy="185420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338D"/>
                </a:solidFill>
                <a:latin typeface="Arial"/>
                <a:cs typeface="Arial"/>
              </a:rPr>
              <a:t>responsabilità:</a:t>
            </a:r>
            <a:endParaRPr sz="1200" dirty="0">
              <a:latin typeface="Arial"/>
              <a:cs typeface="Arial"/>
            </a:endParaRPr>
          </a:p>
          <a:p>
            <a:pPr marL="12700" marR="5080" algn="just">
              <a:lnSpc>
                <a:spcPct val="100000"/>
              </a:lnSpc>
            </a:pPr>
            <a:r>
              <a:rPr sz="1200" dirty="0">
                <a:latin typeface="Arial"/>
                <a:cs typeface="Arial"/>
              </a:rPr>
              <a:t>“</a:t>
            </a:r>
            <a:r>
              <a:rPr sz="1200" i="1" dirty="0">
                <a:latin typeface="Arial"/>
                <a:cs typeface="Arial"/>
              </a:rPr>
              <a:t>È</a:t>
            </a:r>
            <a:r>
              <a:rPr sz="1200" i="1" spc="195" dirty="0">
                <a:latin typeface="Arial"/>
                <a:cs typeface="Arial"/>
              </a:rPr>
              <a:t> </a:t>
            </a:r>
            <a:r>
              <a:rPr sz="1200" i="1" dirty="0">
                <a:latin typeface="Arial"/>
                <a:cs typeface="Arial"/>
              </a:rPr>
              <a:t>sempre</a:t>
            </a:r>
            <a:r>
              <a:rPr sz="1200" i="1" spc="190" dirty="0">
                <a:latin typeface="Arial"/>
                <a:cs typeface="Arial"/>
              </a:rPr>
              <a:t> </a:t>
            </a:r>
            <a:r>
              <a:rPr sz="1200" i="1" dirty="0">
                <a:latin typeface="Arial"/>
                <a:cs typeface="Arial"/>
              </a:rPr>
              <a:t>più</a:t>
            </a:r>
            <a:r>
              <a:rPr sz="1200" i="1" spc="195" dirty="0">
                <a:latin typeface="Arial"/>
                <a:cs typeface="Arial"/>
              </a:rPr>
              <a:t> </a:t>
            </a:r>
            <a:r>
              <a:rPr sz="1200" i="1" dirty="0">
                <a:latin typeface="Arial"/>
                <a:cs typeface="Arial"/>
              </a:rPr>
              <a:t>chiaro</a:t>
            </a:r>
            <a:r>
              <a:rPr sz="1200" i="1" spc="175" dirty="0">
                <a:latin typeface="Arial"/>
                <a:cs typeface="Arial"/>
              </a:rPr>
              <a:t> </a:t>
            </a:r>
            <a:r>
              <a:rPr sz="1200" i="1" dirty="0">
                <a:latin typeface="Arial"/>
                <a:cs typeface="Arial"/>
              </a:rPr>
              <a:t>come</a:t>
            </a:r>
            <a:r>
              <a:rPr sz="1200" i="1" spc="190" dirty="0">
                <a:latin typeface="Arial"/>
                <a:cs typeface="Arial"/>
              </a:rPr>
              <a:t> </a:t>
            </a:r>
            <a:r>
              <a:rPr sz="1200" i="1" dirty="0">
                <a:latin typeface="Arial"/>
                <a:cs typeface="Arial"/>
              </a:rPr>
              <a:t>gli</a:t>
            </a:r>
            <a:r>
              <a:rPr sz="1200" i="1" spc="190" dirty="0">
                <a:latin typeface="Arial"/>
                <a:cs typeface="Arial"/>
              </a:rPr>
              <a:t> </a:t>
            </a:r>
            <a:r>
              <a:rPr sz="1200" i="1" spc="-10" dirty="0">
                <a:latin typeface="Arial"/>
                <a:cs typeface="Arial"/>
              </a:rPr>
              <a:t>sforzi organizzativi</a:t>
            </a:r>
            <a:r>
              <a:rPr sz="1200" i="1" spc="40" dirty="0">
                <a:latin typeface="Arial"/>
                <a:cs typeface="Arial"/>
              </a:rPr>
              <a:t> </a:t>
            </a:r>
            <a:r>
              <a:rPr sz="1200" i="1" dirty="0">
                <a:latin typeface="Arial"/>
                <a:cs typeface="Arial"/>
              </a:rPr>
              <a:t>aziendali</a:t>
            </a:r>
            <a:r>
              <a:rPr sz="1200" i="1" spc="45" dirty="0">
                <a:latin typeface="Arial"/>
                <a:cs typeface="Arial"/>
              </a:rPr>
              <a:t> </a:t>
            </a:r>
            <a:r>
              <a:rPr sz="1200" i="1" dirty="0">
                <a:latin typeface="Arial"/>
                <a:cs typeface="Arial"/>
              </a:rPr>
              <a:t>non</a:t>
            </a:r>
            <a:r>
              <a:rPr sz="1200" i="1" spc="50" dirty="0">
                <a:latin typeface="Arial"/>
                <a:cs typeface="Arial"/>
              </a:rPr>
              <a:t> </a:t>
            </a:r>
            <a:r>
              <a:rPr sz="1200" i="1" dirty="0">
                <a:latin typeface="Arial"/>
                <a:cs typeface="Arial"/>
              </a:rPr>
              <a:t>si</a:t>
            </a:r>
            <a:r>
              <a:rPr sz="1200" i="1" spc="60" dirty="0">
                <a:latin typeface="Arial"/>
                <a:cs typeface="Arial"/>
              </a:rPr>
              <a:t> </a:t>
            </a:r>
            <a:r>
              <a:rPr sz="1200" i="1" spc="-10" dirty="0">
                <a:latin typeface="Arial"/>
                <a:cs typeface="Arial"/>
              </a:rPr>
              <a:t>possono </a:t>
            </a:r>
            <a:r>
              <a:rPr sz="1200" i="1" dirty="0">
                <a:latin typeface="Arial"/>
                <a:cs typeface="Arial"/>
              </a:rPr>
              <a:t>esaurire</a:t>
            </a:r>
            <a:r>
              <a:rPr sz="1200" i="1" spc="270" dirty="0">
                <a:latin typeface="Arial"/>
                <a:cs typeface="Arial"/>
              </a:rPr>
              <a:t> </a:t>
            </a:r>
            <a:r>
              <a:rPr sz="1200" i="1" dirty="0">
                <a:latin typeface="Arial"/>
                <a:cs typeface="Arial"/>
              </a:rPr>
              <a:t>con</a:t>
            </a:r>
            <a:r>
              <a:rPr sz="1200" i="1" spc="275" dirty="0">
                <a:latin typeface="Arial"/>
                <a:cs typeface="Arial"/>
              </a:rPr>
              <a:t> </a:t>
            </a:r>
            <a:r>
              <a:rPr sz="1200" i="1" dirty="0">
                <a:latin typeface="Arial"/>
                <a:cs typeface="Arial"/>
              </a:rPr>
              <a:t>la</a:t>
            </a:r>
            <a:r>
              <a:rPr sz="1200" i="1" spc="260" dirty="0">
                <a:latin typeface="Arial"/>
                <a:cs typeface="Arial"/>
              </a:rPr>
              <a:t> </a:t>
            </a:r>
            <a:r>
              <a:rPr sz="1200" i="1" dirty="0">
                <a:latin typeface="Arial"/>
                <a:cs typeface="Arial"/>
              </a:rPr>
              <a:t>predisposizione</a:t>
            </a:r>
            <a:r>
              <a:rPr sz="1200" i="1" spc="265" dirty="0">
                <a:latin typeface="Arial"/>
                <a:cs typeface="Arial"/>
              </a:rPr>
              <a:t> </a:t>
            </a:r>
            <a:r>
              <a:rPr sz="1200" i="1" dirty="0">
                <a:latin typeface="Arial"/>
                <a:cs typeface="Arial"/>
              </a:rPr>
              <a:t>e</a:t>
            </a:r>
            <a:r>
              <a:rPr sz="1200" i="1" spc="280" dirty="0">
                <a:latin typeface="Arial"/>
                <a:cs typeface="Arial"/>
              </a:rPr>
              <a:t> </a:t>
            </a:r>
            <a:r>
              <a:rPr sz="1200" i="1" spc="-25" dirty="0">
                <a:latin typeface="Arial"/>
                <a:cs typeface="Arial"/>
              </a:rPr>
              <a:t>la </a:t>
            </a:r>
            <a:r>
              <a:rPr sz="1200" i="1" dirty="0">
                <a:latin typeface="Arial"/>
                <a:cs typeface="Arial"/>
              </a:rPr>
              <a:t>conseguente</a:t>
            </a:r>
            <a:r>
              <a:rPr sz="1200" i="1" spc="65" dirty="0">
                <a:latin typeface="Arial"/>
                <a:cs typeface="Arial"/>
              </a:rPr>
              <a:t> </a:t>
            </a:r>
            <a:r>
              <a:rPr sz="1200" i="1" dirty="0">
                <a:latin typeface="Arial"/>
                <a:cs typeface="Arial"/>
              </a:rPr>
              <a:t>adozione</a:t>
            </a:r>
            <a:r>
              <a:rPr sz="1200" i="1" spc="60" dirty="0">
                <a:latin typeface="Arial"/>
                <a:cs typeface="Arial"/>
              </a:rPr>
              <a:t> </a:t>
            </a:r>
            <a:r>
              <a:rPr sz="1200" i="1" dirty="0">
                <a:latin typeface="Arial"/>
                <a:cs typeface="Arial"/>
              </a:rPr>
              <a:t>del</a:t>
            </a:r>
            <a:r>
              <a:rPr sz="1200" i="1" spc="80" dirty="0">
                <a:latin typeface="Arial"/>
                <a:cs typeface="Arial"/>
              </a:rPr>
              <a:t> </a:t>
            </a:r>
            <a:r>
              <a:rPr sz="1200" i="1" dirty="0">
                <a:latin typeface="Arial"/>
                <a:cs typeface="Arial"/>
              </a:rPr>
              <a:t>Modello</a:t>
            </a:r>
            <a:r>
              <a:rPr sz="1200" i="1" spc="80" dirty="0">
                <a:latin typeface="Arial"/>
                <a:cs typeface="Arial"/>
              </a:rPr>
              <a:t> </a:t>
            </a:r>
            <a:r>
              <a:rPr sz="1200" i="1" spc="-25" dirty="0">
                <a:latin typeface="Arial"/>
                <a:cs typeface="Arial"/>
              </a:rPr>
              <a:t>di </a:t>
            </a:r>
            <a:r>
              <a:rPr sz="1200" i="1" dirty="0">
                <a:latin typeface="Arial"/>
                <a:cs typeface="Arial"/>
              </a:rPr>
              <a:t>Organizzazione,</a:t>
            </a:r>
            <a:r>
              <a:rPr sz="1200" i="1" spc="480" dirty="0">
                <a:latin typeface="Arial"/>
                <a:cs typeface="Arial"/>
              </a:rPr>
              <a:t> </a:t>
            </a:r>
            <a:r>
              <a:rPr sz="1200" i="1" dirty="0">
                <a:latin typeface="Arial"/>
                <a:cs typeface="Arial"/>
              </a:rPr>
              <a:t>ma</a:t>
            </a:r>
            <a:r>
              <a:rPr sz="1200" i="1" spc="470" dirty="0">
                <a:latin typeface="Arial"/>
                <a:cs typeface="Arial"/>
              </a:rPr>
              <a:t> </a:t>
            </a:r>
            <a:r>
              <a:rPr sz="1200" i="1" spc="-10" dirty="0">
                <a:latin typeface="Arial"/>
                <a:cs typeface="Arial"/>
              </a:rPr>
              <a:t>presuppongono </a:t>
            </a:r>
            <a:r>
              <a:rPr sz="1200" i="1" u="sng" dirty="0">
                <a:uFill>
                  <a:solidFill>
                    <a:srgbClr val="000000"/>
                  </a:solidFill>
                </a:uFill>
                <a:latin typeface="Arial"/>
                <a:cs typeface="Arial"/>
              </a:rPr>
              <a:t>tutta</a:t>
            </a:r>
            <a:r>
              <a:rPr sz="1200" i="1" u="sng" spc="225" dirty="0">
                <a:uFill>
                  <a:solidFill>
                    <a:srgbClr val="000000"/>
                  </a:solidFill>
                </a:uFill>
                <a:latin typeface="Arial"/>
                <a:cs typeface="Arial"/>
              </a:rPr>
              <a:t>  </a:t>
            </a:r>
            <a:r>
              <a:rPr sz="1200" i="1" u="sng" dirty="0">
                <a:uFill>
                  <a:solidFill>
                    <a:srgbClr val="000000"/>
                  </a:solidFill>
                </a:uFill>
                <a:latin typeface="Arial"/>
                <a:cs typeface="Arial"/>
              </a:rPr>
              <a:t>un'attività</a:t>
            </a:r>
            <a:r>
              <a:rPr sz="1200" i="1" u="sng" spc="229" dirty="0">
                <a:uFill>
                  <a:solidFill>
                    <a:srgbClr val="000000"/>
                  </a:solidFill>
                </a:uFill>
                <a:latin typeface="Arial"/>
                <a:cs typeface="Arial"/>
              </a:rPr>
              <a:t>  </a:t>
            </a:r>
            <a:r>
              <a:rPr sz="1200" i="1" u="sng" dirty="0">
                <a:uFill>
                  <a:solidFill>
                    <a:srgbClr val="000000"/>
                  </a:solidFill>
                </a:uFill>
                <a:latin typeface="Arial"/>
                <a:cs typeface="Arial"/>
              </a:rPr>
              <a:t>successiva,</a:t>
            </a:r>
            <a:r>
              <a:rPr sz="1200" i="1" u="sng" spc="235" dirty="0">
                <a:uFill>
                  <a:solidFill>
                    <a:srgbClr val="000000"/>
                  </a:solidFill>
                </a:uFill>
                <a:latin typeface="Arial"/>
                <a:cs typeface="Arial"/>
              </a:rPr>
              <a:t>  </a:t>
            </a:r>
            <a:r>
              <a:rPr sz="1200" i="1" u="sng" dirty="0">
                <a:uFill>
                  <a:solidFill>
                    <a:srgbClr val="000000"/>
                  </a:solidFill>
                </a:uFill>
                <a:latin typeface="Arial"/>
                <a:cs typeface="Arial"/>
              </a:rPr>
              <a:t>il</a:t>
            </a:r>
            <a:r>
              <a:rPr sz="1200" i="1" u="sng" spc="225" dirty="0">
                <a:uFill>
                  <a:solidFill>
                    <a:srgbClr val="000000"/>
                  </a:solidFill>
                </a:uFill>
                <a:latin typeface="Arial"/>
                <a:cs typeface="Arial"/>
              </a:rPr>
              <a:t>  </a:t>
            </a:r>
            <a:r>
              <a:rPr sz="1200" i="1" u="sng" spc="-25" dirty="0">
                <a:uFill>
                  <a:solidFill>
                    <a:srgbClr val="000000"/>
                  </a:solidFill>
                </a:uFill>
                <a:latin typeface="Arial"/>
                <a:cs typeface="Arial"/>
              </a:rPr>
              <a:t>cui</a:t>
            </a:r>
            <a:r>
              <a:rPr sz="1200" i="1" u="none" spc="-25" dirty="0">
                <a:latin typeface="Arial"/>
                <a:cs typeface="Arial"/>
              </a:rPr>
              <a:t> </a:t>
            </a:r>
            <a:r>
              <a:rPr sz="1200" i="1" u="sng" dirty="0">
                <a:uFill>
                  <a:solidFill>
                    <a:srgbClr val="000000"/>
                  </a:solidFill>
                </a:uFill>
                <a:latin typeface="Arial"/>
                <a:cs typeface="Arial"/>
              </a:rPr>
              <a:t>dominus</a:t>
            </a:r>
            <a:r>
              <a:rPr sz="1200" i="1" u="sng" spc="75" dirty="0">
                <a:uFill>
                  <a:solidFill>
                    <a:srgbClr val="000000"/>
                  </a:solidFill>
                </a:uFill>
                <a:latin typeface="Arial"/>
                <a:cs typeface="Arial"/>
              </a:rPr>
              <a:t> </a:t>
            </a:r>
            <a:r>
              <a:rPr sz="1200" i="1" u="sng" dirty="0">
                <a:uFill>
                  <a:solidFill>
                    <a:srgbClr val="000000"/>
                  </a:solidFill>
                </a:uFill>
                <a:latin typeface="Arial"/>
                <a:cs typeface="Arial"/>
              </a:rPr>
              <a:t>è</a:t>
            </a:r>
            <a:r>
              <a:rPr sz="1200" i="1" u="sng" spc="85" dirty="0">
                <a:uFill>
                  <a:solidFill>
                    <a:srgbClr val="000000"/>
                  </a:solidFill>
                </a:uFill>
                <a:latin typeface="Arial"/>
                <a:cs typeface="Arial"/>
              </a:rPr>
              <a:t> </a:t>
            </a:r>
            <a:r>
              <a:rPr sz="1200" i="1" u="sng" dirty="0">
                <a:uFill>
                  <a:solidFill>
                    <a:srgbClr val="000000"/>
                  </a:solidFill>
                </a:uFill>
                <a:latin typeface="Arial"/>
                <a:cs typeface="Arial"/>
              </a:rPr>
              <a:t>l'Organismo</a:t>
            </a:r>
            <a:r>
              <a:rPr sz="1200" i="1" u="sng" spc="70" dirty="0">
                <a:uFill>
                  <a:solidFill>
                    <a:srgbClr val="000000"/>
                  </a:solidFill>
                </a:uFill>
                <a:latin typeface="Arial"/>
                <a:cs typeface="Arial"/>
              </a:rPr>
              <a:t> </a:t>
            </a:r>
            <a:r>
              <a:rPr sz="1200" i="1" u="sng" dirty="0">
                <a:uFill>
                  <a:solidFill>
                    <a:srgbClr val="000000"/>
                  </a:solidFill>
                </a:uFill>
                <a:latin typeface="Arial"/>
                <a:cs typeface="Arial"/>
              </a:rPr>
              <a:t>di</a:t>
            </a:r>
            <a:r>
              <a:rPr sz="1200" i="1" u="sng" spc="75" dirty="0">
                <a:uFill>
                  <a:solidFill>
                    <a:srgbClr val="000000"/>
                  </a:solidFill>
                </a:uFill>
                <a:latin typeface="Arial"/>
                <a:cs typeface="Arial"/>
              </a:rPr>
              <a:t> </a:t>
            </a:r>
            <a:r>
              <a:rPr sz="1200" i="1" u="sng" dirty="0">
                <a:uFill>
                  <a:solidFill>
                    <a:srgbClr val="000000"/>
                  </a:solidFill>
                </a:uFill>
                <a:latin typeface="Arial"/>
                <a:cs typeface="Arial"/>
              </a:rPr>
              <a:t>Vigilanza</a:t>
            </a:r>
            <a:r>
              <a:rPr sz="1200" i="1" u="sng" spc="70" dirty="0">
                <a:uFill>
                  <a:solidFill>
                    <a:srgbClr val="000000"/>
                  </a:solidFill>
                </a:uFill>
                <a:latin typeface="Arial"/>
                <a:cs typeface="Arial"/>
              </a:rPr>
              <a:t> </a:t>
            </a:r>
            <a:r>
              <a:rPr sz="1200" i="1" u="sng" spc="-50" dirty="0">
                <a:uFill>
                  <a:solidFill>
                    <a:srgbClr val="000000"/>
                  </a:solidFill>
                </a:uFill>
                <a:latin typeface="Arial"/>
                <a:cs typeface="Arial"/>
              </a:rPr>
              <a:t>e</a:t>
            </a:r>
            <a:r>
              <a:rPr sz="1200" i="1" u="none" spc="-50" dirty="0">
                <a:latin typeface="Arial"/>
                <a:cs typeface="Arial"/>
              </a:rPr>
              <a:t> </a:t>
            </a:r>
            <a:r>
              <a:rPr sz="1200" i="1" u="sng" dirty="0">
                <a:uFill>
                  <a:solidFill>
                    <a:srgbClr val="000000"/>
                  </a:solidFill>
                </a:uFill>
                <a:latin typeface="Arial"/>
                <a:cs typeface="Arial"/>
              </a:rPr>
              <a:t>Controllo,</a:t>
            </a:r>
            <a:r>
              <a:rPr sz="1200" i="1" u="sng" spc="430" dirty="0">
                <a:uFill>
                  <a:solidFill>
                    <a:srgbClr val="000000"/>
                  </a:solidFill>
                </a:uFill>
                <a:latin typeface="Arial"/>
                <a:cs typeface="Arial"/>
              </a:rPr>
              <a:t> </a:t>
            </a:r>
            <a:r>
              <a:rPr sz="1200" i="1" u="sng" dirty="0">
                <a:uFill>
                  <a:solidFill>
                    <a:srgbClr val="000000"/>
                  </a:solidFill>
                </a:uFill>
                <a:latin typeface="Arial"/>
                <a:cs typeface="Arial"/>
              </a:rPr>
              <a:t>rivolta</a:t>
            </a:r>
            <a:r>
              <a:rPr sz="1200" i="1" u="sng" spc="425" dirty="0">
                <a:uFill>
                  <a:solidFill>
                    <a:srgbClr val="000000"/>
                  </a:solidFill>
                </a:uFill>
                <a:latin typeface="Arial"/>
                <a:cs typeface="Arial"/>
              </a:rPr>
              <a:t> </a:t>
            </a:r>
            <a:r>
              <a:rPr sz="1200" i="1" u="sng" dirty="0">
                <a:uFill>
                  <a:solidFill>
                    <a:srgbClr val="000000"/>
                  </a:solidFill>
                </a:uFill>
                <a:latin typeface="Arial"/>
                <a:cs typeface="Arial"/>
              </a:rPr>
              <a:t>a</a:t>
            </a:r>
            <a:r>
              <a:rPr sz="1200" i="1" u="sng" spc="420" dirty="0">
                <a:uFill>
                  <a:solidFill>
                    <a:srgbClr val="000000"/>
                  </a:solidFill>
                </a:uFill>
                <a:latin typeface="Arial"/>
                <a:cs typeface="Arial"/>
              </a:rPr>
              <a:t> </a:t>
            </a:r>
            <a:r>
              <a:rPr sz="1200" i="1" u="sng" dirty="0">
                <a:uFill>
                  <a:solidFill>
                    <a:srgbClr val="000000"/>
                  </a:solidFill>
                </a:uFill>
                <a:latin typeface="Arial"/>
                <a:cs typeface="Arial"/>
              </a:rPr>
              <a:t>fornire</a:t>
            </a:r>
            <a:r>
              <a:rPr sz="1200" i="1" u="sng" spc="434" dirty="0">
                <a:uFill>
                  <a:solidFill>
                    <a:srgbClr val="000000"/>
                  </a:solidFill>
                </a:uFill>
                <a:latin typeface="Arial"/>
                <a:cs typeface="Arial"/>
              </a:rPr>
              <a:t> </a:t>
            </a:r>
            <a:r>
              <a:rPr sz="1200" i="1" u="sng" dirty="0">
                <a:uFill>
                  <a:solidFill>
                    <a:srgbClr val="000000"/>
                  </a:solidFill>
                </a:uFill>
                <a:latin typeface="Arial"/>
                <a:cs typeface="Arial"/>
              </a:rPr>
              <a:t>la</a:t>
            </a:r>
            <a:r>
              <a:rPr sz="1200" i="1" u="sng" spc="405" dirty="0">
                <a:uFill>
                  <a:solidFill>
                    <a:srgbClr val="000000"/>
                  </a:solidFill>
                </a:uFill>
                <a:latin typeface="Arial"/>
                <a:cs typeface="Arial"/>
              </a:rPr>
              <a:t> </a:t>
            </a:r>
            <a:r>
              <a:rPr sz="1200" i="1" u="sng" spc="-20" dirty="0">
                <a:uFill>
                  <a:solidFill>
                    <a:srgbClr val="000000"/>
                  </a:solidFill>
                </a:uFill>
                <a:latin typeface="Arial"/>
                <a:cs typeface="Arial"/>
              </a:rPr>
              <a:t>prova</a:t>
            </a:r>
            <a:r>
              <a:rPr sz="1200" i="1" u="none" spc="-20" dirty="0">
                <a:latin typeface="Arial"/>
                <a:cs typeface="Arial"/>
              </a:rPr>
              <a:t> </a:t>
            </a:r>
            <a:r>
              <a:rPr sz="1200" i="1" u="sng" dirty="0">
                <a:uFill>
                  <a:solidFill>
                    <a:srgbClr val="000000"/>
                  </a:solidFill>
                </a:uFill>
                <a:latin typeface="Arial"/>
                <a:cs typeface="Arial"/>
              </a:rPr>
              <a:t>della</a:t>
            </a:r>
            <a:r>
              <a:rPr sz="1200" i="1" u="sng" spc="-50" dirty="0">
                <a:uFill>
                  <a:solidFill>
                    <a:srgbClr val="000000"/>
                  </a:solidFill>
                </a:uFill>
                <a:latin typeface="Arial"/>
                <a:cs typeface="Arial"/>
              </a:rPr>
              <a:t> </a:t>
            </a:r>
            <a:r>
              <a:rPr sz="1200" i="1" u="sng" dirty="0">
                <a:uFill>
                  <a:solidFill>
                    <a:srgbClr val="000000"/>
                  </a:solidFill>
                </a:uFill>
                <a:latin typeface="Arial"/>
                <a:cs typeface="Arial"/>
              </a:rPr>
              <a:t>sua</a:t>
            </a:r>
            <a:r>
              <a:rPr sz="1200" i="1" u="sng" spc="-10" dirty="0">
                <a:uFill>
                  <a:solidFill>
                    <a:srgbClr val="000000"/>
                  </a:solidFill>
                </a:uFill>
                <a:latin typeface="Arial"/>
                <a:cs typeface="Arial"/>
              </a:rPr>
              <a:t> </a:t>
            </a:r>
            <a:r>
              <a:rPr sz="1200" i="1" u="sng" dirty="0">
                <a:uFill>
                  <a:solidFill>
                    <a:srgbClr val="000000"/>
                  </a:solidFill>
                </a:uFill>
                <a:latin typeface="Arial"/>
                <a:cs typeface="Arial"/>
              </a:rPr>
              <a:t>reale</a:t>
            </a:r>
            <a:r>
              <a:rPr sz="1200" i="1" u="sng" spc="-45" dirty="0">
                <a:uFill>
                  <a:solidFill>
                    <a:srgbClr val="000000"/>
                  </a:solidFill>
                </a:uFill>
                <a:latin typeface="Arial"/>
                <a:cs typeface="Arial"/>
              </a:rPr>
              <a:t> </a:t>
            </a:r>
            <a:r>
              <a:rPr sz="1200" i="1" u="sng" spc="-10" dirty="0">
                <a:uFill>
                  <a:solidFill>
                    <a:srgbClr val="000000"/>
                  </a:solidFill>
                </a:uFill>
                <a:latin typeface="Arial"/>
                <a:cs typeface="Arial"/>
              </a:rPr>
              <a:t>efficacia</a:t>
            </a:r>
            <a:r>
              <a:rPr sz="1200" i="1" u="none" spc="-114" dirty="0">
                <a:latin typeface="Arial"/>
                <a:cs typeface="Arial"/>
              </a:rPr>
              <a:t> </a:t>
            </a:r>
            <a:r>
              <a:rPr sz="1200" i="1" u="none" spc="-25" dirty="0">
                <a:latin typeface="Arial"/>
                <a:cs typeface="Arial"/>
              </a:rPr>
              <a:t>“</a:t>
            </a:r>
            <a:r>
              <a:rPr sz="1200" u="none" spc="-25" dirty="0">
                <a:latin typeface="Arial"/>
                <a:cs typeface="Arial"/>
              </a:rPr>
              <a:t>.</a:t>
            </a:r>
            <a:endParaRPr sz="1200" dirty="0">
              <a:latin typeface="Arial"/>
              <a:cs typeface="Arial"/>
            </a:endParaRPr>
          </a:p>
        </p:txBody>
      </p:sp>
      <p:grpSp>
        <p:nvGrpSpPr>
          <p:cNvPr id="12" name="object 12"/>
          <p:cNvGrpSpPr/>
          <p:nvPr/>
        </p:nvGrpSpPr>
        <p:grpSpPr>
          <a:xfrm>
            <a:off x="5892907" y="1506102"/>
            <a:ext cx="429895" cy="593090"/>
            <a:chOff x="5599176" y="1551432"/>
            <a:chExt cx="429895" cy="593090"/>
          </a:xfrm>
        </p:grpSpPr>
        <p:pic>
          <p:nvPicPr>
            <p:cNvPr id="13" name="object 13"/>
            <p:cNvPicPr/>
            <p:nvPr/>
          </p:nvPicPr>
          <p:blipFill>
            <a:blip r:embed="rId3" cstate="print"/>
            <a:stretch>
              <a:fillRect/>
            </a:stretch>
          </p:blipFill>
          <p:spPr>
            <a:xfrm>
              <a:off x="5669280" y="1696212"/>
              <a:ext cx="344423" cy="448055"/>
            </a:xfrm>
            <a:prstGeom prst="rect">
              <a:avLst/>
            </a:prstGeom>
          </p:spPr>
        </p:pic>
        <p:pic>
          <p:nvPicPr>
            <p:cNvPr id="14" name="object 14"/>
            <p:cNvPicPr/>
            <p:nvPr/>
          </p:nvPicPr>
          <p:blipFill>
            <a:blip r:embed="rId4" cstate="print"/>
            <a:stretch>
              <a:fillRect/>
            </a:stretch>
          </p:blipFill>
          <p:spPr>
            <a:xfrm>
              <a:off x="5614416" y="1620011"/>
              <a:ext cx="414527" cy="466343"/>
            </a:xfrm>
            <a:prstGeom prst="rect">
              <a:avLst/>
            </a:prstGeom>
          </p:spPr>
        </p:pic>
        <p:pic>
          <p:nvPicPr>
            <p:cNvPr id="15" name="object 15"/>
            <p:cNvPicPr/>
            <p:nvPr/>
          </p:nvPicPr>
          <p:blipFill>
            <a:blip r:embed="rId5" cstate="print"/>
            <a:stretch>
              <a:fillRect/>
            </a:stretch>
          </p:blipFill>
          <p:spPr>
            <a:xfrm>
              <a:off x="5618987" y="1588008"/>
              <a:ext cx="379475" cy="458723"/>
            </a:xfrm>
            <a:prstGeom prst="rect">
              <a:avLst/>
            </a:prstGeom>
          </p:spPr>
        </p:pic>
        <p:pic>
          <p:nvPicPr>
            <p:cNvPr id="16" name="object 16"/>
            <p:cNvPicPr/>
            <p:nvPr/>
          </p:nvPicPr>
          <p:blipFill>
            <a:blip r:embed="rId6" cstate="print"/>
            <a:stretch>
              <a:fillRect/>
            </a:stretch>
          </p:blipFill>
          <p:spPr>
            <a:xfrm>
              <a:off x="5599176" y="1551432"/>
              <a:ext cx="394715" cy="451103"/>
            </a:xfrm>
            <a:prstGeom prst="rect">
              <a:avLst/>
            </a:prstGeom>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048" y="432787"/>
            <a:ext cx="2764790"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Caso Simens AG</a:t>
            </a:r>
          </a:p>
        </p:txBody>
      </p:sp>
      <p:graphicFrame>
        <p:nvGraphicFramePr>
          <p:cNvPr id="3" name="object 3"/>
          <p:cNvGraphicFramePr>
            <a:graphicFrameLocks noGrp="1"/>
          </p:cNvGraphicFramePr>
          <p:nvPr/>
        </p:nvGraphicFramePr>
        <p:xfrm>
          <a:off x="746048" y="27641"/>
          <a:ext cx="7639685" cy="319405"/>
        </p:xfrm>
        <a:graphic>
          <a:graphicData uri="http://schemas.openxmlformats.org/drawingml/2006/table">
            <a:tbl>
              <a:tblPr firstRow="1" bandRow="1">
                <a:tableStyleId>{2D5ABB26-0587-4C30-8999-92F81FD0307C}</a:tableStyleId>
              </a:tblPr>
              <a:tblGrid>
                <a:gridCol w="821055">
                  <a:extLst>
                    <a:ext uri="{9D8B030D-6E8A-4147-A177-3AD203B41FA5}">
                      <a16:colId xmlns:a16="http://schemas.microsoft.com/office/drawing/2014/main" val="20000"/>
                    </a:ext>
                  </a:extLst>
                </a:gridCol>
                <a:gridCol w="681863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90805">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pic>
        <p:nvPicPr>
          <p:cNvPr id="4" name="object 4"/>
          <p:cNvPicPr/>
          <p:nvPr/>
        </p:nvPicPr>
        <p:blipFill>
          <a:blip r:embed="rId2" cstate="print"/>
          <a:stretch>
            <a:fillRect/>
          </a:stretch>
        </p:blipFill>
        <p:spPr>
          <a:xfrm>
            <a:off x="5900928" y="1045864"/>
            <a:ext cx="3048943" cy="5544311"/>
          </a:xfrm>
          <a:prstGeom prst="rect">
            <a:avLst/>
          </a:prstGeom>
        </p:spPr>
      </p:pic>
      <p:sp>
        <p:nvSpPr>
          <p:cNvPr id="5" name="object 5"/>
          <p:cNvSpPr txBox="1"/>
          <p:nvPr/>
        </p:nvSpPr>
        <p:spPr>
          <a:xfrm>
            <a:off x="6252786" y="1589595"/>
            <a:ext cx="2534920" cy="1122680"/>
          </a:xfrm>
          <a:prstGeom prst="rect">
            <a:avLst/>
          </a:prstGeom>
        </p:spPr>
        <p:txBody>
          <a:bodyPr vert="horz" wrap="square" lIns="0" tIns="12700" rIns="0" bIns="0" rtlCol="0">
            <a:spAutoFit/>
          </a:bodyPr>
          <a:lstStyle/>
          <a:p>
            <a:pPr marL="12700" marR="5080" algn="just">
              <a:lnSpc>
                <a:spcPct val="120000"/>
              </a:lnSpc>
              <a:spcBef>
                <a:spcPts val="100"/>
              </a:spcBef>
            </a:pPr>
            <a:r>
              <a:rPr sz="1200" dirty="0">
                <a:latin typeface="Arial (Corpo)"/>
                <a:cs typeface="Arial"/>
              </a:rPr>
              <a:t>In</a:t>
            </a:r>
            <a:r>
              <a:rPr sz="1200" spc="80" dirty="0">
                <a:latin typeface="Arial (Corpo)"/>
                <a:cs typeface="Arial"/>
              </a:rPr>
              <a:t> </a:t>
            </a:r>
            <a:r>
              <a:rPr sz="1200" dirty="0">
                <a:latin typeface="Arial (Corpo)"/>
                <a:cs typeface="Arial"/>
              </a:rPr>
              <a:t>primo</a:t>
            </a:r>
            <a:r>
              <a:rPr sz="1200" spc="95" dirty="0">
                <a:latin typeface="Arial (Corpo)"/>
                <a:cs typeface="Arial"/>
              </a:rPr>
              <a:t> </a:t>
            </a:r>
            <a:r>
              <a:rPr sz="1200" dirty="0">
                <a:latin typeface="Arial (Corpo)"/>
                <a:cs typeface="Arial"/>
              </a:rPr>
              <a:t>luogo,</a:t>
            </a:r>
            <a:r>
              <a:rPr sz="1200" spc="80" dirty="0">
                <a:latin typeface="Arial (Corpo)"/>
                <a:cs typeface="Arial"/>
              </a:rPr>
              <a:t> </a:t>
            </a:r>
            <a:r>
              <a:rPr sz="1200" dirty="0">
                <a:latin typeface="Arial (Corpo)"/>
                <a:cs typeface="Arial"/>
              </a:rPr>
              <a:t>il</a:t>
            </a:r>
            <a:r>
              <a:rPr sz="1200" spc="75" dirty="0">
                <a:latin typeface="Arial (Corpo)"/>
                <a:cs typeface="Arial"/>
              </a:rPr>
              <a:t> </a:t>
            </a:r>
            <a:r>
              <a:rPr sz="1200" dirty="0">
                <a:latin typeface="Arial (Corpo)"/>
                <a:cs typeface="Arial"/>
              </a:rPr>
              <a:t>Tribunale</a:t>
            </a:r>
            <a:r>
              <a:rPr sz="1200" spc="70" dirty="0">
                <a:latin typeface="Arial (Corpo)"/>
                <a:cs typeface="Arial"/>
              </a:rPr>
              <a:t> </a:t>
            </a:r>
            <a:r>
              <a:rPr sz="1200" dirty="0">
                <a:latin typeface="Arial (Corpo)"/>
                <a:cs typeface="Arial"/>
              </a:rPr>
              <a:t>di</a:t>
            </a:r>
            <a:r>
              <a:rPr sz="1200" spc="90" dirty="0">
                <a:latin typeface="Arial (Corpo)"/>
                <a:cs typeface="Arial"/>
              </a:rPr>
              <a:t> </a:t>
            </a:r>
            <a:r>
              <a:rPr sz="1200" spc="-10" dirty="0">
                <a:latin typeface="Arial (Corpo)"/>
                <a:cs typeface="Arial"/>
              </a:rPr>
              <a:t>Milano </a:t>
            </a:r>
            <a:r>
              <a:rPr sz="1200" dirty="0">
                <a:latin typeface="Arial (Corpo)"/>
                <a:cs typeface="Arial"/>
              </a:rPr>
              <a:t>ha</a:t>
            </a:r>
            <a:r>
              <a:rPr sz="1200" spc="-20" dirty="0">
                <a:latin typeface="Arial (Corpo)"/>
                <a:cs typeface="Arial"/>
              </a:rPr>
              <a:t> </a:t>
            </a:r>
            <a:r>
              <a:rPr sz="1200" spc="-10" dirty="0">
                <a:latin typeface="Arial (Corpo)"/>
                <a:cs typeface="Arial"/>
              </a:rPr>
              <a:t>affermato:</a:t>
            </a:r>
            <a:endParaRPr sz="1200" dirty="0">
              <a:latin typeface="Arial (Corpo)"/>
              <a:cs typeface="Arial"/>
            </a:endParaRPr>
          </a:p>
          <a:p>
            <a:pPr marL="183515" marR="5080" indent="-171450" algn="just">
              <a:lnSpc>
                <a:spcPct val="120000"/>
              </a:lnSpc>
              <a:buFont typeface="Wingdings"/>
              <a:buChar char=""/>
              <a:tabLst>
                <a:tab pos="184785" algn="l"/>
                <a:tab pos="1572895" algn="l"/>
              </a:tabLst>
            </a:pPr>
            <a:r>
              <a:rPr sz="1200" dirty="0">
                <a:latin typeface="Arial (Corpo)"/>
                <a:cs typeface="Arial"/>
              </a:rPr>
              <a:t>Che</a:t>
            </a:r>
            <a:r>
              <a:rPr sz="1200" spc="260" dirty="0">
                <a:latin typeface="Arial (Corpo)"/>
                <a:cs typeface="Arial"/>
              </a:rPr>
              <a:t> </a:t>
            </a:r>
            <a:r>
              <a:rPr sz="1200" dirty="0">
                <a:latin typeface="Arial (Corpo)"/>
                <a:cs typeface="Arial"/>
              </a:rPr>
              <a:t>la</a:t>
            </a:r>
            <a:r>
              <a:rPr sz="1200" spc="250" dirty="0">
                <a:latin typeface="Arial (Corpo)"/>
                <a:cs typeface="Arial"/>
              </a:rPr>
              <a:t> </a:t>
            </a:r>
            <a:r>
              <a:rPr sz="1200" dirty="0">
                <a:latin typeface="Arial (Corpo)"/>
                <a:cs typeface="Arial"/>
              </a:rPr>
              <a:t>normativa</a:t>
            </a:r>
            <a:r>
              <a:rPr sz="1200" spc="260" dirty="0">
                <a:latin typeface="Arial (Corpo)"/>
                <a:cs typeface="Arial"/>
              </a:rPr>
              <a:t> </a:t>
            </a:r>
            <a:r>
              <a:rPr sz="1200" dirty="0">
                <a:latin typeface="Arial (Corpo)"/>
                <a:cs typeface="Arial"/>
              </a:rPr>
              <a:t>introdotta</a:t>
            </a:r>
            <a:r>
              <a:rPr sz="1200" spc="250" dirty="0">
                <a:latin typeface="Arial (Corpo)"/>
                <a:cs typeface="Arial"/>
              </a:rPr>
              <a:t> </a:t>
            </a:r>
            <a:r>
              <a:rPr sz="1200" spc="-20" dirty="0">
                <a:latin typeface="Arial (Corpo)"/>
                <a:cs typeface="Arial"/>
              </a:rPr>
              <a:t>deve 	</a:t>
            </a:r>
            <a:r>
              <a:rPr sz="1200" spc="-10" dirty="0">
                <a:latin typeface="Arial (Corpo)"/>
                <a:cs typeface="Arial"/>
              </a:rPr>
              <a:t>ritenersi</a:t>
            </a:r>
            <a:r>
              <a:rPr sz="1200" dirty="0">
                <a:latin typeface="Arial (Corpo)"/>
                <a:cs typeface="Arial"/>
              </a:rPr>
              <a:t>	</a:t>
            </a:r>
            <a:r>
              <a:rPr sz="1200" spc="-10" dirty="0">
                <a:latin typeface="Arial (Corpo)"/>
                <a:cs typeface="Arial"/>
              </a:rPr>
              <a:t>perfettamente 	</a:t>
            </a:r>
            <a:r>
              <a:rPr sz="1200" b="1" u="heavy" spc="-10" dirty="0">
                <a:uFill>
                  <a:solidFill>
                    <a:srgbClr val="000000"/>
                  </a:solidFill>
                </a:uFill>
                <a:latin typeface="Arial (Corpo)"/>
                <a:cs typeface="Arial"/>
              </a:rPr>
              <a:t>applicabile</a:t>
            </a:r>
            <a:r>
              <a:rPr sz="1200" b="1" u="heavy" spc="-30" dirty="0">
                <a:uFill>
                  <a:solidFill>
                    <a:srgbClr val="000000"/>
                  </a:solidFill>
                </a:uFill>
                <a:latin typeface="Arial (Corpo)"/>
                <a:cs typeface="Arial"/>
              </a:rPr>
              <a:t> </a:t>
            </a:r>
            <a:r>
              <a:rPr sz="1200" b="1" u="heavy" dirty="0">
                <a:uFill>
                  <a:solidFill>
                    <a:srgbClr val="000000"/>
                  </a:solidFill>
                </a:uFill>
                <a:latin typeface="Arial (Corpo)"/>
                <a:cs typeface="Arial"/>
              </a:rPr>
              <a:t>ad</a:t>
            </a:r>
            <a:r>
              <a:rPr sz="1200" b="1" u="heavy" spc="15" dirty="0">
                <a:uFill>
                  <a:solidFill>
                    <a:srgbClr val="000000"/>
                  </a:solidFill>
                </a:uFill>
                <a:latin typeface="Arial (Corpo)"/>
                <a:cs typeface="Arial"/>
              </a:rPr>
              <a:t> </a:t>
            </a:r>
            <a:r>
              <a:rPr sz="1200" b="1" u="heavy" dirty="0">
                <a:uFill>
                  <a:solidFill>
                    <a:srgbClr val="000000"/>
                  </a:solidFill>
                </a:uFill>
                <a:latin typeface="Arial (Corpo)"/>
                <a:cs typeface="Arial"/>
              </a:rPr>
              <a:t>una</a:t>
            </a:r>
            <a:r>
              <a:rPr sz="1200" b="1" u="heavy" spc="-5" dirty="0">
                <a:uFill>
                  <a:solidFill>
                    <a:srgbClr val="000000"/>
                  </a:solidFill>
                </a:uFill>
                <a:latin typeface="Arial (Corpo)"/>
                <a:cs typeface="Arial"/>
              </a:rPr>
              <a:t> </a:t>
            </a:r>
            <a:r>
              <a:rPr sz="1200" b="1" u="heavy" spc="-10" dirty="0">
                <a:uFill>
                  <a:solidFill>
                    <a:srgbClr val="000000"/>
                  </a:solidFill>
                </a:uFill>
                <a:latin typeface="Arial (Corpo)"/>
                <a:cs typeface="Arial"/>
              </a:rPr>
              <a:t>società</a:t>
            </a:r>
            <a:r>
              <a:rPr sz="1200" b="1" u="heavy" spc="-100" dirty="0">
                <a:uFill>
                  <a:solidFill>
                    <a:srgbClr val="000000"/>
                  </a:solidFill>
                </a:uFill>
                <a:latin typeface="Arial (Corpo)"/>
                <a:cs typeface="Arial"/>
              </a:rPr>
              <a:t> </a:t>
            </a:r>
            <a:r>
              <a:rPr sz="1200" b="1" u="heavy" spc="-25" dirty="0">
                <a:uFill>
                  <a:solidFill>
                    <a:srgbClr val="000000"/>
                  </a:solidFill>
                </a:uFill>
                <a:latin typeface="Arial (Corpo)"/>
                <a:cs typeface="Arial"/>
              </a:rPr>
              <a:t>con</a:t>
            </a:r>
            <a:endParaRPr sz="1200" dirty="0">
              <a:latin typeface="Arial (Corpo)"/>
              <a:cs typeface="Arial"/>
            </a:endParaRPr>
          </a:p>
        </p:txBody>
      </p:sp>
      <p:sp>
        <p:nvSpPr>
          <p:cNvPr id="6" name="object 6"/>
          <p:cNvSpPr txBox="1"/>
          <p:nvPr/>
        </p:nvSpPr>
        <p:spPr>
          <a:xfrm>
            <a:off x="6424998" y="2686872"/>
            <a:ext cx="1331595" cy="435697"/>
          </a:xfrm>
          <a:prstGeom prst="rect">
            <a:avLst/>
          </a:prstGeom>
        </p:spPr>
        <p:txBody>
          <a:bodyPr vert="horz" wrap="square" lIns="0" tIns="12700" rIns="0" bIns="0" rtlCol="0">
            <a:spAutoFit/>
          </a:bodyPr>
          <a:lstStyle/>
          <a:p>
            <a:pPr marL="12700" marR="5080">
              <a:lnSpc>
                <a:spcPct val="120000"/>
              </a:lnSpc>
              <a:spcBef>
                <a:spcPts val="100"/>
              </a:spcBef>
              <a:tabLst>
                <a:tab pos="548640" algn="l"/>
                <a:tab pos="1100455" algn="l"/>
              </a:tabLst>
            </a:pPr>
            <a:r>
              <a:rPr sz="1200" b="1" u="heavy" spc="-20" dirty="0">
                <a:uFill>
                  <a:solidFill>
                    <a:srgbClr val="000000"/>
                  </a:solidFill>
                </a:uFill>
                <a:latin typeface="Arial (Corpo)"/>
                <a:cs typeface="Arial"/>
              </a:rPr>
              <a:t>sede</a:t>
            </a:r>
            <a:r>
              <a:rPr sz="1200" b="1" u="heavy" dirty="0">
                <a:uFill>
                  <a:solidFill>
                    <a:srgbClr val="000000"/>
                  </a:solidFill>
                </a:uFill>
                <a:latin typeface="Arial (Corpo)"/>
                <a:cs typeface="Arial"/>
              </a:rPr>
              <a:t>	</a:t>
            </a:r>
            <a:r>
              <a:rPr sz="1200" b="1" u="heavy" spc="-10" dirty="0">
                <a:uFill>
                  <a:solidFill>
                    <a:srgbClr val="000000"/>
                  </a:solidFill>
                </a:uFill>
                <a:latin typeface="Arial (Corpo)"/>
                <a:cs typeface="Arial"/>
              </a:rPr>
              <a:t>all’estero</a:t>
            </a:r>
            <a:r>
              <a:rPr sz="1200" u="none" spc="-10" dirty="0">
                <a:latin typeface="Arial (Corpo)"/>
                <a:cs typeface="Arial"/>
              </a:rPr>
              <a:t>, responsabilità</a:t>
            </a:r>
            <a:r>
              <a:rPr sz="1200" u="none" dirty="0">
                <a:latin typeface="Arial (Corpo)"/>
                <a:cs typeface="Arial"/>
              </a:rPr>
              <a:t>	</a:t>
            </a:r>
            <a:r>
              <a:rPr sz="1200" u="none" spc="-25" dirty="0">
                <a:latin typeface="Arial (Corpo)"/>
                <a:cs typeface="Arial"/>
              </a:rPr>
              <a:t>“da</a:t>
            </a:r>
            <a:endParaRPr sz="1200">
              <a:latin typeface="Arial (Corpo)"/>
              <a:cs typeface="Arial"/>
            </a:endParaRPr>
          </a:p>
        </p:txBody>
      </p:sp>
      <p:sp>
        <p:nvSpPr>
          <p:cNvPr id="7" name="object 7"/>
          <p:cNvSpPr txBox="1"/>
          <p:nvPr/>
        </p:nvSpPr>
        <p:spPr>
          <a:xfrm>
            <a:off x="7830126" y="2686875"/>
            <a:ext cx="956310" cy="435697"/>
          </a:xfrm>
          <a:prstGeom prst="rect">
            <a:avLst/>
          </a:prstGeom>
        </p:spPr>
        <p:txBody>
          <a:bodyPr vert="horz" wrap="square" lIns="0" tIns="12700" rIns="0" bIns="0" rtlCol="0">
            <a:spAutoFit/>
          </a:bodyPr>
          <a:lstStyle/>
          <a:p>
            <a:pPr marL="12700" marR="5080" indent="33020">
              <a:lnSpc>
                <a:spcPct val="120000"/>
              </a:lnSpc>
              <a:spcBef>
                <a:spcPts val="100"/>
              </a:spcBef>
              <a:tabLst>
                <a:tab pos="628015" algn="l"/>
                <a:tab pos="826135" algn="l"/>
              </a:tabLst>
            </a:pPr>
            <a:r>
              <a:rPr sz="1200" spc="-10" dirty="0">
                <a:latin typeface="Arial (Corpo)"/>
                <a:cs typeface="Arial"/>
              </a:rPr>
              <a:t>sebbene</a:t>
            </a:r>
            <a:r>
              <a:rPr sz="1200" dirty="0">
                <a:latin typeface="Arial (Corpo)"/>
                <a:cs typeface="Arial"/>
              </a:rPr>
              <a:t>		</a:t>
            </a:r>
            <a:r>
              <a:rPr sz="1200" spc="-25" dirty="0">
                <a:latin typeface="Arial (Corpo)"/>
                <a:cs typeface="Arial"/>
              </a:rPr>
              <a:t>la </a:t>
            </a:r>
            <a:r>
              <a:rPr sz="1200" spc="-10" dirty="0">
                <a:latin typeface="Arial (Corpo)"/>
                <a:cs typeface="Arial"/>
              </a:rPr>
              <a:t>reato”</a:t>
            </a:r>
            <a:r>
              <a:rPr sz="1200" dirty="0">
                <a:latin typeface="Arial (Corpo)"/>
                <a:cs typeface="Arial"/>
              </a:rPr>
              <a:t>	</a:t>
            </a:r>
            <a:r>
              <a:rPr sz="1200" spc="-20" dirty="0">
                <a:latin typeface="Arial (Corpo)"/>
                <a:cs typeface="Arial"/>
              </a:rPr>
              <a:t>delle</a:t>
            </a:r>
            <a:endParaRPr sz="1200">
              <a:latin typeface="Arial (Corpo)"/>
              <a:cs typeface="Arial"/>
            </a:endParaRPr>
          </a:p>
        </p:txBody>
      </p:sp>
      <p:sp>
        <p:nvSpPr>
          <p:cNvPr id="8" name="object 8"/>
          <p:cNvSpPr txBox="1"/>
          <p:nvPr/>
        </p:nvSpPr>
        <p:spPr>
          <a:xfrm>
            <a:off x="6252786" y="3106274"/>
            <a:ext cx="2534920" cy="2678430"/>
          </a:xfrm>
          <a:prstGeom prst="rect">
            <a:avLst/>
          </a:prstGeom>
        </p:spPr>
        <p:txBody>
          <a:bodyPr vert="horz" wrap="square" lIns="0" tIns="12700" rIns="0" bIns="0" rtlCol="0">
            <a:spAutoFit/>
          </a:bodyPr>
          <a:lstStyle/>
          <a:p>
            <a:pPr marL="184785" marR="71755" algn="just">
              <a:lnSpc>
                <a:spcPct val="130700"/>
              </a:lnSpc>
              <a:spcBef>
                <a:spcPts val="100"/>
              </a:spcBef>
            </a:pPr>
            <a:r>
              <a:rPr sz="1200" dirty="0">
                <a:latin typeface="Arial (Corpo)"/>
                <a:cs typeface="Arial"/>
              </a:rPr>
              <a:t>persone</a:t>
            </a:r>
            <a:r>
              <a:rPr sz="1200" spc="35" dirty="0">
                <a:latin typeface="Arial (Corpo)"/>
                <a:cs typeface="Arial"/>
              </a:rPr>
              <a:t> </a:t>
            </a:r>
            <a:r>
              <a:rPr sz="1200" dirty="0">
                <a:latin typeface="Arial (Corpo)"/>
                <a:cs typeface="Arial"/>
              </a:rPr>
              <a:t>giuridiche</a:t>
            </a:r>
            <a:r>
              <a:rPr sz="1200" spc="260" dirty="0">
                <a:latin typeface="Arial (Corpo)"/>
                <a:cs typeface="Arial"/>
              </a:rPr>
              <a:t>  </a:t>
            </a:r>
            <a:r>
              <a:rPr sz="1200" dirty="0">
                <a:latin typeface="Arial (Corpo)"/>
                <a:cs typeface="Arial"/>
              </a:rPr>
              <a:t>risulti</a:t>
            </a:r>
            <a:r>
              <a:rPr sz="1200" spc="-15" dirty="0">
                <a:latin typeface="Arial (Corpo)"/>
                <a:cs typeface="Arial"/>
              </a:rPr>
              <a:t> </a:t>
            </a:r>
            <a:r>
              <a:rPr sz="1200" spc="-10" dirty="0">
                <a:latin typeface="Arial (Corpo)"/>
                <a:cs typeface="Arial"/>
              </a:rPr>
              <a:t>ancora estranea</a:t>
            </a:r>
            <a:r>
              <a:rPr sz="1200" spc="40" dirty="0">
                <a:latin typeface="Arial (Corpo)"/>
                <a:cs typeface="Arial"/>
              </a:rPr>
              <a:t> </a:t>
            </a:r>
            <a:r>
              <a:rPr sz="1200" spc="-20" dirty="0">
                <a:latin typeface="Arial (Corpo)"/>
                <a:cs typeface="Arial"/>
              </a:rPr>
              <a:t>all’ordinamento</a:t>
            </a:r>
            <a:r>
              <a:rPr sz="1200" spc="5" dirty="0">
                <a:latin typeface="Arial (Corpo)"/>
                <a:cs typeface="Arial"/>
              </a:rPr>
              <a:t> </a:t>
            </a:r>
            <a:r>
              <a:rPr sz="1200" spc="-10" dirty="0">
                <a:latin typeface="Arial (Corpo)"/>
                <a:cs typeface="Arial"/>
              </a:rPr>
              <a:t>tedesco.</a:t>
            </a:r>
            <a:endParaRPr sz="1200">
              <a:latin typeface="Arial (Corpo)"/>
              <a:cs typeface="Arial"/>
            </a:endParaRPr>
          </a:p>
          <a:p>
            <a:pPr marL="184150" indent="-171450" algn="just">
              <a:lnSpc>
                <a:spcPct val="100000"/>
              </a:lnSpc>
              <a:spcBef>
                <a:spcPts val="130"/>
              </a:spcBef>
              <a:buFont typeface="Wingdings"/>
              <a:buChar char=""/>
              <a:tabLst>
                <a:tab pos="184150" algn="l"/>
              </a:tabLst>
            </a:pPr>
            <a:r>
              <a:rPr sz="1200" dirty="0">
                <a:latin typeface="Arial (Corpo)"/>
                <a:cs typeface="Arial"/>
              </a:rPr>
              <a:t>L</a:t>
            </a:r>
            <a:r>
              <a:rPr sz="1200" b="1" u="heavy" dirty="0">
                <a:uFill>
                  <a:solidFill>
                    <a:srgbClr val="000000"/>
                  </a:solidFill>
                </a:uFill>
                <a:latin typeface="Arial (Corpo)"/>
                <a:cs typeface="Arial"/>
              </a:rPr>
              <a:t>’irrilevanza</a:t>
            </a:r>
            <a:r>
              <a:rPr sz="1200" b="1" u="heavy" spc="400" dirty="0">
                <a:uFill>
                  <a:solidFill>
                    <a:srgbClr val="000000"/>
                  </a:solidFill>
                </a:uFill>
                <a:latin typeface="Arial (Corpo)"/>
                <a:cs typeface="Arial"/>
              </a:rPr>
              <a:t>    </a:t>
            </a:r>
            <a:r>
              <a:rPr sz="1200" b="1" u="heavy" dirty="0">
                <a:uFill>
                  <a:solidFill>
                    <a:srgbClr val="000000"/>
                  </a:solidFill>
                </a:uFill>
                <a:latin typeface="Arial (Corpo)"/>
                <a:cs typeface="Arial"/>
              </a:rPr>
              <a:t>della</a:t>
            </a:r>
            <a:r>
              <a:rPr sz="1200" b="1" u="heavy" spc="395" dirty="0">
                <a:uFill>
                  <a:solidFill>
                    <a:srgbClr val="000000"/>
                  </a:solidFill>
                </a:uFill>
                <a:latin typeface="Arial (Corpo)"/>
                <a:cs typeface="Arial"/>
              </a:rPr>
              <a:t>    </a:t>
            </a:r>
            <a:r>
              <a:rPr sz="1200" b="1" u="heavy" spc="-20" dirty="0">
                <a:uFill>
                  <a:solidFill>
                    <a:srgbClr val="000000"/>
                  </a:solidFill>
                </a:uFill>
                <a:latin typeface="Arial (Corpo)"/>
                <a:cs typeface="Arial"/>
              </a:rPr>
              <a:t>mera</a:t>
            </a:r>
            <a:endParaRPr sz="1200">
              <a:latin typeface="Arial (Corpo)"/>
              <a:cs typeface="Arial"/>
            </a:endParaRPr>
          </a:p>
          <a:p>
            <a:pPr marL="184785" marR="5080" algn="just">
              <a:lnSpc>
                <a:spcPct val="120000"/>
              </a:lnSpc>
            </a:pPr>
            <a:r>
              <a:rPr sz="1200" b="1" u="heavy" dirty="0">
                <a:uFill>
                  <a:solidFill>
                    <a:srgbClr val="000000"/>
                  </a:solidFill>
                </a:uFill>
                <a:latin typeface="Arial (Corpo)"/>
                <a:cs typeface="Arial"/>
              </a:rPr>
              <a:t>predisposizione</a:t>
            </a:r>
            <a:r>
              <a:rPr sz="1200" b="1" u="heavy" spc="400" dirty="0">
                <a:uFill>
                  <a:solidFill>
                    <a:srgbClr val="000000"/>
                  </a:solidFill>
                </a:uFill>
                <a:latin typeface="Arial (Corpo)"/>
                <a:cs typeface="Arial"/>
              </a:rPr>
              <a:t> </a:t>
            </a:r>
            <a:r>
              <a:rPr sz="1200" b="1" u="heavy" dirty="0">
                <a:uFill>
                  <a:solidFill>
                    <a:srgbClr val="000000"/>
                  </a:solidFill>
                </a:uFill>
                <a:latin typeface="Arial (Corpo)"/>
                <a:cs typeface="Arial"/>
              </a:rPr>
              <a:t>di</a:t>
            </a:r>
            <a:r>
              <a:rPr sz="1200" b="1" u="heavy" spc="385" dirty="0">
                <a:uFill>
                  <a:solidFill>
                    <a:srgbClr val="000000"/>
                  </a:solidFill>
                </a:uFill>
                <a:latin typeface="Arial (Corpo)"/>
                <a:cs typeface="Arial"/>
              </a:rPr>
              <a:t> </a:t>
            </a:r>
            <a:r>
              <a:rPr sz="1200" b="1" u="heavy" dirty="0">
                <a:uFill>
                  <a:solidFill>
                    <a:srgbClr val="000000"/>
                  </a:solidFill>
                </a:uFill>
                <a:latin typeface="Arial (Corpo)"/>
                <a:cs typeface="Arial"/>
              </a:rPr>
              <a:t>un</a:t>
            </a:r>
            <a:r>
              <a:rPr sz="1200" b="1" u="heavy" spc="390" dirty="0">
                <a:uFill>
                  <a:solidFill>
                    <a:srgbClr val="000000"/>
                  </a:solidFill>
                </a:uFill>
                <a:latin typeface="Arial (Corpo)"/>
                <a:cs typeface="Arial"/>
              </a:rPr>
              <a:t> </a:t>
            </a:r>
            <a:r>
              <a:rPr sz="1200" b="1" u="heavy" spc="-10" dirty="0">
                <a:uFill>
                  <a:solidFill>
                    <a:srgbClr val="000000"/>
                  </a:solidFill>
                </a:uFill>
                <a:latin typeface="Arial (Corpo)"/>
                <a:cs typeface="Arial"/>
              </a:rPr>
              <a:t>“codice</a:t>
            </a:r>
            <a:r>
              <a:rPr sz="1200" b="1" u="none" spc="-10" dirty="0">
                <a:latin typeface="Arial (Corpo)"/>
                <a:cs typeface="Arial"/>
              </a:rPr>
              <a:t> </a:t>
            </a:r>
            <a:r>
              <a:rPr sz="1200" b="1" u="heavy" dirty="0">
                <a:uFill>
                  <a:solidFill>
                    <a:srgbClr val="000000"/>
                  </a:solidFill>
                </a:uFill>
                <a:latin typeface="Arial (Corpo)"/>
                <a:cs typeface="Arial"/>
              </a:rPr>
              <a:t>etico”</a:t>
            </a:r>
            <a:r>
              <a:rPr sz="1200" b="1" u="none" spc="235" dirty="0">
                <a:latin typeface="Arial (Corpo)"/>
                <a:cs typeface="Arial"/>
              </a:rPr>
              <a:t>  </a:t>
            </a:r>
            <a:r>
              <a:rPr sz="1200" u="none" dirty="0">
                <a:latin typeface="Arial (Corpo)"/>
                <a:cs typeface="Arial"/>
              </a:rPr>
              <a:t>da</a:t>
            </a:r>
            <a:r>
              <a:rPr sz="1200" u="none" spc="245" dirty="0">
                <a:latin typeface="Arial (Corpo)"/>
                <a:cs typeface="Arial"/>
              </a:rPr>
              <a:t>  </a:t>
            </a:r>
            <a:r>
              <a:rPr sz="1200" u="none" dirty="0">
                <a:latin typeface="Arial (Corpo)"/>
                <a:cs typeface="Arial"/>
              </a:rPr>
              <a:t>parte</a:t>
            </a:r>
            <a:r>
              <a:rPr sz="1200" u="none" spc="245" dirty="0">
                <a:latin typeface="Arial (Corpo)"/>
                <a:cs typeface="Arial"/>
              </a:rPr>
              <a:t>  </a:t>
            </a:r>
            <a:r>
              <a:rPr sz="1200" u="none" dirty="0">
                <a:latin typeface="Arial (Corpo)"/>
                <a:cs typeface="Arial"/>
              </a:rPr>
              <a:t>della</a:t>
            </a:r>
            <a:r>
              <a:rPr sz="1200" u="none" spc="235" dirty="0">
                <a:latin typeface="Arial (Corpo)"/>
                <a:cs typeface="Arial"/>
              </a:rPr>
              <a:t>  </a:t>
            </a:r>
            <a:r>
              <a:rPr sz="1200" u="none" spc="-10" dirty="0">
                <a:latin typeface="Arial (Corpo)"/>
                <a:cs typeface="Arial"/>
              </a:rPr>
              <a:t>società </a:t>
            </a:r>
            <a:r>
              <a:rPr sz="1200" u="none" dirty="0">
                <a:latin typeface="Arial (Corpo)"/>
                <a:cs typeface="Arial"/>
              </a:rPr>
              <a:t>coinvolta</a:t>
            </a:r>
            <a:r>
              <a:rPr sz="1200" u="none" dirty="0">
                <a:solidFill>
                  <a:srgbClr val="0000FF"/>
                </a:solidFill>
                <a:latin typeface="Arial (Corpo)"/>
                <a:cs typeface="Arial"/>
              </a:rPr>
              <a:t>,</a:t>
            </a:r>
            <a:r>
              <a:rPr sz="1200" u="none" spc="25" dirty="0">
                <a:solidFill>
                  <a:srgbClr val="0000FF"/>
                </a:solidFill>
                <a:latin typeface="Arial (Corpo)"/>
                <a:cs typeface="Arial"/>
              </a:rPr>
              <a:t> </a:t>
            </a:r>
            <a:r>
              <a:rPr sz="1200" u="none" dirty="0">
                <a:solidFill>
                  <a:srgbClr val="0000FF"/>
                </a:solidFill>
                <a:latin typeface="Arial (Corpo)"/>
                <a:cs typeface="Arial"/>
              </a:rPr>
              <a:t>laddove</a:t>
            </a:r>
            <a:r>
              <a:rPr sz="1200" u="none" spc="20" dirty="0">
                <a:solidFill>
                  <a:srgbClr val="0000FF"/>
                </a:solidFill>
                <a:latin typeface="Arial (Corpo)"/>
                <a:cs typeface="Arial"/>
              </a:rPr>
              <a:t> </a:t>
            </a:r>
            <a:r>
              <a:rPr sz="1200" u="none" dirty="0">
                <a:solidFill>
                  <a:srgbClr val="0000FF"/>
                </a:solidFill>
                <a:latin typeface="Arial (Corpo)"/>
                <a:cs typeface="Arial"/>
              </a:rPr>
              <a:t>lo</a:t>
            </a:r>
            <a:r>
              <a:rPr sz="1200" u="none" spc="15" dirty="0">
                <a:solidFill>
                  <a:srgbClr val="0000FF"/>
                </a:solidFill>
                <a:latin typeface="Arial (Corpo)"/>
                <a:cs typeface="Arial"/>
              </a:rPr>
              <a:t> </a:t>
            </a:r>
            <a:r>
              <a:rPr sz="1200" u="none" dirty="0">
                <a:solidFill>
                  <a:srgbClr val="0000FF"/>
                </a:solidFill>
                <a:latin typeface="Arial (Corpo)"/>
                <a:cs typeface="Arial"/>
              </a:rPr>
              <a:t>stesso</a:t>
            </a:r>
            <a:r>
              <a:rPr sz="1200" u="none" spc="20" dirty="0">
                <a:solidFill>
                  <a:srgbClr val="0000FF"/>
                </a:solidFill>
                <a:latin typeface="Arial (Corpo)"/>
                <a:cs typeface="Arial"/>
              </a:rPr>
              <a:t> </a:t>
            </a:r>
            <a:r>
              <a:rPr sz="1200" u="none" dirty="0">
                <a:solidFill>
                  <a:srgbClr val="0000FF"/>
                </a:solidFill>
                <a:latin typeface="Arial (Corpo)"/>
                <a:cs typeface="Arial"/>
              </a:rPr>
              <a:t>non</a:t>
            </a:r>
            <a:r>
              <a:rPr sz="1200" u="none" spc="20" dirty="0">
                <a:solidFill>
                  <a:srgbClr val="0000FF"/>
                </a:solidFill>
                <a:latin typeface="Arial (Corpo)"/>
                <a:cs typeface="Arial"/>
              </a:rPr>
              <a:t> </a:t>
            </a:r>
            <a:r>
              <a:rPr sz="1200" u="none" spc="-25" dirty="0">
                <a:solidFill>
                  <a:srgbClr val="0000FF"/>
                </a:solidFill>
                <a:latin typeface="Arial (Corpo)"/>
                <a:cs typeface="Arial"/>
              </a:rPr>
              <a:t>si </a:t>
            </a:r>
            <a:r>
              <a:rPr sz="1200" u="none" dirty="0">
                <a:solidFill>
                  <a:srgbClr val="0000FF"/>
                </a:solidFill>
                <a:latin typeface="Arial (Corpo)"/>
                <a:cs typeface="Arial"/>
              </a:rPr>
              <a:t>inserisca</a:t>
            </a:r>
            <a:r>
              <a:rPr sz="1200" u="none" spc="155" dirty="0">
                <a:solidFill>
                  <a:srgbClr val="0000FF"/>
                </a:solidFill>
                <a:latin typeface="Arial (Corpo)"/>
                <a:cs typeface="Arial"/>
              </a:rPr>
              <a:t> </a:t>
            </a:r>
            <a:r>
              <a:rPr sz="1200" u="none" dirty="0">
                <a:solidFill>
                  <a:srgbClr val="0000FF"/>
                </a:solidFill>
                <a:latin typeface="Arial (Corpo)"/>
                <a:cs typeface="Arial"/>
              </a:rPr>
              <a:t>nel</a:t>
            </a:r>
            <a:r>
              <a:rPr sz="1200" u="none" spc="165" dirty="0">
                <a:solidFill>
                  <a:srgbClr val="0000FF"/>
                </a:solidFill>
                <a:latin typeface="Arial (Corpo)"/>
                <a:cs typeface="Arial"/>
              </a:rPr>
              <a:t> </a:t>
            </a:r>
            <a:r>
              <a:rPr sz="1200" u="none" dirty="0">
                <a:solidFill>
                  <a:srgbClr val="0000FF"/>
                </a:solidFill>
                <a:latin typeface="Arial (Corpo)"/>
                <a:cs typeface="Arial"/>
              </a:rPr>
              <a:t>quadro</a:t>
            </a:r>
            <a:r>
              <a:rPr sz="1200" u="none" spc="160" dirty="0">
                <a:solidFill>
                  <a:srgbClr val="0000FF"/>
                </a:solidFill>
                <a:latin typeface="Arial (Corpo)"/>
                <a:cs typeface="Arial"/>
              </a:rPr>
              <a:t> </a:t>
            </a:r>
            <a:r>
              <a:rPr sz="1200" u="none" dirty="0">
                <a:solidFill>
                  <a:srgbClr val="0000FF"/>
                </a:solidFill>
                <a:latin typeface="Arial (Corpo)"/>
                <a:cs typeface="Arial"/>
              </a:rPr>
              <a:t>di</a:t>
            </a:r>
            <a:r>
              <a:rPr sz="1200" u="none" spc="165" dirty="0">
                <a:solidFill>
                  <a:srgbClr val="0000FF"/>
                </a:solidFill>
                <a:latin typeface="Arial (Corpo)"/>
                <a:cs typeface="Arial"/>
              </a:rPr>
              <a:t> </a:t>
            </a:r>
            <a:r>
              <a:rPr sz="1200" u="none" dirty="0">
                <a:solidFill>
                  <a:srgbClr val="0000FF"/>
                </a:solidFill>
                <a:latin typeface="Arial (Corpo)"/>
                <a:cs typeface="Arial"/>
              </a:rPr>
              <a:t>un</a:t>
            </a:r>
            <a:r>
              <a:rPr sz="1200" u="none" spc="165" dirty="0">
                <a:solidFill>
                  <a:srgbClr val="0000FF"/>
                </a:solidFill>
                <a:latin typeface="Arial (Corpo)"/>
                <a:cs typeface="Arial"/>
              </a:rPr>
              <a:t> </a:t>
            </a:r>
            <a:r>
              <a:rPr sz="1200" u="none" spc="-10" dirty="0">
                <a:solidFill>
                  <a:srgbClr val="0000FF"/>
                </a:solidFill>
                <a:latin typeface="Arial (Corpo)"/>
                <a:cs typeface="Arial"/>
              </a:rPr>
              <a:t>idoneo </a:t>
            </a:r>
            <a:r>
              <a:rPr sz="1200" u="none" dirty="0">
                <a:solidFill>
                  <a:srgbClr val="0000FF"/>
                </a:solidFill>
                <a:latin typeface="Arial (Corpo)"/>
                <a:cs typeface="Arial"/>
              </a:rPr>
              <a:t>modello</a:t>
            </a:r>
            <a:r>
              <a:rPr sz="1200" u="none" spc="310" dirty="0">
                <a:solidFill>
                  <a:srgbClr val="0000FF"/>
                </a:solidFill>
                <a:latin typeface="Arial (Corpo)"/>
                <a:cs typeface="Arial"/>
              </a:rPr>
              <a:t>  </a:t>
            </a:r>
            <a:r>
              <a:rPr sz="1200" u="none" dirty="0">
                <a:solidFill>
                  <a:srgbClr val="0000FF"/>
                </a:solidFill>
                <a:latin typeface="Arial (Corpo)"/>
                <a:cs typeface="Arial"/>
              </a:rPr>
              <a:t>organizzativo</a:t>
            </a:r>
            <a:r>
              <a:rPr sz="1200" u="none" spc="310" dirty="0">
                <a:solidFill>
                  <a:srgbClr val="0000FF"/>
                </a:solidFill>
                <a:latin typeface="Arial (Corpo)"/>
                <a:cs typeface="Arial"/>
              </a:rPr>
              <a:t>  </a:t>
            </a:r>
            <a:r>
              <a:rPr sz="1200" u="none" dirty="0">
                <a:solidFill>
                  <a:srgbClr val="0000FF"/>
                </a:solidFill>
                <a:latin typeface="Arial (Corpo)"/>
                <a:cs typeface="Arial"/>
              </a:rPr>
              <a:t>volto</a:t>
            </a:r>
            <a:r>
              <a:rPr sz="1200" u="none" spc="305" dirty="0">
                <a:solidFill>
                  <a:srgbClr val="0000FF"/>
                </a:solidFill>
                <a:latin typeface="Arial (Corpo)"/>
                <a:cs typeface="Arial"/>
              </a:rPr>
              <a:t>  </a:t>
            </a:r>
            <a:r>
              <a:rPr sz="1200" u="none" spc="-50" dirty="0">
                <a:solidFill>
                  <a:srgbClr val="0000FF"/>
                </a:solidFill>
                <a:latin typeface="Arial (Corpo)"/>
                <a:cs typeface="Arial"/>
              </a:rPr>
              <a:t>a </a:t>
            </a:r>
            <a:r>
              <a:rPr sz="1200" u="none" dirty="0">
                <a:solidFill>
                  <a:srgbClr val="0000FF"/>
                </a:solidFill>
                <a:latin typeface="Arial (Corpo)"/>
                <a:cs typeface="Arial"/>
              </a:rPr>
              <a:t>prevenire</a:t>
            </a:r>
            <a:r>
              <a:rPr sz="1200" u="none" spc="215" dirty="0">
                <a:solidFill>
                  <a:srgbClr val="0000FF"/>
                </a:solidFill>
                <a:latin typeface="Arial (Corpo)"/>
                <a:cs typeface="Arial"/>
              </a:rPr>
              <a:t> </a:t>
            </a:r>
            <a:r>
              <a:rPr sz="1200" u="none" dirty="0">
                <a:solidFill>
                  <a:srgbClr val="0000FF"/>
                </a:solidFill>
                <a:latin typeface="Arial (Corpo)"/>
                <a:cs typeface="Arial"/>
              </a:rPr>
              <a:t>la</a:t>
            </a:r>
            <a:r>
              <a:rPr sz="1200" u="none" spc="204" dirty="0">
                <a:solidFill>
                  <a:srgbClr val="0000FF"/>
                </a:solidFill>
                <a:latin typeface="Arial (Corpo)"/>
                <a:cs typeface="Arial"/>
              </a:rPr>
              <a:t> </a:t>
            </a:r>
            <a:r>
              <a:rPr sz="1200" u="none" dirty="0">
                <a:solidFill>
                  <a:srgbClr val="0000FF"/>
                </a:solidFill>
                <a:latin typeface="Arial (Corpo)"/>
                <a:cs typeface="Arial"/>
              </a:rPr>
              <a:t>commissione</a:t>
            </a:r>
            <a:r>
              <a:rPr sz="1200" u="none" spc="204" dirty="0">
                <a:solidFill>
                  <a:srgbClr val="0000FF"/>
                </a:solidFill>
                <a:latin typeface="Arial (Corpo)"/>
                <a:cs typeface="Arial"/>
              </a:rPr>
              <a:t> </a:t>
            </a:r>
            <a:r>
              <a:rPr sz="1200" u="none" dirty="0">
                <a:solidFill>
                  <a:srgbClr val="0000FF"/>
                </a:solidFill>
                <a:latin typeface="Arial (Corpo)"/>
                <a:cs typeface="Arial"/>
              </a:rPr>
              <a:t>di</a:t>
            </a:r>
            <a:r>
              <a:rPr sz="1200" u="none" spc="210" dirty="0">
                <a:solidFill>
                  <a:srgbClr val="0000FF"/>
                </a:solidFill>
                <a:latin typeface="Arial (Corpo)"/>
                <a:cs typeface="Arial"/>
              </a:rPr>
              <a:t> </a:t>
            </a:r>
            <a:r>
              <a:rPr sz="1200" u="none" spc="-20" dirty="0">
                <a:solidFill>
                  <a:srgbClr val="0000FF"/>
                </a:solidFill>
                <a:latin typeface="Arial (Corpo)"/>
                <a:cs typeface="Arial"/>
              </a:rPr>
              <a:t>reati </a:t>
            </a:r>
            <a:r>
              <a:rPr sz="1200" u="none" dirty="0">
                <a:latin typeface="Arial (Corpo)"/>
                <a:cs typeface="Arial"/>
              </a:rPr>
              <a:t>e</a:t>
            </a:r>
            <a:r>
              <a:rPr sz="1200" u="none" spc="385" dirty="0">
                <a:latin typeface="Arial (Corpo)"/>
                <a:cs typeface="Arial"/>
              </a:rPr>
              <a:t>   </a:t>
            </a:r>
            <a:r>
              <a:rPr sz="1200" u="none" dirty="0">
                <a:latin typeface="Arial (Corpo)"/>
                <a:cs typeface="Arial"/>
              </a:rPr>
              <a:t>rispondente</a:t>
            </a:r>
            <a:r>
              <a:rPr sz="1200" u="none" spc="380" dirty="0">
                <a:latin typeface="Arial (Corpo)"/>
                <a:cs typeface="Arial"/>
              </a:rPr>
              <a:t>   </a:t>
            </a:r>
            <a:r>
              <a:rPr sz="1200" u="none" dirty="0">
                <a:latin typeface="Arial (Corpo)"/>
                <a:cs typeface="Arial"/>
              </a:rPr>
              <a:t>ai</a:t>
            </a:r>
            <a:r>
              <a:rPr sz="1200" u="none" spc="380" dirty="0">
                <a:latin typeface="Arial (Corpo)"/>
                <a:cs typeface="Arial"/>
              </a:rPr>
              <a:t>   </a:t>
            </a:r>
            <a:r>
              <a:rPr sz="1200" u="none" spc="-10" dirty="0">
                <a:latin typeface="Arial (Corpo)"/>
                <a:cs typeface="Arial"/>
              </a:rPr>
              <a:t>requisiti </a:t>
            </a:r>
            <a:r>
              <a:rPr sz="1200" u="none" dirty="0">
                <a:latin typeface="Arial (Corpo)"/>
                <a:cs typeface="Arial"/>
              </a:rPr>
              <a:t>rispettivamente</a:t>
            </a:r>
            <a:r>
              <a:rPr sz="1200" u="none" spc="265" dirty="0">
                <a:latin typeface="Arial (Corpo)"/>
                <a:cs typeface="Arial"/>
              </a:rPr>
              <a:t> </a:t>
            </a:r>
            <a:r>
              <a:rPr sz="1200" u="none" dirty="0">
                <a:latin typeface="Arial (Corpo)"/>
                <a:cs typeface="Arial"/>
              </a:rPr>
              <a:t>previsti</a:t>
            </a:r>
            <a:r>
              <a:rPr sz="1200" u="none" spc="265" dirty="0">
                <a:latin typeface="Arial (Corpo)"/>
                <a:cs typeface="Arial"/>
              </a:rPr>
              <a:t> </a:t>
            </a:r>
            <a:r>
              <a:rPr sz="1200" u="none" dirty="0">
                <a:latin typeface="Arial (Corpo)"/>
                <a:cs typeface="Arial"/>
              </a:rPr>
              <a:t>dagli</a:t>
            </a:r>
            <a:r>
              <a:rPr sz="1200" u="none" spc="265" dirty="0">
                <a:latin typeface="Arial (Corpo)"/>
                <a:cs typeface="Arial"/>
              </a:rPr>
              <a:t> </a:t>
            </a:r>
            <a:r>
              <a:rPr sz="1200" u="none" spc="-20" dirty="0">
                <a:latin typeface="Arial (Corpo)"/>
                <a:cs typeface="Arial"/>
              </a:rPr>
              <a:t>artt. </a:t>
            </a:r>
            <a:r>
              <a:rPr sz="1200" u="none" dirty="0">
                <a:latin typeface="Arial (Corpo)"/>
                <a:cs typeface="Arial"/>
              </a:rPr>
              <a:t>6</a:t>
            </a:r>
            <a:r>
              <a:rPr sz="1200" u="none" spc="-15" dirty="0">
                <a:latin typeface="Arial (Corpo)"/>
                <a:cs typeface="Arial"/>
              </a:rPr>
              <a:t> </a:t>
            </a:r>
            <a:r>
              <a:rPr sz="1200" u="none" dirty="0">
                <a:latin typeface="Arial (Corpo)"/>
                <a:cs typeface="Arial"/>
              </a:rPr>
              <a:t>e</a:t>
            </a:r>
            <a:r>
              <a:rPr sz="1200" u="none" spc="-5" dirty="0">
                <a:latin typeface="Arial (Corpo)"/>
                <a:cs typeface="Arial"/>
              </a:rPr>
              <a:t> </a:t>
            </a:r>
            <a:r>
              <a:rPr sz="1200" u="none" dirty="0">
                <a:latin typeface="Arial (Corpo)"/>
                <a:cs typeface="Arial"/>
              </a:rPr>
              <a:t>7</a:t>
            </a:r>
            <a:r>
              <a:rPr sz="1200" u="none" spc="-15" dirty="0">
                <a:latin typeface="Arial (Corpo)"/>
                <a:cs typeface="Arial"/>
              </a:rPr>
              <a:t> </a:t>
            </a:r>
            <a:r>
              <a:rPr sz="1200" u="none" dirty="0">
                <a:latin typeface="Arial (Corpo)"/>
                <a:cs typeface="Arial"/>
              </a:rPr>
              <a:t>D.Lgs.</a:t>
            </a:r>
            <a:r>
              <a:rPr sz="1200" u="none" spc="-50" dirty="0">
                <a:latin typeface="Arial (Corpo)"/>
                <a:cs typeface="Arial"/>
              </a:rPr>
              <a:t> </a:t>
            </a:r>
            <a:r>
              <a:rPr sz="1200" u="none" spc="-10" dirty="0">
                <a:latin typeface="Arial (Corpo)"/>
                <a:cs typeface="Arial"/>
              </a:rPr>
              <a:t>231/01.</a:t>
            </a:r>
            <a:endParaRPr sz="1200">
              <a:latin typeface="Arial (Corpo)"/>
              <a:cs typeface="Arial"/>
            </a:endParaRPr>
          </a:p>
        </p:txBody>
      </p:sp>
      <p:grpSp>
        <p:nvGrpSpPr>
          <p:cNvPr id="9" name="object 9"/>
          <p:cNvGrpSpPr/>
          <p:nvPr/>
        </p:nvGrpSpPr>
        <p:grpSpPr>
          <a:xfrm>
            <a:off x="5885688" y="1293876"/>
            <a:ext cx="429895" cy="593090"/>
            <a:chOff x="5885688" y="1293876"/>
            <a:chExt cx="429895" cy="593090"/>
          </a:xfrm>
        </p:grpSpPr>
        <p:pic>
          <p:nvPicPr>
            <p:cNvPr id="10" name="object 10"/>
            <p:cNvPicPr/>
            <p:nvPr/>
          </p:nvPicPr>
          <p:blipFill>
            <a:blip r:embed="rId3" cstate="print"/>
            <a:stretch>
              <a:fillRect/>
            </a:stretch>
          </p:blipFill>
          <p:spPr>
            <a:xfrm>
              <a:off x="5955791" y="1438655"/>
              <a:ext cx="344423" cy="448055"/>
            </a:xfrm>
            <a:prstGeom prst="rect">
              <a:avLst/>
            </a:prstGeom>
          </p:spPr>
        </p:pic>
        <p:pic>
          <p:nvPicPr>
            <p:cNvPr id="11" name="object 11"/>
            <p:cNvPicPr/>
            <p:nvPr/>
          </p:nvPicPr>
          <p:blipFill>
            <a:blip r:embed="rId4" cstate="print"/>
            <a:stretch>
              <a:fillRect/>
            </a:stretch>
          </p:blipFill>
          <p:spPr>
            <a:xfrm>
              <a:off x="5900928" y="1362456"/>
              <a:ext cx="414515" cy="466343"/>
            </a:xfrm>
            <a:prstGeom prst="rect">
              <a:avLst/>
            </a:prstGeom>
          </p:spPr>
        </p:pic>
        <p:pic>
          <p:nvPicPr>
            <p:cNvPr id="12" name="object 12"/>
            <p:cNvPicPr/>
            <p:nvPr/>
          </p:nvPicPr>
          <p:blipFill>
            <a:blip r:embed="rId5" cstate="print"/>
            <a:stretch>
              <a:fillRect/>
            </a:stretch>
          </p:blipFill>
          <p:spPr>
            <a:xfrm>
              <a:off x="5905500" y="1331976"/>
              <a:ext cx="379475" cy="458723"/>
            </a:xfrm>
            <a:prstGeom prst="rect">
              <a:avLst/>
            </a:prstGeom>
          </p:spPr>
        </p:pic>
        <p:pic>
          <p:nvPicPr>
            <p:cNvPr id="13" name="object 13"/>
            <p:cNvPicPr/>
            <p:nvPr/>
          </p:nvPicPr>
          <p:blipFill>
            <a:blip r:embed="rId6" cstate="print"/>
            <a:stretch>
              <a:fillRect/>
            </a:stretch>
          </p:blipFill>
          <p:spPr>
            <a:xfrm>
              <a:off x="5885688" y="1293876"/>
              <a:ext cx="394715" cy="451103"/>
            </a:xfrm>
            <a:prstGeom prst="rect">
              <a:avLst/>
            </a:prstGeom>
          </p:spPr>
        </p:pic>
      </p:grpSp>
      <p:graphicFrame>
        <p:nvGraphicFramePr>
          <p:cNvPr id="14" name="object 14"/>
          <p:cNvGraphicFramePr>
            <a:graphicFrameLocks noGrp="1"/>
          </p:cNvGraphicFramePr>
          <p:nvPr>
            <p:extLst>
              <p:ext uri="{D42A27DB-BD31-4B8C-83A1-F6EECF244321}">
                <p14:modId xmlns:p14="http://schemas.microsoft.com/office/powerpoint/2010/main" val="3577031510"/>
              </p:ext>
            </p:extLst>
          </p:nvPr>
        </p:nvGraphicFramePr>
        <p:xfrm>
          <a:off x="133168" y="1227728"/>
          <a:ext cx="6036945" cy="5166360"/>
        </p:xfrm>
        <a:graphic>
          <a:graphicData uri="http://schemas.openxmlformats.org/drawingml/2006/table">
            <a:tbl>
              <a:tblPr firstRow="1" bandRow="1">
                <a:tableStyleId>{2D5ABB26-0587-4C30-8999-92F81FD0307C}</a:tableStyleId>
              </a:tblPr>
              <a:tblGrid>
                <a:gridCol w="1111885">
                  <a:extLst>
                    <a:ext uri="{9D8B030D-6E8A-4147-A177-3AD203B41FA5}">
                      <a16:colId xmlns:a16="http://schemas.microsoft.com/office/drawing/2014/main" val="20000"/>
                    </a:ext>
                  </a:extLst>
                </a:gridCol>
                <a:gridCol w="4925060">
                  <a:extLst>
                    <a:ext uri="{9D8B030D-6E8A-4147-A177-3AD203B41FA5}">
                      <a16:colId xmlns:a16="http://schemas.microsoft.com/office/drawing/2014/main" val="20001"/>
                    </a:ext>
                  </a:extLst>
                </a:gridCol>
              </a:tblGrid>
              <a:tr h="266700">
                <a:tc gridSpan="2">
                  <a:txBody>
                    <a:bodyPr/>
                    <a:lstStyle/>
                    <a:p>
                      <a:pPr algn="ctr">
                        <a:lnSpc>
                          <a:spcPct val="100000"/>
                        </a:lnSpc>
                        <a:spcBef>
                          <a:spcPts val="259"/>
                        </a:spcBef>
                      </a:pPr>
                      <a:r>
                        <a:rPr sz="1100" b="1" spc="-10" dirty="0">
                          <a:solidFill>
                            <a:srgbClr val="FFFFFF"/>
                          </a:solidFill>
                          <a:latin typeface="Arial (Corpo)"/>
                          <a:cs typeface="Arial"/>
                        </a:rPr>
                        <a:t>Tribunale</a:t>
                      </a:r>
                      <a:r>
                        <a:rPr sz="1100" b="1" spc="-25" dirty="0">
                          <a:solidFill>
                            <a:srgbClr val="FFFFFF"/>
                          </a:solidFill>
                          <a:latin typeface="Arial (Corpo)"/>
                          <a:cs typeface="Arial"/>
                        </a:rPr>
                        <a:t> </a:t>
                      </a:r>
                      <a:r>
                        <a:rPr sz="1100" b="1" dirty="0">
                          <a:solidFill>
                            <a:srgbClr val="FFFFFF"/>
                          </a:solidFill>
                          <a:latin typeface="Arial (Corpo)"/>
                          <a:cs typeface="Arial"/>
                        </a:rPr>
                        <a:t>di</a:t>
                      </a:r>
                      <a:r>
                        <a:rPr sz="1100" b="1" spc="-30" dirty="0">
                          <a:solidFill>
                            <a:srgbClr val="FFFFFF"/>
                          </a:solidFill>
                          <a:latin typeface="Arial (Corpo)"/>
                          <a:cs typeface="Arial"/>
                        </a:rPr>
                        <a:t> </a:t>
                      </a:r>
                      <a:r>
                        <a:rPr sz="1100" b="1" dirty="0">
                          <a:solidFill>
                            <a:srgbClr val="FFFFFF"/>
                          </a:solidFill>
                          <a:latin typeface="Arial (Corpo)"/>
                          <a:cs typeface="Arial"/>
                        </a:rPr>
                        <a:t>Milano</a:t>
                      </a:r>
                      <a:r>
                        <a:rPr sz="1100" b="1" spc="-50" dirty="0">
                          <a:solidFill>
                            <a:srgbClr val="FFFFFF"/>
                          </a:solidFill>
                          <a:latin typeface="Arial (Corpo)"/>
                          <a:cs typeface="Arial"/>
                        </a:rPr>
                        <a:t> </a:t>
                      </a:r>
                      <a:r>
                        <a:rPr sz="1100" b="1" dirty="0">
                          <a:solidFill>
                            <a:srgbClr val="FFFFFF"/>
                          </a:solidFill>
                          <a:latin typeface="Arial (Corpo)"/>
                          <a:cs typeface="Arial"/>
                        </a:rPr>
                        <a:t>–</a:t>
                      </a:r>
                      <a:r>
                        <a:rPr sz="1100" b="1" spc="-20" dirty="0">
                          <a:solidFill>
                            <a:srgbClr val="FFFFFF"/>
                          </a:solidFill>
                          <a:latin typeface="Arial (Corpo)"/>
                          <a:cs typeface="Arial"/>
                        </a:rPr>
                        <a:t> </a:t>
                      </a:r>
                      <a:r>
                        <a:rPr sz="1100" b="1" dirty="0">
                          <a:solidFill>
                            <a:srgbClr val="FFFFFF"/>
                          </a:solidFill>
                          <a:latin typeface="Arial (Corpo)"/>
                          <a:cs typeface="Arial"/>
                        </a:rPr>
                        <a:t>27</a:t>
                      </a:r>
                      <a:r>
                        <a:rPr sz="1100" b="1" spc="-45" dirty="0">
                          <a:solidFill>
                            <a:srgbClr val="FFFFFF"/>
                          </a:solidFill>
                          <a:latin typeface="Arial (Corpo)"/>
                          <a:cs typeface="Arial"/>
                        </a:rPr>
                        <a:t> </a:t>
                      </a:r>
                      <a:r>
                        <a:rPr sz="1100" b="1" dirty="0">
                          <a:solidFill>
                            <a:srgbClr val="FFFFFF"/>
                          </a:solidFill>
                          <a:latin typeface="Arial (Corpo)"/>
                          <a:cs typeface="Arial"/>
                        </a:rPr>
                        <a:t>aprile</a:t>
                      </a:r>
                      <a:r>
                        <a:rPr sz="1100" b="1" spc="-20" dirty="0">
                          <a:solidFill>
                            <a:srgbClr val="FFFFFF"/>
                          </a:solidFill>
                          <a:latin typeface="Arial (Corpo)"/>
                          <a:cs typeface="Arial"/>
                        </a:rPr>
                        <a:t> 2004</a:t>
                      </a:r>
                      <a:endParaRPr sz="1100">
                        <a:latin typeface="Arial (Corpo)"/>
                        <a:cs typeface="Arial"/>
                      </a:endParaRPr>
                    </a:p>
                  </a:txBody>
                  <a:tcPr marL="0" marR="0" marT="33019"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solidFill>
                      <a:srgbClr val="00338D"/>
                    </a:solidFill>
                  </a:tcPr>
                </a:tc>
                <a:tc hMerge="1">
                  <a:txBody>
                    <a:bodyPr/>
                    <a:lstStyle/>
                    <a:p>
                      <a:endParaRPr/>
                    </a:p>
                  </a:txBody>
                  <a:tcPr marL="0" marR="0" marT="0" marB="0"/>
                </a:tc>
                <a:extLst>
                  <a:ext uri="{0D108BD9-81ED-4DB2-BD59-A6C34878D82A}">
                    <a16:rowId xmlns:a16="http://schemas.microsoft.com/office/drawing/2014/main" val="10000"/>
                  </a:ext>
                </a:extLst>
              </a:tr>
              <a:tr h="266700">
                <a:tc>
                  <a:txBody>
                    <a:bodyPr/>
                    <a:lstStyle/>
                    <a:p>
                      <a:pPr algn="ctr">
                        <a:lnSpc>
                          <a:spcPct val="100000"/>
                        </a:lnSpc>
                        <a:spcBef>
                          <a:spcPts val="325"/>
                        </a:spcBef>
                      </a:pPr>
                      <a:r>
                        <a:rPr sz="1100" b="1" spc="-10" dirty="0">
                          <a:solidFill>
                            <a:srgbClr val="001F5F"/>
                          </a:solidFill>
                          <a:latin typeface="Arial (Corpo)"/>
                          <a:cs typeface="Arial"/>
                        </a:rPr>
                        <a:t>Società</a:t>
                      </a:r>
                      <a:endParaRPr sz="1100">
                        <a:latin typeface="Arial (Corpo)"/>
                        <a:cs typeface="Arial"/>
                      </a:endParaRPr>
                    </a:p>
                  </a:txBody>
                  <a:tcPr marL="0" marR="0" marT="41275"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820">
                        <a:lnSpc>
                          <a:spcPct val="100000"/>
                        </a:lnSpc>
                        <a:spcBef>
                          <a:spcPts val="259"/>
                        </a:spcBef>
                      </a:pPr>
                      <a:r>
                        <a:rPr sz="1100" spc="-10" dirty="0">
                          <a:solidFill>
                            <a:srgbClr val="001F5F"/>
                          </a:solidFill>
                          <a:latin typeface="Arial (Corpo)"/>
                          <a:cs typeface="Arial"/>
                        </a:rPr>
                        <a:t>Siemens</a:t>
                      </a:r>
                      <a:r>
                        <a:rPr sz="1100" spc="-114" dirty="0">
                          <a:solidFill>
                            <a:srgbClr val="001F5F"/>
                          </a:solidFill>
                          <a:latin typeface="Arial (Corpo)"/>
                          <a:cs typeface="Arial"/>
                        </a:rPr>
                        <a:t> </a:t>
                      </a:r>
                      <a:r>
                        <a:rPr sz="1100" spc="-25" dirty="0">
                          <a:solidFill>
                            <a:srgbClr val="001F5F"/>
                          </a:solidFill>
                          <a:latin typeface="Arial (Corpo)"/>
                          <a:cs typeface="Arial"/>
                        </a:rPr>
                        <a:t>AG</a:t>
                      </a:r>
                      <a:endParaRPr sz="1100">
                        <a:latin typeface="Arial (Corpo)"/>
                        <a:cs typeface="Arial"/>
                      </a:endParaRPr>
                    </a:p>
                  </a:txBody>
                  <a:tcPr marL="0" marR="0" marT="33019"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1"/>
                  </a:ext>
                </a:extLst>
              </a:tr>
              <a:tr h="266700">
                <a:tc>
                  <a:txBody>
                    <a:bodyPr/>
                    <a:lstStyle/>
                    <a:p>
                      <a:pPr algn="ctr">
                        <a:lnSpc>
                          <a:spcPct val="100000"/>
                        </a:lnSpc>
                        <a:spcBef>
                          <a:spcPts val="325"/>
                        </a:spcBef>
                      </a:pPr>
                      <a:r>
                        <a:rPr sz="1100" b="1" spc="-10" dirty="0">
                          <a:solidFill>
                            <a:srgbClr val="001F5F"/>
                          </a:solidFill>
                          <a:latin typeface="Arial (Corpo)"/>
                          <a:cs typeface="Arial"/>
                        </a:rPr>
                        <a:t>Reato</a:t>
                      </a:r>
                      <a:endParaRPr sz="1100">
                        <a:latin typeface="Arial (Corpo)"/>
                        <a:cs typeface="Arial"/>
                      </a:endParaRPr>
                    </a:p>
                  </a:txBody>
                  <a:tcPr marL="0" marR="0" marT="41275"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820">
                        <a:lnSpc>
                          <a:spcPct val="100000"/>
                        </a:lnSpc>
                        <a:spcBef>
                          <a:spcPts val="259"/>
                        </a:spcBef>
                      </a:pPr>
                      <a:r>
                        <a:rPr sz="1100" spc="-10" dirty="0">
                          <a:solidFill>
                            <a:srgbClr val="001F5F"/>
                          </a:solidFill>
                          <a:latin typeface="Arial (Corpo)"/>
                          <a:cs typeface="Arial"/>
                        </a:rPr>
                        <a:t>Corruzione</a:t>
                      </a:r>
                      <a:endParaRPr sz="1100">
                        <a:latin typeface="Arial (Corpo)"/>
                        <a:cs typeface="Arial"/>
                      </a:endParaRPr>
                    </a:p>
                  </a:txBody>
                  <a:tcPr marL="0" marR="0" marT="33019"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2"/>
                  </a:ext>
                </a:extLst>
              </a:tr>
              <a:tr h="2065020">
                <a:tc>
                  <a:txBody>
                    <a:bodyPr/>
                    <a:lstStyle/>
                    <a:p>
                      <a:pPr>
                        <a:lnSpc>
                          <a:spcPct val="100000"/>
                        </a:lnSpc>
                      </a:pPr>
                      <a:endParaRPr sz="1100">
                        <a:latin typeface="Arial (Corpo)"/>
                        <a:cs typeface="Times New Roman"/>
                      </a:endParaRPr>
                    </a:p>
                    <a:p>
                      <a:pPr>
                        <a:lnSpc>
                          <a:spcPct val="100000"/>
                        </a:lnSpc>
                      </a:pPr>
                      <a:endParaRPr sz="1100">
                        <a:latin typeface="Arial (Corpo)"/>
                        <a:cs typeface="Times New Roman"/>
                      </a:endParaRPr>
                    </a:p>
                    <a:p>
                      <a:pPr>
                        <a:lnSpc>
                          <a:spcPct val="100000"/>
                        </a:lnSpc>
                      </a:pPr>
                      <a:endParaRPr sz="1100">
                        <a:latin typeface="Arial (Corpo)"/>
                        <a:cs typeface="Times New Roman"/>
                      </a:endParaRPr>
                    </a:p>
                    <a:p>
                      <a:pPr>
                        <a:lnSpc>
                          <a:spcPct val="100000"/>
                        </a:lnSpc>
                      </a:pPr>
                      <a:endParaRPr sz="1100">
                        <a:latin typeface="Arial (Corpo)"/>
                        <a:cs typeface="Times New Roman"/>
                      </a:endParaRPr>
                    </a:p>
                    <a:p>
                      <a:pPr>
                        <a:lnSpc>
                          <a:spcPct val="100000"/>
                        </a:lnSpc>
                        <a:spcBef>
                          <a:spcPts val="755"/>
                        </a:spcBef>
                      </a:pPr>
                      <a:endParaRPr sz="1100">
                        <a:latin typeface="Arial (Corpo)"/>
                        <a:cs typeface="Times New Roman"/>
                      </a:endParaRPr>
                    </a:p>
                    <a:p>
                      <a:pPr marL="358140" marR="132715" indent="-234950">
                        <a:lnSpc>
                          <a:spcPct val="100000"/>
                        </a:lnSpc>
                        <a:spcBef>
                          <a:spcPts val="5"/>
                        </a:spcBef>
                      </a:pPr>
                      <a:r>
                        <a:rPr sz="1100" b="1" spc="-10" dirty="0">
                          <a:solidFill>
                            <a:srgbClr val="001F5F"/>
                          </a:solidFill>
                          <a:latin typeface="Arial (Corpo)"/>
                          <a:cs typeface="Arial"/>
                        </a:rPr>
                        <a:t>Termini</a:t>
                      </a:r>
                      <a:r>
                        <a:rPr sz="1100" b="1" spc="-75" dirty="0">
                          <a:solidFill>
                            <a:srgbClr val="001F5F"/>
                          </a:solidFill>
                          <a:latin typeface="Arial (Corpo)"/>
                          <a:cs typeface="Arial"/>
                        </a:rPr>
                        <a:t> </a:t>
                      </a:r>
                      <a:r>
                        <a:rPr sz="1100" b="1" spc="-10" dirty="0">
                          <a:solidFill>
                            <a:srgbClr val="001F5F"/>
                          </a:solidFill>
                          <a:latin typeface="Arial (Corpo)"/>
                          <a:cs typeface="Arial"/>
                        </a:rPr>
                        <a:t>della causa</a:t>
                      </a:r>
                      <a:endParaRPr sz="1100">
                        <a:latin typeface="Arial (Corpo)"/>
                        <a:cs typeface="Arial"/>
                      </a:endParaRPr>
                    </a:p>
                  </a:txBody>
                  <a:tcPr marL="0" marR="0" marT="0"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820" marR="125095">
                        <a:lnSpc>
                          <a:spcPct val="100000"/>
                        </a:lnSpc>
                        <a:spcBef>
                          <a:spcPts val="259"/>
                        </a:spcBef>
                      </a:pPr>
                      <a:r>
                        <a:rPr sz="1100" dirty="0">
                          <a:solidFill>
                            <a:srgbClr val="001F5F"/>
                          </a:solidFill>
                          <a:latin typeface="Arial (Corpo)"/>
                          <a:cs typeface="Arial"/>
                        </a:rPr>
                        <a:t>La</a:t>
                      </a:r>
                      <a:r>
                        <a:rPr sz="1100" spc="10" dirty="0">
                          <a:solidFill>
                            <a:srgbClr val="001F5F"/>
                          </a:solidFill>
                          <a:latin typeface="Arial (Corpo)"/>
                          <a:cs typeface="Arial"/>
                        </a:rPr>
                        <a:t> </a:t>
                      </a:r>
                      <a:r>
                        <a:rPr sz="1100" b="1" spc="-10" dirty="0">
                          <a:solidFill>
                            <a:srgbClr val="001F5F"/>
                          </a:solidFill>
                          <a:latin typeface="Arial (Corpo)"/>
                          <a:cs typeface="Arial"/>
                        </a:rPr>
                        <a:t>mancata</a:t>
                      </a:r>
                      <a:r>
                        <a:rPr sz="1100" b="1" spc="-40" dirty="0">
                          <a:solidFill>
                            <a:srgbClr val="001F5F"/>
                          </a:solidFill>
                          <a:latin typeface="Arial (Corpo)"/>
                          <a:cs typeface="Arial"/>
                        </a:rPr>
                        <a:t> </a:t>
                      </a:r>
                      <a:r>
                        <a:rPr sz="1100" b="1" spc="-10" dirty="0">
                          <a:solidFill>
                            <a:srgbClr val="001F5F"/>
                          </a:solidFill>
                          <a:latin typeface="Arial (Corpo)"/>
                          <a:cs typeface="Arial"/>
                        </a:rPr>
                        <a:t>vigilanza</a:t>
                      </a:r>
                      <a:r>
                        <a:rPr sz="1100" b="1" spc="-15" dirty="0">
                          <a:solidFill>
                            <a:srgbClr val="001F5F"/>
                          </a:solidFill>
                          <a:latin typeface="Arial (Corpo)"/>
                          <a:cs typeface="Arial"/>
                        </a:rPr>
                        <a:t> </a:t>
                      </a:r>
                      <a:r>
                        <a:rPr sz="1100" b="1" spc="-10" dirty="0">
                          <a:solidFill>
                            <a:srgbClr val="001F5F"/>
                          </a:solidFill>
                          <a:latin typeface="Arial (Corpo)"/>
                          <a:cs typeface="Arial"/>
                        </a:rPr>
                        <a:t>sull’osservanza</a:t>
                      </a:r>
                      <a:r>
                        <a:rPr sz="1100" b="1" spc="-30" dirty="0">
                          <a:solidFill>
                            <a:srgbClr val="001F5F"/>
                          </a:solidFill>
                          <a:latin typeface="Arial (Corpo)"/>
                          <a:cs typeface="Arial"/>
                        </a:rPr>
                        <a:t> </a:t>
                      </a:r>
                      <a:r>
                        <a:rPr sz="1100" b="1" dirty="0">
                          <a:solidFill>
                            <a:srgbClr val="001F5F"/>
                          </a:solidFill>
                          <a:latin typeface="Arial (Corpo)"/>
                          <a:cs typeface="Arial"/>
                        </a:rPr>
                        <a:t>del</a:t>
                      </a:r>
                      <a:r>
                        <a:rPr sz="1100" b="1" spc="20" dirty="0">
                          <a:solidFill>
                            <a:srgbClr val="001F5F"/>
                          </a:solidFill>
                          <a:latin typeface="Arial (Corpo)"/>
                          <a:cs typeface="Arial"/>
                        </a:rPr>
                        <a:t> </a:t>
                      </a:r>
                      <a:r>
                        <a:rPr sz="1100" b="1" spc="-10" dirty="0">
                          <a:solidFill>
                            <a:srgbClr val="001F5F"/>
                          </a:solidFill>
                          <a:latin typeface="Arial (Corpo)"/>
                          <a:cs typeface="Arial"/>
                        </a:rPr>
                        <a:t>modello</a:t>
                      </a:r>
                      <a:r>
                        <a:rPr sz="1100" b="1" spc="-20" dirty="0">
                          <a:solidFill>
                            <a:srgbClr val="001F5F"/>
                          </a:solidFill>
                          <a:latin typeface="Arial (Corpo)"/>
                          <a:cs typeface="Arial"/>
                        </a:rPr>
                        <a:t> </a:t>
                      </a:r>
                      <a:r>
                        <a:rPr sz="1100" b="1" spc="-25" dirty="0">
                          <a:solidFill>
                            <a:srgbClr val="001F5F"/>
                          </a:solidFill>
                          <a:latin typeface="Arial (Corpo)"/>
                          <a:cs typeface="Arial"/>
                        </a:rPr>
                        <a:t>di </a:t>
                      </a:r>
                      <a:r>
                        <a:rPr sz="1100" b="1" spc="-10" dirty="0">
                          <a:solidFill>
                            <a:srgbClr val="001F5F"/>
                          </a:solidFill>
                          <a:latin typeface="Arial (Corpo)"/>
                          <a:cs typeface="Arial"/>
                        </a:rPr>
                        <a:t>organizzazione</a:t>
                      </a:r>
                      <a:r>
                        <a:rPr sz="1100" b="1" spc="-40" dirty="0">
                          <a:solidFill>
                            <a:srgbClr val="001F5F"/>
                          </a:solidFill>
                          <a:latin typeface="Arial (Corpo)"/>
                          <a:cs typeface="Arial"/>
                        </a:rPr>
                        <a:t> </a:t>
                      </a:r>
                      <a:r>
                        <a:rPr sz="1100" b="1" spc="-10" dirty="0">
                          <a:solidFill>
                            <a:srgbClr val="001F5F"/>
                          </a:solidFill>
                          <a:latin typeface="Arial (Corpo)"/>
                          <a:cs typeface="Arial"/>
                        </a:rPr>
                        <a:t>predisposto</a:t>
                      </a:r>
                      <a:r>
                        <a:rPr sz="1100" spc="-10" dirty="0">
                          <a:solidFill>
                            <a:srgbClr val="001F5F"/>
                          </a:solidFill>
                          <a:latin typeface="Arial (Corpo)"/>
                          <a:cs typeface="Arial"/>
                        </a:rPr>
                        <a:t>,</a:t>
                      </a:r>
                      <a:r>
                        <a:rPr sz="1100" spc="-35" dirty="0">
                          <a:solidFill>
                            <a:srgbClr val="001F5F"/>
                          </a:solidFill>
                          <a:latin typeface="Arial (Corpo)"/>
                          <a:cs typeface="Arial"/>
                        </a:rPr>
                        <a:t> </a:t>
                      </a:r>
                      <a:r>
                        <a:rPr sz="1100" dirty="0">
                          <a:solidFill>
                            <a:srgbClr val="001F5F"/>
                          </a:solidFill>
                          <a:latin typeface="Arial (Corpo)"/>
                          <a:cs typeface="Arial"/>
                        </a:rPr>
                        <a:t>rendeva</a:t>
                      </a:r>
                      <a:r>
                        <a:rPr sz="1100" spc="-20" dirty="0">
                          <a:solidFill>
                            <a:srgbClr val="001F5F"/>
                          </a:solidFill>
                          <a:latin typeface="Arial (Corpo)"/>
                          <a:cs typeface="Arial"/>
                        </a:rPr>
                        <a:t> </a:t>
                      </a:r>
                      <a:r>
                        <a:rPr sz="1100" spc="-10" dirty="0">
                          <a:solidFill>
                            <a:srgbClr val="001F5F"/>
                          </a:solidFill>
                          <a:latin typeface="Arial (Corpo)"/>
                          <a:cs typeface="Arial"/>
                        </a:rPr>
                        <a:t>possibile</a:t>
                      </a:r>
                      <a:r>
                        <a:rPr sz="1100" spc="-35" dirty="0">
                          <a:solidFill>
                            <a:srgbClr val="001F5F"/>
                          </a:solidFill>
                          <a:latin typeface="Arial (Corpo)"/>
                          <a:cs typeface="Arial"/>
                        </a:rPr>
                        <a:t> </a:t>
                      </a:r>
                      <a:r>
                        <a:rPr sz="1100" dirty="0">
                          <a:solidFill>
                            <a:srgbClr val="001F5F"/>
                          </a:solidFill>
                          <a:latin typeface="Arial (Corpo)"/>
                          <a:cs typeface="Arial"/>
                        </a:rPr>
                        <a:t>che</a:t>
                      </a:r>
                      <a:r>
                        <a:rPr sz="1100" spc="-10" dirty="0">
                          <a:solidFill>
                            <a:srgbClr val="001F5F"/>
                          </a:solidFill>
                          <a:latin typeface="Arial (Corpo)"/>
                          <a:cs typeface="Arial"/>
                        </a:rPr>
                        <a:t> </a:t>
                      </a:r>
                      <a:r>
                        <a:rPr sz="1100" dirty="0">
                          <a:solidFill>
                            <a:srgbClr val="001F5F"/>
                          </a:solidFill>
                          <a:latin typeface="Arial (Corpo)"/>
                          <a:cs typeface="Arial"/>
                        </a:rPr>
                        <a:t>alcuni</a:t>
                      </a:r>
                      <a:r>
                        <a:rPr sz="1100" spc="-40" dirty="0">
                          <a:solidFill>
                            <a:srgbClr val="001F5F"/>
                          </a:solidFill>
                          <a:latin typeface="Arial (Corpo)"/>
                          <a:cs typeface="Arial"/>
                        </a:rPr>
                        <a:t> </a:t>
                      </a:r>
                      <a:r>
                        <a:rPr sz="1100" spc="-10" dirty="0">
                          <a:solidFill>
                            <a:srgbClr val="001F5F"/>
                          </a:solidFill>
                          <a:latin typeface="Arial (Corpo)"/>
                          <a:cs typeface="Arial"/>
                        </a:rPr>
                        <a:t>dipendenti corrompessero</a:t>
                      </a:r>
                      <a:r>
                        <a:rPr sz="1100" spc="-35" dirty="0">
                          <a:solidFill>
                            <a:srgbClr val="001F5F"/>
                          </a:solidFill>
                          <a:latin typeface="Arial (Corpo)"/>
                          <a:cs typeface="Arial"/>
                        </a:rPr>
                        <a:t> </a:t>
                      </a:r>
                      <a:r>
                        <a:rPr sz="1100" spc="-10" dirty="0">
                          <a:solidFill>
                            <a:srgbClr val="001F5F"/>
                          </a:solidFill>
                          <a:latin typeface="Arial (Corpo)"/>
                          <a:cs typeface="Arial"/>
                        </a:rPr>
                        <a:t>funzionari</a:t>
                      </a:r>
                      <a:r>
                        <a:rPr sz="1100" spc="-45" dirty="0">
                          <a:solidFill>
                            <a:srgbClr val="001F5F"/>
                          </a:solidFill>
                          <a:latin typeface="Arial (Corpo)"/>
                          <a:cs typeface="Arial"/>
                        </a:rPr>
                        <a:t> </a:t>
                      </a:r>
                      <a:r>
                        <a:rPr sz="1100" dirty="0">
                          <a:solidFill>
                            <a:srgbClr val="001F5F"/>
                          </a:solidFill>
                          <a:latin typeface="Arial (Corpo)"/>
                          <a:cs typeface="Arial"/>
                        </a:rPr>
                        <a:t>della</a:t>
                      </a:r>
                      <a:r>
                        <a:rPr sz="1100" spc="-35" dirty="0">
                          <a:solidFill>
                            <a:srgbClr val="001F5F"/>
                          </a:solidFill>
                          <a:latin typeface="Arial (Corpo)"/>
                          <a:cs typeface="Arial"/>
                        </a:rPr>
                        <a:t> </a:t>
                      </a:r>
                      <a:r>
                        <a:rPr sz="1100" dirty="0">
                          <a:solidFill>
                            <a:srgbClr val="001F5F"/>
                          </a:solidFill>
                          <a:latin typeface="Arial (Corpo)"/>
                          <a:cs typeface="Arial"/>
                        </a:rPr>
                        <a:t>ENEL</a:t>
                      </a:r>
                      <a:r>
                        <a:rPr sz="1100" spc="-35" dirty="0">
                          <a:solidFill>
                            <a:srgbClr val="001F5F"/>
                          </a:solidFill>
                          <a:latin typeface="Arial (Corpo)"/>
                          <a:cs typeface="Arial"/>
                        </a:rPr>
                        <a:t> </a:t>
                      </a:r>
                      <a:r>
                        <a:rPr sz="1100" spc="-10" dirty="0">
                          <a:solidFill>
                            <a:srgbClr val="001F5F"/>
                          </a:solidFill>
                          <a:latin typeface="Arial (Corpo)"/>
                          <a:cs typeface="Arial"/>
                        </a:rPr>
                        <a:t>Produzione.</a:t>
                      </a:r>
                      <a:r>
                        <a:rPr sz="1100" spc="-20" dirty="0">
                          <a:solidFill>
                            <a:srgbClr val="001F5F"/>
                          </a:solidFill>
                          <a:latin typeface="Arial (Corpo)"/>
                          <a:cs typeface="Arial"/>
                        </a:rPr>
                        <a:t> </a:t>
                      </a:r>
                      <a:r>
                        <a:rPr sz="1100" spc="-10" dirty="0">
                          <a:solidFill>
                            <a:srgbClr val="001F5F"/>
                          </a:solidFill>
                          <a:latin typeface="Arial (Corpo)"/>
                          <a:cs typeface="Arial"/>
                        </a:rPr>
                        <a:t>L’attività delittuosa</a:t>
                      </a:r>
                      <a:r>
                        <a:rPr sz="1100" spc="500" dirty="0">
                          <a:solidFill>
                            <a:srgbClr val="001F5F"/>
                          </a:solidFill>
                          <a:latin typeface="Arial (Corpo)"/>
                          <a:cs typeface="Arial"/>
                        </a:rPr>
                        <a:t> </a:t>
                      </a:r>
                      <a:r>
                        <a:rPr sz="1100" dirty="0">
                          <a:solidFill>
                            <a:srgbClr val="001F5F"/>
                          </a:solidFill>
                          <a:latin typeface="Arial (Corpo)"/>
                          <a:cs typeface="Arial"/>
                        </a:rPr>
                        <a:t>in</a:t>
                      </a:r>
                      <a:r>
                        <a:rPr sz="1100" spc="-10" dirty="0">
                          <a:solidFill>
                            <a:srgbClr val="001F5F"/>
                          </a:solidFill>
                          <a:latin typeface="Arial (Corpo)"/>
                          <a:cs typeface="Arial"/>
                        </a:rPr>
                        <a:t> oggetto</a:t>
                      </a:r>
                      <a:r>
                        <a:rPr sz="1100" spc="-35" dirty="0">
                          <a:solidFill>
                            <a:srgbClr val="001F5F"/>
                          </a:solidFill>
                          <a:latin typeface="Arial (Corpo)"/>
                          <a:cs typeface="Arial"/>
                        </a:rPr>
                        <a:t> </a:t>
                      </a:r>
                      <a:r>
                        <a:rPr sz="1100" spc="-10" dirty="0">
                          <a:solidFill>
                            <a:srgbClr val="001F5F"/>
                          </a:solidFill>
                          <a:latin typeface="Arial (Corpo)"/>
                          <a:cs typeface="Arial"/>
                        </a:rPr>
                        <a:t>veniva</a:t>
                      </a:r>
                      <a:r>
                        <a:rPr sz="1100" spc="5" dirty="0">
                          <a:solidFill>
                            <a:srgbClr val="001F5F"/>
                          </a:solidFill>
                          <a:latin typeface="Arial (Corpo)"/>
                          <a:cs typeface="Arial"/>
                        </a:rPr>
                        <a:t> </a:t>
                      </a:r>
                      <a:r>
                        <a:rPr sz="1100" spc="-10" dirty="0">
                          <a:solidFill>
                            <a:srgbClr val="001F5F"/>
                          </a:solidFill>
                          <a:latin typeface="Arial (Corpo)"/>
                          <a:cs typeface="Arial"/>
                        </a:rPr>
                        <a:t>perpetrata</a:t>
                      </a:r>
                      <a:r>
                        <a:rPr sz="1100" spc="-35" dirty="0">
                          <a:solidFill>
                            <a:srgbClr val="001F5F"/>
                          </a:solidFill>
                          <a:latin typeface="Arial (Corpo)"/>
                          <a:cs typeface="Arial"/>
                        </a:rPr>
                        <a:t> </a:t>
                      </a:r>
                      <a:r>
                        <a:rPr sz="1100" spc="-10" dirty="0">
                          <a:solidFill>
                            <a:srgbClr val="001F5F"/>
                          </a:solidFill>
                          <a:latin typeface="Arial (Corpo)"/>
                          <a:cs typeface="Arial"/>
                        </a:rPr>
                        <a:t>mediante</a:t>
                      </a:r>
                      <a:r>
                        <a:rPr sz="1100" spc="-45" dirty="0">
                          <a:solidFill>
                            <a:srgbClr val="001F5F"/>
                          </a:solidFill>
                          <a:latin typeface="Arial (Corpo)"/>
                          <a:cs typeface="Arial"/>
                        </a:rPr>
                        <a:t> </a:t>
                      </a:r>
                      <a:r>
                        <a:rPr sz="1100" dirty="0">
                          <a:solidFill>
                            <a:srgbClr val="001F5F"/>
                          </a:solidFill>
                          <a:latin typeface="Arial (Corpo)"/>
                          <a:cs typeface="Arial"/>
                        </a:rPr>
                        <a:t>conti</a:t>
                      </a:r>
                      <a:r>
                        <a:rPr sz="1100" spc="-5" dirty="0">
                          <a:solidFill>
                            <a:srgbClr val="001F5F"/>
                          </a:solidFill>
                          <a:latin typeface="Arial (Corpo)"/>
                          <a:cs typeface="Arial"/>
                        </a:rPr>
                        <a:t> </a:t>
                      </a:r>
                      <a:r>
                        <a:rPr sz="1100" dirty="0">
                          <a:solidFill>
                            <a:srgbClr val="001F5F"/>
                          </a:solidFill>
                          <a:latin typeface="Arial (Corpo)"/>
                          <a:cs typeface="Arial"/>
                        </a:rPr>
                        <a:t>correnti</a:t>
                      </a:r>
                      <a:r>
                        <a:rPr sz="1100" spc="-30" dirty="0">
                          <a:solidFill>
                            <a:srgbClr val="001F5F"/>
                          </a:solidFill>
                          <a:latin typeface="Arial (Corpo)"/>
                          <a:cs typeface="Arial"/>
                        </a:rPr>
                        <a:t> </a:t>
                      </a:r>
                      <a:r>
                        <a:rPr sz="1100" spc="-10" dirty="0">
                          <a:solidFill>
                            <a:srgbClr val="001F5F"/>
                          </a:solidFill>
                          <a:latin typeface="Arial (Corpo)"/>
                          <a:cs typeface="Arial"/>
                        </a:rPr>
                        <a:t>extra-bilancio (riservati</a:t>
                      </a:r>
                      <a:r>
                        <a:rPr sz="1100" spc="-40" dirty="0">
                          <a:solidFill>
                            <a:srgbClr val="001F5F"/>
                          </a:solidFill>
                          <a:latin typeface="Arial (Corpo)"/>
                          <a:cs typeface="Arial"/>
                        </a:rPr>
                        <a:t> </a:t>
                      </a:r>
                      <a:r>
                        <a:rPr sz="1100" dirty="0">
                          <a:solidFill>
                            <a:srgbClr val="001F5F"/>
                          </a:solidFill>
                          <a:latin typeface="Arial (Corpo)"/>
                          <a:cs typeface="Arial"/>
                        </a:rPr>
                        <a:t>e</a:t>
                      </a:r>
                      <a:r>
                        <a:rPr sz="1100" spc="10" dirty="0">
                          <a:solidFill>
                            <a:srgbClr val="001F5F"/>
                          </a:solidFill>
                          <a:latin typeface="Arial (Corpo)"/>
                          <a:cs typeface="Arial"/>
                        </a:rPr>
                        <a:t> </a:t>
                      </a:r>
                      <a:r>
                        <a:rPr sz="1100" spc="-10" dirty="0">
                          <a:solidFill>
                            <a:srgbClr val="001F5F"/>
                          </a:solidFill>
                          <a:latin typeface="Arial (Corpo)"/>
                          <a:cs typeface="Arial"/>
                        </a:rPr>
                        <a:t>riferibili</a:t>
                      </a:r>
                      <a:r>
                        <a:rPr sz="1100" spc="-35" dirty="0">
                          <a:solidFill>
                            <a:srgbClr val="001F5F"/>
                          </a:solidFill>
                          <a:latin typeface="Arial (Corpo)"/>
                          <a:cs typeface="Arial"/>
                        </a:rPr>
                        <a:t> </a:t>
                      </a:r>
                      <a:r>
                        <a:rPr sz="1100" dirty="0">
                          <a:solidFill>
                            <a:srgbClr val="001F5F"/>
                          </a:solidFill>
                          <a:latin typeface="Arial (Corpo)"/>
                          <a:cs typeface="Arial"/>
                        </a:rPr>
                        <a:t>alla</a:t>
                      </a:r>
                      <a:r>
                        <a:rPr sz="1100" spc="-35" dirty="0">
                          <a:solidFill>
                            <a:srgbClr val="001F5F"/>
                          </a:solidFill>
                          <a:latin typeface="Arial (Corpo)"/>
                          <a:cs typeface="Arial"/>
                        </a:rPr>
                        <a:t> </a:t>
                      </a:r>
                      <a:r>
                        <a:rPr sz="1100" dirty="0">
                          <a:solidFill>
                            <a:srgbClr val="001F5F"/>
                          </a:solidFill>
                          <a:latin typeface="Arial (Corpo)"/>
                          <a:cs typeface="Arial"/>
                        </a:rPr>
                        <a:t>Società)</a:t>
                      </a:r>
                      <a:r>
                        <a:rPr sz="1100" spc="-25" dirty="0">
                          <a:solidFill>
                            <a:srgbClr val="001F5F"/>
                          </a:solidFill>
                          <a:latin typeface="Arial (Corpo)"/>
                          <a:cs typeface="Arial"/>
                        </a:rPr>
                        <a:t> </a:t>
                      </a:r>
                      <a:r>
                        <a:rPr sz="1100" dirty="0">
                          <a:solidFill>
                            <a:srgbClr val="001F5F"/>
                          </a:solidFill>
                          <a:latin typeface="Arial (Corpo)"/>
                          <a:cs typeface="Arial"/>
                        </a:rPr>
                        <a:t>con</a:t>
                      </a:r>
                      <a:r>
                        <a:rPr sz="1100" spc="-5" dirty="0">
                          <a:solidFill>
                            <a:srgbClr val="001F5F"/>
                          </a:solidFill>
                          <a:latin typeface="Arial (Corpo)"/>
                          <a:cs typeface="Arial"/>
                        </a:rPr>
                        <a:t> </a:t>
                      </a:r>
                      <a:r>
                        <a:rPr sz="1100" dirty="0">
                          <a:solidFill>
                            <a:srgbClr val="001F5F"/>
                          </a:solidFill>
                          <a:latin typeface="Arial (Corpo)"/>
                          <a:cs typeface="Arial"/>
                        </a:rPr>
                        <a:t>cui </a:t>
                      </a:r>
                      <a:r>
                        <a:rPr sz="1100" spc="-10" dirty="0">
                          <a:solidFill>
                            <a:srgbClr val="001F5F"/>
                          </a:solidFill>
                          <a:latin typeface="Arial (Corpo)"/>
                          <a:cs typeface="Arial"/>
                        </a:rPr>
                        <a:t>veicolare</a:t>
                      </a:r>
                      <a:r>
                        <a:rPr sz="1100" spc="-30" dirty="0">
                          <a:solidFill>
                            <a:srgbClr val="001F5F"/>
                          </a:solidFill>
                          <a:latin typeface="Arial (Corpo)"/>
                          <a:cs typeface="Arial"/>
                        </a:rPr>
                        <a:t> </a:t>
                      </a:r>
                      <a:r>
                        <a:rPr sz="1100" dirty="0">
                          <a:solidFill>
                            <a:srgbClr val="001F5F"/>
                          </a:solidFill>
                          <a:latin typeface="Arial (Corpo)"/>
                          <a:cs typeface="Arial"/>
                        </a:rPr>
                        <a:t>il </a:t>
                      </a:r>
                      <a:r>
                        <a:rPr sz="1100" spc="-10" dirty="0">
                          <a:solidFill>
                            <a:srgbClr val="001F5F"/>
                          </a:solidFill>
                          <a:latin typeface="Arial (Corpo)"/>
                          <a:cs typeface="Arial"/>
                        </a:rPr>
                        <a:t>pagamento</a:t>
                      </a:r>
                      <a:r>
                        <a:rPr sz="1100" spc="-35" dirty="0">
                          <a:solidFill>
                            <a:srgbClr val="001F5F"/>
                          </a:solidFill>
                          <a:latin typeface="Arial (Corpo)"/>
                          <a:cs typeface="Arial"/>
                        </a:rPr>
                        <a:t> </a:t>
                      </a:r>
                      <a:r>
                        <a:rPr sz="1100" spc="-25" dirty="0">
                          <a:solidFill>
                            <a:srgbClr val="001F5F"/>
                          </a:solidFill>
                          <a:latin typeface="Arial (Corpo)"/>
                          <a:cs typeface="Arial"/>
                        </a:rPr>
                        <a:t>di </a:t>
                      </a:r>
                      <a:r>
                        <a:rPr sz="1100" dirty="0">
                          <a:solidFill>
                            <a:srgbClr val="001F5F"/>
                          </a:solidFill>
                          <a:latin typeface="Arial (Corpo)"/>
                          <a:cs typeface="Arial"/>
                        </a:rPr>
                        <a:t>tangenti</a:t>
                      </a:r>
                      <a:r>
                        <a:rPr sz="1100" spc="-45" dirty="0">
                          <a:solidFill>
                            <a:srgbClr val="001F5F"/>
                          </a:solidFill>
                          <a:latin typeface="Arial (Corpo)"/>
                          <a:cs typeface="Arial"/>
                        </a:rPr>
                        <a:t> </a:t>
                      </a:r>
                      <a:r>
                        <a:rPr sz="1100" dirty="0">
                          <a:solidFill>
                            <a:srgbClr val="001F5F"/>
                          </a:solidFill>
                          <a:latin typeface="Arial (Corpo)"/>
                          <a:cs typeface="Arial"/>
                        </a:rPr>
                        <a:t>a</a:t>
                      </a:r>
                      <a:r>
                        <a:rPr sz="1100" spc="-5" dirty="0">
                          <a:solidFill>
                            <a:srgbClr val="001F5F"/>
                          </a:solidFill>
                          <a:latin typeface="Arial (Corpo)"/>
                          <a:cs typeface="Arial"/>
                        </a:rPr>
                        <a:t> </a:t>
                      </a:r>
                      <a:r>
                        <a:rPr sz="1100" dirty="0">
                          <a:solidFill>
                            <a:srgbClr val="001F5F"/>
                          </a:solidFill>
                          <a:latin typeface="Arial (Corpo)"/>
                          <a:cs typeface="Arial"/>
                        </a:rPr>
                        <a:t>pubblici</a:t>
                      </a:r>
                      <a:r>
                        <a:rPr sz="1100" spc="-50" dirty="0">
                          <a:solidFill>
                            <a:srgbClr val="001F5F"/>
                          </a:solidFill>
                          <a:latin typeface="Arial (Corpo)"/>
                          <a:cs typeface="Arial"/>
                        </a:rPr>
                        <a:t> </a:t>
                      </a:r>
                      <a:r>
                        <a:rPr sz="1100" spc="-10" dirty="0">
                          <a:solidFill>
                            <a:srgbClr val="001F5F"/>
                          </a:solidFill>
                          <a:latin typeface="Arial (Corpo)"/>
                          <a:cs typeface="Arial"/>
                        </a:rPr>
                        <a:t>ufficiali.</a:t>
                      </a:r>
                      <a:r>
                        <a:rPr sz="1100" spc="-40" dirty="0">
                          <a:solidFill>
                            <a:srgbClr val="001F5F"/>
                          </a:solidFill>
                          <a:latin typeface="Arial (Corpo)"/>
                          <a:cs typeface="Arial"/>
                        </a:rPr>
                        <a:t> </a:t>
                      </a:r>
                      <a:r>
                        <a:rPr sz="1100" spc="-35" dirty="0">
                          <a:solidFill>
                            <a:srgbClr val="001F5F"/>
                          </a:solidFill>
                          <a:latin typeface="Arial (Corpo)"/>
                          <a:cs typeface="Arial"/>
                        </a:rPr>
                        <a:t>Tale</a:t>
                      </a:r>
                      <a:r>
                        <a:rPr sz="1100" spc="-90" dirty="0">
                          <a:solidFill>
                            <a:srgbClr val="001F5F"/>
                          </a:solidFill>
                          <a:latin typeface="Arial (Corpo)"/>
                          <a:cs typeface="Arial"/>
                        </a:rPr>
                        <a:t> </a:t>
                      </a:r>
                      <a:r>
                        <a:rPr sz="1100" dirty="0">
                          <a:solidFill>
                            <a:srgbClr val="001F5F"/>
                          </a:solidFill>
                          <a:latin typeface="Arial (Corpo)"/>
                          <a:cs typeface="Arial"/>
                        </a:rPr>
                        <a:t>condotta</a:t>
                      </a:r>
                      <a:r>
                        <a:rPr sz="1100" spc="-45" dirty="0">
                          <a:solidFill>
                            <a:srgbClr val="001F5F"/>
                          </a:solidFill>
                          <a:latin typeface="Arial (Corpo)"/>
                          <a:cs typeface="Arial"/>
                        </a:rPr>
                        <a:t> </a:t>
                      </a:r>
                      <a:r>
                        <a:rPr sz="1100" dirty="0">
                          <a:solidFill>
                            <a:srgbClr val="001F5F"/>
                          </a:solidFill>
                          <a:latin typeface="Arial (Corpo)"/>
                          <a:cs typeface="Arial"/>
                        </a:rPr>
                        <a:t>illecita</a:t>
                      </a:r>
                      <a:r>
                        <a:rPr sz="1100" spc="-45" dirty="0">
                          <a:solidFill>
                            <a:srgbClr val="001F5F"/>
                          </a:solidFill>
                          <a:latin typeface="Arial (Corpo)"/>
                          <a:cs typeface="Arial"/>
                        </a:rPr>
                        <a:t> </a:t>
                      </a:r>
                      <a:r>
                        <a:rPr sz="1100" dirty="0">
                          <a:solidFill>
                            <a:srgbClr val="001F5F"/>
                          </a:solidFill>
                          <a:latin typeface="Arial (Corpo)"/>
                          <a:cs typeface="Arial"/>
                        </a:rPr>
                        <a:t>doveva</a:t>
                      </a:r>
                      <a:r>
                        <a:rPr sz="1100" spc="-45" dirty="0">
                          <a:solidFill>
                            <a:srgbClr val="001F5F"/>
                          </a:solidFill>
                          <a:latin typeface="Arial (Corpo)"/>
                          <a:cs typeface="Arial"/>
                        </a:rPr>
                        <a:t> </a:t>
                      </a:r>
                      <a:r>
                        <a:rPr sz="1100" spc="-10" dirty="0">
                          <a:solidFill>
                            <a:srgbClr val="001F5F"/>
                          </a:solidFill>
                          <a:latin typeface="Arial (Corpo)"/>
                          <a:cs typeface="Arial"/>
                        </a:rPr>
                        <a:t>consentire</a:t>
                      </a:r>
                      <a:r>
                        <a:rPr sz="1100" spc="-50" dirty="0">
                          <a:solidFill>
                            <a:srgbClr val="001F5F"/>
                          </a:solidFill>
                          <a:latin typeface="Arial (Corpo)"/>
                          <a:cs typeface="Arial"/>
                        </a:rPr>
                        <a:t> a </a:t>
                      </a:r>
                      <a:r>
                        <a:rPr sz="1100" spc="-10" dirty="0">
                          <a:solidFill>
                            <a:srgbClr val="001F5F"/>
                          </a:solidFill>
                          <a:latin typeface="Arial (Corpo)"/>
                          <a:cs typeface="Arial"/>
                        </a:rPr>
                        <a:t>Siemens</a:t>
                      </a:r>
                      <a:r>
                        <a:rPr sz="1100" spc="-35" dirty="0">
                          <a:solidFill>
                            <a:srgbClr val="001F5F"/>
                          </a:solidFill>
                          <a:latin typeface="Arial (Corpo)"/>
                          <a:cs typeface="Arial"/>
                        </a:rPr>
                        <a:t> </a:t>
                      </a:r>
                      <a:r>
                        <a:rPr sz="1100" dirty="0">
                          <a:solidFill>
                            <a:srgbClr val="001F5F"/>
                          </a:solidFill>
                          <a:latin typeface="Arial (Corpo)"/>
                          <a:cs typeface="Arial"/>
                        </a:rPr>
                        <a:t>di</a:t>
                      </a:r>
                      <a:r>
                        <a:rPr sz="1100" spc="-35" dirty="0">
                          <a:solidFill>
                            <a:srgbClr val="001F5F"/>
                          </a:solidFill>
                          <a:latin typeface="Arial (Corpo)"/>
                          <a:cs typeface="Arial"/>
                        </a:rPr>
                        <a:t> </a:t>
                      </a:r>
                      <a:r>
                        <a:rPr sz="1100" spc="-10" dirty="0">
                          <a:solidFill>
                            <a:srgbClr val="001F5F"/>
                          </a:solidFill>
                          <a:latin typeface="Arial (Corpo)"/>
                          <a:cs typeface="Arial"/>
                        </a:rPr>
                        <a:t>ottenere:</a:t>
                      </a:r>
                      <a:endParaRPr sz="1100">
                        <a:latin typeface="Arial (Corpo)"/>
                        <a:cs typeface="Arial"/>
                      </a:endParaRPr>
                    </a:p>
                    <a:p>
                      <a:pPr marL="256540" indent="-171450">
                        <a:lnSpc>
                          <a:spcPct val="100000"/>
                        </a:lnSpc>
                        <a:spcBef>
                          <a:spcPts val="595"/>
                        </a:spcBef>
                        <a:buClr>
                          <a:srgbClr val="0091DA"/>
                        </a:buClr>
                        <a:buSzPct val="83333"/>
                        <a:buFont typeface="Wingdings"/>
                        <a:buChar char=""/>
                        <a:tabLst>
                          <a:tab pos="256540" algn="l"/>
                        </a:tabLst>
                      </a:pPr>
                      <a:r>
                        <a:rPr sz="1100" spc="-10" dirty="0">
                          <a:solidFill>
                            <a:srgbClr val="001F5F"/>
                          </a:solidFill>
                          <a:latin typeface="Arial (Corpo)"/>
                          <a:cs typeface="Arial"/>
                        </a:rPr>
                        <a:t>l’aggiudicazione</a:t>
                      </a:r>
                      <a:r>
                        <a:rPr sz="1100" spc="-55" dirty="0">
                          <a:solidFill>
                            <a:srgbClr val="001F5F"/>
                          </a:solidFill>
                          <a:latin typeface="Arial (Corpo)"/>
                          <a:cs typeface="Arial"/>
                        </a:rPr>
                        <a:t> </a:t>
                      </a:r>
                      <a:r>
                        <a:rPr sz="1100" dirty="0">
                          <a:solidFill>
                            <a:srgbClr val="001F5F"/>
                          </a:solidFill>
                          <a:latin typeface="Arial (Corpo)"/>
                          <a:cs typeface="Arial"/>
                        </a:rPr>
                        <a:t>di</a:t>
                      </a:r>
                      <a:r>
                        <a:rPr sz="1100" spc="-10" dirty="0">
                          <a:solidFill>
                            <a:srgbClr val="001F5F"/>
                          </a:solidFill>
                          <a:latin typeface="Arial (Corpo)"/>
                          <a:cs typeface="Arial"/>
                        </a:rPr>
                        <a:t> </a:t>
                      </a:r>
                      <a:r>
                        <a:rPr sz="1100" dirty="0">
                          <a:solidFill>
                            <a:srgbClr val="001F5F"/>
                          </a:solidFill>
                          <a:latin typeface="Arial (Corpo)"/>
                          <a:cs typeface="Arial"/>
                        </a:rPr>
                        <a:t>gare</a:t>
                      </a:r>
                      <a:r>
                        <a:rPr sz="1100" spc="-15" dirty="0">
                          <a:solidFill>
                            <a:srgbClr val="001F5F"/>
                          </a:solidFill>
                          <a:latin typeface="Arial (Corpo)"/>
                          <a:cs typeface="Arial"/>
                        </a:rPr>
                        <a:t> </a:t>
                      </a:r>
                      <a:r>
                        <a:rPr sz="1100" dirty="0">
                          <a:solidFill>
                            <a:srgbClr val="001F5F"/>
                          </a:solidFill>
                          <a:latin typeface="Arial (Corpo)"/>
                          <a:cs typeface="Arial"/>
                        </a:rPr>
                        <a:t>per</a:t>
                      </a:r>
                      <a:r>
                        <a:rPr sz="1100" spc="-30" dirty="0">
                          <a:solidFill>
                            <a:srgbClr val="001F5F"/>
                          </a:solidFill>
                          <a:latin typeface="Arial (Corpo)"/>
                          <a:cs typeface="Arial"/>
                        </a:rPr>
                        <a:t> </a:t>
                      </a:r>
                      <a:r>
                        <a:rPr sz="1100" dirty="0">
                          <a:solidFill>
                            <a:srgbClr val="001F5F"/>
                          </a:solidFill>
                          <a:latin typeface="Arial (Corpo)"/>
                          <a:cs typeface="Arial"/>
                        </a:rPr>
                        <a:t>la</a:t>
                      </a:r>
                      <a:r>
                        <a:rPr sz="1100" spc="-15" dirty="0">
                          <a:solidFill>
                            <a:srgbClr val="001F5F"/>
                          </a:solidFill>
                          <a:latin typeface="Arial (Corpo)"/>
                          <a:cs typeface="Arial"/>
                        </a:rPr>
                        <a:t> </a:t>
                      </a:r>
                      <a:r>
                        <a:rPr sz="1100" spc="-10" dirty="0">
                          <a:solidFill>
                            <a:srgbClr val="001F5F"/>
                          </a:solidFill>
                          <a:latin typeface="Arial (Corpo)"/>
                          <a:cs typeface="Arial"/>
                        </a:rPr>
                        <a:t>fornitura</a:t>
                      </a:r>
                      <a:r>
                        <a:rPr sz="1100" spc="-40" dirty="0">
                          <a:solidFill>
                            <a:srgbClr val="001F5F"/>
                          </a:solidFill>
                          <a:latin typeface="Arial (Corpo)"/>
                          <a:cs typeface="Arial"/>
                        </a:rPr>
                        <a:t> </a:t>
                      </a:r>
                      <a:r>
                        <a:rPr sz="1100" dirty="0">
                          <a:solidFill>
                            <a:srgbClr val="001F5F"/>
                          </a:solidFill>
                          <a:latin typeface="Arial (Corpo)"/>
                          <a:cs typeface="Arial"/>
                        </a:rPr>
                        <a:t>di</a:t>
                      </a:r>
                      <a:r>
                        <a:rPr sz="1100" spc="-15" dirty="0">
                          <a:solidFill>
                            <a:srgbClr val="001F5F"/>
                          </a:solidFill>
                          <a:latin typeface="Arial (Corpo)"/>
                          <a:cs typeface="Arial"/>
                        </a:rPr>
                        <a:t> </a:t>
                      </a:r>
                      <a:r>
                        <a:rPr sz="1100" dirty="0">
                          <a:solidFill>
                            <a:srgbClr val="001F5F"/>
                          </a:solidFill>
                          <a:latin typeface="Arial (Corpo)"/>
                          <a:cs typeface="Arial"/>
                        </a:rPr>
                        <a:t>turbine</a:t>
                      </a:r>
                      <a:r>
                        <a:rPr sz="1100" spc="-50" dirty="0">
                          <a:solidFill>
                            <a:srgbClr val="001F5F"/>
                          </a:solidFill>
                          <a:latin typeface="Arial (Corpo)"/>
                          <a:cs typeface="Arial"/>
                        </a:rPr>
                        <a:t> </a:t>
                      </a:r>
                      <a:r>
                        <a:rPr sz="1100" dirty="0">
                          <a:solidFill>
                            <a:srgbClr val="001F5F"/>
                          </a:solidFill>
                          <a:latin typeface="Arial (Corpo)"/>
                          <a:cs typeface="Arial"/>
                        </a:rPr>
                        <a:t>a</a:t>
                      </a:r>
                      <a:r>
                        <a:rPr sz="1100" spc="-125" dirty="0">
                          <a:solidFill>
                            <a:srgbClr val="001F5F"/>
                          </a:solidFill>
                          <a:latin typeface="Arial (Corpo)"/>
                          <a:cs typeface="Arial"/>
                        </a:rPr>
                        <a:t> </a:t>
                      </a:r>
                      <a:r>
                        <a:rPr sz="1100" spc="-20" dirty="0">
                          <a:solidFill>
                            <a:srgbClr val="001F5F"/>
                          </a:solidFill>
                          <a:latin typeface="Arial (Corpo)"/>
                          <a:cs typeface="Arial"/>
                        </a:rPr>
                        <a:t>gas;</a:t>
                      </a:r>
                      <a:endParaRPr sz="1100">
                        <a:latin typeface="Arial (Corpo)"/>
                        <a:cs typeface="Arial"/>
                      </a:endParaRPr>
                    </a:p>
                    <a:p>
                      <a:pPr marL="255904" marR="298450" indent="-171450">
                        <a:lnSpc>
                          <a:spcPct val="100000"/>
                        </a:lnSpc>
                        <a:spcBef>
                          <a:spcPts val="605"/>
                        </a:spcBef>
                        <a:buClr>
                          <a:srgbClr val="0091DA"/>
                        </a:buClr>
                        <a:buSzPct val="83333"/>
                        <a:buFont typeface="Wingdings"/>
                        <a:buChar char=""/>
                        <a:tabLst>
                          <a:tab pos="257175" algn="l"/>
                        </a:tabLst>
                      </a:pPr>
                      <a:r>
                        <a:rPr sz="1100" spc="-10" dirty="0">
                          <a:solidFill>
                            <a:srgbClr val="001F5F"/>
                          </a:solidFill>
                          <a:latin typeface="Arial (Corpo)"/>
                          <a:cs typeface="Arial"/>
                        </a:rPr>
                        <a:t>benefici</a:t>
                      </a:r>
                      <a:r>
                        <a:rPr sz="1100" spc="-40" dirty="0">
                          <a:solidFill>
                            <a:srgbClr val="001F5F"/>
                          </a:solidFill>
                          <a:latin typeface="Arial (Corpo)"/>
                          <a:cs typeface="Arial"/>
                        </a:rPr>
                        <a:t> </a:t>
                      </a:r>
                      <a:r>
                        <a:rPr sz="1100" spc="-10" dirty="0">
                          <a:solidFill>
                            <a:srgbClr val="001F5F"/>
                          </a:solidFill>
                          <a:latin typeface="Arial (Corpo)"/>
                          <a:cs typeface="Arial"/>
                        </a:rPr>
                        <a:t>correlati</a:t>
                      </a:r>
                      <a:r>
                        <a:rPr sz="1100" spc="-40" dirty="0">
                          <a:solidFill>
                            <a:srgbClr val="001F5F"/>
                          </a:solidFill>
                          <a:latin typeface="Arial (Corpo)"/>
                          <a:cs typeface="Arial"/>
                        </a:rPr>
                        <a:t> </a:t>
                      </a:r>
                      <a:r>
                        <a:rPr sz="1100" dirty="0">
                          <a:solidFill>
                            <a:srgbClr val="001F5F"/>
                          </a:solidFill>
                          <a:latin typeface="Arial (Corpo)"/>
                          <a:cs typeface="Arial"/>
                        </a:rPr>
                        <a:t>alla</a:t>
                      </a:r>
                      <a:r>
                        <a:rPr sz="1100" spc="-30" dirty="0">
                          <a:solidFill>
                            <a:srgbClr val="001F5F"/>
                          </a:solidFill>
                          <a:latin typeface="Arial (Corpo)"/>
                          <a:cs typeface="Arial"/>
                        </a:rPr>
                        <a:t> </a:t>
                      </a:r>
                      <a:r>
                        <a:rPr sz="1100" dirty="0">
                          <a:solidFill>
                            <a:srgbClr val="001F5F"/>
                          </a:solidFill>
                          <a:latin typeface="Arial (Corpo)"/>
                          <a:cs typeface="Arial"/>
                        </a:rPr>
                        <a:t>stipula</a:t>
                      </a:r>
                      <a:r>
                        <a:rPr sz="1100" spc="-35" dirty="0">
                          <a:solidFill>
                            <a:srgbClr val="001F5F"/>
                          </a:solidFill>
                          <a:latin typeface="Arial (Corpo)"/>
                          <a:cs typeface="Arial"/>
                        </a:rPr>
                        <a:t> </a:t>
                      </a:r>
                      <a:r>
                        <a:rPr sz="1100" dirty="0">
                          <a:solidFill>
                            <a:srgbClr val="001F5F"/>
                          </a:solidFill>
                          <a:latin typeface="Arial (Corpo)"/>
                          <a:cs typeface="Arial"/>
                        </a:rPr>
                        <a:t>di un</a:t>
                      </a:r>
                      <a:r>
                        <a:rPr sz="1100" spc="-5" dirty="0">
                          <a:solidFill>
                            <a:srgbClr val="001F5F"/>
                          </a:solidFill>
                          <a:latin typeface="Arial (Corpo)"/>
                          <a:cs typeface="Arial"/>
                        </a:rPr>
                        <a:t> </a:t>
                      </a:r>
                      <a:r>
                        <a:rPr sz="1100" spc="-10" dirty="0">
                          <a:solidFill>
                            <a:srgbClr val="001F5F"/>
                          </a:solidFill>
                          <a:latin typeface="Arial (Corpo)"/>
                          <a:cs typeface="Arial"/>
                        </a:rPr>
                        <a:t>contratto</a:t>
                      </a:r>
                      <a:r>
                        <a:rPr sz="1100" spc="-35" dirty="0">
                          <a:solidFill>
                            <a:srgbClr val="001F5F"/>
                          </a:solidFill>
                          <a:latin typeface="Arial (Corpo)"/>
                          <a:cs typeface="Arial"/>
                        </a:rPr>
                        <a:t> </a:t>
                      </a:r>
                      <a:r>
                        <a:rPr sz="1100" dirty="0">
                          <a:solidFill>
                            <a:srgbClr val="001F5F"/>
                          </a:solidFill>
                          <a:latin typeface="Arial (Corpo)"/>
                          <a:cs typeface="Arial"/>
                        </a:rPr>
                        <a:t>di </a:t>
                      </a:r>
                      <a:r>
                        <a:rPr sz="1100" spc="-10" dirty="0">
                          <a:solidFill>
                            <a:srgbClr val="001F5F"/>
                          </a:solidFill>
                          <a:latin typeface="Arial (Corpo)"/>
                          <a:cs typeface="Arial"/>
                        </a:rPr>
                        <a:t>fornitura</a:t>
                      </a:r>
                      <a:r>
                        <a:rPr sz="1100" spc="-35" dirty="0">
                          <a:solidFill>
                            <a:srgbClr val="001F5F"/>
                          </a:solidFill>
                          <a:latin typeface="Arial (Corpo)"/>
                          <a:cs typeface="Arial"/>
                        </a:rPr>
                        <a:t> </a:t>
                      </a:r>
                      <a:r>
                        <a:rPr sz="1100" dirty="0">
                          <a:solidFill>
                            <a:srgbClr val="001F5F"/>
                          </a:solidFill>
                          <a:latin typeface="Arial (Corpo)"/>
                          <a:cs typeface="Arial"/>
                        </a:rPr>
                        <a:t>con</a:t>
                      </a:r>
                      <a:r>
                        <a:rPr sz="1100" spc="-5" dirty="0">
                          <a:solidFill>
                            <a:srgbClr val="001F5F"/>
                          </a:solidFill>
                          <a:latin typeface="Arial (Corpo)"/>
                          <a:cs typeface="Arial"/>
                        </a:rPr>
                        <a:t> </a:t>
                      </a:r>
                      <a:r>
                        <a:rPr sz="1100" dirty="0">
                          <a:solidFill>
                            <a:srgbClr val="001F5F"/>
                          </a:solidFill>
                          <a:latin typeface="Arial (Corpo)"/>
                          <a:cs typeface="Arial"/>
                        </a:rPr>
                        <a:t>la</a:t>
                      </a:r>
                      <a:r>
                        <a:rPr sz="1100" spc="-5" dirty="0">
                          <a:solidFill>
                            <a:srgbClr val="001F5F"/>
                          </a:solidFill>
                          <a:latin typeface="Arial (Corpo)"/>
                          <a:cs typeface="Arial"/>
                        </a:rPr>
                        <a:t> </a:t>
                      </a:r>
                      <a:r>
                        <a:rPr sz="1100" spc="-20" dirty="0">
                          <a:solidFill>
                            <a:srgbClr val="001F5F"/>
                          </a:solidFill>
                          <a:latin typeface="Arial (Corpo)"/>
                          <a:cs typeface="Arial"/>
                        </a:rPr>
                        <a:t>P.A. 	</a:t>
                      </a:r>
                      <a:r>
                        <a:rPr sz="1100" dirty="0">
                          <a:solidFill>
                            <a:srgbClr val="001F5F"/>
                          </a:solidFill>
                          <a:latin typeface="Arial (Corpo)"/>
                          <a:cs typeface="Arial"/>
                        </a:rPr>
                        <a:t>(es.</a:t>
                      </a:r>
                      <a:r>
                        <a:rPr sz="1100" spc="-5" dirty="0">
                          <a:solidFill>
                            <a:srgbClr val="001F5F"/>
                          </a:solidFill>
                          <a:latin typeface="Arial (Corpo)"/>
                          <a:cs typeface="Arial"/>
                        </a:rPr>
                        <a:t> </a:t>
                      </a:r>
                      <a:r>
                        <a:rPr sz="1100" dirty="0">
                          <a:solidFill>
                            <a:srgbClr val="001F5F"/>
                          </a:solidFill>
                          <a:latin typeface="Arial (Corpo)"/>
                          <a:cs typeface="Arial"/>
                        </a:rPr>
                        <a:t>futura</a:t>
                      </a:r>
                      <a:r>
                        <a:rPr sz="1100" spc="-20" dirty="0">
                          <a:solidFill>
                            <a:srgbClr val="001F5F"/>
                          </a:solidFill>
                          <a:latin typeface="Arial (Corpo)"/>
                          <a:cs typeface="Arial"/>
                        </a:rPr>
                        <a:t> </a:t>
                      </a:r>
                      <a:r>
                        <a:rPr sz="1100" spc="-10" dirty="0">
                          <a:solidFill>
                            <a:srgbClr val="001F5F"/>
                          </a:solidFill>
                          <a:latin typeface="Arial (Corpo)"/>
                          <a:cs typeface="Arial"/>
                        </a:rPr>
                        <a:t>manutenzione</a:t>
                      </a:r>
                      <a:r>
                        <a:rPr sz="1100" spc="-30" dirty="0">
                          <a:solidFill>
                            <a:srgbClr val="001F5F"/>
                          </a:solidFill>
                          <a:latin typeface="Arial (Corpo)"/>
                          <a:cs typeface="Arial"/>
                        </a:rPr>
                        <a:t> </a:t>
                      </a:r>
                      <a:r>
                        <a:rPr sz="1100" dirty="0">
                          <a:solidFill>
                            <a:srgbClr val="001F5F"/>
                          </a:solidFill>
                          <a:latin typeface="Arial (Corpo)"/>
                          <a:cs typeface="Arial"/>
                        </a:rPr>
                        <a:t>dei</a:t>
                      </a:r>
                      <a:r>
                        <a:rPr sz="1100" spc="-10" dirty="0">
                          <a:solidFill>
                            <a:srgbClr val="001F5F"/>
                          </a:solidFill>
                          <a:latin typeface="Arial (Corpo)"/>
                          <a:cs typeface="Arial"/>
                        </a:rPr>
                        <a:t> macchinari</a:t>
                      </a:r>
                      <a:r>
                        <a:rPr sz="1100" spc="-160" dirty="0">
                          <a:solidFill>
                            <a:srgbClr val="001F5F"/>
                          </a:solidFill>
                          <a:latin typeface="Arial (Corpo)"/>
                          <a:cs typeface="Arial"/>
                        </a:rPr>
                        <a:t> </a:t>
                      </a:r>
                      <a:r>
                        <a:rPr sz="1100" spc="-10" dirty="0">
                          <a:solidFill>
                            <a:srgbClr val="001F5F"/>
                          </a:solidFill>
                          <a:latin typeface="Arial (Corpo)"/>
                          <a:cs typeface="Arial"/>
                        </a:rPr>
                        <a:t>venduti).</a:t>
                      </a:r>
                      <a:endParaRPr sz="1100">
                        <a:latin typeface="Arial (Corpo)"/>
                        <a:cs typeface="Arial"/>
                      </a:endParaRPr>
                    </a:p>
                  </a:txBody>
                  <a:tcPr marL="0" marR="0" marT="33019"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3"/>
                  </a:ext>
                </a:extLst>
              </a:tr>
              <a:tr h="1150620">
                <a:tc>
                  <a:txBody>
                    <a:bodyPr/>
                    <a:lstStyle/>
                    <a:p>
                      <a:pPr>
                        <a:lnSpc>
                          <a:spcPct val="100000"/>
                        </a:lnSpc>
                      </a:pPr>
                      <a:endParaRPr sz="1100">
                        <a:latin typeface="Arial (Corpo)"/>
                        <a:cs typeface="Times New Roman"/>
                      </a:endParaRPr>
                    </a:p>
                    <a:p>
                      <a:pPr>
                        <a:lnSpc>
                          <a:spcPct val="100000"/>
                        </a:lnSpc>
                        <a:spcBef>
                          <a:spcPts val="735"/>
                        </a:spcBef>
                      </a:pPr>
                      <a:endParaRPr sz="1100">
                        <a:latin typeface="Arial (Corpo)"/>
                        <a:cs typeface="Times New Roman"/>
                      </a:endParaRPr>
                    </a:p>
                    <a:p>
                      <a:pPr marL="213360" marR="92710" indent="-117475">
                        <a:lnSpc>
                          <a:spcPct val="100000"/>
                        </a:lnSpc>
                      </a:pPr>
                      <a:r>
                        <a:rPr sz="1100" b="1" spc="-10" dirty="0">
                          <a:solidFill>
                            <a:srgbClr val="001F5F"/>
                          </a:solidFill>
                          <a:latin typeface="Arial (Corpo)"/>
                          <a:cs typeface="Arial"/>
                        </a:rPr>
                        <a:t>Responsabilit </a:t>
                      </a:r>
                      <a:r>
                        <a:rPr sz="1100" b="1" dirty="0">
                          <a:solidFill>
                            <a:srgbClr val="001F5F"/>
                          </a:solidFill>
                          <a:latin typeface="Arial (Corpo)"/>
                          <a:cs typeface="Arial"/>
                        </a:rPr>
                        <a:t>à</a:t>
                      </a:r>
                      <a:r>
                        <a:rPr sz="1100" b="1" spc="-45" dirty="0">
                          <a:solidFill>
                            <a:srgbClr val="001F5F"/>
                          </a:solidFill>
                          <a:latin typeface="Arial (Corpo)"/>
                          <a:cs typeface="Arial"/>
                        </a:rPr>
                        <a:t> </a:t>
                      </a:r>
                      <a:r>
                        <a:rPr sz="1100" b="1" spc="-10" dirty="0">
                          <a:solidFill>
                            <a:srgbClr val="001F5F"/>
                          </a:solidFill>
                          <a:latin typeface="Arial (Corpo)"/>
                          <a:cs typeface="Arial"/>
                        </a:rPr>
                        <a:t>dell’ente</a:t>
                      </a:r>
                      <a:endParaRPr sz="1100">
                        <a:latin typeface="Arial (Corpo)"/>
                        <a:cs typeface="Arial"/>
                      </a:endParaRPr>
                    </a:p>
                  </a:txBody>
                  <a:tcPr marL="0" marR="0" marT="0"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255904" marR="452120" indent="-171450">
                        <a:lnSpc>
                          <a:spcPct val="100000"/>
                        </a:lnSpc>
                        <a:spcBef>
                          <a:spcPts val="254"/>
                        </a:spcBef>
                        <a:buClr>
                          <a:srgbClr val="0091DA"/>
                        </a:buClr>
                        <a:buSzPct val="83333"/>
                        <a:buFont typeface="Wingdings"/>
                        <a:buChar char=""/>
                        <a:tabLst>
                          <a:tab pos="257175" algn="l"/>
                        </a:tabLst>
                      </a:pPr>
                      <a:r>
                        <a:rPr sz="1100" spc="-10" dirty="0">
                          <a:solidFill>
                            <a:srgbClr val="001F5F"/>
                          </a:solidFill>
                          <a:latin typeface="Arial (Corpo)"/>
                          <a:cs typeface="Arial"/>
                        </a:rPr>
                        <a:t>Individuato</a:t>
                      </a:r>
                      <a:r>
                        <a:rPr sz="1100" spc="-50" dirty="0">
                          <a:solidFill>
                            <a:srgbClr val="001F5F"/>
                          </a:solidFill>
                          <a:latin typeface="Arial (Corpo)"/>
                          <a:cs typeface="Arial"/>
                        </a:rPr>
                        <a:t> </a:t>
                      </a:r>
                      <a:r>
                        <a:rPr sz="1100" dirty="0">
                          <a:solidFill>
                            <a:srgbClr val="001F5F"/>
                          </a:solidFill>
                          <a:latin typeface="Arial (Corpo)"/>
                          <a:cs typeface="Arial"/>
                        </a:rPr>
                        <a:t>un profitto</a:t>
                      </a:r>
                      <a:r>
                        <a:rPr sz="1100" spc="-25" dirty="0">
                          <a:solidFill>
                            <a:srgbClr val="001F5F"/>
                          </a:solidFill>
                          <a:latin typeface="Arial (Corpo)"/>
                          <a:cs typeface="Arial"/>
                        </a:rPr>
                        <a:t> </a:t>
                      </a:r>
                      <a:r>
                        <a:rPr sz="1100" dirty="0">
                          <a:solidFill>
                            <a:srgbClr val="001F5F"/>
                          </a:solidFill>
                          <a:latin typeface="Arial (Corpo)"/>
                          <a:cs typeface="Arial"/>
                        </a:rPr>
                        <a:t>di</a:t>
                      </a:r>
                      <a:r>
                        <a:rPr sz="1100" spc="-10" dirty="0">
                          <a:solidFill>
                            <a:srgbClr val="001F5F"/>
                          </a:solidFill>
                          <a:latin typeface="Arial (Corpo)"/>
                          <a:cs typeface="Arial"/>
                        </a:rPr>
                        <a:t> rilevante</a:t>
                      </a:r>
                      <a:r>
                        <a:rPr sz="1100" spc="-50" dirty="0">
                          <a:solidFill>
                            <a:srgbClr val="001F5F"/>
                          </a:solidFill>
                          <a:latin typeface="Arial (Corpo)"/>
                          <a:cs typeface="Arial"/>
                        </a:rPr>
                        <a:t> </a:t>
                      </a:r>
                      <a:r>
                        <a:rPr sz="1100" dirty="0">
                          <a:solidFill>
                            <a:srgbClr val="001F5F"/>
                          </a:solidFill>
                          <a:latin typeface="Arial (Corpo)"/>
                          <a:cs typeface="Arial"/>
                        </a:rPr>
                        <a:t>entità</a:t>
                      </a:r>
                      <a:r>
                        <a:rPr sz="1100" spc="-45" dirty="0">
                          <a:solidFill>
                            <a:srgbClr val="001F5F"/>
                          </a:solidFill>
                          <a:latin typeface="Arial (Corpo)"/>
                          <a:cs typeface="Arial"/>
                        </a:rPr>
                        <a:t> </a:t>
                      </a:r>
                      <a:r>
                        <a:rPr sz="1100" dirty="0">
                          <a:solidFill>
                            <a:srgbClr val="001F5F"/>
                          </a:solidFill>
                          <a:latin typeface="Arial (Corpo)"/>
                          <a:cs typeface="Arial"/>
                        </a:rPr>
                        <a:t>associato</a:t>
                      </a:r>
                      <a:r>
                        <a:rPr sz="1100" spc="-50" dirty="0">
                          <a:solidFill>
                            <a:srgbClr val="001F5F"/>
                          </a:solidFill>
                          <a:latin typeface="Arial (Corpo)"/>
                          <a:cs typeface="Arial"/>
                        </a:rPr>
                        <a:t> </a:t>
                      </a:r>
                      <a:r>
                        <a:rPr sz="1100" dirty="0">
                          <a:solidFill>
                            <a:srgbClr val="001F5F"/>
                          </a:solidFill>
                          <a:latin typeface="Arial (Corpo)"/>
                          <a:cs typeface="Arial"/>
                        </a:rPr>
                        <a:t>alla</a:t>
                      </a:r>
                      <a:r>
                        <a:rPr sz="1100" spc="-40" dirty="0">
                          <a:solidFill>
                            <a:srgbClr val="001F5F"/>
                          </a:solidFill>
                          <a:latin typeface="Arial (Corpo)"/>
                          <a:cs typeface="Arial"/>
                        </a:rPr>
                        <a:t> </a:t>
                      </a:r>
                      <a:r>
                        <a:rPr sz="1100" spc="-10" dirty="0">
                          <a:solidFill>
                            <a:srgbClr val="001F5F"/>
                          </a:solidFill>
                          <a:latin typeface="Arial (Corpo)"/>
                          <a:cs typeface="Arial"/>
                        </a:rPr>
                        <a:t>condotta 	</a:t>
                      </a:r>
                      <a:r>
                        <a:rPr sz="1100" dirty="0">
                          <a:solidFill>
                            <a:srgbClr val="001F5F"/>
                          </a:solidFill>
                          <a:latin typeface="Arial (Corpo)"/>
                          <a:cs typeface="Arial"/>
                        </a:rPr>
                        <a:t>illecita</a:t>
                      </a:r>
                      <a:r>
                        <a:rPr sz="1100" spc="-70" dirty="0">
                          <a:solidFill>
                            <a:srgbClr val="001F5F"/>
                          </a:solidFill>
                          <a:latin typeface="Arial (Corpo)"/>
                          <a:cs typeface="Arial"/>
                        </a:rPr>
                        <a:t> </a:t>
                      </a:r>
                      <a:r>
                        <a:rPr sz="1100" dirty="0">
                          <a:solidFill>
                            <a:srgbClr val="001F5F"/>
                          </a:solidFill>
                          <a:latin typeface="Arial (Corpo)"/>
                          <a:cs typeface="Arial"/>
                        </a:rPr>
                        <a:t>in</a:t>
                      </a:r>
                      <a:r>
                        <a:rPr sz="1100" spc="-40" dirty="0">
                          <a:solidFill>
                            <a:srgbClr val="001F5F"/>
                          </a:solidFill>
                          <a:latin typeface="Arial (Corpo)"/>
                          <a:cs typeface="Arial"/>
                        </a:rPr>
                        <a:t> </a:t>
                      </a:r>
                      <a:r>
                        <a:rPr sz="1100" spc="-10" dirty="0">
                          <a:solidFill>
                            <a:srgbClr val="001F5F"/>
                          </a:solidFill>
                          <a:latin typeface="Arial (Corpo)"/>
                          <a:cs typeface="Arial"/>
                        </a:rPr>
                        <a:t>oggetto</a:t>
                      </a:r>
                      <a:endParaRPr sz="1100">
                        <a:latin typeface="Arial (Corpo)"/>
                        <a:cs typeface="Arial"/>
                      </a:endParaRPr>
                    </a:p>
                    <a:p>
                      <a:pPr marL="255904" marR="252729" indent="-171450">
                        <a:lnSpc>
                          <a:spcPct val="100000"/>
                        </a:lnSpc>
                        <a:spcBef>
                          <a:spcPts val="605"/>
                        </a:spcBef>
                        <a:buClr>
                          <a:srgbClr val="0091DA"/>
                        </a:buClr>
                        <a:buSzPct val="83333"/>
                        <a:buFont typeface="Wingdings"/>
                        <a:buChar char=""/>
                        <a:tabLst>
                          <a:tab pos="257175" algn="l"/>
                        </a:tabLst>
                      </a:pPr>
                      <a:r>
                        <a:rPr sz="1100" b="1" dirty="0">
                          <a:solidFill>
                            <a:srgbClr val="001F5F"/>
                          </a:solidFill>
                          <a:latin typeface="Arial (Corpo)"/>
                          <a:cs typeface="Arial"/>
                        </a:rPr>
                        <a:t>Nessun</a:t>
                      </a:r>
                      <a:r>
                        <a:rPr sz="1100" b="1" spc="-45" dirty="0">
                          <a:solidFill>
                            <a:srgbClr val="001F5F"/>
                          </a:solidFill>
                          <a:latin typeface="Arial (Corpo)"/>
                          <a:cs typeface="Arial"/>
                        </a:rPr>
                        <a:t> </a:t>
                      </a:r>
                      <a:r>
                        <a:rPr sz="1100" b="1" spc="-10" dirty="0">
                          <a:solidFill>
                            <a:srgbClr val="001F5F"/>
                          </a:solidFill>
                          <a:latin typeface="Arial (Corpo)"/>
                          <a:cs typeface="Arial"/>
                        </a:rPr>
                        <a:t>modello</a:t>
                      </a:r>
                      <a:r>
                        <a:rPr sz="1100" b="1" spc="-45" dirty="0">
                          <a:solidFill>
                            <a:srgbClr val="001F5F"/>
                          </a:solidFill>
                          <a:latin typeface="Arial (Corpo)"/>
                          <a:cs typeface="Arial"/>
                        </a:rPr>
                        <a:t> </a:t>
                      </a:r>
                      <a:r>
                        <a:rPr sz="1100" b="1" spc="-10" dirty="0">
                          <a:solidFill>
                            <a:srgbClr val="001F5F"/>
                          </a:solidFill>
                          <a:latin typeface="Arial (Corpo)"/>
                          <a:cs typeface="Arial"/>
                        </a:rPr>
                        <a:t>organizzativo</a:t>
                      </a:r>
                      <a:r>
                        <a:rPr sz="1100" b="1" spc="-30" dirty="0">
                          <a:solidFill>
                            <a:srgbClr val="001F5F"/>
                          </a:solidFill>
                          <a:latin typeface="Arial (Corpo)"/>
                          <a:cs typeface="Arial"/>
                        </a:rPr>
                        <a:t> </a:t>
                      </a:r>
                      <a:r>
                        <a:rPr sz="1100" b="1" dirty="0">
                          <a:solidFill>
                            <a:srgbClr val="001F5F"/>
                          </a:solidFill>
                          <a:latin typeface="Arial (Corpo)"/>
                          <a:cs typeface="Arial"/>
                        </a:rPr>
                        <a:t>ex</a:t>
                      </a:r>
                      <a:r>
                        <a:rPr sz="1100" b="1" spc="-30" dirty="0">
                          <a:solidFill>
                            <a:srgbClr val="001F5F"/>
                          </a:solidFill>
                          <a:latin typeface="Arial (Corpo)"/>
                          <a:cs typeface="Arial"/>
                        </a:rPr>
                        <a:t> </a:t>
                      </a:r>
                      <a:r>
                        <a:rPr sz="1100" b="1" dirty="0">
                          <a:solidFill>
                            <a:srgbClr val="001F5F"/>
                          </a:solidFill>
                          <a:latin typeface="Arial (Corpo)"/>
                          <a:cs typeface="Arial"/>
                        </a:rPr>
                        <a:t>D.</a:t>
                      </a:r>
                      <a:r>
                        <a:rPr sz="1100" b="1" spc="-15" dirty="0">
                          <a:solidFill>
                            <a:srgbClr val="001F5F"/>
                          </a:solidFill>
                          <a:latin typeface="Arial (Corpo)"/>
                          <a:cs typeface="Arial"/>
                        </a:rPr>
                        <a:t> </a:t>
                      </a:r>
                      <a:r>
                        <a:rPr sz="1100" b="1" dirty="0">
                          <a:solidFill>
                            <a:srgbClr val="001F5F"/>
                          </a:solidFill>
                          <a:latin typeface="Arial (Corpo)"/>
                          <a:cs typeface="Arial"/>
                        </a:rPr>
                        <a:t>Lgs.</a:t>
                      </a:r>
                      <a:r>
                        <a:rPr sz="1100" b="1" spc="-30" dirty="0">
                          <a:solidFill>
                            <a:srgbClr val="001F5F"/>
                          </a:solidFill>
                          <a:latin typeface="Arial (Corpo)"/>
                          <a:cs typeface="Arial"/>
                        </a:rPr>
                        <a:t> </a:t>
                      </a:r>
                      <a:r>
                        <a:rPr sz="1100" b="1" dirty="0">
                          <a:solidFill>
                            <a:srgbClr val="001F5F"/>
                          </a:solidFill>
                          <a:latin typeface="Arial (Corpo)"/>
                          <a:cs typeface="Arial"/>
                        </a:rPr>
                        <a:t>n.</a:t>
                      </a:r>
                      <a:r>
                        <a:rPr sz="1100" b="1" spc="-5" dirty="0">
                          <a:solidFill>
                            <a:srgbClr val="001F5F"/>
                          </a:solidFill>
                          <a:latin typeface="Arial (Corpo)"/>
                          <a:cs typeface="Arial"/>
                        </a:rPr>
                        <a:t> </a:t>
                      </a:r>
                      <a:r>
                        <a:rPr sz="1100" b="1" dirty="0">
                          <a:solidFill>
                            <a:srgbClr val="001F5F"/>
                          </a:solidFill>
                          <a:latin typeface="Arial (Corpo)"/>
                          <a:cs typeface="Arial"/>
                        </a:rPr>
                        <a:t>231/01</a:t>
                      </a:r>
                      <a:r>
                        <a:rPr sz="1100" b="1" spc="-60" dirty="0">
                          <a:solidFill>
                            <a:srgbClr val="001F5F"/>
                          </a:solidFill>
                          <a:latin typeface="Arial (Corpo)"/>
                          <a:cs typeface="Arial"/>
                        </a:rPr>
                        <a:t> </a:t>
                      </a:r>
                      <a:r>
                        <a:rPr sz="1100" b="1" dirty="0">
                          <a:solidFill>
                            <a:srgbClr val="001F5F"/>
                          </a:solidFill>
                          <a:latin typeface="Arial (Corpo)"/>
                          <a:cs typeface="Arial"/>
                        </a:rPr>
                        <a:t>né</a:t>
                      </a:r>
                      <a:r>
                        <a:rPr sz="1100" b="1" spc="-15" dirty="0">
                          <a:solidFill>
                            <a:srgbClr val="001F5F"/>
                          </a:solidFill>
                          <a:latin typeface="Arial (Corpo)"/>
                          <a:cs typeface="Arial"/>
                        </a:rPr>
                        <a:t> </a:t>
                      </a:r>
                      <a:r>
                        <a:rPr sz="1100" b="1" dirty="0">
                          <a:solidFill>
                            <a:srgbClr val="001F5F"/>
                          </a:solidFill>
                          <a:latin typeface="Arial (Corpo)"/>
                          <a:cs typeface="Arial"/>
                        </a:rPr>
                        <a:t>ante</a:t>
                      </a:r>
                      <a:r>
                        <a:rPr sz="1100" b="1" spc="-35" dirty="0">
                          <a:solidFill>
                            <a:srgbClr val="001F5F"/>
                          </a:solidFill>
                          <a:latin typeface="Arial (Corpo)"/>
                          <a:cs typeface="Arial"/>
                        </a:rPr>
                        <a:t> </a:t>
                      </a:r>
                      <a:r>
                        <a:rPr sz="1100" b="1" spc="-25" dirty="0">
                          <a:solidFill>
                            <a:srgbClr val="001F5F"/>
                          </a:solidFill>
                          <a:latin typeface="Arial (Corpo)"/>
                          <a:cs typeface="Arial"/>
                        </a:rPr>
                        <a:t>né 	</a:t>
                      </a:r>
                      <a:r>
                        <a:rPr sz="1100" b="1" dirty="0">
                          <a:solidFill>
                            <a:srgbClr val="001F5F"/>
                          </a:solidFill>
                          <a:latin typeface="Arial (Corpo)"/>
                          <a:cs typeface="Arial"/>
                        </a:rPr>
                        <a:t>post</a:t>
                      </a:r>
                      <a:r>
                        <a:rPr sz="1100" b="1" spc="-55" dirty="0">
                          <a:solidFill>
                            <a:srgbClr val="001F5F"/>
                          </a:solidFill>
                          <a:latin typeface="Arial (Corpo)"/>
                          <a:cs typeface="Arial"/>
                        </a:rPr>
                        <a:t> </a:t>
                      </a:r>
                      <a:r>
                        <a:rPr sz="1100" b="1" spc="-10" dirty="0">
                          <a:solidFill>
                            <a:srgbClr val="001F5F"/>
                          </a:solidFill>
                          <a:latin typeface="Arial (Corpo)"/>
                          <a:cs typeface="Arial"/>
                        </a:rPr>
                        <a:t>factum</a:t>
                      </a:r>
                      <a:endParaRPr sz="1100">
                        <a:latin typeface="Arial (Corpo)"/>
                        <a:cs typeface="Arial"/>
                      </a:endParaRPr>
                    </a:p>
                    <a:p>
                      <a:pPr marL="256540" indent="-171450">
                        <a:lnSpc>
                          <a:spcPct val="100000"/>
                        </a:lnSpc>
                        <a:spcBef>
                          <a:spcPts val="600"/>
                        </a:spcBef>
                        <a:buClr>
                          <a:srgbClr val="0091DA"/>
                        </a:buClr>
                        <a:buSzPct val="83333"/>
                        <a:buFont typeface="Wingdings"/>
                        <a:buChar char=""/>
                        <a:tabLst>
                          <a:tab pos="256540" algn="l"/>
                        </a:tabLst>
                      </a:pPr>
                      <a:r>
                        <a:rPr sz="1100" spc="-10" dirty="0">
                          <a:solidFill>
                            <a:srgbClr val="001F5F"/>
                          </a:solidFill>
                          <a:latin typeface="Arial (Corpo)"/>
                          <a:cs typeface="Arial"/>
                        </a:rPr>
                        <a:t>Rilevato</a:t>
                      </a:r>
                      <a:r>
                        <a:rPr sz="1100" spc="-35" dirty="0">
                          <a:solidFill>
                            <a:srgbClr val="001F5F"/>
                          </a:solidFill>
                          <a:latin typeface="Arial (Corpo)"/>
                          <a:cs typeface="Arial"/>
                        </a:rPr>
                        <a:t> </a:t>
                      </a:r>
                      <a:r>
                        <a:rPr sz="1100" dirty="0">
                          <a:solidFill>
                            <a:srgbClr val="001F5F"/>
                          </a:solidFill>
                          <a:latin typeface="Arial (Corpo)"/>
                          <a:cs typeface="Arial"/>
                        </a:rPr>
                        <a:t>un</a:t>
                      </a:r>
                      <a:r>
                        <a:rPr sz="1100" spc="-5" dirty="0">
                          <a:solidFill>
                            <a:srgbClr val="001F5F"/>
                          </a:solidFill>
                          <a:latin typeface="Arial (Corpo)"/>
                          <a:cs typeface="Arial"/>
                        </a:rPr>
                        <a:t> </a:t>
                      </a:r>
                      <a:r>
                        <a:rPr sz="1100" dirty="0">
                          <a:solidFill>
                            <a:srgbClr val="001F5F"/>
                          </a:solidFill>
                          <a:latin typeface="Arial (Corpo)"/>
                          <a:cs typeface="Arial"/>
                        </a:rPr>
                        <a:t>concreto</a:t>
                      </a:r>
                      <a:r>
                        <a:rPr sz="1100" spc="-30" dirty="0">
                          <a:solidFill>
                            <a:srgbClr val="001F5F"/>
                          </a:solidFill>
                          <a:latin typeface="Arial (Corpo)"/>
                          <a:cs typeface="Arial"/>
                        </a:rPr>
                        <a:t> </a:t>
                      </a:r>
                      <a:r>
                        <a:rPr sz="1100" spc="-10" dirty="0">
                          <a:solidFill>
                            <a:srgbClr val="001F5F"/>
                          </a:solidFill>
                          <a:latin typeface="Arial (Corpo)"/>
                          <a:cs typeface="Arial"/>
                        </a:rPr>
                        <a:t>pericolo</a:t>
                      </a:r>
                      <a:r>
                        <a:rPr sz="1100" spc="-40" dirty="0">
                          <a:solidFill>
                            <a:srgbClr val="001F5F"/>
                          </a:solidFill>
                          <a:latin typeface="Arial (Corpo)"/>
                          <a:cs typeface="Arial"/>
                        </a:rPr>
                        <a:t> </a:t>
                      </a:r>
                      <a:r>
                        <a:rPr sz="1100" dirty="0">
                          <a:solidFill>
                            <a:srgbClr val="001F5F"/>
                          </a:solidFill>
                          <a:latin typeface="Arial (Corpo)"/>
                          <a:cs typeface="Arial"/>
                        </a:rPr>
                        <a:t>di </a:t>
                      </a:r>
                      <a:r>
                        <a:rPr sz="1100" spc="-10" dirty="0">
                          <a:solidFill>
                            <a:srgbClr val="001F5F"/>
                          </a:solidFill>
                          <a:latin typeface="Arial (Corpo)"/>
                          <a:cs typeface="Arial"/>
                        </a:rPr>
                        <a:t>reiterazione</a:t>
                      </a:r>
                      <a:r>
                        <a:rPr sz="1100" spc="-105" dirty="0">
                          <a:solidFill>
                            <a:srgbClr val="001F5F"/>
                          </a:solidFill>
                          <a:latin typeface="Arial (Corpo)"/>
                          <a:cs typeface="Arial"/>
                        </a:rPr>
                        <a:t> </a:t>
                      </a:r>
                      <a:r>
                        <a:rPr sz="1100" spc="-10" dirty="0">
                          <a:solidFill>
                            <a:srgbClr val="001F5F"/>
                          </a:solidFill>
                          <a:latin typeface="Arial (Corpo)"/>
                          <a:cs typeface="Arial"/>
                        </a:rPr>
                        <a:t>dell’illecito</a:t>
                      </a:r>
                      <a:endParaRPr sz="1100">
                        <a:latin typeface="Arial (Corpo)"/>
                        <a:cs typeface="Arial"/>
                      </a:endParaRPr>
                    </a:p>
                  </a:txBody>
                  <a:tcPr marL="0" marR="0" marT="32384"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4"/>
                  </a:ext>
                </a:extLst>
              </a:tr>
              <a:tr h="1150620">
                <a:tc>
                  <a:txBody>
                    <a:bodyPr/>
                    <a:lstStyle/>
                    <a:p>
                      <a:pPr>
                        <a:lnSpc>
                          <a:spcPct val="100000"/>
                        </a:lnSpc>
                      </a:pPr>
                      <a:endParaRPr sz="1100">
                        <a:latin typeface="Arial (Corpo)"/>
                        <a:cs typeface="Times New Roman"/>
                      </a:endParaRPr>
                    </a:p>
                    <a:p>
                      <a:pPr>
                        <a:lnSpc>
                          <a:spcPct val="100000"/>
                        </a:lnSpc>
                      </a:pPr>
                      <a:endParaRPr sz="1100">
                        <a:latin typeface="Arial (Corpo)"/>
                        <a:cs typeface="Times New Roman"/>
                      </a:endParaRPr>
                    </a:p>
                    <a:p>
                      <a:pPr>
                        <a:lnSpc>
                          <a:spcPct val="100000"/>
                        </a:lnSpc>
                        <a:spcBef>
                          <a:spcPts val="130"/>
                        </a:spcBef>
                      </a:pPr>
                      <a:endParaRPr sz="1100">
                        <a:latin typeface="Arial (Corpo)"/>
                        <a:cs typeface="Times New Roman"/>
                      </a:endParaRPr>
                    </a:p>
                    <a:p>
                      <a:pPr algn="ctr">
                        <a:lnSpc>
                          <a:spcPct val="100000"/>
                        </a:lnSpc>
                      </a:pPr>
                      <a:r>
                        <a:rPr sz="1100" b="1" spc="-10" dirty="0">
                          <a:solidFill>
                            <a:srgbClr val="001F5F"/>
                          </a:solidFill>
                          <a:latin typeface="Arial (Corpo)"/>
                          <a:cs typeface="Arial"/>
                        </a:rPr>
                        <a:t>Sanzioni</a:t>
                      </a:r>
                      <a:endParaRPr sz="1100">
                        <a:latin typeface="Arial (Corpo)"/>
                        <a:cs typeface="Arial"/>
                      </a:endParaRPr>
                    </a:p>
                  </a:txBody>
                  <a:tcPr marL="0" marR="0" marT="0"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256540" indent="-171450">
                        <a:lnSpc>
                          <a:spcPct val="100000"/>
                        </a:lnSpc>
                        <a:spcBef>
                          <a:spcPts val="254"/>
                        </a:spcBef>
                        <a:buClr>
                          <a:srgbClr val="0091DA"/>
                        </a:buClr>
                        <a:buSzPct val="83333"/>
                        <a:buFont typeface="Wingdings"/>
                        <a:buChar char=""/>
                        <a:tabLst>
                          <a:tab pos="256540" algn="l"/>
                        </a:tabLst>
                      </a:pPr>
                      <a:r>
                        <a:rPr sz="1100" spc="-10" dirty="0">
                          <a:solidFill>
                            <a:srgbClr val="001F5F"/>
                          </a:solidFill>
                          <a:latin typeface="Arial (Corpo)"/>
                          <a:cs typeface="Arial"/>
                        </a:rPr>
                        <a:t>Sanzione</a:t>
                      </a:r>
                      <a:r>
                        <a:rPr sz="1100" spc="-20" dirty="0">
                          <a:solidFill>
                            <a:srgbClr val="001F5F"/>
                          </a:solidFill>
                          <a:latin typeface="Arial (Corpo)"/>
                          <a:cs typeface="Arial"/>
                        </a:rPr>
                        <a:t> </a:t>
                      </a:r>
                      <a:r>
                        <a:rPr sz="1100" spc="-10" dirty="0">
                          <a:solidFill>
                            <a:srgbClr val="001F5F"/>
                          </a:solidFill>
                          <a:latin typeface="Arial (Corpo)"/>
                          <a:cs typeface="Arial"/>
                        </a:rPr>
                        <a:t>Pecuniaria:</a:t>
                      </a:r>
                      <a:r>
                        <a:rPr sz="1100" spc="-20" dirty="0">
                          <a:solidFill>
                            <a:srgbClr val="001F5F"/>
                          </a:solidFill>
                          <a:latin typeface="Arial (Corpo)"/>
                          <a:cs typeface="Arial"/>
                        </a:rPr>
                        <a:t> </a:t>
                      </a:r>
                      <a:r>
                        <a:rPr sz="1100" dirty="0">
                          <a:solidFill>
                            <a:srgbClr val="001F5F"/>
                          </a:solidFill>
                          <a:latin typeface="Arial (Corpo)"/>
                          <a:cs typeface="Arial"/>
                        </a:rPr>
                        <a:t>€</a:t>
                      </a:r>
                      <a:r>
                        <a:rPr sz="1100" spc="-25" dirty="0">
                          <a:solidFill>
                            <a:srgbClr val="001F5F"/>
                          </a:solidFill>
                          <a:latin typeface="Arial (Corpo)"/>
                          <a:cs typeface="Arial"/>
                        </a:rPr>
                        <a:t> </a:t>
                      </a:r>
                      <a:r>
                        <a:rPr sz="1100" spc="-10" dirty="0">
                          <a:solidFill>
                            <a:srgbClr val="001F5F"/>
                          </a:solidFill>
                          <a:latin typeface="Arial (Corpo)"/>
                          <a:cs typeface="Arial"/>
                        </a:rPr>
                        <a:t>500.000</a:t>
                      </a:r>
                      <a:endParaRPr sz="1100" dirty="0">
                        <a:latin typeface="Arial (Corpo)"/>
                        <a:cs typeface="Arial"/>
                      </a:endParaRPr>
                    </a:p>
                    <a:p>
                      <a:pPr marL="255904" marR="290195" indent="-171450">
                        <a:lnSpc>
                          <a:spcPct val="100000"/>
                        </a:lnSpc>
                        <a:spcBef>
                          <a:spcPts val="600"/>
                        </a:spcBef>
                        <a:buClr>
                          <a:srgbClr val="0091DA"/>
                        </a:buClr>
                        <a:buSzPct val="83333"/>
                        <a:buFont typeface="Wingdings"/>
                        <a:buChar char=""/>
                        <a:tabLst>
                          <a:tab pos="257175" algn="l"/>
                        </a:tabLst>
                      </a:pPr>
                      <a:r>
                        <a:rPr sz="1100" spc="-10" dirty="0">
                          <a:solidFill>
                            <a:srgbClr val="001F5F"/>
                          </a:solidFill>
                          <a:latin typeface="Arial (Corpo)"/>
                          <a:cs typeface="Arial"/>
                        </a:rPr>
                        <a:t>Sanzione</a:t>
                      </a:r>
                      <a:r>
                        <a:rPr sz="1100" spc="-40" dirty="0">
                          <a:solidFill>
                            <a:srgbClr val="001F5F"/>
                          </a:solidFill>
                          <a:latin typeface="Arial (Corpo)"/>
                          <a:cs typeface="Arial"/>
                        </a:rPr>
                        <a:t> </a:t>
                      </a:r>
                      <a:r>
                        <a:rPr sz="1100" spc="-10" dirty="0">
                          <a:solidFill>
                            <a:srgbClr val="001F5F"/>
                          </a:solidFill>
                          <a:latin typeface="Arial (Corpo)"/>
                          <a:cs typeface="Arial"/>
                        </a:rPr>
                        <a:t>Interdittiva:</a:t>
                      </a:r>
                      <a:r>
                        <a:rPr sz="1100" spc="-25" dirty="0">
                          <a:solidFill>
                            <a:srgbClr val="001F5F"/>
                          </a:solidFill>
                          <a:latin typeface="Arial (Corpo)"/>
                          <a:cs typeface="Arial"/>
                        </a:rPr>
                        <a:t> </a:t>
                      </a:r>
                      <a:r>
                        <a:rPr sz="1100" dirty="0">
                          <a:solidFill>
                            <a:srgbClr val="001F5F"/>
                          </a:solidFill>
                          <a:latin typeface="Arial (Corpo)"/>
                          <a:cs typeface="Arial"/>
                        </a:rPr>
                        <a:t>divieto</a:t>
                      </a:r>
                      <a:r>
                        <a:rPr sz="1100" spc="-35" dirty="0">
                          <a:solidFill>
                            <a:srgbClr val="001F5F"/>
                          </a:solidFill>
                          <a:latin typeface="Arial (Corpo)"/>
                          <a:cs typeface="Arial"/>
                        </a:rPr>
                        <a:t> </a:t>
                      </a:r>
                      <a:r>
                        <a:rPr sz="1100" dirty="0">
                          <a:solidFill>
                            <a:srgbClr val="001F5F"/>
                          </a:solidFill>
                          <a:latin typeface="Arial (Corpo)"/>
                          <a:cs typeface="Arial"/>
                        </a:rPr>
                        <a:t>di</a:t>
                      </a:r>
                      <a:r>
                        <a:rPr sz="1100" spc="-5" dirty="0">
                          <a:solidFill>
                            <a:srgbClr val="001F5F"/>
                          </a:solidFill>
                          <a:latin typeface="Arial (Corpo)"/>
                          <a:cs typeface="Arial"/>
                        </a:rPr>
                        <a:t> </a:t>
                      </a:r>
                      <a:r>
                        <a:rPr sz="1100" spc="-10" dirty="0">
                          <a:solidFill>
                            <a:srgbClr val="001F5F"/>
                          </a:solidFill>
                          <a:latin typeface="Arial (Corpo)"/>
                          <a:cs typeface="Arial"/>
                        </a:rPr>
                        <a:t>contrattare</a:t>
                      </a:r>
                      <a:r>
                        <a:rPr sz="1100" spc="-35" dirty="0">
                          <a:solidFill>
                            <a:srgbClr val="001F5F"/>
                          </a:solidFill>
                          <a:latin typeface="Arial (Corpo)"/>
                          <a:cs typeface="Arial"/>
                        </a:rPr>
                        <a:t> </a:t>
                      </a:r>
                      <a:r>
                        <a:rPr sz="1100" dirty="0">
                          <a:solidFill>
                            <a:srgbClr val="001F5F"/>
                          </a:solidFill>
                          <a:latin typeface="Arial (Corpo)"/>
                          <a:cs typeface="Arial"/>
                        </a:rPr>
                        <a:t>per</a:t>
                      </a:r>
                      <a:r>
                        <a:rPr sz="1100" spc="-15" dirty="0">
                          <a:solidFill>
                            <a:srgbClr val="001F5F"/>
                          </a:solidFill>
                          <a:latin typeface="Arial (Corpo)"/>
                          <a:cs typeface="Arial"/>
                        </a:rPr>
                        <a:t> </a:t>
                      </a:r>
                      <a:r>
                        <a:rPr sz="1100" dirty="0">
                          <a:solidFill>
                            <a:srgbClr val="001F5F"/>
                          </a:solidFill>
                          <a:latin typeface="Arial (Corpo)"/>
                          <a:cs typeface="Arial"/>
                        </a:rPr>
                        <a:t>1</a:t>
                      </a:r>
                      <a:r>
                        <a:rPr sz="1100" spc="15" dirty="0">
                          <a:solidFill>
                            <a:srgbClr val="001F5F"/>
                          </a:solidFill>
                          <a:latin typeface="Arial (Corpo)"/>
                          <a:cs typeface="Arial"/>
                        </a:rPr>
                        <a:t> </a:t>
                      </a:r>
                      <a:r>
                        <a:rPr sz="1100" dirty="0">
                          <a:solidFill>
                            <a:srgbClr val="001F5F"/>
                          </a:solidFill>
                          <a:latin typeface="Arial (Corpo)"/>
                          <a:cs typeface="Arial"/>
                        </a:rPr>
                        <a:t>anno</a:t>
                      </a:r>
                      <a:r>
                        <a:rPr sz="1100" spc="-20" dirty="0">
                          <a:solidFill>
                            <a:srgbClr val="001F5F"/>
                          </a:solidFill>
                          <a:latin typeface="Arial (Corpo)"/>
                          <a:cs typeface="Arial"/>
                        </a:rPr>
                        <a:t> </a:t>
                      </a:r>
                      <a:r>
                        <a:rPr sz="1100" dirty="0">
                          <a:solidFill>
                            <a:srgbClr val="001F5F"/>
                          </a:solidFill>
                          <a:latin typeface="Arial (Corpo)"/>
                          <a:cs typeface="Arial"/>
                        </a:rPr>
                        <a:t>con</a:t>
                      </a:r>
                      <a:r>
                        <a:rPr sz="1100" spc="-10" dirty="0">
                          <a:solidFill>
                            <a:srgbClr val="001F5F"/>
                          </a:solidFill>
                          <a:latin typeface="Arial (Corpo)"/>
                          <a:cs typeface="Arial"/>
                        </a:rPr>
                        <a:t> </a:t>
                      </a:r>
                      <a:r>
                        <a:rPr sz="1100" dirty="0">
                          <a:solidFill>
                            <a:srgbClr val="001F5F"/>
                          </a:solidFill>
                          <a:latin typeface="Arial (Corpo)"/>
                          <a:cs typeface="Arial"/>
                        </a:rPr>
                        <a:t>la</a:t>
                      </a:r>
                      <a:r>
                        <a:rPr sz="1100" spc="-10" dirty="0">
                          <a:solidFill>
                            <a:srgbClr val="001F5F"/>
                          </a:solidFill>
                          <a:latin typeface="Arial (Corpo)"/>
                          <a:cs typeface="Arial"/>
                        </a:rPr>
                        <a:t> P.A., 	</a:t>
                      </a:r>
                      <a:r>
                        <a:rPr sz="1100" dirty="0">
                          <a:solidFill>
                            <a:srgbClr val="001F5F"/>
                          </a:solidFill>
                          <a:latin typeface="Arial (Corpo)"/>
                          <a:cs typeface="Arial"/>
                        </a:rPr>
                        <a:t>salvo</a:t>
                      </a:r>
                      <a:r>
                        <a:rPr sz="1100" spc="-20" dirty="0">
                          <a:solidFill>
                            <a:srgbClr val="001F5F"/>
                          </a:solidFill>
                          <a:latin typeface="Arial (Corpo)"/>
                          <a:cs typeface="Arial"/>
                        </a:rPr>
                        <a:t> </a:t>
                      </a:r>
                      <a:r>
                        <a:rPr sz="1100" dirty="0">
                          <a:solidFill>
                            <a:srgbClr val="001F5F"/>
                          </a:solidFill>
                          <a:latin typeface="Arial (Corpo)"/>
                          <a:cs typeface="Arial"/>
                        </a:rPr>
                        <a:t>che</a:t>
                      </a:r>
                      <a:r>
                        <a:rPr sz="1100" spc="-10" dirty="0">
                          <a:solidFill>
                            <a:srgbClr val="001F5F"/>
                          </a:solidFill>
                          <a:latin typeface="Arial (Corpo)"/>
                          <a:cs typeface="Arial"/>
                        </a:rPr>
                        <a:t> </a:t>
                      </a:r>
                      <a:r>
                        <a:rPr sz="1100" dirty="0">
                          <a:solidFill>
                            <a:srgbClr val="001F5F"/>
                          </a:solidFill>
                          <a:latin typeface="Arial (Corpo)"/>
                          <a:cs typeface="Arial"/>
                        </a:rPr>
                        <a:t>per</a:t>
                      </a:r>
                      <a:r>
                        <a:rPr sz="1100" spc="-5" dirty="0">
                          <a:solidFill>
                            <a:srgbClr val="001F5F"/>
                          </a:solidFill>
                          <a:latin typeface="Arial (Corpo)"/>
                          <a:cs typeface="Arial"/>
                        </a:rPr>
                        <a:t> </a:t>
                      </a:r>
                      <a:r>
                        <a:rPr sz="1100" spc="-10" dirty="0">
                          <a:solidFill>
                            <a:srgbClr val="001F5F"/>
                          </a:solidFill>
                          <a:latin typeface="Arial (Corpo)"/>
                          <a:cs typeface="Arial"/>
                        </a:rPr>
                        <a:t>ottenere</a:t>
                      </a:r>
                      <a:r>
                        <a:rPr sz="1100" spc="-45" dirty="0">
                          <a:solidFill>
                            <a:srgbClr val="001F5F"/>
                          </a:solidFill>
                          <a:latin typeface="Arial (Corpo)"/>
                          <a:cs typeface="Arial"/>
                        </a:rPr>
                        <a:t> </a:t>
                      </a:r>
                      <a:r>
                        <a:rPr sz="1100" dirty="0">
                          <a:solidFill>
                            <a:srgbClr val="001F5F"/>
                          </a:solidFill>
                          <a:latin typeface="Arial (Corpo)"/>
                          <a:cs typeface="Arial"/>
                        </a:rPr>
                        <a:t>la</a:t>
                      </a:r>
                      <a:r>
                        <a:rPr sz="1100" spc="-10" dirty="0">
                          <a:solidFill>
                            <a:srgbClr val="001F5F"/>
                          </a:solidFill>
                          <a:latin typeface="Arial (Corpo)"/>
                          <a:cs typeface="Arial"/>
                        </a:rPr>
                        <a:t> prestazione</a:t>
                      </a:r>
                      <a:r>
                        <a:rPr sz="1100" spc="-45" dirty="0">
                          <a:solidFill>
                            <a:srgbClr val="001F5F"/>
                          </a:solidFill>
                          <a:latin typeface="Arial (Corpo)"/>
                          <a:cs typeface="Arial"/>
                        </a:rPr>
                        <a:t> </a:t>
                      </a:r>
                      <a:r>
                        <a:rPr sz="1100" dirty="0">
                          <a:solidFill>
                            <a:srgbClr val="001F5F"/>
                          </a:solidFill>
                          <a:latin typeface="Arial (Corpo)"/>
                          <a:cs typeface="Arial"/>
                        </a:rPr>
                        <a:t>di un</a:t>
                      </a:r>
                      <a:r>
                        <a:rPr sz="1100" spc="5" dirty="0">
                          <a:solidFill>
                            <a:srgbClr val="001F5F"/>
                          </a:solidFill>
                          <a:latin typeface="Arial (Corpo)"/>
                          <a:cs typeface="Arial"/>
                        </a:rPr>
                        <a:t> </a:t>
                      </a:r>
                      <a:r>
                        <a:rPr sz="1100" spc="-10" dirty="0">
                          <a:solidFill>
                            <a:srgbClr val="001F5F"/>
                          </a:solidFill>
                          <a:latin typeface="Arial (Corpo)"/>
                          <a:cs typeface="Arial"/>
                        </a:rPr>
                        <a:t>pubblico</a:t>
                      </a:r>
                      <a:r>
                        <a:rPr sz="1100" spc="-170" dirty="0">
                          <a:solidFill>
                            <a:srgbClr val="001F5F"/>
                          </a:solidFill>
                          <a:latin typeface="Arial (Corpo)"/>
                          <a:cs typeface="Arial"/>
                        </a:rPr>
                        <a:t> </a:t>
                      </a:r>
                      <a:r>
                        <a:rPr sz="1100" spc="-10" dirty="0">
                          <a:solidFill>
                            <a:srgbClr val="001F5F"/>
                          </a:solidFill>
                          <a:latin typeface="Arial (Corpo)"/>
                          <a:cs typeface="Arial"/>
                        </a:rPr>
                        <a:t>servizio</a:t>
                      </a:r>
                      <a:endParaRPr sz="1100" dirty="0">
                        <a:latin typeface="Arial (Corpo)"/>
                        <a:cs typeface="Arial"/>
                      </a:endParaRPr>
                    </a:p>
                    <a:p>
                      <a:pPr marL="255904" marR="353060" indent="-171450">
                        <a:lnSpc>
                          <a:spcPct val="100000"/>
                        </a:lnSpc>
                        <a:spcBef>
                          <a:spcPts val="605"/>
                        </a:spcBef>
                        <a:buClr>
                          <a:srgbClr val="0091DA"/>
                        </a:buClr>
                        <a:buSzPct val="83333"/>
                        <a:buFont typeface="Wingdings"/>
                        <a:buChar char=""/>
                        <a:tabLst>
                          <a:tab pos="257175" algn="l"/>
                        </a:tabLst>
                      </a:pPr>
                      <a:r>
                        <a:rPr sz="1100" dirty="0">
                          <a:solidFill>
                            <a:srgbClr val="001F5F"/>
                          </a:solidFill>
                          <a:latin typeface="Arial (Corpo)"/>
                          <a:cs typeface="Arial"/>
                        </a:rPr>
                        <a:t>Altre</a:t>
                      </a:r>
                      <a:r>
                        <a:rPr sz="1100" spc="-20" dirty="0">
                          <a:solidFill>
                            <a:srgbClr val="001F5F"/>
                          </a:solidFill>
                          <a:latin typeface="Arial (Corpo)"/>
                          <a:cs typeface="Arial"/>
                        </a:rPr>
                        <a:t> </a:t>
                      </a:r>
                      <a:r>
                        <a:rPr sz="1100" spc="-10" dirty="0">
                          <a:solidFill>
                            <a:srgbClr val="001F5F"/>
                          </a:solidFill>
                          <a:latin typeface="Arial (Corpo)"/>
                          <a:cs typeface="Arial"/>
                        </a:rPr>
                        <a:t>sanzioni:</a:t>
                      </a:r>
                      <a:r>
                        <a:rPr sz="1100" spc="-35" dirty="0">
                          <a:solidFill>
                            <a:srgbClr val="001F5F"/>
                          </a:solidFill>
                          <a:latin typeface="Arial (Corpo)"/>
                          <a:cs typeface="Arial"/>
                        </a:rPr>
                        <a:t> </a:t>
                      </a:r>
                      <a:r>
                        <a:rPr sz="1100" dirty="0">
                          <a:solidFill>
                            <a:srgbClr val="001F5F"/>
                          </a:solidFill>
                          <a:latin typeface="Arial (Corpo)"/>
                          <a:cs typeface="Arial"/>
                        </a:rPr>
                        <a:t>confisca</a:t>
                      </a:r>
                      <a:r>
                        <a:rPr sz="1100" spc="-15" dirty="0">
                          <a:solidFill>
                            <a:srgbClr val="001F5F"/>
                          </a:solidFill>
                          <a:latin typeface="Arial (Corpo)"/>
                          <a:cs typeface="Arial"/>
                        </a:rPr>
                        <a:t> </a:t>
                      </a:r>
                      <a:r>
                        <a:rPr sz="1100" spc="-10" dirty="0">
                          <a:solidFill>
                            <a:srgbClr val="001F5F"/>
                          </a:solidFill>
                          <a:latin typeface="Arial (Corpo)"/>
                          <a:cs typeface="Arial"/>
                        </a:rPr>
                        <a:t>dell’importo</a:t>
                      </a:r>
                      <a:r>
                        <a:rPr sz="1100" spc="-45" dirty="0">
                          <a:solidFill>
                            <a:srgbClr val="001F5F"/>
                          </a:solidFill>
                          <a:latin typeface="Arial (Corpo)"/>
                          <a:cs typeface="Arial"/>
                        </a:rPr>
                        <a:t> </a:t>
                      </a:r>
                      <a:r>
                        <a:rPr sz="1100" spc="-10" dirty="0">
                          <a:solidFill>
                            <a:srgbClr val="001F5F"/>
                          </a:solidFill>
                          <a:latin typeface="Arial (Corpo)"/>
                          <a:cs typeface="Arial"/>
                        </a:rPr>
                        <a:t>corrispondente</a:t>
                      </a:r>
                      <a:r>
                        <a:rPr sz="1100" spc="-35" dirty="0">
                          <a:solidFill>
                            <a:srgbClr val="001F5F"/>
                          </a:solidFill>
                          <a:latin typeface="Arial (Corpo)"/>
                          <a:cs typeface="Arial"/>
                        </a:rPr>
                        <a:t> </a:t>
                      </a:r>
                      <a:r>
                        <a:rPr sz="1100" dirty="0">
                          <a:solidFill>
                            <a:srgbClr val="001F5F"/>
                          </a:solidFill>
                          <a:latin typeface="Arial (Corpo)"/>
                          <a:cs typeface="Arial"/>
                        </a:rPr>
                        <a:t>al profitto</a:t>
                      </a:r>
                      <a:r>
                        <a:rPr sz="1100" spc="-20" dirty="0">
                          <a:solidFill>
                            <a:srgbClr val="001F5F"/>
                          </a:solidFill>
                          <a:latin typeface="Arial (Corpo)"/>
                          <a:cs typeface="Arial"/>
                        </a:rPr>
                        <a:t> </a:t>
                      </a:r>
                      <a:r>
                        <a:rPr sz="1100" spc="-25" dirty="0">
                          <a:solidFill>
                            <a:srgbClr val="001F5F"/>
                          </a:solidFill>
                          <a:latin typeface="Arial (Corpo)"/>
                          <a:cs typeface="Arial"/>
                        </a:rPr>
                        <a:t>del 	</a:t>
                      </a:r>
                      <a:r>
                        <a:rPr sz="1100" dirty="0">
                          <a:solidFill>
                            <a:srgbClr val="001F5F"/>
                          </a:solidFill>
                          <a:latin typeface="Arial (Corpo)"/>
                          <a:cs typeface="Arial"/>
                        </a:rPr>
                        <a:t>reato</a:t>
                      </a:r>
                      <a:r>
                        <a:rPr sz="1100" spc="-50" dirty="0">
                          <a:solidFill>
                            <a:srgbClr val="001F5F"/>
                          </a:solidFill>
                          <a:latin typeface="Arial (Corpo)"/>
                          <a:cs typeface="Arial"/>
                        </a:rPr>
                        <a:t> </a:t>
                      </a:r>
                      <a:r>
                        <a:rPr sz="1100" dirty="0">
                          <a:solidFill>
                            <a:srgbClr val="001F5F"/>
                          </a:solidFill>
                          <a:latin typeface="Arial (Corpo)"/>
                          <a:cs typeface="Arial"/>
                        </a:rPr>
                        <a:t>pari</a:t>
                      </a:r>
                      <a:r>
                        <a:rPr sz="1100" spc="-50" dirty="0">
                          <a:solidFill>
                            <a:srgbClr val="001F5F"/>
                          </a:solidFill>
                          <a:latin typeface="Arial (Corpo)"/>
                          <a:cs typeface="Arial"/>
                        </a:rPr>
                        <a:t> </a:t>
                      </a:r>
                      <a:r>
                        <a:rPr sz="1100" dirty="0">
                          <a:solidFill>
                            <a:srgbClr val="001F5F"/>
                          </a:solidFill>
                          <a:latin typeface="Arial (Corpo)"/>
                          <a:cs typeface="Arial"/>
                        </a:rPr>
                        <a:t>a</a:t>
                      </a:r>
                      <a:r>
                        <a:rPr sz="1100" spc="5" dirty="0">
                          <a:solidFill>
                            <a:srgbClr val="001F5F"/>
                          </a:solidFill>
                          <a:latin typeface="Arial (Corpo)"/>
                          <a:cs typeface="Arial"/>
                        </a:rPr>
                        <a:t> </a:t>
                      </a:r>
                      <a:r>
                        <a:rPr sz="1100" dirty="0">
                          <a:solidFill>
                            <a:srgbClr val="001F5F"/>
                          </a:solidFill>
                          <a:latin typeface="Arial (Corpo)"/>
                          <a:cs typeface="Arial"/>
                        </a:rPr>
                        <a:t>€</a:t>
                      </a:r>
                      <a:r>
                        <a:rPr sz="1100" spc="-5" dirty="0">
                          <a:solidFill>
                            <a:srgbClr val="001F5F"/>
                          </a:solidFill>
                          <a:latin typeface="Arial (Corpo)"/>
                          <a:cs typeface="Arial"/>
                        </a:rPr>
                        <a:t> </a:t>
                      </a:r>
                      <a:r>
                        <a:rPr sz="1100" dirty="0">
                          <a:solidFill>
                            <a:srgbClr val="001F5F"/>
                          </a:solidFill>
                          <a:latin typeface="Arial (Corpo)"/>
                          <a:cs typeface="Arial"/>
                        </a:rPr>
                        <a:t>6</a:t>
                      </a:r>
                      <a:r>
                        <a:rPr sz="1100" spc="-45" dirty="0">
                          <a:solidFill>
                            <a:srgbClr val="001F5F"/>
                          </a:solidFill>
                          <a:latin typeface="Arial (Corpo)"/>
                          <a:cs typeface="Arial"/>
                        </a:rPr>
                        <a:t> </a:t>
                      </a:r>
                      <a:r>
                        <a:rPr sz="1100" spc="-25" dirty="0">
                          <a:solidFill>
                            <a:srgbClr val="001F5F"/>
                          </a:solidFill>
                          <a:latin typeface="Arial (Corpo)"/>
                          <a:cs typeface="Arial"/>
                        </a:rPr>
                        <a:t>mln</a:t>
                      </a:r>
                      <a:endParaRPr sz="1100" dirty="0">
                        <a:latin typeface="Arial (Corpo)"/>
                        <a:cs typeface="Arial"/>
                      </a:endParaRPr>
                    </a:p>
                  </a:txBody>
                  <a:tcPr marL="0" marR="0" marT="32384"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5"/>
                  </a:ext>
                </a:extLst>
              </a:tr>
            </a:tbl>
          </a:graphicData>
        </a:graphic>
      </p:graphicFrame>
      <p:sp>
        <p:nvSpPr>
          <p:cNvPr id="15" name="object 15"/>
          <p:cNvSpPr txBox="1"/>
          <p:nvPr/>
        </p:nvSpPr>
        <p:spPr>
          <a:xfrm>
            <a:off x="8838999" y="6668414"/>
            <a:ext cx="165735" cy="177800"/>
          </a:xfrm>
          <a:prstGeom prst="rect">
            <a:avLst/>
          </a:prstGeom>
        </p:spPr>
        <p:txBody>
          <a:bodyPr vert="horz" wrap="square" lIns="0" tIns="12065" rIns="0" bIns="0" rtlCol="0">
            <a:spAutoFit/>
          </a:bodyPr>
          <a:lstStyle/>
          <a:p>
            <a:pPr marL="12700">
              <a:lnSpc>
                <a:spcPct val="100000"/>
              </a:lnSpc>
              <a:spcBef>
                <a:spcPts val="95"/>
              </a:spcBef>
            </a:pPr>
            <a:r>
              <a:rPr sz="1000" spc="-25" dirty="0">
                <a:solidFill>
                  <a:srgbClr val="00338D"/>
                </a:solidFill>
                <a:latin typeface="Arial"/>
                <a:cs typeface="Arial"/>
              </a:rPr>
              <a:t>35</a:t>
            </a:r>
            <a:endParaRPr sz="10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6895" y="454842"/>
            <a:ext cx="5478303" cy="550235"/>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Caso IVRI – Istituti di vigilanza</a:t>
            </a:r>
          </a:p>
        </p:txBody>
      </p:sp>
      <p:graphicFrame>
        <p:nvGraphicFramePr>
          <p:cNvPr id="3" name="object 3"/>
          <p:cNvGraphicFramePr>
            <a:graphicFrameLocks noGrp="1"/>
          </p:cNvGraphicFramePr>
          <p:nvPr/>
        </p:nvGraphicFramePr>
        <p:xfrm>
          <a:off x="746048" y="27641"/>
          <a:ext cx="7639685" cy="319405"/>
        </p:xfrm>
        <a:graphic>
          <a:graphicData uri="http://schemas.openxmlformats.org/drawingml/2006/table">
            <a:tbl>
              <a:tblPr firstRow="1" bandRow="1">
                <a:tableStyleId>{2D5ABB26-0587-4C30-8999-92F81FD0307C}</a:tableStyleId>
              </a:tblPr>
              <a:tblGrid>
                <a:gridCol w="821055">
                  <a:extLst>
                    <a:ext uri="{9D8B030D-6E8A-4147-A177-3AD203B41FA5}">
                      <a16:colId xmlns:a16="http://schemas.microsoft.com/office/drawing/2014/main" val="20000"/>
                    </a:ext>
                  </a:extLst>
                </a:gridCol>
                <a:gridCol w="681863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90805">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pSp>
        <p:nvGrpSpPr>
          <p:cNvPr id="4" name="object 4"/>
          <p:cNvGrpSpPr/>
          <p:nvPr/>
        </p:nvGrpSpPr>
        <p:grpSpPr>
          <a:xfrm>
            <a:off x="6825371" y="1005077"/>
            <a:ext cx="2364105" cy="5471160"/>
            <a:chOff x="6801611" y="861060"/>
            <a:chExt cx="2364105" cy="5471160"/>
          </a:xfrm>
        </p:grpSpPr>
        <p:pic>
          <p:nvPicPr>
            <p:cNvPr id="5" name="object 5"/>
            <p:cNvPicPr/>
            <p:nvPr/>
          </p:nvPicPr>
          <p:blipFill>
            <a:blip r:embed="rId2" cstate="print"/>
            <a:stretch>
              <a:fillRect/>
            </a:stretch>
          </p:blipFill>
          <p:spPr>
            <a:xfrm>
              <a:off x="6801611" y="861060"/>
              <a:ext cx="2342375" cy="5471159"/>
            </a:xfrm>
            <a:prstGeom prst="rect">
              <a:avLst/>
            </a:prstGeom>
          </p:spPr>
        </p:pic>
        <p:sp>
          <p:nvSpPr>
            <p:cNvPr id="6" name="object 6"/>
            <p:cNvSpPr/>
            <p:nvPr/>
          </p:nvSpPr>
          <p:spPr>
            <a:xfrm>
              <a:off x="6863333" y="902969"/>
              <a:ext cx="2282825" cy="5349240"/>
            </a:xfrm>
            <a:custGeom>
              <a:avLst/>
              <a:gdLst/>
              <a:ahLst/>
              <a:cxnLst/>
              <a:rect l="l" t="t" r="r" b="b"/>
              <a:pathLst>
                <a:path w="2282825" h="5349240">
                  <a:moveTo>
                    <a:pt x="0" y="0"/>
                  </a:moveTo>
                  <a:lnTo>
                    <a:pt x="2282825" y="0"/>
                  </a:lnTo>
                  <a:lnTo>
                    <a:pt x="2282825" y="5348986"/>
                  </a:lnTo>
                  <a:lnTo>
                    <a:pt x="0" y="5348986"/>
                  </a:lnTo>
                  <a:lnTo>
                    <a:pt x="0" y="0"/>
                  </a:lnTo>
                  <a:close/>
                </a:path>
              </a:pathLst>
            </a:custGeom>
            <a:ln w="38100">
              <a:solidFill>
                <a:srgbClr val="FFFFFF"/>
              </a:solidFill>
            </a:ln>
          </p:spPr>
          <p:txBody>
            <a:bodyPr wrap="square" lIns="0" tIns="0" rIns="0" bIns="0" rtlCol="0"/>
            <a:lstStyle/>
            <a:p>
              <a:endParaRPr sz="1200">
                <a:latin typeface="Arial (Corpo)"/>
              </a:endParaRPr>
            </a:p>
          </p:txBody>
        </p:sp>
      </p:grpSp>
      <p:sp>
        <p:nvSpPr>
          <p:cNvPr id="7" name="object 7"/>
          <p:cNvSpPr txBox="1"/>
          <p:nvPr/>
        </p:nvSpPr>
        <p:spPr>
          <a:xfrm>
            <a:off x="6940942" y="925574"/>
            <a:ext cx="2020570" cy="391160"/>
          </a:xfrm>
          <a:prstGeom prst="rect">
            <a:avLst/>
          </a:prstGeom>
        </p:spPr>
        <p:txBody>
          <a:bodyPr vert="horz" wrap="square" lIns="0" tIns="12700" rIns="0" bIns="0" rtlCol="0">
            <a:spAutoFit/>
          </a:bodyPr>
          <a:lstStyle/>
          <a:p>
            <a:pPr marR="12065" algn="r">
              <a:lnSpc>
                <a:spcPct val="100000"/>
              </a:lnSpc>
              <a:spcBef>
                <a:spcPts val="100"/>
              </a:spcBef>
            </a:pPr>
            <a:r>
              <a:rPr sz="1200" spc="-10" dirty="0">
                <a:latin typeface="Arial"/>
                <a:cs typeface="Arial"/>
              </a:rPr>
              <a:t>Secondo</a:t>
            </a:r>
            <a:r>
              <a:rPr sz="1200" spc="-35" dirty="0">
                <a:latin typeface="Arial"/>
                <a:cs typeface="Arial"/>
              </a:rPr>
              <a:t> </a:t>
            </a:r>
            <a:r>
              <a:rPr sz="1200" dirty="0">
                <a:latin typeface="Arial"/>
                <a:cs typeface="Arial"/>
              </a:rPr>
              <a:t>il</a:t>
            </a:r>
            <a:r>
              <a:rPr sz="1200" spc="10" dirty="0">
                <a:latin typeface="Arial"/>
                <a:cs typeface="Arial"/>
              </a:rPr>
              <a:t> </a:t>
            </a:r>
            <a:r>
              <a:rPr sz="1200" spc="-10" dirty="0">
                <a:latin typeface="Arial"/>
                <a:cs typeface="Arial"/>
              </a:rPr>
              <a:t>Giudice </a:t>
            </a:r>
            <a:r>
              <a:rPr sz="1200" spc="-20" dirty="0">
                <a:latin typeface="Arial"/>
                <a:cs typeface="Arial"/>
              </a:rPr>
              <a:t>Milanese</a:t>
            </a:r>
            <a:r>
              <a:rPr sz="1200" spc="-85" dirty="0">
                <a:latin typeface="Arial"/>
                <a:cs typeface="Arial"/>
              </a:rPr>
              <a:t> </a:t>
            </a:r>
            <a:r>
              <a:rPr sz="1200" spc="-25" dirty="0">
                <a:latin typeface="Arial"/>
                <a:cs typeface="Arial"/>
              </a:rPr>
              <a:t>il</a:t>
            </a:r>
            <a:endParaRPr sz="1200" dirty="0">
              <a:latin typeface="Arial"/>
              <a:cs typeface="Arial"/>
            </a:endParaRPr>
          </a:p>
          <a:p>
            <a:pPr marR="5080" algn="r">
              <a:lnSpc>
                <a:spcPct val="100000"/>
              </a:lnSpc>
            </a:pPr>
            <a:r>
              <a:rPr sz="1200" b="1" u="heavy" spc="-10" dirty="0">
                <a:uFill>
                  <a:solidFill>
                    <a:srgbClr val="000000"/>
                  </a:solidFill>
                </a:uFill>
                <a:latin typeface="Arial"/>
                <a:cs typeface="Arial"/>
              </a:rPr>
              <a:t>Modello</a:t>
            </a:r>
            <a:r>
              <a:rPr sz="1200" b="1" u="heavy" spc="-60" dirty="0">
                <a:uFill>
                  <a:solidFill>
                    <a:srgbClr val="000000"/>
                  </a:solidFill>
                </a:uFill>
                <a:latin typeface="Arial"/>
                <a:cs typeface="Arial"/>
              </a:rPr>
              <a:t> </a:t>
            </a:r>
            <a:r>
              <a:rPr sz="1200" b="1" u="heavy" dirty="0">
                <a:uFill>
                  <a:solidFill>
                    <a:srgbClr val="000000"/>
                  </a:solidFill>
                </a:uFill>
                <a:latin typeface="Arial"/>
                <a:cs typeface="Arial"/>
              </a:rPr>
              <a:t>deve</a:t>
            </a:r>
            <a:r>
              <a:rPr sz="1200" b="1" u="heavy" spc="-25" dirty="0">
                <a:uFill>
                  <a:solidFill>
                    <a:srgbClr val="000000"/>
                  </a:solidFill>
                </a:uFill>
                <a:latin typeface="Arial"/>
                <a:cs typeface="Arial"/>
              </a:rPr>
              <a:t> </a:t>
            </a:r>
            <a:r>
              <a:rPr sz="1200" b="1" u="heavy" spc="-10" dirty="0">
                <a:uFill>
                  <a:solidFill>
                    <a:srgbClr val="000000"/>
                  </a:solidFill>
                </a:uFill>
                <a:latin typeface="Arial"/>
                <a:cs typeface="Arial"/>
              </a:rPr>
              <a:t>prevedere</a:t>
            </a:r>
            <a:r>
              <a:rPr sz="1200" u="none" spc="-10" dirty="0">
                <a:latin typeface="Arial"/>
                <a:cs typeface="Arial"/>
              </a:rPr>
              <a:t>:</a:t>
            </a:r>
            <a:endParaRPr sz="1200" dirty="0">
              <a:latin typeface="Arial"/>
              <a:cs typeface="Arial"/>
            </a:endParaRPr>
          </a:p>
        </p:txBody>
      </p:sp>
      <p:sp>
        <p:nvSpPr>
          <p:cNvPr id="8" name="object 8"/>
          <p:cNvSpPr txBox="1"/>
          <p:nvPr/>
        </p:nvSpPr>
        <p:spPr>
          <a:xfrm>
            <a:off x="6940942" y="1329434"/>
            <a:ext cx="2132965" cy="391160"/>
          </a:xfrm>
          <a:prstGeom prst="rect">
            <a:avLst/>
          </a:prstGeom>
        </p:spPr>
        <p:txBody>
          <a:bodyPr vert="horz" wrap="square" lIns="0" tIns="12700" rIns="0" bIns="0" rtlCol="0">
            <a:spAutoFit/>
          </a:bodyPr>
          <a:lstStyle/>
          <a:p>
            <a:pPr marL="100965" marR="5080" indent="-88900">
              <a:lnSpc>
                <a:spcPct val="100000"/>
              </a:lnSpc>
              <a:spcBef>
                <a:spcPts val="100"/>
              </a:spcBef>
              <a:tabLst>
                <a:tab pos="1096010" algn="l"/>
                <a:tab pos="2034539" algn="l"/>
              </a:tabLst>
            </a:pPr>
            <a:r>
              <a:rPr sz="1200" spc="-10" dirty="0">
                <a:latin typeface="Arial"/>
                <a:cs typeface="Arial"/>
              </a:rPr>
              <a:t>1.capacità</a:t>
            </a:r>
            <a:r>
              <a:rPr sz="1200" dirty="0">
                <a:latin typeface="Arial"/>
                <a:cs typeface="Arial"/>
              </a:rPr>
              <a:t>	</a:t>
            </a:r>
            <a:r>
              <a:rPr sz="1200" spc="-10" dirty="0">
                <a:latin typeface="Arial"/>
                <a:cs typeface="Arial"/>
              </a:rPr>
              <a:t>i</a:t>
            </a:r>
            <a:r>
              <a:rPr sz="1200" spc="-10" dirty="0">
                <a:solidFill>
                  <a:srgbClr val="00338D"/>
                </a:solidFill>
                <a:latin typeface="Arial"/>
                <a:cs typeface="Arial"/>
              </a:rPr>
              <a:t>spettive</a:t>
            </a:r>
            <a:r>
              <a:rPr sz="1200" dirty="0">
                <a:solidFill>
                  <a:srgbClr val="00338D"/>
                </a:solidFill>
                <a:latin typeface="Arial"/>
                <a:cs typeface="Arial"/>
              </a:rPr>
              <a:t>	</a:t>
            </a:r>
            <a:r>
              <a:rPr sz="1200" spc="-50" dirty="0">
                <a:solidFill>
                  <a:srgbClr val="00338D"/>
                </a:solidFill>
                <a:latin typeface="Arial"/>
                <a:cs typeface="Arial"/>
              </a:rPr>
              <a:t>e </a:t>
            </a:r>
            <a:r>
              <a:rPr sz="1200" spc="-10" dirty="0">
                <a:solidFill>
                  <a:srgbClr val="00338D"/>
                </a:solidFill>
                <a:latin typeface="Arial"/>
                <a:cs typeface="Arial"/>
              </a:rPr>
              <a:t>consulenziali</a:t>
            </a:r>
            <a:r>
              <a:rPr sz="1200" spc="-20" dirty="0">
                <a:solidFill>
                  <a:srgbClr val="00338D"/>
                </a:solidFill>
                <a:latin typeface="Arial"/>
                <a:cs typeface="Arial"/>
              </a:rPr>
              <a:t> </a:t>
            </a:r>
            <a:r>
              <a:rPr sz="1200" spc="-10" dirty="0">
                <a:solidFill>
                  <a:srgbClr val="00338D"/>
                </a:solidFill>
                <a:latin typeface="Arial"/>
                <a:cs typeface="Arial"/>
              </a:rPr>
              <a:t>dell'OdV</a:t>
            </a:r>
            <a:r>
              <a:rPr sz="1200" spc="-10" dirty="0">
                <a:latin typeface="Arial"/>
                <a:cs typeface="Arial"/>
              </a:rPr>
              <a:t>;</a:t>
            </a:r>
            <a:endParaRPr sz="1200">
              <a:latin typeface="Arial"/>
              <a:cs typeface="Arial"/>
            </a:endParaRPr>
          </a:p>
        </p:txBody>
      </p:sp>
      <p:sp>
        <p:nvSpPr>
          <p:cNvPr id="9" name="object 9"/>
          <p:cNvSpPr txBox="1"/>
          <p:nvPr/>
        </p:nvSpPr>
        <p:spPr>
          <a:xfrm>
            <a:off x="6940942" y="1733294"/>
            <a:ext cx="2134235" cy="574040"/>
          </a:xfrm>
          <a:prstGeom prst="rect">
            <a:avLst/>
          </a:prstGeom>
        </p:spPr>
        <p:txBody>
          <a:bodyPr vert="horz" wrap="square" lIns="0" tIns="12700" rIns="0" bIns="0" rtlCol="0">
            <a:spAutoFit/>
          </a:bodyPr>
          <a:lstStyle/>
          <a:p>
            <a:pPr marL="100965" marR="5080" indent="-88900" algn="just">
              <a:lnSpc>
                <a:spcPct val="100000"/>
              </a:lnSpc>
              <a:spcBef>
                <a:spcPts val="100"/>
              </a:spcBef>
            </a:pPr>
            <a:r>
              <a:rPr sz="1200" dirty="0">
                <a:latin typeface="Arial"/>
                <a:cs typeface="Arial"/>
              </a:rPr>
              <a:t>2.quale</a:t>
            </a:r>
            <a:r>
              <a:rPr sz="1200" spc="355" dirty="0">
                <a:latin typeface="Arial"/>
                <a:cs typeface="Arial"/>
              </a:rPr>
              <a:t> </a:t>
            </a:r>
            <a:r>
              <a:rPr sz="1200" dirty="0">
                <a:solidFill>
                  <a:srgbClr val="00338D"/>
                </a:solidFill>
                <a:latin typeface="Arial"/>
                <a:cs typeface="Arial"/>
              </a:rPr>
              <a:t>causa</a:t>
            </a:r>
            <a:r>
              <a:rPr sz="1200" spc="365" dirty="0">
                <a:solidFill>
                  <a:srgbClr val="00338D"/>
                </a:solidFill>
                <a:latin typeface="Arial"/>
                <a:cs typeface="Arial"/>
              </a:rPr>
              <a:t> </a:t>
            </a:r>
            <a:r>
              <a:rPr sz="1200" dirty="0">
                <a:solidFill>
                  <a:srgbClr val="00338D"/>
                </a:solidFill>
                <a:latin typeface="Arial"/>
                <a:cs typeface="Arial"/>
              </a:rPr>
              <a:t>di</a:t>
            </a:r>
            <a:r>
              <a:rPr sz="1200" spc="365" dirty="0">
                <a:solidFill>
                  <a:srgbClr val="00338D"/>
                </a:solidFill>
                <a:latin typeface="Arial"/>
                <a:cs typeface="Arial"/>
              </a:rPr>
              <a:t> </a:t>
            </a:r>
            <a:r>
              <a:rPr sz="1200" spc="-10" dirty="0">
                <a:solidFill>
                  <a:srgbClr val="00338D"/>
                </a:solidFill>
                <a:latin typeface="Arial"/>
                <a:cs typeface="Arial"/>
              </a:rPr>
              <a:t>ineleggibilità </a:t>
            </a:r>
            <a:r>
              <a:rPr sz="1200" dirty="0">
                <a:latin typeface="Arial"/>
                <a:cs typeface="Arial"/>
              </a:rPr>
              <a:t>a</a:t>
            </a:r>
            <a:r>
              <a:rPr sz="1200" spc="195" dirty="0">
                <a:latin typeface="Arial"/>
                <a:cs typeface="Arial"/>
              </a:rPr>
              <a:t>  </a:t>
            </a:r>
            <a:r>
              <a:rPr sz="1200" dirty="0">
                <a:latin typeface="Arial"/>
                <a:cs typeface="Arial"/>
              </a:rPr>
              <a:t>componente</a:t>
            </a:r>
            <a:r>
              <a:rPr sz="1200" spc="185" dirty="0">
                <a:latin typeface="Arial"/>
                <a:cs typeface="Arial"/>
              </a:rPr>
              <a:t>  </a:t>
            </a:r>
            <a:r>
              <a:rPr sz="1200" dirty="0">
                <a:latin typeface="Arial"/>
                <a:cs typeface="Arial"/>
              </a:rPr>
              <a:t>dell’OdV</a:t>
            </a:r>
            <a:r>
              <a:rPr sz="1200" spc="200" dirty="0">
                <a:latin typeface="Arial"/>
                <a:cs typeface="Arial"/>
              </a:rPr>
              <a:t>  </a:t>
            </a:r>
            <a:r>
              <a:rPr sz="1200" spc="-25" dirty="0">
                <a:latin typeface="Arial"/>
                <a:cs typeface="Arial"/>
              </a:rPr>
              <a:t>la </a:t>
            </a:r>
            <a:r>
              <a:rPr sz="1200" dirty="0">
                <a:latin typeface="Arial"/>
                <a:cs typeface="Arial"/>
              </a:rPr>
              <a:t>sentenza</a:t>
            </a:r>
            <a:r>
              <a:rPr sz="1200" spc="360" dirty="0">
                <a:latin typeface="Arial"/>
                <a:cs typeface="Arial"/>
              </a:rPr>
              <a:t> </a:t>
            </a:r>
            <a:r>
              <a:rPr sz="1200" dirty="0">
                <a:latin typeface="Arial"/>
                <a:cs typeface="Arial"/>
              </a:rPr>
              <a:t>di</a:t>
            </a:r>
            <a:r>
              <a:rPr sz="1200" spc="365" dirty="0">
                <a:latin typeface="Arial"/>
                <a:cs typeface="Arial"/>
              </a:rPr>
              <a:t> </a:t>
            </a:r>
            <a:r>
              <a:rPr sz="1200" dirty="0">
                <a:latin typeface="Arial"/>
                <a:cs typeface="Arial"/>
              </a:rPr>
              <a:t>condanna</a:t>
            </a:r>
            <a:r>
              <a:rPr sz="1200" spc="365" dirty="0">
                <a:latin typeface="Arial"/>
                <a:cs typeface="Arial"/>
              </a:rPr>
              <a:t> </a:t>
            </a:r>
            <a:r>
              <a:rPr sz="1200" dirty="0">
                <a:latin typeface="Arial"/>
                <a:cs typeface="Arial"/>
              </a:rPr>
              <a:t>(o</a:t>
            </a:r>
            <a:r>
              <a:rPr sz="1200" spc="370" dirty="0">
                <a:latin typeface="Arial"/>
                <a:cs typeface="Arial"/>
              </a:rPr>
              <a:t> </a:t>
            </a:r>
            <a:r>
              <a:rPr sz="1200" spc="-25" dirty="0">
                <a:latin typeface="Arial"/>
                <a:cs typeface="Arial"/>
              </a:rPr>
              <a:t>di</a:t>
            </a:r>
            <a:endParaRPr sz="1200">
              <a:latin typeface="Arial"/>
              <a:cs typeface="Arial"/>
            </a:endParaRPr>
          </a:p>
        </p:txBody>
      </p:sp>
      <p:sp>
        <p:nvSpPr>
          <p:cNvPr id="10" name="object 10"/>
          <p:cNvSpPr txBox="1"/>
          <p:nvPr/>
        </p:nvSpPr>
        <p:spPr>
          <a:xfrm>
            <a:off x="7029334" y="2281934"/>
            <a:ext cx="2031364" cy="208279"/>
          </a:xfrm>
          <a:prstGeom prst="rect">
            <a:avLst/>
          </a:prstGeom>
        </p:spPr>
        <p:txBody>
          <a:bodyPr vert="horz" wrap="square" lIns="0" tIns="12700" rIns="0" bIns="0" rtlCol="0">
            <a:spAutoFit/>
          </a:bodyPr>
          <a:lstStyle/>
          <a:p>
            <a:pPr marL="12700">
              <a:lnSpc>
                <a:spcPct val="100000"/>
              </a:lnSpc>
              <a:spcBef>
                <a:spcPts val="100"/>
              </a:spcBef>
              <a:tabLst>
                <a:tab pos="1769745" algn="l"/>
              </a:tabLst>
            </a:pPr>
            <a:r>
              <a:rPr sz="1200" spc="-10" dirty="0">
                <a:latin typeface="Arial"/>
                <a:cs typeface="Arial"/>
              </a:rPr>
              <a:t>patteggiamento)</a:t>
            </a:r>
            <a:r>
              <a:rPr sz="1200" dirty="0">
                <a:latin typeface="Arial"/>
                <a:cs typeface="Arial"/>
              </a:rPr>
              <a:t>	</a:t>
            </a:r>
            <a:r>
              <a:rPr sz="1200" spc="-25" dirty="0">
                <a:latin typeface="Arial"/>
                <a:cs typeface="Arial"/>
              </a:rPr>
              <a:t>non</a:t>
            </a:r>
            <a:endParaRPr sz="1200">
              <a:latin typeface="Arial"/>
              <a:cs typeface="Arial"/>
            </a:endParaRPr>
          </a:p>
        </p:txBody>
      </p:sp>
      <p:sp>
        <p:nvSpPr>
          <p:cNvPr id="11" name="object 11"/>
          <p:cNvSpPr txBox="1"/>
          <p:nvPr/>
        </p:nvSpPr>
        <p:spPr>
          <a:xfrm>
            <a:off x="7029334" y="2464814"/>
            <a:ext cx="2044700" cy="391160"/>
          </a:xfrm>
          <a:prstGeom prst="rect">
            <a:avLst/>
          </a:prstGeom>
        </p:spPr>
        <p:txBody>
          <a:bodyPr vert="horz" wrap="square" lIns="0" tIns="12700" rIns="0" bIns="0" rtlCol="0">
            <a:spAutoFit/>
          </a:bodyPr>
          <a:lstStyle/>
          <a:p>
            <a:pPr marL="12700" marR="5080">
              <a:lnSpc>
                <a:spcPct val="100000"/>
              </a:lnSpc>
              <a:spcBef>
                <a:spcPts val="100"/>
              </a:spcBef>
              <a:tabLst>
                <a:tab pos="951230" algn="l"/>
                <a:tab pos="1298575" algn="l"/>
              </a:tabLst>
            </a:pPr>
            <a:r>
              <a:rPr sz="1200" spc="-10" dirty="0">
                <a:latin typeface="Arial"/>
                <a:cs typeface="Arial"/>
              </a:rPr>
              <a:t>irrevocabile,</a:t>
            </a:r>
            <a:r>
              <a:rPr sz="1200" dirty="0">
                <a:latin typeface="Arial"/>
                <a:cs typeface="Arial"/>
              </a:rPr>
              <a:t>	</a:t>
            </a:r>
            <a:r>
              <a:rPr sz="1200" spc="-25" dirty="0">
                <a:latin typeface="Arial"/>
                <a:cs typeface="Arial"/>
              </a:rPr>
              <a:t>per</a:t>
            </a:r>
            <a:r>
              <a:rPr sz="1200" dirty="0">
                <a:latin typeface="Arial"/>
                <a:cs typeface="Arial"/>
              </a:rPr>
              <a:t>	taluno</a:t>
            </a:r>
            <a:r>
              <a:rPr sz="1200" spc="114" dirty="0">
                <a:latin typeface="Arial"/>
                <a:cs typeface="Arial"/>
              </a:rPr>
              <a:t>  </a:t>
            </a:r>
            <a:r>
              <a:rPr sz="1200" spc="-25" dirty="0">
                <a:latin typeface="Arial"/>
                <a:cs typeface="Arial"/>
              </a:rPr>
              <a:t>dei </a:t>
            </a:r>
            <a:r>
              <a:rPr sz="1200" dirty="0">
                <a:latin typeface="Arial"/>
                <a:cs typeface="Arial"/>
              </a:rPr>
              <a:t>reati</a:t>
            </a:r>
            <a:r>
              <a:rPr sz="1200" spc="-60" dirty="0">
                <a:latin typeface="Arial"/>
                <a:cs typeface="Arial"/>
              </a:rPr>
              <a:t> </a:t>
            </a:r>
            <a:r>
              <a:rPr sz="1200" dirty="0">
                <a:latin typeface="Arial"/>
                <a:cs typeface="Arial"/>
              </a:rPr>
              <a:t>previsti</a:t>
            </a:r>
            <a:r>
              <a:rPr sz="1200" spc="-60" dirty="0">
                <a:latin typeface="Arial"/>
                <a:cs typeface="Arial"/>
              </a:rPr>
              <a:t> </a:t>
            </a:r>
            <a:r>
              <a:rPr sz="1200" dirty="0">
                <a:latin typeface="Arial"/>
                <a:cs typeface="Arial"/>
              </a:rPr>
              <a:t>dal</a:t>
            </a:r>
            <a:r>
              <a:rPr sz="1200" spc="-65" dirty="0">
                <a:latin typeface="Arial"/>
                <a:cs typeface="Arial"/>
              </a:rPr>
              <a:t> </a:t>
            </a:r>
            <a:r>
              <a:rPr sz="1200" spc="-10" dirty="0">
                <a:latin typeface="Arial"/>
                <a:cs typeface="Arial"/>
              </a:rPr>
              <a:t>Decreto;</a:t>
            </a:r>
            <a:endParaRPr sz="1200">
              <a:latin typeface="Arial"/>
              <a:cs typeface="Arial"/>
            </a:endParaRPr>
          </a:p>
        </p:txBody>
      </p:sp>
      <p:sp>
        <p:nvSpPr>
          <p:cNvPr id="12" name="object 12"/>
          <p:cNvSpPr txBox="1"/>
          <p:nvPr/>
        </p:nvSpPr>
        <p:spPr>
          <a:xfrm>
            <a:off x="6940942" y="2868674"/>
            <a:ext cx="2134235" cy="756920"/>
          </a:xfrm>
          <a:prstGeom prst="rect">
            <a:avLst/>
          </a:prstGeom>
        </p:spPr>
        <p:txBody>
          <a:bodyPr vert="horz" wrap="square" lIns="0" tIns="12700" rIns="0" bIns="0" rtlCol="0">
            <a:spAutoFit/>
          </a:bodyPr>
          <a:lstStyle/>
          <a:p>
            <a:pPr marL="100965" marR="5080" indent="-88900" algn="just">
              <a:lnSpc>
                <a:spcPct val="100000"/>
              </a:lnSpc>
              <a:spcBef>
                <a:spcPts val="100"/>
              </a:spcBef>
            </a:pPr>
            <a:r>
              <a:rPr sz="1200" dirty="0">
                <a:latin typeface="Arial"/>
                <a:cs typeface="Arial"/>
              </a:rPr>
              <a:t>3.una</a:t>
            </a:r>
            <a:r>
              <a:rPr sz="1200" spc="409" dirty="0">
                <a:latin typeface="Arial"/>
                <a:cs typeface="Arial"/>
              </a:rPr>
              <a:t> </a:t>
            </a:r>
            <a:r>
              <a:rPr sz="1200" dirty="0">
                <a:solidFill>
                  <a:srgbClr val="00338D"/>
                </a:solidFill>
                <a:latin typeface="Arial"/>
                <a:cs typeface="Arial"/>
              </a:rPr>
              <a:t>formazione</a:t>
            </a:r>
            <a:r>
              <a:rPr sz="1200" spc="434" dirty="0">
                <a:solidFill>
                  <a:srgbClr val="00338D"/>
                </a:solidFill>
                <a:latin typeface="Arial"/>
                <a:cs typeface="Arial"/>
              </a:rPr>
              <a:t> </a:t>
            </a:r>
            <a:r>
              <a:rPr sz="1200" dirty="0">
                <a:latin typeface="Arial"/>
                <a:cs typeface="Arial"/>
              </a:rPr>
              <a:t>generale</a:t>
            </a:r>
            <a:r>
              <a:rPr sz="1200" spc="409" dirty="0">
                <a:latin typeface="Arial"/>
                <a:cs typeface="Arial"/>
              </a:rPr>
              <a:t> </a:t>
            </a:r>
            <a:r>
              <a:rPr sz="1200" spc="-50" dirty="0">
                <a:latin typeface="Arial"/>
                <a:cs typeface="Arial"/>
              </a:rPr>
              <a:t>e </a:t>
            </a:r>
            <a:r>
              <a:rPr sz="1200" dirty="0">
                <a:latin typeface="Arial"/>
                <a:cs typeface="Arial"/>
              </a:rPr>
              <a:t>specifica,</a:t>
            </a:r>
            <a:r>
              <a:rPr sz="1200" spc="434" dirty="0">
                <a:latin typeface="Arial"/>
                <a:cs typeface="Arial"/>
              </a:rPr>
              <a:t> </a:t>
            </a:r>
            <a:r>
              <a:rPr sz="1200" dirty="0">
                <a:latin typeface="Arial"/>
                <a:cs typeface="Arial"/>
              </a:rPr>
              <a:t>verso</a:t>
            </a:r>
            <a:r>
              <a:rPr sz="1200" spc="440" dirty="0">
                <a:latin typeface="Arial"/>
                <a:cs typeface="Arial"/>
              </a:rPr>
              <a:t> </a:t>
            </a:r>
            <a:r>
              <a:rPr sz="1200" dirty="0">
                <a:latin typeface="Arial"/>
                <a:cs typeface="Arial"/>
              </a:rPr>
              <a:t>tutto</a:t>
            </a:r>
            <a:r>
              <a:rPr sz="1200" spc="430" dirty="0">
                <a:latin typeface="Arial"/>
                <a:cs typeface="Arial"/>
              </a:rPr>
              <a:t> </a:t>
            </a:r>
            <a:r>
              <a:rPr sz="1200" spc="-20" dirty="0">
                <a:latin typeface="Arial"/>
                <a:cs typeface="Arial"/>
              </a:rPr>
              <a:t>anche </a:t>
            </a:r>
            <a:r>
              <a:rPr sz="1200" dirty="0">
                <a:latin typeface="Arial"/>
                <a:cs typeface="Arial"/>
              </a:rPr>
              <a:t>all’organo</a:t>
            </a:r>
            <a:r>
              <a:rPr sz="1200" spc="360" dirty="0">
                <a:latin typeface="Arial"/>
                <a:cs typeface="Arial"/>
              </a:rPr>
              <a:t> </a:t>
            </a:r>
            <a:r>
              <a:rPr sz="1200" dirty="0">
                <a:latin typeface="Arial"/>
                <a:cs typeface="Arial"/>
              </a:rPr>
              <a:t>di</a:t>
            </a:r>
            <a:r>
              <a:rPr sz="1200" spc="370" dirty="0">
                <a:latin typeface="Arial"/>
                <a:cs typeface="Arial"/>
              </a:rPr>
              <a:t> </a:t>
            </a:r>
            <a:r>
              <a:rPr sz="1200" dirty="0">
                <a:latin typeface="Arial"/>
                <a:cs typeface="Arial"/>
              </a:rPr>
              <a:t>vigilanza</a:t>
            </a:r>
            <a:r>
              <a:rPr sz="1200" spc="365" dirty="0">
                <a:latin typeface="Arial"/>
                <a:cs typeface="Arial"/>
              </a:rPr>
              <a:t> </a:t>
            </a:r>
            <a:r>
              <a:rPr sz="1200" dirty="0">
                <a:latin typeface="Arial"/>
                <a:cs typeface="Arial"/>
              </a:rPr>
              <a:t>ed</a:t>
            </a:r>
            <a:r>
              <a:rPr sz="1200" spc="375" dirty="0">
                <a:latin typeface="Arial"/>
                <a:cs typeface="Arial"/>
              </a:rPr>
              <a:t> </a:t>
            </a:r>
            <a:r>
              <a:rPr sz="1200" spc="-25" dirty="0">
                <a:latin typeface="Arial"/>
                <a:cs typeface="Arial"/>
              </a:rPr>
              <a:t>ai </a:t>
            </a:r>
            <a:r>
              <a:rPr sz="1200" dirty="0">
                <a:latin typeface="Arial"/>
                <a:cs typeface="Arial"/>
              </a:rPr>
              <a:t>preposti</a:t>
            </a:r>
            <a:r>
              <a:rPr sz="1200" spc="-40" dirty="0">
                <a:latin typeface="Arial"/>
                <a:cs typeface="Arial"/>
              </a:rPr>
              <a:t> </a:t>
            </a:r>
            <a:r>
              <a:rPr sz="1200" dirty="0">
                <a:latin typeface="Arial"/>
                <a:cs typeface="Arial"/>
              </a:rPr>
              <a:t>al</a:t>
            </a:r>
            <a:r>
              <a:rPr sz="1200" spc="-10" dirty="0">
                <a:latin typeface="Arial"/>
                <a:cs typeface="Arial"/>
              </a:rPr>
              <a:t> controllo</a:t>
            </a:r>
            <a:r>
              <a:rPr sz="1200" spc="-114" dirty="0">
                <a:latin typeface="Arial"/>
                <a:cs typeface="Arial"/>
              </a:rPr>
              <a:t> </a:t>
            </a:r>
            <a:r>
              <a:rPr sz="1200" spc="-10" dirty="0">
                <a:latin typeface="Arial"/>
                <a:cs typeface="Arial"/>
              </a:rPr>
              <a:t>interno;</a:t>
            </a:r>
            <a:endParaRPr sz="1200">
              <a:latin typeface="Arial"/>
              <a:cs typeface="Arial"/>
            </a:endParaRPr>
          </a:p>
        </p:txBody>
      </p:sp>
      <p:sp>
        <p:nvSpPr>
          <p:cNvPr id="13" name="object 13"/>
          <p:cNvSpPr txBox="1"/>
          <p:nvPr/>
        </p:nvSpPr>
        <p:spPr>
          <a:xfrm>
            <a:off x="6940942" y="3638294"/>
            <a:ext cx="2134235" cy="391160"/>
          </a:xfrm>
          <a:prstGeom prst="rect">
            <a:avLst/>
          </a:prstGeom>
        </p:spPr>
        <p:txBody>
          <a:bodyPr vert="horz" wrap="square" lIns="0" tIns="12700" rIns="0" bIns="0" rtlCol="0">
            <a:spAutoFit/>
          </a:bodyPr>
          <a:lstStyle/>
          <a:p>
            <a:pPr marL="100965" marR="5080" indent="-88900">
              <a:lnSpc>
                <a:spcPct val="100000"/>
              </a:lnSpc>
              <a:spcBef>
                <a:spcPts val="100"/>
              </a:spcBef>
              <a:tabLst>
                <a:tab pos="956944" algn="l"/>
                <a:tab pos="1920239" algn="l"/>
              </a:tabLst>
            </a:pPr>
            <a:r>
              <a:rPr sz="1200" spc="-10" dirty="0">
                <a:latin typeface="Arial"/>
                <a:cs typeface="Arial"/>
              </a:rPr>
              <a:t>5.</a:t>
            </a:r>
            <a:r>
              <a:rPr sz="1200" spc="-10" dirty="0">
                <a:solidFill>
                  <a:srgbClr val="00338D"/>
                </a:solidFill>
                <a:latin typeface="Arial"/>
                <a:cs typeface="Arial"/>
              </a:rPr>
              <a:t>sanzioni</a:t>
            </a:r>
            <a:r>
              <a:rPr sz="1200" dirty="0">
                <a:solidFill>
                  <a:srgbClr val="00338D"/>
                </a:solidFill>
                <a:latin typeface="Arial"/>
                <a:cs typeface="Arial"/>
              </a:rPr>
              <a:t>	</a:t>
            </a:r>
            <a:r>
              <a:rPr sz="1200" spc="-10" dirty="0">
                <a:solidFill>
                  <a:srgbClr val="00338D"/>
                </a:solidFill>
                <a:latin typeface="Arial"/>
                <a:cs typeface="Arial"/>
              </a:rPr>
              <a:t>disciplinari</a:t>
            </a:r>
            <a:r>
              <a:rPr sz="1200" dirty="0">
                <a:solidFill>
                  <a:srgbClr val="00338D"/>
                </a:solidFill>
                <a:latin typeface="Arial"/>
                <a:cs typeface="Arial"/>
              </a:rPr>
              <a:t>	</a:t>
            </a:r>
            <a:r>
              <a:rPr sz="1200" spc="-25" dirty="0">
                <a:latin typeface="Arial"/>
                <a:cs typeface="Arial"/>
              </a:rPr>
              <a:t>nei </a:t>
            </a:r>
            <a:r>
              <a:rPr sz="1200" dirty="0">
                <a:latin typeface="Arial"/>
                <a:cs typeface="Arial"/>
              </a:rPr>
              <a:t>confronti</a:t>
            </a:r>
            <a:r>
              <a:rPr sz="1200" spc="295" dirty="0">
                <a:latin typeface="Arial"/>
                <a:cs typeface="Arial"/>
              </a:rPr>
              <a:t> </a:t>
            </a:r>
            <a:r>
              <a:rPr sz="1200" dirty="0">
                <a:latin typeface="Arial"/>
                <a:cs typeface="Arial"/>
              </a:rPr>
              <a:t>degli</a:t>
            </a:r>
            <a:r>
              <a:rPr sz="1200" spc="310" dirty="0">
                <a:latin typeface="Arial"/>
                <a:cs typeface="Arial"/>
              </a:rPr>
              <a:t> </a:t>
            </a:r>
            <a:r>
              <a:rPr sz="1200" spc="-10" dirty="0">
                <a:latin typeface="Arial"/>
                <a:cs typeface="Arial"/>
              </a:rPr>
              <a:t>amministratori</a:t>
            </a:r>
            <a:endParaRPr sz="1200">
              <a:latin typeface="Arial"/>
              <a:cs typeface="Arial"/>
            </a:endParaRPr>
          </a:p>
        </p:txBody>
      </p:sp>
      <p:sp>
        <p:nvSpPr>
          <p:cNvPr id="14" name="object 14"/>
          <p:cNvSpPr txBox="1"/>
          <p:nvPr/>
        </p:nvSpPr>
        <p:spPr>
          <a:xfrm>
            <a:off x="7029334" y="4004054"/>
            <a:ext cx="148209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e</a:t>
            </a:r>
            <a:r>
              <a:rPr sz="1200" spc="10" dirty="0">
                <a:latin typeface="Arial"/>
                <a:cs typeface="Arial"/>
              </a:rPr>
              <a:t> </a:t>
            </a:r>
            <a:r>
              <a:rPr sz="1200" spc="-10" dirty="0">
                <a:latin typeface="Arial"/>
                <a:cs typeface="Arial"/>
              </a:rPr>
              <a:t>compliance</a:t>
            </a:r>
            <a:r>
              <a:rPr sz="1200" spc="-15" dirty="0">
                <a:latin typeface="Arial"/>
                <a:cs typeface="Arial"/>
              </a:rPr>
              <a:t> </a:t>
            </a:r>
            <a:r>
              <a:rPr sz="1200" spc="-10" dirty="0">
                <a:latin typeface="Arial"/>
                <a:cs typeface="Arial"/>
              </a:rPr>
              <a:t>officers;</a:t>
            </a:r>
            <a:endParaRPr sz="1200">
              <a:latin typeface="Arial"/>
              <a:cs typeface="Arial"/>
            </a:endParaRPr>
          </a:p>
        </p:txBody>
      </p:sp>
      <p:sp>
        <p:nvSpPr>
          <p:cNvPr id="15" name="object 15"/>
          <p:cNvSpPr txBox="1"/>
          <p:nvPr/>
        </p:nvSpPr>
        <p:spPr>
          <a:xfrm>
            <a:off x="6940942" y="4225034"/>
            <a:ext cx="2134235" cy="574040"/>
          </a:xfrm>
          <a:prstGeom prst="rect">
            <a:avLst/>
          </a:prstGeom>
        </p:spPr>
        <p:txBody>
          <a:bodyPr vert="horz" wrap="square" lIns="0" tIns="12700" rIns="0" bIns="0" rtlCol="0">
            <a:spAutoFit/>
          </a:bodyPr>
          <a:lstStyle/>
          <a:p>
            <a:pPr marL="100965" marR="5080" indent="-88900" algn="just">
              <a:lnSpc>
                <a:spcPct val="100000"/>
              </a:lnSpc>
              <a:spcBef>
                <a:spcPts val="100"/>
              </a:spcBef>
            </a:pPr>
            <a:r>
              <a:rPr sz="1200" dirty="0">
                <a:latin typeface="Arial"/>
                <a:cs typeface="Arial"/>
              </a:rPr>
              <a:t>6.</a:t>
            </a:r>
            <a:r>
              <a:rPr sz="1200" dirty="0">
                <a:solidFill>
                  <a:srgbClr val="00338D"/>
                </a:solidFill>
                <a:latin typeface="Arial"/>
                <a:cs typeface="Arial"/>
              </a:rPr>
              <a:t>sistematiche</a:t>
            </a:r>
            <a:r>
              <a:rPr sz="1200" spc="300" dirty="0">
                <a:solidFill>
                  <a:srgbClr val="00338D"/>
                </a:solidFill>
                <a:latin typeface="Arial"/>
                <a:cs typeface="Arial"/>
              </a:rPr>
              <a:t>  </a:t>
            </a:r>
            <a:r>
              <a:rPr sz="1200" dirty="0">
                <a:solidFill>
                  <a:srgbClr val="00338D"/>
                </a:solidFill>
                <a:latin typeface="Arial"/>
                <a:cs typeface="Arial"/>
              </a:rPr>
              <a:t>procedure</a:t>
            </a:r>
            <a:r>
              <a:rPr sz="1200" spc="305" dirty="0">
                <a:solidFill>
                  <a:srgbClr val="00338D"/>
                </a:solidFill>
                <a:latin typeface="Arial"/>
                <a:cs typeface="Arial"/>
              </a:rPr>
              <a:t>  </a:t>
            </a:r>
            <a:r>
              <a:rPr sz="1200" spc="-25" dirty="0">
                <a:solidFill>
                  <a:srgbClr val="00338D"/>
                </a:solidFill>
                <a:latin typeface="Arial"/>
                <a:cs typeface="Arial"/>
              </a:rPr>
              <a:t>di </a:t>
            </a:r>
            <a:r>
              <a:rPr sz="1200" dirty="0">
                <a:solidFill>
                  <a:srgbClr val="00338D"/>
                </a:solidFill>
                <a:latin typeface="Arial"/>
                <a:cs typeface="Arial"/>
              </a:rPr>
              <a:t>ricerca</a:t>
            </a:r>
            <a:r>
              <a:rPr sz="1200" spc="250" dirty="0">
                <a:solidFill>
                  <a:srgbClr val="00338D"/>
                </a:solidFill>
                <a:latin typeface="Arial"/>
                <a:cs typeface="Arial"/>
              </a:rPr>
              <a:t> </a:t>
            </a:r>
            <a:r>
              <a:rPr sz="1200" dirty="0">
                <a:solidFill>
                  <a:srgbClr val="00338D"/>
                </a:solidFill>
                <a:latin typeface="Arial"/>
                <a:cs typeface="Arial"/>
              </a:rPr>
              <a:t>ed</a:t>
            </a:r>
            <a:r>
              <a:rPr sz="1200" spc="245" dirty="0">
                <a:solidFill>
                  <a:srgbClr val="00338D"/>
                </a:solidFill>
                <a:latin typeface="Arial"/>
                <a:cs typeface="Arial"/>
              </a:rPr>
              <a:t> </a:t>
            </a:r>
            <a:r>
              <a:rPr sz="1200" dirty="0">
                <a:solidFill>
                  <a:srgbClr val="00338D"/>
                </a:solidFill>
                <a:latin typeface="Arial"/>
                <a:cs typeface="Arial"/>
              </a:rPr>
              <a:t>identificazione</a:t>
            </a:r>
            <a:r>
              <a:rPr sz="1200" spc="240" dirty="0">
                <a:solidFill>
                  <a:srgbClr val="00338D"/>
                </a:solidFill>
                <a:latin typeface="Arial"/>
                <a:cs typeface="Arial"/>
              </a:rPr>
              <a:t> </a:t>
            </a:r>
            <a:r>
              <a:rPr sz="1200" spc="-25" dirty="0">
                <a:solidFill>
                  <a:srgbClr val="00338D"/>
                </a:solidFill>
                <a:latin typeface="Arial"/>
                <a:cs typeface="Arial"/>
              </a:rPr>
              <a:t>dei </a:t>
            </a:r>
            <a:r>
              <a:rPr sz="1200" spc="-10" dirty="0">
                <a:solidFill>
                  <a:srgbClr val="00338D"/>
                </a:solidFill>
                <a:latin typeface="Arial"/>
                <a:cs typeface="Arial"/>
              </a:rPr>
              <a:t>rischi;</a:t>
            </a:r>
            <a:endParaRPr sz="1200">
              <a:latin typeface="Arial"/>
              <a:cs typeface="Arial"/>
            </a:endParaRPr>
          </a:p>
        </p:txBody>
      </p:sp>
      <p:sp>
        <p:nvSpPr>
          <p:cNvPr id="16" name="object 16"/>
          <p:cNvSpPr txBox="1"/>
          <p:nvPr/>
        </p:nvSpPr>
        <p:spPr>
          <a:xfrm>
            <a:off x="6940942" y="4811774"/>
            <a:ext cx="2133600" cy="574040"/>
          </a:xfrm>
          <a:prstGeom prst="rect">
            <a:avLst/>
          </a:prstGeom>
        </p:spPr>
        <p:txBody>
          <a:bodyPr vert="horz" wrap="square" lIns="0" tIns="12700" rIns="0" bIns="0" rtlCol="0">
            <a:spAutoFit/>
          </a:bodyPr>
          <a:lstStyle/>
          <a:p>
            <a:pPr marL="100965" marR="5080" indent="-88900" algn="just">
              <a:lnSpc>
                <a:spcPct val="100000"/>
              </a:lnSpc>
              <a:spcBef>
                <a:spcPts val="100"/>
              </a:spcBef>
            </a:pPr>
            <a:r>
              <a:rPr sz="1200" dirty="0">
                <a:latin typeface="Arial"/>
                <a:cs typeface="Arial"/>
              </a:rPr>
              <a:t>7.</a:t>
            </a:r>
            <a:r>
              <a:rPr sz="1200" dirty="0">
                <a:solidFill>
                  <a:srgbClr val="00338D"/>
                </a:solidFill>
                <a:latin typeface="Arial"/>
                <a:cs typeface="Arial"/>
              </a:rPr>
              <a:t>controlli</a:t>
            </a:r>
            <a:r>
              <a:rPr sz="1200" spc="170" dirty="0">
                <a:solidFill>
                  <a:srgbClr val="00338D"/>
                </a:solidFill>
                <a:latin typeface="Arial"/>
                <a:cs typeface="Arial"/>
              </a:rPr>
              <a:t> </a:t>
            </a:r>
            <a:r>
              <a:rPr sz="1200" dirty="0">
                <a:solidFill>
                  <a:srgbClr val="00338D"/>
                </a:solidFill>
                <a:latin typeface="Arial"/>
                <a:cs typeface="Arial"/>
              </a:rPr>
              <a:t>di</a:t>
            </a:r>
            <a:r>
              <a:rPr sz="1200" spc="180" dirty="0">
                <a:solidFill>
                  <a:srgbClr val="00338D"/>
                </a:solidFill>
                <a:latin typeface="Arial"/>
                <a:cs typeface="Arial"/>
              </a:rPr>
              <a:t> </a:t>
            </a:r>
            <a:r>
              <a:rPr sz="1200" dirty="0">
                <a:solidFill>
                  <a:srgbClr val="00338D"/>
                </a:solidFill>
                <a:latin typeface="Arial"/>
                <a:cs typeface="Arial"/>
              </a:rPr>
              <a:t>routine</a:t>
            </a:r>
            <a:r>
              <a:rPr sz="1200" spc="180" dirty="0">
                <a:solidFill>
                  <a:srgbClr val="00338D"/>
                </a:solidFill>
                <a:latin typeface="Arial"/>
                <a:cs typeface="Arial"/>
              </a:rPr>
              <a:t> </a:t>
            </a:r>
            <a:r>
              <a:rPr sz="1200" dirty="0">
                <a:solidFill>
                  <a:srgbClr val="00338D"/>
                </a:solidFill>
                <a:latin typeface="Arial"/>
                <a:cs typeface="Arial"/>
              </a:rPr>
              <a:t>e</a:t>
            </a:r>
            <a:r>
              <a:rPr sz="1200" spc="190" dirty="0">
                <a:solidFill>
                  <a:srgbClr val="00338D"/>
                </a:solidFill>
                <a:latin typeface="Arial"/>
                <a:cs typeface="Arial"/>
              </a:rPr>
              <a:t> </a:t>
            </a:r>
            <a:r>
              <a:rPr sz="1200" spc="-10" dirty="0">
                <a:solidFill>
                  <a:srgbClr val="00338D"/>
                </a:solidFill>
                <a:latin typeface="Arial"/>
                <a:cs typeface="Arial"/>
              </a:rPr>
              <a:t>controlli </a:t>
            </a:r>
            <a:r>
              <a:rPr sz="1200" dirty="0">
                <a:solidFill>
                  <a:srgbClr val="00338D"/>
                </a:solidFill>
                <a:latin typeface="Arial"/>
                <a:cs typeface="Arial"/>
              </a:rPr>
              <a:t>a</a:t>
            </a:r>
            <a:r>
              <a:rPr sz="1200" spc="300" dirty="0">
                <a:solidFill>
                  <a:srgbClr val="00338D"/>
                </a:solidFill>
                <a:latin typeface="Arial"/>
                <a:cs typeface="Arial"/>
              </a:rPr>
              <a:t>   </a:t>
            </a:r>
            <a:r>
              <a:rPr sz="1200" dirty="0">
                <a:solidFill>
                  <a:srgbClr val="00338D"/>
                </a:solidFill>
                <a:latin typeface="Arial"/>
                <a:cs typeface="Arial"/>
              </a:rPr>
              <a:t>sorpresa</a:t>
            </a:r>
            <a:r>
              <a:rPr sz="1200" spc="295" dirty="0">
                <a:solidFill>
                  <a:srgbClr val="00338D"/>
                </a:solidFill>
                <a:latin typeface="Arial"/>
                <a:cs typeface="Arial"/>
              </a:rPr>
              <a:t>   </a:t>
            </a:r>
            <a:r>
              <a:rPr sz="1200" dirty="0">
                <a:latin typeface="Arial"/>
                <a:cs typeface="Arial"/>
              </a:rPr>
              <a:t>nelle</a:t>
            </a:r>
            <a:r>
              <a:rPr sz="1200" spc="1560" dirty="0">
                <a:latin typeface="Arial"/>
                <a:cs typeface="Arial"/>
              </a:rPr>
              <a:t> </a:t>
            </a:r>
            <a:r>
              <a:rPr sz="1200" spc="-20" dirty="0">
                <a:latin typeface="Arial"/>
                <a:cs typeface="Arial"/>
              </a:rPr>
              <a:t>aree </a:t>
            </a:r>
            <a:r>
              <a:rPr sz="1200" spc="-10" dirty="0">
                <a:latin typeface="Arial"/>
                <a:cs typeface="Arial"/>
              </a:rPr>
              <a:t>sensibili;</a:t>
            </a:r>
            <a:endParaRPr sz="1200" dirty="0">
              <a:latin typeface="Arial"/>
              <a:cs typeface="Arial"/>
            </a:endParaRPr>
          </a:p>
        </p:txBody>
      </p:sp>
      <p:sp>
        <p:nvSpPr>
          <p:cNvPr id="17" name="object 17"/>
          <p:cNvSpPr txBox="1"/>
          <p:nvPr/>
        </p:nvSpPr>
        <p:spPr>
          <a:xfrm>
            <a:off x="6940942" y="5398514"/>
            <a:ext cx="2134870" cy="756920"/>
          </a:xfrm>
          <a:prstGeom prst="rect">
            <a:avLst/>
          </a:prstGeom>
        </p:spPr>
        <p:txBody>
          <a:bodyPr vert="horz" wrap="square" lIns="0" tIns="12700" rIns="0" bIns="0" rtlCol="0">
            <a:spAutoFit/>
          </a:bodyPr>
          <a:lstStyle/>
          <a:p>
            <a:pPr marL="100965" marR="5080" indent="-88900" algn="just">
              <a:lnSpc>
                <a:spcPct val="100000"/>
              </a:lnSpc>
              <a:spcBef>
                <a:spcPts val="100"/>
              </a:spcBef>
            </a:pPr>
            <a:r>
              <a:rPr sz="1200" dirty="0">
                <a:latin typeface="Arial"/>
                <a:cs typeface="Arial"/>
              </a:rPr>
              <a:t>8.un</a:t>
            </a:r>
            <a:r>
              <a:rPr sz="1200" spc="155" dirty="0">
                <a:latin typeface="Arial"/>
                <a:cs typeface="Arial"/>
              </a:rPr>
              <a:t>  </a:t>
            </a:r>
            <a:r>
              <a:rPr sz="1200" dirty="0">
                <a:latin typeface="Arial"/>
                <a:cs typeface="Arial"/>
              </a:rPr>
              <a:t>obbligo</a:t>
            </a:r>
            <a:r>
              <a:rPr sz="1200" spc="145" dirty="0">
                <a:latin typeface="Arial"/>
                <a:cs typeface="Arial"/>
              </a:rPr>
              <a:t>  </a:t>
            </a:r>
            <a:r>
              <a:rPr sz="1200" dirty="0">
                <a:latin typeface="Arial"/>
                <a:cs typeface="Arial"/>
              </a:rPr>
              <a:t>per</a:t>
            </a:r>
            <a:r>
              <a:rPr sz="1200" spc="155" dirty="0">
                <a:latin typeface="Arial"/>
                <a:cs typeface="Arial"/>
              </a:rPr>
              <a:t>  </a:t>
            </a:r>
            <a:r>
              <a:rPr sz="1200" spc="-10" dirty="0">
                <a:latin typeface="Arial"/>
                <a:cs typeface="Arial"/>
              </a:rPr>
              <a:t>dipendenti, </a:t>
            </a:r>
            <a:r>
              <a:rPr sz="1200" dirty="0">
                <a:latin typeface="Arial"/>
                <a:cs typeface="Arial"/>
              </a:rPr>
              <a:t>direttori,</a:t>
            </a:r>
            <a:r>
              <a:rPr sz="1200" spc="420" dirty="0">
                <a:latin typeface="Arial"/>
                <a:cs typeface="Arial"/>
              </a:rPr>
              <a:t>  </a:t>
            </a:r>
            <a:r>
              <a:rPr sz="1200" dirty="0">
                <a:latin typeface="Arial"/>
                <a:cs typeface="Arial"/>
              </a:rPr>
              <a:t>amministratori</a:t>
            </a:r>
            <a:r>
              <a:rPr sz="1200" spc="430" dirty="0">
                <a:latin typeface="Arial"/>
                <a:cs typeface="Arial"/>
              </a:rPr>
              <a:t>  </a:t>
            </a:r>
            <a:r>
              <a:rPr sz="1200" spc="-25" dirty="0">
                <a:latin typeface="Arial"/>
                <a:cs typeface="Arial"/>
              </a:rPr>
              <a:t>di </a:t>
            </a:r>
            <a:r>
              <a:rPr sz="1200" dirty="0">
                <a:solidFill>
                  <a:srgbClr val="00338D"/>
                </a:solidFill>
                <a:latin typeface="Arial"/>
                <a:cs typeface="Arial"/>
              </a:rPr>
              <a:t>riferire</a:t>
            </a:r>
            <a:r>
              <a:rPr sz="1200" spc="10" dirty="0">
                <a:solidFill>
                  <a:srgbClr val="00338D"/>
                </a:solidFill>
                <a:latin typeface="Arial"/>
                <a:cs typeface="Arial"/>
              </a:rPr>
              <a:t> </a:t>
            </a:r>
            <a:r>
              <a:rPr sz="1200" dirty="0">
                <a:solidFill>
                  <a:srgbClr val="00338D"/>
                </a:solidFill>
                <a:latin typeface="Arial"/>
                <a:cs typeface="Arial"/>
              </a:rPr>
              <a:t>all’OdV</a:t>
            </a:r>
            <a:r>
              <a:rPr sz="1200" spc="15" dirty="0">
                <a:solidFill>
                  <a:srgbClr val="00338D"/>
                </a:solidFill>
                <a:latin typeface="Arial"/>
                <a:cs typeface="Arial"/>
              </a:rPr>
              <a:t> </a:t>
            </a:r>
            <a:r>
              <a:rPr sz="1200" dirty="0">
                <a:latin typeface="Arial"/>
                <a:cs typeface="Arial"/>
              </a:rPr>
              <a:t>notizie</a:t>
            </a:r>
            <a:r>
              <a:rPr sz="1200" spc="15" dirty="0">
                <a:latin typeface="Arial"/>
                <a:cs typeface="Arial"/>
              </a:rPr>
              <a:t> </a:t>
            </a:r>
            <a:r>
              <a:rPr sz="1200" spc="-10" dirty="0">
                <a:latin typeface="Arial"/>
                <a:cs typeface="Arial"/>
              </a:rPr>
              <a:t>rilevanti </a:t>
            </a:r>
            <a:r>
              <a:rPr sz="1200" dirty="0">
                <a:latin typeface="Arial"/>
                <a:cs typeface="Arial"/>
              </a:rPr>
              <a:t>e</a:t>
            </a:r>
            <a:r>
              <a:rPr sz="1200" spc="5" dirty="0">
                <a:latin typeface="Arial"/>
                <a:cs typeface="Arial"/>
              </a:rPr>
              <a:t> </a:t>
            </a:r>
            <a:r>
              <a:rPr sz="1200" spc="-10" dirty="0">
                <a:latin typeface="Arial"/>
                <a:cs typeface="Arial"/>
              </a:rPr>
              <a:t>violazioni</a:t>
            </a:r>
            <a:r>
              <a:rPr sz="1200" spc="-35" dirty="0">
                <a:latin typeface="Arial"/>
                <a:cs typeface="Arial"/>
              </a:rPr>
              <a:t> </a:t>
            </a:r>
            <a:r>
              <a:rPr sz="1200" dirty="0">
                <a:latin typeface="Arial"/>
                <a:cs typeface="Arial"/>
              </a:rPr>
              <a:t>del</a:t>
            </a:r>
            <a:r>
              <a:rPr sz="1200" spc="-65" dirty="0">
                <a:latin typeface="Arial"/>
                <a:cs typeface="Arial"/>
              </a:rPr>
              <a:t> </a:t>
            </a:r>
            <a:r>
              <a:rPr sz="1200" spc="-10" dirty="0">
                <a:latin typeface="Arial"/>
                <a:cs typeface="Arial"/>
              </a:rPr>
              <a:t>Modello.</a:t>
            </a:r>
            <a:endParaRPr sz="1200">
              <a:latin typeface="Arial"/>
              <a:cs typeface="Arial"/>
            </a:endParaRPr>
          </a:p>
        </p:txBody>
      </p:sp>
      <p:grpSp>
        <p:nvGrpSpPr>
          <p:cNvPr id="18" name="object 18"/>
          <p:cNvGrpSpPr/>
          <p:nvPr/>
        </p:nvGrpSpPr>
        <p:grpSpPr>
          <a:xfrm>
            <a:off x="200298" y="1228637"/>
            <a:ext cx="6596743" cy="4998096"/>
            <a:chOff x="-98082" y="1228637"/>
            <a:chExt cx="6895124" cy="4998096"/>
          </a:xfrm>
        </p:grpSpPr>
        <p:sp>
          <p:nvSpPr>
            <p:cNvPr id="19" name="object 19"/>
            <p:cNvSpPr/>
            <p:nvPr/>
          </p:nvSpPr>
          <p:spPr>
            <a:xfrm>
              <a:off x="-74129" y="1242060"/>
              <a:ext cx="6871171" cy="251460"/>
            </a:xfrm>
            <a:custGeom>
              <a:avLst/>
              <a:gdLst/>
              <a:ahLst/>
              <a:cxnLst/>
              <a:rect l="l" t="t" r="r" b="b"/>
              <a:pathLst>
                <a:path w="6797040" h="251459">
                  <a:moveTo>
                    <a:pt x="6796493" y="0"/>
                  </a:moveTo>
                  <a:lnTo>
                    <a:pt x="0" y="0"/>
                  </a:lnTo>
                  <a:lnTo>
                    <a:pt x="0" y="251409"/>
                  </a:lnTo>
                  <a:lnTo>
                    <a:pt x="6796493" y="251409"/>
                  </a:lnTo>
                  <a:lnTo>
                    <a:pt x="6796493" y="0"/>
                  </a:lnTo>
                  <a:close/>
                </a:path>
              </a:pathLst>
            </a:custGeom>
            <a:solidFill>
              <a:srgbClr val="00338D"/>
            </a:solidFill>
          </p:spPr>
          <p:txBody>
            <a:bodyPr wrap="square" lIns="0" tIns="0" rIns="0" bIns="0" rtlCol="0"/>
            <a:lstStyle/>
            <a:p>
              <a:endParaRPr/>
            </a:p>
          </p:txBody>
        </p:sp>
        <p:sp>
          <p:nvSpPr>
            <p:cNvPr id="20" name="object 20"/>
            <p:cNvSpPr/>
            <p:nvPr/>
          </p:nvSpPr>
          <p:spPr>
            <a:xfrm>
              <a:off x="-98082" y="1487042"/>
              <a:ext cx="1441109" cy="4733290"/>
            </a:xfrm>
            <a:custGeom>
              <a:avLst/>
              <a:gdLst/>
              <a:ahLst/>
              <a:cxnLst/>
              <a:rect l="l" t="t" r="r" b="b"/>
              <a:pathLst>
                <a:path w="1343025" h="4733290">
                  <a:moveTo>
                    <a:pt x="1343025" y="2593111"/>
                  </a:moveTo>
                  <a:lnTo>
                    <a:pt x="0" y="2593111"/>
                  </a:lnTo>
                  <a:lnTo>
                    <a:pt x="0" y="3373463"/>
                  </a:lnTo>
                  <a:lnTo>
                    <a:pt x="0" y="4732947"/>
                  </a:lnTo>
                  <a:lnTo>
                    <a:pt x="1343025" y="4732947"/>
                  </a:lnTo>
                  <a:lnTo>
                    <a:pt x="1343025" y="3373463"/>
                  </a:lnTo>
                  <a:lnTo>
                    <a:pt x="1343025" y="2593111"/>
                  </a:lnTo>
                  <a:close/>
                </a:path>
                <a:path w="1343025" h="4733290">
                  <a:moveTo>
                    <a:pt x="1343025" y="0"/>
                  </a:moveTo>
                  <a:lnTo>
                    <a:pt x="0" y="0"/>
                  </a:lnTo>
                  <a:lnTo>
                    <a:pt x="0" y="252018"/>
                  </a:lnTo>
                  <a:lnTo>
                    <a:pt x="0" y="504063"/>
                  </a:lnTo>
                  <a:lnTo>
                    <a:pt x="0" y="1619694"/>
                  </a:lnTo>
                  <a:lnTo>
                    <a:pt x="0" y="2593098"/>
                  </a:lnTo>
                  <a:lnTo>
                    <a:pt x="1343025" y="2593098"/>
                  </a:lnTo>
                  <a:lnTo>
                    <a:pt x="1343025" y="1619694"/>
                  </a:lnTo>
                  <a:lnTo>
                    <a:pt x="1343025" y="504063"/>
                  </a:lnTo>
                  <a:lnTo>
                    <a:pt x="1343025" y="252018"/>
                  </a:lnTo>
                  <a:lnTo>
                    <a:pt x="1343025" y="0"/>
                  </a:lnTo>
                  <a:close/>
                </a:path>
              </a:pathLst>
            </a:custGeom>
            <a:solidFill>
              <a:srgbClr val="BDCCE1"/>
            </a:solidFill>
          </p:spPr>
          <p:txBody>
            <a:bodyPr wrap="square" lIns="0" tIns="0" rIns="0" bIns="0" rtlCol="0"/>
            <a:lstStyle/>
            <a:p>
              <a:endParaRPr/>
            </a:p>
          </p:txBody>
        </p:sp>
        <p:sp>
          <p:nvSpPr>
            <p:cNvPr id="21" name="object 21"/>
            <p:cNvSpPr/>
            <p:nvPr/>
          </p:nvSpPr>
          <p:spPr>
            <a:xfrm>
              <a:off x="1343025" y="1480676"/>
              <a:ext cx="0" cy="4745990"/>
            </a:xfrm>
            <a:custGeom>
              <a:avLst/>
              <a:gdLst/>
              <a:ahLst/>
              <a:cxnLst/>
              <a:rect l="l" t="t" r="r" b="b"/>
              <a:pathLst>
                <a:path h="4745990">
                  <a:moveTo>
                    <a:pt x="0" y="0"/>
                  </a:moveTo>
                  <a:lnTo>
                    <a:pt x="0" y="4745659"/>
                  </a:lnTo>
                </a:path>
              </a:pathLst>
            </a:custGeom>
            <a:ln w="12700">
              <a:solidFill>
                <a:srgbClr val="001F5F"/>
              </a:solidFill>
            </a:ln>
          </p:spPr>
          <p:txBody>
            <a:bodyPr wrap="square" lIns="0" tIns="0" rIns="0" bIns="0" rtlCol="0"/>
            <a:lstStyle/>
            <a:p>
              <a:endParaRPr/>
            </a:p>
          </p:txBody>
        </p:sp>
        <p:sp>
          <p:nvSpPr>
            <p:cNvPr id="22" name="object 22"/>
            <p:cNvSpPr/>
            <p:nvPr/>
          </p:nvSpPr>
          <p:spPr>
            <a:xfrm>
              <a:off x="0" y="1480680"/>
              <a:ext cx="6795770" cy="3386454"/>
            </a:xfrm>
            <a:custGeom>
              <a:avLst/>
              <a:gdLst/>
              <a:ahLst/>
              <a:cxnLst/>
              <a:rect l="l" t="t" r="r" b="b"/>
              <a:pathLst>
                <a:path w="6795770" h="3386454">
                  <a:moveTo>
                    <a:pt x="6795770" y="3373475"/>
                  </a:moveTo>
                  <a:lnTo>
                    <a:pt x="0" y="3373475"/>
                  </a:lnTo>
                  <a:lnTo>
                    <a:pt x="0" y="3386175"/>
                  </a:lnTo>
                  <a:lnTo>
                    <a:pt x="6795770" y="3386175"/>
                  </a:lnTo>
                  <a:lnTo>
                    <a:pt x="6795770" y="3373475"/>
                  </a:lnTo>
                  <a:close/>
                </a:path>
                <a:path w="6795770" h="3386454">
                  <a:moveTo>
                    <a:pt x="6795770" y="2593124"/>
                  </a:moveTo>
                  <a:lnTo>
                    <a:pt x="0" y="2593124"/>
                  </a:lnTo>
                  <a:lnTo>
                    <a:pt x="0" y="2605824"/>
                  </a:lnTo>
                  <a:lnTo>
                    <a:pt x="6795770" y="2605824"/>
                  </a:lnTo>
                  <a:lnTo>
                    <a:pt x="6795770" y="2593124"/>
                  </a:lnTo>
                  <a:close/>
                </a:path>
                <a:path w="6795770" h="3386454">
                  <a:moveTo>
                    <a:pt x="6795770" y="1619719"/>
                  </a:moveTo>
                  <a:lnTo>
                    <a:pt x="0" y="1619719"/>
                  </a:lnTo>
                  <a:lnTo>
                    <a:pt x="0" y="1632419"/>
                  </a:lnTo>
                  <a:lnTo>
                    <a:pt x="6795770" y="1632419"/>
                  </a:lnTo>
                  <a:lnTo>
                    <a:pt x="6795770" y="1619719"/>
                  </a:lnTo>
                  <a:close/>
                </a:path>
                <a:path w="6795770" h="3386454">
                  <a:moveTo>
                    <a:pt x="6795770" y="504088"/>
                  </a:moveTo>
                  <a:lnTo>
                    <a:pt x="0" y="504088"/>
                  </a:lnTo>
                  <a:lnTo>
                    <a:pt x="0" y="516788"/>
                  </a:lnTo>
                  <a:lnTo>
                    <a:pt x="6795770" y="516788"/>
                  </a:lnTo>
                  <a:lnTo>
                    <a:pt x="6795770" y="504088"/>
                  </a:lnTo>
                  <a:close/>
                </a:path>
                <a:path w="6795770" h="3386454">
                  <a:moveTo>
                    <a:pt x="6795770" y="252044"/>
                  </a:moveTo>
                  <a:lnTo>
                    <a:pt x="0" y="252044"/>
                  </a:lnTo>
                  <a:lnTo>
                    <a:pt x="0" y="264744"/>
                  </a:lnTo>
                  <a:lnTo>
                    <a:pt x="6795770" y="264744"/>
                  </a:lnTo>
                  <a:lnTo>
                    <a:pt x="6795770" y="252044"/>
                  </a:lnTo>
                  <a:close/>
                </a:path>
                <a:path w="6795770" h="3386454">
                  <a:moveTo>
                    <a:pt x="6795770" y="0"/>
                  </a:moveTo>
                  <a:lnTo>
                    <a:pt x="0" y="0"/>
                  </a:lnTo>
                  <a:lnTo>
                    <a:pt x="0" y="12700"/>
                  </a:lnTo>
                  <a:lnTo>
                    <a:pt x="6795770" y="12700"/>
                  </a:lnTo>
                  <a:lnTo>
                    <a:pt x="6795770" y="0"/>
                  </a:lnTo>
                  <a:close/>
                </a:path>
              </a:pathLst>
            </a:custGeom>
            <a:solidFill>
              <a:srgbClr val="001F5F"/>
            </a:solidFill>
          </p:spPr>
          <p:txBody>
            <a:bodyPr wrap="square" lIns="0" tIns="0" rIns="0" bIns="0" rtlCol="0"/>
            <a:lstStyle/>
            <a:p>
              <a:endParaRPr/>
            </a:p>
          </p:txBody>
        </p:sp>
        <p:sp>
          <p:nvSpPr>
            <p:cNvPr id="23" name="object 23"/>
            <p:cNvSpPr/>
            <p:nvPr/>
          </p:nvSpPr>
          <p:spPr>
            <a:xfrm>
              <a:off x="6789419" y="1228637"/>
              <a:ext cx="0" cy="4998085"/>
            </a:xfrm>
            <a:custGeom>
              <a:avLst/>
              <a:gdLst/>
              <a:ahLst/>
              <a:cxnLst/>
              <a:rect l="l" t="t" r="r" b="b"/>
              <a:pathLst>
                <a:path h="4998085">
                  <a:moveTo>
                    <a:pt x="0" y="0"/>
                  </a:moveTo>
                  <a:lnTo>
                    <a:pt x="0" y="4997704"/>
                  </a:lnTo>
                </a:path>
              </a:pathLst>
            </a:custGeom>
            <a:ln w="12700">
              <a:solidFill>
                <a:srgbClr val="001F5F"/>
              </a:solidFill>
            </a:ln>
          </p:spPr>
          <p:txBody>
            <a:bodyPr wrap="square" lIns="0" tIns="0" rIns="0" bIns="0" rtlCol="0"/>
            <a:lstStyle/>
            <a:p>
              <a:endParaRPr/>
            </a:p>
          </p:txBody>
        </p:sp>
        <p:sp>
          <p:nvSpPr>
            <p:cNvPr id="24" name="object 24"/>
            <p:cNvSpPr/>
            <p:nvPr/>
          </p:nvSpPr>
          <p:spPr>
            <a:xfrm>
              <a:off x="0" y="1228648"/>
              <a:ext cx="6795770" cy="4998085"/>
            </a:xfrm>
            <a:custGeom>
              <a:avLst/>
              <a:gdLst/>
              <a:ahLst/>
              <a:cxnLst/>
              <a:rect l="l" t="t" r="r" b="b"/>
              <a:pathLst>
                <a:path w="6795770" h="4998085">
                  <a:moveTo>
                    <a:pt x="6795770" y="4984991"/>
                  </a:moveTo>
                  <a:lnTo>
                    <a:pt x="0" y="4984991"/>
                  </a:lnTo>
                  <a:lnTo>
                    <a:pt x="0" y="4997691"/>
                  </a:lnTo>
                  <a:lnTo>
                    <a:pt x="6795770" y="4997691"/>
                  </a:lnTo>
                  <a:lnTo>
                    <a:pt x="6795770" y="4984991"/>
                  </a:lnTo>
                  <a:close/>
                </a:path>
                <a:path w="6795770" h="4998085">
                  <a:moveTo>
                    <a:pt x="6795770" y="0"/>
                  </a:moveTo>
                  <a:lnTo>
                    <a:pt x="0" y="0"/>
                  </a:lnTo>
                  <a:lnTo>
                    <a:pt x="0" y="12700"/>
                  </a:lnTo>
                  <a:lnTo>
                    <a:pt x="6795770" y="12700"/>
                  </a:lnTo>
                  <a:lnTo>
                    <a:pt x="6795770" y="0"/>
                  </a:lnTo>
                  <a:close/>
                </a:path>
              </a:pathLst>
            </a:custGeom>
            <a:solidFill>
              <a:srgbClr val="001F5F"/>
            </a:solidFill>
          </p:spPr>
          <p:txBody>
            <a:bodyPr wrap="square" lIns="0" tIns="0" rIns="0" bIns="0" rtlCol="0"/>
            <a:lstStyle/>
            <a:p>
              <a:endParaRPr/>
            </a:p>
          </p:txBody>
        </p:sp>
      </p:grpSp>
      <p:sp>
        <p:nvSpPr>
          <p:cNvPr id="25" name="object 25"/>
          <p:cNvSpPr txBox="1"/>
          <p:nvPr/>
        </p:nvSpPr>
        <p:spPr>
          <a:xfrm>
            <a:off x="1592484" y="1255815"/>
            <a:ext cx="3597275" cy="382797"/>
          </a:xfrm>
          <a:prstGeom prst="rect">
            <a:avLst/>
          </a:prstGeom>
        </p:spPr>
        <p:txBody>
          <a:bodyPr vert="horz" wrap="square" lIns="0" tIns="13335" rIns="0" bIns="0" rtlCol="0">
            <a:spAutoFit/>
          </a:bodyPr>
          <a:lstStyle/>
          <a:p>
            <a:pPr marL="12700">
              <a:lnSpc>
                <a:spcPct val="100000"/>
              </a:lnSpc>
              <a:spcBef>
                <a:spcPts val="105"/>
              </a:spcBef>
            </a:pPr>
            <a:r>
              <a:rPr sz="1200" b="1" spc="-10" dirty="0">
                <a:solidFill>
                  <a:srgbClr val="FFFFFF"/>
                </a:solidFill>
                <a:latin typeface="Arial"/>
                <a:cs typeface="Arial"/>
              </a:rPr>
              <a:t>Tribunale</a:t>
            </a:r>
            <a:r>
              <a:rPr sz="1200" b="1" spc="-45" dirty="0">
                <a:solidFill>
                  <a:srgbClr val="FFFFFF"/>
                </a:solidFill>
                <a:latin typeface="Arial"/>
                <a:cs typeface="Arial"/>
              </a:rPr>
              <a:t> </a:t>
            </a:r>
            <a:r>
              <a:rPr sz="1200" b="1" dirty="0">
                <a:solidFill>
                  <a:srgbClr val="FFFFFF"/>
                </a:solidFill>
                <a:latin typeface="Arial"/>
                <a:cs typeface="Arial"/>
              </a:rPr>
              <a:t>di</a:t>
            </a:r>
            <a:r>
              <a:rPr sz="1200" b="1" spc="-10" dirty="0">
                <a:solidFill>
                  <a:srgbClr val="FFFFFF"/>
                </a:solidFill>
                <a:latin typeface="Arial"/>
                <a:cs typeface="Arial"/>
              </a:rPr>
              <a:t> </a:t>
            </a:r>
            <a:r>
              <a:rPr sz="1200" b="1" dirty="0">
                <a:solidFill>
                  <a:srgbClr val="FFFFFF"/>
                </a:solidFill>
                <a:latin typeface="Arial"/>
                <a:cs typeface="Arial"/>
              </a:rPr>
              <a:t>Milano</a:t>
            </a:r>
            <a:r>
              <a:rPr sz="1200" b="1" spc="-20" dirty="0">
                <a:solidFill>
                  <a:srgbClr val="FFFFFF"/>
                </a:solidFill>
                <a:latin typeface="Arial"/>
                <a:cs typeface="Arial"/>
              </a:rPr>
              <a:t> </a:t>
            </a:r>
            <a:r>
              <a:rPr sz="1200" b="1" dirty="0">
                <a:solidFill>
                  <a:srgbClr val="FFFFFF"/>
                </a:solidFill>
                <a:latin typeface="Arial"/>
                <a:cs typeface="Arial"/>
              </a:rPr>
              <a:t>–</a:t>
            </a:r>
            <a:r>
              <a:rPr sz="1200" b="1" spc="10" dirty="0">
                <a:solidFill>
                  <a:srgbClr val="FFFFFF"/>
                </a:solidFill>
                <a:latin typeface="Arial"/>
                <a:cs typeface="Arial"/>
              </a:rPr>
              <a:t> </a:t>
            </a:r>
            <a:r>
              <a:rPr sz="1200" b="1" dirty="0">
                <a:solidFill>
                  <a:srgbClr val="FFFFFF"/>
                </a:solidFill>
                <a:latin typeface="Arial"/>
                <a:cs typeface="Arial"/>
              </a:rPr>
              <a:t>20 </a:t>
            </a:r>
            <a:r>
              <a:rPr sz="1200" b="1" spc="-10" dirty="0">
                <a:solidFill>
                  <a:srgbClr val="FFFFFF"/>
                </a:solidFill>
                <a:latin typeface="Arial"/>
                <a:cs typeface="Arial"/>
              </a:rPr>
              <a:t>settembre</a:t>
            </a:r>
            <a:r>
              <a:rPr sz="1200" b="1" spc="-45" dirty="0">
                <a:solidFill>
                  <a:srgbClr val="FFFFFF"/>
                </a:solidFill>
                <a:latin typeface="Arial"/>
                <a:cs typeface="Arial"/>
              </a:rPr>
              <a:t> </a:t>
            </a:r>
            <a:r>
              <a:rPr sz="1200" b="1" dirty="0">
                <a:solidFill>
                  <a:srgbClr val="FFFFFF"/>
                </a:solidFill>
                <a:latin typeface="Arial"/>
                <a:cs typeface="Arial"/>
              </a:rPr>
              <a:t>2004</a:t>
            </a:r>
            <a:r>
              <a:rPr sz="1200" b="1" spc="-15" dirty="0">
                <a:solidFill>
                  <a:srgbClr val="FFFFFF"/>
                </a:solidFill>
                <a:latin typeface="Arial"/>
                <a:cs typeface="Arial"/>
              </a:rPr>
              <a:t> </a:t>
            </a:r>
            <a:r>
              <a:rPr sz="1200" b="1" spc="-10" dirty="0">
                <a:solidFill>
                  <a:srgbClr val="FFFFFF"/>
                </a:solidFill>
                <a:latin typeface="Arial"/>
                <a:cs typeface="Arial"/>
              </a:rPr>
              <a:t>(ord.</a:t>
            </a:r>
            <a:r>
              <a:rPr sz="1200" b="1" spc="-135" dirty="0">
                <a:solidFill>
                  <a:srgbClr val="FFFFFF"/>
                </a:solidFill>
                <a:latin typeface="Arial"/>
                <a:cs typeface="Arial"/>
              </a:rPr>
              <a:t> </a:t>
            </a:r>
            <a:r>
              <a:rPr sz="1200" b="1" spc="-10" dirty="0">
                <a:solidFill>
                  <a:srgbClr val="FFFFFF"/>
                </a:solidFill>
                <a:latin typeface="Arial"/>
                <a:cs typeface="Arial"/>
              </a:rPr>
              <a:t>20.12.04)</a:t>
            </a:r>
            <a:endParaRPr sz="1200">
              <a:latin typeface="Arial"/>
              <a:cs typeface="Arial"/>
            </a:endParaRPr>
          </a:p>
        </p:txBody>
      </p:sp>
      <p:sp>
        <p:nvSpPr>
          <p:cNvPr id="26" name="object 26"/>
          <p:cNvSpPr txBox="1"/>
          <p:nvPr/>
        </p:nvSpPr>
        <p:spPr>
          <a:xfrm>
            <a:off x="406184" y="1507909"/>
            <a:ext cx="522605" cy="193675"/>
          </a:xfrm>
          <a:prstGeom prst="rect">
            <a:avLst/>
          </a:prstGeom>
        </p:spPr>
        <p:txBody>
          <a:bodyPr vert="horz" wrap="square" lIns="0" tIns="13335" rIns="0" bIns="0" rtlCol="0">
            <a:spAutoFit/>
          </a:bodyPr>
          <a:lstStyle/>
          <a:p>
            <a:pPr marL="12700">
              <a:lnSpc>
                <a:spcPct val="100000"/>
              </a:lnSpc>
              <a:spcBef>
                <a:spcPts val="105"/>
              </a:spcBef>
            </a:pPr>
            <a:r>
              <a:rPr sz="1100" b="1" spc="-10" dirty="0">
                <a:solidFill>
                  <a:srgbClr val="001F5F"/>
                </a:solidFill>
                <a:latin typeface="Arial"/>
                <a:cs typeface="Arial"/>
              </a:rPr>
              <a:t>Società</a:t>
            </a:r>
            <a:endParaRPr sz="1100">
              <a:latin typeface="Arial"/>
              <a:cs typeface="Arial"/>
            </a:endParaRPr>
          </a:p>
        </p:txBody>
      </p:sp>
      <p:sp>
        <p:nvSpPr>
          <p:cNvPr id="27" name="object 27"/>
          <p:cNvSpPr txBox="1"/>
          <p:nvPr/>
        </p:nvSpPr>
        <p:spPr>
          <a:xfrm>
            <a:off x="1739963" y="1518073"/>
            <a:ext cx="214503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001F5F"/>
                </a:solidFill>
                <a:latin typeface="Arial"/>
                <a:cs typeface="Arial"/>
              </a:rPr>
              <a:t>IVRI,</a:t>
            </a:r>
            <a:r>
              <a:rPr sz="1100" spc="-40" dirty="0">
                <a:solidFill>
                  <a:srgbClr val="001F5F"/>
                </a:solidFill>
                <a:latin typeface="Arial"/>
                <a:cs typeface="Arial"/>
              </a:rPr>
              <a:t> </a:t>
            </a:r>
            <a:r>
              <a:rPr sz="1100" dirty="0">
                <a:solidFill>
                  <a:srgbClr val="001F5F"/>
                </a:solidFill>
                <a:latin typeface="Arial"/>
                <a:cs typeface="Arial"/>
              </a:rPr>
              <a:t>IVRI</a:t>
            </a:r>
            <a:r>
              <a:rPr sz="1100" spc="-50" dirty="0">
                <a:solidFill>
                  <a:srgbClr val="001F5F"/>
                </a:solidFill>
                <a:latin typeface="Arial"/>
                <a:cs typeface="Arial"/>
              </a:rPr>
              <a:t> </a:t>
            </a:r>
            <a:r>
              <a:rPr sz="1100" spc="-10" dirty="0">
                <a:solidFill>
                  <a:srgbClr val="001F5F"/>
                </a:solidFill>
                <a:latin typeface="Arial"/>
                <a:cs typeface="Arial"/>
              </a:rPr>
              <a:t>Holding,</a:t>
            </a:r>
            <a:r>
              <a:rPr sz="1100" spc="-45" dirty="0">
                <a:solidFill>
                  <a:srgbClr val="001F5F"/>
                </a:solidFill>
                <a:latin typeface="Arial"/>
                <a:cs typeface="Arial"/>
              </a:rPr>
              <a:t> </a:t>
            </a:r>
            <a:r>
              <a:rPr sz="1100" spc="-10" dirty="0">
                <a:solidFill>
                  <a:srgbClr val="001F5F"/>
                </a:solidFill>
                <a:latin typeface="Arial"/>
                <a:cs typeface="Arial"/>
              </a:rPr>
              <a:t>VCM, COGEFI</a:t>
            </a:r>
            <a:endParaRPr sz="1100" dirty="0">
              <a:latin typeface="Arial"/>
              <a:cs typeface="Arial"/>
            </a:endParaRPr>
          </a:p>
        </p:txBody>
      </p:sp>
      <p:sp>
        <p:nvSpPr>
          <p:cNvPr id="28" name="object 28"/>
          <p:cNvSpPr txBox="1"/>
          <p:nvPr/>
        </p:nvSpPr>
        <p:spPr>
          <a:xfrm>
            <a:off x="461006" y="1760003"/>
            <a:ext cx="414655" cy="193675"/>
          </a:xfrm>
          <a:prstGeom prst="rect">
            <a:avLst/>
          </a:prstGeom>
        </p:spPr>
        <p:txBody>
          <a:bodyPr vert="horz" wrap="square" lIns="0" tIns="13335" rIns="0" bIns="0" rtlCol="0">
            <a:spAutoFit/>
          </a:bodyPr>
          <a:lstStyle/>
          <a:p>
            <a:pPr marL="12700">
              <a:lnSpc>
                <a:spcPct val="100000"/>
              </a:lnSpc>
              <a:spcBef>
                <a:spcPts val="105"/>
              </a:spcBef>
            </a:pPr>
            <a:r>
              <a:rPr sz="1100" b="1" spc="-10" dirty="0">
                <a:solidFill>
                  <a:srgbClr val="001F5F"/>
                </a:solidFill>
                <a:latin typeface="Arial"/>
                <a:cs typeface="Arial"/>
              </a:rPr>
              <a:t>Reato</a:t>
            </a:r>
            <a:endParaRPr sz="1100">
              <a:latin typeface="Arial"/>
              <a:cs typeface="Arial"/>
            </a:endParaRPr>
          </a:p>
        </p:txBody>
      </p:sp>
      <p:sp>
        <p:nvSpPr>
          <p:cNvPr id="29" name="object 29"/>
          <p:cNvSpPr txBox="1"/>
          <p:nvPr/>
        </p:nvSpPr>
        <p:spPr>
          <a:xfrm>
            <a:off x="1651241" y="1732140"/>
            <a:ext cx="1266825" cy="193675"/>
          </a:xfrm>
          <a:prstGeom prst="rect">
            <a:avLst/>
          </a:prstGeom>
        </p:spPr>
        <p:txBody>
          <a:bodyPr vert="horz" wrap="square" lIns="0" tIns="13335" rIns="0" bIns="0" rtlCol="0">
            <a:spAutoFit/>
          </a:bodyPr>
          <a:lstStyle/>
          <a:p>
            <a:pPr marL="12700">
              <a:lnSpc>
                <a:spcPct val="100000"/>
              </a:lnSpc>
              <a:spcBef>
                <a:spcPts val="105"/>
              </a:spcBef>
            </a:pPr>
            <a:r>
              <a:rPr sz="1100" b="1" spc="-10" dirty="0">
                <a:solidFill>
                  <a:srgbClr val="001F5F"/>
                </a:solidFill>
                <a:latin typeface="Arial"/>
                <a:cs typeface="Arial"/>
              </a:rPr>
              <a:t>Corruzione</a:t>
            </a:r>
            <a:r>
              <a:rPr sz="1100" b="1" spc="-30" dirty="0">
                <a:solidFill>
                  <a:srgbClr val="001F5F"/>
                </a:solidFill>
                <a:latin typeface="Arial"/>
                <a:cs typeface="Arial"/>
              </a:rPr>
              <a:t> </a:t>
            </a:r>
            <a:r>
              <a:rPr sz="1100" b="1" dirty="0">
                <a:solidFill>
                  <a:srgbClr val="001F5F"/>
                </a:solidFill>
                <a:latin typeface="Arial"/>
                <a:cs typeface="Arial"/>
              </a:rPr>
              <a:t>e</a:t>
            </a:r>
            <a:r>
              <a:rPr sz="1100" b="1" spc="-15" dirty="0">
                <a:solidFill>
                  <a:srgbClr val="001F5F"/>
                </a:solidFill>
                <a:latin typeface="Arial"/>
                <a:cs typeface="Arial"/>
              </a:rPr>
              <a:t> </a:t>
            </a:r>
            <a:r>
              <a:rPr sz="1100" b="1" spc="-10" dirty="0">
                <a:solidFill>
                  <a:srgbClr val="001F5F"/>
                </a:solidFill>
                <a:latin typeface="Arial"/>
                <a:cs typeface="Arial"/>
              </a:rPr>
              <a:t>truffa</a:t>
            </a:r>
            <a:endParaRPr sz="1100" dirty="0">
              <a:latin typeface="Arial"/>
              <a:cs typeface="Arial"/>
            </a:endParaRPr>
          </a:p>
        </p:txBody>
      </p:sp>
      <p:sp>
        <p:nvSpPr>
          <p:cNvPr id="30" name="object 30"/>
          <p:cNvSpPr txBox="1"/>
          <p:nvPr/>
        </p:nvSpPr>
        <p:spPr>
          <a:xfrm>
            <a:off x="223213" y="2382386"/>
            <a:ext cx="873125" cy="361950"/>
          </a:xfrm>
          <a:prstGeom prst="rect">
            <a:avLst/>
          </a:prstGeom>
        </p:spPr>
        <p:txBody>
          <a:bodyPr vert="horz" wrap="square" lIns="0" tIns="13335" rIns="0" bIns="0" rtlCol="0">
            <a:spAutoFit/>
          </a:bodyPr>
          <a:lstStyle/>
          <a:p>
            <a:pPr marL="247015" marR="5080" indent="-234950">
              <a:lnSpc>
                <a:spcPct val="100000"/>
              </a:lnSpc>
              <a:spcBef>
                <a:spcPts val="105"/>
              </a:spcBef>
            </a:pPr>
            <a:r>
              <a:rPr sz="1100" b="1" spc="-10" dirty="0">
                <a:solidFill>
                  <a:srgbClr val="001F5F"/>
                </a:solidFill>
                <a:latin typeface="Arial"/>
                <a:cs typeface="Arial"/>
              </a:rPr>
              <a:t>Termini</a:t>
            </a:r>
            <a:r>
              <a:rPr sz="1100" b="1" spc="-75" dirty="0">
                <a:solidFill>
                  <a:srgbClr val="001F5F"/>
                </a:solidFill>
                <a:latin typeface="Arial"/>
                <a:cs typeface="Arial"/>
              </a:rPr>
              <a:t> </a:t>
            </a:r>
            <a:r>
              <a:rPr sz="1100" b="1" spc="-10" dirty="0">
                <a:solidFill>
                  <a:srgbClr val="001F5F"/>
                </a:solidFill>
                <a:latin typeface="Arial"/>
                <a:cs typeface="Arial"/>
              </a:rPr>
              <a:t>della causa</a:t>
            </a:r>
            <a:endParaRPr sz="1100">
              <a:latin typeface="Arial"/>
              <a:cs typeface="Arial"/>
            </a:endParaRPr>
          </a:p>
        </p:txBody>
      </p:sp>
      <p:sp>
        <p:nvSpPr>
          <p:cNvPr id="31" name="object 31"/>
          <p:cNvSpPr txBox="1"/>
          <p:nvPr/>
        </p:nvSpPr>
        <p:spPr>
          <a:xfrm>
            <a:off x="1601628" y="2037942"/>
            <a:ext cx="4975225" cy="1057910"/>
          </a:xfrm>
          <a:prstGeom prst="rect">
            <a:avLst/>
          </a:prstGeom>
        </p:spPr>
        <p:txBody>
          <a:bodyPr vert="horz" wrap="square" lIns="0" tIns="13335" rIns="0" bIns="0" rtlCol="0">
            <a:spAutoFit/>
          </a:bodyPr>
          <a:lstStyle/>
          <a:p>
            <a:pPr marL="183515" marR="160655" indent="-171450">
              <a:lnSpc>
                <a:spcPct val="100000"/>
              </a:lnSpc>
              <a:spcBef>
                <a:spcPts val="105"/>
              </a:spcBef>
              <a:buClr>
                <a:srgbClr val="0091DA"/>
              </a:buClr>
              <a:buSzPct val="81818"/>
              <a:buFont typeface="Wingdings"/>
              <a:buChar char=""/>
              <a:tabLst>
                <a:tab pos="184785" algn="l"/>
              </a:tabLst>
            </a:pPr>
            <a:r>
              <a:rPr sz="1100" spc="-10" dirty="0">
                <a:solidFill>
                  <a:srgbClr val="001F5F"/>
                </a:solidFill>
                <a:latin typeface="Arial"/>
                <a:cs typeface="Arial"/>
              </a:rPr>
              <a:t>Corruzione</a:t>
            </a:r>
            <a:r>
              <a:rPr sz="1100" spc="-50" dirty="0">
                <a:solidFill>
                  <a:srgbClr val="001F5F"/>
                </a:solidFill>
                <a:latin typeface="Arial"/>
                <a:cs typeface="Arial"/>
              </a:rPr>
              <a:t> </a:t>
            </a:r>
            <a:r>
              <a:rPr sz="1100" spc="-10" dirty="0">
                <a:solidFill>
                  <a:srgbClr val="001F5F"/>
                </a:solidFill>
                <a:latin typeface="Arial"/>
                <a:cs typeface="Arial"/>
              </a:rPr>
              <a:t>plurima</a:t>
            </a:r>
            <a:r>
              <a:rPr sz="1100" spc="-30" dirty="0">
                <a:solidFill>
                  <a:srgbClr val="001F5F"/>
                </a:solidFill>
                <a:latin typeface="Arial"/>
                <a:cs typeface="Arial"/>
              </a:rPr>
              <a:t> </a:t>
            </a:r>
            <a:r>
              <a:rPr sz="1100" dirty="0">
                <a:solidFill>
                  <a:srgbClr val="001F5F"/>
                </a:solidFill>
                <a:latin typeface="Arial"/>
                <a:cs typeface="Arial"/>
              </a:rPr>
              <a:t>di </a:t>
            </a:r>
            <a:r>
              <a:rPr sz="1100" spc="-10" dirty="0">
                <a:solidFill>
                  <a:srgbClr val="001F5F"/>
                </a:solidFill>
                <a:latin typeface="Arial"/>
                <a:cs typeface="Arial"/>
              </a:rPr>
              <a:t>pubblici</a:t>
            </a:r>
            <a:r>
              <a:rPr sz="1100" spc="-20" dirty="0">
                <a:solidFill>
                  <a:srgbClr val="001F5F"/>
                </a:solidFill>
                <a:latin typeface="Arial"/>
                <a:cs typeface="Arial"/>
              </a:rPr>
              <a:t> </a:t>
            </a:r>
            <a:r>
              <a:rPr sz="1100" spc="-10" dirty="0">
                <a:solidFill>
                  <a:srgbClr val="001F5F"/>
                </a:solidFill>
                <a:latin typeface="Arial"/>
                <a:cs typeface="Arial"/>
              </a:rPr>
              <a:t>funzionari</a:t>
            </a:r>
            <a:r>
              <a:rPr sz="1100" spc="-40" dirty="0">
                <a:solidFill>
                  <a:srgbClr val="001F5F"/>
                </a:solidFill>
                <a:latin typeface="Arial"/>
                <a:cs typeface="Arial"/>
              </a:rPr>
              <a:t> </a:t>
            </a:r>
            <a:r>
              <a:rPr sz="1100" dirty="0">
                <a:solidFill>
                  <a:srgbClr val="001F5F"/>
                </a:solidFill>
                <a:latin typeface="Arial"/>
                <a:cs typeface="Arial"/>
              </a:rPr>
              <a:t>per</a:t>
            </a:r>
            <a:r>
              <a:rPr sz="1100" spc="-25" dirty="0">
                <a:solidFill>
                  <a:srgbClr val="001F5F"/>
                </a:solidFill>
                <a:latin typeface="Arial"/>
                <a:cs typeface="Arial"/>
              </a:rPr>
              <a:t> </a:t>
            </a:r>
            <a:r>
              <a:rPr sz="1100" spc="-10" dirty="0">
                <a:solidFill>
                  <a:srgbClr val="001F5F"/>
                </a:solidFill>
                <a:latin typeface="Arial"/>
                <a:cs typeface="Arial"/>
              </a:rPr>
              <a:t>l’ottenimento</a:t>
            </a:r>
            <a:r>
              <a:rPr sz="1100" spc="-50" dirty="0">
                <a:solidFill>
                  <a:srgbClr val="001F5F"/>
                </a:solidFill>
                <a:latin typeface="Arial"/>
                <a:cs typeface="Arial"/>
              </a:rPr>
              <a:t> </a:t>
            </a:r>
            <a:r>
              <a:rPr sz="1100" dirty="0">
                <a:solidFill>
                  <a:srgbClr val="001F5F"/>
                </a:solidFill>
                <a:latin typeface="Arial"/>
                <a:cs typeface="Arial"/>
              </a:rPr>
              <a:t>di</a:t>
            </a:r>
            <a:r>
              <a:rPr sz="1100" spc="5" dirty="0">
                <a:solidFill>
                  <a:srgbClr val="001F5F"/>
                </a:solidFill>
                <a:latin typeface="Arial"/>
                <a:cs typeface="Arial"/>
              </a:rPr>
              <a:t> </a:t>
            </a:r>
            <a:r>
              <a:rPr sz="1100" dirty="0">
                <a:solidFill>
                  <a:srgbClr val="001F5F"/>
                </a:solidFill>
                <a:latin typeface="Arial"/>
                <a:cs typeface="Arial"/>
              </a:rPr>
              <a:t>appalti</a:t>
            </a:r>
            <a:r>
              <a:rPr sz="1100" spc="-25" dirty="0">
                <a:solidFill>
                  <a:srgbClr val="001F5F"/>
                </a:solidFill>
                <a:latin typeface="Arial"/>
                <a:cs typeface="Arial"/>
              </a:rPr>
              <a:t> </a:t>
            </a:r>
            <a:r>
              <a:rPr sz="1100" spc="-10" dirty="0">
                <a:solidFill>
                  <a:srgbClr val="001F5F"/>
                </a:solidFill>
                <a:latin typeface="Arial"/>
                <a:cs typeface="Arial"/>
              </a:rPr>
              <a:t>pubblici 	(appalti</a:t>
            </a:r>
            <a:r>
              <a:rPr sz="1100" spc="-25" dirty="0">
                <a:solidFill>
                  <a:srgbClr val="001F5F"/>
                </a:solidFill>
                <a:latin typeface="Arial"/>
                <a:cs typeface="Arial"/>
              </a:rPr>
              <a:t> </a:t>
            </a:r>
            <a:r>
              <a:rPr sz="1100" dirty="0">
                <a:solidFill>
                  <a:srgbClr val="001F5F"/>
                </a:solidFill>
                <a:latin typeface="Arial"/>
                <a:cs typeface="Arial"/>
              </a:rPr>
              <a:t>di</a:t>
            </a:r>
            <a:r>
              <a:rPr sz="1100" spc="10" dirty="0">
                <a:solidFill>
                  <a:srgbClr val="001F5F"/>
                </a:solidFill>
                <a:latin typeface="Arial"/>
                <a:cs typeface="Arial"/>
              </a:rPr>
              <a:t> </a:t>
            </a:r>
            <a:r>
              <a:rPr sz="1100" spc="-10" dirty="0">
                <a:solidFill>
                  <a:srgbClr val="001F5F"/>
                </a:solidFill>
                <a:latin typeface="Arial"/>
                <a:cs typeface="Arial"/>
              </a:rPr>
              <a:t>vigilanza</a:t>
            </a:r>
            <a:r>
              <a:rPr sz="1100" spc="10" dirty="0">
                <a:solidFill>
                  <a:srgbClr val="001F5F"/>
                </a:solidFill>
                <a:latin typeface="Arial"/>
                <a:cs typeface="Arial"/>
              </a:rPr>
              <a:t> </a:t>
            </a:r>
            <a:r>
              <a:rPr sz="1100" dirty="0">
                <a:solidFill>
                  <a:srgbClr val="001F5F"/>
                </a:solidFill>
                <a:latin typeface="Arial"/>
                <a:cs typeface="Arial"/>
              </a:rPr>
              <a:t>e</a:t>
            </a:r>
            <a:r>
              <a:rPr sz="1100" spc="20" dirty="0">
                <a:solidFill>
                  <a:srgbClr val="001F5F"/>
                </a:solidFill>
                <a:latin typeface="Arial"/>
                <a:cs typeface="Arial"/>
              </a:rPr>
              <a:t> </a:t>
            </a:r>
            <a:r>
              <a:rPr sz="1100" spc="-10" dirty="0">
                <a:solidFill>
                  <a:srgbClr val="001F5F"/>
                </a:solidFill>
                <a:latin typeface="Arial"/>
                <a:cs typeface="Arial"/>
              </a:rPr>
              <a:t>custodia),</a:t>
            </a:r>
            <a:r>
              <a:rPr sz="1100" spc="-40" dirty="0">
                <a:solidFill>
                  <a:srgbClr val="001F5F"/>
                </a:solidFill>
                <a:latin typeface="Arial"/>
                <a:cs typeface="Arial"/>
              </a:rPr>
              <a:t> </a:t>
            </a:r>
            <a:r>
              <a:rPr sz="1100" spc="-10" dirty="0">
                <a:solidFill>
                  <a:srgbClr val="001F5F"/>
                </a:solidFill>
                <a:latin typeface="Arial"/>
                <a:cs typeface="Arial"/>
              </a:rPr>
              <a:t>favorendo</a:t>
            </a:r>
            <a:r>
              <a:rPr sz="1100" spc="-60" dirty="0">
                <a:solidFill>
                  <a:srgbClr val="001F5F"/>
                </a:solidFill>
                <a:latin typeface="Arial"/>
                <a:cs typeface="Arial"/>
              </a:rPr>
              <a:t> </a:t>
            </a:r>
            <a:r>
              <a:rPr sz="1100" spc="-10" dirty="0">
                <a:solidFill>
                  <a:srgbClr val="001F5F"/>
                </a:solidFill>
                <a:latin typeface="Arial"/>
                <a:cs typeface="Arial"/>
              </a:rPr>
              <a:t>l'ATI.</a:t>
            </a:r>
            <a:endParaRPr sz="1100" dirty="0">
              <a:latin typeface="Arial"/>
              <a:cs typeface="Arial"/>
            </a:endParaRPr>
          </a:p>
          <a:p>
            <a:pPr marL="183515" marR="5080" indent="-171450">
              <a:lnSpc>
                <a:spcPct val="100000"/>
              </a:lnSpc>
              <a:spcBef>
                <a:spcPts val="200"/>
              </a:spcBef>
              <a:buClr>
                <a:srgbClr val="0091DA"/>
              </a:buClr>
              <a:buSzPct val="81818"/>
              <a:buFont typeface="Wingdings"/>
              <a:buChar char=""/>
              <a:tabLst>
                <a:tab pos="184785" algn="l"/>
              </a:tabLst>
            </a:pPr>
            <a:r>
              <a:rPr sz="1100" dirty="0">
                <a:solidFill>
                  <a:srgbClr val="001F5F"/>
                </a:solidFill>
                <a:latin typeface="Arial"/>
                <a:cs typeface="Arial"/>
              </a:rPr>
              <a:t>Truffa</a:t>
            </a:r>
            <a:r>
              <a:rPr sz="1100" spc="-50" dirty="0">
                <a:solidFill>
                  <a:srgbClr val="001F5F"/>
                </a:solidFill>
                <a:latin typeface="Arial"/>
                <a:cs typeface="Arial"/>
              </a:rPr>
              <a:t> </a:t>
            </a:r>
            <a:r>
              <a:rPr sz="1100" dirty="0">
                <a:solidFill>
                  <a:srgbClr val="001F5F"/>
                </a:solidFill>
                <a:latin typeface="Arial"/>
                <a:cs typeface="Arial"/>
              </a:rPr>
              <a:t>a</a:t>
            </a:r>
            <a:r>
              <a:rPr sz="1100" spc="-20" dirty="0">
                <a:solidFill>
                  <a:srgbClr val="001F5F"/>
                </a:solidFill>
                <a:latin typeface="Arial"/>
                <a:cs typeface="Arial"/>
              </a:rPr>
              <a:t> </a:t>
            </a:r>
            <a:r>
              <a:rPr sz="1100" dirty="0">
                <a:solidFill>
                  <a:srgbClr val="001F5F"/>
                </a:solidFill>
                <a:latin typeface="Arial"/>
                <a:cs typeface="Arial"/>
              </a:rPr>
              <a:t>danno</a:t>
            </a:r>
            <a:r>
              <a:rPr sz="1100" spc="-55" dirty="0">
                <a:solidFill>
                  <a:srgbClr val="001F5F"/>
                </a:solidFill>
                <a:latin typeface="Arial"/>
                <a:cs typeface="Arial"/>
              </a:rPr>
              <a:t> </a:t>
            </a:r>
            <a:r>
              <a:rPr sz="1100" dirty="0">
                <a:solidFill>
                  <a:srgbClr val="001F5F"/>
                </a:solidFill>
                <a:latin typeface="Arial"/>
                <a:cs typeface="Arial"/>
              </a:rPr>
              <a:t>di</a:t>
            </a:r>
            <a:r>
              <a:rPr sz="1100" spc="-20" dirty="0">
                <a:solidFill>
                  <a:srgbClr val="001F5F"/>
                </a:solidFill>
                <a:latin typeface="Arial"/>
                <a:cs typeface="Arial"/>
              </a:rPr>
              <a:t> </a:t>
            </a:r>
            <a:r>
              <a:rPr sz="1100" dirty="0">
                <a:solidFill>
                  <a:srgbClr val="001F5F"/>
                </a:solidFill>
                <a:latin typeface="Arial"/>
                <a:cs typeface="Arial"/>
              </a:rPr>
              <a:t>enti</a:t>
            </a:r>
            <a:r>
              <a:rPr sz="1100" spc="-25" dirty="0">
                <a:solidFill>
                  <a:srgbClr val="001F5F"/>
                </a:solidFill>
                <a:latin typeface="Arial"/>
                <a:cs typeface="Arial"/>
              </a:rPr>
              <a:t> </a:t>
            </a:r>
            <a:r>
              <a:rPr sz="1100" dirty="0">
                <a:solidFill>
                  <a:srgbClr val="001F5F"/>
                </a:solidFill>
                <a:latin typeface="Arial"/>
                <a:cs typeface="Arial"/>
              </a:rPr>
              <a:t>pubblici</a:t>
            </a:r>
            <a:r>
              <a:rPr sz="1100" spc="-35" dirty="0">
                <a:solidFill>
                  <a:srgbClr val="001F5F"/>
                </a:solidFill>
                <a:latin typeface="Arial"/>
                <a:cs typeface="Arial"/>
              </a:rPr>
              <a:t> </a:t>
            </a:r>
            <a:r>
              <a:rPr sz="1100" dirty="0">
                <a:solidFill>
                  <a:srgbClr val="001F5F"/>
                </a:solidFill>
                <a:latin typeface="Arial"/>
                <a:cs typeface="Arial"/>
              </a:rPr>
              <a:t>per</a:t>
            </a:r>
            <a:r>
              <a:rPr sz="1100" spc="-50" dirty="0">
                <a:solidFill>
                  <a:srgbClr val="001F5F"/>
                </a:solidFill>
                <a:latin typeface="Arial"/>
                <a:cs typeface="Arial"/>
              </a:rPr>
              <a:t> </a:t>
            </a:r>
            <a:r>
              <a:rPr sz="1100" dirty="0">
                <a:solidFill>
                  <a:srgbClr val="001F5F"/>
                </a:solidFill>
                <a:latin typeface="Arial"/>
                <a:cs typeface="Arial"/>
              </a:rPr>
              <a:t>aver</a:t>
            </a:r>
            <a:r>
              <a:rPr sz="1100" spc="-40" dirty="0">
                <a:solidFill>
                  <a:srgbClr val="001F5F"/>
                </a:solidFill>
                <a:latin typeface="Arial"/>
                <a:cs typeface="Arial"/>
              </a:rPr>
              <a:t> </a:t>
            </a:r>
            <a:r>
              <a:rPr sz="1100" dirty="0">
                <a:solidFill>
                  <a:srgbClr val="001F5F"/>
                </a:solidFill>
                <a:latin typeface="Arial"/>
                <a:cs typeface="Arial"/>
              </a:rPr>
              <a:t>distorto</a:t>
            </a:r>
            <a:r>
              <a:rPr sz="1100" spc="-45" dirty="0">
                <a:solidFill>
                  <a:srgbClr val="001F5F"/>
                </a:solidFill>
                <a:latin typeface="Arial"/>
                <a:cs typeface="Arial"/>
              </a:rPr>
              <a:t> </a:t>
            </a:r>
            <a:r>
              <a:rPr sz="1100" dirty="0">
                <a:solidFill>
                  <a:srgbClr val="001F5F"/>
                </a:solidFill>
                <a:latin typeface="Arial"/>
                <a:cs typeface="Arial"/>
              </a:rPr>
              <a:t>i</a:t>
            </a:r>
            <a:r>
              <a:rPr sz="1100" spc="-10" dirty="0">
                <a:solidFill>
                  <a:srgbClr val="001F5F"/>
                </a:solidFill>
                <a:latin typeface="Arial"/>
                <a:cs typeface="Arial"/>
              </a:rPr>
              <a:t> </a:t>
            </a:r>
            <a:r>
              <a:rPr sz="1100" dirty="0">
                <a:solidFill>
                  <a:srgbClr val="001F5F"/>
                </a:solidFill>
                <a:latin typeface="Arial"/>
                <a:cs typeface="Arial"/>
              </a:rPr>
              <a:t>dati</a:t>
            </a:r>
            <a:r>
              <a:rPr sz="1100" spc="-45" dirty="0">
                <a:solidFill>
                  <a:srgbClr val="001F5F"/>
                </a:solidFill>
                <a:latin typeface="Arial"/>
                <a:cs typeface="Arial"/>
              </a:rPr>
              <a:t> </a:t>
            </a:r>
            <a:r>
              <a:rPr sz="1100" dirty="0">
                <a:solidFill>
                  <a:srgbClr val="001F5F"/>
                </a:solidFill>
                <a:latin typeface="Arial"/>
                <a:cs typeface="Arial"/>
              </a:rPr>
              <a:t>in</a:t>
            </a:r>
            <a:r>
              <a:rPr sz="1100" spc="-20" dirty="0">
                <a:solidFill>
                  <a:srgbClr val="001F5F"/>
                </a:solidFill>
                <a:latin typeface="Arial"/>
                <a:cs typeface="Arial"/>
              </a:rPr>
              <a:t> </a:t>
            </a:r>
            <a:r>
              <a:rPr sz="1100" dirty="0">
                <a:solidFill>
                  <a:srgbClr val="001F5F"/>
                </a:solidFill>
                <a:latin typeface="Arial"/>
                <a:cs typeface="Arial"/>
              </a:rPr>
              <a:t>merito</a:t>
            </a:r>
            <a:r>
              <a:rPr sz="1100" spc="-45" dirty="0">
                <a:solidFill>
                  <a:srgbClr val="001F5F"/>
                </a:solidFill>
                <a:latin typeface="Arial"/>
                <a:cs typeface="Arial"/>
              </a:rPr>
              <a:t> </a:t>
            </a:r>
            <a:r>
              <a:rPr sz="1100" spc="-10" dirty="0">
                <a:solidFill>
                  <a:srgbClr val="001F5F"/>
                </a:solidFill>
                <a:latin typeface="Arial"/>
                <a:cs typeface="Arial"/>
              </a:rPr>
              <a:t>all’impiego</a:t>
            </a:r>
            <a:r>
              <a:rPr sz="1100" spc="-55" dirty="0">
                <a:solidFill>
                  <a:srgbClr val="001F5F"/>
                </a:solidFill>
                <a:latin typeface="Arial"/>
                <a:cs typeface="Arial"/>
              </a:rPr>
              <a:t> </a:t>
            </a:r>
            <a:r>
              <a:rPr sz="1100" spc="-25" dirty="0">
                <a:solidFill>
                  <a:srgbClr val="001F5F"/>
                </a:solidFill>
                <a:latin typeface="Arial"/>
                <a:cs typeface="Arial"/>
              </a:rPr>
              <a:t>del 	</a:t>
            </a:r>
            <a:r>
              <a:rPr sz="1100" spc="-10" dirty="0">
                <a:solidFill>
                  <a:srgbClr val="001F5F"/>
                </a:solidFill>
                <a:latin typeface="Arial"/>
                <a:cs typeface="Arial"/>
              </a:rPr>
              <a:t>numero</a:t>
            </a:r>
            <a:r>
              <a:rPr sz="1100" spc="-65" dirty="0">
                <a:solidFill>
                  <a:srgbClr val="001F5F"/>
                </a:solidFill>
                <a:latin typeface="Arial"/>
                <a:cs typeface="Arial"/>
              </a:rPr>
              <a:t> </a:t>
            </a:r>
            <a:r>
              <a:rPr sz="1100" dirty="0">
                <a:solidFill>
                  <a:srgbClr val="001F5F"/>
                </a:solidFill>
                <a:latin typeface="Arial"/>
                <a:cs typeface="Arial"/>
              </a:rPr>
              <a:t>di</a:t>
            </a:r>
            <a:r>
              <a:rPr sz="1100" spc="-15" dirty="0">
                <a:solidFill>
                  <a:srgbClr val="001F5F"/>
                </a:solidFill>
                <a:latin typeface="Arial"/>
                <a:cs typeface="Arial"/>
              </a:rPr>
              <a:t> </a:t>
            </a:r>
            <a:r>
              <a:rPr sz="1100" dirty="0">
                <a:solidFill>
                  <a:srgbClr val="001F5F"/>
                </a:solidFill>
                <a:latin typeface="Arial"/>
                <a:cs typeface="Arial"/>
              </a:rPr>
              <a:t>guardie</a:t>
            </a:r>
            <a:r>
              <a:rPr sz="1100" spc="-50" dirty="0">
                <a:solidFill>
                  <a:srgbClr val="001F5F"/>
                </a:solidFill>
                <a:latin typeface="Arial"/>
                <a:cs typeface="Arial"/>
              </a:rPr>
              <a:t> </a:t>
            </a:r>
            <a:r>
              <a:rPr sz="1100" dirty="0">
                <a:solidFill>
                  <a:srgbClr val="001F5F"/>
                </a:solidFill>
                <a:latin typeface="Arial"/>
                <a:cs typeface="Arial"/>
              </a:rPr>
              <a:t>per</a:t>
            </a:r>
            <a:r>
              <a:rPr sz="1100" spc="-30" dirty="0">
                <a:solidFill>
                  <a:srgbClr val="001F5F"/>
                </a:solidFill>
                <a:latin typeface="Arial"/>
                <a:cs typeface="Arial"/>
              </a:rPr>
              <a:t> </a:t>
            </a:r>
            <a:r>
              <a:rPr sz="1100" dirty="0">
                <a:solidFill>
                  <a:srgbClr val="001F5F"/>
                </a:solidFill>
                <a:latin typeface="Arial"/>
                <a:cs typeface="Arial"/>
              </a:rPr>
              <a:t>la</a:t>
            </a:r>
            <a:r>
              <a:rPr sz="1100" spc="-25" dirty="0">
                <a:solidFill>
                  <a:srgbClr val="001F5F"/>
                </a:solidFill>
                <a:latin typeface="Arial"/>
                <a:cs typeface="Arial"/>
              </a:rPr>
              <a:t> </a:t>
            </a:r>
            <a:r>
              <a:rPr sz="1100" spc="-10" dirty="0">
                <a:solidFill>
                  <a:srgbClr val="001F5F"/>
                </a:solidFill>
                <a:latin typeface="Arial"/>
                <a:cs typeface="Arial"/>
              </a:rPr>
              <a:t>custodia</a:t>
            </a:r>
            <a:r>
              <a:rPr sz="1100" spc="-65" dirty="0">
                <a:solidFill>
                  <a:srgbClr val="001F5F"/>
                </a:solidFill>
                <a:latin typeface="Arial"/>
                <a:cs typeface="Arial"/>
              </a:rPr>
              <a:t> </a:t>
            </a:r>
            <a:r>
              <a:rPr sz="1100" dirty="0">
                <a:solidFill>
                  <a:srgbClr val="001F5F"/>
                </a:solidFill>
                <a:latin typeface="Arial"/>
                <a:cs typeface="Arial"/>
              </a:rPr>
              <a:t>notturna</a:t>
            </a:r>
            <a:r>
              <a:rPr sz="1100" spc="-30" dirty="0">
                <a:solidFill>
                  <a:srgbClr val="001F5F"/>
                </a:solidFill>
                <a:latin typeface="Arial"/>
                <a:cs typeface="Arial"/>
              </a:rPr>
              <a:t> </a:t>
            </a:r>
            <a:r>
              <a:rPr sz="1100" dirty="0">
                <a:solidFill>
                  <a:srgbClr val="001F5F"/>
                </a:solidFill>
                <a:latin typeface="Arial"/>
                <a:cs typeface="Arial"/>
              </a:rPr>
              <a:t>di</a:t>
            </a:r>
            <a:r>
              <a:rPr sz="1100" spc="-30" dirty="0">
                <a:solidFill>
                  <a:srgbClr val="001F5F"/>
                </a:solidFill>
                <a:latin typeface="Arial"/>
                <a:cs typeface="Arial"/>
              </a:rPr>
              <a:t> </a:t>
            </a:r>
            <a:r>
              <a:rPr sz="1100" dirty="0">
                <a:solidFill>
                  <a:srgbClr val="001F5F"/>
                </a:solidFill>
                <a:latin typeface="Arial"/>
                <a:cs typeface="Arial"/>
              </a:rPr>
              <a:t>alcuni</a:t>
            </a:r>
            <a:r>
              <a:rPr sz="1100" spc="-25" dirty="0">
                <a:solidFill>
                  <a:srgbClr val="001F5F"/>
                </a:solidFill>
                <a:latin typeface="Arial"/>
                <a:cs typeface="Arial"/>
              </a:rPr>
              <a:t> </a:t>
            </a:r>
            <a:r>
              <a:rPr sz="1100" dirty="0">
                <a:solidFill>
                  <a:srgbClr val="001F5F"/>
                </a:solidFill>
                <a:latin typeface="Arial"/>
                <a:cs typeface="Arial"/>
              </a:rPr>
              <a:t>parchi</a:t>
            </a:r>
            <a:r>
              <a:rPr sz="1100" spc="-50" dirty="0">
                <a:solidFill>
                  <a:srgbClr val="001F5F"/>
                </a:solidFill>
                <a:latin typeface="Arial"/>
                <a:cs typeface="Arial"/>
              </a:rPr>
              <a:t> </a:t>
            </a:r>
            <a:r>
              <a:rPr sz="1100" spc="-10" dirty="0">
                <a:solidFill>
                  <a:srgbClr val="001F5F"/>
                </a:solidFill>
                <a:latin typeface="Arial"/>
                <a:cs typeface="Arial"/>
              </a:rPr>
              <a:t>cittadini.</a:t>
            </a:r>
            <a:r>
              <a:rPr sz="1100" spc="-55" dirty="0">
                <a:solidFill>
                  <a:srgbClr val="001F5F"/>
                </a:solidFill>
                <a:latin typeface="Arial"/>
                <a:cs typeface="Arial"/>
              </a:rPr>
              <a:t> </a:t>
            </a:r>
            <a:r>
              <a:rPr sz="1100" dirty="0">
                <a:solidFill>
                  <a:srgbClr val="001F5F"/>
                </a:solidFill>
                <a:latin typeface="Arial"/>
                <a:cs typeface="Arial"/>
              </a:rPr>
              <a:t>La</a:t>
            </a:r>
            <a:r>
              <a:rPr sz="1100" spc="-20" dirty="0">
                <a:solidFill>
                  <a:srgbClr val="001F5F"/>
                </a:solidFill>
                <a:latin typeface="Arial"/>
                <a:cs typeface="Arial"/>
              </a:rPr>
              <a:t> </a:t>
            </a:r>
            <a:r>
              <a:rPr sz="1100" spc="-10" dirty="0">
                <a:solidFill>
                  <a:srgbClr val="001F5F"/>
                </a:solidFill>
                <a:latin typeface="Arial"/>
                <a:cs typeface="Arial"/>
              </a:rPr>
              <a:t>società 	</a:t>
            </a:r>
            <a:r>
              <a:rPr sz="1100" dirty="0">
                <a:solidFill>
                  <a:srgbClr val="001F5F"/>
                </a:solidFill>
                <a:latin typeface="Arial"/>
                <a:cs typeface="Arial"/>
              </a:rPr>
              <a:t>faceva</a:t>
            </a:r>
            <a:r>
              <a:rPr sz="1100" spc="-40" dirty="0">
                <a:solidFill>
                  <a:srgbClr val="001F5F"/>
                </a:solidFill>
                <a:latin typeface="Arial"/>
                <a:cs typeface="Arial"/>
              </a:rPr>
              <a:t> </a:t>
            </a:r>
            <a:r>
              <a:rPr sz="1100" dirty="0">
                <a:solidFill>
                  <a:srgbClr val="001F5F"/>
                </a:solidFill>
                <a:latin typeface="Arial"/>
                <a:cs typeface="Arial"/>
              </a:rPr>
              <a:t>uso</a:t>
            </a:r>
            <a:r>
              <a:rPr sz="1100" spc="-25" dirty="0">
                <a:solidFill>
                  <a:srgbClr val="001F5F"/>
                </a:solidFill>
                <a:latin typeface="Arial"/>
                <a:cs typeface="Arial"/>
              </a:rPr>
              <a:t> </a:t>
            </a:r>
            <a:r>
              <a:rPr sz="1100" dirty="0">
                <a:solidFill>
                  <a:srgbClr val="001F5F"/>
                </a:solidFill>
                <a:latin typeface="Arial"/>
                <a:cs typeface="Arial"/>
              </a:rPr>
              <a:t>di</a:t>
            </a:r>
            <a:r>
              <a:rPr sz="1100" spc="-5" dirty="0">
                <a:solidFill>
                  <a:srgbClr val="001F5F"/>
                </a:solidFill>
                <a:latin typeface="Arial"/>
                <a:cs typeface="Arial"/>
              </a:rPr>
              <a:t> </a:t>
            </a:r>
            <a:r>
              <a:rPr sz="1100" dirty="0">
                <a:solidFill>
                  <a:srgbClr val="001F5F"/>
                </a:solidFill>
                <a:latin typeface="Arial"/>
                <a:cs typeface="Arial"/>
              </a:rPr>
              <a:t>un</a:t>
            </a:r>
            <a:r>
              <a:rPr sz="1100" spc="-15" dirty="0">
                <a:solidFill>
                  <a:srgbClr val="001F5F"/>
                </a:solidFill>
                <a:latin typeface="Arial"/>
                <a:cs typeface="Arial"/>
              </a:rPr>
              <a:t> </a:t>
            </a:r>
            <a:r>
              <a:rPr sz="1100" spc="-10" dirty="0">
                <a:solidFill>
                  <a:srgbClr val="001F5F"/>
                </a:solidFill>
                <a:latin typeface="Arial"/>
                <a:cs typeface="Arial"/>
              </a:rPr>
              <a:t>numero</a:t>
            </a:r>
            <a:r>
              <a:rPr sz="1100" spc="-55" dirty="0">
                <a:solidFill>
                  <a:srgbClr val="001F5F"/>
                </a:solidFill>
                <a:latin typeface="Arial"/>
                <a:cs typeface="Arial"/>
              </a:rPr>
              <a:t> </a:t>
            </a:r>
            <a:r>
              <a:rPr sz="1100" spc="-10" dirty="0">
                <a:solidFill>
                  <a:srgbClr val="001F5F"/>
                </a:solidFill>
                <a:latin typeface="Arial"/>
                <a:cs typeface="Arial"/>
              </a:rPr>
              <a:t>inferiore</a:t>
            </a:r>
            <a:r>
              <a:rPr sz="1100" spc="-50" dirty="0">
                <a:solidFill>
                  <a:srgbClr val="001F5F"/>
                </a:solidFill>
                <a:latin typeface="Arial"/>
                <a:cs typeface="Arial"/>
              </a:rPr>
              <a:t> </a:t>
            </a:r>
            <a:r>
              <a:rPr sz="1100" dirty="0">
                <a:solidFill>
                  <a:srgbClr val="001F5F"/>
                </a:solidFill>
                <a:latin typeface="Arial"/>
                <a:cs typeface="Arial"/>
              </a:rPr>
              <a:t>di</a:t>
            </a:r>
            <a:r>
              <a:rPr sz="1100" spc="-5" dirty="0">
                <a:solidFill>
                  <a:srgbClr val="001F5F"/>
                </a:solidFill>
                <a:latin typeface="Arial"/>
                <a:cs typeface="Arial"/>
              </a:rPr>
              <a:t> </a:t>
            </a:r>
            <a:r>
              <a:rPr sz="1100" spc="-10" dirty="0">
                <a:solidFill>
                  <a:srgbClr val="001F5F"/>
                </a:solidFill>
                <a:latin typeface="Arial"/>
                <a:cs typeface="Arial"/>
              </a:rPr>
              <a:t>dipendenti</a:t>
            </a:r>
            <a:r>
              <a:rPr sz="1100" spc="-45" dirty="0">
                <a:solidFill>
                  <a:srgbClr val="001F5F"/>
                </a:solidFill>
                <a:latin typeface="Arial"/>
                <a:cs typeface="Arial"/>
              </a:rPr>
              <a:t> </a:t>
            </a:r>
            <a:r>
              <a:rPr sz="1100" spc="-10" dirty="0">
                <a:solidFill>
                  <a:srgbClr val="001F5F"/>
                </a:solidFill>
                <a:latin typeface="Arial"/>
                <a:cs typeface="Arial"/>
              </a:rPr>
              <a:t>rispetto</a:t>
            </a:r>
            <a:r>
              <a:rPr sz="1100" spc="-45" dirty="0">
                <a:solidFill>
                  <a:srgbClr val="001F5F"/>
                </a:solidFill>
                <a:latin typeface="Arial"/>
                <a:cs typeface="Arial"/>
              </a:rPr>
              <a:t> </a:t>
            </a:r>
            <a:r>
              <a:rPr sz="1100" dirty="0">
                <a:solidFill>
                  <a:srgbClr val="001F5F"/>
                </a:solidFill>
                <a:latin typeface="Arial"/>
                <a:cs typeface="Arial"/>
              </a:rPr>
              <a:t>a quanto</a:t>
            </a:r>
            <a:r>
              <a:rPr sz="1100" spc="-15" dirty="0">
                <a:solidFill>
                  <a:srgbClr val="001F5F"/>
                </a:solidFill>
                <a:latin typeface="Arial"/>
                <a:cs typeface="Arial"/>
              </a:rPr>
              <a:t> </a:t>
            </a:r>
            <a:r>
              <a:rPr sz="1100" spc="-10" dirty="0">
                <a:solidFill>
                  <a:srgbClr val="001F5F"/>
                </a:solidFill>
                <a:latin typeface="Arial"/>
                <a:cs typeface="Arial"/>
              </a:rPr>
              <a:t>dichiarato, 	percependo,</a:t>
            </a:r>
            <a:r>
              <a:rPr sz="1100" spc="-55" dirty="0">
                <a:solidFill>
                  <a:srgbClr val="001F5F"/>
                </a:solidFill>
                <a:latin typeface="Arial"/>
                <a:cs typeface="Arial"/>
              </a:rPr>
              <a:t> </a:t>
            </a:r>
            <a:r>
              <a:rPr sz="1100" dirty="0">
                <a:solidFill>
                  <a:srgbClr val="001F5F"/>
                </a:solidFill>
                <a:latin typeface="Arial"/>
                <a:cs typeface="Arial"/>
              </a:rPr>
              <a:t>in</a:t>
            </a:r>
            <a:r>
              <a:rPr sz="1100" spc="5" dirty="0">
                <a:solidFill>
                  <a:srgbClr val="001F5F"/>
                </a:solidFill>
                <a:latin typeface="Arial"/>
                <a:cs typeface="Arial"/>
              </a:rPr>
              <a:t> </a:t>
            </a:r>
            <a:r>
              <a:rPr sz="1100" dirty="0">
                <a:solidFill>
                  <a:srgbClr val="001F5F"/>
                </a:solidFill>
                <a:latin typeface="Arial"/>
                <a:cs typeface="Arial"/>
              </a:rPr>
              <a:t>questo</a:t>
            </a:r>
            <a:r>
              <a:rPr sz="1100" spc="-20" dirty="0">
                <a:solidFill>
                  <a:srgbClr val="001F5F"/>
                </a:solidFill>
                <a:latin typeface="Arial"/>
                <a:cs typeface="Arial"/>
              </a:rPr>
              <a:t> </a:t>
            </a:r>
            <a:r>
              <a:rPr sz="1100" dirty="0">
                <a:solidFill>
                  <a:srgbClr val="001F5F"/>
                </a:solidFill>
                <a:latin typeface="Arial"/>
                <a:cs typeface="Arial"/>
              </a:rPr>
              <a:t>modo,</a:t>
            </a:r>
            <a:r>
              <a:rPr sz="1100" spc="-35" dirty="0">
                <a:solidFill>
                  <a:srgbClr val="001F5F"/>
                </a:solidFill>
                <a:latin typeface="Arial"/>
                <a:cs typeface="Arial"/>
              </a:rPr>
              <a:t> </a:t>
            </a:r>
            <a:r>
              <a:rPr sz="1100" dirty="0">
                <a:solidFill>
                  <a:srgbClr val="001F5F"/>
                </a:solidFill>
                <a:latin typeface="Arial"/>
                <a:cs typeface="Arial"/>
              </a:rPr>
              <a:t>un</a:t>
            </a:r>
            <a:r>
              <a:rPr sz="1100" spc="-15" dirty="0">
                <a:solidFill>
                  <a:srgbClr val="001F5F"/>
                </a:solidFill>
                <a:latin typeface="Arial"/>
                <a:cs typeface="Arial"/>
              </a:rPr>
              <a:t> </a:t>
            </a:r>
            <a:r>
              <a:rPr sz="1100" spc="-10" dirty="0">
                <a:solidFill>
                  <a:srgbClr val="001F5F"/>
                </a:solidFill>
                <a:latin typeface="Arial"/>
                <a:cs typeface="Arial"/>
              </a:rPr>
              <a:t>ingiusto</a:t>
            </a:r>
            <a:r>
              <a:rPr sz="1100" spc="-130" dirty="0">
                <a:solidFill>
                  <a:srgbClr val="001F5F"/>
                </a:solidFill>
                <a:latin typeface="Arial"/>
                <a:cs typeface="Arial"/>
              </a:rPr>
              <a:t> </a:t>
            </a:r>
            <a:r>
              <a:rPr sz="1100" spc="-10" dirty="0">
                <a:solidFill>
                  <a:srgbClr val="001F5F"/>
                </a:solidFill>
                <a:latin typeface="Arial"/>
                <a:cs typeface="Arial"/>
              </a:rPr>
              <a:t>profitto</a:t>
            </a:r>
            <a:endParaRPr sz="1100" dirty="0">
              <a:latin typeface="Arial"/>
              <a:cs typeface="Arial"/>
            </a:endParaRPr>
          </a:p>
        </p:txBody>
      </p:sp>
      <p:sp>
        <p:nvSpPr>
          <p:cNvPr id="32" name="object 32"/>
          <p:cNvSpPr txBox="1"/>
          <p:nvPr/>
        </p:nvSpPr>
        <p:spPr>
          <a:xfrm>
            <a:off x="156076" y="3417250"/>
            <a:ext cx="1019810" cy="361950"/>
          </a:xfrm>
          <a:prstGeom prst="rect">
            <a:avLst/>
          </a:prstGeom>
        </p:spPr>
        <p:txBody>
          <a:bodyPr vert="horz" wrap="square" lIns="0" tIns="13335" rIns="0" bIns="0" rtlCol="0">
            <a:spAutoFit/>
          </a:bodyPr>
          <a:lstStyle/>
          <a:p>
            <a:pPr marL="226060" marR="5080" indent="-213995">
              <a:lnSpc>
                <a:spcPct val="100000"/>
              </a:lnSpc>
              <a:spcBef>
                <a:spcPts val="105"/>
              </a:spcBef>
            </a:pPr>
            <a:r>
              <a:rPr sz="1100" b="1" spc="-10" dirty="0">
                <a:solidFill>
                  <a:srgbClr val="001F5F"/>
                </a:solidFill>
                <a:latin typeface="Arial"/>
                <a:cs typeface="Arial"/>
              </a:rPr>
              <a:t>Responsabilità dell’ente</a:t>
            </a:r>
            <a:endParaRPr sz="1100">
              <a:latin typeface="Arial"/>
              <a:cs typeface="Arial"/>
            </a:endParaRPr>
          </a:p>
        </p:txBody>
      </p:sp>
      <p:sp>
        <p:nvSpPr>
          <p:cNvPr id="33" name="object 33"/>
          <p:cNvSpPr txBox="1"/>
          <p:nvPr/>
        </p:nvSpPr>
        <p:spPr>
          <a:xfrm>
            <a:off x="1563071" y="3135239"/>
            <a:ext cx="5172075" cy="940435"/>
          </a:xfrm>
          <a:prstGeom prst="rect">
            <a:avLst/>
          </a:prstGeom>
        </p:spPr>
        <p:txBody>
          <a:bodyPr vert="horz" wrap="square" lIns="0" tIns="38100" rIns="0" bIns="0" rtlCol="0">
            <a:spAutoFit/>
          </a:bodyPr>
          <a:lstStyle/>
          <a:p>
            <a:pPr marL="184150" indent="-171450">
              <a:lnSpc>
                <a:spcPct val="100000"/>
              </a:lnSpc>
              <a:spcBef>
                <a:spcPts val="300"/>
              </a:spcBef>
              <a:buClr>
                <a:srgbClr val="0091DA"/>
              </a:buClr>
              <a:buSzPct val="81818"/>
              <a:buFont typeface="Wingdings"/>
              <a:buChar char=""/>
              <a:tabLst>
                <a:tab pos="184150" algn="l"/>
              </a:tabLst>
            </a:pPr>
            <a:r>
              <a:rPr sz="1100" spc="-10" dirty="0">
                <a:solidFill>
                  <a:srgbClr val="001F5F"/>
                </a:solidFill>
                <a:latin typeface="Arial"/>
                <a:cs typeface="Arial"/>
              </a:rPr>
              <a:t>Ricorso</a:t>
            </a:r>
            <a:r>
              <a:rPr sz="1100" spc="-35" dirty="0">
                <a:solidFill>
                  <a:srgbClr val="001F5F"/>
                </a:solidFill>
                <a:latin typeface="Arial"/>
                <a:cs typeface="Arial"/>
              </a:rPr>
              <a:t> </a:t>
            </a:r>
            <a:r>
              <a:rPr sz="1100" spc="-10" dirty="0">
                <a:solidFill>
                  <a:srgbClr val="001F5F"/>
                </a:solidFill>
                <a:latin typeface="Arial"/>
                <a:cs typeface="Arial"/>
              </a:rPr>
              <a:t>abituale</a:t>
            </a:r>
            <a:r>
              <a:rPr sz="1100" spc="-35" dirty="0">
                <a:solidFill>
                  <a:srgbClr val="001F5F"/>
                </a:solidFill>
                <a:latin typeface="Arial"/>
                <a:cs typeface="Arial"/>
              </a:rPr>
              <a:t> </a:t>
            </a:r>
            <a:r>
              <a:rPr sz="1100" dirty="0">
                <a:solidFill>
                  <a:srgbClr val="001F5F"/>
                </a:solidFill>
                <a:latin typeface="Arial"/>
                <a:cs typeface="Arial"/>
              </a:rPr>
              <a:t>allo</a:t>
            </a:r>
            <a:r>
              <a:rPr sz="1100" spc="5" dirty="0">
                <a:solidFill>
                  <a:srgbClr val="001F5F"/>
                </a:solidFill>
                <a:latin typeface="Arial"/>
                <a:cs typeface="Arial"/>
              </a:rPr>
              <a:t> </a:t>
            </a:r>
            <a:r>
              <a:rPr sz="1100" spc="-10" dirty="0">
                <a:solidFill>
                  <a:srgbClr val="001F5F"/>
                </a:solidFill>
                <a:latin typeface="Arial"/>
                <a:cs typeface="Arial"/>
              </a:rPr>
              <a:t>strumento</a:t>
            </a:r>
            <a:r>
              <a:rPr sz="1100" spc="-50" dirty="0">
                <a:solidFill>
                  <a:srgbClr val="001F5F"/>
                </a:solidFill>
                <a:latin typeface="Arial"/>
                <a:cs typeface="Arial"/>
              </a:rPr>
              <a:t> </a:t>
            </a:r>
            <a:r>
              <a:rPr sz="1100" dirty="0">
                <a:solidFill>
                  <a:srgbClr val="001F5F"/>
                </a:solidFill>
                <a:latin typeface="Arial"/>
                <a:cs typeface="Arial"/>
              </a:rPr>
              <a:t>della</a:t>
            </a:r>
            <a:r>
              <a:rPr sz="1100" spc="-5" dirty="0">
                <a:solidFill>
                  <a:srgbClr val="001F5F"/>
                </a:solidFill>
                <a:latin typeface="Arial"/>
                <a:cs typeface="Arial"/>
              </a:rPr>
              <a:t> </a:t>
            </a:r>
            <a:r>
              <a:rPr sz="1100" spc="-10" dirty="0">
                <a:solidFill>
                  <a:srgbClr val="001F5F"/>
                </a:solidFill>
                <a:latin typeface="Arial"/>
                <a:cs typeface="Arial"/>
              </a:rPr>
              <a:t>corruzione</a:t>
            </a:r>
            <a:r>
              <a:rPr sz="1100" spc="-50" dirty="0">
                <a:solidFill>
                  <a:srgbClr val="001F5F"/>
                </a:solidFill>
                <a:latin typeface="Arial"/>
                <a:cs typeface="Arial"/>
              </a:rPr>
              <a:t> </a:t>
            </a:r>
            <a:r>
              <a:rPr sz="1100" spc="-10" dirty="0">
                <a:solidFill>
                  <a:srgbClr val="001F5F"/>
                </a:solidFill>
                <a:latin typeface="Arial"/>
                <a:cs typeface="Arial"/>
              </a:rPr>
              <a:t>(pericolo</a:t>
            </a:r>
            <a:r>
              <a:rPr sz="1100" spc="-35" dirty="0">
                <a:solidFill>
                  <a:srgbClr val="001F5F"/>
                </a:solidFill>
                <a:latin typeface="Arial"/>
                <a:cs typeface="Arial"/>
              </a:rPr>
              <a:t> </a:t>
            </a:r>
            <a:r>
              <a:rPr sz="1100" dirty="0">
                <a:solidFill>
                  <a:srgbClr val="001F5F"/>
                </a:solidFill>
                <a:latin typeface="Arial"/>
                <a:cs typeface="Arial"/>
              </a:rPr>
              <a:t>di</a:t>
            </a:r>
            <a:r>
              <a:rPr sz="1100" spc="-10" dirty="0">
                <a:solidFill>
                  <a:srgbClr val="001F5F"/>
                </a:solidFill>
                <a:latin typeface="Arial"/>
                <a:cs typeface="Arial"/>
              </a:rPr>
              <a:t> reiterazione</a:t>
            </a:r>
            <a:r>
              <a:rPr sz="1100" spc="-50" dirty="0">
                <a:solidFill>
                  <a:srgbClr val="001F5F"/>
                </a:solidFill>
                <a:latin typeface="Arial"/>
                <a:cs typeface="Arial"/>
              </a:rPr>
              <a:t> </a:t>
            </a:r>
            <a:r>
              <a:rPr sz="1100" dirty="0">
                <a:solidFill>
                  <a:srgbClr val="001F5F"/>
                </a:solidFill>
                <a:latin typeface="Arial"/>
                <a:cs typeface="Arial"/>
              </a:rPr>
              <a:t>dei</a:t>
            </a:r>
            <a:r>
              <a:rPr sz="1100" spc="80" dirty="0">
                <a:solidFill>
                  <a:srgbClr val="001F5F"/>
                </a:solidFill>
                <a:latin typeface="Arial"/>
                <a:cs typeface="Arial"/>
              </a:rPr>
              <a:t> </a:t>
            </a:r>
            <a:r>
              <a:rPr sz="1100" spc="-10" dirty="0">
                <a:solidFill>
                  <a:srgbClr val="001F5F"/>
                </a:solidFill>
                <a:latin typeface="Arial"/>
                <a:cs typeface="Arial"/>
              </a:rPr>
              <a:t>reati)</a:t>
            </a:r>
            <a:endParaRPr sz="1100" dirty="0">
              <a:latin typeface="Arial"/>
              <a:cs typeface="Arial"/>
            </a:endParaRPr>
          </a:p>
          <a:p>
            <a:pPr marL="183515" marR="95885" indent="-171450">
              <a:lnSpc>
                <a:spcPct val="100000"/>
              </a:lnSpc>
              <a:spcBef>
                <a:spcPts val="204"/>
              </a:spcBef>
              <a:buClr>
                <a:srgbClr val="0091DA"/>
              </a:buClr>
              <a:buSzPct val="81818"/>
              <a:buFont typeface="Wingdings"/>
              <a:buChar char=""/>
              <a:tabLst>
                <a:tab pos="184785" algn="l"/>
              </a:tabLst>
            </a:pPr>
            <a:r>
              <a:rPr sz="1100" spc="-10" dirty="0">
                <a:solidFill>
                  <a:srgbClr val="001F5F"/>
                </a:solidFill>
                <a:latin typeface="Arial"/>
                <a:cs typeface="Arial"/>
              </a:rPr>
              <a:t>Individuazione</a:t>
            </a:r>
            <a:r>
              <a:rPr sz="1100" spc="-40" dirty="0">
                <a:solidFill>
                  <a:srgbClr val="001F5F"/>
                </a:solidFill>
                <a:latin typeface="Arial"/>
                <a:cs typeface="Arial"/>
              </a:rPr>
              <a:t> </a:t>
            </a:r>
            <a:r>
              <a:rPr sz="1100" dirty="0">
                <a:solidFill>
                  <a:srgbClr val="001F5F"/>
                </a:solidFill>
                <a:latin typeface="Arial"/>
                <a:cs typeface="Arial"/>
              </a:rPr>
              <a:t>di</a:t>
            </a:r>
            <a:r>
              <a:rPr sz="1100" spc="-10" dirty="0">
                <a:solidFill>
                  <a:srgbClr val="001F5F"/>
                </a:solidFill>
                <a:latin typeface="Arial"/>
                <a:cs typeface="Arial"/>
              </a:rPr>
              <a:t> accantonamenti</a:t>
            </a:r>
            <a:r>
              <a:rPr sz="1100" spc="-40" dirty="0">
                <a:solidFill>
                  <a:srgbClr val="001F5F"/>
                </a:solidFill>
                <a:latin typeface="Arial"/>
                <a:cs typeface="Arial"/>
              </a:rPr>
              <a:t> </a:t>
            </a:r>
            <a:r>
              <a:rPr sz="1100" dirty="0">
                <a:solidFill>
                  <a:srgbClr val="001F5F"/>
                </a:solidFill>
                <a:latin typeface="Arial"/>
                <a:cs typeface="Arial"/>
              </a:rPr>
              <a:t>di</a:t>
            </a:r>
            <a:r>
              <a:rPr sz="1100" spc="-15" dirty="0">
                <a:solidFill>
                  <a:srgbClr val="001F5F"/>
                </a:solidFill>
                <a:latin typeface="Arial"/>
                <a:cs typeface="Arial"/>
              </a:rPr>
              <a:t> </a:t>
            </a:r>
            <a:r>
              <a:rPr sz="1100" dirty="0">
                <a:solidFill>
                  <a:srgbClr val="001F5F"/>
                </a:solidFill>
                <a:latin typeface="Arial"/>
                <a:cs typeface="Arial"/>
              </a:rPr>
              <a:t>fondi</a:t>
            </a:r>
            <a:r>
              <a:rPr sz="1100" spc="-20" dirty="0">
                <a:solidFill>
                  <a:srgbClr val="001F5F"/>
                </a:solidFill>
                <a:latin typeface="Arial"/>
                <a:cs typeface="Arial"/>
              </a:rPr>
              <a:t> </a:t>
            </a:r>
            <a:r>
              <a:rPr sz="1100" dirty="0">
                <a:solidFill>
                  <a:srgbClr val="001F5F"/>
                </a:solidFill>
                <a:latin typeface="Arial"/>
                <a:cs typeface="Arial"/>
              </a:rPr>
              <a:t>occulti,</a:t>
            </a:r>
            <a:r>
              <a:rPr sz="1100" spc="-40" dirty="0">
                <a:solidFill>
                  <a:srgbClr val="001F5F"/>
                </a:solidFill>
                <a:latin typeface="Arial"/>
                <a:cs typeface="Arial"/>
              </a:rPr>
              <a:t> </a:t>
            </a:r>
            <a:r>
              <a:rPr sz="1100" dirty="0">
                <a:solidFill>
                  <a:srgbClr val="001F5F"/>
                </a:solidFill>
                <a:latin typeface="Arial"/>
                <a:cs typeface="Arial"/>
              </a:rPr>
              <a:t>atti</a:t>
            </a:r>
            <a:r>
              <a:rPr sz="1100" spc="-20" dirty="0">
                <a:solidFill>
                  <a:srgbClr val="001F5F"/>
                </a:solidFill>
                <a:latin typeface="Arial"/>
                <a:cs typeface="Arial"/>
              </a:rPr>
              <a:t> </a:t>
            </a:r>
            <a:r>
              <a:rPr sz="1100" dirty="0">
                <a:solidFill>
                  <a:srgbClr val="001F5F"/>
                </a:solidFill>
                <a:latin typeface="Arial"/>
                <a:cs typeface="Arial"/>
              </a:rPr>
              <a:t>a</a:t>
            </a:r>
            <a:r>
              <a:rPr sz="1100" spc="-5" dirty="0">
                <a:solidFill>
                  <a:srgbClr val="001F5F"/>
                </a:solidFill>
                <a:latin typeface="Arial"/>
                <a:cs typeface="Arial"/>
              </a:rPr>
              <a:t> </a:t>
            </a:r>
            <a:r>
              <a:rPr sz="1100" spc="-10" dirty="0">
                <a:solidFill>
                  <a:srgbClr val="001F5F"/>
                </a:solidFill>
                <a:latin typeface="Arial"/>
                <a:cs typeface="Arial"/>
              </a:rPr>
              <a:t>veicolare</a:t>
            </a:r>
            <a:r>
              <a:rPr sz="1100" spc="-35" dirty="0">
                <a:solidFill>
                  <a:srgbClr val="001F5F"/>
                </a:solidFill>
                <a:latin typeface="Arial"/>
                <a:cs typeface="Arial"/>
              </a:rPr>
              <a:t> </a:t>
            </a:r>
            <a:r>
              <a:rPr sz="1100" dirty="0">
                <a:solidFill>
                  <a:srgbClr val="001F5F"/>
                </a:solidFill>
                <a:latin typeface="Arial"/>
                <a:cs typeface="Arial"/>
              </a:rPr>
              <a:t>le</a:t>
            </a:r>
            <a:r>
              <a:rPr sz="1100" spc="-5" dirty="0">
                <a:solidFill>
                  <a:srgbClr val="001F5F"/>
                </a:solidFill>
                <a:latin typeface="Arial"/>
                <a:cs typeface="Arial"/>
              </a:rPr>
              <a:t> </a:t>
            </a:r>
            <a:r>
              <a:rPr sz="1100" spc="-10" dirty="0">
                <a:solidFill>
                  <a:srgbClr val="001F5F"/>
                </a:solidFill>
                <a:latin typeface="Arial"/>
                <a:cs typeface="Arial"/>
              </a:rPr>
              <a:t>fattispecie</a:t>
            </a:r>
            <a:r>
              <a:rPr sz="1100" spc="-55" dirty="0">
                <a:solidFill>
                  <a:srgbClr val="001F5F"/>
                </a:solidFill>
                <a:latin typeface="Arial"/>
                <a:cs typeface="Arial"/>
              </a:rPr>
              <a:t> </a:t>
            </a:r>
            <a:r>
              <a:rPr sz="1100" spc="-25" dirty="0">
                <a:solidFill>
                  <a:srgbClr val="001F5F"/>
                </a:solidFill>
                <a:latin typeface="Arial"/>
                <a:cs typeface="Arial"/>
              </a:rPr>
              <a:t>di 	</a:t>
            </a:r>
            <a:r>
              <a:rPr sz="1100" dirty="0">
                <a:solidFill>
                  <a:srgbClr val="001F5F"/>
                </a:solidFill>
                <a:latin typeface="Arial"/>
                <a:cs typeface="Arial"/>
              </a:rPr>
              <a:t>reato</a:t>
            </a:r>
            <a:r>
              <a:rPr sz="1100" spc="-70" dirty="0">
                <a:solidFill>
                  <a:srgbClr val="001F5F"/>
                </a:solidFill>
                <a:latin typeface="Arial"/>
                <a:cs typeface="Arial"/>
              </a:rPr>
              <a:t> </a:t>
            </a:r>
            <a:r>
              <a:rPr sz="1100" dirty="0">
                <a:solidFill>
                  <a:srgbClr val="001F5F"/>
                </a:solidFill>
                <a:latin typeface="Arial"/>
                <a:cs typeface="Arial"/>
              </a:rPr>
              <a:t>in</a:t>
            </a:r>
            <a:r>
              <a:rPr sz="1100" spc="-55" dirty="0">
                <a:solidFill>
                  <a:srgbClr val="001F5F"/>
                </a:solidFill>
                <a:latin typeface="Arial"/>
                <a:cs typeface="Arial"/>
              </a:rPr>
              <a:t> </a:t>
            </a:r>
            <a:r>
              <a:rPr sz="1100" spc="-10" dirty="0">
                <a:solidFill>
                  <a:srgbClr val="001F5F"/>
                </a:solidFill>
                <a:latin typeface="Arial"/>
                <a:cs typeface="Arial"/>
              </a:rPr>
              <a:t>oggetto</a:t>
            </a:r>
            <a:endParaRPr sz="1100" dirty="0">
              <a:latin typeface="Arial"/>
              <a:cs typeface="Arial"/>
            </a:endParaRPr>
          </a:p>
          <a:p>
            <a:pPr marL="184150" indent="-171450">
              <a:lnSpc>
                <a:spcPct val="100000"/>
              </a:lnSpc>
              <a:spcBef>
                <a:spcPts val="195"/>
              </a:spcBef>
              <a:buClr>
                <a:srgbClr val="0091DA"/>
              </a:buClr>
              <a:buSzPct val="81818"/>
              <a:buFont typeface="Wingdings"/>
              <a:buChar char=""/>
              <a:tabLst>
                <a:tab pos="184150" algn="l"/>
              </a:tabLst>
            </a:pPr>
            <a:r>
              <a:rPr sz="1100" b="1" spc="-10" dirty="0">
                <a:solidFill>
                  <a:srgbClr val="001F5F"/>
                </a:solidFill>
                <a:latin typeface="Arial"/>
                <a:cs typeface="Arial"/>
              </a:rPr>
              <a:t>Mancato</a:t>
            </a:r>
            <a:r>
              <a:rPr sz="1100" b="1" spc="-40" dirty="0">
                <a:solidFill>
                  <a:srgbClr val="001F5F"/>
                </a:solidFill>
                <a:latin typeface="Arial"/>
                <a:cs typeface="Arial"/>
              </a:rPr>
              <a:t> </a:t>
            </a:r>
            <a:r>
              <a:rPr sz="1100" b="1" spc="-10" dirty="0">
                <a:solidFill>
                  <a:srgbClr val="001F5F"/>
                </a:solidFill>
                <a:latin typeface="Arial"/>
                <a:cs typeface="Arial"/>
              </a:rPr>
              <a:t>sviluppo</a:t>
            </a:r>
            <a:r>
              <a:rPr sz="1100" b="1" spc="-35" dirty="0">
                <a:solidFill>
                  <a:srgbClr val="001F5F"/>
                </a:solidFill>
                <a:latin typeface="Arial"/>
                <a:cs typeface="Arial"/>
              </a:rPr>
              <a:t> </a:t>
            </a:r>
            <a:r>
              <a:rPr sz="1100" b="1" dirty="0">
                <a:solidFill>
                  <a:srgbClr val="001F5F"/>
                </a:solidFill>
                <a:latin typeface="Arial"/>
                <a:cs typeface="Arial"/>
              </a:rPr>
              <a:t>e </a:t>
            </a:r>
            <a:r>
              <a:rPr sz="1100" b="1" spc="-10" dirty="0">
                <a:solidFill>
                  <a:srgbClr val="001F5F"/>
                </a:solidFill>
                <a:latin typeface="Arial"/>
                <a:cs typeface="Arial"/>
              </a:rPr>
              <a:t>formalizzazione</a:t>
            </a:r>
            <a:r>
              <a:rPr sz="1100" b="1" spc="-35" dirty="0">
                <a:solidFill>
                  <a:srgbClr val="001F5F"/>
                </a:solidFill>
                <a:latin typeface="Arial"/>
                <a:cs typeface="Arial"/>
              </a:rPr>
              <a:t> </a:t>
            </a:r>
            <a:r>
              <a:rPr sz="1100" b="1" dirty="0">
                <a:solidFill>
                  <a:srgbClr val="001F5F"/>
                </a:solidFill>
                <a:latin typeface="Arial"/>
                <a:cs typeface="Arial"/>
              </a:rPr>
              <a:t>di</a:t>
            </a:r>
            <a:r>
              <a:rPr sz="1100" b="1" spc="-15" dirty="0">
                <a:solidFill>
                  <a:srgbClr val="001F5F"/>
                </a:solidFill>
                <a:latin typeface="Arial"/>
                <a:cs typeface="Arial"/>
              </a:rPr>
              <a:t> </a:t>
            </a:r>
            <a:r>
              <a:rPr sz="1100" b="1" dirty="0">
                <a:solidFill>
                  <a:srgbClr val="001F5F"/>
                </a:solidFill>
                <a:latin typeface="Arial"/>
                <a:cs typeface="Arial"/>
              </a:rPr>
              <a:t>un</a:t>
            </a:r>
            <a:r>
              <a:rPr sz="1100" b="1" spc="-15" dirty="0">
                <a:solidFill>
                  <a:srgbClr val="001F5F"/>
                </a:solidFill>
                <a:latin typeface="Arial"/>
                <a:cs typeface="Arial"/>
              </a:rPr>
              <a:t> </a:t>
            </a:r>
            <a:r>
              <a:rPr sz="1100" b="1" dirty="0">
                <a:solidFill>
                  <a:srgbClr val="001F5F"/>
                </a:solidFill>
                <a:latin typeface="Arial"/>
                <a:cs typeface="Arial"/>
              </a:rPr>
              <a:t>modello</a:t>
            </a:r>
            <a:r>
              <a:rPr sz="1100" b="1" spc="-25" dirty="0">
                <a:solidFill>
                  <a:srgbClr val="001F5F"/>
                </a:solidFill>
                <a:latin typeface="Arial"/>
                <a:cs typeface="Arial"/>
              </a:rPr>
              <a:t> </a:t>
            </a:r>
            <a:r>
              <a:rPr sz="1100" b="1" spc="-10" dirty="0">
                <a:solidFill>
                  <a:srgbClr val="001F5F"/>
                </a:solidFill>
                <a:latin typeface="Arial"/>
                <a:cs typeface="Arial"/>
              </a:rPr>
              <a:t>organizzativo</a:t>
            </a:r>
            <a:r>
              <a:rPr sz="1100" b="1" spc="-35" dirty="0">
                <a:solidFill>
                  <a:srgbClr val="001F5F"/>
                </a:solidFill>
                <a:latin typeface="Arial"/>
                <a:cs typeface="Arial"/>
              </a:rPr>
              <a:t> </a:t>
            </a:r>
            <a:r>
              <a:rPr sz="1100" b="1" dirty="0">
                <a:solidFill>
                  <a:srgbClr val="001F5F"/>
                </a:solidFill>
                <a:latin typeface="Arial"/>
                <a:cs typeface="Arial"/>
              </a:rPr>
              <a:t>ex</a:t>
            </a:r>
            <a:r>
              <a:rPr sz="1100" b="1" spc="-10" dirty="0">
                <a:solidFill>
                  <a:srgbClr val="001F5F"/>
                </a:solidFill>
                <a:latin typeface="Arial"/>
                <a:cs typeface="Arial"/>
              </a:rPr>
              <a:t> </a:t>
            </a:r>
            <a:r>
              <a:rPr sz="1100" b="1" dirty="0">
                <a:solidFill>
                  <a:srgbClr val="001F5F"/>
                </a:solidFill>
                <a:latin typeface="Arial"/>
                <a:cs typeface="Arial"/>
              </a:rPr>
              <a:t>D.</a:t>
            </a:r>
            <a:r>
              <a:rPr sz="1100" b="1" spc="-5" dirty="0">
                <a:solidFill>
                  <a:srgbClr val="001F5F"/>
                </a:solidFill>
                <a:latin typeface="Arial"/>
                <a:cs typeface="Arial"/>
              </a:rPr>
              <a:t> </a:t>
            </a:r>
            <a:r>
              <a:rPr sz="1100" b="1" spc="-20" dirty="0">
                <a:solidFill>
                  <a:srgbClr val="001F5F"/>
                </a:solidFill>
                <a:latin typeface="Arial"/>
                <a:cs typeface="Arial"/>
              </a:rPr>
              <a:t>Lgs.</a:t>
            </a:r>
            <a:endParaRPr sz="1100" dirty="0">
              <a:latin typeface="Arial"/>
              <a:cs typeface="Arial"/>
            </a:endParaRPr>
          </a:p>
          <a:p>
            <a:pPr marL="184785">
              <a:lnSpc>
                <a:spcPct val="100000"/>
              </a:lnSpc>
            </a:pPr>
            <a:r>
              <a:rPr sz="1100" b="1" dirty="0">
                <a:solidFill>
                  <a:srgbClr val="001F5F"/>
                </a:solidFill>
                <a:latin typeface="Arial"/>
                <a:cs typeface="Arial"/>
              </a:rPr>
              <a:t>n.</a:t>
            </a:r>
            <a:r>
              <a:rPr sz="1100" b="1" spc="-45" dirty="0">
                <a:solidFill>
                  <a:srgbClr val="001F5F"/>
                </a:solidFill>
                <a:latin typeface="Arial"/>
                <a:cs typeface="Arial"/>
              </a:rPr>
              <a:t> </a:t>
            </a:r>
            <a:r>
              <a:rPr sz="1100" b="1" spc="-10" dirty="0">
                <a:solidFill>
                  <a:srgbClr val="001F5F"/>
                </a:solidFill>
                <a:latin typeface="Arial"/>
                <a:cs typeface="Arial"/>
              </a:rPr>
              <a:t>231/01</a:t>
            </a:r>
            <a:endParaRPr sz="1100" dirty="0">
              <a:latin typeface="Arial"/>
              <a:cs typeface="Arial"/>
            </a:endParaRPr>
          </a:p>
        </p:txBody>
      </p:sp>
      <p:sp>
        <p:nvSpPr>
          <p:cNvPr id="34" name="object 34"/>
          <p:cNvSpPr txBox="1"/>
          <p:nvPr/>
        </p:nvSpPr>
        <p:spPr>
          <a:xfrm>
            <a:off x="310025" y="4372290"/>
            <a:ext cx="713740" cy="193675"/>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rgbClr val="001F5F"/>
                </a:solidFill>
                <a:latin typeface="Arial"/>
                <a:cs typeface="Arial"/>
              </a:rPr>
              <a:t>Attenuanti</a:t>
            </a:r>
            <a:endParaRPr sz="1100">
              <a:latin typeface="Arial"/>
              <a:cs typeface="Arial"/>
            </a:endParaRPr>
          </a:p>
        </p:txBody>
      </p:sp>
      <p:sp>
        <p:nvSpPr>
          <p:cNvPr id="35" name="object 35"/>
          <p:cNvSpPr txBox="1"/>
          <p:nvPr/>
        </p:nvSpPr>
        <p:spPr>
          <a:xfrm>
            <a:off x="1579042" y="4075674"/>
            <a:ext cx="4807585" cy="748030"/>
          </a:xfrm>
          <a:prstGeom prst="rect">
            <a:avLst/>
          </a:prstGeom>
        </p:spPr>
        <p:txBody>
          <a:bodyPr vert="horz" wrap="square" lIns="0" tIns="38100" rIns="0" bIns="0" rtlCol="0">
            <a:spAutoFit/>
          </a:bodyPr>
          <a:lstStyle/>
          <a:p>
            <a:pPr marL="184150" indent="-171450">
              <a:lnSpc>
                <a:spcPct val="100000"/>
              </a:lnSpc>
              <a:spcBef>
                <a:spcPts val="300"/>
              </a:spcBef>
              <a:buClr>
                <a:srgbClr val="0091DA"/>
              </a:buClr>
              <a:buSzPct val="81818"/>
              <a:buFont typeface="Wingdings"/>
              <a:buChar char=""/>
              <a:tabLst>
                <a:tab pos="184150" algn="l"/>
              </a:tabLst>
            </a:pPr>
            <a:r>
              <a:rPr sz="1100" dirty="0">
                <a:solidFill>
                  <a:srgbClr val="001F5F"/>
                </a:solidFill>
                <a:latin typeface="Arial"/>
                <a:cs typeface="Arial"/>
              </a:rPr>
              <a:t>La</a:t>
            </a:r>
            <a:r>
              <a:rPr sz="1100" spc="-20" dirty="0">
                <a:solidFill>
                  <a:srgbClr val="001F5F"/>
                </a:solidFill>
                <a:latin typeface="Arial"/>
                <a:cs typeface="Arial"/>
              </a:rPr>
              <a:t> </a:t>
            </a:r>
            <a:r>
              <a:rPr sz="1100" spc="-10" dirty="0">
                <a:solidFill>
                  <a:srgbClr val="001F5F"/>
                </a:solidFill>
                <a:latin typeface="Arial"/>
                <a:cs typeface="Arial"/>
              </a:rPr>
              <a:t>società</a:t>
            </a:r>
            <a:r>
              <a:rPr sz="1100" spc="-55" dirty="0">
                <a:solidFill>
                  <a:srgbClr val="001F5F"/>
                </a:solidFill>
                <a:latin typeface="Arial"/>
                <a:cs typeface="Arial"/>
              </a:rPr>
              <a:t> </a:t>
            </a:r>
            <a:r>
              <a:rPr sz="1100" dirty="0">
                <a:solidFill>
                  <a:srgbClr val="001F5F"/>
                </a:solidFill>
                <a:latin typeface="Arial"/>
                <a:cs typeface="Arial"/>
              </a:rPr>
              <a:t>dispone</a:t>
            </a:r>
            <a:r>
              <a:rPr sz="1100" spc="-30" dirty="0">
                <a:solidFill>
                  <a:srgbClr val="001F5F"/>
                </a:solidFill>
                <a:latin typeface="Arial"/>
                <a:cs typeface="Arial"/>
              </a:rPr>
              <a:t> </a:t>
            </a:r>
            <a:r>
              <a:rPr sz="1100" dirty="0">
                <a:solidFill>
                  <a:srgbClr val="001F5F"/>
                </a:solidFill>
                <a:latin typeface="Arial"/>
                <a:cs typeface="Arial"/>
              </a:rPr>
              <a:t>di</a:t>
            </a:r>
            <a:r>
              <a:rPr sz="1100" spc="-20" dirty="0">
                <a:solidFill>
                  <a:srgbClr val="001F5F"/>
                </a:solidFill>
                <a:latin typeface="Arial"/>
                <a:cs typeface="Arial"/>
              </a:rPr>
              <a:t> </a:t>
            </a:r>
            <a:r>
              <a:rPr sz="1100" dirty="0">
                <a:solidFill>
                  <a:srgbClr val="001F5F"/>
                </a:solidFill>
                <a:latin typeface="Arial"/>
                <a:cs typeface="Arial"/>
              </a:rPr>
              <a:t>un</a:t>
            </a:r>
            <a:r>
              <a:rPr sz="1100" spc="-15" dirty="0">
                <a:solidFill>
                  <a:srgbClr val="001F5F"/>
                </a:solidFill>
                <a:latin typeface="Arial"/>
                <a:cs typeface="Arial"/>
              </a:rPr>
              <a:t> </a:t>
            </a:r>
            <a:r>
              <a:rPr sz="1100" spc="-10" dirty="0">
                <a:solidFill>
                  <a:srgbClr val="001F5F"/>
                </a:solidFill>
                <a:latin typeface="Arial"/>
                <a:cs typeface="Arial"/>
              </a:rPr>
              <a:t>elevato</a:t>
            </a:r>
            <a:r>
              <a:rPr sz="1100" spc="-30" dirty="0">
                <a:solidFill>
                  <a:srgbClr val="001F5F"/>
                </a:solidFill>
                <a:latin typeface="Arial"/>
                <a:cs typeface="Arial"/>
              </a:rPr>
              <a:t> </a:t>
            </a:r>
            <a:r>
              <a:rPr sz="1100" spc="-10" dirty="0">
                <a:solidFill>
                  <a:srgbClr val="001F5F"/>
                </a:solidFill>
                <a:latin typeface="Arial"/>
                <a:cs typeface="Arial"/>
              </a:rPr>
              <a:t>numero</a:t>
            </a:r>
            <a:r>
              <a:rPr sz="1100" spc="-55" dirty="0">
                <a:solidFill>
                  <a:srgbClr val="001F5F"/>
                </a:solidFill>
                <a:latin typeface="Arial"/>
                <a:cs typeface="Arial"/>
              </a:rPr>
              <a:t> </a:t>
            </a:r>
            <a:r>
              <a:rPr sz="1100" dirty="0">
                <a:solidFill>
                  <a:srgbClr val="001F5F"/>
                </a:solidFill>
                <a:latin typeface="Arial"/>
                <a:cs typeface="Arial"/>
              </a:rPr>
              <a:t>di</a:t>
            </a:r>
            <a:r>
              <a:rPr sz="1100" spc="-25" dirty="0">
                <a:solidFill>
                  <a:srgbClr val="001F5F"/>
                </a:solidFill>
                <a:latin typeface="Arial"/>
                <a:cs typeface="Arial"/>
              </a:rPr>
              <a:t> </a:t>
            </a:r>
            <a:r>
              <a:rPr sz="1100" spc="-10" dirty="0">
                <a:solidFill>
                  <a:srgbClr val="001F5F"/>
                </a:solidFill>
                <a:latin typeface="Arial"/>
                <a:cs typeface="Arial"/>
              </a:rPr>
              <a:t>dipendenti</a:t>
            </a:r>
            <a:endParaRPr sz="1100" dirty="0">
              <a:latin typeface="Arial"/>
              <a:cs typeface="Arial"/>
            </a:endParaRPr>
          </a:p>
          <a:p>
            <a:pPr marL="183515" marR="5080" indent="-171450">
              <a:lnSpc>
                <a:spcPct val="100000"/>
              </a:lnSpc>
              <a:spcBef>
                <a:spcPts val="204"/>
              </a:spcBef>
              <a:buClr>
                <a:srgbClr val="0091DA"/>
              </a:buClr>
              <a:buSzPct val="81818"/>
              <a:buFont typeface="Wingdings"/>
              <a:buChar char=""/>
              <a:tabLst>
                <a:tab pos="184785" algn="l"/>
              </a:tabLst>
            </a:pPr>
            <a:r>
              <a:rPr sz="1100" spc="-10" dirty="0">
                <a:solidFill>
                  <a:srgbClr val="001F5F"/>
                </a:solidFill>
                <a:latin typeface="Arial"/>
                <a:cs typeface="Arial"/>
              </a:rPr>
              <a:t>Svolgimento</a:t>
            </a:r>
            <a:r>
              <a:rPr sz="1100" spc="-60" dirty="0">
                <a:solidFill>
                  <a:srgbClr val="001F5F"/>
                </a:solidFill>
                <a:latin typeface="Arial"/>
                <a:cs typeface="Arial"/>
              </a:rPr>
              <a:t> </a:t>
            </a:r>
            <a:r>
              <a:rPr sz="1100" dirty="0">
                <a:solidFill>
                  <a:srgbClr val="001F5F"/>
                </a:solidFill>
                <a:latin typeface="Arial"/>
                <a:cs typeface="Arial"/>
              </a:rPr>
              <a:t>di</a:t>
            </a:r>
            <a:r>
              <a:rPr sz="1100" spc="-15" dirty="0">
                <a:solidFill>
                  <a:srgbClr val="001F5F"/>
                </a:solidFill>
                <a:latin typeface="Arial"/>
                <a:cs typeface="Arial"/>
              </a:rPr>
              <a:t> </a:t>
            </a:r>
            <a:r>
              <a:rPr sz="1100" dirty="0">
                <a:solidFill>
                  <a:srgbClr val="001F5F"/>
                </a:solidFill>
                <a:latin typeface="Arial"/>
                <a:cs typeface="Arial"/>
              </a:rPr>
              <a:t>un</a:t>
            </a:r>
            <a:r>
              <a:rPr sz="1100" spc="-15" dirty="0">
                <a:solidFill>
                  <a:srgbClr val="001F5F"/>
                </a:solidFill>
                <a:latin typeface="Arial"/>
                <a:cs typeface="Arial"/>
              </a:rPr>
              <a:t> </a:t>
            </a:r>
            <a:r>
              <a:rPr sz="1100" spc="-10" dirty="0">
                <a:solidFill>
                  <a:srgbClr val="001F5F"/>
                </a:solidFill>
                <a:latin typeface="Arial"/>
                <a:cs typeface="Arial"/>
              </a:rPr>
              <a:t>servizio</a:t>
            </a:r>
            <a:r>
              <a:rPr sz="1100" spc="15" dirty="0">
                <a:solidFill>
                  <a:srgbClr val="001F5F"/>
                </a:solidFill>
                <a:latin typeface="Arial"/>
                <a:cs typeface="Arial"/>
              </a:rPr>
              <a:t> </a:t>
            </a:r>
            <a:r>
              <a:rPr sz="1100" dirty="0">
                <a:solidFill>
                  <a:srgbClr val="001F5F"/>
                </a:solidFill>
                <a:latin typeface="Arial"/>
                <a:cs typeface="Arial"/>
              </a:rPr>
              <a:t>di</a:t>
            </a:r>
            <a:r>
              <a:rPr sz="1100" spc="-25" dirty="0">
                <a:solidFill>
                  <a:srgbClr val="001F5F"/>
                </a:solidFill>
                <a:latin typeface="Arial"/>
                <a:cs typeface="Arial"/>
              </a:rPr>
              <a:t> </a:t>
            </a:r>
            <a:r>
              <a:rPr sz="1100" spc="-10" dirty="0">
                <a:solidFill>
                  <a:srgbClr val="001F5F"/>
                </a:solidFill>
                <a:latin typeface="Arial"/>
                <a:cs typeface="Arial"/>
              </a:rPr>
              <a:t>pubblica</a:t>
            </a:r>
            <a:r>
              <a:rPr sz="1100" spc="-30" dirty="0">
                <a:solidFill>
                  <a:srgbClr val="001F5F"/>
                </a:solidFill>
                <a:latin typeface="Arial"/>
                <a:cs typeface="Arial"/>
              </a:rPr>
              <a:t> </a:t>
            </a:r>
            <a:r>
              <a:rPr sz="1100" spc="-10" dirty="0">
                <a:solidFill>
                  <a:srgbClr val="001F5F"/>
                </a:solidFill>
                <a:latin typeface="Arial"/>
                <a:cs typeface="Arial"/>
              </a:rPr>
              <a:t>utilità</a:t>
            </a:r>
            <a:r>
              <a:rPr sz="1100" spc="-45" dirty="0">
                <a:solidFill>
                  <a:srgbClr val="001F5F"/>
                </a:solidFill>
                <a:latin typeface="Arial"/>
                <a:cs typeface="Arial"/>
              </a:rPr>
              <a:t> </a:t>
            </a:r>
            <a:r>
              <a:rPr sz="1100" spc="-10" dirty="0">
                <a:solidFill>
                  <a:srgbClr val="001F5F"/>
                </a:solidFill>
                <a:latin typeface="Arial"/>
                <a:cs typeface="Arial"/>
              </a:rPr>
              <a:t>(servizio</a:t>
            </a:r>
            <a:r>
              <a:rPr sz="1100" spc="-35" dirty="0">
                <a:solidFill>
                  <a:srgbClr val="001F5F"/>
                </a:solidFill>
                <a:latin typeface="Arial"/>
                <a:cs typeface="Arial"/>
              </a:rPr>
              <a:t> </a:t>
            </a:r>
            <a:r>
              <a:rPr sz="1100" dirty="0">
                <a:solidFill>
                  <a:srgbClr val="001F5F"/>
                </a:solidFill>
                <a:latin typeface="Arial"/>
                <a:cs typeface="Arial"/>
              </a:rPr>
              <a:t>di</a:t>
            </a:r>
            <a:r>
              <a:rPr sz="1100" spc="-10" dirty="0">
                <a:solidFill>
                  <a:srgbClr val="001F5F"/>
                </a:solidFill>
                <a:latin typeface="Arial"/>
                <a:cs typeface="Arial"/>
              </a:rPr>
              <a:t> vigilanza</a:t>
            </a:r>
            <a:r>
              <a:rPr sz="1100" spc="-20" dirty="0">
                <a:solidFill>
                  <a:srgbClr val="001F5F"/>
                </a:solidFill>
                <a:latin typeface="Arial"/>
                <a:cs typeface="Arial"/>
              </a:rPr>
              <a:t> </a:t>
            </a:r>
            <a:r>
              <a:rPr sz="1100" dirty="0">
                <a:solidFill>
                  <a:srgbClr val="001F5F"/>
                </a:solidFill>
                <a:latin typeface="Arial"/>
                <a:cs typeface="Arial"/>
              </a:rPr>
              <a:t>in</a:t>
            </a:r>
            <a:r>
              <a:rPr sz="1100" spc="-15" dirty="0">
                <a:solidFill>
                  <a:srgbClr val="001F5F"/>
                </a:solidFill>
                <a:latin typeface="Arial"/>
                <a:cs typeface="Arial"/>
              </a:rPr>
              <a:t> </a:t>
            </a:r>
            <a:r>
              <a:rPr sz="1100" dirty="0">
                <a:solidFill>
                  <a:srgbClr val="001F5F"/>
                </a:solidFill>
                <a:latin typeface="Arial"/>
                <a:cs typeface="Arial"/>
              </a:rPr>
              <a:t>corso</a:t>
            </a:r>
            <a:r>
              <a:rPr sz="1100" spc="-15" dirty="0">
                <a:solidFill>
                  <a:srgbClr val="001F5F"/>
                </a:solidFill>
                <a:latin typeface="Arial"/>
                <a:cs typeface="Arial"/>
              </a:rPr>
              <a:t> </a:t>
            </a:r>
            <a:r>
              <a:rPr sz="1100" spc="-25" dirty="0">
                <a:solidFill>
                  <a:srgbClr val="001F5F"/>
                </a:solidFill>
                <a:latin typeface="Arial"/>
                <a:cs typeface="Arial"/>
              </a:rPr>
              <a:t>di 	</a:t>
            </a:r>
            <a:r>
              <a:rPr sz="1100" spc="-10" dirty="0">
                <a:solidFill>
                  <a:srgbClr val="001F5F"/>
                </a:solidFill>
                <a:latin typeface="Arial"/>
                <a:cs typeface="Arial"/>
              </a:rPr>
              <a:t>installazioni</a:t>
            </a:r>
            <a:r>
              <a:rPr sz="1100" spc="-15" dirty="0">
                <a:solidFill>
                  <a:srgbClr val="001F5F"/>
                </a:solidFill>
                <a:latin typeface="Arial"/>
                <a:cs typeface="Arial"/>
              </a:rPr>
              <a:t> </a:t>
            </a:r>
            <a:r>
              <a:rPr sz="1100" spc="-10" dirty="0">
                <a:solidFill>
                  <a:srgbClr val="001F5F"/>
                </a:solidFill>
                <a:latin typeface="Arial"/>
                <a:cs typeface="Arial"/>
              </a:rPr>
              <a:t>pubbliche),</a:t>
            </a:r>
            <a:r>
              <a:rPr sz="1100" spc="-40" dirty="0">
                <a:solidFill>
                  <a:srgbClr val="001F5F"/>
                </a:solidFill>
                <a:latin typeface="Arial"/>
                <a:cs typeface="Arial"/>
              </a:rPr>
              <a:t> </a:t>
            </a:r>
            <a:r>
              <a:rPr sz="1100" dirty="0">
                <a:solidFill>
                  <a:srgbClr val="001F5F"/>
                </a:solidFill>
                <a:latin typeface="Arial"/>
                <a:cs typeface="Arial"/>
              </a:rPr>
              <a:t>la</a:t>
            </a:r>
            <a:r>
              <a:rPr sz="1100" spc="20" dirty="0">
                <a:solidFill>
                  <a:srgbClr val="001F5F"/>
                </a:solidFill>
                <a:latin typeface="Arial"/>
                <a:cs typeface="Arial"/>
              </a:rPr>
              <a:t> </a:t>
            </a:r>
            <a:r>
              <a:rPr sz="1100" dirty="0">
                <a:solidFill>
                  <a:srgbClr val="001F5F"/>
                </a:solidFill>
                <a:latin typeface="Arial"/>
                <a:cs typeface="Arial"/>
              </a:rPr>
              <a:t>cui</a:t>
            </a:r>
            <a:r>
              <a:rPr sz="1100" spc="25" dirty="0">
                <a:solidFill>
                  <a:srgbClr val="001F5F"/>
                </a:solidFill>
                <a:latin typeface="Arial"/>
                <a:cs typeface="Arial"/>
              </a:rPr>
              <a:t> </a:t>
            </a:r>
            <a:r>
              <a:rPr sz="1100" spc="-10" dirty="0">
                <a:solidFill>
                  <a:srgbClr val="001F5F"/>
                </a:solidFill>
                <a:latin typeface="Arial"/>
                <a:cs typeface="Arial"/>
              </a:rPr>
              <a:t>interruzione</a:t>
            </a:r>
            <a:r>
              <a:rPr sz="1100" spc="-35" dirty="0">
                <a:solidFill>
                  <a:srgbClr val="001F5F"/>
                </a:solidFill>
                <a:latin typeface="Arial"/>
                <a:cs typeface="Arial"/>
              </a:rPr>
              <a:t> </a:t>
            </a:r>
            <a:r>
              <a:rPr sz="1100" spc="-10" dirty="0">
                <a:solidFill>
                  <a:srgbClr val="001F5F"/>
                </a:solidFill>
                <a:latin typeface="Arial"/>
                <a:cs typeface="Arial"/>
              </a:rPr>
              <a:t>potrebbe</a:t>
            </a:r>
            <a:r>
              <a:rPr sz="1100" spc="-40" dirty="0">
                <a:solidFill>
                  <a:srgbClr val="001F5F"/>
                </a:solidFill>
                <a:latin typeface="Arial"/>
                <a:cs typeface="Arial"/>
              </a:rPr>
              <a:t> </a:t>
            </a:r>
            <a:r>
              <a:rPr sz="1100" spc="-10" dirty="0">
                <a:solidFill>
                  <a:srgbClr val="001F5F"/>
                </a:solidFill>
                <a:latin typeface="Arial"/>
                <a:cs typeface="Arial"/>
              </a:rPr>
              <a:t>provocare</a:t>
            </a:r>
            <a:r>
              <a:rPr sz="1100" spc="-35" dirty="0">
                <a:solidFill>
                  <a:srgbClr val="001F5F"/>
                </a:solidFill>
                <a:latin typeface="Arial"/>
                <a:cs typeface="Arial"/>
              </a:rPr>
              <a:t> </a:t>
            </a:r>
            <a:r>
              <a:rPr sz="1100" dirty="0">
                <a:solidFill>
                  <a:srgbClr val="001F5F"/>
                </a:solidFill>
                <a:latin typeface="Arial"/>
                <a:cs typeface="Arial"/>
              </a:rPr>
              <a:t>un</a:t>
            </a:r>
            <a:r>
              <a:rPr sz="1100" spc="5" dirty="0">
                <a:solidFill>
                  <a:srgbClr val="001F5F"/>
                </a:solidFill>
                <a:latin typeface="Arial"/>
                <a:cs typeface="Arial"/>
              </a:rPr>
              <a:t> </a:t>
            </a:r>
            <a:r>
              <a:rPr sz="1100" spc="-10" dirty="0">
                <a:solidFill>
                  <a:srgbClr val="001F5F"/>
                </a:solidFill>
                <a:latin typeface="Arial"/>
                <a:cs typeface="Arial"/>
              </a:rPr>
              <a:t>evidente 	pregiudizio</a:t>
            </a:r>
            <a:r>
              <a:rPr sz="1100" spc="-45" dirty="0">
                <a:solidFill>
                  <a:srgbClr val="001F5F"/>
                </a:solidFill>
                <a:latin typeface="Arial"/>
                <a:cs typeface="Arial"/>
              </a:rPr>
              <a:t> </a:t>
            </a:r>
            <a:r>
              <a:rPr sz="1100" dirty="0">
                <a:solidFill>
                  <a:srgbClr val="001F5F"/>
                </a:solidFill>
                <a:latin typeface="Arial"/>
                <a:cs typeface="Arial"/>
              </a:rPr>
              <a:t>alla</a:t>
            </a:r>
            <a:r>
              <a:rPr sz="1100" spc="10" dirty="0">
                <a:solidFill>
                  <a:srgbClr val="001F5F"/>
                </a:solidFill>
                <a:latin typeface="Arial"/>
                <a:cs typeface="Arial"/>
              </a:rPr>
              <a:t> </a:t>
            </a:r>
            <a:r>
              <a:rPr sz="1100" spc="-10" dirty="0">
                <a:solidFill>
                  <a:srgbClr val="001F5F"/>
                </a:solidFill>
                <a:latin typeface="Arial"/>
                <a:cs typeface="Arial"/>
              </a:rPr>
              <a:t>collettività</a:t>
            </a:r>
            <a:endParaRPr sz="1100" dirty="0">
              <a:latin typeface="Arial"/>
              <a:cs typeface="Arial"/>
            </a:endParaRPr>
          </a:p>
        </p:txBody>
      </p:sp>
      <p:sp>
        <p:nvSpPr>
          <p:cNvPr id="36" name="object 36"/>
          <p:cNvSpPr txBox="1"/>
          <p:nvPr/>
        </p:nvSpPr>
        <p:spPr>
          <a:xfrm>
            <a:off x="368211" y="5460491"/>
            <a:ext cx="600710" cy="193675"/>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rgbClr val="001F5F"/>
                </a:solidFill>
                <a:latin typeface="Arial"/>
                <a:cs typeface="Arial"/>
              </a:rPr>
              <a:t>Sanzioni</a:t>
            </a:r>
            <a:endParaRPr sz="1100">
              <a:latin typeface="Arial"/>
              <a:cs typeface="Arial"/>
            </a:endParaRPr>
          </a:p>
        </p:txBody>
      </p:sp>
      <p:sp>
        <p:nvSpPr>
          <p:cNvPr id="37" name="object 37"/>
          <p:cNvSpPr txBox="1"/>
          <p:nvPr/>
        </p:nvSpPr>
        <p:spPr>
          <a:xfrm>
            <a:off x="1608591" y="4873496"/>
            <a:ext cx="5073015" cy="1301750"/>
          </a:xfrm>
          <a:prstGeom prst="rect">
            <a:avLst/>
          </a:prstGeom>
        </p:spPr>
        <p:txBody>
          <a:bodyPr vert="horz" wrap="square" lIns="0" tIns="12700" rIns="0" bIns="0" rtlCol="0">
            <a:spAutoFit/>
          </a:bodyPr>
          <a:lstStyle/>
          <a:p>
            <a:pPr marL="184150" marR="64135" indent="-172085">
              <a:lnSpc>
                <a:spcPct val="100000"/>
              </a:lnSpc>
              <a:spcBef>
                <a:spcPts val="100"/>
              </a:spcBef>
            </a:pPr>
            <a:r>
              <a:rPr sz="1100" spc="-10" dirty="0">
                <a:solidFill>
                  <a:srgbClr val="001F5F"/>
                </a:solidFill>
                <a:latin typeface="Arial"/>
                <a:cs typeface="Arial"/>
              </a:rPr>
              <a:t>Nomina</a:t>
            </a:r>
            <a:r>
              <a:rPr sz="1100" spc="-25" dirty="0">
                <a:solidFill>
                  <a:srgbClr val="001F5F"/>
                </a:solidFill>
                <a:latin typeface="Arial"/>
                <a:cs typeface="Arial"/>
              </a:rPr>
              <a:t> </a:t>
            </a:r>
            <a:r>
              <a:rPr sz="1100" dirty="0">
                <a:solidFill>
                  <a:srgbClr val="001F5F"/>
                </a:solidFill>
                <a:latin typeface="Arial"/>
                <a:cs typeface="Arial"/>
              </a:rPr>
              <a:t>di</a:t>
            </a:r>
            <a:r>
              <a:rPr sz="1100" spc="-15" dirty="0">
                <a:solidFill>
                  <a:srgbClr val="001F5F"/>
                </a:solidFill>
                <a:latin typeface="Arial"/>
                <a:cs typeface="Arial"/>
              </a:rPr>
              <a:t> </a:t>
            </a:r>
            <a:r>
              <a:rPr sz="1100" dirty="0">
                <a:solidFill>
                  <a:srgbClr val="001F5F"/>
                </a:solidFill>
                <a:latin typeface="Arial"/>
                <a:cs typeface="Arial"/>
              </a:rPr>
              <a:t>un</a:t>
            </a:r>
            <a:r>
              <a:rPr sz="1100" spc="-5" dirty="0">
                <a:solidFill>
                  <a:srgbClr val="001F5F"/>
                </a:solidFill>
                <a:latin typeface="Arial"/>
                <a:cs typeface="Arial"/>
              </a:rPr>
              <a:t> </a:t>
            </a:r>
            <a:r>
              <a:rPr sz="1100" u="sng" spc="-10" dirty="0">
                <a:solidFill>
                  <a:srgbClr val="001F5F"/>
                </a:solidFill>
                <a:uFill>
                  <a:solidFill>
                    <a:srgbClr val="001F5F"/>
                  </a:solidFill>
                </a:uFill>
                <a:latin typeface="Arial"/>
                <a:cs typeface="Arial"/>
              </a:rPr>
              <a:t>commissario</a:t>
            </a:r>
            <a:r>
              <a:rPr sz="1100" u="sng" spc="-35" dirty="0">
                <a:solidFill>
                  <a:srgbClr val="001F5F"/>
                </a:solidFill>
                <a:uFill>
                  <a:solidFill>
                    <a:srgbClr val="001F5F"/>
                  </a:solidFill>
                </a:uFill>
                <a:latin typeface="Arial"/>
                <a:cs typeface="Arial"/>
              </a:rPr>
              <a:t> </a:t>
            </a:r>
            <a:r>
              <a:rPr sz="1100" u="sng" spc="-10" dirty="0">
                <a:solidFill>
                  <a:srgbClr val="001F5F"/>
                </a:solidFill>
                <a:uFill>
                  <a:solidFill>
                    <a:srgbClr val="001F5F"/>
                  </a:solidFill>
                </a:uFill>
                <a:latin typeface="Arial"/>
                <a:cs typeface="Arial"/>
              </a:rPr>
              <a:t>giudiziale</a:t>
            </a:r>
            <a:r>
              <a:rPr sz="1100" u="none" dirty="0">
                <a:solidFill>
                  <a:srgbClr val="001F5F"/>
                </a:solidFill>
                <a:latin typeface="Arial"/>
                <a:cs typeface="Arial"/>
              </a:rPr>
              <a:t> ed</a:t>
            </a:r>
            <a:r>
              <a:rPr sz="1100" u="none" spc="-25" dirty="0">
                <a:solidFill>
                  <a:srgbClr val="001F5F"/>
                </a:solidFill>
                <a:latin typeface="Arial"/>
                <a:cs typeface="Arial"/>
              </a:rPr>
              <a:t> </a:t>
            </a:r>
            <a:r>
              <a:rPr sz="1100" u="none" spc="-10" dirty="0">
                <a:solidFill>
                  <a:srgbClr val="001F5F"/>
                </a:solidFill>
                <a:latin typeface="Arial"/>
                <a:cs typeface="Arial"/>
              </a:rPr>
              <a:t>obbligo</a:t>
            </a:r>
            <a:r>
              <a:rPr sz="1100" u="none" spc="-20" dirty="0">
                <a:solidFill>
                  <a:srgbClr val="001F5F"/>
                </a:solidFill>
                <a:latin typeface="Arial"/>
                <a:cs typeface="Arial"/>
              </a:rPr>
              <a:t> </a:t>
            </a:r>
            <a:r>
              <a:rPr sz="1100" u="none" dirty="0">
                <a:solidFill>
                  <a:srgbClr val="001F5F"/>
                </a:solidFill>
                <a:latin typeface="Arial"/>
                <a:cs typeface="Arial"/>
              </a:rPr>
              <a:t>per</a:t>
            </a:r>
            <a:r>
              <a:rPr sz="1100" u="none" spc="-20" dirty="0">
                <a:solidFill>
                  <a:srgbClr val="001F5F"/>
                </a:solidFill>
                <a:latin typeface="Arial"/>
                <a:cs typeface="Arial"/>
              </a:rPr>
              <a:t> </a:t>
            </a:r>
            <a:r>
              <a:rPr sz="1100" u="none" spc="-10" dirty="0">
                <a:solidFill>
                  <a:srgbClr val="001F5F"/>
                </a:solidFill>
                <a:latin typeface="Arial"/>
                <a:cs typeface="Arial"/>
              </a:rPr>
              <a:t>l’Ente,</a:t>
            </a:r>
            <a:r>
              <a:rPr sz="1100" u="none" spc="-35" dirty="0">
                <a:solidFill>
                  <a:srgbClr val="001F5F"/>
                </a:solidFill>
                <a:latin typeface="Arial"/>
                <a:cs typeface="Arial"/>
              </a:rPr>
              <a:t> </a:t>
            </a:r>
            <a:r>
              <a:rPr sz="1100" u="none" dirty="0">
                <a:solidFill>
                  <a:srgbClr val="001F5F"/>
                </a:solidFill>
                <a:latin typeface="Arial"/>
                <a:cs typeface="Arial"/>
              </a:rPr>
              <a:t>entro</a:t>
            </a:r>
            <a:r>
              <a:rPr sz="1100" u="none" spc="-50" dirty="0">
                <a:solidFill>
                  <a:srgbClr val="001F5F"/>
                </a:solidFill>
                <a:latin typeface="Arial"/>
                <a:cs typeface="Arial"/>
              </a:rPr>
              <a:t> </a:t>
            </a:r>
            <a:r>
              <a:rPr sz="1100" u="none" spc="-10" dirty="0">
                <a:solidFill>
                  <a:srgbClr val="001F5F"/>
                </a:solidFill>
                <a:latin typeface="Arial"/>
                <a:cs typeface="Arial"/>
              </a:rPr>
              <a:t>termini</a:t>
            </a:r>
            <a:r>
              <a:rPr sz="1100" u="none" spc="-40" dirty="0">
                <a:solidFill>
                  <a:srgbClr val="001F5F"/>
                </a:solidFill>
                <a:latin typeface="Arial"/>
                <a:cs typeface="Arial"/>
              </a:rPr>
              <a:t> </a:t>
            </a:r>
            <a:r>
              <a:rPr sz="1100" u="none" spc="-10" dirty="0">
                <a:solidFill>
                  <a:srgbClr val="001F5F"/>
                </a:solidFill>
                <a:latin typeface="Arial"/>
                <a:cs typeface="Arial"/>
              </a:rPr>
              <a:t>definiti</a:t>
            </a:r>
            <a:r>
              <a:rPr sz="1100" u="none" spc="-30" dirty="0">
                <a:solidFill>
                  <a:srgbClr val="001F5F"/>
                </a:solidFill>
                <a:latin typeface="Arial"/>
                <a:cs typeface="Arial"/>
              </a:rPr>
              <a:t> </a:t>
            </a:r>
            <a:r>
              <a:rPr sz="1100" u="none" spc="-25" dirty="0">
                <a:solidFill>
                  <a:srgbClr val="001F5F"/>
                </a:solidFill>
                <a:latin typeface="Arial"/>
                <a:cs typeface="Arial"/>
              </a:rPr>
              <a:t>(2 </a:t>
            </a:r>
            <a:r>
              <a:rPr sz="1100" u="none" spc="-10" dirty="0">
                <a:solidFill>
                  <a:srgbClr val="001F5F"/>
                </a:solidFill>
                <a:latin typeface="Arial"/>
                <a:cs typeface="Arial"/>
              </a:rPr>
              <a:t>mesi),</a:t>
            </a:r>
            <a:r>
              <a:rPr sz="1100" u="none" spc="-40" dirty="0">
                <a:solidFill>
                  <a:srgbClr val="001F5F"/>
                </a:solidFill>
                <a:latin typeface="Arial"/>
                <a:cs typeface="Arial"/>
              </a:rPr>
              <a:t> </a:t>
            </a:r>
            <a:r>
              <a:rPr sz="1100" u="none" spc="-25" dirty="0">
                <a:solidFill>
                  <a:srgbClr val="001F5F"/>
                </a:solidFill>
                <a:latin typeface="Arial"/>
                <a:cs typeface="Arial"/>
              </a:rPr>
              <a:t>di:</a:t>
            </a:r>
            <a:endParaRPr sz="1100" dirty="0">
              <a:latin typeface="Arial"/>
              <a:cs typeface="Arial"/>
            </a:endParaRPr>
          </a:p>
          <a:p>
            <a:pPr marL="184150" indent="-171450">
              <a:lnSpc>
                <a:spcPct val="100000"/>
              </a:lnSpc>
              <a:spcBef>
                <a:spcPts val="204"/>
              </a:spcBef>
              <a:buClr>
                <a:srgbClr val="0091DA"/>
              </a:buClr>
              <a:buSzPct val="81818"/>
              <a:buFont typeface="Wingdings"/>
              <a:buChar char=""/>
              <a:tabLst>
                <a:tab pos="184150" algn="l"/>
              </a:tabLst>
            </a:pPr>
            <a:r>
              <a:rPr sz="1100" spc="-10" dirty="0">
                <a:solidFill>
                  <a:srgbClr val="001F5F"/>
                </a:solidFill>
                <a:latin typeface="Arial"/>
                <a:cs typeface="Arial"/>
              </a:rPr>
              <a:t>implementare</a:t>
            </a:r>
            <a:r>
              <a:rPr sz="1100" spc="-55" dirty="0">
                <a:solidFill>
                  <a:srgbClr val="001F5F"/>
                </a:solidFill>
                <a:latin typeface="Arial"/>
                <a:cs typeface="Arial"/>
              </a:rPr>
              <a:t> </a:t>
            </a:r>
            <a:r>
              <a:rPr sz="1100" dirty="0">
                <a:solidFill>
                  <a:srgbClr val="001F5F"/>
                </a:solidFill>
                <a:latin typeface="Arial"/>
                <a:cs typeface="Arial"/>
              </a:rPr>
              <a:t>di</a:t>
            </a:r>
            <a:r>
              <a:rPr sz="1100" spc="-20" dirty="0">
                <a:solidFill>
                  <a:srgbClr val="001F5F"/>
                </a:solidFill>
                <a:latin typeface="Arial"/>
                <a:cs typeface="Arial"/>
              </a:rPr>
              <a:t> </a:t>
            </a:r>
            <a:r>
              <a:rPr sz="1100" dirty="0">
                <a:solidFill>
                  <a:srgbClr val="001F5F"/>
                </a:solidFill>
                <a:latin typeface="Arial"/>
                <a:cs typeface="Arial"/>
              </a:rPr>
              <a:t>un</a:t>
            </a:r>
            <a:r>
              <a:rPr sz="1100" spc="-10" dirty="0">
                <a:solidFill>
                  <a:srgbClr val="001F5F"/>
                </a:solidFill>
                <a:latin typeface="Arial"/>
                <a:cs typeface="Arial"/>
              </a:rPr>
              <a:t> </a:t>
            </a:r>
            <a:r>
              <a:rPr sz="1100" dirty="0">
                <a:solidFill>
                  <a:srgbClr val="001F5F"/>
                </a:solidFill>
                <a:latin typeface="Arial"/>
                <a:cs typeface="Arial"/>
              </a:rPr>
              <a:t>adeguato</a:t>
            </a:r>
            <a:r>
              <a:rPr sz="1100" spc="-15" dirty="0">
                <a:solidFill>
                  <a:srgbClr val="001F5F"/>
                </a:solidFill>
                <a:latin typeface="Arial"/>
                <a:cs typeface="Arial"/>
              </a:rPr>
              <a:t> </a:t>
            </a:r>
            <a:r>
              <a:rPr sz="1100" spc="-10" dirty="0">
                <a:solidFill>
                  <a:srgbClr val="001F5F"/>
                </a:solidFill>
                <a:latin typeface="Arial"/>
                <a:cs typeface="Arial"/>
              </a:rPr>
              <a:t>modello</a:t>
            </a:r>
            <a:r>
              <a:rPr sz="1100" spc="-40" dirty="0">
                <a:solidFill>
                  <a:srgbClr val="001F5F"/>
                </a:solidFill>
                <a:latin typeface="Arial"/>
                <a:cs typeface="Arial"/>
              </a:rPr>
              <a:t> </a:t>
            </a:r>
            <a:r>
              <a:rPr sz="1100" spc="-10" dirty="0">
                <a:solidFill>
                  <a:srgbClr val="001F5F"/>
                </a:solidFill>
                <a:latin typeface="Arial"/>
                <a:cs typeface="Arial"/>
              </a:rPr>
              <a:t>organizzativo</a:t>
            </a:r>
            <a:r>
              <a:rPr sz="1100" spc="-35" dirty="0">
                <a:solidFill>
                  <a:srgbClr val="001F5F"/>
                </a:solidFill>
                <a:latin typeface="Arial"/>
                <a:cs typeface="Arial"/>
              </a:rPr>
              <a:t> </a:t>
            </a:r>
            <a:r>
              <a:rPr sz="1100" dirty="0">
                <a:solidFill>
                  <a:srgbClr val="001F5F"/>
                </a:solidFill>
                <a:latin typeface="Arial"/>
                <a:cs typeface="Arial"/>
              </a:rPr>
              <a:t>ex</a:t>
            </a:r>
            <a:r>
              <a:rPr sz="1100" spc="-15" dirty="0">
                <a:solidFill>
                  <a:srgbClr val="001F5F"/>
                </a:solidFill>
                <a:latin typeface="Arial"/>
                <a:cs typeface="Arial"/>
              </a:rPr>
              <a:t> </a:t>
            </a:r>
            <a:r>
              <a:rPr sz="1100" dirty="0">
                <a:solidFill>
                  <a:srgbClr val="001F5F"/>
                </a:solidFill>
                <a:latin typeface="Arial"/>
                <a:cs typeface="Arial"/>
              </a:rPr>
              <a:t>D.</a:t>
            </a:r>
            <a:r>
              <a:rPr sz="1100" spc="-20" dirty="0">
                <a:solidFill>
                  <a:srgbClr val="001F5F"/>
                </a:solidFill>
                <a:latin typeface="Arial"/>
                <a:cs typeface="Arial"/>
              </a:rPr>
              <a:t> </a:t>
            </a:r>
            <a:r>
              <a:rPr sz="1100" dirty="0">
                <a:solidFill>
                  <a:srgbClr val="001F5F"/>
                </a:solidFill>
                <a:latin typeface="Arial"/>
                <a:cs typeface="Arial"/>
              </a:rPr>
              <a:t>Lgs.</a:t>
            </a:r>
            <a:r>
              <a:rPr sz="1100" spc="-15" dirty="0">
                <a:solidFill>
                  <a:srgbClr val="001F5F"/>
                </a:solidFill>
                <a:latin typeface="Arial"/>
                <a:cs typeface="Arial"/>
              </a:rPr>
              <a:t> </a:t>
            </a:r>
            <a:r>
              <a:rPr sz="1100" spc="-10" dirty="0">
                <a:solidFill>
                  <a:srgbClr val="001F5F"/>
                </a:solidFill>
                <a:latin typeface="Arial"/>
                <a:cs typeface="Arial"/>
              </a:rPr>
              <a:t>n.</a:t>
            </a:r>
            <a:r>
              <a:rPr sz="1100" spc="-105" dirty="0">
                <a:solidFill>
                  <a:srgbClr val="001F5F"/>
                </a:solidFill>
                <a:latin typeface="Arial"/>
                <a:cs typeface="Arial"/>
              </a:rPr>
              <a:t> </a:t>
            </a:r>
            <a:r>
              <a:rPr sz="1100" spc="-10" dirty="0">
                <a:solidFill>
                  <a:srgbClr val="001F5F"/>
                </a:solidFill>
                <a:latin typeface="Arial"/>
                <a:cs typeface="Arial"/>
              </a:rPr>
              <a:t>231/01;</a:t>
            </a:r>
            <a:endParaRPr sz="1100" dirty="0">
              <a:latin typeface="Arial"/>
              <a:cs typeface="Arial"/>
            </a:endParaRPr>
          </a:p>
          <a:p>
            <a:pPr marL="184150" indent="-171450">
              <a:lnSpc>
                <a:spcPct val="100000"/>
              </a:lnSpc>
              <a:spcBef>
                <a:spcPts val="195"/>
              </a:spcBef>
              <a:buClr>
                <a:srgbClr val="0091DA"/>
              </a:buClr>
              <a:buSzPct val="81818"/>
              <a:buFont typeface="Wingdings"/>
              <a:buChar char=""/>
              <a:tabLst>
                <a:tab pos="184150" algn="l"/>
              </a:tabLst>
            </a:pPr>
            <a:r>
              <a:rPr sz="1100" spc="-10" dirty="0">
                <a:solidFill>
                  <a:srgbClr val="001F5F"/>
                </a:solidFill>
                <a:latin typeface="Arial"/>
                <a:cs typeface="Arial"/>
              </a:rPr>
              <a:t>risarcire</a:t>
            </a:r>
            <a:r>
              <a:rPr sz="1100" spc="-50" dirty="0">
                <a:solidFill>
                  <a:srgbClr val="001F5F"/>
                </a:solidFill>
                <a:latin typeface="Arial"/>
                <a:cs typeface="Arial"/>
              </a:rPr>
              <a:t> </a:t>
            </a:r>
            <a:r>
              <a:rPr sz="1100" dirty="0">
                <a:solidFill>
                  <a:srgbClr val="001F5F"/>
                </a:solidFill>
                <a:latin typeface="Arial"/>
                <a:cs typeface="Arial"/>
              </a:rPr>
              <a:t>il danno</a:t>
            </a:r>
            <a:r>
              <a:rPr sz="1100" spc="-20" dirty="0">
                <a:solidFill>
                  <a:srgbClr val="001F5F"/>
                </a:solidFill>
                <a:latin typeface="Arial"/>
                <a:cs typeface="Arial"/>
              </a:rPr>
              <a:t> </a:t>
            </a:r>
            <a:r>
              <a:rPr sz="1100" spc="-10" dirty="0">
                <a:solidFill>
                  <a:srgbClr val="001F5F"/>
                </a:solidFill>
                <a:latin typeface="Arial"/>
                <a:cs typeface="Arial"/>
              </a:rPr>
              <a:t>arrecato</a:t>
            </a:r>
            <a:r>
              <a:rPr sz="1100" spc="-30" dirty="0">
                <a:solidFill>
                  <a:srgbClr val="001F5F"/>
                </a:solidFill>
                <a:latin typeface="Arial"/>
                <a:cs typeface="Arial"/>
              </a:rPr>
              <a:t> </a:t>
            </a:r>
            <a:r>
              <a:rPr sz="1100" dirty="0">
                <a:solidFill>
                  <a:srgbClr val="001F5F"/>
                </a:solidFill>
                <a:latin typeface="Arial"/>
                <a:cs typeface="Arial"/>
              </a:rPr>
              <a:t>con</a:t>
            </a:r>
            <a:r>
              <a:rPr sz="1100" spc="10" dirty="0">
                <a:solidFill>
                  <a:srgbClr val="001F5F"/>
                </a:solidFill>
                <a:latin typeface="Arial"/>
                <a:cs typeface="Arial"/>
              </a:rPr>
              <a:t> </a:t>
            </a:r>
            <a:r>
              <a:rPr sz="1100" dirty="0">
                <a:solidFill>
                  <a:srgbClr val="001F5F"/>
                </a:solidFill>
                <a:latin typeface="Arial"/>
                <a:cs typeface="Arial"/>
              </a:rPr>
              <a:t>la</a:t>
            </a:r>
            <a:r>
              <a:rPr sz="1100" spc="-5" dirty="0">
                <a:solidFill>
                  <a:srgbClr val="001F5F"/>
                </a:solidFill>
                <a:latin typeface="Arial"/>
                <a:cs typeface="Arial"/>
              </a:rPr>
              <a:t> </a:t>
            </a:r>
            <a:r>
              <a:rPr sz="1100" spc="-10" dirty="0">
                <a:solidFill>
                  <a:srgbClr val="001F5F"/>
                </a:solidFill>
                <a:latin typeface="Arial"/>
                <a:cs typeface="Arial"/>
              </a:rPr>
              <a:t>condotta</a:t>
            </a:r>
            <a:r>
              <a:rPr sz="1100" spc="-120" dirty="0">
                <a:solidFill>
                  <a:srgbClr val="001F5F"/>
                </a:solidFill>
                <a:latin typeface="Arial"/>
                <a:cs typeface="Arial"/>
              </a:rPr>
              <a:t> </a:t>
            </a:r>
            <a:r>
              <a:rPr sz="1100" spc="-10" dirty="0">
                <a:solidFill>
                  <a:srgbClr val="001F5F"/>
                </a:solidFill>
                <a:latin typeface="Arial"/>
                <a:cs typeface="Arial"/>
              </a:rPr>
              <a:t>illecita;</a:t>
            </a:r>
            <a:endParaRPr sz="1100" dirty="0">
              <a:latin typeface="Arial"/>
              <a:cs typeface="Arial"/>
            </a:endParaRPr>
          </a:p>
          <a:p>
            <a:pPr marL="184150" indent="-171450">
              <a:lnSpc>
                <a:spcPct val="100000"/>
              </a:lnSpc>
              <a:spcBef>
                <a:spcPts val="204"/>
              </a:spcBef>
              <a:buClr>
                <a:srgbClr val="0091DA"/>
              </a:buClr>
              <a:buSzPct val="81818"/>
              <a:buFont typeface="Wingdings"/>
              <a:buChar char=""/>
              <a:tabLst>
                <a:tab pos="184150" algn="l"/>
              </a:tabLst>
            </a:pPr>
            <a:r>
              <a:rPr sz="1100" spc="-10" dirty="0">
                <a:solidFill>
                  <a:srgbClr val="001F5F"/>
                </a:solidFill>
                <a:latin typeface="Arial"/>
                <a:cs typeface="Arial"/>
              </a:rPr>
              <a:t>restituire</a:t>
            </a:r>
            <a:r>
              <a:rPr sz="1100" spc="-55" dirty="0">
                <a:solidFill>
                  <a:srgbClr val="001F5F"/>
                </a:solidFill>
                <a:latin typeface="Arial"/>
                <a:cs typeface="Arial"/>
              </a:rPr>
              <a:t> </a:t>
            </a:r>
            <a:r>
              <a:rPr sz="1100" dirty="0">
                <a:solidFill>
                  <a:srgbClr val="001F5F"/>
                </a:solidFill>
                <a:latin typeface="Arial"/>
                <a:cs typeface="Arial"/>
              </a:rPr>
              <a:t>il</a:t>
            </a:r>
            <a:r>
              <a:rPr sz="1100" spc="10" dirty="0">
                <a:solidFill>
                  <a:srgbClr val="001F5F"/>
                </a:solidFill>
                <a:latin typeface="Arial"/>
                <a:cs typeface="Arial"/>
              </a:rPr>
              <a:t> </a:t>
            </a:r>
            <a:r>
              <a:rPr sz="1100" dirty="0">
                <a:solidFill>
                  <a:srgbClr val="001F5F"/>
                </a:solidFill>
                <a:latin typeface="Arial"/>
                <a:cs typeface="Arial"/>
              </a:rPr>
              <a:t>profitto</a:t>
            </a:r>
            <a:r>
              <a:rPr sz="1100" spc="-35" dirty="0">
                <a:solidFill>
                  <a:srgbClr val="001F5F"/>
                </a:solidFill>
                <a:latin typeface="Arial"/>
                <a:cs typeface="Arial"/>
              </a:rPr>
              <a:t> </a:t>
            </a:r>
            <a:r>
              <a:rPr sz="1100" spc="-10" dirty="0">
                <a:solidFill>
                  <a:srgbClr val="001F5F"/>
                </a:solidFill>
                <a:latin typeface="Arial"/>
                <a:cs typeface="Arial"/>
              </a:rPr>
              <a:t>del</a:t>
            </a:r>
            <a:r>
              <a:rPr sz="1100" spc="-80" dirty="0">
                <a:solidFill>
                  <a:srgbClr val="001F5F"/>
                </a:solidFill>
                <a:latin typeface="Arial"/>
                <a:cs typeface="Arial"/>
              </a:rPr>
              <a:t> </a:t>
            </a:r>
            <a:r>
              <a:rPr sz="1100" spc="-10" dirty="0">
                <a:solidFill>
                  <a:srgbClr val="001F5F"/>
                </a:solidFill>
                <a:latin typeface="Arial"/>
                <a:cs typeface="Arial"/>
              </a:rPr>
              <a:t>reato;</a:t>
            </a:r>
            <a:endParaRPr sz="1100" dirty="0">
              <a:latin typeface="Arial"/>
              <a:cs typeface="Arial"/>
            </a:endParaRPr>
          </a:p>
          <a:p>
            <a:pPr marL="184150" marR="5080" indent="-172085">
              <a:lnSpc>
                <a:spcPct val="100000"/>
              </a:lnSpc>
              <a:spcBef>
                <a:spcPts val="200"/>
              </a:spcBef>
              <a:buClr>
                <a:srgbClr val="0091DA"/>
              </a:buClr>
              <a:buSzPct val="81818"/>
              <a:buFont typeface="Wingdings"/>
              <a:buChar char=""/>
              <a:tabLst>
                <a:tab pos="184150" algn="l"/>
              </a:tabLst>
            </a:pPr>
            <a:r>
              <a:rPr sz="1100" spc="-10" dirty="0">
                <a:solidFill>
                  <a:srgbClr val="001F5F"/>
                </a:solidFill>
                <a:latin typeface="Arial"/>
                <a:cs typeface="Arial"/>
              </a:rPr>
              <a:t>determinare</a:t>
            </a:r>
            <a:r>
              <a:rPr sz="1100" spc="-50" dirty="0">
                <a:solidFill>
                  <a:srgbClr val="001F5F"/>
                </a:solidFill>
                <a:latin typeface="Arial"/>
                <a:cs typeface="Arial"/>
              </a:rPr>
              <a:t> </a:t>
            </a:r>
            <a:r>
              <a:rPr sz="1100" dirty="0">
                <a:solidFill>
                  <a:srgbClr val="001F5F"/>
                </a:solidFill>
                <a:latin typeface="Arial"/>
                <a:cs typeface="Arial"/>
              </a:rPr>
              <a:t>una</a:t>
            </a:r>
            <a:r>
              <a:rPr sz="1100" spc="-30" dirty="0">
                <a:solidFill>
                  <a:srgbClr val="001F5F"/>
                </a:solidFill>
                <a:latin typeface="Arial"/>
                <a:cs typeface="Arial"/>
              </a:rPr>
              <a:t> </a:t>
            </a:r>
            <a:r>
              <a:rPr sz="1100" dirty="0">
                <a:solidFill>
                  <a:srgbClr val="001F5F"/>
                </a:solidFill>
                <a:latin typeface="Arial"/>
                <a:cs typeface="Arial"/>
              </a:rPr>
              <a:t>somma</a:t>
            </a:r>
            <a:r>
              <a:rPr sz="1100" spc="-35" dirty="0">
                <a:solidFill>
                  <a:srgbClr val="001F5F"/>
                </a:solidFill>
                <a:latin typeface="Arial"/>
                <a:cs typeface="Arial"/>
              </a:rPr>
              <a:t> </a:t>
            </a:r>
            <a:r>
              <a:rPr sz="1100" dirty="0">
                <a:solidFill>
                  <a:srgbClr val="001F5F"/>
                </a:solidFill>
                <a:latin typeface="Arial"/>
                <a:cs typeface="Arial"/>
              </a:rPr>
              <a:t>di</a:t>
            </a:r>
            <a:r>
              <a:rPr sz="1100" spc="-15" dirty="0">
                <a:solidFill>
                  <a:srgbClr val="001F5F"/>
                </a:solidFill>
                <a:latin typeface="Arial"/>
                <a:cs typeface="Arial"/>
              </a:rPr>
              <a:t> </a:t>
            </a:r>
            <a:r>
              <a:rPr sz="1100" dirty="0">
                <a:solidFill>
                  <a:srgbClr val="001F5F"/>
                </a:solidFill>
                <a:latin typeface="Arial"/>
                <a:cs typeface="Arial"/>
              </a:rPr>
              <a:t>denaro</a:t>
            </a:r>
            <a:r>
              <a:rPr sz="1100" spc="-55" dirty="0">
                <a:solidFill>
                  <a:srgbClr val="001F5F"/>
                </a:solidFill>
                <a:latin typeface="Arial"/>
                <a:cs typeface="Arial"/>
              </a:rPr>
              <a:t> </a:t>
            </a:r>
            <a:r>
              <a:rPr sz="1100" dirty="0">
                <a:solidFill>
                  <a:srgbClr val="001F5F"/>
                </a:solidFill>
                <a:latin typeface="Arial"/>
                <a:cs typeface="Arial"/>
              </a:rPr>
              <a:t>a</a:t>
            </a:r>
            <a:r>
              <a:rPr sz="1100" spc="-10" dirty="0">
                <a:solidFill>
                  <a:srgbClr val="001F5F"/>
                </a:solidFill>
                <a:latin typeface="Arial"/>
                <a:cs typeface="Arial"/>
              </a:rPr>
              <a:t> </a:t>
            </a:r>
            <a:r>
              <a:rPr sz="1100" dirty="0">
                <a:solidFill>
                  <a:srgbClr val="001F5F"/>
                </a:solidFill>
                <a:latin typeface="Arial"/>
                <a:cs typeface="Arial"/>
              </a:rPr>
              <a:t>titolo</a:t>
            </a:r>
            <a:r>
              <a:rPr sz="1100" spc="-45" dirty="0">
                <a:solidFill>
                  <a:srgbClr val="001F5F"/>
                </a:solidFill>
                <a:latin typeface="Arial"/>
                <a:cs typeface="Arial"/>
              </a:rPr>
              <a:t> </a:t>
            </a:r>
            <a:r>
              <a:rPr sz="1100" dirty="0">
                <a:solidFill>
                  <a:srgbClr val="001F5F"/>
                </a:solidFill>
                <a:latin typeface="Arial"/>
                <a:cs typeface="Arial"/>
              </a:rPr>
              <a:t>di</a:t>
            </a:r>
            <a:r>
              <a:rPr sz="1100" spc="-15" dirty="0">
                <a:solidFill>
                  <a:srgbClr val="001F5F"/>
                </a:solidFill>
                <a:latin typeface="Arial"/>
                <a:cs typeface="Arial"/>
              </a:rPr>
              <a:t> </a:t>
            </a:r>
            <a:r>
              <a:rPr sz="1100" spc="-10" dirty="0">
                <a:solidFill>
                  <a:srgbClr val="001F5F"/>
                </a:solidFill>
                <a:latin typeface="Arial"/>
                <a:cs typeface="Arial"/>
              </a:rPr>
              <a:t>cauzione,</a:t>
            </a:r>
            <a:r>
              <a:rPr sz="1100" spc="-50" dirty="0">
                <a:solidFill>
                  <a:srgbClr val="001F5F"/>
                </a:solidFill>
                <a:latin typeface="Arial"/>
                <a:cs typeface="Arial"/>
              </a:rPr>
              <a:t> </a:t>
            </a:r>
            <a:r>
              <a:rPr sz="1100" dirty="0">
                <a:solidFill>
                  <a:srgbClr val="001F5F"/>
                </a:solidFill>
                <a:latin typeface="Arial"/>
                <a:cs typeface="Arial"/>
              </a:rPr>
              <a:t>che</a:t>
            </a:r>
            <a:r>
              <a:rPr sz="1100" spc="-10" dirty="0">
                <a:solidFill>
                  <a:srgbClr val="001F5F"/>
                </a:solidFill>
                <a:latin typeface="Arial"/>
                <a:cs typeface="Arial"/>
              </a:rPr>
              <a:t> </a:t>
            </a:r>
            <a:r>
              <a:rPr sz="1100" dirty="0">
                <a:solidFill>
                  <a:srgbClr val="001F5F"/>
                </a:solidFill>
                <a:latin typeface="Arial"/>
                <a:cs typeface="Arial"/>
              </a:rPr>
              <a:t>non</a:t>
            </a:r>
            <a:r>
              <a:rPr sz="1100" spc="-20" dirty="0">
                <a:solidFill>
                  <a:srgbClr val="001F5F"/>
                </a:solidFill>
                <a:latin typeface="Arial"/>
                <a:cs typeface="Arial"/>
              </a:rPr>
              <a:t> </a:t>
            </a:r>
            <a:r>
              <a:rPr sz="1100" dirty="0">
                <a:solidFill>
                  <a:srgbClr val="001F5F"/>
                </a:solidFill>
                <a:latin typeface="Arial"/>
                <a:cs typeface="Arial"/>
              </a:rPr>
              <a:t>sia</a:t>
            </a:r>
            <a:r>
              <a:rPr sz="1100" spc="-20" dirty="0">
                <a:solidFill>
                  <a:srgbClr val="001F5F"/>
                </a:solidFill>
                <a:latin typeface="Arial"/>
                <a:cs typeface="Arial"/>
              </a:rPr>
              <a:t> </a:t>
            </a:r>
            <a:r>
              <a:rPr sz="1100" spc="-10" dirty="0">
                <a:solidFill>
                  <a:srgbClr val="001F5F"/>
                </a:solidFill>
                <a:latin typeface="Arial"/>
                <a:cs typeface="Arial"/>
              </a:rPr>
              <a:t>inferiore</a:t>
            </a:r>
            <a:r>
              <a:rPr sz="1100" spc="-45" dirty="0">
                <a:solidFill>
                  <a:srgbClr val="001F5F"/>
                </a:solidFill>
                <a:latin typeface="Arial"/>
                <a:cs typeface="Arial"/>
              </a:rPr>
              <a:t> </a:t>
            </a:r>
            <a:r>
              <a:rPr sz="1100" spc="-20" dirty="0">
                <a:solidFill>
                  <a:srgbClr val="001F5F"/>
                </a:solidFill>
                <a:latin typeface="Arial"/>
                <a:cs typeface="Arial"/>
              </a:rPr>
              <a:t>alla </a:t>
            </a:r>
            <a:r>
              <a:rPr sz="1100" dirty="0">
                <a:solidFill>
                  <a:srgbClr val="001F5F"/>
                </a:solidFill>
                <a:latin typeface="Arial"/>
                <a:cs typeface="Arial"/>
              </a:rPr>
              <a:t>metà</a:t>
            </a:r>
            <a:r>
              <a:rPr sz="1100" spc="-40" dirty="0">
                <a:solidFill>
                  <a:srgbClr val="001F5F"/>
                </a:solidFill>
                <a:latin typeface="Arial"/>
                <a:cs typeface="Arial"/>
              </a:rPr>
              <a:t> </a:t>
            </a:r>
            <a:r>
              <a:rPr sz="1100" dirty="0">
                <a:solidFill>
                  <a:srgbClr val="001F5F"/>
                </a:solidFill>
                <a:latin typeface="Arial"/>
                <a:cs typeface="Arial"/>
              </a:rPr>
              <a:t>della</a:t>
            </a:r>
            <a:r>
              <a:rPr sz="1100" spc="-20" dirty="0">
                <a:solidFill>
                  <a:srgbClr val="001F5F"/>
                </a:solidFill>
                <a:latin typeface="Arial"/>
                <a:cs typeface="Arial"/>
              </a:rPr>
              <a:t> </a:t>
            </a:r>
            <a:r>
              <a:rPr sz="1100" spc="-10" dirty="0">
                <a:solidFill>
                  <a:srgbClr val="001F5F"/>
                </a:solidFill>
                <a:latin typeface="Arial"/>
                <a:cs typeface="Arial"/>
              </a:rPr>
              <a:t>sanzione</a:t>
            </a:r>
            <a:r>
              <a:rPr sz="1100" spc="-35" dirty="0">
                <a:solidFill>
                  <a:srgbClr val="001F5F"/>
                </a:solidFill>
                <a:latin typeface="Arial"/>
                <a:cs typeface="Arial"/>
              </a:rPr>
              <a:t> </a:t>
            </a:r>
            <a:r>
              <a:rPr sz="1100" spc="-10" dirty="0">
                <a:solidFill>
                  <a:srgbClr val="001F5F"/>
                </a:solidFill>
                <a:latin typeface="Arial"/>
                <a:cs typeface="Arial"/>
              </a:rPr>
              <a:t>pecuniaria</a:t>
            </a:r>
            <a:r>
              <a:rPr sz="1100" spc="-45" dirty="0">
                <a:solidFill>
                  <a:srgbClr val="001F5F"/>
                </a:solidFill>
                <a:latin typeface="Arial"/>
                <a:cs typeface="Arial"/>
              </a:rPr>
              <a:t> </a:t>
            </a:r>
            <a:r>
              <a:rPr sz="1100" spc="-10" dirty="0">
                <a:solidFill>
                  <a:srgbClr val="001F5F"/>
                </a:solidFill>
                <a:latin typeface="Arial"/>
                <a:cs typeface="Arial"/>
              </a:rPr>
              <a:t>minima</a:t>
            </a:r>
            <a:r>
              <a:rPr sz="1100" spc="-45" dirty="0">
                <a:solidFill>
                  <a:srgbClr val="001F5F"/>
                </a:solidFill>
                <a:latin typeface="Arial"/>
                <a:cs typeface="Arial"/>
              </a:rPr>
              <a:t> </a:t>
            </a:r>
            <a:r>
              <a:rPr sz="1100" spc="-10" dirty="0">
                <a:solidFill>
                  <a:srgbClr val="001F5F"/>
                </a:solidFill>
                <a:latin typeface="Arial"/>
                <a:cs typeface="Arial"/>
              </a:rPr>
              <a:t>prevista</a:t>
            </a:r>
            <a:r>
              <a:rPr sz="1100" spc="-60" dirty="0">
                <a:solidFill>
                  <a:srgbClr val="001F5F"/>
                </a:solidFill>
                <a:latin typeface="Arial"/>
                <a:cs typeface="Arial"/>
              </a:rPr>
              <a:t> </a:t>
            </a:r>
            <a:r>
              <a:rPr sz="1100" dirty="0">
                <a:solidFill>
                  <a:srgbClr val="001F5F"/>
                </a:solidFill>
                <a:latin typeface="Arial"/>
                <a:cs typeface="Arial"/>
              </a:rPr>
              <a:t>per</a:t>
            </a:r>
            <a:r>
              <a:rPr sz="1100" spc="-40" dirty="0">
                <a:solidFill>
                  <a:srgbClr val="001F5F"/>
                </a:solidFill>
                <a:latin typeface="Arial"/>
                <a:cs typeface="Arial"/>
              </a:rPr>
              <a:t> </a:t>
            </a:r>
            <a:r>
              <a:rPr sz="1100" spc="-10" dirty="0">
                <a:solidFill>
                  <a:srgbClr val="001F5F"/>
                </a:solidFill>
                <a:latin typeface="Arial"/>
                <a:cs typeface="Arial"/>
              </a:rPr>
              <a:t>l’illecito</a:t>
            </a:r>
            <a:r>
              <a:rPr sz="1100" spc="25" dirty="0">
                <a:solidFill>
                  <a:srgbClr val="001F5F"/>
                </a:solidFill>
                <a:latin typeface="Arial"/>
                <a:cs typeface="Arial"/>
              </a:rPr>
              <a:t> </a:t>
            </a:r>
            <a:r>
              <a:rPr sz="1100" dirty="0">
                <a:solidFill>
                  <a:srgbClr val="001F5F"/>
                </a:solidFill>
                <a:latin typeface="Arial"/>
                <a:cs typeface="Arial"/>
              </a:rPr>
              <a:t>in</a:t>
            </a:r>
            <a:r>
              <a:rPr sz="1100" spc="40" dirty="0">
                <a:solidFill>
                  <a:srgbClr val="001F5F"/>
                </a:solidFill>
                <a:latin typeface="Arial"/>
                <a:cs typeface="Arial"/>
              </a:rPr>
              <a:t> </a:t>
            </a:r>
            <a:r>
              <a:rPr sz="1100" spc="-10" dirty="0">
                <a:solidFill>
                  <a:srgbClr val="001F5F"/>
                </a:solidFill>
                <a:latin typeface="Arial"/>
                <a:cs typeface="Arial"/>
              </a:rPr>
              <a:t>oggetto.</a:t>
            </a:r>
            <a:endParaRPr sz="1100" dirty="0">
              <a:latin typeface="Arial"/>
              <a:cs typeface="Arial"/>
            </a:endParaRPr>
          </a:p>
        </p:txBody>
      </p:sp>
      <p:grpSp>
        <p:nvGrpSpPr>
          <p:cNvPr id="38" name="object 38"/>
          <p:cNvGrpSpPr/>
          <p:nvPr/>
        </p:nvGrpSpPr>
        <p:grpSpPr>
          <a:xfrm>
            <a:off x="6515100" y="780288"/>
            <a:ext cx="422275" cy="591820"/>
            <a:chOff x="6515100" y="780288"/>
            <a:chExt cx="422275" cy="591820"/>
          </a:xfrm>
        </p:grpSpPr>
        <p:pic>
          <p:nvPicPr>
            <p:cNvPr id="39" name="object 39"/>
            <p:cNvPicPr/>
            <p:nvPr/>
          </p:nvPicPr>
          <p:blipFill>
            <a:blip r:embed="rId3" cstate="print"/>
            <a:stretch>
              <a:fillRect/>
            </a:stretch>
          </p:blipFill>
          <p:spPr>
            <a:xfrm>
              <a:off x="6580631" y="923544"/>
              <a:ext cx="344423" cy="448055"/>
            </a:xfrm>
            <a:prstGeom prst="rect">
              <a:avLst/>
            </a:prstGeom>
          </p:spPr>
        </p:pic>
        <p:pic>
          <p:nvPicPr>
            <p:cNvPr id="40" name="object 40"/>
            <p:cNvPicPr/>
            <p:nvPr/>
          </p:nvPicPr>
          <p:blipFill>
            <a:blip r:embed="rId4" cstate="print"/>
            <a:stretch>
              <a:fillRect/>
            </a:stretch>
          </p:blipFill>
          <p:spPr>
            <a:xfrm>
              <a:off x="6530340" y="847344"/>
              <a:ext cx="406907" cy="466343"/>
            </a:xfrm>
            <a:prstGeom prst="rect">
              <a:avLst/>
            </a:prstGeom>
          </p:spPr>
        </p:pic>
        <p:pic>
          <p:nvPicPr>
            <p:cNvPr id="41" name="object 41"/>
            <p:cNvPicPr/>
            <p:nvPr/>
          </p:nvPicPr>
          <p:blipFill>
            <a:blip r:embed="rId5" cstate="print"/>
            <a:stretch>
              <a:fillRect/>
            </a:stretch>
          </p:blipFill>
          <p:spPr>
            <a:xfrm>
              <a:off x="6533388" y="816864"/>
              <a:ext cx="376427" cy="457199"/>
            </a:xfrm>
            <a:prstGeom prst="rect">
              <a:avLst/>
            </a:prstGeom>
          </p:spPr>
        </p:pic>
        <p:pic>
          <p:nvPicPr>
            <p:cNvPr id="42" name="object 42"/>
            <p:cNvPicPr/>
            <p:nvPr/>
          </p:nvPicPr>
          <p:blipFill>
            <a:blip r:embed="rId6" cstate="print"/>
            <a:stretch>
              <a:fillRect/>
            </a:stretch>
          </p:blipFill>
          <p:spPr>
            <a:xfrm>
              <a:off x="6515100" y="780288"/>
              <a:ext cx="390131" cy="449579"/>
            </a:xfrm>
            <a:prstGeom prst="rect">
              <a:avLst/>
            </a:prstGeom>
          </p:spPr>
        </p:pic>
      </p:grpSp>
      <p:sp>
        <p:nvSpPr>
          <p:cNvPr id="45" name="object 45"/>
          <p:cNvSpPr txBox="1"/>
          <p:nvPr/>
        </p:nvSpPr>
        <p:spPr>
          <a:xfrm>
            <a:off x="8838999" y="6680396"/>
            <a:ext cx="165735" cy="167005"/>
          </a:xfrm>
          <a:prstGeom prst="rect">
            <a:avLst/>
          </a:prstGeom>
        </p:spPr>
        <p:txBody>
          <a:bodyPr vert="horz" wrap="square" lIns="0" tIns="0" rIns="0" bIns="0" rtlCol="0">
            <a:spAutoFit/>
          </a:bodyPr>
          <a:lstStyle/>
          <a:p>
            <a:pPr marL="12700">
              <a:lnSpc>
                <a:spcPct val="100000"/>
              </a:lnSpc>
            </a:pPr>
            <a:r>
              <a:rPr sz="1000" spc="-25" dirty="0">
                <a:solidFill>
                  <a:srgbClr val="00338D"/>
                </a:solidFill>
                <a:latin typeface="Arial"/>
                <a:cs typeface="Arial"/>
              </a:rPr>
              <a:t>36</a:t>
            </a:r>
            <a:endParaRPr sz="10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9698" y="432169"/>
            <a:ext cx="3478529"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Caso Thyssen Krupp</a:t>
            </a:r>
          </a:p>
        </p:txBody>
      </p:sp>
      <p:graphicFrame>
        <p:nvGraphicFramePr>
          <p:cNvPr id="3" name="object 3"/>
          <p:cNvGraphicFramePr>
            <a:graphicFrameLocks noGrp="1"/>
          </p:cNvGraphicFramePr>
          <p:nvPr/>
        </p:nvGraphicFramePr>
        <p:xfrm>
          <a:off x="739698" y="27641"/>
          <a:ext cx="7646035" cy="319405"/>
        </p:xfrm>
        <a:graphic>
          <a:graphicData uri="http://schemas.openxmlformats.org/drawingml/2006/table">
            <a:tbl>
              <a:tblPr firstRow="1" bandRow="1">
                <a:tableStyleId>{2D5ABB26-0587-4C30-8999-92F81FD0307C}</a:tableStyleId>
              </a:tblPr>
              <a:tblGrid>
                <a:gridCol w="833755">
                  <a:extLst>
                    <a:ext uri="{9D8B030D-6E8A-4147-A177-3AD203B41FA5}">
                      <a16:colId xmlns:a16="http://schemas.microsoft.com/office/drawing/2014/main" val="20000"/>
                    </a:ext>
                  </a:extLst>
                </a:gridCol>
                <a:gridCol w="681228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85090">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4" name="object 4"/>
          <p:cNvGraphicFramePr>
            <a:graphicFrameLocks noGrp="1"/>
          </p:cNvGraphicFramePr>
          <p:nvPr>
            <p:extLst>
              <p:ext uri="{D42A27DB-BD31-4B8C-83A1-F6EECF244321}">
                <p14:modId xmlns:p14="http://schemas.microsoft.com/office/powerpoint/2010/main" val="4286444067"/>
              </p:ext>
            </p:extLst>
          </p:nvPr>
        </p:nvGraphicFramePr>
        <p:xfrm>
          <a:off x="125551" y="1219200"/>
          <a:ext cx="6777990" cy="5325110"/>
        </p:xfrm>
        <a:graphic>
          <a:graphicData uri="http://schemas.openxmlformats.org/drawingml/2006/table">
            <a:tbl>
              <a:tblPr firstRow="1" bandRow="1">
                <a:tableStyleId>{2D5ABB26-0587-4C30-8999-92F81FD0307C}</a:tableStyleId>
              </a:tblPr>
              <a:tblGrid>
                <a:gridCol w="1166495">
                  <a:extLst>
                    <a:ext uri="{9D8B030D-6E8A-4147-A177-3AD203B41FA5}">
                      <a16:colId xmlns:a16="http://schemas.microsoft.com/office/drawing/2014/main" val="20000"/>
                    </a:ext>
                  </a:extLst>
                </a:gridCol>
                <a:gridCol w="5611495">
                  <a:extLst>
                    <a:ext uri="{9D8B030D-6E8A-4147-A177-3AD203B41FA5}">
                      <a16:colId xmlns:a16="http://schemas.microsoft.com/office/drawing/2014/main" val="20001"/>
                    </a:ext>
                  </a:extLst>
                </a:gridCol>
              </a:tblGrid>
              <a:tr h="264160">
                <a:tc gridSpan="2">
                  <a:txBody>
                    <a:bodyPr/>
                    <a:lstStyle/>
                    <a:p>
                      <a:pPr algn="ctr">
                        <a:lnSpc>
                          <a:spcPct val="100000"/>
                        </a:lnSpc>
                        <a:spcBef>
                          <a:spcPts val="340"/>
                        </a:spcBef>
                      </a:pPr>
                      <a:r>
                        <a:rPr sz="1100" b="1" dirty="0">
                          <a:solidFill>
                            <a:srgbClr val="FFFFFF"/>
                          </a:solidFill>
                          <a:latin typeface="Arial"/>
                          <a:cs typeface="Arial"/>
                        </a:rPr>
                        <a:t>Corte</a:t>
                      </a:r>
                      <a:r>
                        <a:rPr sz="1100" b="1" spc="-55" dirty="0">
                          <a:solidFill>
                            <a:srgbClr val="FFFFFF"/>
                          </a:solidFill>
                          <a:latin typeface="Arial"/>
                          <a:cs typeface="Arial"/>
                        </a:rPr>
                        <a:t> </a:t>
                      </a:r>
                      <a:r>
                        <a:rPr sz="1100" b="1" dirty="0">
                          <a:solidFill>
                            <a:srgbClr val="FFFFFF"/>
                          </a:solidFill>
                          <a:latin typeface="Arial"/>
                          <a:cs typeface="Arial"/>
                        </a:rPr>
                        <a:t>di</a:t>
                      </a:r>
                      <a:r>
                        <a:rPr sz="1100" b="1" spc="-30" dirty="0">
                          <a:solidFill>
                            <a:srgbClr val="FFFFFF"/>
                          </a:solidFill>
                          <a:latin typeface="Arial"/>
                          <a:cs typeface="Arial"/>
                        </a:rPr>
                        <a:t> </a:t>
                      </a:r>
                      <a:r>
                        <a:rPr sz="1100" b="1" spc="-10" dirty="0">
                          <a:solidFill>
                            <a:srgbClr val="FFFFFF"/>
                          </a:solidFill>
                          <a:latin typeface="Arial"/>
                          <a:cs typeface="Arial"/>
                        </a:rPr>
                        <a:t>Assise</a:t>
                      </a:r>
                      <a:r>
                        <a:rPr sz="1100" b="1" spc="10" dirty="0">
                          <a:solidFill>
                            <a:srgbClr val="FFFFFF"/>
                          </a:solidFill>
                          <a:latin typeface="Arial"/>
                          <a:cs typeface="Arial"/>
                        </a:rPr>
                        <a:t> </a:t>
                      </a:r>
                      <a:r>
                        <a:rPr sz="1100" b="1" dirty="0">
                          <a:solidFill>
                            <a:srgbClr val="FFFFFF"/>
                          </a:solidFill>
                          <a:latin typeface="Arial"/>
                          <a:cs typeface="Arial"/>
                        </a:rPr>
                        <a:t>di</a:t>
                      </a:r>
                      <a:r>
                        <a:rPr sz="1100" b="1" spc="-25" dirty="0">
                          <a:solidFill>
                            <a:srgbClr val="FFFFFF"/>
                          </a:solidFill>
                          <a:latin typeface="Arial"/>
                          <a:cs typeface="Arial"/>
                        </a:rPr>
                        <a:t> </a:t>
                      </a:r>
                      <a:r>
                        <a:rPr sz="1100" b="1" dirty="0">
                          <a:solidFill>
                            <a:srgbClr val="FFFFFF"/>
                          </a:solidFill>
                          <a:latin typeface="Arial"/>
                          <a:cs typeface="Arial"/>
                        </a:rPr>
                        <a:t>Torino</a:t>
                      </a:r>
                      <a:r>
                        <a:rPr sz="1100" b="1" spc="-40" dirty="0">
                          <a:solidFill>
                            <a:srgbClr val="FFFFFF"/>
                          </a:solidFill>
                          <a:latin typeface="Arial"/>
                          <a:cs typeface="Arial"/>
                        </a:rPr>
                        <a:t> </a:t>
                      </a:r>
                      <a:r>
                        <a:rPr sz="1100" b="1" dirty="0">
                          <a:solidFill>
                            <a:srgbClr val="FFFFFF"/>
                          </a:solidFill>
                          <a:latin typeface="Arial"/>
                          <a:cs typeface="Arial"/>
                        </a:rPr>
                        <a:t>–</a:t>
                      </a:r>
                      <a:r>
                        <a:rPr sz="1100" b="1" spc="-15" dirty="0">
                          <a:solidFill>
                            <a:srgbClr val="FFFFFF"/>
                          </a:solidFill>
                          <a:latin typeface="Arial"/>
                          <a:cs typeface="Arial"/>
                        </a:rPr>
                        <a:t> </a:t>
                      </a:r>
                      <a:r>
                        <a:rPr sz="1100" b="1" dirty="0">
                          <a:solidFill>
                            <a:srgbClr val="FFFFFF"/>
                          </a:solidFill>
                          <a:latin typeface="Arial"/>
                          <a:cs typeface="Arial"/>
                        </a:rPr>
                        <a:t>15</a:t>
                      </a:r>
                      <a:r>
                        <a:rPr sz="1100" b="1" spc="-40" dirty="0">
                          <a:solidFill>
                            <a:srgbClr val="FFFFFF"/>
                          </a:solidFill>
                          <a:latin typeface="Arial"/>
                          <a:cs typeface="Arial"/>
                        </a:rPr>
                        <a:t> </a:t>
                      </a:r>
                      <a:r>
                        <a:rPr sz="1100" b="1" dirty="0">
                          <a:solidFill>
                            <a:srgbClr val="FFFFFF"/>
                          </a:solidFill>
                          <a:latin typeface="Arial"/>
                          <a:cs typeface="Arial"/>
                        </a:rPr>
                        <a:t>aprile</a:t>
                      </a:r>
                      <a:r>
                        <a:rPr sz="1100" b="1" spc="-40" dirty="0">
                          <a:solidFill>
                            <a:srgbClr val="FFFFFF"/>
                          </a:solidFill>
                          <a:latin typeface="Arial"/>
                          <a:cs typeface="Arial"/>
                        </a:rPr>
                        <a:t> </a:t>
                      </a:r>
                      <a:r>
                        <a:rPr sz="1100" b="1" dirty="0">
                          <a:solidFill>
                            <a:srgbClr val="FFFFFF"/>
                          </a:solidFill>
                          <a:latin typeface="Arial"/>
                          <a:cs typeface="Arial"/>
                        </a:rPr>
                        <a:t>2011</a:t>
                      </a:r>
                      <a:r>
                        <a:rPr sz="1100" b="1" spc="-35" dirty="0">
                          <a:solidFill>
                            <a:srgbClr val="FFFFFF"/>
                          </a:solidFill>
                          <a:latin typeface="Arial"/>
                          <a:cs typeface="Arial"/>
                        </a:rPr>
                        <a:t> </a:t>
                      </a:r>
                      <a:r>
                        <a:rPr sz="1100" b="1" spc="-10" dirty="0">
                          <a:solidFill>
                            <a:srgbClr val="FFFFFF"/>
                          </a:solidFill>
                          <a:latin typeface="Arial"/>
                          <a:cs typeface="Arial"/>
                        </a:rPr>
                        <a:t>(ud.prel.</a:t>
                      </a:r>
                      <a:r>
                        <a:rPr sz="1100" b="1" spc="-125" dirty="0">
                          <a:solidFill>
                            <a:srgbClr val="FFFFFF"/>
                          </a:solidFill>
                          <a:latin typeface="Arial"/>
                          <a:cs typeface="Arial"/>
                        </a:rPr>
                        <a:t> </a:t>
                      </a:r>
                      <a:r>
                        <a:rPr sz="1100" b="1" spc="-10" dirty="0">
                          <a:solidFill>
                            <a:srgbClr val="FFFFFF"/>
                          </a:solidFill>
                          <a:latin typeface="Arial"/>
                          <a:cs typeface="Arial"/>
                        </a:rPr>
                        <a:t>13.10.2008)</a:t>
                      </a:r>
                      <a:endParaRPr sz="1100" dirty="0">
                        <a:latin typeface="Arial"/>
                        <a:cs typeface="Arial"/>
                      </a:endParaRPr>
                    </a:p>
                  </a:txBody>
                  <a:tcPr marL="0" marR="0" marT="43180" marB="0">
                    <a:solidFill>
                      <a:srgbClr val="00338D"/>
                    </a:solidFill>
                  </a:tcPr>
                </a:tc>
                <a:tc hMerge="1">
                  <a:txBody>
                    <a:bodyPr/>
                    <a:lstStyle/>
                    <a:p>
                      <a:endParaRPr/>
                    </a:p>
                  </a:txBody>
                  <a:tcPr marL="0" marR="0" marT="0" marB="0"/>
                </a:tc>
                <a:extLst>
                  <a:ext uri="{0D108BD9-81ED-4DB2-BD59-A6C34878D82A}">
                    <a16:rowId xmlns:a16="http://schemas.microsoft.com/office/drawing/2014/main" val="10000"/>
                  </a:ext>
                </a:extLst>
              </a:tr>
              <a:tr h="245110">
                <a:tc>
                  <a:txBody>
                    <a:bodyPr/>
                    <a:lstStyle/>
                    <a:p>
                      <a:pPr algn="ctr">
                        <a:lnSpc>
                          <a:spcPct val="100000"/>
                        </a:lnSpc>
                        <a:spcBef>
                          <a:spcPts val="240"/>
                        </a:spcBef>
                      </a:pPr>
                      <a:r>
                        <a:rPr sz="1100" b="1" spc="-10" dirty="0">
                          <a:solidFill>
                            <a:srgbClr val="00338D"/>
                          </a:solidFill>
                          <a:latin typeface="Arial"/>
                          <a:cs typeface="Arial"/>
                        </a:rPr>
                        <a:t>Società</a:t>
                      </a:r>
                      <a:endParaRPr sz="1100">
                        <a:latin typeface="Arial"/>
                        <a:cs typeface="Arial"/>
                      </a:endParaRPr>
                    </a:p>
                  </a:txBody>
                  <a:tcPr marL="0" marR="0" marT="30480" marB="0">
                    <a:lnR w="12700">
                      <a:solidFill>
                        <a:srgbClr val="00338D"/>
                      </a:solidFill>
                      <a:prstDash val="solid"/>
                    </a:lnR>
                    <a:lnB w="12700">
                      <a:solidFill>
                        <a:srgbClr val="00338D"/>
                      </a:solidFill>
                      <a:prstDash val="solid"/>
                    </a:lnB>
                    <a:solidFill>
                      <a:srgbClr val="C9DCEF"/>
                    </a:solidFill>
                  </a:tcPr>
                </a:tc>
                <a:tc>
                  <a:txBody>
                    <a:bodyPr/>
                    <a:lstStyle/>
                    <a:p>
                      <a:pPr marL="83185">
                        <a:lnSpc>
                          <a:spcPct val="100000"/>
                        </a:lnSpc>
                        <a:spcBef>
                          <a:spcPts val="240"/>
                        </a:spcBef>
                      </a:pPr>
                      <a:r>
                        <a:rPr sz="1100" dirty="0">
                          <a:latin typeface="Arial"/>
                          <a:cs typeface="Arial"/>
                        </a:rPr>
                        <a:t>Thyssen</a:t>
                      </a:r>
                      <a:r>
                        <a:rPr sz="1100" spc="-65" dirty="0">
                          <a:latin typeface="Arial"/>
                          <a:cs typeface="Arial"/>
                        </a:rPr>
                        <a:t> </a:t>
                      </a:r>
                      <a:r>
                        <a:rPr sz="1100" dirty="0">
                          <a:latin typeface="Arial"/>
                          <a:cs typeface="Arial"/>
                        </a:rPr>
                        <a:t>Krupp</a:t>
                      </a:r>
                      <a:r>
                        <a:rPr sz="1100" spc="-65" dirty="0">
                          <a:latin typeface="Arial"/>
                          <a:cs typeface="Arial"/>
                        </a:rPr>
                        <a:t> </a:t>
                      </a:r>
                      <a:r>
                        <a:rPr sz="1100" dirty="0">
                          <a:latin typeface="Arial"/>
                          <a:cs typeface="Arial"/>
                        </a:rPr>
                        <a:t>Acciai</a:t>
                      </a:r>
                      <a:r>
                        <a:rPr sz="1100" spc="-40" dirty="0">
                          <a:latin typeface="Arial"/>
                          <a:cs typeface="Arial"/>
                        </a:rPr>
                        <a:t> </a:t>
                      </a:r>
                      <a:r>
                        <a:rPr sz="1100" spc="-10" dirty="0">
                          <a:latin typeface="Arial"/>
                          <a:cs typeface="Arial"/>
                        </a:rPr>
                        <a:t>Speciali</a:t>
                      </a:r>
                      <a:r>
                        <a:rPr sz="1100" spc="-40" dirty="0">
                          <a:latin typeface="Arial"/>
                          <a:cs typeface="Arial"/>
                        </a:rPr>
                        <a:t> </a:t>
                      </a:r>
                      <a:r>
                        <a:rPr sz="1100" dirty="0">
                          <a:latin typeface="Arial"/>
                          <a:cs typeface="Arial"/>
                        </a:rPr>
                        <a:t>Terni</a:t>
                      </a:r>
                      <a:r>
                        <a:rPr sz="1100" spc="-35" dirty="0">
                          <a:latin typeface="Arial"/>
                          <a:cs typeface="Arial"/>
                        </a:rPr>
                        <a:t> </a:t>
                      </a:r>
                      <a:r>
                        <a:rPr sz="1100" spc="-10" dirty="0">
                          <a:latin typeface="Arial"/>
                          <a:cs typeface="Arial"/>
                        </a:rPr>
                        <a:t>s.p.a.</a:t>
                      </a:r>
                      <a:endParaRPr sz="1100" dirty="0">
                        <a:latin typeface="Arial"/>
                        <a:cs typeface="Arial"/>
                      </a:endParaRPr>
                    </a:p>
                  </a:txBody>
                  <a:tcPr marL="0" marR="0" marT="30480" marB="0">
                    <a:lnL w="12700">
                      <a:solidFill>
                        <a:srgbClr val="00338D"/>
                      </a:solidFill>
                      <a:prstDash val="solid"/>
                    </a:lnL>
                    <a:lnR w="12700">
                      <a:solidFill>
                        <a:srgbClr val="00338D"/>
                      </a:solidFill>
                      <a:prstDash val="solid"/>
                    </a:lnR>
                    <a:lnB w="12700">
                      <a:solidFill>
                        <a:srgbClr val="00338D"/>
                      </a:solidFill>
                      <a:prstDash val="solid"/>
                    </a:lnB>
                  </a:tcPr>
                </a:tc>
                <a:extLst>
                  <a:ext uri="{0D108BD9-81ED-4DB2-BD59-A6C34878D82A}">
                    <a16:rowId xmlns:a16="http://schemas.microsoft.com/office/drawing/2014/main" val="10001"/>
                  </a:ext>
                </a:extLst>
              </a:tr>
              <a:tr h="251460">
                <a:tc>
                  <a:txBody>
                    <a:bodyPr/>
                    <a:lstStyle/>
                    <a:p>
                      <a:pPr algn="ctr">
                        <a:lnSpc>
                          <a:spcPct val="100000"/>
                        </a:lnSpc>
                        <a:spcBef>
                          <a:spcPts val="295"/>
                        </a:spcBef>
                      </a:pPr>
                      <a:r>
                        <a:rPr sz="1100" b="1" spc="-10" dirty="0">
                          <a:solidFill>
                            <a:srgbClr val="00338D"/>
                          </a:solidFill>
                          <a:latin typeface="Arial"/>
                          <a:cs typeface="Arial"/>
                        </a:rPr>
                        <a:t>Reato</a:t>
                      </a:r>
                      <a:endParaRPr sz="1100">
                        <a:latin typeface="Arial"/>
                        <a:cs typeface="Arial"/>
                      </a:endParaRPr>
                    </a:p>
                  </a:txBody>
                  <a:tcPr marL="0" marR="0" marT="37465" marB="0">
                    <a:lnR w="12700">
                      <a:solidFill>
                        <a:srgbClr val="00338D"/>
                      </a:solidFill>
                      <a:prstDash val="solid"/>
                    </a:lnR>
                    <a:lnT w="12700">
                      <a:solidFill>
                        <a:srgbClr val="00338D"/>
                      </a:solidFill>
                      <a:prstDash val="solid"/>
                    </a:lnT>
                    <a:lnB w="12700">
                      <a:solidFill>
                        <a:srgbClr val="00338D"/>
                      </a:solidFill>
                      <a:prstDash val="solid"/>
                    </a:lnB>
                    <a:solidFill>
                      <a:srgbClr val="E7ECF8"/>
                    </a:solidFill>
                  </a:tcPr>
                </a:tc>
                <a:tc>
                  <a:txBody>
                    <a:bodyPr/>
                    <a:lstStyle/>
                    <a:p>
                      <a:pPr marL="83185">
                        <a:lnSpc>
                          <a:spcPct val="100000"/>
                        </a:lnSpc>
                        <a:spcBef>
                          <a:spcPts val="295"/>
                        </a:spcBef>
                      </a:pPr>
                      <a:r>
                        <a:rPr sz="1100" b="1" spc="-10" dirty="0">
                          <a:solidFill>
                            <a:srgbClr val="00338D"/>
                          </a:solidFill>
                          <a:latin typeface="Arial"/>
                          <a:cs typeface="Arial"/>
                        </a:rPr>
                        <a:t>Omicidio</a:t>
                      </a:r>
                      <a:r>
                        <a:rPr sz="1100" b="1" spc="-30" dirty="0">
                          <a:solidFill>
                            <a:srgbClr val="00338D"/>
                          </a:solidFill>
                          <a:latin typeface="Arial"/>
                          <a:cs typeface="Arial"/>
                        </a:rPr>
                        <a:t> </a:t>
                      </a:r>
                      <a:r>
                        <a:rPr sz="1100" b="1" spc="-10" dirty="0">
                          <a:solidFill>
                            <a:srgbClr val="00338D"/>
                          </a:solidFill>
                          <a:latin typeface="Arial"/>
                          <a:cs typeface="Arial"/>
                        </a:rPr>
                        <a:t>colposo;</a:t>
                      </a:r>
                      <a:r>
                        <a:rPr sz="1100" b="1" spc="-50" dirty="0">
                          <a:solidFill>
                            <a:srgbClr val="00338D"/>
                          </a:solidFill>
                          <a:latin typeface="Arial"/>
                          <a:cs typeface="Arial"/>
                        </a:rPr>
                        <a:t> </a:t>
                      </a:r>
                      <a:r>
                        <a:rPr sz="1100" b="1" dirty="0">
                          <a:solidFill>
                            <a:srgbClr val="00338D"/>
                          </a:solidFill>
                          <a:latin typeface="Arial"/>
                          <a:cs typeface="Arial"/>
                        </a:rPr>
                        <a:t>Lesioni</a:t>
                      </a:r>
                      <a:r>
                        <a:rPr sz="1100" b="1" spc="-30" dirty="0">
                          <a:solidFill>
                            <a:srgbClr val="00338D"/>
                          </a:solidFill>
                          <a:latin typeface="Arial"/>
                          <a:cs typeface="Arial"/>
                        </a:rPr>
                        <a:t> </a:t>
                      </a:r>
                      <a:r>
                        <a:rPr sz="1100" b="1" spc="-10" dirty="0">
                          <a:solidFill>
                            <a:srgbClr val="00338D"/>
                          </a:solidFill>
                          <a:latin typeface="Arial"/>
                          <a:cs typeface="Arial"/>
                        </a:rPr>
                        <a:t>colpose</a:t>
                      </a:r>
                      <a:r>
                        <a:rPr sz="1100" b="1" spc="-45" dirty="0">
                          <a:solidFill>
                            <a:srgbClr val="00338D"/>
                          </a:solidFill>
                          <a:latin typeface="Arial"/>
                          <a:cs typeface="Arial"/>
                        </a:rPr>
                        <a:t> </a:t>
                      </a:r>
                      <a:r>
                        <a:rPr sz="1100" b="1" dirty="0">
                          <a:solidFill>
                            <a:srgbClr val="00338D"/>
                          </a:solidFill>
                          <a:latin typeface="Arial"/>
                          <a:cs typeface="Arial"/>
                        </a:rPr>
                        <a:t>gravi</a:t>
                      </a:r>
                      <a:r>
                        <a:rPr sz="1100" b="1" spc="-5" dirty="0">
                          <a:solidFill>
                            <a:srgbClr val="00338D"/>
                          </a:solidFill>
                          <a:latin typeface="Arial"/>
                          <a:cs typeface="Arial"/>
                        </a:rPr>
                        <a:t> </a:t>
                      </a:r>
                      <a:r>
                        <a:rPr sz="1100" b="1" dirty="0">
                          <a:solidFill>
                            <a:srgbClr val="00338D"/>
                          </a:solidFill>
                          <a:latin typeface="Arial"/>
                          <a:cs typeface="Arial"/>
                        </a:rPr>
                        <a:t>e</a:t>
                      </a:r>
                      <a:r>
                        <a:rPr sz="1100" b="1" spc="-65" dirty="0">
                          <a:solidFill>
                            <a:srgbClr val="00338D"/>
                          </a:solidFill>
                          <a:latin typeface="Arial"/>
                          <a:cs typeface="Arial"/>
                        </a:rPr>
                        <a:t> </a:t>
                      </a:r>
                      <a:r>
                        <a:rPr sz="1100" b="1" spc="-10" dirty="0">
                          <a:solidFill>
                            <a:srgbClr val="00338D"/>
                          </a:solidFill>
                          <a:latin typeface="Arial"/>
                          <a:cs typeface="Arial"/>
                        </a:rPr>
                        <a:t>gravissime</a:t>
                      </a:r>
                      <a:endParaRPr sz="1100">
                        <a:latin typeface="Arial"/>
                        <a:cs typeface="Arial"/>
                      </a:endParaRPr>
                    </a:p>
                  </a:txBody>
                  <a:tcPr marL="0" marR="0" marT="37465" marB="0">
                    <a:lnL w="12700">
                      <a:solidFill>
                        <a:srgbClr val="00338D"/>
                      </a:solidFill>
                      <a:prstDash val="solid"/>
                    </a:lnL>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2"/>
                  </a:ext>
                </a:extLst>
              </a:tr>
              <a:tr h="586740">
                <a:tc>
                  <a:txBody>
                    <a:bodyPr/>
                    <a:lstStyle/>
                    <a:p>
                      <a:pPr marL="380365" marR="163195" indent="-233679">
                        <a:lnSpc>
                          <a:spcPct val="101800"/>
                        </a:lnSpc>
                        <a:spcBef>
                          <a:spcPts val="819"/>
                        </a:spcBef>
                      </a:pPr>
                      <a:r>
                        <a:rPr sz="1100" b="1" spc="-10" dirty="0">
                          <a:solidFill>
                            <a:srgbClr val="00338D"/>
                          </a:solidFill>
                          <a:latin typeface="Arial"/>
                          <a:cs typeface="Arial"/>
                        </a:rPr>
                        <a:t>Termini</a:t>
                      </a:r>
                      <a:r>
                        <a:rPr sz="1100" b="1" spc="-75" dirty="0">
                          <a:solidFill>
                            <a:srgbClr val="00338D"/>
                          </a:solidFill>
                          <a:latin typeface="Arial"/>
                          <a:cs typeface="Arial"/>
                        </a:rPr>
                        <a:t> </a:t>
                      </a:r>
                      <a:r>
                        <a:rPr sz="1100" b="1" spc="-10" dirty="0">
                          <a:solidFill>
                            <a:srgbClr val="00338D"/>
                          </a:solidFill>
                          <a:latin typeface="Arial"/>
                          <a:cs typeface="Arial"/>
                        </a:rPr>
                        <a:t>della causa</a:t>
                      </a:r>
                      <a:endParaRPr sz="1100">
                        <a:latin typeface="Arial"/>
                        <a:cs typeface="Arial"/>
                      </a:endParaRPr>
                    </a:p>
                  </a:txBody>
                  <a:tcPr marL="0" marR="0" marT="104139" marB="0">
                    <a:lnR w="12700">
                      <a:solidFill>
                        <a:srgbClr val="00338D"/>
                      </a:solidFill>
                      <a:prstDash val="solid"/>
                    </a:lnR>
                    <a:lnT w="12700">
                      <a:solidFill>
                        <a:srgbClr val="00338D"/>
                      </a:solidFill>
                      <a:prstDash val="solid"/>
                    </a:lnT>
                    <a:lnB w="12700">
                      <a:solidFill>
                        <a:srgbClr val="00338D"/>
                      </a:solidFill>
                      <a:prstDash val="solid"/>
                    </a:lnB>
                    <a:solidFill>
                      <a:srgbClr val="C9DCEF"/>
                    </a:solidFill>
                  </a:tcPr>
                </a:tc>
                <a:tc>
                  <a:txBody>
                    <a:bodyPr/>
                    <a:lstStyle/>
                    <a:p>
                      <a:pPr marL="83820" marR="66040" indent="-635" algn="just">
                        <a:lnSpc>
                          <a:spcPct val="100000"/>
                        </a:lnSpc>
                        <a:spcBef>
                          <a:spcPts val="270"/>
                        </a:spcBef>
                      </a:pPr>
                      <a:r>
                        <a:rPr sz="1100" dirty="0">
                          <a:latin typeface="Arial"/>
                          <a:cs typeface="Arial"/>
                        </a:rPr>
                        <a:t>La</a:t>
                      </a:r>
                      <a:r>
                        <a:rPr sz="1100" spc="45" dirty="0">
                          <a:latin typeface="Arial"/>
                          <a:cs typeface="Arial"/>
                        </a:rPr>
                        <a:t> </a:t>
                      </a:r>
                      <a:r>
                        <a:rPr sz="1100" dirty="0">
                          <a:latin typeface="Arial"/>
                          <a:cs typeface="Arial"/>
                        </a:rPr>
                        <a:t>vicenda</a:t>
                      </a:r>
                      <a:r>
                        <a:rPr sz="1100" spc="35" dirty="0">
                          <a:latin typeface="Arial"/>
                          <a:cs typeface="Arial"/>
                        </a:rPr>
                        <a:t> </a:t>
                      </a:r>
                      <a:r>
                        <a:rPr sz="1100" dirty="0">
                          <a:latin typeface="Arial"/>
                          <a:cs typeface="Arial"/>
                        </a:rPr>
                        <a:t>attiene</a:t>
                      </a:r>
                      <a:r>
                        <a:rPr sz="1100" spc="30" dirty="0">
                          <a:latin typeface="Arial"/>
                          <a:cs typeface="Arial"/>
                        </a:rPr>
                        <a:t> </a:t>
                      </a:r>
                      <a:r>
                        <a:rPr sz="1100" dirty="0">
                          <a:latin typeface="Arial"/>
                          <a:cs typeface="Arial"/>
                        </a:rPr>
                        <a:t>alla</a:t>
                      </a:r>
                      <a:r>
                        <a:rPr sz="1100" spc="50" dirty="0">
                          <a:latin typeface="Arial"/>
                          <a:cs typeface="Arial"/>
                        </a:rPr>
                        <a:t> </a:t>
                      </a:r>
                      <a:r>
                        <a:rPr sz="1100" dirty="0">
                          <a:solidFill>
                            <a:srgbClr val="00338D"/>
                          </a:solidFill>
                          <a:latin typeface="Arial"/>
                          <a:cs typeface="Arial"/>
                        </a:rPr>
                        <a:t>morte</a:t>
                      </a:r>
                      <a:r>
                        <a:rPr sz="1100" dirty="0">
                          <a:latin typeface="Arial"/>
                          <a:cs typeface="Arial"/>
                        </a:rPr>
                        <a:t>,</a:t>
                      </a:r>
                      <a:r>
                        <a:rPr sz="1100" spc="40" dirty="0">
                          <a:latin typeface="Arial"/>
                          <a:cs typeface="Arial"/>
                        </a:rPr>
                        <a:t> </a:t>
                      </a:r>
                      <a:r>
                        <a:rPr sz="1100" dirty="0">
                          <a:latin typeface="Arial"/>
                          <a:cs typeface="Arial"/>
                        </a:rPr>
                        <a:t>nella</a:t>
                      </a:r>
                      <a:r>
                        <a:rPr sz="1100" spc="45" dirty="0">
                          <a:latin typeface="Arial"/>
                          <a:cs typeface="Arial"/>
                        </a:rPr>
                        <a:t> </a:t>
                      </a:r>
                      <a:r>
                        <a:rPr sz="1100" dirty="0">
                          <a:latin typeface="Arial"/>
                          <a:cs typeface="Arial"/>
                        </a:rPr>
                        <a:t>notte</a:t>
                      </a:r>
                      <a:r>
                        <a:rPr sz="1100" spc="40" dirty="0">
                          <a:latin typeface="Arial"/>
                          <a:cs typeface="Arial"/>
                        </a:rPr>
                        <a:t> </a:t>
                      </a:r>
                      <a:r>
                        <a:rPr sz="1100" dirty="0">
                          <a:latin typeface="Arial"/>
                          <a:cs typeface="Arial"/>
                        </a:rPr>
                        <a:t>tra</a:t>
                      </a:r>
                      <a:r>
                        <a:rPr sz="1100" spc="45" dirty="0">
                          <a:latin typeface="Arial"/>
                          <a:cs typeface="Arial"/>
                        </a:rPr>
                        <a:t> </a:t>
                      </a:r>
                      <a:r>
                        <a:rPr sz="1100" dirty="0">
                          <a:latin typeface="Arial"/>
                          <a:cs typeface="Arial"/>
                        </a:rPr>
                        <a:t>il</a:t>
                      </a:r>
                      <a:r>
                        <a:rPr sz="1100" spc="40" dirty="0">
                          <a:latin typeface="Arial"/>
                          <a:cs typeface="Arial"/>
                        </a:rPr>
                        <a:t> </a:t>
                      </a:r>
                      <a:r>
                        <a:rPr sz="1100" dirty="0">
                          <a:latin typeface="Arial"/>
                          <a:cs typeface="Arial"/>
                        </a:rPr>
                        <a:t>5</a:t>
                      </a:r>
                      <a:r>
                        <a:rPr sz="1100" spc="45" dirty="0">
                          <a:latin typeface="Arial"/>
                          <a:cs typeface="Arial"/>
                        </a:rPr>
                        <a:t> </a:t>
                      </a:r>
                      <a:r>
                        <a:rPr sz="1100" dirty="0">
                          <a:latin typeface="Arial"/>
                          <a:cs typeface="Arial"/>
                        </a:rPr>
                        <a:t>e</a:t>
                      </a:r>
                      <a:r>
                        <a:rPr sz="1100" spc="45" dirty="0">
                          <a:latin typeface="Arial"/>
                          <a:cs typeface="Arial"/>
                        </a:rPr>
                        <a:t> </a:t>
                      </a:r>
                      <a:r>
                        <a:rPr sz="1100" dirty="0">
                          <a:latin typeface="Arial"/>
                          <a:cs typeface="Arial"/>
                        </a:rPr>
                        <a:t>il</a:t>
                      </a:r>
                      <a:r>
                        <a:rPr sz="1100" spc="55" dirty="0">
                          <a:latin typeface="Arial"/>
                          <a:cs typeface="Arial"/>
                        </a:rPr>
                        <a:t> </a:t>
                      </a:r>
                      <a:r>
                        <a:rPr sz="1100" dirty="0">
                          <a:latin typeface="Arial"/>
                          <a:cs typeface="Arial"/>
                        </a:rPr>
                        <a:t>6</a:t>
                      </a:r>
                      <a:r>
                        <a:rPr sz="1100" spc="35" dirty="0">
                          <a:latin typeface="Arial"/>
                          <a:cs typeface="Arial"/>
                        </a:rPr>
                        <a:t> </a:t>
                      </a:r>
                      <a:r>
                        <a:rPr sz="1100" dirty="0">
                          <a:latin typeface="Arial"/>
                          <a:cs typeface="Arial"/>
                        </a:rPr>
                        <a:t>dicembre</a:t>
                      </a:r>
                      <a:r>
                        <a:rPr sz="1100" spc="45" dirty="0">
                          <a:latin typeface="Arial"/>
                          <a:cs typeface="Arial"/>
                        </a:rPr>
                        <a:t> </a:t>
                      </a:r>
                      <a:r>
                        <a:rPr sz="1100" dirty="0">
                          <a:latin typeface="Arial"/>
                          <a:cs typeface="Arial"/>
                        </a:rPr>
                        <a:t>2007,</a:t>
                      </a:r>
                      <a:r>
                        <a:rPr sz="1100" spc="40" dirty="0">
                          <a:latin typeface="Arial"/>
                          <a:cs typeface="Arial"/>
                        </a:rPr>
                        <a:t> </a:t>
                      </a:r>
                      <a:r>
                        <a:rPr sz="1100" dirty="0">
                          <a:latin typeface="Arial"/>
                          <a:cs typeface="Arial"/>
                        </a:rPr>
                        <a:t>negli</a:t>
                      </a:r>
                      <a:r>
                        <a:rPr sz="1100" spc="45" dirty="0">
                          <a:latin typeface="Arial"/>
                          <a:cs typeface="Arial"/>
                        </a:rPr>
                        <a:t> </a:t>
                      </a:r>
                      <a:r>
                        <a:rPr sz="1100" spc="-10" dirty="0">
                          <a:latin typeface="Arial"/>
                          <a:cs typeface="Arial"/>
                        </a:rPr>
                        <a:t>stabilimenti </a:t>
                      </a:r>
                      <a:r>
                        <a:rPr sz="1100" dirty="0">
                          <a:latin typeface="Arial"/>
                          <a:cs typeface="Arial"/>
                        </a:rPr>
                        <a:t>torinesi</a:t>
                      </a:r>
                      <a:r>
                        <a:rPr sz="1100" spc="114" dirty="0">
                          <a:latin typeface="Arial"/>
                          <a:cs typeface="Arial"/>
                        </a:rPr>
                        <a:t> </a:t>
                      </a:r>
                      <a:r>
                        <a:rPr sz="1100" dirty="0">
                          <a:latin typeface="Arial"/>
                          <a:cs typeface="Arial"/>
                        </a:rPr>
                        <a:t>della</a:t>
                      </a:r>
                      <a:r>
                        <a:rPr sz="1100" spc="110" dirty="0">
                          <a:latin typeface="Arial"/>
                          <a:cs typeface="Arial"/>
                        </a:rPr>
                        <a:t> </a:t>
                      </a:r>
                      <a:r>
                        <a:rPr sz="1100" dirty="0">
                          <a:latin typeface="Arial"/>
                          <a:cs typeface="Arial"/>
                        </a:rPr>
                        <a:t>Thyssen</a:t>
                      </a:r>
                      <a:r>
                        <a:rPr sz="1100" spc="120" dirty="0">
                          <a:latin typeface="Arial"/>
                          <a:cs typeface="Arial"/>
                        </a:rPr>
                        <a:t> </a:t>
                      </a:r>
                      <a:r>
                        <a:rPr sz="1100" dirty="0">
                          <a:latin typeface="Arial"/>
                          <a:cs typeface="Arial"/>
                        </a:rPr>
                        <a:t>Krupp,</a:t>
                      </a:r>
                      <a:r>
                        <a:rPr sz="1100" spc="114" dirty="0">
                          <a:latin typeface="Arial"/>
                          <a:cs typeface="Arial"/>
                        </a:rPr>
                        <a:t> </a:t>
                      </a:r>
                      <a:r>
                        <a:rPr sz="1100" dirty="0">
                          <a:solidFill>
                            <a:srgbClr val="00338D"/>
                          </a:solidFill>
                          <a:latin typeface="Arial"/>
                          <a:cs typeface="Arial"/>
                        </a:rPr>
                        <a:t>di</a:t>
                      </a:r>
                      <a:r>
                        <a:rPr sz="1100" spc="105" dirty="0">
                          <a:solidFill>
                            <a:srgbClr val="00338D"/>
                          </a:solidFill>
                          <a:latin typeface="Arial"/>
                          <a:cs typeface="Arial"/>
                        </a:rPr>
                        <a:t> </a:t>
                      </a:r>
                      <a:r>
                        <a:rPr sz="1100" dirty="0">
                          <a:solidFill>
                            <a:srgbClr val="00338D"/>
                          </a:solidFill>
                          <a:latin typeface="Arial"/>
                          <a:cs typeface="Arial"/>
                        </a:rPr>
                        <a:t>sette</a:t>
                      </a:r>
                      <a:r>
                        <a:rPr sz="1100" spc="110" dirty="0">
                          <a:solidFill>
                            <a:srgbClr val="00338D"/>
                          </a:solidFill>
                          <a:latin typeface="Arial"/>
                          <a:cs typeface="Arial"/>
                        </a:rPr>
                        <a:t> </a:t>
                      </a:r>
                      <a:r>
                        <a:rPr sz="1100" dirty="0">
                          <a:solidFill>
                            <a:srgbClr val="00338D"/>
                          </a:solidFill>
                          <a:latin typeface="Arial"/>
                          <a:cs typeface="Arial"/>
                        </a:rPr>
                        <a:t>operai</a:t>
                      </a:r>
                      <a:r>
                        <a:rPr sz="1100" spc="114" dirty="0">
                          <a:solidFill>
                            <a:srgbClr val="00338D"/>
                          </a:solidFill>
                          <a:latin typeface="Arial"/>
                          <a:cs typeface="Arial"/>
                        </a:rPr>
                        <a:t> </a:t>
                      </a:r>
                      <a:r>
                        <a:rPr sz="1100" dirty="0">
                          <a:solidFill>
                            <a:srgbClr val="00338D"/>
                          </a:solidFill>
                          <a:latin typeface="Arial"/>
                          <a:cs typeface="Arial"/>
                        </a:rPr>
                        <a:t>a</a:t>
                      </a:r>
                      <a:r>
                        <a:rPr sz="1100" spc="105" dirty="0">
                          <a:solidFill>
                            <a:srgbClr val="00338D"/>
                          </a:solidFill>
                          <a:latin typeface="Arial"/>
                          <a:cs typeface="Arial"/>
                        </a:rPr>
                        <a:t> </a:t>
                      </a:r>
                      <a:r>
                        <a:rPr sz="1100" dirty="0">
                          <a:solidFill>
                            <a:srgbClr val="00338D"/>
                          </a:solidFill>
                          <a:latin typeface="Arial"/>
                          <a:cs typeface="Arial"/>
                        </a:rPr>
                        <a:t>causa</a:t>
                      </a:r>
                      <a:r>
                        <a:rPr sz="1100" spc="110" dirty="0">
                          <a:solidFill>
                            <a:srgbClr val="00338D"/>
                          </a:solidFill>
                          <a:latin typeface="Arial"/>
                          <a:cs typeface="Arial"/>
                        </a:rPr>
                        <a:t> </a:t>
                      </a:r>
                      <a:r>
                        <a:rPr sz="1100" dirty="0">
                          <a:solidFill>
                            <a:srgbClr val="00338D"/>
                          </a:solidFill>
                          <a:latin typeface="Arial"/>
                          <a:cs typeface="Arial"/>
                        </a:rPr>
                        <a:t>delle</a:t>
                      </a:r>
                      <a:r>
                        <a:rPr sz="1100" spc="114" dirty="0">
                          <a:solidFill>
                            <a:srgbClr val="00338D"/>
                          </a:solidFill>
                          <a:latin typeface="Arial"/>
                          <a:cs typeface="Arial"/>
                        </a:rPr>
                        <a:t> </a:t>
                      </a:r>
                      <a:r>
                        <a:rPr sz="1100" dirty="0">
                          <a:solidFill>
                            <a:srgbClr val="00338D"/>
                          </a:solidFill>
                          <a:latin typeface="Arial"/>
                          <a:cs typeface="Arial"/>
                        </a:rPr>
                        <a:t>gravissime</a:t>
                      </a:r>
                      <a:r>
                        <a:rPr sz="1100" spc="110" dirty="0">
                          <a:solidFill>
                            <a:srgbClr val="00338D"/>
                          </a:solidFill>
                          <a:latin typeface="Arial"/>
                          <a:cs typeface="Arial"/>
                        </a:rPr>
                        <a:t> </a:t>
                      </a:r>
                      <a:r>
                        <a:rPr sz="1100" dirty="0">
                          <a:solidFill>
                            <a:srgbClr val="00338D"/>
                          </a:solidFill>
                          <a:latin typeface="Arial"/>
                          <a:cs typeface="Arial"/>
                        </a:rPr>
                        <a:t>ustioni</a:t>
                      </a:r>
                      <a:r>
                        <a:rPr sz="1100" spc="105" dirty="0">
                          <a:solidFill>
                            <a:srgbClr val="00338D"/>
                          </a:solidFill>
                          <a:latin typeface="Arial"/>
                          <a:cs typeface="Arial"/>
                        </a:rPr>
                        <a:t> </a:t>
                      </a:r>
                      <a:r>
                        <a:rPr sz="1100" spc="-10" dirty="0">
                          <a:solidFill>
                            <a:srgbClr val="00338D"/>
                          </a:solidFill>
                          <a:latin typeface="Arial"/>
                          <a:cs typeface="Arial"/>
                        </a:rPr>
                        <a:t>provate </a:t>
                      </a:r>
                      <a:r>
                        <a:rPr sz="1100" dirty="0">
                          <a:solidFill>
                            <a:srgbClr val="00338D"/>
                          </a:solidFill>
                          <a:latin typeface="Arial"/>
                          <a:cs typeface="Arial"/>
                        </a:rPr>
                        <a:t>dallo</a:t>
                      </a:r>
                      <a:r>
                        <a:rPr sz="1100" spc="-20" dirty="0">
                          <a:solidFill>
                            <a:srgbClr val="00338D"/>
                          </a:solidFill>
                          <a:latin typeface="Arial"/>
                          <a:cs typeface="Arial"/>
                        </a:rPr>
                        <a:t> </a:t>
                      </a:r>
                      <a:r>
                        <a:rPr sz="1100" spc="-10" dirty="0">
                          <a:solidFill>
                            <a:srgbClr val="00338D"/>
                          </a:solidFill>
                          <a:latin typeface="Arial"/>
                          <a:cs typeface="Arial"/>
                        </a:rPr>
                        <a:t>scoppio</a:t>
                      </a:r>
                      <a:r>
                        <a:rPr sz="1100" spc="-35" dirty="0">
                          <a:solidFill>
                            <a:srgbClr val="00338D"/>
                          </a:solidFill>
                          <a:latin typeface="Arial"/>
                          <a:cs typeface="Arial"/>
                        </a:rPr>
                        <a:t> </a:t>
                      </a:r>
                      <a:r>
                        <a:rPr sz="1100" dirty="0">
                          <a:solidFill>
                            <a:srgbClr val="00338D"/>
                          </a:solidFill>
                          <a:latin typeface="Arial"/>
                          <a:cs typeface="Arial"/>
                        </a:rPr>
                        <a:t>di</a:t>
                      </a:r>
                      <a:r>
                        <a:rPr sz="1100" spc="-25" dirty="0">
                          <a:solidFill>
                            <a:srgbClr val="00338D"/>
                          </a:solidFill>
                          <a:latin typeface="Arial"/>
                          <a:cs typeface="Arial"/>
                        </a:rPr>
                        <a:t> </a:t>
                      </a:r>
                      <a:r>
                        <a:rPr sz="1100" dirty="0">
                          <a:solidFill>
                            <a:srgbClr val="00338D"/>
                          </a:solidFill>
                          <a:latin typeface="Arial"/>
                          <a:cs typeface="Arial"/>
                        </a:rPr>
                        <a:t>un</a:t>
                      </a:r>
                      <a:r>
                        <a:rPr sz="1100" spc="-20" dirty="0">
                          <a:solidFill>
                            <a:srgbClr val="00338D"/>
                          </a:solidFill>
                          <a:latin typeface="Arial"/>
                          <a:cs typeface="Arial"/>
                        </a:rPr>
                        <a:t> </a:t>
                      </a:r>
                      <a:r>
                        <a:rPr sz="1100" spc="-10" dirty="0">
                          <a:solidFill>
                            <a:srgbClr val="00338D"/>
                          </a:solidFill>
                          <a:latin typeface="Arial"/>
                          <a:cs typeface="Arial"/>
                        </a:rPr>
                        <a:t>terribile</a:t>
                      </a:r>
                      <a:r>
                        <a:rPr sz="1100" spc="-45" dirty="0">
                          <a:solidFill>
                            <a:srgbClr val="00338D"/>
                          </a:solidFill>
                          <a:latin typeface="Arial"/>
                          <a:cs typeface="Arial"/>
                        </a:rPr>
                        <a:t> </a:t>
                      </a:r>
                      <a:r>
                        <a:rPr sz="1100" spc="-10" dirty="0">
                          <a:solidFill>
                            <a:srgbClr val="00338D"/>
                          </a:solidFill>
                          <a:latin typeface="Arial"/>
                          <a:cs typeface="Arial"/>
                        </a:rPr>
                        <a:t>incendio.</a:t>
                      </a:r>
                      <a:endParaRPr sz="1100" dirty="0">
                        <a:latin typeface="Arial"/>
                        <a:cs typeface="Arial"/>
                      </a:endParaRPr>
                    </a:p>
                  </a:txBody>
                  <a:tcPr marL="0" marR="0" marT="34290" marB="0">
                    <a:lnL w="12700">
                      <a:solidFill>
                        <a:srgbClr val="00338D"/>
                      </a:solidFill>
                      <a:prstDash val="solid"/>
                    </a:lnL>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3"/>
                  </a:ext>
                </a:extLst>
              </a:tr>
              <a:tr h="2659380">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475"/>
                        </a:spcBef>
                      </a:pPr>
                      <a:endParaRPr sz="1100">
                        <a:latin typeface="Times New Roman"/>
                        <a:cs typeface="Times New Roman"/>
                      </a:endParaRPr>
                    </a:p>
                    <a:p>
                      <a:pPr marL="295275" marR="83820" indent="-215265">
                        <a:lnSpc>
                          <a:spcPct val="101800"/>
                        </a:lnSpc>
                      </a:pPr>
                      <a:r>
                        <a:rPr sz="1100" b="1" spc="-10" dirty="0">
                          <a:solidFill>
                            <a:srgbClr val="00338D"/>
                          </a:solidFill>
                          <a:latin typeface="Arial"/>
                          <a:cs typeface="Arial"/>
                        </a:rPr>
                        <a:t>Responsabilità dell’ente</a:t>
                      </a:r>
                      <a:endParaRPr sz="1100">
                        <a:latin typeface="Arial"/>
                        <a:cs typeface="Arial"/>
                      </a:endParaRPr>
                    </a:p>
                  </a:txBody>
                  <a:tcPr marL="0" marR="0" marT="0" marB="0">
                    <a:lnR w="12700">
                      <a:solidFill>
                        <a:srgbClr val="00338D"/>
                      </a:solidFill>
                      <a:prstDash val="solid"/>
                    </a:lnR>
                    <a:lnT w="12700">
                      <a:solidFill>
                        <a:srgbClr val="00338D"/>
                      </a:solidFill>
                      <a:prstDash val="solid"/>
                    </a:lnT>
                    <a:lnB w="12700">
                      <a:solidFill>
                        <a:srgbClr val="00338D"/>
                      </a:solidFill>
                      <a:prstDash val="solid"/>
                    </a:lnB>
                    <a:solidFill>
                      <a:srgbClr val="E7ECF8"/>
                    </a:solidFill>
                  </a:tcPr>
                </a:tc>
                <a:tc>
                  <a:txBody>
                    <a:bodyPr/>
                    <a:lstStyle/>
                    <a:p>
                      <a:pPr marL="85725">
                        <a:lnSpc>
                          <a:spcPct val="100000"/>
                        </a:lnSpc>
                        <a:spcBef>
                          <a:spcPts val="270"/>
                        </a:spcBef>
                      </a:pPr>
                      <a:r>
                        <a:rPr sz="1100" dirty="0">
                          <a:latin typeface="Arial"/>
                          <a:cs typeface="Arial"/>
                        </a:rPr>
                        <a:t>La</a:t>
                      </a:r>
                      <a:r>
                        <a:rPr sz="1100" spc="-35" dirty="0">
                          <a:latin typeface="Arial"/>
                          <a:cs typeface="Arial"/>
                        </a:rPr>
                        <a:t> </a:t>
                      </a:r>
                      <a:r>
                        <a:rPr sz="1100" dirty="0">
                          <a:latin typeface="Arial"/>
                          <a:cs typeface="Arial"/>
                        </a:rPr>
                        <a:t>Corte</a:t>
                      </a:r>
                      <a:r>
                        <a:rPr sz="1100" spc="-35" dirty="0">
                          <a:latin typeface="Arial"/>
                          <a:cs typeface="Arial"/>
                        </a:rPr>
                        <a:t> </a:t>
                      </a:r>
                      <a:r>
                        <a:rPr sz="1100" dirty="0">
                          <a:latin typeface="Arial"/>
                          <a:cs typeface="Arial"/>
                        </a:rPr>
                        <a:t>di</a:t>
                      </a:r>
                      <a:r>
                        <a:rPr sz="1100" spc="-40" dirty="0">
                          <a:latin typeface="Arial"/>
                          <a:cs typeface="Arial"/>
                        </a:rPr>
                        <a:t> </a:t>
                      </a:r>
                      <a:r>
                        <a:rPr sz="1100" dirty="0">
                          <a:latin typeface="Arial"/>
                          <a:cs typeface="Arial"/>
                        </a:rPr>
                        <a:t>Assise</a:t>
                      </a:r>
                      <a:r>
                        <a:rPr sz="1100" spc="-50" dirty="0">
                          <a:latin typeface="Arial"/>
                          <a:cs typeface="Arial"/>
                        </a:rPr>
                        <a:t> </a:t>
                      </a:r>
                      <a:r>
                        <a:rPr sz="1100" dirty="0">
                          <a:latin typeface="Arial"/>
                          <a:cs typeface="Arial"/>
                        </a:rPr>
                        <a:t>ha</a:t>
                      </a:r>
                      <a:r>
                        <a:rPr sz="1100" spc="-55" dirty="0">
                          <a:latin typeface="Arial"/>
                          <a:cs typeface="Arial"/>
                        </a:rPr>
                        <a:t> </a:t>
                      </a:r>
                      <a:r>
                        <a:rPr sz="1100" spc="-10" dirty="0">
                          <a:latin typeface="Arial"/>
                          <a:cs typeface="Arial"/>
                        </a:rPr>
                        <a:t>condannato:</a:t>
                      </a:r>
                      <a:endParaRPr sz="1100" dirty="0">
                        <a:latin typeface="Arial"/>
                        <a:cs typeface="Arial"/>
                      </a:endParaRPr>
                    </a:p>
                    <a:p>
                      <a:pPr marL="255904" marR="466725" indent="-171450">
                        <a:lnSpc>
                          <a:spcPct val="100000"/>
                        </a:lnSpc>
                        <a:spcBef>
                          <a:spcPts val="595"/>
                        </a:spcBef>
                        <a:buClr>
                          <a:srgbClr val="0091DA"/>
                        </a:buClr>
                        <a:buSzPct val="81818"/>
                        <a:buFont typeface="Wingdings"/>
                        <a:buChar char=""/>
                        <a:tabLst>
                          <a:tab pos="257175" algn="l"/>
                        </a:tabLst>
                      </a:pPr>
                      <a:r>
                        <a:rPr sz="1100" spc="-10" dirty="0">
                          <a:solidFill>
                            <a:srgbClr val="00338D"/>
                          </a:solidFill>
                          <a:latin typeface="Arial"/>
                          <a:cs typeface="Arial"/>
                        </a:rPr>
                        <a:t>l'amministratore</a:t>
                      </a:r>
                      <a:r>
                        <a:rPr sz="1100" spc="-40" dirty="0">
                          <a:solidFill>
                            <a:srgbClr val="00338D"/>
                          </a:solidFill>
                          <a:latin typeface="Arial"/>
                          <a:cs typeface="Arial"/>
                        </a:rPr>
                        <a:t> </a:t>
                      </a:r>
                      <a:r>
                        <a:rPr sz="1100" spc="-10" dirty="0">
                          <a:solidFill>
                            <a:srgbClr val="00338D"/>
                          </a:solidFill>
                          <a:latin typeface="Arial"/>
                          <a:cs typeface="Arial"/>
                        </a:rPr>
                        <a:t>delegato</a:t>
                      </a:r>
                      <a:r>
                        <a:rPr sz="1100" spc="-55" dirty="0">
                          <a:solidFill>
                            <a:srgbClr val="00338D"/>
                          </a:solidFill>
                          <a:latin typeface="Arial"/>
                          <a:cs typeface="Arial"/>
                        </a:rPr>
                        <a:t> </a:t>
                      </a:r>
                      <a:r>
                        <a:rPr sz="1100" dirty="0">
                          <a:latin typeface="Arial"/>
                          <a:cs typeface="Arial"/>
                        </a:rPr>
                        <a:t>della</a:t>
                      </a:r>
                      <a:r>
                        <a:rPr sz="1100" spc="-10" dirty="0">
                          <a:latin typeface="Arial"/>
                          <a:cs typeface="Arial"/>
                        </a:rPr>
                        <a:t> </a:t>
                      </a:r>
                      <a:r>
                        <a:rPr sz="1100" dirty="0">
                          <a:latin typeface="Arial"/>
                          <a:cs typeface="Arial"/>
                        </a:rPr>
                        <a:t>società</a:t>
                      </a:r>
                      <a:r>
                        <a:rPr sz="1100" spc="-40" dirty="0">
                          <a:latin typeface="Arial"/>
                          <a:cs typeface="Arial"/>
                        </a:rPr>
                        <a:t> </a:t>
                      </a:r>
                      <a:r>
                        <a:rPr sz="1100" dirty="0">
                          <a:latin typeface="Arial"/>
                          <a:cs typeface="Arial"/>
                        </a:rPr>
                        <a:t>per</a:t>
                      </a:r>
                      <a:r>
                        <a:rPr sz="1100" spc="-35" dirty="0">
                          <a:latin typeface="Arial"/>
                          <a:cs typeface="Arial"/>
                        </a:rPr>
                        <a:t> </a:t>
                      </a:r>
                      <a:r>
                        <a:rPr sz="1100" dirty="0">
                          <a:latin typeface="Arial"/>
                          <a:cs typeface="Arial"/>
                        </a:rPr>
                        <a:t>i</a:t>
                      </a:r>
                      <a:r>
                        <a:rPr sz="1100" spc="15" dirty="0">
                          <a:latin typeface="Arial"/>
                          <a:cs typeface="Arial"/>
                        </a:rPr>
                        <a:t> </a:t>
                      </a:r>
                      <a:r>
                        <a:rPr sz="1100" spc="-10" dirty="0">
                          <a:latin typeface="Arial"/>
                          <a:cs typeface="Arial"/>
                        </a:rPr>
                        <a:t>delitti</a:t>
                      </a:r>
                      <a:r>
                        <a:rPr sz="1100" spc="-45" dirty="0">
                          <a:latin typeface="Arial"/>
                          <a:cs typeface="Arial"/>
                        </a:rPr>
                        <a:t> </a:t>
                      </a:r>
                      <a:r>
                        <a:rPr sz="1100" dirty="0">
                          <a:latin typeface="Arial"/>
                          <a:cs typeface="Arial"/>
                        </a:rPr>
                        <a:t>di </a:t>
                      </a:r>
                      <a:r>
                        <a:rPr sz="1100" spc="-10" dirty="0">
                          <a:solidFill>
                            <a:srgbClr val="00338D"/>
                          </a:solidFill>
                          <a:latin typeface="Arial"/>
                          <a:cs typeface="Arial"/>
                        </a:rPr>
                        <a:t>omicidio</a:t>
                      </a:r>
                      <a:r>
                        <a:rPr sz="1100" spc="-30" dirty="0">
                          <a:solidFill>
                            <a:srgbClr val="00338D"/>
                          </a:solidFill>
                          <a:latin typeface="Arial"/>
                          <a:cs typeface="Arial"/>
                        </a:rPr>
                        <a:t> </a:t>
                      </a:r>
                      <a:r>
                        <a:rPr sz="1100" spc="-10" dirty="0">
                          <a:solidFill>
                            <a:srgbClr val="00338D"/>
                          </a:solidFill>
                          <a:latin typeface="Arial"/>
                          <a:cs typeface="Arial"/>
                        </a:rPr>
                        <a:t>volontario</a:t>
                      </a:r>
                      <a:r>
                        <a:rPr sz="1100" spc="-40" dirty="0">
                          <a:solidFill>
                            <a:srgbClr val="00338D"/>
                          </a:solidFill>
                          <a:latin typeface="Arial"/>
                          <a:cs typeface="Arial"/>
                        </a:rPr>
                        <a:t> </a:t>
                      </a:r>
                      <a:r>
                        <a:rPr sz="1100" spc="-10" dirty="0">
                          <a:latin typeface="Arial"/>
                          <a:cs typeface="Arial"/>
                        </a:rPr>
                        <a:t>plurimo, 	incendio</a:t>
                      </a:r>
                      <a:r>
                        <a:rPr sz="1100" spc="-40" dirty="0">
                          <a:latin typeface="Arial"/>
                          <a:cs typeface="Arial"/>
                        </a:rPr>
                        <a:t> </a:t>
                      </a:r>
                      <a:r>
                        <a:rPr sz="1100" dirty="0">
                          <a:latin typeface="Arial"/>
                          <a:cs typeface="Arial"/>
                        </a:rPr>
                        <a:t>doloso</a:t>
                      </a:r>
                      <a:r>
                        <a:rPr sz="1100" spc="-40" dirty="0">
                          <a:latin typeface="Arial"/>
                          <a:cs typeface="Arial"/>
                        </a:rPr>
                        <a:t> </a:t>
                      </a:r>
                      <a:r>
                        <a:rPr sz="1100" dirty="0">
                          <a:latin typeface="Arial"/>
                          <a:cs typeface="Arial"/>
                        </a:rPr>
                        <a:t>e</a:t>
                      </a:r>
                      <a:r>
                        <a:rPr sz="1100" spc="-10" dirty="0">
                          <a:latin typeface="Arial"/>
                          <a:cs typeface="Arial"/>
                        </a:rPr>
                        <a:t> omissione</a:t>
                      </a:r>
                      <a:r>
                        <a:rPr sz="1100" spc="-60" dirty="0">
                          <a:latin typeface="Arial"/>
                          <a:cs typeface="Arial"/>
                        </a:rPr>
                        <a:t> </a:t>
                      </a:r>
                      <a:r>
                        <a:rPr sz="1100" dirty="0">
                          <a:latin typeface="Arial"/>
                          <a:cs typeface="Arial"/>
                        </a:rPr>
                        <a:t>dolosa</a:t>
                      </a:r>
                      <a:r>
                        <a:rPr sz="1100" spc="-40" dirty="0">
                          <a:latin typeface="Arial"/>
                          <a:cs typeface="Arial"/>
                        </a:rPr>
                        <a:t> </a:t>
                      </a:r>
                      <a:r>
                        <a:rPr sz="1100" dirty="0">
                          <a:latin typeface="Arial"/>
                          <a:cs typeface="Arial"/>
                        </a:rPr>
                        <a:t>di</a:t>
                      </a:r>
                      <a:r>
                        <a:rPr sz="1100" spc="-20" dirty="0">
                          <a:latin typeface="Arial"/>
                          <a:cs typeface="Arial"/>
                        </a:rPr>
                        <a:t> </a:t>
                      </a:r>
                      <a:r>
                        <a:rPr sz="1100" spc="-10" dirty="0">
                          <a:latin typeface="Arial"/>
                          <a:cs typeface="Arial"/>
                        </a:rPr>
                        <a:t>cautele</a:t>
                      </a:r>
                      <a:r>
                        <a:rPr sz="1100" spc="-65" dirty="0">
                          <a:latin typeface="Arial"/>
                          <a:cs typeface="Arial"/>
                        </a:rPr>
                        <a:t> </a:t>
                      </a:r>
                      <a:r>
                        <a:rPr sz="1100" dirty="0">
                          <a:latin typeface="Arial"/>
                          <a:cs typeface="Arial"/>
                        </a:rPr>
                        <a:t>contro</a:t>
                      </a:r>
                      <a:r>
                        <a:rPr sz="1100" spc="-20" dirty="0">
                          <a:latin typeface="Arial"/>
                          <a:cs typeface="Arial"/>
                        </a:rPr>
                        <a:t> </a:t>
                      </a:r>
                      <a:r>
                        <a:rPr sz="1100" dirty="0">
                          <a:latin typeface="Arial"/>
                          <a:cs typeface="Arial"/>
                        </a:rPr>
                        <a:t>gli</a:t>
                      </a:r>
                      <a:r>
                        <a:rPr sz="1100" spc="-20" dirty="0">
                          <a:latin typeface="Arial"/>
                          <a:cs typeface="Arial"/>
                        </a:rPr>
                        <a:t> </a:t>
                      </a:r>
                      <a:r>
                        <a:rPr sz="1100" dirty="0">
                          <a:latin typeface="Arial"/>
                          <a:cs typeface="Arial"/>
                        </a:rPr>
                        <a:t>infortuni</a:t>
                      </a:r>
                      <a:r>
                        <a:rPr sz="1100" spc="-40" dirty="0">
                          <a:latin typeface="Arial"/>
                          <a:cs typeface="Arial"/>
                        </a:rPr>
                        <a:t> </a:t>
                      </a:r>
                      <a:r>
                        <a:rPr sz="1100" dirty="0">
                          <a:latin typeface="Arial"/>
                          <a:cs typeface="Arial"/>
                        </a:rPr>
                        <a:t>sul </a:t>
                      </a:r>
                      <a:r>
                        <a:rPr sz="1100" spc="-10" dirty="0">
                          <a:latin typeface="Arial"/>
                          <a:cs typeface="Arial"/>
                        </a:rPr>
                        <a:t>lavoro 	aggravata dall'evento.</a:t>
                      </a:r>
                      <a:endParaRPr sz="1100" dirty="0">
                        <a:latin typeface="Arial"/>
                        <a:cs typeface="Arial"/>
                      </a:endParaRPr>
                    </a:p>
                    <a:p>
                      <a:pPr marL="255904" marR="295910" indent="-171450">
                        <a:lnSpc>
                          <a:spcPct val="100000"/>
                        </a:lnSpc>
                        <a:spcBef>
                          <a:spcPts val="600"/>
                        </a:spcBef>
                        <a:buClr>
                          <a:srgbClr val="0091DA"/>
                        </a:buClr>
                        <a:buSzPct val="81818"/>
                        <a:buFont typeface="Wingdings"/>
                        <a:buChar char=""/>
                        <a:tabLst>
                          <a:tab pos="257175" algn="l"/>
                        </a:tabLst>
                      </a:pPr>
                      <a:r>
                        <a:rPr sz="1100" dirty="0">
                          <a:latin typeface="Arial"/>
                          <a:cs typeface="Arial"/>
                        </a:rPr>
                        <a:t>altri</a:t>
                      </a:r>
                      <a:r>
                        <a:rPr sz="1100" spc="-45" dirty="0">
                          <a:latin typeface="Arial"/>
                          <a:cs typeface="Arial"/>
                        </a:rPr>
                        <a:t> </a:t>
                      </a:r>
                      <a:r>
                        <a:rPr sz="1100" dirty="0">
                          <a:latin typeface="Arial"/>
                          <a:cs typeface="Arial"/>
                        </a:rPr>
                        <a:t>cinque</a:t>
                      </a:r>
                      <a:r>
                        <a:rPr sz="1100" spc="-5" dirty="0">
                          <a:latin typeface="Arial"/>
                          <a:cs typeface="Arial"/>
                        </a:rPr>
                        <a:t> </a:t>
                      </a:r>
                      <a:r>
                        <a:rPr sz="1100" dirty="0">
                          <a:latin typeface="Arial"/>
                          <a:cs typeface="Arial"/>
                        </a:rPr>
                        <a:t>soggetti</a:t>
                      </a:r>
                      <a:r>
                        <a:rPr sz="1100" spc="-25" dirty="0">
                          <a:latin typeface="Arial"/>
                          <a:cs typeface="Arial"/>
                        </a:rPr>
                        <a:t> </a:t>
                      </a:r>
                      <a:r>
                        <a:rPr sz="1100" spc="-10" dirty="0">
                          <a:latin typeface="Arial"/>
                          <a:cs typeface="Arial"/>
                        </a:rPr>
                        <a:t>appartenenti</a:t>
                      </a:r>
                      <a:r>
                        <a:rPr sz="1100" spc="-45" dirty="0">
                          <a:latin typeface="Arial"/>
                          <a:cs typeface="Arial"/>
                        </a:rPr>
                        <a:t> </a:t>
                      </a:r>
                      <a:r>
                        <a:rPr sz="1100" dirty="0">
                          <a:latin typeface="Arial"/>
                          <a:cs typeface="Arial"/>
                        </a:rPr>
                        <a:t>alla </a:t>
                      </a:r>
                      <a:r>
                        <a:rPr sz="1100" spc="-10" dirty="0">
                          <a:latin typeface="Arial"/>
                          <a:cs typeface="Arial"/>
                        </a:rPr>
                        <a:t>compagine</a:t>
                      </a:r>
                      <a:r>
                        <a:rPr sz="1100" spc="-40" dirty="0">
                          <a:latin typeface="Arial"/>
                          <a:cs typeface="Arial"/>
                        </a:rPr>
                        <a:t> </a:t>
                      </a:r>
                      <a:r>
                        <a:rPr sz="1100" spc="-10" dirty="0">
                          <a:latin typeface="Arial"/>
                          <a:cs typeface="Arial"/>
                        </a:rPr>
                        <a:t>sociale</a:t>
                      </a:r>
                      <a:r>
                        <a:rPr sz="1100" spc="-30" dirty="0">
                          <a:latin typeface="Arial"/>
                          <a:cs typeface="Arial"/>
                        </a:rPr>
                        <a:t> </a:t>
                      </a:r>
                      <a:r>
                        <a:rPr sz="1100" dirty="0">
                          <a:latin typeface="Arial"/>
                          <a:cs typeface="Arial"/>
                        </a:rPr>
                        <a:t>(in</a:t>
                      </a:r>
                      <a:r>
                        <a:rPr sz="1100" spc="-25" dirty="0">
                          <a:latin typeface="Arial"/>
                          <a:cs typeface="Arial"/>
                        </a:rPr>
                        <a:t> </a:t>
                      </a:r>
                      <a:r>
                        <a:rPr sz="1100" spc="-10" dirty="0">
                          <a:latin typeface="Arial"/>
                          <a:cs typeface="Arial"/>
                        </a:rPr>
                        <a:t>particolare</a:t>
                      </a:r>
                      <a:r>
                        <a:rPr sz="1100" spc="-45" dirty="0">
                          <a:latin typeface="Arial"/>
                          <a:cs typeface="Arial"/>
                        </a:rPr>
                        <a:t> </a:t>
                      </a:r>
                      <a:r>
                        <a:rPr sz="1100" dirty="0">
                          <a:latin typeface="Arial"/>
                          <a:cs typeface="Arial"/>
                        </a:rPr>
                        <a:t>si</a:t>
                      </a:r>
                      <a:r>
                        <a:rPr sz="1100" spc="10" dirty="0">
                          <a:latin typeface="Arial"/>
                          <a:cs typeface="Arial"/>
                        </a:rPr>
                        <a:t> </a:t>
                      </a:r>
                      <a:r>
                        <a:rPr sz="1100" dirty="0">
                          <a:latin typeface="Arial"/>
                          <a:cs typeface="Arial"/>
                        </a:rPr>
                        <a:t>tratta</a:t>
                      </a:r>
                      <a:r>
                        <a:rPr sz="1100" spc="-55" dirty="0">
                          <a:latin typeface="Arial"/>
                          <a:cs typeface="Arial"/>
                        </a:rPr>
                        <a:t> </a:t>
                      </a:r>
                      <a:r>
                        <a:rPr sz="1100" spc="-25" dirty="0">
                          <a:latin typeface="Arial"/>
                          <a:cs typeface="Arial"/>
                        </a:rPr>
                        <a:t>di 	</a:t>
                      </a:r>
                      <a:r>
                        <a:rPr sz="1100" dirty="0">
                          <a:latin typeface="Arial"/>
                          <a:cs typeface="Arial"/>
                        </a:rPr>
                        <a:t>due</a:t>
                      </a:r>
                      <a:r>
                        <a:rPr sz="1100" spc="-35" dirty="0">
                          <a:latin typeface="Arial"/>
                          <a:cs typeface="Arial"/>
                        </a:rPr>
                        <a:t> </a:t>
                      </a:r>
                      <a:r>
                        <a:rPr sz="1100" dirty="0">
                          <a:latin typeface="Arial"/>
                          <a:cs typeface="Arial"/>
                        </a:rPr>
                        <a:t>membri</a:t>
                      </a:r>
                      <a:r>
                        <a:rPr sz="1100" spc="-25" dirty="0">
                          <a:latin typeface="Arial"/>
                          <a:cs typeface="Arial"/>
                        </a:rPr>
                        <a:t> </a:t>
                      </a:r>
                      <a:r>
                        <a:rPr sz="1100" dirty="0">
                          <a:latin typeface="Arial"/>
                          <a:cs typeface="Arial"/>
                        </a:rPr>
                        <a:t>del</a:t>
                      </a:r>
                      <a:r>
                        <a:rPr sz="1100" spc="-25" dirty="0">
                          <a:latin typeface="Arial"/>
                          <a:cs typeface="Arial"/>
                        </a:rPr>
                        <a:t> </a:t>
                      </a:r>
                      <a:r>
                        <a:rPr sz="1100" spc="-10" dirty="0">
                          <a:latin typeface="Arial"/>
                          <a:cs typeface="Arial"/>
                        </a:rPr>
                        <a:t>Comitato</a:t>
                      </a:r>
                      <a:r>
                        <a:rPr sz="1100" spc="-55" dirty="0">
                          <a:latin typeface="Arial"/>
                          <a:cs typeface="Arial"/>
                        </a:rPr>
                        <a:t> </a:t>
                      </a:r>
                      <a:r>
                        <a:rPr sz="1100" spc="-10" dirty="0">
                          <a:latin typeface="Arial"/>
                          <a:cs typeface="Arial"/>
                        </a:rPr>
                        <a:t>Esecutivo,</a:t>
                      </a:r>
                      <a:r>
                        <a:rPr sz="1100" spc="-65" dirty="0">
                          <a:latin typeface="Arial"/>
                          <a:cs typeface="Arial"/>
                        </a:rPr>
                        <a:t> </a:t>
                      </a:r>
                      <a:r>
                        <a:rPr sz="1100" dirty="0">
                          <a:latin typeface="Arial"/>
                          <a:cs typeface="Arial"/>
                        </a:rPr>
                        <a:t>del</a:t>
                      </a:r>
                      <a:r>
                        <a:rPr sz="1100" spc="-20" dirty="0">
                          <a:latin typeface="Arial"/>
                          <a:cs typeface="Arial"/>
                        </a:rPr>
                        <a:t> </a:t>
                      </a:r>
                      <a:r>
                        <a:rPr sz="1100" dirty="0">
                          <a:latin typeface="Arial"/>
                          <a:cs typeface="Arial"/>
                        </a:rPr>
                        <a:t>direttore</a:t>
                      </a:r>
                      <a:r>
                        <a:rPr sz="1100" spc="-35" dirty="0">
                          <a:latin typeface="Arial"/>
                          <a:cs typeface="Arial"/>
                        </a:rPr>
                        <a:t> </a:t>
                      </a:r>
                      <a:r>
                        <a:rPr sz="1100" dirty="0">
                          <a:latin typeface="Arial"/>
                          <a:cs typeface="Arial"/>
                        </a:rPr>
                        <a:t>della</a:t>
                      </a:r>
                      <a:r>
                        <a:rPr sz="1100" spc="-15" dirty="0">
                          <a:latin typeface="Arial"/>
                          <a:cs typeface="Arial"/>
                        </a:rPr>
                        <a:t> </a:t>
                      </a:r>
                      <a:r>
                        <a:rPr sz="1100" spc="-10" dirty="0">
                          <a:latin typeface="Arial"/>
                          <a:cs typeface="Arial"/>
                        </a:rPr>
                        <a:t>stabilimento</a:t>
                      </a:r>
                      <a:r>
                        <a:rPr sz="1100" spc="-60" dirty="0">
                          <a:latin typeface="Arial"/>
                          <a:cs typeface="Arial"/>
                        </a:rPr>
                        <a:t> </a:t>
                      </a:r>
                      <a:r>
                        <a:rPr sz="1100" dirty="0">
                          <a:latin typeface="Arial"/>
                          <a:cs typeface="Arial"/>
                        </a:rPr>
                        <a:t>di</a:t>
                      </a:r>
                      <a:r>
                        <a:rPr sz="1100" spc="-15" dirty="0">
                          <a:latin typeface="Arial"/>
                          <a:cs typeface="Arial"/>
                        </a:rPr>
                        <a:t> </a:t>
                      </a:r>
                      <a:r>
                        <a:rPr sz="1100" spc="-10" dirty="0">
                          <a:latin typeface="Arial"/>
                          <a:cs typeface="Arial"/>
                        </a:rPr>
                        <a:t>Torino,</a:t>
                      </a:r>
                      <a:r>
                        <a:rPr sz="1100" spc="-45" dirty="0">
                          <a:latin typeface="Arial"/>
                          <a:cs typeface="Arial"/>
                        </a:rPr>
                        <a:t> </a:t>
                      </a:r>
                      <a:r>
                        <a:rPr sz="1100" spc="-25" dirty="0">
                          <a:latin typeface="Arial"/>
                          <a:cs typeface="Arial"/>
                        </a:rPr>
                        <a:t>del 	</a:t>
                      </a:r>
                      <a:r>
                        <a:rPr sz="1100" spc="-10" dirty="0">
                          <a:latin typeface="Arial"/>
                          <a:cs typeface="Arial"/>
                        </a:rPr>
                        <a:t>direttore</a:t>
                      </a:r>
                      <a:r>
                        <a:rPr sz="1100" spc="-45" dirty="0">
                          <a:latin typeface="Arial"/>
                          <a:cs typeface="Arial"/>
                        </a:rPr>
                        <a:t> </a:t>
                      </a:r>
                      <a:r>
                        <a:rPr sz="1100" spc="-10" dirty="0">
                          <a:latin typeface="Arial"/>
                          <a:cs typeface="Arial"/>
                        </a:rPr>
                        <a:t>dell'area</a:t>
                      </a:r>
                      <a:r>
                        <a:rPr sz="1100" spc="-25" dirty="0">
                          <a:latin typeface="Arial"/>
                          <a:cs typeface="Arial"/>
                        </a:rPr>
                        <a:t> </a:t>
                      </a:r>
                      <a:r>
                        <a:rPr sz="1100" spc="-10" dirty="0">
                          <a:latin typeface="Arial"/>
                          <a:cs typeface="Arial"/>
                        </a:rPr>
                        <a:t>tecnica</a:t>
                      </a:r>
                      <a:r>
                        <a:rPr sz="1100" spc="-45" dirty="0">
                          <a:latin typeface="Arial"/>
                          <a:cs typeface="Arial"/>
                        </a:rPr>
                        <a:t> </a:t>
                      </a:r>
                      <a:r>
                        <a:rPr sz="1100" dirty="0">
                          <a:latin typeface="Arial"/>
                          <a:cs typeface="Arial"/>
                        </a:rPr>
                        <a:t>e</a:t>
                      </a:r>
                      <a:r>
                        <a:rPr sz="1100" spc="15" dirty="0">
                          <a:latin typeface="Arial"/>
                          <a:cs typeface="Arial"/>
                        </a:rPr>
                        <a:t> </a:t>
                      </a:r>
                      <a:r>
                        <a:rPr sz="1100" spc="-10" dirty="0">
                          <a:latin typeface="Arial"/>
                          <a:cs typeface="Arial"/>
                        </a:rPr>
                        <a:t>servizi,</a:t>
                      </a:r>
                      <a:r>
                        <a:rPr sz="1100" spc="35" dirty="0">
                          <a:latin typeface="Arial"/>
                          <a:cs typeface="Arial"/>
                        </a:rPr>
                        <a:t> </a:t>
                      </a:r>
                      <a:r>
                        <a:rPr sz="1100" dirty="0">
                          <a:latin typeface="Arial"/>
                          <a:cs typeface="Arial"/>
                        </a:rPr>
                        <a:t>del</a:t>
                      </a:r>
                      <a:r>
                        <a:rPr sz="1100" spc="-5" dirty="0">
                          <a:latin typeface="Arial"/>
                          <a:cs typeface="Arial"/>
                        </a:rPr>
                        <a:t> </a:t>
                      </a:r>
                      <a:r>
                        <a:rPr sz="1100" spc="-10" dirty="0">
                          <a:latin typeface="Arial"/>
                          <a:cs typeface="Arial"/>
                        </a:rPr>
                        <a:t>responsabile</a:t>
                      </a:r>
                      <a:r>
                        <a:rPr sz="1100" spc="-30" dirty="0">
                          <a:latin typeface="Arial"/>
                          <a:cs typeface="Arial"/>
                        </a:rPr>
                        <a:t> </a:t>
                      </a:r>
                      <a:r>
                        <a:rPr sz="1100" spc="-10" dirty="0">
                          <a:latin typeface="Arial"/>
                          <a:cs typeface="Arial"/>
                        </a:rPr>
                        <a:t>dell'area</a:t>
                      </a:r>
                      <a:r>
                        <a:rPr sz="1100" spc="-40" dirty="0">
                          <a:latin typeface="Arial"/>
                          <a:cs typeface="Arial"/>
                        </a:rPr>
                        <a:t> </a:t>
                      </a:r>
                      <a:r>
                        <a:rPr sz="1100" spc="-10" dirty="0">
                          <a:latin typeface="Arial"/>
                          <a:cs typeface="Arial"/>
                        </a:rPr>
                        <a:t>ecologia</a:t>
                      </a:r>
                      <a:r>
                        <a:rPr sz="1100" spc="-25" dirty="0">
                          <a:latin typeface="Arial"/>
                          <a:cs typeface="Arial"/>
                        </a:rPr>
                        <a:t> </a:t>
                      </a:r>
                      <a:r>
                        <a:rPr sz="1100" dirty="0">
                          <a:latin typeface="Arial"/>
                          <a:cs typeface="Arial"/>
                        </a:rPr>
                        <a:t>-</a:t>
                      </a:r>
                      <a:r>
                        <a:rPr sz="1100" spc="20" dirty="0">
                          <a:latin typeface="Arial"/>
                          <a:cs typeface="Arial"/>
                        </a:rPr>
                        <a:t> </a:t>
                      </a:r>
                      <a:r>
                        <a:rPr sz="1100" spc="-10" dirty="0">
                          <a:latin typeface="Arial"/>
                          <a:cs typeface="Arial"/>
                        </a:rPr>
                        <a:t>ambiente</a:t>
                      </a:r>
                      <a:r>
                        <a:rPr sz="1100" spc="-40" dirty="0">
                          <a:latin typeface="Arial"/>
                          <a:cs typeface="Arial"/>
                        </a:rPr>
                        <a:t> </a:t>
                      </a:r>
                      <a:r>
                        <a:rPr sz="1100" spc="-50" dirty="0">
                          <a:latin typeface="Arial"/>
                          <a:cs typeface="Arial"/>
                        </a:rPr>
                        <a:t>- 	</a:t>
                      </a:r>
                      <a:r>
                        <a:rPr sz="1100" spc="-10" dirty="0">
                          <a:latin typeface="Arial"/>
                          <a:cs typeface="Arial"/>
                        </a:rPr>
                        <a:t>sicurezza)</a:t>
                      </a:r>
                      <a:r>
                        <a:rPr sz="1100" spc="-55" dirty="0">
                          <a:latin typeface="Arial"/>
                          <a:cs typeface="Arial"/>
                        </a:rPr>
                        <a:t> </a:t>
                      </a:r>
                      <a:r>
                        <a:rPr sz="1100" dirty="0">
                          <a:latin typeface="Arial"/>
                          <a:cs typeface="Arial"/>
                        </a:rPr>
                        <a:t>per</a:t>
                      </a:r>
                      <a:r>
                        <a:rPr sz="1100" spc="-25" dirty="0">
                          <a:latin typeface="Arial"/>
                          <a:cs typeface="Arial"/>
                        </a:rPr>
                        <a:t> </a:t>
                      </a:r>
                      <a:r>
                        <a:rPr sz="1100" dirty="0">
                          <a:latin typeface="Arial"/>
                          <a:cs typeface="Arial"/>
                        </a:rPr>
                        <a:t>i reati</a:t>
                      </a:r>
                      <a:r>
                        <a:rPr sz="1100" spc="-55" dirty="0">
                          <a:latin typeface="Arial"/>
                          <a:cs typeface="Arial"/>
                        </a:rPr>
                        <a:t> </a:t>
                      </a:r>
                      <a:r>
                        <a:rPr sz="1100" dirty="0">
                          <a:latin typeface="Arial"/>
                          <a:cs typeface="Arial"/>
                        </a:rPr>
                        <a:t>di</a:t>
                      </a:r>
                      <a:r>
                        <a:rPr sz="1100" spc="-15" dirty="0">
                          <a:latin typeface="Arial"/>
                          <a:cs typeface="Arial"/>
                        </a:rPr>
                        <a:t> </a:t>
                      </a:r>
                      <a:r>
                        <a:rPr sz="1100" spc="-10" dirty="0">
                          <a:latin typeface="Arial"/>
                          <a:cs typeface="Arial"/>
                        </a:rPr>
                        <a:t>omissione</a:t>
                      </a:r>
                      <a:r>
                        <a:rPr sz="1100" spc="-60" dirty="0">
                          <a:latin typeface="Arial"/>
                          <a:cs typeface="Arial"/>
                        </a:rPr>
                        <a:t> </a:t>
                      </a:r>
                      <a:r>
                        <a:rPr sz="1100" dirty="0">
                          <a:latin typeface="Arial"/>
                          <a:cs typeface="Arial"/>
                        </a:rPr>
                        <a:t>dolosa</a:t>
                      </a:r>
                      <a:r>
                        <a:rPr sz="1100" spc="-35" dirty="0">
                          <a:latin typeface="Arial"/>
                          <a:cs typeface="Arial"/>
                        </a:rPr>
                        <a:t> </a:t>
                      </a:r>
                      <a:r>
                        <a:rPr sz="1100" dirty="0">
                          <a:latin typeface="Arial"/>
                          <a:cs typeface="Arial"/>
                        </a:rPr>
                        <a:t>di</a:t>
                      </a:r>
                      <a:r>
                        <a:rPr sz="1100" spc="-20" dirty="0">
                          <a:latin typeface="Arial"/>
                          <a:cs typeface="Arial"/>
                        </a:rPr>
                        <a:t> </a:t>
                      </a:r>
                      <a:r>
                        <a:rPr sz="1100" spc="-10" dirty="0">
                          <a:latin typeface="Arial"/>
                          <a:cs typeface="Arial"/>
                        </a:rPr>
                        <a:t>cautele</a:t>
                      </a:r>
                      <a:r>
                        <a:rPr sz="1100" spc="-55" dirty="0">
                          <a:latin typeface="Arial"/>
                          <a:cs typeface="Arial"/>
                        </a:rPr>
                        <a:t> </a:t>
                      </a:r>
                      <a:r>
                        <a:rPr sz="1100" dirty="0">
                          <a:latin typeface="Arial"/>
                          <a:cs typeface="Arial"/>
                        </a:rPr>
                        <a:t>contro</a:t>
                      </a:r>
                      <a:r>
                        <a:rPr sz="1100" spc="-35" dirty="0">
                          <a:latin typeface="Arial"/>
                          <a:cs typeface="Arial"/>
                        </a:rPr>
                        <a:t> </a:t>
                      </a:r>
                      <a:r>
                        <a:rPr sz="1100" dirty="0">
                          <a:latin typeface="Arial"/>
                          <a:cs typeface="Arial"/>
                        </a:rPr>
                        <a:t>infortuni</a:t>
                      </a:r>
                      <a:r>
                        <a:rPr sz="1100" spc="-35" dirty="0">
                          <a:latin typeface="Arial"/>
                          <a:cs typeface="Arial"/>
                        </a:rPr>
                        <a:t> </a:t>
                      </a:r>
                      <a:r>
                        <a:rPr sz="1100" dirty="0">
                          <a:latin typeface="Arial"/>
                          <a:cs typeface="Arial"/>
                        </a:rPr>
                        <a:t>sul</a:t>
                      </a:r>
                      <a:r>
                        <a:rPr sz="1100" spc="-5" dirty="0">
                          <a:latin typeface="Arial"/>
                          <a:cs typeface="Arial"/>
                        </a:rPr>
                        <a:t> </a:t>
                      </a:r>
                      <a:r>
                        <a:rPr sz="1100" spc="-10" dirty="0">
                          <a:latin typeface="Arial"/>
                          <a:cs typeface="Arial"/>
                        </a:rPr>
                        <a:t>lavoro, 	incendio</a:t>
                      </a:r>
                      <a:r>
                        <a:rPr sz="1100" spc="-30" dirty="0">
                          <a:latin typeface="Arial"/>
                          <a:cs typeface="Arial"/>
                        </a:rPr>
                        <a:t> </a:t>
                      </a:r>
                      <a:r>
                        <a:rPr sz="1100" spc="-10" dirty="0">
                          <a:latin typeface="Arial"/>
                          <a:cs typeface="Arial"/>
                        </a:rPr>
                        <a:t>colposo</a:t>
                      </a:r>
                      <a:r>
                        <a:rPr sz="1100" spc="-40" dirty="0">
                          <a:latin typeface="Arial"/>
                          <a:cs typeface="Arial"/>
                        </a:rPr>
                        <a:t> </a:t>
                      </a:r>
                      <a:r>
                        <a:rPr sz="1100" dirty="0">
                          <a:latin typeface="Arial"/>
                          <a:cs typeface="Arial"/>
                        </a:rPr>
                        <a:t>e</a:t>
                      </a:r>
                      <a:r>
                        <a:rPr sz="1100" spc="-5" dirty="0">
                          <a:latin typeface="Arial"/>
                          <a:cs typeface="Arial"/>
                        </a:rPr>
                        <a:t> </a:t>
                      </a:r>
                      <a:r>
                        <a:rPr sz="1100" spc="-10" dirty="0">
                          <a:latin typeface="Arial"/>
                          <a:cs typeface="Arial"/>
                        </a:rPr>
                        <a:t>omicidio</a:t>
                      </a:r>
                      <a:r>
                        <a:rPr sz="1100" spc="-25" dirty="0">
                          <a:latin typeface="Arial"/>
                          <a:cs typeface="Arial"/>
                        </a:rPr>
                        <a:t> </a:t>
                      </a:r>
                      <a:r>
                        <a:rPr sz="1100" dirty="0">
                          <a:latin typeface="Arial"/>
                          <a:cs typeface="Arial"/>
                        </a:rPr>
                        <a:t>colposo</a:t>
                      </a:r>
                      <a:r>
                        <a:rPr sz="1100" spc="-5" dirty="0">
                          <a:latin typeface="Arial"/>
                          <a:cs typeface="Arial"/>
                        </a:rPr>
                        <a:t> </a:t>
                      </a:r>
                      <a:r>
                        <a:rPr sz="1100" spc="-10" dirty="0">
                          <a:latin typeface="Arial"/>
                          <a:cs typeface="Arial"/>
                        </a:rPr>
                        <a:t>plurimo.</a:t>
                      </a:r>
                      <a:endParaRPr sz="1100" dirty="0">
                        <a:latin typeface="Arial"/>
                        <a:cs typeface="Arial"/>
                      </a:endParaRPr>
                    </a:p>
                    <a:p>
                      <a:pPr marL="255904" marR="281940" indent="-171450">
                        <a:lnSpc>
                          <a:spcPct val="100000"/>
                        </a:lnSpc>
                        <a:spcBef>
                          <a:spcPts val="600"/>
                        </a:spcBef>
                        <a:buClr>
                          <a:srgbClr val="0091DA"/>
                        </a:buClr>
                        <a:buSzPct val="81818"/>
                        <a:buFont typeface="Wingdings"/>
                        <a:buChar char=""/>
                        <a:tabLst>
                          <a:tab pos="257175" algn="l"/>
                        </a:tabLst>
                      </a:pPr>
                      <a:r>
                        <a:rPr sz="1100" spc="-10" dirty="0">
                          <a:latin typeface="Arial"/>
                          <a:cs typeface="Arial"/>
                        </a:rPr>
                        <a:t>società</a:t>
                      </a:r>
                      <a:r>
                        <a:rPr sz="1100" spc="-55" dirty="0">
                          <a:latin typeface="Arial"/>
                          <a:cs typeface="Arial"/>
                        </a:rPr>
                        <a:t> </a:t>
                      </a:r>
                      <a:r>
                        <a:rPr sz="1100" dirty="0">
                          <a:latin typeface="Arial"/>
                          <a:cs typeface="Arial"/>
                        </a:rPr>
                        <a:t>ai sensi</a:t>
                      </a:r>
                      <a:r>
                        <a:rPr sz="1100" spc="-25" dirty="0">
                          <a:latin typeface="Arial"/>
                          <a:cs typeface="Arial"/>
                        </a:rPr>
                        <a:t> </a:t>
                      </a:r>
                      <a:r>
                        <a:rPr sz="1100" spc="-10" dirty="0">
                          <a:latin typeface="Arial"/>
                          <a:cs typeface="Arial"/>
                        </a:rPr>
                        <a:t>dell'art.</a:t>
                      </a:r>
                      <a:r>
                        <a:rPr sz="1100" spc="-40" dirty="0">
                          <a:latin typeface="Arial"/>
                          <a:cs typeface="Arial"/>
                        </a:rPr>
                        <a:t> </a:t>
                      </a:r>
                      <a:r>
                        <a:rPr sz="1100" spc="-10" dirty="0">
                          <a:latin typeface="Arial"/>
                          <a:cs typeface="Arial"/>
                        </a:rPr>
                        <a:t>25-septies,</a:t>
                      </a:r>
                      <a:r>
                        <a:rPr sz="1100" spc="-55" dirty="0">
                          <a:latin typeface="Arial"/>
                          <a:cs typeface="Arial"/>
                        </a:rPr>
                        <a:t> </a:t>
                      </a:r>
                      <a:r>
                        <a:rPr sz="1100" dirty="0">
                          <a:latin typeface="Arial"/>
                          <a:cs typeface="Arial"/>
                        </a:rPr>
                        <a:t>proprio</a:t>
                      </a:r>
                      <a:r>
                        <a:rPr sz="1100" spc="-35" dirty="0">
                          <a:latin typeface="Arial"/>
                          <a:cs typeface="Arial"/>
                        </a:rPr>
                        <a:t> </a:t>
                      </a:r>
                      <a:r>
                        <a:rPr sz="1100" dirty="0">
                          <a:latin typeface="Arial"/>
                          <a:cs typeface="Arial"/>
                        </a:rPr>
                        <a:t>in</a:t>
                      </a:r>
                      <a:r>
                        <a:rPr sz="1100" spc="-10" dirty="0">
                          <a:latin typeface="Arial"/>
                          <a:cs typeface="Arial"/>
                        </a:rPr>
                        <a:t> relazione</a:t>
                      </a:r>
                      <a:r>
                        <a:rPr sz="1100" spc="-25" dirty="0">
                          <a:latin typeface="Arial"/>
                          <a:cs typeface="Arial"/>
                        </a:rPr>
                        <a:t> </a:t>
                      </a:r>
                      <a:r>
                        <a:rPr sz="1100" dirty="0">
                          <a:latin typeface="Arial"/>
                          <a:cs typeface="Arial"/>
                        </a:rPr>
                        <a:t>al</a:t>
                      </a:r>
                      <a:r>
                        <a:rPr sz="1100" spc="-5" dirty="0">
                          <a:latin typeface="Arial"/>
                          <a:cs typeface="Arial"/>
                        </a:rPr>
                        <a:t> </a:t>
                      </a:r>
                      <a:r>
                        <a:rPr sz="1100" spc="-10" dirty="0">
                          <a:latin typeface="Arial"/>
                          <a:cs typeface="Arial"/>
                        </a:rPr>
                        <a:t>reato</a:t>
                      </a:r>
                      <a:r>
                        <a:rPr sz="1100" spc="-50" dirty="0">
                          <a:latin typeface="Arial"/>
                          <a:cs typeface="Arial"/>
                        </a:rPr>
                        <a:t> </a:t>
                      </a:r>
                      <a:r>
                        <a:rPr sz="1100" dirty="0">
                          <a:latin typeface="Arial"/>
                          <a:cs typeface="Arial"/>
                        </a:rPr>
                        <a:t>di</a:t>
                      </a:r>
                      <a:r>
                        <a:rPr sz="1100" spc="-5" dirty="0">
                          <a:latin typeface="Arial"/>
                          <a:cs typeface="Arial"/>
                        </a:rPr>
                        <a:t> </a:t>
                      </a:r>
                      <a:r>
                        <a:rPr sz="1100" spc="-10" dirty="0">
                          <a:latin typeface="Arial"/>
                          <a:cs typeface="Arial"/>
                        </a:rPr>
                        <a:t>omicidio</a:t>
                      </a:r>
                      <a:r>
                        <a:rPr sz="1100" spc="-25" dirty="0">
                          <a:latin typeface="Arial"/>
                          <a:cs typeface="Arial"/>
                        </a:rPr>
                        <a:t> </a:t>
                      </a:r>
                      <a:r>
                        <a:rPr sz="1100" spc="-10" dirty="0">
                          <a:latin typeface="Arial"/>
                          <a:cs typeface="Arial"/>
                        </a:rPr>
                        <a:t>colposo 	plurimo,</a:t>
                      </a:r>
                      <a:r>
                        <a:rPr sz="1100" spc="-65" dirty="0">
                          <a:latin typeface="Arial"/>
                          <a:cs typeface="Arial"/>
                        </a:rPr>
                        <a:t> </a:t>
                      </a:r>
                      <a:r>
                        <a:rPr sz="1100" dirty="0">
                          <a:latin typeface="Arial"/>
                          <a:cs typeface="Arial"/>
                        </a:rPr>
                        <a:t>in</a:t>
                      </a:r>
                      <a:r>
                        <a:rPr sz="1100" spc="-10" dirty="0">
                          <a:latin typeface="Arial"/>
                          <a:cs typeface="Arial"/>
                        </a:rPr>
                        <a:t> particolare</a:t>
                      </a:r>
                      <a:r>
                        <a:rPr sz="1100" spc="-55" dirty="0">
                          <a:latin typeface="Arial"/>
                          <a:cs typeface="Arial"/>
                        </a:rPr>
                        <a:t> </a:t>
                      </a:r>
                      <a:r>
                        <a:rPr sz="1100" dirty="0">
                          <a:latin typeface="Arial"/>
                          <a:cs typeface="Arial"/>
                        </a:rPr>
                        <a:t>a</a:t>
                      </a:r>
                      <a:r>
                        <a:rPr sz="1100" spc="-10" dirty="0">
                          <a:latin typeface="Arial"/>
                          <a:cs typeface="Arial"/>
                        </a:rPr>
                        <a:t> </a:t>
                      </a:r>
                      <a:r>
                        <a:rPr sz="1100" dirty="0">
                          <a:latin typeface="Arial"/>
                          <a:cs typeface="Arial"/>
                        </a:rPr>
                        <a:t>causa</a:t>
                      </a:r>
                      <a:r>
                        <a:rPr sz="1100" spc="-45" dirty="0">
                          <a:latin typeface="Arial"/>
                          <a:cs typeface="Arial"/>
                        </a:rPr>
                        <a:t> </a:t>
                      </a:r>
                      <a:r>
                        <a:rPr sz="1100" dirty="0">
                          <a:latin typeface="Arial"/>
                          <a:cs typeface="Arial"/>
                        </a:rPr>
                        <a:t>di</a:t>
                      </a:r>
                      <a:r>
                        <a:rPr sz="1100" spc="-15" dirty="0">
                          <a:latin typeface="Arial"/>
                          <a:cs typeface="Arial"/>
                        </a:rPr>
                        <a:t> </a:t>
                      </a:r>
                      <a:r>
                        <a:rPr sz="1100" dirty="0">
                          <a:latin typeface="Arial"/>
                          <a:cs typeface="Arial"/>
                        </a:rPr>
                        <a:t>un</a:t>
                      </a:r>
                      <a:r>
                        <a:rPr sz="1100" spc="-20" dirty="0">
                          <a:latin typeface="Arial"/>
                          <a:cs typeface="Arial"/>
                        </a:rPr>
                        <a:t> </a:t>
                      </a:r>
                      <a:r>
                        <a:rPr sz="1100" b="1" dirty="0">
                          <a:latin typeface="Arial"/>
                          <a:cs typeface="Arial"/>
                        </a:rPr>
                        <a:t>omessa</a:t>
                      </a:r>
                      <a:r>
                        <a:rPr sz="1100" b="1" spc="-45" dirty="0">
                          <a:latin typeface="Arial"/>
                          <a:cs typeface="Arial"/>
                        </a:rPr>
                        <a:t> </a:t>
                      </a:r>
                      <a:r>
                        <a:rPr sz="1100" b="1" spc="-10" dirty="0">
                          <a:latin typeface="Arial"/>
                          <a:cs typeface="Arial"/>
                        </a:rPr>
                        <a:t>valutazione</a:t>
                      </a:r>
                      <a:r>
                        <a:rPr sz="1100" b="1" spc="-40" dirty="0">
                          <a:latin typeface="Arial"/>
                          <a:cs typeface="Arial"/>
                        </a:rPr>
                        <a:t> </a:t>
                      </a:r>
                      <a:r>
                        <a:rPr sz="1100" b="1" dirty="0">
                          <a:latin typeface="Arial"/>
                          <a:cs typeface="Arial"/>
                        </a:rPr>
                        <a:t>dei</a:t>
                      </a:r>
                      <a:r>
                        <a:rPr sz="1100" b="1" spc="-40" dirty="0">
                          <a:latin typeface="Arial"/>
                          <a:cs typeface="Arial"/>
                        </a:rPr>
                        <a:t> </a:t>
                      </a:r>
                      <a:r>
                        <a:rPr sz="1100" b="1" dirty="0">
                          <a:latin typeface="Arial"/>
                          <a:cs typeface="Arial"/>
                        </a:rPr>
                        <a:t>rischi</a:t>
                      </a:r>
                      <a:r>
                        <a:rPr sz="1100" b="1" spc="-25" dirty="0">
                          <a:latin typeface="Arial"/>
                          <a:cs typeface="Arial"/>
                        </a:rPr>
                        <a:t> </a:t>
                      </a:r>
                      <a:r>
                        <a:rPr sz="1100" b="1" dirty="0">
                          <a:latin typeface="Arial"/>
                          <a:cs typeface="Arial"/>
                        </a:rPr>
                        <a:t>di</a:t>
                      </a:r>
                      <a:r>
                        <a:rPr sz="1100" b="1" spc="-25" dirty="0">
                          <a:latin typeface="Arial"/>
                          <a:cs typeface="Arial"/>
                        </a:rPr>
                        <a:t> </a:t>
                      </a:r>
                      <a:r>
                        <a:rPr sz="1100" b="1" dirty="0">
                          <a:latin typeface="Arial"/>
                          <a:cs typeface="Arial"/>
                        </a:rPr>
                        <a:t>salute</a:t>
                      </a:r>
                      <a:r>
                        <a:rPr sz="1100" b="1" spc="-45" dirty="0">
                          <a:latin typeface="Arial"/>
                          <a:cs typeface="Arial"/>
                        </a:rPr>
                        <a:t> </a:t>
                      </a:r>
                      <a:r>
                        <a:rPr sz="1100" b="1" spc="-50" dirty="0">
                          <a:latin typeface="Arial"/>
                          <a:cs typeface="Arial"/>
                        </a:rPr>
                        <a:t>e 	</a:t>
                      </a:r>
                      <a:r>
                        <a:rPr sz="1100" b="1" spc="-10" dirty="0">
                          <a:latin typeface="Arial"/>
                          <a:cs typeface="Arial"/>
                        </a:rPr>
                        <a:t>sicurezza</a:t>
                      </a:r>
                      <a:r>
                        <a:rPr sz="1100" b="1" spc="-40" dirty="0">
                          <a:latin typeface="Arial"/>
                          <a:cs typeface="Arial"/>
                        </a:rPr>
                        <a:t> </a:t>
                      </a:r>
                      <a:r>
                        <a:rPr sz="1100" b="1" dirty="0">
                          <a:latin typeface="Arial"/>
                          <a:cs typeface="Arial"/>
                        </a:rPr>
                        <a:t>dei propri</a:t>
                      </a:r>
                      <a:r>
                        <a:rPr sz="1100" b="1" spc="-25" dirty="0">
                          <a:latin typeface="Arial"/>
                          <a:cs typeface="Arial"/>
                        </a:rPr>
                        <a:t> </a:t>
                      </a:r>
                      <a:r>
                        <a:rPr sz="1100" b="1" spc="-10" dirty="0">
                          <a:latin typeface="Arial"/>
                          <a:cs typeface="Arial"/>
                        </a:rPr>
                        <a:t>lavoratori</a:t>
                      </a:r>
                      <a:r>
                        <a:rPr sz="1100" b="1" spc="-35" dirty="0">
                          <a:latin typeface="Arial"/>
                          <a:cs typeface="Arial"/>
                        </a:rPr>
                        <a:t> </a:t>
                      </a:r>
                      <a:r>
                        <a:rPr sz="1100" b="1" dirty="0">
                          <a:latin typeface="Arial"/>
                          <a:cs typeface="Arial"/>
                        </a:rPr>
                        <a:t>e</a:t>
                      </a:r>
                      <a:r>
                        <a:rPr sz="1100" b="1" spc="15" dirty="0">
                          <a:latin typeface="Arial"/>
                          <a:cs typeface="Arial"/>
                        </a:rPr>
                        <a:t> </a:t>
                      </a:r>
                      <a:r>
                        <a:rPr sz="1100" b="1" spc="-10" dirty="0">
                          <a:latin typeface="Arial"/>
                          <a:cs typeface="Arial"/>
                        </a:rPr>
                        <a:t>mancata</a:t>
                      </a:r>
                      <a:r>
                        <a:rPr sz="1100" b="1" spc="-35" dirty="0">
                          <a:latin typeface="Arial"/>
                          <a:cs typeface="Arial"/>
                        </a:rPr>
                        <a:t> </a:t>
                      </a:r>
                      <a:r>
                        <a:rPr sz="1100" b="1" spc="-10" dirty="0">
                          <a:latin typeface="Arial"/>
                          <a:cs typeface="Arial"/>
                        </a:rPr>
                        <a:t>redazione</a:t>
                      </a:r>
                      <a:r>
                        <a:rPr sz="1100" b="1" spc="-35" dirty="0">
                          <a:latin typeface="Arial"/>
                          <a:cs typeface="Arial"/>
                        </a:rPr>
                        <a:t> </a:t>
                      </a:r>
                      <a:r>
                        <a:rPr sz="1100" b="1" dirty="0">
                          <a:latin typeface="Arial"/>
                          <a:cs typeface="Arial"/>
                        </a:rPr>
                        <a:t>del </a:t>
                      </a:r>
                      <a:r>
                        <a:rPr sz="1100" b="1" spc="-10" dirty="0">
                          <a:latin typeface="Arial"/>
                          <a:cs typeface="Arial"/>
                        </a:rPr>
                        <a:t>relativo</a:t>
                      </a:r>
                      <a:r>
                        <a:rPr sz="1100" b="1" spc="-20" dirty="0">
                          <a:latin typeface="Arial"/>
                          <a:cs typeface="Arial"/>
                        </a:rPr>
                        <a:t> </a:t>
                      </a:r>
                      <a:r>
                        <a:rPr sz="1100" b="1" spc="-10" dirty="0">
                          <a:latin typeface="Arial"/>
                          <a:cs typeface="Arial"/>
                        </a:rPr>
                        <a:t>DVR</a:t>
                      </a:r>
                      <a:r>
                        <a:rPr sz="1100" spc="-10" dirty="0">
                          <a:latin typeface="Arial"/>
                          <a:cs typeface="Arial"/>
                        </a:rPr>
                        <a:t>.(violando 	specifica</a:t>
                      </a:r>
                      <a:r>
                        <a:rPr sz="1100" spc="-60" dirty="0">
                          <a:latin typeface="Arial"/>
                          <a:cs typeface="Arial"/>
                        </a:rPr>
                        <a:t> </a:t>
                      </a:r>
                      <a:r>
                        <a:rPr sz="1100" dirty="0">
                          <a:latin typeface="Arial"/>
                          <a:cs typeface="Arial"/>
                        </a:rPr>
                        <a:t>norma</a:t>
                      </a:r>
                      <a:r>
                        <a:rPr sz="1100" spc="-25" dirty="0">
                          <a:latin typeface="Arial"/>
                          <a:cs typeface="Arial"/>
                        </a:rPr>
                        <a:t> </a:t>
                      </a:r>
                      <a:r>
                        <a:rPr sz="1100" dirty="0">
                          <a:latin typeface="Arial"/>
                          <a:cs typeface="Arial"/>
                        </a:rPr>
                        <a:t>di</a:t>
                      </a:r>
                      <a:r>
                        <a:rPr sz="1100" spc="-5" dirty="0">
                          <a:latin typeface="Arial"/>
                          <a:cs typeface="Arial"/>
                        </a:rPr>
                        <a:t> </a:t>
                      </a:r>
                      <a:r>
                        <a:rPr sz="1100" dirty="0">
                          <a:latin typeface="Arial"/>
                          <a:cs typeface="Arial"/>
                        </a:rPr>
                        <a:t>legge)</a:t>
                      </a:r>
                      <a:r>
                        <a:rPr sz="1100" spc="-20" dirty="0">
                          <a:latin typeface="Arial"/>
                          <a:cs typeface="Arial"/>
                        </a:rPr>
                        <a:t> </a:t>
                      </a:r>
                      <a:r>
                        <a:rPr sz="1100" dirty="0">
                          <a:latin typeface="Arial"/>
                          <a:cs typeface="Arial"/>
                        </a:rPr>
                        <a:t>=&gt;</a:t>
                      </a:r>
                      <a:r>
                        <a:rPr sz="1100" spc="-5" dirty="0">
                          <a:latin typeface="Arial"/>
                          <a:cs typeface="Arial"/>
                        </a:rPr>
                        <a:t> </a:t>
                      </a:r>
                      <a:r>
                        <a:rPr sz="1100" b="1" spc="-10" dirty="0">
                          <a:latin typeface="Arial"/>
                          <a:cs typeface="Arial"/>
                        </a:rPr>
                        <a:t>Vantaggio:</a:t>
                      </a:r>
                      <a:r>
                        <a:rPr sz="1100" b="1" spc="-40" dirty="0">
                          <a:latin typeface="Arial"/>
                          <a:cs typeface="Arial"/>
                        </a:rPr>
                        <a:t> </a:t>
                      </a:r>
                      <a:r>
                        <a:rPr sz="1100" b="1" dirty="0">
                          <a:latin typeface="Arial"/>
                          <a:cs typeface="Arial"/>
                        </a:rPr>
                        <a:t>riduzione</a:t>
                      </a:r>
                      <a:r>
                        <a:rPr sz="1100" b="1" spc="-25" dirty="0">
                          <a:latin typeface="Arial"/>
                          <a:cs typeface="Arial"/>
                        </a:rPr>
                        <a:t> </a:t>
                      </a:r>
                      <a:r>
                        <a:rPr sz="1100" b="1" dirty="0">
                          <a:latin typeface="Arial"/>
                          <a:cs typeface="Arial"/>
                        </a:rPr>
                        <a:t>dei</a:t>
                      </a:r>
                      <a:r>
                        <a:rPr sz="1100" b="1" spc="-15" dirty="0">
                          <a:latin typeface="Arial"/>
                          <a:cs typeface="Arial"/>
                        </a:rPr>
                        <a:t> </a:t>
                      </a:r>
                      <a:r>
                        <a:rPr sz="1100" b="1" dirty="0">
                          <a:latin typeface="Arial"/>
                          <a:cs typeface="Arial"/>
                        </a:rPr>
                        <a:t>costi</a:t>
                      </a:r>
                      <a:r>
                        <a:rPr sz="1100" b="1" spc="-40" dirty="0">
                          <a:latin typeface="Arial"/>
                          <a:cs typeface="Arial"/>
                        </a:rPr>
                        <a:t> </a:t>
                      </a:r>
                      <a:r>
                        <a:rPr sz="1100" b="1" dirty="0">
                          <a:latin typeface="Arial"/>
                          <a:cs typeface="Arial"/>
                        </a:rPr>
                        <a:t>per</a:t>
                      </a:r>
                      <a:r>
                        <a:rPr sz="1100" b="1" spc="-20" dirty="0">
                          <a:latin typeface="Arial"/>
                          <a:cs typeface="Arial"/>
                        </a:rPr>
                        <a:t> </a:t>
                      </a:r>
                      <a:r>
                        <a:rPr sz="1100" b="1" spc="-10" dirty="0">
                          <a:latin typeface="Arial"/>
                          <a:cs typeface="Arial"/>
                        </a:rPr>
                        <a:t>risparmio</a:t>
                      </a:r>
                      <a:r>
                        <a:rPr sz="1100" b="1" spc="-50" dirty="0">
                          <a:latin typeface="Arial"/>
                          <a:cs typeface="Arial"/>
                        </a:rPr>
                        <a:t> </a:t>
                      </a:r>
                      <a:r>
                        <a:rPr sz="1100" b="1" spc="-10" dirty="0">
                          <a:latin typeface="Arial"/>
                          <a:cs typeface="Arial"/>
                        </a:rPr>
                        <a:t>sulle 	</a:t>
                      </a:r>
                      <a:r>
                        <a:rPr sz="1100" b="1" dirty="0">
                          <a:latin typeface="Arial"/>
                          <a:cs typeface="Arial"/>
                        </a:rPr>
                        <a:t>misure</a:t>
                      </a:r>
                      <a:r>
                        <a:rPr sz="1100" b="1" spc="-20" dirty="0">
                          <a:latin typeface="Arial"/>
                          <a:cs typeface="Arial"/>
                        </a:rPr>
                        <a:t> </a:t>
                      </a:r>
                      <a:r>
                        <a:rPr sz="1100" b="1" dirty="0">
                          <a:latin typeface="Arial"/>
                          <a:cs typeface="Arial"/>
                        </a:rPr>
                        <a:t>di</a:t>
                      </a:r>
                      <a:r>
                        <a:rPr sz="1100" b="1" spc="-10" dirty="0">
                          <a:latin typeface="Arial"/>
                          <a:cs typeface="Arial"/>
                        </a:rPr>
                        <a:t> sicurezza</a:t>
                      </a:r>
                      <a:r>
                        <a:rPr sz="1100" b="1" spc="-45" dirty="0">
                          <a:latin typeface="Arial"/>
                          <a:cs typeface="Arial"/>
                        </a:rPr>
                        <a:t> </a:t>
                      </a:r>
                      <a:r>
                        <a:rPr sz="1100" b="1" spc="-10" dirty="0">
                          <a:latin typeface="Arial"/>
                          <a:cs typeface="Arial"/>
                        </a:rPr>
                        <a:t>da</a:t>
                      </a:r>
                      <a:r>
                        <a:rPr sz="1100" b="1" spc="-65" dirty="0">
                          <a:latin typeface="Arial"/>
                          <a:cs typeface="Arial"/>
                        </a:rPr>
                        <a:t> </a:t>
                      </a:r>
                      <a:r>
                        <a:rPr sz="1100" b="1" spc="-10" dirty="0">
                          <a:latin typeface="Arial"/>
                          <a:cs typeface="Arial"/>
                        </a:rPr>
                        <a:t>adottare</a:t>
                      </a:r>
                      <a:endParaRPr sz="1100" dirty="0">
                        <a:latin typeface="Arial"/>
                        <a:cs typeface="Arial"/>
                      </a:endParaRPr>
                    </a:p>
                  </a:txBody>
                  <a:tcPr marL="0" marR="0" marT="34290" marB="0">
                    <a:lnL w="12700">
                      <a:solidFill>
                        <a:srgbClr val="00338D"/>
                      </a:solidFill>
                      <a:prstDash val="solid"/>
                    </a:lnL>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4"/>
                  </a:ext>
                </a:extLst>
              </a:tr>
              <a:tr h="1318260">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855"/>
                        </a:spcBef>
                      </a:pPr>
                      <a:endParaRPr sz="1100">
                        <a:latin typeface="Times New Roman"/>
                        <a:cs typeface="Times New Roman"/>
                      </a:endParaRPr>
                    </a:p>
                    <a:p>
                      <a:pPr algn="ctr">
                        <a:lnSpc>
                          <a:spcPct val="100000"/>
                        </a:lnSpc>
                      </a:pPr>
                      <a:r>
                        <a:rPr sz="1100" b="1" spc="-10" dirty="0">
                          <a:solidFill>
                            <a:srgbClr val="00338D"/>
                          </a:solidFill>
                          <a:latin typeface="Arial"/>
                          <a:cs typeface="Arial"/>
                        </a:rPr>
                        <a:t>Sanzioni</a:t>
                      </a:r>
                      <a:endParaRPr sz="1100">
                        <a:latin typeface="Arial"/>
                        <a:cs typeface="Arial"/>
                      </a:endParaRPr>
                    </a:p>
                  </a:txBody>
                  <a:tcPr marL="0" marR="0" marT="0" marB="0">
                    <a:lnR w="12700">
                      <a:solidFill>
                        <a:srgbClr val="00338D"/>
                      </a:solidFill>
                      <a:prstDash val="solid"/>
                    </a:lnR>
                    <a:lnT w="12700">
                      <a:solidFill>
                        <a:srgbClr val="00338D"/>
                      </a:solidFill>
                      <a:prstDash val="solid"/>
                    </a:lnT>
                    <a:lnB w="12700">
                      <a:solidFill>
                        <a:srgbClr val="00338D"/>
                      </a:solidFill>
                      <a:prstDash val="solid"/>
                    </a:lnB>
                    <a:solidFill>
                      <a:srgbClr val="C9DCEF"/>
                    </a:solidFill>
                  </a:tcPr>
                </a:tc>
                <a:tc>
                  <a:txBody>
                    <a:bodyPr/>
                    <a:lstStyle/>
                    <a:p>
                      <a:pPr marL="256540" indent="-171450">
                        <a:lnSpc>
                          <a:spcPct val="100000"/>
                        </a:lnSpc>
                        <a:spcBef>
                          <a:spcPts val="265"/>
                        </a:spcBef>
                        <a:buClr>
                          <a:srgbClr val="0091DA"/>
                        </a:buClr>
                        <a:buSzPct val="81818"/>
                        <a:buFont typeface="Wingdings"/>
                        <a:buChar char=""/>
                        <a:tabLst>
                          <a:tab pos="256540" algn="l"/>
                        </a:tabLst>
                      </a:pPr>
                      <a:r>
                        <a:rPr sz="1100" spc="-10" dirty="0">
                          <a:latin typeface="Arial"/>
                          <a:cs typeface="Arial"/>
                        </a:rPr>
                        <a:t>sanzione</a:t>
                      </a:r>
                      <a:r>
                        <a:rPr sz="1100" spc="-40" dirty="0">
                          <a:latin typeface="Arial"/>
                          <a:cs typeface="Arial"/>
                        </a:rPr>
                        <a:t> </a:t>
                      </a:r>
                      <a:r>
                        <a:rPr sz="1100" spc="-10" dirty="0">
                          <a:solidFill>
                            <a:srgbClr val="00338D"/>
                          </a:solidFill>
                          <a:latin typeface="Arial"/>
                          <a:cs typeface="Arial"/>
                        </a:rPr>
                        <a:t>pecuniaria</a:t>
                      </a:r>
                      <a:r>
                        <a:rPr sz="1100" spc="-65" dirty="0">
                          <a:solidFill>
                            <a:srgbClr val="00338D"/>
                          </a:solidFill>
                          <a:latin typeface="Arial"/>
                          <a:cs typeface="Arial"/>
                        </a:rPr>
                        <a:t> </a:t>
                      </a:r>
                      <a:r>
                        <a:rPr sz="1100" dirty="0">
                          <a:solidFill>
                            <a:srgbClr val="00338D"/>
                          </a:solidFill>
                          <a:latin typeface="Arial"/>
                          <a:cs typeface="Arial"/>
                        </a:rPr>
                        <a:t>pari</a:t>
                      </a:r>
                      <a:r>
                        <a:rPr sz="1100" spc="-35" dirty="0">
                          <a:solidFill>
                            <a:srgbClr val="00338D"/>
                          </a:solidFill>
                          <a:latin typeface="Arial"/>
                          <a:cs typeface="Arial"/>
                        </a:rPr>
                        <a:t> </a:t>
                      </a:r>
                      <a:r>
                        <a:rPr sz="1100" dirty="0">
                          <a:solidFill>
                            <a:srgbClr val="00338D"/>
                          </a:solidFill>
                          <a:latin typeface="Arial"/>
                          <a:cs typeface="Arial"/>
                        </a:rPr>
                        <a:t>ad</a:t>
                      </a:r>
                      <a:r>
                        <a:rPr sz="1100" spc="-25" dirty="0">
                          <a:solidFill>
                            <a:srgbClr val="00338D"/>
                          </a:solidFill>
                          <a:latin typeface="Arial"/>
                          <a:cs typeface="Arial"/>
                        </a:rPr>
                        <a:t> </a:t>
                      </a:r>
                      <a:r>
                        <a:rPr sz="1100" dirty="0">
                          <a:solidFill>
                            <a:srgbClr val="00338D"/>
                          </a:solidFill>
                          <a:latin typeface="Arial"/>
                          <a:cs typeface="Arial"/>
                        </a:rPr>
                        <a:t>1</a:t>
                      </a:r>
                      <a:r>
                        <a:rPr sz="1100" spc="-15" dirty="0">
                          <a:solidFill>
                            <a:srgbClr val="00338D"/>
                          </a:solidFill>
                          <a:latin typeface="Arial"/>
                          <a:cs typeface="Arial"/>
                        </a:rPr>
                        <a:t> </a:t>
                      </a:r>
                      <a:r>
                        <a:rPr sz="1100" dirty="0">
                          <a:solidFill>
                            <a:srgbClr val="00338D"/>
                          </a:solidFill>
                          <a:latin typeface="Arial"/>
                          <a:cs typeface="Arial"/>
                        </a:rPr>
                        <a:t>Mln</a:t>
                      </a:r>
                      <a:r>
                        <a:rPr sz="1100" spc="5" dirty="0">
                          <a:solidFill>
                            <a:srgbClr val="00338D"/>
                          </a:solidFill>
                          <a:latin typeface="Arial"/>
                          <a:cs typeface="Arial"/>
                        </a:rPr>
                        <a:t> </a:t>
                      </a:r>
                      <a:r>
                        <a:rPr sz="1100" dirty="0">
                          <a:solidFill>
                            <a:srgbClr val="00338D"/>
                          </a:solidFill>
                          <a:latin typeface="Arial"/>
                          <a:cs typeface="Arial"/>
                        </a:rPr>
                        <a:t>di</a:t>
                      </a:r>
                      <a:r>
                        <a:rPr sz="1100" spc="5" dirty="0">
                          <a:solidFill>
                            <a:srgbClr val="00338D"/>
                          </a:solidFill>
                          <a:latin typeface="Arial"/>
                          <a:cs typeface="Arial"/>
                        </a:rPr>
                        <a:t> </a:t>
                      </a:r>
                      <a:r>
                        <a:rPr sz="1100" spc="-20" dirty="0">
                          <a:solidFill>
                            <a:srgbClr val="00338D"/>
                          </a:solidFill>
                          <a:latin typeface="Arial"/>
                          <a:cs typeface="Arial"/>
                        </a:rPr>
                        <a:t>euro</a:t>
                      </a:r>
                      <a:endParaRPr sz="1100" dirty="0">
                        <a:latin typeface="Arial"/>
                        <a:cs typeface="Arial"/>
                      </a:endParaRPr>
                    </a:p>
                    <a:p>
                      <a:pPr marL="255904" marR="504190" indent="-171450">
                        <a:lnSpc>
                          <a:spcPct val="100000"/>
                        </a:lnSpc>
                        <a:spcBef>
                          <a:spcPts val="600"/>
                        </a:spcBef>
                        <a:buClr>
                          <a:srgbClr val="0091DA"/>
                        </a:buClr>
                        <a:buSzPct val="81818"/>
                        <a:buFont typeface="Wingdings"/>
                        <a:buChar char=""/>
                        <a:tabLst>
                          <a:tab pos="257175" algn="l"/>
                        </a:tabLst>
                      </a:pPr>
                      <a:r>
                        <a:rPr sz="1100" spc="-10" dirty="0">
                          <a:latin typeface="Arial"/>
                          <a:cs typeface="Arial"/>
                        </a:rPr>
                        <a:t>sanzioni</a:t>
                      </a:r>
                      <a:r>
                        <a:rPr sz="1100" spc="-5" dirty="0">
                          <a:latin typeface="Arial"/>
                          <a:cs typeface="Arial"/>
                        </a:rPr>
                        <a:t> </a:t>
                      </a:r>
                      <a:r>
                        <a:rPr sz="1100" spc="-10" dirty="0">
                          <a:solidFill>
                            <a:srgbClr val="00338D"/>
                          </a:solidFill>
                          <a:latin typeface="Arial"/>
                          <a:cs typeface="Arial"/>
                        </a:rPr>
                        <a:t>interdittive</a:t>
                      </a:r>
                      <a:r>
                        <a:rPr sz="1100" spc="-30" dirty="0">
                          <a:solidFill>
                            <a:srgbClr val="00338D"/>
                          </a:solidFill>
                          <a:latin typeface="Arial"/>
                          <a:cs typeface="Arial"/>
                        </a:rPr>
                        <a:t> </a:t>
                      </a:r>
                      <a:r>
                        <a:rPr sz="1100" dirty="0">
                          <a:solidFill>
                            <a:srgbClr val="00338D"/>
                          </a:solidFill>
                          <a:latin typeface="Arial"/>
                          <a:cs typeface="Arial"/>
                        </a:rPr>
                        <a:t>della</a:t>
                      </a:r>
                      <a:r>
                        <a:rPr sz="1100" spc="5" dirty="0">
                          <a:solidFill>
                            <a:srgbClr val="00338D"/>
                          </a:solidFill>
                          <a:latin typeface="Arial"/>
                          <a:cs typeface="Arial"/>
                        </a:rPr>
                        <a:t> </a:t>
                      </a:r>
                      <a:r>
                        <a:rPr sz="1100" spc="-10" dirty="0">
                          <a:solidFill>
                            <a:srgbClr val="00338D"/>
                          </a:solidFill>
                          <a:latin typeface="Arial"/>
                          <a:cs typeface="Arial"/>
                        </a:rPr>
                        <a:t>esclusione</a:t>
                      </a:r>
                      <a:r>
                        <a:rPr sz="1100" spc="-30" dirty="0">
                          <a:solidFill>
                            <a:srgbClr val="00338D"/>
                          </a:solidFill>
                          <a:latin typeface="Arial"/>
                          <a:cs typeface="Arial"/>
                        </a:rPr>
                        <a:t> </a:t>
                      </a:r>
                      <a:r>
                        <a:rPr sz="1100" dirty="0">
                          <a:solidFill>
                            <a:srgbClr val="00338D"/>
                          </a:solidFill>
                          <a:latin typeface="Arial"/>
                          <a:cs typeface="Arial"/>
                        </a:rPr>
                        <a:t>da</a:t>
                      </a:r>
                      <a:r>
                        <a:rPr sz="1100" spc="5" dirty="0">
                          <a:solidFill>
                            <a:srgbClr val="00338D"/>
                          </a:solidFill>
                          <a:latin typeface="Arial"/>
                          <a:cs typeface="Arial"/>
                        </a:rPr>
                        <a:t> </a:t>
                      </a:r>
                      <a:r>
                        <a:rPr sz="1100" spc="-10" dirty="0">
                          <a:solidFill>
                            <a:srgbClr val="00338D"/>
                          </a:solidFill>
                          <a:latin typeface="Arial"/>
                          <a:cs typeface="Arial"/>
                        </a:rPr>
                        <a:t>agevolazioni,</a:t>
                      </a:r>
                      <a:r>
                        <a:rPr sz="1100" spc="-25" dirty="0">
                          <a:solidFill>
                            <a:srgbClr val="00338D"/>
                          </a:solidFill>
                          <a:latin typeface="Arial"/>
                          <a:cs typeface="Arial"/>
                        </a:rPr>
                        <a:t> </a:t>
                      </a:r>
                      <a:r>
                        <a:rPr sz="1100" spc="-10" dirty="0">
                          <a:solidFill>
                            <a:srgbClr val="00338D"/>
                          </a:solidFill>
                          <a:latin typeface="Arial"/>
                          <a:cs typeface="Arial"/>
                        </a:rPr>
                        <a:t>finanziamenti,</a:t>
                      </a:r>
                      <a:r>
                        <a:rPr sz="1100" spc="-30" dirty="0">
                          <a:solidFill>
                            <a:srgbClr val="00338D"/>
                          </a:solidFill>
                          <a:latin typeface="Arial"/>
                          <a:cs typeface="Arial"/>
                        </a:rPr>
                        <a:t> </a:t>
                      </a:r>
                      <a:r>
                        <a:rPr sz="1100" spc="-10" dirty="0">
                          <a:latin typeface="Arial"/>
                          <a:cs typeface="Arial"/>
                        </a:rPr>
                        <a:t>contributi</a:t>
                      </a:r>
                      <a:r>
                        <a:rPr sz="1100" spc="-20" dirty="0">
                          <a:latin typeface="Arial"/>
                          <a:cs typeface="Arial"/>
                        </a:rPr>
                        <a:t> </a:t>
                      </a:r>
                      <a:r>
                        <a:rPr sz="1100" spc="-50" dirty="0">
                          <a:latin typeface="Arial"/>
                          <a:cs typeface="Arial"/>
                        </a:rPr>
                        <a:t>o 	</a:t>
                      </a:r>
                      <a:r>
                        <a:rPr sz="1100" spc="-10" dirty="0">
                          <a:latin typeface="Arial"/>
                          <a:cs typeface="Arial"/>
                        </a:rPr>
                        <a:t>sussidi</a:t>
                      </a:r>
                      <a:r>
                        <a:rPr sz="1100" spc="-45" dirty="0">
                          <a:latin typeface="Arial"/>
                          <a:cs typeface="Arial"/>
                        </a:rPr>
                        <a:t> </a:t>
                      </a:r>
                      <a:r>
                        <a:rPr sz="1100" dirty="0">
                          <a:latin typeface="Arial"/>
                          <a:cs typeface="Arial"/>
                        </a:rPr>
                        <a:t>e</a:t>
                      </a:r>
                      <a:r>
                        <a:rPr sz="1100" spc="-20" dirty="0">
                          <a:latin typeface="Arial"/>
                          <a:cs typeface="Arial"/>
                        </a:rPr>
                        <a:t> </a:t>
                      </a:r>
                      <a:r>
                        <a:rPr sz="1100" dirty="0">
                          <a:latin typeface="Arial"/>
                          <a:cs typeface="Arial"/>
                        </a:rPr>
                        <a:t>il</a:t>
                      </a:r>
                      <a:r>
                        <a:rPr sz="1100" spc="-25" dirty="0">
                          <a:latin typeface="Arial"/>
                          <a:cs typeface="Arial"/>
                        </a:rPr>
                        <a:t> </a:t>
                      </a:r>
                      <a:r>
                        <a:rPr sz="1100" dirty="0">
                          <a:latin typeface="Arial"/>
                          <a:cs typeface="Arial"/>
                        </a:rPr>
                        <a:t>divieto</a:t>
                      </a:r>
                      <a:r>
                        <a:rPr sz="1100" spc="-25" dirty="0">
                          <a:latin typeface="Arial"/>
                          <a:cs typeface="Arial"/>
                        </a:rPr>
                        <a:t> </a:t>
                      </a:r>
                      <a:r>
                        <a:rPr sz="1100" dirty="0">
                          <a:latin typeface="Arial"/>
                          <a:cs typeface="Arial"/>
                        </a:rPr>
                        <a:t>di</a:t>
                      </a:r>
                      <a:r>
                        <a:rPr sz="1100" spc="-35" dirty="0">
                          <a:latin typeface="Arial"/>
                          <a:cs typeface="Arial"/>
                        </a:rPr>
                        <a:t> </a:t>
                      </a:r>
                      <a:r>
                        <a:rPr sz="1100" spc="-10" dirty="0">
                          <a:latin typeface="Arial"/>
                          <a:cs typeface="Arial"/>
                        </a:rPr>
                        <a:t>pubblicizzare</a:t>
                      </a:r>
                      <a:r>
                        <a:rPr sz="1100" spc="-45" dirty="0">
                          <a:latin typeface="Arial"/>
                          <a:cs typeface="Arial"/>
                        </a:rPr>
                        <a:t> </a:t>
                      </a:r>
                      <a:r>
                        <a:rPr sz="1100" dirty="0">
                          <a:latin typeface="Arial"/>
                          <a:cs typeface="Arial"/>
                        </a:rPr>
                        <a:t>beni</a:t>
                      </a:r>
                      <a:r>
                        <a:rPr sz="1100" spc="-30" dirty="0">
                          <a:latin typeface="Arial"/>
                          <a:cs typeface="Arial"/>
                        </a:rPr>
                        <a:t> </a:t>
                      </a:r>
                      <a:r>
                        <a:rPr sz="1100" dirty="0">
                          <a:latin typeface="Arial"/>
                          <a:cs typeface="Arial"/>
                        </a:rPr>
                        <a:t>o</a:t>
                      </a:r>
                      <a:r>
                        <a:rPr sz="1100" spc="-15" dirty="0">
                          <a:latin typeface="Arial"/>
                          <a:cs typeface="Arial"/>
                        </a:rPr>
                        <a:t> </a:t>
                      </a:r>
                      <a:r>
                        <a:rPr sz="1100" spc="-10" dirty="0">
                          <a:latin typeface="Arial"/>
                          <a:cs typeface="Arial"/>
                        </a:rPr>
                        <a:t>servizi</a:t>
                      </a:r>
                      <a:r>
                        <a:rPr sz="1100" spc="-35" dirty="0">
                          <a:latin typeface="Arial"/>
                          <a:cs typeface="Arial"/>
                        </a:rPr>
                        <a:t> </a:t>
                      </a:r>
                      <a:r>
                        <a:rPr sz="1100" dirty="0">
                          <a:latin typeface="Arial"/>
                          <a:cs typeface="Arial"/>
                        </a:rPr>
                        <a:t>per</a:t>
                      </a:r>
                      <a:r>
                        <a:rPr sz="1100" spc="-35" dirty="0">
                          <a:latin typeface="Arial"/>
                          <a:cs typeface="Arial"/>
                        </a:rPr>
                        <a:t> </a:t>
                      </a:r>
                      <a:r>
                        <a:rPr sz="1100" dirty="0">
                          <a:latin typeface="Arial"/>
                          <a:cs typeface="Arial"/>
                        </a:rPr>
                        <a:t>la</a:t>
                      </a:r>
                      <a:r>
                        <a:rPr sz="1100" spc="-30" dirty="0">
                          <a:latin typeface="Arial"/>
                          <a:cs typeface="Arial"/>
                        </a:rPr>
                        <a:t> </a:t>
                      </a:r>
                      <a:r>
                        <a:rPr sz="1100" dirty="0">
                          <a:latin typeface="Arial"/>
                          <a:cs typeface="Arial"/>
                        </a:rPr>
                        <a:t>durata</a:t>
                      </a:r>
                      <a:r>
                        <a:rPr sz="1100" spc="-55" dirty="0">
                          <a:latin typeface="Arial"/>
                          <a:cs typeface="Arial"/>
                        </a:rPr>
                        <a:t> </a:t>
                      </a:r>
                      <a:r>
                        <a:rPr sz="1100" dirty="0">
                          <a:latin typeface="Arial"/>
                          <a:cs typeface="Arial"/>
                        </a:rPr>
                        <a:t>di</a:t>
                      </a:r>
                      <a:r>
                        <a:rPr sz="1100" spc="-30" dirty="0">
                          <a:latin typeface="Arial"/>
                          <a:cs typeface="Arial"/>
                        </a:rPr>
                        <a:t> </a:t>
                      </a:r>
                      <a:r>
                        <a:rPr sz="1100" dirty="0">
                          <a:latin typeface="Arial"/>
                          <a:cs typeface="Arial"/>
                        </a:rPr>
                        <a:t>6</a:t>
                      </a:r>
                      <a:r>
                        <a:rPr sz="1100" spc="25" dirty="0">
                          <a:latin typeface="Arial"/>
                          <a:cs typeface="Arial"/>
                        </a:rPr>
                        <a:t> </a:t>
                      </a:r>
                      <a:r>
                        <a:rPr sz="1100" spc="-10" dirty="0">
                          <a:latin typeface="Arial"/>
                          <a:cs typeface="Arial"/>
                        </a:rPr>
                        <a:t>mesi.</a:t>
                      </a:r>
                      <a:endParaRPr sz="1100" dirty="0">
                        <a:latin typeface="Arial"/>
                        <a:cs typeface="Arial"/>
                      </a:endParaRPr>
                    </a:p>
                    <a:p>
                      <a:pPr marL="256540" indent="-171450">
                        <a:lnSpc>
                          <a:spcPct val="100000"/>
                        </a:lnSpc>
                        <a:spcBef>
                          <a:spcPts val="600"/>
                        </a:spcBef>
                        <a:buClr>
                          <a:srgbClr val="0091DA"/>
                        </a:buClr>
                        <a:buSzPct val="81818"/>
                        <a:buFont typeface="Wingdings"/>
                        <a:buChar char=""/>
                        <a:tabLst>
                          <a:tab pos="256540" algn="l"/>
                        </a:tabLst>
                      </a:pPr>
                      <a:r>
                        <a:rPr sz="1100" dirty="0">
                          <a:solidFill>
                            <a:srgbClr val="00338D"/>
                          </a:solidFill>
                          <a:latin typeface="Arial"/>
                          <a:cs typeface="Arial"/>
                        </a:rPr>
                        <a:t>confisca</a:t>
                      </a:r>
                      <a:r>
                        <a:rPr sz="1100" spc="-55" dirty="0">
                          <a:solidFill>
                            <a:srgbClr val="00338D"/>
                          </a:solidFill>
                          <a:latin typeface="Arial"/>
                          <a:cs typeface="Arial"/>
                        </a:rPr>
                        <a:t> </a:t>
                      </a:r>
                      <a:r>
                        <a:rPr sz="1100" dirty="0">
                          <a:solidFill>
                            <a:srgbClr val="00338D"/>
                          </a:solidFill>
                          <a:latin typeface="Arial"/>
                          <a:cs typeface="Arial"/>
                        </a:rPr>
                        <a:t>del</a:t>
                      </a:r>
                      <a:r>
                        <a:rPr sz="1100" spc="-20" dirty="0">
                          <a:solidFill>
                            <a:srgbClr val="00338D"/>
                          </a:solidFill>
                          <a:latin typeface="Arial"/>
                          <a:cs typeface="Arial"/>
                        </a:rPr>
                        <a:t> </a:t>
                      </a:r>
                      <a:r>
                        <a:rPr sz="1100" dirty="0">
                          <a:solidFill>
                            <a:srgbClr val="00338D"/>
                          </a:solidFill>
                          <a:latin typeface="Arial"/>
                          <a:cs typeface="Arial"/>
                        </a:rPr>
                        <a:t>profitto</a:t>
                      </a:r>
                      <a:r>
                        <a:rPr sz="1100" spc="-55" dirty="0">
                          <a:solidFill>
                            <a:srgbClr val="00338D"/>
                          </a:solidFill>
                          <a:latin typeface="Arial"/>
                          <a:cs typeface="Arial"/>
                        </a:rPr>
                        <a:t> </a:t>
                      </a:r>
                      <a:r>
                        <a:rPr sz="1100" dirty="0">
                          <a:latin typeface="Arial"/>
                          <a:cs typeface="Arial"/>
                        </a:rPr>
                        <a:t>del</a:t>
                      </a:r>
                      <a:r>
                        <a:rPr sz="1100" spc="-35" dirty="0">
                          <a:latin typeface="Arial"/>
                          <a:cs typeface="Arial"/>
                        </a:rPr>
                        <a:t> </a:t>
                      </a:r>
                      <a:r>
                        <a:rPr sz="1100" dirty="0">
                          <a:latin typeface="Arial"/>
                          <a:cs typeface="Arial"/>
                        </a:rPr>
                        <a:t>reato</a:t>
                      </a:r>
                      <a:r>
                        <a:rPr sz="1100" spc="-65" dirty="0">
                          <a:latin typeface="Arial"/>
                          <a:cs typeface="Arial"/>
                        </a:rPr>
                        <a:t> </a:t>
                      </a:r>
                      <a:r>
                        <a:rPr sz="1100" dirty="0">
                          <a:latin typeface="Arial"/>
                          <a:cs typeface="Arial"/>
                        </a:rPr>
                        <a:t>per</a:t>
                      </a:r>
                      <a:r>
                        <a:rPr sz="1100" spc="-40" dirty="0">
                          <a:latin typeface="Arial"/>
                          <a:cs typeface="Arial"/>
                        </a:rPr>
                        <a:t> </a:t>
                      </a:r>
                      <a:r>
                        <a:rPr sz="1100" dirty="0">
                          <a:latin typeface="Arial"/>
                          <a:cs typeface="Arial"/>
                        </a:rPr>
                        <a:t>una</a:t>
                      </a:r>
                      <a:r>
                        <a:rPr sz="1100" spc="-40" dirty="0">
                          <a:latin typeface="Arial"/>
                          <a:cs typeface="Arial"/>
                        </a:rPr>
                        <a:t> </a:t>
                      </a:r>
                      <a:r>
                        <a:rPr sz="1100" dirty="0">
                          <a:latin typeface="Arial"/>
                          <a:cs typeface="Arial"/>
                        </a:rPr>
                        <a:t>somma</a:t>
                      </a:r>
                      <a:r>
                        <a:rPr sz="1100" spc="-45" dirty="0">
                          <a:latin typeface="Arial"/>
                          <a:cs typeface="Arial"/>
                        </a:rPr>
                        <a:t> </a:t>
                      </a:r>
                      <a:r>
                        <a:rPr sz="1100" dirty="0">
                          <a:latin typeface="Arial"/>
                          <a:cs typeface="Arial"/>
                        </a:rPr>
                        <a:t>di</a:t>
                      </a:r>
                      <a:r>
                        <a:rPr sz="1100" spc="-25" dirty="0">
                          <a:latin typeface="Arial"/>
                          <a:cs typeface="Arial"/>
                        </a:rPr>
                        <a:t> </a:t>
                      </a:r>
                      <a:r>
                        <a:rPr sz="1100" dirty="0">
                          <a:solidFill>
                            <a:srgbClr val="00338D"/>
                          </a:solidFill>
                          <a:latin typeface="Arial"/>
                          <a:cs typeface="Arial"/>
                        </a:rPr>
                        <a:t>800</a:t>
                      </a:r>
                      <a:r>
                        <a:rPr sz="1100" spc="-45" dirty="0">
                          <a:solidFill>
                            <a:srgbClr val="00338D"/>
                          </a:solidFill>
                          <a:latin typeface="Arial"/>
                          <a:cs typeface="Arial"/>
                        </a:rPr>
                        <a:t> </a:t>
                      </a:r>
                      <a:r>
                        <a:rPr sz="1100" spc="-10" dirty="0">
                          <a:solidFill>
                            <a:srgbClr val="00338D"/>
                          </a:solidFill>
                          <a:latin typeface="Arial"/>
                          <a:cs typeface="Arial"/>
                        </a:rPr>
                        <a:t>mila</a:t>
                      </a:r>
                      <a:r>
                        <a:rPr sz="1100" spc="-140" dirty="0">
                          <a:solidFill>
                            <a:srgbClr val="00338D"/>
                          </a:solidFill>
                          <a:latin typeface="Arial"/>
                          <a:cs typeface="Arial"/>
                        </a:rPr>
                        <a:t> </a:t>
                      </a:r>
                      <a:r>
                        <a:rPr sz="1100" spc="-20" dirty="0">
                          <a:solidFill>
                            <a:srgbClr val="00338D"/>
                          </a:solidFill>
                          <a:latin typeface="Arial"/>
                          <a:cs typeface="Arial"/>
                        </a:rPr>
                        <a:t>euro</a:t>
                      </a:r>
                      <a:endParaRPr sz="1100" dirty="0">
                        <a:latin typeface="Arial"/>
                        <a:cs typeface="Arial"/>
                      </a:endParaRPr>
                    </a:p>
                    <a:p>
                      <a:pPr marL="255904" marR="463550" indent="-171450">
                        <a:lnSpc>
                          <a:spcPct val="101800"/>
                        </a:lnSpc>
                        <a:spcBef>
                          <a:spcPts val="520"/>
                        </a:spcBef>
                        <a:buClr>
                          <a:srgbClr val="0091DA"/>
                        </a:buClr>
                        <a:buSzPct val="81818"/>
                        <a:buFont typeface="Wingdings"/>
                        <a:buChar char=""/>
                        <a:tabLst>
                          <a:tab pos="257175" algn="l"/>
                        </a:tabLst>
                      </a:pPr>
                      <a:r>
                        <a:rPr sz="1100" spc="-10" dirty="0">
                          <a:solidFill>
                            <a:srgbClr val="00338D"/>
                          </a:solidFill>
                          <a:latin typeface="Arial"/>
                          <a:cs typeface="Arial"/>
                        </a:rPr>
                        <a:t>pubblicazione</a:t>
                      </a:r>
                      <a:r>
                        <a:rPr sz="1100" spc="-30" dirty="0">
                          <a:solidFill>
                            <a:srgbClr val="00338D"/>
                          </a:solidFill>
                          <a:latin typeface="Arial"/>
                          <a:cs typeface="Arial"/>
                        </a:rPr>
                        <a:t> </a:t>
                      </a:r>
                      <a:r>
                        <a:rPr sz="1100" dirty="0">
                          <a:solidFill>
                            <a:srgbClr val="00338D"/>
                          </a:solidFill>
                          <a:latin typeface="Arial"/>
                          <a:cs typeface="Arial"/>
                        </a:rPr>
                        <a:t>della</a:t>
                      </a:r>
                      <a:r>
                        <a:rPr sz="1100" spc="-10" dirty="0">
                          <a:solidFill>
                            <a:srgbClr val="00338D"/>
                          </a:solidFill>
                          <a:latin typeface="Arial"/>
                          <a:cs typeface="Arial"/>
                        </a:rPr>
                        <a:t> sentenza</a:t>
                      </a:r>
                      <a:r>
                        <a:rPr sz="1100" spc="-35" dirty="0">
                          <a:solidFill>
                            <a:srgbClr val="00338D"/>
                          </a:solidFill>
                          <a:latin typeface="Arial"/>
                          <a:cs typeface="Arial"/>
                        </a:rPr>
                        <a:t> </a:t>
                      </a:r>
                      <a:r>
                        <a:rPr sz="1100" dirty="0">
                          <a:latin typeface="Arial"/>
                          <a:cs typeface="Arial"/>
                        </a:rPr>
                        <a:t>sui</a:t>
                      </a:r>
                      <a:r>
                        <a:rPr sz="1100" spc="10" dirty="0">
                          <a:latin typeface="Arial"/>
                          <a:cs typeface="Arial"/>
                        </a:rPr>
                        <a:t> </a:t>
                      </a:r>
                      <a:r>
                        <a:rPr sz="1100" spc="-10" dirty="0">
                          <a:latin typeface="Arial"/>
                          <a:cs typeface="Arial"/>
                        </a:rPr>
                        <a:t>quotidiani</a:t>
                      </a:r>
                      <a:r>
                        <a:rPr sz="1100" spc="-45" dirty="0">
                          <a:latin typeface="Arial"/>
                          <a:cs typeface="Arial"/>
                        </a:rPr>
                        <a:t> </a:t>
                      </a:r>
                      <a:r>
                        <a:rPr sz="1100" dirty="0">
                          <a:latin typeface="Arial"/>
                          <a:cs typeface="Arial"/>
                        </a:rPr>
                        <a:t>di</a:t>
                      </a:r>
                      <a:r>
                        <a:rPr sz="1100" spc="-5" dirty="0">
                          <a:latin typeface="Arial"/>
                          <a:cs typeface="Arial"/>
                        </a:rPr>
                        <a:t> </a:t>
                      </a:r>
                      <a:r>
                        <a:rPr sz="1100" spc="-10" dirty="0">
                          <a:latin typeface="Arial"/>
                          <a:cs typeface="Arial"/>
                        </a:rPr>
                        <a:t>diffusione</a:t>
                      </a:r>
                      <a:r>
                        <a:rPr sz="1100" spc="-55" dirty="0">
                          <a:latin typeface="Arial"/>
                          <a:cs typeface="Arial"/>
                        </a:rPr>
                        <a:t> </a:t>
                      </a:r>
                      <a:r>
                        <a:rPr sz="1100" spc="-10" dirty="0">
                          <a:latin typeface="Arial"/>
                          <a:cs typeface="Arial"/>
                        </a:rPr>
                        <a:t>nazionale</a:t>
                      </a:r>
                      <a:r>
                        <a:rPr sz="1100" spc="-30" dirty="0">
                          <a:latin typeface="Arial"/>
                          <a:cs typeface="Arial"/>
                        </a:rPr>
                        <a:t> </a:t>
                      </a:r>
                      <a:r>
                        <a:rPr sz="1100" dirty="0">
                          <a:latin typeface="Arial"/>
                          <a:cs typeface="Arial"/>
                        </a:rPr>
                        <a:t>La</a:t>
                      </a:r>
                      <a:r>
                        <a:rPr sz="1100" spc="-5" dirty="0">
                          <a:latin typeface="Arial"/>
                          <a:cs typeface="Arial"/>
                        </a:rPr>
                        <a:t> </a:t>
                      </a:r>
                      <a:r>
                        <a:rPr sz="1100" dirty="0">
                          <a:latin typeface="Arial"/>
                          <a:cs typeface="Arial"/>
                        </a:rPr>
                        <a:t>Stampa,</a:t>
                      </a:r>
                      <a:r>
                        <a:rPr sz="1100" spc="-20" dirty="0">
                          <a:latin typeface="Arial"/>
                          <a:cs typeface="Arial"/>
                        </a:rPr>
                        <a:t> </a:t>
                      </a:r>
                      <a:r>
                        <a:rPr sz="1100" spc="-25" dirty="0">
                          <a:latin typeface="Arial"/>
                          <a:cs typeface="Arial"/>
                        </a:rPr>
                        <a:t>il 	</a:t>
                      </a:r>
                      <a:r>
                        <a:rPr sz="1100" spc="-10" dirty="0">
                          <a:latin typeface="Arial"/>
                          <a:cs typeface="Arial"/>
                        </a:rPr>
                        <a:t>Corriere</a:t>
                      </a:r>
                      <a:r>
                        <a:rPr sz="1100" spc="-65" dirty="0">
                          <a:latin typeface="Arial"/>
                          <a:cs typeface="Arial"/>
                        </a:rPr>
                        <a:t> </a:t>
                      </a:r>
                      <a:r>
                        <a:rPr sz="1100" dirty="0">
                          <a:latin typeface="Arial"/>
                          <a:cs typeface="Arial"/>
                        </a:rPr>
                        <a:t>della</a:t>
                      </a:r>
                      <a:r>
                        <a:rPr sz="1100" spc="-30" dirty="0">
                          <a:latin typeface="Arial"/>
                          <a:cs typeface="Arial"/>
                        </a:rPr>
                        <a:t> </a:t>
                      </a:r>
                      <a:r>
                        <a:rPr sz="1100" dirty="0">
                          <a:latin typeface="Arial"/>
                          <a:cs typeface="Arial"/>
                        </a:rPr>
                        <a:t>Sera</a:t>
                      </a:r>
                      <a:r>
                        <a:rPr sz="1100" spc="-55" dirty="0">
                          <a:latin typeface="Arial"/>
                          <a:cs typeface="Arial"/>
                        </a:rPr>
                        <a:t> </a:t>
                      </a:r>
                      <a:r>
                        <a:rPr sz="1100" dirty="0">
                          <a:latin typeface="Arial"/>
                          <a:cs typeface="Arial"/>
                        </a:rPr>
                        <a:t>e</a:t>
                      </a:r>
                      <a:r>
                        <a:rPr sz="1100" spc="-20" dirty="0">
                          <a:latin typeface="Arial"/>
                          <a:cs typeface="Arial"/>
                        </a:rPr>
                        <a:t> </a:t>
                      </a:r>
                      <a:r>
                        <a:rPr sz="1100" dirty="0">
                          <a:latin typeface="Arial"/>
                          <a:cs typeface="Arial"/>
                        </a:rPr>
                        <a:t>la</a:t>
                      </a:r>
                      <a:r>
                        <a:rPr sz="1100" spc="-35" dirty="0">
                          <a:latin typeface="Arial"/>
                          <a:cs typeface="Arial"/>
                        </a:rPr>
                        <a:t> </a:t>
                      </a:r>
                      <a:r>
                        <a:rPr sz="1100" spc="-10" dirty="0">
                          <a:latin typeface="Arial"/>
                          <a:cs typeface="Arial"/>
                        </a:rPr>
                        <a:t>Repubblica.</a:t>
                      </a:r>
                      <a:endParaRPr sz="1100" dirty="0">
                        <a:latin typeface="Arial"/>
                        <a:cs typeface="Arial"/>
                      </a:endParaRPr>
                    </a:p>
                  </a:txBody>
                  <a:tcPr marL="0" marR="0" marT="33655" marB="0">
                    <a:lnL w="12700">
                      <a:solidFill>
                        <a:srgbClr val="00338D"/>
                      </a:solidFill>
                      <a:prstDash val="solid"/>
                    </a:lnL>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5"/>
                  </a:ext>
                </a:extLst>
              </a:tr>
            </a:tbl>
          </a:graphicData>
        </a:graphic>
      </p:graphicFrame>
      <p:sp>
        <p:nvSpPr>
          <p:cNvPr id="5" name="object 5"/>
          <p:cNvSpPr txBox="1"/>
          <p:nvPr/>
        </p:nvSpPr>
        <p:spPr>
          <a:xfrm>
            <a:off x="7008928" y="1447800"/>
            <a:ext cx="2033905" cy="3134360"/>
          </a:xfrm>
          <a:prstGeom prst="rect">
            <a:avLst/>
          </a:prstGeom>
        </p:spPr>
        <p:txBody>
          <a:bodyPr vert="horz" wrap="square" lIns="0" tIns="12700" rIns="0" bIns="0" rtlCol="0">
            <a:spAutoFit/>
          </a:bodyPr>
          <a:lstStyle/>
          <a:p>
            <a:pPr marL="12700" marR="106680">
              <a:lnSpc>
                <a:spcPct val="100000"/>
              </a:lnSpc>
              <a:spcBef>
                <a:spcPts val="100"/>
              </a:spcBef>
            </a:pPr>
            <a:r>
              <a:rPr sz="1200" b="1" spc="-10" dirty="0">
                <a:solidFill>
                  <a:srgbClr val="00338D"/>
                </a:solidFill>
                <a:latin typeface="Arial"/>
                <a:cs typeface="Arial"/>
              </a:rPr>
              <a:t>Sentenza</a:t>
            </a:r>
            <a:r>
              <a:rPr sz="1200" b="1" spc="-40" dirty="0">
                <a:solidFill>
                  <a:srgbClr val="00338D"/>
                </a:solidFill>
                <a:latin typeface="Arial"/>
                <a:cs typeface="Arial"/>
              </a:rPr>
              <a:t> </a:t>
            </a:r>
            <a:r>
              <a:rPr sz="1200" b="1" dirty="0">
                <a:solidFill>
                  <a:srgbClr val="00338D"/>
                </a:solidFill>
                <a:latin typeface="Arial"/>
                <a:cs typeface="Arial"/>
              </a:rPr>
              <a:t>24</a:t>
            </a:r>
            <a:r>
              <a:rPr sz="1200" b="1" spc="-15" dirty="0">
                <a:solidFill>
                  <a:srgbClr val="00338D"/>
                </a:solidFill>
                <a:latin typeface="Arial"/>
                <a:cs typeface="Arial"/>
              </a:rPr>
              <a:t> </a:t>
            </a:r>
            <a:r>
              <a:rPr sz="1200" b="1" dirty="0">
                <a:solidFill>
                  <a:srgbClr val="00338D"/>
                </a:solidFill>
                <a:latin typeface="Arial"/>
                <a:cs typeface="Arial"/>
              </a:rPr>
              <a:t>aprile</a:t>
            </a:r>
            <a:r>
              <a:rPr sz="1200" b="1" spc="-35" dirty="0">
                <a:solidFill>
                  <a:srgbClr val="00338D"/>
                </a:solidFill>
                <a:latin typeface="Arial"/>
                <a:cs typeface="Arial"/>
              </a:rPr>
              <a:t> </a:t>
            </a:r>
            <a:r>
              <a:rPr sz="1200" b="1" dirty="0">
                <a:solidFill>
                  <a:srgbClr val="00338D"/>
                </a:solidFill>
                <a:latin typeface="Arial"/>
                <a:cs typeface="Arial"/>
              </a:rPr>
              <a:t>2014,</a:t>
            </a:r>
            <a:r>
              <a:rPr sz="1200" b="1" spc="-130" dirty="0">
                <a:solidFill>
                  <a:srgbClr val="00338D"/>
                </a:solidFill>
                <a:latin typeface="Arial"/>
                <a:cs typeface="Arial"/>
              </a:rPr>
              <a:t> </a:t>
            </a:r>
            <a:r>
              <a:rPr sz="1200" b="1" spc="-25" dirty="0">
                <a:solidFill>
                  <a:srgbClr val="00338D"/>
                </a:solidFill>
                <a:latin typeface="Arial"/>
                <a:cs typeface="Arial"/>
              </a:rPr>
              <a:t>n. </a:t>
            </a:r>
            <a:r>
              <a:rPr sz="1200" b="1" dirty="0">
                <a:solidFill>
                  <a:srgbClr val="00338D"/>
                </a:solidFill>
                <a:latin typeface="Arial"/>
                <a:cs typeface="Arial"/>
              </a:rPr>
              <a:t>38343</a:t>
            </a:r>
            <a:r>
              <a:rPr sz="1200" b="1" spc="-60" dirty="0">
                <a:solidFill>
                  <a:srgbClr val="00338D"/>
                </a:solidFill>
                <a:latin typeface="Arial"/>
                <a:cs typeface="Arial"/>
              </a:rPr>
              <a:t> </a:t>
            </a:r>
            <a:r>
              <a:rPr sz="1200" dirty="0">
                <a:solidFill>
                  <a:srgbClr val="00338D"/>
                </a:solidFill>
                <a:latin typeface="Arial"/>
                <a:cs typeface="Arial"/>
              </a:rPr>
              <a:t>delle</a:t>
            </a:r>
            <a:r>
              <a:rPr sz="1200" spc="-60" dirty="0">
                <a:solidFill>
                  <a:srgbClr val="00338D"/>
                </a:solidFill>
                <a:latin typeface="Arial"/>
                <a:cs typeface="Arial"/>
              </a:rPr>
              <a:t> </a:t>
            </a:r>
            <a:r>
              <a:rPr sz="1200" dirty="0">
                <a:solidFill>
                  <a:srgbClr val="00338D"/>
                </a:solidFill>
                <a:latin typeface="Arial"/>
                <a:cs typeface="Arial"/>
              </a:rPr>
              <a:t>Sezioni</a:t>
            </a:r>
            <a:r>
              <a:rPr sz="1200" spc="-65" dirty="0">
                <a:solidFill>
                  <a:srgbClr val="00338D"/>
                </a:solidFill>
                <a:latin typeface="Arial"/>
                <a:cs typeface="Arial"/>
              </a:rPr>
              <a:t> </a:t>
            </a:r>
            <a:r>
              <a:rPr sz="1200" spc="-20" dirty="0">
                <a:solidFill>
                  <a:srgbClr val="00338D"/>
                </a:solidFill>
                <a:latin typeface="Arial"/>
                <a:cs typeface="Arial"/>
              </a:rPr>
              <a:t>Unite </a:t>
            </a:r>
            <a:r>
              <a:rPr sz="1200" dirty="0">
                <a:solidFill>
                  <a:srgbClr val="00338D"/>
                </a:solidFill>
                <a:latin typeface="Arial"/>
                <a:cs typeface="Arial"/>
              </a:rPr>
              <a:t>della</a:t>
            </a:r>
            <a:r>
              <a:rPr sz="1200" spc="-60" dirty="0">
                <a:solidFill>
                  <a:srgbClr val="00338D"/>
                </a:solidFill>
                <a:latin typeface="Arial"/>
                <a:cs typeface="Arial"/>
              </a:rPr>
              <a:t> </a:t>
            </a:r>
            <a:r>
              <a:rPr sz="1200" dirty="0">
                <a:solidFill>
                  <a:srgbClr val="00338D"/>
                </a:solidFill>
                <a:latin typeface="Arial"/>
                <a:cs typeface="Arial"/>
              </a:rPr>
              <a:t>Corte</a:t>
            </a:r>
            <a:r>
              <a:rPr sz="1200" spc="-55" dirty="0">
                <a:solidFill>
                  <a:srgbClr val="00338D"/>
                </a:solidFill>
                <a:latin typeface="Arial"/>
                <a:cs typeface="Arial"/>
              </a:rPr>
              <a:t> </a:t>
            </a:r>
            <a:r>
              <a:rPr sz="1200" dirty="0">
                <a:solidFill>
                  <a:srgbClr val="00338D"/>
                </a:solidFill>
                <a:latin typeface="Arial"/>
                <a:cs typeface="Arial"/>
              </a:rPr>
              <a:t>di</a:t>
            </a:r>
            <a:r>
              <a:rPr sz="1200" spc="-60" dirty="0">
                <a:solidFill>
                  <a:srgbClr val="00338D"/>
                </a:solidFill>
                <a:latin typeface="Arial"/>
                <a:cs typeface="Arial"/>
              </a:rPr>
              <a:t> </a:t>
            </a:r>
            <a:r>
              <a:rPr sz="1200" spc="-10" dirty="0">
                <a:solidFill>
                  <a:srgbClr val="00338D"/>
                </a:solidFill>
                <a:latin typeface="Arial"/>
                <a:cs typeface="Arial"/>
              </a:rPr>
              <a:t>Cassazione</a:t>
            </a:r>
            <a:endParaRPr sz="1200" dirty="0">
              <a:latin typeface="Arial"/>
              <a:cs typeface="Arial"/>
            </a:endParaRPr>
          </a:p>
          <a:p>
            <a:pPr marL="299085" marR="104775" indent="-287020">
              <a:lnSpc>
                <a:spcPct val="100000"/>
              </a:lnSpc>
              <a:buFont typeface="Wingdings"/>
              <a:buChar char=""/>
              <a:tabLst>
                <a:tab pos="299085" algn="l"/>
              </a:tabLst>
            </a:pPr>
            <a:r>
              <a:rPr sz="1200" b="1" dirty="0">
                <a:solidFill>
                  <a:srgbClr val="00338D"/>
                </a:solidFill>
                <a:latin typeface="Arial"/>
                <a:cs typeface="Arial"/>
              </a:rPr>
              <a:t>Omicidio</a:t>
            </a:r>
            <a:r>
              <a:rPr sz="1200" b="1" spc="-55" dirty="0">
                <a:solidFill>
                  <a:srgbClr val="00338D"/>
                </a:solidFill>
                <a:latin typeface="Arial"/>
                <a:cs typeface="Arial"/>
              </a:rPr>
              <a:t> </a:t>
            </a:r>
            <a:r>
              <a:rPr sz="1200" b="1" spc="-10" dirty="0">
                <a:solidFill>
                  <a:srgbClr val="00338D"/>
                </a:solidFill>
                <a:latin typeface="Arial"/>
                <a:cs typeface="Arial"/>
              </a:rPr>
              <a:t>colposo</a:t>
            </a:r>
            <a:r>
              <a:rPr sz="1200" b="1" spc="-50" dirty="0">
                <a:solidFill>
                  <a:srgbClr val="00338D"/>
                </a:solidFill>
                <a:latin typeface="Arial"/>
                <a:cs typeface="Arial"/>
              </a:rPr>
              <a:t> </a:t>
            </a:r>
            <a:r>
              <a:rPr sz="1200" spc="-20" dirty="0">
                <a:solidFill>
                  <a:srgbClr val="00338D"/>
                </a:solidFill>
                <a:latin typeface="Arial"/>
                <a:cs typeface="Arial"/>
              </a:rPr>
              <a:t>(non </a:t>
            </a:r>
            <a:r>
              <a:rPr sz="1200" spc="-10" dirty="0">
                <a:solidFill>
                  <a:srgbClr val="00338D"/>
                </a:solidFill>
                <a:latin typeface="Arial"/>
                <a:cs typeface="Arial"/>
              </a:rPr>
              <a:t>volontario)</a:t>
            </a:r>
            <a:r>
              <a:rPr sz="1200" spc="-25" dirty="0">
                <a:solidFill>
                  <a:srgbClr val="00338D"/>
                </a:solidFill>
                <a:latin typeface="Arial"/>
                <a:cs typeface="Arial"/>
              </a:rPr>
              <a:t> </a:t>
            </a:r>
            <a:r>
              <a:rPr sz="1200" dirty="0">
                <a:solidFill>
                  <a:srgbClr val="00338D"/>
                </a:solidFill>
                <a:latin typeface="Arial"/>
                <a:cs typeface="Arial"/>
              </a:rPr>
              <a:t>=&gt;</a:t>
            </a:r>
            <a:r>
              <a:rPr sz="1200" spc="10" dirty="0">
                <a:solidFill>
                  <a:srgbClr val="00338D"/>
                </a:solidFill>
                <a:latin typeface="Arial"/>
                <a:cs typeface="Arial"/>
              </a:rPr>
              <a:t> </a:t>
            </a:r>
            <a:r>
              <a:rPr sz="1200" spc="-20" dirty="0">
                <a:solidFill>
                  <a:srgbClr val="00338D"/>
                </a:solidFill>
                <a:latin typeface="Arial"/>
                <a:cs typeface="Arial"/>
              </a:rPr>
              <a:t>colpa </a:t>
            </a:r>
            <a:r>
              <a:rPr sz="1200" dirty="0">
                <a:solidFill>
                  <a:srgbClr val="00338D"/>
                </a:solidFill>
                <a:latin typeface="Arial"/>
                <a:cs typeface="Arial"/>
              </a:rPr>
              <a:t>cosciente</a:t>
            </a:r>
            <a:r>
              <a:rPr sz="1200" spc="-70" dirty="0">
                <a:solidFill>
                  <a:srgbClr val="00338D"/>
                </a:solidFill>
                <a:latin typeface="Arial"/>
                <a:cs typeface="Arial"/>
              </a:rPr>
              <a:t> </a:t>
            </a:r>
            <a:r>
              <a:rPr sz="1200" dirty="0">
                <a:solidFill>
                  <a:srgbClr val="00338D"/>
                </a:solidFill>
                <a:latin typeface="Arial"/>
                <a:cs typeface="Arial"/>
              </a:rPr>
              <a:t>(non</a:t>
            </a:r>
            <a:r>
              <a:rPr sz="1200" spc="-65" dirty="0">
                <a:solidFill>
                  <a:srgbClr val="00338D"/>
                </a:solidFill>
                <a:latin typeface="Arial"/>
                <a:cs typeface="Arial"/>
              </a:rPr>
              <a:t> </a:t>
            </a:r>
            <a:r>
              <a:rPr sz="1200" spc="-20" dirty="0">
                <a:solidFill>
                  <a:srgbClr val="00338D"/>
                </a:solidFill>
                <a:latin typeface="Arial"/>
                <a:cs typeface="Arial"/>
              </a:rPr>
              <a:t>dolo </a:t>
            </a:r>
            <a:r>
              <a:rPr sz="1200" spc="-10" dirty="0">
                <a:solidFill>
                  <a:srgbClr val="00338D"/>
                </a:solidFill>
                <a:latin typeface="Arial"/>
                <a:cs typeface="Arial"/>
              </a:rPr>
              <a:t>eventuale)</a:t>
            </a:r>
            <a:endParaRPr sz="1200" dirty="0">
              <a:latin typeface="Arial"/>
              <a:cs typeface="Arial"/>
            </a:endParaRPr>
          </a:p>
          <a:p>
            <a:pPr marL="12700" marR="12065">
              <a:lnSpc>
                <a:spcPct val="100000"/>
              </a:lnSpc>
            </a:pPr>
            <a:r>
              <a:rPr sz="1200" dirty="0">
                <a:solidFill>
                  <a:srgbClr val="00338D"/>
                </a:solidFill>
                <a:latin typeface="Arial"/>
                <a:cs typeface="Arial"/>
              </a:rPr>
              <a:t>=&gt;</a:t>
            </a:r>
            <a:r>
              <a:rPr sz="1200" spc="-20" dirty="0">
                <a:solidFill>
                  <a:srgbClr val="00338D"/>
                </a:solidFill>
                <a:latin typeface="Arial"/>
                <a:cs typeface="Arial"/>
              </a:rPr>
              <a:t> </a:t>
            </a:r>
            <a:r>
              <a:rPr sz="1200" dirty="0">
                <a:solidFill>
                  <a:srgbClr val="00338D"/>
                </a:solidFill>
                <a:latin typeface="Arial"/>
                <a:cs typeface="Arial"/>
              </a:rPr>
              <a:t>Rinvio</a:t>
            </a:r>
            <a:r>
              <a:rPr sz="1200" spc="-60" dirty="0">
                <a:solidFill>
                  <a:srgbClr val="00338D"/>
                </a:solidFill>
                <a:latin typeface="Arial"/>
                <a:cs typeface="Arial"/>
              </a:rPr>
              <a:t> </a:t>
            </a:r>
            <a:r>
              <a:rPr sz="1200" dirty="0">
                <a:solidFill>
                  <a:srgbClr val="00338D"/>
                </a:solidFill>
                <a:latin typeface="Arial"/>
                <a:cs typeface="Arial"/>
              </a:rPr>
              <a:t>alla</a:t>
            </a:r>
            <a:r>
              <a:rPr sz="1200" spc="-60" dirty="0">
                <a:solidFill>
                  <a:srgbClr val="00338D"/>
                </a:solidFill>
                <a:latin typeface="Arial"/>
                <a:cs typeface="Arial"/>
              </a:rPr>
              <a:t> </a:t>
            </a:r>
            <a:r>
              <a:rPr sz="1200" dirty="0">
                <a:solidFill>
                  <a:srgbClr val="00338D"/>
                </a:solidFill>
                <a:latin typeface="Arial"/>
                <a:cs typeface="Arial"/>
              </a:rPr>
              <a:t>Corte</a:t>
            </a:r>
            <a:r>
              <a:rPr sz="1200" spc="-55" dirty="0">
                <a:solidFill>
                  <a:srgbClr val="00338D"/>
                </a:solidFill>
                <a:latin typeface="Arial"/>
                <a:cs typeface="Arial"/>
              </a:rPr>
              <a:t> </a:t>
            </a:r>
            <a:r>
              <a:rPr sz="1200" spc="-10" dirty="0">
                <a:solidFill>
                  <a:srgbClr val="00338D"/>
                </a:solidFill>
                <a:latin typeface="Arial"/>
                <a:cs typeface="Arial"/>
              </a:rPr>
              <a:t>d'Assise </a:t>
            </a:r>
            <a:r>
              <a:rPr sz="1200" dirty="0">
                <a:solidFill>
                  <a:srgbClr val="00338D"/>
                </a:solidFill>
                <a:latin typeface="Arial"/>
                <a:cs typeface="Arial"/>
              </a:rPr>
              <a:t>per</a:t>
            </a:r>
            <a:r>
              <a:rPr sz="1200" spc="-10" dirty="0">
                <a:solidFill>
                  <a:srgbClr val="00338D"/>
                </a:solidFill>
                <a:latin typeface="Arial"/>
                <a:cs typeface="Arial"/>
              </a:rPr>
              <a:t> </a:t>
            </a:r>
            <a:r>
              <a:rPr sz="1200" dirty="0">
                <a:solidFill>
                  <a:srgbClr val="00338D"/>
                </a:solidFill>
                <a:latin typeface="Arial"/>
                <a:cs typeface="Arial"/>
              </a:rPr>
              <a:t>la</a:t>
            </a:r>
            <a:r>
              <a:rPr sz="1200" spc="-10" dirty="0">
                <a:solidFill>
                  <a:srgbClr val="00338D"/>
                </a:solidFill>
                <a:latin typeface="Arial"/>
                <a:cs typeface="Arial"/>
              </a:rPr>
              <a:t> </a:t>
            </a:r>
            <a:r>
              <a:rPr sz="1200" u="sng" spc="-10" dirty="0">
                <a:solidFill>
                  <a:srgbClr val="00338D"/>
                </a:solidFill>
                <a:uFill>
                  <a:solidFill>
                    <a:srgbClr val="00338D"/>
                  </a:solidFill>
                </a:uFill>
                <a:latin typeface="Arial"/>
                <a:cs typeface="Arial"/>
              </a:rPr>
              <a:t>rideterminazione</a:t>
            </a:r>
            <a:r>
              <a:rPr sz="1200" u="sng" spc="-45" dirty="0">
                <a:solidFill>
                  <a:srgbClr val="00338D"/>
                </a:solidFill>
                <a:uFill>
                  <a:solidFill>
                    <a:srgbClr val="00338D"/>
                  </a:solidFill>
                </a:uFill>
                <a:latin typeface="Arial"/>
                <a:cs typeface="Arial"/>
              </a:rPr>
              <a:t> </a:t>
            </a:r>
            <a:r>
              <a:rPr sz="1200" u="sng" spc="-20" dirty="0">
                <a:solidFill>
                  <a:srgbClr val="00338D"/>
                </a:solidFill>
                <a:uFill>
                  <a:solidFill>
                    <a:srgbClr val="00338D"/>
                  </a:solidFill>
                </a:uFill>
                <a:latin typeface="Arial"/>
                <a:cs typeface="Arial"/>
              </a:rPr>
              <a:t>delle</a:t>
            </a:r>
            <a:r>
              <a:rPr sz="1200" u="none" spc="-20" dirty="0">
                <a:solidFill>
                  <a:srgbClr val="00338D"/>
                </a:solidFill>
                <a:latin typeface="Arial"/>
                <a:cs typeface="Arial"/>
              </a:rPr>
              <a:t> </a:t>
            </a:r>
            <a:r>
              <a:rPr sz="1200" u="sng" spc="-10" dirty="0">
                <a:solidFill>
                  <a:srgbClr val="00338D"/>
                </a:solidFill>
                <a:uFill>
                  <a:solidFill>
                    <a:srgbClr val="00338D"/>
                  </a:solidFill>
                </a:uFill>
                <a:latin typeface="Arial"/>
                <a:cs typeface="Arial"/>
              </a:rPr>
              <a:t>sanzioni, avvenuto</a:t>
            </a:r>
            <a:r>
              <a:rPr sz="1200" u="sng" spc="-15" dirty="0">
                <a:solidFill>
                  <a:srgbClr val="00338D"/>
                </a:solidFill>
                <a:uFill>
                  <a:solidFill>
                    <a:srgbClr val="00338D"/>
                  </a:solidFill>
                </a:uFill>
                <a:latin typeface="Arial"/>
                <a:cs typeface="Arial"/>
              </a:rPr>
              <a:t> </a:t>
            </a:r>
            <a:r>
              <a:rPr sz="1200" u="sng" spc="-25" dirty="0">
                <a:solidFill>
                  <a:srgbClr val="00338D"/>
                </a:solidFill>
                <a:uFill>
                  <a:solidFill>
                    <a:srgbClr val="00338D"/>
                  </a:solidFill>
                </a:uFill>
                <a:latin typeface="Arial"/>
                <a:cs typeface="Arial"/>
              </a:rPr>
              <a:t>con</a:t>
            </a:r>
            <a:r>
              <a:rPr sz="1200" u="none" spc="-25" dirty="0">
                <a:solidFill>
                  <a:srgbClr val="00338D"/>
                </a:solidFill>
                <a:latin typeface="Arial"/>
                <a:cs typeface="Arial"/>
              </a:rPr>
              <a:t> </a:t>
            </a:r>
            <a:r>
              <a:rPr sz="1200" u="heavy" dirty="0">
                <a:solidFill>
                  <a:srgbClr val="00338D"/>
                </a:solidFill>
                <a:uFill>
                  <a:solidFill>
                    <a:srgbClr val="00338D"/>
                  </a:solidFill>
                </a:uFill>
                <a:latin typeface="Arial"/>
                <a:cs typeface="Arial"/>
              </a:rPr>
              <a:t>sentenza</a:t>
            </a:r>
            <a:r>
              <a:rPr sz="1200" u="heavy" spc="-65" dirty="0">
                <a:solidFill>
                  <a:srgbClr val="00338D"/>
                </a:solidFill>
                <a:uFill>
                  <a:solidFill>
                    <a:srgbClr val="00338D"/>
                  </a:solidFill>
                </a:uFill>
                <a:latin typeface="Arial"/>
                <a:cs typeface="Arial"/>
              </a:rPr>
              <a:t> </a:t>
            </a:r>
            <a:r>
              <a:rPr sz="1200" b="1" i="1" u="heavy" spc="-10" dirty="0">
                <a:solidFill>
                  <a:srgbClr val="00338D"/>
                </a:solidFill>
                <a:uFill>
                  <a:solidFill>
                    <a:srgbClr val="00338D"/>
                  </a:solidFill>
                </a:uFill>
                <a:latin typeface="Arial"/>
                <a:cs typeface="Arial"/>
              </a:rPr>
              <a:t>Cassazione</a:t>
            </a:r>
            <a:r>
              <a:rPr sz="1200" b="1" i="1" u="none" spc="-10" dirty="0">
                <a:solidFill>
                  <a:srgbClr val="00338D"/>
                </a:solidFill>
                <a:latin typeface="Arial"/>
                <a:cs typeface="Arial"/>
              </a:rPr>
              <a:t> </a:t>
            </a:r>
            <a:r>
              <a:rPr sz="1200" b="1" i="1" u="heavy" dirty="0">
                <a:solidFill>
                  <a:srgbClr val="00338D"/>
                </a:solidFill>
                <a:uFill>
                  <a:solidFill>
                    <a:srgbClr val="00338D"/>
                  </a:solidFill>
                </a:uFill>
                <a:latin typeface="Arial"/>
                <a:cs typeface="Arial"/>
              </a:rPr>
              <a:t>Penale,</a:t>
            </a:r>
            <a:r>
              <a:rPr sz="1200" b="1" i="1" u="heavy" spc="-50" dirty="0">
                <a:solidFill>
                  <a:srgbClr val="00338D"/>
                </a:solidFill>
                <a:uFill>
                  <a:solidFill>
                    <a:srgbClr val="00338D"/>
                  </a:solidFill>
                </a:uFill>
                <a:latin typeface="Arial"/>
                <a:cs typeface="Arial"/>
              </a:rPr>
              <a:t> </a:t>
            </a:r>
            <a:r>
              <a:rPr sz="1200" b="1" i="1" u="heavy" dirty="0">
                <a:solidFill>
                  <a:srgbClr val="00338D"/>
                </a:solidFill>
                <a:uFill>
                  <a:solidFill>
                    <a:srgbClr val="00338D"/>
                  </a:solidFill>
                </a:uFill>
                <a:latin typeface="Arial"/>
                <a:cs typeface="Arial"/>
              </a:rPr>
              <a:t>Sez.</a:t>
            </a:r>
            <a:r>
              <a:rPr sz="1200" b="1" i="1" u="heavy" spc="-40" dirty="0">
                <a:solidFill>
                  <a:srgbClr val="00338D"/>
                </a:solidFill>
                <a:uFill>
                  <a:solidFill>
                    <a:srgbClr val="00338D"/>
                  </a:solidFill>
                </a:uFill>
                <a:latin typeface="Arial"/>
                <a:cs typeface="Arial"/>
              </a:rPr>
              <a:t> </a:t>
            </a:r>
            <a:r>
              <a:rPr sz="1200" b="1" i="1" u="heavy" spc="-65" dirty="0">
                <a:solidFill>
                  <a:srgbClr val="00338D"/>
                </a:solidFill>
                <a:uFill>
                  <a:solidFill>
                    <a:srgbClr val="00338D"/>
                  </a:solidFill>
                </a:uFill>
                <a:latin typeface="Arial"/>
                <a:cs typeface="Arial"/>
              </a:rPr>
              <a:t>IV,</a:t>
            </a:r>
            <a:r>
              <a:rPr sz="1200" b="1" i="1" u="heavy" spc="-70" dirty="0">
                <a:solidFill>
                  <a:srgbClr val="00338D"/>
                </a:solidFill>
                <a:uFill>
                  <a:solidFill>
                    <a:srgbClr val="00338D"/>
                  </a:solidFill>
                </a:uFill>
                <a:latin typeface="Arial"/>
                <a:cs typeface="Arial"/>
              </a:rPr>
              <a:t> </a:t>
            </a:r>
            <a:r>
              <a:rPr sz="1200" b="1" i="1" u="heavy" dirty="0">
                <a:solidFill>
                  <a:srgbClr val="00338D"/>
                </a:solidFill>
                <a:uFill>
                  <a:solidFill>
                    <a:srgbClr val="00338D"/>
                  </a:solidFill>
                </a:uFill>
                <a:latin typeface="Arial"/>
                <a:cs typeface="Arial"/>
              </a:rPr>
              <a:t>12</a:t>
            </a:r>
            <a:r>
              <a:rPr sz="1200" b="1" i="1" u="heavy" spc="-15" dirty="0">
                <a:solidFill>
                  <a:srgbClr val="00338D"/>
                </a:solidFill>
                <a:uFill>
                  <a:solidFill>
                    <a:srgbClr val="00338D"/>
                  </a:solidFill>
                </a:uFill>
                <a:latin typeface="Arial"/>
                <a:cs typeface="Arial"/>
              </a:rPr>
              <a:t> </a:t>
            </a:r>
            <a:r>
              <a:rPr sz="1200" b="1" i="1" u="heavy" spc="-10" dirty="0">
                <a:solidFill>
                  <a:srgbClr val="00338D"/>
                </a:solidFill>
                <a:uFill>
                  <a:solidFill>
                    <a:srgbClr val="00338D"/>
                  </a:solidFill>
                </a:uFill>
                <a:latin typeface="Arial"/>
                <a:cs typeface="Arial"/>
              </a:rPr>
              <a:t>dicembre</a:t>
            </a:r>
            <a:r>
              <a:rPr sz="1200" b="1" i="1" u="none" spc="-10" dirty="0">
                <a:solidFill>
                  <a:srgbClr val="00338D"/>
                </a:solidFill>
                <a:latin typeface="Arial"/>
                <a:cs typeface="Arial"/>
              </a:rPr>
              <a:t> </a:t>
            </a:r>
            <a:r>
              <a:rPr sz="1200" b="1" i="1" u="heavy" dirty="0">
                <a:solidFill>
                  <a:srgbClr val="00338D"/>
                </a:solidFill>
                <a:uFill>
                  <a:solidFill>
                    <a:srgbClr val="00338D"/>
                  </a:solidFill>
                </a:uFill>
                <a:latin typeface="Arial"/>
                <a:cs typeface="Arial"/>
              </a:rPr>
              <a:t>2016</a:t>
            </a:r>
            <a:r>
              <a:rPr sz="1200" b="1" i="1" u="heavy" spc="-50" dirty="0">
                <a:solidFill>
                  <a:srgbClr val="00338D"/>
                </a:solidFill>
                <a:uFill>
                  <a:solidFill>
                    <a:srgbClr val="00338D"/>
                  </a:solidFill>
                </a:uFill>
                <a:latin typeface="Arial"/>
                <a:cs typeface="Arial"/>
              </a:rPr>
              <a:t> </a:t>
            </a:r>
            <a:r>
              <a:rPr sz="1200" b="1" i="1" u="heavy" dirty="0">
                <a:solidFill>
                  <a:srgbClr val="00338D"/>
                </a:solidFill>
                <a:uFill>
                  <a:solidFill>
                    <a:srgbClr val="00338D"/>
                  </a:solidFill>
                </a:uFill>
                <a:latin typeface="Arial"/>
                <a:cs typeface="Arial"/>
              </a:rPr>
              <a:t>(ud.</a:t>
            </a:r>
            <a:r>
              <a:rPr sz="1200" b="1" i="1" u="heavy" spc="-25" dirty="0">
                <a:solidFill>
                  <a:srgbClr val="00338D"/>
                </a:solidFill>
                <a:uFill>
                  <a:solidFill>
                    <a:srgbClr val="00338D"/>
                  </a:solidFill>
                </a:uFill>
                <a:latin typeface="Arial"/>
                <a:cs typeface="Arial"/>
              </a:rPr>
              <a:t> </a:t>
            </a:r>
            <a:r>
              <a:rPr sz="1200" b="1" i="1" u="heavy" dirty="0">
                <a:solidFill>
                  <a:srgbClr val="00338D"/>
                </a:solidFill>
                <a:uFill>
                  <a:solidFill>
                    <a:srgbClr val="00338D"/>
                  </a:solidFill>
                </a:uFill>
                <a:latin typeface="Arial"/>
                <a:cs typeface="Arial"/>
              </a:rPr>
              <a:t>13</a:t>
            </a:r>
            <a:r>
              <a:rPr sz="1200" b="1" i="1" u="heavy" spc="-25" dirty="0">
                <a:solidFill>
                  <a:srgbClr val="00338D"/>
                </a:solidFill>
                <a:uFill>
                  <a:solidFill>
                    <a:srgbClr val="00338D"/>
                  </a:solidFill>
                </a:uFill>
                <a:latin typeface="Arial"/>
                <a:cs typeface="Arial"/>
              </a:rPr>
              <a:t> </a:t>
            </a:r>
            <a:r>
              <a:rPr sz="1200" b="1" i="1" u="heavy" dirty="0">
                <a:solidFill>
                  <a:srgbClr val="00338D"/>
                </a:solidFill>
                <a:uFill>
                  <a:solidFill>
                    <a:srgbClr val="00338D"/>
                  </a:solidFill>
                </a:uFill>
                <a:latin typeface="Arial"/>
                <a:cs typeface="Arial"/>
              </a:rPr>
              <a:t>maggio</a:t>
            </a:r>
            <a:r>
              <a:rPr sz="1200" b="1" i="1" u="heavy" spc="-50" dirty="0">
                <a:solidFill>
                  <a:srgbClr val="00338D"/>
                </a:solidFill>
                <a:uFill>
                  <a:solidFill>
                    <a:srgbClr val="00338D"/>
                  </a:solidFill>
                </a:uFill>
                <a:latin typeface="Arial"/>
                <a:cs typeface="Arial"/>
              </a:rPr>
              <a:t> </a:t>
            </a:r>
            <a:r>
              <a:rPr sz="1200" b="1" i="1" u="heavy" spc="-10" dirty="0">
                <a:solidFill>
                  <a:srgbClr val="00338D"/>
                </a:solidFill>
                <a:uFill>
                  <a:solidFill>
                    <a:srgbClr val="00338D"/>
                  </a:solidFill>
                </a:uFill>
                <a:latin typeface="Arial"/>
                <a:cs typeface="Arial"/>
              </a:rPr>
              <a:t>2016),</a:t>
            </a:r>
            <a:endParaRPr sz="1200" dirty="0">
              <a:latin typeface="Arial"/>
              <a:cs typeface="Arial"/>
            </a:endParaRPr>
          </a:p>
          <a:p>
            <a:pPr marL="12700" marR="5080">
              <a:lnSpc>
                <a:spcPct val="100000"/>
              </a:lnSpc>
            </a:pPr>
            <a:r>
              <a:rPr sz="1200" b="1" i="1" u="sng" dirty="0">
                <a:solidFill>
                  <a:srgbClr val="00338D"/>
                </a:solidFill>
                <a:uFill>
                  <a:solidFill>
                    <a:srgbClr val="00338D"/>
                  </a:solidFill>
                </a:uFill>
                <a:latin typeface="Arial"/>
                <a:cs typeface="Arial"/>
              </a:rPr>
              <a:t>n. </a:t>
            </a:r>
            <a:r>
              <a:rPr sz="1200" b="1" i="1" u="sng" spc="-35" dirty="0">
                <a:solidFill>
                  <a:srgbClr val="00338D"/>
                </a:solidFill>
                <a:uFill>
                  <a:solidFill>
                    <a:srgbClr val="00338D"/>
                  </a:solidFill>
                </a:uFill>
                <a:latin typeface="Arial"/>
                <a:cs typeface="Arial"/>
              </a:rPr>
              <a:t>52511</a:t>
            </a:r>
            <a:r>
              <a:rPr sz="1200" u="sng" spc="-35" dirty="0">
                <a:solidFill>
                  <a:srgbClr val="00338D"/>
                </a:solidFill>
                <a:uFill>
                  <a:solidFill>
                    <a:srgbClr val="00338D"/>
                  </a:solidFill>
                </a:uFill>
                <a:latin typeface="Arial"/>
                <a:cs typeface="Arial"/>
              </a:rPr>
              <a:t>,</a:t>
            </a:r>
            <a:r>
              <a:rPr sz="1200" u="sng" spc="-50" dirty="0">
                <a:solidFill>
                  <a:srgbClr val="00338D"/>
                </a:solidFill>
                <a:uFill>
                  <a:solidFill>
                    <a:srgbClr val="00338D"/>
                  </a:solidFill>
                </a:uFill>
                <a:latin typeface="Arial"/>
                <a:cs typeface="Arial"/>
              </a:rPr>
              <a:t> </a:t>
            </a:r>
            <a:r>
              <a:rPr sz="1200" u="sng" spc="-10" dirty="0">
                <a:solidFill>
                  <a:srgbClr val="00338D"/>
                </a:solidFill>
                <a:uFill>
                  <a:solidFill>
                    <a:srgbClr val="00338D"/>
                  </a:solidFill>
                </a:uFill>
                <a:latin typeface="Arial"/>
                <a:cs typeface="Arial"/>
              </a:rPr>
              <a:t>confermando</a:t>
            </a:r>
            <a:r>
              <a:rPr sz="1200" u="sng" spc="-45" dirty="0">
                <a:solidFill>
                  <a:srgbClr val="00338D"/>
                </a:solidFill>
                <a:uFill>
                  <a:solidFill>
                    <a:srgbClr val="00338D"/>
                  </a:solidFill>
                </a:uFill>
                <a:latin typeface="Arial"/>
                <a:cs typeface="Arial"/>
              </a:rPr>
              <a:t> </a:t>
            </a:r>
            <a:r>
              <a:rPr sz="1200" u="sng" spc="-25" dirty="0">
                <a:solidFill>
                  <a:srgbClr val="00338D"/>
                </a:solidFill>
                <a:uFill>
                  <a:solidFill>
                    <a:srgbClr val="00338D"/>
                  </a:solidFill>
                </a:uFill>
                <a:latin typeface="Arial"/>
                <a:cs typeface="Arial"/>
              </a:rPr>
              <a:t>le</a:t>
            </a:r>
            <a:r>
              <a:rPr sz="1200" u="none" spc="-25" dirty="0">
                <a:solidFill>
                  <a:srgbClr val="00338D"/>
                </a:solidFill>
                <a:latin typeface="Arial"/>
                <a:cs typeface="Arial"/>
              </a:rPr>
              <a:t> </a:t>
            </a:r>
            <a:r>
              <a:rPr sz="1200" u="sng" dirty="0">
                <a:solidFill>
                  <a:srgbClr val="00338D"/>
                </a:solidFill>
                <a:uFill>
                  <a:solidFill>
                    <a:srgbClr val="00338D"/>
                  </a:solidFill>
                </a:uFill>
                <a:latin typeface="Arial"/>
                <a:cs typeface="Arial"/>
              </a:rPr>
              <a:t>pene</a:t>
            </a:r>
            <a:r>
              <a:rPr sz="1200" u="sng" spc="-10" dirty="0">
                <a:solidFill>
                  <a:srgbClr val="00338D"/>
                </a:solidFill>
                <a:uFill>
                  <a:solidFill>
                    <a:srgbClr val="00338D"/>
                  </a:solidFill>
                </a:uFill>
                <a:latin typeface="Arial"/>
                <a:cs typeface="Arial"/>
              </a:rPr>
              <a:t> precedentemente</a:t>
            </a:r>
            <a:r>
              <a:rPr sz="1200" u="sng" spc="-30" dirty="0">
                <a:solidFill>
                  <a:srgbClr val="00338D"/>
                </a:solidFill>
                <a:uFill>
                  <a:solidFill>
                    <a:srgbClr val="00338D"/>
                  </a:solidFill>
                </a:uFill>
                <a:latin typeface="Arial"/>
                <a:cs typeface="Arial"/>
              </a:rPr>
              <a:t> </a:t>
            </a:r>
            <a:r>
              <a:rPr sz="1200" u="sng" spc="-10" dirty="0">
                <a:solidFill>
                  <a:srgbClr val="00338D"/>
                </a:solidFill>
                <a:uFill>
                  <a:solidFill>
                    <a:srgbClr val="00338D"/>
                  </a:solidFill>
                </a:uFill>
                <a:latin typeface="Arial"/>
                <a:cs typeface="Arial"/>
              </a:rPr>
              <a:t>inflitte</a:t>
            </a:r>
            <a:r>
              <a:rPr sz="1200" u="none" spc="-10" dirty="0">
                <a:solidFill>
                  <a:srgbClr val="00338D"/>
                </a:solidFill>
                <a:latin typeface="Arial"/>
                <a:cs typeface="Arial"/>
              </a:rPr>
              <a:t> </a:t>
            </a:r>
            <a:r>
              <a:rPr sz="1200" u="sng" dirty="0">
                <a:solidFill>
                  <a:srgbClr val="00338D"/>
                </a:solidFill>
                <a:uFill>
                  <a:solidFill>
                    <a:srgbClr val="00338D"/>
                  </a:solidFill>
                </a:uFill>
                <a:latin typeface="Arial"/>
                <a:cs typeface="Arial"/>
              </a:rPr>
              <a:t>dalla</a:t>
            </a:r>
            <a:r>
              <a:rPr sz="1200" u="sng" spc="-65" dirty="0">
                <a:solidFill>
                  <a:srgbClr val="00338D"/>
                </a:solidFill>
                <a:uFill>
                  <a:solidFill>
                    <a:srgbClr val="00338D"/>
                  </a:solidFill>
                </a:uFill>
                <a:latin typeface="Arial"/>
                <a:cs typeface="Arial"/>
              </a:rPr>
              <a:t> </a:t>
            </a:r>
            <a:r>
              <a:rPr sz="1200" u="sng" dirty="0">
                <a:solidFill>
                  <a:srgbClr val="00338D"/>
                </a:solidFill>
                <a:uFill>
                  <a:solidFill>
                    <a:srgbClr val="00338D"/>
                  </a:solidFill>
                </a:uFill>
                <a:latin typeface="Arial"/>
                <a:cs typeface="Arial"/>
              </a:rPr>
              <a:t>Corte</a:t>
            </a:r>
            <a:r>
              <a:rPr sz="1200" u="sng" spc="-60" dirty="0">
                <a:solidFill>
                  <a:srgbClr val="00338D"/>
                </a:solidFill>
                <a:uFill>
                  <a:solidFill>
                    <a:srgbClr val="00338D"/>
                  </a:solidFill>
                </a:uFill>
                <a:latin typeface="Arial"/>
                <a:cs typeface="Arial"/>
              </a:rPr>
              <a:t> </a:t>
            </a:r>
            <a:r>
              <a:rPr sz="1200" u="sng" dirty="0">
                <a:solidFill>
                  <a:srgbClr val="00338D"/>
                </a:solidFill>
                <a:uFill>
                  <a:solidFill>
                    <a:srgbClr val="00338D"/>
                  </a:solidFill>
                </a:uFill>
                <a:latin typeface="Arial"/>
                <a:cs typeface="Arial"/>
              </a:rPr>
              <a:t>d'Assise</a:t>
            </a:r>
            <a:r>
              <a:rPr sz="1200" u="sng" spc="-65" dirty="0">
                <a:solidFill>
                  <a:srgbClr val="00338D"/>
                </a:solidFill>
                <a:uFill>
                  <a:solidFill>
                    <a:srgbClr val="00338D"/>
                  </a:solidFill>
                </a:uFill>
                <a:latin typeface="Arial"/>
                <a:cs typeface="Arial"/>
              </a:rPr>
              <a:t> </a:t>
            </a:r>
            <a:r>
              <a:rPr sz="1200" u="sng" dirty="0">
                <a:solidFill>
                  <a:srgbClr val="00338D"/>
                </a:solidFill>
                <a:uFill>
                  <a:solidFill>
                    <a:srgbClr val="00338D"/>
                  </a:solidFill>
                </a:uFill>
                <a:latin typeface="Arial"/>
                <a:cs typeface="Arial"/>
              </a:rPr>
              <a:t>di</a:t>
            </a:r>
            <a:r>
              <a:rPr sz="1200" u="sng" spc="-204" dirty="0">
                <a:solidFill>
                  <a:srgbClr val="00338D"/>
                </a:solidFill>
                <a:uFill>
                  <a:solidFill>
                    <a:srgbClr val="00338D"/>
                  </a:solidFill>
                </a:uFill>
                <a:latin typeface="Arial"/>
                <a:cs typeface="Arial"/>
              </a:rPr>
              <a:t> </a:t>
            </a:r>
            <a:r>
              <a:rPr sz="1200" u="sng" spc="-10" dirty="0">
                <a:solidFill>
                  <a:srgbClr val="00338D"/>
                </a:solidFill>
                <a:uFill>
                  <a:solidFill>
                    <a:srgbClr val="00338D"/>
                  </a:solidFill>
                </a:uFill>
                <a:latin typeface="Arial"/>
                <a:cs typeface="Arial"/>
              </a:rPr>
              <a:t>Appello</a:t>
            </a:r>
            <a:r>
              <a:rPr sz="1200" u="none" spc="-10" dirty="0">
                <a:solidFill>
                  <a:srgbClr val="00338D"/>
                </a:solidFill>
                <a:latin typeface="Arial"/>
                <a:cs typeface="Arial"/>
              </a:rPr>
              <a:t> </a:t>
            </a:r>
            <a:r>
              <a:rPr sz="1200" u="sng" dirty="0">
                <a:solidFill>
                  <a:srgbClr val="00338D"/>
                </a:solidFill>
                <a:uFill>
                  <a:solidFill>
                    <a:srgbClr val="00338D"/>
                  </a:solidFill>
                </a:uFill>
                <a:latin typeface="Arial"/>
                <a:cs typeface="Arial"/>
              </a:rPr>
              <a:t>di</a:t>
            </a:r>
            <a:r>
              <a:rPr sz="1200" u="sng" spc="-75" dirty="0">
                <a:solidFill>
                  <a:srgbClr val="00338D"/>
                </a:solidFill>
                <a:uFill>
                  <a:solidFill>
                    <a:srgbClr val="00338D"/>
                  </a:solidFill>
                </a:uFill>
                <a:latin typeface="Arial"/>
                <a:cs typeface="Arial"/>
              </a:rPr>
              <a:t> </a:t>
            </a:r>
            <a:r>
              <a:rPr sz="1200" u="sng" spc="-10" dirty="0">
                <a:solidFill>
                  <a:srgbClr val="00338D"/>
                </a:solidFill>
                <a:uFill>
                  <a:solidFill>
                    <a:srgbClr val="00338D"/>
                  </a:solidFill>
                </a:uFill>
                <a:latin typeface="Arial"/>
                <a:cs typeface="Arial"/>
              </a:rPr>
              <a:t>Torino</a:t>
            </a:r>
            <a:endParaRPr sz="1200" dirty="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397621"/>
            <a:ext cx="3147008" cy="516779"/>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Caso Trenitalia</a:t>
            </a:r>
          </a:p>
        </p:txBody>
      </p:sp>
      <p:graphicFrame>
        <p:nvGraphicFramePr>
          <p:cNvPr id="3" name="object 3"/>
          <p:cNvGraphicFramePr>
            <a:graphicFrameLocks noGrp="1"/>
          </p:cNvGraphicFramePr>
          <p:nvPr/>
        </p:nvGraphicFramePr>
        <p:xfrm>
          <a:off x="746048" y="27641"/>
          <a:ext cx="7639685" cy="319405"/>
        </p:xfrm>
        <a:graphic>
          <a:graphicData uri="http://schemas.openxmlformats.org/drawingml/2006/table">
            <a:tbl>
              <a:tblPr firstRow="1" bandRow="1">
                <a:tableStyleId>{2D5ABB26-0587-4C30-8999-92F81FD0307C}</a:tableStyleId>
              </a:tblPr>
              <a:tblGrid>
                <a:gridCol w="821055">
                  <a:extLst>
                    <a:ext uri="{9D8B030D-6E8A-4147-A177-3AD203B41FA5}">
                      <a16:colId xmlns:a16="http://schemas.microsoft.com/office/drawing/2014/main" val="20000"/>
                    </a:ext>
                  </a:extLst>
                </a:gridCol>
                <a:gridCol w="681863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90805">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4" name="object 4"/>
          <p:cNvGraphicFramePr>
            <a:graphicFrameLocks noGrp="1"/>
          </p:cNvGraphicFramePr>
          <p:nvPr>
            <p:extLst>
              <p:ext uri="{D42A27DB-BD31-4B8C-83A1-F6EECF244321}">
                <p14:modId xmlns:p14="http://schemas.microsoft.com/office/powerpoint/2010/main" val="1520192162"/>
              </p:ext>
            </p:extLst>
          </p:nvPr>
        </p:nvGraphicFramePr>
        <p:xfrm>
          <a:off x="400506" y="964975"/>
          <a:ext cx="8527710" cy="5666629"/>
        </p:xfrm>
        <a:graphic>
          <a:graphicData uri="http://schemas.openxmlformats.org/drawingml/2006/table">
            <a:tbl>
              <a:tblPr firstRow="1" bandRow="1">
                <a:tableStyleId>{2D5ABB26-0587-4C30-8999-92F81FD0307C}</a:tableStyleId>
              </a:tblPr>
              <a:tblGrid>
                <a:gridCol w="1246859">
                  <a:extLst>
                    <a:ext uri="{9D8B030D-6E8A-4147-A177-3AD203B41FA5}">
                      <a16:colId xmlns:a16="http://schemas.microsoft.com/office/drawing/2014/main" val="20000"/>
                    </a:ext>
                  </a:extLst>
                </a:gridCol>
                <a:gridCol w="7280851">
                  <a:extLst>
                    <a:ext uri="{9D8B030D-6E8A-4147-A177-3AD203B41FA5}">
                      <a16:colId xmlns:a16="http://schemas.microsoft.com/office/drawing/2014/main" val="20001"/>
                    </a:ext>
                  </a:extLst>
                </a:gridCol>
              </a:tblGrid>
              <a:tr h="246885">
                <a:tc gridSpan="2">
                  <a:txBody>
                    <a:bodyPr/>
                    <a:lstStyle/>
                    <a:p>
                      <a:pPr algn="ctr">
                        <a:lnSpc>
                          <a:spcPct val="100000"/>
                        </a:lnSpc>
                        <a:spcBef>
                          <a:spcPts val="254"/>
                        </a:spcBef>
                      </a:pPr>
                      <a:r>
                        <a:rPr sz="1200" b="1" spc="-10" dirty="0">
                          <a:solidFill>
                            <a:srgbClr val="FFFFFF"/>
                          </a:solidFill>
                          <a:latin typeface="Arial"/>
                          <a:cs typeface="Arial"/>
                        </a:rPr>
                        <a:t>Tribunale</a:t>
                      </a:r>
                      <a:r>
                        <a:rPr sz="1200" b="1" spc="-25" dirty="0">
                          <a:solidFill>
                            <a:srgbClr val="FFFFFF"/>
                          </a:solidFill>
                          <a:latin typeface="Arial"/>
                          <a:cs typeface="Arial"/>
                        </a:rPr>
                        <a:t> </a:t>
                      </a:r>
                      <a:r>
                        <a:rPr sz="1200" b="1" dirty="0">
                          <a:solidFill>
                            <a:srgbClr val="FFFFFF"/>
                          </a:solidFill>
                          <a:latin typeface="Arial"/>
                          <a:cs typeface="Arial"/>
                        </a:rPr>
                        <a:t>di</a:t>
                      </a:r>
                      <a:r>
                        <a:rPr sz="1200" b="1" spc="-35" dirty="0">
                          <a:solidFill>
                            <a:srgbClr val="FFFFFF"/>
                          </a:solidFill>
                          <a:latin typeface="Arial"/>
                          <a:cs typeface="Arial"/>
                        </a:rPr>
                        <a:t> </a:t>
                      </a:r>
                      <a:r>
                        <a:rPr sz="1200" b="1" dirty="0">
                          <a:solidFill>
                            <a:srgbClr val="FFFFFF"/>
                          </a:solidFill>
                          <a:latin typeface="Arial"/>
                          <a:cs typeface="Arial"/>
                        </a:rPr>
                        <a:t>Novara</a:t>
                      </a:r>
                      <a:r>
                        <a:rPr sz="1200" b="1" spc="-55" dirty="0">
                          <a:solidFill>
                            <a:srgbClr val="FFFFFF"/>
                          </a:solidFill>
                          <a:latin typeface="Arial"/>
                          <a:cs typeface="Arial"/>
                        </a:rPr>
                        <a:t> </a:t>
                      </a:r>
                      <a:r>
                        <a:rPr sz="1200" b="1" dirty="0">
                          <a:solidFill>
                            <a:srgbClr val="FFFFFF"/>
                          </a:solidFill>
                          <a:latin typeface="Arial"/>
                          <a:cs typeface="Arial"/>
                        </a:rPr>
                        <a:t>–</a:t>
                      </a:r>
                      <a:r>
                        <a:rPr sz="1200" b="1" spc="-35" dirty="0">
                          <a:solidFill>
                            <a:srgbClr val="FFFFFF"/>
                          </a:solidFill>
                          <a:latin typeface="Arial"/>
                          <a:cs typeface="Arial"/>
                        </a:rPr>
                        <a:t> </a:t>
                      </a:r>
                      <a:r>
                        <a:rPr sz="1200" b="1" dirty="0">
                          <a:solidFill>
                            <a:srgbClr val="FFFFFF"/>
                          </a:solidFill>
                          <a:latin typeface="Arial"/>
                          <a:cs typeface="Arial"/>
                        </a:rPr>
                        <a:t>26</a:t>
                      </a:r>
                      <a:r>
                        <a:rPr sz="1200" b="1" spc="-30" dirty="0">
                          <a:solidFill>
                            <a:srgbClr val="FFFFFF"/>
                          </a:solidFill>
                          <a:latin typeface="Arial"/>
                          <a:cs typeface="Arial"/>
                        </a:rPr>
                        <a:t> </a:t>
                      </a:r>
                      <a:r>
                        <a:rPr sz="1200" b="1" dirty="0">
                          <a:solidFill>
                            <a:srgbClr val="FFFFFF"/>
                          </a:solidFill>
                          <a:latin typeface="Arial"/>
                          <a:cs typeface="Arial"/>
                        </a:rPr>
                        <a:t>novembre</a:t>
                      </a:r>
                      <a:r>
                        <a:rPr sz="1200" b="1" spc="-45" dirty="0">
                          <a:solidFill>
                            <a:srgbClr val="FFFFFF"/>
                          </a:solidFill>
                          <a:latin typeface="Arial"/>
                          <a:cs typeface="Arial"/>
                        </a:rPr>
                        <a:t> </a:t>
                      </a:r>
                      <a:r>
                        <a:rPr sz="1200" b="1" spc="-20" dirty="0">
                          <a:solidFill>
                            <a:srgbClr val="FFFFFF"/>
                          </a:solidFill>
                          <a:latin typeface="Arial"/>
                          <a:cs typeface="Arial"/>
                        </a:rPr>
                        <a:t>2010</a:t>
                      </a:r>
                      <a:endParaRPr sz="1200" dirty="0">
                        <a:latin typeface="Arial"/>
                        <a:cs typeface="Arial"/>
                      </a:endParaRPr>
                    </a:p>
                  </a:txBody>
                  <a:tcPr marL="0" marR="0" marT="32384" marB="0">
                    <a:lnR w="12700">
                      <a:solidFill>
                        <a:srgbClr val="001F5F"/>
                      </a:solidFill>
                      <a:prstDash val="solid"/>
                    </a:lnR>
                    <a:lnT w="12700">
                      <a:solidFill>
                        <a:srgbClr val="001F5F"/>
                      </a:solidFill>
                      <a:prstDash val="solid"/>
                    </a:lnT>
                    <a:lnB w="12700">
                      <a:solidFill>
                        <a:srgbClr val="001F5F"/>
                      </a:solidFill>
                      <a:prstDash val="solid"/>
                    </a:lnB>
                    <a:solidFill>
                      <a:srgbClr val="005EB8"/>
                    </a:solidFill>
                  </a:tcPr>
                </a:tc>
                <a:tc hMerge="1">
                  <a:txBody>
                    <a:bodyPr/>
                    <a:lstStyle/>
                    <a:p>
                      <a:endParaRPr/>
                    </a:p>
                  </a:txBody>
                  <a:tcPr marL="0" marR="0" marT="0" marB="0"/>
                </a:tc>
                <a:extLst>
                  <a:ext uri="{0D108BD9-81ED-4DB2-BD59-A6C34878D82A}">
                    <a16:rowId xmlns:a16="http://schemas.microsoft.com/office/drawing/2014/main" val="10000"/>
                  </a:ext>
                </a:extLst>
              </a:tr>
              <a:tr h="852342">
                <a:tc>
                  <a:txBody>
                    <a:bodyPr/>
                    <a:lstStyle/>
                    <a:p>
                      <a:pPr>
                        <a:lnSpc>
                          <a:spcPct val="100000"/>
                        </a:lnSpc>
                        <a:spcBef>
                          <a:spcPts val="1245"/>
                        </a:spcBef>
                      </a:pPr>
                      <a:endParaRPr sz="1100">
                        <a:latin typeface="Times New Roman"/>
                        <a:cs typeface="Times New Roman"/>
                      </a:endParaRPr>
                    </a:p>
                    <a:p>
                      <a:pPr algn="ctr">
                        <a:lnSpc>
                          <a:spcPct val="100000"/>
                        </a:lnSpc>
                      </a:pPr>
                      <a:r>
                        <a:rPr sz="1100" b="1" spc="-10" dirty="0">
                          <a:solidFill>
                            <a:srgbClr val="001746"/>
                          </a:solidFill>
                          <a:latin typeface="Arial"/>
                          <a:cs typeface="Arial"/>
                        </a:rPr>
                        <a:t>Società</a:t>
                      </a:r>
                      <a:endParaRPr sz="1100">
                        <a:latin typeface="Arial"/>
                        <a:cs typeface="Arial"/>
                      </a:endParaRPr>
                    </a:p>
                  </a:txBody>
                  <a:tcPr marL="0" marR="0" marT="158115"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185">
                        <a:lnSpc>
                          <a:spcPct val="100000"/>
                        </a:lnSpc>
                        <a:spcBef>
                          <a:spcPts val="290"/>
                        </a:spcBef>
                      </a:pPr>
                      <a:r>
                        <a:rPr sz="1200" dirty="0">
                          <a:solidFill>
                            <a:srgbClr val="001746"/>
                          </a:solidFill>
                          <a:latin typeface="Arial"/>
                          <a:cs typeface="Arial"/>
                        </a:rPr>
                        <a:t>Società</a:t>
                      </a:r>
                      <a:r>
                        <a:rPr sz="1200" spc="-40" dirty="0">
                          <a:solidFill>
                            <a:srgbClr val="001746"/>
                          </a:solidFill>
                          <a:latin typeface="Arial"/>
                          <a:cs typeface="Arial"/>
                        </a:rPr>
                        <a:t> </a:t>
                      </a:r>
                      <a:r>
                        <a:rPr sz="1200" spc="-10" dirty="0">
                          <a:solidFill>
                            <a:srgbClr val="001746"/>
                          </a:solidFill>
                          <a:latin typeface="Arial"/>
                          <a:cs typeface="Arial"/>
                        </a:rPr>
                        <a:t>Cooperativa</a:t>
                      </a:r>
                      <a:r>
                        <a:rPr sz="1200" spc="-40" dirty="0">
                          <a:solidFill>
                            <a:srgbClr val="001746"/>
                          </a:solidFill>
                          <a:latin typeface="Arial"/>
                          <a:cs typeface="Arial"/>
                        </a:rPr>
                        <a:t> </a:t>
                      </a:r>
                      <a:r>
                        <a:rPr sz="1200" dirty="0">
                          <a:solidFill>
                            <a:srgbClr val="001746"/>
                          </a:solidFill>
                          <a:latin typeface="Arial"/>
                          <a:cs typeface="Arial"/>
                        </a:rPr>
                        <a:t>(W),</a:t>
                      </a:r>
                      <a:r>
                        <a:rPr sz="1200" spc="-15" dirty="0">
                          <a:solidFill>
                            <a:srgbClr val="001746"/>
                          </a:solidFill>
                          <a:latin typeface="Arial"/>
                          <a:cs typeface="Arial"/>
                        </a:rPr>
                        <a:t> </a:t>
                      </a:r>
                      <a:r>
                        <a:rPr sz="1200" spc="-10" dirty="0">
                          <a:solidFill>
                            <a:srgbClr val="001746"/>
                          </a:solidFill>
                          <a:latin typeface="Arial"/>
                          <a:cs typeface="Arial"/>
                        </a:rPr>
                        <a:t>incaricata</a:t>
                      </a:r>
                      <a:r>
                        <a:rPr sz="1200" spc="-40" dirty="0">
                          <a:solidFill>
                            <a:srgbClr val="001746"/>
                          </a:solidFill>
                          <a:latin typeface="Arial"/>
                          <a:cs typeface="Arial"/>
                        </a:rPr>
                        <a:t> </a:t>
                      </a:r>
                      <a:r>
                        <a:rPr sz="1200" dirty="0">
                          <a:solidFill>
                            <a:srgbClr val="001746"/>
                          </a:solidFill>
                          <a:latin typeface="Arial"/>
                          <a:cs typeface="Arial"/>
                        </a:rPr>
                        <a:t>da (X)</a:t>
                      </a:r>
                      <a:r>
                        <a:rPr sz="1200" spc="-5" dirty="0">
                          <a:solidFill>
                            <a:srgbClr val="001746"/>
                          </a:solidFill>
                          <a:latin typeface="Arial"/>
                          <a:cs typeface="Arial"/>
                        </a:rPr>
                        <a:t> </a:t>
                      </a:r>
                      <a:r>
                        <a:rPr sz="1200" dirty="0">
                          <a:solidFill>
                            <a:srgbClr val="001746"/>
                          </a:solidFill>
                          <a:latin typeface="Arial"/>
                          <a:cs typeface="Arial"/>
                        </a:rPr>
                        <a:t>per</a:t>
                      </a:r>
                      <a:r>
                        <a:rPr sz="1200" spc="-10" dirty="0">
                          <a:solidFill>
                            <a:srgbClr val="001746"/>
                          </a:solidFill>
                          <a:latin typeface="Arial"/>
                          <a:cs typeface="Arial"/>
                        </a:rPr>
                        <a:t> </a:t>
                      </a:r>
                      <a:r>
                        <a:rPr sz="1200" dirty="0">
                          <a:solidFill>
                            <a:srgbClr val="001746"/>
                          </a:solidFill>
                          <a:latin typeface="Arial"/>
                          <a:cs typeface="Arial"/>
                        </a:rPr>
                        <a:t>la</a:t>
                      </a:r>
                      <a:r>
                        <a:rPr sz="1200" spc="-10" dirty="0">
                          <a:solidFill>
                            <a:srgbClr val="001746"/>
                          </a:solidFill>
                          <a:latin typeface="Arial"/>
                          <a:cs typeface="Arial"/>
                        </a:rPr>
                        <a:t> </a:t>
                      </a:r>
                      <a:r>
                        <a:rPr sz="1200" dirty="0">
                          <a:solidFill>
                            <a:srgbClr val="001746"/>
                          </a:solidFill>
                          <a:latin typeface="Arial"/>
                          <a:cs typeface="Arial"/>
                        </a:rPr>
                        <a:t>gestione</a:t>
                      </a:r>
                      <a:r>
                        <a:rPr sz="1200" spc="-40" dirty="0">
                          <a:solidFill>
                            <a:srgbClr val="001746"/>
                          </a:solidFill>
                          <a:latin typeface="Arial"/>
                          <a:cs typeface="Arial"/>
                        </a:rPr>
                        <a:t> </a:t>
                      </a:r>
                      <a:r>
                        <a:rPr sz="1200" dirty="0">
                          <a:solidFill>
                            <a:srgbClr val="001746"/>
                          </a:solidFill>
                          <a:latin typeface="Arial"/>
                          <a:cs typeface="Arial"/>
                        </a:rPr>
                        <a:t>del</a:t>
                      </a:r>
                      <a:r>
                        <a:rPr sz="1200" spc="-15" dirty="0">
                          <a:solidFill>
                            <a:srgbClr val="001746"/>
                          </a:solidFill>
                          <a:latin typeface="Arial"/>
                          <a:cs typeface="Arial"/>
                        </a:rPr>
                        <a:t> </a:t>
                      </a:r>
                      <a:r>
                        <a:rPr sz="1200" spc="-10" dirty="0">
                          <a:solidFill>
                            <a:srgbClr val="001746"/>
                          </a:solidFill>
                          <a:latin typeface="Arial"/>
                          <a:cs typeface="Arial"/>
                        </a:rPr>
                        <a:t>carico-scarico</a:t>
                      </a:r>
                      <a:r>
                        <a:rPr sz="1200" spc="-40" dirty="0">
                          <a:solidFill>
                            <a:srgbClr val="001746"/>
                          </a:solidFill>
                          <a:latin typeface="Arial"/>
                          <a:cs typeface="Arial"/>
                        </a:rPr>
                        <a:t> </a:t>
                      </a:r>
                      <a:r>
                        <a:rPr sz="1200" dirty="0">
                          <a:solidFill>
                            <a:srgbClr val="001746"/>
                          </a:solidFill>
                          <a:latin typeface="Arial"/>
                          <a:cs typeface="Arial"/>
                        </a:rPr>
                        <a:t>merci</a:t>
                      </a:r>
                      <a:r>
                        <a:rPr sz="1200" spc="-20" dirty="0">
                          <a:solidFill>
                            <a:srgbClr val="001746"/>
                          </a:solidFill>
                          <a:latin typeface="Arial"/>
                          <a:cs typeface="Arial"/>
                        </a:rPr>
                        <a:t> </a:t>
                      </a:r>
                      <a:r>
                        <a:rPr sz="1200" dirty="0">
                          <a:solidFill>
                            <a:srgbClr val="001746"/>
                          </a:solidFill>
                          <a:latin typeface="Arial"/>
                          <a:cs typeface="Arial"/>
                        </a:rPr>
                        <a:t>presso</a:t>
                      </a:r>
                      <a:r>
                        <a:rPr sz="1200" spc="-35" dirty="0">
                          <a:solidFill>
                            <a:srgbClr val="001746"/>
                          </a:solidFill>
                          <a:latin typeface="Arial"/>
                          <a:cs typeface="Arial"/>
                        </a:rPr>
                        <a:t> </a:t>
                      </a:r>
                      <a:r>
                        <a:rPr sz="1200" dirty="0">
                          <a:solidFill>
                            <a:srgbClr val="001746"/>
                          </a:solidFill>
                          <a:latin typeface="Arial"/>
                          <a:cs typeface="Arial"/>
                        </a:rPr>
                        <a:t>il</a:t>
                      </a:r>
                      <a:r>
                        <a:rPr sz="1200" spc="-20" dirty="0">
                          <a:solidFill>
                            <a:srgbClr val="001746"/>
                          </a:solidFill>
                          <a:latin typeface="Arial"/>
                          <a:cs typeface="Arial"/>
                        </a:rPr>
                        <a:t> </a:t>
                      </a:r>
                      <a:r>
                        <a:rPr sz="1200" spc="-10" dirty="0">
                          <a:solidFill>
                            <a:srgbClr val="001746"/>
                          </a:solidFill>
                          <a:latin typeface="Arial"/>
                          <a:cs typeface="Arial"/>
                        </a:rPr>
                        <a:t>terminal</a:t>
                      </a:r>
                      <a:r>
                        <a:rPr sz="1200" spc="-165" dirty="0">
                          <a:solidFill>
                            <a:srgbClr val="001746"/>
                          </a:solidFill>
                          <a:latin typeface="Arial"/>
                          <a:cs typeface="Arial"/>
                        </a:rPr>
                        <a:t> </a:t>
                      </a:r>
                      <a:r>
                        <a:rPr sz="1200" spc="-10" dirty="0">
                          <a:solidFill>
                            <a:srgbClr val="001746"/>
                          </a:solidFill>
                          <a:latin typeface="Arial"/>
                          <a:cs typeface="Arial"/>
                        </a:rPr>
                        <a:t>ferroviario</a:t>
                      </a:r>
                      <a:endParaRPr sz="1200">
                        <a:latin typeface="Arial"/>
                        <a:cs typeface="Arial"/>
                      </a:endParaRPr>
                    </a:p>
                    <a:p>
                      <a:pPr marL="83185">
                        <a:lnSpc>
                          <a:spcPct val="100000"/>
                        </a:lnSpc>
                        <a:spcBef>
                          <a:spcPts val="600"/>
                        </a:spcBef>
                      </a:pPr>
                      <a:r>
                        <a:rPr sz="1200" dirty="0">
                          <a:solidFill>
                            <a:srgbClr val="001746"/>
                          </a:solidFill>
                          <a:latin typeface="Arial"/>
                          <a:cs typeface="Arial"/>
                        </a:rPr>
                        <a:t>Società</a:t>
                      </a:r>
                      <a:r>
                        <a:rPr sz="1200" spc="-45" dirty="0">
                          <a:solidFill>
                            <a:srgbClr val="001746"/>
                          </a:solidFill>
                          <a:latin typeface="Arial"/>
                          <a:cs typeface="Arial"/>
                        </a:rPr>
                        <a:t> </a:t>
                      </a:r>
                      <a:r>
                        <a:rPr sz="1200" dirty="0">
                          <a:solidFill>
                            <a:srgbClr val="001746"/>
                          </a:solidFill>
                          <a:latin typeface="Arial"/>
                          <a:cs typeface="Arial"/>
                        </a:rPr>
                        <a:t>(X)</a:t>
                      </a:r>
                      <a:r>
                        <a:rPr sz="1200" spc="-5" dirty="0">
                          <a:solidFill>
                            <a:srgbClr val="001746"/>
                          </a:solidFill>
                          <a:latin typeface="Arial"/>
                          <a:cs typeface="Arial"/>
                        </a:rPr>
                        <a:t> </a:t>
                      </a:r>
                      <a:r>
                        <a:rPr sz="1200" spc="-10" dirty="0">
                          <a:solidFill>
                            <a:srgbClr val="001746"/>
                          </a:solidFill>
                          <a:latin typeface="Arial"/>
                          <a:cs typeface="Arial"/>
                        </a:rPr>
                        <a:t>incaricata</a:t>
                      </a:r>
                      <a:r>
                        <a:rPr sz="1200" spc="-55" dirty="0">
                          <a:solidFill>
                            <a:srgbClr val="001746"/>
                          </a:solidFill>
                          <a:latin typeface="Arial"/>
                          <a:cs typeface="Arial"/>
                        </a:rPr>
                        <a:t> </a:t>
                      </a:r>
                      <a:r>
                        <a:rPr sz="1200" dirty="0">
                          <a:solidFill>
                            <a:srgbClr val="001746"/>
                          </a:solidFill>
                          <a:latin typeface="Arial"/>
                          <a:cs typeface="Arial"/>
                        </a:rPr>
                        <a:t>della</a:t>
                      </a:r>
                      <a:r>
                        <a:rPr sz="1200" spc="-55" dirty="0">
                          <a:solidFill>
                            <a:srgbClr val="001746"/>
                          </a:solidFill>
                          <a:latin typeface="Arial"/>
                          <a:cs typeface="Arial"/>
                        </a:rPr>
                        <a:t> </a:t>
                      </a:r>
                      <a:r>
                        <a:rPr sz="1200" dirty="0">
                          <a:solidFill>
                            <a:srgbClr val="001746"/>
                          </a:solidFill>
                          <a:latin typeface="Arial"/>
                          <a:cs typeface="Arial"/>
                        </a:rPr>
                        <a:t>gestione</a:t>
                      </a:r>
                      <a:r>
                        <a:rPr sz="1200" spc="-45" dirty="0">
                          <a:solidFill>
                            <a:srgbClr val="001746"/>
                          </a:solidFill>
                          <a:latin typeface="Arial"/>
                          <a:cs typeface="Arial"/>
                        </a:rPr>
                        <a:t> </a:t>
                      </a:r>
                      <a:r>
                        <a:rPr sz="1200" dirty="0">
                          <a:solidFill>
                            <a:srgbClr val="001746"/>
                          </a:solidFill>
                          <a:latin typeface="Arial"/>
                          <a:cs typeface="Arial"/>
                        </a:rPr>
                        <a:t>del</a:t>
                      </a:r>
                      <a:r>
                        <a:rPr sz="1200" spc="-25" dirty="0">
                          <a:solidFill>
                            <a:srgbClr val="001746"/>
                          </a:solidFill>
                          <a:latin typeface="Arial"/>
                          <a:cs typeface="Arial"/>
                        </a:rPr>
                        <a:t> </a:t>
                      </a:r>
                      <a:r>
                        <a:rPr sz="1200" spc="-10" dirty="0">
                          <a:solidFill>
                            <a:srgbClr val="001746"/>
                          </a:solidFill>
                          <a:latin typeface="Arial"/>
                          <a:cs typeface="Arial"/>
                        </a:rPr>
                        <a:t>terminal</a:t>
                      </a:r>
                      <a:r>
                        <a:rPr sz="1200" spc="-180" dirty="0">
                          <a:solidFill>
                            <a:srgbClr val="001746"/>
                          </a:solidFill>
                          <a:latin typeface="Arial"/>
                          <a:cs typeface="Arial"/>
                        </a:rPr>
                        <a:t> </a:t>
                      </a:r>
                      <a:r>
                        <a:rPr sz="1200" spc="-10" dirty="0">
                          <a:solidFill>
                            <a:srgbClr val="001746"/>
                          </a:solidFill>
                          <a:latin typeface="Arial"/>
                          <a:cs typeface="Arial"/>
                        </a:rPr>
                        <a:t>ferroviario</a:t>
                      </a:r>
                      <a:endParaRPr sz="1200">
                        <a:latin typeface="Arial"/>
                        <a:cs typeface="Arial"/>
                      </a:endParaRPr>
                    </a:p>
                    <a:p>
                      <a:pPr marL="83185">
                        <a:lnSpc>
                          <a:spcPct val="100000"/>
                        </a:lnSpc>
                        <a:spcBef>
                          <a:spcPts val="600"/>
                        </a:spcBef>
                      </a:pPr>
                      <a:r>
                        <a:rPr sz="1200" spc="-10" dirty="0">
                          <a:solidFill>
                            <a:srgbClr val="001746"/>
                          </a:solidFill>
                          <a:latin typeface="Arial"/>
                          <a:cs typeface="Arial"/>
                        </a:rPr>
                        <a:t>Trenitalia</a:t>
                      </a:r>
                      <a:r>
                        <a:rPr sz="1200" spc="-50" dirty="0">
                          <a:solidFill>
                            <a:srgbClr val="001746"/>
                          </a:solidFill>
                          <a:latin typeface="Arial"/>
                          <a:cs typeface="Arial"/>
                        </a:rPr>
                        <a:t> </a:t>
                      </a:r>
                      <a:r>
                        <a:rPr sz="1200" dirty="0">
                          <a:solidFill>
                            <a:srgbClr val="001746"/>
                          </a:solidFill>
                          <a:latin typeface="Arial"/>
                          <a:cs typeface="Arial"/>
                        </a:rPr>
                        <a:t>SpA,</a:t>
                      </a:r>
                      <a:r>
                        <a:rPr sz="1200" spc="-15" dirty="0">
                          <a:solidFill>
                            <a:srgbClr val="001746"/>
                          </a:solidFill>
                          <a:latin typeface="Arial"/>
                          <a:cs typeface="Arial"/>
                        </a:rPr>
                        <a:t> </a:t>
                      </a:r>
                      <a:r>
                        <a:rPr sz="1200" dirty="0">
                          <a:solidFill>
                            <a:srgbClr val="001746"/>
                          </a:solidFill>
                          <a:latin typeface="Arial"/>
                          <a:cs typeface="Arial"/>
                        </a:rPr>
                        <a:t>che</a:t>
                      </a:r>
                      <a:r>
                        <a:rPr sz="1200" spc="-10" dirty="0">
                          <a:solidFill>
                            <a:srgbClr val="001746"/>
                          </a:solidFill>
                          <a:latin typeface="Arial"/>
                          <a:cs typeface="Arial"/>
                        </a:rPr>
                        <a:t> </a:t>
                      </a:r>
                      <a:r>
                        <a:rPr sz="1200" dirty="0">
                          <a:solidFill>
                            <a:srgbClr val="001746"/>
                          </a:solidFill>
                          <a:latin typeface="Arial"/>
                          <a:cs typeface="Arial"/>
                        </a:rPr>
                        <a:t>ha</a:t>
                      </a:r>
                      <a:r>
                        <a:rPr sz="1200" spc="-20" dirty="0">
                          <a:solidFill>
                            <a:srgbClr val="001746"/>
                          </a:solidFill>
                          <a:latin typeface="Arial"/>
                          <a:cs typeface="Arial"/>
                        </a:rPr>
                        <a:t> </a:t>
                      </a:r>
                      <a:r>
                        <a:rPr sz="1200" dirty="0">
                          <a:solidFill>
                            <a:srgbClr val="001746"/>
                          </a:solidFill>
                          <a:latin typeface="Arial"/>
                          <a:cs typeface="Arial"/>
                        </a:rPr>
                        <a:t>dato</a:t>
                      </a:r>
                      <a:r>
                        <a:rPr sz="1200" spc="-25" dirty="0">
                          <a:solidFill>
                            <a:srgbClr val="001746"/>
                          </a:solidFill>
                          <a:latin typeface="Arial"/>
                          <a:cs typeface="Arial"/>
                        </a:rPr>
                        <a:t> </a:t>
                      </a:r>
                      <a:r>
                        <a:rPr sz="1200" dirty="0">
                          <a:solidFill>
                            <a:srgbClr val="001746"/>
                          </a:solidFill>
                          <a:latin typeface="Arial"/>
                          <a:cs typeface="Arial"/>
                        </a:rPr>
                        <a:t>in</a:t>
                      </a:r>
                      <a:r>
                        <a:rPr sz="1200" spc="-25" dirty="0">
                          <a:solidFill>
                            <a:srgbClr val="001746"/>
                          </a:solidFill>
                          <a:latin typeface="Arial"/>
                          <a:cs typeface="Arial"/>
                        </a:rPr>
                        <a:t> </a:t>
                      </a:r>
                      <a:r>
                        <a:rPr sz="1200" spc="-10" dirty="0">
                          <a:solidFill>
                            <a:srgbClr val="001746"/>
                          </a:solidFill>
                          <a:latin typeface="Arial"/>
                          <a:cs typeface="Arial"/>
                        </a:rPr>
                        <a:t>concessione</a:t>
                      </a:r>
                      <a:r>
                        <a:rPr sz="1200" spc="-55" dirty="0">
                          <a:solidFill>
                            <a:srgbClr val="001746"/>
                          </a:solidFill>
                          <a:latin typeface="Arial"/>
                          <a:cs typeface="Arial"/>
                        </a:rPr>
                        <a:t> </a:t>
                      </a:r>
                      <a:r>
                        <a:rPr sz="1200" dirty="0">
                          <a:solidFill>
                            <a:srgbClr val="001746"/>
                          </a:solidFill>
                          <a:latin typeface="Arial"/>
                          <a:cs typeface="Arial"/>
                        </a:rPr>
                        <a:t>a (X)</a:t>
                      </a:r>
                      <a:r>
                        <a:rPr sz="1200" spc="-20" dirty="0">
                          <a:solidFill>
                            <a:srgbClr val="001746"/>
                          </a:solidFill>
                          <a:latin typeface="Arial"/>
                          <a:cs typeface="Arial"/>
                        </a:rPr>
                        <a:t> </a:t>
                      </a:r>
                      <a:r>
                        <a:rPr sz="1200" dirty="0">
                          <a:solidFill>
                            <a:srgbClr val="001746"/>
                          </a:solidFill>
                          <a:latin typeface="Arial"/>
                          <a:cs typeface="Arial"/>
                        </a:rPr>
                        <a:t>la</a:t>
                      </a:r>
                      <a:r>
                        <a:rPr sz="1200" spc="-20" dirty="0">
                          <a:solidFill>
                            <a:srgbClr val="001746"/>
                          </a:solidFill>
                          <a:latin typeface="Arial"/>
                          <a:cs typeface="Arial"/>
                        </a:rPr>
                        <a:t> </a:t>
                      </a:r>
                      <a:r>
                        <a:rPr sz="1200" dirty="0">
                          <a:solidFill>
                            <a:srgbClr val="001746"/>
                          </a:solidFill>
                          <a:latin typeface="Arial"/>
                          <a:cs typeface="Arial"/>
                        </a:rPr>
                        <a:t>gestione</a:t>
                      </a:r>
                      <a:r>
                        <a:rPr sz="1200" spc="-50" dirty="0">
                          <a:solidFill>
                            <a:srgbClr val="001746"/>
                          </a:solidFill>
                          <a:latin typeface="Arial"/>
                          <a:cs typeface="Arial"/>
                        </a:rPr>
                        <a:t> </a:t>
                      </a:r>
                      <a:r>
                        <a:rPr sz="1200" dirty="0">
                          <a:solidFill>
                            <a:srgbClr val="001746"/>
                          </a:solidFill>
                          <a:latin typeface="Arial"/>
                          <a:cs typeface="Arial"/>
                        </a:rPr>
                        <a:t>del</a:t>
                      </a:r>
                      <a:r>
                        <a:rPr sz="1200" spc="-160" dirty="0">
                          <a:solidFill>
                            <a:srgbClr val="001746"/>
                          </a:solidFill>
                          <a:latin typeface="Arial"/>
                          <a:cs typeface="Arial"/>
                        </a:rPr>
                        <a:t> </a:t>
                      </a:r>
                      <a:r>
                        <a:rPr sz="1200" spc="-10" dirty="0">
                          <a:solidFill>
                            <a:srgbClr val="001746"/>
                          </a:solidFill>
                          <a:latin typeface="Arial"/>
                          <a:cs typeface="Arial"/>
                        </a:rPr>
                        <a:t>terminal</a:t>
                      </a:r>
                      <a:endParaRPr sz="1200">
                        <a:latin typeface="Arial"/>
                        <a:cs typeface="Arial"/>
                      </a:endParaRPr>
                    </a:p>
                  </a:txBody>
                  <a:tcPr marL="0" marR="0" marT="36830"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1"/>
                  </a:ext>
                </a:extLst>
              </a:tr>
              <a:tr h="246885">
                <a:tc>
                  <a:txBody>
                    <a:bodyPr/>
                    <a:lstStyle/>
                    <a:p>
                      <a:pPr algn="ctr">
                        <a:lnSpc>
                          <a:spcPct val="100000"/>
                        </a:lnSpc>
                        <a:spcBef>
                          <a:spcPts val="325"/>
                        </a:spcBef>
                      </a:pPr>
                      <a:r>
                        <a:rPr sz="1100" b="1" spc="-10" dirty="0">
                          <a:solidFill>
                            <a:srgbClr val="001746"/>
                          </a:solidFill>
                          <a:latin typeface="Arial"/>
                          <a:cs typeface="Arial"/>
                        </a:rPr>
                        <a:t>Reato</a:t>
                      </a:r>
                      <a:endParaRPr sz="1100">
                        <a:latin typeface="Arial"/>
                        <a:cs typeface="Arial"/>
                      </a:endParaRPr>
                    </a:p>
                  </a:txBody>
                  <a:tcPr marL="0" marR="0" marT="41275"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185">
                        <a:lnSpc>
                          <a:spcPct val="100000"/>
                        </a:lnSpc>
                        <a:spcBef>
                          <a:spcPts val="254"/>
                        </a:spcBef>
                      </a:pPr>
                      <a:r>
                        <a:rPr sz="1200" spc="-10" dirty="0">
                          <a:solidFill>
                            <a:srgbClr val="001746"/>
                          </a:solidFill>
                          <a:latin typeface="Arial"/>
                          <a:cs typeface="Arial"/>
                        </a:rPr>
                        <a:t>Omicidio</a:t>
                      </a:r>
                      <a:r>
                        <a:rPr sz="1200" spc="-75" dirty="0">
                          <a:solidFill>
                            <a:srgbClr val="001746"/>
                          </a:solidFill>
                          <a:latin typeface="Arial"/>
                          <a:cs typeface="Arial"/>
                        </a:rPr>
                        <a:t> </a:t>
                      </a:r>
                      <a:r>
                        <a:rPr sz="1200" dirty="0">
                          <a:solidFill>
                            <a:srgbClr val="001746"/>
                          </a:solidFill>
                          <a:latin typeface="Arial"/>
                          <a:cs typeface="Arial"/>
                        </a:rPr>
                        <a:t>colposo;</a:t>
                      </a:r>
                      <a:r>
                        <a:rPr sz="1200" spc="-75" dirty="0">
                          <a:solidFill>
                            <a:srgbClr val="001746"/>
                          </a:solidFill>
                          <a:latin typeface="Arial"/>
                          <a:cs typeface="Arial"/>
                        </a:rPr>
                        <a:t> </a:t>
                      </a:r>
                      <a:r>
                        <a:rPr sz="1200" dirty="0">
                          <a:solidFill>
                            <a:srgbClr val="001746"/>
                          </a:solidFill>
                          <a:latin typeface="Arial"/>
                          <a:cs typeface="Arial"/>
                        </a:rPr>
                        <a:t>Lesioni</a:t>
                      </a:r>
                      <a:r>
                        <a:rPr sz="1200" spc="-75" dirty="0">
                          <a:solidFill>
                            <a:srgbClr val="001746"/>
                          </a:solidFill>
                          <a:latin typeface="Arial"/>
                          <a:cs typeface="Arial"/>
                        </a:rPr>
                        <a:t> </a:t>
                      </a:r>
                      <a:r>
                        <a:rPr sz="1200" dirty="0">
                          <a:solidFill>
                            <a:srgbClr val="001746"/>
                          </a:solidFill>
                          <a:latin typeface="Arial"/>
                          <a:cs typeface="Arial"/>
                        </a:rPr>
                        <a:t>colpose</a:t>
                      </a:r>
                      <a:r>
                        <a:rPr sz="1200" spc="-65" dirty="0">
                          <a:solidFill>
                            <a:srgbClr val="001746"/>
                          </a:solidFill>
                          <a:latin typeface="Arial"/>
                          <a:cs typeface="Arial"/>
                        </a:rPr>
                        <a:t> </a:t>
                      </a:r>
                      <a:r>
                        <a:rPr sz="1200" dirty="0">
                          <a:solidFill>
                            <a:srgbClr val="001746"/>
                          </a:solidFill>
                          <a:latin typeface="Arial"/>
                          <a:cs typeface="Arial"/>
                        </a:rPr>
                        <a:t>gravi</a:t>
                      </a:r>
                      <a:r>
                        <a:rPr sz="1200" spc="-30" dirty="0">
                          <a:solidFill>
                            <a:srgbClr val="001746"/>
                          </a:solidFill>
                          <a:latin typeface="Arial"/>
                          <a:cs typeface="Arial"/>
                        </a:rPr>
                        <a:t> </a:t>
                      </a:r>
                      <a:r>
                        <a:rPr sz="1200" dirty="0">
                          <a:solidFill>
                            <a:srgbClr val="001746"/>
                          </a:solidFill>
                          <a:latin typeface="Arial"/>
                          <a:cs typeface="Arial"/>
                        </a:rPr>
                        <a:t>e</a:t>
                      </a:r>
                      <a:r>
                        <a:rPr sz="1200" spc="-85" dirty="0">
                          <a:solidFill>
                            <a:srgbClr val="001746"/>
                          </a:solidFill>
                          <a:latin typeface="Arial"/>
                          <a:cs typeface="Arial"/>
                        </a:rPr>
                        <a:t> </a:t>
                      </a:r>
                      <a:r>
                        <a:rPr sz="1200" spc="-10" dirty="0">
                          <a:solidFill>
                            <a:srgbClr val="001746"/>
                          </a:solidFill>
                          <a:latin typeface="Arial"/>
                          <a:cs typeface="Arial"/>
                        </a:rPr>
                        <a:t>gravissime</a:t>
                      </a:r>
                      <a:endParaRPr sz="1200">
                        <a:latin typeface="Arial"/>
                        <a:cs typeface="Arial"/>
                      </a:endParaRPr>
                    </a:p>
                  </a:txBody>
                  <a:tcPr marL="0" marR="0" marT="32384"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2"/>
                  </a:ext>
                </a:extLst>
              </a:tr>
              <a:tr h="1537741">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969"/>
                        </a:spcBef>
                      </a:pPr>
                      <a:endParaRPr sz="1100">
                        <a:latin typeface="Times New Roman"/>
                        <a:cs typeface="Times New Roman"/>
                      </a:endParaRPr>
                    </a:p>
                    <a:p>
                      <a:pPr marL="465455" marR="247650" indent="-233679">
                        <a:lnSpc>
                          <a:spcPct val="100000"/>
                        </a:lnSpc>
                      </a:pPr>
                      <a:r>
                        <a:rPr sz="1100" b="1" spc="-10" dirty="0">
                          <a:solidFill>
                            <a:srgbClr val="001746"/>
                          </a:solidFill>
                          <a:latin typeface="Arial"/>
                          <a:cs typeface="Arial"/>
                        </a:rPr>
                        <a:t>Termini</a:t>
                      </a:r>
                      <a:r>
                        <a:rPr sz="1100" b="1" spc="-75" dirty="0">
                          <a:solidFill>
                            <a:srgbClr val="001746"/>
                          </a:solidFill>
                          <a:latin typeface="Arial"/>
                          <a:cs typeface="Arial"/>
                        </a:rPr>
                        <a:t> </a:t>
                      </a:r>
                      <a:r>
                        <a:rPr sz="1100" b="1" spc="-10" dirty="0">
                          <a:solidFill>
                            <a:srgbClr val="001746"/>
                          </a:solidFill>
                          <a:latin typeface="Arial"/>
                          <a:cs typeface="Arial"/>
                        </a:rPr>
                        <a:t>della causa</a:t>
                      </a:r>
                      <a:endParaRPr sz="1100">
                        <a:latin typeface="Arial"/>
                        <a:cs typeface="Arial"/>
                      </a:endParaRPr>
                    </a:p>
                  </a:txBody>
                  <a:tcPr marL="0" marR="0" marT="0"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185" marR="66040" algn="just">
                        <a:lnSpc>
                          <a:spcPct val="100000"/>
                        </a:lnSpc>
                        <a:spcBef>
                          <a:spcPts val="259"/>
                        </a:spcBef>
                      </a:pPr>
                      <a:r>
                        <a:rPr sz="1200" dirty="0">
                          <a:solidFill>
                            <a:srgbClr val="001746"/>
                          </a:solidFill>
                          <a:latin typeface="Arial"/>
                          <a:cs typeface="Arial"/>
                        </a:rPr>
                        <a:t>La</a:t>
                      </a:r>
                      <a:r>
                        <a:rPr sz="1200" spc="204" dirty="0">
                          <a:solidFill>
                            <a:srgbClr val="001746"/>
                          </a:solidFill>
                          <a:latin typeface="Arial"/>
                          <a:cs typeface="Arial"/>
                        </a:rPr>
                        <a:t> </a:t>
                      </a:r>
                      <a:r>
                        <a:rPr sz="1200" dirty="0">
                          <a:solidFill>
                            <a:srgbClr val="001746"/>
                          </a:solidFill>
                          <a:latin typeface="Arial"/>
                          <a:cs typeface="Arial"/>
                        </a:rPr>
                        <a:t>vicenda</a:t>
                      </a:r>
                      <a:r>
                        <a:rPr sz="1200" spc="180" dirty="0">
                          <a:solidFill>
                            <a:srgbClr val="001746"/>
                          </a:solidFill>
                          <a:latin typeface="Arial"/>
                          <a:cs typeface="Arial"/>
                        </a:rPr>
                        <a:t> </a:t>
                      </a:r>
                      <a:r>
                        <a:rPr sz="1200" dirty="0">
                          <a:solidFill>
                            <a:srgbClr val="001746"/>
                          </a:solidFill>
                          <a:latin typeface="Arial"/>
                          <a:cs typeface="Arial"/>
                        </a:rPr>
                        <a:t>attiene</a:t>
                      </a:r>
                      <a:r>
                        <a:rPr sz="1200" spc="195" dirty="0">
                          <a:solidFill>
                            <a:srgbClr val="001746"/>
                          </a:solidFill>
                          <a:latin typeface="Arial"/>
                          <a:cs typeface="Arial"/>
                        </a:rPr>
                        <a:t> </a:t>
                      </a:r>
                      <a:r>
                        <a:rPr sz="1200" dirty="0">
                          <a:solidFill>
                            <a:srgbClr val="001746"/>
                          </a:solidFill>
                          <a:latin typeface="Arial"/>
                          <a:cs typeface="Arial"/>
                        </a:rPr>
                        <a:t>alla</a:t>
                      </a:r>
                      <a:r>
                        <a:rPr sz="1200" spc="190" dirty="0">
                          <a:solidFill>
                            <a:srgbClr val="001746"/>
                          </a:solidFill>
                          <a:latin typeface="Arial"/>
                          <a:cs typeface="Arial"/>
                        </a:rPr>
                        <a:t> </a:t>
                      </a:r>
                      <a:r>
                        <a:rPr sz="1200" dirty="0">
                          <a:solidFill>
                            <a:srgbClr val="001746"/>
                          </a:solidFill>
                          <a:latin typeface="Arial"/>
                          <a:cs typeface="Arial"/>
                        </a:rPr>
                        <a:t>morte</a:t>
                      </a:r>
                      <a:r>
                        <a:rPr sz="1200" spc="190" dirty="0">
                          <a:solidFill>
                            <a:srgbClr val="001746"/>
                          </a:solidFill>
                          <a:latin typeface="Arial"/>
                          <a:cs typeface="Arial"/>
                        </a:rPr>
                        <a:t> </a:t>
                      </a:r>
                      <a:r>
                        <a:rPr sz="1200" dirty="0">
                          <a:solidFill>
                            <a:srgbClr val="001746"/>
                          </a:solidFill>
                          <a:latin typeface="Arial"/>
                          <a:cs typeface="Arial"/>
                        </a:rPr>
                        <a:t>di</a:t>
                      </a:r>
                      <a:r>
                        <a:rPr sz="1200" spc="190" dirty="0">
                          <a:solidFill>
                            <a:srgbClr val="001746"/>
                          </a:solidFill>
                          <a:latin typeface="Arial"/>
                          <a:cs typeface="Arial"/>
                        </a:rPr>
                        <a:t> </a:t>
                      </a:r>
                      <a:r>
                        <a:rPr sz="1200" dirty="0">
                          <a:solidFill>
                            <a:srgbClr val="001746"/>
                          </a:solidFill>
                          <a:latin typeface="Arial"/>
                          <a:cs typeface="Arial"/>
                        </a:rPr>
                        <a:t>un</a:t>
                      </a:r>
                      <a:r>
                        <a:rPr sz="1200" spc="190" dirty="0">
                          <a:solidFill>
                            <a:srgbClr val="001746"/>
                          </a:solidFill>
                          <a:latin typeface="Arial"/>
                          <a:cs typeface="Arial"/>
                        </a:rPr>
                        <a:t> </a:t>
                      </a:r>
                      <a:r>
                        <a:rPr sz="1200" dirty="0">
                          <a:solidFill>
                            <a:srgbClr val="001746"/>
                          </a:solidFill>
                          <a:latin typeface="Arial"/>
                          <a:cs typeface="Arial"/>
                        </a:rPr>
                        <a:t>lavoratore</a:t>
                      </a:r>
                      <a:r>
                        <a:rPr sz="1200" spc="195" dirty="0">
                          <a:solidFill>
                            <a:srgbClr val="001746"/>
                          </a:solidFill>
                          <a:latin typeface="Arial"/>
                          <a:cs typeface="Arial"/>
                        </a:rPr>
                        <a:t> </a:t>
                      </a:r>
                      <a:r>
                        <a:rPr sz="1200" dirty="0">
                          <a:solidFill>
                            <a:srgbClr val="001746"/>
                          </a:solidFill>
                          <a:latin typeface="Arial"/>
                          <a:cs typeface="Arial"/>
                        </a:rPr>
                        <a:t>nel</a:t>
                      </a:r>
                      <a:r>
                        <a:rPr sz="1200" spc="195" dirty="0">
                          <a:solidFill>
                            <a:srgbClr val="001746"/>
                          </a:solidFill>
                          <a:latin typeface="Arial"/>
                          <a:cs typeface="Arial"/>
                        </a:rPr>
                        <a:t> </a:t>
                      </a:r>
                      <a:r>
                        <a:rPr sz="1200" dirty="0">
                          <a:solidFill>
                            <a:srgbClr val="001746"/>
                          </a:solidFill>
                          <a:latin typeface="Arial"/>
                          <a:cs typeface="Arial"/>
                        </a:rPr>
                        <a:t>terminal</a:t>
                      </a:r>
                      <a:r>
                        <a:rPr sz="1200" spc="185" dirty="0">
                          <a:solidFill>
                            <a:srgbClr val="001746"/>
                          </a:solidFill>
                          <a:latin typeface="Arial"/>
                          <a:cs typeface="Arial"/>
                        </a:rPr>
                        <a:t> </a:t>
                      </a:r>
                      <a:r>
                        <a:rPr sz="1200" dirty="0">
                          <a:solidFill>
                            <a:srgbClr val="001746"/>
                          </a:solidFill>
                          <a:latin typeface="Arial"/>
                          <a:cs typeface="Arial"/>
                        </a:rPr>
                        <a:t>ferroviario,</a:t>
                      </a:r>
                      <a:r>
                        <a:rPr sz="1200" spc="195" dirty="0">
                          <a:solidFill>
                            <a:srgbClr val="001746"/>
                          </a:solidFill>
                          <a:latin typeface="Arial"/>
                          <a:cs typeface="Arial"/>
                        </a:rPr>
                        <a:t> </a:t>
                      </a:r>
                      <a:r>
                        <a:rPr sz="1200" dirty="0">
                          <a:solidFill>
                            <a:srgbClr val="001746"/>
                          </a:solidFill>
                          <a:latin typeface="Arial"/>
                          <a:cs typeface="Arial"/>
                        </a:rPr>
                        <a:t>presso</a:t>
                      </a:r>
                      <a:r>
                        <a:rPr sz="1200" spc="204" dirty="0">
                          <a:solidFill>
                            <a:srgbClr val="001746"/>
                          </a:solidFill>
                          <a:latin typeface="Arial"/>
                          <a:cs typeface="Arial"/>
                        </a:rPr>
                        <a:t> </a:t>
                      </a:r>
                      <a:r>
                        <a:rPr sz="1200" dirty="0">
                          <a:solidFill>
                            <a:srgbClr val="001746"/>
                          </a:solidFill>
                          <a:latin typeface="Arial"/>
                          <a:cs typeface="Arial"/>
                        </a:rPr>
                        <a:t>il</a:t>
                      </a:r>
                      <a:r>
                        <a:rPr sz="1200" spc="185" dirty="0">
                          <a:solidFill>
                            <a:srgbClr val="001746"/>
                          </a:solidFill>
                          <a:latin typeface="Arial"/>
                          <a:cs typeface="Arial"/>
                        </a:rPr>
                        <a:t> </a:t>
                      </a:r>
                      <a:r>
                        <a:rPr sz="1200" dirty="0">
                          <a:solidFill>
                            <a:srgbClr val="001746"/>
                          </a:solidFill>
                          <a:latin typeface="Arial"/>
                          <a:cs typeface="Arial"/>
                        </a:rPr>
                        <a:t>Centro</a:t>
                      </a:r>
                      <a:r>
                        <a:rPr sz="1200" spc="195" dirty="0">
                          <a:solidFill>
                            <a:srgbClr val="001746"/>
                          </a:solidFill>
                          <a:latin typeface="Arial"/>
                          <a:cs typeface="Arial"/>
                        </a:rPr>
                        <a:t> </a:t>
                      </a:r>
                      <a:r>
                        <a:rPr sz="1200" dirty="0">
                          <a:solidFill>
                            <a:srgbClr val="001746"/>
                          </a:solidFill>
                          <a:latin typeface="Arial"/>
                          <a:cs typeface="Arial"/>
                        </a:rPr>
                        <a:t>Interportuale</a:t>
                      </a:r>
                      <a:r>
                        <a:rPr sz="1200" spc="204" dirty="0">
                          <a:solidFill>
                            <a:srgbClr val="001746"/>
                          </a:solidFill>
                          <a:latin typeface="Arial"/>
                          <a:cs typeface="Arial"/>
                        </a:rPr>
                        <a:t> </a:t>
                      </a:r>
                      <a:r>
                        <a:rPr sz="1200" dirty="0">
                          <a:solidFill>
                            <a:srgbClr val="001746"/>
                          </a:solidFill>
                          <a:latin typeface="Arial"/>
                          <a:cs typeface="Arial"/>
                        </a:rPr>
                        <a:t>Merci</a:t>
                      </a:r>
                      <a:r>
                        <a:rPr sz="1200" spc="185" dirty="0">
                          <a:solidFill>
                            <a:srgbClr val="001746"/>
                          </a:solidFill>
                          <a:latin typeface="Arial"/>
                          <a:cs typeface="Arial"/>
                        </a:rPr>
                        <a:t> </a:t>
                      </a:r>
                      <a:r>
                        <a:rPr sz="1200" spc="-25" dirty="0">
                          <a:solidFill>
                            <a:srgbClr val="001746"/>
                          </a:solidFill>
                          <a:latin typeface="Arial"/>
                          <a:cs typeface="Arial"/>
                        </a:rPr>
                        <a:t>di </a:t>
                      </a:r>
                      <a:r>
                        <a:rPr sz="1200" dirty="0">
                          <a:solidFill>
                            <a:srgbClr val="001746"/>
                          </a:solidFill>
                          <a:latin typeface="Arial"/>
                          <a:cs typeface="Arial"/>
                        </a:rPr>
                        <a:t>Novara,</a:t>
                      </a:r>
                      <a:r>
                        <a:rPr sz="1200" spc="50" dirty="0">
                          <a:solidFill>
                            <a:srgbClr val="001746"/>
                          </a:solidFill>
                          <a:latin typeface="Arial"/>
                          <a:cs typeface="Arial"/>
                        </a:rPr>
                        <a:t> </a:t>
                      </a:r>
                      <a:r>
                        <a:rPr sz="1200" dirty="0">
                          <a:solidFill>
                            <a:srgbClr val="001746"/>
                          </a:solidFill>
                          <a:latin typeface="Arial"/>
                          <a:cs typeface="Arial"/>
                        </a:rPr>
                        <a:t>per</a:t>
                      </a:r>
                      <a:r>
                        <a:rPr sz="1200" spc="50" dirty="0">
                          <a:solidFill>
                            <a:srgbClr val="001746"/>
                          </a:solidFill>
                          <a:latin typeface="Arial"/>
                          <a:cs typeface="Arial"/>
                        </a:rPr>
                        <a:t> </a:t>
                      </a:r>
                      <a:r>
                        <a:rPr sz="1200" dirty="0">
                          <a:solidFill>
                            <a:srgbClr val="001746"/>
                          </a:solidFill>
                          <a:latin typeface="Arial"/>
                          <a:cs typeface="Arial"/>
                        </a:rPr>
                        <a:t>il</a:t>
                      </a:r>
                      <a:r>
                        <a:rPr sz="1200" spc="50" dirty="0">
                          <a:solidFill>
                            <a:srgbClr val="001746"/>
                          </a:solidFill>
                          <a:latin typeface="Arial"/>
                          <a:cs typeface="Arial"/>
                        </a:rPr>
                        <a:t> </a:t>
                      </a:r>
                      <a:r>
                        <a:rPr sz="1200" spc="-20" dirty="0">
                          <a:solidFill>
                            <a:srgbClr val="001746"/>
                          </a:solidFill>
                          <a:latin typeface="Arial"/>
                          <a:cs typeface="Arial"/>
                        </a:rPr>
                        <a:t>carico-</a:t>
                      </a:r>
                      <a:r>
                        <a:rPr sz="1200" dirty="0">
                          <a:solidFill>
                            <a:srgbClr val="001746"/>
                          </a:solidFill>
                          <a:latin typeface="Arial"/>
                          <a:cs typeface="Arial"/>
                        </a:rPr>
                        <a:t>scarico</a:t>
                      </a:r>
                      <a:r>
                        <a:rPr sz="1200" spc="45" dirty="0">
                          <a:solidFill>
                            <a:srgbClr val="001746"/>
                          </a:solidFill>
                          <a:latin typeface="Arial"/>
                          <a:cs typeface="Arial"/>
                        </a:rPr>
                        <a:t> </a:t>
                      </a:r>
                      <a:r>
                        <a:rPr sz="1200" dirty="0">
                          <a:solidFill>
                            <a:srgbClr val="001746"/>
                          </a:solidFill>
                          <a:latin typeface="Arial"/>
                          <a:cs typeface="Arial"/>
                        </a:rPr>
                        <a:t>merci.</a:t>
                      </a:r>
                      <a:r>
                        <a:rPr sz="1200" spc="55" dirty="0">
                          <a:solidFill>
                            <a:srgbClr val="001746"/>
                          </a:solidFill>
                          <a:latin typeface="Arial"/>
                          <a:cs typeface="Arial"/>
                        </a:rPr>
                        <a:t> </a:t>
                      </a:r>
                      <a:r>
                        <a:rPr sz="1200" dirty="0">
                          <a:solidFill>
                            <a:srgbClr val="001746"/>
                          </a:solidFill>
                          <a:latin typeface="Arial"/>
                          <a:cs typeface="Arial"/>
                        </a:rPr>
                        <a:t>Il</a:t>
                      </a:r>
                      <a:r>
                        <a:rPr sz="1200" spc="50" dirty="0">
                          <a:solidFill>
                            <a:srgbClr val="001746"/>
                          </a:solidFill>
                          <a:latin typeface="Arial"/>
                          <a:cs typeface="Arial"/>
                        </a:rPr>
                        <a:t> </a:t>
                      </a:r>
                      <a:r>
                        <a:rPr sz="1200" dirty="0">
                          <a:solidFill>
                            <a:srgbClr val="001746"/>
                          </a:solidFill>
                          <a:latin typeface="Arial"/>
                          <a:cs typeface="Arial"/>
                        </a:rPr>
                        <a:t>lavoratore</a:t>
                      </a:r>
                      <a:r>
                        <a:rPr sz="1200" spc="50" dirty="0">
                          <a:solidFill>
                            <a:srgbClr val="001746"/>
                          </a:solidFill>
                          <a:latin typeface="Arial"/>
                          <a:cs typeface="Arial"/>
                        </a:rPr>
                        <a:t> </a:t>
                      </a:r>
                      <a:r>
                        <a:rPr sz="1200" dirty="0">
                          <a:solidFill>
                            <a:srgbClr val="001746"/>
                          </a:solidFill>
                          <a:latin typeface="Arial"/>
                          <a:cs typeface="Arial"/>
                        </a:rPr>
                        <a:t>“era</a:t>
                      </a:r>
                      <a:r>
                        <a:rPr sz="1200" spc="35" dirty="0">
                          <a:solidFill>
                            <a:srgbClr val="001746"/>
                          </a:solidFill>
                          <a:latin typeface="Arial"/>
                          <a:cs typeface="Arial"/>
                        </a:rPr>
                        <a:t> </a:t>
                      </a:r>
                      <a:r>
                        <a:rPr sz="1200" dirty="0">
                          <a:solidFill>
                            <a:srgbClr val="001746"/>
                          </a:solidFill>
                          <a:latin typeface="Arial"/>
                          <a:cs typeface="Arial"/>
                        </a:rPr>
                        <a:t>addetto</a:t>
                      </a:r>
                      <a:r>
                        <a:rPr sz="1200" spc="40" dirty="0">
                          <a:solidFill>
                            <a:srgbClr val="001746"/>
                          </a:solidFill>
                          <a:latin typeface="Arial"/>
                          <a:cs typeface="Arial"/>
                        </a:rPr>
                        <a:t> </a:t>
                      </a:r>
                      <a:r>
                        <a:rPr sz="1200" dirty="0">
                          <a:solidFill>
                            <a:srgbClr val="001746"/>
                          </a:solidFill>
                          <a:latin typeface="Arial"/>
                          <a:cs typeface="Arial"/>
                        </a:rPr>
                        <a:t>al</a:t>
                      </a:r>
                      <a:r>
                        <a:rPr sz="1200" spc="50" dirty="0">
                          <a:solidFill>
                            <a:srgbClr val="001746"/>
                          </a:solidFill>
                          <a:latin typeface="Arial"/>
                          <a:cs typeface="Arial"/>
                        </a:rPr>
                        <a:t> </a:t>
                      </a:r>
                      <a:r>
                        <a:rPr sz="1200" dirty="0">
                          <a:solidFill>
                            <a:srgbClr val="001746"/>
                          </a:solidFill>
                          <a:latin typeface="Arial"/>
                          <a:cs typeface="Arial"/>
                        </a:rPr>
                        <a:t>controllo</a:t>
                      </a:r>
                      <a:r>
                        <a:rPr sz="1200" spc="30" dirty="0">
                          <a:solidFill>
                            <a:srgbClr val="001746"/>
                          </a:solidFill>
                          <a:latin typeface="Arial"/>
                          <a:cs typeface="Arial"/>
                        </a:rPr>
                        <a:t> </a:t>
                      </a:r>
                      <a:r>
                        <a:rPr sz="1200" dirty="0">
                          <a:solidFill>
                            <a:srgbClr val="001746"/>
                          </a:solidFill>
                          <a:latin typeface="Arial"/>
                          <a:cs typeface="Arial"/>
                        </a:rPr>
                        <a:t>del</a:t>
                      </a:r>
                      <a:r>
                        <a:rPr sz="1200" spc="50" dirty="0">
                          <a:solidFill>
                            <a:srgbClr val="001746"/>
                          </a:solidFill>
                          <a:latin typeface="Arial"/>
                          <a:cs typeface="Arial"/>
                        </a:rPr>
                        <a:t> </a:t>
                      </a:r>
                      <a:r>
                        <a:rPr sz="1200" dirty="0">
                          <a:solidFill>
                            <a:srgbClr val="001746"/>
                          </a:solidFill>
                          <a:latin typeface="Arial"/>
                          <a:cs typeface="Arial"/>
                        </a:rPr>
                        <a:t>carico</a:t>
                      </a:r>
                      <a:r>
                        <a:rPr sz="1200" spc="45" dirty="0">
                          <a:solidFill>
                            <a:srgbClr val="001746"/>
                          </a:solidFill>
                          <a:latin typeface="Arial"/>
                          <a:cs typeface="Arial"/>
                        </a:rPr>
                        <a:t> </a:t>
                      </a:r>
                      <a:r>
                        <a:rPr sz="1200" dirty="0">
                          <a:solidFill>
                            <a:srgbClr val="001746"/>
                          </a:solidFill>
                          <a:latin typeface="Arial"/>
                          <a:cs typeface="Arial"/>
                        </a:rPr>
                        <a:t>dei</a:t>
                      </a:r>
                      <a:r>
                        <a:rPr sz="1200" spc="50" dirty="0">
                          <a:solidFill>
                            <a:srgbClr val="001746"/>
                          </a:solidFill>
                          <a:latin typeface="Arial"/>
                          <a:cs typeface="Arial"/>
                        </a:rPr>
                        <a:t> </a:t>
                      </a:r>
                      <a:r>
                        <a:rPr sz="1200" dirty="0">
                          <a:solidFill>
                            <a:srgbClr val="001746"/>
                          </a:solidFill>
                          <a:latin typeface="Arial"/>
                          <a:cs typeface="Arial"/>
                        </a:rPr>
                        <a:t>treni,</a:t>
                      </a:r>
                      <a:r>
                        <a:rPr sz="1200" spc="55" dirty="0">
                          <a:solidFill>
                            <a:srgbClr val="001746"/>
                          </a:solidFill>
                          <a:latin typeface="Arial"/>
                          <a:cs typeface="Arial"/>
                        </a:rPr>
                        <a:t> </a:t>
                      </a:r>
                      <a:r>
                        <a:rPr sz="1200" dirty="0">
                          <a:solidFill>
                            <a:srgbClr val="001746"/>
                          </a:solidFill>
                          <a:latin typeface="Arial"/>
                          <a:cs typeface="Arial"/>
                        </a:rPr>
                        <a:t>come</a:t>
                      </a:r>
                      <a:r>
                        <a:rPr sz="1200" spc="45" dirty="0">
                          <a:solidFill>
                            <a:srgbClr val="001746"/>
                          </a:solidFill>
                          <a:latin typeface="Arial"/>
                          <a:cs typeface="Arial"/>
                        </a:rPr>
                        <a:t> </a:t>
                      </a:r>
                      <a:r>
                        <a:rPr sz="1200" dirty="0">
                          <a:solidFill>
                            <a:srgbClr val="001746"/>
                          </a:solidFill>
                          <a:latin typeface="Arial"/>
                          <a:cs typeface="Arial"/>
                        </a:rPr>
                        <a:t>dipendente</a:t>
                      </a:r>
                      <a:r>
                        <a:rPr sz="1200" spc="30" dirty="0">
                          <a:solidFill>
                            <a:srgbClr val="001746"/>
                          </a:solidFill>
                          <a:latin typeface="Arial"/>
                          <a:cs typeface="Arial"/>
                        </a:rPr>
                        <a:t> </a:t>
                      </a:r>
                      <a:r>
                        <a:rPr sz="1200" spc="-25" dirty="0">
                          <a:solidFill>
                            <a:srgbClr val="001746"/>
                          </a:solidFill>
                          <a:latin typeface="Arial"/>
                          <a:cs typeface="Arial"/>
                        </a:rPr>
                        <a:t>di </a:t>
                      </a:r>
                      <a:r>
                        <a:rPr sz="1200" dirty="0">
                          <a:solidFill>
                            <a:srgbClr val="001746"/>
                          </a:solidFill>
                          <a:latin typeface="Arial"/>
                          <a:cs typeface="Arial"/>
                        </a:rPr>
                        <a:t>una</a:t>
                      </a:r>
                      <a:r>
                        <a:rPr sz="1200" spc="110" dirty="0">
                          <a:solidFill>
                            <a:srgbClr val="001746"/>
                          </a:solidFill>
                          <a:latin typeface="Arial"/>
                          <a:cs typeface="Arial"/>
                        </a:rPr>
                        <a:t> </a:t>
                      </a:r>
                      <a:r>
                        <a:rPr sz="1200" dirty="0">
                          <a:solidFill>
                            <a:srgbClr val="001746"/>
                          </a:solidFill>
                          <a:latin typeface="Arial"/>
                          <a:cs typeface="Arial"/>
                        </a:rPr>
                        <a:t>cooperativa</a:t>
                      </a:r>
                      <a:r>
                        <a:rPr sz="1200" spc="100" dirty="0">
                          <a:solidFill>
                            <a:srgbClr val="001746"/>
                          </a:solidFill>
                          <a:latin typeface="Arial"/>
                          <a:cs typeface="Arial"/>
                        </a:rPr>
                        <a:t> </a:t>
                      </a:r>
                      <a:r>
                        <a:rPr sz="1200" dirty="0">
                          <a:solidFill>
                            <a:srgbClr val="001746"/>
                          </a:solidFill>
                          <a:latin typeface="Arial"/>
                          <a:cs typeface="Arial"/>
                        </a:rPr>
                        <a:t>(W)</a:t>
                      </a:r>
                      <a:r>
                        <a:rPr sz="1200" spc="105" dirty="0">
                          <a:solidFill>
                            <a:srgbClr val="001746"/>
                          </a:solidFill>
                          <a:latin typeface="Arial"/>
                          <a:cs typeface="Arial"/>
                        </a:rPr>
                        <a:t> </a:t>
                      </a:r>
                      <a:r>
                        <a:rPr sz="1200" dirty="0">
                          <a:solidFill>
                            <a:srgbClr val="001746"/>
                          </a:solidFill>
                          <a:latin typeface="Arial"/>
                          <a:cs typeface="Arial"/>
                        </a:rPr>
                        <a:t>che</a:t>
                      </a:r>
                      <a:r>
                        <a:rPr sz="1200" spc="110" dirty="0">
                          <a:solidFill>
                            <a:srgbClr val="001746"/>
                          </a:solidFill>
                          <a:latin typeface="Arial"/>
                          <a:cs typeface="Arial"/>
                        </a:rPr>
                        <a:t> </a:t>
                      </a:r>
                      <a:r>
                        <a:rPr sz="1200" dirty="0">
                          <a:solidFill>
                            <a:srgbClr val="001746"/>
                          </a:solidFill>
                          <a:latin typeface="Arial"/>
                          <a:cs typeface="Arial"/>
                        </a:rPr>
                        <a:t>svolgeva</a:t>
                      </a:r>
                      <a:r>
                        <a:rPr sz="1200" spc="105" dirty="0">
                          <a:solidFill>
                            <a:srgbClr val="001746"/>
                          </a:solidFill>
                          <a:latin typeface="Arial"/>
                          <a:cs typeface="Arial"/>
                        </a:rPr>
                        <a:t> </a:t>
                      </a:r>
                      <a:r>
                        <a:rPr sz="1200" dirty="0">
                          <a:solidFill>
                            <a:srgbClr val="001746"/>
                          </a:solidFill>
                          <a:latin typeface="Arial"/>
                          <a:cs typeface="Arial"/>
                        </a:rPr>
                        <a:t>tale</a:t>
                      </a:r>
                      <a:r>
                        <a:rPr sz="1200" spc="125" dirty="0">
                          <a:solidFill>
                            <a:srgbClr val="001746"/>
                          </a:solidFill>
                          <a:latin typeface="Arial"/>
                          <a:cs typeface="Arial"/>
                        </a:rPr>
                        <a:t> </a:t>
                      </a:r>
                      <a:r>
                        <a:rPr sz="1200" dirty="0">
                          <a:solidFill>
                            <a:srgbClr val="001746"/>
                          </a:solidFill>
                          <a:latin typeface="Arial"/>
                          <a:cs typeface="Arial"/>
                        </a:rPr>
                        <a:t>servizio</a:t>
                      </a:r>
                      <a:r>
                        <a:rPr sz="1200" spc="100" dirty="0">
                          <a:solidFill>
                            <a:srgbClr val="001746"/>
                          </a:solidFill>
                          <a:latin typeface="Arial"/>
                          <a:cs typeface="Arial"/>
                        </a:rPr>
                        <a:t> </a:t>
                      </a:r>
                      <a:r>
                        <a:rPr sz="1200" dirty="0">
                          <a:solidFill>
                            <a:srgbClr val="001746"/>
                          </a:solidFill>
                          <a:latin typeface="Arial"/>
                          <a:cs typeface="Arial"/>
                        </a:rPr>
                        <a:t>per</a:t>
                      </a:r>
                      <a:r>
                        <a:rPr sz="1200" spc="105" dirty="0">
                          <a:solidFill>
                            <a:srgbClr val="001746"/>
                          </a:solidFill>
                          <a:latin typeface="Arial"/>
                          <a:cs typeface="Arial"/>
                        </a:rPr>
                        <a:t> </a:t>
                      </a:r>
                      <a:r>
                        <a:rPr sz="1200" dirty="0">
                          <a:solidFill>
                            <a:srgbClr val="001746"/>
                          </a:solidFill>
                          <a:latin typeface="Arial"/>
                          <a:cs typeface="Arial"/>
                        </a:rPr>
                        <a:t>conto</a:t>
                      </a:r>
                      <a:r>
                        <a:rPr sz="1200" spc="105" dirty="0">
                          <a:solidFill>
                            <a:srgbClr val="001746"/>
                          </a:solidFill>
                          <a:latin typeface="Arial"/>
                          <a:cs typeface="Arial"/>
                        </a:rPr>
                        <a:t> </a:t>
                      </a:r>
                      <a:r>
                        <a:rPr sz="1200" dirty="0">
                          <a:solidFill>
                            <a:srgbClr val="001746"/>
                          </a:solidFill>
                          <a:latin typeface="Arial"/>
                          <a:cs typeface="Arial"/>
                        </a:rPr>
                        <a:t>di</a:t>
                      </a:r>
                      <a:r>
                        <a:rPr sz="1200" spc="105" dirty="0">
                          <a:solidFill>
                            <a:srgbClr val="001746"/>
                          </a:solidFill>
                          <a:latin typeface="Arial"/>
                          <a:cs typeface="Arial"/>
                        </a:rPr>
                        <a:t> </a:t>
                      </a:r>
                      <a:r>
                        <a:rPr sz="1200" dirty="0">
                          <a:solidFill>
                            <a:srgbClr val="001746"/>
                          </a:solidFill>
                          <a:latin typeface="Arial"/>
                          <a:cs typeface="Arial"/>
                        </a:rPr>
                        <a:t>una</a:t>
                      </a:r>
                      <a:r>
                        <a:rPr sz="1200" spc="105" dirty="0">
                          <a:solidFill>
                            <a:srgbClr val="001746"/>
                          </a:solidFill>
                          <a:latin typeface="Arial"/>
                          <a:cs typeface="Arial"/>
                        </a:rPr>
                        <a:t> </a:t>
                      </a:r>
                      <a:r>
                        <a:rPr sz="1200" dirty="0">
                          <a:solidFill>
                            <a:srgbClr val="001746"/>
                          </a:solidFill>
                          <a:latin typeface="Arial"/>
                          <a:cs typeface="Arial"/>
                        </a:rPr>
                        <a:t>società</a:t>
                      </a:r>
                      <a:r>
                        <a:rPr sz="1200" spc="110" dirty="0">
                          <a:solidFill>
                            <a:srgbClr val="001746"/>
                          </a:solidFill>
                          <a:latin typeface="Arial"/>
                          <a:cs typeface="Arial"/>
                        </a:rPr>
                        <a:t> </a:t>
                      </a:r>
                      <a:r>
                        <a:rPr sz="1200" dirty="0">
                          <a:solidFill>
                            <a:srgbClr val="001746"/>
                          </a:solidFill>
                          <a:latin typeface="Arial"/>
                          <a:cs typeface="Arial"/>
                        </a:rPr>
                        <a:t>(X)</a:t>
                      </a:r>
                      <a:r>
                        <a:rPr sz="1200" spc="105" dirty="0">
                          <a:solidFill>
                            <a:srgbClr val="001746"/>
                          </a:solidFill>
                          <a:latin typeface="Arial"/>
                          <a:cs typeface="Arial"/>
                        </a:rPr>
                        <a:t> </a:t>
                      </a:r>
                      <a:r>
                        <a:rPr sz="1200" dirty="0">
                          <a:solidFill>
                            <a:srgbClr val="001746"/>
                          </a:solidFill>
                          <a:latin typeface="Arial"/>
                          <a:cs typeface="Arial"/>
                        </a:rPr>
                        <a:t>avente</a:t>
                      </a:r>
                      <a:r>
                        <a:rPr sz="1200" spc="114" dirty="0">
                          <a:solidFill>
                            <a:srgbClr val="001746"/>
                          </a:solidFill>
                          <a:latin typeface="Arial"/>
                          <a:cs typeface="Arial"/>
                        </a:rPr>
                        <a:t> </a:t>
                      </a:r>
                      <a:r>
                        <a:rPr sz="1200" dirty="0">
                          <a:solidFill>
                            <a:srgbClr val="001746"/>
                          </a:solidFill>
                          <a:latin typeface="Arial"/>
                          <a:cs typeface="Arial"/>
                        </a:rPr>
                        <a:t>la</a:t>
                      </a:r>
                      <a:r>
                        <a:rPr sz="1200" spc="100" dirty="0">
                          <a:solidFill>
                            <a:srgbClr val="001746"/>
                          </a:solidFill>
                          <a:latin typeface="Arial"/>
                          <a:cs typeface="Arial"/>
                        </a:rPr>
                        <a:t> </a:t>
                      </a:r>
                      <a:r>
                        <a:rPr sz="1200" dirty="0">
                          <a:solidFill>
                            <a:srgbClr val="001746"/>
                          </a:solidFill>
                          <a:latin typeface="Arial"/>
                          <a:cs typeface="Arial"/>
                        </a:rPr>
                        <a:t>gestione</a:t>
                      </a:r>
                      <a:r>
                        <a:rPr sz="1200" spc="105" dirty="0">
                          <a:solidFill>
                            <a:srgbClr val="001746"/>
                          </a:solidFill>
                          <a:latin typeface="Arial"/>
                          <a:cs typeface="Arial"/>
                        </a:rPr>
                        <a:t> </a:t>
                      </a:r>
                      <a:r>
                        <a:rPr sz="1200" dirty="0">
                          <a:solidFill>
                            <a:srgbClr val="001746"/>
                          </a:solidFill>
                          <a:latin typeface="Arial"/>
                          <a:cs typeface="Arial"/>
                        </a:rPr>
                        <a:t>del</a:t>
                      </a:r>
                      <a:r>
                        <a:rPr sz="1200" spc="105" dirty="0">
                          <a:solidFill>
                            <a:srgbClr val="001746"/>
                          </a:solidFill>
                          <a:latin typeface="Arial"/>
                          <a:cs typeface="Arial"/>
                        </a:rPr>
                        <a:t> </a:t>
                      </a:r>
                      <a:r>
                        <a:rPr sz="1200" dirty="0">
                          <a:solidFill>
                            <a:srgbClr val="001746"/>
                          </a:solidFill>
                          <a:latin typeface="Arial"/>
                          <a:cs typeface="Arial"/>
                        </a:rPr>
                        <a:t>terminal,</a:t>
                      </a:r>
                      <a:r>
                        <a:rPr sz="1200" spc="100" dirty="0">
                          <a:solidFill>
                            <a:srgbClr val="001746"/>
                          </a:solidFill>
                          <a:latin typeface="Arial"/>
                          <a:cs typeface="Arial"/>
                        </a:rPr>
                        <a:t> </a:t>
                      </a:r>
                      <a:r>
                        <a:rPr sz="1200" spc="-25" dirty="0">
                          <a:solidFill>
                            <a:srgbClr val="001746"/>
                          </a:solidFill>
                          <a:latin typeface="Arial"/>
                          <a:cs typeface="Arial"/>
                        </a:rPr>
                        <a:t>in </a:t>
                      </a:r>
                      <a:r>
                        <a:rPr sz="1200" dirty="0">
                          <a:solidFill>
                            <a:srgbClr val="001746"/>
                          </a:solidFill>
                          <a:latin typeface="Arial"/>
                          <a:cs typeface="Arial"/>
                        </a:rPr>
                        <a:t>subconcessione</a:t>
                      </a:r>
                      <a:r>
                        <a:rPr sz="1200" spc="-5" dirty="0">
                          <a:solidFill>
                            <a:srgbClr val="001746"/>
                          </a:solidFill>
                          <a:latin typeface="Arial"/>
                          <a:cs typeface="Arial"/>
                        </a:rPr>
                        <a:t> </a:t>
                      </a:r>
                      <a:r>
                        <a:rPr sz="1200" dirty="0">
                          <a:solidFill>
                            <a:srgbClr val="001746"/>
                          </a:solidFill>
                          <a:latin typeface="Arial"/>
                          <a:cs typeface="Arial"/>
                        </a:rPr>
                        <a:t>da</a:t>
                      </a:r>
                      <a:r>
                        <a:rPr sz="1200" spc="5" dirty="0">
                          <a:solidFill>
                            <a:srgbClr val="001746"/>
                          </a:solidFill>
                          <a:latin typeface="Arial"/>
                          <a:cs typeface="Arial"/>
                        </a:rPr>
                        <a:t> </a:t>
                      </a:r>
                      <a:r>
                        <a:rPr sz="1200" dirty="0">
                          <a:solidFill>
                            <a:srgbClr val="001746"/>
                          </a:solidFill>
                          <a:latin typeface="Arial"/>
                          <a:cs typeface="Arial"/>
                        </a:rPr>
                        <a:t>Trenitalia</a:t>
                      </a:r>
                      <a:r>
                        <a:rPr sz="1200" spc="-5" dirty="0">
                          <a:solidFill>
                            <a:srgbClr val="001746"/>
                          </a:solidFill>
                          <a:latin typeface="Arial"/>
                          <a:cs typeface="Arial"/>
                        </a:rPr>
                        <a:t> </a:t>
                      </a:r>
                      <a:r>
                        <a:rPr sz="1200" dirty="0">
                          <a:solidFill>
                            <a:srgbClr val="001746"/>
                          </a:solidFill>
                          <a:latin typeface="Arial"/>
                          <a:cs typeface="Arial"/>
                        </a:rPr>
                        <a:t>S.p.A.(Y).</a:t>
                      </a:r>
                      <a:r>
                        <a:rPr sz="1200" spc="5" dirty="0">
                          <a:solidFill>
                            <a:srgbClr val="001746"/>
                          </a:solidFill>
                          <a:latin typeface="Arial"/>
                          <a:cs typeface="Arial"/>
                        </a:rPr>
                        <a:t> </a:t>
                      </a:r>
                      <a:r>
                        <a:rPr sz="1200" dirty="0">
                          <a:solidFill>
                            <a:srgbClr val="001746"/>
                          </a:solidFill>
                          <a:latin typeface="Arial"/>
                          <a:cs typeface="Arial"/>
                        </a:rPr>
                        <a:t>Nel centro </a:t>
                      </a:r>
                      <a:r>
                        <a:rPr sz="1200" spc="-10" dirty="0">
                          <a:solidFill>
                            <a:srgbClr val="001746"/>
                          </a:solidFill>
                          <a:latin typeface="Arial"/>
                          <a:cs typeface="Arial"/>
                        </a:rPr>
                        <a:t>lavoravano,</a:t>
                      </a:r>
                      <a:r>
                        <a:rPr sz="1200" spc="-5" dirty="0">
                          <a:solidFill>
                            <a:srgbClr val="001746"/>
                          </a:solidFill>
                          <a:latin typeface="Arial"/>
                          <a:cs typeface="Arial"/>
                        </a:rPr>
                        <a:t> </a:t>
                      </a:r>
                      <a:r>
                        <a:rPr sz="1200" dirty="0">
                          <a:solidFill>
                            <a:srgbClr val="001746"/>
                          </a:solidFill>
                          <a:latin typeface="Arial"/>
                          <a:cs typeface="Arial"/>
                        </a:rPr>
                        <a:t>con</a:t>
                      </a:r>
                      <a:r>
                        <a:rPr sz="1200" spc="-5" dirty="0">
                          <a:solidFill>
                            <a:srgbClr val="001746"/>
                          </a:solidFill>
                          <a:latin typeface="Arial"/>
                          <a:cs typeface="Arial"/>
                        </a:rPr>
                        <a:t> </a:t>
                      </a:r>
                      <a:r>
                        <a:rPr sz="1200" dirty="0">
                          <a:solidFill>
                            <a:srgbClr val="001746"/>
                          </a:solidFill>
                          <a:latin typeface="Arial"/>
                          <a:cs typeface="Arial"/>
                        </a:rPr>
                        <a:t>mansioni strettamente</a:t>
                      </a:r>
                      <a:r>
                        <a:rPr sz="1200" spc="10" dirty="0">
                          <a:solidFill>
                            <a:srgbClr val="001746"/>
                          </a:solidFill>
                          <a:latin typeface="Arial"/>
                          <a:cs typeface="Arial"/>
                        </a:rPr>
                        <a:t> </a:t>
                      </a:r>
                      <a:r>
                        <a:rPr sz="1200" dirty="0">
                          <a:solidFill>
                            <a:srgbClr val="001746"/>
                          </a:solidFill>
                          <a:latin typeface="Arial"/>
                          <a:cs typeface="Arial"/>
                        </a:rPr>
                        <a:t>interconnesse</a:t>
                      </a:r>
                      <a:r>
                        <a:rPr sz="1200" spc="15" dirty="0">
                          <a:solidFill>
                            <a:srgbClr val="001746"/>
                          </a:solidFill>
                          <a:latin typeface="Arial"/>
                          <a:cs typeface="Arial"/>
                        </a:rPr>
                        <a:t> </a:t>
                      </a:r>
                      <a:r>
                        <a:rPr sz="1200" dirty="0">
                          <a:solidFill>
                            <a:srgbClr val="001746"/>
                          </a:solidFill>
                          <a:latin typeface="Arial"/>
                          <a:cs typeface="Arial"/>
                        </a:rPr>
                        <a:t>tra</a:t>
                      </a:r>
                      <a:r>
                        <a:rPr sz="1200" spc="-5" dirty="0">
                          <a:solidFill>
                            <a:srgbClr val="001746"/>
                          </a:solidFill>
                          <a:latin typeface="Arial"/>
                          <a:cs typeface="Arial"/>
                        </a:rPr>
                        <a:t> </a:t>
                      </a:r>
                      <a:r>
                        <a:rPr sz="1200" spc="-10" dirty="0">
                          <a:solidFill>
                            <a:srgbClr val="001746"/>
                          </a:solidFill>
                          <a:latin typeface="Arial"/>
                          <a:cs typeface="Arial"/>
                        </a:rPr>
                        <a:t>loro, dipendenti</a:t>
                      </a:r>
                      <a:r>
                        <a:rPr sz="1200" spc="-45" dirty="0">
                          <a:solidFill>
                            <a:srgbClr val="001746"/>
                          </a:solidFill>
                          <a:latin typeface="Arial"/>
                          <a:cs typeface="Arial"/>
                        </a:rPr>
                        <a:t> </a:t>
                      </a:r>
                      <a:r>
                        <a:rPr sz="1200" dirty="0">
                          <a:solidFill>
                            <a:srgbClr val="001746"/>
                          </a:solidFill>
                          <a:latin typeface="Arial"/>
                          <a:cs typeface="Arial"/>
                        </a:rPr>
                        <a:t>di</a:t>
                      </a:r>
                      <a:r>
                        <a:rPr sz="1200" spc="-10" dirty="0">
                          <a:solidFill>
                            <a:srgbClr val="001746"/>
                          </a:solidFill>
                          <a:latin typeface="Arial"/>
                          <a:cs typeface="Arial"/>
                        </a:rPr>
                        <a:t> </a:t>
                      </a:r>
                      <a:r>
                        <a:rPr sz="1200" dirty="0">
                          <a:solidFill>
                            <a:srgbClr val="001746"/>
                          </a:solidFill>
                          <a:latin typeface="Arial"/>
                          <a:cs typeface="Arial"/>
                        </a:rPr>
                        <a:t>tutti</a:t>
                      </a:r>
                      <a:r>
                        <a:rPr sz="1200" spc="5" dirty="0">
                          <a:solidFill>
                            <a:srgbClr val="001746"/>
                          </a:solidFill>
                          <a:latin typeface="Arial"/>
                          <a:cs typeface="Arial"/>
                        </a:rPr>
                        <a:t> </a:t>
                      </a:r>
                      <a:r>
                        <a:rPr sz="1200" dirty="0">
                          <a:solidFill>
                            <a:srgbClr val="001746"/>
                          </a:solidFill>
                          <a:latin typeface="Arial"/>
                          <a:cs typeface="Arial"/>
                        </a:rPr>
                        <a:t>gli</a:t>
                      </a:r>
                      <a:r>
                        <a:rPr sz="1200" spc="-15" dirty="0">
                          <a:solidFill>
                            <a:srgbClr val="001746"/>
                          </a:solidFill>
                          <a:latin typeface="Arial"/>
                          <a:cs typeface="Arial"/>
                        </a:rPr>
                        <a:t> </a:t>
                      </a:r>
                      <a:r>
                        <a:rPr sz="1200" dirty="0">
                          <a:solidFill>
                            <a:srgbClr val="001746"/>
                          </a:solidFill>
                          <a:latin typeface="Arial"/>
                          <a:cs typeface="Arial"/>
                        </a:rPr>
                        <a:t>enti</a:t>
                      </a:r>
                      <a:r>
                        <a:rPr sz="1200" spc="-80" dirty="0">
                          <a:solidFill>
                            <a:srgbClr val="001746"/>
                          </a:solidFill>
                          <a:latin typeface="Arial"/>
                          <a:cs typeface="Arial"/>
                        </a:rPr>
                        <a:t> </a:t>
                      </a:r>
                      <a:r>
                        <a:rPr sz="1200" spc="-10" dirty="0">
                          <a:solidFill>
                            <a:srgbClr val="001746"/>
                          </a:solidFill>
                          <a:latin typeface="Arial"/>
                          <a:cs typeface="Arial"/>
                        </a:rPr>
                        <a:t>sopracitati.</a:t>
                      </a:r>
                      <a:endParaRPr sz="1200">
                        <a:latin typeface="Arial"/>
                        <a:cs typeface="Arial"/>
                      </a:endParaRPr>
                    </a:p>
                    <a:p>
                      <a:pPr marL="83185" marR="71755" algn="just">
                        <a:lnSpc>
                          <a:spcPct val="100000"/>
                        </a:lnSpc>
                        <a:spcBef>
                          <a:spcPts val="1305"/>
                        </a:spcBef>
                      </a:pPr>
                      <a:r>
                        <a:rPr sz="1200" dirty="0">
                          <a:solidFill>
                            <a:srgbClr val="001746"/>
                          </a:solidFill>
                          <a:latin typeface="Arial"/>
                          <a:cs typeface="Arial"/>
                        </a:rPr>
                        <a:t>La</a:t>
                      </a:r>
                      <a:r>
                        <a:rPr sz="1200" spc="240" dirty="0">
                          <a:solidFill>
                            <a:srgbClr val="001746"/>
                          </a:solidFill>
                          <a:latin typeface="Arial"/>
                          <a:cs typeface="Arial"/>
                        </a:rPr>
                        <a:t> </a:t>
                      </a:r>
                      <a:r>
                        <a:rPr sz="1200" dirty="0">
                          <a:solidFill>
                            <a:srgbClr val="001746"/>
                          </a:solidFill>
                          <a:latin typeface="Arial"/>
                          <a:cs typeface="Arial"/>
                        </a:rPr>
                        <a:t>vittima</a:t>
                      </a:r>
                      <a:r>
                        <a:rPr sz="1200" spc="254" dirty="0">
                          <a:solidFill>
                            <a:srgbClr val="001746"/>
                          </a:solidFill>
                          <a:latin typeface="Arial"/>
                          <a:cs typeface="Arial"/>
                        </a:rPr>
                        <a:t> </a:t>
                      </a:r>
                      <a:r>
                        <a:rPr sz="1200" dirty="0">
                          <a:solidFill>
                            <a:srgbClr val="001746"/>
                          </a:solidFill>
                          <a:latin typeface="Arial"/>
                          <a:cs typeface="Arial"/>
                        </a:rPr>
                        <a:t>veniva</a:t>
                      </a:r>
                      <a:r>
                        <a:rPr sz="1200" spc="235" dirty="0">
                          <a:solidFill>
                            <a:srgbClr val="001746"/>
                          </a:solidFill>
                          <a:latin typeface="Arial"/>
                          <a:cs typeface="Arial"/>
                        </a:rPr>
                        <a:t> </a:t>
                      </a:r>
                      <a:r>
                        <a:rPr sz="1200" dirty="0">
                          <a:solidFill>
                            <a:srgbClr val="001746"/>
                          </a:solidFill>
                          <a:latin typeface="Arial"/>
                          <a:cs typeface="Arial"/>
                        </a:rPr>
                        <a:t>investita,</a:t>
                      </a:r>
                      <a:r>
                        <a:rPr sz="1200" spc="245" dirty="0">
                          <a:solidFill>
                            <a:srgbClr val="001746"/>
                          </a:solidFill>
                          <a:latin typeface="Arial"/>
                          <a:cs typeface="Arial"/>
                        </a:rPr>
                        <a:t> </a:t>
                      </a:r>
                      <a:r>
                        <a:rPr sz="1200" dirty="0">
                          <a:solidFill>
                            <a:srgbClr val="001746"/>
                          </a:solidFill>
                          <a:latin typeface="Arial"/>
                          <a:cs typeface="Arial"/>
                        </a:rPr>
                        <a:t>mentre</a:t>
                      </a:r>
                      <a:r>
                        <a:rPr sz="1200" spc="235" dirty="0">
                          <a:solidFill>
                            <a:srgbClr val="001746"/>
                          </a:solidFill>
                          <a:latin typeface="Arial"/>
                          <a:cs typeface="Arial"/>
                        </a:rPr>
                        <a:t> </a:t>
                      </a:r>
                      <a:r>
                        <a:rPr sz="1200" dirty="0">
                          <a:solidFill>
                            <a:srgbClr val="001746"/>
                          </a:solidFill>
                          <a:latin typeface="Arial"/>
                          <a:cs typeface="Arial"/>
                        </a:rPr>
                        <a:t>attraversava</a:t>
                      </a:r>
                      <a:r>
                        <a:rPr sz="1200" spc="250" dirty="0">
                          <a:solidFill>
                            <a:srgbClr val="001746"/>
                          </a:solidFill>
                          <a:latin typeface="Arial"/>
                          <a:cs typeface="Arial"/>
                        </a:rPr>
                        <a:t> </a:t>
                      </a:r>
                      <a:r>
                        <a:rPr sz="1200" dirty="0">
                          <a:solidFill>
                            <a:srgbClr val="001746"/>
                          </a:solidFill>
                          <a:latin typeface="Arial"/>
                          <a:cs typeface="Arial"/>
                        </a:rPr>
                        <a:t>i</a:t>
                      </a:r>
                      <a:r>
                        <a:rPr sz="1200" spc="240" dirty="0">
                          <a:solidFill>
                            <a:srgbClr val="001746"/>
                          </a:solidFill>
                          <a:latin typeface="Arial"/>
                          <a:cs typeface="Arial"/>
                        </a:rPr>
                        <a:t> </a:t>
                      </a:r>
                      <a:r>
                        <a:rPr sz="1200" dirty="0">
                          <a:solidFill>
                            <a:srgbClr val="001746"/>
                          </a:solidFill>
                          <a:latin typeface="Arial"/>
                          <a:cs typeface="Arial"/>
                        </a:rPr>
                        <a:t>binari</a:t>
                      </a:r>
                      <a:r>
                        <a:rPr sz="1200" spc="240" dirty="0">
                          <a:solidFill>
                            <a:srgbClr val="001746"/>
                          </a:solidFill>
                          <a:latin typeface="Arial"/>
                          <a:cs typeface="Arial"/>
                        </a:rPr>
                        <a:t> </a:t>
                      </a:r>
                      <a:r>
                        <a:rPr sz="1200" dirty="0">
                          <a:solidFill>
                            <a:srgbClr val="001746"/>
                          </a:solidFill>
                          <a:latin typeface="Arial"/>
                          <a:cs typeface="Arial"/>
                        </a:rPr>
                        <a:t>in</a:t>
                      </a:r>
                      <a:r>
                        <a:rPr sz="1200" spc="240" dirty="0">
                          <a:solidFill>
                            <a:srgbClr val="001746"/>
                          </a:solidFill>
                          <a:latin typeface="Arial"/>
                          <a:cs typeface="Arial"/>
                        </a:rPr>
                        <a:t> </a:t>
                      </a:r>
                      <a:r>
                        <a:rPr sz="1200" dirty="0">
                          <a:solidFill>
                            <a:srgbClr val="001746"/>
                          </a:solidFill>
                          <a:latin typeface="Arial"/>
                          <a:cs typeface="Arial"/>
                        </a:rPr>
                        <a:t>corrispondenza</a:t>
                      </a:r>
                      <a:r>
                        <a:rPr sz="1200" spc="235" dirty="0">
                          <a:solidFill>
                            <a:srgbClr val="001746"/>
                          </a:solidFill>
                          <a:latin typeface="Arial"/>
                          <a:cs typeface="Arial"/>
                        </a:rPr>
                        <a:t> </a:t>
                      </a:r>
                      <a:r>
                        <a:rPr sz="1200" dirty="0">
                          <a:solidFill>
                            <a:srgbClr val="001746"/>
                          </a:solidFill>
                          <a:latin typeface="Arial"/>
                          <a:cs typeface="Arial"/>
                        </a:rPr>
                        <a:t>di</a:t>
                      </a:r>
                      <a:r>
                        <a:rPr sz="1200" spc="240" dirty="0">
                          <a:solidFill>
                            <a:srgbClr val="001746"/>
                          </a:solidFill>
                          <a:latin typeface="Arial"/>
                          <a:cs typeface="Arial"/>
                        </a:rPr>
                        <a:t> </a:t>
                      </a:r>
                      <a:r>
                        <a:rPr sz="1200" dirty="0">
                          <a:solidFill>
                            <a:srgbClr val="001746"/>
                          </a:solidFill>
                          <a:latin typeface="Arial"/>
                          <a:cs typeface="Arial"/>
                        </a:rPr>
                        <a:t>un</a:t>
                      </a:r>
                      <a:r>
                        <a:rPr sz="1200" spc="240" dirty="0">
                          <a:solidFill>
                            <a:srgbClr val="001746"/>
                          </a:solidFill>
                          <a:latin typeface="Arial"/>
                          <a:cs typeface="Arial"/>
                        </a:rPr>
                        <a:t> </a:t>
                      </a:r>
                      <a:r>
                        <a:rPr sz="1200" dirty="0">
                          <a:solidFill>
                            <a:srgbClr val="001746"/>
                          </a:solidFill>
                          <a:latin typeface="Arial"/>
                          <a:cs typeface="Arial"/>
                        </a:rPr>
                        <a:t>passaggio</a:t>
                      </a:r>
                      <a:r>
                        <a:rPr sz="1200" spc="235" dirty="0">
                          <a:solidFill>
                            <a:srgbClr val="001746"/>
                          </a:solidFill>
                          <a:latin typeface="Arial"/>
                          <a:cs typeface="Arial"/>
                        </a:rPr>
                        <a:t> </a:t>
                      </a:r>
                      <a:r>
                        <a:rPr sz="1200" dirty="0">
                          <a:solidFill>
                            <a:srgbClr val="001746"/>
                          </a:solidFill>
                          <a:latin typeface="Arial"/>
                          <a:cs typeface="Arial"/>
                        </a:rPr>
                        <a:t>pedonale,</a:t>
                      </a:r>
                      <a:r>
                        <a:rPr sz="1200" spc="220" dirty="0">
                          <a:solidFill>
                            <a:srgbClr val="001746"/>
                          </a:solidFill>
                          <a:latin typeface="Arial"/>
                          <a:cs typeface="Arial"/>
                        </a:rPr>
                        <a:t> </a:t>
                      </a:r>
                      <a:r>
                        <a:rPr sz="1200" dirty="0">
                          <a:solidFill>
                            <a:srgbClr val="001746"/>
                          </a:solidFill>
                          <a:latin typeface="Arial"/>
                          <a:cs typeface="Arial"/>
                        </a:rPr>
                        <a:t>da</a:t>
                      </a:r>
                      <a:r>
                        <a:rPr sz="1200" spc="245" dirty="0">
                          <a:solidFill>
                            <a:srgbClr val="001746"/>
                          </a:solidFill>
                          <a:latin typeface="Arial"/>
                          <a:cs typeface="Arial"/>
                        </a:rPr>
                        <a:t> </a:t>
                      </a:r>
                      <a:r>
                        <a:rPr sz="1200" spc="-25" dirty="0">
                          <a:solidFill>
                            <a:srgbClr val="001746"/>
                          </a:solidFill>
                          <a:latin typeface="Arial"/>
                          <a:cs typeface="Arial"/>
                        </a:rPr>
                        <a:t>un </a:t>
                      </a:r>
                      <a:r>
                        <a:rPr sz="1200" spc="-10" dirty="0">
                          <a:solidFill>
                            <a:srgbClr val="001746"/>
                          </a:solidFill>
                          <a:latin typeface="Arial"/>
                          <a:cs typeface="Arial"/>
                        </a:rPr>
                        <a:t>locomotore</a:t>
                      </a:r>
                      <a:r>
                        <a:rPr sz="1200" spc="-40" dirty="0">
                          <a:solidFill>
                            <a:srgbClr val="001746"/>
                          </a:solidFill>
                          <a:latin typeface="Arial"/>
                          <a:cs typeface="Arial"/>
                        </a:rPr>
                        <a:t> </a:t>
                      </a:r>
                      <a:r>
                        <a:rPr sz="1200" spc="-10" dirty="0">
                          <a:solidFill>
                            <a:srgbClr val="001746"/>
                          </a:solidFill>
                          <a:latin typeface="Arial"/>
                          <a:cs typeface="Arial"/>
                        </a:rPr>
                        <a:t>manovrato</a:t>
                      </a:r>
                      <a:r>
                        <a:rPr sz="1200" spc="-30" dirty="0">
                          <a:solidFill>
                            <a:srgbClr val="001746"/>
                          </a:solidFill>
                          <a:latin typeface="Arial"/>
                          <a:cs typeface="Arial"/>
                        </a:rPr>
                        <a:t> </a:t>
                      </a:r>
                      <a:r>
                        <a:rPr sz="1200" dirty="0">
                          <a:solidFill>
                            <a:srgbClr val="001746"/>
                          </a:solidFill>
                          <a:latin typeface="Arial"/>
                          <a:cs typeface="Arial"/>
                        </a:rPr>
                        <a:t>da</a:t>
                      </a:r>
                      <a:r>
                        <a:rPr sz="1200" spc="10" dirty="0">
                          <a:solidFill>
                            <a:srgbClr val="001746"/>
                          </a:solidFill>
                          <a:latin typeface="Arial"/>
                          <a:cs typeface="Arial"/>
                        </a:rPr>
                        <a:t> </a:t>
                      </a:r>
                      <a:r>
                        <a:rPr sz="1200" spc="-10" dirty="0">
                          <a:solidFill>
                            <a:srgbClr val="001746"/>
                          </a:solidFill>
                          <a:latin typeface="Arial"/>
                          <a:cs typeface="Arial"/>
                        </a:rPr>
                        <a:t>personale</a:t>
                      </a:r>
                      <a:r>
                        <a:rPr sz="1200" spc="-25" dirty="0">
                          <a:solidFill>
                            <a:srgbClr val="001746"/>
                          </a:solidFill>
                          <a:latin typeface="Arial"/>
                          <a:cs typeface="Arial"/>
                        </a:rPr>
                        <a:t> </a:t>
                      </a:r>
                      <a:r>
                        <a:rPr sz="1200" dirty="0">
                          <a:solidFill>
                            <a:srgbClr val="001746"/>
                          </a:solidFill>
                          <a:latin typeface="Arial"/>
                          <a:cs typeface="Arial"/>
                        </a:rPr>
                        <a:t>di </a:t>
                      </a:r>
                      <a:r>
                        <a:rPr sz="1200" spc="-10" dirty="0">
                          <a:solidFill>
                            <a:srgbClr val="001746"/>
                          </a:solidFill>
                          <a:latin typeface="Arial"/>
                          <a:cs typeface="Arial"/>
                        </a:rPr>
                        <a:t>Trenitalia,</a:t>
                      </a:r>
                      <a:r>
                        <a:rPr sz="1200" spc="-20" dirty="0">
                          <a:solidFill>
                            <a:srgbClr val="001746"/>
                          </a:solidFill>
                          <a:latin typeface="Arial"/>
                          <a:cs typeface="Arial"/>
                        </a:rPr>
                        <a:t> </a:t>
                      </a:r>
                      <a:r>
                        <a:rPr sz="1200" dirty="0">
                          <a:solidFill>
                            <a:srgbClr val="001746"/>
                          </a:solidFill>
                          <a:latin typeface="Arial"/>
                          <a:cs typeface="Arial"/>
                        </a:rPr>
                        <a:t>e</a:t>
                      </a:r>
                      <a:r>
                        <a:rPr sz="1200" spc="15" dirty="0">
                          <a:solidFill>
                            <a:srgbClr val="001746"/>
                          </a:solidFill>
                          <a:latin typeface="Arial"/>
                          <a:cs typeface="Arial"/>
                        </a:rPr>
                        <a:t> </a:t>
                      </a:r>
                      <a:r>
                        <a:rPr sz="1200" spc="-10" dirty="0">
                          <a:solidFill>
                            <a:srgbClr val="001746"/>
                          </a:solidFill>
                          <a:latin typeface="Arial"/>
                          <a:cs typeface="Arial"/>
                        </a:rPr>
                        <a:t>decedeva</a:t>
                      </a:r>
                      <a:r>
                        <a:rPr sz="1200" spc="-30" dirty="0">
                          <a:solidFill>
                            <a:srgbClr val="001746"/>
                          </a:solidFill>
                          <a:latin typeface="Arial"/>
                          <a:cs typeface="Arial"/>
                        </a:rPr>
                        <a:t> </a:t>
                      </a:r>
                      <a:r>
                        <a:rPr sz="1200" spc="-10" dirty="0">
                          <a:solidFill>
                            <a:srgbClr val="001746"/>
                          </a:solidFill>
                          <a:latin typeface="Arial"/>
                          <a:cs typeface="Arial"/>
                        </a:rPr>
                        <a:t>sul</a:t>
                      </a:r>
                      <a:r>
                        <a:rPr sz="1200" spc="-210" dirty="0">
                          <a:solidFill>
                            <a:srgbClr val="001746"/>
                          </a:solidFill>
                          <a:latin typeface="Arial"/>
                          <a:cs typeface="Arial"/>
                        </a:rPr>
                        <a:t> </a:t>
                      </a:r>
                      <a:r>
                        <a:rPr sz="1200" spc="-10" dirty="0">
                          <a:solidFill>
                            <a:srgbClr val="001746"/>
                          </a:solidFill>
                          <a:latin typeface="Arial"/>
                          <a:cs typeface="Arial"/>
                        </a:rPr>
                        <a:t>colpo”.</a:t>
                      </a:r>
                      <a:endParaRPr sz="1200">
                        <a:latin typeface="Arial"/>
                        <a:cs typeface="Arial"/>
                      </a:endParaRPr>
                    </a:p>
                  </a:txBody>
                  <a:tcPr marL="0" marR="0" marT="33019"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3"/>
                  </a:ext>
                </a:extLst>
              </a:tr>
              <a:tr h="1356104">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190"/>
                        </a:spcBef>
                      </a:pPr>
                      <a:endParaRPr sz="1100">
                        <a:latin typeface="Times New Roman"/>
                        <a:cs typeface="Times New Roman"/>
                      </a:endParaRPr>
                    </a:p>
                    <a:p>
                      <a:pPr marL="379095" marR="168275" indent="-213995">
                        <a:lnSpc>
                          <a:spcPct val="100000"/>
                        </a:lnSpc>
                      </a:pPr>
                      <a:r>
                        <a:rPr sz="1100" b="1" spc="-10" dirty="0">
                          <a:solidFill>
                            <a:srgbClr val="001746"/>
                          </a:solidFill>
                          <a:latin typeface="Arial"/>
                          <a:cs typeface="Arial"/>
                        </a:rPr>
                        <a:t>Responsabilità dell’ente</a:t>
                      </a:r>
                      <a:endParaRPr sz="1100">
                        <a:latin typeface="Arial"/>
                        <a:cs typeface="Arial"/>
                      </a:endParaRPr>
                    </a:p>
                  </a:txBody>
                  <a:tcPr marL="0" marR="0" marT="0"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256540" indent="-171450">
                        <a:lnSpc>
                          <a:spcPct val="100000"/>
                        </a:lnSpc>
                        <a:spcBef>
                          <a:spcPts val="254"/>
                        </a:spcBef>
                        <a:buClr>
                          <a:srgbClr val="0091DA"/>
                        </a:buClr>
                        <a:buSzPct val="83333"/>
                        <a:buFont typeface="Wingdings"/>
                        <a:buChar char=""/>
                        <a:tabLst>
                          <a:tab pos="256540" algn="l"/>
                        </a:tabLst>
                      </a:pPr>
                      <a:r>
                        <a:rPr sz="1200" spc="-10" dirty="0">
                          <a:solidFill>
                            <a:srgbClr val="001746"/>
                          </a:solidFill>
                          <a:latin typeface="Arial"/>
                          <a:cs typeface="Arial"/>
                        </a:rPr>
                        <a:t>Responsabilità</a:t>
                      </a:r>
                      <a:r>
                        <a:rPr sz="1200" spc="-30" dirty="0">
                          <a:solidFill>
                            <a:srgbClr val="001746"/>
                          </a:solidFill>
                          <a:latin typeface="Arial"/>
                          <a:cs typeface="Arial"/>
                        </a:rPr>
                        <a:t> </a:t>
                      </a:r>
                      <a:r>
                        <a:rPr sz="1200" spc="-10" dirty="0">
                          <a:solidFill>
                            <a:srgbClr val="001746"/>
                          </a:solidFill>
                          <a:latin typeface="Arial"/>
                          <a:cs typeface="Arial"/>
                        </a:rPr>
                        <a:t>individuale</a:t>
                      </a:r>
                      <a:r>
                        <a:rPr sz="1200" spc="-25" dirty="0">
                          <a:solidFill>
                            <a:srgbClr val="001746"/>
                          </a:solidFill>
                          <a:latin typeface="Arial"/>
                          <a:cs typeface="Arial"/>
                        </a:rPr>
                        <a:t> </a:t>
                      </a:r>
                      <a:r>
                        <a:rPr sz="1200" dirty="0">
                          <a:solidFill>
                            <a:srgbClr val="001746"/>
                          </a:solidFill>
                          <a:latin typeface="Arial"/>
                          <a:cs typeface="Arial"/>
                        </a:rPr>
                        <a:t>di</a:t>
                      </a:r>
                      <a:r>
                        <a:rPr sz="1200" spc="5" dirty="0">
                          <a:solidFill>
                            <a:srgbClr val="001746"/>
                          </a:solidFill>
                          <a:latin typeface="Arial"/>
                          <a:cs typeface="Arial"/>
                        </a:rPr>
                        <a:t> </a:t>
                      </a:r>
                      <a:r>
                        <a:rPr sz="1200" spc="-10" dirty="0">
                          <a:solidFill>
                            <a:srgbClr val="001746"/>
                          </a:solidFill>
                          <a:latin typeface="Arial"/>
                          <a:cs typeface="Arial"/>
                        </a:rPr>
                        <a:t>dirigenti</a:t>
                      </a:r>
                      <a:r>
                        <a:rPr sz="1200" spc="-30" dirty="0">
                          <a:solidFill>
                            <a:srgbClr val="001746"/>
                          </a:solidFill>
                          <a:latin typeface="Arial"/>
                          <a:cs typeface="Arial"/>
                        </a:rPr>
                        <a:t> </a:t>
                      </a:r>
                      <a:r>
                        <a:rPr sz="1200" dirty="0">
                          <a:solidFill>
                            <a:srgbClr val="001746"/>
                          </a:solidFill>
                          <a:latin typeface="Arial"/>
                          <a:cs typeface="Arial"/>
                        </a:rPr>
                        <a:t>e</a:t>
                      </a:r>
                      <a:r>
                        <a:rPr sz="1200" spc="15" dirty="0">
                          <a:solidFill>
                            <a:srgbClr val="001746"/>
                          </a:solidFill>
                          <a:latin typeface="Arial"/>
                          <a:cs typeface="Arial"/>
                        </a:rPr>
                        <a:t> </a:t>
                      </a:r>
                      <a:r>
                        <a:rPr sz="1200" spc="-10" dirty="0">
                          <a:solidFill>
                            <a:srgbClr val="001746"/>
                          </a:solidFill>
                          <a:latin typeface="Arial"/>
                          <a:cs typeface="Arial"/>
                        </a:rPr>
                        <a:t>dipendenti</a:t>
                      </a:r>
                      <a:r>
                        <a:rPr sz="1200" spc="-30" dirty="0">
                          <a:solidFill>
                            <a:srgbClr val="001746"/>
                          </a:solidFill>
                          <a:latin typeface="Arial"/>
                          <a:cs typeface="Arial"/>
                        </a:rPr>
                        <a:t> </a:t>
                      </a:r>
                      <a:r>
                        <a:rPr sz="1200" dirty="0">
                          <a:solidFill>
                            <a:srgbClr val="001746"/>
                          </a:solidFill>
                          <a:latin typeface="Arial"/>
                          <a:cs typeface="Arial"/>
                        </a:rPr>
                        <a:t>degli</a:t>
                      </a:r>
                      <a:r>
                        <a:rPr sz="1200" spc="-30" dirty="0">
                          <a:solidFill>
                            <a:srgbClr val="001746"/>
                          </a:solidFill>
                          <a:latin typeface="Arial"/>
                          <a:cs typeface="Arial"/>
                        </a:rPr>
                        <a:t> </a:t>
                      </a:r>
                      <a:r>
                        <a:rPr sz="1200" dirty="0">
                          <a:solidFill>
                            <a:srgbClr val="001746"/>
                          </a:solidFill>
                          <a:latin typeface="Arial"/>
                          <a:cs typeface="Arial"/>
                        </a:rPr>
                        <a:t>enti</a:t>
                      </a:r>
                      <a:r>
                        <a:rPr sz="1200" spc="5" dirty="0">
                          <a:solidFill>
                            <a:srgbClr val="001746"/>
                          </a:solidFill>
                          <a:latin typeface="Arial"/>
                          <a:cs typeface="Arial"/>
                        </a:rPr>
                        <a:t> </a:t>
                      </a:r>
                      <a:r>
                        <a:rPr sz="1200" dirty="0">
                          <a:solidFill>
                            <a:srgbClr val="001746"/>
                          </a:solidFill>
                          <a:latin typeface="Arial"/>
                          <a:cs typeface="Arial"/>
                        </a:rPr>
                        <a:t>imputati</a:t>
                      </a:r>
                      <a:r>
                        <a:rPr sz="1200" spc="-20" dirty="0">
                          <a:solidFill>
                            <a:srgbClr val="001746"/>
                          </a:solidFill>
                          <a:latin typeface="Arial"/>
                          <a:cs typeface="Arial"/>
                        </a:rPr>
                        <a:t> </a:t>
                      </a:r>
                      <a:r>
                        <a:rPr sz="1200" spc="-10" dirty="0">
                          <a:solidFill>
                            <a:srgbClr val="001746"/>
                          </a:solidFill>
                          <a:latin typeface="Arial"/>
                          <a:cs typeface="Arial"/>
                        </a:rPr>
                        <a:t>nelprocesso</a:t>
                      </a:r>
                      <a:endParaRPr sz="1200">
                        <a:latin typeface="Arial"/>
                        <a:cs typeface="Arial"/>
                      </a:endParaRPr>
                    </a:p>
                    <a:p>
                      <a:pPr marL="255904" marR="367030" indent="-171450">
                        <a:lnSpc>
                          <a:spcPct val="100000"/>
                        </a:lnSpc>
                        <a:spcBef>
                          <a:spcPts val="600"/>
                        </a:spcBef>
                        <a:buClr>
                          <a:srgbClr val="0091DA"/>
                        </a:buClr>
                        <a:buSzPct val="83333"/>
                        <a:buFont typeface="Wingdings"/>
                        <a:buChar char=""/>
                        <a:tabLst>
                          <a:tab pos="257175" algn="l"/>
                        </a:tabLst>
                      </a:pPr>
                      <a:r>
                        <a:rPr sz="1200" spc="-10" dirty="0">
                          <a:solidFill>
                            <a:srgbClr val="001746"/>
                          </a:solidFill>
                          <a:latin typeface="Arial"/>
                          <a:cs typeface="Arial"/>
                        </a:rPr>
                        <a:t>Responsabilità</a:t>
                      </a:r>
                      <a:r>
                        <a:rPr sz="1200" spc="-55" dirty="0">
                          <a:solidFill>
                            <a:srgbClr val="001746"/>
                          </a:solidFill>
                          <a:latin typeface="Arial"/>
                          <a:cs typeface="Arial"/>
                        </a:rPr>
                        <a:t> </a:t>
                      </a:r>
                      <a:r>
                        <a:rPr sz="1200" spc="-10" dirty="0">
                          <a:solidFill>
                            <a:srgbClr val="001746"/>
                          </a:solidFill>
                          <a:latin typeface="Arial"/>
                          <a:cs typeface="Arial"/>
                        </a:rPr>
                        <a:t>amministrativa</a:t>
                      </a:r>
                      <a:r>
                        <a:rPr sz="1200" spc="-35" dirty="0">
                          <a:solidFill>
                            <a:srgbClr val="001746"/>
                          </a:solidFill>
                          <a:latin typeface="Arial"/>
                          <a:cs typeface="Arial"/>
                        </a:rPr>
                        <a:t> </a:t>
                      </a:r>
                      <a:r>
                        <a:rPr sz="1200" dirty="0">
                          <a:solidFill>
                            <a:srgbClr val="001746"/>
                          </a:solidFill>
                          <a:latin typeface="Arial"/>
                          <a:cs typeface="Arial"/>
                        </a:rPr>
                        <a:t>delle</a:t>
                      </a:r>
                      <a:r>
                        <a:rPr sz="1200" spc="-50" dirty="0">
                          <a:solidFill>
                            <a:srgbClr val="001746"/>
                          </a:solidFill>
                          <a:latin typeface="Arial"/>
                          <a:cs typeface="Arial"/>
                        </a:rPr>
                        <a:t> </a:t>
                      </a:r>
                      <a:r>
                        <a:rPr sz="1200" dirty="0">
                          <a:solidFill>
                            <a:srgbClr val="001746"/>
                          </a:solidFill>
                          <a:latin typeface="Arial"/>
                          <a:cs typeface="Arial"/>
                        </a:rPr>
                        <a:t>società</a:t>
                      </a:r>
                      <a:r>
                        <a:rPr sz="1200" spc="-50" dirty="0">
                          <a:solidFill>
                            <a:srgbClr val="001746"/>
                          </a:solidFill>
                          <a:latin typeface="Arial"/>
                          <a:cs typeface="Arial"/>
                        </a:rPr>
                        <a:t> </a:t>
                      </a:r>
                      <a:r>
                        <a:rPr sz="1200" dirty="0">
                          <a:solidFill>
                            <a:srgbClr val="001746"/>
                          </a:solidFill>
                          <a:latin typeface="Arial"/>
                          <a:cs typeface="Arial"/>
                        </a:rPr>
                        <a:t>X e</a:t>
                      </a:r>
                      <a:r>
                        <a:rPr sz="1200" spc="-15" dirty="0">
                          <a:solidFill>
                            <a:srgbClr val="001746"/>
                          </a:solidFill>
                          <a:latin typeface="Arial"/>
                          <a:cs typeface="Arial"/>
                        </a:rPr>
                        <a:t> </a:t>
                      </a:r>
                      <a:r>
                        <a:rPr sz="1200" dirty="0">
                          <a:solidFill>
                            <a:srgbClr val="001746"/>
                          </a:solidFill>
                          <a:latin typeface="Arial"/>
                          <a:cs typeface="Arial"/>
                        </a:rPr>
                        <a:t>W</a:t>
                      </a:r>
                      <a:r>
                        <a:rPr sz="1200" spc="5" dirty="0">
                          <a:solidFill>
                            <a:srgbClr val="001746"/>
                          </a:solidFill>
                          <a:latin typeface="Arial"/>
                          <a:cs typeface="Arial"/>
                        </a:rPr>
                        <a:t> </a:t>
                      </a:r>
                      <a:r>
                        <a:rPr sz="1200" dirty="0">
                          <a:solidFill>
                            <a:srgbClr val="001746"/>
                          </a:solidFill>
                          <a:latin typeface="Arial"/>
                          <a:cs typeface="Arial"/>
                        </a:rPr>
                        <a:t>per</a:t>
                      </a:r>
                      <a:r>
                        <a:rPr sz="1200" spc="-20" dirty="0">
                          <a:solidFill>
                            <a:srgbClr val="001746"/>
                          </a:solidFill>
                          <a:latin typeface="Arial"/>
                          <a:cs typeface="Arial"/>
                        </a:rPr>
                        <a:t> </a:t>
                      </a:r>
                      <a:r>
                        <a:rPr sz="1200" dirty="0">
                          <a:solidFill>
                            <a:srgbClr val="001746"/>
                          </a:solidFill>
                          <a:latin typeface="Arial"/>
                          <a:cs typeface="Arial"/>
                        </a:rPr>
                        <a:t>la</a:t>
                      </a:r>
                      <a:r>
                        <a:rPr sz="1200" spc="-25" dirty="0">
                          <a:solidFill>
                            <a:srgbClr val="001746"/>
                          </a:solidFill>
                          <a:latin typeface="Arial"/>
                          <a:cs typeface="Arial"/>
                        </a:rPr>
                        <a:t> </a:t>
                      </a:r>
                      <a:r>
                        <a:rPr sz="1200" spc="-10" dirty="0">
                          <a:solidFill>
                            <a:srgbClr val="001746"/>
                          </a:solidFill>
                          <a:latin typeface="Arial"/>
                          <a:cs typeface="Arial"/>
                        </a:rPr>
                        <a:t>dimostrata</a:t>
                      </a:r>
                      <a:r>
                        <a:rPr sz="1200" spc="-50" dirty="0">
                          <a:solidFill>
                            <a:srgbClr val="001746"/>
                          </a:solidFill>
                          <a:latin typeface="Arial"/>
                          <a:cs typeface="Arial"/>
                        </a:rPr>
                        <a:t> </a:t>
                      </a:r>
                      <a:r>
                        <a:rPr sz="1200" i="1" dirty="0">
                          <a:solidFill>
                            <a:srgbClr val="001746"/>
                          </a:solidFill>
                          <a:latin typeface="Arial"/>
                          <a:cs typeface="Arial"/>
                        </a:rPr>
                        <a:t>chiara</a:t>
                      </a:r>
                      <a:r>
                        <a:rPr sz="1200" i="1" spc="-55" dirty="0">
                          <a:solidFill>
                            <a:srgbClr val="001746"/>
                          </a:solidFill>
                          <a:latin typeface="Arial"/>
                          <a:cs typeface="Arial"/>
                        </a:rPr>
                        <a:t> </a:t>
                      </a:r>
                      <a:r>
                        <a:rPr sz="1200" i="1" dirty="0">
                          <a:solidFill>
                            <a:srgbClr val="001746"/>
                          </a:solidFill>
                          <a:latin typeface="Arial"/>
                          <a:cs typeface="Arial"/>
                        </a:rPr>
                        <a:t>colpa</a:t>
                      </a:r>
                      <a:r>
                        <a:rPr sz="1200" i="1" spc="-50" dirty="0">
                          <a:solidFill>
                            <a:srgbClr val="001746"/>
                          </a:solidFill>
                          <a:latin typeface="Arial"/>
                          <a:cs typeface="Arial"/>
                        </a:rPr>
                        <a:t> </a:t>
                      </a:r>
                      <a:r>
                        <a:rPr sz="1200" i="1" spc="-10" dirty="0">
                          <a:solidFill>
                            <a:srgbClr val="001746"/>
                          </a:solidFill>
                          <a:latin typeface="Arial"/>
                          <a:cs typeface="Arial"/>
                        </a:rPr>
                        <a:t>organizzativa</a:t>
                      </a:r>
                      <a:r>
                        <a:rPr sz="1200" i="1" spc="25" dirty="0">
                          <a:solidFill>
                            <a:srgbClr val="001746"/>
                          </a:solidFill>
                          <a:latin typeface="Arial"/>
                          <a:cs typeface="Arial"/>
                        </a:rPr>
                        <a:t> </a:t>
                      </a:r>
                      <a:r>
                        <a:rPr sz="1200" i="1" dirty="0">
                          <a:solidFill>
                            <a:srgbClr val="001746"/>
                          </a:solidFill>
                          <a:latin typeface="Arial"/>
                          <a:cs typeface="Arial"/>
                        </a:rPr>
                        <a:t>e</a:t>
                      </a:r>
                      <a:r>
                        <a:rPr sz="1200" i="1" spc="-10" dirty="0">
                          <a:solidFill>
                            <a:srgbClr val="001746"/>
                          </a:solidFill>
                          <a:latin typeface="Arial"/>
                          <a:cs typeface="Arial"/>
                        </a:rPr>
                        <a:t> gestionale, 	soprattutto</a:t>
                      </a:r>
                      <a:r>
                        <a:rPr sz="1200" i="1" spc="-40" dirty="0">
                          <a:solidFill>
                            <a:srgbClr val="001746"/>
                          </a:solidFill>
                          <a:latin typeface="Arial"/>
                          <a:cs typeface="Arial"/>
                        </a:rPr>
                        <a:t> </a:t>
                      </a:r>
                      <a:r>
                        <a:rPr sz="1200" i="1" dirty="0">
                          <a:solidFill>
                            <a:srgbClr val="001746"/>
                          </a:solidFill>
                          <a:latin typeface="Arial"/>
                          <a:cs typeface="Arial"/>
                        </a:rPr>
                        <a:t>quanto</a:t>
                      </a:r>
                      <a:r>
                        <a:rPr sz="1200" i="1" spc="-45" dirty="0">
                          <a:solidFill>
                            <a:srgbClr val="001746"/>
                          </a:solidFill>
                          <a:latin typeface="Arial"/>
                          <a:cs typeface="Arial"/>
                        </a:rPr>
                        <a:t> </a:t>
                      </a:r>
                      <a:r>
                        <a:rPr sz="1200" i="1" dirty="0">
                          <a:solidFill>
                            <a:srgbClr val="001746"/>
                          </a:solidFill>
                          <a:latin typeface="Arial"/>
                          <a:cs typeface="Arial"/>
                        </a:rPr>
                        <a:t>alla</a:t>
                      </a:r>
                      <a:r>
                        <a:rPr sz="1200" i="1" spc="-40" dirty="0">
                          <a:solidFill>
                            <a:srgbClr val="001746"/>
                          </a:solidFill>
                          <a:latin typeface="Arial"/>
                          <a:cs typeface="Arial"/>
                        </a:rPr>
                        <a:t> </a:t>
                      </a:r>
                      <a:r>
                        <a:rPr sz="1200" i="1" u="sng" dirty="0">
                          <a:solidFill>
                            <a:srgbClr val="001746"/>
                          </a:solidFill>
                          <a:uFill>
                            <a:solidFill>
                              <a:srgbClr val="001746"/>
                            </a:solidFill>
                          </a:uFill>
                          <a:latin typeface="Arial"/>
                          <a:cs typeface="Arial"/>
                        </a:rPr>
                        <a:t>omessa</a:t>
                      </a:r>
                      <a:r>
                        <a:rPr sz="1200" i="1" u="sng" spc="-20" dirty="0">
                          <a:solidFill>
                            <a:srgbClr val="001746"/>
                          </a:solidFill>
                          <a:uFill>
                            <a:solidFill>
                              <a:srgbClr val="001746"/>
                            </a:solidFill>
                          </a:uFill>
                          <a:latin typeface="Arial"/>
                          <a:cs typeface="Arial"/>
                        </a:rPr>
                        <a:t> </a:t>
                      </a:r>
                      <a:r>
                        <a:rPr sz="1200" i="1" u="sng" spc="-10" dirty="0">
                          <a:solidFill>
                            <a:srgbClr val="001746"/>
                          </a:solidFill>
                          <a:uFill>
                            <a:solidFill>
                              <a:srgbClr val="001746"/>
                            </a:solidFill>
                          </a:uFill>
                          <a:latin typeface="Arial"/>
                          <a:cs typeface="Arial"/>
                        </a:rPr>
                        <a:t>cooperazione</a:t>
                      </a:r>
                      <a:r>
                        <a:rPr sz="1200" i="1" u="sng" spc="-55" dirty="0">
                          <a:solidFill>
                            <a:srgbClr val="001746"/>
                          </a:solidFill>
                          <a:uFill>
                            <a:solidFill>
                              <a:srgbClr val="001746"/>
                            </a:solidFill>
                          </a:uFill>
                          <a:latin typeface="Arial"/>
                          <a:cs typeface="Arial"/>
                        </a:rPr>
                        <a:t> </a:t>
                      </a:r>
                      <a:r>
                        <a:rPr sz="1200" i="1" u="sng" dirty="0">
                          <a:solidFill>
                            <a:srgbClr val="001746"/>
                          </a:solidFill>
                          <a:uFill>
                            <a:solidFill>
                              <a:srgbClr val="001746"/>
                            </a:solidFill>
                          </a:uFill>
                          <a:latin typeface="Arial"/>
                          <a:cs typeface="Arial"/>
                        </a:rPr>
                        <a:t>e</a:t>
                      </a:r>
                      <a:r>
                        <a:rPr sz="1200" i="1" u="sng" spc="15" dirty="0">
                          <a:solidFill>
                            <a:srgbClr val="001746"/>
                          </a:solidFill>
                          <a:uFill>
                            <a:solidFill>
                              <a:srgbClr val="001746"/>
                            </a:solidFill>
                          </a:uFill>
                          <a:latin typeface="Arial"/>
                          <a:cs typeface="Arial"/>
                        </a:rPr>
                        <a:t> </a:t>
                      </a:r>
                      <a:r>
                        <a:rPr sz="1200" i="1" u="sng" spc="-10" dirty="0">
                          <a:solidFill>
                            <a:srgbClr val="001746"/>
                          </a:solidFill>
                          <a:uFill>
                            <a:solidFill>
                              <a:srgbClr val="001746"/>
                            </a:solidFill>
                          </a:uFill>
                          <a:latin typeface="Arial"/>
                          <a:cs typeface="Arial"/>
                        </a:rPr>
                        <a:t>coordinamento</a:t>
                      </a:r>
                      <a:r>
                        <a:rPr sz="1200" i="1" u="sng" spc="-50" dirty="0">
                          <a:solidFill>
                            <a:srgbClr val="001746"/>
                          </a:solidFill>
                          <a:uFill>
                            <a:solidFill>
                              <a:srgbClr val="001746"/>
                            </a:solidFill>
                          </a:uFill>
                          <a:latin typeface="Arial"/>
                          <a:cs typeface="Arial"/>
                        </a:rPr>
                        <a:t> </a:t>
                      </a:r>
                      <a:r>
                        <a:rPr sz="1200" i="1" u="sng" dirty="0">
                          <a:solidFill>
                            <a:srgbClr val="001746"/>
                          </a:solidFill>
                          <a:uFill>
                            <a:solidFill>
                              <a:srgbClr val="001746"/>
                            </a:solidFill>
                          </a:uFill>
                          <a:latin typeface="Arial"/>
                          <a:cs typeface="Arial"/>
                        </a:rPr>
                        <a:t>tra</a:t>
                      </a:r>
                      <a:r>
                        <a:rPr sz="1200" i="1" u="sng" spc="-15" dirty="0">
                          <a:solidFill>
                            <a:srgbClr val="001746"/>
                          </a:solidFill>
                          <a:uFill>
                            <a:solidFill>
                              <a:srgbClr val="001746"/>
                            </a:solidFill>
                          </a:uFill>
                          <a:latin typeface="Arial"/>
                          <a:cs typeface="Arial"/>
                        </a:rPr>
                        <a:t> </a:t>
                      </a:r>
                      <a:r>
                        <a:rPr sz="1200" i="1" u="sng" dirty="0">
                          <a:solidFill>
                            <a:srgbClr val="001746"/>
                          </a:solidFill>
                          <a:uFill>
                            <a:solidFill>
                              <a:srgbClr val="001746"/>
                            </a:solidFill>
                          </a:uFill>
                          <a:latin typeface="Arial"/>
                          <a:cs typeface="Arial"/>
                        </a:rPr>
                        <a:t>di</a:t>
                      </a:r>
                      <a:r>
                        <a:rPr sz="1200" i="1" u="sng" spc="5" dirty="0">
                          <a:solidFill>
                            <a:srgbClr val="001746"/>
                          </a:solidFill>
                          <a:uFill>
                            <a:solidFill>
                              <a:srgbClr val="001746"/>
                            </a:solidFill>
                          </a:uFill>
                          <a:latin typeface="Arial"/>
                          <a:cs typeface="Arial"/>
                        </a:rPr>
                        <a:t> </a:t>
                      </a:r>
                      <a:r>
                        <a:rPr sz="1200" i="1" u="sng" dirty="0">
                          <a:solidFill>
                            <a:srgbClr val="001746"/>
                          </a:solidFill>
                          <a:uFill>
                            <a:solidFill>
                              <a:srgbClr val="001746"/>
                            </a:solidFill>
                          </a:uFill>
                          <a:latin typeface="Arial"/>
                          <a:cs typeface="Arial"/>
                        </a:rPr>
                        <a:t>esse,</a:t>
                      </a:r>
                      <a:r>
                        <a:rPr sz="1200" i="1" u="sng" spc="-30" dirty="0">
                          <a:solidFill>
                            <a:srgbClr val="001746"/>
                          </a:solidFill>
                          <a:uFill>
                            <a:solidFill>
                              <a:srgbClr val="001746"/>
                            </a:solidFill>
                          </a:uFill>
                          <a:latin typeface="Arial"/>
                          <a:cs typeface="Arial"/>
                        </a:rPr>
                        <a:t> </a:t>
                      </a:r>
                      <a:r>
                        <a:rPr sz="1200" i="1" u="sng" spc="-10" dirty="0">
                          <a:solidFill>
                            <a:srgbClr val="001746"/>
                          </a:solidFill>
                          <a:uFill>
                            <a:solidFill>
                              <a:srgbClr val="001746"/>
                            </a:solidFill>
                          </a:uFill>
                          <a:latin typeface="Arial"/>
                          <a:cs typeface="Arial"/>
                        </a:rPr>
                        <a:t>nonostante</a:t>
                      </a:r>
                      <a:r>
                        <a:rPr sz="1200" i="1" u="sng" spc="-40" dirty="0">
                          <a:solidFill>
                            <a:srgbClr val="001746"/>
                          </a:solidFill>
                          <a:uFill>
                            <a:solidFill>
                              <a:srgbClr val="001746"/>
                            </a:solidFill>
                          </a:uFill>
                          <a:latin typeface="Arial"/>
                          <a:cs typeface="Arial"/>
                        </a:rPr>
                        <a:t> </a:t>
                      </a:r>
                      <a:r>
                        <a:rPr sz="1200" i="1" u="sng" spc="-10" dirty="0">
                          <a:solidFill>
                            <a:srgbClr val="001746"/>
                          </a:solidFill>
                          <a:uFill>
                            <a:solidFill>
                              <a:srgbClr val="001746"/>
                            </a:solidFill>
                          </a:uFill>
                          <a:latin typeface="Arial"/>
                          <a:cs typeface="Arial"/>
                        </a:rPr>
                        <a:t>l'evidenza</a:t>
                      </a:r>
                      <a:r>
                        <a:rPr sz="1200" i="1" u="sng" spc="-15" dirty="0">
                          <a:solidFill>
                            <a:srgbClr val="001746"/>
                          </a:solidFill>
                          <a:uFill>
                            <a:solidFill>
                              <a:srgbClr val="001746"/>
                            </a:solidFill>
                          </a:uFill>
                          <a:latin typeface="Arial"/>
                          <a:cs typeface="Arial"/>
                        </a:rPr>
                        <a:t> </a:t>
                      </a:r>
                      <a:r>
                        <a:rPr sz="1200" i="1" u="sng" dirty="0">
                          <a:solidFill>
                            <a:srgbClr val="001746"/>
                          </a:solidFill>
                          <a:uFill>
                            <a:solidFill>
                              <a:srgbClr val="001746"/>
                            </a:solidFill>
                          </a:uFill>
                          <a:latin typeface="Arial"/>
                          <a:cs typeface="Arial"/>
                        </a:rPr>
                        <a:t>dei</a:t>
                      </a:r>
                      <a:r>
                        <a:rPr sz="1200" i="1" u="sng" spc="-10" dirty="0">
                          <a:solidFill>
                            <a:srgbClr val="001746"/>
                          </a:solidFill>
                          <a:uFill>
                            <a:solidFill>
                              <a:srgbClr val="001746"/>
                            </a:solidFill>
                          </a:uFill>
                          <a:latin typeface="Arial"/>
                          <a:cs typeface="Arial"/>
                        </a:rPr>
                        <a:t> rischi</a:t>
                      </a:r>
                      <a:r>
                        <a:rPr sz="1200" i="1" u="none" spc="-10" dirty="0">
                          <a:solidFill>
                            <a:srgbClr val="001746"/>
                          </a:solidFill>
                          <a:latin typeface="Arial"/>
                          <a:cs typeface="Arial"/>
                        </a:rPr>
                        <a:t> 	</a:t>
                      </a:r>
                      <a:r>
                        <a:rPr sz="1200" i="1" u="sng" dirty="0">
                          <a:solidFill>
                            <a:srgbClr val="001746"/>
                          </a:solidFill>
                          <a:uFill>
                            <a:solidFill>
                              <a:srgbClr val="001746"/>
                            </a:solidFill>
                          </a:uFill>
                          <a:latin typeface="Arial"/>
                          <a:cs typeface="Arial"/>
                        </a:rPr>
                        <a:t>connessi</a:t>
                      </a:r>
                      <a:r>
                        <a:rPr sz="1200" i="1" u="sng" spc="-55" dirty="0">
                          <a:solidFill>
                            <a:srgbClr val="001746"/>
                          </a:solidFill>
                          <a:uFill>
                            <a:solidFill>
                              <a:srgbClr val="001746"/>
                            </a:solidFill>
                          </a:uFill>
                          <a:latin typeface="Arial"/>
                          <a:cs typeface="Arial"/>
                        </a:rPr>
                        <a:t> </a:t>
                      </a:r>
                      <a:r>
                        <a:rPr sz="1200" i="1" u="sng" dirty="0">
                          <a:solidFill>
                            <a:srgbClr val="001746"/>
                          </a:solidFill>
                          <a:uFill>
                            <a:solidFill>
                              <a:srgbClr val="001746"/>
                            </a:solidFill>
                          </a:uFill>
                          <a:latin typeface="Arial"/>
                          <a:cs typeface="Arial"/>
                        </a:rPr>
                        <a:t>alla</a:t>
                      </a:r>
                      <a:r>
                        <a:rPr sz="1200" i="1" u="sng" spc="-45" dirty="0">
                          <a:solidFill>
                            <a:srgbClr val="001746"/>
                          </a:solidFill>
                          <a:uFill>
                            <a:solidFill>
                              <a:srgbClr val="001746"/>
                            </a:solidFill>
                          </a:uFill>
                          <a:latin typeface="Arial"/>
                          <a:cs typeface="Arial"/>
                        </a:rPr>
                        <a:t> </a:t>
                      </a:r>
                      <a:r>
                        <a:rPr sz="1200" i="1" u="sng" spc="-10" dirty="0">
                          <a:solidFill>
                            <a:srgbClr val="001746"/>
                          </a:solidFill>
                          <a:uFill>
                            <a:solidFill>
                              <a:srgbClr val="001746"/>
                            </a:solidFill>
                          </a:uFill>
                          <a:latin typeface="Arial"/>
                          <a:cs typeface="Arial"/>
                        </a:rPr>
                        <a:t>circolazione</a:t>
                      </a:r>
                      <a:r>
                        <a:rPr sz="1200" i="1" u="sng" spc="-45" dirty="0">
                          <a:solidFill>
                            <a:srgbClr val="001746"/>
                          </a:solidFill>
                          <a:uFill>
                            <a:solidFill>
                              <a:srgbClr val="001746"/>
                            </a:solidFill>
                          </a:uFill>
                          <a:latin typeface="Arial"/>
                          <a:cs typeface="Arial"/>
                        </a:rPr>
                        <a:t> </a:t>
                      </a:r>
                      <a:r>
                        <a:rPr sz="1200" i="1" u="sng" dirty="0">
                          <a:solidFill>
                            <a:srgbClr val="001746"/>
                          </a:solidFill>
                          <a:uFill>
                            <a:solidFill>
                              <a:srgbClr val="001746"/>
                            </a:solidFill>
                          </a:uFill>
                          <a:latin typeface="Arial"/>
                          <a:cs typeface="Arial"/>
                        </a:rPr>
                        <a:t>dei</a:t>
                      </a:r>
                      <a:r>
                        <a:rPr sz="1200" i="1" u="sng" spc="-30" dirty="0">
                          <a:solidFill>
                            <a:srgbClr val="001746"/>
                          </a:solidFill>
                          <a:uFill>
                            <a:solidFill>
                              <a:srgbClr val="001746"/>
                            </a:solidFill>
                          </a:uFill>
                          <a:latin typeface="Arial"/>
                          <a:cs typeface="Arial"/>
                        </a:rPr>
                        <a:t> </a:t>
                      </a:r>
                      <a:r>
                        <a:rPr sz="1200" i="1" u="sng" dirty="0">
                          <a:solidFill>
                            <a:srgbClr val="001746"/>
                          </a:solidFill>
                          <a:uFill>
                            <a:solidFill>
                              <a:srgbClr val="001746"/>
                            </a:solidFill>
                          </a:uFill>
                          <a:latin typeface="Arial"/>
                          <a:cs typeface="Arial"/>
                        </a:rPr>
                        <a:t>treni</a:t>
                      </a:r>
                      <a:r>
                        <a:rPr sz="1200" i="1" u="sng" spc="-40" dirty="0">
                          <a:solidFill>
                            <a:srgbClr val="001746"/>
                          </a:solidFill>
                          <a:uFill>
                            <a:solidFill>
                              <a:srgbClr val="001746"/>
                            </a:solidFill>
                          </a:uFill>
                          <a:latin typeface="Arial"/>
                          <a:cs typeface="Arial"/>
                        </a:rPr>
                        <a:t> </a:t>
                      </a:r>
                      <a:r>
                        <a:rPr sz="1200" i="1" u="sng" dirty="0">
                          <a:solidFill>
                            <a:srgbClr val="001746"/>
                          </a:solidFill>
                          <a:uFill>
                            <a:solidFill>
                              <a:srgbClr val="001746"/>
                            </a:solidFill>
                          </a:uFill>
                          <a:latin typeface="Arial"/>
                          <a:cs typeface="Arial"/>
                        </a:rPr>
                        <a:t>nel</a:t>
                      </a:r>
                      <a:r>
                        <a:rPr sz="1200" i="1" u="sng" spc="-135" dirty="0">
                          <a:solidFill>
                            <a:srgbClr val="001746"/>
                          </a:solidFill>
                          <a:uFill>
                            <a:solidFill>
                              <a:srgbClr val="001746"/>
                            </a:solidFill>
                          </a:uFill>
                          <a:latin typeface="Arial"/>
                          <a:cs typeface="Arial"/>
                        </a:rPr>
                        <a:t> </a:t>
                      </a:r>
                      <a:r>
                        <a:rPr sz="1200" i="1" u="sng" spc="-10" dirty="0">
                          <a:solidFill>
                            <a:srgbClr val="001746"/>
                          </a:solidFill>
                          <a:uFill>
                            <a:solidFill>
                              <a:srgbClr val="001746"/>
                            </a:solidFill>
                          </a:uFill>
                          <a:latin typeface="Arial"/>
                          <a:cs typeface="Arial"/>
                        </a:rPr>
                        <a:t>terminal</a:t>
                      </a:r>
                      <a:endParaRPr sz="1200">
                        <a:latin typeface="Arial"/>
                        <a:cs typeface="Arial"/>
                      </a:endParaRPr>
                    </a:p>
                    <a:p>
                      <a:pPr marL="255904" marR="304800" indent="-171450">
                        <a:lnSpc>
                          <a:spcPct val="100000"/>
                        </a:lnSpc>
                        <a:spcBef>
                          <a:spcPts val="600"/>
                        </a:spcBef>
                        <a:buClr>
                          <a:srgbClr val="0091DA"/>
                        </a:buClr>
                        <a:buSzPct val="83333"/>
                        <a:buFont typeface="Wingdings"/>
                        <a:buChar char=""/>
                        <a:tabLst>
                          <a:tab pos="257175" algn="l"/>
                        </a:tabLst>
                      </a:pPr>
                      <a:r>
                        <a:rPr sz="1200" dirty="0">
                          <a:solidFill>
                            <a:srgbClr val="001746"/>
                          </a:solidFill>
                          <a:latin typeface="Arial"/>
                          <a:cs typeface="Arial"/>
                        </a:rPr>
                        <a:t>La</a:t>
                      </a:r>
                      <a:r>
                        <a:rPr sz="1200" spc="-5" dirty="0">
                          <a:solidFill>
                            <a:srgbClr val="001746"/>
                          </a:solidFill>
                          <a:latin typeface="Arial"/>
                          <a:cs typeface="Arial"/>
                        </a:rPr>
                        <a:t> </a:t>
                      </a:r>
                      <a:r>
                        <a:rPr sz="1200" spc="-10" dirty="0">
                          <a:solidFill>
                            <a:srgbClr val="001746"/>
                          </a:solidFill>
                          <a:latin typeface="Arial"/>
                          <a:cs typeface="Arial"/>
                        </a:rPr>
                        <a:t>responsabilità</a:t>
                      </a:r>
                      <a:r>
                        <a:rPr sz="1200" spc="-45" dirty="0">
                          <a:solidFill>
                            <a:srgbClr val="001746"/>
                          </a:solidFill>
                          <a:latin typeface="Arial"/>
                          <a:cs typeface="Arial"/>
                        </a:rPr>
                        <a:t> </a:t>
                      </a:r>
                      <a:r>
                        <a:rPr sz="1200" dirty="0">
                          <a:solidFill>
                            <a:srgbClr val="001746"/>
                          </a:solidFill>
                          <a:latin typeface="Arial"/>
                          <a:cs typeface="Arial"/>
                        </a:rPr>
                        <a:t>viene</a:t>
                      </a:r>
                      <a:r>
                        <a:rPr sz="1200" spc="-45" dirty="0">
                          <a:solidFill>
                            <a:srgbClr val="001746"/>
                          </a:solidFill>
                          <a:latin typeface="Arial"/>
                          <a:cs typeface="Arial"/>
                        </a:rPr>
                        <a:t> </a:t>
                      </a:r>
                      <a:r>
                        <a:rPr sz="1200" dirty="0">
                          <a:solidFill>
                            <a:srgbClr val="001746"/>
                          </a:solidFill>
                          <a:latin typeface="Arial"/>
                          <a:cs typeface="Arial"/>
                        </a:rPr>
                        <a:t>invece</a:t>
                      </a:r>
                      <a:r>
                        <a:rPr sz="1200" spc="-45" dirty="0">
                          <a:solidFill>
                            <a:srgbClr val="001746"/>
                          </a:solidFill>
                          <a:latin typeface="Arial"/>
                          <a:cs typeface="Arial"/>
                        </a:rPr>
                        <a:t> </a:t>
                      </a:r>
                      <a:r>
                        <a:rPr sz="1200" dirty="0">
                          <a:solidFill>
                            <a:srgbClr val="001746"/>
                          </a:solidFill>
                          <a:latin typeface="Arial"/>
                          <a:cs typeface="Arial"/>
                        </a:rPr>
                        <a:t>esclusa</a:t>
                      </a:r>
                      <a:r>
                        <a:rPr sz="1200" spc="-45" dirty="0">
                          <a:solidFill>
                            <a:srgbClr val="001746"/>
                          </a:solidFill>
                          <a:latin typeface="Arial"/>
                          <a:cs typeface="Arial"/>
                        </a:rPr>
                        <a:t> </a:t>
                      </a:r>
                      <a:r>
                        <a:rPr sz="1200" dirty="0">
                          <a:solidFill>
                            <a:srgbClr val="001746"/>
                          </a:solidFill>
                          <a:latin typeface="Arial"/>
                          <a:cs typeface="Arial"/>
                        </a:rPr>
                        <a:t>nei</a:t>
                      </a:r>
                      <a:r>
                        <a:rPr sz="1200" spc="-15" dirty="0">
                          <a:solidFill>
                            <a:srgbClr val="001746"/>
                          </a:solidFill>
                          <a:latin typeface="Arial"/>
                          <a:cs typeface="Arial"/>
                        </a:rPr>
                        <a:t> </a:t>
                      </a:r>
                      <a:r>
                        <a:rPr sz="1200" spc="-10" dirty="0">
                          <a:solidFill>
                            <a:srgbClr val="001746"/>
                          </a:solidFill>
                          <a:latin typeface="Arial"/>
                          <a:cs typeface="Arial"/>
                        </a:rPr>
                        <a:t>confronti</a:t>
                      </a:r>
                      <a:r>
                        <a:rPr sz="1200" spc="-50" dirty="0">
                          <a:solidFill>
                            <a:srgbClr val="001746"/>
                          </a:solidFill>
                          <a:latin typeface="Arial"/>
                          <a:cs typeface="Arial"/>
                        </a:rPr>
                        <a:t> </a:t>
                      </a:r>
                      <a:r>
                        <a:rPr sz="1200" dirty="0">
                          <a:solidFill>
                            <a:srgbClr val="001746"/>
                          </a:solidFill>
                          <a:latin typeface="Arial"/>
                          <a:cs typeface="Arial"/>
                        </a:rPr>
                        <a:t>di</a:t>
                      </a:r>
                      <a:r>
                        <a:rPr sz="1200" spc="-15" dirty="0">
                          <a:solidFill>
                            <a:srgbClr val="001746"/>
                          </a:solidFill>
                          <a:latin typeface="Arial"/>
                          <a:cs typeface="Arial"/>
                        </a:rPr>
                        <a:t> </a:t>
                      </a:r>
                      <a:r>
                        <a:rPr sz="1200" spc="-10" dirty="0">
                          <a:solidFill>
                            <a:srgbClr val="001746"/>
                          </a:solidFill>
                          <a:latin typeface="Arial"/>
                          <a:cs typeface="Arial"/>
                        </a:rPr>
                        <a:t>Trenitalia</a:t>
                      </a:r>
                      <a:r>
                        <a:rPr sz="1200" spc="-45" dirty="0">
                          <a:solidFill>
                            <a:srgbClr val="001746"/>
                          </a:solidFill>
                          <a:latin typeface="Arial"/>
                          <a:cs typeface="Arial"/>
                        </a:rPr>
                        <a:t> </a:t>
                      </a:r>
                      <a:r>
                        <a:rPr sz="1200" dirty="0">
                          <a:solidFill>
                            <a:srgbClr val="001746"/>
                          </a:solidFill>
                          <a:latin typeface="Arial"/>
                          <a:cs typeface="Arial"/>
                        </a:rPr>
                        <a:t>S.p.A.(Y)</a:t>
                      </a:r>
                      <a:r>
                        <a:rPr sz="1200" spc="-40" dirty="0">
                          <a:solidFill>
                            <a:srgbClr val="001746"/>
                          </a:solidFill>
                          <a:latin typeface="Arial"/>
                          <a:cs typeface="Arial"/>
                        </a:rPr>
                        <a:t> </a:t>
                      </a:r>
                      <a:r>
                        <a:rPr sz="1200" i="1" dirty="0">
                          <a:solidFill>
                            <a:srgbClr val="001746"/>
                          </a:solidFill>
                          <a:latin typeface="Arial"/>
                          <a:cs typeface="Arial"/>
                        </a:rPr>
                        <a:t>perché</a:t>
                      </a:r>
                      <a:r>
                        <a:rPr sz="1200" i="1" spc="-40" dirty="0">
                          <a:solidFill>
                            <a:srgbClr val="001746"/>
                          </a:solidFill>
                          <a:latin typeface="Arial"/>
                          <a:cs typeface="Arial"/>
                        </a:rPr>
                        <a:t> </a:t>
                      </a:r>
                      <a:r>
                        <a:rPr sz="1200" i="1" spc="-10" dirty="0">
                          <a:solidFill>
                            <a:srgbClr val="001746"/>
                          </a:solidFill>
                          <a:latin typeface="Arial"/>
                          <a:cs typeface="Arial"/>
                        </a:rPr>
                        <a:t>l'illecito</a:t>
                      </a:r>
                      <a:r>
                        <a:rPr sz="1200" i="1" spc="-45" dirty="0">
                          <a:solidFill>
                            <a:srgbClr val="001746"/>
                          </a:solidFill>
                          <a:latin typeface="Arial"/>
                          <a:cs typeface="Arial"/>
                        </a:rPr>
                        <a:t> </a:t>
                      </a:r>
                      <a:r>
                        <a:rPr sz="1200" i="1" spc="-10" dirty="0">
                          <a:solidFill>
                            <a:srgbClr val="001746"/>
                          </a:solidFill>
                          <a:latin typeface="Arial"/>
                          <a:cs typeface="Arial"/>
                        </a:rPr>
                        <a:t>amministrativo</a:t>
                      </a:r>
                      <a:r>
                        <a:rPr sz="1200" i="1" spc="-45" dirty="0">
                          <a:solidFill>
                            <a:srgbClr val="001746"/>
                          </a:solidFill>
                          <a:latin typeface="Arial"/>
                          <a:cs typeface="Arial"/>
                        </a:rPr>
                        <a:t> </a:t>
                      </a:r>
                      <a:r>
                        <a:rPr sz="1200" i="1" spc="-25" dirty="0">
                          <a:solidFill>
                            <a:srgbClr val="001746"/>
                          </a:solidFill>
                          <a:latin typeface="Arial"/>
                          <a:cs typeface="Arial"/>
                        </a:rPr>
                        <a:t>non 	</a:t>
                      </a:r>
                      <a:r>
                        <a:rPr sz="1200" i="1" spc="-10" dirty="0">
                          <a:solidFill>
                            <a:srgbClr val="001746"/>
                          </a:solidFill>
                          <a:latin typeface="Arial"/>
                          <a:cs typeface="Arial"/>
                        </a:rPr>
                        <a:t>sussiste.</a:t>
                      </a:r>
                      <a:endParaRPr sz="1200">
                        <a:latin typeface="Arial"/>
                        <a:cs typeface="Arial"/>
                      </a:endParaRPr>
                    </a:p>
                  </a:txBody>
                  <a:tcPr marL="0" marR="0" marT="32384"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4"/>
                  </a:ext>
                </a:extLst>
              </a:tr>
              <a:tr h="1257350">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490"/>
                        </a:spcBef>
                      </a:pPr>
                      <a:endParaRPr sz="1100">
                        <a:latin typeface="Times New Roman"/>
                        <a:cs typeface="Times New Roman"/>
                      </a:endParaRPr>
                    </a:p>
                    <a:p>
                      <a:pPr marR="635" algn="ctr">
                        <a:lnSpc>
                          <a:spcPct val="100000"/>
                        </a:lnSpc>
                      </a:pPr>
                      <a:r>
                        <a:rPr sz="1100" b="1" spc="-10" dirty="0">
                          <a:solidFill>
                            <a:srgbClr val="001746"/>
                          </a:solidFill>
                          <a:latin typeface="Arial"/>
                          <a:cs typeface="Arial"/>
                        </a:rPr>
                        <a:t>Sanzioni</a:t>
                      </a:r>
                      <a:endParaRPr sz="1100">
                        <a:latin typeface="Arial"/>
                        <a:cs typeface="Arial"/>
                      </a:endParaRPr>
                    </a:p>
                  </a:txBody>
                  <a:tcPr marL="0" marR="0" marT="0"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5090">
                        <a:lnSpc>
                          <a:spcPct val="100000"/>
                        </a:lnSpc>
                        <a:spcBef>
                          <a:spcPts val="254"/>
                        </a:spcBef>
                      </a:pPr>
                      <a:r>
                        <a:rPr sz="1200" spc="-10" dirty="0">
                          <a:solidFill>
                            <a:srgbClr val="001746"/>
                          </a:solidFill>
                          <a:latin typeface="Arial"/>
                          <a:cs typeface="Arial"/>
                        </a:rPr>
                        <a:t>Sanzioni</a:t>
                      </a:r>
                      <a:r>
                        <a:rPr sz="1200" spc="-50" dirty="0">
                          <a:solidFill>
                            <a:srgbClr val="001746"/>
                          </a:solidFill>
                          <a:latin typeface="Arial"/>
                          <a:cs typeface="Arial"/>
                        </a:rPr>
                        <a:t> </a:t>
                      </a:r>
                      <a:r>
                        <a:rPr sz="1200" spc="-10" dirty="0">
                          <a:solidFill>
                            <a:srgbClr val="001746"/>
                          </a:solidFill>
                          <a:latin typeface="Arial"/>
                          <a:cs typeface="Arial"/>
                        </a:rPr>
                        <a:t>pecuniarie</a:t>
                      </a:r>
                      <a:endParaRPr sz="1200" dirty="0">
                        <a:latin typeface="Arial"/>
                        <a:cs typeface="Arial"/>
                      </a:endParaRPr>
                    </a:p>
                    <a:p>
                      <a:pPr marL="256540" indent="-171450">
                        <a:lnSpc>
                          <a:spcPct val="100000"/>
                        </a:lnSpc>
                        <a:spcBef>
                          <a:spcPts val="600"/>
                        </a:spcBef>
                        <a:buClr>
                          <a:srgbClr val="0091DA"/>
                        </a:buClr>
                        <a:buSzPct val="83333"/>
                        <a:buFont typeface="Wingdings"/>
                        <a:buChar char=""/>
                        <a:tabLst>
                          <a:tab pos="256540" algn="l"/>
                        </a:tabLst>
                      </a:pPr>
                      <a:r>
                        <a:rPr sz="1200" dirty="0">
                          <a:solidFill>
                            <a:srgbClr val="001746"/>
                          </a:solidFill>
                          <a:latin typeface="Arial"/>
                          <a:cs typeface="Arial"/>
                        </a:rPr>
                        <a:t>X</a:t>
                      </a:r>
                      <a:r>
                        <a:rPr sz="1200" spc="-5" dirty="0">
                          <a:solidFill>
                            <a:srgbClr val="001746"/>
                          </a:solidFill>
                          <a:latin typeface="Arial"/>
                          <a:cs typeface="Arial"/>
                        </a:rPr>
                        <a:t> </a:t>
                      </a:r>
                      <a:r>
                        <a:rPr sz="1200" spc="-10" dirty="0">
                          <a:solidFill>
                            <a:srgbClr val="001746"/>
                          </a:solidFill>
                          <a:latin typeface="Arial"/>
                          <a:cs typeface="Arial"/>
                        </a:rPr>
                        <a:t>s.r.l.</a:t>
                      </a:r>
                      <a:r>
                        <a:rPr sz="1200" spc="-40" dirty="0">
                          <a:solidFill>
                            <a:srgbClr val="001746"/>
                          </a:solidFill>
                          <a:latin typeface="Arial"/>
                          <a:cs typeface="Arial"/>
                        </a:rPr>
                        <a:t> </a:t>
                      </a:r>
                      <a:r>
                        <a:rPr sz="1200" dirty="0">
                          <a:solidFill>
                            <a:srgbClr val="001746"/>
                          </a:solidFill>
                          <a:latin typeface="Arial"/>
                          <a:cs typeface="Arial"/>
                        </a:rPr>
                        <a:t>:</a:t>
                      </a:r>
                      <a:r>
                        <a:rPr sz="1200" spc="-5" dirty="0">
                          <a:solidFill>
                            <a:srgbClr val="001746"/>
                          </a:solidFill>
                          <a:latin typeface="Arial"/>
                          <a:cs typeface="Arial"/>
                        </a:rPr>
                        <a:t> </a:t>
                      </a:r>
                      <a:r>
                        <a:rPr sz="1200" dirty="0">
                          <a:solidFill>
                            <a:srgbClr val="001746"/>
                          </a:solidFill>
                          <a:latin typeface="Arial"/>
                          <a:cs typeface="Arial"/>
                        </a:rPr>
                        <a:t>€</a:t>
                      </a:r>
                      <a:r>
                        <a:rPr sz="1200" spc="20" dirty="0">
                          <a:solidFill>
                            <a:srgbClr val="001746"/>
                          </a:solidFill>
                          <a:latin typeface="Arial"/>
                          <a:cs typeface="Arial"/>
                        </a:rPr>
                        <a:t> </a:t>
                      </a:r>
                      <a:r>
                        <a:rPr sz="1200" spc="-10" dirty="0">
                          <a:solidFill>
                            <a:srgbClr val="001746"/>
                          </a:solidFill>
                          <a:latin typeface="Arial"/>
                          <a:cs typeface="Arial"/>
                        </a:rPr>
                        <a:t>120.000</a:t>
                      </a:r>
                      <a:endParaRPr sz="1200" dirty="0">
                        <a:latin typeface="Arial"/>
                        <a:cs typeface="Arial"/>
                      </a:endParaRPr>
                    </a:p>
                    <a:p>
                      <a:pPr marL="256540" indent="-171450">
                        <a:lnSpc>
                          <a:spcPct val="100000"/>
                        </a:lnSpc>
                        <a:spcBef>
                          <a:spcPts val="600"/>
                        </a:spcBef>
                        <a:buClr>
                          <a:srgbClr val="0091DA"/>
                        </a:buClr>
                        <a:buSzPct val="83333"/>
                        <a:buFont typeface="Wingdings"/>
                        <a:buChar char=""/>
                        <a:tabLst>
                          <a:tab pos="256540" algn="l"/>
                        </a:tabLst>
                      </a:pPr>
                      <a:r>
                        <a:rPr sz="1200" dirty="0">
                          <a:solidFill>
                            <a:srgbClr val="001746"/>
                          </a:solidFill>
                          <a:latin typeface="Arial"/>
                          <a:cs typeface="Arial"/>
                        </a:rPr>
                        <a:t>W:</a:t>
                      </a:r>
                      <a:r>
                        <a:rPr sz="1200" spc="-10" dirty="0">
                          <a:solidFill>
                            <a:srgbClr val="001746"/>
                          </a:solidFill>
                          <a:latin typeface="Arial"/>
                          <a:cs typeface="Arial"/>
                        </a:rPr>
                        <a:t> </a:t>
                      </a:r>
                      <a:r>
                        <a:rPr sz="1200" dirty="0">
                          <a:solidFill>
                            <a:srgbClr val="001746"/>
                          </a:solidFill>
                          <a:latin typeface="Arial"/>
                          <a:cs typeface="Arial"/>
                        </a:rPr>
                        <a:t>€</a:t>
                      </a:r>
                      <a:r>
                        <a:rPr sz="1200" spc="-35" dirty="0">
                          <a:solidFill>
                            <a:srgbClr val="001746"/>
                          </a:solidFill>
                          <a:latin typeface="Arial"/>
                          <a:cs typeface="Arial"/>
                        </a:rPr>
                        <a:t> </a:t>
                      </a:r>
                      <a:r>
                        <a:rPr sz="1200" spc="-10" dirty="0">
                          <a:solidFill>
                            <a:srgbClr val="001746"/>
                          </a:solidFill>
                          <a:latin typeface="Arial"/>
                          <a:cs typeface="Arial"/>
                        </a:rPr>
                        <a:t>140.000</a:t>
                      </a:r>
                      <a:endParaRPr sz="1200" dirty="0">
                        <a:latin typeface="Arial"/>
                        <a:cs typeface="Arial"/>
                      </a:endParaRPr>
                    </a:p>
                    <a:p>
                      <a:pPr marL="255904" marR="642620" indent="-171450">
                        <a:lnSpc>
                          <a:spcPct val="100000"/>
                        </a:lnSpc>
                        <a:spcBef>
                          <a:spcPts val="605"/>
                        </a:spcBef>
                        <a:buClr>
                          <a:srgbClr val="0091DA"/>
                        </a:buClr>
                        <a:buSzPct val="83333"/>
                        <a:buFont typeface="Wingdings"/>
                        <a:buChar char=""/>
                        <a:tabLst>
                          <a:tab pos="257175" algn="l"/>
                        </a:tabLst>
                      </a:pPr>
                      <a:r>
                        <a:rPr sz="1200" dirty="0">
                          <a:solidFill>
                            <a:srgbClr val="001746"/>
                          </a:solidFill>
                          <a:latin typeface="Arial"/>
                          <a:cs typeface="Arial"/>
                        </a:rPr>
                        <a:t>Azioni</a:t>
                      </a:r>
                      <a:r>
                        <a:rPr sz="1200" spc="-45" dirty="0">
                          <a:solidFill>
                            <a:srgbClr val="001746"/>
                          </a:solidFill>
                          <a:latin typeface="Arial"/>
                          <a:cs typeface="Arial"/>
                        </a:rPr>
                        <a:t> </a:t>
                      </a:r>
                      <a:r>
                        <a:rPr sz="1200" spc="-10" dirty="0">
                          <a:solidFill>
                            <a:srgbClr val="001746"/>
                          </a:solidFill>
                          <a:latin typeface="Arial"/>
                          <a:cs typeface="Arial"/>
                        </a:rPr>
                        <a:t>riparatorie</a:t>
                      </a:r>
                      <a:r>
                        <a:rPr sz="1200" spc="-40" dirty="0">
                          <a:solidFill>
                            <a:srgbClr val="001746"/>
                          </a:solidFill>
                          <a:latin typeface="Arial"/>
                          <a:cs typeface="Arial"/>
                        </a:rPr>
                        <a:t> </a:t>
                      </a:r>
                      <a:r>
                        <a:rPr sz="1200" dirty="0">
                          <a:solidFill>
                            <a:srgbClr val="001746"/>
                          </a:solidFill>
                          <a:latin typeface="Arial"/>
                          <a:cs typeface="Arial"/>
                        </a:rPr>
                        <a:t>e</a:t>
                      </a:r>
                      <a:r>
                        <a:rPr sz="1200" spc="-5" dirty="0">
                          <a:solidFill>
                            <a:srgbClr val="001746"/>
                          </a:solidFill>
                          <a:latin typeface="Arial"/>
                          <a:cs typeface="Arial"/>
                        </a:rPr>
                        <a:t> </a:t>
                      </a:r>
                      <a:r>
                        <a:rPr sz="1200" spc="-10" dirty="0">
                          <a:solidFill>
                            <a:srgbClr val="001746"/>
                          </a:solidFill>
                          <a:latin typeface="Arial"/>
                          <a:cs typeface="Arial"/>
                        </a:rPr>
                        <a:t>riduzione</a:t>
                      </a:r>
                      <a:r>
                        <a:rPr sz="1200" spc="-40" dirty="0">
                          <a:solidFill>
                            <a:srgbClr val="001746"/>
                          </a:solidFill>
                          <a:latin typeface="Arial"/>
                          <a:cs typeface="Arial"/>
                        </a:rPr>
                        <a:t> </a:t>
                      </a:r>
                      <a:r>
                        <a:rPr sz="1200" dirty="0">
                          <a:solidFill>
                            <a:srgbClr val="001746"/>
                          </a:solidFill>
                          <a:latin typeface="Arial"/>
                          <a:cs typeface="Arial"/>
                        </a:rPr>
                        <a:t>di</a:t>
                      </a:r>
                      <a:r>
                        <a:rPr sz="1200" spc="-5" dirty="0">
                          <a:solidFill>
                            <a:srgbClr val="001746"/>
                          </a:solidFill>
                          <a:latin typeface="Arial"/>
                          <a:cs typeface="Arial"/>
                        </a:rPr>
                        <a:t> </a:t>
                      </a:r>
                      <a:r>
                        <a:rPr sz="1200" spc="-10" dirty="0">
                          <a:solidFill>
                            <a:srgbClr val="001746"/>
                          </a:solidFill>
                          <a:latin typeface="Arial"/>
                          <a:cs typeface="Arial"/>
                        </a:rPr>
                        <a:t>sanzione:</a:t>
                      </a:r>
                      <a:r>
                        <a:rPr sz="1200" spc="-30" dirty="0">
                          <a:solidFill>
                            <a:srgbClr val="001746"/>
                          </a:solidFill>
                          <a:latin typeface="Arial"/>
                          <a:cs typeface="Arial"/>
                        </a:rPr>
                        <a:t> </a:t>
                      </a:r>
                      <a:r>
                        <a:rPr sz="1200" dirty="0">
                          <a:solidFill>
                            <a:srgbClr val="001746"/>
                          </a:solidFill>
                          <a:latin typeface="Arial"/>
                          <a:cs typeface="Arial"/>
                        </a:rPr>
                        <a:t>viene</a:t>
                      </a:r>
                      <a:r>
                        <a:rPr sz="1200" spc="-40" dirty="0">
                          <a:solidFill>
                            <a:srgbClr val="001746"/>
                          </a:solidFill>
                          <a:latin typeface="Arial"/>
                          <a:cs typeface="Arial"/>
                        </a:rPr>
                        <a:t> </a:t>
                      </a:r>
                      <a:r>
                        <a:rPr sz="1200" spc="-10" dirty="0">
                          <a:solidFill>
                            <a:srgbClr val="001746"/>
                          </a:solidFill>
                          <a:latin typeface="Arial"/>
                          <a:cs typeface="Arial"/>
                        </a:rPr>
                        <a:t>riconosciuta</a:t>
                      </a:r>
                      <a:r>
                        <a:rPr sz="1200" spc="-40" dirty="0">
                          <a:solidFill>
                            <a:srgbClr val="001746"/>
                          </a:solidFill>
                          <a:latin typeface="Arial"/>
                          <a:cs typeface="Arial"/>
                        </a:rPr>
                        <a:t> </a:t>
                      </a:r>
                      <a:r>
                        <a:rPr sz="1200" dirty="0">
                          <a:solidFill>
                            <a:srgbClr val="001746"/>
                          </a:solidFill>
                          <a:latin typeface="Arial"/>
                          <a:cs typeface="Arial"/>
                        </a:rPr>
                        <a:t>alla</a:t>
                      </a:r>
                      <a:r>
                        <a:rPr sz="1200" spc="-35" dirty="0">
                          <a:solidFill>
                            <a:srgbClr val="001746"/>
                          </a:solidFill>
                          <a:latin typeface="Arial"/>
                          <a:cs typeface="Arial"/>
                        </a:rPr>
                        <a:t> </a:t>
                      </a:r>
                      <a:r>
                        <a:rPr sz="1200" dirty="0">
                          <a:solidFill>
                            <a:srgbClr val="001746"/>
                          </a:solidFill>
                          <a:latin typeface="Arial"/>
                          <a:cs typeface="Arial"/>
                        </a:rPr>
                        <a:t>società</a:t>
                      </a:r>
                      <a:r>
                        <a:rPr sz="1200" spc="-50" dirty="0">
                          <a:solidFill>
                            <a:srgbClr val="001746"/>
                          </a:solidFill>
                          <a:latin typeface="Arial"/>
                          <a:cs typeface="Arial"/>
                        </a:rPr>
                        <a:t> </a:t>
                      </a:r>
                      <a:r>
                        <a:rPr sz="1200" dirty="0">
                          <a:solidFill>
                            <a:srgbClr val="001746"/>
                          </a:solidFill>
                          <a:latin typeface="Arial"/>
                          <a:cs typeface="Arial"/>
                        </a:rPr>
                        <a:t>X</a:t>
                      </a:r>
                      <a:r>
                        <a:rPr sz="1200" spc="10" dirty="0">
                          <a:solidFill>
                            <a:srgbClr val="001746"/>
                          </a:solidFill>
                          <a:latin typeface="Arial"/>
                          <a:cs typeface="Arial"/>
                        </a:rPr>
                        <a:t> </a:t>
                      </a:r>
                      <a:r>
                        <a:rPr sz="1200" dirty="0">
                          <a:solidFill>
                            <a:srgbClr val="001746"/>
                          </a:solidFill>
                          <a:latin typeface="Arial"/>
                          <a:cs typeface="Arial"/>
                        </a:rPr>
                        <a:t>la</a:t>
                      </a:r>
                      <a:r>
                        <a:rPr sz="1200" spc="-10" dirty="0">
                          <a:solidFill>
                            <a:srgbClr val="001746"/>
                          </a:solidFill>
                          <a:latin typeface="Arial"/>
                          <a:cs typeface="Arial"/>
                        </a:rPr>
                        <a:t> </a:t>
                      </a:r>
                      <a:r>
                        <a:rPr sz="1200" b="1" spc="-10" dirty="0">
                          <a:solidFill>
                            <a:srgbClr val="001746"/>
                          </a:solidFill>
                          <a:latin typeface="Arial"/>
                          <a:cs typeface="Arial"/>
                        </a:rPr>
                        <a:t>riduzione</a:t>
                      </a:r>
                      <a:r>
                        <a:rPr sz="1200" b="1" spc="-25" dirty="0">
                          <a:solidFill>
                            <a:srgbClr val="001746"/>
                          </a:solidFill>
                          <a:latin typeface="Arial"/>
                          <a:cs typeface="Arial"/>
                        </a:rPr>
                        <a:t> </a:t>
                      </a:r>
                      <a:r>
                        <a:rPr sz="1200" b="1" dirty="0">
                          <a:solidFill>
                            <a:srgbClr val="001746"/>
                          </a:solidFill>
                          <a:latin typeface="Arial"/>
                          <a:cs typeface="Arial"/>
                        </a:rPr>
                        <a:t>della </a:t>
                      </a:r>
                      <a:r>
                        <a:rPr sz="1200" b="1" spc="-10" dirty="0">
                          <a:solidFill>
                            <a:srgbClr val="001746"/>
                          </a:solidFill>
                          <a:latin typeface="Arial"/>
                          <a:cs typeface="Arial"/>
                        </a:rPr>
                        <a:t>sanzione 	pecuniaria</a:t>
                      </a:r>
                      <a:r>
                        <a:rPr sz="1200" b="1" spc="-45" dirty="0">
                          <a:solidFill>
                            <a:srgbClr val="001746"/>
                          </a:solidFill>
                          <a:latin typeface="Arial"/>
                          <a:cs typeface="Arial"/>
                        </a:rPr>
                        <a:t> </a:t>
                      </a:r>
                      <a:r>
                        <a:rPr sz="1200" b="1" dirty="0">
                          <a:solidFill>
                            <a:srgbClr val="001746"/>
                          </a:solidFill>
                          <a:latin typeface="Arial"/>
                          <a:cs typeface="Arial"/>
                        </a:rPr>
                        <a:t>per</a:t>
                      </a:r>
                      <a:r>
                        <a:rPr sz="1200" b="1" spc="-30" dirty="0">
                          <a:solidFill>
                            <a:srgbClr val="001746"/>
                          </a:solidFill>
                          <a:latin typeface="Arial"/>
                          <a:cs typeface="Arial"/>
                        </a:rPr>
                        <a:t> </a:t>
                      </a:r>
                      <a:r>
                        <a:rPr sz="1200" b="1" dirty="0">
                          <a:solidFill>
                            <a:srgbClr val="001746"/>
                          </a:solidFill>
                          <a:latin typeface="Arial"/>
                          <a:cs typeface="Arial"/>
                        </a:rPr>
                        <a:t>aver</a:t>
                      </a:r>
                      <a:r>
                        <a:rPr sz="1200" b="1" spc="-30" dirty="0">
                          <a:solidFill>
                            <a:srgbClr val="001746"/>
                          </a:solidFill>
                          <a:latin typeface="Arial"/>
                          <a:cs typeface="Arial"/>
                        </a:rPr>
                        <a:t> </a:t>
                      </a:r>
                      <a:r>
                        <a:rPr sz="1200" b="1" spc="-10" dirty="0">
                          <a:solidFill>
                            <a:srgbClr val="001746"/>
                          </a:solidFill>
                          <a:latin typeface="Arial"/>
                          <a:cs typeface="Arial"/>
                        </a:rPr>
                        <a:t>adottato</a:t>
                      </a:r>
                      <a:r>
                        <a:rPr sz="1200" spc="-10" dirty="0">
                          <a:solidFill>
                            <a:srgbClr val="001746"/>
                          </a:solidFill>
                          <a:latin typeface="Arial"/>
                          <a:cs typeface="Arial"/>
                        </a:rPr>
                        <a:t>,</a:t>
                      </a:r>
                      <a:r>
                        <a:rPr sz="1200" spc="-30" dirty="0">
                          <a:solidFill>
                            <a:srgbClr val="001746"/>
                          </a:solidFill>
                          <a:latin typeface="Arial"/>
                          <a:cs typeface="Arial"/>
                        </a:rPr>
                        <a:t> </a:t>
                      </a:r>
                      <a:r>
                        <a:rPr sz="1200" spc="-10" dirty="0">
                          <a:solidFill>
                            <a:srgbClr val="001746"/>
                          </a:solidFill>
                          <a:latin typeface="Arial"/>
                          <a:cs typeface="Arial"/>
                        </a:rPr>
                        <a:t>successivamente</a:t>
                      </a:r>
                      <a:r>
                        <a:rPr sz="1200" spc="-50" dirty="0">
                          <a:solidFill>
                            <a:srgbClr val="001746"/>
                          </a:solidFill>
                          <a:latin typeface="Arial"/>
                          <a:cs typeface="Arial"/>
                        </a:rPr>
                        <a:t> </a:t>
                      </a:r>
                      <a:r>
                        <a:rPr sz="1200" dirty="0">
                          <a:solidFill>
                            <a:srgbClr val="001746"/>
                          </a:solidFill>
                          <a:latin typeface="Arial"/>
                          <a:cs typeface="Arial"/>
                        </a:rPr>
                        <a:t>al</a:t>
                      </a:r>
                      <a:r>
                        <a:rPr sz="1200" spc="5" dirty="0">
                          <a:solidFill>
                            <a:srgbClr val="001746"/>
                          </a:solidFill>
                          <a:latin typeface="Arial"/>
                          <a:cs typeface="Arial"/>
                        </a:rPr>
                        <a:t> </a:t>
                      </a:r>
                      <a:r>
                        <a:rPr sz="1200" dirty="0">
                          <a:solidFill>
                            <a:srgbClr val="001746"/>
                          </a:solidFill>
                          <a:latin typeface="Arial"/>
                          <a:cs typeface="Arial"/>
                        </a:rPr>
                        <a:t>fatto,</a:t>
                      </a:r>
                      <a:r>
                        <a:rPr sz="1200" spc="-15" dirty="0">
                          <a:solidFill>
                            <a:srgbClr val="001746"/>
                          </a:solidFill>
                          <a:latin typeface="Arial"/>
                          <a:cs typeface="Arial"/>
                        </a:rPr>
                        <a:t> </a:t>
                      </a:r>
                      <a:r>
                        <a:rPr sz="1200" dirty="0">
                          <a:solidFill>
                            <a:srgbClr val="001746"/>
                          </a:solidFill>
                          <a:latin typeface="Arial"/>
                          <a:cs typeface="Arial"/>
                        </a:rPr>
                        <a:t>un</a:t>
                      </a:r>
                      <a:r>
                        <a:rPr sz="1200" spc="-15" dirty="0">
                          <a:solidFill>
                            <a:srgbClr val="001746"/>
                          </a:solidFill>
                          <a:latin typeface="Arial"/>
                          <a:cs typeface="Arial"/>
                        </a:rPr>
                        <a:t> </a:t>
                      </a:r>
                      <a:r>
                        <a:rPr sz="1200" b="1" dirty="0">
                          <a:solidFill>
                            <a:srgbClr val="001746"/>
                          </a:solidFill>
                          <a:latin typeface="Arial"/>
                          <a:cs typeface="Arial"/>
                        </a:rPr>
                        <a:t>idoneo</a:t>
                      </a:r>
                      <a:r>
                        <a:rPr sz="1200" b="1" spc="-10" dirty="0">
                          <a:solidFill>
                            <a:srgbClr val="001746"/>
                          </a:solidFill>
                          <a:latin typeface="Arial"/>
                          <a:cs typeface="Arial"/>
                        </a:rPr>
                        <a:t> modello</a:t>
                      </a:r>
                      <a:r>
                        <a:rPr sz="1200" b="1" spc="-50" dirty="0">
                          <a:solidFill>
                            <a:srgbClr val="001746"/>
                          </a:solidFill>
                          <a:latin typeface="Arial"/>
                          <a:cs typeface="Arial"/>
                        </a:rPr>
                        <a:t> </a:t>
                      </a:r>
                      <a:r>
                        <a:rPr sz="1200" b="1" spc="-10" dirty="0">
                          <a:solidFill>
                            <a:srgbClr val="001746"/>
                          </a:solidFill>
                          <a:latin typeface="Arial"/>
                          <a:cs typeface="Arial"/>
                        </a:rPr>
                        <a:t>organizzativo</a:t>
                      </a:r>
                      <a:endParaRPr sz="1200" dirty="0">
                        <a:latin typeface="Arial"/>
                        <a:cs typeface="Arial"/>
                      </a:endParaRPr>
                    </a:p>
                  </a:txBody>
                  <a:tcPr marL="0" marR="0" marT="32384"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02844"/>
            <a:ext cx="2216150"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Caso Saipem</a:t>
            </a:r>
          </a:p>
        </p:txBody>
      </p:sp>
      <p:graphicFrame>
        <p:nvGraphicFramePr>
          <p:cNvPr id="3" name="object 3"/>
          <p:cNvGraphicFramePr>
            <a:graphicFrameLocks noGrp="1"/>
          </p:cNvGraphicFramePr>
          <p:nvPr/>
        </p:nvGraphicFramePr>
        <p:xfrm>
          <a:off x="746048" y="27641"/>
          <a:ext cx="7639685" cy="319405"/>
        </p:xfrm>
        <a:graphic>
          <a:graphicData uri="http://schemas.openxmlformats.org/drawingml/2006/table">
            <a:tbl>
              <a:tblPr firstRow="1" bandRow="1">
                <a:tableStyleId>{2D5ABB26-0587-4C30-8999-92F81FD0307C}</a:tableStyleId>
              </a:tblPr>
              <a:tblGrid>
                <a:gridCol w="821055">
                  <a:extLst>
                    <a:ext uri="{9D8B030D-6E8A-4147-A177-3AD203B41FA5}">
                      <a16:colId xmlns:a16="http://schemas.microsoft.com/office/drawing/2014/main" val="20000"/>
                    </a:ext>
                  </a:extLst>
                </a:gridCol>
                <a:gridCol w="681863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90805">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dirty="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4" name="object 4"/>
          <p:cNvGraphicFramePr>
            <a:graphicFrameLocks noGrp="1"/>
          </p:cNvGraphicFramePr>
          <p:nvPr>
            <p:extLst>
              <p:ext uri="{D42A27DB-BD31-4B8C-83A1-F6EECF244321}">
                <p14:modId xmlns:p14="http://schemas.microsoft.com/office/powerpoint/2010/main" val="3926603489"/>
              </p:ext>
            </p:extLst>
          </p:nvPr>
        </p:nvGraphicFramePr>
        <p:xfrm>
          <a:off x="457200" y="1227922"/>
          <a:ext cx="8567420" cy="4737100"/>
        </p:xfrm>
        <a:graphic>
          <a:graphicData uri="http://schemas.openxmlformats.org/drawingml/2006/table">
            <a:tbl>
              <a:tblPr firstRow="1" bandRow="1">
                <a:tableStyleId>{2D5ABB26-0587-4C30-8999-92F81FD0307C}</a:tableStyleId>
              </a:tblPr>
              <a:tblGrid>
                <a:gridCol w="1252681">
                  <a:extLst>
                    <a:ext uri="{9D8B030D-6E8A-4147-A177-3AD203B41FA5}">
                      <a16:colId xmlns:a16="http://schemas.microsoft.com/office/drawing/2014/main" val="20000"/>
                    </a:ext>
                  </a:extLst>
                </a:gridCol>
                <a:gridCol w="7314739">
                  <a:extLst>
                    <a:ext uri="{9D8B030D-6E8A-4147-A177-3AD203B41FA5}">
                      <a16:colId xmlns:a16="http://schemas.microsoft.com/office/drawing/2014/main" val="20001"/>
                    </a:ext>
                  </a:extLst>
                </a:gridCol>
              </a:tblGrid>
              <a:tr h="269240">
                <a:tc gridSpan="2">
                  <a:txBody>
                    <a:bodyPr/>
                    <a:lstStyle/>
                    <a:p>
                      <a:pPr algn="ctr">
                        <a:lnSpc>
                          <a:spcPct val="100000"/>
                        </a:lnSpc>
                        <a:spcBef>
                          <a:spcPts val="265"/>
                        </a:spcBef>
                      </a:pPr>
                      <a:r>
                        <a:rPr sz="1200" b="1" dirty="0">
                          <a:solidFill>
                            <a:srgbClr val="FFFFFF"/>
                          </a:solidFill>
                          <a:latin typeface="Arial (Corpo)"/>
                          <a:cs typeface="Arial"/>
                        </a:rPr>
                        <a:t>Corte</a:t>
                      </a:r>
                      <a:r>
                        <a:rPr sz="1200" b="1" spc="-40" dirty="0">
                          <a:solidFill>
                            <a:srgbClr val="FFFFFF"/>
                          </a:solidFill>
                          <a:latin typeface="Arial (Corpo)"/>
                          <a:cs typeface="Arial"/>
                        </a:rPr>
                        <a:t> </a:t>
                      </a:r>
                      <a:r>
                        <a:rPr sz="1200" b="1" dirty="0">
                          <a:solidFill>
                            <a:srgbClr val="FFFFFF"/>
                          </a:solidFill>
                          <a:latin typeface="Arial (Corpo)"/>
                          <a:cs typeface="Arial"/>
                        </a:rPr>
                        <a:t>di</a:t>
                      </a:r>
                      <a:r>
                        <a:rPr sz="1200" b="1" spc="-10" dirty="0">
                          <a:solidFill>
                            <a:srgbClr val="FFFFFF"/>
                          </a:solidFill>
                          <a:latin typeface="Arial (Corpo)"/>
                          <a:cs typeface="Arial"/>
                        </a:rPr>
                        <a:t> Cassazione,</a:t>
                      </a:r>
                      <a:r>
                        <a:rPr sz="1200" b="1" spc="-40" dirty="0">
                          <a:solidFill>
                            <a:srgbClr val="FFFFFF"/>
                          </a:solidFill>
                          <a:latin typeface="Arial (Corpo)"/>
                          <a:cs typeface="Arial"/>
                        </a:rPr>
                        <a:t> </a:t>
                      </a:r>
                      <a:r>
                        <a:rPr sz="1200" b="1" dirty="0">
                          <a:solidFill>
                            <a:srgbClr val="FFFFFF"/>
                          </a:solidFill>
                          <a:latin typeface="Arial (Corpo)"/>
                          <a:cs typeface="Arial"/>
                        </a:rPr>
                        <a:t>sesta</a:t>
                      </a:r>
                      <a:r>
                        <a:rPr sz="1200" b="1" spc="-50" dirty="0">
                          <a:solidFill>
                            <a:srgbClr val="FFFFFF"/>
                          </a:solidFill>
                          <a:latin typeface="Arial (Corpo)"/>
                          <a:cs typeface="Arial"/>
                        </a:rPr>
                        <a:t> </a:t>
                      </a:r>
                      <a:r>
                        <a:rPr sz="1200" b="1" spc="-10" dirty="0">
                          <a:solidFill>
                            <a:srgbClr val="FFFFFF"/>
                          </a:solidFill>
                          <a:latin typeface="Arial (Corpo)"/>
                          <a:cs typeface="Arial"/>
                        </a:rPr>
                        <a:t>sezione</a:t>
                      </a:r>
                      <a:r>
                        <a:rPr sz="1200" b="1" spc="-45" dirty="0">
                          <a:solidFill>
                            <a:srgbClr val="FFFFFF"/>
                          </a:solidFill>
                          <a:latin typeface="Arial (Corpo)"/>
                          <a:cs typeface="Arial"/>
                        </a:rPr>
                        <a:t> </a:t>
                      </a:r>
                      <a:r>
                        <a:rPr sz="1200" b="1" dirty="0">
                          <a:solidFill>
                            <a:srgbClr val="FFFFFF"/>
                          </a:solidFill>
                          <a:latin typeface="Arial (Corpo)"/>
                          <a:cs typeface="Arial"/>
                        </a:rPr>
                        <a:t>penale,</a:t>
                      </a:r>
                      <a:r>
                        <a:rPr sz="1200" b="1" spc="-40" dirty="0">
                          <a:solidFill>
                            <a:srgbClr val="FFFFFF"/>
                          </a:solidFill>
                          <a:latin typeface="Arial (Corpo)"/>
                          <a:cs typeface="Arial"/>
                        </a:rPr>
                        <a:t> </a:t>
                      </a:r>
                      <a:r>
                        <a:rPr sz="1200" b="1" dirty="0">
                          <a:solidFill>
                            <a:srgbClr val="FFFFFF"/>
                          </a:solidFill>
                          <a:latin typeface="Arial (Corpo)"/>
                          <a:cs typeface="Arial"/>
                        </a:rPr>
                        <a:t>n.</a:t>
                      </a:r>
                      <a:r>
                        <a:rPr sz="1200" b="1" spc="-10" dirty="0">
                          <a:solidFill>
                            <a:srgbClr val="FFFFFF"/>
                          </a:solidFill>
                          <a:latin typeface="Arial (Corpo)"/>
                          <a:cs typeface="Arial"/>
                        </a:rPr>
                        <a:t> </a:t>
                      </a:r>
                      <a:r>
                        <a:rPr sz="1200" b="1" dirty="0">
                          <a:solidFill>
                            <a:srgbClr val="FFFFFF"/>
                          </a:solidFill>
                          <a:latin typeface="Arial (Corpo)"/>
                          <a:cs typeface="Arial"/>
                        </a:rPr>
                        <a:t>42701</a:t>
                      </a:r>
                      <a:r>
                        <a:rPr sz="1200" b="1" spc="-45" dirty="0">
                          <a:solidFill>
                            <a:srgbClr val="FFFFFF"/>
                          </a:solidFill>
                          <a:latin typeface="Arial (Corpo)"/>
                          <a:cs typeface="Arial"/>
                        </a:rPr>
                        <a:t> </a:t>
                      </a:r>
                      <a:r>
                        <a:rPr sz="1200" b="1" dirty="0">
                          <a:solidFill>
                            <a:srgbClr val="FFFFFF"/>
                          </a:solidFill>
                          <a:latin typeface="Arial (Corpo)"/>
                          <a:cs typeface="Arial"/>
                        </a:rPr>
                        <a:t>-</a:t>
                      </a:r>
                      <a:r>
                        <a:rPr sz="1200" b="1" spc="5" dirty="0">
                          <a:solidFill>
                            <a:srgbClr val="FFFFFF"/>
                          </a:solidFill>
                          <a:latin typeface="Arial (Corpo)"/>
                          <a:cs typeface="Arial"/>
                        </a:rPr>
                        <a:t> </a:t>
                      </a:r>
                      <a:r>
                        <a:rPr sz="1200" b="1" dirty="0">
                          <a:solidFill>
                            <a:srgbClr val="FFFFFF"/>
                          </a:solidFill>
                          <a:latin typeface="Arial (Corpo)"/>
                          <a:cs typeface="Arial"/>
                        </a:rPr>
                        <a:t>1</a:t>
                      </a:r>
                      <a:r>
                        <a:rPr sz="1200" b="1" spc="-10" dirty="0">
                          <a:solidFill>
                            <a:srgbClr val="FFFFFF"/>
                          </a:solidFill>
                          <a:latin typeface="Arial (Corpo)"/>
                          <a:cs typeface="Arial"/>
                        </a:rPr>
                        <a:t> dicembre</a:t>
                      </a:r>
                      <a:r>
                        <a:rPr sz="1200" b="1" spc="-45" dirty="0">
                          <a:solidFill>
                            <a:srgbClr val="FFFFFF"/>
                          </a:solidFill>
                          <a:latin typeface="Arial (Corpo)"/>
                          <a:cs typeface="Arial"/>
                        </a:rPr>
                        <a:t> </a:t>
                      </a:r>
                      <a:r>
                        <a:rPr sz="1200" b="1" dirty="0">
                          <a:solidFill>
                            <a:srgbClr val="FFFFFF"/>
                          </a:solidFill>
                          <a:latin typeface="Arial (Corpo)"/>
                          <a:cs typeface="Arial"/>
                        </a:rPr>
                        <a:t>2010</a:t>
                      </a:r>
                      <a:r>
                        <a:rPr sz="1200" b="1" spc="-114" dirty="0">
                          <a:solidFill>
                            <a:srgbClr val="FFFFFF"/>
                          </a:solidFill>
                          <a:latin typeface="Arial (Corpo)"/>
                          <a:cs typeface="Arial"/>
                        </a:rPr>
                        <a:t> </a:t>
                      </a:r>
                      <a:r>
                        <a:rPr sz="1200" b="1" spc="-50" dirty="0">
                          <a:solidFill>
                            <a:srgbClr val="FFFFFF"/>
                          </a:solidFill>
                          <a:latin typeface="Arial (Corpo)"/>
                          <a:cs typeface="Arial"/>
                        </a:rPr>
                        <a:t>-</a:t>
                      </a:r>
                      <a:endParaRPr sz="1200" dirty="0">
                        <a:latin typeface="Arial (Corpo)"/>
                        <a:cs typeface="Arial"/>
                      </a:endParaRPr>
                    </a:p>
                  </a:txBody>
                  <a:tcPr marL="0" marR="0" marT="33655" marB="0">
                    <a:lnR w="12700">
                      <a:solidFill>
                        <a:srgbClr val="001F5F"/>
                      </a:solidFill>
                      <a:prstDash val="solid"/>
                    </a:lnR>
                    <a:lnT w="12700">
                      <a:solidFill>
                        <a:srgbClr val="001F5F"/>
                      </a:solidFill>
                      <a:prstDash val="solid"/>
                    </a:lnT>
                    <a:lnB w="12700">
                      <a:solidFill>
                        <a:srgbClr val="001F5F"/>
                      </a:solidFill>
                      <a:prstDash val="solid"/>
                    </a:lnB>
                    <a:solidFill>
                      <a:srgbClr val="2070FF"/>
                    </a:solidFill>
                  </a:tcPr>
                </a:tc>
                <a:tc hMerge="1">
                  <a:txBody>
                    <a:bodyPr/>
                    <a:lstStyle/>
                    <a:p>
                      <a:endParaRPr/>
                    </a:p>
                  </a:txBody>
                  <a:tcPr marL="0" marR="0" marT="0" marB="0"/>
                </a:tc>
                <a:extLst>
                  <a:ext uri="{0D108BD9-81ED-4DB2-BD59-A6C34878D82A}">
                    <a16:rowId xmlns:a16="http://schemas.microsoft.com/office/drawing/2014/main" val="10000"/>
                  </a:ext>
                </a:extLst>
              </a:tr>
              <a:tr h="269240">
                <a:tc>
                  <a:txBody>
                    <a:bodyPr/>
                    <a:lstStyle/>
                    <a:p>
                      <a:pPr algn="ctr">
                        <a:lnSpc>
                          <a:spcPct val="100000"/>
                        </a:lnSpc>
                        <a:spcBef>
                          <a:spcPts val="265"/>
                        </a:spcBef>
                      </a:pPr>
                      <a:r>
                        <a:rPr sz="1200" b="1" spc="-10" dirty="0">
                          <a:solidFill>
                            <a:srgbClr val="001746"/>
                          </a:solidFill>
                          <a:latin typeface="Arial (Corpo)"/>
                          <a:cs typeface="Arial"/>
                        </a:rPr>
                        <a:t>Società</a:t>
                      </a:r>
                      <a:endParaRPr sz="1200">
                        <a:latin typeface="Arial (Corpo)"/>
                        <a:cs typeface="Arial"/>
                      </a:endParaRPr>
                    </a:p>
                  </a:txBody>
                  <a:tcPr marL="0" marR="0" marT="33655"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820">
                        <a:lnSpc>
                          <a:spcPct val="100000"/>
                        </a:lnSpc>
                        <a:spcBef>
                          <a:spcPts val="265"/>
                        </a:spcBef>
                      </a:pPr>
                      <a:r>
                        <a:rPr sz="1200" dirty="0">
                          <a:solidFill>
                            <a:srgbClr val="001746"/>
                          </a:solidFill>
                          <a:latin typeface="Arial (Corpo)"/>
                          <a:cs typeface="Arial"/>
                        </a:rPr>
                        <a:t>Saipem</a:t>
                      </a:r>
                      <a:r>
                        <a:rPr sz="1200" spc="-35" dirty="0">
                          <a:solidFill>
                            <a:srgbClr val="001746"/>
                          </a:solidFill>
                          <a:latin typeface="Arial (Corpo)"/>
                          <a:cs typeface="Arial"/>
                        </a:rPr>
                        <a:t> </a:t>
                      </a:r>
                      <a:r>
                        <a:rPr sz="1200" spc="-10" dirty="0">
                          <a:solidFill>
                            <a:srgbClr val="001746"/>
                          </a:solidFill>
                          <a:latin typeface="Arial (Corpo)"/>
                          <a:cs typeface="Arial"/>
                        </a:rPr>
                        <a:t>(Gruppo</a:t>
                      </a:r>
                      <a:r>
                        <a:rPr sz="1200" spc="-100" dirty="0">
                          <a:solidFill>
                            <a:srgbClr val="001746"/>
                          </a:solidFill>
                          <a:latin typeface="Arial (Corpo)"/>
                          <a:cs typeface="Arial"/>
                        </a:rPr>
                        <a:t> </a:t>
                      </a:r>
                      <a:r>
                        <a:rPr sz="1200" spc="-20" dirty="0">
                          <a:solidFill>
                            <a:srgbClr val="001746"/>
                          </a:solidFill>
                          <a:latin typeface="Arial (Corpo)"/>
                          <a:cs typeface="Arial"/>
                        </a:rPr>
                        <a:t>Eni)</a:t>
                      </a:r>
                      <a:endParaRPr sz="1200">
                        <a:latin typeface="Arial (Corpo)"/>
                        <a:cs typeface="Arial"/>
                      </a:endParaRPr>
                    </a:p>
                  </a:txBody>
                  <a:tcPr marL="0" marR="0" marT="33655"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1"/>
                  </a:ext>
                </a:extLst>
              </a:tr>
              <a:tr h="269240">
                <a:tc>
                  <a:txBody>
                    <a:bodyPr/>
                    <a:lstStyle/>
                    <a:p>
                      <a:pPr algn="ctr">
                        <a:lnSpc>
                          <a:spcPct val="100000"/>
                        </a:lnSpc>
                        <a:spcBef>
                          <a:spcPts val="265"/>
                        </a:spcBef>
                      </a:pPr>
                      <a:r>
                        <a:rPr sz="1200" b="1" spc="-10" dirty="0">
                          <a:solidFill>
                            <a:srgbClr val="001746"/>
                          </a:solidFill>
                          <a:latin typeface="Arial (Corpo)"/>
                          <a:cs typeface="Arial"/>
                        </a:rPr>
                        <a:t>Reato</a:t>
                      </a:r>
                      <a:endParaRPr sz="1200">
                        <a:latin typeface="Arial (Corpo)"/>
                        <a:cs typeface="Arial"/>
                      </a:endParaRPr>
                    </a:p>
                  </a:txBody>
                  <a:tcPr marL="0" marR="0" marT="33655"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820">
                        <a:lnSpc>
                          <a:spcPct val="100000"/>
                        </a:lnSpc>
                        <a:spcBef>
                          <a:spcPts val="265"/>
                        </a:spcBef>
                      </a:pPr>
                      <a:r>
                        <a:rPr sz="1200" spc="-10" dirty="0">
                          <a:solidFill>
                            <a:srgbClr val="001746"/>
                          </a:solidFill>
                          <a:latin typeface="Arial (Corpo)"/>
                          <a:cs typeface="Arial"/>
                        </a:rPr>
                        <a:t>Corruzione</a:t>
                      </a:r>
                      <a:r>
                        <a:rPr sz="1200" spc="-30" dirty="0">
                          <a:solidFill>
                            <a:srgbClr val="001746"/>
                          </a:solidFill>
                          <a:latin typeface="Arial (Corpo)"/>
                          <a:cs typeface="Arial"/>
                        </a:rPr>
                        <a:t> </a:t>
                      </a:r>
                      <a:r>
                        <a:rPr sz="1200" spc="-10" dirty="0">
                          <a:solidFill>
                            <a:srgbClr val="001746"/>
                          </a:solidFill>
                          <a:latin typeface="Arial (Corpo)"/>
                          <a:cs typeface="Arial"/>
                        </a:rPr>
                        <a:t>internazionale</a:t>
                      </a:r>
                      <a:endParaRPr sz="1200">
                        <a:latin typeface="Arial (Corpo)"/>
                        <a:cs typeface="Arial"/>
                      </a:endParaRPr>
                    </a:p>
                  </a:txBody>
                  <a:tcPr marL="0" marR="0" marT="33655"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2"/>
                  </a:ext>
                </a:extLst>
              </a:tr>
              <a:tr h="2606040">
                <a:tc>
                  <a:txBody>
                    <a:bodyPr/>
                    <a:lstStyle/>
                    <a:p>
                      <a:pPr>
                        <a:lnSpc>
                          <a:spcPct val="100000"/>
                        </a:lnSpc>
                      </a:pPr>
                      <a:endParaRPr sz="1200">
                        <a:latin typeface="Arial (Corpo)"/>
                        <a:cs typeface="Times New Roman"/>
                      </a:endParaRPr>
                    </a:p>
                    <a:p>
                      <a:pPr>
                        <a:lnSpc>
                          <a:spcPct val="100000"/>
                        </a:lnSpc>
                      </a:pPr>
                      <a:endParaRPr sz="1200">
                        <a:latin typeface="Arial (Corpo)"/>
                        <a:cs typeface="Times New Roman"/>
                      </a:endParaRPr>
                    </a:p>
                    <a:p>
                      <a:pPr>
                        <a:lnSpc>
                          <a:spcPct val="100000"/>
                        </a:lnSpc>
                      </a:pPr>
                      <a:endParaRPr sz="1200">
                        <a:latin typeface="Arial (Corpo)"/>
                        <a:cs typeface="Times New Roman"/>
                      </a:endParaRPr>
                    </a:p>
                    <a:p>
                      <a:pPr>
                        <a:lnSpc>
                          <a:spcPct val="100000"/>
                        </a:lnSpc>
                      </a:pPr>
                      <a:endParaRPr sz="1200">
                        <a:latin typeface="Arial (Corpo)"/>
                        <a:cs typeface="Times New Roman"/>
                      </a:endParaRPr>
                    </a:p>
                    <a:p>
                      <a:pPr>
                        <a:lnSpc>
                          <a:spcPct val="100000"/>
                        </a:lnSpc>
                      </a:pPr>
                      <a:endParaRPr sz="1200">
                        <a:latin typeface="Arial (Corpo)"/>
                        <a:cs typeface="Times New Roman"/>
                      </a:endParaRPr>
                    </a:p>
                    <a:p>
                      <a:pPr>
                        <a:lnSpc>
                          <a:spcPct val="100000"/>
                        </a:lnSpc>
                        <a:spcBef>
                          <a:spcPts val="800"/>
                        </a:spcBef>
                      </a:pPr>
                      <a:endParaRPr sz="1200">
                        <a:latin typeface="Arial (Corpo)"/>
                        <a:cs typeface="Times New Roman"/>
                      </a:endParaRPr>
                    </a:p>
                    <a:p>
                      <a:pPr marL="438150" marR="202565" indent="-250190">
                        <a:lnSpc>
                          <a:spcPct val="100000"/>
                        </a:lnSpc>
                        <a:spcBef>
                          <a:spcPts val="5"/>
                        </a:spcBef>
                      </a:pPr>
                      <a:r>
                        <a:rPr sz="1200" b="1" spc="-20" dirty="0">
                          <a:solidFill>
                            <a:srgbClr val="001746"/>
                          </a:solidFill>
                          <a:latin typeface="Arial (Corpo)"/>
                          <a:cs typeface="Arial"/>
                        </a:rPr>
                        <a:t>Termini</a:t>
                      </a:r>
                      <a:r>
                        <a:rPr sz="1200" b="1" spc="-65" dirty="0">
                          <a:solidFill>
                            <a:srgbClr val="001746"/>
                          </a:solidFill>
                          <a:latin typeface="Arial (Corpo)"/>
                          <a:cs typeface="Arial"/>
                        </a:rPr>
                        <a:t> </a:t>
                      </a:r>
                      <a:r>
                        <a:rPr sz="1200" b="1" spc="-10" dirty="0">
                          <a:solidFill>
                            <a:srgbClr val="001746"/>
                          </a:solidFill>
                          <a:latin typeface="Arial (Corpo)"/>
                          <a:cs typeface="Arial"/>
                        </a:rPr>
                        <a:t>della causa</a:t>
                      </a:r>
                      <a:endParaRPr sz="1200">
                        <a:latin typeface="Arial (Corpo)"/>
                        <a:cs typeface="Arial"/>
                      </a:endParaRPr>
                    </a:p>
                  </a:txBody>
                  <a:tcPr marL="0" marR="0" marT="0"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820" marR="69215" algn="just">
                        <a:lnSpc>
                          <a:spcPct val="100000"/>
                        </a:lnSpc>
                        <a:spcBef>
                          <a:spcPts val="1065"/>
                        </a:spcBef>
                      </a:pPr>
                      <a:r>
                        <a:rPr sz="1200" dirty="0">
                          <a:solidFill>
                            <a:srgbClr val="001746"/>
                          </a:solidFill>
                          <a:latin typeface="Arial (Corpo)"/>
                          <a:cs typeface="Arial"/>
                        </a:rPr>
                        <a:t>La</a:t>
                      </a:r>
                      <a:r>
                        <a:rPr sz="1200" spc="30" dirty="0">
                          <a:solidFill>
                            <a:srgbClr val="001746"/>
                          </a:solidFill>
                          <a:latin typeface="Arial (Corpo)"/>
                          <a:cs typeface="Arial"/>
                        </a:rPr>
                        <a:t> </a:t>
                      </a:r>
                      <a:r>
                        <a:rPr sz="1200" dirty="0">
                          <a:solidFill>
                            <a:srgbClr val="001746"/>
                          </a:solidFill>
                          <a:latin typeface="Arial (Corpo)"/>
                          <a:cs typeface="Arial"/>
                        </a:rPr>
                        <a:t>Sentenza</a:t>
                      </a:r>
                      <a:r>
                        <a:rPr sz="1200" spc="35" dirty="0">
                          <a:solidFill>
                            <a:srgbClr val="001746"/>
                          </a:solidFill>
                          <a:latin typeface="Arial (Corpo)"/>
                          <a:cs typeface="Arial"/>
                        </a:rPr>
                        <a:t> </a:t>
                      </a:r>
                      <a:r>
                        <a:rPr sz="1200" dirty="0">
                          <a:solidFill>
                            <a:srgbClr val="001746"/>
                          </a:solidFill>
                          <a:latin typeface="Arial (Corpo)"/>
                          <a:cs typeface="Arial"/>
                        </a:rPr>
                        <a:t>ha</a:t>
                      </a:r>
                      <a:r>
                        <a:rPr sz="1200" spc="35" dirty="0">
                          <a:solidFill>
                            <a:srgbClr val="001746"/>
                          </a:solidFill>
                          <a:latin typeface="Arial (Corpo)"/>
                          <a:cs typeface="Arial"/>
                        </a:rPr>
                        <a:t> </a:t>
                      </a:r>
                      <a:r>
                        <a:rPr sz="1200" dirty="0">
                          <a:solidFill>
                            <a:srgbClr val="001746"/>
                          </a:solidFill>
                          <a:latin typeface="Arial (Corpo)"/>
                          <a:cs typeface="Arial"/>
                        </a:rPr>
                        <a:t>accolto</a:t>
                      </a:r>
                      <a:r>
                        <a:rPr sz="1200" spc="30" dirty="0">
                          <a:solidFill>
                            <a:srgbClr val="001746"/>
                          </a:solidFill>
                          <a:latin typeface="Arial (Corpo)"/>
                          <a:cs typeface="Arial"/>
                        </a:rPr>
                        <a:t> </a:t>
                      </a:r>
                      <a:r>
                        <a:rPr sz="1200" dirty="0">
                          <a:solidFill>
                            <a:srgbClr val="001746"/>
                          </a:solidFill>
                          <a:latin typeface="Arial (Corpo)"/>
                          <a:cs typeface="Arial"/>
                        </a:rPr>
                        <a:t>il</a:t>
                      </a:r>
                      <a:r>
                        <a:rPr sz="1200" spc="40" dirty="0">
                          <a:solidFill>
                            <a:srgbClr val="001746"/>
                          </a:solidFill>
                          <a:latin typeface="Arial (Corpo)"/>
                          <a:cs typeface="Arial"/>
                        </a:rPr>
                        <a:t> </a:t>
                      </a:r>
                      <a:r>
                        <a:rPr sz="1200" dirty="0">
                          <a:solidFill>
                            <a:srgbClr val="001746"/>
                          </a:solidFill>
                          <a:latin typeface="Arial (Corpo)"/>
                          <a:cs typeface="Arial"/>
                        </a:rPr>
                        <a:t>ricorso</a:t>
                      </a:r>
                      <a:r>
                        <a:rPr sz="1200" spc="35" dirty="0">
                          <a:solidFill>
                            <a:srgbClr val="001746"/>
                          </a:solidFill>
                          <a:latin typeface="Arial (Corpo)"/>
                          <a:cs typeface="Arial"/>
                        </a:rPr>
                        <a:t> </a:t>
                      </a:r>
                      <a:r>
                        <a:rPr sz="1200" dirty="0">
                          <a:solidFill>
                            <a:srgbClr val="001746"/>
                          </a:solidFill>
                          <a:latin typeface="Arial (Corpo)"/>
                          <a:cs typeface="Arial"/>
                        </a:rPr>
                        <a:t>della</a:t>
                      </a:r>
                      <a:r>
                        <a:rPr sz="1200" spc="20" dirty="0">
                          <a:solidFill>
                            <a:srgbClr val="001746"/>
                          </a:solidFill>
                          <a:latin typeface="Arial (Corpo)"/>
                          <a:cs typeface="Arial"/>
                        </a:rPr>
                        <a:t> </a:t>
                      </a:r>
                      <a:r>
                        <a:rPr sz="1200" dirty="0">
                          <a:solidFill>
                            <a:srgbClr val="001746"/>
                          </a:solidFill>
                          <a:latin typeface="Arial (Corpo)"/>
                          <a:cs typeface="Arial"/>
                        </a:rPr>
                        <a:t>procura</a:t>
                      </a:r>
                      <a:r>
                        <a:rPr sz="1200" spc="30" dirty="0">
                          <a:solidFill>
                            <a:srgbClr val="001746"/>
                          </a:solidFill>
                          <a:latin typeface="Arial (Corpo)"/>
                          <a:cs typeface="Arial"/>
                        </a:rPr>
                        <a:t> </a:t>
                      </a:r>
                      <a:r>
                        <a:rPr sz="1200" dirty="0">
                          <a:solidFill>
                            <a:srgbClr val="001746"/>
                          </a:solidFill>
                          <a:latin typeface="Arial (Corpo)"/>
                          <a:cs typeface="Arial"/>
                        </a:rPr>
                        <a:t>di</a:t>
                      </a:r>
                      <a:r>
                        <a:rPr sz="1200" spc="40" dirty="0">
                          <a:solidFill>
                            <a:srgbClr val="001746"/>
                          </a:solidFill>
                          <a:latin typeface="Arial (Corpo)"/>
                          <a:cs typeface="Arial"/>
                        </a:rPr>
                        <a:t> </a:t>
                      </a:r>
                      <a:r>
                        <a:rPr sz="1200" dirty="0">
                          <a:solidFill>
                            <a:srgbClr val="001746"/>
                          </a:solidFill>
                          <a:latin typeface="Arial (Corpo)"/>
                          <a:cs typeface="Arial"/>
                        </a:rPr>
                        <a:t>Milano</a:t>
                      </a:r>
                      <a:r>
                        <a:rPr sz="1200" spc="35" dirty="0">
                          <a:solidFill>
                            <a:srgbClr val="001746"/>
                          </a:solidFill>
                          <a:latin typeface="Arial (Corpo)"/>
                          <a:cs typeface="Arial"/>
                        </a:rPr>
                        <a:t> </a:t>
                      </a:r>
                      <a:r>
                        <a:rPr sz="1200" dirty="0">
                          <a:solidFill>
                            <a:srgbClr val="001746"/>
                          </a:solidFill>
                          <a:latin typeface="Arial (Corpo)"/>
                          <a:cs typeface="Arial"/>
                        </a:rPr>
                        <a:t>contro</a:t>
                      </a:r>
                      <a:r>
                        <a:rPr sz="1200" spc="40" dirty="0">
                          <a:solidFill>
                            <a:srgbClr val="001746"/>
                          </a:solidFill>
                          <a:latin typeface="Arial (Corpo)"/>
                          <a:cs typeface="Arial"/>
                        </a:rPr>
                        <a:t> </a:t>
                      </a:r>
                      <a:r>
                        <a:rPr sz="1200" dirty="0">
                          <a:solidFill>
                            <a:srgbClr val="001746"/>
                          </a:solidFill>
                          <a:latin typeface="Arial (Corpo)"/>
                          <a:cs typeface="Arial"/>
                        </a:rPr>
                        <a:t>l’ordinanza</a:t>
                      </a:r>
                      <a:r>
                        <a:rPr sz="1200" spc="35" dirty="0">
                          <a:solidFill>
                            <a:srgbClr val="001746"/>
                          </a:solidFill>
                          <a:latin typeface="Arial (Corpo)"/>
                          <a:cs typeface="Arial"/>
                        </a:rPr>
                        <a:t> </a:t>
                      </a:r>
                      <a:r>
                        <a:rPr sz="1200" dirty="0">
                          <a:solidFill>
                            <a:srgbClr val="001746"/>
                          </a:solidFill>
                          <a:latin typeface="Arial (Corpo)"/>
                          <a:cs typeface="Arial"/>
                        </a:rPr>
                        <a:t>del</a:t>
                      </a:r>
                      <a:r>
                        <a:rPr sz="1200" spc="25" dirty="0">
                          <a:solidFill>
                            <a:srgbClr val="001746"/>
                          </a:solidFill>
                          <a:latin typeface="Arial (Corpo)"/>
                          <a:cs typeface="Arial"/>
                        </a:rPr>
                        <a:t> </a:t>
                      </a:r>
                      <a:r>
                        <a:rPr sz="1200" dirty="0">
                          <a:solidFill>
                            <a:srgbClr val="001746"/>
                          </a:solidFill>
                          <a:latin typeface="Arial (Corpo)"/>
                          <a:cs typeface="Arial"/>
                        </a:rPr>
                        <a:t>Tribunale</a:t>
                      </a:r>
                      <a:r>
                        <a:rPr sz="1200" spc="35" dirty="0">
                          <a:solidFill>
                            <a:srgbClr val="001746"/>
                          </a:solidFill>
                          <a:latin typeface="Arial (Corpo)"/>
                          <a:cs typeface="Arial"/>
                        </a:rPr>
                        <a:t> </a:t>
                      </a:r>
                      <a:r>
                        <a:rPr sz="1200" dirty="0">
                          <a:solidFill>
                            <a:srgbClr val="001746"/>
                          </a:solidFill>
                          <a:latin typeface="Arial (Corpo)"/>
                          <a:cs typeface="Arial"/>
                        </a:rPr>
                        <a:t>con</a:t>
                      </a:r>
                      <a:r>
                        <a:rPr sz="1200" spc="30" dirty="0">
                          <a:solidFill>
                            <a:srgbClr val="001746"/>
                          </a:solidFill>
                          <a:latin typeface="Arial (Corpo)"/>
                          <a:cs typeface="Arial"/>
                        </a:rPr>
                        <a:t> </a:t>
                      </a:r>
                      <a:r>
                        <a:rPr sz="1200" dirty="0">
                          <a:solidFill>
                            <a:srgbClr val="001746"/>
                          </a:solidFill>
                          <a:latin typeface="Arial (Corpo)"/>
                          <a:cs typeface="Arial"/>
                        </a:rPr>
                        <a:t>la</a:t>
                      </a:r>
                      <a:r>
                        <a:rPr sz="1200" spc="45" dirty="0">
                          <a:solidFill>
                            <a:srgbClr val="001746"/>
                          </a:solidFill>
                          <a:latin typeface="Arial (Corpo)"/>
                          <a:cs typeface="Arial"/>
                        </a:rPr>
                        <a:t> </a:t>
                      </a:r>
                      <a:r>
                        <a:rPr sz="1200" dirty="0">
                          <a:solidFill>
                            <a:srgbClr val="001746"/>
                          </a:solidFill>
                          <a:latin typeface="Arial (Corpo)"/>
                          <a:cs typeface="Arial"/>
                        </a:rPr>
                        <a:t>quale</a:t>
                      </a:r>
                      <a:r>
                        <a:rPr sz="1200" spc="20" dirty="0">
                          <a:solidFill>
                            <a:srgbClr val="001746"/>
                          </a:solidFill>
                          <a:latin typeface="Arial (Corpo)"/>
                          <a:cs typeface="Arial"/>
                        </a:rPr>
                        <a:t> </a:t>
                      </a:r>
                      <a:r>
                        <a:rPr sz="1200" dirty="0">
                          <a:solidFill>
                            <a:srgbClr val="001746"/>
                          </a:solidFill>
                          <a:latin typeface="Arial (Corpo)"/>
                          <a:cs typeface="Arial"/>
                        </a:rPr>
                        <a:t>era</a:t>
                      </a:r>
                      <a:r>
                        <a:rPr sz="1200" spc="30" dirty="0">
                          <a:solidFill>
                            <a:srgbClr val="001746"/>
                          </a:solidFill>
                          <a:latin typeface="Arial (Corpo)"/>
                          <a:cs typeface="Arial"/>
                        </a:rPr>
                        <a:t> </a:t>
                      </a:r>
                      <a:r>
                        <a:rPr sz="1200" spc="-10" dirty="0">
                          <a:solidFill>
                            <a:srgbClr val="001746"/>
                          </a:solidFill>
                          <a:latin typeface="Arial (Corpo)"/>
                          <a:cs typeface="Arial"/>
                        </a:rPr>
                        <a:t>stato confermato</a:t>
                      </a:r>
                      <a:r>
                        <a:rPr sz="1200" spc="-25" dirty="0">
                          <a:solidFill>
                            <a:srgbClr val="001746"/>
                          </a:solidFill>
                          <a:latin typeface="Arial (Corpo)"/>
                          <a:cs typeface="Arial"/>
                        </a:rPr>
                        <a:t> </a:t>
                      </a:r>
                      <a:r>
                        <a:rPr sz="1200" dirty="0">
                          <a:solidFill>
                            <a:srgbClr val="001746"/>
                          </a:solidFill>
                          <a:latin typeface="Arial (Corpo)"/>
                          <a:cs typeface="Arial"/>
                        </a:rPr>
                        <a:t>il</a:t>
                      </a:r>
                      <a:r>
                        <a:rPr sz="1200" spc="-30" dirty="0">
                          <a:solidFill>
                            <a:srgbClr val="001746"/>
                          </a:solidFill>
                          <a:latin typeface="Arial (Corpo)"/>
                          <a:cs typeface="Arial"/>
                        </a:rPr>
                        <a:t> </a:t>
                      </a:r>
                      <a:r>
                        <a:rPr sz="1200" spc="-10" dirty="0">
                          <a:solidFill>
                            <a:srgbClr val="001746"/>
                          </a:solidFill>
                          <a:latin typeface="Arial (Corpo)"/>
                          <a:cs typeface="Arial"/>
                        </a:rPr>
                        <a:t>provvedimento</a:t>
                      </a:r>
                      <a:r>
                        <a:rPr sz="1200" spc="-5" dirty="0">
                          <a:solidFill>
                            <a:srgbClr val="001746"/>
                          </a:solidFill>
                          <a:latin typeface="Arial (Corpo)"/>
                          <a:cs typeface="Arial"/>
                        </a:rPr>
                        <a:t> </a:t>
                      </a:r>
                      <a:r>
                        <a:rPr sz="1200" dirty="0">
                          <a:solidFill>
                            <a:srgbClr val="001746"/>
                          </a:solidFill>
                          <a:latin typeface="Arial (Corpo)"/>
                          <a:cs typeface="Arial"/>
                        </a:rPr>
                        <a:t>che</a:t>
                      </a:r>
                      <a:r>
                        <a:rPr sz="1200" spc="-20" dirty="0">
                          <a:solidFill>
                            <a:srgbClr val="001746"/>
                          </a:solidFill>
                          <a:latin typeface="Arial (Corpo)"/>
                          <a:cs typeface="Arial"/>
                        </a:rPr>
                        <a:t> </a:t>
                      </a:r>
                      <a:r>
                        <a:rPr sz="1200" spc="-10" dirty="0">
                          <a:solidFill>
                            <a:srgbClr val="001746"/>
                          </a:solidFill>
                          <a:latin typeface="Arial (Corpo)"/>
                          <a:cs typeface="Arial"/>
                        </a:rPr>
                        <a:t>respingeva</a:t>
                      </a:r>
                      <a:r>
                        <a:rPr sz="1200" spc="-20" dirty="0">
                          <a:solidFill>
                            <a:srgbClr val="001746"/>
                          </a:solidFill>
                          <a:latin typeface="Arial (Corpo)"/>
                          <a:cs typeface="Arial"/>
                        </a:rPr>
                        <a:t> </a:t>
                      </a:r>
                      <a:r>
                        <a:rPr sz="1200" dirty="0">
                          <a:solidFill>
                            <a:srgbClr val="001746"/>
                          </a:solidFill>
                          <a:latin typeface="Arial (Corpo)"/>
                          <a:cs typeface="Arial"/>
                        </a:rPr>
                        <a:t>la</a:t>
                      </a:r>
                      <a:r>
                        <a:rPr sz="1200" spc="-10" dirty="0">
                          <a:solidFill>
                            <a:srgbClr val="001746"/>
                          </a:solidFill>
                          <a:latin typeface="Arial (Corpo)"/>
                          <a:cs typeface="Arial"/>
                        </a:rPr>
                        <a:t> richiesta</a:t>
                      </a:r>
                      <a:r>
                        <a:rPr sz="1200" spc="-15" dirty="0">
                          <a:solidFill>
                            <a:srgbClr val="001746"/>
                          </a:solidFill>
                          <a:latin typeface="Arial (Corpo)"/>
                          <a:cs typeface="Arial"/>
                        </a:rPr>
                        <a:t> </a:t>
                      </a:r>
                      <a:r>
                        <a:rPr sz="1200" dirty="0">
                          <a:solidFill>
                            <a:srgbClr val="001746"/>
                          </a:solidFill>
                          <a:latin typeface="Arial (Corpo)"/>
                          <a:cs typeface="Arial"/>
                        </a:rPr>
                        <a:t>del</a:t>
                      </a:r>
                      <a:r>
                        <a:rPr sz="1200" spc="-15" dirty="0">
                          <a:solidFill>
                            <a:srgbClr val="001746"/>
                          </a:solidFill>
                          <a:latin typeface="Arial (Corpo)"/>
                          <a:cs typeface="Arial"/>
                        </a:rPr>
                        <a:t> </a:t>
                      </a:r>
                      <a:r>
                        <a:rPr sz="1200" dirty="0">
                          <a:solidFill>
                            <a:srgbClr val="001746"/>
                          </a:solidFill>
                          <a:latin typeface="Arial (Corpo)"/>
                          <a:cs typeface="Arial"/>
                        </a:rPr>
                        <a:t>PM</a:t>
                      </a:r>
                      <a:r>
                        <a:rPr sz="1200" spc="-30" dirty="0">
                          <a:solidFill>
                            <a:srgbClr val="001746"/>
                          </a:solidFill>
                          <a:latin typeface="Arial (Corpo)"/>
                          <a:cs typeface="Arial"/>
                        </a:rPr>
                        <a:t> </a:t>
                      </a:r>
                      <a:r>
                        <a:rPr sz="1200" dirty="0">
                          <a:solidFill>
                            <a:srgbClr val="001746"/>
                          </a:solidFill>
                          <a:latin typeface="Arial (Corpo)"/>
                          <a:cs typeface="Arial"/>
                        </a:rPr>
                        <a:t>di</a:t>
                      </a:r>
                      <a:r>
                        <a:rPr sz="1200" spc="-10" dirty="0">
                          <a:solidFill>
                            <a:srgbClr val="001746"/>
                          </a:solidFill>
                          <a:latin typeface="Arial (Corpo)"/>
                          <a:cs typeface="Arial"/>
                        </a:rPr>
                        <a:t> bloccare</a:t>
                      </a:r>
                      <a:r>
                        <a:rPr sz="1200" spc="-25" dirty="0">
                          <a:solidFill>
                            <a:srgbClr val="001746"/>
                          </a:solidFill>
                          <a:latin typeface="Arial (Corpo)"/>
                          <a:cs typeface="Arial"/>
                        </a:rPr>
                        <a:t> </a:t>
                      </a:r>
                      <a:r>
                        <a:rPr sz="1200" dirty="0">
                          <a:solidFill>
                            <a:srgbClr val="001746"/>
                          </a:solidFill>
                          <a:latin typeface="Arial (Corpo)"/>
                          <a:cs typeface="Arial"/>
                        </a:rPr>
                        <a:t>i</a:t>
                      </a:r>
                      <a:r>
                        <a:rPr sz="1200" spc="-10" dirty="0">
                          <a:solidFill>
                            <a:srgbClr val="001746"/>
                          </a:solidFill>
                          <a:latin typeface="Arial (Corpo)"/>
                          <a:cs typeface="Arial"/>
                        </a:rPr>
                        <a:t> contratti</a:t>
                      </a:r>
                      <a:r>
                        <a:rPr sz="1200" spc="-20" dirty="0">
                          <a:solidFill>
                            <a:srgbClr val="001746"/>
                          </a:solidFill>
                          <a:latin typeface="Arial (Corpo)"/>
                          <a:cs typeface="Arial"/>
                        </a:rPr>
                        <a:t> </a:t>
                      </a:r>
                      <a:r>
                        <a:rPr sz="1200" dirty="0">
                          <a:solidFill>
                            <a:srgbClr val="001746"/>
                          </a:solidFill>
                          <a:latin typeface="Arial (Corpo)"/>
                          <a:cs typeface="Arial"/>
                        </a:rPr>
                        <a:t>in</a:t>
                      </a:r>
                      <a:r>
                        <a:rPr sz="1200" spc="-15" dirty="0">
                          <a:solidFill>
                            <a:srgbClr val="001746"/>
                          </a:solidFill>
                          <a:latin typeface="Arial (Corpo)"/>
                          <a:cs typeface="Arial"/>
                        </a:rPr>
                        <a:t> </a:t>
                      </a:r>
                      <a:r>
                        <a:rPr sz="1200" dirty="0">
                          <a:solidFill>
                            <a:srgbClr val="001746"/>
                          </a:solidFill>
                          <a:latin typeface="Arial (Corpo)"/>
                          <a:cs typeface="Arial"/>
                        </a:rPr>
                        <a:t>essere</a:t>
                      </a:r>
                      <a:r>
                        <a:rPr sz="1200" spc="-20" dirty="0">
                          <a:solidFill>
                            <a:srgbClr val="001746"/>
                          </a:solidFill>
                          <a:latin typeface="Arial (Corpo)"/>
                          <a:cs typeface="Arial"/>
                        </a:rPr>
                        <a:t> </a:t>
                      </a:r>
                      <a:r>
                        <a:rPr sz="1200" dirty="0">
                          <a:solidFill>
                            <a:srgbClr val="001746"/>
                          </a:solidFill>
                          <a:latin typeface="Arial (Corpo)"/>
                          <a:cs typeface="Arial"/>
                        </a:rPr>
                        <a:t>tra</a:t>
                      </a:r>
                      <a:r>
                        <a:rPr sz="1200" spc="-20" dirty="0">
                          <a:solidFill>
                            <a:srgbClr val="001746"/>
                          </a:solidFill>
                          <a:latin typeface="Arial (Corpo)"/>
                          <a:cs typeface="Arial"/>
                        </a:rPr>
                        <a:t> </a:t>
                      </a:r>
                      <a:r>
                        <a:rPr sz="1200" b="1" dirty="0">
                          <a:solidFill>
                            <a:srgbClr val="001746"/>
                          </a:solidFill>
                          <a:latin typeface="Arial (Corpo)"/>
                          <a:cs typeface="Arial"/>
                        </a:rPr>
                        <a:t>Eni</a:t>
                      </a:r>
                      <a:r>
                        <a:rPr sz="1200" b="1" spc="-20" dirty="0">
                          <a:solidFill>
                            <a:srgbClr val="001746"/>
                          </a:solidFill>
                          <a:latin typeface="Arial (Corpo)"/>
                          <a:cs typeface="Arial"/>
                        </a:rPr>
                        <a:t> </a:t>
                      </a:r>
                      <a:r>
                        <a:rPr sz="1200" b="1" dirty="0">
                          <a:solidFill>
                            <a:srgbClr val="001746"/>
                          </a:solidFill>
                          <a:latin typeface="Arial (Corpo)"/>
                          <a:cs typeface="Arial"/>
                        </a:rPr>
                        <a:t>e</a:t>
                      </a:r>
                      <a:r>
                        <a:rPr sz="1200" b="1" spc="315" dirty="0">
                          <a:solidFill>
                            <a:srgbClr val="001746"/>
                          </a:solidFill>
                          <a:latin typeface="Arial (Corpo)"/>
                          <a:cs typeface="Arial"/>
                        </a:rPr>
                        <a:t> </a:t>
                      </a:r>
                      <a:r>
                        <a:rPr sz="1200" b="1" spc="-10" dirty="0">
                          <a:solidFill>
                            <a:srgbClr val="001746"/>
                          </a:solidFill>
                          <a:latin typeface="Arial (Corpo)"/>
                          <a:cs typeface="Arial"/>
                        </a:rPr>
                        <a:t>Saipem </a:t>
                      </a:r>
                      <a:r>
                        <a:rPr sz="1200" dirty="0">
                          <a:solidFill>
                            <a:srgbClr val="001746"/>
                          </a:solidFill>
                          <a:latin typeface="Arial (Corpo)"/>
                          <a:cs typeface="Arial"/>
                        </a:rPr>
                        <a:t>e</a:t>
                      </a:r>
                      <a:r>
                        <a:rPr sz="1200" spc="15" dirty="0">
                          <a:solidFill>
                            <a:srgbClr val="001746"/>
                          </a:solidFill>
                          <a:latin typeface="Arial (Corpo)"/>
                          <a:cs typeface="Arial"/>
                        </a:rPr>
                        <a:t> </a:t>
                      </a:r>
                      <a:r>
                        <a:rPr sz="1200" dirty="0">
                          <a:solidFill>
                            <a:srgbClr val="001746"/>
                          </a:solidFill>
                          <a:latin typeface="Arial (Corpo)"/>
                          <a:cs typeface="Arial"/>
                        </a:rPr>
                        <a:t>la </a:t>
                      </a:r>
                      <a:r>
                        <a:rPr sz="1200" spc="-10" dirty="0">
                          <a:solidFill>
                            <a:srgbClr val="001746"/>
                          </a:solidFill>
                          <a:latin typeface="Arial (Corpo)"/>
                          <a:cs typeface="Arial"/>
                        </a:rPr>
                        <a:t>compagnia</a:t>
                      </a:r>
                      <a:r>
                        <a:rPr sz="1200" spc="-25" dirty="0">
                          <a:solidFill>
                            <a:srgbClr val="001746"/>
                          </a:solidFill>
                          <a:latin typeface="Arial (Corpo)"/>
                          <a:cs typeface="Arial"/>
                        </a:rPr>
                        <a:t> </a:t>
                      </a:r>
                      <a:r>
                        <a:rPr sz="1200" spc="-10" dirty="0">
                          <a:solidFill>
                            <a:srgbClr val="001746"/>
                          </a:solidFill>
                          <a:latin typeface="Arial (Corpo)"/>
                          <a:cs typeface="Arial"/>
                        </a:rPr>
                        <a:t>petrolifera</a:t>
                      </a:r>
                      <a:r>
                        <a:rPr sz="1200" spc="-30" dirty="0">
                          <a:solidFill>
                            <a:srgbClr val="001746"/>
                          </a:solidFill>
                          <a:latin typeface="Arial (Corpo)"/>
                          <a:cs typeface="Arial"/>
                        </a:rPr>
                        <a:t> </a:t>
                      </a:r>
                      <a:r>
                        <a:rPr sz="1200" spc="-10" dirty="0">
                          <a:solidFill>
                            <a:srgbClr val="001746"/>
                          </a:solidFill>
                          <a:latin typeface="Arial (Corpo)"/>
                          <a:cs typeface="Arial"/>
                        </a:rPr>
                        <a:t>nigeriana</a:t>
                      </a:r>
                      <a:r>
                        <a:rPr sz="1200" spc="-150" dirty="0">
                          <a:solidFill>
                            <a:srgbClr val="001746"/>
                          </a:solidFill>
                          <a:latin typeface="Arial (Corpo)"/>
                          <a:cs typeface="Arial"/>
                        </a:rPr>
                        <a:t> </a:t>
                      </a:r>
                      <a:r>
                        <a:rPr sz="1200" spc="-20" dirty="0">
                          <a:solidFill>
                            <a:srgbClr val="001746"/>
                          </a:solidFill>
                          <a:latin typeface="Arial (Corpo)"/>
                          <a:cs typeface="Arial"/>
                        </a:rPr>
                        <a:t>NNPC.</a:t>
                      </a:r>
                      <a:endParaRPr sz="1200">
                        <a:latin typeface="Arial (Corpo)"/>
                        <a:cs typeface="Arial"/>
                      </a:endParaRPr>
                    </a:p>
                    <a:p>
                      <a:pPr marL="83820" marR="290195" algn="just">
                        <a:lnSpc>
                          <a:spcPct val="100000"/>
                        </a:lnSpc>
                        <a:spcBef>
                          <a:spcPts val="600"/>
                        </a:spcBef>
                      </a:pPr>
                      <a:r>
                        <a:rPr sz="1200" dirty="0">
                          <a:solidFill>
                            <a:srgbClr val="001746"/>
                          </a:solidFill>
                          <a:latin typeface="Arial (Corpo)"/>
                          <a:cs typeface="Arial"/>
                        </a:rPr>
                        <a:t>Corruzione</a:t>
                      </a:r>
                      <a:r>
                        <a:rPr sz="1200" spc="-20" dirty="0">
                          <a:solidFill>
                            <a:srgbClr val="001746"/>
                          </a:solidFill>
                          <a:latin typeface="Arial (Corpo)"/>
                          <a:cs typeface="Arial"/>
                        </a:rPr>
                        <a:t> </a:t>
                      </a:r>
                      <a:r>
                        <a:rPr sz="1200" spc="-10" dirty="0">
                          <a:solidFill>
                            <a:srgbClr val="001746"/>
                          </a:solidFill>
                          <a:latin typeface="Arial (Corpo)"/>
                          <a:cs typeface="Arial"/>
                        </a:rPr>
                        <a:t>internazionale</a:t>
                      </a:r>
                      <a:r>
                        <a:rPr sz="1200" spc="-5" dirty="0">
                          <a:solidFill>
                            <a:srgbClr val="001746"/>
                          </a:solidFill>
                          <a:latin typeface="Arial (Corpo)"/>
                          <a:cs typeface="Arial"/>
                        </a:rPr>
                        <a:t> </a:t>
                      </a:r>
                      <a:r>
                        <a:rPr sz="1200" dirty="0">
                          <a:solidFill>
                            <a:srgbClr val="001746"/>
                          </a:solidFill>
                          <a:latin typeface="Arial (Corpo)"/>
                          <a:cs typeface="Arial"/>
                        </a:rPr>
                        <a:t>per</a:t>
                      </a:r>
                      <a:r>
                        <a:rPr sz="1200" spc="-10" dirty="0">
                          <a:solidFill>
                            <a:srgbClr val="001746"/>
                          </a:solidFill>
                          <a:latin typeface="Arial (Corpo)"/>
                          <a:cs typeface="Arial"/>
                        </a:rPr>
                        <a:t> </a:t>
                      </a:r>
                      <a:r>
                        <a:rPr sz="1200" dirty="0">
                          <a:solidFill>
                            <a:srgbClr val="001746"/>
                          </a:solidFill>
                          <a:latin typeface="Arial (Corpo)"/>
                          <a:cs typeface="Arial"/>
                        </a:rPr>
                        <a:t>presunte</a:t>
                      </a:r>
                      <a:r>
                        <a:rPr sz="1200" spc="-5" dirty="0">
                          <a:solidFill>
                            <a:srgbClr val="001746"/>
                          </a:solidFill>
                          <a:latin typeface="Arial (Corpo)"/>
                          <a:cs typeface="Arial"/>
                        </a:rPr>
                        <a:t> </a:t>
                      </a:r>
                      <a:r>
                        <a:rPr sz="1200" dirty="0">
                          <a:solidFill>
                            <a:srgbClr val="001746"/>
                          </a:solidFill>
                          <a:latin typeface="Arial (Corpo)"/>
                          <a:cs typeface="Arial"/>
                        </a:rPr>
                        <a:t>tangenti</a:t>
                      </a:r>
                      <a:r>
                        <a:rPr sz="1200" spc="-25" dirty="0">
                          <a:solidFill>
                            <a:srgbClr val="001746"/>
                          </a:solidFill>
                          <a:latin typeface="Arial (Corpo)"/>
                          <a:cs typeface="Arial"/>
                        </a:rPr>
                        <a:t> </a:t>
                      </a:r>
                      <a:r>
                        <a:rPr sz="1200" dirty="0">
                          <a:solidFill>
                            <a:srgbClr val="001746"/>
                          </a:solidFill>
                          <a:latin typeface="Arial (Corpo)"/>
                          <a:cs typeface="Arial"/>
                        </a:rPr>
                        <a:t>pagate tra</a:t>
                      </a:r>
                      <a:r>
                        <a:rPr sz="1200" spc="-5" dirty="0">
                          <a:solidFill>
                            <a:srgbClr val="001746"/>
                          </a:solidFill>
                          <a:latin typeface="Arial (Corpo)"/>
                          <a:cs typeface="Arial"/>
                        </a:rPr>
                        <a:t> </a:t>
                      </a:r>
                      <a:r>
                        <a:rPr sz="1200" dirty="0">
                          <a:solidFill>
                            <a:srgbClr val="001746"/>
                          </a:solidFill>
                          <a:latin typeface="Arial (Corpo)"/>
                          <a:cs typeface="Arial"/>
                        </a:rPr>
                        <a:t>il</a:t>
                      </a:r>
                      <a:r>
                        <a:rPr sz="1200" spc="-15" dirty="0">
                          <a:solidFill>
                            <a:srgbClr val="001746"/>
                          </a:solidFill>
                          <a:latin typeface="Arial (Corpo)"/>
                          <a:cs typeface="Arial"/>
                        </a:rPr>
                        <a:t> </a:t>
                      </a:r>
                      <a:r>
                        <a:rPr sz="1200" dirty="0">
                          <a:solidFill>
                            <a:srgbClr val="001746"/>
                          </a:solidFill>
                          <a:latin typeface="Arial (Corpo)"/>
                          <a:cs typeface="Arial"/>
                        </a:rPr>
                        <a:t>2002 e</a:t>
                      </a:r>
                      <a:r>
                        <a:rPr sz="1200" spc="-20" dirty="0">
                          <a:solidFill>
                            <a:srgbClr val="001746"/>
                          </a:solidFill>
                          <a:latin typeface="Arial (Corpo)"/>
                          <a:cs typeface="Arial"/>
                        </a:rPr>
                        <a:t> </a:t>
                      </a:r>
                      <a:r>
                        <a:rPr sz="1200" dirty="0">
                          <a:solidFill>
                            <a:srgbClr val="001746"/>
                          </a:solidFill>
                          <a:latin typeface="Arial (Corpo)"/>
                          <a:cs typeface="Arial"/>
                        </a:rPr>
                        <a:t>il</a:t>
                      </a:r>
                      <a:r>
                        <a:rPr sz="1200" spc="-10" dirty="0">
                          <a:solidFill>
                            <a:srgbClr val="001746"/>
                          </a:solidFill>
                          <a:latin typeface="Arial (Corpo)"/>
                          <a:cs typeface="Arial"/>
                        </a:rPr>
                        <a:t> </a:t>
                      </a:r>
                      <a:r>
                        <a:rPr sz="1200" dirty="0">
                          <a:solidFill>
                            <a:srgbClr val="001746"/>
                          </a:solidFill>
                          <a:latin typeface="Arial (Corpo)"/>
                          <a:cs typeface="Arial"/>
                        </a:rPr>
                        <a:t>2004</a:t>
                      </a:r>
                      <a:r>
                        <a:rPr sz="1200" spc="-5" dirty="0">
                          <a:solidFill>
                            <a:srgbClr val="001746"/>
                          </a:solidFill>
                          <a:latin typeface="Arial (Corpo)"/>
                          <a:cs typeface="Arial"/>
                        </a:rPr>
                        <a:t> </a:t>
                      </a:r>
                      <a:r>
                        <a:rPr sz="1200" dirty="0">
                          <a:solidFill>
                            <a:srgbClr val="001746"/>
                          </a:solidFill>
                          <a:latin typeface="Arial (Corpo)"/>
                          <a:cs typeface="Arial"/>
                        </a:rPr>
                        <a:t>in</a:t>
                      </a:r>
                      <a:r>
                        <a:rPr sz="1200" spc="-5" dirty="0">
                          <a:solidFill>
                            <a:srgbClr val="001746"/>
                          </a:solidFill>
                          <a:latin typeface="Arial (Corpo)"/>
                          <a:cs typeface="Arial"/>
                        </a:rPr>
                        <a:t> </a:t>
                      </a:r>
                      <a:r>
                        <a:rPr sz="1200" spc="-10" dirty="0">
                          <a:solidFill>
                            <a:srgbClr val="001746"/>
                          </a:solidFill>
                          <a:latin typeface="Arial (Corpo)"/>
                          <a:cs typeface="Arial"/>
                        </a:rPr>
                        <a:t>particolare</a:t>
                      </a:r>
                      <a:r>
                        <a:rPr sz="1200" spc="-20" dirty="0">
                          <a:solidFill>
                            <a:srgbClr val="001746"/>
                          </a:solidFill>
                          <a:latin typeface="Arial (Corpo)"/>
                          <a:cs typeface="Arial"/>
                        </a:rPr>
                        <a:t> </a:t>
                      </a:r>
                      <a:r>
                        <a:rPr sz="1200" dirty="0">
                          <a:solidFill>
                            <a:srgbClr val="001746"/>
                          </a:solidFill>
                          <a:latin typeface="Arial (Corpo)"/>
                          <a:cs typeface="Arial"/>
                        </a:rPr>
                        <a:t>a politici</a:t>
                      </a:r>
                      <a:r>
                        <a:rPr sz="1200" spc="-25" dirty="0">
                          <a:solidFill>
                            <a:srgbClr val="001746"/>
                          </a:solidFill>
                          <a:latin typeface="Arial (Corpo)"/>
                          <a:cs typeface="Arial"/>
                        </a:rPr>
                        <a:t> </a:t>
                      </a:r>
                      <a:r>
                        <a:rPr sz="1200" dirty="0">
                          <a:solidFill>
                            <a:srgbClr val="001746"/>
                          </a:solidFill>
                          <a:latin typeface="Arial (Corpo)"/>
                          <a:cs typeface="Arial"/>
                        </a:rPr>
                        <a:t>nigeriani</a:t>
                      </a:r>
                      <a:r>
                        <a:rPr sz="1200" spc="-10" dirty="0">
                          <a:solidFill>
                            <a:srgbClr val="001746"/>
                          </a:solidFill>
                          <a:latin typeface="Arial (Corpo)"/>
                          <a:cs typeface="Arial"/>
                        </a:rPr>
                        <a:t> </a:t>
                      </a:r>
                      <a:r>
                        <a:rPr sz="1200" spc="-25" dirty="0">
                          <a:solidFill>
                            <a:srgbClr val="001746"/>
                          </a:solidFill>
                          <a:latin typeface="Arial (Corpo)"/>
                          <a:cs typeface="Arial"/>
                        </a:rPr>
                        <a:t>in </a:t>
                      </a:r>
                      <a:r>
                        <a:rPr sz="1200" dirty="0">
                          <a:solidFill>
                            <a:srgbClr val="001746"/>
                          </a:solidFill>
                          <a:latin typeface="Arial (Corpo)"/>
                          <a:cs typeface="Arial"/>
                        </a:rPr>
                        <a:t>cambio</a:t>
                      </a:r>
                      <a:r>
                        <a:rPr sz="1200" spc="-10" dirty="0">
                          <a:solidFill>
                            <a:srgbClr val="001746"/>
                          </a:solidFill>
                          <a:latin typeface="Arial (Corpo)"/>
                          <a:cs typeface="Arial"/>
                        </a:rPr>
                        <a:t> </a:t>
                      </a:r>
                      <a:r>
                        <a:rPr sz="1200" dirty="0">
                          <a:solidFill>
                            <a:srgbClr val="001746"/>
                          </a:solidFill>
                          <a:latin typeface="Arial (Corpo)"/>
                          <a:cs typeface="Arial"/>
                        </a:rPr>
                        <a:t>di</a:t>
                      </a:r>
                      <a:r>
                        <a:rPr sz="1200" spc="-10" dirty="0">
                          <a:solidFill>
                            <a:srgbClr val="001746"/>
                          </a:solidFill>
                          <a:latin typeface="Arial (Corpo)"/>
                          <a:cs typeface="Arial"/>
                        </a:rPr>
                        <a:t> </a:t>
                      </a:r>
                      <a:r>
                        <a:rPr sz="1200" dirty="0">
                          <a:solidFill>
                            <a:srgbClr val="001746"/>
                          </a:solidFill>
                          <a:latin typeface="Arial (Corpo)"/>
                          <a:cs typeface="Arial"/>
                        </a:rPr>
                        <a:t>appalti</a:t>
                      </a:r>
                      <a:r>
                        <a:rPr sz="1200" spc="-15" dirty="0">
                          <a:solidFill>
                            <a:srgbClr val="001746"/>
                          </a:solidFill>
                          <a:latin typeface="Arial (Corpo)"/>
                          <a:cs typeface="Arial"/>
                        </a:rPr>
                        <a:t> </a:t>
                      </a:r>
                      <a:r>
                        <a:rPr sz="1200" dirty="0">
                          <a:solidFill>
                            <a:srgbClr val="001746"/>
                          </a:solidFill>
                          <a:latin typeface="Arial (Corpo)"/>
                          <a:cs typeface="Arial"/>
                        </a:rPr>
                        <a:t>per la</a:t>
                      </a:r>
                      <a:r>
                        <a:rPr sz="1200" spc="-5" dirty="0">
                          <a:solidFill>
                            <a:srgbClr val="001746"/>
                          </a:solidFill>
                          <a:latin typeface="Arial (Corpo)"/>
                          <a:cs typeface="Arial"/>
                        </a:rPr>
                        <a:t> </a:t>
                      </a:r>
                      <a:r>
                        <a:rPr sz="1200" dirty="0">
                          <a:solidFill>
                            <a:srgbClr val="001746"/>
                          </a:solidFill>
                          <a:latin typeface="Arial (Corpo)"/>
                          <a:cs typeface="Arial"/>
                        </a:rPr>
                        <a:t>costruzione</a:t>
                      </a:r>
                      <a:r>
                        <a:rPr sz="1200" spc="-5" dirty="0">
                          <a:solidFill>
                            <a:srgbClr val="001746"/>
                          </a:solidFill>
                          <a:latin typeface="Arial (Corpo)"/>
                          <a:cs typeface="Arial"/>
                        </a:rPr>
                        <a:t> </a:t>
                      </a:r>
                      <a:r>
                        <a:rPr sz="1200" dirty="0">
                          <a:solidFill>
                            <a:srgbClr val="001746"/>
                          </a:solidFill>
                          <a:latin typeface="Arial (Corpo)"/>
                          <a:cs typeface="Arial"/>
                        </a:rPr>
                        <a:t>di</a:t>
                      </a:r>
                      <a:r>
                        <a:rPr sz="1200" spc="-5" dirty="0">
                          <a:solidFill>
                            <a:srgbClr val="001746"/>
                          </a:solidFill>
                          <a:latin typeface="Arial (Corpo)"/>
                          <a:cs typeface="Arial"/>
                        </a:rPr>
                        <a:t> </a:t>
                      </a:r>
                      <a:r>
                        <a:rPr sz="1200" dirty="0">
                          <a:solidFill>
                            <a:srgbClr val="001746"/>
                          </a:solidFill>
                          <a:latin typeface="Arial (Corpo)"/>
                          <a:cs typeface="Arial"/>
                        </a:rPr>
                        <a:t>sei grandi</a:t>
                      </a:r>
                      <a:r>
                        <a:rPr sz="1200" spc="-15" dirty="0">
                          <a:solidFill>
                            <a:srgbClr val="001746"/>
                          </a:solidFill>
                          <a:latin typeface="Arial (Corpo)"/>
                          <a:cs typeface="Arial"/>
                        </a:rPr>
                        <a:t> </a:t>
                      </a:r>
                      <a:r>
                        <a:rPr sz="1200" dirty="0">
                          <a:solidFill>
                            <a:srgbClr val="001746"/>
                          </a:solidFill>
                          <a:latin typeface="Arial (Corpo)"/>
                          <a:cs typeface="Arial"/>
                        </a:rPr>
                        <a:t>impianti di</a:t>
                      </a:r>
                      <a:r>
                        <a:rPr sz="1200" spc="-15" dirty="0">
                          <a:solidFill>
                            <a:srgbClr val="001746"/>
                          </a:solidFill>
                          <a:latin typeface="Arial (Corpo)"/>
                          <a:cs typeface="Arial"/>
                        </a:rPr>
                        <a:t> </a:t>
                      </a:r>
                      <a:r>
                        <a:rPr sz="1200" dirty="0">
                          <a:solidFill>
                            <a:srgbClr val="001746"/>
                          </a:solidFill>
                          <a:latin typeface="Arial (Corpo)"/>
                          <a:cs typeface="Arial"/>
                        </a:rPr>
                        <a:t>trasporto</a:t>
                      </a:r>
                      <a:r>
                        <a:rPr sz="1200" spc="5" dirty="0">
                          <a:solidFill>
                            <a:srgbClr val="001746"/>
                          </a:solidFill>
                          <a:latin typeface="Arial (Corpo)"/>
                          <a:cs typeface="Arial"/>
                        </a:rPr>
                        <a:t> </a:t>
                      </a:r>
                      <a:r>
                        <a:rPr sz="1200" dirty="0">
                          <a:solidFill>
                            <a:srgbClr val="001746"/>
                          </a:solidFill>
                          <a:latin typeface="Arial (Corpo)"/>
                          <a:cs typeface="Arial"/>
                        </a:rPr>
                        <a:t>e</a:t>
                      </a:r>
                      <a:r>
                        <a:rPr sz="1200" spc="5" dirty="0">
                          <a:solidFill>
                            <a:srgbClr val="001746"/>
                          </a:solidFill>
                          <a:latin typeface="Arial (Corpo)"/>
                          <a:cs typeface="Arial"/>
                        </a:rPr>
                        <a:t> </a:t>
                      </a:r>
                      <a:r>
                        <a:rPr sz="1200" dirty="0">
                          <a:solidFill>
                            <a:srgbClr val="001746"/>
                          </a:solidFill>
                          <a:latin typeface="Arial (Corpo)"/>
                          <a:cs typeface="Arial"/>
                        </a:rPr>
                        <a:t>stoccaggio</a:t>
                      </a:r>
                      <a:r>
                        <a:rPr sz="1200" spc="-5" dirty="0">
                          <a:solidFill>
                            <a:srgbClr val="001746"/>
                          </a:solidFill>
                          <a:latin typeface="Arial (Corpo)"/>
                          <a:cs typeface="Arial"/>
                        </a:rPr>
                        <a:t> </a:t>
                      </a:r>
                      <a:r>
                        <a:rPr sz="1200" dirty="0">
                          <a:solidFill>
                            <a:srgbClr val="001746"/>
                          </a:solidFill>
                          <a:latin typeface="Arial (Corpo)"/>
                          <a:cs typeface="Arial"/>
                        </a:rPr>
                        <a:t>di gas in</a:t>
                      </a:r>
                      <a:r>
                        <a:rPr sz="1200" spc="-5" dirty="0">
                          <a:solidFill>
                            <a:srgbClr val="001746"/>
                          </a:solidFill>
                          <a:latin typeface="Arial (Corpo)"/>
                          <a:cs typeface="Arial"/>
                        </a:rPr>
                        <a:t> </a:t>
                      </a:r>
                      <a:r>
                        <a:rPr sz="1200" dirty="0">
                          <a:solidFill>
                            <a:srgbClr val="001746"/>
                          </a:solidFill>
                          <a:latin typeface="Arial (Corpo)"/>
                          <a:cs typeface="Arial"/>
                        </a:rPr>
                        <a:t>Nigeria, a</a:t>
                      </a:r>
                      <a:r>
                        <a:rPr sz="1200" spc="-5" dirty="0">
                          <a:solidFill>
                            <a:srgbClr val="001746"/>
                          </a:solidFill>
                          <a:latin typeface="Arial (Corpo)"/>
                          <a:cs typeface="Arial"/>
                        </a:rPr>
                        <a:t> </a:t>
                      </a:r>
                      <a:r>
                        <a:rPr sz="1200" spc="-10" dirty="0">
                          <a:solidFill>
                            <a:srgbClr val="001746"/>
                          </a:solidFill>
                          <a:latin typeface="Arial (Corpo)"/>
                          <a:cs typeface="Arial"/>
                        </a:rPr>
                        <a:t>Bonny Island.</a:t>
                      </a:r>
                      <a:endParaRPr sz="1200">
                        <a:latin typeface="Arial (Corpo)"/>
                        <a:cs typeface="Arial"/>
                      </a:endParaRPr>
                    </a:p>
                    <a:p>
                      <a:pPr marL="83820" marR="67310" algn="just">
                        <a:lnSpc>
                          <a:spcPct val="100000"/>
                        </a:lnSpc>
                        <a:spcBef>
                          <a:spcPts val="600"/>
                        </a:spcBef>
                      </a:pPr>
                      <a:r>
                        <a:rPr sz="1200" dirty="0">
                          <a:solidFill>
                            <a:srgbClr val="001746"/>
                          </a:solidFill>
                          <a:latin typeface="Arial (Corpo)"/>
                          <a:cs typeface="Arial"/>
                        </a:rPr>
                        <a:t>Sul</a:t>
                      </a:r>
                      <a:r>
                        <a:rPr sz="1200" spc="30" dirty="0">
                          <a:solidFill>
                            <a:srgbClr val="001746"/>
                          </a:solidFill>
                          <a:latin typeface="Arial (Corpo)"/>
                          <a:cs typeface="Arial"/>
                        </a:rPr>
                        <a:t> </a:t>
                      </a:r>
                      <a:r>
                        <a:rPr sz="1200" dirty="0">
                          <a:solidFill>
                            <a:srgbClr val="001746"/>
                          </a:solidFill>
                          <a:latin typeface="Arial (Corpo)"/>
                          <a:cs typeface="Arial"/>
                        </a:rPr>
                        <a:t>punto</a:t>
                      </a:r>
                      <a:r>
                        <a:rPr sz="1200" spc="35" dirty="0">
                          <a:solidFill>
                            <a:srgbClr val="001746"/>
                          </a:solidFill>
                          <a:latin typeface="Arial (Corpo)"/>
                          <a:cs typeface="Arial"/>
                        </a:rPr>
                        <a:t> </a:t>
                      </a:r>
                      <a:r>
                        <a:rPr sz="1200" dirty="0">
                          <a:solidFill>
                            <a:srgbClr val="001746"/>
                          </a:solidFill>
                          <a:latin typeface="Arial (Corpo)"/>
                          <a:cs typeface="Arial"/>
                        </a:rPr>
                        <a:t>in</a:t>
                      </a:r>
                      <a:r>
                        <a:rPr sz="1200" spc="40" dirty="0">
                          <a:solidFill>
                            <a:srgbClr val="001746"/>
                          </a:solidFill>
                          <a:latin typeface="Arial (Corpo)"/>
                          <a:cs typeface="Arial"/>
                        </a:rPr>
                        <a:t> </a:t>
                      </a:r>
                      <a:r>
                        <a:rPr sz="1200" dirty="0">
                          <a:solidFill>
                            <a:srgbClr val="001746"/>
                          </a:solidFill>
                          <a:latin typeface="Arial (Corpo)"/>
                          <a:cs typeface="Arial"/>
                        </a:rPr>
                        <a:t>questione</a:t>
                      </a:r>
                      <a:r>
                        <a:rPr sz="1200" spc="25" dirty="0">
                          <a:solidFill>
                            <a:srgbClr val="001746"/>
                          </a:solidFill>
                          <a:latin typeface="Arial (Corpo)"/>
                          <a:cs typeface="Arial"/>
                        </a:rPr>
                        <a:t> </a:t>
                      </a:r>
                      <a:r>
                        <a:rPr sz="1200" dirty="0">
                          <a:solidFill>
                            <a:srgbClr val="001746"/>
                          </a:solidFill>
                          <a:latin typeface="Arial (Corpo)"/>
                          <a:cs typeface="Arial"/>
                        </a:rPr>
                        <a:t>la</a:t>
                      </a:r>
                      <a:r>
                        <a:rPr sz="1200" spc="50" dirty="0">
                          <a:solidFill>
                            <a:srgbClr val="001746"/>
                          </a:solidFill>
                          <a:latin typeface="Arial (Corpo)"/>
                          <a:cs typeface="Arial"/>
                        </a:rPr>
                        <a:t> </a:t>
                      </a:r>
                      <a:r>
                        <a:rPr sz="1200" dirty="0">
                          <a:solidFill>
                            <a:srgbClr val="001746"/>
                          </a:solidFill>
                          <a:latin typeface="Arial (Corpo)"/>
                          <a:cs typeface="Arial"/>
                        </a:rPr>
                        <a:t>sentenza</a:t>
                      </a:r>
                      <a:r>
                        <a:rPr sz="1200" spc="35" dirty="0">
                          <a:solidFill>
                            <a:srgbClr val="001746"/>
                          </a:solidFill>
                          <a:latin typeface="Arial (Corpo)"/>
                          <a:cs typeface="Arial"/>
                        </a:rPr>
                        <a:t> </a:t>
                      </a:r>
                      <a:r>
                        <a:rPr sz="1200" dirty="0">
                          <a:solidFill>
                            <a:srgbClr val="001746"/>
                          </a:solidFill>
                          <a:latin typeface="Arial (Corpo)"/>
                          <a:cs typeface="Arial"/>
                        </a:rPr>
                        <a:t>ha</a:t>
                      </a:r>
                      <a:r>
                        <a:rPr sz="1200" spc="40" dirty="0">
                          <a:solidFill>
                            <a:srgbClr val="001746"/>
                          </a:solidFill>
                          <a:latin typeface="Arial (Corpo)"/>
                          <a:cs typeface="Arial"/>
                        </a:rPr>
                        <a:t> </a:t>
                      </a:r>
                      <a:r>
                        <a:rPr sz="1200" dirty="0">
                          <a:solidFill>
                            <a:srgbClr val="001746"/>
                          </a:solidFill>
                          <a:latin typeface="Arial (Corpo)"/>
                          <a:cs typeface="Arial"/>
                        </a:rPr>
                        <a:t>annullato</a:t>
                      </a:r>
                      <a:r>
                        <a:rPr sz="1200" spc="35" dirty="0">
                          <a:solidFill>
                            <a:srgbClr val="001746"/>
                          </a:solidFill>
                          <a:latin typeface="Arial (Corpo)"/>
                          <a:cs typeface="Arial"/>
                        </a:rPr>
                        <a:t> </a:t>
                      </a:r>
                      <a:r>
                        <a:rPr sz="1200" dirty="0">
                          <a:solidFill>
                            <a:srgbClr val="001746"/>
                          </a:solidFill>
                          <a:latin typeface="Arial (Corpo)"/>
                          <a:cs typeface="Arial"/>
                        </a:rPr>
                        <a:t>l’ordinanza</a:t>
                      </a:r>
                      <a:r>
                        <a:rPr sz="1200" spc="35" dirty="0">
                          <a:solidFill>
                            <a:srgbClr val="001746"/>
                          </a:solidFill>
                          <a:latin typeface="Arial (Corpo)"/>
                          <a:cs typeface="Arial"/>
                        </a:rPr>
                        <a:t> </a:t>
                      </a:r>
                      <a:r>
                        <a:rPr sz="1200" dirty="0">
                          <a:solidFill>
                            <a:srgbClr val="001746"/>
                          </a:solidFill>
                          <a:latin typeface="Arial (Corpo)"/>
                          <a:cs typeface="Arial"/>
                        </a:rPr>
                        <a:t>impugnata</a:t>
                      </a:r>
                      <a:r>
                        <a:rPr sz="1200" spc="30" dirty="0">
                          <a:solidFill>
                            <a:srgbClr val="001746"/>
                          </a:solidFill>
                          <a:latin typeface="Arial (Corpo)"/>
                          <a:cs typeface="Arial"/>
                        </a:rPr>
                        <a:t> </a:t>
                      </a:r>
                      <a:r>
                        <a:rPr sz="1200" dirty="0">
                          <a:solidFill>
                            <a:srgbClr val="001746"/>
                          </a:solidFill>
                          <a:latin typeface="Arial (Corpo)"/>
                          <a:cs typeface="Arial"/>
                        </a:rPr>
                        <a:t>ed</a:t>
                      </a:r>
                      <a:r>
                        <a:rPr sz="1200" spc="35" dirty="0">
                          <a:solidFill>
                            <a:srgbClr val="001746"/>
                          </a:solidFill>
                          <a:latin typeface="Arial (Corpo)"/>
                          <a:cs typeface="Arial"/>
                        </a:rPr>
                        <a:t> </a:t>
                      </a:r>
                      <a:r>
                        <a:rPr sz="1200" dirty="0">
                          <a:solidFill>
                            <a:srgbClr val="001746"/>
                          </a:solidFill>
                          <a:latin typeface="Arial (Corpo)"/>
                          <a:cs typeface="Arial"/>
                        </a:rPr>
                        <a:t>ha</a:t>
                      </a:r>
                      <a:r>
                        <a:rPr sz="1200" spc="40" dirty="0">
                          <a:solidFill>
                            <a:srgbClr val="001746"/>
                          </a:solidFill>
                          <a:latin typeface="Arial (Corpo)"/>
                          <a:cs typeface="Arial"/>
                        </a:rPr>
                        <a:t> </a:t>
                      </a:r>
                      <a:r>
                        <a:rPr sz="1200" dirty="0">
                          <a:solidFill>
                            <a:srgbClr val="001746"/>
                          </a:solidFill>
                          <a:latin typeface="Arial (Corpo)"/>
                          <a:cs typeface="Arial"/>
                        </a:rPr>
                        <a:t>rinviato</a:t>
                      </a:r>
                      <a:r>
                        <a:rPr sz="1200" spc="35" dirty="0">
                          <a:solidFill>
                            <a:srgbClr val="001746"/>
                          </a:solidFill>
                          <a:latin typeface="Arial (Corpo)"/>
                          <a:cs typeface="Arial"/>
                        </a:rPr>
                        <a:t> </a:t>
                      </a:r>
                      <a:r>
                        <a:rPr sz="1200" dirty="0">
                          <a:solidFill>
                            <a:srgbClr val="001746"/>
                          </a:solidFill>
                          <a:latin typeface="Arial (Corpo)"/>
                          <a:cs typeface="Arial"/>
                        </a:rPr>
                        <a:t>al</a:t>
                      </a:r>
                      <a:r>
                        <a:rPr sz="1200" spc="30" dirty="0">
                          <a:solidFill>
                            <a:srgbClr val="001746"/>
                          </a:solidFill>
                          <a:latin typeface="Arial (Corpo)"/>
                          <a:cs typeface="Arial"/>
                        </a:rPr>
                        <a:t> </a:t>
                      </a:r>
                      <a:r>
                        <a:rPr sz="1200" dirty="0">
                          <a:solidFill>
                            <a:srgbClr val="001746"/>
                          </a:solidFill>
                          <a:latin typeface="Arial (Corpo)"/>
                          <a:cs typeface="Arial"/>
                        </a:rPr>
                        <a:t>Tribunale</a:t>
                      </a:r>
                      <a:r>
                        <a:rPr sz="1200" spc="30" dirty="0">
                          <a:solidFill>
                            <a:srgbClr val="001746"/>
                          </a:solidFill>
                          <a:latin typeface="Arial (Corpo)"/>
                          <a:cs typeface="Arial"/>
                        </a:rPr>
                        <a:t> </a:t>
                      </a:r>
                      <a:r>
                        <a:rPr sz="1200" dirty="0">
                          <a:solidFill>
                            <a:srgbClr val="001746"/>
                          </a:solidFill>
                          <a:latin typeface="Arial (Corpo)"/>
                          <a:cs typeface="Arial"/>
                        </a:rPr>
                        <a:t>di</a:t>
                      </a:r>
                      <a:r>
                        <a:rPr sz="1200" spc="40" dirty="0">
                          <a:solidFill>
                            <a:srgbClr val="001746"/>
                          </a:solidFill>
                          <a:latin typeface="Arial (Corpo)"/>
                          <a:cs typeface="Arial"/>
                        </a:rPr>
                        <a:t> </a:t>
                      </a:r>
                      <a:r>
                        <a:rPr sz="1200" dirty="0">
                          <a:solidFill>
                            <a:srgbClr val="001746"/>
                          </a:solidFill>
                          <a:latin typeface="Arial (Corpo)"/>
                          <a:cs typeface="Arial"/>
                        </a:rPr>
                        <a:t>Milano</a:t>
                      </a:r>
                      <a:r>
                        <a:rPr sz="1200" spc="15" dirty="0">
                          <a:solidFill>
                            <a:srgbClr val="001746"/>
                          </a:solidFill>
                          <a:latin typeface="Arial (Corpo)"/>
                          <a:cs typeface="Arial"/>
                        </a:rPr>
                        <a:t> </a:t>
                      </a:r>
                      <a:r>
                        <a:rPr sz="1200" spc="-25" dirty="0">
                          <a:solidFill>
                            <a:srgbClr val="001746"/>
                          </a:solidFill>
                          <a:latin typeface="Arial (Corpo)"/>
                          <a:cs typeface="Arial"/>
                        </a:rPr>
                        <a:t>per </a:t>
                      </a:r>
                      <a:r>
                        <a:rPr sz="1200" dirty="0">
                          <a:solidFill>
                            <a:srgbClr val="001746"/>
                          </a:solidFill>
                          <a:latin typeface="Arial (Corpo)"/>
                          <a:cs typeface="Arial"/>
                        </a:rPr>
                        <a:t>un</a:t>
                      </a:r>
                      <a:r>
                        <a:rPr sz="1200" spc="285" dirty="0">
                          <a:solidFill>
                            <a:srgbClr val="001746"/>
                          </a:solidFill>
                          <a:latin typeface="Arial (Corpo)"/>
                          <a:cs typeface="Arial"/>
                        </a:rPr>
                        <a:t> </a:t>
                      </a:r>
                      <a:r>
                        <a:rPr sz="1200" dirty="0">
                          <a:solidFill>
                            <a:srgbClr val="001746"/>
                          </a:solidFill>
                          <a:latin typeface="Arial (Corpo)"/>
                          <a:cs typeface="Arial"/>
                        </a:rPr>
                        <a:t>nuovo</a:t>
                      </a:r>
                      <a:r>
                        <a:rPr sz="1200" spc="285" dirty="0">
                          <a:solidFill>
                            <a:srgbClr val="001746"/>
                          </a:solidFill>
                          <a:latin typeface="Arial (Corpo)"/>
                          <a:cs typeface="Arial"/>
                        </a:rPr>
                        <a:t> </a:t>
                      </a:r>
                      <a:r>
                        <a:rPr sz="1200" dirty="0">
                          <a:solidFill>
                            <a:srgbClr val="001746"/>
                          </a:solidFill>
                          <a:latin typeface="Arial (Corpo)"/>
                          <a:cs typeface="Arial"/>
                        </a:rPr>
                        <a:t>esame,</a:t>
                      </a:r>
                      <a:r>
                        <a:rPr sz="1200" spc="295" dirty="0">
                          <a:solidFill>
                            <a:srgbClr val="001746"/>
                          </a:solidFill>
                          <a:latin typeface="Arial (Corpo)"/>
                          <a:cs typeface="Arial"/>
                        </a:rPr>
                        <a:t> </a:t>
                      </a:r>
                      <a:r>
                        <a:rPr sz="1200" dirty="0">
                          <a:solidFill>
                            <a:srgbClr val="001746"/>
                          </a:solidFill>
                          <a:latin typeface="Arial (Corpo)"/>
                          <a:cs typeface="Arial"/>
                        </a:rPr>
                        <a:t>imponendogli</a:t>
                      </a:r>
                      <a:r>
                        <a:rPr sz="1200" spc="285" dirty="0">
                          <a:solidFill>
                            <a:srgbClr val="001746"/>
                          </a:solidFill>
                          <a:latin typeface="Arial (Corpo)"/>
                          <a:cs typeface="Arial"/>
                        </a:rPr>
                        <a:t> </a:t>
                      </a:r>
                      <a:r>
                        <a:rPr sz="1200" dirty="0">
                          <a:solidFill>
                            <a:srgbClr val="001746"/>
                          </a:solidFill>
                          <a:latin typeface="Arial (Corpo)"/>
                          <a:cs typeface="Arial"/>
                        </a:rPr>
                        <a:t>una</a:t>
                      </a:r>
                      <a:r>
                        <a:rPr sz="1200" spc="285" dirty="0">
                          <a:solidFill>
                            <a:srgbClr val="001746"/>
                          </a:solidFill>
                          <a:latin typeface="Arial (Corpo)"/>
                          <a:cs typeface="Arial"/>
                        </a:rPr>
                        <a:t> </a:t>
                      </a:r>
                      <a:r>
                        <a:rPr sz="1200" dirty="0">
                          <a:solidFill>
                            <a:srgbClr val="001746"/>
                          </a:solidFill>
                          <a:latin typeface="Arial (Corpo)"/>
                          <a:cs typeface="Arial"/>
                        </a:rPr>
                        <a:t>riconsiderazione</a:t>
                      </a:r>
                      <a:r>
                        <a:rPr sz="1200" spc="280" dirty="0">
                          <a:solidFill>
                            <a:srgbClr val="001746"/>
                          </a:solidFill>
                          <a:latin typeface="Arial (Corpo)"/>
                          <a:cs typeface="Arial"/>
                        </a:rPr>
                        <a:t> </a:t>
                      </a:r>
                      <a:r>
                        <a:rPr sz="1200" dirty="0">
                          <a:solidFill>
                            <a:srgbClr val="001746"/>
                          </a:solidFill>
                          <a:latin typeface="Arial (Corpo)"/>
                          <a:cs typeface="Arial"/>
                        </a:rPr>
                        <a:t>del</a:t>
                      </a:r>
                      <a:r>
                        <a:rPr sz="1200" spc="290" dirty="0">
                          <a:solidFill>
                            <a:srgbClr val="001746"/>
                          </a:solidFill>
                          <a:latin typeface="Arial (Corpo)"/>
                          <a:cs typeface="Arial"/>
                        </a:rPr>
                        <a:t> </a:t>
                      </a:r>
                      <a:r>
                        <a:rPr sz="1200" dirty="0">
                          <a:solidFill>
                            <a:srgbClr val="001746"/>
                          </a:solidFill>
                          <a:latin typeface="Arial (Corpo)"/>
                          <a:cs typeface="Arial"/>
                        </a:rPr>
                        <a:t>caso</a:t>
                      </a:r>
                      <a:r>
                        <a:rPr sz="1200" spc="290" dirty="0">
                          <a:solidFill>
                            <a:srgbClr val="001746"/>
                          </a:solidFill>
                          <a:latin typeface="Arial (Corpo)"/>
                          <a:cs typeface="Arial"/>
                        </a:rPr>
                        <a:t> </a:t>
                      </a:r>
                      <a:r>
                        <a:rPr sz="1200" dirty="0">
                          <a:solidFill>
                            <a:srgbClr val="001746"/>
                          </a:solidFill>
                          <a:latin typeface="Arial (Corpo)"/>
                          <a:cs typeface="Arial"/>
                        </a:rPr>
                        <a:t>dopo</a:t>
                      </a:r>
                      <a:r>
                        <a:rPr sz="1200" spc="285" dirty="0">
                          <a:solidFill>
                            <a:srgbClr val="001746"/>
                          </a:solidFill>
                          <a:latin typeface="Arial (Corpo)"/>
                          <a:cs typeface="Arial"/>
                        </a:rPr>
                        <a:t> </a:t>
                      </a:r>
                      <a:r>
                        <a:rPr sz="1200" dirty="0">
                          <a:solidFill>
                            <a:srgbClr val="001746"/>
                          </a:solidFill>
                          <a:latin typeface="Arial (Corpo)"/>
                          <a:cs typeface="Arial"/>
                        </a:rPr>
                        <a:t>aver</a:t>
                      </a:r>
                      <a:r>
                        <a:rPr sz="1200" spc="290" dirty="0">
                          <a:solidFill>
                            <a:srgbClr val="001746"/>
                          </a:solidFill>
                          <a:latin typeface="Arial (Corpo)"/>
                          <a:cs typeface="Arial"/>
                        </a:rPr>
                        <a:t> </a:t>
                      </a:r>
                      <a:r>
                        <a:rPr sz="1200" dirty="0">
                          <a:solidFill>
                            <a:srgbClr val="001746"/>
                          </a:solidFill>
                          <a:latin typeface="Arial (Corpo)"/>
                          <a:cs typeface="Arial"/>
                        </a:rPr>
                        <a:t>rimosso</a:t>
                      </a:r>
                      <a:r>
                        <a:rPr sz="1200" spc="300" dirty="0">
                          <a:solidFill>
                            <a:srgbClr val="001746"/>
                          </a:solidFill>
                          <a:latin typeface="Arial (Corpo)"/>
                          <a:cs typeface="Arial"/>
                        </a:rPr>
                        <a:t> </a:t>
                      </a:r>
                      <a:r>
                        <a:rPr sz="1200" dirty="0">
                          <a:solidFill>
                            <a:srgbClr val="001746"/>
                          </a:solidFill>
                          <a:latin typeface="Arial (Corpo)"/>
                          <a:cs typeface="Arial"/>
                        </a:rPr>
                        <a:t>l’ostacolo</a:t>
                      </a:r>
                      <a:r>
                        <a:rPr sz="1200" spc="290" dirty="0">
                          <a:solidFill>
                            <a:srgbClr val="001746"/>
                          </a:solidFill>
                          <a:latin typeface="Arial (Corpo)"/>
                          <a:cs typeface="Arial"/>
                        </a:rPr>
                        <a:t> </a:t>
                      </a:r>
                      <a:r>
                        <a:rPr sz="1200" dirty="0">
                          <a:solidFill>
                            <a:srgbClr val="001746"/>
                          </a:solidFill>
                          <a:latin typeface="Arial (Corpo)"/>
                          <a:cs typeface="Arial"/>
                        </a:rPr>
                        <a:t>giuridico</a:t>
                      </a:r>
                      <a:r>
                        <a:rPr sz="1200" spc="285" dirty="0">
                          <a:solidFill>
                            <a:srgbClr val="001746"/>
                          </a:solidFill>
                          <a:latin typeface="Arial (Corpo)"/>
                          <a:cs typeface="Arial"/>
                        </a:rPr>
                        <a:t> </a:t>
                      </a:r>
                      <a:r>
                        <a:rPr sz="1200" spc="-25" dirty="0">
                          <a:solidFill>
                            <a:srgbClr val="001746"/>
                          </a:solidFill>
                          <a:latin typeface="Arial (Corpo)"/>
                          <a:cs typeface="Arial"/>
                        </a:rPr>
                        <a:t>che </a:t>
                      </a:r>
                      <a:r>
                        <a:rPr sz="1200" spc="-10" dirty="0">
                          <a:solidFill>
                            <a:srgbClr val="001746"/>
                          </a:solidFill>
                          <a:latin typeface="Arial (Corpo)"/>
                          <a:cs typeface="Arial"/>
                        </a:rPr>
                        <a:t>impediva</a:t>
                      </a:r>
                      <a:r>
                        <a:rPr sz="1200" spc="-35" dirty="0">
                          <a:solidFill>
                            <a:srgbClr val="001746"/>
                          </a:solidFill>
                          <a:latin typeface="Arial (Corpo)"/>
                          <a:cs typeface="Arial"/>
                        </a:rPr>
                        <a:t> </a:t>
                      </a:r>
                      <a:r>
                        <a:rPr sz="1200" dirty="0">
                          <a:solidFill>
                            <a:srgbClr val="001746"/>
                          </a:solidFill>
                          <a:latin typeface="Arial (Corpo)"/>
                          <a:cs typeface="Arial"/>
                        </a:rPr>
                        <a:t>di</a:t>
                      </a:r>
                      <a:r>
                        <a:rPr sz="1200" spc="-5" dirty="0">
                          <a:solidFill>
                            <a:srgbClr val="001746"/>
                          </a:solidFill>
                          <a:latin typeface="Arial (Corpo)"/>
                          <a:cs typeface="Arial"/>
                        </a:rPr>
                        <a:t> </a:t>
                      </a:r>
                      <a:r>
                        <a:rPr sz="1200" spc="-10" dirty="0">
                          <a:solidFill>
                            <a:srgbClr val="001746"/>
                          </a:solidFill>
                          <a:latin typeface="Arial (Corpo)"/>
                          <a:cs typeface="Arial"/>
                        </a:rPr>
                        <a:t>utilizzare</a:t>
                      </a:r>
                      <a:r>
                        <a:rPr sz="1200" spc="-35" dirty="0">
                          <a:solidFill>
                            <a:srgbClr val="001746"/>
                          </a:solidFill>
                          <a:latin typeface="Arial (Corpo)"/>
                          <a:cs typeface="Arial"/>
                        </a:rPr>
                        <a:t> </a:t>
                      </a:r>
                      <a:r>
                        <a:rPr sz="1200" dirty="0">
                          <a:solidFill>
                            <a:srgbClr val="001746"/>
                          </a:solidFill>
                          <a:latin typeface="Arial (Corpo)"/>
                          <a:cs typeface="Arial"/>
                        </a:rPr>
                        <a:t>le</a:t>
                      </a:r>
                      <a:r>
                        <a:rPr sz="1200" spc="-5" dirty="0">
                          <a:solidFill>
                            <a:srgbClr val="001746"/>
                          </a:solidFill>
                          <a:latin typeface="Arial (Corpo)"/>
                          <a:cs typeface="Arial"/>
                        </a:rPr>
                        <a:t> </a:t>
                      </a:r>
                      <a:r>
                        <a:rPr sz="1200" spc="-10" dirty="0">
                          <a:solidFill>
                            <a:srgbClr val="001746"/>
                          </a:solidFill>
                          <a:latin typeface="Arial (Corpo)"/>
                          <a:cs typeface="Arial"/>
                        </a:rPr>
                        <a:t>sanzioni</a:t>
                      </a:r>
                      <a:r>
                        <a:rPr sz="1200" spc="-40" dirty="0">
                          <a:solidFill>
                            <a:srgbClr val="001746"/>
                          </a:solidFill>
                          <a:latin typeface="Arial (Corpo)"/>
                          <a:cs typeface="Arial"/>
                        </a:rPr>
                        <a:t> </a:t>
                      </a:r>
                      <a:r>
                        <a:rPr sz="1200" spc="-10" dirty="0">
                          <a:solidFill>
                            <a:srgbClr val="001746"/>
                          </a:solidFill>
                          <a:latin typeface="Arial (Corpo)"/>
                          <a:cs typeface="Arial"/>
                        </a:rPr>
                        <a:t>interdittive,</a:t>
                      </a:r>
                      <a:r>
                        <a:rPr sz="1200" spc="-35" dirty="0">
                          <a:solidFill>
                            <a:srgbClr val="001746"/>
                          </a:solidFill>
                          <a:latin typeface="Arial (Corpo)"/>
                          <a:cs typeface="Arial"/>
                        </a:rPr>
                        <a:t> </a:t>
                      </a:r>
                      <a:r>
                        <a:rPr sz="1200" dirty="0">
                          <a:solidFill>
                            <a:srgbClr val="001746"/>
                          </a:solidFill>
                          <a:latin typeface="Arial (Corpo)"/>
                          <a:cs typeface="Arial"/>
                        </a:rPr>
                        <a:t>anche</a:t>
                      </a:r>
                      <a:r>
                        <a:rPr sz="1200" spc="-35" dirty="0">
                          <a:solidFill>
                            <a:srgbClr val="001746"/>
                          </a:solidFill>
                          <a:latin typeface="Arial (Corpo)"/>
                          <a:cs typeface="Arial"/>
                        </a:rPr>
                        <a:t> </a:t>
                      </a:r>
                      <a:r>
                        <a:rPr sz="1200" dirty="0">
                          <a:solidFill>
                            <a:srgbClr val="001746"/>
                          </a:solidFill>
                          <a:latin typeface="Arial (Corpo)"/>
                          <a:cs typeface="Arial"/>
                        </a:rPr>
                        <a:t>in</a:t>
                      </a:r>
                      <a:r>
                        <a:rPr sz="1200" spc="-10" dirty="0">
                          <a:solidFill>
                            <a:srgbClr val="001746"/>
                          </a:solidFill>
                          <a:latin typeface="Arial (Corpo)"/>
                          <a:cs typeface="Arial"/>
                        </a:rPr>
                        <a:t> </a:t>
                      </a:r>
                      <a:r>
                        <a:rPr sz="1200" dirty="0">
                          <a:solidFill>
                            <a:srgbClr val="001746"/>
                          </a:solidFill>
                          <a:latin typeface="Arial (Corpo)"/>
                          <a:cs typeface="Arial"/>
                        </a:rPr>
                        <a:t>via</a:t>
                      </a:r>
                      <a:r>
                        <a:rPr sz="1200" spc="10" dirty="0">
                          <a:solidFill>
                            <a:srgbClr val="001746"/>
                          </a:solidFill>
                          <a:latin typeface="Arial (Corpo)"/>
                          <a:cs typeface="Arial"/>
                        </a:rPr>
                        <a:t> </a:t>
                      </a:r>
                      <a:r>
                        <a:rPr sz="1200" spc="-10" dirty="0">
                          <a:solidFill>
                            <a:srgbClr val="001746"/>
                          </a:solidFill>
                          <a:latin typeface="Arial (Corpo)"/>
                          <a:cs typeface="Arial"/>
                        </a:rPr>
                        <a:t>cautelare,</a:t>
                      </a:r>
                      <a:r>
                        <a:rPr sz="1200" spc="-25" dirty="0">
                          <a:solidFill>
                            <a:srgbClr val="001746"/>
                          </a:solidFill>
                          <a:latin typeface="Arial (Corpo)"/>
                          <a:cs typeface="Arial"/>
                        </a:rPr>
                        <a:t> </a:t>
                      </a:r>
                      <a:r>
                        <a:rPr sz="1200" dirty="0">
                          <a:solidFill>
                            <a:srgbClr val="001746"/>
                          </a:solidFill>
                          <a:latin typeface="Arial (Corpo)"/>
                          <a:cs typeface="Arial"/>
                        </a:rPr>
                        <a:t>al</a:t>
                      </a:r>
                      <a:r>
                        <a:rPr sz="1200" spc="-5" dirty="0">
                          <a:solidFill>
                            <a:srgbClr val="001746"/>
                          </a:solidFill>
                          <a:latin typeface="Arial (Corpo)"/>
                          <a:cs typeface="Arial"/>
                        </a:rPr>
                        <a:t> </a:t>
                      </a:r>
                      <a:r>
                        <a:rPr sz="1200" dirty="0">
                          <a:solidFill>
                            <a:srgbClr val="001746"/>
                          </a:solidFill>
                          <a:latin typeface="Arial (Corpo)"/>
                          <a:cs typeface="Arial"/>
                        </a:rPr>
                        <a:t>reato</a:t>
                      </a:r>
                      <a:r>
                        <a:rPr sz="1200" spc="-30" dirty="0">
                          <a:solidFill>
                            <a:srgbClr val="001746"/>
                          </a:solidFill>
                          <a:latin typeface="Arial (Corpo)"/>
                          <a:cs typeface="Arial"/>
                        </a:rPr>
                        <a:t> </a:t>
                      </a:r>
                      <a:r>
                        <a:rPr sz="1200" dirty="0">
                          <a:solidFill>
                            <a:srgbClr val="001746"/>
                          </a:solidFill>
                          <a:latin typeface="Arial (Corpo)"/>
                          <a:cs typeface="Arial"/>
                        </a:rPr>
                        <a:t>di</a:t>
                      </a:r>
                      <a:r>
                        <a:rPr sz="1200" spc="-5" dirty="0">
                          <a:solidFill>
                            <a:srgbClr val="001746"/>
                          </a:solidFill>
                          <a:latin typeface="Arial (Corpo)"/>
                          <a:cs typeface="Arial"/>
                        </a:rPr>
                        <a:t> </a:t>
                      </a:r>
                      <a:r>
                        <a:rPr sz="1200" spc="-10" dirty="0">
                          <a:solidFill>
                            <a:srgbClr val="001746"/>
                          </a:solidFill>
                          <a:latin typeface="Arial (Corpo)"/>
                          <a:cs typeface="Arial"/>
                        </a:rPr>
                        <a:t>corruzione</a:t>
                      </a:r>
                      <a:r>
                        <a:rPr sz="1200" spc="-135" dirty="0">
                          <a:solidFill>
                            <a:srgbClr val="001746"/>
                          </a:solidFill>
                          <a:latin typeface="Arial (Corpo)"/>
                          <a:cs typeface="Arial"/>
                        </a:rPr>
                        <a:t> </a:t>
                      </a:r>
                      <a:r>
                        <a:rPr sz="1200" spc="-10" dirty="0">
                          <a:solidFill>
                            <a:srgbClr val="001746"/>
                          </a:solidFill>
                          <a:latin typeface="Arial (Corpo)"/>
                          <a:cs typeface="Arial"/>
                        </a:rPr>
                        <a:t>internazionale.</a:t>
                      </a:r>
                      <a:endParaRPr sz="1200">
                        <a:latin typeface="Arial (Corpo)"/>
                        <a:cs typeface="Arial"/>
                      </a:endParaRPr>
                    </a:p>
                    <a:p>
                      <a:pPr marL="83820" marR="65405" algn="just">
                        <a:lnSpc>
                          <a:spcPct val="100000"/>
                        </a:lnSpc>
                        <a:spcBef>
                          <a:spcPts val="1310"/>
                        </a:spcBef>
                      </a:pPr>
                      <a:r>
                        <a:rPr sz="1200" dirty="0">
                          <a:solidFill>
                            <a:srgbClr val="001746"/>
                          </a:solidFill>
                          <a:latin typeface="Arial (Corpo)"/>
                          <a:cs typeface="Arial"/>
                        </a:rPr>
                        <a:t>In</a:t>
                      </a:r>
                      <a:r>
                        <a:rPr sz="1200" spc="315" dirty="0">
                          <a:solidFill>
                            <a:srgbClr val="001746"/>
                          </a:solidFill>
                          <a:latin typeface="Arial (Corpo)"/>
                          <a:cs typeface="Arial"/>
                        </a:rPr>
                        <a:t> </a:t>
                      </a:r>
                      <a:r>
                        <a:rPr sz="1200" dirty="0">
                          <a:solidFill>
                            <a:srgbClr val="001746"/>
                          </a:solidFill>
                          <a:latin typeface="Arial (Corpo)"/>
                          <a:cs typeface="Arial"/>
                        </a:rPr>
                        <a:t>conclusione</a:t>
                      </a:r>
                      <a:r>
                        <a:rPr sz="1200" spc="295" dirty="0">
                          <a:solidFill>
                            <a:srgbClr val="001746"/>
                          </a:solidFill>
                          <a:latin typeface="Arial (Corpo)"/>
                          <a:cs typeface="Arial"/>
                        </a:rPr>
                        <a:t> </a:t>
                      </a:r>
                      <a:r>
                        <a:rPr sz="1200" dirty="0">
                          <a:solidFill>
                            <a:srgbClr val="001746"/>
                          </a:solidFill>
                          <a:latin typeface="Arial (Corpo)"/>
                          <a:cs typeface="Arial"/>
                        </a:rPr>
                        <a:t>la</a:t>
                      </a:r>
                      <a:r>
                        <a:rPr sz="1200" spc="315" dirty="0">
                          <a:solidFill>
                            <a:srgbClr val="001746"/>
                          </a:solidFill>
                          <a:latin typeface="Arial (Corpo)"/>
                          <a:cs typeface="Arial"/>
                        </a:rPr>
                        <a:t> </a:t>
                      </a:r>
                      <a:r>
                        <a:rPr sz="1200" dirty="0">
                          <a:solidFill>
                            <a:srgbClr val="001746"/>
                          </a:solidFill>
                          <a:latin typeface="Arial (Corpo)"/>
                          <a:cs typeface="Arial"/>
                        </a:rPr>
                        <a:t>Corte</a:t>
                      </a:r>
                      <a:r>
                        <a:rPr sz="1200" spc="295" dirty="0">
                          <a:solidFill>
                            <a:srgbClr val="001746"/>
                          </a:solidFill>
                          <a:latin typeface="Arial (Corpo)"/>
                          <a:cs typeface="Arial"/>
                        </a:rPr>
                        <a:t> </a:t>
                      </a:r>
                      <a:r>
                        <a:rPr sz="1200" dirty="0">
                          <a:solidFill>
                            <a:srgbClr val="001746"/>
                          </a:solidFill>
                          <a:latin typeface="Arial (Corpo)"/>
                          <a:cs typeface="Arial"/>
                        </a:rPr>
                        <a:t>arriva</a:t>
                      </a:r>
                      <a:r>
                        <a:rPr sz="1200" spc="305" dirty="0">
                          <a:solidFill>
                            <a:srgbClr val="001746"/>
                          </a:solidFill>
                          <a:latin typeface="Arial (Corpo)"/>
                          <a:cs typeface="Arial"/>
                        </a:rPr>
                        <a:t> </a:t>
                      </a:r>
                      <a:r>
                        <a:rPr sz="1200" dirty="0">
                          <a:solidFill>
                            <a:srgbClr val="001746"/>
                          </a:solidFill>
                          <a:latin typeface="Arial (Corpo)"/>
                          <a:cs typeface="Arial"/>
                        </a:rPr>
                        <a:t>a</a:t>
                      </a:r>
                      <a:r>
                        <a:rPr sz="1200" spc="310" dirty="0">
                          <a:solidFill>
                            <a:srgbClr val="001746"/>
                          </a:solidFill>
                          <a:latin typeface="Arial (Corpo)"/>
                          <a:cs typeface="Arial"/>
                        </a:rPr>
                        <a:t> </a:t>
                      </a:r>
                      <a:r>
                        <a:rPr sz="1200" dirty="0">
                          <a:solidFill>
                            <a:srgbClr val="001746"/>
                          </a:solidFill>
                          <a:latin typeface="Arial (Corpo)"/>
                          <a:cs typeface="Arial"/>
                        </a:rPr>
                        <a:t>dichiarare</a:t>
                      </a:r>
                      <a:r>
                        <a:rPr sz="1200" spc="285" dirty="0">
                          <a:solidFill>
                            <a:srgbClr val="001746"/>
                          </a:solidFill>
                          <a:latin typeface="Arial (Corpo)"/>
                          <a:cs typeface="Arial"/>
                        </a:rPr>
                        <a:t> </a:t>
                      </a:r>
                      <a:r>
                        <a:rPr sz="1200" u="sng" dirty="0">
                          <a:solidFill>
                            <a:srgbClr val="001746"/>
                          </a:solidFill>
                          <a:uFill>
                            <a:solidFill>
                              <a:srgbClr val="001746"/>
                            </a:solidFill>
                          </a:uFill>
                          <a:latin typeface="Arial (Corpo)"/>
                          <a:cs typeface="Arial"/>
                        </a:rPr>
                        <a:t>l’applicabilità</a:t>
                      </a:r>
                      <a:r>
                        <a:rPr sz="1200" u="sng" spc="295" dirty="0">
                          <a:solidFill>
                            <a:srgbClr val="001746"/>
                          </a:solidFill>
                          <a:uFill>
                            <a:solidFill>
                              <a:srgbClr val="001746"/>
                            </a:solidFill>
                          </a:uFill>
                          <a:latin typeface="Arial (Corpo)"/>
                          <a:cs typeface="Arial"/>
                        </a:rPr>
                        <a:t> </a:t>
                      </a:r>
                      <a:r>
                        <a:rPr sz="1200" u="sng" dirty="0">
                          <a:solidFill>
                            <a:srgbClr val="001746"/>
                          </a:solidFill>
                          <a:uFill>
                            <a:solidFill>
                              <a:srgbClr val="001746"/>
                            </a:solidFill>
                          </a:uFill>
                          <a:latin typeface="Arial (Corpo)"/>
                          <a:cs typeface="Arial"/>
                        </a:rPr>
                        <a:t>delle</a:t>
                      </a:r>
                      <a:r>
                        <a:rPr sz="1200" u="sng" spc="285" dirty="0">
                          <a:solidFill>
                            <a:srgbClr val="001746"/>
                          </a:solidFill>
                          <a:uFill>
                            <a:solidFill>
                              <a:srgbClr val="001746"/>
                            </a:solidFill>
                          </a:uFill>
                          <a:latin typeface="Arial (Corpo)"/>
                          <a:cs typeface="Arial"/>
                        </a:rPr>
                        <a:t> </a:t>
                      </a:r>
                      <a:r>
                        <a:rPr sz="1200" u="sng" dirty="0">
                          <a:solidFill>
                            <a:srgbClr val="001746"/>
                          </a:solidFill>
                          <a:uFill>
                            <a:solidFill>
                              <a:srgbClr val="001746"/>
                            </a:solidFill>
                          </a:uFill>
                          <a:latin typeface="Arial (Corpo)"/>
                          <a:cs typeface="Arial"/>
                        </a:rPr>
                        <a:t>misure</a:t>
                      </a:r>
                      <a:r>
                        <a:rPr sz="1200" u="sng" spc="305" dirty="0">
                          <a:solidFill>
                            <a:srgbClr val="001746"/>
                          </a:solidFill>
                          <a:uFill>
                            <a:solidFill>
                              <a:srgbClr val="001746"/>
                            </a:solidFill>
                          </a:uFill>
                          <a:latin typeface="Arial (Corpo)"/>
                          <a:cs typeface="Arial"/>
                        </a:rPr>
                        <a:t> </a:t>
                      </a:r>
                      <a:r>
                        <a:rPr sz="1200" u="sng" dirty="0">
                          <a:solidFill>
                            <a:srgbClr val="001746"/>
                          </a:solidFill>
                          <a:uFill>
                            <a:solidFill>
                              <a:srgbClr val="001746"/>
                            </a:solidFill>
                          </a:uFill>
                          <a:latin typeface="Arial (Corpo)"/>
                          <a:cs typeface="Arial"/>
                        </a:rPr>
                        <a:t>cautelari</a:t>
                      </a:r>
                      <a:r>
                        <a:rPr sz="1200" u="sng" spc="300" dirty="0">
                          <a:solidFill>
                            <a:srgbClr val="001746"/>
                          </a:solidFill>
                          <a:uFill>
                            <a:solidFill>
                              <a:srgbClr val="001746"/>
                            </a:solidFill>
                          </a:uFill>
                          <a:latin typeface="Arial (Corpo)"/>
                          <a:cs typeface="Arial"/>
                        </a:rPr>
                        <a:t> </a:t>
                      </a:r>
                      <a:r>
                        <a:rPr sz="1200" u="sng" dirty="0">
                          <a:solidFill>
                            <a:srgbClr val="001746"/>
                          </a:solidFill>
                          <a:uFill>
                            <a:solidFill>
                              <a:srgbClr val="001746"/>
                            </a:solidFill>
                          </a:uFill>
                          <a:latin typeface="Arial (Corpo)"/>
                          <a:cs typeface="Arial"/>
                        </a:rPr>
                        <a:t>interdittive</a:t>
                      </a:r>
                      <a:r>
                        <a:rPr sz="1200" u="sng" spc="310" dirty="0">
                          <a:solidFill>
                            <a:srgbClr val="001746"/>
                          </a:solidFill>
                          <a:uFill>
                            <a:solidFill>
                              <a:srgbClr val="001746"/>
                            </a:solidFill>
                          </a:uFill>
                          <a:latin typeface="Arial (Corpo)"/>
                          <a:cs typeface="Arial"/>
                        </a:rPr>
                        <a:t> </a:t>
                      </a:r>
                      <a:r>
                        <a:rPr sz="1200" u="sng" dirty="0">
                          <a:solidFill>
                            <a:srgbClr val="001746"/>
                          </a:solidFill>
                          <a:uFill>
                            <a:solidFill>
                              <a:srgbClr val="001746"/>
                            </a:solidFill>
                          </a:uFill>
                          <a:latin typeface="Arial (Corpo)"/>
                          <a:cs typeface="Arial"/>
                        </a:rPr>
                        <a:t>231</a:t>
                      </a:r>
                      <a:r>
                        <a:rPr sz="1200" u="sng" spc="305" dirty="0">
                          <a:solidFill>
                            <a:srgbClr val="001746"/>
                          </a:solidFill>
                          <a:uFill>
                            <a:solidFill>
                              <a:srgbClr val="001746"/>
                            </a:solidFill>
                          </a:uFill>
                          <a:latin typeface="Arial (Corpo)"/>
                          <a:cs typeface="Arial"/>
                        </a:rPr>
                        <a:t> </a:t>
                      </a:r>
                      <a:r>
                        <a:rPr sz="1200" u="sng" dirty="0">
                          <a:solidFill>
                            <a:srgbClr val="001746"/>
                          </a:solidFill>
                          <a:uFill>
                            <a:solidFill>
                              <a:srgbClr val="001746"/>
                            </a:solidFill>
                          </a:uFill>
                          <a:latin typeface="Arial (Corpo)"/>
                          <a:cs typeface="Arial"/>
                        </a:rPr>
                        <a:t>al</a:t>
                      </a:r>
                      <a:r>
                        <a:rPr sz="1200" u="sng" spc="300" dirty="0">
                          <a:solidFill>
                            <a:srgbClr val="001746"/>
                          </a:solidFill>
                          <a:uFill>
                            <a:solidFill>
                              <a:srgbClr val="001746"/>
                            </a:solidFill>
                          </a:uFill>
                          <a:latin typeface="Arial (Corpo)"/>
                          <a:cs typeface="Arial"/>
                        </a:rPr>
                        <a:t> </a:t>
                      </a:r>
                      <a:r>
                        <a:rPr sz="1200" u="sng" dirty="0">
                          <a:solidFill>
                            <a:srgbClr val="001746"/>
                          </a:solidFill>
                          <a:uFill>
                            <a:solidFill>
                              <a:srgbClr val="001746"/>
                            </a:solidFill>
                          </a:uFill>
                          <a:latin typeface="Arial (Corpo)"/>
                          <a:cs typeface="Arial"/>
                        </a:rPr>
                        <a:t>reato</a:t>
                      </a:r>
                      <a:r>
                        <a:rPr sz="1200" u="sng" spc="295" dirty="0">
                          <a:solidFill>
                            <a:srgbClr val="001746"/>
                          </a:solidFill>
                          <a:uFill>
                            <a:solidFill>
                              <a:srgbClr val="001746"/>
                            </a:solidFill>
                          </a:uFill>
                          <a:latin typeface="Arial (Corpo)"/>
                          <a:cs typeface="Arial"/>
                        </a:rPr>
                        <a:t> </a:t>
                      </a:r>
                      <a:r>
                        <a:rPr sz="1200" u="sng" spc="-25" dirty="0">
                          <a:solidFill>
                            <a:srgbClr val="001746"/>
                          </a:solidFill>
                          <a:uFill>
                            <a:solidFill>
                              <a:srgbClr val="001746"/>
                            </a:solidFill>
                          </a:uFill>
                          <a:latin typeface="Arial (Corpo)"/>
                          <a:cs typeface="Arial"/>
                        </a:rPr>
                        <a:t>di</a:t>
                      </a:r>
                      <a:r>
                        <a:rPr sz="1200" u="none" spc="-25" dirty="0">
                          <a:solidFill>
                            <a:srgbClr val="001746"/>
                          </a:solidFill>
                          <a:latin typeface="Arial (Corpo)"/>
                          <a:cs typeface="Arial"/>
                        </a:rPr>
                        <a:t> </a:t>
                      </a:r>
                      <a:r>
                        <a:rPr sz="1200" u="sng" spc="-10" dirty="0">
                          <a:solidFill>
                            <a:srgbClr val="001746"/>
                          </a:solidFill>
                          <a:uFill>
                            <a:solidFill>
                              <a:srgbClr val="001746"/>
                            </a:solidFill>
                          </a:uFill>
                          <a:latin typeface="Arial (Corpo)"/>
                          <a:cs typeface="Arial"/>
                        </a:rPr>
                        <a:t>corruzione</a:t>
                      </a:r>
                      <a:r>
                        <a:rPr sz="1200" u="sng" spc="-55" dirty="0">
                          <a:solidFill>
                            <a:srgbClr val="001746"/>
                          </a:solidFill>
                          <a:uFill>
                            <a:solidFill>
                              <a:srgbClr val="001746"/>
                            </a:solidFill>
                          </a:uFill>
                          <a:latin typeface="Arial (Corpo)"/>
                          <a:cs typeface="Arial"/>
                        </a:rPr>
                        <a:t> </a:t>
                      </a:r>
                      <a:r>
                        <a:rPr sz="1200" u="sng" spc="-10" dirty="0">
                          <a:solidFill>
                            <a:srgbClr val="001746"/>
                          </a:solidFill>
                          <a:uFill>
                            <a:solidFill>
                              <a:srgbClr val="001746"/>
                            </a:solidFill>
                          </a:uFill>
                          <a:latin typeface="Arial (Corpo)"/>
                          <a:cs typeface="Arial"/>
                        </a:rPr>
                        <a:t>internazionale</a:t>
                      </a:r>
                      <a:r>
                        <a:rPr sz="1200" u="none" spc="-40" dirty="0">
                          <a:solidFill>
                            <a:srgbClr val="001746"/>
                          </a:solidFill>
                          <a:latin typeface="Arial (Corpo)"/>
                          <a:cs typeface="Arial"/>
                        </a:rPr>
                        <a:t> </a:t>
                      </a:r>
                      <a:r>
                        <a:rPr sz="1200" u="none" dirty="0">
                          <a:solidFill>
                            <a:srgbClr val="001746"/>
                          </a:solidFill>
                          <a:latin typeface="Arial (Corpo)"/>
                          <a:cs typeface="Arial"/>
                        </a:rPr>
                        <a:t>ex art.</a:t>
                      </a:r>
                      <a:r>
                        <a:rPr sz="1200" u="none" spc="-15" dirty="0">
                          <a:solidFill>
                            <a:srgbClr val="001746"/>
                          </a:solidFill>
                          <a:latin typeface="Arial (Corpo)"/>
                          <a:cs typeface="Arial"/>
                        </a:rPr>
                        <a:t> </a:t>
                      </a:r>
                      <a:r>
                        <a:rPr sz="1200" u="none" dirty="0">
                          <a:solidFill>
                            <a:srgbClr val="001746"/>
                          </a:solidFill>
                          <a:latin typeface="Arial (Corpo)"/>
                          <a:cs typeface="Arial"/>
                        </a:rPr>
                        <a:t>322</a:t>
                      </a:r>
                      <a:r>
                        <a:rPr sz="1200" u="none" spc="-15" dirty="0">
                          <a:solidFill>
                            <a:srgbClr val="001746"/>
                          </a:solidFill>
                          <a:latin typeface="Arial (Corpo)"/>
                          <a:cs typeface="Arial"/>
                        </a:rPr>
                        <a:t> </a:t>
                      </a:r>
                      <a:r>
                        <a:rPr sz="1200" u="none" dirty="0">
                          <a:solidFill>
                            <a:srgbClr val="001746"/>
                          </a:solidFill>
                          <a:latin typeface="Arial (Corpo)"/>
                          <a:cs typeface="Arial"/>
                        </a:rPr>
                        <a:t>– </a:t>
                      </a:r>
                      <a:r>
                        <a:rPr sz="1200" i="1" u="none" dirty="0">
                          <a:solidFill>
                            <a:srgbClr val="001746"/>
                          </a:solidFill>
                          <a:latin typeface="Arial (Corpo)"/>
                          <a:cs typeface="Arial"/>
                        </a:rPr>
                        <a:t>bis</a:t>
                      </a:r>
                      <a:r>
                        <a:rPr sz="1200" i="1" u="none" spc="-20" dirty="0">
                          <a:solidFill>
                            <a:srgbClr val="001746"/>
                          </a:solidFill>
                          <a:latin typeface="Arial (Corpo)"/>
                          <a:cs typeface="Arial"/>
                        </a:rPr>
                        <a:t> </a:t>
                      </a:r>
                      <a:r>
                        <a:rPr sz="1200" u="none" dirty="0">
                          <a:solidFill>
                            <a:srgbClr val="001746"/>
                          </a:solidFill>
                          <a:latin typeface="Arial (Corpo)"/>
                          <a:cs typeface="Arial"/>
                        </a:rPr>
                        <a:t>(art.</a:t>
                      </a:r>
                      <a:r>
                        <a:rPr sz="1200" u="none" spc="-30" dirty="0">
                          <a:solidFill>
                            <a:srgbClr val="001746"/>
                          </a:solidFill>
                          <a:latin typeface="Arial (Corpo)"/>
                          <a:cs typeface="Arial"/>
                        </a:rPr>
                        <a:t> </a:t>
                      </a:r>
                      <a:r>
                        <a:rPr sz="1200" u="none" dirty="0">
                          <a:solidFill>
                            <a:srgbClr val="001746"/>
                          </a:solidFill>
                          <a:latin typeface="Arial (Corpo)"/>
                          <a:cs typeface="Arial"/>
                        </a:rPr>
                        <a:t>25 </a:t>
                      </a:r>
                      <a:r>
                        <a:rPr sz="1200" u="none" spc="-10" dirty="0">
                          <a:solidFill>
                            <a:srgbClr val="001746"/>
                          </a:solidFill>
                          <a:latin typeface="Arial (Corpo)"/>
                          <a:cs typeface="Arial"/>
                        </a:rPr>
                        <a:t>D.Lgs.</a:t>
                      </a:r>
                      <a:r>
                        <a:rPr sz="1200" u="none" spc="-90" dirty="0">
                          <a:solidFill>
                            <a:srgbClr val="001746"/>
                          </a:solidFill>
                          <a:latin typeface="Arial (Corpo)"/>
                          <a:cs typeface="Arial"/>
                        </a:rPr>
                        <a:t> </a:t>
                      </a:r>
                      <a:r>
                        <a:rPr sz="1200" u="none" spc="-10" dirty="0">
                          <a:solidFill>
                            <a:srgbClr val="001746"/>
                          </a:solidFill>
                          <a:latin typeface="Arial (Corpo)"/>
                          <a:cs typeface="Arial"/>
                        </a:rPr>
                        <a:t>231/01).</a:t>
                      </a:r>
                      <a:endParaRPr sz="1200">
                        <a:latin typeface="Arial (Corpo)"/>
                        <a:cs typeface="Arial"/>
                      </a:endParaRPr>
                    </a:p>
                  </a:txBody>
                  <a:tcPr marL="0" marR="0" marT="135255"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3"/>
                  </a:ext>
                </a:extLst>
              </a:tr>
              <a:tr h="638175">
                <a:tc>
                  <a:txBody>
                    <a:bodyPr/>
                    <a:lstStyle/>
                    <a:p>
                      <a:pPr marL="345440" marR="114300" indent="-233679">
                        <a:lnSpc>
                          <a:spcPct val="100000"/>
                        </a:lnSpc>
                        <a:spcBef>
                          <a:spcPts val="1000"/>
                        </a:spcBef>
                      </a:pPr>
                      <a:r>
                        <a:rPr sz="1200" b="1" spc="-10" dirty="0">
                          <a:solidFill>
                            <a:srgbClr val="001746"/>
                          </a:solidFill>
                          <a:latin typeface="Arial (Corpo)"/>
                          <a:cs typeface="Arial"/>
                        </a:rPr>
                        <a:t>Responsabilità dell’ente</a:t>
                      </a:r>
                      <a:endParaRPr sz="1200">
                        <a:latin typeface="Arial (Corpo)"/>
                        <a:cs typeface="Arial"/>
                      </a:endParaRPr>
                    </a:p>
                  </a:txBody>
                  <a:tcPr marL="0" marR="0" marT="127000"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5090" marR="446405">
                        <a:lnSpc>
                          <a:spcPct val="100000"/>
                        </a:lnSpc>
                        <a:spcBef>
                          <a:spcPts val="259"/>
                        </a:spcBef>
                      </a:pPr>
                      <a:r>
                        <a:rPr sz="1200" dirty="0">
                          <a:solidFill>
                            <a:srgbClr val="001746"/>
                          </a:solidFill>
                          <a:latin typeface="Arial (Corpo)"/>
                          <a:cs typeface="Arial"/>
                        </a:rPr>
                        <a:t>I</a:t>
                      </a:r>
                      <a:r>
                        <a:rPr sz="1200" spc="10" dirty="0">
                          <a:solidFill>
                            <a:srgbClr val="001746"/>
                          </a:solidFill>
                          <a:latin typeface="Arial (Corpo)"/>
                          <a:cs typeface="Arial"/>
                        </a:rPr>
                        <a:t> </a:t>
                      </a:r>
                      <a:r>
                        <a:rPr sz="1200" dirty="0">
                          <a:solidFill>
                            <a:srgbClr val="001746"/>
                          </a:solidFill>
                          <a:latin typeface="Arial (Corpo)"/>
                          <a:cs typeface="Arial"/>
                        </a:rPr>
                        <a:t>Giudici</a:t>
                      </a:r>
                      <a:r>
                        <a:rPr sz="1200" spc="-45" dirty="0">
                          <a:solidFill>
                            <a:srgbClr val="001746"/>
                          </a:solidFill>
                          <a:latin typeface="Arial (Corpo)"/>
                          <a:cs typeface="Arial"/>
                        </a:rPr>
                        <a:t> </a:t>
                      </a:r>
                      <a:r>
                        <a:rPr sz="1200" dirty="0">
                          <a:solidFill>
                            <a:srgbClr val="001746"/>
                          </a:solidFill>
                          <a:latin typeface="Arial (Corpo)"/>
                          <a:cs typeface="Arial"/>
                        </a:rPr>
                        <a:t>di</a:t>
                      </a:r>
                      <a:r>
                        <a:rPr sz="1200" spc="-10" dirty="0">
                          <a:solidFill>
                            <a:srgbClr val="001746"/>
                          </a:solidFill>
                          <a:latin typeface="Arial (Corpo)"/>
                          <a:cs typeface="Arial"/>
                        </a:rPr>
                        <a:t> </a:t>
                      </a:r>
                      <a:r>
                        <a:rPr sz="1200" dirty="0">
                          <a:solidFill>
                            <a:srgbClr val="001746"/>
                          </a:solidFill>
                          <a:latin typeface="Arial (Corpo)"/>
                          <a:cs typeface="Arial"/>
                        </a:rPr>
                        <a:t>Milano</a:t>
                      </a:r>
                      <a:r>
                        <a:rPr sz="1200" spc="-50" dirty="0">
                          <a:solidFill>
                            <a:srgbClr val="001746"/>
                          </a:solidFill>
                          <a:latin typeface="Arial (Corpo)"/>
                          <a:cs typeface="Arial"/>
                        </a:rPr>
                        <a:t> </a:t>
                      </a:r>
                      <a:r>
                        <a:rPr sz="1200" spc="-10" dirty="0">
                          <a:solidFill>
                            <a:srgbClr val="001746"/>
                          </a:solidFill>
                          <a:latin typeface="Arial (Corpo)"/>
                          <a:cs typeface="Arial"/>
                        </a:rPr>
                        <a:t>condannano</a:t>
                      </a:r>
                      <a:r>
                        <a:rPr sz="1200" spc="-40" dirty="0">
                          <a:solidFill>
                            <a:srgbClr val="001746"/>
                          </a:solidFill>
                          <a:latin typeface="Arial (Corpo)"/>
                          <a:cs typeface="Arial"/>
                        </a:rPr>
                        <a:t> </a:t>
                      </a:r>
                      <a:r>
                        <a:rPr sz="1200" dirty="0">
                          <a:solidFill>
                            <a:srgbClr val="001746"/>
                          </a:solidFill>
                          <a:latin typeface="Arial (Corpo)"/>
                          <a:cs typeface="Arial"/>
                        </a:rPr>
                        <a:t>la</a:t>
                      </a:r>
                      <a:r>
                        <a:rPr sz="1200" spc="-10" dirty="0">
                          <a:solidFill>
                            <a:srgbClr val="001746"/>
                          </a:solidFill>
                          <a:latin typeface="Arial (Corpo)"/>
                          <a:cs typeface="Arial"/>
                        </a:rPr>
                        <a:t> </a:t>
                      </a:r>
                      <a:r>
                        <a:rPr sz="1200" dirty="0">
                          <a:solidFill>
                            <a:srgbClr val="001746"/>
                          </a:solidFill>
                          <a:latin typeface="Arial (Corpo)"/>
                          <a:cs typeface="Arial"/>
                        </a:rPr>
                        <a:t>Società</a:t>
                      </a:r>
                      <a:r>
                        <a:rPr sz="1200" spc="-40" dirty="0">
                          <a:solidFill>
                            <a:srgbClr val="001746"/>
                          </a:solidFill>
                          <a:latin typeface="Arial (Corpo)"/>
                          <a:cs typeface="Arial"/>
                        </a:rPr>
                        <a:t> </a:t>
                      </a:r>
                      <a:r>
                        <a:rPr sz="1200" dirty="0">
                          <a:solidFill>
                            <a:srgbClr val="001746"/>
                          </a:solidFill>
                          <a:latin typeface="Arial (Corpo)"/>
                          <a:cs typeface="Arial"/>
                        </a:rPr>
                        <a:t>a seguito</a:t>
                      </a:r>
                      <a:r>
                        <a:rPr sz="1200" spc="-40" dirty="0">
                          <a:solidFill>
                            <a:srgbClr val="001746"/>
                          </a:solidFill>
                          <a:latin typeface="Arial (Corpo)"/>
                          <a:cs typeface="Arial"/>
                        </a:rPr>
                        <a:t> </a:t>
                      </a:r>
                      <a:r>
                        <a:rPr sz="1200" spc="-10" dirty="0">
                          <a:solidFill>
                            <a:srgbClr val="001746"/>
                          </a:solidFill>
                          <a:latin typeface="Arial (Corpo)"/>
                          <a:cs typeface="Arial"/>
                        </a:rPr>
                        <a:t>"</a:t>
                      </a:r>
                      <a:r>
                        <a:rPr sz="1200" u="sng" spc="-10" dirty="0">
                          <a:solidFill>
                            <a:srgbClr val="001746"/>
                          </a:solidFill>
                          <a:uFill>
                            <a:solidFill>
                              <a:srgbClr val="001746"/>
                            </a:solidFill>
                          </a:uFill>
                          <a:latin typeface="Arial (Corpo)"/>
                          <a:cs typeface="Arial"/>
                        </a:rPr>
                        <a:t>evidenze</a:t>
                      </a:r>
                      <a:r>
                        <a:rPr sz="1200" u="sng" spc="-40" dirty="0">
                          <a:solidFill>
                            <a:srgbClr val="001746"/>
                          </a:solidFill>
                          <a:uFill>
                            <a:solidFill>
                              <a:srgbClr val="001746"/>
                            </a:solidFill>
                          </a:uFill>
                          <a:latin typeface="Arial (Corpo)"/>
                          <a:cs typeface="Arial"/>
                        </a:rPr>
                        <a:t> </a:t>
                      </a:r>
                      <a:r>
                        <a:rPr sz="1200" u="sng" spc="-10" dirty="0">
                          <a:solidFill>
                            <a:srgbClr val="001746"/>
                          </a:solidFill>
                          <a:uFill>
                            <a:solidFill>
                              <a:srgbClr val="001746"/>
                            </a:solidFill>
                          </a:uFill>
                          <a:latin typeface="Arial (Corpo)"/>
                          <a:cs typeface="Arial"/>
                        </a:rPr>
                        <a:t>probatorie</a:t>
                      </a:r>
                      <a:r>
                        <a:rPr sz="1200" u="sng" spc="-35" dirty="0">
                          <a:solidFill>
                            <a:srgbClr val="001746"/>
                          </a:solidFill>
                          <a:uFill>
                            <a:solidFill>
                              <a:srgbClr val="001746"/>
                            </a:solidFill>
                          </a:uFill>
                          <a:latin typeface="Arial (Corpo)"/>
                          <a:cs typeface="Arial"/>
                        </a:rPr>
                        <a:t> </a:t>
                      </a:r>
                      <a:r>
                        <a:rPr sz="1200" u="sng" spc="-10" dirty="0">
                          <a:solidFill>
                            <a:srgbClr val="001746"/>
                          </a:solidFill>
                          <a:uFill>
                            <a:solidFill>
                              <a:srgbClr val="001746"/>
                            </a:solidFill>
                          </a:uFill>
                          <a:latin typeface="Arial (Corpo)"/>
                          <a:cs typeface="Arial"/>
                        </a:rPr>
                        <a:t>riguardo</a:t>
                      </a:r>
                      <a:r>
                        <a:rPr sz="1200" u="sng" spc="-50" dirty="0">
                          <a:solidFill>
                            <a:srgbClr val="001746"/>
                          </a:solidFill>
                          <a:uFill>
                            <a:solidFill>
                              <a:srgbClr val="001746"/>
                            </a:solidFill>
                          </a:uFill>
                          <a:latin typeface="Arial (Corpo)"/>
                          <a:cs typeface="Arial"/>
                        </a:rPr>
                        <a:t> </a:t>
                      </a:r>
                      <a:r>
                        <a:rPr sz="1200" u="sng" spc="-10" dirty="0">
                          <a:solidFill>
                            <a:srgbClr val="001746"/>
                          </a:solidFill>
                          <a:uFill>
                            <a:solidFill>
                              <a:srgbClr val="001746"/>
                            </a:solidFill>
                          </a:uFill>
                          <a:latin typeface="Arial (Corpo)"/>
                          <a:cs typeface="Arial"/>
                        </a:rPr>
                        <a:t>l'operatività</a:t>
                      </a:r>
                      <a:r>
                        <a:rPr sz="1200" u="sng" spc="-40" dirty="0">
                          <a:solidFill>
                            <a:srgbClr val="001746"/>
                          </a:solidFill>
                          <a:uFill>
                            <a:solidFill>
                              <a:srgbClr val="001746"/>
                            </a:solidFill>
                          </a:uFill>
                          <a:latin typeface="Arial (Corpo)"/>
                          <a:cs typeface="Arial"/>
                        </a:rPr>
                        <a:t> </a:t>
                      </a:r>
                      <a:r>
                        <a:rPr sz="1200" u="sng" dirty="0">
                          <a:solidFill>
                            <a:srgbClr val="001746"/>
                          </a:solidFill>
                          <a:uFill>
                            <a:solidFill>
                              <a:srgbClr val="001746"/>
                            </a:solidFill>
                          </a:uFill>
                          <a:latin typeface="Arial (Corpo)"/>
                          <a:cs typeface="Arial"/>
                        </a:rPr>
                        <a:t>di</a:t>
                      </a:r>
                      <a:r>
                        <a:rPr sz="1200" u="sng" spc="-10" dirty="0">
                          <a:solidFill>
                            <a:srgbClr val="001746"/>
                          </a:solidFill>
                          <a:uFill>
                            <a:solidFill>
                              <a:srgbClr val="001746"/>
                            </a:solidFill>
                          </a:uFill>
                          <a:latin typeface="Arial (Corpo)"/>
                          <a:cs typeface="Arial"/>
                        </a:rPr>
                        <a:t> </a:t>
                      </a:r>
                      <a:r>
                        <a:rPr sz="1200" u="sng" dirty="0">
                          <a:solidFill>
                            <a:srgbClr val="001746"/>
                          </a:solidFill>
                          <a:uFill>
                            <a:solidFill>
                              <a:srgbClr val="001746"/>
                            </a:solidFill>
                          </a:uFill>
                          <a:latin typeface="Arial (Corpo)"/>
                          <a:cs typeface="Arial"/>
                        </a:rPr>
                        <a:t>un </a:t>
                      </a:r>
                      <a:r>
                        <a:rPr sz="1200" u="sng" spc="-10" dirty="0">
                          <a:solidFill>
                            <a:srgbClr val="001746"/>
                          </a:solidFill>
                          <a:uFill>
                            <a:solidFill>
                              <a:srgbClr val="001746"/>
                            </a:solidFill>
                          </a:uFill>
                          <a:latin typeface="Arial (Corpo)"/>
                          <a:cs typeface="Arial"/>
                        </a:rPr>
                        <a:t>modello</a:t>
                      </a:r>
                      <a:r>
                        <a:rPr sz="1200" u="none" spc="-10" dirty="0">
                          <a:solidFill>
                            <a:srgbClr val="001746"/>
                          </a:solidFill>
                          <a:latin typeface="Arial (Corpo)"/>
                          <a:cs typeface="Arial"/>
                        </a:rPr>
                        <a:t> </a:t>
                      </a:r>
                      <a:r>
                        <a:rPr sz="1200" u="sng" spc="-10" dirty="0">
                          <a:solidFill>
                            <a:srgbClr val="001746"/>
                          </a:solidFill>
                          <a:uFill>
                            <a:solidFill>
                              <a:srgbClr val="001746"/>
                            </a:solidFill>
                          </a:uFill>
                          <a:latin typeface="Arial (Corpo)"/>
                          <a:cs typeface="Arial"/>
                        </a:rPr>
                        <a:t>organizzativo</a:t>
                      </a:r>
                      <a:r>
                        <a:rPr sz="1200" u="sng" spc="15" dirty="0">
                          <a:solidFill>
                            <a:srgbClr val="001746"/>
                          </a:solidFill>
                          <a:uFill>
                            <a:solidFill>
                              <a:srgbClr val="001746"/>
                            </a:solidFill>
                          </a:uFill>
                          <a:latin typeface="Arial (Corpo)"/>
                          <a:cs typeface="Arial"/>
                        </a:rPr>
                        <a:t> </a:t>
                      </a:r>
                      <a:r>
                        <a:rPr sz="1200" u="sng" spc="-10" dirty="0">
                          <a:solidFill>
                            <a:srgbClr val="001746"/>
                          </a:solidFill>
                          <a:uFill>
                            <a:solidFill>
                              <a:srgbClr val="001746"/>
                            </a:solidFill>
                          </a:uFill>
                          <a:latin typeface="Arial (Corpo)"/>
                          <a:cs typeface="Arial"/>
                        </a:rPr>
                        <a:t>parallelo</a:t>
                      </a:r>
                      <a:r>
                        <a:rPr sz="1200" u="sng" spc="-30" dirty="0">
                          <a:solidFill>
                            <a:srgbClr val="001746"/>
                          </a:solidFill>
                          <a:uFill>
                            <a:solidFill>
                              <a:srgbClr val="001746"/>
                            </a:solidFill>
                          </a:uFill>
                          <a:latin typeface="Arial (Corpo)"/>
                          <a:cs typeface="Arial"/>
                        </a:rPr>
                        <a:t> </a:t>
                      </a:r>
                      <a:r>
                        <a:rPr sz="1200" u="sng" spc="-10" dirty="0">
                          <a:solidFill>
                            <a:srgbClr val="001746"/>
                          </a:solidFill>
                          <a:uFill>
                            <a:solidFill>
                              <a:srgbClr val="001746"/>
                            </a:solidFill>
                          </a:uFill>
                          <a:latin typeface="Arial (Corpo)"/>
                          <a:cs typeface="Arial"/>
                        </a:rPr>
                        <a:t>illegale</a:t>
                      </a:r>
                      <a:r>
                        <a:rPr sz="1200" u="sng" spc="-30" dirty="0">
                          <a:solidFill>
                            <a:srgbClr val="001746"/>
                          </a:solidFill>
                          <a:uFill>
                            <a:solidFill>
                              <a:srgbClr val="001746"/>
                            </a:solidFill>
                          </a:uFill>
                          <a:latin typeface="Arial (Corpo)"/>
                          <a:cs typeface="Arial"/>
                        </a:rPr>
                        <a:t> </a:t>
                      </a:r>
                      <a:r>
                        <a:rPr sz="1200" u="sng" spc="-10" dirty="0">
                          <a:solidFill>
                            <a:srgbClr val="001746"/>
                          </a:solidFill>
                          <a:uFill>
                            <a:solidFill>
                              <a:srgbClr val="001746"/>
                            </a:solidFill>
                          </a:uFill>
                          <a:latin typeface="Arial (Corpo)"/>
                          <a:cs typeface="Arial"/>
                        </a:rPr>
                        <a:t>segreto,</a:t>
                      </a:r>
                      <a:r>
                        <a:rPr sz="1200" u="sng" spc="-35" dirty="0">
                          <a:solidFill>
                            <a:srgbClr val="001746"/>
                          </a:solidFill>
                          <a:uFill>
                            <a:solidFill>
                              <a:srgbClr val="001746"/>
                            </a:solidFill>
                          </a:uFill>
                          <a:latin typeface="Arial (Corpo)"/>
                          <a:cs typeface="Arial"/>
                        </a:rPr>
                        <a:t> </a:t>
                      </a:r>
                      <a:r>
                        <a:rPr sz="1200" u="sng" spc="-10" dirty="0">
                          <a:solidFill>
                            <a:srgbClr val="001746"/>
                          </a:solidFill>
                          <a:uFill>
                            <a:solidFill>
                              <a:srgbClr val="001746"/>
                            </a:solidFill>
                          </a:uFill>
                          <a:latin typeface="Arial (Corpo)"/>
                          <a:cs typeface="Arial"/>
                        </a:rPr>
                        <a:t>finalizzato</a:t>
                      </a:r>
                      <a:r>
                        <a:rPr sz="1200" u="sng" spc="-45" dirty="0">
                          <a:solidFill>
                            <a:srgbClr val="001746"/>
                          </a:solidFill>
                          <a:uFill>
                            <a:solidFill>
                              <a:srgbClr val="001746"/>
                            </a:solidFill>
                          </a:uFill>
                          <a:latin typeface="Arial (Corpo)"/>
                          <a:cs typeface="Arial"/>
                        </a:rPr>
                        <a:t> </a:t>
                      </a:r>
                      <a:r>
                        <a:rPr sz="1200" u="sng" dirty="0">
                          <a:solidFill>
                            <a:srgbClr val="001746"/>
                          </a:solidFill>
                          <a:uFill>
                            <a:solidFill>
                              <a:srgbClr val="001746"/>
                            </a:solidFill>
                          </a:uFill>
                          <a:latin typeface="Arial (Corpo)"/>
                          <a:cs typeface="Arial"/>
                        </a:rPr>
                        <a:t>ad</a:t>
                      </a:r>
                      <a:r>
                        <a:rPr sz="1200" u="sng" spc="10" dirty="0">
                          <a:solidFill>
                            <a:srgbClr val="001746"/>
                          </a:solidFill>
                          <a:uFill>
                            <a:solidFill>
                              <a:srgbClr val="001746"/>
                            </a:solidFill>
                          </a:uFill>
                          <a:latin typeface="Arial (Corpo)"/>
                          <a:cs typeface="Arial"/>
                        </a:rPr>
                        <a:t> </a:t>
                      </a:r>
                      <a:r>
                        <a:rPr sz="1200" u="sng" spc="-10" dirty="0">
                          <a:solidFill>
                            <a:srgbClr val="001746"/>
                          </a:solidFill>
                          <a:uFill>
                            <a:solidFill>
                              <a:srgbClr val="001746"/>
                            </a:solidFill>
                          </a:uFill>
                          <a:latin typeface="Arial (Corpo)"/>
                          <a:cs typeface="Arial"/>
                        </a:rPr>
                        <a:t>agevolare</a:t>
                      </a:r>
                      <a:r>
                        <a:rPr sz="1200" u="sng" spc="-30" dirty="0">
                          <a:solidFill>
                            <a:srgbClr val="001746"/>
                          </a:solidFill>
                          <a:uFill>
                            <a:solidFill>
                              <a:srgbClr val="001746"/>
                            </a:solidFill>
                          </a:uFill>
                          <a:latin typeface="Arial (Corpo)"/>
                          <a:cs typeface="Arial"/>
                        </a:rPr>
                        <a:t> </a:t>
                      </a:r>
                      <a:r>
                        <a:rPr sz="1200" u="sng" dirty="0">
                          <a:solidFill>
                            <a:srgbClr val="001746"/>
                          </a:solidFill>
                          <a:uFill>
                            <a:solidFill>
                              <a:srgbClr val="001746"/>
                            </a:solidFill>
                          </a:uFill>
                          <a:latin typeface="Arial (Corpo)"/>
                          <a:cs typeface="Arial"/>
                        </a:rPr>
                        <a:t>la</a:t>
                      </a:r>
                      <a:r>
                        <a:rPr sz="1200" u="sng" spc="-5" dirty="0">
                          <a:solidFill>
                            <a:srgbClr val="001746"/>
                          </a:solidFill>
                          <a:uFill>
                            <a:solidFill>
                              <a:srgbClr val="001746"/>
                            </a:solidFill>
                          </a:uFill>
                          <a:latin typeface="Arial (Corpo)"/>
                          <a:cs typeface="Arial"/>
                        </a:rPr>
                        <a:t> </a:t>
                      </a:r>
                      <a:r>
                        <a:rPr sz="1200" u="sng" spc="-10" dirty="0">
                          <a:solidFill>
                            <a:srgbClr val="001746"/>
                          </a:solidFill>
                          <a:uFill>
                            <a:solidFill>
                              <a:srgbClr val="001746"/>
                            </a:solidFill>
                          </a:uFill>
                          <a:latin typeface="Arial (Corpo)"/>
                          <a:cs typeface="Arial"/>
                        </a:rPr>
                        <a:t>commissione</a:t>
                      </a:r>
                      <a:r>
                        <a:rPr sz="1200" u="sng" spc="-35" dirty="0">
                          <a:solidFill>
                            <a:srgbClr val="001746"/>
                          </a:solidFill>
                          <a:uFill>
                            <a:solidFill>
                              <a:srgbClr val="001746"/>
                            </a:solidFill>
                          </a:uFill>
                          <a:latin typeface="Arial (Corpo)"/>
                          <a:cs typeface="Arial"/>
                        </a:rPr>
                        <a:t> </a:t>
                      </a:r>
                      <a:r>
                        <a:rPr sz="1200" u="sng" dirty="0">
                          <a:solidFill>
                            <a:srgbClr val="001746"/>
                          </a:solidFill>
                          <a:uFill>
                            <a:solidFill>
                              <a:srgbClr val="001746"/>
                            </a:solidFill>
                          </a:uFill>
                          <a:latin typeface="Arial (Corpo)"/>
                          <a:cs typeface="Arial"/>
                        </a:rPr>
                        <a:t>di reati</a:t>
                      </a:r>
                      <a:r>
                        <a:rPr sz="1200" u="sng" spc="-40" dirty="0">
                          <a:solidFill>
                            <a:srgbClr val="001746"/>
                          </a:solidFill>
                          <a:uFill>
                            <a:solidFill>
                              <a:srgbClr val="001746"/>
                            </a:solidFill>
                          </a:uFill>
                          <a:latin typeface="Arial (Corpo)"/>
                          <a:cs typeface="Arial"/>
                        </a:rPr>
                        <a:t> </a:t>
                      </a:r>
                      <a:r>
                        <a:rPr sz="1200" u="sng" dirty="0">
                          <a:solidFill>
                            <a:srgbClr val="001746"/>
                          </a:solidFill>
                          <a:uFill>
                            <a:solidFill>
                              <a:srgbClr val="001746"/>
                            </a:solidFill>
                          </a:uFill>
                          <a:latin typeface="Arial (Corpo)"/>
                          <a:cs typeface="Arial"/>
                        </a:rPr>
                        <a:t>di </a:t>
                      </a:r>
                      <a:r>
                        <a:rPr sz="1200" u="sng" spc="-10" dirty="0">
                          <a:solidFill>
                            <a:srgbClr val="001746"/>
                          </a:solidFill>
                          <a:uFill>
                            <a:solidFill>
                              <a:srgbClr val="001746"/>
                            </a:solidFill>
                          </a:uFill>
                          <a:latin typeface="Arial (Corpo)"/>
                          <a:cs typeface="Arial"/>
                        </a:rPr>
                        <a:t>corruzione</a:t>
                      </a:r>
                      <a:r>
                        <a:rPr sz="1200" u="none" spc="-10" dirty="0">
                          <a:solidFill>
                            <a:srgbClr val="001746"/>
                          </a:solidFill>
                          <a:latin typeface="Arial (Corpo)"/>
                          <a:cs typeface="Arial"/>
                        </a:rPr>
                        <a:t> </a:t>
                      </a:r>
                      <a:r>
                        <a:rPr sz="1200" u="sng" spc="-10" dirty="0">
                          <a:solidFill>
                            <a:srgbClr val="001746"/>
                          </a:solidFill>
                          <a:uFill>
                            <a:solidFill>
                              <a:srgbClr val="001746"/>
                            </a:solidFill>
                          </a:uFill>
                          <a:latin typeface="Arial (Corpo)"/>
                          <a:cs typeface="Arial"/>
                        </a:rPr>
                        <a:t>internazionale"</a:t>
                      </a:r>
                      <a:endParaRPr sz="1200">
                        <a:latin typeface="Arial (Corpo)"/>
                        <a:cs typeface="Arial"/>
                      </a:endParaRPr>
                    </a:p>
                  </a:txBody>
                  <a:tcPr marL="0" marR="0" marT="33019"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4"/>
                  </a:ext>
                </a:extLst>
              </a:tr>
              <a:tr h="643890">
                <a:tc>
                  <a:txBody>
                    <a:bodyPr/>
                    <a:lstStyle/>
                    <a:p>
                      <a:pPr>
                        <a:lnSpc>
                          <a:spcPct val="100000"/>
                        </a:lnSpc>
                        <a:spcBef>
                          <a:spcPts val="434"/>
                        </a:spcBef>
                      </a:pPr>
                      <a:endParaRPr sz="1200">
                        <a:latin typeface="Arial (Corpo)"/>
                        <a:cs typeface="Times New Roman"/>
                      </a:endParaRPr>
                    </a:p>
                    <a:p>
                      <a:pPr algn="ctr">
                        <a:lnSpc>
                          <a:spcPct val="100000"/>
                        </a:lnSpc>
                        <a:spcBef>
                          <a:spcPts val="5"/>
                        </a:spcBef>
                      </a:pPr>
                      <a:r>
                        <a:rPr sz="1200" b="1" spc="-10" dirty="0">
                          <a:solidFill>
                            <a:srgbClr val="001746"/>
                          </a:solidFill>
                          <a:latin typeface="Arial (Corpo)"/>
                          <a:cs typeface="Arial"/>
                        </a:rPr>
                        <a:t>Sanzioni</a:t>
                      </a:r>
                      <a:endParaRPr sz="1200">
                        <a:latin typeface="Arial (Corpo)"/>
                        <a:cs typeface="Arial"/>
                      </a:endParaRPr>
                    </a:p>
                  </a:txBody>
                  <a:tcPr marL="0" marR="0" marT="55244"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256540" indent="-171450">
                        <a:lnSpc>
                          <a:spcPct val="100000"/>
                        </a:lnSpc>
                        <a:spcBef>
                          <a:spcPts val="725"/>
                        </a:spcBef>
                        <a:buClr>
                          <a:srgbClr val="0091DA"/>
                        </a:buClr>
                        <a:buSzPct val="83333"/>
                        <a:buFont typeface="Wingdings"/>
                        <a:buChar char=""/>
                        <a:tabLst>
                          <a:tab pos="256540" algn="l"/>
                        </a:tabLst>
                      </a:pPr>
                      <a:r>
                        <a:rPr sz="1200" b="1" spc="-10" dirty="0">
                          <a:solidFill>
                            <a:srgbClr val="001746"/>
                          </a:solidFill>
                          <a:latin typeface="Arial (Corpo)"/>
                          <a:cs typeface="Arial"/>
                        </a:rPr>
                        <a:t>Sanzione</a:t>
                      </a:r>
                      <a:r>
                        <a:rPr sz="1200" b="1" spc="-30" dirty="0">
                          <a:solidFill>
                            <a:srgbClr val="001746"/>
                          </a:solidFill>
                          <a:latin typeface="Arial (Corpo)"/>
                          <a:cs typeface="Arial"/>
                        </a:rPr>
                        <a:t> </a:t>
                      </a:r>
                      <a:r>
                        <a:rPr sz="1200" b="1" spc="-10" dirty="0">
                          <a:solidFill>
                            <a:srgbClr val="001746"/>
                          </a:solidFill>
                          <a:latin typeface="Arial (Corpo)"/>
                          <a:cs typeface="Arial"/>
                        </a:rPr>
                        <a:t>pecuniaria</a:t>
                      </a:r>
                      <a:r>
                        <a:rPr sz="1200" b="1" spc="-40" dirty="0">
                          <a:solidFill>
                            <a:srgbClr val="001746"/>
                          </a:solidFill>
                          <a:latin typeface="Arial (Corpo)"/>
                          <a:cs typeface="Arial"/>
                        </a:rPr>
                        <a:t> </a:t>
                      </a:r>
                      <a:r>
                        <a:rPr sz="1200" dirty="0">
                          <a:solidFill>
                            <a:srgbClr val="001746"/>
                          </a:solidFill>
                          <a:latin typeface="Arial (Corpo)"/>
                          <a:cs typeface="Arial"/>
                        </a:rPr>
                        <a:t>pari</a:t>
                      </a:r>
                      <a:r>
                        <a:rPr sz="1200" spc="-20" dirty="0">
                          <a:solidFill>
                            <a:srgbClr val="001746"/>
                          </a:solidFill>
                          <a:latin typeface="Arial (Corpo)"/>
                          <a:cs typeface="Arial"/>
                        </a:rPr>
                        <a:t> </a:t>
                      </a:r>
                      <a:r>
                        <a:rPr sz="1200" dirty="0">
                          <a:solidFill>
                            <a:srgbClr val="001746"/>
                          </a:solidFill>
                          <a:latin typeface="Arial (Corpo)"/>
                          <a:cs typeface="Arial"/>
                        </a:rPr>
                        <a:t>ad</a:t>
                      </a:r>
                      <a:r>
                        <a:rPr sz="1200" spc="15" dirty="0">
                          <a:solidFill>
                            <a:srgbClr val="001746"/>
                          </a:solidFill>
                          <a:latin typeface="Arial (Corpo)"/>
                          <a:cs typeface="Arial"/>
                        </a:rPr>
                        <a:t> </a:t>
                      </a:r>
                      <a:r>
                        <a:rPr sz="1200" spc="-10" dirty="0">
                          <a:solidFill>
                            <a:srgbClr val="001746"/>
                          </a:solidFill>
                          <a:latin typeface="Arial (Corpo)"/>
                          <a:cs typeface="Arial"/>
                        </a:rPr>
                        <a:t>600.000</a:t>
                      </a:r>
                      <a:r>
                        <a:rPr sz="1200" spc="-90" dirty="0">
                          <a:solidFill>
                            <a:srgbClr val="001746"/>
                          </a:solidFill>
                          <a:latin typeface="Arial (Corpo)"/>
                          <a:cs typeface="Arial"/>
                        </a:rPr>
                        <a:t> </a:t>
                      </a:r>
                      <a:r>
                        <a:rPr sz="1200" spc="-20" dirty="0">
                          <a:solidFill>
                            <a:srgbClr val="001746"/>
                          </a:solidFill>
                          <a:latin typeface="Arial (Corpo)"/>
                          <a:cs typeface="Arial"/>
                        </a:rPr>
                        <a:t>euro</a:t>
                      </a:r>
                      <a:endParaRPr sz="1200" dirty="0">
                        <a:latin typeface="Arial (Corpo)"/>
                        <a:cs typeface="Arial"/>
                      </a:endParaRPr>
                    </a:p>
                    <a:p>
                      <a:pPr marL="256540" indent="-171450">
                        <a:lnSpc>
                          <a:spcPct val="100000"/>
                        </a:lnSpc>
                        <a:spcBef>
                          <a:spcPts val="595"/>
                        </a:spcBef>
                        <a:buClr>
                          <a:srgbClr val="0091DA"/>
                        </a:buClr>
                        <a:buSzPct val="83333"/>
                        <a:buFont typeface="Wingdings"/>
                        <a:buChar char=""/>
                        <a:tabLst>
                          <a:tab pos="256540" algn="l"/>
                        </a:tabLst>
                      </a:pPr>
                      <a:r>
                        <a:rPr sz="1200" b="1" spc="-10" dirty="0">
                          <a:solidFill>
                            <a:srgbClr val="001746"/>
                          </a:solidFill>
                          <a:latin typeface="Arial (Corpo)"/>
                          <a:cs typeface="Arial"/>
                        </a:rPr>
                        <a:t>Confisca</a:t>
                      </a:r>
                      <a:r>
                        <a:rPr sz="1200" b="1" spc="-45" dirty="0">
                          <a:solidFill>
                            <a:srgbClr val="001746"/>
                          </a:solidFill>
                          <a:latin typeface="Arial (Corpo)"/>
                          <a:cs typeface="Arial"/>
                        </a:rPr>
                        <a:t> </a:t>
                      </a:r>
                      <a:r>
                        <a:rPr sz="1200" dirty="0">
                          <a:solidFill>
                            <a:srgbClr val="001746"/>
                          </a:solidFill>
                          <a:latin typeface="Arial (Corpo)"/>
                          <a:cs typeface="Arial"/>
                        </a:rPr>
                        <a:t>di</a:t>
                      </a:r>
                      <a:r>
                        <a:rPr sz="1200" spc="5" dirty="0">
                          <a:solidFill>
                            <a:srgbClr val="001746"/>
                          </a:solidFill>
                          <a:latin typeface="Arial (Corpo)"/>
                          <a:cs typeface="Arial"/>
                        </a:rPr>
                        <a:t> </a:t>
                      </a:r>
                      <a:r>
                        <a:rPr sz="1200" dirty="0">
                          <a:solidFill>
                            <a:srgbClr val="001746"/>
                          </a:solidFill>
                          <a:latin typeface="Arial (Corpo)"/>
                          <a:cs typeface="Arial"/>
                        </a:rPr>
                        <a:t>24,5</a:t>
                      </a:r>
                      <a:r>
                        <a:rPr sz="1200" spc="-45" dirty="0">
                          <a:solidFill>
                            <a:srgbClr val="001746"/>
                          </a:solidFill>
                          <a:latin typeface="Arial (Corpo)"/>
                          <a:cs typeface="Arial"/>
                        </a:rPr>
                        <a:t> </a:t>
                      </a:r>
                      <a:r>
                        <a:rPr sz="1200" spc="-20" dirty="0">
                          <a:solidFill>
                            <a:srgbClr val="001746"/>
                          </a:solidFill>
                          <a:latin typeface="Arial (Corpo)"/>
                          <a:cs typeface="Arial"/>
                        </a:rPr>
                        <a:t>Mln.</a:t>
                      </a:r>
                      <a:endParaRPr sz="1200" dirty="0">
                        <a:latin typeface="Arial (Corpo)"/>
                        <a:cs typeface="Arial"/>
                      </a:endParaRPr>
                    </a:p>
                  </a:txBody>
                  <a:tcPr marL="0" marR="0" marT="92075"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3880" y="457200"/>
            <a:ext cx="1816100"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Caso Anas</a:t>
            </a:r>
          </a:p>
        </p:txBody>
      </p:sp>
      <p:graphicFrame>
        <p:nvGraphicFramePr>
          <p:cNvPr id="3" name="object 3"/>
          <p:cNvGraphicFramePr>
            <a:graphicFrameLocks noGrp="1"/>
          </p:cNvGraphicFramePr>
          <p:nvPr/>
        </p:nvGraphicFramePr>
        <p:xfrm>
          <a:off x="746048" y="27641"/>
          <a:ext cx="7639685" cy="319405"/>
        </p:xfrm>
        <a:graphic>
          <a:graphicData uri="http://schemas.openxmlformats.org/drawingml/2006/table">
            <a:tbl>
              <a:tblPr firstRow="1" bandRow="1">
                <a:tableStyleId>{2D5ABB26-0587-4C30-8999-92F81FD0307C}</a:tableStyleId>
              </a:tblPr>
              <a:tblGrid>
                <a:gridCol w="821055">
                  <a:extLst>
                    <a:ext uri="{9D8B030D-6E8A-4147-A177-3AD203B41FA5}">
                      <a16:colId xmlns:a16="http://schemas.microsoft.com/office/drawing/2014/main" val="20000"/>
                    </a:ext>
                  </a:extLst>
                </a:gridCol>
                <a:gridCol w="681863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90805">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dirty="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4" name="object 4"/>
          <p:cNvGraphicFramePr>
            <a:graphicFrameLocks noGrp="1"/>
          </p:cNvGraphicFramePr>
          <p:nvPr>
            <p:extLst>
              <p:ext uri="{D42A27DB-BD31-4B8C-83A1-F6EECF244321}">
                <p14:modId xmlns:p14="http://schemas.microsoft.com/office/powerpoint/2010/main" val="385965958"/>
              </p:ext>
            </p:extLst>
          </p:nvPr>
        </p:nvGraphicFramePr>
        <p:xfrm>
          <a:off x="533400" y="1306512"/>
          <a:ext cx="8153400" cy="4390388"/>
        </p:xfrm>
        <a:graphic>
          <a:graphicData uri="http://schemas.openxmlformats.org/drawingml/2006/table">
            <a:tbl>
              <a:tblPr firstRow="1" bandRow="1">
                <a:tableStyleId>{2D5ABB26-0587-4C30-8999-92F81FD0307C}</a:tableStyleId>
              </a:tblPr>
              <a:tblGrid>
                <a:gridCol w="1437469">
                  <a:extLst>
                    <a:ext uri="{9D8B030D-6E8A-4147-A177-3AD203B41FA5}">
                      <a16:colId xmlns:a16="http://schemas.microsoft.com/office/drawing/2014/main" val="20000"/>
                    </a:ext>
                  </a:extLst>
                </a:gridCol>
                <a:gridCol w="6715931">
                  <a:extLst>
                    <a:ext uri="{9D8B030D-6E8A-4147-A177-3AD203B41FA5}">
                      <a16:colId xmlns:a16="http://schemas.microsoft.com/office/drawing/2014/main" val="20001"/>
                    </a:ext>
                  </a:extLst>
                </a:gridCol>
              </a:tblGrid>
              <a:tr h="297815">
                <a:tc gridSpan="2">
                  <a:txBody>
                    <a:bodyPr/>
                    <a:lstStyle/>
                    <a:p>
                      <a:pPr algn="ctr">
                        <a:lnSpc>
                          <a:spcPct val="100000"/>
                        </a:lnSpc>
                        <a:spcBef>
                          <a:spcPts val="380"/>
                        </a:spcBef>
                      </a:pPr>
                      <a:r>
                        <a:rPr sz="1200" b="1" spc="-10" dirty="0">
                          <a:solidFill>
                            <a:srgbClr val="FFFFFF"/>
                          </a:solidFill>
                          <a:latin typeface="Arial (Corpo)"/>
                          <a:cs typeface="Arial"/>
                        </a:rPr>
                        <a:t>Tribunale</a:t>
                      </a:r>
                      <a:r>
                        <a:rPr sz="1200" b="1" spc="-45" dirty="0">
                          <a:solidFill>
                            <a:srgbClr val="FFFFFF"/>
                          </a:solidFill>
                          <a:latin typeface="Arial (Corpo)"/>
                          <a:cs typeface="Arial"/>
                        </a:rPr>
                        <a:t> </a:t>
                      </a:r>
                      <a:r>
                        <a:rPr sz="1200" b="1" dirty="0">
                          <a:solidFill>
                            <a:srgbClr val="FFFFFF"/>
                          </a:solidFill>
                          <a:latin typeface="Arial (Corpo)"/>
                          <a:cs typeface="Arial"/>
                        </a:rPr>
                        <a:t>di</a:t>
                      </a:r>
                      <a:r>
                        <a:rPr sz="1200" b="1" spc="-35" dirty="0">
                          <a:solidFill>
                            <a:srgbClr val="FFFFFF"/>
                          </a:solidFill>
                          <a:latin typeface="Arial (Corpo)"/>
                          <a:cs typeface="Arial"/>
                        </a:rPr>
                        <a:t> </a:t>
                      </a:r>
                      <a:r>
                        <a:rPr sz="1200" b="1" dirty="0">
                          <a:solidFill>
                            <a:srgbClr val="FFFFFF"/>
                          </a:solidFill>
                          <a:latin typeface="Arial (Corpo)"/>
                          <a:cs typeface="Arial"/>
                        </a:rPr>
                        <a:t>Milano</a:t>
                      </a:r>
                      <a:r>
                        <a:rPr sz="1200" b="1" spc="-50" dirty="0">
                          <a:solidFill>
                            <a:srgbClr val="FFFFFF"/>
                          </a:solidFill>
                          <a:latin typeface="Arial (Corpo)"/>
                          <a:cs typeface="Arial"/>
                        </a:rPr>
                        <a:t> </a:t>
                      </a:r>
                      <a:r>
                        <a:rPr sz="1200" b="1" dirty="0">
                          <a:solidFill>
                            <a:srgbClr val="FFFFFF"/>
                          </a:solidFill>
                          <a:latin typeface="Arial (Corpo)"/>
                          <a:cs typeface="Arial"/>
                        </a:rPr>
                        <a:t>IV</a:t>
                      </a:r>
                      <a:r>
                        <a:rPr sz="1200" b="1" spc="-25" dirty="0">
                          <a:solidFill>
                            <a:srgbClr val="FFFFFF"/>
                          </a:solidFill>
                          <a:latin typeface="Arial (Corpo)"/>
                          <a:cs typeface="Arial"/>
                        </a:rPr>
                        <a:t> </a:t>
                      </a:r>
                      <a:r>
                        <a:rPr sz="1200" b="1" dirty="0">
                          <a:solidFill>
                            <a:srgbClr val="FFFFFF"/>
                          </a:solidFill>
                          <a:latin typeface="Arial (Corpo)"/>
                          <a:cs typeface="Arial"/>
                        </a:rPr>
                        <a:t>Sezione</a:t>
                      </a:r>
                      <a:r>
                        <a:rPr sz="1200" b="1" spc="-60" dirty="0">
                          <a:solidFill>
                            <a:srgbClr val="FFFFFF"/>
                          </a:solidFill>
                          <a:latin typeface="Arial (Corpo)"/>
                          <a:cs typeface="Arial"/>
                        </a:rPr>
                        <a:t> </a:t>
                      </a:r>
                      <a:r>
                        <a:rPr sz="1200" b="1" dirty="0">
                          <a:solidFill>
                            <a:srgbClr val="FFFFFF"/>
                          </a:solidFill>
                          <a:latin typeface="Arial (Corpo)"/>
                          <a:cs typeface="Arial"/>
                        </a:rPr>
                        <a:t>–</a:t>
                      </a:r>
                      <a:r>
                        <a:rPr sz="1200" b="1" spc="-35" dirty="0">
                          <a:solidFill>
                            <a:srgbClr val="FFFFFF"/>
                          </a:solidFill>
                          <a:latin typeface="Arial (Corpo)"/>
                          <a:cs typeface="Arial"/>
                        </a:rPr>
                        <a:t> </a:t>
                      </a:r>
                      <a:r>
                        <a:rPr sz="1200" b="1" spc="-20" dirty="0">
                          <a:solidFill>
                            <a:srgbClr val="FFFFFF"/>
                          </a:solidFill>
                          <a:latin typeface="Arial (Corpo)"/>
                          <a:cs typeface="Arial"/>
                        </a:rPr>
                        <a:t>11</a:t>
                      </a:r>
                      <a:r>
                        <a:rPr sz="1200" b="1" spc="-65" dirty="0">
                          <a:solidFill>
                            <a:srgbClr val="FFFFFF"/>
                          </a:solidFill>
                          <a:latin typeface="Arial (Corpo)"/>
                          <a:cs typeface="Arial"/>
                        </a:rPr>
                        <a:t> </a:t>
                      </a:r>
                      <a:r>
                        <a:rPr sz="1200" b="1" dirty="0">
                          <a:solidFill>
                            <a:srgbClr val="FFFFFF"/>
                          </a:solidFill>
                          <a:latin typeface="Arial (Corpo)"/>
                          <a:cs typeface="Arial"/>
                        </a:rPr>
                        <a:t>dicembre</a:t>
                      </a:r>
                      <a:r>
                        <a:rPr sz="1200" b="1" spc="-45" dirty="0">
                          <a:solidFill>
                            <a:srgbClr val="FFFFFF"/>
                          </a:solidFill>
                          <a:latin typeface="Arial (Corpo)"/>
                          <a:cs typeface="Arial"/>
                        </a:rPr>
                        <a:t> </a:t>
                      </a:r>
                      <a:r>
                        <a:rPr sz="1200" b="1" spc="-20" dirty="0">
                          <a:solidFill>
                            <a:srgbClr val="FFFFFF"/>
                          </a:solidFill>
                          <a:latin typeface="Arial (Corpo)"/>
                          <a:cs typeface="Arial"/>
                        </a:rPr>
                        <a:t>2006</a:t>
                      </a:r>
                      <a:endParaRPr sz="1200">
                        <a:latin typeface="Arial (Corpo)"/>
                        <a:cs typeface="Arial"/>
                      </a:endParaRPr>
                    </a:p>
                  </a:txBody>
                  <a:tcPr marL="0" marR="0" marT="48260" marB="0">
                    <a:lnR w="12700">
                      <a:solidFill>
                        <a:srgbClr val="001F5F"/>
                      </a:solidFill>
                      <a:prstDash val="solid"/>
                    </a:lnR>
                    <a:lnT w="12700">
                      <a:solidFill>
                        <a:srgbClr val="001F5F"/>
                      </a:solidFill>
                      <a:prstDash val="solid"/>
                    </a:lnT>
                    <a:lnB w="12700">
                      <a:solidFill>
                        <a:srgbClr val="001F5F"/>
                      </a:solidFill>
                      <a:prstDash val="solid"/>
                    </a:lnB>
                    <a:solidFill>
                      <a:srgbClr val="005EB8"/>
                    </a:solidFill>
                  </a:tcPr>
                </a:tc>
                <a:tc hMerge="1">
                  <a:txBody>
                    <a:bodyPr/>
                    <a:lstStyle/>
                    <a:p>
                      <a:endParaRPr/>
                    </a:p>
                  </a:txBody>
                  <a:tcPr marL="0" marR="0" marT="0" marB="0"/>
                </a:tc>
                <a:extLst>
                  <a:ext uri="{0D108BD9-81ED-4DB2-BD59-A6C34878D82A}">
                    <a16:rowId xmlns:a16="http://schemas.microsoft.com/office/drawing/2014/main" val="10000"/>
                  </a:ext>
                </a:extLst>
              </a:tr>
              <a:tr h="285750">
                <a:tc>
                  <a:txBody>
                    <a:bodyPr/>
                    <a:lstStyle/>
                    <a:p>
                      <a:pPr algn="ctr">
                        <a:lnSpc>
                          <a:spcPct val="100000"/>
                        </a:lnSpc>
                        <a:spcBef>
                          <a:spcPts val="330"/>
                        </a:spcBef>
                      </a:pPr>
                      <a:r>
                        <a:rPr sz="1200" b="1" spc="-10" dirty="0">
                          <a:solidFill>
                            <a:srgbClr val="00338D"/>
                          </a:solidFill>
                          <a:latin typeface="Arial (Corpo)"/>
                          <a:cs typeface="Arial"/>
                        </a:rPr>
                        <a:t>Società</a:t>
                      </a:r>
                      <a:endParaRPr sz="1200">
                        <a:latin typeface="Arial (Corpo)"/>
                        <a:cs typeface="Arial"/>
                      </a:endParaRPr>
                    </a:p>
                  </a:txBody>
                  <a:tcPr marL="0" marR="0" marT="41910"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185">
                        <a:lnSpc>
                          <a:spcPct val="100000"/>
                        </a:lnSpc>
                        <a:spcBef>
                          <a:spcPts val="330"/>
                        </a:spcBef>
                      </a:pPr>
                      <a:r>
                        <a:rPr sz="1200" dirty="0">
                          <a:solidFill>
                            <a:srgbClr val="00338D"/>
                          </a:solidFill>
                          <a:latin typeface="Arial (Corpo)"/>
                          <a:cs typeface="Arial"/>
                        </a:rPr>
                        <a:t>3</a:t>
                      </a:r>
                      <a:r>
                        <a:rPr sz="1200" spc="-5" dirty="0">
                          <a:solidFill>
                            <a:srgbClr val="00338D"/>
                          </a:solidFill>
                          <a:latin typeface="Arial (Corpo)"/>
                          <a:cs typeface="Arial"/>
                        </a:rPr>
                        <a:t> </a:t>
                      </a:r>
                      <a:r>
                        <a:rPr sz="1200" dirty="0">
                          <a:solidFill>
                            <a:srgbClr val="00338D"/>
                          </a:solidFill>
                          <a:latin typeface="Arial (Corpo)"/>
                          <a:cs typeface="Arial"/>
                        </a:rPr>
                        <a:t>Società</a:t>
                      </a:r>
                      <a:r>
                        <a:rPr sz="1200" spc="-55" dirty="0">
                          <a:solidFill>
                            <a:srgbClr val="00338D"/>
                          </a:solidFill>
                          <a:latin typeface="Arial (Corpo)"/>
                          <a:cs typeface="Arial"/>
                        </a:rPr>
                        <a:t> </a:t>
                      </a:r>
                      <a:r>
                        <a:rPr sz="1200" dirty="0">
                          <a:solidFill>
                            <a:srgbClr val="00338D"/>
                          </a:solidFill>
                          <a:latin typeface="Arial (Corpo)"/>
                          <a:cs typeface="Arial"/>
                        </a:rPr>
                        <a:t>nel</a:t>
                      </a:r>
                      <a:r>
                        <a:rPr sz="1200" spc="-15" dirty="0">
                          <a:solidFill>
                            <a:srgbClr val="00338D"/>
                          </a:solidFill>
                          <a:latin typeface="Arial (Corpo)"/>
                          <a:cs typeface="Arial"/>
                        </a:rPr>
                        <a:t> </a:t>
                      </a:r>
                      <a:r>
                        <a:rPr sz="1200" dirty="0">
                          <a:solidFill>
                            <a:srgbClr val="00338D"/>
                          </a:solidFill>
                          <a:latin typeface="Arial (Corpo)"/>
                          <a:cs typeface="Arial"/>
                        </a:rPr>
                        <a:t>settore</a:t>
                      </a:r>
                      <a:r>
                        <a:rPr sz="1200" spc="-40" dirty="0">
                          <a:solidFill>
                            <a:srgbClr val="00338D"/>
                          </a:solidFill>
                          <a:latin typeface="Arial (Corpo)"/>
                          <a:cs typeface="Arial"/>
                        </a:rPr>
                        <a:t> </a:t>
                      </a:r>
                      <a:r>
                        <a:rPr sz="1200" spc="-10" dirty="0">
                          <a:solidFill>
                            <a:srgbClr val="00338D"/>
                          </a:solidFill>
                          <a:latin typeface="Arial (Corpo)"/>
                          <a:cs typeface="Arial"/>
                        </a:rPr>
                        <a:t>costruzioni</a:t>
                      </a:r>
                      <a:r>
                        <a:rPr sz="1200" spc="-125" dirty="0">
                          <a:solidFill>
                            <a:srgbClr val="00338D"/>
                          </a:solidFill>
                          <a:latin typeface="Arial (Corpo)"/>
                          <a:cs typeface="Arial"/>
                        </a:rPr>
                        <a:t> </a:t>
                      </a:r>
                      <a:r>
                        <a:rPr sz="1200" spc="-10" dirty="0">
                          <a:solidFill>
                            <a:srgbClr val="00338D"/>
                          </a:solidFill>
                          <a:latin typeface="Arial (Corpo)"/>
                          <a:cs typeface="Arial"/>
                        </a:rPr>
                        <a:t>stradali</a:t>
                      </a:r>
                      <a:endParaRPr sz="1200">
                        <a:latin typeface="Arial (Corpo)"/>
                        <a:cs typeface="Arial"/>
                      </a:endParaRPr>
                    </a:p>
                  </a:txBody>
                  <a:tcPr marL="0" marR="0" marT="41910"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1"/>
                  </a:ext>
                </a:extLst>
              </a:tr>
              <a:tr h="266700">
                <a:tc>
                  <a:txBody>
                    <a:bodyPr/>
                    <a:lstStyle/>
                    <a:p>
                      <a:pPr algn="ctr">
                        <a:lnSpc>
                          <a:spcPct val="100000"/>
                        </a:lnSpc>
                        <a:spcBef>
                          <a:spcPts val="259"/>
                        </a:spcBef>
                      </a:pPr>
                      <a:r>
                        <a:rPr sz="1200" b="1" spc="-10" dirty="0">
                          <a:solidFill>
                            <a:srgbClr val="00338D"/>
                          </a:solidFill>
                          <a:latin typeface="Arial (Corpo)"/>
                          <a:cs typeface="Arial"/>
                        </a:rPr>
                        <a:t>Reato</a:t>
                      </a:r>
                      <a:endParaRPr sz="1200">
                        <a:latin typeface="Arial (Corpo)"/>
                        <a:cs typeface="Arial"/>
                      </a:endParaRPr>
                    </a:p>
                  </a:txBody>
                  <a:tcPr marL="0" marR="0" marT="33019"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185">
                        <a:lnSpc>
                          <a:spcPct val="100000"/>
                        </a:lnSpc>
                        <a:spcBef>
                          <a:spcPts val="259"/>
                        </a:spcBef>
                      </a:pPr>
                      <a:r>
                        <a:rPr sz="1200" spc="-10" dirty="0">
                          <a:solidFill>
                            <a:srgbClr val="00338D"/>
                          </a:solidFill>
                          <a:latin typeface="Arial (Corpo)"/>
                          <a:cs typeface="Arial"/>
                        </a:rPr>
                        <a:t>Corruzione</a:t>
                      </a:r>
                      <a:endParaRPr sz="1200">
                        <a:latin typeface="Arial (Corpo)"/>
                        <a:cs typeface="Arial"/>
                      </a:endParaRPr>
                    </a:p>
                  </a:txBody>
                  <a:tcPr marL="0" marR="0" marT="33019"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2"/>
                  </a:ext>
                </a:extLst>
              </a:tr>
              <a:tr h="708660">
                <a:tc>
                  <a:txBody>
                    <a:bodyPr/>
                    <a:lstStyle/>
                    <a:p>
                      <a:pPr>
                        <a:lnSpc>
                          <a:spcPct val="100000"/>
                        </a:lnSpc>
                        <a:spcBef>
                          <a:spcPts val="700"/>
                        </a:spcBef>
                      </a:pPr>
                      <a:endParaRPr sz="1200">
                        <a:latin typeface="Arial (Corpo)"/>
                        <a:cs typeface="Times New Roman"/>
                      </a:endParaRPr>
                    </a:p>
                    <a:p>
                      <a:pPr marR="1270" algn="ctr">
                        <a:lnSpc>
                          <a:spcPct val="100000"/>
                        </a:lnSpc>
                        <a:spcBef>
                          <a:spcPts val="5"/>
                        </a:spcBef>
                      </a:pPr>
                      <a:r>
                        <a:rPr sz="1200" b="1" spc="-10" dirty="0">
                          <a:solidFill>
                            <a:srgbClr val="00338D"/>
                          </a:solidFill>
                          <a:latin typeface="Arial (Corpo)"/>
                          <a:cs typeface="Arial"/>
                        </a:rPr>
                        <a:t>Termini</a:t>
                      </a:r>
                      <a:r>
                        <a:rPr sz="1200" b="1" spc="-75" dirty="0">
                          <a:solidFill>
                            <a:srgbClr val="00338D"/>
                          </a:solidFill>
                          <a:latin typeface="Arial (Corpo)"/>
                          <a:cs typeface="Arial"/>
                        </a:rPr>
                        <a:t> </a:t>
                      </a:r>
                      <a:r>
                        <a:rPr sz="1200" b="1" dirty="0">
                          <a:solidFill>
                            <a:srgbClr val="00338D"/>
                          </a:solidFill>
                          <a:latin typeface="Arial (Corpo)"/>
                          <a:cs typeface="Arial"/>
                        </a:rPr>
                        <a:t>della</a:t>
                      </a:r>
                      <a:r>
                        <a:rPr sz="1200" b="1" spc="-80" dirty="0">
                          <a:solidFill>
                            <a:srgbClr val="00338D"/>
                          </a:solidFill>
                          <a:latin typeface="Arial (Corpo)"/>
                          <a:cs typeface="Arial"/>
                        </a:rPr>
                        <a:t> </a:t>
                      </a:r>
                      <a:r>
                        <a:rPr sz="1200" b="1" spc="-20" dirty="0">
                          <a:solidFill>
                            <a:srgbClr val="00338D"/>
                          </a:solidFill>
                          <a:latin typeface="Arial (Corpo)"/>
                          <a:cs typeface="Arial"/>
                        </a:rPr>
                        <a:t>causa</a:t>
                      </a:r>
                      <a:endParaRPr sz="1200">
                        <a:latin typeface="Arial (Corpo)"/>
                        <a:cs typeface="Arial"/>
                      </a:endParaRPr>
                    </a:p>
                  </a:txBody>
                  <a:tcPr marL="0" marR="0" marT="88900"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185" marR="333375">
                        <a:lnSpc>
                          <a:spcPct val="100000"/>
                        </a:lnSpc>
                        <a:spcBef>
                          <a:spcPts val="254"/>
                        </a:spcBef>
                      </a:pPr>
                      <a:r>
                        <a:rPr sz="1200" spc="-10" dirty="0">
                          <a:solidFill>
                            <a:srgbClr val="00338D"/>
                          </a:solidFill>
                          <a:latin typeface="Arial (Corpo)"/>
                          <a:cs typeface="Arial"/>
                        </a:rPr>
                        <a:t>Corruzione</a:t>
                      </a:r>
                      <a:r>
                        <a:rPr sz="1200" spc="-45" dirty="0">
                          <a:solidFill>
                            <a:srgbClr val="00338D"/>
                          </a:solidFill>
                          <a:latin typeface="Arial (Corpo)"/>
                          <a:cs typeface="Arial"/>
                        </a:rPr>
                        <a:t> </a:t>
                      </a:r>
                      <a:r>
                        <a:rPr sz="1200" dirty="0">
                          <a:solidFill>
                            <a:srgbClr val="00338D"/>
                          </a:solidFill>
                          <a:latin typeface="Arial (Corpo)"/>
                          <a:cs typeface="Arial"/>
                        </a:rPr>
                        <a:t>per</a:t>
                      </a:r>
                      <a:r>
                        <a:rPr sz="1200" spc="-15" dirty="0">
                          <a:solidFill>
                            <a:srgbClr val="00338D"/>
                          </a:solidFill>
                          <a:latin typeface="Arial (Corpo)"/>
                          <a:cs typeface="Arial"/>
                        </a:rPr>
                        <a:t> </a:t>
                      </a:r>
                      <a:r>
                        <a:rPr sz="1200" u="sng" spc="-10" dirty="0">
                          <a:solidFill>
                            <a:srgbClr val="00338D"/>
                          </a:solidFill>
                          <a:uFill>
                            <a:solidFill>
                              <a:srgbClr val="00338D"/>
                            </a:solidFill>
                          </a:uFill>
                          <a:latin typeface="Arial (Corpo)"/>
                          <a:cs typeface="Arial"/>
                        </a:rPr>
                        <a:t>aggiudicazione</a:t>
                      </a:r>
                      <a:r>
                        <a:rPr sz="1200" u="sng" spc="-55"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gare</a:t>
                      </a:r>
                      <a:r>
                        <a:rPr sz="1200" u="sng" spc="-3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di</a:t>
                      </a:r>
                      <a:r>
                        <a:rPr sz="1200" u="sng" spc="-15"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appalto</a:t>
                      </a:r>
                      <a:r>
                        <a:rPr sz="1200" u="sng" spc="-50" dirty="0">
                          <a:solidFill>
                            <a:srgbClr val="00338D"/>
                          </a:solidFill>
                          <a:uFill>
                            <a:solidFill>
                              <a:srgbClr val="00338D"/>
                            </a:solidFill>
                          </a:uFill>
                          <a:latin typeface="Arial (Corpo)"/>
                          <a:cs typeface="Arial"/>
                        </a:rPr>
                        <a:t> </a:t>
                      </a:r>
                      <a:r>
                        <a:rPr sz="1200" u="sng" spc="-10" dirty="0">
                          <a:solidFill>
                            <a:srgbClr val="00338D"/>
                          </a:solidFill>
                          <a:uFill>
                            <a:solidFill>
                              <a:srgbClr val="00338D"/>
                            </a:solidFill>
                          </a:uFill>
                          <a:latin typeface="Arial (Corpo)"/>
                          <a:cs typeface="Arial"/>
                        </a:rPr>
                        <a:t>(appalti</a:t>
                      </a:r>
                      <a:r>
                        <a:rPr sz="1200" u="sng" spc="-5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ANAS</a:t>
                      </a:r>
                      <a:r>
                        <a:rPr sz="1200" u="none" dirty="0">
                          <a:solidFill>
                            <a:srgbClr val="00338D"/>
                          </a:solidFill>
                          <a:latin typeface="Arial (Corpo)"/>
                          <a:cs typeface="Arial"/>
                        </a:rPr>
                        <a:t>):</a:t>
                      </a:r>
                      <a:r>
                        <a:rPr sz="1200" u="none" spc="-45" dirty="0">
                          <a:solidFill>
                            <a:srgbClr val="00338D"/>
                          </a:solidFill>
                          <a:latin typeface="Arial (Corpo)"/>
                          <a:cs typeface="Arial"/>
                        </a:rPr>
                        <a:t> </a:t>
                      </a:r>
                      <a:r>
                        <a:rPr sz="1200" u="none" dirty="0">
                          <a:solidFill>
                            <a:srgbClr val="00338D"/>
                          </a:solidFill>
                          <a:latin typeface="Arial (Corpo)"/>
                          <a:cs typeface="Arial"/>
                        </a:rPr>
                        <a:t>tangenti</a:t>
                      </a:r>
                      <a:r>
                        <a:rPr sz="1200" u="none" spc="-50" dirty="0">
                          <a:solidFill>
                            <a:srgbClr val="00338D"/>
                          </a:solidFill>
                          <a:latin typeface="Arial (Corpo)"/>
                          <a:cs typeface="Arial"/>
                        </a:rPr>
                        <a:t> </a:t>
                      </a:r>
                      <a:r>
                        <a:rPr sz="1200" u="none" dirty="0">
                          <a:solidFill>
                            <a:srgbClr val="00338D"/>
                          </a:solidFill>
                          <a:latin typeface="Arial (Corpo)"/>
                          <a:cs typeface="Arial"/>
                        </a:rPr>
                        <a:t>volte</a:t>
                      </a:r>
                      <a:r>
                        <a:rPr sz="1200" u="none" spc="-30" dirty="0">
                          <a:solidFill>
                            <a:srgbClr val="00338D"/>
                          </a:solidFill>
                          <a:latin typeface="Arial (Corpo)"/>
                          <a:cs typeface="Arial"/>
                        </a:rPr>
                        <a:t> </a:t>
                      </a:r>
                      <a:r>
                        <a:rPr sz="1200" u="none" dirty="0">
                          <a:solidFill>
                            <a:srgbClr val="00338D"/>
                          </a:solidFill>
                          <a:latin typeface="Arial (Corpo)"/>
                          <a:cs typeface="Arial"/>
                        </a:rPr>
                        <a:t>a </a:t>
                      </a:r>
                      <a:r>
                        <a:rPr sz="1200" u="none" spc="-10" dirty="0">
                          <a:solidFill>
                            <a:srgbClr val="00338D"/>
                          </a:solidFill>
                          <a:latin typeface="Arial (Corpo)"/>
                          <a:cs typeface="Arial"/>
                        </a:rPr>
                        <a:t>garantire</a:t>
                      </a:r>
                      <a:r>
                        <a:rPr sz="1200" u="none" spc="-45" dirty="0">
                          <a:solidFill>
                            <a:srgbClr val="00338D"/>
                          </a:solidFill>
                          <a:latin typeface="Arial (Corpo)"/>
                          <a:cs typeface="Arial"/>
                        </a:rPr>
                        <a:t> </a:t>
                      </a:r>
                      <a:r>
                        <a:rPr sz="1200" u="none" dirty="0">
                          <a:solidFill>
                            <a:srgbClr val="00338D"/>
                          </a:solidFill>
                          <a:latin typeface="Arial (Corpo)"/>
                          <a:cs typeface="Arial"/>
                        </a:rPr>
                        <a:t>che</a:t>
                      </a:r>
                      <a:r>
                        <a:rPr sz="1200" u="none" spc="-20" dirty="0">
                          <a:solidFill>
                            <a:srgbClr val="00338D"/>
                          </a:solidFill>
                          <a:latin typeface="Arial (Corpo)"/>
                          <a:cs typeface="Arial"/>
                        </a:rPr>
                        <a:t> </a:t>
                      </a:r>
                      <a:r>
                        <a:rPr sz="1200" u="none" dirty="0">
                          <a:solidFill>
                            <a:srgbClr val="00338D"/>
                          </a:solidFill>
                          <a:latin typeface="Arial (Corpo)"/>
                          <a:cs typeface="Arial"/>
                        </a:rPr>
                        <a:t>le</a:t>
                      </a:r>
                      <a:r>
                        <a:rPr sz="1200" u="none" spc="-20" dirty="0">
                          <a:solidFill>
                            <a:srgbClr val="00338D"/>
                          </a:solidFill>
                          <a:latin typeface="Arial (Corpo)"/>
                          <a:cs typeface="Arial"/>
                        </a:rPr>
                        <a:t> </a:t>
                      </a:r>
                      <a:r>
                        <a:rPr sz="1200" u="none" dirty="0">
                          <a:solidFill>
                            <a:srgbClr val="00338D"/>
                          </a:solidFill>
                          <a:latin typeface="Arial (Corpo)"/>
                          <a:cs typeface="Arial"/>
                        </a:rPr>
                        <a:t>scelte</a:t>
                      </a:r>
                      <a:r>
                        <a:rPr sz="1200" u="none" spc="-45" dirty="0">
                          <a:solidFill>
                            <a:srgbClr val="00338D"/>
                          </a:solidFill>
                          <a:latin typeface="Arial (Corpo)"/>
                          <a:cs typeface="Arial"/>
                        </a:rPr>
                        <a:t> </a:t>
                      </a:r>
                      <a:r>
                        <a:rPr sz="1200" u="none" spc="-10" dirty="0">
                          <a:solidFill>
                            <a:srgbClr val="00338D"/>
                          </a:solidFill>
                          <a:latin typeface="Arial (Corpo)"/>
                          <a:cs typeface="Arial"/>
                        </a:rPr>
                        <a:t>della </a:t>
                      </a:r>
                      <a:r>
                        <a:rPr sz="1200" u="none" spc="-30" dirty="0">
                          <a:solidFill>
                            <a:srgbClr val="00338D"/>
                          </a:solidFill>
                          <a:latin typeface="Arial (Corpo)"/>
                          <a:cs typeface="Arial"/>
                        </a:rPr>
                        <a:t>PA</a:t>
                      </a:r>
                      <a:r>
                        <a:rPr sz="1200" u="none" spc="-114" dirty="0">
                          <a:solidFill>
                            <a:srgbClr val="00338D"/>
                          </a:solidFill>
                          <a:latin typeface="Arial (Corpo)"/>
                          <a:cs typeface="Arial"/>
                        </a:rPr>
                        <a:t> </a:t>
                      </a:r>
                      <a:r>
                        <a:rPr sz="1200" u="none" dirty="0">
                          <a:solidFill>
                            <a:srgbClr val="00338D"/>
                          </a:solidFill>
                          <a:latin typeface="Arial (Corpo)"/>
                          <a:cs typeface="Arial"/>
                        </a:rPr>
                        <a:t>fossero</a:t>
                      </a:r>
                      <a:r>
                        <a:rPr sz="1200" u="none" spc="-45" dirty="0">
                          <a:solidFill>
                            <a:srgbClr val="00338D"/>
                          </a:solidFill>
                          <a:latin typeface="Arial (Corpo)"/>
                          <a:cs typeface="Arial"/>
                        </a:rPr>
                        <a:t> </a:t>
                      </a:r>
                      <a:r>
                        <a:rPr sz="1200" u="none" dirty="0">
                          <a:solidFill>
                            <a:srgbClr val="00338D"/>
                          </a:solidFill>
                          <a:latin typeface="Arial (Corpo)"/>
                          <a:cs typeface="Arial"/>
                        </a:rPr>
                        <a:t>quelle</a:t>
                      </a:r>
                      <a:r>
                        <a:rPr sz="1200" u="none" spc="-40" dirty="0">
                          <a:solidFill>
                            <a:srgbClr val="00338D"/>
                          </a:solidFill>
                          <a:latin typeface="Arial (Corpo)"/>
                          <a:cs typeface="Arial"/>
                        </a:rPr>
                        <a:t> </a:t>
                      </a:r>
                      <a:r>
                        <a:rPr sz="1200" u="none" dirty="0">
                          <a:solidFill>
                            <a:srgbClr val="00338D"/>
                          </a:solidFill>
                          <a:latin typeface="Arial (Corpo)"/>
                          <a:cs typeface="Arial"/>
                        </a:rPr>
                        <a:t>di</a:t>
                      </a:r>
                      <a:r>
                        <a:rPr sz="1200" u="none" spc="-35" dirty="0">
                          <a:solidFill>
                            <a:srgbClr val="00338D"/>
                          </a:solidFill>
                          <a:latin typeface="Arial (Corpo)"/>
                          <a:cs typeface="Arial"/>
                        </a:rPr>
                        <a:t> </a:t>
                      </a:r>
                      <a:r>
                        <a:rPr sz="1200" u="none" dirty="0">
                          <a:solidFill>
                            <a:srgbClr val="00338D"/>
                          </a:solidFill>
                          <a:latin typeface="Arial (Corpo)"/>
                          <a:cs typeface="Arial"/>
                        </a:rPr>
                        <a:t>un</a:t>
                      </a:r>
                      <a:r>
                        <a:rPr sz="1200" u="none" spc="-25" dirty="0">
                          <a:solidFill>
                            <a:srgbClr val="00338D"/>
                          </a:solidFill>
                          <a:latin typeface="Arial (Corpo)"/>
                          <a:cs typeface="Arial"/>
                        </a:rPr>
                        <a:t> </a:t>
                      </a:r>
                      <a:r>
                        <a:rPr sz="1200" u="none" spc="-10" dirty="0">
                          <a:solidFill>
                            <a:srgbClr val="00338D"/>
                          </a:solidFill>
                          <a:latin typeface="Arial (Corpo)"/>
                          <a:cs typeface="Arial"/>
                        </a:rPr>
                        <a:t>gruppo</a:t>
                      </a:r>
                      <a:r>
                        <a:rPr sz="1200" u="none" spc="-55" dirty="0">
                          <a:solidFill>
                            <a:srgbClr val="00338D"/>
                          </a:solidFill>
                          <a:latin typeface="Arial (Corpo)"/>
                          <a:cs typeface="Arial"/>
                        </a:rPr>
                        <a:t> </a:t>
                      </a:r>
                      <a:r>
                        <a:rPr sz="1200" u="none" dirty="0">
                          <a:solidFill>
                            <a:srgbClr val="00338D"/>
                          </a:solidFill>
                          <a:latin typeface="Arial (Corpo)"/>
                          <a:cs typeface="Arial"/>
                        </a:rPr>
                        <a:t>di</a:t>
                      </a:r>
                      <a:r>
                        <a:rPr sz="1200" u="none" spc="-10" dirty="0">
                          <a:solidFill>
                            <a:srgbClr val="00338D"/>
                          </a:solidFill>
                          <a:latin typeface="Arial (Corpo)"/>
                          <a:cs typeface="Arial"/>
                        </a:rPr>
                        <a:t> imprenditori</a:t>
                      </a:r>
                      <a:r>
                        <a:rPr sz="1200" u="none" spc="-80" dirty="0">
                          <a:solidFill>
                            <a:srgbClr val="00338D"/>
                          </a:solidFill>
                          <a:latin typeface="Arial (Corpo)"/>
                          <a:cs typeface="Arial"/>
                        </a:rPr>
                        <a:t> </a:t>
                      </a:r>
                      <a:r>
                        <a:rPr sz="1200" u="none" dirty="0">
                          <a:solidFill>
                            <a:srgbClr val="00338D"/>
                          </a:solidFill>
                          <a:latin typeface="Arial (Corpo)"/>
                          <a:cs typeface="Arial"/>
                        </a:rPr>
                        <a:t>che</a:t>
                      </a:r>
                      <a:r>
                        <a:rPr sz="1200" u="none" spc="-25" dirty="0">
                          <a:solidFill>
                            <a:srgbClr val="00338D"/>
                          </a:solidFill>
                          <a:latin typeface="Arial (Corpo)"/>
                          <a:cs typeface="Arial"/>
                        </a:rPr>
                        <a:t> </a:t>
                      </a:r>
                      <a:r>
                        <a:rPr sz="1200" u="none" dirty="0">
                          <a:solidFill>
                            <a:srgbClr val="00338D"/>
                          </a:solidFill>
                          <a:latin typeface="Arial (Corpo)"/>
                          <a:cs typeface="Arial"/>
                        </a:rPr>
                        <a:t>si</a:t>
                      </a:r>
                      <a:r>
                        <a:rPr sz="1200" u="none" spc="20" dirty="0">
                          <a:solidFill>
                            <a:srgbClr val="00338D"/>
                          </a:solidFill>
                          <a:latin typeface="Arial (Corpo)"/>
                          <a:cs typeface="Arial"/>
                        </a:rPr>
                        <a:t> </a:t>
                      </a:r>
                      <a:r>
                        <a:rPr sz="1200" u="none" spc="-10" dirty="0">
                          <a:solidFill>
                            <a:srgbClr val="00338D"/>
                          </a:solidFill>
                          <a:latin typeface="Arial (Corpo)"/>
                          <a:cs typeface="Arial"/>
                        </a:rPr>
                        <a:t>alternavano</a:t>
                      </a:r>
                      <a:r>
                        <a:rPr sz="1200" u="none" spc="-85" dirty="0">
                          <a:solidFill>
                            <a:srgbClr val="00338D"/>
                          </a:solidFill>
                          <a:latin typeface="Arial (Corpo)"/>
                          <a:cs typeface="Arial"/>
                        </a:rPr>
                        <a:t> </a:t>
                      </a:r>
                      <a:r>
                        <a:rPr sz="1200" u="none" spc="-10" dirty="0">
                          <a:solidFill>
                            <a:srgbClr val="00338D"/>
                          </a:solidFill>
                          <a:latin typeface="Arial (Corpo)"/>
                          <a:cs typeface="Arial"/>
                        </a:rPr>
                        <a:t>nell’aggiudicazione</a:t>
                      </a:r>
                      <a:r>
                        <a:rPr sz="1200" u="none" spc="-85" dirty="0">
                          <a:solidFill>
                            <a:srgbClr val="00338D"/>
                          </a:solidFill>
                          <a:latin typeface="Arial (Corpo)"/>
                          <a:cs typeface="Arial"/>
                        </a:rPr>
                        <a:t> </a:t>
                      </a:r>
                      <a:r>
                        <a:rPr sz="1200" u="none" dirty="0">
                          <a:solidFill>
                            <a:srgbClr val="00338D"/>
                          </a:solidFill>
                          <a:latin typeface="Arial (Corpo)"/>
                          <a:cs typeface="Arial"/>
                        </a:rPr>
                        <a:t>degli</a:t>
                      </a:r>
                      <a:r>
                        <a:rPr sz="1200" u="none" spc="-55" dirty="0">
                          <a:solidFill>
                            <a:srgbClr val="00338D"/>
                          </a:solidFill>
                          <a:latin typeface="Arial (Corpo)"/>
                          <a:cs typeface="Arial"/>
                        </a:rPr>
                        <a:t> </a:t>
                      </a:r>
                      <a:r>
                        <a:rPr sz="1200" u="none" spc="-10" dirty="0">
                          <a:solidFill>
                            <a:srgbClr val="00338D"/>
                          </a:solidFill>
                          <a:latin typeface="Arial (Corpo)"/>
                          <a:cs typeface="Arial"/>
                        </a:rPr>
                        <a:t>appalti).</a:t>
                      </a:r>
                      <a:endParaRPr sz="1200">
                        <a:latin typeface="Arial (Corpo)"/>
                        <a:cs typeface="Arial"/>
                      </a:endParaRPr>
                    </a:p>
                    <a:p>
                      <a:pPr marL="83185">
                        <a:lnSpc>
                          <a:spcPct val="100000"/>
                        </a:lnSpc>
                        <a:spcBef>
                          <a:spcPts val="600"/>
                        </a:spcBef>
                      </a:pPr>
                      <a:r>
                        <a:rPr sz="1200" spc="-25" dirty="0">
                          <a:solidFill>
                            <a:srgbClr val="00338D"/>
                          </a:solidFill>
                          <a:latin typeface="Arial (Corpo)"/>
                          <a:cs typeface="Arial"/>
                        </a:rPr>
                        <a:t>Tangenti</a:t>
                      </a:r>
                      <a:r>
                        <a:rPr sz="1200" spc="-30" dirty="0">
                          <a:solidFill>
                            <a:srgbClr val="00338D"/>
                          </a:solidFill>
                          <a:latin typeface="Arial (Corpo)"/>
                          <a:cs typeface="Arial"/>
                        </a:rPr>
                        <a:t> </a:t>
                      </a:r>
                      <a:r>
                        <a:rPr sz="1200" dirty="0">
                          <a:solidFill>
                            <a:srgbClr val="00338D"/>
                          </a:solidFill>
                          <a:latin typeface="Arial (Corpo)"/>
                          <a:cs typeface="Arial"/>
                        </a:rPr>
                        <a:t>pagate</a:t>
                      </a:r>
                      <a:r>
                        <a:rPr sz="1200" spc="-25" dirty="0">
                          <a:solidFill>
                            <a:srgbClr val="00338D"/>
                          </a:solidFill>
                          <a:latin typeface="Arial (Corpo)"/>
                          <a:cs typeface="Arial"/>
                        </a:rPr>
                        <a:t> </a:t>
                      </a:r>
                      <a:r>
                        <a:rPr sz="1200" dirty="0">
                          <a:solidFill>
                            <a:srgbClr val="00338D"/>
                          </a:solidFill>
                          <a:latin typeface="Arial (Corpo)"/>
                          <a:cs typeface="Arial"/>
                        </a:rPr>
                        <a:t>solo</a:t>
                      </a:r>
                      <a:r>
                        <a:rPr sz="1200" spc="-25" dirty="0">
                          <a:solidFill>
                            <a:srgbClr val="00338D"/>
                          </a:solidFill>
                          <a:latin typeface="Arial (Corpo)"/>
                          <a:cs typeface="Arial"/>
                        </a:rPr>
                        <a:t> </a:t>
                      </a:r>
                      <a:r>
                        <a:rPr sz="1200" spc="-10" dirty="0">
                          <a:solidFill>
                            <a:srgbClr val="00338D"/>
                          </a:solidFill>
                          <a:latin typeface="Arial (Corpo)"/>
                          <a:cs typeface="Arial"/>
                        </a:rPr>
                        <a:t>successivamente</a:t>
                      </a:r>
                      <a:r>
                        <a:rPr sz="1200" spc="-35" dirty="0">
                          <a:solidFill>
                            <a:srgbClr val="00338D"/>
                          </a:solidFill>
                          <a:latin typeface="Arial (Corpo)"/>
                          <a:cs typeface="Arial"/>
                        </a:rPr>
                        <a:t> </a:t>
                      </a:r>
                      <a:r>
                        <a:rPr sz="1200" spc="-10" dirty="0">
                          <a:solidFill>
                            <a:srgbClr val="00338D"/>
                          </a:solidFill>
                          <a:latin typeface="Arial (Corpo)"/>
                          <a:cs typeface="Arial"/>
                        </a:rPr>
                        <a:t>all’effettuazione</a:t>
                      </a:r>
                      <a:r>
                        <a:rPr sz="1200" spc="-20" dirty="0">
                          <a:solidFill>
                            <a:srgbClr val="00338D"/>
                          </a:solidFill>
                          <a:latin typeface="Arial (Corpo)"/>
                          <a:cs typeface="Arial"/>
                        </a:rPr>
                        <a:t> </a:t>
                      </a:r>
                      <a:r>
                        <a:rPr sz="1200" dirty="0">
                          <a:solidFill>
                            <a:srgbClr val="00338D"/>
                          </a:solidFill>
                          <a:latin typeface="Arial (Corpo)"/>
                          <a:cs typeface="Arial"/>
                        </a:rPr>
                        <a:t>dei</a:t>
                      </a:r>
                      <a:r>
                        <a:rPr sz="1200" spc="-160" dirty="0">
                          <a:solidFill>
                            <a:srgbClr val="00338D"/>
                          </a:solidFill>
                          <a:latin typeface="Arial (Corpo)"/>
                          <a:cs typeface="Arial"/>
                        </a:rPr>
                        <a:t> </a:t>
                      </a:r>
                      <a:r>
                        <a:rPr sz="1200" spc="-10" dirty="0">
                          <a:solidFill>
                            <a:srgbClr val="00338D"/>
                          </a:solidFill>
                          <a:latin typeface="Arial (Corpo)"/>
                          <a:cs typeface="Arial"/>
                        </a:rPr>
                        <a:t>lavori.</a:t>
                      </a:r>
                      <a:endParaRPr sz="1200">
                        <a:latin typeface="Arial (Corpo)"/>
                        <a:cs typeface="Arial"/>
                      </a:endParaRPr>
                    </a:p>
                  </a:txBody>
                  <a:tcPr marL="0" marR="0" marT="32384"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3"/>
                  </a:ext>
                </a:extLst>
              </a:tr>
              <a:tr h="1074420">
                <a:tc>
                  <a:txBody>
                    <a:bodyPr/>
                    <a:lstStyle/>
                    <a:p>
                      <a:pPr>
                        <a:lnSpc>
                          <a:spcPct val="100000"/>
                        </a:lnSpc>
                      </a:pPr>
                      <a:endParaRPr sz="1200">
                        <a:latin typeface="Arial (Corpo)"/>
                        <a:cs typeface="Times New Roman"/>
                      </a:endParaRPr>
                    </a:p>
                    <a:p>
                      <a:pPr>
                        <a:lnSpc>
                          <a:spcPct val="100000"/>
                        </a:lnSpc>
                        <a:spcBef>
                          <a:spcPts val="130"/>
                        </a:spcBef>
                      </a:pPr>
                      <a:endParaRPr sz="1200">
                        <a:latin typeface="Arial (Corpo)"/>
                        <a:cs typeface="Times New Roman"/>
                      </a:endParaRPr>
                    </a:p>
                    <a:p>
                      <a:pPr marL="491490" marR="261620" indent="-234950">
                        <a:lnSpc>
                          <a:spcPct val="100000"/>
                        </a:lnSpc>
                      </a:pPr>
                      <a:r>
                        <a:rPr sz="1200" b="1" spc="-10" dirty="0">
                          <a:solidFill>
                            <a:srgbClr val="00338D"/>
                          </a:solidFill>
                          <a:latin typeface="Arial (Corpo)"/>
                          <a:cs typeface="Arial"/>
                        </a:rPr>
                        <a:t>Responsabilità dell’ente</a:t>
                      </a:r>
                      <a:endParaRPr sz="1200">
                        <a:latin typeface="Arial (Corpo)"/>
                        <a:cs typeface="Arial"/>
                      </a:endParaRPr>
                    </a:p>
                  </a:txBody>
                  <a:tcPr marL="0" marR="0" marT="0"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255904" marR="247015" indent="-171450">
                        <a:lnSpc>
                          <a:spcPct val="100000"/>
                        </a:lnSpc>
                        <a:spcBef>
                          <a:spcPts val="259"/>
                        </a:spcBef>
                        <a:buClr>
                          <a:srgbClr val="0091DA"/>
                        </a:buClr>
                        <a:buSzPct val="83333"/>
                        <a:buFont typeface="Wingdings"/>
                        <a:buChar char=""/>
                        <a:tabLst>
                          <a:tab pos="257175" algn="l"/>
                        </a:tabLst>
                      </a:pPr>
                      <a:r>
                        <a:rPr sz="1200" u="sng" spc="-20" dirty="0">
                          <a:solidFill>
                            <a:srgbClr val="00338D"/>
                          </a:solidFill>
                          <a:uFill>
                            <a:solidFill>
                              <a:srgbClr val="00338D"/>
                            </a:solidFill>
                          </a:uFill>
                          <a:latin typeface="Arial (Corpo)"/>
                          <a:cs typeface="Arial"/>
                        </a:rPr>
                        <a:t>Vantaggio</a:t>
                      </a:r>
                      <a:r>
                        <a:rPr sz="1200" u="sng" spc="-65"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anche</a:t>
                      </a:r>
                      <a:r>
                        <a:rPr sz="1200" u="sng" spc="-4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solo</a:t>
                      </a:r>
                      <a:r>
                        <a:rPr sz="1200" u="sng" spc="-4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sperato</a:t>
                      </a:r>
                      <a:r>
                        <a:rPr sz="1200" u="none" dirty="0">
                          <a:solidFill>
                            <a:srgbClr val="00338D"/>
                          </a:solidFill>
                          <a:latin typeface="Arial (Corpo)"/>
                          <a:cs typeface="Arial"/>
                        </a:rPr>
                        <a:t>:</a:t>
                      </a:r>
                      <a:r>
                        <a:rPr sz="1200" u="none" spc="-15" dirty="0">
                          <a:solidFill>
                            <a:srgbClr val="00338D"/>
                          </a:solidFill>
                          <a:latin typeface="Arial (Corpo)"/>
                          <a:cs typeface="Arial"/>
                        </a:rPr>
                        <a:t> </a:t>
                      </a:r>
                      <a:r>
                        <a:rPr sz="1200" u="none" dirty="0">
                          <a:solidFill>
                            <a:srgbClr val="00338D"/>
                          </a:solidFill>
                          <a:latin typeface="Arial (Corpo)"/>
                          <a:cs typeface="Arial"/>
                        </a:rPr>
                        <a:t>utilità</a:t>
                      </a:r>
                      <a:r>
                        <a:rPr sz="1200" u="none" spc="-40" dirty="0">
                          <a:solidFill>
                            <a:srgbClr val="00338D"/>
                          </a:solidFill>
                          <a:latin typeface="Arial (Corpo)"/>
                          <a:cs typeface="Arial"/>
                        </a:rPr>
                        <a:t> </a:t>
                      </a:r>
                      <a:r>
                        <a:rPr sz="1200" u="none" spc="-10" dirty="0">
                          <a:solidFill>
                            <a:srgbClr val="00338D"/>
                          </a:solidFill>
                          <a:latin typeface="Arial (Corpo)"/>
                          <a:cs typeface="Arial"/>
                        </a:rPr>
                        <a:t>patrimoniali</a:t>
                      </a:r>
                      <a:r>
                        <a:rPr sz="1200" u="none" spc="-45" dirty="0">
                          <a:solidFill>
                            <a:srgbClr val="00338D"/>
                          </a:solidFill>
                          <a:latin typeface="Arial (Corpo)"/>
                          <a:cs typeface="Arial"/>
                        </a:rPr>
                        <a:t> </a:t>
                      </a:r>
                      <a:r>
                        <a:rPr sz="1200" u="none" dirty="0">
                          <a:solidFill>
                            <a:srgbClr val="00338D"/>
                          </a:solidFill>
                          <a:latin typeface="Arial (Corpo)"/>
                          <a:cs typeface="Arial"/>
                        </a:rPr>
                        <a:t>non</a:t>
                      </a:r>
                      <a:r>
                        <a:rPr sz="1200" u="none" spc="-10" dirty="0">
                          <a:solidFill>
                            <a:srgbClr val="00338D"/>
                          </a:solidFill>
                          <a:latin typeface="Arial (Corpo)"/>
                          <a:cs typeface="Arial"/>
                        </a:rPr>
                        <a:t> immediate,</a:t>
                      </a:r>
                      <a:r>
                        <a:rPr sz="1200" u="none" spc="-30" dirty="0">
                          <a:solidFill>
                            <a:srgbClr val="00338D"/>
                          </a:solidFill>
                          <a:latin typeface="Arial (Corpo)"/>
                          <a:cs typeface="Arial"/>
                        </a:rPr>
                        <a:t> </a:t>
                      </a:r>
                      <a:r>
                        <a:rPr sz="1200" u="none" dirty="0">
                          <a:solidFill>
                            <a:srgbClr val="00338D"/>
                          </a:solidFill>
                          <a:latin typeface="Arial (Corpo)"/>
                          <a:cs typeface="Arial"/>
                        </a:rPr>
                        <a:t>quali</a:t>
                      </a:r>
                      <a:r>
                        <a:rPr sz="1200" u="none" spc="-45" dirty="0">
                          <a:solidFill>
                            <a:srgbClr val="00338D"/>
                          </a:solidFill>
                          <a:latin typeface="Arial (Corpo)"/>
                          <a:cs typeface="Arial"/>
                        </a:rPr>
                        <a:t> </a:t>
                      </a:r>
                      <a:r>
                        <a:rPr sz="1200" u="none" spc="-10" dirty="0">
                          <a:solidFill>
                            <a:srgbClr val="00338D"/>
                          </a:solidFill>
                          <a:latin typeface="Arial (Corpo)"/>
                          <a:cs typeface="Arial"/>
                        </a:rPr>
                        <a:t>permanenza</a:t>
                      </a:r>
                      <a:r>
                        <a:rPr sz="1200" u="none" spc="-40" dirty="0">
                          <a:solidFill>
                            <a:srgbClr val="00338D"/>
                          </a:solidFill>
                          <a:latin typeface="Arial (Corpo)"/>
                          <a:cs typeface="Arial"/>
                        </a:rPr>
                        <a:t> </a:t>
                      </a:r>
                      <a:r>
                        <a:rPr sz="1200" u="none" dirty="0">
                          <a:solidFill>
                            <a:srgbClr val="00338D"/>
                          </a:solidFill>
                          <a:latin typeface="Arial (Corpo)"/>
                          <a:cs typeface="Arial"/>
                        </a:rPr>
                        <a:t>sul</a:t>
                      </a:r>
                      <a:r>
                        <a:rPr sz="1200" u="none" spc="5" dirty="0">
                          <a:solidFill>
                            <a:srgbClr val="00338D"/>
                          </a:solidFill>
                          <a:latin typeface="Arial (Corpo)"/>
                          <a:cs typeface="Arial"/>
                        </a:rPr>
                        <a:t> </a:t>
                      </a:r>
                      <a:r>
                        <a:rPr sz="1200" u="none" spc="-10" dirty="0">
                          <a:solidFill>
                            <a:srgbClr val="00338D"/>
                          </a:solidFill>
                          <a:latin typeface="Arial (Corpo)"/>
                          <a:cs typeface="Arial"/>
                        </a:rPr>
                        <a:t>mercato, 	acquisizione</a:t>
                      </a:r>
                      <a:r>
                        <a:rPr sz="1200" u="none" spc="-45" dirty="0">
                          <a:solidFill>
                            <a:srgbClr val="00338D"/>
                          </a:solidFill>
                          <a:latin typeface="Arial (Corpo)"/>
                          <a:cs typeface="Arial"/>
                        </a:rPr>
                        <a:t> </a:t>
                      </a:r>
                      <a:r>
                        <a:rPr sz="1200" u="none" dirty="0">
                          <a:solidFill>
                            <a:srgbClr val="00338D"/>
                          </a:solidFill>
                          <a:latin typeface="Arial (Corpo)"/>
                          <a:cs typeface="Arial"/>
                        </a:rPr>
                        <a:t>di</a:t>
                      </a:r>
                      <a:r>
                        <a:rPr sz="1200" u="none" spc="-10" dirty="0">
                          <a:solidFill>
                            <a:srgbClr val="00338D"/>
                          </a:solidFill>
                          <a:latin typeface="Arial (Corpo)"/>
                          <a:cs typeface="Arial"/>
                        </a:rPr>
                        <a:t> </a:t>
                      </a:r>
                      <a:r>
                        <a:rPr sz="1200" u="none" dirty="0">
                          <a:solidFill>
                            <a:srgbClr val="00338D"/>
                          </a:solidFill>
                          <a:latin typeface="Arial (Corpo)"/>
                          <a:cs typeface="Arial"/>
                        </a:rPr>
                        <a:t>una</a:t>
                      </a:r>
                      <a:r>
                        <a:rPr sz="1200" u="none" spc="-15" dirty="0">
                          <a:solidFill>
                            <a:srgbClr val="00338D"/>
                          </a:solidFill>
                          <a:latin typeface="Arial (Corpo)"/>
                          <a:cs typeface="Arial"/>
                        </a:rPr>
                        <a:t> </a:t>
                      </a:r>
                      <a:r>
                        <a:rPr sz="1200" u="none" spc="-10" dirty="0">
                          <a:solidFill>
                            <a:srgbClr val="00338D"/>
                          </a:solidFill>
                          <a:latin typeface="Arial (Corpo)"/>
                          <a:cs typeface="Arial"/>
                        </a:rPr>
                        <a:t>posizione</a:t>
                      </a:r>
                      <a:r>
                        <a:rPr sz="1200" u="none" spc="-50" dirty="0">
                          <a:solidFill>
                            <a:srgbClr val="00338D"/>
                          </a:solidFill>
                          <a:latin typeface="Arial (Corpo)"/>
                          <a:cs typeface="Arial"/>
                        </a:rPr>
                        <a:t> </a:t>
                      </a:r>
                      <a:r>
                        <a:rPr sz="1200" u="none" dirty="0">
                          <a:solidFill>
                            <a:srgbClr val="00338D"/>
                          </a:solidFill>
                          <a:latin typeface="Arial (Corpo)"/>
                          <a:cs typeface="Arial"/>
                        </a:rPr>
                        <a:t>di</a:t>
                      </a:r>
                      <a:r>
                        <a:rPr sz="1200" u="none" spc="5" dirty="0">
                          <a:solidFill>
                            <a:srgbClr val="00338D"/>
                          </a:solidFill>
                          <a:latin typeface="Arial (Corpo)"/>
                          <a:cs typeface="Arial"/>
                        </a:rPr>
                        <a:t> </a:t>
                      </a:r>
                      <a:r>
                        <a:rPr sz="1200" u="none" dirty="0">
                          <a:solidFill>
                            <a:srgbClr val="00338D"/>
                          </a:solidFill>
                          <a:latin typeface="Arial (Corpo)"/>
                          <a:cs typeface="Arial"/>
                        </a:rPr>
                        <a:t>mercato</a:t>
                      </a:r>
                      <a:r>
                        <a:rPr sz="1200" u="none" spc="-25" dirty="0">
                          <a:solidFill>
                            <a:srgbClr val="00338D"/>
                          </a:solidFill>
                          <a:latin typeface="Arial (Corpo)"/>
                          <a:cs typeface="Arial"/>
                        </a:rPr>
                        <a:t> </a:t>
                      </a:r>
                      <a:r>
                        <a:rPr sz="1200" u="none" dirty="0">
                          <a:solidFill>
                            <a:srgbClr val="00338D"/>
                          </a:solidFill>
                          <a:latin typeface="Arial (Corpo)"/>
                          <a:cs typeface="Arial"/>
                        </a:rPr>
                        <a:t>e di </a:t>
                      </a:r>
                      <a:r>
                        <a:rPr sz="1200" u="none" spc="-10" dirty="0">
                          <a:solidFill>
                            <a:srgbClr val="00338D"/>
                          </a:solidFill>
                          <a:latin typeface="Arial (Corpo)"/>
                          <a:cs typeface="Arial"/>
                        </a:rPr>
                        <a:t>controllo</a:t>
                      </a:r>
                      <a:r>
                        <a:rPr sz="1200" u="none" spc="-40" dirty="0">
                          <a:solidFill>
                            <a:srgbClr val="00338D"/>
                          </a:solidFill>
                          <a:latin typeface="Arial (Corpo)"/>
                          <a:cs typeface="Arial"/>
                        </a:rPr>
                        <a:t> </a:t>
                      </a:r>
                      <a:r>
                        <a:rPr sz="1200" u="none" dirty="0">
                          <a:solidFill>
                            <a:srgbClr val="00338D"/>
                          </a:solidFill>
                          <a:latin typeface="Arial (Corpo)"/>
                          <a:cs typeface="Arial"/>
                        </a:rPr>
                        <a:t>di</a:t>
                      </a:r>
                      <a:r>
                        <a:rPr sz="1200" u="none" spc="-10" dirty="0">
                          <a:solidFill>
                            <a:srgbClr val="00338D"/>
                          </a:solidFill>
                          <a:latin typeface="Arial (Corpo)"/>
                          <a:cs typeface="Arial"/>
                        </a:rPr>
                        <a:t> </a:t>
                      </a:r>
                      <a:r>
                        <a:rPr sz="1200" u="none" dirty="0">
                          <a:solidFill>
                            <a:srgbClr val="00338D"/>
                          </a:solidFill>
                          <a:latin typeface="Arial (Corpo)"/>
                          <a:cs typeface="Arial"/>
                        </a:rPr>
                        <a:t>tutte le</a:t>
                      </a:r>
                      <a:r>
                        <a:rPr sz="1200" u="none" spc="-15" dirty="0">
                          <a:solidFill>
                            <a:srgbClr val="00338D"/>
                          </a:solidFill>
                          <a:latin typeface="Arial (Corpo)"/>
                          <a:cs typeface="Arial"/>
                        </a:rPr>
                        <a:t> </a:t>
                      </a:r>
                      <a:r>
                        <a:rPr sz="1200" u="none" dirty="0">
                          <a:solidFill>
                            <a:srgbClr val="00338D"/>
                          </a:solidFill>
                          <a:latin typeface="Arial (Corpo)"/>
                          <a:cs typeface="Arial"/>
                        </a:rPr>
                        <a:t>commesse</a:t>
                      </a:r>
                      <a:r>
                        <a:rPr sz="1200" u="none" spc="-40" dirty="0">
                          <a:solidFill>
                            <a:srgbClr val="00338D"/>
                          </a:solidFill>
                          <a:latin typeface="Arial (Corpo)"/>
                          <a:cs typeface="Arial"/>
                        </a:rPr>
                        <a:t> </a:t>
                      </a:r>
                      <a:r>
                        <a:rPr sz="1200" u="none" dirty="0">
                          <a:solidFill>
                            <a:srgbClr val="00338D"/>
                          </a:solidFill>
                          <a:latin typeface="Arial (Corpo)"/>
                          <a:cs typeface="Arial"/>
                        </a:rPr>
                        <a:t>in</a:t>
                      </a:r>
                      <a:r>
                        <a:rPr sz="1200" u="none" spc="-15" dirty="0">
                          <a:solidFill>
                            <a:srgbClr val="00338D"/>
                          </a:solidFill>
                          <a:latin typeface="Arial (Corpo)"/>
                          <a:cs typeface="Arial"/>
                        </a:rPr>
                        <a:t> </a:t>
                      </a:r>
                      <a:r>
                        <a:rPr sz="1200" u="none" dirty="0">
                          <a:solidFill>
                            <a:srgbClr val="00338D"/>
                          </a:solidFill>
                          <a:latin typeface="Arial (Corpo)"/>
                          <a:cs typeface="Arial"/>
                        </a:rPr>
                        <a:t>quel</a:t>
                      </a:r>
                      <a:r>
                        <a:rPr sz="1200" u="none" spc="-35" dirty="0">
                          <a:solidFill>
                            <a:srgbClr val="00338D"/>
                          </a:solidFill>
                          <a:latin typeface="Arial (Corpo)"/>
                          <a:cs typeface="Arial"/>
                        </a:rPr>
                        <a:t> </a:t>
                      </a:r>
                      <a:r>
                        <a:rPr sz="1200" u="none" dirty="0">
                          <a:solidFill>
                            <a:srgbClr val="00338D"/>
                          </a:solidFill>
                          <a:latin typeface="Arial (Corpo)"/>
                          <a:cs typeface="Arial"/>
                        </a:rPr>
                        <a:t>settore</a:t>
                      </a:r>
                      <a:r>
                        <a:rPr sz="1200" u="none" spc="-40" dirty="0">
                          <a:solidFill>
                            <a:srgbClr val="00338D"/>
                          </a:solidFill>
                          <a:latin typeface="Arial (Corpo)"/>
                          <a:cs typeface="Arial"/>
                        </a:rPr>
                        <a:t> </a:t>
                      </a:r>
                      <a:r>
                        <a:rPr sz="1200" u="none" spc="-10" dirty="0">
                          <a:solidFill>
                            <a:srgbClr val="00338D"/>
                          </a:solidFill>
                          <a:latin typeface="Arial (Corpo)"/>
                          <a:cs typeface="Arial"/>
                        </a:rPr>
                        <a:t>evitando</a:t>
                      </a:r>
                      <a:r>
                        <a:rPr sz="1200" u="none" spc="-50" dirty="0">
                          <a:solidFill>
                            <a:srgbClr val="00338D"/>
                          </a:solidFill>
                          <a:latin typeface="Arial (Corpo)"/>
                          <a:cs typeface="Arial"/>
                        </a:rPr>
                        <a:t> </a:t>
                      </a:r>
                      <a:r>
                        <a:rPr sz="1200" u="none" spc="-25" dirty="0">
                          <a:solidFill>
                            <a:srgbClr val="00338D"/>
                          </a:solidFill>
                          <a:latin typeface="Arial (Corpo)"/>
                          <a:cs typeface="Arial"/>
                        </a:rPr>
                        <a:t>la 	</a:t>
                      </a:r>
                      <a:r>
                        <a:rPr sz="1200" u="none" spc="-10" dirty="0">
                          <a:solidFill>
                            <a:srgbClr val="00338D"/>
                          </a:solidFill>
                          <a:latin typeface="Arial (Corpo)"/>
                          <a:cs typeface="Arial"/>
                        </a:rPr>
                        <a:t>concorrenza</a:t>
                      </a:r>
                      <a:r>
                        <a:rPr sz="1200" u="none" spc="-45" dirty="0">
                          <a:solidFill>
                            <a:srgbClr val="00338D"/>
                          </a:solidFill>
                          <a:latin typeface="Arial (Corpo)"/>
                          <a:cs typeface="Arial"/>
                        </a:rPr>
                        <a:t> </a:t>
                      </a:r>
                      <a:r>
                        <a:rPr sz="1200" u="none" dirty="0">
                          <a:solidFill>
                            <a:srgbClr val="00338D"/>
                          </a:solidFill>
                          <a:latin typeface="Arial (Corpo)"/>
                          <a:cs typeface="Arial"/>
                        </a:rPr>
                        <a:t>di</a:t>
                      </a:r>
                      <a:r>
                        <a:rPr sz="1200" u="none" spc="-15" dirty="0">
                          <a:solidFill>
                            <a:srgbClr val="00338D"/>
                          </a:solidFill>
                          <a:latin typeface="Arial (Corpo)"/>
                          <a:cs typeface="Arial"/>
                        </a:rPr>
                        <a:t> </a:t>
                      </a:r>
                      <a:r>
                        <a:rPr sz="1200" u="none" dirty="0">
                          <a:solidFill>
                            <a:srgbClr val="00338D"/>
                          </a:solidFill>
                          <a:latin typeface="Arial (Corpo)"/>
                          <a:cs typeface="Arial"/>
                        </a:rPr>
                        <a:t>imprese</a:t>
                      </a:r>
                      <a:r>
                        <a:rPr sz="1200" u="none" spc="-55" dirty="0">
                          <a:solidFill>
                            <a:srgbClr val="00338D"/>
                          </a:solidFill>
                          <a:latin typeface="Arial (Corpo)"/>
                          <a:cs typeface="Arial"/>
                        </a:rPr>
                        <a:t> </a:t>
                      </a:r>
                      <a:r>
                        <a:rPr sz="1200" u="none" dirty="0">
                          <a:solidFill>
                            <a:srgbClr val="00338D"/>
                          </a:solidFill>
                          <a:latin typeface="Arial (Corpo)"/>
                          <a:cs typeface="Arial"/>
                        </a:rPr>
                        <a:t>non</a:t>
                      </a:r>
                      <a:r>
                        <a:rPr sz="1200" u="none" spc="-20" dirty="0">
                          <a:solidFill>
                            <a:srgbClr val="00338D"/>
                          </a:solidFill>
                          <a:latin typeface="Arial (Corpo)"/>
                          <a:cs typeface="Arial"/>
                        </a:rPr>
                        <a:t> </a:t>
                      </a:r>
                      <a:r>
                        <a:rPr sz="1200" u="none" spc="-10" dirty="0">
                          <a:solidFill>
                            <a:srgbClr val="00338D"/>
                          </a:solidFill>
                          <a:latin typeface="Arial (Corpo)"/>
                          <a:cs typeface="Arial"/>
                        </a:rPr>
                        <a:t>allineate,</a:t>
                      </a:r>
                      <a:r>
                        <a:rPr sz="1200" u="none" spc="-45" dirty="0">
                          <a:solidFill>
                            <a:srgbClr val="00338D"/>
                          </a:solidFill>
                          <a:latin typeface="Arial (Corpo)"/>
                          <a:cs typeface="Arial"/>
                        </a:rPr>
                        <a:t> </a:t>
                      </a:r>
                      <a:r>
                        <a:rPr sz="1200" u="none" dirty="0">
                          <a:solidFill>
                            <a:srgbClr val="00338D"/>
                          </a:solidFill>
                          <a:latin typeface="Arial (Corpo)"/>
                          <a:cs typeface="Arial"/>
                        </a:rPr>
                        <a:t>gestione</a:t>
                      </a:r>
                      <a:r>
                        <a:rPr sz="1200" u="none" spc="-45" dirty="0">
                          <a:solidFill>
                            <a:srgbClr val="00338D"/>
                          </a:solidFill>
                          <a:latin typeface="Arial (Corpo)"/>
                          <a:cs typeface="Arial"/>
                        </a:rPr>
                        <a:t> </a:t>
                      </a:r>
                      <a:r>
                        <a:rPr sz="1200" u="none" spc="-10" dirty="0">
                          <a:solidFill>
                            <a:srgbClr val="00338D"/>
                          </a:solidFill>
                          <a:latin typeface="Arial (Corpo)"/>
                          <a:cs typeface="Arial"/>
                        </a:rPr>
                        <a:t>dell’appalto</a:t>
                      </a:r>
                      <a:r>
                        <a:rPr sz="1200" u="none" spc="-45" dirty="0">
                          <a:solidFill>
                            <a:srgbClr val="00338D"/>
                          </a:solidFill>
                          <a:latin typeface="Arial (Corpo)"/>
                          <a:cs typeface="Arial"/>
                        </a:rPr>
                        <a:t> </a:t>
                      </a:r>
                      <a:r>
                        <a:rPr sz="1200" u="none" dirty="0">
                          <a:solidFill>
                            <a:srgbClr val="00338D"/>
                          </a:solidFill>
                          <a:latin typeface="Arial (Corpo)"/>
                          <a:cs typeface="Arial"/>
                        </a:rPr>
                        <a:t>più</a:t>
                      </a:r>
                      <a:r>
                        <a:rPr sz="1200" u="none" spc="-45" dirty="0">
                          <a:solidFill>
                            <a:srgbClr val="00338D"/>
                          </a:solidFill>
                          <a:latin typeface="Arial (Corpo)"/>
                          <a:cs typeface="Arial"/>
                        </a:rPr>
                        <a:t> </a:t>
                      </a:r>
                      <a:r>
                        <a:rPr sz="1200" u="none" dirty="0">
                          <a:solidFill>
                            <a:srgbClr val="00338D"/>
                          </a:solidFill>
                          <a:latin typeface="Arial (Corpo)"/>
                          <a:cs typeface="Arial"/>
                        </a:rPr>
                        <a:t>facili</a:t>
                      </a:r>
                      <a:r>
                        <a:rPr sz="1200" u="none" spc="-40" dirty="0">
                          <a:solidFill>
                            <a:srgbClr val="00338D"/>
                          </a:solidFill>
                          <a:latin typeface="Arial (Corpo)"/>
                          <a:cs typeface="Arial"/>
                        </a:rPr>
                        <a:t> </a:t>
                      </a:r>
                      <a:r>
                        <a:rPr sz="1200" u="none" spc="-10" dirty="0">
                          <a:solidFill>
                            <a:srgbClr val="00338D"/>
                          </a:solidFill>
                          <a:latin typeface="Arial (Corpo)"/>
                          <a:cs typeface="Arial"/>
                        </a:rPr>
                        <a:t>(appalti</a:t>
                      </a:r>
                      <a:r>
                        <a:rPr sz="1200" u="none" spc="-50" dirty="0">
                          <a:solidFill>
                            <a:srgbClr val="00338D"/>
                          </a:solidFill>
                          <a:latin typeface="Arial (Corpo)"/>
                          <a:cs typeface="Arial"/>
                        </a:rPr>
                        <a:t> </a:t>
                      </a:r>
                      <a:r>
                        <a:rPr sz="1200" u="none" dirty="0">
                          <a:solidFill>
                            <a:srgbClr val="00338D"/>
                          </a:solidFill>
                          <a:latin typeface="Arial (Corpo)"/>
                          <a:cs typeface="Arial"/>
                        </a:rPr>
                        <a:t>in</a:t>
                      </a:r>
                      <a:r>
                        <a:rPr sz="1200" u="none" spc="-20" dirty="0">
                          <a:solidFill>
                            <a:srgbClr val="00338D"/>
                          </a:solidFill>
                          <a:latin typeface="Arial (Corpo)"/>
                          <a:cs typeface="Arial"/>
                        </a:rPr>
                        <a:t> </a:t>
                      </a:r>
                      <a:r>
                        <a:rPr sz="1200" u="none" dirty="0">
                          <a:solidFill>
                            <a:srgbClr val="00338D"/>
                          </a:solidFill>
                          <a:latin typeface="Arial (Corpo)"/>
                          <a:cs typeface="Arial"/>
                        </a:rPr>
                        <a:t>zone</a:t>
                      </a:r>
                      <a:r>
                        <a:rPr sz="1200" u="none" spc="-30" dirty="0">
                          <a:solidFill>
                            <a:srgbClr val="00338D"/>
                          </a:solidFill>
                          <a:latin typeface="Arial (Corpo)"/>
                          <a:cs typeface="Arial"/>
                        </a:rPr>
                        <a:t> </a:t>
                      </a:r>
                      <a:r>
                        <a:rPr sz="1200" u="none" dirty="0">
                          <a:solidFill>
                            <a:srgbClr val="00338D"/>
                          </a:solidFill>
                          <a:latin typeface="Arial (Corpo)"/>
                          <a:cs typeface="Arial"/>
                        </a:rPr>
                        <a:t>più</a:t>
                      </a:r>
                      <a:r>
                        <a:rPr sz="1200" u="none" spc="-45" dirty="0">
                          <a:solidFill>
                            <a:srgbClr val="00338D"/>
                          </a:solidFill>
                          <a:latin typeface="Arial (Corpo)"/>
                          <a:cs typeface="Arial"/>
                        </a:rPr>
                        <a:t> </a:t>
                      </a:r>
                      <a:r>
                        <a:rPr sz="1200" u="none" dirty="0">
                          <a:solidFill>
                            <a:srgbClr val="00338D"/>
                          </a:solidFill>
                          <a:latin typeface="Arial (Corpo)"/>
                          <a:cs typeface="Arial"/>
                        </a:rPr>
                        <a:t>vicine</a:t>
                      </a:r>
                      <a:r>
                        <a:rPr sz="1200" u="none" spc="-30" dirty="0">
                          <a:solidFill>
                            <a:srgbClr val="00338D"/>
                          </a:solidFill>
                          <a:latin typeface="Arial (Corpo)"/>
                          <a:cs typeface="Arial"/>
                        </a:rPr>
                        <a:t> </a:t>
                      </a:r>
                      <a:r>
                        <a:rPr sz="1200" u="none" dirty="0">
                          <a:solidFill>
                            <a:srgbClr val="00338D"/>
                          </a:solidFill>
                          <a:latin typeface="Arial (Corpo)"/>
                          <a:cs typeface="Arial"/>
                        </a:rPr>
                        <a:t>alla</a:t>
                      </a:r>
                      <a:r>
                        <a:rPr sz="1200" u="none" spc="-45" dirty="0">
                          <a:solidFill>
                            <a:srgbClr val="00338D"/>
                          </a:solidFill>
                          <a:latin typeface="Arial (Corpo)"/>
                          <a:cs typeface="Arial"/>
                        </a:rPr>
                        <a:t> </a:t>
                      </a:r>
                      <a:r>
                        <a:rPr sz="1200" u="none" spc="-10" dirty="0">
                          <a:solidFill>
                            <a:srgbClr val="00338D"/>
                          </a:solidFill>
                          <a:latin typeface="Arial (Corpo)"/>
                          <a:cs typeface="Arial"/>
                        </a:rPr>
                        <a:t>propria 	sede)</a:t>
                      </a:r>
                      <a:endParaRPr sz="1200">
                        <a:latin typeface="Arial (Corpo)"/>
                        <a:cs typeface="Arial"/>
                      </a:endParaRPr>
                    </a:p>
                    <a:p>
                      <a:pPr marL="256540" indent="-171450">
                        <a:lnSpc>
                          <a:spcPct val="100000"/>
                        </a:lnSpc>
                        <a:spcBef>
                          <a:spcPts val="600"/>
                        </a:spcBef>
                        <a:buClr>
                          <a:srgbClr val="0091DA"/>
                        </a:buClr>
                        <a:buSzPct val="83333"/>
                        <a:buFont typeface="Wingdings"/>
                        <a:buChar char=""/>
                        <a:tabLst>
                          <a:tab pos="256540" algn="l"/>
                        </a:tabLst>
                      </a:pPr>
                      <a:r>
                        <a:rPr sz="1200" u="sng" dirty="0">
                          <a:solidFill>
                            <a:srgbClr val="00338D"/>
                          </a:solidFill>
                          <a:uFill>
                            <a:solidFill>
                              <a:srgbClr val="00338D"/>
                            </a:solidFill>
                          </a:uFill>
                          <a:latin typeface="Arial (Corpo)"/>
                          <a:cs typeface="Arial"/>
                        </a:rPr>
                        <a:t>Profitto</a:t>
                      </a:r>
                      <a:r>
                        <a:rPr sz="1200" u="none" dirty="0">
                          <a:solidFill>
                            <a:srgbClr val="00338D"/>
                          </a:solidFill>
                          <a:latin typeface="Arial (Corpo)"/>
                          <a:cs typeface="Arial"/>
                        </a:rPr>
                        <a:t>:</a:t>
                      </a:r>
                      <a:r>
                        <a:rPr sz="1200" u="none" spc="-30" dirty="0">
                          <a:solidFill>
                            <a:srgbClr val="00338D"/>
                          </a:solidFill>
                          <a:latin typeface="Arial (Corpo)"/>
                          <a:cs typeface="Arial"/>
                        </a:rPr>
                        <a:t> </a:t>
                      </a:r>
                      <a:r>
                        <a:rPr sz="1200" u="none" dirty="0">
                          <a:solidFill>
                            <a:srgbClr val="00338D"/>
                          </a:solidFill>
                          <a:latin typeface="Arial (Corpo)"/>
                          <a:cs typeface="Arial"/>
                        </a:rPr>
                        <a:t>calcolato</a:t>
                      </a:r>
                      <a:r>
                        <a:rPr sz="1200" u="none" spc="-50" dirty="0">
                          <a:solidFill>
                            <a:srgbClr val="00338D"/>
                          </a:solidFill>
                          <a:latin typeface="Arial (Corpo)"/>
                          <a:cs typeface="Arial"/>
                        </a:rPr>
                        <a:t> </a:t>
                      </a:r>
                      <a:r>
                        <a:rPr sz="1200" u="none" dirty="0">
                          <a:solidFill>
                            <a:srgbClr val="00338D"/>
                          </a:solidFill>
                          <a:latin typeface="Arial (Corpo)"/>
                          <a:cs typeface="Arial"/>
                        </a:rPr>
                        <a:t>non</a:t>
                      </a:r>
                      <a:r>
                        <a:rPr sz="1200" u="none" spc="-35" dirty="0">
                          <a:solidFill>
                            <a:srgbClr val="00338D"/>
                          </a:solidFill>
                          <a:latin typeface="Arial (Corpo)"/>
                          <a:cs typeface="Arial"/>
                        </a:rPr>
                        <a:t> </a:t>
                      </a:r>
                      <a:r>
                        <a:rPr sz="1200" u="none" dirty="0">
                          <a:solidFill>
                            <a:srgbClr val="00338D"/>
                          </a:solidFill>
                          <a:latin typeface="Arial (Corpo)"/>
                          <a:cs typeface="Arial"/>
                        </a:rPr>
                        <a:t>su</a:t>
                      </a:r>
                      <a:r>
                        <a:rPr sz="1200" u="none" spc="-5" dirty="0">
                          <a:solidFill>
                            <a:srgbClr val="00338D"/>
                          </a:solidFill>
                          <a:latin typeface="Arial (Corpo)"/>
                          <a:cs typeface="Arial"/>
                        </a:rPr>
                        <a:t> </a:t>
                      </a:r>
                      <a:r>
                        <a:rPr sz="1200" u="none" dirty="0">
                          <a:solidFill>
                            <a:srgbClr val="00338D"/>
                          </a:solidFill>
                          <a:latin typeface="Arial (Corpo)"/>
                          <a:cs typeface="Arial"/>
                        </a:rPr>
                        <a:t>base</a:t>
                      </a:r>
                      <a:r>
                        <a:rPr sz="1200" u="none" spc="-60" dirty="0">
                          <a:solidFill>
                            <a:srgbClr val="00338D"/>
                          </a:solidFill>
                          <a:latin typeface="Arial (Corpo)"/>
                          <a:cs typeface="Arial"/>
                        </a:rPr>
                        <a:t> </a:t>
                      </a:r>
                      <a:r>
                        <a:rPr sz="1200" u="none" spc="-10" dirty="0">
                          <a:solidFill>
                            <a:srgbClr val="00338D"/>
                          </a:solidFill>
                          <a:latin typeface="Arial (Corpo)"/>
                          <a:cs typeface="Arial"/>
                        </a:rPr>
                        <a:t>scientifica:</a:t>
                      </a:r>
                      <a:r>
                        <a:rPr sz="1200" u="none" spc="-40" dirty="0">
                          <a:solidFill>
                            <a:srgbClr val="00338D"/>
                          </a:solidFill>
                          <a:latin typeface="Arial (Corpo)"/>
                          <a:cs typeface="Arial"/>
                        </a:rPr>
                        <a:t> </a:t>
                      </a:r>
                      <a:r>
                        <a:rPr sz="1200" u="none" dirty="0">
                          <a:solidFill>
                            <a:srgbClr val="00338D"/>
                          </a:solidFill>
                          <a:latin typeface="Arial (Corpo)"/>
                          <a:cs typeface="Arial"/>
                        </a:rPr>
                        <a:t>il</a:t>
                      </a:r>
                      <a:r>
                        <a:rPr sz="1200" u="none" spc="-30" dirty="0">
                          <a:solidFill>
                            <a:srgbClr val="00338D"/>
                          </a:solidFill>
                          <a:latin typeface="Arial (Corpo)"/>
                          <a:cs typeface="Arial"/>
                        </a:rPr>
                        <a:t> </a:t>
                      </a:r>
                      <a:r>
                        <a:rPr sz="1200" u="none" dirty="0">
                          <a:solidFill>
                            <a:srgbClr val="00338D"/>
                          </a:solidFill>
                          <a:latin typeface="Arial (Corpo)"/>
                          <a:cs typeface="Arial"/>
                        </a:rPr>
                        <a:t>profitto</a:t>
                      </a:r>
                      <a:r>
                        <a:rPr sz="1200" u="none" spc="-30" dirty="0">
                          <a:solidFill>
                            <a:srgbClr val="00338D"/>
                          </a:solidFill>
                          <a:latin typeface="Arial (Corpo)"/>
                          <a:cs typeface="Arial"/>
                        </a:rPr>
                        <a:t> </a:t>
                      </a:r>
                      <a:r>
                        <a:rPr sz="1200" u="none" dirty="0">
                          <a:solidFill>
                            <a:srgbClr val="00338D"/>
                          </a:solidFill>
                          <a:latin typeface="Arial (Corpo)"/>
                          <a:cs typeface="Arial"/>
                        </a:rPr>
                        <a:t>medio</a:t>
                      </a:r>
                      <a:r>
                        <a:rPr sz="1200" u="none" spc="-15" dirty="0">
                          <a:solidFill>
                            <a:srgbClr val="00338D"/>
                          </a:solidFill>
                          <a:latin typeface="Arial (Corpo)"/>
                          <a:cs typeface="Arial"/>
                        </a:rPr>
                        <a:t> </a:t>
                      </a:r>
                      <a:r>
                        <a:rPr sz="1200" u="none" dirty="0">
                          <a:solidFill>
                            <a:srgbClr val="00338D"/>
                          </a:solidFill>
                          <a:latin typeface="Arial (Corpo)"/>
                          <a:cs typeface="Arial"/>
                        </a:rPr>
                        <a:t>del</a:t>
                      </a:r>
                      <a:r>
                        <a:rPr sz="1200" u="none" spc="-55" dirty="0">
                          <a:solidFill>
                            <a:srgbClr val="00338D"/>
                          </a:solidFill>
                          <a:latin typeface="Arial (Corpo)"/>
                          <a:cs typeface="Arial"/>
                        </a:rPr>
                        <a:t> </a:t>
                      </a:r>
                      <a:r>
                        <a:rPr sz="1200" u="none" dirty="0">
                          <a:solidFill>
                            <a:srgbClr val="00338D"/>
                          </a:solidFill>
                          <a:latin typeface="Arial (Corpo)"/>
                          <a:cs typeface="Arial"/>
                        </a:rPr>
                        <a:t>settore</a:t>
                      </a:r>
                      <a:r>
                        <a:rPr sz="1200" u="none" spc="-60" dirty="0">
                          <a:solidFill>
                            <a:srgbClr val="00338D"/>
                          </a:solidFill>
                          <a:latin typeface="Arial (Corpo)"/>
                          <a:cs typeface="Arial"/>
                        </a:rPr>
                        <a:t> </a:t>
                      </a:r>
                      <a:r>
                        <a:rPr sz="1200" u="none" dirty="0">
                          <a:solidFill>
                            <a:srgbClr val="00338D"/>
                          </a:solidFill>
                          <a:latin typeface="Arial (Corpo)"/>
                          <a:cs typeface="Arial"/>
                        </a:rPr>
                        <a:t>è</a:t>
                      </a:r>
                      <a:r>
                        <a:rPr sz="1200" u="none" spc="-5" dirty="0">
                          <a:solidFill>
                            <a:srgbClr val="00338D"/>
                          </a:solidFill>
                          <a:latin typeface="Arial (Corpo)"/>
                          <a:cs typeface="Arial"/>
                        </a:rPr>
                        <a:t> </a:t>
                      </a:r>
                      <a:r>
                        <a:rPr sz="1200" u="none" dirty="0">
                          <a:solidFill>
                            <a:srgbClr val="00338D"/>
                          </a:solidFill>
                          <a:latin typeface="Arial (Corpo)"/>
                          <a:cs typeface="Arial"/>
                        </a:rPr>
                        <a:t>di</a:t>
                      </a:r>
                      <a:r>
                        <a:rPr sz="1200" u="none" spc="-20" dirty="0">
                          <a:solidFill>
                            <a:srgbClr val="00338D"/>
                          </a:solidFill>
                          <a:latin typeface="Arial (Corpo)"/>
                          <a:cs typeface="Arial"/>
                        </a:rPr>
                        <a:t> </a:t>
                      </a:r>
                      <a:r>
                        <a:rPr sz="1200" u="none" spc="-10" dirty="0">
                          <a:solidFill>
                            <a:srgbClr val="00338D"/>
                          </a:solidFill>
                          <a:latin typeface="Arial (Corpo)"/>
                          <a:cs typeface="Arial"/>
                        </a:rPr>
                        <a:t>10-</a:t>
                      </a:r>
                      <a:r>
                        <a:rPr sz="1200" u="none" dirty="0">
                          <a:solidFill>
                            <a:srgbClr val="00338D"/>
                          </a:solidFill>
                          <a:latin typeface="Arial (Corpo)"/>
                          <a:cs typeface="Arial"/>
                        </a:rPr>
                        <a:t>15%</a:t>
                      </a:r>
                      <a:r>
                        <a:rPr sz="1200" u="none" spc="-50" dirty="0">
                          <a:solidFill>
                            <a:srgbClr val="00338D"/>
                          </a:solidFill>
                          <a:latin typeface="Arial (Corpo)"/>
                          <a:cs typeface="Arial"/>
                        </a:rPr>
                        <a:t> </a:t>
                      </a:r>
                      <a:r>
                        <a:rPr sz="1200" u="none" dirty="0">
                          <a:solidFill>
                            <a:srgbClr val="00338D"/>
                          </a:solidFill>
                          <a:latin typeface="Arial (Corpo)"/>
                          <a:cs typeface="Arial"/>
                        </a:rPr>
                        <a:t>del</a:t>
                      </a:r>
                      <a:r>
                        <a:rPr sz="1200" u="none" spc="-30" dirty="0">
                          <a:solidFill>
                            <a:srgbClr val="00338D"/>
                          </a:solidFill>
                          <a:latin typeface="Arial (Corpo)"/>
                          <a:cs typeface="Arial"/>
                        </a:rPr>
                        <a:t> </a:t>
                      </a:r>
                      <a:r>
                        <a:rPr sz="1200" u="none" dirty="0">
                          <a:solidFill>
                            <a:srgbClr val="00338D"/>
                          </a:solidFill>
                          <a:latin typeface="Arial (Corpo)"/>
                          <a:cs typeface="Arial"/>
                        </a:rPr>
                        <a:t>valore</a:t>
                      </a:r>
                      <a:r>
                        <a:rPr sz="1200" u="none" spc="-55" dirty="0">
                          <a:solidFill>
                            <a:srgbClr val="00338D"/>
                          </a:solidFill>
                          <a:latin typeface="Arial (Corpo)"/>
                          <a:cs typeface="Arial"/>
                        </a:rPr>
                        <a:t> </a:t>
                      </a:r>
                      <a:r>
                        <a:rPr sz="1200" u="none" spc="-10" dirty="0">
                          <a:solidFill>
                            <a:srgbClr val="00338D"/>
                          </a:solidFill>
                          <a:latin typeface="Arial (Corpo)"/>
                          <a:cs typeface="Arial"/>
                        </a:rPr>
                        <a:t>deilavori</a:t>
                      </a:r>
                      <a:endParaRPr sz="1200">
                        <a:latin typeface="Arial (Corpo)"/>
                        <a:cs typeface="Arial"/>
                      </a:endParaRPr>
                    </a:p>
                  </a:txBody>
                  <a:tcPr marL="0" marR="0" marT="33019"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4"/>
                  </a:ext>
                </a:extLst>
              </a:tr>
              <a:tr h="967740">
                <a:tc>
                  <a:txBody>
                    <a:bodyPr/>
                    <a:lstStyle/>
                    <a:p>
                      <a:pPr>
                        <a:lnSpc>
                          <a:spcPct val="100000"/>
                        </a:lnSpc>
                      </a:pPr>
                      <a:endParaRPr sz="1200">
                        <a:latin typeface="Arial (Corpo)"/>
                        <a:cs typeface="Times New Roman"/>
                      </a:endParaRPr>
                    </a:p>
                    <a:p>
                      <a:pPr>
                        <a:lnSpc>
                          <a:spcPct val="100000"/>
                        </a:lnSpc>
                        <a:spcBef>
                          <a:spcPts val="380"/>
                        </a:spcBef>
                      </a:pPr>
                      <a:endParaRPr sz="1200">
                        <a:latin typeface="Arial (Corpo)"/>
                        <a:cs typeface="Times New Roman"/>
                      </a:endParaRPr>
                    </a:p>
                    <a:p>
                      <a:pPr marR="635" algn="ctr">
                        <a:lnSpc>
                          <a:spcPct val="100000"/>
                        </a:lnSpc>
                        <a:spcBef>
                          <a:spcPts val="5"/>
                        </a:spcBef>
                      </a:pPr>
                      <a:r>
                        <a:rPr sz="1200" b="1" spc="-10" dirty="0">
                          <a:solidFill>
                            <a:srgbClr val="00338D"/>
                          </a:solidFill>
                          <a:latin typeface="Arial (Corpo)"/>
                          <a:cs typeface="Arial"/>
                        </a:rPr>
                        <a:t>Sanzioni</a:t>
                      </a:r>
                      <a:endParaRPr sz="1200">
                        <a:latin typeface="Arial (Corpo)"/>
                        <a:cs typeface="Arial"/>
                      </a:endParaRPr>
                    </a:p>
                  </a:txBody>
                  <a:tcPr marL="0" marR="0" marT="0"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256540" indent="-171450">
                        <a:lnSpc>
                          <a:spcPct val="100000"/>
                        </a:lnSpc>
                        <a:spcBef>
                          <a:spcPts val="254"/>
                        </a:spcBef>
                        <a:buClr>
                          <a:srgbClr val="0091DA"/>
                        </a:buClr>
                        <a:buSzPct val="83333"/>
                        <a:buFont typeface="Wingdings"/>
                        <a:buChar char=""/>
                        <a:tabLst>
                          <a:tab pos="256540" algn="l"/>
                        </a:tabLst>
                      </a:pPr>
                      <a:r>
                        <a:rPr sz="1200" b="1" spc="-10" dirty="0">
                          <a:solidFill>
                            <a:srgbClr val="00338D"/>
                          </a:solidFill>
                          <a:latin typeface="Arial (Corpo)"/>
                          <a:cs typeface="Arial"/>
                        </a:rPr>
                        <a:t>Sanzione</a:t>
                      </a:r>
                      <a:r>
                        <a:rPr sz="1200" b="1" spc="-40" dirty="0">
                          <a:solidFill>
                            <a:srgbClr val="00338D"/>
                          </a:solidFill>
                          <a:latin typeface="Arial (Corpo)"/>
                          <a:cs typeface="Arial"/>
                        </a:rPr>
                        <a:t> </a:t>
                      </a:r>
                      <a:r>
                        <a:rPr sz="1200" b="1" spc="-10" dirty="0">
                          <a:solidFill>
                            <a:srgbClr val="00338D"/>
                          </a:solidFill>
                          <a:latin typeface="Arial (Corpo)"/>
                          <a:cs typeface="Arial"/>
                        </a:rPr>
                        <a:t>Pecuniaria</a:t>
                      </a:r>
                      <a:r>
                        <a:rPr sz="1200" spc="-10" dirty="0">
                          <a:solidFill>
                            <a:srgbClr val="00338D"/>
                          </a:solidFill>
                          <a:latin typeface="Arial (Corpo)"/>
                          <a:cs typeface="Arial"/>
                        </a:rPr>
                        <a:t>:</a:t>
                      </a:r>
                      <a:r>
                        <a:rPr sz="1200" spc="-35" dirty="0">
                          <a:solidFill>
                            <a:srgbClr val="00338D"/>
                          </a:solidFill>
                          <a:latin typeface="Arial (Corpo)"/>
                          <a:cs typeface="Arial"/>
                        </a:rPr>
                        <a:t> </a:t>
                      </a:r>
                      <a:r>
                        <a:rPr sz="1200" spc="-10" dirty="0">
                          <a:solidFill>
                            <a:srgbClr val="00338D"/>
                          </a:solidFill>
                          <a:latin typeface="Arial (Corpo)"/>
                          <a:cs typeface="Arial"/>
                        </a:rPr>
                        <a:t>rispettivamente</a:t>
                      </a:r>
                      <a:r>
                        <a:rPr sz="1200" spc="-40" dirty="0">
                          <a:solidFill>
                            <a:srgbClr val="00338D"/>
                          </a:solidFill>
                          <a:latin typeface="Arial (Corpo)"/>
                          <a:cs typeface="Arial"/>
                        </a:rPr>
                        <a:t> </a:t>
                      </a:r>
                      <a:r>
                        <a:rPr sz="1200" dirty="0">
                          <a:solidFill>
                            <a:srgbClr val="00338D"/>
                          </a:solidFill>
                          <a:latin typeface="Arial (Corpo)"/>
                          <a:cs typeface="Arial"/>
                        </a:rPr>
                        <a:t>€</a:t>
                      </a:r>
                      <a:r>
                        <a:rPr sz="1200" spc="5" dirty="0">
                          <a:solidFill>
                            <a:srgbClr val="00338D"/>
                          </a:solidFill>
                          <a:latin typeface="Arial (Corpo)"/>
                          <a:cs typeface="Arial"/>
                        </a:rPr>
                        <a:t> </a:t>
                      </a:r>
                      <a:r>
                        <a:rPr sz="1200" dirty="0">
                          <a:solidFill>
                            <a:srgbClr val="00338D"/>
                          </a:solidFill>
                          <a:latin typeface="Arial (Corpo)"/>
                          <a:cs typeface="Arial"/>
                        </a:rPr>
                        <a:t>50.000,</a:t>
                      </a:r>
                      <a:r>
                        <a:rPr sz="1200" spc="-35" dirty="0">
                          <a:solidFill>
                            <a:srgbClr val="00338D"/>
                          </a:solidFill>
                          <a:latin typeface="Arial (Corpo)"/>
                          <a:cs typeface="Arial"/>
                        </a:rPr>
                        <a:t> </a:t>
                      </a:r>
                      <a:r>
                        <a:rPr sz="1200" dirty="0">
                          <a:solidFill>
                            <a:srgbClr val="00338D"/>
                          </a:solidFill>
                          <a:latin typeface="Arial (Corpo)"/>
                          <a:cs typeface="Arial"/>
                        </a:rPr>
                        <a:t>€</a:t>
                      </a:r>
                      <a:r>
                        <a:rPr sz="1200" spc="15" dirty="0">
                          <a:solidFill>
                            <a:srgbClr val="00338D"/>
                          </a:solidFill>
                          <a:latin typeface="Arial (Corpo)"/>
                          <a:cs typeface="Arial"/>
                        </a:rPr>
                        <a:t> </a:t>
                      </a:r>
                      <a:r>
                        <a:rPr sz="1200" dirty="0">
                          <a:solidFill>
                            <a:srgbClr val="00338D"/>
                          </a:solidFill>
                          <a:latin typeface="Arial (Corpo)"/>
                          <a:cs typeface="Arial"/>
                        </a:rPr>
                        <a:t>70.000</a:t>
                      </a:r>
                      <a:r>
                        <a:rPr sz="1200" spc="-40" dirty="0">
                          <a:solidFill>
                            <a:srgbClr val="00338D"/>
                          </a:solidFill>
                          <a:latin typeface="Arial (Corpo)"/>
                          <a:cs typeface="Arial"/>
                        </a:rPr>
                        <a:t> </a:t>
                      </a:r>
                      <a:r>
                        <a:rPr sz="1200" dirty="0">
                          <a:solidFill>
                            <a:srgbClr val="00338D"/>
                          </a:solidFill>
                          <a:latin typeface="Arial (Corpo)"/>
                          <a:cs typeface="Arial"/>
                        </a:rPr>
                        <a:t>ed</a:t>
                      </a:r>
                      <a:r>
                        <a:rPr sz="1200" spc="5" dirty="0">
                          <a:solidFill>
                            <a:srgbClr val="00338D"/>
                          </a:solidFill>
                          <a:latin typeface="Arial (Corpo)"/>
                          <a:cs typeface="Arial"/>
                        </a:rPr>
                        <a:t> </a:t>
                      </a:r>
                      <a:r>
                        <a:rPr sz="1200" dirty="0">
                          <a:solidFill>
                            <a:srgbClr val="00338D"/>
                          </a:solidFill>
                          <a:latin typeface="Arial (Corpo)"/>
                          <a:cs typeface="Arial"/>
                        </a:rPr>
                        <a:t>€</a:t>
                      </a:r>
                      <a:r>
                        <a:rPr sz="1200" spc="-135" dirty="0">
                          <a:solidFill>
                            <a:srgbClr val="00338D"/>
                          </a:solidFill>
                          <a:latin typeface="Arial (Corpo)"/>
                          <a:cs typeface="Arial"/>
                        </a:rPr>
                        <a:t> </a:t>
                      </a:r>
                      <a:r>
                        <a:rPr sz="1200" spc="-10" dirty="0">
                          <a:solidFill>
                            <a:srgbClr val="00338D"/>
                          </a:solidFill>
                          <a:latin typeface="Arial (Corpo)"/>
                          <a:cs typeface="Arial"/>
                        </a:rPr>
                        <a:t>90.000</a:t>
                      </a:r>
                      <a:endParaRPr sz="1200">
                        <a:latin typeface="Arial (Corpo)"/>
                        <a:cs typeface="Arial"/>
                      </a:endParaRPr>
                    </a:p>
                    <a:p>
                      <a:pPr marL="255904" marR="253365" indent="-171450">
                        <a:lnSpc>
                          <a:spcPct val="100000"/>
                        </a:lnSpc>
                        <a:spcBef>
                          <a:spcPts val="605"/>
                        </a:spcBef>
                        <a:buClr>
                          <a:srgbClr val="0091DA"/>
                        </a:buClr>
                        <a:buSzPct val="83333"/>
                        <a:buFont typeface="Wingdings"/>
                        <a:buChar char=""/>
                        <a:tabLst>
                          <a:tab pos="257175" algn="l"/>
                        </a:tabLst>
                      </a:pPr>
                      <a:r>
                        <a:rPr sz="1200" b="1" spc="-10" dirty="0">
                          <a:solidFill>
                            <a:srgbClr val="00338D"/>
                          </a:solidFill>
                          <a:latin typeface="Arial (Corpo)"/>
                          <a:cs typeface="Arial"/>
                        </a:rPr>
                        <a:t>Sanzione</a:t>
                      </a:r>
                      <a:r>
                        <a:rPr sz="1200" b="1" spc="-35" dirty="0">
                          <a:solidFill>
                            <a:srgbClr val="00338D"/>
                          </a:solidFill>
                          <a:latin typeface="Arial (Corpo)"/>
                          <a:cs typeface="Arial"/>
                        </a:rPr>
                        <a:t> </a:t>
                      </a:r>
                      <a:r>
                        <a:rPr sz="1200" b="1" spc="-10" dirty="0">
                          <a:solidFill>
                            <a:srgbClr val="00338D"/>
                          </a:solidFill>
                          <a:latin typeface="Arial (Corpo)"/>
                          <a:cs typeface="Arial"/>
                        </a:rPr>
                        <a:t>Interdittiva</a:t>
                      </a:r>
                      <a:r>
                        <a:rPr sz="1200" spc="-10" dirty="0">
                          <a:solidFill>
                            <a:srgbClr val="00338D"/>
                          </a:solidFill>
                          <a:latin typeface="Arial (Corpo)"/>
                          <a:cs typeface="Arial"/>
                        </a:rPr>
                        <a:t>:</a:t>
                      </a:r>
                      <a:r>
                        <a:rPr sz="1200" spc="-20" dirty="0">
                          <a:solidFill>
                            <a:srgbClr val="00338D"/>
                          </a:solidFill>
                          <a:latin typeface="Arial (Corpo)"/>
                          <a:cs typeface="Arial"/>
                        </a:rPr>
                        <a:t> </a:t>
                      </a:r>
                      <a:r>
                        <a:rPr sz="1200" dirty="0">
                          <a:solidFill>
                            <a:srgbClr val="00338D"/>
                          </a:solidFill>
                          <a:latin typeface="Arial (Corpo)"/>
                          <a:cs typeface="Arial"/>
                        </a:rPr>
                        <a:t>non</a:t>
                      </a:r>
                      <a:r>
                        <a:rPr sz="1200" spc="-5" dirty="0">
                          <a:solidFill>
                            <a:srgbClr val="00338D"/>
                          </a:solidFill>
                          <a:latin typeface="Arial (Corpo)"/>
                          <a:cs typeface="Arial"/>
                        </a:rPr>
                        <a:t> </a:t>
                      </a:r>
                      <a:r>
                        <a:rPr sz="1200" spc="-10" dirty="0">
                          <a:solidFill>
                            <a:srgbClr val="00338D"/>
                          </a:solidFill>
                          <a:latin typeface="Arial (Corpo)"/>
                          <a:cs typeface="Arial"/>
                        </a:rPr>
                        <a:t>applicata</a:t>
                      </a:r>
                      <a:r>
                        <a:rPr sz="1200" spc="-45" dirty="0">
                          <a:solidFill>
                            <a:srgbClr val="00338D"/>
                          </a:solidFill>
                          <a:latin typeface="Arial (Corpo)"/>
                          <a:cs typeface="Arial"/>
                        </a:rPr>
                        <a:t> </a:t>
                      </a:r>
                      <a:r>
                        <a:rPr sz="1200" dirty="0">
                          <a:solidFill>
                            <a:srgbClr val="00338D"/>
                          </a:solidFill>
                          <a:latin typeface="Arial (Corpo)"/>
                          <a:cs typeface="Arial"/>
                        </a:rPr>
                        <a:t>per </a:t>
                      </a:r>
                      <a:r>
                        <a:rPr sz="1200" spc="-10" dirty="0">
                          <a:solidFill>
                            <a:srgbClr val="00338D"/>
                          </a:solidFill>
                          <a:latin typeface="Arial (Corpo)"/>
                          <a:cs typeface="Arial"/>
                        </a:rPr>
                        <a:t>mancanza</a:t>
                      </a:r>
                      <a:r>
                        <a:rPr sz="1200" spc="-35" dirty="0">
                          <a:solidFill>
                            <a:srgbClr val="00338D"/>
                          </a:solidFill>
                          <a:latin typeface="Arial (Corpo)"/>
                          <a:cs typeface="Arial"/>
                        </a:rPr>
                        <a:t> </a:t>
                      </a:r>
                      <a:r>
                        <a:rPr sz="1200" dirty="0">
                          <a:solidFill>
                            <a:srgbClr val="00338D"/>
                          </a:solidFill>
                          <a:latin typeface="Arial (Corpo)"/>
                          <a:cs typeface="Arial"/>
                        </a:rPr>
                        <a:t>del profitto</a:t>
                      </a:r>
                      <a:r>
                        <a:rPr sz="1200" spc="-15" dirty="0">
                          <a:solidFill>
                            <a:srgbClr val="00338D"/>
                          </a:solidFill>
                          <a:latin typeface="Arial (Corpo)"/>
                          <a:cs typeface="Arial"/>
                        </a:rPr>
                        <a:t> </a:t>
                      </a:r>
                      <a:r>
                        <a:rPr sz="1200" dirty="0">
                          <a:solidFill>
                            <a:srgbClr val="00338D"/>
                          </a:solidFill>
                          <a:latin typeface="Arial (Corpo)"/>
                          <a:cs typeface="Arial"/>
                        </a:rPr>
                        <a:t>di </a:t>
                      </a:r>
                      <a:r>
                        <a:rPr sz="1200" spc="-10" dirty="0">
                          <a:solidFill>
                            <a:srgbClr val="00338D"/>
                          </a:solidFill>
                          <a:latin typeface="Arial (Corpo)"/>
                          <a:cs typeface="Arial"/>
                        </a:rPr>
                        <a:t>rilevante</a:t>
                      </a:r>
                      <a:r>
                        <a:rPr sz="1200" spc="-35" dirty="0">
                          <a:solidFill>
                            <a:srgbClr val="00338D"/>
                          </a:solidFill>
                          <a:latin typeface="Arial (Corpo)"/>
                          <a:cs typeface="Arial"/>
                        </a:rPr>
                        <a:t> </a:t>
                      </a:r>
                      <a:r>
                        <a:rPr sz="1200" dirty="0">
                          <a:solidFill>
                            <a:srgbClr val="00338D"/>
                          </a:solidFill>
                          <a:latin typeface="Arial (Corpo)"/>
                          <a:cs typeface="Arial"/>
                        </a:rPr>
                        <a:t>entità</a:t>
                      </a:r>
                      <a:r>
                        <a:rPr sz="1200" spc="-30" dirty="0">
                          <a:solidFill>
                            <a:srgbClr val="00338D"/>
                          </a:solidFill>
                          <a:latin typeface="Arial (Corpo)"/>
                          <a:cs typeface="Arial"/>
                        </a:rPr>
                        <a:t> </a:t>
                      </a:r>
                      <a:r>
                        <a:rPr sz="1200" spc="-10" dirty="0">
                          <a:solidFill>
                            <a:srgbClr val="00338D"/>
                          </a:solidFill>
                          <a:latin typeface="Arial (Corpo)"/>
                          <a:cs typeface="Arial"/>
                        </a:rPr>
                        <a:t>(paradigma</a:t>
                      </a:r>
                      <a:r>
                        <a:rPr sz="1200" spc="-35" dirty="0">
                          <a:solidFill>
                            <a:srgbClr val="00338D"/>
                          </a:solidFill>
                          <a:latin typeface="Arial (Corpo)"/>
                          <a:cs typeface="Arial"/>
                        </a:rPr>
                        <a:t> </a:t>
                      </a:r>
                      <a:r>
                        <a:rPr sz="1200" dirty="0">
                          <a:solidFill>
                            <a:srgbClr val="00338D"/>
                          </a:solidFill>
                          <a:latin typeface="Arial (Corpo)"/>
                          <a:cs typeface="Arial"/>
                        </a:rPr>
                        <a:t>del</a:t>
                      </a:r>
                      <a:r>
                        <a:rPr sz="1200" spc="-10" dirty="0">
                          <a:solidFill>
                            <a:srgbClr val="00338D"/>
                          </a:solidFill>
                          <a:latin typeface="Arial (Corpo)"/>
                          <a:cs typeface="Arial"/>
                        </a:rPr>
                        <a:t> 10-</a:t>
                      </a:r>
                      <a:r>
                        <a:rPr sz="1200" spc="-25" dirty="0">
                          <a:solidFill>
                            <a:srgbClr val="00338D"/>
                          </a:solidFill>
                          <a:latin typeface="Arial (Corpo)"/>
                          <a:cs typeface="Arial"/>
                        </a:rPr>
                        <a:t>15% 	</a:t>
                      </a:r>
                      <a:r>
                        <a:rPr sz="1200" dirty="0">
                          <a:solidFill>
                            <a:srgbClr val="00338D"/>
                          </a:solidFill>
                          <a:latin typeface="Arial (Corpo)"/>
                          <a:cs typeface="Arial"/>
                        </a:rPr>
                        <a:t>utile</a:t>
                      </a:r>
                      <a:r>
                        <a:rPr sz="1200" spc="-35" dirty="0">
                          <a:solidFill>
                            <a:srgbClr val="00338D"/>
                          </a:solidFill>
                          <a:latin typeface="Arial (Corpo)"/>
                          <a:cs typeface="Arial"/>
                        </a:rPr>
                        <a:t> </a:t>
                      </a:r>
                      <a:r>
                        <a:rPr sz="1200" spc="-10" dirty="0">
                          <a:solidFill>
                            <a:srgbClr val="00338D"/>
                          </a:solidFill>
                          <a:latin typeface="Arial (Corpo)"/>
                          <a:cs typeface="Arial"/>
                        </a:rPr>
                        <a:t>derivante</a:t>
                      </a:r>
                      <a:r>
                        <a:rPr sz="1200" spc="-40" dirty="0">
                          <a:solidFill>
                            <a:srgbClr val="00338D"/>
                          </a:solidFill>
                          <a:latin typeface="Arial (Corpo)"/>
                          <a:cs typeface="Arial"/>
                        </a:rPr>
                        <a:t> </a:t>
                      </a:r>
                      <a:r>
                        <a:rPr sz="1200" spc="-10" dirty="0">
                          <a:solidFill>
                            <a:srgbClr val="00338D"/>
                          </a:solidFill>
                          <a:latin typeface="Arial (Corpo)"/>
                          <a:cs typeface="Arial"/>
                        </a:rPr>
                        <a:t>dall’appalto)</a:t>
                      </a:r>
                      <a:r>
                        <a:rPr sz="1200" spc="-25" dirty="0">
                          <a:solidFill>
                            <a:srgbClr val="00338D"/>
                          </a:solidFill>
                          <a:latin typeface="Arial (Corpo)"/>
                          <a:cs typeface="Arial"/>
                        </a:rPr>
                        <a:t> </a:t>
                      </a:r>
                      <a:r>
                        <a:rPr sz="1200" dirty="0">
                          <a:solidFill>
                            <a:srgbClr val="00338D"/>
                          </a:solidFill>
                          <a:latin typeface="Arial (Corpo)"/>
                          <a:cs typeface="Arial"/>
                        </a:rPr>
                        <a:t>e</a:t>
                      </a:r>
                      <a:r>
                        <a:rPr sz="1200" spc="10" dirty="0">
                          <a:solidFill>
                            <a:srgbClr val="00338D"/>
                          </a:solidFill>
                          <a:latin typeface="Arial (Corpo)"/>
                          <a:cs typeface="Arial"/>
                        </a:rPr>
                        <a:t> </a:t>
                      </a:r>
                      <a:r>
                        <a:rPr sz="1200" dirty="0">
                          <a:solidFill>
                            <a:srgbClr val="00338D"/>
                          </a:solidFill>
                          <a:latin typeface="Arial (Corpo)"/>
                          <a:cs typeface="Arial"/>
                        </a:rPr>
                        <a:t>della</a:t>
                      </a:r>
                      <a:r>
                        <a:rPr sz="1200" spc="-130" dirty="0">
                          <a:solidFill>
                            <a:srgbClr val="00338D"/>
                          </a:solidFill>
                          <a:latin typeface="Arial (Corpo)"/>
                          <a:cs typeface="Arial"/>
                        </a:rPr>
                        <a:t> </a:t>
                      </a:r>
                      <a:r>
                        <a:rPr sz="1200" spc="-10" dirty="0">
                          <a:solidFill>
                            <a:srgbClr val="00338D"/>
                          </a:solidFill>
                          <a:latin typeface="Arial (Corpo)"/>
                          <a:cs typeface="Arial"/>
                        </a:rPr>
                        <a:t>reiterazione</a:t>
                      </a:r>
                      <a:endParaRPr sz="1200">
                        <a:latin typeface="Arial (Corpo)"/>
                        <a:cs typeface="Arial"/>
                      </a:endParaRPr>
                    </a:p>
                    <a:p>
                      <a:pPr marL="256540" indent="-171450">
                        <a:lnSpc>
                          <a:spcPct val="100000"/>
                        </a:lnSpc>
                        <a:spcBef>
                          <a:spcPts val="595"/>
                        </a:spcBef>
                        <a:buClr>
                          <a:srgbClr val="0091DA"/>
                        </a:buClr>
                        <a:buSzPct val="83333"/>
                        <a:buFont typeface="Wingdings"/>
                        <a:buChar char=""/>
                        <a:tabLst>
                          <a:tab pos="256540" algn="l"/>
                        </a:tabLst>
                      </a:pPr>
                      <a:r>
                        <a:rPr sz="1200" dirty="0">
                          <a:solidFill>
                            <a:srgbClr val="00338D"/>
                          </a:solidFill>
                          <a:latin typeface="Arial (Corpo)"/>
                          <a:cs typeface="Arial"/>
                        </a:rPr>
                        <a:t>Altre</a:t>
                      </a:r>
                      <a:r>
                        <a:rPr sz="1200" spc="-25" dirty="0">
                          <a:solidFill>
                            <a:srgbClr val="00338D"/>
                          </a:solidFill>
                          <a:latin typeface="Arial (Corpo)"/>
                          <a:cs typeface="Arial"/>
                        </a:rPr>
                        <a:t> </a:t>
                      </a:r>
                      <a:r>
                        <a:rPr sz="1200" spc="-10" dirty="0">
                          <a:solidFill>
                            <a:srgbClr val="00338D"/>
                          </a:solidFill>
                          <a:latin typeface="Arial (Corpo)"/>
                          <a:cs typeface="Arial"/>
                        </a:rPr>
                        <a:t>sanzioni:</a:t>
                      </a:r>
                      <a:r>
                        <a:rPr sz="1200" spc="-35" dirty="0">
                          <a:solidFill>
                            <a:srgbClr val="00338D"/>
                          </a:solidFill>
                          <a:latin typeface="Arial (Corpo)"/>
                          <a:cs typeface="Arial"/>
                        </a:rPr>
                        <a:t> </a:t>
                      </a:r>
                      <a:r>
                        <a:rPr sz="1200" b="1" spc="-10" dirty="0">
                          <a:solidFill>
                            <a:srgbClr val="00338D"/>
                          </a:solidFill>
                          <a:latin typeface="Arial (Corpo)"/>
                          <a:cs typeface="Arial"/>
                        </a:rPr>
                        <a:t>confisca</a:t>
                      </a:r>
                      <a:r>
                        <a:rPr sz="1200" b="1" spc="-35" dirty="0">
                          <a:solidFill>
                            <a:srgbClr val="00338D"/>
                          </a:solidFill>
                          <a:latin typeface="Arial (Corpo)"/>
                          <a:cs typeface="Arial"/>
                        </a:rPr>
                        <a:t> </a:t>
                      </a:r>
                      <a:r>
                        <a:rPr sz="1200" dirty="0">
                          <a:solidFill>
                            <a:srgbClr val="00338D"/>
                          </a:solidFill>
                          <a:latin typeface="Arial (Corpo)"/>
                          <a:cs typeface="Arial"/>
                        </a:rPr>
                        <a:t>per</a:t>
                      </a:r>
                      <a:r>
                        <a:rPr sz="1200" spc="-5" dirty="0">
                          <a:solidFill>
                            <a:srgbClr val="00338D"/>
                          </a:solidFill>
                          <a:latin typeface="Arial (Corpo)"/>
                          <a:cs typeface="Arial"/>
                        </a:rPr>
                        <a:t> </a:t>
                      </a:r>
                      <a:r>
                        <a:rPr sz="1200" spc="-10" dirty="0">
                          <a:solidFill>
                            <a:srgbClr val="00338D"/>
                          </a:solidFill>
                          <a:latin typeface="Arial (Corpo)"/>
                          <a:cs typeface="Arial"/>
                        </a:rPr>
                        <a:t>equivalente,</a:t>
                      </a:r>
                      <a:r>
                        <a:rPr sz="1200" spc="-35" dirty="0">
                          <a:solidFill>
                            <a:srgbClr val="00338D"/>
                          </a:solidFill>
                          <a:latin typeface="Arial (Corpo)"/>
                          <a:cs typeface="Arial"/>
                        </a:rPr>
                        <a:t> </a:t>
                      </a:r>
                      <a:r>
                        <a:rPr sz="1200" spc="-10" dirty="0">
                          <a:solidFill>
                            <a:srgbClr val="00338D"/>
                          </a:solidFill>
                          <a:latin typeface="Arial (Corpo)"/>
                          <a:cs typeface="Arial"/>
                        </a:rPr>
                        <a:t>valutata</a:t>
                      </a:r>
                      <a:r>
                        <a:rPr sz="1200" spc="-45" dirty="0">
                          <a:solidFill>
                            <a:srgbClr val="00338D"/>
                          </a:solidFill>
                          <a:latin typeface="Arial (Corpo)"/>
                          <a:cs typeface="Arial"/>
                        </a:rPr>
                        <a:t> </a:t>
                      </a:r>
                      <a:r>
                        <a:rPr sz="1200" dirty="0">
                          <a:solidFill>
                            <a:srgbClr val="00338D"/>
                          </a:solidFill>
                          <a:latin typeface="Arial (Corpo)"/>
                          <a:cs typeface="Arial"/>
                        </a:rPr>
                        <a:t>nel</a:t>
                      </a:r>
                      <a:r>
                        <a:rPr sz="1200" spc="-5" dirty="0">
                          <a:solidFill>
                            <a:srgbClr val="00338D"/>
                          </a:solidFill>
                          <a:latin typeface="Arial (Corpo)"/>
                          <a:cs typeface="Arial"/>
                        </a:rPr>
                        <a:t> </a:t>
                      </a:r>
                      <a:r>
                        <a:rPr sz="1200" dirty="0">
                          <a:solidFill>
                            <a:srgbClr val="00338D"/>
                          </a:solidFill>
                          <a:latin typeface="Arial (Corpo)"/>
                          <a:cs typeface="Arial"/>
                        </a:rPr>
                        <a:t>10%</a:t>
                      </a:r>
                      <a:r>
                        <a:rPr sz="1200" spc="-20" dirty="0">
                          <a:solidFill>
                            <a:srgbClr val="00338D"/>
                          </a:solidFill>
                          <a:latin typeface="Arial (Corpo)"/>
                          <a:cs typeface="Arial"/>
                        </a:rPr>
                        <a:t> </a:t>
                      </a:r>
                      <a:r>
                        <a:rPr sz="1200" dirty="0">
                          <a:solidFill>
                            <a:srgbClr val="00338D"/>
                          </a:solidFill>
                          <a:latin typeface="Arial (Corpo)"/>
                          <a:cs typeface="Arial"/>
                        </a:rPr>
                        <a:t>del</a:t>
                      </a:r>
                      <a:r>
                        <a:rPr sz="1200" spc="-15" dirty="0">
                          <a:solidFill>
                            <a:srgbClr val="00338D"/>
                          </a:solidFill>
                          <a:latin typeface="Arial (Corpo)"/>
                          <a:cs typeface="Arial"/>
                        </a:rPr>
                        <a:t> </a:t>
                      </a:r>
                      <a:r>
                        <a:rPr sz="1200" dirty="0">
                          <a:solidFill>
                            <a:srgbClr val="00338D"/>
                          </a:solidFill>
                          <a:latin typeface="Arial (Corpo)"/>
                          <a:cs typeface="Arial"/>
                        </a:rPr>
                        <a:t>valore</a:t>
                      </a:r>
                      <a:r>
                        <a:rPr sz="1200" spc="-35" dirty="0">
                          <a:solidFill>
                            <a:srgbClr val="00338D"/>
                          </a:solidFill>
                          <a:latin typeface="Arial (Corpo)"/>
                          <a:cs typeface="Arial"/>
                        </a:rPr>
                        <a:t> </a:t>
                      </a:r>
                      <a:r>
                        <a:rPr sz="1200" dirty="0">
                          <a:solidFill>
                            <a:srgbClr val="00338D"/>
                          </a:solidFill>
                          <a:latin typeface="Arial (Corpo)"/>
                          <a:cs typeface="Arial"/>
                        </a:rPr>
                        <a:t>dei</a:t>
                      </a:r>
                      <a:r>
                        <a:rPr sz="1200" spc="-5" dirty="0">
                          <a:solidFill>
                            <a:srgbClr val="00338D"/>
                          </a:solidFill>
                          <a:latin typeface="Arial (Corpo)"/>
                          <a:cs typeface="Arial"/>
                        </a:rPr>
                        <a:t> </a:t>
                      </a:r>
                      <a:r>
                        <a:rPr sz="1200" spc="-10" dirty="0">
                          <a:solidFill>
                            <a:srgbClr val="00338D"/>
                          </a:solidFill>
                          <a:latin typeface="Arial (Corpo)"/>
                          <a:cs typeface="Arial"/>
                        </a:rPr>
                        <a:t>lavoriaggiudicati</a:t>
                      </a:r>
                      <a:endParaRPr sz="1200">
                        <a:latin typeface="Arial (Corpo)"/>
                        <a:cs typeface="Arial"/>
                      </a:endParaRPr>
                    </a:p>
                  </a:txBody>
                  <a:tcPr marL="0" marR="0" marT="32384"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5"/>
                  </a:ext>
                </a:extLst>
              </a:tr>
              <a:tr h="525780">
                <a:tc>
                  <a:txBody>
                    <a:bodyPr/>
                    <a:lstStyle/>
                    <a:p>
                      <a:pPr marR="2540" algn="ctr">
                        <a:lnSpc>
                          <a:spcPct val="100000"/>
                        </a:lnSpc>
                        <a:spcBef>
                          <a:spcPts val="1335"/>
                        </a:spcBef>
                      </a:pPr>
                      <a:r>
                        <a:rPr sz="1200" b="1" spc="-10" dirty="0">
                          <a:solidFill>
                            <a:srgbClr val="00338D"/>
                          </a:solidFill>
                          <a:latin typeface="Arial (Corpo)"/>
                          <a:cs typeface="Arial"/>
                        </a:rPr>
                        <a:t>Patteggiamento</a:t>
                      </a:r>
                      <a:endParaRPr sz="1200">
                        <a:latin typeface="Arial (Corpo)"/>
                        <a:cs typeface="Arial"/>
                      </a:endParaRPr>
                    </a:p>
                  </a:txBody>
                  <a:tcPr marL="0" marR="0" marT="169545" marB="0">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256540" indent="-171450">
                        <a:lnSpc>
                          <a:spcPct val="100000"/>
                        </a:lnSpc>
                        <a:spcBef>
                          <a:spcPts val="254"/>
                        </a:spcBef>
                        <a:buClr>
                          <a:srgbClr val="0091DA"/>
                        </a:buClr>
                        <a:buSzPct val="83333"/>
                        <a:buFont typeface="Wingdings"/>
                        <a:buChar char=""/>
                        <a:tabLst>
                          <a:tab pos="256540" algn="l"/>
                        </a:tabLst>
                      </a:pPr>
                      <a:r>
                        <a:rPr sz="1200" b="1" dirty="0">
                          <a:solidFill>
                            <a:srgbClr val="00338D"/>
                          </a:solidFill>
                          <a:latin typeface="Arial (Corpo)"/>
                          <a:cs typeface="Arial"/>
                        </a:rPr>
                        <a:t>Una</a:t>
                      </a:r>
                      <a:r>
                        <a:rPr sz="1200" b="1" spc="-35" dirty="0">
                          <a:solidFill>
                            <a:srgbClr val="00338D"/>
                          </a:solidFill>
                          <a:latin typeface="Arial (Corpo)"/>
                          <a:cs typeface="Arial"/>
                        </a:rPr>
                        <a:t> </a:t>
                      </a:r>
                      <a:r>
                        <a:rPr sz="1200" b="1" dirty="0">
                          <a:solidFill>
                            <a:srgbClr val="00338D"/>
                          </a:solidFill>
                          <a:latin typeface="Arial (Corpo)"/>
                          <a:cs typeface="Arial"/>
                        </a:rPr>
                        <a:t>società</a:t>
                      </a:r>
                      <a:r>
                        <a:rPr sz="1200" b="1" spc="-60" dirty="0">
                          <a:solidFill>
                            <a:srgbClr val="00338D"/>
                          </a:solidFill>
                          <a:latin typeface="Arial (Corpo)"/>
                          <a:cs typeface="Arial"/>
                        </a:rPr>
                        <a:t> </a:t>
                      </a:r>
                      <a:r>
                        <a:rPr sz="1200" b="1" dirty="0">
                          <a:solidFill>
                            <a:srgbClr val="00338D"/>
                          </a:solidFill>
                          <a:latin typeface="Arial (Corpo)"/>
                          <a:cs typeface="Arial"/>
                        </a:rPr>
                        <a:t>ha</a:t>
                      </a:r>
                      <a:r>
                        <a:rPr sz="1200" b="1" spc="-30" dirty="0">
                          <a:solidFill>
                            <a:srgbClr val="00338D"/>
                          </a:solidFill>
                          <a:latin typeface="Arial (Corpo)"/>
                          <a:cs typeface="Arial"/>
                        </a:rPr>
                        <a:t> </a:t>
                      </a:r>
                      <a:r>
                        <a:rPr sz="1200" b="1" spc="-10" dirty="0">
                          <a:solidFill>
                            <a:srgbClr val="00338D"/>
                          </a:solidFill>
                          <a:latin typeface="Arial (Corpo)"/>
                          <a:cs typeface="Arial"/>
                        </a:rPr>
                        <a:t>adottato</a:t>
                      </a:r>
                      <a:r>
                        <a:rPr sz="1200" b="1" spc="-50" dirty="0">
                          <a:solidFill>
                            <a:srgbClr val="00338D"/>
                          </a:solidFill>
                          <a:latin typeface="Arial (Corpo)"/>
                          <a:cs typeface="Arial"/>
                        </a:rPr>
                        <a:t> </a:t>
                      </a:r>
                      <a:r>
                        <a:rPr sz="1200" b="1" spc="-10" dirty="0">
                          <a:solidFill>
                            <a:srgbClr val="00338D"/>
                          </a:solidFill>
                          <a:latin typeface="Arial (Corpo)"/>
                          <a:cs typeface="Arial"/>
                        </a:rPr>
                        <a:t>Modello</a:t>
                      </a:r>
                      <a:r>
                        <a:rPr sz="1200" b="1" spc="-40" dirty="0">
                          <a:solidFill>
                            <a:srgbClr val="00338D"/>
                          </a:solidFill>
                          <a:latin typeface="Arial (Corpo)"/>
                          <a:cs typeface="Arial"/>
                        </a:rPr>
                        <a:t> </a:t>
                      </a:r>
                      <a:r>
                        <a:rPr sz="1200" b="1" dirty="0">
                          <a:solidFill>
                            <a:srgbClr val="00338D"/>
                          </a:solidFill>
                          <a:latin typeface="Arial (Corpo)"/>
                          <a:cs typeface="Arial"/>
                        </a:rPr>
                        <a:t>ex</a:t>
                      </a:r>
                      <a:r>
                        <a:rPr sz="1200" b="1" spc="-15" dirty="0">
                          <a:solidFill>
                            <a:srgbClr val="00338D"/>
                          </a:solidFill>
                          <a:latin typeface="Arial (Corpo)"/>
                          <a:cs typeface="Arial"/>
                        </a:rPr>
                        <a:t> </a:t>
                      </a:r>
                      <a:r>
                        <a:rPr sz="1200" b="1" dirty="0">
                          <a:solidFill>
                            <a:srgbClr val="00338D"/>
                          </a:solidFill>
                          <a:latin typeface="Arial (Corpo)"/>
                          <a:cs typeface="Arial"/>
                        </a:rPr>
                        <a:t>post:</a:t>
                      </a:r>
                      <a:r>
                        <a:rPr sz="1200" b="1" spc="-40" dirty="0">
                          <a:solidFill>
                            <a:srgbClr val="00338D"/>
                          </a:solidFill>
                          <a:latin typeface="Arial (Corpo)"/>
                          <a:cs typeface="Arial"/>
                        </a:rPr>
                        <a:t> </a:t>
                      </a:r>
                      <a:r>
                        <a:rPr sz="1200" b="1" spc="-10" dirty="0">
                          <a:solidFill>
                            <a:srgbClr val="00338D"/>
                          </a:solidFill>
                          <a:latin typeface="Arial (Corpo)"/>
                          <a:cs typeface="Arial"/>
                        </a:rPr>
                        <a:t>riduzione</a:t>
                      </a:r>
                      <a:r>
                        <a:rPr sz="1200" b="1" spc="-45" dirty="0">
                          <a:solidFill>
                            <a:srgbClr val="00338D"/>
                          </a:solidFill>
                          <a:latin typeface="Arial (Corpo)"/>
                          <a:cs typeface="Arial"/>
                        </a:rPr>
                        <a:t> </a:t>
                      </a:r>
                      <a:r>
                        <a:rPr sz="1200" b="1" dirty="0">
                          <a:solidFill>
                            <a:srgbClr val="00338D"/>
                          </a:solidFill>
                          <a:latin typeface="Arial (Corpo)"/>
                          <a:cs typeface="Arial"/>
                        </a:rPr>
                        <a:t>della</a:t>
                      </a:r>
                      <a:r>
                        <a:rPr sz="1200" b="1" spc="-15" dirty="0">
                          <a:solidFill>
                            <a:srgbClr val="00338D"/>
                          </a:solidFill>
                          <a:latin typeface="Arial (Corpo)"/>
                          <a:cs typeface="Arial"/>
                        </a:rPr>
                        <a:t> </a:t>
                      </a:r>
                      <a:r>
                        <a:rPr sz="1200" b="1" dirty="0">
                          <a:solidFill>
                            <a:srgbClr val="00338D"/>
                          </a:solidFill>
                          <a:latin typeface="Arial (Corpo)"/>
                          <a:cs typeface="Arial"/>
                        </a:rPr>
                        <a:t>sanzione</a:t>
                      </a:r>
                      <a:r>
                        <a:rPr sz="1200" b="1" spc="5" dirty="0">
                          <a:solidFill>
                            <a:srgbClr val="00338D"/>
                          </a:solidFill>
                          <a:latin typeface="Arial (Corpo)"/>
                          <a:cs typeface="Arial"/>
                        </a:rPr>
                        <a:t> </a:t>
                      </a:r>
                      <a:r>
                        <a:rPr sz="1200" b="1" spc="-10" dirty="0">
                          <a:solidFill>
                            <a:srgbClr val="00338D"/>
                          </a:solidFill>
                          <a:latin typeface="Arial (Corpo)"/>
                          <a:cs typeface="Arial"/>
                        </a:rPr>
                        <a:t>pecuniaria</a:t>
                      </a:r>
                      <a:endParaRPr sz="1200" dirty="0">
                        <a:latin typeface="Arial (Corpo)"/>
                        <a:cs typeface="Arial"/>
                      </a:endParaRPr>
                    </a:p>
                    <a:p>
                      <a:pPr marL="256540" indent="-171450">
                        <a:lnSpc>
                          <a:spcPct val="100000"/>
                        </a:lnSpc>
                        <a:spcBef>
                          <a:spcPts val="600"/>
                        </a:spcBef>
                        <a:buClr>
                          <a:srgbClr val="0091DA"/>
                        </a:buClr>
                        <a:buSzPct val="83333"/>
                        <a:buFont typeface="Wingdings"/>
                        <a:buChar char=""/>
                        <a:tabLst>
                          <a:tab pos="256540" algn="l"/>
                        </a:tabLst>
                      </a:pPr>
                      <a:r>
                        <a:rPr sz="1200" b="1" dirty="0">
                          <a:solidFill>
                            <a:srgbClr val="00338D"/>
                          </a:solidFill>
                          <a:latin typeface="Arial (Corpo)"/>
                          <a:cs typeface="Arial"/>
                        </a:rPr>
                        <a:t>Una</a:t>
                      </a:r>
                      <a:r>
                        <a:rPr sz="1200" b="1" spc="-40" dirty="0">
                          <a:solidFill>
                            <a:srgbClr val="00338D"/>
                          </a:solidFill>
                          <a:latin typeface="Arial (Corpo)"/>
                          <a:cs typeface="Arial"/>
                        </a:rPr>
                        <a:t> </a:t>
                      </a:r>
                      <a:r>
                        <a:rPr sz="1200" b="1" dirty="0">
                          <a:solidFill>
                            <a:srgbClr val="00338D"/>
                          </a:solidFill>
                          <a:latin typeface="Arial (Corpo)"/>
                          <a:cs typeface="Arial"/>
                        </a:rPr>
                        <a:t>società</a:t>
                      </a:r>
                      <a:r>
                        <a:rPr sz="1200" b="1" spc="-60" dirty="0">
                          <a:solidFill>
                            <a:srgbClr val="00338D"/>
                          </a:solidFill>
                          <a:latin typeface="Arial (Corpo)"/>
                          <a:cs typeface="Arial"/>
                        </a:rPr>
                        <a:t> </a:t>
                      </a:r>
                      <a:r>
                        <a:rPr sz="1200" b="1" dirty="0">
                          <a:solidFill>
                            <a:srgbClr val="00338D"/>
                          </a:solidFill>
                          <a:latin typeface="Arial (Corpo)"/>
                          <a:cs typeface="Arial"/>
                        </a:rPr>
                        <a:t>ha</a:t>
                      </a:r>
                      <a:r>
                        <a:rPr sz="1200" b="1" spc="-35" dirty="0">
                          <a:solidFill>
                            <a:srgbClr val="00338D"/>
                          </a:solidFill>
                          <a:latin typeface="Arial (Corpo)"/>
                          <a:cs typeface="Arial"/>
                        </a:rPr>
                        <a:t> </a:t>
                      </a:r>
                      <a:r>
                        <a:rPr sz="1200" b="1" spc="-10" dirty="0">
                          <a:solidFill>
                            <a:srgbClr val="00338D"/>
                          </a:solidFill>
                          <a:latin typeface="Arial (Corpo)"/>
                          <a:cs typeface="Arial"/>
                        </a:rPr>
                        <a:t>risarcito</a:t>
                      </a:r>
                      <a:r>
                        <a:rPr sz="1200" b="1" spc="-55" dirty="0">
                          <a:solidFill>
                            <a:srgbClr val="00338D"/>
                          </a:solidFill>
                          <a:latin typeface="Arial (Corpo)"/>
                          <a:cs typeface="Arial"/>
                        </a:rPr>
                        <a:t> </a:t>
                      </a:r>
                      <a:r>
                        <a:rPr sz="1200" b="1" dirty="0">
                          <a:solidFill>
                            <a:srgbClr val="00338D"/>
                          </a:solidFill>
                          <a:latin typeface="Arial (Corpo)"/>
                          <a:cs typeface="Arial"/>
                        </a:rPr>
                        <a:t>il</a:t>
                      </a:r>
                      <a:r>
                        <a:rPr sz="1200" b="1" spc="-10" dirty="0">
                          <a:solidFill>
                            <a:srgbClr val="00338D"/>
                          </a:solidFill>
                          <a:latin typeface="Arial (Corpo)"/>
                          <a:cs typeface="Arial"/>
                        </a:rPr>
                        <a:t> </a:t>
                      </a:r>
                      <a:r>
                        <a:rPr sz="1200" b="1" dirty="0">
                          <a:solidFill>
                            <a:srgbClr val="00338D"/>
                          </a:solidFill>
                          <a:latin typeface="Arial (Corpo)"/>
                          <a:cs typeface="Arial"/>
                        </a:rPr>
                        <a:t>danno:</a:t>
                      </a:r>
                      <a:r>
                        <a:rPr sz="1200" b="1" spc="-35" dirty="0">
                          <a:solidFill>
                            <a:srgbClr val="00338D"/>
                          </a:solidFill>
                          <a:latin typeface="Arial (Corpo)"/>
                          <a:cs typeface="Arial"/>
                        </a:rPr>
                        <a:t> </a:t>
                      </a:r>
                      <a:r>
                        <a:rPr sz="1200" b="1" spc="-10" dirty="0">
                          <a:solidFill>
                            <a:srgbClr val="00338D"/>
                          </a:solidFill>
                          <a:latin typeface="Arial (Corpo)"/>
                          <a:cs typeface="Arial"/>
                        </a:rPr>
                        <a:t>riduzione</a:t>
                      </a:r>
                      <a:r>
                        <a:rPr sz="1200" b="1" spc="-45" dirty="0">
                          <a:solidFill>
                            <a:srgbClr val="00338D"/>
                          </a:solidFill>
                          <a:latin typeface="Arial (Corpo)"/>
                          <a:cs typeface="Arial"/>
                        </a:rPr>
                        <a:t> </a:t>
                      </a:r>
                      <a:r>
                        <a:rPr sz="1200" b="1" dirty="0">
                          <a:solidFill>
                            <a:srgbClr val="00338D"/>
                          </a:solidFill>
                          <a:latin typeface="Arial (Corpo)"/>
                          <a:cs typeface="Arial"/>
                        </a:rPr>
                        <a:t>della</a:t>
                      </a:r>
                      <a:r>
                        <a:rPr sz="1200" b="1" spc="-20" dirty="0">
                          <a:solidFill>
                            <a:srgbClr val="00338D"/>
                          </a:solidFill>
                          <a:latin typeface="Arial (Corpo)"/>
                          <a:cs typeface="Arial"/>
                        </a:rPr>
                        <a:t> </a:t>
                      </a:r>
                      <a:r>
                        <a:rPr sz="1200" b="1" dirty="0">
                          <a:solidFill>
                            <a:srgbClr val="00338D"/>
                          </a:solidFill>
                          <a:latin typeface="Arial (Corpo)"/>
                          <a:cs typeface="Arial"/>
                        </a:rPr>
                        <a:t>sanzione</a:t>
                      </a:r>
                      <a:r>
                        <a:rPr sz="1200" b="1" spc="-25" dirty="0">
                          <a:solidFill>
                            <a:srgbClr val="00338D"/>
                          </a:solidFill>
                          <a:latin typeface="Arial (Corpo)"/>
                          <a:cs typeface="Arial"/>
                        </a:rPr>
                        <a:t> </a:t>
                      </a:r>
                      <a:r>
                        <a:rPr sz="1200" b="1" spc="-10" dirty="0">
                          <a:solidFill>
                            <a:srgbClr val="00338D"/>
                          </a:solidFill>
                          <a:latin typeface="Arial (Corpo)"/>
                          <a:cs typeface="Arial"/>
                        </a:rPr>
                        <a:t>pecuniaria</a:t>
                      </a:r>
                      <a:endParaRPr sz="1200" dirty="0">
                        <a:latin typeface="Arial (Corpo)"/>
                        <a:cs typeface="Arial"/>
                      </a:endParaRPr>
                    </a:p>
                  </a:txBody>
                  <a:tcPr marL="0" marR="0" marT="32384"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9697" y="533400"/>
            <a:ext cx="5716905"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Caso GATX RAIL- JUNGENTHAL (1-2)</a:t>
            </a:r>
          </a:p>
        </p:txBody>
      </p:sp>
      <p:graphicFrame>
        <p:nvGraphicFramePr>
          <p:cNvPr id="3" name="object 3"/>
          <p:cNvGraphicFramePr>
            <a:graphicFrameLocks noGrp="1"/>
          </p:cNvGraphicFramePr>
          <p:nvPr/>
        </p:nvGraphicFramePr>
        <p:xfrm>
          <a:off x="746048" y="27641"/>
          <a:ext cx="7639685" cy="319405"/>
        </p:xfrm>
        <a:graphic>
          <a:graphicData uri="http://schemas.openxmlformats.org/drawingml/2006/table">
            <a:tbl>
              <a:tblPr firstRow="1" bandRow="1">
                <a:tableStyleId>{2D5ABB26-0587-4C30-8999-92F81FD0307C}</a:tableStyleId>
              </a:tblPr>
              <a:tblGrid>
                <a:gridCol w="821055">
                  <a:extLst>
                    <a:ext uri="{9D8B030D-6E8A-4147-A177-3AD203B41FA5}">
                      <a16:colId xmlns:a16="http://schemas.microsoft.com/office/drawing/2014/main" val="20000"/>
                    </a:ext>
                  </a:extLst>
                </a:gridCol>
                <a:gridCol w="681863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90805">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4" name="object 4"/>
          <p:cNvGraphicFramePr>
            <a:graphicFrameLocks noGrp="1"/>
          </p:cNvGraphicFramePr>
          <p:nvPr>
            <p:extLst>
              <p:ext uri="{D42A27DB-BD31-4B8C-83A1-F6EECF244321}">
                <p14:modId xmlns:p14="http://schemas.microsoft.com/office/powerpoint/2010/main" val="4106392120"/>
              </p:ext>
            </p:extLst>
          </p:nvPr>
        </p:nvGraphicFramePr>
        <p:xfrm>
          <a:off x="739697" y="1345946"/>
          <a:ext cx="7740650" cy="4284343"/>
        </p:xfrm>
        <a:graphic>
          <a:graphicData uri="http://schemas.openxmlformats.org/drawingml/2006/table">
            <a:tbl>
              <a:tblPr firstRow="1" bandRow="1">
                <a:tableStyleId>{2D5ABB26-0587-4C30-8999-92F81FD0307C}</a:tableStyleId>
              </a:tblPr>
              <a:tblGrid>
                <a:gridCol w="1369060">
                  <a:extLst>
                    <a:ext uri="{9D8B030D-6E8A-4147-A177-3AD203B41FA5}">
                      <a16:colId xmlns:a16="http://schemas.microsoft.com/office/drawing/2014/main" val="20000"/>
                    </a:ext>
                  </a:extLst>
                </a:gridCol>
                <a:gridCol w="6371590">
                  <a:extLst>
                    <a:ext uri="{9D8B030D-6E8A-4147-A177-3AD203B41FA5}">
                      <a16:colId xmlns:a16="http://schemas.microsoft.com/office/drawing/2014/main" val="20001"/>
                    </a:ext>
                  </a:extLst>
                </a:gridCol>
              </a:tblGrid>
              <a:tr h="300990">
                <a:tc gridSpan="2">
                  <a:txBody>
                    <a:bodyPr/>
                    <a:lstStyle/>
                    <a:p>
                      <a:pPr algn="ctr">
                        <a:lnSpc>
                          <a:spcPct val="100000"/>
                        </a:lnSpc>
                        <a:spcBef>
                          <a:spcPts val="395"/>
                        </a:spcBef>
                      </a:pPr>
                      <a:r>
                        <a:rPr sz="1200" b="1" spc="-10" dirty="0">
                          <a:solidFill>
                            <a:srgbClr val="FFFFFF"/>
                          </a:solidFill>
                          <a:latin typeface="Arial (Corpo)"/>
                          <a:cs typeface="Arial"/>
                        </a:rPr>
                        <a:t>Tribunale</a:t>
                      </a:r>
                      <a:r>
                        <a:rPr sz="1200" b="1" spc="-25" dirty="0">
                          <a:solidFill>
                            <a:srgbClr val="FFFFFF"/>
                          </a:solidFill>
                          <a:latin typeface="Arial (Corpo)"/>
                          <a:cs typeface="Arial"/>
                        </a:rPr>
                        <a:t> </a:t>
                      </a:r>
                      <a:r>
                        <a:rPr sz="1200" b="1" dirty="0">
                          <a:solidFill>
                            <a:srgbClr val="FFFFFF"/>
                          </a:solidFill>
                          <a:latin typeface="Arial (Corpo)"/>
                          <a:cs typeface="Arial"/>
                        </a:rPr>
                        <a:t>di</a:t>
                      </a:r>
                      <a:r>
                        <a:rPr sz="1200" b="1" spc="-35" dirty="0">
                          <a:solidFill>
                            <a:srgbClr val="FFFFFF"/>
                          </a:solidFill>
                          <a:latin typeface="Arial (Corpo)"/>
                          <a:cs typeface="Arial"/>
                        </a:rPr>
                        <a:t> </a:t>
                      </a:r>
                      <a:r>
                        <a:rPr sz="1200" b="1" dirty="0">
                          <a:solidFill>
                            <a:srgbClr val="FFFFFF"/>
                          </a:solidFill>
                          <a:latin typeface="Arial (Corpo)"/>
                          <a:cs typeface="Arial"/>
                        </a:rPr>
                        <a:t>Lucca</a:t>
                      </a:r>
                      <a:r>
                        <a:rPr sz="1200" b="1" spc="-70" dirty="0">
                          <a:solidFill>
                            <a:srgbClr val="FFFFFF"/>
                          </a:solidFill>
                          <a:latin typeface="Arial (Corpo)"/>
                          <a:cs typeface="Arial"/>
                        </a:rPr>
                        <a:t> </a:t>
                      </a:r>
                      <a:r>
                        <a:rPr sz="1200" b="1" dirty="0">
                          <a:solidFill>
                            <a:srgbClr val="FFFFFF"/>
                          </a:solidFill>
                          <a:latin typeface="Arial (Corpo)"/>
                          <a:cs typeface="Arial"/>
                        </a:rPr>
                        <a:t>–</a:t>
                      </a:r>
                      <a:r>
                        <a:rPr sz="1200" b="1" spc="-20" dirty="0">
                          <a:solidFill>
                            <a:srgbClr val="FFFFFF"/>
                          </a:solidFill>
                          <a:latin typeface="Arial (Corpo)"/>
                          <a:cs typeface="Arial"/>
                        </a:rPr>
                        <a:t> </a:t>
                      </a:r>
                      <a:r>
                        <a:rPr sz="1200" b="1" dirty="0">
                          <a:solidFill>
                            <a:srgbClr val="FFFFFF"/>
                          </a:solidFill>
                          <a:latin typeface="Arial (Corpo)"/>
                          <a:cs typeface="Arial"/>
                        </a:rPr>
                        <a:t>31</a:t>
                      </a:r>
                      <a:r>
                        <a:rPr sz="1200" b="1" spc="-45" dirty="0">
                          <a:solidFill>
                            <a:srgbClr val="FFFFFF"/>
                          </a:solidFill>
                          <a:latin typeface="Arial (Corpo)"/>
                          <a:cs typeface="Arial"/>
                        </a:rPr>
                        <a:t> </a:t>
                      </a:r>
                      <a:r>
                        <a:rPr sz="1200" b="1" dirty="0">
                          <a:solidFill>
                            <a:srgbClr val="FFFFFF"/>
                          </a:solidFill>
                          <a:latin typeface="Arial (Corpo)"/>
                          <a:cs typeface="Arial"/>
                        </a:rPr>
                        <a:t>gennaio</a:t>
                      </a:r>
                      <a:r>
                        <a:rPr sz="1200" b="1" spc="-50" dirty="0">
                          <a:solidFill>
                            <a:srgbClr val="FFFFFF"/>
                          </a:solidFill>
                          <a:latin typeface="Arial (Corpo)"/>
                          <a:cs typeface="Arial"/>
                        </a:rPr>
                        <a:t> </a:t>
                      </a:r>
                      <a:r>
                        <a:rPr sz="1200" b="1" spc="-20" dirty="0">
                          <a:solidFill>
                            <a:srgbClr val="FFFFFF"/>
                          </a:solidFill>
                          <a:latin typeface="Arial (Corpo)"/>
                          <a:cs typeface="Arial"/>
                        </a:rPr>
                        <a:t>2017</a:t>
                      </a:r>
                      <a:endParaRPr sz="1200">
                        <a:latin typeface="Arial (Corpo)"/>
                        <a:cs typeface="Arial"/>
                      </a:endParaRPr>
                    </a:p>
                  </a:txBody>
                  <a:tcPr marL="0" marR="0" marT="50165"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solidFill>
                      <a:srgbClr val="005EB8"/>
                    </a:solidFill>
                  </a:tcPr>
                </a:tc>
                <a:tc hMerge="1">
                  <a:txBody>
                    <a:bodyPr/>
                    <a:lstStyle/>
                    <a:p>
                      <a:endParaRPr/>
                    </a:p>
                  </a:txBody>
                  <a:tcPr marL="0" marR="0" marT="0" marB="0"/>
                </a:tc>
                <a:extLst>
                  <a:ext uri="{0D108BD9-81ED-4DB2-BD59-A6C34878D82A}">
                    <a16:rowId xmlns:a16="http://schemas.microsoft.com/office/drawing/2014/main" val="10000"/>
                  </a:ext>
                </a:extLst>
              </a:tr>
              <a:tr h="715645">
                <a:tc>
                  <a:txBody>
                    <a:bodyPr/>
                    <a:lstStyle/>
                    <a:p>
                      <a:pPr>
                        <a:lnSpc>
                          <a:spcPct val="100000"/>
                        </a:lnSpc>
                        <a:spcBef>
                          <a:spcPts val="725"/>
                        </a:spcBef>
                      </a:pPr>
                      <a:endParaRPr sz="1200" dirty="0">
                        <a:latin typeface="Arial (Corpo)"/>
                        <a:cs typeface="Times New Roman"/>
                      </a:endParaRPr>
                    </a:p>
                    <a:p>
                      <a:pPr algn="ctr">
                        <a:lnSpc>
                          <a:spcPct val="100000"/>
                        </a:lnSpc>
                        <a:spcBef>
                          <a:spcPts val="5"/>
                        </a:spcBef>
                      </a:pPr>
                      <a:r>
                        <a:rPr sz="1200" b="1" spc="-10" dirty="0">
                          <a:solidFill>
                            <a:srgbClr val="00338D"/>
                          </a:solidFill>
                          <a:latin typeface="Arial (Corpo)"/>
                          <a:cs typeface="Arial"/>
                        </a:rPr>
                        <a:t>Società</a:t>
                      </a:r>
                      <a:endParaRPr sz="1200" dirty="0">
                        <a:latin typeface="Arial (Corpo)"/>
                        <a:cs typeface="Arial"/>
                      </a:endParaRPr>
                    </a:p>
                  </a:txBody>
                  <a:tcPr marL="0" marR="0" marT="92075"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185">
                        <a:lnSpc>
                          <a:spcPct val="100000"/>
                        </a:lnSpc>
                        <a:spcBef>
                          <a:spcPts val="284"/>
                        </a:spcBef>
                      </a:pPr>
                      <a:r>
                        <a:rPr sz="1200" dirty="0">
                          <a:solidFill>
                            <a:srgbClr val="00338D"/>
                          </a:solidFill>
                          <a:latin typeface="Arial (Corpo)"/>
                          <a:cs typeface="Arial"/>
                        </a:rPr>
                        <a:t>Società</a:t>
                      </a:r>
                      <a:r>
                        <a:rPr sz="1200" spc="-55" dirty="0">
                          <a:solidFill>
                            <a:srgbClr val="00338D"/>
                          </a:solidFill>
                          <a:latin typeface="Arial (Corpo)"/>
                          <a:cs typeface="Arial"/>
                        </a:rPr>
                        <a:t> </a:t>
                      </a:r>
                      <a:r>
                        <a:rPr sz="1200" dirty="0">
                          <a:solidFill>
                            <a:srgbClr val="00338D"/>
                          </a:solidFill>
                          <a:latin typeface="Arial (Corpo)"/>
                          <a:cs typeface="Arial"/>
                        </a:rPr>
                        <a:t>operanti</a:t>
                      </a:r>
                      <a:r>
                        <a:rPr sz="1200" spc="-60" dirty="0">
                          <a:solidFill>
                            <a:srgbClr val="00338D"/>
                          </a:solidFill>
                          <a:latin typeface="Arial (Corpo)"/>
                          <a:cs typeface="Arial"/>
                        </a:rPr>
                        <a:t> </a:t>
                      </a:r>
                      <a:r>
                        <a:rPr sz="1200" dirty="0">
                          <a:solidFill>
                            <a:srgbClr val="00338D"/>
                          </a:solidFill>
                          <a:latin typeface="Arial (Corpo)"/>
                          <a:cs typeface="Arial"/>
                        </a:rPr>
                        <a:t>nel</a:t>
                      </a:r>
                      <a:r>
                        <a:rPr sz="1200" spc="-35" dirty="0">
                          <a:solidFill>
                            <a:srgbClr val="00338D"/>
                          </a:solidFill>
                          <a:latin typeface="Arial (Corpo)"/>
                          <a:cs typeface="Arial"/>
                        </a:rPr>
                        <a:t> </a:t>
                      </a:r>
                      <a:r>
                        <a:rPr sz="1200" dirty="0">
                          <a:solidFill>
                            <a:srgbClr val="00338D"/>
                          </a:solidFill>
                          <a:latin typeface="Arial (Corpo)"/>
                          <a:cs typeface="Arial"/>
                        </a:rPr>
                        <a:t>settore</a:t>
                      </a:r>
                      <a:r>
                        <a:rPr sz="1200" spc="-60" dirty="0">
                          <a:solidFill>
                            <a:srgbClr val="00338D"/>
                          </a:solidFill>
                          <a:latin typeface="Arial (Corpo)"/>
                          <a:cs typeface="Arial"/>
                        </a:rPr>
                        <a:t> </a:t>
                      </a:r>
                      <a:r>
                        <a:rPr sz="1200" dirty="0">
                          <a:solidFill>
                            <a:srgbClr val="00338D"/>
                          </a:solidFill>
                          <a:latin typeface="Arial (Corpo)"/>
                          <a:cs typeface="Arial"/>
                        </a:rPr>
                        <a:t>del</a:t>
                      </a:r>
                      <a:r>
                        <a:rPr sz="1200" spc="-20" dirty="0">
                          <a:solidFill>
                            <a:srgbClr val="00338D"/>
                          </a:solidFill>
                          <a:latin typeface="Arial (Corpo)"/>
                          <a:cs typeface="Arial"/>
                        </a:rPr>
                        <a:t> </a:t>
                      </a:r>
                      <a:r>
                        <a:rPr sz="1200" spc="-10" dirty="0">
                          <a:solidFill>
                            <a:srgbClr val="00338D"/>
                          </a:solidFill>
                          <a:latin typeface="Arial (Corpo)"/>
                          <a:cs typeface="Arial"/>
                        </a:rPr>
                        <a:t>trasporto</a:t>
                      </a:r>
                      <a:r>
                        <a:rPr sz="1200" spc="-175" dirty="0">
                          <a:solidFill>
                            <a:srgbClr val="00338D"/>
                          </a:solidFill>
                          <a:latin typeface="Arial (Corpo)"/>
                          <a:cs typeface="Arial"/>
                        </a:rPr>
                        <a:t> </a:t>
                      </a:r>
                      <a:r>
                        <a:rPr sz="1200" spc="-10" dirty="0">
                          <a:solidFill>
                            <a:srgbClr val="00338D"/>
                          </a:solidFill>
                          <a:latin typeface="Arial (Corpo)"/>
                          <a:cs typeface="Arial"/>
                        </a:rPr>
                        <a:t>ferroviario</a:t>
                      </a:r>
                      <a:endParaRPr sz="1200">
                        <a:latin typeface="Arial (Corpo)"/>
                        <a:cs typeface="Arial"/>
                      </a:endParaRPr>
                    </a:p>
                    <a:p>
                      <a:pPr marL="83185" marR="657225">
                        <a:lnSpc>
                          <a:spcPct val="100000"/>
                        </a:lnSpc>
                        <a:spcBef>
                          <a:spcPts val="600"/>
                        </a:spcBef>
                      </a:pPr>
                      <a:r>
                        <a:rPr sz="1200" dirty="0">
                          <a:solidFill>
                            <a:srgbClr val="00338D"/>
                          </a:solidFill>
                          <a:latin typeface="Arial (Corpo)"/>
                          <a:cs typeface="Arial"/>
                        </a:rPr>
                        <a:t>RFI</a:t>
                      </a:r>
                      <a:r>
                        <a:rPr sz="1200" spc="-20" dirty="0">
                          <a:solidFill>
                            <a:srgbClr val="00338D"/>
                          </a:solidFill>
                          <a:latin typeface="Arial (Corpo)"/>
                          <a:cs typeface="Arial"/>
                        </a:rPr>
                        <a:t> </a:t>
                      </a:r>
                      <a:r>
                        <a:rPr sz="1200" dirty="0">
                          <a:solidFill>
                            <a:srgbClr val="00338D"/>
                          </a:solidFill>
                          <a:latin typeface="Arial (Corpo)"/>
                          <a:cs typeface="Arial"/>
                        </a:rPr>
                        <a:t>Spa,</a:t>
                      </a:r>
                      <a:r>
                        <a:rPr sz="1200" spc="-30" dirty="0">
                          <a:solidFill>
                            <a:srgbClr val="00338D"/>
                          </a:solidFill>
                          <a:latin typeface="Arial (Corpo)"/>
                          <a:cs typeface="Arial"/>
                        </a:rPr>
                        <a:t> </a:t>
                      </a:r>
                      <a:r>
                        <a:rPr sz="1200" spc="-10" dirty="0">
                          <a:solidFill>
                            <a:srgbClr val="00338D"/>
                          </a:solidFill>
                          <a:latin typeface="Arial (Corpo)"/>
                          <a:cs typeface="Arial"/>
                        </a:rPr>
                        <a:t>Trenitalia</a:t>
                      </a:r>
                      <a:r>
                        <a:rPr sz="1200" spc="-35" dirty="0">
                          <a:solidFill>
                            <a:srgbClr val="00338D"/>
                          </a:solidFill>
                          <a:latin typeface="Arial (Corpo)"/>
                          <a:cs typeface="Arial"/>
                        </a:rPr>
                        <a:t> </a:t>
                      </a:r>
                      <a:r>
                        <a:rPr sz="1200" dirty="0">
                          <a:solidFill>
                            <a:srgbClr val="00338D"/>
                          </a:solidFill>
                          <a:latin typeface="Arial (Corpo)"/>
                          <a:cs typeface="Arial"/>
                        </a:rPr>
                        <a:t>Spa,</a:t>
                      </a:r>
                      <a:r>
                        <a:rPr sz="1200" spc="-30" dirty="0">
                          <a:solidFill>
                            <a:srgbClr val="00338D"/>
                          </a:solidFill>
                          <a:latin typeface="Arial (Corpo)"/>
                          <a:cs typeface="Arial"/>
                        </a:rPr>
                        <a:t> </a:t>
                      </a:r>
                      <a:r>
                        <a:rPr sz="1200" dirty="0">
                          <a:solidFill>
                            <a:srgbClr val="00338D"/>
                          </a:solidFill>
                          <a:latin typeface="Arial (Corpo)"/>
                          <a:cs typeface="Arial"/>
                        </a:rPr>
                        <a:t>FS</a:t>
                      </a:r>
                      <a:r>
                        <a:rPr sz="1200" spc="-20" dirty="0">
                          <a:solidFill>
                            <a:srgbClr val="00338D"/>
                          </a:solidFill>
                          <a:latin typeface="Arial (Corpo)"/>
                          <a:cs typeface="Arial"/>
                        </a:rPr>
                        <a:t> </a:t>
                      </a:r>
                      <a:r>
                        <a:rPr sz="1200" spc="-10" dirty="0">
                          <a:solidFill>
                            <a:srgbClr val="00338D"/>
                          </a:solidFill>
                          <a:latin typeface="Arial (Corpo)"/>
                          <a:cs typeface="Arial"/>
                        </a:rPr>
                        <a:t>Logistics</a:t>
                      </a:r>
                      <a:r>
                        <a:rPr sz="1200" spc="-55" dirty="0">
                          <a:solidFill>
                            <a:srgbClr val="00338D"/>
                          </a:solidFill>
                          <a:latin typeface="Arial (Corpo)"/>
                          <a:cs typeface="Arial"/>
                        </a:rPr>
                        <a:t> </a:t>
                      </a:r>
                      <a:r>
                        <a:rPr sz="1200" dirty="0">
                          <a:solidFill>
                            <a:srgbClr val="00338D"/>
                          </a:solidFill>
                          <a:latin typeface="Arial (Corpo)"/>
                          <a:cs typeface="Arial"/>
                        </a:rPr>
                        <a:t>Spa,</a:t>
                      </a:r>
                      <a:r>
                        <a:rPr sz="1200" spc="-20" dirty="0">
                          <a:solidFill>
                            <a:srgbClr val="00338D"/>
                          </a:solidFill>
                          <a:latin typeface="Arial (Corpo)"/>
                          <a:cs typeface="Arial"/>
                        </a:rPr>
                        <a:t> GATX</a:t>
                      </a:r>
                      <a:r>
                        <a:rPr sz="1200" spc="-50" dirty="0">
                          <a:solidFill>
                            <a:srgbClr val="00338D"/>
                          </a:solidFill>
                          <a:latin typeface="Arial (Corpo)"/>
                          <a:cs typeface="Arial"/>
                        </a:rPr>
                        <a:t> </a:t>
                      </a:r>
                      <a:r>
                        <a:rPr sz="1200" dirty="0">
                          <a:solidFill>
                            <a:srgbClr val="00338D"/>
                          </a:solidFill>
                          <a:latin typeface="Arial (Corpo)"/>
                          <a:cs typeface="Arial"/>
                        </a:rPr>
                        <a:t>Rail</a:t>
                      </a:r>
                      <a:r>
                        <a:rPr sz="1200" spc="-50" dirty="0">
                          <a:solidFill>
                            <a:srgbClr val="00338D"/>
                          </a:solidFill>
                          <a:latin typeface="Arial (Corpo)"/>
                          <a:cs typeface="Arial"/>
                        </a:rPr>
                        <a:t> </a:t>
                      </a:r>
                      <a:r>
                        <a:rPr sz="1200" dirty="0">
                          <a:solidFill>
                            <a:srgbClr val="00338D"/>
                          </a:solidFill>
                          <a:latin typeface="Arial (Corpo)"/>
                          <a:cs typeface="Arial"/>
                        </a:rPr>
                        <a:t>Austria,</a:t>
                      </a:r>
                      <a:r>
                        <a:rPr sz="1200" spc="-50" dirty="0">
                          <a:solidFill>
                            <a:srgbClr val="00338D"/>
                          </a:solidFill>
                          <a:latin typeface="Arial (Corpo)"/>
                          <a:cs typeface="Arial"/>
                        </a:rPr>
                        <a:t> </a:t>
                      </a:r>
                      <a:r>
                        <a:rPr sz="1200" spc="-10" dirty="0">
                          <a:solidFill>
                            <a:srgbClr val="00338D"/>
                          </a:solidFill>
                          <a:latin typeface="Arial (Corpo)"/>
                          <a:cs typeface="Arial"/>
                        </a:rPr>
                        <a:t>GATX</a:t>
                      </a:r>
                      <a:r>
                        <a:rPr sz="1200" spc="-40" dirty="0">
                          <a:solidFill>
                            <a:srgbClr val="00338D"/>
                          </a:solidFill>
                          <a:latin typeface="Arial (Corpo)"/>
                          <a:cs typeface="Arial"/>
                        </a:rPr>
                        <a:t> </a:t>
                      </a:r>
                      <a:r>
                        <a:rPr sz="1200" dirty="0">
                          <a:solidFill>
                            <a:srgbClr val="00338D"/>
                          </a:solidFill>
                          <a:latin typeface="Arial (Corpo)"/>
                          <a:cs typeface="Arial"/>
                        </a:rPr>
                        <a:t>Rail</a:t>
                      </a:r>
                      <a:r>
                        <a:rPr sz="1200" spc="-50" dirty="0">
                          <a:solidFill>
                            <a:srgbClr val="00338D"/>
                          </a:solidFill>
                          <a:latin typeface="Arial (Corpo)"/>
                          <a:cs typeface="Arial"/>
                        </a:rPr>
                        <a:t> </a:t>
                      </a:r>
                      <a:r>
                        <a:rPr sz="1200" spc="-10" dirty="0">
                          <a:solidFill>
                            <a:srgbClr val="00338D"/>
                          </a:solidFill>
                          <a:latin typeface="Arial (Corpo)"/>
                          <a:cs typeface="Arial"/>
                        </a:rPr>
                        <a:t>Germania, JUNGENTHAL</a:t>
                      </a:r>
                      <a:endParaRPr sz="1200">
                        <a:latin typeface="Arial (Corpo)"/>
                        <a:cs typeface="Arial"/>
                      </a:endParaRPr>
                    </a:p>
                  </a:txBody>
                  <a:tcPr marL="0" marR="0" marT="36194"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1"/>
                  </a:ext>
                </a:extLst>
              </a:tr>
              <a:tr h="454025">
                <a:tc>
                  <a:txBody>
                    <a:bodyPr/>
                    <a:lstStyle/>
                    <a:p>
                      <a:pPr algn="ctr">
                        <a:lnSpc>
                          <a:spcPct val="100000"/>
                        </a:lnSpc>
                        <a:spcBef>
                          <a:spcPts val="995"/>
                        </a:spcBef>
                      </a:pPr>
                      <a:r>
                        <a:rPr sz="1200" b="1" spc="-10" dirty="0">
                          <a:solidFill>
                            <a:srgbClr val="00338D"/>
                          </a:solidFill>
                          <a:latin typeface="Arial (Corpo)"/>
                          <a:cs typeface="Arial"/>
                        </a:rPr>
                        <a:t>Reato</a:t>
                      </a:r>
                      <a:endParaRPr sz="1200">
                        <a:latin typeface="Arial (Corpo)"/>
                        <a:cs typeface="Arial"/>
                      </a:endParaRPr>
                    </a:p>
                  </a:txBody>
                  <a:tcPr marL="0" marR="0" marT="126365"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185" marR="436880">
                        <a:lnSpc>
                          <a:spcPct val="100000"/>
                        </a:lnSpc>
                        <a:spcBef>
                          <a:spcPts val="275"/>
                        </a:spcBef>
                      </a:pPr>
                      <a:r>
                        <a:rPr sz="1200" spc="-10" dirty="0">
                          <a:solidFill>
                            <a:srgbClr val="00338D"/>
                          </a:solidFill>
                          <a:latin typeface="Arial (Corpo)"/>
                          <a:cs typeface="Arial"/>
                        </a:rPr>
                        <a:t>Omicidio</a:t>
                      </a:r>
                      <a:r>
                        <a:rPr sz="1200" spc="-50" dirty="0">
                          <a:solidFill>
                            <a:srgbClr val="00338D"/>
                          </a:solidFill>
                          <a:latin typeface="Arial (Corpo)"/>
                          <a:cs typeface="Arial"/>
                        </a:rPr>
                        <a:t> </a:t>
                      </a:r>
                      <a:r>
                        <a:rPr sz="1200" dirty="0">
                          <a:solidFill>
                            <a:srgbClr val="00338D"/>
                          </a:solidFill>
                          <a:latin typeface="Arial (Corpo)"/>
                          <a:cs typeface="Arial"/>
                        </a:rPr>
                        <a:t>colposo</a:t>
                      </a:r>
                      <a:r>
                        <a:rPr sz="1200" spc="-60" dirty="0">
                          <a:solidFill>
                            <a:srgbClr val="00338D"/>
                          </a:solidFill>
                          <a:latin typeface="Arial (Corpo)"/>
                          <a:cs typeface="Arial"/>
                        </a:rPr>
                        <a:t> </a:t>
                      </a:r>
                      <a:r>
                        <a:rPr sz="1200" dirty="0">
                          <a:solidFill>
                            <a:srgbClr val="00338D"/>
                          </a:solidFill>
                          <a:latin typeface="Arial (Corpo)"/>
                          <a:cs typeface="Arial"/>
                        </a:rPr>
                        <a:t>e lesioni</a:t>
                      </a:r>
                      <a:r>
                        <a:rPr sz="1200" spc="-55" dirty="0">
                          <a:solidFill>
                            <a:srgbClr val="00338D"/>
                          </a:solidFill>
                          <a:latin typeface="Arial (Corpo)"/>
                          <a:cs typeface="Arial"/>
                        </a:rPr>
                        <a:t> </a:t>
                      </a:r>
                      <a:r>
                        <a:rPr sz="1200" spc="-10" dirty="0">
                          <a:solidFill>
                            <a:srgbClr val="00338D"/>
                          </a:solidFill>
                          <a:latin typeface="Arial (Corpo)"/>
                          <a:cs typeface="Arial"/>
                        </a:rPr>
                        <a:t>personali</a:t>
                      </a:r>
                      <a:r>
                        <a:rPr sz="1200" spc="-55" dirty="0">
                          <a:solidFill>
                            <a:srgbClr val="00338D"/>
                          </a:solidFill>
                          <a:latin typeface="Arial (Corpo)"/>
                          <a:cs typeface="Arial"/>
                        </a:rPr>
                        <a:t> </a:t>
                      </a:r>
                      <a:r>
                        <a:rPr sz="1200" dirty="0">
                          <a:solidFill>
                            <a:srgbClr val="00338D"/>
                          </a:solidFill>
                          <a:latin typeface="Arial (Corpo)"/>
                          <a:cs typeface="Arial"/>
                        </a:rPr>
                        <a:t>colpose</a:t>
                      </a:r>
                      <a:r>
                        <a:rPr sz="1200" spc="-60" dirty="0">
                          <a:solidFill>
                            <a:srgbClr val="00338D"/>
                          </a:solidFill>
                          <a:latin typeface="Arial (Corpo)"/>
                          <a:cs typeface="Arial"/>
                        </a:rPr>
                        <a:t> </a:t>
                      </a:r>
                      <a:r>
                        <a:rPr sz="1200" dirty="0">
                          <a:solidFill>
                            <a:srgbClr val="00338D"/>
                          </a:solidFill>
                          <a:latin typeface="Arial (Corpo)"/>
                          <a:cs typeface="Arial"/>
                        </a:rPr>
                        <a:t>gravi</a:t>
                      </a:r>
                      <a:r>
                        <a:rPr sz="1200" spc="-5" dirty="0">
                          <a:solidFill>
                            <a:srgbClr val="00338D"/>
                          </a:solidFill>
                          <a:latin typeface="Arial (Corpo)"/>
                          <a:cs typeface="Arial"/>
                        </a:rPr>
                        <a:t> </a:t>
                      </a:r>
                      <a:r>
                        <a:rPr sz="1200" dirty="0">
                          <a:solidFill>
                            <a:srgbClr val="00338D"/>
                          </a:solidFill>
                          <a:latin typeface="Arial (Corpo)"/>
                          <a:cs typeface="Arial"/>
                        </a:rPr>
                        <a:t>e</a:t>
                      </a:r>
                      <a:r>
                        <a:rPr sz="1200" spc="-10" dirty="0">
                          <a:solidFill>
                            <a:srgbClr val="00338D"/>
                          </a:solidFill>
                          <a:latin typeface="Arial (Corpo)"/>
                          <a:cs typeface="Arial"/>
                        </a:rPr>
                        <a:t> gravissime,</a:t>
                      </a:r>
                      <a:r>
                        <a:rPr sz="1200" spc="-40" dirty="0">
                          <a:solidFill>
                            <a:srgbClr val="00338D"/>
                          </a:solidFill>
                          <a:latin typeface="Arial (Corpo)"/>
                          <a:cs typeface="Arial"/>
                        </a:rPr>
                        <a:t> </a:t>
                      </a:r>
                      <a:r>
                        <a:rPr sz="1200" dirty="0">
                          <a:solidFill>
                            <a:srgbClr val="00338D"/>
                          </a:solidFill>
                          <a:latin typeface="Arial (Corpo)"/>
                          <a:cs typeface="Arial"/>
                        </a:rPr>
                        <a:t>commessi</a:t>
                      </a:r>
                      <a:r>
                        <a:rPr sz="1200" spc="-45" dirty="0">
                          <a:solidFill>
                            <a:srgbClr val="00338D"/>
                          </a:solidFill>
                          <a:latin typeface="Arial (Corpo)"/>
                          <a:cs typeface="Arial"/>
                        </a:rPr>
                        <a:t> </a:t>
                      </a:r>
                      <a:r>
                        <a:rPr sz="1200" dirty="0">
                          <a:solidFill>
                            <a:srgbClr val="00338D"/>
                          </a:solidFill>
                          <a:latin typeface="Arial (Corpo)"/>
                          <a:cs typeface="Arial"/>
                        </a:rPr>
                        <a:t>in</a:t>
                      </a:r>
                      <a:r>
                        <a:rPr sz="1200" spc="-25" dirty="0">
                          <a:solidFill>
                            <a:srgbClr val="00338D"/>
                          </a:solidFill>
                          <a:latin typeface="Arial (Corpo)"/>
                          <a:cs typeface="Arial"/>
                        </a:rPr>
                        <a:t> </a:t>
                      </a:r>
                      <a:r>
                        <a:rPr sz="1200" spc="-10" dirty="0">
                          <a:solidFill>
                            <a:srgbClr val="00338D"/>
                          </a:solidFill>
                          <a:latin typeface="Arial (Corpo)"/>
                          <a:cs typeface="Arial"/>
                        </a:rPr>
                        <a:t>violazione </a:t>
                      </a:r>
                      <a:r>
                        <a:rPr sz="1200" dirty="0">
                          <a:solidFill>
                            <a:srgbClr val="00338D"/>
                          </a:solidFill>
                          <a:latin typeface="Arial (Corpo)"/>
                          <a:cs typeface="Arial"/>
                        </a:rPr>
                        <a:t>delle</a:t>
                      </a:r>
                      <a:r>
                        <a:rPr sz="1200" spc="-45" dirty="0">
                          <a:solidFill>
                            <a:srgbClr val="00338D"/>
                          </a:solidFill>
                          <a:latin typeface="Arial (Corpo)"/>
                          <a:cs typeface="Arial"/>
                        </a:rPr>
                        <a:t> </a:t>
                      </a:r>
                      <a:r>
                        <a:rPr sz="1200" dirty="0">
                          <a:solidFill>
                            <a:srgbClr val="00338D"/>
                          </a:solidFill>
                          <a:latin typeface="Arial (Corpo)"/>
                          <a:cs typeface="Arial"/>
                        </a:rPr>
                        <a:t>norme</a:t>
                      </a:r>
                      <a:r>
                        <a:rPr sz="1200" spc="-25" dirty="0">
                          <a:solidFill>
                            <a:srgbClr val="00338D"/>
                          </a:solidFill>
                          <a:latin typeface="Arial (Corpo)"/>
                          <a:cs typeface="Arial"/>
                        </a:rPr>
                        <a:t> </a:t>
                      </a:r>
                      <a:r>
                        <a:rPr sz="1200" spc="-10" dirty="0">
                          <a:solidFill>
                            <a:srgbClr val="00338D"/>
                          </a:solidFill>
                          <a:latin typeface="Arial (Corpo)"/>
                          <a:cs typeface="Arial"/>
                        </a:rPr>
                        <a:t>antinfortunistiche</a:t>
                      </a:r>
                      <a:r>
                        <a:rPr sz="1200" spc="-40" dirty="0">
                          <a:solidFill>
                            <a:srgbClr val="00338D"/>
                          </a:solidFill>
                          <a:latin typeface="Arial (Corpo)"/>
                          <a:cs typeface="Arial"/>
                        </a:rPr>
                        <a:t> </a:t>
                      </a:r>
                      <a:r>
                        <a:rPr sz="1200" dirty="0">
                          <a:solidFill>
                            <a:srgbClr val="00338D"/>
                          </a:solidFill>
                          <a:latin typeface="Arial (Corpo)"/>
                          <a:cs typeface="Arial"/>
                        </a:rPr>
                        <a:t>di</a:t>
                      </a:r>
                      <a:r>
                        <a:rPr sz="1200" spc="-10" dirty="0">
                          <a:solidFill>
                            <a:srgbClr val="00338D"/>
                          </a:solidFill>
                          <a:latin typeface="Arial (Corpo)"/>
                          <a:cs typeface="Arial"/>
                        </a:rPr>
                        <a:t> </a:t>
                      </a:r>
                      <a:r>
                        <a:rPr sz="1200" dirty="0">
                          <a:solidFill>
                            <a:srgbClr val="00338D"/>
                          </a:solidFill>
                          <a:latin typeface="Arial (Corpo)"/>
                          <a:cs typeface="Arial"/>
                        </a:rPr>
                        <a:t>cui</a:t>
                      </a:r>
                      <a:r>
                        <a:rPr sz="1200" spc="-10" dirty="0">
                          <a:solidFill>
                            <a:srgbClr val="00338D"/>
                          </a:solidFill>
                          <a:latin typeface="Arial (Corpo)"/>
                          <a:cs typeface="Arial"/>
                        </a:rPr>
                        <a:t> </a:t>
                      </a:r>
                      <a:r>
                        <a:rPr sz="1200" dirty="0">
                          <a:solidFill>
                            <a:srgbClr val="00338D"/>
                          </a:solidFill>
                          <a:latin typeface="Arial (Corpo)"/>
                          <a:cs typeface="Arial"/>
                        </a:rPr>
                        <a:t>al</a:t>
                      </a:r>
                      <a:r>
                        <a:rPr sz="1200" spc="-10" dirty="0">
                          <a:solidFill>
                            <a:srgbClr val="00338D"/>
                          </a:solidFill>
                          <a:latin typeface="Arial (Corpo)"/>
                          <a:cs typeface="Arial"/>
                        </a:rPr>
                        <a:t> </a:t>
                      </a:r>
                      <a:r>
                        <a:rPr sz="1200" dirty="0">
                          <a:solidFill>
                            <a:srgbClr val="00338D"/>
                          </a:solidFill>
                          <a:latin typeface="Arial (Corpo)"/>
                          <a:cs typeface="Arial"/>
                        </a:rPr>
                        <a:t>D.</a:t>
                      </a:r>
                      <a:r>
                        <a:rPr sz="1200" spc="-5" dirty="0">
                          <a:solidFill>
                            <a:srgbClr val="00338D"/>
                          </a:solidFill>
                          <a:latin typeface="Arial (Corpo)"/>
                          <a:cs typeface="Arial"/>
                        </a:rPr>
                        <a:t> </a:t>
                      </a:r>
                      <a:r>
                        <a:rPr sz="1200" spc="-10" dirty="0">
                          <a:solidFill>
                            <a:srgbClr val="00338D"/>
                          </a:solidFill>
                          <a:latin typeface="Arial (Corpo)"/>
                          <a:cs typeface="Arial"/>
                        </a:rPr>
                        <a:t>Lgs.</a:t>
                      </a:r>
                      <a:r>
                        <a:rPr sz="1200" spc="-110" dirty="0">
                          <a:solidFill>
                            <a:srgbClr val="00338D"/>
                          </a:solidFill>
                          <a:latin typeface="Arial (Corpo)"/>
                          <a:cs typeface="Arial"/>
                        </a:rPr>
                        <a:t> </a:t>
                      </a:r>
                      <a:r>
                        <a:rPr sz="1200" spc="-10" dirty="0">
                          <a:solidFill>
                            <a:srgbClr val="00338D"/>
                          </a:solidFill>
                          <a:latin typeface="Arial (Corpo)"/>
                          <a:cs typeface="Arial"/>
                        </a:rPr>
                        <a:t>81/2008.</a:t>
                      </a:r>
                      <a:endParaRPr sz="1200">
                        <a:latin typeface="Arial (Corpo)"/>
                        <a:cs typeface="Arial"/>
                      </a:endParaRPr>
                    </a:p>
                  </a:txBody>
                  <a:tcPr marL="0" marR="0" marT="34925"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2"/>
                  </a:ext>
                </a:extLst>
              </a:tr>
              <a:tr h="1805939">
                <a:tc>
                  <a:txBody>
                    <a:bodyPr/>
                    <a:lstStyle/>
                    <a:p>
                      <a:pPr>
                        <a:lnSpc>
                          <a:spcPct val="100000"/>
                        </a:lnSpc>
                      </a:pPr>
                      <a:endParaRPr sz="1200">
                        <a:latin typeface="Arial (Corpo)"/>
                        <a:cs typeface="Times New Roman"/>
                      </a:endParaRPr>
                    </a:p>
                    <a:p>
                      <a:pPr>
                        <a:lnSpc>
                          <a:spcPct val="100000"/>
                        </a:lnSpc>
                      </a:pPr>
                      <a:endParaRPr sz="1200">
                        <a:latin typeface="Arial (Corpo)"/>
                        <a:cs typeface="Times New Roman"/>
                      </a:endParaRPr>
                    </a:p>
                    <a:p>
                      <a:pPr>
                        <a:lnSpc>
                          <a:spcPct val="100000"/>
                        </a:lnSpc>
                      </a:pPr>
                      <a:endParaRPr sz="1200">
                        <a:latin typeface="Arial (Corpo)"/>
                        <a:cs typeface="Times New Roman"/>
                      </a:endParaRPr>
                    </a:p>
                    <a:p>
                      <a:pPr>
                        <a:lnSpc>
                          <a:spcPct val="100000"/>
                        </a:lnSpc>
                        <a:spcBef>
                          <a:spcPts val="320"/>
                        </a:spcBef>
                      </a:pPr>
                      <a:endParaRPr sz="1200">
                        <a:latin typeface="Arial (Corpo)"/>
                        <a:cs typeface="Times New Roman"/>
                      </a:endParaRPr>
                    </a:p>
                    <a:p>
                      <a:pPr marL="466090" marR="222885" indent="-248920">
                        <a:lnSpc>
                          <a:spcPct val="100000"/>
                        </a:lnSpc>
                        <a:spcBef>
                          <a:spcPts val="5"/>
                        </a:spcBef>
                      </a:pPr>
                      <a:r>
                        <a:rPr sz="1200" b="1" spc="-20" dirty="0">
                          <a:solidFill>
                            <a:srgbClr val="00338D"/>
                          </a:solidFill>
                          <a:latin typeface="Arial (Corpo)"/>
                          <a:cs typeface="Arial"/>
                        </a:rPr>
                        <a:t>Termini</a:t>
                      </a:r>
                      <a:r>
                        <a:rPr sz="1200" b="1" spc="-65" dirty="0">
                          <a:solidFill>
                            <a:srgbClr val="00338D"/>
                          </a:solidFill>
                          <a:latin typeface="Arial (Corpo)"/>
                          <a:cs typeface="Arial"/>
                        </a:rPr>
                        <a:t> </a:t>
                      </a:r>
                      <a:r>
                        <a:rPr sz="1200" b="1" spc="-10" dirty="0">
                          <a:solidFill>
                            <a:srgbClr val="00338D"/>
                          </a:solidFill>
                          <a:latin typeface="Arial (Corpo)"/>
                          <a:cs typeface="Arial"/>
                        </a:rPr>
                        <a:t>della causa</a:t>
                      </a:r>
                      <a:endParaRPr sz="1200">
                        <a:latin typeface="Arial (Corpo)"/>
                        <a:cs typeface="Arial"/>
                      </a:endParaRPr>
                    </a:p>
                  </a:txBody>
                  <a:tcPr marL="0" marR="0" marT="0"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185" marR="430530">
                        <a:lnSpc>
                          <a:spcPct val="100000"/>
                        </a:lnSpc>
                        <a:spcBef>
                          <a:spcPts val="259"/>
                        </a:spcBef>
                      </a:pPr>
                      <a:r>
                        <a:rPr sz="1200" dirty="0">
                          <a:solidFill>
                            <a:srgbClr val="00338D"/>
                          </a:solidFill>
                          <a:latin typeface="Arial (Corpo)"/>
                          <a:cs typeface="Arial"/>
                        </a:rPr>
                        <a:t>A</a:t>
                      </a:r>
                      <a:r>
                        <a:rPr sz="1200" spc="-5" dirty="0">
                          <a:solidFill>
                            <a:srgbClr val="00338D"/>
                          </a:solidFill>
                          <a:latin typeface="Arial (Corpo)"/>
                          <a:cs typeface="Arial"/>
                        </a:rPr>
                        <a:t> </a:t>
                      </a:r>
                      <a:r>
                        <a:rPr sz="1200" dirty="0">
                          <a:solidFill>
                            <a:srgbClr val="00338D"/>
                          </a:solidFill>
                          <a:latin typeface="Arial (Corpo)"/>
                          <a:cs typeface="Arial"/>
                        </a:rPr>
                        <a:t>seguito</a:t>
                      </a:r>
                      <a:r>
                        <a:rPr sz="1200" spc="-60" dirty="0">
                          <a:solidFill>
                            <a:srgbClr val="00338D"/>
                          </a:solidFill>
                          <a:latin typeface="Arial (Corpo)"/>
                          <a:cs typeface="Arial"/>
                        </a:rPr>
                        <a:t> </a:t>
                      </a:r>
                      <a:r>
                        <a:rPr sz="1200" dirty="0">
                          <a:solidFill>
                            <a:srgbClr val="00338D"/>
                          </a:solidFill>
                          <a:latin typeface="Arial (Corpo)"/>
                          <a:cs typeface="Arial"/>
                        </a:rPr>
                        <a:t>del</a:t>
                      </a:r>
                      <a:r>
                        <a:rPr sz="1200" spc="-20" dirty="0">
                          <a:solidFill>
                            <a:srgbClr val="00338D"/>
                          </a:solidFill>
                          <a:latin typeface="Arial (Corpo)"/>
                          <a:cs typeface="Arial"/>
                        </a:rPr>
                        <a:t> </a:t>
                      </a:r>
                      <a:r>
                        <a:rPr sz="1200" spc="-10" dirty="0">
                          <a:solidFill>
                            <a:srgbClr val="00338D"/>
                          </a:solidFill>
                          <a:latin typeface="Arial (Corpo)"/>
                          <a:cs typeface="Arial"/>
                        </a:rPr>
                        <a:t>ribaltamento</a:t>
                      </a:r>
                      <a:r>
                        <a:rPr sz="1200" spc="-60" dirty="0">
                          <a:solidFill>
                            <a:srgbClr val="00338D"/>
                          </a:solidFill>
                          <a:latin typeface="Arial (Corpo)"/>
                          <a:cs typeface="Arial"/>
                        </a:rPr>
                        <a:t> </a:t>
                      </a:r>
                      <a:r>
                        <a:rPr sz="1200" dirty="0">
                          <a:solidFill>
                            <a:srgbClr val="00338D"/>
                          </a:solidFill>
                          <a:latin typeface="Arial (Corpo)"/>
                          <a:cs typeface="Arial"/>
                        </a:rPr>
                        <a:t>di</a:t>
                      </a:r>
                      <a:r>
                        <a:rPr sz="1200" spc="-10" dirty="0">
                          <a:solidFill>
                            <a:srgbClr val="00338D"/>
                          </a:solidFill>
                          <a:latin typeface="Arial (Corpo)"/>
                          <a:cs typeface="Arial"/>
                        </a:rPr>
                        <a:t> </a:t>
                      </a:r>
                      <a:r>
                        <a:rPr sz="1200" dirty="0">
                          <a:solidFill>
                            <a:srgbClr val="00338D"/>
                          </a:solidFill>
                          <a:latin typeface="Arial (Corpo)"/>
                          <a:cs typeface="Arial"/>
                        </a:rPr>
                        <a:t>diversi</a:t>
                      </a:r>
                      <a:r>
                        <a:rPr sz="1200" spc="-55" dirty="0">
                          <a:solidFill>
                            <a:srgbClr val="00338D"/>
                          </a:solidFill>
                          <a:latin typeface="Arial (Corpo)"/>
                          <a:cs typeface="Arial"/>
                        </a:rPr>
                        <a:t> </a:t>
                      </a:r>
                      <a:r>
                        <a:rPr sz="1200" dirty="0">
                          <a:solidFill>
                            <a:srgbClr val="00338D"/>
                          </a:solidFill>
                          <a:latin typeface="Arial (Corpo)"/>
                          <a:cs typeface="Arial"/>
                        </a:rPr>
                        <a:t>carri</a:t>
                      </a:r>
                      <a:r>
                        <a:rPr sz="1200" spc="-45" dirty="0">
                          <a:solidFill>
                            <a:srgbClr val="00338D"/>
                          </a:solidFill>
                          <a:latin typeface="Arial (Corpo)"/>
                          <a:cs typeface="Arial"/>
                        </a:rPr>
                        <a:t> </a:t>
                      </a:r>
                      <a:r>
                        <a:rPr sz="1200" dirty="0">
                          <a:solidFill>
                            <a:srgbClr val="00338D"/>
                          </a:solidFill>
                          <a:latin typeface="Arial (Corpo)"/>
                          <a:cs typeface="Arial"/>
                        </a:rPr>
                        <a:t>cisterna</a:t>
                      </a:r>
                      <a:r>
                        <a:rPr sz="1200" spc="-50" dirty="0">
                          <a:solidFill>
                            <a:srgbClr val="00338D"/>
                          </a:solidFill>
                          <a:latin typeface="Arial (Corpo)"/>
                          <a:cs typeface="Arial"/>
                        </a:rPr>
                        <a:t> </a:t>
                      </a:r>
                      <a:r>
                        <a:rPr sz="1200" dirty="0">
                          <a:solidFill>
                            <a:srgbClr val="00338D"/>
                          </a:solidFill>
                          <a:latin typeface="Arial (Corpo)"/>
                          <a:cs typeface="Arial"/>
                        </a:rPr>
                        <a:t>di</a:t>
                      </a:r>
                      <a:r>
                        <a:rPr sz="1200" spc="-25" dirty="0">
                          <a:solidFill>
                            <a:srgbClr val="00338D"/>
                          </a:solidFill>
                          <a:latin typeface="Arial (Corpo)"/>
                          <a:cs typeface="Arial"/>
                        </a:rPr>
                        <a:t> </a:t>
                      </a:r>
                      <a:r>
                        <a:rPr sz="1200" dirty="0">
                          <a:solidFill>
                            <a:srgbClr val="00338D"/>
                          </a:solidFill>
                          <a:latin typeface="Arial (Corpo)"/>
                          <a:cs typeface="Arial"/>
                        </a:rPr>
                        <a:t>un</a:t>
                      </a:r>
                      <a:r>
                        <a:rPr sz="1200" spc="-25" dirty="0">
                          <a:solidFill>
                            <a:srgbClr val="00338D"/>
                          </a:solidFill>
                          <a:latin typeface="Arial (Corpo)"/>
                          <a:cs typeface="Arial"/>
                        </a:rPr>
                        <a:t> </a:t>
                      </a:r>
                      <a:r>
                        <a:rPr sz="1200" dirty="0">
                          <a:solidFill>
                            <a:srgbClr val="00338D"/>
                          </a:solidFill>
                          <a:latin typeface="Arial (Corpo)"/>
                          <a:cs typeface="Arial"/>
                        </a:rPr>
                        <a:t>treno</a:t>
                      </a:r>
                      <a:r>
                        <a:rPr sz="1200" spc="-50" dirty="0">
                          <a:solidFill>
                            <a:srgbClr val="00338D"/>
                          </a:solidFill>
                          <a:latin typeface="Arial (Corpo)"/>
                          <a:cs typeface="Arial"/>
                        </a:rPr>
                        <a:t> </a:t>
                      </a:r>
                      <a:r>
                        <a:rPr sz="1200" dirty="0">
                          <a:solidFill>
                            <a:srgbClr val="00338D"/>
                          </a:solidFill>
                          <a:latin typeface="Arial (Corpo)"/>
                          <a:cs typeface="Arial"/>
                        </a:rPr>
                        <a:t>merci,</a:t>
                      </a:r>
                      <a:r>
                        <a:rPr sz="1200" spc="-50" dirty="0">
                          <a:solidFill>
                            <a:srgbClr val="00338D"/>
                          </a:solidFill>
                          <a:latin typeface="Arial (Corpo)"/>
                          <a:cs typeface="Arial"/>
                        </a:rPr>
                        <a:t> </a:t>
                      </a:r>
                      <a:r>
                        <a:rPr sz="1200" dirty="0">
                          <a:solidFill>
                            <a:srgbClr val="00338D"/>
                          </a:solidFill>
                          <a:latin typeface="Arial (Corpo)"/>
                          <a:cs typeface="Arial"/>
                        </a:rPr>
                        <a:t>con</a:t>
                      </a:r>
                      <a:r>
                        <a:rPr sz="1200" spc="-15" dirty="0">
                          <a:solidFill>
                            <a:srgbClr val="00338D"/>
                          </a:solidFill>
                          <a:latin typeface="Arial (Corpo)"/>
                          <a:cs typeface="Arial"/>
                        </a:rPr>
                        <a:t> </a:t>
                      </a:r>
                      <a:r>
                        <a:rPr sz="1200" spc="-10" dirty="0">
                          <a:solidFill>
                            <a:srgbClr val="00338D"/>
                          </a:solidFill>
                          <a:latin typeface="Arial (Corpo)"/>
                          <a:cs typeface="Arial"/>
                        </a:rPr>
                        <a:t>conseguente fuoriuscita</a:t>
                      </a:r>
                      <a:r>
                        <a:rPr sz="1200" spc="-40" dirty="0">
                          <a:solidFill>
                            <a:srgbClr val="00338D"/>
                          </a:solidFill>
                          <a:latin typeface="Arial (Corpo)"/>
                          <a:cs typeface="Arial"/>
                        </a:rPr>
                        <a:t> </a:t>
                      </a:r>
                      <a:r>
                        <a:rPr sz="1200" dirty="0">
                          <a:solidFill>
                            <a:srgbClr val="00338D"/>
                          </a:solidFill>
                          <a:latin typeface="Arial (Corpo)"/>
                          <a:cs typeface="Arial"/>
                        </a:rPr>
                        <a:t>del</a:t>
                      </a:r>
                      <a:r>
                        <a:rPr sz="1200" spc="5" dirty="0">
                          <a:solidFill>
                            <a:srgbClr val="00338D"/>
                          </a:solidFill>
                          <a:latin typeface="Arial (Corpo)"/>
                          <a:cs typeface="Arial"/>
                        </a:rPr>
                        <a:t> </a:t>
                      </a:r>
                      <a:r>
                        <a:rPr sz="1200" dirty="0">
                          <a:solidFill>
                            <a:srgbClr val="00338D"/>
                          </a:solidFill>
                          <a:latin typeface="Arial (Corpo)"/>
                          <a:cs typeface="Arial"/>
                        </a:rPr>
                        <a:t>gas</a:t>
                      </a:r>
                      <a:r>
                        <a:rPr sz="1200" spc="-5" dirty="0">
                          <a:solidFill>
                            <a:srgbClr val="00338D"/>
                          </a:solidFill>
                          <a:latin typeface="Arial (Corpo)"/>
                          <a:cs typeface="Arial"/>
                        </a:rPr>
                        <a:t> </a:t>
                      </a:r>
                      <a:r>
                        <a:rPr sz="1200" spc="-10" dirty="0">
                          <a:solidFill>
                            <a:srgbClr val="00338D"/>
                          </a:solidFill>
                          <a:latin typeface="Arial (Corpo)"/>
                          <a:cs typeface="Arial"/>
                        </a:rPr>
                        <a:t>trasportato,</a:t>
                      </a:r>
                      <a:r>
                        <a:rPr sz="1200" spc="-20" dirty="0">
                          <a:solidFill>
                            <a:srgbClr val="00338D"/>
                          </a:solidFill>
                          <a:latin typeface="Arial (Corpo)"/>
                          <a:cs typeface="Arial"/>
                        </a:rPr>
                        <a:t> </a:t>
                      </a:r>
                      <a:r>
                        <a:rPr sz="1200" dirty="0">
                          <a:solidFill>
                            <a:srgbClr val="00338D"/>
                          </a:solidFill>
                          <a:latin typeface="Arial (Corpo)"/>
                          <a:cs typeface="Arial"/>
                        </a:rPr>
                        <a:t>si</a:t>
                      </a:r>
                      <a:r>
                        <a:rPr sz="1200" spc="20" dirty="0">
                          <a:solidFill>
                            <a:srgbClr val="00338D"/>
                          </a:solidFill>
                          <a:latin typeface="Arial (Corpo)"/>
                          <a:cs typeface="Arial"/>
                        </a:rPr>
                        <a:t> </a:t>
                      </a:r>
                      <a:r>
                        <a:rPr sz="1200" dirty="0">
                          <a:solidFill>
                            <a:srgbClr val="00338D"/>
                          </a:solidFill>
                          <a:latin typeface="Arial (Corpo)"/>
                          <a:cs typeface="Arial"/>
                        </a:rPr>
                        <a:t>verifica</a:t>
                      </a:r>
                      <a:r>
                        <a:rPr sz="1200" spc="-25" dirty="0">
                          <a:solidFill>
                            <a:srgbClr val="00338D"/>
                          </a:solidFill>
                          <a:latin typeface="Arial (Corpo)"/>
                          <a:cs typeface="Arial"/>
                        </a:rPr>
                        <a:t> </a:t>
                      </a:r>
                      <a:r>
                        <a:rPr sz="1200" dirty="0">
                          <a:solidFill>
                            <a:srgbClr val="00338D"/>
                          </a:solidFill>
                          <a:latin typeface="Arial (Corpo)"/>
                          <a:cs typeface="Arial"/>
                        </a:rPr>
                        <a:t>una</a:t>
                      </a:r>
                      <a:r>
                        <a:rPr sz="1200" spc="-10" dirty="0">
                          <a:solidFill>
                            <a:srgbClr val="00338D"/>
                          </a:solidFill>
                          <a:latin typeface="Arial (Corpo)"/>
                          <a:cs typeface="Arial"/>
                        </a:rPr>
                        <a:t> </a:t>
                      </a:r>
                      <a:r>
                        <a:rPr sz="1200" dirty="0">
                          <a:solidFill>
                            <a:srgbClr val="00338D"/>
                          </a:solidFill>
                          <a:latin typeface="Arial (Corpo)"/>
                          <a:cs typeface="Arial"/>
                        </a:rPr>
                        <a:t>potente</a:t>
                      </a:r>
                      <a:r>
                        <a:rPr sz="1200" spc="-15" dirty="0">
                          <a:solidFill>
                            <a:srgbClr val="00338D"/>
                          </a:solidFill>
                          <a:latin typeface="Arial (Corpo)"/>
                          <a:cs typeface="Arial"/>
                        </a:rPr>
                        <a:t> </a:t>
                      </a:r>
                      <a:r>
                        <a:rPr sz="1200" spc="-20" dirty="0">
                          <a:solidFill>
                            <a:srgbClr val="00338D"/>
                          </a:solidFill>
                          <a:latin typeface="Arial (Corpo)"/>
                          <a:cs typeface="Arial"/>
                        </a:rPr>
                        <a:t>deflagrazione</a:t>
                      </a:r>
                      <a:r>
                        <a:rPr sz="1200" spc="-40" dirty="0">
                          <a:solidFill>
                            <a:srgbClr val="00338D"/>
                          </a:solidFill>
                          <a:latin typeface="Arial (Corpo)"/>
                          <a:cs typeface="Arial"/>
                        </a:rPr>
                        <a:t> </a:t>
                      </a:r>
                      <a:r>
                        <a:rPr sz="1200" dirty="0">
                          <a:solidFill>
                            <a:srgbClr val="00338D"/>
                          </a:solidFill>
                          <a:latin typeface="Arial (Corpo)"/>
                          <a:cs typeface="Arial"/>
                        </a:rPr>
                        <a:t>da</a:t>
                      </a:r>
                      <a:r>
                        <a:rPr sz="1200" spc="15" dirty="0">
                          <a:solidFill>
                            <a:srgbClr val="00338D"/>
                          </a:solidFill>
                          <a:latin typeface="Arial (Corpo)"/>
                          <a:cs typeface="Arial"/>
                        </a:rPr>
                        <a:t> </a:t>
                      </a:r>
                      <a:r>
                        <a:rPr sz="1200" dirty="0">
                          <a:solidFill>
                            <a:srgbClr val="00338D"/>
                          </a:solidFill>
                          <a:latin typeface="Arial (Corpo)"/>
                          <a:cs typeface="Arial"/>
                        </a:rPr>
                        <a:t>cui </a:t>
                      </a:r>
                      <a:r>
                        <a:rPr sz="1200" spc="-10" dirty="0">
                          <a:solidFill>
                            <a:srgbClr val="00338D"/>
                          </a:solidFill>
                          <a:latin typeface="Arial (Corpo)"/>
                          <a:cs typeface="Arial"/>
                        </a:rPr>
                        <a:t>scaturisce</a:t>
                      </a:r>
                      <a:r>
                        <a:rPr sz="1200" spc="-35" dirty="0">
                          <a:solidFill>
                            <a:srgbClr val="00338D"/>
                          </a:solidFill>
                          <a:latin typeface="Arial (Corpo)"/>
                          <a:cs typeface="Arial"/>
                        </a:rPr>
                        <a:t> </a:t>
                      </a:r>
                      <a:r>
                        <a:rPr sz="1200" spc="-25" dirty="0">
                          <a:solidFill>
                            <a:srgbClr val="00338D"/>
                          </a:solidFill>
                          <a:latin typeface="Arial (Corpo)"/>
                          <a:cs typeface="Arial"/>
                        </a:rPr>
                        <a:t>un </a:t>
                      </a:r>
                      <a:r>
                        <a:rPr sz="1200" spc="-10" dirty="0">
                          <a:solidFill>
                            <a:srgbClr val="00338D"/>
                          </a:solidFill>
                          <a:latin typeface="Arial (Corpo)"/>
                          <a:cs typeface="Arial"/>
                        </a:rPr>
                        <a:t>incendio</a:t>
                      </a:r>
                      <a:r>
                        <a:rPr sz="1200" spc="-50" dirty="0">
                          <a:solidFill>
                            <a:srgbClr val="00338D"/>
                          </a:solidFill>
                          <a:latin typeface="Arial (Corpo)"/>
                          <a:cs typeface="Arial"/>
                        </a:rPr>
                        <a:t> </a:t>
                      </a:r>
                      <a:r>
                        <a:rPr sz="1200" dirty="0">
                          <a:solidFill>
                            <a:srgbClr val="00338D"/>
                          </a:solidFill>
                          <a:latin typeface="Arial (Corpo)"/>
                          <a:cs typeface="Arial"/>
                        </a:rPr>
                        <a:t>che</a:t>
                      </a:r>
                      <a:r>
                        <a:rPr sz="1200" spc="-5" dirty="0">
                          <a:solidFill>
                            <a:srgbClr val="00338D"/>
                          </a:solidFill>
                          <a:latin typeface="Arial (Corpo)"/>
                          <a:cs typeface="Arial"/>
                        </a:rPr>
                        <a:t> </a:t>
                      </a:r>
                      <a:r>
                        <a:rPr sz="1200" dirty="0">
                          <a:solidFill>
                            <a:srgbClr val="00338D"/>
                          </a:solidFill>
                          <a:latin typeface="Arial (Corpo)"/>
                          <a:cs typeface="Arial"/>
                        </a:rPr>
                        <a:t>provoca</a:t>
                      </a:r>
                      <a:r>
                        <a:rPr sz="1200" spc="-45" dirty="0">
                          <a:solidFill>
                            <a:srgbClr val="00338D"/>
                          </a:solidFill>
                          <a:latin typeface="Arial (Corpo)"/>
                          <a:cs typeface="Arial"/>
                        </a:rPr>
                        <a:t> </a:t>
                      </a:r>
                      <a:r>
                        <a:rPr sz="1200" spc="-10" dirty="0">
                          <a:solidFill>
                            <a:srgbClr val="00338D"/>
                          </a:solidFill>
                          <a:latin typeface="Arial (Corpo)"/>
                          <a:cs typeface="Arial"/>
                        </a:rPr>
                        <a:t>trentadue</a:t>
                      </a:r>
                      <a:r>
                        <a:rPr sz="1200" spc="-55" dirty="0">
                          <a:solidFill>
                            <a:srgbClr val="00338D"/>
                          </a:solidFill>
                          <a:latin typeface="Arial (Corpo)"/>
                          <a:cs typeface="Arial"/>
                        </a:rPr>
                        <a:t> </a:t>
                      </a:r>
                      <a:r>
                        <a:rPr sz="1200" dirty="0">
                          <a:solidFill>
                            <a:srgbClr val="00338D"/>
                          </a:solidFill>
                          <a:latin typeface="Arial (Corpo)"/>
                          <a:cs typeface="Arial"/>
                        </a:rPr>
                        <a:t>morti,</a:t>
                      </a:r>
                      <a:r>
                        <a:rPr sz="1200" spc="-35" dirty="0">
                          <a:solidFill>
                            <a:srgbClr val="00338D"/>
                          </a:solidFill>
                          <a:latin typeface="Arial (Corpo)"/>
                          <a:cs typeface="Arial"/>
                        </a:rPr>
                        <a:t> </a:t>
                      </a:r>
                      <a:r>
                        <a:rPr sz="1200" dirty="0">
                          <a:solidFill>
                            <a:srgbClr val="00338D"/>
                          </a:solidFill>
                          <a:latin typeface="Arial (Corpo)"/>
                          <a:cs typeface="Arial"/>
                        </a:rPr>
                        <a:t>lesioni</a:t>
                      </a:r>
                      <a:r>
                        <a:rPr sz="1200" spc="-55" dirty="0">
                          <a:solidFill>
                            <a:srgbClr val="00338D"/>
                          </a:solidFill>
                          <a:latin typeface="Arial (Corpo)"/>
                          <a:cs typeface="Arial"/>
                        </a:rPr>
                        <a:t> </a:t>
                      </a:r>
                      <a:r>
                        <a:rPr sz="1200" spc="-10" dirty="0">
                          <a:solidFill>
                            <a:srgbClr val="00338D"/>
                          </a:solidFill>
                          <a:latin typeface="Arial (Corpo)"/>
                          <a:cs typeface="Arial"/>
                        </a:rPr>
                        <a:t>gravi</a:t>
                      </a:r>
                      <a:r>
                        <a:rPr sz="1200" spc="-15" dirty="0">
                          <a:solidFill>
                            <a:srgbClr val="00338D"/>
                          </a:solidFill>
                          <a:latin typeface="Arial (Corpo)"/>
                          <a:cs typeface="Arial"/>
                        </a:rPr>
                        <a:t> </a:t>
                      </a:r>
                      <a:r>
                        <a:rPr sz="1200" dirty="0">
                          <a:solidFill>
                            <a:srgbClr val="00338D"/>
                          </a:solidFill>
                          <a:latin typeface="Arial (Corpo)"/>
                          <a:cs typeface="Arial"/>
                        </a:rPr>
                        <a:t>e</a:t>
                      </a:r>
                      <a:r>
                        <a:rPr sz="1200" spc="5" dirty="0">
                          <a:solidFill>
                            <a:srgbClr val="00338D"/>
                          </a:solidFill>
                          <a:latin typeface="Arial (Corpo)"/>
                          <a:cs typeface="Arial"/>
                        </a:rPr>
                        <a:t> </a:t>
                      </a:r>
                      <a:r>
                        <a:rPr sz="1200" spc="-10" dirty="0">
                          <a:solidFill>
                            <a:srgbClr val="00338D"/>
                          </a:solidFill>
                          <a:latin typeface="Arial (Corpo)"/>
                          <a:cs typeface="Arial"/>
                        </a:rPr>
                        <a:t>gravissime</a:t>
                      </a:r>
                      <a:r>
                        <a:rPr sz="1200" spc="-55" dirty="0">
                          <a:solidFill>
                            <a:srgbClr val="00338D"/>
                          </a:solidFill>
                          <a:latin typeface="Arial (Corpo)"/>
                          <a:cs typeface="Arial"/>
                        </a:rPr>
                        <a:t> </a:t>
                      </a:r>
                      <a:r>
                        <a:rPr sz="1200" dirty="0">
                          <a:solidFill>
                            <a:srgbClr val="00338D"/>
                          </a:solidFill>
                          <a:latin typeface="Arial (Corpo)"/>
                          <a:cs typeface="Arial"/>
                        </a:rPr>
                        <a:t>a danno</a:t>
                      </a:r>
                      <a:r>
                        <a:rPr sz="1200" spc="-45" dirty="0">
                          <a:solidFill>
                            <a:srgbClr val="00338D"/>
                          </a:solidFill>
                          <a:latin typeface="Arial (Corpo)"/>
                          <a:cs typeface="Arial"/>
                        </a:rPr>
                        <a:t> </a:t>
                      </a:r>
                      <a:r>
                        <a:rPr sz="1200" dirty="0">
                          <a:solidFill>
                            <a:srgbClr val="00338D"/>
                          </a:solidFill>
                          <a:latin typeface="Arial (Corpo)"/>
                          <a:cs typeface="Arial"/>
                        </a:rPr>
                        <a:t>di</a:t>
                      </a:r>
                      <a:r>
                        <a:rPr sz="1200" spc="-15" dirty="0">
                          <a:solidFill>
                            <a:srgbClr val="00338D"/>
                          </a:solidFill>
                          <a:latin typeface="Arial (Corpo)"/>
                          <a:cs typeface="Arial"/>
                        </a:rPr>
                        <a:t> </a:t>
                      </a:r>
                      <a:r>
                        <a:rPr sz="1200" spc="-10" dirty="0">
                          <a:solidFill>
                            <a:srgbClr val="00338D"/>
                          </a:solidFill>
                          <a:latin typeface="Arial (Corpo)"/>
                          <a:cs typeface="Arial"/>
                        </a:rPr>
                        <a:t>numerose persone.</a:t>
                      </a:r>
                      <a:endParaRPr sz="1200">
                        <a:latin typeface="Arial (Corpo)"/>
                        <a:cs typeface="Arial"/>
                      </a:endParaRPr>
                    </a:p>
                    <a:p>
                      <a:pPr marL="83185" marR="161290" algn="just">
                        <a:lnSpc>
                          <a:spcPct val="100000"/>
                        </a:lnSpc>
                        <a:spcBef>
                          <a:spcPts val="600"/>
                        </a:spcBef>
                      </a:pPr>
                      <a:r>
                        <a:rPr sz="1200" dirty="0">
                          <a:solidFill>
                            <a:srgbClr val="00338D"/>
                          </a:solidFill>
                          <a:latin typeface="Arial (Corpo)"/>
                          <a:cs typeface="Arial"/>
                        </a:rPr>
                        <a:t>Il</a:t>
                      </a:r>
                      <a:r>
                        <a:rPr sz="1200" spc="5" dirty="0">
                          <a:solidFill>
                            <a:srgbClr val="00338D"/>
                          </a:solidFill>
                          <a:latin typeface="Arial (Corpo)"/>
                          <a:cs typeface="Arial"/>
                        </a:rPr>
                        <a:t> </a:t>
                      </a:r>
                      <a:r>
                        <a:rPr sz="1200" dirty="0">
                          <a:solidFill>
                            <a:srgbClr val="00338D"/>
                          </a:solidFill>
                          <a:latin typeface="Arial (Corpo)"/>
                          <a:cs typeface="Arial"/>
                        </a:rPr>
                        <a:t>carro</a:t>
                      </a:r>
                      <a:r>
                        <a:rPr sz="1200" spc="-25" dirty="0">
                          <a:solidFill>
                            <a:srgbClr val="00338D"/>
                          </a:solidFill>
                          <a:latin typeface="Arial (Corpo)"/>
                          <a:cs typeface="Arial"/>
                        </a:rPr>
                        <a:t> </a:t>
                      </a:r>
                      <a:r>
                        <a:rPr sz="1200" dirty="0">
                          <a:solidFill>
                            <a:srgbClr val="00338D"/>
                          </a:solidFill>
                          <a:latin typeface="Arial (Corpo)"/>
                          <a:cs typeface="Arial"/>
                        </a:rPr>
                        <a:t>sviato</a:t>
                      </a:r>
                      <a:r>
                        <a:rPr sz="1200" spc="-40" dirty="0">
                          <a:solidFill>
                            <a:srgbClr val="00338D"/>
                          </a:solidFill>
                          <a:latin typeface="Arial (Corpo)"/>
                          <a:cs typeface="Arial"/>
                        </a:rPr>
                        <a:t> </a:t>
                      </a:r>
                      <a:r>
                        <a:rPr sz="1200" spc="-10" dirty="0">
                          <a:solidFill>
                            <a:srgbClr val="00338D"/>
                          </a:solidFill>
                          <a:latin typeface="Arial (Corpo)"/>
                          <a:cs typeface="Arial"/>
                        </a:rPr>
                        <a:t>(oggetto</a:t>
                      </a:r>
                      <a:r>
                        <a:rPr sz="1200" spc="-50" dirty="0">
                          <a:solidFill>
                            <a:srgbClr val="00338D"/>
                          </a:solidFill>
                          <a:latin typeface="Arial (Corpo)"/>
                          <a:cs typeface="Arial"/>
                        </a:rPr>
                        <a:t> </a:t>
                      </a:r>
                      <a:r>
                        <a:rPr sz="1200" dirty="0">
                          <a:solidFill>
                            <a:srgbClr val="00338D"/>
                          </a:solidFill>
                          <a:latin typeface="Arial (Corpo)"/>
                          <a:cs typeface="Arial"/>
                        </a:rPr>
                        <a:t>di</a:t>
                      </a:r>
                      <a:r>
                        <a:rPr sz="1200" spc="5" dirty="0">
                          <a:solidFill>
                            <a:srgbClr val="00338D"/>
                          </a:solidFill>
                          <a:latin typeface="Arial (Corpo)"/>
                          <a:cs typeface="Arial"/>
                        </a:rPr>
                        <a:t> </a:t>
                      </a:r>
                      <a:r>
                        <a:rPr sz="1200" dirty="0">
                          <a:solidFill>
                            <a:srgbClr val="00338D"/>
                          </a:solidFill>
                          <a:latin typeface="Arial (Corpo)"/>
                          <a:cs typeface="Arial"/>
                        </a:rPr>
                        <a:t>un</a:t>
                      </a:r>
                      <a:r>
                        <a:rPr sz="1200" spc="-10" dirty="0">
                          <a:solidFill>
                            <a:srgbClr val="00338D"/>
                          </a:solidFill>
                          <a:latin typeface="Arial (Corpo)"/>
                          <a:cs typeface="Arial"/>
                        </a:rPr>
                        <a:t> contratto</a:t>
                      </a:r>
                      <a:r>
                        <a:rPr sz="1200" spc="-40" dirty="0">
                          <a:solidFill>
                            <a:srgbClr val="00338D"/>
                          </a:solidFill>
                          <a:latin typeface="Arial (Corpo)"/>
                          <a:cs typeface="Arial"/>
                        </a:rPr>
                        <a:t> </a:t>
                      </a:r>
                      <a:r>
                        <a:rPr sz="1200" dirty="0">
                          <a:solidFill>
                            <a:srgbClr val="00338D"/>
                          </a:solidFill>
                          <a:latin typeface="Arial (Corpo)"/>
                          <a:cs typeface="Arial"/>
                        </a:rPr>
                        <a:t>di</a:t>
                      </a:r>
                      <a:r>
                        <a:rPr sz="1200" spc="-10" dirty="0">
                          <a:solidFill>
                            <a:srgbClr val="00338D"/>
                          </a:solidFill>
                          <a:latin typeface="Arial (Corpo)"/>
                          <a:cs typeface="Arial"/>
                        </a:rPr>
                        <a:t> noleggio</a:t>
                      </a:r>
                      <a:r>
                        <a:rPr sz="1200" spc="-50" dirty="0">
                          <a:solidFill>
                            <a:srgbClr val="00338D"/>
                          </a:solidFill>
                          <a:latin typeface="Arial (Corpo)"/>
                          <a:cs typeface="Arial"/>
                        </a:rPr>
                        <a:t> </a:t>
                      </a:r>
                      <a:r>
                        <a:rPr sz="1200" dirty="0">
                          <a:solidFill>
                            <a:srgbClr val="00338D"/>
                          </a:solidFill>
                          <a:latin typeface="Arial (Corpo)"/>
                          <a:cs typeface="Arial"/>
                        </a:rPr>
                        <a:t>con FS</a:t>
                      </a:r>
                      <a:r>
                        <a:rPr sz="1200" spc="-5" dirty="0">
                          <a:solidFill>
                            <a:srgbClr val="00338D"/>
                          </a:solidFill>
                          <a:latin typeface="Arial (Corpo)"/>
                          <a:cs typeface="Arial"/>
                        </a:rPr>
                        <a:t> </a:t>
                      </a:r>
                      <a:r>
                        <a:rPr sz="1200" spc="-10" dirty="0">
                          <a:solidFill>
                            <a:srgbClr val="00338D"/>
                          </a:solidFill>
                          <a:latin typeface="Arial (Corpo)"/>
                          <a:cs typeface="Arial"/>
                        </a:rPr>
                        <a:t>Logistica</a:t>
                      </a:r>
                      <a:r>
                        <a:rPr sz="1200" spc="-40" dirty="0">
                          <a:solidFill>
                            <a:srgbClr val="00338D"/>
                          </a:solidFill>
                          <a:latin typeface="Arial (Corpo)"/>
                          <a:cs typeface="Arial"/>
                        </a:rPr>
                        <a:t> </a:t>
                      </a:r>
                      <a:r>
                        <a:rPr sz="1200" dirty="0">
                          <a:solidFill>
                            <a:srgbClr val="00338D"/>
                          </a:solidFill>
                          <a:latin typeface="Arial (Corpo)"/>
                          <a:cs typeface="Arial"/>
                        </a:rPr>
                        <a:t>Spa</a:t>
                      </a:r>
                      <a:r>
                        <a:rPr sz="1200" spc="-10" dirty="0">
                          <a:solidFill>
                            <a:srgbClr val="00338D"/>
                          </a:solidFill>
                          <a:latin typeface="Arial (Corpo)"/>
                          <a:cs typeface="Arial"/>
                        </a:rPr>
                        <a:t> </a:t>
                      </a:r>
                      <a:r>
                        <a:rPr sz="1200" dirty="0">
                          <a:solidFill>
                            <a:srgbClr val="00338D"/>
                          </a:solidFill>
                          <a:latin typeface="Arial (Corpo)"/>
                          <a:cs typeface="Arial"/>
                        </a:rPr>
                        <a:t>che</a:t>
                      </a:r>
                      <a:r>
                        <a:rPr sz="1200" spc="-15" dirty="0">
                          <a:solidFill>
                            <a:srgbClr val="00338D"/>
                          </a:solidFill>
                          <a:latin typeface="Arial (Corpo)"/>
                          <a:cs typeface="Arial"/>
                        </a:rPr>
                        <a:t> </a:t>
                      </a:r>
                      <a:r>
                        <a:rPr sz="1200" dirty="0">
                          <a:solidFill>
                            <a:srgbClr val="00338D"/>
                          </a:solidFill>
                          <a:latin typeface="Arial (Corpo)"/>
                          <a:cs typeface="Arial"/>
                        </a:rPr>
                        <a:t>lo</a:t>
                      </a:r>
                      <a:r>
                        <a:rPr sz="1200" spc="-15" dirty="0">
                          <a:solidFill>
                            <a:srgbClr val="00338D"/>
                          </a:solidFill>
                          <a:latin typeface="Arial (Corpo)"/>
                          <a:cs typeface="Arial"/>
                        </a:rPr>
                        <a:t> </a:t>
                      </a:r>
                      <a:r>
                        <a:rPr sz="1200" dirty="0">
                          <a:solidFill>
                            <a:srgbClr val="00338D"/>
                          </a:solidFill>
                          <a:latin typeface="Arial (Corpo)"/>
                          <a:cs typeface="Arial"/>
                        </a:rPr>
                        <a:t>forniva</a:t>
                      </a:r>
                      <a:r>
                        <a:rPr sz="1200" spc="-40" dirty="0">
                          <a:solidFill>
                            <a:srgbClr val="00338D"/>
                          </a:solidFill>
                          <a:latin typeface="Arial (Corpo)"/>
                          <a:cs typeface="Arial"/>
                        </a:rPr>
                        <a:t> </a:t>
                      </a:r>
                      <a:r>
                        <a:rPr sz="1200" dirty="0">
                          <a:solidFill>
                            <a:srgbClr val="00338D"/>
                          </a:solidFill>
                          <a:latin typeface="Arial (Corpo)"/>
                          <a:cs typeface="Arial"/>
                        </a:rPr>
                        <a:t>in</a:t>
                      </a:r>
                      <a:r>
                        <a:rPr sz="1200" spc="-15" dirty="0">
                          <a:solidFill>
                            <a:srgbClr val="00338D"/>
                          </a:solidFill>
                          <a:latin typeface="Arial (Corpo)"/>
                          <a:cs typeface="Arial"/>
                        </a:rPr>
                        <a:t> </a:t>
                      </a:r>
                      <a:r>
                        <a:rPr sz="1200" spc="-25" dirty="0">
                          <a:solidFill>
                            <a:srgbClr val="00338D"/>
                          </a:solidFill>
                          <a:latin typeface="Arial (Corpo)"/>
                          <a:cs typeface="Arial"/>
                        </a:rPr>
                        <a:t>uso </a:t>
                      </a:r>
                      <a:r>
                        <a:rPr sz="1200" dirty="0">
                          <a:solidFill>
                            <a:srgbClr val="00338D"/>
                          </a:solidFill>
                          <a:latin typeface="Arial (Corpo)"/>
                          <a:cs typeface="Arial"/>
                        </a:rPr>
                        <a:t>a </a:t>
                      </a:r>
                      <a:r>
                        <a:rPr sz="1200" spc="-10" dirty="0">
                          <a:solidFill>
                            <a:srgbClr val="00338D"/>
                          </a:solidFill>
                          <a:latin typeface="Arial (Corpo)"/>
                          <a:cs typeface="Arial"/>
                        </a:rPr>
                        <a:t>Trenitalia</a:t>
                      </a:r>
                      <a:r>
                        <a:rPr sz="1200" spc="-20" dirty="0">
                          <a:solidFill>
                            <a:srgbClr val="00338D"/>
                          </a:solidFill>
                          <a:latin typeface="Arial (Corpo)"/>
                          <a:cs typeface="Arial"/>
                        </a:rPr>
                        <a:t> </a:t>
                      </a:r>
                      <a:r>
                        <a:rPr sz="1200" dirty="0">
                          <a:solidFill>
                            <a:srgbClr val="00338D"/>
                          </a:solidFill>
                          <a:latin typeface="Arial (Corpo)"/>
                          <a:cs typeface="Arial"/>
                        </a:rPr>
                        <a:t>Spa)</a:t>
                      </a:r>
                      <a:r>
                        <a:rPr sz="1200" spc="-25" dirty="0">
                          <a:solidFill>
                            <a:srgbClr val="00338D"/>
                          </a:solidFill>
                          <a:latin typeface="Arial (Corpo)"/>
                          <a:cs typeface="Arial"/>
                        </a:rPr>
                        <a:t> </a:t>
                      </a:r>
                      <a:r>
                        <a:rPr sz="1200" dirty="0">
                          <a:solidFill>
                            <a:srgbClr val="00338D"/>
                          </a:solidFill>
                          <a:latin typeface="Arial (Corpo)"/>
                          <a:cs typeface="Arial"/>
                        </a:rPr>
                        <a:t>era</a:t>
                      </a:r>
                      <a:r>
                        <a:rPr sz="1200" spc="-20" dirty="0">
                          <a:solidFill>
                            <a:srgbClr val="00338D"/>
                          </a:solidFill>
                          <a:latin typeface="Arial (Corpo)"/>
                          <a:cs typeface="Arial"/>
                        </a:rPr>
                        <a:t> </a:t>
                      </a:r>
                      <a:r>
                        <a:rPr sz="1200" dirty="0">
                          <a:solidFill>
                            <a:srgbClr val="00338D"/>
                          </a:solidFill>
                          <a:latin typeface="Arial (Corpo)"/>
                          <a:cs typeface="Arial"/>
                        </a:rPr>
                        <a:t>stato </a:t>
                      </a:r>
                      <a:r>
                        <a:rPr sz="1200" spc="-10" dirty="0">
                          <a:solidFill>
                            <a:srgbClr val="00338D"/>
                          </a:solidFill>
                          <a:latin typeface="Arial (Corpo)"/>
                          <a:cs typeface="Arial"/>
                        </a:rPr>
                        <a:t>sottoposto</a:t>
                      </a:r>
                      <a:r>
                        <a:rPr sz="1200" spc="-35" dirty="0">
                          <a:solidFill>
                            <a:srgbClr val="00338D"/>
                          </a:solidFill>
                          <a:latin typeface="Arial (Corpo)"/>
                          <a:cs typeface="Arial"/>
                        </a:rPr>
                        <a:t> </a:t>
                      </a:r>
                      <a:r>
                        <a:rPr sz="1200" dirty="0">
                          <a:solidFill>
                            <a:srgbClr val="00338D"/>
                          </a:solidFill>
                          <a:latin typeface="Arial (Corpo)"/>
                          <a:cs typeface="Arial"/>
                        </a:rPr>
                        <a:t>di</a:t>
                      </a:r>
                      <a:r>
                        <a:rPr sz="1200" spc="-10" dirty="0">
                          <a:solidFill>
                            <a:srgbClr val="00338D"/>
                          </a:solidFill>
                          <a:latin typeface="Arial (Corpo)"/>
                          <a:cs typeface="Arial"/>
                        </a:rPr>
                        <a:t> </a:t>
                      </a:r>
                      <a:r>
                        <a:rPr sz="1200" dirty="0">
                          <a:solidFill>
                            <a:srgbClr val="00338D"/>
                          </a:solidFill>
                          <a:latin typeface="Arial (Corpo)"/>
                          <a:cs typeface="Arial"/>
                        </a:rPr>
                        <a:t>recente</a:t>
                      </a:r>
                      <a:r>
                        <a:rPr sz="1200" spc="-45" dirty="0">
                          <a:solidFill>
                            <a:srgbClr val="00338D"/>
                          </a:solidFill>
                          <a:latin typeface="Arial (Corpo)"/>
                          <a:cs typeface="Arial"/>
                        </a:rPr>
                        <a:t> </a:t>
                      </a:r>
                      <a:r>
                        <a:rPr sz="1200" dirty="0">
                          <a:solidFill>
                            <a:srgbClr val="00338D"/>
                          </a:solidFill>
                          <a:latin typeface="Arial (Corpo)"/>
                          <a:cs typeface="Arial"/>
                        </a:rPr>
                        <a:t>a</a:t>
                      </a:r>
                      <a:r>
                        <a:rPr sz="1200" spc="10" dirty="0">
                          <a:solidFill>
                            <a:srgbClr val="00338D"/>
                          </a:solidFill>
                          <a:latin typeface="Arial (Corpo)"/>
                          <a:cs typeface="Arial"/>
                        </a:rPr>
                        <a:t> </a:t>
                      </a:r>
                      <a:r>
                        <a:rPr sz="1200" spc="-10" dirty="0">
                          <a:solidFill>
                            <a:srgbClr val="00338D"/>
                          </a:solidFill>
                          <a:latin typeface="Arial (Corpo)"/>
                          <a:cs typeface="Arial"/>
                        </a:rPr>
                        <a:t>revisione</a:t>
                      </a:r>
                      <a:r>
                        <a:rPr sz="1200" spc="-35" dirty="0">
                          <a:solidFill>
                            <a:srgbClr val="00338D"/>
                          </a:solidFill>
                          <a:latin typeface="Arial (Corpo)"/>
                          <a:cs typeface="Arial"/>
                        </a:rPr>
                        <a:t> </a:t>
                      </a:r>
                      <a:r>
                        <a:rPr sz="1200" spc="-10" dirty="0">
                          <a:solidFill>
                            <a:srgbClr val="00338D"/>
                          </a:solidFill>
                          <a:latin typeface="Arial (Corpo)"/>
                          <a:cs typeface="Arial"/>
                        </a:rPr>
                        <a:t>programmata,</a:t>
                      </a:r>
                      <a:r>
                        <a:rPr sz="1200" spc="-40" dirty="0">
                          <a:solidFill>
                            <a:srgbClr val="00338D"/>
                          </a:solidFill>
                          <a:latin typeface="Arial (Corpo)"/>
                          <a:cs typeface="Arial"/>
                        </a:rPr>
                        <a:t> </a:t>
                      </a:r>
                      <a:r>
                        <a:rPr sz="1200" dirty="0">
                          <a:solidFill>
                            <a:srgbClr val="00338D"/>
                          </a:solidFill>
                          <a:latin typeface="Arial (Corpo)"/>
                          <a:cs typeface="Arial"/>
                        </a:rPr>
                        <a:t>al</a:t>
                      </a:r>
                      <a:r>
                        <a:rPr sz="1200" spc="-5" dirty="0">
                          <a:solidFill>
                            <a:srgbClr val="00338D"/>
                          </a:solidFill>
                          <a:latin typeface="Arial (Corpo)"/>
                          <a:cs typeface="Arial"/>
                        </a:rPr>
                        <a:t> </a:t>
                      </a:r>
                      <a:r>
                        <a:rPr sz="1200" dirty="0">
                          <a:solidFill>
                            <a:srgbClr val="00338D"/>
                          </a:solidFill>
                          <a:latin typeface="Arial (Corpo)"/>
                          <a:cs typeface="Arial"/>
                        </a:rPr>
                        <a:t>cui</a:t>
                      </a:r>
                      <a:r>
                        <a:rPr sz="1200" spc="5" dirty="0">
                          <a:solidFill>
                            <a:srgbClr val="00338D"/>
                          </a:solidFill>
                          <a:latin typeface="Arial (Corpo)"/>
                          <a:cs typeface="Arial"/>
                        </a:rPr>
                        <a:t> </a:t>
                      </a:r>
                      <a:r>
                        <a:rPr sz="1200" spc="-10" dirty="0">
                          <a:solidFill>
                            <a:srgbClr val="00338D"/>
                          </a:solidFill>
                          <a:latin typeface="Arial (Corpo)"/>
                          <a:cs typeface="Arial"/>
                        </a:rPr>
                        <a:t>seguito</a:t>
                      </a:r>
                      <a:r>
                        <a:rPr sz="1200" spc="-45" dirty="0">
                          <a:solidFill>
                            <a:srgbClr val="00338D"/>
                          </a:solidFill>
                          <a:latin typeface="Arial (Corpo)"/>
                          <a:cs typeface="Arial"/>
                        </a:rPr>
                        <a:t> </a:t>
                      </a:r>
                      <a:r>
                        <a:rPr sz="1200" spc="-25" dirty="0">
                          <a:solidFill>
                            <a:srgbClr val="00338D"/>
                          </a:solidFill>
                          <a:latin typeface="Arial (Corpo)"/>
                          <a:cs typeface="Arial"/>
                        </a:rPr>
                        <a:t>era </a:t>
                      </a:r>
                      <a:r>
                        <a:rPr sz="1200" dirty="0">
                          <a:solidFill>
                            <a:srgbClr val="00338D"/>
                          </a:solidFill>
                          <a:latin typeface="Arial (Corpo)"/>
                          <a:cs typeface="Arial"/>
                        </a:rPr>
                        <a:t>stato</a:t>
                      </a:r>
                      <a:r>
                        <a:rPr sz="1200" spc="-5" dirty="0">
                          <a:solidFill>
                            <a:srgbClr val="00338D"/>
                          </a:solidFill>
                          <a:latin typeface="Arial (Corpo)"/>
                          <a:cs typeface="Arial"/>
                        </a:rPr>
                        <a:t> </a:t>
                      </a:r>
                      <a:r>
                        <a:rPr sz="1200" spc="-10" dirty="0">
                          <a:solidFill>
                            <a:srgbClr val="00338D"/>
                          </a:solidFill>
                          <a:latin typeface="Arial (Corpo)"/>
                          <a:cs typeface="Arial"/>
                        </a:rPr>
                        <a:t>richiesto</a:t>
                      </a:r>
                      <a:r>
                        <a:rPr sz="1200" spc="-45" dirty="0">
                          <a:solidFill>
                            <a:srgbClr val="00338D"/>
                          </a:solidFill>
                          <a:latin typeface="Arial (Corpo)"/>
                          <a:cs typeface="Arial"/>
                        </a:rPr>
                        <a:t> </a:t>
                      </a:r>
                      <a:r>
                        <a:rPr sz="1200" dirty="0">
                          <a:solidFill>
                            <a:srgbClr val="00338D"/>
                          </a:solidFill>
                          <a:latin typeface="Arial (Corpo)"/>
                          <a:cs typeface="Arial"/>
                        </a:rPr>
                        <a:t>dalla</a:t>
                      </a:r>
                      <a:r>
                        <a:rPr sz="1200" spc="-45" dirty="0">
                          <a:solidFill>
                            <a:srgbClr val="00338D"/>
                          </a:solidFill>
                          <a:latin typeface="Arial (Corpo)"/>
                          <a:cs typeface="Arial"/>
                        </a:rPr>
                        <a:t> </a:t>
                      </a:r>
                      <a:r>
                        <a:rPr sz="1200" dirty="0">
                          <a:solidFill>
                            <a:srgbClr val="00338D"/>
                          </a:solidFill>
                          <a:latin typeface="Arial (Corpo)"/>
                          <a:cs typeface="Arial"/>
                        </a:rPr>
                        <a:t>Società</a:t>
                      </a:r>
                      <a:r>
                        <a:rPr sz="1200" spc="-45" dirty="0">
                          <a:solidFill>
                            <a:srgbClr val="00338D"/>
                          </a:solidFill>
                          <a:latin typeface="Arial (Corpo)"/>
                          <a:cs typeface="Arial"/>
                        </a:rPr>
                        <a:t> </a:t>
                      </a:r>
                      <a:r>
                        <a:rPr sz="1200" dirty="0">
                          <a:solidFill>
                            <a:srgbClr val="00338D"/>
                          </a:solidFill>
                          <a:latin typeface="Arial (Corpo)"/>
                          <a:cs typeface="Arial"/>
                        </a:rPr>
                        <a:t>Cima</a:t>
                      </a:r>
                      <a:r>
                        <a:rPr sz="1200" spc="-45" dirty="0">
                          <a:solidFill>
                            <a:srgbClr val="00338D"/>
                          </a:solidFill>
                          <a:latin typeface="Arial (Corpo)"/>
                          <a:cs typeface="Arial"/>
                        </a:rPr>
                        <a:t> </a:t>
                      </a:r>
                      <a:r>
                        <a:rPr sz="1200" spc="-10" dirty="0">
                          <a:solidFill>
                            <a:srgbClr val="00338D"/>
                          </a:solidFill>
                          <a:latin typeface="Arial (Corpo)"/>
                          <a:cs typeface="Arial"/>
                        </a:rPr>
                        <a:t>Riparazioni</a:t>
                      </a:r>
                      <a:r>
                        <a:rPr sz="1200" spc="-50" dirty="0">
                          <a:solidFill>
                            <a:srgbClr val="00338D"/>
                          </a:solidFill>
                          <a:latin typeface="Arial (Corpo)"/>
                          <a:cs typeface="Arial"/>
                        </a:rPr>
                        <a:t> </a:t>
                      </a:r>
                      <a:r>
                        <a:rPr sz="1200" dirty="0">
                          <a:solidFill>
                            <a:srgbClr val="00338D"/>
                          </a:solidFill>
                          <a:latin typeface="Arial (Corpo)"/>
                          <a:cs typeface="Arial"/>
                        </a:rPr>
                        <a:t>Spa</a:t>
                      </a:r>
                      <a:r>
                        <a:rPr sz="1200" spc="-20" dirty="0">
                          <a:solidFill>
                            <a:srgbClr val="00338D"/>
                          </a:solidFill>
                          <a:latin typeface="Arial (Corpo)"/>
                          <a:cs typeface="Arial"/>
                        </a:rPr>
                        <a:t> </a:t>
                      </a:r>
                      <a:r>
                        <a:rPr sz="1200" dirty="0">
                          <a:solidFill>
                            <a:srgbClr val="00338D"/>
                          </a:solidFill>
                          <a:latin typeface="Arial (Corpo)"/>
                          <a:cs typeface="Arial"/>
                        </a:rPr>
                        <a:t>alla</a:t>
                      </a:r>
                      <a:r>
                        <a:rPr sz="1200" spc="-45" dirty="0">
                          <a:solidFill>
                            <a:srgbClr val="00338D"/>
                          </a:solidFill>
                          <a:latin typeface="Arial (Corpo)"/>
                          <a:cs typeface="Arial"/>
                        </a:rPr>
                        <a:t> </a:t>
                      </a:r>
                      <a:r>
                        <a:rPr sz="1200" dirty="0">
                          <a:solidFill>
                            <a:srgbClr val="00338D"/>
                          </a:solidFill>
                          <a:latin typeface="Arial (Corpo)"/>
                          <a:cs typeface="Arial"/>
                        </a:rPr>
                        <a:t>società</a:t>
                      </a:r>
                      <a:r>
                        <a:rPr sz="1200" spc="-45" dirty="0">
                          <a:solidFill>
                            <a:srgbClr val="00338D"/>
                          </a:solidFill>
                          <a:latin typeface="Arial (Corpo)"/>
                          <a:cs typeface="Arial"/>
                        </a:rPr>
                        <a:t> </a:t>
                      </a:r>
                      <a:r>
                        <a:rPr sz="1200" spc="-10" dirty="0">
                          <a:solidFill>
                            <a:srgbClr val="00338D"/>
                          </a:solidFill>
                          <a:latin typeface="Arial (Corpo)"/>
                          <a:cs typeface="Arial"/>
                        </a:rPr>
                        <a:t>GATX</a:t>
                      </a:r>
                      <a:r>
                        <a:rPr sz="1200" spc="-30" dirty="0">
                          <a:solidFill>
                            <a:srgbClr val="00338D"/>
                          </a:solidFill>
                          <a:latin typeface="Arial (Corpo)"/>
                          <a:cs typeface="Arial"/>
                        </a:rPr>
                        <a:t> </a:t>
                      </a:r>
                      <a:r>
                        <a:rPr sz="1200" dirty="0">
                          <a:solidFill>
                            <a:srgbClr val="00338D"/>
                          </a:solidFill>
                          <a:latin typeface="Arial (Corpo)"/>
                          <a:cs typeface="Arial"/>
                        </a:rPr>
                        <a:t>RAIL</a:t>
                      </a:r>
                      <a:r>
                        <a:rPr sz="1200" spc="-40" dirty="0">
                          <a:solidFill>
                            <a:srgbClr val="00338D"/>
                          </a:solidFill>
                          <a:latin typeface="Arial (Corpo)"/>
                          <a:cs typeface="Arial"/>
                        </a:rPr>
                        <a:t> </a:t>
                      </a:r>
                      <a:r>
                        <a:rPr sz="1200" dirty="0">
                          <a:solidFill>
                            <a:srgbClr val="00338D"/>
                          </a:solidFill>
                          <a:latin typeface="Arial (Corpo)"/>
                          <a:cs typeface="Arial"/>
                        </a:rPr>
                        <a:t>la</a:t>
                      </a:r>
                      <a:r>
                        <a:rPr sz="1200" spc="-20" dirty="0">
                          <a:solidFill>
                            <a:srgbClr val="00338D"/>
                          </a:solidFill>
                          <a:latin typeface="Arial (Corpo)"/>
                          <a:cs typeface="Arial"/>
                        </a:rPr>
                        <a:t> </a:t>
                      </a:r>
                      <a:r>
                        <a:rPr sz="1200" spc="-10" dirty="0">
                          <a:solidFill>
                            <a:srgbClr val="00338D"/>
                          </a:solidFill>
                          <a:latin typeface="Arial (Corpo)"/>
                          <a:cs typeface="Arial"/>
                        </a:rPr>
                        <a:t>sostituzione</a:t>
                      </a:r>
                      <a:r>
                        <a:rPr sz="1200" spc="-55" dirty="0">
                          <a:solidFill>
                            <a:srgbClr val="00338D"/>
                          </a:solidFill>
                          <a:latin typeface="Arial (Corpo)"/>
                          <a:cs typeface="Arial"/>
                        </a:rPr>
                        <a:t> </a:t>
                      </a:r>
                      <a:r>
                        <a:rPr sz="1200" spc="-25" dirty="0">
                          <a:solidFill>
                            <a:srgbClr val="00338D"/>
                          </a:solidFill>
                          <a:latin typeface="Arial (Corpo)"/>
                          <a:cs typeface="Arial"/>
                        </a:rPr>
                        <a:t>di </a:t>
                      </a:r>
                      <a:r>
                        <a:rPr sz="1200" dirty="0">
                          <a:solidFill>
                            <a:srgbClr val="00338D"/>
                          </a:solidFill>
                          <a:latin typeface="Arial (Corpo)"/>
                          <a:cs typeface="Arial"/>
                        </a:rPr>
                        <a:t>due</a:t>
                      </a:r>
                      <a:r>
                        <a:rPr sz="1200" spc="-25" dirty="0">
                          <a:solidFill>
                            <a:srgbClr val="00338D"/>
                          </a:solidFill>
                          <a:latin typeface="Arial (Corpo)"/>
                          <a:cs typeface="Arial"/>
                        </a:rPr>
                        <a:t> </a:t>
                      </a:r>
                      <a:r>
                        <a:rPr sz="1200" dirty="0">
                          <a:solidFill>
                            <a:srgbClr val="00338D"/>
                          </a:solidFill>
                          <a:latin typeface="Arial (Corpo)"/>
                          <a:cs typeface="Arial"/>
                        </a:rPr>
                        <a:t>sale,</a:t>
                      </a:r>
                      <a:r>
                        <a:rPr sz="1200" spc="-40" dirty="0">
                          <a:solidFill>
                            <a:srgbClr val="00338D"/>
                          </a:solidFill>
                          <a:latin typeface="Arial (Corpo)"/>
                          <a:cs typeface="Arial"/>
                        </a:rPr>
                        <a:t> </a:t>
                      </a:r>
                      <a:r>
                        <a:rPr sz="1200" dirty="0">
                          <a:solidFill>
                            <a:srgbClr val="00338D"/>
                          </a:solidFill>
                          <a:latin typeface="Arial (Corpo)"/>
                          <a:cs typeface="Arial"/>
                        </a:rPr>
                        <a:t>in</a:t>
                      </a:r>
                      <a:r>
                        <a:rPr sz="1200" spc="-25" dirty="0">
                          <a:solidFill>
                            <a:srgbClr val="00338D"/>
                          </a:solidFill>
                          <a:latin typeface="Arial (Corpo)"/>
                          <a:cs typeface="Arial"/>
                        </a:rPr>
                        <a:t> </a:t>
                      </a:r>
                      <a:r>
                        <a:rPr sz="1200" dirty="0">
                          <a:solidFill>
                            <a:srgbClr val="00338D"/>
                          </a:solidFill>
                          <a:latin typeface="Arial (Corpo)"/>
                          <a:cs typeface="Arial"/>
                        </a:rPr>
                        <a:t>quanto</a:t>
                      </a:r>
                      <a:r>
                        <a:rPr sz="1200" spc="-50" dirty="0">
                          <a:solidFill>
                            <a:srgbClr val="00338D"/>
                          </a:solidFill>
                          <a:latin typeface="Arial (Corpo)"/>
                          <a:cs typeface="Arial"/>
                        </a:rPr>
                        <a:t> </a:t>
                      </a:r>
                      <a:r>
                        <a:rPr sz="1200" dirty="0">
                          <a:solidFill>
                            <a:srgbClr val="00338D"/>
                          </a:solidFill>
                          <a:latin typeface="Arial (Corpo)"/>
                          <a:cs typeface="Arial"/>
                        </a:rPr>
                        <a:t>non</a:t>
                      </a:r>
                      <a:r>
                        <a:rPr sz="1200" spc="-25" dirty="0">
                          <a:solidFill>
                            <a:srgbClr val="00338D"/>
                          </a:solidFill>
                          <a:latin typeface="Arial (Corpo)"/>
                          <a:cs typeface="Arial"/>
                        </a:rPr>
                        <a:t> </a:t>
                      </a:r>
                      <a:r>
                        <a:rPr sz="1200" spc="-10" dirty="0">
                          <a:solidFill>
                            <a:srgbClr val="00338D"/>
                          </a:solidFill>
                          <a:latin typeface="Arial (Corpo)"/>
                          <a:cs typeface="Arial"/>
                        </a:rPr>
                        <a:t>regolari,</a:t>
                      </a:r>
                      <a:r>
                        <a:rPr sz="1200" spc="-50" dirty="0">
                          <a:solidFill>
                            <a:srgbClr val="00338D"/>
                          </a:solidFill>
                          <a:latin typeface="Arial (Corpo)"/>
                          <a:cs typeface="Arial"/>
                        </a:rPr>
                        <a:t> </a:t>
                      </a:r>
                      <a:r>
                        <a:rPr sz="1200" dirty="0">
                          <a:solidFill>
                            <a:srgbClr val="00338D"/>
                          </a:solidFill>
                          <a:latin typeface="Arial (Corpo)"/>
                          <a:cs typeface="Arial"/>
                        </a:rPr>
                        <a:t>la</a:t>
                      </a:r>
                      <a:r>
                        <a:rPr sz="1200" spc="-20" dirty="0">
                          <a:solidFill>
                            <a:srgbClr val="00338D"/>
                          </a:solidFill>
                          <a:latin typeface="Arial (Corpo)"/>
                          <a:cs typeface="Arial"/>
                        </a:rPr>
                        <a:t> </a:t>
                      </a:r>
                      <a:r>
                        <a:rPr sz="1200" dirty="0">
                          <a:solidFill>
                            <a:srgbClr val="00338D"/>
                          </a:solidFill>
                          <a:latin typeface="Arial (Corpo)"/>
                          <a:cs typeface="Arial"/>
                        </a:rPr>
                        <a:t>quale</a:t>
                      </a:r>
                      <a:r>
                        <a:rPr sz="1200" spc="-50" dirty="0">
                          <a:solidFill>
                            <a:srgbClr val="00338D"/>
                          </a:solidFill>
                          <a:latin typeface="Arial (Corpo)"/>
                          <a:cs typeface="Arial"/>
                        </a:rPr>
                        <a:t> </a:t>
                      </a:r>
                      <a:r>
                        <a:rPr sz="1200" spc="-10" dirty="0">
                          <a:solidFill>
                            <a:srgbClr val="00338D"/>
                          </a:solidFill>
                          <a:latin typeface="Arial (Corpo)"/>
                          <a:cs typeface="Arial"/>
                        </a:rPr>
                        <a:t>aveva</a:t>
                      </a:r>
                      <a:r>
                        <a:rPr sz="1200" spc="-25" dirty="0">
                          <a:solidFill>
                            <a:srgbClr val="00338D"/>
                          </a:solidFill>
                          <a:latin typeface="Arial (Corpo)"/>
                          <a:cs typeface="Arial"/>
                        </a:rPr>
                        <a:t> </a:t>
                      </a:r>
                      <a:r>
                        <a:rPr sz="1200" spc="-10" dirty="0">
                          <a:solidFill>
                            <a:srgbClr val="00338D"/>
                          </a:solidFill>
                          <a:latin typeface="Arial (Corpo)"/>
                          <a:cs typeface="Arial"/>
                        </a:rPr>
                        <a:t>provveduto</a:t>
                      </a:r>
                      <a:r>
                        <a:rPr sz="1200" spc="-50" dirty="0">
                          <a:solidFill>
                            <a:srgbClr val="00338D"/>
                          </a:solidFill>
                          <a:latin typeface="Arial (Corpo)"/>
                          <a:cs typeface="Arial"/>
                        </a:rPr>
                        <a:t> </a:t>
                      </a:r>
                      <a:r>
                        <a:rPr sz="1200" dirty="0">
                          <a:solidFill>
                            <a:srgbClr val="00338D"/>
                          </a:solidFill>
                          <a:latin typeface="Arial (Corpo)"/>
                          <a:cs typeface="Arial"/>
                        </a:rPr>
                        <a:t>ad</a:t>
                      </a:r>
                      <a:r>
                        <a:rPr sz="1200" spc="-25" dirty="0">
                          <a:solidFill>
                            <a:srgbClr val="00338D"/>
                          </a:solidFill>
                          <a:latin typeface="Arial (Corpo)"/>
                          <a:cs typeface="Arial"/>
                        </a:rPr>
                        <a:t> </a:t>
                      </a:r>
                      <a:r>
                        <a:rPr sz="1200" dirty="0">
                          <a:solidFill>
                            <a:srgbClr val="00338D"/>
                          </a:solidFill>
                          <a:latin typeface="Arial (Corpo)"/>
                          <a:cs typeface="Arial"/>
                        </a:rPr>
                        <a:t>inviare</a:t>
                      </a:r>
                      <a:r>
                        <a:rPr sz="1200" spc="-50" dirty="0">
                          <a:solidFill>
                            <a:srgbClr val="00338D"/>
                          </a:solidFill>
                          <a:latin typeface="Arial (Corpo)"/>
                          <a:cs typeface="Arial"/>
                        </a:rPr>
                        <a:t> </a:t>
                      </a:r>
                      <a:r>
                        <a:rPr sz="1200" dirty="0">
                          <a:solidFill>
                            <a:srgbClr val="00338D"/>
                          </a:solidFill>
                          <a:latin typeface="Arial (Corpo)"/>
                          <a:cs typeface="Arial"/>
                        </a:rPr>
                        <a:t>altre</a:t>
                      </a:r>
                      <a:r>
                        <a:rPr sz="1200" spc="-50" dirty="0">
                          <a:solidFill>
                            <a:srgbClr val="00338D"/>
                          </a:solidFill>
                          <a:latin typeface="Arial (Corpo)"/>
                          <a:cs typeface="Arial"/>
                        </a:rPr>
                        <a:t> </a:t>
                      </a:r>
                      <a:r>
                        <a:rPr sz="1200" dirty="0">
                          <a:solidFill>
                            <a:srgbClr val="00338D"/>
                          </a:solidFill>
                          <a:latin typeface="Arial (Corpo)"/>
                          <a:cs typeface="Arial"/>
                        </a:rPr>
                        <a:t>due</a:t>
                      </a:r>
                      <a:r>
                        <a:rPr sz="1200" spc="-20" dirty="0">
                          <a:solidFill>
                            <a:srgbClr val="00338D"/>
                          </a:solidFill>
                          <a:latin typeface="Arial (Corpo)"/>
                          <a:cs typeface="Arial"/>
                        </a:rPr>
                        <a:t> </a:t>
                      </a:r>
                      <a:r>
                        <a:rPr sz="1200" dirty="0">
                          <a:solidFill>
                            <a:srgbClr val="00338D"/>
                          </a:solidFill>
                          <a:latin typeface="Arial (Corpo)"/>
                          <a:cs typeface="Arial"/>
                        </a:rPr>
                        <a:t>sale</a:t>
                      </a:r>
                      <a:r>
                        <a:rPr sz="1200" spc="-50" dirty="0">
                          <a:solidFill>
                            <a:srgbClr val="00338D"/>
                          </a:solidFill>
                          <a:latin typeface="Arial (Corpo)"/>
                          <a:cs typeface="Arial"/>
                        </a:rPr>
                        <a:t> </a:t>
                      </a:r>
                      <a:r>
                        <a:rPr sz="1200" spc="-10" dirty="0">
                          <a:solidFill>
                            <a:srgbClr val="00338D"/>
                          </a:solidFill>
                          <a:latin typeface="Arial (Corpo)"/>
                          <a:cs typeface="Arial"/>
                        </a:rPr>
                        <a:t>tramite l'officina</a:t>
                      </a:r>
                      <a:r>
                        <a:rPr sz="1200" spc="-35" dirty="0">
                          <a:solidFill>
                            <a:srgbClr val="00338D"/>
                          </a:solidFill>
                          <a:latin typeface="Arial (Corpo)"/>
                          <a:cs typeface="Arial"/>
                        </a:rPr>
                        <a:t> </a:t>
                      </a:r>
                      <a:r>
                        <a:rPr sz="1200" spc="-10" dirty="0">
                          <a:solidFill>
                            <a:srgbClr val="00338D"/>
                          </a:solidFill>
                          <a:latin typeface="Arial (Corpo)"/>
                          <a:cs typeface="Arial"/>
                        </a:rPr>
                        <a:t>Jugental</a:t>
                      </a:r>
                      <a:r>
                        <a:rPr sz="1200" spc="-35" dirty="0">
                          <a:solidFill>
                            <a:srgbClr val="00338D"/>
                          </a:solidFill>
                          <a:latin typeface="Arial (Corpo)"/>
                          <a:cs typeface="Arial"/>
                        </a:rPr>
                        <a:t> </a:t>
                      </a:r>
                      <a:r>
                        <a:rPr sz="1200" dirty="0">
                          <a:solidFill>
                            <a:srgbClr val="00338D"/>
                          </a:solidFill>
                          <a:latin typeface="Arial (Corpo)"/>
                          <a:cs typeface="Arial"/>
                        </a:rPr>
                        <a:t>(società</a:t>
                      </a:r>
                      <a:r>
                        <a:rPr sz="1200" spc="-35" dirty="0">
                          <a:solidFill>
                            <a:srgbClr val="00338D"/>
                          </a:solidFill>
                          <a:latin typeface="Arial (Corpo)"/>
                          <a:cs typeface="Arial"/>
                        </a:rPr>
                        <a:t> </a:t>
                      </a:r>
                      <a:r>
                        <a:rPr sz="1200" dirty="0">
                          <a:solidFill>
                            <a:srgbClr val="00338D"/>
                          </a:solidFill>
                          <a:latin typeface="Arial (Corpo)"/>
                          <a:cs typeface="Arial"/>
                        </a:rPr>
                        <a:t>di sua</a:t>
                      </a:r>
                      <a:r>
                        <a:rPr sz="1200" spc="-75" dirty="0">
                          <a:solidFill>
                            <a:srgbClr val="00338D"/>
                          </a:solidFill>
                          <a:latin typeface="Arial (Corpo)"/>
                          <a:cs typeface="Arial"/>
                        </a:rPr>
                        <a:t> </a:t>
                      </a:r>
                      <a:r>
                        <a:rPr sz="1200" spc="-10" dirty="0">
                          <a:solidFill>
                            <a:srgbClr val="00338D"/>
                          </a:solidFill>
                          <a:latin typeface="Arial (Corpo)"/>
                          <a:cs typeface="Arial"/>
                        </a:rPr>
                        <a:t>proprietà).</a:t>
                      </a:r>
                      <a:endParaRPr sz="1200">
                        <a:latin typeface="Arial (Corpo)"/>
                        <a:cs typeface="Arial"/>
                      </a:endParaRPr>
                    </a:p>
                  </a:txBody>
                  <a:tcPr marL="0" marR="0" marT="33019"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3"/>
                  </a:ext>
                </a:extLst>
              </a:tr>
              <a:tr h="1007744">
                <a:tc>
                  <a:txBody>
                    <a:bodyPr/>
                    <a:lstStyle/>
                    <a:p>
                      <a:pPr>
                        <a:lnSpc>
                          <a:spcPct val="100000"/>
                        </a:lnSpc>
                        <a:spcBef>
                          <a:spcPts val="1150"/>
                        </a:spcBef>
                      </a:pPr>
                      <a:endParaRPr sz="1200">
                        <a:latin typeface="Arial (Corpo)"/>
                        <a:cs typeface="Times New Roman"/>
                      </a:endParaRPr>
                    </a:p>
                    <a:p>
                      <a:pPr marL="212725" marR="207010" indent="81915">
                        <a:lnSpc>
                          <a:spcPct val="100000"/>
                        </a:lnSpc>
                      </a:pPr>
                      <a:r>
                        <a:rPr sz="1200" b="1" spc="-20" dirty="0">
                          <a:solidFill>
                            <a:srgbClr val="00338D"/>
                          </a:solidFill>
                          <a:latin typeface="Arial (Corpo)"/>
                          <a:cs typeface="Arial"/>
                        </a:rPr>
                        <a:t>Tema</a:t>
                      </a:r>
                      <a:r>
                        <a:rPr sz="1200" b="1" spc="-65" dirty="0">
                          <a:solidFill>
                            <a:srgbClr val="00338D"/>
                          </a:solidFill>
                          <a:latin typeface="Arial (Corpo)"/>
                          <a:cs typeface="Arial"/>
                        </a:rPr>
                        <a:t> </a:t>
                      </a:r>
                      <a:r>
                        <a:rPr sz="1200" b="1" spc="-10" dirty="0">
                          <a:solidFill>
                            <a:srgbClr val="00338D"/>
                          </a:solidFill>
                          <a:latin typeface="Arial (Corpo)"/>
                          <a:cs typeface="Arial"/>
                        </a:rPr>
                        <a:t>della giurisdizione</a:t>
                      </a:r>
                      <a:endParaRPr sz="1200">
                        <a:latin typeface="Arial (Corpo)"/>
                        <a:cs typeface="Arial"/>
                      </a:endParaRPr>
                    </a:p>
                  </a:txBody>
                  <a:tcPr marL="0" marR="0" marT="146050"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83185" marR="203200">
                        <a:lnSpc>
                          <a:spcPct val="100000"/>
                        </a:lnSpc>
                        <a:spcBef>
                          <a:spcPts val="290"/>
                        </a:spcBef>
                      </a:pPr>
                      <a:r>
                        <a:rPr sz="1200" dirty="0">
                          <a:solidFill>
                            <a:srgbClr val="00338D"/>
                          </a:solidFill>
                          <a:latin typeface="Arial (Corpo)"/>
                          <a:cs typeface="Arial"/>
                        </a:rPr>
                        <a:t>Il</a:t>
                      </a:r>
                      <a:r>
                        <a:rPr sz="1200" spc="5" dirty="0">
                          <a:solidFill>
                            <a:srgbClr val="00338D"/>
                          </a:solidFill>
                          <a:latin typeface="Arial (Corpo)"/>
                          <a:cs typeface="Arial"/>
                        </a:rPr>
                        <a:t> </a:t>
                      </a:r>
                      <a:r>
                        <a:rPr sz="1200" spc="-10" dirty="0">
                          <a:solidFill>
                            <a:srgbClr val="00338D"/>
                          </a:solidFill>
                          <a:latin typeface="Arial (Corpo)"/>
                          <a:cs typeface="Arial"/>
                        </a:rPr>
                        <a:t>Tribunale</a:t>
                      </a:r>
                      <a:r>
                        <a:rPr sz="1200" spc="-50" dirty="0">
                          <a:solidFill>
                            <a:srgbClr val="00338D"/>
                          </a:solidFill>
                          <a:latin typeface="Arial (Corpo)"/>
                          <a:cs typeface="Arial"/>
                        </a:rPr>
                        <a:t> </a:t>
                      </a:r>
                      <a:r>
                        <a:rPr sz="1200" dirty="0">
                          <a:solidFill>
                            <a:srgbClr val="00338D"/>
                          </a:solidFill>
                          <a:latin typeface="Arial (Corpo)"/>
                          <a:cs typeface="Arial"/>
                        </a:rPr>
                        <a:t>di</a:t>
                      </a:r>
                      <a:r>
                        <a:rPr sz="1200" spc="5" dirty="0">
                          <a:solidFill>
                            <a:srgbClr val="00338D"/>
                          </a:solidFill>
                          <a:latin typeface="Arial (Corpo)"/>
                          <a:cs typeface="Arial"/>
                        </a:rPr>
                        <a:t> </a:t>
                      </a:r>
                      <a:r>
                        <a:rPr sz="1200" dirty="0">
                          <a:solidFill>
                            <a:srgbClr val="00338D"/>
                          </a:solidFill>
                          <a:latin typeface="Arial (Corpo)"/>
                          <a:cs typeface="Arial"/>
                        </a:rPr>
                        <a:t>Lucca,</a:t>
                      </a:r>
                      <a:r>
                        <a:rPr sz="1200" spc="-30" dirty="0">
                          <a:solidFill>
                            <a:srgbClr val="00338D"/>
                          </a:solidFill>
                          <a:latin typeface="Arial (Corpo)"/>
                          <a:cs typeface="Arial"/>
                        </a:rPr>
                        <a:t> </a:t>
                      </a:r>
                      <a:r>
                        <a:rPr sz="1200" spc="-10" dirty="0">
                          <a:solidFill>
                            <a:srgbClr val="00338D"/>
                          </a:solidFill>
                          <a:latin typeface="Arial (Corpo)"/>
                          <a:cs typeface="Arial"/>
                        </a:rPr>
                        <a:t>aderendo</a:t>
                      </a:r>
                      <a:r>
                        <a:rPr sz="1200" spc="-40" dirty="0">
                          <a:solidFill>
                            <a:srgbClr val="00338D"/>
                          </a:solidFill>
                          <a:latin typeface="Arial (Corpo)"/>
                          <a:cs typeface="Arial"/>
                        </a:rPr>
                        <a:t> </a:t>
                      </a:r>
                      <a:r>
                        <a:rPr sz="1200" dirty="0">
                          <a:solidFill>
                            <a:srgbClr val="00338D"/>
                          </a:solidFill>
                          <a:latin typeface="Arial (Corpo)"/>
                          <a:cs typeface="Arial"/>
                        </a:rPr>
                        <a:t>alla</a:t>
                      </a:r>
                      <a:r>
                        <a:rPr sz="1200" spc="-40" dirty="0">
                          <a:solidFill>
                            <a:srgbClr val="00338D"/>
                          </a:solidFill>
                          <a:latin typeface="Arial (Corpo)"/>
                          <a:cs typeface="Arial"/>
                        </a:rPr>
                        <a:t> </a:t>
                      </a:r>
                      <a:r>
                        <a:rPr sz="1200" dirty="0">
                          <a:solidFill>
                            <a:srgbClr val="00338D"/>
                          </a:solidFill>
                          <a:latin typeface="Arial (Corpo)"/>
                          <a:cs typeface="Arial"/>
                        </a:rPr>
                        <a:t>tesi</a:t>
                      </a:r>
                      <a:r>
                        <a:rPr sz="1200" spc="-35" dirty="0">
                          <a:solidFill>
                            <a:srgbClr val="00338D"/>
                          </a:solidFill>
                          <a:latin typeface="Arial (Corpo)"/>
                          <a:cs typeface="Arial"/>
                        </a:rPr>
                        <a:t> </a:t>
                      </a:r>
                      <a:r>
                        <a:rPr sz="1200" spc="-10" dirty="0">
                          <a:solidFill>
                            <a:srgbClr val="00338D"/>
                          </a:solidFill>
                          <a:latin typeface="Arial (Corpo)"/>
                          <a:cs typeface="Arial"/>
                        </a:rPr>
                        <a:t>condivisa</a:t>
                      </a:r>
                      <a:r>
                        <a:rPr sz="1200" spc="-40" dirty="0">
                          <a:solidFill>
                            <a:srgbClr val="00338D"/>
                          </a:solidFill>
                          <a:latin typeface="Arial (Corpo)"/>
                          <a:cs typeface="Arial"/>
                        </a:rPr>
                        <a:t> </a:t>
                      </a:r>
                      <a:r>
                        <a:rPr sz="1200" dirty="0">
                          <a:solidFill>
                            <a:srgbClr val="00338D"/>
                          </a:solidFill>
                          <a:latin typeface="Arial (Corpo)"/>
                          <a:cs typeface="Arial"/>
                        </a:rPr>
                        <a:t>dalla</a:t>
                      </a:r>
                      <a:r>
                        <a:rPr sz="1200" spc="-35" dirty="0">
                          <a:solidFill>
                            <a:srgbClr val="00338D"/>
                          </a:solidFill>
                          <a:latin typeface="Arial (Corpo)"/>
                          <a:cs typeface="Arial"/>
                        </a:rPr>
                        <a:t> </a:t>
                      </a:r>
                      <a:r>
                        <a:rPr sz="1200" spc="-10" dirty="0">
                          <a:solidFill>
                            <a:srgbClr val="00338D"/>
                          </a:solidFill>
                          <a:latin typeface="Arial (Corpo)"/>
                          <a:cs typeface="Arial"/>
                        </a:rPr>
                        <a:t>giurisprudenza</a:t>
                      </a:r>
                      <a:r>
                        <a:rPr sz="1200" spc="-40" dirty="0">
                          <a:solidFill>
                            <a:srgbClr val="00338D"/>
                          </a:solidFill>
                          <a:latin typeface="Arial (Corpo)"/>
                          <a:cs typeface="Arial"/>
                        </a:rPr>
                        <a:t> </a:t>
                      </a:r>
                      <a:r>
                        <a:rPr sz="1200" spc="-10" dirty="0">
                          <a:solidFill>
                            <a:srgbClr val="00338D"/>
                          </a:solidFill>
                          <a:latin typeface="Arial (Corpo)"/>
                          <a:cs typeface="Arial"/>
                        </a:rPr>
                        <a:t>maggioritaria,</a:t>
                      </a:r>
                      <a:r>
                        <a:rPr sz="1200" spc="-30" dirty="0">
                          <a:solidFill>
                            <a:srgbClr val="00338D"/>
                          </a:solidFill>
                          <a:latin typeface="Arial (Corpo)"/>
                          <a:cs typeface="Arial"/>
                        </a:rPr>
                        <a:t> </a:t>
                      </a:r>
                      <a:r>
                        <a:rPr sz="1200" u="sng" spc="-25" dirty="0">
                          <a:solidFill>
                            <a:srgbClr val="00338D"/>
                          </a:solidFill>
                          <a:uFill>
                            <a:solidFill>
                              <a:srgbClr val="00338D"/>
                            </a:solidFill>
                          </a:uFill>
                          <a:latin typeface="Arial (Corpo)"/>
                          <a:cs typeface="Arial"/>
                        </a:rPr>
                        <a:t>ha</a:t>
                      </a:r>
                      <a:r>
                        <a:rPr sz="1200" u="none" spc="-25" dirty="0">
                          <a:solidFill>
                            <a:srgbClr val="00338D"/>
                          </a:solidFill>
                          <a:latin typeface="Arial (Corpo)"/>
                          <a:cs typeface="Arial"/>
                        </a:rPr>
                        <a:t> </a:t>
                      </a:r>
                      <a:r>
                        <a:rPr sz="1200" u="sng" spc="-10" dirty="0">
                          <a:solidFill>
                            <a:srgbClr val="00338D"/>
                          </a:solidFill>
                          <a:uFill>
                            <a:solidFill>
                              <a:srgbClr val="00338D"/>
                            </a:solidFill>
                          </a:uFill>
                          <a:latin typeface="Arial (Corpo)"/>
                          <a:cs typeface="Arial"/>
                        </a:rPr>
                        <a:t>affermato</a:t>
                      </a:r>
                      <a:r>
                        <a:rPr sz="1200" u="sng" spc="-3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che</a:t>
                      </a:r>
                      <a:r>
                        <a:rPr sz="1200" u="sng" spc="-5"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le società</a:t>
                      </a:r>
                      <a:r>
                        <a:rPr sz="1200" u="sng" spc="-3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estere</a:t>
                      </a:r>
                      <a:r>
                        <a:rPr sz="1200" u="sng" spc="-25" dirty="0">
                          <a:solidFill>
                            <a:srgbClr val="00338D"/>
                          </a:solidFill>
                          <a:uFill>
                            <a:solidFill>
                              <a:srgbClr val="00338D"/>
                            </a:solidFill>
                          </a:uFill>
                          <a:latin typeface="Arial (Corpo)"/>
                          <a:cs typeface="Arial"/>
                        </a:rPr>
                        <a:t> </a:t>
                      </a:r>
                      <a:r>
                        <a:rPr sz="1200" u="sng" spc="-10" dirty="0">
                          <a:solidFill>
                            <a:srgbClr val="00338D"/>
                          </a:solidFill>
                          <a:uFill>
                            <a:solidFill>
                              <a:srgbClr val="00338D"/>
                            </a:solidFill>
                          </a:uFill>
                          <a:latin typeface="Arial (Corpo)"/>
                          <a:cs typeface="Arial"/>
                        </a:rPr>
                        <a:t>operanti</a:t>
                      </a:r>
                      <a:r>
                        <a:rPr sz="1200" u="sng" spc="-35"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sul </a:t>
                      </a:r>
                      <a:r>
                        <a:rPr sz="1200" u="sng" spc="-10" dirty="0">
                          <a:solidFill>
                            <a:srgbClr val="00338D"/>
                          </a:solidFill>
                          <a:uFill>
                            <a:solidFill>
                              <a:srgbClr val="00338D"/>
                            </a:solidFill>
                          </a:uFill>
                          <a:latin typeface="Arial (Corpo)"/>
                          <a:cs typeface="Arial"/>
                        </a:rPr>
                        <a:t>territorio</a:t>
                      </a:r>
                      <a:r>
                        <a:rPr sz="1200" u="sng" spc="-25" dirty="0">
                          <a:solidFill>
                            <a:srgbClr val="00338D"/>
                          </a:solidFill>
                          <a:uFill>
                            <a:solidFill>
                              <a:srgbClr val="00338D"/>
                            </a:solidFill>
                          </a:uFill>
                          <a:latin typeface="Arial (Corpo)"/>
                          <a:cs typeface="Arial"/>
                        </a:rPr>
                        <a:t> </a:t>
                      </a:r>
                      <a:r>
                        <a:rPr sz="1200" u="sng" spc="-10" dirty="0">
                          <a:solidFill>
                            <a:srgbClr val="00338D"/>
                          </a:solidFill>
                          <a:uFill>
                            <a:solidFill>
                              <a:srgbClr val="00338D"/>
                            </a:solidFill>
                          </a:uFill>
                          <a:latin typeface="Arial (Corpo)"/>
                          <a:cs typeface="Arial"/>
                        </a:rPr>
                        <a:t>italiano</a:t>
                      </a:r>
                      <a:r>
                        <a:rPr sz="1200" u="sng" spc="-4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hanno</a:t>
                      </a:r>
                      <a:r>
                        <a:rPr sz="1200" u="sng" spc="-30" dirty="0">
                          <a:solidFill>
                            <a:srgbClr val="00338D"/>
                          </a:solidFill>
                          <a:uFill>
                            <a:solidFill>
                              <a:srgbClr val="00338D"/>
                            </a:solidFill>
                          </a:uFill>
                          <a:latin typeface="Arial (Corpo)"/>
                          <a:cs typeface="Arial"/>
                        </a:rPr>
                        <a:t> </a:t>
                      </a:r>
                      <a:r>
                        <a:rPr sz="1200" u="sng" spc="-10" dirty="0">
                          <a:solidFill>
                            <a:srgbClr val="00338D"/>
                          </a:solidFill>
                          <a:uFill>
                            <a:solidFill>
                              <a:srgbClr val="00338D"/>
                            </a:solidFill>
                          </a:uFill>
                          <a:latin typeface="Arial (Corpo)"/>
                          <a:cs typeface="Arial"/>
                        </a:rPr>
                        <a:t>l’obbligo</a:t>
                      </a:r>
                      <a:r>
                        <a:rPr sz="1200" u="sng" spc="-3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di</a:t>
                      </a:r>
                      <a:r>
                        <a:rPr sz="1200" u="sng" spc="5" dirty="0">
                          <a:solidFill>
                            <a:srgbClr val="00338D"/>
                          </a:solidFill>
                          <a:uFill>
                            <a:solidFill>
                              <a:srgbClr val="00338D"/>
                            </a:solidFill>
                          </a:uFill>
                          <a:latin typeface="Arial (Corpo)"/>
                          <a:cs typeface="Arial"/>
                        </a:rPr>
                        <a:t> </a:t>
                      </a:r>
                      <a:r>
                        <a:rPr sz="1200" u="sng" spc="-10" dirty="0">
                          <a:solidFill>
                            <a:srgbClr val="00338D"/>
                          </a:solidFill>
                          <a:uFill>
                            <a:solidFill>
                              <a:srgbClr val="00338D"/>
                            </a:solidFill>
                          </a:uFill>
                          <a:latin typeface="Arial (Corpo)"/>
                          <a:cs typeface="Arial"/>
                        </a:rPr>
                        <a:t>rispettare</a:t>
                      </a:r>
                      <a:r>
                        <a:rPr sz="1200" u="sng" spc="-30" dirty="0">
                          <a:solidFill>
                            <a:srgbClr val="00338D"/>
                          </a:solidFill>
                          <a:uFill>
                            <a:solidFill>
                              <a:srgbClr val="00338D"/>
                            </a:solidFill>
                          </a:uFill>
                          <a:latin typeface="Arial (Corpo)"/>
                          <a:cs typeface="Arial"/>
                        </a:rPr>
                        <a:t> </a:t>
                      </a:r>
                      <a:r>
                        <a:rPr sz="1200" u="sng" spc="-25" dirty="0">
                          <a:solidFill>
                            <a:srgbClr val="00338D"/>
                          </a:solidFill>
                          <a:uFill>
                            <a:solidFill>
                              <a:srgbClr val="00338D"/>
                            </a:solidFill>
                          </a:uFill>
                          <a:latin typeface="Arial (Corpo)"/>
                          <a:cs typeface="Arial"/>
                        </a:rPr>
                        <a:t>le</a:t>
                      </a:r>
                      <a:r>
                        <a:rPr sz="1200" u="none" spc="-25" dirty="0">
                          <a:solidFill>
                            <a:srgbClr val="00338D"/>
                          </a:solidFill>
                          <a:latin typeface="Arial (Corpo)"/>
                          <a:cs typeface="Arial"/>
                        </a:rPr>
                        <a:t> </a:t>
                      </a:r>
                      <a:r>
                        <a:rPr sz="1200" u="sng" dirty="0">
                          <a:solidFill>
                            <a:srgbClr val="00338D"/>
                          </a:solidFill>
                          <a:uFill>
                            <a:solidFill>
                              <a:srgbClr val="00338D"/>
                            </a:solidFill>
                          </a:uFill>
                          <a:latin typeface="Arial (Corpo)"/>
                          <a:cs typeface="Arial"/>
                        </a:rPr>
                        <a:t>norme</a:t>
                      </a:r>
                      <a:r>
                        <a:rPr sz="1200" u="sng" spc="-4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vigenti</a:t>
                      </a:r>
                      <a:r>
                        <a:rPr sz="1200" u="sng" spc="-45"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in</a:t>
                      </a:r>
                      <a:r>
                        <a:rPr sz="1200" u="sng" spc="-25"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Italia</a:t>
                      </a:r>
                      <a:r>
                        <a:rPr sz="1200" u="none" dirty="0">
                          <a:solidFill>
                            <a:srgbClr val="00338D"/>
                          </a:solidFill>
                          <a:latin typeface="Arial (Corpo)"/>
                          <a:cs typeface="Arial"/>
                        </a:rPr>
                        <a:t>,</a:t>
                      </a:r>
                      <a:r>
                        <a:rPr sz="1200" u="none" spc="-55" dirty="0">
                          <a:solidFill>
                            <a:srgbClr val="00338D"/>
                          </a:solidFill>
                          <a:latin typeface="Arial (Corpo)"/>
                          <a:cs typeface="Arial"/>
                        </a:rPr>
                        <a:t> </a:t>
                      </a:r>
                      <a:r>
                        <a:rPr sz="1200" u="none" dirty="0">
                          <a:solidFill>
                            <a:srgbClr val="00338D"/>
                          </a:solidFill>
                          <a:latin typeface="Arial (Corpo)"/>
                          <a:cs typeface="Arial"/>
                        </a:rPr>
                        <a:t>con</a:t>
                      </a:r>
                      <a:r>
                        <a:rPr sz="1200" u="none" spc="-10" dirty="0">
                          <a:solidFill>
                            <a:srgbClr val="00338D"/>
                          </a:solidFill>
                          <a:latin typeface="Arial (Corpo)"/>
                          <a:cs typeface="Arial"/>
                        </a:rPr>
                        <a:t> </a:t>
                      </a:r>
                      <a:r>
                        <a:rPr sz="1200" u="none" dirty="0">
                          <a:solidFill>
                            <a:srgbClr val="00338D"/>
                          </a:solidFill>
                          <a:latin typeface="Arial (Corpo)"/>
                          <a:cs typeface="Arial"/>
                        </a:rPr>
                        <a:t>la</a:t>
                      </a:r>
                      <a:r>
                        <a:rPr sz="1200" u="none" spc="-25" dirty="0">
                          <a:solidFill>
                            <a:srgbClr val="00338D"/>
                          </a:solidFill>
                          <a:latin typeface="Arial (Corpo)"/>
                          <a:cs typeface="Arial"/>
                        </a:rPr>
                        <a:t> </a:t>
                      </a:r>
                      <a:r>
                        <a:rPr sz="1200" u="none" spc="-10" dirty="0">
                          <a:solidFill>
                            <a:srgbClr val="00338D"/>
                          </a:solidFill>
                          <a:latin typeface="Arial (Corpo)"/>
                          <a:cs typeface="Arial"/>
                        </a:rPr>
                        <a:t>conseguenza</a:t>
                      </a:r>
                      <a:r>
                        <a:rPr sz="1200" u="none" spc="-55" dirty="0">
                          <a:solidFill>
                            <a:srgbClr val="00338D"/>
                          </a:solidFill>
                          <a:latin typeface="Arial (Corpo)"/>
                          <a:cs typeface="Arial"/>
                        </a:rPr>
                        <a:t> </a:t>
                      </a:r>
                      <a:r>
                        <a:rPr sz="1200" u="none" dirty="0">
                          <a:solidFill>
                            <a:srgbClr val="00338D"/>
                          </a:solidFill>
                          <a:latin typeface="Arial (Corpo)"/>
                          <a:cs typeface="Arial"/>
                        </a:rPr>
                        <a:t>che</a:t>
                      </a:r>
                      <a:r>
                        <a:rPr sz="1200" u="none" spc="-10" dirty="0">
                          <a:solidFill>
                            <a:srgbClr val="00338D"/>
                          </a:solidFill>
                          <a:latin typeface="Arial (Corpo)"/>
                          <a:cs typeface="Arial"/>
                        </a:rPr>
                        <a:t> </a:t>
                      </a:r>
                      <a:r>
                        <a:rPr sz="1200" u="none" dirty="0">
                          <a:solidFill>
                            <a:srgbClr val="00338D"/>
                          </a:solidFill>
                          <a:latin typeface="Arial (Corpo)"/>
                          <a:cs typeface="Arial"/>
                        </a:rPr>
                        <a:t>il</a:t>
                      </a:r>
                      <a:r>
                        <a:rPr sz="1200" u="none" spc="-30" dirty="0">
                          <a:solidFill>
                            <a:srgbClr val="00338D"/>
                          </a:solidFill>
                          <a:latin typeface="Arial (Corpo)"/>
                          <a:cs typeface="Arial"/>
                        </a:rPr>
                        <a:t> </a:t>
                      </a:r>
                      <a:r>
                        <a:rPr sz="1200" u="none" dirty="0">
                          <a:solidFill>
                            <a:srgbClr val="00338D"/>
                          </a:solidFill>
                          <a:latin typeface="Arial (Corpo)"/>
                          <a:cs typeface="Arial"/>
                        </a:rPr>
                        <a:t>D.Lgs.</a:t>
                      </a:r>
                      <a:r>
                        <a:rPr sz="1200" u="none" spc="-45" dirty="0">
                          <a:solidFill>
                            <a:srgbClr val="00338D"/>
                          </a:solidFill>
                          <a:latin typeface="Arial (Corpo)"/>
                          <a:cs typeface="Arial"/>
                        </a:rPr>
                        <a:t> </a:t>
                      </a:r>
                      <a:r>
                        <a:rPr sz="1200" u="none" spc="-10" dirty="0">
                          <a:solidFill>
                            <a:srgbClr val="00338D"/>
                          </a:solidFill>
                          <a:latin typeface="Arial (Corpo)"/>
                          <a:cs typeface="Arial"/>
                        </a:rPr>
                        <a:t>231/2001</a:t>
                      </a:r>
                      <a:r>
                        <a:rPr sz="1200" u="none" spc="-60" dirty="0">
                          <a:solidFill>
                            <a:srgbClr val="00338D"/>
                          </a:solidFill>
                          <a:latin typeface="Arial (Corpo)"/>
                          <a:cs typeface="Arial"/>
                        </a:rPr>
                        <a:t> </a:t>
                      </a:r>
                      <a:r>
                        <a:rPr sz="1200" u="none" dirty="0">
                          <a:solidFill>
                            <a:srgbClr val="00338D"/>
                          </a:solidFill>
                          <a:latin typeface="Arial (Corpo)"/>
                          <a:cs typeface="Arial"/>
                        </a:rPr>
                        <a:t>si</a:t>
                      </a:r>
                      <a:r>
                        <a:rPr sz="1200" u="none" spc="-10" dirty="0">
                          <a:solidFill>
                            <a:srgbClr val="00338D"/>
                          </a:solidFill>
                          <a:latin typeface="Arial (Corpo)"/>
                          <a:cs typeface="Arial"/>
                        </a:rPr>
                        <a:t> </a:t>
                      </a:r>
                      <a:r>
                        <a:rPr sz="1200" u="none" dirty="0">
                          <a:solidFill>
                            <a:srgbClr val="00338D"/>
                          </a:solidFill>
                          <a:latin typeface="Arial (Corpo)"/>
                          <a:cs typeface="Arial"/>
                        </a:rPr>
                        <a:t>applica</a:t>
                      </a:r>
                      <a:r>
                        <a:rPr sz="1200" u="none" spc="-50" dirty="0">
                          <a:solidFill>
                            <a:srgbClr val="00338D"/>
                          </a:solidFill>
                          <a:latin typeface="Arial (Corpo)"/>
                          <a:cs typeface="Arial"/>
                        </a:rPr>
                        <a:t> </a:t>
                      </a:r>
                      <a:r>
                        <a:rPr sz="1200" u="none" dirty="0">
                          <a:solidFill>
                            <a:srgbClr val="00338D"/>
                          </a:solidFill>
                          <a:latin typeface="Arial (Corpo)"/>
                          <a:cs typeface="Arial"/>
                        </a:rPr>
                        <a:t>anche</a:t>
                      </a:r>
                      <a:r>
                        <a:rPr sz="1200" u="none" spc="-65" dirty="0">
                          <a:solidFill>
                            <a:srgbClr val="00338D"/>
                          </a:solidFill>
                          <a:latin typeface="Arial (Corpo)"/>
                          <a:cs typeface="Arial"/>
                        </a:rPr>
                        <a:t> </a:t>
                      </a:r>
                      <a:r>
                        <a:rPr sz="1200" u="none" dirty="0">
                          <a:solidFill>
                            <a:srgbClr val="00338D"/>
                          </a:solidFill>
                          <a:latin typeface="Arial (Corpo)"/>
                          <a:cs typeface="Arial"/>
                        </a:rPr>
                        <a:t>agli</a:t>
                      </a:r>
                      <a:r>
                        <a:rPr sz="1200" u="none" spc="-45" dirty="0">
                          <a:solidFill>
                            <a:srgbClr val="00338D"/>
                          </a:solidFill>
                          <a:latin typeface="Arial (Corpo)"/>
                          <a:cs typeface="Arial"/>
                        </a:rPr>
                        <a:t> </a:t>
                      </a:r>
                      <a:r>
                        <a:rPr sz="1200" u="none" spc="-20" dirty="0">
                          <a:solidFill>
                            <a:srgbClr val="00338D"/>
                          </a:solidFill>
                          <a:latin typeface="Arial (Corpo)"/>
                          <a:cs typeface="Arial"/>
                        </a:rPr>
                        <a:t>enti </a:t>
                      </a:r>
                      <a:r>
                        <a:rPr sz="1200" u="none" spc="-10" dirty="0">
                          <a:solidFill>
                            <a:srgbClr val="00338D"/>
                          </a:solidFill>
                          <a:latin typeface="Arial (Corpo)"/>
                          <a:cs typeface="Arial"/>
                        </a:rPr>
                        <a:t>stranieri,</a:t>
                      </a:r>
                      <a:r>
                        <a:rPr sz="1200" u="none" spc="-20" dirty="0">
                          <a:solidFill>
                            <a:srgbClr val="00338D"/>
                          </a:solidFill>
                          <a:latin typeface="Arial (Corpo)"/>
                          <a:cs typeface="Arial"/>
                        </a:rPr>
                        <a:t> </a:t>
                      </a:r>
                      <a:r>
                        <a:rPr sz="1200" u="none" dirty="0">
                          <a:solidFill>
                            <a:srgbClr val="00338D"/>
                          </a:solidFill>
                          <a:latin typeface="Arial (Corpo)"/>
                          <a:cs typeface="Arial"/>
                        </a:rPr>
                        <a:t>a</a:t>
                      </a:r>
                      <a:r>
                        <a:rPr sz="1200" u="none" spc="10" dirty="0">
                          <a:solidFill>
                            <a:srgbClr val="00338D"/>
                          </a:solidFill>
                          <a:latin typeface="Arial (Corpo)"/>
                          <a:cs typeface="Arial"/>
                        </a:rPr>
                        <a:t> </a:t>
                      </a:r>
                      <a:r>
                        <a:rPr sz="1200" u="none" spc="-10" dirty="0">
                          <a:solidFill>
                            <a:srgbClr val="00338D"/>
                          </a:solidFill>
                          <a:latin typeface="Arial (Corpo)"/>
                          <a:cs typeface="Arial"/>
                        </a:rPr>
                        <a:t>prescindere</a:t>
                      </a:r>
                      <a:r>
                        <a:rPr sz="1200" u="none" spc="-25" dirty="0">
                          <a:solidFill>
                            <a:srgbClr val="00338D"/>
                          </a:solidFill>
                          <a:latin typeface="Arial (Corpo)"/>
                          <a:cs typeface="Arial"/>
                        </a:rPr>
                        <a:t> </a:t>
                      </a:r>
                      <a:r>
                        <a:rPr sz="1200" u="none" dirty="0">
                          <a:solidFill>
                            <a:srgbClr val="00338D"/>
                          </a:solidFill>
                          <a:latin typeface="Arial (Corpo)"/>
                          <a:cs typeface="Arial"/>
                        </a:rPr>
                        <a:t>dalla</a:t>
                      </a:r>
                      <a:r>
                        <a:rPr sz="1200" u="none" spc="-30" dirty="0">
                          <a:solidFill>
                            <a:srgbClr val="00338D"/>
                          </a:solidFill>
                          <a:latin typeface="Arial (Corpo)"/>
                          <a:cs typeface="Arial"/>
                        </a:rPr>
                        <a:t> </a:t>
                      </a:r>
                      <a:r>
                        <a:rPr sz="1200" u="none" spc="-10" dirty="0">
                          <a:solidFill>
                            <a:srgbClr val="00338D"/>
                          </a:solidFill>
                          <a:latin typeface="Arial (Corpo)"/>
                          <a:cs typeface="Arial"/>
                        </a:rPr>
                        <a:t>presenza</a:t>
                      </a:r>
                      <a:r>
                        <a:rPr sz="1200" u="none" spc="-30" dirty="0">
                          <a:solidFill>
                            <a:srgbClr val="00338D"/>
                          </a:solidFill>
                          <a:latin typeface="Arial (Corpo)"/>
                          <a:cs typeface="Arial"/>
                        </a:rPr>
                        <a:t> </a:t>
                      </a:r>
                      <a:r>
                        <a:rPr sz="1200" u="none" dirty="0">
                          <a:solidFill>
                            <a:srgbClr val="00338D"/>
                          </a:solidFill>
                          <a:latin typeface="Arial (Corpo)"/>
                          <a:cs typeface="Arial"/>
                        </a:rPr>
                        <a:t>sul </a:t>
                      </a:r>
                      <a:r>
                        <a:rPr sz="1200" u="none" spc="-10" dirty="0">
                          <a:solidFill>
                            <a:srgbClr val="00338D"/>
                          </a:solidFill>
                          <a:latin typeface="Arial (Corpo)"/>
                          <a:cs typeface="Arial"/>
                        </a:rPr>
                        <a:t>territorio</a:t>
                      </a:r>
                      <a:r>
                        <a:rPr sz="1200" u="none" spc="-35" dirty="0">
                          <a:solidFill>
                            <a:srgbClr val="00338D"/>
                          </a:solidFill>
                          <a:latin typeface="Arial (Corpo)"/>
                          <a:cs typeface="Arial"/>
                        </a:rPr>
                        <a:t> </a:t>
                      </a:r>
                      <a:r>
                        <a:rPr sz="1200" u="none" spc="-10" dirty="0">
                          <a:solidFill>
                            <a:srgbClr val="00338D"/>
                          </a:solidFill>
                          <a:latin typeface="Arial (Corpo)"/>
                          <a:cs typeface="Arial"/>
                        </a:rPr>
                        <a:t>nazionale</a:t>
                      </a:r>
                      <a:r>
                        <a:rPr sz="1200" u="none" spc="-30" dirty="0">
                          <a:solidFill>
                            <a:srgbClr val="00338D"/>
                          </a:solidFill>
                          <a:latin typeface="Arial (Corpo)"/>
                          <a:cs typeface="Arial"/>
                        </a:rPr>
                        <a:t> </a:t>
                      </a:r>
                      <a:r>
                        <a:rPr sz="1200" u="none" dirty="0">
                          <a:solidFill>
                            <a:srgbClr val="00338D"/>
                          </a:solidFill>
                          <a:latin typeface="Arial (Corpo)"/>
                          <a:cs typeface="Arial"/>
                        </a:rPr>
                        <a:t>di una sede</a:t>
                      </a:r>
                      <a:r>
                        <a:rPr sz="1200" u="none" spc="-5" dirty="0">
                          <a:solidFill>
                            <a:srgbClr val="00338D"/>
                          </a:solidFill>
                          <a:latin typeface="Arial (Corpo)"/>
                          <a:cs typeface="Arial"/>
                        </a:rPr>
                        <a:t> </a:t>
                      </a:r>
                      <a:r>
                        <a:rPr sz="1200" u="none" spc="-10" dirty="0">
                          <a:solidFill>
                            <a:srgbClr val="00338D"/>
                          </a:solidFill>
                          <a:latin typeface="Arial (Corpo)"/>
                          <a:cs typeface="Arial"/>
                        </a:rPr>
                        <a:t>secondaria</a:t>
                      </a:r>
                      <a:r>
                        <a:rPr sz="1200" u="none" spc="-30" dirty="0">
                          <a:solidFill>
                            <a:srgbClr val="00338D"/>
                          </a:solidFill>
                          <a:latin typeface="Arial (Corpo)"/>
                          <a:cs typeface="Arial"/>
                        </a:rPr>
                        <a:t> </a:t>
                      </a:r>
                      <a:r>
                        <a:rPr sz="1200" u="none" dirty="0">
                          <a:solidFill>
                            <a:srgbClr val="00338D"/>
                          </a:solidFill>
                          <a:latin typeface="Arial (Corpo)"/>
                          <a:cs typeface="Arial"/>
                        </a:rPr>
                        <a:t>o</a:t>
                      </a:r>
                      <a:r>
                        <a:rPr sz="1200" u="none" spc="15" dirty="0">
                          <a:solidFill>
                            <a:srgbClr val="00338D"/>
                          </a:solidFill>
                          <a:latin typeface="Arial (Corpo)"/>
                          <a:cs typeface="Arial"/>
                        </a:rPr>
                        <a:t> </a:t>
                      </a:r>
                      <a:r>
                        <a:rPr sz="1200" u="none" spc="-25" dirty="0">
                          <a:solidFill>
                            <a:srgbClr val="00338D"/>
                          </a:solidFill>
                          <a:latin typeface="Arial (Corpo)"/>
                          <a:cs typeface="Arial"/>
                        </a:rPr>
                        <a:t>di </a:t>
                      </a:r>
                      <a:r>
                        <a:rPr sz="1200" u="none" dirty="0">
                          <a:solidFill>
                            <a:srgbClr val="00338D"/>
                          </a:solidFill>
                          <a:latin typeface="Arial (Corpo)"/>
                          <a:cs typeface="Arial"/>
                        </a:rPr>
                        <a:t>uno</a:t>
                      </a:r>
                      <a:r>
                        <a:rPr sz="1200" u="none" spc="-45" dirty="0">
                          <a:solidFill>
                            <a:srgbClr val="00338D"/>
                          </a:solidFill>
                          <a:latin typeface="Arial (Corpo)"/>
                          <a:cs typeface="Arial"/>
                        </a:rPr>
                        <a:t> </a:t>
                      </a:r>
                      <a:r>
                        <a:rPr sz="1200" u="none" spc="-10" dirty="0">
                          <a:solidFill>
                            <a:srgbClr val="00338D"/>
                          </a:solidFill>
                          <a:latin typeface="Arial (Corpo)"/>
                          <a:cs typeface="Arial"/>
                        </a:rPr>
                        <a:t>stabilimento.</a:t>
                      </a:r>
                      <a:endParaRPr sz="1200" dirty="0">
                        <a:latin typeface="Arial (Corpo)"/>
                        <a:cs typeface="Arial"/>
                      </a:endParaRPr>
                    </a:p>
                  </a:txBody>
                  <a:tcPr marL="0" marR="0" marT="36830"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7310" y="471026"/>
            <a:ext cx="3756608" cy="511966"/>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Origine e destinatari</a:t>
            </a:r>
          </a:p>
        </p:txBody>
      </p:sp>
      <p:sp>
        <p:nvSpPr>
          <p:cNvPr id="3" name="object 3"/>
          <p:cNvSpPr txBox="1"/>
          <p:nvPr/>
        </p:nvSpPr>
        <p:spPr>
          <a:xfrm>
            <a:off x="3901248" y="1304846"/>
            <a:ext cx="1341755" cy="330835"/>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00338D"/>
                </a:solidFill>
                <a:latin typeface="Arial"/>
                <a:cs typeface="Arial"/>
              </a:rPr>
              <a:t>Destinatari</a:t>
            </a:r>
            <a:endParaRPr sz="200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1115284640"/>
              </p:ext>
            </p:extLst>
          </p:nvPr>
        </p:nvGraphicFramePr>
        <p:xfrm>
          <a:off x="1735835" y="1889760"/>
          <a:ext cx="1836420" cy="4204335"/>
        </p:xfrm>
        <a:graphic>
          <a:graphicData uri="http://schemas.openxmlformats.org/drawingml/2006/table">
            <a:tbl>
              <a:tblPr firstRow="1" bandRow="1">
                <a:tableStyleId>{2D5ABB26-0587-4C30-8999-92F81FD0307C}</a:tableStyleId>
              </a:tblPr>
              <a:tblGrid>
                <a:gridCol w="1836420">
                  <a:extLst>
                    <a:ext uri="{9D8B030D-6E8A-4147-A177-3AD203B41FA5}">
                      <a16:colId xmlns:a16="http://schemas.microsoft.com/office/drawing/2014/main" val="20000"/>
                    </a:ext>
                  </a:extLst>
                </a:gridCol>
              </a:tblGrid>
              <a:tr h="690245">
                <a:tc>
                  <a:txBody>
                    <a:bodyPr/>
                    <a:lstStyle/>
                    <a:p>
                      <a:pPr>
                        <a:lnSpc>
                          <a:spcPct val="100000"/>
                        </a:lnSpc>
                        <a:spcBef>
                          <a:spcPts val="60"/>
                        </a:spcBef>
                      </a:pPr>
                      <a:endParaRPr sz="1200" dirty="0">
                        <a:latin typeface="Times New Roman"/>
                        <a:cs typeface="Times New Roman"/>
                      </a:endParaRPr>
                    </a:p>
                    <a:p>
                      <a:pPr marR="12700" algn="ctr">
                        <a:lnSpc>
                          <a:spcPct val="100000"/>
                        </a:lnSpc>
                        <a:spcBef>
                          <a:spcPts val="5"/>
                        </a:spcBef>
                      </a:pPr>
                      <a:r>
                        <a:rPr sz="1200" b="1" spc="-30" dirty="0">
                          <a:solidFill>
                            <a:srgbClr val="FFFFFF"/>
                          </a:solidFill>
                          <a:latin typeface="Arial"/>
                          <a:cs typeface="Arial"/>
                        </a:rPr>
                        <a:t>Tutte</a:t>
                      </a:r>
                      <a:r>
                        <a:rPr sz="1200" b="1" spc="-45" dirty="0">
                          <a:solidFill>
                            <a:srgbClr val="FFFFFF"/>
                          </a:solidFill>
                          <a:latin typeface="Arial"/>
                          <a:cs typeface="Arial"/>
                        </a:rPr>
                        <a:t> </a:t>
                      </a:r>
                      <a:r>
                        <a:rPr sz="1200" b="1" dirty="0">
                          <a:solidFill>
                            <a:srgbClr val="FFFFFF"/>
                          </a:solidFill>
                          <a:latin typeface="Arial"/>
                          <a:cs typeface="Arial"/>
                        </a:rPr>
                        <a:t>le</a:t>
                      </a:r>
                      <a:r>
                        <a:rPr sz="1200" b="1" spc="-40" dirty="0">
                          <a:solidFill>
                            <a:srgbClr val="FFFFFF"/>
                          </a:solidFill>
                          <a:latin typeface="Arial"/>
                          <a:cs typeface="Arial"/>
                        </a:rPr>
                        <a:t> </a:t>
                      </a:r>
                      <a:r>
                        <a:rPr sz="1200" b="1" spc="-10" dirty="0">
                          <a:solidFill>
                            <a:srgbClr val="FFFFFF"/>
                          </a:solidFill>
                          <a:latin typeface="Arial"/>
                          <a:cs typeface="Arial"/>
                        </a:rPr>
                        <a:t>società</a:t>
                      </a:r>
                      <a:endParaRPr sz="1200" dirty="0">
                        <a:latin typeface="Arial"/>
                        <a:cs typeface="Arial"/>
                      </a:endParaRPr>
                    </a:p>
                  </a:txBody>
                  <a:tcPr marL="0" marR="0" marT="7620" marB="0">
                    <a:lnB w="19050">
                      <a:solidFill>
                        <a:srgbClr val="FFFFFF"/>
                      </a:solidFill>
                      <a:prstDash val="solid"/>
                    </a:lnB>
                    <a:solidFill>
                      <a:srgbClr val="00338D"/>
                    </a:solidFill>
                  </a:tcPr>
                </a:tc>
                <a:extLst>
                  <a:ext uri="{0D108BD9-81ED-4DB2-BD59-A6C34878D82A}">
                    <a16:rowId xmlns:a16="http://schemas.microsoft.com/office/drawing/2014/main" val="10000"/>
                  </a:ext>
                </a:extLst>
              </a:tr>
              <a:tr h="699135">
                <a:tc>
                  <a:txBody>
                    <a:bodyPr/>
                    <a:lstStyle/>
                    <a:p>
                      <a:pPr>
                        <a:lnSpc>
                          <a:spcPct val="100000"/>
                        </a:lnSpc>
                        <a:spcBef>
                          <a:spcPts val="135"/>
                        </a:spcBef>
                      </a:pPr>
                      <a:endParaRPr sz="1200">
                        <a:latin typeface="Times New Roman"/>
                        <a:cs typeface="Times New Roman"/>
                      </a:endParaRPr>
                    </a:p>
                    <a:p>
                      <a:pPr marR="10795" algn="ctr">
                        <a:lnSpc>
                          <a:spcPct val="100000"/>
                        </a:lnSpc>
                        <a:spcBef>
                          <a:spcPts val="5"/>
                        </a:spcBef>
                      </a:pPr>
                      <a:r>
                        <a:rPr sz="1200" b="1" spc="-10" dirty="0">
                          <a:solidFill>
                            <a:srgbClr val="FFFFFF"/>
                          </a:solidFill>
                          <a:latin typeface="Arial"/>
                          <a:cs typeface="Arial"/>
                        </a:rPr>
                        <a:t>Consorzi</a:t>
                      </a:r>
                      <a:endParaRPr sz="1200">
                        <a:latin typeface="Arial"/>
                        <a:cs typeface="Arial"/>
                      </a:endParaRPr>
                    </a:p>
                  </a:txBody>
                  <a:tcPr marL="0" marR="0" marT="17145" marB="0">
                    <a:lnT w="19050">
                      <a:solidFill>
                        <a:srgbClr val="FFFFFF"/>
                      </a:solidFill>
                      <a:prstDash val="solid"/>
                    </a:lnT>
                    <a:lnB w="19050">
                      <a:solidFill>
                        <a:srgbClr val="FFFFFF"/>
                      </a:solidFill>
                      <a:prstDash val="solid"/>
                    </a:lnB>
                    <a:solidFill>
                      <a:srgbClr val="00338D"/>
                    </a:solidFill>
                  </a:tcPr>
                </a:tc>
                <a:extLst>
                  <a:ext uri="{0D108BD9-81ED-4DB2-BD59-A6C34878D82A}">
                    <a16:rowId xmlns:a16="http://schemas.microsoft.com/office/drawing/2014/main" val="10001"/>
                  </a:ext>
                </a:extLst>
              </a:tr>
              <a:tr h="702945">
                <a:tc>
                  <a:txBody>
                    <a:bodyPr/>
                    <a:lstStyle/>
                    <a:p>
                      <a:pPr>
                        <a:lnSpc>
                          <a:spcPct val="100000"/>
                        </a:lnSpc>
                        <a:spcBef>
                          <a:spcPts val="130"/>
                        </a:spcBef>
                      </a:pPr>
                      <a:endParaRPr sz="1200">
                        <a:latin typeface="Times New Roman"/>
                        <a:cs typeface="Times New Roman"/>
                      </a:endParaRPr>
                    </a:p>
                    <a:p>
                      <a:pPr algn="ctr">
                        <a:lnSpc>
                          <a:spcPct val="100000"/>
                        </a:lnSpc>
                        <a:spcBef>
                          <a:spcPts val="5"/>
                        </a:spcBef>
                      </a:pPr>
                      <a:r>
                        <a:rPr sz="1200" b="1" spc="-10" dirty="0">
                          <a:solidFill>
                            <a:srgbClr val="FFFFFF"/>
                          </a:solidFill>
                          <a:latin typeface="Arial"/>
                          <a:cs typeface="Arial"/>
                        </a:rPr>
                        <a:t>Associazioni</a:t>
                      </a:r>
                      <a:endParaRPr sz="1200">
                        <a:latin typeface="Arial"/>
                        <a:cs typeface="Arial"/>
                      </a:endParaRPr>
                    </a:p>
                  </a:txBody>
                  <a:tcPr marL="0" marR="0" marT="16510" marB="0">
                    <a:lnT w="19050">
                      <a:solidFill>
                        <a:srgbClr val="FFFFFF"/>
                      </a:solidFill>
                      <a:prstDash val="solid"/>
                    </a:lnT>
                    <a:lnB w="28575">
                      <a:solidFill>
                        <a:srgbClr val="FFFFFF"/>
                      </a:solidFill>
                      <a:prstDash val="solid"/>
                    </a:lnB>
                    <a:solidFill>
                      <a:srgbClr val="00338D"/>
                    </a:solidFill>
                  </a:tcPr>
                </a:tc>
                <a:extLst>
                  <a:ext uri="{0D108BD9-81ED-4DB2-BD59-A6C34878D82A}">
                    <a16:rowId xmlns:a16="http://schemas.microsoft.com/office/drawing/2014/main" val="10002"/>
                  </a:ext>
                </a:extLst>
              </a:tr>
              <a:tr h="706755">
                <a:tc>
                  <a:txBody>
                    <a:bodyPr/>
                    <a:lstStyle/>
                    <a:p>
                      <a:pPr>
                        <a:lnSpc>
                          <a:spcPct val="100000"/>
                        </a:lnSpc>
                        <a:spcBef>
                          <a:spcPts val="160"/>
                        </a:spcBef>
                      </a:pPr>
                      <a:endParaRPr sz="1200">
                        <a:latin typeface="Times New Roman"/>
                        <a:cs typeface="Times New Roman"/>
                      </a:endParaRPr>
                    </a:p>
                    <a:p>
                      <a:pPr algn="ctr">
                        <a:lnSpc>
                          <a:spcPct val="100000"/>
                        </a:lnSpc>
                      </a:pPr>
                      <a:r>
                        <a:rPr sz="1200" b="1" spc="-10" dirty="0">
                          <a:solidFill>
                            <a:srgbClr val="FFFFFF"/>
                          </a:solidFill>
                          <a:latin typeface="Arial"/>
                          <a:cs typeface="Arial"/>
                        </a:rPr>
                        <a:t>Fondazioni</a:t>
                      </a:r>
                      <a:endParaRPr sz="1200">
                        <a:latin typeface="Arial"/>
                        <a:cs typeface="Arial"/>
                      </a:endParaRPr>
                    </a:p>
                  </a:txBody>
                  <a:tcPr marL="0" marR="0" marT="20320" marB="0">
                    <a:lnT w="28575">
                      <a:solidFill>
                        <a:srgbClr val="FFFFFF"/>
                      </a:solidFill>
                      <a:prstDash val="solid"/>
                    </a:lnT>
                    <a:lnB w="28575">
                      <a:solidFill>
                        <a:srgbClr val="FFFFFF"/>
                      </a:solidFill>
                      <a:prstDash val="solid"/>
                    </a:lnB>
                    <a:solidFill>
                      <a:srgbClr val="00338D"/>
                    </a:solidFill>
                  </a:tcPr>
                </a:tc>
                <a:extLst>
                  <a:ext uri="{0D108BD9-81ED-4DB2-BD59-A6C34878D82A}">
                    <a16:rowId xmlns:a16="http://schemas.microsoft.com/office/drawing/2014/main" val="10003"/>
                  </a:ext>
                </a:extLst>
              </a:tr>
              <a:tr h="709295">
                <a:tc>
                  <a:txBody>
                    <a:bodyPr/>
                    <a:lstStyle/>
                    <a:p>
                      <a:pPr marL="446405" marR="353695" indent="-99060">
                        <a:lnSpc>
                          <a:spcPct val="100000"/>
                        </a:lnSpc>
                        <a:spcBef>
                          <a:spcPts val="919"/>
                        </a:spcBef>
                      </a:pPr>
                      <a:r>
                        <a:rPr sz="1200" b="1" spc="-10" dirty="0">
                          <a:solidFill>
                            <a:srgbClr val="FFFFFF"/>
                          </a:solidFill>
                          <a:latin typeface="Arial"/>
                          <a:cs typeface="Arial"/>
                        </a:rPr>
                        <a:t>Enti</a:t>
                      </a:r>
                      <a:r>
                        <a:rPr sz="1200" b="1" spc="-75" dirty="0">
                          <a:solidFill>
                            <a:srgbClr val="FFFFFF"/>
                          </a:solidFill>
                          <a:latin typeface="Arial"/>
                          <a:cs typeface="Arial"/>
                        </a:rPr>
                        <a:t> </a:t>
                      </a:r>
                      <a:r>
                        <a:rPr sz="1200" b="1" spc="-10" dirty="0">
                          <a:solidFill>
                            <a:srgbClr val="FFFFFF"/>
                          </a:solidFill>
                          <a:latin typeface="Arial"/>
                          <a:cs typeface="Arial"/>
                        </a:rPr>
                        <a:t>pubblici economici</a:t>
                      </a:r>
                      <a:endParaRPr sz="1200">
                        <a:latin typeface="Arial"/>
                        <a:cs typeface="Arial"/>
                      </a:endParaRPr>
                    </a:p>
                  </a:txBody>
                  <a:tcPr marL="0" marR="0" marT="116839" marB="0">
                    <a:lnT w="28575">
                      <a:solidFill>
                        <a:srgbClr val="FFFFFF"/>
                      </a:solidFill>
                      <a:prstDash val="solid"/>
                    </a:lnT>
                    <a:lnB w="28575">
                      <a:solidFill>
                        <a:srgbClr val="FFFFFF"/>
                      </a:solidFill>
                      <a:prstDash val="solid"/>
                    </a:lnB>
                    <a:solidFill>
                      <a:srgbClr val="00338D"/>
                    </a:solidFill>
                  </a:tcPr>
                </a:tc>
                <a:extLst>
                  <a:ext uri="{0D108BD9-81ED-4DB2-BD59-A6C34878D82A}">
                    <a16:rowId xmlns:a16="http://schemas.microsoft.com/office/drawing/2014/main" val="10004"/>
                  </a:ext>
                </a:extLst>
              </a:tr>
              <a:tr h="695960">
                <a:tc>
                  <a:txBody>
                    <a:bodyPr/>
                    <a:lstStyle/>
                    <a:p>
                      <a:pPr marL="152400" marR="139065" indent="-1270" algn="ctr">
                        <a:lnSpc>
                          <a:spcPct val="100000"/>
                        </a:lnSpc>
                      </a:pPr>
                      <a:r>
                        <a:rPr sz="1200" b="1" dirty="0">
                          <a:solidFill>
                            <a:srgbClr val="FFFFFF"/>
                          </a:solidFill>
                          <a:latin typeface="Arial"/>
                          <a:cs typeface="Arial"/>
                        </a:rPr>
                        <a:t>Enti</a:t>
                      </a:r>
                      <a:r>
                        <a:rPr sz="1200" b="1" spc="-40" dirty="0">
                          <a:solidFill>
                            <a:srgbClr val="FFFFFF"/>
                          </a:solidFill>
                          <a:latin typeface="Arial"/>
                          <a:cs typeface="Arial"/>
                        </a:rPr>
                        <a:t> </a:t>
                      </a:r>
                      <a:r>
                        <a:rPr sz="1200" b="1" spc="-10" dirty="0">
                          <a:solidFill>
                            <a:srgbClr val="FFFFFF"/>
                          </a:solidFill>
                          <a:latin typeface="Arial"/>
                          <a:cs typeface="Arial"/>
                        </a:rPr>
                        <a:t>privati </a:t>
                      </a:r>
                      <a:r>
                        <a:rPr sz="1200" b="1" dirty="0">
                          <a:solidFill>
                            <a:srgbClr val="FFFFFF"/>
                          </a:solidFill>
                          <a:latin typeface="Arial"/>
                          <a:cs typeface="Arial"/>
                        </a:rPr>
                        <a:t>concessionari</a:t>
                      </a:r>
                      <a:r>
                        <a:rPr sz="1200" b="1" spc="-75" dirty="0">
                          <a:solidFill>
                            <a:srgbClr val="FFFFFF"/>
                          </a:solidFill>
                          <a:latin typeface="Arial"/>
                          <a:cs typeface="Arial"/>
                        </a:rPr>
                        <a:t> </a:t>
                      </a:r>
                      <a:r>
                        <a:rPr sz="1200" b="1" spc="-25" dirty="0">
                          <a:solidFill>
                            <a:srgbClr val="FFFFFF"/>
                          </a:solidFill>
                          <a:latin typeface="Arial"/>
                          <a:cs typeface="Arial"/>
                        </a:rPr>
                        <a:t>di </a:t>
                      </a:r>
                      <a:r>
                        <a:rPr sz="1200" b="1" spc="-10" dirty="0">
                          <a:solidFill>
                            <a:srgbClr val="FFFFFF"/>
                          </a:solidFill>
                          <a:latin typeface="Arial"/>
                          <a:cs typeface="Arial"/>
                        </a:rPr>
                        <a:t>pubblico</a:t>
                      </a:r>
                      <a:r>
                        <a:rPr sz="1200" b="1" spc="-85" dirty="0">
                          <a:solidFill>
                            <a:srgbClr val="FFFFFF"/>
                          </a:solidFill>
                          <a:latin typeface="Arial"/>
                          <a:cs typeface="Arial"/>
                        </a:rPr>
                        <a:t> </a:t>
                      </a:r>
                      <a:r>
                        <a:rPr sz="1200" b="1" spc="-10" dirty="0">
                          <a:solidFill>
                            <a:srgbClr val="FFFFFF"/>
                          </a:solidFill>
                          <a:latin typeface="Arial"/>
                          <a:cs typeface="Arial"/>
                        </a:rPr>
                        <a:t>servizio</a:t>
                      </a:r>
                      <a:endParaRPr sz="1200" dirty="0">
                        <a:latin typeface="Arial"/>
                        <a:cs typeface="Arial"/>
                      </a:endParaRPr>
                    </a:p>
                  </a:txBody>
                  <a:tcPr marL="0" marR="0" marT="0" marB="0">
                    <a:lnT w="28575">
                      <a:solidFill>
                        <a:srgbClr val="FFFFFF"/>
                      </a:solidFill>
                      <a:prstDash val="solid"/>
                    </a:lnT>
                    <a:solidFill>
                      <a:srgbClr val="00338D"/>
                    </a:solidFill>
                  </a:tcPr>
                </a:tc>
                <a:extLst>
                  <a:ext uri="{0D108BD9-81ED-4DB2-BD59-A6C34878D82A}">
                    <a16:rowId xmlns:a16="http://schemas.microsoft.com/office/drawing/2014/main" val="10005"/>
                  </a:ext>
                </a:extLst>
              </a:tr>
            </a:tbl>
          </a:graphicData>
        </a:graphic>
      </p:graphicFrame>
      <p:grpSp>
        <p:nvGrpSpPr>
          <p:cNvPr id="5" name="object 5"/>
          <p:cNvGrpSpPr/>
          <p:nvPr/>
        </p:nvGrpSpPr>
        <p:grpSpPr>
          <a:xfrm>
            <a:off x="650748" y="1889760"/>
            <a:ext cx="967740" cy="4206240"/>
            <a:chOff x="650748" y="1889760"/>
            <a:chExt cx="967740" cy="4206240"/>
          </a:xfrm>
        </p:grpSpPr>
        <p:pic>
          <p:nvPicPr>
            <p:cNvPr id="6" name="object 6"/>
            <p:cNvPicPr/>
            <p:nvPr/>
          </p:nvPicPr>
          <p:blipFill>
            <a:blip r:embed="rId2" cstate="print"/>
            <a:stretch>
              <a:fillRect/>
            </a:stretch>
          </p:blipFill>
          <p:spPr>
            <a:xfrm>
              <a:off x="662940" y="4701539"/>
              <a:ext cx="952499" cy="684275"/>
            </a:xfrm>
            <a:prstGeom prst="rect">
              <a:avLst/>
            </a:prstGeom>
          </p:spPr>
        </p:pic>
        <p:pic>
          <p:nvPicPr>
            <p:cNvPr id="7" name="object 7"/>
            <p:cNvPicPr/>
            <p:nvPr/>
          </p:nvPicPr>
          <p:blipFill>
            <a:blip r:embed="rId3" cstate="print"/>
            <a:stretch>
              <a:fillRect/>
            </a:stretch>
          </p:blipFill>
          <p:spPr>
            <a:xfrm>
              <a:off x="650748" y="5411723"/>
              <a:ext cx="955547" cy="684263"/>
            </a:xfrm>
            <a:prstGeom prst="rect">
              <a:avLst/>
            </a:prstGeom>
          </p:spPr>
        </p:pic>
        <p:pic>
          <p:nvPicPr>
            <p:cNvPr id="8" name="object 8"/>
            <p:cNvPicPr/>
            <p:nvPr/>
          </p:nvPicPr>
          <p:blipFill>
            <a:blip r:embed="rId4" cstate="print"/>
            <a:stretch>
              <a:fillRect/>
            </a:stretch>
          </p:blipFill>
          <p:spPr>
            <a:xfrm>
              <a:off x="662940" y="3307080"/>
              <a:ext cx="955547" cy="667511"/>
            </a:xfrm>
            <a:prstGeom prst="rect">
              <a:avLst/>
            </a:prstGeom>
          </p:spPr>
        </p:pic>
        <p:pic>
          <p:nvPicPr>
            <p:cNvPr id="9" name="object 9"/>
            <p:cNvPicPr/>
            <p:nvPr/>
          </p:nvPicPr>
          <p:blipFill>
            <a:blip r:embed="rId5" cstate="print"/>
            <a:stretch>
              <a:fillRect/>
            </a:stretch>
          </p:blipFill>
          <p:spPr>
            <a:xfrm>
              <a:off x="662940" y="3994404"/>
              <a:ext cx="955547" cy="682751"/>
            </a:xfrm>
            <a:prstGeom prst="rect">
              <a:avLst/>
            </a:prstGeom>
          </p:spPr>
        </p:pic>
        <p:pic>
          <p:nvPicPr>
            <p:cNvPr id="10" name="object 10"/>
            <p:cNvPicPr/>
            <p:nvPr/>
          </p:nvPicPr>
          <p:blipFill>
            <a:blip r:embed="rId6" cstate="print"/>
            <a:stretch>
              <a:fillRect/>
            </a:stretch>
          </p:blipFill>
          <p:spPr>
            <a:xfrm>
              <a:off x="667512" y="2586228"/>
              <a:ext cx="950975" cy="684262"/>
            </a:xfrm>
            <a:prstGeom prst="rect">
              <a:avLst/>
            </a:prstGeom>
          </p:spPr>
        </p:pic>
        <p:pic>
          <p:nvPicPr>
            <p:cNvPr id="11" name="object 11"/>
            <p:cNvPicPr/>
            <p:nvPr/>
          </p:nvPicPr>
          <p:blipFill>
            <a:blip r:embed="rId7" cstate="print"/>
            <a:stretch>
              <a:fillRect/>
            </a:stretch>
          </p:blipFill>
          <p:spPr>
            <a:xfrm>
              <a:off x="667512" y="1889760"/>
              <a:ext cx="944879" cy="670559"/>
            </a:xfrm>
            <a:prstGeom prst="rect">
              <a:avLst/>
            </a:prstGeom>
          </p:spPr>
        </p:pic>
      </p:grpSp>
      <p:sp>
        <p:nvSpPr>
          <p:cNvPr id="12" name="object 12"/>
          <p:cNvSpPr/>
          <p:nvPr/>
        </p:nvSpPr>
        <p:spPr>
          <a:xfrm>
            <a:off x="6477000" y="1953767"/>
            <a:ext cx="1801495" cy="684530"/>
          </a:xfrm>
          <a:custGeom>
            <a:avLst/>
            <a:gdLst/>
            <a:ahLst/>
            <a:cxnLst/>
            <a:rect l="l" t="t" r="r" b="b"/>
            <a:pathLst>
              <a:path w="1801495" h="684530">
                <a:moveTo>
                  <a:pt x="1801241" y="0"/>
                </a:moveTo>
                <a:lnTo>
                  <a:pt x="0" y="0"/>
                </a:lnTo>
                <a:lnTo>
                  <a:pt x="0" y="684022"/>
                </a:lnTo>
                <a:lnTo>
                  <a:pt x="1801241" y="684022"/>
                </a:lnTo>
                <a:lnTo>
                  <a:pt x="1801241" y="0"/>
                </a:lnTo>
                <a:close/>
              </a:path>
            </a:pathLst>
          </a:custGeom>
          <a:solidFill>
            <a:srgbClr val="00338D"/>
          </a:solidFill>
        </p:spPr>
        <p:txBody>
          <a:bodyPr wrap="square" lIns="0" tIns="0" rIns="0" bIns="0" rtlCol="0"/>
          <a:lstStyle/>
          <a:p>
            <a:endParaRPr sz="1200"/>
          </a:p>
        </p:txBody>
      </p:sp>
      <p:sp>
        <p:nvSpPr>
          <p:cNvPr id="13" name="object 13"/>
          <p:cNvSpPr txBox="1"/>
          <p:nvPr/>
        </p:nvSpPr>
        <p:spPr>
          <a:xfrm>
            <a:off x="7126349" y="2159241"/>
            <a:ext cx="503555" cy="254000"/>
          </a:xfrm>
          <a:prstGeom prst="rect">
            <a:avLst/>
          </a:prstGeom>
        </p:spPr>
        <p:txBody>
          <a:bodyPr vert="horz" wrap="square" lIns="0" tIns="12700" rIns="0" bIns="0" rtlCol="0">
            <a:spAutoFit/>
          </a:bodyPr>
          <a:lstStyle/>
          <a:p>
            <a:pPr marL="12700">
              <a:lnSpc>
                <a:spcPct val="100000"/>
              </a:lnSpc>
              <a:spcBef>
                <a:spcPts val="100"/>
              </a:spcBef>
            </a:pPr>
            <a:r>
              <a:rPr sz="1500" b="1" spc="-10" dirty="0">
                <a:solidFill>
                  <a:srgbClr val="FFFFFF"/>
                </a:solidFill>
                <a:latin typeface="Arial"/>
                <a:cs typeface="Arial"/>
              </a:rPr>
              <a:t>Stato</a:t>
            </a:r>
            <a:endParaRPr sz="1500">
              <a:latin typeface="Arial"/>
              <a:cs typeface="Arial"/>
            </a:endParaRPr>
          </a:p>
        </p:txBody>
      </p:sp>
      <p:sp>
        <p:nvSpPr>
          <p:cNvPr id="14" name="object 14"/>
          <p:cNvSpPr txBox="1"/>
          <p:nvPr/>
        </p:nvSpPr>
        <p:spPr>
          <a:xfrm>
            <a:off x="6477000" y="3535679"/>
            <a:ext cx="1836420" cy="474488"/>
          </a:xfrm>
          <a:prstGeom prst="rect">
            <a:avLst/>
          </a:prstGeom>
          <a:solidFill>
            <a:srgbClr val="00338D"/>
          </a:solidFill>
        </p:spPr>
        <p:txBody>
          <a:bodyPr vert="horz" wrap="square" lIns="0" tIns="104139" rIns="0" bIns="0" rtlCol="0">
            <a:spAutoFit/>
          </a:bodyPr>
          <a:lstStyle/>
          <a:p>
            <a:pPr marL="444500" marR="156845" indent="-303530">
              <a:lnSpc>
                <a:spcPct val="100000"/>
              </a:lnSpc>
              <a:spcBef>
                <a:spcPts val="819"/>
              </a:spcBef>
            </a:pPr>
            <a:r>
              <a:rPr sz="1200" b="1" dirty="0">
                <a:solidFill>
                  <a:srgbClr val="FFFFFF"/>
                </a:solidFill>
                <a:latin typeface="Arial"/>
                <a:cs typeface="Arial"/>
              </a:rPr>
              <a:t>Enti</a:t>
            </a:r>
            <a:r>
              <a:rPr sz="1200" b="1" spc="-5" dirty="0">
                <a:solidFill>
                  <a:srgbClr val="FFFFFF"/>
                </a:solidFill>
                <a:latin typeface="Arial"/>
                <a:cs typeface="Arial"/>
              </a:rPr>
              <a:t> </a:t>
            </a:r>
            <a:r>
              <a:rPr sz="1200" b="1" spc="-10" dirty="0">
                <a:solidFill>
                  <a:srgbClr val="FFFFFF"/>
                </a:solidFill>
                <a:latin typeface="Arial"/>
                <a:cs typeface="Arial"/>
              </a:rPr>
              <a:t>Pubblici</a:t>
            </a:r>
            <a:r>
              <a:rPr sz="1200" b="1" spc="-120" dirty="0">
                <a:solidFill>
                  <a:srgbClr val="FFFFFF"/>
                </a:solidFill>
                <a:latin typeface="Arial"/>
                <a:cs typeface="Arial"/>
              </a:rPr>
              <a:t> </a:t>
            </a:r>
            <a:r>
              <a:rPr sz="1200" b="1" spc="-25" dirty="0">
                <a:solidFill>
                  <a:srgbClr val="FFFFFF"/>
                </a:solidFill>
                <a:latin typeface="Arial"/>
                <a:cs typeface="Arial"/>
              </a:rPr>
              <a:t>non </a:t>
            </a:r>
            <a:r>
              <a:rPr sz="1200" b="1" spc="-10" dirty="0">
                <a:solidFill>
                  <a:srgbClr val="FFFFFF"/>
                </a:solidFill>
                <a:latin typeface="Arial"/>
                <a:cs typeface="Arial"/>
              </a:rPr>
              <a:t>economici</a:t>
            </a:r>
            <a:endParaRPr sz="1200">
              <a:latin typeface="Arial"/>
              <a:cs typeface="Arial"/>
            </a:endParaRPr>
          </a:p>
        </p:txBody>
      </p:sp>
      <p:sp>
        <p:nvSpPr>
          <p:cNvPr id="15" name="object 15"/>
          <p:cNvSpPr txBox="1"/>
          <p:nvPr/>
        </p:nvSpPr>
        <p:spPr>
          <a:xfrm>
            <a:off x="6486144" y="4328159"/>
            <a:ext cx="1827530" cy="762388"/>
          </a:xfrm>
          <a:prstGeom prst="rect">
            <a:avLst/>
          </a:prstGeom>
          <a:solidFill>
            <a:srgbClr val="00338D"/>
          </a:solidFill>
        </p:spPr>
        <p:txBody>
          <a:bodyPr vert="horz" wrap="square" lIns="0" tIns="23495" rIns="0" bIns="0" rtlCol="0">
            <a:spAutoFit/>
          </a:bodyPr>
          <a:lstStyle/>
          <a:p>
            <a:pPr marL="112395" marR="98425" algn="ctr">
              <a:lnSpc>
                <a:spcPct val="100000"/>
              </a:lnSpc>
              <a:spcBef>
                <a:spcPts val="185"/>
              </a:spcBef>
            </a:pPr>
            <a:r>
              <a:rPr sz="1200" b="1" dirty="0">
                <a:solidFill>
                  <a:srgbClr val="FFFFFF"/>
                </a:solidFill>
                <a:latin typeface="Arial"/>
                <a:cs typeface="Arial"/>
              </a:rPr>
              <a:t>Enti</a:t>
            </a:r>
            <a:r>
              <a:rPr sz="1200" b="1" spc="-40" dirty="0">
                <a:solidFill>
                  <a:srgbClr val="FFFFFF"/>
                </a:solidFill>
                <a:latin typeface="Arial"/>
                <a:cs typeface="Arial"/>
              </a:rPr>
              <a:t> </a:t>
            </a:r>
            <a:r>
              <a:rPr sz="1200" b="1" dirty="0">
                <a:solidFill>
                  <a:srgbClr val="FFFFFF"/>
                </a:solidFill>
                <a:latin typeface="Arial"/>
                <a:cs typeface="Arial"/>
              </a:rPr>
              <a:t>che</a:t>
            </a:r>
            <a:r>
              <a:rPr sz="1200" b="1" spc="-95" dirty="0">
                <a:solidFill>
                  <a:srgbClr val="FFFFFF"/>
                </a:solidFill>
                <a:latin typeface="Arial"/>
                <a:cs typeface="Arial"/>
              </a:rPr>
              <a:t> </a:t>
            </a:r>
            <a:r>
              <a:rPr sz="1200" b="1" spc="-25" dirty="0">
                <a:solidFill>
                  <a:srgbClr val="FFFFFF"/>
                </a:solidFill>
                <a:latin typeface="Arial"/>
                <a:cs typeface="Arial"/>
              </a:rPr>
              <a:t>svolgono </a:t>
            </a:r>
            <a:r>
              <a:rPr sz="1200" b="1" dirty="0">
                <a:solidFill>
                  <a:srgbClr val="FFFFFF"/>
                </a:solidFill>
                <a:latin typeface="Arial"/>
                <a:cs typeface="Arial"/>
              </a:rPr>
              <a:t>funzioni</a:t>
            </a:r>
            <a:r>
              <a:rPr sz="1200" b="1" spc="-75" dirty="0">
                <a:solidFill>
                  <a:srgbClr val="FFFFFF"/>
                </a:solidFill>
                <a:latin typeface="Arial"/>
                <a:cs typeface="Arial"/>
              </a:rPr>
              <a:t> </a:t>
            </a:r>
            <a:r>
              <a:rPr sz="1200" b="1" dirty="0">
                <a:solidFill>
                  <a:srgbClr val="FFFFFF"/>
                </a:solidFill>
                <a:latin typeface="Arial"/>
                <a:cs typeface="Arial"/>
              </a:rPr>
              <a:t>di</a:t>
            </a:r>
            <a:r>
              <a:rPr sz="1200" b="1" spc="-50" dirty="0">
                <a:solidFill>
                  <a:srgbClr val="FFFFFF"/>
                </a:solidFill>
                <a:latin typeface="Arial"/>
                <a:cs typeface="Arial"/>
              </a:rPr>
              <a:t> </a:t>
            </a:r>
            <a:r>
              <a:rPr sz="1200" b="1" spc="-10" dirty="0">
                <a:solidFill>
                  <a:srgbClr val="FFFFFF"/>
                </a:solidFill>
                <a:latin typeface="Arial"/>
                <a:cs typeface="Arial"/>
              </a:rPr>
              <a:t>rilievo costituzionale </a:t>
            </a:r>
            <a:r>
              <a:rPr sz="1200" b="1" dirty="0">
                <a:solidFill>
                  <a:srgbClr val="FFFFFF"/>
                </a:solidFill>
                <a:latin typeface="Arial"/>
                <a:cs typeface="Arial"/>
              </a:rPr>
              <a:t>(Partiti</a:t>
            </a:r>
            <a:r>
              <a:rPr sz="1200" b="1" spc="-45" dirty="0">
                <a:solidFill>
                  <a:srgbClr val="FFFFFF"/>
                </a:solidFill>
                <a:latin typeface="Arial"/>
                <a:cs typeface="Arial"/>
              </a:rPr>
              <a:t> </a:t>
            </a:r>
            <a:r>
              <a:rPr sz="1200" b="1" spc="-10" dirty="0">
                <a:solidFill>
                  <a:srgbClr val="FFFFFF"/>
                </a:solidFill>
                <a:latin typeface="Arial"/>
                <a:cs typeface="Arial"/>
              </a:rPr>
              <a:t>Politici, Sindacati)</a:t>
            </a:r>
            <a:endParaRPr sz="1200">
              <a:latin typeface="Arial"/>
              <a:cs typeface="Arial"/>
            </a:endParaRPr>
          </a:p>
        </p:txBody>
      </p:sp>
      <p:pic>
        <p:nvPicPr>
          <p:cNvPr id="16" name="object 16"/>
          <p:cNvPicPr/>
          <p:nvPr/>
        </p:nvPicPr>
        <p:blipFill>
          <a:blip r:embed="rId8" cstate="print"/>
          <a:stretch>
            <a:fillRect/>
          </a:stretch>
        </p:blipFill>
        <p:spPr>
          <a:xfrm>
            <a:off x="1464563" y="1046988"/>
            <a:ext cx="914399" cy="914399"/>
          </a:xfrm>
          <a:prstGeom prst="rect">
            <a:avLst/>
          </a:prstGeom>
        </p:spPr>
      </p:pic>
      <p:pic>
        <p:nvPicPr>
          <p:cNvPr id="17" name="object 17"/>
          <p:cNvPicPr/>
          <p:nvPr/>
        </p:nvPicPr>
        <p:blipFill>
          <a:blip r:embed="rId9" cstate="print"/>
          <a:stretch>
            <a:fillRect/>
          </a:stretch>
        </p:blipFill>
        <p:spPr>
          <a:xfrm>
            <a:off x="6931152" y="1104900"/>
            <a:ext cx="21335" cy="24383"/>
          </a:xfrm>
          <a:prstGeom prst="rect">
            <a:avLst/>
          </a:prstGeom>
        </p:spPr>
      </p:pic>
      <p:sp>
        <p:nvSpPr>
          <p:cNvPr id="18" name="object 18"/>
          <p:cNvSpPr txBox="1"/>
          <p:nvPr/>
        </p:nvSpPr>
        <p:spPr>
          <a:xfrm>
            <a:off x="6961631" y="1092504"/>
            <a:ext cx="277495" cy="43815"/>
          </a:xfrm>
          <a:prstGeom prst="rect">
            <a:avLst/>
          </a:prstGeom>
        </p:spPr>
        <p:txBody>
          <a:bodyPr vert="horz" wrap="square" lIns="0" tIns="635" rIns="0" bIns="0" rtlCol="0">
            <a:spAutoFit/>
          </a:bodyPr>
          <a:lstStyle/>
          <a:p>
            <a:pPr>
              <a:lnSpc>
                <a:spcPct val="100000"/>
              </a:lnSpc>
              <a:spcBef>
                <a:spcPts val="5"/>
              </a:spcBef>
            </a:pPr>
            <a:endParaRPr sz="100">
              <a:latin typeface="Times New Roman"/>
              <a:cs typeface="Times New Roman"/>
            </a:endParaRPr>
          </a:p>
          <a:p>
            <a:pPr>
              <a:lnSpc>
                <a:spcPct val="100000"/>
              </a:lnSpc>
            </a:pPr>
            <a:r>
              <a:rPr sz="100" dirty="0">
                <a:latin typeface="Tahoma"/>
                <a:cs typeface="Tahoma"/>
              </a:rPr>
              <a:t>Non</a:t>
            </a:r>
            <a:r>
              <a:rPr sz="100" spc="60" dirty="0">
                <a:latin typeface="Tahoma"/>
                <a:cs typeface="Tahoma"/>
              </a:rPr>
              <a:t> </a:t>
            </a:r>
            <a:r>
              <a:rPr sz="100" dirty="0">
                <a:latin typeface="Tahoma"/>
                <a:cs typeface="Tahoma"/>
              </a:rPr>
              <a:t>è</a:t>
            </a:r>
            <a:r>
              <a:rPr sz="100" spc="60" dirty="0">
                <a:latin typeface="Tahoma"/>
                <a:cs typeface="Tahoma"/>
              </a:rPr>
              <a:t> </a:t>
            </a:r>
            <a:r>
              <a:rPr sz="100" dirty="0">
                <a:latin typeface="Tahoma"/>
                <a:cs typeface="Tahoma"/>
              </a:rPr>
              <a:t>possibile</a:t>
            </a:r>
            <a:r>
              <a:rPr sz="100" spc="60" dirty="0">
                <a:latin typeface="Tahoma"/>
                <a:cs typeface="Tahoma"/>
              </a:rPr>
              <a:t> </a:t>
            </a:r>
            <a:r>
              <a:rPr sz="100" dirty="0">
                <a:latin typeface="Tahoma"/>
                <a:cs typeface="Tahoma"/>
              </a:rPr>
              <a:t>visualizzare</a:t>
            </a:r>
            <a:r>
              <a:rPr sz="100" spc="60" dirty="0">
                <a:latin typeface="Tahoma"/>
                <a:cs typeface="Tahoma"/>
              </a:rPr>
              <a:t> </a:t>
            </a:r>
            <a:r>
              <a:rPr sz="100" spc="-10" dirty="0">
                <a:latin typeface="Tahoma"/>
                <a:cs typeface="Tahoma"/>
              </a:rPr>
              <a:t>l'immagine.</a:t>
            </a:r>
            <a:endParaRPr sz="100">
              <a:latin typeface="Tahoma"/>
              <a:cs typeface="Tahoma"/>
            </a:endParaRPr>
          </a:p>
        </p:txBody>
      </p:sp>
      <p:grpSp>
        <p:nvGrpSpPr>
          <p:cNvPr id="19" name="object 19"/>
          <p:cNvGrpSpPr/>
          <p:nvPr/>
        </p:nvGrpSpPr>
        <p:grpSpPr>
          <a:xfrm>
            <a:off x="6921245" y="1094994"/>
            <a:ext cx="913130" cy="913130"/>
            <a:chOff x="6921245" y="1094994"/>
            <a:chExt cx="913130" cy="913130"/>
          </a:xfrm>
        </p:grpSpPr>
        <p:sp>
          <p:nvSpPr>
            <p:cNvPr id="20" name="object 20"/>
            <p:cNvSpPr/>
            <p:nvPr/>
          </p:nvSpPr>
          <p:spPr>
            <a:xfrm>
              <a:off x="6921245" y="1094994"/>
              <a:ext cx="913130" cy="913130"/>
            </a:xfrm>
            <a:custGeom>
              <a:avLst/>
              <a:gdLst/>
              <a:ahLst/>
              <a:cxnLst/>
              <a:rect l="l" t="t" r="r" b="b"/>
              <a:pathLst>
                <a:path w="913129" h="913130">
                  <a:moveTo>
                    <a:pt x="0" y="0"/>
                  </a:moveTo>
                  <a:lnTo>
                    <a:pt x="912876" y="0"/>
                  </a:lnTo>
                </a:path>
                <a:path w="913129" h="913130">
                  <a:moveTo>
                    <a:pt x="0" y="0"/>
                  </a:moveTo>
                  <a:lnTo>
                    <a:pt x="0" y="912876"/>
                  </a:lnTo>
                </a:path>
              </a:pathLst>
            </a:custGeom>
            <a:ln w="3175">
              <a:solidFill>
                <a:srgbClr val="000000"/>
              </a:solidFill>
            </a:ln>
          </p:spPr>
          <p:txBody>
            <a:bodyPr wrap="square" lIns="0" tIns="0" rIns="0" bIns="0" rtlCol="0"/>
            <a:lstStyle/>
            <a:p>
              <a:endParaRPr/>
            </a:p>
          </p:txBody>
        </p:sp>
        <p:sp>
          <p:nvSpPr>
            <p:cNvPr id="21" name="object 21"/>
            <p:cNvSpPr/>
            <p:nvPr/>
          </p:nvSpPr>
          <p:spPr>
            <a:xfrm>
              <a:off x="6921245" y="2007869"/>
              <a:ext cx="913130" cy="0"/>
            </a:xfrm>
            <a:custGeom>
              <a:avLst/>
              <a:gdLst/>
              <a:ahLst/>
              <a:cxnLst/>
              <a:rect l="l" t="t" r="r" b="b"/>
              <a:pathLst>
                <a:path w="913129">
                  <a:moveTo>
                    <a:pt x="0" y="0"/>
                  </a:moveTo>
                  <a:lnTo>
                    <a:pt x="912876" y="0"/>
                  </a:lnTo>
                </a:path>
              </a:pathLst>
            </a:custGeom>
            <a:ln w="3175">
              <a:solidFill>
                <a:srgbClr val="000000"/>
              </a:solidFill>
            </a:ln>
          </p:spPr>
          <p:txBody>
            <a:bodyPr wrap="square" lIns="0" tIns="0" rIns="0" bIns="0" rtlCol="0"/>
            <a:lstStyle/>
            <a:p>
              <a:endParaRPr/>
            </a:p>
          </p:txBody>
        </p:sp>
        <p:sp>
          <p:nvSpPr>
            <p:cNvPr id="22" name="object 22"/>
            <p:cNvSpPr/>
            <p:nvPr/>
          </p:nvSpPr>
          <p:spPr>
            <a:xfrm>
              <a:off x="7834121" y="1094994"/>
              <a:ext cx="0" cy="913130"/>
            </a:xfrm>
            <a:custGeom>
              <a:avLst/>
              <a:gdLst/>
              <a:ahLst/>
              <a:cxnLst/>
              <a:rect l="l" t="t" r="r" b="b"/>
              <a:pathLst>
                <a:path h="913130">
                  <a:moveTo>
                    <a:pt x="0" y="912876"/>
                  </a:moveTo>
                  <a:lnTo>
                    <a:pt x="0" y="0"/>
                  </a:lnTo>
                </a:path>
              </a:pathLst>
            </a:custGeom>
            <a:ln w="3175">
              <a:solidFill>
                <a:srgbClr val="000000"/>
              </a:solidFill>
            </a:ln>
          </p:spPr>
          <p:txBody>
            <a:bodyPr wrap="square" lIns="0" tIns="0" rIns="0" bIns="0" rtlCol="0"/>
            <a:lstStyle/>
            <a:p>
              <a:endParaRPr/>
            </a:p>
          </p:txBody>
        </p:sp>
      </p:grpSp>
      <p:sp>
        <p:nvSpPr>
          <p:cNvPr id="23" name="object 23"/>
          <p:cNvSpPr txBox="1"/>
          <p:nvPr/>
        </p:nvSpPr>
        <p:spPr>
          <a:xfrm>
            <a:off x="6464808" y="2744723"/>
            <a:ext cx="1836420" cy="473848"/>
          </a:xfrm>
          <a:prstGeom prst="rect">
            <a:avLst/>
          </a:prstGeom>
          <a:solidFill>
            <a:srgbClr val="00338D"/>
          </a:solidFill>
        </p:spPr>
        <p:txBody>
          <a:bodyPr vert="horz" wrap="square" lIns="0" tIns="103505" rIns="0" bIns="0" rtlCol="0">
            <a:spAutoFit/>
          </a:bodyPr>
          <a:lstStyle/>
          <a:p>
            <a:pPr marL="452120" marR="349250" indent="-111760">
              <a:lnSpc>
                <a:spcPct val="100000"/>
              </a:lnSpc>
              <a:spcBef>
                <a:spcPts val="815"/>
              </a:spcBef>
            </a:pPr>
            <a:r>
              <a:rPr sz="1200" b="1" spc="-10" dirty="0">
                <a:solidFill>
                  <a:srgbClr val="FFFFFF"/>
                </a:solidFill>
                <a:latin typeface="Arial"/>
                <a:cs typeface="Arial"/>
              </a:rPr>
              <a:t>Enti</a:t>
            </a:r>
            <a:r>
              <a:rPr sz="1200" b="1" spc="-75" dirty="0">
                <a:solidFill>
                  <a:srgbClr val="FFFFFF"/>
                </a:solidFill>
                <a:latin typeface="Arial"/>
                <a:cs typeface="Arial"/>
              </a:rPr>
              <a:t> </a:t>
            </a:r>
            <a:r>
              <a:rPr sz="1200" b="1" spc="-10" dirty="0">
                <a:solidFill>
                  <a:srgbClr val="FFFFFF"/>
                </a:solidFill>
                <a:latin typeface="Arial"/>
                <a:cs typeface="Arial"/>
              </a:rPr>
              <a:t>Pubblici Territoriali</a:t>
            </a:r>
            <a:endParaRPr sz="1200">
              <a:latin typeface="Arial"/>
              <a:cs typeface="Arial"/>
            </a:endParaRPr>
          </a:p>
        </p:txBody>
      </p:sp>
      <p:sp>
        <p:nvSpPr>
          <p:cNvPr id="24" name="object 24"/>
          <p:cNvSpPr txBox="1"/>
          <p:nvPr/>
        </p:nvSpPr>
        <p:spPr>
          <a:xfrm>
            <a:off x="3591424" y="4799516"/>
            <a:ext cx="1824989" cy="574040"/>
          </a:xfrm>
          <a:prstGeom prst="rect">
            <a:avLst/>
          </a:prstGeom>
        </p:spPr>
        <p:txBody>
          <a:bodyPr vert="horz" wrap="square" lIns="0" tIns="12700" rIns="0" bIns="0" rtlCol="0">
            <a:spAutoFit/>
          </a:bodyPr>
          <a:lstStyle/>
          <a:p>
            <a:pPr marL="12700" marR="5080" algn="just">
              <a:lnSpc>
                <a:spcPct val="100000"/>
              </a:lnSpc>
              <a:spcBef>
                <a:spcPts val="100"/>
              </a:spcBef>
            </a:pPr>
            <a:r>
              <a:rPr sz="1200" dirty="0">
                <a:solidFill>
                  <a:srgbClr val="00338D"/>
                </a:solidFill>
                <a:latin typeface="Arial"/>
                <a:cs typeface="Arial"/>
              </a:rPr>
              <a:t>Alcune</a:t>
            </a:r>
            <a:r>
              <a:rPr sz="1200" spc="10" dirty="0">
                <a:solidFill>
                  <a:srgbClr val="00338D"/>
                </a:solidFill>
                <a:latin typeface="Arial"/>
                <a:cs typeface="Arial"/>
              </a:rPr>
              <a:t> </a:t>
            </a:r>
            <a:r>
              <a:rPr sz="1200" dirty="0">
                <a:solidFill>
                  <a:srgbClr val="00338D"/>
                </a:solidFill>
                <a:latin typeface="Arial"/>
                <a:cs typeface="Arial"/>
              </a:rPr>
              <a:t>aziende</a:t>
            </a:r>
            <a:r>
              <a:rPr sz="1200" spc="15" dirty="0">
                <a:solidFill>
                  <a:srgbClr val="00338D"/>
                </a:solidFill>
                <a:latin typeface="Arial"/>
                <a:cs typeface="Arial"/>
              </a:rPr>
              <a:t> </a:t>
            </a:r>
            <a:r>
              <a:rPr sz="1200" dirty="0">
                <a:solidFill>
                  <a:srgbClr val="00338D"/>
                </a:solidFill>
                <a:latin typeface="Arial"/>
                <a:cs typeface="Arial"/>
              </a:rPr>
              <a:t>del</a:t>
            </a:r>
            <a:r>
              <a:rPr sz="1200" spc="5" dirty="0">
                <a:solidFill>
                  <a:srgbClr val="00338D"/>
                </a:solidFill>
                <a:latin typeface="Arial"/>
                <a:cs typeface="Arial"/>
              </a:rPr>
              <a:t> </a:t>
            </a:r>
            <a:r>
              <a:rPr sz="1200" spc="-10" dirty="0">
                <a:solidFill>
                  <a:srgbClr val="00338D"/>
                </a:solidFill>
                <a:latin typeface="Arial"/>
                <a:cs typeface="Arial"/>
              </a:rPr>
              <a:t>settore </a:t>
            </a:r>
            <a:r>
              <a:rPr sz="1200" dirty="0">
                <a:solidFill>
                  <a:srgbClr val="00338D"/>
                </a:solidFill>
                <a:latin typeface="Arial"/>
                <a:cs typeface="Arial"/>
              </a:rPr>
              <a:t>della</a:t>
            </a:r>
            <a:r>
              <a:rPr sz="1200" spc="5" dirty="0">
                <a:solidFill>
                  <a:srgbClr val="00338D"/>
                </a:solidFill>
                <a:latin typeface="Arial"/>
                <a:cs typeface="Arial"/>
              </a:rPr>
              <a:t> </a:t>
            </a:r>
            <a:r>
              <a:rPr sz="1200" dirty="0">
                <a:solidFill>
                  <a:srgbClr val="00338D"/>
                </a:solidFill>
                <a:latin typeface="Arial"/>
                <a:cs typeface="Arial"/>
              </a:rPr>
              <a:t>distribuzione del</a:t>
            </a:r>
            <a:r>
              <a:rPr sz="1200" spc="-5" dirty="0">
                <a:solidFill>
                  <a:srgbClr val="00338D"/>
                </a:solidFill>
                <a:latin typeface="Arial"/>
                <a:cs typeface="Arial"/>
              </a:rPr>
              <a:t> </a:t>
            </a:r>
            <a:r>
              <a:rPr sz="1200" spc="-20" dirty="0">
                <a:solidFill>
                  <a:srgbClr val="00338D"/>
                </a:solidFill>
                <a:latin typeface="Arial"/>
                <a:cs typeface="Arial"/>
              </a:rPr>
              <a:t>gas, </a:t>
            </a:r>
            <a:r>
              <a:rPr sz="1200" dirty="0">
                <a:solidFill>
                  <a:srgbClr val="00338D"/>
                </a:solidFill>
                <a:latin typeface="Arial"/>
                <a:cs typeface="Arial"/>
              </a:rPr>
              <a:t>luce,</a:t>
            </a:r>
            <a:r>
              <a:rPr sz="1200" spc="-60" dirty="0">
                <a:solidFill>
                  <a:srgbClr val="00338D"/>
                </a:solidFill>
                <a:latin typeface="Arial"/>
                <a:cs typeface="Arial"/>
              </a:rPr>
              <a:t> </a:t>
            </a:r>
            <a:r>
              <a:rPr sz="1200" spc="-10" dirty="0">
                <a:solidFill>
                  <a:srgbClr val="00338D"/>
                </a:solidFill>
                <a:latin typeface="Arial"/>
                <a:cs typeface="Arial"/>
              </a:rPr>
              <a:t>acqua</a:t>
            </a:r>
            <a:endParaRPr sz="1200" dirty="0">
              <a:latin typeface="Arial"/>
              <a:cs typeface="Arial"/>
            </a:endParaRPr>
          </a:p>
        </p:txBody>
      </p:sp>
      <p:sp>
        <p:nvSpPr>
          <p:cNvPr id="25" name="object 25"/>
          <p:cNvSpPr txBox="1"/>
          <p:nvPr/>
        </p:nvSpPr>
        <p:spPr>
          <a:xfrm>
            <a:off x="3591424" y="5617295"/>
            <a:ext cx="15373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338D"/>
                </a:solidFill>
                <a:latin typeface="Arial"/>
                <a:cs typeface="Arial"/>
              </a:rPr>
              <a:t>Autostrade</a:t>
            </a:r>
            <a:r>
              <a:rPr sz="1200" spc="-30" dirty="0">
                <a:solidFill>
                  <a:srgbClr val="00338D"/>
                </a:solidFill>
                <a:latin typeface="Arial"/>
                <a:cs typeface="Arial"/>
              </a:rPr>
              <a:t> </a:t>
            </a:r>
            <a:r>
              <a:rPr sz="1200" spc="-10" dirty="0">
                <a:solidFill>
                  <a:srgbClr val="00338D"/>
                </a:solidFill>
                <a:latin typeface="Arial"/>
                <a:cs typeface="Arial"/>
              </a:rPr>
              <a:t>S.p.A.,</a:t>
            </a:r>
            <a:r>
              <a:rPr sz="1200" spc="-100" dirty="0">
                <a:solidFill>
                  <a:srgbClr val="00338D"/>
                </a:solidFill>
                <a:latin typeface="Arial"/>
                <a:cs typeface="Arial"/>
              </a:rPr>
              <a:t> </a:t>
            </a:r>
            <a:r>
              <a:rPr sz="1200" spc="-20" dirty="0">
                <a:solidFill>
                  <a:srgbClr val="00338D"/>
                </a:solidFill>
                <a:latin typeface="Arial"/>
                <a:cs typeface="Arial"/>
              </a:rPr>
              <a:t>etc.</a:t>
            </a:r>
            <a:endParaRPr sz="1200">
              <a:latin typeface="Arial"/>
              <a:cs typeface="Arial"/>
            </a:endParaRPr>
          </a:p>
        </p:txBody>
      </p:sp>
      <p:graphicFrame>
        <p:nvGraphicFramePr>
          <p:cNvPr id="26" name="object 26"/>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9697" y="446200"/>
            <a:ext cx="5946140"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Caso GATX RAIL – JUNGENTHAL (2-2)</a:t>
            </a:r>
          </a:p>
        </p:txBody>
      </p:sp>
      <p:graphicFrame>
        <p:nvGraphicFramePr>
          <p:cNvPr id="3" name="object 3"/>
          <p:cNvGraphicFramePr>
            <a:graphicFrameLocks noGrp="1"/>
          </p:cNvGraphicFramePr>
          <p:nvPr/>
        </p:nvGraphicFramePr>
        <p:xfrm>
          <a:off x="739698" y="27641"/>
          <a:ext cx="7646035" cy="319405"/>
        </p:xfrm>
        <a:graphic>
          <a:graphicData uri="http://schemas.openxmlformats.org/drawingml/2006/table">
            <a:tbl>
              <a:tblPr firstRow="1" bandRow="1">
                <a:tableStyleId>{2D5ABB26-0587-4C30-8999-92F81FD0307C}</a:tableStyleId>
              </a:tblPr>
              <a:tblGrid>
                <a:gridCol w="833755">
                  <a:extLst>
                    <a:ext uri="{9D8B030D-6E8A-4147-A177-3AD203B41FA5}">
                      <a16:colId xmlns:a16="http://schemas.microsoft.com/office/drawing/2014/main" val="20000"/>
                    </a:ext>
                  </a:extLst>
                </a:gridCol>
                <a:gridCol w="681228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2</a:t>
                      </a:r>
                      <a:endParaRPr sz="1500">
                        <a:latin typeface="Arial"/>
                        <a:cs typeface="Arial"/>
                      </a:endParaRPr>
                    </a:p>
                  </a:txBody>
                  <a:tcPr marL="0" marR="0" marT="36830" marB="0">
                    <a:solidFill>
                      <a:srgbClr val="00338D"/>
                    </a:solidFill>
                  </a:tcPr>
                </a:tc>
                <a:tc>
                  <a:txBody>
                    <a:bodyPr/>
                    <a:lstStyle/>
                    <a:p>
                      <a:pPr marL="85090">
                        <a:lnSpc>
                          <a:spcPct val="100000"/>
                        </a:lnSpc>
                        <a:spcBef>
                          <a:spcPts val="290"/>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
        <p:nvSpPr>
          <p:cNvPr id="4" name="object 4"/>
          <p:cNvSpPr txBox="1"/>
          <p:nvPr/>
        </p:nvSpPr>
        <p:spPr>
          <a:xfrm>
            <a:off x="2361849" y="4671234"/>
            <a:ext cx="4354195" cy="170815"/>
          </a:xfrm>
          <a:prstGeom prst="rect">
            <a:avLst/>
          </a:prstGeom>
        </p:spPr>
        <p:txBody>
          <a:bodyPr vert="horz" wrap="square" lIns="0" tIns="0" rIns="0" bIns="0" rtlCol="0">
            <a:spAutoFit/>
          </a:bodyPr>
          <a:lstStyle/>
          <a:p>
            <a:pPr>
              <a:lnSpc>
                <a:spcPts val="1325"/>
              </a:lnSpc>
            </a:pPr>
            <a:r>
              <a:rPr sz="1200" spc="-10" dirty="0">
                <a:solidFill>
                  <a:srgbClr val="00338D"/>
                </a:solidFill>
                <a:latin typeface="Arial"/>
                <a:cs typeface="Arial"/>
              </a:rPr>
              <a:t>manutentive</a:t>
            </a:r>
            <a:r>
              <a:rPr sz="1200" spc="-30" dirty="0">
                <a:solidFill>
                  <a:srgbClr val="00338D"/>
                </a:solidFill>
                <a:latin typeface="Arial"/>
                <a:cs typeface="Arial"/>
              </a:rPr>
              <a:t> </a:t>
            </a:r>
            <a:r>
              <a:rPr sz="1200" dirty="0">
                <a:solidFill>
                  <a:srgbClr val="00338D"/>
                </a:solidFill>
                <a:latin typeface="Arial"/>
                <a:cs typeface="Arial"/>
              </a:rPr>
              <a:t>dovute</a:t>
            </a:r>
            <a:r>
              <a:rPr sz="1200" spc="-30" dirty="0">
                <a:solidFill>
                  <a:srgbClr val="00338D"/>
                </a:solidFill>
                <a:latin typeface="Arial"/>
                <a:cs typeface="Arial"/>
              </a:rPr>
              <a:t> </a:t>
            </a:r>
            <a:r>
              <a:rPr sz="1200" spc="-10" dirty="0">
                <a:solidFill>
                  <a:srgbClr val="00338D"/>
                </a:solidFill>
                <a:latin typeface="Arial"/>
                <a:cs typeface="Arial"/>
              </a:rPr>
              <a:t>all'assenza</a:t>
            </a:r>
            <a:r>
              <a:rPr sz="1200" spc="-30" dirty="0">
                <a:solidFill>
                  <a:srgbClr val="00338D"/>
                </a:solidFill>
                <a:latin typeface="Arial"/>
                <a:cs typeface="Arial"/>
              </a:rPr>
              <a:t> </a:t>
            </a:r>
            <a:r>
              <a:rPr sz="1200" dirty="0">
                <a:solidFill>
                  <a:srgbClr val="00338D"/>
                </a:solidFill>
                <a:latin typeface="Arial"/>
                <a:cs typeface="Arial"/>
              </a:rPr>
              <a:t>di</a:t>
            </a:r>
            <a:r>
              <a:rPr sz="1200" spc="5" dirty="0">
                <a:solidFill>
                  <a:srgbClr val="00338D"/>
                </a:solidFill>
                <a:latin typeface="Arial"/>
                <a:cs typeface="Arial"/>
              </a:rPr>
              <a:t> </a:t>
            </a:r>
            <a:r>
              <a:rPr sz="1200" spc="-10" dirty="0">
                <a:solidFill>
                  <a:srgbClr val="00338D"/>
                </a:solidFill>
                <a:latin typeface="Arial"/>
                <a:cs typeface="Arial"/>
              </a:rPr>
              <a:t>adeguate</a:t>
            </a:r>
            <a:r>
              <a:rPr sz="1200" spc="-30" dirty="0">
                <a:solidFill>
                  <a:srgbClr val="00338D"/>
                </a:solidFill>
                <a:latin typeface="Arial"/>
                <a:cs typeface="Arial"/>
              </a:rPr>
              <a:t> </a:t>
            </a:r>
            <a:r>
              <a:rPr sz="1200" spc="-10" dirty="0">
                <a:solidFill>
                  <a:srgbClr val="00338D"/>
                </a:solidFill>
                <a:latin typeface="Arial"/>
                <a:cs typeface="Arial"/>
              </a:rPr>
              <a:t>procedure</a:t>
            </a:r>
            <a:r>
              <a:rPr sz="1200" spc="-25" dirty="0">
                <a:solidFill>
                  <a:srgbClr val="00338D"/>
                </a:solidFill>
                <a:latin typeface="Arial"/>
                <a:cs typeface="Arial"/>
              </a:rPr>
              <a:t> </a:t>
            </a:r>
            <a:r>
              <a:rPr sz="1200" dirty="0">
                <a:solidFill>
                  <a:srgbClr val="00338D"/>
                </a:solidFill>
                <a:latin typeface="Arial"/>
                <a:cs typeface="Arial"/>
              </a:rPr>
              <a:t>di</a:t>
            </a:r>
            <a:r>
              <a:rPr sz="1200" spc="-114" dirty="0">
                <a:solidFill>
                  <a:srgbClr val="00338D"/>
                </a:solidFill>
                <a:latin typeface="Arial"/>
                <a:cs typeface="Arial"/>
              </a:rPr>
              <a:t> </a:t>
            </a:r>
            <a:r>
              <a:rPr sz="1200" spc="-10" dirty="0">
                <a:solidFill>
                  <a:srgbClr val="00338D"/>
                </a:solidFill>
                <a:latin typeface="Arial"/>
                <a:cs typeface="Arial"/>
              </a:rPr>
              <a:t>verifica.</a:t>
            </a:r>
            <a:endParaRPr sz="1200">
              <a:latin typeface="Arial"/>
              <a:cs typeface="Arial"/>
            </a:endParaRPr>
          </a:p>
        </p:txBody>
      </p:sp>
      <p:sp>
        <p:nvSpPr>
          <p:cNvPr id="5" name="object 5"/>
          <p:cNvSpPr/>
          <p:nvPr/>
        </p:nvSpPr>
        <p:spPr>
          <a:xfrm>
            <a:off x="2103120" y="4710684"/>
            <a:ext cx="6289040" cy="1516380"/>
          </a:xfrm>
          <a:custGeom>
            <a:avLst/>
            <a:gdLst/>
            <a:ahLst/>
            <a:cxnLst/>
            <a:rect l="l" t="t" r="r" b="b"/>
            <a:pathLst>
              <a:path w="6289040" h="1516379">
                <a:moveTo>
                  <a:pt x="6289039" y="0"/>
                </a:moveTo>
                <a:lnTo>
                  <a:pt x="0" y="0"/>
                </a:lnTo>
                <a:lnTo>
                  <a:pt x="0" y="1516341"/>
                </a:lnTo>
                <a:lnTo>
                  <a:pt x="6289039" y="1516341"/>
                </a:lnTo>
                <a:lnTo>
                  <a:pt x="6289039" y="0"/>
                </a:lnTo>
                <a:close/>
              </a:path>
            </a:pathLst>
          </a:custGeom>
          <a:solidFill>
            <a:srgbClr val="FFFFFF"/>
          </a:solidFill>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855269861"/>
              </p:ext>
            </p:extLst>
          </p:nvPr>
        </p:nvGraphicFramePr>
        <p:xfrm>
          <a:off x="739697" y="1053715"/>
          <a:ext cx="7639050" cy="5159374"/>
        </p:xfrm>
        <a:graphic>
          <a:graphicData uri="http://schemas.openxmlformats.org/drawingml/2006/table">
            <a:tbl>
              <a:tblPr firstRow="1" bandRow="1">
                <a:tableStyleId>{2D5ABB26-0587-4C30-8999-92F81FD0307C}</a:tableStyleId>
              </a:tblPr>
              <a:tblGrid>
                <a:gridCol w="1351280">
                  <a:extLst>
                    <a:ext uri="{9D8B030D-6E8A-4147-A177-3AD203B41FA5}">
                      <a16:colId xmlns:a16="http://schemas.microsoft.com/office/drawing/2014/main" val="20000"/>
                    </a:ext>
                  </a:extLst>
                </a:gridCol>
                <a:gridCol w="6287770">
                  <a:extLst>
                    <a:ext uri="{9D8B030D-6E8A-4147-A177-3AD203B41FA5}">
                      <a16:colId xmlns:a16="http://schemas.microsoft.com/office/drawing/2014/main" val="20001"/>
                    </a:ext>
                  </a:extLst>
                </a:gridCol>
              </a:tblGrid>
              <a:tr h="297815">
                <a:tc gridSpan="2">
                  <a:txBody>
                    <a:bodyPr/>
                    <a:lstStyle/>
                    <a:p>
                      <a:pPr marL="635" algn="ctr">
                        <a:lnSpc>
                          <a:spcPct val="100000"/>
                        </a:lnSpc>
                        <a:spcBef>
                          <a:spcPts val="380"/>
                        </a:spcBef>
                      </a:pPr>
                      <a:r>
                        <a:rPr sz="1200" b="1" spc="-10" dirty="0">
                          <a:solidFill>
                            <a:srgbClr val="FFFFFF"/>
                          </a:solidFill>
                          <a:latin typeface="Arial (Corpo)"/>
                          <a:cs typeface="Arial"/>
                        </a:rPr>
                        <a:t>Tribunale</a:t>
                      </a:r>
                      <a:r>
                        <a:rPr sz="1200" b="1" spc="-25" dirty="0">
                          <a:solidFill>
                            <a:srgbClr val="FFFFFF"/>
                          </a:solidFill>
                          <a:latin typeface="Arial (Corpo)"/>
                          <a:cs typeface="Arial"/>
                        </a:rPr>
                        <a:t> </a:t>
                      </a:r>
                      <a:r>
                        <a:rPr sz="1200" b="1" dirty="0">
                          <a:solidFill>
                            <a:srgbClr val="FFFFFF"/>
                          </a:solidFill>
                          <a:latin typeface="Arial (Corpo)"/>
                          <a:cs typeface="Arial"/>
                        </a:rPr>
                        <a:t>di</a:t>
                      </a:r>
                      <a:r>
                        <a:rPr sz="1200" b="1" spc="-35" dirty="0">
                          <a:solidFill>
                            <a:srgbClr val="FFFFFF"/>
                          </a:solidFill>
                          <a:latin typeface="Arial (Corpo)"/>
                          <a:cs typeface="Arial"/>
                        </a:rPr>
                        <a:t> </a:t>
                      </a:r>
                      <a:r>
                        <a:rPr sz="1200" b="1" dirty="0">
                          <a:solidFill>
                            <a:srgbClr val="FFFFFF"/>
                          </a:solidFill>
                          <a:latin typeface="Arial (Corpo)"/>
                          <a:cs typeface="Arial"/>
                        </a:rPr>
                        <a:t>Lucca</a:t>
                      </a:r>
                      <a:r>
                        <a:rPr sz="1200" b="1" spc="-70" dirty="0">
                          <a:solidFill>
                            <a:srgbClr val="FFFFFF"/>
                          </a:solidFill>
                          <a:latin typeface="Arial (Corpo)"/>
                          <a:cs typeface="Arial"/>
                        </a:rPr>
                        <a:t> </a:t>
                      </a:r>
                      <a:r>
                        <a:rPr sz="1200" b="1" dirty="0">
                          <a:solidFill>
                            <a:srgbClr val="FFFFFF"/>
                          </a:solidFill>
                          <a:latin typeface="Arial (Corpo)"/>
                          <a:cs typeface="Arial"/>
                        </a:rPr>
                        <a:t>–</a:t>
                      </a:r>
                      <a:r>
                        <a:rPr sz="1200" b="1" spc="-20" dirty="0">
                          <a:solidFill>
                            <a:srgbClr val="FFFFFF"/>
                          </a:solidFill>
                          <a:latin typeface="Arial (Corpo)"/>
                          <a:cs typeface="Arial"/>
                        </a:rPr>
                        <a:t> </a:t>
                      </a:r>
                      <a:r>
                        <a:rPr sz="1200" b="1" dirty="0">
                          <a:solidFill>
                            <a:srgbClr val="FFFFFF"/>
                          </a:solidFill>
                          <a:latin typeface="Arial (Corpo)"/>
                          <a:cs typeface="Arial"/>
                        </a:rPr>
                        <a:t>31</a:t>
                      </a:r>
                      <a:r>
                        <a:rPr sz="1200" b="1" spc="-45" dirty="0">
                          <a:solidFill>
                            <a:srgbClr val="FFFFFF"/>
                          </a:solidFill>
                          <a:latin typeface="Arial (Corpo)"/>
                          <a:cs typeface="Arial"/>
                        </a:rPr>
                        <a:t> </a:t>
                      </a:r>
                      <a:r>
                        <a:rPr sz="1200" b="1" dirty="0">
                          <a:solidFill>
                            <a:srgbClr val="FFFFFF"/>
                          </a:solidFill>
                          <a:latin typeface="Arial (Corpo)"/>
                          <a:cs typeface="Arial"/>
                        </a:rPr>
                        <a:t>gennaio</a:t>
                      </a:r>
                      <a:r>
                        <a:rPr sz="1200" b="1" spc="-50" dirty="0">
                          <a:solidFill>
                            <a:srgbClr val="FFFFFF"/>
                          </a:solidFill>
                          <a:latin typeface="Arial (Corpo)"/>
                          <a:cs typeface="Arial"/>
                        </a:rPr>
                        <a:t> </a:t>
                      </a:r>
                      <a:r>
                        <a:rPr sz="1200" b="1" spc="-20" dirty="0">
                          <a:solidFill>
                            <a:srgbClr val="FFFFFF"/>
                          </a:solidFill>
                          <a:latin typeface="Arial (Corpo)"/>
                          <a:cs typeface="Arial"/>
                        </a:rPr>
                        <a:t>2017</a:t>
                      </a:r>
                      <a:endParaRPr sz="1200" dirty="0">
                        <a:latin typeface="Arial (Corpo)"/>
                        <a:cs typeface="Arial"/>
                      </a:endParaRPr>
                    </a:p>
                  </a:txBody>
                  <a:tcPr marL="0" marR="0" marT="48260"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solidFill>
                      <a:srgbClr val="005EB8"/>
                    </a:solidFill>
                  </a:tcPr>
                </a:tc>
                <a:tc hMerge="1">
                  <a:txBody>
                    <a:bodyPr/>
                    <a:lstStyle/>
                    <a:p>
                      <a:endParaRPr/>
                    </a:p>
                  </a:txBody>
                  <a:tcPr marL="0" marR="0" marT="0" marB="0"/>
                </a:tc>
                <a:extLst>
                  <a:ext uri="{0D108BD9-81ED-4DB2-BD59-A6C34878D82A}">
                    <a16:rowId xmlns:a16="http://schemas.microsoft.com/office/drawing/2014/main" val="10000"/>
                  </a:ext>
                </a:extLst>
              </a:tr>
              <a:tr h="3345179">
                <a:tc>
                  <a:txBody>
                    <a:bodyPr/>
                    <a:lstStyle/>
                    <a:p>
                      <a:pPr>
                        <a:lnSpc>
                          <a:spcPct val="100000"/>
                        </a:lnSpc>
                      </a:pPr>
                      <a:endParaRPr sz="1200">
                        <a:latin typeface="Arial (Corpo)"/>
                        <a:cs typeface="Times New Roman"/>
                      </a:endParaRPr>
                    </a:p>
                    <a:p>
                      <a:pPr>
                        <a:lnSpc>
                          <a:spcPct val="100000"/>
                        </a:lnSpc>
                      </a:pPr>
                      <a:endParaRPr sz="1200">
                        <a:latin typeface="Arial (Corpo)"/>
                        <a:cs typeface="Times New Roman"/>
                      </a:endParaRPr>
                    </a:p>
                    <a:p>
                      <a:pPr>
                        <a:lnSpc>
                          <a:spcPct val="100000"/>
                        </a:lnSpc>
                      </a:pPr>
                      <a:endParaRPr sz="1200">
                        <a:latin typeface="Arial (Corpo)"/>
                        <a:cs typeface="Times New Roman"/>
                      </a:endParaRPr>
                    </a:p>
                    <a:p>
                      <a:pPr>
                        <a:lnSpc>
                          <a:spcPct val="100000"/>
                        </a:lnSpc>
                      </a:pPr>
                      <a:endParaRPr sz="1200">
                        <a:latin typeface="Arial (Corpo)"/>
                        <a:cs typeface="Times New Roman"/>
                      </a:endParaRPr>
                    </a:p>
                    <a:p>
                      <a:pPr>
                        <a:lnSpc>
                          <a:spcPct val="100000"/>
                        </a:lnSpc>
                      </a:pPr>
                      <a:endParaRPr sz="1200">
                        <a:latin typeface="Arial (Corpo)"/>
                        <a:cs typeface="Times New Roman"/>
                      </a:endParaRPr>
                    </a:p>
                    <a:p>
                      <a:pPr>
                        <a:lnSpc>
                          <a:spcPct val="100000"/>
                        </a:lnSpc>
                      </a:pPr>
                      <a:endParaRPr sz="1200">
                        <a:latin typeface="Arial (Corpo)"/>
                        <a:cs typeface="Times New Roman"/>
                      </a:endParaRPr>
                    </a:p>
                    <a:p>
                      <a:pPr>
                        <a:lnSpc>
                          <a:spcPct val="100000"/>
                        </a:lnSpc>
                      </a:pPr>
                      <a:endParaRPr sz="1200">
                        <a:latin typeface="Arial (Corpo)"/>
                        <a:cs typeface="Times New Roman"/>
                      </a:endParaRPr>
                    </a:p>
                    <a:p>
                      <a:pPr>
                        <a:lnSpc>
                          <a:spcPct val="100000"/>
                        </a:lnSpc>
                      </a:pPr>
                      <a:endParaRPr sz="1200">
                        <a:latin typeface="Arial (Corpo)"/>
                        <a:cs typeface="Times New Roman"/>
                      </a:endParaRPr>
                    </a:p>
                    <a:p>
                      <a:pPr>
                        <a:lnSpc>
                          <a:spcPct val="100000"/>
                        </a:lnSpc>
                        <a:spcBef>
                          <a:spcPts val="550"/>
                        </a:spcBef>
                      </a:pPr>
                      <a:endParaRPr sz="1200">
                        <a:latin typeface="Arial (Corpo)"/>
                        <a:cs typeface="Times New Roman"/>
                      </a:endParaRPr>
                    </a:p>
                    <a:p>
                      <a:pPr marL="365125" marR="127635" indent="-234950">
                        <a:lnSpc>
                          <a:spcPct val="100000"/>
                        </a:lnSpc>
                      </a:pPr>
                      <a:r>
                        <a:rPr sz="1200" b="1" spc="-10" dirty="0">
                          <a:solidFill>
                            <a:srgbClr val="00338D"/>
                          </a:solidFill>
                          <a:latin typeface="Arial (Corpo)"/>
                          <a:cs typeface="Arial"/>
                        </a:rPr>
                        <a:t>Responsabilità dell’ente</a:t>
                      </a:r>
                      <a:endParaRPr sz="1200">
                        <a:latin typeface="Arial (Corpo)"/>
                        <a:cs typeface="Arial"/>
                      </a:endParaRPr>
                    </a:p>
                  </a:txBody>
                  <a:tcPr marL="0" marR="0" marT="0"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255904" marR="217804" indent="-171450">
                        <a:lnSpc>
                          <a:spcPct val="100000"/>
                        </a:lnSpc>
                        <a:spcBef>
                          <a:spcPts val="259"/>
                        </a:spcBef>
                        <a:buClr>
                          <a:srgbClr val="0091DA"/>
                        </a:buClr>
                        <a:buSzPct val="83333"/>
                        <a:buFont typeface="Wingdings"/>
                        <a:buChar char=""/>
                        <a:tabLst>
                          <a:tab pos="257175" algn="l"/>
                        </a:tabLst>
                      </a:pPr>
                      <a:r>
                        <a:rPr sz="1200" dirty="0">
                          <a:solidFill>
                            <a:srgbClr val="00338D"/>
                          </a:solidFill>
                          <a:latin typeface="Arial (Corpo)"/>
                          <a:cs typeface="Arial"/>
                        </a:rPr>
                        <a:t>Con</a:t>
                      </a:r>
                      <a:r>
                        <a:rPr sz="1200" spc="-30" dirty="0">
                          <a:solidFill>
                            <a:srgbClr val="00338D"/>
                          </a:solidFill>
                          <a:latin typeface="Arial (Corpo)"/>
                          <a:cs typeface="Arial"/>
                        </a:rPr>
                        <a:t> </a:t>
                      </a:r>
                      <a:r>
                        <a:rPr sz="1200" spc="-10" dirty="0">
                          <a:solidFill>
                            <a:srgbClr val="00338D"/>
                          </a:solidFill>
                          <a:latin typeface="Arial (Corpo)"/>
                          <a:cs typeface="Arial"/>
                        </a:rPr>
                        <a:t>riguardo</a:t>
                      </a:r>
                      <a:r>
                        <a:rPr sz="1200" spc="-45" dirty="0">
                          <a:solidFill>
                            <a:srgbClr val="00338D"/>
                          </a:solidFill>
                          <a:latin typeface="Arial (Corpo)"/>
                          <a:cs typeface="Arial"/>
                        </a:rPr>
                        <a:t> </a:t>
                      </a:r>
                      <a:r>
                        <a:rPr sz="1200" dirty="0">
                          <a:solidFill>
                            <a:srgbClr val="00338D"/>
                          </a:solidFill>
                          <a:latin typeface="Arial (Corpo)"/>
                          <a:cs typeface="Arial"/>
                        </a:rPr>
                        <a:t>a </a:t>
                      </a:r>
                      <a:r>
                        <a:rPr sz="1200" u="sng" dirty="0">
                          <a:solidFill>
                            <a:srgbClr val="00338D"/>
                          </a:solidFill>
                          <a:uFill>
                            <a:solidFill>
                              <a:srgbClr val="00338D"/>
                            </a:solidFill>
                          </a:uFill>
                          <a:latin typeface="Arial (Corpo)"/>
                          <a:cs typeface="Arial"/>
                        </a:rPr>
                        <a:t>RFI</a:t>
                      </a:r>
                      <a:r>
                        <a:rPr sz="1200" u="sng" spc="-1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Spa</a:t>
                      </a:r>
                      <a:r>
                        <a:rPr sz="1200" u="none" spc="-15" dirty="0">
                          <a:solidFill>
                            <a:srgbClr val="00338D"/>
                          </a:solidFill>
                          <a:latin typeface="Arial (Corpo)"/>
                          <a:cs typeface="Arial"/>
                        </a:rPr>
                        <a:t> </a:t>
                      </a:r>
                      <a:r>
                        <a:rPr sz="1200" u="none" dirty="0">
                          <a:solidFill>
                            <a:srgbClr val="00338D"/>
                          </a:solidFill>
                          <a:latin typeface="Arial (Corpo)"/>
                          <a:cs typeface="Arial"/>
                        </a:rPr>
                        <a:t>e</a:t>
                      </a:r>
                      <a:r>
                        <a:rPr sz="1200" u="none" spc="5" dirty="0">
                          <a:solidFill>
                            <a:srgbClr val="00338D"/>
                          </a:solidFill>
                          <a:latin typeface="Arial (Corpo)"/>
                          <a:cs typeface="Arial"/>
                        </a:rPr>
                        <a:t> </a:t>
                      </a:r>
                      <a:r>
                        <a:rPr sz="1200" u="sng" spc="-10" dirty="0">
                          <a:solidFill>
                            <a:srgbClr val="00338D"/>
                          </a:solidFill>
                          <a:uFill>
                            <a:solidFill>
                              <a:srgbClr val="00338D"/>
                            </a:solidFill>
                          </a:uFill>
                          <a:latin typeface="Arial (Corpo)"/>
                          <a:cs typeface="Arial"/>
                        </a:rPr>
                        <a:t>Trenitalia</a:t>
                      </a:r>
                      <a:r>
                        <a:rPr sz="1200" u="sng" spc="-4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Spa,</a:t>
                      </a:r>
                      <a:r>
                        <a:rPr sz="1200" u="none" spc="-50" dirty="0">
                          <a:solidFill>
                            <a:srgbClr val="00338D"/>
                          </a:solidFill>
                          <a:latin typeface="Arial (Corpo)"/>
                          <a:cs typeface="Arial"/>
                        </a:rPr>
                        <a:t> </a:t>
                      </a:r>
                      <a:r>
                        <a:rPr sz="1200" u="none" dirty="0">
                          <a:solidFill>
                            <a:srgbClr val="00338D"/>
                          </a:solidFill>
                          <a:latin typeface="Arial (Corpo)"/>
                          <a:cs typeface="Arial"/>
                        </a:rPr>
                        <a:t>le</a:t>
                      </a:r>
                      <a:r>
                        <a:rPr sz="1200" u="none" spc="-20" dirty="0">
                          <a:solidFill>
                            <a:srgbClr val="00338D"/>
                          </a:solidFill>
                          <a:latin typeface="Arial (Corpo)"/>
                          <a:cs typeface="Arial"/>
                        </a:rPr>
                        <a:t> </a:t>
                      </a:r>
                      <a:r>
                        <a:rPr sz="1200" u="none" spc="-10" dirty="0">
                          <a:solidFill>
                            <a:srgbClr val="00338D"/>
                          </a:solidFill>
                          <a:latin typeface="Arial (Corpo)"/>
                          <a:cs typeface="Arial"/>
                        </a:rPr>
                        <a:t>colpevoli</a:t>
                      </a:r>
                      <a:r>
                        <a:rPr sz="1200" u="none" spc="-45" dirty="0">
                          <a:solidFill>
                            <a:srgbClr val="00338D"/>
                          </a:solidFill>
                          <a:latin typeface="Arial (Corpo)"/>
                          <a:cs typeface="Arial"/>
                        </a:rPr>
                        <a:t> </a:t>
                      </a:r>
                      <a:r>
                        <a:rPr sz="1200" u="none" dirty="0">
                          <a:solidFill>
                            <a:srgbClr val="00338D"/>
                          </a:solidFill>
                          <a:latin typeface="Arial (Corpo)"/>
                          <a:cs typeface="Arial"/>
                        </a:rPr>
                        <a:t>condotte</a:t>
                      </a:r>
                      <a:r>
                        <a:rPr sz="1200" u="none" spc="-30" dirty="0">
                          <a:solidFill>
                            <a:srgbClr val="00338D"/>
                          </a:solidFill>
                          <a:latin typeface="Arial (Corpo)"/>
                          <a:cs typeface="Arial"/>
                        </a:rPr>
                        <a:t> </a:t>
                      </a:r>
                      <a:r>
                        <a:rPr sz="1200" u="none" dirty="0">
                          <a:solidFill>
                            <a:srgbClr val="00338D"/>
                          </a:solidFill>
                          <a:latin typeface="Arial (Corpo)"/>
                          <a:cs typeface="Arial"/>
                        </a:rPr>
                        <a:t>hanno</a:t>
                      </a:r>
                      <a:r>
                        <a:rPr sz="1200" u="none" spc="-40" dirty="0">
                          <a:solidFill>
                            <a:srgbClr val="00338D"/>
                          </a:solidFill>
                          <a:latin typeface="Arial (Corpo)"/>
                          <a:cs typeface="Arial"/>
                        </a:rPr>
                        <a:t> </a:t>
                      </a:r>
                      <a:r>
                        <a:rPr sz="1200" u="none" dirty="0">
                          <a:solidFill>
                            <a:srgbClr val="00338D"/>
                          </a:solidFill>
                          <a:latin typeface="Arial (Corpo)"/>
                          <a:cs typeface="Arial"/>
                        </a:rPr>
                        <a:t>comportato</a:t>
                      </a:r>
                      <a:r>
                        <a:rPr sz="1200" u="none" spc="-45" dirty="0">
                          <a:solidFill>
                            <a:srgbClr val="00338D"/>
                          </a:solidFill>
                          <a:latin typeface="Arial (Corpo)"/>
                          <a:cs typeface="Arial"/>
                        </a:rPr>
                        <a:t> </a:t>
                      </a:r>
                      <a:r>
                        <a:rPr sz="1200" u="none" spc="-25" dirty="0">
                          <a:solidFill>
                            <a:srgbClr val="00338D"/>
                          </a:solidFill>
                          <a:latin typeface="Arial (Corpo)"/>
                          <a:cs typeface="Arial"/>
                        </a:rPr>
                        <a:t>un 	</a:t>
                      </a:r>
                      <a:r>
                        <a:rPr sz="1200" u="none" spc="-10" dirty="0">
                          <a:solidFill>
                            <a:srgbClr val="00338D"/>
                          </a:solidFill>
                          <a:latin typeface="Arial (Corpo)"/>
                          <a:cs typeface="Arial"/>
                        </a:rPr>
                        <a:t>vantaggio</a:t>
                      </a:r>
                      <a:r>
                        <a:rPr sz="1200" u="none" spc="-35" dirty="0">
                          <a:solidFill>
                            <a:srgbClr val="00338D"/>
                          </a:solidFill>
                          <a:latin typeface="Arial (Corpo)"/>
                          <a:cs typeface="Arial"/>
                        </a:rPr>
                        <a:t> </a:t>
                      </a:r>
                      <a:r>
                        <a:rPr sz="1200" u="none" dirty="0">
                          <a:solidFill>
                            <a:srgbClr val="00338D"/>
                          </a:solidFill>
                          <a:latin typeface="Arial (Corpo)"/>
                          <a:cs typeface="Arial"/>
                        </a:rPr>
                        <a:t>in</a:t>
                      </a:r>
                      <a:r>
                        <a:rPr sz="1200" u="none" spc="-10" dirty="0">
                          <a:solidFill>
                            <a:srgbClr val="00338D"/>
                          </a:solidFill>
                          <a:latin typeface="Arial (Corpo)"/>
                          <a:cs typeface="Arial"/>
                        </a:rPr>
                        <a:t> </a:t>
                      </a:r>
                      <a:r>
                        <a:rPr sz="1200" u="none" dirty="0">
                          <a:solidFill>
                            <a:srgbClr val="00338D"/>
                          </a:solidFill>
                          <a:latin typeface="Arial (Corpo)"/>
                          <a:cs typeface="Arial"/>
                        </a:rPr>
                        <a:t>termini</a:t>
                      </a:r>
                      <a:r>
                        <a:rPr sz="1200" u="none" spc="-40" dirty="0">
                          <a:solidFill>
                            <a:srgbClr val="00338D"/>
                          </a:solidFill>
                          <a:latin typeface="Arial (Corpo)"/>
                          <a:cs typeface="Arial"/>
                        </a:rPr>
                        <a:t> </a:t>
                      </a:r>
                      <a:r>
                        <a:rPr sz="1200" u="none" dirty="0">
                          <a:solidFill>
                            <a:srgbClr val="00338D"/>
                          </a:solidFill>
                          <a:latin typeface="Arial (Corpo)"/>
                          <a:cs typeface="Arial"/>
                        </a:rPr>
                        <a:t>di</a:t>
                      </a:r>
                      <a:r>
                        <a:rPr sz="1200" u="none" spc="-5" dirty="0">
                          <a:solidFill>
                            <a:srgbClr val="00338D"/>
                          </a:solidFill>
                          <a:latin typeface="Arial (Corpo)"/>
                          <a:cs typeface="Arial"/>
                        </a:rPr>
                        <a:t> </a:t>
                      </a:r>
                      <a:r>
                        <a:rPr sz="1200" u="none" spc="-10" dirty="0">
                          <a:solidFill>
                            <a:srgbClr val="00338D"/>
                          </a:solidFill>
                          <a:latin typeface="Arial (Corpo)"/>
                          <a:cs typeface="Arial"/>
                        </a:rPr>
                        <a:t>risparmio</a:t>
                      </a:r>
                      <a:r>
                        <a:rPr sz="1200" u="none" spc="-45" dirty="0">
                          <a:solidFill>
                            <a:srgbClr val="00338D"/>
                          </a:solidFill>
                          <a:latin typeface="Arial (Corpo)"/>
                          <a:cs typeface="Arial"/>
                        </a:rPr>
                        <a:t> </a:t>
                      </a:r>
                      <a:r>
                        <a:rPr sz="1200" u="none" dirty="0">
                          <a:solidFill>
                            <a:srgbClr val="00338D"/>
                          </a:solidFill>
                          <a:latin typeface="Arial (Corpo)"/>
                          <a:cs typeface="Arial"/>
                        </a:rPr>
                        <a:t>dei</a:t>
                      </a:r>
                      <a:r>
                        <a:rPr sz="1200" u="none" spc="-5" dirty="0">
                          <a:solidFill>
                            <a:srgbClr val="00338D"/>
                          </a:solidFill>
                          <a:latin typeface="Arial (Corpo)"/>
                          <a:cs typeface="Arial"/>
                        </a:rPr>
                        <a:t> </a:t>
                      </a:r>
                      <a:r>
                        <a:rPr sz="1200" u="none" dirty="0">
                          <a:solidFill>
                            <a:srgbClr val="00338D"/>
                          </a:solidFill>
                          <a:latin typeface="Arial (Corpo)"/>
                          <a:cs typeface="Arial"/>
                        </a:rPr>
                        <a:t>costi</a:t>
                      </a:r>
                      <a:r>
                        <a:rPr sz="1200" u="none" spc="-30" dirty="0">
                          <a:solidFill>
                            <a:srgbClr val="00338D"/>
                          </a:solidFill>
                          <a:latin typeface="Arial (Corpo)"/>
                          <a:cs typeface="Arial"/>
                        </a:rPr>
                        <a:t> </a:t>
                      </a:r>
                      <a:r>
                        <a:rPr sz="1200" u="none" dirty="0">
                          <a:solidFill>
                            <a:srgbClr val="00338D"/>
                          </a:solidFill>
                          <a:latin typeface="Arial (Corpo)"/>
                          <a:cs typeface="Arial"/>
                        </a:rPr>
                        <a:t>che</a:t>
                      </a:r>
                      <a:r>
                        <a:rPr sz="1200" u="none" spc="-5" dirty="0">
                          <a:solidFill>
                            <a:srgbClr val="00338D"/>
                          </a:solidFill>
                          <a:latin typeface="Arial (Corpo)"/>
                          <a:cs typeface="Arial"/>
                        </a:rPr>
                        <a:t> </a:t>
                      </a:r>
                      <a:r>
                        <a:rPr sz="1200" u="none" spc="-10" dirty="0">
                          <a:solidFill>
                            <a:srgbClr val="00338D"/>
                          </a:solidFill>
                          <a:latin typeface="Arial (Corpo)"/>
                          <a:cs typeface="Arial"/>
                        </a:rPr>
                        <a:t>avrebbero</a:t>
                      </a:r>
                      <a:r>
                        <a:rPr sz="1200" u="none" spc="-35" dirty="0">
                          <a:solidFill>
                            <a:srgbClr val="00338D"/>
                          </a:solidFill>
                          <a:latin typeface="Arial (Corpo)"/>
                          <a:cs typeface="Arial"/>
                        </a:rPr>
                        <a:t> </a:t>
                      </a:r>
                      <a:r>
                        <a:rPr sz="1200" u="none" dirty="0">
                          <a:solidFill>
                            <a:srgbClr val="00338D"/>
                          </a:solidFill>
                          <a:latin typeface="Arial (Corpo)"/>
                          <a:cs typeface="Arial"/>
                        </a:rPr>
                        <a:t>dovuto</a:t>
                      </a:r>
                      <a:r>
                        <a:rPr sz="1200" u="none" spc="-45" dirty="0">
                          <a:solidFill>
                            <a:srgbClr val="00338D"/>
                          </a:solidFill>
                          <a:latin typeface="Arial (Corpo)"/>
                          <a:cs typeface="Arial"/>
                        </a:rPr>
                        <a:t> </a:t>
                      </a:r>
                      <a:r>
                        <a:rPr sz="1200" u="none" spc="-10" dirty="0">
                          <a:solidFill>
                            <a:srgbClr val="00338D"/>
                          </a:solidFill>
                          <a:latin typeface="Arial (Corpo)"/>
                          <a:cs typeface="Arial"/>
                        </a:rPr>
                        <a:t>sostenere</a:t>
                      </a:r>
                      <a:r>
                        <a:rPr sz="1200" u="none" spc="-35" dirty="0">
                          <a:solidFill>
                            <a:srgbClr val="00338D"/>
                          </a:solidFill>
                          <a:latin typeface="Arial (Corpo)"/>
                          <a:cs typeface="Arial"/>
                        </a:rPr>
                        <a:t> </a:t>
                      </a:r>
                      <a:r>
                        <a:rPr sz="1200" u="none" spc="-25" dirty="0">
                          <a:solidFill>
                            <a:srgbClr val="00338D"/>
                          </a:solidFill>
                          <a:latin typeface="Arial (Corpo)"/>
                          <a:cs typeface="Arial"/>
                        </a:rPr>
                        <a:t>per 	</a:t>
                      </a:r>
                      <a:r>
                        <a:rPr sz="1200" u="none" spc="-10" dirty="0">
                          <a:solidFill>
                            <a:srgbClr val="00338D"/>
                          </a:solidFill>
                          <a:latin typeface="Arial (Corpo)"/>
                          <a:cs typeface="Arial"/>
                        </a:rPr>
                        <a:t>predisporre</a:t>
                      </a:r>
                      <a:r>
                        <a:rPr sz="1200" u="none" spc="-50" dirty="0">
                          <a:solidFill>
                            <a:srgbClr val="00338D"/>
                          </a:solidFill>
                          <a:latin typeface="Arial (Corpo)"/>
                          <a:cs typeface="Arial"/>
                        </a:rPr>
                        <a:t> </a:t>
                      </a:r>
                      <a:r>
                        <a:rPr sz="1200" u="none" dirty="0">
                          <a:solidFill>
                            <a:srgbClr val="00338D"/>
                          </a:solidFill>
                          <a:latin typeface="Arial (Corpo)"/>
                          <a:cs typeface="Arial"/>
                        </a:rPr>
                        <a:t>e/o</a:t>
                      </a:r>
                      <a:r>
                        <a:rPr sz="1200" u="none" spc="-5" dirty="0">
                          <a:solidFill>
                            <a:srgbClr val="00338D"/>
                          </a:solidFill>
                          <a:latin typeface="Arial (Corpo)"/>
                          <a:cs typeface="Arial"/>
                        </a:rPr>
                        <a:t> </a:t>
                      </a:r>
                      <a:r>
                        <a:rPr sz="1200" u="none" spc="-10" dirty="0">
                          <a:solidFill>
                            <a:srgbClr val="00338D"/>
                          </a:solidFill>
                          <a:latin typeface="Arial (Corpo)"/>
                          <a:cs typeface="Arial"/>
                        </a:rPr>
                        <a:t>realizzare</a:t>
                      </a:r>
                      <a:r>
                        <a:rPr sz="1200" u="none" spc="-40" dirty="0">
                          <a:solidFill>
                            <a:srgbClr val="00338D"/>
                          </a:solidFill>
                          <a:latin typeface="Arial (Corpo)"/>
                          <a:cs typeface="Arial"/>
                        </a:rPr>
                        <a:t> </a:t>
                      </a:r>
                      <a:r>
                        <a:rPr sz="1200" u="none" dirty="0">
                          <a:solidFill>
                            <a:srgbClr val="00338D"/>
                          </a:solidFill>
                          <a:latin typeface="Arial (Corpo)"/>
                          <a:cs typeface="Arial"/>
                        </a:rPr>
                        <a:t>quelle</a:t>
                      </a:r>
                      <a:r>
                        <a:rPr sz="1200" u="none" spc="-35" dirty="0">
                          <a:solidFill>
                            <a:srgbClr val="00338D"/>
                          </a:solidFill>
                          <a:latin typeface="Arial (Corpo)"/>
                          <a:cs typeface="Arial"/>
                        </a:rPr>
                        <a:t> </a:t>
                      </a:r>
                      <a:r>
                        <a:rPr sz="1200" u="none" dirty="0">
                          <a:solidFill>
                            <a:srgbClr val="00338D"/>
                          </a:solidFill>
                          <a:latin typeface="Arial (Corpo)"/>
                          <a:cs typeface="Arial"/>
                        </a:rPr>
                        <a:t>misure</a:t>
                      </a:r>
                      <a:r>
                        <a:rPr sz="1200" u="none" spc="-40" dirty="0">
                          <a:solidFill>
                            <a:srgbClr val="00338D"/>
                          </a:solidFill>
                          <a:latin typeface="Arial (Corpo)"/>
                          <a:cs typeface="Arial"/>
                        </a:rPr>
                        <a:t> </a:t>
                      </a:r>
                      <a:r>
                        <a:rPr sz="1200" u="none" spc="-10" dirty="0">
                          <a:solidFill>
                            <a:srgbClr val="00338D"/>
                          </a:solidFill>
                          <a:latin typeface="Arial (Corpo)"/>
                          <a:cs typeface="Arial"/>
                        </a:rPr>
                        <a:t>tecniche</a:t>
                      </a:r>
                      <a:r>
                        <a:rPr sz="1200" u="none" spc="-40" dirty="0">
                          <a:solidFill>
                            <a:srgbClr val="00338D"/>
                          </a:solidFill>
                          <a:latin typeface="Arial (Corpo)"/>
                          <a:cs typeface="Arial"/>
                        </a:rPr>
                        <a:t> </a:t>
                      </a:r>
                      <a:r>
                        <a:rPr sz="1200" u="none" dirty="0">
                          <a:solidFill>
                            <a:srgbClr val="00338D"/>
                          </a:solidFill>
                          <a:latin typeface="Arial (Corpo)"/>
                          <a:cs typeface="Arial"/>
                        </a:rPr>
                        <a:t>volte</a:t>
                      </a:r>
                      <a:r>
                        <a:rPr sz="1200" u="none" spc="-25" dirty="0">
                          <a:solidFill>
                            <a:srgbClr val="00338D"/>
                          </a:solidFill>
                          <a:latin typeface="Arial (Corpo)"/>
                          <a:cs typeface="Arial"/>
                        </a:rPr>
                        <a:t> </a:t>
                      </a:r>
                      <a:r>
                        <a:rPr sz="1200" u="none" dirty="0">
                          <a:solidFill>
                            <a:srgbClr val="00338D"/>
                          </a:solidFill>
                          <a:latin typeface="Arial (Corpo)"/>
                          <a:cs typeface="Arial"/>
                        </a:rPr>
                        <a:t>a</a:t>
                      </a:r>
                      <a:r>
                        <a:rPr sz="1200" u="none" spc="5" dirty="0">
                          <a:solidFill>
                            <a:srgbClr val="00338D"/>
                          </a:solidFill>
                          <a:latin typeface="Arial (Corpo)"/>
                          <a:cs typeface="Arial"/>
                        </a:rPr>
                        <a:t> </a:t>
                      </a:r>
                      <a:r>
                        <a:rPr sz="1200" u="none" spc="-10" dirty="0">
                          <a:solidFill>
                            <a:srgbClr val="00338D"/>
                          </a:solidFill>
                          <a:latin typeface="Arial (Corpo)"/>
                          <a:cs typeface="Arial"/>
                        </a:rPr>
                        <a:t>garantire</a:t>
                      </a:r>
                      <a:r>
                        <a:rPr sz="1200" u="none" spc="-40" dirty="0">
                          <a:solidFill>
                            <a:srgbClr val="00338D"/>
                          </a:solidFill>
                          <a:latin typeface="Arial (Corpo)"/>
                          <a:cs typeface="Arial"/>
                        </a:rPr>
                        <a:t> </a:t>
                      </a:r>
                      <a:r>
                        <a:rPr sz="1200" u="none" dirty="0">
                          <a:solidFill>
                            <a:srgbClr val="00338D"/>
                          </a:solidFill>
                          <a:latin typeface="Arial (Corpo)"/>
                          <a:cs typeface="Arial"/>
                        </a:rPr>
                        <a:t>un</a:t>
                      </a:r>
                      <a:r>
                        <a:rPr sz="1200" u="none" spc="-15" dirty="0">
                          <a:solidFill>
                            <a:srgbClr val="00338D"/>
                          </a:solidFill>
                          <a:latin typeface="Arial (Corpo)"/>
                          <a:cs typeface="Arial"/>
                        </a:rPr>
                        <a:t> </a:t>
                      </a:r>
                      <a:r>
                        <a:rPr sz="1200" u="none" spc="-10" dirty="0">
                          <a:solidFill>
                            <a:srgbClr val="00338D"/>
                          </a:solidFill>
                          <a:latin typeface="Arial (Corpo)"/>
                          <a:cs typeface="Arial"/>
                        </a:rPr>
                        <a:t>transito</a:t>
                      </a:r>
                      <a:r>
                        <a:rPr sz="1200" u="none" spc="-35" dirty="0">
                          <a:solidFill>
                            <a:srgbClr val="00338D"/>
                          </a:solidFill>
                          <a:latin typeface="Arial (Corpo)"/>
                          <a:cs typeface="Arial"/>
                        </a:rPr>
                        <a:t> </a:t>
                      </a:r>
                      <a:r>
                        <a:rPr sz="1200" u="none" dirty="0">
                          <a:solidFill>
                            <a:srgbClr val="00338D"/>
                          </a:solidFill>
                          <a:latin typeface="Arial (Corpo)"/>
                          <a:cs typeface="Arial"/>
                        </a:rPr>
                        <a:t>sicuro</a:t>
                      </a:r>
                      <a:r>
                        <a:rPr sz="1200" u="none" spc="-40" dirty="0">
                          <a:solidFill>
                            <a:srgbClr val="00338D"/>
                          </a:solidFill>
                          <a:latin typeface="Arial (Corpo)"/>
                          <a:cs typeface="Arial"/>
                        </a:rPr>
                        <a:t> </a:t>
                      </a:r>
                      <a:r>
                        <a:rPr sz="1200" u="none" spc="-25" dirty="0">
                          <a:solidFill>
                            <a:srgbClr val="00338D"/>
                          </a:solidFill>
                          <a:latin typeface="Arial (Corpo)"/>
                          <a:cs typeface="Arial"/>
                        </a:rPr>
                        <a:t>dei 	</a:t>
                      </a:r>
                      <a:r>
                        <a:rPr sz="1200" u="none" dirty="0">
                          <a:solidFill>
                            <a:srgbClr val="00338D"/>
                          </a:solidFill>
                          <a:latin typeface="Arial (Corpo)"/>
                          <a:cs typeface="Arial"/>
                        </a:rPr>
                        <a:t>treni</a:t>
                      </a:r>
                      <a:r>
                        <a:rPr sz="1200" u="none" spc="-30" dirty="0">
                          <a:solidFill>
                            <a:srgbClr val="00338D"/>
                          </a:solidFill>
                          <a:latin typeface="Arial (Corpo)"/>
                          <a:cs typeface="Arial"/>
                        </a:rPr>
                        <a:t> </a:t>
                      </a:r>
                      <a:r>
                        <a:rPr sz="1200" u="none" spc="-10" dirty="0">
                          <a:solidFill>
                            <a:srgbClr val="00338D"/>
                          </a:solidFill>
                          <a:latin typeface="Arial (Corpo)"/>
                          <a:cs typeface="Arial"/>
                        </a:rPr>
                        <a:t>trasportanti</a:t>
                      </a:r>
                      <a:r>
                        <a:rPr sz="1200" u="none" spc="-30" dirty="0">
                          <a:solidFill>
                            <a:srgbClr val="00338D"/>
                          </a:solidFill>
                          <a:latin typeface="Arial (Corpo)"/>
                          <a:cs typeface="Arial"/>
                        </a:rPr>
                        <a:t> </a:t>
                      </a:r>
                      <a:r>
                        <a:rPr sz="1200" u="none" spc="-10" dirty="0">
                          <a:solidFill>
                            <a:srgbClr val="00338D"/>
                          </a:solidFill>
                          <a:latin typeface="Arial (Corpo)"/>
                          <a:cs typeface="Arial"/>
                        </a:rPr>
                        <a:t>merci</a:t>
                      </a:r>
                      <a:r>
                        <a:rPr sz="1200" u="none" spc="-65" dirty="0">
                          <a:solidFill>
                            <a:srgbClr val="00338D"/>
                          </a:solidFill>
                          <a:latin typeface="Arial (Corpo)"/>
                          <a:cs typeface="Arial"/>
                        </a:rPr>
                        <a:t> </a:t>
                      </a:r>
                      <a:r>
                        <a:rPr sz="1200" u="none" spc="-10" dirty="0">
                          <a:solidFill>
                            <a:srgbClr val="00338D"/>
                          </a:solidFill>
                          <a:latin typeface="Arial (Corpo)"/>
                          <a:cs typeface="Arial"/>
                        </a:rPr>
                        <a:t>pericolose.</a:t>
                      </a:r>
                      <a:endParaRPr sz="1200" dirty="0">
                        <a:latin typeface="Arial (Corpo)"/>
                        <a:cs typeface="Arial"/>
                      </a:endParaRPr>
                    </a:p>
                    <a:p>
                      <a:pPr marL="255904" marR="161290" indent="-171450">
                        <a:lnSpc>
                          <a:spcPct val="100000"/>
                        </a:lnSpc>
                        <a:spcBef>
                          <a:spcPts val="600"/>
                        </a:spcBef>
                        <a:buClr>
                          <a:srgbClr val="0091DA"/>
                        </a:buClr>
                        <a:buSzPct val="83333"/>
                        <a:buFont typeface="Wingdings"/>
                        <a:buChar char=""/>
                        <a:tabLst>
                          <a:tab pos="257175" algn="l"/>
                        </a:tabLst>
                      </a:pPr>
                      <a:r>
                        <a:rPr sz="1200" u="sng" dirty="0">
                          <a:solidFill>
                            <a:srgbClr val="00338D"/>
                          </a:solidFill>
                          <a:uFill>
                            <a:solidFill>
                              <a:srgbClr val="00338D"/>
                            </a:solidFill>
                          </a:uFill>
                          <a:latin typeface="Arial (Corpo)"/>
                          <a:cs typeface="Arial"/>
                        </a:rPr>
                        <a:t>FS</a:t>
                      </a:r>
                      <a:r>
                        <a:rPr sz="1200" u="sng" spc="-10" dirty="0">
                          <a:solidFill>
                            <a:srgbClr val="00338D"/>
                          </a:solidFill>
                          <a:uFill>
                            <a:solidFill>
                              <a:srgbClr val="00338D"/>
                            </a:solidFill>
                          </a:uFill>
                          <a:latin typeface="Arial (Corpo)"/>
                          <a:cs typeface="Arial"/>
                        </a:rPr>
                        <a:t> Logistica</a:t>
                      </a:r>
                      <a:r>
                        <a:rPr sz="1200" u="sng" spc="-4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Spa</a:t>
                      </a:r>
                      <a:r>
                        <a:rPr sz="1200" u="none" spc="-20" dirty="0">
                          <a:solidFill>
                            <a:srgbClr val="00338D"/>
                          </a:solidFill>
                          <a:latin typeface="Arial (Corpo)"/>
                          <a:cs typeface="Arial"/>
                        </a:rPr>
                        <a:t> </a:t>
                      </a:r>
                      <a:r>
                        <a:rPr sz="1200" u="none" dirty="0">
                          <a:solidFill>
                            <a:srgbClr val="00338D"/>
                          </a:solidFill>
                          <a:latin typeface="Arial (Corpo)"/>
                          <a:cs typeface="Arial"/>
                        </a:rPr>
                        <a:t>il</a:t>
                      </a:r>
                      <a:r>
                        <a:rPr sz="1200" u="none" spc="-20" dirty="0">
                          <a:solidFill>
                            <a:srgbClr val="00338D"/>
                          </a:solidFill>
                          <a:latin typeface="Arial (Corpo)"/>
                          <a:cs typeface="Arial"/>
                        </a:rPr>
                        <a:t> </a:t>
                      </a:r>
                      <a:r>
                        <a:rPr sz="1200" u="none" dirty="0">
                          <a:solidFill>
                            <a:srgbClr val="00338D"/>
                          </a:solidFill>
                          <a:latin typeface="Arial (Corpo)"/>
                          <a:cs typeface="Arial"/>
                        </a:rPr>
                        <a:t>risparmio</a:t>
                      </a:r>
                      <a:r>
                        <a:rPr sz="1200" u="none" spc="-45" dirty="0">
                          <a:solidFill>
                            <a:srgbClr val="00338D"/>
                          </a:solidFill>
                          <a:latin typeface="Arial (Corpo)"/>
                          <a:cs typeface="Arial"/>
                        </a:rPr>
                        <a:t> </a:t>
                      </a:r>
                      <a:r>
                        <a:rPr sz="1200" u="none" dirty="0">
                          <a:solidFill>
                            <a:srgbClr val="00338D"/>
                          </a:solidFill>
                          <a:latin typeface="Arial (Corpo)"/>
                          <a:cs typeface="Arial"/>
                        </a:rPr>
                        <a:t>dei</a:t>
                      </a:r>
                      <a:r>
                        <a:rPr sz="1200" u="none" spc="-20" dirty="0">
                          <a:solidFill>
                            <a:srgbClr val="00338D"/>
                          </a:solidFill>
                          <a:latin typeface="Arial (Corpo)"/>
                          <a:cs typeface="Arial"/>
                        </a:rPr>
                        <a:t> </a:t>
                      </a:r>
                      <a:r>
                        <a:rPr sz="1200" u="none" dirty="0">
                          <a:solidFill>
                            <a:srgbClr val="00338D"/>
                          </a:solidFill>
                          <a:latin typeface="Arial (Corpo)"/>
                          <a:cs typeface="Arial"/>
                        </a:rPr>
                        <a:t>costi</a:t>
                      </a:r>
                      <a:r>
                        <a:rPr sz="1200" u="none" spc="-40" dirty="0">
                          <a:solidFill>
                            <a:srgbClr val="00338D"/>
                          </a:solidFill>
                          <a:latin typeface="Arial (Corpo)"/>
                          <a:cs typeface="Arial"/>
                        </a:rPr>
                        <a:t> </a:t>
                      </a:r>
                      <a:r>
                        <a:rPr sz="1200" u="none" spc="-10" dirty="0">
                          <a:solidFill>
                            <a:srgbClr val="00338D"/>
                          </a:solidFill>
                          <a:latin typeface="Arial (Corpo)"/>
                          <a:cs typeface="Arial"/>
                        </a:rPr>
                        <a:t>consistente</a:t>
                      </a:r>
                      <a:r>
                        <a:rPr sz="1200" u="none" spc="-50" dirty="0">
                          <a:solidFill>
                            <a:srgbClr val="00338D"/>
                          </a:solidFill>
                          <a:latin typeface="Arial (Corpo)"/>
                          <a:cs typeface="Arial"/>
                        </a:rPr>
                        <a:t> </a:t>
                      </a:r>
                      <a:r>
                        <a:rPr sz="1200" u="none" dirty="0">
                          <a:solidFill>
                            <a:srgbClr val="00338D"/>
                          </a:solidFill>
                          <a:latin typeface="Arial (Corpo)"/>
                          <a:cs typeface="Arial"/>
                        </a:rPr>
                        <a:t>in</a:t>
                      </a:r>
                      <a:r>
                        <a:rPr sz="1200" u="none" spc="-15" dirty="0">
                          <a:solidFill>
                            <a:srgbClr val="00338D"/>
                          </a:solidFill>
                          <a:latin typeface="Arial (Corpo)"/>
                          <a:cs typeface="Arial"/>
                        </a:rPr>
                        <a:t> </a:t>
                      </a:r>
                      <a:r>
                        <a:rPr sz="1200" u="none" spc="-10" dirty="0">
                          <a:solidFill>
                            <a:srgbClr val="00338D"/>
                          </a:solidFill>
                          <a:latin typeface="Arial (Corpo)"/>
                          <a:cs typeface="Arial"/>
                        </a:rPr>
                        <a:t>astratto</a:t>
                      </a:r>
                      <a:r>
                        <a:rPr sz="1200" u="none" spc="-45" dirty="0">
                          <a:solidFill>
                            <a:srgbClr val="00338D"/>
                          </a:solidFill>
                          <a:latin typeface="Arial (Corpo)"/>
                          <a:cs typeface="Arial"/>
                        </a:rPr>
                        <a:t> </a:t>
                      </a:r>
                      <a:r>
                        <a:rPr sz="1200" u="none" dirty="0">
                          <a:solidFill>
                            <a:srgbClr val="00338D"/>
                          </a:solidFill>
                          <a:latin typeface="Arial (Corpo)"/>
                          <a:cs typeface="Arial"/>
                        </a:rPr>
                        <a:t>nel</a:t>
                      </a:r>
                      <a:r>
                        <a:rPr sz="1200" u="none" spc="-20" dirty="0">
                          <a:solidFill>
                            <a:srgbClr val="00338D"/>
                          </a:solidFill>
                          <a:latin typeface="Arial (Corpo)"/>
                          <a:cs typeface="Arial"/>
                        </a:rPr>
                        <a:t> </a:t>
                      </a:r>
                      <a:r>
                        <a:rPr sz="1200" u="none" dirty="0">
                          <a:solidFill>
                            <a:srgbClr val="00338D"/>
                          </a:solidFill>
                          <a:latin typeface="Arial (Corpo)"/>
                          <a:cs typeface="Arial"/>
                        </a:rPr>
                        <a:t>non</a:t>
                      </a:r>
                      <a:r>
                        <a:rPr sz="1200" u="none" spc="-20" dirty="0">
                          <a:solidFill>
                            <a:srgbClr val="00338D"/>
                          </a:solidFill>
                          <a:latin typeface="Arial (Corpo)"/>
                          <a:cs typeface="Arial"/>
                        </a:rPr>
                        <a:t> </a:t>
                      </a:r>
                      <a:r>
                        <a:rPr sz="1200" u="none" dirty="0">
                          <a:solidFill>
                            <a:srgbClr val="00338D"/>
                          </a:solidFill>
                          <a:latin typeface="Arial (Corpo)"/>
                          <a:cs typeface="Arial"/>
                        </a:rPr>
                        <a:t>aver</a:t>
                      </a:r>
                      <a:r>
                        <a:rPr sz="1200" u="none" spc="-20" dirty="0">
                          <a:solidFill>
                            <a:srgbClr val="00338D"/>
                          </a:solidFill>
                          <a:latin typeface="Arial (Corpo)"/>
                          <a:cs typeface="Arial"/>
                        </a:rPr>
                        <a:t> </a:t>
                      </a:r>
                      <a:r>
                        <a:rPr sz="1200" u="none" spc="-10" dirty="0">
                          <a:solidFill>
                            <a:srgbClr val="00338D"/>
                          </a:solidFill>
                          <a:latin typeface="Arial (Corpo)"/>
                          <a:cs typeface="Arial"/>
                        </a:rPr>
                        <a:t>realizzato 	</a:t>
                      </a:r>
                      <a:r>
                        <a:rPr sz="1200" u="none" dirty="0">
                          <a:solidFill>
                            <a:srgbClr val="00338D"/>
                          </a:solidFill>
                          <a:latin typeface="Arial (Corpo)"/>
                          <a:cs typeface="Arial"/>
                        </a:rPr>
                        <a:t>quelle</a:t>
                      </a:r>
                      <a:r>
                        <a:rPr sz="1200" u="none" spc="-45" dirty="0">
                          <a:solidFill>
                            <a:srgbClr val="00338D"/>
                          </a:solidFill>
                          <a:latin typeface="Arial (Corpo)"/>
                          <a:cs typeface="Arial"/>
                        </a:rPr>
                        <a:t> </a:t>
                      </a:r>
                      <a:r>
                        <a:rPr sz="1200" u="none" dirty="0">
                          <a:solidFill>
                            <a:srgbClr val="00338D"/>
                          </a:solidFill>
                          <a:latin typeface="Arial (Corpo)"/>
                          <a:cs typeface="Arial"/>
                        </a:rPr>
                        <a:t>misure</a:t>
                      </a:r>
                      <a:r>
                        <a:rPr sz="1200" u="none" spc="-45" dirty="0">
                          <a:solidFill>
                            <a:srgbClr val="00338D"/>
                          </a:solidFill>
                          <a:latin typeface="Arial (Corpo)"/>
                          <a:cs typeface="Arial"/>
                        </a:rPr>
                        <a:t> </a:t>
                      </a:r>
                      <a:r>
                        <a:rPr sz="1200" u="none" spc="-10" dirty="0">
                          <a:solidFill>
                            <a:srgbClr val="00338D"/>
                          </a:solidFill>
                          <a:latin typeface="Arial (Corpo)"/>
                          <a:cs typeface="Arial"/>
                        </a:rPr>
                        <a:t>tecniche,</a:t>
                      </a:r>
                      <a:r>
                        <a:rPr sz="1200" u="none" spc="-35" dirty="0">
                          <a:solidFill>
                            <a:srgbClr val="00338D"/>
                          </a:solidFill>
                          <a:latin typeface="Arial (Corpo)"/>
                          <a:cs typeface="Arial"/>
                        </a:rPr>
                        <a:t> </a:t>
                      </a:r>
                      <a:r>
                        <a:rPr sz="1200" u="none" dirty="0">
                          <a:solidFill>
                            <a:srgbClr val="00338D"/>
                          </a:solidFill>
                          <a:latin typeface="Arial (Corpo)"/>
                          <a:cs typeface="Arial"/>
                        </a:rPr>
                        <a:t>relative</a:t>
                      </a:r>
                      <a:r>
                        <a:rPr sz="1200" u="none" spc="-40" dirty="0">
                          <a:solidFill>
                            <a:srgbClr val="00338D"/>
                          </a:solidFill>
                          <a:latin typeface="Arial (Corpo)"/>
                          <a:cs typeface="Arial"/>
                        </a:rPr>
                        <a:t> </a:t>
                      </a:r>
                      <a:r>
                        <a:rPr sz="1200" u="none" dirty="0">
                          <a:solidFill>
                            <a:srgbClr val="00338D"/>
                          </a:solidFill>
                          <a:latin typeface="Arial (Corpo)"/>
                          <a:cs typeface="Arial"/>
                        </a:rPr>
                        <a:t>al</a:t>
                      </a:r>
                      <a:r>
                        <a:rPr sz="1200" u="none" spc="-15" dirty="0">
                          <a:solidFill>
                            <a:srgbClr val="00338D"/>
                          </a:solidFill>
                          <a:latin typeface="Arial (Corpo)"/>
                          <a:cs typeface="Arial"/>
                        </a:rPr>
                        <a:t> </a:t>
                      </a:r>
                      <a:r>
                        <a:rPr sz="1200" u="none" spc="-10" dirty="0">
                          <a:solidFill>
                            <a:srgbClr val="00338D"/>
                          </a:solidFill>
                          <a:latin typeface="Arial (Corpo)"/>
                          <a:cs typeface="Arial"/>
                        </a:rPr>
                        <a:t>materiale</a:t>
                      </a:r>
                      <a:r>
                        <a:rPr sz="1200" u="none" spc="-45" dirty="0">
                          <a:solidFill>
                            <a:srgbClr val="00338D"/>
                          </a:solidFill>
                          <a:latin typeface="Arial (Corpo)"/>
                          <a:cs typeface="Arial"/>
                        </a:rPr>
                        <a:t> </a:t>
                      </a:r>
                      <a:r>
                        <a:rPr sz="1200" u="none" spc="-10" dirty="0">
                          <a:solidFill>
                            <a:srgbClr val="00338D"/>
                          </a:solidFill>
                          <a:latin typeface="Arial (Corpo)"/>
                          <a:cs typeface="Arial"/>
                        </a:rPr>
                        <a:t>rotabile,</a:t>
                      </a:r>
                      <a:r>
                        <a:rPr sz="1200" u="none" spc="-30" dirty="0">
                          <a:solidFill>
                            <a:srgbClr val="00338D"/>
                          </a:solidFill>
                          <a:latin typeface="Arial (Corpo)"/>
                          <a:cs typeface="Arial"/>
                        </a:rPr>
                        <a:t> </a:t>
                      </a:r>
                      <a:r>
                        <a:rPr sz="1200" u="none" dirty="0">
                          <a:solidFill>
                            <a:srgbClr val="00338D"/>
                          </a:solidFill>
                          <a:latin typeface="Arial (Corpo)"/>
                          <a:cs typeface="Arial"/>
                        </a:rPr>
                        <a:t>atte</a:t>
                      </a:r>
                      <a:r>
                        <a:rPr sz="1200" u="none" spc="-5" dirty="0">
                          <a:solidFill>
                            <a:srgbClr val="00338D"/>
                          </a:solidFill>
                          <a:latin typeface="Arial (Corpo)"/>
                          <a:cs typeface="Arial"/>
                        </a:rPr>
                        <a:t> </a:t>
                      </a:r>
                      <a:r>
                        <a:rPr sz="1200" u="none" dirty="0">
                          <a:solidFill>
                            <a:srgbClr val="00338D"/>
                          </a:solidFill>
                          <a:latin typeface="Arial (Corpo)"/>
                          <a:cs typeface="Arial"/>
                        </a:rPr>
                        <a:t>a </a:t>
                      </a:r>
                      <a:r>
                        <a:rPr sz="1200" u="none" spc="-10" dirty="0">
                          <a:solidFill>
                            <a:srgbClr val="00338D"/>
                          </a:solidFill>
                          <a:latin typeface="Arial (Corpo)"/>
                          <a:cs typeface="Arial"/>
                        </a:rPr>
                        <a:t>minimizzare</a:t>
                      </a:r>
                      <a:r>
                        <a:rPr sz="1200" u="none" spc="-55" dirty="0">
                          <a:solidFill>
                            <a:srgbClr val="00338D"/>
                          </a:solidFill>
                          <a:latin typeface="Arial (Corpo)"/>
                          <a:cs typeface="Arial"/>
                        </a:rPr>
                        <a:t> </a:t>
                      </a:r>
                      <a:r>
                        <a:rPr sz="1200" u="none" dirty="0">
                          <a:solidFill>
                            <a:srgbClr val="00338D"/>
                          </a:solidFill>
                          <a:latin typeface="Arial (Corpo)"/>
                          <a:cs typeface="Arial"/>
                        </a:rPr>
                        <a:t>i rischi</a:t>
                      </a:r>
                      <a:r>
                        <a:rPr sz="1200" u="none" spc="-35" dirty="0">
                          <a:solidFill>
                            <a:srgbClr val="00338D"/>
                          </a:solidFill>
                          <a:latin typeface="Arial (Corpo)"/>
                          <a:cs typeface="Arial"/>
                        </a:rPr>
                        <a:t> </a:t>
                      </a:r>
                      <a:r>
                        <a:rPr sz="1200" u="none" spc="-25" dirty="0">
                          <a:solidFill>
                            <a:srgbClr val="00338D"/>
                          </a:solidFill>
                          <a:latin typeface="Arial (Corpo)"/>
                          <a:cs typeface="Arial"/>
                        </a:rPr>
                        <a:t>del 	</a:t>
                      </a:r>
                      <a:r>
                        <a:rPr sz="1200" u="none" spc="-10" dirty="0">
                          <a:solidFill>
                            <a:srgbClr val="00338D"/>
                          </a:solidFill>
                          <a:latin typeface="Arial (Corpo)"/>
                          <a:cs typeface="Arial"/>
                        </a:rPr>
                        <a:t>trasporto</a:t>
                      </a:r>
                      <a:r>
                        <a:rPr sz="1200" u="none" spc="-45" dirty="0">
                          <a:solidFill>
                            <a:srgbClr val="00338D"/>
                          </a:solidFill>
                          <a:latin typeface="Arial (Corpo)"/>
                          <a:cs typeface="Arial"/>
                        </a:rPr>
                        <a:t> </a:t>
                      </a:r>
                      <a:r>
                        <a:rPr sz="1200" u="none" dirty="0">
                          <a:solidFill>
                            <a:srgbClr val="00338D"/>
                          </a:solidFill>
                          <a:latin typeface="Arial (Corpo)"/>
                          <a:cs typeface="Arial"/>
                        </a:rPr>
                        <a:t>merci</a:t>
                      </a:r>
                      <a:r>
                        <a:rPr sz="1200" u="none" spc="-10" dirty="0">
                          <a:solidFill>
                            <a:srgbClr val="00338D"/>
                          </a:solidFill>
                          <a:latin typeface="Arial (Corpo)"/>
                          <a:cs typeface="Arial"/>
                        </a:rPr>
                        <a:t> pericolose,</a:t>
                      </a:r>
                      <a:r>
                        <a:rPr sz="1200" u="none" spc="-40" dirty="0">
                          <a:solidFill>
                            <a:srgbClr val="00338D"/>
                          </a:solidFill>
                          <a:latin typeface="Arial (Corpo)"/>
                          <a:cs typeface="Arial"/>
                        </a:rPr>
                        <a:t> </a:t>
                      </a:r>
                      <a:r>
                        <a:rPr sz="1200" u="none" dirty="0">
                          <a:solidFill>
                            <a:srgbClr val="00338D"/>
                          </a:solidFill>
                          <a:latin typeface="Arial (Corpo)"/>
                          <a:cs typeface="Arial"/>
                        </a:rPr>
                        <a:t>si</a:t>
                      </a:r>
                      <a:r>
                        <a:rPr sz="1200" u="none" spc="5" dirty="0">
                          <a:solidFill>
                            <a:srgbClr val="00338D"/>
                          </a:solidFill>
                          <a:latin typeface="Arial (Corpo)"/>
                          <a:cs typeface="Arial"/>
                        </a:rPr>
                        <a:t> </a:t>
                      </a:r>
                      <a:r>
                        <a:rPr sz="1200" u="none" dirty="0">
                          <a:solidFill>
                            <a:srgbClr val="00338D"/>
                          </a:solidFill>
                          <a:latin typeface="Arial (Corpo)"/>
                          <a:cs typeface="Arial"/>
                        </a:rPr>
                        <a:t>scontra</a:t>
                      </a:r>
                      <a:r>
                        <a:rPr sz="1200" u="none" spc="-40" dirty="0">
                          <a:solidFill>
                            <a:srgbClr val="00338D"/>
                          </a:solidFill>
                          <a:latin typeface="Arial (Corpo)"/>
                          <a:cs typeface="Arial"/>
                        </a:rPr>
                        <a:t> </a:t>
                      </a:r>
                      <a:r>
                        <a:rPr sz="1200" u="none" dirty="0">
                          <a:solidFill>
                            <a:srgbClr val="00338D"/>
                          </a:solidFill>
                          <a:latin typeface="Arial (Corpo)"/>
                          <a:cs typeface="Arial"/>
                        </a:rPr>
                        <a:t>con</a:t>
                      </a:r>
                      <a:r>
                        <a:rPr sz="1200" u="none" spc="-15" dirty="0">
                          <a:solidFill>
                            <a:srgbClr val="00338D"/>
                          </a:solidFill>
                          <a:latin typeface="Arial (Corpo)"/>
                          <a:cs typeface="Arial"/>
                        </a:rPr>
                        <a:t> </a:t>
                      </a:r>
                      <a:r>
                        <a:rPr sz="1200" u="none" dirty="0">
                          <a:solidFill>
                            <a:srgbClr val="00338D"/>
                          </a:solidFill>
                          <a:latin typeface="Arial (Corpo)"/>
                          <a:cs typeface="Arial"/>
                        </a:rPr>
                        <a:t>il</a:t>
                      </a:r>
                      <a:r>
                        <a:rPr sz="1200" u="none" spc="-10" dirty="0">
                          <a:solidFill>
                            <a:srgbClr val="00338D"/>
                          </a:solidFill>
                          <a:latin typeface="Arial (Corpo)"/>
                          <a:cs typeface="Arial"/>
                        </a:rPr>
                        <a:t> </a:t>
                      </a:r>
                      <a:r>
                        <a:rPr sz="1200" u="none" dirty="0">
                          <a:solidFill>
                            <a:srgbClr val="00338D"/>
                          </a:solidFill>
                          <a:latin typeface="Arial (Corpo)"/>
                          <a:cs typeface="Arial"/>
                        </a:rPr>
                        <a:t>dato</a:t>
                      </a:r>
                      <a:r>
                        <a:rPr sz="1200" u="none" spc="-15" dirty="0">
                          <a:solidFill>
                            <a:srgbClr val="00338D"/>
                          </a:solidFill>
                          <a:latin typeface="Arial (Corpo)"/>
                          <a:cs typeface="Arial"/>
                        </a:rPr>
                        <a:t> </a:t>
                      </a:r>
                      <a:r>
                        <a:rPr sz="1200" u="none" dirty="0">
                          <a:solidFill>
                            <a:srgbClr val="00338D"/>
                          </a:solidFill>
                          <a:latin typeface="Arial (Corpo)"/>
                          <a:cs typeface="Arial"/>
                        </a:rPr>
                        <a:t>di</a:t>
                      </a:r>
                      <a:r>
                        <a:rPr sz="1200" u="none" spc="-10" dirty="0">
                          <a:solidFill>
                            <a:srgbClr val="00338D"/>
                          </a:solidFill>
                          <a:latin typeface="Arial (Corpo)"/>
                          <a:cs typeface="Arial"/>
                        </a:rPr>
                        <a:t> </a:t>
                      </a:r>
                      <a:r>
                        <a:rPr sz="1200" u="none" dirty="0">
                          <a:solidFill>
                            <a:srgbClr val="00338D"/>
                          </a:solidFill>
                          <a:latin typeface="Arial (Corpo)"/>
                          <a:cs typeface="Arial"/>
                        </a:rPr>
                        <a:t>fatto</a:t>
                      </a:r>
                      <a:r>
                        <a:rPr sz="1200" u="none" spc="-15" dirty="0">
                          <a:solidFill>
                            <a:srgbClr val="00338D"/>
                          </a:solidFill>
                          <a:latin typeface="Arial (Corpo)"/>
                          <a:cs typeface="Arial"/>
                        </a:rPr>
                        <a:t> </a:t>
                      </a:r>
                      <a:r>
                        <a:rPr sz="1200" u="none" spc="-10" dirty="0">
                          <a:solidFill>
                            <a:srgbClr val="00338D"/>
                          </a:solidFill>
                          <a:latin typeface="Arial (Corpo)"/>
                          <a:cs typeface="Arial"/>
                        </a:rPr>
                        <a:t>dell'indisponibilità</a:t>
                      </a:r>
                      <a:r>
                        <a:rPr sz="1200" u="none" spc="-40" dirty="0">
                          <a:solidFill>
                            <a:srgbClr val="00338D"/>
                          </a:solidFill>
                          <a:latin typeface="Arial (Corpo)"/>
                          <a:cs typeface="Arial"/>
                        </a:rPr>
                        <a:t> </a:t>
                      </a:r>
                      <a:r>
                        <a:rPr sz="1200" u="none" dirty="0">
                          <a:solidFill>
                            <a:srgbClr val="00338D"/>
                          </a:solidFill>
                          <a:latin typeface="Arial (Corpo)"/>
                          <a:cs typeface="Arial"/>
                        </a:rPr>
                        <a:t>da parte</a:t>
                      </a:r>
                      <a:r>
                        <a:rPr sz="1200" u="none" spc="-50" dirty="0">
                          <a:solidFill>
                            <a:srgbClr val="00338D"/>
                          </a:solidFill>
                          <a:latin typeface="Arial (Corpo)"/>
                          <a:cs typeface="Arial"/>
                        </a:rPr>
                        <a:t> </a:t>
                      </a:r>
                      <a:r>
                        <a:rPr sz="1200" u="none" spc="-10" dirty="0">
                          <a:solidFill>
                            <a:srgbClr val="00338D"/>
                          </a:solidFill>
                          <a:latin typeface="Arial (Corpo)"/>
                          <a:cs typeface="Arial"/>
                        </a:rPr>
                        <a:t>della 	</a:t>
                      </a:r>
                      <a:r>
                        <a:rPr sz="1200" u="none" dirty="0">
                          <a:solidFill>
                            <a:srgbClr val="00338D"/>
                          </a:solidFill>
                          <a:latin typeface="Arial (Corpo)"/>
                          <a:cs typeface="Arial"/>
                        </a:rPr>
                        <a:t>società</a:t>
                      </a:r>
                      <a:r>
                        <a:rPr sz="1200" u="none" spc="-55" dirty="0">
                          <a:solidFill>
                            <a:srgbClr val="00338D"/>
                          </a:solidFill>
                          <a:latin typeface="Arial (Corpo)"/>
                          <a:cs typeface="Arial"/>
                        </a:rPr>
                        <a:t> </a:t>
                      </a:r>
                      <a:r>
                        <a:rPr sz="1200" u="none" dirty="0">
                          <a:solidFill>
                            <a:srgbClr val="00338D"/>
                          </a:solidFill>
                          <a:latin typeface="Arial (Corpo)"/>
                          <a:cs typeface="Arial"/>
                        </a:rPr>
                        <a:t>di</a:t>
                      </a:r>
                      <a:r>
                        <a:rPr sz="1200" u="none" spc="5" dirty="0">
                          <a:solidFill>
                            <a:srgbClr val="00338D"/>
                          </a:solidFill>
                          <a:latin typeface="Arial (Corpo)"/>
                          <a:cs typeface="Arial"/>
                        </a:rPr>
                        <a:t> </a:t>
                      </a:r>
                      <a:r>
                        <a:rPr sz="1200" u="none" spc="-10" dirty="0">
                          <a:solidFill>
                            <a:srgbClr val="00338D"/>
                          </a:solidFill>
                          <a:latin typeface="Arial (Corpo)"/>
                          <a:cs typeface="Arial"/>
                        </a:rPr>
                        <a:t>strutture</a:t>
                      </a:r>
                      <a:r>
                        <a:rPr sz="1200" u="none" spc="-55" dirty="0">
                          <a:solidFill>
                            <a:srgbClr val="00338D"/>
                          </a:solidFill>
                          <a:latin typeface="Arial (Corpo)"/>
                          <a:cs typeface="Arial"/>
                        </a:rPr>
                        <a:t> </a:t>
                      </a:r>
                      <a:r>
                        <a:rPr sz="1200" u="none" dirty="0">
                          <a:solidFill>
                            <a:srgbClr val="00338D"/>
                          </a:solidFill>
                          <a:latin typeface="Arial (Corpo)"/>
                          <a:cs typeface="Arial"/>
                        </a:rPr>
                        <a:t>proprie</a:t>
                      </a:r>
                      <a:r>
                        <a:rPr sz="1200" u="none" spc="-50" dirty="0">
                          <a:solidFill>
                            <a:srgbClr val="00338D"/>
                          </a:solidFill>
                          <a:latin typeface="Arial (Corpo)"/>
                          <a:cs typeface="Arial"/>
                        </a:rPr>
                        <a:t> </a:t>
                      </a:r>
                      <a:r>
                        <a:rPr sz="1200" u="none" dirty="0">
                          <a:solidFill>
                            <a:srgbClr val="00338D"/>
                          </a:solidFill>
                          <a:latin typeface="Arial (Corpo)"/>
                          <a:cs typeface="Arial"/>
                        </a:rPr>
                        <a:t>in</a:t>
                      </a:r>
                      <a:r>
                        <a:rPr sz="1200" u="none" spc="-20" dirty="0">
                          <a:solidFill>
                            <a:srgbClr val="00338D"/>
                          </a:solidFill>
                          <a:latin typeface="Arial (Corpo)"/>
                          <a:cs typeface="Arial"/>
                        </a:rPr>
                        <a:t> </a:t>
                      </a:r>
                      <a:r>
                        <a:rPr sz="1200" u="none" dirty="0">
                          <a:solidFill>
                            <a:srgbClr val="00338D"/>
                          </a:solidFill>
                          <a:latin typeface="Arial (Corpo)"/>
                          <a:cs typeface="Arial"/>
                        </a:rPr>
                        <a:t>grado</a:t>
                      </a:r>
                      <a:r>
                        <a:rPr sz="1200" u="none" spc="-40" dirty="0">
                          <a:solidFill>
                            <a:srgbClr val="00338D"/>
                          </a:solidFill>
                          <a:latin typeface="Arial (Corpo)"/>
                          <a:cs typeface="Arial"/>
                        </a:rPr>
                        <a:t> </a:t>
                      </a:r>
                      <a:r>
                        <a:rPr sz="1200" u="none" dirty="0">
                          <a:solidFill>
                            <a:srgbClr val="00338D"/>
                          </a:solidFill>
                          <a:latin typeface="Arial (Corpo)"/>
                          <a:cs typeface="Arial"/>
                        </a:rPr>
                        <a:t>di</a:t>
                      </a:r>
                      <a:r>
                        <a:rPr sz="1200" u="none" spc="-10" dirty="0">
                          <a:solidFill>
                            <a:srgbClr val="00338D"/>
                          </a:solidFill>
                          <a:latin typeface="Arial (Corpo)"/>
                          <a:cs typeface="Arial"/>
                        </a:rPr>
                        <a:t> realizzare</a:t>
                      </a:r>
                      <a:r>
                        <a:rPr sz="1200" u="none" spc="-45" dirty="0">
                          <a:solidFill>
                            <a:srgbClr val="00338D"/>
                          </a:solidFill>
                          <a:latin typeface="Arial (Corpo)"/>
                          <a:cs typeface="Arial"/>
                        </a:rPr>
                        <a:t> </a:t>
                      </a:r>
                      <a:r>
                        <a:rPr sz="1200" u="none" dirty="0">
                          <a:solidFill>
                            <a:srgbClr val="00338D"/>
                          </a:solidFill>
                          <a:latin typeface="Arial (Corpo)"/>
                          <a:cs typeface="Arial"/>
                        </a:rPr>
                        <a:t>o</a:t>
                      </a:r>
                      <a:r>
                        <a:rPr sz="1200" u="none" spc="10" dirty="0">
                          <a:solidFill>
                            <a:srgbClr val="00338D"/>
                          </a:solidFill>
                          <a:latin typeface="Arial (Corpo)"/>
                          <a:cs typeface="Arial"/>
                        </a:rPr>
                        <a:t> </a:t>
                      </a:r>
                      <a:r>
                        <a:rPr sz="1200" u="none" spc="-10" dirty="0">
                          <a:solidFill>
                            <a:srgbClr val="00338D"/>
                          </a:solidFill>
                          <a:latin typeface="Arial (Corpo)"/>
                          <a:cs typeface="Arial"/>
                        </a:rPr>
                        <a:t>predisporre</a:t>
                      </a:r>
                      <a:r>
                        <a:rPr sz="1200" u="none" spc="-45" dirty="0">
                          <a:solidFill>
                            <a:srgbClr val="00338D"/>
                          </a:solidFill>
                          <a:latin typeface="Arial (Corpo)"/>
                          <a:cs typeface="Arial"/>
                        </a:rPr>
                        <a:t> </a:t>
                      </a:r>
                      <a:r>
                        <a:rPr sz="1200" u="none" dirty="0">
                          <a:solidFill>
                            <a:srgbClr val="00338D"/>
                          </a:solidFill>
                          <a:latin typeface="Arial (Corpo)"/>
                          <a:cs typeface="Arial"/>
                        </a:rPr>
                        <a:t>le</a:t>
                      </a:r>
                      <a:r>
                        <a:rPr sz="1200" u="none" spc="-15" dirty="0">
                          <a:solidFill>
                            <a:srgbClr val="00338D"/>
                          </a:solidFill>
                          <a:latin typeface="Arial (Corpo)"/>
                          <a:cs typeface="Arial"/>
                        </a:rPr>
                        <a:t> </a:t>
                      </a:r>
                      <a:r>
                        <a:rPr sz="1200" u="none" dirty="0">
                          <a:solidFill>
                            <a:srgbClr val="00338D"/>
                          </a:solidFill>
                          <a:latin typeface="Arial (Corpo)"/>
                          <a:cs typeface="Arial"/>
                        </a:rPr>
                        <a:t>misure</a:t>
                      </a:r>
                      <a:r>
                        <a:rPr sz="1200" u="none" spc="-45" dirty="0">
                          <a:solidFill>
                            <a:srgbClr val="00338D"/>
                          </a:solidFill>
                          <a:latin typeface="Arial (Corpo)"/>
                          <a:cs typeface="Arial"/>
                        </a:rPr>
                        <a:t> </a:t>
                      </a:r>
                      <a:r>
                        <a:rPr sz="1200" u="none" spc="-10" dirty="0">
                          <a:solidFill>
                            <a:srgbClr val="00338D"/>
                          </a:solidFill>
                          <a:latin typeface="Arial (Corpo)"/>
                          <a:cs typeface="Arial"/>
                        </a:rPr>
                        <a:t>tecniche 	necessarie.</a:t>
                      </a:r>
                      <a:r>
                        <a:rPr sz="1200" u="none" spc="-45" dirty="0">
                          <a:solidFill>
                            <a:srgbClr val="00338D"/>
                          </a:solidFill>
                          <a:latin typeface="Arial (Corpo)"/>
                          <a:cs typeface="Arial"/>
                        </a:rPr>
                        <a:t> </a:t>
                      </a:r>
                      <a:r>
                        <a:rPr sz="1200" u="none" dirty="0">
                          <a:solidFill>
                            <a:srgbClr val="00338D"/>
                          </a:solidFill>
                          <a:latin typeface="Arial (Corpo)"/>
                          <a:cs typeface="Arial"/>
                        </a:rPr>
                        <a:t>Inoltre,</a:t>
                      </a:r>
                      <a:r>
                        <a:rPr sz="1200" u="none" spc="-45" dirty="0">
                          <a:solidFill>
                            <a:srgbClr val="00338D"/>
                          </a:solidFill>
                          <a:latin typeface="Arial (Corpo)"/>
                          <a:cs typeface="Arial"/>
                        </a:rPr>
                        <a:t> </a:t>
                      </a:r>
                      <a:r>
                        <a:rPr sz="1200" u="none" dirty="0">
                          <a:solidFill>
                            <a:srgbClr val="00338D"/>
                          </a:solidFill>
                          <a:latin typeface="Arial (Corpo)"/>
                          <a:cs typeface="Arial"/>
                        </a:rPr>
                        <a:t>il</a:t>
                      </a:r>
                      <a:r>
                        <a:rPr sz="1200" u="none" spc="-15" dirty="0">
                          <a:solidFill>
                            <a:srgbClr val="00338D"/>
                          </a:solidFill>
                          <a:latin typeface="Arial (Corpo)"/>
                          <a:cs typeface="Arial"/>
                        </a:rPr>
                        <a:t> </a:t>
                      </a:r>
                      <a:r>
                        <a:rPr sz="1200" u="none" spc="-10" dirty="0">
                          <a:solidFill>
                            <a:srgbClr val="00338D"/>
                          </a:solidFill>
                          <a:latin typeface="Arial (Corpo)"/>
                          <a:cs typeface="Arial"/>
                        </a:rPr>
                        <a:t>tribunale</a:t>
                      </a:r>
                      <a:r>
                        <a:rPr sz="1200" u="none" spc="-40" dirty="0">
                          <a:solidFill>
                            <a:srgbClr val="00338D"/>
                          </a:solidFill>
                          <a:latin typeface="Arial (Corpo)"/>
                          <a:cs typeface="Arial"/>
                        </a:rPr>
                        <a:t> </a:t>
                      </a:r>
                      <a:r>
                        <a:rPr sz="1200" u="none" dirty="0">
                          <a:solidFill>
                            <a:srgbClr val="00338D"/>
                          </a:solidFill>
                          <a:latin typeface="Arial (Corpo)"/>
                          <a:cs typeface="Arial"/>
                        </a:rPr>
                        <a:t>rileva</a:t>
                      </a:r>
                      <a:r>
                        <a:rPr sz="1200" u="none" spc="-30" dirty="0">
                          <a:solidFill>
                            <a:srgbClr val="00338D"/>
                          </a:solidFill>
                          <a:latin typeface="Arial (Corpo)"/>
                          <a:cs typeface="Arial"/>
                        </a:rPr>
                        <a:t> </a:t>
                      </a:r>
                      <a:r>
                        <a:rPr sz="1200" u="none" dirty="0">
                          <a:solidFill>
                            <a:srgbClr val="00338D"/>
                          </a:solidFill>
                          <a:latin typeface="Arial (Corpo)"/>
                          <a:cs typeface="Arial"/>
                        </a:rPr>
                        <a:t>il</a:t>
                      </a:r>
                      <a:r>
                        <a:rPr sz="1200" u="none" spc="-25" dirty="0">
                          <a:solidFill>
                            <a:srgbClr val="00338D"/>
                          </a:solidFill>
                          <a:latin typeface="Arial (Corpo)"/>
                          <a:cs typeface="Arial"/>
                        </a:rPr>
                        <a:t> </a:t>
                      </a:r>
                      <a:r>
                        <a:rPr sz="1200" u="none" dirty="0">
                          <a:solidFill>
                            <a:srgbClr val="00338D"/>
                          </a:solidFill>
                          <a:latin typeface="Arial (Corpo)"/>
                          <a:cs typeface="Arial"/>
                        </a:rPr>
                        <a:t>ruolo</a:t>
                      </a:r>
                      <a:r>
                        <a:rPr sz="1200" u="none" spc="-40" dirty="0">
                          <a:solidFill>
                            <a:srgbClr val="00338D"/>
                          </a:solidFill>
                          <a:latin typeface="Arial (Corpo)"/>
                          <a:cs typeface="Arial"/>
                        </a:rPr>
                        <a:t> </a:t>
                      </a:r>
                      <a:r>
                        <a:rPr sz="1200" u="none" dirty="0">
                          <a:solidFill>
                            <a:srgbClr val="00338D"/>
                          </a:solidFill>
                          <a:latin typeface="Arial (Corpo)"/>
                          <a:cs typeface="Arial"/>
                        </a:rPr>
                        <a:t>non</a:t>
                      </a:r>
                      <a:r>
                        <a:rPr sz="1200" u="none" spc="-30" dirty="0">
                          <a:solidFill>
                            <a:srgbClr val="00338D"/>
                          </a:solidFill>
                          <a:latin typeface="Arial (Corpo)"/>
                          <a:cs typeface="Arial"/>
                        </a:rPr>
                        <a:t> </a:t>
                      </a:r>
                      <a:r>
                        <a:rPr sz="1200" u="none" dirty="0">
                          <a:solidFill>
                            <a:srgbClr val="00338D"/>
                          </a:solidFill>
                          <a:latin typeface="Arial (Corpo)"/>
                          <a:cs typeface="Arial"/>
                        </a:rPr>
                        <a:t>apicale</a:t>
                      </a:r>
                      <a:r>
                        <a:rPr sz="1200" u="none" spc="-45" dirty="0">
                          <a:solidFill>
                            <a:srgbClr val="00338D"/>
                          </a:solidFill>
                          <a:latin typeface="Arial (Corpo)"/>
                          <a:cs typeface="Arial"/>
                        </a:rPr>
                        <a:t> </a:t>
                      </a:r>
                      <a:r>
                        <a:rPr sz="1200" u="none" spc="-10" dirty="0">
                          <a:solidFill>
                            <a:srgbClr val="00338D"/>
                          </a:solidFill>
                          <a:latin typeface="Arial (Corpo)"/>
                          <a:cs typeface="Arial"/>
                        </a:rPr>
                        <a:t>dell'imputato</a:t>
                      </a:r>
                      <a:r>
                        <a:rPr sz="1200" u="none" spc="-50" dirty="0">
                          <a:solidFill>
                            <a:srgbClr val="00338D"/>
                          </a:solidFill>
                          <a:latin typeface="Arial (Corpo)"/>
                          <a:cs typeface="Arial"/>
                        </a:rPr>
                        <a:t> </a:t>
                      </a:r>
                      <a:r>
                        <a:rPr sz="1200" u="none" dirty="0">
                          <a:solidFill>
                            <a:srgbClr val="00338D"/>
                          </a:solidFill>
                          <a:latin typeface="Arial (Corpo)"/>
                          <a:cs typeface="Arial"/>
                        </a:rPr>
                        <a:t>del</a:t>
                      </a:r>
                      <a:r>
                        <a:rPr sz="1200" u="none" spc="-15" dirty="0">
                          <a:solidFill>
                            <a:srgbClr val="00338D"/>
                          </a:solidFill>
                          <a:latin typeface="Arial (Corpo)"/>
                          <a:cs typeface="Arial"/>
                        </a:rPr>
                        <a:t> </a:t>
                      </a:r>
                      <a:r>
                        <a:rPr sz="1200" u="none" spc="-10" dirty="0">
                          <a:solidFill>
                            <a:srgbClr val="00338D"/>
                          </a:solidFill>
                          <a:latin typeface="Arial (Corpo)"/>
                          <a:cs typeface="Arial"/>
                        </a:rPr>
                        <a:t>reato 	presupposto,</a:t>
                      </a:r>
                      <a:r>
                        <a:rPr sz="1200" u="none" spc="-35" dirty="0">
                          <a:solidFill>
                            <a:srgbClr val="00338D"/>
                          </a:solidFill>
                          <a:latin typeface="Arial (Corpo)"/>
                          <a:cs typeface="Arial"/>
                        </a:rPr>
                        <a:t> </a:t>
                      </a:r>
                      <a:r>
                        <a:rPr sz="1200" u="none" dirty="0">
                          <a:solidFill>
                            <a:srgbClr val="00338D"/>
                          </a:solidFill>
                          <a:latin typeface="Arial (Corpo)"/>
                          <a:cs typeface="Arial"/>
                        </a:rPr>
                        <a:t>con</a:t>
                      </a:r>
                      <a:r>
                        <a:rPr sz="1200" u="none" spc="-20" dirty="0">
                          <a:solidFill>
                            <a:srgbClr val="00338D"/>
                          </a:solidFill>
                          <a:latin typeface="Arial (Corpo)"/>
                          <a:cs typeface="Arial"/>
                        </a:rPr>
                        <a:t> </a:t>
                      </a:r>
                      <a:r>
                        <a:rPr sz="1200" u="none" spc="-10" dirty="0">
                          <a:solidFill>
                            <a:srgbClr val="00338D"/>
                          </a:solidFill>
                          <a:latin typeface="Arial (Corpo)"/>
                          <a:cs typeface="Arial"/>
                        </a:rPr>
                        <a:t>conseguente</a:t>
                      </a:r>
                      <a:r>
                        <a:rPr sz="1200" u="none" spc="-50" dirty="0">
                          <a:solidFill>
                            <a:srgbClr val="00338D"/>
                          </a:solidFill>
                          <a:latin typeface="Arial (Corpo)"/>
                          <a:cs typeface="Arial"/>
                        </a:rPr>
                        <a:t> </a:t>
                      </a:r>
                      <a:r>
                        <a:rPr sz="1200" u="none" dirty="0">
                          <a:solidFill>
                            <a:srgbClr val="00338D"/>
                          </a:solidFill>
                          <a:latin typeface="Arial (Corpo)"/>
                          <a:cs typeface="Arial"/>
                        </a:rPr>
                        <a:t>onere</a:t>
                      </a:r>
                      <a:r>
                        <a:rPr sz="1200" u="none" spc="-45" dirty="0">
                          <a:solidFill>
                            <a:srgbClr val="00338D"/>
                          </a:solidFill>
                          <a:latin typeface="Arial (Corpo)"/>
                          <a:cs typeface="Arial"/>
                        </a:rPr>
                        <a:t> </a:t>
                      </a:r>
                      <a:r>
                        <a:rPr sz="1200" u="none" spc="-10" dirty="0">
                          <a:solidFill>
                            <a:srgbClr val="00338D"/>
                          </a:solidFill>
                          <a:latin typeface="Arial (Corpo)"/>
                          <a:cs typeface="Arial"/>
                        </a:rPr>
                        <a:t>probatorio,</a:t>
                      </a:r>
                      <a:r>
                        <a:rPr sz="1200" u="none" spc="-50" dirty="0">
                          <a:solidFill>
                            <a:srgbClr val="00338D"/>
                          </a:solidFill>
                          <a:latin typeface="Arial (Corpo)"/>
                          <a:cs typeface="Arial"/>
                        </a:rPr>
                        <a:t> </a:t>
                      </a:r>
                      <a:r>
                        <a:rPr sz="1200" u="none" dirty="0">
                          <a:solidFill>
                            <a:srgbClr val="00338D"/>
                          </a:solidFill>
                          <a:latin typeface="Arial (Corpo)"/>
                          <a:cs typeface="Arial"/>
                        </a:rPr>
                        <a:t>non</a:t>
                      </a:r>
                      <a:r>
                        <a:rPr sz="1200" u="none" spc="-15" dirty="0">
                          <a:solidFill>
                            <a:srgbClr val="00338D"/>
                          </a:solidFill>
                          <a:latin typeface="Arial (Corpo)"/>
                          <a:cs typeface="Arial"/>
                        </a:rPr>
                        <a:t> </a:t>
                      </a:r>
                      <a:r>
                        <a:rPr sz="1200" u="none" dirty="0">
                          <a:solidFill>
                            <a:srgbClr val="00338D"/>
                          </a:solidFill>
                          <a:latin typeface="Arial (Corpo)"/>
                          <a:cs typeface="Arial"/>
                        </a:rPr>
                        <a:t>assolto</a:t>
                      </a:r>
                      <a:r>
                        <a:rPr sz="1200" u="none" spc="-55" dirty="0">
                          <a:solidFill>
                            <a:srgbClr val="00338D"/>
                          </a:solidFill>
                          <a:latin typeface="Arial (Corpo)"/>
                          <a:cs typeface="Arial"/>
                        </a:rPr>
                        <a:t> </a:t>
                      </a:r>
                      <a:r>
                        <a:rPr sz="1200" u="none" dirty="0">
                          <a:solidFill>
                            <a:srgbClr val="00338D"/>
                          </a:solidFill>
                          <a:latin typeface="Arial (Corpo)"/>
                          <a:cs typeface="Arial"/>
                        </a:rPr>
                        <a:t>dal</a:t>
                      </a:r>
                      <a:r>
                        <a:rPr sz="1200" u="none" spc="-10" dirty="0">
                          <a:solidFill>
                            <a:srgbClr val="00338D"/>
                          </a:solidFill>
                          <a:latin typeface="Arial (Corpo)"/>
                          <a:cs typeface="Arial"/>
                        </a:rPr>
                        <a:t> </a:t>
                      </a:r>
                      <a:r>
                        <a:rPr sz="1200" u="none" dirty="0">
                          <a:solidFill>
                            <a:srgbClr val="00338D"/>
                          </a:solidFill>
                          <a:latin typeface="Arial (Corpo)"/>
                          <a:cs typeface="Arial"/>
                        </a:rPr>
                        <a:t>PM,</a:t>
                      </a:r>
                      <a:r>
                        <a:rPr sz="1200" u="none" spc="-20" dirty="0">
                          <a:solidFill>
                            <a:srgbClr val="00338D"/>
                          </a:solidFill>
                          <a:latin typeface="Arial (Corpo)"/>
                          <a:cs typeface="Arial"/>
                        </a:rPr>
                        <a:t> </a:t>
                      </a:r>
                      <a:r>
                        <a:rPr sz="1200" u="none" dirty="0">
                          <a:solidFill>
                            <a:srgbClr val="00338D"/>
                          </a:solidFill>
                          <a:latin typeface="Arial (Corpo)"/>
                          <a:cs typeface="Arial"/>
                        </a:rPr>
                        <a:t>di fornire</a:t>
                      </a:r>
                      <a:r>
                        <a:rPr sz="1200" u="none" spc="-40" dirty="0">
                          <a:solidFill>
                            <a:srgbClr val="00338D"/>
                          </a:solidFill>
                          <a:latin typeface="Arial (Corpo)"/>
                          <a:cs typeface="Arial"/>
                        </a:rPr>
                        <a:t> </a:t>
                      </a:r>
                      <a:r>
                        <a:rPr sz="1200" u="none" dirty="0">
                          <a:solidFill>
                            <a:srgbClr val="00338D"/>
                          </a:solidFill>
                          <a:latin typeface="Arial (Corpo)"/>
                          <a:cs typeface="Arial"/>
                        </a:rPr>
                        <a:t>la</a:t>
                      </a:r>
                      <a:r>
                        <a:rPr sz="1200" u="none" spc="-20" dirty="0">
                          <a:solidFill>
                            <a:srgbClr val="00338D"/>
                          </a:solidFill>
                          <a:latin typeface="Arial (Corpo)"/>
                          <a:cs typeface="Arial"/>
                        </a:rPr>
                        <a:t> </a:t>
                      </a:r>
                      <a:r>
                        <a:rPr sz="1200" u="none" spc="-10" dirty="0">
                          <a:solidFill>
                            <a:srgbClr val="00338D"/>
                          </a:solidFill>
                          <a:latin typeface="Arial (Corpo)"/>
                          <a:cs typeface="Arial"/>
                        </a:rPr>
                        <a:t>prova 	</a:t>
                      </a:r>
                      <a:r>
                        <a:rPr sz="1200" u="none" dirty="0">
                          <a:solidFill>
                            <a:srgbClr val="00338D"/>
                          </a:solidFill>
                          <a:latin typeface="Arial (Corpo)"/>
                          <a:cs typeface="Arial"/>
                        </a:rPr>
                        <a:t>che i</a:t>
                      </a:r>
                      <a:r>
                        <a:rPr sz="1200" u="none" spc="10" dirty="0">
                          <a:solidFill>
                            <a:srgbClr val="00338D"/>
                          </a:solidFill>
                          <a:latin typeface="Arial (Corpo)"/>
                          <a:cs typeface="Arial"/>
                        </a:rPr>
                        <a:t> </a:t>
                      </a:r>
                      <a:r>
                        <a:rPr sz="1200" u="none" dirty="0">
                          <a:solidFill>
                            <a:srgbClr val="00338D"/>
                          </a:solidFill>
                          <a:latin typeface="Arial (Corpo)"/>
                          <a:cs typeface="Arial"/>
                        </a:rPr>
                        <a:t>delitti</a:t>
                      </a:r>
                      <a:r>
                        <a:rPr sz="1200" u="none" spc="-35" dirty="0">
                          <a:solidFill>
                            <a:srgbClr val="00338D"/>
                          </a:solidFill>
                          <a:latin typeface="Arial (Corpo)"/>
                          <a:cs typeface="Arial"/>
                        </a:rPr>
                        <a:t> </a:t>
                      </a:r>
                      <a:r>
                        <a:rPr sz="1200" u="none" dirty="0">
                          <a:solidFill>
                            <a:srgbClr val="00338D"/>
                          </a:solidFill>
                          <a:latin typeface="Arial (Corpo)"/>
                          <a:cs typeface="Arial"/>
                        </a:rPr>
                        <a:t>erano</a:t>
                      </a:r>
                      <a:r>
                        <a:rPr sz="1200" u="none" spc="-45" dirty="0">
                          <a:solidFill>
                            <a:srgbClr val="00338D"/>
                          </a:solidFill>
                          <a:latin typeface="Arial (Corpo)"/>
                          <a:cs typeface="Arial"/>
                        </a:rPr>
                        <a:t> </a:t>
                      </a:r>
                      <a:r>
                        <a:rPr sz="1200" u="none" dirty="0">
                          <a:solidFill>
                            <a:srgbClr val="00338D"/>
                          </a:solidFill>
                          <a:latin typeface="Arial (Corpo)"/>
                          <a:cs typeface="Arial"/>
                        </a:rPr>
                        <a:t>stati</a:t>
                      </a:r>
                      <a:r>
                        <a:rPr sz="1200" u="none" spc="5" dirty="0">
                          <a:solidFill>
                            <a:srgbClr val="00338D"/>
                          </a:solidFill>
                          <a:latin typeface="Arial (Corpo)"/>
                          <a:cs typeface="Arial"/>
                        </a:rPr>
                        <a:t> </a:t>
                      </a:r>
                      <a:r>
                        <a:rPr sz="1200" u="none" dirty="0">
                          <a:solidFill>
                            <a:srgbClr val="00338D"/>
                          </a:solidFill>
                          <a:latin typeface="Arial (Corpo)"/>
                          <a:cs typeface="Arial"/>
                        </a:rPr>
                        <a:t>resi</a:t>
                      </a:r>
                      <a:r>
                        <a:rPr sz="1200" u="none" spc="-30" dirty="0">
                          <a:solidFill>
                            <a:srgbClr val="00338D"/>
                          </a:solidFill>
                          <a:latin typeface="Arial (Corpo)"/>
                          <a:cs typeface="Arial"/>
                        </a:rPr>
                        <a:t> </a:t>
                      </a:r>
                      <a:r>
                        <a:rPr sz="1200" u="none" spc="-10" dirty="0">
                          <a:solidFill>
                            <a:srgbClr val="00338D"/>
                          </a:solidFill>
                          <a:latin typeface="Arial (Corpo)"/>
                          <a:cs typeface="Arial"/>
                        </a:rPr>
                        <a:t>possibili</a:t>
                      </a:r>
                      <a:r>
                        <a:rPr sz="1200" u="none" spc="-45" dirty="0">
                          <a:solidFill>
                            <a:srgbClr val="00338D"/>
                          </a:solidFill>
                          <a:latin typeface="Arial (Corpo)"/>
                          <a:cs typeface="Arial"/>
                        </a:rPr>
                        <a:t> </a:t>
                      </a:r>
                      <a:r>
                        <a:rPr sz="1200" u="none" spc="-10" dirty="0">
                          <a:solidFill>
                            <a:srgbClr val="00338D"/>
                          </a:solidFill>
                          <a:latin typeface="Arial (Corpo)"/>
                          <a:cs typeface="Arial"/>
                        </a:rPr>
                        <a:t>dall'inosservanza</a:t>
                      </a:r>
                      <a:r>
                        <a:rPr sz="1200" u="none" spc="-35" dirty="0">
                          <a:solidFill>
                            <a:srgbClr val="00338D"/>
                          </a:solidFill>
                          <a:latin typeface="Arial (Corpo)"/>
                          <a:cs typeface="Arial"/>
                        </a:rPr>
                        <a:t> </a:t>
                      </a:r>
                      <a:r>
                        <a:rPr sz="1200" u="none" dirty="0">
                          <a:solidFill>
                            <a:srgbClr val="00338D"/>
                          </a:solidFill>
                          <a:latin typeface="Arial (Corpo)"/>
                          <a:cs typeface="Arial"/>
                        </a:rPr>
                        <a:t>degli</a:t>
                      </a:r>
                      <a:r>
                        <a:rPr sz="1200" u="none" spc="-45" dirty="0">
                          <a:solidFill>
                            <a:srgbClr val="00338D"/>
                          </a:solidFill>
                          <a:latin typeface="Arial (Corpo)"/>
                          <a:cs typeface="Arial"/>
                        </a:rPr>
                        <a:t> </a:t>
                      </a:r>
                      <a:r>
                        <a:rPr sz="1200" u="none" spc="-10" dirty="0">
                          <a:solidFill>
                            <a:srgbClr val="00338D"/>
                          </a:solidFill>
                          <a:latin typeface="Arial (Corpo)"/>
                          <a:cs typeface="Arial"/>
                        </a:rPr>
                        <a:t>obblighi</a:t>
                      </a:r>
                      <a:r>
                        <a:rPr sz="1200" u="none" spc="-40" dirty="0">
                          <a:solidFill>
                            <a:srgbClr val="00338D"/>
                          </a:solidFill>
                          <a:latin typeface="Arial (Corpo)"/>
                          <a:cs typeface="Arial"/>
                        </a:rPr>
                        <a:t> </a:t>
                      </a:r>
                      <a:r>
                        <a:rPr sz="1200" u="none" dirty="0">
                          <a:solidFill>
                            <a:srgbClr val="00338D"/>
                          </a:solidFill>
                          <a:latin typeface="Arial (Corpo)"/>
                          <a:cs typeface="Arial"/>
                        </a:rPr>
                        <a:t>di </a:t>
                      </a:r>
                      <a:r>
                        <a:rPr sz="1200" u="none" spc="-10" dirty="0">
                          <a:solidFill>
                            <a:srgbClr val="00338D"/>
                          </a:solidFill>
                          <a:latin typeface="Arial (Corpo)"/>
                          <a:cs typeface="Arial"/>
                        </a:rPr>
                        <a:t>direzione</a:t>
                      </a:r>
                      <a:r>
                        <a:rPr sz="1200" u="none" spc="-35" dirty="0">
                          <a:solidFill>
                            <a:srgbClr val="00338D"/>
                          </a:solidFill>
                          <a:latin typeface="Arial (Corpo)"/>
                          <a:cs typeface="Arial"/>
                        </a:rPr>
                        <a:t> </a:t>
                      </a:r>
                      <a:r>
                        <a:rPr sz="1200" u="none" spc="-50" dirty="0">
                          <a:solidFill>
                            <a:srgbClr val="00338D"/>
                          </a:solidFill>
                          <a:latin typeface="Arial (Corpo)"/>
                          <a:cs typeface="Arial"/>
                        </a:rPr>
                        <a:t>o 	</a:t>
                      </a:r>
                      <a:r>
                        <a:rPr sz="1200" u="none" spc="-10" dirty="0">
                          <a:solidFill>
                            <a:srgbClr val="00338D"/>
                          </a:solidFill>
                          <a:latin typeface="Arial (Corpo)"/>
                          <a:cs typeface="Arial"/>
                        </a:rPr>
                        <a:t>vigilanza</a:t>
                      </a:r>
                      <a:r>
                        <a:rPr sz="1200" u="none" spc="-15" dirty="0">
                          <a:solidFill>
                            <a:srgbClr val="00338D"/>
                          </a:solidFill>
                          <a:latin typeface="Arial (Corpo)"/>
                          <a:cs typeface="Arial"/>
                        </a:rPr>
                        <a:t> </a:t>
                      </a:r>
                      <a:r>
                        <a:rPr sz="1200" u="none" dirty="0">
                          <a:solidFill>
                            <a:srgbClr val="00338D"/>
                          </a:solidFill>
                          <a:latin typeface="Arial (Corpo)"/>
                          <a:cs typeface="Arial"/>
                        </a:rPr>
                        <a:t>ed</a:t>
                      </a:r>
                      <a:r>
                        <a:rPr sz="1200" u="none" spc="-5" dirty="0">
                          <a:solidFill>
                            <a:srgbClr val="00338D"/>
                          </a:solidFill>
                          <a:latin typeface="Arial (Corpo)"/>
                          <a:cs typeface="Arial"/>
                        </a:rPr>
                        <a:t> </a:t>
                      </a:r>
                      <a:r>
                        <a:rPr sz="1200" u="none" dirty="0">
                          <a:solidFill>
                            <a:srgbClr val="00338D"/>
                          </a:solidFill>
                          <a:latin typeface="Arial (Corpo)"/>
                          <a:cs typeface="Arial"/>
                        </a:rPr>
                        <a:t>in</a:t>
                      </a:r>
                      <a:r>
                        <a:rPr sz="1200" u="none" spc="-25" dirty="0">
                          <a:solidFill>
                            <a:srgbClr val="00338D"/>
                          </a:solidFill>
                          <a:latin typeface="Arial (Corpo)"/>
                          <a:cs typeface="Arial"/>
                        </a:rPr>
                        <a:t> </a:t>
                      </a:r>
                      <a:r>
                        <a:rPr sz="1200" u="none" dirty="0">
                          <a:solidFill>
                            <a:srgbClr val="00338D"/>
                          </a:solidFill>
                          <a:latin typeface="Arial (Corpo)"/>
                          <a:cs typeface="Arial"/>
                        </a:rPr>
                        <a:t>assenza</a:t>
                      </a:r>
                      <a:r>
                        <a:rPr sz="1200" u="none" spc="-45" dirty="0">
                          <a:solidFill>
                            <a:srgbClr val="00338D"/>
                          </a:solidFill>
                          <a:latin typeface="Arial (Corpo)"/>
                          <a:cs typeface="Arial"/>
                        </a:rPr>
                        <a:t> </a:t>
                      </a:r>
                      <a:r>
                        <a:rPr sz="1200" u="none" dirty="0">
                          <a:solidFill>
                            <a:srgbClr val="00338D"/>
                          </a:solidFill>
                          <a:latin typeface="Arial (Corpo)"/>
                          <a:cs typeface="Arial"/>
                        </a:rPr>
                        <a:t>di</a:t>
                      </a:r>
                      <a:r>
                        <a:rPr sz="1200" u="none" spc="-5" dirty="0">
                          <a:solidFill>
                            <a:srgbClr val="00338D"/>
                          </a:solidFill>
                          <a:latin typeface="Arial (Corpo)"/>
                          <a:cs typeface="Arial"/>
                        </a:rPr>
                        <a:t> </a:t>
                      </a:r>
                      <a:r>
                        <a:rPr sz="1200" u="none" dirty="0">
                          <a:solidFill>
                            <a:srgbClr val="00338D"/>
                          </a:solidFill>
                          <a:latin typeface="Arial (Corpo)"/>
                          <a:cs typeface="Arial"/>
                        </a:rPr>
                        <a:t>un</a:t>
                      </a:r>
                      <a:r>
                        <a:rPr sz="1200" u="none" spc="-25" dirty="0">
                          <a:solidFill>
                            <a:srgbClr val="00338D"/>
                          </a:solidFill>
                          <a:latin typeface="Arial (Corpo)"/>
                          <a:cs typeface="Arial"/>
                        </a:rPr>
                        <a:t> </a:t>
                      </a:r>
                      <a:r>
                        <a:rPr sz="1200" u="none" spc="-10" dirty="0">
                          <a:solidFill>
                            <a:srgbClr val="00338D"/>
                          </a:solidFill>
                          <a:latin typeface="Arial (Corpo)"/>
                          <a:cs typeface="Arial"/>
                        </a:rPr>
                        <a:t>efficace</a:t>
                      </a:r>
                      <a:r>
                        <a:rPr sz="1200" u="none" spc="-125" dirty="0">
                          <a:solidFill>
                            <a:srgbClr val="00338D"/>
                          </a:solidFill>
                          <a:latin typeface="Arial (Corpo)"/>
                          <a:cs typeface="Arial"/>
                        </a:rPr>
                        <a:t> </a:t>
                      </a:r>
                      <a:r>
                        <a:rPr sz="1200" u="none" spc="-20" dirty="0">
                          <a:solidFill>
                            <a:srgbClr val="00338D"/>
                          </a:solidFill>
                          <a:latin typeface="Arial (Corpo)"/>
                          <a:cs typeface="Arial"/>
                        </a:rPr>
                        <a:t>MOG.</a:t>
                      </a:r>
                      <a:endParaRPr sz="1200" dirty="0">
                        <a:latin typeface="Arial (Corpo)"/>
                        <a:cs typeface="Arial"/>
                      </a:endParaRPr>
                    </a:p>
                    <a:p>
                      <a:pPr marL="255904" marR="234315" indent="-171450">
                        <a:lnSpc>
                          <a:spcPct val="100000"/>
                        </a:lnSpc>
                        <a:spcBef>
                          <a:spcPts val="595"/>
                        </a:spcBef>
                        <a:buClr>
                          <a:srgbClr val="0091DA"/>
                        </a:buClr>
                        <a:buSzPct val="83333"/>
                        <a:buFont typeface="Wingdings"/>
                        <a:buChar char=""/>
                        <a:tabLst>
                          <a:tab pos="257175" algn="l"/>
                        </a:tabLst>
                      </a:pPr>
                      <a:r>
                        <a:rPr sz="1200" u="sng" spc="-20" dirty="0">
                          <a:solidFill>
                            <a:srgbClr val="00338D"/>
                          </a:solidFill>
                          <a:uFill>
                            <a:solidFill>
                              <a:srgbClr val="00338D"/>
                            </a:solidFill>
                          </a:uFill>
                          <a:latin typeface="Arial (Corpo)"/>
                          <a:cs typeface="Arial"/>
                        </a:rPr>
                        <a:t>GATX</a:t>
                      </a:r>
                      <a:r>
                        <a:rPr sz="1200" u="none" spc="-20" dirty="0">
                          <a:solidFill>
                            <a:srgbClr val="00338D"/>
                          </a:solidFill>
                          <a:latin typeface="Arial (Corpo)"/>
                          <a:cs typeface="Arial"/>
                        </a:rPr>
                        <a:t>,</a:t>
                      </a:r>
                      <a:r>
                        <a:rPr sz="1200" u="none" spc="-15" dirty="0">
                          <a:solidFill>
                            <a:srgbClr val="00338D"/>
                          </a:solidFill>
                          <a:latin typeface="Arial (Corpo)"/>
                          <a:cs typeface="Arial"/>
                        </a:rPr>
                        <a:t> </a:t>
                      </a:r>
                      <a:r>
                        <a:rPr sz="1200" u="sng" spc="-10" dirty="0">
                          <a:solidFill>
                            <a:srgbClr val="00338D"/>
                          </a:solidFill>
                          <a:uFill>
                            <a:solidFill>
                              <a:srgbClr val="00338D"/>
                            </a:solidFill>
                          </a:uFill>
                          <a:latin typeface="Arial (Corpo)"/>
                          <a:cs typeface="Arial"/>
                        </a:rPr>
                        <a:t>JUNGENTHAL</a:t>
                      </a:r>
                      <a:r>
                        <a:rPr sz="1200" u="none" spc="-10" dirty="0">
                          <a:solidFill>
                            <a:srgbClr val="00338D"/>
                          </a:solidFill>
                          <a:latin typeface="Arial (Corpo)"/>
                          <a:cs typeface="Arial"/>
                        </a:rPr>
                        <a:t>,</a:t>
                      </a:r>
                      <a:r>
                        <a:rPr sz="1200" u="none" spc="-35" dirty="0">
                          <a:solidFill>
                            <a:srgbClr val="00338D"/>
                          </a:solidFill>
                          <a:latin typeface="Arial (Corpo)"/>
                          <a:cs typeface="Arial"/>
                        </a:rPr>
                        <a:t> </a:t>
                      </a:r>
                      <a:r>
                        <a:rPr sz="1200" u="none" dirty="0">
                          <a:solidFill>
                            <a:srgbClr val="00338D"/>
                          </a:solidFill>
                          <a:latin typeface="Arial (Corpo)"/>
                          <a:cs typeface="Arial"/>
                        </a:rPr>
                        <a:t>il</a:t>
                      </a:r>
                      <a:r>
                        <a:rPr sz="1200" u="none" spc="-10" dirty="0">
                          <a:solidFill>
                            <a:srgbClr val="00338D"/>
                          </a:solidFill>
                          <a:latin typeface="Arial (Corpo)"/>
                          <a:cs typeface="Arial"/>
                        </a:rPr>
                        <a:t> vantaggio</a:t>
                      </a:r>
                      <a:r>
                        <a:rPr sz="1200" u="none" spc="-35" dirty="0">
                          <a:solidFill>
                            <a:srgbClr val="00338D"/>
                          </a:solidFill>
                          <a:latin typeface="Arial (Corpo)"/>
                          <a:cs typeface="Arial"/>
                        </a:rPr>
                        <a:t> </a:t>
                      </a:r>
                      <a:r>
                        <a:rPr sz="1200" u="none" dirty="0">
                          <a:solidFill>
                            <a:srgbClr val="00338D"/>
                          </a:solidFill>
                          <a:latin typeface="Arial (Corpo)"/>
                          <a:cs typeface="Arial"/>
                        </a:rPr>
                        <a:t>per</a:t>
                      </a:r>
                      <a:r>
                        <a:rPr sz="1200" u="none" spc="-5" dirty="0">
                          <a:solidFill>
                            <a:srgbClr val="00338D"/>
                          </a:solidFill>
                          <a:latin typeface="Arial (Corpo)"/>
                          <a:cs typeface="Arial"/>
                        </a:rPr>
                        <a:t> </a:t>
                      </a:r>
                      <a:r>
                        <a:rPr sz="1200" u="none" dirty="0">
                          <a:solidFill>
                            <a:srgbClr val="00338D"/>
                          </a:solidFill>
                          <a:latin typeface="Arial (Corpo)"/>
                          <a:cs typeface="Arial"/>
                        </a:rPr>
                        <a:t>esse</a:t>
                      </a:r>
                      <a:r>
                        <a:rPr sz="1200" u="none" spc="-40" dirty="0">
                          <a:solidFill>
                            <a:srgbClr val="00338D"/>
                          </a:solidFill>
                          <a:latin typeface="Arial (Corpo)"/>
                          <a:cs typeface="Arial"/>
                        </a:rPr>
                        <a:t> </a:t>
                      </a:r>
                      <a:r>
                        <a:rPr sz="1200" u="none" dirty="0">
                          <a:solidFill>
                            <a:srgbClr val="00338D"/>
                          </a:solidFill>
                          <a:latin typeface="Arial (Corpo)"/>
                          <a:cs typeface="Arial"/>
                        </a:rPr>
                        <a:t>si</a:t>
                      </a:r>
                      <a:r>
                        <a:rPr sz="1200" u="none" spc="10" dirty="0">
                          <a:solidFill>
                            <a:srgbClr val="00338D"/>
                          </a:solidFill>
                          <a:latin typeface="Arial (Corpo)"/>
                          <a:cs typeface="Arial"/>
                        </a:rPr>
                        <a:t> </a:t>
                      </a:r>
                      <a:r>
                        <a:rPr sz="1200" u="none" dirty="0">
                          <a:solidFill>
                            <a:srgbClr val="00338D"/>
                          </a:solidFill>
                          <a:latin typeface="Arial (Corpo)"/>
                          <a:cs typeface="Arial"/>
                        </a:rPr>
                        <a:t>è</a:t>
                      </a:r>
                      <a:r>
                        <a:rPr sz="1200" u="none" spc="15" dirty="0">
                          <a:solidFill>
                            <a:srgbClr val="00338D"/>
                          </a:solidFill>
                          <a:latin typeface="Arial (Corpo)"/>
                          <a:cs typeface="Arial"/>
                        </a:rPr>
                        <a:t> </a:t>
                      </a:r>
                      <a:r>
                        <a:rPr sz="1200" u="none" spc="-10" dirty="0">
                          <a:solidFill>
                            <a:srgbClr val="00338D"/>
                          </a:solidFill>
                          <a:latin typeface="Arial (Corpo)"/>
                          <a:cs typeface="Arial"/>
                        </a:rPr>
                        <a:t>tradotto</a:t>
                      </a:r>
                      <a:r>
                        <a:rPr sz="1200" u="none" spc="-50" dirty="0">
                          <a:solidFill>
                            <a:srgbClr val="00338D"/>
                          </a:solidFill>
                          <a:latin typeface="Arial (Corpo)"/>
                          <a:cs typeface="Arial"/>
                        </a:rPr>
                        <a:t> </a:t>
                      </a:r>
                      <a:r>
                        <a:rPr sz="1200" u="none" dirty="0">
                          <a:solidFill>
                            <a:srgbClr val="00338D"/>
                          </a:solidFill>
                          <a:latin typeface="Arial (Corpo)"/>
                          <a:cs typeface="Arial"/>
                        </a:rPr>
                        <a:t>in</a:t>
                      </a:r>
                      <a:r>
                        <a:rPr sz="1200" u="none" spc="-10" dirty="0">
                          <a:solidFill>
                            <a:srgbClr val="00338D"/>
                          </a:solidFill>
                          <a:latin typeface="Arial (Corpo)"/>
                          <a:cs typeface="Arial"/>
                        </a:rPr>
                        <a:t> </a:t>
                      </a:r>
                      <a:r>
                        <a:rPr sz="1200" u="none" dirty="0">
                          <a:solidFill>
                            <a:srgbClr val="00338D"/>
                          </a:solidFill>
                          <a:latin typeface="Arial (Corpo)"/>
                          <a:cs typeface="Arial"/>
                        </a:rPr>
                        <a:t>un</a:t>
                      </a:r>
                      <a:r>
                        <a:rPr sz="1200" u="none" spc="5" dirty="0">
                          <a:solidFill>
                            <a:srgbClr val="00338D"/>
                          </a:solidFill>
                          <a:latin typeface="Arial (Corpo)"/>
                          <a:cs typeface="Arial"/>
                        </a:rPr>
                        <a:t> </a:t>
                      </a:r>
                      <a:r>
                        <a:rPr sz="1200" u="none" spc="-10" dirty="0">
                          <a:solidFill>
                            <a:srgbClr val="00338D"/>
                          </a:solidFill>
                          <a:latin typeface="Arial (Corpo)"/>
                          <a:cs typeface="Arial"/>
                        </a:rPr>
                        <a:t>vantaggio</a:t>
                      </a:r>
                      <a:r>
                        <a:rPr sz="1200" u="none" spc="-40" dirty="0">
                          <a:solidFill>
                            <a:srgbClr val="00338D"/>
                          </a:solidFill>
                          <a:latin typeface="Arial (Corpo)"/>
                          <a:cs typeface="Arial"/>
                        </a:rPr>
                        <a:t> </a:t>
                      </a:r>
                      <a:r>
                        <a:rPr sz="1200" u="none" spc="-10" dirty="0">
                          <a:solidFill>
                            <a:srgbClr val="00338D"/>
                          </a:solidFill>
                          <a:latin typeface="Arial (Corpo)"/>
                          <a:cs typeface="Arial"/>
                        </a:rPr>
                        <a:t>competitivo, 	potendo</a:t>
                      </a:r>
                      <a:r>
                        <a:rPr sz="1200" u="none" spc="-55" dirty="0">
                          <a:solidFill>
                            <a:srgbClr val="00338D"/>
                          </a:solidFill>
                          <a:latin typeface="Arial (Corpo)"/>
                          <a:cs typeface="Arial"/>
                        </a:rPr>
                        <a:t> </a:t>
                      </a:r>
                      <a:r>
                        <a:rPr sz="1200" u="none" dirty="0">
                          <a:solidFill>
                            <a:srgbClr val="00338D"/>
                          </a:solidFill>
                          <a:latin typeface="Arial (Corpo)"/>
                          <a:cs typeface="Arial"/>
                        </a:rPr>
                        <a:t>operare</a:t>
                      </a:r>
                      <a:r>
                        <a:rPr sz="1200" u="none" spc="-40" dirty="0">
                          <a:solidFill>
                            <a:srgbClr val="00338D"/>
                          </a:solidFill>
                          <a:latin typeface="Arial (Corpo)"/>
                          <a:cs typeface="Arial"/>
                        </a:rPr>
                        <a:t> </a:t>
                      </a:r>
                      <a:r>
                        <a:rPr sz="1200" u="none" dirty="0">
                          <a:solidFill>
                            <a:srgbClr val="00338D"/>
                          </a:solidFill>
                          <a:latin typeface="Arial (Corpo)"/>
                          <a:cs typeface="Arial"/>
                        </a:rPr>
                        <a:t>il</a:t>
                      </a:r>
                      <a:r>
                        <a:rPr sz="1200" u="none" spc="-25" dirty="0">
                          <a:solidFill>
                            <a:srgbClr val="00338D"/>
                          </a:solidFill>
                          <a:latin typeface="Arial (Corpo)"/>
                          <a:cs typeface="Arial"/>
                        </a:rPr>
                        <a:t> </a:t>
                      </a:r>
                      <a:r>
                        <a:rPr sz="1200" u="none" spc="-10" dirty="0">
                          <a:solidFill>
                            <a:srgbClr val="00338D"/>
                          </a:solidFill>
                          <a:latin typeface="Arial (Corpo)"/>
                          <a:cs typeface="Arial"/>
                        </a:rPr>
                        <a:t>trasporto</a:t>
                      </a:r>
                      <a:r>
                        <a:rPr sz="1200" u="none" spc="-40" dirty="0">
                          <a:solidFill>
                            <a:srgbClr val="00338D"/>
                          </a:solidFill>
                          <a:latin typeface="Arial (Corpo)"/>
                          <a:cs typeface="Arial"/>
                        </a:rPr>
                        <a:t> </a:t>
                      </a:r>
                      <a:r>
                        <a:rPr sz="1200" u="none" dirty="0">
                          <a:solidFill>
                            <a:srgbClr val="00338D"/>
                          </a:solidFill>
                          <a:latin typeface="Arial (Corpo)"/>
                          <a:cs typeface="Arial"/>
                        </a:rPr>
                        <a:t>di</a:t>
                      </a:r>
                      <a:r>
                        <a:rPr sz="1200" u="none" spc="-15" dirty="0">
                          <a:solidFill>
                            <a:srgbClr val="00338D"/>
                          </a:solidFill>
                          <a:latin typeface="Arial (Corpo)"/>
                          <a:cs typeface="Arial"/>
                        </a:rPr>
                        <a:t> </a:t>
                      </a:r>
                      <a:r>
                        <a:rPr sz="1200" u="none" dirty="0">
                          <a:solidFill>
                            <a:srgbClr val="00338D"/>
                          </a:solidFill>
                          <a:latin typeface="Arial (Corpo)"/>
                          <a:cs typeface="Arial"/>
                        </a:rPr>
                        <a:t>merci</a:t>
                      </a:r>
                      <a:r>
                        <a:rPr sz="1200" u="none" spc="-10" dirty="0">
                          <a:solidFill>
                            <a:srgbClr val="00338D"/>
                          </a:solidFill>
                          <a:latin typeface="Arial (Corpo)"/>
                          <a:cs typeface="Arial"/>
                        </a:rPr>
                        <a:t> pericolose</a:t>
                      </a:r>
                      <a:r>
                        <a:rPr sz="1200" u="none" spc="-40" dirty="0">
                          <a:solidFill>
                            <a:srgbClr val="00338D"/>
                          </a:solidFill>
                          <a:latin typeface="Arial (Corpo)"/>
                          <a:cs typeface="Arial"/>
                        </a:rPr>
                        <a:t> </a:t>
                      </a:r>
                      <a:r>
                        <a:rPr sz="1200" u="none" dirty="0">
                          <a:solidFill>
                            <a:srgbClr val="00338D"/>
                          </a:solidFill>
                          <a:latin typeface="Arial (Corpo)"/>
                          <a:cs typeface="Arial"/>
                        </a:rPr>
                        <a:t>a</a:t>
                      </a:r>
                      <a:r>
                        <a:rPr sz="1200" u="none" spc="-5" dirty="0">
                          <a:solidFill>
                            <a:srgbClr val="00338D"/>
                          </a:solidFill>
                          <a:latin typeface="Arial (Corpo)"/>
                          <a:cs typeface="Arial"/>
                        </a:rPr>
                        <a:t> </a:t>
                      </a:r>
                      <a:r>
                        <a:rPr sz="1200" u="none" dirty="0">
                          <a:solidFill>
                            <a:srgbClr val="00338D"/>
                          </a:solidFill>
                          <a:latin typeface="Arial (Corpo)"/>
                          <a:cs typeface="Arial"/>
                        </a:rPr>
                        <a:t>costi</a:t>
                      </a:r>
                      <a:r>
                        <a:rPr sz="1200" u="none" spc="-35" dirty="0">
                          <a:solidFill>
                            <a:srgbClr val="00338D"/>
                          </a:solidFill>
                          <a:latin typeface="Arial (Corpo)"/>
                          <a:cs typeface="Arial"/>
                        </a:rPr>
                        <a:t> </a:t>
                      </a:r>
                      <a:r>
                        <a:rPr sz="1200" u="none" dirty="0">
                          <a:solidFill>
                            <a:srgbClr val="00338D"/>
                          </a:solidFill>
                          <a:latin typeface="Arial (Corpo)"/>
                          <a:cs typeface="Arial"/>
                        </a:rPr>
                        <a:t>più</a:t>
                      </a:r>
                      <a:r>
                        <a:rPr sz="1200" u="none" spc="-30" dirty="0">
                          <a:solidFill>
                            <a:srgbClr val="00338D"/>
                          </a:solidFill>
                          <a:latin typeface="Arial (Corpo)"/>
                          <a:cs typeface="Arial"/>
                        </a:rPr>
                        <a:t> </a:t>
                      </a:r>
                      <a:r>
                        <a:rPr sz="1200" u="none" dirty="0">
                          <a:solidFill>
                            <a:srgbClr val="00338D"/>
                          </a:solidFill>
                          <a:latin typeface="Arial (Corpo)"/>
                          <a:cs typeface="Arial"/>
                        </a:rPr>
                        <a:t>contenuti</a:t>
                      </a:r>
                      <a:r>
                        <a:rPr sz="1200" u="none" spc="-45" dirty="0">
                          <a:solidFill>
                            <a:srgbClr val="00338D"/>
                          </a:solidFill>
                          <a:latin typeface="Arial (Corpo)"/>
                          <a:cs typeface="Arial"/>
                        </a:rPr>
                        <a:t> </a:t>
                      </a:r>
                      <a:r>
                        <a:rPr sz="1200" u="none" spc="-10" dirty="0">
                          <a:solidFill>
                            <a:srgbClr val="00338D"/>
                          </a:solidFill>
                          <a:latin typeface="Arial (Corpo)"/>
                          <a:cs typeface="Arial"/>
                        </a:rPr>
                        <a:t>rispetto</a:t>
                      </a:r>
                      <a:r>
                        <a:rPr sz="1200" u="none" spc="-50" dirty="0">
                          <a:solidFill>
                            <a:srgbClr val="00338D"/>
                          </a:solidFill>
                          <a:latin typeface="Arial (Corpo)"/>
                          <a:cs typeface="Arial"/>
                        </a:rPr>
                        <a:t> </a:t>
                      </a:r>
                      <a:r>
                        <a:rPr sz="1200" u="none" dirty="0">
                          <a:solidFill>
                            <a:srgbClr val="00338D"/>
                          </a:solidFill>
                          <a:latin typeface="Arial (Corpo)"/>
                          <a:cs typeface="Arial"/>
                        </a:rPr>
                        <a:t>a</a:t>
                      </a:r>
                      <a:r>
                        <a:rPr sz="1200" u="none" spc="5" dirty="0">
                          <a:solidFill>
                            <a:srgbClr val="00338D"/>
                          </a:solidFill>
                          <a:latin typeface="Arial (Corpo)"/>
                          <a:cs typeface="Arial"/>
                        </a:rPr>
                        <a:t> </a:t>
                      </a:r>
                      <a:r>
                        <a:rPr sz="1200" u="none" dirty="0">
                          <a:solidFill>
                            <a:srgbClr val="00338D"/>
                          </a:solidFill>
                          <a:latin typeface="Arial (Corpo)"/>
                          <a:cs typeface="Arial"/>
                        </a:rPr>
                        <a:t>quelli</a:t>
                      </a:r>
                      <a:r>
                        <a:rPr sz="1200" u="none" spc="-45" dirty="0">
                          <a:solidFill>
                            <a:srgbClr val="00338D"/>
                          </a:solidFill>
                          <a:latin typeface="Arial (Corpo)"/>
                          <a:cs typeface="Arial"/>
                        </a:rPr>
                        <a:t> </a:t>
                      </a:r>
                      <a:r>
                        <a:rPr sz="1200" u="none" spc="-25" dirty="0">
                          <a:solidFill>
                            <a:srgbClr val="00338D"/>
                          </a:solidFill>
                          <a:latin typeface="Arial (Corpo)"/>
                          <a:cs typeface="Arial"/>
                        </a:rPr>
                        <a:t>da 	</a:t>
                      </a:r>
                      <a:r>
                        <a:rPr sz="1200" u="none" spc="-10" dirty="0">
                          <a:solidFill>
                            <a:srgbClr val="00338D"/>
                          </a:solidFill>
                          <a:latin typeface="Arial (Corpo)"/>
                          <a:cs typeface="Arial"/>
                        </a:rPr>
                        <a:t>sostenere</a:t>
                      </a:r>
                      <a:r>
                        <a:rPr sz="1200" u="none" spc="-55" dirty="0">
                          <a:solidFill>
                            <a:srgbClr val="00338D"/>
                          </a:solidFill>
                          <a:latin typeface="Arial (Corpo)"/>
                          <a:cs typeface="Arial"/>
                        </a:rPr>
                        <a:t> </a:t>
                      </a:r>
                      <a:r>
                        <a:rPr sz="1200" u="none" dirty="0">
                          <a:solidFill>
                            <a:srgbClr val="00338D"/>
                          </a:solidFill>
                          <a:latin typeface="Arial (Corpo)"/>
                          <a:cs typeface="Arial"/>
                        </a:rPr>
                        <a:t>ove</a:t>
                      </a:r>
                      <a:r>
                        <a:rPr sz="1200" u="none" spc="-15" dirty="0">
                          <a:solidFill>
                            <a:srgbClr val="00338D"/>
                          </a:solidFill>
                          <a:latin typeface="Arial (Corpo)"/>
                          <a:cs typeface="Arial"/>
                        </a:rPr>
                        <a:t> </a:t>
                      </a:r>
                      <a:r>
                        <a:rPr sz="1200" u="none" dirty="0">
                          <a:solidFill>
                            <a:srgbClr val="00338D"/>
                          </a:solidFill>
                          <a:latin typeface="Arial (Corpo)"/>
                          <a:cs typeface="Arial"/>
                        </a:rPr>
                        <a:t>avessero</a:t>
                      </a:r>
                      <a:r>
                        <a:rPr sz="1200" u="none" spc="-45" dirty="0">
                          <a:solidFill>
                            <a:srgbClr val="00338D"/>
                          </a:solidFill>
                          <a:latin typeface="Arial (Corpo)"/>
                          <a:cs typeface="Arial"/>
                        </a:rPr>
                        <a:t> </a:t>
                      </a:r>
                      <a:r>
                        <a:rPr sz="1200" u="none" spc="-10" dirty="0">
                          <a:solidFill>
                            <a:srgbClr val="00338D"/>
                          </a:solidFill>
                          <a:latin typeface="Arial (Corpo)"/>
                          <a:cs typeface="Arial"/>
                        </a:rPr>
                        <a:t>predisposto</a:t>
                      </a:r>
                      <a:r>
                        <a:rPr sz="1200" u="none" spc="-40" dirty="0">
                          <a:solidFill>
                            <a:srgbClr val="00338D"/>
                          </a:solidFill>
                          <a:latin typeface="Arial (Corpo)"/>
                          <a:cs typeface="Arial"/>
                        </a:rPr>
                        <a:t> </a:t>
                      </a:r>
                      <a:r>
                        <a:rPr sz="1200" u="none" dirty="0">
                          <a:solidFill>
                            <a:srgbClr val="00338D"/>
                          </a:solidFill>
                          <a:latin typeface="Arial (Corpo)"/>
                          <a:cs typeface="Arial"/>
                        </a:rPr>
                        <a:t>e</a:t>
                      </a:r>
                      <a:r>
                        <a:rPr sz="1200" u="none" spc="-5" dirty="0">
                          <a:solidFill>
                            <a:srgbClr val="00338D"/>
                          </a:solidFill>
                          <a:latin typeface="Arial (Corpo)"/>
                          <a:cs typeface="Arial"/>
                        </a:rPr>
                        <a:t> </a:t>
                      </a:r>
                      <a:r>
                        <a:rPr sz="1200" u="none" spc="-10" dirty="0">
                          <a:solidFill>
                            <a:srgbClr val="00338D"/>
                          </a:solidFill>
                          <a:latin typeface="Arial (Corpo)"/>
                          <a:cs typeface="Arial"/>
                        </a:rPr>
                        <a:t>realizzato</a:t>
                      </a:r>
                      <a:r>
                        <a:rPr sz="1200" u="none" spc="-40" dirty="0">
                          <a:solidFill>
                            <a:srgbClr val="00338D"/>
                          </a:solidFill>
                          <a:latin typeface="Arial (Corpo)"/>
                          <a:cs typeface="Arial"/>
                        </a:rPr>
                        <a:t> </a:t>
                      </a:r>
                      <a:r>
                        <a:rPr sz="1200" u="none" dirty="0">
                          <a:solidFill>
                            <a:srgbClr val="00338D"/>
                          </a:solidFill>
                          <a:latin typeface="Arial (Corpo)"/>
                          <a:cs typeface="Arial"/>
                        </a:rPr>
                        <a:t>le</a:t>
                      </a:r>
                      <a:r>
                        <a:rPr sz="1200" u="none" spc="-30" dirty="0">
                          <a:solidFill>
                            <a:srgbClr val="00338D"/>
                          </a:solidFill>
                          <a:latin typeface="Arial (Corpo)"/>
                          <a:cs typeface="Arial"/>
                        </a:rPr>
                        <a:t> </a:t>
                      </a:r>
                      <a:r>
                        <a:rPr sz="1200" u="none" dirty="0">
                          <a:solidFill>
                            <a:srgbClr val="00338D"/>
                          </a:solidFill>
                          <a:latin typeface="Arial (Corpo)"/>
                          <a:cs typeface="Arial"/>
                        </a:rPr>
                        <a:t>misure</a:t>
                      </a:r>
                      <a:r>
                        <a:rPr sz="1200" u="none" spc="-40" dirty="0">
                          <a:solidFill>
                            <a:srgbClr val="00338D"/>
                          </a:solidFill>
                          <a:latin typeface="Arial (Corpo)"/>
                          <a:cs typeface="Arial"/>
                        </a:rPr>
                        <a:t> </a:t>
                      </a:r>
                      <a:r>
                        <a:rPr sz="1200" u="none" spc="-10" dirty="0">
                          <a:solidFill>
                            <a:srgbClr val="00338D"/>
                          </a:solidFill>
                          <a:latin typeface="Arial (Corpo)"/>
                          <a:cs typeface="Arial"/>
                        </a:rPr>
                        <a:t>tecniche,</a:t>
                      </a:r>
                      <a:r>
                        <a:rPr sz="1200" u="none" spc="-35" dirty="0">
                          <a:solidFill>
                            <a:srgbClr val="00338D"/>
                          </a:solidFill>
                          <a:latin typeface="Arial (Corpo)"/>
                          <a:cs typeface="Arial"/>
                        </a:rPr>
                        <a:t> </a:t>
                      </a:r>
                      <a:r>
                        <a:rPr sz="1200" u="none" spc="-10" dirty="0">
                          <a:solidFill>
                            <a:srgbClr val="00338D"/>
                          </a:solidFill>
                          <a:latin typeface="Arial (Corpo)"/>
                          <a:cs typeface="Arial"/>
                        </a:rPr>
                        <a:t>organizzative</a:t>
                      </a:r>
                      <a:r>
                        <a:rPr sz="1200" u="none" spc="-5" dirty="0">
                          <a:solidFill>
                            <a:srgbClr val="00338D"/>
                          </a:solidFill>
                          <a:latin typeface="Arial (Corpo)"/>
                          <a:cs typeface="Arial"/>
                        </a:rPr>
                        <a:t> </a:t>
                      </a:r>
                      <a:r>
                        <a:rPr sz="1200" u="none" dirty="0">
                          <a:solidFill>
                            <a:srgbClr val="00338D"/>
                          </a:solidFill>
                          <a:latin typeface="Arial (Corpo)"/>
                          <a:cs typeface="Arial"/>
                        </a:rPr>
                        <a:t>e</a:t>
                      </a:r>
                      <a:r>
                        <a:rPr sz="1200" u="none" spc="10" dirty="0">
                          <a:solidFill>
                            <a:srgbClr val="00338D"/>
                          </a:solidFill>
                          <a:latin typeface="Arial (Corpo)"/>
                          <a:cs typeface="Arial"/>
                        </a:rPr>
                        <a:t> </a:t>
                      </a:r>
                      <a:r>
                        <a:rPr sz="1200" u="none" spc="-25" dirty="0">
                          <a:solidFill>
                            <a:srgbClr val="00338D"/>
                          </a:solidFill>
                          <a:latin typeface="Arial (Corpo)"/>
                          <a:cs typeface="Arial"/>
                        </a:rPr>
                        <a:t>di 	</a:t>
                      </a:r>
                      <a:r>
                        <a:rPr sz="1200" u="none" dirty="0">
                          <a:solidFill>
                            <a:srgbClr val="00338D"/>
                          </a:solidFill>
                          <a:latin typeface="Arial (Corpo)"/>
                          <a:cs typeface="Arial"/>
                        </a:rPr>
                        <a:t>controllo</a:t>
                      </a:r>
                      <a:r>
                        <a:rPr sz="1200" u="none" spc="-40" dirty="0">
                          <a:solidFill>
                            <a:srgbClr val="00338D"/>
                          </a:solidFill>
                          <a:latin typeface="Arial (Corpo)"/>
                          <a:cs typeface="Arial"/>
                        </a:rPr>
                        <a:t> </a:t>
                      </a:r>
                      <a:r>
                        <a:rPr sz="1200" u="none" spc="-10" dirty="0">
                          <a:solidFill>
                            <a:srgbClr val="00338D"/>
                          </a:solidFill>
                          <a:latin typeface="Arial (Corpo)"/>
                          <a:cs typeface="Arial"/>
                        </a:rPr>
                        <a:t>necessarie</a:t>
                      </a:r>
                      <a:r>
                        <a:rPr sz="1200" u="none" spc="-40" dirty="0">
                          <a:solidFill>
                            <a:srgbClr val="00338D"/>
                          </a:solidFill>
                          <a:latin typeface="Arial (Corpo)"/>
                          <a:cs typeface="Arial"/>
                        </a:rPr>
                        <a:t> </a:t>
                      </a:r>
                      <a:r>
                        <a:rPr sz="1200" u="none" dirty="0">
                          <a:solidFill>
                            <a:srgbClr val="00338D"/>
                          </a:solidFill>
                          <a:latin typeface="Arial (Corpo)"/>
                          <a:cs typeface="Arial"/>
                        </a:rPr>
                        <a:t>per</a:t>
                      </a:r>
                      <a:r>
                        <a:rPr sz="1200" u="none" spc="-30" dirty="0">
                          <a:solidFill>
                            <a:srgbClr val="00338D"/>
                          </a:solidFill>
                          <a:latin typeface="Arial (Corpo)"/>
                          <a:cs typeface="Arial"/>
                        </a:rPr>
                        <a:t> </a:t>
                      </a:r>
                      <a:r>
                        <a:rPr sz="1200" u="none" dirty="0">
                          <a:solidFill>
                            <a:srgbClr val="00338D"/>
                          </a:solidFill>
                          <a:latin typeface="Arial (Corpo)"/>
                          <a:cs typeface="Arial"/>
                        </a:rPr>
                        <a:t>una</a:t>
                      </a:r>
                      <a:r>
                        <a:rPr sz="1200" u="none" spc="-15" dirty="0">
                          <a:solidFill>
                            <a:srgbClr val="00338D"/>
                          </a:solidFill>
                          <a:latin typeface="Arial (Corpo)"/>
                          <a:cs typeface="Arial"/>
                        </a:rPr>
                        <a:t> </a:t>
                      </a:r>
                      <a:r>
                        <a:rPr sz="1200" u="none" spc="-10" dirty="0">
                          <a:solidFill>
                            <a:srgbClr val="00338D"/>
                          </a:solidFill>
                          <a:latin typeface="Arial (Corpo)"/>
                          <a:cs typeface="Arial"/>
                        </a:rPr>
                        <a:t>manutenzione</a:t>
                      </a:r>
                      <a:r>
                        <a:rPr sz="1200" u="none" spc="-45" dirty="0">
                          <a:solidFill>
                            <a:srgbClr val="00338D"/>
                          </a:solidFill>
                          <a:latin typeface="Arial (Corpo)"/>
                          <a:cs typeface="Arial"/>
                        </a:rPr>
                        <a:t> </a:t>
                      </a:r>
                      <a:r>
                        <a:rPr sz="1200" u="none" dirty="0">
                          <a:solidFill>
                            <a:srgbClr val="00338D"/>
                          </a:solidFill>
                          <a:latin typeface="Arial (Corpo)"/>
                          <a:cs typeface="Arial"/>
                        </a:rPr>
                        <a:t>del</a:t>
                      </a:r>
                      <a:r>
                        <a:rPr sz="1200" u="none" spc="-10" dirty="0">
                          <a:solidFill>
                            <a:srgbClr val="00338D"/>
                          </a:solidFill>
                          <a:latin typeface="Arial (Corpo)"/>
                          <a:cs typeface="Arial"/>
                        </a:rPr>
                        <a:t> materiale</a:t>
                      </a:r>
                      <a:r>
                        <a:rPr sz="1200" u="none" spc="-45" dirty="0">
                          <a:solidFill>
                            <a:srgbClr val="00338D"/>
                          </a:solidFill>
                          <a:latin typeface="Arial (Corpo)"/>
                          <a:cs typeface="Arial"/>
                        </a:rPr>
                        <a:t> </a:t>
                      </a:r>
                      <a:r>
                        <a:rPr sz="1200" u="none" dirty="0">
                          <a:solidFill>
                            <a:srgbClr val="00338D"/>
                          </a:solidFill>
                          <a:latin typeface="Arial (Corpo)"/>
                          <a:cs typeface="Arial"/>
                        </a:rPr>
                        <a:t>rotabile</a:t>
                      </a:r>
                      <a:r>
                        <a:rPr sz="1200" u="none" spc="-40" dirty="0">
                          <a:solidFill>
                            <a:srgbClr val="00338D"/>
                          </a:solidFill>
                          <a:latin typeface="Arial (Corpo)"/>
                          <a:cs typeface="Arial"/>
                        </a:rPr>
                        <a:t> </a:t>
                      </a:r>
                      <a:r>
                        <a:rPr sz="1200" u="none" spc="-10" dirty="0">
                          <a:solidFill>
                            <a:srgbClr val="00338D"/>
                          </a:solidFill>
                          <a:latin typeface="Arial (Corpo)"/>
                          <a:cs typeface="Arial"/>
                        </a:rPr>
                        <a:t>corretta,</a:t>
                      </a:r>
                      <a:r>
                        <a:rPr sz="1200" u="none" spc="-35" dirty="0">
                          <a:solidFill>
                            <a:srgbClr val="00338D"/>
                          </a:solidFill>
                          <a:latin typeface="Arial (Corpo)"/>
                          <a:cs typeface="Arial"/>
                        </a:rPr>
                        <a:t> </a:t>
                      </a:r>
                      <a:r>
                        <a:rPr sz="1200" u="none" dirty="0">
                          <a:solidFill>
                            <a:srgbClr val="00338D"/>
                          </a:solidFill>
                          <a:latin typeface="Arial (Corpo)"/>
                          <a:cs typeface="Arial"/>
                        </a:rPr>
                        <a:t>oltre</a:t>
                      </a:r>
                      <a:r>
                        <a:rPr sz="1200" u="none" spc="-30" dirty="0">
                          <a:solidFill>
                            <a:srgbClr val="00338D"/>
                          </a:solidFill>
                          <a:latin typeface="Arial (Corpo)"/>
                          <a:cs typeface="Arial"/>
                        </a:rPr>
                        <a:t> </a:t>
                      </a:r>
                      <a:r>
                        <a:rPr sz="1200" u="none" dirty="0">
                          <a:solidFill>
                            <a:srgbClr val="00338D"/>
                          </a:solidFill>
                          <a:latin typeface="Arial (Corpo)"/>
                          <a:cs typeface="Arial"/>
                        </a:rPr>
                        <a:t>che</a:t>
                      </a:r>
                      <a:r>
                        <a:rPr sz="1200" u="none" spc="-10" dirty="0">
                          <a:solidFill>
                            <a:srgbClr val="00338D"/>
                          </a:solidFill>
                          <a:latin typeface="Arial (Corpo)"/>
                          <a:cs typeface="Arial"/>
                        </a:rPr>
                        <a:t> </a:t>
                      </a:r>
                      <a:r>
                        <a:rPr sz="1200" u="none" spc="-25" dirty="0">
                          <a:solidFill>
                            <a:srgbClr val="00338D"/>
                          </a:solidFill>
                          <a:latin typeface="Arial (Corpo)"/>
                          <a:cs typeface="Arial"/>
                        </a:rPr>
                        <a:t>nel 	</a:t>
                      </a:r>
                      <a:r>
                        <a:rPr sz="1200" u="none" dirty="0">
                          <a:solidFill>
                            <a:srgbClr val="00338D"/>
                          </a:solidFill>
                          <a:latin typeface="Arial (Corpo)"/>
                          <a:cs typeface="Arial"/>
                        </a:rPr>
                        <a:t>mancato</a:t>
                      </a:r>
                      <a:r>
                        <a:rPr sz="1200" u="none" spc="-40" dirty="0">
                          <a:solidFill>
                            <a:srgbClr val="00338D"/>
                          </a:solidFill>
                          <a:latin typeface="Arial (Corpo)"/>
                          <a:cs typeface="Arial"/>
                        </a:rPr>
                        <a:t> </a:t>
                      </a:r>
                      <a:r>
                        <a:rPr sz="1200" u="none" spc="-10" dirty="0">
                          <a:solidFill>
                            <a:srgbClr val="00338D"/>
                          </a:solidFill>
                          <a:latin typeface="Arial (Corpo)"/>
                          <a:cs typeface="Arial"/>
                        </a:rPr>
                        <a:t>ricambio</a:t>
                      </a:r>
                      <a:r>
                        <a:rPr sz="1200" u="none" spc="-40" dirty="0">
                          <a:solidFill>
                            <a:srgbClr val="00338D"/>
                          </a:solidFill>
                          <a:latin typeface="Arial (Corpo)"/>
                          <a:cs typeface="Arial"/>
                        </a:rPr>
                        <a:t> </a:t>
                      </a:r>
                      <a:r>
                        <a:rPr sz="1200" u="none" dirty="0">
                          <a:solidFill>
                            <a:srgbClr val="00338D"/>
                          </a:solidFill>
                          <a:latin typeface="Arial (Corpo)"/>
                          <a:cs typeface="Arial"/>
                        </a:rPr>
                        <a:t>delle</a:t>
                      </a:r>
                      <a:r>
                        <a:rPr sz="1200" u="none" spc="-35" dirty="0">
                          <a:solidFill>
                            <a:srgbClr val="00338D"/>
                          </a:solidFill>
                          <a:latin typeface="Arial (Corpo)"/>
                          <a:cs typeface="Arial"/>
                        </a:rPr>
                        <a:t> </a:t>
                      </a:r>
                      <a:r>
                        <a:rPr sz="1200" u="none" spc="-10" dirty="0">
                          <a:solidFill>
                            <a:srgbClr val="00338D"/>
                          </a:solidFill>
                          <a:latin typeface="Arial (Corpo)"/>
                          <a:cs typeface="Arial"/>
                        </a:rPr>
                        <a:t>strumentazioni</a:t>
                      </a:r>
                      <a:r>
                        <a:rPr sz="1200" u="none" spc="-35" dirty="0">
                          <a:solidFill>
                            <a:srgbClr val="00338D"/>
                          </a:solidFill>
                          <a:latin typeface="Arial (Corpo)"/>
                          <a:cs typeface="Arial"/>
                        </a:rPr>
                        <a:t> </a:t>
                      </a:r>
                      <a:r>
                        <a:rPr sz="1200" u="none" spc="-10" dirty="0">
                          <a:solidFill>
                            <a:srgbClr val="00338D"/>
                          </a:solidFill>
                          <a:latin typeface="Arial (Corpo)"/>
                          <a:cs typeface="Arial"/>
                        </a:rPr>
                        <a:t>utilizzate</a:t>
                      </a:r>
                      <a:r>
                        <a:rPr sz="1200" u="none" spc="-40" dirty="0">
                          <a:solidFill>
                            <a:srgbClr val="00338D"/>
                          </a:solidFill>
                          <a:latin typeface="Arial (Corpo)"/>
                          <a:cs typeface="Arial"/>
                        </a:rPr>
                        <a:t> </a:t>
                      </a:r>
                      <a:r>
                        <a:rPr sz="1200" u="none" dirty="0">
                          <a:solidFill>
                            <a:srgbClr val="00338D"/>
                          </a:solidFill>
                          <a:latin typeface="Arial (Corpo)"/>
                          <a:cs typeface="Arial"/>
                        </a:rPr>
                        <a:t>dalle</a:t>
                      </a:r>
                      <a:r>
                        <a:rPr sz="1200" u="none" spc="-35" dirty="0">
                          <a:solidFill>
                            <a:srgbClr val="00338D"/>
                          </a:solidFill>
                          <a:latin typeface="Arial (Corpo)"/>
                          <a:cs typeface="Arial"/>
                        </a:rPr>
                        <a:t> </a:t>
                      </a:r>
                      <a:r>
                        <a:rPr sz="1200" u="none" dirty="0">
                          <a:solidFill>
                            <a:srgbClr val="00338D"/>
                          </a:solidFill>
                          <a:latin typeface="Arial (Corpo)"/>
                          <a:cs typeface="Arial"/>
                        </a:rPr>
                        <a:t>officine</a:t>
                      </a:r>
                      <a:r>
                        <a:rPr sz="1200" u="none" spc="-40" dirty="0">
                          <a:solidFill>
                            <a:srgbClr val="00338D"/>
                          </a:solidFill>
                          <a:latin typeface="Arial (Corpo)"/>
                          <a:cs typeface="Arial"/>
                        </a:rPr>
                        <a:t> </a:t>
                      </a:r>
                      <a:r>
                        <a:rPr sz="1200" u="none" dirty="0">
                          <a:solidFill>
                            <a:srgbClr val="00338D"/>
                          </a:solidFill>
                          <a:latin typeface="Arial (Corpo)"/>
                          <a:cs typeface="Arial"/>
                        </a:rPr>
                        <a:t>e</a:t>
                      </a:r>
                      <a:r>
                        <a:rPr sz="1200" u="none" spc="5" dirty="0">
                          <a:solidFill>
                            <a:srgbClr val="00338D"/>
                          </a:solidFill>
                          <a:latin typeface="Arial (Corpo)"/>
                          <a:cs typeface="Arial"/>
                        </a:rPr>
                        <a:t> </a:t>
                      </a:r>
                      <a:r>
                        <a:rPr sz="1200" u="none" dirty="0">
                          <a:solidFill>
                            <a:srgbClr val="00338D"/>
                          </a:solidFill>
                          <a:latin typeface="Arial (Corpo)"/>
                          <a:cs typeface="Arial"/>
                        </a:rPr>
                        <a:t>da </a:t>
                      </a:r>
                      <a:r>
                        <a:rPr sz="1200" u="none" spc="-10" dirty="0">
                          <a:solidFill>
                            <a:srgbClr val="00338D"/>
                          </a:solidFill>
                          <a:latin typeface="Arial (Corpo)"/>
                          <a:cs typeface="Arial"/>
                        </a:rPr>
                        <a:t>minori</a:t>
                      </a:r>
                      <a:r>
                        <a:rPr sz="1200" u="none" spc="-215" dirty="0">
                          <a:solidFill>
                            <a:srgbClr val="00338D"/>
                          </a:solidFill>
                          <a:latin typeface="Arial (Corpo)"/>
                          <a:cs typeface="Arial"/>
                        </a:rPr>
                        <a:t> </a:t>
                      </a:r>
                      <a:r>
                        <a:rPr sz="1200" u="none" spc="-10" dirty="0">
                          <a:solidFill>
                            <a:srgbClr val="00338D"/>
                          </a:solidFill>
                          <a:latin typeface="Arial (Corpo)"/>
                          <a:cs typeface="Arial"/>
                        </a:rPr>
                        <a:t>attività</a:t>
                      </a:r>
                      <a:endParaRPr sz="1200" dirty="0">
                        <a:latin typeface="Arial (Corpo)"/>
                        <a:cs typeface="Arial"/>
                      </a:endParaRPr>
                    </a:p>
                  </a:txBody>
                  <a:tcPr marL="0" marR="0" marT="33019"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1"/>
                  </a:ext>
                </a:extLst>
              </a:tr>
              <a:tr h="1516380">
                <a:tc>
                  <a:txBody>
                    <a:bodyPr/>
                    <a:lstStyle/>
                    <a:p>
                      <a:pPr>
                        <a:lnSpc>
                          <a:spcPct val="100000"/>
                        </a:lnSpc>
                      </a:pPr>
                      <a:endParaRPr sz="1200">
                        <a:latin typeface="Arial (Corpo)"/>
                        <a:cs typeface="Times New Roman"/>
                      </a:endParaRPr>
                    </a:p>
                    <a:p>
                      <a:pPr>
                        <a:lnSpc>
                          <a:spcPct val="100000"/>
                        </a:lnSpc>
                      </a:pPr>
                      <a:endParaRPr sz="1200">
                        <a:latin typeface="Arial (Corpo)"/>
                        <a:cs typeface="Times New Roman"/>
                      </a:endParaRPr>
                    </a:p>
                    <a:p>
                      <a:pPr>
                        <a:lnSpc>
                          <a:spcPct val="100000"/>
                        </a:lnSpc>
                        <a:spcBef>
                          <a:spcPts val="1220"/>
                        </a:spcBef>
                      </a:pPr>
                      <a:endParaRPr sz="1200">
                        <a:latin typeface="Arial (Corpo)"/>
                        <a:cs typeface="Times New Roman"/>
                      </a:endParaRPr>
                    </a:p>
                    <a:p>
                      <a:pPr marL="360680">
                        <a:lnSpc>
                          <a:spcPct val="100000"/>
                        </a:lnSpc>
                        <a:spcBef>
                          <a:spcPts val="5"/>
                        </a:spcBef>
                      </a:pPr>
                      <a:r>
                        <a:rPr sz="1200" b="1" spc="-10" dirty="0">
                          <a:solidFill>
                            <a:srgbClr val="00338D"/>
                          </a:solidFill>
                          <a:latin typeface="Arial (Corpo)"/>
                          <a:cs typeface="Arial"/>
                        </a:rPr>
                        <a:t>Sanzioni</a:t>
                      </a:r>
                      <a:endParaRPr sz="1200">
                        <a:latin typeface="Arial (Corpo)"/>
                        <a:cs typeface="Arial"/>
                      </a:endParaRPr>
                    </a:p>
                  </a:txBody>
                  <a:tcPr marL="0" marR="0" marT="0"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solidFill>
                      <a:srgbClr val="BDCCE1"/>
                    </a:solidFill>
                  </a:tcPr>
                </a:tc>
                <a:tc>
                  <a:txBody>
                    <a:bodyPr/>
                    <a:lstStyle/>
                    <a:p>
                      <a:pPr marL="256540" indent="-171450">
                        <a:lnSpc>
                          <a:spcPct val="100000"/>
                        </a:lnSpc>
                        <a:spcBef>
                          <a:spcPts val="254"/>
                        </a:spcBef>
                        <a:buClr>
                          <a:srgbClr val="0091DA"/>
                        </a:buClr>
                        <a:buSzPct val="83333"/>
                        <a:buFont typeface="Wingdings"/>
                        <a:buChar char=""/>
                        <a:tabLst>
                          <a:tab pos="256540" algn="l"/>
                        </a:tabLst>
                      </a:pPr>
                      <a:r>
                        <a:rPr sz="1200" b="1" spc="-10" dirty="0">
                          <a:solidFill>
                            <a:srgbClr val="00338D"/>
                          </a:solidFill>
                          <a:latin typeface="Arial (Corpo)"/>
                          <a:cs typeface="Arial"/>
                        </a:rPr>
                        <a:t>Sanzione</a:t>
                      </a:r>
                      <a:r>
                        <a:rPr sz="1200" b="1" spc="-20" dirty="0">
                          <a:solidFill>
                            <a:srgbClr val="00338D"/>
                          </a:solidFill>
                          <a:latin typeface="Arial (Corpo)"/>
                          <a:cs typeface="Arial"/>
                        </a:rPr>
                        <a:t> </a:t>
                      </a:r>
                      <a:r>
                        <a:rPr sz="1200" b="1" spc="-10" dirty="0">
                          <a:solidFill>
                            <a:srgbClr val="00338D"/>
                          </a:solidFill>
                          <a:latin typeface="Arial (Corpo)"/>
                          <a:cs typeface="Arial"/>
                        </a:rPr>
                        <a:t>Pecuniaria</a:t>
                      </a:r>
                      <a:endParaRPr sz="1200" dirty="0">
                        <a:latin typeface="Arial (Corpo)"/>
                        <a:cs typeface="Arial"/>
                      </a:endParaRPr>
                    </a:p>
                    <a:p>
                      <a:pPr marL="255904" marR="149225" indent="-171450">
                        <a:lnSpc>
                          <a:spcPct val="100000"/>
                        </a:lnSpc>
                        <a:spcBef>
                          <a:spcPts val="605"/>
                        </a:spcBef>
                        <a:buClr>
                          <a:srgbClr val="0091DA"/>
                        </a:buClr>
                        <a:buSzPct val="83333"/>
                        <a:buFont typeface="Wingdings"/>
                        <a:buChar char=""/>
                        <a:tabLst>
                          <a:tab pos="257175" algn="l"/>
                        </a:tabLst>
                      </a:pPr>
                      <a:r>
                        <a:rPr sz="1200" b="1" spc="-10" dirty="0">
                          <a:solidFill>
                            <a:srgbClr val="00338D"/>
                          </a:solidFill>
                          <a:latin typeface="Arial (Corpo)"/>
                          <a:cs typeface="Arial"/>
                        </a:rPr>
                        <a:t>Sanzione</a:t>
                      </a:r>
                      <a:r>
                        <a:rPr sz="1200" b="1" spc="-45" dirty="0">
                          <a:solidFill>
                            <a:srgbClr val="00338D"/>
                          </a:solidFill>
                          <a:latin typeface="Arial (Corpo)"/>
                          <a:cs typeface="Arial"/>
                        </a:rPr>
                        <a:t> </a:t>
                      </a:r>
                      <a:r>
                        <a:rPr sz="1200" b="1" spc="-10" dirty="0">
                          <a:solidFill>
                            <a:srgbClr val="00338D"/>
                          </a:solidFill>
                          <a:latin typeface="Arial (Corpo)"/>
                          <a:cs typeface="Arial"/>
                        </a:rPr>
                        <a:t>Interdittiva</a:t>
                      </a:r>
                      <a:r>
                        <a:rPr sz="1200" spc="-10" dirty="0">
                          <a:solidFill>
                            <a:srgbClr val="00338D"/>
                          </a:solidFill>
                          <a:latin typeface="Arial (Corpo)"/>
                          <a:cs typeface="Arial"/>
                        </a:rPr>
                        <a:t>:</a:t>
                      </a:r>
                      <a:r>
                        <a:rPr sz="1200" spc="-30" dirty="0">
                          <a:solidFill>
                            <a:srgbClr val="00338D"/>
                          </a:solidFill>
                          <a:latin typeface="Arial (Corpo)"/>
                          <a:cs typeface="Arial"/>
                        </a:rPr>
                        <a:t> </a:t>
                      </a:r>
                      <a:r>
                        <a:rPr sz="1200" spc="-10" dirty="0">
                          <a:solidFill>
                            <a:srgbClr val="00338D"/>
                          </a:solidFill>
                          <a:latin typeface="Arial (Corpo)"/>
                          <a:cs typeface="Arial"/>
                        </a:rPr>
                        <a:t>divieto</a:t>
                      </a:r>
                      <a:r>
                        <a:rPr sz="1200" spc="-40" dirty="0">
                          <a:solidFill>
                            <a:srgbClr val="00338D"/>
                          </a:solidFill>
                          <a:latin typeface="Arial (Corpo)"/>
                          <a:cs typeface="Arial"/>
                        </a:rPr>
                        <a:t> </a:t>
                      </a:r>
                      <a:r>
                        <a:rPr sz="1200" dirty="0">
                          <a:solidFill>
                            <a:srgbClr val="00338D"/>
                          </a:solidFill>
                          <a:latin typeface="Arial (Corpo)"/>
                          <a:cs typeface="Arial"/>
                        </a:rPr>
                        <a:t>di</a:t>
                      </a:r>
                      <a:r>
                        <a:rPr sz="1200" spc="-10" dirty="0">
                          <a:solidFill>
                            <a:srgbClr val="00338D"/>
                          </a:solidFill>
                          <a:latin typeface="Arial (Corpo)"/>
                          <a:cs typeface="Arial"/>
                        </a:rPr>
                        <a:t> pubblicizzare</a:t>
                      </a:r>
                      <a:r>
                        <a:rPr sz="1200" spc="-40" dirty="0">
                          <a:solidFill>
                            <a:srgbClr val="00338D"/>
                          </a:solidFill>
                          <a:latin typeface="Arial (Corpo)"/>
                          <a:cs typeface="Arial"/>
                        </a:rPr>
                        <a:t> </a:t>
                      </a:r>
                      <a:r>
                        <a:rPr sz="1200" dirty="0">
                          <a:solidFill>
                            <a:srgbClr val="00338D"/>
                          </a:solidFill>
                          <a:latin typeface="Arial (Corpo)"/>
                          <a:cs typeface="Arial"/>
                        </a:rPr>
                        <a:t>beni</a:t>
                      </a:r>
                      <a:r>
                        <a:rPr sz="1200" spc="-40" dirty="0">
                          <a:solidFill>
                            <a:srgbClr val="00338D"/>
                          </a:solidFill>
                          <a:latin typeface="Arial (Corpo)"/>
                          <a:cs typeface="Arial"/>
                        </a:rPr>
                        <a:t> </a:t>
                      </a:r>
                      <a:r>
                        <a:rPr sz="1200" dirty="0">
                          <a:solidFill>
                            <a:srgbClr val="00338D"/>
                          </a:solidFill>
                          <a:latin typeface="Arial (Corpo)"/>
                          <a:cs typeface="Arial"/>
                        </a:rPr>
                        <a:t>e</a:t>
                      </a:r>
                      <a:r>
                        <a:rPr sz="1200" spc="10" dirty="0">
                          <a:solidFill>
                            <a:srgbClr val="00338D"/>
                          </a:solidFill>
                          <a:latin typeface="Arial (Corpo)"/>
                          <a:cs typeface="Arial"/>
                        </a:rPr>
                        <a:t> </a:t>
                      </a:r>
                      <a:r>
                        <a:rPr sz="1200" spc="-10" dirty="0">
                          <a:solidFill>
                            <a:srgbClr val="00338D"/>
                          </a:solidFill>
                          <a:latin typeface="Arial (Corpo)"/>
                          <a:cs typeface="Arial"/>
                        </a:rPr>
                        <a:t>servizi</a:t>
                      </a:r>
                      <a:r>
                        <a:rPr sz="1200" spc="15" dirty="0">
                          <a:solidFill>
                            <a:srgbClr val="00338D"/>
                          </a:solidFill>
                          <a:latin typeface="Arial (Corpo)"/>
                          <a:cs typeface="Arial"/>
                        </a:rPr>
                        <a:t> </a:t>
                      </a:r>
                      <a:r>
                        <a:rPr sz="1200" dirty="0">
                          <a:solidFill>
                            <a:srgbClr val="00338D"/>
                          </a:solidFill>
                          <a:latin typeface="Arial (Corpo)"/>
                          <a:cs typeface="Arial"/>
                        </a:rPr>
                        <a:t>per</a:t>
                      </a:r>
                      <a:r>
                        <a:rPr sz="1200" spc="-25" dirty="0">
                          <a:solidFill>
                            <a:srgbClr val="00338D"/>
                          </a:solidFill>
                          <a:latin typeface="Arial (Corpo)"/>
                          <a:cs typeface="Arial"/>
                        </a:rPr>
                        <a:t> </a:t>
                      </a:r>
                      <a:r>
                        <a:rPr sz="1200" dirty="0">
                          <a:solidFill>
                            <a:srgbClr val="00338D"/>
                          </a:solidFill>
                          <a:latin typeface="Arial (Corpo)"/>
                          <a:cs typeface="Arial"/>
                        </a:rPr>
                        <a:t>la</a:t>
                      </a:r>
                      <a:r>
                        <a:rPr sz="1200" spc="-15" dirty="0">
                          <a:solidFill>
                            <a:srgbClr val="00338D"/>
                          </a:solidFill>
                          <a:latin typeface="Arial (Corpo)"/>
                          <a:cs typeface="Arial"/>
                        </a:rPr>
                        <a:t> </a:t>
                      </a:r>
                      <a:r>
                        <a:rPr sz="1200" dirty="0">
                          <a:solidFill>
                            <a:srgbClr val="00338D"/>
                          </a:solidFill>
                          <a:latin typeface="Arial (Corpo)"/>
                          <a:cs typeface="Arial"/>
                        </a:rPr>
                        <a:t>durata</a:t>
                      </a:r>
                      <a:r>
                        <a:rPr sz="1200" spc="-40" dirty="0">
                          <a:solidFill>
                            <a:srgbClr val="00338D"/>
                          </a:solidFill>
                          <a:latin typeface="Arial (Corpo)"/>
                          <a:cs typeface="Arial"/>
                        </a:rPr>
                        <a:t> </a:t>
                      </a:r>
                      <a:r>
                        <a:rPr sz="1200" dirty="0">
                          <a:solidFill>
                            <a:srgbClr val="00338D"/>
                          </a:solidFill>
                          <a:latin typeface="Arial (Corpo)"/>
                          <a:cs typeface="Arial"/>
                        </a:rPr>
                        <a:t>di</a:t>
                      </a:r>
                      <a:r>
                        <a:rPr sz="1200" spc="-10" dirty="0">
                          <a:solidFill>
                            <a:srgbClr val="00338D"/>
                          </a:solidFill>
                          <a:latin typeface="Arial (Corpo)"/>
                          <a:cs typeface="Arial"/>
                        </a:rPr>
                        <a:t> </a:t>
                      </a:r>
                      <a:r>
                        <a:rPr sz="1200" dirty="0">
                          <a:solidFill>
                            <a:srgbClr val="00338D"/>
                          </a:solidFill>
                          <a:latin typeface="Arial (Corpo)"/>
                          <a:cs typeface="Arial"/>
                        </a:rPr>
                        <a:t>tre</a:t>
                      </a:r>
                      <a:r>
                        <a:rPr sz="1200" spc="-20" dirty="0">
                          <a:solidFill>
                            <a:srgbClr val="00338D"/>
                          </a:solidFill>
                          <a:latin typeface="Arial (Corpo)"/>
                          <a:cs typeface="Arial"/>
                        </a:rPr>
                        <a:t> </a:t>
                      </a:r>
                      <a:r>
                        <a:rPr sz="1200" dirty="0">
                          <a:solidFill>
                            <a:srgbClr val="00338D"/>
                          </a:solidFill>
                          <a:latin typeface="Arial (Corpo)"/>
                          <a:cs typeface="Arial"/>
                        </a:rPr>
                        <a:t>mesi</a:t>
                      </a:r>
                      <a:r>
                        <a:rPr sz="1200" spc="-10" dirty="0">
                          <a:solidFill>
                            <a:srgbClr val="00338D"/>
                          </a:solidFill>
                          <a:latin typeface="Arial (Corpo)"/>
                          <a:cs typeface="Arial"/>
                        </a:rPr>
                        <a:t> </a:t>
                      </a:r>
                      <a:r>
                        <a:rPr sz="1200" spc="-25" dirty="0">
                          <a:solidFill>
                            <a:srgbClr val="00338D"/>
                          </a:solidFill>
                          <a:latin typeface="Arial (Corpo)"/>
                          <a:cs typeface="Arial"/>
                        </a:rPr>
                        <a:t>nei 	</a:t>
                      </a:r>
                      <a:r>
                        <a:rPr sz="1200" spc="-10" dirty="0">
                          <a:solidFill>
                            <a:srgbClr val="00338D"/>
                          </a:solidFill>
                          <a:latin typeface="Arial (Corpo)"/>
                          <a:cs typeface="Arial"/>
                        </a:rPr>
                        <a:t>confronti</a:t>
                      </a:r>
                      <a:r>
                        <a:rPr sz="1200" spc="-60" dirty="0">
                          <a:solidFill>
                            <a:srgbClr val="00338D"/>
                          </a:solidFill>
                          <a:latin typeface="Arial (Corpo)"/>
                          <a:cs typeface="Arial"/>
                        </a:rPr>
                        <a:t> </a:t>
                      </a:r>
                      <a:r>
                        <a:rPr sz="1200" dirty="0">
                          <a:solidFill>
                            <a:srgbClr val="00338D"/>
                          </a:solidFill>
                          <a:latin typeface="Arial (Corpo)"/>
                          <a:cs typeface="Arial"/>
                        </a:rPr>
                        <a:t>delle</a:t>
                      </a:r>
                      <a:r>
                        <a:rPr sz="1200" spc="-55" dirty="0">
                          <a:solidFill>
                            <a:srgbClr val="00338D"/>
                          </a:solidFill>
                          <a:latin typeface="Arial (Corpo)"/>
                          <a:cs typeface="Arial"/>
                        </a:rPr>
                        <a:t> </a:t>
                      </a:r>
                      <a:r>
                        <a:rPr sz="1200" dirty="0">
                          <a:solidFill>
                            <a:srgbClr val="00338D"/>
                          </a:solidFill>
                          <a:latin typeface="Arial (Corpo)"/>
                          <a:cs typeface="Arial"/>
                        </a:rPr>
                        <a:t>società</a:t>
                      </a:r>
                      <a:r>
                        <a:rPr sz="1200" spc="-55" dirty="0">
                          <a:solidFill>
                            <a:srgbClr val="00338D"/>
                          </a:solidFill>
                          <a:latin typeface="Arial (Corpo)"/>
                          <a:cs typeface="Arial"/>
                        </a:rPr>
                        <a:t> </a:t>
                      </a:r>
                      <a:r>
                        <a:rPr sz="1200" dirty="0">
                          <a:solidFill>
                            <a:srgbClr val="00338D"/>
                          </a:solidFill>
                          <a:latin typeface="Arial (Corpo)"/>
                          <a:cs typeface="Arial"/>
                        </a:rPr>
                        <a:t>RFI</a:t>
                      </a:r>
                      <a:r>
                        <a:rPr sz="1200" spc="-15" dirty="0">
                          <a:solidFill>
                            <a:srgbClr val="00338D"/>
                          </a:solidFill>
                          <a:latin typeface="Arial (Corpo)"/>
                          <a:cs typeface="Arial"/>
                        </a:rPr>
                        <a:t> </a:t>
                      </a:r>
                      <a:r>
                        <a:rPr sz="1200" dirty="0">
                          <a:solidFill>
                            <a:srgbClr val="00338D"/>
                          </a:solidFill>
                          <a:latin typeface="Arial (Corpo)"/>
                          <a:cs typeface="Arial"/>
                        </a:rPr>
                        <a:t>Spa,</a:t>
                      </a:r>
                      <a:r>
                        <a:rPr sz="1200" spc="-25" dirty="0">
                          <a:solidFill>
                            <a:srgbClr val="00338D"/>
                          </a:solidFill>
                          <a:latin typeface="Arial (Corpo)"/>
                          <a:cs typeface="Arial"/>
                        </a:rPr>
                        <a:t> </a:t>
                      </a:r>
                      <a:r>
                        <a:rPr sz="1200" spc="-10" dirty="0">
                          <a:solidFill>
                            <a:srgbClr val="00338D"/>
                          </a:solidFill>
                          <a:latin typeface="Arial (Corpo)"/>
                          <a:cs typeface="Arial"/>
                        </a:rPr>
                        <a:t>TRENITALIA</a:t>
                      </a:r>
                      <a:r>
                        <a:rPr sz="1200" spc="-35" dirty="0">
                          <a:solidFill>
                            <a:srgbClr val="00338D"/>
                          </a:solidFill>
                          <a:latin typeface="Arial (Corpo)"/>
                          <a:cs typeface="Arial"/>
                        </a:rPr>
                        <a:t> </a:t>
                      </a:r>
                      <a:r>
                        <a:rPr sz="1200" dirty="0">
                          <a:solidFill>
                            <a:srgbClr val="00338D"/>
                          </a:solidFill>
                          <a:latin typeface="Arial (Corpo)"/>
                          <a:cs typeface="Arial"/>
                        </a:rPr>
                        <a:t>Spa,</a:t>
                      </a:r>
                      <a:r>
                        <a:rPr sz="1200" spc="-25" dirty="0">
                          <a:solidFill>
                            <a:srgbClr val="00338D"/>
                          </a:solidFill>
                          <a:latin typeface="Arial (Corpo)"/>
                          <a:cs typeface="Arial"/>
                        </a:rPr>
                        <a:t> </a:t>
                      </a:r>
                      <a:r>
                        <a:rPr sz="1200" spc="-10" dirty="0">
                          <a:solidFill>
                            <a:srgbClr val="00338D"/>
                          </a:solidFill>
                          <a:latin typeface="Arial (Corpo)"/>
                          <a:cs typeface="Arial"/>
                        </a:rPr>
                        <a:t>GATX</a:t>
                      </a:r>
                      <a:r>
                        <a:rPr sz="1200" spc="-35" dirty="0">
                          <a:solidFill>
                            <a:srgbClr val="00338D"/>
                          </a:solidFill>
                          <a:latin typeface="Arial (Corpo)"/>
                          <a:cs typeface="Arial"/>
                        </a:rPr>
                        <a:t> </a:t>
                      </a:r>
                      <a:r>
                        <a:rPr sz="1200" dirty="0">
                          <a:solidFill>
                            <a:srgbClr val="00338D"/>
                          </a:solidFill>
                          <a:latin typeface="Arial (Corpo)"/>
                          <a:cs typeface="Arial"/>
                        </a:rPr>
                        <a:t>RAIL</a:t>
                      </a:r>
                      <a:r>
                        <a:rPr sz="1200" spc="-35" dirty="0">
                          <a:solidFill>
                            <a:srgbClr val="00338D"/>
                          </a:solidFill>
                          <a:latin typeface="Arial (Corpo)"/>
                          <a:cs typeface="Arial"/>
                        </a:rPr>
                        <a:t> </a:t>
                      </a:r>
                      <a:r>
                        <a:rPr sz="1200" dirty="0">
                          <a:solidFill>
                            <a:srgbClr val="00338D"/>
                          </a:solidFill>
                          <a:latin typeface="Arial (Corpo)"/>
                          <a:cs typeface="Arial"/>
                        </a:rPr>
                        <a:t>(Austria</a:t>
                      </a:r>
                      <a:r>
                        <a:rPr sz="1200" spc="-50" dirty="0">
                          <a:solidFill>
                            <a:srgbClr val="00338D"/>
                          </a:solidFill>
                          <a:latin typeface="Arial (Corpo)"/>
                          <a:cs typeface="Arial"/>
                        </a:rPr>
                        <a:t> </a:t>
                      </a:r>
                      <a:r>
                        <a:rPr sz="1200" dirty="0">
                          <a:solidFill>
                            <a:srgbClr val="00338D"/>
                          </a:solidFill>
                          <a:latin typeface="Arial (Corpo)"/>
                          <a:cs typeface="Arial"/>
                        </a:rPr>
                        <a:t>e</a:t>
                      </a:r>
                      <a:r>
                        <a:rPr sz="1200" spc="-10" dirty="0">
                          <a:solidFill>
                            <a:srgbClr val="00338D"/>
                          </a:solidFill>
                          <a:latin typeface="Arial (Corpo)"/>
                          <a:cs typeface="Arial"/>
                        </a:rPr>
                        <a:t> Germania)</a:t>
                      </a:r>
                      <a:r>
                        <a:rPr sz="1200" spc="-55" dirty="0">
                          <a:solidFill>
                            <a:srgbClr val="00338D"/>
                          </a:solidFill>
                          <a:latin typeface="Arial (Corpo)"/>
                          <a:cs typeface="Arial"/>
                        </a:rPr>
                        <a:t> </a:t>
                      </a:r>
                      <a:r>
                        <a:rPr sz="1200" spc="-50" dirty="0">
                          <a:solidFill>
                            <a:srgbClr val="00338D"/>
                          </a:solidFill>
                          <a:latin typeface="Arial (Corpo)"/>
                          <a:cs typeface="Arial"/>
                        </a:rPr>
                        <a:t>e 	</a:t>
                      </a:r>
                      <a:r>
                        <a:rPr sz="1200" spc="-10" dirty="0">
                          <a:solidFill>
                            <a:srgbClr val="00338D"/>
                          </a:solidFill>
                          <a:latin typeface="Arial (Corpo)"/>
                          <a:cs typeface="Arial"/>
                        </a:rPr>
                        <a:t>Jugenthal.</a:t>
                      </a:r>
                      <a:endParaRPr sz="1200" dirty="0">
                        <a:latin typeface="Arial (Corpo)"/>
                        <a:cs typeface="Arial"/>
                      </a:endParaRPr>
                    </a:p>
                    <a:p>
                      <a:pPr marL="255904" marR="214629" indent="-171450">
                        <a:lnSpc>
                          <a:spcPct val="100000"/>
                        </a:lnSpc>
                        <a:spcBef>
                          <a:spcPts val="595"/>
                        </a:spcBef>
                        <a:buClr>
                          <a:srgbClr val="0091DA"/>
                        </a:buClr>
                        <a:buSzPct val="83333"/>
                        <a:buFont typeface="Wingdings"/>
                        <a:buChar char=""/>
                        <a:tabLst>
                          <a:tab pos="257175" algn="l"/>
                        </a:tabLst>
                      </a:pPr>
                      <a:r>
                        <a:rPr sz="1200" dirty="0">
                          <a:solidFill>
                            <a:srgbClr val="00338D"/>
                          </a:solidFill>
                          <a:latin typeface="Arial (Corpo)"/>
                          <a:cs typeface="Arial"/>
                        </a:rPr>
                        <a:t>Altre</a:t>
                      </a:r>
                      <a:r>
                        <a:rPr sz="1200" spc="-20" dirty="0">
                          <a:solidFill>
                            <a:srgbClr val="00338D"/>
                          </a:solidFill>
                          <a:latin typeface="Arial (Corpo)"/>
                          <a:cs typeface="Arial"/>
                        </a:rPr>
                        <a:t> </a:t>
                      </a:r>
                      <a:r>
                        <a:rPr sz="1200" spc="-10" dirty="0">
                          <a:solidFill>
                            <a:srgbClr val="00338D"/>
                          </a:solidFill>
                          <a:latin typeface="Arial (Corpo)"/>
                          <a:cs typeface="Arial"/>
                        </a:rPr>
                        <a:t>sanzioni:</a:t>
                      </a:r>
                      <a:r>
                        <a:rPr sz="1200" spc="-35" dirty="0">
                          <a:solidFill>
                            <a:srgbClr val="00338D"/>
                          </a:solidFill>
                          <a:latin typeface="Arial (Corpo)"/>
                          <a:cs typeface="Arial"/>
                        </a:rPr>
                        <a:t> </a:t>
                      </a:r>
                      <a:r>
                        <a:rPr sz="1200" dirty="0">
                          <a:solidFill>
                            <a:srgbClr val="00338D"/>
                          </a:solidFill>
                          <a:latin typeface="Arial (Corpo)"/>
                          <a:cs typeface="Arial"/>
                        </a:rPr>
                        <a:t>pur</a:t>
                      </a:r>
                      <a:r>
                        <a:rPr sz="1200" spc="-5" dirty="0">
                          <a:solidFill>
                            <a:srgbClr val="00338D"/>
                          </a:solidFill>
                          <a:latin typeface="Arial (Corpo)"/>
                          <a:cs typeface="Arial"/>
                        </a:rPr>
                        <a:t> </a:t>
                      </a:r>
                      <a:r>
                        <a:rPr sz="1200" spc="-10" dirty="0">
                          <a:solidFill>
                            <a:srgbClr val="00338D"/>
                          </a:solidFill>
                          <a:latin typeface="Arial (Corpo)"/>
                          <a:cs typeface="Arial"/>
                        </a:rPr>
                        <a:t>ritenendo</a:t>
                      </a:r>
                      <a:r>
                        <a:rPr sz="1200" spc="-35" dirty="0">
                          <a:solidFill>
                            <a:srgbClr val="00338D"/>
                          </a:solidFill>
                          <a:latin typeface="Arial (Corpo)"/>
                          <a:cs typeface="Arial"/>
                        </a:rPr>
                        <a:t> </a:t>
                      </a:r>
                      <a:r>
                        <a:rPr sz="1200" spc="-10" dirty="0">
                          <a:solidFill>
                            <a:srgbClr val="00338D"/>
                          </a:solidFill>
                          <a:latin typeface="Arial (Corpo)"/>
                          <a:cs typeface="Arial"/>
                        </a:rPr>
                        <a:t>astrattamente</a:t>
                      </a:r>
                      <a:r>
                        <a:rPr sz="1200" spc="-35" dirty="0">
                          <a:solidFill>
                            <a:srgbClr val="00338D"/>
                          </a:solidFill>
                          <a:latin typeface="Arial (Corpo)"/>
                          <a:cs typeface="Arial"/>
                        </a:rPr>
                        <a:t> </a:t>
                      </a:r>
                      <a:r>
                        <a:rPr sz="1200" spc="-10" dirty="0">
                          <a:solidFill>
                            <a:srgbClr val="00338D"/>
                          </a:solidFill>
                          <a:latin typeface="Arial (Corpo)"/>
                          <a:cs typeface="Arial"/>
                        </a:rPr>
                        <a:t>applicabile</a:t>
                      </a:r>
                      <a:r>
                        <a:rPr sz="1200" spc="-35" dirty="0">
                          <a:solidFill>
                            <a:srgbClr val="00338D"/>
                          </a:solidFill>
                          <a:latin typeface="Arial (Corpo)"/>
                          <a:cs typeface="Arial"/>
                        </a:rPr>
                        <a:t> </a:t>
                      </a:r>
                      <a:r>
                        <a:rPr sz="1200" dirty="0">
                          <a:solidFill>
                            <a:srgbClr val="00338D"/>
                          </a:solidFill>
                          <a:latin typeface="Arial (Corpo)"/>
                          <a:cs typeface="Arial"/>
                        </a:rPr>
                        <a:t>al</a:t>
                      </a:r>
                      <a:r>
                        <a:rPr sz="1200" spc="-5" dirty="0">
                          <a:solidFill>
                            <a:srgbClr val="00338D"/>
                          </a:solidFill>
                          <a:latin typeface="Arial (Corpo)"/>
                          <a:cs typeface="Arial"/>
                        </a:rPr>
                        <a:t> </a:t>
                      </a:r>
                      <a:r>
                        <a:rPr sz="1200" dirty="0">
                          <a:solidFill>
                            <a:srgbClr val="00338D"/>
                          </a:solidFill>
                          <a:latin typeface="Arial (Corpo)"/>
                          <a:cs typeface="Arial"/>
                        </a:rPr>
                        <a:t>caso</a:t>
                      </a:r>
                      <a:r>
                        <a:rPr sz="1200" spc="-35" dirty="0">
                          <a:solidFill>
                            <a:srgbClr val="00338D"/>
                          </a:solidFill>
                          <a:latin typeface="Arial (Corpo)"/>
                          <a:cs typeface="Arial"/>
                        </a:rPr>
                        <a:t> </a:t>
                      </a:r>
                      <a:r>
                        <a:rPr sz="1200" dirty="0">
                          <a:solidFill>
                            <a:srgbClr val="00338D"/>
                          </a:solidFill>
                          <a:latin typeface="Arial (Corpo)"/>
                          <a:cs typeface="Arial"/>
                        </a:rPr>
                        <a:t>di specie</a:t>
                      </a:r>
                      <a:r>
                        <a:rPr sz="1200" spc="-35" dirty="0">
                          <a:solidFill>
                            <a:srgbClr val="00338D"/>
                          </a:solidFill>
                          <a:latin typeface="Arial (Corpo)"/>
                          <a:cs typeface="Arial"/>
                        </a:rPr>
                        <a:t> </a:t>
                      </a:r>
                      <a:r>
                        <a:rPr sz="1200" dirty="0">
                          <a:solidFill>
                            <a:srgbClr val="00338D"/>
                          </a:solidFill>
                          <a:latin typeface="Arial (Corpo)"/>
                          <a:cs typeface="Arial"/>
                        </a:rPr>
                        <a:t>la</a:t>
                      </a:r>
                      <a:r>
                        <a:rPr sz="1200" spc="-10" dirty="0">
                          <a:solidFill>
                            <a:srgbClr val="00338D"/>
                          </a:solidFill>
                          <a:latin typeface="Arial (Corpo)"/>
                          <a:cs typeface="Arial"/>
                        </a:rPr>
                        <a:t> </a:t>
                      </a:r>
                      <a:r>
                        <a:rPr sz="1200" b="1" spc="-10" dirty="0">
                          <a:solidFill>
                            <a:srgbClr val="00338D"/>
                          </a:solidFill>
                          <a:latin typeface="Arial (Corpo)"/>
                          <a:cs typeface="Arial"/>
                        </a:rPr>
                        <a:t>confisca</a:t>
                      </a:r>
                      <a:r>
                        <a:rPr sz="1200" b="1" spc="-35" dirty="0">
                          <a:solidFill>
                            <a:srgbClr val="00338D"/>
                          </a:solidFill>
                          <a:latin typeface="Arial (Corpo)"/>
                          <a:cs typeface="Arial"/>
                        </a:rPr>
                        <a:t> </a:t>
                      </a:r>
                      <a:r>
                        <a:rPr sz="1200" spc="-25" dirty="0">
                          <a:solidFill>
                            <a:srgbClr val="00338D"/>
                          </a:solidFill>
                          <a:latin typeface="Arial (Corpo)"/>
                          <a:cs typeface="Arial"/>
                        </a:rPr>
                        <a:t>dei 	</a:t>
                      </a:r>
                      <a:r>
                        <a:rPr sz="1200" dirty="0">
                          <a:solidFill>
                            <a:srgbClr val="00338D"/>
                          </a:solidFill>
                          <a:latin typeface="Arial (Corpo)"/>
                          <a:cs typeface="Arial"/>
                        </a:rPr>
                        <a:t>risparmi</a:t>
                      </a:r>
                      <a:r>
                        <a:rPr sz="1200" spc="-50" dirty="0">
                          <a:solidFill>
                            <a:srgbClr val="00338D"/>
                          </a:solidFill>
                          <a:latin typeface="Arial (Corpo)"/>
                          <a:cs typeface="Arial"/>
                        </a:rPr>
                        <a:t> </a:t>
                      </a:r>
                      <a:r>
                        <a:rPr sz="1200" dirty="0">
                          <a:solidFill>
                            <a:srgbClr val="00338D"/>
                          </a:solidFill>
                          <a:latin typeface="Arial (Corpo)"/>
                          <a:cs typeface="Arial"/>
                        </a:rPr>
                        <a:t>dei</a:t>
                      </a:r>
                      <a:r>
                        <a:rPr sz="1200" spc="-30" dirty="0">
                          <a:solidFill>
                            <a:srgbClr val="00338D"/>
                          </a:solidFill>
                          <a:latin typeface="Arial (Corpo)"/>
                          <a:cs typeface="Arial"/>
                        </a:rPr>
                        <a:t> </a:t>
                      </a:r>
                      <a:r>
                        <a:rPr sz="1200" dirty="0">
                          <a:solidFill>
                            <a:srgbClr val="00338D"/>
                          </a:solidFill>
                          <a:latin typeface="Arial (Corpo)"/>
                          <a:cs typeface="Arial"/>
                        </a:rPr>
                        <a:t>spesa,</a:t>
                      </a:r>
                      <a:r>
                        <a:rPr sz="1200" spc="-40" dirty="0">
                          <a:solidFill>
                            <a:srgbClr val="00338D"/>
                          </a:solidFill>
                          <a:latin typeface="Arial (Corpo)"/>
                          <a:cs typeface="Arial"/>
                        </a:rPr>
                        <a:t> </a:t>
                      </a:r>
                      <a:r>
                        <a:rPr sz="1200" u="sng" dirty="0">
                          <a:solidFill>
                            <a:srgbClr val="00338D"/>
                          </a:solidFill>
                          <a:uFill>
                            <a:solidFill>
                              <a:srgbClr val="00338D"/>
                            </a:solidFill>
                          </a:uFill>
                          <a:latin typeface="Arial (Corpo)"/>
                          <a:cs typeface="Arial"/>
                        </a:rPr>
                        <a:t>il</a:t>
                      </a:r>
                      <a:r>
                        <a:rPr sz="1200" u="sng" spc="-20" dirty="0">
                          <a:solidFill>
                            <a:srgbClr val="00338D"/>
                          </a:solidFill>
                          <a:uFill>
                            <a:solidFill>
                              <a:srgbClr val="00338D"/>
                            </a:solidFill>
                          </a:uFill>
                          <a:latin typeface="Arial (Corpo)"/>
                          <a:cs typeface="Arial"/>
                        </a:rPr>
                        <a:t> </a:t>
                      </a:r>
                      <a:r>
                        <a:rPr sz="1200" u="sng" spc="-10" dirty="0">
                          <a:solidFill>
                            <a:srgbClr val="00338D"/>
                          </a:solidFill>
                          <a:uFill>
                            <a:solidFill>
                              <a:srgbClr val="00338D"/>
                            </a:solidFill>
                          </a:uFill>
                          <a:latin typeface="Arial (Corpo)"/>
                          <a:cs typeface="Arial"/>
                        </a:rPr>
                        <a:t>Tribunale</a:t>
                      </a:r>
                      <a:r>
                        <a:rPr sz="1200" u="sng" spc="-6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non</a:t>
                      </a:r>
                      <a:r>
                        <a:rPr sz="1200" u="sng" spc="-25"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è</a:t>
                      </a:r>
                      <a:r>
                        <a:rPr sz="1200" u="sng" spc="-1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stato</a:t>
                      </a:r>
                      <a:r>
                        <a:rPr sz="1200" u="sng" spc="-2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in</a:t>
                      </a:r>
                      <a:r>
                        <a:rPr sz="1200" u="sng" spc="-25"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grado</a:t>
                      </a:r>
                      <a:r>
                        <a:rPr sz="1200" u="sng" spc="-5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di</a:t>
                      </a:r>
                      <a:r>
                        <a:rPr sz="1200" u="sng" spc="-20" dirty="0">
                          <a:solidFill>
                            <a:srgbClr val="00338D"/>
                          </a:solidFill>
                          <a:uFill>
                            <a:solidFill>
                              <a:srgbClr val="00338D"/>
                            </a:solidFill>
                          </a:uFill>
                          <a:latin typeface="Arial (Corpo)"/>
                          <a:cs typeface="Arial"/>
                        </a:rPr>
                        <a:t> </a:t>
                      </a:r>
                      <a:r>
                        <a:rPr sz="1200" u="sng" spc="-10" dirty="0">
                          <a:solidFill>
                            <a:srgbClr val="00338D"/>
                          </a:solidFill>
                          <a:uFill>
                            <a:solidFill>
                              <a:srgbClr val="00338D"/>
                            </a:solidFill>
                          </a:uFill>
                          <a:latin typeface="Arial (Corpo)"/>
                          <a:cs typeface="Arial"/>
                        </a:rPr>
                        <a:t>procedere</a:t>
                      </a:r>
                      <a:r>
                        <a:rPr sz="1200" u="sng" spc="-50" dirty="0">
                          <a:solidFill>
                            <a:srgbClr val="00338D"/>
                          </a:solidFill>
                          <a:uFill>
                            <a:solidFill>
                              <a:srgbClr val="00338D"/>
                            </a:solidFill>
                          </a:uFill>
                          <a:latin typeface="Arial (Corpo)"/>
                          <a:cs typeface="Arial"/>
                        </a:rPr>
                        <a:t> </a:t>
                      </a:r>
                      <a:r>
                        <a:rPr sz="1200" u="sng" dirty="0">
                          <a:solidFill>
                            <a:srgbClr val="00338D"/>
                          </a:solidFill>
                          <a:uFill>
                            <a:solidFill>
                              <a:srgbClr val="00338D"/>
                            </a:solidFill>
                          </a:uFill>
                          <a:latin typeface="Arial (Corpo)"/>
                          <a:cs typeface="Arial"/>
                        </a:rPr>
                        <a:t>alla</a:t>
                      </a:r>
                      <a:r>
                        <a:rPr sz="1200" u="sng" spc="-50" dirty="0">
                          <a:solidFill>
                            <a:srgbClr val="00338D"/>
                          </a:solidFill>
                          <a:uFill>
                            <a:solidFill>
                              <a:srgbClr val="00338D"/>
                            </a:solidFill>
                          </a:uFill>
                          <a:latin typeface="Arial (Corpo)"/>
                          <a:cs typeface="Arial"/>
                        </a:rPr>
                        <a:t> </a:t>
                      </a:r>
                      <a:r>
                        <a:rPr sz="1200" u="sng" spc="-10" dirty="0">
                          <a:solidFill>
                            <a:srgbClr val="00338D"/>
                          </a:solidFill>
                          <a:uFill>
                            <a:solidFill>
                              <a:srgbClr val="00338D"/>
                            </a:solidFill>
                          </a:uFill>
                          <a:latin typeface="Arial (Corpo)"/>
                          <a:cs typeface="Arial"/>
                        </a:rPr>
                        <a:t>relativa</a:t>
                      </a:r>
                      <a:r>
                        <a:rPr sz="1200" u="none" spc="-10" dirty="0">
                          <a:solidFill>
                            <a:srgbClr val="00338D"/>
                          </a:solidFill>
                          <a:latin typeface="Arial (Corpo)"/>
                          <a:cs typeface="Arial"/>
                        </a:rPr>
                        <a:t> 	</a:t>
                      </a:r>
                      <a:r>
                        <a:rPr sz="1200" u="sng" spc="-10" dirty="0">
                          <a:solidFill>
                            <a:srgbClr val="00338D"/>
                          </a:solidFill>
                          <a:uFill>
                            <a:solidFill>
                              <a:srgbClr val="00338D"/>
                            </a:solidFill>
                          </a:uFill>
                          <a:latin typeface="Arial (Corpo)"/>
                          <a:cs typeface="Arial"/>
                        </a:rPr>
                        <a:t>quantificazione</a:t>
                      </a:r>
                      <a:endParaRPr sz="1200" dirty="0">
                        <a:latin typeface="Arial (Corpo)"/>
                        <a:cs typeface="Arial"/>
                      </a:endParaRPr>
                    </a:p>
                  </a:txBody>
                  <a:tcPr marL="0" marR="0" marT="32384" marB="0">
                    <a:lnL w="12700">
                      <a:solidFill>
                        <a:srgbClr val="001F5F"/>
                      </a:solidFill>
                      <a:prstDash val="solid"/>
                    </a:lnL>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12265" y="507955"/>
            <a:ext cx="2707640"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Caso R. FIRE Spa</a:t>
            </a:r>
          </a:p>
        </p:txBody>
      </p:sp>
      <p:graphicFrame>
        <p:nvGraphicFramePr>
          <p:cNvPr id="5" name="object 5"/>
          <p:cNvGraphicFramePr>
            <a:graphicFrameLocks noGrp="1"/>
          </p:cNvGraphicFramePr>
          <p:nvPr/>
        </p:nvGraphicFramePr>
        <p:xfrm>
          <a:off x="739698" y="27641"/>
          <a:ext cx="7646035" cy="360045"/>
        </p:xfrm>
        <a:graphic>
          <a:graphicData uri="http://schemas.openxmlformats.org/drawingml/2006/table">
            <a:tbl>
              <a:tblPr firstRow="1" bandRow="1">
                <a:tableStyleId>{2D5ABB26-0587-4C30-8999-92F81FD0307C}</a:tableStyleId>
              </a:tblPr>
              <a:tblGrid>
                <a:gridCol w="833755">
                  <a:extLst>
                    <a:ext uri="{9D8B030D-6E8A-4147-A177-3AD203B41FA5}">
                      <a16:colId xmlns:a16="http://schemas.microsoft.com/office/drawing/2014/main" val="20000"/>
                    </a:ext>
                  </a:extLst>
                </a:gridCol>
                <a:gridCol w="6812280">
                  <a:extLst>
                    <a:ext uri="{9D8B030D-6E8A-4147-A177-3AD203B41FA5}">
                      <a16:colId xmlns:a16="http://schemas.microsoft.com/office/drawing/2014/main" val="20001"/>
                    </a:ext>
                  </a:extLst>
                </a:gridCol>
              </a:tblGrid>
              <a:tr h="360045">
                <a:tc>
                  <a:txBody>
                    <a:bodyPr/>
                    <a:lstStyle/>
                    <a:p>
                      <a:pPr algn="ctr">
                        <a:lnSpc>
                          <a:spcPct val="100000"/>
                        </a:lnSpc>
                        <a:spcBef>
                          <a:spcPts val="445"/>
                        </a:spcBef>
                      </a:pPr>
                      <a:r>
                        <a:rPr sz="1500" b="1" spc="-50" dirty="0">
                          <a:solidFill>
                            <a:srgbClr val="FFFFFF"/>
                          </a:solidFill>
                          <a:latin typeface="Arial"/>
                          <a:cs typeface="Arial"/>
                        </a:rPr>
                        <a:t>2</a:t>
                      </a:r>
                      <a:endParaRPr sz="1500">
                        <a:latin typeface="Arial"/>
                        <a:cs typeface="Arial"/>
                      </a:endParaRPr>
                    </a:p>
                  </a:txBody>
                  <a:tcPr marL="0" marR="0" marT="56515" marB="0">
                    <a:solidFill>
                      <a:srgbClr val="00338D"/>
                    </a:solidFill>
                  </a:tcPr>
                </a:tc>
                <a:tc>
                  <a:txBody>
                    <a:bodyPr/>
                    <a:lstStyle/>
                    <a:p>
                      <a:pPr marL="85090">
                        <a:lnSpc>
                          <a:spcPct val="100000"/>
                        </a:lnSpc>
                        <a:spcBef>
                          <a:spcPts val="445"/>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a:latin typeface="Arial"/>
                        <a:cs typeface="Arial"/>
                      </a:endParaRPr>
                    </a:p>
                  </a:txBody>
                  <a:tcPr marL="0" marR="0" marT="56515"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15" name="object 15"/>
          <p:cNvGraphicFramePr>
            <a:graphicFrameLocks noGrp="1"/>
          </p:cNvGraphicFramePr>
          <p:nvPr>
            <p:extLst>
              <p:ext uri="{D42A27DB-BD31-4B8C-83A1-F6EECF244321}">
                <p14:modId xmlns:p14="http://schemas.microsoft.com/office/powerpoint/2010/main" val="4198739411"/>
              </p:ext>
            </p:extLst>
          </p:nvPr>
        </p:nvGraphicFramePr>
        <p:xfrm>
          <a:off x="709218" y="1100070"/>
          <a:ext cx="8265037" cy="5642610"/>
        </p:xfrm>
        <a:graphic>
          <a:graphicData uri="http://schemas.openxmlformats.org/drawingml/2006/table">
            <a:tbl>
              <a:tblPr firstRow="1" bandRow="1">
                <a:tableStyleId>{2D5ABB26-0587-4C30-8999-92F81FD0307C}</a:tableStyleId>
              </a:tblPr>
              <a:tblGrid>
                <a:gridCol w="1461911">
                  <a:extLst>
                    <a:ext uri="{9D8B030D-6E8A-4147-A177-3AD203B41FA5}">
                      <a16:colId xmlns:a16="http://schemas.microsoft.com/office/drawing/2014/main" val="20000"/>
                    </a:ext>
                  </a:extLst>
                </a:gridCol>
                <a:gridCol w="6803126">
                  <a:extLst>
                    <a:ext uri="{9D8B030D-6E8A-4147-A177-3AD203B41FA5}">
                      <a16:colId xmlns:a16="http://schemas.microsoft.com/office/drawing/2014/main" val="20001"/>
                    </a:ext>
                  </a:extLst>
                </a:gridCol>
              </a:tblGrid>
              <a:tr h="297815">
                <a:tc>
                  <a:txBody>
                    <a:bodyPr/>
                    <a:lstStyle/>
                    <a:p>
                      <a:pPr>
                        <a:lnSpc>
                          <a:spcPct val="100000"/>
                        </a:lnSpc>
                      </a:pPr>
                      <a:endParaRPr sz="1000" dirty="0">
                        <a:latin typeface="Arial (Corpo)"/>
                        <a:cs typeface="Times New Roman"/>
                      </a:endParaRPr>
                    </a:p>
                  </a:txBody>
                  <a:tcPr marL="0" marR="0" marT="0" marB="0">
                    <a:lnT w="12700">
                      <a:solidFill>
                        <a:srgbClr val="001F5F"/>
                      </a:solidFill>
                      <a:prstDash val="solid"/>
                    </a:lnT>
                    <a:solidFill>
                      <a:srgbClr val="005EB8"/>
                    </a:solidFill>
                  </a:tcPr>
                </a:tc>
                <a:tc>
                  <a:txBody>
                    <a:bodyPr/>
                    <a:lstStyle/>
                    <a:p>
                      <a:pPr marL="1431925">
                        <a:lnSpc>
                          <a:spcPct val="100000"/>
                        </a:lnSpc>
                        <a:spcBef>
                          <a:spcPts val="375"/>
                        </a:spcBef>
                      </a:pPr>
                      <a:r>
                        <a:rPr sz="1000" b="1" spc="-10" dirty="0">
                          <a:solidFill>
                            <a:srgbClr val="FFFFFF"/>
                          </a:solidFill>
                          <a:latin typeface="Arial (Corpo)"/>
                          <a:cs typeface="Arial"/>
                        </a:rPr>
                        <a:t>Cassazione</a:t>
                      </a:r>
                      <a:r>
                        <a:rPr sz="1000" b="1" spc="-60" dirty="0">
                          <a:solidFill>
                            <a:srgbClr val="FFFFFF"/>
                          </a:solidFill>
                          <a:latin typeface="Arial (Corpo)"/>
                          <a:cs typeface="Arial"/>
                        </a:rPr>
                        <a:t> </a:t>
                      </a:r>
                      <a:r>
                        <a:rPr sz="1000" b="1" dirty="0">
                          <a:solidFill>
                            <a:srgbClr val="FFFFFF"/>
                          </a:solidFill>
                          <a:latin typeface="Arial (Corpo)"/>
                          <a:cs typeface="Arial"/>
                        </a:rPr>
                        <a:t>Sez</a:t>
                      </a:r>
                      <a:r>
                        <a:rPr sz="1000" b="1" spc="-10" dirty="0">
                          <a:solidFill>
                            <a:srgbClr val="FFFFFF"/>
                          </a:solidFill>
                          <a:latin typeface="Arial (Corpo)"/>
                          <a:cs typeface="Arial"/>
                        </a:rPr>
                        <a:t> </a:t>
                      </a:r>
                      <a:r>
                        <a:rPr sz="1000" b="1" dirty="0">
                          <a:solidFill>
                            <a:srgbClr val="FFFFFF"/>
                          </a:solidFill>
                          <a:latin typeface="Arial (Corpo)"/>
                          <a:cs typeface="Arial"/>
                        </a:rPr>
                        <a:t>II</a:t>
                      </a:r>
                      <a:r>
                        <a:rPr sz="1000" b="1" spc="15" dirty="0">
                          <a:solidFill>
                            <a:srgbClr val="FFFFFF"/>
                          </a:solidFill>
                          <a:latin typeface="Arial (Corpo)"/>
                          <a:cs typeface="Arial"/>
                        </a:rPr>
                        <a:t> </a:t>
                      </a:r>
                      <a:r>
                        <a:rPr sz="1000" b="1" dirty="0">
                          <a:solidFill>
                            <a:srgbClr val="FFFFFF"/>
                          </a:solidFill>
                          <a:latin typeface="Arial (Corpo)"/>
                          <a:cs typeface="Arial"/>
                        </a:rPr>
                        <a:t>n.</a:t>
                      </a:r>
                      <a:r>
                        <a:rPr sz="1000" b="1" spc="-20" dirty="0">
                          <a:solidFill>
                            <a:srgbClr val="FFFFFF"/>
                          </a:solidFill>
                          <a:latin typeface="Arial (Corpo)"/>
                          <a:cs typeface="Arial"/>
                        </a:rPr>
                        <a:t> </a:t>
                      </a:r>
                      <a:r>
                        <a:rPr sz="1000" b="1" spc="-10" dirty="0">
                          <a:solidFill>
                            <a:srgbClr val="FFFFFF"/>
                          </a:solidFill>
                          <a:latin typeface="Arial (Corpo)"/>
                          <a:cs typeface="Arial"/>
                        </a:rPr>
                        <a:t>52316/2016</a:t>
                      </a:r>
                      <a:endParaRPr sz="1000" dirty="0">
                        <a:latin typeface="Arial (Corpo)"/>
                        <a:cs typeface="Arial"/>
                      </a:endParaRPr>
                    </a:p>
                  </a:txBody>
                  <a:tcPr marL="0" marR="0" marT="47625" marB="0">
                    <a:lnR w="12700">
                      <a:solidFill>
                        <a:srgbClr val="001F5F"/>
                      </a:solidFill>
                      <a:prstDash val="solid"/>
                    </a:lnR>
                    <a:lnT w="12700">
                      <a:solidFill>
                        <a:srgbClr val="001F5F"/>
                      </a:solidFill>
                      <a:prstDash val="solid"/>
                    </a:lnT>
                    <a:solidFill>
                      <a:srgbClr val="005EB8"/>
                    </a:solidFill>
                  </a:tcPr>
                </a:tc>
                <a:extLst>
                  <a:ext uri="{0D108BD9-81ED-4DB2-BD59-A6C34878D82A}">
                    <a16:rowId xmlns:a16="http://schemas.microsoft.com/office/drawing/2014/main" val="10000"/>
                  </a:ext>
                </a:extLst>
              </a:tr>
              <a:tr h="525780">
                <a:tc>
                  <a:txBody>
                    <a:bodyPr/>
                    <a:lstStyle/>
                    <a:p>
                      <a:pPr marL="13335" algn="ctr">
                        <a:lnSpc>
                          <a:spcPct val="100000"/>
                        </a:lnSpc>
                        <a:spcBef>
                          <a:spcPts val="1330"/>
                        </a:spcBef>
                      </a:pPr>
                      <a:r>
                        <a:rPr sz="1000" b="1" spc="-10" dirty="0">
                          <a:solidFill>
                            <a:srgbClr val="00338D"/>
                          </a:solidFill>
                          <a:latin typeface="Arial (Corpo)"/>
                          <a:cs typeface="Arial"/>
                        </a:rPr>
                        <a:t>Società</a:t>
                      </a:r>
                      <a:endParaRPr sz="1000">
                        <a:latin typeface="Arial (Corpo)"/>
                        <a:cs typeface="Arial"/>
                      </a:endParaRPr>
                    </a:p>
                  </a:txBody>
                  <a:tcPr marL="0" marR="0" marT="168910" marB="0">
                    <a:lnB w="12700">
                      <a:solidFill>
                        <a:srgbClr val="001F5F"/>
                      </a:solidFill>
                      <a:prstDash val="solid"/>
                    </a:lnB>
                    <a:solidFill>
                      <a:srgbClr val="BDCCE1"/>
                    </a:solidFill>
                  </a:tcPr>
                </a:tc>
                <a:tc>
                  <a:txBody>
                    <a:bodyPr/>
                    <a:lstStyle/>
                    <a:p>
                      <a:pPr marL="83820">
                        <a:lnSpc>
                          <a:spcPct val="100000"/>
                        </a:lnSpc>
                        <a:spcBef>
                          <a:spcPts val="254"/>
                        </a:spcBef>
                      </a:pPr>
                      <a:r>
                        <a:rPr sz="1000" dirty="0">
                          <a:solidFill>
                            <a:srgbClr val="00338D"/>
                          </a:solidFill>
                          <a:latin typeface="Arial (Corpo)"/>
                          <a:cs typeface="Arial"/>
                        </a:rPr>
                        <a:t>Gruppo</a:t>
                      </a:r>
                      <a:r>
                        <a:rPr sz="1000" spc="-50" dirty="0">
                          <a:solidFill>
                            <a:srgbClr val="00338D"/>
                          </a:solidFill>
                          <a:latin typeface="Arial (Corpo)"/>
                          <a:cs typeface="Arial"/>
                        </a:rPr>
                        <a:t> </a:t>
                      </a:r>
                      <a:r>
                        <a:rPr sz="1000" spc="-45" dirty="0">
                          <a:solidFill>
                            <a:srgbClr val="00338D"/>
                          </a:solidFill>
                          <a:latin typeface="Arial (Corpo)"/>
                          <a:cs typeface="Arial"/>
                        </a:rPr>
                        <a:t>ILVA</a:t>
                      </a:r>
                      <a:r>
                        <a:rPr sz="1000" spc="-70" dirty="0">
                          <a:solidFill>
                            <a:srgbClr val="00338D"/>
                          </a:solidFill>
                          <a:latin typeface="Arial (Corpo)"/>
                          <a:cs typeface="Arial"/>
                        </a:rPr>
                        <a:t> </a:t>
                      </a:r>
                      <a:r>
                        <a:rPr sz="1000" spc="-10" dirty="0">
                          <a:solidFill>
                            <a:srgbClr val="00338D"/>
                          </a:solidFill>
                          <a:latin typeface="Arial (Corpo)"/>
                          <a:cs typeface="Arial"/>
                        </a:rPr>
                        <a:t>(Holding</a:t>
                      </a:r>
                      <a:r>
                        <a:rPr sz="1000" spc="-35" dirty="0">
                          <a:solidFill>
                            <a:srgbClr val="00338D"/>
                          </a:solidFill>
                          <a:latin typeface="Arial (Corpo)"/>
                          <a:cs typeface="Arial"/>
                        </a:rPr>
                        <a:t> </a:t>
                      </a:r>
                      <a:r>
                        <a:rPr sz="1000" dirty="0">
                          <a:solidFill>
                            <a:srgbClr val="00338D"/>
                          </a:solidFill>
                          <a:latin typeface="Arial (Corpo)"/>
                          <a:cs typeface="Arial"/>
                        </a:rPr>
                        <a:t>R. </a:t>
                      </a:r>
                      <a:r>
                        <a:rPr sz="1000" spc="-10" dirty="0">
                          <a:solidFill>
                            <a:srgbClr val="00338D"/>
                          </a:solidFill>
                          <a:latin typeface="Arial (Corpo)"/>
                          <a:cs typeface="Arial"/>
                        </a:rPr>
                        <a:t>Fire</a:t>
                      </a:r>
                      <a:r>
                        <a:rPr sz="1000" spc="-80" dirty="0">
                          <a:solidFill>
                            <a:srgbClr val="00338D"/>
                          </a:solidFill>
                          <a:latin typeface="Arial (Corpo)"/>
                          <a:cs typeface="Arial"/>
                        </a:rPr>
                        <a:t> </a:t>
                      </a:r>
                      <a:r>
                        <a:rPr sz="1000" spc="-20" dirty="0">
                          <a:solidFill>
                            <a:srgbClr val="00338D"/>
                          </a:solidFill>
                          <a:latin typeface="Arial (Corpo)"/>
                          <a:cs typeface="Arial"/>
                        </a:rPr>
                        <a:t>Spa)</a:t>
                      </a:r>
                      <a:endParaRPr sz="1000">
                        <a:latin typeface="Arial (Corpo)"/>
                        <a:cs typeface="Arial"/>
                      </a:endParaRPr>
                    </a:p>
                    <a:p>
                      <a:pPr marL="83820">
                        <a:lnSpc>
                          <a:spcPct val="100000"/>
                        </a:lnSpc>
                        <a:spcBef>
                          <a:spcPts val="600"/>
                        </a:spcBef>
                      </a:pPr>
                      <a:r>
                        <a:rPr sz="1000" spc="-10" dirty="0">
                          <a:solidFill>
                            <a:srgbClr val="00338D"/>
                          </a:solidFill>
                          <a:latin typeface="Arial (Corpo)"/>
                          <a:cs typeface="Arial"/>
                        </a:rPr>
                        <a:t>Eufintrade</a:t>
                      </a:r>
                      <a:r>
                        <a:rPr sz="1000" spc="-55" dirty="0">
                          <a:solidFill>
                            <a:srgbClr val="00338D"/>
                          </a:solidFill>
                          <a:latin typeface="Arial (Corpo)"/>
                          <a:cs typeface="Arial"/>
                        </a:rPr>
                        <a:t> </a:t>
                      </a:r>
                      <a:r>
                        <a:rPr sz="1000" spc="-25" dirty="0">
                          <a:solidFill>
                            <a:srgbClr val="00338D"/>
                          </a:solidFill>
                          <a:latin typeface="Arial (Corpo)"/>
                          <a:cs typeface="Arial"/>
                        </a:rPr>
                        <a:t>SA</a:t>
                      </a:r>
                      <a:endParaRPr sz="1000">
                        <a:latin typeface="Arial (Corpo)"/>
                        <a:cs typeface="Arial"/>
                      </a:endParaRPr>
                    </a:p>
                  </a:txBody>
                  <a:tcPr marL="0" marR="0" marT="32384" marB="0">
                    <a:lnR w="12700">
                      <a:solidFill>
                        <a:srgbClr val="001F5F"/>
                      </a:solidFill>
                      <a:prstDash val="solid"/>
                    </a:lnR>
                    <a:lnB w="12700">
                      <a:solidFill>
                        <a:srgbClr val="001F5F"/>
                      </a:solidFill>
                      <a:prstDash val="solid"/>
                    </a:lnB>
                  </a:tcPr>
                </a:tc>
                <a:extLst>
                  <a:ext uri="{0D108BD9-81ED-4DB2-BD59-A6C34878D82A}">
                    <a16:rowId xmlns:a16="http://schemas.microsoft.com/office/drawing/2014/main" val="10001"/>
                  </a:ext>
                </a:extLst>
              </a:tr>
              <a:tr h="449580">
                <a:tc>
                  <a:txBody>
                    <a:bodyPr/>
                    <a:lstStyle/>
                    <a:p>
                      <a:pPr algn="ctr">
                        <a:lnSpc>
                          <a:spcPct val="100000"/>
                        </a:lnSpc>
                        <a:spcBef>
                          <a:spcPts val="975"/>
                        </a:spcBef>
                      </a:pPr>
                      <a:r>
                        <a:rPr sz="1000" b="1" spc="-10" dirty="0">
                          <a:solidFill>
                            <a:srgbClr val="00338D"/>
                          </a:solidFill>
                          <a:latin typeface="Arial (Corpo)"/>
                          <a:cs typeface="Arial"/>
                        </a:rPr>
                        <a:t>Reato</a:t>
                      </a:r>
                      <a:endParaRPr sz="1000">
                        <a:latin typeface="Arial (Corpo)"/>
                        <a:cs typeface="Arial"/>
                      </a:endParaRPr>
                    </a:p>
                  </a:txBody>
                  <a:tcPr marL="0" marR="0" marT="123825" marB="0">
                    <a:lnT w="12700">
                      <a:solidFill>
                        <a:srgbClr val="001F5F"/>
                      </a:solidFill>
                      <a:prstDash val="solid"/>
                    </a:lnT>
                    <a:lnB w="12700">
                      <a:solidFill>
                        <a:srgbClr val="001F5F"/>
                      </a:solidFill>
                      <a:prstDash val="solid"/>
                    </a:lnB>
                    <a:solidFill>
                      <a:srgbClr val="BDCCE1"/>
                    </a:solidFill>
                  </a:tcPr>
                </a:tc>
                <a:tc>
                  <a:txBody>
                    <a:bodyPr/>
                    <a:lstStyle/>
                    <a:p>
                      <a:pPr marL="83185" marR="553085">
                        <a:lnSpc>
                          <a:spcPct val="100000"/>
                        </a:lnSpc>
                        <a:spcBef>
                          <a:spcPts val="259"/>
                        </a:spcBef>
                      </a:pPr>
                      <a:r>
                        <a:rPr sz="1000" b="1" u="heavy" spc="-10" dirty="0">
                          <a:solidFill>
                            <a:srgbClr val="00338D"/>
                          </a:solidFill>
                          <a:uFill>
                            <a:solidFill>
                              <a:srgbClr val="00338D"/>
                            </a:solidFill>
                          </a:uFill>
                          <a:latin typeface="Arial (Corpo)"/>
                          <a:cs typeface="Arial"/>
                        </a:rPr>
                        <a:t>Associazione</a:t>
                      </a:r>
                      <a:r>
                        <a:rPr sz="1000" b="1" u="heavy" spc="-55" dirty="0">
                          <a:solidFill>
                            <a:srgbClr val="00338D"/>
                          </a:solidFill>
                          <a:uFill>
                            <a:solidFill>
                              <a:srgbClr val="00338D"/>
                            </a:solidFill>
                          </a:uFill>
                          <a:latin typeface="Arial (Corpo)"/>
                          <a:cs typeface="Arial"/>
                        </a:rPr>
                        <a:t> </a:t>
                      </a:r>
                      <a:r>
                        <a:rPr sz="1000" b="1" u="heavy" dirty="0">
                          <a:solidFill>
                            <a:srgbClr val="00338D"/>
                          </a:solidFill>
                          <a:uFill>
                            <a:solidFill>
                              <a:srgbClr val="00338D"/>
                            </a:solidFill>
                          </a:uFill>
                          <a:latin typeface="Arial (Corpo)"/>
                          <a:cs typeface="Arial"/>
                        </a:rPr>
                        <a:t>per</a:t>
                      </a:r>
                      <a:r>
                        <a:rPr sz="1000" b="1" u="heavy" spc="-20" dirty="0">
                          <a:solidFill>
                            <a:srgbClr val="00338D"/>
                          </a:solidFill>
                          <a:uFill>
                            <a:solidFill>
                              <a:srgbClr val="00338D"/>
                            </a:solidFill>
                          </a:uFill>
                          <a:latin typeface="Arial (Corpo)"/>
                          <a:cs typeface="Arial"/>
                        </a:rPr>
                        <a:t> </a:t>
                      </a:r>
                      <a:r>
                        <a:rPr sz="1000" b="1" u="heavy" spc="-10" dirty="0">
                          <a:solidFill>
                            <a:srgbClr val="00338D"/>
                          </a:solidFill>
                          <a:uFill>
                            <a:solidFill>
                              <a:srgbClr val="00338D"/>
                            </a:solidFill>
                          </a:uFill>
                          <a:latin typeface="Arial (Corpo)"/>
                          <a:cs typeface="Arial"/>
                        </a:rPr>
                        <a:t>delinquere</a:t>
                      </a:r>
                      <a:r>
                        <a:rPr sz="1000" b="1" u="heavy" spc="-40" dirty="0">
                          <a:solidFill>
                            <a:srgbClr val="00338D"/>
                          </a:solidFill>
                          <a:uFill>
                            <a:solidFill>
                              <a:srgbClr val="00338D"/>
                            </a:solidFill>
                          </a:uFill>
                          <a:latin typeface="Arial (Corpo)"/>
                          <a:cs typeface="Arial"/>
                        </a:rPr>
                        <a:t> </a:t>
                      </a:r>
                      <a:r>
                        <a:rPr sz="1000" b="1" u="heavy" dirty="0">
                          <a:solidFill>
                            <a:srgbClr val="00338D"/>
                          </a:solidFill>
                          <a:uFill>
                            <a:solidFill>
                              <a:srgbClr val="00338D"/>
                            </a:solidFill>
                          </a:uFill>
                          <a:latin typeface="Arial (Corpo)"/>
                          <a:cs typeface="Arial"/>
                        </a:rPr>
                        <a:t>e truffa</a:t>
                      </a:r>
                      <a:r>
                        <a:rPr sz="1000" b="1" u="heavy" spc="-30" dirty="0">
                          <a:solidFill>
                            <a:srgbClr val="00338D"/>
                          </a:solidFill>
                          <a:uFill>
                            <a:solidFill>
                              <a:srgbClr val="00338D"/>
                            </a:solidFill>
                          </a:uFill>
                          <a:latin typeface="Arial (Corpo)"/>
                          <a:cs typeface="Arial"/>
                        </a:rPr>
                        <a:t> </a:t>
                      </a:r>
                      <a:r>
                        <a:rPr sz="1000" b="1" u="heavy" spc="-10" dirty="0">
                          <a:solidFill>
                            <a:srgbClr val="00338D"/>
                          </a:solidFill>
                          <a:uFill>
                            <a:solidFill>
                              <a:srgbClr val="00338D"/>
                            </a:solidFill>
                          </a:uFill>
                          <a:latin typeface="Arial (Corpo)"/>
                          <a:cs typeface="Arial"/>
                        </a:rPr>
                        <a:t>aggravata</a:t>
                      </a:r>
                      <a:r>
                        <a:rPr sz="1000" b="1" u="heavy" spc="-50" dirty="0">
                          <a:solidFill>
                            <a:srgbClr val="00338D"/>
                          </a:solidFill>
                          <a:uFill>
                            <a:solidFill>
                              <a:srgbClr val="00338D"/>
                            </a:solidFill>
                          </a:uFill>
                          <a:latin typeface="Arial (Corpo)"/>
                          <a:cs typeface="Arial"/>
                        </a:rPr>
                        <a:t> </a:t>
                      </a:r>
                      <a:r>
                        <a:rPr sz="1000" b="1" u="heavy" dirty="0">
                          <a:solidFill>
                            <a:srgbClr val="00338D"/>
                          </a:solidFill>
                          <a:uFill>
                            <a:solidFill>
                              <a:srgbClr val="00338D"/>
                            </a:solidFill>
                          </a:uFill>
                          <a:latin typeface="Arial (Corpo)"/>
                          <a:cs typeface="Arial"/>
                        </a:rPr>
                        <a:t>per</a:t>
                      </a:r>
                      <a:r>
                        <a:rPr sz="1000" b="1" u="heavy" spc="-20" dirty="0">
                          <a:solidFill>
                            <a:srgbClr val="00338D"/>
                          </a:solidFill>
                          <a:uFill>
                            <a:solidFill>
                              <a:srgbClr val="00338D"/>
                            </a:solidFill>
                          </a:uFill>
                          <a:latin typeface="Arial (Corpo)"/>
                          <a:cs typeface="Arial"/>
                        </a:rPr>
                        <a:t> </a:t>
                      </a:r>
                      <a:r>
                        <a:rPr sz="1000" b="1" u="heavy" dirty="0">
                          <a:solidFill>
                            <a:srgbClr val="00338D"/>
                          </a:solidFill>
                          <a:uFill>
                            <a:solidFill>
                              <a:srgbClr val="00338D"/>
                            </a:solidFill>
                          </a:uFill>
                          <a:latin typeface="Arial (Corpo)"/>
                          <a:cs typeface="Arial"/>
                        </a:rPr>
                        <a:t>il</a:t>
                      </a:r>
                      <a:r>
                        <a:rPr sz="1000" b="1" u="heavy" spc="5" dirty="0">
                          <a:solidFill>
                            <a:srgbClr val="00338D"/>
                          </a:solidFill>
                          <a:uFill>
                            <a:solidFill>
                              <a:srgbClr val="00338D"/>
                            </a:solidFill>
                          </a:uFill>
                          <a:latin typeface="Arial (Corpo)"/>
                          <a:cs typeface="Arial"/>
                        </a:rPr>
                        <a:t> </a:t>
                      </a:r>
                      <a:r>
                        <a:rPr sz="1000" b="1" u="heavy" spc="-10" dirty="0">
                          <a:solidFill>
                            <a:srgbClr val="00338D"/>
                          </a:solidFill>
                          <a:uFill>
                            <a:solidFill>
                              <a:srgbClr val="00338D"/>
                            </a:solidFill>
                          </a:uFill>
                          <a:latin typeface="Arial (Corpo)"/>
                          <a:cs typeface="Arial"/>
                        </a:rPr>
                        <a:t>conseguimento</a:t>
                      </a:r>
                      <a:r>
                        <a:rPr sz="1000" b="1" u="heavy" spc="-30" dirty="0">
                          <a:solidFill>
                            <a:srgbClr val="00338D"/>
                          </a:solidFill>
                          <a:uFill>
                            <a:solidFill>
                              <a:srgbClr val="00338D"/>
                            </a:solidFill>
                          </a:uFill>
                          <a:latin typeface="Arial (Corpo)"/>
                          <a:cs typeface="Arial"/>
                        </a:rPr>
                        <a:t> </a:t>
                      </a:r>
                      <a:r>
                        <a:rPr sz="1000" b="1" u="heavy" dirty="0">
                          <a:solidFill>
                            <a:srgbClr val="00338D"/>
                          </a:solidFill>
                          <a:uFill>
                            <a:solidFill>
                              <a:srgbClr val="00338D"/>
                            </a:solidFill>
                          </a:uFill>
                          <a:latin typeface="Arial (Corpo)"/>
                          <a:cs typeface="Arial"/>
                        </a:rPr>
                        <a:t>di</a:t>
                      </a:r>
                      <a:r>
                        <a:rPr sz="1000" b="1" u="heavy" spc="5" dirty="0">
                          <a:solidFill>
                            <a:srgbClr val="00338D"/>
                          </a:solidFill>
                          <a:uFill>
                            <a:solidFill>
                              <a:srgbClr val="00338D"/>
                            </a:solidFill>
                          </a:uFill>
                          <a:latin typeface="Arial (Corpo)"/>
                          <a:cs typeface="Arial"/>
                        </a:rPr>
                        <a:t> </a:t>
                      </a:r>
                      <a:r>
                        <a:rPr sz="1000" b="1" u="heavy" spc="-10" dirty="0">
                          <a:solidFill>
                            <a:srgbClr val="00338D"/>
                          </a:solidFill>
                          <a:uFill>
                            <a:solidFill>
                              <a:srgbClr val="00338D"/>
                            </a:solidFill>
                          </a:uFill>
                          <a:latin typeface="Arial (Corpo)"/>
                          <a:cs typeface="Arial"/>
                        </a:rPr>
                        <a:t>erogazioni</a:t>
                      </a:r>
                      <a:r>
                        <a:rPr sz="1000" b="1" u="none" spc="-10" dirty="0">
                          <a:solidFill>
                            <a:srgbClr val="00338D"/>
                          </a:solidFill>
                          <a:latin typeface="Arial (Corpo)"/>
                          <a:cs typeface="Arial"/>
                        </a:rPr>
                        <a:t> </a:t>
                      </a:r>
                      <a:r>
                        <a:rPr sz="1000" b="1" u="heavy" spc="-10" dirty="0">
                          <a:solidFill>
                            <a:srgbClr val="00338D"/>
                          </a:solidFill>
                          <a:uFill>
                            <a:solidFill>
                              <a:srgbClr val="00338D"/>
                            </a:solidFill>
                          </a:uFill>
                          <a:latin typeface="Arial (Corpo)"/>
                          <a:cs typeface="Arial"/>
                        </a:rPr>
                        <a:t>pubbliche</a:t>
                      </a:r>
                      <a:endParaRPr sz="1000">
                        <a:latin typeface="Arial (Corpo)"/>
                        <a:cs typeface="Arial"/>
                      </a:endParaRPr>
                    </a:p>
                  </a:txBody>
                  <a:tcPr marL="0" marR="0" marT="33019" marB="0">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2"/>
                  </a:ext>
                </a:extLst>
              </a:tr>
              <a:tr h="1181100">
                <a:tc>
                  <a:txBody>
                    <a:bodyPr/>
                    <a:lstStyle/>
                    <a:p>
                      <a:pPr>
                        <a:lnSpc>
                          <a:spcPct val="100000"/>
                        </a:lnSpc>
                      </a:pPr>
                      <a:endParaRPr sz="1000">
                        <a:latin typeface="Arial (Corpo)"/>
                        <a:cs typeface="Times New Roman"/>
                      </a:endParaRPr>
                    </a:p>
                    <a:p>
                      <a:pPr>
                        <a:lnSpc>
                          <a:spcPct val="100000"/>
                        </a:lnSpc>
                        <a:spcBef>
                          <a:spcPts val="500"/>
                        </a:spcBef>
                      </a:pPr>
                      <a:endParaRPr sz="1000">
                        <a:latin typeface="Arial (Corpo)"/>
                        <a:cs typeface="Times New Roman"/>
                      </a:endParaRPr>
                    </a:p>
                    <a:p>
                      <a:pPr marL="487680" marR="241935" indent="-250190">
                        <a:lnSpc>
                          <a:spcPct val="100000"/>
                        </a:lnSpc>
                        <a:spcBef>
                          <a:spcPts val="5"/>
                        </a:spcBef>
                      </a:pPr>
                      <a:r>
                        <a:rPr sz="1000" b="1" spc="-20" dirty="0">
                          <a:solidFill>
                            <a:srgbClr val="00338D"/>
                          </a:solidFill>
                          <a:latin typeface="Arial (Corpo)"/>
                          <a:cs typeface="Arial"/>
                        </a:rPr>
                        <a:t>Termini</a:t>
                      </a:r>
                      <a:r>
                        <a:rPr sz="1000" b="1" spc="-65" dirty="0">
                          <a:solidFill>
                            <a:srgbClr val="00338D"/>
                          </a:solidFill>
                          <a:latin typeface="Arial (Corpo)"/>
                          <a:cs typeface="Arial"/>
                        </a:rPr>
                        <a:t> </a:t>
                      </a:r>
                      <a:r>
                        <a:rPr sz="1000" b="1" spc="-10" dirty="0">
                          <a:solidFill>
                            <a:srgbClr val="00338D"/>
                          </a:solidFill>
                          <a:latin typeface="Arial (Corpo)"/>
                          <a:cs typeface="Arial"/>
                        </a:rPr>
                        <a:t>della causa</a:t>
                      </a:r>
                      <a:endParaRPr sz="1000">
                        <a:latin typeface="Arial (Corpo)"/>
                        <a:cs typeface="Arial"/>
                      </a:endParaRPr>
                    </a:p>
                  </a:txBody>
                  <a:tcPr marL="0" marR="0" marT="0" marB="0">
                    <a:lnT w="12700">
                      <a:solidFill>
                        <a:srgbClr val="001F5F"/>
                      </a:solidFill>
                      <a:prstDash val="solid"/>
                    </a:lnT>
                    <a:lnB w="12700">
                      <a:solidFill>
                        <a:srgbClr val="001F5F"/>
                      </a:solidFill>
                      <a:prstDash val="solid"/>
                    </a:lnB>
                    <a:solidFill>
                      <a:srgbClr val="BDCCE1"/>
                    </a:solidFill>
                  </a:tcPr>
                </a:tc>
                <a:tc>
                  <a:txBody>
                    <a:bodyPr/>
                    <a:lstStyle/>
                    <a:p>
                      <a:pPr marL="83185" marR="161925">
                        <a:lnSpc>
                          <a:spcPct val="100000"/>
                        </a:lnSpc>
                        <a:spcBef>
                          <a:spcPts val="254"/>
                        </a:spcBef>
                      </a:pPr>
                      <a:r>
                        <a:rPr sz="1000" spc="-10" dirty="0">
                          <a:solidFill>
                            <a:srgbClr val="00338D"/>
                          </a:solidFill>
                          <a:latin typeface="Arial (Corpo)"/>
                          <a:cs typeface="Arial"/>
                        </a:rPr>
                        <a:t>Esportazione</a:t>
                      </a:r>
                      <a:r>
                        <a:rPr sz="1000" spc="-25" dirty="0">
                          <a:solidFill>
                            <a:srgbClr val="00338D"/>
                          </a:solidFill>
                          <a:latin typeface="Arial (Corpo)"/>
                          <a:cs typeface="Arial"/>
                        </a:rPr>
                        <a:t> </a:t>
                      </a:r>
                      <a:r>
                        <a:rPr sz="1000" spc="-10" dirty="0">
                          <a:solidFill>
                            <a:srgbClr val="00338D"/>
                          </a:solidFill>
                          <a:latin typeface="Arial (Corpo)"/>
                          <a:cs typeface="Arial"/>
                        </a:rPr>
                        <a:t>illecitamente</a:t>
                      </a:r>
                      <a:r>
                        <a:rPr sz="1000" spc="-30" dirty="0">
                          <a:solidFill>
                            <a:srgbClr val="00338D"/>
                          </a:solidFill>
                          <a:latin typeface="Arial (Corpo)"/>
                          <a:cs typeface="Arial"/>
                        </a:rPr>
                        <a:t> </a:t>
                      </a:r>
                      <a:r>
                        <a:rPr sz="1000" spc="-10" dirty="0">
                          <a:solidFill>
                            <a:srgbClr val="00338D"/>
                          </a:solidFill>
                          <a:latin typeface="Arial (Corpo)"/>
                          <a:cs typeface="Arial"/>
                        </a:rPr>
                        <a:t>incentivata</a:t>
                      </a:r>
                      <a:r>
                        <a:rPr sz="1000" spc="-20" dirty="0">
                          <a:solidFill>
                            <a:srgbClr val="00338D"/>
                          </a:solidFill>
                          <a:latin typeface="Arial (Corpo)"/>
                          <a:cs typeface="Arial"/>
                        </a:rPr>
                        <a:t> </a:t>
                      </a:r>
                      <a:r>
                        <a:rPr sz="1000" dirty="0">
                          <a:solidFill>
                            <a:srgbClr val="00338D"/>
                          </a:solidFill>
                          <a:latin typeface="Arial (Corpo)"/>
                          <a:cs typeface="Arial"/>
                        </a:rPr>
                        <a:t>con</a:t>
                      </a:r>
                      <a:r>
                        <a:rPr sz="1000" spc="5" dirty="0">
                          <a:solidFill>
                            <a:srgbClr val="00338D"/>
                          </a:solidFill>
                          <a:latin typeface="Arial (Corpo)"/>
                          <a:cs typeface="Arial"/>
                        </a:rPr>
                        <a:t> </a:t>
                      </a:r>
                      <a:r>
                        <a:rPr sz="1000" dirty="0">
                          <a:solidFill>
                            <a:srgbClr val="00338D"/>
                          </a:solidFill>
                          <a:latin typeface="Arial (Corpo)"/>
                          <a:cs typeface="Arial"/>
                        </a:rPr>
                        <a:t>fondi</a:t>
                      </a:r>
                      <a:r>
                        <a:rPr sz="1000" spc="-15" dirty="0">
                          <a:solidFill>
                            <a:srgbClr val="00338D"/>
                          </a:solidFill>
                          <a:latin typeface="Arial (Corpo)"/>
                          <a:cs typeface="Arial"/>
                        </a:rPr>
                        <a:t> </a:t>
                      </a:r>
                      <a:r>
                        <a:rPr sz="1000" spc="-10" dirty="0">
                          <a:solidFill>
                            <a:srgbClr val="00338D"/>
                          </a:solidFill>
                          <a:latin typeface="Arial (Corpo)"/>
                          <a:cs typeface="Arial"/>
                        </a:rPr>
                        <a:t>pubblici,</a:t>
                      </a:r>
                      <a:r>
                        <a:rPr sz="1000" spc="-25" dirty="0">
                          <a:solidFill>
                            <a:srgbClr val="00338D"/>
                          </a:solidFill>
                          <a:latin typeface="Arial (Corpo)"/>
                          <a:cs typeface="Arial"/>
                        </a:rPr>
                        <a:t> </a:t>
                      </a:r>
                      <a:r>
                        <a:rPr sz="1000" spc="-10" dirty="0">
                          <a:solidFill>
                            <a:srgbClr val="00338D"/>
                          </a:solidFill>
                          <a:latin typeface="Arial (Corpo)"/>
                          <a:cs typeface="Arial"/>
                        </a:rPr>
                        <a:t>mediante</a:t>
                      </a:r>
                      <a:r>
                        <a:rPr sz="1000" spc="-20" dirty="0">
                          <a:solidFill>
                            <a:srgbClr val="00338D"/>
                          </a:solidFill>
                          <a:latin typeface="Arial (Corpo)"/>
                          <a:cs typeface="Arial"/>
                        </a:rPr>
                        <a:t> </a:t>
                      </a:r>
                      <a:r>
                        <a:rPr sz="1000" spc="-10" dirty="0">
                          <a:solidFill>
                            <a:srgbClr val="00338D"/>
                          </a:solidFill>
                          <a:latin typeface="Arial (Corpo)"/>
                          <a:cs typeface="Arial"/>
                        </a:rPr>
                        <a:t>induzione</a:t>
                      </a:r>
                      <a:r>
                        <a:rPr sz="1000" spc="-30" dirty="0">
                          <a:solidFill>
                            <a:srgbClr val="00338D"/>
                          </a:solidFill>
                          <a:latin typeface="Arial (Corpo)"/>
                          <a:cs typeface="Arial"/>
                        </a:rPr>
                        <a:t> </a:t>
                      </a:r>
                      <a:r>
                        <a:rPr sz="1000" dirty="0">
                          <a:solidFill>
                            <a:srgbClr val="00338D"/>
                          </a:solidFill>
                          <a:latin typeface="Arial (Corpo)"/>
                          <a:cs typeface="Arial"/>
                        </a:rPr>
                        <a:t>in</a:t>
                      </a:r>
                      <a:r>
                        <a:rPr sz="1000" spc="5" dirty="0">
                          <a:solidFill>
                            <a:srgbClr val="00338D"/>
                          </a:solidFill>
                          <a:latin typeface="Arial (Corpo)"/>
                          <a:cs typeface="Arial"/>
                        </a:rPr>
                        <a:t> </a:t>
                      </a:r>
                      <a:r>
                        <a:rPr sz="1000" dirty="0">
                          <a:solidFill>
                            <a:srgbClr val="00338D"/>
                          </a:solidFill>
                          <a:latin typeface="Arial (Corpo)"/>
                          <a:cs typeface="Arial"/>
                        </a:rPr>
                        <a:t>errore</a:t>
                      </a:r>
                      <a:r>
                        <a:rPr sz="1000" spc="-20" dirty="0">
                          <a:solidFill>
                            <a:srgbClr val="00338D"/>
                          </a:solidFill>
                          <a:latin typeface="Arial (Corpo)"/>
                          <a:cs typeface="Arial"/>
                        </a:rPr>
                        <a:t> </a:t>
                      </a:r>
                      <a:r>
                        <a:rPr sz="1000" spc="-10" dirty="0">
                          <a:solidFill>
                            <a:srgbClr val="00338D"/>
                          </a:solidFill>
                          <a:latin typeface="Arial (Corpo)"/>
                          <a:cs typeface="Arial"/>
                        </a:rPr>
                        <a:t>della </a:t>
                      </a:r>
                      <a:r>
                        <a:rPr sz="1000" dirty="0">
                          <a:solidFill>
                            <a:srgbClr val="00338D"/>
                          </a:solidFill>
                          <a:latin typeface="Arial (Corpo)"/>
                          <a:cs typeface="Arial"/>
                        </a:rPr>
                        <a:t>Società</a:t>
                      </a:r>
                      <a:r>
                        <a:rPr sz="1000" spc="-50" dirty="0">
                          <a:solidFill>
                            <a:srgbClr val="00338D"/>
                          </a:solidFill>
                          <a:latin typeface="Arial (Corpo)"/>
                          <a:cs typeface="Arial"/>
                        </a:rPr>
                        <a:t> </a:t>
                      </a:r>
                      <a:r>
                        <a:rPr sz="1000" dirty="0">
                          <a:solidFill>
                            <a:srgbClr val="00338D"/>
                          </a:solidFill>
                          <a:latin typeface="Arial (Corpo)"/>
                          <a:cs typeface="Arial"/>
                        </a:rPr>
                        <a:t>Simest</a:t>
                      </a:r>
                      <a:r>
                        <a:rPr sz="1000" spc="-20" dirty="0">
                          <a:solidFill>
                            <a:srgbClr val="00338D"/>
                          </a:solidFill>
                          <a:latin typeface="Arial (Corpo)"/>
                          <a:cs typeface="Arial"/>
                        </a:rPr>
                        <a:t> </a:t>
                      </a:r>
                      <a:r>
                        <a:rPr sz="1000" dirty="0">
                          <a:solidFill>
                            <a:srgbClr val="00338D"/>
                          </a:solidFill>
                          <a:latin typeface="Arial (Corpo)"/>
                          <a:cs typeface="Arial"/>
                        </a:rPr>
                        <a:t>(Società</a:t>
                      </a:r>
                      <a:r>
                        <a:rPr sz="1000" spc="-60" dirty="0">
                          <a:solidFill>
                            <a:srgbClr val="00338D"/>
                          </a:solidFill>
                          <a:latin typeface="Arial (Corpo)"/>
                          <a:cs typeface="Arial"/>
                        </a:rPr>
                        <a:t> </a:t>
                      </a:r>
                      <a:r>
                        <a:rPr sz="1000" spc="-10" dirty="0">
                          <a:solidFill>
                            <a:srgbClr val="00338D"/>
                          </a:solidFill>
                          <a:latin typeface="Arial (Corpo)"/>
                          <a:cs typeface="Arial"/>
                        </a:rPr>
                        <a:t>pubblica),</a:t>
                      </a:r>
                      <a:r>
                        <a:rPr sz="1000" spc="-45" dirty="0">
                          <a:solidFill>
                            <a:srgbClr val="00338D"/>
                          </a:solidFill>
                          <a:latin typeface="Arial (Corpo)"/>
                          <a:cs typeface="Arial"/>
                        </a:rPr>
                        <a:t> </a:t>
                      </a:r>
                      <a:r>
                        <a:rPr sz="1000" dirty="0">
                          <a:solidFill>
                            <a:srgbClr val="00338D"/>
                          </a:solidFill>
                          <a:latin typeface="Arial (Corpo)"/>
                          <a:cs typeface="Arial"/>
                        </a:rPr>
                        <a:t>che</a:t>
                      </a:r>
                      <a:r>
                        <a:rPr sz="1000" spc="-10" dirty="0">
                          <a:solidFill>
                            <a:srgbClr val="00338D"/>
                          </a:solidFill>
                          <a:latin typeface="Arial (Corpo)"/>
                          <a:cs typeface="Arial"/>
                        </a:rPr>
                        <a:t> </a:t>
                      </a:r>
                      <a:r>
                        <a:rPr sz="1000" dirty="0">
                          <a:solidFill>
                            <a:srgbClr val="00338D"/>
                          </a:solidFill>
                          <a:latin typeface="Arial (Corpo)"/>
                          <a:cs typeface="Arial"/>
                        </a:rPr>
                        <a:t>ha</a:t>
                      </a:r>
                      <a:r>
                        <a:rPr sz="1000" spc="-20" dirty="0">
                          <a:solidFill>
                            <a:srgbClr val="00338D"/>
                          </a:solidFill>
                          <a:latin typeface="Arial (Corpo)"/>
                          <a:cs typeface="Arial"/>
                        </a:rPr>
                        <a:t> </a:t>
                      </a:r>
                      <a:r>
                        <a:rPr sz="1000" dirty="0">
                          <a:solidFill>
                            <a:srgbClr val="00338D"/>
                          </a:solidFill>
                          <a:latin typeface="Arial (Corpo)"/>
                          <a:cs typeface="Arial"/>
                        </a:rPr>
                        <a:t>condotto</a:t>
                      </a:r>
                      <a:r>
                        <a:rPr sz="1000" spc="-40" dirty="0">
                          <a:solidFill>
                            <a:srgbClr val="00338D"/>
                          </a:solidFill>
                          <a:latin typeface="Arial (Corpo)"/>
                          <a:cs typeface="Arial"/>
                        </a:rPr>
                        <a:t> </a:t>
                      </a:r>
                      <a:r>
                        <a:rPr sz="1000" dirty="0">
                          <a:solidFill>
                            <a:srgbClr val="00338D"/>
                          </a:solidFill>
                          <a:latin typeface="Arial (Corpo)"/>
                          <a:cs typeface="Arial"/>
                        </a:rPr>
                        <a:t>alla</a:t>
                      </a:r>
                      <a:r>
                        <a:rPr sz="1000" spc="-45" dirty="0">
                          <a:solidFill>
                            <a:srgbClr val="00338D"/>
                          </a:solidFill>
                          <a:latin typeface="Arial (Corpo)"/>
                          <a:cs typeface="Arial"/>
                        </a:rPr>
                        <a:t> </a:t>
                      </a:r>
                      <a:r>
                        <a:rPr sz="1000" spc="-10" dirty="0">
                          <a:solidFill>
                            <a:srgbClr val="00338D"/>
                          </a:solidFill>
                          <a:latin typeface="Arial (Corpo)"/>
                          <a:cs typeface="Arial"/>
                        </a:rPr>
                        <a:t>condanna</a:t>
                      </a:r>
                      <a:r>
                        <a:rPr sz="1000" spc="-45" dirty="0">
                          <a:solidFill>
                            <a:srgbClr val="00338D"/>
                          </a:solidFill>
                          <a:latin typeface="Arial (Corpo)"/>
                          <a:cs typeface="Arial"/>
                        </a:rPr>
                        <a:t> </a:t>
                      </a:r>
                      <a:r>
                        <a:rPr sz="1000" dirty="0">
                          <a:solidFill>
                            <a:srgbClr val="00338D"/>
                          </a:solidFill>
                          <a:latin typeface="Arial (Corpo)"/>
                          <a:cs typeface="Arial"/>
                        </a:rPr>
                        <a:t>dei</a:t>
                      </a:r>
                      <a:r>
                        <a:rPr sz="1000" spc="-30" dirty="0">
                          <a:solidFill>
                            <a:srgbClr val="00338D"/>
                          </a:solidFill>
                          <a:latin typeface="Arial (Corpo)"/>
                          <a:cs typeface="Arial"/>
                        </a:rPr>
                        <a:t> </a:t>
                      </a:r>
                      <a:r>
                        <a:rPr sz="1000" dirty="0">
                          <a:solidFill>
                            <a:srgbClr val="00338D"/>
                          </a:solidFill>
                          <a:latin typeface="Arial (Corpo)"/>
                          <a:cs typeface="Arial"/>
                        </a:rPr>
                        <a:t>vertici</a:t>
                      </a:r>
                      <a:r>
                        <a:rPr sz="1000" spc="-40" dirty="0">
                          <a:solidFill>
                            <a:srgbClr val="00338D"/>
                          </a:solidFill>
                          <a:latin typeface="Arial (Corpo)"/>
                          <a:cs typeface="Arial"/>
                        </a:rPr>
                        <a:t> </a:t>
                      </a:r>
                      <a:r>
                        <a:rPr sz="1000" dirty="0">
                          <a:solidFill>
                            <a:srgbClr val="00338D"/>
                          </a:solidFill>
                          <a:latin typeface="Arial (Corpo)"/>
                          <a:cs typeface="Arial"/>
                        </a:rPr>
                        <a:t>societari</a:t>
                      </a:r>
                      <a:r>
                        <a:rPr sz="1000" spc="-55" dirty="0">
                          <a:solidFill>
                            <a:srgbClr val="00338D"/>
                          </a:solidFill>
                          <a:latin typeface="Arial (Corpo)"/>
                          <a:cs typeface="Arial"/>
                        </a:rPr>
                        <a:t> </a:t>
                      </a:r>
                      <a:r>
                        <a:rPr sz="1000" spc="-10" dirty="0">
                          <a:solidFill>
                            <a:srgbClr val="00338D"/>
                          </a:solidFill>
                          <a:latin typeface="Arial (Corpo)"/>
                          <a:cs typeface="Arial"/>
                        </a:rPr>
                        <a:t>delle imprese</a:t>
                      </a:r>
                      <a:r>
                        <a:rPr sz="1000" spc="-35" dirty="0">
                          <a:solidFill>
                            <a:srgbClr val="00338D"/>
                          </a:solidFill>
                          <a:latin typeface="Arial (Corpo)"/>
                          <a:cs typeface="Arial"/>
                        </a:rPr>
                        <a:t> </a:t>
                      </a:r>
                      <a:r>
                        <a:rPr sz="1000" spc="-10" dirty="0">
                          <a:solidFill>
                            <a:srgbClr val="00338D"/>
                          </a:solidFill>
                          <a:latin typeface="Arial (Corpo)"/>
                          <a:cs typeface="Arial"/>
                        </a:rPr>
                        <a:t>coinvolte</a:t>
                      </a:r>
                      <a:r>
                        <a:rPr sz="1000" spc="-35" dirty="0">
                          <a:solidFill>
                            <a:srgbClr val="00338D"/>
                          </a:solidFill>
                          <a:latin typeface="Arial (Corpo)"/>
                          <a:cs typeface="Arial"/>
                        </a:rPr>
                        <a:t> </a:t>
                      </a:r>
                      <a:r>
                        <a:rPr sz="1000" dirty="0">
                          <a:solidFill>
                            <a:srgbClr val="00338D"/>
                          </a:solidFill>
                          <a:latin typeface="Arial (Corpo)"/>
                          <a:cs typeface="Arial"/>
                        </a:rPr>
                        <a:t>per</a:t>
                      </a:r>
                      <a:r>
                        <a:rPr sz="1000" spc="-15" dirty="0">
                          <a:solidFill>
                            <a:srgbClr val="00338D"/>
                          </a:solidFill>
                          <a:latin typeface="Arial (Corpo)"/>
                          <a:cs typeface="Arial"/>
                        </a:rPr>
                        <a:t> </a:t>
                      </a:r>
                      <a:r>
                        <a:rPr sz="1000" dirty="0">
                          <a:solidFill>
                            <a:srgbClr val="00338D"/>
                          </a:solidFill>
                          <a:latin typeface="Arial (Corpo)"/>
                          <a:cs typeface="Arial"/>
                        </a:rPr>
                        <a:t>le</a:t>
                      </a:r>
                      <a:r>
                        <a:rPr sz="1000" spc="-10" dirty="0">
                          <a:solidFill>
                            <a:srgbClr val="00338D"/>
                          </a:solidFill>
                          <a:latin typeface="Arial (Corpo)"/>
                          <a:cs typeface="Arial"/>
                        </a:rPr>
                        <a:t> fattispecie</a:t>
                      </a:r>
                      <a:r>
                        <a:rPr sz="1000" spc="-30" dirty="0">
                          <a:solidFill>
                            <a:srgbClr val="00338D"/>
                          </a:solidFill>
                          <a:latin typeface="Arial (Corpo)"/>
                          <a:cs typeface="Arial"/>
                        </a:rPr>
                        <a:t> </a:t>
                      </a:r>
                      <a:r>
                        <a:rPr sz="1000" dirty="0">
                          <a:solidFill>
                            <a:srgbClr val="00338D"/>
                          </a:solidFill>
                          <a:latin typeface="Arial (Corpo)"/>
                          <a:cs typeface="Arial"/>
                        </a:rPr>
                        <a:t>di</a:t>
                      </a:r>
                      <a:r>
                        <a:rPr sz="1000" spc="-5" dirty="0">
                          <a:solidFill>
                            <a:srgbClr val="00338D"/>
                          </a:solidFill>
                          <a:latin typeface="Arial (Corpo)"/>
                          <a:cs typeface="Arial"/>
                        </a:rPr>
                        <a:t> </a:t>
                      </a:r>
                      <a:r>
                        <a:rPr sz="1000" spc="-10" dirty="0">
                          <a:solidFill>
                            <a:srgbClr val="00338D"/>
                          </a:solidFill>
                          <a:latin typeface="Arial (Corpo)"/>
                          <a:cs typeface="Arial"/>
                        </a:rPr>
                        <a:t>associazione</a:t>
                      </a:r>
                      <a:r>
                        <a:rPr sz="1000" spc="-40" dirty="0">
                          <a:solidFill>
                            <a:srgbClr val="00338D"/>
                          </a:solidFill>
                          <a:latin typeface="Arial (Corpo)"/>
                          <a:cs typeface="Arial"/>
                        </a:rPr>
                        <a:t> </a:t>
                      </a:r>
                      <a:r>
                        <a:rPr sz="1000" dirty="0">
                          <a:solidFill>
                            <a:srgbClr val="00338D"/>
                          </a:solidFill>
                          <a:latin typeface="Arial (Corpo)"/>
                          <a:cs typeface="Arial"/>
                        </a:rPr>
                        <a:t>per</a:t>
                      </a:r>
                      <a:r>
                        <a:rPr sz="1000" spc="-5" dirty="0">
                          <a:solidFill>
                            <a:srgbClr val="00338D"/>
                          </a:solidFill>
                          <a:latin typeface="Arial (Corpo)"/>
                          <a:cs typeface="Arial"/>
                        </a:rPr>
                        <a:t> </a:t>
                      </a:r>
                      <a:r>
                        <a:rPr sz="1000" spc="-10" dirty="0">
                          <a:solidFill>
                            <a:srgbClr val="00338D"/>
                          </a:solidFill>
                          <a:latin typeface="Arial (Corpo)"/>
                          <a:cs typeface="Arial"/>
                        </a:rPr>
                        <a:t>delinquere</a:t>
                      </a:r>
                      <a:r>
                        <a:rPr sz="1000" spc="-45" dirty="0">
                          <a:solidFill>
                            <a:srgbClr val="00338D"/>
                          </a:solidFill>
                          <a:latin typeface="Arial (Corpo)"/>
                          <a:cs typeface="Arial"/>
                        </a:rPr>
                        <a:t> </a:t>
                      </a:r>
                      <a:r>
                        <a:rPr sz="1000" dirty="0">
                          <a:solidFill>
                            <a:srgbClr val="00338D"/>
                          </a:solidFill>
                          <a:latin typeface="Arial (Corpo)"/>
                          <a:cs typeface="Arial"/>
                        </a:rPr>
                        <a:t>ex</a:t>
                      </a:r>
                      <a:r>
                        <a:rPr sz="1000" spc="15" dirty="0">
                          <a:solidFill>
                            <a:srgbClr val="00338D"/>
                          </a:solidFill>
                          <a:latin typeface="Arial (Corpo)"/>
                          <a:cs typeface="Arial"/>
                        </a:rPr>
                        <a:t> </a:t>
                      </a:r>
                      <a:r>
                        <a:rPr sz="1000" dirty="0">
                          <a:solidFill>
                            <a:srgbClr val="00338D"/>
                          </a:solidFill>
                          <a:latin typeface="Arial (Corpo)"/>
                          <a:cs typeface="Arial"/>
                        </a:rPr>
                        <a:t>art.</a:t>
                      </a:r>
                      <a:r>
                        <a:rPr sz="1000" spc="-5" dirty="0">
                          <a:solidFill>
                            <a:srgbClr val="00338D"/>
                          </a:solidFill>
                          <a:latin typeface="Arial (Corpo)"/>
                          <a:cs typeface="Arial"/>
                        </a:rPr>
                        <a:t> </a:t>
                      </a:r>
                      <a:r>
                        <a:rPr sz="1000" dirty="0">
                          <a:solidFill>
                            <a:srgbClr val="00338D"/>
                          </a:solidFill>
                          <a:latin typeface="Arial (Corpo)"/>
                          <a:cs typeface="Arial"/>
                        </a:rPr>
                        <a:t>416</a:t>
                      </a:r>
                      <a:r>
                        <a:rPr sz="1000" spc="-20" dirty="0">
                          <a:solidFill>
                            <a:srgbClr val="00338D"/>
                          </a:solidFill>
                          <a:latin typeface="Arial (Corpo)"/>
                          <a:cs typeface="Arial"/>
                        </a:rPr>
                        <a:t> </a:t>
                      </a:r>
                      <a:r>
                        <a:rPr sz="1000" dirty="0">
                          <a:solidFill>
                            <a:srgbClr val="00338D"/>
                          </a:solidFill>
                          <a:latin typeface="Arial (Corpo)"/>
                          <a:cs typeface="Arial"/>
                        </a:rPr>
                        <a:t>c.p.</a:t>
                      </a:r>
                      <a:r>
                        <a:rPr sz="1000" spc="20" dirty="0">
                          <a:solidFill>
                            <a:srgbClr val="00338D"/>
                          </a:solidFill>
                          <a:latin typeface="Arial (Corpo)"/>
                          <a:cs typeface="Arial"/>
                        </a:rPr>
                        <a:t> </a:t>
                      </a:r>
                      <a:r>
                        <a:rPr sz="1000" dirty="0">
                          <a:solidFill>
                            <a:srgbClr val="00338D"/>
                          </a:solidFill>
                          <a:latin typeface="Arial (Corpo)"/>
                          <a:cs typeface="Arial"/>
                        </a:rPr>
                        <a:t>e</a:t>
                      </a:r>
                      <a:r>
                        <a:rPr sz="1000" spc="5" dirty="0">
                          <a:solidFill>
                            <a:srgbClr val="00338D"/>
                          </a:solidFill>
                          <a:latin typeface="Arial (Corpo)"/>
                          <a:cs typeface="Arial"/>
                        </a:rPr>
                        <a:t> </a:t>
                      </a:r>
                      <a:r>
                        <a:rPr sz="1000" spc="-10" dirty="0">
                          <a:solidFill>
                            <a:srgbClr val="00338D"/>
                          </a:solidFill>
                          <a:latin typeface="Arial (Corpo)"/>
                          <a:cs typeface="Arial"/>
                        </a:rPr>
                        <a:t>truffa aggravata</a:t>
                      </a:r>
                      <a:r>
                        <a:rPr sz="1000" spc="-40" dirty="0">
                          <a:solidFill>
                            <a:srgbClr val="00338D"/>
                          </a:solidFill>
                          <a:latin typeface="Arial (Corpo)"/>
                          <a:cs typeface="Arial"/>
                        </a:rPr>
                        <a:t> </a:t>
                      </a:r>
                      <a:r>
                        <a:rPr sz="1000" dirty="0">
                          <a:solidFill>
                            <a:srgbClr val="00338D"/>
                          </a:solidFill>
                          <a:latin typeface="Arial (Corpo)"/>
                          <a:cs typeface="Arial"/>
                        </a:rPr>
                        <a:t>per</a:t>
                      </a:r>
                      <a:r>
                        <a:rPr sz="1000" spc="-5" dirty="0">
                          <a:solidFill>
                            <a:srgbClr val="00338D"/>
                          </a:solidFill>
                          <a:latin typeface="Arial (Corpo)"/>
                          <a:cs typeface="Arial"/>
                        </a:rPr>
                        <a:t> </a:t>
                      </a:r>
                      <a:r>
                        <a:rPr sz="1000" dirty="0">
                          <a:solidFill>
                            <a:srgbClr val="00338D"/>
                          </a:solidFill>
                          <a:latin typeface="Arial (Corpo)"/>
                          <a:cs typeface="Arial"/>
                        </a:rPr>
                        <a:t>il</a:t>
                      </a:r>
                      <a:r>
                        <a:rPr sz="1000" spc="-20" dirty="0">
                          <a:solidFill>
                            <a:srgbClr val="00338D"/>
                          </a:solidFill>
                          <a:latin typeface="Arial (Corpo)"/>
                          <a:cs typeface="Arial"/>
                        </a:rPr>
                        <a:t> </a:t>
                      </a:r>
                      <a:r>
                        <a:rPr sz="1000" spc="-10" dirty="0">
                          <a:solidFill>
                            <a:srgbClr val="00338D"/>
                          </a:solidFill>
                          <a:latin typeface="Arial (Corpo)"/>
                          <a:cs typeface="Arial"/>
                        </a:rPr>
                        <a:t>conseguimento</a:t>
                      </a:r>
                      <a:r>
                        <a:rPr sz="1000" spc="-45" dirty="0">
                          <a:solidFill>
                            <a:srgbClr val="00338D"/>
                          </a:solidFill>
                          <a:latin typeface="Arial (Corpo)"/>
                          <a:cs typeface="Arial"/>
                        </a:rPr>
                        <a:t> </a:t>
                      </a:r>
                      <a:r>
                        <a:rPr sz="1000" dirty="0">
                          <a:solidFill>
                            <a:srgbClr val="00338D"/>
                          </a:solidFill>
                          <a:latin typeface="Arial (Corpo)"/>
                          <a:cs typeface="Arial"/>
                        </a:rPr>
                        <a:t>di</a:t>
                      </a:r>
                      <a:r>
                        <a:rPr sz="1000" spc="10" dirty="0">
                          <a:solidFill>
                            <a:srgbClr val="00338D"/>
                          </a:solidFill>
                          <a:latin typeface="Arial (Corpo)"/>
                          <a:cs typeface="Arial"/>
                        </a:rPr>
                        <a:t> </a:t>
                      </a:r>
                      <a:r>
                        <a:rPr sz="1000" spc="-10" dirty="0">
                          <a:solidFill>
                            <a:srgbClr val="00338D"/>
                          </a:solidFill>
                          <a:latin typeface="Arial (Corpo)"/>
                          <a:cs typeface="Arial"/>
                        </a:rPr>
                        <a:t>erogazioni</a:t>
                      </a:r>
                      <a:r>
                        <a:rPr sz="1000" spc="-35" dirty="0">
                          <a:solidFill>
                            <a:srgbClr val="00338D"/>
                          </a:solidFill>
                          <a:latin typeface="Arial (Corpo)"/>
                          <a:cs typeface="Arial"/>
                        </a:rPr>
                        <a:t> </a:t>
                      </a:r>
                      <a:r>
                        <a:rPr sz="1000" spc="-10" dirty="0">
                          <a:solidFill>
                            <a:srgbClr val="00338D"/>
                          </a:solidFill>
                          <a:latin typeface="Arial (Corpo)"/>
                          <a:cs typeface="Arial"/>
                        </a:rPr>
                        <a:t>pubbliche</a:t>
                      </a:r>
                      <a:r>
                        <a:rPr sz="1000" spc="-35" dirty="0">
                          <a:solidFill>
                            <a:srgbClr val="00338D"/>
                          </a:solidFill>
                          <a:latin typeface="Arial (Corpo)"/>
                          <a:cs typeface="Arial"/>
                        </a:rPr>
                        <a:t> </a:t>
                      </a:r>
                      <a:r>
                        <a:rPr sz="1000" dirty="0">
                          <a:solidFill>
                            <a:srgbClr val="00338D"/>
                          </a:solidFill>
                          <a:latin typeface="Arial (Corpo)"/>
                          <a:cs typeface="Arial"/>
                        </a:rPr>
                        <a:t>ex</a:t>
                      </a:r>
                      <a:r>
                        <a:rPr sz="1000" spc="-5" dirty="0">
                          <a:solidFill>
                            <a:srgbClr val="00338D"/>
                          </a:solidFill>
                          <a:latin typeface="Arial (Corpo)"/>
                          <a:cs typeface="Arial"/>
                        </a:rPr>
                        <a:t> </a:t>
                      </a:r>
                      <a:r>
                        <a:rPr sz="1000" dirty="0">
                          <a:solidFill>
                            <a:srgbClr val="00338D"/>
                          </a:solidFill>
                          <a:latin typeface="Arial (Corpo)"/>
                          <a:cs typeface="Arial"/>
                        </a:rPr>
                        <a:t>art.</a:t>
                      </a:r>
                      <a:r>
                        <a:rPr sz="1000" spc="-10" dirty="0">
                          <a:solidFill>
                            <a:srgbClr val="00338D"/>
                          </a:solidFill>
                          <a:latin typeface="Arial (Corpo)"/>
                          <a:cs typeface="Arial"/>
                        </a:rPr>
                        <a:t> 640-</a:t>
                      </a:r>
                      <a:r>
                        <a:rPr sz="1000" dirty="0">
                          <a:solidFill>
                            <a:srgbClr val="00338D"/>
                          </a:solidFill>
                          <a:latin typeface="Arial (Corpo)"/>
                          <a:cs typeface="Arial"/>
                        </a:rPr>
                        <a:t>bis</a:t>
                      </a:r>
                      <a:r>
                        <a:rPr sz="1000" spc="-30" dirty="0">
                          <a:solidFill>
                            <a:srgbClr val="00338D"/>
                          </a:solidFill>
                          <a:latin typeface="Arial (Corpo)"/>
                          <a:cs typeface="Arial"/>
                        </a:rPr>
                        <a:t> </a:t>
                      </a:r>
                      <a:r>
                        <a:rPr sz="1000" dirty="0">
                          <a:solidFill>
                            <a:srgbClr val="00338D"/>
                          </a:solidFill>
                          <a:latin typeface="Arial (Corpo)"/>
                          <a:cs typeface="Arial"/>
                        </a:rPr>
                        <a:t>c.p. e</a:t>
                      </a:r>
                      <a:r>
                        <a:rPr sz="1000" spc="5" dirty="0">
                          <a:solidFill>
                            <a:srgbClr val="00338D"/>
                          </a:solidFill>
                          <a:latin typeface="Arial (Corpo)"/>
                          <a:cs typeface="Arial"/>
                        </a:rPr>
                        <a:t> </a:t>
                      </a:r>
                      <a:r>
                        <a:rPr sz="1000" u="sng" dirty="0">
                          <a:solidFill>
                            <a:srgbClr val="00338D"/>
                          </a:solidFill>
                          <a:uFill>
                            <a:solidFill>
                              <a:srgbClr val="00338D"/>
                            </a:solidFill>
                          </a:uFill>
                          <a:latin typeface="Arial (Corpo)"/>
                          <a:cs typeface="Arial"/>
                        </a:rPr>
                        <a:t>la</a:t>
                      </a:r>
                      <a:r>
                        <a:rPr sz="1000" u="sng" spc="-10" dirty="0">
                          <a:solidFill>
                            <a:srgbClr val="00338D"/>
                          </a:solidFill>
                          <a:uFill>
                            <a:solidFill>
                              <a:srgbClr val="00338D"/>
                            </a:solidFill>
                          </a:uFill>
                          <a:latin typeface="Arial (Corpo)"/>
                          <a:cs typeface="Arial"/>
                        </a:rPr>
                        <a:t> responsabilità</a:t>
                      </a:r>
                      <a:r>
                        <a:rPr sz="1000" u="none" spc="-10" dirty="0">
                          <a:solidFill>
                            <a:srgbClr val="00338D"/>
                          </a:solidFill>
                          <a:latin typeface="Arial (Corpo)"/>
                          <a:cs typeface="Arial"/>
                        </a:rPr>
                        <a:t> </a:t>
                      </a:r>
                      <a:r>
                        <a:rPr sz="1000" u="sng" dirty="0">
                          <a:solidFill>
                            <a:srgbClr val="00338D"/>
                          </a:solidFill>
                          <a:uFill>
                            <a:solidFill>
                              <a:srgbClr val="00338D"/>
                            </a:solidFill>
                          </a:uFill>
                          <a:latin typeface="Arial (Corpo)"/>
                          <a:cs typeface="Arial"/>
                        </a:rPr>
                        <a:t>ai</a:t>
                      </a:r>
                      <a:r>
                        <a:rPr sz="1000" u="sng" spc="-2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sensi</a:t>
                      </a:r>
                      <a:r>
                        <a:rPr sz="1000" u="sng" spc="-5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del</a:t>
                      </a:r>
                      <a:r>
                        <a:rPr sz="1000" u="sng" spc="-2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D.</a:t>
                      </a:r>
                      <a:r>
                        <a:rPr sz="1000" u="sng" spc="-2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lgs.</a:t>
                      </a:r>
                      <a:r>
                        <a:rPr sz="1000" u="sng" spc="-1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n.</a:t>
                      </a:r>
                      <a:r>
                        <a:rPr sz="1000" u="sng" spc="-1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231</a:t>
                      </a:r>
                      <a:r>
                        <a:rPr sz="1000" u="sng" spc="-2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del</a:t>
                      </a:r>
                      <a:r>
                        <a:rPr sz="1000" u="sng" spc="-3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2001</a:t>
                      </a:r>
                      <a:r>
                        <a:rPr sz="1000" u="sng" spc="-3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della</a:t>
                      </a:r>
                      <a:r>
                        <a:rPr sz="1000" u="sng" spc="-6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Holding</a:t>
                      </a:r>
                      <a:r>
                        <a:rPr sz="1000" u="sng" spc="-5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del</a:t>
                      </a:r>
                      <a:r>
                        <a:rPr sz="1000" u="sng" spc="-3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gruppo</a:t>
                      </a:r>
                      <a:r>
                        <a:rPr sz="1000" u="sng" spc="-5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(R.</a:t>
                      </a:r>
                      <a:r>
                        <a:rPr sz="1000" u="sng" spc="-2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Fire</a:t>
                      </a:r>
                      <a:r>
                        <a:rPr sz="1000" u="sng" spc="-2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Spa)</a:t>
                      </a:r>
                      <a:r>
                        <a:rPr sz="1000" u="sng" spc="-2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in</a:t>
                      </a:r>
                      <a:r>
                        <a:rPr sz="1000" u="sng" spc="-25"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riferimento</a:t>
                      </a:r>
                      <a:r>
                        <a:rPr sz="1000" u="sng" spc="-5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ai</a:t>
                      </a:r>
                      <a:r>
                        <a:rPr sz="1000" u="sng" spc="-20"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reati</a:t>
                      </a:r>
                      <a:r>
                        <a:rPr sz="1000" u="none" spc="-10" dirty="0">
                          <a:solidFill>
                            <a:srgbClr val="00338D"/>
                          </a:solidFill>
                          <a:latin typeface="Arial (Corpo)"/>
                          <a:cs typeface="Arial"/>
                        </a:rPr>
                        <a:t> </a:t>
                      </a:r>
                      <a:r>
                        <a:rPr sz="1000" u="sng" dirty="0">
                          <a:solidFill>
                            <a:srgbClr val="00338D"/>
                          </a:solidFill>
                          <a:uFill>
                            <a:solidFill>
                              <a:srgbClr val="00338D"/>
                            </a:solidFill>
                          </a:uFill>
                          <a:latin typeface="Arial (Corpo)"/>
                          <a:cs typeface="Arial"/>
                        </a:rPr>
                        <a:t>commessi</a:t>
                      </a:r>
                      <a:r>
                        <a:rPr sz="1000" u="sng" spc="-35"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nell'ambito</a:t>
                      </a:r>
                      <a:r>
                        <a:rPr sz="1000" u="sng" spc="-4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delle</a:t>
                      </a:r>
                      <a:r>
                        <a:rPr sz="1000" u="sng" spc="-40"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sue</a:t>
                      </a:r>
                      <a:r>
                        <a:rPr sz="1000" u="sng" spc="-125"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controllate</a:t>
                      </a:r>
                      <a:r>
                        <a:rPr sz="1000" u="none" spc="-10" dirty="0">
                          <a:solidFill>
                            <a:srgbClr val="00338D"/>
                          </a:solidFill>
                          <a:latin typeface="Arial (Corpo)"/>
                          <a:cs typeface="Arial"/>
                        </a:rPr>
                        <a:t>.</a:t>
                      </a:r>
                      <a:endParaRPr sz="1000">
                        <a:latin typeface="Arial (Corpo)"/>
                        <a:cs typeface="Arial"/>
                      </a:endParaRPr>
                    </a:p>
                  </a:txBody>
                  <a:tcPr marL="0" marR="0" marT="32384" marB="0">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3"/>
                  </a:ext>
                </a:extLst>
              </a:tr>
              <a:tr h="1060450">
                <a:tc>
                  <a:txBody>
                    <a:bodyPr/>
                    <a:lstStyle/>
                    <a:p>
                      <a:pPr>
                        <a:lnSpc>
                          <a:spcPct val="100000"/>
                        </a:lnSpc>
                      </a:pPr>
                      <a:endParaRPr sz="1000">
                        <a:latin typeface="Arial (Corpo)"/>
                        <a:cs typeface="Times New Roman"/>
                      </a:endParaRPr>
                    </a:p>
                    <a:p>
                      <a:pPr>
                        <a:lnSpc>
                          <a:spcPct val="100000"/>
                        </a:lnSpc>
                        <a:spcBef>
                          <a:spcPts val="70"/>
                        </a:spcBef>
                      </a:pPr>
                      <a:endParaRPr sz="1000">
                        <a:latin typeface="Arial (Corpo)"/>
                        <a:cs typeface="Times New Roman"/>
                      </a:endParaRPr>
                    </a:p>
                    <a:p>
                      <a:pPr marL="393065" marR="155575" indent="-233679">
                        <a:lnSpc>
                          <a:spcPct val="100000"/>
                        </a:lnSpc>
                      </a:pPr>
                      <a:r>
                        <a:rPr sz="1000" b="1" spc="-10" dirty="0">
                          <a:solidFill>
                            <a:srgbClr val="00338D"/>
                          </a:solidFill>
                          <a:latin typeface="Arial (Corpo)"/>
                          <a:cs typeface="Arial"/>
                        </a:rPr>
                        <a:t>Responsabilità dell’ente</a:t>
                      </a:r>
                      <a:endParaRPr sz="1000">
                        <a:latin typeface="Arial (Corpo)"/>
                        <a:cs typeface="Arial"/>
                      </a:endParaRPr>
                    </a:p>
                  </a:txBody>
                  <a:tcPr marL="0" marR="0" marT="0" marB="0">
                    <a:lnT w="12700">
                      <a:solidFill>
                        <a:srgbClr val="001F5F"/>
                      </a:solidFill>
                      <a:prstDash val="solid"/>
                    </a:lnT>
                    <a:lnB w="12700">
                      <a:solidFill>
                        <a:srgbClr val="001F5F"/>
                      </a:solidFill>
                      <a:prstDash val="solid"/>
                    </a:lnB>
                    <a:solidFill>
                      <a:srgbClr val="BDCCE1"/>
                    </a:solidFill>
                  </a:tcPr>
                </a:tc>
                <a:tc>
                  <a:txBody>
                    <a:bodyPr/>
                    <a:lstStyle/>
                    <a:p>
                      <a:pPr marL="85090" marR="329565">
                        <a:lnSpc>
                          <a:spcPct val="100000"/>
                        </a:lnSpc>
                        <a:spcBef>
                          <a:spcPts val="254"/>
                        </a:spcBef>
                      </a:pPr>
                      <a:r>
                        <a:rPr sz="1000" dirty="0">
                          <a:solidFill>
                            <a:srgbClr val="00338D"/>
                          </a:solidFill>
                          <a:latin typeface="Arial (Corpo)"/>
                          <a:cs typeface="Arial"/>
                        </a:rPr>
                        <a:t>La</a:t>
                      </a:r>
                      <a:r>
                        <a:rPr sz="1000" spc="-10" dirty="0">
                          <a:solidFill>
                            <a:srgbClr val="00338D"/>
                          </a:solidFill>
                          <a:latin typeface="Arial (Corpo)"/>
                          <a:cs typeface="Arial"/>
                        </a:rPr>
                        <a:t> Holding</a:t>
                      </a:r>
                      <a:r>
                        <a:rPr sz="1000" spc="-50" dirty="0">
                          <a:solidFill>
                            <a:srgbClr val="00338D"/>
                          </a:solidFill>
                          <a:latin typeface="Arial (Corpo)"/>
                          <a:cs typeface="Arial"/>
                        </a:rPr>
                        <a:t> </a:t>
                      </a:r>
                      <a:r>
                        <a:rPr sz="1000" dirty="0">
                          <a:solidFill>
                            <a:srgbClr val="00338D"/>
                          </a:solidFill>
                          <a:latin typeface="Arial (Corpo)"/>
                          <a:cs typeface="Arial"/>
                        </a:rPr>
                        <a:t>del</a:t>
                      </a:r>
                      <a:r>
                        <a:rPr sz="1000" spc="-25" dirty="0">
                          <a:solidFill>
                            <a:srgbClr val="00338D"/>
                          </a:solidFill>
                          <a:latin typeface="Arial (Corpo)"/>
                          <a:cs typeface="Arial"/>
                        </a:rPr>
                        <a:t> </a:t>
                      </a:r>
                      <a:r>
                        <a:rPr sz="1000" dirty="0">
                          <a:solidFill>
                            <a:srgbClr val="00338D"/>
                          </a:solidFill>
                          <a:latin typeface="Arial (Corpo)"/>
                          <a:cs typeface="Arial"/>
                        </a:rPr>
                        <a:t>gruppo</a:t>
                      </a:r>
                      <a:r>
                        <a:rPr sz="1000" spc="-50" dirty="0">
                          <a:solidFill>
                            <a:srgbClr val="00338D"/>
                          </a:solidFill>
                          <a:latin typeface="Arial (Corpo)"/>
                          <a:cs typeface="Arial"/>
                        </a:rPr>
                        <a:t> </a:t>
                      </a:r>
                      <a:r>
                        <a:rPr sz="1000" dirty="0">
                          <a:solidFill>
                            <a:srgbClr val="00338D"/>
                          </a:solidFill>
                          <a:latin typeface="Arial (Corpo)"/>
                          <a:cs typeface="Arial"/>
                        </a:rPr>
                        <a:t>(R.</a:t>
                      </a:r>
                      <a:r>
                        <a:rPr sz="1000" spc="-10" dirty="0">
                          <a:solidFill>
                            <a:srgbClr val="00338D"/>
                          </a:solidFill>
                          <a:latin typeface="Arial (Corpo)"/>
                          <a:cs typeface="Arial"/>
                        </a:rPr>
                        <a:t> </a:t>
                      </a:r>
                      <a:r>
                        <a:rPr sz="1000" dirty="0">
                          <a:solidFill>
                            <a:srgbClr val="00338D"/>
                          </a:solidFill>
                          <a:latin typeface="Arial (Corpo)"/>
                          <a:cs typeface="Arial"/>
                        </a:rPr>
                        <a:t>Fire</a:t>
                      </a:r>
                      <a:r>
                        <a:rPr sz="1000" spc="-25" dirty="0">
                          <a:solidFill>
                            <a:srgbClr val="00338D"/>
                          </a:solidFill>
                          <a:latin typeface="Arial (Corpo)"/>
                          <a:cs typeface="Arial"/>
                        </a:rPr>
                        <a:t> </a:t>
                      </a:r>
                      <a:r>
                        <a:rPr sz="1000" dirty="0">
                          <a:solidFill>
                            <a:srgbClr val="00338D"/>
                          </a:solidFill>
                          <a:latin typeface="Arial (Corpo)"/>
                          <a:cs typeface="Arial"/>
                        </a:rPr>
                        <a:t>Spa)</a:t>
                      </a:r>
                      <a:r>
                        <a:rPr sz="1000" spc="-25" dirty="0">
                          <a:solidFill>
                            <a:srgbClr val="00338D"/>
                          </a:solidFill>
                          <a:latin typeface="Arial (Corpo)"/>
                          <a:cs typeface="Arial"/>
                        </a:rPr>
                        <a:t> </a:t>
                      </a:r>
                      <a:r>
                        <a:rPr sz="1000" dirty="0">
                          <a:solidFill>
                            <a:srgbClr val="00338D"/>
                          </a:solidFill>
                          <a:latin typeface="Arial (Corpo)"/>
                          <a:cs typeface="Arial"/>
                        </a:rPr>
                        <a:t>è</a:t>
                      </a:r>
                      <a:r>
                        <a:rPr sz="1000" spc="-10" dirty="0">
                          <a:solidFill>
                            <a:srgbClr val="00338D"/>
                          </a:solidFill>
                          <a:latin typeface="Arial (Corpo)"/>
                          <a:cs typeface="Arial"/>
                        </a:rPr>
                        <a:t> </a:t>
                      </a:r>
                      <a:r>
                        <a:rPr sz="1000" dirty="0">
                          <a:solidFill>
                            <a:srgbClr val="00338D"/>
                          </a:solidFill>
                          <a:latin typeface="Arial (Corpo)"/>
                          <a:cs typeface="Arial"/>
                        </a:rPr>
                        <a:t>stata</a:t>
                      </a:r>
                      <a:r>
                        <a:rPr sz="1000" spc="-5" dirty="0">
                          <a:solidFill>
                            <a:srgbClr val="00338D"/>
                          </a:solidFill>
                          <a:latin typeface="Arial (Corpo)"/>
                          <a:cs typeface="Arial"/>
                        </a:rPr>
                        <a:t> </a:t>
                      </a:r>
                      <a:r>
                        <a:rPr sz="1000" dirty="0">
                          <a:solidFill>
                            <a:srgbClr val="00338D"/>
                          </a:solidFill>
                          <a:latin typeface="Arial (Corpo)"/>
                          <a:cs typeface="Arial"/>
                        </a:rPr>
                        <a:t>chiamata</a:t>
                      </a:r>
                      <a:r>
                        <a:rPr sz="1000" spc="-50" dirty="0">
                          <a:solidFill>
                            <a:srgbClr val="00338D"/>
                          </a:solidFill>
                          <a:latin typeface="Arial (Corpo)"/>
                          <a:cs typeface="Arial"/>
                        </a:rPr>
                        <a:t> </a:t>
                      </a:r>
                      <a:r>
                        <a:rPr sz="1000" dirty="0">
                          <a:solidFill>
                            <a:srgbClr val="00338D"/>
                          </a:solidFill>
                          <a:latin typeface="Arial (Corpo)"/>
                          <a:cs typeface="Arial"/>
                        </a:rPr>
                        <a:t>a</a:t>
                      </a:r>
                      <a:r>
                        <a:rPr sz="1000" spc="5" dirty="0">
                          <a:solidFill>
                            <a:srgbClr val="00338D"/>
                          </a:solidFill>
                          <a:latin typeface="Arial (Corpo)"/>
                          <a:cs typeface="Arial"/>
                        </a:rPr>
                        <a:t> </a:t>
                      </a:r>
                      <a:r>
                        <a:rPr sz="1000" spc="-10" dirty="0">
                          <a:solidFill>
                            <a:srgbClr val="00338D"/>
                          </a:solidFill>
                          <a:latin typeface="Arial (Corpo)"/>
                          <a:cs typeface="Arial"/>
                        </a:rPr>
                        <a:t>rispondere</a:t>
                      </a:r>
                      <a:r>
                        <a:rPr sz="1000" spc="-50" dirty="0">
                          <a:solidFill>
                            <a:srgbClr val="00338D"/>
                          </a:solidFill>
                          <a:latin typeface="Arial (Corpo)"/>
                          <a:cs typeface="Arial"/>
                        </a:rPr>
                        <a:t> </a:t>
                      </a:r>
                      <a:r>
                        <a:rPr sz="1000" dirty="0">
                          <a:solidFill>
                            <a:srgbClr val="00338D"/>
                          </a:solidFill>
                          <a:latin typeface="Arial (Corpo)"/>
                          <a:cs typeface="Arial"/>
                        </a:rPr>
                        <a:t>ai</a:t>
                      </a:r>
                      <a:r>
                        <a:rPr sz="1000" spc="-15" dirty="0">
                          <a:solidFill>
                            <a:srgbClr val="00338D"/>
                          </a:solidFill>
                          <a:latin typeface="Arial (Corpo)"/>
                          <a:cs typeface="Arial"/>
                        </a:rPr>
                        <a:t> </a:t>
                      </a:r>
                      <a:r>
                        <a:rPr sz="1000" dirty="0">
                          <a:solidFill>
                            <a:srgbClr val="00338D"/>
                          </a:solidFill>
                          <a:latin typeface="Arial (Corpo)"/>
                          <a:cs typeface="Arial"/>
                        </a:rPr>
                        <a:t>sensi</a:t>
                      </a:r>
                      <a:r>
                        <a:rPr sz="1000" spc="-55" dirty="0">
                          <a:solidFill>
                            <a:srgbClr val="00338D"/>
                          </a:solidFill>
                          <a:latin typeface="Arial (Corpo)"/>
                          <a:cs typeface="Arial"/>
                        </a:rPr>
                        <a:t> </a:t>
                      </a:r>
                      <a:r>
                        <a:rPr sz="1000" dirty="0">
                          <a:solidFill>
                            <a:srgbClr val="00338D"/>
                          </a:solidFill>
                          <a:latin typeface="Arial (Corpo)"/>
                          <a:cs typeface="Arial"/>
                        </a:rPr>
                        <a:t>del</a:t>
                      </a:r>
                      <a:r>
                        <a:rPr sz="1000" spc="-15" dirty="0">
                          <a:solidFill>
                            <a:srgbClr val="00338D"/>
                          </a:solidFill>
                          <a:latin typeface="Arial (Corpo)"/>
                          <a:cs typeface="Arial"/>
                        </a:rPr>
                        <a:t> </a:t>
                      </a:r>
                      <a:r>
                        <a:rPr sz="1000" dirty="0">
                          <a:solidFill>
                            <a:srgbClr val="00338D"/>
                          </a:solidFill>
                          <a:latin typeface="Arial (Corpo)"/>
                          <a:cs typeface="Arial"/>
                        </a:rPr>
                        <a:t>Decreto</a:t>
                      </a:r>
                      <a:r>
                        <a:rPr sz="1000" spc="-60" dirty="0">
                          <a:solidFill>
                            <a:srgbClr val="00338D"/>
                          </a:solidFill>
                          <a:latin typeface="Arial (Corpo)"/>
                          <a:cs typeface="Arial"/>
                        </a:rPr>
                        <a:t> </a:t>
                      </a:r>
                      <a:r>
                        <a:rPr sz="1000" spc="-20" dirty="0">
                          <a:solidFill>
                            <a:srgbClr val="00338D"/>
                          </a:solidFill>
                          <a:latin typeface="Arial (Corpo)"/>
                          <a:cs typeface="Arial"/>
                        </a:rPr>
                        <a:t>231, </a:t>
                      </a:r>
                      <a:r>
                        <a:rPr sz="1000" dirty="0">
                          <a:solidFill>
                            <a:srgbClr val="00338D"/>
                          </a:solidFill>
                          <a:latin typeface="Arial (Corpo)"/>
                          <a:cs typeface="Arial"/>
                        </a:rPr>
                        <a:t>del</a:t>
                      </a:r>
                      <a:r>
                        <a:rPr sz="1000" spc="-15" dirty="0">
                          <a:solidFill>
                            <a:srgbClr val="00338D"/>
                          </a:solidFill>
                          <a:latin typeface="Arial (Corpo)"/>
                          <a:cs typeface="Arial"/>
                        </a:rPr>
                        <a:t> </a:t>
                      </a:r>
                      <a:r>
                        <a:rPr sz="1000" dirty="0">
                          <a:solidFill>
                            <a:srgbClr val="00338D"/>
                          </a:solidFill>
                          <a:latin typeface="Arial (Corpo)"/>
                          <a:cs typeface="Arial"/>
                        </a:rPr>
                        <a:t>reato</a:t>
                      </a:r>
                      <a:r>
                        <a:rPr sz="1000" spc="-35" dirty="0">
                          <a:solidFill>
                            <a:srgbClr val="00338D"/>
                          </a:solidFill>
                          <a:latin typeface="Arial (Corpo)"/>
                          <a:cs typeface="Arial"/>
                        </a:rPr>
                        <a:t> </a:t>
                      </a:r>
                      <a:r>
                        <a:rPr sz="1000" dirty="0">
                          <a:solidFill>
                            <a:srgbClr val="00338D"/>
                          </a:solidFill>
                          <a:latin typeface="Arial (Corpo)"/>
                          <a:cs typeface="Arial"/>
                        </a:rPr>
                        <a:t>di truffa</a:t>
                      </a:r>
                      <a:r>
                        <a:rPr sz="1000" spc="-35" dirty="0">
                          <a:solidFill>
                            <a:srgbClr val="00338D"/>
                          </a:solidFill>
                          <a:latin typeface="Arial (Corpo)"/>
                          <a:cs typeface="Arial"/>
                        </a:rPr>
                        <a:t> </a:t>
                      </a:r>
                      <a:r>
                        <a:rPr sz="1000" spc="-10" dirty="0">
                          <a:solidFill>
                            <a:srgbClr val="00338D"/>
                          </a:solidFill>
                          <a:latin typeface="Arial (Corpo)"/>
                          <a:cs typeface="Arial"/>
                        </a:rPr>
                        <a:t>aggravata,</a:t>
                      </a:r>
                      <a:r>
                        <a:rPr sz="1000" spc="-30" dirty="0">
                          <a:solidFill>
                            <a:srgbClr val="00338D"/>
                          </a:solidFill>
                          <a:latin typeface="Arial (Corpo)"/>
                          <a:cs typeface="Arial"/>
                        </a:rPr>
                        <a:t> </a:t>
                      </a:r>
                      <a:r>
                        <a:rPr sz="1000" dirty="0">
                          <a:solidFill>
                            <a:srgbClr val="00338D"/>
                          </a:solidFill>
                          <a:latin typeface="Arial (Corpo)"/>
                          <a:cs typeface="Arial"/>
                        </a:rPr>
                        <a:t>commesso</a:t>
                      </a:r>
                      <a:r>
                        <a:rPr sz="1000" spc="-35" dirty="0">
                          <a:solidFill>
                            <a:srgbClr val="00338D"/>
                          </a:solidFill>
                          <a:latin typeface="Arial (Corpo)"/>
                          <a:cs typeface="Arial"/>
                        </a:rPr>
                        <a:t> </a:t>
                      </a:r>
                      <a:r>
                        <a:rPr sz="1000" spc="-10" dirty="0">
                          <a:solidFill>
                            <a:srgbClr val="00338D"/>
                          </a:solidFill>
                          <a:latin typeface="Arial (Corpo)"/>
                          <a:cs typeface="Arial"/>
                        </a:rPr>
                        <a:t>nell'ambito</a:t>
                      </a:r>
                      <a:r>
                        <a:rPr sz="1000" spc="-45" dirty="0">
                          <a:solidFill>
                            <a:srgbClr val="00338D"/>
                          </a:solidFill>
                          <a:latin typeface="Arial (Corpo)"/>
                          <a:cs typeface="Arial"/>
                        </a:rPr>
                        <a:t> </a:t>
                      </a:r>
                      <a:r>
                        <a:rPr sz="1000" spc="-10" dirty="0">
                          <a:solidFill>
                            <a:srgbClr val="00338D"/>
                          </a:solidFill>
                          <a:latin typeface="Arial (Corpo)"/>
                          <a:cs typeface="Arial"/>
                        </a:rPr>
                        <a:t>dell'attività</a:t>
                      </a:r>
                      <a:r>
                        <a:rPr sz="1000" spc="-40" dirty="0">
                          <a:solidFill>
                            <a:srgbClr val="00338D"/>
                          </a:solidFill>
                          <a:latin typeface="Arial (Corpo)"/>
                          <a:cs typeface="Arial"/>
                        </a:rPr>
                        <a:t> </a:t>
                      </a:r>
                      <a:r>
                        <a:rPr sz="1000" dirty="0">
                          <a:solidFill>
                            <a:srgbClr val="00338D"/>
                          </a:solidFill>
                          <a:latin typeface="Arial (Corpo)"/>
                          <a:cs typeface="Arial"/>
                        </a:rPr>
                        <a:t>di</a:t>
                      </a:r>
                      <a:r>
                        <a:rPr sz="1000" spc="-5" dirty="0">
                          <a:solidFill>
                            <a:srgbClr val="00338D"/>
                          </a:solidFill>
                          <a:latin typeface="Arial (Corpo)"/>
                          <a:cs typeface="Arial"/>
                        </a:rPr>
                        <a:t> </a:t>
                      </a:r>
                      <a:r>
                        <a:rPr sz="1000" dirty="0">
                          <a:solidFill>
                            <a:srgbClr val="00338D"/>
                          </a:solidFill>
                          <a:latin typeface="Arial (Corpo)"/>
                          <a:cs typeface="Arial"/>
                        </a:rPr>
                        <a:t>una</a:t>
                      </a:r>
                      <a:r>
                        <a:rPr sz="1000" spc="-5" dirty="0">
                          <a:solidFill>
                            <a:srgbClr val="00338D"/>
                          </a:solidFill>
                          <a:latin typeface="Arial (Corpo)"/>
                          <a:cs typeface="Arial"/>
                        </a:rPr>
                        <a:t> </a:t>
                      </a:r>
                      <a:r>
                        <a:rPr sz="1000" dirty="0">
                          <a:solidFill>
                            <a:srgbClr val="00338D"/>
                          </a:solidFill>
                          <a:latin typeface="Arial (Corpo)"/>
                          <a:cs typeface="Arial"/>
                        </a:rPr>
                        <a:t>sua </a:t>
                      </a:r>
                      <a:r>
                        <a:rPr sz="1000" spc="-10" dirty="0">
                          <a:solidFill>
                            <a:srgbClr val="00338D"/>
                          </a:solidFill>
                          <a:latin typeface="Arial (Corpo)"/>
                          <a:cs typeface="Arial"/>
                        </a:rPr>
                        <a:t>controllata,</a:t>
                      </a:r>
                      <a:r>
                        <a:rPr sz="1000" spc="-30" dirty="0">
                          <a:solidFill>
                            <a:srgbClr val="00338D"/>
                          </a:solidFill>
                          <a:latin typeface="Arial (Corpo)"/>
                          <a:cs typeface="Arial"/>
                        </a:rPr>
                        <a:t> </a:t>
                      </a:r>
                      <a:r>
                        <a:rPr sz="1000" spc="-25" dirty="0">
                          <a:solidFill>
                            <a:srgbClr val="00338D"/>
                          </a:solidFill>
                          <a:latin typeface="Arial (Corpo)"/>
                          <a:cs typeface="Arial"/>
                        </a:rPr>
                        <a:t>in </a:t>
                      </a:r>
                      <a:r>
                        <a:rPr sz="1000" dirty="0">
                          <a:solidFill>
                            <a:srgbClr val="00338D"/>
                          </a:solidFill>
                          <a:latin typeface="Arial (Corpo)"/>
                          <a:cs typeface="Arial"/>
                        </a:rPr>
                        <a:t>quanto</a:t>
                      </a:r>
                      <a:r>
                        <a:rPr sz="1000" spc="-45" dirty="0">
                          <a:solidFill>
                            <a:srgbClr val="00338D"/>
                          </a:solidFill>
                          <a:latin typeface="Arial (Corpo)"/>
                          <a:cs typeface="Arial"/>
                        </a:rPr>
                        <a:t> </a:t>
                      </a:r>
                      <a:r>
                        <a:rPr sz="1000" u="sng" dirty="0">
                          <a:solidFill>
                            <a:srgbClr val="00338D"/>
                          </a:solidFill>
                          <a:uFill>
                            <a:solidFill>
                              <a:srgbClr val="00338D"/>
                            </a:solidFill>
                          </a:uFill>
                          <a:latin typeface="Arial (Corpo)"/>
                          <a:cs typeface="Arial"/>
                        </a:rPr>
                        <a:t>il</a:t>
                      </a:r>
                      <a:r>
                        <a:rPr sz="1000" u="sng" spc="-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reato</a:t>
                      </a:r>
                      <a:r>
                        <a:rPr sz="1000" u="sng" spc="-3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era</a:t>
                      </a:r>
                      <a:r>
                        <a:rPr sz="1000" u="sng" spc="-20"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risultato</a:t>
                      </a:r>
                      <a:r>
                        <a:rPr sz="1000" u="sng" spc="-3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commesso</a:t>
                      </a:r>
                      <a:r>
                        <a:rPr sz="1000" u="sng" spc="-35"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nell'interesse</a:t>
                      </a:r>
                      <a:r>
                        <a:rPr sz="1000" u="sng" spc="-4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ed</a:t>
                      </a:r>
                      <a:r>
                        <a:rPr sz="1000" u="sng" spc="1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a</a:t>
                      </a:r>
                      <a:r>
                        <a:rPr sz="1000" u="sng" spc="5"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beneficio</a:t>
                      </a:r>
                      <a:r>
                        <a:rPr sz="1000" u="sng" spc="-3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solo</a:t>
                      </a:r>
                      <a:r>
                        <a:rPr sz="1000" u="sng" spc="-35"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apparente</a:t>
                      </a:r>
                      <a:r>
                        <a:rPr sz="1000" u="sng" spc="-35"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della</a:t>
                      </a:r>
                      <a:r>
                        <a:rPr sz="1000" u="none" spc="-10" dirty="0">
                          <a:solidFill>
                            <a:srgbClr val="00338D"/>
                          </a:solidFill>
                          <a:latin typeface="Arial (Corpo)"/>
                          <a:cs typeface="Arial"/>
                        </a:rPr>
                        <a:t> </a:t>
                      </a:r>
                      <a:r>
                        <a:rPr sz="1000" u="sng" spc="-10" dirty="0">
                          <a:solidFill>
                            <a:srgbClr val="00338D"/>
                          </a:solidFill>
                          <a:uFill>
                            <a:solidFill>
                              <a:srgbClr val="00338D"/>
                            </a:solidFill>
                          </a:uFill>
                          <a:latin typeface="Arial (Corpo)"/>
                          <a:cs typeface="Arial"/>
                        </a:rPr>
                        <a:t>controllata,</a:t>
                      </a:r>
                      <a:r>
                        <a:rPr sz="1000" u="sng" spc="-3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mentre in </a:t>
                      </a:r>
                      <a:r>
                        <a:rPr sz="1000" u="sng" spc="-10" dirty="0">
                          <a:solidFill>
                            <a:srgbClr val="00338D"/>
                          </a:solidFill>
                          <a:uFill>
                            <a:solidFill>
                              <a:srgbClr val="00338D"/>
                            </a:solidFill>
                          </a:uFill>
                          <a:latin typeface="Arial (Corpo)"/>
                          <a:cs typeface="Arial"/>
                        </a:rPr>
                        <a:t>concreto</a:t>
                      </a:r>
                      <a:r>
                        <a:rPr sz="1000" u="sng" spc="-3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tale</a:t>
                      </a:r>
                      <a:r>
                        <a:rPr sz="1000" u="sng" spc="-10" dirty="0">
                          <a:solidFill>
                            <a:srgbClr val="00338D"/>
                          </a:solidFill>
                          <a:uFill>
                            <a:solidFill>
                              <a:srgbClr val="00338D"/>
                            </a:solidFill>
                          </a:uFill>
                          <a:latin typeface="Arial (Corpo)"/>
                          <a:cs typeface="Arial"/>
                        </a:rPr>
                        <a:t> interesse</a:t>
                      </a:r>
                      <a:r>
                        <a:rPr sz="1000" u="sng" spc="-2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ed</a:t>
                      </a:r>
                      <a:r>
                        <a:rPr sz="1000" u="sng" spc="1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il</a:t>
                      </a:r>
                      <a:r>
                        <a:rPr sz="1000" u="sng" spc="-5"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conseguente</a:t>
                      </a:r>
                      <a:r>
                        <a:rPr sz="1000" u="sng" spc="-25"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beneficio</a:t>
                      </a:r>
                      <a:r>
                        <a:rPr sz="1000" u="sng" spc="-25"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riguardavano</a:t>
                      </a:r>
                      <a:r>
                        <a:rPr sz="1000" u="sng" spc="-30" dirty="0">
                          <a:solidFill>
                            <a:srgbClr val="00338D"/>
                          </a:solidFill>
                          <a:uFill>
                            <a:solidFill>
                              <a:srgbClr val="00338D"/>
                            </a:solidFill>
                          </a:uFill>
                          <a:latin typeface="Arial (Corpo)"/>
                          <a:cs typeface="Arial"/>
                        </a:rPr>
                        <a:t> </a:t>
                      </a:r>
                      <a:r>
                        <a:rPr sz="1000" u="sng" spc="-25" dirty="0">
                          <a:solidFill>
                            <a:srgbClr val="00338D"/>
                          </a:solidFill>
                          <a:uFill>
                            <a:solidFill>
                              <a:srgbClr val="00338D"/>
                            </a:solidFill>
                          </a:uFill>
                          <a:latin typeface="Arial (Corpo)"/>
                          <a:cs typeface="Arial"/>
                        </a:rPr>
                        <a:t>la</a:t>
                      </a:r>
                      <a:r>
                        <a:rPr sz="1000" u="none" spc="-25" dirty="0">
                          <a:solidFill>
                            <a:srgbClr val="00338D"/>
                          </a:solidFill>
                          <a:latin typeface="Arial (Corpo)"/>
                          <a:cs typeface="Arial"/>
                        </a:rPr>
                        <a:t> </a:t>
                      </a:r>
                      <a:r>
                        <a:rPr sz="1000" u="sng" spc="-10" dirty="0">
                          <a:solidFill>
                            <a:srgbClr val="00338D"/>
                          </a:solidFill>
                          <a:uFill>
                            <a:solidFill>
                              <a:srgbClr val="00338D"/>
                            </a:solidFill>
                          </a:uFill>
                          <a:latin typeface="Arial (Corpo)"/>
                          <a:cs typeface="Arial"/>
                        </a:rPr>
                        <a:t>controllante</a:t>
                      </a:r>
                      <a:r>
                        <a:rPr sz="1000" u="none" spc="-10" dirty="0">
                          <a:solidFill>
                            <a:srgbClr val="00338D"/>
                          </a:solidFill>
                          <a:latin typeface="Arial (Corpo)"/>
                          <a:cs typeface="Arial"/>
                        </a:rPr>
                        <a:t>,</a:t>
                      </a:r>
                      <a:r>
                        <a:rPr sz="1000" u="none" spc="-30" dirty="0">
                          <a:solidFill>
                            <a:srgbClr val="00338D"/>
                          </a:solidFill>
                          <a:latin typeface="Arial (Corpo)"/>
                          <a:cs typeface="Arial"/>
                        </a:rPr>
                        <a:t> </a:t>
                      </a:r>
                      <a:r>
                        <a:rPr sz="1000" u="none" dirty="0">
                          <a:solidFill>
                            <a:srgbClr val="00338D"/>
                          </a:solidFill>
                          <a:latin typeface="Arial (Corpo)"/>
                          <a:cs typeface="Arial"/>
                        </a:rPr>
                        <a:t>nella</a:t>
                      </a:r>
                      <a:r>
                        <a:rPr sz="1000" u="none" spc="-30" dirty="0">
                          <a:solidFill>
                            <a:srgbClr val="00338D"/>
                          </a:solidFill>
                          <a:latin typeface="Arial (Corpo)"/>
                          <a:cs typeface="Arial"/>
                        </a:rPr>
                        <a:t> </a:t>
                      </a:r>
                      <a:r>
                        <a:rPr sz="1000" u="none" dirty="0">
                          <a:solidFill>
                            <a:srgbClr val="00338D"/>
                          </a:solidFill>
                          <a:latin typeface="Arial (Corpo)"/>
                          <a:cs typeface="Arial"/>
                        </a:rPr>
                        <a:t>cui </a:t>
                      </a:r>
                      <a:r>
                        <a:rPr sz="1000" u="none" spc="-10" dirty="0">
                          <a:solidFill>
                            <a:srgbClr val="00338D"/>
                          </a:solidFill>
                          <a:latin typeface="Arial (Corpo)"/>
                          <a:cs typeface="Arial"/>
                        </a:rPr>
                        <a:t>effettiva</a:t>
                      </a:r>
                      <a:r>
                        <a:rPr sz="1000" u="none" spc="-30" dirty="0">
                          <a:solidFill>
                            <a:srgbClr val="00338D"/>
                          </a:solidFill>
                          <a:latin typeface="Arial (Corpo)"/>
                          <a:cs typeface="Arial"/>
                        </a:rPr>
                        <a:t> </a:t>
                      </a:r>
                      <a:r>
                        <a:rPr sz="1000" u="none" spc="-10" dirty="0">
                          <a:solidFill>
                            <a:srgbClr val="00338D"/>
                          </a:solidFill>
                          <a:latin typeface="Arial (Corpo)"/>
                          <a:cs typeface="Arial"/>
                        </a:rPr>
                        <a:t>disponibilità</a:t>
                      </a:r>
                      <a:r>
                        <a:rPr sz="1000" u="none" spc="-40" dirty="0">
                          <a:solidFill>
                            <a:srgbClr val="00338D"/>
                          </a:solidFill>
                          <a:latin typeface="Arial (Corpo)"/>
                          <a:cs typeface="Arial"/>
                        </a:rPr>
                        <a:t> </a:t>
                      </a:r>
                      <a:r>
                        <a:rPr sz="1000" u="none" spc="-10" dirty="0">
                          <a:solidFill>
                            <a:srgbClr val="00338D"/>
                          </a:solidFill>
                          <a:latin typeface="Arial (Corpo)"/>
                          <a:cs typeface="Arial"/>
                        </a:rPr>
                        <a:t>finivano</a:t>
                      </a:r>
                      <a:r>
                        <a:rPr sz="1000" u="none" spc="-40" dirty="0">
                          <a:solidFill>
                            <a:srgbClr val="00338D"/>
                          </a:solidFill>
                          <a:latin typeface="Arial (Corpo)"/>
                          <a:cs typeface="Arial"/>
                        </a:rPr>
                        <a:t> </a:t>
                      </a:r>
                      <a:r>
                        <a:rPr sz="1000" u="none" dirty="0">
                          <a:solidFill>
                            <a:srgbClr val="00338D"/>
                          </a:solidFill>
                          <a:latin typeface="Arial (Corpo)"/>
                          <a:cs typeface="Arial"/>
                        </a:rPr>
                        <a:t>le </a:t>
                      </a:r>
                      <a:r>
                        <a:rPr sz="1000" u="none" spc="-10" dirty="0">
                          <a:solidFill>
                            <a:srgbClr val="00338D"/>
                          </a:solidFill>
                          <a:latin typeface="Arial (Corpo)"/>
                          <a:cs typeface="Arial"/>
                        </a:rPr>
                        <a:t>liquidità</a:t>
                      </a:r>
                      <a:r>
                        <a:rPr sz="1000" u="none" spc="-30" dirty="0">
                          <a:solidFill>
                            <a:srgbClr val="00338D"/>
                          </a:solidFill>
                          <a:latin typeface="Arial (Corpo)"/>
                          <a:cs typeface="Arial"/>
                        </a:rPr>
                        <a:t> </a:t>
                      </a:r>
                      <a:r>
                        <a:rPr sz="1000" u="none" dirty="0">
                          <a:solidFill>
                            <a:srgbClr val="00338D"/>
                          </a:solidFill>
                          <a:latin typeface="Arial (Corpo)"/>
                          <a:cs typeface="Arial"/>
                        </a:rPr>
                        <a:t>di</a:t>
                      </a:r>
                      <a:r>
                        <a:rPr sz="1000" u="none" spc="5" dirty="0">
                          <a:solidFill>
                            <a:srgbClr val="00338D"/>
                          </a:solidFill>
                          <a:latin typeface="Arial (Corpo)"/>
                          <a:cs typeface="Arial"/>
                        </a:rPr>
                        <a:t> </a:t>
                      </a:r>
                      <a:r>
                        <a:rPr sz="1000" u="none" dirty="0">
                          <a:solidFill>
                            <a:srgbClr val="00338D"/>
                          </a:solidFill>
                          <a:latin typeface="Arial (Corpo)"/>
                          <a:cs typeface="Arial"/>
                        </a:rPr>
                        <a:t>volta</a:t>
                      </a:r>
                      <a:r>
                        <a:rPr sz="1000" u="none" spc="-15" dirty="0">
                          <a:solidFill>
                            <a:srgbClr val="00338D"/>
                          </a:solidFill>
                          <a:latin typeface="Arial (Corpo)"/>
                          <a:cs typeface="Arial"/>
                        </a:rPr>
                        <a:t> </a:t>
                      </a:r>
                      <a:r>
                        <a:rPr sz="1000" u="none" dirty="0">
                          <a:solidFill>
                            <a:srgbClr val="00338D"/>
                          </a:solidFill>
                          <a:latin typeface="Arial (Corpo)"/>
                          <a:cs typeface="Arial"/>
                        </a:rPr>
                        <a:t>in</a:t>
                      </a:r>
                      <a:r>
                        <a:rPr sz="1000" u="none" spc="-5" dirty="0">
                          <a:solidFill>
                            <a:srgbClr val="00338D"/>
                          </a:solidFill>
                          <a:latin typeface="Arial (Corpo)"/>
                          <a:cs typeface="Arial"/>
                        </a:rPr>
                        <a:t> </a:t>
                      </a:r>
                      <a:r>
                        <a:rPr sz="1000" u="none" spc="-10" dirty="0">
                          <a:solidFill>
                            <a:srgbClr val="00338D"/>
                          </a:solidFill>
                          <a:latin typeface="Arial (Corpo)"/>
                          <a:cs typeface="Arial"/>
                        </a:rPr>
                        <a:t>volta</a:t>
                      </a:r>
                      <a:r>
                        <a:rPr sz="1000" u="none" spc="-100" dirty="0">
                          <a:solidFill>
                            <a:srgbClr val="00338D"/>
                          </a:solidFill>
                          <a:latin typeface="Arial (Corpo)"/>
                          <a:cs typeface="Arial"/>
                        </a:rPr>
                        <a:t> </a:t>
                      </a:r>
                      <a:r>
                        <a:rPr sz="1000" u="none" spc="-10" dirty="0">
                          <a:solidFill>
                            <a:srgbClr val="00338D"/>
                          </a:solidFill>
                          <a:latin typeface="Arial (Corpo)"/>
                          <a:cs typeface="Arial"/>
                        </a:rPr>
                        <a:t>percepite.</a:t>
                      </a:r>
                      <a:endParaRPr sz="1000">
                        <a:latin typeface="Arial (Corpo)"/>
                        <a:cs typeface="Arial"/>
                      </a:endParaRPr>
                    </a:p>
                  </a:txBody>
                  <a:tcPr marL="0" marR="0" marT="32384" marB="0">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4"/>
                  </a:ext>
                </a:extLst>
              </a:tr>
              <a:tr h="1363980">
                <a:tc>
                  <a:txBody>
                    <a:bodyPr/>
                    <a:lstStyle/>
                    <a:p>
                      <a:pPr>
                        <a:lnSpc>
                          <a:spcPct val="100000"/>
                        </a:lnSpc>
                      </a:pPr>
                      <a:endParaRPr sz="1000">
                        <a:latin typeface="Arial (Corpo)"/>
                        <a:cs typeface="Times New Roman"/>
                      </a:endParaRPr>
                    </a:p>
                    <a:p>
                      <a:pPr>
                        <a:lnSpc>
                          <a:spcPct val="100000"/>
                        </a:lnSpc>
                        <a:spcBef>
                          <a:spcPts val="1220"/>
                        </a:spcBef>
                      </a:pPr>
                      <a:endParaRPr sz="1000">
                        <a:latin typeface="Arial (Corpo)"/>
                        <a:cs typeface="Times New Roman"/>
                      </a:endParaRPr>
                    </a:p>
                    <a:p>
                      <a:pPr marL="487680" marR="294005" indent="-201295">
                        <a:lnSpc>
                          <a:spcPct val="100000"/>
                        </a:lnSpc>
                        <a:spcBef>
                          <a:spcPts val="5"/>
                        </a:spcBef>
                      </a:pPr>
                      <a:r>
                        <a:rPr sz="1000" b="1" spc="-10" dirty="0">
                          <a:solidFill>
                            <a:srgbClr val="00338D"/>
                          </a:solidFill>
                          <a:latin typeface="Arial (Corpo)"/>
                          <a:cs typeface="Arial"/>
                        </a:rPr>
                        <a:t>Principio</a:t>
                      </a:r>
                      <a:r>
                        <a:rPr sz="1000" b="1" spc="-50" dirty="0">
                          <a:solidFill>
                            <a:srgbClr val="00338D"/>
                          </a:solidFill>
                          <a:latin typeface="Arial (Corpo)"/>
                          <a:cs typeface="Arial"/>
                        </a:rPr>
                        <a:t> </a:t>
                      </a:r>
                      <a:r>
                        <a:rPr sz="1000" b="1" spc="-35" dirty="0">
                          <a:solidFill>
                            <a:srgbClr val="00338D"/>
                          </a:solidFill>
                          <a:latin typeface="Arial (Corpo)"/>
                          <a:cs typeface="Arial"/>
                        </a:rPr>
                        <a:t>di </a:t>
                      </a:r>
                      <a:r>
                        <a:rPr sz="1000" b="1" spc="-10" dirty="0">
                          <a:solidFill>
                            <a:srgbClr val="00338D"/>
                          </a:solidFill>
                          <a:latin typeface="Arial (Corpo)"/>
                          <a:cs typeface="Arial"/>
                        </a:rPr>
                        <a:t>diritto</a:t>
                      </a:r>
                      <a:endParaRPr sz="1000">
                        <a:latin typeface="Arial (Corpo)"/>
                        <a:cs typeface="Arial"/>
                      </a:endParaRPr>
                    </a:p>
                  </a:txBody>
                  <a:tcPr marL="0" marR="0" marT="0" marB="0">
                    <a:lnT w="12700">
                      <a:solidFill>
                        <a:srgbClr val="001F5F"/>
                      </a:solidFill>
                      <a:prstDash val="solid"/>
                    </a:lnT>
                    <a:lnB w="12700">
                      <a:solidFill>
                        <a:srgbClr val="001F5F"/>
                      </a:solidFill>
                      <a:prstDash val="solid"/>
                    </a:lnB>
                    <a:solidFill>
                      <a:srgbClr val="BDCCE1"/>
                    </a:solidFill>
                  </a:tcPr>
                </a:tc>
                <a:tc>
                  <a:txBody>
                    <a:bodyPr/>
                    <a:lstStyle/>
                    <a:p>
                      <a:pPr marL="85090" marR="129539">
                        <a:lnSpc>
                          <a:spcPct val="100000"/>
                        </a:lnSpc>
                        <a:spcBef>
                          <a:spcPts val="259"/>
                        </a:spcBef>
                      </a:pPr>
                      <a:r>
                        <a:rPr sz="1000" dirty="0">
                          <a:solidFill>
                            <a:srgbClr val="00338D"/>
                          </a:solidFill>
                          <a:latin typeface="Arial (Corpo)"/>
                          <a:cs typeface="Arial"/>
                        </a:rPr>
                        <a:t>La</a:t>
                      </a:r>
                      <a:r>
                        <a:rPr sz="1000" spc="-10" dirty="0">
                          <a:solidFill>
                            <a:srgbClr val="00338D"/>
                          </a:solidFill>
                          <a:latin typeface="Arial (Corpo)"/>
                          <a:cs typeface="Arial"/>
                        </a:rPr>
                        <a:t> </a:t>
                      </a:r>
                      <a:r>
                        <a:rPr sz="1000" dirty="0">
                          <a:solidFill>
                            <a:srgbClr val="00338D"/>
                          </a:solidFill>
                          <a:latin typeface="Arial (Corpo)"/>
                          <a:cs typeface="Arial"/>
                        </a:rPr>
                        <a:t>corte</a:t>
                      </a:r>
                      <a:r>
                        <a:rPr sz="1000" spc="-45" dirty="0">
                          <a:solidFill>
                            <a:srgbClr val="00338D"/>
                          </a:solidFill>
                          <a:latin typeface="Arial (Corpo)"/>
                          <a:cs typeface="Arial"/>
                        </a:rPr>
                        <a:t> </a:t>
                      </a:r>
                      <a:r>
                        <a:rPr sz="1000" dirty="0">
                          <a:solidFill>
                            <a:srgbClr val="00338D"/>
                          </a:solidFill>
                          <a:latin typeface="Arial (Corpo)"/>
                          <a:cs typeface="Arial"/>
                        </a:rPr>
                        <a:t>ha</a:t>
                      </a:r>
                      <a:r>
                        <a:rPr sz="1000" spc="-5" dirty="0">
                          <a:solidFill>
                            <a:srgbClr val="00338D"/>
                          </a:solidFill>
                          <a:latin typeface="Arial (Corpo)"/>
                          <a:cs typeface="Arial"/>
                        </a:rPr>
                        <a:t> </a:t>
                      </a:r>
                      <a:r>
                        <a:rPr sz="1000" dirty="0">
                          <a:solidFill>
                            <a:srgbClr val="00338D"/>
                          </a:solidFill>
                          <a:latin typeface="Arial (Corpo)"/>
                          <a:cs typeface="Arial"/>
                        </a:rPr>
                        <a:t>chiarito</a:t>
                      </a:r>
                      <a:r>
                        <a:rPr sz="1000" spc="-50" dirty="0">
                          <a:solidFill>
                            <a:srgbClr val="00338D"/>
                          </a:solidFill>
                          <a:latin typeface="Arial (Corpo)"/>
                          <a:cs typeface="Arial"/>
                        </a:rPr>
                        <a:t> </a:t>
                      </a:r>
                      <a:r>
                        <a:rPr sz="1000" dirty="0">
                          <a:solidFill>
                            <a:srgbClr val="00338D"/>
                          </a:solidFill>
                          <a:latin typeface="Arial (Corpo)"/>
                          <a:cs typeface="Arial"/>
                        </a:rPr>
                        <a:t>che</a:t>
                      </a:r>
                      <a:r>
                        <a:rPr sz="1000" spc="-20" dirty="0">
                          <a:solidFill>
                            <a:srgbClr val="00338D"/>
                          </a:solidFill>
                          <a:latin typeface="Arial (Corpo)"/>
                          <a:cs typeface="Arial"/>
                        </a:rPr>
                        <a:t> </a:t>
                      </a:r>
                      <a:r>
                        <a:rPr sz="1000" dirty="0">
                          <a:solidFill>
                            <a:srgbClr val="00338D"/>
                          </a:solidFill>
                          <a:latin typeface="Arial (Corpo)"/>
                          <a:cs typeface="Arial"/>
                        </a:rPr>
                        <a:t>occorre</a:t>
                      </a:r>
                      <a:r>
                        <a:rPr sz="1000" spc="-55" dirty="0">
                          <a:solidFill>
                            <a:srgbClr val="00338D"/>
                          </a:solidFill>
                          <a:latin typeface="Arial (Corpo)"/>
                          <a:cs typeface="Arial"/>
                        </a:rPr>
                        <a:t> </a:t>
                      </a:r>
                      <a:r>
                        <a:rPr sz="1000" dirty="0">
                          <a:solidFill>
                            <a:srgbClr val="00338D"/>
                          </a:solidFill>
                          <a:latin typeface="Arial (Corpo)"/>
                          <a:cs typeface="Arial"/>
                        </a:rPr>
                        <a:t>escludere</a:t>
                      </a:r>
                      <a:r>
                        <a:rPr sz="1000" spc="-45" dirty="0">
                          <a:solidFill>
                            <a:srgbClr val="00338D"/>
                          </a:solidFill>
                          <a:latin typeface="Arial (Corpo)"/>
                          <a:cs typeface="Arial"/>
                        </a:rPr>
                        <a:t> </a:t>
                      </a:r>
                      <a:r>
                        <a:rPr sz="1000" spc="-10" dirty="0">
                          <a:solidFill>
                            <a:srgbClr val="00338D"/>
                          </a:solidFill>
                          <a:latin typeface="Arial (Corpo)"/>
                          <a:cs typeface="Arial"/>
                        </a:rPr>
                        <a:t>"automatismi</a:t>
                      </a:r>
                      <a:r>
                        <a:rPr sz="1000" spc="-55" dirty="0">
                          <a:solidFill>
                            <a:srgbClr val="00338D"/>
                          </a:solidFill>
                          <a:latin typeface="Arial (Corpo)"/>
                          <a:cs typeface="Arial"/>
                        </a:rPr>
                        <a:t> </a:t>
                      </a:r>
                      <a:r>
                        <a:rPr sz="1000" spc="-10" dirty="0">
                          <a:solidFill>
                            <a:srgbClr val="00338D"/>
                          </a:solidFill>
                          <a:latin typeface="Arial (Corpo)"/>
                          <a:cs typeface="Arial"/>
                        </a:rPr>
                        <a:t>applicativi"</a:t>
                      </a:r>
                      <a:r>
                        <a:rPr sz="1000" spc="-45" dirty="0">
                          <a:solidFill>
                            <a:srgbClr val="00338D"/>
                          </a:solidFill>
                          <a:latin typeface="Arial (Corpo)"/>
                          <a:cs typeface="Arial"/>
                        </a:rPr>
                        <a:t> </a:t>
                      </a:r>
                      <a:r>
                        <a:rPr sz="1000" dirty="0">
                          <a:solidFill>
                            <a:srgbClr val="00338D"/>
                          </a:solidFill>
                          <a:latin typeface="Arial (Corpo)"/>
                          <a:cs typeface="Arial"/>
                        </a:rPr>
                        <a:t>o</a:t>
                      </a:r>
                      <a:r>
                        <a:rPr sz="1000" spc="-5" dirty="0">
                          <a:solidFill>
                            <a:srgbClr val="00338D"/>
                          </a:solidFill>
                          <a:latin typeface="Arial (Corpo)"/>
                          <a:cs typeface="Arial"/>
                        </a:rPr>
                        <a:t> </a:t>
                      </a:r>
                      <a:r>
                        <a:rPr sz="1000" spc="-10" dirty="0">
                          <a:solidFill>
                            <a:srgbClr val="00338D"/>
                          </a:solidFill>
                          <a:latin typeface="Arial (Corpo)"/>
                          <a:cs typeface="Arial"/>
                        </a:rPr>
                        <a:t>"semplificazioni probatorie"</a:t>
                      </a:r>
                      <a:r>
                        <a:rPr sz="1000" spc="-45" dirty="0">
                          <a:solidFill>
                            <a:srgbClr val="00338D"/>
                          </a:solidFill>
                          <a:latin typeface="Arial (Corpo)"/>
                          <a:cs typeface="Arial"/>
                        </a:rPr>
                        <a:t> </a:t>
                      </a:r>
                      <a:r>
                        <a:rPr sz="1000" spc="-10" dirty="0">
                          <a:solidFill>
                            <a:srgbClr val="00338D"/>
                          </a:solidFill>
                          <a:latin typeface="Arial (Corpo)"/>
                          <a:cs typeface="Arial"/>
                        </a:rPr>
                        <a:t>nell'indagine</a:t>
                      </a:r>
                      <a:r>
                        <a:rPr sz="1000" spc="-30" dirty="0">
                          <a:solidFill>
                            <a:srgbClr val="00338D"/>
                          </a:solidFill>
                          <a:latin typeface="Arial (Corpo)"/>
                          <a:cs typeface="Arial"/>
                        </a:rPr>
                        <a:t> </a:t>
                      </a:r>
                      <a:r>
                        <a:rPr sz="1000" dirty="0">
                          <a:solidFill>
                            <a:srgbClr val="00338D"/>
                          </a:solidFill>
                          <a:latin typeface="Arial (Corpo)"/>
                          <a:cs typeface="Arial"/>
                        </a:rPr>
                        <a:t>su</a:t>
                      </a:r>
                      <a:r>
                        <a:rPr sz="1000" spc="10" dirty="0">
                          <a:solidFill>
                            <a:srgbClr val="00338D"/>
                          </a:solidFill>
                          <a:latin typeface="Arial (Corpo)"/>
                          <a:cs typeface="Arial"/>
                        </a:rPr>
                        <a:t> </a:t>
                      </a:r>
                      <a:r>
                        <a:rPr sz="1000" dirty="0">
                          <a:solidFill>
                            <a:srgbClr val="00338D"/>
                          </a:solidFill>
                          <a:latin typeface="Arial (Corpo)"/>
                          <a:cs typeface="Arial"/>
                        </a:rPr>
                        <a:t>una</a:t>
                      </a:r>
                      <a:r>
                        <a:rPr sz="1000" spc="-5" dirty="0">
                          <a:solidFill>
                            <a:srgbClr val="00338D"/>
                          </a:solidFill>
                          <a:latin typeface="Arial (Corpo)"/>
                          <a:cs typeface="Arial"/>
                        </a:rPr>
                        <a:t> </a:t>
                      </a:r>
                      <a:r>
                        <a:rPr sz="1000" spc="-10" dirty="0">
                          <a:solidFill>
                            <a:srgbClr val="00338D"/>
                          </a:solidFill>
                          <a:latin typeface="Arial (Corpo)"/>
                          <a:cs typeface="Arial"/>
                        </a:rPr>
                        <a:t>eventuale</a:t>
                      </a:r>
                      <a:r>
                        <a:rPr sz="1000" spc="-30" dirty="0">
                          <a:solidFill>
                            <a:srgbClr val="00338D"/>
                          </a:solidFill>
                          <a:latin typeface="Arial (Corpo)"/>
                          <a:cs typeface="Arial"/>
                        </a:rPr>
                        <a:t> </a:t>
                      </a:r>
                      <a:r>
                        <a:rPr sz="1000" spc="-10" dirty="0">
                          <a:solidFill>
                            <a:srgbClr val="00338D"/>
                          </a:solidFill>
                          <a:latin typeface="Arial (Corpo)"/>
                          <a:cs typeface="Arial"/>
                        </a:rPr>
                        <a:t>responsabilità</a:t>
                      </a:r>
                      <a:r>
                        <a:rPr sz="1000" spc="-40" dirty="0">
                          <a:solidFill>
                            <a:srgbClr val="00338D"/>
                          </a:solidFill>
                          <a:latin typeface="Arial (Corpo)"/>
                          <a:cs typeface="Arial"/>
                        </a:rPr>
                        <a:t> </a:t>
                      </a:r>
                      <a:r>
                        <a:rPr sz="1000" dirty="0">
                          <a:solidFill>
                            <a:srgbClr val="00338D"/>
                          </a:solidFill>
                          <a:latin typeface="Arial (Corpo)"/>
                          <a:cs typeface="Arial"/>
                        </a:rPr>
                        <a:t>della</a:t>
                      </a:r>
                      <a:r>
                        <a:rPr sz="1000" spc="-45" dirty="0">
                          <a:solidFill>
                            <a:srgbClr val="00338D"/>
                          </a:solidFill>
                          <a:latin typeface="Arial (Corpo)"/>
                          <a:cs typeface="Arial"/>
                        </a:rPr>
                        <a:t> </a:t>
                      </a:r>
                      <a:r>
                        <a:rPr sz="1000" dirty="0">
                          <a:solidFill>
                            <a:srgbClr val="00338D"/>
                          </a:solidFill>
                          <a:latin typeface="Arial (Corpo)"/>
                          <a:cs typeface="Arial"/>
                        </a:rPr>
                        <a:t>società</a:t>
                      </a:r>
                      <a:r>
                        <a:rPr sz="1000" spc="-30" dirty="0">
                          <a:solidFill>
                            <a:srgbClr val="00338D"/>
                          </a:solidFill>
                          <a:latin typeface="Arial (Corpo)"/>
                          <a:cs typeface="Arial"/>
                        </a:rPr>
                        <a:t> </a:t>
                      </a:r>
                      <a:r>
                        <a:rPr sz="1000" spc="-10" dirty="0">
                          <a:solidFill>
                            <a:srgbClr val="00338D"/>
                          </a:solidFill>
                          <a:latin typeface="Arial (Corpo)"/>
                          <a:cs typeface="Arial"/>
                        </a:rPr>
                        <a:t>capogruppo,</a:t>
                      </a:r>
                      <a:r>
                        <a:rPr sz="1000" spc="500" dirty="0">
                          <a:solidFill>
                            <a:srgbClr val="00338D"/>
                          </a:solidFill>
                          <a:latin typeface="Arial (Corpo)"/>
                          <a:cs typeface="Arial"/>
                        </a:rPr>
                        <a:t> </a:t>
                      </a:r>
                      <a:r>
                        <a:rPr sz="1000" spc="-10" dirty="0">
                          <a:solidFill>
                            <a:srgbClr val="00338D"/>
                          </a:solidFill>
                          <a:latin typeface="Arial (Corpo)"/>
                          <a:cs typeface="Arial"/>
                        </a:rPr>
                        <a:t>richiedendo,</a:t>
                      </a:r>
                      <a:r>
                        <a:rPr sz="1000" spc="-40" dirty="0">
                          <a:solidFill>
                            <a:srgbClr val="00338D"/>
                          </a:solidFill>
                          <a:latin typeface="Arial (Corpo)"/>
                          <a:cs typeface="Arial"/>
                        </a:rPr>
                        <a:t> </a:t>
                      </a:r>
                      <a:r>
                        <a:rPr sz="1000" dirty="0">
                          <a:solidFill>
                            <a:srgbClr val="00338D"/>
                          </a:solidFill>
                          <a:latin typeface="Arial (Corpo)"/>
                          <a:cs typeface="Arial"/>
                        </a:rPr>
                        <a:t>invero,</a:t>
                      </a:r>
                      <a:r>
                        <a:rPr sz="1000" spc="-35" dirty="0">
                          <a:solidFill>
                            <a:srgbClr val="00338D"/>
                          </a:solidFill>
                          <a:latin typeface="Arial (Corpo)"/>
                          <a:cs typeface="Arial"/>
                        </a:rPr>
                        <a:t> </a:t>
                      </a:r>
                      <a:r>
                        <a:rPr sz="1000" u="sng" dirty="0">
                          <a:solidFill>
                            <a:srgbClr val="00338D"/>
                          </a:solidFill>
                          <a:uFill>
                            <a:solidFill>
                              <a:srgbClr val="00338D"/>
                            </a:solidFill>
                          </a:uFill>
                          <a:latin typeface="Arial (Corpo)"/>
                          <a:cs typeface="Arial"/>
                        </a:rPr>
                        <a:t>due</a:t>
                      </a:r>
                      <a:r>
                        <a:rPr sz="1000" u="sng" spc="-10" dirty="0">
                          <a:solidFill>
                            <a:srgbClr val="00338D"/>
                          </a:solidFill>
                          <a:uFill>
                            <a:solidFill>
                              <a:srgbClr val="00338D"/>
                            </a:solidFill>
                          </a:uFill>
                          <a:latin typeface="Arial (Corpo)"/>
                          <a:cs typeface="Arial"/>
                        </a:rPr>
                        <a:t> presupposti</a:t>
                      </a:r>
                      <a:r>
                        <a:rPr sz="1000" u="none" spc="-10" dirty="0">
                          <a:solidFill>
                            <a:srgbClr val="00338D"/>
                          </a:solidFill>
                          <a:latin typeface="Arial (Corpo)"/>
                          <a:cs typeface="Arial"/>
                        </a:rPr>
                        <a:t>:</a:t>
                      </a:r>
                      <a:r>
                        <a:rPr sz="1000" u="none" spc="-35" dirty="0">
                          <a:solidFill>
                            <a:srgbClr val="00338D"/>
                          </a:solidFill>
                          <a:latin typeface="Arial (Corpo)"/>
                          <a:cs typeface="Arial"/>
                        </a:rPr>
                        <a:t> </a:t>
                      </a:r>
                      <a:r>
                        <a:rPr sz="1000" u="none" dirty="0">
                          <a:solidFill>
                            <a:srgbClr val="00338D"/>
                          </a:solidFill>
                          <a:latin typeface="Arial (Corpo)"/>
                          <a:cs typeface="Arial"/>
                        </a:rPr>
                        <a:t>che</a:t>
                      </a:r>
                      <a:r>
                        <a:rPr sz="1000" u="none" spc="5" dirty="0">
                          <a:solidFill>
                            <a:srgbClr val="00338D"/>
                          </a:solidFill>
                          <a:latin typeface="Arial (Corpo)"/>
                          <a:cs typeface="Arial"/>
                        </a:rPr>
                        <a:t> </a:t>
                      </a:r>
                      <a:r>
                        <a:rPr sz="1000" u="none" dirty="0">
                          <a:solidFill>
                            <a:srgbClr val="00338D"/>
                          </a:solidFill>
                          <a:latin typeface="Arial (Corpo)"/>
                          <a:cs typeface="Arial"/>
                        </a:rPr>
                        <a:t>nella</a:t>
                      </a:r>
                      <a:r>
                        <a:rPr sz="1000" u="none" spc="-40" dirty="0">
                          <a:solidFill>
                            <a:srgbClr val="00338D"/>
                          </a:solidFill>
                          <a:latin typeface="Arial (Corpo)"/>
                          <a:cs typeface="Arial"/>
                        </a:rPr>
                        <a:t> </a:t>
                      </a:r>
                      <a:r>
                        <a:rPr sz="1000" u="none" spc="-10" dirty="0">
                          <a:solidFill>
                            <a:srgbClr val="00338D"/>
                          </a:solidFill>
                          <a:latin typeface="Arial (Corpo)"/>
                          <a:cs typeface="Arial"/>
                        </a:rPr>
                        <a:t>consumazione</a:t>
                      </a:r>
                      <a:r>
                        <a:rPr sz="1000" u="none" spc="-45" dirty="0">
                          <a:solidFill>
                            <a:srgbClr val="00338D"/>
                          </a:solidFill>
                          <a:latin typeface="Arial (Corpo)"/>
                          <a:cs typeface="Arial"/>
                        </a:rPr>
                        <a:t> </a:t>
                      </a:r>
                      <a:r>
                        <a:rPr sz="1000" u="none" dirty="0">
                          <a:solidFill>
                            <a:srgbClr val="00338D"/>
                          </a:solidFill>
                          <a:latin typeface="Arial (Corpo)"/>
                          <a:cs typeface="Arial"/>
                        </a:rPr>
                        <a:t>del</a:t>
                      </a:r>
                      <a:r>
                        <a:rPr sz="1000" u="none" spc="-5" dirty="0">
                          <a:solidFill>
                            <a:srgbClr val="00338D"/>
                          </a:solidFill>
                          <a:latin typeface="Arial (Corpo)"/>
                          <a:cs typeface="Arial"/>
                        </a:rPr>
                        <a:t> </a:t>
                      </a:r>
                      <a:r>
                        <a:rPr sz="1000" u="none" dirty="0">
                          <a:solidFill>
                            <a:srgbClr val="00338D"/>
                          </a:solidFill>
                          <a:latin typeface="Arial (Corpo)"/>
                          <a:cs typeface="Arial"/>
                        </a:rPr>
                        <a:t>reato</a:t>
                      </a:r>
                      <a:r>
                        <a:rPr sz="1000" u="none" spc="-45" dirty="0">
                          <a:solidFill>
                            <a:srgbClr val="00338D"/>
                          </a:solidFill>
                          <a:latin typeface="Arial (Corpo)"/>
                          <a:cs typeface="Arial"/>
                        </a:rPr>
                        <a:t> </a:t>
                      </a:r>
                      <a:r>
                        <a:rPr sz="1000" u="none" spc="-10" dirty="0">
                          <a:solidFill>
                            <a:srgbClr val="00338D"/>
                          </a:solidFill>
                          <a:latin typeface="Arial (Corpo)"/>
                          <a:cs typeface="Arial"/>
                        </a:rPr>
                        <a:t>presupposto</a:t>
                      </a:r>
                      <a:r>
                        <a:rPr sz="1000" u="none" spc="-50" dirty="0">
                          <a:solidFill>
                            <a:srgbClr val="00338D"/>
                          </a:solidFill>
                          <a:latin typeface="Arial (Corpo)"/>
                          <a:cs typeface="Arial"/>
                        </a:rPr>
                        <a:t> </a:t>
                      </a:r>
                      <a:r>
                        <a:rPr sz="1000" u="sng" spc="-10" dirty="0">
                          <a:solidFill>
                            <a:srgbClr val="00338D"/>
                          </a:solidFill>
                          <a:uFill>
                            <a:solidFill>
                              <a:srgbClr val="00338D"/>
                            </a:solidFill>
                          </a:uFill>
                          <a:latin typeface="Arial (Corpo)"/>
                          <a:cs typeface="Arial"/>
                        </a:rPr>
                        <a:t>concorra</a:t>
                      </a:r>
                      <a:r>
                        <a:rPr sz="1000" u="none" spc="-10" dirty="0">
                          <a:solidFill>
                            <a:srgbClr val="00338D"/>
                          </a:solidFill>
                          <a:latin typeface="Arial (Corpo)"/>
                          <a:cs typeface="Arial"/>
                        </a:rPr>
                        <a:t> </a:t>
                      </a:r>
                      <a:r>
                        <a:rPr sz="1000" u="sng" dirty="0">
                          <a:solidFill>
                            <a:srgbClr val="00338D"/>
                          </a:solidFill>
                          <a:uFill>
                            <a:solidFill>
                              <a:srgbClr val="00338D"/>
                            </a:solidFill>
                          </a:uFill>
                          <a:latin typeface="Arial (Corpo)"/>
                          <a:cs typeface="Arial"/>
                        </a:rPr>
                        <a:t>anche</a:t>
                      </a:r>
                      <a:r>
                        <a:rPr sz="1000" u="sng" spc="-6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almeno</a:t>
                      </a:r>
                      <a:r>
                        <a:rPr sz="1000" u="sng" spc="-1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una</a:t>
                      </a:r>
                      <a:r>
                        <a:rPr sz="1000" u="sng" spc="-5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persona</a:t>
                      </a:r>
                      <a:r>
                        <a:rPr sz="1000" u="sng" spc="-4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fisica</a:t>
                      </a:r>
                      <a:r>
                        <a:rPr sz="1000" u="sng" spc="-2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che</a:t>
                      </a:r>
                      <a:r>
                        <a:rPr sz="1000" u="sng" spc="-2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agisca</a:t>
                      </a:r>
                      <a:r>
                        <a:rPr sz="1000" u="sng" spc="-5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per</a:t>
                      </a:r>
                      <a:r>
                        <a:rPr sz="1000" u="sng" spc="-2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conto</a:t>
                      </a:r>
                      <a:r>
                        <a:rPr sz="1000" u="sng" spc="-2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della</a:t>
                      </a:r>
                      <a:r>
                        <a:rPr sz="1000" u="sng" spc="-50"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holding</a:t>
                      </a:r>
                      <a:r>
                        <a:rPr sz="1000" u="none" spc="-60" dirty="0">
                          <a:solidFill>
                            <a:srgbClr val="00338D"/>
                          </a:solidFill>
                          <a:latin typeface="Arial (Corpo)"/>
                          <a:cs typeface="Arial"/>
                        </a:rPr>
                        <a:t> </a:t>
                      </a:r>
                      <a:r>
                        <a:rPr sz="1000" u="none" dirty="0">
                          <a:solidFill>
                            <a:srgbClr val="00338D"/>
                          </a:solidFill>
                          <a:latin typeface="Arial (Corpo)"/>
                          <a:cs typeface="Arial"/>
                        </a:rPr>
                        <a:t>o </a:t>
                      </a:r>
                      <a:r>
                        <a:rPr sz="1000" u="none" spc="-10" dirty="0">
                          <a:solidFill>
                            <a:srgbClr val="00338D"/>
                          </a:solidFill>
                          <a:latin typeface="Arial (Corpo)"/>
                          <a:cs typeface="Arial"/>
                        </a:rPr>
                        <a:t>dell'altra</a:t>
                      </a:r>
                      <a:r>
                        <a:rPr sz="1000" u="none" spc="-45" dirty="0">
                          <a:solidFill>
                            <a:srgbClr val="00338D"/>
                          </a:solidFill>
                          <a:latin typeface="Arial (Corpo)"/>
                          <a:cs typeface="Arial"/>
                        </a:rPr>
                        <a:t> </a:t>
                      </a:r>
                      <a:r>
                        <a:rPr sz="1000" u="none" dirty="0">
                          <a:solidFill>
                            <a:srgbClr val="00338D"/>
                          </a:solidFill>
                          <a:latin typeface="Arial (Corpo)"/>
                          <a:cs typeface="Arial"/>
                        </a:rPr>
                        <a:t>società</a:t>
                      </a:r>
                      <a:r>
                        <a:rPr sz="1000" u="none" spc="-60" dirty="0">
                          <a:solidFill>
                            <a:srgbClr val="00338D"/>
                          </a:solidFill>
                          <a:latin typeface="Arial (Corpo)"/>
                          <a:cs typeface="Arial"/>
                        </a:rPr>
                        <a:t> </a:t>
                      </a:r>
                      <a:r>
                        <a:rPr sz="1000" u="none" spc="-10" dirty="0">
                          <a:solidFill>
                            <a:srgbClr val="00338D"/>
                          </a:solidFill>
                          <a:latin typeface="Arial (Corpo)"/>
                          <a:cs typeface="Arial"/>
                        </a:rPr>
                        <a:t>facente </a:t>
                      </a:r>
                      <a:r>
                        <a:rPr sz="1000" u="none" dirty="0">
                          <a:solidFill>
                            <a:srgbClr val="00338D"/>
                          </a:solidFill>
                          <a:latin typeface="Arial (Corpo)"/>
                          <a:cs typeface="Arial"/>
                        </a:rPr>
                        <a:t>parte</a:t>
                      </a:r>
                      <a:r>
                        <a:rPr sz="1000" u="none" spc="-50" dirty="0">
                          <a:solidFill>
                            <a:srgbClr val="00338D"/>
                          </a:solidFill>
                          <a:latin typeface="Arial (Corpo)"/>
                          <a:cs typeface="Arial"/>
                        </a:rPr>
                        <a:t> </a:t>
                      </a:r>
                      <a:r>
                        <a:rPr sz="1000" u="none" dirty="0">
                          <a:solidFill>
                            <a:srgbClr val="00338D"/>
                          </a:solidFill>
                          <a:latin typeface="Arial (Corpo)"/>
                          <a:cs typeface="Arial"/>
                        </a:rPr>
                        <a:t>del</a:t>
                      </a:r>
                      <a:r>
                        <a:rPr sz="1000" u="none" spc="-25" dirty="0">
                          <a:solidFill>
                            <a:srgbClr val="00338D"/>
                          </a:solidFill>
                          <a:latin typeface="Arial (Corpo)"/>
                          <a:cs typeface="Arial"/>
                        </a:rPr>
                        <a:t> </a:t>
                      </a:r>
                      <a:r>
                        <a:rPr sz="1000" u="none" dirty="0">
                          <a:solidFill>
                            <a:srgbClr val="00338D"/>
                          </a:solidFill>
                          <a:latin typeface="Arial (Corpo)"/>
                          <a:cs typeface="Arial"/>
                        </a:rPr>
                        <a:t>gruppo;</a:t>
                      </a:r>
                      <a:r>
                        <a:rPr sz="1000" u="none" spc="-45" dirty="0">
                          <a:solidFill>
                            <a:srgbClr val="00338D"/>
                          </a:solidFill>
                          <a:latin typeface="Arial (Corpo)"/>
                          <a:cs typeface="Arial"/>
                        </a:rPr>
                        <a:t> </a:t>
                      </a:r>
                      <a:r>
                        <a:rPr sz="1000" u="none" dirty="0">
                          <a:solidFill>
                            <a:srgbClr val="00338D"/>
                          </a:solidFill>
                          <a:latin typeface="Arial (Corpo)"/>
                          <a:cs typeface="Arial"/>
                        </a:rPr>
                        <a:t>che</a:t>
                      </a:r>
                      <a:r>
                        <a:rPr sz="1000" u="none" spc="-5" dirty="0">
                          <a:solidFill>
                            <a:srgbClr val="00338D"/>
                          </a:solidFill>
                          <a:latin typeface="Arial (Corpo)"/>
                          <a:cs typeface="Arial"/>
                        </a:rPr>
                        <a:t> </a:t>
                      </a:r>
                      <a:r>
                        <a:rPr sz="1000" u="none" dirty="0">
                          <a:solidFill>
                            <a:srgbClr val="00338D"/>
                          </a:solidFill>
                          <a:latin typeface="Arial (Corpo)"/>
                          <a:cs typeface="Arial"/>
                        </a:rPr>
                        <a:t>il</a:t>
                      </a:r>
                      <a:r>
                        <a:rPr sz="1000" u="none" spc="-20" dirty="0">
                          <a:solidFill>
                            <a:srgbClr val="00338D"/>
                          </a:solidFill>
                          <a:latin typeface="Arial (Corpo)"/>
                          <a:cs typeface="Arial"/>
                        </a:rPr>
                        <a:t> </a:t>
                      </a:r>
                      <a:r>
                        <a:rPr sz="1000" u="none" dirty="0">
                          <a:solidFill>
                            <a:srgbClr val="00338D"/>
                          </a:solidFill>
                          <a:latin typeface="Arial (Corpo)"/>
                          <a:cs typeface="Arial"/>
                        </a:rPr>
                        <a:t>fatto</a:t>
                      </a:r>
                      <a:r>
                        <a:rPr sz="1000" u="none" spc="-20" dirty="0">
                          <a:solidFill>
                            <a:srgbClr val="00338D"/>
                          </a:solidFill>
                          <a:latin typeface="Arial (Corpo)"/>
                          <a:cs typeface="Arial"/>
                        </a:rPr>
                        <a:t> </a:t>
                      </a:r>
                      <a:r>
                        <a:rPr sz="1000" u="none" dirty="0">
                          <a:solidFill>
                            <a:srgbClr val="00338D"/>
                          </a:solidFill>
                          <a:latin typeface="Arial (Corpo)"/>
                          <a:cs typeface="Arial"/>
                        </a:rPr>
                        <a:t>illecito</a:t>
                      </a:r>
                      <a:r>
                        <a:rPr sz="1000" u="none" spc="-45" dirty="0">
                          <a:solidFill>
                            <a:srgbClr val="00338D"/>
                          </a:solidFill>
                          <a:latin typeface="Arial (Corpo)"/>
                          <a:cs typeface="Arial"/>
                        </a:rPr>
                        <a:t> </a:t>
                      </a:r>
                      <a:r>
                        <a:rPr sz="1000" u="sng" dirty="0">
                          <a:solidFill>
                            <a:srgbClr val="00338D"/>
                          </a:solidFill>
                          <a:uFill>
                            <a:solidFill>
                              <a:srgbClr val="00338D"/>
                            </a:solidFill>
                          </a:uFill>
                          <a:latin typeface="Arial (Corpo)"/>
                          <a:cs typeface="Arial"/>
                        </a:rPr>
                        <a:t>sia</a:t>
                      </a:r>
                      <a:r>
                        <a:rPr sz="1000" u="sng" spc="-3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stato</a:t>
                      </a:r>
                      <a:r>
                        <a:rPr sz="1000" u="sng" spc="-1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commesso</a:t>
                      </a:r>
                      <a:r>
                        <a:rPr sz="1000" u="sng" spc="-30"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perseguendo</a:t>
                      </a:r>
                      <a:r>
                        <a:rPr sz="1000" u="sng" spc="-5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anche</a:t>
                      </a:r>
                      <a:r>
                        <a:rPr sz="1000" u="sng" spc="-55"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l'interesse</a:t>
                      </a:r>
                      <a:r>
                        <a:rPr sz="1000" u="sng" spc="-55"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della</a:t>
                      </a:r>
                      <a:r>
                        <a:rPr sz="1000" u="none" spc="-10" dirty="0">
                          <a:solidFill>
                            <a:srgbClr val="00338D"/>
                          </a:solidFill>
                          <a:latin typeface="Arial (Corpo)"/>
                          <a:cs typeface="Arial"/>
                        </a:rPr>
                        <a:t> </a:t>
                      </a:r>
                      <a:r>
                        <a:rPr sz="1000" u="sng" spc="-10" dirty="0">
                          <a:solidFill>
                            <a:srgbClr val="00338D"/>
                          </a:solidFill>
                          <a:uFill>
                            <a:solidFill>
                              <a:srgbClr val="00338D"/>
                            </a:solidFill>
                          </a:uFill>
                          <a:latin typeface="Arial (Corpo)"/>
                          <a:cs typeface="Arial"/>
                        </a:rPr>
                        <a:t>controllante</a:t>
                      </a:r>
                      <a:r>
                        <a:rPr sz="1000" u="none" spc="-55" dirty="0">
                          <a:solidFill>
                            <a:srgbClr val="00338D"/>
                          </a:solidFill>
                          <a:latin typeface="Arial (Corpo)"/>
                          <a:cs typeface="Arial"/>
                        </a:rPr>
                        <a:t> </a:t>
                      </a:r>
                      <a:r>
                        <a:rPr sz="1000" u="none" dirty="0">
                          <a:solidFill>
                            <a:srgbClr val="00338D"/>
                          </a:solidFill>
                          <a:latin typeface="Arial (Corpo)"/>
                          <a:cs typeface="Arial"/>
                        </a:rPr>
                        <a:t>o</a:t>
                      </a:r>
                      <a:r>
                        <a:rPr sz="1000" u="none" spc="5" dirty="0">
                          <a:solidFill>
                            <a:srgbClr val="00338D"/>
                          </a:solidFill>
                          <a:latin typeface="Arial (Corpo)"/>
                          <a:cs typeface="Arial"/>
                        </a:rPr>
                        <a:t> </a:t>
                      </a:r>
                      <a:r>
                        <a:rPr sz="1000" u="none" spc="-10" dirty="0">
                          <a:solidFill>
                            <a:srgbClr val="00338D"/>
                          </a:solidFill>
                          <a:latin typeface="Arial (Corpo)"/>
                          <a:cs typeface="Arial"/>
                        </a:rPr>
                        <a:t>dell'altra</a:t>
                      </a:r>
                      <a:r>
                        <a:rPr sz="1000" u="none" spc="-45" dirty="0">
                          <a:solidFill>
                            <a:srgbClr val="00338D"/>
                          </a:solidFill>
                          <a:latin typeface="Arial (Corpo)"/>
                          <a:cs typeface="Arial"/>
                        </a:rPr>
                        <a:t> </a:t>
                      </a:r>
                      <a:r>
                        <a:rPr sz="1000" u="none" dirty="0">
                          <a:solidFill>
                            <a:srgbClr val="00338D"/>
                          </a:solidFill>
                          <a:latin typeface="Arial (Corpo)"/>
                          <a:cs typeface="Arial"/>
                        </a:rPr>
                        <a:t>società</a:t>
                      </a:r>
                      <a:r>
                        <a:rPr sz="1000" u="none" spc="-55" dirty="0">
                          <a:solidFill>
                            <a:srgbClr val="00338D"/>
                          </a:solidFill>
                          <a:latin typeface="Arial (Corpo)"/>
                          <a:cs typeface="Arial"/>
                        </a:rPr>
                        <a:t> </a:t>
                      </a:r>
                      <a:r>
                        <a:rPr sz="1000" u="none" dirty="0">
                          <a:solidFill>
                            <a:srgbClr val="00338D"/>
                          </a:solidFill>
                          <a:latin typeface="Arial (Corpo)"/>
                          <a:cs typeface="Arial"/>
                        </a:rPr>
                        <a:t>del</a:t>
                      </a:r>
                      <a:r>
                        <a:rPr sz="1000" u="none" spc="-15" dirty="0">
                          <a:solidFill>
                            <a:srgbClr val="00338D"/>
                          </a:solidFill>
                          <a:latin typeface="Arial (Corpo)"/>
                          <a:cs typeface="Arial"/>
                        </a:rPr>
                        <a:t> </a:t>
                      </a:r>
                      <a:r>
                        <a:rPr sz="1000" u="none" dirty="0">
                          <a:solidFill>
                            <a:srgbClr val="00338D"/>
                          </a:solidFill>
                          <a:latin typeface="Arial (Corpo)"/>
                          <a:cs typeface="Arial"/>
                        </a:rPr>
                        <a:t>gruppo,</a:t>
                      </a:r>
                      <a:r>
                        <a:rPr sz="1000" u="none" spc="-40" dirty="0">
                          <a:solidFill>
                            <a:srgbClr val="00338D"/>
                          </a:solidFill>
                          <a:latin typeface="Arial (Corpo)"/>
                          <a:cs typeface="Arial"/>
                        </a:rPr>
                        <a:t> </a:t>
                      </a:r>
                      <a:r>
                        <a:rPr sz="1000" u="sng" dirty="0">
                          <a:solidFill>
                            <a:srgbClr val="00338D"/>
                          </a:solidFill>
                          <a:uFill>
                            <a:solidFill>
                              <a:srgbClr val="00338D"/>
                            </a:solidFill>
                          </a:uFill>
                          <a:latin typeface="Arial (Corpo)"/>
                          <a:cs typeface="Arial"/>
                        </a:rPr>
                        <a:t>non</a:t>
                      </a:r>
                      <a:r>
                        <a:rPr sz="1000" u="sng" spc="-2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essendo</a:t>
                      </a:r>
                      <a:r>
                        <a:rPr sz="1000" u="sng" spc="-45"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sufficiente</a:t>
                      </a:r>
                      <a:r>
                        <a:rPr sz="1000" u="sng" spc="-4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il</a:t>
                      </a:r>
                      <a:r>
                        <a:rPr sz="1000" u="sng" spc="-2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richiamo</a:t>
                      </a:r>
                      <a:r>
                        <a:rPr sz="1000" u="sng" spc="-4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ad</a:t>
                      </a:r>
                      <a:r>
                        <a:rPr sz="1000" u="sng" spc="-20"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un</a:t>
                      </a:r>
                      <a:r>
                        <a:rPr sz="1000" u="sng" spc="-5"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generico</a:t>
                      </a:r>
                      <a:r>
                        <a:rPr sz="1000" u="none" spc="-10" dirty="0">
                          <a:solidFill>
                            <a:srgbClr val="00338D"/>
                          </a:solidFill>
                          <a:latin typeface="Arial (Corpo)"/>
                          <a:cs typeface="Arial"/>
                        </a:rPr>
                        <a:t> </a:t>
                      </a:r>
                      <a:r>
                        <a:rPr sz="1000" u="sng" spc="-10" dirty="0">
                          <a:solidFill>
                            <a:srgbClr val="00338D"/>
                          </a:solidFill>
                          <a:uFill>
                            <a:solidFill>
                              <a:srgbClr val="00338D"/>
                            </a:solidFill>
                          </a:uFill>
                          <a:latin typeface="Arial (Corpo)"/>
                          <a:cs typeface="Arial"/>
                        </a:rPr>
                        <a:t>"interesse</a:t>
                      </a:r>
                      <a:r>
                        <a:rPr sz="1000" u="sng" spc="-25" dirty="0">
                          <a:solidFill>
                            <a:srgbClr val="00338D"/>
                          </a:solidFill>
                          <a:uFill>
                            <a:solidFill>
                              <a:srgbClr val="00338D"/>
                            </a:solidFill>
                          </a:uFill>
                          <a:latin typeface="Arial (Corpo)"/>
                          <a:cs typeface="Arial"/>
                        </a:rPr>
                        <a:t> </a:t>
                      </a:r>
                      <a:r>
                        <a:rPr sz="1000" u="sng" dirty="0">
                          <a:solidFill>
                            <a:srgbClr val="00338D"/>
                          </a:solidFill>
                          <a:uFill>
                            <a:solidFill>
                              <a:srgbClr val="00338D"/>
                            </a:solidFill>
                          </a:uFill>
                          <a:latin typeface="Arial (Corpo)"/>
                          <a:cs typeface="Arial"/>
                        </a:rPr>
                        <a:t>di</a:t>
                      </a:r>
                      <a:r>
                        <a:rPr sz="1000" u="sng" spc="-30" dirty="0">
                          <a:solidFill>
                            <a:srgbClr val="00338D"/>
                          </a:solidFill>
                          <a:uFill>
                            <a:solidFill>
                              <a:srgbClr val="00338D"/>
                            </a:solidFill>
                          </a:uFill>
                          <a:latin typeface="Arial (Corpo)"/>
                          <a:cs typeface="Arial"/>
                        </a:rPr>
                        <a:t> </a:t>
                      </a:r>
                      <a:r>
                        <a:rPr sz="1000" u="sng" spc="-10" dirty="0">
                          <a:solidFill>
                            <a:srgbClr val="00338D"/>
                          </a:solidFill>
                          <a:uFill>
                            <a:solidFill>
                              <a:srgbClr val="00338D"/>
                            </a:solidFill>
                          </a:uFill>
                          <a:latin typeface="Arial (Corpo)"/>
                          <a:cs typeface="Arial"/>
                        </a:rPr>
                        <a:t>gruppo".</a:t>
                      </a:r>
                      <a:endParaRPr sz="1000" dirty="0">
                        <a:latin typeface="Arial (Corpo)"/>
                        <a:cs typeface="Arial"/>
                      </a:endParaRPr>
                    </a:p>
                  </a:txBody>
                  <a:tcPr marL="0" marR="0" marT="33019" marB="0">
                    <a:lnR w="12700">
                      <a:solidFill>
                        <a:srgbClr val="001F5F"/>
                      </a:solidFill>
                      <a:prstDash val="solid"/>
                    </a:lnR>
                    <a:lnT w="12700">
                      <a:solidFill>
                        <a:srgbClr val="001F5F"/>
                      </a:solidFill>
                      <a:prstDash val="solid"/>
                    </a:lnT>
                    <a:lnB w="12700">
                      <a:solidFill>
                        <a:srgbClr val="001F5F"/>
                      </a:solidFill>
                      <a:prstDash val="solid"/>
                    </a:lnB>
                  </a:tcPr>
                </a:tc>
                <a:extLst>
                  <a:ext uri="{0D108BD9-81ED-4DB2-BD59-A6C34878D82A}">
                    <a16:rowId xmlns:a16="http://schemas.microsoft.com/office/drawing/2014/main" val="10005"/>
                  </a:ext>
                </a:extLst>
              </a:tr>
              <a:tr h="763905">
                <a:tc>
                  <a:txBody>
                    <a:bodyPr/>
                    <a:lstStyle/>
                    <a:p>
                      <a:pPr>
                        <a:lnSpc>
                          <a:spcPct val="100000"/>
                        </a:lnSpc>
                        <a:spcBef>
                          <a:spcPts val="650"/>
                        </a:spcBef>
                      </a:pPr>
                      <a:endParaRPr sz="1000" dirty="0">
                        <a:latin typeface="Arial (Corpo)"/>
                        <a:cs typeface="Times New Roman"/>
                      </a:endParaRPr>
                    </a:p>
                    <a:p>
                      <a:pPr marL="396240">
                        <a:lnSpc>
                          <a:spcPct val="100000"/>
                        </a:lnSpc>
                        <a:spcBef>
                          <a:spcPts val="5"/>
                        </a:spcBef>
                      </a:pPr>
                      <a:r>
                        <a:rPr sz="1000" b="1" spc="-10" dirty="0">
                          <a:solidFill>
                            <a:srgbClr val="00338D"/>
                          </a:solidFill>
                          <a:latin typeface="Arial (Corpo)"/>
                          <a:cs typeface="Arial"/>
                        </a:rPr>
                        <a:t>Sanzioni</a:t>
                      </a:r>
                      <a:endParaRPr sz="1000" dirty="0">
                        <a:latin typeface="Arial (Corpo)"/>
                        <a:cs typeface="Arial"/>
                      </a:endParaRPr>
                    </a:p>
                    <a:p>
                      <a:pPr>
                        <a:lnSpc>
                          <a:spcPct val="100000"/>
                        </a:lnSpc>
                        <a:spcBef>
                          <a:spcPts val="95"/>
                        </a:spcBef>
                      </a:pPr>
                      <a:endParaRPr lang="it-IT" sz="1000" dirty="0">
                        <a:latin typeface="Arial (Corpo)"/>
                        <a:cs typeface="Times New Roman"/>
                      </a:endParaRPr>
                    </a:p>
                  </a:txBody>
                  <a:tcPr marL="0" marR="0" marT="82550" marB="0">
                    <a:lnT w="12700">
                      <a:solidFill>
                        <a:srgbClr val="001F5F"/>
                      </a:solidFill>
                      <a:prstDash val="solid"/>
                    </a:lnT>
                    <a:solidFill>
                      <a:srgbClr val="BDCCE1"/>
                    </a:solidFill>
                  </a:tcPr>
                </a:tc>
                <a:tc>
                  <a:txBody>
                    <a:bodyPr/>
                    <a:lstStyle/>
                    <a:p>
                      <a:pPr marL="256540" indent="-171450">
                        <a:lnSpc>
                          <a:spcPct val="100000"/>
                        </a:lnSpc>
                        <a:spcBef>
                          <a:spcPts val="925"/>
                        </a:spcBef>
                        <a:buClr>
                          <a:srgbClr val="0091DA"/>
                        </a:buClr>
                        <a:buSzPct val="83333"/>
                        <a:buFont typeface="Wingdings"/>
                        <a:buChar char=""/>
                        <a:tabLst>
                          <a:tab pos="256540" algn="l"/>
                        </a:tabLst>
                      </a:pPr>
                      <a:r>
                        <a:rPr sz="1000" b="1" spc="-10" dirty="0">
                          <a:solidFill>
                            <a:srgbClr val="00338D"/>
                          </a:solidFill>
                          <a:latin typeface="Arial (Corpo)"/>
                          <a:cs typeface="Arial"/>
                        </a:rPr>
                        <a:t>Sanzione</a:t>
                      </a:r>
                      <a:r>
                        <a:rPr sz="1000" b="1" spc="-20" dirty="0">
                          <a:solidFill>
                            <a:srgbClr val="00338D"/>
                          </a:solidFill>
                          <a:latin typeface="Arial (Corpo)"/>
                          <a:cs typeface="Arial"/>
                        </a:rPr>
                        <a:t> </a:t>
                      </a:r>
                      <a:r>
                        <a:rPr sz="1000" b="1" spc="-10" dirty="0">
                          <a:solidFill>
                            <a:srgbClr val="00338D"/>
                          </a:solidFill>
                          <a:latin typeface="Arial (Corpo)"/>
                          <a:cs typeface="Arial"/>
                        </a:rPr>
                        <a:t>Pecuniaria</a:t>
                      </a:r>
                      <a:endParaRPr sz="1000" dirty="0">
                        <a:latin typeface="Arial (Corpo)"/>
                        <a:cs typeface="Arial"/>
                      </a:endParaRPr>
                    </a:p>
                    <a:p>
                      <a:pPr marL="256540" indent="-171450">
                        <a:lnSpc>
                          <a:spcPct val="100000"/>
                        </a:lnSpc>
                        <a:spcBef>
                          <a:spcPts val="605"/>
                        </a:spcBef>
                        <a:buClr>
                          <a:srgbClr val="0091DA"/>
                        </a:buClr>
                        <a:buSzPct val="83333"/>
                        <a:buFont typeface="Wingdings"/>
                        <a:buChar char=""/>
                        <a:tabLst>
                          <a:tab pos="256540" algn="l"/>
                        </a:tabLst>
                      </a:pPr>
                      <a:r>
                        <a:rPr sz="1000" dirty="0">
                          <a:solidFill>
                            <a:srgbClr val="00338D"/>
                          </a:solidFill>
                          <a:latin typeface="Arial (Corpo)"/>
                          <a:cs typeface="Arial"/>
                        </a:rPr>
                        <a:t>Altre</a:t>
                      </a:r>
                      <a:r>
                        <a:rPr sz="1000" spc="-20" dirty="0">
                          <a:solidFill>
                            <a:srgbClr val="00338D"/>
                          </a:solidFill>
                          <a:latin typeface="Arial (Corpo)"/>
                          <a:cs typeface="Arial"/>
                        </a:rPr>
                        <a:t> </a:t>
                      </a:r>
                      <a:r>
                        <a:rPr sz="1000" spc="-10" dirty="0">
                          <a:solidFill>
                            <a:srgbClr val="00338D"/>
                          </a:solidFill>
                          <a:latin typeface="Arial (Corpo)"/>
                          <a:cs typeface="Arial"/>
                        </a:rPr>
                        <a:t>sanzioni:</a:t>
                      </a:r>
                      <a:r>
                        <a:rPr sz="1000" spc="-35" dirty="0">
                          <a:solidFill>
                            <a:srgbClr val="00338D"/>
                          </a:solidFill>
                          <a:latin typeface="Arial (Corpo)"/>
                          <a:cs typeface="Arial"/>
                        </a:rPr>
                        <a:t> </a:t>
                      </a:r>
                      <a:r>
                        <a:rPr sz="1000" b="1" spc="-10" dirty="0">
                          <a:solidFill>
                            <a:srgbClr val="00338D"/>
                          </a:solidFill>
                          <a:latin typeface="Arial (Corpo)"/>
                          <a:cs typeface="Arial"/>
                        </a:rPr>
                        <a:t>confisca</a:t>
                      </a:r>
                      <a:r>
                        <a:rPr sz="1000" b="1" spc="-35" dirty="0">
                          <a:solidFill>
                            <a:srgbClr val="00338D"/>
                          </a:solidFill>
                          <a:latin typeface="Arial (Corpo)"/>
                          <a:cs typeface="Arial"/>
                        </a:rPr>
                        <a:t> </a:t>
                      </a:r>
                      <a:r>
                        <a:rPr sz="1000" dirty="0">
                          <a:solidFill>
                            <a:srgbClr val="00338D"/>
                          </a:solidFill>
                          <a:latin typeface="Arial (Corpo)"/>
                          <a:cs typeface="Arial"/>
                        </a:rPr>
                        <a:t>per</a:t>
                      </a:r>
                      <a:r>
                        <a:rPr sz="1000" spc="-55" dirty="0">
                          <a:solidFill>
                            <a:srgbClr val="00338D"/>
                          </a:solidFill>
                          <a:latin typeface="Arial (Corpo)"/>
                          <a:cs typeface="Arial"/>
                        </a:rPr>
                        <a:t> </a:t>
                      </a:r>
                      <a:r>
                        <a:rPr sz="1000" spc="-10" dirty="0" err="1">
                          <a:solidFill>
                            <a:srgbClr val="00338D"/>
                          </a:solidFill>
                          <a:latin typeface="Arial (Corpo)"/>
                          <a:cs typeface="Arial"/>
                        </a:rPr>
                        <a:t>equivalente</a:t>
                      </a:r>
                      <a:r>
                        <a:rPr sz="1000" spc="-10" dirty="0">
                          <a:solidFill>
                            <a:srgbClr val="00338D"/>
                          </a:solidFill>
                          <a:latin typeface="Arial (Corpo)"/>
                          <a:cs typeface="Arial"/>
                        </a:rPr>
                        <a:t>.</a:t>
                      </a:r>
                      <a:endParaRPr lang="it-IT" sz="1000" dirty="0">
                        <a:latin typeface="Arial (Corpo)"/>
                        <a:cs typeface="Arial"/>
                      </a:endParaRPr>
                    </a:p>
                  </a:txBody>
                  <a:tcPr marL="0" marR="0" marT="117475" marB="0">
                    <a:lnR w="12700">
                      <a:solidFill>
                        <a:srgbClr val="001F5F"/>
                      </a:solidFill>
                      <a:prstDash val="solid"/>
                    </a:lnR>
                    <a:lnT w="12700">
                      <a:solidFill>
                        <a:srgbClr val="001F5F"/>
                      </a:solidFill>
                      <a:prstDash val="solid"/>
                    </a:lnT>
                  </a:tcPr>
                </a:tc>
                <a:extLst>
                  <a:ext uri="{0D108BD9-81ED-4DB2-BD59-A6C34878D82A}">
                    <a16:rowId xmlns:a16="http://schemas.microsoft.com/office/drawing/2014/main" val="10006"/>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8BC9B63-6EF5-BA12-3C5D-429272DF7C56}"/>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67957D1B-CEF6-E7C2-C61F-62DFEB620BC1}"/>
              </a:ext>
            </a:extLst>
          </p:cNvPr>
          <p:cNvSpPr txBox="1">
            <a:spLocks noGrp="1"/>
          </p:cNvSpPr>
          <p:nvPr>
            <p:ph type="title"/>
          </p:nvPr>
        </p:nvSpPr>
        <p:spPr>
          <a:xfrm>
            <a:off x="683477" y="465708"/>
            <a:ext cx="7517336" cy="982091"/>
          </a:xfrm>
          <a:prstGeom prst="rect">
            <a:avLst/>
          </a:prstGeom>
        </p:spPr>
        <p:txBody>
          <a:bodyPr vert="horz" wrap="square" lIns="0" tIns="0" rIns="0" bIns="0" rtlCol="0" anchor="t" anchorCtr="0">
            <a:noAutofit/>
          </a:bodyPr>
          <a:lstStyle/>
          <a:p>
            <a:pPr algn="l" defTabSz="685817" rtl="0">
              <a:lnSpc>
                <a:spcPct val="70000"/>
              </a:lnSpc>
              <a:spcBef>
                <a:spcPct val="0"/>
              </a:spcBef>
            </a:pPr>
            <a:r>
              <a:rPr lang="it-IT" sz="4431" kern="1200" dirty="0">
                <a:solidFill>
                  <a:srgbClr val="162186"/>
                </a:solidFill>
                <a:latin typeface="KPMG Bold" panose="020B0803030202040204" pitchFamily="34" charset="0"/>
                <a:cs typeface="+mj-cs"/>
              </a:rPr>
              <a:t>Ultime pronunce della Cassazione: n. 31665/2024 e n. 30039/2025</a:t>
            </a:r>
            <a:endParaRPr sz="4431" kern="1200" dirty="0">
              <a:solidFill>
                <a:srgbClr val="162186"/>
              </a:solidFill>
              <a:latin typeface="KPMG Bold" panose="020B0803030202040204" pitchFamily="34" charset="0"/>
              <a:cs typeface="+mj-cs"/>
            </a:endParaRPr>
          </a:p>
        </p:txBody>
      </p:sp>
      <p:graphicFrame>
        <p:nvGraphicFramePr>
          <p:cNvPr id="5" name="object 5">
            <a:extLst>
              <a:ext uri="{FF2B5EF4-FFF2-40B4-BE49-F238E27FC236}">
                <a16:creationId xmlns:a16="http://schemas.microsoft.com/office/drawing/2014/main" id="{3B08DCA2-26B8-6573-2C2D-494246597468}"/>
              </a:ext>
            </a:extLst>
          </p:cNvPr>
          <p:cNvGraphicFramePr>
            <a:graphicFrameLocks noGrp="1"/>
          </p:cNvGraphicFramePr>
          <p:nvPr/>
        </p:nvGraphicFramePr>
        <p:xfrm>
          <a:off x="739698" y="27641"/>
          <a:ext cx="7646035" cy="360045"/>
        </p:xfrm>
        <a:graphic>
          <a:graphicData uri="http://schemas.openxmlformats.org/drawingml/2006/table">
            <a:tbl>
              <a:tblPr firstRow="1" bandRow="1">
                <a:tableStyleId>{2D5ABB26-0587-4C30-8999-92F81FD0307C}</a:tableStyleId>
              </a:tblPr>
              <a:tblGrid>
                <a:gridCol w="833755">
                  <a:extLst>
                    <a:ext uri="{9D8B030D-6E8A-4147-A177-3AD203B41FA5}">
                      <a16:colId xmlns:a16="http://schemas.microsoft.com/office/drawing/2014/main" val="20000"/>
                    </a:ext>
                  </a:extLst>
                </a:gridCol>
                <a:gridCol w="6812280">
                  <a:extLst>
                    <a:ext uri="{9D8B030D-6E8A-4147-A177-3AD203B41FA5}">
                      <a16:colId xmlns:a16="http://schemas.microsoft.com/office/drawing/2014/main" val="20001"/>
                    </a:ext>
                  </a:extLst>
                </a:gridCol>
              </a:tblGrid>
              <a:tr h="360045">
                <a:tc>
                  <a:txBody>
                    <a:bodyPr/>
                    <a:lstStyle/>
                    <a:p>
                      <a:pPr algn="ctr">
                        <a:lnSpc>
                          <a:spcPct val="100000"/>
                        </a:lnSpc>
                        <a:spcBef>
                          <a:spcPts val="445"/>
                        </a:spcBef>
                      </a:pPr>
                      <a:r>
                        <a:rPr sz="1500" b="1" spc="-50" dirty="0">
                          <a:solidFill>
                            <a:srgbClr val="FFFFFF"/>
                          </a:solidFill>
                          <a:latin typeface="Arial"/>
                          <a:cs typeface="Arial"/>
                        </a:rPr>
                        <a:t>2</a:t>
                      </a:r>
                      <a:endParaRPr sz="1500">
                        <a:latin typeface="Arial"/>
                        <a:cs typeface="Arial"/>
                      </a:endParaRPr>
                    </a:p>
                  </a:txBody>
                  <a:tcPr marL="0" marR="0" marT="56515" marB="0">
                    <a:solidFill>
                      <a:srgbClr val="00338D"/>
                    </a:solidFill>
                  </a:tcPr>
                </a:tc>
                <a:tc>
                  <a:txBody>
                    <a:bodyPr/>
                    <a:lstStyle/>
                    <a:p>
                      <a:pPr marL="85090">
                        <a:lnSpc>
                          <a:spcPct val="100000"/>
                        </a:lnSpc>
                        <a:spcBef>
                          <a:spcPts val="445"/>
                        </a:spcBef>
                      </a:pPr>
                      <a:r>
                        <a:rPr sz="1500" b="1" spc="-10" dirty="0">
                          <a:solidFill>
                            <a:srgbClr val="00338D"/>
                          </a:solidFill>
                          <a:latin typeface="Arial"/>
                          <a:cs typeface="Arial"/>
                        </a:rPr>
                        <a:t>Casistica</a:t>
                      </a:r>
                      <a:r>
                        <a:rPr sz="1500" b="1" spc="-20" dirty="0">
                          <a:solidFill>
                            <a:srgbClr val="00338D"/>
                          </a:solidFill>
                          <a:latin typeface="Arial"/>
                          <a:cs typeface="Arial"/>
                        </a:rPr>
                        <a:t> </a:t>
                      </a:r>
                      <a:r>
                        <a:rPr sz="1500" b="1" spc="-10" dirty="0">
                          <a:solidFill>
                            <a:srgbClr val="00338D"/>
                          </a:solidFill>
                          <a:latin typeface="Arial"/>
                          <a:cs typeface="Arial"/>
                        </a:rPr>
                        <a:t>giurisprudenziale</a:t>
                      </a:r>
                      <a:endParaRPr sz="1500">
                        <a:latin typeface="Arial"/>
                        <a:cs typeface="Arial"/>
                      </a:endParaRPr>
                    </a:p>
                  </a:txBody>
                  <a:tcPr marL="0" marR="0" marT="56515"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
        <p:nvSpPr>
          <p:cNvPr id="2" name="object 4">
            <a:extLst>
              <a:ext uri="{FF2B5EF4-FFF2-40B4-BE49-F238E27FC236}">
                <a16:creationId xmlns:a16="http://schemas.microsoft.com/office/drawing/2014/main" id="{E8C0307E-E445-B38D-5E9C-A4F327F592D7}"/>
              </a:ext>
            </a:extLst>
          </p:cNvPr>
          <p:cNvSpPr txBox="1">
            <a:spLocks/>
          </p:cNvSpPr>
          <p:nvPr/>
        </p:nvSpPr>
        <p:spPr>
          <a:xfrm>
            <a:off x="661464" y="2133600"/>
            <a:ext cx="7517336" cy="2362200"/>
          </a:xfrm>
          <a:prstGeom prst="rect">
            <a:avLst/>
          </a:prstGeom>
        </p:spPr>
        <p:txBody>
          <a:bodyPr vert="horz" wrap="square" lIns="0" tIns="0" rIns="0" bIns="0" rtlCol="0" anchor="t" anchorCtr="0">
            <a:noAutofit/>
          </a:bodyPr>
          <a:lstStyle>
            <a:lvl1pPr>
              <a:defRPr sz="5400" b="0" i="0">
                <a:solidFill>
                  <a:srgbClr val="00338D"/>
                </a:solidFill>
                <a:latin typeface="KPMG Extralight"/>
                <a:ea typeface="+mj-ea"/>
                <a:cs typeface="KPMG Extralight"/>
              </a:defRPr>
            </a:lvl1pPr>
          </a:lstStyle>
          <a:p>
            <a:pPr algn="l" defTabSz="685817" rtl="0">
              <a:lnSpc>
                <a:spcPct val="70000"/>
              </a:lnSpc>
              <a:spcBef>
                <a:spcPct val="0"/>
              </a:spcBef>
            </a:pPr>
            <a:r>
              <a:rPr lang="it-IT" sz="1800" kern="1200" dirty="0">
                <a:solidFill>
                  <a:srgbClr val="162186"/>
                </a:solidFill>
                <a:latin typeface="Arial (Corpo)"/>
                <a:cs typeface="+mj-cs"/>
              </a:rPr>
              <a:t>N. 31665/2024:</a:t>
            </a:r>
          </a:p>
          <a:p>
            <a:pPr algn="l" defTabSz="685817" rtl="0">
              <a:lnSpc>
                <a:spcPct val="70000"/>
              </a:lnSpc>
              <a:spcBef>
                <a:spcPct val="0"/>
              </a:spcBef>
            </a:pPr>
            <a:endParaRPr lang="it-IT" sz="1800" kern="1200" dirty="0">
              <a:solidFill>
                <a:srgbClr val="162186"/>
              </a:solidFill>
              <a:latin typeface="Arial (Corpo)"/>
              <a:cs typeface="+mj-cs"/>
            </a:endParaRPr>
          </a:p>
          <a:p>
            <a:pPr algn="l" defTabSz="685817" rtl="0">
              <a:lnSpc>
                <a:spcPct val="70000"/>
              </a:lnSpc>
              <a:spcBef>
                <a:spcPct val="0"/>
              </a:spcBef>
            </a:pPr>
            <a:r>
              <a:rPr lang="it-IT" sz="1200" kern="1200" dirty="0">
                <a:solidFill>
                  <a:srgbClr val="162186"/>
                </a:solidFill>
                <a:latin typeface="Arial (Corpo)"/>
                <a:cs typeface="+mj-cs"/>
              </a:rPr>
              <a:t>Responsabilità 231 ex art 25 </a:t>
            </a:r>
            <a:r>
              <a:rPr lang="it-IT" sz="1200" kern="1200" dirty="0" err="1">
                <a:solidFill>
                  <a:srgbClr val="162186"/>
                </a:solidFill>
                <a:latin typeface="Arial (Corpo)"/>
                <a:cs typeface="+mj-cs"/>
              </a:rPr>
              <a:t>septies</a:t>
            </a:r>
            <a:r>
              <a:rPr lang="it-IT" sz="1200" kern="1200" dirty="0">
                <a:solidFill>
                  <a:srgbClr val="162186"/>
                </a:solidFill>
                <a:latin typeface="Arial (Corpo)"/>
                <a:cs typeface="+mj-cs"/>
              </a:rPr>
              <a:t> </a:t>
            </a:r>
            <a:r>
              <a:rPr lang="it-IT" sz="1200" kern="1200" dirty="0" err="1">
                <a:solidFill>
                  <a:srgbClr val="162186"/>
                </a:solidFill>
                <a:latin typeface="Arial (Corpo)"/>
                <a:cs typeface="+mj-cs"/>
              </a:rPr>
              <a:t>D.lgs</a:t>
            </a:r>
            <a:r>
              <a:rPr lang="it-IT" sz="1200" kern="1200" dirty="0">
                <a:solidFill>
                  <a:srgbClr val="162186"/>
                </a:solidFill>
                <a:latin typeface="Arial (Corpo)"/>
                <a:cs typeface="+mj-cs"/>
              </a:rPr>
              <a:t> 231 per incidente sul lavoro avvenuto all’estero</a:t>
            </a:r>
          </a:p>
          <a:p>
            <a:pPr algn="l" defTabSz="685817" rtl="0">
              <a:lnSpc>
                <a:spcPct val="70000"/>
              </a:lnSpc>
              <a:spcBef>
                <a:spcPct val="0"/>
              </a:spcBef>
            </a:pPr>
            <a:endParaRPr lang="it-IT" sz="1200" kern="1200" dirty="0">
              <a:solidFill>
                <a:srgbClr val="162186"/>
              </a:solidFill>
              <a:latin typeface="Arial (Corpo)"/>
              <a:cs typeface="+mj-cs"/>
            </a:endParaRPr>
          </a:p>
          <a:p>
            <a:pPr algn="l" defTabSz="685817" rtl="0">
              <a:lnSpc>
                <a:spcPct val="70000"/>
              </a:lnSpc>
              <a:spcBef>
                <a:spcPct val="0"/>
              </a:spcBef>
            </a:pPr>
            <a:r>
              <a:rPr lang="it-IT" sz="1200" kern="1200" dirty="0">
                <a:solidFill>
                  <a:srgbClr val="162186"/>
                </a:solidFill>
                <a:latin typeface="Arial (Corpo)"/>
                <a:cs typeface="+mj-cs"/>
              </a:rPr>
              <a:t> </a:t>
            </a:r>
          </a:p>
          <a:p>
            <a:pPr algn="l" defTabSz="685817" rtl="0">
              <a:lnSpc>
                <a:spcPct val="70000"/>
              </a:lnSpc>
              <a:spcBef>
                <a:spcPct val="0"/>
              </a:spcBef>
            </a:pPr>
            <a:endParaRPr lang="it-IT" sz="1800" kern="1200" dirty="0">
              <a:solidFill>
                <a:srgbClr val="162186"/>
              </a:solidFill>
              <a:latin typeface="Arial (Corpo)"/>
              <a:cs typeface="+mj-cs"/>
            </a:endParaRPr>
          </a:p>
          <a:p>
            <a:pPr algn="l" defTabSz="685817" rtl="0">
              <a:lnSpc>
                <a:spcPct val="70000"/>
              </a:lnSpc>
              <a:spcBef>
                <a:spcPct val="0"/>
              </a:spcBef>
            </a:pPr>
            <a:r>
              <a:rPr lang="it-IT" sz="1800" kern="1200" dirty="0">
                <a:solidFill>
                  <a:srgbClr val="162186"/>
                </a:solidFill>
                <a:latin typeface="Arial (Corpo)"/>
              </a:rPr>
              <a:t>N. 30039/2025:</a:t>
            </a:r>
          </a:p>
          <a:p>
            <a:pPr algn="l" defTabSz="685817" rtl="0">
              <a:lnSpc>
                <a:spcPct val="70000"/>
              </a:lnSpc>
              <a:spcBef>
                <a:spcPct val="0"/>
              </a:spcBef>
            </a:pPr>
            <a:endParaRPr lang="it-IT" sz="1800" kern="1200" dirty="0">
              <a:solidFill>
                <a:srgbClr val="162186"/>
              </a:solidFill>
              <a:latin typeface="Arial (Corpo)"/>
              <a:cs typeface="+mj-cs"/>
            </a:endParaRPr>
          </a:p>
          <a:p>
            <a:pPr algn="l" defTabSz="685817" rtl="0">
              <a:lnSpc>
                <a:spcPct val="70000"/>
              </a:lnSpc>
              <a:spcBef>
                <a:spcPct val="0"/>
              </a:spcBef>
            </a:pPr>
            <a:r>
              <a:rPr lang="it-IT" sz="1200" kern="1200" dirty="0">
                <a:solidFill>
                  <a:srgbClr val="162186"/>
                </a:solidFill>
                <a:latin typeface="Arial (Corpo)"/>
                <a:cs typeface="+mj-cs"/>
              </a:rPr>
              <a:t>Rilevanza di un sistema di gestione della sicurezza certificato secondo lo standard 45001 nel contesto di responsabilità ex art. 25 </a:t>
            </a:r>
            <a:r>
              <a:rPr lang="it-IT" sz="1200" kern="1200" dirty="0" err="1">
                <a:solidFill>
                  <a:srgbClr val="162186"/>
                </a:solidFill>
                <a:latin typeface="Arial (Corpo)"/>
                <a:cs typeface="+mj-cs"/>
              </a:rPr>
              <a:t>septies</a:t>
            </a:r>
            <a:r>
              <a:rPr lang="it-IT" sz="1200" kern="1200" dirty="0">
                <a:solidFill>
                  <a:srgbClr val="162186"/>
                </a:solidFill>
                <a:latin typeface="Arial (Corpo)"/>
                <a:cs typeface="+mj-cs"/>
              </a:rPr>
              <a:t> </a:t>
            </a:r>
            <a:r>
              <a:rPr lang="it-IT" sz="1200" kern="1200" dirty="0" err="1">
                <a:solidFill>
                  <a:srgbClr val="162186"/>
                </a:solidFill>
                <a:latin typeface="Arial (Corpo)"/>
                <a:cs typeface="+mj-cs"/>
              </a:rPr>
              <a:t>D.lgs</a:t>
            </a:r>
            <a:r>
              <a:rPr lang="it-IT" sz="1200" kern="1200" dirty="0">
                <a:solidFill>
                  <a:srgbClr val="162186"/>
                </a:solidFill>
                <a:latin typeface="Arial (Corpo)"/>
                <a:cs typeface="+mj-cs"/>
              </a:rPr>
              <a:t> 231</a:t>
            </a:r>
          </a:p>
          <a:p>
            <a:pPr algn="l" defTabSz="685817" rtl="0">
              <a:lnSpc>
                <a:spcPct val="70000"/>
              </a:lnSpc>
              <a:spcBef>
                <a:spcPct val="0"/>
              </a:spcBef>
            </a:pPr>
            <a:endParaRPr lang="it-IT" sz="1800" kern="1200" dirty="0">
              <a:solidFill>
                <a:srgbClr val="162186"/>
              </a:solidFill>
              <a:latin typeface="Arial (Corpo)"/>
              <a:cs typeface="+mj-cs"/>
            </a:endParaRPr>
          </a:p>
          <a:p>
            <a:pPr algn="l" defTabSz="685817" rtl="0">
              <a:lnSpc>
                <a:spcPct val="70000"/>
              </a:lnSpc>
              <a:spcBef>
                <a:spcPct val="0"/>
              </a:spcBef>
            </a:pPr>
            <a:endParaRPr lang="it-IT" sz="1800" kern="1200" dirty="0">
              <a:solidFill>
                <a:srgbClr val="162186"/>
              </a:solidFill>
              <a:latin typeface="Arial (Corpo)"/>
              <a:cs typeface="+mj-cs"/>
            </a:endParaRPr>
          </a:p>
        </p:txBody>
      </p:sp>
    </p:spTree>
    <p:extLst>
      <p:ext uri="{BB962C8B-B14F-4D97-AF65-F5344CB8AC3E}">
        <p14:creationId xmlns:p14="http://schemas.microsoft.com/office/powerpoint/2010/main" val="3312481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Sessione Formativa - Struttura</a:t>
            </a:r>
          </a:p>
        </p:txBody>
      </p:sp>
      <p:pic>
        <p:nvPicPr>
          <p:cNvPr id="3" name="object 3"/>
          <p:cNvPicPr/>
          <p:nvPr/>
        </p:nvPicPr>
        <p:blipFill>
          <a:blip r:embed="rId2" cstate="print"/>
          <a:stretch>
            <a:fillRect/>
          </a:stretch>
        </p:blipFill>
        <p:spPr>
          <a:xfrm>
            <a:off x="746760" y="1272540"/>
            <a:ext cx="6603491" cy="528827"/>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286922472"/>
              </p:ext>
            </p:extLst>
          </p:nvPr>
        </p:nvGraphicFramePr>
        <p:xfrm>
          <a:off x="1020410" y="1423797"/>
          <a:ext cx="4960620" cy="212725"/>
        </p:xfrm>
        <a:graphic>
          <a:graphicData uri="http://schemas.openxmlformats.org/drawingml/2006/table">
            <a:tbl>
              <a:tblPr firstRow="1" bandRow="1">
                <a:tableStyleId>{2D5ABB26-0587-4C30-8999-92F81FD0307C}</a:tableStyleId>
              </a:tblPr>
              <a:tblGrid>
                <a:gridCol w="334645">
                  <a:extLst>
                    <a:ext uri="{9D8B030D-6E8A-4147-A177-3AD203B41FA5}">
                      <a16:colId xmlns:a16="http://schemas.microsoft.com/office/drawing/2014/main" val="20000"/>
                    </a:ext>
                  </a:extLst>
                </a:gridCol>
                <a:gridCol w="4625975">
                  <a:extLst>
                    <a:ext uri="{9D8B030D-6E8A-4147-A177-3AD203B41FA5}">
                      <a16:colId xmlns:a16="http://schemas.microsoft.com/office/drawing/2014/main" val="20001"/>
                    </a:ext>
                  </a:extLst>
                </a:gridCol>
              </a:tblGrid>
              <a:tr h="212725">
                <a:tc>
                  <a:txBody>
                    <a:bodyPr/>
                    <a:lstStyle/>
                    <a:p>
                      <a:pPr marL="31750">
                        <a:lnSpc>
                          <a:spcPts val="1575"/>
                        </a:lnSpc>
                      </a:pPr>
                      <a:r>
                        <a:rPr sz="1200" b="1" spc="-50" dirty="0">
                          <a:solidFill>
                            <a:srgbClr val="FFFFFF"/>
                          </a:solidFill>
                          <a:latin typeface="Arial"/>
                          <a:cs typeface="Arial"/>
                        </a:rPr>
                        <a:t>3</a:t>
                      </a:r>
                      <a:endParaRPr sz="1200">
                        <a:latin typeface="Arial"/>
                        <a:cs typeface="Arial"/>
                      </a:endParaRPr>
                    </a:p>
                  </a:txBody>
                  <a:tcPr marL="0" marR="0" marT="0" marB="0"/>
                </a:tc>
                <a:tc>
                  <a:txBody>
                    <a:bodyPr/>
                    <a:lstStyle/>
                    <a:p>
                      <a:pPr marL="196850">
                        <a:lnSpc>
                          <a:spcPts val="1575"/>
                        </a:lnSpc>
                      </a:pPr>
                      <a:r>
                        <a:rPr sz="1200" b="1" dirty="0">
                          <a:solidFill>
                            <a:srgbClr val="00338D"/>
                          </a:solidFill>
                          <a:latin typeface="Arial"/>
                          <a:cs typeface="Arial"/>
                        </a:rPr>
                        <a:t>Il</a:t>
                      </a:r>
                      <a:r>
                        <a:rPr sz="1200" b="1" spc="-40" dirty="0">
                          <a:solidFill>
                            <a:srgbClr val="00338D"/>
                          </a:solidFill>
                          <a:latin typeface="Arial"/>
                          <a:cs typeface="Arial"/>
                        </a:rPr>
                        <a:t> </a:t>
                      </a:r>
                      <a:r>
                        <a:rPr sz="1200" b="1" dirty="0">
                          <a:solidFill>
                            <a:srgbClr val="00338D"/>
                          </a:solidFill>
                          <a:latin typeface="Arial"/>
                          <a:cs typeface="Arial"/>
                        </a:rPr>
                        <a:t>Modello</a:t>
                      </a:r>
                      <a:r>
                        <a:rPr sz="1200" b="1" spc="-60" dirty="0">
                          <a:solidFill>
                            <a:srgbClr val="00338D"/>
                          </a:solidFill>
                          <a:latin typeface="Arial"/>
                          <a:cs typeface="Arial"/>
                        </a:rPr>
                        <a:t> </a:t>
                      </a:r>
                      <a:r>
                        <a:rPr sz="1200" b="1" dirty="0">
                          <a:solidFill>
                            <a:srgbClr val="00338D"/>
                          </a:solidFill>
                          <a:latin typeface="Arial"/>
                          <a:cs typeface="Arial"/>
                        </a:rPr>
                        <a:t>di</a:t>
                      </a:r>
                      <a:r>
                        <a:rPr sz="1200" b="1" spc="-30" dirty="0">
                          <a:solidFill>
                            <a:srgbClr val="00338D"/>
                          </a:solidFill>
                          <a:latin typeface="Arial"/>
                          <a:cs typeface="Arial"/>
                        </a:rPr>
                        <a:t> </a:t>
                      </a:r>
                      <a:r>
                        <a:rPr sz="1200" b="1" dirty="0">
                          <a:solidFill>
                            <a:srgbClr val="00338D"/>
                          </a:solidFill>
                          <a:latin typeface="Arial"/>
                          <a:cs typeface="Arial"/>
                        </a:rPr>
                        <a:t>organizzazione,</a:t>
                      </a:r>
                      <a:r>
                        <a:rPr sz="1200" b="1" spc="-55" dirty="0">
                          <a:solidFill>
                            <a:srgbClr val="00338D"/>
                          </a:solidFill>
                          <a:latin typeface="Arial"/>
                          <a:cs typeface="Arial"/>
                        </a:rPr>
                        <a:t> </a:t>
                      </a:r>
                      <a:r>
                        <a:rPr sz="1200" b="1" dirty="0">
                          <a:solidFill>
                            <a:srgbClr val="00338D"/>
                          </a:solidFill>
                          <a:latin typeface="Arial"/>
                          <a:cs typeface="Arial"/>
                        </a:rPr>
                        <a:t>gestione</a:t>
                      </a:r>
                      <a:r>
                        <a:rPr sz="1200" b="1" spc="-60" dirty="0">
                          <a:solidFill>
                            <a:srgbClr val="00338D"/>
                          </a:solidFill>
                          <a:latin typeface="Arial"/>
                          <a:cs typeface="Arial"/>
                        </a:rPr>
                        <a:t> </a:t>
                      </a:r>
                      <a:r>
                        <a:rPr sz="1200" b="1" spc="-10" dirty="0">
                          <a:solidFill>
                            <a:srgbClr val="00338D"/>
                          </a:solidFill>
                          <a:latin typeface="Arial"/>
                          <a:cs typeface="Arial"/>
                        </a:rPr>
                        <a:t>e</a:t>
                      </a:r>
                      <a:r>
                        <a:rPr sz="1200" b="1" spc="-100" dirty="0">
                          <a:solidFill>
                            <a:srgbClr val="00338D"/>
                          </a:solidFill>
                          <a:latin typeface="Arial"/>
                          <a:cs typeface="Arial"/>
                        </a:rPr>
                        <a:t> </a:t>
                      </a:r>
                      <a:r>
                        <a:rPr sz="1200" b="1" spc="-10" dirty="0">
                          <a:solidFill>
                            <a:srgbClr val="00338D"/>
                          </a:solidFill>
                          <a:latin typeface="Arial"/>
                          <a:cs typeface="Arial"/>
                        </a:rPr>
                        <a:t>controllo</a:t>
                      </a:r>
                      <a:endParaRPr sz="1200" dirty="0">
                        <a:latin typeface="Arial"/>
                        <a:cs typeface="Arial"/>
                      </a:endParaRPr>
                    </a:p>
                  </a:txBody>
                  <a:tcPr marL="0" marR="0" marT="0" marB="0"/>
                </a:tc>
                <a:extLst>
                  <a:ext uri="{0D108BD9-81ED-4DB2-BD59-A6C34878D82A}">
                    <a16:rowId xmlns:a16="http://schemas.microsoft.com/office/drawing/2014/main" val="10000"/>
                  </a:ext>
                </a:extLst>
              </a:tr>
            </a:tbl>
          </a:graphicData>
        </a:graphic>
      </p:graphicFrame>
      <p:graphicFrame>
        <p:nvGraphicFramePr>
          <p:cNvPr id="5" name="object 5"/>
          <p:cNvGraphicFramePr>
            <a:graphicFrameLocks noGrp="1"/>
          </p:cNvGraphicFramePr>
          <p:nvPr>
            <p:extLst>
              <p:ext uri="{D42A27DB-BD31-4B8C-83A1-F6EECF244321}">
                <p14:modId xmlns:p14="http://schemas.microsoft.com/office/powerpoint/2010/main" val="2522973534"/>
              </p:ext>
            </p:extLst>
          </p:nvPr>
        </p:nvGraphicFramePr>
        <p:xfrm>
          <a:off x="1483283" y="1858924"/>
          <a:ext cx="5878195" cy="2854960"/>
        </p:xfrm>
        <a:graphic>
          <a:graphicData uri="http://schemas.openxmlformats.org/drawingml/2006/table">
            <a:tbl>
              <a:tblPr firstRow="1" bandRow="1">
                <a:tableStyleId>{2D5ABB26-0587-4C30-8999-92F81FD0307C}</a:tableStyleId>
              </a:tblPr>
              <a:tblGrid>
                <a:gridCol w="5878195">
                  <a:extLst>
                    <a:ext uri="{9D8B030D-6E8A-4147-A177-3AD203B41FA5}">
                      <a16:colId xmlns:a16="http://schemas.microsoft.com/office/drawing/2014/main" val="20000"/>
                    </a:ext>
                  </a:extLst>
                </a:gridCol>
              </a:tblGrid>
              <a:tr h="554355">
                <a:tc>
                  <a:txBody>
                    <a:bodyPr/>
                    <a:lstStyle/>
                    <a:p>
                      <a:pPr marL="706755">
                        <a:lnSpc>
                          <a:spcPct val="100000"/>
                        </a:lnSpc>
                        <a:spcBef>
                          <a:spcPts val="1110"/>
                        </a:spcBef>
                      </a:pPr>
                      <a:r>
                        <a:rPr sz="1200" b="1" dirty="0">
                          <a:solidFill>
                            <a:srgbClr val="FFFFFF"/>
                          </a:solidFill>
                          <a:latin typeface="Arial"/>
                          <a:cs typeface="Arial"/>
                        </a:rPr>
                        <a:t>Parte</a:t>
                      </a:r>
                      <a:r>
                        <a:rPr sz="1200" b="1" spc="-30" dirty="0">
                          <a:solidFill>
                            <a:srgbClr val="FFFFFF"/>
                          </a:solidFill>
                          <a:latin typeface="Arial"/>
                          <a:cs typeface="Arial"/>
                        </a:rPr>
                        <a:t> </a:t>
                      </a:r>
                      <a:r>
                        <a:rPr sz="1200" b="1" dirty="0">
                          <a:solidFill>
                            <a:srgbClr val="FFFFFF"/>
                          </a:solidFill>
                          <a:latin typeface="Arial"/>
                          <a:cs typeface="Arial"/>
                        </a:rPr>
                        <a:t>Generale</a:t>
                      </a:r>
                      <a:r>
                        <a:rPr sz="1200" b="1" spc="-35" dirty="0">
                          <a:solidFill>
                            <a:srgbClr val="FFFFFF"/>
                          </a:solidFill>
                          <a:latin typeface="Arial"/>
                          <a:cs typeface="Arial"/>
                        </a:rPr>
                        <a:t> </a:t>
                      </a:r>
                      <a:r>
                        <a:rPr sz="1200" b="1" dirty="0">
                          <a:solidFill>
                            <a:srgbClr val="FFFFFF"/>
                          </a:solidFill>
                          <a:latin typeface="Arial"/>
                          <a:cs typeface="Arial"/>
                        </a:rPr>
                        <a:t>e</a:t>
                      </a:r>
                      <a:r>
                        <a:rPr sz="1200" b="1" spc="-25" dirty="0">
                          <a:solidFill>
                            <a:srgbClr val="FFFFFF"/>
                          </a:solidFill>
                          <a:latin typeface="Arial"/>
                          <a:cs typeface="Arial"/>
                        </a:rPr>
                        <a:t> </a:t>
                      </a:r>
                      <a:r>
                        <a:rPr sz="1200" b="1" dirty="0">
                          <a:solidFill>
                            <a:srgbClr val="FFFFFF"/>
                          </a:solidFill>
                          <a:latin typeface="Arial"/>
                          <a:cs typeface="Arial"/>
                        </a:rPr>
                        <a:t>Parte</a:t>
                      </a:r>
                      <a:r>
                        <a:rPr sz="1200" b="1" spc="-75" dirty="0">
                          <a:solidFill>
                            <a:srgbClr val="FFFFFF"/>
                          </a:solidFill>
                          <a:latin typeface="Arial"/>
                          <a:cs typeface="Arial"/>
                        </a:rPr>
                        <a:t> </a:t>
                      </a:r>
                      <a:r>
                        <a:rPr sz="1200" b="1" spc="-10" dirty="0">
                          <a:solidFill>
                            <a:srgbClr val="FFFFFF"/>
                          </a:solidFill>
                          <a:latin typeface="Arial"/>
                          <a:cs typeface="Arial"/>
                        </a:rPr>
                        <a:t>Speciale</a:t>
                      </a:r>
                      <a:endParaRPr sz="1200" dirty="0">
                        <a:latin typeface="Arial"/>
                        <a:cs typeface="Arial"/>
                      </a:endParaRPr>
                    </a:p>
                  </a:txBody>
                  <a:tcPr marL="0" marR="0" marT="140970" marB="0">
                    <a:lnB w="57150">
                      <a:solidFill>
                        <a:srgbClr val="FFFFFF"/>
                      </a:solidFill>
                      <a:prstDash val="solid"/>
                    </a:lnB>
                    <a:solidFill>
                      <a:srgbClr val="005EB8"/>
                    </a:solidFill>
                  </a:tcPr>
                </a:tc>
                <a:extLst>
                  <a:ext uri="{0D108BD9-81ED-4DB2-BD59-A6C34878D82A}">
                    <a16:rowId xmlns:a16="http://schemas.microsoft.com/office/drawing/2014/main" val="10000"/>
                  </a:ext>
                </a:extLst>
              </a:tr>
              <a:tr h="573405">
                <a:tc>
                  <a:txBody>
                    <a:bodyPr/>
                    <a:lstStyle/>
                    <a:p>
                      <a:pPr marL="705485">
                        <a:lnSpc>
                          <a:spcPct val="100000"/>
                        </a:lnSpc>
                        <a:spcBef>
                          <a:spcPts val="1310"/>
                        </a:spcBef>
                      </a:pPr>
                      <a:r>
                        <a:rPr sz="1200" b="1" dirty="0">
                          <a:solidFill>
                            <a:srgbClr val="FFFFFF"/>
                          </a:solidFill>
                          <a:latin typeface="Arial"/>
                          <a:cs typeface="Arial"/>
                        </a:rPr>
                        <a:t>Codice</a:t>
                      </a:r>
                      <a:r>
                        <a:rPr sz="1200" b="1" spc="-80" dirty="0">
                          <a:solidFill>
                            <a:srgbClr val="FFFFFF"/>
                          </a:solidFill>
                          <a:latin typeface="Arial"/>
                          <a:cs typeface="Arial"/>
                        </a:rPr>
                        <a:t> </a:t>
                      </a:r>
                      <a:r>
                        <a:rPr sz="1200" b="1" spc="-20" dirty="0">
                          <a:solidFill>
                            <a:srgbClr val="FFFFFF"/>
                          </a:solidFill>
                          <a:latin typeface="Arial"/>
                          <a:cs typeface="Arial"/>
                        </a:rPr>
                        <a:t>Etico</a:t>
                      </a:r>
                      <a:endParaRPr sz="1200" dirty="0">
                        <a:latin typeface="Arial"/>
                        <a:cs typeface="Arial"/>
                      </a:endParaRPr>
                    </a:p>
                  </a:txBody>
                  <a:tcPr marL="0" marR="0" marT="166370" marB="0">
                    <a:lnT w="57150">
                      <a:solidFill>
                        <a:srgbClr val="FFFFFF"/>
                      </a:solidFill>
                      <a:prstDash val="solid"/>
                    </a:lnT>
                    <a:lnB w="57150">
                      <a:solidFill>
                        <a:srgbClr val="FFFFFF"/>
                      </a:solidFill>
                      <a:prstDash val="solid"/>
                    </a:lnB>
                    <a:solidFill>
                      <a:srgbClr val="005EB8"/>
                    </a:solidFill>
                  </a:tcPr>
                </a:tc>
                <a:extLst>
                  <a:ext uri="{0D108BD9-81ED-4DB2-BD59-A6C34878D82A}">
                    <a16:rowId xmlns:a16="http://schemas.microsoft.com/office/drawing/2014/main" val="10001"/>
                  </a:ext>
                </a:extLst>
              </a:tr>
              <a:tr h="577215">
                <a:tc>
                  <a:txBody>
                    <a:bodyPr/>
                    <a:lstStyle/>
                    <a:p>
                      <a:pPr marL="716280">
                        <a:lnSpc>
                          <a:spcPct val="100000"/>
                        </a:lnSpc>
                        <a:spcBef>
                          <a:spcPts val="1265"/>
                        </a:spcBef>
                      </a:pPr>
                      <a:r>
                        <a:rPr sz="1200" b="1" dirty="0">
                          <a:solidFill>
                            <a:srgbClr val="FFFFFF"/>
                          </a:solidFill>
                          <a:latin typeface="Arial"/>
                          <a:cs typeface="Arial"/>
                        </a:rPr>
                        <a:t>Sistema</a:t>
                      </a:r>
                      <a:r>
                        <a:rPr sz="1200" b="1" spc="-60" dirty="0">
                          <a:solidFill>
                            <a:srgbClr val="FFFFFF"/>
                          </a:solidFill>
                          <a:latin typeface="Arial"/>
                          <a:cs typeface="Arial"/>
                        </a:rPr>
                        <a:t> </a:t>
                      </a:r>
                      <a:r>
                        <a:rPr sz="1200" b="1" spc="-10" dirty="0">
                          <a:solidFill>
                            <a:srgbClr val="FFFFFF"/>
                          </a:solidFill>
                          <a:latin typeface="Arial"/>
                          <a:cs typeface="Arial"/>
                        </a:rPr>
                        <a:t>Disciplinare</a:t>
                      </a:r>
                      <a:endParaRPr sz="1200" dirty="0">
                        <a:latin typeface="Arial"/>
                        <a:cs typeface="Arial"/>
                      </a:endParaRPr>
                    </a:p>
                  </a:txBody>
                  <a:tcPr marL="0" marR="0" marT="160655" marB="0">
                    <a:lnT w="57150">
                      <a:solidFill>
                        <a:srgbClr val="FFFFFF"/>
                      </a:solidFill>
                      <a:prstDash val="solid"/>
                    </a:lnT>
                    <a:lnB w="76200">
                      <a:solidFill>
                        <a:srgbClr val="FFFFFF"/>
                      </a:solidFill>
                      <a:prstDash val="solid"/>
                    </a:lnB>
                    <a:solidFill>
                      <a:srgbClr val="005EB8"/>
                    </a:solidFill>
                  </a:tcPr>
                </a:tc>
                <a:extLst>
                  <a:ext uri="{0D108BD9-81ED-4DB2-BD59-A6C34878D82A}">
                    <a16:rowId xmlns:a16="http://schemas.microsoft.com/office/drawing/2014/main" val="10002"/>
                  </a:ext>
                </a:extLst>
              </a:tr>
              <a:tr h="589280">
                <a:tc>
                  <a:txBody>
                    <a:bodyPr/>
                    <a:lstStyle/>
                    <a:p>
                      <a:pPr marL="729615">
                        <a:lnSpc>
                          <a:spcPct val="100000"/>
                        </a:lnSpc>
                        <a:spcBef>
                          <a:spcPts val="1335"/>
                        </a:spcBef>
                      </a:pPr>
                      <a:r>
                        <a:rPr sz="1200" b="1" spc="-10" dirty="0">
                          <a:solidFill>
                            <a:srgbClr val="FFFFFF"/>
                          </a:solidFill>
                          <a:latin typeface="Arial"/>
                          <a:cs typeface="Arial"/>
                        </a:rPr>
                        <a:t>Whistleblowing</a:t>
                      </a:r>
                      <a:endParaRPr sz="1200" dirty="0">
                        <a:latin typeface="Arial"/>
                        <a:cs typeface="Arial"/>
                      </a:endParaRPr>
                    </a:p>
                  </a:txBody>
                  <a:tcPr marL="0" marR="0" marT="169545" marB="0">
                    <a:lnT w="76200">
                      <a:solidFill>
                        <a:srgbClr val="FFFFFF"/>
                      </a:solidFill>
                      <a:prstDash val="solid"/>
                    </a:lnT>
                    <a:lnB w="76200">
                      <a:solidFill>
                        <a:srgbClr val="FFFFFF"/>
                      </a:solidFill>
                      <a:prstDash val="solid"/>
                    </a:lnB>
                    <a:solidFill>
                      <a:srgbClr val="005EB8"/>
                    </a:solidFill>
                  </a:tcPr>
                </a:tc>
                <a:extLst>
                  <a:ext uri="{0D108BD9-81ED-4DB2-BD59-A6C34878D82A}">
                    <a16:rowId xmlns:a16="http://schemas.microsoft.com/office/drawing/2014/main" val="10003"/>
                  </a:ext>
                </a:extLst>
              </a:tr>
              <a:tr h="560705">
                <a:tc>
                  <a:txBody>
                    <a:bodyPr/>
                    <a:lstStyle/>
                    <a:p>
                      <a:pPr marL="728345">
                        <a:lnSpc>
                          <a:spcPct val="100000"/>
                        </a:lnSpc>
                        <a:spcBef>
                          <a:spcPts val="1360"/>
                        </a:spcBef>
                      </a:pPr>
                      <a:r>
                        <a:rPr sz="1200" b="1" dirty="0">
                          <a:solidFill>
                            <a:srgbClr val="FFFFFF"/>
                          </a:solidFill>
                          <a:latin typeface="Arial"/>
                          <a:cs typeface="Arial"/>
                        </a:rPr>
                        <a:t>Organismo</a:t>
                      </a:r>
                      <a:r>
                        <a:rPr sz="1200" b="1" spc="-95" dirty="0">
                          <a:solidFill>
                            <a:srgbClr val="FFFFFF"/>
                          </a:solidFill>
                          <a:latin typeface="Arial"/>
                          <a:cs typeface="Arial"/>
                        </a:rPr>
                        <a:t> </a:t>
                      </a:r>
                      <a:r>
                        <a:rPr sz="1200" b="1" dirty="0">
                          <a:solidFill>
                            <a:srgbClr val="FFFFFF"/>
                          </a:solidFill>
                          <a:latin typeface="Arial"/>
                          <a:cs typeface="Arial"/>
                        </a:rPr>
                        <a:t>di</a:t>
                      </a:r>
                      <a:r>
                        <a:rPr sz="1200" b="1" spc="-50" dirty="0">
                          <a:solidFill>
                            <a:srgbClr val="FFFFFF"/>
                          </a:solidFill>
                          <a:latin typeface="Arial"/>
                          <a:cs typeface="Arial"/>
                        </a:rPr>
                        <a:t> </a:t>
                      </a:r>
                      <a:r>
                        <a:rPr sz="1200" b="1" dirty="0">
                          <a:solidFill>
                            <a:srgbClr val="FFFFFF"/>
                          </a:solidFill>
                          <a:latin typeface="Arial"/>
                          <a:cs typeface="Arial"/>
                        </a:rPr>
                        <a:t>Vigilanza</a:t>
                      </a:r>
                      <a:r>
                        <a:rPr sz="1200" b="1" spc="-75" dirty="0">
                          <a:solidFill>
                            <a:srgbClr val="FFFFFF"/>
                          </a:solidFill>
                          <a:latin typeface="Arial"/>
                          <a:cs typeface="Arial"/>
                        </a:rPr>
                        <a:t> </a:t>
                      </a:r>
                      <a:r>
                        <a:rPr sz="1200" b="1" dirty="0">
                          <a:solidFill>
                            <a:srgbClr val="FFFFFF"/>
                          </a:solidFill>
                          <a:latin typeface="Arial"/>
                          <a:cs typeface="Arial"/>
                        </a:rPr>
                        <a:t>e</a:t>
                      </a:r>
                      <a:r>
                        <a:rPr sz="1200" b="1" spc="-30" dirty="0">
                          <a:solidFill>
                            <a:srgbClr val="FFFFFF"/>
                          </a:solidFill>
                          <a:latin typeface="Arial"/>
                          <a:cs typeface="Arial"/>
                        </a:rPr>
                        <a:t> </a:t>
                      </a:r>
                      <a:r>
                        <a:rPr sz="1200" b="1" dirty="0">
                          <a:solidFill>
                            <a:srgbClr val="FFFFFF"/>
                          </a:solidFill>
                          <a:latin typeface="Arial"/>
                          <a:cs typeface="Arial"/>
                        </a:rPr>
                        <a:t>sistema</a:t>
                      </a:r>
                      <a:r>
                        <a:rPr sz="1200" b="1" spc="-45" dirty="0">
                          <a:solidFill>
                            <a:srgbClr val="FFFFFF"/>
                          </a:solidFill>
                          <a:latin typeface="Arial"/>
                          <a:cs typeface="Arial"/>
                        </a:rPr>
                        <a:t> </a:t>
                      </a:r>
                      <a:r>
                        <a:rPr sz="1200" b="1" spc="-10" dirty="0">
                          <a:solidFill>
                            <a:srgbClr val="FFFFFF"/>
                          </a:solidFill>
                          <a:latin typeface="Arial"/>
                          <a:cs typeface="Arial"/>
                        </a:rPr>
                        <a:t>di</a:t>
                      </a:r>
                      <a:r>
                        <a:rPr sz="1200" b="1" spc="-105" dirty="0">
                          <a:solidFill>
                            <a:srgbClr val="FFFFFF"/>
                          </a:solidFill>
                          <a:latin typeface="Arial"/>
                          <a:cs typeface="Arial"/>
                        </a:rPr>
                        <a:t> </a:t>
                      </a:r>
                      <a:r>
                        <a:rPr sz="1200" b="1" spc="-10" dirty="0">
                          <a:solidFill>
                            <a:srgbClr val="FFFFFF"/>
                          </a:solidFill>
                          <a:latin typeface="Arial"/>
                          <a:cs typeface="Arial"/>
                        </a:rPr>
                        <a:t>reporting</a:t>
                      </a:r>
                      <a:endParaRPr sz="1200" dirty="0">
                        <a:latin typeface="Arial"/>
                        <a:cs typeface="Arial"/>
                      </a:endParaRPr>
                    </a:p>
                  </a:txBody>
                  <a:tcPr marL="0" marR="0" marT="172720" marB="0">
                    <a:lnT w="76200">
                      <a:solidFill>
                        <a:srgbClr val="FFFFFF"/>
                      </a:solidFill>
                      <a:prstDash val="solid"/>
                    </a:lnT>
                    <a:solidFill>
                      <a:srgbClr val="005EB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412" y="482831"/>
            <a:ext cx="5267325"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Parte Generale e Parte Speciale</a:t>
            </a:r>
          </a:p>
        </p:txBody>
      </p:sp>
      <p:graphicFrame>
        <p:nvGraphicFramePr>
          <p:cNvPr id="3" name="object 3"/>
          <p:cNvGraphicFramePr>
            <a:graphicFrameLocks noGrp="1"/>
          </p:cNvGraphicFramePr>
          <p:nvPr/>
        </p:nvGraphicFramePr>
        <p:xfrm>
          <a:off x="746048" y="27641"/>
          <a:ext cx="7639685" cy="319405"/>
        </p:xfrm>
        <a:graphic>
          <a:graphicData uri="http://schemas.openxmlformats.org/drawingml/2006/table">
            <a:tbl>
              <a:tblPr firstRow="1" bandRow="1">
                <a:tableStyleId>{2D5ABB26-0587-4C30-8999-92F81FD0307C}</a:tableStyleId>
              </a:tblPr>
              <a:tblGrid>
                <a:gridCol w="821055">
                  <a:extLst>
                    <a:ext uri="{9D8B030D-6E8A-4147-A177-3AD203B41FA5}">
                      <a16:colId xmlns:a16="http://schemas.microsoft.com/office/drawing/2014/main" val="20000"/>
                    </a:ext>
                  </a:extLst>
                </a:gridCol>
                <a:gridCol w="681863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3</a:t>
                      </a:r>
                      <a:endParaRPr sz="1500">
                        <a:latin typeface="Arial"/>
                        <a:cs typeface="Arial"/>
                      </a:endParaRPr>
                    </a:p>
                  </a:txBody>
                  <a:tcPr marL="0" marR="0" marT="36830" marB="0">
                    <a:solidFill>
                      <a:srgbClr val="00338D"/>
                    </a:solidFill>
                  </a:tcPr>
                </a:tc>
                <a:tc>
                  <a:txBody>
                    <a:bodyPr/>
                    <a:lstStyle/>
                    <a:p>
                      <a:pPr marL="90805">
                        <a:lnSpc>
                          <a:spcPct val="100000"/>
                        </a:lnSpc>
                        <a:spcBef>
                          <a:spcPts val="290"/>
                        </a:spcBef>
                      </a:pPr>
                      <a:r>
                        <a:rPr sz="1500" b="1" dirty="0">
                          <a:solidFill>
                            <a:srgbClr val="00338D"/>
                          </a:solidFill>
                          <a:latin typeface="Arial"/>
                          <a:cs typeface="Arial"/>
                        </a:rPr>
                        <a:t>Il</a:t>
                      </a:r>
                      <a:r>
                        <a:rPr sz="1500" b="1" spc="-40" dirty="0">
                          <a:solidFill>
                            <a:srgbClr val="00338D"/>
                          </a:solidFill>
                          <a:latin typeface="Arial"/>
                          <a:cs typeface="Arial"/>
                        </a:rPr>
                        <a:t> </a:t>
                      </a:r>
                      <a:r>
                        <a:rPr sz="1500" b="1" dirty="0">
                          <a:solidFill>
                            <a:srgbClr val="00338D"/>
                          </a:solidFill>
                          <a:latin typeface="Arial"/>
                          <a:cs typeface="Arial"/>
                        </a:rPr>
                        <a:t>Modello</a:t>
                      </a:r>
                      <a:r>
                        <a:rPr sz="1500" b="1" spc="-60" dirty="0">
                          <a:solidFill>
                            <a:srgbClr val="00338D"/>
                          </a:solidFill>
                          <a:latin typeface="Arial"/>
                          <a:cs typeface="Arial"/>
                        </a:rPr>
                        <a:t> </a:t>
                      </a:r>
                      <a:r>
                        <a:rPr sz="1500" b="1" dirty="0">
                          <a:solidFill>
                            <a:srgbClr val="00338D"/>
                          </a:solidFill>
                          <a:latin typeface="Arial"/>
                          <a:cs typeface="Arial"/>
                        </a:rPr>
                        <a:t>di</a:t>
                      </a:r>
                      <a:r>
                        <a:rPr sz="1500" b="1" spc="-30" dirty="0">
                          <a:solidFill>
                            <a:srgbClr val="00338D"/>
                          </a:solidFill>
                          <a:latin typeface="Arial"/>
                          <a:cs typeface="Arial"/>
                        </a:rPr>
                        <a:t> </a:t>
                      </a:r>
                      <a:r>
                        <a:rPr sz="1500" b="1" dirty="0">
                          <a:solidFill>
                            <a:srgbClr val="00338D"/>
                          </a:solidFill>
                          <a:latin typeface="Arial"/>
                          <a:cs typeface="Arial"/>
                        </a:rPr>
                        <a:t>organizzazione,</a:t>
                      </a:r>
                      <a:r>
                        <a:rPr sz="1500" b="1" spc="-55" dirty="0">
                          <a:solidFill>
                            <a:srgbClr val="00338D"/>
                          </a:solidFill>
                          <a:latin typeface="Arial"/>
                          <a:cs typeface="Arial"/>
                        </a:rPr>
                        <a:t> </a:t>
                      </a:r>
                      <a:r>
                        <a:rPr sz="1500" b="1" dirty="0">
                          <a:solidFill>
                            <a:srgbClr val="00338D"/>
                          </a:solidFill>
                          <a:latin typeface="Arial"/>
                          <a:cs typeface="Arial"/>
                        </a:rPr>
                        <a:t>gestione</a:t>
                      </a:r>
                      <a:r>
                        <a:rPr sz="1500" b="1" spc="-60" dirty="0">
                          <a:solidFill>
                            <a:srgbClr val="00338D"/>
                          </a:solidFill>
                          <a:latin typeface="Arial"/>
                          <a:cs typeface="Arial"/>
                        </a:rPr>
                        <a:t> </a:t>
                      </a:r>
                      <a:r>
                        <a:rPr sz="1500" b="1" spc="-10" dirty="0">
                          <a:solidFill>
                            <a:srgbClr val="00338D"/>
                          </a:solidFill>
                          <a:latin typeface="Arial"/>
                          <a:cs typeface="Arial"/>
                        </a:rPr>
                        <a:t>e</a:t>
                      </a:r>
                      <a:r>
                        <a:rPr sz="1500" b="1" spc="-100" dirty="0">
                          <a:solidFill>
                            <a:srgbClr val="00338D"/>
                          </a:solidFill>
                          <a:latin typeface="Arial"/>
                          <a:cs typeface="Arial"/>
                        </a:rPr>
                        <a:t> </a:t>
                      </a:r>
                      <a:r>
                        <a:rPr sz="1500" b="1" spc="-10" dirty="0">
                          <a:solidFill>
                            <a:srgbClr val="00338D"/>
                          </a:solidFill>
                          <a:latin typeface="Arial"/>
                          <a:cs typeface="Arial"/>
                        </a:rPr>
                        <a:t>controllo</a:t>
                      </a:r>
                      <a:endParaRPr sz="150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pic>
        <p:nvPicPr>
          <p:cNvPr id="4" name="object 4"/>
          <p:cNvPicPr/>
          <p:nvPr/>
        </p:nvPicPr>
        <p:blipFill>
          <a:blip r:embed="rId2" cstate="print"/>
          <a:stretch>
            <a:fillRect/>
          </a:stretch>
        </p:blipFill>
        <p:spPr>
          <a:xfrm>
            <a:off x="4489780" y="1347406"/>
            <a:ext cx="3997451" cy="623315"/>
          </a:xfrm>
          <a:prstGeom prst="rect">
            <a:avLst/>
          </a:prstGeom>
        </p:spPr>
      </p:pic>
      <p:sp>
        <p:nvSpPr>
          <p:cNvPr id="5" name="object 5"/>
          <p:cNvSpPr txBox="1"/>
          <p:nvPr/>
        </p:nvSpPr>
        <p:spPr>
          <a:xfrm>
            <a:off x="4632018" y="1412748"/>
            <a:ext cx="4274185" cy="4125488"/>
          </a:xfrm>
          <a:prstGeom prst="rect">
            <a:avLst/>
          </a:prstGeom>
        </p:spPr>
        <p:txBody>
          <a:bodyPr vert="horz" wrap="square" lIns="0" tIns="113030" rIns="0" bIns="0" rtlCol="0">
            <a:spAutoFit/>
          </a:bodyPr>
          <a:lstStyle/>
          <a:p>
            <a:pPr marL="76200">
              <a:lnSpc>
                <a:spcPct val="100000"/>
              </a:lnSpc>
              <a:spcBef>
                <a:spcPts val="890"/>
              </a:spcBef>
            </a:pPr>
            <a:r>
              <a:rPr sz="1200" b="1" spc="-35" dirty="0">
                <a:solidFill>
                  <a:srgbClr val="FFFFFF"/>
                </a:solidFill>
                <a:latin typeface="Arial"/>
                <a:cs typeface="Arial"/>
              </a:rPr>
              <a:t>PARTE</a:t>
            </a:r>
            <a:r>
              <a:rPr sz="1200" b="1" spc="-60" dirty="0">
                <a:solidFill>
                  <a:srgbClr val="FFFFFF"/>
                </a:solidFill>
                <a:latin typeface="Arial"/>
                <a:cs typeface="Arial"/>
              </a:rPr>
              <a:t> </a:t>
            </a:r>
            <a:r>
              <a:rPr sz="1200" b="1" spc="-10" dirty="0">
                <a:solidFill>
                  <a:srgbClr val="FFFFFF"/>
                </a:solidFill>
                <a:latin typeface="Arial"/>
                <a:cs typeface="Arial"/>
              </a:rPr>
              <a:t>GENERALE</a:t>
            </a:r>
            <a:endParaRPr sz="1200" b="1" dirty="0">
              <a:latin typeface="Arial"/>
              <a:cs typeface="Arial"/>
            </a:endParaRPr>
          </a:p>
          <a:p>
            <a:pPr marL="298450" indent="-285750">
              <a:lnSpc>
                <a:spcPct val="100000"/>
              </a:lnSpc>
              <a:spcBef>
                <a:spcPts val="795"/>
              </a:spcBef>
              <a:buFont typeface="Wingdings"/>
              <a:buChar char=""/>
              <a:tabLst>
                <a:tab pos="298450" algn="l"/>
              </a:tabLst>
            </a:pPr>
            <a:r>
              <a:rPr sz="1200" b="1" dirty="0">
                <a:solidFill>
                  <a:srgbClr val="00338D"/>
                </a:solidFill>
                <a:latin typeface="Arial"/>
                <a:cs typeface="Arial"/>
              </a:rPr>
              <a:t>Profilo</a:t>
            </a:r>
            <a:r>
              <a:rPr sz="1200" b="1" spc="-70" dirty="0">
                <a:solidFill>
                  <a:srgbClr val="00338D"/>
                </a:solidFill>
                <a:latin typeface="Arial"/>
                <a:cs typeface="Arial"/>
              </a:rPr>
              <a:t> </a:t>
            </a:r>
            <a:r>
              <a:rPr sz="1200" b="1" dirty="0">
                <a:solidFill>
                  <a:srgbClr val="00338D"/>
                </a:solidFill>
                <a:latin typeface="Arial"/>
                <a:cs typeface="Arial"/>
              </a:rPr>
              <a:t>della</a:t>
            </a:r>
            <a:r>
              <a:rPr sz="1200" b="1" spc="-85" dirty="0">
                <a:solidFill>
                  <a:srgbClr val="00338D"/>
                </a:solidFill>
                <a:latin typeface="Arial"/>
                <a:cs typeface="Arial"/>
              </a:rPr>
              <a:t> </a:t>
            </a:r>
            <a:r>
              <a:rPr sz="1200" b="1" spc="-10" dirty="0">
                <a:solidFill>
                  <a:srgbClr val="00338D"/>
                </a:solidFill>
                <a:latin typeface="Arial"/>
                <a:cs typeface="Arial"/>
              </a:rPr>
              <a:t>Società/Ente</a:t>
            </a:r>
            <a:endParaRPr sz="1200" dirty="0">
              <a:latin typeface="Arial"/>
              <a:cs typeface="Arial"/>
            </a:endParaRPr>
          </a:p>
          <a:p>
            <a:pPr marL="297815" marR="5080" indent="-285750">
              <a:lnSpc>
                <a:spcPct val="100000"/>
              </a:lnSpc>
              <a:spcBef>
                <a:spcPts val="600"/>
              </a:spcBef>
              <a:buFont typeface="Wingdings"/>
              <a:buChar char=""/>
              <a:tabLst>
                <a:tab pos="299085" algn="l"/>
              </a:tabLst>
            </a:pPr>
            <a:r>
              <a:rPr sz="1200" b="1" dirty="0">
                <a:solidFill>
                  <a:srgbClr val="00338D"/>
                </a:solidFill>
                <a:latin typeface="Arial"/>
                <a:cs typeface="Arial"/>
              </a:rPr>
              <a:t>Quali</a:t>
            </a:r>
            <a:r>
              <a:rPr sz="1200" b="1" spc="-50" dirty="0">
                <a:solidFill>
                  <a:srgbClr val="00338D"/>
                </a:solidFill>
                <a:latin typeface="Arial"/>
                <a:cs typeface="Arial"/>
              </a:rPr>
              <a:t> </a:t>
            </a:r>
            <a:r>
              <a:rPr sz="1200" b="1" dirty="0">
                <a:solidFill>
                  <a:srgbClr val="00338D"/>
                </a:solidFill>
                <a:latin typeface="Arial"/>
                <a:cs typeface="Arial"/>
              </a:rPr>
              <a:t>sono</a:t>
            </a:r>
            <a:r>
              <a:rPr sz="1200" b="1" spc="-20"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a:t>
            </a:r>
            <a:r>
              <a:rPr sz="1200" b="1" dirty="0">
                <a:solidFill>
                  <a:srgbClr val="00338D"/>
                </a:solidFill>
                <a:latin typeface="Arial"/>
                <a:cs typeface="Arial"/>
              </a:rPr>
              <a:t>principali</a:t>
            </a:r>
            <a:r>
              <a:rPr sz="1200" b="1" spc="-45" dirty="0">
                <a:solidFill>
                  <a:srgbClr val="00338D"/>
                </a:solidFill>
                <a:latin typeface="Arial"/>
                <a:cs typeface="Arial"/>
              </a:rPr>
              <a:t> </a:t>
            </a:r>
            <a:r>
              <a:rPr sz="1200" b="1" spc="-10" dirty="0">
                <a:solidFill>
                  <a:srgbClr val="00338D"/>
                </a:solidFill>
                <a:latin typeface="Arial"/>
                <a:cs typeface="Arial"/>
              </a:rPr>
              <a:t>disposizioni</a:t>
            </a:r>
            <a:r>
              <a:rPr sz="1200" b="1" spc="-50" dirty="0">
                <a:solidFill>
                  <a:srgbClr val="00338D"/>
                </a:solidFill>
                <a:latin typeface="Arial"/>
                <a:cs typeface="Arial"/>
              </a:rPr>
              <a:t> </a:t>
            </a:r>
            <a:r>
              <a:rPr sz="1200" b="1" dirty="0">
                <a:solidFill>
                  <a:srgbClr val="00338D"/>
                </a:solidFill>
                <a:latin typeface="Arial"/>
                <a:cs typeface="Arial"/>
              </a:rPr>
              <a:t>di</a:t>
            </a:r>
            <a:r>
              <a:rPr sz="1200" b="1" spc="-25" dirty="0">
                <a:solidFill>
                  <a:srgbClr val="00338D"/>
                </a:solidFill>
                <a:latin typeface="Arial"/>
                <a:cs typeface="Arial"/>
              </a:rPr>
              <a:t> </a:t>
            </a:r>
            <a:r>
              <a:rPr sz="1200" b="1" spc="-10" dirty="0">
                <a:solidFill>
                  <a:srgbClr val="00338D"/>
                </a:solidFill>
                <a:latin typeface="Arial"/>
                <a:cs typeface="Arial"/>
              </a:rPr>
              <a:t>cui</a:t>
            </a:r>
            <a:r>
              <a:rPr sz="1200" b="1" spc="-100" dirty="0">
                <a:solidFill>
                  <a:srgbClr val="00338D"/>
                </a:solidFill>
                <a:latin typeface="Arial"/>
                <a:cs typeface="Arial"/>
              </a:rPr>
              <a:t> </a:t>
            </a:r>
            <a:r>
              <a:rPr sz="1200" b="1" spc="-25" dirty="0">
                <a:solidFill>
                  <a:srgbClr val="00338D"/>
                </a:solidFill>
                <a:latin typeface="Arial"/>
                <a:cs typeface="Arial"/>
              </a:rPr>
              <a:t>al 	</a:t>
            </a:r>
            <a:r>
              <a:rPr sz="1200" b="1" dirty="0">
                <a:solidFill>
                  <a:srgbClr val="00338D"/>
                </a:solidFill>
                <a:latin typeface="Arial"/>
                <a:cs typeface="Arial"/>
              </a:rPr>
              <a:t>D.Lgs.</a:t>
            </a:r>
            <a:r>
              <a:rPr sz="1200" b="1" spc="-70" dirty="0">
                <a:solidFill>
                  <a:srgbClr val="00338D"/>
                </a:solidFill>
                <a:latin typeface="Arial"/>
                <a:cs typeface="Arial"/>
              </a:rPr>
              <a:t> </a:t>
            </a:r>
            <a:r>
              <a:rPr sz="1200" b="1" spc="-10" dirty="0">
                <a:solidFill>
                  <a:srgbClr val="00338D"/>
                </a:solidFill>
                <a:latin typeface="Arial"/>
                <a:cs typeface="Arial"/>
              </a:rPr>
              <a:t>231/2001</a:t>
            </a:r>
            <a:endParaRPr sz="1200" dirty="0">
              <a:latin typeface="Arial"/>
              <a:cs typeface="Arial"/>
            </a:endParaRPr>
          </a:p>
          <a:p>
            <a:pPr marL="298450" indent="-285750">
              <a:lnSpc>
                <a:spcPct val="100000"/>
              </a:lnSpc>
              <a:spcBef>
                <a:spcPts val="600"/>
              </a:spcBef>
              <a:buFont typeface="Wingdings"/>
              <a:buChar char=""/>
              <a:tabLst>
                <a:tab pos="298450" algn="l"/>
              </a:tabLst>
            </a:pPr>
            <a:r>
              <a:rPr sz="1200" b="1" dirty="0">
                <a:solidFill>
                  <a:srgbClr val="00338D"/>
                </a:solidFill>
                <a:latin typeface="Arial"/>
                <a:cs typeface="Arial"/>
              </a:rPr>
              <a:t>Finalità</a:t>
            </a:r>
            <a:r>
              <a:rPr sz="1200" b="1" spc="-60" dirty="0">
                <a:solidFill>
                  <a:srgbClr val="00338D"/>
                </a:solidFill>
                <a:latin typeface="Arial"/>
                <a:cs typeface="Arial"/>
              </a:rPr>
              <a:t> </a:t>
            </a:r>
            <a:r>
              <a:rPr sz="1200" b="1" dirty="0">
                <a:solidFill>
                  <a:srgbClr val="00338D"/>
                </a:solidFill>
                <a:latin typeface="Arial"/>
                <a:cs typeface="Arial"/>
              </a:rPr>
              <a:t>e</a:t>
            </a:r>
            <a:r>
              <a:rPr sz="1200" b="1" spc="-10" dirty="0">
                <a:solidFill>
                  <a:srgbClr val="00338D"/>
                </a:solidFill>
                <a:latin typeface="Arial"/>
                <a:cs typeface="Arial"/>
              </a:rPr>
              <a:t> struttura</a:t>
            </a:r>
            <a:r>
              <a:rPr sz="1200" b="1" spc="-60" dirty="0">
                <a:solidFill>
                  <a:srgbClr val="00338D"/>
                </a:solidFill>
                <a:latin typeface="Arial"/>
                <a:cs typeface="Arial"/>
              </a:rPr>
              <a:t> </a:t>
            </a:r>
            <a:r>
              <a:rPr sz="1200" b="1" dirty="0">
                <a:solidFill>
                  <a:srgbClr val="00338D"/>
                </a:solidFill>
                <a:latin typeface="Arial"/>
                <a:cs typeface="Arial"/>
              </a:rPr>
              <a:t>del</a:t>
            </a:r>
            <a:r>
              <a:rPr sz="1200" b="1" spc="-10" dirty="0">
                <a:solidFill>
                  <a:srgbClr val="00338D"/>
                </a:solidFill>
                <a:latin typeface="Arial"/>
                <a:cs typeface="Arial"/>
              </a:rPr>
              <a:t> </a:t>
            </a:r>
            <a:r>
              <a:rPr sz="1200" b="1" dirty="0">
                <a:solidFill>
                  <a:srgbClr val="00338D"/>
                </a:solidFill>
                <a:latin typeface="Arial"/>
                <a:cs typeface="Arial"/>
              </a:rPr>
              <a:t>Modello</a:t>
            </a:r>
            <a:r>
              <a:rPr sz="1200" b="1" spc="-55" dirty="0">
                <a:solidFill>
                  <a:srgbClr val="00338D"/>
                </a:solidFill>
                <a:latin typeface="Arial"/>
                <a:cs typeface="Arial"/>
              </a:rPr>
              <a:t> </a:t>
            </a:r>
            <a:r>
              <a:rPr sz="1200" b="1" spc="-10" dirty="0">
                <a:solidFill>
                  <a:srgbClr val="00338D"/>
                </a:solidFill>
                <a:latin typeface="Arial"/>
                <a:cs typeface="Arial"/>
              </a:rPr>
              <a:t>231</a:t>
            </a:r>
            <a:r>
              <a:rPr sz="1200" b="1" spc="-90" dirty="0">
                <a:solidFill>
                  <a:srgbClr val="00338D"/>
                </a:solidFill>
                <a:latin typeface="Arial"/>
                <a:cs typeface="Arial"/>
              </a:rPr>
              <a:t> </a:t>
            </a:r>
            <a:r>
              <a:rPr sz="1200" b="1" spc="-10" dirty="0">
                <a:solidFill>
                  <a:srgbClr val="00338D"/>
                </a:solidFill>
                <a:latin typeface="Arial"/>
                <a:cs typeface="Arial"/>
              </a:rPr>
              <a:t>adottato</a:t>
            </a:r>
            <a:endParaRPr sz="1200" dirty="0">
              <a:latin typeface="Arial"/>
              <a:cs typeface="Arial"/>
            </a:endParaRPr>
          </a:p>
          <a:p>
            <a:pPr marL="297815" marR="518795" indent="-285750">
              <a:lnSpc>
                <a:spcPct val="100000"/>
              </a:lnSpc>
              <a:spcBef>
                <a:spcPts val="600"/>
              </a:spcBef>
              <a:buFont typeface="Wingdings"/>
              <a:buChar char=""/>
              <a:tabLst>
                <a:tab pos="299085" algn="l"/>
              </a:tabLst>
            </a:pPr>
            <a:r>
              <a:rPr sz="1200" b="1" dirty="0">
                <a:solidFill>
                  <a:srgbClr val="00338D"/>
                </a:solidFill>
                <a:latin typeface="Arial"/>
                <a:cs typeface="Arial"/>
              </a:rPr>
              <a:t>Chi</a:t>
            </a:r>
            <a:r>
              <a:rPr sz="1200" b="1" spc="-25" dirty="0">
                <a:solidFill>
                  <a:srgbClr val="00338D"/>
                </a:solidFill>
                <a:latin typeface="Arial"/>
                <a:cs typeface="Arial"/>
              </a:rPr>
              <a:t> </a:t>
            </a:r>
            <a:r>
              <a:rPr sz="1200" b="1" dirty="0">
                <a:solidFill>
                  <a:srgbClr val="00338D"/>
                </a:solidFill>
                <a:latin typeface="Arial"/>
                <a:cs typeface="Arial"/>
              </a:rPr>
              <a:t>e</a:t>
            </a:r>
            <a:r>
              <a:rPr sz="1200" b="1" spc="-10" dirty="0">
                <a:solidFill>
                  <a:srgbClr val="00338D"/>
                </a:solidFill>
                <a:latin typeface="Arial"/>
                <a:cs typeface="Arial"/>
              </a:rPr>
              <a:t> </a:t>
            </a:r>
            <a:r>
              <a:rPr sz="1200" b="1" dirty="0">
                <a:solidFill>
                  <a:srgbClr val="00338D"/>
                </a:solidFill>
                <a:latin typeface="Arial"/>
                <a:cs typeface="Arial"/>
              </a:rPr>
              <a:t>secondo</a:t>
            </a:r>
            <a:r>
              <a:rPr sz="1200" b="1" spc="-15" dirty="0">
                <a:solidFill>
                  <a:srgbClr val="00338D"/>
                </a:solidFill>
                <a:latin typeface="Arial"/>
                <a:cs typeface="Arial"/>
              </a:rPr>
              <a:t> </a:t>
            </a:r>
            <a:r>
              <a:rPr sz="1200" b="1" dirty="0">
                <a:solidFill>
                  <a:srgbClr val="00338D"/>
                </a:solidFill>
                <a:latin typeface="Arial"/>
                <a:cs typeface="Arial"/>
              </a:rPr>
              <a:t>quali</a:t>
            </a:r>
            <a:r>
              <a:rPr sz="1200" b="1" spc="-55" dirty="0">
                <a:solidFill>
                  <a:srgbClr val="00338D"/>
                </a:solidFill>
                <a:latin typeface="Arial"/>
                <a:cs typeface="Arial"/>
              </a:rPr>
              <a:t> </a:t>
            </a:r>
            <a:r>
              <a:rPr sz="1200" b="1" spc="-10" dirty="0">
                <a:solidFill>
                  <a:srgbClr val="00338D"/>
                </a:solidFill>
                <a:latin typeface="Arial"/>
                <a:cs typeface="Arial"/>
              </a:rPr>
              <a:t>modalità</a:t>
            </a:r>
            <a:r>
              <a:rPr sz="1200" b="1" spc="-150" dirty="0">
                <a:solidFill>
                  <a:srgbClr val="00338D"/>
                </a:solidFill>
                <a:latin typeface="Arial"/>
                <a:cs typeface="Arial"/>
              </a:rPr>
              <a:t> </a:t>
            </a:r>
            <a:r>
              <a:rPr sz="1200" b="1" spc="-10" dirty="0">
                <a:solidFill>
                  <a:srgbClr val="00338D"/>
                </a:solidFill>
                <a:latin typeface="Arial"/>
                <a:cs typeface="Arial"/>
              </a:rPr>
              <a:t>approva, 	modifica</a:t>
            </a:r>
            <a:r>
              <a:rPr sz="1200" b="1" spc="-55" dirty="0">
                <a:solidFill>
                  <a:srgbClr val="00338D"/>
                </a:solidFill>
                <a:latin typeface="Arial"/>
                <a:cs typeface="Arial"/>
              </a:rPr>
              <a:t> </a:t>
            </a:r>
            <a:r>
              <a:rPr sz="1200" b="1" dirty="0">
                <a:solidFill>
                  <a:srgbClr val="00338D"/>
                </a:solidFill>
                <a:latin typeface="Arial"/>
                <a:cs typeface="Arial"/>
              </a:rPr>
              <a:t>e</a:t>
            </a:r>
            <a:r>
              <a:rPr sz="1200" b="1" spc="-5" dirty="0">
                <a:solidFill>
                  <a:srgbClr val="00338D"/>
                </a:solidFill>
                <a:latin typeface="Arial"/>
                <a:cs typeface="Arial"/>
              </a:rPr>
              <a:t> </a:t>
            </a:r>
            <a:r>
              <a:rPr sz="1200" b="1" dirty="0">
                <a:solidFill>
                  <a:srgbClr val="00338D"/>
                </a:solidFill>
                <a:latin typeface="Arial"/>
                <a:cs typeface="Arial"/>
              </a:rPr>
              <a:t>attua</a:t>
            </a:r>
            <a:r>
              <a:rPr sz="1200" b="1" spc="-5" dirty="0">
                <a:solidFill>
                  <a:srgbClr val="00338D"/>
                </a:solidFill>
                <a:latin typeface="Arial"/>
                <a:cs typeface="Arial"/>
              </a:rPr>
              <a:t> </a:t>
            </a:r>
            <a:r>
              <a:rPr sz="1200" b="1" dirty="0">
                <a:solidFill>
                  <a:srgbClr val="00338D"/>
                </a:solidFill>
                <a:latin typeface="Arial"/>
                <a:cs typeface="Arial"/>
              </a:rPr>
              <a:t>il</a:t>
            </a:r>
            <a:r>
              <a:rPr sz="1200" b="1" spc="-70" dirty="0">
                <a:solidFill>
                  <a:srgbClr val="00338D"/>
                </a:solidFill>
                <a:latin typeface="Arial"/>
                <a:cs typeface="Arial"/>
              </a:rPr>
              <a:t> </a:t>
            </a:r>
            <a:r>
              <a:rPr sz="1200" b="1" spc="-10" dirty="0">
                <a:solidFill>
                  <a:srgbClr val="00338D"/>
                </a:solidFill>
                <a:latin typeface="Arial"/>
                <a:cs typeface="Arial"/>
              </a:rPr>
              <a:t>Modello</a:t>
            </a:r>
            <a:endParaRPr sz="1200" dirty="0">
              <a:latin typeface="Arial"/>
              <a:cs typeface="Arial"/>
            </a:endParaRPr>
          </a:p>
          <a:p>
            <a:pPr marL="297815" marR="637540" indent="-285750">
              <a:lnSpc>
                <a:spcPct val="100000"/>
              </a:lnSpc>
              <a:spcBef>
                <a:spcPts val="600"/>
              </a:spcBef>
              <a:buFont typeface="Wingdings"/>
              <a:buChar char=""/>
              <a:tabLst>
                <a:tab pos="299085" algn="l"/>
              </a:tabLst>
            </a:pPr>
            <a:r>
              <a:rPr sz="1200" b="1" dirty="0">
                <a:solidFill>
                  <a:srgbClr val="00338D"/>
                </a:solidFill>
                <a:latin typeface="Arial"/>
                <a:cs typeface="Arial"/>
              </a:rPr>
              <a:t>Quali</a:t>
            </a:r>
            <a:r>
              <a:rPr sz="1200" b="1" spc="-65" dirty="0">
                <a:solidFill>
                  <a:srgbClr val="00338D"/>
                </a:solidFill>
                <a:latin typeface="Arial"/>
                <a:cs typeface="Arial"/>
              </a:rPr>
              <a:t> </a:t>
            </a:r>
            <a:r>
              <a:rPr sz="1200" b="1" dirty="0">
                <a:solidFill>
                  <a:srgbClr val="00338D"/>
                </a:solidFill>
                <a:latin typeface="Arial"/>
                <a:cs typeface="Arial"/>
              </a:rPr>
              <a:t>sono</a:t>
            </a:r>
            <a:r>
              <a:rPr sz="1200" b="1" spc="-30" dirty="0">
                <a:solidFill>
                  <a:srgbClr val="00338D"/>
                </a:solidFill>
                <a:latin typeface="Arial"/>
                <a:cs typeface="Arial"/>
              </a:rPr>
              <a:t> </a:t>
            </a:r>
            <a:r>
              <a:rPr sz="1200" b="1" dirty="0">
                <a:solidFill>
                  <a:srgbClr val="00338D"/>
                </a:solidFill>
                <a:latin typeface="Arial"/>
                <a:cs typeface="Arial"/>
              </a:rPr>
              <a:t>gli</a:t>
            </a:r>
            <a:r>
              <a:rPr sz="1200" b="1" spc="-50" dirty="0">
                <a:solidFill>
                  <a:srgbClr val="00338D"/>
                </a:solidFill>
                <a:latin typeface="Arial"/>
                <a:cs typeface="Arial"/>
              </a:rPr>
              <a:t> </a:t>
            </a:r>
            <a:r>
              <a:rPr sz="1200" b="1" dirty="0">
                <a:solidFill>
                  <a:srgbClr val="00338D"/>
                </a:solidFill>
                <a:latin typeface="Arial"/>
                <a:cs typeface="Arial"/>
              </a:rPr>
              <a:t>elementi</a:t>
            </a:r>
            <a:r>
              <a:rPr sz="1200" b="1" spc="-25" dirty="0">
                <a:solidFill>
                  <a:srgbClr val="00338D"/>
                </a:solidFill>
                <a:latin typeface="Arial"/>
                <a:cs typeface="Arial"/>
              </a:rPr>
              <a:t> </a:t>
            </a:r>
            <a:r>
              <a:rPr sz="1200" b="1" spc="-10" dirty="0">
                <a:solidFill>
                  <a:srgbClr val="00338D"/>
                </a:solidFill>
                <a:latin typeface="Arial"/>
                <a:cs typeface="Arial"/>
              </a:rPr>
              <a:t>costitutivi</a:t>
            </a:r>
            <a:r>
              <a:rPr sz="1200" b="1" spc="-114" dirty="0">
                <a:solidFill>
                  <a:srgbClr val="00338D"/>
                </a:solidFill>
                <a:latin typeface="Arial"/>
                <a:cs typeface="Arial"/>
              </a:rPr>
              <a:t> </a:t>
            </a:r>
            <a:r>
              <a:rPr sz="1200" b="1" spc="-25" dirty="0">
                <a:solidFill>
                  <a:srgbClr val="00338D"/>
                </a:solidFill>
                <a:latin typeface="Arial"/>
                <a:cs typeface="Arial"/>
              </a:rPr>
              <a:t>del 	</a:t>
            </a:r>
            <a:r>
              <a:rPr sz="1200" b="1" spc="-10" dirty="0">
                <a:solidFill>
                  <a:srgbClr val="00338D"/>
                </a:solidFill>
                <a:latin typeface="Arial"/>
                <a:cs typeface="Arial"/>
              </a:rPr>
              <a:t>Modello:</a:t>
            </a:r>
            <a:endParaRPr sz="1200" dirty="0">
              <a:latin typeface="Arial"/>
              <a:cs typeface="Arial"/>
            </a:endParaRPr>
          </a:p>
          <a:p>
            <a:pPr marL="582295" marR="842010" lvl="1" indent="-285115">
              <a:lnSpc>
                <a:spcPct val="100000"/>
              </a:lnSpc>
              <a:spcBef>
                <a:spcPts val="620"/>
              </a:spcBef>
              <a:buFont typeface="Wingdings"/>
              <a:buChar char=""/>
              <a:tabLst>
                <a:tab pos="582295" algn="l"/>
              </a:tabLst>
            </a:pPr>
            <a:r>
              <a:rPr sz="1200" dirty="0">
                <a:solidFill>
                  <a:srgbClr val="00338D"/>
                </a:solidFill>
                <a:latin typeface="Arial"/>
                <a:cs typeface="Arial"/>
              </a:rPr>
              <a:t>Sistema</a:t>
            </a:r>
            <a:r>
              <a:rPr sz="1200" spc="-65" dirty="0">
                <a:solidFill>
                  <a:srgbClr val="00338D"/>
                </a:solidFill>
                <a:latin typeface="Arial"/>
                <a:cs typeface="Arial"/>
              </a:rPr>
              <a:t> </a:t>
            </a:r>
            <a:r>
              <a:rPr sz="1200" dirty="0">
                <a:solidFill>
                  <a:srgbClr val="00338D"/>
                </a:solidFill>
                <a:latin typeface="Arial"/>
                <a:cs typeface="Arial"/>
              </a:rPr>
              <a:t>di</a:t>
            </a:r>
            <a:r>
              <a:rPr sz="1200" spc="-25" dirty="0">
                <a:solidFill>
                  <a:srgbClr val="00338D"/>
                </a:solidFill>
                <a:latin typeface="Arial"/>
                <a:cs typeface="Arial"/>
              </a:rPr>
              <a:t> </a:t>
            </a:r>
            <a:r>
              <a:rPr sz="1200" dirty="0">
                <a:solidFill>
                  <a:srgbClr val="00338D"/>
                </a:solidFill>
                <a:latin typeface="Arial"/>
                <a:cs typeface="Arial"/>
              </a:rPr>
              <a:t>governance</a:t>
            </a:r>
            <a:r>
              <a:rPr sz="1200" spc="-40" dirty="0">
                <a:solidFill>
                  <a:srgbClr val="00338D"/>
                </a:solidFill>
                <a:latin typeface="Arial"/>
                <a:cs typeface="Arial"/>
              </a:rPr>
              <a:t> </a:t>
            </a:r>
            <a:r>
              <a:rPr sz="1200" spc="-10" dirty="0">
                <a:solidFill>
                  <a:srgbClr val="00338D"/>
                </a:solidFill>
                <a:latin typeface="Arial"/>
                <a:cs typeface="Arial"/>
              </a:rPr>
              <a:t>e</a:t>
            </a:r>
            <a:r>
              <a:rPr sz="1200" spc="-100" dirty="0">
                <a:solidFill>
                  <a:srgbClr val="00338D"/>
                </a:solidFill>
                <a:latin typeface="Arial"/>
                <a:cs typeface="Arial"/>
              </a:rPr>
              <a:t> </a:t>
            </a:r>
            <a:r>
              <a:rPr sz="1200" spc="-10" dirty="0">
                <a:solidFill>
                  <a:srgbClr val="00338D"/>
                </a:solidFill>
                <a:latin typeface="Arial"/>
                <a:cs typeface="Arial"/>
              </a:rPr>
              <a:t>struttura </a:t>
            </a:r>
            <a:r>
              <a:rPr sz="1200" dirty="0">
                <a:solidFill>
                  <a:srgbClr val="00338D"/>
                </a:solidFill>
                <a:latin typeface="Arial"/>
                <a:cs typeface="Arial"/>
              </a:rPr>
              <a:t>organizzativa</a:t>
            </a:r>
            <a:r>
              <a:rPr sz="1200" spc="-90" dirty="0">
                <a:solidFill>
                  <a:srgbClr val="00338D"/>
                </a:solidFill>
                <a:latin typeface="Arial"/>
                <a:cs typeface="Arial"/>
              </a:rPr>
              <a:t> </a:t>
            </a:r>
            <a:r>
              <a:rPr sz="1200" spc="-10" dirty="0">
                <a:solidFill>
                  <a:srgbClr val="00338D"/>
                </a:solidFill>
                <a:latin typeface="Arial"/>
                <a:cs typeface="Arial"/>
              </a:rPr>
              <a:t>interna</a:t>
            </a:r>
            <a:endParaRPr sz="1200" dirty="0">
              <a:latin typeface="Arial"/>
              <a:cs typeface="Arial"/>
            </a:endParaRPr>
          </a:p>
          <a:p>
            <a:pPr marL="582295" marR="662305" lvl="1" indent="-285115">
              <a:lnSpc>
                <a:spcPct val="100000"/>
              </a:lnSpc>
              <a:spcBef>
                <a:spcPts val="600"/>
              </a:spcBef>
              <a:buFont typeface="Wingdings"/>
              <a:buChar char=""/>
              <a:tabLst>
                <a:tab pos="582295" algn="l"/>
              </a:tabLst>
            </a:pPr>
            <a:r>
              <a:rPr sz="1200" dirty="0">
                <a:solidFill>
                  <a:srgbClr val="00338D"/>
                </a:solidFill>
                <a:latin typeface="Arial"/>
                <a:cs typeface="Arial"/>
              </a:rPr>
              <a:t>Mappatura</a:t>
            </a:r>
            <a:r>
              <a:rPr sz="1200" spc="-70" dirty="0">
                <a:solidFill>
                  <a:srgbClr val="00338D"/>
                </a:solidFill>
                <a:latin typeface="Arial"/>
                <a:cs typeface="Arial"/>
              </a:rPr>
              <a:t> </a:t>
            </a:r>
            <a:r>
              <a:rPr sz="1200" dirty="0">
                <a:solidFill>
                  <a:srgbClr val="00338D"/>
                </a:solidFill>
                <a:latin typeface="Arial"/>
                <a:cs typeface="Arial"/>
              </a:rPr>
              <a:t>delle</a:t>
            </a:r>
            <a:r>
              <a:rPr sz="1200" spc="-30" dirty="0">
                <a:solidFill>
                  <a:srgbClr val="00338D"/>
                </a:solidFill>
                <a:latin typeface="Arial"/>
                <a:cs typeface="Arial"/>
              </a:rPr>
              <a:t> </a:t>
            </a:r>
            <a:r>
              <a:rPr sz="1200" dirty="0">
                <a:solidFill>
                  <a:srgbClr val="00338D"/>
                </a:solidFill>
                <a:latin typeface="Arial"/>
                <a:cs typeface="Arial"/>
              </a:rPr>
              <a:t>aree</a:t>
            </a:r>
            <a:r>
              <a:rPr sz="1200" spc="-30" dirty="0">
                <a:solidFill>
                  <a:srgbClr val="00338D"/>
                </a:solidFill>
                <a:latin typeface="Arial"/>
                <a:cs typeface="Arial"/>
              </a:rPr>
              <a:t> </a:t>
            </a:r>
            <a:r>
              <a:rPr sz="1200" dirty="0">
                <a:solidFill>
                  <a:srgbClr val="00338D"/>
                </a:solidFill>
                <a:latin typeface="Arial"/>
                <a:cs typeface="Arial"/>
              </a:rPr>
              <a:t>a</a:t>
            </a:r>
            <a:r>
              <a:rPr sz="1200" spc="-30" dirty="0">
                <a:solidFill>
                  <a:srgbClr val="00338D"/>
                </a:solidFill>
                <a:latin typeface="Arial"/>
                <a:cs typeface="Arial"/>
              </a:rPr>
              <a:t> </a:t>
            </a:r>
            <a:r>
              <a:rPr sz="1200" dirty="0">
                <a:solidFill>
                  <a:srgbClr val="00338D"/>
                </a:solidFill>
                <a:latin typeface="Arial"/>
                <a:cs typeface="Arial"/>
              </a:rPr>
              <a:t>rischio</a:t>
            </a:r>
            <a:r>
              <a:rPr sz="1200" spc="-40" dirty="0">
                <a:solidFill>
                  <a:srgbClr val="00338D"/>
                </a:solidFill>
                <a:latin typeface="Arial"/>
                <a:cs typeface="Arial"/>
              </a:rPr>
              <a:t> </a:t>
            </a:r>
            <a:r>
              <a:rPr sz="1200" spc="-10" dirty="0">
                <a:solidFill>
                  <a:srgbClr val="00338D"/>
                </a:solidFill>
                <a:latin typeface="Arial"/>
                <a:cs typeface="Arial"/>
              </a:rPr>
              <a:t>e</a:t>
            </a:r>
            <a:r>
              <a:rPr sz="1200" spc="-125" dirty="0">
                <a:solidFill>
                  <a:srgbClr val="00338D"/>
                </a:solidFill>
                <a:latin typeface="Arial"/>
                <a:cs typeface="Arial"/>
              </a:rPr>
              <a:t> </a:t>
            </a:r>
            <a:r>
              <a:rPr sz="1200" spc="-25" dirty="0">
                <a:solidFill>
                  <a:srgbClr val="00338D"/>
                </a:solidFill>
                <a:latin typeface="Arial"/>
                <a:cs typeface="Arial"/>
              </a:rPr>
              <a:t>dei </a:t>
            </a:r>
            <a:r>
              <a:rPr sz="1200" dirty="0">
                <a:solidFill>
                  <a:srgbClr val="00338D"/>
                </a:solidFill>
                <a:latin typeface="Arial"/>
                <a:cs typeface="Arial"/>
              </a:rPr>
              <a:t>controlli</a:t>
            </a:r>
            <a:r>
              <a:rPr sz="1200" spc="-40" dirty="0">
                <a:solidFill>
                  <a:srgbClr val="00338D"/>
                </a:solidFill>
                <a:latin typeface="Arial"/>
                <a:cs typeface="Arial"/>
              </a:rPr>
              <a:t> </a:t>
            </a:r>
            <a:r>
              <a:rPr sz="1200" dirty="0">
                <a:solidFill>
                  <a:srgbClr val="00338D"/>
                </a:solidFill>
                <a:latin typeface="Arial"/>
                <a:cs typeface="Arial"/>
              </a:rPr>
              <a:t>a</a:t>
            </a:r>
            <a:r>
              <a:rPr sz="1200" spc="-55" dirty="0">
                <a:solidFill>
                  <a:srgbClr val="00338D"/>
                </a:solidFill>
                <a:latin typeface="Arial"/>
                <a:cs typeface="Arial"/>
              </a:rPr>
              <a:t> </a:t>
            </a:r>
            <a:r>
              <a:rPr sz="1200" spc="-10" dirty="0">
                <a:solidFill>
                  <a:srgbClr val="00338D"/>
                </a:solidFill>
                <a:latin typeface="Arial"/>
                <a:cs typeface="Arial"/>
              </a:rPr>
              <a:t>presidio</a:t>
            </a:r>
            <a:endParaRPr sz="1200" dirty="0">
              <a:latin typeface="Arial"/>
              <a:cs typeface="Arial"/>
            </a:endParaRPr>
          </a:p>
          <a:p>
            <a:pPr marL="582295" lvl="1" indent="-285115">
              <a:lnSpc>
                <a:spcPct val="100000"/>
              </a:lnSpc>
              <a:spcBef>
                <a:spcPts val="600"/>
              </a:spcBef>
              <a:buFont typeface="Wingdings"/>
              <a:buChar char=""/>
              <a:tabLst>
                <a:tab pos="582295" algn="l"/>
              </a:tabLst>
            </a:pPr>
            <a:r>
              <a:rPr sz="1200" dirty="0">
                <a:solidFill>
                  <a:srgbClr val="00338D"/>
                </a:solidFill>
                <a:latin typeface="Arial"/>
                <a:cs typeface="Arial"/>
              </a:rPr>
              <a:t>Codice</a:t>
            </a:r>
            <a:r>
              <a:rPr sz="1200" spc="-55" dirty="0">
                <a:solidFill>
                  <a:srgbClr val="00338D"/>
                </a:solidFill>
                <a:latin typeface="Arial"/>
                <a:cs typeface="Arial"/>
              </a:rPr>
              <a:t> </a:t>
            </a:r>
            <a:r>
              <a:rPr sz="1200" spc="-20" dirty="0">
                <a:solidFill>
                  <a:srgbClr val="00338D"/>
                </a:solidFill>
                <a:latin typeface="Arial"/>
                <a:cs typeface="Arial"/>
              </a:rPr>
              <a:t>Etico</a:t>
            </a:r>
            <a:endParaRPr sz="1200" dirty="0">
              <a:latin typeface="Arial"/>
              <a:cs typeface="Arial"/>
            </a:endParaRPr>
          </a:p>
          <a:p>
            <a:pPr marL="582295" lvl="1" indent="-285115">
              <a:lnSpc>
                <a:spcPct val="100000"/>
              </a:lnSpc>
              <a:spcBef>
                <a:spcPts val="600"/>
              </a:spcBef>
              <a:buFont typeface="Wingdings"/>
              <a:buChar char=""/>
              <a:tabLst>
                <a:tab pos="582295" algn="l"/>
              </a:tabLst>
            </a:pPr>
            <a:r>
              <a:rPr sz="1200" dirty="0">
                <a:solidFill>
                  <a:srgbClr val="00338D"/>
                </a:solidFill>
                <a:latin typeface="Arial"/>
                <a:cs typeface="Arial"/>
              </a:rPr>
              <a:t>Sistema</a:t>
            </a:r>
            <a:r>
              <a:rPr sz="1200" spc="-65" dirty="0">
                <a:solidFill>
                  <a:srgbClr val="00338D"/>
                </a:solidFill>
                <a:latin typeface="Arial"/>
                <a:cs typeface="Arial"/>
              </a:rPr>
              <a:t> </a:t>
            </a:r>
            <a:r>
              <a:rPr sz="1200" spc="-10" dirty="0">
                <a:solidFill>
                  <a:srgbClr val="00338D"/>
                </a:solidFill>
                <a:latin typeface="Arial"/>
                <a:cs typeface="Arial"/>
              </a:rPr>
              <a:t>disciplinare</a:t>
            </a:r>
            <a:endParaRPr sz="1200" dirty="0">
              <a:latin typeface="Arial"/>
              <a:cs typeface="Arial"/>
            </a:endParaRPr>
          </a:p>
          <a:p>
            <a:pPr marL="582295" lvl="1" indent="-285115">
              <a:lnSpc>
                <a:spcPct val="100000"/>
              </a:lnSpc>
              <a:spcBef>
                <a:spcPts val="600"/>
              </a:spcBef>
              <a:buFont typeface="Wingdings"/>
              <a:buChar char=""/>
              <a:tabLst>
                <a:tab pos="582295" algn="l"/>
              </a:tabLst>
            </a:pPr>
            <a:r>
              <a:rPr sz="1200" dirty="0">
                <a:solidFill>
                  <a:srgbClr val="00338D"/>
                </a:solidFill>
                <a:latin typeface="Arial"/>
                <a:cs typeface="Arial"/>
              </a:rPr>
              <a:t>L'Organismo</a:t>
            </a:r>
            <a:r>
              <a:rPr sz="1200" spc="-50" dirty="0">
                <a:solidFill>
                  <a:srgbClr val="00338D"/>
                </a:solidFill>
                <a:latin typeface="Arial"/>
                <a:cs typeface="Arial"/>
              </a:rPr>
              <a:t> </a:t>
            </a:r>
            <a:r>
              <a:rPr sz="1200" dirty="0">
                <a:solidFill>
                  <a:srgbClr val="00338D"/>
                </a:solidFill>
                <a:latin typeface="Arial"/>
                <a:cs typeface="Arial"/>
              </a:rPr>
              <a:t>di</a:t>
            </a:r>
            <a:r>
              <a:rPr sz="1200" spc="-75" dirty="0">
                <a:solidFill>
                  <a:srgbClr val="00338D"/>
                </a:solidFill>
                <a:latin typeface="Arial"/>
                <a:cs typeface="Arial"/>
              </a:rPr>
              <a:t> </a:t>
            </a:r>
            <a:r>
              <a:rPr sz="1200" spc="-10" dirty="0">
                <a:solidFill>
                  <a:srgbClr val="00338D"/>
                </a:solidFill>
                <a:latin typeface="Arial"/>
                <a:cs typeface="Arial"/>
              </a:rPr>
              <a:t>Vigilanza</a:t>
            </a:r>
            <a:endParaRPr sz="1200" dirty="0">
              <a:latin typeface="Arial"/>
              <a:cs typeface="Arial"/>
            </a:endParaRPr>
          </a:p>
          <a:p>
            <a:pPr marL="582295" lvl="1" indent="-285115">
              <a:lnSpc>
                <a:spcPct val="100000"/>
              </a:lnSpc>
              <a:spcBef>
                <a:spcPts val="600"/>
              </a:spcBef>
              <a:buFont typeface="Wingdings"/>
              <a:buChar char=""/>
              <a:tabLst>
                <a:tab pos="582295" algn="l"/>
              </a:tabLst>
            </a:pPr>
            <a:r>
              <a:rPr sz="1200" dirty="0">
                <a:solidFill>
                  <a:srgbClr val="00338D"/>
                </a:solidFill>
                <a:latin typeface="Arial"/>
                <a:cs typeface="Arial"/>
              </a:rPr>
              <a:t>Comunicazione</a:t>
            </a:r>
            <a:r>
              <a:rPr sz="1200" spc="-60" dirty="0">
                <a:solidFill>
                  <a:srgbClr val="00338D"/>
                </a:solidFill>
                <a:latin typeface="Arial"/>
                <a:cs typeface="Arial"/>
              </a:rPr>
              <a:t> </a:t>
            </a:r>
            <a:r>
              <a:rPr sz="1200" dirty="0">
                <a:solidFill>
                  <a:srgbClr val="00338D"/>
                </a:solidFill>
                <a:latin typeface="Arial"/>
                <a:cs typeface="Arial"/>
              </a:rPr>
              <a:t>e</a:t>
            </a:r>
            <a:r>
              <a:rPr sz="1200" spc="-80" dirty="0">
                <a:solidFill>
                  <a:srgbClr val="00338D"/>
                </a:solidFill>
                <a:latin typeface="Arial"/>
                <a:cs typeface="Arial"/>
              </a:rPr>
              <a:t> </a:t>
            </a:r>
            <a:r>
              <a:rPr sz="1200" spc="-10" dirty="0">
                <a:solidFill>
                  <a:srgbClr val="00338D"/>
                </a:solidFill>
                <a:latin typeface="Arial"/>
                <a:cs typeface="Arial"/>
              </a:rPr>
              <a:t>Formazione</a:t>
            </a:r>
            <a:endParaRPr sz="1200" dirty="0">
              <a:latin typeface="Arial"/>
              <a:cs typeface="Arial"/>
            </a:endParaRPr>
          </a:p>
        </p:txBody>
      </p:sp>
      <p:pic>
        <p:nvPicPr>
          <p:cNvPr id="6" name="object 6"/>
          <p:cNvPicPr/>
          <p:nvPr/>
        </p:nvPicPr>
        <p:blipFill>
          <a:blip r:embed="rId3" cstate="print"/>
          <a:stretch>
            <a:fillRect/>
          </a:stretch>
        </p:blipFill>
        <p:spPr>
          <a:xfrm>
            <a:off x="4319015" y="1591055"/>
            <a:ext cx="224027" cy="4791455"/>
          </a:xfrm>
          <a:prstGeom prst="rect">
            <a:avLst/>
          </a:prstGeom>
        </p:spPr>
      </p:pic>
      <p:sp>
        <p:nvSpPr>
          <p:cNvPr id="7" name="object 7"/>
          <p:cNvSpPr txBox="1"/>
          <p:nvPr/>
        </p:nvSpPr>
        <p:spPr>
          <a:xfrm>
            <a:off x="314450" y="1192551"/>
            <a:ext cx="3660140" cy="124460"/>
          </a:xfrm>
          <a:prstGeom prst="rect">
            <a:avLst/>
          </a:prstGeom>
        </p:spPr>
        <p:txBody>
          <a:bodyPr vert="horz" wrap="square" lIns="0" tIns="12065" rIns="0" bIns="0" rtlCol="0">
            <a:spAutoFit/>
          </a:bodyPr>
          <a:lstStyle/>
          <a:p>
            <a:pPr marL="12700">
              <a:lnSpc>
                <a:spcPct val="100000"/>
              </a:lnSpc>
              <a:spcBef>
                <a:spcPts val="95"/>
              </a:spcBef>
            </a:pPr>
            <a:r>
              <a:rPr sz="650" b="1" u="sng" dirty="0">
                <a:solidFill>
                  <a:srgbClr val="0000FF"/>
                </a:solidFill>
                <a:uFill>
                  <a:solidFill>
                    <a:srgbClr val="0000FF"/>
                  </a:solidFill>
                </a:uFill>
                <a:latin typeface="Verdana"/>
                <a:cs typeface="Verdana"/>
              </a:rPr>
              <a:t>PARTE</a:t>
            </a:r>
            <a:r>
              <a:rPr sz="650" b="1" u="sng" spc="39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GENERALE</a:t>
            </a:r>
            <a:r>
              <a:rPr sz="650" b="1" u="none" spc="190" dirty="0">
                <a:solidFill>
                  <a:srgbClr val="0000FF"/>
                </a:solidFill>
                <a:latin typeface="Verdana"/>
                <a:cs typeface="Verdana"/>
              </a:rPr>
              <a:t> </a:t>
            </a:r>
            <a:r>
              <a:rPr sz="650" b="1" u="none" spc="-10" dirty="0">
                <a:latin typeface="Verdana"/>
                <a:cs typeface="Verdana"/>
              </a:rPr>
              <a:t>........................................................................................5</a:t>
            </a:r>
            <a:endParaRPr sz="650">
              <a:latin typeface="Verdana"/>
              <a:cs typeface="Verdana"/>
            </a:endParaRPr>
          </a:p>
        </p:txBody>
      </p:sp>
      <p:sp>
        <p:nvSpPr>
          <p:cNvPr id="8" name="object 8"/>
          <p:cNvSpPr txBox="1"/>
          <p:nvPr/>
        </p:nvSpPr>
        <p:spPr>
          <a:xfrm>
            <a:off x="327658" y="1421601"/>
            <a:ext cx="3637915" cy="100330"/>
          </a:xfrm>
          <a:prstGeom prst="rect">
            <a:avLst/>
          </a:prstGeom>
        </p:spPr>
        <p:txBody>
          <a:bodyPr vert="horz" wrap="square" lIns="0" tIns="0" rIns="0" bIns="0" rtlCol="0">
            <a:spAutoFit/>
          </a:bodyPr>
          <a:lstStyle/>
          <a:p>
            <a:pPr>
              <a:lnSpc>
                <a:spcPct val="100000"/>
              </a:lnSpc>
              <a:tabLst>
                <a:tab pos="370205" algn="l"/>
              </a:tabLst>
            </a:pPr>
            <a:r>
              <a:rPr sz="650" b="1" spc="-50" dirty="0">
                <a:solidFill>
                  <a:srgbClr val="0000FF"/>
                </a:solidFill>
                <a:latin typeface="Verdana"/>
                <a:cs typeface="Verdana"/>
              </a:rPr>
              <a:t>1</a:t>
            </a:r>
            <a:r>
              <a:rPr sz="650" b="1" dirty="0">
                <a:solidFill>
                  <a:srgbClr val="0000FF"/>
                </a:solidFill>
                <a:latin typeface="Verdana"/>
                <a:cs typeface="Verdana"/>
              </a:rPr>
              <a:t>	eFM</a:t>
            </a:r>
            <a:r>
              <a:rPr sz="650" b="1" spc="300" dirty="0">
                <a:solidFill>
                  <a:srgbClr val="0000FF"/>
                </a:solidFill>
                <a:latin typeface="Verdana"/>
                <a:cs typeface="Verdana"/>
              </a:rPr>
              <a:t> </a:t>
            </a:r>
            <a:r>
              <a:rPr sz="650" b="1" dirty="0">
                <a:solidFill>
                  <a:srgbClr val="0000FF"/>
                </a:solidFill>
                <a:latin typeface="Verdana"/>
                <a:cs typeface="Verdana"/>
              </a:rPr>
              <a:t>S.r.l.</a:t>
            </a:r>
            <a:r>
              <a:rPr sz="650" b="1" spc="180" dirty="0">
                <a:solidFill>
                  <a:srgbClr val="0000FF"/>
                </a:solidFill>
                <a:latin typeface="Verdana"/>
                <a:cs typeface="Verdana"/>
              </a:rPr>
              <a:t> </a:t>
            </a:r>
            <a:r>
              <a:rPr sz="650" b="1" spc="-10" dirty="0">
                <a:latin typeface="Verdana"/>
                <a:cs typeface="Verdana"/>
              </a:rPr>
              <a:t>.........................................................................................5</a:t>
            </a:r>
            <a:endParaRPr sz="650">
              <a:latin typeface="Verdana"/>
              <a:cs typeface="Verdana"/>
            </a:endParaRPr>
          </a:p>
        </p:txBody>
      </p:sp>
      <p:sp>
        <p:nvSpPr>
          <p:cNvPr id="9" name="object 9"/>
          <p:cNvSpPr txBox="1"/>
          <p:nvPr/>
        </p:nvSpPr>
        <p:spPr>
          <a:xfrm>
            <a:off x="314450" y="1515836"/>
            <a:ext cx="161925" cy="223520"/>
          </a:xfrm>
          <a:prstGeom prst="rect">
            <a:avLst/>
          </a:prstGeom>
        </p:spPr>
        <p:txBody>
          <a:bodyPr vert="horz" wrap="square" lIns="0" tIns="12065" rIns="0" bIns="0" rtlCol="0">
            <a:spAutoFit/>
          </a:bodyPr>
          <a:lstStyle/>
          <a:p>
            <a:pPr marL="12700">
              <a:lnSpc>
                <a:spcPct val="100000"/>
              </a:lnSpc>
              <a:spcBef>
                <a:spcPts val="95"/>
              </a:spcBef>
            </a:pPr>
            <a:r>
              <a:rPr sz="650" u="sng" spc="-25" dirty="0">
                <a:solidFill>
                  <a:srgbClr val="0000FF"/>
                </a:solidFill>
                <a:uFill>
                  <a:solidFill>
                    <a:srgbClr val="0000FF"/>
                  </a:solidFill>
                </a:uFill>
                <a:latin typeface="Verdana"/>
                <a:cs typeface="Verdana"/>
              </a:rPr>
              <a:t>1.1</a:t>
            </a:r>
            <a:endParaRPr sz="650">
              <a:latin typeface="Verdana"/>
              <a:cs typeface="Verdana"/>
            </a:endParaRPr>
          </a:p>
          <a:p>
            <a:pPr marL="12700">
              <a:lnSpc>
                <a:spcPct val="100000"/>
              </a:lnSpc>
            </a:pPr>
            <a:r>
              <a:rPr sz="650" u="sng" spc="-25" dirty="0">
                <a:solidFill>
                  <a:srgbClr val="0000FF"/>
                </a:solidFill>
                <a:uFill>
                  <a:solidFill>
                    <a:srgbClr val="0000FF"/>
                  </a:solidFill>
                </a:uFill>
                <a:latin typeface="Verdana"/>
                <a:cs typeface="Verdana"/>
              </a:rPr>
              <a:t>1.2</a:t>
            </a:r>
            <a:endParaRPr sz="650">
              <a:latin typeface="Verdana"/>
              <a:cs typeface="Verdana"/>
            </a:endParaRPr>
          </a:p>
        </p:txBody>
      </p:sp>
      <p:sp>
        <p:nvSpPr>
          <p:cNvPr id="10" name="object 10"/>
          <p:cNvSpPr txBox="1"/>
          <p:nvPr/>
        </p:nvSpPr>
        <p:spPr>
          <a:xfrm>
            <a:off x="684201" y="1515836"/>
            <a:ext cx="3295015" cy="223520"/>
          </a:xfrm>
          <a:prstGeom prst="rect">
            <a:avLst/>
          </a:prstGeom>
        </p:spPr>
        <p:txBody>
          <a:bodyPr vert="horz" wrap="square" lIns="0" tIns="12065" rIns="0" bIns="0" rtlCol="0">
            <a:spAutoFit/>
          </a:bodyPr>
          <a:lstStyle/>
          <a:p>
            <a:pPr marL="12700">
              <a:lnSpc>
                <a:spcPct val="100000"/>
              </a:lnSpc>
              <a:spcBef>
                <a:spcPts val="95"/>
              </a:spcBef>
            </a:pPr>
            <a:r>
              <a:rPr sz="650" u="sng" dirty="0">
                <a:solidFill>
                  <a:srgbClr val="0000FF"/>
                </a:solidFill>
                <a:uFill>
                  <a:solidFill>
                    <a:srgbClr val="0000FF"/>
                  </a:solidFill>
                </a:uFill>
                <a:latin typeface="Verdana"/>
                <a:cs typeface="Verdana"/>
              </a:rPr>
              <a:t>Profilo</a:t>
            </a:r>
            <a:r>
              <a:rPr sz="650" u="none" spc="290" dirty="0">
                <a:solidFill>
                  <a:srgbClr val="0000FF"/>
                </a:solidFill>
                <a:latin typeface="Verdana"/>
                <a:cs typeface="Verdana"/>
              </a:rPr>
              <a:t> </a:t>
            </a:r>
            <a:r>
              <a:rPr sz="650" u="none" spc="-10" dirty="0">
                <a:latin typeface="Verdana"/>
                <a:cs typeface="Verdana"/>
              </a:rPr>
              <a:t>...............................................................................................</a:t>
            </a:r>
            <a:r>
              <a:rPr sz="650" u="none" spc="470" dirty="0">
                <a:latin typeface="Verdana"/>
                <a:cs typeface="Verdana"/>
              </a:rPr>
              <a:t> </a:t>
            </a:r>
            <a:r>
              <a:rPr sz="650" u="none" spc="-50" dirty="0">
                <a:latin typeface="Verdana"/>
                <a:cs typeface="Verdana"/>
              </a:rPr>
              <a:t>5</a:t>
            </a:r>
            <a:endParaRPr sz="650">
              <a:latin typeface="Verdana"/>
              <a:cs typeface="Verdana"/>
            </a:endParaRPr>
          </a:p>
          <a:p>
            <a:pPr marL="12700">
              <a:lnSpc>
                <a:spcPct val="100000"/>
              </a:lnSpc>
            </a:pPr>
            <a:r>
              <a:rPr sz="650" u="sng" dirty="0">
                <a:solidFill>
                  <a:srgbClr val="0000FF"/>
                </a:solidFill>
                <a:uFill>
                  <a:solidFill>
                    <a:srgbClr val="0000FF"/>
                  </a:solidFill>
                </a:uFill>
                <a:latin typeface="Verdana"/>
                <a:cs typeface="Verdana"/>
              </a:rPr>
              <a:t>Le</a:t>
            </a:r>
            <a:r>
              <a:rPr sz="650" u="sng" spc="4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attività</a:t>
            </a:r>
            <a:r>
              <a:rPr sz="650" u="none" dirty="0">
                <a:latin typeface="Verdana"/>
                <a:cs typeface="Verdana"/>
              </a:rPr>
              <a:t>..........................................................................................</a:t>
            </a:r>
            <a:r>
              <a:rPr sz="650" u="none" spc="10" dirty="0">
                <a:latin typeface="Verdana"/>
                <a:cs typeface="Verdana"/>
              </a:rPr>
              <a:t> </a:t>
            </a:r>
            <a:r>
              <a:rPr sz="650" u="none" spc="-50" dirty="0">
                <a:latin typeface="Verdana"/>
                <a:cs typeface="Verdana"/>
              </a:rPr>
              <a:t>5</a:t>
            </a:r>
            <a:endParaRPr sz="650">
              <a:latin typeface="Verdana"/>
              <a:cs typeface="Verdana"/>
            </a:endParaRPr>
          </a:p>
        </p:txBody>
      </p:sp>
      <p:sp>
        <p:nvSpPr>
          <p:cNvPr id="11" name="object 11"/>
          <p:cNvSpPr txBox="1"/>
          <p:nvPr/>
        </p:nvSpPr>
        <p:spPr>
          <a:xfrm>
            <a:off x="314322" y="1823304"/>
            <a:ext cx="3719829" cy="340995"/>
          </a:xfrm>
          <a:prstGeom prst="rect">
            <a:avLst/>
          </a:prstGeom>
        </p:spPr>
        <p:txBody>
          <a:bodyPr vert="horz" wrap="square" lIns="0" tIns="18415" rIns="0" bIns="0" rtlCol="0">
            <a:spAutoFit/>
          </a:bodyPr>
          <a:lstStyle/>
          <a:p>
            <a:pPr marL="382905" indent="-370205">
              <a:lnSpc>
                <a:spcPct val="100000"/>
              </a:lnSpc>
              <a:spcBef>
                <a:spcPts val="145"/>
              </a:spcBef>
              <a:buAutoNum type="arabicPlain" startAt="2"/>
              <a:tabLst>
                <a:tab pos="382905" algn="l"/>
              </a:tabLst>
            </a:pPr>
            <a:r>
              <a:rPr sz="650" b="1" u="sng" dirty="0">
                <a:solidFill>
                  <a:srgbClr val="0000FF"/>
                </a:solidFill>
                <a:uFill>
                  <a:solidFill>
                    <a:srgbClr val="0000FF"/>
                  </a:solidFill>
                </a:uFill>
                <a:latin typeface="Verdana"/>
                <a:cs typeface="Verdana"/>
              </a:rPr>
              <a:t>La</a:t>
            </a:r>
            <a:r>
              <a:rPr sz="650" b="1" u="sng" spc="12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responsabilità</a:t>
            </a:r>
            <a:r>
              <a:rPr sz="650" b="1" u="sng" spc="12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amministrativa</a:t>
            </a:r>
            <a:r>
              <a:rPr sz="650" b="1" u="sng" spc="114"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degli</a:t>
            </a:r>
            <a:r>
              <a:rPr sz="650" b="1" u="sng" spc="12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enti:</a:t>
            </a:r>
            <a:r>
              <a:rPr sz="650" b="1" u="sng" spc="13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cenni</a:t>
            </a:r>
            <a:r>
              <a:rPr sz="650" b="1" u="sng" spc="13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normativi</a:t>
            </a:r>
            <a:r>
              <a:rPr sz="650" b="1" u="none" spc="125" dirty="0">
                <a:solidFill>
                  <a:srgbClr val="0000FF"/>
                </a:solidFill>
                <a:latin typeface="Verdana"/>
                <a:cs typeface="Verdana"/>
              </a:rPr>
              <a:t> </a:t>
            </a:r>
            <a:r>
              <a:rPr sz="650" b="1" u="none" spc="-10" dirty="0">
                <a:latin typeface="Verdana"/>
                <a:cs typeface="Verdana"/>
              </a:rPr>
              <a:t>..........7</a:t>
            </a:r>
            <a:endParaRPr sz="650">
              <a:latin typeface="Verdana"/>
              <a:cs typeface="Verdana"/>
            </a:endParaRPr>
          </a:p>
          <a:p>
            <a:pPr marL="213360" lvl="1" indent="-200660">
              <a:lnSpc>
                <a:spcPct val="100000"/>
              </a:lnSpc>
              <a:spcBef>
                <a:spcPts val="50"/>
              </a:spcBef>
              <a:buAutoNum type="arabicPeriod"/>
              <a:tabLst>
                <a:tab pos="213360" algn="l"/>
              </a:tabLst>
            </a:pPr>
            <a:r>
              <a:rPr sz="650" u="sng" dirty="0">
                <a:solidFill>
                  <a:srgbClr val="0000FF"/>
                </a:solidFill>
                <a:uFill>
                  <a:solidFill>
                    <a:srgbClr val="0000FF"/>
                  </a:solidFill>
                </a:uFill>
                <a:latin typeface="Verdana"/>
                <a:cs typeface="Verdana"/>
              </a:rPr>
              <a:t>Le</a:t>
            </a:r>
            <a:r>
              <a:rPr sz="650" u="sng" spc="32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fattispecie</a:t>
            </a:r>
            <a:r>
              <a:rPr sz="650" u="sng" spc="31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di</a:t>
            </a:r>
            <a:r>
              <a:rPr sz="650" u="sng" spc="31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reato</a:t>
            </a:r>
            <a:r>
              <a:rPr sz="650" u="sng" spc="33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presupposto</a:t>
            </a:r>
            <a:r>
              <a:rPr sz="650" u="none" spc="330" dirty="0">
                <a:solidFill>
                  <a:srgbClr val="0000FF"/>
                </a:solidFill>
                <a:latin typeface="Verdana"/>
                <a:cs typeface="Verdana"/>
              </a:rPr>
              <a:t> </a:t>
            </a:r>
            <a:r>
              <a:rPr sz="650" u="none" dirty="0">
                <a:latin typeface="Verdana"/>
                <a:cs typeface="Verdana"/>
              </a:rPr>
              <a:t>.......................................................</a:t>
            </a:r>
            <a:r>
              <a:rPr sz="650" u="none" spc="330" dirty="0">
                <a:latin typeface="Verdana"/>
                <a:cs typeface="Verdana"/>
              </a:rPr>
              <a:t> </a:t>
            </a:r>
            <a:r>
              <a:rPr sz="650" u="none" spc="-50" dirty="0">
                <a:latin typeface="Verdana"/>
                <a:cs typeface="Verdana"/>
              </a:rPr>
              <a:t>9</a:t>
            </a:r>
            <a:endParaRPr sz="650">
              <a:latin typeface="Verdana"/>
              <a:cs typeface="Verdana"/>
            </a:endParaRPr>
          </a:p>
          <a:p>
            <a:pPr marL="298450" lvl="2" indent="-285750">
              <a:lnSpc>
                <a:spcPct val="100000"/>
              </a:lnSpc>
              <a:spcBef>
                <a:spcPts val="50"/>
              </a:spcBef>
              <a:buAutoNum type="arabicPeriod"/>
              <a:tabLst>
                <a:tab pos="298450" algn="l"/>
              </a:tabLst>
            </a:pPr>
            <a:r>
              <a:rPr sz="650" u="sng" dirty="0">
                <a:solidFill>
                  <a:srgbClr val="0000FF"/>
                </a:solidFill>
                <a:uFill>
                  <a:solidFill>
                    <a:srgbClr val="0000FF"/>
                  </a:solidFill>
                </a:uFill>
                <a:latin typeface="Verdana"/>
                <a:cs typeface="Verdana"/>
              </a:rPr>
              <a:t>I</a:t>
            </a:r>
            <a:r>
              <a:rPr sz="650" u="sng" spc="31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reati</a:t>
            </a:r>
            <a:r>
              <a:rPr sz="650" u="sng" spc="31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commessi</a:t>
            </a:r>
            <a:r>
              <a:rPr sz="650" u="sng" spc="33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all’estero</a:t>
            </a:r>
            <a:r>
              <a:rPr sz="650" u="none" dirty="0">
                <a:latin typeface="Verdana"/>
                <a:cs typeface="Verdana"/>
              </a:rPr>
              <a:t>.................................................................</a:t>
            </a:r>
            <a:r>
              <a:rPr sz="650" u="none" spc="315" dirty="0">
                <a:latin typeface="Verdana"/>
                <a:cs typeface="Verdana"/>
              </a:rPr>
              <a:t> </a:t>
            </a:r>
            <a:r>
              <a:rPr sz="650" u="none" spc="-25" dirty="0">
                <a:latin typeface="Verdana"/>
                <a:cs typeface="Verdana"/>
              </a:rPr>
              <a:t>10</a:t>
            </a:r>
            <a:endParaRPr sz="650">
              <a:latin typeface="Verdana"/>
              <a:cs typeface="Verdana"/>
            </a:endParaRPr>
          </a:p>
        </p:txBody>
      </p:sp>
      <p:sp>
        <p:nvSpPr>
          <p:cNvPr id="12" name="object 12"/>
          <p:cNvSpPr txBox="1"/>
          <p:nvPr/>
        </p:nvSpPr>
        <p:spPr>
          <a:xfrm>
            <a:off x="314386" y="2134176"/>
            <a:ext cx="163195" cy="241935"/>
          </a:xfrm>
          <a:prstGeom prst="rect">
            <a:avLst/>
          </a:prstGeom>
        </p:spPr>
        <p:txBody>
          <a:bodyPr vert="horz" wrap="square" lIns="0" tIns="21590" rIns="0" bIns="0" rtlCol="0">
            <a:spAutoFit/>
          </a:bodyPr>
          <a:lstStyle/>
          <a:p>
            <a:pPr marL="12700">
              <a:lnSpc>
                <a:spcPct val="100000"/>
              </a:lnSpc>
              <a:spcBef>
                <a:spcPts val="170"/>
              </a:spcBef>
            </a:pPr>
            <a:r>
              <a:rPr sz="650" u="sng" spc="-25" dirty="0">
                <a:solidFill>
                  <a:srgbClr val="0000FF"/>
                </a:solidFill>
                <a:uFill>
                  <a:solidFill>
                    <a:srgbClr val="0000FF"/>
                  </a:solidFill>
                </a:uFill>
                <a:latin typeface="Verdana"/>
                <a:cs typeface="Verdana"/>
              </a:rPr>
              <a:t>2.2</a:t>
            </a:r>
            <a:endParaRPr sz="650">
              <a:latin typeface="Verdana"/>
              <a:cs typeface="Verdana"/>
            </a:endParaRPr>
          </a:p>
          <a:p>
            <a:pPr marL="12700">
              <a:lnSpc>
                <a:spcPct val="100000"/>
              </a:lnSpc>
              <a:spcBef>
                <a:spcPts val="75"/>
              </a:spcBef>
            </a:pPr>
            <a:r>
              <a:rPr sz="650" u="sng" spc="-25" dirty="0">
                <a:solidFill>
                  <a:srgbClr val="0000FF"/>
                </a:solidFill>
                <a:uFill>
                  <a:solidFill>
                    <a:srgbClr val="0000FF"/>
                  </a:solidFill>
                </a:uFill>
                <a:latin typeface="Verdana"/>
                <a:cs typeface="Verdana"/>
              </a:rPr>
              <a:t>2.3</a:t>
            </a:r>
            <a:endParaRPr sz="650">
              <a:latin typeface="Verdana"/>
              <a:cs typeface="Verdana"/>
            </a:endParaRPr>
          </a:p>
        </p:txBody>
      </p:sp>
      <p:sp>
        <p:nvSpPr>
          <p:cNvPr id="13" name="object 13"/>
          <p:cNvSpPr txBox="1"/>
          <p:nvPr/>
        </p:nvSpPr>
        <p:spPr>
          <a:xfrm>
            <a:off x="668006" y="2134221"/>
            <a:ext cx="3307079" cy="241935"/>
          </a:xfrm>
          <a:prstGeom prst="rect">
            <a:avLst/>
          </a:prstGeom>
        </p:spPr>
        <p:txBody>
          <a:bodyPr vert="horz" wrap="square" lIns="0" tIns="12700" rIns="0" bIns="0" rtlCol="0">
            <a:spAutoFit/>
          </a:bodyPr>
          <a:lstStyle/>
          <a:p>
            <a:pPr marL="12700" marR="5080" indent="30480">
              <a:lnSpc>
                <a:spcPct val="109200"/>
              </a:lnSpc>
              <a:spcBef>
                <a:spcPts val="100"/>
              </a:spcBef>
            </a:pPr>
            <a:r>
              <a:rPr sz="650" u="sng" dirty="0">
                <a:solidFill>
                  <a:srgbClr val="0000FF"/>
                </a:solidFill>
                <a:uFill>
                  <a:solidFill>
                    <a:srgbClr val="0000FF"/>
                  </a:solidFill>
                </a:uFill>
                <a:latin typeface="Verdana"/>
                <a:cs typeface="Verdana"/>
              </a:rPr>
              <a:t>Esonero</a:t>
            </a:r>
            <a:r>
              <a:rPr sz="650" u="sng" spc="31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della</a:t>
            </a:r>
            <a:r>
              <a:rPr sz="650" u="sng" spc="21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responsabilità</a:t>
            </a:r>
            <a:r>
              <a:rPr sz="650" u="sng" spc="130" dirty="0">
                <a:solidFill>
                  <a:srgbClr val="0000FF"/>
                </a:solidFill>
                <a:uFill>
                  <a:solidFill>
                    <a:srgbClr val="0000FF"/>
                  </a:solidFill>
                </a:uFill>
                <a:latin typeface="Verdana"/>
                <a:cs typeface="Verdana"/>
              </a:rPr>
              <a:t> </a:t>
            </a:r>
            <a:r>
              <a:rPr sz="650" u="sng" spc="-10" dirty="0">
                <a:solidFill>
                  <a:srgbClr val="0000FF"/>
                </a:solidFill>
                <a:uFill>
                  <a:solidFill>
                    <a:srgbClr val="0000FF"/>
                  </a:solidFill>
                </a:uFill>
                <a:latin typeface="Verdana"/>
                <a:cs typeface="Verdana"/>
              </a:rPr>
              <a:t>dell’Ente</a:t>
            </a:r>
            <a:r>
              <a:rPr sz="650" u="none" spc="-10" dirty="0">
                <a:latin typeface="Verdana"/>
                <a:cs typeface="Verdana"/>
              </a:rPr>
              <a:t>..................................................</a:t>
            </a:r>
            <a:r>
              <a:rPr sz="650" u="none" spc="105" dirty="0">
                <a:latin typeface="Verdana"/>
                <a:cs typeface="Verdana"/>
              </a:rPr>
              <a:t> </a:t>
            </a:r>
            <a:r>
              <a:rPr sz="650" u="none" spc="-25" dirty="0">
                <a:latin typeface="Verdana"/>
                <a:cs typeface="Verdana"/>
              </a:rPr>
              <a:t>11</a:t>
            </a:r>
            <a:r>
              <a:rPr sz="650" u="none" dirty="0">
                <a:latin typeface="Verdana"/>
                <a:cs typeface="Verdana"/>
              </a:rPr>
              <a:t> </a:t>
            </a:r>
            <a:r>
              <a:rPr sz="650" u="sng" dirty="0">
                <a:solidFill>
                  <a:srgbClr val="0000FF"/>
                </a:solidFill>
                <a:uFill>
                  <a:solidFill>
                    <a:srgbClr val="0000FF"/>
                  </a:solidFill>
                </a:uFill>
                <a:latin typeface="Verdana"/>
                <a:cs typeface="Verdana"/>
              </a:rPr>
              <a:t>Le</a:t>
            </a:r>
            <a:r>
              <a:rPr sz="650" u="sng" spc="9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Linee</a:t>
            </a:r>
            <a:r>
              <a:rPr sz="650" u="sng" spc="114"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Guida</a:t>
            </a:r>
            <a:r>
              <a:rPr sz="650" u="sng" spc="9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elaborate</a:t>
            </a:r>
            <a:r>
              <a:rPr sz="650" u="sng" spc="114"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dalle</a:t>
            </a:r>
            <a:r>
              <a:rPr sz="650" u="sng" spc="9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Associazioni</a:t>
            </a:r>
            <a:r>
              <a:rPr sz="650" u="sng" spc="5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di</a:t>
            </a:r>
            <a:r>
              <a:rPr sz="650" u="sng" spc="5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Categoria</a:t>
            </a:r>
            <a:r>
              <a:rPr sz="650" u="none" dirty="0">
                <a:latin typeface="Verdana"/>
                <a:cs typeface="Verdana"/>
              </a:rPr>
              <a:t>........................</a:t>
            </a:r>
            <a:r>
              <a:rPr sz="650" u="none" spc="-5" dirty="0">
                <a:latin typeface="Verdana"/>
                <a:cs typeface="Verdana"/>
              </a:rPr>
              <a:t> </a:t>
            </a:r>
            <a:r>
              <a:rPr sz="650" u="none" spc="-25" dirty="0">
                <a:latin typeface="Verdana"/>
                <a:cs typeface="Verdana"/>
              </a:rPr>
              <a:t>11</a:t>
            </a:r>
            <a:endParaRPr sz="650">
              <a:latin typeface="Verdana"/>
              <a:cs typeface="Verdana"/>
            </a:endParaRPr>
          </a:p>
        </p:txBody>
      </p:sp>
      <p:sp>
        <p:nvSpPr>
          <p:cNvPr id="14" name="object 14"/>
          <p:cNvSpPr txBox="1"/>
          <p:nvPr/>
        </p:nvSpPr>
        <p:spPr>
          <a:xfrm>
            <a:off x="314450" y="2477377"/>
            <a:ext cx="84455" cy="124460"/>
          </a:xfrm>
          <a:prstGeom prst="rect">
            <a:avLst/>
          </a:prstGeom>
        </p:spPr>
        <p:txBody>
          <a:bodyPr vert="horz" wrap="square" lIns="0" tIns="12065" rIns="0" bIns="0" rtlCol="0">
            <a:spAutoFit/>
          </a:bodyPr>
          <a:lstStyle/>
          <a:p>
            <a:pPr marL="12700">
              <a:lnSpc>
                <a:spcPct val="100000"/>
              </a:lnSpc>
              <a:spcBef>
                <a:spcPts val="95"/>
              </a:spcBef>
            </a:pPr>
            <a:r>
              <a:rPr sz="650" b="1" u="sng" spc="-50" dirty="0">
                <a:solidFill>
                  <a:srgbClr val="0000FF"/>
                </a:solidFill>
                <a:uFill>
                  <a:solidFill>
                    <a:srgbClr val="0000FF"/>
                  </a:solidFill>
                </a:uFill>
                <a:latin typeface="Verdana"/>
                <a:cs typeface="Verdana"/>
              </a:rPr>
              <a:t>3</a:t>
            </a:r>
            <a:endParaRPr sz="650">
              <a:latin typeface="Verdana"/>
              <a:cs typeface="Verdana"/>
            </a:endParaRPr>
          </a:p>
        </p:txBody>
      </p:sp>
      <p:sp>
        <p:nvSpPr>
          <p:cNvPr id="15" name="object 15"/>
          <p:cNvSpPr txBox="1"/>
          <p:nvPr/>
        </p:nvSpPr>
        <p:spPr>
          <a:xfrm>
            <a:off x="314441" y="2459445"/>
            <a:ext cx="3672840" cy="758825"/>
          </a:xfrm>
          <a:prstGeom prst="rect">
            <a:avLst/>
          </a:prstGeom>
        </p:spPr>
        <p:txBody>
          <a:bodyPr vert="horz" wrap="square" lIns="0" tIns="12700" rIns="0" bIns="0" rtlCol="0">
            <a:spAutoFit/>
          </a:bodyPr>
          <a:lstStyle/>
          <a:p>
            <a:pPr marL="382905" marR="21590">
              <a:lnSpc>
                <a:spcPct val="107700"/>
              </a:lnSpc>
              <a:spcBef>
                <a:spcPts val="100"/>
              </a:spcBef>
            </a:pPr>
            <a:r>
              <a:rPr sz="650" b="1" u="sng" dirty="0">
                <a:solidFill>
                  <a:srgbClr val="0000FF"/>
                </a:solidFill>
                <a:uFill>
                  <a:solidFill>
                    <a:srgbClr val="0000FF"/>
                  </a:solidFill>
                </a:uFill>
                <a:latin typeface="Verdana"/>
                <a:cs typeface="Verdana"/>
              </a:rPr>
              <a:t>Il</a:t>
            </a:r>
            <a:r>
              <a:rPr sz="650" b="1" u="sng" spc="3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Modello</a:t>
            </a:r>
            <a:r>
              <a:rPr sz="650" b="1" u="sng" spc="10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di</a:t>
            </a:r>
            <a:r>
              <a:rPr sz="650" b="1" u="sng" spc="5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Organizzazione,</a:t>
            </a:r>
            <a:r>
              <a:rPr sz="650" b="1" u="sng" spc="12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Gestione</a:t>
            </a:r>
            <a:r>
              <a:rPr sz="650" b="1" u="sng" spc="10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e</a:t>
            </a:r>
            <a:r>
              <a:rPr sz="650" b="1" u="sng" spc="8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Controllo:</a:t>
            </a:r>
            <a:r>
              <a:rPr sz="650" b="1" u="sng" spc="11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obiettivi</a:t>
            </a:r>
            <a:r>
              <a:rPr sz="650" b="1" u="sng" spc="105" dirty="0">
                <a:solidFill>
                  <a:srgbClr val="0000FF"/>
                </a:solidFill>
                <a:uFill>
                  <a:solidFill>
                    <a:srgbClr val="0000FF"/>
                  </a:solidFill>
                </a:uFill>
                <a:latin typeface="Verdana"/>
                <a:cs typeface="Verdana"/>
              </a:rPr>
              <a:t> </a:t>
            </a:r>
            <a:r>
              <a:rPr sz="650" b="1" u="sng" spc="-50" dirty="0">
                <a:solidFill>
                  <a:srgbClr val="0000FF"/>
                </a:solidFill>
                <a:uFill>
                  <a:solidFill>
                    <a:srgbClr val="0000FF"/>
                  </a:solidFill>
                </a:uFill>
                <a:latin typeface="Verdana"/>
                <a:cs typeface="Verdana"/>
              </a:rPr>
              <a:t>e</a:t>
            </a:r>
            <a:r>
              <a:rPr sz="650" b="1" u="none" dirty="0">
                <a:solidFill>
                  <a:srgbClr val="0000FF"/>
                </a:solidFill>
                <a:latin typeface="Verdana"/>
                <a:cs typeface="Verdana"/>
              </a:rPr>
              <a:t> </a:t>
            </a:r>
            <a:r>
              <a:rPr sz="650" b="1" u="sng" dirty="0">
                <a:solidFill>
                  <a:srgbClr val="0000FF"/>
                </a:solidFill>
                <a:uFill>
                  <a:solidFill>
                    <a:srgbClr val="0000FF"/>
                  </a:solidFill>
                </a:uFill>
                <a:latin typeface="Verdana"/>
                <a:cs typeface="Verdana"/>
              </a:rPr>
              <a:t>finalità</a:t>
            </a:r>
            <a:r>
              <a:rPr sz="650" b="1" u="none" spc="345" dirty="0">
                <a:solidFill>
                  <a:srgbClr val="0000FF"/>
                </a:solidFill>
                <a:latin typeface="Verdana"/>
                <a:cs typeface="Verdana"/>
              </a:rPr>
              <a:t> </a:t>
            </a:r>
            <a:r>
              <a:rPr sz="650" b="1" u="none" spc="-10" dirty="0">
                <a:latin typeface="Verdana"/>
                <a:cs typeface="Verdana"/>
              </a:rPr>
              <a:t>...........................................................................................13</a:t>
            </a:r>
            <a:endParaRPr sz="650">
              <a:latin typeface="Verdana"/>
              <a:cs typeface="Verdana"/>
            </a:endParaRPr>
          </a:p>
          <a:p>
            <a:pPr marL="382905" lvl="1" indent="-370205">
              <a:lnSpc>
                <a:spcPct val="100000"/>
              </a:lnSpc>
              <a:spcBef>
                <a:spcPts val="70"/>
              </a:spcBef>
              <a:buAutoNum type="arabicPeriod"/>
              <a:tabLst>
                <a:tab pos="382905" algn="l"/>
              </a:tabLst>
            </a:pPr>
            <a:r>
              <a:rPr sz="650" u="sng" dirty="0">
                <a:solidFill>
                  <a:srgbClr val="0000FF"/>
                </a:solidFill>
                <a:uFill>
                  <a:solidFill>
                    <a:srgbClr val="0000FF"/>
                  </a:solidFill>
                </a:uFill>
                <a:latin typeface="Verdana"/>
                <a:cs typeface="Verdana"/>
              </a:rPr>
              <a:t>Approccio</a:t>
            </a:r>
            <a:r>
              <a:rPr sz="650" u="sng" spc="8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metodologico</a:t>
            </a:r>
            <a:r>
              <a:rPr sz="650" u="sng" spc="8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al</a:t>
            </a:r>
            <a:r>
              <a:rPr sz="650" u="sng" spc="4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Modello</a:t>
            </a:r>
            <a:r>
              <a:rPr sz="650" u="none" dirty="0">
                <a:latin typeface="Verdana"/>
                <a:cs typeface="Verdana"/>
              </a:rPr>
              <a:t>......................................................</a:t>
            </a:r>
            <a:r>
              <a:rPr sz="650" u="none" spc="55" dirty="0">
                <a:latin typeface="Verdana"/>
                <a:cs typeface="Verdana"/>
              </a:rPr>
              <a:t> </a:t>
            </a:r>
            <a:r>
              <a:rPr sz="650" u="none" spc="-25" dirty="0">
                <a:latin typeface="Verdana"/>
                <a:cs typeface="Verdana"/>
              </a:rPr>
              <a:t>13</a:t>
            </a:r>
            <a:endParaRPr sz="650">
              <a:latin typeface="Verdana"/>
              <a:cs typeface="Verdana"/>
            </a:endParaRPr>
          </a:p>
          <a:p>
            <a:pPr marL="382905" lvl="1" indent="-370205">
              <a:lnSpc>
                <a:spcPct val="100000"/>
              </a:lnSpc>
              <a:buAutoNum type="arabicPeriod"/>
              <a:tabLst>
                <a:tab pos="382905" algn="l"/>
              </a:tabLst>
            </a:pPr>
            <a:r>
              <a:rPr sz="650" u="sng" dirty="0">
                <a:solidFill>
                  <a:srgbClr val="0000FF"/>
                </a:solidFill>
                <a:uFill>
                  <a:solidFill>
                    <a:srgbClr val="0000FF"/>
                  </a:solidFill>
                </a:uFill>
                <a:latin typeface="Verdana"/>
                <a:cs typeface="Verdana"/>
              </a:rPr>
              <a:t>Finalità</a:t>
            </a:r>
            <a:r>
              <a:rPr sz="650" u="sng" spc="26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del</a:t>
            </a:r>
            <a:r>
              <a:rPr sz="650" u="sng" spc="33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Modello</a:t>
            </a:r>
            <a:r>
              <a:rPr sz="650" u="none" spc="-30" dirty="0">
                <a:solidFill>
                  <a:srgbClr val="0000FF"/>
                </a:solidFill>
                <a:latin typeface="Verdana"/>
                <a:cs typeface="Verdana"/>
              </a:rPr>
              <a:t> </a:t>
            </a:r>
            <a:r>
              <a:rPr sz="650" u="none" spc="-10" dirty="0">
                <a:latin typeface="Verdana"/>
                <a:cs typeface="Verdana"/>
              </a:rPr>
              <a:t>...........................................................................</a:t>
            </a:r>
            <a:r>
              <a:rPr sz="650" u="none" spc="130" dirty="0">
                <a:latin typeface="Verdana"/>
                <a:cs typeface="Verdana"/>
              </a:rPr>
              <a:t> </a:t>
            </a:r>
            <a:r>
              <a:rPr sz="650" u="none" spc="-25" dirty="0">
                <a:latin typeface="Verdana"/>
                <a:cs typeface="Verdana"/>
              </a:rPr>
              <a:t>13</a:t>
            </a:r>
            <a:endParaRPr sz="650">
              <a:latin typeface="Verdana"/>
              <a:cs typeface="Verdana"/>
            </a:endParaRPr>
          </a:p>
          <a:p>
            <a:pPr marL="382905" lvl="1" indent="-370205">
              <a:lnSpc>
                <a:spcPts val="770"/>
              </a:lnSpc>
              <a:spcBef>
                <a:spcPts val="95"/>
              </a:spcBef>
              <a:buAutoNum type="arabicPeriod"/>
              <a:tabLst>
                <a:tab pos="382905" algn="l"/>
              </a:tabLst>
            </a:pPr>
            <a:r>
              <a:rPr sz="650" u="sng" dirty="0">
                <a:solidFill>
                  <a:srgbClr val="0000FF"/>
                </a:solidFill>
                <a:uFill>
                  <a:solidFill>
                    <a:srgbClr val="0000FF"/>
                  </a:solidFill>
                </a:uFill>
                <a:latin typeface="Verdana"/>
                <a:cs typeface="Verdana"/>
              </a:rPr>
              <a:t>Struttura</a:t>
            </a:r>
            <a:r>
              <a:rPr sz="650" u="sng" spc="2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e</a:t>
            </a:r>
            <a:r>
              <a:rPr sz="650" u="sng" spc="4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destinatari</a:t>
            </a:r>
            <a:r>
              <a:rPr sz="650" u="sng" spc="8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del</a:t>
            </a:r>
            <a:r>
              <a:rPr sz="650" u="sng" spc="2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Modello</a:t>
            </a:r>
            <a:r>
              <a:rPr sz="650" u="none" dirty="0">
                <a:latin typeface="Verdana"/>
                <a:cs typeface="Verdana"/>
              </a:rPr>
              <a:t>......................................................</a:t>
            </a:r>
            <a:r>
              <a:rPr sz="650" u="none" spc="135" dirty="0">
                <a:latin typeface="Verdana"/>
                <a:cs typeface="Verdana"/>
              </a:rPr>
              <a:t> </a:t>
            </a:r>
            <a:r>
              <a:rPr sz="650" u="none" spc="-25" dirty="0">
                <a:latin typeface="Verdana"/>
                <a:cs typeface="Verdana"/>
              </a:rPr>
              <a:t>14</a:t>
            </a:r>
            <a:endParaRPr sz="650">
              <a:latin typeface="Verdana"/>
              <a:cs typeface="Verdana"/>
            </a:endParaRPr>
          </a:p>
          <a:p>
            <a:pPr marL="382905" lvl="1" indent="-370205">
              <a:lnSpc>
                <a:spcPts val="770"/>
              </a:lnSpc>
              <a:buAutoNum type="arabicPeriod"/>
              <a:tabLst>
                <a:tab pos="382905" algn="l"/>
              </a:tabLst>
            </a:pPr>
            <a:r>
              <a:rPr sz="650" u="sng" dirty="0">
                <a:solidFill>
                  <a:srgbClr val="0000FF"/>
                </a:solidFill>
                <a:uFill>
                  <a:solidFill>
                    <a:srgbClr val="0000FF"/>
                  </a:solidFill>
                </a:uFill>
                <a:latin typeface="Verdana"/>
                <a:cs typeface="Verdana"/>
              </a:rPr>
              <a:t>Approvazione,</a:t>
            </a:r>
            <a:r>
              <a:rPr sz="650" u="sng" spc="10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modifica</a:t>
            </a:r>
            <a:r>
              <a:rPr sz="650" u="sng" spc="6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e</a:t>
            </a:r>
            <a:r>
              <a:rPr sz="650" u="sng" spc="4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aggiornamento</a:t>
            </a:r>
            <a:r>
              <a:rPr sz="650" u="sng" spc="10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del</a:t>
            </a:r>
            <a:r>
              <a:rPr sz="650" u="sng" spc="2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Modello</a:t>
            </a:r>
            <a:r>
              <a:rPr sz="650" u="none" dirty="0">
                <a:latin typeface="Verdana"/>
                <a:cs typeface="Verdana"/>
              </a:rPr>
              <a:t>............................</a:t>
            </a:r>
            <a:r>
              <a:rPr sz="650" u="none" spc="105" dirty="0">
                <a:latin typeface="Verdana"/>
                <a:cs typeface="Verdana"/>
              </a:rPr>
              <a:t> </a:t>
            </a:r>
            <a:r>
              <a:rPr sz="650" u="none" spc="-35" dirty="0">
                <a:latin typeface="Verdana"/>
                <a:cs typeface="Verdana"/>
              </a:rPr>
              <a:t>14</a:t>
            </a:r>
            <a:endParaRPr sz="650">
              <a:latin typeface="Verdana"/>
              <a:cs typeface="Verdana"/>
            </a:endParaRPr>
          </a:p>
          <a:p>
            <a:pPr marL="382905" lvl="2" indent="-370205">
              <a:lnSpc>
                <a:spcPct val="100000"/>
              </a:lnSpc>
              <a:spcBef>
                <a:spcPts val="50"/>
              </a:spcBef>
              <a:buAutoNum type="arabicPeriod"/>
              <a:tabLst>
                <a:tab pos="382905" algn="l"/>
              </a:tabLst>
            </a:pPr>
            <a:r>
              <a:rPr sz="650" u="sng" dirty="0">
                <a:solidFill>
                  <a:srgbClr val="0000FF"/>
                </a:solidFill>
                <a:uFill>
                  <a:solidFill>
                    <a:srgbClr val="0000FF"/>
                  </a:solidFill>
                </a:uFill>
                <a:latin typeface="Verdana"/>
                <a:cs typeface="Verdana"/>
              </a:rPr>
              <a:t>Attuazione</a:t>
            </a:r>
            <a:r>
              <a:rPr sz="650" u="sng" spc="33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del</a:t>
            </a:r>
            <a:r>
              <a:rPr sz="650" u="sng" spc="21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Modello</a:t>
            </a:r>
            <a:r>
              <a:rPr sz="650" u="none" spc="245" dirty="0">
                <a:solidFill>
                  <a:srgbClr val="0000FF"/>
                </a:solidFill>
                <a:latin typeface="Verdana"/>
                <a:cs typeface="Verdana"/>
              </a:rPr>
              <a:t> </a:t>
            </a:r>
            <a:r>
              <a:rPr sz="650" u="none" spc="-10" dirty="0">
                <a:latin typeface="Verdana"/>
                <a:cs typeface="Verdana"/>
              </a:rPr>
              <a:t>......................................................................</a:t>
            </a:r>
            <a:r>
              <a:rPr sz="650" u="none" spc="-40" dirty="0">
                <a:latin typeface="Verdana"/>
                <a:cs typeface="Verdana"/>
              </a:rPr>
              <a:t> </a:t>
            </a:r>
            <a:r>
              <a:rPr sz="650" u="none" spc="-25" dirty="0">
                <a:latin typeface="Verdana"/>
                <a:cs typeface="Verdana"/>
              </a:rPr>
              <a:t>15</a:t>
            </a:r>
            <a:endParaRPr sz="650">
              <a:latin typeface="Verdana"/>
              <a:cs typeface="Verdana"/>
            </a:endParaRPr>
          </a:p>
        </p:txBody>
      </p:sp>
      <p:sp>
        <p:nvSpPr>
          <p:cNvPr id="16" name="object 16"/>
          <p:cNvSpPr txBox="1"/>
          <p:nvPr/>
        </p:nvSpPr>
        <p:spPr>
          <a:xfrm>
            <a:off x="314453" y="3327693"/>
            <a:ext cx="84455" cy="124460"/>
          </a:xfrm>
          <a:prstGeom prst="rect">
            <a:avLst/>
          </a:prstGeom>
        </p:spPr>
        <p:txBody>
          <a:bodyPr vert="horz" wrap="square" lIns="0" tIns="12065" rIns="0" bIns="0" rtlCol="0">
            <a:spAutoFit/>
          </a:bodyPr>
          <a:lstStyle/>
          <a:p>
            <a:pPr marL="12700">
              <a:lnSpc>
                <a:spcPct val="100000"/>
              </a:lnSpc>
              <a:spcBef>
                <a:spcPts val="95"/>
              </a:spcBef>
            </a:pPr>
            <a:r>
              <a:rPr sz="650" b="1" u="sng" spc="-50" dirty="0">
                <a:solidFill>
                  <a:srgbClr val="0000FF"/>
                </a:solidFill>
                <a:uFill>
                  <a:solidFill>
                    <a:srgbClr val="0000FF"/>
                  </a:solidFill>
                </a:uFill>
                <a:latin typeface="Verdana"/>
                <a:cs typeface="Verdana"/>
              </a:rPr>
              <a:t>4</a:t>
            </a:r>
            <a:endParaRPr sz="650">
              <a:latin typeface="Verdana"/>
              <a:cs typeface="Verdana"/>
            </a:endParaRPr>
          </a:p>
        </p:txBody>
      </p:sp>
      <p:sp>
        <p:nvSpPr>
          <p:cNvPr id="17" name="object 17"/>
          <p:cNvSpPr txBox="1"/>
          <p:nvPr/>
        </p:nvSpPr>
        <p:spPr>
          <a:xfrm>
            <a:off x="684201" y="3327693"/>
            <a:ext cx="3317240" cy="124460"/>
          </a:xfrm>
          <a:prstGeom prst="rect">
            <a:avLst/>
          </a:prstGeom>
        </p:spPr>
        <p:txBody>
          <a:bodyPr vert="horz" wrap="square" lIns="0" tIns="12065" rIns="0" bIns="0" rtlCol="0">
            <a:spAutoFit/>
          </a:bodyPr>
          <a:lstStyle/>
          <a:p>
            <a:pPr marL="12700">
              <a:lnSpc>
                <a:spcPct val="100000"/>
              </a:lnSpc>
              <a:spcBef>
                <a:spcPts val="95"/>
              </a:spcBef>
            </a:pPr>
            <a:r>
              <a:rPr sz="650" b="1" u="sng" dirty="0">
                <a:solidFill>
                  <a:srgbClr val="0000FF"/>
                </a:solidFill>
                <a:uFill>
                  <a:solidFill>
                    <a:srgbClr val="0000FF"/>
                  </a:solidFill>
                </a:uFill>
                <a:latin typeface="Verdana"/>
                <a:cs typeface="Verdana"/>
              </a:rPr>
              <a:t>La</a:t>
            </a:r>
            <a:r>
              <a:rPr sz="650" b="1" u="sng" spc="7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Mappatura</a:t>
            </a:r>
            <a:r>
              <a:rPr sz="650" b="1" u="sng" spc="3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delle</a:t>
            </a:r>
            <a:r>
              <a:rPr sz="650" b="1" u="sng" spc="8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aree</a:t>
            </a:r>
            <a:r>
              <a:rPr sz="650" b="1" u="sng" spc="8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a</a:t>
            </a:r>
            <a:r>
              <a:rPr sz="650" b="1" u="sng" spc="6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rischio</a:t>
            </a:r>
            <a:r>
              <a:rPr sz="650" b="1" u="sng" spc="11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e</a:t>
            </a:r>
            <a:r>
              <a:rPr sz="650" b="1" u="sng" spc="7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dei</a:t>
            </a:r>
            <a:r>
              <a:rPr sz="650" b="1" u="sng" spc="5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controlli</a:t>
            </a:r>
            <a:r>
              <a:rPr sz="650" b="1" u="none" spc="55" dirty="0">
                <a:solidFill>
                  <a:srgbClr val="0000FF"/>
                </a:solidFill>
                <a:latin typeface="Verdana"/>
                <a:cs typeface="Verdana"/>
              </a:rPr>
              <a:t> </a:t>
            </a:r>
            <a:r>
              <a:rPr sz="650" b="1" u="none" spc="-10" dirty="0">
                <a:latin typeface="Verdana"/>
                <a:cs typeface="Verdana"/>
              </a:rPr>
              <a:t>...........................15</a:t>
            </a:r>
            <a:endParaRPr sz="650">
              <a:latin typeface="Verdana"/>
              <a:cs typeface="Verdana"/>
            </a:endParaRPr>
          </a:p>
        </p:txBody>
      </p:sp>
      <p:sp>
        <p:nvSpPr>
          <p:cNvPr id="18" name="object 18"/>
          <p:cNvSpPr txBox="1"/>
          <p:nvPr/>
        </p:nvSpPr>
        <p:spPr>
          <a:xfrm>
            <a:off x="314453" y="3532452"/>
            <a:ext cx="3677920" cy="446405"/>
          </a:xfrm>
          <a:prstGeom prst="rect">
            <a:avLst/>
          </a:prstGeom>
        </p:spPr>
        <p:txBody>
          <a:bodyPr vert="horz" wrap="square" lIns="0" tIns="24765" rIns="0" bIns="0" rtlCol="0">
            <a:spAutoFit/>
          </a:bodyPr>
          <a:lstStyle/>
          <a:p>
            <a:pPr marL="12700">
              <a:lnSpc>
                <a:spcPct val="100000"/>
              </a:lnSpc>
              <a:spcBef>
                <a:spcPts val="195"/>
              </a:spcBef>
              <a:tabLst>
                <a:tab pos="382905" algn="l"/>
              </a:tabLst>
            </a:pPr>
            <a:r>
              <a:rPr sz="650" b="1" u="sng" spc="-50" dirty="0">
                <a:solidFill>
                  <a:srgbClr val="0000FF"/>
                </a:solidFill>
                <a:uFill>
                  <a:solidFill>
                    <a:srgbClr val="0000FF"/>
                  </a:solidFill>
                </a:uFill>
                <a:latin typeface="Verdana"/>
                <a:cs typeface="Verdana"/>
              </a:rPr>
              <a:t>5</a:t>
            </a:r>
            <a:r>
              <a:rPr sz="650" b="1" u="none" dirty="0">
                <a:solidFill>
                  <a:srgbClr val="0000FF"/>
                </a:solidFill>
                <a:latin typeface="Verdana"/>
                <a:cs typeface="Verdana"/>
              </a:rPr>
              <a:t>	</a:t>
            </a:r>
            <a:r>
              <a:rPr sz="650" b="1" u="sng" dirty="0">
                <a:solidFill>
                  <a:srgbClr val="0000FF"/>
                </a:solidFill>
                <a:uFill>
                  <a:solidFill>
                    <a:srgbClr val="0000FF"/>
                  </a:solidFill>
                </a:uFill>
                <a:latin typeface="Verdana"/>
                <a:cs typeface="Verdana"/>
              </a:rPr>
              <a:t>Il</a:t>
            </a:r>
            <a:r>
              <a:rPr sz="650" b="1" u="sng" spc="4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Modello</a:t>
            </a:r>
            <a:r>
              <a:rPr sz="650" b="1" u="sng" spc="11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di</a:t>
            </a:r>
            <a:r>
              <a:rPr sz="650" b="1" u="sng" spc="6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Corporate</a:t>
            </a:r>
            <a:r>
              <a:rPr sz="650" b="1" u="sng" spc="13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Governance</a:t>
            </a:r>
            <a:r>
              <a:rPr sz="650" b="1" u="none" spc="114" dirty="0">
                <a:solidFill>
                  <a:srgbClr val="0000FF"/>
                </a:solidFill>
                <a:latin typeface="Verdana"/>
                <a:cs typeface="Verdana"/>
              </a:rPr>
              <a:t> </a:t>
            </a:r>
            <a:r>
              <a:rPr sz="650" b="1" u="none" spc="-10" dirty="0">
                <a:latin typeface="Verdana"/>
                <a:cs typeface="Verdana"/>
              </a:rPr>
              <a:t>..............................................15</a:t>
            </a:r>
            <a:endParaRPr sz="650">
              <a:latin typeface="Verdana"/>
              <a:cs typeface="Verdana"/>
            </a:endParaRPr>
          </a:p>
          <a:p>
            <a:pPr marL="382905" indent="-370205">
              <a:lnSpc>
                <a:spcPct val="100000"/>
              </a:lnSpc>
              <a:spcBef>
                <a:spcPts val="95"/>
              </a:spcBef>
              <a:buAutoNum type="arabicPeriod"/>
              <a:tabLst>
                <a:tab pos="382905" algn="l"/>
              </a:tabLst>
            </a:pPr>
            <a:r>
              <a:rPr sz="650" u="sng" dirty="0">
                <a:solidFill>
                  <a:srgbClr val="0000FF"/>
                </a:solidFill>
                <a:uFill>
                  <a:solidFill>
                    <a:srgbClr val="0000FF"/>
                  </a:solidFill>
                </a:uFill>
                <a:latin typeface="Verdana"/>
                <a:cs typeface="Verdana"/>
              </a:rPr>
              <a:t>Responsabilità</a:t>
            </a:r>
            <a:r>
              <a:rPr sz="650" u="sng" spc="14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organizzative</a:t>
            </a:r>
            <a:r>
              <a:rPr sz="650" u="sng" spc="18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e</a:t>
            </a:r>
            <a:r>
              <a:rPr sz="650" u="sng" spc="12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poteri</a:t>
            </a:r>
            <a:r>
              <a:rPr sz="650" u="sng" spc="9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autorizzativ</a:t>
            </a:r>
            <a:r>
              <a:rPr sz="650" u="none" dirty="0">
                <a:solidFill>
                  <a:srgbClr val="0000FF"/>
                </a:solidFill>
                <a:latin typeface="Verdana"/>
                <a:cs typeface="Verdana"/>
              </a:rPr>
              <a:t>i</a:t>
            </a:r>
            <a:r>
              <a:rPr sz="650" u="none" spc="95" dirty="0">
                <a:solidFill>
                  <a:srgbClr val="0000FF"/>
                </a:solidFill>
                <a:latin typeface="Verdana"/>
                <a:cs typeface="Verdana"/>
              </a:rPr>
              <a:t> </a:t>
            </a:r>
            <a:r>
              <a:rPr sz="650" u="none" spc="-10" dirty="0">
                <a:latin typeface="Verdana"/>
                <a:cs typeface="Verdana"/>
              </a:rPr>
              <a:t>................................ </a:t>
            </a:r>
            <a:r>
              <a:rPr sz="650" u="none" spc="-25" dirty="0">
                <a:latin typeface="Verdana"/>
                <a:cs typeface="Verdana"/>
              </a:rPr>
              <a:t>16</a:t>
            </a:r>
            <a:endParaRPr sz="650">
              <a:latin typeface="Verdana"/>
              <a:cs typeface="Verdana"/>
            </a:endParaRPr>
          </a:p>
          <a:p>
            <a:pPr marL="12700">
              <a:lnSpc>
                <a:spcPct val="100000"/>
              </a:lnSpc>
              <a:tabLst>
                <a:tab pos="382905" algn="l"/>
              </a:tabLst>
            </a:pPr>
            <a:r>
              <a:rPr sz="650" u="sng" spc="-10" dirty="0">
                <a:solidFill>
                  <a:srgbClr val="0000FF"/>
                </a:solidFill>
                <a:uFill>
                  <a:solidFill>
                    <a:srgbClr val="0000FF"/>
                  </a:solidFill>
                </a:uFill>
                <a:latin typeface="Verdana"/>
                <a:cs typeface="Verdana"/>
              </a:rPr>
              <a:t>5.1.2</a:t>
            </a:r>
            <a:r>
              <a:rPr sz="650" u="none" dirty="0">
                <a:solidFill>
                  <a:srgbClr val="0000FF"/>
                </a:solidFill>
                <a:latin typeface="Verdana"/>
                <a:cs typeface="Verdana"/>
              </a:rPr>
              <a:t>	</a:t>
            </a:r>
            <a:r>
              <a:rPr sz="650" u="sng" dirty="0">
                <a:solidFill>
                  <a:srgbClr val="0000FF"/>
                </a:solidFill>
                <a:uFill>
                  <a:solidFill>
                    <a:srgbClr val="0000FF"/>
                  </a:solidFill>
                </a:uFill>
                <a:latin typeface="Verdana"/>
                <a:cs typeface="Verdana"/>
              </a:rPr>
              <a:t>Principi</a:t>
            </a:r>
            <a:r>
              <a:rPr sz="650" u="sng" spc="6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di</a:t>
            </a:r>
            <a:r>
              <a:rPr sz="650" u="sng" spc="10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controllo</a:t>
            </a:r>
            <a:r>
              <a:rPr sz="650" u="sng" spc="10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e</a:t>
            </a:r>
            <a:r>
              <a:rPr sz="650" u="sng" spc="13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procedure</a:t>
            </a:r>
            <a:r>
              <a:rPr sz="650" u="sng" spc="15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organizzative</a:t>
            </a:r>
            <a:r>
              <a:rPr sz="650" u="none" spc="-15" dirty="0">
                <a:solidFill>
                  <a:srgbClr val="0000FF"/>
                </a:solidFill>
                <a:latin typeface="Verdana"/>
                <a:cs typeface="Verdana"/>
              </a:rPr>
              <a:t> </a:t>
            </a:r>
            <a:r>
              <a:rPr sz="650" u="none" spc="-10" dirty="0">
                <a:latin typeface="Verdana"/>
                <a:cs typeface="Verdana"/>
              </a:rPr>
              <a:t>......................................</a:t>
            </a:r>
            <a:r>
              <a:rPr sz="650" u="none" spc="5" dirty="0">
                <a:latin typeface="Verdana"/>
                <a:cs typeface="Verdana"/>
              </a:rPr>
              <a:t> </a:t>
            </a:r>
            <a:r>
              <a:rPr sz="650" u="none" spc="-25" dirty="0">
                <a:latin typeface="Verdana"/>
                <a:cs typeface="Verdana"/>
              </a:rPr>
              <a:t>17</a:t>
            </a:r>
            <a:endParaRPr sz="650">
              <a:latin typeface="Verdana"/>
              <a:cs typeface="Verdana"/>
            </a:endParaRPr>
          </a:p>
          <a:p>
            <a:pPr marL="382905" indent="-370205">
              <a:lnSpc>
                <a:spcPct val="100000"/>
              </a:lnSpc>
              <a:buAutoNum type="arabicPeriod" startAt="2"/>
              <a:tabLst>
                <a:tab pos="382905" algn="l"/>
              </a:tabLst>
            </a:pPr>
            <a:r>
              <a:rPr sz="650" u="sng" dirty="0">
                <a:solidFill>
                  <a:srgbClr val="0000FF"/>
                </a:solidFill>
                <a:uFill>
                  <a:solidFill>
                    <a:srgbClr val="0000FF"/>
                  </a:solidFill>
                </a:uFill>
                <a:latin typeface="Verdana"/>
                <a:cs typeface="Verdana"/>
              </a:rPr>
              <a:t>Il</a:t>
            </a:r>
            <a:r>
              <a:rPr sz="650" u="sng" spc="7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Sistema</a:t>
            </a:r>
            <a:r>
              <a:rPr sz="650" u="sng" spc="14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di</a:t>
            </a:r>
            <a:r>
              <a:rPr sz="650" u="sng" spc="8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gestione</a:t>
            </a:r>
            <a:r>
              <a:rPr sz="650" u="sng" spc="14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delle</a:t>
            </a:r>
            <a:r>
              <a:rPr sz="650" u="sng" spc="7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risorse</a:t>
            </a:r>
            <a:r>
              <a:rPr sz="650" u="sng" spc="8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finanziarie</a:t>
            </a:r>
            <a:r>
              <a:rPr sz="650" u="none" spc="50" dirty="0">
                <a:solidFill>
                  <a:srgbClr val="0000FF"/>
                </a:solidFill>
                <a:latin typeface="Verdana"/>
                <a:cs typeface="Verdana"/>
              </a:rPr>
              <a:t> </a:t>
            </a:r>
            <a:r>
              <a:rPr sz="650" u="none" spc="-10" dirty="0">
                <a:latin typeface="Verdana"/>
                <a:cs typeface="Verdana"/>
              </a:rPr>
              <a:t>......................................</a:t>
            </a:r>
            <a:r>
              <a:rPr sz="650" u="none" spc="-114" dirty="0">
                <a:latin typeface="Verdana"/>
                <a:cs typeface="Verdana"/>
              </a:rPr>
              <a:t> </a:t>
            </a:r>
            <a:r>
              <a:rPr sz="650" u="none" spc="-25" dirty="0">
                <a:latin typeface="Verdana"/>
                <a:cs typeface="Verdana"/>
              </a:rPr>
              <a:t>19</a:t>
            </a:r>
            <a:endParaRPr sz="650">
              <a:latin typeface="Verdana"/>
              <a:cs typeface="Verdana"/>
            </a:endParaRPr>
          </a:p>
        </p:txBody>
      </p:sp>
      <p:sp>
        <p:nvSpPr>
          <p:cNvPr id="19" name="object 19"/>
          <p:cNvSpPr txBox="1"/>
          <p:nvPr/>
        </p:nvSpPr>
        <p:spPr>
          <a:xfrm>
            <a:off x="314453" y="4079255"/>
            <a:ext cx="84455" cy="124460"/>
          </a:xfrm>
          <a:prstGeom prst="rect">
            <a:avLst/>
          </a:prstGeom>
        </p:spPr>
        <p:txBody>
          <a:bodyPr vert="horz" wrap="square" lIns="0" tIns="12065" rIns="0" bIns="0" rtlCol="0">
            <a:spAutoFit/>
          </a:bodyPr>
          <a:lstStyle/>
          <a:p>
            <a:pPr marL="12700">
              <a:lnSpc>
                <a:spcPct val="100000"/>
              </a:lnSpc>
              <a:spcBef>
                <a:spcPts val="95"/>
              </a:spcBef>
            </a:pPr>
            <a:r>
              <a:rPr sz="650" b="1" u="sng" spc="-50" dirty="0">
                <a:solidFill>
                  <a:srgbClr val="0000FF"/>
                </a:solidFill>
                <a:uFill>
                  <a:solidFill>
                    <a:srgbClr val="0000FF"/>
                  </a:solidFill>
                </a:uFill>
                <a:latin typeface="Verdana"/>
                <a:cs typeface="Verdana"/>
              </a:rPr>
              <a:t>6</a:t>
            </a:r>
            <a:endParaRPr sz="650">
              <a:latin typeface="Verdana"/>
              <a:cs typeface="Verdana"/>
            </a:endParaRPr>
          </a:p>
        </p:txBody>
      </p:sp>
      <p:sp>
        <p:nvSpPr>
          <p:cNvPr id="20" name="object 20"/>
          <p:cNvSpPr txBox="1"/>
          <p:nvPr/>
        </p:nvSpPr>
        <p:spPr>
          <a:xfrm>
            <a:off x="684201" y="4079255"/>
            <a:ext cx="3297554" cy="124460"/>
          </a:xfrm>
          <a:prstGeom prst="rect">
            <a:avLst/>
          </a:prstGeom>
        </p:spPr>
        <p:txBody>
          <a:bodyPr vert="horz" wrap="square" lIns="0" tIns="12065" rIns="0" bIns="0" rtlCol="0">
            <a:spAutoFit/>
          </a:bodyPr>
          <a:lstStyle/>
          <a:p>
            <a:pPr marL="12700">
              <a:lnSpc>
                <a:spcPct val="100000"/>
              </a:lnSpc>
              <a:spcBef>
                <a:spcPts val="95"/>
              </a:spcBef>
            </a:pPr>
            <a:r>
              <a:rPr sz="650" b="1" u="sng" dirty="0">
                <a:solidFill>
                  <a:srgbClr val="0000FF"/>
                </a:solidFill>
                <a:uFill>
                  <a:solidFill>
                    <a:srgbClr val="0000FF"/>
                  </a:solidFill>
                </a:uFill>
                <a:latin typeface="Verdana"/>
                <a:cs typeface="Verdana"/>
              </a:rPr>
              <a:t>Il</a:t>
            </a:r>
            <a:r>
              <a:rPr sz="650" b="1" u="sng" spc="114"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Codice</a:t>
            </a:r>
            <a:r>
              <a:rPr sz="650" b="1" u="sng" spc="19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Etico</a:t>
            </a:r>
            <a:r>
              <a:rPr sz="650" b="1" u="none" spc="185" dirty="0">
                <a:solidFill>
                  <a:srgbClr val="0000FF"/>
                </a:solidFill>
                <a:latin typeface="Verdana"/>
                <a:cs typeface="Verdana"/>
              </a:rPr>
              <a:t> </a:t>
            </a:r>
            <a:r>
              <a:rPr sz="650" b="1" u="none" spc="-10" dirty="0">
                <a:latin typeface="Verdana"/>
                <a:cs typeface="Verdana"/>
              </a:rPr>
              <a:t>...............................................................................20</a:t>
            </a:r>
            <a:endParaRPr sz="650">
              <a:latin typeface="Verdana"/>
              <a:cs typeface="Verdana"/>
            </a:endParaRPr>
          </a:p>
        </p:txBody>
      </p:sp>
      <p:sp>
        <p:nvSpPr>
          <p:cNvPr id="21" name="object 21"/>
          <p:cNvSpPr txBox="1"/>
          <p:nvPr/>
        </p:nvSpPr>
        <p:spPr>
          <a:xfrm>
            <a:off x="314453" y="4296511"/>
            <a:ext cx="84455" cy="124460"/>
          </a:xfrm>
          <a:prstGeom prst="rect">
            <a:avLst/>
          </a:prstGeom>
        </p:spPr>
        <p:txBody>
          <a:bodyPr vert="horz" wrap="square" lIns="0" tIns="12065" rIns="0" bIns="0" rtlCol="0">
            <a:spAutoFit/>
          </a:bodyPr>
          <a:lstStyle/>
          <a:p>
            <a:pPr marL="12700">
              <a:lnSpc>
                <a:spcPct val="100000"/>
              </a:lnSpc>
              <a:spcBef>
                <a:spcPts val="95"/>
              </a:spcBef>
            </a:pPr>
            <a:r>
              <a:rPr sz="650" b="1" u="sng" spc="-50" dirty="0">
                <a:solidFill>
                  <a:srgbClr val="0000FF"/>
                </a:solidFill>
                <a:uFill>
                  <a:solidFill>
                    <a:srgbClr val="0000FF"/>
                  </a:solidFill>
                </a:uFill>
                <a:latin typeface="Verdana"/>
                <a:cs typeface="Verdana"/>
              </a:rPr>
              <a:t>7</a:t>
            </a:r>
            <a:endParaRPr sz="650">
              <a:latin typeface="Verdana"/>
              <a:cs typeface="Verdana"/>
            </a:endParaRPr>
          </a:p>
        </p:txBody>
      </p:sp>
      <p:sp>
        <p:nvSpPr>
          <p:cNvPr id="22" name="object 22"/>
          <p:cNvSpPr txBox="1"/>
          <p:nvPr/>
        </p:nvSpPr>
        <p:spPr>
          <a:xfrm>
            <a:off x="684201" y="4296511"/>
            <a:ext cx="3298190" cy="124460"/>
          </a:xfrm>
          <a:prstGeom prst="rect">
            <a:avLst/>
          </a:prstGeom>
        </p:spPr>
        <p:txBody>
          <a:bodyPr vert="horz" wrap="square" lIns="0" tIns="12065" rIns="0" bIns="0" rtlCol="0">
            <a:spAutoFit/>
          </a:bodyPr>
          <a:lstStyle/>
          <a:p>
            <a:pPr marL="12700">
              <a:lnSpc>
                <a:spcPct val="100000"/>
              </a:lnSpc>
              <a:spcBef>
                <a:spcPts val="95"/>
              </a:spcBef>
            </a:pPr>
            <a:r>
              <a:rPr sz="650" b="1" u="sng" dirty="0">
                <a:solidFill>
                  <a:srgbClr val="0000FF"/>
                </a:solidFill>
                <a:uFill>
                  <a:solidFill>
                    <a:srgbClr val="0000FF"/>
                  </a:solidFill>
                </a:uFill>
                <a:latin typeface="Verdana"/>
                <a:cs typeface="Verdana"/>
              </a:rPr>
              <a:t>Il</a:t>
            </a:r>
            <a:r>
              <a:rPr sz="650" b="1" u="sng" spc="7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Sistema</a:t>
            </a:r>
            <a:r>
              <a:rPr sz="650" b="1" u="sng" spc="15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Disciplinare</a:t>
            </a:r>
            <a:r>
              <a:rPr sz="650" b="1" u="none" spc="215" dirty="0">
                <a:solidFill>
                  <a:srgbClr val="0000FF"/>
                </a:solidFill>
                <a:latin typeface="Verdana"/>
                <a:cs typeface="Verdana"/>
              </a:rPr>
              <a:t> </a:t>
            </a:r>
            <a:r>
              <a:rPr sz="650" b="1" u="none" spc="-10" dirty="0">
                <a:latin typeface="Verdana"/>
                <a:cs typeface="Verdana"/>
              </a:rPr>
              <a:t>..................................................................20</a:t>
            </a:r>
            <a:endParaRPr sz="650">
              <a:latin typeface="Verdana"/>
              <a:cs typeface="Verdana"/>
            </a:endParaRPr>
          </a:p>
        </p:txBody>
      </p:sp>
      <p:sp>
        <p:nvSpPr>
          <p:cNvPr id="23" name="object 23"/>
          <p:cNvSpPr txBox="1"/>
          <p:nvPr/>
        </p:nvSpPr>
        <p:spPr>
          <a:xfrm>
            <a:off x="314416" y="4514806"/>
            <a:ext cx="3719829" cy="650240"/>
          </a:xfrm>
          <a:prstGeom prst="rect">
            <a:avLst/>
          </a:prstGeom>
        </p:spPr>
        <p:txBody>
          <a:bodyPr vert="horz" wrap="square" lIns="0" tIns="12065" rIns="0" bIns="0" rtlCol="0">
            <a:spAutoFit/>
          </a:bodyPr>
          <a:lstStyle/>
          <a:p>
            <a:pPr marL="382270" indent="-369570">
              <a:lnSpc>
                <a:spcPct val="100000"/>
              </a:lnSpc>
              <a:spcBef>
                <a:spcPts val="95"/>
              </a:spcBef>
              <a:buAutoNum type="arabicPlain" startAt="8"/>
              <a:tabLst>
                <a:tab pos="382270" algn="l"/>
              </a:tabLst>
            </a:pPr>
            <a:r>
              <a:rPr sz="650" b="1" u="sng" dirty="0">
                <a:solidFill>
                  <a:srgbClr val="0000FF"/>
                </a:solidFill>
                <a:uFill>
                  <a:solidFill>
                    <a:srgbClr val="0000FF"/>
                  </a:solidFill>
                </a:uFill>
                <a:latin typeface="Verdana"/>
                <a:cs typeface="Verdana"/>
              </a:rPr>
              <a:t>L’Organismo</a:t>
            </a:r>
            <a:r>
              <a:rPr sz="650" b="1" u="sng" spc="114"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di</a:t>
            </a:r>
            <a:r>
              <a:rPr sz="650" b="1" u="sng" spc="6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Vigilanza</a:t>
            </a:r>
            <a:r>
              <a:rPr sz="650" b="1" u="sng" spc="215" dirty="0">
                <a:solidFill>
                  <a:srgbClr val="0000FF"/>
                </a:solidFill>
                <a:uFill>
                  <a:solidFill>
                    <a:srgbClr val="0000FF"/>
                  </a:solidFill>
                </a:uFill>
                <a:latin typeface="Verdana"/>
                <a:cs typeface="Verdana"/>
              </a:rPr>
              <a:t> </a:t>
            </a:r>
            <a:r>
              <a:rPr sz="650" b="1" u="sng" spc="-10" dirty="0">
                <a:solidFill>
                  <a:srgbClr val="0000FF"/>
                </a:solidFill>
                <a:uFill>
                  <a:solidFill>
                    <a:srgbClr val="0000FF"/>
                  </a:solidFill>
                </a:uFill>
                <a:latin typeface="Verdana"/>
                <a:cs typeface="Verdana"/>
              </a:rPr>
              <a:t>(OdV)</a:t>
            </a:r>
            <a:r>
              <a:rPr sz="650" b="1" u="none" spc="-10" dirty="0">
                <a:latin typeface="Verdana"/>
                <a:cs typeface="Verdana"/>
              </a:rPr>
              <a:t>.....................................................21</a:t>
            </a:r>
            <a:endParaRPr sz="650">
              <a:latin typeface="Verdana"/>
              <a:cs typeface="Verdana"/>
            </a:endParaRPr>
          </a:p>
          <a:p>
            <a:pPr>
              <a:lnSpc>
                <a:spcPct val="100000"/>
              </a:lnSpc>
              <a:spcBef>
                <a:spcPts val="60"/>
              </a:spcBef>
              <a:buClr>
                <a:srgbClr val="0000FF"/>
              </a:buClr>
              <a:buFont typeface="Verdana"/>
              <a:buAutoNum type="arabicPlain" startAt="8"/>
            </a:pPr>
            <a:endParaRPr sz="650">
              <a:latin typeface="Verdana"/>
              <a:cs typeface="Verdana"/>
            </a:endParaRPr>
          </a:p>
          <a:p>
            <a:pPr marL="250190" lvl="1" indent="-237490">
              <a:lnSpc>
                <a:spcPct val="100000"/>
              </a:lnSpc>
              <a:spcBef>
                <a:spcPts val="5"/>
              </a:spcBef>
              <a:buAutoNum type="arabicPeriod"/>
              <a:tabLst>
                <a:tab pos="250190" algn="l"/>
              </a:tabLst>
            </a:pPr>
            <a:r>
              <a:rPr sz="650" b="1" u="sng" dirty="0">
                <a:solidFill>
                  <a:srgbClr val="0000FF"/>
                </a:solidFill>
                <a:uFill>
                  <a:solidFill>
                    <a:srgbClr val="0000FF"/>
                  </a:solidFill>
                </a:uFill>
                <a:latin typeface="Verdana"/>
                <a:cs typeface="Verdana"/>
              </a:rPr>
              <a:t>Identificazione</a:t>
            </a:r>
            <a:r>
              <a:rPr sz="650" b="1" u="sng" spc="18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dell’Organismo</a:t>
            </a:r>
            <a:r>
              <a:rPr sz="650" b="1" u="sng" spc="17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di</a:t>
            </a:r>
            <a:r>
              <a:rPr sz="650" b="1" u="sng" spc="185" dirty="0">
                <a:solidFill>
                  <a:srgbClr val="0000FF"/>
                </a:solidFill>
                <a:uFill>
                  <a:solidFill>
                    <a:srgbClr val="0000FF"/>
                  </a:solidFill>
                </a:uFill>
                <a:latin typeface="Verdana"/>
                <a:cs typeface="Verdana"/>
              </a:rPr>
              <a:t>  </a:t>
            </a:r>
            <a:r>
              <a:rPr sz="650" b="1" u="sng" spc="-10" dirty="0">
                <a:solidFill>
                  <a:srgbClr val="0000FF"/>
                </a:solidFill>
                <a:uFill>
                  <a:solidFill>
                    <a:srgbClr val="0000FF"/>
                  </a:solidFill>
                </a:uFill>
                <a:latin typeface="Verdana"/>
                <a:cs typeface="Verdana"/>
              </a:rPr>
              <a:t>Vigilanza</a:t>
            </a:r>
            <a:r>
              <a:rPr sz="650" b="1" u="none" spc="-10" dirty="0">
                <a:latin typeface="Verdana"/>
                <a:cs typeface="Verdana"/>
              </a:rPr>
              <a:t>...................................21</a:t>
            </a:r>
            <a:endParaRPr sz="650">
              <a:latin typeface="Verdana"/>
              <a:cs typeface="Verdana"/>
            </a:endParaRPr>
          </a:p>
          <a:p>
            <a:pPr marL="295275" lvl="2" indent="-282575">
              <a:lnSpc>
                <a:spcPct val="100000"/>
              </a:lnSpc>
              <a:spcBef>
                <a:spcPts val="60"/>
              </a:spcBef>
              <a:buAutoNum type="arabicPeriod"/>
              <a:tabLst>
                <a:tab pos="295275" algn="l"/>
              </a:tabLst>
            </a:pPr>
            <a:r>
              <a:rPr sz="650" u="sng" dirty="0">
                <a:solidFill>
                  <a:srgbClr val="0000FF"/>
                </a:solidFill>
                <a:uFill>
                  <a:solidFill>
                    <a:srgbClr val="0000FF"/>
                  </a:solidFill>
                </a:uFill>
                <a:latin typeface="Verdana"/>
                <a:cs typeface="Verdana"/>
              </a:rPr>
              <a:t>Requisiti</a:t>
            </a:r>
            <a:r>
              <a:rPr sz="650" u="sng" spc="30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e</a:t>
            </a:r>
            <a:r>
              <a:rPr sz="650" u="sng" spc="30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composizione</a:t>
            </a:r>
            <a:r>
              <a:rPr sz="650" u="none" spc="300" dirty="0">
                <a:solidFill>
                  <a:srgbClr val="0000FF"/>
                </a:solidFill>
                <a:latin typeface="Verdana"/>
                <a:cs typeface="Verdana"/>
              </a:rPr>
              <a:t> </a:t>
            </a:r>
            <a:r>
              <a:rPr sz="650" u="none" dirty="0">
                <a:latin typeface="Verdana"/>
                <a:cs typeface="Verdana"/>
              </a:rPr>
              <a:t>...................................................................</a:t>
            </a:r>
            <a:r>
              <a:rPr sz="650" u="none" spc="295" dirty="0">
                <a:latin typeface="Verdana"/>
                <a:cs typeface="Verdana"/>
              </a:rPr>
              <a:t> </a:t>
            </a:r>
            <a:r>
              <a:rPr sz="650" u="none" spc="-25" dirty="0">
                <a:latin typeface="Verdana"/>
                <a:cs typeface="Verdana"/>
              </a:rPr>
              <a:t>21</a:t>
            </a:r>
            <a:endParaRPr sz="650">
              <a:latin typeface="Verdana"/>
              <a:cs typeface="Verdana"/>
            </a:endParaRPr>
          </a:p>
          <a:p>
            <a:pPr marL="311150" lvl="2" indent="-298450">
              <a:lnSpc>
                <a:spcPct val="100000"/>
              </a:lnSpc>
              <a:spcBef>
                <a:spcPts val="45"/>
              </a:spcBef>
              <a:buAutoNum type="arabicPeriod"/>
              <a:tabLst>
                <a:tab pos="311150" algn="l"/>
              </a:tabLst>
            </a:pPr>
            <a:r>
              <a:rPr sz="650" u="sng" dirty="0">
                <a:solidFill>
                  <a:srgbClr val="0000FF"/>
                </a:solidFill>
                <a:uFill>
                  <a:solidFill>
                    <a:srgbClr val="0000FF"/>
                  </a:solidFill>
                </a:uFill>
                <a:latin typeface="Verdana"/>
                <a:cs typeface="Verdana"/>
              </a:rPr>
              <a:t>Nomina</a:t>
            </a:r>
            <a:r>
              <a:rPr sz="650" u="none" spc="415" dirty="0">
                <a:solidFill>
                  <a:srgbClr val="0000FF"/>
                </a:solidFill>
                <a:latin typeface="Verdana"/>
                <a:cs typeface="Verdana"/>
              </a:rPr>
              <a:t> </a:t>
            </a:r>
            <a:r>
              <a:rPr sz="650" u="none" dirty="0">
                <a:latin typeface="Verdana"/>
                <a:cs typeface="Verdana"/>
              </a:rPr>
              <a:t>...........................................................................................</a:t>
            </a:r>
            <a:r>
              <a:rPr sz="650" u="none" spc="430" dirty="0">
                <a:latin typeface="Verdana"/>
                <a:cs typeface="Verdana"/>
              </a:rPr>
              <a:t> </a:t>
            </a:r>
            <a:r>
              <a:rPr sz="650" u="none" spc="-25" dirty="0">
                <a:latin typeface="Verdana"/>
                <a:cs typeface="Verdana"/>
              </a:rPr>
              <a:t>22</a:t>
            </a:r>
            <a:endParaRPr sz="650">
              <a:latin typeface="Verdana"/>
              <a:cs typeface="Verdana"/>
            </a:endParaRPr>
          </a:p>
          <a:p>
            <a:pPr marL="12700">
              <a:lnSpc>
                <a:spcPct val="100000"/>
              </a:lnSpc>
              <a:spcBef>
                <a:spcPts val="60"/>
              </a:spcBef>
            </a:pPr>
            <a:r>
              <a:rPr sz="650" u="sng" dirty="0">
                <a:solidFill>
                  <a:srgbClr val="0000FF"/>
                </a:solidFill>
                <a:uFill>
                  <a:solidFill>
                    <a:srgbClr val="0000FF"/>
                  </a:solidFill>
                </a:uFill>
                <a:latin typeface="Verdana"/>
                <a:cs typeface="Verdana"/>
              </a:rPr>
              <a:t>8.2</a:t>
            </a:r>
            <a:r>
              <a:rPr sz="650" u="sng" spc="3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Funzioni</a:t>
            </a:r>
            <a:r>
              <a:rPr sz="650" u="sng" spc="7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e</a:t>
            </a:r>
            <a:r>
              <a:rPr sz="650" u="sng" spc="4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poter</a:t>
            </a:r>
            <a:r>
              <a:rPr sz="650" u="none" dirty="0">
                <a:solidFill>
                  <a:srgbClr val="0000FF"/>
                </a:solidFill>
                <a:latin typeface="Verdana"/>
                <a:cs typeface="Verdana"/>
              </a:rPr>
              <a:t>i</a:t>
            </a:r>
            <a:r>
              <a:rPr sz="650" u="none" spc="10" dirty="0">
                <a:solidFill>
                  <a:srgbClr val="0000FF"/>
                </a:solidFill>
                <a:latin typeface="Verdana"/>
                <a:cs typeface="Verdana"/>
              </a:rPr>
              <a:t> </a:t>
            </a:r>
            <a:r>
              <a:rPr sz="650" u="none" dirty="0">
                <a:latin typeface="Verdana"/>
                <a:cs typeface="Verdana"/>
              </a:rPr>
              <a:t>..............................................................................</a:t>
            </a:r>
            <a:r>
              <a:rPr sz="650" u="none" spc="55" dirty="0">
                <a:latin typeface="Verdana"/>
                <a:cs typeface="Verdana"/>
              </a:rPr>
              <a:t> </a:t>
            </a:r>
            <a:r>
              <a:rPr sz="650" u="none" spc="-25" dirty="0">
                <a:latin typeface="Verdana"/>
                <a:cs typeface="Verdana"/>
              </a:rPr>
              <a:t>22</a:t>
            </a:r>
            <a:endParaRPr sz="650">
              <a:latin typeface="Verdana"/>
              <a:cs typeface="Verdana"/>
            </a:endParaRPr>
          </a:p>
        </p:txBody>
      </p:sp>
      <p:sp>
        <p:nvSpPr>
          <p:cNvPr id="24" name="object 24"/>
          <p:cNvSpPr txBox="1"/>
          <p:nvPr/>
        </p:nvSpPr>
        <p:spPr>
          <a:xfrm>
            <a:off x="314453" y="5136253"/>
            <a:ext cx="109855" cy="347345"/>
          </a:xfrm>
          <a:prstGeom prst="rect">
            <a:avLst/>
          </a:prstGeom>
        </p:spPr>
        <p:txBody>
          <a:bodyPr vert="horz" wrap="square" lIns="0" tIns="24765" rIns="0" bIns="0" rtlCol="0">
            <a:spAutoFit/>
          </a:bodyPr>
          <a:lstStyle/>
          <a:p>
            <a:pPr marL="12700">
              <a:lnSpc>
                <a:spcPct val="100000"/>
              </a:lnSpc>
              <a:spcBef>
                <a:spcPts val="195"/>
              </a:spcBef>
            </a:pPr>
            <a:r>
              <a:rPr sz="650" spc="-25" dirty="0">
                <a:solidFill>
                  <a:srgbClr val="0000FF"/>
                </a:solidFill>
                <a:latin typeface="Verdana"/>
                <a:cs typeface="Verdana"/>
              </a:rPr>
              <a:t>3.</a:t>
            </a:r>
            <a:endParaRPr sz="650">
              <a:latin typeface="Verdana"/>
              <a:cs typeface="Verdana"/>
            </a:endParaRPr>
          </a:p>
          <a:p>
            <a:pPr marL="12700">
              <a:lnSpc>
                <a:spcPct val="100000"/>
              </a:lnSpc>
              <a:spcBef>
                <a:spcPts val="95"/>
              </a:spcBef>
            </a:pPr>
            <a:r>
              <a:rPr sz="650" spc="-25" dirty="0">
                <a:solidFill>
                  <a:srgbClr val="0000FF"/>
                </a:solidFill>
                <a:latin typeface="Verdana"/>
                <a:cs typeface="Verdana"/>
              </a:rPr>
              <a:t>1.</a:t>
            </a:r>
            <a:endParaRPr sz="650">
              <a:latin typeface="Verdana"/>
              <a:cs typeface="Verdana"/>
            </a:endParaRPr>
          </a:p>
          <a:p>
            <a:pPr marL="12700">
              <a:lnSpc>
                <a:spcPct val="100000"/>
              </a:lnSpc>
            </a:pPr>
            <a:r>
              <a:rPr sz="650" spc="-25" dirty="0">
                <a:solidFill>
                  <a:srgbClr val="0000FF"/>
                </a:solidFill>
                <a:latin typeface="Verdana"/>
                <a:cs typeface="Verdana"/>
              </a:rPr>
              <a:t>2.</a:t>
            </a:r>
            <a:endParaRPr sz="650">
              <a:latin typeface="Verdana"/>
              <a:cs typeface="Verdana"/>
            </a:endParaRPr>
          </a:p>
        </p:txBody>
      </p:sp>
      <p:sp>
        <p:nvSpPr>
          <p:cNvPr id="25" name="object 25"/>
          <p:cNvSpPr txBox="1"/>
          <p:nvPr/>
        </p:nvSpPr>
        <p:spPr>
          <a:xfrm>
            <a:off x="684785" y="5136253"/>
            <a:ext cx="3291840" cy="347345"/>
          </a:xfrm>
          <a:prstGeom prst="rect">
            <a:avLst/>
          </a:prstGeom>
        </p:spPr>
        <p:txBody>
          <a:bodyPr vert="horz" wrap="square" lIns="0" tIns="18415" rIns="0" bIns="0" rtlCol="0">
            <a:spAutoFit/>
          </a:bodyPr>
          <a:lstStyle/>
          <a:p>
            <a:pPr marL="12700" marR="5080" algn="just">
              <a:lnSpc>
                <a:spcPct val="106200"/>
              </a:lnSpc>
              <a:spcBef>
                <a:spcPts val="145"/>
              </a:spcBef>
            </a:pPr>
            <a:r>
              <a:rPr sz="650" u="sng" dirty="0">
                <a:solidFill>
                  <a:srgbClr val="0000FF"/>
                </a:solidFill>
                <a:uFill>
                  <a:solidFill>
                    <a:srgbClr val="0000FF"/>
                  </a:solidFill>
                </a:uFill>
                <a:latin typeface="Verdana"/>
                <a:cs typeface="Verdana"/>
              </a:rPr>
              <a:t>Sistema</a:t>
            </a:r>
            <a:r>
              <a:rPr sz="650" u="sng" spc="-1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dei</a:t>
            </a:r>
            <a:r>
              <a:rPr sz="650" u="sng" spc="6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flussi</a:t>
            </a:r>
            <a:r>
              <a:rPr sz="650" u="sng" spc="5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informativi</a:t>
            </a:r>
            <a:r>
              <a:rPr sz="650" u="sng" spc="3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da</a:t>
            </a:r>
            <a:r>
              <a:rPr sz="650" u="sng" spc="7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e</a:t>
            </a:r>
            <a:r>
              <a:rPr sz="650" u="sng" spc="9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verso</a:t>
            </a:r>
            <a:r>
              <a:rPr sz="650" u="sng" spc="114"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l’Organismo</a:t>
            </a:r>
            <a:r>
              <a:rPr sz="650" u="sng" spc="114"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di</a:t>
            </a:r>
            <a:r>
              <a:rPr sz="650" u="sng" spc="5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Vigilanza</a:t>
            </a:r>
            <a:r>
              <a:rPr sz="650" u="none" spc="40" dirty="0">
                <a:solidFill>
                  <a:srgbClr val="0000FF"/>
                </a:solidFill>
                <a:latin typeface="Verdana"/>
                <a:cs typeface="Verdana"/>
              </a:rPr>
              <a:t> </a:t>
            </a:r>
            <a:r>
              <a:rPr sz="650" u="none" spc="-20" dirty="0">
                <a:latin typeface="Verdana"/>
                <a:cs typeface="Verdana"/>
              </a:rPr>
              <a:t>...........</a:t>
            </a:r>
            <a:r>
              <a:rPr sz="650" u="none" spc="-35" dirty="0">
                <a:latin typeface="Verdana"/>
                <a:cs typeface="Verdana"/>
              </a:rPr>
              <a:t> 22</a:t>
            </a:r>
            <a:r>
              <a:rPr sz="650" u="none" dirty="0">
                <a:latin typeface="Verdana"/>
                <a:cs typeface="Verdana"/>
              </a:rPr>
              <a:t> </a:t>
            </a:r>
            <a:r>
              <a:rPr sz="650" u="sng" dirty="0">
                <a:solidFill>
                  <a:srgbClr val="0000FF"/>
                </a:solidFill>
                <a:uFill>
                  <a:solidFill>
                    <a:srgbClr val="0000FF"/>
                  </a:solidFill>
                </a:uFill>
                <a:latin typeface="Verdana"/>
                <a:cs typeface="Verdana"/>
              </a:rPr>
              <a:t>Reporting</a:t>
            </a:r>
            <a:r>
              <a:rPr sz="650" u="sng" spc="4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dell’Organismo</a:t>
            </a:r>
            <a:r>
              <a:rPr sz="650" u="sng" spc="114"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di</a:t>
            </a:r>
            <a:r>
              <a:rPr sz="650" u="sng" spc="8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Vigilanza</a:t>
            </a:r>
            <a:r>
              <a:rPr sz="650" u="sng" spc="12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agli</a:t>
            </a:r>
            <a:r>
              <a:rPr sz="650" u="sng" spc="5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Organi</a:t>
            </a:r>
            <a:r>
              <a:rPr sz="650" u="sng" spc="12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Societar</a:t>
            </a:r>
            <a:r>
              <a:rPr sz="650" u="none" dirty="0">
                <a:solidFill>
                  <a:srgbClr val="0000FF"/>
                </a:solidFill>
                <a:latin typeface="Verdana"/>
                <a:cs typeface="Verdana"/>
              </a:rPr>
              <a:t>i</a:t>
            </a:r>
            <a:r>
              <a:rPr sz="650" u="none" spc="70" dirty="0">
                <a:solidFill>
                  <a:srgbClr val="0000FF"/>
                </a:solidFill>
                <a:latin typeface="Verdana"/>
                <a:cs typeface="Verdana"/>
              </a:rPr>
              <a:t> </a:t>
            </a:r>
            <a:r>
              <a:rPr sz="650" u="none" spc="-10" dirty="0">
                <a:latin typeface="Verdana"/>
                <a:cs typeface="Verdana"/>
              </a:rPr>
              <a:t>....................</a:t>
            </a:r>
            <a:r>
              <a:rPr sz="650" u="none" spc="-50" dirty="0">
                <a:latin typeface="Verdana"/>
                <a:cs typeface="Verdana"/>
              </a:rPr>
              <a:t> </a:t>
            </a:r>
            <a:r>
              <a:rPr sz="650" u="none" spc="-35" dirty="0">
                <a:latin typeface="Verdana"/>
                <a:cs typeface="Verdana"/>
              </a:rPr>
              <a:t>22</a:t>
            </a:r>
            <a:r>
              <a:rPr sz="650" u="none" dirty="0">
                <a:latin typeface="Verdana"/>
                <a:cs typeface="Verdana"/>
              </a:rPr>
              <a:t> </a:t>
            </a:r>
            <a:r>
              <a:rPr sz="650" u="sng" dirty="0">
                <a:solidFill>
                  <a:srgbClr val="0000FF"/>
                </a:solidFill>
                <a:uFill>
                  <a:solidFill>
                    <a:srgbClr val="0000FF"/>
                  </a:solidFill>
                </a:uFill>
                <a:latin typeface="Verdana"/>
                <a:cs typeface="Verdana"/>
              </a:rPr>
              <a:t>Reporting</a:t>
            </a:r>
            <a:r>
              <a:rPr sz="650" u="sng" spc="14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nei</a:t>
            </a:r>
            <a:r>
              <a:rPr sz="650" u="sng" spc="10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confronti</a:t>
            </a:r>
            <a:r>
              <a:rPr sz="650" u="sng" spc="10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dell’Organismo</a:t>
            </a:r>
            <a:r>
              <a:rPr sz="650" u="sng" spc="14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di</a:t>
            </a:r>
            <a:r>
              <a:rPr sz="650" u="sng" spc="10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Vigilanza</a:t>
            </a:r>
            <a:r>
              <a:rPr sz="650" u="none" spc="60" dirty="0">
                <a:solidFill>
                  <a:srgbClr val="0000FF"/>
                </a:solidFill>
                <a:latin typeface="Verdana"/>
                <a:cs typeface="Verdana"/>
              </a:rPr>
              <a:t> </a:t>
            </a:r>
            <a:r>
              <a:rPr sz="650" u="none" spc="-10" dirty="0">
                <a:latin typeface="Verdana"/>
                <a:cs typeface="Verdana"/>
              </a:rPr>
              <a:t>...............................</a:t>
            </a:r>
            <a:r>
              <a:rPr sz="650" u="none" spc="-110" dirty="0">
                <a:latin typeface="Verdana"/>
                <a:cs typeface="Verdana"/>
              </a:rPr>
              <a:t> </a:t>
            </a:r>
            <a:r>
              <a:rPr sz="650" u="none" spc="-25" dirty="0">
                <a:latin typeface="Verdana"/>
                <a:cs typeface="Verdana"/>
              </a:rPr>
              <a:t>23</a:t>
            </a:r>
            <a:endParaRPr sz="650">
              <a:latin typeface="Verdana"/>
              <a:cs typeface="Verdana"/>
            </a:endParaRPr>
          </a:p>
        </p:txBody>
      </p:sp>
      <p:sp>
        <p:nvSpPr>
          <p:cNvPr id="26" name="object 26"/>
          <p:cNvSpPr txBox="1"/>
          <p:nvPr/>
        </p:nvSpPr>
        <p:spPr>
          <a:xfrm>
            <a:off x="302978" y="5582380"/>
            <a:ext cx="3691254" cy="728345"/>
          </a:xfrm>
          <a:prstGeom prst="rect">
            <a:avLst/>
          </a:prstGeom>
        </p:spPr>
        <p:txBody>
          <a:bodyPr vert="horz" wrap="square" lIns="0" tIns="12065" rIns="0" bIns="0" rtlCol="0">
            <a:spAutoFit/>
          </a:bodyPr>
          <a:lstStyle/>
          <a:p>
            <a:pPr marL="394335" indent="-370205">
              <a:lnSpc>
                <a:spcPct val="100000"/>
              </a:lnSpc>
              <a:spcBef>
                <a:spcPts val="95"/>
              </a:spcBef>
              <a:buAutoNum type="arabicPlain" startAt="9"/>
              <a:tabLst>
                <a:tab pos="394335" algn="l"/>
              </a:tabLst>
            </a:pPr>
            <a:r>
              <a:rPr sz="650" b="1" u="sng" dirty="0">
                <a:solidFill>
                  <a:srgbClr val="0000FF"/>
                </a:solidFill>
                <a:uFill>
                  <a:solidFill>
                    <a:srgbClr val="0000FF"/>
                  </a:solidFill>
                </a:uFill>
                <a:latin typeface="Verdana"/>
                <a:cs typeface="Verdana"/>
              </a:rPr>
              <a:t>Formazione</a:t>
            </a:r>
            <a:r>
              <a:rPr sz="650" b="1" u="sng" spc="10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e</a:t>
            </a:r>
            <a:r>
              <a:rPr sz="650" b="1" u="sng" spc="55"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diffusione</a:t>
            </a:r>
            <a:r>
              <a:rPr sz="650" b="1" u="sng" spc="11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del</a:t>
            </a:r>
            <a:r>
              <a:rPr sz="650" b="1" u="sng" spc="50" dirty="0">
                <a:solidFill>
                  <a:srgbClr val="0000FF"/>
                </a:solidFill>
                <a:uFill>
                  <a:solidFill>
                    <a:srgbClr val="0000FF"/>
                  </a:solidFill>
                </a:uFill>
                <a:latin typeface="Verdana"/>
                <a:cs typeface="Verdana"/>
              </a:rPr>
              <a:t> </a:t>
            </a:r>
            <a:r>
              <a:rPr sz="650" b="1" u="sng" dirty="0">
                <a:solidFill>
                  <a:srgbClr val="0000FF"/>
                </a:solidFill>
                <a:uFill>
                  <a:solidFill>
                    <a:srgbClr val="0000FF"/>
                  </a:solidFill>
                </a:uFill>
                <a:latin typeface="Verdana"/>
                <a:cs typeface="Verdana"/>
              </a:rPr>
              <a:t>Modello</a:t>
            </a:r>
            <a:r>
              <a:rPr sz="650" b="1" u="none" spc="160" dirty="0">
                <a:solidFill>
                  <a:srgbClr val="0000FF"/>
                </a:solidFill>
                <a:latin typeface="Verdana"/>
                <a:cs typeface="Verdana"/>
              </a:rPr>
              <a:t> </a:t>
            </a:r>
            <a:r>
              <a:rPr sz="650" b="1" u="none" spc="-10" dirty="0">
                <a:latin typeface="Verdana"/>
                <a:cs typeface="Verdana"/>
              </a:rPr>
              <a:t>.............................................23</a:t>
            </a:r>
            <a:endParaRPr sz="650">
              <a:latin typeface="Verdana"/>
              <a:cs typeface="Verdana"/>
            </a:endParaRPr>
          </a:p>
          <a:p>
            <a:pPr marL="394335" lvl="1" indent="-370205">
              <a:lnSpc>
                <a:spcPct val="100000"/>
              </a:lnSpc>
              <a:buAutoNum type="arabicPeriod"/>
              <a:tabLst>
                <a:tab pos="394335" algn="l"/>
              </a:tabLst>
            </a:pPr>
            <a:r>
              <a:rPr sz="650" u="sng" dirty="0">
                <a:solidFill>
                  <a:srgbClr val="0000FF"/>
                </a:solidFill>
                <a:uFill>
                  <a:solidFill>
                    <a:srgbClr val="0000FF"/>
                  </a:solidFill>
                </a:uFill>
                <a:latin typeface="Verdana"/>
                <a:cs typeface="Verdana"/>
              </a:rPr>
              <a:t>Piano</a:t>
            </a:r>
            <a:r>
              <a:rPr sz="650" u="sng" spc="16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di</a:t>
            </a:r>
            <a:r>
              <a:rPr sz="650" u="sng" spc="11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formazione</a:t>
            </a:r>
            <a:r>
              <a:rPr sz="650" u="sng" spc="21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del</a:t>
            </a:r>
            <a:r>
              <a:rPr sz="650" u="sng" spc="114"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Modello</a:t>
            </a:r>
            <a:r>
              <a:rPr sz="650" u="none" spc="145" dirty="0">
                <a:solidFill>
                  <a:srgbClr val="0000FF"/>
                </a:solidFill>
                <a:latin typeface="Verdana"/>
                <a:cs typeface="Verdana"/>
              </a:rPr>
              <a:t> </a:t>
            </a:r>
            <a:r>
              <a:rPr sz="650" u="none" spc="-10" dirty="0">
                <a:latin typeface="Verdana"/>
                <a:cs typeface="Verdana"/>
              </a:rPr>
              <a:t>.........................................................</a:t>
            </a:r>
            <a:r>
              <a:rPr sz="650" u="none" spc="-15" dirty="0">
                <a:latin typeface="Verdana"/>
                <a:cs typeface="Verdana"/>
              </a:rPr>
              <a:t> </a:t>
            </a:r>
            <a:r>
              <a:rPr sz="650" u="none" spc="-25" dirty="0">
                <a:latin typeface="Verdana"/>
                <a:cs typeface="Verdana"/>
              </a:rPr>
              <a:t>23</a:t>
            </a:r>
            <a:endParaRPr sz="650">
              <a:latin typeface="Verdana"/>
              <a:cs typeface="Verdana"/>
            </a:endParaRPr>
          </a:p>
          <a:p>
            <a:pPr marL="394335" lvl="1" indent="-370205">
              <a:lnSpc>
                <a:spcPct val="100000"/>
              </a:lnSpc>
              <a:spcBef>
                <a:spcPts val="100"/>
              </a:spcBef>
              <a:buAutoNum type="arabicPeriod"/>
              <a:tabLst>
                <a:tab pos="394335" algn="l"/>
              </a:tabLst>
            </a:pPr>
            <a:r>
              <a:rPr sz="650" u="sng" dirty="0">
                <a:solidFill>
                  <a:srgbClr val="0000FF"/>
                </a:solidFill>
                <a:uFill>
                  <a:solidFill>
                    <a:srgbClr val="0000FF"/>
                  </a:solidFill>
                </a:uFill>
                <a:latin typeface="Verdana"/>
                <a:cs typeface="Verdana"/>
              </a:rPr>
              <a:t>Comunicazione</a:t>
            </a:r>
            <a:r>
              <a:rPr sz="650" u="sng" spc="36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del</a:t>
            </a:r>
            <a:r>
              <a:rPr sz="650" u="sng" spc="254"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Modello</a:t>
            </a:r>
            <a:r>
              <a:rPr sz="650" u="none" spc="-55" dirty="0">
                <a:solidFill>
                  <a:srgbClr val="0000FF"/>
                </a:solidFill>
                <a:latin typeface="Verdana"/>
                <a:cs typeface="Verdana"/>
              </a:rPr>
              <a:t> </a:t>
            </a:r>
            <a:r>
              <a:rPr sz="650" u="none" spc="-10" dirty="0">
                <a:latin typeface="Verdana"/>
                <a:cs typeface="Verdana"/>
              </a:rPr>
              <a:t>................................................................</a:t>
            </a:r>
            <a:r>
              <a:rPr sz="650" u="none" spc="95" dirty="0">
                <a:latin typeface="Verdana"/>
                <a:cs typeface="Verdana"/>
              </a:rPr>
              <a:t> </a:t>
            </a:r>
            <a:r>
              <a:rPr sz="650" u="none" spc="-25" dirty="0">
                <a:latin typeface="Verdana"/>
                <a:cs typeface="Verdana"/>
              </a:rPr>
              <a:t>24</a:t>
            </a:r>
            <a:endParaRPr sz="650">
              <a:latin typeface="Verdana"/>
              <a:cs typeface="Verdana"/>
            </a:endParaRPr>
          </a:p>
          <a:p>
            <a:pPr marL="394335" lvl="2" indent="-370205">
              <a:lnSpc>
                <a:spcPct val="100000"/>
              </a:lnSpc>
              <a:buAutoNum type="arabicPeriod"/>
              <a:tabLst>
                <a:tab pos="394335" algn="l"/>
              </a:tabLst>
            </a:pPr>
            <a:r>
              <a:rPr sz="650" u="sng" dirty="0">
                <a:solidFill>
                  <a:srgbClr val="0000FF"/>
                </a:solidFill>
                <a:uFill>
                  <a:solidFill>
                    <a:srgbClr val="0000FF"/>
                  </a:solidFill>
                </a:uFill>
                <a:latin typeface="Verdana"/>
                <a:cs typeface="Verdana"/>
              </a:rPr>
              <a:t>Informativa</a:t>
            </a:r>
            <a:r>
              <a:rPr sz="650" u="sng" spc="7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ai</a:t>
            </a:r>
            <a:r>
              <a:rPr sz="650" u="sng" spc="50"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collaboratori</a:t>
            </a:r>
            <a:r>
              <a:rPr sz="650" u="sng" spc="-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e</a:t>
            </a:r>
            <a:r>
              <a:rPr sz="650" u="sng" spc="55" dirty="0">
                <a:solidFill>
                  <a:srgbClr val="0000FF"/>
                </a:solidFill>
                <a:uFill>
                  <a:solidFill>
                    <a:srgbClr val="0000FF"/>
                  </a:solidFill>
                </a:uFill>
                <a:latin typeface="Verdana"/>
                <a:cs typeface="Verdana"/>
              </a:rPr>
              <a:t> </a:t>
            </a:r>
            <a:r>
              <a:rPr sz="650" u="sng" dirty="0">
                <a:solidFill>
                  <a:srgbClr val="0000FF"/>
                </a:solidFill>
                <a:uFill>
                  <a:solidFill>
                    <a:srgbClr val="0000FF"/>
                  </a:solidFill>
                </a:uFill>
                <a:latin typeface="Verdana"/>
                <a:cs typeface="Verdana"/>
              </a:rPr>
              <a:t>partner</a:t>
            </a:r>
            <a:r>
              <a:rPr sz="650" u="none" dirty="0">
                <a:latin typeface="Verdana"/>
                <a:cs typeface="Verdana"/>
              </a:rPr>
              <a:t>..................................................</a:t>
            </a:r>
            <a:r>
              <a:rPr sz="650" u="none" spc="150" dirty="0">
                <a:latin typeface="Verdana"/>
                <a:cs typeface="Verdana"/>
              </a:rPr>
              <a:t> </a:t>
            </a:r>
            <a:r>
              <a:rPr sz="650" u="none" spc="-35" dirty="0">
                <a:latin typeface="Verdana"/>
                <a:cs typeface="Verdana"/>
              </a:rPr>
              <a:t>25</a:t>
            </a:r>
            <a:endParaRPr sz="650">
              <a:latin typeface="Verdana"/>
              <a:cs typeface="Verdana"/>
            </a:endParaRPr>
          </a:p>
          <a:p>
            <a:pPr>
              <a:lnSpc>
                <a:spcPct val="100000"/>
              </a:lnSpc>
              <a:spcBef>
                <a:spcPts val="745"/>
              </a:spcBef>
            </a:pPr>
            <a:endParaRPr sz="650">
              <a:latin typeface="Verdana"/>
              <a:cs typeface="Verdana"/>
            </a:endParaRPr>
          </a:p>
          <a:p>
            <a:pPr marL="12700">
              <a:lnSpc>
                <a:spcPct val="100000"/>
              </a:lnSpc>
            </a:pPr>
            <a:r>
              <a:rPr sz="650" b="1" u="sng" spc="-10" dirty="0">
                <a:solidFill>
                  <a:srgbClr val="0000FF"/>
                </a:solidFill>
                <a:uFill>
                  <a:solidFill>
                    <a:srgbClr val="0000FF"/>
                  </a:solidFill>
                </a:uFill>
                <a:latin typeface="Verdana"/>
                <a:cs typeface="Verdana"/>
              </a:rPr>
              <a:t>PECIALE</a:t>
            </a:r>
            <a:r>
              <a:rPr sz="650" b="1" u="none" spc="-10" dirty="0">
                <a:latin typeface="Verdana"/>
                <a:cs typeface="Verdana"/>
              </a:rPr>
              <a:t>.....................................................................................................26</a:t>
            </a:r>
            <a:endParaRPr sz="650">
              <a:latin typeface="Verdana"/>
              <a:cs typeface="Verdana"/>
            </a:endParaRPr>
          </a:p>
        </p:txBody>
      </p:sp>
      <p:sp>
        <p:nvSpPr>
          <p:cNvPr id="27" name="object 27"/>
          <p:cNvSpPr/>
          <p:nvPr/>
        </p:nvSpPr>
        <p:spPr>
          <a:xfrm>
            <a:off x="262127" y="1397508"/>
            <a:ext cx="3756660" cy="132715"/>
          </a:xfrm>
          <a:custGeom>
            <a:avLst/>
            <a:gdLst/>
            <a:ahLst/>
            <a:cxnLst/>
            <a:rect l="l" t="t" r="r" b="b"/>
            <a:pathLst>
              <a:path w="3756660" h="132715">
                <a:moveTo>
                  <a:pt x="3756660" y="0"/>
                </a:moveTo>
                <a:lnTo>
                  <a:pt x="0" y="0"/>
                </a:lnTo>
                <a:lnTo>
                  <a:pt x="0" y="132461"/>
                </a:lnTo>
                <a:lnTo>
                  <a:pt x="3756660" y="132461"/>
                </a:lnTo>
                <a:lnTo>
                  <a:pt x="3756660" y="0"/>
                </a:lnTo>
                <a:close/>
              </a:path>
            </a:pathLst>
          </a:custGeom>
          <a:solidFill>
            <a:srgbClr val="0091DA"/>
          </a:solid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0764" y="477605"/>
            <a:ext cx="5267325"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Parte Generale e Parte Speciale</a:t>
            </a:r>
          </a:p>
        </p:txBody>
      </p:sp>
      <p:graphicFrame>
        <p:nvGraphicFramePr>
          <p:cNvPr id="3" name="object 3"/>
          <p:cNvGraphicFramePr>
            <a:graphicFrameLocks noGrp="1"/>
          </p:cNvGraphicFramePr>
          <p:nvPr/>
        </p:nvGraphicFramePr>
        <p:xfrm>
          <a:off x="746048" y="27641"/>
          <a:ext cx="7639685" cy="319405"/>
        </p:xfrm>
        <a:graphic>
          <a:graphicData uri="http://schemas.openxmlformats.org/drawingml/2006/table">
            <a:tbl>
              <a:tblPr firstRow="1" bandRow="1">
                <a:tableStyleId>{2D5ABB26-0587-4C30-8999-92F81FD0307C}</a:tableStyleId>
              </a:tblPr>
              <a:tblGrid>
                <a:gridCol w="821055">
                  <a:extLst>
                    <a:ext uri="{9D8B030D-6E8A-4147-A177-3AD203B41FA5}">
                      <a16:colId xmlns:a16="http://schemas.microsoft.com/office/drawing/2014/main" val="20000"/>
                    </a:ext>
                  </a:extLst>
                </a:gridCol>
                <a:gridCol w="681863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3</a:t>
                      </a:r>
                      <a:endParaRPr sz="1500">
                        <a:latin typeface="Arial"/>
                        <a:cs typeface="Arial"/>
                      </a:endParaRPr>
                    </a:p>
                  </a:txBody>
                  <a:tcPr marL="0" marR="0" marT="36830" marB="0">
                    <a:solidFill>
                      <a:srgbClr val="00338D"/>
                    </a:solidFill>
                  </a:tcPr>
                </a:tc>
                <a:tc>
                  <a:txBody>
                    <a:bodyPr/>
                    <a:lstStyle/>
                    <a:p>
                      <a:pPr marL="90805">
                        <a:lnSpc>
                          <a:spcPct val="100000"/>
                        </a:lnSpc>
                        <a:spcBef>
                          <a:spcPts val="290"/>
                        </a:spcBef>
                      </a:pPr>
                      <a:r>
                        <a:rPr sz="1500" b="1" dirty="0">
                          <a:solidFill>
                            <a:srgbClr val="00338D"/>
                          </a:solidFill>
                          <a:latin typeface="Arial"/>
                          <a:cs typeface="Arial"/>
                        </a:rPr>
                        <a:t>Il</a:t>
                      </a:r>
                      <a:r>
                        <a:rPr sz="1500" b="1" spc="-40" dirty="0">
                          <a:solidFill>
                            <a:srgbClr val="00338D"/>
                          </a:solidFill>
                          <a:latin typeface="Arial"/>
                          <a:cs typeface="Arial"/>
                        </a:rPr>
                        <a:t> </a:t>
                      </a:r>
                      <a:r>
                        <a:rPr sz="1500" b="1" dirty="0">
                          <a:solidFill>
                            <a:srgbClr val="00338D"/>
                          </a:solidFill>
                          <a:latin typeface="Arial"/>
                          <a:cs typeface="Arial"/>
                        </a:rPr>
                        <a:t>Modello</a:t>
                      </a:r>
                      <a:r>
                        <a:rPr sz="1500" b="1" spc="-60" dirty="0">
                          <a:solidFill>
                            <a:srgbClr val="00338D"/>
                          </a:solidFill>
                          <a:latin typeface="Arial"/>
                          <a:cs typeface="Arial"/>
                        </a:rPr>
                        <a:t> </a:t>
                      </a:r>
                      <a:r>
                        <a:rPr sz="1500" b="1" dirty="0">
                          <a:solidFill>
                            <a:srgbClr val="00338D"/>
                          </a:solidFill>
                          <a:latin typeface="Arial"/>
                          <a:cs typeface="Arial"/>
                        </a:rPr>
                        <a:t>di</a:t>
                      </a:r>
                      <a:r>
                        <a:rPr sz="1500" b="1" spc="-30" dirty="0">
                          <a:solidFill>
                            <a:srgbClr val="00338D"/>
                          </a:solidFill>
                          <a:latin typeface="Arial"/>
                          <a:cs typeface="Arial"/>
                        </a:rPr>
                        <a:t> </a:t>
                      </a:r>
                      <a:r>
                        <a:rPr sz="1500" b="1" dirty="0">
                          <a:solidFill>
                            <a:srgbClr val="00338D"/>
                          </a:solidFill>
                          <a:latin typeface="Arial"/>
                          <a:cs typeface="Arial"/>
                        </a:rPr>
                        <a:t>organizzazione,</a:t>
                      </a:r>
                      <a:r>
                        <a:rPr sz="1500" b="1" spc="-55" dirty="0">
                          <a:solidFill>
                            <a:srgbClr val="00338D"/>
                          </a:solidFill>
                          <a:latin typeface="Arial"/>
                          <a:cs typeface="Arial"/>
                        </a:rPr>
                        <a:t> </a:t>
                      </a:r>
                      <a:r>
                        <a:rPr sz="1500" b="1" dirty="0">
                          <a:solidFill>
                            <a:srgbClr val="00338D"/>
                          </a:solidFill>
                          <a:latin typeface="Arial"/>
                          <a:cs typeface="Arial"/>
                        </a:rPr>
                        <a:t>gestione</a:t>
                      </a:r>
                      <a:r>
                        <a:rPr sz="1500" b="1" spc="-60" dirty="0">
                          <a:solidFill>
                            <a:srgbClr val="00338D"/>
                          </a:solidFill>
                          <a:latin typeface="Arial"/>
                          <a:cs typeface="Arial"/>
                        </a:rPr>
                        <a:t> </a:t>
                      </a:r>
                      <a:r>
                        <a:rPr sz="1500" b="1" spc="-10" dirty="0">
                          <a:solidFill>
                            <a:srgbClr val="00338D"/>
                          </a:solidFill>
                          <a:latin typeface="Arial"/>
                          <a:cs typeface="Arial"/>
                        </a:rPr>
                        <a:t>e</a:t>
                      </a:r>
                      <a:r>
                        <a:rPr sz="1500" b="1" spc="-100" dirty="0">
                          <a:solidFill>
                            <a:srgbClr val="00338D"/>
                          </a:solidFill>
                          <a:latin typeface="Arial"/>
                          <a:cs typeface="Arial"/>
                        </a:rPr>
                        <a:t> </a:t>
                      </a:r>
                      <a:r>
                        <a:rPr sz="1500" b="1" spc="-10" dirty="0">
                          <a:solidFill>
                            <a:srgbClr val="00338D"/>
                          </a:solidFill>
                          <a:latin typeface="Arial"/>
                          <a:cs typeface="Arial"/>
                        </a:rPr>
                        <a:t>controllo</a:t>
                      </a:r>
                      <a:endParaRPr sz="150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
        <p:nvSpPr>
          <p:cNvPr id="4" name="object 4"/>
          <p:cNvSpPr txBox="1"/>
          <p:nvPr/>
        </p:nvSpPr>
        <p:spPr>
          <a:xfrm>
            <a:off x="5868089" y="3137273"/>
            <a:ext cx="2990850" cy="1670329"/>
          </a:xfrm>
          <a:prstGeom prst="rect">
            <a:avLst/>
          </a:prstGeom>
        </p:spPr>
        <p:txBody>
          <a:bodyPr vert="horz" wrap="square" lIns="0" tIns="13335" rIns="0" bIns="0" rtlCol="0">
            <a:spAutoFit/>
          </a:bodyPr>
          <a:lstStyle/>
          <a:p>
            <a:pPr marL="299085" marR="5080" indent="-287020">
              <a:lnSpc>
                <a:spcPct val="100000"/>
              </a:lnSpc>
              <a:spcBef>
                <a:spcPts val="105"/>
              </a:spcBef>
              <a:buFont typeface="Wingdings"/>
              <a:buChar char=""/>
              <a:tabLst>
                <a:tab pos="299085" algn="l"/>
              </a:tabLst>
            </a:pPr>
            <a:r>
              <a:rPr sz="1200" b="1" spc="-10" dirty="0">
                <a:solidFill>
                  <a:srgbClr val="00338D"/>
                </a:solidFill>
                <a:latin typeface="Arial"/>
                <a:cs typeface="Arial"/>
              </a:rPr>
              <a:t>Suddivisa</a:t>
            </a:r>
            <a:r>
              <a:rPr sz="1200" b="1" spc="-55" dirty="0">
                <a:solidFill>
                  <a:srgbClr val="00338D"/>
                </a:solidFill>
                <a:latin typeface="Arial"/>
                <a:cs typeface="Arial"/>
              </a:rPr>
              <a:t> </a:t>
            </a:r>
            <a:r>
              <a:rPr sz="1200" b="1" dirty="0">
                <a:solidFill>
                  <a:srgbClr val="00338D"/>
                </a:solidFill>
                <a:latin typeface="Arial"/>
                <a:cs typeface="Arial"/>
              </a:rPr>
              <a:t>in</a:t>
            </a:r>
            <a:r>
              <a:rPr sz="1200" b="1" spc="-25" dirty="0">
                <a:solidFill>
                  <a:srgbClr val="00338D"/>
                </a:solidFill>
                <a:latin typeface="Arial"/>
                <a:cs typeface="Arial"/>
              </a:rPr>
              <a:t> </a:t>
            </a:r>
            <a:r>
              <a:rPr sz="1200" b="1" dirty="0">
                <a:solidFill>
                  <a:srgbClr val="00338D"/>
                </a:solidFill>
                <a:latin typeface="Arial"/>
                <a:cs typeface="Arial"/>
              </a:rPr>
              <a:t>diverse</a:t>
            </a:r>
            <a:r>
              <a:rPr sz="1200" b="1" spc="-55" dirty="0">
                <a:solidFill>
                  <a:srgbClr val="00338D"/>
                </a:solidFill>
                <a:latin typeface="Arial"/>
                <a:cs typeface="Arial"/>
              </a:rPr>
              <a:t> </a:t>
            </a:r>
            <a:r>
              <a:rPr sz="1200" b="1" spc="-10" dirty="0">
                <a:solidFill>
                  <a:srgbClr val="00338D"/>
                </a:solidFill>
                <a:latin typeface="Arial"/>
                <a:cs typeface="Arial"/>
              </a:rPr>
              <a:t>Sezioni</a:t>
            </a:r>
            <a:r>
              <a:rPr sz="1200" b="1" spc="-160" dirty="0">
                <a:solidFill>
                  <a:srgbClr val="00338D"/>
                </a:solidFill>
                <a:latin typeface="Arial"/>
                <a:cs typeface="Arial"/>
              </a:rPr>
              <a:t> </a:t>
            </a:r>
            <a:r>
              <a:rPr sz="1200" b="1" spc="-25" dirty="0">
                <a:solidFill>
                  <a:srgbClr val="00338D"/>
                </a:solidFill>
                <a:latin typeface="Arial"/>
                <a:cs typeface="Arial"/>
              </a:rPr>
              <a:t>per </a:t>
            </a:r>
            <a:r>
              <a:rPr sz="1200" b="1" dirty="0">
                <a:solidFill>
                  <a:srgbClr val="00338D"/>
                </a:solidFill>
                <a:latin typeface="Arial"/>
                <a:cs typeface="Arial"/>
              </a:rPr>
              <a:t>Famiglia</a:t>
            </a:r>
            <a:r>
              <a:rPr sz="1200" b="1" spc="-50" dirty="0">
                <a:solidFill>
                  <a:srgbClr val="00338D"/>
                </a:solidFill>
                <a:latin typeface="Arial"/>
                <a:cs typeface="Arial"/>
              </a:rPr>
              <a:t> </a:t>
            </a:r>
            <a:r>
              <a:rPr sz="1200" b="1" dirty="0">
                <a:solidFill>
                  <a:srgbClr val="00338D"/>
                </a:solidFill>
                <a:latin typeface="Arial"/>
                <a:cs typeface="Arial"/>
              </a:rPr>
              <a:t>di</a:t>
            </a:r>
            <a:r>
              <a:rPr sz="1200" b="1" spc="-25" dirty="0">
                <a:solidFill>
                  <a:srgbClr val="00338D"/>
                </a:solidFill>
                <a:latin typeface="Arial"/>
                <a:cs typeface="Arial"/>
              </a:rPr>
              <a:t> </a:t>
            </a:r>
            <a:r>
              <a:rPr sz="1200" b="1" dirty="0">
                <a:solidFill>
                  <a:srgbClr val="00338D"/>
                </a:solidFill>
                <a:latin typeface="Arial"/>
                <a:cs typeface="Arial"/>
              </a:rPr>
              <a:t>reato</a:t>
            </a:r>
            <a:r>
              <a:rPr sz="1200" b="1" spc="-40" dirty="0">
                <a:solidFill>
                  <a:srgbClr val="00338D"/>
                </a:solidFill>
                <a:latin typeface="Arial"/>
                <a:cs typeface="Arial"/>
              </a:rPr>
              <a:t> </a:t>
            </a:r>
            <a:r>
              <a:rPr sz="1200" b="1" spc="-10" dirty="0">
                <a:solidFill>
                  <a:srgbClr val="00338D"/>
                </a:solidFill>
                <a:latin typeface="Arial"/>
                <a:cs typeface="Arial"/>
              </a:rPr>
              <a:t>applicabile</a:t>
            </a:r>
            <a:r>
              <a:rPr sz="1200" b="1" spc="-55" dirty="0">
                <a:solidFill>
                  <a:srgbClr val="00338D"/>
                </a:solidFill>
                <a:latin typeface="Arial"/>
                <a:cs typeface="Arial"/>
              </a:rPr>
              <a:t> </a:t>
            </a:r>
            <a:r>
              <a:rPr sz="1200" b="1" spc="-20" dirty="0">
                <a:solidFill>
                  <a:srgbClr val="00338D"/>
                </a:solidFill>
                <a:latin typeface="Arial"/>
                <a:cs typeface="Arial"/>
              </a:rPr>
              <a:t>alla </a:t>
            </a:r>
            <a:r>
              <a:rPr sz="1200" b="1" spc="-10" dirty="0">
                <a:solidFill>
                  <a:srgbClr val="00338D"/>
                </a:solidFill>
                <a:latin typeface="Arial"/>
                <a:cs typeface="Arial"/>
              </a:rPr>
              <a:t>Società</a:t>
            </a:r>
            <a:endParaRPr sz="1200" b="1">
              <a:latin typeface="Arial"/>
              <a:cs typeface="Arial"/>
            </a:endParaRPr>
          </a:p>
          <a:p>
            <a:pPr>
              <a:lnSpc>
                <a:spcPct val="100000"/>
              </a:lnSpc>
              <a:spcBef>
                <a:spcPts val="1385"/>
              </a:spcBef>
              <a:buClr>
                <a:srgbClr val="00338D"/>
              </a:buClr>
              <a:buFont typeface="Wingdings"/>
              <a:buChar char=""/>
            </a:pPr>
            <a:endParaRPr sz="1200" b="1">
              <a:latin typeface="Arial"/>
              <a:cs typeface="Arial"/>
            </a:endParaRPr>
          </a:p>
          <a:p>
            <a:pPr marL="298450" marR="55244" indent="-286385">
              <a:lnSpc>
                <a:spcPct val="100000"/>
              </a:lnSpc>
              <a:spcBef>
                <a:spcPts val="5"/>
              </a:spcBef>
              <a:buFont typeface="Wingdings"/>
              <a:buChar char=""/>
              <a:tabLst>
                <a:tab pos="298450" algn="l"/>
              </a:tabLst>
            </a:pPr>
            <a:r>
              <a:rPr sz="1200" b="1" dirty="0">
                <a:solidFill>
                  <a:srgbClr val="00338D"/>
                </a:solidFill>
                <a:latin typeface="Arial"/>
                <a:cs typeface="Arial"/>
              </a:rPr>
              <a:t>Ciascuna</a:t>
            </a:r>
            <a:r>
              <a:rPr sz="1200" b="1" spc="-50" dirty="0">
                <a:solidFill>
                  <a:srgbClr val="00338D"/>
                </a:solidFill>
                <a:latin typeface="Arial"/>
                <a:cs typeface="Arial"/>
              </a:rPr>
              <a:t> </a:t>
            </a:r>
            <a:r>
              <a:rPr sz="1200" b="1" spc="-10" dirty="0">
                <a:solidFill>
                  <a:srgbClr val="00338D"/>
                </a:solidFill>
                <a:latin typeface="Arial"/>
                <a:cs typeface="Arial"/>
              </a:rPr>
              <a:t>Sezione</a:t>
            </a:r>
            <a:r>
              <a:rPr sz="1200" b="1" spc="-65" dirty="0">
                <a:solidFill>
                  <a:srgbClr val="00338D"/>
                </a:solidFill>
                <a:latin typeface="Arial"/>
                <a:cs typeface="Arial"/>
              </a:rPr>
              <a:t> </a:t>
            </a:r>
            <a:r>
              <a:rPr sz="1200" b="1" dirty="0">
                <a:solidFill>
                  <a:srgbClr val="00338D"/>
                </a:solidFill>
                <a:latin typeface="Arial"/>
                <a:cs typeface="Arial"/>
              </a:rPr>
              <a:t>descrive</a:t>
            </a:r>
            <a:r>
              <a:rPr sz="1200" b="1" spc="-60" dirty="0">
                <a:solidFill>
                  <a:srgbClr val="00338D"/>
                </a:solidFill>
                <a:latin typeface="Arial"/>
                <a:cs typeface="Arial"/>
              </a:rPr>
              <a:t> </a:t>
            </a:r>
            <a:r>
              <a:rPr sz="1200" b="1" spc="-50" dirty="0">
                <a:solidFill>
                  <a:srgbClr val="00338D"/>
                </a:solidFill>
                <a:latin typeface="Arial"/>
                <a:cs typeface="Arial"/>
              </a:rPr>
              <a:t>i </a:t>
            </a:r>
            <a:r>
              <a:rPr sz="1200" b="1" spc="-10" dirty="0">
                <a:solidFill>
                  <a:srgbClr val="00338D"/>
                </a:solidFill>
                <a:latin typeface="Arial"/>
                <a:cs typeface="Arial"/>
              </a:rPr>
              <a:t>rischi-reato</a:t>
            </a:r>
            <a:r>
              <a:rPr sz="1200" b="1" spc="-55" dirty="0">
                <a:solidFill>
                  <a:srgbClr val="00338D"/>
                </a:solidFill>
                <a:latin typeface="Arial"/>
                <a:cs typeface="Arial"/>
              </a:rPr>
              <a:t> </a:t>
            </a:r>
            <a:r>
              <a:rPr sz="1200" b="1" dirty="0">
                <a:solidFill>
                  <a:srgbClr val="00338D"/>
                </a:solidFill>
                <a:latin typeface="Arial"/>
                <a:cs typeface="Arial"/>
              </a:rPr>
              <a:t>e</a:t>
            </a:r>
            <a:r>
              <a:rPr sz="1200" b="1" spc="-5" dirty="0">
                <a:solidFill>
                  <a:srgbClr val="00338D"/>
                </a:solidFill>
                <a:latin typeface="Arial"/>
                <a:cs typeface="Arial"/>
              </a:rPr>
              <a:t> </a:t>
            </a:r>
            <a:r>
              <a:rPr sz="1200" b="1" dirty="0">
                <a:solidFill>
                  <a:srgbClr val="00338D"/>
                </a:solidFill>
                <a:latin typeface="Arial"/>
                <a:cs typeface="Arial"/>
              </a:rPr>
              <a:t>le</a:t>
            </a:r>
            <a:r>
              <a:rPr sz="1200" b="1" spc="-15" dirty="0">
                <a:solidFill>
                  <a:srgbClr val="00338D"/>
                </a:solidFill>
                <a:latin typeface="Arial"/>
                <a:cs typeface="Arial"/>
              </a:rPr>
              <a:t> </a:t>
            </a:r>
            <a:r>
              <a:rPr sz="1200" b="1" dirty="0">
                <a:solidFill>
                  <a:srgbClr val="00338D"/>
                </a:solidFill>
                <a:latin typeface="Arial"/>
                <a:cs typeface="Arial"/>
              </a:rPr>
              <a:t>aree</a:t>
            </a:r>
            <a:r>
              <a:rPr sz="1200" b="1" spc="-15" dirty="0">
                <a:solidFill>
                  <a:srgbClr val="00338D"/>
                </a:solidFill>
                <a:latin typeface="Arial"/>
                <a:cs typeface="Arial"/>
              </a:rPr>
              <a:t> </a:t>
            </a:r>
            <a:r>
              <a:rPr sz="1200" b="1" spc="-10" dirty="0">
                <a:solidFill>
                  <a:srgbClr val="00338D"/>
                </a:solidFill>
                <a:latin typeface="Arial"/>
                <a:cs typeface="Arial"/>
              </a:rPr>
              <a:t>sensibili associate,</a:t>
            </a:r>
            <a:r>
              <a:rPr sz="1200" b="1" spc="-65" dirty="0">
                <a:solidFill>
                  <a:srgbClr val="00338D"/>
                </a:solidFill>
                <a:latin typeface="Arial"/>
                <a:cs typeface="Arial"/>
              </a:rPr>
              <a:t> </a:t>
            </a:r>
            <a:r>
              <a:rPr sz="1200" b="1" spc="-10" dirty="0">
                <a:solidFill>
                  <a:srgbClr val="00338D"/>
                </a:solidFill>
                <a:latin typeface="Arial"/>
                <a:cs typeface="Arial"/>
              </a:rPr>
              <a:t>nonché</a:t>
            </a:r>
            <a:r>
              <a:rPr sz="1200" b="1" spc="-40" dirty="0">
                <a:solidFill>
                  <a:srgbClr val="00338D"/>
                </a:solidFill>
                <a:latin typeface="Arial"/>
                <a:cs typeface="Arial"/>
              </a:rPr>
              <a:t> </a:t>
            </a:r>
            <a:r>
              <a:rPr sz="1200" b="1" dirty="0">
                <a:solidFill>
                  <a:srgbClr val="00338D"/>
                </a:solidFill>
                <a:latin typeface="Arial"/>
                <a:cs typeface="Arial"/>
              </a:rPr>
              <a:t>gli</a:t>
            </a:r>
            <a:r>
              <a:rPr sz="1200" b="1" spc="-45" dirty="0">
                <a:solidFill>
                  <a:srgbClr val="00338D"/>
                </a:solidFill>
                <a:latin typeface="Arial"/>
                <a:cs typeface="Arial"/>
              </a:rPr>
              <a:t> </a:t>
            </a:r>
            <a:r>
              <a:rPr sz="1200" b="1" spc="-10" dirty="0">
                <a:solidFill>
                  <a:srgbClr val="00338D"/>
                </a:solidFill>
                <a:latin typeface="Arial"/>
                <a:cs typeface="Arial"/>
              </a:rPr>
              <a:t>strumenti </a:t>
            </a:r>
            <a:r>
              <a:rPr sz="1200" b="1" dirty="0">
                <a:solidFill>
                  <a:srgbClr val="00338D"/>
                </a:solidFill>
                <a:latin typeface="Arial"/>
                <a:cs typeface="Arial"/>
              </a:rPr>
              <a:t>di</a:t>
            </a:r>
            <a:r>
              <a:rPr sz="1200" b="1" spc="-20" dirty="0">
                <a:solidFill>
                  <a:srgbClr val="00338D"/>
                </a:solidFill>
                <a:latin typeface="Arial"/>
                <a:cs typeface="Arial"/>
              </a:rPr>
              <a:t> </a:t>
            </a:r>
            <a:r>
              <a:rPr sz="1200" b="1" spc="-10" dirty="0">
                <a:solidFill>
                  <a:srgbClr val="00338D"/>
                </a:solidFill>
                <a:latin typeface="Arial"/>
                <a:cs typeface="Arial"/>
              </a:rPr>
              <a:t>controllo</a:t>
            </a:r>
            <a:r>
              <a:rPr sz="1200" b="1" spc="-55" dirty="0">
                <a:solidFill>
                  <a:srgbClr val="00338D"/>
                </a:solidFill>
                <a:latin typeface="Arial"/>
                <a:cs typeface="Arial"/>
              </a:rPr>
              <a:t> </a:t>
            </a:r>
            <a:r>
              <a:rPr sz="1200" b="1" dirty="0">
                <a:solidFill>
                  <a:srgbClr val="00338D"/>
                </a:solidFill>
                <a:latin typeface="Arial"/>
                <a:cs typeface="Arial"/>
              </a:rPr>
              <a:t>a</a:t>
            </a:r>
            <a:r>
              <a:rPr sz="1200" b="1" spc="-80" dirty="0">
                <a:solidFill>
                  <a:srgbClr val="00338D"/>
                </a:solidFill>
                <a:latin typeface="Arial"/>
                <a:cs typeface="Arial"/>
              </a:rPr>
              <a:t> </a:t>
            </a:r>
            <a:r>
              <a:rPr sz="1200" b="1" spc="-10" dirty="0">
                <a:solidFill>
                  <a:srgbClr val="00338D"/>
                </a:solidFill>
                <a:latin typeface="Arial"/>
                <a:cs typeface="Arial"/>
              </a:rPr>
              <a:t>presidio</a:t>
            </a:r>
            <a:endParaRPr sz="1200" b="1">
              <a:latin typeface="Arial"/>
              <a:cs typeface="Arial"/>
            </a:endParaRPr>
          </a:p>
        </p:txBody>
      </p:sp>
      <p:grpSp>
        <p:nvGrpSpPr>
          <p:cNvPr id="5" name="object 5"/>
          <p:cNvGrpSpPr/>
          <p:nvPr/>
        </p:nvGrpSpPr>
        <p:grpSpPr>
          <a:xfrm>
            <a:off x="246888" y="946403"/>
            <a:ext cx="5451475" cy="5375275"/>
            <a:chOff x="246888" y="946403"/>
            <a:chExt cx="5451475" cy="5375275"/>
          </a:xfrm>
        </p:grpSpPr>
        <p:pic>
          <p:nvPicPr>
            <p:cNvPr id="6" name="object 6"/>
            <p:cNvPicPr/>
            <p:nvPr/>
          </p:nvPicPr>
          <p:blipFill>
            <a:blip r:embed="rId2" cstate="print"/>
            <a:stretch>
              <a:fillRect/>
            </a:stretch>
          </p:blipFill>
          <p:spPr>
            <a:xfrm>
              <a:off x="5474208" y="1437131"/>
              <a:ext cx="224027" cy="4791455"/>
            </a:xfrm>
            <a:prstGeom prst="rect">
              <a:avLst/>
            </a:prstGeom>
          </p:spPr>
        </p:pic>
        <p:pic>
          <p:nvPicPr>
            <p:cNvPr id="7" name="object 7"/>
            <p:cNvPicPr/>
            <p:nvPr/>
          </p:nvPicPr>
          <p:blipFill>
            <a:blip r:embed="rId3" cstate="print"/>
            <a:stretch>
              <a:fillRect/>
            </a:stretch>
          </p:blipFill>
          <p:spPr>
            <a:xfrm>
              <a:off x="246888" y="946403"/>
              <a:ext cx="5186159" cy="5375146"/>
            </a:xfrm>
            <a:prstGeom prst="rect">
              <a:avLst/>
            </a:prstGeom>
          </p:spPr>
        </p:pic>
      </p:grpSp>
      <p:pic>
        <p:nvPicPr>
          <p:cNvPr id="8" name="object 8"/>
          <p:cNvPicPr/>
          <p:nvPr/>
        </p:nvPicPr>
        <p:blipFill>
          <a:blip r:embed="rId4" cstate="print"/>
          <a:stretch>
            <a:fillRect/>
          </a:stretch>
        </p:blipFill>
        <p:spPr>
          <a:xfrm>
            <a:off x="5791200" y="2316480"/>
            <a:ext cx="3163811" cy="623315"/>
          </a:xfrm>
          <a:prstGeom prst="rect">
            <a:avLst/>
          </a:prstGeom>
        </p:spPr>
      </p:pic>
      <p:sp>
        <p:nvSpPr>
          <p:cNvPr id="9" name="object 9"/>
          <p:cNvSpPr txBox="1"/>
          <p:nvPr/>
        </p:nvSpPr>
        <p:spPr>
          <a:xfrm>
            <a:off x="6003625" y="2481685"/>
            <a:ext cx="1595755" cy="197490"/>
          </a:xfrm>
          <a:prstGeom prst="rect">
            <a:avLst/>
          </a:prstGeom>
        </p:spPr>
        <p:txBody>
          <a:bodyPr vert="horz" wrap="square" lIns="0" tIns="12700" rIns="0" bIns="0" rtlCol="0">
            <a:spAutoFit/>
          </a:bodyPr>
          <a:lstStyle/>
          <a:p>
            <a:pPr marL="12700">
              <a:lnSpc>
                <a:spcPct val="100000"/>
              </a:lnSpc>
              <a:spcBef>
                <a:spcPts val="100"/>
              </a:spcBef>
            </a:pPr>
            <a:r>
              <a:rPr sz="1200" b="1" spc="-65" dirty="0">
                <a:solidFill>
                  <a:srgbClr val="FFFFFF"/>
                </a:solidFill>
                <a:latin typeface="Arial"/>
                <a:cs typeface="Arial"/>
              </a:rPr>
              <a:t>PARTE</a:t>
            </a:r>
            <a:r>
              <a:rPr sz="1200" b="1" spc="-80" dirty="0">
                <a:solidFill>
                  <a:srgbClr val="FFFFFF"/>
                </a:solidFill>
                <a:latin typeface="Arial"/>
                <a:cs typeface="Arial"/>
              </a:rPr>
              <a:t> </a:t>
            </a:r>
            <a:r>
              <a:rPr sz="1200" b="1" spc="-10" dirty="0">
                <a:solidFill>
                  <a:srgbClr val="FFFFFF"/>
                </a:solidFill>
                <a:latin typeface="Arial"/>
                <a:cs typeface="Arial"/>
              </a:rPr>
              <a:t>SPECIALE</a:t>
            </a:r>
            <a:endParaRPr sz="1200" b="1">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415097"/>
            <a:ext cx="5267325" cy="4901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Parte Generale e Parte Speciale</a:t>
            </a:r>
          </a:p>
        </p:txBody>
      </p:sp>
      <p:graphicFrame>
        <p:nvGraphicFramePr>
          <p:cNvPr id="3" name="object 3"/>
          <p:cNvGraphicFramePr>
            <a:graphicFrameLocks noGrp="1"/>
          </p:cNvGraphicFramePr>
          <p:nvPr/>
        </p:nvGraphicFramePr>
        <p:xfrm>
          <a:off x="746048" y="27641"/>
          <a:ext cx="7639685" cy="319405"/>
        </p:xfrm>
        <a:graphic>
          <a:graphicData uri="http://schemas.openxmlformats.org/drawingml/2006/table">
            <a:tbl>
              <a:tblPr firstRow="1" bandRow="1">
                <a:tableStyleId>{2D5ABB26-0587-4C30-8999-92F81FD0307C}</a:tableStyleId>
              </a:tblPr>
              <a:tblGrid>
                <a:gridCol w="821055">
                  <a:extLst>
                    <a:ext uri="{9D8B030D-6E8A-4147-A177-3AD203B41FA5}">
                      <a16:colId xmlns:a16="http://schemas.microsoft.com/office/drawing/2014/main" val="20000"/>
                    </a:ext>
                  </a:extLst>
                </a:gridCol>
                <a:gridCol w="681863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a:cs typeface="Arial"/>
                        </a:rPr>
                        <a:t>3</a:t>
                      </a:r>
                      <a:endParaRPr sz="1500">
                        <a:latin typeface="Arial"/>
                        <a:cs typeface="Arial"/>
                      </a:endParaRPr>
                    </a:p>
                  </a:txBody>
                  <a:tcPr marL="0" marR="0" marT="36830" marB="0">
                    <a:solidFill>
                      <a:srgbClr val="00338D"/>
                    </a:solidFill>
                  </a:tcPr>
                </a:tc>
                <a:tc>
                  <a:txBody>
                    <a:bodyPr/>
                    <a:lstStyle/>
                    <a:p>
                      <a:pPr marL="90805">
                        <a:lnSpc>
                          <a:spcPct val="100000"/>
                        </a:lnSpc>
                        <a:spcBef>
                          <a:spcPts val="290"/>
                        </a:spcBef>
                      </a:pPr>
                      <a:r>
                        <a:rPr sz="1500" b="1" dirty="0">
                          <a:solidFill>
                            <a:srgbClr val="00338D"/>
                          </a:solidFill>
                          <a:latin typeface="Arial"/>
                          <a:cs typeface="Arial"/>
                        </a:rPr>
                        <a:t>Il</a:t>
                      </a:r>
                      <a:r>
                        <a:rPr sz="1500" b="1" spc="-40" dirty="0">
                          <a:solidFill>
                            <a:srgbClr val="00338D"/>
                          </a:solidFill>
                          <a:latin typeface="Arial"/>
                          <a:cs typeface="Arial"/>
                        </a:rPr>
                        <a:t> </a:t>
                      </a:r>
                      <a:r>
                        <a:rPr sz="1500" b="1" dirty="0">
                          <a:solidFill>
                            <a:srgbClr val="00338D"/>
                          </a:solidFill>
                          <a:latin typeface="Arial"/>
                          <a:cs typeface="Arial"/>
                        </a:rPr>
                        <a:t>Modello</a:t>
                      </a:r>
                      <a:r>
                        <a:rPr sz="1500" b="1" spc="-60" dirty="0">
                          <a:solidFill>
                            <a:srgbClr val="00338D"/>
                          </a:solidFill>
                          <a:latin typeface="Arial"/>
                          <a:cs typeface="Arial"/>
                        </a:rPr>
                        <a:t> </a:t>
                      </a:r>
                      <a:r>
                        <a:rPr sz="1500" b="1" dirty="0">
                          <a:solidFill>
                            <a:srgbClr val="00338D"/>
                          </a:solidFill>
                          <a:latin typeface="Arial"/>
                          <a:cs typeface="Arial"/>
                        </a:rPr>
                        <a:t>di</a:t>
                      </a:r>
                      <a:r>
                        <a:rPr sz="1500" b="1" spc="-30" dirty="0">
                          <a:solidFill>
                            <a:srgbClr val="00338D"/>
                          </a:solidFill>
                          <a:latin typeface="Arial"/>
                          <a:cs typeface="Arial"/>
                        </a:rPr>
                        <a:t> </a:t>
                      </a:r>
                      <a:r>
                        <a:rPr sz="1500" b="1" dirty="0">
                          <a:solidFill>
                            <a:srgbClr val="00338D"/>
                          </a:solidFill>
                          <a:latin typeface="Arial"/>
                          <a:cs typeface="Arial"/>
                        </a:rPr>
                        <a:t>organizzazione,</a:t>
                      </a:r>
                      <a:r>
                        <a:rPr sz="1500" b="1" spc="-55" dirty="0">
                          <a:solidFill>
                            <a:srgbClr val="00338D"/>
                          </a:solidFill>
                          <a:latin typeface="Arial"/>
                          <a:cs typeface="Arial"/>
                        </a:rPr>
                        <a:t> </a:t>
                      </a:r>
                      <a:r>
                        <a:rPr sz="1500" b="1" dirty="0">
                          <a:solidFill>
                            <a:srgbClr val="00338D"/>
                          </a:solidFill>
                          <a:latin typeface="Arial"/>
                          <a:cs typeface="Arial"/>
                        </a:rPr>
                        <a:t>gestione</a:t>
                      </a:r>
                      <a:r>
                        <a:rPr sz="1500" b="1" spc="-60" dirty="0">
                          <a:solidFill>
                            <a:srgbClr val="00338D"/>
                          </a:solidFill>
                          <a:latin typeface="Arial"/>
                          <a:cs typeface="Arial"/>
                        </a:rPr>
                        <a:t> </a:t>
                      </a:r>
                      <a:r>
                        <a:rPr sz="1500" b="1" spc="-10" dirty="0">
                          <a:solidFill>
                            <a:srgbClr val="00338D"/>
                          </a:solidFill>
                          <a:latin typeface="Arial"/>
                          <a:cs typeface="Arial"/>
                        </a:rPr>
                        <a:t>e</a:t>
                      </a:r>
                      <a:r>
                        <a:rPr sz="1500" b="1" spc="-100" dirty="0">
                          <a:solidFill>
                            <a:srgbClr val="00338D"/>
                          </a:solidFill>
                          <a:latin typeface="Arial"/>
                          <a:cs typeface="Arial"/>
                        </a:rPr>
                        <a:t> </a:t>
                      </a:r>
                      <a:r>
                        <a:rPr sz="1500" b="1" spc="-10" dirty="0">
                          <a:solidFill>
                            <a:srgbClr val="00338D"/>
                          </a:solidFill>
                          <a:latin typeface="Arial"/>
                          <a:cs typeface="Arial"/>
                        </a:rPr>
                        <a:t>controllo</a:t>
                      </a:r>
                      <a:endParaRPr sz="1500" dirty="0">
                        <a:latin typeface="Arial"/>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
        <p:nvSpPr>
          <p:cNvPr id="4" name="object 4"/>
          <p:cNvSpPr txBox="1"/>
          <p:nvPr/>
        </p:nvSpPr>
        <p:spPr>
          <a:xfrm>
            <a:off x="465538" y="1172991"/>
            <a:ext cx="4831080" cy="197490"/>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Arial"/>
                <a:cs typeface="Arial"/>
              </a:rPr>
              <a:t>Approvazione,</a:t>
            </a:r>
            <a:r>
              <a:rPr sz="1200" b="1" spc="20" dirty="0">
                <a:latin typeface="Arial"/>
                <a:cs typeface="Arial"/>
              </a:rPr>
              <a:t> </a:t>
            </a:r>
            <a:r>
              <a:rPr sz="1200" b="1" spc="-10" dirty="0">
                <a:latin typeface="Arial"/>
                <a:cs typeface="Arial"/>
              </a:rPr>
              <a:t>modifica</a:t>
            </a:r>
            <a:r>
              <a:rPr sz="1200" b="1" spc="-65" dirty="0">
                <a:latin typeface="Arial"/>
                <a:cs typeface="Arial"/>
              </a:rPr>
              <a:t> </a:t>
            </a:r>
            <a:r>
              <a:rPr sz="1200" b="1" dirty="0">
                <a:latin typeface="Arial"/>
                <a:cs typeface="Arial"/>
              </a:rPr>
              <a:t>e</a:t>
            </a:r>
            <a:r>
              <a:rPr sz="1200" b="1" spc="-10" dirty="0">
                <a:latin typeface="Arial"/>
                <a:cs typeface="Arial"/>
              </a:rPr>
              <a:t> aggiornamento</a:t>
            </a:r>
            <a:r>
              <a:rPr sz="1200" b="1" spc="-75" dirty="0">
                <a:latin typeface="Arial"/>
                <a:cs typeface="Arial"/>
              </a:rPr>
              <a:t> </a:t>
            </a:r>
            <a:r>
              <a:rPr sz="1200" b="1" dirty="0">
                <a:latin typeface="Arial"/>
                <a:cs typeface="Arial"/>
              </a:rPr>
              <a:t>del</a:t>
            </a:r>
            <a:r>
              <a:rPr sz="1200" b="1" spc="45" dirty="0">
                <a:latin typeface="Arial"/>
                <a:cs typeface="Arial"/>
              </a:rPr>
              <a:t> </a:t>
            </a:r>
            <a:r>
              <a:rPr sz="1200" b="1" spc="-10" dirty="0">
                <a:latin typeface="Arial"/>
                <a:cs typeface="Arial"/>
              </a:rPr>
              <a:t>Modello</a:t>
            </a:r>
            <a:endParaRPr sz="1200" dirty="0">
              <a:latin typeface="Arial"/>
              <a:cs typeface="Arial"/>
            </a:endParaRPr>
          </a:p>
        </p:txBody>
      </p:sp>
      <p:sp>
        <p:nvSpPr>
          <p:cNvPr id="5" name="object 5"/>
          <p:cNvSpPr txBox="1"/>
          <p:nvPr/>
        </p:nvSpPr>
        <p:spPr>
          <a:xfrm>
            <a:off x="1677499" y="1740109"/>
            <a:ext cx="6470015" cy="382156"/>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Arial"/>
                <a:cs typeface="Arial"/>
              </a:rPr>
              <a:t>l’approvazione</a:t>
            </a:r>
            <a:r>
              <a:rPr sz="1200" spc="-45" dirty="0">
                <a:latin typeface="Arial"/>
                <a:cs typeface="Arial"/>
              </a:rPr>
              <a:t> </a:t>
            </a:r>
            <a:r>
              <a:rPr sz="1200" dirty="0">
                <a:latin typeface="Arial"/>
                <a:cs typeface="Arial"/>
              </a:rPr>
              <a:t>del</a:t>
            </a:r>
            <a:r>
              <a:rPr sz="1200" spc="-50" dirty="0">
                <a:latin typeface="Arial"/>
                <a:cs typeface="Arial"/>
              </a:rPr>
              <a:t> </a:t>
            </a:r>
            <a:r>
              <a:rPr sz="1200" dirty="0">
                <a:latin typeface="Arial"/>
                <a:cs typeface="Arial"/>
              </a:rPr>
              <a:t>Modello</a:t>
            </a:r>
            <a:r>
              <a:rPr sz="1200" spc="-45" dirty="0">
                <a:latin typeface="Arial"/>
                <a:cs typeface="Arial"/>
              </a:rPr>
              <a:t> </a:t>
            </a:r>
            <a:r>
              <a:rPr sz="1200" dirty="0">
                <a:latin typeface="Arial"/>
                <a:cs typeface="Arial"/>
              </a:rPr>
              <a:t>costituisce</a:t>
            </a:r>
            <a:r>
              <a:rPr sz="1200" spc="-70" dirty="0">
                <a:latin typeface="Arial"/>
                <a:cs typeface="Arial"/>
              </a:rPr>
              <a:t> </a:t>
            </a:r>
            <a:r>
              <a:rPr sz="1200" dirty="0">
                <a:solidFill>
                  <a:srgbClr val="00338D"/>
                </a:solidFill>
                <a:latin typeface="Arial"/>
                <a:cs typeface="Arial"/>
              </a:rPr>
              <a:t>prerogativa</a:t>
            </a:r>
            <a:r>
              <a:rPr sz="1200" spc="-55" dirty="0">
                <a:solidFill>
                  <a:srgbClr val="00338D"/>
                </a:solidFill>
                <a:latin typeface="Arial"/>
                <a:cs typeface="Arial"/>
              </a:rPr>
              <a:t> </a:t>
            </a:r>
            <a:r>
              <a:rPr sz="1200" dirty="0">
                <a:solidFill>
                  <a:srgbClr val="00338D"/>
                </a:solidFill>
                <a:latin typeface="Arial"/>
                <a:cs typeface="Arial"/>
              </a:rPr>
              <a:t>e</a:t>
            </a:r>
            <a:r>
              <a:rPr sz="1200" spc="-45" dirty="0">
                <a:solidFill>
                  <a:srgbClr val="00338D"/>
                </a:solidFill>
                <a:latin typeface="Arial"/>
                <a:cs typeface="Arial"/>
              </a:rPr>
              <a:t> </a:t>
            </a:r>
            <a:r>
              <a:rPr sz="1200" dirty="0">
                <a:solidFill>
                  <a:srgbClr val="00338D"/>
                </a:solidFill>
                <a:latin typeface="Arial"/>
                <a:cs typeface="Arial"/>
              </a:rPr>
              <a:t>responsabilità</a:t>
            </a:r>
            <a:r>
              <a:rPr sz="1200" spc="-65" dirty="0">
                <a:solidFill>
                  <a:srgbClr val="00338D"/>
                </a:solidFill>
                <a:latin typeface="Arial"/>
                <a:cs typeface="Arial"/>
              </a:rPr>
              <a:t> </a:t>
            </a:r>
            <a:r>
              <a:rPr sz="1200" spc="-10" dirty="0">
                <a:solidFill>
                  <a:srgbClr val="00338D"/>
                </a:solidFill>
                <a:latin typeface="Arial"/>
                <a:cs typeface="Arial"/>
              </a:rPr>
              <a:t>esclusiva </a:t>
            </a:r>
            <a:r>
              <a:rPr sz="1200" dirty="0">
                <a:solidFill>
                  <a:srgbClr val="00338D"/>
                </a:solidFill>
                <a:latin typeface="Arial"/>
                <a:cs typeface="Arial"/>
              </a:rPr>
              <a:t>del</a:t>
            </a:r>
            <a:r>
              <a:rPr sz="1200" spc="-55" dirty="0">
                <a:solidFill>
                  <a:srgbClr val="00338D"/>
                </a:solidFill>
                <a:latin typeface="Arial"/>
                <a:cs typeface="Arial"/>
              </a:rPr>
              <a:t> </a:t>
            </a:r>
            <a:r>
              <a:rPr sz="1200" dirty="0">
                <a:solidFill>
                  <a:srgbClr val="00338D"/>
                </a:solidFill>
                <a:latin typeface="Arial"/>
                <a:cs typeface="Arial"/>
              </a:rPr>
              <a:t>Consiglio</a:t>
            </a:r>
            <a:r>
              <a:rPr sz="1200" spc="-30" dirty="0">
                <a:solidFill>
                  <a:srgbClr val="00338D"/>
                </a:solidFill>
                <a:latin typeface="Arial"/>
                <a:cs typeface="Arial"/>
              </a:rPr>
              <a:t> </a:t>
            </a:r>
            <a:r>
              <a:rPr sz="1200" dirty="0">
                <a:solidFill>
                  <a:srgbClr val="00338D"/>
                </a:solidFill>
                <a:latin typeface="Arial"/>
                <a:cs typeface="Arial"/>
              </a:rPr>
              <a:t>di</a:t>
            </a:r>
            <a:r>
              <a:rPr sz="1200" spc="-100" dirty="0">
                <a:solidFill>
                  <a:srgbClr val="00338D"/>
                </a:solidFill>
                <a:latin typeface="Arial"/>
                <a:cs typeface="Arial"/>
              </a:rPr>
              <a:t> </a:t>
            </a:r>
            <a:r>
              <a:rPr sz="1200" dirty="0">
                <a:solidFill>
                  <a:srgbClr val="00338D"/>
                </a:solidFill>
                <a:latin typeface="Arial"/>
                <a:cs typeface="Arial"/>
              </a:rPr>
              <a:t>Amministrazione</a:t>
            </a:r>
            <a:r>
              <a:rPr sz="1200" spc="-40" dirty="0">
                <a:solidFill>
                  <a:srgbClr val="00338D"/>
                </a:solidFill>
                <a:latin typeface="Arial"/>
                <a:cs typeface="Arial"/>
              </a:rPr>
              <a:t> </a:t>
            </a:r>
            <a:r>
              <a:rPr sz="1200" dirty="0">
                <a:latin typeface="Arial"/>
                <a:cs typeface="Arial"/>
              </a:rPr>
              <a:t>(di</a:t>
            </a:r>
            <a:r>
              <a:rPr sz="1200" spc="-35" dirty="0">
                <a:latin typeface="Arial"/>
                <a:cs typeface="Arial"/>
              </a:rPr>
              <a:t> </a:t>
            </a:r>
            <a:r>
              <a:rPr sz="1200" dirty="0">
                <a:latin typeface="Arial"/>
                <a:cs typeface="Arial"/>
              </a:rPr>
              <a:t>seguito</a:t>
            </a:r>
            <a:r>
              <a:rPr sz="1200" spc="-50" dirty="0">
                <a:latin typeface="Arial"/>
                <a:cs typeface="Arial"/>
              </a:rPr>
              <a:t> </a:t>
            </a:r>
            <a:r>
              <a:rPr sz="1200" spc="-10" dirty="0">
                <a:latin typeface="Arial"/>
                <a:cs typeface="Arial"/>
              </a:rPr>
              <a:t>anche</a:t>
            </a:r>
            <a:r>
              <a:rPr sz="1200" spc="-185" dirty="0">
                <a:latin typeface="Arial"/>
                <a:cs typeface="Arial"/>
              </a:rPr>
              <a:t> </a:t>
            </a:r>
            <a:r>
              <a:rPr sz="1200" spc="-10" dirty="0">
                <a:latin typeface="Arial"/>
                <a:cs typeface="Arial"/>
              </a:rPr>
              <a:t>“CdA”).</a:t>
            </a:r>
            <a:endParaRPr sz="1200">
              <a:latin typeface="Arial"/>
              <a:cs typeface="Arial"/>
            </a:endParaRPr>
          </a:p>
        </p:txBody>
      </p:sp>
      <p:pic>
        <p:nvPicPr>
          <p:cNvPr id="6" name="object 6"/>
          <p:cNvPicPr/>
          <p:nvPr/>
        </p:nvPicPr>
        <p:blipFill>
          <a:blip r:embed="rId2" cstate="print"/>
          <a:stretch>
            <a:fillRect/>
          </a:stretch>
        </p:blipFill>
        <p:spPr>
          <a:xfrm>
            <a:off x="475487" y="1798319"/>
            <a:ext cx="975359" cy="448055"/>
          </a:xfrm>
          <a:prstGeom prst="rect">
            <a:avLst/>
          </a:prstGeom>
        </p:spPr>
      </p:pic>
      <p:sp>
        <p:nvSpPr>
          <p:cNvPr id="7" name="object 7"/>
          <p:cNvSpPr txBox="1"/>
          <p:nvPr/>
        </p:nvSpPr>
        <p:spPr>
          <a:xfrm>
            <a:off x="756536" y="1885754"/>
            <a:ext cx="417830" cy="197490"/>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FFFF"/>
                </a:solidFill>
                <a:latin typeface="Arial"/>
                <a:cs typeface="Arial"/>
              </a:rPr>
              <a:t>CdA</a:t>
            </a:r>
            <a:endParaRPr sz="1200">
              <a:latin typeface="Arial"/>
              <a:cs typeface="Arial"/>
            </a:endParaRPr>
          </a:p>
        </p:txBody>
      </p:sp>
      <p:sp>
        <p:nvSpPr>
          <p:cNvPr id="8" name="object 8"/>
          <p:cNvSpPr txBox="1"/>
          <p:nvPr/>
        </p:nvSpPr>
        <p:spPr>
          <a:xfrm>
            <a:off x="1799522" y="2423916"/>
            <a:ext cx="6522084" cy="1938992"/>
          </a:xfrm>
          <a:prstGeom prst="rect">
            <a:avLst/>
          </a:prstGeom>
        </p:spPr>
        <p:txBody>
          <a:bodyPr vert="horz" wrap="square" lIns="0" tIns="12700" rIns="0" bIns="0" rtlCol="0">
            <a:spAutoFit/>
          </a:bodyPr>
          <a:lstStyle/>
          <a:p>
            <a:pPr marL="12700" marR="5080" algn="just">
              <a:lnSpc>
                <a:spcPct val="100000"/>
              </a:lnSpc>
              <a:spcBef>
                <a:spcPts val="100"/>
              </a:spcBef>
            </a:pPr>
            <a:r>
              <a:rPr sz="1200" dirty="0">
                <a:latin typeface="Arial"/>
                <a:cs typeface="Arial"/>
              </a:rPr>
              <a:t>La</a:t>
            </a:r>
            <a:r>
              <a:rPr sz="1200" spc="75" dirty="0">
                <a:latin typeface="Arial"/>
                <a:cs typeface="Arial"/>
              </a:rPr>
              <a:t>  </a:t>
            </a:r>
            <a:r>
              <a:rPr sz="1200" dirty="0">
                <a:latin typeface="Arial"/>
                <a:cs typeface="Arial"/>
              </a:rPr>
              <a:t>formulazione</a:t>
            </a:r>
            <a:r>
              <a:rPr sz="1200" spc="75" dirty="0">
                <a:latin typeface="Arial"/>
                <a:cs typeface="Arial"/>
              </a:rPr>
              <a:t>  </a:t>
            </a:r>
            <a:r>
              <a:rPr sz="1200" dirty="0">
                <a:latin typeface="Arial"/>
                <a:cs typeface="Arial"/>
              </a:rPr>
              <a:t>di</a:t>
            </a:r>
            <a:r>
              <a:rPr sz="1200" spc="75" dirty="0">
                <a:latin typeface="Arial"/>
                <a:cs typeface="Arial"/>
              </a:rPr>
              <a:t>  </a:t>
            </a:r>
            <a:r>
              <a:rPr sz="1200" dirty="0">
                <a:latin typeface="Arial"/>
                <a:cs typeface="Arial"/>
              </a:rPr>
              <a:t>eventuali</a:t>
            </a:r>
            <a:r>
              <a:rPr sz="1200" spc="80" dirty="0">
                <a:latin typeface="Arial"/>
                <a:cs typeface="Arial"/>
              </a:rPr>
              <a:t>  </a:t>
            </a:r>
            <a:r>
              <a:rPr sz="1200" b="1" dirty="0">
                <a:latin typeface="Arial"/>
                <a:cs typeface="Arial"/>
              </a:rPr>
              <a:t>modifiche</a:t>
            </a:r>
            <a:r>
              <a:rPr sz="1200" b="1" spc="70" dirty="0">
                <a:latin typeface="Arial"/>
                <a:cs typeface="Arial"/>
              </a:rPr>
              <a:t>  </a:t>
            </a:r>
            <a:r>
              <a:rPr sz="1200" b="1" dirty="0">
                <a:latin typeface="Arial"/>
                <a:cs typeface="Arial"/>
              </a:rPr>
              <a:t>e</a:t>
            </a:r>
            <a:r>
              <a:rPr sz="1200" b="1" spc="75" dirty="0">
                <a:latin typeface="Arial"/>
                <a:cs typeface="Arial"/>
              </a:rPr>
              <a:t>  </a:t>
            </a:r>
            <a:r>
              <a:rPr sz="1200" b="1" dirty="0">
                <a:latin typeface="Arial"/>
                <a:cs typeface="Arial"/>
              </a:rPr>
              <a:t>integrazioni</a:t>
            </a:r>
            <a:r>
              <a:rPr sz="1200" b="1" spc="70" dirty="0">
                <a:latin typeface="Arial"/>
                <a:cs typeface="Arial"/>
              </a:rPr>
              <a:t>  </a:t>
            </a:r>
            <a:r>
              <a:rPr sz="1200" dirty="0">
                <a:latin typeface="Arial"/>
                <a:cs typeface="Arial"/>
              </a:rPr>
              <a:t>del</a:t>
            </a:r>
            <a:r>
              <a:rPr sz="1200" spc="80" dirty="0">
                <a:latin typeface="Arial"/>
                <a:cs typeface="Arial"/>
              </a:rPr>
              <a:t>  </a:t>
            </a:r>
            <a:r>
              <a:rPr sz="1200" dirty="0">
                <a:latin typeface="Arial"/>
                <a:cs typeface="Arial"/>
              </a:rPr>
              <a:t>Modello</a:t>
            </a:r>
            <a:r>
              <a:rPr sz="1200" spc="75" dirty="0">
                <a:latin typeface="Arial"/>
                <a:cs typeface="Arial"/>
              </a:rPr>
              <a:t>  </a:t>
            </a:r>
            <a:r>
              <a:rPr sz="1200" spc="-50" dirty="0">
                <a:latin typeface="Arial"/>
                <a:cs typeface="Arial"/>
              </a:rPr>
              <a:t>è </a:t>
            </a:r>
            <a:r>
              <a:rPr sz="1200" dirty="0">
                <a:solidFill>
                  <a:srgbClr val="00338D"/>
                </a:solidFill>
                <a:latin typeface="Arial"/>
                <a:cs typeface="Arial"/>
              </a:rPr>
              <a:t>responsabilità</a:t>
            </a:r>
            <a:r>
              <a:rPr sz="1200" spc="-10" dirty="0">
                <a:solidFill>
                  <a:srgbClr val="00338D"/>
                </a:solidFill>
                <a:latin typeface="Arial"/>
                <a:cs typeface="Arial"/>
              </a:rPr>
              <a:t> </a:t>
            </a:r>
            <a:r>
              <a:rPr sz="1200" dirty="0">
                <a:solidFill>
                  <a:srgbClr val="00338D"/>
                </a:solidFill>
                <a:latin typeface="Arial"/>
                <a:cs typeface="Arial"/>
              </a:rPr>
              <a:t>in</a:t>
            </a:r>
            <a:r>
              <a:rPr sz="1200" spc="-5" dirty="0">
                <a:solidFill>
                  <a:srgbClr val="00338D"/>
                </a:solidFill>
                <a:latin typeface="Arial"/>
                <a:cs typeface="Arial"/>
              </a:rPr>
              <a:t> </a:t>
            </a:r>
            <a:r>
              <a:rPr sz="1200" dirty="0">
                <a:solidFill>
                  <a:srgbClr val="00338D"/>
                </a:solidFill>
                <a:latin typeface="Arial"/>
                <a:cs typeface="Arial"/>
              </a:rPr>
              <a:t>via</a:t>
            </a:r>
            <a:r>
              <a:rPr sz="1200" spc="-20" dirty="0">
                <a:solidFill>
                  <a:srgbClr val="00338D"/>
                </a:solidFill>
                <a:latin typeface="Arial"/>
                <a:cs typeface="Arial"/>
              </a:rPr>
              <a:t> </a:t>
            </a:r>
            <a:r>
              <a:rPr sz="1200" dirty="0">
                <a:solidFill>
                  <a:srgbClr val="00338D"/>
                </a:solidFill>
                <a:latin typeface="Arial"/>
                <a:cs typeface="Arial"/>
              </a:rPr>
              <a:t>esclusiva</a:t>
            </a:r>
            <a:r>
              <a:rPr sz="1200" spc="-5" dirty="0">
                <a:solidFill>
                  <a:srgbClr val="00338D"/>
                </a:solidFill>
                <a:latin typeface="Arial"/>
                <a:cs typeface="Arial"/>
              </a:rPr>
              <a:t> </a:t>
            </a:r>
            <a:r>
              <a:rPr sz="1200" dirty="0">
                <a:solidFill>
                  <a:srgbClr val="00338D"/>
                </a:solidFill>
                <a:latin typeface="Arial"/>
                <a:cs typeface="Arial"/>
              </a:rPr>
              <a:t>del</a:t>
            </a:r>
            <a:r>
              <a:rPr sz="1200" spc="-10" dirty="0">
                <a:solidFill>
                  <a:srgbClr val="00338D"/>
                </a:solidFill>
                <a:latin typeface="Arial"/>
                <a:cs typeface="Arial"/>
              </a:rPr>
              <a:t> </a:t>
            </a:r>
            <a:r>
              <a:rPr sz="1200" dirty="0">
                <a:solidFill>
                  <a:srgbClr val="00338D"/>
                </a:solidFill>
                <a:latin typeface="Arial"/>
                <a:cs typeface="Arial"/>
              </a:rPr>
              <a:t>CdA,</a:t>
            </a:r>
            <a:r>
              <a:rPr sz="1200" spc="-10" dirty="0">
                <a:solidFill>
                  <a:srgbClr val="00338D"/>
                </a:solidFill>
                <a:latin typeface="Arial"/>
                <a:cs typeface="Arial"/>
              </a:rPr>
              <a:t> </a:t>
            </a:r>
            <a:r>
              <a:rPr sz="1200" dirty="0">
                <a:solidFill>
                  <a:srgbClr val="00338D"/>
                </a:solidFill>
                <a:latin typeface="Arial"/>
                <a:cs typeface="Arial"/>
              </a:rPr>
              <a:t>anche</a:t>
            </a:r>
            <a:r>
              <a:rPr sz="1200" spc="-20" dirty="0">
                <a:solidFill>
                  <a:srgbClr val="00338D"/>
                </a:solidFill>
                <a:latin typeface="Arial"/>
                <a:cs typeface="Arial"/>
              </a:rPr>
              <a:t> </a:t>
            </a:r>
            <a:r>
              <a:rPr sz="1200" dirty="0">
                <a:solidFill>
                  <a:srgbClr val="00338D"/>
                </a:solidFill>
                <a:latin typeface="Arial"/>
                <a:cs typeface="Arial"/>
              </a:rPr>
              <a:t>su</a:t>
            </a:r>
            <a:r>
              <a:rPr sz="1200" spc="-5" dirty="0">
                <a:solidFill>
                  <a:srgbClr val="00338D"/>
                </a:solidFill>
                <a:latin typeface="Arial"/>
                <a:cs typeface="Arial"/>
              </a:rPr>
              <a:t> </a:t>
            </a:r>
            <a:r>
              <a:rPr sz="1200" dirty="0">
                <a:solidFill>
                  <a:srgbClr val="00338D"/>
                </a:solidFill>
                <a:latin typeface="Arial"/>
                <a:cs typeface="Arial"/>
              </a:rPr>
              <a:t>segnalazione</a:t>
            </a:r>
            <a:r>
              <a:rPr sz="1200" spc="-10" dirty="0">
                <a:solidFill>
                  <a:srgbClr val="00338D"/>
                </a:solidFill>
                <a:latin typeface="Arial"/>
                <a:cs typeface="Arial"/>
              </a:rPr>
              <a:t> </a:t>
            </a:r>
            <a:r>
              <a:rPr sz="1200" spc="-35" dirty="0">
                <a:solidFill>
                  <a:srgbClr val="00338D"/>
                </a:solidFill>
                <a:latin typeface="Arial"/>
                <a:cs typeface="Arial"/>
              </a:rPr>
              <a:t>dell’OdV</a:t>
            </a:r>
            <a:r>
              <a:rPr sz="1200" spc="-35" dirty="0">
                <a:latin typeface="Arial"/>
                <a:cs typeface="Arial"/>
              </a:rPr>
              <a:t>,</a:t>
            </a:r>
            <a:r>
              <a:rPr sz="1200" spc="-30" dirty="0">
                <a:latin typeface="Arial"/>
                <a:cs typeface="Arial"/>
              </a:rPr>
              <a:t> </a:t>
            </a:r>
            <a:r>
              <a:rPr sz="1200" spc="-25" dirty="0">
                <a:latin typeface="Arial"/>
                <a:cs typeface="Arial"/>
              </a:rPr>
              <a:t>con </a:t>
            </a:r>
            <a:r>
              <a:rPr sz="1200" dirty="0">
                <a:latin typeface="Arial"/>
                <a:cs typeface="Arial"/>
              </a:rPr>
              <a:t>riguardo</a:t>
            </a:r>
            <a:r>
              <a:rPr sz="1200" spc="-20" dirty="0">
                <a:latin typeface="Arial"/>
                <a:cs typeface="Arial"/>
              </a:rPr>
              <a:t> </a:t>
            </a:r>
            <a:r>
              <a:rPr sz="1200" dirty="0">
                <a:latin typeface="Arial"/>
                <a:cs typeface="Arial"/>
              </a:rPr>
              <a:t>ai</a:t>
            </a:r>
            <a:r>
              <a:rPr sz="1200" spc="-10" dirty="0">
                <a:latin typeface="Arial"/>
                <a:cs typeface="Arial"/>
              </a:rPr>
              <a:t> seguenti</a:t>
            </a:r>
            <a:r>
              <a:rPr sz="1200" spc="-95" dirty="0">
                <a:latin typeface="Arial"/>
                <a:cs typeface="Arial"/>
              </a:rPr>
              <a:t> </a:t>
            </a:r>
            <a:r>
              <a:rPr sz="1200" spc="-10" dirty="0">
                <a:latin typeface="Arial"/>
                <a:cs typeface="Arial"/>
              </a:rPr>
              <a:t>elementi:</a:t>
            </a:r>
            <a:endParaRPr sz="1200">
              <a:latin typeface="Arial"/>
              <a:cs typeface="Arial"/>
            </a:endParaRPr>
          </a:p>
          <a:p>
            <a:pPr marL="354965" indent="-342265">
              <a:lnSpc>
                <a:spcPct val="100000"/>
              </a:lnSpc>
              <a:spcBef>
                <a:spcPts val="695"/>
              </a:spcBef>
              <a:buFont typeface="Symbol"/>
              <a:buChar char=""/>
              <a:tabLst>
                <a:tab pos="354965" algn="l"/>
              </a:tabLst>
            </a:pPr>
            <a:r>
              <a:rPr sz="1200" dirty="0">
                <a:latin typeface="Arial"/>
                <a:cs typeface="Arial"/>
              </a:rPr>
              <a:t>la</a:t>
            </a:r>
            <a:r>
              <a:rPr sz="1200" spc="-50" dirty="0">
                <a:latin typeface="Arial"/>
                <a:cs typeface="Arial"/>
              </a:rPr>
              <a:t> </a:t>
            </a:r>
            <a:r>
              <a:rPr sz="1200" dirty="0">
                <a:latin typeface="Arial"/>
                <a:cs typeface="Arial"/>
              </a:rPr>
              <a:t>modifica</a:t>
            </a:r>
            <a:r>
              <a:rPr sz="1200" spc="-40" dirty="0">
                <a:latin typeface="Arial"/>
                <a:cs typeface="Arial"/>
              </a:rPr>
              <a:t> </a:t>
            </a:r>
            <a:r>
              <a:rPr sz="1200" dirty="0">
                <a:latin typeface="Arial"/>
                <a:cs typeface="Arial"/>
              </a:rPr>
              <a:t>del</a:t>
            </a:r>
            <a:r>
              <a:rPr sz="1200" spc="-40" dirty="0">
                <a:latin typeface="Arial"/>
                <a:cs typeface="Arial"/>
              </a:rPr>
              <a:t> </a:t>
            </a:r>
            <a:r>
              <a:rPr sz="1200" dirty="0">
                <a:latin typeface="Arial"/>
                <a:cs typeface="Arial"/>
              </a:rPr>
              <a:t>documento</a:t>
            </a:r>
            <a:r>
              <a:rPr sz="1200" spc="-45" dirty="0">
                <a:latin typeface="Arial"/>
                <a:cs typeface="Arial"/>
              </a:rPr>
              <a:t> </a:t>
            </a:r>
            <a:r>
              <a:rPr sz="1200" dirty="0">
                <a:latin typeface="Arial"/>
                <a:cs typeface="Arial"/>
              </a:rPr>
              <a:t>“</a:t>
            </a:r>
            <a:r>
              <a:rPr sz="1200" dirty="0">
                <a:solidFill>
                  <a:srgbClr val="00338D"/>
                </a:solidFill>
                <a:latin typeface="Arial"/>
                <a:cs typeface="Arial"/>
              </a:rPr>
              <a:t>Statuto</a:t>
            </a:r>
            <a:r>
              <a:rPr sz="1200" spc="-70" dirty="0">
                <a:solidFill>
                  <a:srgbClr val="00338D"/>
                </a:solidFill>
                <a:latin typeface="Arial"/>
                <a:cs typeface="Arial"/>
              </a:rPr>
              <a:t> </a:t>
            </a:r>
            <a:r>
              <a:rPr sz="1200" dirty="0">
                <a:latin typeface="Arial"/>
                <a:cs typeface="Arial"/>
              </a:rPr>
              <a:t>dell’Organismo</a:t>
            </a:r>
            <a:r>
              <a:rPr sz="1200" spc="-40" dirty="0">
                <a:latin typeface="Arial"/>
                <a:cs typeface="Arial"/>
              </a:rPr>
              <a:t> </a:t>
            </a:r>
            <a:r>
              <a:rPr sz="1200" dirty="0">
                <a:latin typeface="Arial"/>
                <a:cs typeface="Arial"/>
              </a:rPr>
              <a:t>di</a:t>
            </a:r>
            <a:r>
              <a:rPr sz="1200" spc="-105" dirty="0">
                <a:latin typeface="Arial"/>
                <a:cs typeface="Arial"/>
              </a:rPr>
              <a:t> </a:t>
            </a:r>
            <a:r>
              <a:rPr sz="1200" spc="-10" dirty="0">
                <a:latin typeface="Arial"/>
                <a:cs typeface="Arial"/>
              </a:rPr>
              <a:t>Vigilanza”;</a:t>
            </a:r>
            <a:endParaRPr sz="1200">
              <a:latin typeface="Arial"/>
              <a:cs typeface="Arial"/>
            </a:endParaRPr>
          </a:p>
          <a:p>
            <a:pPr marL="355600" marR="376555" indent="-342900">
              <a:lnSpc>
                <a:spcPct val="100000"/>
              </a:lnSpc>
              <a:spcBef>
                <a:spcPts val="695"/>
              </a:spcBef>
              <a:buFont typeface="Symbol"/>
              <a:buChar char=""/>
              <a:tabLst>
                <a:tab pos="355600" algn="l"/>
              </a:tabLst>
            </a:pPr>
            <a:r>
              <a:rPr sz="1200" dirty="0">
                <a:latin typeface="Arial"/>
                <a:cs typeface="Arial"/>
              </a:rPr>
              <a:t>la</a:t>
            </a:r>
            <a:r>
              <a:rPr sz="1200" spc="-30" dirty="0">
                <a:latin typeface="Arial"/>
                <a:cs typeface="Arial"/>
              </a:rPr>
              <a:t> </a:t>
            </a:r>
            <a:r>
              <a:rPr sz="1200" dirty="0">
                <a:latin typeface="Arial"/>
                <a:cs typeface="Arial"/>
              </a:rPr>
              <a:t>dotazione</a:t>
            </a:r>
            <a:r>
              <a:rPr sz="1200" spc="-50" dirty="0">
                <a:latin typeface="Arial"/>
                <a:cs typeface="Arial"/>
              </a:rPr>
              <a:t> </a:t>
            </a:r>
            <a:r>
              <a:rPr sz="1200" dirty="0">
                <a:latin typeface="Arial"/>
                <a:cs typeface="Arial"/>
              </a:rPr>
              <a:t>di</a:t>
            </a:r>
            <a:r>
              <a:rPr sz="1200" spc="-20" dirty="0">
                <a:latin typeface="Arial"/>
                <a:cs typeface="Arial"/>
              </a:rPr>
              <a:t> </a:t>
            </a:r>
            <a:r>
              <a:rPr sz="1200" dirty="0">
                <a:latin typeface="Arial"/>
                <a:cs typeface="Arial"/>
              </a:rPr>
              <a:t>un</a:t>
            </a:r>
            <a:r>
              <a:rPr sz="1200" spc="-50" dirty="0">
                <a:latin typeface="Arial"/>
                <a:cs typeface="Arial"/>
              </a:rPr>
              <a:t> </a:t>
            </a:r>
            <a:r>
              <a:rPr sz="1200" dirty="0">
                <a:solidFill>
                  <a:srgbClr val="00338D"/>
                </a:solidFill>
                <a:latin typeface="Arial"/>
                <a:cs typeface="Arial"/>
              </a:rPr>
              <a:t>budget</a:t>
            </a:r>
            <a:r>
              <a:rPr sz="1200" spc="-75" dirty="0">
                <a:solidFill>
                  <a:srgbClr val="00338D"/>
                </a:solidFill>
                <a:latin typeface="Arial"/>
                <a:cs typeface="Arial"/>
              </a:rPr>
              <a:t> </a:t>
            </a:r>
            <a:r>
              <a:rPr sz="1200" dirty="0">
                <a:latin typeface="Arial"/>
                <a:cs typeface="Arial"/>
              </a:rPr>
              <a:t>e</a:t>
            </a:r>
            <a:r>
              <a:rPr sz="1200" spc="-30" dirty="0">
                <a:latin typeface="Arial"/>
                <a:cs typeface="Arial"/>
              </a:rPr>
              <a:t> </a:t>
            </a:r>
            <a:r>
              <a:rPr sz="1200" dirty="0">
                <a:latin typeface="Arial"/>
                <a:cs typeface="Arial"/>
              </a:rPr>
              <a:t>di</a:t>
            </a:r>
            <a:r>
              <a:rPr sz="1200" spc="-15" dirty="0">
                <a:latin typeface="Arial"/>
                <a:cs typeface="Arial"/>
              </a:rPr>
              <a:t> </a:t>
            </a:r>
            <a:r>
              <a:rPr sz="1200" dirty="0">
                <a:latin typeface="Arial"/>
                <a:cs typeface="Arial"/>
              </a:rPr>
              <a:t>risorse</a:t>
            </a:r>
            <a:r>
              <a:rPr sz="1200" spc="-60" dirty="0">
                <a:latin typeface="Arial"/>
                <a:cs typeface="Arial"/>
              </a:rPr>
              <a:t> </a:t>
            </a:r>
            <a:r>
              <a:rPr sz="1200" dirty="0">
                <a:latin typeface="Arial"/>
                <a:cs typeface="Arial"/>
              </a:rPr>
              <a:t>adeguate</a:t>
            </a:r>
            <a:r>
              <a:rPr sz="1200" spc="-50" dirty="0">
                <a:latin typeface="Arial"/>
                <a:cs typeface="Arial"/>
              </a:rPr>
              <a:t> </a:t>
            </a:r>
            <a:r>
              <a:rPr sz="1200" dirty="0">
                <a:latin typeface="Arial"/>
                <a:cs typeface="Arial"/>
              </a:rPr>
              <a:t>all’OdV</a:t>
            </a:r>
            <a:r>
              <a:rPr sz="1200" spc="-70" dirty="0">
                <a:latin typeface="Arial"/>
                <a:cs typeface="Arial"/>
              </a:rPr>
              <a:t> </a:t>
            </a:r>
            <a:r>
              <a:rPr sz="1200" dirty="0">
                <a:latin typeface="Arial"/>
                <a:cs typeface="Arial"/>
              </a:rPr>
              <a:t>per</a:t>
            </a:r>
            <a:r>
              <a:rPr sz="1200" spc="-55" dirty="0">
                <a:latin typeface="Arial"/>
                <a:cs typeface="Arial"/>
              </a:rPr>
              <a:t> </a:t>
            </a:r>
            <a:r>
              <a:rPr sz="1200" dirty="0">
                <a:latin typeface="Arial"/>
                <a:cs typeface="Arial"/>
              </a:rPr>
              <a:t>il</a:t>
            </a:r>
            <a:r>
              <a:rPr sz="1200" spc="-15" dirty="0">
                <a:latin typeface="Arial"/>
                <a:cs typeface="Arial"/>
              </a:rPr>
              <a:t> </a:t>
            </a:r>
            <a:r>
              <a:rPr sz="1200" spc="-10" dirty="0">
                <a:latin typeface="Arial"/>
                <a:cs typeface="Arial"/>
              </a:rPr>
              <a:t>corretto </a:t>
            </a:r>
            <a:r>
              <a:rPr sz="1200" dirty="0">
                <a:latin typeface="Arial"/>
                <a:cs typeface="Arial"/>
              </a:rPr>
              <a:t>svolgimento</a:t>
            </a:r>
            <a:r>
              <a:rPr sz="1200" spc="-45" dirty="0">
                <a:latin typeface="Arial"/>
                <a:cs typeface="Arial"/>
              </a:rPr>
              <a:t> </a:t>
            </a:r>
            <a:r>
              <a:rPr sz="1200" dirty="0">
                <a:latin typeface="Arial"/>
                <a:cs typeface="Arial"/>
              </a:rPr>
              <a:t>dei</a:t>
            </a:r>
            <a:r>
              <a:rPr sz="1200" spc="-45" dirty="0">
                <a:latin typeface="Arial"/>
                <a:cs typeface="Arial"/>
              </a:rPr>
              <a:t> </a:t>
            </a:r>
            <a:r>
              <a:rPr sz="1200" dirty="0">
                <a:latin typeface="Arial"/>
                <a:cs typeface="Arial"/>
              </a:rPr>
              <a:t>propri</a:t>
            </a:r>
            <a:r>
              <a:rPr sz="1200" spc="-90" dirty="0">
                <a:latin typeface="Arial"/>
                <a:cs typeface="Arial"/>
              </a:rPr>
              <a:t> </a:t>
            </a:r>
            <a:r>
              <a:rPr sz="1200" spc="-10" dirty="0">
                <a:latin typeface="Arial"/>
                <a:cs typeface="Arial"/>
              </a:rPr>
              <a:t>compiti;</a:t>
            </a:r>
            <a:endParaRPr sz="1200">
              <a:latin typeface="Arial"/>
              <a:cs typeface="Arial"/>
            </a:endParaRPr>
          </a:p>
          <a:p>
            <a:pPr marL="354965" indent="-342265">
              <a:lnSpc>
                <a:spcPct val="100000"/>
              </a:lnSpc>
              <a:spcBef>
                <a:spcPts val="710"/>
              </a:spcBef>
              <a:buFont typeface="Symbol"/>
              <a:buChar char=""/>
              <a:tabLst>
                <a:tab pos="354965" algn="l"/>
              </a:tabLst>
            </a:pPr>
            <a:r>
              <a:rPr sz="1200" spc="-10" dirty="0">
                <a:latin typeface="Arial"/>
                <a:cs typeface="Arial"/>
              </a:rPr>
              <a:t>l’inserimento/integrazione</a:t>
            </a:r>
            <a:r>
              <a:rPr sz="1200" spc="-25" dirty="0">
                <a:latin typeface="Arial"/>
                <a:cs typeface="Arial"/>
              </a:rPr>
              <a:t> </a:t>
            </a:r>
            <a:r>
              <a:rPr sz="1200" dirty="0">
                <a:latin typeface="Arial"/>
                <a:cs typeface="Arial"/>
              </a:rPr>
              <a:t>di</a:t>
            </a:r>
            <a:r>
              <a:rPr sz="1200" spc="30" dirty="0">
                <a:latin typeface="Arial"/>
                <a:cs typeface="Arial"/>
              </a:rPr>
              <a:t> </a:t>
            </a:r>
            <a:r>
              <a:rPr sz="1200" dirty="0">
                <a:latin typeface="Arial"/>
                <a:cs typeface="Arial"/>
              </a:rPr>
              <a:t>principi del</a:t>
            </a:r>
            <a:r>
              <a:rPr sz="1200" spc="10" dirty="0">
                <a:latin typeface="Arial"/>
                <a:cs typeface="Arial"/>
              </a:rPr>
              <a:t> </a:t>
            </a:r>
            <a:r>
              <a:rPr sz="1200" spc="-10" dirty="0">
                <a:solidFill>
                  <a:srgbClr val="00338D"/>
                </a:solidFill>
                <a:latin typeface="Arial"/>
                <a:cs typeface="Arial"/>
              </a:rPr>
              <a:t>Codice</a:t>
            </a:r>
            <a:r>
              <a:rPr sz="1200" spc="-60" dirty="0">
                <a:solidFill>
                  <a:srgbClr val="00338D"/>
                </a:solidFill>
                <a:latin typeface="Arial"/>
                <a:cs typeface="Arial"/>
              </a:rPr>
              <a:t> </a:t>
            </a:r>
            <a:r>
              <a:rPr sz="1200" spc="-10" dirty="0">
                <a:solidFill>
                  <a:srgbClr val="00338D"/>
                </a:solidFill>
                <a:latin typeface="Arial"/>
                <a:cs typeface="Arial"/>
              </a:rPr>
              <a:t>Etico</a:t>
            </a:r>
            <a:r>
              <a:rPr sz="1200" spc="-10" dirty="0">
                <a:latin typeface="Arial"/>
                <a:cs typeface="Arial"/>
              </a:rPr>
              <a:t>;</a:t>
            </a:r>
            <a:endParaRPr sz="1200">
              <a:latin typeface="Arial"/>
              <a:cs typeface="Arial"/>
            </a:endParaRPr>
          </a:p>
          <a:p>
            <a:pPr marL="354965" indent="-342265">
              <a:lnSpc>
                <a:spcPct val="100000"/>
              </a:lnSpc>
              <a:spcBef>
                <a:spcPts val="695"/>
              </a:spcBef>
              <a:buFont typeface="Symbol"/>
              <a:buChar char=""/>
              <a:tabLst>
                <a:tab pos="354965" algn="l"/>
              </a:tabLst>
            </a:pPr>
            <a:r>
              <a:rPr sz="1200" dirty="0">
                <a:latin typeface="Arial"/>
                <a:cs typeface="Arial"/>
              </a:rPr>
              <a:t>le</a:t>
            </a:r>
            <a:r>
              <a:rPr sz="1200" spc="-30" dirty="0">
                <a:latin typeface="Arial"/>
                <a:cs typeface="Arial"/>
              </a:rPr>
              <a:t> </a:t>
            </a:r>
            <a:r>
              <a:rPr sz="1200" dirty="0">
                <a:latin typeface="Arial"/>
                <a:cs typeface="Arial"/>
              </a:rPr>
              <a:t>modifiche</a:t>
            </a:r>
            <a:r>
              <a:rPr sz="1200" spc="-25" dirty="0">
                <a:latin typeface="Arial"/>
                <a:cs typeface="Arial"/>
              </a:rPr>
              <a:t> </a:t>
            </a:r>
            <a:r>
              <a:rPr sz="1200" dirty="0">
                <a:latin typeface="Arial"/>
                <a:cs typeface="Arial"/>
              </a:rPr>
              <a:t>o</a:t>
            </a:r>
            <a:r>
              <a:rPr sz="1200" spc="-20" dirty="0">
                <a:latin typeface="Arial"/>
                <a:cs typeface="Arial"/>
              </a:rPr>
              <a:t> </a:t>
            </a:r>
            <a:r>
              <a:rPr sz="1200" dirty="0">
                <a:latin typeface="Arial"/>
                <a:cs typeface="Arial"/>
              </a:rPr>
              <a:t>integrazioni</a:t>
            </a:r>
            <a:r>
              <a:rPr sz="1200" spc="-40" dirty="0">
                <a:latin typeface="Arial"/>
                <a:cs typeface="Arial"/>
              </a:rPr>
              <a:t> </a:t>
            </a:r>
            <a:r>
              <a:rPr sz="1200" dirty="0">
                <a:latin typeface="Arial"/>
                <a:cs typeface="Arial"/>
              </a:rPr>
              <a:t>al</a:t>
            </a:r>
            <a:r>
              <a:rPr sz="1200" spc="-5" dirty="0">
                <a:latin typeface="Arial"/>
                <a:cs typeface="Arial"/>
              </a:rPr>
              <a:t> </a:t>
            </a:r>
            <a:r>
              <a:rPr sz="1200" spc="-10" dirty="0">
                <a:solidFill>
                  <a:srgbClr val="00338D"/>
                </a:solidFill>
                <a:latin typeface="Arial"/>
                <a:cs typeface="Arial"/>
              </a:rPr>
              <a:t>Sistema</a:t>
            </a:r>
            <a:r>
              <a:rPr sz="1200" spc="-100" dirty="0">
                <a:solidFill>
                  <a:srgbClr val="00338D"/>
                </a:solidFill>
                <a:latin typeface="Arial"/>
                <a:cs typeface="Arial"/>
              </a:rPr>
              <a:t> </a:t>
            </a:r>
            <a:r>
              <a:rPr sz="1200" spc="-10" dirty="0">
                <a:solidFill>
                  <a:srgbClr val="00338D"/>
                </a:solidFill>
                <a:latin typeface="Arial"/>
                <a:cs typeface="Arial"/>
              </a:rPr>
              <a:t>disciplinare</a:t>
            </a:r>
            <a:r>
              <a:rPr sz="1200" spc="-10" dirty="0">
                <a:latin typeface="Arial"/>
                <a:cs typeface="Arial"/>
              </a:rPr>
              <a:t>;</a:t>
            </a:r>
            <a:endParaRPr sz="1200">
              <a:latin typeface="Arial"/>
              <a:cs typeface="Arial"/>
            </a:endParaRPr>
          </a:p>
          <a:p>
            <a:pPr marL="354965" indent="-342265">
              <a:lnSpc>
                <a:spcPct val="100000"/>
              </a:lnSpc>
              <a:spcBef>
                <a:spcPts val="695"/>
              </a:spcBef>
              <a:buFont typeface="Symbol"/>
              <a:buChar char=""/>
              <a:tabLst>
                <a:tab pos="354965" algn="l"/>
              </a:tabLst>
            </a:pPr>
            <a:r>
              <a:rPr sz="1200" dirty="0">
                <a:latin typeface="Arial"/>
                <a:cs typeface="Arial"/>
              </a:rPr>
              <a:t>l’adeguamento</a:t>
            </a:r>
            <a:r>
              <a:rPr sz="1200" spc="-75" dirty="0">
                <a:latin typeface="Arial"/>
                <a:cs typeface="Arial"/>
              </a:rPr>
              <a:t> </a:t>
            </a:r>
            <a:r>
              <a:rPr sz="1200" dirty="0">
                <a:latin typeface="Arial"/>
                <a:cs typeface="Arial"/>
              </a:rPr>
              <a:t>e</a:t>
            </a:r>
            <a:r>
              <a:rPr sz="1200" spc="-30" dirty="0">
                <a:latin typeface="Arial"/>
                <a:cs typeface="Arial"/>
              </a:rPr>
              <a:t> </a:t>
            </a:r>
            <a:r>
              <a:rPr sz="1200" dirty="0">
                <a:latin typeface="Arial"/>
                <a:cs typeface="Arial"/>
              </a:rPr>
              <a:t>aggiornamento</a:t>
            </a:r>
            <a:r>
              <a:rPr sz="1200" spc="-50" dirty="0">
                <a:latin typeface="Arial"/>
                <a:cs typeface="Arial"/>
              </a:rPr>
              <a:t> </a:t>
            </a:r>
            <a:r>
              <a:rPr sz="1200" dirty="0">
                <a:latin typeface="Arial"/>
                <a:cs typeface="Arial"/>
              </a:rPr>
              <a:t>del</a:t>
            </a:r>
            <a:r>
              <a:rPr sz="1200" spc="-35" dirty="0">
                <a:latin typeface="Arial"/>
                <a:cs typeface="Arial"/>
              </a:rPr>
              <a:t> </a:t>
            </a:r>
            <a:r>
              <a:rPr sz="1200" spc="-10" dirty="0">
                <a:solidFill>
                  <a:srgbClr val="00338D"/>
                </a:solidFill>
                <a:latin typeface="Arial"/>
                <a:cs typeface="Arial"/>
              </a:rPr>
              <a:t>documento</a:t>
            </a:r>
            <a:r>
              <a:rPr sz="1200" spc="-114" dirty="0">
                <a:solidFill>
                  <a:srgbClr val="00338D"/>
                </a:solidFill>
                <a:latin typeface="Arial"/>
                <a:cs typeface="Arial"/>
              </a:rPr>
              <a:t> </a:t>
            </a:r>
            <a:r>
              <a:rPr sz="1200" spc="-10" dirty="0">
                <a:solidFill>
                  <a:srgbClr val="00338D"/>
                </a:solidFill>
                <a:latin typeface="Arial"/>
                <a:cs typeface="Arial"/>
              </a:rPr>
              <a:t>Modello</a:t>
            </a:r>
            <a:r>
              <a:rPr sz="1200" spc="-10" dirty="0">
                <a:latin typeface="Arial"/>
                <a:cs typeface="Arial"/>
              </a:rPr>
              <a:t>.</a:t>
            </a:r>
            <a:endParaRPr sz="1200">
              <a:latin typeface="Arial"/>
              <a:cs typeface="Arial"/>
            </a:endParaRPr>
          </a:p>
        </p:txBody>
      </p:sp>
      <p:sp>
        <p:nvSpPr>
          <p:cNvPr id="9" name="object 9"/>
          <p:cNvSpPr txBox="1"/>
          <p:nvPr/>
        </p:nvSpPr>
        <p:spPr>
          <a:xfrm>
            <a:off x="1799522" y="5116442"/>
            <a:ext cx="6520815" cy="566822"/>
          </a:xfrm>
          <a:prstGeom prst="rect">
            <a:avLst/>
          </a:prstGeom>
        </p:spPr>
        <p:txBody>
          <a:bodyPr vert="horz" wrap="square" lIns="0" tIns="12700" rIns="0" bIns="0" rtlCol="0">
            <a:spAutoFit/>
          </a:bodyPr>
          <a:lstStyle/>
          <a:p>
            <a:pPr marL="12700" marR="5080" algn="just">
              <a:lnSpc>
                <a:spcPct val="100000"/>
              </a:lnSpc>
              <a:spcBef>
                <a:spcPts val="100"/>
              </a:spcBef>
            </a:pPr>
            <a:r>
              <a:rPr sz="1200" dirty="0">
                <a:latin typeface="Arial"/>
                <a:cs typeface="Arial"/>
              </a:rPr>
              <a:t>Il</a:t>
            </a:r>
            <a:r>
              <a:rPr sz="1200" spc="110" dirty="0">
                <a:latin typeface="Arial"/>
                <a:cs typeface="Arial"/>
              </a:rPr>
              <a:t> </a:t>
            </a:r>
            <a:r>
              <a:rPr sz="1200" dirty="0">
                <a:latin typeface="Arial"/>
                <a:cs typeface="Arial"/>
              </a:rPr>
              <a:t>CdA,</a:t>
            </a:r>
            <a:r>
              <a:rPr sz="1200" spc="105" dirty="0">
                <a:latin typeface="Arial"/>
                <a:cs typeface="Arial"/>
              </a:rPr>
              <a:t> </a:t>
            </a:r>
            <a:r>
              <a:rPr sz="1200" b="1" dirty="0">
                <a:latin typeface="Arial"/>
                <a:cs typeface="Arial"/>
              </a:rPr>
              <a:t>nel</a:t>
            </a:r>
            <a:r>
              <a:rPr sz="1200" b="1" spc="110" dirty="0">
                <a:latin typeface="Arial"/>
                <a:cs typeface="Arial"/>
              </a:rPr>
              <a:t> </a:t>
            </a:r>
            <a:r>
              <a:rPr sz="1200" b="1" dirty="0">
                <a:latin typeface="Arial"/>
                <a:cs typeface="Arial"/>
              </a:rPr>
              <a:t>verbale</a:t>
            </a:r>
            <a:r>
              <a:rPr sz="1200" b="1" spc="105" dirty="0">
                <a:latin typeface="Arial"/>
                <a:cs typeface="Arial"/>
              </a:rPr>
              <a:t> </a:t>
            </a:r>
            <a:r>
              <a:rPr sz="1200" b="1" dirty="0">
                <a:latin typeface="Arial"/>
                <a:cs typeface="Arial"/>
              </a:rPr>
              <a:t>di</a:t>
            </a:r>
            <a:r>
              <a:rPr sz="1200" b="1" spc="105" dirty="0">
                <a:latin typeface="Arial"/>
                <a:cs typeface="Arial"/>
              </a:rPr>
              <a:t> </a:t>
            </a:r>
            <a:r>
              <a:rPr sz="1200" b="1" dirty="0">
                <a:latin typeface="Arial"/>
                <a:cs typeface="Arial"/>
              </a:rPr>
              <a:t>adozione</a:t>
            </a:r>
            <a:r>
              <a:rPr sz="1200" b="1" spc="100" dirty="0">
                <a:latin typeface="Arial"/>
                <a:cs typeface="Arial"/>
              </a:rPr>
              <a:t> </a:t>
            </a:r>
            <a:r>
              <a:rPr sz="1200" b="1" dirty="0">
                <a:latin typeface="Arial"/>
                <a:cs typeface="Arial"/>
              </a:rPr>
              <a:t>del</a:t>
            </a:r>
            <a:r>
              <a:rPr sz="1200" b="1" spc="105" dirty="0">
                <a:latin typeface="Arial"/>
                <a:cs typeface="Arial"/>
              </a:rPr>
              <a:t> </a:t>
            </a:r>
            <a:r>
              <a:rPr sz="1200" b="1" dirty="0">
                <a:latin typeface="Arial"/>
                <a:cs typeface="Arial"/>
              </a:rPr>
              <a:t>Modello,</a:t>
            </a:r>
            <a:r>
              <a:rPr sz="1200" b="1" spc="105" dirty="0">
                <a:latin typeface="Arial"/>
                <a:cs typeface="Arial"/>
              </a:rPr>
              <a:t> </a:t>
            </a:r>
            <a:r>
              <a:rPr sz="1200" dirty="0">
                <a:latin typeface="Arial"/>
                <a:cs typeface="Arial"/>
              </a:rPr>
              <a:t>può</a:t>
            </a:r>
            <a:r>
              <a:rPr sz="1200" spc="95" dirty="0">
                <a:latin typeface="Arial"/>
                <a:cs typeface="Arial"/>
              </a:rPr>
              <a:t> </a:t>
            </a:r>
            <a:r>
              <a:rPr sz="1200" dirty="0">
                <a:latin typeface="Arial"/>
                <a:cs typeface="Arial"/>
              </a:rPr>
              <a:t>decidere</a:t>
            </a:r>
            <a:r>
              <a:rPr sz="1200" spc="100" dirty="0">
                <a:latin typeface="Arial"/>
                <a:cs typeface="Arial"/>
              </a:rPr>
              <a:t> </a:t>
            </a:r>
            <a:r>
              <a:rPr sz="1200" dirty="0">
                <a:latin typeface="Arial"/>
                <a:cs typeface="Arial"/>
              </a:rPr>
              <a:t>di</a:t>
            </a:r>
            <a:r>
              <a:rPr sz="1200" spc="105" dirty="0">
                <a:latin typeface="Arial"/>
                <a:cs typeface="Arial"/>
              </a:rPr>
              <a:t> </a:t>
            </a:r>
            <a:r>
              <a:rPr sz="1200" dirty="0">
                <a:latin typeface="Arial"/>
                <a:cs typeface="Arial"/>
              </a:rPr>
              <a:t>delegare</a:t>
            </a:r>
            <a:r>
              <a:rPr sz="1200" spc="105" dirty="0">
                <a:latin typeface="Arial"/>
                <a:cs typeface="Arial"/>
              </a:rPr>
              <a:t> </a:t>
            </a:r>
            <a:r>
              <a:rPr sz="1200" spc="-25" dirty="0">
                <a:latin typeface="Arial"/>
                <a:cs typeface="Arial"/>
              </a:rPr>
              <a:t>un </a:t>
            </a:r>
            <a:r>
              <a:rPr sz="1200" dirty="0">
                <a:solidFill>
                  <a:srgbClr val="00338D"/>
                </a:solidFill>
                <a:latin typeface="Arial"/>
                <a:cs typeface="Arial"/>
              </a:rPr>
              <a:t>Consigliere</a:t>
            </a:r>
            <a:r>
              <a:rPr sz="1200" spc="-35" dirty="0">
                <a:solidFill>
                  <a:srgbClr val="00338D"/>
                </a:solidFill>
                <a:latin typeface="Arial"/>
                <a:cs typeface="Arial"/>
              </a:rPr>
              <a:t> </a:t>
            </a:r>
            <a:r>
              <a:rPr sz="1200" dirty="0">
                <a:solidFill>
                  <a:srgbClr val="00338D"/>
                </a:solidFill>
                <a:latin typeface="Arial"/>
                <a:cs typeface="Arial"/>
              </a:rPr>
              <a:t>Delegato</a:t>
            </a:r>
            <a:r>
              <a:rPr sz="1200" spc="-45" dirty="0">
                <a:solidFill>
                  <a:srgbClr val="00338D"/>
                </a:solidFill>
                <a:latin typeface="Arial"/>
                <a:cs typeface="Arial"/>
              </a:rPr>
              <a:t> </a:t>
            </a:r>
            <a:r>
              <a:rPr sz="1200" dirty="0">
                <a:latin typeface="Arial"/>
                <a:cs typeface="Arial"/>
              </a:rPr>
              <a:t>all’approvazione</a:t>
            </a:r>
            <a:r>
              <a:rPr sz="1200" spc="-35" dirty="0">
                <a:latin typeface="Arial"/>
                <a:cs typeface="Arial"/>
              </a:rPr>
              <a:t> </a:t>
            </a:r>
            <a:r>
              <a:rPr sz="1200" dirty="0">
                <a:latin typeface="Arial"/>
                <a:cs typeface="Arial"/>
              </a:rPr>
              <a:t>delle</a:t>
            </a:r>
            <a:r>
              <a:rPr sz="1200" spc="-45" dirty="0">
                <a:latin typeface="Arial"/>
                <a:cs typeface="Arial"/>
              </a:rPr>
              <a:t> </a:t>
            </a:r>
            <a:r>
              <a:rPr sz="1200" dirty="0">
                <a:solidFill>
                  <a:srgbClr val="00338D"/>
                </a:solidFill>
                <a:latin typeface="Arial"/>
                <a:cs typeface="Arial"/>
              </a:rPr>
              <a:t>procedure/</a:t>
            </a:r>
            <a:r>
              <a:rPr sz="1200" spc="-40" dirty="0">
                <a:solidFill>
                  <a:srgbClr val="00338D"/>
                </a:solidFill>
                <a:latin typeface="Arial"/>
                <a:cs typeface="Arial"/>
              </a:rPr>
              <a:t> </a:t>
            </a:r>
            <a:r>
              <a:rPr sz="1200" dirty="0">
                <a:solidFill>
                  <a:srgbClr val="00338D"/>
                </a:solidFill>
                <a:latin typeface="Arial"/>
                <a:cs typeface="Arial"/>
              </a:rPr>
              <a:t>protocolli</a:t>
            </a:r>
            <a:r>
              <a:rPr sz="1200" spc="-45" dirty="0">
                <a:solidFill>
                  <a:srgbClr val="00338D"/>
                </a:solidFill>
                <a:latin typeface="Arial"/>
                <a:cs typeface="Arial"/>
              </a:rPr>
              <a:t> </a:t>
            </a:r>
            <a:r>
              <a:rPr sz="1200" dirty="0">
                <a:solidFill>
                  <a:srgbClr val="00338D"/>
                </a:solidFill>
                <a:latin typeface="Arial"/>
                <a:cs typeface="Arial"/>
              </a:rPr>
              <a:t>del</a:t>
            </a:r>
            <a:r>
              <a:rPr sz="1200" spc="-35" dirty="0">
                <a:solidFill>
                  <a:srgbClr val="00338D"/>
                </a:solidFill>
                <a:latin typeface="Arial"/>
                <a:cs typeface="Arial"/>
              </a:rPr>
              <a:t> </a:t>
            </a:r>
            <a:r>
              <a:rPr sz="1200" spc="-10" dirty="0">
                <a:solidFill>
                  <a:srgbClr val="00338D"/>
                </a:solidFill>
                <a:latin typeface="Arial"/>
                <a:cs typeface="Arial"/>
              </a:rPr>
              <a:t>Modello </a:t>
            </a:r>
            <a:r>
              <a:rPr sz="1200" dirty="0">
                <a:latin typeface="Arial"/>
                <a:cs typeface="Arial"/>
              </a:rPr>
              <a:t>di</a:t>
            </a:r>
            <a:r>
              <a:rPr sz="1200" spc="-35" dirty="0">
                <a:latin typeface="Arial"/>
                <a:cs typeface="Arial"/>
              </a:rPr>
              <a:t> </a:t>
            </a:r>
            <a:r>
              <a:rPr sz="1200" dirty="0">
                <a:latin typeface="Arial"/>
                <a:cs typeface="Arial"/>
              </a:rPr>
              <a:t>nuova</a:t>
            </a:r>
            <a:r>
              <a:rPr sz="1200" spc="-40" dirty="0">
                <a:latin typeface="Arial"/>
                <a:cs typeface="Arial"/>
              </a:rPr>
              <a:t> </a:t>
            </a:r>
            <a:r>
              <a:rPr sz="1200" dirty="0">
                <a:latin typeface="Arial"/>
                <a:cs typeface="Arial"/>
              </a:rPr>
              <a:t>adozione</a:t>
            </a:r>
            <a:r>
              <a:rPr sz="1200" spc="-40" dirty="0">
                <a:latin typeface="Arial"/>
                <a:cs typeface="Arial"/>
              </a:rPr>
              <a:t> </a:t>
            </a:r>
            <a:r>
              <a:rPr sz="1200" dirty="0">
                <a:latin typeface="Arial"/>
                <a:cs typeface="Arial"/>
              </a:rPr>
              <a:t>e/o</a:t>
            </a:r>
            <a:r>
              <a:rPr sz="1200" spc="-35" dirty="0">
                <a:latin typeface="Arial"/>
                <a:cs typeface="Arial"/>
              </a:rPr>
              <a:t> </a:t>
            </a:r>
            <a:r>
              <a:rPr sz="1200" dirty="0">
                <a:latin typeface="Arial"/>
                <a:cs typeface="Arial"/>
              </a:rPr>
              <a:t>della</a:t>
            </a:r>
            <a:r>
              <a:rPr sz="1200" spc="-25" dirty="0">
                <a:latin typeface="Arial"/>
                <a:cs typeface="Arial"/>
              </a:rPr>
              <a:t> </a:t>
            </a:r>
            <a:r>
              <a:rPr sz="1200" dirty="0">
                <a:latin typeface="Arial"/>
                <a:cs typeface="Arial"/>
              </a:rPr>
              <a:t>loro</a:t>
            </a:r>
            <a:r>
              <a:rPr sz="1200" spc="-75" dirty="0">
                <a:latin typeface="Arial"/>
                <a:cs typeface="Arial"/>
              </a:rPr>
              <a:t> </a:t>
            </a:r>
            <a:r>
              <a:rPr sz="1200" spc="-10" dirty="0">
                <a:latin typeface="Arial"/>
                <a:cs typeface="Arial"/>
              </a:rPr>
              <a:t>modifica/integrazione.</a:t>
            </a:r>
            <a:endParaRPr sz="1200">
              <a:latin typeface="Arial"/>
              <a:cs typeface="Arial"/>
            </a:endParaRPr>
          </a:p>
        </p:txBody>
      </p:sp>
      <p:pic>
        <p:nvPicPr>
          <p:cNvPr id="10" name="object 10"/>
          <p:cNvPicPr/>
          <p:nvPr/>
        </p:nvPicPr>
        <p:blipFill>
          <a:blip r:embed="rId3" cstate="print"/>
          <a:stretch>
            <a:fillRect/>
          </a:stretch>
        </p:blipFill>
        <p:spPr>
          <a:xfrm>
            <a:off x="475487" y="5155691"/>
            <a:ext cx="975359" cy="448055"/>
          </a:xfrm>
          <a:prstGeom prst="rect">
            <a:avLst/>
          </a:prstGeom>
        </p:spPr>
      </p:pic>
      <p:sp>
        <p:nvSpPr>
          <p:cNvPr id="11" name="object 11"/>
          <p:cNvSpPr txBox="1"/>
          <p:nvPr/>
        </p:nvSpPr>
        <p:spPr>
          <a:xfrm>
            <a:off x="796159" y="5243650"/>
            <a:ext cx="332105" cy="197490"/>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FFFF"/>
                </a:solidFill>
                <a:latin typeface="Arial"/>
                <a:cs typeface="Arial"/>
              </a:rPr>
              <a:t>GM</a:t>
            </a:r>
            <a:endParaRPr sz="12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5487" y="443728"/>
            <a:ext cx="7261808" cy="574985"/>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Parte Generale e Parte Speciale</a:t>
            </a:r>
          </a:p>
        </p:txBody>
      </p:sp>
      <p:graphicFrame>
        <p:nvGraphicFramePr>
          <p:cNvPr id="3" name="object 3"/>
          <p:cNvGraphicFramePr>
            <a:graphicFrameLocks noGrp="1"/>
          </p:cNvGraphicFramePr>
          <p:nvPr>
            <p:extLst>
              <p:ext uri="{D42A27DB-BD31-4B8C-83A1-F6EECF244321}">
                <p14:modId xmlns:p14="http://schemas.microsoft.com/office/powerpoint/2010/main" val="2505114361"/>
              </p:ext>
            </p:extLst>
          </p:nvPr>
        </p:nvGraphicFramePr>
        <p:xfrm>
          <a:off x="746048" y="27641"/>
          <a:ext cx="7639685" cy="319405"/>
        </p:xfrm>
        <a:graphic>
          <a:graphicData uri="http://schemas.openxmlformats.org/drawingml/2006/table">
            <a:tbl>
              <a:tblPr firstRow="1" bandRow="1">
                <a:tableStyleId>{2D5ABB26-0587-4C30-8999-92F81FD0307C}</a:tableStyleId>
              </a:tblPr>
              <a:tblGrid>
                <a:gridCol w="821055">
                  <a:extLst>
                    <a:ext uri="{9D8B030D-6E8A-4147-A177-3AD203B41FA5}">
                      <a16:colId xmlns:a16="http://schemas.microsoft.com/office/drawing/2014/main" val="20000"/>
                    </a:ext>
                  </a:extLst>
                </a:gridCol>
                <a:gridCol w="681863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Arial (Corpo)"/>
                          <a:cs typeface="Arial"/>
                        </a:rPr>
                        <a:t>3</a:t>
                      </a:r>
                      <a:endParaRPr sz="1500">
                        <a:latin typeface="Arial (Corpo)"/>
                        <a:cs typeface="Arial"/>
                      </a:endParaRPr>
                    </a:p>
                  </a:txBody>
                  <a:tcPr marL="0" marR="0" marT="36830" marB="0">
                    <a:solidFill>
                      <a:srgbClr val="00338D"/>
                    </a:solidFill>
                  </a:tcPr>
                </a:tc>
                <a:tc>
                  <a:txBody>
                    <a:bodyPr/>
                    <a:lstStyle/>
                    <a:p>
                      <a:pPr marL="90805">
                        <a:lnSpc>
                          <a:spcPct val="100000"/>
                        </a:lnSpc>
                        <a:spcBef>
                          <a:spcPts val="290"/>
                        </a:spcBef>
                      </a:pPr>
                      <a:r>
                        <a:rPr sz="1500" b="1" dirty="0">
                          <a:solidFill>
                            <a:srgbClr val="00338D"/>
                          </a:solidFill>
                          <a:latin typeface="Arial (Corpo)"/>
                          <a:cs typeface="Arial"/>
                        </a:rPr>
                        <a:t>Il</a:t>
                      </a:r>
                      <a:r>
                        <a:rPr sz="1500" b="1" spc="-40" dirty="0">
                          <a:solidFill>
                            <a:srgbClr val="00338D"/>
                          </a:solidFill>
                          <a:latin typeface="Arial (Corpo)"/>
                          <a:cs typeface="Arial"/>
                        </a:rPr>
                        <a:t> </a:t>
                      </a:r>
                      <a:r>
                        <a:rPr sz="1500" b="1" dirty="0">
                          <a:solidFill>
                            <a:srgbClr val="00338D"/>
                          </a:solidFill>
                          <a:latin typeface="Arial (Corpo)"/>
                          <a:cs typeface="Arial"/>
                        </a:rPr>
                        <a:t>Modello</a:t>
                      </a:r>
                      <a:r>
                        <a:rPr sz="1500" b="1" spc="-60" dirty="0">
                          <a:solidFill>
                            <a:srgbClr val="00338D"/>
                          </a:solidFill>
                          <a:latin typeface="Arial (Corpo)"/>
                          <a:cs typeface="Arial"/>
                        </a:rPr>
                        <a:t> </a:t>
                      </a:r>
                      <a:r>
                        <a:rPr sz="1500" b="1" dirty="0">
                          <a:solidFill>
                            <a:srgbClr val="00338D"/>
                          </a:solidFill>
                          <a:latin typeface="Arial (Corpo)"/>
                          <a:cs typeface="Arial"/>
                        </a:rPr>
                        <a:t>di</a:t>
                      </a:r>
                      <a:r>
                        <a:rPr sz="1500" b="1" spc="-30" dirty="0">
                          <a:solidFill>
                            <a:srgbClr val="00338D"/>
                          </a:solidFill>
                          <a:latin typeface="Arial (Corpo)"/>
                          <a:cs typeface="Arial"/>
                        </a:rPr>
                        <a:t> </a:t>
                      </a:r>
                      <a:r>
                        <a:rPr sz="1500" b="1" dirty="0">
                          <a:solidFill>
                            <a:srgbClr val="00338D"/>
                          </a:solidFill>
                          <a:latin typeface="Arial (Corpo)"/>
                          <a:cs typeface="Arial"/>
                        </a:rPr>
                        <a:t>organizzazione,</a:t>
                      </a:r>
                      <a:r>
                        <a:rPr sz="1500" b="1" spc="-55" dirty="0">
                          <a:solidFill>
                            <a:srgbClr val="00338D"/>
                          </a:solidFill>
                          <a:latin typeface="Arial (Corpo)"/>
                          <a:cs typeface="Arial"/>
                        </a:rPr>
                        <a:t> </a:t>
                      </a:r>
                      <a:r>
                        <a:rPr sz="1500" b="1" dirty="0">
                          <a:solidFill>
                            <a:srgbClr val="00338D"/>
                          </a:solidFill>
                          <a:latin typeface="Arial (Corpo)"/>
                          <a:cs typeface="Arial"/>
                        </a:rPr>
                        <a:t>gestione</a:t>
                      </a:r>
                      <a:r>
                        <a:rPr sz="1500" b="1" spc="-60" dirty="0">
                          <a:solidFill>
                            <a:srgbClr val="00338D"/>
                          </a:solidFill>
                          <a:latin typeface="Arial (Corpo)"/>
                          <a:cs typeface="Arial"/>
                        </a:rPr>
                        <a:t> </a:t>
                      </a:r>
                      <a:r>
                        <a:rPr sz="1500" b="1" spc="-10" dirty="0">
                          <a:solidFill>
                            <a:srgbClr val="00338D"/>
                          </a:solidFill>
                          <a:latin typeface="Arial (Corpo)"/>
                          <a:cs typeface="Arial"/>
                        </a:rPr>
                        <a:t>e</a:t>
                      </a:r>
                      <a:r>
                        <a:rPr sz="1500" b="1" spc="-100" dirty="0">
                          <a:solidFill>
                            <a:srgbClr val="00338D"/>
                          </a:solidFill>
                          <a:latin typeface="Arial (Corpo)"/>
                          <a:cs typeface="Arial"/>
                        </a:rPr>
                        <a:t> </a:t>
                      </a:r>
                      <a:r>
                        <a:rPr sz="1500" b="1" spc="-10" dirty="0">
                          <a:solidFill>
                            <a:srgbClr val="00338D"/>
                          </a:solidFill>
                          <a:latin typeface="Arial (Corpo)"/>
                          <a:cs typeface="Arial"/>
                        </a:rPr>
                        <a:t>controllo</a:t>
                      </a:r>
                      <a:endParaRPr sz="1500" dirty="0">
                        <a:latin typeface="Arial (Corpo)"/>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
        <p:nvSpPr>
          <p:cNvPr id="4" name="object 4"/>
          <p:cNvSpPr txBox="1"/>
          <p:nvPr/>
        </p:nvSpPr>
        <p:spPr>
          <a:xfrm>
            <a:off x="511444" y="1600829"/>
            <a:ext cx="4298315" cy="197490"/>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Corpo)"/>
                <a:cs typeface="Arial"/>
              </a:rPr>
              <a:t>La</a:t>
            </a:r>
            <a:r>
              <a:rPr sz="1200" b="1" spc="-25" dirty="0">
                <a:latin typeface="Arial (Corpo)"/>
                <a:cs typeface="Arial"/>
              </a:rPr>
              <a:t> </a:t>
            </a:r>
            <a:r>
              <a:rPr sz="1200" b="1" spc="-10" dirty="0">
                <a:latin typeface="Arial (Corpo)"/>
                <a:cs typeface="Arial"/>
              </a:rPr>
              <a:t>Mappatura</a:t>
            </a:r>
            <a:r>
              <a:rPr sz="1200" b="1" spc="-55" dirty="0">
                <a:latin typeface="Arial (Corpo)"/>
                <a:cs typeface="Arial"/>
              </a:rPr>
              <a:t> </a:t>
            </a:r>
            <a:r>
              <a:rPr sz="1200" b="1" dirty="0">
                <a:latin typeface="Arial (Corpo)"/>
                <a:cs typeface="Arial"/>
              </a:rPr>
              <a:t>delle</a:t>
            </a:r>
            <a:r>
              <a:rPr sz="1200" b="1" spc="-15" dirty="0">
                <a:latin typeface="Arial (Corpo)"/>
                <a:cs typeface="Arial"/>
              </a:rPr>
              <a:t> </a:t>
            </a:r>
            <a:r>
              <a:rPr sz="1200" b="1" dirty="0">
                <a:latin typeface="Arial (Corpo)"/>
                <a:cs typeface="Arial"/>
              </a:rPr>
              <a:t>aree</a:t>
            </a:r>
            <a:r>
              <a:rPr sz="1200" b="1" spc="-10" dirty="0">
                <a:latin typeface="Arial (Corpo)"/>
                <a:cs typeface="Arial"/>
              </a:rPr>
              <a:t> </a:t>
            </a:r>
            <a:r>
              <a:rPr sz="1200" b="1" dirty="0">
                <a:latin typeface="Arial (Corpo)"/>
                <a:cs typeface="Arial"/>
              </a:rPr>
              <a:t>a</a:t>
            </a:r>
            <a:r>
              <a:rPr sz="1200" b="1" spc="-10" dirty="0">
                <a:latin typeface="Arial (Corpo)"/>
                <a:cs typeface="Arial"/>
              </a:rPr>
              <a:t> </a:t>
            </a:r>
            <a:r>
              <a:rPr sz="1200" b="1" dirty="0">
                <a:latin typeface="Arial (Corpo)"/>
                <a:cs typeface="Arial"/>
              </a:rPr>
              <a:t>rischio</a:t>
            </a:r>
            <a:r>
              <a:rPr sz="1200" b="1" spc="-30" dirty="0">
                <a:latin typeface="Arial (Corpo)"/>
                <a:cs typeface="Arial"/>
              </a:rPr>
              <a:t> </a:t>
            </a:r>
            <a:r>
              <a:rPr sz="1200" b="1" dirty="0">
                <a:latin typeface="Arial (Corpo)"/>
                <a:cs typeface="Arial"/>
              </a:rPr>
              <a:t>e</a:t>
            </a:r>
            <a:r>
              <a:rPr sz="1200" b="1" spc="-5" dirty="0">
                <a:latin typeface="Arial (Corpo)"/>
                <a:cs typeface="Arial"/>
              </a:rPr>
              <a:t> </a:t>
            </a:r>
            <a:r>
              <a:rPr sz="1200" b="1" dirty="0">
                <a:latin typeface="Arial (Corpo)"/>
                <a:cs typeface="Arial"/>
              </a:rPr>
              <a:t>dei</a:t>
            </a:r>
            <a:r>
              <a:rPr sz="1200" b="1" spc="-105" dirty="0">
                <a:latin typeface="Arial (Corpo)"/>
                <a:cs typeface="Arial"/>
              </a:rPr>
              <a:t> </a:t>
            </a:r>
            <a:r>
              <a:rPr sz="1200" b="1" spc="-10" dirty="0">
                <a:latin typeface="Arial (Corpo)"/>
                <a:cs typeface="Arial"/>
              </a:rPr>
              <a:t>controlli</a:t>
            </a:r>
            <a:endParaRPr sz="1200" dirty="0">
              <a:latin typeface="Arial (Corpo)"/>
              <a:cs typeface="Arial"/>
            </a:endParaRPr>
          </a:p>
        </p:txBody>
      </p:sp>
      <p:sp>
        <p:nvSpPr>
          <p:cNvPr id="5" name="object 5"/>
          <p:cNvSpPr txBox="1"/>
          <p:nvPr/>
        </p:nvSpPr>
        <p:spPr>
          <a:xfrm>
            <a:off x="1723405" y="2167947"/>
            <a:ext cx="6498590" cy="382156"/>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Arial (Corpo)"/>
                <a:cs typeface="Arial"/>
              </a:rPr>
              <a:t>È</a:t>
            </a:r>
            <a:r>
              <a:rPr sz="1200" spc="-35" dirty="0">
                <a:latin typeface="Arial (Corpo)"/>
                <a:cs typeface="Arial"/>
              </a:rPr>
              <a:t> </a:t>
            </a:r>
            <a:r>
              <a:rPr sz="1200" dirty="0">
                <a:latin typeface="Arial (Corpo)"/>
                <a:cs typeface="Arial"/>
              </a:rPr>
              <a:t>necessario</a:t>
            </a:r>
            <a:r>
              <a:rPr sz="1200" spc="-70" dirty="0">
                <a:latin typeface="Arial (Corpo)"/>
                <a:cs typeface="Arial"/>
              </a:rPr>
              <a:t> </a:t>
            </a:r>
            <a:r>
              <a:rPr sz="1200" dirty="0">
                <a:latin typeface="Arial (Corpo)"/>
                <a:cs typeface="Arial"/>
              </a:rPr>
              <a:t>prevedere</a:t>
            </a:r>
            <a:r>
              <a:rPr sz="1200" spc="-35" dirty="0">
                <a:latin typeface="Arial (Corpo)"/>
                <a:cs typeface="Arial"/>
              </a:rPr>
              <a:t> </a:t>
            </a:r>
            <a:r>
              <a:rPr sz="1200" dirty="0">
                <a:latin typeface="Arial (Corpo)"/>
                <a:cs typeface="Arial"/>
              </a:rPr>
              <a:t>un</a:t>
            </a:r>
            <a:r>
              <a:rPr sz="1200" spc="-35" dirty="0">
                <a:latin typeface="Arial (Corpo)"/>
                <a:cs typeface="Arial"/>
              </a:rPr>
              <a:t> </a:t>
            </a:r>
            <a:r>
              <a:rPr sz="1200" dirty="0">
                <a:latin typeface="Arial (Corpo)"/>
                <a:cs typeface="Arial"/>
              </a:rPr>
              <a:t>meccanismo</a:t>
            </a:r>
            <a:r>
              <a:rPr sz="1200" spc="-45" dirty="0">
                <a:latin typeface="Arial (Corpo)"/>
                <a:cs typeface="Arial"/>
              </a:rPr>
              <a:t> </a:t>
            </a:r>
            <a:r>
              <a:rPr sz="1200" dirty="0">
                <a:latin typeface="Arial (Corpo)"/>
                <a:cs typeface="Arial"/>
              </a:rPr>
              <a:t>volto</a:t>
            </a:r>
            <a:r>
              <a:rPr sz="1200" spc="-60" dirty="0">
                <a:latin typeface="Arial (Corpo)"/>
                <a:cs typeface="Arial"/>
              </a:rPr>
              <a:t> </a:t>
            </a:r>
            <a:r>
              <a:rPr sz="1200" dirty="0">
                <a:latin typeface="Arial (Corpo)"/>
                <a:cs typeface="Arial"/>
              </a:rPr>
              <a:t>a</a:t>
            </a:r>
            <a:r>
              <a:rPr sz="1200" spc="-35" dirty="0">
                <a:latin typeface="Arial (Corpo)"/>
                <a:cs typeface="Arial"/>
              </a:rPr>
              <a:t> </a:t>
            </a:r>
            <a:r>
              <a:rPr sz="1200" i="1" dirty="0">
                <a:solidFill>
                  <a:srgbClr val="00338D"/>
                </a:solidFill>
                <a:latin typeface="Arial (Corpo)"/>
                <a:cs typeface="Arial"/>
              </a:rPr>
              <a:t>"individuare</a:t>
            </a:r>
            <a:r>
              <a:rPr sz="1200" i="1" spc="-35" dirty="0">
                <a:solidFill>
                  <a:srgbClr val="00338D"/>
                </a:solidFill>
                <a:latin typeface="Arial (Corpo)"/>
                <a:cs typeface="Arial"/>
              </a:rPr>
              <a:t> </a:t>
            </a:r>
            <a:r>
              <a:rPr sz="1200" i="1" dirty="0">
                <a:solidFill>
                  <a:srgbClr val="00338D"/>
                </a:solidFill>
                <a:latin typeface="Arial (Corpo)"/>
                <a:cs typeface="Arial"/>
              </a:rPr>
              <a:t>le</a:t>
            </a:r>
            <a:r>
              <a:rPr sz="1200" i="1" spc="-35" dirty="0">
                <a:solidFill>
                  <a:srgbClr val="00338D"/>
                </a:solidFill>
                <a:latin typeface="Arial (Corpo)"/>
                <a:cs typeface="Arial"/>
              </a:rPr>
              <a:t> </a:t>
            </a:r>
            <a:r>
              <a:rPr sz="1200" i="1" dirty="0">
                <a:solidFill>
                  <a:srgbClr val="00338D"/>
                </a:solidFill>
                <a:latin typeface="Arial (Corpo)"/>
                <a:cs typeface="Arial"/>
              </a:rPr>
              <a:t>attività</a:t>
            </a:r>
            <a:r>
              <a:rPr sz="1200" i="1" spc="-55" dirty="0">
                <a:solidFill>
                  <a:srgbClr val="00338D"/>
                </a:solidFill>
                <a:latin typeface="Arial (Corpo)"/>
                <a:cs typeface="Arial"/>
              </a:rPr>
              <a:t> </a:t>
            </a:r>
            <a:r>
              <a:rPr sz="1200" i="1" dirty="0">
                <a:solidFill>
                  <a:srgbClr val="00338D"/>
                </a:solidFill>
                <a:latin typeface="Arial (Corpo)"/>
                <a:cs typeface="Arial"/>
              </a:rPr>
              <a:t>nel</a:t>
            </a:r>
            <a:r>
              <a:rPr sz="1200" i="1" spc="-40" dirty="0">
                <a:solidFill>
                  <a:srgbClr val="00338D"/>
                </a:solidFill>
                <a:latin typeface="Arial (Corpo)"/>
                <a:cs typeface="Arial"/>
              </a:rPr>
              <a:t> </a:t>
            </a:r>
            <a:r>
              <a:rPr sz="1200" i="1" spc="-25" dirty="0">
                <a:solidFill>
                  <a:srgbClr val="00338D"/>
                </a:solidFill>
                <a:latin typeface="Arial (Corpo)"/>
                <a:cs typeface="Arial"/>
              </a:rPr>
              <a:t>cui </a:t>
            </a:r>
            <a:r>
              <a:rPr sz="1200" i="1" dirty="0">
                <a:solidFill>
                  <a:srgbClr val="00338D"/>
                </a:solidFill>
                <a:latin typeface="Arial (Corpo)"/>
                <a:cs typeface="Arial"/>
              </a:rPr>
              <a:t>ambito</a:t>
            </a:r>
            <a:r>
              <a:rPr sz="1200" i="1" spc="-45" dirty="0">
                <a:solidFill>
                  <a:srgbClr val="00338D"/>
                </a:solidFill>
                <a:latin typeface="Arial (Corpo)"/>
                <a:cs typeface="Arial"/>
              </a:rPr>
              <a:t> </a:t>
            </a:r>
            <a:r>
              <a:rPr sz="1200" i="1" dirty="0">
                <a:solidFill>
                  <a:srgbClr val="00338D"/>
                </a:solidFill>
                <a:latin typeface="Arial (Corpo)"/>
                <a:cs typeface="Arial"/>
              </a:rPr>
              <a:t>possono</a:t>
            </a:r>
            <a:r>
              <a:rPr sz="1200" i="1" spc="-30" dirty="0">
                <a:solidFill>
                  <a:srgbClr val="00338D"/>
                </a:solidFill>
                <a:latin typeface="Arial (Corpo)"/>
                <a:cs typeface="Arial"/>
              </a:rPr>
              <a:t> </a:t>
            </a:r>
            <a:r>
              <a:rPr sz="1200" i="1" dirty="0">
                <a:solidFill>
                  <a:srgbClr val="00338D"/>
                </a:solidFill>
                <a:latin typeface="Arial (Corpo)"/>
                <a:cs typeface="Arial"/>
              </a:rPr>
              <a:t>essere</a:t>
            </a:r>
            <a:r>
              <a:rPr sz="1200" i="1" spc="-45" dirty="0">
                <a:solidFill>
                  <a:srgbClr val="00338D"/>
                </a:solidFill>
                <a:latin typeface="Arial (Corpo)"/>
                <a:cs typeface="Arial"/>
              </a:rPr>
              <a:t> </a:t>
            </a:r>
            <a:r>
              <a:rPr sz="1200" i="1" spc="-10" dirty="0">
                <a:solidFill>
                  <a:srgbClr val="00338D"/>
                </a:solidFill>
                <a:latin typeface="Arial (Corpo)"/>
                <a:cs typeface="Arial"/>
              </a:rPr>
              <a:t>commessi</a:t>
            </a:r>
            <a:r>
              <a:rPr sz="1200" i="1" spc="-105" dirty="0">
                <a:solidFill>
                  <a:srgbClr val="00338D"/>
                </a:solidFill>
                <a:latin typeface="Arial (Corpo)"/>
                <a:cs typeface="Arial"/>
              </a:rPr>
              <a:t> </a:t>
            </a:r>
            <a:r>
              <a:rPr sz="1200" i="1" spc="-10" dirty="0">
                <a:solidFill>
                  <a:srgbClr val="00338D"/>
                </a:solidFill>
                <a:latin typeface="Arial (Corpo)"/>
                <a:cs typeface="Arial"/>
              </a:rPr>
              <a:t>reati</a:t>
            </a:r>
            <a:r>
              <a:rPr sz="1200" spc="-10" dirty="0">
                <a:latin typeface="Arial (Corpo)"/>
                <a:cs typeface="Arial"/>
              </a:rPr>
              <a:t>"</a:t>
            </a:r>
            <a:endParaRPr sz="1200">
              <a:latin typeface="Arial (Corpo)"/>
              <a:cs typeface="Arial"/>
            </a:endParaRPr>
          </a:p>
        </p:txBody>
      </p:sp>
      <p:pic>
        <p:nvPicPr>
          <p:cNvPr id="6" name="object 6"/>
          <p:cNvPicPr/>
          <p:nvPr/>
        </p:nvPicPr>
        <p:blipFill>
          <a:blip r:embed="rId2" cstate="print"/>
          <a:stretch>
            <a:fillRect/>
          </a:stretch>
        </p:blipFill>
        <p:spPr>
          <a:xfrm>
            <a:off x="453816" y="2210141"/>
            <a:ext cx="975359" cy="448055"/>
          </a:xfrm>
          <a:prstGeom prst="rect">
            <a:avLst/>
          </a:prstGeom>
        </p:spPr>
      </p:pic>
      <p:sp>
        <p:nvSpPr>
          <p:cNvPr id="7" name="object 7"/>
          <p:cNvSpPr txBox="1"/>
          <p:nvPr/>
        </p:nvSpPr>
        <p:spPr>
          <a:xfrm>
            <a:off x="750626" y="2313592"/>
            <a:ext cx="50038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FFFFF"/>
                </a:solidFill>
                <a:latin typeface="Arial (Corpo)"/>
                <a:cs typeface="Arial"/>
              </a:rPr>
              <a:t>Art.</a:t>
            </a:r>
            <a:r>
              <a:rPr sz="1200" b="1" spc="-85" dirty="0">
                <a:solidFill>
                  <a:srgbClr val="FFFFFF"/>
                </a:solidFill>
                <a:latin typeface="Arial (Corpo)"/>
                <a:cs typeface="Arial"/>
              </a:rPr>
              <a:t> </a:t>
            </a:r>
            <a:r>
              <a:rPr sz="1200" b="1" spc="-50" dirty="0">
                <a:solidFill>
                  <a:srgbClr val="FFFFFF"/>
                </a:solidFill>
                <a:latin typeface="Arial (Corpo)"/>
                <a:cs typeface="Arial"/>
              </a:rPr>
              <a:t>6</a:t>
            </a:r>
            <a:endParaRPr sz="1200">
              <a:latin typeface="Arial (Corpo)"/>
              <a:cs typeface="Arial"/>
            </a:endParaRPr>
          </a:p>
        </p:txBody>
      </p:sp>
      <p:sp>
        <p:nvSpPr>
          <p:cNvPr id="8" name="object 8"/>
          <p:cNvSpPr txBox="1"/>
          <p:nvPr/>
        </p:nvSpPr>
        <p:spPr>
          <a:xfrm>
            <a:off x="1845361" y="2851808"/>
            <a:ext cx="6522084" cy="1025922"/>
          </a:xfrm>
          <a:prstGeom prst="rect">
            <a:avLst/>
          </a:prstGeom>
        </p:spPr>
        <p:txBody>
          <a:bodyPr vert="horz" wrap="square" lIns="0" tIns="12700" rIns="0" bIns="0" rtlCol="0">
            <a:spAutoFit/>
          </a:bodyPr>
          <a:lstStyle/>
          <a:p>
            <a:pPr marL="354965" marR="8255" indent="-342900" algn="just">
              <a:lnSpc>
                <a:spcPct val="100000"/>
              </a:lnSpc>
              <a:spcBef>
                <a:spcPts val="100"/>
              </a:spcBef>
              <a:buFont typeface="Symbol"/>
              <a:buChar char=""/>
              <a:tabLst>
                <a:tab pos="354965" algn="l"/>
              </a:tabLst>
            </a:pPr>
            <a:r>
              <a:rPr sz="1200" dirty="0">
                <a:latin typeface="Arial (Corpo)"/>
                <a:cs typeface="Arial"/>
              </a:rPr>
              <a:t>Valutazione</a:t>
            </a:r>
            <a:r>
              <a:rPr sz="1200" spc="265" dirty="0">
                <a:latin typeface="Arial (Corpo)"/>
                <a:cs typeface="Arial"/>
              </a:rPr>
              <a:t>  </a:t>
            </a:r>
            <a:r>
              <a:rPr sz="1200" dirty="0">
                <a:latin typeface="Arial (Corpo)"/>
                <a:cs typeface="Arial"/>
              </a:rPr>
              <a:t>di</a:t>
            </a:r>
            <a:r>
              <a:rPr sz="1200" spc="265" dirty="0">
                <a:latin typeface="Arial (Corpo)"/>
                <a:cs typeface="Arial"/>
              </a:rPr>
              <a:t>  </a:t>
            </a:r>
            <a:r>
              <a:rPr sz="1200" dirty="0">
                <a:latin typeface="Arial (Corpo)"/>
                <a:cs typeface="Arial"/>
              </a:rPr>
              <a:t>tutti</a:t>
            </a:r>
            <a:r>
              <a:rPr sz="1200" spc="265" dirty="0">
                <a:latin typeface="Arial (Corpo)"/>
                <a:cs typeface="Arial"/>
              </a:rPr>
              <a:t>  </a:t>
            </a:r>
            <a:r>
              <a:rPr sz="1200" dirty="0">
                <a:latin typeface="Arial (Corpo)"/>
                <a:cs typeface="Arial"/>
              </a:rPr>
              <a:t>i</a:t>
            </a:r>
            <a:r>
              <a:rPr sz="1200" spc="275" dirty="0">
                <a:latin typeface="Arial (Corpo)"/>
                <a:cs typeface="Arial"/>
              </a:rPr>
              <a:t>  </a:t>
            </a:r>
            <a:r>
              <a:rPr sz="1200" dirty="0">
                <a:latin typeface="Arial (Corpo)"/>
                <a:cs typeface="Arial"/>
              </a:rPr>
              <a:t>processi</a:t>
            </a:r>
            <a:r>
              <a:rPr sz="1200" spc="265" dirty="0">
                <a:latin typeface="Arial (Corpo)"/>
                <a:cs typeface="Arial"/>
              </a:rPr>
              <a:t>  </a:t>
            </a:r>
            <a:r>
              <a:rPr sz="1200" dirty="0">
                <a:latin typeface="Arial (Corpo)"/>
                <a:cs typeface="Arial"/>
              </a:rPr>
              <a:t>aziendali</a:t>
            </a:r>
            <a:r>
              <a:rPr sz="1200" spc="270" dirty="0">
                <a:latin typeface="Arial (Corpo)"/>
                <a:cs typeface="Arial"/>
              </a:rPr>
              <a:t>  </a:t>
            </a:r>
            <a:r>
              <a:rPr sz="1200" dirty="0">
                <a:latin typeface="Arial (Corpo)"/>
                <a:cs typeface="Arial"/>
              </a:rPr>
              <a:t>per</a:t>
            </a:r>
            <a:r>
              <a:rPr sz="1200" spc="265" dirty="0">
                <a:latin typeface="Arial (Corpo)"/>
                <a:cs typeface="Arial"/>
              </a:rPr>
              <a:t>  </a:t>
            </a:r>
            <a:r>
              <a:rPr sz="1200" dirty="0">
                <a:latin typeface="Arial (Corpo)"/>
                <a:cs typeface="Arial"/>
              </a:rPr>
              <a:t>verificare</a:t>
            </a:r>
            <a:r>
              <a:rPr sz="1200" spc="265" dirty="0">
                <a:latin typeface="Arial (Corpo)"/>
                <a:cs typeface="Arial"/>
              </a:rPr>
              <a:t>  </a:t>
            </a:r>
            <a:r>
              <a:rPr sz="1200" spc="-10" dirty="0">
                <a:latin typeface="Arial (Corpo)"/>
                <a:cs typeface="Arial"/>
              </a:rPr>
              <a:t>l'astratta configurabilità</a:t>
            </a:r>
            <a:r>
              <a:rPr sz="1200" spc="-40" dirty="0">
                <a:latin typeface="Arial (Corpo)"/>
                <a:cs typeface="Arial"/>
              </a:rPr>
              <a:t> </a:t>
            </a:r>
            <a:r>
              <a:rPr sz="1200" dirty="0">
                <a:latin typeface="Arial (Corpo)"/>
                <a:cs typeface="Arial"/>
              </a:rPr>
              <a:t>dei</a:t>
            </a:r>
            <a:r>
              <a:rPr sz="1200" spc="-5" dirty="0">
                <a:latin typeface="Arial (Corpo)"/>
                <a:cs typeface="Arial"/>
              </a:rPr>
              <a:t> </a:t>
            </a:r>
            <a:r>
              <a:rPr sz="1200" dirty="0">
                <a:latin typeface="Arial (Corpo)"/>
                <a:cs typeface="Arial"/>
              </a:rPr>
              <a:t>reati e</a:t>
            </a:r>
            <a:r>
              <a:rPr sz="1200" spc="5" dirty="0">
                <a:latin typeface="Arial (Corpo)"/>
                <a:cs typeface="Arial"/>
              </a:rPr>
              <a:t> </a:t>
            </a:r>
            <a:r>
              <a:rPr sz="1200" dirty="0">
                <a:latin typeface="Arial (Corpo)"/>
                <a:cs typeface="Arial"/>
              </a:rPr>
              <a:t>l'idoneità</a:t>
            </a:r>
            <a:r>
              <a:rPr sz="1200" spc="-10" dirty="0">
                <a:latin typeface="Arial (Corpo)"/>
                <a:cs typeface="Arial"/>
              </a:rPr>
              <a:t> </a:t>
            </a:r>
            <a:r>
              <a:rPr sz="1200" dirty="0">
                <a:latin typeface="Arial (Corpo)"/>
                <a:cs typeface="Arial"/>
              </a:rPr>
              <a:t>dei </a:t>
            </a:r>
            <a:r>
              <a:rPr sz="1200" spc="-10" dirty="0">
                <a:latin typeface="Arial (Corpo)"/>
                <a:cs typeface="Arial"/>
              </a:rPr>
              <a:t>controlli</a:t>
            </a:r>
            <a:r>
              <a:rPr sz="1200" spc="-125" dirty="0">
                <a:latin typeface="Arial (Corpo)"/>
                <a:cs typeface="Arial"/>
              </a:rPr>
              <a:t> </a:t>
            </a:r>
            <a:r>
              <a:rPr sz="1200" spc="-10" dirty="0">
                <a:latin typeface="Arial (Corpo)"/>
                <a:cs typeface="Arial"/>
              </a:rPr>
              <a:t>esistenti;</a:t>
            </a:r>
            <a:endParaRPr sz="1200">
              <a:latin typeface="Arial (Corpo)"/>
              <a:cs typeface="Arial"/>
            </a:endParaRPr>
          </a:p>
          <a:p>
            <a:pPr marL="354965" marR="5080" indent="-342900" algn="just">
              <a:lnSpc>
                <a:spcPct val="100000"/>
              </a:lnSpc>
              <a:spcBef>
                <a:spcPts val="695"/>
              </a:spcBef>
              <a:buFont typeface="Symbol"/>
              <a:buChar char=""/>
              <a:tabLst>
                <a:tab pos="354965" algn="l"/>
              </a:tabLst>
            </a:pPr>
            <a:r>
              <a:rPr sz="1200" dirty="0">
                <a:latin typeface="Arial (Corpo)"/>
                <a:cs typeface="Arial"/>
              </a:rPr>
              <a:t>La</a:t>
            </a:r>
            <a:r>
              <a:rPr sz="1200" spc="245" dirty="0">
                <a:latin typeface="Arial (Corpo)"/>
                <a:cs typeface="Arial"/>
              </a:rPr>
              <a:t>  </a:t>
            </a:r>
            <a:r>
              <a:rPr sz="1200" dirty="0">
                <a:latin typeface="Arial (Corpo)"/>
                <a:cs typeface="Arial"/>
              </a:rPr>
              <a:t>Mappatura</a:t>
            </a:r>
            <a:r>
              <a:rPr sz="1200" spc="245" dirty="0">
                <a:latin typeface="Arial (Corpo)"/>
                <a:cs typeface="Arial"/>
              </a:rPr>
              <a:t>  </a:t>
            </a:r>
            <a:r>
              <a:rPr sz="1200" dirty="0">
                <a:latin typeface="Arial (Corpo)"/>
                <a:cs typeface="Arial"/>
              </a:rPr>
              <a:t>costituisce</a:t>
            </a:r>
            <a:r>
              <a:rPr sz="1200" spc="245" dirty="0">
                <a:latin typeface="Arial (Corpo)"/>
                <a:cs typeface="Arial"/>
              </a:rPr>
              <a:t>  </a:t>
            </a:r>
            <a:r>
              <a:rPr sz="1200" b="1" dirty="0">
                <a:solidFill>
                  <a:srgbClr val="00338D"/>
                </a:solidFill>
                <a:latin typeface="Arial (Corpo)"/>
                <a:cs typeface="Arial"/>
              </a:rPr>
              <a:t>il</a:t>
            </a:r>
            <a:r>
              <a:rPr sz="1200" b="1" spc="240" dirty="0">
                <a:solidFill>
                  <a:srgbClr val="00338D"/>
                </a:solidFill>
                <a:latin typeface="Arial (Corpo)"/>
                <a:cs typeface="Arial"/>
              </a:rPr>
              <a:t>  </a:t>
            </a:r>
            <a:r>
              <a:rPr sz="1200" b="1" dirty="0">
                <a:solidFill>
                  <a:srgbClr val="00338D"/>
                </a:solidFill>
                <a:latin typeface="Arial (Corpo)"/>
                <a:cs typeface="Arial"/>
              </a:rPr>
              <a:t>presupposto</a:t>
            </a:r>
            <a:r>
              <a:rPr sz="1200" b="1" spc="250" dirty="0">
                <a:solidFill>
                  <a:srgbClr val="00338D"/>
                </a:solidFill>
                <a:latin typeface="Arial (Corpo)"/>
                <a:cs typeface="Arial"/>
              </a:rPr>
              <a:t>  </a:t>
            </a:r>
            <a:r>
              <a:rPr sz="1200" b="1" dirty="0">
                <a:solidFill>
                  <a:srgbClr val="00338D"/>
                </a:solidFill>
                <a:latin typeface="Arial (Corpo)"/>
                <a:cs typeface="Arial"/>
              </a:rPr>
              <a:t>fondamentale</a:t>
            </a:r>
            <a:r>
              <a:rPr sz="1200" b="1" spc="245" dirty="0">
                <a:solidFill>
                  <a:srgbClr val="00338D"/>
                </a:solidFill>
                <a:latin typeface="Arial (Corpo)"/>
                <a:cs typeface="Arial"/>
              </a:rPr>
              <a:t>  </a:t>
            </a:r>
            <a:r>
              <a:rPr sz="1200" dirty="0">
                <a:latin typeface="Arial (Corpo)"/>
                <a:cs typeface="Arial"/>
              </a:rPr>
              <a:t>per</a:t>
            </a:r>
            <a:r>
              <a:rPr sz="1200" spc="250" dirty="0">
                <a:latin typeface="Arial (Corpo)"/>
                <a:cs typeface="Arial"/>
              </a:rPr>
              <a:t>  </a:t>
            </a:r>
            <a:r>
              <a:rPr sz="1200" spc="-25" dirty="0">
                <a:latin typeface="Arial (Corpo)"/>
                <a:cs typeface="Arial"/>
              </a:rPr>
              <a:t>le </a:t>
            </a:r>
            <a:r>
              <a:rPr sz="1200" dirty="0">
                <a:latin typeface="Arial (Corpo)"/>
                <a:cs typeface="Arial"/>
              </a:rPr>
              <a:t>definizione</a:t>
            </a:r>
            <a:r>
              <a:rPr sz="1200" spc="-25" dirty="0">
                <a:latin typeface="Arial (Corpo)"/>
                <a:cs typeface="Arial"/>
              </a:rPr>
              <a:t> </a:t>
            </a:r>
            <a:r>
              <a:rPr sz="1200" dirty="0">
                <a:latin typeface="Arial (Corpo)"/>
                <a:cs typeface="Arial"/>
              </a:rPr>
              <a:t>del</a:t>
            </a:r>
            <a:r>
              <a:rPr sz="1200" spc="-25" dirty="0">
                <a:latin typeface="Arial (Corpo)"/>
                <a:cs typeface="Arial"/>
              </a:rPr>
              <a:t> </a:t>
            </a:r>
            <a:r>
              <a:rPr sz="1200" dirty="0">
                <a:latin typeface="Arial (Corpo)"/>
                <a:cs typeface="Arial"/>
              </a:rPr>
              <a:t>Modello</a:t>
            </a:r>
            <a:r>
              <a:rPr sz="1200" spc="-20" dirty="0">
                <a:latin typeface="Arial (Corpo)"/>
                <a:cs typeface="Arial"/>
              </a:rPr>
              <a:t> </a:t>
            </a:r>
            <a:r>
              <a:rPr sz="1200" dirty="0">
                <a:latin typeface="Arial (Corpo)"/>
                <a:cs typeface="Arial"/>
              </a:rPr>
              <a:t>e</a:t>
            </a:r>
            <a:r>
              <a:rPr sz="1200" spc="-35" dirty="0">
                <a:latin typeface="Arial (Corpo)"/>
                <a:cs typeface="Arial"/>
              </a:rPr>
              <a:t> </a:t>
            </a:r>
            <a:r>
              <a:rPr sz="1200" spc="-10" dirty="0">
                <a:latin typeface="Arial (Corpo)"/>
                <a:cs typeface="Arial"/>
              </a:rPr>
              <a:t>successivamente</a:t>
            </a:r>
            <a:r>
              <a:rPr sz="1200" spc="-25" dirty="0">
                <a:latin typeface="Arial (Corpo)"/>
                <a:cs typeface="Arial"/>
              </a:rPr>
              <a:t> </a:t>
            </a:r>
            <a:r>
              <a:rPr sz="1200" dirty="0">
                <a:latin typeface="Arial (Corpo)"/>
                <a:cs typeface="Arial"/>
              </a:rPr>
              <a:t>per</a:t>
            </a:r>
            <a:r>
              <a:rPr sz="1200" spc="-15" dirty="0">
                <a:latin typeface="Arial (Corpo)"/>
                <a:cs typeface="Arial"/>
              </a:rPr>
              <a:t> </a:t>
            </a:r>
            <a:r>
              <a:rPr sz="1200" dirty="0">
                <a:latin typeface="Arial (Corpo)"/>
                <a:cs typeface="Arial"/>
              </a:rPr>
              <a:t>il</a:t>
            </a:r>
            <a:r>
              <a:rPr sz="1200" spc="-25" dirty="0">
                <a:latin typeface="Arial (Corpo)"/>
                <a:cs typeface="Arial"/>
              </a:rPr>
              <a:t> </a:t>
            </a:r>
            <a:r>
              <a:rPr sz="1200" dirty="0">
                <a:latin typeface="Arial (Corpo)"/>
                <a:cs typeface="Arial"/>
              </a:rPr>
              <a:t>suo</a:t>
            </a:r>
            <a:r>
              <a:rPr sz="1200" spc="-20" dirty="0">
                <a:latin typeface="Arial (Corpo)"/>
                <a:cs typeface="Arial"/>
              </a:rPr>
              <a:t> </a:t>
            </a:r>
            <a:r>
              <a:rPr sz="1200" dirty="0">
                <a:latin typeface="Arial (Corpo)"/>
                <a:cs typeface="Arial"/>
              </a:rPr>
              <a:t>aggiornamento</a:t>
            </a:r>
            <a:r>
              <a:rPr sz="1200" spc="-35" dirty="0">
                <a:latin typeface="Arial (Corpo)"/>
                <a:cs typeface="Arial"/>
              </a:rPr>
              <a:t> </a:t>
            </a:r>
            <a:r>
              <a:rPr sz="1200" spc="-10" dirty="0">
                <a:latin typeface="Arial (Corpo)"/>
                <a:cs typeface="Arial"/>
              </a:rPr>
              <a:t>(i.e. </a:t>
            </a:r>
            <a:r>
              <a:rPr sz="1200" dirty="0">
                <a:latin typeface="Arial (Corpo)"/>
                <a:cs typeface="Arial"/>
              </a:rPr>
              <a:t>per</a:t>
            </a:r>
            <a:r>
              <a:rPr sz="1200" spc="-10" dirty="0">
                <a:latin typeface="Arial (Corpo)"/>
                <a:cs typeface="Arial"/>
              </a:rPr>
              <a:t> effetto</a:t>
            </a:r>
            <a:r>
              <a:rPr sz="1200" spc="-55" dirty="0">
                <a:latin typeface="Arial (Corpo)"/>
                <a:cs typeface="Arial"/>
              </a:rPr>
              <a:t> </a:t>
            </a:r>
            <a:r>
              <a:rPr sz="1200" dirty="0">
                <a:latin typeface="Arial (Corpo)"/>
                <a:cs typeface="Arial"/>
              </a:rPr>
              <a:t>di</a:t>
            </a:r>
            <a:r>
              <a:rPr sz="1200" spc="5" dirty="0">
                <a:latin typeface="Arial (Corpo)"/>
                <a:cs typeface="Arial"/>
              </a:rPr>
              <a:t> </a:t>
            </a:r>
            <a:r>
              <a:rPr sz="1200" dirty="0">
                <a:latin typeface="Arial (Corpo)"/>
                <a:cs typeface="Arial"/>
              </a:rPr>
              <a:t>modifiche</a:t>
            </a:r>
            <a:r>
              <a:rPr sz="1200" spc="-35" dirty="0">
                <a:latin typeface="Arial (Corpo)"/>
                <a:cs typeface="Arial"/>
              </a:rPr>
              <a:t> </a:t>
            </a:r>
            <a:r>
              <a:rPr sz="1200" dirty="0">
                <a:latin typeface="Arial (Corpo)"/>
                <a:cs typeface="Arial"/>
              </a:rPr>
              <a:t>normative</a:t>
            </a:r>
            <a:r>
              <a:rPr sz="1200" spc="-30" dirty="0">
                <a:latin typeface="Arial (Corpo)"/>
                <a:cs typeface="Arial"/>
              </a:rPr>
              <a:t> </a:t>
            </a:r>
            <a:r>
              <a:rPr sz="1200" dirty="0">
                <a:latin typeface="Arial (Corpo)"/>
                <a:cs typeface="Arial"/>
              </a:rPr>
              <a:t>e/o</a:t>
            </a:r>
            <a:r>
              <a:rPr sz="1200" spc="-20" dirty="0">
                <a:latin typeface="Arial (Corpo)"/>
                <a:cs typeface="Arial"/>
              </a:rPr>
              <a:t> </a:t>
            </a:r>
            <a:r>
              <a:rPr sz="1200" spc="-10" dirty="0">
                <a:latin typeface="Arial (Corpo)"/>
                <a:cs typeface="Arial"/>
              </a:rPr>
              <a:t>organizzative;</a:t>
            </a:r>
            <a:r>
              <a:rPr sz="1200" spc="-130" dirty="0">
                <a:latin typeface="Arial (Corpo)"/>
                <a:cs typeface="Arial"/>
              </a:rPr>
              <a:t> </a:t>
            </a:r>
            <a:r>
              <a:rPr sz="1200" spc="-10" dirty="0">
                <a:latin typeface="Arial (Corpo)"/>
                <a:cs typeface="Arial"/>
              </a:rPr>
              <a:t>etc.).</a:t>
            </a:r>
            <a:endParaRPr sz="1200">
              <a:latin typeface="Arial (Corpo)"/>
              <a:cs typeface="Arial"/>
            </a:endParaRPr>
          </a:p>
        </p:txBody>
      </p:sp>
      <p:sp>
        <p:nvSpPr>
          <p:cNvPr id="9" name="object 9"/>
          <p:cNvSpPr txBox="1"/>
          <p:nvPr/>
        </p:nvSpPr>
        <p:spPr>
          <a:xfrm>
            <a:off x="1845361" y="4683656"/>
            <a:ext cx="6520815" cy="566822"/>
          </a:xfrm>
          <a:prstGeom prst="rect">
            <a:avLst/>
          </a:prstGeom>
        </p:spPr>
        <p:txBody>
          <a:bodyPr vert="horz" wrap="square" lIns="0" tIns="12700" rIns="0" bIns="0" rtlCol="0">
            <a:spAutoFit/>
          </a:bodyPr>
          <a:lstStyle/>
          <a:p>
            <a:pPr marL="12700" marR="5080" algn="just">
              <a:lnSpc>
                <a:spcPct val="100000"/>
              </a:lnSpc>
              <a:spcBef>
                <a:spcPts val="100"/>
              </a:spcBef>
            </a:pPr>
            <a:r>
              <a:rPr sz="1200" dirty="0">
                <a:latin typeface="Arial (Corpo)"/>
                <a:cs typeface="Arial"/>
              </a:rPr>
              <a:t>Il</a:t>
            </a:r>
            <a:r>
              <a:rPr sz="1200" spc="95" dirty="0">
                <a:latin typeface="Arial (Corpo)"/>
                <a:cs typeface="Arial"/>
              </a:rPr>
              <a:t> </a:t>
            </a:r>
            <a:r>
              <a:rPr sz="1200" dirty="0">
                <a:latin typeface="Arial (Corpo)"/>
                <a:cs typeface="Arial"/>
              </a:rPr>
              <a:t>documento</a:t>
            </a:r>
            <a:r>
              <a:rPr sz="1200" spc="100" dirty="0">
                <a:latin typeface="Arial (Corpo)"/>
                <a:cs typeface="Arial"/>
              </a:rPr>
              <a:t> </a:t>
            </a:r>
            <a:r>
              <a:rPr sz="1200" dirty="0">
                <a:latin typeface="Arial (Corpo)"/>
                <a:cs typeface="Arial"/>
              </a:rPr>
              <a:t>di</a:t>
            </a:r>
            <a:r>
              <a:rPr sz="1200" spc="95" dirty="0">
                <a:latin typeface="Arial (Corpo)"/>
                <a:cs typeface="Arial"/>
              </a:rPr>
              <a:t> </a:t>
            </a:r>
            <a:r>
              <a:rPr sz="1200" dirty="0">
                <a:latin typeface="Arial (Corpo)"/>
                <a:cs typeface="Arial"/>
              </a:rPr>
              <a:t>sintesi</a:t>
            </a:r>
            <a:r>
              <a:rPr sz="1200" spc="100" dirty="0">
                <a:latin typeface="Arial (Corpo)"/>
                <a:cs typeface="Arial"/>
              </a:rPr>
              <a:t> </a:t>
            </a:r>
            <a:r>
              <a:rPr sz="1200" dirty="0">
                <a:latin typeface="Arial (Corpo)"/>
                <a:cs typeface="Arial"/>
              </a:rPr>
              <a:t>della</a:t>
            </a:r>
            <a:r>
              <a:rPr sz="1200" spc="95" dirty="0">
                <a:latin typeface="Arial (Corpo)"/>
                <a:cs typeface="Arial"/>
              </a:rPr>
              <a:t> </a:t>
            </a:r>
            <a:r>
              <a:rPr sz="1200" dirty="0">
                <a:latin typeface="Arial (Corpo)"/>
                <a:cs typeface="Arial"/>
              </a:rPr>
              <a:t>Mappatura</a:t>
            </a:r>
            <a:r>
              <a:rPr sz="1200" spc="100" dirty="0">
                <a:latin typeface="Arial (Corpo)"/>
                <a:cs typeface="Arial"/>
              </a:rPr>
              <a:t> </a:t>
            </a:r>
            <a:r>
              <a:rPr sz="1200" dirty="0">
                <a:latin typeface="Arial (Corpo)"/>
                <a:cs typeface="Arial"/>
              </a:rPr>
              <a:t>(la</a:t>
            </a:r>
            <a:r>
              <a:rPr sz="1200" spc="95" dirty="0">
                <a:latin typeface="Arial (Corpo)"/>
                <a:cs typeface="Arial"/>
              </a:rPr>
              <a:t> </a:t>
            </a:r>
            <a:r>
              <a:rPr sz="1200" dirty="0">
                <a:latin typeface="Arial (Corpo)"/>
                <a:cs typeface="Arial"/>
              </a:rPr>
              <a:t>c.d.</a:t>
            </a:r>
            <a:r>
              <a:rPr sz="1200" spc="100" dirty="0">
                <a:latin typeface="Arial (Corpo)"/>
                <a:cs typeface="Arial"/>
              </a:rPr>
              <a:t> </a:t>
            </a:r>
            <a:r>
              <a:rPr sz="1200" dirty="0">
                <a:latin typeface="Arial (Corpo)"/>
                <a:cs typeface="Arial"/>
              </a:rPr>
              <a:t>matrice</a:t>
            </a:r>
            <a:r>
              <a:rPr sz="1200" spc="110" dirty="0">
                <a:latin typeface="Arial (Corpo)"/>
                <a:cs typeface="Arial"/>
              </a:rPr>
              <a:t> </a:t>
            </a:r>
            <a:r>
              <a:rPr sz="1200" dirty="0">
                <a:latin typeface="Arial (Corpo)"/>
                <a:cs typeface="Arial"/>
              </a:rPr>
              <a:t>di</a:t>
            </a:r>
            <a:r>
              <a:rPr sz="1200" spc="95" dirty="0">
                <a:latin typeface="Arial (Corpo)"/>
                <a:cs typeface="Arial"/>
              </a:rPr>
              <a:t> </a:t>
            </a:r>
            <a:r>
              <a:rPr sz="1200" dirty="0">
                <a:latin typeface="Arial (Corpo)"/>
                <a:cs typeface="Arial"/>
              </a:rPr>
              <a:t>Control</a:t>
            </a:r>
            <a:r>
              <a:rPr sz="1200" spc="110" dirty="0">
                <a:latin typeface="Arial (Corpo)"/>
                <a:cs typeface="Arial"/>
              </a:rPr>
              <a:t> </a:t>
            </a:r>
            <a:r>
              <a:rPr sz="1200" dirty="0">
                <a:latin typeface="Arial (Corpo)"/>
                <a:cs typeface="Arial"/>
              </a:rPr>
              <a:t>Risk</a:t>
            </a:r>
            <a:r>
              <a:rPr sz="1200" spc="95" dirty="0">
                <a:latin typeface="Arial (Corpo)"/>
                <a:cs typeface="Arial"/>
              </a:rPr>
              <a:t> </a:t>
            </a:r>
            <a:r>
              <a:rPr sz="1200" spc="-20" dirty="0">
                <a:latin typeface="Arial (Corpo)"/>
                <a:cs typeface="Arial"/>
              </a:rPr>
              <a:t>Self </a:t>
            </a:r>
            <a:r>
              <a:rPr sz="1200" dirty="0">
                <a:latin typeface="Arial (Corpo)"/>
                <a:cs typeface="Arial"/>
              </a:rPr>
              <a:t>Assessment)</a:t>
            </a:r>
            <a:r>
              <a:rPr sz="1200" spc="80" dirty="0">
                <a:latin typeface="Arial (Corpo)"/>
                <a:cs typeface="Arial"/>
              </a:rPr>
              <a:t> </a:t>
            </a:r>
            <a:r>
              <a:rPr sz="1200" dirty="0">
                <a:latin typeface="Arial (Corpo)"/>
                <a:cs typeface="Arial"/>
              </a:rPr>
              <a:t>è</a:t>
            </a:r>
            <a:r>
              <a:rPr sz="1200" spc="70" dirty="0">
                <a:latin typeface="Arial (Corpo)"/>
                <a:cs typeface="Arial"/>
              </a:rPr>
              <a:t> </a:t>
            </a:r>
            <a:r>
              <a:rPr sz="1200" dirty="0">
                <a:solidFill>
                  <a:srgbClr val="00338D"/>
                </a:solidFill>
                <a:latin typeface="Arial (Corpo)"/>
                <a:cs typeface="Arial"/>
              </a:rPr>
              <a:t>custodita</a:t>
            </a:r>
            <a:r>
              <a:rPr sz="1200" spc="80" dirty="0">
                <a:solidFill>
                  <a:srgbClr val="00338D"/>
                </a:solidFill>
                <a:latin typeface="Arial (Corpo)"/>
                <a:cs typeface="Arial"/>
              </a:rPr>
              <a:t> </a:t>
            </a:r>
            <a:r>
              <a:rPr sz="1200" spc="-25" dirty="0">
                <a:solidFill>
                  <a:srgbClr val="00338D"/>
                </a:solidFill>
                <a:latin typeface="Arial (Corpo)"/>
                <a:cs typeface="Arial"/>
              </a:rPr>
              <a:t>dall'OdV</a:t>
            </a:r>
            <a:r>
              <a:rPr sz="1200" spc="-25" dirty="0">
                <a:latin typeface="Arial (Corpo)"/>
                <a:cs typeface="Arial"/>
              </a:rPr>
              <a:t>,</a:t>
            </a:r>
            <a:r>
              <a:rPr sz="1200" spc="60" dirty="0">
                <a:latin typeface="Arial (Corpo)"/>
                <a:cs typeface="Arial"/>
              </a:rPr>
              <a:t> </a:t>
            </a:r>
            <a:r>
              <a:rPr sz="1200" dirty="0">
                <a:latin typeface="Arial (Corpo)"/>
                <a:cs typeface="Arial"/>
              </a:rPr>
              <a:t>quale</a:t>
            </a:r>
            <a:r>
              <a:rPr sz="1200" spc="80" dirty="0">
                <a:latin typeface="Arial (Corpo)"/>
                <a:cs typeface="Arial"/>
              </a:rPr>
              <a:t> </a:t>
            </a:r>
            <a:r>
              <a:rPr sz="1200" dirty="0">
                <a:latin typeface="Arial (Corpo)"/>
                <a:cs typeface="Arial"/>
              </a:rPr>
              <a:t>strumento</a:t>
            </a:r>
            <a:r>
              <a:rPr sz="1200" spc="80" dirty="0">
                <a:latin typeface="Arial (Corpo)"/>
                <a:cs typeface="Arial"/>
              </a:rPr>
              <a:t> </a:t>
            </a:r>
            <a:r>
              <a:rPr sz="1200" dirty="0">
                <a:latin typeface="Arial (Corpo)"/>
                <a:cs typeface="Arial"/>
              </a:rPr>
              <a:t>di</a:t>
            </a:r>
            <a:r>
              <a:rPr sz="1200" spc="80" dirty="0">
                <a:latin typeface="Arial (Corpo)"/>
                <a:cs typeface="Arial"/>
              </a:rPr>
              <a:t> </a:t>
            </a:r>
            <a:r>
              <a:rPr sz="1200" dirty="0">
                <a:latin typeface="Arial (Corpo)"/>
                <a:cs typeface="Arial"/>
              </a:rPr>
              <a:t>lavoro</a:t>
            </a:r>
            <a:r>
              <a:rPr sz="1200" spc="80" dirty="0">
                <a:latin typeface="Arial (Corpo)"/>
                <a:cs typeface="Arial"/>
              </a:rPr>
              <a:t> </a:t>
            </a:r>
            <a:r>
              <a:rPr sz="1200" dirty="0">
                <a:latin typeface="Arial (Corpo)"/>
                <a:cs typeface="Arial"/>
              </a:rPr>
              <a:t>per</a:t>
            </a:r>
            <a:r>
              <a:rPr sz="1200" spc="80" dirty="0">
                <a:latin typeface="Arial (Corpo)"/>
                <a:cs typeface="Arial"/>
              </a:rPr>
              <a:t> </a:t>
            </a:r>
            <a:r>
              <a:rPr sz="1200" b="1" dirty="0">
                <a:latin typeface="Arial (Corpo)"/>
                <a:cs typeface="Arial"/>
              </a:rPr>
              <a:t>definire</a:t>
            </a:r>
            <a:r>
              <a:rPr sz="1200" b="1" spc="80" dirty="0">
                <a:latin typeface="Arial (Corpo)"/>
                <a:cs typeface="Arial"/>
              </a:rPr>
              <a:t> </a:t>
            </a:r>
            <a:r>
              <a:rPr sz="1200" b="1" spc="-25" dirty="0">
                <a:latin typeface="Arial (Corpo)"/>
                <a:cs typeface="Arial"/>
              </a:rPr>
              <a:t>le </a:t>
            </a:r>
            <a:r>
              <a:rPr sz="1200" b="1" dirty="0">
                <a:solidFill>
                  <a:srgbClr val="00338D"/>
                </a:solidFill>
                <a:latin typeface="Arial (Corpo)"/>
                <a:cs typeface="Arial"/>
              </a:rPr>
              <a:t>priorità</a:t>
            </a:r>
            <a:r>
              <a:rPr sz="1200" b="1" spc="-60" dirty="0">
                <a:solidFill>
                  <a:srgbClr val="00338D"/>
                </a:solidFill>
                <a:latin typeface="Arial (Corpo)"/>
                <a:cs typeface="Arial"/>
              </a:rPr>
              <a:t> </a:t>
            </a:r>
            <a:r>
              <a:rPr sz="1200" dirty="0">
                <a:solidFill>
                  <a:srgbClr val="00338D"/>
                </a:solidFill>
                <a:latin typeface="Arial (Corpo)"/>
                <a:cs typeface="Arial"/>
              </a:rPr>
              <a:t>nelle</a:t>
            </a:r>
            <a:r>
              <a:rPr sz="1200" spc="-20" dirty="0">
                <a:solidFill>
                  <a:srgbClr val="00338D"/>
                </a:solidFill>
                <a:latin typeface="Arial (Corpo)"/>
                <a:cs typeface="Arial"/>
              </a:rPr>
              <a:t> </a:t>
            </a:r>
            <a:r>
              <a:rPr sz="1200" dirty="0">
                <a:solidFill>
                  <a:srgbClr val="00338D"/>
                </a:solidFill>
                <a:latin typeface="Arial (Corpo)"/>
                <a:cs typeface="Arial"/>
              </a:rPr>
              <a:t>azioni</a:t>
            </a:r>
            <a:r>
              <a:rPr sz="1200" spc="-35" dirty="0">
                <a:solidFill>
                  <a:srgbClr val="00338D"/>
                </a:solidFill>
                <a:latin typeface="Arial (Corpo)"/>
                <a:cs typeface="Arial"/>
              </a:rPr>
              <a:t> </a:t>
            </a:r>
            <a:r>
              <a:rPr sz="1200" dirty="0">
                <a:solidFill>
                  <a:srgbClr val="00338D"/>
                </a:solidFill>
                <a:latin typeface="Arial (Corpo)"/>
                <a:cs typeface="Arial"/>
              </a:rPr>
              <a:t>di</a:t>
            </a:r>
            <a:r>
              <a:rPr sz="1200" spc="-15" dirty="0">
                <a:solidFill>
                  <a:srgbClr val="00338D"/>
                </a:solidFill>
                <a:latin typeface="Arial (Corpo)"/>
                <a:cs typeface="Arial"/>
              </a:rPr>
              <a:t> </a:t>
            </a:r>
            <a:r>
              <a:rPr sz="1200" spc="-10" dirty="0">
                <a:solidFill>
                  <a:srgbClr val="00338D"/>
                </a:solidFill>
                <a:latin typeface="Arial (Corpo)"/>
                <a:cs typeface="Arial"/>
              </a:rPr>
              <a:t>verifica</a:t>
            </a:r>
            <a:r>
              <a:rPr sz="1200" spc="-70" dirty="0">
                <a:solidFill>
                  <a:srgbClr val="00338D"/>
                </a:solidFill>
                <a:latin typeface="Arial (Corpo)"/>
                <a:cs typeface="Arial"/>
              </a:rPr>
              <a:t> </a:t>
            </a:r>
            <a:r>
              <a:rPr sz="1200" dirty="0">
                <a:solidFill>
                  <a:srgbClr val="00338D"/>
                </a:solidFill>
                <a:latin typeface="Arial (Corpo)"/>
                <a:cs typeface="Arial"/>
              </a:rPr>
              <a:t>sul</a:t>
            </a:r>
            <a:r>
              <a:rPr sz="1200" spc="-25" dirty="0">
                <a:solidFill>
                  <a:srgbClr val="00338D"/>
                </a:solidFill>
                <a:latin typeface="Arial (Corpo)"/>
                <a:cs typeface="Arial"/>
              </a:rPr>
              <a:t> </a:t>
            </a:r>
            <a:r>
              <a:rPr sz="1200" dirty="0">
                <a:solidFill>
                  <a:srgbClr val="00338D"/>
                </a:solidFill>
                <a:latin typeface="Arial (Corpo)"/>
                <a:cs typeface="Arial"/>
              </a:rPr>
              <a:t>funzionamento</a:t>
            </a:r>
            <a:r>
              <a:rPr sz="1200" spc="-60" dirty="0">
                <a:solidFill>
                  <a:srgbClr val="00338D"/>
                </a:solidFill>
                <a:latin typeface="Arial (Corpo)"/>
                <a:cs typeface="Arial"/>
              </a:rPr>
              <a:t> </a:t>
            </a:r>
            <a:r>
              <a:rPr sz="1200" dirty="0">
                <a:solidFill>
                  <a:srgbClr val="00338D"/>
                </a:solidFill>
                <a:latin typeface="Arial (Corpo)"/>
                <a:cs typeface="Arial"/>
              </a:rPr>
              <a:t>del</a:t>
            </a:r>
            <a:r>
              <a:rPr sz="1200" spc="-95" dirty="0">
                <a:solidFill>
                  <a:srgbClr val="00338D"/>
                </a:solidFill>
                <a:latin typeface="Arial (Corpo)"/>
                <a:cs typeface="Arial"/>
              </a:rPr>
              <a:t> </a:t>
            </a:r>
            <a:r>
              <a:rPr sz="1200" spc="-10" dirty="0">
                <a:solidFill>
                  <a:srgbClr val="00338D"/>
                </a:solidFill>
                <a:latin typeface="Arial (Corpo)"/>
                <a:cs typeface="Arial"/>
              </a:rPr>
              <a:t>Modello</a:t>
            </a:r>
            <a:r>
              <a:rPr sz="1200" spc="-10" dirty="0">
                <a:latin typeface="Arial (Corpo)"/>
                <a:cs typeface="Arial"/>
              </a:rPr>
              <a:t>.</a:t>
            </a:r>
            <a:endParaRPr sz="1200">
              <a:latin typeface="Arial (Corpo)"/>
              <a:cs typeface="Arial"/>
            </a:endParaRPr>
          </a:p>
        </p:txBody>
      </p:sp>
      <p:pic>
        <p:nvPicPr>
          <p:cNvPr id="10" name="object 10"/>
          <p:cNvPicPr/>
          <p:nvPr/>
        </p:nvPicPr>
        <p:blipFill>
          <a:blip r:embed="rId2" cstate="print"/>
          <a:stretch>
            <a:fillRect/>
          </a:stretch>
        </p:blipFill>
        <p:spPr>
          <a:xfrm>
            <a:off x="475487" y="4328996"/>
            <a:ext cx="975359" cy="448055"/>
          </a:xfrm>
          <a:prstGeom prst="rect">
            <a:avLst/>
          </a:prstGeom>
        </p:spPr>
      </p:pic>
      <p:sp>
        <p:nvSpPr>
          <p:cNvPr id="11" name="object 11"/>
          <p:cNvSpPr txBox="1"/>
          <p:nvPr/>
        </p:nvSpPr>
        <p:spPr>
          <a:xfrm>
            <a:off x="681859" y="4383043"/>
            <a:ext cx="565785" cy="243656"/>
          </a:xfrm>
          <a:prstGeom prst="rect">
            <a:avLst/>
          </a:prstGeom>
        </p:spPr>
        <p:txBody>
          <a:bodyPr vert="horz" wrap="square" lIns="0" tIns="12700" rIns="0" bIns="0" rtlCol="0">
            <a:spAutoFit/>
          </a:bodyPr>
          <a:lstStyle/>
          <a:p>
            <a:pPr marL="12700">
              <a:lnSpc>
                <a:spcPct val="100000"/>
              </a:lnSpc>
              <a:spcBef>
                <a:spcPts val="100"/>
              </a:spcBef>
            </a:pPr>
            <a:r>
              <a:rPr sz="1500" b="1" spc="-20" dirty="0">
                <a:solidFill>
                  <a:srgbClr val="FFFFFF"/>
                </a:solidFill>
                <a:latin typeface="+mn-lt"/>
                <a:cs typeface="Arial"/>
              </a:rPr>
              <a:t>CRSA</a:t>
            </a:r>
            <a:endParaRPr sz="1500">
              <a:latin typeface="+mn-lt"/>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1772" y="5600700"/>
            <a:ext cx="8220455" cy="992123"/>
          </a:xfrm>
          <a:prstGeom prst="rect">
            <a:avLst/>
          </a:prstGeom>
        </p:spPr>
      </p:pic>
      <p:sp>
        <p:nvSpPr>
          <p:cNvPr id="3" name="object 3"/>
          <p:cNvSpPr txBox="1">
            <a:spLocks noGrp="1"/>
          </p:cNvSpPr>
          <p:nvPr>
            <p:ph type="title"/>
          </p:nvPr>
        </p:nvSpPr>
        <p:spPr>
          <a:xfrm>
            <a:off x="534924" y="410427"/>
            <a:ext cx="2994608" cy="504176"/>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Codice Etico</a:t>
            </a:r>
          </a:p>
        </p:txBody>
      </p:sp>
      <p:graphicFrame>
        <p:nvGraphicFramePr>
          <p:cNvPr id="4" name="object 4"/>
          <p:cNvGraphicFramePr>
            <a:graphicFrameLocks noGrp="1"/>
          </p:cNvGraphicFramePr>
          <p:nvPr>
            <p:extLst>
              <p:ext uri="{D42A27DB-BD31-4B8C-83A1-F6EECF244321}">
                <p14:modId xmlns:p14="http://schemas.microsoft.com/office/powerpoint/2010/main" val="3922823944"/>
              </p:ext>
            </p:extLst>
          </p:nvPr>
        </p:nvGraphicFramePr>
        <p:xfrm>
          <a:off x="746048" y="27641"/>
          <a:ext cx="7639685" cy="319405"/>
        </p:xfrm>
        <a:graphic>
          <a:graphicData uri="http://schemas.openxmlformats.org/drawingml/2006/table">
            <a:tbl>
              <a:tblPr firstRow="1" bandRow="1">
                <a:tableStyleId>{2D5ABB26-0587-4C30-8999-92F81FD0307C}</a:tableStyleId>
              </a:tblPr>
              <a:tblGrid>
                <a:gridCol w="821055">
                  <a:extLst>
                    <a:ext uri="{9D8B030D-6E8A-4147-A177-3AD203B41FA5}">
                      <a16:colId xmlns:a16="http://schemas.microsoft.com/office/drawing/2014/main" val="20000"/>
                    </a:ext>
                  </a:extLst>
                </a:gridCol>
                <a:gridCol w="681863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mn-lt"/>
                          <a:cs typeface="Arial"/>
                        </a:rPr>
                        <a:t>3</a:t>
                      </a:r>
                      <a:endParaRPr sz="1500">
                        <a:latin typeface="+mn-lt"/>
                        <a:cs typeface="Arial"/>
                      </a:endParaRPr>
                    </a:p>
                  </a:txBody>
                  <a:tcPr marL="0" marR="0" marT="36830" marB="0">
                    <a:solidFill>
                      <a:srgbClr val="00338D"/>
                    </a:solidFill>
                  </a:tcPr>
                </a:tc>
                <a:tc>
                  <a:txBody>
                    <a:bodyPr/>
                    <a:lstStyle/>
                    <a:p>
                      <a:pPr marL="90805">
                        <a:lnSpc>
                          <a:spcPct val="100000"/>
                        </a:lnSpc>
                        <a:spcBef>
                          <a:spcPts val="290"/>
                        </a:spcBef>
                      </a:pPr>
                      <a:r>
                        <a:rPr sz="1500" b="1" dirty="0">
                          <a:solidFill>
                            <a:srgbClr val="00338D"/>
                          </a:solidFill>
                          <a:latin typeface="+mn-lt"/>
                          <a:cs typeface="Arial"/>
                        </a:rPr>
                        <a:t>Il</a:t>
                      </a:r>
                      <a:r>
                        <a:rPr sz="1500" b="1" spc="-40" dirty="0">
                          <a:solidFill>
                            <a:srgbClr val="00338D"/>
                          </a:solidFill>
                          <a:latin typeface="+mn-lt"/>
                          <a:cs typeface="Arial"/>
                        </a:rPr>
                        <a:t> </a:t>
                      </a:r>
                      <a:r>
                        <a:rPr sz="1500" b="1" dirty="0">
                          <a:solidFill>
                            <a:srgbClr val="00338D"/>
                          </a:solidFill>
                          <a:latin typeface="+mn-lt"/>
                          <a:cs typeface="Arial"/>
                        </a:rPr>
                        <a:t>Modello</a:t>
                      </a:r>
                      <a:r>
                        <a:rPr sz="1500" b="1" spc="-60" dirty="0">
                          <a:solidFill>
                            <a:srgbClr val="00338D"/>
                          </a:solidFill>
                          <a:latin typeface="+mn-lt"/>
                          <a:cs typeface="Arial"/>
                        </a:rPr>
                        <a:t> </a:t>
                      </a:r>
                      <a:r>
                        <a:rPr sz="1500" b="1" dirty="0">
                          <a:solidFill>
                            <a:srgbClr val="00338D"/>
                          </a:solidFill>
                          <a:latin typeface="+mn-lt"/>
                          <a:cs typeface="Arial"/>
                        </a:rPr>
                        <a:t>di</a:t>
                      </a:r>
                      <a:r>
                        <a:rPr sz="1500" b="1" spc="-30" dirty="0">
                          <a:solidFill>
                            <a:srgbClr val="00338D"/>
                          </a:solidFill>
                          <a:latin typeface="+mn-lt"/>
                          <a:cs typeface="Arial"/>
                        </a:rPr>
                        <a:t> </a:t>
                      </a:r>
                      <a:r>
                        <a:rPr sz="1500" b="1" dirty="0">
                          <a:solidFill>
                            <a:srgbClr val="00338D"/>
                          </a:solidFill>
                          <a:latin typeface="+mn-lt"/>
                          <a:cs typeface="Arial"/>
                        </a:rPr>
                        <a:t>organizzazione,</a:t>
                      </a:r>
                      <a:r>
                        <a:rPr sz="1500" b="1" spc="-55" dirty="0">
                          <a:solidFill>
                            <a:srgbClr val="00338D"/>
                          </a:solidFill>
                          <a:latin typeface="+mn-lt"/>
                          <a:cs typeface="Arial"/>
                        </a:rPr>
                        <a:t> </a:t>
                      </a:r>
                      <a:r>
                        <a:rPr sz="1500" b="1" dirty="0">
                          <a:solidFill>
                            <a:srgbClr val="00338D"/>
                          </a:solidFill>
                          <a:latin typeface="+mn-lt"/>
                          <a:cs typeface="Arial"/>
                        </a:rPr>
                        <a:t>gestione</a:t>
                      </a:r>
                      <a:r>
                        <a:rPr sz="1500" b="1" spc="-60" dirty="0">
                          <a:solidFill>
                            <a:srgbClr val="00338D"/>
                          </a:solidFill>
                          <a:latin typeface="+mn-lt"/>
                          <a:cs typeface="Arial"/>
                        </a:rPr>
                        <a:t> </a:t>
                      </a:r>
                      <a:r>
                        <a:rPr sz="1500" b="1" spc="-10" dirty="0">
                          <a:solidFill>
                            <a:srgbClr val="00338D"/>
                          </a:solidFill>
                          <a:latin typeface="+mn-lt"/>
                          <a:cs typeface="Arial"/>
                        </a:rPr>
                        <a:t>e</a:t>
                      </a:r>
                      <a:r>
                        <a:rPr sz="1500" b="1" spc="-100" dirty="0">
                          <a:solidFill>
                            <a:srgbClr val="00338D"/>
                          </a:solidFill>
                          <a:latin typeface="+mn-lt"/>
                          <a:cs typeface="Arial"/>
                        </a:rPr>
                        <a:t> </a:t>
                      </a:r>
                      <a:r>
                        <a:rPr sz="1500" b="1" spc="-10" dirty="0">
                          <a:solidFill>
                            <a:srgbClr val="00338D"/>
                          </a:solidFill>
                          <a:latin typeface="+mn-lt"/>
                          <a:cs typeface="Arial"/>
                        </a:rPr>
                        <a:t>controllo</a:t>
                      </a:r>
                      <a:endParaRPr sz="1500" dirty="0">
                        <a:latin typeface="+mn-lt"/>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
        <p:nvSpPr>
          <p:cNvPr id="5" name="object 5"/>
          <p:cNvSpPr txBox="1"/>
          <p:nvPr/>
        </p:nvSpPr>
        <p:spPr>
          <a:xfrm>
            <a:off x="1923800" y="1000779"/>
            <a:ext cx="6488430" cy="1459374"/>
          </a:xfrm>
          <a:prstGeom prst="rect">
            <a:avLst/>
          </a:prstGeom>
        </p:spPr>
        <p:txBody>
          <a:bodyPr vert="horz" wrap="square" lIns="0" tIns="12700" rIns="0" bIns="0" rtlCol="0">
            <a:spAutoFit/>
          </a:bodyPr>
          <a:lstStyle/>
          <a:p>
            <a:pPr marL="12700" algn="just">
              <a:lnSpc>
                <a:spcPct val="100000"/>
              </a:lnSpc>
              <a:spcBef>
                <a:spcPts val="100"/>
              </a:spcBef>
            </a:pPr>
            <a:r>
              <a:rPr sz="1200" spc="-25" dirty="0">
                <a:latin typeface="Arial (Corpo)"/>
                <a:cs typeface="Arial"/>
              </a:rPr>
              <a:t>L’adozione</a:t>
            </a:r>
            <a:r>
              <a:rPr sz="1200" spc="-30" dirty="0">
                <a:latin typeface="Arial (Corpo)"/>
                <a:cs typeface="Arial"/>
              </a:rPr>
              <a:t> </a:t>
            </a:r>
            <a:r>
              <a:rPr sz="1200" dirty="0">
                <a:latin typeface="Arial (Corpo)"/>
                <a:cs typeface="Arial"/>
              </a:rPr>
              <a:t>di</a:t>
            </a:r>
            <a:r>
              <a:rPr sz="1200" spc="-20" dirty="0">
                <a:latin typeface="Arial (Corpo)"/>
                <a:cs typeface="Arial"/>
              </a:rPr>
              <a:t> </a:t>
            </a:r>
            <a:r>
              <a:rPr sz="1200" dirty="0">
                <a:latin typeface="Arial (Corpo)"/>
                <a:cs typeface="Arial"/>
              </a:rPr>
              <a:t>un</a:t>
            </a:r>
            <a:r>
              <a:rPr sz="1200" spc="-25" dirty="0">
                <a:latin typeface="Arial (Corpo)"/>
                <a:cs typeface="Arial"/>
              </a:rPr>
              <a:t> </a:t>
            </a:r>
            <a:r>
              <a:rPr sz="1200" dirty="0">
                <a:latin typeface="Arial (Corpo)"/>
                <a:cs typeface="Arial"/>
              </a:rPr>
              <a:t>Codice</a:t>
            </a:r>
            <a:r>
              <a:rPr sz="1200" spc="-15" dirty="0">
                <a:latin typeface="Arial (Corpo)"/>
                <a:cs typeface="Arial"/>
              </a:rPr>
              <a:t> </a:t>
            </a:r>
            <a:r>
              <a:rPr sz="1200" dirty="0">
                <a:latin typeface="Arial (Corpo)"/>
                <a:cs typeface="Arial"/>
              </a:rPr>
              <a:t>Etico</a:t>
            </a:r>
            <a:r>
              <a:rPr sz="1200" spc="-50" dirty="0">
                <a:latin typeface="Arial (Corpo)"/>
                <a:cs typeface="Arial"/>
              </a:rPr>
              <a:t> </a:t>
            </a:r>
            <a:r>
              <a:rPr sz="1200" dirty="0">
                <a:latin typeface="Arial (Corpo)"/>
                <a:cs typeface="Arial"/>
              </a:rPr>
              <a:t>quale</a:t>
            </a:r>
            <a:r>
              <a:rPr sz="1200" spc="-25" dirty="0">
                <a:latin typeface="Arial (Corpo)"/>
                <a:cs typeface="Arial"/>
              </a:rPr>
              <a:t> </a:t>
            </a:r>
            <a:r>
              <a:rPr sz="1200" dirty="0">
                <a:latin typeface="Arial (Corpo)"/>
                <a:cs typeface="Arial"/>
              </a:rPr>
              <a:t>utile</a:t>
            </a:r>
            <a:r>
              <a:rPr sz="1200" spc="-50" dirty="0">
                <a:latin typeface="Arial (Corpo)"/>
                <a:cs typeface="Arial"/>
              </a:rPr>
              <a:t> </a:t>
            </a:r>
            <a:r>
              <a:rPr sz="1200" spc="-10" dirty="0">
                <a:latin typeface="Arial (Corpo)"/>
                <a:cs typeface="Arial"/>
              </a:rPr>
              <a:t>strumento</a:t>
            </a:r>
            <a:r>
              <a:rPr sz="1200" spc="-50" dirty="0">
                <a:latin typeface="Arial (Corpo)"/>
                <a:cs typeface="Arial"/>
              </a:rPr>
              <a:t> </a:t>
            </a:r>
            <a:r>
              <a:rPr sz="1200" dirty="0">
                <a:latin typeface="Arial (Corpo)"/>
                <a:cs typeface="Arial"/>
              </a:rPr>
              <a:t>di</a:t>
            </a:r>
            <a:r>
              <a:rPr sz="1200" spc="300" dirty="0">
                <a:latin typeface="Arial (Corpo)"/>
                <a:cs typeface="Arial"/>
              </a:rPr>
              <a:t> </a:t>
            </a:r>
            <a:r>
              <a:rPr sz="1200" i="1" spc="-10" dirty="0">
                <a:latin typeface="Arial (Corpo)"/>
                <a:cs typeface="Arial"/>
              </a:rPr>
              <a:t>governance</a:t>
            </a:r>
            <a:endParaRPr sz="1200" dirty="0">
              <a:latin typeface="Arial (Corpo)"/>
              <a:cs typeface="Arial"/>
            </a:endParaRPr>
          </a:p>
          <a:p>
            <a:pPr marL="12700" algn="just">
              <a:lnSpc>
                <a:spcPct val="100000"/>
              </a:lnSpc>
            </a:pPr>
            <a:r>
              <a:rPr sz="1200" dirty="0">
                <a:latin typeface="Arial (Corpo)"/>
                <a:cs typeface="Arial"/>
              </a:rPr>
              <a:t>costituisce</a:t>
            </a:r>
            <a:r>
              <a:rPr sz="1200" spc="-55" dirty="0">
                <a:latin typeface="Arial (Corpo)"/>
                <a:cs typeface="Arial"/>
              </a:rPr>
              <a:t> </a:t>
            </a:r>
            <a:r>
              <a:rPr sz="1200" dirty="0">
                <a:latin typeface="Arial (Corpo)"/>
                <a:cs typeface="Arial"/>
              </a:rPr>
              <a:t>un</a:t>
            </a:r>
            <a:r>
              <a:rPr sz="1200" spc="-10" dirty="0">
                <a:latin typeface="Arial (Corpo)"/>
                <a:cs typeface="Arial"/>
              </a:rPr>
              <a:t> </a:t>
            </a:r>
            <a:r>
              <a:rPr sz="1200" b="1" dirty="0">
                <a:solidFill>
                  <a:srgbClr val="00338D"/>
                </a:solidFill>
                <a:latin typeface="Arial (Corpo)"/>
                <a:cs typeface="Arial"/>
              </a:rPr>
              <a:t>elemento</a:t>
            </a:r>
            <a:r>
              <a:rPr sz="1200" b="1" spc="-35" dirty="0">
                <a:solidFill>
                  <a:srgbClr val="00338D"/>
                </a:solidFill>
                <a:latin typeface="Arial (Corpo)"/>
                <a:cs typeface="Arial"/>
              </a:rPr>
              <a:t> </a:t>
            </a:r>
            <a:r>
              <a:rPr sz="1200" b="1" dirty="0">
                <a:solidFill>
                  <a:srgbClr val="00338D"/>
                </a:solidFill>
                <a:latin typeface="Arial (Corpo)"/>
                <a:cs typeface="Arial"/>
              </a:rPr>
              <a:t>essenziale</a:t>
            </a:r>
            <a:r>
              <a:rPr sz="1200" b="1" spc="-55" dirty="0">
                <a:solidFill>
                  <a:srgbClr val="00338D"/>
                </a:solidFill>
                <a:latin typeface="Arial (Corpo)"/>
                <a:cs typeface="Arial"/>
              </a:rPr>
              <a:t> </a:t>
            </a:r>
            <a:r>
              <a:rPr sz="1200" b="1" dirty="0">
                <a:solidFill>
                  <a:srgbClr val="00338D"/>
                </a:solidFill>
                <a:latin typeface="Arial (Corpo)"/>
                <a:cs typeface="Arial"/>
              </a:rPr>
              <a:t>del</a:t>
            </a:r>
            <a:r>
              <a:rPr sz="1200" b="1" spc="-10" dirty="0">
                <a:solidFill>
                  <a:srgbClr val="00338D"/>
                </a:solidFill>
                <a:latin typeface="Arial (Corpo)"/>
                <a:cs typeface="Arial"/>
              </a:rPr>
              <a:t> </a:t>
            </a:r>
            <a:r>
              <a:rPr sz="1200" b="1" dirty="0">
                <a:solidFill>
                  <a:srgbClr val="00338D"/>
                </a:solidFill>
                <a:latin typeface="Arial (Corpo)"/>
                <a:cs typeface="Arial"/>
              </a:rPr>
              <a:t>sistema</a:t>
            </a:r>
            <a:r>
              <a:rPr sz="1200" b="1" spc="-25" dirty="0">
                <a:solidFill>
                  <a:srgbClr val="00338D"/>
                </a:solidFill>
                <a:latin typeface="Arial (Corpo)"/>
                <a:cs typeface="Arial"/>
              </a:rPr>
              <a:t> </a:t>
            </a:r>
            <a:r>
              <a:rPr sz="1200" b="1" dirty="0">
                <a:solidFill>
                  <a:srgbClr val="00338D"/>
                </a:solidFill>
                <a:latin typeface="Arial (Corpo)"/>
                <a:cs typeface="Arial"/>
              </a:rPr>
              <a:t>di</a:t>
            </a:r>
            <a:r>
              <a:rPr sz="1200" b="1" spc="-30" dirty="0">
                <a:solidFill>
                  <a:srgbClr val="00338D"/>
                </a:solidFill>
                <a:latin typeface="Arial (Corpo)"/>
                <a:cs typeface="Arial"/>
              </a:rPr>
              <a:t> </a:t>
            </a:r>
            <a:r>
              <a:rPr sz="1200" b="1" spc="-10" dirty="0">
                <a:solidFill>
                  <a:srgbClr val="00338D"/>
                </a:solidFill>
                <a:latin typeface="Arial (Corpo)"/>
                <a:cs typeface="Arial"/>
              </a:rPr>
              <a:t>controllo</a:t>
            </a:r>
            <a:r>
              <a:rPr sz="1200" b="1" spc="-195" dirty="0">
                <a:solidFill>
                  <a:srgbClr val="00338D"/>
                </a:solidFill>
                <a:latin typeface="Arial (Corpo)"/>
                <a:cs typeface="Arial"/>
              </a:rPr>
              <a:t> </a:t>
            </a:r>
            <a:r>
              <a:rPr sz="1200" b="1" spc="-10" dirty="0">
                <a:solidFill>
                  <a:srgbClr val="00338D"/>
                </a:solidFill>
                <a:latin typeface="Arial (Corpo)"/>
                <a:cs typeface="Arial"/>
              </a:rPr>
              <a:t>preventivo.</a:t>
            </a:r>
            <a:endParaRPr sz="1200" dirty="0">
              <a:latin typeface="Arial (Corpo)"/>
              <a:cs typeface="Arial"/>
            </a:endParaRPr>
          </a:p>
          <a:p>
            <a:pPr marL="12700" marR="5080" algn="just">
              <a:lnSpc>
                <a:spcPct val="100000"/>
              </a:lnSpc>
              <a:spcBef>
                <a:spcPts val="600"/>
              </a:spcBef>
            </a:pPr>
            <a:r>
              <a:rPr sz="1200" dirty="0">
                <a:latin typeface="Arial (Corpo)"/>
                <a:cs typeface="Arial"/>
              </a:rPr>
              <a:t>I</a:t>
            </a:r>
            <a:r>
              <a:rPr sz="1200" spc="165" dirty="0">
                <a:latin typeface="Arial (Corpo)"/>
                <a:cs typeface="Arial"/>
              </a:rPr>
              <a:t> </a:t>
            </a:r>
            <a:r>
              <a:rPr sz="1200" dirty="0">
                <a:latin typeface="Arial (Corpo)"/>
                <a:cs typeface="Arial"/>
              </a:rPr>
              <a:t>principi</a:t>
            </a:r>
            <a:r>
              <a:rPr sz="1200" spc="170" dirty="0">
                <a:latin typeface="Arial (Corpo)"/>
                <a:cs typeface="Arial"/>
              </a:rPr>
              <a:t> </a:t>
            </a:r>
            <a:r>
              <a:rPr sz="1200" dirty="0">
                <a:latin typeface="Arial (Corpo)"/>
                <a:cs typeface="Arial"/>
              </a:rPr>
              <a:t>inseriti</a:t>
            </a:r>
            <a:r>
              <a:rPr sz="1200" spc="170" dirty="0">
                <a:latin typeface="Arial (Corpo)"/>
                <a:cs typeface="Arial"/>
              </a:rPr>
              <a:t> </a:t>
            </a:r>
            <a:r>
              <a:rPr sz="1200" dirty="0">
                <a:latin typeface="Arial (Corpo)"/>
                <a:cs typeface="Arial"/>
              </a:rPr>
              <a:t>nel</a:t>
            </a:r>
            <a:r>
              <a:rPr sz="1200" spc="170" dirty="0">
                <a:latin typeface="Arial (Corpo)"/>
                <a:cs typeface="Arial"/>
              </a:rPr>
              <a:t> </a:t>
            </a:r>
            <a:r>
              <a:rPr sz="1200" dirty="0">
                <a:latin typeface="Arial (Corpo)"/>
                <a:cs typeface="Arial"/>
              </a:rPr>
              <a:t>Codice</a:t>
            </a:r>
            <a:r>
              <a:rPr sz="1200" spc="160" dirty="0">
                <a:latin typeface="Arial (Corpo)"/>
                <a:cs typeface="Arial"/>
              </a:rPr>
              <a:t> </a:t>
            </a:r>
            <a:r>
              <a:rPr sz="1200" dirty="0">
                <a:latin typeface="Arial (Corpo)"/>
                <a:cs typeface="Arial"/>
              </a:rPr>
              <a:t>Etico</a:t>
            </a:r>
            <a:r>
              <a:rPr sz="1200" spc="170" dirty="0">
                <a:latin typeface="Arial (Corpo)"/>
                <a:cs typeface="Arial"/>
              </a:rPr>
              <a:t> </a:t>
            </a:r>
            <a:r>
              <a:rPr sz="1200" dirty="0">
                <a:latin typeface="Arial (Corpo)"/>
                <a:cs typeface="Arial"/>
              </a:rPr>
              <a:t>sono</a:t>
            </a:r>
            <a:r>
              <a:rPr sz="1200" spc="160" dirty="0">
                <a:latin typeface="Arial (Corpo)"/>
                <a:cs typeface="Arial"/>
              </a:rPr>
              <a:t> </a:t>
            </a:r>
            <a:r>
              <a:rPr sz="1200" dirty="0">
                <a:latin typeface="Arial (Corpo)"/>
                <a:cs typeface="Arial"/>
              </a:rPr>
              <a:t>rivolti</a:t>
            </a:r>
            <a:r>
              <a:rPr sz="1200" spc="155" dirty="0">
                <a:latin typeface="Arial (Corpo)"/>
                <a:cs typeface="Arial"/>
              </a:rPr>
              <a:t> </a:t>
            </a:r>
            <a:r>
              <a:rPr sz="1200" dirty="0">
                <a:latin typeface="Arial (Corpo)"/>
                <a:cs typeface="Arial"/>
              </a:rPr>
              <a:t>a:</a:t>
            </a:r>
            <a:r>
              <a:rPr sz="1200" spc="155" dirty="0">
                <a:latin typeface="Arial (Corpo)"/>
                <a:cs typeface="Arial"/>
              </a:rPr>
              <a:t> </a:t>
            </a:r>
            <a:r>
              <a:rPr sz="1200" b="1" dirty="0">
                <a:solidFill>
                  <a:srgbClr val="00338D"/>
                </a:solidFill>
                <a:latin typeface="Arial (Corpo)"/>
                <a:cs typeface="Arial"/>
              </a:rPr>
              <a:t>amministratori,</a:t>
            </a:r>
            <a:r>
              <a:rPr sz="1200" b="1" spc="155" dirty="0">
                <a:solidFill>
                  <a:srgbClr val="00338D"/>
                </a:solidFill>
                <a:latin typeface="Arial (Corpo)"/>
                <a:cs typeface="Arial"/>
              </a:rPr>
              <a:t> </a:t>
            </a:r>
            <a:r>
              <a:rPr sz="1200" b="1" spc="-10" dirty="0">
                <a:solidFill>
                  <a:srgbClr val="00338D"/>
                </a:solidFill>
                <a:latin typeface="Arial (Corpo)"/>
                <a:cs typeface="Arial"/>
              </a:rPr>
              <a:t>dirigenti, </a:t>
            </a:r>
            <a:r>
              <a:rPr sz="1200" b="1" dirty="0">
                <a:solidFill>
                  <a:srgbClr val="00338D"/>
                </a:solidFill>
                <a:latin typeface="Arial (Corpo)"/>
                <a:cs typeface="Arial"/>
              </a:rPr>
              <a:t>dipendenti,</a:t>
            </a:r>
            <a:r>
              <a:rPr sz="1200" b="1" spc="420" dirty="0">
                <a:solidFill>
                  <a:srgbClr val="00338D"/>
                </a:solidFill>
                <a:latin typeface="Arial (Corpo)"/>
                <a:cs typeface="Arial"/>
              </a:rPr>
              <a:t> </a:t>
            </a:r>
            <a:r>
              <a:rPr sz="1200" b="1" dirty="0">
                <a:solidFill>
                  <a:srgbClr val="00338D"/>
                </a:solidFill>
                <a:latin typeface="Arial (Corpo)"/>
                <a:cs typeface="Arial"/>
              </a:rPr>
              <a:t>consulenti,</a:t>
            </a:r>
            <a:r>
              <a:rPr sz="1200" b="1" spc="425" dirty="0">
                <a:solidFill>
                  <a:srgbClr val="00338D"/>
                </a:solidFill>
                <a:latin typeface="Arial (Corpo)"/>
                <a:cs typeface="Arial"/>
              </a:rPr>
              <a:t> </a:t>
            </a:r>
            <a:r>
              <a:rPr sz="1200" b="1" dirty="0">
                <a:solidFill>
                  <a:srgbClr val="00338D"/>
                </a:solidFill>
                <a:latin typeface="Arial (Corpo)"/>
                <a:cs typeface="Arial"/>
              </a:rPr>
              <a:t>collaboratori,</a:t>
            </a:r>
            <a:r>
              <a:rPr sz="1200" b="1" spc="415" dirty="0">
                <a:solidFill>
                  <a:srgbClr val="00338D"/>
                </a:solidFill>
                <a:latin typeface="Arial (Corpo)"/>
                <a:cs typeface="Arial"/>
              </a:rPr>
              <a:t> </a:t>
            </a:r>
            <a:r>
              <a:rPr sz="1200" b="1" dirty="0">
                <a:solidFill>
                  <a:srgbClr val="00338D"/>
                </a:solidFill>
                <a:latin typeface="Arial (Corpo)"/>
                <a:cs typeface="Arial"/>
              </a:rPr>
              <a:t>agenti,</a:t>
            </a:r>
            <a:r>
              <a:rPr sz="1200" b="1" spc="425" dirty="0">
                <a:solidFill>
                  <a:srgbClr val="00338D"/>
                </a:solidFill>
                <a:latin typeface="Arial (Corpo)"/>
                <a:cs typeface="Arial"/>
              </a:rPr>
              <a:t> </a:t>
            </a:r>
            <a:r>
              <a:rPr sz="1200" b="1" dirty="0">
                <a:solidFill>
                  <a:srgbClr val="00338D"/>
                </a:solidFill>
                <a:latin typeface="Arial (Corpo)"/>
                <a:cs typeface="Arial"/>
              </a:rPr>
              <a:t>procuratori</a:t>
            </a:r>
            <a:r>
              <a:rPr sz="1200" b="1" spc="420" dirty="0">
                <a:solidFill>
                  <a:srgbClr val="00338D"/>
                </a:solidFill>
                <a:latin typeface="Arial (Corpo)"/>
                <a:cs typeface="Arial"/>
              </a:rPr>
              <a:t> </a:t>
            </a:r>
            <a:r>
              <a:rPr sz="1200" b="1" dirty="0">
                <a:solidFill>
                  <a:srgbClr val="00338D"/>
                </a:solidFill>
                <a:latin typeface="Arial (Corpo)"/>
                <a:cs typeface="Arial"/>
              </a:rPr>
              <a:t>e</a:t>
            </a:r>
            <a:r>
              <a:rPr sz="1200" b="1" spc="415" dirty="0">
                <a:solidFill>
                  <a:srgbClr val="00338D"/>
                </a:solidFill>
                <a:latin typeface="Arial (Corpo)"/>
                <a:cs typeface="Arial"/>
              </a:rPr>
              <a:t> </a:t>
            </a:r>
            <a:r>
              <a:rPr sz="1200" b="1" dirty="0">
                <a:solidFill>
                  <a:srgbClr val="00338D"/>
                </a:solidFill>
                <a:latin typeface="Arial (Corpo)"/>
                <a:cs typeface="Arial"/>
              </a:rPr>
              <a:t>terzi</a:t>
            </a:r>
            <a:r>
              <a:rPr sz="1200" b="1" spc="425" dirty="0">
                <a:solidFill>
                  <a:srgbClr val="00338D"/>
                </a:solidFill>
                <a:latin typeface="Arial (Corpo)"/>
                <a:cs typeface="Arial"/>
              </a:rPr>
              <a:t> </a:t>
            </a:r>
            <a:r>
              <a:rPr sz="1200" b="1" spc="-25" dirty="0">
                <a:solidFill>
                  <a:srgbClr val="00338D"/>
                </a:solidFill>
                <a:latin typeface="Arial (Corpo)"/>
                <a:cs typeface="Arial"/>
              </a:rPr>
              <a:t>che </a:t>
            </a:r>
            <a:r>
              <a:rPr sz="1200" b="1" dirty="0">
                <a:solidFill>
                  <a:srgbClr val="00338D"/>
                </a:solidFill>
                <a:latin typeface="Arial (Corpo)"/>
                <a:cs typeface="Arial"/>
              </a:rPr>
              <a:t>operano</a:t>
            </a:r>
            <a:r>
              <a:rPr sz="1200" b="1" spc="-65" dirty="0">
                <a:solidFill>
                  <a:srgbClr val="00338D"/>
                </a:solidFill>
                <a:latin typeface="Arial (Corpo)"/>
                <a:cs typeface="Arial"/>
              </a:rPr>
              <a:t> </a:t>
            </a:r>
            <a:r>
              <a:rPr sz="1200" b="1" dirty="0">
                <a:solidFill>
                  <a:srgbClr val="00338D"/>
                </a:solidFill>
                <a:latin typeface="Arial (Corpo)"/>
                <a:cs typeface="Arial"/>
              </a:rPr>
              <a:t>per</a:t>
            </a:r>
            <a:r>
              <a:rPr sz="1200" b="1" spc="-15" dirty="0">
                <a:solidFill>
                  <a:srgbClr val="00338D"/>
                </a:solidFill>
                <a:latin typeface="Arial (Corpo)"/>
                <a:cs typeface="Arial"/>
              </a:rPr>
              <a:t> </a:t>
            </a:r>
            <a:r>
              <a:rPr sz="1200" b="1" dirty="0">
                <a:solidFill>
                  <a:srgbClr val="00338D"/>
                </a:solidFill>
                <a:latin typeface="Arial (Corpo)"/>
                <a:cs typeface="Arial"/>
              </a:rPr>
              <a:t>conto</a:t>
            </a:r>
            <a:r>
              <a:rPr sz="1200" b="1" spc="-60" dirty="0">
                <a:solidFill>
                  <a:srgbClr val="00338D"/>
                </a:solidFill>
                <a:latin typeface="Arial (Corpo)"/>
                <a:cs typeface="Arial"/>
              </a:rPr>
              <a:t> </a:t>
            </a:r>
            <a:r>
              <a:rPr sz="1200" b="1" dirty="0">
                <a:solidFill>
                  <a:srgbClr val="00338D"/>
                </a:solidFill>
                <a:latin typeface="Arial (Corpo)"/>
                <a:cs typeface="Arial"/>
              </a:rPr>
              <a:t>della</a:t>
            </a:r>
            <a:r>
              <a:rPr sz="1200" b="1" spc="-25" dirty="0">
                <a:solidFill>
                  <a:srgbClr val="00338D"/>
                </a:solidFill>
                <a:latin typeface="Arial (Corpo)"/>
                <a:cs typeface="Arial"/>
              </a:rPr>
              <a:t> </a:t>
            </a:r>
            <a:r>
              <a:rPr sz="1200" b="1" dirty="0">
                <a:solidFill>
                  <a:srgbClr val="00338D"/>
                </a:solidFill>
                <a:latin typeface="Arial (Corpo)"/>
                <a:cs typeface="Arial"/>
              </a:rPr>
              <a:t>Società,</a:t>
            </a:r>
            <a:r>
              <a:rPr sz="1200" b="1" spc="-25" dirty="0">
                <a:solidFill>
                  <a:srgbClr val="00338D"/>
                </a:solidFill>
                <a:latin typeface="Arial (Corpo)"/>
                <a:cs typeface="Arial"/>
              </a:rPr>
              <a:t> </a:t>
            </a:r>
            <a:r>
              <a:rPr sz="1200" b="1" dirty="0">
                <a:solidFill>
                  <a:srgbClr val="00338D"/>
                </a:solidFill>
                <a:latin typeface="Arial (Corpo)"/>
                <a:cs typeface="Arial"/>
              </a:rPr>
              <a:t>clienti</a:t>
            </a:r>
            <a:r>
              <a:rPr sz="1200" b="1" spc="-55" dirty="0">
                <a:solidFill>
                  <a:srgbClr val="00338D"/>
                </a:solidFill>
                <a:latin typeface="Arial (Corpo)"/>
                <a:cs typeface="Arial"/>
              </a:rPr>
              <a:t> </a:t>
            </a:r>
            <a:r>
              <a:rPr sz="1200" b="1" spc="-10" dirty="0">
                <a:solidFill>
                  <a:srgbClr val="00338D"/>
                </a:solidFill>
                <a:latin typeface="Arial (Corpo)"/>
                <a:cs typeface="Arial"/>
              </a:rPr>
              <a:t>e</a:t>
            </a:r>
            <a:r>
              <a:rPr sz="1200" b="1" spc="-114" dirty="0">
                <a:solidFill>
                  <a:srgbClr val="00338D"/>
                </a:solidFill>
                <a:latin typeface="Arial (Corpo)"/>
                <a:cs typeface="Arial"/>
              </a:rPr>
              <a:t> </a:t>
            </a:r>
            <a:r>
              <a:rPr sz="1200" b="1" spc="-10" dirty="0">
                <a:solidFill>
                  <a:srgbClr val="00338D"/>
                </a:solidFill>
                <a:latin typeface="Arial (Corpo)"/>
                <a:cs typeface="Arial"/>
              </a:rPr>
              <a:t>fornitori.</a:t>
            </a:r>
            <a:endParaRPr sz="1200" dirty="0">
              <a:latin typeface="Arial (Corpo)"/>
              <a:cs typeface="Arial"/>
            </a:endParaRPr>
          </a:p>
          <a:p>
            <a:pPr marL="12700" marR="5080" algn="just">
              <a:lnSpc>
                <a:spcPct val="100000"/>
              </a:lnSpc>
              <a:spcBef>
                <a:spcPts val="600"/>
              </a:spcBef>
            </a:pPr>
            <a:r>
              <a:rPr sz="1200" dirty="0">
                <a:latin typeface="Arial (Corpo)"/>
                <a:cs typeface="Arial"/>
              </a:rPr>
              <a:t>Il</a:t>
            </a:r>
            <a:r>
              <a:rPr sz="1200" spc="85" dirty="0">
                <a:latin typeface="Arial (Corpo)"/>
                <a:cs typeface="Arial"/>
              </a:rPr>
              <a:t> </a:t>
            </a:r>
            <a:r>
              <a:rPr sz="1200" dirty="0">
                <a:latin typeface="Arial (Corpo)"/>
                <a:cs typeface="Arial"/>
              </a:rPr>
              <a:t>Codice,</a:t>
            </a:r>
            <a:r>
              <a:rPr sz="1200" spc="65" dirty="0">
                <a:latin typeface="Arial (Corpo)"/>
                <a:cs typeface="Arial"/>
              </a:rPr>
              <a:t> </a:t>
            </a:r>
            <a:r>
              <a:rPr sz="1200" dirty="0">
                <a:latin typeface="Arial (Corpo)"/>
                <a:cs typeface="Arial"/>
              </a:rPr>
              <a:t>pertanto,</a:t>
            </a:r>
            <a:r>
              <a:rPr sz="1200" spc="75" dirty="0">
                <a:latin typeface="Arial (Corpo)"/>
                <a:cs typeface="Arial"/>
              </a:rPr>
              <a:t> </a:t>
            </a:r>
            <a:r>
              <a:rPr sz="1200" dirty="0">
                <a:latin typeface="Arial (Corpo)"/>
                <a:cs typeface="Arial"/>
              </a:rPr>
              <a:t>è</a:t>
            </a:r>
            <a:r>
              <a:rPr sz="1200" spc="80" dirty="0">
                <a:latin typeface="Arial (Corpo)"/>
                <a:cs typeface="Arial"/>
              </a:rPr>
              <a:t> </a:t>
            </a:r>
            <a:r>
              <a:rPr sz="1200" dirty="0">
                <a:latin typeface="Arial (Corpo)"/>
                <a:cs typeface="Arial"/>
              </a:rPr>
              <a:t>direttamente</a:t>
            </a:r>
            <a:r>
              <a:rPr sz="1200" spc="70" dirty="0">
                <a:latin typeface="Arial (Corpo)"/>
                <a:cs typeface="Arial"/>
              </a:rPr>
              <a:t> </a:t>
            </a:r>
            <a:r>
              <a:rPr sz="1200" dirty="0">
                <a:latin typeface="Arial (Corpo)"/>
                <a:cs typeface="Arial"/>
              </a:rPr>
              <a:t>applicabile</a:t>
            </a:r>
            <a:r>
              <a:rPr sz="1200" spc="75" dirty="0">
                <a:latin typeface="Arial (Corpo)"/>
                <a:cs typeface="Arial"/>
              </a:rPr>
              <a:t> </a:t>
            </a:r>
            <a:r>
              <a:rPr sz="1200" u="heavy" dirty="0">
                <a:solidFill>
                  <a:srgbClr val="00338D"/>
                </a:solidFill>
                <a:uFill>
                  <a:solidFill>
                    <a:srgbClr val="00338D"/>
                  </a:solidFill>
                </a:uFill>
                <a:latin typeface="Arial (Corpo)"/>
                <a:cs typeface="Arial"/>
              </a:rPr>
              <a:t>anche</a:t>
            </a:r>
            <a:r>
              <a:rPr sz="1200" u="heavy" spc="80" dirty="0">
                <a:solidFill>
                  <a:srgbClr val="00338D"/>
                </a:solidFill>
                <a:uFill>
                  <a:solidFill>
                    <a:srgbClr val="00338D"/>
                  </a:solidFill>
                </a:uFill>
                <a:latin typeface="Arial (Corpo)"/>
                <a:cs typeface="Arial"/>
              </a:rPr>
              <a:t> </a:t>
            </a:r>
            <a:r>
              <a:rPr sz="1200" u="heavy" dirty="0">
                <a:solidFill>
                  <a:srgbClr val="00338D"/>
                </a:solidFill>
                <a:uFill>
                  <a:solidFill>
                    <a:srgbClr val="00338D"/>
                  </a:solidFill>
                </a:uFill>
                <a:latin typeface="Arial (Corpo)"/>
                <a:cs typeface="Arial"/>
              </a:rPr>
              <a:t>a</a:t>
            </a:r>
            <a:r>
              <a:rPr sz="1200" u="heavy" spc="75" dirty="0">
                <a:solidFill>
                  <a:srgbClr val="00338D"/>
                </a:solidFill>
                <a:uFill>
                  <a:solidFill>
                    <a:srgbClr val="00338D"/>
                  </a:solidFill>
                </a:uFill>
                <a:latin typeface="Arial (Corpo)"/>
                <a:cs typeface="Arial"/>
              </a:rPr>
              <a:t> </a:t>
            </a:r>
            <a:r>
              <a:rPr sz="1200" u="heavy" dirty="0">
                <a:solidFill>
                  <a:srgbClr val="00338D"/>
                </a:solidFill>
                <a:uFill>
                  <a:solidFill>
                    <a:srgbClr val="00338D"/>
                  </a:solidFill>
                </a:uFill>
                <a:latin typeface="Arial (Corpo)"/>
                <a:cs typeface="Arial"/>
              </a:rPr>
              <a:t>quei</a:t>
            </a:r>
            <a:r>
              <a:rPr sz="1200" u="heavy" spc="80" dirty="0">
                <a:solidFill>
                  <a:srgbClr val="00338D"/>
                </a:solidFill>
                <a:uFill>
                  <a:solidFill>
                    <a:srgbClr val="00338D"/>
                  </a:solidFill>
                </a:uFill>
                <a:latin typeface="Arial (Corpo)"/>
                <a:cs typeface="Arial"/>
              </a:rPr>
              <a:t> </a:t>
            </a:r>
            <a:r>
              <a:rPr sz="1200" u="heavy" dirty="0">
                <a:solidFill>
                  <a:srgbClr val="00338D"/>
                </a:solidFill>
                <a:uFill>
                  <a:solidFill>
                    <a:srgbClr val="00338D"/>
                  </a:solidFill>
                </a:uFill>
                <a:latin typeface="Arial (Corpo)"/>
                <a:cs typeface="Arial"/>
              </a:rPr>
              <a:t>soggetti</a:t>
            </a:r>
            <a:r>
              <a:rPr sz="1200" u="heavy" spc="65" dirty="0">
                <a:solidFill>
                  <a:srgbClr val="00338D"/>
                </a:solidFill>
                <a:uFill>
                  <a:solidFill>
                    <a:srgbClr val="00338D"/>
                  </a:solidFill>
                </a:uFill>
                <a:latin typeface="Arial (Corpo)"/>
                <a:cs typeface="Arial"/>
              </a:rPr>
              <a:t> </a:t>
            </a:r>
            <a:r>
              <a:rPr sz="1200" u="heavy" dirty="0">
                <a:solidFill>
                  <a:srgbClr val="00338D"/>
                </a:solidFill>
                <a:uFill>
                  <a:solidFill>
                    <a:srgbClr val="00338D"/>
                  </a:solidFill>
                </a:uFill>
                <a:latin typeface="Arial (Corpo)"/>
                <a:cs typeface="Arial"/>
              </a:rPr>
              <a:t>nei</a:t>
            </a:r>
            <a:r>
              <a:rPr sz="1200" u="heavy" spc="75" dirty="0">
                <a:solidFill>
                  <a:srgbClr val="00338D"/>
                </a:solidFill>
                <a:uFill>
                  <a:solidFill>
                    <a:srgbClr val="00338D"/>
                  </a:solidFill>
                </a:uFill>
                <a:latin typeface="Arial (Corpo)"/>
                <a:cs typeface="Arial"/>
              </a:rPr>
              <a:t> </a:t>
            </a:r>
            <a:r>
              <a:rPr sz="1200" u="heavy" spc="-25" dirty="0">
                <a:solidFill>
                  <a:srgbClr val="00338D"/>
                </a:solidFill>
                <a:uFill>
                  <a:solidFill>
                    <a:srgbClr val="00338D"/>
                  </a:solidFill>
                </a:uFill>
                <a:latin typeface="Arial (Corpo)"/>
                <a:cs typeface="Arial"/>
              </a:rPr>
              <a:t>cui</a:t>
            </a:r>
            <a:r>
              <a:rPr sz="1200" u="none" spc="-25" dirty="0">
                <a:solidFill>
                  <a:srgbClr val="00338D"/>
                </a:solidFill>
                <a:latin typeface="Arial (Corpo)"/>
                <a:cs typeface="Arial"/>
              </a:rPr>
              <a:t> </a:t>
            </a:r>
            <a:r>
              <a:rPr sz="1200" u="heavy" dirty="0">
                <a:solidFill>
                  <a:srgbClr val="00338D"/>
                </a:solidFill>
                <a:uFill>
                  <a:solidFill>
                    <a:srgbClr val="00338D"/>
                  </a:solidFill>
                </a:uFill>
                <a:latin typeface="Arial (Corpo)"/>
                <a:cs typeface="Arial"/>
              </a:rPr>
              <a:t>confronti</a:t>
            </a:r>
            <a:r>
              <a:rPr sz="1200" u="heavy" spc="-50" dirty="0">
                <a:solidFill>
                  <a:srgbClr val="00338D"/>
                </a:solidFill>
                <a:uFill>
                  <a:solidFill>
                    <a:srgbClr val="00338D"/>
                  </a:solidFill>
                </a:uFill>
                <a:latin typeface="Arial (Corpo)"/>
                <a:cs typeface="Arial"/>
              </a:rPr>
              <a:t> </a:t>
            </a:r>
            <a:r>
              <a:rPr sz="1200" u="heavy" dirty="0">
                <a:solidFill>
                  <a:srgbClr val="00338D"/>
                </a:solidFill>
                <a:uFill>
                  <a:solidFill>
                    <a:srgbClr val="00338D"/>
                  </a:solidFill>
                </a:uFill>
                <a:latin typeface="Arial (Corpo)"/>
                <a:cs typeface="Arial"/>
              </a:rPr>
              <a:t>il</a:t>
            </a:r>
            <a:r>
              <a:rPr sz="1200" u="heavy" spc="-20" dirty="0">
                <a:solidFill>
                  <a:srgbClr val="00338D"/>
                </a:solidFill>
                <a:uFill>
                  <a:solidFill>
                    <a:srgbClr val="00338D"/>
                  </a:solidFill>
                </a:uFill>
                <a:latin typeface="Arial (Corpo)"/>
                <a:cs typeface="Arial"/>
              </a:rPr>
              <a:t> </a:t>
            </a:r>
            <a:r>
              <a:rPr sz="1200" u="heavy" dirty="0">
                <a:solidFill>
                  <a:srgbClr val="00338D"/>
                </a:solidFill>
                <a:uFill>
                  <a:solidFill>
                    <a:srgbClr val="00338D"/>
                  </a:solidFill>
                </a:uFill>
                <a:latin typeface="Arial (Corpo)"/>
                <a:cs typeface="Arial"/>
              </a:rPr>
              <a:t>rispetto</a:t>
            </a:r>
            <a:r>
              <a:rPr sz="1200" u="heavy" spc="-40" dirty="0">
                <a:solidFill>
                  <a:srgbClr val="00338D"/>
                </a:solidFill>
                <a:uFill>
                  <a:solidFill>
                    <a:srgbClr val="00338D"/>
                  </a:solidFill>
                </a:uFill>
                <a:latin typeface="Arial (Corpo)"/>
                <a:cs typeface="Arial"/>
              </a:rPr>
              <a:t> </a:t>
            </a:r>
            <a:r>
              <a:rPr sz="1200" u="heavy" dirty="0">
                <a:solidFill>
                  <a:srgbClr val="00338D"/>
                </a:solidFill>
                <a:uFill>
                  <a:solidFill>
                    <a:srgbClr val="00338D"/>
                  </a:solidFill>
                </a:uFill>
                <a:latin typeface="Arial (Corpo)"/>
                <a:cs typeface="Arial"/>
              </a:rPr>
              <a:t>dei</a:t>
            </a:r>
            <a:r>
              <a:rPr sz="1200" u="heavy" spc="-20" dirty="0">
                <a:solidFill>
                  <a:srgbClr val="00338D"/>
                </a:solidFill>
                <a:uFill>
                  <a:solidFill>
                    <a:srgbClr val="00338D"/>
                  </a:solidFill>
                </a:uFill>
                <a:latin typeface="Arial (Corpo)"/>
                <a:cs typeface="Arial"/>
              </a:rPr>
              <a:t> </a:t>
            </a:r>
            <a:r>
              <a:rPr sz="1200" u="heavy" dirty="0">
                <a:solidFill>
                  <a:srgbClr val="00338D"/>
                </a:solidFill>
                <a:uFill>
                  <a:solidFill>
                    <a:srgbClr val="00338D"/>
                  </a:solidFill>
                </a:uFill>
                <a:latin typeface="Arial (Corpo)"/>
                <a:cs typeface="Arial"/>
              </a:rPr>
              <a:t>principi</a:t>
            </a:r>
            <a:r>
              <a:rPr sz="1200" u="heavy" spc="-30" dirty="0">
                <a:solidFill>
                  <a:srgbClr val="00338D"/>
                </a:solidFill>
                <a:uFill>
                  <a:solidFill>
                    <a:srgbClr val="00338D"/>
                  </a:solidFill>
                </a:uFill>
                <a:latin typeface="Arial (Corpo)"/>
                <a:cs typeface="Arial"/>
              </a:rPr>
              <a:t> </a:t>
            </a:r>
            <a:r>
              <a:rPr sz="1200" u="heavy" dirty="0">
                <a:solidFill>
                  <a:srgbClr val="00338D"/>
                </a:solidFill>
                <a:uFill>
                  <a:solidFill>
                    <a:srgbClr val="00338D"/>
                  </a:solidFill>
                </a:uFill>
                <a:latin typeface="Arial (Corpo)"/>
                <a:cs typeface="Arial"/>
              </a:rPr>
              <a:t>etici</a:t>
            </a:r>
            <a:r>
              <a:rPr sz="1200" u="heavy" spc="-20" dirty="0">
                <a:solidFill>
                  <a:srgbClr val="00338D"/>
                </a:solidFill>
                <a:uFill>
                  <a:solidFill>
                    <a:srgbClr val="00338D"/>
                  </a:solidFill>
                </a:uFill>
                <a:latin typeface="Arial (Corpo)"/>
                <a:cs typeface="Arial"/>
              </a:rPr>
              <a:t> </a:t>
            </a:r>
            <a:r>
              <a:rPr sz="1200" u="heavy" dirty="0">
                <a:solidFill>
                  <a:srgbClr val="00338D"/>
                </a:solidFill>
                <a:uFill>
                  <a:solidFill>
                    <a:srgbClr val="00338D"/>
                  </a:solidFill>
                </a:uFill>
                <a:latin typeface="Arial (Corpo)"/>
                <a:cs typeface="Arial"/>
              </a:rPr>
              <a:t>può</a:t>
            </a:r>
            <a:r>
              <a:rPr sz="1200" u="heavy" spc="-25" dirty="0">
                <a:solidFill>
                  <a:srgbClr val="00338D"/>
                </a:solidFill>
                <a:uFill>
                  <a:solidFill>
                    <a:srgbClr val="00338D"/>
                  </a:solidFill>
                </a:uFill>
                <a:latin typeface="Arial (Corpo)"/>
                <a:cs typeface="Arial"/>
              </a:rPr>
              <a:t> </a:t>
            </a:r>
            <a:r>
              <a:rPr sz="1200" u="heavy" dirty="0">
                <a:solidFill>
                  <a:srgbClr val="00338D"/>
                </a:solidFill>
                <a:uFill>
                  <a:solidFill>
                    <a:srgbClr val="00338D"/>
                  </a:solidFill>
                </a:uFill>
                <a:latin typeface="Arial (Corpo)"/>
                <a:cs typeface="Arial"/>
              </a:rPr>
              <a:t>essere</a:t>
            </a:r>
            <a:r>
              <a:rPr sz="1200" u="heavy" spc="-30" dirty="0">
                <a:solidFill>
                  <a:srgbClr val="00338D"/>
                </a:solidFill>
                <a:uFill>
                  <a:solidFill>
                    <a:srgbClr val="00338D"/>
                  </a:solidFill>
                </a:uFill>
                <a:latin typeface="Arial (Corpo)"/>
                <a:cs typeface="Arial"/>
              </a:rPr>
              <a:t> </a:t>
            </a:r>
            <a:r>
              <a:rPr sz="1200" u="heavy" spc="-10" dirty="0">
                <a:solidFill>
                  <a:srgbClr val="00338D"/>
                </a:solidFill>
                <a:uFill>
                  <a:solidFill>
                    <a:srgbClr val="00338D"/>
                  </a:solidFill>
                </a:uFill>
                <a:latin typeface="Arial (Corpo)"/>
                <a:cs typeface="Arial"/>
              </a:rPr>
              <a:t>contrattualmente</a:t>
            </a:r>
            <a:r>
              <a:rPr sz="1200" u="heavy" spc="-190" dirty="0">
                <a:solidFill>
                  <a:srgbClr val="00338D"/>
                </a:solidFill>
                <a:uFill>
                  <a:solidFill>
                    <a:srgbClr val="00338D"/>
                  </a:solidFill>
                </a:uFill>
                <a:latin typeface="Arial (Corpo)"/>
                <a:cs typeface="Arial"/>
              </a:rPr>
              <a:t> </a:t>
            </a:r>
            <a:r>
              <a:rPr sz="1200" u="heavy" spc="-10" dirty="0">
                <a:solidFill>
                  <a:srgbClr val="00338D"/>
                </a:solidFill>
                <a:uFill>
                  <a:solidFill>
                    <a:srgbClr val="00338D"/>
                  </a:solidFill>
                </a:uFill>
                <a:latin typeface="Arial (Corpo)"/>
                <a:cs typeface="Arial"/>
              </a:rPr>
              <a:t>pattuito</a:t>
            </a:r>
            <a:r>
              <a:rPr sz="1200" u="none" spc="-10" dirty="0">
                <a:latin typeface="Arial (Corpo)"/>
                <a:cs typeface="Arial"/>
              </a:rPr>
              <a:t>.</a:t>
            </a:r>
            <a:endParaRPr sz="1200" dirty="0">
              <a:latin typeface="Arial (Corpo)"/>
              <a:cs typeface="Arial"/>
            </a:endParaRPr>
          </a:p>
        </p:txBody>
      </p:sp>
      <p:grpSp>
        <p:nvGrpSpPr>
          <p:cNvPr id="6" name="object 6"/>
          <p:cNvGrpSpPr/>
          <p:nvPr/>
        </p:nvGrpSpPr>
        <p:grpSpPr>
          <a:xfrm>
            <a:off x="385572" y="1191767"/>
            <a:ext cx="8250935" cy="4093464"/>
            <a:chOff x="385572" y="1191767"/>
            <a:chExt cx="8250935" cy="4093464"/>
          </a:xfrm>
        </p:grpSpPr>
        <p:pic>
          <p:nvPicPr>
            <p:cNvPr id="7" name="object 7"/>
            <p:cNvPicPr/>
            <p:nvPr/>
          </p:nvPicPr>
          <p:blipFill>
            <a:blip r:embed="rId3" cstate="print"/>
            <a:stretch>
              <a:fillRect/>
            </a:stretch>
          </p:blipFill>
          <p:spPr>
            <a:xfrm>
              <a:off x="507492" y="2923032"/>
              <a:ext cx="8129015" cy="2362199"/>
            </a:xfrm>
            <a:prstGeom prst="rect">
              <a:avLst/>
            </a:prstGeom>
          </p:spPr>
        </p:pic>
        <p:pic>
          <p:nvPicPr>
            <p:cNvPr id="8" name="object 8"/>
            <p:cNvPicPr/>
            <p:nvPr/>
          </p:nvPicPr>
          <p:blipFill>
            <a:blip r:embed="rId4" cstate="print"/>
            <a:stretch>
              <a:fillRect/>
            </a:stretch>
          </p:blipFill>
          <p:spPr>
            <a:xfrm>
              <a:off x="385572" y="1191767"/>
              <a:ext cx="1740407" cy="1731265"/>
            </a:xfrm>
            <a:prstGeom prst="rect">
              <a:avLst/>
            </a:prstGeom>
          </p:spPr>
        </p:pic>
      </p:grpSp>
      <p:sp>
        <p:nvSpPr>
          <p:cNvPr id="9" name="object 9"/>
          <p:cNvSpPr txBox="1"/>
          <p:nvPr/>
        </p:nvSpPr>
        <p:spPr>
          <a:xfrm>
            <a:off x="542997" y="1443884"/>
            <a:ext cx="1072515" cy="751488"/>
          </a:xfrm>
          <a:prstGeom prst="rect">
            <a:avLst/>
          </a:prstGeom>
        </p:spPr>
        <p:txBody>
          <a:bodyPr vert="horz" wrap="square" lIns="0" tIns="12700" rIns="0" bIns="0" rtlCol="0">
            <a:spAutoFit/>
          </a:bodyPr>
          <a:lstStyle/>
          <a:p>
            <a:pPr marL="12700" marR="5080" indent="-1270" algn="ctr">
              <a:lnSpc>
                <a:spcPct val="100000"/>
              </a:lnSpc>
              <a:spcBef>
                <a:spcPts val="100"/>
              </a:spcBef>
            </a:pPr>
            <a:r>
              <a:rPr sz="1200" spc="-10" dirty="0">
                <a:solidFill>
                  <a:srgbClr val="FFFFFF"/>
                </a:solidFill>
                <a:latin typeface="Arial (Corpo)"/>
                <a:cs typeface="Arial"/>
              </a:rPr>
              <a:t>Anche </a:t>
            </a:r>
            <a:r>
              <a:rPr sz="1200" b="1" dirty="0">
                <a:solidFill>
                  <a:srgbClr val="FFFFFF"/>
                </a:solidFill>
                <a:latin typeface="Arial (Corpo)"/>
                <a:cs typeface="Arial"/>
              </a:rPr>
              <a:t>verso</a:t>
            </a:r>
            <a:r>
              <a:rPr sz="1200" b="1" spc="-50" dirty="0">
                <a:solidFill>
                  <a:srgbClr val="FFFFFF"/>
                </a:solidFill>
                <a:latin typeface="Arial (Corpo)"/>
                <a:cs typeface="Arial"/>
              </a:rPr>
              <a:t> </a:t>
            </a:r>
            <a:r>
              <a:rPr sz="1200" b="1" dirty="0">
                <a:solidFill>
                  <a:srgbClr val="FFFFFF"/>
                </a:solidFill>
                <a:latin typeface="Arial (Corpo)"/>
                <a:cs typeface="Arial"/>
              </a:rPr>
              <a:t>i</a:t>
            </a:r>
            <a:r>
              <a:rPr sz="1200" b="1" spc="-100" dirty="0">
                <a:solidFill>
                  <a:srgbClr val="FFFFFF"/>
                </a:solidFill>
                <a:latin typeface="Arial (Corpo)"/>
                <a:cs typeface="Arial"/>
              </a:rPr>
              <a:t> </a:t>
            </a:r>
            <a:r>
              <a:rPr sz="1200" b="1" spc="-20" dirty="0">
                <a:solidFill>
                  <a:srgbClr val="FFFFFF"/>
                </a:solidFill>
                <a:latin typeface="Arial (Corpo)"/>
                <a:cs typeface="Arial"/>
              </a:rPr>
              <a:t>terzi </a:t>
            </a:r>
            <a:r>
              <a:rPr sz="1200" spc="-10" dirty="0">
                <a:solidFill>
                  <a:srgbClr val="FFFFFF"/>
                </a:solidFill>
                <a:latin typeface="Arial (Corpo)"/>
                <a:cs typeface="Arial"/>
              </a:rPr>
              <a:t>(clienti, fornitori, partner)</a:t>
            </a:r>
            <a:endParaRPr sz="1200" dirty="0">
              <a:latin typeface="Arial (Corpo)"/>
              <a:cs typeface="Arial"/>
            </a:endParaRPr>
          </a:p>
        </p:txBody>
      </p:sp>
      <p:sp>
        <p:nvSpPr>
          <p:cNvPr id="10" name="object 10"/>
          <p:cNvSpPr txBox="1"/>
          <p:nvPr/>
        </p:nvSpPr>
        <p:spPr>
          <a:xfrm>
            <a:off x="588862" y="2948414"/>
            <a:ext cx="7974965" cy="1767792"/>
          </a:xfrm>
          <a:prstGeom prst="rect">
            <a:avLst/>
          </a:prstGeom>
        </p:spPr>
        <p:txBody>
          <a:bodyPr vert="horz" wrap="square" lIns="0" tIns="13335" rIns="0" bIns="0" rtlCol="0">
            <a:spAutoFit/>
          </a:bodyPr>
          <a:lstStyle/>
          <a:p>
            <a:pPr marL="298450" marR="8255" indent="-286385" algn="just">
              <a:lnSpc>
                <a:spcPct val="100000"/>
              </a:lnSpc>
              <a:spcBef>
                <a:spcPts val="105"/>
              </a:spcBef>
              <a:buFont typeface="Wingdings"/>
              <a:buChar char=""/>
              <a:tabLst>
                <a:tab pos="298450" algn="l"/>
              </a:tabLst>
            </a:pPr>
            <a:r>
              <a:rPr sz="1200" dirty="0">
                <a:latin typeface="Arial (Corpo)"/>
                <a:cs typeface="Arial"/>
              </a:rPr>
              <a:t>Chiunque</a:t>
            </a:r>
            <a:r>
              <a:rPr sz="1200" spc="135" dirty="0">
                <a:latin typeface="Arial (Corpo)"/>
                <a:cs typeface="Arial"/>
              </a:rPr>
              <a:t> </a:t>
            </a:r>
            <a:r>
              <a:rPr sz="1200" dirty="0">
                <a:latin typeface="Arial (Corpo)"/>
                <a:cs typeface="Arial"/>
              </a:rPr>
              <a:t>venga</a:t>
            </a:r>
            <a:r>
              <a:rPr sz="1200" spc="135" dirty="0">
                <a:latin typeface="Arial (Corpo)"/>
                <a:cs typeface="Arial"/>
              </a:rPr>
              <a:t> </a:t>
            </a:r>
            <a:r>
              <a:rPr sz="1200" dirty="0">
                <a:latin typeface="Arial (Corpo)"/>
                <a:cs typeface="Arial"/>
              </a:rPr>
              <a:t>a</a:t>
            </a:r>
            <a:r>
              <a:rPr sz="1200" spc="130" dirty="0">
                <a:latin typeface="Arial (Corpo)"/>
                <a:cs typeface="Arial"/>
              </a:rPr>
              <a:t> </a:t>
            </a:r>
            <a:r>
              <a:rPr sz="1200" dirty="0">
                <a:latin typeface="Arial (Corpo)"/>
                <a:cs typeface="Arial"/>
              </a:rPr>
              <a:t>conoscenza</a:t>
            </a:r>
            <a:r>
              <a:rPr sz="1200" spc="135" dirty="0">
                <a:latin typeface="Arial (Corpo)"/>
                <a:cs typeface="Arial"/>
              </a:rPr>
              <a:t> </a:t>
            </a:r>
            <a:r>
              <a:rPr sz="1200" dirty="0">
                <a:latin typeface="Arial (Corpo)"/>
                <a:cs typeface="Arial"/>
              </a:rPr>
              <a:t>di</a:t>
            </a:r>
            <a:r>
              <a:rPr sz="1200" spc="145" dirty="0">
                <a:latin typeface="Arial (Corpo)"/>
                <a:cs typeface="Arial"/>
              </a:rPr>
              <a:t> </a:t>
            </a:r>
            <a:r>
              <a:rPr sz="1200" dirty="0">
                <a:latin typeface="Arial (Corpo)"/>
                <a:cs typeface="Arial"/>
              </a:rPr>
              <a:t>violazioni</a:t>
            </a:r>
            <a:r>
              <a:rPr sz="1200" spc="130" dirty="0">
                <a:latin typeface="Arial (Corpo)"/>
                <a:cs typeface="Arial"/>
              </a:rPr>
              <a:t> </a:t>
            </a:r>
            <a:r>
              <a:rPr sz="1200" dirty="0">
                <a:latin typeface="Arial (Corpo)"/>
                <a:cs typeface="Arial"/>
              </a:rPr>
              <a:t>ai</a:t>
            </a:r>
            <a:r>
              <a:rPr sz="1200" spc="135" dirty="0">
                <a:latin typeface="Arial (Corpo)"/>
                <a:cs typeface="Arial"/>
              </a:rPr>
              <a:t> </a:t>
            </a:r>
            <a:r>
              <a:rPr sz="1200" dirty="0">
                <a:latin typeface="Arial (Corpo)"/>
                <a:cs typeface="Arial"/>
              </a:rPr>
              <a:t>principi</a:t>
            </a:r>
            <a:r>
              <a:rPr sz="1200" spc="135" dirty="0">
                <a:latin typeface="Arial (Corpo)"/>
                <a:cs typeface="Arial"/>
              </a:rPr>
              <a:t> </a:t>
            </a:r>
            <a:r>
              <a:rPr sz="1200" dirty="0">
                <a:latin typeface="Arial (Corpo)"/>
                <a:cs typeface="Arial"/>
              </a:rPr>
              <a:t>del</a:t>
            </a:r>
            <a:r>
              <a:rPr sz="1200" spc="140" dirty="0">
                <a:latin typeface="Arial (Corpo)"/>
                <a:cs typeface="Arial"/>
              </a:rPr>
              <a:t> </a:t>
            </a:r>
            <a:r>
              <a:rPr sz="1200" dirty="0">
                <a:latin typeface="Arial (Corpo)"/>
                <a:cs typeface="Arial"/>
              </a:rPr>
              <a:t>Codice</a:t>
            </a:r>
            <a:r>
              <a:rPr sz="1200" spc="135" dirty="0">
                <a:latin typeface="Arial (Corpo)"/>
                <a:cs typeface="Arial"/>
              </a:rPr>
              <a:t> </a:t>
            </a:r>
            <a:r>
              <a:rPr sz="1200" dirty="0">
                <a:latin typeface="Arial (Corpo)"/>
                <a:cs typeface="Arial"/>
              </a:rPr>
              <a:t>o</a:t>
            </a:r>
            <a:r>
              <a:rPr sz="1200" spc="135" dirty="0">
                <a:latin typeface="Arial (Corpo)"/>
                <a:cs typeface="Arial"/>
              </a:rPr>
              <a:t> </a:t>
            </a:r>
            <a:r>
              <a:rPr sz="1200" dirty="0">
                <a:latin typeface="Arial (Corpo)"/>
                <a:cs typeface="Arial"/>
              </a:rPr>
              <a:t>di</a:t>
            </a:r>
            <a:r>
              <a:rPr sz="1200" spc="130" dirty="0">
                <a:latin typeface="Arial (Corpo)"/>
                <a:cs typeface="Arial"/>
              </a:rPr>
              <a:t> </a:t>
            </a:r>
            <a:r>
              <a:rPr sz="1200" dirty="0">
                <a:latin typeface="Arial (Corpo)"/>
                <a:cs typeface="Arial"/>
              </a:rPr>
              <a:t>altri</a:t>
            </a:r>
            <a:r>
              <a:rPr sz="1200" spc="135" dirty="0">
                <a:latin typeface="Arial (Corpo)"/>
                <a:cs typeface="Arial"/>
              </a:rPr>
              <a:t> </a:t>
            </a:r>
            <a:r>
              <a:rPr sz="1200" dirty="0">
                <a:latin typeface="Arial (Corpo)"/>
                <a:cs typeface="Arial"/>
              </a:rPr>
              <a:t>eventi</a:t>
            </a:r>
            <a:r>
              <a:rPr sz="1200" spc="135" dirty="0">
                <a:latin typeface="Arial (Corpo)"/>
                <a:cs typeface="Arial"/>
              </a:rPr>
              <a:t> </a:t>
            </a:r>
            <a:r>
              <a:rPr sz="1200" dirty="0">
                <a:latin typeface="Arial (Corpo)"/>
                <a:cs typeface="Arial"/>
              </a:rPr>
              <a:t>suscettibili</a:t>
            </a:r>
            <a:r>
              <a:rPr sz="1200" spc="130" dirty="0">
                <a:latin typeface="Arial (Corpo)"/>
                <a:cs typeface="Arial"/>
              </a:rPr>
              <a:t> </a:t>
            </a:r>
            <a:r>
              <a:rPr sz="1200" spc="-25" dirty="0">
                <a:latin typeface="Arial (Corpo)"/>
                <a:cs typeface="Arial"/>
              </a:rPr>
              <a:t>di </a:t>
            </a:r>
            <a:r>
              <a:rPr sz="1200" dirty="0">
                <a:latin typeface="Arial (Corpo)"/>
                <a:cs typeface="Arial"/>
              </a:rPr>
              <a:t>alterarne</a:t>
            </a:r>
            <a:r>
              <a:rPr sz="1200" spc="-55" dirty="0">
                <a:latin typeface="Arial (Corpo)"/>
                <a:cs typeface="Arial"/>
              </a:rPr>
              <a:t> </a:t>
            </a:r>
            <a:r>
              <a:rPr sz="1200" dirty="0">
                <a:latin typeface="Arial (Corpo)"/>
                <a:cs typeface="Arial"/>
              </a:rPr>
              <a:t>la</a:t>
            </a:r>
            <a:r>
              <a:rPr sz="1200" spc="-40" dirty="0">
                <a:latin typeface="Arial (Corpo)"/>
                <a:cs typeface="Arial"/>
              </a:rPr>
              <a:t> </a:t>
            </a:r>
            <a:r>
              <a:rPr sz="1200" dirty="0">
                <a:latin typeface="Arial (Corpo)"/>
                <a:cs typeface="Arial"/>
              </a:rPr>
              <a:t>portata</a:t>
            </a:r>
            <a:r>
              <a:rPr sz="1200" spc="-65" dirty="0">
                <a:latin typeface="Arial (Corpo)"/>
                <a:cs typeface="Arial"/>
              </a:rPr>
              <a:t> </a:t>
            </a:r>
            <a:r>
              <a:rPr sz="1200" dirty="0">
                <a:latin typeface="Arial (Corpo)"/>
                <a:cs typeface="Arial"/>
              </a:rPr>
              <a:t>e</a:t>
            </a:r>
            <a:r>
              <a:rPr sz="1200" spc="-20" dirty="0">
                <a:latin typeface="Arial (Corpo)"/>
                <a:cs typeface="Arial"/>
              </a:rPr>
              <a:t> </a:t>
            </a:r>
            <a:r>
              <a:rPr sz="1200" spc="-10" dirty="0">
                <a:latin typeface="Arial (Corpo)"/>
                <a:cs typeface="Arial"/>
              </a:rPr>
              <a:t>l’efficacia,</a:t>
            </a:r>
            <a:r>
              <a:rPr sz="1200" spc="-60" dirty="0">
                <a:latin typeface="Arial (Corpo)"/>
                <a:cs typeface="Arial"/>
              </a:rPr>
              <a:t> </a:t>
            </a:r>
            <a:r>
              <a:rPr sz="1200" dirty="0">
                <a:latin typeface="Arial (Corpo)"/>
                <a:cs typeface="Arial"/>
              </a:rPr>
              <a:t>è</a:t>
            </a:r>
            <a:r>
              <a:rPr sz="1200" spc="-20" dirty="0">
                <a:latin typeface="Arial (Corpo)"/>
                <a:cs typeface="Arial"/>
              </a:rPr>
              <a:t> </a:t>
            </a:r>
            <a:r>
              <a:rPr sz="1200" dirty="0">
                <a:latin typeface="Arial (Corpo)"/>
                <a:cs typeface="Arial"/>
              </a:rPr>
              <a:t>tenuto</a:t>
            </a:r>
            <a:r>
              <a:rPr sz="1200" spc="-55" dirty="0">
                <a:latin typeface="Arial (Corpo)"/>
                <a:cs typeface="Arial"/>
              </a:rPr>
              <a:t> </a:t>
            </a:r>
            <a:r>
              <a:rPr sz="1200" dirty="0">
                <a:latin typeface="Arial (Corpo)"/>
                <a:cs typeface="Arial"/>
              </a:rPr>
              <a:t>a</a:t>
            </a:r>
            <a:r>
              <a:rPr sz="1200" spc="-20" dirty="0">
                <a:latin typeface="Arial (Corpo)"/>
                <a:cs typeface="Arial"/>
              </a:rPr>
              <a:t> </a:t>
            </a:r>
            <a:r>
              <a:rPr sz="1200" dirty="0">
                <a:latin typeface="Arial (Corpo)"/>
                <a:cs typeface="Arial"/>
              </a:rPr>
              <a:t>darne</a:t>
            </a:r>
            <a:r>
              <a:rPr sz="1200" spc="-60" dirty="0">
                <a:latin typeface="Arial (Corpo)"/>
                <a:cs typeface="Arial"/>
              </a:rPr>
              <a:t> </a:t>
            </a:r>
            <a:r>
              <a:rPr sz="1200" b="1" dirty="0">
                <a:solidFill>
                  <a:srgbClr val="00338D"/>
                </a:solidFill>
                <a:latin typeface="Arial (Corpo)"/>
                <a:cs typeface="Arial"/>
              </a:rPr>
              <a:t>pronta</a:t>
            </a:r>
            <a:r>
              <a:rPr sz="1200" b="1" spc="-65" dirty="0">
                <a:solidFill>
                  <a:srgbClr val="00338D"/>
                </a:solidFill>
                <a:latin typeface="Arial (Corpo)"/>
                <a:cs typeface="Arial"/>
              </a:rPr>
              <a:t> </a:t>
            </a:r>
            <a:r>
              <a:rPr sz="1200" b="1" spc="-10" dirty="0">
                <a:solidFill>
                  <a:srgbClr val="00338D"/>
                </a:solidFill>
                <a:latin typeface="Arial (Corpo)"/>
                <a:cs typeface="Arial"/>
              </a:rPr>
              <a:t>segnalazioneall’OdV</a:t>
            </a:r>
            <a:r>
              <a:rPr sz="1200" spc="-10" dirty="0">
                <a:solidFill>
                  <a:srgbClr val="00338D"/>
                </a:solidFill>
                <a:latin typeface="Arial (Corpo)"/>
                <a:cs typeface="Arial"/>
              </a:rPr>
              <a:t>.</a:t>
            </a:r>
            <a:endParaRPr sz="1200">
              <a:latin typeface="Arial (Corpo)"/>
              <a:cs typeface="Arial"/>
            </a:endParaRPr>
          </a:p>
          <a:p>
            <a:pPr marL="297815" marR="5080" indent="-285750" algn="just">
              <a:lnSpc>
                <a:spcPct val="100000"/>
              </a:lnSpc>
              <a:spcBef>
                <a:spcPts val="1195"/>
              </a:spcBef>
              <a:buFont typeface="Wingdings"/>
              <a:buChar char=""/>
              <a:tabLst>
                <a:tab pos="299085" algn="l"/>
              </a:tabLst>
            </a:pPr>
            <a:r>
              <a:rPr sz="1200" dirty="0">
                <a:latin typeface="Arial (Corpo)"/>
                <a:cs typeface="Arial"/>
              </a:rPr>
              <a:t>Nel</a:t>
            </a:r>
            <a:r>
              <a:rPr sz="1200" spc="190" dirty="0">
                <a:latin typeface="Arial (Corpo)"/>
                <a:cs typeface="Arial"/>
              </a:rPr>
              <a:t> </a:t>
            </a:r>
            <a:r>
              <a:rPr sz="1200" dirty="0">
                <a:latin typeface="Arial (Corpo)"/>
                <a:cs typeface="Arial"/>
              </a:rPr>
              <a:t>caso</a:t>
            </a:r>
            <a:r>
              <a:rPr sz="1200" spc="204" dirty="0">
                <a:latin typeface="Arial (Corpo)"/>
                <a:cs typeface="Arial"/>
              </a:rPr>
              <a:t> </a:t>
            </a:r>
            <a:r>
              <a:rPr sz="1200" dirty="0">
                <a:latin typeface="Arial (Corpo)"/>
                <a:cs typeface="Arial"/>
              </a:rPr>
              <a:t>in</a:t>
            </a:r>
            <a:r>
              <a:rPr sz="1200" spc="190" dirty="0">
                <a:latin typeface="Arial (Corpo)"/>
                <a:cs typeface="Arial"/>
              </a:rPr>
              <a:t> </a:t>
            </a:r>
            <a:r>
              <a:rPr sz="1200" dirty="0">
                <a:latin typeface="Arial (Corpo)"/>
                <a:cs typeface="Arial"/>
              </a:rPr>
              <a:t>cui</a:t>
            </a:r>
            <a:r>
              <a:rPr sz="1200" spc="204" dirty="0">
                <a:latin typeface="Arial (Corpo)"/>
                <a:cs typeface="Arial"/>
              </a:rPr>
              <a:t> </a:t>
            </a:r>
            <a:r>
              <a:rPr sz="1200" dirty="0">
                <a:latin typeface="Arial (Corpo)"/>
                <a:cs typeface="Arial"/>
              </a:rPr>
              <a:t>una</a:t>
            </a:r>
            <a:r>
              <a:rPr sz="1200" spc="195" dirty="0">
                <a:latin typeface="Arial (Corpo)"/>
                <a:cs typeface="Arial"/>
              </a:rPr>
              <a:t> </a:t>
            </a:r>
            <a:r>
              <a:rPr sz="1200" dirty="0">
                <a:latin typeface="Arial (Corpo)"/>
                <a:cs typeface="Arial"/>
              </a:rPr>
              <a:t>delle</a:t>
            </a:r>
            <a:r>
              <a:rPr sz="1200" spc="190" dirty="0">
                <a:latin typeface="Arial (Corpo)"/>
                <a:cs typeface="Arial"/>
              </a:rPr>
              <a:t> </a:t>
            </a:r>
            <a:r>
              <a:rPr sz="1200" dirty="0">
                <a:latin typeface="Arial (Corpo)"/>
                <a:cs typeface="Arial"/>
              </a:rPr>
              <a:t>disposizioni</a:t>
            </a:r>
            <a:r>
              <a:rPr sz="1200" spc="195" dirty="0">
                <a:latin typeface="Arial (Corpo)"/>
                <a:cs typeface="Arial"/>
              </a:rPr>
              <a:t> </a:t>
            </a:r>
            <a:r>
              <a:rPr sz="1200" dirty="0">
                <a:latin typeface="Arial (Corpo)"/>
                <a:cs typeface="Arial"/>
              </a:rPr>
              <a:t>del</a:t>
            </a:r>
            <a:r>
              <a:rPr sz="1200" spc="204" dirty="0">
                <a:latin typeface="Arial (Corpo)"/>
                <a:cs typeface="Arial"/>
              </a:rPr>
              <a:t> </a:t>
            </a:r>
            <a:r>
              <a:rPr sz="1200" dirty="0">
                <a:latin typeface="Arial (Corpo)"/>
                <a:cs typeface="Arial"/>
              </a:rPr>
              <a:t>Codice</a:t>
            </a:r>
            <a:r>
              <a:rPr sz="1200" spc="200" dirty="0">
                <a:latin typeface="Arial (Corpo)"/>
                <a:cs typeface="Arial"/>
              </a:rPr>
              <a:t> </a:t>
            </a:r>
            <a:r>
              <a:rPr sz="1200" dirty="0">
                <a:latin typeface="Arial (Corpo)"/>
                <a:cs typeface="Arial"/>
              </a:rPr>
              <a:t>dovesse</a:t>
            </a:r>
            <a:r>
              <a:rPr sz="1200" spc="195" dirty="0">
                <a:latin typeface="Arial (Corpo)"/>
                <a:cs typeface="Arial"/>
              </a:rPr>
              <a:t> </a:t>
            </a:r>
            <a:r>
              <a:rPr sz="1200" dirty="0">
                <a:latin typeface="Arial (Corpo)"/>
                <a:cs typeface="Arial"/>
              </a:rPr>
              <a:t>entrare</a:t>
            </a:r>
            <a:r>
              <a:rPr sz="1200" spc="204" dirty="0">
                <a:latin typeface="Arial (Corpo)"/>
                <a:cs typeface="Arial"/>
              </a:rPr>
              <a:t> </a:t>
            </a:r>
            <a:r>
              <a:rPr sz="1200" dirty="0">
                <a:latin typeface="Arial (Corpo)"/>
                <a:cs typeface="Arial"/>
              </a:rPr>
              <a:t>in</a:t>
            </a:r>
            <a:r>
              <a:rPr sz="1200" spc="190" dirty="0">
                <a:latin typeface="Arial (Corpo)"/>
                <a:cs typeface="Arial"/>
              </a:rPr>
              <a:t> </a:t>
            </a:r>
            <a:r>
              <a:rPr sz="1200" dirty="0">
                <a:latin typeface="Arial (Corpo)"/>
                <a:cs typeface="Arial"/>
              </a:rPr>
              <a:t>conflitto</a:t>
            </a:r>
            <a:r>
              <a:rPr sz="1200" spc="195" dirty="0">
                <a:latin typeface="Arial (Corpo)"/>
                <a:cs typeface="Arial"/>
              </a:rPr>
              <a:t> </a:t>
            </a:r>
            <a:r>
              <a:rPr sz="1200" dirty="0">
                <a:latin typeface="Arial (Corpo)"/>
                <a:cs typeface="Arial"/>
              </a:rPr>
              <a:t>con</a:t>
            </a:r>
            <a:r>
              <a:rPr sz="1200" spc="204" dirty="0">
                <a:latin typeface="Arial (Corpo)"/>
                <a:cs typeface="Arial"/>
              </a:rPr>
              <a:t> </a:t>
            </a:r>
            <a:r>
              <a:rPr sz="1200" spc="-10" dirty="0">
                <a:latin typeface="Arial (Corpo)"/>
                <a:cs typeface="Arial"/>
              </a:rPr>
              <a:t>disposizioni 	</a:t>
            </a:r>
            <a:r>
              <a:rPr sz="1200" dirty="0">
                <a:latin typeface="Arial (Corpo)"/>
                <a:cs typeface="Arial"/>
              </a:rPr>
              <a:t>previste</a:t>
            </a:r>
            <a:r>
              <a:rPr sz="1200" spc="-55" dirty="0">
                <a:latin typeface="Arial (Corpo)"/>
                <a:cs typeface="Arial"/>
              </a:rPr>
              <a:t> </a:t>
            </a:r>
            <a:r>
              <a:rPr sz="1200" dirty="0">
                <a:latin typeface="Arial (Corpo)"/>
                <a:cs typeface="Arial"/>
              </a:rPr>
              <a:t>nei</a:t>
            </a:r>
            <a:r>
              <a:rPr sz="1200" spc="-30" dirty="0">
                <a:latin typeface="Arial (Corpo)"/>
                <a:cs typeface="Arial"/>
              </a:rPr>
              <a:t> </a:t>
            </a:r>
            <a:r>
              <a:rPr sz="1200" spc="-10" dirty="0">
                <a:latin typeface="Arial (Corpo)"/>
                <a:cs typeface="Arial"/>
              </a:rPr>
              <a:t>regolamenti</a:t>
            </a:r>
            <a:r>
              <a:rPr sz="1200" spc="-55" dirty="0">
                <a:latin typeface="Arial (Corpo)"/>
                <a:cs typeface="Arial"/>
              </a:rPr>
              <a:t> </a:t>
            </a:r>
            <a:r>
              <a:rPr sz="1200" dirty="0">
                <a:latin typeface="Arial (Corpo)"/>
                <a:cs typeface="Arial"/>
              </a:rPr>
              <a:t>interni</a:t>
            </a:r>
            <a:r>
              <a:rPr sz="1200" spc="-30" dirty="0">
                <a:latin typeface="Arial (Corpo)"/>
                <a:cs typeface="Arial"/>
              </a:rPr>
              <a:t> </a:t>
            </a:r>
            <a:r>
              <a:rPr sz="1200" dirty="0">
                <a:latin typeface="Arial (Corpo)"/>
                <a:cs typeface="Arial"/>
              </a:rPr>
              <a:t>o</a:t>
            </a:r>
            <a:r>
              <a:rPr sz="1200" spc="-10" dirty="0">
                <a:latin typeface="Arial (Corpo)"/>
                <a:cs typeface="Arial"/>
              </a:rPr>
              <a:t> </a:t>
            </a:r>
            <a:r>
              <a:rPr sz="1200" dirty="0">
                <a:latin typeface="Arial (Corpo)"/>
                <a:cs typeface="Arial"/>
              </a:rPr>
              <a:t>nelle</a:t>
            </a:r>
            <a:r>
              <a:rPr sz="1200" spc="-45" dirty="0">
                <a:latin typeface="Arial (Corpo)"/>
                <a:cs typeface="Arial"/>
              </a:rPr>
              <a:t> </a:t>
            </a:r>
            <a:r>
              <a:rPr sz="1200" spc="-10" dirty="0">
                <a:latin typeface="Arial (Corpo)"/>
                <a:cs typeface="Arial"/>
              </a:rPr>
              <a:t>procedure,</a:t>
            </a:r>
            <a:r>
              <a:rPr sz="1200" spc="-50" dirty="0">
                <a:latin typeface="Arial (Corpo)"/>
                <a:cs typeface="Arial"/>
              </a:rPr>
              <a:t> </a:t>
            </a:r>
            <a:r>
              <a:rPr sz="1200" spc="-10" dirty="0">
                <a:solidFill>
                  <a:srgbClr val="00338D"/>
                </a:solidFill>
                <a:latin typeface="Arial (Corpo)"/>
                <a:cs typeface="Arial"/>
              </a:rPr>
              <a:t>prevarrà</a:t>
            </a:r>
            <a:r>
              <a:rPr sz="1200" spc="-55" dirty="0">
                <a:solidFill>
                  <a:srgbClr val="00338D"/>
                </a:solidFill>
                <a:latin typeface="Arial (Corpo)"/>
                <a:cs typeface="Arial"/>
              </a:rPr>
              <a:t> </a:t>
            </a:r>
            <a:r>
              <a:rPr sz="1200" dirty="0">
                <a:solidFill>
                  <a:srgbClr val="00338D"/>
                </a:solidFill>
                <a:latin typeface="Arial (Corpo)"/>
                <a:cs typeface="Arial"/>
              </a:rPr>
              <a:t>quanto</a:t>
            </a:r>
            <a:r>
              <a:rPr sz="1200" spc="-55" dirty="0">
                <a:solidFill>
                  <a:srgbClr val="00338D"/>
                </a:solidFill>
                <a:latin typeface="Arial (Corpo)"/>
                <a:cs typeface="Arial"/>
              </a:rPr>
              <a:t> </a:t>
            </a:r>
            <a:r>
              <a:rPr sz="1200" dirty="0">
                <a:solidFill>
                  <a:srgbClr val="00338D"/>
                </a:solidFill>
                <a:latin typeface="Arial (Corpo)"/>
                <a:cs typeface="Arial"/>
              </a:rPr>
              <a:t>stabilito</a:t>
            </a:r>
            <a:r>
              <a:rPr sz="1200" spc="-45" dirty="0">
                <a:solidFill>
                  <a:srgbClr val="00338D"/>
                </a:solidFill>
                <a:latin typeface="Arial (Corpo)"/>
                <a:cs typeface="Arial"/>
              </a:rPr>
              <a:t> </a:t>
            </a:r>
            <a:r>
              <a:rPr sz="1200" spc="-10" dirty="0">
                <a:solidFill>
                  <a:srgbClr val="00338D"/>
                </a:solidFill>
                <a:latin typeface="Arial (Corpo)"/>
                <a:cs typeface="Arial"/>
              </a:rPr>
              <a:t>dal</a:t>
            </a:r>
            <a:r>
              <a:rPr sz="1200" spc="-245" dirty="0">
                <a:solidFill>
                  <a:srgbClr val="00338D"/>
                </a:solidFill>
                <a:latin typeface="Arial (Corpo)"/>
                <a:cs typeface="Arial"/>
              </a:rPr>
              <a:t> </a:t>
            </a:r>
            <a:r>
              <a:rPr sz="1200" spc="-10" dirty="0">
                <a:solidFill>
                  <a:srgbClr val="00338D"/>
                </a:solidFill>
                <a:latin typeface="Arial (Corpo)"/>
                <a:cs typeface="Arial"/>
              </a:rPr>
              <a:t>Codice.</a:t>
            </a:r>
            <a:endParaRPr sz="1200">
              <a:latin typeface="Arial (Corpo)"/>
              <a:cs typeface="Arial"/>
            </a:endParaRPr>
          </a:p>
          <a:p>
            <a:pPr marL="298450" marR="5080" indent="-286385" algn="just">
              <a:lnSpc>
                <a:spcPct val="100000"/>
              </a:lnSpc>
              <a:spcBef>
                <a:spcPts val="1200"/>
              </a:spcBef>
              <a:buFont typeface="Wingdings"/>
              <a:buChar char=""/>
              <a:tabLst>
                <a:tab pos="298450" algn="l"/>
              </a:tabLst>
            </a:pPr>
            <a:r>
              <a:rPr sz="1200" dirty="0">
                <a:latin typeface="Arial (Corpo)"/>
                <a:cs typeface="Arial"/>
              </a:rPr>
              <a:t>L’inosservanza</a:t>
            </a:r>
            <a:r>
              <a:rPr sz="1200" spc="155" dirty="0">
                <a:latin typeface="Arial (Corpo)"/>
                <a:cs typeface="Arial"/>
              </a:rPr>
              <a:t>  </a:t>
            </a:r>
            <a:r>
              <a:rPr sz="1200" dirty="0">
                <a:latin typeface="Arial (Corpo)"/>
                <a:cs typeface="Arial"/>
              </a:rPr>
              <a:t>dei</a:t>
            </a:r>
            <a:r>
              <a:rPr sz="1200" spc="160" dirty="0">
                <a:latin typeface="Arial (Corpo)"/>
                <a:cs typeface="Arial"/>
              </a:rPr>
              <a:t>  </a:t>
            </a:r>
            <a:r>
              <a:rPr sz="1200" dirty="0">
                <a:latin typeface="Arial (Corpo)"/>
                <a:cs typeface="Arial"/>
              </a:rPr>
              <a:t>principi</a:t>
            </a:r>
            <a:r>
              <a:rPr sz="1200" spc="170" dirty="0">
                <a:latin typeface="Arial (Corpo)"/>
                <a:cs typeface="Arial"/>
              </a:rPr>
              <a:t>  </a:t>
            </a:r>
            <a:r>
              <a:rPr sz="1200" dirty="0">
                <a:latin typeface="Arial (Corpo)"/>
                <a:cs typeface="Arial"/>
              </a:rPr>
              <a:t>e</a:t>
            </a:r>
            <a:r>
              <a:rPr sz="1200" spc="165" dirty="0">
                <a:latin typeface="Arial (Corpo)"/>
                <a:cs typeface="Arial"/>
              </a:rPr>
              <a:t>  </a:t>
            </a:r>
            <a:r>
              <a:rPr sz="1200" dirty="0">
                <a:latin typeface="Arial (Corpo)"/>
                <a:cs typeface="Arial"/>
              </a:rPr>
              <a:t>delle</a:t>
            </a:r>
            <a:r>
              <a:rPr sz="1200" spc="160" dirty="0">
                <a:latin typeface="Arial (Corpo)"/>
                <a:cs typeface="Arial"/>
              </a:rPr>
              <a:t>  </a:t>
            </a:r>
            <a:r>
              <a:rPr sz="1200" dirty="0">
                <a:latin typeface="Arial (Corpo)"/>
                <a:cs typeface="Arial"/>
              </a:rPr>
              <a:t>regole</a:t>
            </a:r>
            <a:r>
              <a:rPr sz="1200" spc="170" dirty="0">
                <a:latin typeface="Arial (Corpo)"/>
                <a:cs typeface="Arial"/>
              </a:rPr>
              <a:t>  </a:t>
            </a:r>
            <a:r>
              <a:rPr sz="1200" dirty="0">
                <a:latin typeface="Arial (Corpo)"/>
                <a:cs typeface="Arial"/>
              </a:rPr>
              <a:t>di</a:t>
            </a:r>
            <a:r>
              <a:rPr sz="1200" spc="160" dirty="0">
                <a:latin typeface="Arial (Corpo)"/>
                <a:cs typeface="Arial"/>
              </a:rPr>
              <a:t>  </a:t>
            </a:r>
            <a:r>
              <a:rPr sz="1200" dirty="0">
                <a:latin typeface="Arial (Corpo)"/>
                <a:cs typeface="Arial"/>
              </a:rPr>
              <a:t>condotta</a:t>
            </a:r>
            <a:r>
              <a:rPr sz="1200" spc="165" dirty="0">
                <a:latin typeface="Arial (Corpo)"/>
                <a:cs typeface="Arial"/>
              </a:rPr>
              <a:t>  </a:t>
            </a:r>
            <a:r>
              <a:rPr sz="1200" dirty="0">
                <a:latin typeface="Arial (Corpo)"/>
                <a:cs typeface="Arial"/>
              </a:rPr>
              <a:t>contenute</a:t>
            </a:r>
            <a:r>
              <a:rPr sz="1200" spc="160" dirty="0">
                <a:latin typeface="Arial (Corpo)"/>
                <a:cs typeface="Arial"/>
              </a:rPr>
              <a:t>  </a:t>
            </a:r>
            <a:r>
              <a:rPr sz="1200" dirty="0">
                <a:latin typeface="Arial (Corpo)"/>
                <a:cs typeface="Arial"/>
              </a:rPr>
              <a:t>nel</a:t>
            </a:r>
            <a:r>
              <a:rPr sz="1200" spc="170" dirty="0">
                <a:latin typeface="Arial (Corpo)"/>
                <a:cs typeface="Arial"/>
              </a:rPr>
              <a:t>  </a:t>
            </a:r>
            <a:r>
              <a:rPr sz="1200" dirty="0">
                <a:latin typeface="Arial (Corpo)"/>
                <a:cs typeface="Arial"/>
              </a:rPr>
              <a:t>Codice</a:t>
            </a:r>
            <a:r>
              <a:rPr sz="1200" spc="170" dirty="0">
                <a:latin typeface="Arial (Corpo)"/>
                <a:cs typeface="Arial"/>
              </a:rPr>
              <a:t>  </a:t>
            </a:r>
            <a:r>
              <a:rPr sz="1200" spc="-10" dirty="0">
                <a:latin typeface="Arial (Corpo)"/>
                <a:cs typeface="Arial"/>
              </a:rPr>
              <a:t>comporta </a:t>
            </a:r>
            <a:r>
              <a:rPr sz="1200" dirty="0">
                <a:latin typeface="Arial (Corpo)"/>
                <a:cs typeface="Arial"/>
              </a:rPr>
              <a:t>l’applicazione</a:t>
            </a:r>
            <a:r>
              <a:rPr sz="1200" spc="25" dirty="0">
                <a:latin typeface="Arial (Corpo)"/>
                <a:cs typeface="Arial"/>
              </a:rPr>
              <a:t> </a:t>
            </a:r>
            <a:r>
              <a:rPr sz="1200" dirty="0">
                <a:latin typeface="Arial (Corpo)"/>
                <a:cs typeface="Arial"/>
              </a:rPr>
              <a:t>delle</a:t>
            </a:r>
            <a:r>
              <a:rPr sz="1200" spc="40" dirty="0">
                <a:latin typeface="Arial (Corpo)"/>
                <a:cs typeface="Arial"/>
              </a:rPr>
              <a:t> </a:t>
            </a:r>
            <a:r>
              <a:rPr sz="1200" b="1" dirty="0">
                <a:solidFill>
                  <a:srgbClr val="00338D"/>
                </a:solidFill>
                <a:latin typeface="Arial (Corpo)"/>
                <a:cs typeface="Arial"/>
              </a:rPr>
              <a:t>misure</a:t>
            </a:r>
            <a:r>
              <a:rPr sz="1200" b="1" spc="25" dirty="0">
                <a:solidFill>
                  <a:srgbClr val="00338D"/>
                </a:solidFill>
                <a:latin typeface="Arial (Corpo)"/>
                <a:cs typeface="Arial"/>
              </a:rPr>
              <a:t> </a:t>
            </a:r>
            <a:r>
              <a:rPr sz="1200" b="1" dirty="0">
                <a:solidFill>
                  <a:srgbClr val="00338D"/>
                </a:solidFill>
                <a:latin typeface="Arial (Corpo)"/>
                <a:cs typeface="Arial"/>
              </a:rPr>
              <a:t>sanzionatorie</a:t>
            </a:r>
            <a:r>
              <a:rPr sz="1200" b="1" spc="25" dirty="0">
                <a:solidFill>
                  <a:srgbClr val="00338D"/>
                </a:solidFill>
                <a:latin typeface="Arial (Corpo)"/>
                <a:cs typeface="Arial"/>
              </a:rPr>
              <a:t> </a:t>
            </a:r>
            <a:r>
              <a:rPr sz="1200" dirty="0">
                <a:solidFill>
                  <a:srgbClr val="00338D"/>
                </a:solidFill>
                <a:latin typeface="Arial (Corpo)"/>
                <a:cs typeface="Arial"/>
              </a:rPr>
              <a:t>contenute</a:t>
            </a:r>
            <a:r>
              <a:rPr sz="1200" spc="25" dirty="0">
                <a:solidFill>
                  <a:srgbClr val="00338D"/>
                </a:solidFill>
                <a:latin typeface="Arial (Corpo)"/>
                <a:cs typeface="Arial"/>
              </a:rPr>
              <a:t> </a:t>
            </a:r>
            <a:r>
              <a:rPr sz="1200" dirty="0">
                <a:solidFill>
                  <a:srgbClr val="00338D"/>
                </a:solidFill>
                <a:latin typeface="Arial (Corpo)"/>
                <a:cs typeface="Arial"/>
              </a:rPr>
              <a:t>nel</a:t>
            </a:r>
            <a:r>
              <a:rPr sz="1200" spc="30" dirty="0">
                <a:solidFill>
                  <a:srgbClr val="00338D"/>
                </a:solidFill>
                <a:latin typeface="Arial (Corpo)"/>
                <a:cs typeface="Arial"/>
              </a:rPr>
              <a:t> </a:t>
            </a:r>
            <a:r>
              <a:rPr sz="1200" dirty="0">
                <a:solidFill>
                  <a:srgbClr val="00338D"/>
                </a:solidFill>
                <a:latin typeface="Arial (Corpo)"/>
                <a:cs typeface="Arial"/>
              </a:rPr>
              <a:t>Sistema</a:t>
            </a:r>
            <a:r>
              <a:rPr sz="1200" spc="40" dirty="0">
                <a:solidFill>
                  <a:srgbClr val="00338D"/>
                </a:solidFill>
                <a:latin typeface="Arial (Corpo)"/>
                <a:cs typeface="Arial"/>
              </a:rPr>
              <a:t> </a:t>
            </a:r>
            <a:r>
              <a:rPr sz="1200" dirty="0">
                <a:solidFill>
                  <a:srgbClr val="00338D"/>
                </a:solidFill>
                <a:latin typeface="Arial (Corpo)"/>
                <a:cs typeface="Arial"/>
              </a:rPr>
              <a:t>Disciplinare</a:t>
            </a:r>
            <a:r>
              <a:rPr sz="1200" spc="25" dirty="0">
                <a:solidFill>
                  <a:srgbClr val="00338D"/>
                </a:solidFill>
                <a:latin typeface="Arial (Corpo)"/>
                <a:cs typeface="Arial"/>
              </a:rPr>
              <a:t> </a:t>
            </a:r>
            <a:r>
              <a:rPr sz="1200" dirty="0">
                <a:latin typeface="Arial (Corpo)"/>
                <a:cs typeface="Arial"/>
              </a:rPr>
              <a:t>aziendale</a:t>
            </a:r>
            <a:r>
              <a:rPr sz="1200" spc="25" dirty="0">
                <a:latin typeface="Arial (Corpo)"/>
                <a:cs typeface="Arial"/>
              </a:rPr>
              <a:t> </a:t>
            </a:r>
            <a:r>
              <a:rPr sz="1200" spc="-10" dirty="0">
                <a:latin typeface="Arial (Corpo)"/>
                <a:cs typeface="Arial"/>
              </a:rPr>
              <a:t>previsto </a:t>
            </a:r>
            <a:r>
              <a:rPr sz="1200" dirty="0">
                <a:latin typeface="Arial (Corpo)"/>
                <a:cs typeface="Arial"/>
              </a:rPr>
              <a:t>dal</a:t>
            </a:r>
            <a:r>
              <a:rPr sz="1200" spc="-65" dirty="0">
                <a:latin typeface="Arial (Corpo)"/>
                <a:cs typeface="Arial"/>
              </a:rPr>
              <a:t> </a:t>
            </a:r>
            <a:r>
              <a:rPr sz="1200" spc="-10" dirty="0">
                <a:latin typeface="Arial (Corpo)"/>
                <a:cs typeface="Arial"/>
              </a:rPr>
              <a:t>Modello.</a:t>
            </a:r>
            <a:endParaRPr sz="1200">
              <a:latin typeface="Arial (Corpo)"/>
              <a:cs typeface="Arial"/>
            </a:endParaRPr>
          </a:p>
          <a:p>
            <a:pPr marL="299085" indent="-286385">
              <a:lnSpc>
                <a:spcPct val="100000"/>
              </a:lnSpc>
              <a:spcBef>
                <a:spcPts val="1200"/>
              </a:spcBef>
              <a:buFont typeface="Wingdings"/>
              <a:buChar char=""/>
              <a:tabLst>
                <a:tab pos="299085" algn="l"/>
              </a:tabLst>
            </a:pPr>
            <a:r>
              <a:rPr sz="1200" dirty="0">
                <a:latin typeface="Arial (Corpo)"/>
                <a:cs typeface="Arial"/>
              </a:rPr>
              <a:t>Ogni</a:t>
            </a:r>
            <a:r>
              <a:rPr sz="1200" spc="-50" dirty="0">
                <a:latin typeface="Arial (Corpo)"/>
                <a:cs typeface="Arial"/>
              </a:rPr>
              <a:t> </a:t>
            </a:r>
            <a:r>
              <a:rPr sz="1200" spc="-10" dirty="0">
                <a:latin typeface="Arial (Corpo)"/>
                <a:cs typeface="Arial"/>
              </a:rPr>
              <a:t>eventuale</a:t>
            </a:r>
            <a:r>
              <a:rPr sz="1200" spc="-55" dirty="0">
                <a:latin typeface="Arial (Corpo)"/>
                <a:cs typeface="Arial"/>
              </a:rPr>
              <a:t> </a:t>
            </a:r>
            <a:r>
              <a:rPr sz="1200" dirty="0">
                <a:solidFill>
                  <a:srgbClr val="00338D"/>
                </a:solidFill>
                <a:latin typeface="Arial (Corpo)"/>
                <a:cs typeface="Arial"/>
              </a:rPr>
              <a:t>modifica</a:t>
            </a:r>
            <a:r>
              <a:rPr sz="1200" spc="-30" dirty="0">
                <a:solidFill>
                  <a:srgbClr val="00338D"/>
                </a:solidFill>
                <a:latin typeface="Arial (Corpo)"/>
                <a:cs typeface="Arial"/>
              </a:rPr>
              <a:t> </a:t>
            </a:r>
            <a:r>
              <a:rPr sz="1200" dirty="0">
                <a:solidFill>
                  <a:srgbClr val="00338D"/>
                </a:solidFill>
                <a:latin typeface="Arial (Corpo)"/>
                <a:cs typeface="Arial"/>
              </a:rPr>
              <a:t>del</a:t>
            </a:r>
            <a:r>
              <a:rPr sz="1200" spc="-30" dirty="0">
                <a:solidFill>
                  <a:srgbClr val="00338D"/>
                </a:solidFill>
                <a:latin typeface="Arial (Corpo)"/>
                <a:cs typeface="Arial"/>
              </a:rPr>
              <a:t> </a:t>
            </a:r>
            <a:r>
              <a:rPr sz="1200" dirty="0">
                <a:solidFill>
                  <a:srgbClr val="00338D"/>
                </a:solidFill>
                <a:latin typeface="Arial (Corpo)"/>
                <a:cs typeface="Arial"/>
              </a:rPr>
              <a:t>Codice</a:t>
            </a:r>
            <a:r>
              <a:rPr sz="1200" spc="-55" dirty="0">
                <a:solidFill>
                  <a:srgbClr val="00338D"/>
                </a:solidFill>
                <a:latin typeface="Arial (Corpo)"/>
                <a:cs typeface="Arial"/>
              </a:rPr>
              <a:t> </a:t>
            </a:r>
            <a:r>
              <a:rPr sz="1200" dirty="0">
                <a:solidFill>
                  <a:srgbClr val="00338D"/>
                </a:solidFill>
                <a:latin typeface="Arial (Corpo)"/>
                <a:cs typeface="Arial"/>
              </a:rPr>
              <a:t>Etico</a:t>
            </a:r>
            <a:r>
              <a:rPr sz="1200" spc="-35" dirty="0">
                <a:solidFill>
                  <a:srgbClr val="00338D"/>
                </a:solidFill>
                <a:latin typeface="Arial (Corpo)"/>
                <a:cs typeface="Arial"/>
              </a:rPr>
              <a:t> </a:t>
            </a:r>
            <a:r>
              <a:rPr sz="1200" dirty="0">
                <a:solidFill>
                  <a:srgbClr val="00338D"/>
                </a:solidFill>
                <a:latin typeface="Arial (Corpo)"/>
                <a:cs typeface="Arial"/>
              </a:rPr>
              <a:t>è</a:t>
            </a:r>
            <a:r>
              <a:rPr sz="1200" spc="-10" dirty="0">
                <a:solidFill>
                  <a:srgbClr val="00338D"/>
                </a:solidFill>
                <a:latin typeface="Arial (Corpo)"/>
                <a:cs typeface="Arial"/>
              </a:rPr>
              <a:t> </a:t>
            </a:r>
            <a:r>
              <a:rPr sz="1200" dirty="0">
                <a:solidFill>
                  <a:srgbClr val="00338D"/>
                </a:solidFill>
                <a:latin typeface="Arial (Corpo)"/>
                <a:cs typeface="Arial"/>
              </a:rPr>
              <a:t>di</a:t>
            </a:r>
            <a:r>
              <a:rPr sz="1200" spc="-20" dirty="0">
                <a:solidFill>
                  <a:srgbClr val="00338D"/>
                </a:solidFill>
                <a:latin typeface="Arial (Corpo)"/>
                <a:cs typeface="Arial"/>
              </a:rPr>
              <a:t> </a:t>
            </a:r>
            <a:r>
              <a:rPr sz="1200" spc="-10" dirty="0">
                <a:solidFill>
                  <a:srgbClr val="00338D"/>
                </a:solidFill>
                <a:latin typeface="Arial (Corpo)"/>
                <a:cs typeface="Arial"/>
              </a:rPr>
              <a:t>competenza</a:t>
            </a:r>
            <a:r>
              <a:rPr sz="1200" spc="-55" dirty="0">
                <a:solidFill>
                  <a:srgbClr val="00338D"/>
                </a:solidFill>
                <a:latin typeface="Arial (Corpo)"/>
                <a:cs typeface="Arial"/>
              </a:rPr>
              <a:t> </a:t>
            </a:r>
            <a:r>
              <a:rPr sz="1200" spc="-10" dirty="0">
                <a:solidFill>
                  <a:srgbClr val="00338D"/>
                </a:solidFill>
                <a:latin typeface="Arial (Corpo)"/>
                <a:cs typeface="Arial"/>
              </a:rPr>
              <a:t>del</a:t>
            </a:r>
            <a:r>
              <a:rPr sz="1200" spc="-210" dirty="0">
                <a:solidFill>
                  <a:srgbClr val="00338D"/>
                </a:solidFill>
                <a:latin typeface="Arial (Corpo)"/>
                <a:cs typeface="Arial"/>
              </a:rPr>
              <a:t> </a:t>
            </a:r>
            <a:r>
              <a:rPr sz="1200" spc="-20" dirty="0">
                <a:solidFill>
                  <a:srgbClr val="00338D"/>
                </a:solidFill>
                <a:latin typeface="Arial (Corpo)"/>
                <a:cs typeface="Arial"/>
              </a:rPr>
              <a:t>CdA</a:t>
            </a:r>
            <a:r>
              <a:rPr sz="1200" spc="-20" dirty="0">
                <a:latin typeface="Arial (Corpo)"/>
                <a:cs typeface="Arial"/>
              </a:rPr>
              <a:t>.</a:t>
            </a:r>
            <a:endParaRPr sz="1200">
              <a:latin typeface="Arial (Corpo)"/>
              <a:cs typeface="Arial"/>
            </a:endParaRPr>
          </a:p>
        </p:txBody>
      </p:sp>
      <p:sp>
        <p:nvSpPr>
          <p:cNvPr id="11" name="object 11"/>
          <p:cNvSpPr txBox="1"/>
          <p:nvPr/>
        </p:nvSpPr>
        <p:spPr>
          <a:xfrm>
            <a:off x="598006" y="5641619"/>
            <a:ext cx="7729855" cy="643766"/>
          </a:xfrm>
          <a:prstGeom prst="rect">
            <a:avLst/>
          </a:prstGeom>
        </p:spPr>
        <p:txBody>
          <a:bodyPr vert="horz" wrap="square" lIns="0" tIns="50800" rIns="0" bIns="0" rtlCol="0">
            <a:spAutoFit/>
          </a:bodyPr>
          <a:lstStyle/>
          <a:p>
            <a:pPr algn="ctr">
              <a:lnSpc>
                <a:spcPct val="100000"/>
              </a:lnSpc>
              <a:spcBef>
                <a:spcPts val="400"/>
              </a:spcBef>
            </a:pPr>
            <a:r>
              <a:rPr sz="1200" b="1" spc="-20" dirty="0">
                <a:solidFill>
                  <a:srgbClr val="1F477B"/>
                </a:solidFill>
                <a:latin typeface="Arial (Corpo)"/>
                <a:cs typeface="Arial"/>
              </a:rPr>
              <a:t>DICHIARAZIONE</a:t>
            </a:r>
            <a:r>
              <a:rPr sz="1200" b="1" spc="-10" dirty="0">
                <a:solidFill>
                  <a:srgbClr val="1F477B"/>
                </a:solidFill>
                <a:latin typeface="Arial (Corpo)"/>
                <a:cs typeface="Arial"/>
              </a:rPr>
              <a:t> </a:t>
            </a:r>
            <a:r>
              <a:rPr sz="1200" b="1" dirty="0">
                <a:solidFill>
                  <a:srgbClr val="1F477B"/>
                </a:solidFill>
                <a:latin typeface="Arial (Corpo)"/>
                <a:cs typeface="Arial"/>
              </a:rPr>
              <a:t>DI</a:t>
            </a:r>
            <a:r>
              <a:rPr sz="1200" b="1" spc="-25" dirty="0">
                <a:solidFill>
                  <a:srgbClr val="1F477B"/>
                </a:solidFill>
                <a:latin typeface="Arial (Corpo)"/>
                <a:cs typeface="Arial"/>
              </a:rPr>
              <a:t> </a:t>
            </a:r>
            <a:r>
              <a:rPr sz="1200" b="1" spc="-20" dirty="0">
                <a:solidFill>
                  <a:srgbClr val="1F477B"/>
                </a:solidFill>
                <a:latin typeface="Arial (Corpo)"/>
                <a:cs typeface="Arial"/>
              </a:rPr>
              <a:t>PRESA</a:t>
            </a:r>
            <a:r>
              <a:rPr sz="1200" b="1" spc="-85" dirty="0">
                <a:solidFill>
                  <a:srgbClr val="1F477B"/>
                </a:solidFill>
                <a:latin typeface="Arial (Corpo)"/>
                <a:cs typeface="Arial"/>
              </a:rPr>
              <a:t> </a:t>
            </a:r>
            <a:r>
              <a:rPr sz="1200" b="1" dirty="0">
                <a:solidFill>
                  <a:srgbClr val="1F477B"/>
                </a:solidFill>
                <a:latin typeface="Arial (Corpo)"/>
                <a:cs typeface="Arial"/>
              </a:rPr>
              <a:t>VISIONE</a:t>
            </a:r>
            <a:r>
              <a:rPr sz="1200" b="1" spc="-65" dirty="0">
                <a:solidFill>
                  <a:srgbClr val="1F477B"/>
                </a:solidFill>
                <a:latin typeface="Arial (Corpo)"/>
                <a:cs typeface="Arial"/>
              </a:rPr>
              <a:t> </a:t>
            </a:r>
            <a:r>
              <a:rPr sz="1200" b="1" dirty="0">
                <a:solidFill>
                  <a:srgbClr val="1F477B"/>
                </a:solidFill>
                <a:latin typeface="Arial (Corpo)"/>
                <a:cs typeface="Arial"/>
              </a:rPr>
              <a:t>E</a:t>
            </a:r>
            <a:r>
              <a:rPr sz="1200" b="1" spc="-65" dirty="0">
                <a:solidFill>
                  <a:srgbClr val="1F477B"/>
                </a:solidFill>
                <a:latin typeface="Arial (Corpo)"/>
                <a:cs typeface="Arial"/>
              </a:rPr>
              <a:t> </a:t>
            </a:r>
            <a:r>
              <a:rPr sz="1200" b="1" spc="-25" dirty="0">
                <a:solidFill>
                  <a:srgbClr val="1F477B"/>
                </a:solidFill>
                <a:latin typeface="Arial (Corpo)"/>
                <a:cs typeface="Arial"/>
              </a:rPr>
              <a:t>ACCETTAZIONE</a:t>
            </a:r>
            <a:r>
              <a:rPr sz="1200" b="1" spc="10" dirty="0">
                <a:solidFill>
                  <a:srgbClr val="1F477B"/>
                </a:solidFill>
                <a:latin typeface="Arial (Corpo)"/>
                <a:cs typeface="Arial"/>
              </a:rPr>
              <a:t> </a:t>
            </a:r>
            <a:r>
              <a:rPr sz="1200" b="1" dirty="0">
                <a:solidFill>
                  <a:srgbClr val="1F477B"/>
                </a:solidFill>
                <a:latin typeface="Arial (Corpo)"/>
                <a:cs typeface="Arial"/>
              </a:rPr>
              <a:t>DEL</a:t>
            </a:r>
            <a:r>
              <a:rPr sz="1200" b="1" spc="-70" dirty="0">
                <a:solidFill>
                  <a:srgbClr val="1F477B"/>
                </a:solidFill>
                <a:latin typeface="Arial (Corpo)"/>
                <a:cs typeface="Arial"/>
              </a:rPr>
              <a:t> </a:t>
            </a:r>
            <a:r>
              <a:rPr sz="1200" b="1" dirty="0">
                <a:solidFill>
                  <a:srgbClr val="1F477B"/>
                </a:solidFill>
                <a:latin typeface="Arial (Corpo)"/>
                <a:cs typeface="Arial"/>
              </a:rPr>
              <a:t>CODICE</a:t>
            </a:r>
            <a:r>
              <a:rPr sz="1200" b="1" spc="105" dirty="0">
                <a:solidFill>
                  <a:srgbClr val="1F477B"/>
                </a:solidFill>
                <a:latin typeface="Arial (Corpo)"/>
                <a:cs typeface="Arial"/>
              </a:rPr>
              <a:t> </a:t>
            </a:r>
            <a:r>
              <a:rPr sz="1200" b="1" spc="-10" dirty="0">
                <a:solidFill>
                  <a:srgbClr val="1F477B"/>
                </a:solidFill>
                <a:latin typeface="Arial (Corpo)"/>
                <a:cs typeface="Arial"/>
              </a:rPr>
              <a:t>ETICO</a:t>
            </a:r>
            <a:endParaRPr sz="1200" dirty="0">
              <a:latin typeface="Arial (Corpo)"/>
              <a:cs typeface="Arial"/>
            </a:endParaRPr>
          </a:p>
          <a:p>
            <a:pPr marL="12700" marR="5080" algn="ctr">
              <a:lnSpc>
                <a:spcPct val="100000"/>
              </a:lnSpc>
              <a:spcBef>
                <a:spcPts val="300"/>
              </a:spcBef>
            </a:pPr>
            <a:r>
              <a:rPr sz="1200" dirty="0">
                <a:latin typeface="Arial (Corpo)"/>
                <a:cs typeface="Arial"/>
              </a:rPr>
              <a:t>La</a:t>
            </a:r>
            <a:r>
              <a:rPr sz="1200" spc="-50" dirty="0">
                <a:latin typeface="Arial (Corpo)"/>
                <a:cs typeface="Arial"/>
              </a:rPr>
              <a:t> </a:t>
            </a:r>
            <a:r>
              <a:rPr sz="1200" dirty="0">
                <a:latin typeface="Arial (Corpo)"/>
                <a:cs typeface="Arial"/>
              </a:rPr>
              <a:t>Dichiarazione</a:t>
            </a:r>
            <a:r>
              <a:rPr sz="1200" spc="-40" dirty="0">
                <a:latin typeface="Arial (Corpo)"/>
                <a:cs typeface="Arial"/>
              </a:rPr>
              <a:t> </a:t>
            </a:r>
            <a:r>
              <a:rPr sz="1200" dirty="0">
                <a:latin typeface="Arial (Corpo)"/>
                <a:cs typeface="Arial"/>
              </a:rPr>
              <a:t>di</a:t>
            </a:r>
            <a:r>
              <a:rPr sz="1200" spc="-35" dirty="0">
                <a:latin typeface="Arial (Corpo)"/>
                <a:cs typeface="Arial"/>
              </a:rPr>
              <a:t> </a:t>
            </a:r>
            <a:r>
              <a:rPr sz="1200" dirty="0">
                <a:latin typeface="Arial (Corpo)"/>
                <a:cs typeface="Arial"/>
              </a:rPr>
              <a:t>presa</a:t>
            </a:r>
            <a:r>
              <a:rPr sz="1200" spc="-40" dirty="0">
                <a:latin typeface="Arial (Corpo)"/>
                <a:cs typeface="Arial"/>
              </a:rPr>
              <a:t> </a:t>
            </a:r>
            <a:r>
              <a:rPr sz="1200" dirty="0">
                <a:latin typeface="Arial (Corpo)"/>
                <a:cs typeface="Arial"/>
              </a:rPr>
              <a:t>visione</a:t>
            </a:r>
            <a:r>
              <a:rPr sz="1200" spc="-55" dirty="0">
                <a:latin typeface="Arial (Corpo)"/>
                <a:cs typeface="Arial"/>
              </a:rPr>
              <a:t> </a:t>
            </a:r>
            <a:r>
              <a:rPr sz="1200" dirty="0">
                <a:latin typeface="Arial (Corpo)"/>
                <a:cs typeface="Arial"/>
              </a:rPr>
              <a:t>e</a:t>
            </a:r>
            <a:r>
              <a:rPr sz="1200" spc="-30" dirty="0">
                <a:latin typeface="Arial (Corpo)"/>
                <a:cs typeface="Arial"/>
              </a:rPr>
              <a:t> </a:t>
            </a:r>
            <a:r>
              <a:rPr sz="1200" dirty="0">
                <a:latin typeface="Arial (Corpo)"/>
                <a:cs typeface="Arial"/>
              </a:rPr>
              <a:t>accettazione</a:t>
            </a:r>
            <a:r>
              <a:rPr sz="1200" spc="-60" dirty="0">
                <a:latin typeface="Arial (Corpo)"/>
                <a:cs typeface="Arial"/>
              </a:rPr>
              <a:t> </a:t>
            </a:r>
            <a:r>
              <a:rPr sz="1200" dirty="0">
                <a:latin typeface="Arial (Corpo)"/>
                <a:cs typeface="Arial"/>
              </a:rPr>
              <a:t>del</a:t>
            </a:r>
            <a:r>
              <a:rPr sz="1200" spc="-35" dirty="0">
                <a:latin typeface="Arial (Corpo)"/>
                <a:cs typeface="Arial"/>
              </a:rPr>
              <a:t> </a:t>
            </a:r>
            <a:r>
              <a:rPr sz="1200" dirty="0">
                <a:latin typeface="Arial (Corpo)"/>
                <a:cs typeface="Arial"/>
              </a:rPr>
              <a:t>Codice</a:t>
            </a:r>
            <a:r>
              <a:rPr sz="1200" spc="-30" dirty="0">
                <a:latin typeface="Arial (Corpo)"/>
                <a:cs typeface="Arial"/>
              </a:rPr>
              <a:t> </a:t>
            </a:r>
            <a:r>
              <a:rPr sz="1200" dirty="0">
                <a:latin typeface="Arial (Corpo)"/>
                <a:cs typeface="Arial"/>
              </a:rPr>
              <a:t>Etico</a:t>
            </a:r>
            <a:r>
              <a:rPr sz="1200" spc="-30" dirty="0">
                <a:latin typeface="Arial (Corpo)"/>
                <a:cs typeface="Arial"/>
              </a:rPr>
              <a:t> </a:t>
            </a:r>
            <a:r>
              <a:rPr sz="1200" dirty="0">
                <a:latin typeface="Arial (Corpo)"/>
                <a:cs typeface="Arial"/>
              </a:rPr>
              <a:t>dovrà</a:t>
            </a:r>
            <a:r>
              <a:rPr sz="1200" spc="-55" dirty="0">
                <a:latin typeface="Arial (Corpo)"/>
                <a:cs typeface="Arial"/>
              </a:rPr>
              <a:t> </a:t>
            </a:r>
            <a:r>
              <a:rPr sz="1200" dirty="0">
                <a:latin typeface="Arial (Corpo)"/>
                <a:cs typeface="Arial"/>
              </a:rPr>
              <a:t>essere</a:t>
            </a:r>
            <a:r>
              <a:rPr sz="1200" spc="-40" dirty="0">
                <a:latin typeface="Arial (Corpo)"/>
                <a:cs typeface="Arial"/>
              </a:rPr>
              <a:t> </a:t>
            </a:r>
            <a:r>
              <a:rPr sz="1200" spc="-10" dirty="0">
                <a:latin typeface="Arial (Corpo)"/>
                <a:cs typeface="Arial"/>
              </a:rPr>
              <a:t>firmata</a:t>
            </a:r>
            <a:r>
              <a:rPr sz="1200" spc="-114" dirty="0">
                <a:latin typeface="Arial (Corpo)"/>
                <a:cs typeface="Arial"/>
              </a:rPr>
              <a:t> </a:t>
            </a:r>
            <a:r>
              <a:rPr sz="1200" spc="-20" dirty="0">
                <a:latin typeface="Arial (Corpo)"/>
                <a:cs typeface="Arial"/>
              </a:rPr>
              <a:t>ogni </a:t>
            </a:r>
            <a:r>
              <a:rPr sz="1200" dirty="0">
                <a:latin typeface="Arial (Corpo)"/>
                <a:cs typeface="Arial"/>
              </a:rPr>
              <a:t>volta</a:t>
            </a:r>
            <a:r>
              <a:rPr sz="1200" spc="-60" dirty="0">
                <a:latin typeface="Arial (Corpo)"/>
                <a:cs typeface="Arial"/>
              </a:rPr>
              <a:t> </a:t>
            </a:r>
            <a:r>
              <a:rPr sz="1200" dirty="0">
                <a:latin typeface="Arial (Corpo)"/>
                <a:cs typeface="Arial"/>
              </a:rPr>
              <a:t>che</a:t>
            </a:r>
            <a:r>
              <a:rPr sz="1200" spc="-35" dirty="0">
                <a:latin typeface="Arial (Corpo)"/>
                <a:cs typeface="Arial"/>
              </a:rPr>
              <a:t> </a:t>
            </a:r>
            <a:r>
              <a:rPr sz="1200" dirty="0">
                <a:latin typeface="Arial (Corpo)"/>
                <a:cs typeface="Arial"/>
              </a:rPr>
              <a:t>il</a:t>
            </a:r>
            <a:r>
              <a:rPr sz="1200" spc="-25" dirty="0">
                <a:latin typeface="Arial (Corpo)"/>
                <a:cs typeface="Arial"/>
              </a:rPr>
              <a:t> </a:t>
            </a:r>
            <a:r>
              <a:rPr sz="1200" dirty="0">
                <a:latin typeface="Arial (Corpo)"/>
                <a:cs typeface="Arial"/>
              </a:rPr>
              <a:t>Codice</a:t>
            </a:r>
            <a:r>
              <a:rPr sz="1200" spc="-35" dirty="0">
                <a:latin typeface="Arial (Corpo)"/>
                <a:cs typeface="Arial"/>
              </a:rPr>
              <a:t> </a:t>
            </a:r>
            <a:r>
              <a:rPr sz="1200" dirty="0">
                <a:latin typeface="Arial (Corpo)"/>
                <a:cs typeface="Arial"/>
              </a:rPr>
              <a:t>viene</a:t>
            </a:r>
            <a:r>
              <a:rPr sz="1200" spc="-60" dirty="0">
                <a:latin typeface="Arial (Corpo)"/>
                <a:cs typeface="Arial"/>
              </a:rPr>
              <a:t> </a:t>
            </a:r>
            <a:r>
              <a:rPr sz="1200" spc="-10" dirty="0" err="1">
                <a:latin typeface="Arial (Corpo)"/>
                <a:cs typeface="Arial"/>
              </a:rPr>
              <a:t>aggiornato</a:t>
            </a:r>
            <a:r>
              <a:rPr sz="1200" spc="-10" dirty="0">
                <a:latin typeface="Arial (Corpo)"/>
                <a:cs typeface="Arial"/>
              </a:rPr>
              <a:t>.</a:t>
            </a:r>
            <a:endParaRPr sz="1200" dirty="0">
              <a:latin typeface="Arial (Corpo)"/>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9087" y="417621"/>
            <a:ext cx="6477000" cy="451125"/>
          </a:xfrm>
          <a:prstGeom prst="rect">
            <a:avLst/>
          </a:prstGeom>
        </p:spPr>
        <p:txBody>
          <a:bodyPr vert="horz"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Sistema Disciplinare</a:t>
            </a:r>
          </a:p>
        </p:txBody>
      </p:sp>
      <p:graphicFrame>
        <p:nvGraphicFramePr>
          <p:cNvPr id="4" name="object 4"/>
          <p:cNvGraphicFramePr>
            <a:graphicFrameLocks noGrp="1"/>
          </p:cNvGraphicFramePr>
          <p:nvPr>
            <p:extLst>
              <p:ext uri="{D42A27DB-BD31-4B8C-83A1-F6EECF244321}">
                <p14:modId xmlns:p14="http://schemas.microsoft.com/office/powerpoint/2010/main" val="40358661"/>
              </p:ext>
            </p:extLst>
          </p:nvPr>
        </p:nvGraphicFramePr>
        <p:xfrm>
          <a:off x="746048" y="27641"/>
          <a:ext cx="7639685" cy="319405"/>
        </p:xfrm>
        <a:graphic>
          <a:graphicData uri="http://schemas.openxmlformats.org/drawingml/2006/table">
            <a:tbl>
              <a:tblPr firstRow="1" bandRow="1">
                <a:tableStyleId>{2D5ABB26-0587-4C30-8999-92F81FD0307C}</a:tableStyleId>
              </a:tblPr>
              <a:tblGrid>
                <a:gridCol w="821055">
                  <a:extLst>
                    <a:ext uri="{9D8B030D-6E8A-4147-A177-3AD203B41FA5}">
                      <a16:colId xmlns:a16="http://schemas.microsoft.com/office/drawing/2014/main" val="20000"/>
                    </a:ext>
                  </a:extLst>
                </a:gridCol>
                <a:gridCol w="6818630">
                  <a:extLst>
                    <a:ext uri="{9D8B030D-6E8A-4147-A177-3AD203B41FA5}">
                      <a16:colId xmlns:a16="http://schemas.microsoft.com/office/drawing/2014/main" val="20001"/>
                    </a:ext>
                  </a:extLst>
                </a:gridCol>
              </a:tblGrid>
              <a:tr h="319405">
                <a:tc>
                  <a:txBody>
                    <a:bodyPr/>
                    <a:lstStyle/>
                    <a:p>
                      <a:pPr algn="ctr">
                        <a:lnSpc>
                          <a:spcPct val="100000"/>
                        </a:lnSpc>
                        <a:spcBef>
                          <a:spcPts val="290"/>
                        </a:spcBef>
                      </a:pPr>
                      <a:r>
                        <a:rPr sz="1500" b="1" spc="-50" dirty="0">
                          <a:solidFill>
                            <a:srgbClr val="FFFFFF"/>
                          </a:solidFill>
                          <a:latin typeface="+mn-lt"/>
                          <a:cs typeface="Arial"/>
                        </a:rPr>
                        <a:t>3</a:t>
                      </a:r>
                      <a:endParaRPr sz="1500">
                        <a:latin typeface="+mn-lt"/>
                        <a:cs typeface="Arial"/>
                      </a:endParaRPr>
                    </a:p>
                  </a:txBody>
                  <a:tcPr marL="0" marR="0" marT="36830" marB="0">
                    <a:solidFill>
                      <a:srgbClr val="00338D"/>
                    </a:solidFill>
                  </a:tcPr>
                </a:tc>
                <a:tc>
                  <a:txBody>
                    <a:bodyPr/>
                    <a:lstStyle/>
                    <a:p>
                      <a:pPr marL="90805">
                        <a:lnSpc>
                          <a:spcPct val="100000"/>
                        </a:lnSpc>
                        <a:spcBef>
                          <a:spcPts val="290"/>
                        </a:spcBef>
                      </a:pPr>
                      <a:r>
                        <a:rPr sz="1500" b="1" dirty="0">
                          <a:solidFill>
                            <a:srgbClr val="00338D"/>
                          </a:solidFill>
                          <a:latin typeface="+mn-lt"/>
                          <a:cs typeface="Arial"/>
                        </a:rPr>
                        <a:t>Il</a:t>
                      </a:r>
                      <a:r>
                        <a:rPr sz="1500" b="1" spc="-40" dirty="0">
                          <a:solidFill>
                            <a:srgbClr val="00338D"/>
                          </a:solidFill>
                          <a:latin typeface="+mn-lt"/>
                          <a:cs typeface="Arial"/>
                        </a:rPr>
                        <a:t> </a:t>
                      </a:r>
                      <a:r>
                        <a:rPr sz="1500" b="1" dirty="0">
                          <a:solidFill>
                            <a:srgbClr val="00338D"/>
                          </a:solidFill>
                          <a:latin typeface="+mn-lt"/>
                          <a:cs typeface="Arial"/>
                        </a:rPr>
                        <a:t>Modello</a:t>
                      </a:r>
                      <a:r>
                        <a:rPr sz="1500" b="1" spc="-60" dirty="0">
                          <a:solidFill>
                            <a:srgbClr val="00338D"/>
                          </a:solidFill>
                          <a:latin typeface="+mn-lt"/>
                          <a:cs typeface="Arial"/>
                        </a:rPr>
                        <a:t> </a:t>
                      </a:r>
                      <a:r>
                        <a:rPr sz="1500" b="1" dirty="0">
                          <a:solidFill>
                            <a:srgbClr val="00338D"/>
                          </a:solidFill>
                          <a:latin typeface="+mn-lt"/>
                          <a:cs typeface="Arial"/>
                        </a:rPr>
                        <a:t>di</a:t>
                      </a:r>
                      <a:r>
                        <a:rPr sz="1500" b="1" spc="-30" dirty="0">
                          <a:solidFill>
                            <a:srgbClr val="00338D"/>
                          </a:solidFill>
                          <a:latin typeface="+mn-lt"/>
                          <a:cs typeface="Arial"/>
                        </a:rPr>
                        <a:t> </a:t>
                      </a:r>
                      <a:r>
                        <a:rPr sz="1500" b="1" dirty="0">
                          <a:solidFill>
                            <a:srgbClr val="00338D"/>
                          </a:solidFill>
                          <a:latin typeface="+mn-lt"/>
                          <a:cs typeface="Arial"/>
                        </a:rPr>
                        <a:t>organizzazione,</a:t>
                      </a:r>
                      <a:r>
                        <a:rPr sz="1500" b="1" spc="-55" dirty="0">
                          <a:solidFill>
                            <a:srgbClr val="00338D"/>
                          </a:solidFill>
                          <a:latin typeface="+mn-lt"/>
                          <a:cs typeface="Arial"/>
                        </a:rPr>
                        <a:t> </a:t>
                      </a:r>
                      <a:r>
                        <a:rPr sz="1500" b="1" dirty="0">
                          <a:solidFill>
                            <a:srgbClr val="00338D"/>
                          </a:solidFill>
                          <a:latin typeface="+mn-lt"/>
                          <a:cs typeface="Arial"/>
                        </a:rPr>
                        <a:t>gestione</a:t>
                      </a:r>
                      <a:r>
                        <a:rPr sz="1500" b="1" spc="-60" dirty="0">
                          <a:solidFill>
                            <a:srgbClr val="00338D"/>
                          </a:solidFill>
                          <a:latin typeface="+mn-lt"/>
                          <a:cs typeface="Arial"/>
                        </a:rPr>
                        <a:t> </a:t>
                      </a:r>
                      <a:r>
                        <a:rPr sz="1500" b="1" spc="-10" dirty="0">
                          <a:solidFill>
                            <a:srgbClr val="00338D"/>
                          </a:solidFill>
                          <a:latin typeface="+mn-lt"/>
                          <a:cs typeface="Arial"/>
                        </a:rPr>
                        <a:t>e</a:t>
                      </a:r>
                      <a:r>
                        <a:rPr sz="1500" b="1" spc="-100" dirty="0">
                          <a:solidFill>
                            <a:srgbClr val="00338D"/>
                          </a:solidFill>
                          <a:latin typeface="+mn-lt"/>
                          <a:cs typeface="Arial"/>
                        </a:rPr>
                        <a:t> </a:t>
                      </a:r>
                      <a:r>
                        <a:rPr sz="1500" b="1" spc="-10" dirty="0">
                          <a:solidFill>
                            <a:srgbClr val="00338D"/>
                          </a:solidFill>
                          <a:latin typeface="+mn-lt"/>
                          <a:cs typeface="Arial"/>
                        </a:rPr>
                        <a:t>controllo</a:t>
                      </a:r>
                      <a:endParaRPr sz="1500" dirty="0">
                        <a:latin typeface="+mn-lt"/>
                        <a:cs typeface="Arial"/>
                      </a:endParaRPr>
                    </a:p>
                  </a:txBody>
                  <a:tcPr marL="0" marR="0" marT="36830"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
        <p:nvSpPr>
          <p:cNvPr id="5" name="object 5"/>
          <p:cNvSpPr txBox="1"/>
          <p:nvPr/>
        </p:nvSpPr>
        <p:spPr>
          <a:xfrm>
            <a:off x="5063637" y="1742395"/>
            <a:ext cx="3914140" cy="936154"/>
          </a:xfrm>
          <a:prstGeom prst="rect">
            <a:avLst/>
          </a:prstGeom>
        </p:spPr>
        <p:txBody>
          <a:bodyPr vert="horz" wrap="square" lIns="0" tIns="12700" rIns="0" bIns="0" rtlCol="0">
            <a:spAutoFit/>
          </a:bodyPr>
          <a:lstStyle/>
          <a:p>
            <a:pPr marL="12700" marR="5080" algn="just">
              <a:lnSpc>
                <a:spcPct val="100000"/>
              </a:lnSpc>
              <a:spcBef>
                <a:spcPts val="100"/>
              </a:spcBef>
            </a:pPr>
            <a:r>
              <a:rPr sz="1200" b="1" dirty="0">
                <a:solidFill>
                  <a:srgbClr val="00338D"/>
                </a:solidFill>
                <a:latin typeface="Arial (Corpo)"/>
                <a:ea typeface="Calibri" panose="020F0502020204030204" pitchFamily="34" charset="0"/>
                <a:cs typeface="Calibri" panose="020F0502020204030204" pitchFamily="34" charset="0"/>
              </a:rPr>
              <a:t>L’effettiva</a:t>
            </a:r>
            <a:r>
              <a:rPr sz="1200" b="1" spc="150"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operatività</a:t>
            </a:r>
            <a:r>
              <a:rPr sz="1200" b="1" spc="155"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del</a:t>
            </a:r>
            <a:r>
              <a:rPr sz="1200" b="1" spc="155"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Modello</a:t>
            </a:r>
            <a:r>
              <a:rPr sz="1200" b="1" spc="150" dirty="0">
                <a:solidFill>
                  <a:srgbClr val="00338D"/>
                </a:solidFill>
                <a:latin typeface="Arial (Corpo)"/>
                <a:ea typeface="Calibri" panose="020F0502020204030204" pitchFamily="34" charset="0"/>
                <a:cs typeface="Calibri" panose="020F0502020204030204" pitchFamily="34" charset="0"/>
              </a:rPr>
              <a:t>  </a:t>
            </a:r>
            <a:r>
              <a:rPr sz="1200" b="1" spc="-20" dirty="0">
                <a:solidFill>
                  <a:srgbClr val="00338D"/>
                </a:solidFill>
                <a:latin typeface="Arial (Corpo)"/>
                <a:ea typeface="Calibri" panose="020F0502020204030204" pitchFamily="34" charset="0"/>
                <a:cs typeface="Calibri" panose="020F0502020204030204" pitchFamily="34" charset="0"/>
              </a:rPr>
              <a:t>deve </a:t>
            </a:r>
            <a:r>
              <a:rPr sz="1200" b="1" dirty="0">
                <a:solidFill>
                  <a:srgbClr val="00338D"/>
                </a:solidFill>
                <a:latin typeface="Arial (Corpo)"/>
                <a:ea typeface="Calibri" panose="020F0502020204030204" pitchFamily="34" charset="0"/>
                <a:cs typeface="Calibri" panose="020F0502020204030204" pitchFamily="34" charset="0"/>
              </a:rPr>
              <a:t>essere</a:t>
            </a:r>
            <a:r>
              <a:rPr sz="1200" b="1" spc="254"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garantita</a:t>
            </a:r>
            <a:r>
              <a:rPr sz="1200" b="1" spc="254"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da</a:t>
            </a:r>
            <a:r>
              <a:rPr sz="1200" b="1" spc="254"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un</a:t>
            </a:r>
            <a:r>
              <a:rPr sz="1200" b="1" spc="250"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adeguato</a:t>
            </a:r>
            <a:r>
              <a:rPr sz="1200" b="1" spc="260" dirty="0">
                <a:solidFill>
                  <a:srgbClr val="00338D"/>
                </a:solidFill>
                <a:latin typeface="Arial (Corpo)"/>
                <a:ea typeface="Calibri" panose="020F0502020204030204" pitchFamily="34" charset="0"/>
                <a:cs typeface="Calibri" panose="020F0502020204030204" pitchFamily="34" charset="0"/>
              </a:rPr>
              <a:t> </a:t>
            </a:r>
            <a:r>
              <a:rPr sz="1200" b="1" spc="-10" dirty="0">
                <a:solidFill>
                  <a:srgbClr val="00338D"/>
                </a:solidFill>
                <a:latin typeface="Arial (Corpo)"/>
                <a:ea typeface="Calibri" panose="020F0502020204030204" pitchFamily="34" charset="0"/>
                <a:cs typeface="Calibri" panose="020F0502020204030204" pitchFamily="34" charset="0"/>
              </a:rPr>
              <a:t>Sistema </a:t>
            </a:r>
            <a:r>
              <a:rPr sz="1200" b="1" dirty="0">
                <a:solidFill>
                  <a:srgbClr val="00338D"/>
                </a:solidFill>
                <a:latin typeface="Arial (Corpo)"/>
                <a:ea typeface="Calibri" panose="020F0502020204030204" pitchFamily="34" charset="0"/>
                <a:cs typeface="Calibri" panose="020F0502020204030204" pitchFamily="34" charset="0"/>
              </a:rPr>
              <a:t>Disciplinare</a:t>
            </a:r>
            <a:r>
              <a:rPr sz="1200" b="1" spc="110"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che</a:t>
            </a:r>
            <a:r>
              <a:rPr sz="1200" spc="105"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sanzioni</a:t>
            </a:r>
            <a:r>
              <a:rPr sz="1200" spc="105"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il</a:t>
            </a:r>
            <a:r>
              <a:rPr sz="1200" spc="110"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mancato</a:t>
            </a:r>
            <a:r>
              <a:rPr sz="1200" spc="95" dirty="0">
                <a:solidFill>
                  <a:srgbClr val="00338D"/>
                </a:solidFill>
                <a:latin typeface="Arial (Corpo)"/>
                <a:ea typeface="Calibri" panose="020F0502020204030204" pitchFamily="34" charset="0"/>
                <a:cs typeface="Calibri" panose="020F0502020204030204" pitchFamily="34" charset="0"/>
              </a:rPr>
              <a:t> </a:t>
            </a:r>
            <a:r>
              <a:rPr sz="1200" spc="-10" dirty="0">
                <a:solidFill>
                  <a:srgbClr val="00338D"/>
                </a:solidFill>
                <a:latin typeface="Arial (Corpo)"/>
                <a:ea typeface="Calibri" panose="020F0502020204030204" pitchFamily="34" charset="0"/>
                <a:cs typeface="Calibri" panose="020F0502020204030204" pitchFamily="34" charset="0"/>
              </a:rPr>
              <a:t>rispetto </a:t>
            </a:r>
            <a:r>
              <a:rPr sz="1200" dirty="0">
                <a:solidFill>
                  <a:srgbClr val="00338D"/>
                </a:solidFill>
                <a:latin typeface="Arial (Corpo)"/>
                <a:ea typeface="Calibri" panose="020F0502020204030204" pitchFamily="34" charset="0"/>
                <a:cs typeface="Calibri" panose="020F0502020204030204" pitchFamily="34" charset="0"/>
              </a:rPr>
              <a:t>e</a:t>
            </a:r>
            <a:r>
              <a:rPr sz="1200" spc="50"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la</a:t>
            </a:r>
            <a:r>
              <a:rPr sz="1200" spc="55"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violazione</a:t>
            </a:r>
            <a:r>
              <a:rPr sz="1200" spc="50"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delle</a:t>
            </a:r>
            <a:r>
              <a:rPr sz="1200" spc="55"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norme</a:t>
            </a:r>
            <a:r>
              <a:rPr sz="1200" spc="45"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contenute</a:t>
            </a:r>
            <a:r>
              <a:rPr sz="1200" spc="50" dirty="0">
                <a:solidFill>
                  <a:srgbClr val="00338D"/>
                </a:solidFill>
                <a:latin typeface="Arial (Corpo)"/>
                <a:ea typeface="Calibri" panose="020F0502020204030204" pitchFamily="34" charset="0"/>
                <a:cs typeface="Calibri" panose="020F0502020204030204" pitchFamily="34" charset="0"/>
              </a:rPr>
              <a:t>  </a:t>
            </a:r>
            <a:r>
              <a:rPr sz="1200" spc="-25" dirty="0">
                <a:solidFill>
                  <a:srgbClr val="00338D"/>
                </a:solidFill>
                <a:latin typeface="Arial (Corpo)"/>
                <a:ea typeface="Calibri" panose="020F0502020204030204" pitchFamily="34" charset="0"/>
                <a:cs typeface="Calibri" panose="020F0502020204030204" pitchFamily="34" charset="0"/>
              </a:rPr>
              <a:t>nel </a:t>
            </a:r>
            <a:r>
              <a:rPr sz="1200" dirty="0">
                <a:solidFill>
                  <a:srgbClr val="00338D"/>
                </a:solidFill>
                <a:latin typeface="Arial (Corpo)"/>
                <a:ea typeface="Calibri" panose="020F0502020204030204" pitchFamily="34" charset="0"/>
                <a:cs typeface="Calibri" panose="020F0502020204030204" pitchFamily="34" charset="0"/>
              </a:rPr>
              <a:t>Modello</a:t>
            </a:r>
            <a:r>
              <a:rPr sz="1200" spc="-25"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stesso</a:t>
            </a:r>
            <a:r>
              <a:rPr sz="1200" spc="-40"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e</a:t>
            </a:r>
            <a:r>
              <a:rPr sz="1200" spc="-15"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dei</a:t>
            </a:r>
            <a:r>
              <a:rPr sz="1200" spc="-15"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suoi</a:t>
            </a:r>
            <a:r>
              <a:rPr sz="1200" spc="-20" dirty="0">
                <a:solidFill>
                  <a:srgbClr val="00338D"/>
                </a:solidFill>
                <a:latin typeface="Arial (Corpo)"/>
                <a:ea typeface="Calibri" panose="020F0502020204030204" pitchFamily="34" charset="0"/>
                <a:cs typeface="Calibri" panose="020F0502020204030204" pitchFamily="34" charset="0"/>
              </a:rPr>
              <a:t> </a:t>
            </a:r>
            <a:r>
              <a:rPr sz="1200" spc="-10" dirty="0">
                <a:solidFill>
                  <a:srgbClr val="00338D"/>
                </a:solidFill>
                <a:latin typeface="Arial (Corpo)"/>
                <a:ea typeface="Calibri" panose="020F0502020204030204" pitchFamily="34" charset="0"/>
                <a:cs typeface="Calibri" panose="020F0502020204030204" pitchFamily="34" charset="0"/>
              </a:rPr>
              <a:t>elementi</a:t>
            </a:r>
            <a:r>
              <a:rPr sz="1200" spc="-130" dirty="0">
                <a:solidFill>
                  <a:srgbClr val="00338D"/>
                </a:solidFill>
                <a:latin typeface="Arial (Corpo)"/>
                <a:ea typeface="Calibri" panose="020F0502020204030204" pitchFamily="34" charset="0"/>
                <a:cs typeface="Calibri" panose="020F0502020204030204" pitchFamily="34" charset="0"/>
              </a:rPr>
              <a:t> </a:t>
            </a:r>
            <a:r>
              <a:rPr sz="1200" spc="-10" dirty="0">
                <a:solidFill>
                  <a:srgbClr val="00338D"/>
                </a:solidFill>
                <a:latin typeface="Arial (Corpo)"/>
                <a:ea typeface="Calibri" panose="020F0502020204030204" pitchFamily="34" charset="0"/>
                <a:cs typeface="Calibri" panose="020F0502020204030204" pitchFamily="34" charset="0"/>
              </a:rPr>
              <a:t>costitutivi</a:t>
            </a:r>
            <a:endParaRPr sz="1200" dirty="0">
              <a:latin typeface="Arial (Corpo)"/>
              <a:ea typeface="Calibri" panose="020F0502020204030204" pitchFamily="34" charset="0"/>
              <a:cs typeface="Calibri" panose="020F0502020204030204" pitchFamily="34" charset="0"/>
            </a:endParaRPr>
          </a:p>
        </p:txBody>
      </p:sp>
      <p:sp>
        <p:nvSpPr>
          <p:cNvPr id="6" name="object 6"/>
          <p:cNvSpPr txBox="1"/>
          <p:nvPr/>
        </p:nvSpPr>
        <p:spPr>
          <a:xfrm>
            <a:off x="5063637" y="2961595"/>
            <a:ext cx="3914775" cy="197490"/>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 pos="891540" algn="l"/>
                <a:tab pos="1663064" algn="l"/>
                <a:tab pos="2950845" algn="l"/>
                <a:tab pos="3263265" algn="l"/>
              </a:tabLst>
            </a:pPr>
            <a:r>
              <a:rPr sz="1200" b="1" spc="-20" dirty="0">
                <a:solidFill>
                  <a:srgbClr val="00338D"/>
                </a:solidFill>
                <a:latin typeface="Arial (Corpo)"/>
                <a:ea typeface="Calibri" panose="020F0502020204030204" pitchFamily="34" charset="0"/>
                <a:cs typeface="Calibri" panose="020F0502020204030204" pitchFamily="34" charset="0"/>
              </a:rPr>
              <a:t>deve</a:t>
            </a:r>
            <a:r>
              <a:rPr sz="1200" b="1" dirty="0">
                <a:solidFill>
                  <a:srgbClr val="00338D"/>
                </a:solidFill>
                <a:latin typeface="Arial (Corpo)"/>
                <a:ea typeface="Calibri" panose="020F0502020204030204" pitchFamily="34" charset="0"/>
                <a:cs typeface="Calibri" panose="020F0502020204030204" pitchFamily="34" charset="0"/>
              </a:rPr>
              <a:t>	</a:t>
            </a:r>
            <a:r>
              <a:rPr sz="1200" b="1" spc="-10" dirty="0">
                <a:solidFill>
                  <a:srgbClr val="00338D"/>
                </a:solidFill>
                <a:latin typeface="Arial (Corpo)"/>
                <a:ea typeface="Calibri" panose="020F0502020204030204" pitchFamily="34" charset="0"/>
                <a:cs typeface="Calibri" panose="020F0502020204030204" pitchFamily="34" charset="0"/>
              </a:rPr>
              <a:t>essere</a:t>
            </a:r>
            <a:r>
              <a:rPr sz="1200" b="1" dirty="0">
                <a:solidFill>
                  <a:srgbClr val="00338D"/>
                </a:solidFill>
                <a:latin typeface="Arial (Corpo)"/>
                <a:ea typeface="Calibri" panose="020F0502020204030204" pitchFamily="34" charset="0"/>
                <a:cs typeface="Calibri" panose="020F0502020204030204" pitchFamily="34" charset="0"/>
              </a:rPr>
              <a:t>	</a:t>
            </a:r>
            <a:r>
              <a:rPr sz="1200" b="1" spc="-10" dirty="0">
                <a:solidFill>
                  <a:srgbClr val="00338D"/>
                </a:solidFill>
                <a:latin typeface="Arial (Corpo)"/>
                <a:ea typeface="Calibri" panose="020F0502020204030204" pitchFamily="34" charset="0"/>
                <a:cs typeface="Calibri" panose="020F0502020204030204" pitchFamily="34" charset="0"/>
              </a:rPr>
              <a:t>differenziato</a:t>
            </a:r>
            <a:r>
              <a:rPr sz="1200" b="1" dirty="0">
                <a:solidFill>
                  <a:srgbClr val="00338D"/>
                </a:solidFill>
                <a:latin typeface="Arial (Corpo)"/>
                <a:ea typeface="Calibri" panose="020F0502020204030204" pitchFamily="34" charset="0"/>
                <a:cs typeface="Calibri" panose="020F0502020204030204" pitchFamily="34" charset="0"/>
              </a:rPr>
              <a:t>	</a:t>
            </a:r>
            <a:r>
              <a:rPr sz="1200" spc="-25" dirty="0">
                <a:solidFill>
                  <a:srgbClr val="00338D"/>
                </a:solidFill>
                <a:latin typeface="Arial (Corpo)"/>
                <a:ea typeface="Calibri" panose="020F0502020204030204" pitchFamily="34" charset="0"/>
                <a:cs typeface="Calibri" panose="020F0502020204030204" pitchFamily="34" charset="0"/>
              </a:rPr>
              <a:t>in</a:t>
            </a:r>
            <a:r>
              <a:rPr sz="1200" dirty="0">
                <a:solidFill>
                  <a:srgbClr val="00338D"/>
                </a:solidFill>
                <a:latin typeface="Arial (Corpo)"/>
                <a:ea typeface="Calibri" panose="020F0502020204030204" pitchFamily="34" charset="0"/>
                <a:cs typeface="Calibri" panose="020F0502020204030204" pitchFamily="34" charset="0"/>
              </a:rPr>
              <a:t>	</a:t>
            </a:r>
            <a:r>
              <a:rPr sz="1200" spc="-10" dirty="0">
                <a:solidFill>
                  <a:srgbClr val="00338D"/>
                </a:solidFill>
                <a:latin typeface="Arial (Corpo)"/>
                <a:ea typeface="Calibri" panose="020F0502020204030204" pitchFamily="34" charset="0"/>
                <a:cs typeface="Calibri" panose="020F0502020204030204" pitchFamily="34" charset="0"/>
              </a:rPr>
              <a:t>ragione</a:t>
            </a:r>
            <a:endParaRPr sz="1200" dirty="0">
              <a:latin typeface="Arial (Corpo)"/>
              <a:ea typeface="Calibri" panose="020F0502020204030204" pitchFamily="34" charset="0"/>
              <a:cs typeface="Calibri" panose="020F0502020204030204" pitchFamily="34" charset="0"/>
            </a:endParaRPr>
          </a:p>
        </p:txBody>
      </p:sp>
      <p:sp>
        <p:nvSpPr>
          <p:cNvPr id="7" name="object 7"/>
          <p:cNvSpPr txBox="1"/>
          <p:nvPr/>
        </p:nvSpPr>
        <p:spPr>
          <a:xfrm>
            <a:off x="5350149" y="3190195"/>
            <a:ext cx="3627754"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338D"/>
                </a:solidFill>
                <a:latin typeface="Arial (Corpo)"/>
                <a:ea typeface="Calibri" panose="020F0502020204030204" pitchFamily="34" charset="0"/>
                <a:cs typeface="Calibri" panose="020F0502020204030204" pitchFamily="34" charset="0"/>
              </a:rPr>
              <a:t>delle</a:t>
            </a:r>
            <a:r>
              <a:rPr sz="1200" spc="350"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varie</a:t>
            </a:r>
            <a:r>
              <a:rPr sz="1200" spc="340"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tipologie</a:t>
            </a:r>
            <a:r>
              <a:rPr sz="1200" spc="350"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di</a:t>
            </a:r>
            <a:r>
              <a:rPr sz="1200" spc="340"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rapporti</a:t>
            </a:r>
            <a:r>
              <a:rPr sz="1200" spc="335"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di</a:t>
            </a:r>
            <a:r>
              <a:rPr sz="1200" spc="340" dirty="0">
                <a:solidFill>
                  <a:srgbClr val="00338D"/>
                </a:solidFill>
                <a:latin typeface="Arial (Corpo)"/>
                <a:ea typeface="Calibri" panose="020F0502020204030204" pitchFamily="34" charset="0"/>
                <a:cs typeface="Calibri" panose="020F0502020204030204" pitchFamily="34" charset="0"/>
              </a:rPr>
              <a:t> </a:t>
            </a:r>
            <a:r>
              <a:rPr sz="1200" spc="-10" dirty="0">
                <a:solidFill>
                  <a:srgbClr val="00338D"/>
                </a:solidFill>
                <a:latin typeface="Arial (Corpo)"/>
                <a:ea typeface="Calibri" panose="020F0502020204030204" pitchFamily="34" charset="0"/>
                <a:cs typeface="Calibri" panose="020F0502020204030204" pitchFamily="34" charset="0"/>
              </a:rPr>
              <a:t>lavoro</a:t>
            </a:r>
            <a:endParaRPr sz="1200" dirty="0">
              <a:latin typeface="Arial (Corpo)"/>
              <a:ea typeface="Calibri" panose="020F0502020204030204" pitchFamily="34" charset="0"/>
              <a:cs typeface="Calibri" panose="020F0502020204030204" pitchFamily="34" charset="0"/>
            </a:endParaRPr>
          </a:p>
        </p:txBody>
      </p:sp>
      <p:sp>
        <p:nvSpPr>
          <p:cNvPr id="8" name="object 8"/>
          <p:cNvSpPr txBox="1"/>
          <p:nvPr/>
        </p:nvSpPr>
        <p:spPr>
          <a:xfrm>
            <a:off x="5350149" y="3418795"/>
            <a:ext cx="3618865" cy="197490"/>
          </a:xfrm>
          <a:prstGeom prst="rect">
            <a:avLst/>
          </a:prstGeom>
        </p:spPr>
        <p:txBody>
          <a:bodyPr vert="horz" wrap="square" lIns="0" tIns="12700" rIns="0" bIns="0" rtlCol="0">
            <a:spAutoFit/>
          </a:bodyPr>
          <a:lstStyle/>
          <a:p>
            <a:pPr marL="12700">
              <a:lnSpc>
                <a:spcPct val="100000"/>
              </a:lnSpc>
              <a:spcBef>
                <a:spcPts val="100"/>
              </a:spcBef>
              <a:tabLst>
                <a:tab pos="1298575" algn="l"/>
                <a:tab pos="2883535" algn="l"/>
              </a:tabLst>
            </a:pPr>
            <a:r>
              <a:rPr sz="1200" spc="-10" dirty="0">
                <a:solidFill>
                  <a:srgbClr val="00338D"/>
                </a:solidFill>
                <a:latin typeface="Arial (Corpo)"/>
                <a:ea typeface="Calibri" panose="020F0502020204030204" pitchFamily="34" charset="0"/>
                <a:cs typeface="Calibri" panose="020F0502020204030204" pitchFamily="34" charset="0"/>
              </a:rPr>
              <a:t>esistenti</a:t>
            </a:r>
            <a:r>
              <a:rPr sz="1200" dirty="0">
                <a:solidFill>
                  <a:srgbClr val="00338D"/>
                </a:solidFill>
                <a:latin typeface="Arial (Corpo)"/>
                <a:ea typeface="Calibri" panose="020F0502020204030204" pitchFamily="34" charset="0"/>
                <a:cs typeface="Calibri" panose="020F0502020204030204" pitchFamily="34" charset="0"/>
              </a:rPr>
              <a:t>	</a:t>
            </a:r>
            <a:r>
              <a:rPr sz="1200" spc="-10" dirty="0">
                <a:solidFill>
                  <a:srgbClr val="00338D"/>
                </a:solidFill>
                <a:latin typeface="Arial (Corpo)"/>
                <a:ea typeface="Calibri" panose="020F0502020204030204" pitchFamily="34" charset="0"/>
                <a:cs typeface="Calibri" panose="020F0502020204030204" pitchFamily="34" charset="0"/>
              </a:rPr>
              <a:t>(dipendenti,</a:t>
            </a:r>
            <a:r>
              <a:rPr sz="1200" dirty="0">
                <a:solidFill>
                  <a:srgbClr val="00338D"/>
                </a:solidFill>
                <a:latin typeface="Arial (Corpo)"/>
                <a:ea typeface="Calibri" panose="020F0502020204030204" pitchFamily="34" charset="0"/>
                <a:cs typeface="Calibri" panose="020F0502020204030204" pitchFamily="34" charset="0"/>
              </a:rPr>
              <a:t>	</a:t>
            </a:r>
            <a:r>
              <a:rPr sz="1200" spc="-10" dirty="0">
                <a:solidFill>
                  <a:srgbClr val="00338D"/>
                </a:solidFill>
                <a:latin typeface="Arial (Corpo)"/>
                <a:ea typeface="Calibri" panose="020F0502020204030204" pitchFamily="34" charset="0"/>
                <a:cs typeface="Calibri" panose="020F0502020204030204" pitchFamily="34" charset="0"/>
              </a:rPr>
              <a:t>dirigenti,</a:t>
            </a:r>
            <a:endParaRPr sz="1200">
              <a:latin typeface="Arial (Corpo)"/>
              <a:ea typeface="Calibri" panose="020F0502020204030204" pitchFamily="34" charset="0"/>
              <a:cs typeface="Calibri" panose="020F0502020204030204" pitchFamily="34" charset="0"/>
            </a:endParaRPr>
          </a:p>
        </p:txBody>
      </p:sp>
      <p:sp>
        <p:nvSpPr>
          <p:cNvPr id="9" name="object 9"/>
          <p:cNvSpPr txBox="1"/>
          <p:nvPr/>
        </p:nvSpPr>
        <p:spPr>
          <a:xfrm>
            <a:off x="5350149" y="3647395"/>
            <a:ext cx="3627754" cy="566822"/>
          </a:xfrm>
          <a:prstGeom prst="rect">
            <a:avLst/>
          </a:prstGeom>
        </p:spPr>
        <p:txBody>
          <a:bodyPr vert="horz" wrap="square" lIns="0" tIns="12700" rIns="0" bIns="0" rtlCol="0">
            <a:spAutoFit/>
          </a:bodyPr>
          <a:lstStyle/>
          <a:p>
            <a:pPr marL="12700" marR="5080" algn="just">
              <a:lnSpc>
                <a:spcPct val="100000"/>
              </a:lnSpc>
              <a:spcBef>
                <a:spcPts val="100"/>
              </a:spcBef>
            </a:pPr>
            <a:r>
              <a:rPr sz="1200" dirty="0">
                <a:solidFill>
                  <a:srgbClr val="00338D"/>
                </a:solidFill>
                <a:latin typeface="Arial (Corpo)"/>
                <a:ea typeface="Calibri" panose="020F0502020204030204" pitchFamily="34" charset="0"/>
                <a:cs typeface="Calibri" panose="020F0502020204030204" pitchFamily="34" charset="0"/>
              </a:rPr>
              <a:t>amministratori,</a:t>
            </a:r>
            <a:r>
              <a:rPr sz="1200" spc="235"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collaboratori</a:t>
            </a:r>
            <a:r>
              <a:rPr sz="1200" spc="245"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esterni)</a:t>
            </a:r>
            <a:r>
              <a:rPr sz="1200" spc="235"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e,</a:t>
            </a:r>
            <a:r>
              <a:rPr sz="1200" spc="245" dirty="0">
                <a:solidFill>
                  <a:srgbClr val="00338D"/>
                </a:solidFill>
                <a:latin typeface="Arial (Corpo)"/>
                <a:ea typeface="Calibri" panose="020F0502020204030204" pitchFamily="34" charset="0"/>
                <a:cs typeface="Calibri" panose="020F0502020204030204" pitchFamily="34" charset="0"/>
              </a:rPr>
              <a:t> </a:t>
            </a:r>
            <a:r>
              <a:rPr sz="1200" spc="-25" dirty="0">
                <a:solidFill>
                  <a:srgbClr val="00338D"/>
                </a:solidFill>
                <a:latin typeface="Arial (Corpo)"/>
                <a:ea typeface="Calibri" panose="020F0502020204030204" pitchFamily="34" charset="0"/>
                <a:cs typeface="Calibri" panose="020F0502020204030204" pitchFamily="34" charset="0"/>
              </a:rPr>
              <a:t>in </a:t>
            </a:r>
            <a:r>
              <a:rPr sz="1200" dirty="0">
                <a:solidFill>
                  <a:srgbClr val="00338D"/>
                </a:solidFill>
                <a:latin typeface="Arial (Corpo)"/>
                <a:ea typeface="Calibri" panose="020F0502020204030204" pitchFamily="34" charset="0"/>
                <a:cs typeface="Calibri" panose="020F0502020204030204" pitchFamily="34" charset="0"/>
              </a:rPr>
              <a:t>caso</a:t>
            </a:r>
            <a:r>
              <a:rPr sz="1200" spc="165"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di</a:t>
            </a:r>
            <a:r>
              <a:rPr sz="1200" spc="160"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rapporto</a:t>
            </a:r>
            <a:r>
              <a:rPr sz="1200" b="1" spc="160"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di</a:t>
            </a:r>
            <a:r>
              <a:rPr sz="1200" b="1" spc="160"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lavoro</a:t>
            </a:r>
            <a:r>
              <a:rPr sz="1200" b="1" spc="170" dirty="0">
                <a:solidFill>
                  <a:srgbClr val="00338D"/>
                </a:solidFill>
                <a:latin typeface="Arial (Corpo)"/>
                <a:ea typeface="Calibri" panose="020F0502020204030204" pitchFamily="34" charset="0"/>
                <a:cs typeface="Calibri" panose="020F0502020204030204" pitchFamily="34" charset="0"/>
              </a:rPr>
              <a:t> </a:t>
            </a:r>
            <a:r>
              <a:rPr sz="1200" b="1" spc="-10" dirty="0">
                <a:solidFill>
                  <a:srgbClr val="00338D"/>
                </a:solidFill>
                <a:latin typeface="Arial (Corpo)"/>
                <a:ea typeface="Calibri" panose="020F0502020204030204" pitchFamily="34" charset="0"/>
                <a:cs typeface="Calibri" panose="020F0502020204030204" pitchFamily="34" charset="0"/>
              </a:rPr>
              <a:t>subordinato</a:t>
            </a:r>
            <a:r>
              <a:rPr sz="1200" spc="-10"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rispettare</a:t>
            </a:r>
            <a:r>
              <a:rPr sz="1200" spc="70"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le</a:t>
            </a:r>
            <a:r>
              <a:rPr sz="1200" spc="80"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procedure</a:t>
            </a:r>
            <a:r>
              <a:rPr sz="1200" spc="80" dirty="0">
                <a:solidFill>
                  <a:srgbClr val="00338D"/>
                </a:solidFill>
                <a:latin typeface="Arial (Corpo)"/>
                <a:ea typeface="Calibri" panose="020F0502020204030204" pitchFamily="34" charset="0"/>
                <a:cs typeface="Calibri" panose="020F0502020204030204" pitchFamily="34" charset="0"/>
              </a:rPr>
              <a:t> </a:t>
            </a:r>
            <a:r>
              <a:rPr sz="1200" dirty="0">
                <a:solidFill>
                  <a:srgbClr val="00338D"/>
                </a:solidFill>
                <a:latin typeface="Arial (Corpo)"/>
                <a:ea typeface="Calibri" panose="020F0502020204030204" pitchFamily="34" charset="0"/>
                <a:cs typeface="Calibri" panose="020F0502020204030204" pitchFamily="34" charset="0"/>
              </a:rPr>
              <a:t>previste</a:t>
            </a:r>
            <a:r>
              <a:rPr sz="1200" spc="80"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dall’art.</a:t>
            </a:r>
            <a:r>
              <a:rPr sz="1200" b="1" spc="85" dirty="0">
                <a:solidFill>
                  <a:srgbClr val="00338D"/>
                </a:solidFill>
                <a:latin typeface="Arial (Corpo)"/>
                <a:ea typeface="Calibri" panose="020F0502020204030204" pitchFamily="34" charset="0"/>
                <a:cs typeface="Calibri" panose="020F0502020204030204" pitchFamily="34" charset="0"/>
              </a:rPr>
              <a:t> </a:t>
            </a:r>
            <a:r>
              <a:rPr sz="1200" b="1" spc="-50" dirty="0">
                <a:solidFill>
                  <a:srgbClr val="00338D"/>
                </a:solidFill>
                <a:latin typeface="Arial (Corpo)"/>
                <a:ea typeface="Calibri" panose="020F0502020204030204" pitchFamily="34" charset="0"/>
                <a:cs typeface="Calibri" panose="020F0502020204030204" pitchFamily="34" charset="0"/>
              </a:rPr>
              <a:t>7</a:t>
            </a:r>
            <a:endParaRPr sz="1200">
              <a:latin typeface="Arial (Corpo)"/>
              <a:ea typeface="Calibri" panose="020F0502020204030204" pitchFamily="34" charset="0"/>
              <a:cs typeface="Calibri" panose="020F0502020204030204" pitchFamily="34" charset="0"/>
            </a:endParaRPr>
          </a:p>
        </p:txBody>
      </p:sp>
      <p:sp>
        <p:nvSpPr>
          <p:cNvPr id="10" name="object 10"/>
          <p:cNvSpPr txBox="1"/>
          <p:nvPr/>
        </p:nvSpPr>
        <p:spPr>
          <a:xfrm>
            <a:off x="5350149" y="4333195"/>
            <a:ext cx="3629660" cy="197490"/>
          </a:xfrm>
          <a:prstGeom prst="rect">
            <a:avLst/>
          </a:prstGeom>
        </p:spPr>
        <p:txBody>
          <a:bodyPr vert="horz" wrap="square" lIns="0" tIns="12700" rIns="0" bIns="0" rtlCol="0">
            <a:spAutoFit/>
          </a:bodyPr>
          <a:lstStyle/>
          <a:p>
            <a:pPr marL="12700">
              <a:lnSpc>
                <a:spcPct val="100000"/>
              </a:lnSpc>
              <a:spcBef>
                <a:spcPts val="100"/>
              </a:spcBef>
              <a:tabLst>
                <a:tab pos="638810" algn="l"/>
                <a:tab pos="1470660" algn="l"/>
                <a:tab pos="1927860" algn="l"/>
                <a:tab pos="3035935" algn="l"/>
                <a:tab pos="3448685" algn="l"/>
              </a:tabLst>
            </a:pPr>
            <a:r>
              <a:rPr sz="1200" b="1" spc="-10" dirty="0">
                <a:solidFill>
                  <a:srgbClr val="00338D"/>
                </a:solidFill>
                <a:latin typeface="Arial (Corpo)"/>
                <a:ea typeface="Calibri" panose="020F0502020204030204" pitchFamily="34" charset="0"/>
                <a:cs typeface="Calibri" panose="020F0502020204030204" pitchFamily="34" charset="0"/>
              </a:rPr>
              <a:t>dello</a:t>
            </a:r>
            <a:r>
              <a:rPr sz="1200" b="1" dirty="0">
                <a:solidFill>
                  <a:srgbClr val="00338D"/>
                </a:solidFill>
                <a:latin typeface="Arial (Corpo)"/>
                <a:ea typeface="Calibri" panose="020F0502020204030204" pitchFamily="34" charset="0"/>
                <a:cs typeface="Calibri" panose="020F0502020204030204" pitchFamily="34" charset="0"/>
              </a:rPr>
              <a:t>	</a:t>
            </a:r>
            <a:r>
              <a:rPr sz="1200" b="1" spc="-10" dirty="0">
                <a:solidFill>
                  <a:srgbClr val="00338D"/>
                </a:solidFill>
                <a:latin typeface="Arial (Corpo)"/>
                <a:ea typeface="Calibri" panose="020F0502020204030204" pitchFamily="34" charset="0"/>
                <a:cs typeface="Calibri" panose="020F0502020204030204" pitchFamily="34" charset="0"/>
              </a:rPr>
              <a:t>Statuto</a:t>
            </a:r>
            <a:r>
              <a:rPr sz="1200" b="1" dirty="0">
                <a:solidFill>
                  <a:srgbClr val="00338D"/>
                </a:solidFill>
                <a:latin typeface="Arial (Corpo)"/>
                <a:ea typeface="Calibri" panose="020F0502020204030204" pitchFamily="34" charset="0"/>
                <a:cs typeface="Calibri" panose="020F0502020204030204" pitchFamily="34" charset="0"/>
              </a:rPr>
              <a:t>	</a:t>
            </a:r>
            <a:r>
              <a:rPr sz="1200" b="1" spc="-25" dirty="0">
                <a:solidFill>
                  <a:srgbClr val="00338D"/>
                </a:solidFill>
                <a:latin typeface="Arial (Corpo)"/>
                <a:ea typeface="Calibri" panose="020F0502020204030204" pitchFamily="34" charset="0"/>
                <a:cs typeface="Calibri" panose="020F0502020204030204" pitchFamily="34" charset="0"/>
              </a:rPr>
              <a:t>dei</a:t>
            </a:r>
            <a:r>
              <a:rPr sz="1200" b="1" dirty="0">
                <a:solidFill>
                  <a:srgbClr val="00338D"/>
                </a:solidFill>
                <a:latin typeface="Arial (Corpo)"/>
                <a:ea typeface="Calibri" panose="020F0502020204030204" pitchFamily="34" charset="0"/>
                <a:cs typeface="Calibri" panose="020F0502020204030204" pitchFamily="34" charset="0"/>
              </a:rPr>
              <a:t>	</a:t>
            </a:r>
            <a:r>
              <a:rPr sz="1200" b="1" spc="-10" dirty="0">
                <a:solidFill>
                  <a:srgbClr val="00338D"/>
                </a:solidFill>
                <a:latin typeface="Arial (Corpo)"/>
                <a:ea typeface="Calibri" panose="020F0502020204030204" pitchFamily="34" charset="0"/>
                <a:cs typeface="Calibri" panose="020F0502020204030204" pitchFamily="34" charset="0"/>
              </a:rPr>
              <a:t>Lavoratori</a:t>
            </a:r>
            <a:r>
              <a:rPr sz="1200" b="1" dirty="0">
                <a:solidFill>
                  <a:srgbClr val="00338D"/>
                </a:solidFill>
                <a:latin typeface="Arial (Corpo)"/>
                <a:ea typeface="Calibri" panose="020F0502020204030204" pitchFamily="34" charset="0"/>
                <a:cs typeface="Calibri" panose="020F0502020204030204" pitchFamily="34" charset="0"/>
              </a:rPr>
              <a:t>	</a:t>
            </a:r>
            <a:r>
              <a:rPr sz="1200" b="1" spc="-25" dirty="0">
                <a:solidFill>
                  <a:srgbClr val="00338D"/>
                </a:solidFill>
                <a:latin typeface="Arial (Corpo)"/>
                <a:ea typeface="Calibri" panose="020F0502020204030204" pitchFamily="34" charset="0"/>
                <a:cs typeface="Calibri" panose="020F0502020204030204" pitchFamily="34" charset="0"/>
              </a:rPr>
              <a:t>(L.</a:t>
            </a:r>
            <a:r>
              <a:rPr sz="1200" b="1" dirty="0">
                <a:solidFill>
                  <a:srgbClr val="00338D"/>
                </a:solidFill>
                <a:latin typeface="Arial (Corpo)"/>
                <a:ea typeface="Calibri" panose="020F0502020204030204" pitchFamily="34" charset="0"/>
                <a:cs typeface="Calibri" panose="020F0502020204030204" pitchFamily="34" charset="0"/>
              </a:rPr>
              <a:t>	</a:t>
            </a:r>
            <a:r>
              <a:rPr sz="1200" b="1" spc="-25" dirty="0">
                <a:solidFill>
                  <a:srgbClr val="00338D"/>
                </a:solidFill>
                <a:latin typeface="Arial (Corpo)"/>
                <a:ea typeface="Calibri" panose="020F0502020204030204" pitchFamily="34" charset="0"/>
                <a:cs typeface="Calibri" panose="020F0502020204030204" pitchFamily="34" charset="0"/>
              </a:rPr>
              <a:t>n.</a:t>
            </a:r>
            <a:endParaRPr sz="1200">
              <a:latin typeface="Arial (Corpo)"/>
              <a:ea typeface="Calibri" panose="020F0502020204030204" pitchFamily="34" charset="0"/>
              <a:cs typeface="Calibri" panose="020F0502020204030204" pitchFamily="34" charset="0"/>
            </a:endParaRPr>
          </a:p>
        </p:txBody>
      </p:sp>
      <p:sp>
        <p:nvSpPr>
          <p:cNvPr id="11" name="object 11"/>
          <p:cNvSpPr txBox="1"/>
          <p:nvPr/>
        </p:nvSpPr>
        <p:spPr>
          <a:xfrm>
            <a:off x="5350149" y="4561795"/>
            <a:ext cx="3627120" cy="382156"/>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00338D"/>
                </a:solidFill>
                <a:latin typeface="Arial (Corpo)"/>
                <a:ea typeface="Calibri" panose="020F0502020204030204" pitchFamily="34" charset="0"/>
                <a:cs typeface="Calibri" panose="020F0502020204030204" pitchFamily="34" charset="0"/>
              </a:rPr>
              <a:t>300/1970),</a:t>
            </a:r>
            <a:r>
              <a:rPr sz="1200" b="1" spc="135"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la</a:t>
            </a:r>
            <a:r>
              <a:rPr sz="1200" b="1" spc="130"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legislazione</a:t>
            </a:r>
            <a:r>
              <a:rPr sz="1200" b="1" spc="145"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speciale</a:t>
            </a:r>
            <a:r>
              <a:rPr sz="1200" b="1" spc="155"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ed</a:t>
            </a:r>
            <a:r>
              <a:rPr sz="1200" b="1" spc="130" dirty="0">
                <a:solidFill>
                  <a:srgbClr val="00338D"/>
                </a:solidFill>
                <a:latin typeface="Arial (Corpo)"/>
                <a:ea typeface="Calibri" panose="020F0502020204030204" pitchFamily="34" charset="0"/>
                <a:cs typeface="Calibri" panose="020F0502020204030204" pitchFamily="34" charset="0"/>
              </a:rPr>
              <a:t> </a:t>
            </a:r>
            <a:r>
              <a:rPr sz="1200" b="1" spc="-25" dirty="0">
                <a:solidFill>
                  <a:srgbClr val="00338D"/>
                </a:solidFill>
                <a:latin typeface="Arial (Corpo)"/>
                <a:ea typeface="Calibri" panose="020F0502020204030204" pitchFamily="34" charset="0"/>
                <a:cs typeface="Calibri" panose="020F0502020204030204" pitchFamily="34" charset="0"/>
              </a:rPr>
              <a:t>il </a:t>
            </a:r>
            <a:r>
              <a:rPr sz="1200" b="1" dirty="0">
                <a:solidFill>
                  <a:srgbClr val="00338D"/>
                </a:solidFill>
                <a:latin typeface="Arial (Corpo)"/>
                <a:ea typeface="Calibri" panose="020F0502020204030204" pitchFamily="34" charset="0"/>
                <a:cs typeface="Calibri" panose="020F0502020204030204" pitchFamily="34" charset="0"/>
              </a:rPr>
              <a:t>principio</a:t>
            </a:r>
            <a:r>
              <a:rPr sz="1200" b="1" spc="-65"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di</a:t>
            </a:r>
            <a:r>
              <a:rPr sz="1200" b="1" spc="-20" dirty="0">
                <a:solidFill>
                  <a:srgbClr val="00338D"/>
                </a:solidFill>
                <a:latin typeface="Arial (Corpo)"/>
                <a:ea typeface="Calibri" panose="020F0502020204030204" pitchFamily="34" charset="0"/>
                <a:cs typeface="Calibri" panose="020F0502020204030204" pitchFamily="34" charset="0"/>
              </a:rPr>
              <a:t> </a:t>
            </a:r>
            <a:r>
              <a:rPr sz="1200" b="1" dirty="0">
                <a:solidFill>
                  <a:srgbClr val="00338D"/>
                </a:solidFill>
                <a:latin typeface="Arial (Corpo)"/>
                <a:ea typeface="Calibri" panose="020F0502020204030204" pitchFamily="34" charset="0"/>
                <a:cs typeface="Calibri" panose="020F0502020204030204" pitchFamily="34" charset="0"/>
              </a:rPr>
              <a:t>tipicità</a:t>
            </a:r>
            <a:r>
              <a:rPr sz="1200" b="1" spc="-40" dirty="0">
                <a:solidFill>
                  <a:srgbClr val="00338D"/>
                </a:solidFill>
                <a:latin typeface="Arial (Corpo)"/>
                <a:ea typeface="Calibri" panose="020F0502020204030204" pitchFamily="34" charset="0"/>
                <a:cs typeface="Calibri" panose="020F0502020204030204" pitchFamily="34" charset="0"/>
              </a:rPr>
              <a:t> </a:t>
            </a:r>
            <a:r>
              <a:rPr sz="1200" b="1" spc="-10" dirty="0">
                <a:solidFill>
                  <a:srgbClr val="00338D"/>
                </a:solidFill>
                <a:latin typeface="Arial (Corpo)"/>
                <a:ea typeface="Calibri" panose="020F0502020204030204" pitchFamily="34" charset="0"/>
                <a:cs typeface="Calibri" panose="020F0502020204030204" pitchFamily="34" charset="0"/>
              </a:rPr>
              <a:t>delle</a:t>
            </a:r>
            <a:r>
              <a:rPr sz="1200" b="1" spc="-135" dirty="0">
                <a:solidFill>
                  <a:srgbClr val="00338D"/>
                </a:solidFill>
                <a:latin typeface="Arial (Corpo)"/>
                <a:ea typeface="Calibri" panose="020F0502020204030204" pitchFamily="34" charset="0"/>
                <a:cs typeface="Calibri" panose="020F0502020204030204" pitchFamily="34" charset="0"/>
              </a:rPr>
              <a:t> </a:t>
            </a:r>
            <a:r>
              <a:rPr sz="1200" b="1" spc="-10" dirty="0">
                <a:solidFill>
                  <a:srgbClr val="00338D"/>
                </a:solidFill>
                <a:latin typeface="Arial (Corpo)"/>
                <a:ea typeface="Calibri" panose="020F0502020204030204" pitchFamily="34" charset="0"/>
                <a:cs typeface="Calibri" panose="020F0502020204030204" pitchFamily="34" charset="0"/>
              </a:rPr>
              <a:t>violazioni</a:t>
            </a:r>
            <a:endParaRPr sz="1200">
              <a:latin typeface="Arial (Corpo)"/>
              <a:ea typeface="Calibri" panose="020F0502020204030204" pitchFamily="34" charset="0"/>
              <a:cs typeface="Calibri" panose="020F0502020204030204" pitchFamily="34" charset="0"/>
            </a:endParaRPr>
          </a:p>
        </p:txBody>
      </p:sp>
      <p:sp>
        <p:nvSpPr>
          <p:cNvPr id="12" name="object 12"/>
          <p:cNvSpPr txBox="1"/>
          <p:nvPr/>
        </p:nvSpPr>
        <p:spPr>
          <a:xfrm>
            <a:off x="429087" y="987724"/>
            <a:ext cx="461009" cy="167354"/>
          </a:xfrm>
          <a:prstGeom prst="rect">
            <a:avLst/>
          </a:prstGeom>
        </p:spPr>
        <p:txBody>
          <a:bodyPr vert="horz" wrap="square" lIns="0" tIns="13335" rIns="0" bIns="0" rtlCol="0">
            <a:spAutoFit/>
          </a:bodyPr>
          <a:lstStyle/>
          <a:p>
            <a:pPr marL="12700">
              <a:lnSpc>
                <a:spcPct val="100000"/>
              </a:lnSpc>
              <a:spcBef>
                <a:spcPts val="105"/>
              </a:spcBef>
            </a:pPr>
            <a:r>
              <a:rPr sz="1000" b="1" spc="-10" dirty="0">
                <a:latin typeface="Calibri" panose="020F0502020204030204" pitchFamily="34" charset="0"/>
                <a:ea typeface="Calibri" panose="020F0502020204030204" pitchFamily="34" charset="0"/>
                <a:cs typeface="Calibri" panose="020F0502020204030204" pitchFamily="34" charset="0"/>
              </a:rPr>
              <a:t>INDICE</a:t>
            </a:r>
            <a:endParaRPr sz="1000" dirty="0">
              <a:latin typeface="Calibri" panose="020F0502020204030204" pitchFamily="34" charset="0"/>
              <a:ea typeface="Calibri" panose="020F0502020204030204" pitchFamily="34" charset="0"/>
              <a:cs typeface="Calibri" panose="020F0502020204030204" pitchFamily="34" charset="0"/>
            </a:endParaRPr>
          </a:p>
        </p:txBody>
      </p:sp>
      <p:sp>
        <p:nvSpPr>
          <p:cNvPr id="13" name="object 13"/>
          <p:cNvSpPr txBox="1"/>
          <p:nvPr/>
        </p:nvSpPr>
        <p:spPr>
          <a:xfrm>
            <a:off x="406002" y="1207924"/>
            <a:ext cx="4472940" cy="572593"/>
          </a:xfrm>
          <a:prstGeom prst="rect">
            <a:avLst/>
          </a:prstGeom>
        </p:spPr>
        <p:txBody>
          <a:bodyPr vert="horz" wrap="square" lIns="0" tIns="13335" rIns="0" bIns="0" rtlCol="0">
            <a:spAutoFit/>
          </a:bodyPr>
          <a:lstStyle/>
          <a:p>
            <a:pPr marL="160020" indent="-147320">
              <a:lnSpc>
                <a:spcPts val="955"/>
              </a:lnSpc>
              <a:spcBef>
                <a:spcPts val="105"/>
              </a:spcBef>
              <a:buAutoNum type="arabicPeriod"/>
              <a:tabLst>
                <a:tab pos="160020" algn="l"/>
              </a:tabLst>
            </a:pPr>
            <a:r>
              <a:rPr sz="900" b="1" dirty="0">
                <a:latin typeface="Calibri" panose="020F0502020204030204" pitchFamily="34" charset="0"/>
                <a:ea typeface="Calibri" panose="020F0502020204030204" pitchFamily="34" charset="0"/>
                <a:cs typeface="Calibri" panose="020F0502020204030204" pitchFamily="34" charset="0"/>
              </a:rPr>
              <a:t>INTRODUZIONE</a:t>
            </a:r>
            <a:r>
              <a:rPr sz="900" b="1" spc="125" dirty="0">
                <a:latin typeface="Calibri" panose="020F0502020204030204" pitchFamily="34" charset="0"/>
                <a:ea typeface="Calibri" panose="020F0502020204030204" pitchFamily="34" charset="0"/>
                <a:cs typeface="Calibri" panose="020F0502020204030204" pitchFamily="34" charset="0"/>
              </a:rPr>
              <a:t>  </a:t>
            </a:r>
            <a:r>
              <a:rPr sz="900" b="1" spc="-10" dirty="0">
                <a:latin typeface="Calibri" panose="020F0502020204030204" pitchFamily="34" charset="0"/>
                <a:ea typeface="Calibri" panose="020F0502020204030204" pitchFamily="34" charset="0"/>
                <a:cs typeface="Calibri" panose="020F0502020204030204" pitchFamily="34" charset="0"/>
              </a:rPr>
              <a:t>.......................................................................................</a:t>
            </a:r>
            <a:r>
              <a:rPr sz="900" b="1" spc="175" dirty="0">
                <a:latin typeface="Calibri" panose="020F0502020204030204" pitchFamily="34" charset="0"/>
                <a:ea typeface="Calibri" panose="020F0502020204030204" pitchFamily="34" charset="0"/>
                <a:cs typeface="Calibri" panose="020F0502020204030204" pitchFamily="34" charset="0"/>
              </a:rPr>
              <a:t> </a:t>
            </a:r>
            <a:r>
              <a:rPr sz="900" b="1" spc="-50" dirty="0">
                <a:latin typeface="Calibri" panose="020F0502020204030204" pitchFamily="34" charset="0"/>
                <a:ea typeface="Calibri" panose="020F0502020204030204" pitchFamily="34" charset="0"/>
                <a:cs typeface="Calibri" panose="020F0502020204030204" pitchFamily="34" charset="0"/>
              </a:rPr>
              <a:t>1</a:t>
            </a:r>
            <a:endParaRPr sz="900" dirty="0">
              <a:latin typeface="Calibri" panose="020F0502020204030204" pitchFamily="34" charset="0"/>
              <a:ea typeface="Calibri" panose="020F0502020204030204" pitchFamily="34" charset="0"/>
              <a:cs typeface="Calibri" panose="020F0502020204030204" pitchFamily="34" charset="0"/>
            </a:endParaRPr>
          </a:p>
          <a:p>
            <a:pPr marL="220979" lvl="1" indent="-208279">
              <a:lnSpc>
                <a:spcPts val="955"/>
              </a:lnSpc>
              <a:buAutoNum type="arabicPeriod"/>
              <a:tabLst>
                <a:tab pos="220979" algn="l"/>
              </a:tabLst>
            </a:pPr>
            <a:r>
              <a:rPr sz="900" dirty="0">
                <a:latin typeface="Calibri" panose="020F0502020204030204" pitchFamily="34" charset="0"/>
                <a:ea typeface="Calibri" panose="020F0502020204030204" pitchFamily="34" charset="0"/>
                <a:cs typeface="Calibri" panose="020F0502020204030204" pitchFamily="34" charset="0"/>
              </a:rPr>
              <a:t>Il</a:t>
            </a:r>
            <a:r>
              <a:rPr sz="900" spc="9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Decreto</a:t>
            </a:r>
            <a:r>
              <a:rPr sz="900" spc="9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Legislativo</a:t>
            </a:r>
            <a:r>
              <a:rPr sz="900" spc="14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n.</a:t>
            </a:r>
            <a:r>
              <a:rPr sz="900" spc="14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231</a:t>
            </a:r>
            <a:r>
              <a:rPr sz="900" spc="15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del</a:t>
            </a:r>
            <a:r>
              <a:rPr sz="900" spc="490"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2001...........................................................................</a:t>
            </a:r>
            <a:r>
              <a:rPr sz="900" spc="25" dirty="0">
                <a:latin typeface="Calibri" panose="020F0502020204030204" pitchFamily="34" charset="0"/>
                <a:ea typeface="Calibri" panose="020F0502020204030204" pitchFamily="34" charset="0"/>
                <a:cs typeface="Calibri" panose="020F0502020204030204" pitchFamily="34" charset="0"/>
              </a:rPr>
              <a:t> </a:t>
            </a:r>
            <a:r>
              <a:rPr sz="900" spc="-50" dirty="0">
                <a:latin typeface="Calibri" panose="020F0502020204030204" pitchFamily="34" charset="0"/>
                <a:ea typeface="Calibri" panose="020F0502020204030204" pitchFamily="34" charset="0"/>
                <a:cs typeface="Calibri" panose="020F0502020204030204" pitchFamily="34" charset="0"/>
              </a:rPr>
              <a:t>1</a:t>
            </a:r>
            <a:endParaRPr sz="900" dirty="0">
              <a:latin typeface="Calibri" panose="020F0502020204030204" pitchFamily="34" charset="0"/>
              <a:ea typeface="Calibri" panose="020F0502020204030204" pitchFamily="34" charset="0"/>
              <a:cs typeface="Calibri" panose="020F0502020204030204" pitchFamily="34" charset="0"/>
            </a:endParaRPr>
          </a:p>
          <a:p>
            <a:pPr marL="220979" lvl="1" indent="-208279">
              <a:lnSpc>
                <a:spcPct val="100000"/>
              </a:lnSpc>
              <a:spcBef>
                <a:spcPts val="95"/>
              </a:spcBef>
              <a:buAutoNum type="arabicPeriod"/>
              <a:tabLst>
                <a:tab pos="220979" algn="l"/>
              </a:tabLst>
            </a:pPr>
            <a:r>
              <a:rPr sz="900" dirty="0">
                <a:latin typeface="Calibri" panose="020F0502020204030204" pitchFamily="34" charset="0"/>
                <a:ea typeface="Calibri" panose="020F0502020204030204" pitchFamily="34" charset="0"/>
                <a:cs typeface="Calibri" panose="020F0502020204030204" pitchFamily="34" charset="0"/>
              </a:rPr>
              <a:t>Il</a:t>
            </a:r>
            <a:r>
              <a:rPr sz="900" spc="8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Modello</a:t>
            </a:r>
            <a:r>
              <a:rPr sz="900" spc="19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di</a:t>
            </a:r>
            <a:r>
              <a:rPr sz="900" spc="13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Organizzazione</a:t>
            </a:r>
            <a:r>
              <a:rPr sz="900" spc="10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adottato</a:t>
            </a:r>
            <a:r>
              <a:rPr sz="900" spc="9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da</a:t>
            </a:r>
            <a:r>
              <a:rPr sz="900" spc="13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eFM</a:t>
            </a:r>
            <a:r>
              <a:rPr sz="900" spc="130"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a:t>
            </a:r>
            <a:r>
              <a:rPr sz="900" spc="60" dirty="0">
                <a:latin typeface="Calibri" panose="020F0502020204030204" pitchFamily="34" charset="0"/>
                <a:ea typeface="Calibri" panose="020F0502020204030204" pitchFamily="34" charset="0"/>
                <a:cs typeface="Calibri" panose="020F0502020204030204" pitchFamily="34" charset="0"/>
              </a:rPr>
              <a:t> </a:t>
            </a:r>
            <a:r>
              <a:rPr sz="900" spc="-50" dirty="0">
                <a:latin typeface="Calibri" panose="020F0502020204030204" pitchFamily="34" charset="0"/>
                <a:ea typeface="Calibri" panose="020F0502020204030204" pitchFamily="34" charset="0"/>
                <a:cs typeface="Calibri" panose="020F0502020204030204" pitchFamily="34" charset="0"/>
              </a:rPr>
              <a:t>2</a:t>
            </a:r>
            <a:endParaRPr sz="900" dirty="0">
              <a:latin typeface="Calibri" panose="020F0502020204030204" pitchFamily="34" charset="0"/>
              <a:ea typeface="Calibri" panose="020F0502020204030204" pitchFamily="34" charset="0"/>
              <a:cs typeface="Calibri" panose="020F0502020204030204" pitchFamily="34" charset="0"/>
            </a:endParaRPr>
          </a:p>
          <a:p>
            <a:pPr marL="220979" lvl="1" indent="-208279">
              <a:lnSpc>
                <a:spcPct val="100000"/>
              </a:lnSpc>
              <a:spcBef>
                <a:spcPts val="105"/>
              </a:spcBef>
              <a:buAutoNum type="arabicPeriod"/>
              <a:tabLst>
                <a:tab pos="220979" algn="l"/>
              </a:tabLst>
            </a:pPr>
            <a:r>
              <a:rPr sz="900" dirty="0">
                <a:latin typeface="Calibri" panose="020F0502020204030204" pitchFamily="34" charset="0"/>
                <a:ea typeface="Calibri" panose="020F0502020204030204" pitchFamily="34" charset="0"/>
                <a:cs typeface="Calibri" panose="020F0502020204030204" pitchFamily="34" charset="0"/>
              </a:rPr>
              <a:t>Il</a:t>
            </a:r>
            <a:r>
              <a:rPr sz="900" spc="24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Sistema</a:t>
            </a:r>
            <a:r>
              <a:rPr sz="900" spc="365"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Disciplinare.......................................................................................................</a:t>
            </a:r>
            <a:r>
              <a:rPr sz="900" spc="100" dirty="0">
                <a:latin typeface="Calibri" panose="020F0502020204030204" pitchFamily="34" charset="0"/>
                <a:ea typeface="Calibri" panose="020F0502020204030204" pitchFamily="34" charset="0"/>
                <a:cs typeface="Calibri" panose="020F0502020204030204" pitchFamily="34" charset="0"/>
              </a:rPr>
              <a:t> </a:t>
            </a:r>
            <a:r>
              <a:rPr sz="900" spc="-50" dirty="0">
                <a:latin typeface="Calibri" panose="020F0502020204030204" pitchFamily="34" charset="0"/>
                <a:ea typeface="Calibri" panose="020F0502020204030204" pitchFamily="34" charset="0"/>
                <a:cs typeface="Calibri" panose="020F0502020204030204" pitchFamily="34" charset="0"/>
              </a:rPr>
              <a:t>2</a:t>
            </a:r>
            <a:endParaRPr sz="900" dirty="0">
              <a:latin typeface="Calibri" panose="020F0502020204030204" pitchFamily="34" charset="0"/>
              <a:ea typeface="Calibri" panose="020F0502020204030204" pitchFamily="34" charset="0"/>
              <a:cs typeface="Calibri" panose="020F0502020204030204" pitchFamily="34" charset="0"/>
            </a:endParaRPr>
          </a:p>
        </p:txBody>
      </p:sp>
      <p:sp>
        <p:nvSpPr>
          <p:cNvPr id="14" name="object 14"/>
          <p:cNvSpPr txBox="1"/>
          <p:nvPr/>
        </p:nvSpPr>
        <p:spPr>
          <a:xfrm>
            <a:off x="375522" y="1974723"/>
            <a:ext cx="4478020" cy="875240"/>
          </a:xfrm>
          <a:prstGeom prst="rect">
            <a:avLst/>
          </a:prstGeom>
        </p:spPr>
        <p:txBody>
          <a:bodyPr vert="horz" wrap="square" lIns="0" tIns="13335" rIns="0" bIns="0" rtlCol="0">
            <a:spAutoFit/>
          </a:bodyPr>
          <a:lstStyle/>
          <a:p>
            <a:pPr marL="160020" indent="-147320">
              <a:lnSpc>
                <a:spcPts val="955"/>
              </a:lnSpc>
              <a:spcBef>
                <a:spcPts val="105"/>
              </a:spcBef>
              <a:buAutoNum type="arabicPeriod" startAt="2"/>
              <a:tabLst>
                <a:tab pos="160020" algn="l"/>
              </a:tabLst>
            </a:pPr>
            <a:r>
              <a:rPr sz="900" b="1" dirty="0">
                <a:latin typeface="Calibri" panose="020F0502020204030204" pitchFamily="34" charset="0"/>
                <a:ea typeface="Calibri" panose="020F0502020204030204" pitchFamily="34" charset="0"/>
                <a:cs typeface="Calibri" panose="020F0502020204030204" pitchFamily="34" charset="0"/>
              </a:rPr>
              <a:t>I</a:t>
            </a:r>
            <a:r>
              <a:rPr sz="900" b="1" spc="75" dirty="0">
                <a:latin typeface="Calibri" panose="020F0502020204030204" pitchFamily="34" charset="0"/>
                <a:ea typeface="Calibri" panose="020F0502020204030204" pitchFamily="34" charset="0"/>
                <a:cs typeface="Calibri" panose="020F0502020204030204" pitchFamily="34" charset="0"/>
              </a:rPr>
              <a:t> </a:t>
            </a:r>
            <a:r>
              <a:rPr sz="900" b="1" dirty="0">
                <a:latin typeface="Calibri" panose="020F0502020204030204" pitchFamily="34" charset="0"/>
                <a:ea typeface="Calibri" panose="020F0502020204030204" pitchFamily="34" charset="0"/>
                <a:cs typeface="Calibri" panose="020F0502020204030204" pitchFamily="34" charset="0"/>
              </a:rPr>
              <a:t>SOGGETTI</a:t>
            </a:r>
            <a:r>
              <a:rPr sz="900" b="1" spc="90" dirty="0">
                <a:latin typeface="Calibri" panose="020F0502020204030204" pitchFamily="34" charset="0"/>
                <a:ea typeface="Calibri" panose="020F0502020204030204" pitchFamily="34" charset="0"/>
                <a:cs typeface="Calibri" panose="020F0502020204030204" pitchFamily="34" charset="0"/>
              </a:rPr>
              <a:t> </a:t>
            </a:r>
            <a:r>
              <a:rPr sz="900" b="1" dirty="0">
                <a:latin typeface="Calibri" panose="020F0502020204030204" pitchFamily="34" charset="0"/>
                <a:ea typeface="Calibri" panose="020F0502020204030204" pitchFamily="34" charset="0"/>
                <a:cs typeface="Calibri" panose="020F0502020204030204" pitchFamily="34" charset="0"/>
              </a:rPr>
              <a:t>DESTINATARI</a:t>
            </a:r>
            <a:r>
              <a:rPr sz="900" b="1" spc="35" dirty="0">
                <a:latin typeface="Calibri" panose="020F0502020204030204" pitchFamily="34" charset="0"/>
                <a:ea typeface="Calibri" panose="020F0502020204030204" pitchFamily="34" charset="0"/>
                <a:cs typeface="Calibri" panose="020F0502020204030204" pitchFamily="34" charset="0"/>
              </a:rPr>
              <a:t> </a:t>
            </a:r>
            <a:r>
              <a:rPr sz="900" b="1" spc="-10" dirty="0">
                <a:latin typeface="Calibri" panose="020F0502020204030204" pitchFamily="34" charset="0"/>
                <a:ea typeface="Calibri" panose="020F0502020204030204" pitchFamily="34" charset="0"/>
                <a:cs typeface="Calibri" panose="020F0502020204030204" pitchFamily="34" charset="0"/>
              </a:rPr>
              <a:t>......................................................................3</a:t>
            </a:r>
            <a:endParaRPr sz="900" dirty="0">
              <a:latin typeface="Calibri" panose="020F0502020204030204" pitchFamily="34" charset="0"/>
              <a:ea typeface="Calibri" panose="020F0502020204030204" pitchFamily="34" charset="0"/>
              <a:cs typeface="Calibri" panose="020F0502020204030204" pitchFamily="34" charset="0"/>
            </a:endParaRPr>
          </a:p>
          <a:p>
            <a:pPr marL="257175" lvl="1" indent="-244475">
              <a:lnSpc>
                <a:spcPts val="955"/>
              </a:lnSpc>
              <a:buAutoNum type="arabicPeriod"/>
              <a:tabLst>
                <a:tab pos="257175" algn="l"/>
              </a:tabLst>
            </a:pPr>
            <a:r>
              <a:rPr sz="900" dirty="0">
                <a:latin typeface="Calibri" panose="020F0502020204030204" pitchFamily="34" charset="0"/>
                <a:ea typeface="Calibri" panose="020F0502020204030204" pitchFamily="34" charset="0"/>
                <a:cs typeface="Calibri" panose="020F0502020204030204" pitchFamily="34" charset="0"/>
              </a:rPr>
              <a:t>Gli</a:t>
            </a:r>
            <a:r>
              <a:rPr sz="900" spc="42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amministratori</a:t>
            </a:r>
            <a:r>
              <a:rPr sz="900" spc="325"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a:t>
            </a:r>
            <a:r>
              <a:rPr sz="900" spc="355" dirty="0">
                <a:latin typeface="Calibri" panose="020F0502020204030204" pitchFamily="34" charset="0"/>
                <a:ea typeface="Calibri" panose="020F0502020204030204" pitchFamily="34" charset="0"/>
                <a:cs typeface="Calibri" panose="020F0502020204030204" pitchFamily="34" charset="0"/>
              </a:rPr>
              <a:t> </a:t>
            </a:r>
            <a:r>
              <a:rPr sz="900" spc="-50" dirty="0">
                <a:latin typeface="Calibri" panose="020F0502020204030204" pitchFamily="34" charset="0"/>
                <a:ea typeface="Calibri" panose="020F0502020204030204" pitchFamily="34" charset="0"/>
                <a:cs typeface="Calibri" panose="020F0502020204030204" pitchFamily="34" charset="0"/>
              </a:rPr>
              <a:t>3</a:t>
            </a:r>
            <a:endParaRPr sz="900" dirty="0">
              <a:latin typeface="Calibri" panose="020F0502020204030204" pitchFamily="34" charset="0"/>
              <a:ea typeface="Calibri" panose="020F0502020204030204" pitchFamily="34" charset="0"/>
              <a:cs typeface="Calibri" panose="020F0502020204030204" pitchFamily="34" charset="0"/>
            </a:endParaRPr>
          </a:p>
          <a:p>
            <a:pPr marL="257175" lvl="1" indent="-244475">
              <a:lnSpc>
                <a:spcPct val="100000"/>
              </a:lnSpc>
              <a:spcBef>
                <a:spcPts val="95"/>
              </a:spcBef>
              <a:buAutoNum type="arabicPeriod"/>
              <a:tabLst>
                <a:tab pos="257175" algn="l"/>
              </a:tabLst>
            </a:pPr>
            <a:r>
              <a:rPr sz="900" dirty="0">
                <a:latin typeface="Calibri" panose="020F0502020204030204" pitchFamily="34" charset="0"/>
                <a:ea typeface="Calibri" panose="020F0502020204030204" pitchFamily="34" charset="0"/>
                <a:cs typeface="Calibri" panose="020F0502020204030204" pitchFamily="34" charset="0"/>
              </a:rPr>
              <a:t>Gli</a:t>
            </a:r>
            <a:r>
              <a:rPr sz="900" spc="19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altri</a:t>
            </a:r>
            <a:r>
              <a:rPr sz="900" spc="15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soggetti</a:t>
            </a:r>
            <a:r>
              <a:rPr sz="900" spc="12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in</a:t>
            </a:r>
            <a:r>
              <a:rPr sz="900" spc="18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posizione</a:t>
            </a:r>
            <a:r>
              <a:rPr sz="900" spc="14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“apicale”</a:t>
            </a:r>
            <a:r>
              <a:rPr sz="900" spc="100"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a:t>
            </a:r>
            <a:r>
              <a:rPr sz="900" spc="-20" dirty="0">
                <a:latin typeface="Calibri" panose="020F0502020204030204" pitchFamily="34" charset="0"/>
                <a:ea typeface="Calibri" panose="020F0502020204030204" pitchFamily="34" charset="0"/>
                <a:cs typeface="Calibri" panose="020F0502020204030204" pitchFamily="34" charset="0"/>
              </a:rPr>
              <a:t> </a:t>
            </a:r>
            <a:r>
              <a:rPr sz="900" spc="-50" dirty="0">
                <a:latin typeface="Calibri" panose="020F0502020204030204" pitchFamily="34" charset="0"/>
                <a:ea typeface="Calibri" panose="020F0502020204030204" pitchFamily="34" charset="0"/>
                <a:cs typeface="Calibri" panose="020F0502020204030204" pitchFamily="34" charset="0"/>
              </a:rPr>
              <a:t>3</a:t>
            </a:r>
            <a:endParaRPr sz="900" dirty="0">
              <a:latin typeface="Calibri" panose="020F0502020204030204" pitchFamily="34" charset="0"/>
              <a:ea typeface="Calibri" panose="020F0502020204030204" pitchFamily="34" charset="0"/>
              <a:cs typeface="Calibri" panose="020F0502020204030204" pitchFamily="34" charset="0"/>
            </a:endParaRPr>
          </a:p>
          <a:p>
            <a:pPr marL="257175" lvl="1" indent="-244475">
              <a:lnSpc>
                <a:spcPct val="100000"/>
              </a:lnSpc>
              <a:spcBef>
                <a:spcPts val="95"/>
              </a:spcBef>
              <a:buAutoNum type="arabicPeriod"/>
              <a:tabLst>
                <a:tab pos="257175" algn="l"/>
              </a:tabLst>
            </a:pPr>
            <a:r>
              <a:rPr sz="900" dirty="0">
                <a:latin typeface="Calibri" panose="020F0502020204030204" pitchFamily="34" charset="0"/>
                <a:ea typeface="Calibri" panose="020F0502020204030204" pitchFamily="34" charset="0"/>
                <a:cs typeface="Calibri" panose="020F0502020204030204" pitchFamily="34" charset="0"/>
              </a:rPr>
              <a:t>I</a:t>
            </a:r>
            <a:r>
              <a:rPr sz="900" spc="44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dipendenti</a:t>
            </a:r>
            <a:r>
              <a:rPr sz="900" spc="415"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a:t>
            </a:r>
            <a:r>
              <a:rPr sz="900" spc="290" dirty="0">
                <a:latin typeface="Calibri" panose="020F0502020204030204" pitchFamily="34" charset="0"/>
                <a:ea typeface="Calibri" panose="020F0502020204030204" pitchFamily="34" charset="0"/>
                <a:cs typeface="Calibri" panose="020F0502020204030204" pitchFamily="34" charset="0"/>
              </a:rPr>
              <a:t> </a:t>
            </a:r>
            <a:r>
              <a:rPr sz="900" spc="-50" dirty="0">
                <a:latin typeface="Calibri" panose="020F0502020204030204" pitchFamily="34" charset="0"/>
                <a:ea typeface="Calibri" panose="020F0502020204030204" pitchFamily="34" charset="0"/>
                <a:cs typeface="Calibri" panose="020F0502020204030204" pitchFamily="34" charset="0"/>
              </a:rPr>
              <a:t>3</a:t>
            </a:r>
            <a:endParaRPr sz="900" dirty="0">
              <a:latin typeface="Calibri" panose="020F0502020204030204" pitchFamily="34" charset="0"/>
              <a:ea typeface="Calibri" panose="020F0502020204030204" pitchFamily="34" charset="0"/>
              <a:cs typeface="Calibri" panose="020F0502020204030204" pitchFamily="34" charset="0"/>
            </a:endParaRPr>
          </a:p>
          <a:p>
            <a:pPr marL="257175" lvl="1" indent="-244475">
              <a:lnSpc>
                <a:spcPct val="100000"/>
              </a:lnSpc>
              <a:spcBef>
                <a:spcPts val="105"/>
              </a:spcBef>
              <a:buAutoNum type="arabicPeriod"/>
              <a:tabLst>
                <a:tab pos="257175" algn="l"/>
              </a:tabLst>
            </a:pPr>
            <a:r>
              <a:rPr sz="900" dirty="0">
                <a:latin typeface="Calibri" panose="020F0502020204030204" pitchFamily="34" charset="0"/>
                <a:ea typeface="Calibri" panose="020F0502020204030204" pitchFamily="34" charset="0"/>
                <a:cs typeface="Calibri" panose="020F0502020204030204" pitchFamily="34" charset="0"/>
              </a:rPr>
              <a:t>I</a:t>
            </a:r>
            <a:r>
              <a:rPr sz="900" spc="9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membri</a:t>
            </a:r>
            <a:r>
              <a:rPr sz="900" spc="9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del</a:t>
            </a:r>
            <a:r>
              <a:rPr sz="900" spc="7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Collegio</a:t>
            </a:r>
            <a:r>
              <a:rPr sz="900" spc="10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Sindacale</a:t>
            </a:r>
            <a:r>
              <a:rPr sz="900" spc="6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e</a:t>
            </a:r>
            <a:r>
              <a:rPr sz="900" spc="9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dell’Organismo</a:t>
            </a:r>
            <a:r>
              <a:rPr sz="900" spc="4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di</a:t>
            </a:r>
            <a:r>
              <a:rPr sz="900" spc="9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Vigilanza</a:t>
            </a:r>
            <a:r>
              <a:rPr sz="900" spc="90"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a:t>
            </a:r>
            <a:r>
              <a:rPr sz="900" spc="-25" dirty="0">
                <a:latin typeface="Calibri" panose="020F0502020204030204" pitchFamily="34" charset="0"/>
                <a:ea typeface="Calibri" panose="020F0502020204030204" pitchFamily="34" charset="0"/>
                <a:cs typeface="Calibri" panose="020F0502020204030204" pitchFamily="34" charset="0"/>
              </a:rPr>
              <a:t> </a:t>
            </a:r>
            <a:r>
              <a:rPr sz="900" spc="-50" dirty="0">
                <a:latin typeface="Calibri" panose="020F0502020204030204" pitchFamily="34" charset="0"/>
                <a:ea typeface="Calibri" panose="020F0502020204030204" pitchFamily="34" charset="0"/>
                <a:cs typeface="Calibri" panose="020F0502020204030204" pitchFamily="34" charset="0"/>
              </a:rPr>
              <a:t>3</a:t>
            </a:r>
            <a:endParaRPr sz="900" dirty="0">
              <a:latin typeface="Calibri" panose="020F0502020204030204" pitchFamily="34" charset="0"/>
              <a:ea typeface="Calibri" panose="020F0502020204030204" pitchFamily="34" charset="0"/>
              <a:cs typeface="Calibri" panose="020F0502020204030204" pitchFamily="34" charset="0"/>
            </a:endParaRPr>
          </a:p>
          <a:p>
            <a:pPr marL="257175" lvl="1" indent="-244475">
              <a:lnSpc>
                <a:spcPct val="100000"/>
              </a:lnSpc>
              <a:spcBef>
                <a:spcPts val="95"/>
              </a:spcBef>
              <a:buAutoNum type="arabicPeriod"/>
              <a:tabLst>
                <a:tab pos="257175" algn="l"/>
              </a:tabLst>
            </a:pPr>
            <a:r>
              <a:rPr sz="900" dirty="0">
                <a:latin typeface="Calibri" panose="020F0502020204030204" pitchFamily="34" charset="0"/>
                <a:ea typeface="Calibri" panose="020F0502020204030204" pitchFamily="34" charset="0"/>
                <a:cs typeface="Calibri" panose="020F0502020204030204" pitchFamily="34" charset="0"/>
              </a:rPr>
              <a:t>Gli</a:t>
            </a:r>
            <a:r>
              <a:rPr sz="900" spc="15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altri</a:t>
            </a:r>
            <a:r>
              <a:rPr sz="900" spc="114"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soggetti</a:t>
            </a:r>
            <a:r>
              <a:rPr sz="900" spc="8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tenuti</a:t>
            </a:r>
            <a:r>
              <a:rPr sz="900" spc="12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al</a:t>
            </a:r>
            <a:r>
              <a:rPr sz="900" spc="114"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rispetto</a:t>
            </a:r>
            <a:r>
              <a:rPr sz="900" spc="6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del</a:t>
            </a:r>
            <a:r>
              <a:rPr sz="900" spc="450"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Modello............................................................</a:t>
            </a:r>
            <a:r>
              <a:rPr sz="900" spc="-5" dirty="0">
                <a:latin typeface="Calibri" panose="020F0502020204030204" pitchFamily="34" charset="0"/>
                <a:ea typeface="Calibri" panose="020F0502020204030204" pitchFamily="34" charset="0"/>
                <a:cs typeface="Calibri" panose="020F0502020204030204" pitchFamily="34" charset="0"/>
              </a:rPr>
              <a:t> </a:t>
            </a:r>
            <a:r>
              <a:rPr sz="900" spc="-50" dirty="0">
                <a:latin typeface="Calibri" panose="020F0502020204030204" pitchFamily="34" charset="0"/>
                <a:ea typeface="Calibri" panose="020F0502020204030204" pitchFamily="34" charset="0"/>
                <a:cs typeface="Calibri" panose="020F0502020204030204" pitchFamily="34" charset="0"/>
              </a:rPr>
              <a:t>3</a:t>
            </a:r>
            <a:endParaRPr sz="900" dirty="0">
              <a:latin typeface="Calibri" panose="020F0502020204030204" pitchFamily="34" charset="0"/>
              <a:ea typeface="Calibri" panose="020F0502020204030204" pitchFamily="34" charset="0"/>
              <a:cs typeface="Calibri" panose="020F0502020204030204" pitchFamily="34" charset="0"/>
            </a:endParaRPr>
          </a:p>
        </p:txBody>
      </p:sp>
      <p:sp>
        <p:nvSpPr>
          <p:cNvPr id="15" name="object 15"/>
          <p:cNvSpPr txBox="1"/>
          <p:nvPr/>
        </p:nvSpPr>
        <p:spPr>
          <a:xfrm>
            <a:off x="318880" y="2968186"/>
            <a:ext cx="4422140" cy="151965"/>
          </a:xfrm>
          <a:prstGeom prst="rect">
            <a:avLst/>
          </a:prstGeom>
        </p:spPr>
        <p:txBody>
          <a:bodyPr vert="horz" wrap="square" lIns="0" tIns="13335" rIns="0" bIns="0" rtlCol="0">
            <a:spAutoFit/>
          </a:bodyPr>
          <a:lstStyle/>
          <a:p>
            <a:pPr marL="12700">
              <a:lnSpc>
                <a:spcPct val="100000"/>
              </a:lnSpc>
              <a:spcBef>
                <a:spcPts val="105"/>
              </a:spcBef>
            </a:pPr>
            <a:r>
              <a:rPr sz="900" b="1" dirty="0">
                <a:latin typeface="Calibri" panose="020F0502020204030204" pitchFamily="34" charset="0"/>
                <a:ea typeface="Calibri" panose="020F0502020204030204" pitchFamily="34" charset="0"/>
                <a:cs typeface="Calibri" panose="020F0502020204030204" pitchFamily="34" charset="0"/>
              </a:rPr>
              <a:t>3.</a:t>
            </a:r>
            <a:r>
              <a:rPr sz="900" b="1" spc="40" dirty="0">
                <a:latin typeface="Calibri" panose="020F0502020204030204" pitchFamily="34" charset="0"/>
                <a:ea typeface="Calibri" panose="020F0502020204030204" pitchFamily="34" charset="0"/>
                <a:cs typeface="Calibri" panose="020F0502020204030204" pitchFamily="34" charset="0"/>
              </a:rPr>
              <a:t> </a:t>
            </a:r>
            <a:r>
              <a:rPr sz="900" b="1" dirty="0">
                <a:latin typeface="Calibri" panose="020F0502020204030204" pitchFamily="34" charset="0"/>
                <a:ea typeface="Calibri" panose="020F0502020204030204" pitchFamily="34" charset="0"/>
                <a:cs typeface="Calibri" panose="020F0502020204030204" pitchFamily="34" charset="0"/>
              </a:rPr>
              <a:t>LE</a:t>
            </a:r>
            <a:r>
              <a:rPr sz="900" b="1" spc="55" dirty="0">
                <a:latin typeface="Calibri" panose="020F0502020204030204" pitchFamily="34" charset="0"/>
                <a:ea typeface="Calibri" panose="020F0502020204030204" pitchFamily="34" charset="0"/>
                <a:cs typeface="Calibri" panose="020F0502020204030204" pitchFamily="34" charset="0"/>
              </a:rPr>
              <a:t> </a:t>
            </a:r>
            <a:r>
              <a:rPr sz="900" b="1" dirty="0">
                <a:latin typeface="Calibri" panose="020F0502020204030204" pitchFamily="34" charset="0"/>
                <a:ea typeface="Calibri" panose="020F0502020204030204" pitchFamily="34" charset="0"/>
                <a:cs typeface="Calibri" panose="020F0502020204030204" pitchFamily="34" charset="0"/>
              </a:rPr>
              <a:t>CONDOTTE</a:t>
            </a:r>
            <a:r>
              <a:rPr sz="900" b="1" spc="165" dirty="0">
                <a:latin typeface="Calibri" panose="020F0502020204030204" pitchFamily="34" charset="0"/>
                <a:ea typeface="Calibri" panose="020F0502020204030204" pitchFamily="34" charset="0"/>
                <a:cs typeface="Calibri" panose="020F0502020204030204" pitchFamily="34" charset="0"/>
              </a:rPr>
              <a:t> </a:t>
            </a:r>
            <a:r>
              <a:rPr sz="900" b="1" spc="-10" dirty="0">
                <a:latin typeface="Calibri" panose="020F0502020204030204" pitchFamily="34" charset="0"/>
                <a:ea typeface="Calibri" panose="020F0502020204030204" pitchFamily="34" charset="0"/>
                <a:cs typeface="Calibri" panose="020F0502020204030204" pitchFamily="34" charset="0"/>
              </a:rPr>
              <a:t>RILEVANTI........................................................................4</a:t>
            </a:r>
            <a:endParaRPr sz="900" dirty="0">
              <a:latin typeface="Calibri" panose="020F0502020204030204" pitchFamily="34" charset="0"/>
              <a:ea typeface="Calibri" panose="020F0502020204030204" pitchFamily="34" charset="0"/>
              <a:cs typeface="Calibri" panose="020F0502020204030204" pitchFamily="34" charset="0"/>
            </a:endParaRPr>
          </a:p>
        </p:txBody>
      </p:sp>
      <p:sp>
        <p:nvSpPr>
          <p:cNvPr id="16" name="object 16"/>
          <p:cNvSpPr txBox="1"/>
          <p:nvPr/>
        </p:nvSpPr>
        <p:spPr>
          <a:xfrm>
            <a:off x="348534" y="3278668"/>
            <a:ext cx="4505325" cy="993221"/>
          </a:xfrm>
          <a:prstGeom prst="rect">
            <a:avLst/>
          </a:prstGeom>
        </p:spPr>
        <p:txBody>
          <a:bodyPr vert="horz" wrap="square" lIns="0" tIns="13335" rIns="0" bIns="0" rtlCol="0">
            <a:spAutoFit/>
          </a:bodyPr>
          <a:lstStyle/>
          <a:p>
            <a:pPr marL="160020" indent="-147320">
              <a:lnSpc>
                <a:spcPts val="955"/>
              </a:lnSpc>
              <a:spcBef>
                <a:spcPts val="105"/>
              </a:spcBef>
              <a:buAutoNum type="arabicPeriod" startAt="4"/>
              <a:tabLst>
                <a:tab pos="160020" algn="l"/>
              </a:tabLst>
            </a:pPr>
            <a:r>
              <a:rPr sz="900" b="1" dirty="0">
                <a:latin typeface="Calibri" panose="020F0502020204030204" pitchFamily="34" charset="0"/>
                <a:ea typeface="Calibri" panose="020F0502020204030204" pitchFamily="34" charset="0"/>
                <a:cs typeface="Calibri" panose="020F0502020204030204" pitchFamily="34" charset="0"/>
              </a:rPr>
              <a:t>LE</a:t>
            </a:r>
            <a:r>
              <a:rPr sz="900" b="1" spc="325" dirty="0">
                <a:latin typeface="Calibri" panose="020F0502020204030204" pitchFamily="34" charset="0"/>
                <a:ea typeface="Calibri" panose="020F0502020204030204" pitchFamily="34" charset="0"/>
                <a:cs typeface="Calibri" panose="020F0502020204030204" pitchFamily="34" charset="0"/>
              </a:rPr>
              <a:t> </a:t>
            </a:r>
            <a:r>
              <a:rPr sz="900" b="1" dirty="0">
                <a:latin typeface="Calibri" panose="020F0502020204030204" pitchFamily="34" charset="0"/>
                <a:ea typeface="Calibri" panose="020F0502020204030204" pitchFamily="34" charset="0"/>
                <a:cs typeface="Calibri" panose="020F0502020204030204" pitchFamily="34" charset="0"/>
              </a:rPr>
              <a:t>SANZIONI</a:t>
            </a:r>
            <a:r>
              <a:rPr sz="900" b="1" spc="290" dirty="0">
                <a:latin typeface="Calibri" panose="020F0502020204030204" pitchFamily="34" charset="0"/>
                <a:ea typeface="Calibri" panose="020F0502020204030204" pitchFamily="34" charset="0"/>
                <a:cs typeface="Calibri" panose="020F0502020204030204" pitchFamily="34" charset="0"/>
              </a:rPr>
              <a:t> </a:t>
            </a:r>
            <a:r>
              <a:rPr sz="900" b="1" spc="-10" dirty="0">
                <a:latin typeface="Calibri" panose="020F0502020204030204" pitchFamily="34" charset="0"/>
                <a:ea typeface="Calibri" panose="020F0502020204030204" pitchFamily="34" charset="0"/>
                <a:cs typeface="Calibri" panose="020F0502020204030204" pitchFamily="34" charset="0"/>
              </a:rPr>
              <a:t>...........................................................................................</a:t>
            </a:r>
            <a:r>
              <a:rPr sz="900" b="1" spc="160" dirty="0">
                <a:latin typeface="Calibri" panose="020F0502020204030204" pitchFamily="34" charset="0"/>
                <a:ea typeface="Calibri" panose="020F0502020204030204" pitchFamily="34" charset="0"/>
                <a:cs typeface="Calibri" panose="020F0502020204030204" pitchFamily="34" charset="0"/>
              </a:rPr>
              <a:t> </a:t>
            </a:r>
            <a:r>
              <a:rPr sz="900" b="1" spc="-50" dirty="0">
                <a:latin typeface="Calibri" panose="020F0502020204030204" pitchFamily="34" charset="0"/>
                <a:ea typeface="Calibri" panose="020F0502020204030204" pitchFamily="34" charset="0"/>
                <a:cs typeface="Calibri" panose="020F0502020204030204" pitchFamily="34" charset="0"/>
              </a:rPr>
              <a:t>5</a:t>
            </a:r>
            <a:endParaRPr sz="900" dirty="0">
              <a:latin typeface="Calibri" panose="020F0502020204030204" pitchFamily="34" charset="0"/>
              <a:ea typeface="Calibri" panose="020F0502020204030204" pitchFamily="34" charset="0"/>
              <a:cs typeface="Calibri" panose="020F0502020204030204" pitchFamily="34" charset="0"/>
            </a:endParaRPr>
          </a:p>
          <a:p>
            <a:pPr marL="257175" lvl="1" indent="-244475">
              <a:lnSpc>
                <a:spcPts val="955"/>
              </a:lnSpc>
              <a:buAutoNum type="arabicPeriod"/>
              <a:tabLst>
                <a:tab pos="257175" algn="l"/>
              </a:tabLst>
            </a:pPr>
            <a:r>
              <a:rPr sz="900" dirty="0">
                <a:latin typeface="Calibri" panose="020F0502020204030204" pitchFamily="34" charset="0"/>
                <a:ea typeface="Calibri" panose="020F0502020204030204" pitchFamily="34" charset="0"/>
                <a:cs typeface="Calibri" panose="020F0502020204030204" pitchFamily="34" charset="0"/>
              </a:rPr>
              <a:t>Le</a:t>
            </a:r>
            <a:r>
              <a:rPr sz="900" spc="14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sanzioni</a:t>
            </a:r>
            <a:r>
              <a:rPr sz="900" spc="13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nei</a:t>
            </a:r>
            <a:r>
              <a:rPr sz="900" spc="12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confronti</a:t>
            </a:r>
            <a:r>
              <a:rPr sz="900" spc="15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degli</a:t>
            </a:r>
            <a:r>
              <a:rPr sz="900" spc="114"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Amministratori............................................................</a:t>
            </a:r>
            <a:r>
              <a:rPr sz="900" dirty="0">
                <a:latin typeface="Calibri" panose="020F0502020204030204" pitchFamily="34" charset="0"/>
                <a:ea typeface="Calibri" panose="020F0502020204030204" pitchFamily="34" charset="0"/>
                <a:cs typeface="Calibri" panose="020F0502020204030204" pitchFamily="34" charset="0"/>
              </a:rPr>
              <a:t> </a:t>
            </a:r>
            <a:r>
              <a:rPr sz="900" spc="-50" dirty="0">
                <a:latin typeface="Calibri" panose="020F0502020204030204" pitchFamily="34" charset="0"/>
                <a:ea typeface="Calibri" panose="020F0502020204030204" pitchFamily="34" charset="0"/>
                <a:cs typeface="Calibri" panose="020F0502020204030204" pitchFamily="34" charset="0"/>
              </a:rPr>
              <a:t>5</a:t>
            </a:r>
            <a:endParaRPr sz="900" dirty="0">
              <a:latin typeface="Calibri" panose="020F0502020204030204" pitchFamily="34" charset="0"/>
              <a:ea typeface="Calibri" panose="020F0502020204030204" pitchFamily="34" charset="0"/>
              <a:cs typeface="Calibri" panose="020F0502020204030204" pitchFamily="34" charset="0"/>
            </a:endParaRPr>
          </a:p>
          <a:p>
            <a:pPr marL="257175" lvl="1" indent="-244475">
              <a:lnSpc>
                <a:spcPct val="100000"/>
              </a:lnSpc>
              <a:spcBef>
                <a:spcPts val="95"/>
              </a:spcBef>
              <a:buAutoNum type="arabicPeriod"/>
              <a:tabLst>
                <a:tab pos="257175" algn="l"/>
              </a:tabLst>
            </a:pPr>
            <a:r>
              <a:rPr sz="900" dirty="0">
                <a:latin typeface="Calibri" panose="020F0502020204030204" pitchFamily="34" charset="0"/>
                <a:ea typeface="Calibri" panose="020F0502020204030204" pitchFamily="34" charset="0"/>
                <a:cs typeface="Calibri" panose="020F0502020204030204" pitchFamily="34" charset="0"/>
              </a:rPr>
              <a:t>Le</a:t>
            </a:r>
            <a:r>
              <a:rPr sz="900" spc="114"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sanzioni</a:t>
            </a:r>
            <a:r>
              <a:rPr sz="900" spc="11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nei</a:t>
            </a:r>
            <a:r>
              <a:rPr sz="900" spc="10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confronti</a:t>
            </a:r>
            <a:r>
              <a:rPr sz="900" spc="13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degli</a:t>
            </a:r>
            <a:r>
              <a:rPr sz="900" spc="8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Altri</a:t>
            </a:r>
            <a:r>
              <a:rPr sz="900" spc="11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Soggetti</a:t>
            </a:r>
            <a:r>
              <a:rPr sz="900" spc="350"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Apicali.................................................. </a:t>
            </a:r>
            <a:r>
              <a:rPr sz="900" spc="-50" dirty="0">
                <a:latin typeface="Calibri" panose="020F0502020204030204" pitchFamily="34" charset="0"/>
                <a:ea typeface="Calibri" panose="020F0502020204030204" pitchFamily="34" charset="0"/>
                <a:cs typeface="Calibri" panose="020F0502020204030204" pitchFamily="34" charset="0"/>
              </a:rPr>
              <a:t>6</a:t>
            </a:r>
            <a:endParaRPr sz="900" dirty="0">
              <a:latin typeface="Calibri" panose="020F0502020204030204" pitchFamily="34" charset="0"/>
              <a:ea typeface="Calibri" panose="020F0502020204030204" pitchFamily="34" charset="0"/>
              <a:cs typeface="Calibri" panose="020F0502020204030204" pitchFamily="34" charset="0"/>
            </a:endParaRPr>
          </a:p>
          <a:p>
            <a:pPr marL="257175" lvl="1" indent="-244475">
              <a:lnSpc>
                <a:spcPct val="100000"/>
              </a:lnSpc>
              <a:spcBef>
                <a:spcPts val="105"/>
              </a:spcBef>
              <a:buAutoNum type="arabicPeriod"/>
              <a:tabLst>
                <a:tab pos="257175" algn="l"/>
              </a:tabLst>
            </a:pPr>
            <a:r>
              <a:rPr sz="900" dirty="0">
                <a:latin typeface="Calibri" panose="020F0502020204030204" pitchFamily="34" charset="0"/>
                <a:ea typeface="Calibri" panose="020F0502020204030204" pitchFamily="34" charset="0"/>
                <a:cs typeface="Calibri" panose="020F0502020204030204" pitchFamily="34" charset="0"/>
              </a:rPr>
              <a:t>Le</a:t>
            </a:r>
            <a:r>
              <a:rPr sz="900" spc="15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sanzioni</a:t>
            </a:r>
            <a:r>
              <a:rPr sz="900" spc="14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nei</a:t>
            </a:r>
            <a:r>
              <a:rPr sz="900" spc="13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confronti</a:t>
            </a:r>
            <a:r>
              <a:rPr sz="900" spc="16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dei</a:t>
            </a:r>
            <a:r>
              <a:rPr sz="900" spc="11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Dipendenti</a:t>
            </a:r>
            <a:r>
              <a:rPr sz="900" spc="110"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a:t>
            </a:r>
            <a:r>
              <a:rPr sz="900" spc="50" dirty="0">
                <a:latin typeface="Calibri" panose="020F0502020204030204" pitchFamily="34" charset="0"/>
                <a:ea typeface="Calibri" panose="020F0502020204030204" pitchFamily="34" charset="0"/>
                <a:cs typeface="Calibri" panose="020F0502020204030204" pitchFamily="34" charset="0"/>
              </a:rPr>
              <a:t> </a:t>
            </a:r>
            <a:r>
              <a:rPr sz="900" spc="-50" dirty="0">
                <a:latin typeface="Calibri" panose="020F0502020204030204" pitchFamily="34" charset="0"/>
                <a:ea typeface="Calibri" panose="020F0502020204030204" pitchFamily="34" charset="0"/>
                <a:cs typeface="Calibri" panose="020F0502020204030204" pitchFamily="34" charset="0"/>
              </a:rPr>
              <a:t>6</a:t>
            </a:r>
            <a:endParaRPr sz="900" dirty="0">
              <a:latin typeface="Calibri" panose="020F0502020204030204" pitchFamily="34" charset="0"/>
              <a:ea typeface="Calibri" panose="020F0502020204030204" pitchFamily="34" charset="0"/>
              <a:cs typeface="Calibri" panose="020F0502020204030204" pitchFamily="34" charset="0"/>
            </a:endParaRPr>
          </a:p>
          <a:p>
            <a:pPr marL="257175" lvl="1" indent="-244475">
              <a:lnSpc>
                <a:spcPts val="955"/>
              </a:lnSpc>
              <a:spcBef>
                <a:spcPts val="110"/>
              </a:spcBef>
              <a:buAutoNum type="arabicPeriod"/>
              <a:tabLst>
                <a:tab pos="257175" algn="l"/>
              </a:tabLst>
            </a:pPr>
            <a:r>
              <a:rPr sz="900" dirty="0">
                <a:latin typeface="Calibri" panose="020F0502020204030204" pitchFamily="34" charset="0"/>
                <a:ea typeface="Calibri" panose="020F0502020204030204" pitchFamily="34" charset="0"/>
                <a:cs typeface="Calibri" panose="020F0502020204030204" pitchFamily="34" charset="0"/>
              </a:rPr>
              <a:t>Le</a:t>
            </a:r>
            <a:r>
              <a:rPr sz="900" spc="5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sanzioni</a:t>
            </a:r>
            <a:r>
              <a:rPr sz="900" spc="5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nei</a:t>
            </a:r>
            <a:r>
              <a:rPr sz="900" spc="4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confronti</a:t>
            </a:r>
            <a:r>
              <a:rPr sz="900" spc="7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dei</a:t>
            </a:r>
            <a:r>
              <a:rPr sz="900" spc="3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membri</a:t>
            </a:r>
            <a:r>
              <a:rPr sz="900" spc="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del</a:t>
            </a:r>
            <a:r>
              <a:rPr sz="900" spc="4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Collegio</a:t>
            </a:r>
            <a:r>
              <a:rPr sz="900" spc="4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Sindacale</a:t>
            </a:r>
            <a:r>
              <a:rPr sz="900" spc="2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e</a:t>
            </a:r>
            <a:r>
              <a:rPr sz="900" spc="125"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dell’Organismo</a:t>
            </a:r>
            <a:endParaRPr sz="900" dirty="0">
              <a:latin typeface="Calibri" panose="020F0502020204030204" pitchFamily="34" charset="0"/>
              <a:ea typeface="Calibri" panose="020F0502020204030204" pitchFamily="34" charset="0"/>
              <a:cs typeface="Calibri" panose="020F0502020204030204" pitchFamily="34" charset="0"/>
            </a:endParaRPr>
          </a:p>
          <a:p>
            <a:pPr marR="5080" algn="r">
              <a:lnSpc>
                <a:spcPts val="955"/>
              </a:lnSpc>
            </a:pPr>
            <a:r>
              <a:rPr sz="900" dirty="0">
                <a:latin typeface="Calibri" panose="020F0502020204030204" pitchFamily="34" charset="0"/>
                <a:ea typeface="Calibri" panose="020F0502020204030204" pitchFamily="34" charset="0"/>
                <a:cs typeface="Calibri" panose="020F0502020204030204" pitchFamily="34" charset="0"/>
              </a:rPr>
              <a:t>di</a:t>
            </a:r>
            <a:r>
              <a:rPr sz="900" spc="45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Vigilanza</a:t>
            </a:r>
            <a:r>
              <a:rPr sz="900" spc="459"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a:t>
            </a:r>
            <a:r>
              <a:rPr sz="900" spc="215" dirty="0">
                <a:latin typeface="Calibri" panose="020F0502020204030204" pitchFamily="34" charset="0"/>
                <a:ea typeface="Calibri" panose="020F0502020204030204" pitchFamily="34" charset="0"/>
                <a:cs typeface="Calibri" panose="020F0502020204030204" pitchFamily="34" charset="0"/>
              </a:rPr>
              <a:t> </a:t>
            </a:r>
            <a:r>
              <a:rPr sz="900" spc="-50" dirty="0">
                <a:latin typeface="Calibri" panose="020F0502020204030204" pitchFamily="34" charset="0"/>
                <a:ea typeface="Calibri" panose="020F0502020204030204" pitchFamily="34" charset="0"/>
                <a:cs typeface="Calibri" panose="020F0502020204030204" pitchFamily="34" charset="0"/>
              </a:rPr>
              <a:t>7</a:t>
            </a:r>
            <a:endParaRPr sz="900" dirty="0">
              <a:latin typeface="Calibri" panose="020F0502020204030204" pitchFamily="34" charset="0"/>
              <a:ea typeface="Calibri" panose="020F0502020204030204" pitchFamily="34" charset="0"/>
              <a:cs typeface="Calibri" panose="020F0502020204030204" pitchFamily="34" charset="0"/>
            </a:endParaRPr>
          </a:p>
          <a:p>
            <a:pPr marL="244475" marR="5080" lvl="1" indent="-244475" algn="r">
              <a:lnSpc>
                <a:spcPct val="100000"/>
              </a:lnSpc>
              <a:spcBef>
                <a:spcPts val="95"/>
              </a:spcBef>
              <a:buAutoNum type="arabicPeriod" startAt="5"/>
              <a:tabLst>
                <a:tab pos="244475" algn="l"/>
              </a:tabLst>
            </a:pPr>
            <a:r>
              <a:rPr sz="900" dirty="0">
                <a:latin typeface="Calibri" panose="020F0502020204030204" pitchFamily="34" charset="0"/>
                <a:ea typeface="Calibri" panose="020F0502020204030204" pitchFamily="34" charset="0"/>
                <a:cs typeface="Calibri" panose="020F0502020204030204" pitchFamily="34" charset="0"/>
              </a:rPr>
              <a:t>Le</a:t>
            </a:r>
            <a:r>
              <a:rPr sz="900" spc="12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sanzioni</a:t>
            </a:r>
            <a:r>
              <a:rPr sz="900" spc="12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nei</a:t>
            </a:r>
            <a:r>
              <a:rPr sz="900" spc="11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confronti</a:t>
            </a:r>
            <a:r>
              <a:rPr sz="900" spc="14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dei</a:t>
            </a:r>
            <a:r>
              <a:rPr sz="900" spc="9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Terzi</a:t>
            </a:r>
            <a:r>
              <a:rPr sz="900" spc="11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Destinatari</a:t>
            </a:r>
            <a:r>
              <a:rPr sz="900" spc="80"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a:t>
            </a:r>
            <a:r>
              <a:rPr sz="900" spc="-55" dirty="0">
                <a:latin typeface="Calibri" panose="020F0502020204030204" pitchFamily="34" charset="0"/>
                <a:ea typeface="Calibri" panose="020F0502020204030204" pitchFamily="34" charset="0"/>
                <a:cs typeface="Calibri" panose="020F0502020204030204" pitchFamily="34" charset="0"/>
              </a:rPr>
              <a:t> </a:t>
            </a:r>
            <a:r>
              <a:rPr sz="900" spc="-50" dirty="0">
                <a:latin typeface="Calibri" panose="020F0502020204030204" pitchFamily="34" charset="0"/>
                <a:ea typeface="Calibri" panose="020F0502020204030204" pitchFamily="34" charset="0"/>
                <a:cs typeface="Calibri" panose="020F0502020204030204" pitchFamily="34" charset="0"/>
              </a:rPr>
              <a:t>7</a:t>
            </a:r>
            <a:endParaRPr sz="900" dirty="0">
              <a:latin typeface="Calibri" panose="020F0502020204030204" pitchFamily="34" charset="0"/>
              <a:ea typeface="Calibri" panose="020F0502020204030204" pitchFamily="34" charset="0"/>
              <a:cs typeface="Calibri" panose="020F0502020204030204" pitchFamily="34" charset="0"/>
            </a:endParaRPr>
          </a:p>
        </p:txBody>
      </p:sp>
      <p:sp>
        <p:nvSpPr>
          <p:cNvPr id="17" name="object 17"/>
          <p:cNvSpPr txBox="1"/>
          <p:nvPr/>
        </p:nvSpPr>
        <p:spPr>
          <a:xfrm>
            <a:off x="348534" y="4431290"/>
            <a:ext cx="4453890" cy="269304"/>
          </a:xfrm>
          <a:prstGeom prst="rect">
            <a:avLst/>
          </a:prstGeom>
        </p:spPr>
        <p:txBody>
          <a:bodyPr vert="horz" wrap="square" lIns="0" tIns="12700" rIns="0" bIns="0" rtlCol="0">
            <a:spAutoFit/>
          </a:bodyPr>
          <a:lstStyle/>
          <a:p>
            <a:pPr marL="12700">
              <a:lnSpc>
                <a:spcPts val="950"/>
              </a:lnSpc>
              <a:spcBef>
                <a:spcPts val="100"/>
              </a:spcBef>
            </a:pPr>
            <a:r>
              <a:rPr sz="900" b="1" dirty="0">
                <a:latin typeface="Calibri" panose="020F0502020204030204" pitchFamily="34" charset="0"/>
                <a:ea typeface="Calibri" panose="020F0502020204030204" pitchFamily="34" charset="0"/>
                <a:cs typeface="Calibri" panose="020F0502020204030204" pitchFamily="34" charset="0"/>
              </a:rPr>
              <a:t>5.</a:t>
            </a:r>
            <a:r>
              <a:rPr sz="900" b="1" spc="65" dirty="0">
                <a:latin typeface="Calibri" panose="020F0502020204030204" pitchFamily="34" charset="0"/>
                <a:ea typeface="Calibri" panose="020F0502020204030204" pitchFamily="34" charset="0"/>
                <a:cs typeface="Calibri" panose="020F0502020204030204" pitchFamily="34" charset="0"/>
              </a:rPr>
              <a:t> </a:t>
            </a:r>
            <a:r>
              <a:rPr sz="900" b="1" dirty="0">
                <a:latin typeface="Calibri" panose="020F0502020204030204" pitchFamily="34" charset="0"/>
                <a:ea typeface="Calibri" panose="020F0502020204030204" pitchFamily="34" charset="0"/>
                <a:cs typeface="Calibri" panose="020F0502020204030204" pitchFamily="34" charset="0"/>
              </a:rPr>
              <a:t>IL</a:t>
            </a:r>
            <a:r>
              <a:rPr sz="900" b="1" spc="100" dirty="0">
                <a:latin typeface="Calibri" panose="020F0502020204030204" pitchFamily="34" charset="0"/>
                <a:ea typeface="Calibri" panose="020F0502020204030204" pitchFamily="34" charset="0"/>
                <a:cs typeface="Calibri" panose="020F0502020204030204" pitchFamily="34" charset="0"/>
              </a:rPr>
              <a:t> </a:t>
            </a:r>
            <a:r>
              <a:rPr sz="900" b="1" dirty="0">
                <a:latin typeface="Calibri" panose="020F0502020204030204" pitchFamily="34" charset="0"/>
                <a:ea typeface="Calibri" panose="020F0502020204030204" pitchFamily="34" charset="0"/>
                <a:cs typeface="Calibri" panose="020F0502020204030204" pitchFamily="34" charset="0"/>
              </a:rPr>
              <a:t>PROCEDIMENTO</a:t>
            </a:r>
            <a:r>
              <a:rPr sz="900" b="1" spc="95" dirty="0">
                <a:latin typeface="Calibri" panose="020F0502020204030204" pitchFamily="34" charset="0"/>
                <a:ea typeface="Calibri" panose="020F0502020204030204" pitchFamily="34" charset="0"/>
                <a:cs typeface="Calibri" panose="020F0502020204030204" pitchFamily="34" charset="0"/>
              </a:rPr>
              <a:t> </a:t>
            </a:r>
            <a:r>
              <a:rPr sz="900" b="1" dirty="0">
                <a:latin typeface="Calibri" panose="020F0502020204030204" pitchFamily="34" charset="0"/>
                <a:ea typeface="Calibri" panose="020F0502020204030204" pitchFamily="34" charset="0"/>
                <a:cs typeface="Calibri" panose="020F0502020204030204" pitchFamily="34" charset="0"/>
              </a:rPr>
              <a:t>DI</a:t>
            </a:r>
            <a:r>
              <a:rPr sz="900" b="1" spc="100" dirty="0">
                <a:latin typeface="Calibri" panose="020F0502020204030204" pitchFamily="34" charset="0"/>
                <a:ea typeface="Calibri" panose="020F0502020204030204" pitchFamily="34" charset="0"/>
                <a:cs typeface="Calibri" panose="020F0502020204030204" pitchFamily="34" charset="0"/>
              </a:rPr>
              <a:t> </a:t>
            </a:r>
            <a:r>
              <a:rPr sz="900" b="1" dirty="0">
                <a:latin typeface="Calibri" panose="020F0502020204030204" pitchFamily="34" charset="0"/>
                <a:ea typeface="Calibri" panose="020F0502020204030204" pitchFamily="34" charset="0"/>
                <a:cs typeface="Calibri" panose="020F0502020204030204" pitchFamily="34" charset="0"/>
              </a:rPr>
              <a:t>IRROGAZIONE</a:t>
            </a:r>
            <a:r>
              <a:rPr sz="900" b="1" spc="114" dirty="0">
                <a:latin typeface="Calibri" panose="020F0502020204030204" pitchFamily="34" charset="0"/>
                <a:ea typeface="Calibri" panose="020F0502020204030204" pitchFamily="34" charset="0"/>
                <a:cs typeface="Calibri" panose="020F0502020204030204" pitchFamily="34" charset="0"/>
              </a:rPr>
              <a:t> </a:t>
            </a:r>
            <a:r>
              <a:rPr sz="900" b="1" dirty="0">
                <a:latin typeface="Calibri" panose="020F0502020204030204" pitchFamily="34" charset="0"/>
                <a:ea typeface="Calibri" panose="020F0502020204030204" pitchFamily="34" charset="0"/>
                <a:cs typeface="Calibri" panose="020F0502020204030204" pitchFamily="34" charset="0"/>
              </a:rPr>
              <a:t>DELLE</a:t>
            </a:r>
            <a:r>
              <a:rPr sz="900" b="1" spc="100" dirty="0">
                <a:latin typeface="Calibri" panose="020F0502020204030204" pitchFamily="34" charset="0"/>
                <a:ea typeface="Calibri" panose="020F0502020204030204" pitchFamily="34" charset="0"/>
                <a:cs typeface="Calibri" panose="020F0502020204030204" pitchFamily="34" charset="0"/>
              </a:rPr>
              <a:t> </a:t>
            </a:r>
            <a:r>
              <a:rPr sz="900" b="1" dirty="0">
                <a:latin typeface="Calibri" panose="020F0502020204030204" pitchFamily="34" charset="0"/>
                <a:ea typeface="Calibri" panose="020F0502020204030204" pitchFamily="34" charset="0"/>
                <a:cs typeface="Calibri" panose="020F0502020204030204" pitchFamily="34" charset="0"/>
              </a:rPr>
              <a:t>SANZIONI</a:t>
            </a:r>
            <a:r>
              <a:rPr sz="900" b="1" spc="-155" dirty="0">
                <a:latin typeface="Calibri" panose="020F0502020204030204" pitchFamily="34" charset="0"/>
                <a:ea typeface="Calibri" panose="020F0502020204030204" pitchFamily="34" charset="0"/>
                <a:cs typeface="Calibri" panose="020F0502020204030204" pitchFamily="34" charset="0"/>
              </a:rPr>
              <a:t> </a:t>
            </a:r>
            <a:r>
              <a:rPr sz="900" b="1" spc="-10" dirty="0">
                <a:latin typeface="Calibri" panose="020F0502020204030204" pitchFamily="34" charset="0"/>
                <a:ea typeface="Calibri" panose="020F0502020204030204" pitchFamily="34" charset="0"/>
                <a:cs typeface="Calibri" panose="020F0502020204030204" pitchFamily="34" charset="0"/>
              </a:rPr>
              <a:t>..........................8</a:t>
            </a:r>
            <a:endParaRPr sz="900" dirty="0">
              <a:latin typeface="Calibri" panose="020F0502020204030204" pitchFamily="34" charset="0"/>
              <a:ea typeface="Calibri" panose="020F0502020204030204" pitchFamily="34" charset="0"/>
              <a:cs typeface="Calibri" panose="020F0502020204030204" pitchFamily="34" charset="0"/>
            </a:endParaRPr>
          </a:p>
          <a:p>
            <a:pPr marL="238125" marR="13970" indent="-226060">
              <a:lnSpc>
                <a:spcPts val="960"/>
              </a:lnSpc>
              <a:spcBef>
                <a:spcPts val="20"/>
              </a:spcBef>
            </a:pPr>
            <a:r>
              <a:rPr sz="900" dirty="0">
                <a:latin typeface="Calibri" panose="020F0502020204030204" pitchFamily="34" charset="0"/>
                <a:ea typeface="Calibri" panose="020F0502020204030204" pitchFamily="34" charset="0"/>
                <a:cs typeface="Calibri" panose="020F0502020204030204" pitchFamily="34" charset="0"/>
              </a:rPr>
              <a:t>1.</a:t>
            </a:r>
            <a:r>
              <a:rPr sz="900" spc="254"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Il</a:t>
            </a:r>
            <a:r>
              <a:rPr sz="900" spc="3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procedimento</a:t>
            </a:r>
            <a:r>
              <a:rPr sz="900" spc="3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di</a:t>
            </a:r>
            <a:r>
              <a:rPr sz="900" spc="6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irrogazione</a:t>
            </a:r>
            <a:r>
              <a:rPr sz="900" spc="2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delle</a:t>
            </a:r>
            <a:r>
              <a:rPr sz="900" spc="9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sanzioni</a:t>
            </a:r>
            <a:r>
              <a:rPr sz="900" spc="6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nei</a:t>
            </a:r>
            <a:r>
              <a:rPr sz="900" spc="7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confronti</a:t>
            </a:r>
            <a:r>
              <a:rPr sz="900" spc="3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degli</a:t>
            </a:r>
            <a:r>
              <a:rPr sz="900" spc="4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Amministratori</a:t>
            </a:r>
            <a:r>
              <a:rPr sz="900" spc="30" dirty="0">
                <a:latin typeface="Calibri" panose="020F0502020204030204" pitchFamily="34" charset="0"/>
                <a:ea typeface="Calibri" panose="020F0502020204030204" pitchFamily="34" charset="0"/>
                <a:cs typeface="Calibri" panose="020F0502020204030204" pitchFamily="34" charset="0"/>
              </a:rPr>
              <a:t> </a:t>
            </a:r>
            <a:r>
              <a:rPr sz="900" spc="-50" dirty="0">
                <a:latin typeface="Calibri" panose="020F0502020204030204" pitchFamily="34" charset="0"/>
                <a:ea typeface="Calibri" panose="020F0502020204030204" pitchFamily="34" charset="0"/>
                <a:cs typeface="Calibri" panose="020F0502020204030204" pitchFamily="34" charset="0"/>
              </a:rPr>
              <a:t>.</a:t>
            </a:r>
            <a:r>
              <a:rPr sz="900" spc="500" dirty="0">
                <a:latin typeface="Calibri" panose="020F0502020204030204" pitchFamily="34" charset="0"/>
                <a:ea typeface="Calibri" panose="020F0502020204030204" pitchFamily="34" charset="0"/>
                <a:cs typeface="Calibri" panose="020F0502020204030204" pitchFamily="34" charset="0"/>
              </a:rPr>
              <a:t> </a:t>
            </a:r>
            <a:r>
              <a:rPr sz="900" spc="-50" dirty="0">
                <a:latin typeface="Calibri" panose="020F0502020204030204" pitchFamily="34" charset="0"/>
                <a:ea typeface="Calibri" panose="020F0502020204030204" pitchFamily="34" charset="0"/>
                <a:cs typeface="Calibri" panose="020F0502020204030204" pitchFamily="34" charset="0"/>
              </a:rPr>
              <a:t>8</a:t>
            </a:r>
            <a:endParaRPr sz="900" dirty="0">
              <a:latin typeface="Calibri" panose="020F0502020204030204" pitchFamily="34" charset="0"/>
              <a:ea typeface="Calibri" panose="020F0502020204030204" pitchFamily="34" charset="0"/>
              <a:cs typeface="Calibri" panose="020F0502020204030204" pitchFamily="34" charset="0"/>
            </a:endParaRPr>
          </a:p>
        </p:txBody>
      </p:sp>
      <p:sp>
        <p:nvSpPr>
          <p:cNvPr id="18" name="object 18"/>
          <p:cNvSpPr txBox="1"/>
          <p:nvPr/>
        </p:nvSpPr>
        <p:spPr>
          <a:xfrm>
            <a:off x="323134" y="4803095"/>
            <a:ext cx="4504690" cy="969881"/>
          </a:xfrm>
          <a:prstGeom prst="rect">
            <a:avLst/>
          </a:prstGeom>
        </p:spPr>
        <p:txBody>
          <a:bodyPr vert="horz" wrap="square" lIns="0" tIns="10160" rIns="0" bIns="0" rtlCol="0">
            <a:spAutoFit/>
          </a:bodyPr>
          <a:lstStyle/>
          <a:p>
            <a:pPr marL="238125" marR="66675" indent="-226060">
              <a:lnSpc>
                <a:spcPct val="102499"/>
              </a:lnSpc>
              <a:spcBef>
                <a:spcPts val="80"/>
              </a:spcBef>
              <a:buAutoNum type="arabicPeriod" startAt="2"/>
              <a:tabLst>
                <a:tab pos="238125" algn="l"/>
                <a:tab pos="239395" algn="l"/>
              </a:tabLst>
            </a:pPr>
            <a:r>
              <a:rPr sz="900" dirty="0">
                <a:latin typeface="Calibri" panose="020F0502020204030204" pitchFamily="34" charset="0"/>
                <a:ea typeface="Calibri" panose="020F0502020204030204" pitchFamily="34" charset="0"/>
                <a:cs typeface="Calibri" panose="020F0502020204030204" pitchFamily="34" charset="0"/>
              </a:rPr>
              <a:t>	Il</a:t>
            </a:r>
            <a:r>
              <a:rPr sz="900" spc="3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procedimento</a:t>
            </a:r>
            <a:r>
              <a:rPr sz="900" spc="2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di</a:t>
            </a:r>
            <a:r>
              <a:rPr sz="900" spc="6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irrogazione</a:t>
            </a:r>
            <a:r>
              <a:rPr sz="900" spc="2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delle</a:t>
            </a:r>
            <a:r>
              <a:rPr sz="900" spc="9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sanzioni</a:t>
            </a:r>
            <a:r>
              <a:rPr sz="900" spc="6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nei</a:t>
            </a:r>
            <a:r>
              <a:rPr sz="900" spc="7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confronti</a:t>
            </a:r>
            <a:r>
              <a:rPr sz="900" spc="3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degli</a:t>
            </a:r>
            <a:r>
              <a:rPr sz="900" spc="4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Altri</a:t>
            </a:r>
            <a:r>
              <a:rPr sz="900" spc="70"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Soggetti </a:t>
            </a:r>
            <a:r>
              <a:rPr sz="900" dirty="0">
                <a:latin typeface="Calibri" panose="020F0502020204030204" pitchFamily="34" charset="0"/>
                <a:ea typeface="Calibri" panose="020F0502020204030204" pitchFamily="34" charset="0"/>
                <a:cs typeface="Calibri" panose="020F0502020204030204" pitchFamily="34" charset="0"/>
              </a:rPr>
              <a:t>Apicali</a:t>
            </a:r>
            <a:r>
              <a:rPr sz="900" spc="375"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...................................................................................................................................9</a:t>
            </a:r>
            <a:endParaRPr sz="900" dirty="0">
              <a:latin typeface="Calibri" panose="020F0502020204030204" pitchFamily="34" charset="0"/>
              <a:ea typeface="Calibri" panose="020F0502020204030204" pitchFamily="34" charset="0"/>
              <a:cs typeface="Calibri" panose="020F0502020204030204" pitchFamily="34" charset="0"/>
            </a:endParaRPr>
          </a:p>
          <a:p>
            <a:pPr marL="259079" indent="-246379">
              <a:lnSpc>
                <a:spcPts val="940"/>
              </a:lnSpc>
              <a:spcBef>
                <a:spcPts val="165"/>
              </a:spcBef>
              <a:buAutoNum type="arabicPeriod" startAt="2"/>
              <a:tabLst>
                <a:tab pos="259079" algn="l"/>
              </a:tabLst>
            </a:pPr>
            <a:r>
              <a:rPr sz="900" dirty="0">
                <a:latin typeface="Calibri" panose="020F0502020204030204" pitchFamily="34" charset="0"/>
                <a:ea typeface="Calibri" panose="020F0502020204030204" pitchFamily="34" charset="0"/>
                <a:cs typeface="Calibri" panose="020F0502020204030204" pitchFamily="34" charset="0"/>
              </a:rPr>
              <a:t>Il</a:t>
            </a:r>
            <a:r>
              <a:rPr sz="900" spc="3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procedimento</a:t>
            </a:r>
            <a:r>
              <a:rPr sz="900" spc="3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di</a:t>
            </a:r>
            <a:r>
              <a:rPr sz="900" spc="6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irrogazione</a:t>
            </a:r>
            <a:r>
              <a:rPr sz="900" spc="3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delle</a:t>
            </a:r>
            <a:r>
              <a:rPr sz="900" spc="10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sanzioni</a:t>
            </a:r>
            <a:r>
              <a:rPr sz="900" spc="6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nei</a:t>
            </a:r>
            <a:r>
              <a:rPr sz="900" spc="7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confronti</a:t>
            </a:r>
            <a:r>
              <a:rPr sz="900" spc="3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dei</a:t>
            </a:r>
            <a:r>
              <a:rPr sz="900" spc="5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dipendenti</a:t>
            </a:r>
            <a:r>
              <a:rPr sz="900" spc="5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a:t>
            </a:r>
            <a:r>
              <a:rPr sz="900" spc="-65" dirty="0">
                <a:latin typeface="Calibri" panose="020F0502020204030204" pitchFamily="34" charset="0"/>
                <a:ea typeface="Calibri" panose="020F0502020204030204" pitchFamily="34" charset="0"/>
                <a:cs typeface="Calibri" panose="020F0502020204030204" pitchFamily="34" charset="0"/>
              </a:rPr>
              <a:t> </a:t>
            </a:r>
            <a:r>
              <a:rPr sz="900" spc="-25" dirty="0">
                <a:latin typeface="Calibri" panose="020F0502020204030204" pitchFamily="34" charset="0"/>
                <a:ea typeface="Calibri" panose="020F0502020204030204" pitchFamily="34" charset="0"/>
                <a:cs typeface="Calibri" panose="020F0502020204030204" pitchFamily="34" charset="0"/>
              </a:rPr>
              <a:t>10</a:t>
            </a:r>
            <a:endParaRPr sz="900" dirty="0">
              <a:latin typeface="Calibri" panose="020F0502020204030204" pitchFamily="34" charset="0"/>
              <a:ea typeface="Calibri" panose="020F0502020204030204" pitchFamily="34" charset="0"/>
              <a:cs typeface="Calibri" panose="020F0502020204030204" pitchFamily="34" charset="0"/>
            </a:endParaRPr>
          </a:p>
          <a:p>
            <a:pPr marL="240029" indent="-227329">
              <a:lnSpc>
                <a:spcPts val="940"/>
              </a:lnSpc>
              <a:buAutoNum type="arabicPeriod" startAt="2"/>
              <a:tabLst>
                <a:tab pos="240029" algn="l"/>
              </a:tabLst>
            </a:pPr>
            <a:r>
              <a:rPr sz="900" dirty="0">
                <a:latin typeface="Calibri" panose="020F0502020204030204" pitchFamily="34" charset="0"/>
                <a:ea typeface="Calibri" panose="020F0502020204030204" pitchFamily="34" charset="0"/>
                <a:cs typeface="Calibri" panose="020F0502020204030204" pitchFamily="34" charset="0"/>
              </a:rPr>
              <a:t>Il</a:t>
            </a:r>
            <a:r>
              <a:rPr sz="900" spc="3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procedimento</a:t>
            </a:r>
            <a:r>
              <a:rPr sz="900" spc="3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di</a:t>
            </a:r>
            <a:r>
              <a:rPr sz="900" spc="6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irrogazione</a:t>
            </a:r>
            <a:r>
              <a:rPr sz="900" spc="3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delle</a:t>
            </a:r>
            <a:r>
              <a:rPr sz="900" spc="10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sanzioni</a:t>
            </a:r>
            <a:r>
              <a:rPr sz="900" spc="6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nei</a:t>
            </a:r>
            <a:r>
              <a:rPr sz="900" spc="7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confronti</a:t>
            </a:r>
            <a:r>
              <a:rPr sz="900" spc="3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dei</a:t>
            </a:r>
            <a:r>
              <a:rPr sz="900" spc="5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membri</a:t>
            </a:r>
            <a:r>
              <a:rPr sz="900" spc="25" dirty="0">
                <a:latin typeface="Calibri" panose="020F0502020204030204" pitchFamily="34" charset="0"/>
                <a:ea typeface="Calibri" panose="020F0502020204030204" pitchFamily="34" charset="0"/>
                <a:cs typeface="Calibri" panose="020F0502020204030204" pitchFamily="34" charset="0"/>
              </a:rPr>
              <a:t> </a:t>
            </a:r>
            <a:r>
              <a:rPr sz="900" spc="-25" dirty="0">
                <a:latin typeface="Calibri" panose="020F0502020204030204" pitchFamily="34" charset="0"/>
                <a:ea typeface="Calibri" panose="020F0502020204030204" pitchFamily="34" charset="0"/>
                <a:cs typeface="Calibri" panose="020F0502020204030204" pitchFamily="34" charset="0"/>
              </a:rPr>
              <a:t>del</a:t>
            </a:r>
            <a:endParaRPr sz="900" dirty="0">
              <a:latin typeface="Calibri" panose="020F0502020204030204" pitchFamily="34" charset="0"/>
              <a:ea typeface="Calibri" panose="020F0502020204030204" pitchFamily="34" charset="0"/>
              <a:cs typeface="Calibri" panose="020F0502020204030204" pitchFamily="34" charset="0"/>
            </a:endParaRPr>
          </a:p>
          <a:p>
            <a:pPr marL="238125">
              <a:lnSpc>
                <a:spcPct val="100000"/>
              </a:lnSpc>
              <a:spcBef>
                <a:spcPts val="25"/>
              </a:spcBef>
            </a:pPr>
            <a:r>
              <a:rPr sz="900" dirty="0">
                <a:latin typeface="Calibri" panose="020F0502020204030204" pitchFamily="34" charset="0"/>
                <a:ea typeface="Calibri" panose="020F0502020204030204" pitchFamily="34" charset="0"/>
                <a:cs typeface="Calibri" panose="020F0502020204030204" pitchFamily="34" charset="0"/>
              </a:rPr>
              <a:t>Collegio</a:t>
            </a:r>
            <a:r>
              <a:rPr sz="900" spc="6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Sindacale</a:t>
            </a:r>
            <a:r>
              <a:rPr sz="900" spc="4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e</a:t>
            </a:r>
            <a:r>
              <a:rPr sz="900" spc="7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dell’Organismo</a:t>
            </a:r>
            <a:r>
              <a:rPr sz="900" spc="3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di</a:t>
            </a:r>
            <a:r>
              <a:rPr sz="900" spc="6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Vigilanza</a:t>
            </a:r>
            <a:r>
              <a:rPr sz="900" spc="70"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......................................................12</a:t>
            </a:r>
            <a:endParaRPr sz="900" dirty="0">
              <a:latin typeface="Calibri" panose="020F0502020204030204" pitchFamily="34" charset="0"/>
              <a:ea typeface="Calibri" panose="020F0502020204030204" pitchFamily="34" charset="0"/>
              <a:cs typeface="Calibri" panose="020F0502020204030204" pitchFamily="34" charset="0"/>
            </a:endParaRPr>
          </a:p>
          <a:p>
            <a:pPr marL="259079" indent="-246379">
              <a:lnSpc>
                <a:spcPts val="955"/>
              </a:lnSpc>
              <a:spcBef>
                <a:spcPts val="180"/>
              </a:spcBef>
              <a:buAutoNum type="arabicPeriod" startAt="5"/>
              <a:tabLst>
                <a:tab pos="259079" algn="l"/>
              </a:tabLst>
            </a:pPr>
            <a:r>
              <a:rPr sz="900" dirty="0">
                <a:latin typeface="Calibri" panose="020F0502020204030204" pitchFamily="34" charset="0"/>
                <a:ea typeface="Calibri" panose="020F0502020204030204" pitchFamily="34" charset="0"/>
                <a:cs typeface="Calibri" panose="020F0502020204030204" pitchFamily="34" charset="0"/>
              </a:rPr>
              <a:t>Il</a:t>
            </a:r>
            <a:r>
              <a:rPr sz="900" spc="3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procedimento</a:t>
            </a:r>
            <a:r>
              <a:rPr sz="900" spc="2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di</a:t>
            </a:r>
            <a:r>
              <a:rPr sz="900" spc="6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irrogazione</a:t>
            </a:r>
            <a:r>
              <a:rPr sz="900" spc="30"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delle</a:t>
            </a:r>
            <a:r>
              <a:rPr sz="900" spc="9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sanzioni</a:t>
            </a:r>
            <a:r>
              <a:rPr sz="900" spc="6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nei</a:t>
            </a:r>
            <a:r>
              <a:rPr sz="900" spc="7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confronti</a:t>
            </a:r>
            <a:r>
              <a:rPr sz="900" spc="35" dirty="0">
                <a:latin typeface="Calibri" panose="020F0502020204030204" pitchFamily="34" charset="0"/>
                <a:ea typeface="Calibri" panose="020F0502020204030204" pitchFamily="34" charset="0"/>
                <a:cs typeface="Calibri" panose="020F0502020204030204" pitchFamily="34" charset="0"/>
              </a:rPr>
              <a:t> </a:t>
            </a:r>
            <a:r>
              <a:rPr sz="900" dirty="0">
                <a:latin typeface="Calibri" panose="020F0502020204030204" pitchFamily="34" charset="0"/>
                <a:ea typeface="Calibri" panose="020F0502020204030204" pitchFamily="34" charset="0"/>
                <a:cs typeface="Calibri" panose="020F0502020204030204" pitchFamily="34" charset="0"/>
              </a:rPr>
              <a:t>dei</a:t>
            </a:r>
            <a:r>
              <a:rPr sz="900" spc="75"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Terzi</a:t>
            </a:r>
            <a:endParaRPr sz="900" dirty="0">
              <a:latin typeface="Calibri" panose="020F0502020204030204" pitchFamily="34" charset="0"/>
              <a:ea typeface="Calibri" panose="020F0502020204030204" pitchFamily="34" charset="0"/>
              <a:cs typeface="Calibri" panose="020F0502020204030204" pitchFamily="34" charset="0"/>
            </a:endParaRPr>
          </a:p>
          <a:p>
            <a:pPr marL="285115">
              <a:lnSpc>
                <a:spcPts val="955"/>
              </a:lnSpc>
            </a:pPr>
            <a:r>
              <a:rPr sz="900" dirty="0">
                <a:latin typeface="Calibri" panose="020F0502020204030204" pitchFamily="34" charset="0"/>
                <a:ea typeface="Calibri" panose="020F0502020204030204" pitchFamily="34" charset="0"/>
                <a:cs typeface="Calibri" panose="020F0502020204030204" pitchFamily="34" charset="0"/>
              </a:rPr>
              <a:t>Destinatari</a:t>
            </a:r>
            <a:r>
              <a:rPr sz="900" spc="220" dirty="0">
                <a:latin typeface="Calibri" panose="020F0502020204030204" pitchFamily="34" charset="0"/>
                <a:ea typeface="Calibri" panose="020F0502020204030204" pitchFamily="34" charset="0"/>
                <a:cs typeface="Calibri" panose="020F0502020204030204" pitchFamily="34" charset="0"/>
              </a:rPr>
              <a:t>  </a:t>
            </a:r>
            <a:r>
              <a:rPr sz="900" spc="-10" dirty="0">
                <a:latin typeface="Calibri" panose="020F0502020204030204" pitchFamily="34" charset="0"/>
                <a:ea typeface="Calibri" panose="020F0502020204030204" pitchFamily="34" charset="0"/>
                <a:cs typeface="Calibri" panose="020F0502020204030204" pitchFamily="34" charset="0"/>
              </a:rPr>
              <a:t>.........................................................................................................................</a:t>
            </a:r>
            <a:r>
              <a:rPr sz="900" spc="340" dirty="0">
                <a:latin typeface="Calibri" panose="020F0502020204030204" pitchFamily="34" charset="0"/>
                <a:ea typeface="Calibri" panose="020F0502020204030204" pitchFamily="34" charset="0"/>
                <a:cs typeface="Calibri" panose="020F0502020204030204" pitchFamily="34" charset="0"/>
              </a:rPr>
              <a:t> </a:t>
            </a:r>
            <a:r>
              <a:rPr sz="900" spc="-25" dirty="0">
                <a:latin typeface="Calibri" panose="020F0502020204030204" pitchFamily="34" charset="0"/>
                <a:ea typeface="Calibri" panose="020F0502020204030204" pitchFamily="34" charset="0"/>
                <a:cs typeface="Calibri" panose="020F0502020204030204" pitchFamily="34" charset="0"/>
              </a:rPr>
              <a:t>12</a:t>
            </a:r>
            <a:endParaRPr sz="9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240" y="568249"/>
            <a:ext cx="6880808" cy="62957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Cosa introduce nel nostro ordinamento</a:t>
            </a:r>
          </a:p>
        </p:txBody>
      </p:sp>
      <p:sp>
        <p:nvSpPr>
          <p:cNvPr id="3" name="object 3"/>
          <p:cNvSpPr/>
          <p:nvPr/>
        </p:nvSpPr>
        <p:spPr>
          <a:xfrm>
            <a:off x="4392168" y="1648967"/>
            <a:ext cx="601980" cy="551815"/>
          </a:xfrm>
          <a:custGeom>
            <a:avLst/>
            <a:gdLst/>
            <a:ahLst/>
            <a:cxnLst/>
            <a:rect l="l" t="t" r="r" b="b"/>
            <a:pathLst>
              <a:path w="601979" h="551814">
                <a:moveTo>
                  <a:pt x="410146" y="437261"/>
                </a:moveTo>
                <a:lnTo>
                  <a:pt x="0" y="437261"/>
                </a:lnTo>
                <a:lnTo>
                  <a:pt x="205066" y="551535"/>
                </a:lnTo>
                <a:lnTo>
                  <a:pt x="410146" y="437261"/>
                </a:lnTo>
                <a:close/>
              </a:path>
              <a:path w="601979" h="551814">
                <a:moveTo>
                  <a:pt x="601980" y="1689"/>
                </a:moveTo>
                <a:lnTo>
                  <a:pt x="554189" y="0"/>
                </a:lnTo>
                <a:lnTo>
                  <a:pt x="506793" y="2425"/>
                </a:lnTo>
                <a:lnTo>
                  <a:pt x="460121" y="8839"/>
                </a:lnTo>
                <a:lnTo>
                  <a:pt x="414553" y="19088"/>
                </a:lnTo>
                <a:lnTo>
                  <a:pt x="370408" y="33032"/>
                </a:lnTo>
                <a:lnTo>
                  <a:pt x="328066" y="50533"/>
                </a:lnTo>
                <a:lnTo>
                  <a:pt x="287870" y="71450"/>
                </a:lnTo>
                <a:lnTo>
                  <a:pt x="250164" y="95643"/>
                </a:lnTo>
                <a:lnTo>
                  <a:pt x="215303" y="122961"/>
                </a:lnTo>
                <a:lnTo>
                  <a:pt x="183642" y="153276"/>
                </a:lnTo>
                <a:lnTo>
                  <a:pt x="155524" y="186436"/>
                </a:lnTo>
                <a:lnTo>
                  <a:pt x="131305" y="222300"/>
                </a:lnTo>
                <a:lnTo>
                  <a:pt x="111340" y="260718"/>
                </a:lnTo>
                <a:lnTo>
                  <a:pt x="95986" y="301574"/>
                </a:lnTo>
                <a:lnTo>
                  <a:pt x="85572" y="344703"/>
                </a:lnTo>
                <a:lnTo>
                  <a:pt x="80479" y="389978"/>
                </a:lnTo>
                <a:lnTo>
                  <a:pt x="81038" y="437248"/>
                </a:lnTo>
                <a:lnTo>
                  <a:pt x="322491" y="437248"/>
                </a:lnTo>
                <a:lnTo>
                  <a:pt x="320802" y="391845"/>
                </a:lnTo>
                <a:lnTo>
                  <a:pt x="323113" y="345567"/>
                </a:lnTo>
                <a:lnTo>
                  <a:pt x="329641" y="299212"/>
                </a:lnTo>
                <a:lnTo>
                  <a:pt x="340614" y="253530"/>
                </a:lnTo>
                <a:lnTo>
                  <a:pt x="356260" y="209321"/>
                </a:lnTo>
                <a:lnTo>
                  <a:pt x="376796" y="167347"/>
                </a:lnTo>
                <a:lnTo>
                  <a:pt x="402437" y="128384"/>
                </a:lnTo>
                <a:lnTo>
                  <a:pt x="433425" y="93218"/>
                </a:lnTo>
                <a:lnTo>
                  <a:pt x="469963" y="62623"/>
                </a:lnTo>
                <a:lnTo>
                  <a:pt x="512292" y="37376"/>
                </a:lnTo>
                <a:lnTo>
                  <a:pt x="560641" y="18249"/>
                </a:lnTo>
                <a:lnTo>
                  <a:pt x="570585" y="11696"/>
                </a:lnTo>
                <a:lnTo>
                  <a:pt x="580682" y="6858"/>
                </a:lnTo>
                <a:lnTo>
                  <a:pt x="591096" y="3581"/>
                </a:lnTo>
                <a:lnTo>
                  <a:pt x="601980" y="1689"/>
                </a:lnTo>
                <a:close/>
              </a:path>
            </a:pathLst>
          </a:custGeom>
          <a:solidFill>
            <a:srgbClr val="9BC840"/>
          </a:solidFill>
        </p:spPr>
        <p:txBody>
          <a:bodyPr wrap="square" lIns="0" tIns="0" rIns="0" bIns="0" rtlCol="0"/>
          <a:lstStyle/>
          <a:p>
            <a:endParaRPr/>
          </a:p>
        </p:txBody>
      </p:sp>
      <p:pic>
        <p:nvPicPr>
          <p:cNvPr id="4" name="object 4"/>
          <p:cNvPicPr/>
          <p:nvPr/>
        </p:nvPicPr>
        <p:blipFill>
          <a:blip r:embed="rId2" cstate="print"/>
          <a:stretch>
            <a:fillRect/>
          </a:stretch>
        </p:blipFill>
        <p:spPr>
          <a:xfrm>
            <a:off x="7871459" y="929640"/>
            <a:ext cx="1103375" cy="1309115"/>
          </a:xfrm>
          <a:prstGeom prst="rect">
            <a:avLst/>
          </a:prstGeom>
        </p:spPr>
      </p:pic>
      <p:sp>
        <p:nvSpPr>
          <p:cNvPr id="5" name="object 5"/>
          <p:cNvSpPr txBox="1"/>
          <p:nvPr/>
        </p:nvSpPr>
        <p:spPr>
          <a:xfrm>
            <a:off x="1098251" y="1434345"/>
            <a:ext cx="7149465" cy="1002839"/>
          </a:xfrm>
          <a:prstGeom prst="rect">
            <a:avLst/>
          </a:prstGeom>
        </p:spPr>
        <p:txBody>
          <a:bodyPr vert="horz" wrap="square" lIns="0" tIns="12700" rIns="0" bIns="0" rtlCol="0">
            <a:spAutoFit/>
          </a:bodyPr>
          <a:lstStyle/>
          <a:p>
            <a:pPr marL="4036060">
              <a:lnSpc>
                <a:spcPct val="100000"/>
              </a:lnSpc>
              <a:spcBef>
                <a:spcPts val="100"/>
              </a:spcBef>
            </a:pPr>
            <a:r>
              <a:rPr sz="1400" b="1" dirty="0">
                <a:solidFill>
                  <a:srgbClr val="79B800"/>
                </a:solidFill>
                <a:latin typeface="Arial"/>
                <a:cs typeface="Arial"/>
              </a:rPr>
              <a:t>D.</a:t>
            </a:r>
            <a:r>
              <a:rPr sz="1400" b="1" spc="-35" dirty="0">
                <a:solidFill>
                  <a:srgbClr val="79B800"/>
                </a:solidFill>
                <a:latin typeface="Arial"/>
                <a:cs typeface="Arial"/>
              </a:rPr>
              <a:t> </a:t>
            </a:r>
            <a:r>
              <a:rPr sz="1400" b="1" dirty="0">
                <a:solidFill>
                  <a:srgbClr val="79B800"/>
                </a:solidFill>
                <a:latin typeface="Arial"/>
                <a:cs typeface="Arial"/>
              </a:rPr>
              <a:t>Lgs.</a:t>
            </a:r>
            <a:r>
              <a:rPr sz="1400" b="1" spc="-40" dirty="0">
                <a:solidFill>
                  <a:srgbClr val="79B800"/>
                </a:solidFill>
                <a:latin typeface="Arial"/>
                <a:cs typeface="Arial"/>
              </a:rPr>
              <a:t> </a:t>
            </a:r>
            <a:r>
              <a:rPr sz="1400" b="1" spc="-10" dirty="0">
                <a:solidFill>
                  <a:srgbClr val="79B800"/>
                </a:solidFill>
                <a:latin typeface="Arial"/>
                <a:cs typeface="Arial"/>
              </a:rPr>
              <a:t>231/2001</a:t>
            </a:r>
            <a:endParaRPr sz="1400" dirty="0">
              <a:latin typeface="Arial"/>
              <a:cs typeface="Arial"/>
            </a:endParaRPr>
          </a:p>
          <a:p>
            <a:pPr>
              <a:lnSpc>
                <a:spcPct val="100000"/>
              </a:lnSpc>
            </a:pPr>
            <a:endParaRPr sz="1400" dirty="0">
              <a:latin typeface="Arial"/>
              <a:cs typeface="Arial"/>
            </a:endParaRPr>
          </a:p>
          <a:p>
            <a:pPr>
              <a:lnSpc>
                <a:spcPct val="100000"/>
              </a:lnSpc>
              <a:spcBef>
                <a:spcPts val="950"/>
              </a:spcBef>
            </a:pPr>
            <a:endParaRPr sz="1400" dirty="0">
              <a:latin typeface="Arial"/>
              <a:cs typeface="Arial"/>
            </a:endParaRPr>
          </a:p>
          <a:p>
            <a:pPr marL="12700">
              <a:lnSpc>
                <a:spcPct val="100000"/>
              </a:lnSpc>
            </a:pPr>
            <a:r>
              <a:rPr sz="1400" b="1" spc="-10" dirty="0">
                <a:solidFill>
                  <a:srgbClr val="00338D"/>
                </a:solidFill>
                <a:latin typeface="Arial"/>
                <a:cs typeface="Arial"/>
              </a:rPr>
              <a:t>Responsabilità</a:t>
            </a:r>
            <a:r>
              <a:rPr sz="1400" b="1" spc="-60" dirty="0">
                <a:solidFill>
                  <a:srgbClr val="00338D"/>
                </a:solidFill>
                <a:latin typeface="Arial"/>
                <a:cs typeface="Arial"/>
              </a:rPr>
              <a:t> </a:t>
            </a:r>
            <a:r>
              <a:rPr sz="1400" b="1" spc="-10" dirty="0">
                <a:solidFill>
                  <a:srgbClr val="00338D"/>
                </a:solidFill>
                <a:latin typeface="Arial"/>
                <a:cs typeface="Arial"/>
              </a:rPr>
              <a:t>amministrativa</a:t>
            </a:r>
            <a:r>
              <a:rPr sz="1400" b="1" spc="-45" dirty="0">
                <a:solidFill>
                  <a:srgbClr val="00338D"/>
                </a:solidFill>
                <a:latin typeface="Arial"/>
                <a:cs typeface="Arial"/>
              </a:rPr>
              <a:t> </a:t>
            </a:r>
            <a:r>
              <a:rPr sz="1400" b="1" dirty="0">
                <a:solidFill>
                  <a:srgbClr val="00338D"/>
                </a:solidFill>
                <a:latin typeface="Arial"/>
                <a:cs typeface="Arial"/>
              </a:rPr>
              <a:t>della</a:t>
            </a:r>
            <a:r>
              <a:rPr sz="1400" b="1" spc="-55" dirty="0">
                <a:solidFill>
                  <a:srgbClr val="00338D"/>
                </a:solidFill>
                <a:latin typeface="Arial"/>
                <a:cs typeface="Arial"/>
              </a:rPr>
              <a:t> </a:t>
            </a:r>
            <a:r>
              <a:rPr sz="1400" b="1" dirty="0">
                <a:solidFill>
                  <a:srgbClr val="00338D"/>
                </a:solidFill>
                <a:latin typeface="Arial"/>
                <a:cs typeface="Arial"/>
              </a:rPr>
              <a:t>Società</a:t>
            </a:r>
            <a:r>
              <a:rPr sz="1400" b="1" spc="-75" dirty="0">
                <a:solidFill>
                  <a:srgbClr val="00338D"/>
                </a:solidFill>
                <a:latin typeface="Arial"/>
                <a:cs typeface="Arial"/>
              </a:rPr>
              <a:t> </a:t>
            </a:r>
            <a:r>
              <a:rPr sz="1400" b="1" dirty="0">
                <a:solidFill>
                  <a:srgbClr val="00338D"/>
                </a:solidFill>
                <a:latin typeface="Arial"/>
                <a:cs typeface="Arial"/>
              </a:rPr>
              <a:t>per</a:t>
            </a:r>
            <a:r>
              <a:rPr sz="1400" b="1" spc="-25" dirty="0">
                <a:solidFill>
                  <a:srgbClr val="00338D"/>
                </a:solidFill>
                <a:latin typeface="Arial"/>
                <a:cs typeface="Arial"/>
              </a:rPr>
              <a:t> </a:t>
            </a:r>
            <a:r>
              <a:rPr sz="1400" b="1" dirty="0">
                <a:solidFill>
                  <a:srgbClr val="00338D"/>
                </a:solidFill>
                <a:latin typeface="Arial"/>
                <a:cs typeface="Arial"/>
              </a:rPr>
              <a:t>alcuni</a:t>
            </a:r>
            <a:r>
              <a:rPr sz="1400" b="1" spc="-114" dirty="0">
                <a:solidFill>
                  <a:srgbClr val="00338D"/>
                </a:solidFill>
                <a:latin typeface="Arial"/>
                <a:cs typeface="Arial"/>
              </a:rPr>
              <a:t> </a:t>
            </a:r>
            <a:r>
              <a:rPr sz="1400" b="1" spc="-10" dirty="0">
                <a:solidFill>
                  <a:srgbClr val="00338D"/>
                </a:solidFill>
                <a:latin typeface="Arial"/>
                <a:cs typeface="Arial"/>
              </a:rPr>
              <a:t>reati</a:t>
            </a:r>
            <a:endParaRPr sz="1400" dirty="0">
              <a:latin typeface="Arial"/>
              <a:cs typeface="Arial"/>
            </a:endParaRPr>
          </a:p>
        </p:txBody>
      </p:sp>
      <p:pic>
        <p:nvPicPr>
          <p:cNvPr id="6" name="object 6"/>
          <p:cNvPicPr/>
          <p:nvPr/>
        </p:nvPicPr>
        <p:blipFill>
          <a:blip r:embed="rId3" cstate="print"/>
          <a:stretch>
            <a:fillRect/>
          </a:stretch>
        </p:blipFill>
        <p:spPr>
          <a:xfrm>
            <a:off x="367284" y="2855976"/>
            <a:ext cx="1844039" cy="2769095"/>
          </a:xfrm>
          <a:prstGeom prst="rect">
            <a:avLst/>
          </a:prstGeom>
        </p:spPr>
      </p:pic>
      <p:pic>
        <p:nvPicPr>
          <p:cNvPr id="7" name="object 7"/>
          <p:cNvPicPr/>
          <p:nvPr/>
        </p:nvPicPr>
        <p:blipFill>
          <a:blip r:embed="rId4" cstate="print"/>
          <a:stretch>
            <a:fillRect/>
          </a:stretch>
        </p:blipFill>
        <p:spPr>
          <a:xfrm>
            <a:off x="3140964" y="2855976"/>
            <a:ext cx="1842515" cy="2769095"/>
          </a:xfrm>
          <a:prstGeom prst="rect">
            <a:avLst/>
          </a:prstGeom>
        </p:spPr>
      </p:pic>
      <p:sp>
        <p:nvSpPr>
          <p:cNvPr id="8" name="object 8"/>
          <p:cNvSpPr txBox="1"/>
          <p:nvPr/>
        </p:nvSpPr>
        <p:spPr>
          <a:xfrm>
            <a:off x="5937503" y="4988052"/>
            <a:ext cx="2915920" cy="886781"/>
          </a:xfrm>
          <a:prstGeom prst="rect">
            <a:avLst/>
          </a:prstGeom>
          <a:solidFill>
            <a:srgbClr val="0091DA"/>
          </a:solidFill>
        </p:spPr>
        <p:txBody>
          <a:bodyPr vert="horz" wrap="square" lIns="0" tIns="136525" rIns="0" bIns="0" rtlCol="0">
            <a:spAutoFit/>
          </a:bodyPr>
          <a:lstStyle/>
          <a:p>
            <a:pPr marL="1270" algn="ctr">
              <a:lnSpc>
                <a:spcPct val="100000"/>
              </a:lnSpc>
              <a:spcBef>
                <a:spcPts val="1075"/>
              </a:spcBef>
            </a:pPr>
            <a:r>
              <a:rPr sz="1400" b="1" spc="-10" dirty="0">
                <a:solidFill>
                  <a:srgbClr val="FFFFFF"/>
                </a:solidFill>
                <a:latin typeface="Arial"/>
                <a:cs typeface="Arial"/>
              </a:rPr>
              <a:t>Interesse</a:t>
            </a:r>
            <a:endParaRPr sz="1400">
              <a:latin typeface="Arial"/>
              <a:cs typeface="Arial"/>
            </a:endParaRPr>
          </a:p>
          <a:p>
            <a:pPr>
              <a:lnSpc>
                <a:spcPct val="100000"/>
              </a:lnSpc>
              <a:spcBef>
                <a:spcPts val="775"/>
              </a:spcBef>
            </a:pPr>
            <a:endParaRPr sz="1400">
              <a:latin typeface="Arial"/>
              <a:cs typeface="Arial"/>
            </a:endParaRPr>
          </a:p>
          <a:p>
            <a:pPr marL="1270" algn="ctr">
              <a:lnSpc>
                <a:spcPct val="100000"/>
              </a:lnSpc>
            </a:pPr>
            <a:r>
              <a:rPr sz="1400" b="1" spc="-10" dirty="0">
                <a:solidFill>
                  <a:srgbClr val="FFFFFF"/>
                </a:solidFill>
                <a:latin typeface="Arial"/>
                <a:cs typeface="Arial"/>
              </a:rPr>
              <a:t>Vantaggio</a:t>
            </a:r>
            <a:endParaRPr sz="1400">
              <a:latin typeface="Arial"/>
              <a:cs typeface="Arial"/>
            </a:endParaRPr>
          </a:p>
        </p:txBody>
      </p:sp>
      <p:sp>
        <p:nvSpPr>
          <p:cNvPr id="9" name="object 9"/>
          <p:cNvSpPr txBox="1"/>
          <p:nvPr/>
        </p:nvSpPr>
        <p:spPr>
          <a:xfrm>
            <a:off x="608001" y="5680364"/>
            <a:ext cx="1309370" cy="228268"/>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09296B"/>
                </a:solidFill>
                <a:latin typeface="Arial"/>
                <a:cs typeface="Arial"/>
              </a:rPr>
              <a:t>Persona</a:t>
            </a:r>
            <a:r>
              <a:rPr sz="1400" b="1" spc="-60" dirty="0">
                <a:solidFill>
                  <a:srgbClr val="09296B"/>
                </a:solidFill>
                <a:latin typeface="Arial"/>
                <a:cs typeface="Arial"/>
              </a:rPr>
              <a:t> </a:t>
            </a:r>
            <a:r>
              <a:rPr sz="1400" b="1" spc="-10" dirty="0">
                <a:solidFill>
                  <a:srgbClr val="09296B"/>
                </a:solidFill>
                <a:latin typeface="Arial"/>
                <a:cs typeface="Arial"/>
              </a:rPr>
              <a:t>fisica</a:t>
            </a:r>
            <a:endParaRPr sz="1400" dirty="0">
              <a:latin typeface="Arial"/>
              <a:cs typeface="Arial"/>
            </a:endParaRPr>
          </a:p>
        </p:txBody>
      </p:sp>
      <p:pic>
        <p:nvPicPr>
          <p:cNvPr id="10" name="object 10"/>
          <p:cNvPicPr/>
          <p:nvPr/>
        </p:nvPicPr>
        <p:blipFill>
          <a:blip r:embed="rId5" cstate="print"/>
          <a:stretch>
            <a:fillRect/>
          </a:stretch>
        </p:blipFill>
        <p:spPr>
          <a:xfrm>
            <a:off x="2351532" y="4043171"/>
            <a:ext cx="649223" cy="396239"/>
          </a:xfrm>
          <a:prstGeom prst="rect">
            <a:avLst/>
          </a:prstGeom>
        </p:spPr>
      </p:pic>
      <p:sp>
        <p:nvSpPr>
          <p:cNvPr id="11" name="object 11"/>
          <p:cNvSpPr txBox="1"/>
          <p:nvPr/>
        </p:nvSpPr>
        <p:spPr>
          <a:xfrm>
            <a:off x="3755683" y="5680364"/>
            <a:ext cx="557530" cy="228268"/>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09296B"/>
                </a:solidFill>
                <a:latin typeface="Arial"/>
                <a:cs typeface="Arial"/>
              </a:rPr>
              <a:t>Reato</a:t>
            </a:r>
            <a:endParaRPr sz="1400">
              <a:latin typeface="Arial"/>
              <a:cs typeface="Arial"/>
            </a:endParaRPr>
          </a:p>
        </p:txBody>
      </p:sp>
      <p:sp>
        <p:nvSpPr>
          <p:cNvPr id="12" name="object 12"/>
          <p:cNvSpPr txBox="1"/>
          <p:nvPr/>
        </p:nvSpPr>
        <p:spPr>
          <a:xfrm>
            <a:off x="6527907" y="4077984"/>
            <a:ext cx="1607820" cy="228268"/>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09296B"/>
                </a:solidFill>
                <a:latin typeface="Arial"/>
                <a:cs typeface="Arial"/>
              </a:rPr>
              <a:t>Società/</a:t>
            </a:r>
            <a:r>
              <a:rPr sz="1400" b="1" spc="-100" dirty="0">
                <a:solidFill>
                  <a:srgbClr val="09296B"/>
                </a:solidFill>
                <a:latin typeface="Arial"/>
                <a:cs typeface="Arial"/>
              </a:rPr>
              <a:t> </a:t>
            </a:r>
            <a:r>
              <a:rPr sz="1400" b="1" spc="-20" dirty="0">
                <a:solidFill>
                  <a:srgbClr val="09296B"/>
                </a:solidFill>
                <a:latin typeface="Arial"/>
                <a:cs typeface="Arial"/>
              </a:rPr>
              <a:t>Ente</a:t>
            </a:r>
            <a:endParaRPr sz="1400">
              <a:latin typeface="Arial"/>
              <a:cs typeface="Arial"/>
            </a:endParaRPr>
          </a:p>
        </p:txBody>
      </p:sp>
      <p:pic>
        <p:nvPicPr>
          <p:cNvPr id="13" name="object 13"/>
          <p:cNvPicPr/>
          <p:nvPr/>
        </p:nvPicPr>
        <p:blipFill>
          <a:blip r:embed="rId6" cstate="print"/>
          <a:stretch>
            <a:fillRect/>
          </a:stretch>
        </p:blipFill>
        <p:spPr>
          <a:xfrm>
            <a:off x="5125212" y="4043171"/>
            <a:ext cx="647699" cy="396239"/>
          </a:xfrm>
          <a:prstGeom prst="rect">
            <a:avLst/>
          </a:prstGeom>
        </p:spPr>
      </p:pic>
      <p:graphicFrame>
        <p:nvGraphicFramePr>
          <p:cNvPr id="14" name="object 14"/>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7FE39-0CBA-47E8-CA72-433B38652B6B}"/>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DD0E2568-145B-BBC3-582D-44A0FEA6EBD4}"/>
              </a:ext>
            </a:extLst>
          </p:cNvPr>
          <p:cNvSpPr txBox="1">
            <a:spLocks noGrp="1"/>
          </p:cNvSpPr>
          <p:nvPr>
            <p:ph type="title"/>
          </p:nvPr>
        </p:nvSpPr>
        <p:spPr>
          <a:xfrm>
            <a:off x="757427" y="366124"/>
            <a:ext cx="5113020" cy="548276"/>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Sessione Formativa - Struttura</a:t>
            </a:r>
          </a:p>
        </p:txBody>
      </p:sp>
      <p:graphicFrame>
        <p:nvGraphicFramePr>
          <p:cNvPr id="10" name="object 2">
            <a:extLst>
              <a:ext uri="{FF2B5EF4-FFF2-40B4-BE49-F238E27FC236}">
                <a16:creationId xmlns:a16="http://schemas.microsoft.com/office/drawing/2014/main" id="{443390B2-106F-FE10-EF6C-20ED6B5CE8F1}"/>
              </a:ext>
            </a:extLst>
          </p:cNvPr>
          <p:cNvGraphicFramePr>
            <a:graphicFrameLocks noGrp="1"/>
          </p:cNvGraphicFramePr>
          <p:nvPr>
            <p:extLst>
              <p:ext uri="{D42A27DB-BD31-4B8C-83A1-F6EECF244321}">
                <p14:modId xmlns:p14="http://schemas.microsoft.com/office/powerpoint/2010/main" val="1613368735"/>
              </p:ext>
            </p:extLst>
          </p:nvPr>
        </p:nvGraphicFramePr>
        <p:xfrm>
          <a:off x="678052" y="1570858"/>
          <a:ext cx="6604635" cy="516255"/>
        </p:xfrm>
        <a:graphic>
          <a:graphicData uri="http://schemas.openxmlformats.org/drawingml/2006/table">
            <a:tbl>
              <a:tblPr firstRow="1" bandRow="1">
                <a:tableStyleId>{2D5ABB26-0587-4C30-8999-92F81FD0307C}</a:tableStyleId>
              </a:tblPr>
              <a:tblGrid>
                <a:gridCol w="709930">
                  <a:extLst>
                    <a:ext uri="{9D8B030D-6E8A-4147-A177-3AD203B41FA5}">
                      <a16:colId xmlns:a16="http://schemas.microsoft.com/office/drawing/2014/main" val="20000"/>
                    </a:ext>
                  </a:extLst>
                </a:gridCol>
                <a:gridCol w="5894705">
                  <a:extLst>
                    <a:ext uri="{9D8B030D-6E8A-4147-A177-3AD203B41FA5}">
                      <a16:colId xmlns:a16="http://schemas.microsoft.com/office/drawing/2014/main" val="20001"/>
                    </a:ext>
                  </a:extLst>
                </a:gridCol>
              </a:tblGrid>
              <a:tr h="516255">
                <a:tc>
                  <a:txBody>
                    <a:bodyPr/>
                    <a:lstStyle/>
                    <a:p>
                      <a:pPr algn="ctr">
                        <a:lnSpc>
                          <a:spcPct val="100000"/>
                        </a:lnSpc>
                        <a:spcBef>
                          <a:spcPts val="1060"/>
                        </a:spcBef>
                      </a:pPr>
                      <a:r>
                        <a:rPr sz="1500" b="1" spc="-50" dirty="0">
                          <a:solidFill>
                            <a:srgbClr val="FFFFFF"/>
                          </a:solidFill>
                          <a:latin typeface="Arial"/>
                          <a:cs typeface="Arial"/>
                        </a:rPr>
                        <a:t>1</a:t>
                      </a:r>
                      <a:endParaRPr sz="1500" dirty="0">
                        <a:latin typeface="Arial"/>
                        <a:cs typeface="Arial"/>
                      </a:endParaRPr>
                    </a:p>
                  </a:txBody>
                  <a:tcPr marL="0" marR="0" marT="134620" marB="0">
                    <a:solidFill>
                      <a:srgbClr val="00338D"/>
                    </a:solidFill>
                  </a:tcPr>
                </a:tc>
                <a:tc>
                  <a:txBody>
                    <a:bodyPr/>
                    <a:lstStyle/>
                    <a:p>
                      <a:pPr marL="91440">
                        <a:lnSpc>
                          <a:spcPct val="100000"/>
                        </a:lnSpc>
                        <a:spcBef>
                          <a:spcPts val="1060"/>
                        </a:spcBef>
                      </a:pPr>
                      <a:r>
                        <a:rPr sz="1200" b="1" dirty="0">
                          <a:solidFill>
                            <a:schemeClr val="tx2"/>
                          </a:solidFill>
                          <a:latin typeface="Arial"/>
                          <a:cs typeface="Arial"/>
                        </a:rPr>
                        <a:t>Il</a:t>
                      </a:r>
                      <a:r>
                        <a:rPr sz="1200" b="1" spc="-20" dirty="0">
                          <a:solidFill>
                            <a:schemeClr val="tx2"/>
                          </a:solidFill>
                          <a:latin typeface="Arial"/>
                          <a:cs typeface="Arial"/>
                        </a:rPr>
                        <a:t> </a:t>
                      </a:r>
                      <a:r>
                        <a:rPr sz="1200" b="1" dirty="0">
                          <a:solidFill>
                            <a:schemeClr val="tx2"/>
                          </a:solidFill>
                          <a:latin typeface="Arial"/>
                          <a:cs typeface="Arial"/>
                        </a:rPr>
                        <a:t>D.Lgs.</a:t>
                      </a:r>
                      <a:r>
                        <a:rPr sz="1200" b="1" spc="-45" dirty="0">
                          <a:solidFill>
                            <a:schemeClr val="tx2"/>
                          </a:solidFill>
                          <a:latin typeface="Arial"/>
                          <a:cs typeface="Arial"/>
                        </a:rPr>
                        <a:t> </a:t>
                      </a:r>
                      <a:r>
                        <a:rPr sz="1200" b="1" dirty="0">
                          <a:solidFill>
                            <a:schemeClr val="tx2"/>
                          </a:solidFill>
                          <a:latin typeface="Arial"/>
                          <a:cs typeface="Arial"/>
                        </a:rPr>
                        <a:t>231/2001</a:t>
                      </a:r>
                      <a:r>
                        <a:rPr sz="1200" b="1" spc="-25" dirty="0">
                          <a:solidFill>
                            <a:schemeClr val="tx2"/>
                          </a:solidFill>
                          <a:latin typeface="Arial"/>
                          <a:cs typeface="Arial"/>
                        </a:rPr>
                        <a:t> </a:t>
                      </a:r>
                      <a:r>
                        <a:rPr sz="1200" b="1" dirty="0">
                          <a:solidFill>
                            <a:schemeClr val="tx2"/>
                          </a:solidFill>
                          <a:latin typeface="Arial"/>
                          <a:cs typeface="Arial"/>
                        </a:rPr>
                        <a:t>-</a:t>
                      </a:r>
                      <a:r>
                        <a:rPr sz="1200" b="1" spc="-5" dirty="0">
                          <a:solidFill>
                            <a:schemeClr val="tx2"/>
                          </a:solidFill>
                          <a:latin typeface="Arial"/>
                          <a:cs typeface="Arial"/>
                        </a:rPr>
                        <a:t> </a:t>
                      </a:r>
                      <a:r>
                        <a:rPr sz="1200" b="1" dirty="0">
                          <a:solidFill>
                            <a:schemeClr val="tx2"/>
                          </a:solidFill>
                          <a:latin typeface="Arial"/>
                          <a:cs typeface="Arial"/>
                        </a:rPr>
                        <a:t>Le</a:t>
                      </a:r>
                      <a:r>
                        <a:rPr sz="1200" b="1" spc="-10" dirty="0">
                          <a:solidFill>
                            <a:schemeClr val="tx2"/>
                          </a:solidFill>
                          <a:latin typeface="Arial"/>
                          <a:cs typeface="Arial"/>
                        </a:rPr>
                        <a:t> disposizioni</a:t>
                      </a:r>
                      <a:r>
                        <a:rPr sz="1200" b="1" spc="-150" dirty="0">
                          <a:solidFill>
                            <a:schemeClr val="tx2"/>
                          </a:solidFill>
                          <a:latin typeface="Arial"/>
                          <a:cs typeface="Arial"/>
                        </a:rPr>
                        <a:t> </a:t>
                      </a:r>
                      <a:r>
                        <a:rPr sz="1200" b="1" spc="-10" dirty="0">
                          <a:solidFill>
                            <a:schemeClr val="tx2"/>
                          </a:solidFill>
                          <a:latin typeface="Arial"/>
                          <a:cs typeface="Arial"/>
                        </a:rPr>
                        <a:t>normative</a:t>
                      </a:r>
                      <a:endParaRPr sz="1200" dirty="0">
                        <a:solidFill>
                          <a:schemeClr val="tx2"/>
                        </a:solidFill>
                        <a:latin typeface="Arial"/>
                        <a:cs typeface="Arial"/>
                      </a:endParaRPr>
                    </a:p>
                  </a:txBody>
                  <a:tcPr marL="0" marR="0" marT="134620" marB="0">
                    <a:lnR w="12700">
                      <a:solidFill>
                        <a:srgbClr val="00338D"/>
                      </a:solidFill>
                      <a:prstDash val="solid"/>
                    </a:lnR>
                    <a:lnT w="12700">
                      <a:solidFill>
                        <a:srgbClr val="00338D"/>
                      </a:solidFill>
                      <a:prstDash val="solid"/>
                    </a:lnT>
                    <a:lnB w="12700">
                      <a:solidFill>
                        <a:srgbClr val="00338D"/>
                      </a:solidFill>
                      <a:prstDash val="solid"/>
                    </a:lnB>
                    <a:noFill/>
                  </a:tcPr>
                </a:tc>
                <a:extLst>
                  <a:ext uri="{0D108BD9-81ED-4DB2-BD59-A6C34878D82A}">
                    <a16:rowId xmlns:a16="http://schemas.microsoft.com/office/drawing/2014/main" val="10000"/>
                  </a:ext>
                </a:extLst>
              </a:tr>
            </a:tbl>
          </a:graphicData>
        </a:graphic>
      </p:graphicFrame>
      <p:graphicFrame>
        <p:nvGraphicFramePr>
          <p:cNvPr id="11" name="object 3">
            <a:extLst>
              <a:ext uri="{FF2B5EF4-FFF2-40B4-BE49-F238E27FC236}">
                <a16:creationId xmlns:a16="http://schemas.microsoft.com/office/drawing/2014/main" id="{5617393B-289A-C284-AE0D-B09363FC08C1}"/>
              </a:ext>
            </a:extLst>
          </p:cNvPr>
          <p:cNvGraphicFramePr>
            <a:graphicFrameLocks noGrp="1"/>
          </p:cNvGraphicFramePr>
          <p:nvPr>
            <p:extLst>
              <p:ext uri="{D42A27DB-BD31-4B8C-83A1-F6EECF244321}">
                <p14:modId xmlns:p14="http://schemas.microsoft.com/office/powerpoint/2010/main" val="1189938148"/>
              </p:ext>
            </p:extLst>
          </p:nvPr>
        </p:nvGraphicFramePr>
        <p:xfrm>
          <a:off x="690117" y="2209426"/>
          <a:ext cx="6592570" cy="516255"/>
        </p:xfrm>
        <a:graphic>
          <a:graphicData uri="http://schemas.openxmlformats.org/drawingml/2006/table">
            <a:tbl>
              <a:tblPr firstRow="1" bandRow="1">
                <a:tableStyleId>{2D5ABB26-0587-4C30-8999-92F81FD0307C}</a:tableStyleId>
              </a:tblPr>
              <a:tblGrid>
                <a:gridCol w="708660">
                  <a:extLst>
                    <a:ext uri="{9D8B030D-6E8A-4147-A177-3AD203B41FA5}">
                      <a16:colId xmlns:a16="http://schemas.microsoft.com/office/drawing/2014/main" val="20000"/>
                    </a:ext>
                  </a:extLst>
                </a:gridCol>
                <a:gridCol w="5883910">
                  <a:extLst>
                    <a:ext uri="{9D8B030D-6E8A-4147-A177-3AD203B41FA5}">
                      <a16:colId xmlns:a16="http://schemas.microsoft.com/office/drawing/2014/main" val="20001"/>
                    </a:ext>
                  </a:extLst>
                </a:gridCol>
              </a:tblGrid>
              <a:tr h="516255">
                <a:tc>
                  <a:txBody>
                    <a:bodyPr/>
                    <a:lstStyle/>
                    <a:p>
                      <a:pPr algn="ctr">
                        <a:lnSpc>
                          <a:spcPct val="100000"/>
                        </a:lnSpc>
                        <a:spcBef>
                          <a:spcPts val="1055"/>
                        </a:spcBef>
                      </a:pPr>
                      <a:r>
                        <a:rPr sz="1500" b="1" spc="-50" dirty="0">
                          <a:solidFill>
                            <a:srgbClr val="FFFFFF"/>
                          </a:solidFill>
                          <a:latin typeface="Arial"/>
                          <a:cs typeface="Arial"/>
                        </a:rPr>
                        <a:t>2</a:t>
                      </a:r>
                      <a:endParaRPr sz="1500">
                        <a:latin typeface="Arial"/>
                        <a:cs typeface="Arial"/>
                      </a:endParaRPr>
                    </a:p>
                  </a:txBody>
                  <a:tcPr marL="0" marR="0" marT="133985" marB="0">
                    <a:solidFill>
                      <a:srgbClr val="00338D"/>
                    </a:solidFill>
                  </a:tcPr>
                </a:tc>
                <a:tc>
                  <a:txBody>
                    <a:bodyPr/>
                    <a:lstStyle/>
                    <a:p>
                      <a:pPr marL="90805">
                        <a:lnSpc>
                          <a:spcPct val="100000"/>
                        </a:lnSpc>
                        <a:spcBef>
                          <a:spcPts val="1055"/>
                        </a:spcBef>
                      </a:pPr>
                      <a:r>
                        <a:rPr sz="1200" b="1" spc="-10" dirty="0">
                          <a:solidFill>
                            <a:schemeClr val="tx2"/>
                          </a:solidFill>
                          <a:latin typeface="Arial"/>
                          <a:cs typeface="Arial"/>
                        </a:rPr>
                        <a:t>Casistica</a:t>
                      </a:r>
                      <a:r>
                        <a:rPr sz="1200" b="1" spc="-20" dirty="0">
                          <a:solidFill>
                            <a:schemeClr val="tx2"/>
                          </a:solidFill>
                          <a:latin typeface="Arial"/>
                          <a:cs typeface="Arial"/>
                        </a:rPr>
                        <a:t> </a:t>
                      </a:r>
                      <a:r>
                        <a:rPr sz="1200" b="1" spc="-10" dirty="0">
                          <a:solidFill>
                            <a:schemeClr val="tx2"/>
                          </a:solidFill>
                          <a:latin typeface="Arial"/>
                          <a:cs typeface="Arial"/>
                        </a:rPr>
                        <a:t>giurisprudenziale</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13" name="object 6">
            <a:extLst>
              <a:ext uri="{FF2B5EF4-FFF2-40B4-BE49-F238E27FC236}">
                <a16:creationId xmlns:a16="http://schemas.microsoft.com/office/drawing/2014/main" id="{C5A99795-12D2-6E88-54CC-153E53C33382}"/>
              </a:ext>
            </a:extLst>
          </p:cNvPr>
          <p:cNvGraphicFramePr>
            <a:graphicFrameLocks noGrp="1"/>
          </p:cNvGraphicFramePr>
          <p:nvPr>
            <p:extLst>
              <p:ext uri="{D42A27DB-BD31-4B8C-83A1-F6EECF244321}">
                <p14:modId xmlns:p14="http://schemas.microsoft.com/office/powerpoint/2010/main" val="2148581364"/>
              </p:ext>
            </p:extLst>
          </p:nvPr>
        </p:nvGraphicFramePr>
        <p:xfrm>
          <a:off x="713612" y="2819773"/>
          <a:ext cx="6592570" cy="515508"/>
        </p:xfrm>
        <a:graphic>
          <a:graphicData uri="http://schemas.openxmlformats.org/drawingml/2006/table">
            <a:tbl>
              <a:tblPr firstRow="1" bandRow="1">
                <a:tableStyleId>{2D5ABB26-0587-4C30-8999-92F81FD0307C}</a:tableStyleId>
              </a:tblPr>
              <a:tblGrid>
                <a:gridCol w="708660">
                  <a:extLst>
                    <a:ext uri="{9D8B030D-6E8A-4147-A177-3AD203B41FA5}">
                      <a16:colId xmlns:a16="http://schemas.microsoft.com/office/drawing/2014/main" val="20000"/>
                    </a:ext>
                  </a:extLst>
                </a:gridCol>
                <a:gridCol w="5883910">
                  <a:extLst>
                    <a:ext uri="{9D8B030D-6E8A-4147-A177-3AD203B41FA5}">
                      <a16:colId xmlns:a16="http://schemas.microsoft.com/office/drawing/2014/main" val="20001"/>
                    </a:ext>
                  </a:extLst>
                </a:gridCol>
              </a:tblGrid>
              <a:tr h="515508">
                <a:tc>
                  <a:txBody>
                    <a:bodyPr/>
                    <a:lstStyle/>
                    <a:p>
                      <a:pPr algn="ctr">
                        <a:lnSpc>
                          <a:spcPct val="100000"/>
                        </a:lnSpc>
                        <a:spcBef>
                          <a:spcPts val="1055"/>
                        </a:spcBef>
                      </a:pPr>
                      <a:r>
                        <a:rPr sz="1500" b="1" spc="-50" dirty="0">
                          <a:solidFill>
                            <a:srgbClr val="FFFFFF"/>
                          </a:solidFill>
                          <a:latin typeface="Arial"/>
                          <a:cs typeface="Arial"/>
                        </a:rPr>
                        <a:t>3</a:t>
                      </a:r>
                      <a:endParaRPr sz="1500" dirty="0">
                        <a:latin typeface="Arial"/>
                        <a:cs typeface="Arial"/>
                      </a:endParaRPr>
                    </a:p>
                  </a:txBody>
                  <a:tcPr marL="0" marR="0" marT="133985" marB="0">
                    <a:solidFill>
                      <a:srgbClr val="00338D"/>
                    </a:solidFill>
                  </a:tcPr>
                </a:tc>
                <a:tc>
                  <a:txBody>
                    <a:bodyPr/>
                    <a:lstStyle/>
                    <a:p>
                      <a:pPr marL="90805">
                        <a:lnSpc>
                          <a:spcPct val="100000"/>
                        </a:lnSpc>
                        <a:spcBef>
                          <a:spcPts val="1055"/>
                        </a:spcBef>
                      </a:pPr>
                      <a:r>
                        <a:rPr sz="1200" b="1" dirty="0">
                          <a:solidFill>
                            <a:schemeClr val="tx2"/>
                          </a:solidFill>
                          <a:latin typeface="Arial"/>
                          <a:cs typeface="Arial"/>
                        </a:rPr>
                        <a:t>Il</a:t>
                      </a:r>
                      <a:r>
                        <a:rPr sz="1200" b="1" spc="-40" dirty="0">
                          <a:solidFill>
                            <a:schemeClr val="tx2"/>
                          </a:solidFill>
                          <a:latin typeface="Arial"/>
                          <a:cs typeface="Arial"/>
                        </a:rPr>
                        <a:t> </a:t>
                      </a:r>
                      <a:r>
                        <a:rPr sz="1200" b="1" dirty="0">
                          <a:solidFill>
                            <a:schemeClr val="tx2"/>
                          </a:solidFill>
                          <a:latin typeface="Arial"/>
                          <a:cs typeface="Arial"/>
                        </a:rPr>
                        <a:t>Modello</a:t>
                      </a:r>
                      <a:r>
                        <a:rPr sz="1200" b="1" spc="-60" dirty="0">
                          <a:solidFill>
                            <a:schemeClr val="tx2"/>
                          </a:solidFill>
                          <a:latin typeface="Arial"/>
                          <a:cs typeface="Arial"/>
                        </a:rPr>
                        <a:t> </a:t>
                      </a:r>
                      <a:r>
                        <a:rPr sz="1200" b="1" dirty="0">
                          <a:solidFill>
                            <a:schemeClr val="tx2"/>
                          </a:solidFill>
                          <a:latin typeface="Arial"/>
                          <a:cs typeface="Arial"/>
                        </a:rPr>
                        <a:t>di</a:t>
                      </a:r>
                      <a:r>
                        <a:rPr sz="1200" b="1" spc="-30" dirty="0">
                          <a:solidFill>
                            <a:schemeClr val="tx2"/>
                          </a:solidFill>
                          <a:latin typeface="Arial"/>
                          <a:cs typeface="Arial"/>
                        </a:rPr>
                        <a:t> </a:t>
                      </a:r>
                      <a:r>
                        <a:rPr sz="1200" b="1" dirty="0">
                          <a:solidFill>
                            <a:schemeClr val="tx2"/>
                          </a:solidFill>
                          <a:latin typeface="Arial"/>
                          <a:cs typeface="Arial"/>
                        </a:rPr>
                        <a:t>organizzazione,</a:t>
                      </a:r>
                      <a:r>
                        <a:rPr sz="1200" b="1" spc="-55" dirty="0">
                          <a:solidFill>
                            <a:schemeClr val="tx2"/>
                          </a:solidFill>
                          <a:latin typeface="Arial"/>
                          <a:cs typeface="Arial"/>
                        </a:rPr>
                        <a:t> </a:t>
                      </a:r>
                      <a:r>
                        <a:rPr sz="1200" b="1" dirty="0">
                          <a:solidFill>
                            <a:schemeClr val="tx2"/>
                          </a:solidFill>
                          <a:latin typeface="Arial"/>
                          <a:cs typeface="Arial"/>
                        </a:rPr>
                        <a:t>gestione</a:t>
                      </a:r>
                      <a:r>
                        <a:rPr sz="1200" b="1" spc="-60" dirty="0">
                          <a:solidFill>
                            <a:schemeClr val="tx2"/>
                          </a:solidFill>
                          <a:latin typeface="Arial"/>
                          <a:cs typeface="Arial"/>
                        </a:rPr>
                        <a:t> </a:t>
                      </a:r>
                      <a:r>
                        <a:rPr sz="1200" b="1" spc="-10" dirty="0">
                          <a:solidFill>
                            <a:schemeClr val="tx2"/>
                          </a:solidFill>
                          <a:latin typeface="Arial"/>
                          <a:cs typeface="Arial"/>
                        </a:rPr>
                        <a:t>e</a:t>
                      </a:r>
                      <a:r>
                        <a:rPr sz="1200" b="1" spc="-100" dirty="0">
                          <a:solidFill>
                            <a:schemeClr val="tx2"/>
                          </a:solidFill>
                          <a:latin typeface="Arial"/>
                          <a:cs typeface="Arial"/>
                        </a:rPr>
                        <a:t> </a:t>
                      </a:r>
                      <a:r>
                        <a:rPr sz="1200" b="1" spc="-10" dirty="0">
                          <a:solidFill>
                            <a:schemeClr val="tx2"/>
                          </a:solidFill>
                          <a:latin typeface="Arial"/>
                          <a:cs typeface="Arial"/>
                        </a:rPr>
                        <a:t>controllo</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14" name="object 6">
            <a:extLst>
              <a:ext uri="{FF2B5EF4-FFF2-40B4-BE49-F238E27FC236}">
                <a16:creationId xmlns:a16="http://schemas.microsoft.com/office/drawing/2014/main" id="{8733B00A-1673-3B5D-8B6D-1A78D4382600}"/>
              </a:ext>
            </a:extLst>
          </p:cNvPr>
          <p:cNvGraphicFramePr>
            <a:graphicFrameLocks noGrp="1"/>
          </p:cNvGraphicFramePr>
          <p:nvPr>
            <p:extLst>
              <p:ext uri="{D42A27DB-BD31-4B8C-83A1-F6EECF244321}">
                <p14:modId xmlns:p14="http://schemas.microsoft.com/office/powerpoint/2010/main" val="3486335525"/>
              </p:ext>
            </p:extLst>
          </p:nvPr>
        </p:nvGraphicFramePr>
        <p:xfrm>
          <a:off x="713612" y="3505200"/>
          <a:ext cx="6592570" cy="515508"/>
        </p:xfrm>
        <a:graphic>
          <a:graphicData uri="http://schemas.openxmlformats.org/drawingml/2006/table">
            <a:tbl>
              <a:tblPr firstRow="1" bandRow="1">
                <a:tableStyleId>{2D5ABB26-0587-4C30-8999-92F81FD0307C}</a:tableStyleId>
              </a:tblPr>
              <a:tblGrid>
                <a:gridCol w="708660">
                  <a:extLst>
                    <a:ext uri="{9D8B030D-6E8A-4147-A177-3AD203B41FA5}">
                      <a16:colId xmlns:a16="http://schemas.microsoft.com/office/drawing/2014/main" val="20000"/>
                    </a:ext>
                  </a:extLst>
                </a:gridCol>
                <a:gridCol w="5883910">
                  <a:extLst>
                    <a:ext uri="{9D8B030D-6E8A-4147-A177-3AD203B41FA5}">
                      <a16:colId xmlns:a16="http://schemas.microsoft.com/office/drawing/2014/main" val="20001"/>
                    </a:ext>
                  </a:extLst>
                </a:gridCol>
              </a:tblGrid>
              <a:tr h="515508">
                <a:tc>
                  <a:txBody>
                    <a:bodyPr/>
                    <a:lstStyle/>
                    <a:p>
                      <a:pPr algn="ctr">
                        <a:lnSpc>
                          <a:spcPct val="100000"/>
                        </a:lnSpc>
                        <a:spcBef>
                          <a:spcPts val="1055"/>
                        </a:spcBef>
                      </a:pPr>
                      <a:r>
                        <a:rPr lang="it-IT" sz="1500" b="1" spc="-50" dirty="0">
                          <a:solidFill>
                            <a:srgbClr val="FFFFFF"/>
                          </a:solidFill>
                          <a:latin typeface="Arial"/>
                          <a:cs typeface="Arial"/>
                        </a:rPr>
                        <a:t>4</a:t>
                      </a:r>
                      <a:endParaRPr sz="1500" dirty="0">
                        <a:latin typeface="Arial"/>
                        <a:cs typeface="Arial"/>
                      </a:endParaRPr>
                    </a:p>
                  </a:txBody>
                  <a:tcPr marL="0" marR="0" marT="133985" marB="0">
                    <a:solidFill>
                      <a:srgbClr val="00338D"/>
                    </a:solidFill>
                  </a:tcPr>
                </a:tc>
                <a:tc>
                  <a:txBody>
                    <a:bodyPr/>
                    <a:lstStyle/>
                    <a:p>
                      <a:pPr marL="90805">
                        <a:lnSpc>
                          <a:spcPct val="100000"/>
                        </a:lnSpc>
                        <a:spcBef>
                          <a:spcPts val="1055"/>
                        </a:spcBef>
                      </a:pPr>
                      <a:r>
                        <a:rPr lang="it-IT" sz="1200" b="1" dirty="0">
                          <a:solidFill>
                            <a:schemeClr val="tx2"/>
                          </a:solidFill>
                          <a:latin typeface="Arial"/>
                          <a:cs typeface="Arial"/>
                        </a:rPr>
                        <a:t>Focus su </a:t>
                      </a:r>
                      <a:r>
                        <a:rPr lang="it-IT" sz="1200" b="1" dirty="0" err="1">
                          <a:solidFill>
                            <a:schemeClr val="tx2"/>
                          </a:solidFill>
                          <a:latin typeface="Arial"/>
                          <a:cs typeface="Arial"/>
                        </a:rPr>
                        <a:t>OdV</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5" name="object 6">
            <a:extLst>
              <a:ext uri="{FF2B5EF4-FFF2-40B4-BE49-F238E27FC236}">
                <a16:creationId xmlns:a16="http://schemas.microsoft.com/office/drawing/2014/main" id="{44AC1B40-17AE-18EB-652D-CA0F4000D710}"/>
              </a:ext>
            </a:extLst>
          </p:cNvPr>
          <p:cNvGraphicFramePr>
            <a:graphicFrameLocks noGrp="1"/>
          </p:cNvGraphicFramePr>
          <p:nvPr>
            <p:extLst>
              <p:ext uri="{D42A27DB-BD31-4B8C-83A1-F6EECF244321}">
                <p14:modId xmlns:p14="http://schemas.microsoft.com/office/powerpoint/2010/main" val="625937463"/>
              </p:ext>
            </p:extLst>
          </p:nvPr>
        </p:nvGraphicFramePr>
        <p:xfrm>
          <a:off x="695197" y="4191000"/>
          <a:ext cx="6629400" cy="515508"/>
        </p:xfrm>
        <a:graphic>
          <a:graphicData uri="http://schemas.openxmlformats.org/drawingml/2006/table">
            <a:tbl>
              <a:tblPr firstRow="1" bandRow="1">
                <a:tableStyleId>{2D5ABB26-0587-4C30-8999-92F81FD0307C}</a:tableStyleId>
              </a:tblPr>
              <a:tblGrid>
                <a:gridCol w="712619">
                  <a:extLst>
                    <a:ext uri="{9D8B030D-6E8A-4147-A177-3AD203B41FA5}">
                      <a16:colId xmlns:a16="http://schemas.microsoft.com/office/drawing/2014/main" val="20000"/>
                    </a:ext>
                  </a:extLst>
                </a:gridCol>
                <a:gridCol w="5916781">
                  <a:extLst>
                    <a:ext uri="{9D8B030D-6E8A-4147-A177-3AD203B41FA5}">
                      <a16:colId xmlns:a16="http://schemas.microsoft.com/office/drawing/2014/main" val="20001"/>
                    </a:ext>
                  </a:extLst>
                </a:gridCol>
              </a:tblGrid>
              <a:tr h="515508">
                <a:tc>
                  <a:txBody>
                    <a:bodyPr/>
                    <a:lstStyle/>
                    <a:p>
                      <a:pPr algn="ctr">
                        <a:lnSpc>
                          <a:spcPct val="100000"/>
                        </a:lnSpc>
                        <a:spcBef>
                          <a:spcPts val="1055"/>
                        </a:spcBef>
                      </a:pPr>
                      <a:r>
                        <a:rPr lang="it-IT" sz="1500" b="1" spc="-50" dirty="0">
                          <a:solidFill>
                            <a:srgbClr val="FFFFFF"/>
                          </a:solidFill>
                          <a:latin typeface="Arial"/>
                          <a:cs typeface="Arial"/>
                        </a:rPr>
                        <a:t>5</a:t>
                      </a:r>
                      <a:endParaRPr sz="1500" dirty="0">
                        <a:latin typeface="Arial"/>
                        <a:cs typeface="Arial"/>
                      </a:endParaRPr>
                    </a:p>
                  </a:txBody>
                  <a:tcPr marL="0" marR="0" marT="133985" marB="0">
                    <a:solidFill>
                      <a:srgbClr val="00338D"/>
                    </a:solidFill>
                  </a:tcPr>
                </a:tc>
                <a:tc>
                  <a:txBody>
                    <a:bodyPr/>
                    <a:lstStyle/>
                    <a:p>
                      <a:pPr marL="90805">
                        <a:lnSpc>
                          <a:spcPct val="100000"/>
                        </a:lnSpc>
                        <a:spcBef>
                          <a:spcPts val="1055"/>
                        </a:spcBef>
                      </a:pPr>
                      <a:r>
                        <a:rPr lang="it-IT" sz="1200" b="1" dirty="0">
                          <a:solidFill>
                            <a:schemeClr val="tx2"/>
                          </a:solidFill>
                          <a:latin typeface="Arial"/>
                          <a:cs typeface="Arial"/>
                        </a:rPr>
                        <a:t>Approccio metodologico al Modello ed ai Reati Tributari</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77148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2798033-B435-4050-B507-9279EC216918}"/>
              </a:ext>
            </a:extLst>
          </p:cNvPr>
          <p:cNvPicPr>
            <a:picLocks noChangeAspect="1"/>
          </p:cNvPicPr>
          <p:nvPr/>
        </p:nvPicPr>
        <p:blipFill rotWithShape="1">
          <a:blip r:embed="rId2"/>
          <a:srcRect l="49076" t="1" r="21238" b="250"/>
          <a:stretch/>
        </p:blipFill>
        <p:spPr>
          <a:xfrm>
            <a:off x="609600" y="1437640"/>
            <a:ext cx="1160585" cy="3169241"/>
          </a:xfrm>
          <a:prstGeom prst="rect">
            <a:avLst/>
          </a:prstGeom>
        </p:spPr>
      </p:pic>
      <p:sp>
        <p:nvSpPr>
          <p:cNvPr id="34" name="Segnaposto testo 4">
            <a:extLst>
              <a:ext uri="{FF2B5EF4-FFF2-40B4-BE49-F238E27FC236}">
                <a16:creationId xmlns:a16="http://schemas.microsoft.com/office/drawing/2014/main" id="{D4ED39E4-811E-4D53-968A-54C2AF586B6E}"/>
              </a:ext>
            </a:extLst>
          </p:cNvPr>
          <p:cNvSpPr>
            <a:spLocks noGrp="1"/>
          </p:cNvSpPr>
          <p:nvPr>
            <p:ph type="body" sz="quarter" idx="10"/>
          </p:nvPr>
        </p:nvSpPr>
        <p:spPr>
          <a:xfrm>
            <a:off x="2023511" y="1447800"/>
            <a:ext cx="6381849" cy="4907638"/>
          </a:xfrm>
          <a:ln w="6350">
            <a:solidFill>
              <a:schemeClr val="accent4"/>
            </a:solidFill>
            <a:prstDash val="dashDot"/>
          </a:ln>
        </p:spPr>
        <p:txBody>
          <a:bodyPr wrap="square" lIns="54000" tIns="81000" rIns="54000" bIns="81000">
            <a:spAutoFit/>
          </a:bodyPr>
          <a:lstStyle/>
          <a:p>
            <a:pPr algn="just">
              <a:lnSpc>
                <a:spcPct val="200000"/>
              </a:lnSpc>
            </a:pPr>
            <a:r>
              <a:rPr lang="it-IT" sz="1200" dirty="0">
                <a:latin typeface="Arial (Corpo)"/>
              </a:rPr>
              <a:t>L’art. 6 del D.Lgs. 231/2001 (in seguito, il “Decreto”) prevede, quale requisito di efficacia del modello di organizzazione, gestione e controllo adottato a fini di prevenzione dei reati (in seguito, il “Modello”), che </a:t>
            </a:r>
            <a:r>
              <a:rPr lang="it-IT" sz="1200" dirty="0">
                <a:solidFill>
                  <a:schemeClr val="accent4"/>
                </a:solidFill>
                <a:latin typeface="Arial (Corpo)"/>
              </a:rPr>
              <a:t>l’Ente non risponde se prova che </a:t>
            </a:r>
            <a:r>
              <a:rPr lang="it-IT" sz="1200" i="1" dirty="0">
                <a:solidFill>
                  <a:schemeClr val="accent4"/>
                </a:solidFill>
                <a:latin typeface="Arial (Corpo)"/>
              </a:rPr>
              <a:t>“il compito di vigilare sul funzionamento e l’osservanza dei modelli e curare il loro aggiornamento è stato affidato ad un organismo dell’ente dotato di autonomi poteri di iniziativa e controllo” </a:t>
            </a:r>
            <a:r>
              <a:rPr lang="it-IT" sz="1200" dirty="0">
                <a:solidFill>
                  <a:schemeClr val="accent4"/>
                </a:solidFill>
                <a:latin typeface="Arial (Corpo)"/>
              </a:rPr>
              <a:t>[comma 1, lett. b)] e che non si sia verificata “</a:t>
            </a:r>
            <a:r>
              <a:rPr lang="it-IT" sz="1200" i="1" dirty="0">
                <a:solidFill>
                  <a:schemeClr val="accent4"/>
                </a:solidFill>
                <a:latin typeface="Arial (Corpo)"/>
              </a:rPr>
              <a:t>omessa o insufficiente vigilanza da parte dell’organismo</a:t>
            </a:r>
            <a:r>
              <a:rPr lang="it-IT" sz="1200" dirty="0">
                <a:solidFill>
                  <a:schemeClr val="accent4"/>
                </a:solidFill>
                <a:latin typeface="Arial (Corpo)"/>
              </a:rPr>
              <a:t>” </a:t>
            </a:r>
            <a:r>
              <a:rPr lang="it-IT" sz="1200" i="1" dirty="0">
                <a:solidFill>
                  <a:schemeClr val="accent4"/>
                </a:solidFill>
                <a:latin typeface="Arial (Corpo)"/>
              </a:rPr>
              <a:t>de quo </a:t>
            </a:r>
            <a:r>
              <a:rPr lang="it-IT" sz="1200" dirty="0">
                <a:solidFill>
                  <a:schemeClr val="accent4"/>
                </a:solidFill>
                <a:latin typeface="Arial (Corpo)"/>
              </a:rPr>
              <a:t>[comma 1, lett. d)].</a:t>
            </a:r>
          </a:p>
          <a:p>
            <a:pPr algn="just">
              <a:lnSpc>
                <a:spcPct val="200000"/>
              </a:lnSpc>
            </a:pPr>
            <a:r>
              <a:rPr lang="it-IT" sz="1200" dirty="0">
                <a:latin typeface="Arial (Corpo)"/>
              </a:rPr>
              <a:t>Il ruolo assegnato all’Organismo di Vigilanza (nel seguito anche “Organismo” o “OdV”) risulta pertanto rilevante ai fini della definizione della portata esimente del Modello;</a:t>
            </a:r>
          </a:p>
          <a:p>
            <a:pPr algn="just">
              <a:lnSpc>
                <a:spcPct val="200000"/>
              </a:lnSpc>
            </a:pPr>
            <a:r>
              <a:rPr lang="it-IT" sz="1200" dirty="0">
                <a:latin typeface="Arial (Corpo)"/>
              </a:rPr>
              <a:t>L’inadempimento dei propri compiti da parte dell’OdV (così come, a maggior ragione, la mancata nomina di un OdV a presidio del Modello) potrebbe comportare per l’Ente l’impossibilità di avvalersi dell’esimente prevista dall’art. 6 del Decreto, anche se il Modello risultasse adeguato e completo sotto ogni altro punto di vista.</a:t>
            </a:r>
          </a:p>
        </p:txBody>
      </p:sp>
      <p:sp>
        <p:nvSpPr>
          <p:cNvPr id="10" name="Title 1">
            <a:extLst>
              <a:ext uri="{FF2B5EF4-FFF2-40B4-BE49-F238E27FC236}">
                <a16:creationId xmlns:a16="http://schemas.microsoft.com/office/drawing/2014/main" id="{2A5A0638-5280-4DAD-B09B-1C9C5657A920}"/>
              </a:ext>
            </a:extLst>
          </p:cNvPr>
          <p:cNvSpPr txBox="1">
            <a:spLocks/>
          </p:cNvSpPr>
          <p:nvPr/>
        </p:nvSpPr>
        <p:spPr>
          <a:xfrm>
            <a:off x="609600" y="302537"/>
            <a:ext cx="7646400" cy="400050"/>
          </a:xfrm>
          <a:prstGeom prst="rect">
            <a:avLst/>
          </a:prstGeom>
        </p:spPr>
        <p:txBody>
          <a:bodyPr vert="horz" wrap="square" lIns="0" tIns="0" rIns="0" bIns="0" rtlCol="0" anchor="t" anchorCtr="0">
            <a:noAutofit/>
          </a:bodyPr>
          <a:lstStyle>
            <a:lvl1pPr algn="l" defTabSz="685817" rtl="0">
              <a:lnSpc>
                <a:spcPct val="70000"/>
              </a:lnSpc>
              <a:spcBef>
                <a:spcPct val="0"/>
              </a:spcBef>
              <a:defRPr sz="4431" b="0" i="0" kern="1200">
                <a:solidFill>
                  <a:srgbClr val="162186"/>
                </a:solidFill>
                <a:latin typeface="KPMG Bold" panose="020B0803030202040204" pitchFamily="34" charset="0"/>
                <a:ea typeface="+mj-ea"/>
                <a:cs typeface="+mj-cs"/>
              </a:defRPr>
            </a:lvl1pPr>
          </a:lstStyle>
          <a:p>
            <a:r>
              <a:rPr lang="en-GB" dirty="0"/>
              <a:t>Focus </a:t>
            </a:r>
            <a:r>
              <a:rPr lang="en-GB" dirty="0" err="1"/>
              <a:t>su</a:t>
            </a:r>
            <a:r>
              <a:rPr lang="en-GB" dirty="0"/>
              <a:t> </a:t>
            </a:r>
            <a:r>
              <a:rPr lang="en-GB" dirty="0" err="1"/>
              <a:t>OdV</a:t>
            </a:r>
            <a:endParaRPr lang="en-GB" dirty="0"/>
          </a:p>
        </p:txBody>
      </p:sp>
    </p:spTree>
    <p:extLst>
      <p:ext uri="{BB962C8B-B14F-4D97-AF65-F5344CB8AC3E}">
        <p14:creationId xmlns:p14="http://schemas.microsoft.com/office/powerpoint/2010/main" val="1179252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p:cNvGraphicFramePr/>
          <p:nvPr/>
        </p:nvGraphicFramePr>
        <p:xfrm>
          <a:off x="656168" y="2589889"/>
          <a:ext cx="2832354" cy="2759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ma 18"/>
          <p:cNvGraphicFramePr/>
          <p:nvPr/>
        </p:nvGraphicFramePr>
        <p:xfrm>
          <a:off x="4802541" y="2589888"/>
          <a:ext cx="2832354" cy="27591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Titolo 3">
            <a:extLst>
              <a:ext uri="{FF2B5EF4-FFF2-40B4-BE49-F238E27FC236}">
                <a16:creationId xmlns:a16="http://schemas.microsoft.com/office/drawing/2014/main" id="{8A1A9696-788C-4625-A69C-383DCFCB6A11}"/>
              </a:ext>
            </a:extLst>
          </p:cNvPr>
          <p:cNvSpPr txBox="1">
            <a:spLocks/>
          </p:cNvSpPr>
          <p:nvPr/>
        </p:nvSpPr>
        <p:spPr>
          <a:xfrm>
            <a:off x="748800" y="1383186"/>
            <a:ext cx="7646400" cy="40005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it-IT" sz="1800" dirty="0">
                <a:latin typeface="Arial (Corpo)"/>
              </a:rPr>
              <a:t>COMPOSIZIONE: il bilanciamento necessario</a:t>
            </a:r>
          </a:p>
        </p:txBody>
      </p:sp>
      <p:sp>
        <p:nvSpPr>
          <p:cNvPr id="20" name="Ovale 19">
            <a:extLst>
              <a:ext uri="{FF2B5EF4-FFF2-40B4-BE49-F238E27FC236}">
                <a16:creationId xmlns:a16="http://schemas.microsoft.com/office/drawing/2014/main" id="{FE166E32-75E8-40AF-8BB4-83AB6548DF65}"/>
              </a:ext>
            </a:extLst>
          </p:cNvPr>
          <p:cNvSpPr/>
          <p:nvPr/>
        </p:nvSpPr>
        <p:spPr>
          <a:xfrm>
            <a:off x="7909426" y="1984475"/>
            <a:ext cx="545432" cy="544877"/>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it-IT" sz="675" dirty="0">
              <a:solidFill>
                <a:schemeClr val="bg1"/>
              </a:solidFill>
            </a:endParaRPr>
          </a:p>
        </p:txBody>
      </p:sp>
      <p:pic>
        <p:nvPicPr>
          <p:cNvPr id="17" name="Immagine 16"/>
          <p:cNvPicPr>
            <a:picLocks noChangeAspect="1"/>
          </p:cNvPicPr>
          <p:nvPr/>
        </p:nvPicPr>
        <p:blipFill>
          <a:blip r:embed="rId12"/>
          <a:stretch>
            <a:fillRect/>
          </a:stretch>
        </p:blipFill>
        <p:spPr>
          <a:xfrm>
            <a:off x="8182142" y="2279239"/>
            <a:ext cx="149688" cy="149688"/>
          </a:xfrm>
          <a:prstGeom prst="rect">
            <a:avLst/>
          </a:prstGeom>
        </p:spPr>
      </p:pic>
      <p:pic>
        <p:nvPicPr>
          <p:cNvPr id="2" name="Immagine 1"/>
          <p:cNvPicPr>
            <a:picLocks noChangeAspect="1"/>
          </p:cNvPicPr>
          <p:nvPr/>
        </p:nvPicPr>
        <p:blipFill rotWithShape="1">
          <a:blip r:embed="rId13" cstate="print">
            <a:extLst>
              <a:ext uri="{28A0092B-C50C-407E-A947-70E740481C1C}">
                <a14:useLocalDpi xmlns:a14="http://schemas.microsoft.com/office/drawing/2010/main" val="0"/>
              </a:ext>
            </a:extLst>
          </a:blip>
          <a:srcRect l="18571" t="1250"/>
          <a:stretch/>
        </p:blipFill>
        <p:spPr>
          <a:xfrm>
            <a:off x="8013391" y="2066699"/>
            <a:ext cx="178905" cy="216960"/>
          </a:xfrm>
          <a:prstGeom prst="rect">
            <a:avLst/>
          </a:prstGeom>
        </p:spPr>
      </p:pic>
      <p:cxnSp>
        <p:nvCxnSpPr>
          <p:cNvPr id="5" name="Connettore diritto 4">
            <a:extLst>
              <a:ext uri="{FF2B5EF4-FFF2-40B4-BE49-F238E27FC236}">
                <a16:creationId xmlns:a16="http://schemas.microsoft.com/office/drawing/2014/main" id="{9DD8B8F0-3201-4B3E-ABBF-513181A6AFF0}"/>
              </a:ext>
            </a:extLst>
          </p:cNvPr>
          <p:cNvCxnSpPr>
            <a:stCxn id="20" idx="3"/>
            <a:endCxn id="20" idx="7"/>
          </p:cNvCxnSpPr>
          <p:nvPr/>
        </p:nvCxnSpPr>
        <p:spPr>
          <a:xfrm flipV="1">
            <a:off x="7989302" y="2064271"/>
            <a:ext cx="385679" cy="385286"/>
          </a:xfrm>
          <a:prstGeom prst="line">
            <a:avLst/>
          </a:prstGeom>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12936C5C-84A8-4A62-933E-A1590C69B9FA}"/>
              </a:ext>
            </a:extLst>
          </p:cNvPr>
          <p:cNvSpPr txBox="1"/>
          <p:nvPr/>
        </p:nvSpPr>
        <p:spPr>
          <a:xfrm>
            <a:off x="545896" y="5638800"/>
            <a:ext cx="7646400" cy="386794"/>
          </a:xfrm>
          <a:prstGeom prst="rect">
            <a:avLst/>
          </a:prstGeom>
          <a:noFill/>
        </p:spPr>
        <p:txBody>
          <a:bodyPr wrap="square" lIns="40958" tIns="40958" rIns="40958" bIns="40958" rtlCol="0">
            <a:noAutofit/>
          </a:bodyPr>
          <a:lstStyle/>
          <a:p>
            <a:pPr algn="just">
              <a:spcAft>
                <a:spcPts val="450"/>
              </a:spcAft>
            </a:pPr>
            <a:r>
              <a:rPr lang="it-IT" sz="1200" dirty="0">
                <a:solidFill>
                  <a:schemeClr val="tx2"/>
                </a:solidFill>
                <a:latin typeface="Arial (Corpo)"/>
              </a:rPr>
              <a:t>È OPPORTUNO CHE IN CASO DI ODV COLLEGIALE LA MAGGIORANZA DEI MEMBRI SIA COSTITUITA DA SOGGETTI ESTERNI ALL’ENTE</a:t>
            </a:r>
          </a:p>
        </p:txBody>
      </p:sp>
      <p:sp>
        <p:nvSpPr>
          <p:cNvPr id="6" name="Title 1">
            <a:extLst>
              <a:ext uri="{FF2B5EF4-FFF2-40B4-BE49-F238E27FC236}">
                <a16:creationId xmlns:a16="http://schemas.microsoft.com/office/drawing/2014/main" id="{A1BD6DD2-B0D6-4B34-AA96-1B79ED8E8EF2}"/>
              </a:ext>
            </a:extLst>
          </p:cNvPr>
          <p:cNvSpPr txBox="1">
            <a:spLocks/>
          </p:cNvSpPr>
          <p:nvPr/>
        </p:nvSpPr>
        <p:spPr>
          <a:xfrm>
            <a:off x="753981" y="501642"/>
            <a:ext cx="7646400" cy="400050"/>
          </a:xfrm>
          <a:prstGeom prst="rect">
            <a:avLst/>
          </a:prstGeom>
        </p:spPr>
        <p:txBody>
          <a:bodyPr vert="horz" wrap="square" lIns="0" tIns="0" rIns="0" bIns="0" rtlCol="0" anchor="t" anchorCtr="0">
            <a:noAutofit/>
          </a:bodyPr>
          <a:lstStyle>
            <a:defPPr>
              <a:defRPr kern="0"/>
            </a:defPPr>
            <a:lvl1pPr algn="l" defTabSz="685817" rtl="0">
              <a:lnSpc>
                <a:spcPct val="70000"/>
              </a:lnSpc>
              <a:spcBef>
                <a:spcPct val="0"/>
              </a:spcBef>
              <a:defRPr sz="4431" b="0" i="0" kern="1200">
                <a:solidFill>
                  <a:srgbClr val="162186"/>
                </a:solidFill>
                <a:latin typeface="KPMG Bold" panose="020B0803030202040204" pitchFamily="34" charset="0"/>
                <a:ea typeface="+mj-ea"/>
                <a:cs typeface="+mj-cs"/>
              </a:defRPr>
            </a:lvl1pPr>
          </a:lstStyle>
          <a:p>
            <a:r>
              <a:rPr lang="en-GB" dirty="0"/>
              <a:t>Focus </a:t>
            </a:r>
            <a:r>
              <a:rPr lang="en-GB" dirty="0" err="1"/>
              <a:t>su</a:t>
            </a:r>
            <a:r>
              <a:rPr lang="en-GB" dirty="0"/>
              <a:t> </a:t>
            </a:r>
            <a:r>
              <a:rPr lang="en-GB" dirty="0" err="1"/>
              <a:t>OdV</a:t>
            </a:r>
            <a:endParaRPr lang="en-GB" dirty="0"/>
          </a:p>
        </p:txBody>
      </p:sp>
    </p:spTree>
    <p:extLst>
      <p:ext uri="{BB962C8B-B14F-4D97-AF65-F5344CB8AC3E}">
        <p14:creationId xmlns:p14="http://schemas.microsoft.com/office/powerpoint/2010/main" val="3094007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7515" y="1376735"/>
            <a:ext cx="7646400" cy="198003"/>
          </a:xfrm>
        </p:spPr>
        <p:txBody>
          <a:bodyPr vert="horz" lIns="0" tIns="0" rIns="0" bIns="0" rtlCol="0" anchor="t" anchorCtr="0">
            <a:noAutofit/>
          </a:bodyPr>
          <a:lstStyle/>
          <a:p>
            <a:pPr algn="l" rtl="0">
              <a:lnSpc>
                <a:spcPct val="70000"/>
              </a:lnSpc>
              <a:spcBef>
                <a:spcPct val="0"/>
              </a:spcBef>
            </a:pPr>
            <a:r>
              <a:rPr lang="it-IT" sz="1800" kern="1200" dirty="0">
                <a:solidFill>
                  <a:schemeClr val="tx2"/>
                </a:solidFill>
                <a:latin typeface="Arial (Corpo)"/>
                <a:cs typeface="+mj-cs"/>
              </a:rPr>
              <a:t>Requisiti dell'Organismo di Vigilanza</a:t>
            </a:r>
          </a:p>
        </p:txBody>
      </p:sp>
      <p:sp>
        <p:nvSpPr>
          <p:cNvPr id="5" name="Segnaposto testo 4"/>
          <p:cNvSpPr>
            <a:spLocks noGrp="1"/>
          </p:cNvSpPr>
          <p:nvPr>
            <p:ph type="body" sz="quarter" idx="10"/>
          </p:nvPr>
        </p:nvSpPr>
        <p:spPr>
          <a:xfrm>
            <a:off x="837514" y="2098788"/>
            <a:ext cx="8001685" cy="2907037"/>
          </a:xfrm>
          <a:ln w="6350">
            <a:solidFill>
              <a:schemeClr val="accent4"/>
            </a:solidFill>
            <a:prstDash val="dashDot"/>
          </a:ln>
        </p:spPr>
        <p:txBody>
          <a:bodyPr vert="horz" wrap="square" lIns="54000" tIns="81000" rIns="54000" bIns="81000" rtlCol="0" anchor="t" anchorCtr="0">
            <a:noAutofit/>
          </a:bodyPr>
          <a:lstStyle/>
          <a:p>
            <a:pPr algn="just"/>
            <a:r>
              <a:rPr lang="it-IT" sz="1200" dirty="0">
                <a:latin typeface="Arial (Corpo)"/>
              </a:rPr>
              <a:t>La giurisprudenza ha individuato i requisiti dell'OdV:</a:t>
            </a:r>
          </a:p>
          <a:p>
            <a:pPr marL="214313" indent="-214313" algn="just">
              <a:spcAft>
                <a:spcPts val="150"/>
              </a:spcAft>
              <a:buClr>
                <a:schemeClr val="accent4"/>
              </a:buClr>
              <a:buFont typeface="Wingdings" panose="05000000000000000000" pitchFamily="2" charset="2"/>
              <a:buChar char="ü"/>
            </a:pPr>
            <a:r>
              <a:rPr lang="it-IT" sz="1200" dirty="0">
                <a:latin typeface="Arial (Corpo)"/>
              </a:rPr>
              <a:t>Indipendenza (cfr. </a:t>
            </a:r>
            <a:r>
              <a:rPr lang="it-IT" sz="1200" dirty="0" err="1">
                <a:latin typeface="Arial (Corpo)"/>
              </a:rPr>
              <a:t>G.i.p</a:t>
            </a:r>
            <a:r>
              <a:rPr lang="it-IT" sz="1200" dirty="0">
                <a:latin typeface="Arial (Corpo)"/>
              </a:rPr>
              <a:t>. Tribunale Milano, ordinanza 20 settembre 2004 e da ultimo Corte d’appello Banca Popolare di Vicenza)</a:t>
            </a:r>
          </a:p>
          <a:p>
            <a:pPr algn="just">
              <a:spcAft>
                <a:spcPts val="150"/>
              </a:spcAft>
              <a:buClr>
                <a:schemeClr val="accent4"/>
              </a:buClr>
            </a:pPr>
            <a:r>
              <a:rPr lang="it-IT" sz="1200" dirty="0">
                <a:latin typeface="Arial (Corpo)"/>
              </a:rPr>
              <a:t> </a:t>
            </a:r>
            <a:r>
              <a:rPr lang="it-IT" sz="1200" dirty="0">
                <a:solidFill>
                  <a:schemeClr val="accent4">
                    <a:lumMod val="75000"/>
                  </a:schemeClr>
                </a:solidFill>
                <a:latin typeface="Arial (Corpo)"/>
              </a:rPr>
              <a:t>Posizione in Staff* ed esclusione da compiti operativi (i.e. avulsi dall'operatività gestionale della Società)</a:t>
            </a:r>
          </a:p>
          <a:p>
            <a:pPr algn="just">
              <a:spcAft>
                <a:spcPts val="150"/>
              </a:spcAft>
              <a:buClr>
                <a:schemeClr val="accent4"/>
              </a:buClr>
            </a:pPr>
            <a:endParaRPr lang="it-IT" sz="1200" dirty="0">
              <a:solidFill>
                <a:schemeClr val="accent4">
                  <a:lumMod val="75000"/>
                </a:schemeClr>
              </a:solidFill>
              <a:latin typeface="Arial (Corpo)"/>
            </a:endParaRPr>
          </a:p>
          <a:p>
            <a:pPr marL="214313" indent="-214313" algn="just">
              <a:spcAft>
                <a:spcPts val="150"/>
              </a:spcAft>
              <a:buClr>
                <a:schemeClr val="accent4"/>
              </a:buClr>
              <a:buFont typeface="Wingdings" panose="05000000000000000000" pitchFamily="2" charset="2"/>
              <a:buChar char="ü"/>
            </a:pPr>
            <a:r>
              <a:rPr lang="it-IT" sz="1200" dirty="0">
                <a:latin typeface="Arial (Corpo)"/>
              </a:rPr>
              <a:t>Autonomia (cfr. </a:t>
            </a:r>
            <a:r>
              <a:rPr lang="it-IT" sz="1200" dirty="0" err="1">
                <a:latin typeface="Arial (Corpo)"/>
              </a:rPr>
              <a:t>G.i.p</a:t>
            </a:r>
            <a:r>
              <a:rPr lang="it-IT" sz="1200" dirty="0">
                <a:latin typeface="Arial (Corpo)"/>
              </a:rPr>
              <a:t>. Tribunale Milano, ordinanza 20 settembre 2004)</a:t>
            </a:r>
          </a:p>
          <a:p>
            <a:pPr algn="just">
              <a:spcAft>
                <a:spcPts val="150"/>
              </a:spcAft>
              <a:buClr>
                <a:schemeClr val="accent4"/>
              </a:buClr>
            </a:pPr>
            <a:r>
              <a:rPr lang="it-IT" sz="1200" dirty="0">
                <a:solidFill>
                  <a:schemeClr val="accent4">
                    <a:lumMod val="75000"/>
                  </a:schemeClr>
                </a:solidFill>
                <a:latin typeface="Arial (Corpo)"/>
              </a:rPr>
              <a:t>Dotato  di strumenti necessari all'efficace funzionamento del ruolo</a:t>
            </a:r>
          </a:p>
          <a:p>
            <a:pPr algn="just">
              <a:spcAft>
                <a:spcPts val="150"/>
              </a:spcAft>
              <a:buClr>
                <a:schemeClr val="accent4"/>
              </a:buClr>
            </a:pPr>
            <a:endParaRPr lang="it-IT" sz="1200" dirty="0">
              <a:solidFill>
                <a:schemeClr val="accent4">
                  <a:lumMod val="75000"/>
                </a:schemeClr>
              </a:solidFill>
              <a:latin typeface="Arial (Corpo)"/>
            </a:endParaRPr>
          </a:p>
          <a:p>
            <a:pPr marL="214313" indent="-214313" algn="just">
              <a:spcAft>
                <a:spcPts val="150"/>
              </a:spcAft>
              <a:buClr>
                <a:schemeClr val="accent4"/>
              </a:buClr>
              <a:buFont typeface="Wingdings" panose="05000000000000000000" pitchFamily="2" charset="2"/>
              <a:buChar char="ü"/>
            </a:pPr>
            <a:r>
              <a:rPr lang="it-IT" sz="1200" dirty="0">
                <a:latin typeface="Arial (Corpo)"/>
              </a:rPr>
              <a:t>Professionalità (</a:t>
            </a:r>
            <a:r>
              <a:rPr lang="it-IT" sz="1200" dirty="0" err="1">
                <a:latin typeface="Arial (Corpo)"/>
              </a:rPr>
              <a:t>Trib</a:t>
            </a:r>
            <a:r>
              <a:rPr lang="it-IT" sz="1200" dirty="0">
                <a:latin typeface="Arial (Corpo)"/>
              </a:rPr>
              <a:t>. Napoli, 26 giugno 2007)</a:t>
            </a:r>
          </a:p>
          <a:p>
            <a:pPr algn="just">
              <a:spcAft>
                <a:spcPts val="150"/>
              </a:spcAft>
              <a:buClr>
                <a:schemeClr val="accent4"/>
              </a:buClr>
            </a:pPr>
            <a:r>
              <a:rPr lang="it-IT" sz="1200" dirty="0">
                <a:solidFill>
                  <a:schemeClr val="accent4">
                    <a:lumMod val="75000"/>
                  </a:schemeClr>
                </a:solidFill>
                <a:latin typeface="Arial (Corpo)"/>
              </a:rPr>
              <a:t>Bagaglio di strumenti e tecniche che l'OdV deve poter possedere per svolgere l'attività assegnata (i.e. competenze giuridiche penali,  in termini di analisi e valutazione dei rischi, flow charting di procedure e processi)</a:t>
            </a:r>
          </a:p>
          <a:p>
            <a:pPr algn="just">
              <a:spcAft>
                <a:spcPts val="150"/>
              </a:spcAft>
              <a:buClr>
                <a:schemeClr val="accent4"/>
              </a:buClr>
            </a:pPr>
            <a:endParaRPr lang="it-IT" sz="1200" dirty="0">
              <a:solidFill>
                <a:schemeClr val="accent4">
                  <a:lumMod val="75000"/>
                </a:schemeClr>
              </a:solidFill>
              <a:latin typeface="Arial (Corpo)"/>
            </a:endParaRPr>
          </a:p>
          <a:p>
            <a:pPr marL="214313" indent="-214313" algn="just">
              <a:spcAft>
                <a:spcPts val="150"/>
              </a:spcAft>
              <a:buClr>
                <a:schemeClr val="accent4"/>
              </a:buClr>
              <a:buFont typeface="Wingdings" panose="05000000000000000000" pitchFamily="2" charset="2"/>
              <a:buChar char="ü"/>
            </a:pPr>
            <a:r>
              <a:rPr lang="it-IT" sz="1200" dirty="0">
                <a:latin typeface="Arial (Corpo)"/>
              </a:rPr>
              <a:t>Onorabilità</a:t>
            </a:r>
          </a:p>
          <a:p>
            <a:pPr algn="just">
              <a:spcAft>
                <a:spcPts val="150"/>
              </a:spcAft>
              <a:buClr>
                <a:schemeClr val="accent4"/>
              </a:buClr>
            </a:pPr>
            <a:r>
              <a:rPr lang="it-IT" sz="1200" dirty="0">
                <a:solidFill>
                  <a:schemeClr val="accent4">
                    <a:lumMod val="75000"/>
                  </a:schemeClr>
                </a:solidFill>
                <a:latin typeface="Arial (Corpo)"/>
              </a:rPr>
              <a:t>Utilizzare i criteri forniti dal Legislatore nel codice civile: assenza di stato di interdizione temporanea o sospensione da uffici direttivi; condizioni di ineleggibilità o decadenza, sottoposizione a misure di prevenzione, condanne per delitti fallimentari, societari, (anche non passate in giudicato)</a:t>
            </a:r>
          </a:p>
          <a:p>
            <a:pPr algn="just">
              <a:spcAft>
                <a:spcPts val="150"/>
              </a:spcAft>
              <a:buClr>
                <a:schemeClr val="accent4"/>
              </a:buClr>
            </a:pPr>
            <a:endParaRPr lang="it-IT" sz="1200" dirty="0">
              <a:solidFill>
                <a:schemeClr val="accent4">
                  <a:lumMod val="75000"/>
                </a:schemeClr>
              </a:solidFill>
              <a:latin typeface="Arial (Corpo)"/>
            </a:endParaRPr>
          </a:p>
          <a:p>
            <a:pPr marL="214313" indent="-214313" algn="just">
              <a:spcAft>
                <a:spcPts val="150"/>
              </a:spcAft>
              <a:buClr>
                <a:schemeClr val="accent4"/>
              </a:buClr>
              <a:buFont typeface="Wingdings" panose="05000000000000000000" pitchFamily="2" charset="2"/>
              <a:buChar char="ü"/>
            </a:pPr>
            <a:r>
              <a:rPr lang="it-IT" sz="1200" dirty="0">
                <a:latin typeface="Arial (Corpo)"/>
              </a:rPr>
              <a:t>Continuità d'azione (cfr. </a:t>
            </a:r>
            <a:r>
              <a:rPr lang="it-IT" sz="1200" dirty="0" err="1">
                <a:latin typeface="Arial (Corpo)"/>
              </a:rPr>
              <a:t>Trib</a:t>
            </a:r>
            <a:r>
              <a:rPr lang="it-IT" sz="1200" dirty="0">
                <a:latin typeface="Arial (Corpo)"/>
              </a:rPr>
              <a:t>. Roma, 4 aprile 2003). </a:t>
            </a:r>
          </a:p>
          <a:p>
            <a:pPr algn="just">
              <a:spcAft>
                <a:spcPts val="150"/>
              </a:spcAft>
              <a:buClr>
                <a:schemeClr val="accent4"/>
              </a:buClr>
            </a:pPr>
            <a:r>
              <a:rPr lang="it-IT" sz="1200" dirty="0">
                <a:solidFill>
                  <a:schemeClr val="accent4">
                    <a:lumMod val="75000"/>
                  </a:schemeClr>
                </a:solidFill>
                <a:latin typeface="Arial (Corpo)"/>
              </a:rPr>
              <a:t>Assicuri continuità del ruolo, incarichi non a breve termine</a:t>
            </a:r>
          </a:p>
        </p:txBody>
      </p:sp>
      <p:grpSp>
        <p:nvGrpSpPr>
          <p:cNvPr id="3" name="Gruppo 2">
            <a:extLst>
              <a:ext uri="{FF2B5EF4-FFF2-40B4-BE49-F238E27FC236}">
                <a16:creationId xmlns:a16="http://schemas.microsoft.com/office/drawing/2014/main" id="{56DFD633-DF7F-4271-8064-DA18B6DDD172}"/>
              </a:ext>
            </a:extLst>
          </p:cNvPr>
          <p:cNvGrpSpPr/>
          <p:nvPr/>
        </p:nvGrpSpPr>
        <p:grpSpPr>
          <a:xfrm>
            <a:off x="7995521" y="1815422"/>
            <a:ext cx="545432" cy="544877"/>
            <a:chOff x="10513689" y="2154858"/>
            <a:chExt cx="727242" cy="726503"/>
          </a:xfrm>
        </p:grpSpPr>
        <p:sp>
          <p:nvSpPr>
            <p:cNvPr id="6" name="Ovale 5"/>
            <p:cNvSpPr/>
            <p:nvPr/>
          </p:nvSpPr>
          <p:spPr>
            <a:xfrm>
              <a:off x="10513689" y="2154858"/>
              <a:ext cx="727242" cy="726503"/>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it-IT" sz="675" dirty="0">
                <a:solidFill>
                  <a:schemeClr val="bg1"/>
                </a:solidFill>
              </a:endParaRPr>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t="2597"/>
            <a:stretch/>
          </p:blipFill>
          <p:spPr>
            <a:xfrm>
              <a:off x="10688617" y="2307276"/>
              <a:ext cx="414103" cy="403351"/>
            </a:xfrm>
            <a:prstGeom prst="rect">
              <a:avLst/>
            </a:prstGeom>
          </p:spPr>
        </p:pic>
      </p:grpSp>
      <p:sp>
        <p:nvSpPr>
          <p:cNvPr id="7" name="TextBox 6">
            <a:extLst>
              <a:ext uri="{FF2B5EF4-FFF2-40B4-BE49-F238E27FC236}">
                <a16:creationId xmlns:a16="http://schemas.microsoft.com/office/drawing/2014/main" id="{D98A4AE9-89FA-9E6E-AB31-7D9C533C3380}"/>
              </a:ext>
            </a:extLst>
          </p:cNvPr>
          <p:cNvSpPr txBox="1"/>
          <p:nvPr/>
        </p:nvSpPr>
        <p:spPr>
          <a:xfrm>
            <a:off x="4763248" y="6340447"/>
            <a:ext cx="4055232" cy="348719"/>
          </a:xfrm>
          <a:prstGeom prst="rect">
            <a:avLst/>
          </a:prstGeom>
          <a:noFill/>
        </p:spPr>
        <p:txBody>
          <a:bodyPr wrap="square" lIns="40958" tIns="40958" rIns="40958" bIns="40958" rtlCol="0">
            <a:noAutofit/>
          </a:bodyPr>
          <a:lstStyle/>
          <a:p>
            <a:pPr>
              <a:spcAft>
                <a:spcPts val="450"/>
              </a:spcAft>
            </a:pPr>
            <a:r>
              <a:rPr lang="it-IT" sz="900" dirty="0">
                <a:solidFill>
                  <a:schemeClr val="tx2"/>
                </a:solidFill>
                <a:latin typeface="Arial (Corpo)"/>
              </a:rPr>
              <a:t>* Definizione atecnica utilizzata dal Tribunale. Infatti , l’</a:t>
            </a:r>
            <a:r>
              <a:rPr lang="it-IT" sz="900" dirty="0" err="1">
                <a:solidFill>
                  <a:schemeClr val="tx2"/>
                </a:solidFill>
                <a:latin typeface="Arial (Corpo)"/>
              </a:rPr>
              <a:t>OdV</a:t>
            </a:r>
            <a:r>
              <a:rPr lang="it-IT" sz="900" dirty="0">
                <a:solidFill>
                  <a:schemeClr val="tx2"/>
                </a:solidFill>
                <a:latin typeface="Arial (Corpo)"/>
              </a:rPr>
              <a:t> non è dipendente gerarchicamente ma riporta solamente al </a:t>
            </a:r>
            <a:r>
              <a:rPr lang="it-IT" sz="900" dirty="0" err="1">
                <a:solidFill>
                  <a:schemeClr val="tx2"/>
                </a:solidFill>
                <a:latin typeface="Arial (Corpo)"/>
              </a:rPr>
              <a:t>CdA</a:t>
            </a:r>
            <a:endParaRPr lang="it-IT" sz="900" dirty="0">
              <a:solidFill>
                <a:schemeClr val="tx2"/>
              </a:solidFill>
              <a:latin typeface="Arial (Corpo)"/>
            </a:endParaRPr>
          </a:p>
        </p:txBody>
      </p:sp>
      <p:sp>
        <p:nvSpPr>
          <p:cNvPr id="9" name="Title 1">
            <a:extLst>
              <a:ext uri="{FF2B5EF4-FFF2-40B4-BE49-F238E27FC236}">
                <a16:creationId xmlns:a16="http://schemas.microsoft.com/office/drawing/2014/main" id="{FD0B01BB-6D9D-9EDD-26F6-0C1D1F141988}"/>
              </a:ext>
            </a:extLst>
          </p:cNvPr>
          <p:cNvSpPr txBox="1">
            <a:spLocks/>
          </p:cNvSpPr>
          <p:nvPr/>
        </p:nvSpPr>
        <p:spPr>
          <a:xfrm>
            <a:off x="812115" y="517553"/>
            <a:ext cx="7646400" cy="400050"/>
          </a:xfrm>
          <a:prstGeom prst="rect">
            <a:avLst/>
          </a:prstGeom>
        </p:spPr>
        <p:txBody>
          <a:bodyPr vert="horz" wrap="square" lIns="0" tIns="0" rIns="0" bIns="0" rtlCol="0" anchor="t" anchorCtr="0">
            <a:noAutofit/>
          </a:bodyPr>
          <a:lstStyle>
            <a:defPPr>
              <a:defRPr kern="0"/>
            </a:defPPr>
            <a:lvl1pPr algn="l" defTabSz="685817" rtl="0">
              <a:lnSpc>
                <a:spcPct val="70000"/>
              </a:lnSpc>
              <a:spcBef>
                <a:spcPct val="0"/>
              </a:spcBef>
              <a:defRPr sz="4431" b="0" i="0" kern="1200">
                <a:solidFill>
                  <a:srgbClr val="162186"/>
                </a:solidFill>
                <a:latin typeface="KPMG Bold" panose="020B0803030202040204" pitchFamily="34" charset="0"/>
                <a:ea typeface="+mj-ea"/>
                <a:cs typeface="+mj-cs"/>
              </a:defRPr>
            </a:lvl1pPr>
          </a:lstStyle>
          <a:p>
            <a:r>
              <a:rPr lang="en-GB" dirty="0"/>
              <a:t>Focus </a:t>
            </a:r>
            <a:r>
              <a:rPr lang="en-GB" dirty="0" err="1"/>
              <a:t>su</a:t>
            </a:r>
            <a:r>
              <a:rPr lang="en-GB" dirty="0"/>
              <a:t> </a:t>
            </a:r>
            <a:r>
              <a:rPr lang="en-GB" dirty="0" err="1"/>
              <a:t>OdV</a:t>
            </a:r>
            <a:endParaRPr lang="en-GB" dirty="0"/>
          </a:p>
        </p:txBody>
      </p:sp>
    </p:spTree>
    <p:extLst>
      <p:ext uri="{BB962C8B-B14F-4D97-AF65-F5344CB8AC3E}">
        <p14:creationId xmlns:p14="http://schemas.microsoft.com/office/powerpoint/2010/main" val="1474257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EB521AC-7132-2005-E75C-799A619D36B5}"/>
              </a:ext>
            </a:extLst>
          </p:cNvPr>
          <p:cNvGraphicFramePr/>
          <p:nvPr>
            <p:extLst>
              <p:ext uri="{D42A27DB-BD31-4B8C-83A1-F6EECF244321}">
                <p14:modId xmlns:p14="http://schemas.microsoft.com/office/powerpoint/2010/main" val="1170053729"/>
              </p:ext>
            </p:extLst>
          </p:nvPr>
        </p:nvGraphicFramePr>
        <p:xfrm>
          <a:off x="3117212" y="1701799"/>
          <a:ext cx="5234940" cy="3975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52D1CCBA-5697-2D09-CFA9-14C4E05513F5}"/>
              </a:ext>
            </a:extLst>
          </p:cNvPr>
          <p:cNvSpPr txBox="1"/>
          <p:nvPr/>
        </p:nvSpPr>
        <p:spPr>
          <a:xfrm>
            <a:off x="1468469" y="3480788"/>
            <a:ext cx="1485900" cy="773949"/>
          </a:xfrm>
          <a:prstGeom prst="rect">
            <a:avLst/>
          </a:prstGeom>
          <a:noFill/>
          <a:ln>
            <a:solidFill>
              <a:srgbClr val="F68D2E"/>
            </a:solidFill>
          </a:ln>
        </p:spPr>
        <p:txBody>
          <a:bodyPr wrap="square" lIns="40958" tIns="40958" rIns="40958" bIns="40958" rtlCol="0">
            <a:noAutofit/>
          </a:bodyPr>
          <a:lstStyle/>
          <a:p>
            <a:pPr algn="ctr">
              <a:spcAft>
                <a:spcPts val="450"/>
              </a:spcAft>
            </a:pPr>
            <a:r>
              <a:rPr lang="it-IT" sz="900" b="1" dirty="0">
                <a:solidFill>
                  <a:srgbClr val="00338D"/>
                </a:solidFill>
                <a:latin typeface="Arial (Corpo)"/>
              </a:rPr>
              <a:t>Separazione fra sfera gestionale e sfera di controllo </a:t>
            </a:r>
            <a:r>
              <a:rPr lang="it-IT" sz="900" dirty="0">
                <a:solidFill>
                  <a:srgbClr val="00338D"/>
                </a:solidFill>
                <a:latin typeface="Arial (Corpo)"/>
              </a:rPr>
              <a:t>(es. audit, sindaci, revisori)</a:t>
            </a:r>
          </a:p>
        </p:txBody>
      </p:sp>
      <p:cxnSp>
        <p:nvCxnSpPr>
          <p:cNvPr id="12" name="Straight Arrow Connector 11">
            <a:extLst>
              <a:ext uri="{FF2B5EF4-FFF2-40B4-BE49-F238E27FC236}">
                <a16:creationId xmlns:a16="http://schemas.microsoft.com/office/drawing/2014/main" id="{C564DAFA-F08B-DE0B-B309-CA5A02A83AB3}"/>
              </a:ext>
            </a:extLst>
          </p:cNvPr>
          <p:cNvCxnSpPr>
            <a:endCxn id="3" idx="1"/>
          </p:cNvCxnSpPr>
          <p:nvPr/>
        </p:nvCxnSpPr>
        <p:spPr>
          <a:xfrm flipH="1">
            <a:off x="3117212" y="3689350"/>
            <a:ext cx="563880"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4DC715-4659-05A8-6E39-2D402EA395C2}"/>
              </a:ext>
            </a:extLst>
          </p:cNvPr>
          <p:cNvCxnSpPr>
            <a:cxnSpLocks/>
          </p:cNvCxnSpPr>
          <p:nvPr/>
        </p:nvCxnSpPr>
        <p:spPr>
          <a:xfrm flipH="1">
            <a:off x="3056252" y="4121851"/>
            <a:ext cx="556260" cy="62738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8A3FC06-CDCA-96D3-BF13-54C01ECFF4D3}"/>
              </a:ext>
            </a:extLst>
          </p:cNvPr>
          <p:cNvSpPr txBox="1"/>
          <p:nvPr/>
        </p:nvSpPr>
        <p:spPr>
          <a:xfrm>
            <a:off x="2048576" y="4857842"/>
            <a:ext cx="1485900" cy="412374"/>
          </a:xfrm>
          <a:prstGeom prst="rect">
            <a:avLst/>
          </a:prstGeom>
          <a:noFill/>
          <a:ln>
            <a:solidFill>
              <a:srgbClr val="F68D2E"/>
            </a:solidFill>
          </a:ln>
        </p:spPr>
        <p:txBody>
          <a:bodyPr wrap="square" lIns="40958" tIns="40958" rIns="40958" bIns="40958" rtlCol="0">
            <a:noAutofit/>
          </a:bodyPr>
          <a:lstStyle/>
          <a:p>
            <a:pPr algn="ctr">
              <a:spcAft>
                <a:spcPts val="450"/>
              </a:spcAft>
            </a:pPr>
            <a:r>
              <a:rPr lang="it-IT" sz="900" b="1" dirty="0">
                <a:solidFill>
                  <a:srgbClr val="00338D"/>
                </a:solidFill>
                <a:latin typeface="Arial (Corpo)"/>
              </a:rPr>
              <a:t>Presidenza</a:t>
            </a:r>
            <a:r>
              <a:rPr lang="it-IT" sz="900" dirty="0">
                <a:solidFill>
                  <a:srgbClr val="00338D"/>
                </a:solidFill>
                <a:latin typeface="Arial (Corpo)"/>
              </a:rPr>
              <a:t> affidata al componente </a:t>
            </a:r>
            <a:r>
              <a:rPr lang="it-IT" sz="900" b="1" dirty="0">
                <a:solidFill>
                  <a:srgbClr val="00338D"/>
                </a:solidFill>
                <a:latin typeface="Arial (Corpo)"/>
              </a:rPr>
              <a:t>esterno</a:t>
            </a:r>
          </a:p>
        </p:txBody>
      </p:sp>
      <p:cxnSp>
        <p:nvCxnSpPr>
          <p:cNvPr id="23" name="Straight Arrow Connector 22">
            <a:extLst>
              <a:ext uri="{FF2B5EF4-FFF2-40B4-BE49-F238E27FC236}">
                <a16:creationId xmlns:a16="http://schemas.microsoft.com/office/drawing/2014/main" id="{E156C1F6-3B5F-928A-E05F-DC7243A95EDE}"/>
              </a:ext>
            </a:extLst>
          </p:cNvPr>
          <p:cNvCxnSpPr/>
          <p:nvPr/>
        </p:nvCxnSpPr>
        <p:spPr>
          <a:xfrm flipH="1">
            <a:off x="4427220" y="2274054"/>
            <a:ext cx="563880"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A4D0A74-F1FD-04EF-4033-D0CE682DB1AD}"/>
              </a:ext>
            </a:extLst>
          </p:cNvPr>
          <p:cNvSpPr txBox="1"/>
          <p:nvPr/>
        </p:nvSpPr>
        <p:spPr>
          <a:xfrm>
            <a:off x="2791526" y="2007011"/>
            <a:ext cx="1485900" cy="773949"/>
          </a:xfrm>
          <a:prstGeom prst="rect">
            <a:avLst/>
          </a:prstGeom>
          <a:noFill/>
          <a:ln>
            <a:solidFill>
              <a:srgbClr val="F68D2E"/>
            </a:solidFill>
          </a:ln>
        </p:spPr>
        <p:txBody>
          <a:bodyPr wrap="square" lIns="40958" tIns="40958" rIns="40958" bIns="40958" rtlCol="0">
            <a:noAutofit/>
          </a:bodyPr>
          <a:lstStyle/>
          <a:p>
            <a:pPr algn="ctr">
              <a:spcAft>
                <a:spcPts val="450"/>
              </a:spcAft>
            </a:pPr>
            <a:r>
              <a:rPr lang="it-IT" sz="900" b="1" dirty="0">
                <a:solidFill>
                  <a:srgbClr val="00338D"/>
                </a:solidFill>
                <a:latin typeface="Arial (Corpo)"/>
              </a:rPr>
              <a:t>Il budget come strumento di piena autonomia di spesa per l’</a:t>
            </a:r>
            <a:r>
              <a:rPr lang="it-IT" sz="900" b="1" dirty="0" err="1">
                <a:solidFill>
                  <a:srgbClr val="00338D"/>
                </a:solidFill>
                <a:latin typeface="Arial (Corpo)"/>
              </a:rPr>
              <a:t>OdV</a:t>
            </a:r>
            <a:r>
              <a:rPr lang="it-IT" sz="900" b="1" dirty="0">
                <a:solidFill>
                  <a:srgbClr val="00338D"/>
                </a:solidFill>
                <a:latin typeface="Arial (Corpo)"/>
              </a:rPr>
              <a:t> (cfr. slide n.10) </a:t>
            </a:r>
            <a:endParaRPr lang="it-IT" sz="900" dirty="0">
              <a:solidFill>
                <a:srgbClr val="00338D"/>
              </a:solidFill>
              <a:latin typeface="Arial (Corpo)"/>
            </a:endParaRPr>
          </a:p>
        </p:txBody>
      </p:sp>
      <p:sp>
        <p:nvSpPr>
          <p:cNvPr id="2" name="TextBox 1">
            <a:extLst>
              <a:ext uri="{FF2B5EF4-FFF2-40B4-BE49-F238E27FC236}">
                <a16:creationId xmlns:a16="http://schemas.microsoft.com/office/drawing/2014/main" id="{F34845FA-74F2-0D1F-EAC0-69CC238A9B6A}"/>
              </a:ext>
            </a:extLst>
          </p:cNvPr>
          <p:cNvSpPr txBox="1"/>
          <p:nvPr/>
        </p:nvSpPr>
        <p:spPr>
          <a:xfrm>
            <a:off x="790547" y="1787770"/>
            <a:ext cx="1485900" cy="1589444"/>
          </a:xfrm>
          <a:prstGeom prst="rect">
            <a:avLst/>
          </a:prstGeom>
          <a:noFill/>
          <a:ln>
            <a:solidFill>
              <a:srgbClr val="F68D2E"/>
            </a:solidFill>
          </a:ln>
        </p:spPr>
        <p:txBody>
          <a:bodyPr wrap="square" lIns="40958" tIns="40958" rIns="40958" bIns="40958" rtlCol="0">
            <a:noAutofit/>
          </a:bodyPr>
          <a:lstStyle/>
          <a:p>
            <a:pPr algn="ctr">
              <a:spcAft>
                <a:spcPts val="450"/>
              </a:spcAft>
            </a:pPr>
            <a:r>
              <a:rPr lang="it-IT" sz="900" dirty="0">
                <a:solidFill>
                  <a:srgbClr val="00338D"/>
                </a:solidFill>
                <a:latin typeface="Arial (Corpo)"/>
              </a:rPr>
              <a:t>Da uno studio riservato interno la forbice del budget oscilla tra: </a:t>
            </a:r>
            <a:r>
              <a:rPr lang="it-IT" sz="900" b="1" dirty="0">
                <a:solidFill>
                  <a:srgbClr val="00338D"/>
                </a:solidFill>
                <a:latin typeface="Arial (Corpo)"/>
              </a:rPr>
              <a:t>maggiore di euro 20K e minore di euro 100k in ragione della capacità economica e patrimoniale dell’ente, del settore, della complessità organizzativa, dei livelli di rischio</a:t>
            </a:r>
          </a:p>
        </p:txBody>
      </p:sp>
      <p:cxnSp>
        <p:nvCxnSpPr>
          <p:cNvPr id="4" name="Straight Arrow Connector 3">
            <a:extLst>
              <a:ext uri="{FF2B5EF4-FFF2-40B4-BE49-F238E27FC236}">
                <a16:creationId xmlns:a16="http://schemas.microsoft.com/office/drawing/2014/main" id="{8761D43B-6EE1-BFBD-9BB9-9DA592E91E08}"/>
              </a:ext>
            </a:extLst>
          </p:cNvPr>
          <p:cNvCxnSpPr>
            <a:cxnSpLocks/>
          </p:cNvCxnSpPr>
          <p:nvPr/>
        </p:nvCxnSpPr>
        <p:spPr>
          <a:xfrm flipH="1">
            <a:off x="2365267" y="2297011"/>
            <a:ext cx="264726"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0F0C9851-01FA-949C-46D9-88F9A7781A22}"/>
              </a:ext>
            </a:extLst>
          </p:cNvPr>
          <p:cNvSpPr txBox="1">
            <a:spLocks/>
          </p:cNvSpPr>
          <p:nvPr/>
        </p:nvSpPr>
        <p:spPr>
          <a:xfrm>
            <a:off x="705752" y="610644"/>
            <a:ext cx="7646400" cy="400050"/>
          </a:xfrm>
          <a:prstGeom prst="rect">
            <a:avLst/>
          </a:prstGeom>
        </p:spPr>
        <p:txBody>
          <a:bodyPr vert="horz" wrap="square" lIns="0" tIns="0" rIns="0" bIns="0" rtlCol="0" anchor="t" anchorCtr="0">
            <a:noAutofit/>
          </a:bodyPr>
          <a:lstStyle>
            <a:defPPr>
              <a:defRPr kern="0"/>
            </a:defPPr>
            <a:lvl1pPr algn="l" defTabSz="685817" rtl="0">
              <a:lnSpc>
                <a:spcPct val="70000"/>
              </a:lnSpc>
              <a:spcBef>
                <a:spcPct val="0"/>
              </a:spcBef>
              <a:defRPr sz="4431" b="0" i="0" kern="1200">
                <a:solidFill>
                  <a:srgbClr val="162186"/>
                </a:solidFill>
                <a:latin typeface="KPMG Bold" panose="020B0803030202040204" pitchFamily="34" charset="0"/>
                <a:ea typeface="+mj-ea"/>
                <a:cs typeface="+mj-cs"/>
              </a:defRPr>
            </a:lvl1pPr>
          </a:lstStyle>
          <a:p>
            <a:r>
              <a:rPr lang="en-GB" dirty="0"/>
              <a:t>Focus </a:t>
            </a:r>
            <a:r>
              <a:rPr lang="en-GB" dirty="0" err="1"/>
              <a:t>su</a:t>
            </a:r>
            <a:r>
              <a:rPr lang="en-GB" dirty="0"/>
              <a:t> </a:t>
            </a:r>
            <a:r>
              <a:rPr lang="en-GB" dirty="0" err="1"/>
              <a:t>OdV</a:t>
            </a:r>
            <a:endParaRPr lang="en-GB" dirty="0"/>
          </a:p>
        </p:txBody>
      </p:sp>
    </p:spTree>
    <p:extLst>
      <p:ext uri="{BB962C8B-B14F-4D97-AF65-F5344CB8AC3E}">
        <p14:creationId xmlns:p14="http://schemas.microsoft.com/office/powerpoint/2010/main" val="469773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0"/>
          </p:nvPr>
        </p:nvSpPr>
        <p:spPr>
          <a:xfrm>
            <a:off x="832165" y="1663850"/>
            <a:ext cx="8083235" cy="4383033"/>
          </a:xfrm>
          <a:ln w="6350">
            <a:solidFill>
              <a:schemeClr val="accent4"/>
            </a:solidFill>
            <a:prstDash val="dashDot"/>
          </a:ln>
        </p:spPr>
        <p:txBody>
          <a:bodyPr vert="horz" wrap="square" lIns="54000" tIns="81000" rIns="54000" bIns="81000" rtlCol="0" anchor="t" anchorCtr="0">
            <a:noAutofit/>
          </a:bodyPr>
          <a:lstStyle/>
          <a:p>
            <a:pPr marL="128588" indent="-128588" algn="just">
              <a:buFont typeface="Wingdings" panose="05000000000000000000" pitchFamily="2" charset="2"/>
              <a:buChar char="q"/>
            </a:pPr>
            <a:r>
              <a:rPr lang="it-IT" sz="1100" u="sng" dirty="0">
                <a:solidFill>
                  <a:schemeClr val="tx2"/>
                </a:solidFill>
                <a:latin typeface="Arial (Corpo)"/>
              </a:rPr>
              <a:t>CORPORATE GOVERNANCE</a:t>
            </a:r>
            <a:r>
              <a:rPr lang="it-IT" sz="1100" dirty="0">
                <a:solidFill>
                  <a:schemeClr val="tx2"/>
                </a:solidFill>
                <a:latin typeface="Arial (Corpo)"/>
              </a:rPr>
              <a:t>: il Collegio Sindacale deve vigilare sull’osservanza della legge e dello statuto e sul rispetto dei principi di corretta amministrazione, </a:t>
            </a:r>
            <a:r>
              <a:rPr lang="it-IT" sz="1100" b="1" dirty="0">
                <a:solidFill>
                  <a:schemeClr val="tx2"/>
                </a:solidFill>
                <a:latin typeface="Arial (Corpo)"/>
              </a:rPr>
              <a:t>adeguatezza dell’assetto organizzativo, amministrativo e contabile adottato dalla società e sul suo concreto funzionamento</a:t>
            </a:r>
            <a:r>
              <a:rPr lang="it-IT" sz="1100" dirty="0">
                <a:solidFill>
                  <a:schemeClr val="tx2"/>
                </a:solidFill>
                <a:latin typeface="Arial (Corpo)"/>
              </a:rPr>
              <a:t> (con possibile controllo contabile) ex art. 2403 c.c. Il Collegio Sindacale può procedere ad ispezioni e attività di controllo anche nei confronti degli amministratori. Pertanto, nel caso in cui il Collegio Sindacale o un membro di esso venga nominato Organismo di Vigilanza si troverà nella condizione di dover vigilare sull’operato di un organo dal quale dipende e a cui deve riferire.</a:t>
            </a:r>
          </a:p>
          <a:p>
            <a:pPr algn="just"/>
            <a:endParaRPr lang="it-IT" sz="1100" dirty="0">
              <a:solidFill>
                <a:schemeClr val="tx2"/>
              </a:solidFill>
              <a:latin typeface="Arial (Corpo)"/>
            </a:endParaRPr>
          </a:p>
          <a:p>
            <a:pPr marL="128588" lvl="3" indent="-128588" algn="just">
              <a:buFont typeface="Wingdings" panose="05000000000000000000" pitchFamily="2" charset="2"/>
              <a:buChar char="q"/>
            </a:pPr>
            <a:r>
              <a:rPr lang="it-IT" sz="1100" u="sng" dirty="0">
                <a:solidFill>
                  <a:schemeClr val="tx2"/>
                </a:solidFill>
                <a:latin typeface="Arial (Corpo)"/>
              </a:rPr>
              <a:t>CONFLITTO DI INTERESSI</a:t>
            </a:r>
            <a:r>
              <a:rPr lang="it-IT" sz="1100" dirty="0">
                <a:solidFill>
                  <a:schemeClr val="tx2"/>
                </a:solidFill>
                <a:latin typeface="Arial (Corpo)"/>
              </a:rPr>
              <a:t>: il Collegio Sindacale svolge direttamente o partecipa ad attività fortemente esposte ai rischi di commissione di alcune tipologie di reato come i reati societari (fra tutti le false comunicazioni sociali ex art. 2621 c.c.). </a:t>
            </a:r>
            <a:r>
              <a:rPr lang="it-IT" sz="1100" b="1" dirty="0">
                <a:solidFill>
                  <a:schemeClr val="tx2"/>
                </a:solidFill>
                <a:latin typeface="Arial (Corpo)"/>
              </a:rPr>
              <a:t>Pertanto la sua attività deve essere oggetto di monitoraggio e vigilanza da parte dell’</a:t>
            </a:r>
            <a:r>
              <a:rPr lang="it-IT" sz="1100" b="1" dirty="0" err="1">
                <a:solidFill>
                  <a:schemeClr val="tx2"/>
                </a:solidFill>
                <a:latin typeface="Arial (Corpo)"/>
              </a:rPr>
              <a:t>OdV</a:t>
            </a:r>
            <a:r>
              <a:rPr lang="it-IT" sz="1100" b="1" dirty="0">
                <a:solidFill>
                  <a:schemeClr val="tx2"/>
                </a:solidFill>
                <a:latin typeface="Arial (Corpo)"/>
              </a:rPr>
              <a:t>. </a:t>
            </a:r>
          </a:p>
          <a:p>
            <a:pPr marL="0" lvl="3" algn="just"/>
            <a:endParaRPr lang="it-IT" sz="1100" dirty="0">
              <a:solidFill>
                <a:schemeClr val="tx2"/>
              </a:solidFill>
              <a:latin typeface="Arial (Corpo)"/>
            </a:endParaRPr>
          </a:p>
          <a:p>
            <a:pPr marL="128588" lvl="3" indent="-128588" algn="just">
              <a:buFont typeface="Wingdings" panose="05000000000000000000" pitchFamily="2" charset="2"/>
              <a:buChar char="q"/>
            </a:pPr>
            <a:r>
              <a:rPr lang="it-IT" sz="1100" u="sng" dirty="0">
                <a:solidFill>
                  <a:schemeClr val="tx2"/>
                </a:solidFill>
                <a:latin typeface="Arial (Corpo)"/>
              </a:rPr>
              <a:t>CONTINUITA’ D’AZIONE</a:t>
            </a:r>
            <a:r>
              <a:rPr lang="it-IT" sz="1100" dirty="0">
                <a:solidFill>
                  <a:schemeClr val="tx2"/>
                </a:solidFill>
                <a:latin typeface="Arial (Corpo)"/>
              </a:rPr>
              <a:t>: la frequenza stabilita dal codice civile per le riunioni del Collegio Sindacale (art. 2404 c.c.) potrebbe non essere idonea a soddisfare il requisito previsto dal D. Lgs. 231/01.</a:t>
            </a:r>
          </a:p>
          <a:p>
            <a:pPr marL="0" lvl="3" algn="just"/>
            <a:endParaRPr lang="it-IT" sz="1100" dirty="0">
              <a:solidFill>
                <a:schemeClr val="tx2"/>
              </a:solidFill>
              <a:latin typeface="Arial (Corpo)"/>
            </a:endParaRPr>
          </a:p>
          <a:p>
            <a:pPr marL="128588" lvl="3" indent="-128588" algn="just">
              <a:buFont typeface="Wingdings" panose="05000000000000000000" pitchFamily="2" charset="2"/>
              <a:buChar char="q"/>
            </a:pPr>
            <a:r>
              <a:rPr lang="it-IT" sz="1100" u="sng" cap="all" dirty="0">
                <a:solidFill>
                  <a:schemeClr val="tx2"/>
                </a:solidFill>
                <a:latin typeface="Arial (Corpo)"/>
              </a:rPr>
              <a:t>Responsabilità</a:t>
            </a:r>
            <a:r>
              <a:rPr lang="it-IT" sz="1100" cap="all" dirty="0">
                <a:solidFill>
                  <a:schemeClr val="tx2"/>
                </a:solidFill>
                <a:latin typeface="Arial (Corpo)"/>
              </a:rPr>
              <a:t>: </a:t>
            </a:r>
            <a:r>
              <a:rPr lang="it-IT" sz="1100" dirty="0">
                <a:solidFill>
                  <a:schemeClr val="tx2"/>
                </a:solidFill>
                <a:latin typeface="Arial (Corpo)"/>
              </a:rPr>
              <a:t>il collegio sindacale riveste una posizione di garanzia propria, in senso penalistico. Tale posizione deriva dal fatto che il collegio </a:t>
            </a:r>
            <a:r>
              <a:rPr lang="it-IT" sz="1100" b="1" dirty="0">
                <a:solidFill>
                  <a:schemeClr val="tx2"/>
                </a:solidFill>
                <a:latin typeface="Arial (Corpo)"/>
              </a:rPr>
              <a:t>ha l’obbligo di impedire gli illeciti </a:t>
            </a:r>
            <a:r>
              <a:rPr lang="it-IT" sz="1100" dirty="0">
                <a:solidFill>
                  <a:schemeClr val="tx2"/>
                </a:solidFill>
                <a:latin typeface="Arial (Corpo)"/>
              </a:rPr>
              <a:t>e nel caso in cui non lo faccia risponde per omesso impedimento dell’evento (ART. 40, COMMA SECONDO C.P.). Pertanto, nominare anche un solo membro del Collegio sindacale quale membro </a:t>
            </a:r>
            <a:r>
              <a:rPr lang="it-IT" sz="1100" dirty="0" err="1">
                <a:solidFill>
                  <a:schemeClr val="tx2"/>
                </a:solidFill>
                <a:latin typeface="Arial (Corpo)"/>
              </a:rPr>
              <a:t>OdV</a:t>
            </a:r>
            <a:r>
              <a:rPr lang="it-IT" sz="1100" dirty="0">
                <a:solidFill>
                  <a:schemeClr val="tx2"/>
                </a:solidFill>
                <a:latin typeface="Arial (Corpo)"/>
              </a:rPr>
              <a:t> comporta che lo stesso possa esser ritenuto responsabile per tutti i reati che non sia riuscito a impedire.</a:t>
            </a:r>
          </a:p>
          <a:p>
            <a:pPr marL="128588" lvl="3" indent="-128588" algn="just">
              <a:buFont typeface="Wingdings" panose="05000000000000000000" pitchFamily="2" charset="2"/>
              <a:buChar char="q"/>
            </a:pPr>
            <a:endParaRPr lang="it-IT" sz="1100" dirty="0">
              <a:solidFill>
                <a:schemeClr val="tx2"/>
              </a:solidFill>
              <a:latin typeface="Arial (Corpo)"/>
            </a:endParaRPr>
          </a:p>
          <a:p>
            <a:pPr marL="128588" lvl="3" indent="-128588" algn="just">
              <a:buFont typeface="Wingdings" panose="05000000000000000000" pitchFamily="2" charset="2"/>
              <a:buChar char="q"/>
            </a:pPr>
            <a:r>
              <a:rPr lang="it-IT" sz="1100" u="sng" dirty="0">
                <a:solidFill>
                  <a:schemeClr val="tx2"/>
                </a:solidFill>
                <a:latin typeface="Arial (Corpo)"/>
              </a:rPr>
              <a:t>COSTI</a:t>
            </a:r>
            <a:r>
              <a:rPr lang="it-IT" sz="1100" dirty="0">
                <a:solidFill>
                  <a:schemeClr val="tx2"/>
                </a:solidFill>
                <a:latin typeface="Arial (Corpo)"/>
              </a:rPr>
              <a:t>: l’assunzione della doppia veste membro Collegio Sindacale – membro Organismo di Vigilanza comporta </a:t>
            </a:r>
            <a:r>
              <a:rPr lang="it-IT" sz="1100" b="1" dirty="0">
                <a:solidFill>
                  <a:schemeClr val="tx2"/>
                </a:solidFill>
                <a:latin typeface="Arial (Corpo)"/>
              </a:rPr>
              <a:t>una adeguata revisione dei compensi in considerazione dei nuovi compiti, rischi e pesanti responsabilità.</a:t>
            </a:r>
          </a:p>
          <a:p>
            <a:pPr marL="128588" lvl="3" indent="-128588" algn="just">
              <a:buFont typeface="Wingdings" panose="05000000000000000000" pitchFamily="2" charset="2"/>
              <a:buChar char="q"/>
            </a:pPr>
            <a:endParaRPr lang="it-IT" sz="1100" b="1" dirty="0">
              <a:solidFill>
                <a:schemeClr val="tx2"/>
              </a:solidFill>
              <a:latin typeface="Arial (Corpo)"/>
            </a:endParaRPr>
          </a:p>
          <a:p>
            <a:pPr marL="128588" lvl="3" indent="-128588" algn="just">
              <a:buFont typeface="Wingdings" panose="05000000000000000000" pitchFamily="2" charset="2"/>
              <a:buChar char="q"/>
            </a:pPr>
            <a:r>
              <a:rPr lang="it-IT" sz="1100" u="sng" dirty="0">
                <a:solidFill>
                  <a:schemeClr val="tx2"/>
                </a:solidFill>
                <a:latin typeface="Arial (Corpo)"/>
              </a:rPr>
              <a:t>PROCESSUAL PENALISTICI</a:t>
            </a:r>
            <a:r>
              <a:rPr lang="it-IT" sz="1100" b="1" dirty="0">
                <a:solidFill>
                  <a:schemeClr val="tx2"/>
                </a:solidFill>
                <a:latin typeface="Arial (Corpo)"/>
              </a:rPr>
              <a:t>: </a:t>
            </a:r>
            <a:r>
              <a:rPr lang="it-IT" sz="1100" dirty="0">
                <a:solidFill>
                  <a:schemeClr val="tx2"/>
                </a:solidFill>
                <a:latin typeface="Arial (Corpo)"/>
              </a:rPr>
              <a:t>nel caso in cui un componente del Collegio Sindacale rivesta anche il ruolo di membro </a:t>
            </a:r>
            <a:r>
              <a:rPr lang="it-IT" sz="1100" dirty="0" err="1">
                <a:solidFill>
                  <a:schemeClr val="tx2"/>
                </a:solidFill>
                <a:latin typeface="Arial (Corpo)"/>
              </a:rPr>
              <a:t>OdV</a:t>
            </a:r>
            <a:r>
              <a:rPr lang="it-IT" sz="1100" dirty="0">
                <a:solidFill>
                  <a:schemeClr val="tx2"/>
                </a:solidFill>
                <a:latin typeface="Arial (Corpo)"/>
              </a:rPr>
              <a:t> potrebbe verificarsi una criticità dal punto di vista difensivo qualora venga contestato al soggetto – in qualità di membro del Collegio – per esempio l’omesso impedimento del reato di falso in bilancio (cfr. giurisprudenza nella slide successiva). </a:t>
            </a:r>
            <a:r>
              <a:rPr lang="it-IT" sz="1100" b="1" dirty="0">
                <a:solidFill>
                  <a:schemeClr val="tx2"/>
                </a:solidFill>
                <a:latin typeface="Arial (Corpo)"/>
              </a:rPr>
              <a:t>Tale sovrapposizione nell’incarico sia come membro del Collegio Sindacale sia come membro </a:t>
            </a:r>
            <a:r>
              <a:rPr lang="it-IT" sz="1100" b="1" dirty="0" err="1">
                <a:solidFill>
                  <a:schemeClr val="tx2"/>
                </a:solidFill>
                <a:latin typeface="Arial (Corpo)"/>
              </a:rPr>
              <a:t>OdV</a:t>
            </a:r>
            <a:r>
              <a:rPr lang="it-IT" sz="1100" b="1" dirty="0">
                <a:solidFill>
                  <a:schemeClr val="tx2"/>
                </a:solidFill>
                <a:latin typeface="Arial (Corpo)"/>
              </a:rPr>
              <a:t> renderebbe, difatti, maggiormente difficile l’adozione di una strategia difensiva per la compagine aziendale in quanto il difensore dell’ente si troverebbe a dover difendere il modello dell’ente e il relativo </a:t>
            </a:r>
            <a:r>
              <a:rPr lang="it-IT" sz="1100" b="1" dirty="0" err="1">
                <a:solidFill>
                  <a:schemeClr val="tx2"/>
                </a:solidFill>
                <a:latin typeface="Arial (Corpo)"/>
              </a:rPr>
              <a:t>OdV</a:t>
            </a:r>
            <a:r>
              <a:rPr lang="it-IT" sz="1100" b="1" dirty="0">
                <a:solidFill>
                  <a:schemeClr val="tx2"/>
                </a:solidFill>
                <a:latin typeface="Arial (Corpo)"/>
              </a:rPr>
              <a:t> che risulterebbe imputato nello stesso procedimento. </a:t>
            </a:r>
          </a:p>
          <a:p>
            <a:pPr marL="0" lvl="3" algn="just"/>
            <a:endParaRPr lang="it-IT" sz="1100" dirty="0">
              <a:solidFill>
                <a:schemeClr val="tx2"/>
              </a:solidFill>
              <a:latin typeface="Arial (Corpo)"/>
            </a:endParaRPr>
          </a:p>
          <a:p>
            <a:pPr marL="216000" lvl="3" algn="just"/>
            <a:endParaRPr lang="it-IT" sz="1100" dirty="0">
              <a:solidFill>
                <a:schemeClr val="tx2"/>
              </a:solidFill>
              <a:latin typeface="Arial (Corpo)"/>
            </a:endParaRPr>
          </a:p>
          <a:p>
            <a:pPr lvl="3" algn="just"/>
            <a:endParaRPr lang="it-IT" sz="1100" dirty="0">
              <a:solidFill>
                <a:schemeClr val="tx2"/>
              </a:solidFill>
              <a:latin typeface="Arial (Corpo)"/>
            </a:endParaRPr>
          </a:p>
          <a:p>
            <a:pPr algn="just"/>
            <a:endParaRPr lang="it-IT" sz="1100" dirty="0">
              <a:solidFill>
                <a:schemeClr val="tx2"/>
              </a:solidFill>
              <a:latin typeface="Arial (Corpo)"/>
            </a:endParaRP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1663850"/>
            <a:ext cx="704279" cy="704279"/>
          </a:xfrm>
          <a:prstGeom prst="rect">
            <a:avLst/>
          </a:prstGeom>
        </p:spPr>
      </p:pic>
      <p:sp>
        <p:nvSpPr>
          <p:cNvPr id="18" name="Title 1">
            <a:extLst>
              <a:ext uri="{FF2B5EF4-FFF2-40B4-BE49-F238E27FC236}">
                <a16:creationId xmlns:a16="http://schemas.microsoft.com/office/drawing/2014/main" id="{FD370D64-FB7D-4F6F-B9E7-355D698C26BA}"/>
              </a:ext>
            </a:extLst>
          </p:cNvPr>
          <p:cNvSpPr txBox="1">
            <a:spLocks/>
          </p:cNvSpPr>
          <p:nvPr/>
        </p:nvSpPr>
        <p:spPr>
          <a:xfrm>
            <a:off x="304800" y="457200"/>
            <a:ext cx="8249567" cy="400050"/>
          </a:xfrm>
          <a:prstGeom prst="rect">
            <a:avLst/>
          </a:prstGeom>
        </p:spPr>
        <p:txBody>
          <a:bodyPr vert="horz" wrap="square" lIns="0" tIns="0" rIns="0" bIns="0" rtlCol="0" anchor="t" anchorCtr="0">
            <a:noAutofit/>
          </a:bodyPr>
          <a:lstStyle>
            <a:defPPr>
              <a:defRPr kern="0"/>
            </a:defPPr>
            <a:lvl1pPr algn="l" defTabSz="685817" rtl="0">
              <a:lnSpc>
                <a:spcPct val="70000"/>
              </a:lnSpc>
              <a:spcBef>
                <a:spcPct val="0"/>
              </a:spcBef>
              <a:defRPr sz="4431" b="0" i="0" kern="1200">
                <a:solidFill>
                  <a:srgbClr val="162186"/>
                </a:solidFill>
                <a:latin typeface="KPMG Bold" panose="020B0803030202040204" pitchFamily="34" charset="0"/>
                <a:ea typeface="+mj-ea"/>
                <a:cs typeface="+mj-cs"/>
              </a:defRPr>
            </a:lvl1pPr>
          </a:lstStyle>
          <a:p>
            <a:r>
              <a:rPr lang="en-GB" dirty="0"/>
              <a:t>Focus </a:t>
            </a:r>
            <a:r>
              <a:rPr lang="en-GB" dirty="0" err="1"/>
              <a:t>su</a:t>
            </a:r>
            <a:r>
              <a:rPr lang="en-GB" dirty="0"/>
              <a:t> </a:t>
            </a:r>
            <a:r>
              <a:rPr lang="en-GB" dirty="0" err="1"/>
              <a:t>OdV</a:t>
            </a:r>
            <a:r>
              <a:rPr lang="en-GB" dirty="0"/>
              <a:t>: </a:t>
            </a:r>
            <a:r>
              <a:rPr lang="en-GB" dirty="0" err="1"/>
              <a:t>Composizione</a:t>
            </a:r>
            <a:r>
              <a:rPr lang="en-GB" dirty="0"/>
              <a:t>: </a:t>
            </a:r>
            <a:r>
              <a:rPr lang="en-GB" dirty="0" err="1"/>
              <a:t>aspetti</a:t>
            </a:r>
            <a:r>
              <a:rPr lang="en-GB" dirty="0"/>
              <a:t> </a:t>
            </a:r>
            <a:r>
              <a:rPr lang="en-GB" dirty="0" err="1"/>
              <a:t>critici</a:t>
            </a:r>
            <a:r>
              <a:rPr lang="en-GB" dirty="0"/>
              <a:t> </a:t>
            </a:r>
            <a:r>
              <a:rPr lang="en-GB" dirty="0" err="1"/>
              <a:t>sul</a:t>
            </a:r>
            <a:r>
              <a:rPr lang="en-GB" dirty="0"/>
              <a:t> Collegio </a:t>
            </a:r>
            <a:r>
              <a:rPr lang="en-GB" dirty="0" err="1"/>
              <a:t>Sindacale</a:t>
            </a:r>
            <a:r>
              <a:rPr lang="en-GB" dirty="0"/>
              <a:t> </a:t>
            </a:r>
          </a:p>
        </p:txBody>
      </p:sp>
      <p:sp>
        <p:nvSpPr>
          <p:cNvPr id="2" name="Title 1">
            <a:extLst>
              <a:ext uri="{FF2B5EF4-FFF2-40B4-BE49-F238E27FC236}">
                <a16:creationId xmlns:a16="http://schemas.microsoft.com/office/drawing/2014/main" id="{793D3A72-CC8B-06C4-6DA1-9C4A7CCA6152}"/>
              </a:ext>
            </a:extLst>
          </p:cNvPr>
          <p:cNvSpPr txBox="1">
            <a:spLocks/>
          </p:cNvSpPr>
          <p:nvPr/>
        </p:nvSpPr>
        <p:spPr>
          <a:xfrm>
            <a:off x="811845" y="1057960"/>
            <a:ext cx="7646400" cy="40005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endParaRPr lang="en-GB" sz="3300" dirty="0">
              <a:latin typeface="Abadi" panose="020B0604020104020204" pitchFamily="34" charset="0"/>
            </a:endParaRPr>
          </a:p>
        </p:txBody>
      </p:sp>
    </p:spTree>
    <p:extLst>
      <p:ext uri="{BB962C8B-B14F-4D97-AF65-F5344CB8AC3E}">
        <p14:creationId xmlns:p14="http://schemas.microsoft.com/office/powerpoint/2010/main" val="3575250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0"/>
          </p:nvPr>
        </p:nvSpPr>
        <p:spPr>
          <a:xfrm>
            <a:off x="533400" y="1200940"/>
            <a:ext cx="8191500" cy="3844290"/>
          </a:xfrm>
          <a:ln w="6350">
            <a:solidFill>
              <a:schemeClr val="accent4"/>
            </a:solidFill>
            <a:prstDash val="dashDot"/>
          </a:ln>
        </p:spPr>
        <p:txBody>
          <a:bodyPr vert="horz" wrap="square" lIns="54000" tIns="81000" rIns="54000" bIns="81000" rtlCol="0" anchor="t" anchorCtr="0">
            <a:noAutofit/>
          </a:bodyPr>
          <a:lstStyle/>
          <a:p>
            <a:pPr lvl="3" algn="just">
              <a:buFont typeface="Wingdings" panose="05000000000000000000" pitchFamily="2" charset="2"/>
              <a:buChar char="Ø"/>
            </a:pPr>
            <a:r>
              <a:rPr lang="it-IT" sz="1100" dirty="0">
                <a:solidFill>
                  <a:schemeClr val="tx2"/>
                </a:solidFill>
                <a:latin typeface="Arial (Corpo)"/>
              </a:rPr>
              <a:t> </a:t>
            </a:r>
            <a:r>
              <a:rPr lang="it-IT" sz="1100" b="1" dirty="0">
                <a:solidFill>
                  <a:schemeClr val="tx2"/>
                </a:solidFill>
                <a:latin typeface="Arial (Corpo)"/>
              </a:rPr>
              <a:t>CASO THYSSENKRUPP</a:t>
            </a:r>
            <a:r>
              <a:rPr lang="it-IT" sz="1100" dirty="0">
                <a:solidFill>
                  <a:schemeClr val="tx2"/>
                </a:solidFill>
                <a:latin typeface="Arial (Corpo)"/>
              </a:rPr>
              <a:t> Cassazione penale – Sezioni Unite 18/09/2014 n. 38343: </a:t>
            </a:r>
            <a:r>
              <a:rPr lang="it-IT" sz="1100" i="1" dirty="0">
                <a:solidFill>
                  <a:schemeClr val="tx2"/>
                </a:solidFill>
                <a:latin typeface="Arial (Corpo)"/>
              </a:rPr>
              <a:t>«è ritenuto del tutto incompatibile l’inserimento nell’Organismo di Vigilanza di un soggetto che ricopre la funzione di Responsabile dell’ente ecologia, ambiente e sicurezza in quanto non dotato di autonomi poteri di iniziativa e di controllo.[…] in pratica si ravvede la situazione nella quale il controllore (membro </a:t>
            </a:r>
            <a:r>
              <a:rPr lang="it-IT" sz="1100" i="1" dirty="0" err="1">
                <a:solidFill>
                  <a:schemeClr val="tx2"/>
                </a:solidFill>
                <a:latin typeface="Arial (Corpo)"/>
              </a:rPr>
              <a:t>OdV</a:t>
            </a:r>
            <a:r>
              <a:rPr lang="it-IT" sz="1100" i="1" dirty="0">
                <a:solidFill>
                  <a:schemeClr val="tx2"/>
                </a:solidFill>
                <a:latin typeface="Arial (Corpo)"/>
              </a:rPr>
              <a:t>) verrebbe a coincidere con il controllato (dirigente responsabile). </a:t>
            </a:r>
            <a:r>
              <a:rPr lang="it-IT" sz="1100" dirty="0">
                <a:solidFill>
                  <a:schemeClr val="tx2"/>
                </a:solidFill>
                <a:latin typeface="Arial (Corpo)"/>
              </a:rPr>
              <a:t>Nel presente caso, la Suprema Corte ha ritenuto </a:t>
            </a:r>
            <a:r>
              <a:rPr lang="it-IT" sz="1100" i="1" dirty="0">
                <a:solidFill>
                  <a:schemeClr val="tx2"/>
                </a:solidFill>
                <a:latin typeface="Arial (Corpo)"/>
              </a:rPr>
              <a:t>l’inidoneità della composizione dell’Organismo di Vigilanza come </a:t>
            </a:r>
            <a:r>
              <a:rPr lang="it-IT" sz="1100" b="1" i="1" dirty="0">
                <a:solidFill>
                  <a:schemeClr val="tx2"/>
                </a:solidFill>
                <a:latin typeface="Arial (Corpo)"/>
              </a:rPr>
              <a:t>inidoneità dell’intero sistema organizzativo 231.</a:t>
            </a:r>
          </a:p>
          <a:p>
            <a:pPr lvl="3" algn="just">
              <a:buFont typeface="Wingdings" panose="05000000000000000000" pitchFamily="2" charset="2"/>
              <a:buChar char="Ø"/>
            </a:pPr>
            <a:endParaRPr lang="it-IT" sz="1100" b="1" i="1" dirty="0">
              <a:solidFill>
                <a:schemeClr val="tx2"/>
              </a:solidFill>
              <a:latin typeface="Arial (Corpo)"/>
            </a:endParaRPr>
          </a:p>
          <a:p>
            <a:pPr lvl="3" algn="just">
              <a:buFont typeface="Wingdings" panose="05000000000000000000" pitchFamily="2" charset="2"/>
              <a:buChar char="Ø"/>
            </a:pPr>
            <a:r>
              <a:rPr lang="it-IT" sz="1100" b="1" dirty="0">
                <a:solidFill>
                  <a:schemeClr val="tx2"/>
                </a:solidFill>
                <a:latin typeface="Arial (Corpo)"/>
              </a:rPr>
              <a:t>CASO BANCA POPOLARE DI VICENZA </a:t>
            </a:r>
            <a:r>
              <a:rPr lang="it-IT" sz="1100" dirty="0">
                <a:solidFill>
                  <a:schemeClr val="tx2"/>
                </a:solidFill>
                <a:latin typeface="Arial (Corpo)"/>
              </a:rPr>
              <a:t>Corte di Appello di Venezia del 4 gennaio 2023  n. 3348 </a:t>
            </a:r>
            <a:r>
              <a:rPr lang="it-IT" sz="1100" b="1" i="1" dirty="0">
                <a:solidFill>
                  <a:schemeClr val="tx2"/>
                </a:solidFill>
                <a:latin typeface="Arial (Corpo)"/>
              </a:rPr>
              <a:t>: </a:t>
            </a:r>
            <a:r>
              <a:rPr lang="it-IT" sz="1100" i="1" dirty="0">
                <a:solidFill>
                  <a:schemeClr val="tx2"/>
                </a:solidFill>
                <a:latin typeface="Arial (Corpo)"/>
              </a:rPr>
              <a:t>«Sul punto il tribunale ha specificamente osservato </a:t>
            </a:r>
            <a:r>
              <a:rPr lang="it-IT" sz="1100" b="1" i="1" dirty="0">
                <a:solidFill>
                  <a:schemeClr val="tx2"/>
                </a:solidFill>
                <a:latin typeface="Arial (Corpo)"/>
              </a:rPr>
              <a:t>che tanto il presidente che i due ulteriori componenti dell’organismo erano soggetti privi della necessaria indipendenza</a:t>
            </a:r>
            <a:r>
              <a:rPr lang="it-IT" sz="1100" i="1" dirty="0">
                <a:solidFill>
                  <a:schemeClr val="tx2"/>
                </a:solidFill>
                <a:latin typeface="Arial (Corpo)"/>
              </a:rPr>
              <a:t>: i) il primo, in </a:t>
            </a:r>
            <a:r>
              <a:rPr lang="it-IT" sz="1100" b="1" i="1" dirty="0">
                <a:solidFill>
                  <a:schemeClr val="tx2"/>
                </a:solidFill>
                <a:latin typeface="Arial (Corpo)"/>
              </a:rPr>
              <a:t>quanto dipendente gerarchicamente dal </a:t>
            </a:r>
            <a:r>
              <a:rPr lang="it-IT" sz="1100" b="1" i="1" dirty="0" err="1">
                <a:solidFill>
                  <a:schemeClr val="tx2"/>
                </a:solidFill>
                <a:latin typeface="Arial (Corpo)"/>
              </a:rPr>
              <a:t>d.g.</a:t>
            </a:r>
            <a:r>
              <a:rPr lang="it-IT" sz="1100" b="1" i="1" dirty="0">
                <a:solidFill>
                  <a:schemeClr val="tx2"/>
                </a:solidFill>
                <a:latin typeface="Arial (Corpo)"/>
              </a:rPr>
              <a:t> </a:t>
            </a:r>
            <a:r>
              <a:rPr lang="it-IT" sz="1100" i="1" dirty="0">
                <a:solidFill>
                  <a:schemeClr val="tx2"/>
                </a:solidFill>
                <a:latin typeface="Arial (Corpo)"/>
              </a:rPr>
              <a:t>[omissis] e funzionalmente dal </a:t>
            </a:r>
            <a:r>
              <a:rPr lang="it-IT" sz="1100" i="1" dirty="0" err="1">
                <a:solidFill>
                  <a:schemeClr val="tx2"/>
                </a:solidFill>
                <a:latin typeface="Arial (Corpo)"/>
              </a:rPr>
              <a:t>CdA</a:t>
            </a:r>
            <a:r>
              <a:rPr lang="it-IT" sz="1100" i="1" dirty="0">
                <a:solidFill>
                  <a:schemeClr val="tx2"/>
                </a:solidFill>
                <a:latin typeface="Arial (Corpo)"/>
              </a:rPr>
              <a:t>, ovverosia proprio dai poteri che avrebbe dovuto controllare; ii) i secondi, in quanto soggetti che avevano ricevuto </a:t>
            </a:r>
            <a:r>
              <a:rPr lang="it-IT" sz="1100" b="1" i="1" dirty="0">
                <a:solidFill>
                  <a:schemeClr val="tx2"/>
                </a:solidFill>
                <a:latin typeface="Arial (Corpo)"/>
              </a:rPr>
              <a:t>retribuzioni da società riconducibili a BPVI, con conseguente sussistenza di elementi oggettivamente tali da minarne l’autonomia di giudizio.  </a:t>
            </a:r>
            <a:r>
              <a:rPr lang="it-IT" sz="1100" i="1" dirty="0">
                <a:solidFill>
                  <a:schemeClr val="tx2"/>
                </a:solidFill>
                <a:latin typeface="Arial (Corpo)"/>
              </a:rPr>
              <a:t>[…] In effetti -  come parimenti già osservato dal primo giudice – i verbali delle riunioni dell’</a:t>
            </a:r>
            <a:r>
              <a:rPr lang="it-IT" sz="1100" i="1" dirty="0" err="1">
                <a:solidFill>
                  <a:schemeClr val="tx2"/>
                </a:solidFill>
                <a:latin typeface="Arial (Corpo)"/>
              </a:rPr>
              <a:t>OdV</a:t>
            </a:r>
            <a:r>
              <a:rPr lang="it-IT" sz="1100" i="1" dirty="0">
                <a:solidFill>
                  <a:schemeClr val="tx2"/>
                </a:solidFill>
                <a:latin typeface="Arial (Corpo)"/>
              </a:rPr>
              <a:t> non sono che la plastica espressione di un organismo che interpretava il proprio ruolo in modo </a:t>
            </a:r>
            <a:r>
              <a:rPr lang="it-IT" sz="1100" b="1" i="1" dirty="0">
                <a:solidFill>
                  <a:schemeClr val="tx2"/>
                </a:solidFill>
                <a:latin typeface="Arial (Corpo)"/>
              </a:rPr>
              <a:t>meramente formale</a:t>
            </a:r>
            <a:r>
              <a:rPr lang="it-IT" sz="1100" i="1" dirty="0">
                <a:solidFill>
                  <a:schemeClr val="tx2"/>
                </a:solidFill>
                <a:latin typeface="Arial (Corpo)"/>
              </a:rPr>
              <a:t>, posto che non offrono la benché minima contezza di alcuna programmazione di attività di verifica, né evidenziano che fossero state rilavate criticità, neppure in relazione ai casi più eclatanti.»</a:t>
            </a:r>
          </a:p>
          <a:p>
            <a:pPr lvl="3" algn="just">
              <a:buFont typeface="Wingdings" panose="05000000000000000000" pitchFamily="2" charset="2"/>
              <a:buChar char="Ø"/>
            </a:pPr>
            <a:endParaRPr lang="it-IT" sz="1100" i="1" dirty="0">
              <a:solidFill>
                <a:schemeClr val="tx2"/>
              </a:solidFill>
              <a:latin typeface="Arial (Corpo)"/>
            </a:endParaRPr>
          </a:p>
          <a:p>
            <a:pPr lvl="3" algn="just">
              <a:buFont typeface="Wingdings" panose="05000000000000000000" pitchFamily="2" charset="2"/>
              <a:buChar char="Ø"/>
            </a:pPr>
            <a:r>
              <a:rPr lang="it-IT" sz="1100" b="1" dirty="0">
                <a:solidFill>
                  <a:schemeClr val="tx2"/>
                </a:solidFill>
                <a:latin typeface="Arial (Corpo)"/>
              </a:rPr>
              <a:t>CASO BONLAT </a:t>
            </a:r>
            <a:r>
              <a:rPr lang="it-IT" sz="1100" dirty="0">
                <a:solidFill>
                  <a:schemeClr val="tx2"/>
                </a:solidFill>
                <a:latin typeface="Arial (Corpo)"/>
              </a:rPr>
              <a:t>Cassazione penale – Sez. V 22/7/2014: </a:t>
            </a:r>
            <a:r>
              <a:rPr lang="it-IT" sz="1100" i="1" dirty="0">
                <a:solidFill>
                  <a:schemeClr val="tx2"/>
                </a:solidFill>
                <a:latin typeface="Arial (Corpo)"/>
              </a:rPr>
              <a:t>«[…] ai fini della affermazione della responsabilità penale degli amministratori senza delega e dei sindaci è necessaria la prova che gli stessi siano stati debitamente informati oppure che vi sia stata la </a:t>
            </a:r>
            <a:r>
              <a:rPr lang="it-IT" sz="1100" b="1" i="1" dirty="0">
                <a:solidFill>
                  <a:schemeClr val="tx2"/>
                </a:solidFill>
                <a:latin typeface="Arial (Corpo)"/>
              </a:rPr>
              <a:t>presenza di segnali peculiari </a:t>
            </a:r>
            <a:r>
              <a:rPr lang="it-IT" sz="1100" i="1" dirty="0">
                <a:solidFill>
                  <a:schemeClr val="tx2"/>
                </a:solidFill>
                <a:latin typeface="Arial (Corpo)"/>
              </a:rPr>
              <a:t>in relazione all’evento illecito, nonché l’accertamento del grado di anormalità di questi sintomi, giacché solo la prova della conoscenza del fatto illecito o della concreta conoscibilità dello stesso mediante l</a:t>
            </a:r>
            <a:r>
              <a:rPr lang="it-IT" sz="1100" b="1" i="1" dirty="0">
                <a:solidFill>
                  <a:schemeClr val="tx2"/>
                </a:solidFill>
                <a:latin typeface="Arial (Corpo)"/>
              </a:rPr>
              <a:t>’attivazione del potere informativo, </a:t>
            </a:r>
            <a:r>
              <a:rPr lang="it-IT" sz="1100" i="1" dirty="0">
                <a:solidFill>
                  <a:schemeClr val="tx2"/>
                </a:solidFill>
                <a:latin typeface="Arial (Corpo)"/>
              </a:rPr>
              <a:t>in presenza di segnali inequivocabili, comporta l’obbligo giuridico degli amministratori operativi e </a:t>
            </a:r>
            <a:r>
              <a:rPr lang="it-IT" sz="1100" b="1" i="1" dirty="0">
                <a:solidFill>
                  <a:schemeClr val="tx2"/>
                </a:solidFill>
                <a:latin typeface="Arial (Corpo)"/>
              </a:rPr>
              <a:t>dei sindaci </a:t>
            </a:r>
            <a:r>
              <a:rPr lang="it-IT" sz="1100" i="1" dirty="0">
                <a:solidFill>
                  <a:schemeClr val="tx2"/>
                </a:solidFill>
                <a:latin typeface="Arial (Corpo)"/>
              </a:rPr>
              <a:t>di intervenire per impedire il verificarsi dell’evento illecito, mentre la mancata attivazione di detti soggetti, in presenza di tali circostanze, determina l’affermazione della penale responsabilità, avendo la loro omissione cagionato, o contribuito a cagionare, l’evento di danno.»</a:t>
            </a:r>
            <a:r>
              <a:rPr lang="it-IT" sz="1100" b="1" dirty="0">
                <a:solidFill>
                  <a:schemeClr val="tx2"/>
                </a:solidFill>
                <a:latin typeface="Arial (Corpo)"/>
              </a:rPr>
              <a:t> </a:t>
            </a:r>
          </a:p>
          <a:p>
            <a:pPr lvl="3" algn="just">
              <a:buFont typeface="Wingdings" panose="05000000000000000000" pitchFamily="2" charset="2"/>
              <a:buChar char="Ø"/>
            </a:pPr>
            <a:endParaRPr lang="it-IT" sz="1100" b="1" dirty="0">
              <a:solidFill>
                <a:schemeClr val="tx2"/>
              </a:solidFill>
              <a:latin typeface="Arial (Corpo)"/>
            </a:endParaRPr>
          </a:p>
          <a:p>
            <a:pPr lvl="3" algn="just">
              <a:buFont typeface="Wingdings" panose="05000000000000000000" pitchFamily="2" charset="2"/>
              <a:buChar char="Ø"/>
            </a:pPr>
            <a:r>
              <a:rPr lang="it-IT" sz="1100" b="1" dirty="0">
                <a:solidFill>
                  <a:schemeClr val="tx2"/>
                </a:solidFill>
                <a:latin typeface="Arial (Corpo)"/>
              </a:rPr>
              <a:t>Si richiamano inoltre i casi: BIPOP-CARIRE, Cass. </a:t>
            </a:r>
            <a:r>
              <a:rPr lang="it-IT" sz="1100" b="1" dirty="0" err="1">
                <a:solidFill>
                  <a:schemeClr val="tx2"/>
                </a:solidFill>
                <a:latin typeface="Arial (Corpo)"/>
              </a:rPr>
              <a:t>pen</a:t>
            </a:r>
            <a:r>
              <a:rPr lang="it-IT" sz="1100" b="1" dirty="0">
                <a:solidFill>
                  <a:schemeClr val="tx2"/>
                </a:solidFill>
                <a:latin typeface="Arial (Corpo)"/>
              </a:rPr>
              <a:t>. 14783/2018, Cass. </a:t>
            </a:r>
            <a:r>
              <a:rPr lang="it-IT" sz="1100" b="1" dirty="0" err="1">
                <a:solidFill>
                  <a:schemeClr val="tx2"/>
                </a:solidFill>
                <a:latin typeface="Arial (Corpo)"/>
              </a:rPr>
              <a:t>pen</a:t>
            </a:r>
            <a:r>
              <a:rPr lang="it-IT" sz="1100" b="1" dirty="0">
                <a:solidFill>
                  <a:schemeClr val="tx2"/>
                </a:solidFill>
                <a:latin typeface="Arial (Corpo)"/>
              </a:rPr>
              <a:t>. 18168/2016 </a:t>
            </a:r>
            <a:r>
              <a:rPr lang="it-IT" sz="1100" dirty="0">
                <a:solidFill>
                  <a:schemeClr val="tx2"/>
                </a:solidFill>
                <a:latin typeface="Arial (Corpo)"/>
              </a:rPr>
              <a:t>(</a:t>
            </a:r>
            <a:r>
              <a:rPr lang="it-IT" sz="1100" dirty="0" err="1">
                <a:solidFill>
                  <a:schemeClr val="tx2"/>
                </a:solidFill>
                <a:latin typeface="Arial (Corpo)"/>
              </a:rPr>
              <a:t>OdV</a:t>
            </a:r>
            <a:r>
              <a:rPr lang="it-IT" sz="1100" dirty="0">
                <a:solidFill>
                  <a:schemeClr val="tx2"/>
                </a:solidFill>
                <a:latin typeface="Arial (Corpo)"/>
              </a:rPr>
              <a:t> non responsabile per infortuni sul lavoro)</a:t>
            </a:r>
          </a:p>
        </p:txBody>
      </p:sp>
      <p:sp>
        <p:nvSpPr>
          <p:cNvPr id="18" name="Title 1">
            <a:extLst>
              <a:ext uri="{FF2B5EF4-FFF2-40B4-BE49-F238E27FC236}">
                <a16:creationId xmlns:a16="http://schemas.microsoft.com/office/drawing/2014/main" id="{FD370D64-FB7D-4F6F-B9E7-355D698C26BA}"/>
              </a:ext>
            </a:extLst>
          </p:cNvPr>
          <p:cNvSpPr txBox="1">
            <a:spLocks/>
          </p:cNvSpPr>
          <p:nvPr/>
        </p:nvSpPr>
        <p:spPr>
          <a:xfrm>
            <a:off x="381000" y="381000"/>
            <a:ext cx="8249567" cy="400050"/>
          </a:xfrm>
          <a:prstGeom prst="rect">
            <a:avLst/>
          </a:prstGeom>
        </p:spPr>
        <p:txBody>
          <a:bodyPr vert="horz" wrap="square" lIns="0" tIns="0" rIns="0" bIns="0" rtlCol="0" anchor="t" anchorCtr="0">
            <a:noAutofit/>
          </a:bodyPr>
          <a:lstStyle>
            <a:defPPr>
              <a:defRPr kern="0"/>
            </a:defPPr>
            <a:lvl1pPr algn="l" defTabSz="685817" rtl="0">
              <a:lnSpc>
                <a:spcPct val="70000"/>
              </a:lnSpc>
              <a:spcBef>
                <a:spcPct val="0"/>
              </a:spcBef>
              <a:defRPr sz="4431" b="0" i="0" kern="1200">
                <a:solidFill>
                  <a:srgbClr val="162186"/>
                </a:solidFill>
                <a:latin typeface="KPMG Bold" panose="020B0803030202040204" pitchFamily="34" charset="0"/>
                <a:ea typeface="+mj-ea"/>
                <a:cs typeface="+mj-cs"/>
              </a:defRPr>
            </a:lvl1pPr>
          </a:lstStyle>
          <a:p>
            <a:r>
              <a:rPr lang="en-GB" dirty="0"/>
              <a:t>Focus </a:t>
            </a:r>
            <a:r>
              <a:rPr lang="en-GB" dirty="0" err="1"/>
              <a:t>su</a:t>
            </a:r>
            <a:r>
              <a:rPr lang="en-GB" dirty="0"/>
              <a:t> </a:t>
            </a:r>
            <a:r>
              <a:rPr lang="en-GB" dirty="0" err="1"/>
              <a:t>OdV</a:t>
            </a:r>
            <a:r>
              <a:rPr lang="en-GB" dirty="0"/>
              <a:t> - </a:t>
            </a:r>
            <a:r>
              <a:rPr lang="en-GB" dirty="0" err="1"/>
              <a:t>Composizione</a:t>
            </a:r>
            <a:r>
              <a:rPr lang="en-GB" dirty="0"/>
              <a:t>: </a:t>
            </a:r>
            <a:r>
              <a:rPr lang="en-GB" dirty="0" err="1"/>
              <a:t>giurisprudenza</a:t>
            </a:r>
            <a:endParaRPr lang="en-GB" dirty="0"/>
          </a:p>
        </p:txBody>
      </p:sp>
      <p:pic>
        <p:nvPicPr>
          <p:cNvPr id="3" name="Graphic 2" descr="Scales of justice with solid fill">
            <a:extLst>
              <a:ext uri="{FF2B5EF4-FFF2-40B4-BE49-F238E27FC236}">
                <a16:creationId xmlns:a16="http://schemas.microsoft.com/office/drawing/2014/main" id="{428F4649-782E-7F9F-29E9-E09C78FC11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1371600"/>
            <a:ext cx="685800" cy="685800"/>
          </a:xfrm>
          <a:prstGeom prst="rect">
            <a:avLst/>
          </a:prstGeom>
        </p:spPr>
      </p:pic>
    </p:spTree>
    <p:extLst>
      <p:ext uri="{BB962C8B-B14F-4D97-AF65-F5344CB8AC3E}">
        <p14:creationId xmlns:p14="http://schemas.microsoft.com/office/powerpoint/2010/main" val="338621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56F3AF7-24E5-4F60-9C0F-CA68907E78C5}"/>
              </a:ext>
            </a:extLst>
          </p:cNvPr>
          <p:cNvSpPr txBox="1">
            <a:spLocks/>
          </p:cNvSpPr>
          <p:nvPr/>
        </p:nvSpPr>
        <p:spPr>
          <a:xfrm>
            <a:off x="546870" y="381000"/>
            <a:ext cx="7646400" cy="400050"/>
          </a:xfrm>
          <a:prstGeom prst="rect">
            <a:avLst/>
          </a:prstGeom>
        </p:spPr>
        <p:txBody>
          <a:bodyPr vert="horz" wrap="square" lIns="0" tIns="0" rIns="0" bIns="0" rtlCol="0" anchor="t" anchorCtr="0">
            <a:noAutofit/>
          </a:bodyPr>
          <a:lstStyle>
            <a:defPPr>
              <a:defRPr kern="0"/>
            </a:defPPr>
            <a:lvl1pPr algn="l" defTabSz="685817" rtl="0">
              <a:lnSpc>
                <a:spcPct val="70000"/>
              </a:lnSpc>
              <a:spcBef>
                <a:spcPct val="0"/>
              </a:spcBef>
              <a:defRPr sz="4431" b="0" i="0" kern="1200">
                <a:solidFill>
                  <a:srgbClr val="162186"/>
                </a:solidFill>
                <a:latin typeface="KPMG Bold" panose="020B0803030202040204" pitchFamily="34" charset="0"/>
                <a:ea typeface="+mj-ea"/>
                <a:cs typeface="+mj-cs"/>
              </a:defRPr>
            </a:lvl1pPr>
          </a:lstStyle>
          <a:p>
            <a:r>
              <a:rPr lang="en-GB" dirty="0"/>
              <a:t>Il </a:t>
            </a:r>
            <a:r>
              <a:rPr lang="en-GB" dirty="0" err="1"/>
              <a:t>Ruolo</a:t>
            </a:r>
            <a:r>
              <a:rPr lang="en-GB" dirty="0"/>
              <a:t> </a:t>
            </a:r>
            <a:r>
              <a:rPr lang="en-GB" dirty="0" err="1"/>
              <a:t>dell’Organismo</a:t>
            </a:r>
            <a:r>
              <a:rPr lang="en-GB" dirty="0"/>
              <a:t> di </a:t>
            </a:r>
            <a:r>
              <a:rPr lang="en-GB" dirty="0" err="1"/>
              <a:t>Vigilanza</a:t>
            </a:r>
            <a:endParaRPr lang="en-GB" dirty="0"/>
          </a:p>
        </p:txBody>
      </p:sp>
      <p:pic>
        <p:nvPicPr>
          <p:cNvPr id="4" name="Picture 3">
            <a:extLst>
              <a:ext uri="{FF2B5EF4-FFF2-40B4-BE49-F238E27FC236}">
                <a16:creationId xmlns:a16="http://schemas.microsoft.com/office/drawing/2014/main" id="{6E875339-ED5E-8BD9-B53D-D2B4A7839685}"/>
              </a:ext>
            </a:extLst>
          </p:cNvPr>
          <p:cNvPicPr>
            <a:picLocks noChangeAspect="1"/>
          </p:cNvPicPr>
          <p:nvPr/>
        </p:nvPicPr>
        <p:blipFill>
          <a:blip r:embed="rId2"/>
          <a:stretch>
            <a:fillRect/>
          </a:stretch>
        </p:blipFill>
        <p:spPr>
          <a:xfrm>
            <a:off x="1589049" y="1715603"/>
            <a:ext cx="5202044" cy="3249383"/>
          </a:xfrm>
          <a:prstGeom prst="rect">
            <a:avLst/>
          </a:prstGeom>
        </p:spPr>
      </p:pic>
      <p:sp>
        <p:nvSpPr>
          <p:cNvPr id="5" name="TextBox 4">
            <a:extLst>
              <a:ext uri="{FF2B5EF4-FFF2-40B4-BE49-F238E27FC236}">
                <a16:creationId xmlns:a16="http://schemas.microsoft.com/office/drawing/2014/main" id="{5482F784-A95D-5247-7D48-DD14FD971975}"/>
              </a:ext>
            </a:extLst>
          </p:cNvPr>
          <p:cNvSpPr txBox="1"/>
          <p:nvPr/>
        </p:nvSpPr>
        <p:spPr>
          <a:xfrm>
            <a:off x="819650" y="5463929"/>
            <a:ext cx="7368540" cy="400050"/>
          </a:xfrm>
          <a:prstGeom prst="rect">
            <a:avLst/>
          </a:prstGeom>
          <a:noFill/>
        </p:spPr>
        <p:txBody>
          <a:bodyPr wrap="square" lIns="40958" tIns="40958" rIns="40958" bIns="40958" rtlCol="0">
            <a:noAutofit/>
          </a:bodyPr>
          <a:lstStyle/>
          <a:p>
            <a:pPr>
              <a:spcAft>
                <a:spcPts val="450"/>
              </a:spcAft>
            </a:pPr>
            <a:r>
              <a:rPr lang="it-IT" sz="1200" dirty="0">
                <a:solidFill>
                  <a:schemeClr val="tx2"/>
                </a:solidFill>
                <a:latin typeface="Arial (Corpo)"/>
              </a:rPr>
              <a:t>Fonte: ASSONIME 10/2021 «</a:t>
            </a:r>
            <a:r>
              <a:rPr lang="it-IT" sz="1200" i="1" dirty="0">
                <a:solidFill>
                  <a:schemeClr val="tx2"/>
                </a:solidFill>
                <a:latin typeface="Arial (Corpo)"/>
              </a:rPr>
              <a:t>L’Organismo di Vigilanza nella prassi delle imprese a vent’anni dal </a:t>
            </a:r>
            <a:r>
              <a:rPr lang="it-IT" sz="1200" i="1" dirty="0" err="1">
                <a:solidFill>
                  <a:schemeClr val="tx2"/>
                </a:solidFill>
                <a:latin typeface="Arial (Corpo)"/>
              </a:rPr>
              <a:t>D.Lgs.</a:t>
            </a:r>
            <a:r>
              <a:rPr lang="it-IT" sz="1200" i="1" dirty="0">
                <a:solidFill>
                  <a:schemeClr val="tx2"/>
                </a:solidFill>
                <a:latin typeface="Arial (Corpo)"/>
              </a:rPr>
              <a:t> 231/01»</a:t>
            </a:r>
            <a:endParaRPr lang="it-IT" sz="1200" dirty="0">
              <a:solidFill>
                <a:schemeClr val="tx2"/>
              </a:solidFill>
              <a:latin typeface="Arial (Corpo)"/>
            </a:endParaRPr>
          </a:p>
        </p:txBody>
      </p:sp>
    </p:spTree>
    <p:extLst>
      <p:ext uri="{BB962C8B-B14F-4D97-AF65-F5344CB8AC3E}">
        <p14:creationId xmlns:p14="http://schemas.microsoft.com/office/powerpoint/2010/main" val="1502524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3">
            <a:extLst>
              <a:ext uri="{FF2B5EF4-FFF2-40B4-BE49-F238E27FC236}">
                <a16:creationId xmlns:a16="http://schemas.microsoft.com/office/drawing/2014/main" id="{93A21B07-7214-4CF2-A647-61D961D2D814}"/>
              </a:ext>
            </a:extLst>
          </p:cNvPr>
          <p:cNvSpPr txBox="1">
            <a:spLocks/>
          </p:cNvSpPr>
          <p:nvPr/>
        </p:nvSpPr>
        <p:spPr>
          <a:xfrm>
            <a:off x="790895" y="1295400"/>
            <a:ext cx="7646400" cy="400050"/>
          </a:xfrm>
          <a:prstGeom prst="rect">
            <a:avLst/>
          </a:prstGeom>
        </p:spPr>
        <p:txBody>
          <a:bodyPr vert="horz" wrap="square" lIns="0" tIns="0" rIns="0" bIns="0" rtlCol="0" anchor="t" anchorCtr="0">
            <a:noAutofit/>
          </a:bodyPr>
          <a:lstStyle>
            <a:defPPr>
              <a:defRPr kern="0"/>
            </a:defPPr>
            <a:lvl1pPr algn="l" defTabSz="685817" rtl="0">
              <a:lnSpc>
                <a:spcPct val="70000"/>
              </a:lnSpc>
              <a:spcBef>
                <a:spcPct val="0"/>
              </a:spcBef>
              <a:defRPr sz="4431" b="0" i="0" kern="1200">
                <a:solidFill>
                  <a:srgbClr val="162186"/>
                </a:solidFill>
                <a:latin typeface="KPMG Bold" panose="020B0803030202040204" pitchFamily="34" charset="0"/>
                <a:ea typeface="+mj-ea"/>
                <a:cs typeface="+mj-cs"/>
              </a:defRPr>
            </a:lvl1pPr>
          </a:lstStyle>
          <a:p>
            <a:r>
              <a:rPr lang="it-IT" sz="2400" dirty="0"/>
              <a:t>L’IMPORTANZA DEL BUDGET ALL’ORGANISMO DI VIGILANZA</a:t>
            </a:r>
          </a:p>
        </p:txBody>
      </p:sp>
      <p:sp>
        <p:nvSpPr>
          <p:cNvPr id="26" name="Titolo 3">
            <a:extLst>
              <a:ext uri="{FF2B5EF4-FFF2-40B4-BE49-F238E27FC236}">
                <a16:creationId xmlns:a16="http://schemas.microsoft.com/office/drawing/2014/main" id="{C71C3FA4-EF71-41FF-A97F-AEE62FF2E6C0}"/>
              </a:ext>
            </a:extLst>
          </p:cNvPr>
          <p:cNvSpPr txBox="1">
            <a:spLocks/>
          </p:cNvSpPr>
          <p:nvPr/>
        </p:nvSpPr>
        <p:spPr>
          <a:xfrm>
            <a:off x="790895" y="2283392"/>
            <a:ext cx="7646400" cy="556757"/>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it-IT" sz="1400" dirty="0">
                <a:latin typeface="Arial (Corpo)"/>
              </a:rPr>
              <a:t>Il 75,6% delle società del campione assicura all’</a:t>
            </a:r>
            <a:r>
              <a:rPr lang="it-IT" sz="1400" dirty="0" err="1">
                <a:latin typeface="Arial (Corpo)"/>
              </a:rPr>
              <a:t>OdV</a:t>
            </a:r>
            <a:r>
              <a:rPr lang="it-IT" sz="1400" dirty="0">
                <a:latin typeface="Arial (Corpo)"/>
              </a:rPr>
              <a:t> una piena autonomia di spesa attraverso l’attribuzione all’</a:t>
            </a:r>
            <a:r>
              <a:rPr lang="it-IT" sz="1400" dirty="0" err="1">
                <a:latin typeface="Arial (Corpo)"/>
              </a:rPr>
              <a:t>OdV</a:t>
            </a:r>
            <a:r>
              <a:rPr lang="it-IT" sz="1400" dirty="0">
                <a:latin typeface="Arial (Corpo)"/>
              </a:rPr>
              <a:t> di un budget dedicato all’assolvimento dei propri compiti.</a:t>
            </a:r>
          </a:p>
        </p:txBody>
      </p:sp>
      <p:sp>
        <p:nvSpPr>
          <p:cNvPr id="17" name="Title 1">
            <a:extLst>
              <a:ext uri="{FF2B5EF4-FFF2-40B4-BE49-F238E27FC236}">
                <a16:creationId xmlns:a16="http://schemas.microsoft.com/office/drawing/2014/main" id="{57AA093A-755A-4C24-A89F-D5174EB39727}"/>
              </a:ext>
            </a:extLst>
          </p:cNvPr>
          <p:cNvSpPr txBox="1">
            <a:spLocks/>
          </p:cNvSpPr>
          <p:nvPr/>
        </p:nvSpPr>
        <p:spPr>
          <a:xfrm>
            <a:off x="821375" y="414612"/>
            <a:ext cx="7646400" cy="400050"/>
          </a:xfrm>
          <a:prstGeom prst="rect">
            <a:avLst/>
          </a:prstGeom>
        </p:spPr>
        <p:txBody>
          <a:bodyPr vert="horz" wrap="square" lIns="0" tIns="0" rIns="0" bIns="0" rtlCol="0" anchor="t" anchorCtr="0">
            <a:noAutofit/>
          </a:bodyPr>
          <a:lstStyle>
            <a:defPPr>
              <a:defRPr kern="0"/>
            </a:defPPr>
            <a:lvl1pPr algn="l" defTabSz="685817" rtl="0">
              <a:lnSpc>
                <a:spcPct val="70000"/>
              </a:lnSpc>
              <a:spcBef>
                <a:spcPct val="0"/>
              </a:spcBef>
              <a:defRPr sz="4431" b="0" i="0" kern="1200">
                <a:solidFill>
                  <a:srgbClr val="162186"/>
                </a:solidFill>
                <a:latin typeface="KPMG Bold" panose="020B0803030202040204" pitchFamily="34" charset="0"/>
                <a:ea typeface="+mj-ea"/>
                <a:cs typeface="+mj-cs"/>
              </a:defRPr>
            </a:lvl1pPr>
          </a:lstStyle>
          <a:p>
            <a:r>
              <a:rPr lang="en-GB" dirty="0"/>
              <a:t>Il </a:t>
            </a:r>
            <a:r>
              <a:rPr lang="en-GB" dirty="0" err="1"/>
              <a:t>Ruolo</a:t>
            </a:r>
            <a:r>
              <a:rPr lang="en-GB" dirty="0"/>
              <a:t> </a:t>
            </a:r>
            <a:r>
              <a:rPr lang="en-GB" dirty="0" err="1"/>
              <a:t>dell’Organismo</a:t>
            </a:r>
            <a:r>
              <a:rPr lang="en-GB" dirty="0"/>
              <a:t> di </a:t>
            </a:r>
            <a:r>
              <a:rPr lang="en-GB" dirty="0" err="1"/>
              <a:t>Vigilanza</a:t>
            </a:r>
            <a:endParaRPr lang="en-GB" dirty="0"/>
          </a:p>
        </p:txBody>
      </p:sp>
      <p:pic>
        <p:nvPicPr>
          <p:cNvPr id="3" name="Picture 2">
            <a:extLst>
              <a:ext uri="{FF2B5EF4-FFF2-40B4-BE49-F238E27FC236}">
                <a16:creationId xmlns:a16="http://schemas.microsoft.com/office/drawing/2014/main" id="{2D6EBF7E-5F19-AC79-010F-1CFE56650D7A}"/>
              </a:ext>
            </a:extLst>
          </p:cNvPr>
          <p:cNvPicPr>
            <a:picLocks noChangeAspect="1"/>
          </p:cNvPicPr>
          <p:nvPr/>
        </p:nvPicPr>
        <p:blipFill>
          <a:blip r:embed="rId2"/>
          <a:stretch>
            <a:fillRect/>
          </a:stretch>
        </p:blipFill>
        <p:spPr>
          <a:xfrm>
            <a:off x="2099217" y="2846960"/>
            <a:ext cx="4434562" cy="2429000"/>
          </a:xfrm>
          <a:prstGeom prst="rect">
            <a:avLst/>
          </a:prstGeom>
        </p:spPr>
      </p:pic>
      <p:sp>
        <p:nvSpPr>
          <p:cNvPr id="5" name="TextBox 4">
            <a:extLst>
              <a:ext uri="{FF2B5EF4-FFF2-40B4-BE49-F238E27FC236}">
                <a16:creationId xmlns:a16="http://schemas.microsoft.com/office/drawing/2014/main" id="{29B889C4-0577-8284-58BC-D3533C7C0343}"/>
              </a:ext>
            </a:extLst>
          </p:cNvPr>
          <p:cNvSpPr txBox="1"/>
          <p:nvPr/>
        </p:nvSpPr>
        <p:spPr>
          <a:xfrm>
            <a:off x="964115" y="5494400"/>
            <a:ext cx="7360920" cy="400050"/>
          </a:xfrm>
          <a:prstGeom prst="rect">
            <a:avLst/>
          </a:prstGeom>
          <a:noFill/>
        </p:spPr>
        <p:txBody>
          <a:bodyPr wrap="square" lIns="40958" tIns="40958" rIns="40958" bIns="40958" rtlCol="0">
            <a:noAutofit/>
          </a:bodyPr>
          <a:lstStyle/>
          <a:p>
            <a:pPr>
              <a:spcAft>
                <a:spcPts val="450"/>
              </a:spcAft>
            </a:pPr>
            <a:r>
              <a:rPr lang="it-IT" sz="1200" dirty="0">
                <a:solidFill>
                  <a:schemeClr val="tx2"/>
                </a:solidFill>
                <a:latin typeface="Arial (Corpo)"/>
              </a:rPr>
              <a:t>Fonte: ASSONIME 10/2021 «</a:t>
            </a:r>
            <a:r>
              <a:rPr lang="it-IT" sz="1200" i="1" dirty="0">
                <a:solidFill>
                  <a:schemeClr val="tx2"/>
                </a:solidFill>
                <a:latin typeface="Arial (Corpo)"/>
              </a:rPr>
              <a:t>L’Organismo di Vigilanza nella prassi delle imprese a vent’anni dal </a:t>
            </a:r>
            <a:r>
              <a:rPr lang="it-IT" sz="1200" i="1" dirty="0" err="1">
                <a:solidFill>
                  <a:schemeClr val="tx2"/>
                </a:solidFill>
                <a:latin typeface="Arial (Corpo)"/>
              </a:rPr>
              <a:t>D.Lgs.</a:t>
            </a:r>
            <a:r>
              <a:rPr lang="it-IT" sz="1200" i="1" dirty="0">
                <a:solidFill>
                  <a:schemeClr val="tx2"/>
                </a:solidFill>
                <a:latin typeface="Arial (Corpo)"/>
              </a:rPr>
              <a:t> 231/01»</a:t>
            </a:r>
            <a:endParaRPr lang="it-IT" sz="1200" dirty="0">
              <a:solidFill>
                <a:schemeClr val="tx2"/>
              </a:solidFill>
              <a:latin typeface="Arial (Corpo)"/>
            </a:endParaRPr>
          </a:p>
        </p:txBody>
      </p:sp>
    </p:spTree>
    <p:extLst>
      <p:ext uri="{BB962C8B-B14F-4D97-AF65-F5344CB8AC3E}">
        <p14:creationId xmlns:p14="http://schemas.microsoft.com/office/powerpoint/2010/main" val="3127920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3">
            <a:extLst>
              <a:ext uri="{FF2B5EF4-FFF2-40B4-BE49-F238E27FC236}">
                <a16:creationId xmlns:a16="http://schemas.microsoft.com/office/drawing/2014/main" id="{93A21B07-7214-4CF2-A647-61D961D2D814}"/>
              </a:ext>
            </a:extLst>
          </p:cNvPr>
          <p:cNvSpPr txBox="1">
            <a:spLocks/>
          </p:cNvSpPr>
          <p:nvPr/>
        </p:nvSpPr>
        <p:spPr>
          <a:xfrm>
            <a:off x="685800" y="1181873"/>
            <a:ext cx="7646400" cy="40005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it-IT" sz="2100" dirty="0">
                <a:solidFill>
                  <a:srgbClr val="F68D2E"/>
                </a:solidFill>
                <a:latin typeface="Abadi" panose="020B0604020104020204" pitchFamily="34" charset="0"/>
              </a:rPr>
              <a:t> </a:t>
            </a:r>
            <a:endParaRPr lang="it-IT" sz="2100" b="1" dirty="0">
              <a:solidFill>
                <a:srgbClr val="F68D2E"/>
              </a:solidFill>
              <a:latin typeface="Abadi" panose="020B0604020104020204" pitchFamily="34" charset="0"/>
            </a:endParaRPr>
          </a:p>
        </p:txBody>
      </p:sp>
      <p:sp>
        <p:nvSpPr>
          <p:cNvPr id="17" name="Title 1">
            <a:extLst>
              <a:ext uri="{FF2B5EF4-FFF2-40B4-BE49-F238E27FC236}">
                <a16:creationId xmlns:a16="http://schemas.microsoft.com/office/drawing/2014/main" id="{57AA093A-755A-4C24-A89F-D5174EB39727}"/>
              </a:ext>
            </a:extLst>
          </p:cNvPr>
          <p:cNvSpPr txBox="1">
            <a:spLocks/>
          </p:cNvSpPr>
          <p:nvPr/>
        </p:nvSpPr>
        <p:spPr>
          <a:xfrm>
            <a:off x="685800" y="513208"/>
            <a:ext cx="7646400" cy="400050"/>
          </a:xfrm>
          <a:prstGeom prst="rect">
            <a:avLst/>
          </a:prstGeom>
        </p:spPr>
        <p:txBody>
          <a:bodyPr vert="horz" wrap="square" lIns="0" tIns="0" rIns="0" bIns="0" rtlCol="0" anchor="t" anchorCtr="0">
            <a:noAutofit/>
          </a:bodyPr>
          <a:lstStyle>
            <a:defPPr>
              <a:defRPr kern="0"/>
            </a:defPPr>
            <a:lvl1pPr algn="l" defTabSz="685817" rtl="0">
              <a:lnSpc>
                <a:spcPct val="70000"/>
              </a:lnSpc>
              <a:spcBef>
                <a:spcPct val="0"/>
              </a:spcBef>
              <a:defRPr sz="4431" b="0" i="0" kern="1200">
                <a:solidFill>
                  <a:srgbClr val="162186"/>
                </a:solidFill>
                <a:latin typeface="KPMG Bold" panose="020B0803030202040204" pitchFamily="34" charset="0"/>
                <a:ea typeface="+mj-ea"/>
                <a:cs typeface="+mj-cs"/>
              </a:defRPr>
            </a:lvl1pPr>
          </a:lstStyle>
          <a:p>
            <a:r>
              <a:rPr lang="en-GB" dirty="0"/>
              <a:t>Focus </a:t>
            </a:r>
            <a:r>
              <a:rPr lang="en-GB" dirty="0" err="1"/>
              <a:t>su</a:t>
            </a:r>
            <a:r>
              <a:rPr lang="en-GB" dirty="0"/>
              <a:t> </a:t>
            </a:r>
            <a:r>
              <a:rPr lang="en-GB" dirty="0" err="1"/>
              <a:t>OdV</a:t>
            </a:r>
            <a:endParaRPr lang="en-GB" dirty="0"/>
          </a:p>
        </p:txBody>
      </p:sp>
      <p:sp>
        <p:nvSpPr>
          <p:cNvPr id="7" name="Segnaposto testo 4">
            <a:extLst>
              <a:ext uri="{FF2B5EF4-FFF2-40B4-BE49-F238E27FC236}">
                <a16:creationId xmlns:a16="http://schemas.microsoft.com/office/drawing/2014/main" id="{F2F1494C-0145-D783-AFF9-42192CBC80BB}"/>
              </a:ext>
            </a:extLst>
          </p:cNvPr>
          <p:cNvSpPr txBox="1">
            <a:spLocks/>
          </p:cNvSpPr>
          <p:nvPr/>
        </p:nvSpPr>
        <p:spPr>
          <a:xfrm>
            <a:off x="685800" y="1475402"/>
            <a:ext cx="6427577" cy="2896097"/>
          </a:xfrm>
          <a:prstGeom prst="rect">
            <a:avLst/>
          </a:prstGeom>
          <a:ln w="6350">
            <a:solidFill>
              <a:schemeClr val="accent4"/>
            </a:solidFill>
            <a:prstDash val="dashDot"/>
          </a:ln>
        </p:spPr>
        <p:txBody>
          <a:bodyPr vert="horz" lIns="54000" tIns="81000" rIns="54000" bIns="8100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432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720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gn="just">
              <a:buFont typeface="+mj-lt"/>
              <a:buAutoNum type="arabicPeriod"/>
            </a:pPr>
            <a:r>
              <a:rPr lang="it-IT" sz="1200" b="0" dirty="0">
                <a:latin typeface="Arial (Corpo)"/>
              </a:rPr>
              <a:t>Riunioni periodiche dell’</a:t>
            </a:r>
            <a:r>
              <a:rPr lang="it-IT" sz="1200" b="0" dirty="0" err="1">
                <a:latin typeface="Arial (Corpo)"/>
              </a:rPr>
              <a:t>OdV</a:t>
            </a:r>
            <a:r>
              <a:rPr lang="it-IT" sz="1200" b="0" dirty="0">
                <a:latin typeface="Arial (Corpo)"/>
              </a:rPr>
              <a:t> e flussi informativi</a:t>
            </a:r>
          </a:p>
          <a:p>
            <a:pPr marL="228600" indent="-228600" algn="just">
              <a:buFont typeface="+mj-lt"/>
              <a:buAutoNum type="arabicPeriod"/>
            </a:pPr>
            <a:r>
              <a:rPr lang="it-IT" sz="1200" b="0" dirty="0">
                <a:latin typeface="Arial (Corpo)"/>
              </a:rPr>
              <a:t>Relazione Semestrale al </a:t>
            </a:r>
            <a:r>
              <a:rPr lang="it-IT" sz="1200" b="0" dirty="0" err="1">
                <a:latin typeface="Arial (Corpo)"/>
              </a:rPr>
              <a:t>CdA</a:t>
            </a:r>
            <a:endParaRPr lang="it-IT" sz="1200" b="0" dirty="0">
              <a:latin typeface="Arial (Corpo)"/>
            </a:endParaRPr>
          </a:p>
          <a:p>
            <a:pPr marL="228600" indent="-228600" algn="just">
              <a:buFont typeface="+mj-lt"/>
              <a:buAutoNum type="arabicPeriod"/>
            </a:pPr>
            <a:r>
              <a:rPr lang="it-IT" sz="1200" b="0" dirty="0">
                <a:latin typeface="Arial (Corpo)"/>
              </a:rPr>
              <a:t>Verbalizzazione delle Riunioni periodiche e distinzione rispetto a libri sociali del Collegio Sindacale</a:t>
            </a:r>
          </a:p>
          <a:p>
            <a:pPr algn="just"/>
            <a:endParaRPr lang="it-IT" sz="1200" b="0" dirty="0">
              <a:latin typeface="Arial (Corpo)"/>
            </a:endParaRPr>
          </a:p>
          <a:p>
            <a:pPr algn="ctr"/>
            <a:endParaRPr lang="it-IT" sz="1200" b="0" dirty="0">
              <a:latin typeface="Arial (Corpo)"/>
            </a:endParaRPr>
          </a:p>
          <a:p>
            <a:pPr algn="just"/>
            <a:endParaRPr lang="it-IT" sz="1200" b="0" dirty="0">
              <a:latin typeface="Arial (Corpo)"/>
            </a:endParaRPr>
          </a:p>
          <a:p>
            <a:pPr algn="just"/>
            <a:endParaRPr lang="it-IT" sz="1200" b="0" dirty="0">
              <a:latin typeface="Arial (Corpo)"/>
            </a:endParaRPr>
          </a:p>
          <a:p>
            <a:pPr algn="just"/>
            <a:r>
              <a:rPr lang="it-IT" sz="1200" b="0" dirty="0">
                <a:latin typeface="Arial (Corpo)"/>
              </a:rPr>
              <a:t>                         </a:t>
            </a:r>
          </a:p>
        </p:txBody>
      </p:sp>
    </p:spTree>
    <p:extLst>
      <p:ext uri="{BB962C8B-B14F-4D97-AF65-F5344CB8AC3E}">
        <p14:creationId xmlns:p14="http://schemas.microsoft.com/office/powerpoint/2010/main" val="241493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048" y="418728"/>
            <a:ext cx="6728408" cy="534825"/>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Cosa introduce nel nostro ordinamento</a:t>
            </a:r>
          </a:p>
        </p:txBody>
      </p:sp>
      <p:sp>
        <p:nvSpPr>
          <p:cNvPr id="3" name="object 3"/>
          <p:cNvSpPr txBox="1"/>
          <p:nvPr/>
        </p:nvSpPr>
        <p:spPr>
          <a:xfrm>
            <a:off x="321868" y="5918524"/>
            <a:ext cx="8068945" cy="484172"/>
          </a:xfrm>
          <a:prstGeom prst="rect">
            <a:avLst/>
          </a:prstGeom>
        </p:spPr>
        <p:txBody>
          <a:bodyPr vert="horz" wrap="square" lIns="0" tIns="12700" rIns="0" bIns="0" rtlCol="0">
            <a:spAutoFit/>
          </a:bodyPr>
          <a:lstStyle/>
          <a:p>
            <a:pPr marL="463550" marR="5080" indent="-451484">
              <a:lnSpc>
                <a:spcPct val="134700"/>
              </a:lnSpc>
              <a:spcBef>
                <a:spcPts val="100"/>
              </a:spcBef>
            </a:pPr>
            <a:r>
              <a:rPr sz="1200" b="1" u="heavy" dirty="0">
                <a:solidFill>
                  <a:schemeClr val="tx2"/>
                </a:solidFill>
                <a:uFill>
                  <a:solidFill>
                    <a:srgbClr val="0000FF"/>
                  </a:solidFill>
                </a:uFill>
                <a:latin typeface="Arial"/>
                <a:cs typeface="Arial"/>
              </a:rPr>
              <a:t>N.B.:</a:t>
            </a:r>
            <a:r>
              <a:rPr sz="1200" b="1" u="heavy" spc="-55" dirty="0">
                <a:solidFill>
                  <a:schemeClr val="tx2"/>
                </a:solidFill>
                <a:uFill>
                  <a:solidFill>
                    <a:srgbClr val="0000FF"/>
                  </a:solidFill>
                </a:uFill>
                <a:latin typeface="Arial"/>
                <a:cs typeface="Arial"/>
              </a:rPr>
              <a:t> </a:t>
            </a:r>
            <a:r>
              <a:rPr sz="1200" b="1" u="heavy" dirty="0">
                <a:solidFill>
                  <a:schemeClr val="tx2"/>
                </a:solidFill>
                <a:uFill>
                  <a:solidFill>
                    <a:srgbClr val="0000FF"/>
                  </a:solidFill>
                </a:uFill>
                <a:latin typeface="Arial"/>
                <a:cs typeface="Arial"/>
              </a:rPr>
              <a:t>Le</a:t>
            </a:r>
            <a:r>
              <a:rPr sz="1200" b="1" u="heavy" spc="-50" dirty="0">
                <a:solidFill>
                  <a:schemeClr val="tx2"/>
                </a:solidFill>
                <a:uFill>
                  <a:solidFill>
                    <a:srgbClr val="0000FF"/>
                  </a:solidFill>
                </a:uFill>
                <a:latin typeface="Arial"/>
                <a:cs typeface="Arial"/>
              </a:rPr>
              <a:t> </a:t>
            </a:r>
            <a:r>
              <a:rPr sz="1200" b="1" u="heavy" dirty="0">
                <a:solidFill>
                  <a:schemeClr val="tx2"/>
                </a:solidFill>
                <a:uFill>
                  <a:solidFill>
                    <a:srgbClr val="0000FF"/>
                  </a:solidFill>
                </a:uFill>
                <a:latin typeface="Arial"/>
                <a:cs typeface="Arial"/>
              </a:rPr>
              <a:t>sanzioni</a:t>
            </a:r>
            <a:r>
              <a:rPr sz="1200" b="1" u="heavy" spc="-75" dirty="0">
                <a:solidFill>
                  <a:schemeClr val="tx2"/>
                </a:solidFill>
                <a:uFill>
                  <a:solidFill>
                    <a:srgbClr val="0000FF"/>
                  </a:solidFill>
                </a:uFill>
                <a:latin typeface="Arial"/>
                <a:cs typeface="Arial"/>
              </a:rPr>
              <a:t> </a:t>
            </a:r>
            <a:r>
              <a:rPr sz="1200" b="1" u="heavy" spc="-10" dirty="0">
                <a:solidFill>
                  <a:schemeClr val="tx2"/>
                </a:solidFill>
                <a:uFill>
                  <a:solidFill>
                    <a:srgbClr val="0000FF"/>
                  </a:solidFill>
                </a:uFill>
                <a:latin typeface="Arial"/>
                <a:cs typeface="Arial"/>
              </a:rPr>
              <a:t>interdittive</a:t>
            </a:r>
            <a:r>
              <a:rPr sz="1200" b="1" u="heavy" spc="-40" dirty="0">
                <a:solidFill>
                  <a:schemeClr val="tx2"/>
                </a:solidFill>
                <a:uFill>
                  <a:solidFill>
                    <a:srgbClr val="0000FF"/>
                  </a:solidFill>
                </a:uFill>
                <a:latin typeface="Arial"/>
                <a:cs typeface="Arial"/>
              </a:rPr>
              <a:t> </a:t>
            </a:r>
            <a:r>
              <a:rPr sz="1200" b="1" u="heavy" dirty="0">
                <a:solidFill>
                  <a:schemeClr val="tx2"/>
                </a:solidFill>
                <a:uFill>
                  <a:solidFill>
                    <a:srgbClr val="0000FF"/>
                  </a:solidFill>
                </a:uFill>
                <a:latin typeface="Arial"/>
                <a:cs typeface="Arial"/>
              </a:rPr>
              <a:t>possono</a:t>
            </a:r>
            <a:r>
              <a:rPr sz="1200" b="1" u="heavy" spc="-35" dirty="0">
                <a:solidFill>
                  <a:schemeClr val="tx2"/>
                </a:solidFill>
                <a:uFill>
                  <a:solidFill>
                    <a:srgbClr val="0000FF"/>
                  </a:solidFill>
                </a:uFill>
                <a:latin typeface="Arial"/>
                <a:cs typeface="Arial"/>
              </a:rPr>
              <a:t> </a:t>
            </a:r>
            <a:r>
              <a:rPr sz="1200" b="1" u="heavy" dirty="0">
                <a:solidFill>
                  <a:schemeClr val="tx2"/>
                </a:solidFill>
                <a:uFill>
                  <a:solidFill>
                    <a:srgbClr val="0000FF"/>
                  </a:solidFill>
                </a:uFill>
                <a:latin typeface="Arial"/>
                <a:cs typeface="Arial"/>
              </a:rPr>
              <a:t>essere</a:t>
            </a:r>
            <a:r>
              <a:rPr sz="1200" b="1" u="heavy" spc="-40" dirty="0">
                <a:solidFill>
                  <a:schemeClr val="tx2"/>
                </a:solidFill>
                <a:uFill>
                  <a:solidFill>
                    <a:srgbClr val="0000FF"/>
                  </a:solidFill>
                </a:uFill>
                <a:latin typeface="Arial"/>
                <a:cs typeface="Arial"/>
              </a:rPr>
              <a:t> </a:t>
            </a:r>
            <a:r>
              <a:rPr sz="1200" b="1" u="heavy" dirty="0">
                <a:solidFill>
                  <a:schemeClr val="tx2"/>
                </a:solidFill>
                <a:uFill>
                  <a:solidFill>
                    <a:srgbClr val="0000FF"/>
                  </a:solidFill>
                </a:uFill>
                <a:latin typeface="Arial"/>
                <a:cs typeface="Arial"/>
              </a:rPr>
              <a:t>irrogate</a:t>
            </a:r>
            <a:r>
              <a:rPr sz="1200" b="1" u="heavy" spc="-70" dirty="0">
                <a:solidFill>
                  <a:schemeClr val="tx2"/>
                </a:solidFill>
                <a:uFill>
                  <a:solidFill>
                    <a:srgbClr val="0000FF"/>
                  </a:solidFill>
                </a:uFill>
                <a:latin typeface="Arial"/>
                <a:cs typeface="Arial"/>
              </a:rPr>
              <a:t> </a:t>
            </a:r>
            <a:r>
              <a:rPr sz="1200" b="1" u="heavy" dirty="0">
                <a:solidFill>
                  <a:schemeClr val="tx2"/>
                </a:solidFill>
                <a:uFill>
                  <a:solidFill>
                    <a:srgbClr val="0000FF"/>
                  </a:solidFill>
                </a:uFill>
                <a:latin typeface="Arial"/>
                <a:cs typeface="Arial"/>
              </a:rPr>
              <a:t>anche</a:t>
            </a:r>
            <a:r>
              <a:rPr sz="1200" b="1" u="heavy" spc="-30" dirty="0">
                <a:solidFill>
                  <a:schemeClr val="tx2"/>
                </a:solidFill>
                <a:uFill>
                  <a:solidFill>
                    <a:srgbClr val="0000FF"/>
                  </a:solidFill>
                </a:uFill>
                <a:latin typeface="Arial"/>
                <a:cs typeface="Arial"/>
              </a:rPr>
              <a:t> </a:t>
            </a:r>
            <a:r>
              <a:rPr sz="1200" b="1" u="heavy" dirty="0">
                <a:solidFill>
                  <a:schemeClr val="tx2"/>
                </a:solidFill>
                <a:uFill>
                  <a:solidFill>
                    <a:srgbClr val="0000FF"/>
                  </a:solidFill>
                </a:uFill>
                <a:latin typeface="Arial"/>
                <a:cs typeface="Arial"/>
              </a:rPr>
              <a:t>in</a:t>
            </a:r>
            <a:r>
              <a:rPr sz="1200" b="1" u="heavy" spc="-45" dirty="0">
                <a:solidFill>
                  <a:schemeClr val="tx2"/>
                </a:solidFill>
                <a:uFill>
                  <a:solidFill>
                    <a:srgbClr val="0000FF"/>
                  </a:solidFill>
                </a:uFill>
                <a:latin typeface="Arial"/>
                <a:cs typeface="Arial"/>
              </a:rPr>
              <a:t> </a:t>
            </a:r>
            <a:r>
              <a:rPr sz="1200" b="1" u="heavy" dirty="0">
                <a:solidFill>
                  <a:schemeClr val="tx2"/>
                </a:solidFill>
                <a:uFill>
                  <a:solidFill>
                    <a:srgbClr val="0000FF"/>
                  </a:solidFill>
                </a:uFill>
                <a:latin typeface="Arial"/>
                <a:cs typeface="Arial"/>
              </a:rPr>
              <a:t>via</a:t>
            </a:r>
            <a:r>
              <a:rPr sz="1200" b="1" u="heavy" spc="-40" dirty="0">
                <a:solidFill>
                  <a:schemeClr val="tx2"/>
                </a:solidFill>
                <a:uFill>
                  <a:solidFill>
                    <a:srgbClr val="0000FF"/>
                  </a:solidFill>
                </a:uFill>
                <a:latin typeface="Arial"/>
                <a:cs typeface="Arial"/>
              </a:rPr>
              <a:t> </a:t>
            </a:r>
            <a:r>
              <a:rPr sz="1200" b="1" u="heavy" dirty="0">
                <a:solidFill>
                  <a:schemeClr val="tx2"/>
                </a:solidFill>
                <a:uFill>
                  <a:solidFill>
                    <a:srgbClr val="0000FF"/>
                  </a:solidFill>
                </a:uFill>
                <a:latin typeface="Arial"/>
                <a:cs typeface="Arial"/>
              </a:rPr>
              <a:t>cautelare</a:t>
            </a:r>
            <a:r>
              <a:rPr sz="1200" b="1" u="heavy" spc="-50" dirty="0">
                <a:solidFill>
                  <a:schemeClr val="tx2"/>
                </a:solidFill>
                <a:uFill>
                  <a:solidFill>
                    <a:srgbClr val="0000FF"/>
                  </a:solidFill>
                </a:uFill>
                <a:latin typeface="Arial"/>
                <a:cs typeface="Arial"/>
              </a:rPr>
              <a:t> </a:t>
            </a:r>
            <a:r>
              <a:rPr sz="1200" b="1" u="heavy" dirty="0">
                <a:solidFill>
                  <a:schemeClr val="tx2"/>
                </a:solidFill>
                <a:uFill>
                  <a:solidFill>
                    <a:srgbClr val="0000FF"/>
                  </a:solidFill>
                </a:uFill>
                <a:latin typeface="Arial"/>
                <a:cs typeface="Arial"/>
              </a:rPr>
              <a:t>nel</a:t>
            </a:r>
            <a:r>
              <a:rPr sz="1200" b="1" u="heavy" spc="-30" dirty="0">
                <a:solidFill>
                  <a:schemeClr val="tx2"/>
                </a:solidFill>
                <a:uFill>
                  <a:solidFill>
                    <a:srgbClr val="0000FF"/>
                  </a:solidFill>
                </a:uFill>
                <a:latin typeface="Arial"/>
                <a:cs typeface="Arial"/>
              </a:rPr>
              <a:t> </a:t>
            </a:r>
            <a:r>
              <a:rPr sz="1200" b="1" u="heavy" dirty="0">
                <a:solidFill>
                  <a:schemeClr val="tx2"/>
                </a:solidFill>
                <a:uFill>
                  <a:solidFill>
                    <a:srgbClr val="0000FF"/>
                  </a:solidFill>
                </a:uFill>
                <a:latin typeface="Arial"/>
                <a:cs typeface="Arial"/>
              </a:rPr>
              <a:t>corso</a:t>
            </a:r>
            <a:r>
              <a:rPr sz="1200" b="1" u="heavy" spc="-40" dirty="0">
                <a:solidFill>
                  <a:schemeClr val="tx2"/>
                </a:solidFill>
                <a:uFill>
                  <a:solidFill>
                    <a:srgbClr val="0000FF"/>
                  </a:solidFill>
                </a:uFill>
                <a:latin typeface="Arial"/>
                <a:cs typeface="Arial"/>
              </a:rPr>
              <a:t> </a:t>
            </a:r>
            <a:r>
              <a:rPr sz="1200" b="1" u="heavy" spc="-25" dirty="0">
                <a:solidFill>
                  <a:schemeClr val="tx2"/>
                </a:solidFill>
                <a:uFill>
                  <a:solidFill>
                    <a:srgbClr val="0000FF"/>
                  </a:solidFill>
                </a:uFill>
                <a:latin typeface="Arial"/>
                <a:cs typeface="Arial"/>
              </a:rPr>
              <a:t>del</a:t>
            </a:r>
            <a:r>
              <a:rPr sz="1200" b="1" u="none" spc="-25" dirty="0">
                <a:solidFill>
                  <a:schemeClr val="tx2"/>
                </a:solidFill>
                <a:latin typeface="Arial"/>
                <a:cs typeface="Arial"/>
              </a:rPr>
              <a:t> </a:t>
            </a:r>
            <a:r>
              <a:rPr sz="1200" b="1" u="heavy" spc="-10" dirty="0">
                <a:solidFill>
                  <a:schemeClr val="tx2"/>
                </a:solidFill>
                <a:uFill>
                  <a:solidFill>
                    <a:srgbClr val="000000"/>
                  </a:solidFill>
                </a:uFill>
                <a:latin typeface="Arial"/>
                <a:cs typeface="Arial"/>
              </a:rPr>
              <a:t>procedimento</a:t>
            </a:r>
            <a:r>
              <a:rPr sz="1200" b="1" u="heavy" spc="-50"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penale</a:t>
            </a:r>
            <a:r>
              <a:rPr sz="1200" b="1" u="heavy" spc="-20"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di</a:t>
            </a:r>
            <a:r>
              <a:rPr sz="1200" b="1" u="heavy" spc="-20" dirty="0">
                <a:solidFill>
                  <a:schemeClr val="tx2"/>
                </a:solidFill>
                <a:uFill>
                  <a:solidFill>
                    <a:srgbClr val="000000"/>
                  </a:solidFill>
                </a:uFill>
                <a:latin typeface="Arial"/>
                <a:cs typeface="Arial"/>
              </a:rPr>
              <a:t> </a:t>
            </a:r>
            <a:r>
              <a:rPr sz="1200" b="1" u="heavy" dirty="0">
                <a:solidFill>
                  <a:schemeClr val="tx2"/>
                </a:solidFill>
                <a:uFill>
                  <a:solidFill>
                    <a:srgbClr val="000000"/>
                  </a:solidFill>
                </a:uFill>
                <a:latin typeface="Arial"/>
                <a:cs typeface="Arial"/>
              </a:rPr>
              <a:t>accertamento</a:t>
            </a:r>
            <a:r>
              <a:rPr sz="1200" b="1" u="heavy" spc="-25" dirty="0">
                <a:solidFill>
                  <a:schemeClr val="tx2"/>
                </a:solidFill>
                <a:uFill>
                  <a:solidFill>
                    <a:srgbClr val="000000"/>
                  </a:solidFill>
                </a:uFill>
                <a:latin typeface="Arial"/>
                <a:cs typeface="Arial"/>
              </a:rPr>
              <a:t> </a:t>
            </a:r>
            <a:r>
              <a:rPr sz="1200" b="1" u="heavy" spc="-10" dirty="0">
                <a:solidFill>
                  <a:schemeClr val="tx2"/>
                </a:solidFill>
                <a:uFill>
                  <a:solidFill>
                    <a:srgbClr val="000000"/>
                  </a:solidFill>
                </a:uFill>
                <a:latin typeface="Arial"/>
                <a:cs typeface="Arial"/>
              </a:rPr>
              <a:t>del</a:t>
            </a:r>
            <a:r>
              <a:rPr sz="1200" b="1" u="heavy" spc="-100" dirty="0">
                <a:solidFill>
                  <a:schemeClr val="tx2"/>
                </a:solidFill>
                <a:uFill>
                  <a:solidFill>
                    <a:srgbClr val="000000"/>
                  </a:solidFill>
                </a:uFill>
                <a:latin typeface="Arial"/>
                <a:cs typeface="Arial"/>
              </a:rPr>
              <a:t> </a:t>
            </a:r>
            <a:r>
              <a:rPr sz="1200" b="1" u="heavy" spc="-10" dirty="0">
                <a:solidFill>
                  <a:schemeClr val="tx2"/>
                </a:solidFill>
                <a:uFill>
                  <a:solidFill>
                    <a:srgbClr val="000000"/>
                  </a:solidFill>
                </a:uFill>
                <a:latin typeface="Arial"/>
                <a:cs typeface="Arial"/>
              </a:rPr>
              <a:t>reato</a:t>
            </a:r>
            <a:r>
              <a:rPr sz="1200" b="1" u="none" spc="-10" dirty="0">
                <a:solidFill>
                  <a:schemeClr val="tx2"/>
                </a:solidFill>
                <a:latin typeface="Arial"/>
                <a:cs typeface="Arial"/>
              </a:rPr>
              <a:t>.</a:t>
            </a:r>
            <a:endParaRPr sz="1200" dirty="0">
              <a:solidFill>
                <a:schemeClr val="tx2"/>
              </a:solidFill>
              <a:latin typeface="Arial"/>
              <a:cs typeface="Arial"/>
            </a:endParaRPr>
          </a:p>
        </p:txBody>
      </p:sp>
      <p:grpSp>
        <p:nvGrpSpPr>
          <p:cNvPr id="4" name="object 4"/>
          <p:cNvGrpSpPr/>
          <p:nvPr/>
        </p:nvGrpSpPr>
        <p:grpSpPr>
          <a:xfrm>
            <a:off x="2720340" y="1010666"/>
            <a:ext cx="2349500" cy="2917825"/>
            <a:chOff x="2720340" y="1010666"/>
            <a:chExt cx="2349500" cy="2917825"/>
          </a:xfrm>
        </p:grpSpPr>
        <p:sp>
          <p:nvSpPr>
            <p:cNvPr id="5" name="object 5"/>
            <p:cNvSpPr/>
            <p:nvPr/>
          </p:nvSpPr>
          <p:spPr>
            <a:xfrm>
              <a:off x="4267961" y="1023366"/>
              <a:ext cx="784860" cy="2892425"/>
            </a:xfrm>
            <a:custGeom>
              <a:avLst/>
              <a:gdLst/>
              <a:ahLst/>
              <a:cxnLst/>
              <a:rect l="l" t="t" r="r" b="b"/>
              <a:pathLst>
                <a:path w="784860" h="2892425">
                  <a:moveTo>
                    <a:pt x="0" y="2892158"/>
                  </a:moveTo>
                  <a:lnTo>
                    <a:pt x="53670" y="2874772"/>
                  </a:lnTo>
                  <a:lnTo>
                    <a:pt x="89014" y="2844876"/>
                  </a:lnTo>
                  <a:lnTo>
                    <a:pt x="123698" y="2801454"/>
                  </a:lnTo>
                  <a:lnTo>
                    <a:pt x="157467" y="2745486"/>
                  </a:lnTo>
                  <a:lnTo>
                    <a:pt x="190042" y="2677922"/>
                  </a:lnTo>
                  <a:lnTo>
                    <a:pt x="205803" y="2640101"/>
                  </a:lnTo>
                  <a:lnTo>
                    <a:pt x="221170" y="2599740"/>
                  </a:lnTo>
                  <a:lnTo>
                    <a:pt x="236105" y="2556967"/>
                  </a:lnTo>
                  <a:lnTo>
                    <a:pt x="250571" y="2511894"/>
                  </a:lnTo>
                  <a:lnTo>
                    <a:pt x="264553" y="2464650"/>
                  </a:lnTo>
                  <a:lnTo>
                    <a:pt x="278015" y="2415362"/>
                  </a:lnTo>
                  <a:lnTo>
                    <a:pt x="290906" y="2364130"/>
                  </a:lnTo>
                  <a:lnTo>
                    <a:pt x="303212" y="2311095"/>
                  </a:lnTo>
                  <a:lnTo>
                    <a:pt x="314883" y="2256370"/>
                  </a:lnTo>
                  <a:lnTo>
                    <a:pt x="325894" y="2200084"/>
                  </a:lnTo>
                  <a:lnTo>
                    <a:pt x="336219" y="2142337"/>
                  </a:lnTo>
                  <a:lnTo>
                    <a:pt x="345821" y="2083257"/>
                  </a:lnTo>
                  <a:lnTo>
                    <a:pt x="354660" y="2022983"/>
                  </a:lnTo>
                  <a:lnTo>
                    <a:pt x="362712" y="1961616"/>
                  </a:lnTo>
                  <a:lnTo>
                    <a:pt x="369938" y="1899285"/>
                  </a:lnTo>
                  <a:lnTo>
                    <a:pt x="376313" y="1836115"/>
                  </a:lnTo>
                  <a:lnTo>
                    <a:pt x="381787" y="1772208"/>
                  </a:lnTo>
                  <a:lnTo>
                    <a:pt x="386346" y="1707705"/>
                  </a:lnTo>
                  <a:lnTo>
                    <a:pt x="389953" y="1642719"/>
                  </a:lnTo>
                  <a:lnTo>
                    <a:pt x="392557" y="1577378"/>
                  </a:lnTo>
                  <a:lnTo>
                    <a:pt x="394157" y="1511782"/>
                  </a:lnTo>
                  <a:lnTo>
                    <a:pt x="394690" y="1446072"/>
                  </a:lnTo>
                  <a:lnTo>
                    <a:pt x="394995" y="1376121"/>
                  </a:lnTo>
                  <a:lnTo>
                    <a:pt x="395922" y="1306322"/>
                  </a:lnTo>
                  <a:lnTo>
                    <a:pt x="397421" y="1236814"/>
                  </a:lnTo>
                  <a:lnTo>
                    <a:pt x="399491" y="1167739"/>
                  </a:lnTo>
                  <a:lnTo>
                    <a:pt x="402107" y="1099248"/>
                  </a:lnTo>
                  <a:lnTo>
                    <a:pt x="405244" y="1031494"/>
                  </a:lnTo>
                  <a:lnTo>
                    <a:pt x="408889" y="964603"/>
                  </a:lnTo>
                  <a:lnTo>
                    <a:pt x="413016" y="898728"/>
                  </a:lnTo>
                  <a:lnTo>
                    <a:pt x="417614" y="834021"/>
                  </a:lnTo>
                  <a:lnTo>
                    <a:pt x="422656" y="770636"/>
                  </a:lnTo>
                  <a:lnTo>
                    <a:pt x="428117" y="708698"/>
                  </a:lnTo>
                  <a:lnTo>
                    <a:pt x="433984" y="648360"/>
                  </a:lnTo>
                  <a:lnTo>
                    <a:pt x="440245" y="589775"/>
                  </a:lnTo>
                  <a:lnTo>
                    <a:pt x="446862" y="533069"/>
                  </a:lnTo>
                  <a:lnTo>
                    <a:pt x="453821" y="478421"/>
                  </a:lnTo>
                  <a:lnTo>
                    <a:pt x="461098" y="425945"/>
                  </a:lnTo>
                  <a:lnTo>
                    <a:pt x="468693" y="375805"/>
                  </a:lnTo>
                  <a:lnTo>
                    <a:pt x="476567" y="328129"/>
                  </a:lnTo>
                  <a:lnTo>
                    <a:pt x="484695" y="283095"/>
                  </a:lnTo>
                  <a:lnTo>
                    <a:pt x="493064" y="240804"/>
                  </a:lnTo>
                  <a:lnTo>
                    <a:pt x="501662" y="201447"/>
                  </a:lnTo>
                  <a:lnTo>
                    <a:pt x="519455" y="132029"/>
                  </a:lnTo>
                  <a:lnTo>
                    <a:pt x="537883" y="76009"/>
                  </a:lnTo>
                  <a:lnTo>
                    <a:pt x="556793" y="34556"/>
                  </a:lnTo>
                  <a:lnTo>
                    <a:pt x="585711" y="2235"/>
                  </a:lnTo>
                  <a:lnTo>
                    <a:pt x="595426" y="0"/>
                  </a:lnTo>
                  <a:lnTo>
                    <a:pt x="635139" y="6299"/>
                  </a:lnTo>
                  <a:lnTo>
                    <a:pt x="673442" y="24028"/>
                  </a:lnTo>
                  <a:lnTo>
                    <a:pt x="708939" y="51435"/>
                  </a:lnTo>
                  <a:lnTo>
                    <a:pt x="740206" y="86766"/>
                  </a:lnTo>
                  <a:lnTo>
                    <a:pt x="765860" y="128295"/>
                  </a:lnTo>
                  <a:lnTo>
                    <a:pt x="784479" y="174256"/>
                  </a:lnTo>
                </a:path>
              </a:pathLst>
            </a:custGeom>
            <a:ln w="25400">
              <a:solidFill>
                <a:srgbClr val="A6A6A6"/>
              </a:solidFill>
              <a:prstDash val="lgDash"/>
            </a:ln>
          </p:spPr>
          <p:txBody>
            <a:bodyPr wrap="square" lIns="0" tIns="0" rIns="0" bIns="0" rtlCol="0"/>
            <a:lstStyle/>
            <a:p>
              <a:endParaRPr/>
            </a:p>
          </p:txBody>
        </p:sp>
        <p:sp>
          <p:nvSpPr>
            <p:cNvPr id="6" name="object 6"/>
            <p:cNvSpPr/>
            <p:nvPr/>
          </p:nvSpPr>
          <p:spPr>
            <a:xfrm>
              <a:off x="5018532" y="1142999"/>
              <a:ext cx="51435" cy="129539"/>
            </a:xfrm>
            <a:custGeom>
              <a:avLst/>
              <a:gdLst/>
              <a:ahLst/>
              <a:cxnLst/>
              <a:rect l="l" t="t" r="r" b="b"/>
              <a:pathLst>
                <a:path w="51435" h="129540">
                  <a:moveTo>
                    <a:pt x="51206" y="0"/>
                  </a:moveTo>
                  <a:lnTo>
                    <a:pt x="33540" y="54089"/>
                  </a:lnTo>
                  <a:lnTo>
                    <a:pt x="0" y="7772"/>
                  </a:lnTo>
                  <a:lnTo>
                    <a:pt x="45440" y="129387"/>
                  </a:lnTo>
                  <a:lnTo>
                    <a:pt x="48793" y="54089"/>
                  </a:lnTo>
                  <a:lnTo>
                    <a:pt x="51206" y="0"/>
                  </a:lnTo>
                  <a:close/>
                </a:path>
              </a:pathLst>
            </a:custGeom>
            <a:solidFill>
              <a:srgbClr val="A6A6A6"/>
            </a:solidFill>
          </p:spPr>
          <p:txBody>
            <a:bodyPr wrap="square" lIns="0" tIns="0" rIns="0" bIns="0" rtlCol="0"/>
            <a:lstStyle/>
            <a:p>
              <a:endParaRPr/>
            </a:p>
          </p:txBody>
        </p:sp>
        <p:pic>
          <p:nvPicPr>
            <p:cNvPr id="7" name="object 7"/>
            <p:cNvPicPr/>
            <p:nvPr/>
          </p:nvPicPr>
          <p:blipFill>
            <a:blip r:embed="rId2" cstate="print"/>
            <a:stretch>
              <a:fillRect/>
            </a:stretch>
          </p:blipFill>
          <p:spPr>
            <a:xfrm>
              <a:off x="2720340" y="1965960"/>
              <a:ext cx="1677923" cy="966203"/>
            </a:xfrm>
            <a:prstGeom prst="rect">
              <a:avLst/>
            </a:prstGeom>
          </p:spPr>
        </p:pic>
      </p:grpSp>
      <p:sp>
        <p:nvSpPr>
          <p:cNvPr id="8" name="object 8"/>
          <p:cNvSpPr txBox="1"/>
          <p:nvPr/>
        </p:nvSpPr>
        <p:spPr>
          <a:xfrm>
            <a:off x="2839744" y="2113597"/>
            <a:ext cx="1282700" cy="566822"/>
          </a:xfrm>
          <a:prstGeom prst="rect">
            <a:avLst/>
          </a:prstGeom>
        </p:spPr>
        <p:txBody>
          <a:bodyPr vert="horz" wrap="square" lIns="0" tIns="12700" rIns="0" bIns="0" rtlCol="0">
            <a:spAutoFit/>
          </a:bodyPr>
          <a:lstStyle/>
          <a:p>
            <a:pPr marL="12700" marR="5080" algn="ctr">
              <a:lnSpc>
                <a:spcPct val="100000"/>
              </a:lnSpc>
              <a:spcBef>
                <a:spcPts val="100"/>
              </a:spcBef>
            </a:pPr>
            <a:r>
              <a:rPr sz="1200" spc="-10" dirty="0">
                <a:solidFill>
                  <a:schemeClr val="bg1"/>
                </a:solidFill>
                <a:latin typeface="Arial"/>
                <a:cs typeface="Arial"/>
              </a:rPr>
              <a:t>Responsabilità </a:t>
            </a:r>
            <a:r>
              <a:rPr sz="1200" dirty="0">
                <a:solidFill>
                  <a:schemeClr val="bg1"/>
                </a:solidFill>
                <a:latin typeface="Arial"/>
                <a:cs typeface="Arial"/>
              </a:rPr>
              <a:t>penale</a:t>
            </a:r>
            <a:r>
              <a:rPr sz="1200" spc="-45" dirty="0">
                <a:solidFill>
                  <a:schemeClr val="bg1"/>
                </a:solidFill>
                <a:latin typeface="Arial"/>
                <a:cs typeface="Arial"/>
              </a:rPr>
              <a:t> </a:t>
            </a:r>
            <a:r>
              <a:rPr sz="1200" spc="-20" dirty="0">
                <a:solidFill>
                  <a:schemeClr val="bg1"/>
                </a:solidFill>
                <a:latin typeface="Arial"/>
                <a:cs typeface="Arial"/>
              </a:rPr>
              <a:t>della </a:t>
            </a:r>
            <a:r>
              <a:rPr sz="1200" spc="-10" dirty="0">
                <a:solidFill>
                  <a:schemeClr val="bg1"/>
                </a:solidFill>
                <a:latin typeface="Arial"/>
                <a:cs typeface="Arial"/>
              </a:rPr>
              <a:t>persona</a:t>
            </a:r>
            <a:r>
              <a:rPr sz="1200" spc="-50" dirty="0">
                <a:solidFill>
                  <a:schemeClr val="bg1"/>
                </a:solidFill>
                <a:latin typeface="Arial"/>
                <a:cs typeface="Arial"/>
              </a:rPr>
              <a:t> </a:t>
            </a:r>
            <a:r>
              <a:rPr sz="1200" spc="-10" dirty="0">
                <a:solidFill>
                  <a:schemeClr val="bg1"/>
                </a:solidFill>
                <a:latin typeface="Arial"/>
                <a:cs typeface="Arial"/>
              </a:rPr>
              <a:t>fisica</a:t>
            </a:r>
            <a:endParaRPr sz="1200" dirty="0">
              <a:solidFill>
                <a:schemeClr val="bg1"/>
              </a:solidFill>
              <a:latin typeface="Arial"/>
              <a:cs typeface="Arial"/>
            </a:endParaRPr>
          </a:p>
        </p:txBody>
      </p:sp>
      <p:grpSp>
        <p:nvGrpSpPr>
          <p:cNvPr id="9" name="object 9"/>
          <p:cNvGrpSpPr/>
          <p:nvPr/>
        </p:nvGrpSpPr>
        <p:grpSpPr>
          <a:xfrm>
            <a:off x="92964" y="702564"/>
            <a:ext cx="9051290" cy="5450205"/>
            <a:chOff x="92964" y="702564"/>
            <a:chExt cx="9051290" cy="5450205"/>
          </a:xfrm>
        </p:grpSpPr>
        <p:pic>
          <p:nvPicPr>
            <p:cNvPr id="10" name="object 10"/>
            <p:cNvPicPr/>
            <p:nvPr/>
          </p:nvPicPr>
          <p:blipFill>
            <a:blip r:embed="rId3" cstate="print"/>
            <a:stretch>
              <a:fillRect/>
            </a:stretch>
          </p:blipFill>
          <p:spPr>
            <a:xfrm>
              <a:off x="4623816" y="702564"/>
              <a:ext cx="4520182" cy="5449823"/>
            </a:xfrm>
            <a:prstGeom prst="rect">
              <a:avLst/>
            </a:prstGeom>
          </p:spPr>
        </p:pic>
        <p:pic>
          <p:nvPicPr>
            <p:cNvPr id="11" name="object 11"/>
            <p:cNvPicPr/>
            <p:nvPr/>
          </p:nvPicPr>
          <p:blipFill>
            <a:blip r:embed="rId4" cstate="print"/>
            <a:stretch>
              <a:fillRect/>
            </a:stretch>
          </p:blipFill>
          <p:spPr>
            <a:xfrm>
              <a:off x="92964" y="2676144"/>
              <a:ext cx="1987295" cy="862583"/>
            </a:xfrm>
            <a:prstGeom prst="rect">
              <a:avLst/>
            </a:prstGeom>
          </p:spPr>
        </p:pic>
      </p:grpSp>
      <p:sp>
        <p:nvSpPr>
          <p:cNvPr id="12" name="object 12"/>
          <p:cNvSpPr txBox="1"/>
          <p:nvPr/>
        </p:nvSpPr>
        <p:spPr>
          <a:xfrm>
            <a:off x="147225" y="2797022"/>
            <a:ext cx="1854835" cy="719812"/>
          </a:xfrm>
          <a:prstGeom prst="rect">
            <a:avLst/>
          </a:prstGeom>
        </p:spPr>
        <p:txBody>
          <a:bodyPr vert="horz" wrap="square" lIns="0" tIns="37465" rIns="0" bIns="0" rtlCol="0">
            <a:spAutoFit/>
          </a:bodyPr>
          <a:lstStyle/>
          <a:p>
            <a:pPr marL="26034" marR="5080" indent="-13970" algn="just">
              <a:lnSpc>
                <a:spcPct val="89000"/>
              </a:lnSpc>
              <a:spcBef>
                <a:spcPts val="295"/>
              </a:spcBef>
            </a:pPr>
            <a:r>
              <a:rPr sz="1200" dirty="0">
                <a:solidFill>
                  <a:schemeClr val="tx2"/>
                </a:solidFill>
                <a:latin typeface="Arial"/>
                <a:cs typeface="Arial"/>
              </a:rPr>
              <a:t>Il</a:t>
            </a:r>
            <a:r>
              <a:rPr sz="1200" spc="50" dirty="0">
                <a:solidFill>
                  <a:schemeClr val="tx2"/>
                </a:solidFill>
                <a:latin typeface="Arial"/>
                <a:cs typeface="Arial"/>
              </a:rPr>
              <a:t> </a:t>
            </a:r>
            <a:r>
              <a:rPr sz="1200" b="1" dirty="0">
                <a:solidFill>
                  <a:schemeClr val="tx2"/>
                </a:solidFill>
                <a:latin typeface="Arial"/>
                <a:cs typeface="Arial"/>
              </a:rPr>
              <a:t>reato</a:t>
            </a:r>
            <a:r>
              <a:rPr sz="1200" b="1" spc="30" dirty="0">
                <a:solidFill>
                  <a:schemeClr val="tx2"/>
                </a:solidFill>
                <a:latin typeface="Arial"/>
                <a:cs typeface="Arial"/>
              </a:rPr>
              <a:t> </a:t>
            </a:r>
            <a:r>
              <a:rPr sz="1200" b="1" spc="-10" dirty="0">
                <a:solidFill>
                  <a:schemeClr val="tx2"/>
                </a:solidFill>
                <a:latin typeface="Arial"/>
                <a:cs typeface="Arial"/>
              </a:rPr>
              <a:t>presupposto </a:t>
            </a:r>
            <a:r>
              <a:rPr sz="1200" dirty="0">
                <a:solidFill>
                  <a:schemeClr val="tx2"/>
                </a:solidFill>
                <a:latin typeface="Arial"/>
                <a:cs typeface="Arial"/>
              </a:rPr>
              <a:t>rientra</a:t>
            </a:r>
            <a:r>
              <a:rPr sz="1200" spc="160" dirty="0">
                <a:solidFill>
                  <a:schemeClr val="tx2"/>
                </a:solidFill>
                <a:latin typeface="Arial"/>
                <a:cs typeface="Arial"/>
              </a:rPr>
              <a:t> </a:t>
            </a:r>
            <a:r>
              <a:rPr sz="1200" dirty="0">
                <a:solidFill>
                  <a:schemeClr val="tx2"/>
                </a:solidFill>
                <a:latin typeface="Arial"/>
                <a:cs typeface="Arial"/>
              </a:rPr>
              <a:t>nella</a:t>
            </a:r>
            <a:r>
              <a:rPr sz="1200" spc="165" dirty="0">
                <a:solidFill>
                  <a:schemeClr val="tx2"/>
                </a:solidFill>
                <a:latin typeface="Arial"/>
                <a:cs typeface="Arial"/>
              </a:rPr>
              <a:t> </a:t>
            </a:r>
            <a:r>
              <a:rPr sz="1200" spc="-10" dirty="0">
                <a:solidFill>
                  <a:schemeClr val="tx2"/>
                </a:solidFill>
                <a:latin typeface="Arial"/>
                <a:cs typeface="Arial"/>
              </a:rPr>
              <a:t>tipologia prevista</a:t>
            </a:r>
            <a:r>
              <a:rPr sz="1200" spc="-35" dirty="0">
                <a:solidFill>
                  <a:schemeClr val="tx2"/>
                </a:solidFill>
                <a:latin typeface="Arial"/>
                <a:cs typeface="Arial"/>
              </a:rPr>
              <a:t> </a:t>
            </a:r>
            <a:r>
              <a:rPr sz="1200" dirty="0">
                <a:solidFill>
                  <a:schemeClr val="tx2"/>
                </a:solidFill>
                <a:latin typeface="Arial"/>
                <a:cs typeface="Arial"/>
              </a:rPr>
              <a:t>dal</a:t>
            </a:r>
            <a:r>
              <a:rPr sz="1200" spc="10" dirty="0">
                <a:solidFill>
                  <a:schemeClr val="tx2"/>
                </a:solidFill>
                <a:latin typeface="Arial"/>
                <a:cs typeface="Arial"/>
              </a:rPr>
              <a:t> </a:t>
            </a:r>
            <a:r>
              <a:rPr sz="1200" spc="-10" dirty="0">
                <a:solidFill>
                  <a:schemeClr val="tx2"/>
                </a:solidFill>
                <a:latin typeface="Arial"/>
                <a:cs typeface="Arial"/>
              </a:rPr>
              <a:t>D.Lgs.</a:t>
            </a:r>
            <a:r>
              <a:rPr sz="1200" spc="-70" dirty="0">
                <a:solidFill>
                  <a:schemeClr val="tx2"/>
                </a:solidFill>
                <a:latin typeface="Arial"/>
                <a:cs typeface="Arial"/>
              </a:rPr>
              <a:t> </a:t>
            </a:r>
            <a:r>
              <a:rPr sz="1200" spc="-25" dirty="0">
                <a:solidFill>
                  <a:schemeClr val="tx2"/>
                </a:solidFill>
                <a:latin typeface="Arial"/>
                <a:cs typeface="Arial"/>
              </a:rPr>
              <a:t>n.</a:t>
            </a:r>
            <a:endParaRPr sz="1200" dirty="0">
              <a:solidFill>
                <a:schemeClr val="tx2"/>
              </a:solidFill>
              <a:latin typeface="Arial"/>
              <a:cs typeface="Arial"/>
            </a:endParaRPr>
          </a:p>
          <a:p>
            <a:pPr marR="3175" algn="ctr">
              <a:lnSpc>
                <a:spcPts val="1595"/>
              </a:lnSpc>
            </a:pPr>
            <a:r>
              <a:rPr sz="1200" spc="-10" dirty="0">
                <a:solidFill>
                  <a:schemeClr val="tx2"/>
                </a:solidFill>
                <a:latin typeface="Arial"/>
                <a:cs typeface="Arial"/>
              </a:rPr>
              <a:t>231/01</a:t>
            </a:r>
            <a:endParaRPr sz="1200" dirty="0">
              <a:solidFill>
                <a:schemeClr val="tx2"/>
              </a:solidFill>
              <a:latin typeface="Arial"/>
              <a:cs typeface="Arial"/>
            </a:endParaRPr>
          </a:p>
        </p:txBody>
      </p:sp>
      <p:pic>
        <p:nvPicPr>
          <p:cNvPr id="13" name="object 13"/>
          <p:cNvPicPr/>
          <p:nvPr/>
        </p:nvPicPr>
        <p:blipFill>
          <a:blip r:embed="rId5" cstate="print"/>
          <a:stretch>
            <a:fillRect/>
          </a:stretch>
        </p:blipFill>
        <p:spPr>
          <a:xfrm>
            <a:off x="100583" y="3901439"/>
            <a:ext cx="1987295" cy="691895"/>
          </a:xfrm>
          <a:prstGeom prst="rect">
            <a:avLst/>
          </a:prstGeom>
        </p:spPr>
      </p:pic>
      <p:sp>
        <p:nvSpPr>
          <p:cNvPr id="14" name="object 14"/>
          <p:cNvSpPr txBox="1"/>
          <p:nvPr/>
        </p:nvSpPr>
        <p:spPr>
          <a:xfrm>
            <a:off x="241358" y="3893101"/>
            <a:ext cx="1708785" cy="366511"/>
          </a:xfrm>
          <a:prstGeom prst="rect">
            <a:avLst/>
          </a:prstGeom>
        </p:spPr>
        <p:txBody>
          <a:bodyPr vert="horz" wrap="square" lIns="0" tIns="37465" rIns="0" bIns="0" rtlCol="0">
            <a:spAutoFit/>
          </a:bodyPr>
          <a:lstStyle/>
          <a:p>
            <a:pPr marL="12700" marR="5080" indent="3175" algn="ctr">
              <a:lnSpc>
                <a:spcPct val="89000"/>
              </a:lnSpc>
              <a:spcBef>
                <a:spcPts val="295"/>
              </a:spcBef>
            </a:pPr>
            <a:r>
              <a:rPr sz="1200" dirty="0">
                <a:solidFill>
                  <a:schemeClr val="tx2"/>
                </a:solidFill>
                <a:latin typeface="Arial"/>
                <a:cs typeface="Arial"/>
              </a:rPr>
              <a:t>Il</a:t>
            </a:r>
            <a:r>
              <a:rPr sz="1200" spc="-25" dirty="0">
                <a:solidFill>
                  <a:schemeClr val="tx2"/>
                </a:solidFill>
                <a:latin typeface="Arial"/>
                <a:cs typeface="Arial"/>
              </a:rPr>
              <a:t> </a:t>
            </a:r>
            <a:r>
              <a:rPr sz="1200" dirty="0">
                <a:solidFill>
                  <a:schemeClr val="tx2"/>
                </a:solidFill>
                <a:latin typeface="Arial"/>
                <a:cs typeface="Arial"/>
              </a:rPr>
              <a:t>reato</a:t>
            </a:r>
            <a:r>
              <a:rPr sz="1200" spc="-30" dirty="0">
                <a:solidFill>
                  <a:schemeClr val="tx2"/>
                </a:solidFill>
                <a:latin typeface="Arial"/>
                <a:cs typeface="Arial"/>
              </a:rPr>
              <a:t> </a:t>
            </a:r>
            <a:r>
              <a:rPr sz="1200" spc="-50" dirty="0">
                <a:solidFill>
                  <a:schemeClr val="tx2"/>
                </a:solidFill>
                <a:latin typeface="Arial"/>
                <a:cs typeface="Arial"/>
              </a:rPr>
              <a:t>è </a:t>
            </a:r>
            <a:r>
              <a:rPr sz="1200" b="1" dirty="0">
                <a:solidFill>
                  <a:schemeClr val="tx2"/>
                </a:solidFill>
                <a:latin typeface="Arial"/>
                <a:cs typeface="Arial"/>
              </a:rPr>
              <a:t>nell’interesse</a:t>
            </a:r>
            <a:r>
              <a:rPr sz="1200" b="1" spc="-80" dirty="0">
                <a:solidFill>
                  <a:schemeClr val="tx2"/>
                </a:solidFill>
                <a:latin typeface="Arial"/>
                <a:cs typeface="Arial"/>
              </a:rPr>
              <a:t> </a:t>
            </a:r>
            <a:r>
              <a:rPr sz="1200" b="1" dirty="0">
                <a:solidFill>
                  <a:schemeClr val="tx2"/>
                </a:solidFill>
                <a:latin typeface="Arial"/>
                <a:cs typeface="Arial"/>
              </a:rPr>
              <a:t>e/o</a:t>
            </a:r>
            <a:r>
              <a:rPr sz="1200" b="1" spc="-170" dirty="0">
                <a:solidFill>
                  <a:schemeClr val="tx2"/>
                </a:solidFill>
                <a:latin typeface="Arial"/>
                <a:cs typeface="Arial"/>
              </a:rPr>
              <a:t> </a:t>
            </a:r>
            <a:r>
              <a:rPr sz="1200" b="1" spc="-50" dirty="0">
                <a:solidFill>
                  <a:schemeClr val="tx2"/>
                </a:solidFill>
                <a:latin typeface="Arial"/>
                <a:cs typeface="Arial"/>
              </a:rPr>
              <a:t>a </a:t>
            </a:r>
            <a:r>
              <a:rPr sz="1200" b="1" spc="-10" dirty="0">
                <a:solidFill>
                  <a:schemeClr val="tx2"/>
                </a:solidFill>
                <a:latin typeface="Arial"/>
                <a:cs typeface="Arial"/>
              </a:rPr>
              <a:t>vantaggio</a:t>
            </a:r>
            <a:r>
              <a:rPr sz="1200" b="1" spc="-65" dirty="0">
                <a:solidFill>
                  <a:schemeClr val="tx2"/>
                </a:solidFill>
                <a:latin typeface="Arial"/>
                <a:cs typeface="Arial"/>
              </a:rPr>
              <a:t> </a:t>
            </a:r>
            <a:r>
              <a:rPr sz="1200" spc="-10" dirty="0">
                <a:solidFill>
                  <a:schemeClr val="tx2"/>
                </a:solidFill>
                <a:latin typeface="Arial"/>
                <a:cs typeface="Arial"/>
              </a:rPr>
              <a:t>dell’ente</a:t>
            </a:r>
            <a:endParaRPr sz="1200">
              <a:solidFill>
                <a:schemeClr val="tx2"/>
              </a:solidFill>
              <a:latin typeface="Arial"/>
              <a:cs typeface="Arial"/>
            </a:endParaRPr>
          </a:p>
        </p:txBody>
      </p:sp>
      <p:pic>
        <p:nvPicPr>
          <p:cNvPr id="15" name="object 15"/>
          <p:cNvPicPr/>
          <p:nvPr/>
        </p:nvPicPr>
        <p:blipFill>
          <a:blip r:embed="rId6" cstate="print"/>
          <a:stretch>
            <a:fillRect/>
          </a:stretch>
        </p:blipFill>
        <p:spPr>
          <a:xfrm>
            <a:off x="2720340" y="3212592"/>
            <a:ext cx="1659635" cy="1458467"/>
          </a:xfrm>
          <a:prstGeom prst="rect">
            <a:avLst/>
          </a:prstGeom>
        </p:spPr>
      </p:pic>
      <p:sp>
        <p:nvSpPr>
          <p:cNvPr id="16" name="object 16"/>
          <p:cNvSpPr txBox="1"/>
          <p:nvPr/>
        </p:nvSpPr>
        <p:spPr>
          <a:xfrm>
            <a:off x="2868015" y="3561129"/>
            <a:ext cx="1282700" cy="530851"/>
          </a:xfrm>
          <a:prstGeom prst="rect">
            <a:avLst/>
          </a:prstGeom>
        </p:spPr>
        <p:txBody>
          <a:bodyPr vert="horz" wrap="square" lIns="0" tIns="37465" rIns="0" bIns="0" rtlCol="0">
            <a:spAutoFit/>
          </a:bodyPr>
          <a:lstStyle/>
          <a:p>
            <a:pPr marL="12700" marR="5080" algn="ctr">
              <a:lnSpc>
                <a:spcPct val="89000"/>
              </a:lnSpc>
              <a:spcBef>
                <a:spcPts val="295"/>
              </a:spcBef>
            </a:pPr>
            <a:r>
              <a:rPr sz="1200" spc="-10" dirty="0">
                <a:solidFill>
                  <a:schemeClr val="bg1"/>
                </a:solidFill>
                <a:latin typeface="Arial"/>
                <a:cs typeface="Arial"/>
              </a:rPr>
              <a:t>Responsabilità amministrativa dell’Ente</a:t>
            </a:r>
            <a:endParaRPr sz="1200" dirty="0">
              <a:solidFill>
                <a:schemeClr val="bg1"/>
              </a:solidFill>
              <a:latin typeface="Arial"/>
              <a:cs typeface="Arial"/>
            </a:endParaRPr>
          </a:p>
        </p:txBody>
      </p:sp>
      <p:grpSp>
        <p:nvGrpSpPr>
          <p:cNvPr id="17" name="object 17"/>
          <p:cNvGrpSpPr/>
          <p:nvPr/>
        </p:nvGrpSpPr>
        <p:grpSpPr>
          <a:xfrm>
            <a:off x="100583" y="1234440"/>
            <a:ext cx="8759391" cy="4184890"/>
            <a:chOff x="14765" y="1234440"/>
            <a:chExt cx="8845209" cy="4184890"/>
          </a:xfrm>
        </p:grpSpPr>
        <p:sp>
          <p:nvSpPr>
            <p:cNvPr id="18" name="object 18"/>
            <p:cNvSpPr/>
            <p:nvPr/>
          </p:nvSpPr>
          <p:spPr>
            <a:xfrm>
              <a:off x="2087118" y="1853945"/>
              <a:ext cx="586740" cy="533400"/>
            </a:xfrm>
            <a:custGeom>
              <a:avLst/>
              <a:gdLst/>
              <a:ahLst/>
              <a:cxnLst/>
              <a:rect l="l" t="t" r="r" b="b"/>
              <a:pathLst>
                <a:path w="586739" h="533400">
                  <a:moveTo>
                    <a:pt x="0" y="0"/>
                  </a:moveTo>
                  <a:lnTo>
                    <a:pt x="49491" y="3937"/>
                  </a:lnTo>
                  <a:lnTo>
                    <a:pt x="97980" y="15189"/>
                  </a:lnTo>
                  <a:lnTo>
                    <a:pt x="144487" y="32956"/>
                  </a:lnTo>
                  <a:lnTo>
                    <a:pt x="188010" y="56413"/>
                  </a:lnTo>
                  <a:lnTo>
                    <a:pt x="227571" y="84759"/>
                  </a:lnTo>
                  <a:lnTo>
                    <a:pt x="262166" y="117170"/>
                  </a:lnTo>
                  <a:lnTo>
                    <a:pt x="290804" y="152831"/>
                  </a:lnTo>
                  <a:lnTo>
                    <a:pt x="312483" y="190931"/>
                  </a:lnTo>
                  <a:lnTo>
                    <a:pt x="326224" y="230670"/>
                  </a:lnTo>
                  <a:lnTo>
                    <a:pt x="331025" y="271208"/>
                  </a:lnTo>
                  <a:lnTo>
                    <a:pt x="336372" y="314071"/>
                  </a:lnTo>
                  <a:lnTo>
                    <a:pt x="351663" y="355968"/>
                  </a:lnTo>
                  <a:lnTo>
                    <a:pt x="375704" y="395947"/>
                  </a:lnTo>
                  <a:lnTo>
                    <a:pt x="407327" y="433031"/>
                  </a:lnTo>
                  <a:lnTo>
                    <a:pt x="445363" y="466267"/>
                  </a:lnTo>
                  <a:lnTo>
                    <a:pt x="488632" y="494703"/>
                  </a:lnTo>
                  <a:lnTo>
                    <a:pt x="535952" y="517359"/>
                  </a:lnTo>
                  <a:lnTo>
                    <a:pt x="586168" y="533273"/>
                  </a:lnTo>
                </a:path>
              </a:pathLst>
            </a:custGeom>
            <a:ln w="25400">
              <a:solidFill>
                <a:srgbClr val="A6A6A6"/>
              </a:solidFill>
              <a:prstDash val="lgDash"/>
            </a:ln>
          </p:spPr>
          <p:txBody>
            <a:bodyPr wrap="square" lIns="0" tIns="0" rIns="0" bIns="0" rtlCol="0"/>
            <a:lstStyle/>
            <a:p>
              <a:endParaRPr sz="1200">
                <a:solidFill>
                  <a:schemeClr val="tx2"/>
                </a:solidFill>
              </a:endParaRPr>
            </a:p>
          </p:txBody>
        </p:sp>
        <p:sp>
          <p:nvSpPr>
            <p:cNvPr id="19" name="object 19"/>
            <p:cNvSpPr/>
            <p:nvPr/>
          </p:nvSpPr>
          <p:spPr>
            <a:xfrm>
              <a:off x="2619754" y="2354580"/>
              <a:ext cx="129539" cy="50165"/>
            </a:xfrm>
            <a:custGeom>
              <a:avLst/>
              <a:gdLst/>
              <a:ahLst/>
              <a:cxnLst/>
              <a:rect l="l" t="t" r="r" b="b"/>
              <a:pathLst>
                <a:path w="129539" h="50164">
                  <a:moveTo>
                    <a:pt x="6070" y="0"/>
                  </a:moveTo>
                  <a:lnTo>
                    <a:pt x="53467" y="30975"/>
                  </a:lnTo>
                  <a:lnTo>
                    <a:pt x="0" y="49923"/>
                  </a:lnTo>
                  <a:lnTo>
                    <a:pt x="129120" y="39992"/>
                  </a:lnTo>
                  <a:lnTo>
                    <a:pt x="6070" y="0"/>
                  </a:lnTo>
                  <a:close/>
                </a:path>
              </a:pathLst>
            </a:custGeom>
            <a:solidFill>
              <a:srgbClr val="A6A6A6"/>
            </a:solidFill>
          </p:spPr>
          <p:txBody>
            <a:bodyPr wrap="square" lIns="0" tIns="0" rIns="0" bIns="0" rtlCol="0"/>
            <a:lstStyle/>
            <a:p>
              <a:endParaRPr sz="1200">
                <a:solidFill>
                  <a:schemeClr val="tx2"/>
                </a:solidFill>
              </a:endParaRPr>
            </a:p>
          </p:txBody>
        </p:sp>
        <p:pic>
          <p:nvPicPr>
            <p:cNvPr id="20" name="object 20"/>
            <p:cNvPicPr/>
            <p:nvPr/>
          </p:nvPicPr>
          <p:blipFill>
            <a:blip r:embed="rId7" cstate="print"/>
            <a:stretch>
              <a:fillRect/>
            </a:stretch>
          </p:blipFill>
          <p:spPr>
            <a:xfrm>
              <a:off x="850392" y="3529583"/>
              <a:ext cx="396239" cy="399287"/>
            </a:xfrm>
            <a:prstGeom prst="rect">
              <a:avLst/>
            </a:prstGeom>
          </p:spPr>
        </p:pic>
        <p:sp>
          <p:nvSpPr>
            <p:cNvPr id="21" name="object 21"/>
            <p:cNvSpPr/>
            <p:nvPr/>
          </p:nvSpPr>
          <p:spPr>
            <a:xfrm>
              <a:off x="876300" y="3557015"/>
              <a:ext cx="291465" cy="292100"/>
            </a:xfrm>
            <a:custGeom>
              <a:avLst/>
              <a:gdLst/>
              <a:ahLst/>
              <a:cxnLst/>
              <a:rect l="l" t="t" r="r" b="b"/>
              <a:pathLst>
                <a:path w="291465" h="292100">
                  <a:moveTo>
                    <a:pt x="191516" y="192024"/>
                  </a:moveTo>
                  <a:lnTo>
                    <a:pt x="99060" y="192024"/>
                  </a:lnTo>
                  <a:lnTo>
                    <a:pt x="99060" y="292023"/>
                  </a:lnTo>
                  <a:lnTo>
                    <a:pt x="191516" y="292023"/>
                  </a:lnTo>
                  <a:lnTo>
                    <a:pt x="191516" y="192024"/>
                  </a:lnTo>
                  <a:close/>
                </a:path>
                <a:path w="291465" h="292100">
                  <a:moveTo>
                    <a:pt x="191516" y="0"/>
                  </a:moveTo>
                  <a:lnTo>
                    <a:pt x="99060" y="0"/>
                  </a:lnTo>
                  <a:lnTo>
                    <a:pt x="99060" y="98488"/>
                  </a:lnTo>
                  <a:lnTo>
                    <a:pt x="191516" y="98488"/>
                  </a:lnTo>
                  <a:lnTo>
                    <a:pt x="191516" y="0"/>
                  </a:lnTo>
                  <a:close/>
                </a:path>
                <a:path w="291465" h="292100">
                  <a:moveTo>
                    <a:pt x="290969" y="99060"/>
                  </a:moveTo>
                  <a:lnTo>
                    <a:pt x="0" y="99060"/>
                  </a:lnTo>
                  <a:lnTo>
                    <a:pt x="0" y="191516"/>
                  </a:lnTo>
                  <a:lnTo>
                    <a:pt x="290969" y="191516"/>
                  </a:lnTo>
                  <a:lnTo>
                    <a:pt x="290969" y="99060"/>
                  </a:lnTo>
                  <a:close/>
                </a:path>
              </a:pathLst>
            </a:custGeom>
            <a:solidFill>
              <a:srgbClr val="0091DA"/>
            </a:solidFill>
          </p:spPr>
          <p:txBody>
            <a:bodyPr wrap="square" lIns="0" tIns="0" rIns="0" bIns="0" rtlCol="0"/>
            <a:lstStyle/>
            <a:p>
              <a:endParaRPr sz="1200">
                <a:solidFill>
                  <a:schemeClr val="tx2"/>
                </a:solidFill>
              </a:endParaRPr>
            </a:p>
          </p:txBody>
        </p:sp>
        <p:sp>
          <p:nvSpPr>
            <p:cNvPr id="22" name="object 22"/>
            <p:cNvSpPr/>
            <p:nvPr/>
          </p:nvSpPr>
          <p:spPr>
            <a:xfrm>
              <a:off x="2192274" y="2882645"/>
              <a:ext cx="434340" cy="1652270"/>
            </a:xfrm>
            <a:custGeom>
              <a:avLst/>
              <a:gdLst/>
              <a:ahLst/>
              <a:cxnLst/>
              <a:rect l="l" t="t" r="r" b="b"/>
              <a:pathLst>
                <a:path w="434339" h="1652270">
                  <a:moveTo>
                    <a:pt x="0" y="0"/>
                  </a:moveTo>
                  <a:lnTo>
                    <a:pt x="68605" y="1841"/>
                  </a:lnTo>
                  <a:lnTo>
                    <a:pt x="128181" y="6959"/>
                  </a:lnTo>
                  <a:lnTo>
                    <a:pt x="175171" y="14757"/>
                  </a:lnTo>
                  <a:lnTo>
                    <a:pt x="217043" y="36042"/>
                  </a:lnTo>
                  <a:lnTo>
                    <a:pt x="217043" y="803732"/>
                  </a:lnTo>
                  <a:lnTo>
                    <a:pt x="228104" y="815124"/>
                  </a:lnTo>
                  <a:lnTo>
                    <a:pt x="258914" y="825017"/>
                  </a:lnTo>
                  <a:lnTo>
                    <a:pt x="305904" y="832815"/>
                  </a:lnTo>
                  <a:lnTo>
                    <a:pt x="365480" y="837933"/>
                  </a:lnTo>
                  <a:lnTo>
                    <a:pt x="434086" y="839762"/>
                  </a:lnTo>
                  <a:lnTo>
                    <a:pt x="365480" y="841603"/>
                  </a:lnTo>
                  <a:lnTo>
                    <a:pt x="305904" y="846721"/>
                  </a:lnTo>
                  <a:lnTo>
                    <a:pt x="258914" y="854532"/>
                  </a:lnTo>
                  <a:lnTo>
                    <a:pt x="228104" y="864425"/>
                  </a:lnTo>
                  <a:lnTo>
                    <a:pt x="217043" y="875817"/>
                  </a:lnTo>
                  <a:lnTo>
                    <a:pt x="217043" y="1618132"/>
                  </a:lnTo>
                  <a:lnTo>
                    <a:pt x="206641" y="1629181"/>
                  </a:lnTo>
                  <a:lnTo>
                    <a:pt x="177609" y="1638858"/>
                  </a:lnTo>
                  <a:lnTo>
                    <a:pt x="133172" y="1646593"/>
                  </a:lnTo>
                  <a:lnTo>
                    <a:pt x="76619" y="1651863"/>
                  </a:lnTo>
                </a:path>
              </a:pathLst>
            </a:custGeom>
            <a:ln w="25399">
              <a:solidFill>
                <a:srgbClr val="A6A6A6"/>
              </a:solidFill>
              <a:prstDash val="lgDash"/>
            </a:ln>
          </p:spPr>
          <p:txBody>
            <a:bodyPr wrap="square" lIns="0" tIns="0" rIns="0" bIns="0" rtlCol="0"/>
            <a:lstStyle/>
            <a:p>
              <a:endParaRPr sz="1200">
                <a:solidFill>
                  <a:schemeClr val="tx2"/>
                </a:solidFill>
              </a:endParaRPr>
            </a:p>
          </p:txBody>
        </p:sp>
        <p:sp>
          <p:nvSpPr>
            <p:cNvPr id="23" name="object 23"/>
            <p:cNvSpPr/>
            <p:nvPr/>
          </p:nvSpPr>
          <p:spPr>
            <a:xfrm>
              <a:off x="2193041" y="4506467"/>
              <a:ext cx="127635" cy="52069"/>
            </a:xfrm>
            <a:custGeom>
              <a:avLst/>
              <a:gdLst/>
              <a:ahLst/>
              <a:cxnLst/>
              <a:rect l="l" t="t" r="r" b="b"/>
              <a:pathLst>
                <a:path w="127635" h="52070">
                  <a:moveTo>
                    <a:pt x="125920" y="0"/>
                  </a:moveTo>
                  <a:lnTo>
                    <a:pt x="0" y="29819"/>
                  </a:lnTo>
                  <a:lnTo>
                    <a:pt x="127457" y="51790"/>
                  </a:lnTo>
                  <a:lnTo>
                    <a:pt x="76009" y="27457"/>
                  </a:lnTo>
                  <a:lnTo>
                    <a:pt x="125920" y="0"/>
                  </a:lnTo>
                  <a:close/>
                </a:path>
              </a:pathLst>
            </a:custGeom>
            <a:solidFill>
              <a:srgbClr val="A6A6A6"/>
            </a:solidFill>
          </p:spPr>
          <p:txBody>
            <a:bodyPr wrap="square" lIns="0" tIns="0" rIns="0" bIns="0" rtlCol="0"/>
            <a:lstStyle/>
            <a:p>
              <a:endParaRPr sz="1200">
                <a:solidFill>
                  <a:schemeClr val="tx2"/>
                </a:solidFill>
              </a:endParaRPr>
            </a:p>
          </p:txBody>
        </p:sp>
        <p:sp>
          <p:nvSpPr>
            <p:cNvPr id="24" name="object 24"/>
            <p:cNvSpPr/>
            <p:nvPr/>
          </p:nvSpPr>
          <p:spPr>
            <a:xfrm>
              <a:off x="5250183" y="1324356"/>
              <a:ext cx="46990" cy="46990"/>
            </a:xfrm>
            <a:custGeom>
              <a:avLst/>
              <a:gdLst/>
              <a:ahLst/>
              <a:cxnLst/>
              <a:rect l="l" t="t" r="r" b="b"/>
              <a:pathLst>
                <a:path w="46989" h="46990">
                  <a:moveTo>
                    <a:pt x="18110" y="0"/>
                  </a:moveTo>
                  <a:lnTo>
                    <a:pt x="12585" y="1993"/>
                  </a:lnTo>
                  <a:lnTo>
                    <a:pt x="3124" y="10528"/>
                  </a:lnTo>
                  <a:lnTo>
                    <a:pt x="622" y="15849"/>
                  </a:lnTo>
                  <a:lnTo>
                    <a:pt x="0" y="28587"/>
                  </a:lnTo>
                  <a:lnTo>
                    <a:pt x="1993" y="34137"/>
                  </a:lnTo>
                  <a:lnTo>
                    <a:pt x="10604" y="43599"/>
                  </a:lnTo>
                  <a:lnTo>
                    <a:pt x="15913" y="46126"/>
                  </a:lnTo>
                  <a:lnTo>
                    <a:pt x="28574" y="46723"/>
                  </a:lnTo>
                  <a:lnTo>
                    <a:pt x="34124" y="44729"/>
                  </a:lnTo>
                  <a:lnTo>
                    <a:pt x="43599" y="36131"/>
                  </a:lnTo>
                  <a:lnTo>
                    <a:pt x="46126" y="30797"/>
                  </a:lnTo>
                  <a:lnTo>
                    <a:pt x="46735" y="18059"/>
                  </a:lnTo>
                  <a:lnTo>
                    <a:pt x="44729" y="12522"/>
                  </a:lnTo>
                  <a:lnTo>
                    <a:pt x="36131" y="3124"/>
                  </a:lnTo>
                  <a:lnTo>
                    <a:pt x="30797" y="609"/>
                  </a:lnTo>
                  <a:lnTo>
                    <a:pt x="18110" y="0"/>
                  </a:lnTo>
                  <a:close/>
                </a:path>
              </a:pathLst>
            </a:custGeom>
            <a:solidFill>
              <a:srgbClr val="B9DFE1"/>
            </a:solidFill>
          </p:spPr>
          <p:txBody>
            <a:bodyPr wrap="square" lIns="0" tIns="0" rIns="0" bIns="0" rtlCol="0"/>
            <a:lstStyle/>
            <a:p>
              <a:endParaRPr sz="1200">
                <a:solidFill>
                  <a:schemeClr val="tx2"/>
                </a:solidFill>
              </a:endParaRPr>
            </a:p>
          </p:txBody>
        </p:sp>
        <p:pic>
          <p:nvPicPr>
            <p:cNvPr id="25" name="object 25"/>
            <p:cNvPicPr/>
            <p:nvPr/>
          </p:nvPicPr>
          <p:blipFill>
            <a:blip r:embed="rId8" cstate="print"/>
            <a:stretch>
              <a:fillRect/>
            </a:stretch>
          </p:blipFill>
          <p:spPr>
            <a:xfrm>
              <a:off x="6576059" y="1344168"/>
              <a:ext cx="195071" cy="141731"/>
            </a:xfrm>
            <a:prstGeom prst="rect">
              <a:avLst/>
            </a:prstGeom>
          </p:spPr>
        </p:pic>
        <p:pic>
          <p:nvPicPr>
            <p:cNvPr id="26" name="object 26"/>
            <p:cNvPicPr/>
            <p:nvPr/>
          </p:nvPicPr>
          <p:blipFill>
            <a:blip r:embed="rId9" cstate="print"/>
            <a:stretch>
              <a:fillRect/>
            </a:stretch>
          </p:blipFill>
          <p:spPr>
            <a:xfrm>
              <a:off x="6941813" y="1357884"/>
              <a:ext cx="104736" cy="141528"/>
            </a:xfrm>
            <a:prstGeom prst="rect">
              <a:avLst/>
            </a:prstGeom>
          </p:spPr>
        </p:pic>
        <p:pic>
          <p:nvPicPr>
            <p:cNvPr id="27" name="object 27"/>
            <p:cNvPicPr/>
            <p:nvPr/>
          </p:nvPicPr>
          <p:blipFill>
            <a:blip r:embed="rId10" cstate="print"/>
            <a:stretch>
              <a:fillRect/>
            </a:stretch>
          </p:blipFill>
          <p:spPr>
            <a:xfrm>
              <a:off x="7066511" y="1401471"/>
              <a:ext cx="82941" cy="102857"/>
            </a:xfrm>
            <a:prstGeom prst="rect">
              <a:avLst/>
            </a:prstGeom>
          </p:spPr>
        </p:pic>
        <p:pic>
          <p:nvPicPr>
            <p:cNvPr id="28" name="object 28"/>
            <p:cNvPicPr/>
            <p:nvPr/>
          </p:nvPicPr>
          <p:blipFill>
            <a:blip r:embed="rId11" cstate="print"/>
            <a:stretch>
              <a:fillRect/>
            </a:stretch>
          </p:blipFill>
          <p:spPr>
            <a:xfrm>
              <a:off x="7171422" y="1405931"/>
              <a:ext cx="152360" cy="107326"/>
            </a:xfrm>
            <a:prstGeom prst="rect">
              <a:avLst/>
            </a:prstGeom>
          </p:spPr>
        </p:pic>
        <p:pic>
          <p:nvPicPr>
            <p:cNvPr id="29" name="object 29"/>
            <p:cNvPicPr/>
            <p:nvPr/>
          </p:nvPicPr>
          <p:blipFill>
            <a:blip r:embed="rId12" cstate="print"/>
            <a:stretch>
              <a:fillRect/>
            </a:stretch>
          </p:blipFill>
          <p:spPr>
            <a:xfrm>
              <a:off x="7482840" y="1385316"/>
              <a:ext cx="201167" cy="144779"/>
            </a:xfrm>
            <a:prstGeom prst="rect">
              <a:avLst/>
            </a:prstGeom>
          </p:spPr>
        </p:pic>
        <p:pic>
          <p:nvPicPr>
            <p:cNvPr id="30" name="object 30"/>
            <p:cNvPicPr/>
            <p:nvPr/>
          </p:nvPicPr>
          <p:blipFill>
            <a:blip r:embed="rId13" cstate="print"/>
            <a:stretch>
              <a:fillRect/>
            </a:stretch>
          </p:blipFill>
          <p:spPr>
            <a:xfrm>
              <a:off x="5425439" y="1312164"/>
              <a:ext cx="978407" cy="379475"/>
            </a:xfrm>
            <a:prstGeom prst="rect">
              <a:avLst/>
            </a:prstGeom>
          </p:spPr>
        </p:pic>
        <p:sp>
          <p:nvSpPr>
            <p:cNvPr id="31" name="object 31"/>
            <p:cNvSpPr/>
            <p:nvPr/>
          </p:nvSpPr>
          <p:spPr>
            <a:xfrm>
              <a:off x="7708394" y="1511808"/>
              <a:ext cx="19685" cy="19685"/>
            </a:xfrm>
            <a:custGeom>
              <a:avLst/>
              <a:gdLst/>
              <a:ahLst/>
              <a:cxnLst/>
              <a:rect l="l" t="t" r="r" b="b"/>
              <a:pathLst>
                <a:path w="19684" h="19684">
                  <a:moveTo>
                    <a:pt x="889" y="0"/>
                  </a:moveTo>
                  <a:lnTo>
                    <a:pt x="0" y="18580"/>
                  </a:lnTo>
                  <a:lnTo>
                    <a:pt x="18567" y="19469"/>
                  </a:lnTo>
                  <a:lnTo>
                    <a:pt x="19456" y="889"/>
                  </a:lnTo>
                  <a:lnTo>
                    <a:pt x="889" y="0"/>
                  </a:lnTo>
                  <a:close/>
                </a:path>
              </a:pathLst>
            </a:custGeom>
            <a:solidFill>
              <a:srgbClr val="000000"/>
            </a:solidFill>
          </p:spPr>
          <p:txBody>
            <a:bodyPr wrap="square" lIns="0" tIns="0" rIns="0" bIns="0" rtlCol="0"/>
            <a:lstStyle/>
            <a:p>
              <a:endParaRPr sz="1200">
                <a:solidFill>
                  <a:schemeClr val="tx2"/>
                </a:solidFill>
              </a:endParaRPr>
            </a:p>
          </p:txBody>
        </p:sp>
        <p:pic>
          <p:nvPicPr>
            <p:cNvPr id="32" name="object 32"/>
            <p:cNvPicPr/>
            <p:nvPr/>
          </p:nvPicPr>
          <p:blipFill>
            <a:blip r:embed="rId14" cstate="print"/>
            <a:stretch>
              <a:fillRect/>
            </a:stretch>
          </p:blipFill>
          <p:spPr>
            <a:xfrm>
              <a:off x="7752584" y="1399031"/>
              <a:ext cx="302795" cy="148835"/>
            </a:xfrm>
            <a:prstGeom prst="rect">
              <a:avLst/>
            </a:prstGeom>
          </p:spPr>
        </p:pic>
        <p:pic>
          <p:nvPicPr>
            <p:cNvPr id="33" name="object 33"/>
            <p:cNvPicPr/>
            <p:nvPr/>
          </p:nvPicPr>
          <p:blipFill>
            <a:blip r:embed="rId15" cstate="print"/>
            <a:stretch>
              <a:fillRect/>
            </a:stretch>
          </p:blipFill>
          <p:spPr>
            <a:xfrm>
              <a:off x="8217408" y="1456943"/>
              <a:ext cx="89915" cy="103619"/>
            </a:xfrm>
            <a:prstGeom prst="rect">
              <a:avLst/>
            </a:prstGeom>
          </p:spPr>
        </p:pic>
        <p:pic>
          <p:nvPicPr>
            <p:cNvPr id="34" name="object 34"/>
            <p:cNvPicPr/>
            <p:nvPr/>
          </p:nvPicPr>
          <p:blipFill>
            <a:blip r:embed="rId9" cstate="print"/>
            <a:stretch>
              <a:fillRect/>
            </a:stretch>
          </p:blipFill>
          <p:spPr>
            <a:xfrm>
              <a:off x="8478006" y="1431036"/>
              <a:ext cx="104736" cy="141528"/>
            </a:xfrm>
            <a:prstGeom prst="rect">
              <a:avLst/>
            </a:prstGeom>
          </p:spPr>
        </p:pic>
        <p:pic>
          <p:nvPicPr>
            <p:cNvPr id="35" name="object 35"/>
            <p:cNvPicPr/>
            <p:nvPr/>
          </p:nvPicPr>
          <p:blipFill>
            <a:blip r:embed="rId16" cstate="print"/>
            <a:stretch>
              <a:fillRect/>
            </a:stretch>
          </p:blipFill>
          <p:spPr>
            <a:xfrm>
              <a:off x="8602702" y="1474624"/>
              <a:ext cx="82942" cy="102857"/>
            </a:xfrm>
            <a:prstGeom prst="rect">
              <a:avLst/>
            </a:prstGeom>
          </p:spPr>
        </p:pic>
        <p:pic>
          <p:nvPicPr>
            <p:cNvPr id="36" name="object 36"/>
            <p:cNvPicPr/>
            <p:nvPr/>
          </p:nvPicPr>
          <p:blipFill>
            <a:blip r:embed="rId17" cstate="print"/>
            <a:stretch>
              <a:fillRect/>
            </a:stretch>
          </p:blipFill>
          <p:spPr>
            <a:xfrm>
              <a:off x="8707614" y="1479083"/>
              <a:ext cx="152360" cy="107326"/>
            </a:xfrm>
            <a:prstGeom prst="rect">
              <a:avLst/>
            </a:prstGeom>
          </p:spPr>
        </p:pic>
        <p:sp>
          <p:nvSpPr>
            <p:cNvPr id="37" name="object 37"/>
            <p:cNvSpPr/>
            <p:nvPr/>
          </p:nvSpPr>
          <p:spPr>
            <a:xfrm>
              <a:off x="5225798" y="1818131"/>
              <a:ext cx="48260" cy="48260"/>
            </a:xfrm>
            <a:custGeom>
              <a:avLst/>
              <a:gdLst/>
              <a:ahLst/>
              <a:cxnLst/>
              <a:rect l="l" t="t" r="r" b="b"/>
              <a:pathLst>
                <a:path w="48260" h="48260">
                  <a:moveTo>
                    <a:pt x="18694" y="0"/>
                  </a:moveTo>
                  <a:lnTo>
                    <a:pt x="12992" y="2057"/>
                  </a:lnTo>
                  <a:lnTo>
                    <a:pt x="3225" y="10871"/>
                  </a:lnTo>
                  <a:lnTo>
                    <a:pt x="634" y="16357"/>
                  </a:lnTo>
                  <a:lnTo>
                    <a:pt x="0" y="29502"/>
                  </a:lnTo>
                  <a:lnTo>
                    <a:pt x="2057" y="35242"/>
                  </a:lnTo>
                  <a:lnTo>
                    <a:pt x="10947" y="45008"/>
                  </a:lnTo>
                  <a:lnTo>
                    <a:pt x="16421" y="47612"/>
                  </a:lnTo>
                  <a:lnTo>
                    <a:pt x="29502" y="48234"/>
                  </a:lnTo>
                  <a:lnTo>
                    <a:pt x="35229" y="46177"/>
                  </a:lnTo>
                  <a:lnTo>
                    <a:pt x="45008" y="37299"/>
                  </a:lnTo>
                  <a:lnTo>
                    <a:pt x="47612" y="31788"/>
                  </a:lnTo>
                  <a:lnTo>
                    <a:pt x="48234" y="18643"/>
                  </a:lnTo>
                  <a:lnTo>
                    <a:pt x="46177" y="12928"/>
                  </a:lnTo>
                  <a:lnTo>
                    <a:pt x="37287" y="3225"/>
                  </a:lnTo>
                  <a:lnTo>
                    <a:pt x="31788" y="622"/>
                  </a:lnTo>
                  <a:lnTo>
                    <a:pt x="18694" y="0"/>
                  </a:lnTo>
                  <a:close/>
                </a:path>
              </a:pathLst>
            </a:custGeom>
            <a:solidFill>
              <a:srgbClr val="B9DFE1"/>
            </a:solidFill>
          </p:spPr>
          <p:txBody>
            <a:bodyPr wrap="square" lIns="0" tIns="0" rIns="0" bIns="0" rtlCol="0"/>
            <a:lstStyle/>
            <a:p>
              <a:endParaRPr sz="1200">
                <a:solidFill>
                  <a:schemeClr val="tx2"/>
                </a:solidFill>
              </a:endParaRPr>
            </a:p>
          </p:txBody>
        </p:sp>
        <p:pic>
          <p:nvPicPr>
            <p:cNvPr id="38" name="object 38"/>
            <p:cNvPicPr/>
            <p:nvPr/>
          </p:nvPicPr>
          <p:blipFill>
            <a:blip r:embed="rId18" cstate="print"/>
            <a:stretch>
              <a:fillRect/>
            </a:stretch>
          </p:blipFill>
          <p:spPr>
            <a:xfrm>
              <a:off x="5398002" y="1816980"/>
              <a:ext cx="186488" cy="107823"/>
            </a:xfrm>
            <a:prstGeom prst="rect">
              <a:avLst/>
            </a:prstGeom>
          </p:spPr>
        </p:pic>
        <p:pic>
          <p:nvPicPr>
            <p:cNvPr id="39" name="object 39"/>
            <p:cNvPicPr/>
            <p:nvPr/>
          </p:nvPicPr>
          <p:blipFill>
            <a:blip r:embed="rId19" cstate="print"/>
            <a:stretch>
              <a:fillRect/>
            </a:stretch>
          </p:blipFill>
          <p:spPr>
            <a:xfrm>
              <a:off x="5605848" y="1799844"/>
              <a:ext cx="433757" cy="146504"/>
            </a:xfrm>
            <a:prstGeom prst="rect">
              <a:avLst/>
            </a:prstGeom>
          </p:spPr>
        </p:pic>
        <p:pic>
          <p:nvPicPr>
            <p:cNvPr id="40" name="object 40"/>
            <p:cNvPicPr/>
            <p:nvPr/>
          </p:nvPicPr>
          <p:blipFill>
            <a:blip r:embed="rId20" cstate="print"/>
            <a:stretch>
              <a:fillRect/>
            </a:stretch>
          </p:blipFill>
          <p:spPr>
            <a:xfrm>
              <a:off x="6059503" y="1849053"/>
              <a:ext cx="91005" cy="102742"/>
            </a:xfrm>
            <a:prstGeom prst="rect">
              <a:avLst/>
            </a:prstGeom>
          </p:spPr>
        </p:pic>
        <p:pic>
          <p:nvPicPr>
            <p:cNvPr id="41" name="object 41"/>
            <p:cNvPicPr/>
            <p:nvPr/>
          </p:nvPicPr>
          <p:blipFill>
            <a:blip r:embed="rId21" cstate="print"/>
            <a:stretch>
              <a:fillRect/>
            </a:stretch>
          </p:blipFill>
          <p:spPr>
            <a:xfrm>
              <a:off x="7668769" y="1892806"/>
              <a:ext cx="239527" cy="143338"/>
            </a:xfrm>
            <a:prstGeom prst="rect">
              <a:avLst/>
            </a:prstGeom>
          </p:spPr>
        </p:pic>
        <p:pic>
          <p:nvPicPr>
            <p:cNvPr id="42" name="object 42"/>
            <p:cNvPicPr/>
            <p:nvPr/>
          </p:nvPicPr>
          <p:blipFill>
            <a:blip r:embed="rId22" cstate="print"/>
            <a:stretch>
              <a:fillRect/>
            </a:stretch>
          </p:blipFill>
          <p:spPr>
            <a:xfrm>
              <a:off x="7927648" y="1901969"/>
              <a:ext cx="128118" cy="141508"/>
            </a:xfrm>
            <a:prstGeom prst="rect">
              <a:avLst/>
            </a:prstGeom>
          </p:spPr>
        </p:pic>
        <p:pic>
          <p:nvPicPr>
            <p:cNvPr id="43" name="object 43"/>
            <p:cNvPicPr/>
            <p:nvPr/>
          </p:nvPicPr>
          <p:blipFill>
            <a:blip r:embed="rId23" cstate="print"/>
            <a:stretch>
              <a:fillRect/>
            </a:stretch>
          </p:blipFill>
          <p:spPr>
            <a:xfrm>
              <a:off x="6277356" y="1828800"/>
              <a:ext cx="1139938" cy="413003"/>
            </a:xfrm>
            <a:prstGeom prst="rect">
              <a:avLst/>
            </a:prstGeom>
          </p:spPr>
        </p:pic>
        <p:pic>
          <p:nvPicPr>
            <p:cNvPr id="44" name="object 44"/>
            <p:cNvPicPr/>
            <p:nvPr/>
          </p:nvPicPr>
          <p:blipFill>
            <a:blip r:embed="rId24" cstate="print"/>
            <a:stretch>
              <a:fillRect/>
            </a:stretch>
          </p:blipFill>
          <p:spPr>
            <a:xfrm>
              <a:off x="8310374" y="1923287"/>
              <a:ext cx="89653" cy="136179"/>
            </a:xfrm>
            <a:prstGeom prst="rect">
              <a:avLst/>
            </a:prstGeom>
          </p:spPr>
        </p:pic>
        <p:pic>
          <p:nvPicPr>
            <p:cNvPr id="45" name="object 45"/>
            <p:cNvPicPr/>
            <p:nvPr/>
          </p:nvPicPr>
          <p:blipFill>
            <a:blip r:embed="rId25" cstate="print"/>
            <a:stretch>
              <a:fillRect/>
            </a:stretch>
          </p:blipFill>
          <p:spPr>
            <a:xfrm>
              <a:off x="8420168" y="1962537"/>
              <a:ext cx="83097" cy="101777"/>
            </a:xfrm>
            <a:prstGeom prst="rect">
              <a:avLst/>
            </a:prstGeom>
          </p:spPr>
        </p:pic>
        <p:pic>
          <p:nvPicPr>
            <p:cNvPr id="46" name="object 46"/>
            <p:cNvPicPr/>
            <p:nvPr/>
          </p:nvPicPr>
          <p:blipFill>
            <a:blip r:embed="rId26" cstate="print"/>
            <a:stretch>
              <a:fillRect/>
            </a:stretch>
          </p:blipFill>
          <p:spPr>
            <a:xfrm>
              <a:off x="8525258" y="1942439"/>
              <a:ext cx="307345" cy="137764"/>
            </a:xfrm>
            <a:prstGeom prst="rect">
              <a:avLst/>
            </a:prstGeom>
          </p:spPr>
        </p:pic>
        <p:pic>
          <p:nvPicPr>
            <p:cNvPr id="47" name="object 47"/>
            <p:cNvPicPr/>
            <p:nvPr/>
          </p:nvPicPr>
          <p:blipFill>
            <a:blip r:embed="rId27" cstate="print"/>
            <a:stretch>
              <a:fillRect/>
            </a:stretch>
          </p:blipFill>
          <p:spPr>
            <a:xfrm>
              <a:off x="5390388" y="2045208"/>
              <a:ext cx="821435" cy="155447"/>
            </a:xfrm>
            <a:prstGeom prst="rect">
              <a:avLst/>
            </a:prstGeom>
          </p:spPr>
        </p:pic>
        <p:pic>
          <p:nvPicPr>
            <p:cNvPr id="48" name="object 48"/>
            <p:cNvPicPr/>
            <p:nvPr/>
          </p:nvPicPr>
          <p:blipFill>
            <a:blip r:embed="rId28" cstate="print"/>
            <a:stretch>
              <a:fillRect/>
            </a:stretch>
          </p:blipFill>
          <p:spPr>
            <a:xfrm>
              <a:off x="7482836" y="2146033"/>
              <a:ext cx="89886" cy="103390"/>
            </a:xfrm>
            <a:prstGeom prst="rect">
              <a:avLst/>
            </a:prstGeom>
          </p:spPr>
        </p:pic>
        <p:pic>
          <p:nvPicPr>
            <p:cNvPr id="49" name="object 49"/>
            <p:cNvPicPr/>
            <p:nvPr/>
          </p:nvPicPr>
          <p:blipFill>
            <a:blip r:embed="rId29" cstate="print"/>
            <a:stretch>
              <a:fillRect/>
            </a:stretch>
          </p:blipFill>
          <p:spPr>
            <a:xfrm>
              <a:off x="7594062" y="2151772"/>
              <a:ext cx="83281" cy="102515"/>
            </a:xfrm>
            <a:prstGeom prst="rect">
              <a:avLst/>
            </a:prstGeom>
          </p:spPr>
        </p:pic>
        <p:pic>
          <p:nvPicPr>
            <p:cNvPr id="50" name="object 50"/>
            <p:cNvPicPr/>
            <p:nvPr/>
          </p:nvPicPr>
          <p:blipFill>
            <a:blip r:embed="rId30" cstate="print"/>
            <a:stretch>
              <a:fillRect/>
            </a:stretch>
          </p:blipFill>
          <p:spPr>
            <a:xfrm>
              <a:off x="7700459" y="2156879"/>
              <a:ext cx="83295" cy="102513"/>
            </a:xfrm>
            <a:prstGeom prst="rect">
              <a:avLst/>
            </a:prstGeom>
          </p:spPr>
        </p:pic>
        <p:sp>
          <p:nvSpPr>
            <p:cNvPr id="51" name="object 51"/>
            <p:cNvSpPr/>
            <p:nvPr/>
          </p:nvSpPr>
          <p:spPr>
            <a:xfrm>
              <a:off x="7806944" y="2124455"/>
              <a:ext cx="71755" cy="140335"/>
            </a:xfrm>
            <a:custGeom>
              <a:avLst/>
              <a:gdLst/>
              <a:ahLst/>
              <a:cxnLst/>
              <a:rect l="l" t="t" r="r" b="b"/>
              <a:pathLst>
                <a:path w="71754" h="140335">
                  <a:moveTo>
                    <a:pt x="21424" y="38328"/>
                  </a:moveTo>
                  <a:lnTo>
                    <a:pt x="4724" y="37528"/>
                  </a:lnTo>
                  <a:lnTo>
                    <a:pt x="0" y="136207"/>
                  </a:lnTo>
                  <a:lnTo>
                    <a:pt x="16713" y="137007"/>
                  </a:lnTo>
                  <a:lnTo>
                    <a:pt x="21424" y="38328"/>
                  </a:lnTo>
                  <a:close/>
                </a:path>
                <a:path w="71754" h="140335">
                  <a:moveTo>
                    <a:pt x="23215" y="800"/>
                  </a:moveTo>
                  <a:lnTo>
                    <a:pt x="6515" y="0"/>
                  </a:lnTo>
                  <a:lnTo>
                    <a:pt x="5600" y="19227"/>
                  </a:lnTo>
                  <a:lnTo>
                    <a:pt x="22301" y="20027"/>
                  </a:lnTo>
                  <a:lnTo>
                    <a:pt x="23215" y="800"/>
                  </a:lnTo>
                  <a:close/>
                </a:path>
                <a:path w="71754" h="140335">
                  <a:moveTo>
                    <a:pt x="67195" y="119837"/>
                  </a:moveTo>
                  <a:lnTo>
                    <a:pt x="48641" y="118872"/>
                  </a:lnTo>
                  <a:lnTo>
                    <a:pt x="47752" y="138874"/>
                  </a:lnTo>
                  <a:lnTo>
                    <a:pt x="66306" y="139839"/>
                  </a:lnTo>
                  <a:lnTo>
                    <a:pt x="67195" y="119837"/>
                  </a:lnTo>
                  <a:close/>
                </a:path>
                <a:path w="71754" h="140335">
                  <a:moveTo>
                    <a:pt x="71755" y="40513"/>
                  </a:moveTo>
                  <a:lnTo>
                    <a:pt x="51752" y="39624"/>
                  </a:lnTo>
                  <a:lnTo>
                    <a:pt x="50787" y="58204"/>
                  </a:lnTo>
                  <a:lnTo>
                    <a:pt x="70789" y="59093"/>
                  </a:lnTo>
                  <a:lnTo>
                    <a:pt x="71755" y="40513"/>
                  </a:lnTo>
                  <a:close/>
                </a:path>
              </a:pathLst>
            </a:custGeom>
            <a:solidFill>
              <a:srgbClr val="000000"/>
            </a:solidFill>
          </p:spPr>
          <p:txBody>
            <a:bodyPr wrap="square" lIns="0" tIns="0" rIns="0" bIns="0" rtlCol="0"/>
            <a:lstStyle/>
            <a:p>
              <a:endParaRPr sz="1200">
                <a:solidFill>
                  <a:schemeClr val="tx2"/>
                </a:solidFill>
              </a:endParaRPr>
            </a:p>
          </p:txBody>
        </p:sp>
        <p:pic>
          <p:nvPicPr>
            <p:cNvPr id="52" name="object 52"/>
            <p:cNvPicPr/>
            <p:nvPr/>
          </p:nvPicPr>
          <p:blipFill>
            <a:blip r:embed="rId31" cstate="print"/>
            <a:stretch>
              <a:fillRect/>
            </a:stretch>
          </p:blipFill>
          <p:spPr>
            <a:xfrm>
              <a:off x="5387339" y="2276855"/>
              <a:ext cx="137159" cy="138683"/>
            </a:xfrm>
            <a:prstGeom prst="rect">
              <a:avLst/>
            </a:prstGeom>
          </p:spPr>
        </p:pic>
        <p:sp>
          <p:nvSpPr>
            <p:cNvPr id="53" name="object 53"/>
            <p:cNvSpPr/>
            <p:nvPr/>
          </p:nvSpPr>
          <p:spPr>
            <a:xfrm>
              <a:off x="5558028" y="2282951"/>
              <a:ext cx="23495" cy="137160"/>
            </a:xfrm>
            <a:custGeom>
              <a:avLst/>
              <a:gdLst/>
              <a:ahLst/>
              <a:cxnLst/>
              <a:rect l="l" t="t" r="r" b="b"/>
              <a:pathLst>
                <a:path w="23495" h="137160">
                  <a:moveTo>
                    <a:pt x="21450" y="38328"/>
                  </a:moveTo>
                  <a:lnTo>
                    <a:pt x="4724" y="37528"/>
                  </a:lnTo>
                  <a:lnTo>
                    <a:pt x="0" y="136207"/>
                  </a:lnTo>
                  <a:lnTo>
                    <a:pt x="16725" y="137007"/>
                  </a:lnTo>
                  <a:lnTo>
                    <a:pt x="21450" y="38328"/>
                  </a:lnTo>
                  <a:close/>
                </a:path>
                <a:path w="23495" h="137160">
                  <a:moveTo>
                    <a:pt x="23241" y="800"/>
                  </a:moveTo>
                  <a:lnTo>
                    <a:pt x="6527" y="0"/>
                  </a:lnTo>
                  <a:lnTo>
                    <a:pt x="5600" y="19227"/>
                  </a:lnTo>
                  <a:lnTo>
                    <a:pt x="22326" y="20027"/>
                  </a:lnTo>
                  <a:lnTo>
                    <a:pt x="23241" y="800"/>
                  </a:lnTo>
                  <a:close/>
                </a:path>
              </a:pathLst>
            </a:custGeom>
            <a:solidFill>
              <a:srgbClr val="000000"/>
            </a:solidFill>
          </p:spPr>
          <p:txBody>
            <a:bodyPr wrap="square" lIns="0" tIns="0" rIns="0" bIns="0" rtlCol="0"/>
            <a:lstStyle/>
            <a:p>
              <a:endParaRPr sz="1200">
                <a:solidFill>
                  <a:schemeClr val="tx2"/>
                </a:solidFill>
              </a:endParaRPr>
            </a:p>
          </p:txBody>
        </p:sp>
        <p:pic>
          <p:nvPicPr>
            <p:cNvPr id="54" name="object 54"/>
            <p:cNvPicPr/>
            <p:nvPr/>
          </p:nvPicPr>
          <p:blipFill>
            <a:blip r:embed="rId32" cstate="print"/>
            <a:stretch>
              <a:fillRect/>
            </a:stretch>
          </p:blipFill>
          <p:spPr>
            <a:xfrm>
              <a:off x="5600572" y="2294102"/>
              <a:ext cx="416492" cy="146888"/>
            </a:xfrm>
            <a:prstGeom prst="rect">
              <a:avLst/>
            </a:prstGeom>
          </p:spPr>
        </p:pic>
        <p:pic>
          <p:nvPicPr>
            <p:cNvPr id="55" name="object 55"/>
            <p:cNvPicPr/>
            <p:nvPr/>
          </p:nvPicPr>
          <p:blipFill>
            <a:blip r:embed="rId33" cstate="print"/>
            <a:stretch>
              <a:fillRect/>
            </a:stretch>
          </p:blipFill>
          <p:spPr>
            <a:xfrm>
              <a:off x="6037665" y="2305913"/>
              <a:ext cx="371143" cy="153835"/>
            </a:xfrm>
            <a:prstGeom prst="rect">
              <a:avLst/>
            </a:prstGeom>
          </p:spPr>
        </p:pic>
        <p:pic>
          <p:nvPicPr>
            <p:cNvPr id="56" name="object 56"/>
            <p:cNvPicPr/>
            <p:nvPr/>
          </p:nvPicPr>
          <p:blipFill>
            <a:blip r:embed="rId34" cstate="print"/>
            <a:stretch>
              <a:fillRect/>
            </a:stretch>
          </p:blipFill>
          <p:spPr>
            <a:xfrm>
              <a:off x="6428701" y="2362047"/>
              <a:ext cx="90985" cy="103174"/>
            </a:xfrm>
            <a:prstGeom prst="rect">
              <a:avLst/>
            </a:prstGeom>
          </p:spPr>
        </p:pic>
        <p:pic>
          <p:nvPicPr>
            <p:cNvPr id="57" name="object 57"/>
            <p:cNvPicPr/>
            <p:nvPr/>
          </p:nvPicPr>
          <p:blipFill>
            <a:blip r:embed="rId35" cstate="print"/>
            <a:stretch>
              <a:fillRect/>
            </a:stretch>
          </p:blipFill>
          <p:spPr>
            <a:xfrm>
              <a:off x="6583680" y="2336291"/>
              <a:ext cx="1083563" cy="184403"/>
            </a:xfrm>
            <a:prstGeom prst="rect">
              <a:avLst/>
            </a:prstGeom>
          </p:spPr>
        </p:pic>
        <p:pic>
          <p:nvPicPr>
            <p:cNvPr id="58" name="object 58"/>
            <p:cNvPicPr/>
            <p:nvPr/>
          </p:nvPicPr>
          <p:blipFill>
            <a:blip r:embed="rId36" cstate="print"/>
            <a:stretch>
              <a:fillRect/>
            </a:stretch>
          </p:blipFill>
          <p:spPr>
            <a:xfrm>
              <a:off x="7729728" y="2391155"/>
              <a:ext cx="923531" cy="202691"/>
            </a:xfrm>
            <a:prstGeom prst="rect">
              <a:avLst/>
            </a:prstGeom>
          </p:spPr>
        </p:pic>
        <p:pic>
          <p:nvPicPr>
            <p:cNvPr id="59" name="object 59"/>
            <p:cNvPicPr/>
            <p:nvPr/>
          </p:nvPicPr>
          <p:blipFill>
            <a:blip r:embed="rId37" cstate="print"/>
            <a:stretch>
              <a:fillRect/>
            </a:stretch>
          </p:blipFill>
          <p:spPr>
            <a:xfrm>
              <a:off x="5373624" y="2543555"/>
              <a:ext cx="138683" cy="137159"/>
            </a:xfrm>
            <a:prstGeom prst="rect">
              <a:avLst/>
            </a:prstGeom>
          </p:spPr>
        </p:pic>
        <p:pic>
          <p:nvPicPr>
            <p:cNvPr id="60" name="object 60"/>
            <p:cNvPicPr/>
            <p:nvPr/>
          </p:nvPicPr>
          <p:blipFill>
            <a:blip r:embed="rId38" cstate="print"/>
            <a:stretch>
              <a:fillRect/>
            </a:stretch>
          </p:blipFill>
          <p:spPr>
            <a:xfrm>
              <a:off x="5539739" y="2584704"/>
              <a:ext cx="1060703" cy="153923"/>
            </a:xfrm>
            <a:prstGeom prst="rect">
              <a:avLst/>
            </a:prstGeom>
          </p:spPr>
        </p:pic>
        <p:pic>
          <p:nvPicPr>
            <p:cNvPr id="61" name="object 61"/>
            <p:cNvPicPr/>
            <p:nvPr/>
          </p:nvPicPr>
          <p:blipFill>
            <a:blip r:embed="rId39" cstate="print"/>
            <a:stretch>
              <a:fillRect/>
            </a:stretch>
          </p:blipFill>
          <p:spPr>
            <a:xfrm>
              <a:off x="6987540" y="2656332"/>
              <a:ext cx="92963" cy="103631"/>
            </a:xfrm>
            <a:prstGeom prst="rect">
              <a:avLst/>
            </a:prstGeom>
          </p:spPr>
        </p:pic>
        <p:sp>
          <p:nvSpPr>
            <p:cNvPr id="62" name="object 62"/>
            <p:cNvSpPr/>
            <p:nvPr/>
          </p:nvSpPr>
          <p:spPr>
            <a:xfrm>
              <a:off x="7469111" y="2679191"/>
              <a:ext cx="551180" cy="126364"/>
            </a:xfrm>
            <a:custGeom>
              <a:avLst/>
              <a:gdLst/>
              <a:ahLst/>
              <a:cxnLst/>
              <a:rect l="l" t="t" r="r" b="b"/>
              <a:pathLst>
                <a:path w="551179" h="126364">
                  <a:moveTo>
                    <a:pt x="58178" y="6400"/>
                  </a:moveTo>
                  <a:lnTo>
                    <a:pt x="52539" y="2527"/>
                  </a:lnTo>
                  <a:lnTo>
                    <a:pt x="46888" y="457"/>
                  </a:lnTo>
                  <a:lnTo>
                    <a:pt x="37350" y="0"/>
                  </a:lnTo>
                  <a:lnTo>
                    <a:pt x="33718" y="939"/>
                  </a:lnTo>
                  <a:lnTo>
                    <a:pt x="27000" y="5092"/>
                  </a:lnTo>
                  <a:lnTo>
                    <a:pt x="23241" y="9550"/>
                  </a:lnTo>
                  <a:lnTo>
                    <a:pt x="19062" y="16357"/>
                  </a:lnTo>
                  <a:lnTo>
                    <a:pt x="19773" y="1384"/>
                  </a:lnTo>
                  <a:lnTo>
                    <a:pt x="4724" y="673"/>
                  </a:lnTo>
                  <a:lnTo>
                    <a:pt x="0" y="99441"/>
                  </a:lnTo>
                  <a:lnTo>
                    <a:pt x="16725" y="100241"/>
                  </a:lnTo>
                  <a:lnTo>
                    <a:pt x="19532" y="41452"/>
                  </a:lnTo>
                  <a:lnTo>
                    <a:pt x="20777" y="35001"/>
                  </a:lnTo>
                  <a:lnTo>
                    <a:pt x="24345" y="25285"/>
                  </a:lnTo>
                  <a:lnTo>
                    <a:pt x="26568" y="22339"/>
                  </a:lnTo>
                  <a:lnTo>
                    <a:pt x="32588" y="18199"/>
                  </a:lnTo>
                  <a:lnTo>
                    <a:pt x="35928" y="17259"/>
                  </a:lnTo>
                  <a:lnTo>
                    <a:pt x="43675" y="17640"/>
                  </a:lnTo>
                  <a:lnTo>
                    <a:pt x="47713" y="19037"/>
                  </a:lnTo>
                  <a:lnTo>
                    <a:pt x="51676" y="21653"/>
                  </a:lnTo>
                  <a:lnTo>
                    <a:pt x="53555" y="17259"/>
                  </a:lnTo>
                  <a:lnTo>
                    <a:pt x="53924" y="16357"/>
                  </a:lnTo>
                  <a:lnTo>
                    <a:pt x="58178" y="6400"/>
                  </a:lnTo>
                  <a:close/>
                </a:path>
                <a:path w="551179" h="126364">
                  <a:moveTo>
                    <a:pt x="151790" y="57975"/>
                  </a:moveTo>
                  <a:lnTo>
                    <a:pt x="151650" y="46888"/>
                  </a:lnTo>
                  <a:lnTo>
                    <a:pt x="151612" y="45466"/>
                  </a:lnTo>
                  <a:lnTo>
                    <a:pt x="149745" y="35179"/>
                  </a:lnTo>
                  <a:lnTo>
                    <a:pt x="146253" y="26187"/>
                  </a:lnTo>
                  <a:lnTo>
                    <a:pt x="141122" y="18491"/>
                  </a:lnTo>
                  <a:lnTo>
                    <a:pt x="139433" y="16865"/>
                  </a:lnTo>
                  <a:lnTo>
                    <a:pt x="134696" y="12280"/>
                  </a:lnTo>
                  <a:lnTo>
                    <a:pt x="134645" y="46888"/>
                  </a:lnTo>
                  <a:lnTo>
                    <a:pt x="79578" y="44259"/>
                  </a:lnTo>
                  <a:lnTo>
                    <a:pt x="80543" y="35674"/>
                  </a:lnTo>
                  <a:lnTo>
                    <a:pt x="83756" y="28917"/>
                  </a:lnTo>
                  <a:lnTo>
                    <a:pt x="94716" y="19126"/>
                  </a:lnTo>
                  <a:lnTo>
                    <a:pt x="101282" y="16878"/>
                  </a:lnTo>
                  <a:lnTo>
                    <a:pt x="117449" y="17640"/>
                  </a:lnTo>
                  <a:lnTo>
                    <a:pt x="124206" y="21196"/>
                  </a:lnTo>
                  <a:lnTo>
                    <a:pt x="132486" y="32219"/>
                  </a:lnTo>
                  <a:lnTo>
                    <a:pt x="134302" y="38557"/>
                  </a:lnTo>
                  <a:lnTo>
                    <a:pt x="134645" y="46888"/>
                  </a:lnTo>
                  <a:lnTo>
                    <a:pt x="134645" y="12255"/>
                  </a:lnTo>
                  <a:lnTo>
                    <a:pt x="127266" y="7696"/>
                  </a:lnTo>
                  <a:lnTo>
                    <a:pt x="118846" y="4762"/>
                  </a:lnTo>
                  <a:lnTo>
                    <a:pt x="109448" y="3467"/>
                  </a:lnTo>
                  <a:lnTo>
                    <a:pt x="69570" y="22948"/>
                  </a:lnTo>
                  <a:lnTo>
                    <a:pt x="60871" y="53708"/>
                  </a:lnTo>
                  <a:lnTo>
                    <a:pt x="61112" y="65112"/>
                  </a:lnTo>
                  <a:lnTo>
                    <a:pt x="86194" y="102476"/>
                  </a:lnTo>
                  <a:lnTo>
                    <a:pt x="105435" y="106743"/>
                  </a:lnTo>
                  <a:lnTo>
                    <a:pt x="113677" y="106616"/>
                  </a:lnTo>
                  <a:lnTo>
                    <a:pt x="141173" y="93268"/>
                  </a:lnTo>
                  <a:lnTo>
                    <a:pt x="143865" y="90106"/>
                  </a:lnTo>
                  <a:lnTo>
                    <a:pt x="147510" y="83959"/>
                  </a:lnTo>
                  <a:lnTo>
                    <a:pt x="150342" y="76911"/>
                  </a:lnTo>
                  <a:lnTo>
                    <a:pt x="133159" y="73952"/>
                  </a:lnTo>
                  <a:lnTo>
                    <a:pt x="130289" y="80899"/>
                  </a:lnTo>
                  <a:lnTo>
                    <a:pt x="126606" y="85877"/>
                  </a:lnTo>
                  <a:lnTo>
                    <a:pt x="117614" y="91897"/>
                  </a:lnTo>
                  <a:lnTo>
                    <a:pt x="112318" y="93268"/>
                  </a:lnTo>
                  <a:lnTo>
                    <a:pt x="97955" y="92583"/>
                  </a:lnTo>
                  <a:lnTo>
                    <a:pt x="77990" y="57988"/>
                  </a:lnTo>
                  <a:lnTo>
                    <a:pt x="151549" y="61493"/>
                  </a:lnTo>
                  <a:lnTo>
                    <a:pt x="151790" y="57975"/>
                  </a:lnTo>
                  <a:close/>
                </a:path>
                <a:path w="551179" h="126364">
                  <a:moveTo>
                    <a:pt x="255727" y="12712"/>
                  </a:moveTo>
                  <a:lnTo>
                    <a:pt x="238531" y="11887"/>
                  </a:lnTo>
                  <a:lnTo>
                    <a:pt x="210705" y="78282"/>
                  </a:lnTo>
                  <a:lnTo>
                    <a:pt x="208330" y="84455"/>
                  </a:lnTo>
                  <a:lnTo>
                    <a:pt x="206616" y="89585"/>
                  </a:lnTo>
                  <a:lnTo>
                    <a:pt x="205003" y="82613"/>
                  </a:lnTo>
                  <a:lnTo>
                    <a:pt x="203212" y="75882"/>
                  </a:lnTo>
                  <a:lnTo>
                    <a:pt x="182892" y="9220"/>
                  </a:lnTo>
                  <a:lnTo>
                    <a:pt x="165239" y="8369"/>
                  </a:lnTo>
                  <a:lnTo>
                    <a:pt x="198031" y="108940"/>
                  </a:lnTo>
                  <a:lnTo>
                    <a:pt x="213639" y="109689"/>
                  </a:lnTo>
                  <a:lnTo>
                    <a:pt x="222364" y="89585"/>
                  </a:lnTo>
                  <a:lnTo>
                    <a:pt x="255727" y="12712"/>
                  </a:lnTo>
                  <a:close/>
                </a:path>
                <a:path w="551179" h="126364">
                  <a:moveTo>
                    <a:pt x="352107" y="65443"/>
                  </a:moveTo>
                  <a:lnTo>
                    <a:pt x="340956" y="27927"/>
                  </a:lnTo>
                  <a:lnTo>
                    <a:pt x="339369" y="26454"/>
                  </a:lnTo>
                  <a:lnTo>
                    <a:pt x="334886" y="22288"/>
                  </a:lnTo>
                  <a:lnTo>
                    <a:pt x="334886" y="65443"/>
                  </a:lnTo>
                  <a:lnTo>
                    <a:pt x="333933" y="74510"/>
                  </a:lnTo>
                  <a:lnTo>
                    <a:pt x="312356" y="102857"/>
                  </a:lnTo>
                  <a:lnTo>
                    <a:pt x="295706" y="102057"/>
                  </a:lnTo>
                  <a:lnTo>
                    <a:pt x="276898" y="62395"/>
                  </a:lnTo>
                  <a:lnTo>
                    <a:pt x="277749" y="54356"/>
                  </a:lnTo>
                  <a:lnTo>
                    <a:pt x="299326" y="26454"/>
                  </a:lnTo>
                  <a:lnTo>
                    <a:pt x="315912" y="27241"/>
                  </a:lnTo>
                  <a:lnTo>
                    <a:pt x="322656" y="30721"/>
                  </a:lnTo>
                  <a:lnTo>
                    <a:pt x="334886" y="65443"/>
                  </a:lnTo>
                  <a:lnTo>
                    <a:pt x="334886" y="22288"/>
                  </a:lnTo>
                  <a:lnTo>
                    <a:pt x="334327" y="21755"/>
                  </a:lnTo>
                  <a:lnTo>
                    <a:pt x="326682" y="17208"/>
                  </a:lnTo>
                  <a:lnTo>
                    <a:pt x="318020" y="14287"/>
                  </a:lnTo>
                  <a:lnTo>
                    <a:pt x="308356" y="12992"/>
                  </a:lnTo>
                  <a:lnTo>
                    <a:pt x="269786" y="29654"/>
                  </a:lnTo>
                  <a:lnTo>
                    <a:pt x="259626" y="62395"/>
                  </a:lnTo>
                  <a:lnTo>
                    <a:pt x="259816" y="72136"/>
                  </a:lnTo>
                  <a:lnTo>
                    <a:pt x="277164" y="107467"/>
                  </a:lnTo>
                  <a:lnTo>
                    <a:pt x="312013" y="116636"/>
                  </a:lnTo>
                  <a:lnTo>
                    <a:pt x="320065" y="115011"/>
                  </a:lnTo>
                  <a:lnTo>
                    <a:pt x="335000" y="107632"/>
                  </a:lnTo>
                  <a:lnTo>
                    <a:pt x="340156" y="102857"/>
                  </a:lnTo>
                  <a:lnTo>
                    <a:pt x="352107" y="65443"/>
                  </a:lnTo>
                  <a:close/>
                </a:path>
                <a:path w="551179" h="126364">
                  <a:moveTo>
                    <a:pt x="452577" y="51244"/>
                  </a:moveTo>
                  <a:lnTo>
                    <a:pt x="451027" y="44094"/>
                  </a:lnTo>
                  <a:lnTo>
                    <a:pt x="448500" y="37757"/>
                  </a:lnTo>
                  <a:lnTo>
                    <a:pt x="445033" y="32219"/>
                  </a:lnTo>
                  <a:lnTo>
                    <a:pt x="444347" y="31496"/>
                  </a:lnTo>
                  <a:lnTo>
                    <a:pt x="440588" y="27508"/>
                  </a:lnTo>
                  <a:lnTo>
                    <a:pt x="406209" y="17691"/>
                  </a:lnTo>
                  <a:lnTo>
                    <a:pt x="373888" y="40195"/>
                  </a:lnTo>
                  <a:lnTo>
                    <a:pt x="367258" y="67932"/>
                  </a:lnTo>
                  <a:lnTo>
                    <a:pt x="367461" y="79629"/>
                  </a:lnTo>
                  <a:lnTo>
                    <a:pt x="391553" y="117144"/>
                  </a:lnTo>
                  <a:lnTo>
                    <a:pt x="409663" y="121335"/>
                  </a:lnTo>
                  <a:lnTo>
                    <a:pt x="417461" y="121107"/>
                  </a:lnTo>
                  <a:lnTo>
                    <a:pt x="442734" y="107873"/>
                  </a:lnTo>
                  <a:lnTo>
                    <a:pt x="446938" y="101968"/>
                  </a:lnTo>
                  <a:lnTo>
                    <a:pt x="450202" y="94983"/>
                  </a:lnTo>
                  <a:lnTo>
                    <a:pt x="452462" y="87020"/>
                  </a:lnTo>
                  <a:lnTo>
                    <a:pt x="436118" y="84099"/>
                  </a:lnTo>
                  <a:lnTo>
                    <a:pt x="434543" y="92417"/>
                  </a:lnTo>
                  <a:lnTo>
                    <a:pt x="431457" y="98475"/>
                  </a:lnTo>
                  <a:lnTo>
                    <a:pt x="422275" y="106121"/>
                  </a:lnTo>
                  <a:lnTo>
                    <a:pt x="416699" y="107873"/>
                  </a:lnTo>
                  <a:lnTo>
                    <a:pt x="401955" y="107162"/>
                  </a:lnTo>
                  <a:lnTo>
                    <a:pt x="384492" y="77584"/>
                  </a:lnTo>
                  <a:lnTo>
                    <a:pt x="384492" y="67932"/>
                  </a:lnTo>
                  <a:lnTo>
                    <a:pt x="406260" y="31496"/>
                  </a:lnTo>
                  <a:lnTo>
                    <a:pt x="420268" y="32169"/>
                  </a:lnTo>
                  <a:lnTo>
                    <a:pt x="424942" y="34061"/>
                  </a:lnTo>
                  <a:lnTo>
                    <a:pt x="432485" y="41148"/>
                  </a:lnTo>
                  <a:lnTo>
                    <a:pt x="434987" y="46266"/>
                  </a:lnTo>
                  <a:lnTo>
                    <a:pt x="436206" y="52971"/>
                  </a:lnTo>
                  <a:lnTo>
                    <a:pt x="452577" y="51244"/>
                  </a:lnTo>
                  <a:close/>
                </a:path>
                <a:path w="551179" h="126364">
                  <a:moveTo>
                    <a:pt x="551078" y="125869"/>
                  </a:moveTo>
                  <a:lnTo>
                    <a:pt x="547179" y="100330"/>
                  </a:lnTo>
                  <a:lnTo>
                    <a:pt x="547306" y="94830"/>
                  </a:lnTo>
                  <a:lnTo>
                    <a:pt x="548182" y="75234"/>
                  </a:lnTo>
                  <a:lnTo>
                    <a:pt x="549186" y="54457"/>
                  </a:lnTo>
                  <a:lnTo>
                    <a:pt x="549160" y="49314"/>
                  </a:lnTo>
                  <a:lnTo>
                    <a:pt x="547966" y="41795"/>
                  </a:lnTo>
                  <a:lnTo>
                    <a:pt x="546417" y="37909"/>
                  </a:lnTo>
                  <a:lnTo>
                    <a:pt x="545096" y="36144"/>
                  </a:lnTo>
                  <a:lnTo>
                    <a:pt x="541731" y="31661"/>
                  </a:lnTo>
                  <a:lnTo>
                    <a:pt x="537984" y="28994"/>
                  </a:lnTo>
                  <a:lnTo>
                    <a:pt x="527646" y="24511"/>
                  </a:lnTo>
                  <a:lnTo>
                    <a:pt x="520852" y="23190"/>
                  </a:lnTo>
                  <a:lnTo>
                    <a:pt x="503948" y="22377"/>
                  </a:lnTo>
                  <a:lnTo>
                    <a:pt x="468312" y="44132"/>
                  </a:lnTo>
                  <a:lnTo>
                    <a:pt x="466483" y="51054"/>
                  </a:lnTo>
                  <a:lnTo>
                    <a:pt x="482714" y="54076"/>
                  </a:lnTo>
                  <a:lnTo>
                    <a:pt x="484847" y="47155"/>
                  </a:lnTo>
                  <a:lnTo>
                    <a:pt x="487857" y="42418"/>
                  </a:lnTo>
                  <a:lnTo>
                    <a:pt x="495617" y="37249"/>
                  </a:lnTo>
                  <a:lnTo>
                    <a:pt x="501484" y="36144"/>
                  </a:lnTo>
                  <a:lnTo>
                    <a:pt x="517779" y="36931"/>
                  </a:lnTo>
                  <a:lnTo>
                    <a:pt x="524040" y="39116"/>
                  </a:lnTo>
                  <a:lnTo>
                    <a:pt x="531152" y="46062"/>
                  </a:lnTo>
                  <a:lnTo>
                    <a:pt x="532498" y="50927"/>
                  </a:lnTo>
                  <a:lnTo>
                    <a:pt x="532180" y="57759"/>
                  </a:lnTo>
                  <a:lnTo>
                    <a:pt x="495122" y="66941"/>
                  </a:lnTo>
                  <a:lnTo>
                    <a:pt x="490131" y="67538"/>
                  </a:lnTo>
                  <a:lnTo>
                    <a:pt x="461086" y="103720"/>
                  </a:lnTo>
                  <a:lnTo>
                    <a:pt x="463664" y="110629"/>
                  </a:lnTo>
                  <a:lnTo>
                    <a:pt x="500418" y="125679"/>
                  </a:lnTo>
                  <a:lnTo>
                    <a:pt x="506615" y="124891"/>
                  </a:lnTo>
                  <a:lnTo>
                    <a:pt x="518261" y="121107"/>
                  </a:lnTo>
                  <a:lnTo>
                    <a:pt x="524408" y="117652"/>
                  </a:lnTo>
                  <a:lnTo>
                    <a:pt x="530771" y="112750"/>
                  </a:lnTo>
                  <a:lnTo>
                    <a:pt x="504913" y="112750"/>
                  </a:lnTo>
                  <a:lnTo>
                    <a:pt x="491959" y="112128"/>
                  </a:lnTo>
                  <a:lnTo>
                    <a:pt x="487095" y="110401"/>
                  </a:lnTo>
                  <a:lnTo>
                    <a:pt x="480631" y="104127"/>
                  </a:lnTo>
                  <a:lnTo>
                    <a:pt x="479120" y="100330"/>
                  </a:lnTo>
                  <a:lnTo>
                    <a:pt x="479475" y="92938"/>
                  </a:lnTo>
                  <a:lnTo>
                    <a:pt x="503643" y="80238"/>
                  </a:lnTo>
                  <a:lnTo>
                    <a:pt x="512241" y="79286"/>
                  </a:lnTo>
                  <a:lnTo>
                    <a:pt x="519709" y="78130"/>
                  </a:lnTo>
                  <a:lnTo>
                    <a:pt x="526046" y="76784"/>
                  </a:lnTo>
                  <a:lnTo>
                    <a:pt x="531241" y="75234"/>
                  </a:lnTo>
                  <a:lnTo>
                    <a:pt x="530606" y="88747"/>
                  </a:lnTo>
                  <a:lnTo>
                    <a:pt x="504913" y="112750"/>
                  </a:lnTo>
                  <a:lnTo>
                    <a:pt x="530847" y="112712"/>
                  </a:lnTo>
                  <a:lnTo>
                    <a:pt x="531126" y="117360"/>
                  </a:lnTo>
                  <a:lnTo>
                    <a:pt x="532041" y="121488"/>
                  </a:lnTo>
                  <a:lnTo>
                    <a:pt x="533615" y="125031"/>
                  </a:lnTo>
                  <a:lnTo>
                    <a:pt x="551078" y="125869"/>
                  </a:lnTo>
                  <a:close/>
                </a:path>
              </a:pathLst>
            </a:custGeom>
            <a:solidFill>
              <a:srgbClr val="000000"/>
            </a:solidFill>
          </p:spPr>
          <p:txBody>
            <a:bodyPr wrap="square" lIns="0" tIns="0" rIns="0" bIns="0" rtlCol="0"/>
            <a:lstStyle/>
            <a:p>
              <a:endParaRPr sz="1200">
                <a:solidFill>
                  <a:schemeClr val="tx2"/>
                </a:solidFill>
              </a:endParaRPr>
            </a:p>
          </p:txBody>
        </p:sp>
        <p:pic>
          <p:nvPicPr>
            <p:cNvPr id="63" name="object 63"/>
            <p:cNvPicPr/>
            <p:nvPr/>
          </p:nvPicPr>
          <p:blipFill>
            <a:blip r:embed="rId40" cstate="print"/>
            <a:stretch>
              <a:fillRect/>
            </a:stretch>
          </p:blipFill>
          <p:spPr>
            <a:xfrm>
              <a:off x="8410955" y="2689860"/>
              <a:ext cx="238169" cy="144707"/>
            </a:xfrm>
            <a:prstGeom prst="rect">
              <a:avLst/>
            </a:prstGeom>
          </p:spPr>
        </p:pic>
        <p:pic>
          <p:nvPicPr>
            <p:cNvPr id="64" name="object 64"/>
            <p:cNvPicPr/>
            <p:nvPr/>
          </p:nvPicPr>
          <p:blipFill>
            <a:blip r:embed="rId41" cstate="print"/>
            <a:stretch>
              <a:fillRect/>
            </a:stretch>
          </p:blipFill>
          <p:spPr>
            <a:xfrm>
              <a:off x="8668494" y="2699040"/>
              <a:ext cx="130709" cy="143079"/>
            </a:xfrm>
            <a:prstGeom prst="rect">
              <a:avLst/>
            </a:prstGeom>
          </p:spPr>
        </p:pic>
        <p:sp>
          <p:nvSpPr>
            <p:cNvPr id="65" name="object 65"/>
            <p:cNvSpPr/>
            <p:nvPr/>
          </p:nvSpPr>
          <p:spPr>
            <a:xfrm>
              <a:off x="6804647" y="2839211"/>
              <a:ext cx="579120" cy="164465"/>
            </a:xfrm>
            <a:custGeom>
              <a:avLst/>
              <a:gdLst/>
              <a:ahLst/>
              <a:cxnLst/>
              <a:rect l="l" t="t" r="r" b="b"/>
              <a:pathLst>
                <a:path w="579120" h="164464">
                  <a:moveTo>
                    <a:pt x="23279" y="800"/>
                  </a:moveTo>
                  <a:lnTo>
                    <a:pt x="6540" y="0"/>
                  </a:lnTo>
                  <a:lnTo>
                    <a:pt x="0" y="136309"/>
                  </a:lnTo>
                  <a:lnTo>
                    <a:pt x="16751" y="137109"/>
                  </a:lnTo>
                  <a:lnTo>
                    <a:pt x="23279" y="800"/>
                  </a:lnTo>
                  <a:close/>
                </a:path>
                <a:path w="579120" h="164464">
                  <a:moveTo>
                    <a:pt x="64617" y="40436"/>
                  </a:moveTo>
                  <a:lnTo>
                    <a:pt x="47879" y="39636"/>
                  </a:lnTo>
                  <a:lnTo>
                    <a:pt x="43154" y="138391"/>
                  </a:lnTo>
                  <a:lnTo>
                    <a:pt x="59893" y="139192"/>
                  </a:lnTo>
                  <a:lnTo>
                    <a:pt x="64617" y="40436"/>
                  </a:lnTo>
                  <a:close/>
                </a:path>
                <a:path w="579120" h="164464">
                  <a:moveTo>
                    <a:pt x="66408" y="2882"/>
                  </a:moveTo>
                  <a:lnTo>
                    <a:pt x="49669" y="2082"/>
                  </a:lnTo>
                  <a:lnTo>
                    <a:pt x="48755" y="21323"/>
                  </a:lnTo>
                  <a:lnTo>
                    <a:pt x="65493" y="22123"/>
                  </a:lnTo>
                  <a:lnTo>
                    <a:pt x="66408" y="2882"/>
                  </a:lnTo>
                  <a:close/>
                </a:path>
                <a:path w="579120" h="164464">
                  <a:moveTo>
                    <a:pt x="168275" y="110261"/>
                  </a:moveTo>
                  <a:lnTo>
                    <a:pt x="151917" y="107340"/>
                  </a:lnTo>
                  <a:lnTo>
                    <a:pt x="150342" y="115658"/>
                  </a:lnTo>
                  <a:lnTo>
                    <a:pt x="147256" y="121716"/>
                  </a:lnTo>
                  <a:lnTo>
                    <a:pt x="138061" y="129349"/>
                  </a:lnTo>
                  <a:lnTo>
                    <a:pt x="132473" y="131102"/>
                  </a:lnTo>
                  <a:lnTo>
                    <a:pt x="158546" y="131102"/>
                  </a:lnTo>
                  <a:lnTo>
                    <a:pt x="162750" y="125196"/>
                  </a:lnTo>
                  <a:lnTo>
                    <a:pt x="166014" y="118224"/>
                  </a:lnTo>
                  <a:lnTo>
                    <a:pt x="168275" y="110261"/>
                  </a:lnTo>
                  <a:close/>
                </a:path>
                <a:path w="579120" h="164464">
                  <a:moveTo>
                    <a:pt x="168402" y="74485"/>
                  </a:moveTo>
                  <a:lnTo>
                    <a:pt x="166839" y="67348"/>
                  </a:lnTo>
                  <a:lnTo>
                    <a:pt x="164312" y="60998"/>
                  </a:lnTo>
                  <a:lnTo>
                    <a:pt x="160832" y="55473"/>
                  </a:lnTo>
                  <a:lnTo>
                    <a:pt x="160147" y="54749"/>
                  </a:lnTo>
                  <a:lnTo>
                    <a:pt x="156387" y="50761"/>
                  </a:lnTo>
                  <a:lnTo>
                    <a:pt x="121958" y="40944"/>
                  </a:lnTo>
                  <a:lnTo>
                    <a:pt x="89585" y="63436"/>
                  </a:lnTo>
                  <a:lnTo>
                    <a:pt x="82956" y="91173"/>
                  </a:lnTo>
                  <a:lnTo>
                    <a:pt x="83159" y="102870"/>
                  </a:lnTo>
                  <a:lnTo>
                    <a:pt x="107289" y="140373"/>
                  </a:lnTo>
                  <a:lnTo>
                    <a:pt x="125412" y="144564"/>
                  </a:lnTo>
                  <a:lnTo>
                    <a:pt x="133223" y="144335"/>
                  </a:lnTo>
                  <a:lnTo>
                    <a:pt x="158534" y="131114"/>
                  </a:lnTo>
                  <a:lnTo>
                    <a:pt x="132473" y="131114"/>
                  </a:lnTo>
                  <a:lnTo>
                    <a:pt x="117716" y="130403"/>
                  </a:lnTo>
                  <a:lnTo>
                    <a:pt x="100215" y="100825"/>
                  </a:lnTo>
                  <a:lnTo>
                    <a:pt x="100215" y="91173"/>
                  </a:lnTo>
                  <a:lnTo>
                    <a:pt x="122021" y="54749"/>
                  </a:lnTo>
                  <a:lnTo>
                    <a:pt x="136029" y="55422"/>
                  </a:lnTo>
                  <a:lnTo>
                    <a:pt x="140716" y="57315"/>
                  </a:lnTo>
                  <a:lnTo>
                    <a:pt x="148259" y="64401"/>
                  </a:lnTo>
                  <a:lnTo>
                    <a:pt x="150774" y="69507"/>
                  </a:lnTo>
                  <a:lnTo>
                    <a:pt x="152006" y="76212"/>
                  </a:lnTo>
                  <a:lnTo>
                    <a:pt x="168402" y="74485"/>
                  </a:lnTo>
                  <a:close/>
                </a:path>
                <a:path w="579120" h="164464">
                  <a:moveTo>
                    <a:pt x="269519" y="100482"/>
                  </a:moveTo>
                  <a:lnTo>
                    <a:pt x="258838" y="61010"/>
                  </a:lnTo>
                  <a:lnTo>
                    <a:pt x="257149" y="59385"/>
                  </a:lnTo>
                  <a:lnTo>
                    <a:pt x="252387" y="54787"/>
                  </a:lnTo>
                  <a:lnTo>
                    <a:pt x="252349" y="89408"/>
                  </a:lnTo>
                  <a:lnTo>
                    <a:pt x="197192" y="86766"/>
                  </a:lnTo>
                  <a:lnTo>
                    <a:pt x="198170" y="78181"/>
                  </a:lnTo>
                  <a:lnTo>
                    <a:pt x="201396" y="71437"/>
                  </a:lnTo>
                  <a:lnTo>
                    <a:pt x="212369" y="61645"/>
                  </a:lnTo>
                  <a:lnTo>
                    <a:pt x="218948" y="59385"/>
                  </a:lnTo>
                  <a:lnTo>
                    <a:pt x="235140" y="60159"/>
                  </a:lnTo>
                  <a:lnTo>
                    <a:pt x="241896" y="63715"/>
                  </a:lnTo>
                  <a:lnTo>
                    <a:pt x="250190" y="74739"/>
                  </a:lnTo>
                  <a:lnTo>
                    <a:pt x="252006" y="81064"/>
                  </a:lnTo>
                  <a:lnTo>
                    <a:pt x="252349" y="89408"/>
                  </a:lnTo>
                  <a:lnTo>
                    <a:pt x="252349" y="54775"/>
                  </a:lnTo>
                  <a:lnTo>
                    <a:pt x="244957" y="50215"/>
                  </a:lnTo>
                  <a:lnTo>
                    <a:pt x="236524" y="47269"/>
                  </a:lnTo>
                  <a:lnTo>
                    <a:pt x="227114" y="45974"/>
                  </a:lnTo>
                  <a:lnTo>
                    <a:pt x="187185" y="65455"/>
                  </a:lnTo>
                  <a:lnTo>
                    <a:pt x="178473" y="96215"/>
                  </a:lnTo>
                  <a:lnTo>
                    <a:pt x="178714" y="107619"/>
                  </a:lnTo>
                  <a:lnTo>
                    <a:pt x="203835" y="144970"/>
                  </a:lnTo>
                  <a:lnTo>
                    <a:pt x="223100" y="149237"/>
                  </a:lnTo>
                  <a:lnTo>
                    <a:pt x="231343" y="149110"/>
                  </a:lnTo>
                  <a:lnTo>
                    <a:pt x="258876" y="135775"/>
                  </a:lnTo>
                  <a:lnTo>
                    <a:pt x="261581" y="132613"/>
                  </a:lnTo>
                  <a:lnTo>
                    <a:pt x="265239" y="126466"/>
                  </a:lnTo>
                  <a:lnTo>
                    <a:pt x="268058" y="119430"/>
                  </a:lnTo>
                  <a:lnTo>
                    <a:pt x="250863" y="116459"/>
                  </a:lnTo>
                  <a:lnTo>
                    <a:pt x="247992" y="123405"/>
                  </a:lnTo>
                  <a:lnTo>
                    <a:pt x="244297" y="128397"/>
                  </a:lnTo>
                  <a:lnTo>
                    <a:pt x="235318" y="134416"/>
                  </a:lnTo>
                  <a:lnTo>
                    <a:pt x="229984" y="135775"/>
                  </a:lnTo>
                  <a:lnTo>
                    <a:pt x="215607" y="135077"/>
                  </a:lnTo>
                  <a:lnTo>
                    <a:pt x="195605" y="100482"/>
                  </a:lnTo>
                  <a:lnTo>
                    <a:pt x="269278" y="104000"/>
                  </a:lnTo>
                  <a:lnTo>
                    <a:pt x="269519" y="100482"/>
                  </a:lnTo>
                  <a:close/>
                </a:path>
                <a:path w="579120" h="164464">
                  <a:moveTo>
                    <a:pt x="371906" y="86271"/>
                  </a:moveTo>
                  <a:lnTo>
                    <a:pt x="371894" y="80060"/>
                  </a:lnTo>
                  <a:lnTo>
                    <a:pt x="370662" y="72110"/>
                  </a:lnTo>
                  <a:lnTo>
                    <a:pt x="369125" y="67906"/>
                  </a:lnTo>
                  <a:lnTo>
                    <a:pt x="367487" y="65379"/>
                  </a:lnTo>
                  <a:lnTo>
                    <a:pt x="339750" y="51384"/>
                  </a:lnTo>
                  <a:lnTo>
                    <a:pt x="330022" y="51930"/>
                  </a:lnTo>
                  <a:lnTo>
                    <a:pt x="321411" y="54584"/>
                  </a:lnTo>
                  <a:lnTo>
                    <a:pt x="313918" y="59321"/>
                  </a:lnTo>
                  <a:lnTo>
                    <a:pt x="307530" y="66154"/>
                  </a:lnTo>
                  <a:lnTo>
                    <a:pt x="308203" y="52108"/>
                  </a:lnTo>
                  <a:lnTo>
                    <a:pt x="293128" y="51384"/>
                  </a:lnTo>
                  <a:lnTo>
                    <a:pt x="288404" y="150139"/>
                  </a:lnTo>
                  <a:lnTo>
                    <a:pt x="305142" y="150939"/>
                  </a:lnTo>
                  <a:lnTo>
                    <a:pt x="307721" y="97015"/>
                  </a:lnTo>
                  <a:lnTo>
                    <a:pt x="308635" y="88315"/>
                  </a:lnTo>
                  <a:lnTo>
                    <a:pt x="325920" y="66154"/>
                  </a:lnTo>
                  <a:lnTo>
                    <a:pt x="328383" y="65379"/>
                  </a:lnTo>
                  <a:lnTo>
                    <a:pt x="328625" y="65379"/>
                  </a:lnTo>
                  <a:lnTo>
                    <a:pt x="355066" y="85496"/>
                  </a:lnTo>
                  <a:lnTo>
                    <a:pt x="355028" y="88303"/>
                  </a:lnTo>
                  <a:lnTo>
                    <a:pt x="351929" y="153162"/>
                  </a:lnTo>
                  <a:lnTo>
                    <a:pt x="368668" y="153962"/>
                  </a:lnTo>
                  <a:lnTo>
                    <a:pt x="371906" y="86271"/>
                  </a:lnTo>
                  <a:close/>
                </a:path>
                <a:path w="579120" h="164464">
                  <a:moveTo>
                    <a:pt x="475437" y="60109"/>
                  </a:moveTo>
                  <a:lnTo>
                    <a:pt x="394690" y="56248"/>
                  </a:lnTo>
                  <a:lnTo>
                    <a:pt x="394042" y="69824"/>
                  </a:lnTo>
                  <a:lnTo>
                    <a:pt x="439775" y="72009"/>
                  </a:lnTo>
                  <a:lnTo>
                    <a:pt x="446074" y="72123"/>
                  </a:lnTo>
                  <a:lnTo>
                    <a:pt x="453199" y="72123"/>
                  </a:lnTo>
                  <a:lnTo>
                    <a:pt x="386892" y="141236"/>
                  </a:lnTo>
                  <a:lnTo>
                    <a:pt x="386245" y="154813"/>
                  </a:lnTo>
                  <a:lnTo>
                    <a:pt x="473684" y="159004"/>
                  </a:lnTo>
                  <a:lnTo>
                    <a:pt x="474370" y="144589"/>
                  </a:lnTo>
                  <a:lnTo>
                    <a:pt x="425043" y="142227"/>
                  </a:lnTo>
                  <a:lnTo>
                    <a:pt x="422122" y="142087"/>
                  </a:lnTo>
                  <a:lnTo>
                    <a:pt x="415074" y="142024"/>
                  </a:lnTo>
                  <a:lnTo>
                    <a:pt x="407543" y="142227"/>
                  </a:lnTo>
                  <a:lnTo>
                    <a:pt x="418414" y="131292"/>
                  </a:lnTo>
                  <a:lnTo>
                    <a:pt x="474040" y="72097"/>
                  </a:lnTo>
                  <a:lnTo>
                    <a:pt x="474903" y="71183"/>
                  </a:lnTo>
                  <a:lnTo>
                    <a:pt x="475437" y="60109"/>
                  </a:lnTo>
                  <a:close/>
                </a:path>
                <a:path w="579120" h="164464">
                  <a:moveTo>
                    <a:pt x="578878" y="115290"/>
                  </a:moveTo>
                  <a:lnTo>
                    <a:pt x="578739" y="104228"/>
                  </a:lnTo>
                  <a:lnTo>
                    <a:pt x="578700" y="102793"/>
                  </a:lnTo>
                  <a:lnTo>
                    <a:pt x="576834" y="92506"/>
                  </a:lnTo>
                  <a:lnTo>
                    <a:pt x="573328" y="83527"/>
                  </a:lnTo>
                  <a:lnTo>
                    <a:pt x="568198" y="75831"/>
                  </a:lnTo>
                  <a:lnTo>
                    <a:pt x="566508" y="74206"/>
                  </a:lnTo>
                  <a:lnTo>
                    <a:pt x="561746" y="69608"/>
                  </a:lnTo>
                  <a:lnTo>
                    <a:pt x="561708" y="104228"/>
                  </a:lnTo>
                  <a:lnTo>
                    <a:pt x="506552" y="101574"/>
                  </a:lnTo>
                  <a:lnTo>
                    <a:pt x="507530" y="92989"/>
                  </a:lnTo>
                  <a:lnTo>
                    <a:pt x="510755" y="86258"/>
                  </a:lnTo>
                  <a:lnTo>
                    <a:pt x="521728" y="76466"/>
                  </a:lnTo>
                  <a:lnTo>
                    <a:pt x="528307" y="74206"/>
                  </a:lnTo>
                  <a:lnTo>
                    <a:pt x="544499" y="74980"/>
                  </a:lnTo>
                  <a:lnTo>
                    <a:pt x="551256" y="78524"/>
                  </a:lnTo>
                  <a:lnTo>
                    <a:pt x="559549" y="89547"/>
                  </a:lnTo>
                  <a:lnTo>
                    <a:pt x="561365" y="95872"/>
                  </a:lnTo>
                  <a:lnTo>
                    <a:pt x="561708" y="104228"/>
                  </a:lnTo>
                  <a:lnTo>
                    <a:pt x="561708" y="69596"/>
                  </a:lnTo>
                  <a:lnTo>
                    <a:pt x="554316" y="65024"/>
                  </a:lnTo>
                  <a:lnTo>
                    <a:pt x="545884" y="62090"/>
                  </a:lnTo>
                  <a:lnTo>
                    <a:pt x="536473" y="60794"/>
                  </a:lnTo>
                  <a:lnTo>
                    <a:pt x="496544" y="80264"/>
                  </a:lnTo>
                  <a:lnTo>
                    <a:pt x="487832" y="111023"/>
                  </a:lnTo>
                  <a:lnTo>
                    <a:pt x="488073" y="122440"/>
                  </a:lnTo>
                  <a:lnTo>
                    <a:pt x="513194" y="159791"/>
                  </a:lnTo>
                  <a:lnTo>
                    <a:pt x="532460" y="164045"/>
                  </a:lnTo>
                  <a:lnTo>
                    <a:pt x="540702" y="163918"/>
                  </a:lnTo>
                  <a:lnTo>
                    <a:pt x="568236" y="150583"/>
                  </a:lnTo>
                  <a:lnTo>
                    <a:pt x="570941" y="147408"/>
                  </a:lnTo>
                  <a:lnTo>
                    <a:pt x="574598" y="141262"/>
                  </a:lnTo>
                  <a:lnTo>
                    <a:pt x="577418" y="134226"/>
                  </a:lnTo>
                  <a:lnTo>
                    <a:pt x="560222" y="131267"/>
                  </a:lnTo>
                  <a:lnTo>
                    <a:pt x="557352" y="138201"/>
                  </a:lnTo>
                  <a:lnTo>
                    <a:pt x="553656" y="143192"/>
                  </a:lnTo>
                  <a:lnTo>
                    <a:pt x="544677" y="149225"/>
                  </a:lnTo>
                  <a:lnTo>
                    <a:pt x="539356" y="150583"/>
                  </a:lnTo>
                  <a:lnTo>
                    <a:pt x="524967" y="149898"/>
                  </a:lnTo>
                  <a:lnTo>
                    <a:pt x="504964" y="115316"/>
                  </a:lnTo>
                  <a:lnTo>
                    <a:pt x="578624" y="118833"/>
                  </a:lnTo>
                  <a:lnTo>
                    <a:pt x="578866" y="115303"/>
                  </a:lnTo>
                  <a:lnTo>
                    <a:pt x="504964" y="115303"/>
                  </a:lnTo>
                  <a:lnTo>
                    <a:pt x="578878" y="115290"/>
                  </a:lnTo>
                  <a:close/>
                </a:path>
              </a:pathLst>
            </a:custGeom>
            <a:solidFill>
              <a:srgbClr val="000000"/>
            </a:solidFill>
          </p:spPr>
          <p:txBody>
            <a:bodyPr wrap="square" lIns="0" tIns="0" rIns="0" bIns="0" rtlCol="0"/>
            <a:lstStyle/>
            <a:p>
              <a:endParaRPr sz="1200">
                <a:solidFill>
                  <a:schemeClr val="tx2"/>
                </a:solidFill>
              </a:endParaRPr>
            </a:p>
          </p:txBody>
        </p:sp>
        <p:pic>
          <p:nvPicPr>
            <p:cNvPr id="66" name="object 66"/>
            <p:cNvPicPr/>
            <p:nvPr/>
          </p:nvPicPr>
          <p:blipFill>
            <a:blip r:embed="rId42" cstate="print"/>
            <a:stretch>
              <a:fillRect/>
            </a:stretch>
          </p:blipFill>
          <p:spPr>
            <a:xfrm>
              <a:off x="7449312" y="2907792"/>
              <a:ext cx="91439" cy="103631"/>
            </a:xfrm>
            <a:prstGeom prst="rect">
              <a:avLst/>
            </a:prstGeom>
          </p:spPr>
        </p:pic>
        <p:pic>
          <p:nvPicPr>
            <p:cNvPr id="67" name="object 67"/>
            <p:cNvPicPr/>
            <p:nvPr/>
          </p:nvPicPr>
          <p:blipFill>
            <a:blip r:embed="rId43" cstate="print"/>
            <a:stretch>
              <a:fillRect/>
            </a:stretch>
          </p:blipFill>
          <p:spPr>
            <a:xfrm>
              <a:off x="7609331" y="2912364"/>
              <a:ext cx="1033271" cy="176783"/>
            </a:xfrm>
            <a:prstGeom prst="rect">
              <a:avLst/>
            </a:prstGeom>
          </p:spPr>
        </p:pic>
        <p:pic>
          <p:nvPicPr>
            <p:cNvPr id="68" name="object 68"/>
            <p:cNvPicPr/>
            <p:nvPr/>
          </p:nvPicPr>
          <p:blipFill>
            <a:blip r:embed="rId44" cstate="print"/>
            <a:stretch>
              <a:fillRect/>
            </a:stretch>
          </p:blipFill>
          <p:spPr>
            <a:xfrm>
              <a:off x="7414259" y="3172967"/>
              <a:ext cx="287497" cy="112607"/>
            </a:xfrm>
            <a:prstGeom prst="rect">
              <a:avLst/>
            </a:prstGeom>
          </p:spPr>
        </p:pic>
        <p:pic>
          <p:nvPicPr>
            <p:cNvPr id="69" name="object 69"/>
            <p:cNvPicPr/>
            <p:nvPr/>
          </p:nvPicPr>
          <p:blipFill>
            <a:blip r:embed="rId45" cstate="print"/>
            <a:stretch>
              <a:fillRect/>
            </a:stretch>
          </p:blipFill>
          <p:spPr>
            <a:xfrm>
              <a:off x="7818119" y="3154679"/>
              <a:ext cx="128015" cy="141731"/>
            </a:xfrm>
            <a:prstGeom prst="rect">
              <a:avLst/>
            </a:prstGeom>
          </p:spPr>
        </p:pic>
        <p:pic>
          <p:nvPicPr>
            <p:cNvPr id="70" name="object 70"/>
            <p:cNvPicPr/>
            <p:nvPr/>
          </p:nvPicPr>
          <p:blipFill>
            <a:blip r:embed="rId46" cstate="print"/>
            <a:stretch>
              <a:fillRect/>
            </a:stretch>
          </p:blipFill>
          <p:spPr>
            <a:xfrm>
              <a:off x="8065013" y="3166872"/>
              <a:ext cx="208367" cy="145117"/>
            </a:xfrm>
            <a:prstGeom prst="rect">
              <a:avLst/>
            </a:prstGeom>
          </p:spPr>
        </p:pic>
        <p:pic>
          <p:nvPicPr>
            <p:cNvPr id="71" name="object 71"/>
            <p:cNvPicPr/>
            <p:nvPr/>
          </p:nvPicPr>
          <p:blipFill>
            <a:blip r:embed="rId47" cstate="print"/>
            <a:stretch>
              <a:fillRect/>
            </a:stretch>
          </p:blipFill>
          <p:spPr>
            <a:xfrm>
              <a:off x="8295477" y="3177854"/>
              <a:ext cx="235877" cy="146331"/>
            </a:xfrm>
            <a:prstGeom prst="rect">
              <a:avLst/>
            </a:prstGeom>
          </p:spPr>
        </p:pic>
        <p:pic>
          <p:nvPicPr>
            <p:cNvPr id="72" name="object 72"/>
            <p:cNvPicPr/>
            <p:nvPr/>
          </p:nvPicPr>
          <p:blipFill>
            <a:blip r:embed="rId48" cstate="print"/>
            <a:stretch>
              <a:fillRect/>
            </a:stretch>
          </p:blipFill>
          <p:spPr>
            <a:xfrm>
              <a:off x="8551168" y="3190036"/>
              <a:ext cx="221909" cy="145976"/>
            </a:xfrm>
            <a:prstGeom prst="rect">
              <a:avLst/>
            </a:prstGeom>
          </p:spPr>
        </p:pic>
        <p:pic>
          <p:nvPicPr>
            <p:cNvPr id="73" name="object 73"/>
            <p:cNvPicPr/>
            <p:nvPr/>
          </p:nvPicPr>
          <p:blipFill>
            <a:blip r:embed="rId49" cstate="print"/>
            <a:stretch>
              <a:fillRect/>
            </a:stretch>
          </p:blipFill>
          <p:spPr>
            <a:xfrm>
              <a:off x="7652004" y="3668267"/>
              <a:ext cx="1091171" cy="391667"/>
            </a:xfrm>
            <a:prstGeom prst="rect">
              <a:avLst/>
            </a:prstGeom>
          </p:spPr>
        </p:pic>
        <p:pic>
          <p:nvPicPr>
            <p:cNvPr id="74" name="object 74"/>
            <p:cNvPicPr/>
            <p:nvPr/>
          </p:nvPicPr>
          <p:blipFill>
            <a:blip r:embed="rId50" cstate="print"/>
            <a:stretch>
              <a:fillRect/>
            </a:stretch>
          </p:blipFill>
          <p:spPr>
            <a:xfrm>
              <a:off x="5260847" y="2791967"/>
              <a:ext cx="3005327" cy="2141219"/>
            </a:xfrm>
            <a:prstGeom prst="rect">
              <a:avLst/>
            </a:prstGeom>
          </p:spPr>
        </p:pic>
        <p:sp>
          <p:nvSpPr>
            <p:cNvPr id="75" name="object 75"/>
            <p:cNvSpPr/>
            <p:nvPr/>
          </p:nvSpPr>
          <p:spPr>
            <a:xfrm>
              <a:off x="5475719" y="4032503"/>
              <a:ext cx="551180" cy="126364"/>
            </a:xfrm>
            <a:custGeom>
              <a:avLst/>
              <a:gdLst/>
              <a:ahLst/>
              <a:cxnLst/>
              <a:rect l="l" t="t" r="r" b="b"/>
              <a:pathLst>
                <a:path w="551179" h="126364">
                  <a:moveTo>
                    <a:pt x="58191" y="6400"/>
                  </a:moveTo>
                  <a:lnTo>
                    <a:pt x="52539" y="2527"/>
                  </a:lnTo>
                  <a:lnTo>
                    <a:pt x="46888" y="457"/>
                  </a:lnTo>
                  <a:lnTo>
                    <a:pt x="37350" y="0"/>
                  </a:lnTo>
                  <a:lnTo>
                    <a:pt x="33718" y="939"/>
                  </a:lnTo>
                  <a:lnTo>
                    <a:pt x="27000" y="5092"/>
                  </a:lnTo>
                  <a:lnTo>
                    <a:pt x="23241" y="9550"/>
                  </a:lnTo>
                  <a:lnTo>
                    <a:pt x="19062" y="16357"/>
                  </a:lnTo>
                  <a:lnTo>
                    <a:pt x="19773" y="1384"/>
                  </a:lnTo>
                  <a:lnTo>
                    <a:pt x="4724" y="673"/>
                  </a:lnTo>
                  <a:lnTo>
                    <a:pt x="0" y="99441"/>
                  </a:lnTo>
                  <a:lnTo>
                    <a:pt x="16725" y="100241"/>
                  </a:lnTo>
                  <a:lnTo>
                    <a:pt x="19532" y="41452"/>
                  </a:lnTo>
                  <a:lnTo>
                    <a:pt x="20777" y="35001"/>
                  </a:lnTo>
                  <a:lnTo>
                    <a:pt x="24345" y="25285"/>
                  </a:lnTo>
                  <a:lnTo>
                    <a:pt x="26568" y="22339"/>
                  </a:lnTo>
                  <a:lnTo>
                    <a:pt x="32588" y="18199"/>
                  </a:lnTo>
                  <a:lnTo>
                    <a:pt x="35928" y="17259"/>
                  </a:lnTo>
                  <a:lnTo>
                    <a:pt x="43675" y="17640"/>
                  </a:lnTo>
                  <a:lnTo>
                    <a:pt x="47713" y="19037"/>
                  </a:lnTo>
                  <a:lnTo>
                    <a:pt x="51676" y="21666"/>
                  </a:lnTo>
                  <a:lnTo>
                    <a:pt x="53555" y="17259"/>
                  </a:lnTo>
                  <a:lnTo>
                    <a:pt x="53924" y="16357"/>
                  </a:lnTo>
                  <a:lnTo>
                    <a:pt x="58191" y="6400"/>
                  </a:lnTo>
                  <a:close/>
                </a:path>
                <a:path w="551179" h="126364">
                  <a:moveTo>
                    <a:pt x="151790" y="57975"/>
                  </a:moveTo>
                  <a:lnTo>
                    <a:pt x="151650" y="46888"/>
                  </a:lnTo>
                  <a:lnTo>
                    <a:pt x="151612" y="45466"/>
                  </a:lnTo>
                  <a:lnTo>
                    <a:pt x="149745" y="35179"/>
                  </a:lnTo>
                  <a:lnTo>
                    <a:pt x="146253" y="26187"/>
                  </a:lnTo>
                  <a:lnTo>
                    <a:pt x="141122" y="18491"/>
                  </a:lnTo>
                  <a:lnTo>
                    <a:pt x="139433" y="16865"/>
                  </a:lnTo>
                  <a:lnTo>
                    <a:pt x="134696" y="12280"/>
                  </a:lnTo>
                  <a:lnTo>
                    <a:pt x="134645" y="46888"/>
                  </a:lnTo>
                  <a:lnTo>
                    <a:pt x="79578" y="44259"/>
                  </a:lnTo>
                  <a:lnTo>
                    <a:pt x="80543" y="35674"/>
                  </a:lnTo>
                  <a:lnTo>
                    <a:pt x="83756" y="28917"/>
                  </a:lnTo>
                  <a:lnTo>
                    <a:pt x="94716" y="19126"/>
                  </a:lnTo>
                  <a:lnTo>
                    <a:pt x="101282" y="16878"/>
                  </a:lnTo>
                  <a:lnTo>
                    <a:pt x="117449" y="17640"/>
                  </a:lnTo>
                  <a:lnTo>
                    <a:pt x="124206" y="21196"/>
                  </a:lnTo>
                  <a:lnTo>
                    <a:pt x="132486" y="32219"/>
                  </a:lnTo>
                  <a:lnTo>
                    <a:pt x="134302" y="38557"/>
                  </a:lnTo>
                  <a:lnTo>
                    <a:pt x="134645" y="46888"/>
                  </a:lnTo>
                  <a:lnTo>
                    <a:pt x="134645" y="12255"/>
                  </a:lnTo>
                  <a:lnTo>
                    <a:pt x="127266" y="7696"/>
                  </a:lnTo>
                  <a:lnTo>
                    <a:pt x="118846" y="4762"/>
                  </a:lnTo>
                  <a:lnTo>
                    <a:pt x="109448" y="3467"/>
                  </a:lnTo>
                  <a:lnTo>
                    <a:pt x="69570" y="22948"/>
                  </a:lnTo>
                  <a:lnTo>
                    <a:pt x="60871" y="53708"/>
                  </a:lnTo>
                  <a:lnTo>
                    <a:pt x="61112" y="65112"/>
                  </a:lnTo>
                  <a:lnTo>
                    <a:pt x="86194" y="102476"/>
                  </a:lnTo>
                  <a:lnTo>
                    <a:pt x="105435" y="106743"/>
                  </a:lnTo>
                  <a:lnTo>
                    <a:pt x="113677" y="106616"/>
                  </a:lnTo>
                  <a:lnTo>
                    <a:pt x="141173" y="93268"/>
                  </a:lnTo>
                  <a:lnTo>
                    <a:pt x="143865" y="90106"/>
                  </a:lnTo>
                  <a:lnTo>
                    <a:pt x="147510" y="83947"/>
                  </a:lnTo>
                  <a:lnTo>
                    <a:pt x="150342" y="76911"/>
                  </a:lnTo>
                  <a:lnTo>
                    <a:pt x="133159" y="73952"/>
                  </a:lnTo>
                  <a:lnTo>
                    <a:pt x="130289" y="80899"/>
                  </a:lnTo>
                  <a:lnTo>
                    <a:pt x="126606" y="85877"/>
                  </a:lnTo>
                  <a:lnTo>
                    <a:pt x="117627" y="91897"/>
                  </a:lnTo>
                  <a:lnTo>
                    <a:pt x="112318" y="93268"/>
                  </a:lnTo>
                  <a:lnTo>
                    <a:pt x="97955" y="92583"/>
                  </a:lnTo>
                  <a:lnTo>
                    <a:pt x="77990" y="57988"/>
                  </a:lnTo>
                  <a:lnTo>
                    <a:pt x="151549" y="61493"/>
                  </a:lnTo>
                  <a:lnTo>
                    <a:pt x="151790" y="57975"/>
                  </a:lnTo>
                  <a:close/>
                </a:path>
                <a:path w="551179" h="126364">
                  <a:moveTo>
                    <a:pt x="255727" y="12712"/>
                  </a:moveTo>
                  <a:lnTo>
                    <a:pt x="238531" y="11887"/>
                  </a:lnTo>
                  <a:lnTo>
                    <a:pt x="210705" y="78282"/>
                  </a:lnTo>
                  <a:lnTo>
                    <a:pt x="208330" y="84455"/>
                  </a:lnTo>
                  <a:lnTo>
                    <a:pt x="206616" y="89585"/>
                  </a:lnTo>
                  <a:lnTo>
                    <a:pt x="205016" y="82613"/>
                  </a:lnTo>
                  <a:lnTo>
                    <a:pt x="203238" y="75882"/>
                  </a:lnTo>
                  <a:lnTo>
                    <a:pt x="182905" y="9220"/>
                  </a:lnTo>
                  <a:lnTo>
                    <a:pt x="165252" y="8369"/>
                  </a:lnTo>
                  <a:lnTo>
                    <a:pt x="198043" y="108940"/>
                  </a:lnTo>
                  <a:lnTo>
                    <a:pt x="213652" y="109689"/>
                  </a:lnTo>
                  <a:lnTo>
                    <a:pt x="222377" y="89585"/>
                  </a:lnTo>
                  <a:lnTo>
                    <a:pt x="255727" y="12712"/>
                  </a:lnTo>
                  <a:close/>
                </a:path>
                <a:path w="551179" h="126364">
                  <a:moveTo>
                    <a:pt x="352107" y="65443"/>
                  </a:moveTo>
                  <a:lnTo>
                    <a:pt x="340956" y="27927"/>
                  </a:lnTo>
                  <a:lnTo>
                    <a:pt x="339369" y="26454"/>
                  </a:lnTo>
                  <a:lnTo>
                    <a:pt x="334886" y="22288"/>
                  </a:lnTo>
                  <a:lnTo>
                    <a:pt x="334886" y="65443"/>
                  </a:lnTo>
                  <a:lnTo>
                    <a:pt x="333933" y="74510"/>
                  </a:lnTo>
                  <a:lnTo>
                    <a:pt x="312356" y="102857"/>
                  </a:lnTo>
                  <a:lnTo>
                    <a:pt x="295706" y="102057"/>
                  </a:lnTo>
                  <a:lnTo>
                    <a:pt x="276898" y="62395"/>
                  </a:lnTo>
                  <a:lnTo>
                    <a:pt x="277749" y="54356"/>
                  </a:lnTo>
                  <a:lnTo>
                    <a:pt x="299326" y="26454"/>
                  </a:lnTo>
                  <a:lnTo>
                    <a:pt x="315912" y="27241"/>
                  </a:lnTo>
                  <a:lnTo>
                    <a:pt x="322656" y="30721"/>
                  </a:lnTo>
                  <a:lnTo>
                    <a:pt x="334886" y="65443"/>
                  </a:lnTo>
                  <a:lnTo>
                    <a:pt x="334886" y="22288"/>
                  </a:lnTo>
                  <a:lnTo>
                    <a:pt x="334327" y="21755"/>
                  </a:lnTo>
                  <a:lnTo>
                    <a:pt x="326682" y="17208"/>
                  </a:lnTo>
                  <a:lnTo>
                    <a:pt x="318020" y="14287"/>
                  </a:lnTo>
                  <a:lnTo>
                    <a:pt x="308356" y="12992"/>
                  </a:lnTo>
                  <a:lnTo>
                    <a:pt x="269786" y="29654"/>
                  </a:lnTo>
                  <a:lnTo>
                    <a:pt x="259626" y="62395"/>
                  </a:lnTo>
                  <a:lnTo>
                    <a:pt x="259816" y="72136"/>
                  </a:lnTo>
                  <a:lnTo>
                    <a:pt x="277164" y="107467"/>
                  </a:lnTo>
                  <a:lnTo>
                    <a:pt x="312026" y="116636"/>
                  </a:lnTo>
                  <a:lnTo>
                    <a:pt x="320065" y="115011"/>
                  </a:lnTo>
                  <a:lnTo>
                    <a:pt x="335000" y="107632"/>
                  </a:lnTo>
                  <a:lnTo>
                    <a:pt x="340156" y="102857"/>
                  </a:lnTo>
                  <a:lnTo>
                    <a:pt x="352107" y="65443"/>
                  </a:lnTo>
                  <a:close/>
                </a:path>
                <a:path w="551179" h="126364">
                  <a:moveTo>
                    <a:pt x="452589" y="51244"/>
                  </a:moveTo>
                  <a:lnTo>
                    <a:pt x="451027" y="44094"/>
                  </a:lnTo>
                  <a:lnTo>
                    <a:pt x="448513" y="37757"/>
                  </a:lnTo>
                  <a:lnTo>
                    <a:pt x="445033" y="32219"/>
                  </a:lnTo>
                  <a:lnTo>
                    <a:pt x="444347" y="31496"/>
                  </a:lnTo>
                  <a:lnTo>
                    <a:pt x="440588" y="27508"/>
                  </a:lnTo>
                  <a:lnTo>
                    <a:pt x="406209" y="17691"/>
                  </a:lnTo>
                  <a:lnTo>
                    <a:pt x="373888" y="40195"/>
                  </a:lnTo>
                  <a:lnTo>
                    <a:pt x="367258" y="67932"/>
                  </a:lnTo>
                  <a:lnTo>
                    <a:pt x="367461" y="79629"/>
                  </a:lnTo>
                  <a:lnTo>
                    <a:pt x="391553" y="117144"/>
                  </a:lnTo>
                  <a:lnTo>
                    <a:pt x="409663" y="121335"/>
                  </a:lnTo>
                  <a:lnTo>
                    <a:pt x="417461" y="121107"/>
                  </a:lnTo>
                  <a:lnTo>
                    <a:pt x="442734" y="107873"/>
                  </a:lnTo>
                  <a:lnTo>
                    <a:pt x="446938" y="101968"/>
                  </a:lnTo>
                  <a:lnTo>
                    <a:pt x="450202" y="94983"/>
                  </a:lnTo>
                  <a:lnTo>
                    <a:pt x="452462" y="87020"/>
                  </a:lnTo>
                  <a:lnTo>
                    <a:pt x="436118" y="84099"/>
                  </a:lnTo>
                  <a:lnTo>
                    <a:pt x="434543" y="92417"/>
                  </a:lnTo>
                  <a:lnTo>
                    <a:pt x="431457" y="98475"/>
                  </a:lnTo>
                  <a:lnTo>
                    <a:pt x="422275" y="106121"/>
                  </a:lnTo>
                  <a:lnTo>
                    <a:pt x="416699" y="107873"/>
                  </a:lnTo>
                  <a:lnTo>
                    <a:pt x="401955" y="107162"/>
                  </a:lnTo>
                  <a:lnTo>
                    <a:pt x="384492" y="77584"/>
                  </a:lnTo>
                  <a:lnTo>
                    <a:pt x="384492" y="67932"/>
                  </a:lnTo>
                  <a:lnTo>
                    <a:pt x="406260" y="31496"/>
                  </a:lnTo>
                  <a:lnTo>
                    <a:pt x="420268" y="32169"/>
                  </a:lnTo>
                  <a:lnTo>
                    <a:pt x="424942" y="34061"/>
                  </a:lnTo>
                  <a:lnTo>
                    <a:pt x="432485" y="41148"/>
                  </a:lnTo>
                  <a:lnTo>
                    <a:pt x="434987" y="46266"/>
                  </a:lnTo>
                  <a:lnTo>
                    <a:pt x="436206" y="52971"/>
                  </a:lnTo>
                  <a:lnTo>
                    <a:pt x="452589" y="51244"/>
                  </a:lnTo>
                  <a:close/>
                </a:path>
                <a:path w="551179" h="126364">
                  <a:moveTo>
                    <a:pt x="551078" y="125869"/>
                  </a:moveTo>
                  <a:lnTo>
                    <a:pt x="547179" y="100330"/>
                  </a:lnTo>
                  <a:lnTo>
                    <a:pt x="547319" y="94830"/>
                  </a:lnTo>
                  <a:lnTo>
                    <a:pt x="548182" y="75234"/>
                  </a:lnTo>
                  <a:lnTo>
                    <a:pt x="549186" y="54457"/>
                  </a:lnTo>
                  <a:lnTo>
                    <a:pt x="549160" y="49314"/>
                  </a:lnTo>
                  <a:lnTo>
                    <a:pt x="547966" y="41783"/>
                  </a:lnTo>
                  <a:lnTo>
                    <a:pt x="546417" y="37909"/>
                  </a:lnTo>
                  <a:lnTo>
                    <a:pt x="545096" y="36144"/>
                  </a:lnTo>
                  <a:lnTo>
                    <a:pt x="541731" y="31661"/>
                  </a:lnTo>
                  <a:lnTo>
                    <a:pt x="537984" y="28994"/>
                  </a:lnTo>
                  <a:lnTo>
                    <a:pt x="527646" y="24511"/>
                  </a:lnTo>
                  <a:lnTo>
                    <a:pt x="520852" y="23190"/>
                  </a:lnTo>
                  <a:lnTo>
                    <a:pt x="503948" y="22377"/>
                  </a:lnTo>
                  <a:lnTo>
                    <a:pt x="468312" y="44132"/>
                  </a:lnTo>
                  <a:lnTo>
                    <a:pt x="466483" y="51054"/>
                  </a:lnTo>
                  <a:lnTo>
                    <a:pt x="482714" y="54089"/>
                  </a:lnTo>
                  <a:lnTo>
                    <a:pt x="484847" y="47155"/>
                  </a:lnTo>
                  <a:lnTo>
                    <a:pt x="487857" y="42418"/>
                  </a:lnTo>
                  <a:lnTo>
                    <a:pt x="495617" y="37249"/>
                  </a:lnTo>
                  <a:lnTo>
                    <a:pt x="501484" y="36144"/>
                  </a:lnTo>
                  <a:lnTo>
                    <a:pt x="517779" y="36931"/>
                  </a:lnTo>
                  <a:lnTo>
                    <a:pt x="524040" y="39116"/>
                  </a:lnTo>
                  <a:lnTo>
                    <a:pt x="531152" y="46050"/>
                  </a:lnTo>
                  <a:lnTo>
                    <a:pt x="532498" y="50927"/>
                  </a:lnTo>
                  <a:lnTo>
                    <a:pt x="532180" y="57759"/>
                  </a:lnTo>
                  <a:lnTo>
                    <a:pt x="495122" y="66941"/>
                  </a:lnTo>
                  <a:lnTo>
                    <a:pt x="490131" y="67551"/>
                  </a:lnTo>
                  <a:lnTo>
                    <a:pt x="461073" y="103720"/>
                  </a:lnTo>
                  <a:lnTo>
                    <a:pt x="463664" y="110629"/>
                  </a:lnTo>
                  <a:lnTo>
                    <a:pt x="500418" y="125679"/>
                  </a:lnTo>
                  <a:lnTo>
                    <a:pt x="506615" y="124891"/>
                  </a:lnTo>
                  <a:lnTo>
                    <a:pt x="518261" y="121107"/>
                  </a:lnTo>
                  <a:lnTo>
                    <a:pt x="524408" y="117652"/>
                  </a:lnTo>
                  <a:lnTo>
                    <a:pt x="530771" y="112750"/>
                  </a:lnTo>
                  <a:lnTo>
                    <a:pt x="504913" y="112750"/>
                  </a:lnTo>
                  <a:lnTo>
                    <a:pt x="491959" y="112128"/>
                  </a:lnTo>
                  <a:lnTo>
                    <a:pt x="487095" y="110401"/>
                  </a:lnTo>
                  <a:lnTo>
                    <a:pt x="480631" y="104127"/>
                  </a:lnTo>
                  <a:lnTo>
                    <a:pt x="479120" y="100330"/>
                  </a:lnTo>
                  <a:lnTo>
                    <a:pt x="479475" y="92938"/>
                  </a:lnTo>
                  <a:lnTo>
                    <a:pt x="503643" y="80238"/>
                  </a:lnTo>
                  <a:lnTo>
                    <a:pt x="512241" y="79286"/>
                  </a:lnTo>
                  <a:lnTo>
                    <a:pt x="519709" y="78130"/>
                  </a:lnTo>
                  <a:lnTo>
                    <a:pt x="526046" y="76784"/>
                  </a:lnTo>
                  <a:lnTo>
                    <a:pt x="531253" y="75234"/>
                  </a:lnTo>
                  <a:lnTo>
                    <a:pt x="530606" y="88747"/>
                  </a:lnTo>
                  <a:lnTo>
                    <a:pt x="504913" y="112750"/>
                  </a:lnTo>
                  <a:lnTo>
                    <a:pt x="530847" y="112712"/>
                  </a:lnTo>
                  <a:lnTo>
                    <a:pt x="531126" y="117360"/>
                  </a:lnTo>
                  <a:lnTo>
                    <a:pt x="532041" y="121475"/>
                  </a:lnTo>
                  <a:lnTo>
                    <a:pt x="533615" y="125031"/>
                  </a:lnTo>
                  <a:lnTo>
                    <a:pt x="551078" y="125869"/>
                  </a:lnTo>
                  <a:close/>
                </a:path>
              </a:pathLst>
            </a:custGeom>
            <a:solidFill>
              <a:srgbClr val="000000"/>
            </a:solidFill>
          </p:spPr>
          <p:txBody>
            <a:bodyPr wrap="square" lIns="0" tIns="0" rIns="0" bIns="0" rtlCol="0"/>
            <a:lstStyle/>
            <a:p>
              <a:endParaRPr sz="1200">
                <a:solidFill>
                  <a:schemeClr val="tx2"/>
                </a:solidFill>
              </a:endParaRPr>
            </a:p>
          </p:txBody>
        </p:sp>
        <p:pic>
          <p:nvPicPr>
            <p:cNvPr id="76" name="object 76"/>
            <p:cNvPicPr/>
            <p:nvPr/>
          </p:nvPicPr>
          <p:blipFill>
            <a:blip r:embed="rId51" cstate="print"/>
            <a:stretch>
              <a:fillRect/>
            </a:stretch>
          </p:blipFill>
          <p:spPr>
            <a:xfrm>
              <a:off x="7847076" y="4413504"/>
              <a:ext cx="91439" cy="103631"/>
            </a:xfrm>
            <a:prstGeom prst="rect">
              <a:avLst/>
            </a:prstGeom>
          </p:spPr>
        </p:pic>
        <p:sp>
          <p:nvSpPr>
            <p:cNvPr id="77" name="object 77"/>
            <p:cNvSpPr/>
            <p:nvPr/>
          </p:nvSpPr>
          <p:spPr>
            <a:xfrm>
              <a:off x="8002524" y="4401311"/>
              <a:ext cx="571500" cy="146050"/>
            </a:xfrm>
            <a:custGeom>
              <a:avLst/>
              <a:gdLst/>
              <a:ahLst/>
              <a:cxnLst/>
              <a:rect l="l" t="t" r="r" b="b"/>
              <a:pathLst>
                <a:path w="571500" h="146050">
                  <a:moveTo>
                    <a:pt x="76123" y="110032"/>
                  </a:moveTo>
                  <a:lnTo>
                    <a:pt x="48983" y="110032"/>
                  </a:lnTo>
                  <a:lnTo>
                    <a:pt x="33667" y="109283"/>
                  </a:lnTo>
                  <a:lnTo>
                    <a:pt x="27800" y="107238"/>
                  </a:lnTo>
                  <a:lnTo>
                    <a:pt x="19646" y="99733"/>
                  </a:lnTo>
                  <a:lnTo>
                    <a:pt x="17297" y="94500"/>
                  </a:lnTo>
                  <a:lnTo>
                    <a:pt x="16687" y="87807"/>
                  </a:lnTo>
                  <a:lnTo>
                    <a:pt x="0" y="89623"/>
                  </a:lnTo>
                  <a:lnTo>
                    <a:pt x="1498" y="97104"/>
                  </a:lnTo>
                  <a:lnTo>
                    <a:pt x="3949" y="103670"/>
                  </a:lnTo>
                  <a:lnTo>
                    <a:pt x="40728" y="123469"/>
                  </a:lnTo>
                  <a:lnTo>
                    <a:pt x="48488" y="123837"/>
                  </a:lnTo>
                  <a:lnTo>
                    <a:pt x="55499" y="122821"/>
                  </a:lnTo>
                  <a:lnTo>
                    <a:pt x="68046" y="117995"/>
                  </a:lnTo>
                  <a:lnTo>
                    <a:pt x="72923" y="114401"/>
                  </a:lnTo>
                  <a:lnTo>
                    <a:pt x="76123" y="110032"/>
                  </a:lnTo>
                  <a:close/>
                </a:path>
                <a:path w="571500" h="146050">
                  <a:moveTo>
                    <a:pt x="82257" y="89611"/>
                  </a:moveTo>
                  <a:lnTo>
                    <a:pt x="82207" y="87807"/>
                  </a:lnTo>
                  <a:lnTo>
                    <a:pt x="51803" y="63792"/>
                  </a:lnTo>
                  <a:lnTo>
                    <a:pt x="30746" y="56832"/>
                  </a:lnTo>
                  <a:lnTo>
                    <a:pt x="26238" y="54800"/>
                  </a:lnTo>
                  <a:lnTo>
                    <a:pt x="24168" y="53213"/>
                  </a:lnTo>
                  <a:lnTo>
                    <a:pt x="21615" y="49530"/>
                  </a:lnTo>
                  <a:lnTo>
                    <a:pt x="21031" y="47536"/>
                  </a:lnTo>
                  <a:lnTo>
                    <a:pt x="21297" y="41935"/>
                  </a:lnTo>
                  <a:lnTo>
                    <a:pt x="23075" y="39027"/>
                  </a:lnTo>
                  <a:lnTo>
                    <a:pt x="29908" y="34239"/>
                  </a:lnTo>
                  <a:lnTo>
                    <a:pt x="35458" y="33235"/>
                  </a:lnTo>
                  <a:lnTo>
                    <a:pt x="49669" y="33909"/>
                  </a:lnTo>
                  <a:lnTo>
                    <a:pt x="54648" y="35598"/>
                  </a:lnTo>
                  <a:lnTo>
                    <a:pt x="61506" y="41656"/>
                  </a:lnTo>
                  <a:lnTo>
                    <a:pt x="63474" y="45732"/>
                  </a:lnTo>
                  <a:lnTo>
                    <a:pt x="63969" y="50876"/>
                  </a:lnTo>
                  <a:lnTo>
                    <a:pt x="80454" y="49428"/>
                  </a:lnTo>
                  <a:lnTo>
                    <a:pt x="50355" y="20104"/>
                  </a:lnTo>
                  <a:lnTo>
                    <a:pt x="37452" y="19481"/>
                  </a:lnTo>
                  <a:lnTo>
                    <a:pt x="32588" y="19926"/>
                  </a:lnTo>
                  <a:lnTo>
                    <a:pt x="23469" y="22161"/>
                  </a:lnTo>
                  <a:lnTo>
                    <a:pt x="19837" y="23622"/>
                  </a:lnTo>
                  <a:lnTo>
                    <a:pt x="13550" y="27749"/>
                  </a:lnTo>
                  <a:lnTo>
                    <a:pt x="4622" y="51396"/>
                  </a:lnTo>
                  <a:lnTo>
                    <a:pt x="5626" y="55892"/>
                  </a:lnTo>
                  <a:lnTo>
                    <a:pt x="43395" y="79260"/>
                  </a:lnTo>
                  <a:lnTo>
                    <a:pt x="52400" y="82003"/>
                  </a:lnTo>
                  <a:lnTo>
                    <a:pt x="58026" y="84162"/>
                  </a:lnTo>
                  <a:lnTo>
                    <a:pt x="63423" y="88112"/>
                  </a:lnTo>
                  <a:lnTo>
                    <a:pt x="64935" y="91173"/>
                  </a:lnTo>
                  <a:lnTo>
                    <a:pt x="64554" y="99199"/>
                  </a:lnTo>
                  <a:lnTo>
                    <a:pt x="62509" y="102793"/>
                  </a:lnTo>
                  <a:lnTo>
                    <a:pt x="54762" y="108724"/>
                  </a:lnTo>
                  <a:lnTo>
                    <a:pt x="48971" y="110020"/>
                  </a:lnTo>
                  <a:lnTo>
                    <a:pt x="76111" y="110020"/>
                  </a:lnTo>
                  <a:lnTo>
                    <a:pt x="79908" y="104813"/>
                  </a:lnTo>
                  <a:lnTo>
                    <a:pt x="81749" y="99733"/>
                  </a:lnTo>
                  <a:lnTo>
                    <a:pt x="82257" y="89611"/>
                  </a:lnTo>
                  <a:close/>
                </a:path>
                <a:path w="571500" h="146050">
                  <a:moveTo>
                    <a:pt x="189191" y="79438"/>
                  </a:moveTo>
                  <a:lnTo>
                    <a:pt x="189052" y="68326"/>
                  </a:lnTo>
                  <a:lnTo>
                    <a:pt x="189014" y="66890"/>
                  </a:lnTo>
                  <a:lnTo>
                    <a:pt x="187147" y="56565"/>
                  </a:lnTo>
                  <a:lnTo>
                    <a:pt x="183642" y="47548"/>
                  </a:lnTo>
                  <a:lnTo>
                    <a:pt x="178498" y="39839"/>
                  </a:lnTo>
                  <a:lnTo>
                    <a:pt x="176796" y="38188"/>
                  </a:lnTo>
                  <a:lnTo>
                    <a:pt x="172046" y="33578"/>
                  </a:lnTo>
                  <a:lnTo>
                    <a:pt x="172008" y="68326"/>
                  </a:lnTo>
                  <a:lnTo>
                    <a:pt x="116827" y="65671"/>
                  </a:lnTo>
                  <a:lnTo>
                    <a:pt x="117792" y="57048"/>
                  </a:lnTo>
                  <a:lnTo>
                    <a:pt x="121031" y="50292"/>
                  </a:lnTo>
                  <a:lnTo>
                    <a:pt x="132003" y="40449"/>
                  </a:lnTo>
                  <a:lnTo>
                    <a:pt x="138595" y="38188"/>
                  </a:lnTo>
                  <a:lnTo>
                    <a:pt x="154787" y="38963"/>
                  </a:lnTo>
                  <a:lnTo>
                    <a:pt x="161556" y="42532"/>
                  </a:lnTo>
                  <a:lnTo>
                    <a:pt x="169862" y="53594"/>
                  </a:lnTo>
                  <a:lnTo>
                    <a:pt x="171665" y="59956"/>
                  </a:lnTo>
                  <a:lnTo>
                    <a:pt x="172008" y="68326"/>
                  </a:lnTo>
                  <a:lnTo>
                    <a:pt x="172008" y="33566"/>
                  </a:lnTo>
                  <a:lnTo>
                    <a:pt x="164617" y="28994"/>
                  </a:lnTo>
                  <a:lnTo>
                    <a:pt x="156184" y="26035"/>
                  </a:lnTo>
                  <a:lnTo>
                    <a:pt x="146761" y="24739"/>
                  </a:lnTo>
                  <a:lnTo>
                    <a:pt x="106807" y="44284"/>
                  </a:lnTo>
                  <a:lnTo>
                    <a:pt x="98094" y="75145"/>
                  </a:lnTo>
                  <a:lnTo>
                    <a:pt x="98336" y="86601"/>
                  </a:lnTo>
                  <a:lnTo>
                    <a:pt x="123469" y="124091"/>
                  </a:lnTo>
                  <a:lnTo>
                    <a:pt x="142735" y="128371"/>
                  </a:lnTo>
                  <a:lnTo>
                    <a:pt x="151003" y="128231"/>
                  </a:lnTo>
                  <a:lnTo>
                    <a:pt x="178536" y="114858"/>
                  </a:lnTo>
                  <a:lnTo>
                    <a:pt x="181241" y="111671"/>
                  </a:lnTo>
                  <a:lnTo>
                    <a:pt x="184912" y="105498"/>
                  </a:lnTo>
                  <a:lnTo>
                    <a:pt x="187731" y="98437"/>
                  </a:lnTo>
                  <a:lnTo>
                    <a:pt x="170522" y="95465"/>
                  </a:lnTo>
                  <a:lnTo>
                    <a:pt x="167652" y="102425"/>
                  </a:lnTo>
                  <a:lnTo>
                    <a:pt x="163957" y="107429"/>
                  </a:lnTo>
                  <a:lnTo>
                    <a:pt x="154965" y="113487"/>
                  </a:lnTo>
                  <a:lnTo>
                    <a:pt x="149631" y="114858"/>
                  </a:lnTo>
                  <a:lnTo>
                    <a:pt x="135255" y="114160"/>
                  </a:lnTo>
                  <a:lnTo>
                    <a:pt x="115239" y="79438"/>
                  </a:lnTo>
                  <a:lnTo>
                    <a:pt x="188937" y="82981"/>
                  </a:lnTo>
                  <a:lnTo>
                    <a:pt x="189191" y="79438"/>
                  </a:lnTo>
                  <a:close/>
                </a:path>
                <a:path w="571500" h="146050">
                  <a:moveTo>
                    <a:pt x="266179" y="35902"/>
                  </a:moveTo>
                  <a:lnTo>
                    <a:pt x="260515" y="32016"/>
                  </a:lnTo>
                  <a:lnTo>
                    <a:pt x="254863" y="29933"/>
                  </a:lnTo>
                  <a:lnTo>
                    <a:pt x="245313" y="29476"/>
                  </a:lnTo>
                  <a:lnTo>
                    <a:pt x="241681" y="30416"/>
                  </a:lnTo>
                  <a:lnTo>
                    <a:pt x="234950" y="34594"/>
                  </a:lnTo>
                  <a:lnTo>
                    <a:pt x="231165" y="39052"/>
                  </a:lnTo>
                  <a:lnTo>
                    <a:pt x="226999" y="45897"/>
                  </a:lnTo>
                  <a:lnTo>
                    <a:pt x="227711" y="30873"/>
                  </a:lnTo>
                  <a:lnTo>
                    <a:pt x="212636" y="30149"/>
                  </a:lnTo>
                  <a:lnTo>
                    <a:pt x="207899" y="129247"/>
                  </a:lnTo>
                  <a:lnTo>
                    <a:pt x="224663" y="130048"/>
                  </a:lnTo>
                  <a:lnTo>
                    <a:pt x="227469" y="71081"/>
                  </a:lnTo>
                  <a:lnTo>
                    <a:pt x="228714" y="64592"/>
                  </a:lnTo>
                  <a:lnTo>
                    <a:pt x="232295" y="54851"/>
                  </a:lnTo>
                  <a:lnTo>
                    <a:pt x="234518" y="51879"/>
                  </a:lnTo>
                  <a:lnTo>
                    <a:pt x="240563" y="47752"/>
                  </a:lnTo>
                  <a:lnTo>
                    <a:pt x="243890" y="46812"/>
                  </a:lnTo>
                  <a:lnTo>
                    <a:pt x="244132" y="46812"/>
                  </a:lnTo>
                  <a:lnTo>
                    <a:pt x="251637" y="47180"/>
                  </a:lnTo>
                  <a:lnTo>
                    <a:pt x="255676" y="48564"/>
                  </a:lnTo>
                  <a:lnTo>
                    <a:pt x="259664" y="51193"/>
                  </a:lnTo>
                  <a:lnTo>
                    <a:pt x="261518" y="46812"/>
                  </a:lnTo>
                  <a:lnTo>
                    <a:pt x="261912" y="45910"/>
                  </a:lnTo>
                  <a:lnTo>
                    <a:pt x="266179" y="35902"/>
                  </a:lnTo>
                  <a:close/>
                </a:path>
                <a:path w="571500" h="146050">
                  <a:moveTo>
                    <a:pt x="357365" y="37096"/>
                  </a:moveTo>
                  <a:lnTo>
                    <a:pt x="340156" y="36271"/>
                  </a:lnTo>
                  <a:lnTo>
                    <a:pt x="312280" y="102895"/>
                  </a:lnTo>
                  <a:lnTo>
                    <a:pt x="309905" y="109080"/>
                  </a:lnTo>
                  <a:lnTo>
                    <a:pt x="308165" y="114236"/>
                  </a:lnTo>
                  <a:lnTo>
                    <a:pt x="306565" y="107251"/>
                  </a:lnTo>
                  <a:lnTo>
                    <a:pt x="304774" y="100482"/>
                  </a:lnTo>
                  <a:lnTo>
                    <a:pt x="284391" y="33591"/>
                  </a:lnTo>
                  <a:lnTo>
                    <a:pt x="266712" y="32753"/>
                  </a:lnTo>
                  <a:lnTo>
                    <a:pt x="299580" y="133667"/>
                  </a:lnTo>
                  <a:lnTo>
                    <a:pt x="315214" y="134404"/>
                  </a:lnTo>
                  <a:lnTo>
                    <a:pt x="323951" y="114236"/>
                  </a:lnTo>
                  <a:lnTo>
                    <a:pt x="357365" y="37096"/>
                  </a:lnTo>
                  <a:close/>
                </a:path>
                <a:path w="571500" h="146050">
                  <a:moveTo>
                    <a:pt x="386727" y="38493"/>
                  </a:moveTo>
                  <a:lnTo>
                    <a:pt x="369976" y="37693"/>
                  </a:lnTo>
                  <a:lnTo>
                    <a:pt x="365239" y="136804"/>
                  </a:lnTo>
                  <a:lnTo>
                    <a:pt x="381990" y="137617"/>
                  </a:lnTo>
                  <a:lnTo>
                    <a:pt x="386727" y="38493"/>
                  </a:lnTo>
                  <a:close/>
                </a:path>
                <a:path w="571500" h="146050">
                  <a:moveTo>
                    <a:pt x="388518" y="800"/>
                  </a:moveTo>
                  <a:lnTo>
                    <a:pt x="371767" y="0"/>
                  </a:lnTo>
                  <a:lnTo>
                    <a:pt x="370852" y="19316"/>
                  </a:lnTo>
                  <a:lnTo>
                    <a:pt x="387604" y="20116"/>
                  </a:lnTo>
                  <a:lnTo>
                    <a:pt x="388518" y="800"/>
                  </a:lnTo>
                  <a:close/>
                </a:path>
                <a:path w="571500" h="146050">
                  <a:moveTo>
                    <a:pt x="488238" y="43383"/>
                  </a:moveTo>
                  <a:lnTo>
                    <a:pt x="407454" y="39509"/>
                  </a:lnTo>
                  <a:lnTo>
                    <a:pt x="406806" y="53136"/>
                  </a:lnTo>
                  <a:lnTo>
                    <a:pt x="452564" y="55321"/>
                  </a:lnTo>
                  <a:lnTo>
                    <a:pt x="458876" y="55448"/>
                  </a:lnTo>
                  <a:lnTo>
                    <a:pt x="466001" y="55448"/>
                  </a:lnTo>
                  <a:lnTo>
                    <a:pt x="399656" y="124815"/>
                  </a:lnTo>
                  <a:lnTo>
                    <a:pt x="398995" y="138442"/>
                  </a:lnTo>
                  <a:lnTo>
                    <a:pt x="486486" y="142633"/>
                  </a:lnTo>
                  <a:lnTo>
                    <a:pt x="487184" y="128168"/>
                  </a:lnTo>
                  <a:lnTo>
                    <a:pt x="437845" y="125806"/>
                  </a:lnTo>
                  <a:lnTo>
                    <a:pt x="434898" y="125653"/>
                  </a:lnTo>
                  <a:lnTo>
                    <a:pt x="427837" y="125603"/>
                  </a:lnTo>
                  <a:lnTo>
                    <a:pt x="420319" y="125806"/>
                  </a:lnTo>
                  <a:lnTo>
                    <a:pt x="431190" y="114833"/>
                  </a:lnTo>
                  <a:lnTo>
                    <a:pt x="486841" y="55422"/>
                  </a:lnTo>
                  <a:lnTo>
                    <a:pt x="487718" y="54483"/>
                  </a:lnTo>
                  <a:lnTo>
                    <a:pt x="488238" y="43383"/>
                  </a:lnTo>
                  <a:close/>
                </a:path>
                <a:path w="571500" h="146050">
                  <a:moveTo>
                    <a:pt x="525475" y="45173"/>
                  </a:moveTo>
                  <a:lnTo>
                    <a:pt x="508723" y="44373"/>
                  </a:lnTo>
                  <a:lnTo>
                    <a:pt x="503986" y="143471"/>
                  </a:lnTo>
                  <a:lnTo>
                    <a:pt x="520750" y="144272"/>
                  </a:lnTo>
                  <a:lnTo>
                    <a:pt x="525475" y="45173"/>
                  </a:lnTo>
                  <a:close/>
                </a:path>
                <a:path w="571500" h="146050">
                  <a:moveTo>
                    <a:pt x="527278" y="7467"/>
                  </a:moveTo>
                  <a:lnTo>
                    <a:pt x="510527" y="6667"/>
                  </a:lnTo>
                  <a:lnTo>
                    <a:pt x="509600" y="25996"/>
                  </a:lnTo>
                  <a:lnTo>
                    <a:pt x="526351" y="26797"/>
                  </a:lnTo>
                  <a:lnTo>
                    <a:pt x="527278" y="7467"/>
                  </a:lnTo>
                  <a:close/>
                </a:path>
                <a:path w="571500" h="146050">
                  <a:moveTo>
                    <a:pt x="571144" y="127381"/>
                  </a:moveTo>
                  <a:lnTo>
                    <a:pt x="552577" y="126492"/>
                  </a:lnTo>
                  <a:lnTo>
                    <a:pt x="551688" y="145059"/>
                  </a:lnTo>
                  <a:lnTo>
                    <a:pt x="570255" y="145961"/>
                  </a:lnTo>
                  <a:lnTo>
                    <a:pt x="571144" y="127381"/>
                  </a:lnTo>
                  <a:close/>
                </a:path>
              </a:pathLst>
            </a:custGeom>
            <a:solidFill>
              <a:srgbClr val="000000"/>
            </a:solidFill>
          </p:spPr>
          <p:txBody>
            <a:bodyPr wrap="square" lIns="0" tIns="0" rIns="0" bIns="0" rtlCol="0"/>
            <a:lstStyle/>
            <a:p>
              <a:endParaRPr sz="1200">
                <a:solidFill>
                  <a:schemeClr val="tx2"/>
                </a:solidFill>
              </a:endParaRPr>
            </a:p>
          </p:txBody>
        </p:sp>
        <p:sp>
          <p:nvSpPr>
            <p:cNvPr id="78" name="object 78"/>
            <p:cNvSpPr/>
            <p:nvPr/>
          </p:nvSpPr>
          <p:spPr>
            <a:xfrm>
              <a:off x="5094735" y="4558284"/>
              <a:ext cx="48260" cy="48260"/>
            </a:xfrm>
            <a:custGeom>
              <a:avLst/>
              <a:gdLst/>
              <a:ahLst/>
              <a:cxnLst/>
              <a:rect l="l" t="t" r="r" b="b"/>
              <a:pathLst>
                <a:path w="48260" h="48260">
                  <a:moveTo>
                    <a:pt x="18694" y="0"/>
                  </a:moveTo>
                  <a:lnTo>
                    <a:pt x="12992" y="2057"/>
                  </a:lnTo>
                  <a:lnTo>
                    <a:pt x="3225" y="10871"/>
                  </a:lnTo>
                  <a:lnTo>
                    <a:pt x="634" y="16357"/>
                  </a:lnTo>
                  <a:lnTo>
                    <a:pt x="0" y="29502"/>
                  </a:lnTo>
                  <a:lnTo>
                    <a:pt x="2057" y="35242"/>
                  </a:lnTo>
                  <a:lnTo>
                    <a:pt x="10947" y="45008"/>
                  </a:lnTo>
                  <a:lnTo>
                    <a:pt x="16421" y="47612"/>
                  </a:lnTo>
                  <a:lnTo>
                    <a:pt x="29502" y="48234"/>
                  </a:lnTo>
                  <a:lnTo>
                    <a:pt x="35229" y="46177"/>
                  </a:lnTo>
                  <a:lnTo>
                    <a:pt x="45008" y="37299"/>
                  </a:lnTo>
                  <a:lnTo>
                    <a:pt x="47612" y="31788"/>
                  </a:lnTo>
                  <a:lnTo>
                    <a:pt x="48234" y="18643"/>
                  </a:lnTo>
                  <a:lnTo>
                    <a:pt x="46177" y="12928"/>
                  </a:lnTo>
                  <a:lnTo>
                    <a:pt x="37287" y="3225"/>
                  </a:lnTo>
                  <a:lnTo>
                    <a:pt x="31788" y="622"/>
                  </a:lnTo>
                  <a:lnTo>
                    <a:pt x="18694" y="0"/>
                  </a:lnTo>
                  <a:close/>
                </a:path>
              </a:pathLst>
            </a:custGeom>
            <a:solidFill>
              <a:srgbClr val="B9DFE1"/>
            </a:solidFill>
          </p:spPr>
          <p:txBody>
            <a:bodyPr wrap="square" lIns="0" tIns="0" rIns="0" bIns="0" rtlCol="0"/>
            <a:lstStyle/>
            <a:p>
              <a:endParaRPr sz="1200">
                <a:solidFill>
                  <a:schemeClr val="tx2"/>
                </a:solidFill>
              </a:endParaRPr>
            </a:p>
          </p:txBody>
        </p:sp>
        <p:sp>
          <p:nvSpPr>
            <p:cNvPr id="79" name="object 79"/>
            <p:cNvSpPr/>
            <p:nvPr/>
          </p:nvSpPr>
          <p:spPr>
            <a:xfrm>
              <a:off x="5323332" y="4538484"/>
              <a:ext cx="755650" cy="156845"/>
            </a:xfrm>
            <a:custGeom>
              <a:avLst/>
              <a:gdLst/>
              <a:ahLst/>
              <a:cxnLst/>
              <a:rect l="l" t="t" r="r" b="b"/>
              <a:pathLst>
                <a:path w="755650" h="156845">
                  <a:moveTo>
                    <a:pt x="92710" y="55537"/>
                  </a:moveTo>
                  <a:lnTo>
                    <a:pt x="58813" y="23012"/>
                  </a:lnTo>
                  <a:lnTo>
                    <a:pt x="50292" y="22123"/>
                  </a:lnTo>
                  <a:lnTo>
                    <a:pt x="8724" y="41211"/>
                  </a:lnTo>
                  <a:lnTo>
                    <a:pt x="0" y="71348"/>
                  </a:lnTo>
                  <a:lnTo>
                    <a:pt x="254" y="82765"/>
                  </a:lnTo>
                  <a:lnTo>
                    <a:pt x="25603" y="120573"/>
                  </a:lnTo>
                  <a:lnTo>
                    <a:pt x="44881" y="124904"/>
                  </a:lnTo>
                  <a:lnTo>
                    <a:pt x="53949" y="124777"/>
                  </a:lnTo>
                  <a:lnTo>
                    <a:pt x="87147" y="103987"/>
                  </a:lnTo>
                  <a:lnTo>
                    <a:pt x="89433" y="99669"/>
                  </a:lnTo>
                  <a:lnTo>
                    <a:pt x="92278" y="91528"/>
                  </a:lnTo>
                  <a:lnTo>
                    <a:pt x="66865" y="85953"/>
                  </a:lnTo>
                  <a:lnTo>
                    <a:pt x="65227" y="92735"/>
                  </a:lnTo>
                  <a:lnTo>
                    <a:pt x="62776" y="97472"/>
                  </a:lnTo>
                  <a:lnTo>
                    <a:pt x="56184" y="102793"/>
                  </a:lnTo>
                  <a:lnTo>
                    <a:pt x="52070" y="103987"/>
                  </a:lnTo>
                  <a:lnTo>
                    <a:pt x="40487" y="103441"/>
                  </a:lnTo>
                  <a:lnTo>
                    <a:pt x="26898" y="78892"/>
                  </a:lnTo>
                  <a:lnTo>
                    <a:pt x="26924" y="70777"/>
                  </a:lnTo>
                  <a:lnTo>
                    <a:pt x="27432" y="60261"/>
                  </a:lnTo>
                  <a:lnTo>
                    <a:pt x="29718" y="52870"/>
                  </a:lnTo>
                  <a:lnTo>
                    <a:pt x="37884" y="44284"/>
                  </a:lnTo>
                  <a:lnTo>
                    <a:pt x="43180" y="42303"/>
                  </a:lnTo>
                  <a:lnTo>
                    <a:pt x="54571" y="42849"/>
                  </a:lnTo>
                  <a:lnTo>
                    <a:pt x="58483" y="44348"/>
                  </a:lnTo>
                  <a:lnTo>
                    <a:pt x="64376" y="49834"/>
                  </a:lnTo>
                  <a:lnTo>
                    <a:pt x="66141" y="53771"/>
                  </a:lnTo>
                  <a:lnTo>
                    <a:pt x="66763" y="58940"/>
                  </a:lnTo>
                  <a:lnTo>
                    <a:pt x="92710" y="55537"/>
                  </a:lnTo>
                  <a:close/>
                </a:path>
                <a:path w="755650" h="156845">
                  <a:moveTo>
                    <a:pt x="208013" y="80899"/>
                  </a:moveTo>
                  <a:lnTo>
                    <a:pt x="207619" y="70269"/>
                  </a:lnTo>
                  <a:lnTo>
                    <a:pt x="205384" y="60477"/>
                  </a:lnTo>
                  <a:lnTo>
                    <a:pt x="201345" y="51612"/>
                  </a:lnTo>
                  <a:lnTo>
                    <a:pt x="198869" y="48234"/>
                  </a:lnTo>
                  <a:lnTo>
                    <a:pt x="195465" y="43586"/>
                  </a:lnTo>
                  <a:lnTo>
                    <a:pt x="188112" y="36880"/>
                  </a:lnTo>
                  <a:lnTo>
                    <a:pt x="181622" y="33096"/>
                  </a:lnTo>
                  <a:lnTo>
                    <a:pt x="181622" y="70078"/>
                  </a:lnTo>
                  <a:lnTo>
                    <a:pt x="180695" y="89585"/>
                  </a:lnTo>
                  <a:lnTo>
                    <a:pt x="178015" y="97015"/>
                  </a:lnTo>
                  <a:lnTo>
                    <a:pt x="168300" y="106946"/>
                  </a:lnTo>
                  <a:lnTo>
                    <a:pt x="162471" y="109258"/>
                  </a:lnTo>
                  <a:lnTo>
                    <a:pt x="148844" y="108597"/>
                  </a:lnTo>
                  <a:lnTo>
                    <a:pt x="143243" y="105740"/>
                  </a:lnTo>
                  <a:lnTo>
                    <a:pt x="134454" y="94932"/>
                  </a:lnTo>
                  <a:lnTo>
                    <a:pt x="132486" y="87350"/>
                  </a:lnTo>
                  <a:lnTo>
                    <a:pt x="133426" y="67830"/>
                  </a:lnTo>
                  <a:lnTo>
                    <a:pt x="136105" y="60477"/>
                  </a:lnTo>
                  <a:lnTo>
                    <a:pt x="145897" y="50546"/>
                  </a:lnTo>
                  <a:lnTo>
                    <a:pt x="151739" y="48234"/>
                  </a:lnTo>
                  <a:lnTo>
                    <a:pt x="165366" y="48882"/>
                  </a:lnTo>
                  <a:lnTo>
                    <a:pt x="170942" y="51739"/>
                  </a:lnTo>
                  <a:lnTo>
                    <a:pt x="179679" y="62560"/>
                  </a:lnTo>
                  <a:lnTo>
                    <a:pt x="181622" y="70078"/>
                  </a:lnTo>
                  <a:lnTo>
                    <a:pt x="181622" y="33096"/>
                  </a:lnTo>
                  <a:lnTo>
                    <a:pt x="179666" y="31940"/>
                  </a:lnTo>
                  <a:lnTo>
                    <a:pt x="170129" y="28752"/>
                  </a:lnTo>
                  <a:lnTo>
                    <a:pt x="159486" y="27343"/>
                  </a:lnTo>
                  <a:lnTo>
                    <a:pt x="122148" y="39801"/>
                  </a:lnTo>
                  <a:lnTo>
                    <a:pt x="106286" y="74917"/>
                  </a:lnTo>
                  <a:lnTo>
                    <a:pt x="106299" y="83096"/>
                  </a:lnTo>
                  <a:lnTo>
                    <a:pt x="123545" y="119113"/>
                  </a:lnTo>
                  <a:lnTo>
                    <a:pt x="154724" y="130149"/>
                  </a:lnTo>
                  <a:lnTo>
                    <a:pt x="165265" y="129730"/>
                  </a:lnTo>
                  <a:lnTo>
                    <a:pt x="198475" y="109689"/>
                  </a:lnTo>
                  <a:lnTo>
                    <a:pt x="198729" y="109258"/>
                  </a:lnTo>
                  <a:lnTo>
                    <a:pt x="203415" y="101142"/>
                  </a:lnTo>
                  <a:lnTo>
                    <a:pt x="206590" y="91541"/>
                  </a:lnTo>
                  <a:lnTo>
                    <a:pt x="208013" y="80899"/>
                  </a:lnTo>
                  <a:close/>
                </a:path>
                <a:path w="755650" h="156845">
                  <a:moveTo>
                    <a:pt x="318516" y="66624"/>
                  </a:moveTo>
                  <a:lnTo>
                    <a:pt x="286905" y="33426"/>
                  </a:lnTo>
                  <a:lnTo>
                    <a:pt x="277482" y="34023"/>
                  </a:lnTo>
                  <a:lnTo>
                    <a:pt x="268782" y="36741"/>
                  </a:lnTo>
                  <a:lnTo>
                    <a:pt x="260832" y="41579"/>
                  </a:lnTo>
                  <a:lnTo>
                    <a:pt x="253606" y="48552"/>
                  </a:lnTo>
                  <a:lnTo>
                    <a:pt x="254292" y="34099"/>
                  </a:lnTo>
                  <a:lnTo>
                    <a:pt x="230060" y="32943"/>
                  </a:lnTo>
                  <a:lnTo>
                    <a:pt x="225336" y="131292"/>
                  </a:lnTo>
                  <a:lnTo>
                    <a:pt x="251421" y="132549"/>
                  </a:lnTo>
                  <a:lnTo>
                    <a:pt x="254101" y="77012"/>
                  </a:lnTo>
                  <a:lnTo>
                    <a:pt x="255130" y="69507"/>
                  </a:lnTo>
                  <a:lnTo>
                    <a:pt x="258178" y="61480"/>
                  </a:lnTo>
                  <a:lnTo>
                    <a:pt x="260794" y="58331"/>
                  </a:lnTo>
                  <a:lnTo>
                    <a:pt x="268211" y="53733"/>
                  </a:lnTo>
                  <a:lnTo>
                    <a:pt x="272326" y="52692"/>
                  </a:lnTo>
                  <a:lnTo>
                    <a:pt x="280377" y="53073"/>
                  </a:lnTo>
                  <a:lnTo>
                    <a:pt x="292049" y="73533"/>
                  </a:lnTo>
                  <a:lnTo>
                    <a:pt x="289140" y="134340"/>
                  </a:lnTo>
                  <a:lnTo>
                    <a:pt x="315226" y="135597"/>
                  </a:lnTo>
                  <a:lnTo>
                    <a:pt x="318516" y="66624"/>
                  </a:lnTo>
                  <a:close/>
                </a:path>
                <a:path w="755650" h="156845">
                  <a:moveTo>
                    <a:pt x="349389" y="37934"/>
                  </a:moveTo>
                  <a:lnTo>
                    <a:pt x="334467" y="37934"/>
                  </a:lnTo>
                  <a:lnTo>
                    <a:pt x="348945" y="38633"/>
                  </a:lnTo>
                  <a:lnTo>
                    <a:pt x="349389" y="37934"/>
                  </a:lnTo>
                  <a:close/>
                </a:path>
                <a:path w="755650" h="156845">
                  <a:moveTo>
                    <a:pt x="394550" y="40817"/>
                  </a:moveTo>
                  <a:lnTo>
                    <a:pt x="375043" y="39878"/>
                  </a:lnTo>
                  <a:lnTo>
                    <a:pt x="375107" y="38633"/>
                  </a:lnTo>
                  <a:lnTo>
                    <a:pt x="348945" y="38633"/>
                  </a:lnTo>
                  <a:lnTo>
                    <a:pt x="334429" y="38633"/>
                  </a:lnTo>
                  <a:lnTo>
                    <a:pt x="333489" y="58407"/>
                  </a:lnTo>
                  <a:lnTo>
                    <a:pt x="347967" y="59093"/>
                  </a:lnTo>
                  <a:lnTo>
                    <a:pt x="344220" y="136982"/>
                  </a:lnTo>
                  <a:lnTo>
                    <a:pt x="370319" y="138226"/>
                  </a:lnTo>
                  <a:lnTo>
                    <a:pt x="374065" y="60350"/>
                  </a:lnTo>
                  <a:lnTo>
                    <a:pt x="374332" y="60350"/>
                  </a:lnTo>
                  <a:lnTo>
                    <a:pt x="393560" y="61264"/>
                  </a:lnTo>
                  <a:lnTo>
                    <a:pt x="393598" y="60350"/>
                  </a:lnTo>
                  <a:lnTo>
                    <a:pt x="394550" y="40817"/>
                  </a:lnTo>
                  <a:close/>
                </a:path>
                <a:path w="755650" h="156845">
                  <a:moveTo>
                    <a:pt x="402894" y="4724"/>
                  </a:moveTo>
                  <a:lnTo>
                    <a:pt x="395871" y="2159"/>
                  </a:lnTo>
                  <a:lnTo>
                    <a:pt x="388645" y="711"/>
                  </a:lnTo>
                  <a:lnTo>
                    <a:pt x="373976" y="0"/>
                  </a:lnTo>
                  <a:lnTo>
                    <a:pt x="349389" y="37934"/>
                  </a:lnTo>
                  <a:lnTo>
                    <a:pt x="375132" y="37934"/>
                  </a:lnTo>
                  <a:lnTo>
                    <a:pt x="375615" y="27927"/>
                  </a:lnTo>
                  <a:lnTo>
                    <a:pt x="376605" y="24587"/>
                  </a:lnTo>
                  <a:lnTo>
                    <a:pt x="380060" y="21234"/>
                  </a:lnTo>
                  <a:lnTo>
                    <a:pt x="382790" y="20485"/>
                  </a:lnTo>
                  <a:lnTo>
                    <a:pt x="390398" y="20840"/>
                  </a:lnTo>
                  <a:lnTo>
                    <a:pt x="394385" y="21526"/>
                  </a:lnTo>
                  <a:lnTo>
                    <a:pt x="398487" y="22707"/>
                  </a:lnTo>
                  <a:lnTo>
                    <a:pt x="399034" y="20472"/>
                  </a:lnTo>
                  <a:lnTo>
                    <a:pt x="402894" y="4724"/>
                  </a:lnTo>
                  <a:close/>
                </a:path>
                <a:path w="755650" h="156845">
                  <a:moveTo>
                    <a:pt x="434352" y="42710"/>
                  </a:moveTo>
                  <a:lnTo>
                    <a:pt x="408254" y="41452"/>
                  </a:lnTo>
                  <a:lnTo>
                    <a:pt x="403529" y="139814"/>
                  </a:lnTo>
                  <a:lnTo>
                    <a:pt x="429628" y="141058"/>
                  </a:lnTo>
                  <a:lnTo>
                    <a:pt x="434352" y="42710"/>
                  </a:lnTo>
                  <a:close/>
                </a:path>
                <a:path w="755650" h="156845">
                  <a:moveTo>
                    <a:pt x="436156" y="5295"/>
                  </a:moveTo>
                  <a:lnTo>
                    <a:pt x="410057" y="4051"/>
                  </a:lnTo>
                  <a:lnTo>
                    <a:pt x="408901" y="28130"/>
                  </a:lnTo>
                  <a:lnTo>
                    <a:pt x="435000" y="29375"/>
                  </a:lnTo>
                  <a:lnTo>
                    <a:pt x="436156" y="5295"/>
                  </a:lnTo>
                  <a:close/>
                </a:path>
                <a:path w="755650" h="156845">
                  <a:moveTo>
                    <a:pt x="541591" y="107302"/>
                  </a:moveTo>
                  <a:lnTo>
                    <a:pt x="539178" y="100711"/>
                  </a:lnTo>
                  <a:lnTo>
                    <a:pt x="505409" y="82867"/>
                  </a:lnTo>
                  <a:lnTo>
                    <a:pt x="496176" y="80187"/>
                  </a:lnTo>
                  <a:lnTo>
                    <a:pt x="489089" y="77876"/>
                  </a:lnTo>
                  <a:lnTo>
                    <a:pt x="478929" y="71094"/>
                  </a:lnTo>
                  <a:lnTo>
                    <a:pt x="479107" y="67373"/>
                  </a:lnTo>
                  <a:lnTo>
                    <a:pt x="480187" y="65659"/>
                  </a:lnTo>
                  <a:lnTo>
                    <a:pt x="485292" y="62623"/>
                  </a:lnTo>
                  <a:lnTo>
                    <a:pt x="490258" y="61899"/>
                  </a:lnTo>
                  <a:lnTo>
                    <a:pt x="502577" y="62496"/>
                  </a:lnTo>
                  <a:lnTo>
                    <a:pt x="506717" y="63715"/>
                  </a:lnTo>
                  <a:lnTo>
                    <a:pt x="512406" y="68059"/>
                  </a:lnTo>
                  <a:lnTo>
                    <a:pt x="514261" y="71094"/>
                  </a:lnTo>
                  <a:lnTo>
                    <a:pt x="515124" y="74968"/>
                  </a:lnTo>
                  <a:lnTo>
                    <a:pt x="539953" y="71602"/>
                  </a:lnTo>
                  <a:lnTo>
                    <a:pt x="507009" y="44361"/>
                  </a:lnTo>
                  <a:lnTo>
                    <a:pt x="497560" y="43497"/>
                  </a:lnTo>
                  <a:lnTo>
                    <a:pt x="458724" y="56210"/>
                  </a:lnTo>
                  <a:lnTo>
                    <a:pt x="454685" y="72999"/>
                  </a:lnTo>
                  <a:lnTo>
                    <a:pt x="455015" y="78447"/>
                  </a:lnTo>
                  <a:lnTo>
                    <a:pt x="490474" y="104914"/>
                  </a:lnTo>
                  <a:lnTo>
                    <a:pt x="509130" y="110274"/>
                  </a:lnTo>
                  <a:lnTo>
                    <a:pt x="511975" y="111556"/>
                  </a:lnTo>
                  <a:lnTo>
                    <a:pt x="514388" y="114198"/>
                  </a:lnTo>
                  <a:lnTo>
                    <a:pt x="514845" y="115582"/>
                  </a:lnTo>
                  <a:lnTo>
                    <a:pt x="514921" y="116255"/>
                  </a:lnTo>
                  <a:lnTo>
                    <a:pt x="514692" y="120738"/>
                  </a:lnTo>
                  <a:lnTo>
                    <a:pt x="513435" y="123012"/>
                  </a:lnTo>
                  <a:lnTo>
                    <a:pt x="507555" y="126936"/>
                  </a:lnTo>
                  <a:lnTo>
                    <a:pt x="502475" y="127914"/>
                  </a:lnTo>
                  <a:lnTo>
                    <a:pt x="475322" y="111125"/>
                  </a:lnTo>
                  <a:lnTo>
                    <a:pt x="448945" y="113842"/>
                  </a:lnTo>
                  <a:lnTo>
                    <a:pt x="450951" y="120586"/>
                  </a:lnTo>
                  <a:lnTo>
                    <a:pt x="453999" y="126644"/>
                  </a:lnTo>
                  <a:lnTo>
                    <a:pt x="494766" y="146392"/>
                  </a:lnTo>
                  <a:lnTo>
                    <a:pt x="505218" y="146278"/>
                  </a:lnTo>
                  <a:lnTo>
                    <a:pt x="537781" y="127927"/>
                  </a:lnTo>
                  <a:lnTo>
                    <a:pt x="540181" y="122072"/>
                  </a:lnTo>
                  <a:lnTo>
                    <a:pt x="541197" y="115582"/>
                  </a:lnTo>
                  <a:lnTo>
                    <a:pt x="541591" y="107302"/>
                  </a:lnTo>
                  <a:close/>
                </a:path>
                <a:path w="755650" h="156845">
                  <a:moveTo>
                    <a:pt x="652614" y="82283"/>
                  </a:moveTo>
                  <a:lnTo>
                    <a:pt x="618718" y="49758"/>
                  </a:lnTo>
                  <a:lnTo>
                    <a:pt x="610184" y="48869"/>
                  </a:lnTo>
                  <a:lnTo>
                    <a:pt x="568617" y="67957"/>
                  </a:lnTo>
                  <a:lnTo>
                    <a:pt x="559892" y="98094"/>
                  </a:lnTo>
                  <a:lnTo>
                    <a:pt x="560146" y="109512"/>
                  </a:lnTo>
                  <a:lnTo>
                    <a:pt x="585508" y="147320"/>
                  </a:lnTo>
                  <a:lnTo>
                    <a:pt x="604786" y="151650"/>
                  </a:lnTo>
                  <a:lnTo>
                    <a:pt x="613854" y="151523"/>
                  </a:lnTo>
                  <a:lnTo>
                    <a:pt x="647052" y="130733"/>
                  </a:lnTo>
                  <a:lnTo>
                    <a:pt x="625144" y="119481"/>
                  </a:lnTo>
                  <a:lnTo>
                    <a:pt x="622681" y="124218"/>
                  </a:lnTo>
                  <a:lnTo>
                    <a:pt x="616089" y="129540"/>
                  </a:lnTo>
                  <a:lnTo>
                    <a:pt x="611974" y="130733"/>
                  </a:lnTo>
                  <a:lnTo>
                    <a:pt x="600379" y="130187"/>
                  </a:lnTo>
                  <a:lnTo>
                    <a:pt x="586790" y="105638"/>
                  </a:lnTo>
                  <a:lnTo>
                    <a:pt x="586816" y="97523"/>
                  </a:lnTo>
                  <a:lnTo>
                    <a:pt x="587324" y="87007"/>
                  </a:lnTo>
                  <a:lnTo>
                    <a:pt x="589622" y="79616"/>
                  </a:lnTo>
                  <a:lnTo>
                    <a:pt x="597776" y="71031"/>
                  </a:lnTo>
                  <a:lnTo>
                    <a:pt x="603072" y="69049"/>
                  </a:lnTo>
                  <a:lnTo>
                    <a:pt x="626668" y="85686"/>
                  </a:lnTo>
                  <a:lnTo>
                    <a:pt x="652614" y="82283"/>
                  </a:lnTo>
                  <a:close/>
                </a:path>
                <a:path w="755650" h="156845">
                  <a:moveTo>
                    <a:pt x="755523" y="156629"/>
                  </a:moveTo>
                  <a:lnTo>
                    <a:pt x="753452" y="151841"/>
                  </a:lnTo>
                  <a:lnTo>
                    <a:pt x="752106" y="147358"/>
                  </a:lnTo>
                  <a:lnTo>
                    <a:pt x="751662" y="144487"/>
                  </a:lnTo>
                  <a:lnTo>
                    <a:pt x="750811" y="139052"/>
                  </a:lnTo>
                  <a:lnTo>
                    <a:pt x="750798" y="138264"/>
                  </a:lnTo>
                  <a:lnTo>
                    <a:pt x="708977" y="138264"/>
                  </a:lnTo>
                  <a:lnTo>
                    <a:pt x="700062" y="137833"/>
                  </a:lnTo>
                  <a:lnTo>
                    <a:pt x="696658" y="136334"/>
                  </a:lnTo>
                  <a:lnTo>
                    <a:pt x="691476" y="130759"/>
                  </a:lnTo>
                  <a:lnTo>
                    <a:pt x="690270" y="127546"/>
                  </a:lnTo>
                  <a:lnTo>
                    <a:pt x="690613" y="120205"/>
                  </a:lnTo>
                  <a:lnTo>
                    <a:pt x="717727" y="109931"/>
                  </a:lnTo>
                  <a:lnTo>
                    <a:pt x="723074" y="108851"/>
                  </a:lnTo>
                  <a:lnTo>
                    <a:pt x="726478" y="107899"/>
                  </a:lnTo>
                  <a:lnTo>
                    <a:pt x="708977" y="138252"/>
                  </a:lnTo>
                  <a:lnTo>
                    <a:pt x="750798" y="138252"/>
                  </a:lnTo>
                  <a:lnTo>
                    <a:pt x="750874" y="129082"/>
                  </a:lnTo>
                  <a:lnTo>
                    <a:pt x="752043" y="107899"/>
                  </a:lnTo>
                  <a:lnTo>
                    <a:pt x="753389" y="82359"/>
                  </a:lnTo>
                  <a:lnTo>
                    <a:pt x="721334" y="54444"/>
                  </a:lnTo>
                  <a:lnTo>
                    <a:pt x="713168" y="53797"/>
                  </a:lnTo>
                  <a:lnTo>
                    <a:pt x="704126" y="53797"/>
                  </a:lnTo>
                  <a:lnTo>
                    <a:pt x="696226" y="54711"/>
                  </a:lnTo>
                  <a:lnTo>
                    <a:pt x="669112" y="79717"/>
                  </a:lnTo>
                  <a:lnTo>
                    <a:pt x="692581" y="85115"/>
                  </a:lnTo>
                  <a:lnTo>
                    <a:pt x="694410" y="80619"/>
                  </a:lnTo>
                  <a:lnTo>
                    <a:pt x="696671" y="77533"/>
                  </a:lnTo>
                  <a:lnTo>
                    <a:pt x="702043" y="74142"/>
                  </a:lnTo>
                  <a:lnTo>
                    <a:pt x="705700" y="73393"/>
                  </a:lnTo>
                  <a:lnTo>
                    <a:pt x="717232" y="73952"/>
                  </a:lnTo>
                  <a:lnTo>
                    <a:pt x="721842" y="75247"/>
                  </a:lnTo>
                  <a:lnTo>
                    <a:pt x="726592" y="79730"/>
                  </a:lnTo>
                  <a:lnTo>
                    <a:pt x="727659" y="83350"/>
                  </a:lnTo>
                  <a:lnTo>
                    <a:pt x="727290" y="90957"/>
                  </a:lnTo>
                  <a:lnTo>
                    <a:pt x="722985" y="92265"/>
                  </a:lnTo>
                  <a:lnTo>
                    <a:pt x="717283" y="93560"/>
                  </a:lnTo>
                  <a:lnTo>
                    <a:pt x="710158" y="94856"/>
                  </a:lnTo>
                  <a:lnTo>
                    <a:pt x="692518" y="97434"/>
                  </a:lnTo>
                  <a:lnTo>
                    <a:pt x="685495" y="99123"/>
                  </a:lnTo>
                  <a:lnTo>
                    <a:pt x="663917" y="134048"/>
                  </a:lnTo>
                  <a:lnTo>
                    <a:pt x="666407" y="140830"/>
                  </a:lnTo>
                  <a:lnTo>
                    <a:pt x="701344" y="156273"/>
                  </a:lnTo>
                  <a:lnTo>
                    <a:pt x="706818" y="155448"/>
                  </a:lnTo>
                  <a:lnTo>
                    <a:pt x="717194" y="151612"/>
                  </a:lnTo>
                  <a:lnTo>
                    <a:pt x="722096" y="148602"/>
                  </a:lnTo>
                  <a:lnTo>
                    <a:pt x="726770" y="144487"/>
                  </a:lnTo>
                  <a:lnTo>
                    <a:pt x="726948" y="145008"/>
                  </a:lnTo>
                  <a:lnTo>
                    <a:pt x="728395" y="151041"/>
                  </a:lnTo>
                  <a:lnTo>
                    <a:pt x="729107" y="153644"/>
                  </a:lnTo>
                  <a:lnTo>
                    <a:pt x="729703" y="155409"/>
                  </a:lnTo>
                  <a:lnTo>
                    <a:pt x="755523" y="156629"/>
                  </a:lnTo>
                  <a:close/>
                </a:path>
              </a:pathLst>
            </a:custGeom>
            <a:solidFill>
              <a:srgbClr val="000000"/>
            </a:solidFill>
          </p:spPr>
          <p:txBody>
            <a:bodyPr wrap="square" lIns="0" tIns="0" rIns="0" bIns="0" rtlCol="0"/>
            <a:lstStyle/>
            <a:p>
              <a:endParaRPr sz="1200">
                <a:solidFill>
                  <a:schemeClr val="tx2"/>
                </a:solidFill>
              </a:endParaRPr>
            </a:p>
          </p:txBody>
        </p:sp>
        <p:pic>
          <p:nvPicPr>
            <p:cNvPr id="80" name="object 80"/>
            <p:cNvPicPr/>
            <p:nvPr/>
          </p:nvPicPr>
          <p:blipFill>
            <a:blip r:embed="rId52" cstate="print"/>
            <a:stretch>
              <a:fillRect/>
            </a:stretch>
          </p:blipFill>
          <p:spPr>
            <a:xfrm>
              <a:off x="8465819" y="4677155"/>
              <a:ext cx="239266" cy="143255"/>
            </a:xfrm>
            <a:prstGeom prst="rect">
              <a:avLst/>
            </a:prstGeom>
          </p:spPr>
        </p:pic>
        <p:sp>
          <p:nvSpPr>
            <p:cNvPr id="81" name="object 81"/>
            <p:cNvSpPr/>
            <p:nvPr/>
          </p:nvSpPr>
          <p:spPr>
            <a:xfrm>
              <a:off x="5070350" y="5053584"/>
              <a:ext cx="48260" cy="48260"/>
            </a:xfrm>
            <a:custGeom>
              <a:avLst/>
              <a:gdLst/>
              <a:ahLst/>
              <a:cxnLst/>
              <a:rect l="l" t="t" r="r" b="b"/>
              <a:pathLst>
                <a:path w="48260" h="48260">
                  <a:moveTo>
                    <a:pt x="18694" y="0"/>
                  </a:moveTo>
                  <a:lnTo>
                    <a:pt x="12992" y="2057"/>
                  </a:lnTo>
                  <a:lnTo>
                    <a:pt x="3225" y="10871"/>
                  </a:lnTo>
                  <a:lnTo>
                    <a:pt x="634" y="16357"/>
                  </a:lnTo>
                  <a:lnTo>
                    <a:pt x="0" y="29502"/>
                  </a:lnTo>
                  <a:lnTo>
                    <a:pt x="2057" y="35242"/>
                  </a:lnTo>
                  <a:lnTo>
                    <a:pt x="10947" y="45008"/>
                  </a:lnTo>
                  <a:lnTo>
                    <a:pt x="16421" y="47612"/>
                  </a:lnTo>
                  <a:lnTo>
                    <a:pt x="29502" y="48234"/>
                  </a:lnTo>
                  <a:lnTo>
                    <a:pt x="35229" y="46177"/>
                  </a:lnTo>
                  <a:lnTo>
                    <a:pt x="45008" y="37299"/>
                  </a:lnTo>
                  <a:lnTo>
                    <a:pt x="47612" y="31788"/>
                  </a:lnTo>
                  <a:lnTo>
                    <a:pt x="48234" y="18643"/>
                  </a:lnTo>
                  <a:lnTo>
                    <a:pt x="46177" y="12928"/>
                  </a:lnTo>
                  <a:lnTo>
                    <a:pt x="37287" y="3225"/>
                  </a:lnTo>
                  <a:lnTo>
                    <a:pt x="31788" y="622"/>
                  </a:lnTo>
                  <a:lnTo>
                    <a:pt x="18694" y="0"/>
                  </a:lnTo>
                  <a:close/>
                </a:path>
              </a:pathLst>
            </a:custGeom>
            <a:solidFill>
              <a:srgbClr val="B9DFE1"/>
            </a:solidFill>
          </p:spPr>
          <p:txBody>
            <a:bodyPr wrap="square" lIns="0" tIns="0" rIns="0" bIns="0" rtlCol="0"/>
            <a:lstStyle/>
            <a:p>
              <a:endParaRPr sz="1200">
                <a:solidFill>
                  <a:schemeClr val="tx2"/>
                </a:solidFill>
              </a:endParaRPr>
            </a:p>
          </p:txBody>
        </p:sp>
        <p:pic>
          <p:nvPicPr>
            <p:cNvPr id="82" name="object 82"/>
            <p:cNvPicPr/>
            <p:nvPr/>
          </p:nvPicPr>
          <p:blipFill>
            <a:blip r:embed="rId53" cstate="print"/>
            <a:stretch>
              <a:fillRect/>
            </a:stretch>
          </p:blipFill>
          <p:spPr>
            <a:xfrm>
              <a:off x="5247132" y="5026152"/>
              <a:ext cx="1249679" cy="184403"/>
            </a:xfrm>
            <a:prstGeom prst="rect">
              <a:avLst/>
            </a:prstGeom>
          </p:spPr>
        </p:pic>
        <p:pic>
          <p:nvPicPr>
            <p:cNvPr id="83" name="object 83"/>
            <p:cNvPicPr/>
            <p:nvPr/>
          </p:nvPicPr>
          <p:blipFill>
            <a:blip r:embed="rId54" cstate="print"/>
            <a:stretch>
              <a:fillRect/>
            </a:stretch>
          </p:blipFill>
          <p:spPr>
            <a:xfrm>
              <a:off x="6795520" y="5093208"/>
              <a:ext cx="240465" cy="143339"/>
            </a:xfrm>
            <a:prstGeom prst="rect">
              <a:avLst/>
            </a:prstGeom>
          </p:spPr>
        </p:pic>
        <p:pic>
          <p:nvPicPr>
            <p:cNvPr id="84" name="object 84"/>
            <p:cNvPicPr/>
            <p:nvPr/>
          </p:nvPicPr>
          <p:blipFill>
            <a:blip r:embed="rId55" cstate="print"/>
            <a:stretch>
              <a:fillRect/>
            </a:stretch>
          </p:blipFill>
          <p:spPr>
            <a:xfrm>
              <a:off x="7055416" y="5102373"/>
              <a:ext cx="128621" cy="141509"/>
            </a:xfrm>
            <a:prstGeom prst="rect">
              <a:avLst/>
            </a:prstGeom>
          </p:spPr>
        </p:pic>
        <p:sp>
          <p:nvSpPr>
            <p:cNvPr id="85" name="object 85"/>
            <p:cNvSpPr/>
            <p:nvPr/>
          </p:nvSpPr>
          <p:spPr>
            <a:xfrm>
              <a:off x="7485888" y="5141976"/>
              <a:ext cx="759460" cy="152400"/>
            </a:xfrm>
            <a:custGeom>
              <a:avLst/>
              <a:gdLst/>
              <a:ahLst/>
              <a:cxnLst/>
              <a:rect l="l" t="t" r="r" b="b"/>
              <a:pathLst>
                <a:path w="759459" h="152400">
                  <a:moveTo>
                    <a:pt x="75996" y="107137"/>
                  </a:moveTo>
                  <a:lnTo>
                    <a:pt x="48907" y="107137"/>
                  </a:lnTo>
                  <a:lnTo>
                    <a:pt x="33616" y="106400"/>
                  </a:lnTo>
                  <a:lnTo>
                    <a:pt x="27762" y="104368"/>
                  </a:lnTo>
                  <a:lnTo>
                    <a:pt x="19621" y="96964"/>
                  </a:lnTo>
                  <a:lnTo>
                    <a:pt x="17272" y="91808"/>
                  </a:lnTo>
                  <a:lnTo>
                    <a:pt x="16662" y="85191"/>
                  </a:lnTo>
                  <a:lnTo>
                    <a:pt x="0" y="86982"/>
                  </a:lnTo>
                  <a:lnTo>
                    <a:pt x="1498" y="94373"/>
                  </a:lnTo>
                  <a:lnTo>
                    <a:pt x="3949" y="100850"/>
                  </a:lnTo>
                  <a:lnTo>
                    <a:pt x="40665" y="120408"/>
                  </a:lnTo>
                  <a:lnTo>
                    <a:pt x="48412" y="120777"/>
                  </a:lnTo>
                  <a:lnTo>
                    <a:pt x="55422" y="119761"/>
                  </a:lnTo>
                  <a:lnTo>
                    <a:pt x="67945" y="114998"/>
                  </a:lnTo>
                  <a:lnTo>
                    <a:pt x="72821" y="111455"/>
                  </a:lnTo>
                  <a:lnTo>
                    <a:pt x="75996" y="107137"/>
                  </a:lnTo>
                  <a:close/>
                </a:path>
                <a:path w="759459" h="152400">
                  <a:moveTo>
                    <a:pt x="82143" y="86982"/>
                  </a:moveTo>
                  <a:lnTo>
                    <a:pt x="82092" y="85191"/>
                  </a:lnTo>
                  <a:lnTo>
                    <a:pt x="51739" y="61480"/>
                  </a:lnTo>
                  <a:lnTo>
                    <a:pt x="30708" y="54610"/>
                  </a:lnTo>
                  <a:lnTo>
                    <a:pt x="26212" y="52603"/>
                  </a:lnTo>
                  <a:lnTo>
                    <a:pt x="24142" y="51028"/>
                  </a:lnTo>
                  <a:lnTo>
                    <a:pt x="21590" y="47409"/>
                  </a:lnTo>
                  <a:lnTo>
                    <a:pt x="21005" y="45427"/>
                  </a:lnTo>
                  <a:lnTo>
                    <a:pt x="21272" y="39890"/>
                  </a:lnTo>
                  <a:lnTo>
                    <a:pt x="23050" y="37020"/>
                  </a:lnTo>
                  <a:lnTo>
                    <a:pt x="29870" y="32296"/>
                  </a:lnTo>
                  <a:lnTo>
                    <a:pt x="35407" y="31305"/>
                  </a:lnTo>
                  <a:lnTo>
                    <a:pt x="49593" y="31978"/>
                  </a:lnTo>
                  <a:lnTo>
                    <a:pt x="54559" y="33629"/>
                  </a:lnTo>
                  <a:lnTo>
                    <a:pt x="61404" y="39624"/>
                  </a:lnTo>
                  <a:lnTo>
                    <a:pt x="63373" y="43649"/>
                  </a:lnTo>
                  <a:lnTo>
                    <a:pt x="63868" y="48729"/>
                  </a:lnTo>
                  <a:lnTo>
                    <a:pt x="80327" y="47282"/>
                  </a:lnTo>
                  <a:lnTo>
                    <a:pt x="50279" y="18351"/>
                  </a:lnTo>
                  <a:lnTo>
                    <a:pt x="37401" y="17729"/>
                  </a:lnTo>
                  <a:lnTo>
                    <a:pt x="32550" y="18173"/>
                  </a:lnTo>
                  <a:lnTo>
                    <a:pt x="23444" y="20370"/>
                  </a:lnTo>
                  <a:lnTo>
                    <a:pt x="19812" y="21818"/>
                  </a:lnTo>
                  <a:lnTo>
                    <a:pt x="13538" y="25895"/>
                  </a:lnTo>
                  <a:lnTo>
                    <a:pt x="4622" y="49237"/>
                  </a:lnTo>
                  <a:lnTo>
                    <a:pt x="5626" y="53670"/>
                  </a:lnTo>
                  <a:lnTo>
                    <a:pt x="43332" y="76746"/>
                  </a:lnTo>
                  <a:lnTo>
                    <a:pt x="52324" y="79463"/>
                  </a:lnTo>
                  <a:lnTo>
                    <a:pt x="57937" y="81597"/>
                  </a:lnTo>
                  <a:lnTo>
                    <a:pt x="63334" y="85496"/>
                  </a:lnTo>
                  <a:lnTo>
                    <a:pt x="64833" y="88519"/>
                  </a:lnTo>
                  <a:lnTo>
                    <a:pt x="64452" y="96431"/>
                  </a:lnTo>
                  <a:lnTo>
                    <a:pt x="62420" y="99987"/>
                  </a:lnTo>
                  <a:lnTo>
                    <a:pt x="54686" y="105841"/>
                  </a:lnTo>
                  <a:lnTo>
                    <a:pt x="48907" y="107124"/>
                  </a:lnTo>
                  <a:lnTo>
                    <a:pt x="75996" y="107124"/>
                  </a:lnTo>
                  <a:lnTo>
                    <a:pt x="79794" y="101993"/>
                  </a:lnTo>
                  <a:lnTo>
                    <a:pt x="81635" y="96964"/>
                  </a:lnTo>
                  <a:lnTo>
                    <a:pt x="82143" y="86982"/>
                  </a:lnTo>
                  <a:close/>
                </a:path>
                <a:path w="759459" h="152400">
                  <a:moveTo>
                    <a:pt x="188899" y="76923"/>
                  </a:moveTo>
                  <a:lnTo>
                    <a:pt x="178231" y="37820"/>
                  </a:lnTo>
                  <a:lnTo>
                    <a:pt x="176530" y="36195"/>
                  </a:lnTo>
                  <a:lnTo>
                    <a:pt x="138379" y="36195"/>
                  </a:lnTo>
                  <a:lnTo>
                    <a:pt x="154546" y="36957"/>
                  </a:lnTo>
                  <a:lnTo>
                    <a:pt x="161302" y="40487"/>
                  </a:lnTo>
                  <a:lnTo>
                    <a:pt x="169608" y="51409"/>
                  </a:lnTo>
                  <a:lnTo>
                    <a:pt x="171399" y="57683"/>
                  </a:lnTo>
                  <a:lnTo>
                    <a:pt x="171742" y="65951"/>
                  </a:lnTo>
                  <a:lnTo>
                    <a:pt x="116649" y="63322"/>
                  </a:lnTo>
                  <a:lnTo>
                    <a:pt x="117614" y="54813"/>
                  </a:lnTo>
                  <a:lnTo>
                    <a:pt x="120840" y="48133"/>
                  </a:lnTo>
                  <a:lnTo>
                    <a:pt x="131800" y="38430"/>
                  </a:lnTo>
                  <a:lnTo>
                    <a:pt x="138379" y="36182"/>
                  </a:lnTo>
                  <a:lnTo>
                    <a:pt x="176530" y="36182"/>
                  </a:lnTo>
                  <a:lnTo>
                    <a:pt x="171780" y="31648"/>
                  </a:lnTo>
                  <a:lnTo>
                    <a:pt x="164350" y="27101"/>
                  </a:lnTo>
                  <a:lnTo>
                    <a:pt x="155943" y="24193"/>
                  </a:lnTo>
                  <a:lnTo>
                    <a:pt x="146532" y="22910"/>
                  </a:lnTo>
                  <a:lnTo>
                    <a:pt x="106641" y="42214"/>
                  </a:lnTo>
                  <a:lnTo>
                    <a:pt x="97929" y="72682"/>
                  </a:lnTo>
                  <a:lnTo>
                    <a:pt x="98183" y="83985"/>
                  </a:lnTo>
                  <a:lnTo>
                    <a:pt x="123278" y="121005"/>
                  </a:lnTo>
                  <a:lnTo>
                    <a:pt x="142519" y="125234"/>
                  </a:lnTo>
                  <a:lnTo>
                    <a:pt x="150761" y="125107"/>
                  </a:lnTo>
                  <a:lnTo>
                    <a:pt x="178257" y="111899"/>
                  </a:lnTo>
                  <a:lnTo>
                    <a:pt x="180975" y="108762"/>
                  </a:lnTo>
                  <a:lnTo>
                    <a:pt x="184632" y="102666"/>
                  </a:lnTo>
                  <a:lnTo>
                    <a:pt x="187452" y="95694"/>
                  </a:lnTo>
                  <a:lnTo>
                    <a:pt x="170268" y="92760"/>
                  </a:lnTo>
                  <a:lnTo>
                    <a:pt x="167398" y="99631"/>
                  </a:lnTo>
                  <a:lnTo>
                    <a:pt x="163715" y="104571"/>
                  </a:lnTo>
                  <a:lnTo>
                    <a:pt x="154736" y="110553"/>
                  </a:lnTo>
                  <a:lnTo>
                    <a:pt x="149415" y="111899"/>
                  </a:lnTo>
                  <a:lnTo>
                    <a:pt x="135039" y="111201"/>
                  </a:lnTo>
                  <a:lnTo>
                    <a:pt x="115062" y="76923"/>
                  </a:lnTo>
                  <a:lnTo>
                    <a:pt x="188645" y="80416"/>
                  </a:lnTo>
                  <a:lnTo>
                    <a:pt x="188899" y="76923"/>
                  </a:lnTo>
                  <a:close/>
                </a:path>
                <a:path w="759459" h="152400">
                  <a:moveTo>
                    <a:pt x="291198" y="62852"/>
                  </a:moveTo>
                  <a:lnTo>
                    <a:pt x="291185" y="56692"/>
                  </a:lnTo>
                  <a:lnTo>
                    <a:pt x="289953" y="48818"/>
                  </a:lnTo>
                  <a:lnTo>
                    <a:pt x="288417" y="44640"/>
                  </a:lnTo>
                  <a:lnTo>
                    <a:pt x="286778" y="42125"/>
                  </a:lnTo>
                  <a:lnTo>
                    <a:pt x="283794" y="37528"/>
                  </a:lnTo>
                  <a:lnTo>
                    <a:pt x="280200" y="34582"/>
                  </a:lnTo>
                  <a:lnTo>
                    <a:pt x="270433" y="29857"/>
                  </a:lnTo>
                  <a:lnTo>
                    <a:pt x="265010" y="28549"/>
                  </a:lnTo>
                  <a:lnTo>
                    <a:pt x="259067" y="28257"/>
                  </a:lnTo>
                  <a:lnTo>
                    <a:pt x="249351" y="28803"/>
                  </a:lnTo>
                  <a:lnTo>
                    <a:pt x="240753" y="31432"/>
                  </a:lnTo>
                  <a:lnTo>
                    <a:pt x="233260" y="36131"/>
                  </a:lnTo>
                  <a:lnTo>
                    <a:pt x="226885" y="42887"/>
                  </a:lnTo>
                  <a:lnTo>
                    <a:pt x="227545" y="28981"/>
                  </a:lnTo>
                  <a:lnTo>
                    <a:pt x="212496" y="28270"/>
                  </a:lnTo>
                  <a:lnTo>
                    <a:pt x="207759" y="126123"/>
                  </a:lnTo>
                  <a:lnTo>
                    <a:pt x="224485" y="126911"/>
                  </a:lnTo>
                  <a:lnTo>
                    <a:pt x="227076" y="73469"/>
                  </a:lnTo>
                  <a:lnTo>
                    <a:pt x="227977" y="64846"/>
                  </a:lnTo>
                  <a:lnTo>
                    <a:pt x="245249" y="42887"/>
                  </a:lnTo>
                  <a:lnTo>
                    <a:pt x="247700" y="42138"/>
                  </a:lnTo>
                  <a:lnTo>
                    <a:pt x="259283" y="42684"/>
                  </a:lnTo>
                  <a:lnTo>
                    <a:pt x="274370" y="62090"/>
                  </a:lnTo>
                  <a:lnTo>
                    <a:pt x="274332" y="64858"/>
                  </a:lnTo>
                  <a:lnTo>
                    <a:pt x="271233" y="129133"/>
                  </a:lnTo>
                  <a:lnTo>
                    <a:pt x="287959" y="129921"/>
                  </a:lnTo>
                  <a:lnTo>
                    <a:pt x="291198" y="62852"/>
                  </a:lnTo>
                  <a:close/>
                </a:path>
                <a:path w="759459" h="152400">
                  <a:moveTo>
                    <a:pt x="338899" y="0"/>
                  </a:moveTo>
                  <a:lnTo>
                    <a:pt x="321792" y="9156"/>
                  </a:lnTo>
                  <a:lnTo>
                    <a:pt x="320624" y="33388"/>
                  </a:lnTo>
                  <a:lnTo>
                    <a:pt x="337286" y="33388"/>
                  </a:lnTo>
                  <a:lnTo>
                    <a:pt x="338899" y="0"/>
                  </a:lnTo>
                  <a:close/>
                </a:path>
                <a:path w="759459" h="152400">
                  <a:moveTo>
                    <a:pt x="354076" y="35001"/>
                  </a:moveTo>
                  <a:lnTo>
                    <a:pt x="337248" y="34188"/>
                  </a:lnTo>
                  <a:lnTo>
                    <a:pt x="337286" y="33401"/>
                  </a:lnTo>
                  <a:lnTo>
                    <a:pt x="320624" y="33401"/>
                  </a:lnTo>
                  <a:lnTo>
                    <a:pt x="308356" y="32816"/>
                  </a:lnTo>
                  <a:lnTo>
                    <a:pt x="307733" y="45720"/>
                  </a:lnTo>
                  <a:lnTo>
                    <a:pt x="319989" y="46304"/>
                  </a:lnTo>
                  <a:lnTo>
                    <a:pt x="316788" y="112560"/>
                  </a:lnTo>
                  <a:lnTo>
                    <a:pt x="342773" y="133832"/>
                  </a:lnTo>
                  <a:lnTo>
                    <a:pt x="347027" y="133540"/>
                  </a:lnTo>
                  <a:lnTo>
                    <a:pt x="351777" y="132765"/>
                  </a:lnTo>
                  <a:lnTo>
                    <a:pt x="350100" y="118402"/>
                  </a:lnTo>
                  <a:lnTo>
                    <a:pt x="350050" y="118008"/>
                  </a:lnTo>
                  <a:lnTo>
                    <a:pt x="347002" y="118300"/>
                  </a:lnTo>
                  <a:lnTo>
                    <a:pt x="344538" y="118402"/>
                  </a:lnTo>
                  <a:lnTo>
                    <a:pt x="340207" y="118186"/>
                  </a:lnTo>
                  <a:lnTo>
                    <a:pt x="333629" y="109042"/>
                  </a:lnTo>
                  <a:lnTo>
                    <a:pt x="336626" y="47091"/>
                  </a:lnTo>
                  <a:lnTo>
                    <a:pt x="353441" y="47891"/>
                  </a:lnTo>
                  <a:lnTo>
                    <a:pt x="353491" y="47091"/>
                  </a:lnTo>
                  <a:lnTo>
                    <a:pt x="354076" y="35001"/>
                  </a:lnTo>
                  <a:close/>
                </a:path>
                <a:path w="759459" h="152400">
                  <a:moveTo>
                    <a:pt x="452361" y="108267"/>
                  </a:moveTo>
                  <a:lnTo>
                    <a:pt x="435190" y="105333"/>
                  </a:lnTo>
                  <a:lnTo>
                    <a:pt x="432308" y="112204"/>
                  </a:lnTo>
                  <a:lnTo>
                    <a:pt x="428625" y="117144"/>
                  </a:lnTo>
                  <a:lnTo>
                    <a:pt x="419646" y="123126"/>
                  </a:lnTo>
                  <a:lnTo>
                    <a:pt x="414337" y="124472"/>
                  </a:lnTo>
                  <a:lnTo>
                    <a:pt x="443191" y="124472"/>
                  </a:lnTo>
                  <a:lnTo>
                    <a:pt x="445897" y="121335"/>
                  </a:lnTo>
                  <a:lnTo>
                    <a:pt x="449541" y="115239"/>
                  </a:lnTo>
                  <a:lnTo>
                    <a:pt x="452361" y="108267"/>
                  </a:lnTo>
                  <a:close/>
                </a:path>
                <a:path w="759459" h="152400">
                  <a:moveTo>
                    <a:pt x="453821" y="89509"/>
                  </a:moveTo>
                  <a:lnTo>
                    <a:pt x="453682" y="78536"/>
                  </a:lnTo>
                  <a:lnTo>
                    <a:pt x="436664" y="78536"/>
                  </a:lnTo>
                  <a:lnTo>
                    <a:pt x="381571" y="75907"/>
                  </a:lnTo>
                  <a:lnTo>
                    <a:pt x="382536" y="67398"/>
                  </a:lnTo>
                  <a:lnTo>
                    <a:pt x="385762" y="60718"/>
                  </a:lnTo>
                  <a:lnTo>
                    <a:pt x="396722" y="51015"/>
                  </a:lnTo>
                  <a:lnTo>
                    <a:pt x="403301" y="48768"/>
                  </a:lnTo>
                  <a:lnTo>
                    <a:pt x="419468" y="49542"/>
                  </a:lnTo>
                  <a:lnTo>
                    <a:pt x="426224" y="53060"/>
                  </a:lnTo>
                  <a:lnTo>
                    <a:pt x="434517" y="63982"/>
                  </a:lnTo>
                  <a:lnTo>
                    <a:pt x="436321" y="70256"/>
                  </a:lnTo>
                  <a:lnTo>
                    <a:pt x="436664" y="78524"/>
                  </a:lnTo>
                  <a:lnTo>
                    <a:pt x="453682" y="78524"/>
                  </a:lnTo>
                  <a:lnTo>
                    <a:pt x="436702" y="44234"/>
                  </a:lnTo>
                  <a:lnTo>
                    <a:pt x="411454" y="35496"/>
                  </a:lnTo>
                  <a:lnTo>
                    <a:pt x="371563" y="54800"/>
                  </a:lnTo>
                  <a:lnTo>
                    <a:pt x="362851" y="85267"/>
                  </a:lnTo>
                  <a:lnTo>
                    <a:pt x="363105" y="96570"/>
                  </a:lnTo>
                  <a:lnTo>
                    <a:pt x="388200" y="133591"/>
                  </a:lnTo>
                  <a:lnTo>
                    <a:pt x="407454" y="137820"/>
                  </a:lnTo>
                  <a:lnTo>
                    <a:pt x="415683" y="137693"/>
                  </a:lnTo>
                  <a:lnTo>
                    <a:pt x="443191" y="124485"/>
                  </a:lnTo>
                  <a:lnTo>
                    <a:pt x="414337" y="124485"/>
                  </a:lnTo>
                  <a:lnTo>
                    <a:pt x="399961" y="123799"/>
                  </a:lnTo>
                  <a:lnTo>
                    <a:pt x="379984" y="89509"/>
                  </a:lnTo>
                  <a:lnTo>
                    <a:pt x="453580" y="93002"/>
                  </a:lnTo>
                  <a:lnTo>
                    <a:pt x="453821" y="89509"/>
                  </a:lnTo>
                  <a:close/>
                </a:path>
                <a:path w="759459" h="152400">
                  <a:moveTo>
                    <a:pt x="554596" y="75361"/>
                  </a:moveTo>
                  <a:lnTo>
                    <a:pt x="554583" y="69202"/>
                  </a:lnTo>
                  <a:lnTo>
                    <a:pt x="553351" y="61328"/>
                  </a:lnTo>
                  <a:lnTo>
                    <a:pt x="551815" y="57162"/>
                  </a:lnTo>
                  <a:lnTo>
                    <a:pt x="550176" y="54648"/>
                  </a:lnTo>
                  <a:lnTo>
                    <a:pt x="547179" y="50050"/>
                  </a:lnTo>
                  <a:lnTo>
                    <a:pt x="543585" y="47091"/>
                  </a:lnTo>
                  <a:lnTo>
                    <a:pt x="533819" y="42379"/>
                  </a:lnTo>
                  <a:lnTo>
                    <a:pt x="528396" y="41059"/>
                  </a:lnTo>
                  <a:lnTo>
                    <a:pt x="522452" y="40779"/>
                  </a:lnTo>
                  <a:lnTo>
                    <a:pt x="512737" y="41325"/>
                  </a:lnTo>
                  <a:lnTo>
                    <a:pt x="504139" y="43942"/>
                  </a:lnTo>
                  <a:lnTo>
                    <a:pt x="496646" y="48641"/>
                  </a:lnTo>
                  <a:lnTo>
                    <a:pt x="490270" y="55397"/>
                  </a:lnTo>
                  <a:lnTo>
                    <a:pt x="490943" y="41503"/>
                  </a:lnTo>
                  <a:lnTo>
                    <a:pt x="475894" y="40779"/>
                  </a:lnTo>
                  <a:lnTo>
                    <a:pt x="471170" y="138633"/>
                  </a:lnTo>
                  <a:lnTo>
                    <a:pt x="487883" y="139420"/>
                  </a:lnTo>
                  <a:lnTo>
                    <a:pt x="490474" y="85979"/>
                  </a:lnTo>
                  <a:lnTo>
                    <a:pt x="491375" y="77368"/>
                  </a:lnTo>
                  <a:lnTo>
                    <a:pt x="508673" y="55397"/>
                  </a:lnTo>
                  <a:lnTo>
                    <a:pt x="511111" y="54648"/>
                  </a:lnTo>
                  <a:lnTo>
                    <a:pt x="522693" y="55194"/>
                  </a:lnTo>
                  <a:lnTo>
                    <a:pt x="537768" y="74599"/>
                  </a:lnTo>
                  <a:lnTo>
                    <a:pt x="537730" y="77368"/>
                  </a:lnTo>
                  <a:lnTo>
                    <a:pt x="534631" y="141655"/>
                  </a:lnTo>
                  <a:lnTo>
                    <a:pt x="551357" y="142443"/>
                  </a:lnTo>
                  <a:lnTo>
                    <a:pt x="554596" y="75361"/>
                  </a:lnTo>
                  <a:close/>
                </a:path>
                <a:path w="759459" h="152400">
                  <a:moveTo>
                    <a:pt x="658012" y="49415"/>
                  </a:moveTo>
                  <a:lnTo>
                    <a:pt x="577354" y="45593"/>
                  </a:lnTo>
                  <a:lnTo>
                    <a:pt x="576707" y="59042"/>
                  </a:lnTo>
                  <a:lnTo>
                    <a:pt x="622401" y="61214"/>
                  </a:lnTo>
                  <a:lnTo>
                    <a:pt x="628688" y="61328"/>
                  </a:lnTo>
                  <a:lnTo>
                    <a:pt x="635812" y="61328"/>
                  </a:lnTo>
                  <a:lnTo>
                    <a:pt x="569569" y="129819"/>
                  </a:lnTo>
                  <a:lnTo>
                    <a:pt x="568909" y="143268"/>
                  </a:lnTo>
                  <a:lnTo>
                    <a:pt x="656272" y="147421"/>
                  </a:lnTo>
                  <a:lnTo>
                    <a:pt x="656958" y="133134"/>
                  </a:lnTo>
                  <a:lnTo>
                    <a:pt x="607695" y="130797"/>
                  </a:lnTo>
                  <a:lnTo>
                    <a:pt x="604761" y="130657"/>
                  </a:lnTo>
                  <a:lnTo>
                    <a:pt x="597725" y="130606"/>
                  </a:lnTo>
                  <a:lnTo>
                    <a:pt x="590194" y="130797"/>
                  </a:lnTo>
                  <a:lnTo>
                    <a:pt x="601052" y="119964"/>
                  </a:lnTo>
                  <a:lnTo>
                    <a:pt x="656615" y="61302"/>
                  </a:lnTo>
                  <a:lnTo>
                    <a:pt x="657479" y="60375"/>
                  </a:lnTo>
                  <a:lnTo>
                    <a:pt x="658012" y="49415"/>
                  </a:lnTo>
                  <a:close/>
                </a:path>
                <a:path w="759459" h="152400">
                  <a:moveTo>
                    <a:pt x="758875" y="152285"/>
                  </a:moveTo>
                  <a:lnTo>
                    <a:pt x="756945" y="148450"/>
                  </a:lnTo>
                  <a:lnTo>
                    <a:pt x="755726" y="144475"/>
                  </a:lnTo>
                  <a:lnTo>
                    <a:pt x="755218" y="140347"/>
                  </a:lnTo>
                  <a:lnTo>
                    <a:pt x="755142" y="139230"/>
                  </a:lnTo>
                  <a:lnTo>
                    <a:pt x="754989" y="136969"/>
                  </a:lnTo>
                  <a:lnTo>
                    <a:pt x="754976" y="126987"/>
                  </a:lnTo>
                  <a:lnTo>
                    <a:pt x="755103" y="121539"/>
                  </a:lnTo>
                  <a:lnTo>
                    <a:pt x="755967" y="102133"/>
                  </a:lnTo>
                  <a:lnTo>
                    <a:pt x="756983" y="81559"/>
                  </a:lnTo>
                  <a:lnTo>
                    <a:pt x="756945" y="76441"/>
                  </a:lnTo>
                  <a:lnTo>
                    <a:pt x="755764" y="68999"/>
                  </a:lnTo>
                  <a:lnTo>
                    <a:pt x="754202" y="65163"/>
                  </a:lnTo>
                  <a:lnTo>
                    <a:pt x="752881" y="63411"/>
                  </a:lnTo>
                  <a:lnTo>
                    <a:pt x="749541" y="58966"/>
                  </a:lnTo>
                  <a:lnTo>
                    <a:pt x="745769" y="56311"/>
                  </a:lnTo>
                  <a:lnTo>
                    <a:pt x="735431" y="51879"/>
                  </a:lnTo>
                  <a:lnTo>
                    <a:pt x="728637" y="50558"/>
                  </a:lnTo>
                  <a:lnTo>
                    <a:pt x="711733" y="49758"/>
                  </a:lnTo>
                  <a:lnTo>
                    <a:pt x="676071" y="71310"/>
                  </a:lnTo>
                  <a:lnTo>
                    <a:pt x="674255" y="78181"/>
                  </a:lnTo>
                  <a:lnTo>
                    <a:pt x="690499" y="81165"/>
                  </a:lnTo>
                  <a:lnTo>
                    <a:pt x="692632" y="74320"/>
                  </a:lnTo>
                  <a:lnTo>
                    <a:pt x="695642" y="69608"/>
                  </a:lnTo>
                  <a:lnTo>
                    <a:pt x="703389" y="64490"/>
                  </a:lnTo>
                  <a:lnTo>
                    <a:pt x="709269" y="63411"/>
                  </a:lnTo>
                  <a:lnTo>
                    <a:pt x="725563" y="64185"/>
                  </a:lnTo>
                  <a:lnTo>
                    <a:pt x="731812" y="66357"/>
                  </a:lnTo>
                  <a:lnTo>
                    <a:pt x="738936" y="73228"/>
                  </a:lnTo>
                  <a:lnTo>
                    <a:pt x="740283" y="78054"/>
                  </a:lnTo>
                  <a:lnTo>
                    <a:pt x="739940" y="85432"/>
                  </a:lnTo>
                  <a:lnTo>
                    <a:pt x="702894" y="93916"/>
                  </a:lnTo>
                  <a:lnTo>
                    <a:pt x="697890" y="94513"/>
                  </a:lnTo>
                  <a:lnTo>
                    <a:pt x="668845" y="130352"/>
                  </a:lnTo>
                  <a:lnTo>
                    <a:pt x="671436" y="137210"/>
                  </a:lnTo>
                  <a:lnTo>
                    <a:pt x="708177" y="152107"/>
                  </a:lnTo>
                  <a:lnTo>
                    <a:pt x="714375" y="151320"/>
                  </a:lnTo>
                  <a:lnTo>
                    <a:pt x="726046" y="147574"/>
                  </a:lnTo>
                  <a:lnTo>
                    <a:pt x="732193" y="144170"/>
                  </a:lnTo>
                  <a:lnTo>
                    <a:pt x="738555" y="139293"/>
                  </a:lnTo>
                  <a:lnTo>
                    <a:pt x="712685" y="139293"/>
                  </a:lnTo>
                  <a:lnTo>
                    <a:pt x="699731" y="138684"/>
                  </a:lnTo>
                  <a:lnTo>
                    <a:pt x="694867" y="136982"/>
                  </a:lnTo>
                  <a:lnTo>
                    <a:pt x="688403" y="130759"/>
                  </a:lnTo>
                  <a:lnTo>
                    <a:pt x="686892" y="126987"/>
                  </a:lnTo>
                  <a:lnTo>
                    <a:pt x="687247" y="119684"/>
                  </a:lnTo>
                  <a:lnTo>
                    <a:pt x="711415" y="107099"/>
                  </a:lnTo>
                  <a:lnTo>
                    <a:pt x="720013" y="106146"/>
                  </a:lnTo>
                  <a:lnTo>
                    <a:pt x="727481" y="105003"/>
                  </a:lnTo>
                  <a:lnTo>
                    <a:pt x="733831" y="103657"/>
                  </a:lnTo>
                  <a:lnTo>
                    <a:pt x="739013" y="102146"/>
                  </a:lnTo>
                  <a:lnTo>
                    <a:pt x="738378" y="115506"/>
                  </a:lnTo>
                  <a:lnTo>
                    <a:pt x="712685" y="139293"/>
                  </a:lnTo>
                  <a:lnTo>
                    <a:pt x="738644" y="139255"/>
                  </a:lnTo>
                  <a:lnTo>
                    <a:pt x="738924" y="143865"/>
                  </a:lnTo>
                  <a:lnTo>
                    <a:pt x="739838" y="147942"/>
                  </a:lnTo>
                  <a:lnTo>
                    <a:pt x="741413" y="151460"/>
                  </a:lnTo>
                  <a:lnTo>
                    <a:pt x="758875" y="152285"/>
                  </a:lnTo>
                  <a:close/>
                </a:path>
              </a:pathLst>
            </a:custGeom>
            <a:solidFill>
              <a:srgbClr val="000000"/>
            </a:solidFill>
          </p:spPr>
          <p:txBody>
            <a:bodyPr wrap="square" lIns="0" tIns="0" rIns="0" bIns="0" rtlCol="0"/>
            <a:lstStyle/>
            <a:p>
              <a:endParaRPr sz="1200">
                <a:solidFill>
                  <a:schemeClr val="tx2"/>
                </a:solidFill>
              </a:endParaRPr>
            </a:p>
          </p:txBody>
        </p:sp>
        <p:pic>
          <p:nvPicPr>
            <p:cNvPr id="86" name="object 86"/>
            <p:cNvPicPr/>
            <p:nvPr/>
          </p:nvPicPr>
          <p:blipFill>
            <a:blip r:embed="rId56" cstate="print"/>
            <a:stretch>
              <a:fillRect/>
            </a:stretch>
          </p:blipFill>
          <p:spPr>
            <a:xfrm>
              <a:off x="8546592" y="5177028"/>
              <a:ext cx="134111" cy="138683"/>
            </a:xfrm>
            <a:prstGeom prst="rect">
              <a:avLst/>
            </a:prstGeom>
          </p:spPr>
        </p:pic>
        <p:pic>
          <p:nvPicPr>
            <p:cNvPr id="87" name="object 87"/>
            <p:cNvPicPr/>
            <p:nvPr/>
          </p:nvPicPr>
          <p:blipFill>
            <a:blip r:embed="rId57" cstate="print"/>
            <a:stretch>
              <a:fillRect/>
            </a:stretch>
          </p:blipFill>
          <p:spPr>
            <a:xfrm>
              <a:off x="5234940" y="5260847"/>
              <a:ext cx="822959" cy="158483"/>
            </a:xfrm>
            <a:prstGeom prst="rect">
              <a:avLst/>
            </a:prstGeom>
          </p:spPr>
        </p:pic>
        <p:pic>
          <p:nvPicPr>
            <p:cNvPr id="88" name="object 88"/>
            <p:cNvPicPr/>
            <p:nvPr/>
          </p:nvPicPr>
          <p:blipFill>
            <a:blip r:embed="rId58" cstate="print"/>
            <a:stretch>
              <a:fillRect/>
            </a:stretch>
          </p:blipFill>
          <p:spPr>
            <a:xfrm>
              <a:off x="4140701" y="1466088"/>
              <a:ext cx="216623" cy="146037"/>
            </a:xfrm>
            <a:prstGeom prst="rect">
              <a:avLst/>
            </a:prstGeom>
          </p:spPr>
        </p:pic>
        <p:pic>
          <p:nvPicPr>
            <p:cNvPr id="89" name="object 89"/>
            <p:cNvPicPr/>
            <p:nvPr/>
          </p:nvPicPr>
          <p:blipFill>
            <a:blip r:embed="rId59" cstate="print"/>
            <a:stretch>
              <a:fillRect/>
            </a:stretch>
          </p:blipFill>
          <p:spPr>
            <a:xfrm>
              <a:off x="4377923" y="1487417"/>
              <a:ext cx="473490" cy="148168"/>
            </a:xfrm>
            <a:prstGeom prst="rect">
              <a:avLst/>
            </a:prstGeom>
          </p:spPr>
        </p:pic>
        <p:sp>
          <p:nvSpPr>
            <p:cNvPr id="90" name="object 90"/>
            <p:cNvSpPr/>
            <p:nvPr/>
          </p:nvSpPr>
          <p:spPr>
            <a:xfrm>
              <a:off x="4874031" y="1501025"/>
              <a:ext cx="33020" cy="137160"/>
            </a:xfrm>
            <a:custGeom>
              <a:avLst/>
              <a:gdLst/>
              <a:ahLst/>
              <a:cxnLst/>
              <a:rect l="l" t="t" r="r" b="b"/>
              <a:pathLst>
                <a:path w="33020" h="137160">
                  <a:moveTo>
                    <a:pt x="30822" y="38671"/>
                  </a:moveTo>
                  <a:lnTo>
                    <a:pt x="4724" y="37414"/>
                  </a:lnTo>
                  <a:lnTo>
                    <a:pt x="0" y="135801"/>
                  </a:lnTo>
                  <a:lnTo>
                    <a:pt x="26098" y="137045"/>
                  </a:lnTo>
                  <a:lnTo>
                    <a:pt x="30822" y="38671"/>
                  </a:lnTo>
                  <a:close/>
                </a:path>
                <a:path w="33020" h="137160">
                  <a:moveTo>
                    <a:pt x="32626" y="1244"/>
                  </a:moveTo>
                  <a:lnTo>
                    <a:pt x="6527" y="0"/>
                  </a:lnTo>
                  <a:lnTo>
                    <a:pt x="5372" y="24079"/>
                  </a:lnTo>
                  <a:lnTo>
                    <a:pt x="31457" y="25323"/>
                  </a:lnTo>
                  <a:lnTo>
                    <a:pt x="32626" y="1244"/>
                  </a:lnTo>
                  <a:close/>
                </a:path>
              </a:pathLst>
            </a:custGeom>
            <a:solidFill>
              <a:srgbClr val="000000"/>
            </a:solidFill>
          </p:spPr>
          <p:txBody>
            <a:bodyPr wrap="square" lIns="0" tIns="0" rIns="0" bIns="0" rtlCol="0"/>
            <a:lstStyle/>
            <a:p>
              <a:endParaRPr sz="1200">
                <a:solidFill>
                  <a:schemeClr val="tx2"/>
                </a:solidFill>
              </a:endParaRPr>
            </a:p>
          </p:txBody>
        </p:sp>
        <p:pic>
          <p:nvPicPr>
            <p:cNvPr id="91" name="object 91"/>
            <p:cNvPicPr/>
            <p:nvPr/>
          </p:nvPicPr>
          <p:blipFill>
            <a:blip r:embed="rId60" cstate="print"/>
            <a:stretch>
              <a:fillRect/>
            </a:stretch>
          </p:blipFill>
          <p:spPr>
            <a:xfrm>
              <a:off x="4835652" y="1379220"/>
              <a:ext cx="345935" cy="446519"/>
            </a:xfrm>
            <a:prstGeom prst="rect">
              <a:avLst/>
            </a:prstGeom>
          </p:spPr>
        </p:pic>
        <p:pic>
          <p:nvPicPr>
            <p:cNvPr id="92" name="object 92"/>
            <p:cNvPicPr/>
            <p:nvPr/>
          </p:nvPicPr>
          <p:blipFill>
            <a:blip r:embed="rId61" cstate="print"/>
            <a:stretch>
              <a:fillRect/>
            </a:stretch>
          </p:blipFill>
          <p:spPr>
            <a:xfrm>
              <a:off x="4782312" y="1301496"/>
              <a:ext cx="413003" cy="466343"/>
            </a:xfrm>
            <a:prstGeom prst="rect">
              <a:avLst/>
            </a:prstGeom>
          </p:spPr>
        </p:pic>
        <p:pic>
          <p:nvPicPr>
            <p:cNvPr id="93" name="object 93"/>
            <p:cNvPicPr/>
            <p:nvPr/>
          </p:nvPicPr>
          <p:blipFill>
            <a:blip r:embed="rId62" cstate="print"/>
            <a:stretch>
              <a:fillRect/>
            </a:stretch>
          </p:blipFill>
          <p:spPr>
            <a:xfrm>
              <a:off x="4785359" y="1271015"/>
              <a:ext cx="380999" cy="458723"/>
            </a:xfrm>
            <a:prstGeom prst="rect">
              <a:avLst/>
            </a:prstGeom>
          </p:spPr>
        </p:pic>
        <p:pic>
          <p:nvPicPr>
            <p:cNvPr id="94" name="object 94"/>
            <p:cNvPicPr/>
            <p:nvPr/>
          </p:nvPicPr>
          <p:blipFill>
            <a:blip r:embed="rId63" cstate="print"/>
            <a:stretch>
              <a:fillRect/>
            </a:stretch>
          </p:blipFill>
          <p:spPr>
            <a:xfrm>
              <a:off x="4767072" y="1234440"/>
              <a:ext cx="393191" cy="449579"/>
            </a:xfrm>
            <a:prstGeom prst="rect">
              <a:avLst/>
            </a:prstGeom>
          </p:spPr>
        </p:pic>
        <p:pic>
          <p:nvPicPr>
            <p:cNvPr id="95" name="object 95"/>
            <p:cNvPicPr/>
            <p:nvPr/>
          </p:nvPicPr>
          <p:blipFill>
            <a:blip r:embed="rId64" cstate="print"/>
            <a:stretch>
              <a:fillRect/>
            </a:stretch>
          </p:blipFill>
          <p:spPr>
            <a:xfrm>
              <a:off x="14765" y="1445520"/>
              <a:ext cx="1987295" cy="853439"/>
            </a:xfrm>
            <a:prstGeom prst="rect">
              <a:avLst/>
            </a:prstGeom>
          </p:spPr>
        </p:pic>
      </p:grpSp>
      <p:sp>
        <p:nvSpPr>
          <p:cNvPr id="96" name="object 96"/>
          <p:cNvSpPr txBox="1"/>
          <p:nvPr/>
        </p:nvSpPr>
        <p:spPr>
          <a:xfrm>
            <a:off x="334551" y="1455704"/>
            <a:ext cx="1480185" cy="531492"/>
          </a:xfrm>
          <a:prstGeom prst="rect">
            <a:avLst/>
          </a:prstGeom>
        </p:spPr>
        <p:txBody>
          <a:bodyPr vert="horz" wrap="square" lIns="0" tIns="38100" rIns="0" bIns="0" rtlCol="0">
            <a:spAutoFit/>
          </a:bodyPr>
          <a:lstStyle/>
          <a:p>
            <a:pPr marL="12700" marR="5080" algn="ctr">
              <a:lnSpc>
                <a:spcPct val="88900"/>
              </a:lnSpc>
              <a:spcBef>
                <a:spcPts val="300"/>
              </a:spcBef>
            </a:pPr>
            <a:r>
              <a:rPr sz="1200" spc="-10" dirty="0">
                <a:solidFill>
                  <a:schemeClr val="tx2"/>
                </a:solidFill>
                <a:latin typeface="Arial"/>
                <a:cs typeface="Arial"/>
              </a:rPr>
              <a:t>Commissione</a:t>
            </a:r>
            <a:r>
              <a:rPr sz="1200" spc="-75" dirty="0">
                <a:solidFill>
                  <a:schemeClr val="tx2"/>
                </a:solidFill>
                <a:latin typeface="Arial"/>
                <a:cs typeface="Arial"/>
              </a:rPr>
              <a:t> </a:t>
            </a:r>
            <a:r>
              <a:rPr sz="1200" spc="-25" dirty="0">
                <a:solidFill>
                  <a:schemeClr val="tx2"/>
                </a:solidFill>
                <a:latin typeface="Arial"/>
                <a:cs typeface="Arial"/>
              </a:rPr>
              <a:t>del </a:t>
            </a:r>
            <a:r>
              <a:rPr sz="1200" dirty="0">
                <a:solidFill>
                  <a:schemeClr val="tx2"/>
                </a:solidFill>
                <a:latin typeface="Arial"/>
                <a:cs typeface="Arial"/>
              </a:rPr>
              <a:t>reato</a:t>
            </a:r>
            <a:r>
              <a:rPr sz="1200" spc="-35" dirty="0">
                <a:solidFill>
                  <a:schemeClr val="tx2"/>
                </a:solidFill>
                <a:latin typeface="Arial"/>
                <a:cs typeface="Arial"/>
              </a:rPr>
              <a:t> </a:t>
            </a:r>
            <a:r>
              <a:rPr sz="1200" dirty="0">
                <a:solidFill>
                  <a:schemeClr val="tx2"/>
                </a:solidFill>
                <a:latin typeface="Arial"/>
                <a:cs typeface="Arial"/>
              </a:rPr>
              <a:t>da</a:t>
            </a:r>
            <a:r>
              <a:rPr sz="1200" spc="-25" dirty="0">
                <a:solidFill>
                  <a:schemeClr val="tx2"/>
                </a:solidFill>
                <a:latin typeface="Arial"/>
                <a:cs typeface="Arial"/>
              </a:rPr>
              <a:t> </a:t>
            </a:r>
            <a:r>
              <a:rPr sz="1200" spc="-10" dirty="0">
                <a:solidFill>
                  <a:schemeClr val="tx2"/>
                </a:solidFill>
                <a:latin typeface="Arial"/>
                <a:cs typeface="Arial"/>
              </a:rPr>
              <a:t>soggetti </a:t>
            </a:r>
            <a:r>
              <a:rPr sz="1200" b="1" dirty="0">
                <a:solidFill>
                  <a:schemeClr val="tx2"/>
                </a:solidFill>
                <a:latin typeface="Arial"/>
                <a:cs typeface="Arial"/>
              </a:rPr>
              <a:t>apicali</a:t>
            </a:r>
            <a:r>
              <a:rPr sz="1200" b="1" spc="-30" dirty="0">
                <a:solidFill>
                  <a:schemeClr val="tx2"/>
                </a:solidFill>
                <a:latin typeface="Arial"/>
                <a:cs typeface="Arial"/>
              </a:rPr>
              <a:t> </a:t>
            </a:r>
            <a:r>
              <a:rPr sz="1200" b="1" spc="-50" dirty="0">
                <a:solidFill>
                  <a:schemeClr val="tx2"/>
                </a:solidFill>
                <a:latin typeface="Arial"/>
                <a:cs typeface="Arial"/>
              </a:rPr>
              <a:t>o </a:t>
            </a:r>
            <a:r>
              <a:rPr sz="1200" b="1" spc="-10" dirty="0">
                <a:solidFill>
                  <a:schemeClr val="tx2"/>
                </a:solidFill>
                <a:latin typeface="Arial"/>
                <a:cs typeface="Arial"/>
              </a:rPr>
              <a:t>subordinati</a:t>
            </a:r>
            <a:endParaRPr sz="1200" dirty="0">
              <a:solidFill>
                <a:schemeClr val="tx2"/>
              </a:solidFill>
              <a:latin typeface="Arial"/>
              <a:cs typeface="Arial"/>
            </a:endParaRPr>
          </a:p>
        </p:txBody>
      </p:sp>
      <p:grpSp>
        <p:nvGrpSpPr>
          <p:cNvPr id="97" name="object 97"/>
          <p:cNvGrpSpPr/>
          <p:nvPr/>
        </p:nvGrpSpPr>
        <p:grpSpPr>
          <a:xfrm>
            <a:off x="850392" y="2333244"/>
            <a:ext cx="396240" cy="399415"/>
            <a:chOff x="850392" y="2333244"/>
            <a:chExt cx="396240" cy="399415"/>
          </a:xfrm>
        </p:grpSpPr>
        <p:pic>
          <p:nvPicPr>
            <p:cNvPr id="98" name="object 98"/>
            <p:cNvPicPr/>
            <p:nvPr/>
          </p:nvPicPr>
          <p:blipFill>
            <a:blip r:embed="rId7" cstate="print"/>
            <a:stretch>
              <a:fillRect/>
            </a:stretch>
          </p:blipFill>
          <p:spPr>
            <a:xfrm>
              <a:off x="850392" y="2333244"/>
              <a:ext cx="396239" cy="399287"/>
            </a:xfrm>
            <a:prstGeom prst="rect">
              <a:avLst/>
            </a:prstGeom>
          </p:spPr>
        </p:pic>
        <p:sp>
          <p:nvSpPr>
            <p:cNvPr id="99" name="object 99"/>
            <p:cNvSpPr/>
            <p:nvPr/>
          </p:nvSpPr>
          <p:spPr>
            <a:xfrm>
              <a:off x="876300" y="2360675"/>
              <a:ext cx="291465" cy="292100"/>
            </a:xfrm>
            <a:custGeom>
              <a:avLst/>
              <a:gdLst/>
              <a:ahLst/>
              <a:cxnLst/>
              <a:rect l="l" t="t" r="r" b="b"/>
              <a:pathLst>
                <a:path w="291465" h="292100">
                  <a:moveTo>
                    <a:pt x="191516" y="192024"/>
                  </a:moveTo>
                  <a:lnTo>
                    <a:pt x="99060" y="192024"/>
                  </a:lnTo>
                  <a:lnTo>
                    <a:pt x="99060" y="292023"/>
                  </a:lnTo>
                  <a:lnTo>
                    <a:pt x="191516" y="292023"/>
                  </a:lnTo>
                  <a:lnTo>
                    <a:pt x="191516" y="192024"/>
                  </a:lnTo>
                  <a:close/>
                </a:path>
                <a:path w="291465" h="292100">
                  <a:moveTo>
                    <a:pt x="191516" y="0"/>
                  </a:moveTo>
                  <a:lnTo>
                    <a:pt x="99060" y="0"/>
                  </a:lnTo>
                  <a:lnTo>
                    <a:pt x="99060" y="98488"/>
                  </a:lnTo>
                  <a:lnTo>
                    <a:pt x="191516" y="98488"/>
                  </a:lnTo>
                  <a:lnTo>
                    <a:pt x="191516" y="0"/>
                  </a:lnTo>
                  <a:close/>
                </a:path>
                <a:path w="291465" h="292100">
                  <a:moveTo>
                    <a:pt x="290969" y="99060"/>
                  </a:moveTo>
                  <a:lnTo>
                    <a:pt x="0" y="99060"/>
                  </a:lnTo>
                  <a:lnTo>
                    <a:pt x="0" y="191516"/>
                  </a:lnTo>
                  <a:lnTo>
                    <a:pt x="290969" y="191516"/>
                  </a:lnTo>
                  <a:lnTo>
                    <a:pt x="290969" y="99060"/>
                  </a:lnTo>
                  <a:close/>
                </a:path>
              </a:pathLst>
            </a:custGeom>
            <a:solidFill>
              <a:srgbClr val="0091DA"/>
            </a:solidFill>
          </p:spPr>
          <p:txBody>
            <a:bodyPr wrap="square" lIns="0" tIns="0" rIns="0" bIns="0" rtlCol="0"/>
            <a:lstStyle/>
            <a:p>
              <a:endParaRPr/>
            </a:p>
          </p:txBody>
        </p:sp>
      </p:grpSp>
      <p:graphicFrame>
        <p:nvGraphicFramePr>
          <p:cNvPr id="100" name="object 100"/>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B0A3F-C60B-34AA-AF53-2F7100FB9ADD}"/>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3F36607E-F433-8685-E9D4-4EAA60016171}"/>
              </a:ext>
            </a:extLst>
          </p:cNvPr>
          <p:cNvSpPr txBox="1">
            <a:spLocks noGrp="1"/>
          </p:cNvSpPr>
          <p:nvPr>
            <p:ph type="title"/>
          </p:nvPr>
        </p:nvSpPr>
        <p:spPr>
          <a:xfrm>
            <a:off x="757427" y="366124"/>
            <a:ext cx="5113020" cy="548276"/>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Sessione Formativa - Struttura</a:t>
            </a:r>
          </a:p>
        </p:txBody>
      </p:sp>
      <p:graphicFrame>
        <p:nvGraphicFramePr>
          <p:cNvPr id="10" name="object 2">
            <a:extLst>
              <a:ext uri="{FF2B5EF4-FFF2-40B4-BE49-F238E27FC236}">
                <a16:creationId xmlns:a16="http://schemas.microsoft.com/office/drawing/2014/main" id="{AB88A8CB-D129-377D-8696-F3132C37D383}"/>
              </a:ext>
            </a:extLst>
          </p:cNvPr>
          <p:cNvGraphicFramePr>
            <a:graphicFrameLocks noGrp="1"/>
          </p:cNvGraphicFramePr>
          <p:nvPr>
            <p:extLst>
              <p:ext uri="{D42A27DB-BD31-4B8C-83A1-F6EECF244321}">
                <p14:modId xmlns:p14="http://schemas.microsoft.com/office/powerpoint/2010/main" val="3170707052"/>
              </p:ext>
            </p:extLst>
          </p:nvPr>
        </p:nvGraphicFramePr>
        <p:xfrm>
          <a:off x="651805" y="1781993"/>
          <a:ext cx="6604635" cy="516255"/>
        </p:xfrm>
        <a:graphic>
          <a:graphicData uri="http://schemas.openxmlformats.org/drawingml/2006/table">
            <a:tbl>
              <a:tblPr firstRow="1" bandRow="1">
                <a:tableStyleId>{2D5ABB26-0587-4C30-8999-92F81FD0307C}</a:tableStyleId>
              </a:tblPr>
              <a:tblGrid>
                <a:gridCol w="709930">
                  <a:extLst>
                    <a:ext uri="{9D8B030D-6E8A-4147-A177-3AD203B41FA5}">
                      <a16:colId xmlns:a16="http://schemas.microsoft.com/office/drawing/2014/main" val="20000"/>
                    </a:ext>
                  </a:extLst>
                </a:gridCol>
                <a:gridCol w="5894705">
                  <a:extLst>
                    <a:ext uri="{9D8B030D-6E8A-4147-A177-3AD203B41FA5}">
                      <a16:colId xmlns:a16="http://schemas.microsoft.com/office/drawing/2014/main" val="20001"/>
                    </a:ext>
                  </a:extLst>
                </a:gridCol>
              </a:tblGrid>
              <a:tr h="516255">
                <a:tc>
                  <a:txBody>
                    <a:bodyPr/>
                    <a:lstStyle/>
                    <a:p>
                      <a:pPr algn="ctr">
                        <a:lnSpc>
                          <a:spcPct val="100000"/>
                        </a:lnSpc>
                        <a:spcBef>
                          <a:spcPts val="1060"/>
                        </a:spcBef>
                      </a:pPr>
                      <a:r>
                        <a:rPr sz="1500" b="1" spc="-50" dirty="0">
                          <a:solidFill>
                            <a:srgbClr val="FFFFFF"/>
                          </a:solidFill>
                          <a:latin typeface="Arial"/>
                          <a:cs typeface="Arial"/>
                        </a:rPr>
                        <a:t>1</a:t>
                      </a:r>
                      <a:endParaRPr sz="1500" dirty="0">
                        <a:latin typeface="Arial"/>
                        <a:cs typeface="Arial"/>
                      </a:endParaRPr>
                    </a:p>
                  </a:txBody>
                  <a:tcPr marL="0" marR="0" marT="134620" marB="0">
                    <a:solidFill>
                      <a:srgbClr val="00338D"/>
                    </a:solidFill>
                  </a:tcPr>
                </a:tc>
                <a:tc>
                  <a:txBody>
                    <a:bodyPr/>
                    <a:lstStyle/>
                    <a:p>
                      <a:pPr marL="91440">
                        <a:lnSpc>
                          <a:spcPct val="100000"/>
                        </a:lnSpc>
                        <a:spcBef>
                          <a:spcPts val="1060"/>
                        </a:spcBef>
                      </a:pPr>
                      <a:r>
                        <a:rPr sz="1200" b="1" dirty="0">
                          <a:solidFill>
                            <a:schemeClr val="tx2"/>
                          </a:solidFill>
                          <a:latin typeface="Arial"/>
                          <a:cs typeface="Arial"/>
                        </a:rPr>
                        <a:t>Il</a:t>
                      </a:r>
                      <a:r>
                        <a:rPr sz="1200" b="1" spc="-20" dirty="0">
                          <a:solidFill>
                            <a:schemeClr val="tx2"/>
                          </a:solidFill>
                          <a:latin typeface="Arial"/>
                          <a:cs typeface="Arial"/>
                        </a:rPr>
                        <a:t> </a:t>
                      </a:r>
                      <a:r>
                        <a:rPr sz="1200" b="1" dirty="0">
                          <a:solidFill>
                            <a:schemeClr val="tx2"/>
                          </a:solidFill>
                          <a:latin typeface="Arial"/>
                          <a:cs typeface="Arial"/>
                        </a:rPr>
                        <a:t>D.Lgs.</a:t>
                      </a:r>
                      <a:r>
                        <a:rPr sz="1200" b="1" spc="-45" dirty="0">
                          <a:solidFill>
                            <a:schemeClr val="tx2"/>
                          </a:solidFill>
                          <a:latin typeface="Arial"/>
                          <a:cs typeface="Arial"/>
                        </a:rPr>
                        <a:t> </a:t>
                      </a:r>
                      <a:r>
                        <a:rPr sz="1200" b="1" dirty="0">
                          <a:solidFill>
                            <a:schemeClr val="tx2"/>
                          </a:solidFill>
                          <a:latin typeface="Arial"/>
                          <a:cs typeface="Arial"/>
                        </a:rPr>
                        <a:t>231/2001</a:t>
                      </a:r>
                      <a:r>
                        <a:rPr sz="1200" b="1" spc="-25" dirty="0">
                          <a:solidFill>
                            <a:schemeClr val="tx2"/>
                          </a:solidFill>
                          <a:latin typeface="Arial"/>
                          <a:cs typeface="Arial"/>
                        </a:rPr>
                        <a:t> </a:t>
                      </a:r>
                      <a:r>
                        <a:rPr sz="1200" b="1" dirty="0">
                          <a:solidFill>
                            <a:schemeClr val="tx2"/>
                          </a:solidFill>
                          <a:latin typeface="Arial"/>
                          <a:cs typeface="Arial"/>
                        </a:rPr>
                        <a:t>-</a:t>
                      </a:r>
                      <a:r>
                        <a:rPr sz="1200" b="1" spc="-5" dirty="0">
                          <a:solidFill>
                            <a:schemeClr val="tx2"/>
                          </a:solidFill>
                          <a:latin typeface="Arial"/>
                          <a:cs typeface="Arial"/>
                        </a:rPr>
                        <a:t> </a:t>
                      </a:r>
                      <a:r>
                        <a:rPr sz="1200" b="1" dirty="0">
                          <a:solidFill>
                            <a:schemeClr val="tx2"/>
                          </a:solidFill>
                          <a:latin typeface="Arial"/>
                          <a:cs typeface="Arial"/>
                        </a:rPr>
                        <a:t>Le</a:t>
                      </a:r>
                      <a:r>
                        <a:rPr sz="1200" b="1" spc="-10" dirty="0">
                          <a:solidFill>
                            <a:schemeClr val="tx2"/>
                          </a:solidFill>
                          <a:latin typeface="Arial"/>
                          <a:cs typeface="Arial"/>
                        </a:rPr>
                        <a:t> disposizioni</a:t>
                      </a:r>
                      <a:r>
                        <a:rPr sz="1200" b="1" spc="-150" dirty="0">
                          <a:solidFill>
                            <a:schemeClr val="tx2"/>
                          </a:solidFill>
                          <a:latin typeface="Arial"/>
                          <a:cs typeface="Arial"/>
                        </a:rPr>
                        <a:t> </a:t>
                      </a:r>
                      <a:r>
                        <a:rPr sz="1200" b="1" spc="-10" dirty="0">
                          <a:solidFill>
                            <a:schemeClr val="tx2"/>
                          </a:solidFill>
                          <a:latin typeface="Arial"/>
                          <a:cs typeface="Arial"/>
                        </a:rPr>
                        <a:t>normative</a:t>
                      </a:r>
                      <a:endParaRPr sz="1200" dirty="0">
                        <a:solidFill>
                          <a:schemeClr val="tx2"/>
                        </a:solidFill>
                        <a:latin typeface="Arial"/>
                        <a:cs typeface="Arial"/>
                      </a:endParaRPr>
                    </a:p>
                  </a:txBody>
                  <a:tcPr marL="0" marR="0" marT="134620" marB="0">
                    <a:lnR w="12700">
                      <a:solidFill>
                        <a:srgbClr val="00338D"/>
                      </a:solidFill>
                      <a:prstDash val="solid"/>
                    </a:lnR>
                    <a:lnT w="12700">
                      <a:solidFill>
                        <a:srgbClr val="00338D"/>
                      </a:solidFill>
                      <a:prstDash val="solid"/>
                    </a:lnT>
                    <a:lnB w="12700">
                      <a:solidFill>
                        <a:srgbClr val="00338D"/>
                      </a:solidFill>
                      <a:prstDash val="solid"/>
                    </a:lnB>
                    <a:noFill/>
                  </a:tcPr>
                </a:tc>
                <a:extLst>
                  <a:ext uri="{0D108BD9-81ED-4DB2-BD59-A6C34878D82A}">
                    <a16:rowId xmlns:a16="http://schemas.microsoft.com/office/drawing/2014/main" val="10000"/>
                  </a:ext>
                </a:extLst>
              </a:tr>
            </a:tbl>
          </a:graphicData>
        </a:graphic>
      </p:graphicFrame>
      <p:graphicFrame>
        <p:nvGraphicFramePr>
          <p:cNvPr id="11" name="object 3">
            <a:extLst>
              <a:ext uri="{FF2B5EF4-FFF2-40B4-BE49-F238E27FC236}">
                <a16:creationId xmlns:a16="http://schemas.microsoft.com/office/drawing/2014/main" id="{37BFB27E-BCAE-AD14-D979-A1672273085A}"/>
              </a:ext>
            </a:extLst>
          </p:cNvPr>
          <p:cNvGraphicFramePr>
            <a:graphicFrameLocks noGrp="1"/>
          </p:cNvGraphicFramePr>
          <p:nvPr>
            <p:extLst>
              <p:ext uri="{D42A27DB-BD31-4B8C-83A1-F6EECF244321}">
                <p14:modId xmlns:p14="http://schemas.microsoft.com/office/powerpoint/2010/main" val="515080504"/>
              </p:ext>
            </p:extLst>
          </p:nvPr>
        </p:nvGraphicFramePr>
        <p:xfrm>
          <a:off x="671702" y="2614069"/>
          <a:ext cx="6592570" cy="516255"/>
        </p:xfrm>
        <a:graphic>
          <a:graphicData uri="http://schemas.openxmlformats.org/drawingml/2006/table">
            <a:tbl>
              <a:tblPr firstRow="1" bandRow="1">
                <a:tableStyleId>{2D5ABB26-0587-4C30-8999-92F81FD0307C}</a:tableStyleId>
              </a:tblPr>
              <a:tblGrid>
                <a:gridCol w="708660">
                  <a:extLst>
                    <a:ext uri="{9D8B030D-6E8A-4147-A177-3AD203B41FA5}">
                      <a16:colId xmlns:a16="http://schemas.microsoft.com/office/drawing/2014/main" val="20000"/>
                    </a:ext>
                  </a:extLst>
                </a:gridCol>
                <a:gridCol w="5883910">
                  <a:extLst>
                    <a:ext uri="{9D8B030D-6E8A-4147-A177-3AD203B41FA5}">
                      <a16:colId xmlns:a16="http://schemas.microsoft.com/office/drawing/2014/main" val="20001"/>
                    </a:ext>
                  </a:extLst>
                </a:gridCol>
              </a:tblGrid>
              <a:tr h="516255">
                <a:tc>
                  <a:txBody>
                    <a:bodyPr/>
                    <a:lstStyle/>
                    <a:p>
                      <a:pPr algn="ctr">
                        <a:lnSpc>
                          <a:spcPct val="100000"/>
                        </a:lnSpc>
                        <a:spcBef>
                          <a:spcPts val="1055"/>
                        </a:spcBef>
                      </a:pPr>
                      <a:r>
                        <a:rPr sz="1500" b="1" spc="-50" dirty="0">
                          <a:solidFill>
                            <a:srgbClr val="FFFFFF"/>
                          </a:solidFill>
                          <a:latin typeface="Arial"/>
                          <a:cs typeface="Arial"/>
                        </a:rPr>
                        <a:t>2</a:t>
                      </a:r>
                      <a:endParaRPr sz="1500">
                        <a:latin typeface="Arial"/>
                        <a:cs typeface="Arial"/>
                      </a:endParaRPr>
                    </a:p>
                  </a:txBody>
                  <a:tcPr marL="0" marR="0" marT="133985" marB="0">
                    <a:solidFill>
                      <a:srgbClr val="00338D"/>
                    </a:solidFill>
                  </a:tcPr>
                </a:tc>
                <a:tc>
                  <a:txBody>
                    <a:bodyPr/>
                    <a:lstStyle/>
                    <a:p>
                      <a:pPr marL="90805">
                        <a:lnSpc>
                          <a:spcPct val="100000"/>
                        </a:lnSpc>
                        <a:spcBef>
                          <a:spcPts val="1055"/>
                        </a:spcBef>
                      </a:pPr>
                      <a:r>
                        <a:rPr sz="1200" b="1" spc="-10" dirty="0">
                          <a:solidFill>
                            <a:schemeClr val="tx2"/>
                          </a:solidFill>
                          <a:latin typeface="Arial"/>
                          <a:cs typeface="Arial"/>
                        </a:rPr>
                        <a:t>Casistica</a:t>
                      </a:r>
                      <a:r>
                        <a:rPr sz="1200" b="1" spc="-20" dirty="0">
                          <a:solidFill>
                            <a:schemeClr val="tx2"/>
                          </a:solidFill>
                          <a:latin typeface="Arial"/>
                          <a:cs typeface="Arial"/>
                        </a:rPr>
                        <a:t> </a:t>
                      </a:r>
                      <a:r>
                        <a:rPr sz="1200" b="1" spc="-10" dirty="0">
                          <a:solidFill>
                            <a:schemeClr val="tx2"/>
                          </a:solidFill>
                          <a:latin typeface="Arial"/>
                          <a:cs typeface="Arial"/>
                        </a:rPr>
                        <a:t>giurisprudenziale</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13" name="object 6">
            <a:extLst>
              <a:ext uri="{FF2B5EF4-FFF2-40B4-BE49-F238E27FC236}">
                <a16:creationId xmlns:a16="http://schemas.microsoft.com/office/drawing/2014/main" id="{4DA234F1-513F-C992-7AC7-BE1C86B1FA03}"/>
              </a:ext>
            </a:extLst>
          </p:cNvPr>
          <p:cNvGraphicFramePr>
            <a:graphicFrameLocks noGrp="1"/>
          </p:cNvGraphicFramePr>
          <p:nvPr>
            <p:extLst>
              <p:ext uri="{D42A27DB-BD31-4B8C-83A1-F6EECF244321}">
                <p14:modId xmlns:p14="http://schemas.microsoft.com/office/powerpoint/2010/main" val="1686119083"/>
              </p:ext>
            </p:extLst>
          </p:nvPr>
        </p:nvGraphicFramePr>
        <p:xfrm>
          <a:off x="688635" y="3268288"/>
          <a:ext cx="6592570" cy="515508"/>
        </p:xfrm>
        <a:graphic>
          <a:graphicData uri="http://schemas.openxmlformats.org/drawingml/2006/table">
            <a:tbl>
              <a:tblPr firstRow="1" bandRow="1">
                <a:tableStyleId>{2D5ABB26-0587-4C30-8999-92F81FD0307C}</a:tableStyleId>
              </a:tblPr>
              <a:tblGrid>
                <a:gridCol w="708660">
                  <a:extLst>
                    <a:ext uri="{9D8B030D-6E8A-4147-A177-3AD203B41FA5}">
                      <a16:colId xmlns:a16="http://schemas.microsoft.com/office/drawing/2014/main" val="20000"/>
                    </a:ext>
                  </a:extLst>
                </a:gridCol>
                <a:gridCol w="5883910">
                  <a:extLst>
                    <a:ext uri="{9D8B030D-6E8A-4147-A177-3AD203B41FA5}">
                      <a16:colId xmlns:a16="http://schemas.microsoft.com/office/drawing/2014/main" val="20001"/>
                    </a:ext>
                  </a:extLst>
                </a:gridCol>
              </a:tblGrid>
              <a:tr h="515508">
                <a:tc>
                  <a:txBody>
                    <a:bodyPr/>
                    <a:lstStyle/>
                    <a:p>
                      <a:pPr algn="ctr">
                        <a:lnSpc>
                          <a:spcPct val="100000"/>
                        </a:lnSpc>
                        <a:spcBef>
                          <a:spcPts val="1055"/>
                        </a:spcBef>
                      </a:pPr>
                      <a:r>
                        <a:rPr sz="1500" b="1" spc="-50" dirty="0">
                          <a:solidFill>
                            <a:srgbClr val="FFFFFF"/>
                          </a:solidFill>
                          <a:latin typeface="Arial"/>
                          <a:cs typeface="Arial"/>
                        </a:rPr>
                        <a:t>3</a:t>
                      </a:r>
                      <a:endParaRPr sz="1500" dirty="0">
                        <a:latin typeface="Arial"/>
                        <a:cs typeface="Arial"/>
                      </a:endParaRPr>
                    </a:p>
                  </a:txBody>
                  <a:tcPr marL="0" marR="0" marT="133985" marB="0">
                    <a:solidFill>
                      <a:srgbClr val="00338D"/>
                    </a:solidFill>
                  </a:tcPr>
                </a:tc>
                <a:tc>
                  <a:txBody>
                    <a:bodyPr/>
                    <a:lstStyle/>
                    <a:p>
                      <a:pPr marL="90805">
                        <a:lnSpc>
                          <a:spcPct val="100000"/>
                        </a:lnSpc>
                        <a:spcBef>
                          <a:spcPts val="1055"/>
                        </a:spcBef>
                      </a:pPr>
                      <a:r>
                        <a:rPr sz="1200" b="1" dirty="0">
                          <a:solidFill>
                            <a:schemeClr val="tx2"/>
                          </a:solidFill>
                          <a:latin typeface="Arial"/>
                          <a:cs typeface="Arial"/>
                        </a:rPr>
                        <a:t>Il</a:t>
                      </a:r>
                      <a:r>
                        <a:rPr sz="1200" b="1" spc="-40" dirty="0">
                          <a:solidFill>
                            <a:schemeClr val="tx2"/>
                          </a:solidFill>
                          <a:latin typeface="Arial"/>
                          <a:cs typeface="Arial"/>
                        </a:rPr>
                        <a:t> </a:t>
                      </a:r>
                      <a:r>
                        <a:rPr sz="1200" b="1" dirty="0">
                          <a:solidFill>
                            <a:schemeClr val="tx2"/>
                          </a:solidFill>
                          <a:latin typeface="Arial"/>
                          <a:cs typeface="Arial"/>
                        </a:rPr>
                        <a:t>Modello</a:t>
                      </a:r>
                      <a:r>
                        <a:rPr sz="1200" b="1" spc="-60" dirty="0">
                          <a:solidFill>
                            <a:schemeClr val="tx2"/>
                          </a:solidFill>
                          <a:latin typeface="Arial"/>
                          <a:cs typeface="Arial"/>
                        </a:rPr>
                        <a:t> </a:t>
                      </a:r>
                      <a:r>
                        <a:rPr sz="1200" b="1" dirty="0">
                          <a:solidFill>
                            <a:schemeClr val="tx2"/>
                          </a:solidFill>
                          <a:latin typeface="Arial"/>
                          <a:cs typeface="Arial"/>
                        </a:rPr>
                        <a:t>di</a:t>
                      </a:r>
                      <a:r>
                        <a:rPr sz="1200" b="1" spc="-30" dirty="0">
                          <a:solidFill>
                            <a:schemeClr val="tx2"/>
                          </a:solidFill>
                          <a:latin typeface="Arial"/>
                          <a:cs typeface="Arial"/>
                        </a:rPr>
                        <a:t> </a:t>
                      </a:r>
                      <a:r>
                        <a:rPr sz="1200" b="1" dirty="0">
                          <a:solidFill>
                            <a:schemeClr val="tx2"/>
                          </a:solidFill>
                          <a:latin typeface="Arial"/>
                          <a:cs typeface="Arial"/>
                        </a:rPr>
                        <a:t>organizzazione,</a:t>
                      </a:r>
                      <a:r>
                        <a:rPr sz="1200" b="1" spc="-55" dirty="0">
                          <a:solidFill>
                            <a:schemeClr val="tx2"/>
                          </a:solidFill>
                          <a:latin typeface="Arial"/>
                          <a:cs typeface="Arial"/>
                        </a:rPr>
                        <a:t> </a:t>
                      </a:r>
                      <a:r>
                        <a:rPr sz="1200" b="1" dirty="0">
                          <a:solidFill>
                            <a:schemeClr val="tx2"/>
                          </a:solidFill>
                          <a:latin typeface="Arial"/>
                          <a:cs typeface="Arial"/>
                        </a:rPr>
                        <a:t>gestione</a:t>
                      </a:r>
                      <a:r>
                        <a:rPr sz="1200" b="1" spc="-60" dirty="0">
                          <a:solidFill>
                            <a:schemeClr val="tx2"/>
                          </a:solidFill>
                          <a:latin typeface="Arial"/>
                          <a:cs typeface="Arial"/>
                        </a:rPr>
                        <a:t> </a:t>
                      </a:r>
                      <a:r>
                        <a:rPr sz="1200" b="1" spc="-10" dirty="0">
                          <a:solidFill>
                            <a:schemeClr val="tx2"/>
                          </a:solidFill>
                          <a:latin typeface="Arial"/>
                          <a:cs typeface="Arial"/>
                        </a:rPr>
                        <a:t>e</a:t>
                      </a:r>
                      <a:r>
                        <a:rPr sz="1200" b="1" spc="-100" dirty="0">
                          <a:solidFill>
                            <a:schemeClr val="tx2"/>
                          </a:solidFill>
                          <a:latin typeface="Arial"/>
                          <a:cs typeface="Arial"/>
                        </a:rPr>
                        <a:t> </a:t>
                      </a:r>
                      <a:r>
                        <a:rPr sz="1200" b="1" spc="-10" dirty="0">
                          <a:solidFill>
                            <a:schemeClr val="tx2"/>
                          </a:solidFill>
                          <a:latin typeface="Arial"/>
                          <a:cs typeface="Arial"/>
                        </a:rPr>
                        <a:t>controllo</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14" name="object 6">
            <a:extLst>
              <a:ext uri="{FF2B5EF4-FFF2-40B4-BE49-F238E27FC236}">
                <a16:creationId xmlns:a16="http://schemas.microsoft.com/office/drawing/2014/main" id="{9BBF25E7-B60F-BA0C-E7C8-DC54921B0C2E}"/>
              </a:ext>
            </a:extLst>
          </p:cNvPr>
          <p:cNvGraphicFramePr>
            <a:graphicFrameLocks noGrp="1"/>
          </p:cNvGraphicFramePr>
          <p:nvPr>
            <p:extLst>
              <p:ext uri="{D42A27DB-BD31-4B8C-83A1-F6EECF244321}">
                <p14:modId xmlns:p14="http://schemas.microsoft.com/office/powerpoint/2010/main" val="226230408"/>
              </p:ext>
            </p:extLst>
          </p:nvPr>
        </p:nvGraphicFramePr>
        <p:xfrm>
          <a:off x="688635" y="3962400"/>
          <a:ext cx="6592570" cy="515508"/>
        </p:xfrm>
        <a:graphic>
          <a:graphicData uri="http://schemas.openxmlformats.org/drawingml/2006/table">
            <a:tbl>
              <a:tblPr firstRow="1" bandRow="1">
                <a:tableStyleId>{2D5ABB26-0587-4C30-8999-92F81FD0307C}</a:tableStyleId>
              </a:tblPr>
              <a:tblGrid>
                <a:gridCol w="708660">
                  <a:extLst>
                    <a:ext uri="{9D8B030D-6E8A-4147-A177-3AD203B41FA5}">
                      <a16:colId xmlns:a16="http://schemas.microsoft.com/office/drawing/2014/main" val="20000"/>
                    </a:ext>
                  </a:extLst>
                </a:gridCol>
                <a:gridCol w="5883910">
                  <a:extLst>
                    <a:ext uri="{9D8B030D-6E8A-4147-A177-3AD203B41FA5}">
                      <a16:colId xmlns:a16="http://schemas.microsoft.com/office/drawing/2014/main" val="20001"/>
                    </a:ext>
                  </a:extLst>
                </a:gridCol>
              </a:tblGrid>
              <a:tr h="515508">
                <a:tc>
                  <a:txBody>
                    <a:bodyPr/>
                    <a:lstStyle/>
                    <a:p>
                      <a:pPr algn="ctr">
                        <a:lnSpc>
                          <a:spcPct val="100000"/>
                        </a:lnSpc>
                        <a:spcBef>
                          <a:spcPts val="1055"/>
                        </a:spcBef>
                      </a:pPr>
                      <a:r>
                        <a:rPr lang="it-IT" sz="1500" b="1" spc="-50" dirty="0">
                          <a:solidFill>
                            <a:srgbClr val="FFFFFF"/>
                          </a:solidFill>
                          <a:latin typeface="Arial"/>
                          <a:cs typeface="Arial"/>
                        </a:rPr>
                        <a:t>4</a:t>
                      </a:r>
                      <a:endParaRPr sz="1500" dirty="0">
                        <a:latin typeface="Arial"/>
                        <a:cs typeface="Arial"/>
                      </a:endParaRPr>
                    </a:p>
                  </a:txBody>
                  <a:tcPr marL="0" marR="0" marT="133985" marB="0">
                    <a:solidFill>
                      <a:srgbClr val="00338D"/>
                    </a:solidFill>
                  </a:tcPr>
                </a:tc>
                <a:tc>
                  <a:txBody>
                    <a:bodyPr/>
                    <a:lstStyle/>
                    <a:p>
                      <a:pPr marL="90805">
                        <a:lnSpc>
                          <a:spcPct val="100000"/>
                        </a:lnSpc>
                        <a:spcBef>
                          <a:spcPts val="1055"/>
                        </a:spcBef>
                      </a:pPr>
                      <a:r>
                        <a:rPr lang="it-IT" sz="1200" b="1" dirty="0">
                          <a:solidFill>
                            <a:schemeClr val="tx2"/>
                          </a:solidFill>
                          <a:latin typeface="Arial"/>
                          <a:cs typeface="Arial"/>
                        </a:rPr>
                        <a:t>Focus su </a:t>
                      </a:r>
                      <a:r>
                        <a:rPr lang="it-IT" sz="1200" b="1" dirty="0" err="1">
                          <a:solidFill>
                            <a:schemeClr val="tx2"/>
                          </a:solidFill>
                          <a:latin typeface="Arial"/>
                          <a:cs typeface="Arial"/>
                        </a:rPr>
                        <a:t>OdV</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graphicFrame>
        <p:nvGraphicFramePr>
          <p:cNvPr id="15" name="object 6">
            <a:extLst>
              <a:ext uri="{FF2B5EF4-FFF2-40B4-BE49-F238E27FC236}">
                <a16:creationId xmlns:a16="http://schemas.microsoft.com/office/drawing/2014/main" id="{15FBBDE6-C97D-C6DA-BC57-970718935EF7}"/>
              </a:ext>
            </a:extLst>
          </p:cNvPr>
          <p:cNvGraphicFramePr>
            <a:graphicFrameLocks noGrp="1"/>
          </p:cNvGraphicFramePr>
          <p:nvPr>
            <p:extLst>
              <p:ext uri="{D42A27DB-BD31-4B8C-83A1-F6EECF244321}">
                <p14:modId xmlns:p14="http://schemas.microsoft.com/office/powerpoint/2010/main" val="457986747"/>
              </p:ext>
            </p:extLst>
          </p:nvPr>
        </p:nvGraphicFramePr>
        <p:xfrm>
          <a:off x="651805" y="4636192"/>
          <a:ext cx="6629400" cy="515508"/>
        </p:xfrm>
        <a:graphic>
          <a:graphicData uri="http://schemas.openxmlformats.org/drawingml/2006/table">
            <a:tbl>
              <a:tblPr firstRow="1" bandRow="1">
                <a:tableStyleId>{2D5ABB26-0587-4C30-8999-92F81FD0307C}</a:tableStyleId>
              </a:tblPr>
              <a:tblGrid>
                <a:gridCol w="712619">
                  <a:extLst>
                    <a:ext uri="{9D8B030D-6E8A-4147-A177-3AD203B41FA5}">
                      <a16:colId xmlns:a16="http://schemas.microsoft.com/office/drawing/2014/main" val="20000"/>
                    </a:ext>
                  </a:extLst>
                </a:gridCol>
                <a:gridCol w="5916781">
                  <a:extLst>
                    <a:ext uri="{9D8B030D-6E8A-4147-A177-3AD203B41FA5}">
                      <a16:colId xmlns:a16="http://schemas.microsoft.com/office/drawing/2014/main" val="20001"/>
                    </a:ext>
                  </a:extLst>
                </a:gridCol>
              </a:tblGrid>
              <a:tr h="515508">
                <a:tc>
                  <a:txBody>
                    <a:bodyPr/>
                    <a:lstStyle/>
                    <a:p>
                      <a:pPr algn="ctr">
                        <a:lnSpc>
                          <a:spcPct val="100000"/>
                        </a:lnSpc>
                        <a:spcBef>
                          <a:spcPts val="1055"/>
                        </a:spcBef>
                      </a:pPr>
                      <a:r>
                        <a:rPr lang="it-IT" sz="1500" b="1" spc="-50" dirty="0">
                          <a:solidFill>
                            <a:srgbClr val="FFFFFF"/>
                          </a:solidFill>
                          <a:latin typeface="Arial"/>
                          <a:cs typeface="Arial"/>
                        </a:rPr>
                        <a:t>5</a:t>
                      </a:r>
                      <a:endParaRPr sz="1500" dirty="0">
                        <a:latin typeface="Arial"/>
                        <a:cs typeface="Arial"/>
                      </a:endParaRPr>
                    </a:p>
                  </a:txBody>
                  <a:tcPr marL="0" marR="0" marT="133985" marB="0">
                    <a:solidFill>
                      <a:srgbClr val="00338D"/>
                    </a:solidFill>
                  </a:tcPr>
                </a:tc>
                <a:tc>
                  <a:txBody>
                    <a:bodyPr/>
                    <a:lstStyle/>
                    <a:p>
                      <a:pPr marL="90805">
                        <a:lnSpc>
                          <a:spcPct val="100000"/>
                        </a:lnSpc>
                        <a:spcBef>
                          <a:spcPts val="1055"/>
                        </a:spcBef>
                      </a:pPr>
                      <a:r>
                        <a:rPr lang="it-IT" sz="1200" b="1" dirty="0">
                          <a:solidFill>
                            <a:schemeClr val="tx2"/>
                          </a:solidFill>
                          <a:latin typeface="Arial"/>
                          <a:cs typeface="Arial"/>
                        </a:rPr>
                        <a:t>Approccio metodologico al Modello ed ai Reati Tributari</a:t>
                      </a:r>
                      <a:endParaRPr sz="1200" dirty="0">
                        <a:solidFill>
                          <a:schemeClr val="tx2"/>
                        </a:solidFill>
                        <a:latin typeface="Arial"/>
                        <a:cs typeface="Arial"/>
                      </a:endParaRPr>
                    </a:p>
                  </a:txBody>
                  <a:tcPr marL="0" marR="0" marT="133985" marB="0">
                    <a:lnR w="12700">
                      <a:solidFill>
                        <a:srgbClr val="00338D"/>
                      </a:solidFill>
                      <a:prstDash val="solid"/>
                    </a:lnR>
                    <a:lnT w="12700">
                      <a:solidFill>
                        <a:srgbClr val="00338D"/>
                      </a:solidFill>
                      <a:prstDash val="solid"/>
                    </a:lnT>
                    <a:lnB w="12700">
                      <a:solidFill>
                        <a:srgbClr val="00338D"/>
                      </a:solidFill>
                      <a:prstDash val="solid"/>
                    </a:lnB>
                    <a:solidFill>
                      <a:schemeClr val="bg1">
                        <a:lumMod val="8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98105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6DE5DB5E-BCD6-4884-E5E4-8F1584B98FCC}"/>
              </a:ext>
            </a:extLst>
          </p:cNvPr>
          <p:cNvSpPr txBox="1">
            <a:spLocks/>
          </p:cNvSpPr>
          <p:nvPr/>
        </p:nvSpPr>
        <p:spPr>
          <a:xfrm>
            <a:off x="965540" y="591139"/>
            <a:ext cx="7111659" cy="492369"/>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000" kern="1200">
                <a:solidFill>
                  <a:schemeClr val="tx2"/>
                </a:solidFill>
                <a:latin typeface="+mj-lt"/>
                <a:ea typeface="+mj-ea"/>
                <a:cs typeface="+mj-cs"/>
              </a:defRPr>
            </a:lvl1pPr>
          </a:lstStyle>
          <a:p>
            <a:pPr defTabSz="844083">
              <a:spcBef>
                <a:spcPts val="0"/>
              </a:spcBef>
              <a:spcAft>
                <a:spcPts val="554"/>
              </a:spcAft>
              <a:defRPr/>
            </a:pPr>
            <a:r>
              <a:rPr lang="en-GB" sz="4985" dirty="0">
                <a:solidFill>
                  <a:srgbClr val="00338D"/>
                </a:solidFill>
                <a:latin typeface="KPMG Bold"/>
              </a:rPr>
              <a:t>5. </a:t>
            </a:r>
            <a:r>
              <a:rPr lang="en-GB" sz="4985" dirty="0" err="1">
                <a:solidFill>
                  <a:srgbClr val="00338D"/>
                </a:solidFill>
                <a:latin typeface="KPMG Bold"/>
              </a:rPr>
              <a:t>Approccio</a:t>
            </a:r>
            <a:r>
              <a:rPr lang="en-GB" sz="4985" dirty="0">
                <a:solidFill>
                  <a:srgbClr val="00338D"/>
                </a:solidFill>
                <a:latin typeface="KPMG Bold"/>
              </a:rPr>
              <a:t> </a:t>
            </a:r>
            <a:r>
              <a:rPr lang="en-GB" sz="4985" dirty="0" err="1">
                <a:solidFill>
                  <a:srgbClr val="00338D"/>
                </a:solidFill>
                <a:latin typeface="KPMG Bold"/>
              </a:rPr>
              <a:t>Metodologico</a:t>
            </a:r>
            <a:r>
              <a:rPr lang="en-GB" sz="4985" dirty="0">
                <a:solidFill>
                  <a:srgbClr val="00338D"/>
                </a:solidFill>
                <a:latin typeface="KPMG Bold"/>
              </a:rPr>
              <a:t> al </a:t>
            </a:r>
            <a:r>
              <a:rPr lang="en-GB" sz="4985" dirty="0" err="1">
                <a:solidFill>
                  <a:srgbClr val="00338D"/>
                </a:solidFill>
                <a:latin typeface="KPMG Bold"/>
              </a:rPr>
              <a:t>Modello</a:t>
            </a:r>
            <a:endParaRPr lang="en-GB" sz="4985" dirty="0">
              <a:solidFill>
                <a:srgbClr val="00338D"/>
              </a:solidFill>
              <a:latin typeface="KPMG Bold"/>
            </a:endParaRPr>
          </a:p>
        </p:txBody>
      </p:sp>
      <p:sp>
        <p:nvSpPr>
          <p:cNvPr id="15" name="CasellaDiTesto 14">
            <a:extLst>
              <a:ext uri="{FF2B5EF4-FFF2-40B4-BE49-F238E27FC236}">
                <a16:creationId xmlns:a16="http://schemas.microsoft.com/office/drawing/2014/main" id="{A5698275-4227-E66B-A493-9C1D2CC8B004}"/>
              </a:ext>
            </a:extLst>
          </p:cNvPr>
          <p:cNvSpPr txBox="1"/>
          <p:nvPr/>
        </p:nvSpPr>
        <p:spPr>
          <a:xfrm>
            <a:off x="991153" y="1529862"/>
            <a:ext cx="5796330" cy="3254326"/>
          </a:xfrm>
          <a:prstGeom prst="rect">
            <a:avLst/>
          </a:prstGeom>
          <a:noFill/>
        </p:spPr>
        <p:txBody>
          <a:bodyPr wrap="square" lIns="50409" tIns="50409" rIns="50409" bIns="50409" rtlCol="0">
            <a:noAutofit/>
          </a:bodyPr>
          <a:lstStyle/>
          <a:p>
            <a:pPr algn="l" defTabSz="844083" rtl="0">
              <a:spcAft>
                <a:spcPts val="554"/>
              </a:spcAft>
            </a:pPr>
            <a:r>
              <a:rPr lang="it-IT" sz="2954" kern="1200" dirty="0">
                <a:solidFill>
                  <a:srgbClr val="1E49E2"/>
                </a:solidFill>
                <a:latin typeface="KPMG Bold"/>
                <a:ea typeface="+mn-ea"/>
                <a:cs typeface="+mn-cs"/>
              </a:rPr>
              <a:t>5.1 Le fasi del progetto 231</a:t>
            </a:r>
          </a:p>
          <a:p>
            <a:pPr marL="1213369" lvl="1" indent="-791327" algn="l" defTabSz="844083" rtl="0">
              <a:spcAft>
                <a:spcPts val="554"/>
              </a:spcAft>
              <a:buFont typeface="+mj-lt"/>
              <a:buAutoNum type="romanUcPeriod"/>
            </a:pPr>
            <a:r>
              <a:rPr lang="it-IT" sz="1292" b="1" kern="1200" dirty="0">
                <a:solidFill>
                  <a:srgbClr val="1E49E2"/>
                </a:solidFill>
                <a:latin typeface="Univers 45 Light"/>
                <a:ea typeface="+mn-ea"/>
                <a:cs typeface="+mn-cs"/>
              </a:rPr>
              <a:t>Approccio Metodologico: le fasi</a:t>
            </a:r>
          </a:p>
          <a:p>
            <a:pPr marL="1213369" lvl="1" indent="-791327" algn="l" defTabSz="844083" rtl="0">
              <a:spcAft>
                <a:spcPts val="554"/>
              </a:spcAft>
              <a:buFont typeface="+mj-lt"/>
              <a:buAutoNum type="romanUcPeriod"/>
            </a:pPr>
            <a:r>
              <a:rPr lang="it-IT" sz="1292" b="1" kern="1200" dirty="0">
                <a:solidFill>
                  <a:srgbClr val="1E49E2"/>
                </a:solidFill>
                <a:latin typeface="Univers 45 Light"/>
                <a:ea typeface="+mn-ea"/>
                <a:cs typeface="+mn-cs"/>
              </a:rPr>
              <a:t>Approcci Metodologico: Pianificazione</a:t>
            </a:r>
          </a:p>
          <a:p>
            <a:pPr marL="1213369" lvl="1" indent="-791327" algn="l" defTabSz="844083" rtl="0">
              <a:spcAft>
                <a:spcPts val="554"/>
              </a:spcAft>
              <a:buFont typeface="+mj-lt"/>
              <a:buAutoNum type="romanUcPeriod"/>
            </a:pPr>
            <a:r>
              <a:rPr lang="it-IT" sz="1292" b="1" kern="1200" dirty="0">
                <a:solidFill>
                  <a:srgbClr val="1E49E2"/>
                </a:solidFill>
                <a:latin typeface="Univers 45 Light"/>
                <a:ea typeface="+mn-ea"/>
                <a:cs typeface="+mn-cs"/>
              </a:rPr>
              <a:t>Approcci Metodologico: Diagnosi</a:t>
            </a:r>
          </a:p>
          <a:p>
            <a:pPr marL="1213369" lvl="1" indent="-791327" algn="l" defTabSz="844083" rtl="0">
              <a:spcAft>
                <a:spcPts val="554"/>
              </a:spcAft>
              <a:buFont typeface="+mj-lt"/>
              <a:buAutoNum type="romanUcPeriod"/>
            </a:pPr>
            <a:r>
              <a:rPr lang="it-IT" sz="1292" b="1" kern="1200" dirty="0">
                <a:solidFill>
                  <a:srgbClr val="1E49E2"/>
                </a:solidFill>
                <a:latin typeface="Univers 45 Light"/>
                <a:ea typeface="+mn-ea"/>
                <a:cs typeface="+mn-cs"/>
              </a:rPr>
              <a:t>Approcci Metodologico: Analisi dei controlli</a:t>
            </a:r>
          </a:p>
          <a:p>
            <a:pPr marL="1213369" lvl="1" indent="-791327" algn="l" defTabSz="844083" rtl="0">
              <a:spcAft>
                <a:spcPts val="554"/>
              </a:spcAft>
              <a:buFont typeface="+mj-lt"/>
              <a:buAutoNum type="romanUcPeriod"/>
            </a:pPr>
            <a:r>
              <a:rPr lang="it-IT" sz="1292" b="1" kern="1200" dirty="0">
                <a:solidFill>
                  <a:srgbClr val="1E49E2"/>
                </a:solidFill>
                <a:latin typeface="Univers 45 Light"/>
                <a:ea typeface="+mn-ea"/>
                <a:cs typeface="+mn-cs"/>
              </a:rPr>
              <a:t>Approcci Metodologico: Redazione del Modello</a:t>
            </a:r>
          </a:p>
          <a:p>
            <a:pPr marL="1213369" lvl="1" indent="-791327" algn="l" defTabSz="844083" rtl="0">
              <a:spcAft>
                <a:spcPts val="554"/>
              </a:spcAft>
              <a:buFont typeface="+mj-lt"/>
              <a:buAutoNum type="romanUcPeriod"/>
            </a:pPr>
            <a:r>
              <a:rPr lang="it-IT" sz="1292" b="1" kern="1200" dirty="0">
                <a:solidFill>
                  <a:srgbClr val="1E49E2"/>
                </a:solidFill>
                <a:latin typeface="Univers 45 Light"/>
                <a:ea typeface="+mn-ea"/>
                <a:cs typeface="+mn-cs"/>
              </a:rPr>
              <a:t>Approcci Metodologico: Formazione</a:t>
            </a:r>
          </a:p>
          <a:p>
            <a:pPr marL="1213369" lvl="1" indent="-791327" algn="l" defTabSz="844083" rtl="0">
              <a:spcAft>
                <a:spcPts val="554"/>
              </a:spcAft>
              <a:buFont typeface="+mj-lt"/>
              <a:buAutoNum type="romanUcPeriod"/>
            </a:pPr>
            <a:endParaRPr lang="it-IT" sz="2215" kern="1200" dirty="0">
              <a:solidFill>
                <a:srgbClr val="1E49E2"/>
              </a:solidFill>
              <a:latin typeface="KPMG Bold"/>
              <a:ea typeface="+mn-ea"/>
              <a:cs typeface="+mn-cs"/>
            </a:endParaRPr>
          </a:p>
          <a:p>
            <a:pPr marL="791327" indent="-791327" algn="l" defTabSz="844083" rtl="0">
              <a:spcAft>
                <a:spcPts val="554"/>
              </a:spcAft>
              <a:buFont typeface="+mj-lt"/>
              <a:buAutoNum type="arabicPeriod"/>
            </a:pPr>
            <a:endParaRPr lang="it-IT" sz="2215" kern="1200" dirty="0">
              <a:solidFill>
                <a:srgbClr val="1E49E2"/>
              </a:solidFill>
              <a:latin typeface="KPMG Bold"/>
              <a:ea typeface="+mn-ea"/>
              <a:cs typeface="+mn-cs"/>
            </a:endParaRPr>
          </a:p>
          <a:p>
            <a:pPr marL="1213369" lvl="1" indent="-791327" algn="l" defTabSz="844083" rtl="0">
              <a:spcAft>
                <a:spcPts val="554"/>
              </a:spcAft>
              <a:buFont typeface="+mj-lt"/>
              <a:buAutoNum type="romanUcPeriod"/>
            </a:pPr>
            <a:endParaRPr lang="it-IT" sz="2215" kern="1200" dirty="0">
              <a:solidFill>
                <a:srgbClr val="1E49E2"/>
              </a:solidFill>
              <a:latin typeface="KPMG Bold"/>
              <a:ea typeface="+mn-ea"/>
              <a:cs typeface="+mn-cs"/>
            </a:endParaRPr>
          </a:p>
        </p:txBody>
      </p:sp>
      <p:sp>
        <p:nvSpPr>
          <p:cNvPr id="16" name="Parallelogramma 15">
            <a:extLst>
              <a:ext uri="{FF2B5EF4-FFF2-40B4-BE49-F238E27FC236}">
                <a16:creationId xmlns:a16="http://schemas.microsoft.com/office/drawing/2014/main" id="{E015DF89-4E8A-C29C-375C-BEA90745EE85}"/>
              </a:ext>
            </a:extLst>
          </p:cNvPr>
          <p:cNvSpPr/>
          <p:nvPr/>
        </p:nvSpPr>
        <p:spPr>
          <a:xfrm>
            <a:off x="594883" y="1112786"/>
            <a:ext cx="7619815" cy="42202"/>
          </a:xfrm>
          <a:prstGeom prst="parallelogram">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sp>
        <p:nvSpPr>
          <p:cNvPr id="18" name="CasellaDiTesto 17">
            <a:extLst>
              <a:ext uri="{FF2B5EF4-FFF2-40B4-BE49-F238E27FC236}">
                <a16:creationId xmlns:a16="http://schemas.microsoft.com/office/drawing/2014/main" id="{9673C437-3399-2C97-BA2B-09BDE88EC157}"/>
              </a:ext>
            </a:extLst>
          </p:cNvPr>
          <p:cNvSpPr txBox="1"/>
          <p:nvPr/>
        </p:nvSpPr>
        <p:spPr>
          <a:xfrm>
            <a:off x="991152" y="3907944"/>
            <a:ext cx="6464724" cy="2477409"/>
          </a:xfrm>
          <a:prstGeom prst="rect">
            <a:avLst/>
          </a:prstGeom>
          <a:noFill/>
        </p:spPr>
        <p:txBody>
          <a:bodyPr wrap="square">
            <a:spAutoFit/>
          </a:bodyPr>
          <a:lstStyle/>
          <a:p>
            <a:pPr algn="l" defTabSz="844083" rtl="0">
              <a:spcAft>
                <a:spcPts val="554"/>
              </a:spcAft>
            </a:pPr>
            <a:r>
              <a:rPr lang="it-IT" sz="2954" kern="1200" dirty="0">
                <a:solidFill>
                  <a:srgbClr val="00338D"/>
                </a:solidFill>
                <a:latin typeface="KPMG Bold"/>
                <a:ea typeface="+mn-ea"/>
                <a:cs typeface="+mn-cs"/>
              </a:rPr>
              <a:t>5.2 Approccio metodologico 231 nei processi fiscali</a:t>
            </a:r>
          </a:p>
          <a:p>
            <a:pPr marL="1213369" lvl="1" indent="-791327" algn="l" defTabSz="844083" rtl="0">
              <a:spcAft>
                <a:spcPts val="554"/>
              </a:spcAft>
              <a:buFont typeface="+mj-lt"/>
              <a:buAutoNum type="romanUcPeriod"/>
            </a:pPr>
            <a:r>
              <a:rPr lang="it-IT" sz="1292" b="1" kern="1200" dirty="0">
                <a:solidFill>
                  <a:srgbClr val="00338D"/>
                </a:solidFill>
                <a:latin typeface="Univers 45 Light"/>
                <a:ea typeface="+mn-ea"/>
                <a:cs typeface="+mn-cs"/>
              </a:rPr>
              <a:t>I reati tributari in ambito 231</a:t>
            </a:r>
          </a:p>
          <a:p>
            <a:pPr marL="1213369" lvl="1" indent="-791327" algn="l" defTabSz="844083" rtl="0">
              <a:spcAft>
                <a:spcPts val="554"/>
              </a:spcAft>
              <a:buFont typeface="+mj-lt"/>
              <a:buAutoNum type="romanUcPeriod"/>
            </a:pPr>
            <a:r>
              <a:rPr lang="it-IT" sz="1292" b="1" kern="1200" dirty="0">
                <a:solidFill>
                  <a:srgbClr val="00338D"/>
                </a:solidFill>
                <a:latin typeface="Univers 45 Light"/>
                <a:ea typeface="+mn-ea"/>
                <a:cs typeface="+mn-cs"/>
              </a:rPr>
              <a:t>Approccio Metodologico: Ambiti di rilevanza</a:t>
            </a:r>
          </a:p>
          <a:p>
            <a:pPr marL="1213369" lvl="1" indent="-791327" algn="l" defTabSz="844083" rtl="0">
              <a:spcAft>
                <a:spcPts val="554"/>
              </a:spcAft>
              <a:buFont typeface="+mj-lt"/>
              <a:buAutoNum type="romanUcPeriod"/>
            </a:pPr>
            <a:r>
              <a:rPr lang="it-IT" sz="1292" b="1" kern="1200" dirty="0">
                <a:solidFill>
                  <a:srgbClr val="00338D"/>
                </a:solidFill>
                <a:latin typeface="Univers 45 Light"/>
                <a:ea typeface="+mn-ea"/>
                <a:cs typeface="+mn-cs"/>
              </a:rPr>
              <a:t>Approccio Metodologico: Fasi dell’analisi</a:t>
            </a:r>
          </a:p>
          <a:p>
            <a:pPr marL="1213369" lvl="1" indent="-791327" algn="l" defTabSz="844083" rtl="0">
              <a:spcAft>
                <a:spcPts val="554"/>
              </a:spcAft>
              <a:buFont typeface="+mj-lt"/>
              <a:buAutoNum type="romanUcPeriod"/>
            </a:pPr>
            <a:r>
              <a:rPr lang="it-IT" sz="1292" b="1" kern="1200" dirty="0">
                <a:solidFill>
                  <a:srgbClr val="00338D"/>
                </a:solidFill>
                <a:latin typeface="Univers 45 Light"/>
                <a:ea typeface="+mn-ea"/>
                <a:cs typeface="+mn-cs"/>
              </a:rPr>
              <a:t>Approccio Metodologico: CRSA</a:t>
            </a:r>
          </a:p>
          <a:p>
            <a:pPr marL="1213369" lvl="1" indent="-791327" algn="l" defTabSz="844083" rtl="0">
              <a:spcAft>
                <a:spcPts val="554"/>
              </a:spcAft>
              <a:buFont typeface="+mj-lt"/>
              <a:buAutoNum type="romanUcPeriod"/>
            </a:pPr>
            <a:r>
              <a:rPr lang="it-IT" sz="1292" b="1" kern="1200" dirty="0">
                <a:solidFill>
                  <a:srgbClr val="00338D"/>
                </a:solidFill>
                <a:latin typeface="Univers 45 Light"/>
                <a:ea typeface="+mn-ea"/>
                <a:cs typeface="+mn-cs"/>
              </a:rPr>
              <a:t>Approccio Metodologico: Modello 231</a:t>
            </a:r>
          </a:p>
          <a:p>
            <a:pPr marL="1213369" lvl="1" indent="-791327" algn="l" defTabSz="844083" rtl="0">
              <a:spcAft>
                <a:spcPts val="554"/>
              </a:spcAft>
              <a:buFont typeface="+mj-lt"/>
              <a:buAutoNum type="romanUcPeriod"/>
            </a:pPr>
            <a:r>
              <a:rPr lang="it-IT" sz="1292" b="1" kern="1200" dirty="0">
                <a:solidFill>
                  <a:srgbClr val="00338D"/>
                </a:solidFill>
                <a:latin typeface="Univers 45 Light"/>
                <a:ea typeface="+mn-ea"/>
                <a:cs typeface="+mn-cs"/>
              </a:rPr>
              <a:t>Tax Control Framework</a:t>
            </a:r>
          </a:p>
          <a:p>
            <a:pPr marL="1213369" lvl="1" indent="-791327" algn="l" defTabSz="844083" rtl="0">
              <a:spcAft>
                <a:spcPts val="554"/>
              </a:spcAft>
              <a:buFont typeface="+mj-lt"/>
              <a:buAutoNum type="romanUcPeriod"/>
            </a:pPr>
            <a:endParaRPr lang="it-IT" sz="1292" b="1" kern="1200" dirty="0">
              <a:solidFill>
                <a:srgbClr val="1E49E2"/>
              </a:solidFill>
              <a:latin typeface="Univers 45 Light"/>
              <a:ea typeface="+mn-ea"/>
              <a:cs typeface="+mn-cs"/>
            </a:endParaRPr>
          </a:p>
        </p:txBody>
      </p:sp>
    </p:spTree>
    <p:extLst>
      <p:ext uri="{BB962C8B-B14F-4D97-AF65-F5344CB8AC3E}">
        <p14:creationId xmlns:p14="http://schemas.microsoft.com/office/powerpoint/2010/main" val="1020068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F22EDA-3BFA-8566-DDE3-BCCF2C5939AE}"/>
              </a:ext>
            </a:extLst>
          </p:cNvPr>
          <p:cNvSpPr>
            <a:spLocks noGrp="1"/>
          </p:cNvSpPr>
          <p:nvPr>
            <p:ph type="ctrTitle"/>
          </p:nvPr>
        </p:nvSpPr>
        <p:spPr>
          <a:xfrm>
            <a:off x="967395" y="2477864"/>
            <a:ext cx="5100470" cy="2185107"/>
          </a:xfrm>
        </p:spPr>
        <p:txBody>
          <a:bodyPr/>
          <a:lstStyle/>
          <a:p>
            <a:r>
              <a:rPr lang="it-IT" dirty="0"/>
              <a:t>Le fasi del </a:t>
            </a:r>
            <a:br>
              <a:rPr lang="it-IT" dirty="0"/>
            </a:br>
            <a:r>
              <a:rPr lang="it-IT" dirty="0"/>
              <a:t>progetto 231</a:t>
            </a:r>
          </a:p>
        </p:txBody>
      </p:sp>
      <p:sp>
        <p:nvSpPr>
          <p:cNvPr id="4" name="Segnaposto testo 3">
            <a:extLst>
              <a:ext uri="{FF2B5EF4-FFF2-40B4-BE49-F238E27FC236}">
                <a16:creationId xmlns:a16="http://schemas.microsoft.com/office/drawing/2014/main" id="{BD615D4B-4E35-8F84-68BE-F7F3C38B773D}"/>
              </a:ext>
            </a:extLst>
          </p:cNvPr>
          <p:cNvSpPr>
            <a:spLocks noGrp="1"/>
          </p:cNvSpPr>
          <p:nvPr>
            <p:ph type="body" sz="quarter" idx="12"/>
          </p:nvPr>
        </p:nvSpPr>
        <p:spPr/>
        <p:txBody>
          <a:bodyPr/>
          <a:lstStyle/>
          <a:p>
            <a:r>
              <a:rPr lang="it-IT" dirty="0"/>
              <a:t>5.1</a:t>
            </a:r>
          </a:p>
        </p:txBody>
      </p:sp>
    </p:spTree>
    <p:extLst>
      <p:ext uri="{BB962C8B-B14F-4D97-AF65-F5344CB8AC3E}">
        <p14:creationId xmlns:p14="http://schemas.microsoft.com/office/powerpoint/2010/main" val="41784725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610434" y="627113"/>
            <a:ext cx="7619816" cy="478523"/>
          </a:xfrm>
        </p:spPr>
        <p:txBody>
          <a:bodyPr/>
          <a:lstStyle/>
          <a:p>
            <a:r>
              <a:rPr lang="it-IT" sz="4431" dirty="0"/>
              <a:t>Approccio Metodologico: le fasi</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sp>
        <p:nvSpPr>
          <p:cNvPr id="2" name="TextBox 2">
            <a:extLst>
              <a:ext uri="{FF2B5EF4-FFF2-40B4-BE49-F238E27FC236}">
                <a16:creationId xmlns:a16="http://schemas.microsoft.com/office/drawing/2014/main" id="{10E44E5F-E457-14C1-402C-3D3154CEBE72}"/>
              </a:ext>
            </a:extLst>
          </p:cNvPr>
          <p:cNvSpPr txBox="1"/>
          <p:nvPr/>
        </p:nvSpPr>
        <p:spPr>
          <a:xfrm>
            <a:off x="281353" y="2036299"/>
            <a:ext cx="1579642" cy="3642946"/>
          </a:xfrm>
          <a:prstGeom prst="rect">
            <a:avLst/>
          </a:prstGeom>
          <a:solidFill>
            <a:schemeClr val="accent1"/>
          </a:solidFill>
        </p:spPr>
        <p:txBody>
          <a:bodyPr wrap="square" lIns="166154" tIns="664615" rIns="166154" bIns="166154" rtlCol="0">
            <a:noAutofit/>
          </a:bodyPr>
          <a:lstStyle/>
          <a:p>
            <a:pPr algn="l" defTabSz="844083" rtl="0">
              <a:lnSpc>
                <a:spcPct val="70000"/>
              </a:lnSpc>
              <a:spcAft>
                <a:spcPts val="1108"/>
              </a:spcAft>
              <a:defRPr/>
            </a:pPr>
            <a:r>
              <a:rPr lang="en-GB" sz="4431" b="1" kern="1200" dirty="0">
                <a:solidFill>
                  <a:srgbClr val="FFFFFF"/>
                </a:solidFill>
                <a:latin typeface="KPMG Bold"/>
                <a:ea typeface="+mn-ea"/>
                <a:cs typeface="+mn-cs"/>
              </a:rPr>
              <a:t>01</a:t>
            </a:r>
          </a:p>
          <a:p>
            <a:pPr algn="l" defTabSz="844083" rtl="0">
              <a:lnSpc>
                <a:spcPct val="110000"/>
              </a:lnSpc>
              <a:spcAft>
                <a:spcPts val="277"/>
              </a:spcAft>
              <a:defRPr/>
            </a:pPr>
            <a:r>
              <a:rPr lang="en-GB" sz="1292" b="1" kern="1200" dirty="0">
                <a:solidFill>
                  <a:srgbClr val="FFFFFF"/>
                </a:solidFill>
                <a:latin typeface="Arial"/>
                <a:ea typeface="+mn-ea"/>
                <a:cs typeface="+mn-cs"/>
              </a:rPr>
              <a:t>Pianificazione</a:t>
            </a:r>
          </a:p>
          <a:p>
            <a:pPr algn="l" defTabSz="844083" rtl="0">
              <a:lnSpc>
                <a:spcPct val="110000"/>
              </a:lnSpc>
              <a:spcAft>
                <a:spcPts val="277"/>
              </a:spcAft>
              <a:defRPr/>
            </a:pPr>
            <a:endParaRPr lang="en-GB" sz="1292" b="1" kern="1200" dirty="0">
              <a:solidFill>
                <a:srgbClr val="FFFFFF"/>
              </a:solidFill>
              <a:latin typeface="Arial"/>
              <a:ea typeface="+mn-ea"/>
              <a:cs typeface="+mn-cs"/>
            </a:endParaRPr>
          </a:p>
          <a:p>
            <a:pPr marL="158265" indent="-158265" algn="l" defTabSz="844083" rtl="0">
              <a:lnSpc>
                <a:spcPct val="110000"/>
              </a:lnSpc>
              <a:spcAft>
                <a:spcPts val="277"/>
              </a:spcAft>
              <a:buFont typeface="Arial" panose="020B0604020202020204" pitchFamily="34" charset="0"/>
              <a:buChar char="•"/>
              <a:defRPr/>
            </a:pPr>
            <a:r>
              <a:rPr lang="it-IT" sz="969" kern="1200" dirty="0">
                <a:solidFill>
                  <a:srgbClr val="FFFFFF"/>
                </a:solidFill>
                <a:latin typeface="Arial"/>
                <a:ea typeface="+mn-ea"/>
                <a:cs typeface="+mn-cs"/>
              </a:rPr>
              <a:t>Pianificazione delle attività</a:t>
            </a:r>
          </a:p>
          <a:p>
            <a:pPr marL="158265" indent="-158265" algn="l" defTabSz="844083" rtl="0">
              <a:lnSpc>
                <a:spcPct val="110000"/>
              </a:lnSpc>
              <a:spcAft>
                <a:spcPts val="277"/>
              </a:spcAft>
              <a:buFont typeface="Arial" panose="020B0604020202020204" pitchFamily="34" charset="0"/>
              <a:buChar char="•"/>
              <a:defRPr/>
            </a:pPr>
            <a:r>
              <a:rPr lang="it-IT" sz="969" kern="1200" dirty="0">
                <a:solidFill>
                  <a:srgbClr val="FFFFFF"/>
                </a:solidFill>
                <a:latin typeface="Arial"/>
                <a:ea typeface="+mn-ea"/>
                <a:cs typeface="+mn-cs"/>
              </a:rPr>
              <a:t>Raccolta e analisi dati, documenti e informazioni sulla Società</a:t>
            </a:r>
          </a:p>
        </p:txBody>
      </p:sp>
      <p:sp>
        <p:nvSpPr>
          <p:cNvPr id="3" name="TextBox 3">
            <a:extLst>
              <a:ext uri="{FF2B5EF4-FFF2-40B4-BE49-F238E27FC236}">
                <a16:creationId xmlns:a16="http://schemas.microsoft.com/office/drawing/2014/main" id="{E767C3C0-DDCF-E12F-0916-54BD69C7E757}"/>
              </a:ext>
            </a:extLst>
          </p:cNvPr>
          <p:cNvSpPr txBox="1"/>
          <p:nvPr/>
        </p:nvSpPr>
        <p:spPr>
          <a:xfrm>
            <a:off x="1986003" y="2036299"/>
            <a:ext cx="1579642" cy="3642946"/>
          </a:xfrm>
          <a:prstGeom prst="rect">
            <a:avLst/>
          </a:prstGeom>
          <a:solidFill>
            <a:schemeClr val="accent2"/>
          </a:solidFill>
        </p:spPr>
        <p:txBody>
          <a:bodyPr wrap="square" lIns="166154" tIns="664615" rIns="166154" bIns="166154" rtlCol="0">
            <a:noAutofit/>
          </a:bodyPr>
          <a:lstStyle/>
          <a:p>
            <a:pPr algn="l" defTabSz="844083" rtl="0">
              <a:lnSpc>
                <a:spcPct val="70000"/>
              </a:lnSpc>
              <a:spcAft>
                <a:spcPts val="1108"/>
              </a:spcAft>
              <a:defRPr/>
            </a:pPr>
            <a:r>
              <a:rPr lang="en-GB" sz="4431" b="1" kern="1200" dirty="0">
                <a:solidFill>
                  <a:srgbClr val="FFFFFF"/>
                </a:solidFill>
                <a:latin typeface="KPMG Bold"/>
                <a:ea typeface="+mn-ea"/>
                <a:cs typeface="+mn-cs"/>
              </a:rPr>
              <a:t>02</a:t>
            </a:r>
          </a:p>
          <a:p>
            <a:pPr algn="l" defTabSz="844083" rtl="0">
              <a:lnSpc>
                <a:spcPct val="110000"/>
              </a:lnSpc>
              <a:spcAft>
                <a:spcPts val="277"/>
              </a:spcAft>
              <a:defRPr/>
            </a:pPr>
            <a:r>
              <a:rPr lang="en-GB" sz="1292" b="1" kern="1200" dirty="0">
                <a:solidFill>
                  <a:srgbClr val="FFFFFF"/>
                </a:solidFill>
                <a:latin typeface="Arial"/>
                <a:ea typeface="+mn-ea"/>
                <a:cs typeface="+mn-cs"/>
              </a:rPr>
              <a:t>Lorem ipsum </a:t>
            </a:r>
            <a:r>
              <a:rPr lang="en-GB" sz="1292" b="1" kern="1200" dirty="0" err="1">
                <a:solidFill>
                  <a:srgbClr val="FFFFFF"/>
                </a:solidFill>
                <a:latin typeface="Arial"/>
                <a:ea typeface="+mn-ea"/>
                <a:cs typeface="+mn-cs"/>
              </a:rPr>
              <a:t>dolor</a:t>
            </a:r>
            <a:r>
              <a:rPr lang="en-GB" sz="1292" b="1" kern="1200" dirty="0">
                <a:solidFill>
                  <a:srgbClr val="FFFFFF"/>
                </a:solidFill>
                <a:latin typeface="Arial"/>
                <a:ea typeface="+mn-ea"/>
                <a:cs typeface="+mn-cs"/>
              </a:rPr>
              <a:t> sit</a:t>
            </a:r>
          </a:p>
          <a:p>
            <a:pPr algn="l" defTabSz="844083" rtl="0">
              <a:lnSpc>
                <a:spcPct val="110000"/>
              </a:lnSpc>
              <a:spcAft>
                <a:spcPts val="277"/>
              </a:spcAft>
              <a:defRPr/>
            </a:pPr>
            <a:r>
              <a:rPr lang="en-GB" sz="831" kern="1200" dirty="0">
                <a:solidFill>
                  <a:srgbClr val="FFFFFF"/>
                </a:solidFill>
                <a:latin typeface="Arial"/>
                <a:ea typeface="+mn-ea"/>
                <a:cs typeface="+mn-cs"/>
              </a:rPr>
              <a:t>Lorem ipsum </a:t>
            </a:r>
            <a:r>
              <a:rPr lang="en-GB" sz="831" kern="1200" dirty="0" err="1">
                <a:solidFill>
                  <a:srgbClr val="FFFFFF"/>
                </a:solidFill>
                <a:latin typeface="Arial"/>
                <a:ea typeface="+mn-ea"/>
                <a:cs typeface="+mn-cs"/>
              </a:rPr>
              <a:t>dolor</a:t>
            </a:r>
            <a:r>
              <a:rPr lang="en-GB" sz="831" kern="1200" dirty="0">
                <a:solidFill>
                  <a:srgbClr val="FFFFFF"/>
                </a:solidFill>
                <a:latin typeface="Arial"/>
                <a:ea typeface="+mn-ea"/>
                <a:cs typeface="+mn-cs"/>
              </a:rPr>
              <a:t> sit </a:t>
            </a:r>
            <a:r>
              <a:rPr lang="en-GB" sz="831" kern="1200" dirty="0" err="1">
                <a:solidFill>
                  <a:srgbClr val="FFFFFF"/>
                </a:solidFill>
                <a:latin typeface="Arial"/>
                <a:ea typeface="+mn-ea"/>
                <a:cs typeface="+mn-cs"/>
              </a:rPr>
              <a:t>amet</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consectetuer</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adipiscing</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elit</a:t>
            </a:r>
            <a:r>
              <a:rPr lang="en-GB" sz="831" kern="1200" dirty="0">
                <a:solidFill>
                  <a:srgbClr val="FFFFFF"/>
                </a:solidFill>
                <a:latin typeface="Arial"/>
                <a:ea typeface="+mn-ea"/>
                <a:cs typeface="+mn-cs"/>
              </a:rPr>
              <a:t>. Donec </a:t>
            </a:r>
            <a:r>
              <a:rPr lang="en-GB" sz="831" kern="1200" dirty="0" err="1">
                <a:solidFill>
                  <a:srgbClr val="FFFFFF"/>
                </a:solidFill>
                <a:latin typeface="Arial"/>
                <a:ea typeface="+mn-ea"/>
                <a:cs typeface="+mn-cs"/>
              </a:rPr>
              <a:t>odio</a:t>
            </a:r>
            <a:r>
              <a:rPr lang="en-GB" sz="831" kern="1200" dirty="0">
                <a:solidFill>
                  <a:srgbClr val="FFFFFF"/>
                </a:solidFill>
                <a:latin typeface="Arial"/>
                <a:ea typeface="+mn-ea"/>
                <a:cs typeface="+mn-cs"/>
              </a:rPr>
              <a:t> lorem ipsum. </a:t>
            </a:r>
          </a:p>
          <a:p>
            <a:pPr marL="158265" indent="-158265" algn="l" defTabSz="844083" rtl="0">
              <a:lnSpc>
                <a:spcPct val="110000"/>
              </a:lnSpc>
              <a:spcAft>
                <a:spcPts val="554"/>
              </a:spcAft>
              <a:buFont typeface="Arial" panose="020B0604020202020204" pitchFamily="34" charset="0"/>
              <a:buChar char="•"/>
              <a:defRPr/>
            </a:pPr>
            <a:r>
              <a:rPr lang="en-GB" sz="831" kern="1200" dirty="0">
                <a:solidFill>
                  <a:srgbClr val="FFFFFF"/>
                </a:solidFill>
                <a:latin typeface="Arial"/>
                <a:ea typeface="+mn-ea"/>
                <a:cs typeface="+mn-cs"/>
              </a:rPr>
              <a:t>Quisque </a:t>
            </a:r>
            <a:r>
              <a:rPr lang="en-GB" sz="831" kern="1200" dirty="0" err="1">
                <a:solidFill>
                  <a:srgbClr val="FFFFFF"/>
                </a:solidFill>
                <a:latin typeface="Arial"/>
                <a:ea typeface="+mn-ea"/>
                <a:cs typeface="+mn-cs"/>
              </a:rPr>
              <a:t>volutpat</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mattis</a:t>
            </a:r>
            <a:r>
              <a:rPr lang="en-GB" sz="831" kern="1200" dirty="0">
                <a:solidFill>
                  <a:srgbClr val="FFFFFF"/>
                </a:solidFill>
                <a:latin typeface="Arial"/>
                <a:ea typeface="+mn-ea"/>
                <a:cs typeface="+mn-cs"/>
              </a:rPr>
              <a:t> eros. </a:t>
            </a:r>
          </a:p>
          <a:p>
            <a:pPr marL="158265" indent="-158265" algn="l" defTabSz="844083" rtl="0">
              <a:lnSpc>
                <a:spcPct val="110000"/>
              </a:lnSpc>
              <a:spcAft>
                <a:spcPts val="554"/>
              </a:spcAft>
              <a:buFont typeface="Arial" panose="020B0604020202020204" pitchFamily="34" charset="0"/>
              <a:buChar char="•"/>
              <a:defRPr/>
            </a:pPr>
            <a:r>
              <a:rPr lang="en-GB" sz="831" kern="1200" dirty="0" err="1">
                <a:solidFill>
                  <a:srgbClr val="FFFFFF"/>
                </a:solidFill>
                <a:latin typeface="Arial"/>
                <a:ea typeface="+mn-ea"/>
                <a:cs typeface="+mn-cs"/>
              </a:rPr>
              <a:t>Nullam</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malesuada</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erat</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ut</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turpis</a:t>
            </a:r>
            <a:r>
              <a:rPr lang="en-GB" sz="831" kern="1200" dirty="0">
                <a:solidFill>
                  <a:srgbClr val="FFFFFF"/>
                </a:solidFill>
                <a:latin typeface="Arial"/>
                <a:ea typeface="+mn-ea"/>
                <a:cs typeface="+mn-cs"/>
              </a:rPr>
              <a:t>. Lorem ipsum </a:t>
            </a:r>
            <a:r>
              <a:rPr lang="en-GB" sz="831" kern="1200" dirty="0" err="1">
                <a:solidFill>
                  <a:srgbClr val="FFFFFF"/>
                </a:solidFill>
                <a:latin typeface="Arial"/>
                <a:ea typeface="+mn-ea"/>
                <a:cs typeface="+mn-cs"/>
              </a:rPr>
              <a:t>dolor</a:t>
            </a:r>
            <a:r>
              <a:rPr lang="en-GB" sz="831" kern="1200" dirty="0">
                <a:solidFill>
                  <a:srgbClr val="FFFFFF"/>
                </a:solidFill>
                <a:latin typeface="Arial"/>
                <a:ea typeface="+mn-ea"/>
                <a:cs typeface="+mn-cs"/>
              </a:rPr>
              <a:t> sit </a:t>
            </a:r>
            <a:r>
              <a:rPr lang="en-GB" sz="831" kern="1200" dirty="0" err="1">
                <a:solidFill>
                  <a:srgbClr val="FFFFFF"/>
                </a:solidFill>
                <a:latin typeface="Arial"/>
                <a:ea typeface="+mn-ea"/>
                <a:cs typeface="+mn-cs"/>
              </a:rPr>
              <a:t>amet</a:t>
            </a:r>
            <a:r>
              <a:rPr lang="en-GB" sz="831" kern="1200" dirty="0">
                <a:solidFill>
                  <a:srgbClr val="FFFFFF"/>
                </a:solidFill>
                <a:latin typeface="Arial"/>
                <a:ea typeface="+mn-ea"/>
                <a:cs typeface="+mn-cs"/>
              </a:rPr>
              <a:t>. </a:t>
            </a:r>
          </a:p>
          <a:p>
            <a:pPr marL="158265" indent="-158265" algn="l" defTabSz="844083" rtl="0">
              <a:lnSpc>
                <a:spcPct val="110000"/>
              </a:lnSpc>
              <a:spcAft>
                <a:spcPts val="554"/>
              </a:spcAft>
              <a:buFont typeface="Arial" panose="020B0604020202020204" pitchFamily="34" charset="0"/>
              <a:buChar char="•"/>
              <a:defRPr/>
            </a:pPr>
            <a:r>
              <a:rPr lang="en-GB" sz="831" kern="1200" dirty="0">
                <a:solidFill>
                  <a:srgbClr val="FFFFFF"/>
                </a:solidFill>
                <a:latin typeface="Arial"/>
                <a:ea typeface="+mn-ea"/>
                <a:cs typeface="+mn-cs"/>
              </a:rPr>
              <a:t>Lorem ipsum </a:t>
            </a:r>
            <a:r>
              <a:rPr lang="en-GB" sz="831" kern="1200" dirty="0" err="1">
                <a:solidFill>
                  <a:srgbClr val="FFFFFF"/>
                </a:solidFill>
                <a:latin typeface="Arial"/>
                <a:ea typeface="+mn-ea"/>
                <a:cs typeface="+mn-cs"/>
              </a:rPr>
              <a:t>dolor</a:t>
            </a:r>
            <a:r>
              <a:rPr lang="en-GB" sz="831" kern="1200" dirty="0">
                <a:solidFill>
                  <a:srgbClr val="FFFFFF"/>
                </a:solidFill>
                <a:latin typeface="Arial"/>
                <a:ea typeface="+mn-ea"/>
                <a:cs typeface="+mn-cs"/>
              </a:rPr>
              <a:t> sit </a:t>
            </a:r>
            <a:r>
              <a:rPr lang="en-GB" sz="831" kern="1200" dirty="0" err="1">
                <a:solidFill>
                  <a:srgbClr val="FFFFFF"/>
                </a:solidFill>
                <a:latin typeface="Arial"/>
                <a:ea typeface="+mn-ea"/>
                <a:cs typeface="+mn-cs"/>
              </a:rPr>
              <a:t>amet</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consectetuer</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adipiscing</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elit</a:t>
            </a:r>
            <a:r>
              <a:rPr lang="en-GB" sz="831" kern="1200" dirty="0">
                <a:solidFill>
                  <a:srgbClr val="FFFFFF"/>
                </a:solidFill>
                <a:latin typeface="Arial"/>
                <a:ea typeface="+mn-ea"/>
                <a:cs typeface="+mn-cs"/>
              </a:rPr>
              <a:t>.</a:t>
            </a:r>
          </a:p>
        </p:txBody>
      </p:sp>
      <p:sp>
        <p:nvSpPr>
          <p:cNvPr id="4" name="TextBox 5">
            <a:extLst>
              <a:ext uri="{FF2B5EF4-FFF2-40B4-BE49-F238E27FC236}">
                <a16:creationId xmlns:a16="http://schemas.microsoft.com/office/drawing/2014/main" id="{A6D74790-E98F-575D-3350-5DDE9C3E1C17}"/>
              </a:ext>
            </a:extLst>
          </p:cNvPr>
          <p:cNvSpPr txBox="1"/>
          <p:nvPr/>
        </p:nvSpPr>
        <p:spPr>
          <a:xfrm>
            <a:off x="3697861" y="2036299"/>
            <a:ext cx="1579642" cy="3642946"/>
          </a:xfrm>
          <a:prstGeom prst="rect">
            <a:avLst/>
          </a:prstGeom>
          <a:solidFill>
            <a:srgbClr val="0C233C"/>
          </a:solidFill>
        </p:spPr>
        <p:txBody>
          <a:bodyPr wrap="square" lIns="166154" tIns="664615" rIns="166154" bIns="166154" rtlCol="0">
            <a:noAutofit/>
          </a:bodyPr>
          <a:lstStyle/>
          <a:p>
            <a:pPr algn="l" defTabSz="844083" rtl="0">
              <a:lnSpc>
                <a:spcPct val="70000"/>
              </a:lnSpc>
              <a:spcAft>
                <a:spcPts val="1108"/>
              </a:spcAft>
              <a:defRPr/>
            </a:pPr>
            <a:r>
              <a:rPr lang="en-GB" sz="4431" b="1" kern="1200" dirty="0">
                <a:solidFill>
                  <a:srgbClr val="FFFFFF"/>
                </a:solidFill>
                <a:latin typeface="KPMG Bold"/>
                <a:ea typeface="+mn-ea"/>
                <a:cs typeface="+mn-cs"/>
              </a:rPr>
              <a:t>03</a:t>
            </a:r>
          </a:p>
          <a:p>
            <a:pPr algn="l" defTabSz="844083" rtl="0">
              <a:lnSpc>
                <a:spcPct val="110000"/>
              </a:lnSpc>
              <a:spcAft>
                <a:spcPts val="277"/>
              </a:spcAft>
              <a:defRPr/>
            </a:pPr>
            <a:r>
              <a:rPr lang="en-GB" sz="1292" b="1" kern="1200" dirty="0">
                <a:solidFill>
                  <a:srgbClr val="FFFFFF"/>
                </a:solidFill>
                <a:latin typeface="Arial"/>
                <a:ea typeface="+mn-ea"/>
                <a:cs typeface="+mn-cs"/>
              </a:rPr>
              <a:t>Lorem ipsum </a:t>
            </a:r>
            <a:r>
              <a:rPr lang="en-GB" sz="1292" b="1" kern="1200" dirty="0" err="1">
                <a:solidFill>
                  <a:srgbClr val="FFFFFF"/>
                </a:solidFill>
                <a:latin typeface="Arial"/>
                <a:ea typeface="+mn-ea"/>
                <a:cs typeface="+mn-cs"/>
              </a:rPr>
              <a:t>dolor</a:t>
            </a:r>
            <a:r>
              <a:rPr lang="en-GB" sz="1292" b="1" kern="1200" dirty="0">
                <a:solidFill>
                  <a:srgbClr val="FFFFFF"/>
                </a:solidFill>
                <a:latin typeface="Arial"/>
                <a:ea typeface="+mn-ea"/>
                <a:cs typeface="+mn-cs"/>
              </a:rPr>
              <a:t> sit</a:t>
            </a:r>
          </a:p>
          <a:p>
            <a:pPr algn="l" defTabSz="844083" rtl="0">
              <a:lnSpc>
                <a:spcPct val="110000"/>
              </a:lnSpc>
              <a:spcAft>
                <a:spcPts val="277"/>
              </a:spcAft>
              <a:defRPr/>
            </a:pPr>
            <a:r>
              <a:rPr lang="en-GB" sz="831" kern="1200" dirty="0">
                <a:solidFill>
                  <a:srgbClr val="FFFFFF"/>
                </a:solidFill>
                <a:latin typeface="Arial"/>
                <a:ea typeface="+mn-ea"/>
                <a:cs typeface="+mn-cs"/>
              </a:rPr>
              <a:t>Lorem ipsum </a:t>
            </a:r>
            <a:r>
              <a:rPr lang="en-GB" sz="831" kern="1200" dirty="0" err="1">
                <a:solidFill>
                  <a:srgbClr val="FFFFFF"/>
                </a:solidFill>
                <a:latin typeface="Arial"/>
                <a:ea typeface="+mn-ea"/>
                <a:cs typeface="+mn-cs"/>
              </a:rPr>
              <a:t>dolor</a:t>
            </a:r>
            <a:r>
              <a:rPr lang="en-GB" sz="831" kern="1200" dirty="0">
                <a:solidFill>
                  <a:srgbClr val="FFFFFF"/>
                </a:solidFill>
                <a:latin typeface="Arial"/>
                <a:ea typeface="+mn-ea"/>
                <a:cs typeface="+mn-cs"/>
              </a:rPr>
              <a:t> sit </a:t>
            </a:r>
            <a:r>
              <a:rPr lang="en-GB" sz="831" kern="1200" dirty="0" err="1">
                <a:solidFill>
                  <a:srgbClr val="FFFFFF"/>
                </a:solidFill>
                <a:latin typeface="Arial"/>
                <a:ea typeface="+mn-ea"/>
                <a:cs typeface="+mn-cs"/>
              </a:rPr>
              <a:t>amet</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consectetuer</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adipiscing</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elit</a:t>
            </a:r>
            <a:r>
              <a:rPr lang="en-GB" sz="831" kern="1200" dirty="0">
                <a:solidFill>
                  <a:srgbClr val="FFFFFF"/>
                </a:solidFill>
                <a:latin typeface="Arial"/>
                <a:ea typeface="+mn-ea"/>
                <a:cs typeface="+mn-cs"/>
              </a:rPr>
              <a:t>. Donec </a:t>
            </a:r>
            <a:r>
              <a:rPr lang="en-GB" sz="831" kern="1200" dirty="0" err="1">
                <a:solidFill>
                  <a:srgbClr val="FFFFFF"/>
                </a:solidFill>
                <a:latin typeface="Arial"/>
                <a:ea typeface="+mn-ea"/>
                <a:cs typeface="+mn-cs"/>
              </a:rPr>
              <a:t>odio</a:t>
            </a:r>
            <a:r>
              <a:rPr lang="en-GB" sz="831" kern="1200" dirty="0">
                <a:solidFill>
                  <a:srgbClr val="FFFFFF"/>
                </a:solidFill>
                <a:latin typeface="Arial"/>
                <a:ea typeface="+mn-ea"/>
                <a:cs typeface="+mn-cs"/>
              </a:rPr>
              <a:t> lorem ipsum. </a:t>
            </a:r>
          </a:p>
          <a:p>
            <a:pPr marL="158265" indent="-158265" algn="l" defTabSz="844083" rtl="0">
              <a:lnSpc>
                <a:spcPct val="110000"/>
              </a:lnSpc>
              <a:spcAft>
                <a:spcPts val="554"/>
              </a:spcAft>
              <a:buFont typeface="Arial" panose="020B0604020202020204" pitchFamily="34" charset="0"/>
              <a:buChar char="•"/>
              <a:defRPr/>
            </a:pPr>
            <a:r>
              <a:rPr lang="en-GB" sz="831" kern="1200" dirty="0">
                <a:solidFill>
                  <a:srgbClr val="FFFFFF"/>
                </a:solidFill>
                <a:latin typeface="Arial"/>
                <a:ea typeface="+mn-ea"/>
                <a:cs typeface="+mn-cs"/>
              </a:rPr>
              <a:t>Quisque </a:t>
            </a:r>
            <a:r>
              <a:rPr lang="en-GB" sz="831" kern="1200" dirty="0" err="1">
                <a:solidFill>
                  <a:srgbClr val="FFFFFF"/>
                </a:solidFill>
                <a:latin typeface="Arial"/>
                <a:ea typeface="+mn-ea"/>
                <a:cs typeface="+mn-cs"/>
              </a:rPr>
              <a:t>volutpat</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mattis</a:t>
            </a:r>
            <a:r>
              <a:rPr lang="en-GB" sz="831" kern="1200" dirty="0">
                <a:solidFill>
                  <a:srgbClr val="FFFFFF"/>
                </a:solidFill>
                <a:latin typeface="Arial"/>
                <a:ea typeface="+mn-ea"/>
                <a:cs typeface="+mn-cs"/>
              </a:rPr>
              <a:t> eros. </a:t>
            </a:r>
          </a:p>
          <a:p>
            <a:pPr marL="158265" indent="-158265" algn="l" defTabSz="844083" rtl="0">
              <a:lnSpc>
                <a:spcPct val="110000"/>
              </a:lnSpc>
              <a:spcAft>
                <a:spcPts val="554"/>
              </a:spcAft>
              <a:buFont typeface="Arial" panose="020B0604020202020204" pitchFamily="34" charset="0"/>
              <a:buChar char="•"/>
              <a:defRPr/>
            </a:pPr>
            <a:r>
              <a:rPr lang="en-GB" sz="831" kern="1200" dirty="0" err="1">
                <a:solidFill>
                  <a:srgbClr val="FFFFFF"/>
                </a:solidFill>
                <a:latin typeface="Arial"/>
                <a:ea typeface="+mn-ea"/>
                <a:cs typeface="+mn-cs"/>
              </a:rPr>
              <a:t>Nullam</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malesuada</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erat</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ut</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turpis</a:t>
            </a:r>
            <a:r>
              <a:rPr lang="en-GB" sz="831" kern="1200" dirty="0">
                <a:solidFill>
                  <a:srgbClr val="FFFFFF"/>
                </a:solidFill>
                <a:latin typeface="Arial"/>
                <a:ea typeface="+mn-ea"/>
                <a:cs typeface="+mn-cs"/>
              </a:rPr>
              <a:t>. Lorem ipsum </a:t>
            </a:r>
            <a:r>
              <a:rPr lang="en-GB" sz="831" kern="1200" dirty="0" err="1">
                <a:solidFill>
                  <a:srgbClr val="FFFFFF"/>
                </a:solidFill>
                <a:latin typeface="Arial"/>
                <a:ea typeface="+mn-ea"/>
                <a:cs typeface="+mn-cs"/>
              </a:rPr>
              <a:t>dolor</a:t>
            </a:r>
            <a:r>
              <a:rPr lang="en-GB" sz="831" kern="1200" dirty="0">
                <a:solidFill>
                  <a:srgbClr val="FFFFFF"/>
                </a:solidFill>
                <a:latin typeface="Arial"/>
                <a:ea typeface="+mn-ea"/>
                <a:cs typeface="+mn-cs"/>
              </a:rPr>
              <a:t> sit </a:t>
            </a:r>
            <a:r>
              <a:rPr lang="en-GB" sz="831" kern="1200" dirty="0" err="1">
                <a:solidFill>
                  <a:srgbClr val="FFFFFF"/>
                </a:solidFill>
                <a:latin typeface="Arial"/>
                <a:ea typeface="+mn-ea"/>
                <a:cs typeface="+mn-cs"/>
              </a:rPr>
              <a:t>amet</a:t>
            </a:r>
            <a:r>
              <a:rPr lang="en-GB" sz="831" kern="1200" dirty="0">
                <a:solidFill>
                  <a:srgbClr val="FFFFFF"/>
                </a:solidFill>
                <a:latin typeface="Arial"/>
                <a:ea typeface="+mn-ea"/>
                <a:cs typeface="+mn-cs"/>
              </a:rPr>
              <a:t>. </a:t>
            </a:r>
          </a:p>
          <a:p>
            <a:pPr marL="158265" indent="-158265" algn="l" defTabSz="844083" rtl="0">
              <a:lnSpc>
                <a:spcPct val="110000"/>
              </a:lnSpc>
              <a:spcAft>
                <a:spcPts val="554"/>
              </a:spcAft>
              <a:buFont typeface="Arial" panose="020B0604020202020204" pitchFamily="34" charset="0"/>
              <a:buChar char="•"/>
              <a:defRPr/>
            </a:pPr>
            <a:r>
              <a:rPr lang="en-GB" sz="831" kern="1200" dirty="0">
                <a:solidFill>
                  <a:srgbClr val="FFFFFF"/>
                </a:solidFill>
                <a:latin typeface="Arial"/>
                <a:ea typeface="+mn-ea"/>
                <a:cs typeface="+mn-cs"/>
              </a:rPr>
              <a:t>Lorem ipsum </a:t>
            </a:r>
            <a:r>
              <a:rPr lang="en-GB" sz="831" kern="1200" dirty="0" err="1">
                <a:solidFill>
                  <a:srgbClr val="FFFFFF"/>
                </a:solidFill>
                <a:latin typeface="Arial"/>
                <a:ea typeface="+mn-ea"/>
                <a:cs typeface="+mn-cs"/>
              </a:rPr>
              <a:t>dolor</a:t>
            </a:r>
            <a:r>
              <a:rPr lang="en-GB" sz="831" kern="1200" dirty="0">
                <a:solidFill>
                  <a:srgbClr val="FFFFFF"/>
                </a:solidFill>
                <a:latin typeface="Arial"/>
                <a:ea typeface="+mn-ea"/>
                <a:cs typeface="+mn-cs"/>
              </a:rPr>
              <a:t> sit </a:t>
            </a:r>
            <a:r>
              <a:rPr lang="en-GB" sz="831" kern="1200" dirty="0" err="1">
                <a:solidFill>
                  <a:srgbClr val="FFFFFF"/>
                </a:solidFill>
                <a:latin typeface="Arial"/>
                <a:ea typeface="+mn-ea"/>
                <a:cs typeface="+mn-cs"/>
              </a:rPr>
              <a:t>amet</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consectetuer</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adipiscing</a:t>
            </a:r>
            <a:r>
              <a:rPr lang="en-GB" sz="831" kern="1200" dirty="0">
                <a:solidFill>
                  <a:srgbClr val="FFFFFF"/>
                </a:solidFill>
                <a:latin typeface="Arial"/>
                <a:ea typeface="+mn-ea"/>
                <a:cs typeface="+mn-cs"/>
              </a:rPr>
              <a:t> </a:t>
            </a:r>
            <a:r>
              <a:rPr lang="en-GB" sz="831" kern="1200" dirty="0" err="1">
                <a:solidFill>
                  <a:srgbClr val="FFFFFF"/>
                </a:solidFill>
                <a:latin typeface="Arial"/>
                <a:ea typeface="+mn-ea"/>
                <a:cs typeface="+mn-cs"/>
              </a:rPr>
              <a:t>elit</a:t>
            </a:r>
            <a:r>
              <a:rPr lang="en-GB" sz="831" kern="1200" dirty="0">
                <a:solidFill>
                  <a:srgbClr val="FFFFFF"/>
                </a:solidFill>
                <a:latin typeface="Arial"/>
                <a:ea typeface="+mn-ea"/>
                <a:cs typeface="+mn-cs"/>
              </a:rPr>
              <a:t>.</a:t>
            </a:r>
          </a:p>
        </p:txBody>
      </p:sp>
      <p:sp>
        <p:nvSpPr>
          <p:cNvPr id="5" name="TextBox 6">
            <a:extLst>
              <a:ext uri="{FF2B5EF4-FFF2-40B4-BE49-F238E27FC236}">
                <a16:creationId xmlns:a16="http://schemas.microsoft.com/office/drawing/2014/main" id="{81D31B0D-366F-C81E-6141-363B23337DDD}"/>
              </a:ext>
            </a:extLst>
          </p:cNvPr>
          <p:cNvSpPr txBox="1"/>
          <p:nvPr/>
        </p:nvSpPr>
        <p:spPr>
          <a:xfrm>
            <a:off x="5432819" y="2036299"/>
            <a:ext cx="1579642" cy="3642946"/>
          </a:xfrm>
          <a:prstGeom prst="rect">
            <a:avLst/>
          </a:prstGeom>
          <a:solidFill>
            <a:schemeClr val="accent4"/>
          </a:solidFill>
        </p:spPr>
        <p:txBody>
          <a:bodyPr wrap="square" lIns="166154" tIns="664615" rIns="166154" bIns="166154" rtlCol="0">
            <a:noAutofit/>
          </a:bodyPr>
          <a:lstStyle/>
          <a:p>
            <a:pPr algn="l" defTabSz="844083" rtl="0">
              <a:lnSpc>
                <a:spcPct val="70000"/>
              </a:lnSpc>
              <a:spcAft>
                <a:spcPts val="1108"/>
              </a:spcAft>
              <a:defRPr/>
            </a:pPr>
            <a:r>
              <a:rPr lang="en-GB" sz="4431" b="1" kern="1200" dirty="0">
                <a:solidFill>
                  <a:srgbClr val="FFFFFF"/>
                </a:solidFill>
                <a:latin typeface="KPMG Bold"/>
                <a:ea typeface="+mn-ea"/>
                <a:cs typeface="+mn-cs"/>
              </a:rPr>
              <a:t>04</a:t>
            </a:r>
          </a:p>
          <a:p>
            <a:pPr algn="l" defTabSz="844083" rtl="0">
              <a:lnSpc>
                <a:spcPct val="110000"/>
              </a:lnSpc>
              <a:spcAft>
                <a:spcPts val="277"/>
              </a:spcAft>
              <a:defRPr/>
            </a:pPr>
            <a:r>
              <a:rPr lang="en-GB" sz="1292" b="1" kern="1200" dirty="0">
                <a:solidFill>
                  <a:srgbClr val="FFFFFF"/>
                </a:solidFill>
                <a:latin typeface="Arial"/>
                <a:ea typeface="+mn-ea"/>
                <a:cs typeface="+mn-cs"/>
              </a:rPr>
              <a:t>Redazione del Modello</a:t>
            </a:r>
          </a:p>
          <a:p>
            <a:pPr marL="158265" indent="-158265" algn="l" defTabSz="844083" rtl="0">
              <a:lnSpc>
                <a:spcPct val="110000"/>
              </a:lnSpc>
              <a:spcAft>
                <a:spcPts val="277"/>
              </a:spcAft>
              <a:buFont typeface="Arial" panose="020B0604020202020204" pitchFamily="34" charset="0"/>
              <a:buChar char="•"/>
              <a:defRPr/>
            </a:pPr>
            <a:endParaRPr lang="it-IT" sz="969" kern="1200" dirty="0">
              <a:solidFill>
                <a:srgbClr val="FFFFFF"/>
              </a:solidFill>
              <a:latin typeface="Arial"/>
              <a:ea typeface="+mn-ea"/>
              <a:cs typeface="+mn-cs"/>
            </a:endParaRPr>
          </a:p>
          <a:p>
            <a:pPr marL="158265" indent="-158265" algn="l" defTabSz="844083" rtl="0">
              <a:lnSpc>
                <a:spcPct val="110000"/>
              </a:lnSpc>
              <a:spcAft>
                <a:spcPts val="277"/>
              </a:spcAft>
              <a:buFont typeface="Arial" panose="020B0604020202020204" pitchFamily="34" charset="0"/>
              <a:buChar char="•"/>
              <a:defRPr/>
            </a:pPr>
            <a:r>
              <a:rPr lang="it-IT" sz="969" kern="1200" dirty="0">
                <a:solidFill>
                  <a:srgbClr val="FFFFFF"/>
                </a:solidFill>
                <a:latin typeface="Arial"/>
                <a:ea typeface="+mn-ea"/>
                <a:cs typeface="+mn-cs"/>
              </a:rPr>
              <a:t>Assistenza nella predisposizione del Modello e dei suoi allegati</a:t>
            </a:r>
          </a:p>
        </p:txBody>
      </p:sp>
      <p:sp>
        <p:nvSpPr>
          <p:cNvPr id="6" name="TextBox 7">
            <a:extLst>
              <a:ext uri="{FF2B5EF4-FFF2-40B4-BE49-F238E27FC236}">
                <a16:creationId xmlns:a16="http://schemas.microsoft.com/office/drawing/2014/main" id="{1BC89628-AB6A-C584-7B55-9164C9F2065D}"/>
              </a:ext>
            </a:extLst>
          </p:cNvPr>
          <p:cNvSpPr txBox="1"/>
          <p:nvPr/>
        </p:nvSpPr>
        <p:spPr>
          <a:xfrm>
            <a:off x="7233025" y="2036299"/>
            <a:ext cx="1579642" cy="3642946"/>
          </a:xfrm>
          <a:prstGeom prst="rect">
            <a:avLst/>
          </a:prstGeom>
          <a:solidFill>
            <a:srgbClr val="7213EA"/>
          </a:solidFill>
        </p:spPr>
        <p:txBody>
          <a:bodyPr wrap="square" lIns="166154" tIns="664615" rIns="166154" bIns="166154" rtlCol="0">
            <a:noAutofit/>
          </a:bodyPr>
          <a:lstStyle/>
          <a:p>
            <a:pPr algn="l" defTabSz="844083" rtl="0">
              <a:lnSpc>
                <a:spcPct val="70000"/>
              </a:lnSpc>
              <a:spcAft>
                <a:spcPts val="1108"/>
              </a:spcAft>
              <a:defRPr/>
            </a:pPr>
            <a:r>
              <a:rPr lang="en-GB" sz="4431" b="1" kern="1200" dirty="0">
                <a:solidFill>
                  <a:srgbClr val="FFFFFF"/>
                </a:solidFill>
                <a:latin typeface="KPMG Bold"/>
                <a:ea typeface="+mn-ea"/>
                <a:cs typeface="+mn-cs"/>
              </a:rPr>
              <a:t>05</a:t>
            </a:r>
          </a:p>
          <a:p>
            <a:pPr algn="l" defTabSz="844083" rtl="0">
              <a:lnSpc>
                <a:spcPct val="110000"/>
              </a:lnSpc>
              <a:spcAft>
                <a:spcPts val="277"/>
              </a:spcAft>
              <a:defRPr/>
            </a:pPr>
            <a:r>
              <a:rPr lang="en-GB" sz="1292" b="1" kern="1200" dirty="0">
                <a:solidFill>
                  <a:srgbClr val="FFFFFF"/>
                </a:solidFill>
                <a:latin typeface="Arial"/>
                <a:ea typeface="+mn-ea"/>
                <a:cs typeface="+mn-cs"/>
              </a:rPr>
              <a:t>Formazione</a:t>
            </a:r>
          </a:p>
          <a:p>
            <a:pPr marL="158265" indent="-158265" algn="l" defTabSz="844083" rtl="0">
              <a:lnSpc>
                <a:spcPct val="110000"/>
              </a:lnSpc>
              <a:spcAft>
                <a:spcPts val="277"/>
              </a:spcAft>
              <a:buFont typeface="Arial" panose="020B0604020202020204" pitchFamily="34" charset="0"/>
              <a:buChar char="•"/>
              <a:defRPr/>
            </a:pPr>
            <a:endParaRPr lang="it-IT" sz="831" kern="1200" dirty="0">
              <a:solidFill>
                <a:srgbClr val="FFFFFF"/>
              </a:solidFill>
              <a:latin typeface="Arial"/>
              <a:ea typeface="+mn-ea"/>
              <a:cs typeface="+mn-cs"/>
            </a:endParaRPr>
          </a:p>
          <a:p>
            <a:pPr marL="158265" indent="-158265" algn="l" defTabSz="844083" rtl="0">
              <a:lnSpc>
                <a:spcPct val="110000"/>
              </a:lnSpc>
              <a:spcAft>
                <a:spcPts val="277"/>
              </a:spcAft>
              <a:buFont typeface="Arial" panose="020B0604020202020204" pitchFamily="34" charset="0"/>
              <a:buChar char="•"/>
              <a:defRPr/>
            </a:pPr>
            <a:endParaRPr lang="it-IT" sz="969" kern="1200" dirty="0">
              <a:solidFill>
                <a:srgbClr val="FFFFFF"/>
              </a:solidFill>
              <a:latin typeface="Arial"/>
              <a:ea typeface="+mn-ea"/>
              <a:cs typeface="+mn-cs"/>
            </a:endParaRPr>
          </a:p>
          <a:p>
            <a:pPr marL="158265" indent="-158265" algn="l" defTabSz="844083" rtl="0">
              <a:lnSpc>
                <a:spcPct val="110000"/>
              </a:lnSpc>
              <a:spcAft>
                <a:spcPts val="277"/>
              </a:spcAft>
              <a:buFont typeface="Arial" panose="020B0604020202020204" pitchFamily="34" charset="0"/>
              <a:buChar char="•"/>
              <a:defRPr/>
            </a:pPr>
            <a:r>
              <a:rPr lang="it-IT" sz="969" kern="1200" dirty="0">
                <a:solidFill>
                  <a:srgbClr val="FFFFFF"/>
                </a:solidFill>
                <a:latin typeface="Arial"/>
                <a:ea typeface="+mn-ea"/>
                <a:cs typeface="+mn-cs"/>
              </a:rPr>
              <a:t>Attività di formazione sul D.Lgs. n. 231/2001 e sul Modello della Società</a:t>
            </a:r>
          </a:p>
        </p:txBody>
      </p:sp>
      <p:sp>
        <p:nvSpPr>
          <p:cNvPr id="7" name="Rettangolo 6">
            <a:extLst>
              <a:ext uri="{FF2B5EF4-FFF2-40B4-BE49-F238E27FC236}">
                <a16:creationId xmlns:a16="http://schemas.microsoft.com/office/drawing/2014/main" id="{F4FF3C60-257E-CA60-7774-E7B6CEAF7A07}"/>
              </a:ext>
            </a:extLst>
          </p:cNvPr>
          <p:cNvSpPr/>
          <p:nvPr/>
        </p:nvSpPr>
        <p:spPr>
          <a:xfrm>
            <a:off x="591050" y="1428916"/>
            <a:ext cx="7340484" cy="291170"/>
          </a:xfrm>
          <a:prstGeom prst="rect">
            <a:avLst/>
          </a:prstGeom>
        </p:spPr>
        <p:txBody>
          <a:bodyPr wrap="square">
            <a:spAutoFit/>
          </a:bodyPr>
          <a:lstStyle/>
          <a:p>
            <a:pPr algn="just" defTabSz="844083" rtl="0"/>
            <a:r>
              <a:rPr lang="it-IT" sz="1292" kern="1200" dirty="0">
                <a:solidFill>
                  <a:srgbClr val="00338D"/>
                </a:solidFill>
                <a:latin typeface="Arial" panose="020B0604020202020204" pitchFamily="34" charset="0"/>
                <a:ea typeface="+mn-ea"/>
                <a:cs typeface="+mn-cs"/>
              </a:rPr>
              <a:t>Il "</a:t>
            </a:r>
            <a:r>
              <a:rPr lang="it-IT" sz="1292" b="1" kern="1200" dirty="0">
                <a:solidFill>
                  <a:srgbClr val="00338D"/>
                </a:solidFill>
                <a:latin typeface="Arial" panose="020B0604020202020204" pitchFamily="34" charset="0"/>
                <a:ea typeface="+mn-ea"/>
                <a:cs typeface="+mn-cs"/>
              </a:rPr>
              <a:t>Progetto 231</a:t>
            </a:r>
            <a:r>
              <a:rPr lang="it-IT" sz="1292" kern="1200" dirty="0">
                <a:solidFill>
                  <a:srgbClr val="00338D"/>
                </a:solidFill>
                <a:latin typeface="Arial" panose="020B0604020202020204" pitchFamily="34" charset="0"/>
                <a:ea typeface="+mn-ea"/>
                <a:cs typeface="+mn-cs"/>
              </a:rPr>
              <a:t>" si compone delle seguenti </a:t>
            </a:r>
            <a:r>
              <a:rPr lang="it-IT" sz="1292" u="sng" kern="1200" dirty="0">
                <a:solidFill>
                  <a:srgbClr val="00338D"/>
                </a:solidFill>
                <a:latin typeface="Arial" panose="020B0604020202020204" pitchFamily="34" charset="0"/>
                <a:ea typeface="+mn-ea"/>
                <a:cs typeface="+mn-cs"/>
              </a:rPr>
              <a:t>fasi</a:t>
            </a:r>
            <a:r>
              <a:rPr lang="it-IT" sz="1292" kern="1200" dirty="0">
                <a:solidFill>
                  <a:srgbClr val="00338D"/>
                </a:solidFill>
                <a:latin typeface="Arial" panose="020B0604020202020204" pitchFamily="34" charset="0"/>
                <a:ea typeface="+mn-ea"/>
                <a:cs typeface="+mn-cs"/>
              </a:rPr>
              <a:t>:</a:t>
            </a:r>
          </a:p>
        </p:txBody>
      </p:sp>
      <p:sp>
        <p:nvSpPr>
          <p:cNvPr id="8" name="TextBox 2">
            <a:extLst>
              <a:ext uri="{FF2B5EF4-FFF2-40B4-BE49-F238E27FC236}">
                <a16:creationId xmlns:a16="http://schemas.microsoft.com/office/drawing/2014/main" id="{FBF6263C-A70A-AB43-DD2B-B4E614FBABBB}"/>
              </a:ext>
            </a:extLst>
          </p:cNvPr>
          <p:cNvSpPr txBox="1"/>
          <p:nvPr/>
        </p:nvSpPr>
        <p:spPr>
          <a:xfrm>
            <a:off x="1974224" y="2036299"/>
            <a:ext cx="1579642" cy="3642946"/>
          </a:xfrm>
          <a:prstGeom prst="rect">
            <a:avLst/>
          </a:prstGeom>
          <a:solidFill>
            <a:srgbClr val="00338D"/>
          </a:solidFill>
        </p:spPr>
        <p:txBody>
          <a:bodyPr wrap="square" lIns="166154" tIns="664615" rIns="166154" bIns="166154" rtlCol="0">
            <a:noAutofit/>
          </a:bodyPr>
          <a:lstStyle/>
          <a:p>
            <a:pPr algn="l" defTabSz="844083" rtl="0">
              <a:lnSpc>
                <a:spcPct val="70000"/>
              </a:lnSpc>
              <a:spcAft>
                <a:spcPts val="1108"/>
              </a:spcAft>
              <a:defRPr/>
            </a:pPr>
            <a:r>
              <a:rPr lang="en-GB" sz="4431" b="1" kern="1200" dirty="0">
                <a:solidFill>
                  <a:srgbClr val="FFFFFF"/>
                </a:solidFill>
                <a:latin typeface="KPMG Bold"/>
                <a:ea typeface="+mn-ea"/>
                <a:cs typeface="+mn-cs"/>
              </a:rPr>
              <a:t>02</a:t>
            </a:r>
          </a:p>
          <a:p>
            <a:pPr algn="l" defTabSz="844083" rtl="0">
              <a:lnSpc>
                <a:spcPct val="110000"/>
              </a:lnSpc>
              <a:spcAft>
                <a:spcPts val="277"/>
              </a:spcAft>
              <a:defRPr/>
            </a:pPr>
            <a:r>
              <a:rPr lang="en-GB" sz="1292" b="1" kern="1200" dirty="0">
                <a:solidFill>
                  <a:srgbClr val="FFFFFF"/>
                </a:solidFill>
                <a:latin typeface="Arial"/>
                <a:ea typeface="+mn-ea"/>
                <a:cs typeface="+mn-cs"/>
              </a:rPr>
              <a:t>Diagnosi</a:t>
            </a:r>
          </a:p>
          <a:p>
            <a:pPr algn="l" defTabSz="844083" rtl="0">
              <a:lnSpc>
                <a:spcPct val="110000"/>
              </a:lnSpc>
              <a:spcAft>
                <a:spcPts val="277"/>
              </a:spcAft>
              <a:defRPr/>
            </a:pPr>
            <a:endParaRPr lang="en-GB" sz="1292" b="1" kern="1200" dirty="0">
              <a:solidFill>
                <a:srgbClr val="FFFFFF"/>
              </a:solidFill>
              <a:latin typeface="Arial"/>
              <a:ea typeface="+mn-ea"/>
              <a:cs typeface="+mn-cs"/>
            </a:endParaRPr>
          </a:p>
          <a:p>
            <a:pPr marL="158265" indent="-158265" algn="l" defTabSz="844083" rtl="0">
              <a:lnSpc>
                <a:spcPct val="110000"/>
              </a:lnSpc>
              <a:spcAft>
                <a:spcPts val="277"/>
              </a:spcAft>
              <a:buFont typeface="Arial" panose="020B0604020202020204" pitchFamily="34" charset="0"/>
              <a:buChar char="•"/>
              <a:defRPr/>
            </a:pPr>
            <a:r>
              <a:rPr lang="it-IT" sz="969" kern="1200" dirty="0">
                <a:solidFill>
                  <a:srgbClr val="FFFFFF"/>
                </a:solidFill>
                <a:latin typeface="Arial"/>
                <a:ea typeface="+mn-ea"/>
                <a:cs typeface="+mn-cs"/>
              </a:rPr>
              <a:t>Interviste con i responsabili di funzione</a:t>
            </a:r>
          </a:p>
          <a:p>
            <a:pPr marL="158265" indent="-158265" algn="l" defTabSz="844083" rtl="0">
              <a:lnSpc>
                <a:spcPct val="110000"/>
              </a:lnSpc>
              <a:spcAft>
                <a:spcPts val="277"/>
              </a:spcAft>
              <a:buFont typeface="Arial" panose="020B0604020202020204" pitchFamily="34" charset="0"/>
              <a:buChar char="•"/>
              <a:defRPr/>
            </a:pPr>
            <a:r>
              <a:rPr lang="it-IT" sz="969" kern="1200" dirty="0">
                <a:solidFill>
                  <a:srgbClr val="FFFFFF"/>
                </a:solidFill>
                <a:latin typeface="Arial"/>
                <a:ea typeface="+mn-ea"/>
                <a:cs typeface="+mn-cs"/>
              </a:rPr>
              <a:t>Mappatura delle attività esposte a rischi 231</a:t>
            </a:r>
          </a:p>
          <a:p>
            <a:pPr marL="158265" indent="-158265" algn="l" defTabSz="844083" rtl="0">
              <a:lnSpc>
                <a:spcPct val="110000"/>
              </a:lnSpc>
              <a:spcAft>
                <a:spcPts val="277"/>
              </a:spcAft>
              <a:buFont typeface="Arial" panose="020B0604020202020204" pitchFamily="34" charset="0"/>
              <a:buChar char="•"/>
              <a:defRPr/>
            </a:pPr>
            <a:r>
              <a:rPr lang="it-IT" sz="969" kern="1200" dirty="0">
                <a:solidFill>
                  <a:srgbClr val="FFFFFF"/>
                </a:solidFill>
                <a:latin typeface="Arial"/>
                <a:ea typeface="+mn-ea"/>
                <a:cs typeface="+mn-cs"/>
              </a:rPr>
              <a:t>Condivisione delle risultanze</a:t>
            </a:r>
          </a:p>
        </p:txBody>
      </p:sp>
      <p:sp>
        <p:nvSpPr>
          <p:cNvPr id="9" name="TextBox 2">
            <a:extLst>
              <a:ext uri="{FF2B5EF4-FFF2-40B4-BE49-F238E27FC236}">
                <a16:creationId xmlns:a16="http://schemas.microsoft.com/office/drawing/2014/main" id="{D7C3B79D-2757-D627-9707-3C4BEEAE3799}"/>
              </a:ext>
            </a:extLst>
          </p:cNvPr>
          <p:cNvSpPr txBox="1"/>
          <p:nvPr/>
        </p:nvSpPr>
        <p:spPr>
          <a:xfrm>
            <a:off x="3686081" y="2036298"/>
            <a:ext cx="1579642" cy="3642946"/>
          </a:xfrm>
          <a:prstGeom prst="rect">
            <a:avLst/>
          </a:prstGeom>
          <a:solidFill>
            <a:srgbClr val="0C233C"/>
          </a:solidFill>
        </p:spPr>
        <p:txBody>
          <a:bodyPr wrap="square" lIns="166154" tIns="664615" rIns="166154" bIns="166154" rtlCol="0">
            <a:noAutofit/>
          </a:bodyPr>
          <a:lstStyle/>
          <a:p>
            <a:pPr algn="l" defTabSz="844083" rtl="0">
              <a:lnSpc>
                <a:spcPct val="70000"/>
              </a:lnSpc>
              <a:spcAft>
                <a:spcPts val="1108"/>
              </a:spcAft>
              <a:defRPr/>
            </a:pPr>
            <a:r>
              <a:rPr lang="en-GB" sz="4431" b="1" kern="1200" dirty="0">
                <a:solidFill>
                  <a:srgbClr val="FFFFFF"/>
                </a:solidFill>
                <a:latin typeface="KPMG Bold"/>
                <a:ea typeface="+mn-ea"/>
                <a:cs typeface="+mn-cs"/>
              </a:rPr>
              <a:t>03</a:t>
            </a:r>
          </a:p>
          <a:p>
            <a:pPr algn="l" defTabSz="844083" rtl="0">
              <a:lnSpc>
                <a:spcPct val="110000"/>
              </a:lnSpc>
              <a:spcAft>
                <a:spcPts val="277"/>
              </a:spcAft>
              <a:defRPr/>
            </a:pPr>
            <a:r>
              <a:rPr lang="en-GB" sz="1292" b="1" kern="1200" dirty="0">
                <a:solidFill>
                  <a:srgbClr val="FFFFFF"/>
                </a:solidFill>
                <a:latin typeface="Arial"/>
                <a:ea typeface="+mn-ea"/>
                <a:cs typeface="+mn-cs"/>
              </a:rPr>
              <a:t>Analisi dei controlli</a:t>
            </a:r>
          </a:p>
          <a:p>
            <a:pPr algn="l" defTabSz="844083" rtl="0">
              <a:lnSpc>
                <a:spcPct val="110000"/>
              </a:lnSpc>
              <a:spcAft>
                <a:spcPts val="277"/>
              </a:spcAft>
              <a:defRPr/>
            </a:pPr>
            <a:endParaRPr lang="en-GB" sz="1292" b="1" kern="1200" dirty="0">
              <a:solidFill>
                <a:srgbClr val="FFFFFF"/>
              </a:solidFill>
              <a:latin typeface="Arial"/>
              <a:ea typeface="+mn-ea"/>
              <a:cs typeface="+mn-cs"/>
            </a:endParaRPr>
          </a:p>
          <a:p>
            <a:pPr marL="158265" indent="-158265" algn="l" defTabSz="844083" rtl="0">
              <a:lnSpc>
                <a:spcPct val="110000"/>
              </a:lnSpc>
              <a:spcAft>
                <a:spcPts val="277"/>
              </a:spcAft>
              <a:buFont typeface="Arial" panose="020B0604020202020204" pitchFamily="34" charset="0"/>
              <a:buChar char="•"/>
              <a:defRPr/>
            </a:pPr>
            <a:r>
              <a:rPr lang="en-US" sz="969" kern="1200" dirty="0">
                <a:solidFill>
                  <a:srgbClr val="FFFFFF"/>
                </a:solidFill>
                <a:latin typeface="Arial"/>
                <a:ea typeface="+mn-ea"/>
                <a:cs typeface="+mn-cs"/>
              </a:rPr>
              <a:t>As Is analysis</a:t>
            </a:r>
          </a:p>
          <a:p>
            <a:pPr marL="158265" indent="-158265" algn="l" defTabSz="844083" rtl="0">
              <a:lnSpc>
                <a:spcPct val="110000"/>
              </a:lnSpc>
              <a:spcAft>
                <a:spcPts val="277"/>
              </a:spcAft>
              <a:buFont typeface="Arial" panose="020B0604020202020204" pitchFamily="34" charset="0"/>
              <a:buChar char="•"/>
              <a:defRPr/>
            </a:pPr>
            <a:r>
              <a:rPr lang="en-US" sz="969" kern="1200" dirty="0">
                <a:solidFill>
                  <a:srgbClr val="FFFFFF"/>
                </a:solidFill>
                <a:latin typeface="Arial"/>
                <a:ea typeface="+mn-ea"/>
                <a:cs typeface="+mn-cs"/>
              </a:rPr>
              <a:t>Gap analysis &amp; Action plan</a:t>
            </a:r>
          </a:p>
        </p:txBody>
      </p:sp>
      <p:sp>
        <p:nvSpPr>
          <p:cNvPr id="10" name="Rettangolo 9">
            <a:extLst>
              <a:ext uri="{FF2B5EF4-FFF2-40B4-BE49-F238E27FC236}">
                <a16:creationId xmlns:a16="http://schemas.microsoft.com/office/drawing/2014/main" id="{759D7F7B-4A5E-8D57-6772-F4A3F80472FD}"/>
              </a:ext>
            </a:extLst>
          </p:cNvPr>
          <p:cNvSpPr/>
          <p:nvPr/>
        </p:nvSpPr>
        <p:spPr>
          <a:xfrm>
            <a:off x="30998" y="494127"/>
            <a:ext cx="500710"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5.1</a:t>
            </a:r>
          </a:p>
        </p:txBody>
      </p:sp>
    </p:spTree>
    <p:extLst>
      <p:ext uri="{BB962C8B-B14F-4D97-AF65-F5344CB8AC3E}">
        <p14:creationId xmlns:p14="http://schemas.microsoft.com/office/powerpoint/2010/main" val="2540838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787998" y="637305"/>
            <a:ext cx="7639200" cy="478523"/>
          </a:xfrm>
        </p:spPr>
        <p:txBody>
          <a:bodyPr/>
          <a:lstStyle/>
          <a:p>
            <a:r>
              <a:rPr lang="it-IT" sz="4431" dirty="0"/>
              <a:t>Approccio Metodologico: Pianificazione</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716803" y="1169057"/>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sp>
        <p:nvSpPr>
          <p:cNvPr id="45" name="Rettangolo 44">
            <a:extLst>
              <a:ext uri="{FF2B5EF4-FFF2-40B4-BE49-F238E27FC236}">
                <a16:creationId xmlns:a16="http://schemas.microsoft.com/office/drawing/2014/main" id="{25497B79-3DA0-43DE-AB95-9B2A74235206}"/>
              </a:ext>
            </a:extLst>
          </p:cNvPr>
          <p:cNvSpPr/>
          <p:nvPr/>
        </p:nvSpPr>
        <p:spPr>
          <a:xfrm>
            <a:off x="182197" y="510545"/>
            <a:ext cx="500710"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5.1</a:t>
            </a:r>
          </a:p>
        </p:txBody>
      </p:sp>
      <p:sp>
        <p:nvSpPr>
          <p:cNvPr id="46" name="Rectangle 1">
            <a:extLst>
              <a:ext uri="{FF2B5EF4-FFF2-40B4-BE49-F238E27FC236}">
                <a16:creationId xmlns:a16="http://schemas.microsoft.com/office/drawing/2014/main" id="{4A3C5D90-423D-456B-941B-E03063E0F848}"/>
              </a:ext>
            </a:extLst>
          </p:cNvPr>
          <p:cNvSpPr>
            <a:spLocks noChangeArrowheads="1"/>
          </p:cNvSpPr>
          <p:nvPr/>
        </p:nvSpPr>
        <p:spPr bwMode="auto">
          <a:xfrm>
            <a:off x="1285848" y="2007280"/>
            <a:ext cx="7111692" cy="2400657"/>
          </a:xfrm>
          <a:prstGeom prst="rect">
            <a:avLst/>
          </a:prstGeom>
          <a:noFill/>
          <a:ln w="9525">
            <a:noFill/>
            <a:miter lim="800000"/>
            <a:headEnd/>
            <a:tailEnd/>
          </a:ln>
          <a:effectLst/>
        </p:spPr>
        <p:txBody>
          <a:bodyPr vert="horz" wrap="square" lIns="77913" tIns="0" rIns="77913" bIns="0" numCol="1" anchor="t" anchorCtr="0" compatLnSpc="1">
            <a:prstTxWarp prst="textNoShape">
              <a:avLst/>
            </a:prstTxWarp>
            <a:spAutoFit/>
          </a:bodyPr>
          <a:lstStyle/>
          <a:p>
            <a:pPr algn="just" defTabSz="844083" rtl="0" fontAlgn="base">
              <a:spcBef>
                <a:spcPct val="0"/>
              </a:spcBef>
              <a:spcAft>
                <a:spcPct val="0"/>
              </a:spcAft>
              <a:defRPr/>
            </a:pPr>
            <a:r>
              <a:rPr lang="it-IT" sz="1200" dirty="0">
                <a:solidFill>
                  <a:srgbClr val="00338D"/>
                </a:solidFill>
                <a:latin typeface="Arial" panose="020B0604020202020204" pitchFamily="34" charset="0"/>
                <a:ea typeface="+mn-ea"/>
                <a:cs typeface="+mn-cs"/>
              </a:rPr>
              <a:t>in questa fase preliminare è </a:t>
            </a:r>
            <a:r>
              <a:rPr lang="it-IT" sz="1200" u="sng" dirty="0">
                <a:solidFill>
                  <a:srgbClr val="00338D"/>
                </a:solidFill>
                <a:latin typeface="Arial" panose="020B0604020202020204" pitchFamily="34" charset="0"/>
                <a:ea typeface="+mn-ea"/>
                <a:cs typeface="+mn-cs"/>
              </a:rPr>
              <a:t>di fondamentale importanza predisporre </a:t>
            </a:r>
            <a:r>
              <a:rPr lang="it-IT" sz="1200" u="sng" dirty="0">
                <a:solidFill>
                  <a:srgbClr val="00338D"/>
                </a:solidFill>
                <a:uFill>
                  <a:solidFill>
                    <a:srgbClr val="00338D"/>
                  </a:solidFill>
                </a:uFill>
                <a:latin typeface="Arial" panose="020B0604020202020204" pitchFamily="34" charset="0"/>
                <a:ea typeface="+mn-ea"/>
                <a:cs typeface="+mn-cs"/>
              </a:rPr>
              <a:t>un </a:t>
            </a:r>
            <a:r>
              <a:rPr lang="it-IT" sz="1200" b="1" i="1" u="sng" dirty="0">
                <a:solidFill>
                  <a:srgbClr val="C6007E"/>
                </a:solidFill>
                <a:uFill>
                  <a:solidFill>
                    <a:srgbClr val="00338D"/>
                  </a:solidFill>
                </a:uFill>
                <a:latin typeface="Arial" panose="020B0604020202020204" pitchFamily="34" charset="0"/>
                <a:ea typeface="+mn-ea"/>
                <a:cs typeface="+mn-cs"/>
              </a:rPr>
              <a:t>piano di azione</a:t>
            </a:r>
            <a:r>
              <a:rPr lang="it-IT" sz="1200" b="1" dirty="0">
                <a:solidFill>
                  <a:srgbClr val="C6007E"/>
                </a:solidFill>
                <a:latin typeface="Arial" panose="020B0604020202020204" pitchFamily="34" charset="0"/>
                <a:ea typeface="+mn-ea"/>
                <a:cs typeface="+mn-cs"/>
              </a:rPr>
              <a:t> </a:t>
            </a:r>
            <a:r>
              <a:rPr lang="it-IT" sz="1200" dirty="0">
                <a:solidFill>
                  <a:srgbClr val="00338D"/>
                </a:solidFill>
                <a:latin typeface="Arial" panose="020B0604020202020204" pitchFamily="34" charset="0"/>
                <a:ea typeface="+mn-ea"/>
                <a:cs typeface="+mn-cs"/>
              </a:rPr>
              <a:t>per la Società:</a:t>
            </a:r>
          </a:p>
          <a:p>
            <a:pPr marL="263776" indent="-263776" algn="just" defTabSz="844083" rtl="0" fontAlgn="base">
              <a:spcBef>
                <a:spcPct val="0"/>
              </a:spcBef>
              <a:spcAft>
                <a:spcPct val="0"/>
              </a:spcAft>
              <a:buClr>
                <a:srgbClr val="C6007E"/>
              </a:buClr>
              <a:buFont typeface="Wingdings 3" panose="05040102010807070707" pitchFamily="18" charset="2"/>
              <a:buChar char=""/>
              <a:defRPr/>
            </a:pPr>
            <a:r>
              <a:rPr lang="it-IT" sz="1200" dirty="0">
                <a:solidFill>
                  <a:srgbClr val="00338D"/>
                </a:solidFill>
                <a:latin typeface="Arial" panose="020B0604020202020204" pitchFamily="34" charset="0"/>
                <a:ea typeface="+mn-ea"/>
                <a:cs typeface="+mn-cs"/>
              </a:rPr>
              <a:t>anche sulla base di specifica </a:t>
            </a:r>
            <a:r>
              <a:rPr lang="it-IT" sz="1200" b="1" dirty="0">
                <a:solidFill>
                  <a:srgbClr val="00338D"/>
                </a:solidFill>
                <a:latin typeface="Arial" panose="020B0604020202020204" pitchFamily="34" charset="0"/>
                <a:ea typeface="+mn-ea"/>
                <a:cs typeface="+mn-cs"/>
              </a:rPr>
              <a:t>checklist</a:t>
            </a:r>
            <a:r>
              <a:rPr lang="it-IT" sz="1200" dirty="0">
                <a:solidFill>
                  <a:srgbClr val="00338D"/>
                </a:solidFill>
                <a:latin typeface="Arial" panose="020B0604020202020204" pitchFamily="34" charset="0"/>
                <a:ea typeface="+mn-ea"/>
                <a:cs typeface="+mn-cs"/>
              </a:rPr>
              <a:t>, identificazione e acquisizione </a:t>
            </a:r>
            <a:r>
              <a:rPr lang="it-IT" sz="1200" u="sng" dirty="0">
                <a:solidFill>
                  <a:srgbClr val="00338D"/>
                </a:solidFill>
                <a:uFill>
                  <a:solidFill>
                    <a:srgbClr val="C6007E"/>
                  </a:solidFill>
                </a:uFill>
                <a:latin typeface="Arial" panose="020B0604020202020204" pitchFamily="34" charset="0"/>
                <a:ea typeface="+mn-ea"/>
                <a:cs typeface="+mn-cs"/>
              </a:rPr>
              <a:t>delle informazioni e della documentazione necessarie</a:t>
            </a:r>
            <a:r>
              <a:rPr lang="it-IT" sz="1200" dirty="0">
                <a:solidFill>
                  <a:srgbClr val="00338D"/>
                </a:solidFill>
                <a:latin typeface="Arial" panose="020B0604020202020204" pitchFamily="34" charset="0"/>
                <a:ea typeface="+mn-ea"/>
                <a:cs typeface="+mn-cs"/>
              </a:rPr>
              <a:t> per ottenere una completa visione dell'attività svolta e del sistema organizzativo della Società.</a:t>
            </a:r>
          </a:p>
          <a:p>
            <a:pPr marL="263776" indent="-263776" algn="just" defTabSz="844083" rtl="0" fontAlgn="base">
              <a:spcBef>
                <a:spcPct val="0"/>
              </a:spcBef>
              <a:spcAft>
                <a:spcPct val="0"/>
              </a:spcAft>
              <a:buClr>
                <a:srgbClr val="C6007E"/>
              </a:buClr>
              <a:buFont typeface="Wingdings 3" panose="05040102010807070707" pitchFamily="18" charset="2"/>
              <a:buChar char=""/>
              <a:defRPr/>
            </a:pPr>
            <a:r>
              <a:rPr lang="it-IT" sz="1200" dirty="0">
                <a:solidFill>
                  <a:srgbClr val="00338D"/>
                </a:solidFill>
                <a:latin typeface="Arial" panose="020B0604020202020204" pitchFamily="34" charset="0"/>
                <a:ea typeface="+mn-ea"/>
                <a:cs typeface="+mn-cs"/>
              </a:rPr>
              <a:t>individuazione </a:t>
            </a:r>
          </a:p>
          <a:p>
            <a:pPr marL="531706" indent="-263776" algn="just" defTabSz="844083" rtl="0" fontAlgn="base">
              <a:spcBef>
                <a:spcPct val="0"/>
              </a:spcBef>
              <a:spcAft>
                <a:spcPct val="0"/>
              </a:spcAft>
              <a:buClr>
                <a:srgbClr val="C6007E"/>
              </a:buClr>
              <a:buFont typeface="Wingdings" panose="05000000000000000000" pitchFamily="2" charset="2"/>
              <a:buChar char="§"/>
              <a:defRPr/>
            </a:pPr>
            <a:r>
              <a:rPr lang="it-IT" sz="1200" dirty="0">
                <a:solidFill>
                  <a:srgbClr val="00338D"/>
                </a:solidFill>
                <a:latin typeface="Arial" panose="020B0604020202020204" pitchFamily="34" charset="0"/>
                <a:ea typeface="+mn-ea"/>
                <a:cs typeface="+mn-cs"/>
              </a:rPr>
              <a:t>del </a:t>
            </a:r>
            <a:r>
              <a:rPr lang="it-IT" sz="1200" b="1" dirty="0">
                <a:solidFill>
                  <a:srgbClr val="00338D"/>
                </a:solidFill>
                <a:latin typeface="Arial" panose="020B0604020202020204" pitchFamily="34" charset="0"/>
                <a:ea typeface="+mn-ea"/>
                <a:cs typeface="+mn-cs"/>
              </a:rPr>
              <a:t>team di lavoro</a:t>
            </a:r>
          </a:p>
          <a:p>
            <a:pPr marL="531706" indent="-263776" algn="just" defTabSz="844083" rtl="0" fontAlgn="base">
              <a:spcBef>
                <a:spcPct val="0"/>
              </a:spcBef>
              <a:spcAft>
                <a:spcPct val="0"/>
              </a:spcAft>
              <a:buClr>
                <a:srgbClr val="C6007E"/>
              </a:buClr>
              <a:buFont typeface="Wingdings" panose="05000000000000000000" pitchFamily="2" charset="2"/>
              <a:buChar char="§"/>
              <a:defRPr/>
            </a:pPr>
            <a:r>
              <a:rPr lang="it-IT" sz="1200" dirty="0">
                <a:solidFill>
                  <a:srgbClr val="00338D"/>
                </a:solidFill>
                <a:latin typeface="Arial" panose="020B0604020202020204" pitchFamily="34" charset="0"/>
                <a:ea typeface="+mn-ea"/>
                <a:cs typeface="+mn-cs"/>
              </a:rPr>
              <a:t>di un </a:t>
            </a:r>
            <a:r>
              <a:rPr lang="it-IT" sz="1200" b="1" dirty="0">
                <a:solidFill>
                  <a:srgbClr val="00338D"/>
                </a:solidFill>
                <a:latin typeface="Arial" panose="020B0604020202020204" pitchFamily="34" charset="0"/>
                <a:ea typeface="+mn-ea"/>
                <a:cs typeface="+mn-cs"/>
              </a:rPr>
              <a:t>referente progettuale interno </a:t>
            </a:r>
            <a:r>
              <a:rPr lang="it-IT" sz="1200" dirty="0">
                <a:solidFill>
                  <a:srgbClr val="00338D"/>
                </a:solidFill>
                <a:latin typeface="Arial" panose="020B0604020202020204" pitchFamily="34" charset="0"/>
                <a:ea typeface="+mn-ea"/>
                <a:cs typeface="+mn-cs"/>
              </a:rPr>
              <a:t>alla Società, che sarà coinvolto nelle fasi di pianificazione delle attività e fungerà da raccordo tra il team di lavoro e le funzioni aziendali coinvolte nel progetto</a:t>
            </a:r>
          </a:p>
          <a:p>
            <a:pPr marL="531706" indent="-263776" algn="just" defTabSz="844083" rtl="0" fontAlgn="base">
              <a:spcBef>
                <a:spcPct val="0"/>
              </a:spcBef>
              <a:spcAft>
                <a:spcPct val="0"/>
              </a:spcAft>
              <a:buClr>
                <a:srgbClr val="C6007E"/>
              </a:buClr>
              <a:buFont typeface="Wingdings" panose="05000000000000000000" pitchFamily="2" charset="2"/>
              <a:buChar char="§"/>
              <a:defRPr/>
            </a:pPr>
            <a:r>
              <a:rPr lang="it-IT" sz="1200" dirty="0">
                <a:solidFill>
                  <a:srgbClr val="00338D"/>
                </a:solidFill>
                <a:latin typeface="Arial" panose="020B0604020202020204" pitchFamily="34" charset="0"/>
                <a:ea typeface="+mn-ea"/>
                <a:cs typeface="+mn-cs"/>
              </a:rPr>
              <a:t>dello </a:t>
            </a:r>
            <a:r>
              <a:rPr lang="it-IT" sz="1200" b="1" dirty="0" err="1">
                <a:solidFill>
                  <a:srgbClr val="00338D"/>
                </a:solidFill>
                <a:latin typeface="Arial" panose="020B0604020202020204" pitchFamily="34" charset="0"/>
                <a:ea typeface="+mn-ea"/>
                <a:cs typeface="+mn-cs"/>
              </a:rPr>
              <a:t>Steering</a:t>
            </a:r>
            <a:r>
              <a:rPr lang="it-IT" sz="1200" b="1" dirty="0">
                <a:solidFill>
                  <a:srgbClr val="00338D"/>
                </a:solidFill>
                <a:latin typeface="Arial" panose="020B0604020202020204" pitchFamily="34" charset="0"/>
                <a:ea typeface="+mn-ea"/>
                <a:cs typeface="+mn-cs"/>
              </a:rPr>
              <a:t> </a:t>
            </a:r>
            <a:r>
              <a:rPr lang="it-IT" sz="1200" b="1" dirty="0" err="1">
                <a:solidFill>
                  <a:srgbClr val="00338D"/>
                </a:solidFill>
                <a:latin typeface="Arial" panose="020B0604020202020204" pitchFamily="34" charset="0"/>
                <a:ea typeface="+mn-ea"/>
                <a:cs typeface="+mn-cs"/>
              </a:rPr>
              <a:t>Committee</a:t>
            </a:r>
            <a:r>
              <a:rPr lang="it-IT" sz="1200" dirty="0">
                <a:solidFill>
                  <a:srgbClr val="00338D"/>
                </a:solidFill>
                <a:latin typeface="Arial" panose="020B0604020202020204" pitchFamily="34" charset="0"/>
                <a:ea typeface="+mn-ea"/>
                <a:cs typeface="+mn-cs"/>
              </a:rPr>
              <a:t>, che sarà coinvolto ai fini della definizione del piano di azione e in fase di condivisione/recepimento degli output di progetto, nonché in caso di eventuali difficoltà progettuali insorte</a:t>
            </a:r>
          </a:p>
        </p:txBody>
      </p:sp>
      <p:sp>
        <p:nvSpPr>
          <p:cNvPr id="47" name="Rettangolo arrotondato 13">
            <a:extLst>
              <a:ext uri="{FF2B5EF4-FFF2-40B4-BE49-F238E27FC236}">
                <a16:creationId xmlns:a16="http://schemas.microsoft.com/office/drawing/2014/main" id="{74940066-1232-42C4-9C3A-39D318CD9AEE}"/>
              </a:ext>
            </a:extLst>
          </p:cNvPr>
          <p:cNvSpPr/>
          <p:nvPr/>
        </p:nvSpPr>
        <p:spPr>
          <a:xfrm>
            <a:off x="1087339" y="4756055"/>
            <a:ext cx="2311354" cy="289169"/>
          </a:xfrm>
          <a:prstGeom prst="round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marL="263776" indent="-263776" algn="ctr" defTabSz="844083" rtl="0">
              <a:buClr>
                <a:srgbClr val="FFFFFF"/>
              </a:buClr>
              <a:buFont typeface="Arial" panose="020B0604020202020204" pitchFamily="34" charset="0"/>
              <a:buChar char="►"/>
            </a:pPr>
            <a:r>
              <a:rPr lang="it-IT" sz="1292" b="1" kern="1200" dirty="0">
                <a:solidFill>
                  <a:srgbClr val="FFFFFF"/>
                </a:solidFill>
                <a:latin typeface="Arial"/>
              </a:rPr>
              <a:t>obiettivi/output di fase</a:t>
            </a:r>
          </a:p>
        </p:txBody>
      </p:sp>
      <p:sp>
        <p:nvSpPr>
          <p:cNvPr id="48" name="Rettangolo 47">
            <a:extLst>
              <a:ext uri="{FF2B5EF4-FFF2-40B4-BE49-F238E27FC236}">
                <a16:creationId xmlns:a16="http://schemas.microsoft.com/office/drawing/2014/main" id="{79288321-E2D4-4762-820E-586795087C0C}"/>
              </a:ext>
            </a:extLst>
          </p:cNvPr>
          <p:cNvSpPr/>
          <p:nvPr/>
        </p:nvSpPr>
        <p:spPr>
          <a:xfrm>
            <a:off x="1087339" y="5048126"/>
            <a:ext cx="6969323" cy="734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marL="199390" indent="-199390" algn="l" defTabSz="844083" rtl="0">
              <a:buFont typeface="Arial" panose="020B0604020202020204" pitchFamily="34" charset="0"/>
              <a:buChar char="•"/>
            </a:pPr>
            <a:r>
              <a:rPr lang="it-IT" sz="1200" kern="1200" dirty="0">
                <a:solidFill>
                  <a:srgbClr val="00338D"/>
                </a:solidFill>
                <a:latin typeface="Arial"/>
              </a:rPr>
              <a:t>Organizzazione e </a:t>
            </a:r>
            <a:r>
              <a:rPr lang="it-IT" sz="1200" b="1" kern="1200" dirty="0">
                <a:solidFill>
                  <a:srgbClr val="00338D"/>
                </a:solidFill>
                <a:latin typeface="Arial"/>
              </a:rPr>
              <a:t>pianificazione delle attività</a:t>
            </a:r>
          </a:p>
          <a:p>
            <a:pPr marL="199390" indent="-199390" algn="l" defTabSz="844083" rtl="0">
              <a:buFont typeface="Arial" panose="020B0604020202020204" pitchFamily="34" charset="0"/>
              <a:buChar char="•"/>
            </a:pPr>
            <a:r>
              <a:rPr lang="it-IT" sz="1200" kern="1200" dirty="0">
                <a:solidFill>
                  <a:srgbClr val="00338D"/>
                </a:solidFill>
                <a:latin typeface="Arial"/>
              </a:rPr>
              <a:t>Acquisizione e analisi della </a:t>
            </a:r>
            <a:r>
              <a:rPr lang="it-IT" sz="1200" b="1" kern="1200" dirty="0">
                <a:solidFill>
                  <a:srgbClr val="00338D"/>
                </a:solidFill>
                <a:latin typeface="Arial"/>
              </a:rPr>
              <a:t>documentazione</a:t>
            </a:r>
            <a:r>
              <a:rPr lang="it-IT" sz="1200" kern="1200" dirty="0">
                <a:solidFill>
                  <a:srgbClr val="00338D"/>
                </a:solidFill>
                <a:latin typeface="Arial"/>
              </a:rPr>
              <a:t> rilevante</a:t>
            </a:r>
          </a:p>
          <a:p>
            <a:pPr marL="199390" indent="-199390" algn="l" defTabSz="844083" rtl="0">
              <a:buFont typeface="Arial" panose="020B0604020202020204" pitchFamily="34" charset="0"/>
              <a:buChar char="•"/>
            </a:pPr>
            <a:r>
              <a:rPr lang="it-IT" sz="1200" kern="1200" dirty="0">
                <a:solidFill>
                  <a:srgbClr val="00338D"/>
                </a:solidFill>
                <a:latin typeface="Arial"/>
              </a:rPr>
              <a:t>Pianificazione delle </a:t>
            </a:r>
            <a:r>
              <a:rPr lang="it-IT" sz="1200" b="1" kern="1200" dirty="0">
                <a:solidFill>
                  <a:srgbClr val="00338D"/>
                </a:solidFill>
                <a:latin typeface="Arial"/>
              </a:rPr>
              <a:t>interviste</a:t>
            </a:r>
          </a:p>
        </p:txBody>
      </p:sp>
      <p:sp>
        <p:nvSpPr>
          <p:cNvPr id="49" name="Freccia circolare a destra 48">
            <a:extLst>
              <a:ext uri="{FF2B5EF4-FFF2-40B4-BE49-F238E27FC236}">
                <a16:creationId xmlns:a16="http://schemas.microsoft.com/office/drawing/2014/main" id="{53E371D6-D149-46BB-B240-2999332FDB88}"/>
              </a:ext>
            </a:extLst>
          </p:cNvPr>
          <p:cNvSpPr/>
          <p:nvPr/>
        </p:nvSpPr>
        <p:spPr>
          <a:xfrm>
            <a:off x="355261" y="1737112"/>
            <a:ext cx="703385" cy="927124"/>
          </a:xfrm>
          <a:prstGeom prst="curvedRightArrow">
            <a:avLst>
              <a:gd name="adj1" fmla="val 6941"/>
              <a:gd name="adj2" fmla="val 23129"/>
              <a:gd name="adj3" fmla="val 22778"/>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endParaRPr lang="it-IT" sz="923" kern="1200" dirty="0" err="1">
              <a:solidFill>
                <a:srgbClr val="FFFFFF"/>
              </a:solidFill>
              <a:latin typeface="Arial"/>
            </a:endParaRPr>
          </a:p>
        </p:txBody>
      </p:sp>
      <p:sp>
        <p:nvSpPr>
          <p:cNvPr id="50" name="Rectangle 1">
            <a:extLst>
              <a:ext uri="{FF2B5EF4-FFF2-40B4-BE49-F238E27FC236}">
                <a16:creationId xmlns:a16="http://schemas.microsoft.com/office/drawing/2014/main" id="{EF888AA5-3741-4137-B9BF-930459F723FC}"/>
              </a:ext>
            </a:extLst>
          </p:cNvPr>
          <p:cNvSpPr>
            <a:spLocks noChangeArrowheads="1"/>
          </p:cNvSpPr>
          <p:nvPr/>
        </p:nvSpPr>
        <p:spPr bwMode="auto">
          <a:xfrm>
            <a:off x="762093" y="1593090"/>
            <a:ext cx="7619815" cy="184666"/>
          </a:xfrm>
          <a:prstGeom prst="rect">
            <a:avLst/>
          </a:prstGeom>
          <a:solidFill>
            <a:schemeClr val="bg1"/>
          </a:solidFill>
          <a:ln w="9525">
            <a:noFill/>
            <a:miter lim="800000"/>
            <a:headEnd/>
            <a:tailEnd/>
          </a:ln>
          <a:effectLst/>
        </p:spPr>
        <p:txBody>
          <a:bodyPr vert="horz" wrap="square" lIns="77913" tIns="0" rIns="77913" bIns="0" numCol="1" anchor="t" anchorCtr="0" compatLnSpc="1">
            <a:prstTxWarp prst="textNoShape">
              <a:avLst/>
            </a:prstTxWarp>
            <a:spAutoFit/>
          </a:bodyPr>
          <a:lstStyle/>
          <a:p>
            <a:pPr algn="l" defTabSz="844083" rtl="0" fontAlgn="base">
              <a:spcBef>
                <a:spcPct val="0"/>
              </a:spcBef>
              <a:spcAft>
                <a:spcPct val="0"/>
              </a:spcAft>
              <a:defRPr/>
            </a:pPr>
            <a:r>
              <a:rPr lang="it-IT" sz="1200" dirty="0">
                <a:solidFill>
                  <a:srgbClr val="00338D"/>
                </a:solidFill>
                <a:latin typeface="Arial" panose="020B0604020202020204" pitchFamily="34" charset="0"/>
                <a:ea typeface="+mn-ea"/>
                <a:cs typeface="+mn-cs"/>
              </a:rPr>
              <a:t>Ogni realtà aziendale ha </a:t>
            </a:r>
            <a:r>
              <a:rPr lang="it-IT" sz="1200" b="1" u="sng" dirty="0">
                <a:solidFill>
                  <a:srgbClr val="00338D"/>
                </a:solidFill>
                <a:latin typeface="Arial" panose="020B0604020202020204" pitchFamily="34" charset="0"/>
                <a:ea typeface="+mn-ea"/>
                <a:cs typeface="+mn-cs"/>
              </a:rPr>
              <a:t>le proprie peculiarità e il proprio specifico assetto organizzativo</a:t>
            </a:r>
            <a:endParaRPr lang="it-IT" sz="1200" dirty="0">
              <a:solidFill>
                <a:srgbClr val="00338D"/>
              </a:solidFill>
              <a:latin typeface="Arial" panose="020B0604020202020204" pitchFamily="34" charset="0"/>
              <a:ea typeface="+mn-ea"/>
              <a:cs typeface="+mn-cs"/>
            </a:endParaRPr>
          </a:p>
        </p:txBody>
      </p:sp>
    </p:spTree>
    <p:extLst>
      <p:ext uri="{BB962C8B-B14F-4D97-AF65-F5344CB8AC3E}">
        <p14:creationId xmlns:p14="http://schemas.microsoft.com/office/powerpoint/2010/main" val="1695519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787998" y="637305"/>
            <a:ext cx="7639200" cy="478523"/>
          </a:xfrm>
        </p:spPr>
        <p:txBody>
          <a:bodyPr/>
          <a:lstStyle/>
          <a:p>
            <a:r>
              <a:rPr lang="it-IT" sz="4431" dirty="0"/>
              <a:t>Approccio Metodologico: Pianificazione</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716803" y="1169057"/>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graphicFrame>
        <p:nvGraphicFramePr>
          <p:cNvPr id="10" name="Tabella 9">
            <a:extLst>
              <a:ext uri="{FF2B5EF4-FFF2-40B4-BE49-F238E27FC236}">
                <a16:creationId xmlns:a16="http://schemas.microsoft.com/office/drawing/2014/main" id="{28806844-0787-47F5-B707-822311C853FB}"/>
              </a:ext>
            </a:extLst>
          </p:cNvPr>
          <p:cNvGraphicFramePr>
            <a:graphicFrameLocks noGrp="1"/>
          </p:cNvGraphicFramePr>
          <p:nvPr/>
        </p:nvGraphicFramePr>
        <p:xfrm>
          <a:off x="581713" y="1627423"/>
          <a:ext cx="8139630" cy="4662285"/>
        </p:xfrm>
        <a:graphic>
          <a:graphicData uri="http://schemas.openxmlformats.org/drawingml/2006/table">
            <a:tbl>
              <a:tblPr>
                <a:tableStyleId>{5C22544A-7EE6-4342-B048-85BDC9FD1C3A}</a:tableStyleId>
              </a:tblPr>
              <a:tblGrid>
                <a:gridCol w="341481">
                  <a:extLst>
                    <a:ext uri="{9D8B030D-6E8A-4147-A177-3AD203B41FA5}">
                      <a16:colId xmlns:a16="http://schemas.microsoft.com/office/drawing/2014/main" val="20000"/>
                    </a:ext>
                  </a:extLst>
                </a:gridCol>
                <a:gridCol w="7798149">
                  <a:extLst>
                    <a:ext uri="{9D8B030D-6E8A-4147-A177-3AD203B41FA5}">
                      <a16:colId xmlns:a16="http://schemas.microsoft.com/office/drawing/2014/main" val="20001"/>
                    </a:ext>
                  </a:extLst>
                </a:gridCol>
              </a:tblGrid>
              <a:tr h="173908">
                <a:tc gridSpan="2">
                  <a:txBody>
                    <a:bodyPr/>
                    <a:lstStyle/>
                    <a:p>
                      <a:pPr algn="l" fontAlgn="t"/>
                      <a:r>
                        <a:rPr lang="it-IT" sz="900" b="1" i="0" u="none" strike="noStrike" dirty="0">
                          <a:solidFill>
                            <a:schemeClr val="bg1"/>
                          </a:solidFill>
                          <a:effectLst/>
                          <a:latin typeface="Arial" panose="020B0604020202020204" pitchFamily="34" charset="0"/>
                          <a:ea typeface="Arial Unicode MS" panose="020B0604020202020204" pitchFamily="34" charset="-128"/>
                        </a:rPr>
                        <a:t>CHECK-LIST DOCUMENTAZIONE</a:t>
                      </a: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00338D"/>
                    </a:solidFill>
                  </a:tcPr>
                </a:tc>
                <a:tc hMerge="1">
                  <a:txBody>
                    <a:bodyPr/>
                    <a:lstStyle/>
                    <a:p>
                      <a:pPr algn="l" fontAlgn="t"/>
                      <a:endParaRPr lang="it-IT" sz="1000" b="1" i="0" u="none" strike="noStrike" dirty="0">
                        <a:solidFill>
                          <a:schemeClr val="bg1"/>
                        </a:solidFill>
                        <a:effectLst/>
                        <a:latin typeface="Arial" panose="020B0604020202020204" pitchFamily="34" charset="0"/>
                        <a:ea typeface="Arial Unicode MS" panose="020B0604020202020204" pitchFamily="34" charset="-128"/>
                      </a:endParaRPr>
                    </a:p>
                  </a:txBody>
                  <a:tcPr marL="5150" marR="5150" marT="515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73908">
                <a:tc gridSpan="2">
                  <a:txBody>
                    <a:bodyPr/>
                    <a:lstStyle/>
                    <a:p>
                      <a:pPr marL="171450" indent="-171450" algn="l" fontAlgn="t">
                        <a:buFont typeface="Wingdings" panose="05000000000000000000" pitchFamily="2" charset="2"/>
                        <a:buChar char="§"/>
                      </a:pPr>
                      <a:r>
                        <a:rPr lang="it-IT" sz="900" b="1" i="0" u="none" strike="noStrike" dirty="0">
                          <a:solidFill>
                            <a:schemeClr val="bg1"/>
                          </a:solidFill>
                          <a:effectLst/>
                          <a:latin typeface="Arial" panose="020B0604020202020204" pitchFamily="34" charset="0"/>
                          <a:ea typeface="Arial Unicode MS" panose="020B0604020202020204" pitchFamily="34" charset="-128"/>
                        </a:rPr>
                        <a:t>Informazioni generali</a:t>
                      </a: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00338D"/>
                    </a:solidFill>
                  </a:tcPr>
                </a:tc>
                <a:tc hMerge="1">
                  <a:txBody>
                    <a:bodyPr/>
                    <a:lstStyle/>
                    <a:p>
                      <a:endParaRPr lang="it-IT"/>
                    </a:p>
                  </a:txBody>
                  <a:tcPr/>
                </a:tc>
                <a:extLst>
                  <a:ext uri="{0D108BD9-81ED-4DB2-BD59-A6C34878D82A}">
                    <a16:rowId xmlns:a16="http://schemas.microsoft.com/office/drawing/2014/main" val="10001"/>
                  </a:ext>
                </a:extLst>
              </a:tr>
              <a:tr h="173908">
                <a:tc>
                  <a:txBody>
                    <a:bodyPr/>
                    <a:lstStyle/>
                    <a:p>
                      <a:pPr algn="ctr" fontAlgn="t"/>
                      <a:r>
                        <a:rPr lang="it-IT" sz="900" u="none" strike="noStrike" dirty="0">
                          <a:solidFill>
                            <a:schemeClr val="tx2"/>
                          </a:solidFill>
                          <a:effectLst/>
                          <a:latin typeface="Arial" panose="020B0604020202020204" pitchFamily="34" charset="0"/>
                        </a:rPr>
                        <a:t>1</a:t>
                      </a:r>
                      <a:endParaRPr lang="it-IT" sz="900" b="1" i="0" u="none" strike="noStrike" dirty="0">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Documentazione</a:t>
                      </a:r>
                      <a:r>
                        <a:rPr lang="it-IT" sz="900" u="none" strike="noStrike" baseline="0" dirty="0">
                          <a:solidFill>
                            <a:schemeClr val="tx2"/>
                          </a:solidFill>
                          <a:effectLst/>
                          <a:latin typeface="Arial" panose="020B0604020202020204" pitchFamily="34" charset="0"/>
                        </a:rPr>
                        <a:t> relativa ad eventuali precedenti contestazioni di illeciti, ove rilevanti ai fini dell'analisi </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3908">
                <a:tc>
                  <a:txBody>
                    <a:bodyPr/>
                    <a:lstStyle/>
                    <a:p>
                      <a:pPr algn="ctr" fontAlgn="t"/>
                      <a:r>
                        <a:rPr lang="it-IT" sz="900" u="none" strike="noStrike" dirty="0">
                          <a:solidFill>
                            <a:schemeClr val="tx2"/>
                          </a:solidFill>
                          <a:effectLst/>
                          <a:latin typeface="Arial" panose="020B0604020202020204" pitchFamily="34" charset="0"/>
                        </a:rPr>
                        <a:t>2</a:t>
                      </a:r>
                      <a:endParaRPr lang="it-IT" sz="900" b="1" i="0" u="none" strike="noStrike" dirty="0">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Eventuali accordi/contratti in essere con la Pubblica Amministrazione</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3908">
                <a:tc gridSpan="2">
                  <a:txBody>
                    <a:bodyPr/>
                    <a:lstStyle/>
                    <a:p>
                      <a:pPr marL="171450" indent="-171450" algn="l" fontAlgn="t">
                        <a:buFont typeface="Wingdings" panose="05000000000000000000" pitchFamily="2" charset="2"/>
                        <a:buChar char="§"/>
                      </a:pPr>
                      <a:r>
                        <a:rPr lang="it-IT" sz="900" b="1" u="none" strike="noStrike" dirty="0">
                          <a:solidFill>
                            <a:schemeClr val="bg1"/>
                          </a:solidFill>
                          <a:effectLst/>
                          <a:latin typeface="Arial" panose="020B0604020202020204" pitchFamily="34" charset="0"/>
                        </a:rPr>
                        <a:t>Struttura di </a:t>
                      </a:r>
                      <a:r>
                        <a:rPr lang="it-IT" sz="900" b="1" u="none" strike="noStrike" dirty="0" err="1">
                          <a:solidFill>
                            <a:schemeClr val="bg1"/>
                          </a:solidFill>
                          <a:effectLst/>
                          <a:latin typeface="Arial" panose="020B0604020202020204" pitchFamily="34" charset="0"/>
                        </a:rPr>
                        <a:t>governance</a:t>
                      </a:r>
                      <a:endParaRPr lang="it-IT" sz="900" b="1" i="0" u="none" strike="noStrike" dirty="0">
                        <a:solidFill>
                          <a:schemeClr val="bg1"/>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00A3A1"/>
                    </a:solidFill>
                  </a:tcPr>
                </a:tc>
                <a:tc hMerge="1">
                  <a:txBody>
                    <a:bodyPr/>
                    <a:lstStyle/>
                    <a:p>
                      <a:pPr algn="l" fontAlgn="t"/>
                      <a:endParaRPr lang="it-IT" sz="1000" b="1" i="0" u="none" strike="noStrike" dirty="0">
                        <a:solidFill>
                          <a:schemeClr val="bg1"/>
                        </a:solidFill>
                        <a:effectLst/>
                        <a:latin typeface="Arial" panose="020B0604020202020204" pitchFamily="34" charset="0"/>
                        <a:ea typeface="Arial Unicode MS" panose="020B0604020202020204" pitchFamily="34" charset="-128"/>
                      </a:endParaRPr>
                    </a:p>
                  </a:txBody>
                  <a:tcPr marL="5150" marR="5150" marT="515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73908">
                <a:tc>
                  <a:txBody>
                    <a:bodyPr/>
                    <a:lstStyle/>
                    <a:p>
                      <a:pPr algn="ctr" fontAlgn="t"/>
                      <a:r>
                        <a:rPr lang="it-IT" sz="900" u="none" strike="noStrike" dirty="0">
                          <a:solidFill>
                            <a:schemeClr val="tx2"/>
                          </a:solidFill>
                          <a:effectLst/>
                          <a:latin typeface="Arial" panose="020B0604020202020204" pitchFamily="34" charset="0"/>
                        </a:rPr>
                        <a:t>1</a:t>
                      </a:r>
                      <a:endParaRPr lang="it-IT" sz="900" b="1" i="0" u="none" strike="noStrike" dirty="0">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Visura camerale dei componenti del Consiglio di Amministrazione e del Collegio Sindacale</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3908">
                <a:tc>
                  <a:txBody>
                    <a:bodyPr/>
                    <a:lstStyle/>
                    <a:p>
                      <a:pPr algn="ctr" fontAlgn="t"/>
                      <a:r>
                        <a:rPr lang="it-IT" sz="900" u="none" strike="noStrike">
                          <a:solidFill>
                            <a:schemeClr val="tx2"/>
                          </a:solidFill>
                          <a:effectLst/>
                          <a:latin typeface="Arial" panose="020B0604020202020204" pitchFamily="34" charset="0"/>
                        </a:rPr>
                        <a:t>2</a:t>
                      </a:r>
                      <a:endParaRPr lang="it-IT" sz="900" b="1" i="0" u="none" strike="noStrike">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Verbali di nomina dei componenti del </a:t>
                      </a:r>
                      <a:r>
                        <a:rPr lang="it-IT" sz="900" u="none" strike="noStrike" dirty="0" err="1">
                          <a:solidFill>
                            <a:schemeClr val="tx2"/>
                          </a:solidFill>
                          <a:effectLst/>
                          <a:latin typeface="Arial" panose="020B0604020202020204" pitchFamily="34" charset="0"/>
                        </a:rPr>
                        <a:t>CdA</a:t>
                      </a:r>
                      <a:r>
                        <a:rPr lang="it-IT" sz="900" u="none" strike="noStrike" dirty="0">
                          <a:solidFill>
                            <a:schemeClr val="tx2"/>
                          </a:solidFill>
                          <a:effectLst/>
                          <a:latin typeface="Arial" panose="020B0604020202020204" pitchFamily="34" charset="0"/>
                        </a:rPr>
                        <a:t>, dell'Amministratore Delegato e/o Direttore Generale ove presenti</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73908">
                <a:tc>
                  <a:txBody>
                    <a:bodyPr/>
                    <a:lstStyle/>
                    <a:p>
                      <a:pPr algn="ctr" fontAlgn="t"/>
                      <a:r>
                        <a:rPr lang="it-IT" sz="900" u="none" strike="noStrike">
                          <a:solidFill>
                            <a:schemeClr val="tx2"/>
                          </a:solidFill>
                          <a:effectLst/>
                          <a:latin typeface="Arial" panose="020B0604020202020204" pitchFamily="34" charset="0"/>
                        </a:rPr>
                        <a:t>3</a:t>
                      </a:r>
                      <a:endParaRPr lang="it-IT" sz="900" b="1" i="0" u="none" strike="noStrike">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Bilancio di esercizio/consolidato, corredato da Relazione sulla gestione, Nota integrativa, Relazione della società di revisione e del Collegio Sindacale</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73908">
                <a:tc gridSpan="2">
                  <a:txBody>
                    <a:bodyPr/>
                    <a:lstStyle/>
                    <a:p>
                      <a:pPr marL="171450" indent="-171450" algn="l" fontAlgn="t">
                        <a:buFont typeface="Wingdings" panose="05000000000000000000" pitchFamily="2" charset="2"/>
                        <a:buChar char="§"/>
                      </a:pPr>
                      <a:r>
                        <a:rPr lang="it-IT" sz="900" b="1" u="none" strike="noStrike" kern="1200" dirty="0">
                          <a:solidFill>
                            <a:schemeClr val="bg1"/>
                          </a:solidFill>
                          <a:effectLst/>
                          <a:latin typeface="Arial" panose="020B0604020202020204" pitchFamily="34" charset="0"/>
                          <a:ea typeface="+mn-ea"/>
                          <a:cs typeface="+mn-cs"/>
                        </a:rPr>
                        <a:t>Aspetti organizzativi</a:t>
                      </a: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C6007E"/>
                    </a:solidFill>
                  </a:tcPr>
                </a:tc>
                <a:tc hMerge="1">
                  <a:txBody>
                    <a:bodyPr/>
                    <a:lstStyle/>
                    <a:p>
                      <a:pPr algn="l" fontAlgn="t"/>
                      <a:endParaRPr lang="it-IT" sz="1000" b="1" i="0" u="none" strike="noStrike" baseline="0" dirty="0">
                        <a:solidFill>
                          <a:schemeClr val="bg1"/>
                        </a:solidFill>
                        <a:effectLst/>
                        <a:latin typeface="Arial" panose="020B0604020202020204" pitchFamily="34" charset="0"/>
                        <a:ea typeface="Arial Unicode MS" panose="020B0604020202020204" pitchFamily="34" charset="-128"/>
                      </a:endParaRPr>
                    </a:p>
                  </a:txBody>
                  <a:tcPr marL="5150" marR="5150" marT="515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73908">
                <a:tc>
                  <a:txBody>
                    <a:bodyPr/>
                    <a:lstStyle/>
                    <a:p>
                      <a:pPr algn="ctr" fontAlgn="t"/>
                      <a:r>
                        <a:rPr lang="it-IT" sz="900" u="none" strike="noStrike">
                          <a:solidFill>
                            <a:schemeClr val="tx2"/>
                          </a:solidFill>
                          <a:effectLst/>
                          <a:latin typeface="Arial" panose="020B0604020202020204" pitchFamily="34" charset="0"/>
                        </a:rPr>
                        <a:t>1</a:t>
                      </a:r>
                      <a:endParaRPr lang="it-IT" sz="900" b="1" i="0" u="none" strike="noStrike">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baseline="0" dirty="0">
                          <a:solidFill>
                            <a:schemeClr val="tx2"/>
                          </a:solidFill>
                          <a:effectLst/>
                          <a:latin typeface="Arial" panose="020B0604020202020204" pitchFamily="34" charset="0"/>
                        </a:rPr>
                        <a:t>Statuto della Società</a:t>
                      </a:r>
                      <a:endParaRPr lang="it-IT" sz="900" b="0" i="0" u="none" strike="noStrike" baseline="0"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73908">
                <a:tc>
                  <a:txBody>
                    <a:bodyPr/>
                    <a:lstStyle/>
                    <a:p>
                      <a:pPr algn="ctr" fontAlgn="t"/>
                      <a:r>
                        <a:rPr lang="it-IT" sz="900" u="none" strike="noStrike">
                          <a:solidFill>
                            <a:schemeClr val="tx2"/>
                          </a:solidFill>
                          <a:effectLst/>
                          <a:latin typeface="Arial" panose="020B0604020202020204" pitchFamily="34" charset="0"/>
                        </a:rPr>
                        <a:t>2</a:t>
                      </a:r>
                      <a:endParaRPr lang="it-IT" sz="900" b="1" i="0" u="none" strike="noStrike">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b="0" i="0" u="none" strike="noStrike" baseline="0" dirty="0">
                          <a:solidFill>
                            <a:schemeClr val="tx2"/>
                          </a:solidFill>
                          <a:effectLst/>
                          <a:latin typeface="Arial" panose="020B0604020202020204" pitchFamily="34" charset="0"/>
                          <a:ea typeface="Arial Unicode MS" panose="020B0604020202020204" pitchFamily="34" charset="-128"/>
                        </a:rPr>
                        <a:t>Organigramma di Gruppo</a:t>
                      </a: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3908">
                <a:tc>
                  <a:txBody>
                    <a:bodyPr/>
                    <a:lstStyle/>
                    <a:p>
                      <a:pPr algn="ctr" fontAlgn="t"/>
                      <a:r>
                        <a:rPr lang="it-IT" sz="900" u="none" strike="noStrike" dirty="0">
                          <a:solidFill>
                            <a:schemeClr val="tx2"/>
                          </a:solidFill>
                          <a:effectLst/>
                          <a:latin typeface="Arial" panose="020B0604020202020204" pitchFamily="34" charset="0"/>
                        </a:rPr>
                        <a:t>3</a:t>
                      </a:r>
                      <a:endParaRPr lang="it-IT" sz="900" b="1" i="0" u="none" strike="noStrike" dirty="0">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Deleghe e procure</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73908">
                <a:tc>
                  <a:txBody>
                    <a:bodyPr/>
                    <a:lstStyle/>
                    <a:p>
                      <a:pPr algn="ctr" fontAlgn="t"/>
                      <a:r>
                        <a:rPr lang="it-IT" sz="900" u="none" strike="noStrike" dirty="0">
                          <a:solidFill>
                            <a:schemeClr val="tx2"/>
                          </a:solidFill>
                          <a:effectLst/>
                          <a:latin typeface="Arial" panose="020B0604020202020204" pitchFamily="34" charset="0"/>
                        </a:rPr>
                        <a:t>4</a:t>
                      </a:r>
                      <a:endParaRPr lang="it-IT" sz="900" b="1" i="0" u="none" strike="noStrike" dirty="0">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Eventuale Codice Etico/di Condotta di Gruppo</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73908">
                <a:tc>
                  <a:txBody>
                    <a:bodyPr/>
                    <a:lstStyle/>
                    <a:p>
                      <a:pPr algn="ctr" fontAlgn="t"/>
                      <a:r>
                        <a:rPr lang="it-IT" sz="900" u="none" strike="noStrike" dirty="0">
                          <a:solidFill>
                            <a:schemeClr val="tx2"/>
                          </a:solidFill>
                          <a:effectLst/>
                          <a:latin typeface="Arial" panose="020B0604020202020204" pitchFamily="34" charset="0"/>
                        </a:rPr>
                        <a:t>5</a:t>
                      </a:r>
                      <a:endParaRPr lang="it-IT" sz="900" b="1" i="0" u="none" strike="noStrike" dirty="0">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Procedure aziendali ed eventuali certificazioni (ISO 9001)</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73908">
                <a:tc>
                  <a:txBody>
                    <a:bodyPr/>
                    <a:lstStyle/>
                    <a:p>
                      <a:pPr algn="ctr" fontAlgn="t"/>
                      <a:r>
                        <a:rPr lang="it-IT" sz="900" u="none" strike="noStrike" dirty="0">
                          <a:solidFill>
                            <a:schemeClr val="tx2"/>
                          </a:solidFill>
                          <a:effectLst/>
                          <a:latin typeface="Arial" panose="020B0604020202020204" pitchFamily="34" charset="0"/>
                        </a:rPr>
                        <a:t>6</a:t>
                      </a:r>
                      <a:endParaRPr lang="it-IT" sz="900" b="1" i="0" u="none" strike="noStrike" dirty="0">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CCNL vigenti</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73908">
                <a:tc gridSpan="2">
                  <a:txBody>
                    <a:bodyPr/>
                    <a:lstStyle/>
                    <a:p>
                      <a:pPr marL="171450" indent="-171450" algn="l" fontAlgn="t">
                        <a:buFont typeface="Wingdings" panose="05000000000000000000" pitchFamily="2" charset="2"/>
                        <a:buChar char="§"/>
                      </a:pPr>
                      <a:r>
                        <a:rPr lang="it-IT" sz="900" b="1" u="none" strike="noStrike" dirty="0">
                          <a:solidFill>
                            <a:schemeClr val="bg1"/>
                          </a:solidFill>
                          <a:effectLst/>
                          <a:latin typeface="Arial" panose="020B0604020202020204" pitchFamily="34" charset="0"/>
                        </a:rPr>
                        <a:t>Sicurezza sul lavoro e Ambiente</a:t>
                      </a:r>
                      <a:endParaRPr lang="it-IT" sz="900" b="1" i="0" u="none" strike="noStrike" dirty="0">
                        <a:solidFill>
                          <a:schemeClr val="bg1"/>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6D2077"/>
                    </a:solidFill>
                  </a:tcPr>
                </a:tc>
                <a:tc hMerge="1">
                  <a:txBody>
                    <a:bodyPr/>
                    <a:lstStyle/>
                    <a:p>
                      <a:pPr algn="l" fontAlgn="t"/>
                      <a:endParaRPr lang="it-IT" sz="1000" b="1" i="0" u="none" strike="noStrike" dirty="0">
                        <a:solidFill>
                          <a:schemeClr val="bg1"/>
                        </a:solidFill>
                        <a:effectLst/>
                        <a:latin typeface="Arial" panose="020B0604020202020204" pitchFamily="34" charset="0"/>
                        <a:ea typeface="Arial Unicode MS" panose="020B0604020202020204" pitchFamily="34" charset="-128"/>
                      </a:endParaRPr>
                    </a:p>
                  </a:txBody>
                  <a:tcPr marL="5150" marR="5150" marT="515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0015"/>
                  </a:ext>
                </a:extLst>
              </a:tr>
              <a:tr h="173908">
                <a:tc>
                  <a:txBody>
                    <a:bodyPr/>
                    <a:lstStyle/>
                    <a:p>
                      <a:pPr algn="ctr" fontAlgn="t"/>
                      <a:r>
                        <a:rPr lang="it-IT" sz="900" u="none" strike="noStrike" dirty="0">
                          <a:solidFill>
                            <a:schemeClr val="tx2"/>
                          </a:solidFill>
                          <a:effectLst/>
                          <a:latin typeface="Arial" panose="020B0604020202020204" pitchFamily="34" charset="0"/>
                        </a:rPr>
                        <a:t>1</a:t>
                      </a:r>
                      <a:endParaRPr lang="it-IT" sz="900" b="1" i="0" u="none" strike="noStrike" dirty="0">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Manuale delle procedure ai sensi del </a:t>
                      </a:r>
                      <a:r>
                        <a:rPr lang="it-IT" sz="900" u="none" strike="noStrike" dirty="0" err="1">
                          <a:solidFill>
                            <a:schemeClr val="tx2"/>
                          </a:solidFill>
                          <a:effectLst/>
                          <a:latin typeface="Arial" panose="020B0604020202020204" pitchFamily="34" charset="0"/>
                        </a:rPr>
                        <a:t>D.Lgs.</a:t>
                      </a:r>
                      <a:r>
                        <a:rPr lang="it-IT" sz="900" u="none" strike="noStrike" dirty="0">
                          <a:solidFill>
                            <a:schemeClr val="tx2"/>
                          </a:solidFill>
                          <a:effectLst/>
                          <a:latin typeface="Arial" panose="020B0604020202020204" pitchFamily="34" charset="0"/>
                        </a:rPr>
                        <a:t> 81/2008</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73908">
                <a:tc>
                  <a:txBody>
                    <a:bodyPr/>
                    <a:lstStyle/>
                    <a:p>
                      <a:pPr algn="ctr" fontAlgn="t"/>
                      <a:r>
                        <a:rPr lang="it-IT" sz="900" u="none" strike="noStrike">
                          <a:solidFill>
                            <a:schemeClr val="tx2"/>
                          </a:solidFill>
                          <a:effectLst/>
                          <a:latin typeface="Arial" panose="020B0604020202020204" pitchFamily="34" charset="0"/>
                        </a:rPr>
                        <a:t>2</a:t>
                      </a:r>
                      <a:endParaRPr lang="it-IT" sz="900" b="1" i="0" u="none" strike="noStrike">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Ove presente, verbale del CdA di individuazione</a:t>
                      </a:r>
                      <a:r>
                        <a:rPr lang="it-IT" sz="900" u="none" strike="noStrike" baseline="0" dirty="0">
                          <a:solidFill>
                            <a:schemeClr val="tx2"/>
                          </a:solidFill>
                          <a:effectLst/>
                          <a:latin typeface="Arial" panose="020B0604020202020204" pitchFamily="34" charset="0"/>
                        </a:rPr>
                        <a:t> del datore di lavoro</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73908">
                <a:tc>
                  <a:txBody>
                    <a:bodyPr/>
                    <a:lstStyle/>
                    <a:p>
                      <a:pPr algn="ctr" fontAlgn="t"/>
                      <a:r>
                        <a:rPr lang="it-IT" sz="900" b="0" i="0" u="none" strike="noStrike" dirty="0">
                          <a:solidFill>
                            <a:schemeClr val="tx2"/>
                          </a:solidFill>
                          <a:effectLst/>
                          <a:latin typeface="Arial" panose="020B0604020202020204" pitchFamily="34" charset="0"/>
                        </a:rPr>
                        <a:t>3</a:t>
                      </a: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it-IT" sz="900" u="none" strike="noStrike" dirty="0">
                          <a:solidFill>
                            <a:schemeClr val="tx2"/>
                          </a:solidFill>
                          <a:effectLst/>
                          <a:latin typeface="Arial" panose="020B0604020202020204" pitchFamily="34" charset="0"/>
                        </a:rPr>
                        <a:t>Nomine rilevanti ai fini della tutela della</a:t>
                      </a:r>
                      <a:r>
                        <a:rPr lang="it-IT" sz="900" u="none" strike="noStrike" baseline="0" dirty="0">
                          <a:solidFill>
                            <a:schemeClr val="tx2"/>
                          </a:solidFill>
                          <a:effectLst/>
                          <a:latin typeface="Arial" panose="020B0604020202020204" pitchFamily="34" charset="0"/>
                        </a:rPr>
                        <a:t> salute e della sicurezza sui luoghi di lavoro (ad es., RSPP, Medico competente, ecc.)</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73908">
                <a:tc>
                  <a:txBody>
                    <a:bodyPr/>
                    <a:lstStyle/>
                    <a:p>
                      <a:pPr algn="ctr" fontAlgn="t"/>
                      <a:r>
                        <a:rPr lang="it-IT" sz="900" u="none" strike="noStrike" dirty="0">
                          <a:solidFill>
                            <a:schemeClr val="tx2"/>
                          </a:solidFill>
                          <a:effectLst/>
                          <a:latin typeface="Arial" panose="020B0604020202020204" pitchFamily="34" charset="0"/>
                        </a:rPr>
                        <a:t>4</a:t>
                      </a:r>
                      <a:endParaRPr lang="it-IT" sz="900" b="1" i="0" u="none" strike="noStrike" dirty="0">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Ove</a:t>
                      </a:r>
                      <a:r>
                        <a:rPr lang="it-IT" sz="900" u="none" strike="noStrike" baseline="0" dirty="0">
                          <a:solidFill>
                            <a:schemeClr val="tx2"/>
                          </a:solidFill>
                          <a:effectLst/>
                          <a:latin typeface="Arial" panose="020B0604020202020204" pitchFamily="34" charset="0"/>
                        </a:rPr>
                        <a:t> presenti, d</a:t>
                      </a:r>
                      <a:r>
                        <a:rPr lang="it-IT" sz="900" u="none" strike="noStrike" dirty="0">
                          <a:solidFill>
                            <a:schemeClr val="tx2"/>
                          </a:solidFill>
                          <a:effectLst/>
                          <a:latin typeface="Arial" panose="020B0604020202020204" pitchFamily="34" charset="0"/>
                        </a:rPr>
                        <a:t>eleghe di funzione </a:t>
                      </a:r>
                      <a:r>
                        <a:rPr lang="it-IT" sz="900" u="none" strike="noStrike" baseline="0" dirty="0">
                          <a:solidFill>
                            <a:schemeClr val="tx2"/>
                          </a:solidFill>
                          <a:effectLst/>
                          <a:latin typeface="Arial" panose="020B0604020202020204" pitchFamily="34" charset="0"/>
                        </a:rPr>
                        <a:t>in materia di salute e sicurezza e ambiente</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73908">
                <a:tc>
                  <a:txBody>
                    <a:bodyPr/>
                    <a:lstStyle/>
                    <a:p>
                      <a:pPr algn="ctr" fontAlgn="t"/>
                      <a:r>
                        <a:rPr lang="it-IT" sz="900" u="none" strike="noStrike" dirty="0">
                          <a:solidFill>
                            <a:schemeClr val="tx2"/>
                          </a:solidFill>
                          <a:effectLst/>
                          <a:latin typeface="Arial" panose="020B0604020202020204" pitchFamily="34" charset="0"/>
                        </a:rPr>
                        <a:t>5</a:t>
                      </a:r>
                      <a:endParaRPr lang="it-IT" sz="900" b="1" i="0" u="none" strike="noStrike" dirty="0">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Documento di valutazione dei rischi relativi alla sicurezza sul lavoro</a:t>
                      </a:r>
                      <a:r>
                        <a:rPr lang="it-IT" sz="900" u="none" strike="noStrike" baseline="0" dirty="0">
                          <a:solidFill>
                            <a:schemeClr val="tx2"/>
                          </a:solidFill>
                          <a:effectLst/>
                          <a:latin typeface="Arial" panose="020B0604020202020204" pitchFamily="34" charset="0"/>
                        </a:rPr>
                        <a:t> redatto ai sensi del </a:t>
                      </a:r>
                      <a:r>
                        <a:rPr lang="it-IT" sz="900" u="none" strike="noStrike" baseline="0" dirty="0" err="1">
                          <a:solidFill>
                            <a:schemeClr val="tx2"/>
                          </a:solidFill>
                          <a:effectLst/>
                          <a:latin typeface="Arial" panose="020B0604020202020204" pitchFamily="34" charset="0"/>
                        </a:rPr>
                        <a:t>D.Lgs.</a:t>
                      </a:r>
                      <a:r>
                        <a:rPr lang="it-IT" sz="900" u="none" strike="noStrike" baseline="0" dirty="0">
                          <a:solidFill>
                            <a:schemeClr val="tx2"/>
                          </a:solidFill>
                          <a:effectLst/>
                          <a:latin typeface="Arial" panose="020B0604020202020204" pitchFamily="34" charset="0"/>
                        </a:rPr>
                        <a:t> n. 81/2008</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14585">
                <a:tc>
                  <a:txBody>
                    <a:bodyPr/>
                    <a:lstStyle/>
                    <a:p>
                      <a:pPr algn="ctr" fontAlgn="t"/>
                      <a:r>
                        <a:rPr lang="it-IT" sz="900" u="none" strike="noStrike" dirty="0">
                          <a:solidFill>
                            <a:schemeClr val="tx2"/>
                          </a:solidFill>
                          <a:effectLst/>
                          <a:latin typeface="Arial" panose="020B0604020202020204" pitchFamily="34" charset="0"/>
                        </a:rPr>
                        <a:t>6</a:t>
                      </a:r>
                      <a:endParaRPr lang="it-IT" sz="900" b="1" i="0" u="none" strike="noStrike" dirty="0">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Eventuali certificazioni del sistema di gestione della sicurezza sui luoghi di lavoro (i.e.</a:t>
                      </a:r>
                      <a:r>
                        <a:rPr lang="it-IT" sz="900" u="none" strike="noStrike" baseline="0" dirty="0">
                          <a:solidFill>
                            <a:schemeClr val="tx2"/>
                          </a:solidFill>
                          <a:effectLst/>
                          <a:latin typeface="Arial" panose="020B0604020202020204" pitchFamily="34" charset="0"/>
                        </a:rPr>
                        <a:t> 45001</a:t>
                      </a:r>
                      <a:r>
                        <a:rPr lang="it-IT" sz="900" u="none" strike="noStrike" dirty="0">
                          <a:solidFill>
                            <a:schemeClr val="tx2"/>
                          </a:solidFill>
                          <a:effectLst/>
                          <a:latin typeface="Arial" panose="020B0604020202020204" pitchFamily="34" charset="0"/>
                        </a:rPr>
                        <a:t>) e dell'ambiente</a:t>
                      </a:r>
                      <a:r>
                        <a:rPr lang="it-IT" sz="900" u="none" strike="noStrike" baseline="0" dirty="0">
                          <a:solidFill>
                            <a:schemeClr val="tx2"/>
                          </a:solidFill>
                          <a:effectLst/>
                          <a:latin typeface="Arial" panose="020B0604020202020204" pitchFamily="34" charset="0"/>
                        </a:rPr>
                        <a:t> (ISO 14001) e relativa documentazione (manuale, procedure, </a:t>
                      </a:r>
                      <a:r>
                        <a:rPr lang="it-IT" sz="900" u="none" strike="noStrike" dirty="0">
                          <a:solidFill>
                            <a:schemeClr val="tx2"/>
                          </a:solidFill>
                          <a:effectLst/>
                          <a:latin typeface="Arial" panose="020B0604020202020204" pitchFamily="34" charset="0"/>
                        </a:rPr>
                        <a:t>politica ambientale, analisi ambientale, verbale del riesame,…)</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73908">
                <a:tc gridSpan="2">
                  <a:txBody>
                    <a:bodyPr/>
                    <a:lstStyle/>
                    <a:p>
                      <a:pPr marL="171450" indent="-171450" algn="l" fontAlgn="t">
                        <a:buFont typeface="Wingdings" panose="05000000000000000000" pitchFamily="2" charset="2"/>
                        <a:buChar char="§"/>
                      </a:pPr>
                      <a:r>
                        <a:rPr lang="it-IT" sz="900" b="1" u="none" strike="noStrike" dirty="0">
                          <a:solidFill>
                            <a:schemeClr val="bg1"/>
                          </a:solidFill>
                          <a:effectLst/>
                          <a:latin typeface="Arial" panose="020B0604020202020204" pitchFamily="34" charset="0"/>
                        </a:rPr>
                        <a:t>Sistemi informatici</a:t>
                      </a:r>
                      <a:endParaRPr lang="it-IT" sz="900" b="1" i="0" u="none" strike="noStrike" dirty="0">
                        <a:solidFill>
                          <a:schemeClr val="bg1"/>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accent1">
                        <a:lumMod val="60000"/>
                        <a:lumOff val="40000"/>
                      </a:schemeClr>
                    </a:solidFill>
                  </a:tcPr>
                </a:tc>
                <a:tc hMerge="1">
                  <a:txBody>
                    <a:bodyPr/>
                    <a:lstStyle/>
                    <a:p>
                      <a:pPr algn="l" fontAlgn="t"/>
                      <a:endParaRPr lang="it-IT" sz="1000" b="1" i="0" u="none" strike="noStrike" dirty="0">
                        <a:solidFill>
                          <a:schemeClr val="bg1"/>
                        </a:solidFill>
                        <a:effectLst/>
                        <a:latin typeface="Arial" panose="020B0604020202020204" pitchFamily="34" charset="0"/>
                        <a:ea typeface="Arial Unicode MS" panose="020B0604020202020204" pitchFamily="34" charset="-128"/>
                      </a:endParaRPr>
                    </a:p>
                  </a:txBody>
                  <a:tcPr marL="5150" marR="5150" marT="515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0022"/>
                  </a:ext>
                </a:extLst>
              </a:tr>
              <a:tr h="173908">
                <a:tc>
                  <a:txBody>
                    <a:bodyPr/>
                    <a:lstStyle/>
                    <a:p>
                      <a:pPr algn="ctr" fontAlgn="t"/>
                      <a:r>
                        <a:rPr lang="it-IT" sz="900" u="none" strike="noStrike" dirty="0">
                          <a:solidFill>
                            <a:schemeClr val="tx2"/>
                          </a:solidFill>
                          <a:effectLst/>
                          <a:latin typeface="Arial" panose="020B0604020202020204" pitchFamily="34" charset="0"/>
                        </a:rPr>
                        <a:t>1</a:t>
                      </a:r>
                      <a:endParaRPr lang="it-IT" sz="900" b="1" i="0" u="none" strike="noStrike" dirty="0">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Organizzazione dell'unità organizzativa IT</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73908">
                <a:tc>
                  <a:txBody>
                    <a:bodyPr/>
                    <a:lstStyle/>
                    <a:p>
                      <a:pPr algn="ctr" fontAlgn="t"/>
                      <a:r>
                        <a:rPr lang="it-IT" sz="900" u="none" strike="noStrike">
                          <a:solidFill>
                            <a:schemeClr val="tx2"/>
                          </a:solidFill>
                          <a:effectLst/>
                          <a:latin typeface="Arial" panose="020B0604020202020204" pitchFamily="34" charset="0"/>
                        </a:rPr>
                        <a:t>2</a:t>
                      </a:r>
                      <a:endParaRPr lang="it-IT" sz="900" b="1" i="0" u="none" strike="noStrike">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Procedure afferenti la gestione dei sistemi informatici</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73908">
                <a:tc>
                  <a:txBody>
                    <a:bodyPr/>
                    <a:lstStyle/>
                    <a:p>
                      <a:pPr algn="ctr" fontAlgn="t"/>
                      <a:r>
                        <a:rPr lang="it-IT" sz="900" u="none" strike="noStrike">
                          <a:solidFill>
                            <a:schemeClr val="tx2"/>
                          </a:solidFill>
                          <a:effectLst/>
                          <a:latin typeface="Arial" panose="020B0604020202020204" pitchFamily="34" charset="0"/>
                        </a:rPr>
                        <a:t>3</a:t>
                      </a:r>
                      <a:endParaRPr lang="it-IT" sz="900" b="1" i="0" u="none" strike="noStrike">
                        <a:solidFill>
                          <a:schemeClr val="tx2"/>
                        </a:solidFill>
                        <a:effectLst/>
                        <a:latin typeface="Arial" panose="020B0604020202020204" pitchFamily="34" charset="0"/>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tc>
                  <a:txBody>
                    <a:bodyPr/>
                    <a:lstStyle/>
                    <a:p>
                      <a:pPr algn="l" fontAlgn="t"/>
                      <a:r>
                        <a:rPr lang="it-IT" sz="900" u="none" strike="noStrike" dirty="0">
                          <a:solidFill>
                            <a:schemeClr val="tx2"/>
                          </a:solidFill>
                          <a:effectLst/>
                          <a:latin typeface="Arial" panose="020B0604020202020204" pitchFamily="34" charset="0"/>
                        </a:rPr>
                        <a:t>Eventuali certificazioni (i.e. ISO 27001)</a:t>
                      </a:r>
                      <a:endParaRPr lang="it-IT" sz="900" b="0" i="0" u="none" strike="noStrike" dirty="0">
                        <a:solidFill>
                          <a:schemeClr val="tx2"/>
                        </a:solidFill>
                        <a:effectLst/>
                        <a:latin typeface="Arial" panose="020B0604020202020204" pitchFamily="34" charset="0"/>
                        <a:ea typeface="Arial Unicode MS" panose="020B0604020202020204" pitchFamily="34" charset="-128"/>
                      </a:endParaRPr>
                    </a:p>
                  </a:txBody>
                  <a:tcPr marL="33231" marR="33231" marT="16615" marB="16615">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bl>
          </a:graphicData>
        </a:graphic>
      </p:graphicFrame>
      <p:sp>
        <p:nvSpPr>
          <p:cNvPr id="11" name="Rettangolo 10">
            <a:extLst>
              <a:ext uri="{FF2B5EF4-FFF2-40B4-BE49-F238E27FC236}">
                <a16:creationId xmlns:a16="http://schemas.microsoft.com/office/drawing/2014/main" id="{E888614A-733E-4C23-B996-E4EE66F4328A}"/>
              </a:ext>
            </a:extLst>
          </p:cNvPr>
          <p:cNvSpPr/>
          <p:nvPr/>
        </p:nvSpPr>
        <p:spPr>
          <a:xfrm rot="715356">
            <a:off x="6382314" y="1586491"/>
            <a:ext cx="2531659" cy="358935"/>
          </a:xfrm>
          <a:prstGeom prst="rect">
            <a:avLst/>
          </a:prstGeom>
          <a:solidFill>
            <a:srgbClr val="BC204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923" b="1" u="sng" kern="1200" dirty="0">
                <a:solidFill>
                  <a:srgbClr val="FFFFFF"/>
                </a:solidFill>
                <a:latin typeface="Arial"/>
              </a:rPr>
              <a:t>ESEMPLIFICATIVA </a:t>
            </a:r>
          </a:p>
        </p:txBody>
      </p:sp>
      <p:sp>
        <p:nvSpPr>
          <p:cNvPr id="2" name="Rettangolo 1">
            <a:extLst>
              <a:ext uri="{FF2B5EF4-FFF2-40B4-BE49-F238E27FC236}">
                <a16:creationId xmlns:a16="http://schemas.microsoft.com/office/drawing/2014/main" id="{FB4CAF8D-B044-31AD-7733-F9143AC7D976}"/>
              </a:ext>
            </a:extLst>
          </p:cNvPr>
          <p:cNvSpPr/>
          <p:nvPr/>
        </p:nvSpPr>
        <p:spPr>
          <a:xfrm>
            <a:off x="182197" y="510545"/>
            <a:ext cx="500710"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5.1</a:t>
            </a:r>
          </a:p>
        </p:txBody>
      </p:sp>
    </p:spTree>
    <p:extLst>
      <p:ext uri="{BB962C8B-B14F-4D97-AF65-F5344CB8AC3E}">
        <p14:creationId xmlns:p14="http://schemas.microsoft.com/office/powerpoint/2010/main" val="36562341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787998" y="637305"/>
            <a:ext cx="7639200" cy="478523"/>
          </a:xfrm>
        </p:spPr>
        <p:txBody>
          <a:bodyPr/>
          <a:lstStyle/>
          <a:p>
            <a:r>
              <a:rPr lang="it-IT" sz="4431" dirty="0"/>
              <a:t>Approccio Metodologico: Diagnosi</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716803" y="1169057"/>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sp>
        <p:nvSpPr>
          <p:cNvPr id="7" name="Rettangolo arrotondato 8">
            <a:extLst>
              <a:ext uri="{FF2B5EF4-FFF2-40B4-BE49-F238E27FC236}">
                <a16:creationId xmlns:a16="http://schemas.microsoft.com/office/drawing/2014/main" id="{BB5C399C-94BB-4A24-95B6-D707BB345633}"/>
              </a:ext>
            </a:extLst>
          </p:cNvPr>
          <p:cNvSpPr/>
          <p:nvPr/>
        </p:nvSpPr>
        <p:spPr>
          <a:xfrm>
            <a:off x="992662" y="4998052"/>
            <a:ext cx="2311354" cy="289169"/>
          </a:xfrm>
          <a:prstGeom prst="roundRect">
            <a:avLst/>
          </a:prstGeom>
          <a:solidFill>
            <a:srgbClr val="50C4FF"/>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marL="263776" indent="-263776" algn="ctr" defTabSz="844083" rtl="0">
              <a:buClr>
                <a:srgbClr val="FFFFFF"/>
              </a:buClr>
              <a:buFont typeface="Arial" panose="020B0604020202020204" pitchFamily="34" charset="0"/>
              <a:buChar char="►"/>
            </a:pPr>
            <a:r>
              <a:rPr lang="it-IT" sz="1292" b="1" kern="1200" dirty="0">
                <a:solidFill>
                  <a:srgbClr val="FFFFFF"/>
                </a:solidFill>
                <a:latin typeface="Arial"/>
              </a:rPr>
              <a:t>obiettivi/output di fase</a:t>
            </a:r>
          </a:p>
        </p:txBody>
      </p:sp>
      <p:sp>
        <p:nvSpPr>
          <p:cNvPr id="8" name="Rettangolo 7">
            <a:extLst>
              <a:ext uri="{FF2B5EF4-FFF2-40B4-BE49-F238E27FC236}">
                <a16:creationId xmlns:a16="http://schemas.microsoft.com/office/drawing/2014/main" id="{AB0396B1-3737-43E8-AE89-F6DFD1EEC1D9}"/>
              </a:ext>
            </a:extLst>
          </p:cNvPr>
          <p:cNvSpPr/>
          <p:nvPr/>
        </p:nvSpPr>
        <p:spPr>
          <a:xfrm>
            <a:off x="992661" y="5297939"/>
            <a:ext cx="7434247" cy="734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marL="199390" indent="-199390" algn="l" defTabSz="844083" rtl="0">
              <a:buFont typeface="Arial" panose="020B0604020202020204" pitchFamily="34" charset="0"/>
              <a:buChar char="•"/>
            </a:pPr>
            <a:r>
              <a:rPr lang="it-IT" sz="1200" kern="1200" dirty="0">
                <a:solidFill>
                  <a:srgbClr val="00338D"/>
                </a:solidFill>
                <a:latin typeface="Arial"/>
              </a:rPr>
              <a:t>Svolgimento delle </a:t>
            </a:r>
            <a:r>
              <a:rPr lang="it-IT" sz="1200" b="1" kern="1200" dirty="0">
                <a:solidFill>
                  <a:srgbClr val="00338D"/>
                </a:solidFill>
                <a:latin typeface="Arial"/>
              </a:rPr>
              <a:t>interviste</a:t>
            </a:r>
            <a:r>
              <a:rPr lang="it-IT" sz="1200" kern="1200" dirty="0">
                <a:solidFill>
                  <a:srgbClr val="00338D"/>
                </a:solidFill>
                <a:latin typeface="Arial"/>
              </a:rPr>
              <a:t> e analisi delle risultanze</a:t>
            </a:r>
          </a:p>
          <a:p>
            <a:pPr marL="199390" indent="-199390" algn="l" defTabSz="844083" rtl="0">
              <a:buFont typeface="Arial" panose="020B0604020202020204" pitchFamily="34" charset="0"/>
              <a:buChar char="•"/>
            </a:pPr>
            <a:r>
              <a:rPr lang="it-IT" sz="1200" kern="1200" dirty="0">
                <a:solidFill>
                  <a:srgbClr val="00338D"/>
                </a:solidFill>
                <a:latin typeface="Arial"/>
              </a:rPr>
              <a:t>Mappatura dei </a:t>
            </a:r>
            <a:r>
              <a:rPr lang="it-IT" sz="1200" b="1" kern="1200" dirty="0">
                <a:solidFill>
                  <a:srgbClr val="00338D"/>
                </a:solidFill>
                <a:latin typeface="Arial"/>
              </a:rPr>
              <a:t>processi/attività sensibili </a:t>
            </a:r>
            <a:r>
              <a:rPr lang="it-IT" sz="1200" kern="1200" dirty="0">
                <a:solidFill>
                  <a:srgbClr val="00338D"/>
                </a:solidFill>
                <a:latin typeface="Arial"/>
              </a:rPr>
              <a:t>e dei </a:t>
            </a:r>
            <a:r>
              <a:rPr lang="it-IT" sz="1200" b="1" kern="1200" dirty="0">
                <a:solidFill>
                  <a:srgbClr val="00338D"/>
                </a:solidFill>
                <a:latin typeface="Arial"/>
              </a:rPr>
              <a:t>connessi rischi-reato</a:t>
            </a:r>
          </a:p>
          <a:p>
            <a:pPr marL="199390" indent="-199390" algn="l" defTabSz="844083" rtl="0">
              <a:buFont typeface="Arial" panose="020B0604020202020204" pitchFamily="34" charset="0"/>
              <a:buChar char="•"/>
            </a:pPr>
            <a:r>
              <a:rPr lang="it-IT" sz="1200" kern="1200" dirty="0">
                <a:solidFill>
                  <a:srgbClr val="00338D"/>
                </a:solidFill>
                <a:latin typeface="Arial"/>
              </a:rPr>
              <a:t>Predisposizione della </a:t>
            </a:r>
            <a:r>
              <a:rPr lang="it-IT" sz="1200" b="1" kern="1200" dirty="0">
                <a:solidFill>
                  <a:srgbClr val="00338D"/>
                </a:solidFill>
                <a:latin typeface="Arial"/>
              </a:rPr>
              <a:t>Risk Matrix</a:t>
            </a:r>
          </a:p>
        </p:txBody>
      </p:sp>
      <p:sp>
        <p:nvSpPr>
          <p:cNvPr id="9" name="Rectangle 1">
            <a:extLst>
              <a:ext uri="{FF2B5EF4-FFF2-40B4-BE49-F238E27FC236}">
                <a16:creationId xmlns:a16="http://schemas.microsoft.com/office/drawing/2014/main" id="{3D508335-0811-44EA-8600-A46B1A1CB7BB}"/>
              </a:ext>
            </a:extLst>
          </p:cNvPr>
          <p:cNvSpPr>
            <a:spLocks noChangeArrowheads="1"/>
          </p:cNvSpPr>
          <p:nvPr/>
        </p:nvSpPr>
        <p:spPr bwMode="auto">
          <a:xfrm>
            <a:off x="798696" y="1339320"/>
            <a:ext cx="7546608" cy="3159776"/>
          </a:xfrm>
          <a:prstGeom prst="rect">
            <a:avLst/>
          </a:prstGeom>
          <a:noFill/>
          <a:ln w="9525">
            <a:noFill/>
            <a:miter lim="800000"/>
            <a:headEnd/>
            <a:tailEnd/>
          </a:ln>
          <a:effectLst/>
        </p:spPr>
        <p:txBody>
          <a:bodyPr vert="horz" wrap="square" lIns="77913" tIns="0" rIns="77913" bIns="0" numCol="1" anchor="t" anchorCtr="0" compatLnSpc="1">
            <a:prstTxWarp prst="textNoShape">
              <a:avLst/>
            </a:prstTxWarp>
            <a:spAutoFit/>
          </a:bodyPr>
          <a:lstStyle/>
          <a:p>
            <a:pPr algn="just" defTabSz="844083" rtl="0">
              <a:spcAft>
                <a:spcPts val="554"/>
              </a:spcAft>
              <a:defRPr/>
            </a:pPr>
            <a:r>
              <a:rPr lang="it-IT" sz="1200" kern="1200" dirty="0">
                <a:solidFill>
                  <a:srgbClr val="00338D"/>
                </a:solidFill>
                <a:latin typeface="Arial" panose="020B0604020202020204" pitchFamily="34" charset="0"/>
                <a:ea typeface="+mn-ea"/>
                <a:cs typeface="+mn-cs"/>
              </a:rPr>
              <a:t>Identificazione delle </a:t>
            </a:r>
            <a:r>
              <a:rPr lang="it-IT" sz="1200" b="1" kern="1200" dirty="0">
                <a:solidFill>
                  <a:srgbClr val="00338D"/>
                </a:solidFill>
                <a:latin typeface="Arial" panose="020B0604020202020204" pitchFamily="34" charset="0"/>
                <a:ea typeface="+mn-ea"/>
                <a:cs typeface="+mn-cs"/>
              </a:rPr>
              <a:t>aree/attività teoricamente esposte al rischio di commissione dei reati </a:t>
            </a:r>
            <a:r>
              <a:rPr lang="it-IT" sz="1200" kern="1200" dirty="0">
                <a:solidFill>
                  <a:srgbClr val="00338D"/>
                </a:solidFill>
                <a:latin typeface="Arial" panose="020B0604020202020204" pitchFamily="34" charset="0"/>
                <a:ea typeface="+mn-ea"/>
                <a:cs typeface="+mn-cs"/>
              </a:rPr>
              <a:t>previsti dal D.Lgs. n. 231/2001 ed elaborazione della relativa </a:t>
            </a:r>
            <a:r>
              <a:rPr lang="it-IT" sz="1200" b="1" u="sng" kern="1200" dirty="0">
                <a:solidFill>
                  <a:srgbClr val="0091DA"/>
                </a:solidFill>
                <a:latin typeface="Arial" panose="020B0604020202020204" pitchFamily="34" charset="0"/>
                <a:ea typeface="+mn-ea"/>
                <a:cs typeface="+mn-cs"/>
              </a:rPr>
              <a:t>mappatura</a:t>
            </a:r>
            <a:r>
              <a:rPr lang="it-IT" sz="1200" kern="1200" dirty="0">
                <a:solidFill>
                  <a:srgbClr val="00338D"/>
                </a:solidFill>
                <a:latin typeface="Arial" panose="020B0604020202020204" pitchFamily="34" charset="0"/>
                <a:ea typeface="+mn-ea"/>
                <a:cs typeface="+mn-cs"/>
              </a:rPr>
              <a:t> (“</a:t>
            </a:r>
            <a:r>
              <a:rPr lang="it-IT" sz="1200" b="1" i="1" kern="1200" dirty="0">
                <a:solidFill>
                  <a:srgbClr val="0091DA"/>
                </a:solidFill>
                <a:latin typeface="Arial" panose="020B0604020202020204" pitchFamily="34" charset="0"/>
                <a:ea typeface="+mn-ea"/>
                <a:cs typeface="+mn-cs"/>
              </a:rPr>
              <a:t>Risk Matrix</a:t>
            </a:r>
            <a:r>
              <a:rPr lang="it-IT" sz="1200" kern="1200" dirty="0">
                <a:solidFill>
                  <a:srgbClr val="00338D"/>
                </a:solidFill>
                <a:latin typeface="Arial" panose="020B0604020202020204" pitchFamily="34" charset="0"/>
                <a:ea typeface="+mn-ea"/>
                <a:cs typeface="+mn-cs"/>
              </a:rPr>
              <a:t>”), contenente l'indicazione:</a:t>
            </a:r>
          </a:p>
          <a:p>
            <a:pPr marL="263776" indent="-263776" algn="just" defTabSz="844083" rtl="0">
              <a:buFont typeface="Wingdings 3" panose="05040102010807070707" pitchFamily="18" charset="2"/>
              <a:buChar char=""/>
              <a:defRPr/>
            </a:pPr>
            <a:r>
              <a:rPr lang="it-IT" sz="1200" kern="1200" dirty="0">
                <a:solidFill>
                  <a:srgbClr val="00338D"/>
                </a:solidFill>
                <a:latin typeface="Arial" panose="020B0604020202020204" pitchFamily="34" charset="0"/>
                <a:ea typeface="+mn-ea"/>
                <a:cs typeface="+mn-cs"/>
              </a:rPr>
              <a:t>delle </a:t>
            </a:r>
            <a:r>
              <a:rPr lang="it-IT" sz="1200" b="1" kern="1200" dirty="0">
                <a:solidFill>
                  <a:srgbClr val="00338D"/>
                </a:solidFill>
                <a:latin typeface="Arial" panose="020B0604020202020204" pitchFamily="34" charset="0"/>
                <a:ea typeface="+mn-ea"/>
                <a:cs typeface="+mn-cs"/>
              </a:rPr>
              <a:t>direzioni/funzioni/soggetti</a:t>
            </a:r>
            <a:r>
              <a:rPr lang="it-IT" sz="1200" kern="1200" dirty="0">
                <a:solidFill>
                  <a:srgbClr val="00338D"/>
                </a:solidFill>
                <a:latin typeface="Arial" panose="020B0604020202020204" pitchFamily="34" charset="0"/>
                <a:ea typeface="+mn-ea"/>
                <a:cs typeface="+mn-cs"/>
              </a:rPr>
              <a:t> che sono coinvolti/responsabili delle attività potenzialmente esposte ai rischi-reato applicabili;</a:t>
            </a:r>
          </a:p>
          <a:p>
            <a:pPr marL="263776" indent="-263776" algn="just" defTabSz="844083" rtl="0">
              <a:buFont typeface="Wingdings 3" panose="05040102010807070707" pitchFamily="18" charset="2"/>
              <a:buChar char=""/>
              <a:defRPr/>
            </a:pPr>
            <a:r>
              <a:rPr lang="it-IT" sz="1200" kern="1200" dirty="0">
                <a:solidFill>
                  <a:srgbClr val="00338D"/>
                </a:solidFill>
                <a:latin typeface="Arial" panose="020B0604020202020204" pitchFamily="34" charset="0"/>
                <a:ea typeface="+mn-ea"/>
                <a:cs typeface="+mn-cs"/>
              </a:rPr>
              <a:t>delle </a:t>
            </a:r>
            <a:r>
              <a:rPr lang="it-IT" sz="1200" b="1" kern="1200" dirty="0">
                <a:solidFill>
                  <a:srgbClr val="00338D"/>
                </a:solidFill>
                <a:latin typeface="Arial" panose="020B0604020202020204" pitchFamily="34" charset="0"/>
                <a:ea typeface="+mn-ea"/>
                <a:cs typeface="+mn-cs"/>
              </a:rPr>
              <a:t>fattispecie di reato </a:t>
            </a:r>
            <a:r>
              <a:rPr lang="it-IT" sz="1200" kern="1200" dirty="0">
                <a:solidFill>
                  <a:srgbClr val="00338D"/>
                </a:solidFill>
                <a:latin typeface="Arial" panose="020B0604020202020204" pitchFamily="34" charset="0"/>
                <a:ea typeface="+mn-ea"/>
                <a:cs typeface="+mn-cs"/>
              </a:rPr>
              <a:t>teoricamente applicabili nell'ambito delle aree/attività identificate;</a:t>
            </a:r>
          </a:p>
          <a:p>
            <a:pPr marL="263776" indent="-263776" algn="just" defTabSz="844083" rtl="0">
              <a:buFont typeface="Wingdings 3" panose="05040102010807070707" pitchFamily="18" charset="2"/>
              <a:buChar char=""/>
              <a:defRPr/>
            </a:pPr>
            <a:r>
              <a:rPr lang="it-IT" sz="1200" kern="1200" dirty="0">
                <a:solidFill>
                  <a:srgbClr val="00338D"/>
                </a:solidFill>
                <a:latin typeface="Arial" panose="020B0604020202020204" pitchFamily="34" charset="0"/>
                <a:ea typeface="+mn-ea"/>
                <a:cs typeface="+mn-cs"/>
              </a:rPr>
              <a:t>delle potenziali </a:t>
            </a:r>
            <a:r>
              <a:rPr lang="it-IT" sz="1200" b="1" kern="1200" dirty="0">
                <a:solidFill>
                  <a:srgbClr val="00338D"/>
                </a:solidFill>
                <a:latin typeface="Arial" panose="020B0604020202020204" pitchFamily="34" charset="0"/>
                <a:ea typeface="+mn-ea"/>
                <a:cs typeface="+mn-cs"/>
              </a:rPr>
              <a:t>modalità attuative del reato</a:t>
            </a:r>
            <a:r>
              <a:rPr lang="it-IT" sz="1200" kern="1200" dirty="0">
                <a:solidFill>
                  <a:srgbClr val="00338D"/>
                </a:solidFill>
                <a:latin typeface="Arial" panose="020B0604020202020204" pitchFamily="34" charset="0"/>
                <a:ea typeface="+mn-ea"/>
                <a:cs typeface="+mn-cs"/>
              </a:rPr>
              <a:t>;</a:t>
            </a:r>
          </a:p>
          <a:p>
            <a:pPr marL="263776" indent="-263776" algn="just" defTabSz="844083" rtl="0">
              <a:buFont typeface="Wingdings 3" panose="05040102010807070707" pitchFamily="18" charset="2"/>
              <a:buChar char=""/>
              <a:defRPr/>
            </a:pPr>
            <a:r>
              <a:rPr lang="it-IT" sz="1200" kern="1200" dirty="0">
                <a:solidFill>
                  <a:srgbClr val="00338D"/>
                </a:solidFill>
                <a:latin typeface="Arial" panose="020B0604020202020204" pitchFamily="34" charset="0"/>
                <a:ea typeface="+mn-ea"/>
                <a:cs typeface="+mn-cs"/>
              </a:rPr>
              <a:t>della potenziale </a:t>
            </a:r>
            <a:r>
              <a:rPr lang="it-IT" sz="1200" b="1" kern="1200" dirty="0">
                <a:solidFill>
                  <a:srgbClr val="00338D"/>
                </a:solidFill>
                <a:latin typeface="Arial" panose="020B0604020202020204" pitchFamily="34" charset="0"/>
                <a:ea typeface="+mn-ea"/>
                <a:cs typeface="+mn-cs"/>
              </a:rPr>
              <a:t>incidenza del</a:t>
            </a:r>
            <a:r>
              <a:rPr lang="it-IT" sz="1200" kern="1200" dirty="0">
                <a:solidFill>
                  <a:srgbClr val="00338D"/>
                </a:solidFill>
                <a:latin typeface="Arial" panose="020B0604020202020204" pitchFamily="34" charset="0"/>
                <a:ea typeface="+mn-ea"/>
                <a:cs typeface="+mn-cs"/>
              </a:rPr>
              <a:t> </a:t>
            </a:r>
            <a:r>
              <a:rPr lang="it-IT" sz="1200" b="1" kern="1200" dirty="0">
                <a:solidFill>
                  <a:srgbClr val="00338D"/>
                </a:solidFill>
                <a:latin typeface="Arial" panose="020B0604020202020204" pitchFamily="34" charset="0"/>
                <a:ea typeface="+mn-ea"/>
                <a:cs typeface="+mn-cs"/>
              </a:rPr>
              <a:t>rischio</a:t>
            </a:r>
            <a:r>
              <a:rPr lang="it-IT" sz="1200" kern="1200" dirty="0">
                <a:solidFill>
                  <a:srgbClr val="00338D"/>
                </a:solidFill>
                <a:latin typeface="Arial" panose="020B0604020202020204" pitchFamily="34" charset="0"/>
                <a:ea typeface="+mn-ea"/>
                <a:cs typeface="+mn-cs"/>
              </a:rPr>
              <a:t> in capo alla Società in termini di gravità;</a:t>
            </a:r>
          </a:p>
          <a:p>
            <a:pPr marL="263776" indent="-263776" algn="just" defTabSz="844083" rtl="0">
              <a:buFont typeface="Wingdings 3" panose="05040102010807070707" pitchFamily="18" charset="2"/>
              <a:buChar char=""/>
              <a:defRPr/>
            </a:pPr>
            <a:r>
              <a:rPr lang="it-IT" sz="1200" kern="1200" dirty="0">
                <a:solidFill>
                  <a:srgbClr val="00338D"/>
                </a:solidFill>
                <a:latin typeface="Arial" panose="020B0604020202020204" pitchFamily="34" charset="0"/>
                <a:ea typeface="+mn-ea"/>
                <a:cs typeface="+mn-cs"/>
              </a:rPr>
              <a:t>della gradazione della </a:t>
            </a:r>
            <a:r>
              <a:rPr lang="it-IT" sz="1200" b="1" kern="1200" dirty="0">
                <a:solidFill>
                  <a:srgbClr val="00338D"/>
                </a:solidFill>
                <a:latin typeface="Arial" panose="020B0604020202020204" pitchFamily="34" charset="0"/>
                <a:ea typeface="+mn-ea"/>
                <a:cs typeface="+mn-cs"/>
              </a:rPr>
              <a:t>probabilità teorica </a:t>
            </a:r>
            <a:r>
              <a:rPr lang="it-IT" sz="1200" kern="1200" dirty="0">
                <a:solidFill>
                  <a:srgbClr val="00338D"/>
                </a:solidFill>
                <a:latin typeface="Arial" panose="020B0604020202020204" pitchFamily="34" charset="0"/>
                <a:ea typeface="+mn-ea"/>
                <a:cs typeface="+mn-cs"/>
              </a:rPr>
              <a:t>di accadimento di ciascuna fattispecie di reato. </a:t>
            </a:r>
          </a:p>
          <a:p>
            <a:pPr algn="just" defTabSz="844083" rtl="0">
              <a:defRPr/>
            </a:pPr>
            <a:endParaRPr lang="it-IT" sz="1200" kern="1200" dirty="0">
              <a:solidFill>
                <a:srgbClr val="00338D"/>
              </a:solidFill>
              <a:latin typeface="Arial" panose="020B0604020202020204" pitchFamily="34" charset="0"/>
              <a:ea typeface="+mn-ea"/>
              <a:cs typeface="+mn-cs"/>
            </a:endParaRPr>
          </a:p>
          <a:p>
            <a:pPr algn="just" defTabSz="844083" rtl="0">
              <a:lnSpc>
                <a:spcPct val="105000"/>
              </a:lnSpc>
              <a:spcAft>
                <a:spcPts val="554"/>
              </a:spcAft>
              <a:defRPr/>
            </a:pPr>
            <a:r>
              <a:rPr lang="it-IT" sz="1200" b="1" kern="1200" dirty="0">
                <a:solidFill>
                  <a:srgbClr val="BC204B"/>
                </a:solidFill>
                <a:latin typeface="Arial" panose="020B0604020202020204" pitchFamily="34" charset="0"/>
                <a:ea typeface="+mn-ea"/>
                <a:cs typeface="+mn-cs"/>
              </a:rPr>
              <a:t>Step</a:t>
            </a:r>
            <a:r>
              <a:rPr lang="it-IT" sz="1200" kern="1200" dirty="0">
                <a:solidFill>
                  <a:srgbClr val="00338D"/>
                </a:solidFill>
                <a:latin typeface="Arial" panose="020B0604020202020204" pitchFamily="34" charset="0"/>
                <a:ea typeface="+mn-ea"/>
                <a:cs typeface="+mn-cs"/>
              </a:rPr>
              <a:t>:</a:t>
            </a:r>
          </a:p>
          <a:p>
            <a:pPr marL="158265" indent="-158265" algn="just" defTabSz="844083" rtl="0">
              <a:lnSpc>
                <a:spcPct val="105000"/>
              </a:lnSpc>
              <a:buClr>
                <a:srgbClr val="BC204B"/>
              </a:buClr>
              <a:buFont typeface="Wingdings 2" panose="05020102010507070707" pitchFamily="18" charset="2"/>
              <a:buChar char=""/>
              <a:defRPr/>
            </a:pPr>
            <a:r>
              <a:rPr lang="it-IT" sz="1200" kern="1200" dirty="0">
                <a:solidFill>
                  <a:srgbClr val="00338D"/>
                </a:solidFill>
                <a:latin typeface="Arial" panose="020B0604020202020204" pitchFamily="34" charset="0"/>
                <a:ea typeface="+mn-ea"/>
                <a:cs typeface="+mn-cs"/>
              </a:rPr>
              <a:t>con il supporto di specifici questionari, </a:t>
            </a:r>
            <a:r>
              <a:rPr lang="it-IT" sz="1200" b="1" u="sng" kern="1200" dirty="0">
                <a:solidFill>
                  <a:srgbClr val="00338D"/>
                </a:solidFill>
                <a:latin typeface="Arial" panose="020B0604020202020204" pitchFamily="34" charset="0"/>
                <a:ea typeface="+mn-ea"/>
                <a:cs typeface="+mn-cs"/>
              </a:rPr>
              <a:t>svolgimento di interviste</a:t>
            </a:r>
            <a:r>
              <a:rPr lang="it-IT" sz="1200" kern="1200" dirty="0">
                <a:solidFill>
                  <a:srgbClr val="00338D"/>
                </a:solidFill>
                <a:latin typeface="Arial" panose="020B0604020202020204" pitchFamily="34" charset="0"/>
                <a:ea typeface="+mn-ea"/>
                <a:cs typeface="+mn-cs"/>
              </a:rPr>
              <a:t> con i responsabili di funzione, al fine di individuare i processi/attività da questi gestiti e rilevare i rischi-reato a questi associabili</a:t>
            </a:r>
          </a:p>
          <a:p>
            <a:pPr marL="158265" indent="-158265" algn="just" defTabSz="844083" rtl="0">
              <a:lnSpc>
                <a:spcPct val="105000"/>
              </a:lnSpc>
              <a:buClr>
                <a:srgbClr val="BC204B"/>
              </a:buClr>
              <a:buFont typeface="Wingdings 2" panose="05020102010507070707" pitchFamily="18" charset="2"/>
              <a:buChar char=""/>
              <a:defRPr/>
            </a:pPr>
            <a:r>
              <a:rPr lang="it-IT" sz="1200" b="1" u="sng" kern="1200" dirty="0">
                <a:solidFill>
                  <a:srgbClr val="00338D"/>
                </a:solidFill>
                <a:latin typeface="Arial" panose="020B0604020202020204" pitchFamily="34" charset="0"/>
                <a:ea typeface="+mn-ea"/>
                <a:cs typeface="+mn-cs"/>
              </a:rPr>
              <a:t>analisi delle risultanze</a:t>
            </a:r>
            <a:r>
              <a:rPr lang="it-IT" sz="1200" kern="1200" dirty="0">
                <a:solidFill>
                  <a:srgbClr val="00338D"/>
                </a:solidFill>
                <a:latin typeface="Arial" panose="020B0604020202020204" pitchFamily="34" charset="0"/>
                <a:ea typeface="+mn-ea"/>
                <a:cs typeface="+mn-cs"/>
              </a:rPr>
              <a:t> delle suddette interviste, anche alla luce della preliminare analisi condotta sulla documentazione acquisita</a:t>
            </a:r>
          </a:p>
          <a:p>
            <a:pPr marL="158265" indent="-158265" algn="just" defTabSz="844083" rtl="0">
              <a:lnSpc>
                <a:spcPct val="105000"/>
              </a:lnSpc>
              <a:buClr>
                <a:srgbClr val="BC204B"/>
              </a:buClr>
              <a:buFont typeface="Wingdings 2" panose="05020102010507070707" pitchFamily="18" charset="2"/>
              <a:buChar char=""/>
              <a:defRPr/>
            </a:pPr>
            <a:r>
              <a:rPr lang="it-IT" sz="1200" b="1" u="sng" kern="1200" dirty="0">
                <a:solidFill>
                  <a:srgbClr val="00338D"/>
                </a:solidFill>
                <a:latin typeface="Arial" panose="020B0604020202020204" pitchFamily="34" charset="0"/>
                <a:ea typeface="+mn-ea"/>
                <a:cs typeface="+mn-cs"/>
              </a:rPr>
              <a:t>predisposizione della mappatura delle aree a rischio reato</a:t>
            </a:r>
            <a:r>
              <a:rPr lang="it-IT" sz="1200" kern="1200" dirty="0">
                <a:solidFill>
                  <a:srgbClr val="00338D"/>
                </a:solidFill>
                <a:latin typeface="Arial" panose="020B0604020202020204" pitchFamily="34" charset="0"/>
                <a:ea typeface="+mn-ea"/>
                <a:cs typeface="+mn-cs"/>
              </a:rPr>
              <a:t>, con indicazione dei processi/attività sensibili e dei connessi rischi-reato</a:t>
            </a:r>
            <a:endParaRPr lang="it-IT" sz="1200" kern="1200" dirty="0">
              <a:solidFill>
                <a:srgbClr val="002060"/>
              </a:solidFill>
              <a:latin typeface="Arial" panose="020B0604020202020204" pitchFamily="34" charset="0"/>
              <a:ea typeface="+mn-ea"/>
              <a:cs typeface="+mn-cs"/>
            </a:endParaRPr>
          </a:p>
        </p:txBody>
      </p:sp>
      <p:sp>
        <p:nvSpPr>
          <p:cNvPr id="2" name="Ovale 1">
            <a:extLst>
              <a:ext uri="{FF2B5EF4-FFF2-40B4-BE49-F238E27FC236}">
                <a16:creationId xmlns:a16="http://schemas.microsoft.com/office/drawing/2014/main" id="{90DF2383-4EA6-E706-5C44-DCA0C58BBEC9}"/>
              </a:ext>
            </a:extLst>
          </p:cNvPr>
          <p:cNvSpPr/>
          <p:nvPr/>
        </p:nvSpPr>
        <p:spPr>
          <a:xfrm>
            <a:off x="6827634" y="4815296"/>
            <a:ext cx="1599274" cy="140676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r>
              <a:rPr lang="it-IT" sz="1108" kern="1200" dirty="0">
                <a:solidFill>
                  <a:srgbClr val="FFFFFF"/>
                </a:solidFill>
                <a:latin typeface="Arial"/>
              </a:rPr>
              <a:t>Elenco dei rischi potenziali per processo.</a:t>
            </a:r>
          </a:p>
          <a:p>
            <a:pPr algn="ctr" defTabSz="844083" rtl="0"/>
            <a:r>
              <a:rPr lang="it-IT" sz="1108" kern="1200" dirty="0">
                <a:solidFill>
                  <a:srgbClr val="FFFFFF"/>
                </a:solidFill>
                <a:latin typeface="Arial"/>
              </a:rPr>
              <a:t>cfr. linee guida Confindustria, giungo 2021</a:t>
            </a:r>
          </a:p>
        </p:txBody>
      </p:sp>
      <p:sp>
        <p:nvSpPr>
          <p:cNvPr id="3" name="Rettangolo 2">
            <a:extLst>
              <a:ext uri="{FF2B5EF4-FFF2-40B4-BE49-F238E27FC236}">
                <a16:creationId xmlns:a16="http://schemas.microsoft.com/office/drawing/2014/main" id="{66BDB087-126A-0A2D-3A67-C534BEB31A87}"/>
              </a:ext>
            </a:extLst>
          </p:cNvPr>
          <p:cNvSpPr/>
          <p:nvPr/>
        </p:nvSpPr>
        <p:spPr>
          <a:xfrm>
            <a:off x="182197" y="510545"/>
            <a:ext cx="500710"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5.1</a:t>
            </a:r>
          </a:p>
        </p:txBody>
      </p:sp>
    </p:spTree>
    <p:extLst>
      <p:ext uri="{BB962C8B-B14F-4D97-AF65-F5344CB8AC3E}">
        <p14:creationId xmlns:p14="http://schemas.microsoft.com/office/powerpoint/2010/main" val="2703460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787998" y="637305"/>
            <a:ext cx="7639200" cy="478523"/>
          </a:xfrm>
        </p:spPr>
        <p:txBody>
          <a:bodyPr/>
          <a:lstStyle/>
          <a:p>
            <a:r>
              <a:rPr lang="it-IT" sz="4431" dirty="0"/>
              <a:t>Approccio Metodologico: Diagnosi</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716803" y="1169057"/>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sp>
        <p:nvSpPr>
          <p:cNvPr id="10" name="Rectangle 1">
            <a:extLst>
              <a:ext uri="{FF2B5EF4-FFF2-40B4-BE49-F238E27FC236}">
                <a16:creationId xmlns:a16="http://schemas.microsoft.com/office/drawing/2014/main" id="{8BC85903-51A7-472D-A6ED-E51ACC73BE10}"/>
              </a:ext>
            </a:extLst>
          </p:cNvPr>
          <p:cNvSpPr>
            <a:spLocks noChangeArrowheads="1"/>
          </p:cNvSpPr>
          <p:nvPr/>
        </p:nvSpPr>
        <p:spPr bwMode="auto">
          <a:xfrm>
            <a:off x="849740" y="1501401"/>
            <a:ext cx="4876285" cy="3237361"/>
          </a:xfrm>
          <a:prstGeom prst="rect">
            <a:avLst/>
          </a:prstGeom>
          <a:noFill/>
          <a:ln w="9525">
            <a:noFill/>
            <a:miter lim="800000"/>
            <a:headEnd/>
            <a:tailEnd/>
          </a:ln>
          <a:effectLst/>
        </p:spPr>
        <p:txBody>
          <a:bodyPr vert="horz" wrap="square" lIns="77913" tIns="0" rIns="77913" bIns="0" numCol="1" anchor="t" anchorCtr="0" compatLnSpc="1">
            <a:prstTxWarp prst="textNoShape">
              <a:avLst/>
            </a:prstTxWarp>
            <a:spAutoFit/>
          </a:bodyPr>
          <a:lstStyle/>
          <a:p>
            <a:pPr marL="263776" indent="-263776" algn="just" defTabSz="844083" rtl="0" fontAlgn="base">
              <a:lnSpc>
                <a:spcPct val="114000"/>
              </a:lnSpc>
              <a:spcBef>
                <a:spcPct val="0"/>
              </a:spcBef>
              <a:spcAft>
                <a:spcPts val="600"/>
              </a:spcAft>
              <a:buClr>
                <a:srgbClr val="0091DA"/>
              </a:buClr>
              <a:buFont typeface="Wingdings 2" panose="05020102010507070707" pitchFamily="18" charset="2"/>
              <a:buChar char=""/>
              <a:defRPr/>
            </a:pPr>
            <a:r>
              <a:rPr lang="it-IT" sz="1200" b="1" u="sng" dirty="0" err="1">
                <a:solidFill>
                  <a:srgbClr val="00338D"/>
                </a:solidFill>
                <a:uFill>
                  <a:solidFill>
                    <a:srgbClr val="0091DA"/>
                  </a:solidFill>
                </a:uFill>
                <a:latin typeface="Arial"/>
                <a:ea typeface="+mn-ea"/>
                <a:cs typeface="Arial" panose="020B0604020202020204" pitchFamily="34" charset="0"/>
              </a:rPr>
              <a:t>Assessment</a:t>
            </a:r>
            <a:endParaRPr lang="it-IT" sz="1200" b="1" u="sng" dirty="0">
              <a:solidFill>
                <a:srgbClr val="00338D"/>
              </a:solidFill>
              <a:uFill>
                <a:solidFill>
                  <a:srgbClr val="0091DA"/>
                </a:solidFill>
              </a:uFill>
              <a:latin typeface="Arial"/>
              <a:ea typeface="+mn-ea"/>
              <a:cs typeface="Arial" panose="020B0604020202020204" pitchFamily="34" charset="0"/>
            </a:endParaRPr>
          </a:p>
          <a:p>
            <a:pPr algn="just" defTabSz="844083" rtl="0" fontAlgn="base">
              <a:lnSpc>
                <a:spcPct val="114000"/>
              </a:lnSpc>
              <a:spcBef>
                <a:spcPct val="0"/>
              </a:spcBef>
              <a:spcAft>
                <a:spcPts val="600"/>
              </a:spcAft>
              <a:defRPr/>
            </a:pPr>
            <a:r>
              <a:rPr lang="it-IT" sz="1200" dirty="0">
                <a:solidFill>
                  <a:srgbClr val="00338D"/>
                </a:solidFill>
                <a:latin typeface="Arial"/>
                <a:ea typeface="+mn-ea"/>
                <a:cs typeface="Arial" panose="020B0604020202020204" pitchFamily="34" charset="0"/>
              </a:rPr>
              <a:t>La </a:t>
            </a:r>
            <a:r>
              <a:rPr lang="it-IT" sz="1200" b="1" dirty="0">
                <a:solidFill>
                  <a:srgbClr val="00338D"/>
                </a:solidFill>
                <a:latin typeface="Arial"/>
                <a:ea typeface="+mn-ea"/>
                <a:cs typeface="Arial" panose="020B0604020202020204" pitchFamily="34" charset="0"/>
              </a:rPr>
              <a:t>valutazione dei livelli di rischio e del sistema dei controlli </a:t>
            </a:r>
            <a:r>
              <a:rPr lang="it-IT" sz="1200" u="sng" dirty="0">
                <a:solidFill>
                  <a:srgbClr val="00338D"/>
                </a:solidFill>
                <a:latin typeface="Arial"/>
                <a:ea typeface="+mn-ea"/>
                <a:cs typeface="Arial" panose="020B0604020202020204" pitchFamily="34" charset="0"/>
              </a:rPr>
              <a:t>parte dall'alto dell'organizzazione</a:t>
            </a:r>
            <a:r>
              <a:rPr lang="it-IT" sz="1200" dirty="0">
                <a:solidFill>
                  <a:srgbClr val="00338D"/>
                </a:solidFill>
                <a:latin typeface="Arial"/>
                <a:ea typeface="+mn-ea"/>
                <a:cs typeface="Arial" panose="020B0604020202020204" pitchFamily="34" charset="0"/>
              </a:rPr>
              <a:t> (</a:t>
            </a:r>
            <a:r>
              <a:rPr lang="it-IT" sz="1200" dirty="0" err="1">
                <a:solidFill>
                  <a:srgbClr val="00338D"/>
                </a:solidFill>
                <a:latin typeface="Arial"/>
                <a:ea typeface="+mn-ea"/>
                <a:cs typeface="Arial" panose="020B0604020202020204" pitchFamily="34" charset="0"/>
              </a:rPr>
              <a:t>governance</a:t>
            </a:r>
            <a:r>
              <a:rPr lang="it-IT" sz="1200" dirty="0">
                <a:solidFill>
                  <a:srgbClr val="00338D"/>
                </a:solidFill>
                <a:latin typeface="Arial"/>
                <a:ea typeface="+mn-ea"/>
                <a:cs typeface="Arial" panose="020B0604020202020204" pitchFamily="34" charset="0"/>
              </a:rPr>
              <a:t> inclusa) </a:t>
            </a:r>
            <a:r>
              <a:rPr lang="it-IT" sz="1200" u="sng" dirty="0">
                <a:solidFill>
                  <a:srgbClr val="00338D"/>
                </a:solidFill>
                <a:latin typeface="Arial"/>
                <a:ea typeface="+mn-ea"/>
                <a:cs typeface="Arial" panose="020B0604020202020204" pitchFamily="34" charset="0"/>
              </a:rPr>
              <a:t>per poi scendere verso il basso nelle unità organizzative sott'ordinate</a:t>
            </a:r>
            <a:r>
              <a:rPr lang="it-IT" sz="1200" dirty="0">
                <a:solidFill>
                  <a:srgbClr val="00338D"/>
                </a:solidFill>
                <a:latin typeface="Arial"/>
                <a:ea typeface="+mn-ea"/>
                <a:cs typeface="Arial" panose="020B0604020202020204" pitchFamily="34" charset="0"/>
              </a:rPr>
              <a:t>, </a:t>
            </a:r>
            <a:r>
              <a:rPr lang="it-IT" sz="1200" i="1" u="sng" dirty="0">
                <a:solidFill>
                  <a:srgbClr val="0091DA"/>
                </a:solidFill>
                <a:latin typeface="Arial"/>
                <a:ea typeface="+mn-ea"/>
                <a:cs typeface="Arial" panose="020B0604020202020204" pitchFamily="34" charset="0"/>
              </a:rPr>
              <a:t>muovendosi verticalmente in tutta la struttura organizzativa aziendale </a:t>
            </a:r>
            <a:r>
              <a:rPr lang="it-IT" sz="1200" dirty="0">
                <a:solidFill>
                  <a:srgbClr val="00338D"/>
                </a:solidFill>
                <a:latin typeface="Arial"/>
                <a:ea typeface="+mn-ea"/>
                <a:cs typeface="Arial" panose="020B0604020202020204" pitchFamily="34" charset="0"/>
              </a:rPr>
              <a:t>secondo le linee gerarchiche e con una visione per processi.</a:t>
            </a:r>
          </a:p>
          <a:p>
            <a:pPr marL="263776" indent="-263776" algn="just" defTabSz="844083" rtl="0" fontAlgn="base">
              <a:lnSpc>
                <a:spcPct val="114000"/>
              </a:lnSpc>
              <a:spcBef>
                <a:spcPct val="0"/>
              </a:spcBef>
              <a:spcAft>
                <a:spcPts val="600"/>
              </a:spcAft>
              <a:buClr>
                <a:srgbClr val="0091DA"/>
              </a:buClr>
              <a:buFont typeface="Wingdings 2" panose="05020102010507070707" pitchFamily="18" charset="2"/>
              <a:buChar char=""/>
              <a:defRPr/>
            </a:pPr>
            <a:r>
              <a:rPr lang="it-IT" sz="1200" b="1" u="sng" dirty="0" err="1">
                <a:solidFill>
                  <a:srgbClr val="00338D"/>
                </a:solidFill>
                <a:uFill>
                  <a:solidFill>
                    <a:srgbClr val="0091DA"/>
                  </a:solidFill>
                </a:uFill>
                <a:latin typeface="Arial"/>
                <a:ea typeface="+mn-ea"/>
                <a:cs typeface="Arial" panose="020B0604020202020204" pitchFamily="34" charset="0"/>
              </a:rPr>
              <a:t>Committment</a:t>
            </a:r>
            <a:r>
              <a:rPr lang="it-IT" sz="1200" b="1" u="sng" dirty="0">
                <a:solidFill>
                  <a:srgbClr val="00338D"/>
                </a:solidFill>
                <a:uFill>
                  <a:solidFill>
                    <a:srgbClr val="0091DA"/>
                  </a:solidFill>
                </a:uFill>
                <a:latin typeface="Arial"/>
                <a:ea typeface="+mn-ea"/>
                <a:cs typeface="Arial" panose="020B0604020202020204" pitchFamily="34" charset="0"/>
              </a:rPr>
              <a:t> del vertice e condivisione degli output di progetto</a:t>
            </a:r>
          </a:p>
          <a:p>
            <a:pPr algn="just" defTabSz="844083" rtl="0" fontAlgn="base">
              <a:lnSpc>
                <a:spcPct val="114000"/>
              </a:lnSpc>
              <a:spcBef>
                <a:spcPct val="0"/>
              </a:spcBef>
              <a:spcAft>
                <a:spcPts val="600"/>
              </a:spcAft>
              <a:defRPr/>
            </a:pPr>
            <a:r>
              <a:rPr lang="it-IT" sz="1200" dirty="0">
                <a:solidFill>
                  <a:srgbClr val="00338D"/>
                </a:solidFill>
                <a:latin typeface="Arial"/>
                <a:ea typeface="+mn-ea"/>
                <a:cs typeface="Arial" panose="020B0604020202020204" pitchFamily="34" charset="0"/>
              </a:rPr>
              <a:t>I dati e le informazioni emersi dall'analisi, così come ogni altro output di progetto, saranno condivisi preliminarmente con lo </a:t>
            </a:r>
            <a:r>
              <a:rPr lang="it-IT" sz="1200" dirty="0" err="1">
                <a:solidFill>
                  <a:srgbClr val="00338D"/>
                </a:solidFill>
                <a:latin typeface="Arial"/>
                <a:ea typeface="+mn-ea"/>
                <a:cs typeface="Arial" panose="020B0604020202020204" pitchFamily="34" charset="0"/>
              </a:rPr>
              <a:t>Steering</a:t>
            </a:r>
            <a:r>
              <a:rPr lang="it-IT" sz="1200" dirty="0">
                <a:solidFill>
                  <a:srgbClr val="00338D"/>
                </a:solidFill>
                <a:latin typeface="Arial"/>
                <a:ea typeface="+mn-ea"/>
                <a:cs typeface="Arial" panose="020B0604020202020204" pitchFamily="34" charset="0"/>
              </a:rPr>
              <a:t> </a:t>
            </a:r>
            <a:r>
              <a:rPr lang="it-IT" sz="1200" dirty="0" err="1">
                <a:solidFill>
                  <a:srgbClr val="00338D"/>
                </a:solidFill>
                <a:latin typeface="Arial"/>
                <a:ea typeface="+mn-ea"/>
                <a:cs typeface="Arial" panose="020B0604020202020204" pitchFamily="34" charset="0"/>
              </a:rPr>
              <a:t>Committee</a:t>
            </a:r>
            <a:r>
              <a:rPr lang="it-IT" sz="1200" dirty="0">
                <a:solidFill>
                  <a:srgbClr val="00338D"/>
                </a:solidFill>
                <a:latin typeface="Arial"/>
                <a:ea typeface="+mn-ea"/>
                <a:cs typeface="Arial" panose="020B0604020202020204" pitchFamily="34" charset="0"/>
              </a:rPr>
              <a:t>, nonché – ove non coincidano – con il vertice aziendale e con il top management.</a:t>
            </a:r>
          </a:p>
          <a:p>
            <a:pPr algn="just" defTabSz="844083" rtl="0" fontAlgn="base">
              <a:lnSpc>
                <a:spcPct val="114000"/>
              </a:lnSpc>
              <a:spcBef>
                <a:spcPct val="0"/>
              </a:spcBef>
              <a:spcAft>
                <a:spcPts val="600"/>
              </a:spcAft>
              <a:defRPr/>
            </a:pPr>
            <a:r>
              <a:rPr lang="it-IT" sz="1200" dirty="0">
                <a:solidFill>
                  <a:srgbClr val="00338D"/>
                </a:solidFill>
                <a:latin typeface="Arial"/>
                <a:ea typeface="+mn-ea"/>
                <a:cs typeface="Arial" panose="020B0604020202020204" pitchFamily="34" charset="0"/>
              </a:rPr>
              <a:t>Questi dovranno assicurare il massimo sforzo per garantire una </a:t>
            </a:r>
            <a:r>
              <a:rPr lang="it-IT" sz="1200" u="sng" dirty="0">
                <a:solidFill>
                  <a:srgbClr val="00338D"/>
                </a:solidFill>
                <a:latin typeface="Arial"/>
                <a:ea typeface="+mn-ea"/>
                <a:cs typeface="Arial" panose="020B0604020202020204" pitchFamily="34" charset="0"/>
              </a:rPr>
              <a:t>buona prosecuzione delle attività progettuali a tutti i livelli</a:t>
            </a:r>
            <a:r>
              <a:rPr lang="it-IT" sz="1200" dirty="0">
                <a:solidFill>
                  <a:srgbClr val="00338D"/>
                </a:solidFill>
                <a:latin typeface="Arial"/>
                <a:ea typeface="+mn-ea"/>
                <a:cs typeface="Arial" panose="020B0604020202020204" pitchFamily="34" charset="0"/>
              </a:rPr>
              <a:t>.</a:t>
            </a:r>
          </a:p>
        </p:txBody>
      </p:sp>
      <p:pic>
        <p:nvPicPr>
          <p:cNvPr id="11" name="Immagine 10">
            <a:extLst>
              <a:ext uri="{FF2B5EF4-FFF2-40B4-BE49-F238E27FC236}">
                <a16:creationId xmlns:a16="http://schemas.microsoft.com/office/drawing/2014/main" id="{802CA4D4-0CE4-4F0A-942F-005B2587971E}"/>
              </a:ext>
            </a:extLst>
          </p:cNvPr>
          <p:cNvPicPr>
            <a:picLocks noChangeAspect="1"/>
          </p:cNvPicPr>
          <p:nvPr/>
        </p:nvPicPr>
        <p:blipFill>
          <a:blip r:embed="rId2"/>
          <a:stretch>
            <a:fillRect/>
          </a:stretch>
        </p:blipFill>
        <p:spPr>
          <a:xfrm>
            <a:off x="5705235" y="2086052"/>
            <a:ext cx="3100707" cy="3602892"/>
          </a:xfrm>
          <a:prstGeom prst="rect">
            <a:avLst/>
          </a:prstGeom>
        </p:spPr>
      </p:pic>
      <p:sp>
        <p:nvSpPr>
          <p:cNvPr id="2" name="Rettangolo 1">
            <a:extLst>
              <a:ext uri="{FF2B5EF4-FFF2-40B4-BE49-F238E27FC236}">
                <a16:creationId xmlns:a16="http://schemas.microsoft.com/office/drawing/2014/main" id="{FE0736B3-B744-A38B-38AB-A5A491794C39}"/>
              </a:ext>
            </a:extLst>
          </p:cNvPr>
          <p:cNvSpPr/>
          <p:nvPr/>
        </p:nvSpPr>
        <p:spPr>
          <a:xfrm>
            <a:off x="182197" y="510545"/>
            <a:ext cx="500710"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5.1</a:t>
            </a:r>
          </a:p>
        </p:txBody>
      </p:sp>
    </p:spTree>
    <p:extLst>
      <p:ext uri="{BB962C8B-B14F-4D97-AF65-F5344CB8AC3E}">
        <p14:creationId xmlns:p14="http://schemas.microsoft.com/office/powerpoint/2010/main" val="16196228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787998" y="637305"/>
            <a:ext cx="7639200" cy="478523"/>
          </a:xfrm>
        </p:spPr>
        <p:txBody>
          <a:bodyPr/>
          <a:lstStyle/>
          <a:p>
            <a:r>
              <a:rPr lang="it-IT" sz="4431" dirty="0"/>
              <a:t>Approccio Metodologico: Diagnosi</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716803" y="1169057"/>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sp>
        <p:nvSpPr>
          <p:cNvPr id="7" name="Rettangolo 6">
            <a:extLst>
              <a:ext uri="{FF2B5EF4-FFF2-40B4-BE49-F238E27FC236}">
                <a16:creationId xmlns:a16="http://schemas.microsoft.com/office/drawing/2014/main" id="{FED455FE-B82E-4000-9C62-E090C9C21CE8}"/>
              </a:ext>
            </a:extLst>
          </p:cNvPr>
          <p:cNvSpPr/>
          <p:nvPr/>
        </p:nvSpPr>
        <p:spPr>
          <a:xfrm>
            <a:off x="831511" y="1534673"/>
            <a:ext cx="7631446" cy="276999"/>
          </a:xfrm>
          <a:prstGeom prst="rect">
            <a:avLst/>
          </a:prstGeom>
        </p:spPr>
        <p:txBody>
          <a:bodyPr wrap="square">
            <a:spAutoFit/>
          </a:bodyPr>
          <a:lstStyle/>
          <a:p>
            <a:pPr algn="just" defTabSz="844083" rtl="0" fontAlgn="base">
              <a:spcBef>
                <a:spcPct val="50000"/>
              </a:spcBef>
              <a:spcAft>
                <a:spcPct val="0"/>
              </a:spcAft>
              <a:defRPr/>
            </a:pPr>
            <a:r>
              <a:rPr lang="it-IT" sz="1200" kern="1200" dirty="0">
                <a:solidFill>
                  <a:srgbClr val="00338D"/>
                </a:solidFill>
                <a:latin typeface="Arial"/>
                <a:ea typeface="+mn-ea"/>
                <a:cs typeface="Arial" pitchFamily="34" charset="0"/>
              </a:rPr>
              <a:t>Nel grafico seguente sono rappresentate le attività a rischio emerse dalla fase di mappatura</a:t>
            </a:r>
          </a:p>
        </p:txBody>
      </p:sp>
      <p:sp>
        <p:nvSpPr>
          <p:cNvPr id="8" name="Rettangolo 7">
            <a:extLst>
              <a:ext uri="{FF2B5EF4-FFF2-40B4-BE49-F238E27FC236}">
                <a16:creationId xmlns:a16="http://schemas.microsoft.com/office/drawing/2014/main" id="{0B614931-F412-4019-A46E-4886C558C476}"/>
              </a:ext>
            </a:extLst>
          </p:cNvPr>
          <p:cNvSpPr/>
          <p:nvPr/>
        </p:nvSpPr>
        <p:spPr>
          <a:xfrm>
            <a:off x="831511" y="2788002"/>
            <a:ext cx="7631446" cy="461665"/>
          </a:xfrm>
          <a:prstGeom prst="rect">
            <a:avLst/>
          </a:prstGeom>
        </p:spPr>
        <p:txBody>
          <a:bodyPr wrap="square">
            <a:spAutoFit/>
          </a:bodyPr>
          <a:lstStyle/>
          <a:p>
            <a:pPr algn="l" defTabSz="844083" rtl="0" fontAlgn="base">
              <a:spcBef>
                <a:spcPct val="50000"/>
              </a:spcBef>
              <a:spcAft>
                <a:spcPct val="0"/>
              </a:spcAft>
              <a:defRPr/>
            </a:pPr>
            <a:r>
              <a:rPr lang="it-IT" sz="1200" dirty="0">
                <a:solidFill>
                  <a:srgbClr val="00338D"/>
                </a:solidFill>
                <a:latin typeface="Arial"/>
                <a:ea typeface="+mn-ea"/>
                <a:cs typeface="+mn-cs"/>
              </a:rPr>
              <a:t>I </a:t>
            </a:r>
            <a:r>
              <a:rPr lang="it-IT" sz="1200" b="1" i="1" dirty="0">
                <a:solidFill>
                  <a:srgbClr val="00338D"/>
                </a:solidFill>
                <a:latin typeface="Arial"/>
                <a:ea typeface="+mn-ea"/>
                <a:cs typeface="+mn-cs"/>
              </a:rPr>
              <a:t>quattro quadranti</a:t>
            </a:r>
            <a:r>
              <a:rPr lang="it-IT" sz="1200" dirty="0">
                <a:solidFill>
                  <a:srgbClr val="00338D"/>
                </a:solidFill>
                <a:latin typeface="Arial"/>
                <a:ea typeface="+mn-ea"/>
                <a:cs typeface="+mn-cs"/>
              </a:rPr>
              <a:t> di seguito evidenziati costituiscono dunque il punto di riferimento delle </a:t>
            </a:r>
            <a:r>
              <a:rPr lang="it-IT" sz="1200" b="1" u="sng" dirty="0">
                <a:solidFill>
                  <a:srgbClr val="C6007E"/>
                </a:solidFill>
                <a:latin typeface="Arial"/>
                <a:ea typeface="+mn-ea"/>
                <a:cs typeface="+mn-cs"/>
              </a:rPr>
              <a:t>azioni da intraprendere ai fini della mitigazione dei rischi emersi</a:t>
            </a:r>
            <a:r>
              <a:rPr lang="it-IT" sz="1200" u="sng" dirty="0">
                <a:solidFill>
                  <a:srgbClr val="C6007E"/>
                </a:solidFill>
                <a:latin typeface="Arial"/>
                <a:ea typeface="+mn-ea"/>
                <a:cs typeface="+mn-cs"/>
              </a:rPr>
              <a:t> </a:t>
            </a:r>
            <a:r>
              <a:rPr lang="it-IT" sz="1200" dirty="0">
                <a:solidFill>
                  <a:srgbClr val="00338D"/>
                </a:solidFill>
                <a:latin typeface="Arial"/>
                <a:ea typeface="+mn-ea"/>
                <a:cs typeface="+mn-cs"/>
              </a:rPr>
              <a:t>in fase di mappatura</a:t>
            </a:r>
            <a:endParaRPr lang="en-US" sz="1200" dirty="0">
              <a:solidFill>
                <a:srgbClr val="00338D"/>
              </a:solidFill>
              <a:latin typeface="Arial"/>
              <a:ea typeface="+mn-ea"/>
              <a:cs typeface="+mn-cs"/>
            </a:endParaRPr>
          </a:p>
        </p:txBody>
      </p:sp>
      <p:grpSp>
        <p:nvGrpSpPr>
          <p:cNvPr id="9" name="Gruppo 8">
            <a:extLst>
              <a:ext uri="{FF2B5EF4-FFF2-40B4-BE49-F238E27FC236}">
                <a16:creationId xmlns:a16="http://schemas.microsoft.com/office/drawing/2014/main" id="{38FFBF63-E419-4053-88BB-DB523B052096}"/>
              </a:ext>
            </a:extLst>
          </p:cNvPr>
          <p:cNvGrpSpPr/>
          <p:nvPr/>
        </p:nvGrpSpPr>
        <p:grpSpPr>
          <a:xfrm>
            <a:off x="999575" y="1834242"/>
            <a:ext cx="7463382" cy="909373"/>
            <a:chOff x="1007669" y="1823095"/>
            <a:chExt cx="8085331" cy="985154"/>
          </a:xfrm>
        </p:grpSpPr>
        <p:sp>
          <p:nvSpPr>
            <p:cNvPr id="13" name="Rettangolo 12">
              <a:extLst>
                <a:ext uri="{FF2B5EF4-FFF2-40B4-BE49-F238E27FC236}">
                  <a16:creationId xmlns:a16="http://schemas.microsoft.com/office/drawing/2014/main" id="{1C5BABCA-14D8-4118-8952-150A8D992622}"/>
                </a:ext>
              </a:extLst>
            </p:cNvPr>
            <p:cNvSpPr/>
            <p:nvPr/>
          </p:nvSpPr>
          <p:spPr>
            <a:xfrm>
              <a:off x="1075466" y="1823095"/>
              <a:ext cx="2387401" cy="300082"/>
            </a:xfrm>
            <a:prstGeom prst="rect">
              <a:avLst/>
            </a:prstGeom>
          </p:spPr>
          <p:txBody>
            <a:bodyPr wrap="square">
              <a:spAutoFit/>
            </a:bodyPr>
            <a:lstStyle/>
            <a:p>
              <a:pPr algn="just" defTabSz="844083" rtl="0" fontAlgn="base">
                <a:spcBef>
                  <a:spcPct val="50000"/>
                </a:spcBef>
                <a:spcAft>
                  <a:spcPct val="0"/>
                </a:spcAft>
                <a:defRPr/>
              </a:pPr>
              <a:r>
                <a:rPr lang="it-IT" sz="1200" u="sng" kern="1200" dirty="0">
                  <a:solidFill>
                    <a:srgbClr val="00338D"/>
                  </a:solidFill>
                  <a:uFill>
                    <a:solidFill>
                      <a:srgbClr val="C6007E"/>
                    </a:solidFill>
                  </a:uFill>
                  <a:latin typeface="Arial"/>
                  <a:ea typeface="+mn-ea"/>
                  <a:cs typeface="Arial" pitchFamily="34" charset="0"/>
                </a:rPr>
                <a:t>asse delle ascisse</a:t>
              </a:r>
              <a:r>
                <a:rPr lang="it-IT" sz="1200" kern="1200" dirty="0">
                  <a:solidFill>
                    <a:srgbClr val="00338D"/>
                  </a:solidFill>
                  <a:latin typeface="Arial"/>
                  <a:ea typeface="+mn-ea"/>
                  <a:cs typeface="Arial" pitchFamily="34" charset="0"/>
                </a:rPr>
                <a:t>: “</a:t>
              </a:r>
              <a:r>
                <a:rPr lang="it-IT" sz="1200" b="1" kern="1200" dirty="0">
                  <a:solidFill>
                    <a:srgbClr val="0091DA"/>
                  </a:solidFill>
                  <a:latin typeface="Arial"/>
                  <a:ea typeface="+mn-ea"/>
                  <a:cs typeface="Arial" pitchFamily="34" charset="0"/>
                </a:rPr>
                <a:t>Gravità</a:t>
              </a:r>
              <a:r>
                <a:rPr lang="it-IT" sz="1200" kern="1200" dirty="0">
                  <a:solidFill>
                    <a:srgbClr val="00338D"/>
                  </a:solidFill>
                  <a:latin typeface="Arial"/>
                  <a:ea typeface="+mn-ea"/>
                  <a:cs typeface="Arial" pitchFamily="34" charset="0"/>
                </a:rPr>
                <a:t>”</a:t>
              </a:r>
              <a:endParaRPr lang="en-US" sz="1200" dirty="0">
                <a:solidFill>
                  <a:srgbClr val="00338D"/>
                </a:solidFill>
                <a:latin typeface="Arial"/>
                <a:ea typeface="+mn-ea"/>
                <a:cs typeface="+mn-cs"/>
              </a:endParaRPr>
            </a:p>
          </p:txBody>
        </p:sp>
        <p:sp>
          <p:nvSpPr>
            <p:cNvPr id="14" name="Rettangolo 13">
              <a:extLst>
                <a:ext uri="{FF2B5EF4-FFF2-40B4-BE49-F238E27FC236}">
                  <a16:creationId xmlns:a16="http://schemas.microsoft.com/office/drawing/2014/main" id="{F8F6734B-6849-4144-9051-DFBED9BB8F76}"/>
                </a:ext>
              </a:extLst>
            </p:cNvPr>
            <p:cNvSpPr/>
            <p:nvPr/>
          </p:nvSpPr>
          <p:spPr>
            <a:xfrm>
              <a:off x="1075466" y="2358696"/>
              <a:ext cx="2683734" cy="300082"/>
            </a:xfrm>
            <a:prstGeom prst="rect">
              <a:avLst/>
            </a:prstGeom>
          </p:spPr>
          <p:txBody>
            <a:bodyPr wrap="square">
              <a:spAutoFit/>
            </a:bodyPr>
            <a:lstStyle/>
            <a:p>
              <a:pPr algn="just" defTabSz="844083" rtl="0" fontAlgn="base">
                <a:spcBef>
                  <a:spcPct val="50000"/>
                </a:spcBef>
                <a:spcAft>
                  <a:spcPct val="0"/>
                </a:spcAft>
                <a:defRPr/>
              </a:pPr>
              <a:r>
                <a:rPr lang="it-IT" sz="1200" u="sng" kern="1200" dirty="0">
                  <a:solidFill>
                    <a:srgbClr val="00338D"/>
                  </a:solidFill>
                  <a:uFill>
                    <a:solidFill>
                      <a:srgbClr val="C6007E"/>
                    </a:solidFill>
                  </a:uFill>
                  <a:latin typeface="Arial"/>
                  <a:ea typeface="+mn-ea"/>
                  <a:cs typeface="Arial" pitchFamily="34" charset="0"/>
                </a:rPr>
                <a:t>asse delle ordinate</a:t>
              </a:r>
              <a:r>
                <a:rPr lang="it-IT" sz="1200" kern="1200" dirty="0">
                  <a:solidFill>
                    <a:srgbClr val="00338D"/>
                  </a:solidFill>
                  <a:latin typeface="Arial"/>
                  <a:ea typeface="+mn-ea"/>
                  <a:cs typeface="Arial" pitchFamily="34" charset="0"/>
                </a:rPr>
                <a:t>: “</a:t>
              </a:r>
              <a:r>
                <a:rPr lang="it-IT" sz="1200" b="1" kern="1200" dirty="0">
                  <a:solidFill>
                    <a:srgbClr val="0091DA"/>
                  </a:solidFill>
                  <a:latin typeface="Arial"/>
                  <a:ea typeface="+mn-ea"/>
                  <a:cs typeface="Arial" pitchFamily="34" charset="0"/>
                </a:rPr>
                <a:t>Probabilità</a:t>
              </a:r>
              <a:r>
                <a:rPr lang="it-IT" sz="1200" kern="1200" dirty="0">
                  <a:solidFill>
                    <a:srgbClr val="00338D"/>
                  </a:solidFill>
                  <a:latin typeface="Arial"/>
                  <a:ea typeface="+mn-ea"/>
                  <a:cs typeface="Arial" pitchFamily="34" charset="0"/>
                </a:rPr>
                <a:t>”</a:t>
              </a:r>
              <a:endParaRPr lang="en-US" sz="1200" dirty="0">
                <a:solidFill>
                  <a:srgbClr val="00338D"/>
                </a:solidFill>
                <a:latin typeface="Arial"/>
                <a:ea typeface="+mn-ea"/>
                <a:cs typeface="+mn-cs"/>
              </a:endParaRPr>
            </a:p>
          </p:txBody>
        </p:sp>
        <p:sp>
          <p:nvSpPr>
            <p:cNvPr id="15" name="Rettangolo 14">
              <a:extLst>
                <a:ext uri="{FF2B5EF4-FFF2-40B4-BE49-F238E27FC236}">
                  <a16:creationId xmlns:a16="http://schemas.microsoft.com/office/drawing/2014/main" id="{4DDC4275-F483-4ABA-AE02-AA89E89661DF}"/>
                </a:ext>
              </a:extLst>
            </p:cNvPr>
            <p:cNvSpPr/>
            <p:nvPr/>
          </p:nvSpPr>
          <p:spPr>
            <a:xfrm>
              <a:off x="3860800" y="1832105"/>
              <a:ext cx="5232200" cy="700192"/>
            </a:xfrm>
            <a:prstGeom prst="rect">
              <a:avLst/>
            </a:prstGeom>
          </p:spPr>
          <p:txBody>
            <a:bodyPr wrap="square">
              <a:spAutoFit/>
            </a:bodyPr>
            <a:lstStyle/>
            <a:p>
              <a:pPr algn="just" defTabSz="844083" rtl="0" fontAlgn="base">
                <a:spcBef>
                  <a:spcPct val="50000"/>
                </a:spcBef>
                <a:spcAft>
                  <a:spcPct val="0"/>
                </a:spcAft>
                <a:defRPr/>
              </a:pPr>
              <a:r>
                <a:rPr lang="it-IT" sz="1200" u="sng" kern="1200" dirty="0">
                  <a:solidFill>
                    <a:srgbClr val="00338D"/>
                  </a:solidFill>
                  <a:latin typeface="Arial"/>
                  <a:ea typeface="+mn-ea"/>
                  <a:cs typeface="Arial" pitchFamily="34" charset="0"/>
                </a:rPr>
                <a:t>impatto</a:t>
              </a:r>
              <a:r>
                <a:rPr lang="it-IT" sz="1200" kern="1200" dirty="0">
                  <a:solidFill>
                    <a:srgbClr val="00338D"/>
                  </a:solidFill>
                  <a:latin typeface="Arial"/>
                  <a:ea typeface="+mn-ea"/>
                  <a:cs typeface="Arial" pitchFamily="34" charset="0"/>
                </a:rPr>
                <a:t> che la commissione di un determinato reato avrebbe sulla Società </a:t>
              </a:r>
              <a:r>
                <a:rPr lang="it-IT" sz="1200" b="1" kern="1200" dirty="0">
                  <a:solidFill>
                    <a:srgbClr val="00338D"/>
                  </a:solidFill>
                  <a:latin typeface="Arial"/>
                  <a:ea typeface="+mn-ea"/>
                  <a:cs typeface="Arial" pitchFamily="34" charset="0"/>
                </a:rPr>
                <a:t>in termini di sanzioni (quote ed eventuali sanzioni interdittive)</a:t>
              </a:r>
              <a:endParaRPr lang="en-US" sz="1200" b="1" dirty="0">
                <a:solidFill>
                  <a:srgbClr val="00338D"/>
                </a:solidFill>
                <a:latin typeface="Arial"/>
                <a:ea typeface="+mn-ea"/>
                <a:cs typeface="+mn-cs"/>
              </a:endParaRPr>
            </a:p>
          </p:txBody>
        </p:sp>
        <p:sp>
          <p:nvSpPr>
            <p:cNvPr id="16" name="Ovale 15">
              <a:extLst>
                <a:ext uri="{FF2B5EF4-FFF2-40B4-BE49-F238E27FC236}">
                  <a16:creationId xmlns:a16="http://schemas.microsoft.com/office/drawing/2014/main" id="{C077328E-47B9-45E6-B2DC-FA0AE1FACEB0}"/>
                </a:ext>
              </a:extLst>
            </p:cNvPr>
            <p:cNvSpPr/>
            <p:nvPr/>
          </p:nvSpPr>
          <p:spPr>
            <a:xfrm>
              <a:off x="1007669" y="1933289"/>
              <a:ext cx="72000" cy="72000"/>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endParaRPr lang="it-IT" sz="923" kern="1200" dirty="0" err="1">
                <a:solidFill>
                  <a:srgbClr val="FFFFFF"/>
                </a:solidFill>
                <a:latin typeface="Arial"/>
              </a:endParaRPr>
            </a:p>
          </p:txBody>
        </p:sp>
        <p:sp>
          <p:nvSpPr>
            <p:cNvPr id="17" name="Rettangolo 16">
              <a:extLst>
                <a:ext uri="{FF2B5EF4-FFF2-40B4-BE49-F238E27FC236}">
                  <a16:creationId xmlns:a16="http://schemas.microsoft.com/office/drawing/2014/main" id="{E7DC1387-3196-4375-B7A9-CD65C3D21B9D}"/>
                </a:ext>
              </a:extLst>
            </p:cNvPr>
            <p:cNvSpPr/>
            <p:nvPr/>
          </p:nvSpPr>
          <p:spPr>
            <a:xfrm>
              <a:off x="3860800" y="2508167"/>
              <a:ext cx="5232200" cy="300082"/>
            </a:xfrm>
            <a:prstGeom prst="rect">
              <a:avLst/>
            </a:prstGeom>
          </p:spPr>
          <p:txBody>
            <a:bodyPr wrap="square">
              <a:spAutoFit/>
            </a:bodyPr>
            <a:lstStyle/>
            <a:p>
              <a:pPr algn="just" defTabSz="844083" rtl="0" fontAlgn="base">
                <a:spcBef>
                  <a:spcPct val="50000"/>
                </a:spcBef>
                <a:spcAft>
                  <a:spcPct val="0"/>
                </a:spcAft>
                <a:defRPr/>
              </a:pPr>
              <a:r>
                <a:rPr lang="it-IT" sz="1200" u="sng" kern="1200" dirty="0">
                  <a:solidFill>
                    <a:srgbClr val="00338D"/>
                  </a:solidFill>
                  <a:latin typeface="Arial"/>
                  <a:ea typeface="+mn-ea"/>
                  <a:cs typeface="Arial" pitchFamily="34" charset="0"/>
                </a:rPr>
                <a:t>rischio potenziale</a:t>
              </a:r>
              <a:r>
                <a:rPr lang="it-IT" sz="1200" kern="1200" dirty="0">
                  <a:solidFill>
                    <a:srgbClr val="00338D"/>
                  </a:solidFill>
                  <a:latin typeface="Arial"/>
                  <a:ea typeface="+mn-ea"/>
                  <a:cs typeface="Arial" pitchFamily="34" charset="0"/>
                </a:rPr>
                <a:t> di </a:t>
              </a:r>
              <a:r>
                <a:rPr lang="it-IT" sz="1200" b="1" kern="1200" dirty="0">
                  <a:solidFill>
                    <a:srgbClr val="00338D"/>
                  </a:solidFill>
                  <a:latin typeface="Arial"/>
                  <a:ea typeface="+mn-ea"/>
                  <a:cs typeface="Arial" pitchFamily="34" charset="0"/>
                </a:rPr>
                <a:t>commissione di un determinato reato</a:t>
              </a:r>
              <a:endParaRPr lang="en-US" sz="1200" b="1" dirty="0">
                <a:solidFill>
                  <a:srgbClr val="00338D"/>
                </a:solidFill>
                <a:latin typeface="Arial"/>
                <a:ea typeface="+mn-ea"/>
                <a:cs typeface="+mn-cs"/>
              </a:endParaRPr>
            </a:p>
          </p:txBody>
        </p:sp>
        <p:sp>
          <p:nvSpPr>
            <p:cNvPr id="18" name="Ovale 17">
              <a:extLst>
                <a:ext uri="{FF2B5EF4-FFF2-40B4-BE49-F238E27FC236}">
                  <a16:creationId xmlns:a16="http://schemas.microsoft.com/office/drawing/2014/main" id="{B85F1807-E4CB-4163-A9F6-3E06A00158F3}"/>
                </a:ext>
              </a:extLst>
            </p:cNvPr>
            <p:cNvSpPr/>
            <p:nvPr/>
          </p:nvSpPr>
          <p:spPr>
            <a:xfrm>
              <a:off x="1007669" y="2468890"/>
              <a:ext cx="72000" cy="72000"/>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endParaRPr lang="it-IT" sz="923" kern="1200" dirty="0" err="1">
                <a:solidFill>
                  <a:srgbClr val="FFFFFF"/>
                </a:solidFill>
                <a:latin typeface="Arial"/>
              </a:endParaRPr>
            </a:p>
          </p:txBody>
        </p:sp>
        <p:cxnSp>
          <p:nvCxnSpPr>
            <p:cNvPr id="19" name="Connettore 2 18">
              <a:extLst>
                <a:ext uri="{FF2B5EF4-FFF2-40B4-BE49-F238E27FC236}">
                  <a16:creationId xmlns:a16="http://schemas.microsoft.com/office/drawing/2014/main" id="{82003079-C542-42E4-9E9B-00513F73C4DA}"/>
                </a:ext>
              </a:extLst>
            </p:cNvPr>
            <p:cNvCxnSpPr/>
            <p:nvPr/>
          </p:nvCxnSpPr>
          <p:spPr>
            <a:xfrm>
              <a:off x="1707200" y="2129126"/>
              <a:ext cx="2052000" cy="0"/>
            </a:xfrm>
            <a:prstGeom prst="straightConnector1">
              <a:avLst/>
            </a:prstGeom>
            <a:ln>
              <a:solidFill>
                <a:srgbClr val="0091DA"/>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4CB90513-CDA6-4AB5-BEF1-243153B22FC5}"/>
                </a:ext>
              </a:extLst>
            </p:cNvPr>
            <p:cNvCxnSpPr/>
            <p:nvPr/>
          </p:nvCxnSpPr>
          <p:spPr>
            <a:xfrm>
              <a:off x="1732600" y="2654360"/>
              <a:ext cx="2052000" cy="0"/>
            </a:xfrm>
            <a:prstGeom prst="straightConnector1">
              <a:avLst/>
            </a:prstGeom>
            <a:ln>
              <a:solidFill>
                <a:srgbClr val="0091D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o 20">
            <a:extLst>
              <a:ext uri="{FF2B5EF4-FFF2-40B4-BE49-F238E27FC236}">
                <a16:creationId xmlns:a16="http://schemas.microsoft.com/office/drawing/2014/main" id="{A44B6CF9-42D4-4BDE-8A76-402C2958A216}"/>
              </a:ext>
            </a:extLst>
          </p:cNvPr>
          <p:cNvGrpSpPr/>
          <p:nvPr/>
        </p:nvGrpSpPr>
        <p:grpSpPr>
          <a:xfrm>
            <a:off x="155388" y="3429001"/>
            <a:ext cx="8833225" cy="2900146"/>
            <a:chOff x="93133" y="3550748"/>
            <a:chExt cx="9569327" cy="3141825"/>
          </a:xfrm>
        </p:grpSpPr>
        <p:sp>
          <p:nvSpPr>
            <p:cNvPr id="22" name="Rettangolo 21">
              <a:extLst>
                <a:ext uri="{FF2B5EF4-FFF2-40B4-BE49-F238E27FC236}">
                  <a16:creationId xmlns:a16="http://schemas.microsoft.com/office/drawing/2014/main" id="{5E540BA9-9595-4A1B-81F3-480AD54FD306}"/>
                </a:ext>
              </a:extLst>
            </p:cNvPr>
            <p:cNvSpPr/>
            <p:nvPr/>
          </p:nvSpPr>
          <p:spPr>
            <a:xfrm>
              <a:off x="93133" y="6122424"/>
              <a:ext cx="9262534" cy="570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endParaRPr lang="it-IT" sz="923" kern="1200" dirty="0" err="1">
                <a:solidFill>
                  <a:srgbClr val="FFFFFF"/>
                </a:solidFill>
                <a:latin typeface="Arial"/>
              </a:endParaRPr>
            </a:p>
          </p:txBody>
        </p:sp>
        <p:sp>
          <p:nvSpPr>
            <p:cNvPr id="23" name="Rettangolo 22">
              <a:extLst>
                <a:ext uri="{FF2B5EF4-FFF2-40B4-BE49-F238E27FC236}">
                  <a16:creationId xmlns:a16="http://schemas.microsoft.com/office/drawing/2014/main" id="{366D0493-3551-4582-900A-7B63D4F2DB8D}"/>
                </a:ext>
              </a:extLst>
            </p:cNvPr>
            <p:cNvSpPr/>
            <p:nvPr/>
          </p:nvSpPr>
          <p:spPr>
            <a:xfrm>
              <a:off x="154259" y="3568124"/>
              <a:ext cx="2291285" cy="2985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spAutoFit/>
            </a:bodyPr>
            <a:lstStyle/>
            <a:p>
              <a:pPr algn="l" defTabSz="844083" rtl="0"/>
              <a:r>
                <a:rPr lang="it-IT" sz="1015" kern="1200" dirty="0">
                  <a:solidFill>
                    <a:srgbClr val="00338D"/>
                  </a:solidFill>
                  <a:latin typeface="Arial"/>
                </a:rPr>
                <a:t>La valutazione del livello di “</a:t>
              </a:r>
              <a:r>
                <a:rPr lang="it-IT" sz="1015" b="1" kern="1200" dirty="0">
                  <a:solidFill>
                    <a:srgbClr val="00A3A1"/>
                  </a:solidFill>
                  <a:latin typeface="Arial"/>
                </a:rPr>
                <a:t>accettabilità</a:t>
              </a:r>
              <a:r>
                <a:rPr lang="it-IT" sz="1015" kern="1200" dirty="0">
                  <a:solidFill>
                    <a:srgbClr val="00338D"/>
                  </a:solidFill>
                  <a:latin typeface="Arial"/>
                </a:rPr>
                <a:t>” del rischio </a:t>
              </a:r>
              <a:r>
                <a:rPr lang="it-IT" sz="1015" u="sng" kern="1200" dirty="0">
                  <a:solidFill>
                    <a:srgbClr val="00338D"/>
                  </a:solidFill>
                  <a:latin typeface="Arial"/>
                </a:rPr>
                <a:t>spetta al vertice aziendale e al management</a:t>
              </a:r>
              <a:r>
                <a:rPr lang="it-IT" sz="1015" kern="1200" dirty="0">
                  <a:solidFill>
                    <a:srgbClr val="00338D"/>
                  </a:solidFill>
                  <a:latin typeface="Arial"/>
                </a:rPr>
                <a:t>.</a:t>
              </a:r>
            </a:p>
            <a:p>
              <a:pPr algn="l" defTabSz="844083" rtl="0"/>
              <a:r>
                <a:rPr lang="it-IT" sz="1015" kern="1200" dirty="0">
                  <a:solidFill>
                    <a:srgbClr val="00338D"/>
                  </a:solidFill>
                  <a:latin typeface="Arial"/>
                </a:rPr>
                <a:t>Tale valutazione deve essere condotta non soltanto in termini di costi-benefici, bensì anche relativamente alla “</a:t>
              </a:r>
              <a:r>
                <a:rPr lang="it-IT" sz="1015" b="1" i="1" kern="1200" dirty="0">
                  <a:solidFill>
                    <a:srgbClr val="00338D"/>
                  </a:solidFill>
                  <a:latin typeface="Arial"/>
                </a:rPr>
                <a:t>elusione fraudolenta</a:t>
              </a:r>
              <a:r>
                <a:rPr lang="it-IT" sz="1015" kern="1200" dirty="0">
                  <a:solidFill>
                    <a:srgbClr val="00338D"/>
                  </a:solidFill>
                  <a:latin typeface="Arial"/>
                </a:rPr>
                <a:t>” delle regole del Modello da parte dell'autore materiale del reato. «la soglia concettuale di accettabilità nei reati dolosi è data da un sistema di prevenzione tale da non poter essere aggirato se non fraudolentemente» Linee guida Confindustria pag. 40</a:t>
              </a:r>
            </a:p>
          </p:txBody>
        </p:sp>
        <p:grpSp>
          <p:nvGrpSpPr>
            <p:cNvPr id="24" name="Gruppo 23">
              <a:extLst>
                <a:ext uri="{FF2B5EF4-FFF2-40B4-BE49-F238E27FC236}">
                  <a16:creationId xmlns:a16="http://schemas.microsoft.com/office/drawing/2014/main" id="{11CEF984-04D6-440C-B6B7-356B71BB3FB0}"/>
                </a:ext>
              </a:extLst>
            </p:cNvPr>
            <p:cNvGrpSpPr/>
            <p:nvPr/>
          </p:nvGrpSpPr>
          <p:grpSpPr>
            <a:xfrm>
              <a:off x="2719074" y="3550748"/>
              <a:ext cx="4467852" cy="3091004"/>
              <a:chOff x="2483477" y="2495844"/>
              <a:chExt cx="4467852" cy="3091004"/>
            </a:xfrm>
          </p:grpSpPr>
          <p:sp>
            <p:nvSpPr>
              <p:cNvPr id="34" name="Rettangolo 33">
                <a:extLst>
                  <a:ext uri="{FF2B5EF4-FFF2-40B4-BE49-F238E27FC236}">
                    <a16:creationId xmlns:a16="http://schemas.microsoft.com/office/drawing/2014/main" id="{E4C1F559-F81B-42E9-8A37-06B73C10F79E}"/>
                  </a:ext>
                </a:extLst>
              </p:cNvPr>
              <p:cNvSpPr/>
              <p:nvPr/>
            </p:nvSpPr>
            <p:spPr>
              <a:xfrm>
                <a:off x="2850073" y="3952746"/>
                <a:ext cx="1998000" cy="1332000"/>
              </a:xfrm>
              <a:prstGeom prst="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l" defTabSz="844083" rtl="0"/>
                <a:endParaRPr lang="it-IT" sz="1385" kern="1200" dirty="0" err="1">
                  <a:solidFill>
                    <a:srgbClr val="FFFFFF"/>
                  </a:solidFill>
                  <a:latin typeface="Arial"/>
                </a:endParaRPr>
              </a:p>
            </p:txBody>
          </p:sp>
          <p:sp>
            <p:nvSpPr>
              <p:cNvPr id="37" name="Rettangolo 36">
                <a:extLst>
                  <a:ext uri="{FF2B5EF4-FFF2-40B4-BE49-F238E27FC236}">
                    <a16:creationId xmlns:a16="http://schemas.microsoft.com/office/drawing/2014/main" id="{C5D6AA3C-63F2-49F7-BEFD-1BC42632D0BD}"/>
                  </a:ext>
                </a:extLst>
              </p:cNvPr>
              <p:cNvSpPr/>
              <p:nvPr/>
            </p:nvSpPr>
            <p:spPr>
              <a:xfrm>
                <a:off x="4894613" y="2495844"/>
                <a:ext cx="2052000" cy="140400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l" defTabSz="844083" rtl="0"/>
                <a:endParaRPr lang="it-IT" sz="1385" kern="1200" dirty="0" err="1">
                  <a:solidFill>
                    <a:srgbClr val="FFFFFF"/>
                  </a:solidFill>
                  <a:latin typeface="Arial"/>
                </a:endParaRPr>
              </a:p>
            </p:txBody>
          </p:sp>
          <p:sp>
            <p:nvSpPr>
              <p:cNvPr id="38" name="Rectangle 3">
                <a:extLst>
                  <a:ext uri="{FF2B5EF4-FFF2-40B4-BE49-F238E27FC236}">
                    <a16:creationId xmlns:a16="http://schemas.microsoft.com/office/drawing/2014/main" id="{2CBCC5F1-1132-4C9E-A420-DCC652DA0AF9}"/>
                  </a:ext>
                </a:extLst>
              </p:cNvPr>
              <p:cNvSpPr>
                <a:spLocks noChangeArrowheads="1"/>
              </p:cNvSpPr>
              <p:nvPr/>
            </p:nvSpPr>
            <p:spPr bwMode="blackWhite">
              <a:xfrm>
                <a:off x="2791291" y="2516629"/>
                <a:ext cx="4160038" cy="2799239"/>
              </a:xfrm>
              <a:prstGeom prst="rect">
                <a:avLst/>
              </a:prstGeom>
              <a:noFill/>
              <a:ln w="12700">
                <a:noFill/>
                <a:miter lim="800000"/>
                <a:headEnd type="none" w="sm" len="sm"/>
                <a:tailEnd type="none" w="sm" len="sm"/>
              </a:ln>
              <a:effectLst/>
            </p:spPr>
            <p:txBody>
              <a:bodyPr wrap="none" lIns="49846" tIns="49846" rIns="49846" bIns="49846" anchor="ctr"/>
              <a:lstStyle/>
              <a:p>
                <a:pPr algn="ctr" defTabSz="703402" rtl="0" eaLnBrk="0" hangingPunct="0">
                  <a:defRPr/>
                </a:pPr>
                <a:endParaRPr lang="en-US" sz="1292" dirty="0">
                  <a:solidFill>
                    <a:srgbClr val="00338D"/>
                  </a:solidFill>
                  <a:latin typeface="Arial"/>
                  <a:ea typeface="+mn-ea"/>
                  <a:cs typeface="Arial" panose="020B0604020202020204" pitchFamily="34" charset="0"/>
                </a:endParaRPr>
              </a:p>
            </p:txBody>
          </p:sp>
          <p:grpSp>
            <p:nvGrpSpPr>
              <p:cNvPr id="39" name="Gruppo 38">
                <a:extLst>
                  <a:ext uri="{FF2B5EF4-FFF2-40B4-BE49-F238E27FC236}">
                    <a16:creationId xmlns:a16="http://schemas.microsoft.com/office/drawing/2014/main" id="{26650A90-B717-49FA-B31A-196D857F4053}"/>
                  </a:ext>
                </a:extLst>
              </p:cNvPr>
              <p:cNvGrpSpPr/>
              <p:nvPr/>
            </p:nvGrpSpPr>
            <p:grpSpPr>
              <a:xfrm>
                <a:off x="2483477" y="2531047"/>
                <a:ext cx="216000" cy="2799291"/>
                <a:chOff x="2483477" y="2531047"/>
                <a:chExt cx="216000" cy="2799291"/>
              </a:xfrm>
            </p:grpSpPr>
            <p:sp>
              <p:nvSpPr>
                <p:cNvPr id="51" name="Rectangle 10">
                  <a:extLst>
                    <a:ext uri="{FF2B5EF4-FFF2-40B4-BE49-F238E27FC236}">
                      <a16:creationId xmlns:a16="http://schemas.microsoft.com/office/drawing/2014/main" id="{6126B446-C822-43F3-85A7-A182F5E65BBA}"/>
                    </a:ext>
                  </a:extLst>
                </p:cNvPr>
                <p:cNvSpPr>
                  <a:spLocks noChangeArrowheads="1"/>
                </p:cNvSpPr>
                <p:nvPr/>
              </p:nvSpPr>
              <p:spPr bwMode="blackWhite">
                <a:xfrm>
                  <a:off x="2483477" y="2601299"/>
                  <a:ext cx="216000" cy="215407"/>
                </a:xfrm>
                <a:prstGeom prst="rect">
                  <a:avLst/>
                </a:prstGeom>
                <a:noFill/>
                <a:ln w="9525">
                  <a:noFill/>
                  <a:miter lim="800000"/>
                  <a:headEnd/>
                  <a:tailEnd/>
                </a:ln>
              </p:spPr>
              <p:txBody>
                <a:bodyPr wrap="square" lIns="0" tIns="0" rIns="0" bIns="0">
                  <a:spAutoFit/>
                </a:bodyPr>
                <a:lstStyle/>
                <a:p>
                  <a:pPr algn="r" defTabSz="703402" rtl="0" eaLnBrk="0" hangingPunct="0">
                    <a:defRPr/>
                  </a:pPr>
                  <a:r>
                    <a:rPr lang="en-GB" sz="1292" dirty="0">
                      <a:solidFill>
                        <a:srgbClr val="00338D"/>
                      </a:solidFill>
                      <a:latin typeface="Arial" panose="020B0604020202020204" pitchFamily="34" charset="0"/>
                      <a:ea typeface="+mn-ea"/>
                      <a:cs typeface="Arial" panose="020B0604020202020204" pitchFamily="34" charset="0"/>
                    </a:rPr>
                    <a:t>5</a:t>
                  </a:r>
                </a:p>
              </p:txBody>
            </p:sp>
            <p:sp>
              <p:nvSpPr>
                <p:cNvPr id="52" name="Rectangle 11">
                  <a:extLst>
                    <a:ext uri="{FF2B5EF4-FFF2-40B4-BE49-F238E27FC236}">
                      <a16:creationId xmlns:a16="http://schemas.microsoft.com/office/drawing/2014/main" id="{DF0A01EB-EA1C-401F-A481-B3B77840531D}"/>
                    </a:ext>
                  </a:extLst>
                </p:cNvPr>
                <p:cNvSpPr>
                  <a:spLocks noChangeArrowheads="1"/>
                </p:cNvSpPr>
                <p:nvPr/>
              </p:nvSpPr>
              <p:spPr bwMode="blackWhite">
                <a:xfrm>
                  <a:off x="2483477" y="5098200"/>
                  <a:ext cx="216000" cy="215407"/>
                </a:xfrm>
                <a:prstGeom prst="rect">
                  <a:avLst/>
                </a:prstGeom>
                <a:noFill/>
                <a:ln w="9525">
                  <a:noFill/>
                  <a:miter lim="800000"/>
                  <a:headEnd/>
                  <a:tailEnd/>
                </a:ln>
              </p:spPr>
              <p:txBody>
                <a:bodyPr wrap="square" lIns="0" tIns="0" rIns="0" bIns="0">
                  <a:spAutoFit/>
                </a:bodyPr>
                <a:lstStyle/>
                <a:p>
                  <a:pPr algn="r" defTabSz="703402" rtl="0" eaLnBrk="0" hangingPunct="0">
                    <a:defRPr/>
                  </a:pPr>
                  <a:r>
                    <a:rPr lang="en-GB" sz="1292" dirty="0">
                      <a:solidFill>
                        <a:srgbClr val="00338D"/>
                      </a:solidFill>
                      <a:latin typeface="Arial" panose="020B0604020202020204" pitchFamily="34" charset="0"/>
                      <a:ea typeface="+mn-ea"/>
                      <a:cs typeface="Arial" panose="020B0604020202020204" pitchFamily="34" charset="0"/>
                    </a:rPr>
                    <a:t>0</a:t>
                  </a:r>
                </a:p>
              </p:txBody>
            </p:sp>
            <p:sp>
              <p:nvSpPr>
                <p:cNvPr id="53" name="Rectangle 12">
                  <a:extLst>
                    <a:ext uri="{FF2B5EF4-FFF2-40B4-BE49-F238E27FC236}">
                      <a16:creationId xmlns:a16="http://schemas.microsoft.com/office/drawing/2014/main" id="{70E10913-D975-49A8-AEC4-AF5844150247}"/>
                    </a:ext>
                  </a:extLst>
                </p:cNvPr>
                <p:cNvSpPr>
                  <a:spLocks noChangeArrowheads="1"/>
                </p:cNvSpPr>
                <p:nvPr/>
              </p:nvSpPr>
              <p:spPr bwMode="blackWhite">
                <a:xfrm rot="16200000">
                  <a:off x="1191831" y="3822990"/>
                  <a:ext cx="2799291" cy="215406"/>
                </a:xfrm>
                <a:prstGeom prst="rect">
                  <a:avLst/>
                </a:prstGeom>
                <a:noFill/>
                <a:ln w="9525">
                  <a:noFill/>
                  <a:miter lim="800000"/>
                  <a:headEnd/>
                  <a:tailEnd/>
                </a:ln>
              </p:spPr>
              <p:txBody>
                <a:bodyPr lIns="0" tIns="0" rIns="0" bIns="0" anchor="ctr" anchorCtr="1">
                  <a:spAutoFit/>
                </a:bodyPr>
                <a:lstStyle/>
                <a:p>
                  <a:pPr algn="ctr" defTabSz="703402" rtl="0" eaLnBrk="0" hangingPunct="0">
                    <a:defRPr/>
                  </a:pPr>
                  <a:r>
                    <a:rPr lang="it-IT" sz="1292" b="1" dirty="0">
                      <a:solidFill>
                        <a:srgbClr val="00338D"/>
                      </a:solidFill>
                      <a:latin typeface="Arial" panose="020B0604020202020204" pitchFamily="34" charset="0"/>
                      <a:ea typeface="+mn-ea"/>
                      <a:cs typeface="Arial" panose="020B0604020202020204" pitchFamily="34" charset="0"/>
                    </a:rPr>
                    <a:t>Probabilità</a:t>
                  </a:r>
                </a:p>
              </p:txBody>
            </p:sp>
          </p:grpSp>
          <p:cxnSp>
            <p:nvCxnSpPr>
              <p:cNvPr id="40" name="Straight Connector 5">
                <a:extLst>
                  <a:ext uri="{FF2B5EF4-FFF2-40B4-BE49-F238E27FC236}">
                    <a16:creationId xmlns:a16="http://schemas.microsoft.com/office/drawing/2014/main" id="{A8FB0AEA-8A72-4F5B-BF7B-A98CF8BC70C2}"/>
                  </a:ext>
                </a:extLst>
              </p:cNvPr>
              <p:cNvCxnSpPr>
                <a:stCxn id="38" idx="1"/>
                <a:endCxn id="38" idx="3"/>
              </p:cNvCxnSpPr>
              <p:nvPr/>
            </p:nvCxnSpPr>
            <p:spPr>
              <a:xfrm rot="10800000" flipH="1">
                <a:off x="2791291" y="3916248"/>
                <a:ext cx="4160038" cy="0"/>
              </a:xfrm>
              <a:prstGeom prst="line">
                <a:avLst/>
              </a:prstGeom>
              <a:ln>
                <a:solidFill>
                  <a:srgbClr val="00338D"/>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6">
                <a:extLst>
                  <a:ext uri="{FF2B5EF4-FFF2-40B4-BE49-F238E27FC236}">
                    <a16:creationId xmlns:a16="http://schemas.microsoft.com/office/drawing/2014/main" id="{A5CB7DA5-F5FA-40F5-AF75-955EB834BAAD}"/>
                  </a:ext>
                </a:extLst>
              </p:cNvPr>
              <p:cNvCxnSpPr>
                <a:stCxn id="38" idx="0"/>
                <a:endCxn id="38" idx="2"/>
              </p:cNvCxnSpPr>
              <p:nvPr/>
            </p:nvCxnSpPr>
            <p:spPr>
              <a:xfrm rot="16200000" flipH="1">
                <a:off x="3471691" y="3916248"/>
                <a:ext cx="2799239" cy="0"/>
              </a:xfrm>
              <a:prstGeom prst="line">
                <a:avLst/>
              </a:prstGeom>
              <a:ln>
                <a:solidFill>
                  <a:srgbClr val="00338D"/>
                </a:solidFill>
                <a:prstDash val="dash"/>
              </a:ln>
            </p:spPr>
            <p:style>
              <a:lnRef idx="1">
                <a:schemeClr val="accent1"/>
              </a:lnRef>
              <a:fillRef idx="0">
                <a:schemeClr val="accent1"/>
              </a:fillRef>
              <a:effectRef idx="0">
                <a:schemeClr val="accent1"/>
              </a:effectRef>
              <a:fontRef idx="minor">
                <a:schemeClr val="tx1"/>
              </a:fontRef>
            </p:style>
          </p:cxnSp>
          <p:sp>
            <p:nvSpPr>
              <p:cNvPr id="42" name="Freeform 7">
                <a:extLst>
                  <a:ext uri="{FF2B5EF4-FFF2-40B4-BE49-F238E27FC236}">
                    <a16:creationId xmlns:a16="http://schemas.microsoft.com/office/drawing/2014/main" id="{3711B5A7-A888-4162-822B-1095DC95BEC9}"/>
                  </a:ext>
                </a:extLst>
              </p:cNvPr>
              <p:cNvSpPr/>
              <p:nvPr/>
            </p:nvSpPr>
            <p:spPr>
              <a:xfrm>
                <a:off x="2791291" y="2516629"/>
                <a:ext cx="4160038" cy="2799546"/>
              </a:xfrm>
              <a:custGeom>
                <a:avLst/>
                <a:gdLst>
                  <a:gd name="connsiteX0" fmla="*/ 10632 w 2445488"/>
                  <a:gd name="connsiteY0" fmla="*/ 0 h 2371060"/>
                  <a:gd name="connsiteX1" fmla="*/ 0 w 2445488"/>
                  <a:gd name="connsiteY1" fmla="*/ 2371060 h 2371060"/>
                  <a:gd name="connsiteX2" fmla="*/ 2445488 w 2445488"/>
                  <a:gd name="connsiteY2" fmla="*/ 2371060 h 2371060"/>
                  <a:gd name="connsiteX0" fmla="*/ 10632 w 2445488"/>
                  <a:gd name="connsiteY0" fmla="*/ 0 h 2371060"/>
                  <a:gd name="connsiteX1" fmla="*/ 14667 w 2445488"/>
                  <a:gd name="connsiteY1" fmla="*/ 0 h 2371060"/>
                  <a:gd name="connsiteX2" fmla="*/ 0 w 2445488"/>
                  <a:gd name="connsiteY2" fmla="*/ 2371060 h 2371060"/>
                  <a:gd name="connsiteX3" fmla="*/ 2445488 w 2445488"/>
                  <a:gd name="connsiteY3" fmla="*/ 2371060 h 2371060"/>
                  <a:gd name="connsiteX0" fmla="*/ 10632 w 2445488"/>
                  <a:gd name="connsiteY0" fmla="*/ 0 h 2371060"/>
                  <a:gd name="connsiteX1" fmla="*/ 15140 w 2445488"/>
                  <a:gd name="connsiteY1" fmla="*/ 0 h 2371060"/>
                  <a:gd name="connsiteX2" fmla="*/ 0 w 2445488"/>
                  <a:gd name="connsiteY2" fmla="*/ 2371060 h 2371060"/>
                  <a:gd name="connsiteX3" fmla="*/ 2445488 w 2445488"/>
                  <a:gd name="connsiteY3" fmla="*/ 2371060 h 2371060"/>
                  <a:gd name="connsiteX0" fmla="*/ 539 w 2435395"/>
                  <a:gd name="connsiteY0" fmla="*/ 0 h 2371060"/>
                  <a:gd name="connsiteX1" fmla="*/ 5047 w 2435395"/>
                  <a:gd name="connsiteY1" fmla="*/ 0 h 2371060"/>
                  <a:gd name="connsiteX2" fmla="*/ 5047 w 2435395"/>
                  <a:gd name="connsiteY2" fmla="*/ 2349877 h 2371060"/>
                  <a:gd name="connsiteX3" fmla="*/ 2435395 w 2435395"/>
                  <a:gd name="connsiteY3" fmla="*/ 2371060 h 2371060"/>
                  <a:gd name="connsiteX0" fmla="*/ 539 w 2435395"/>
                  <a:gd name="connsiteY0" fmla="*/ 0 h 2371060"/>
                  <a:gd name="connsiteX1" fmla="*/ 5047 w 2435395"/>
                  <a:gd name="connsiteY1" fmla="*/ 0 h 2371060"/>
                  <a:gd name="connsiteX2" fmla="*/ 5047 w 2435395"/>
                  <a:gd name="connsiteY2" fmla="*/ 2349877 h 2371060"/>
                  <a:gd name="connsiteX3" fmla="*/ 2435395 w 2435395"/>
                  <a:gd name="connsiteY3" fmla="*/ 2371060 h 2371060"/>
                  <a:gd name="connsiteX0" fmla="*/ 539 w 2442904"/>
                  <a:gd name="connsiteY0" fmla="*/ 0 h 2349877"/>
                  <a:gd name="connsiteX1" fmla="*/ 5047 w 2442904"/>
                  <a:gd name="connsiteY1" fmla="*/ 0 h 2349877"/>
                  <a:gd name="connsiteX2" fmla="*/ 5047 w 2442904"/>
                  <a:gd name="connsiteY2" fmla="*/ 2349877 h 2349877"/>
                  <a:gd name="connsiteX3" fmla="*/ 2442904 w 2442904"/>
                  <a:gd name="connsiteY3" fmla="*/ 2349618 h 2349877"/>
                </a:gdLst>
                <a:ahLst/>
                <a:cxnLst>
                  <a:cxn ang="0">
                    <a:pos x="connsiteX0" y="connsiteY0"/>
                  </a:cxn>
                  <a:cxn ang="0">
                    <a:pos x="connsiteX1" y="connsiteY1"/>
                  </a:cxn>
                  <a:cxn ang="0">
                    <a:pos x="connsiteX2" y="connsiteY2"/>
                  </a:cxn>
                  <a:cxn ang="0">
                    <a:pos x="connsiteX3" y="connsiteY3"/>
                  </a:cxn>
                </a:cxnLst>
                <a:rect l="l" t="t" r="r" b="b"/>
                <a:pathLst>
                  <a:path w="2442904" h="2349877">
                    <a:moveTo>
                      <a:pt x="539" y="0"/>
                    </a:moveTo>
                    <a:lnTo>
                      <a:pt x="5047" y="0"/>
                    </a:lnTo>
                    <a:cubicBezTo>
                      <a:pt x="0" y="790353"/>
                      <a:pt x="10094" y="1559524"/>
                      <a:pt x="5047" y="2349877"/>
                    </a:cubicBezTo>
                    <a:lnTo>
                      <a:pt x="2442904" y="2349618"/>
                    </a:lnTo>
                  </a:path>
                </a:pathLst>
              </a:custGeom>
              <a:ln w="12700">
                <a:solidFill>
                  <a:srgbClr val="00338D"/>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rtl="0"/>
                <a:endParaRPr lang="en-GB" sz="1292" kern="1200" dirty="0">
                  <a:solidFill>
                    <a:srgbClr val="00338D"/>
                  </a:solidFill>
                  <a:latin typeface="Arial"/>
                  <a:cs typeface="Arial" panose="020B0604020202020204" pitchFamily="34" charset="0"/>
                </a:endParaRPr>
              </a:p>
            </p:txBody>
          </p:sp>
          <p:grpSp>
            <p:nvGrpSpPr>
              <p:cNvPr id="43" name="Gruppo 42">
                <a:extLst>
                  <a:ext uri="{FF2B5EF4-FFF2-40B4-BE49-F238E27FC236}">
                    <a16:creationId xmlns:a16="http://schemas.microsoft.com/office/drawing/2014/main" id="{97691E47-F507-4E7C-AFDE-9D8FC3771264}"/>
                  </a:ext>
                </a:extLst>
              </p:cNvPr>
              <p:cNvGrpSpPr/>
              <p:nvPr/>
            </p:nvGrpSpPr>
            <p:grpSpPr>
              <a:xfrm>
                <a:off x="2791291" y="5371423"/>
                <a:ext cx="4160038" cy="215425"/>
                <a:chOff x="2791291" y="5371423"/>
                <a:chExt cx="4160038" cy="215425"/>
              </a:xfrm>
            </p:grpSpPr>
            <p:sp>
              <p:nvSpPr>
                <p:cNvPr id="48" name="Rectangle 7">
                  <a:extLst>
                    <a:ext uri="{FF2B5EF4-FFF2-40B4-BE49-F238E27FC236}">
                      <a16:creationId xmlns:a16="http://schemas.microsoft.com/office/drawing/2014/main" id="{1AFF1168-37EE-4397-8D8A-0913833718B9}"/>
                    </a:ext>
                  </a:extLst>
                </p:cNvPr>
                <p:cNvSpPr>
                  <a:spLocks noChangeArrowheads="1"/>
                </p:cNvSpPr>
                <p:nvPr/>
              </p:nvSpPr>
              <p:spPr bwMode="blackWhite">
                <a:xfrm>
                  <a:off x="2791291" y="5371441"/>
                  <a:ext cx="4160038" cy="215407"/>
                </a:xfrm>
                <a:prstGeom prst="rect">
                  <a:avLst/>
                </a:prstGeom>
                <a:noFill/>
                <a:ln w="9525">
                  <a:noFill/>
                  <a:miter lim="800000"/>
                  <a:headEnd/>
                  <a:tailEnd/>
                </a:ln>
              </p:spPr>
              <p:txBody>
                <a:bodyPr lIns="0" tIns="0" rIns="0" bIns="0" anchor="ctr" anchorCtr="1">
                  <a:spAutoFit/>
                </a:bodyPr>
                <a:lstStyle/>
                <a:p>
                  <a:pPr algn="ctr" defTabSz="703402" rtl="0" eaLnBrk="0" hangingPunct="0">
                    <a:defRPr/>
                  </a:pPr>
                  <a:r>
                    <a:rPr lang="it-IT" sz="1292" b="1" dirty="0">
                      <a:solidFill>
                        <a:srgbClr val="00338D"/>
                      </a:solidFill>
                      <a:latin typeface="Arial" panose="020B0604020202020204" pitchFamily="34" charset="0"/>
                      <a:ea typeface="+mn-ea"/>
                      <a:cs typeface="Arial" panose="020B0604020202020204" pitchFamily="34" charset="0"/>
                    </a:rPr>
                    <a:t>Gravità</a:t>
                  </a:r>
                </a:p>
              </p:txBody>
            </p:sp>
            <p:sp>
              <p:nvSpPr>
                <p:cNvPr id="49" name="Rectangle 8">
                  <a:extLst>
                    <a:ext uri="{FF2B5EF4-FFF2-40B4-BE49-F238E27FC236}">
                      <a16:creationId xmlns:a16="http://schemas.microsoft.com/office/drawing/2014/main" id="{9CCEB9BD-93CB-4ABE-99DB-D119BED7EB43}"/>
                    </a:ext>
                  </a:extLst>
                </p:cNvPr>
                <p:cNvSpPr>
                  <a:spLocks noChangeArrowheads="1"/>
                </p:cNvSpPr>
                <p:nvPr/>
              </p:nvSpPr>
              <p:spPr bwMode="blackWhite">
                <a:xfrm>
                  <a:off x="2799759" y="5371423"/>
                  <a:ext cx="1060402" cy="215407"/>
                </a:xfrm>
                <a:prstGeom prst="rect">
                  <a:avLst/>
                </a:prstGeom>
                <a:noFill/>
                <a:ln w="9525">
                  <a:noFill/>
                  <a:miter lim="800000"/>
                  <a:headEnd/>
                  <a:tailEnd/>
                </a:ln>
              </p:spPr>
              <p:txBody>
                <a:bodyPr wrap="square" lIns="0" tIns="0" rIns="0" bIns="0">
                  <a:spAutoFit/>
                </a:bodyPr>
                <a:lstStyle/>
                <a:p>
                  <a:pPr algn="l" defTabSz="703402" rtl="0" eaLnBrk="0" hangingPunct="0">
                    <a:defRPr/>
                  </a:pPr>
                  <a:r>
                    <a:rPr lang="en-GB" sz="1292" dirty="0">
                      <a:solidFill>
                        <a:srgbClr val="00338D"/>
                      </a:solidFill>
                      <a:latin typeface="Arial" panose="020B0604020202020204" pitchFamily="34" charset="0"/>
                      <a:ea typeface="+mn-ea"/>
                      <a:cs typeface="Arial" panose="020B0604020202020204" pitchFamily="34" charset="0"/>
                    </a:rPr>
                    <a:t>Basso</a:t>
                  </a:r>
                </a:p>
              </p:txBody>
            </p:sp>
            <p:sp>
              <p:nvSpPr>
                <p:cNvPr id="50" name="Rectangle 8">
                  <a:extLst>
                    <a:ext uri="{FF2B5EF4-FFF2-40B4-BE49-F238E27FC236}">
                      <a16:creationId xmlns:a16="http://schemas.microsoft.com/office/drawing/2014/main" id="{3AADEFE3-AF3C-4470-AD9A-F0E04182A4EC}"/>
                    </a:ext>
                  </a:extLst>
                </p:cNvPr>
                <p:cNvSpPr>
                  <a:spLocks noChangeArrowheads="1"/>
                </p:cNvSpPr>
                <p:nvPr/>
              </p:nvSpPr>
              <p:spPr bwMode="blackWhite">
                <a:xfrm>
                  <a:off x="5780856" y="5371423"/>
                  <a:ext cx="1060402" cy="215407"/>
                </a:xfrm>
                <a:prstGeom prst="rect">
                  <a:avLst/>
                </a:prstGeom>
                <a:noFill/>
                <a:ln w="9525">
                  <a:noFill/>
                  <a:miter lim="800000"/>
                  <a:headEnd/>
                  <a:tailEnd/>
                </a:ln>
              </p:spPr>
              <p:txBody>
                <a:bodyPr wrap="square" lIns="0" tIns="0" rIns="0" bIns="0">
                  <a:spAutoFit/>
                </a:bodyPr>
                <a:lstStyle/>
                <a:p>
                  <a:pPr algn="r" defTabSz="703402" rtl="0" eaLnBrk="0" hangingPunct="0">
                    <a:defRPr/>
                  </a:pPr>
                  <a:r>
                    <a:rPr lang="en-GB" sz="1292" dirty="0">
                      <a:solidFill>
                        <a:srgbClr val="00338D"/>
                      </a:solidFill>
                      <a:latin typeface="Arial" panose="020B0604020202020204" pitchFamily="34" charset="0"/>
                      <a:ea typeface="+mn-ea"/>
                      <a:cs typeface="Arial" panose="020B0604020202020204" pitchFamily="34" charset="0"/>
                    </a:rPr>
                    <a:t>Alto</a:t>
                  </a:r>
                </a:p>
              </p:txBody>
            </p:sp>
          </p:grpSp>
          <p:sp>
            <p:nvSpPr>
              <p:cNvPr id="44" name="CasellaDiTesto 43">
                <a:extLst>
                  <a:ext uri="{FF2B5EF4-FFF2-40B4-BE49-F238E27FC236}">
                    <a16:creationId xmlns:a16="http://schemas.microsoft.com/office/drawing/2014/main" id="{08749CC3-660F-4BDA-9B09-A310D6D0A2CE}"/>
                  </a:ext>
                </a:extLst>
              </p:cNvPr>
              <p:cNvSpPr txBox="1"/>
              <p:nvPr/>
            </p:nvSpPr>
            <p:spPr>
              <a:xfrm>
                <a:off x="3459564" y="3042927"/>
                <a:ext cx="744141" cy="341183"/>
              </a:xfrm>
              <a:prstGeom prst="rect">
                <a:avLst/>
              </a:prstGeom>
              <a:noFill/>
            </p:spPr>
            <p:txBody>
              <a:bodyPr wrap="none" lIns="50409" tIns="50409" rIns="50409" bIns="50409" rtlCol="0">
                <a:spAutoFit/>
              </a:bodyPr>
              <a:lstStyle/>
              <a:p>
                <a:pPr algn="l" defTabSz="844083" rtl="0">
                  <a:spcAft>
                    <a:spcPts val="554"/>
                  </a:spcAft>
                </a:pPr>
                <a:r>
                  <a:rPr lang="it-IT" sz="1385" kern="1200" dirty="0">
                    <a:solidFill>
                      <a:srgbClr val="00338D"/>
                    </a:solidFill>
                    <a:latin typeface="Arial" panose="020B0604020202020204" pitchFamily="34" charset="0"/>
                    <a:ea typeface="+mn-ea"/>
                    <a:cs typeface="+mn-cs"/>
                  </a:rPr>
                  <a:t>Ridurre</a:t>
                </a:r>
              </a:p>
            </p:txBody>
          </p:sp>
          <p:sp>
            <p:nvSpPr>
              <p:cNvPr id="45" name="CasellaDiTesto 44">
                <a:extLst>
                  <a:ext uri="{FF2B5EF4-FFF2-40B4-BE49-F238E27FC236}">
                    <a16:creationId xmlns:a16="http://schemas.microsoft.com/office/drawing/2014/main" id="{AD3FB2A6-DE07-4E93-B39A-3273DD9B8540}"/>
                  </a:ext>
                </a:extLst>
              </p:cNvPr>
              <p:cNvSpPr txBox="1"/>
              <p:nvPr/>
            </p:nvSpPr>
            <p:spPr>
              <a:xfrm>
                <a:off x="3369795" y="4445499"/>
                <a:ext cx="924745" cy="341183"/>
              </a:xfrm>
              <a:prstGeom prst="rect">
                <a:avLst/>
              </a:prstGeom>
              <a:noFill/>
            </p:spPr>
            <p:txBody>
              <a:bodyPr wrap="none" lIns="50409" tIns="50409" rIns="50409" bIns="50409" rtlCol="0">
                <a:spAutoFit/>
              </a:bodyPr>
              <a:lstStyle/>
              <a:p>
                <a:pPr algn="l" defTabSz="844083" rtl="0">
                  <a:spcAft>
                    <a:spcPts val="554"/>
                  </a:spcAft>
                </a:pPr>
                <a:r>
                  <a:rPr lang="it-IT" sz="1385" kern="1200" dirty="0">
                    <a:solidFill>
                      <a:srgbClr val="00338D"/>
                    </a:solidFill>
                    <a:latin typeface="Arial" panose="020B0604020202020204" pitchFamily="34" charset="0"/>
                    <a:ea typeface="+mn-ea"/>
                    <a:cs typeface="+mn-cs"/>
                  </a:rPr>
                  <a:t>Accettare</a:t>
                </a:r>
              </a:p>
            </p:txBody>
          </p:sp>
          <p:sp>
            <p:nvSpPr>
              <p:cNvPr id="46" name="CasellaDiTesto 45">
                <a:extLst>
                  <a:ext uri="{FF2B5EF4-FFF2-40B4-BE49-F238E27FC236}">
                    <a16:creationId xmlns:a16="http://schemas.microsoft.com/office/drawing/2014/main" id="{5E3FECDB-C48C-4FF7-AA7A-5E7394ACE83A}"/>
                  </a:ext>
                </a:extLst>
              </p:cNvPr>
              <p:cNvSpPr txBox="1"/>
              <p:nvPr/>
            </p:nvSpPr>
            <p:spPr>
              <a:xfrm>
                <a:off x="5585000" y="3024653"/>
                <a:ext cx="711146" cy="341183"/>
              </a:xfrm>
              <a:prstGeom prst="rect">
                <a:avLst/>
              </a:prstGeom>
              <a:noFill/>
            </p:spPr>
            <p:txBody>
              <a:bodyPr wrap="none" lIns="50409" tIns="50409" rIns="50409" bIns="50409" rtlCol="0">
                <a:spAutoFit/>
              </a:bodyPr>
              <a:lstStyle/>
              <a:p>
                <a:pPr algn="l" defTabSz="844083" rtl="0">
                  <a:spcAft>
                    <a:spcPts val="554"/>
                  </a:spcAft>
                </a:pPr>
                <a:r>
                  <a:rPr lang="it-IT" sz="1385" kern="1200" dirty="0">
                    <a:solidFill>
                      <a:srgbClr val="00338D"/>
                    </a:solidFill>
                    <a:latin typeface="Arial" panose="020B0604020202020204" pitchFamily="34" charset="0"/>
                    <a:ea typeface="+mn-ea"/>
                    <a:cs typeface="+mn-cs"/>
                  </a:rPr>
                  <a:t>Evitare</a:t>
                </a:r>
              </a:p>
            </p:txBody>
          </p:sp>
          <p:sp>
            <p:nvSpPr>
              <p:cNvPr id="47" name="CasellaDiTesto 46">
                <a:extLst>
                  <a:ext uri="{FF2B5EF4-FFF2-40B4-BE49-F238E27FC236}">
                    <a16:creationId xmlns:a16="http://schemas.microsoft.com/office/drawing/2014/main" id="{60232975-AA3B-4C94-9DEC-0130D2F554BA}"/>
                  </a:ext>
                </a:extLst>
              </p:cNvPr>
              <p:cNvSpPr txBox="1"/>
              <p:nvPr/>
            </p:nvSpPr>
            <p:spPr>
              <a:xfrm>
                <a:off x="5423898" y="4445499"/>
                <a:ext cx="1034150" cy="341183"/>
              </a:xfrm>
              <a:prstGeom prst="rect">
                <a:avLst/>
              </a:prstGeom>
              <a:noFill/>
            </p:spPr>
            <p:txBody>
              <a:bodyPr wrap="none" lIns="50409" tIns="50409" rIns="50409" bIns="50409" rtlCol="0">
                <a:spAutoFit/>
              </a:bodyPr>
              <a:lstStyle/>
              <a:p>
                <a:pPr algn="l" defTabSz="844083" rtl="0">
                  <a:spcAft>
                    <a:spcPts val="554"/>
                  </a:spcAft>
                </a:pPr>
                <a:r>
                  <a:rPr lang="it-IT" sz="1385" kern="1200" dirty="0">
                    <a:solidFill>
                      <a:srgbClr val="00338D"/>
                    </a:solidFill>
                    <a:latin typeface="Arial" panose="020B0604020202020204" pitchFamily="34" charset="0"/>
                    <a:ea typeface="+mn-ea"/>
                    <a:cs typeface="+mn-cs"/>
                  </a:rPr>
                  <a:t>Monitorare</a:t>
                </a:r>
              </a:p>
            </p:txBody>
          </p:sp>
        </p:grpSp>
        <p:cxnSp>
          <p:nvCxnSpPr>
            <p:cNvPr id="25" name="Connettore 7 54">
              <a:extLst>
                <a:ext uri="{FF2B5EF4-FFF2-40B4-BE49-F238E27FC236}">
                  <a16:creationId xmlns:a16="http://schemas.microsoft.com/office/drawing/2014/main" id="{DA3BF5C1-784A-4B35-91D0-E9F234CCD5AD}"/>
                </a:ext>
              </a:extLst>
            </p:cNvPr>
            <p:cNvCxnSpPr>
              <a:cxnSpLocks/>
            </p:cNvCxnSpPr>
            <p:nvPr/>
          </p:nvCxnSpPr>
          <p:spPr>
            <a:xfrm rot="10800000">
              <a:off x="2356796" y="4337379"/>
              <a:ext cx="1841567" cy="981883"/>
            </a:xfrm>
            <a:prstGeom prst="curvedConnector3">
              <a:avLst>
                <a:gd name="adj1" fmla="val 50000"/>
              </a:avLst>
            </a:prstGeom>
            <a:ln w="3175">
              <a:solidFill>
                <a:schemeClr val="bg1">
                  <a:lumMod val="6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6" name="Parentesi graffa aperta 25">
              <a:extLst>
                <a:ext uri="{FF2B5EF4-FFF2-40B4-BE49-F238E27FC236}">
                  <a16:creationId xmlns:a16="http://schemas.microsoft.com/office/drawing/2014/main" id="{3BC4EDCB-03F3-4FC7-A8BA-E0C733EBFFBA}"/>
                </a:ext>
              </a:extLst>
            </p:cNvPr>
            <p:cNvSpPr/>
            <p:nvPr/>
          </p:nvSpPr>
          <p:spPr>
            <a:xfrm rot="10800000">
              <a:off x="7267780" y="3613344"/>
              <a:ext cx="279400" cy="1309690"/>
            </a:xfrm>
            <a:prstGeom prst="leftBrace">
              <a:avLst/>
            </a:prstGeom>
            <a:ln>
              <a:solidFill>
                <a:srgbClr val="00338D"/>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rtl="0"/>
              <a:endParaRPr lang="it-IT" sz="1662" kern="1200">
                <a:solidFill>
                  <a:srgbClr val="000000"/>
                </a:solidFill>
                <a:latin typeface="Arial"/>
              </a:endParaRPr>
            </a:p>
          </p:txBody>
        </p:sp>
        <p:sp>
          <p:nvSpPr>
            <p:cNvPr id="27" name="Rettangolo 26">
              <a:extLst>
                <a:ext uri="{FF2B5EF4-FFF2-40B4-BE49-F238E27FC236}">
                  <a16:creationId xmlns:a16="http://schemas.microsoft.com/office/drawing/2014/main" id="{79D4F5FC-9DF3-4905-879C-AEF0E5679C99}"/>
                </a:ext>
              </a:extLst>
            </p:cNvPr>
            <p:cNvSpPr/>
            <p:nvPr/>
          </p:nvSpPr>
          <p:spPr>
            <a:xfrm>
              <a:off x="7695765" y="3706022"/>
              <a:ext cx="1854635" cy="1124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spAutoFit/>
            </a:bodyPr>
            <a:lstStyle/>
            <a:p>
              <a:pPr algn="l" defTabSz="844083" rtl="0" fontAlgn="base">
                <a:spcBef>
                  <a:spcPct val="0"/>
                </a:spcBef>
                <a:spcAft>
                  <a:spcPct val="0"/>
                </a:spcAft>
                <a:defRPr/>
              </a:pPr>
              <a:r>
                <a:rPr lang="it-IT" sz="1015" dirty="0">
                  <a:solidFill>
                    <a:srgbClr val="00338D"/>
                  </a:solidFill>
                  <a:latin typeface="Arial" panose="020B0604020202020204" pitchFamily="34" charset="0"/>
                </a:rPr>
                <a:t>Il posizionamento all'interno di questo quadrante indica una </a:t>
              </a:r>
              <a:r>
                <a:rPr lang="it-IT" sz="1015" b="1" dirty="0">
                  <a:solidFill>
                    <a:srgbClr val="00A3A1"/>
                  </a:solidFill>
                  <a:latin typeface="Arial" panose="020B0604020202020204" pitchFamily="34" charset="0"/>
                </a:rPr>
                <a:t>elevata probabilità </a:t>
              </a:r>
              <a:r>
                <a:rPr lang="it-IT" sz="1015" b="1" dirty="0">
                  <a:solidFill>
                    <a:srgbClr val="00338D"/>
                  </a:solidFill>
                  <a:latin typeface="Arial" panose="020B0604020202020204" pitchFamily="34" charset="0"/>
                </a:rPr>
                <a:t>di accadimento dell'evento-reato</a:t>
              </a:r>
              <a:r>
                <a:rPr lang="it-IT" sz="1015" dirty="0">
                  <a:solidFill>
                    <a:srgbClr val="00338D"/>
                  </a:solidFill>
                  <a:latin typeface="Arial" panose="020B0604020202020204" pitchFamily="34" charset="0"/>
                </a:rPr>
                <a:t>, con conseguenze rilevanti per la Società.</a:t>
              </a:r>
              <a:endParaRPr lang="en-US" sz="1015" dirty="0">
                <a:solidFill>
                  <a:srgbClr val="00338D"/>
                </a:solidFill>
                <a:latin typeface="Arial" panose="020B0604020202020204" pitchFamily="34" charset="0"/>
              </a:endParaRPr>
            </a:p>
          </p:txBody>
        </p:sp>
        <p:grpSp>
          <p:nvGrpSpPr>
            <p:cNvPr id="28" name="Gruppo 27">
              <a:extLst>
                <a:ext uri="{FF2B5EF4-FFF2-40B4-BE49-F238E27FC236}">
                  <a16:creationId xmlns:a16="http://schemas.microsoft.com/office/drawing/2014/main" id="{B3334E1E-26D1-4999-998A-D19B1D566E58}"/>
                </a:ext>
              </a:extLst>
            </p:cNvPr>
            <p:cNvGrpSpPr/>
            <p:nvPr/>
          </p:nvGrpSpPr>
          <p:grpSpPr>
            <a:xfrm>
              <a:off x="6818302" y="4669254"/>
              <a:ext cx="180000" cy="1230413"/>
              <a:chOff x="5617766" y="3136392"/>
              <a:chExt cx="180000" cy="1230413"/>
            </a:xfrm>
          </p:grpSpPr>
          <p:sp>
            <p:nvSpPr>
              <p:cNvPr id="32" name="Ovale 31">
                <a:extLst>
                  <a:ext uri="{FF2B5EF4-FFF2-40B4-BE49-F238E27FC236}">
                    <a16:creationId xmlns:a16="http://schemas.microsoft.com/office/drawing/2014/main" id="{419DA999-23F8-44E1-8BE4-536D8DF3C5C3}"/>
                  </a:ext>
                </a:extLst>
              </p:cNvPr>
              <p:cNvSpPr/>
              <p:nvPr/>
            </p:nvSpPr>
            <p:spPr>
              <a:xfrm>
                <a:off x="5617766" y="3136392"/>
                <a:ext cx="180000" cy="180000"/>
              </a:xfrm>
              <a:prstGeom prst="ellipse">
                <a:avLst/>
              </a:prstGeom>
              <a:solidFill>
                <a:srgbClr val="BC2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l" defTabSz="844083" rtl="0"/>
                <a:endParaRPr lang="it-IT" sz="1385" kern="1200" dirty="0" err="1">
                  <a:solidFill>
                    <a:srgbClr val="FFFFFF"/>
                  </a:solidFill>
                  <a:latin typeface="Arial"/>
                </a:endParaRPr>
              </a:p>
            </p:txBody>
          </p:sp>
          <p:sp>
            <p:nvSpPr>
              <p:cNvPr id="33" name="Ovale 32">
                <a:extLst>
                  <a:ext uri="{FF2B5EF4-FFF2-40B4-BE49-F238E27FC236}">
                    <a16:creationId xmlns:a16="http://schemas.microsoft.com/office/drawing/2014/main" id="{3A260668-5B30-4E08-83F7-259057B48E53}"/>
                  </a:ext>
                </a:extLst>
              </p:cNvPr>
              <p:cNvSpPr/>
              <p:nvPr/>
            </p:nvSpPr>
            <p:spPr>
              <a:xfrm>
                <a:off x="5617766" y="4186805"/>
                <a:ext cx="180000" cy="180000"/>
              </a:xfrm>
              <a:prstGeom prst="ellipse">
                <a:avLst/>
              </a:prstGeom>
              <a:solidFill>
                <a:srgbClr val="F68D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l" defTabSz="844083" rtl="0"/>
                <a:endParaRPr lang="it-IT" sz="1385" kern="1200" dirty="0" err="1">
                  <a:solidFill>
                    <a:srgbClr val="FFFFFF"/>
                  </a:solidFill>
                  <a:latin typeface="Arial"/>
                </a:endParaRPr>
              </a:p>
            </p:txBody>
          </p:sp>
        </p:grpSp>
        <p:sp>
          <p:nvSpPr>
            <p:cNvPr id="29" name="AutoShape 12">
              <a:extLst>
                <a:ext uri="{FF2B5EF4-FFF2-40B4-BE49-F238E27FC236}">
                  <a16:creationId xmlns:a16="http://schemas.microsoft.com/office/drawing/2014/main" id="{C145182D-896F-407C-8873-983E4AA97789}"/>
                </a:ext>
              </a:extLst>
            </p:cNvPr>
            <p:cNvSpPr>
              <a:spLocks noChangeArrowheads="1"/>
            </p:cNvSpPr>
            <p:nvPr/>
          </p:nvSpPr>
          <p:spPr bwMode="auto">
            <a:xfrm>
              <a:off x="7730901" y="5468779"/>
              <a:ext cx="1931559" cy="776879"/>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l" defTabSz="844083" rtl="0" fontAlgn="base">
                <a:spcBef>
                  <a:spcPct val="0"/>
                </a:spcBef>
                <a:spcAft>
                  <a:spcPct val="0"/>
                </a:spcAft>
                <a:defRPr/>
              </a:pPr>
              <a:r>
                <a:rPr lang="it-IT" sz="1015" dirty="0">
                  <a:solidFill>
                    <a:srgbClr val="00338D"/>
                  </a:solidFill>
                  <a:latin typeface="Arial" panose="020B0604020202020204" pitchFamily="34" charset="0"/>
                </a:rPr>
                <a:t>Operando sui </a:t>
              </a:r>
              <a:r>
                <a:rPr lang="it-IT" sz="1015" b="1" dirty="0">
                  <a:solidFill>
                    <a:srgbClr val="C6007E"/>
                  </a:solidFill>
                  <a:latin typeface="Arial" panose="020B0604020202020204" pitchFamily="34" charset="0"/>
                </a:rPr>
                <a:t>presidi di controllo </a:t>
              </a:r>
              <a:r>
                <a:rPr lang="it-IT" sz="1015" dirty="0">
                  <a:solidFill>
                    <a:srgbClr val="00338D"/>
                  </a:solidFill>
                  <a:latin typeface="Arial" panose="020B0604020202020204" pitchFamily="34" charset="0"/>
                </a:rPr>
                <a:t>si p</a:t>
              </a:r>
              <a:r>
                <a:rPr lang="it-IT" sz="1015" dirty="0" err="1">
                  <a:solidFill>
                    <a:srgbClr val="00338D"/>
                  </a:solidFill>
                  <a:latin typeface="Arial" panose="020B0604020202020204" pitchFamily="34" charset="0"/>
                </a:rPr>
                <a:t>uò</a:t>
              </a:r>
              <a:r>
                <a:rPr lang="it-IT" sz="1015" dirty="0">
                  <a:solidFill>
                    <a:srgbClr val="00338D"/>
                  </a:solidFill>
                  <a:latin typeface="Arial" panose="020B0604020202020204" pitchFamily="34" charset="0"/>
                </a:rPr>
                <a:t> ottenere una </a:t>
              </a:r>
              <a:r>
                <a:rPr lang="it-IT" sz="1015" i="1" u="dbl" dirty="0">
                  <a:solidFill>
                    <a:srgbClr val="00338D"/>
                  </a:solidFill>
                  <a:latin typeface="Arial" panose="020B0604020202020204" pitchFamily="34" charset="0"/>
                </a:rPr>
                <a:t>riduzione dei valori della probabilità</a:t>
              </a:r>
              <a:endParaRPr lang="en-US" sz="1015" i="1" u="dbl" dirty="0">
                <a:solidFill>
                  <a:srgbClr val="00338D"/>
                </a:solidFill>
                <a:latin typeface="Arial" panose="020B0604020202020204" pitchFamily="34" charset="0"/>
              </a:endParaRPr>
            </a:p>
          </p:txBody>
        </p:sp>
        <p:sp>
          <p:nvSpPr>
            <p:cNvPr id="30" name="Freccia a destra 29">
              <a:extLst>
                <a:ext uri="{FF2B5EF4-FFF2-40B4-BE49-F238E27FC236}">
                  <a16:creationId xmlns:a16="http://schemas.microsoft.com/office/drawing/2014/main" id="{0FB4B066-0F55-4A64-B8C5-16108876BA55}"/>
                </a:ext>
              </a:extLst>
            </p:cNvPr>
            <p:cNvSpPr/>
            <p:nvPr/>
          </p:nvSpPr>
          <p:spPr>
            <a:xfrm rot="1394777">
              <a:off x="7407112" y="5384945"/>
              <a:ext cx="324000" cy="252000"/>
            </a:xfrm>
            <a:prstGeom prst="rightArrow">
              <a:avLst>
                <a:gd name="adj1" fmla="val 60726"/>
                <a:gd name="adj2" fmla="val 6210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endParaRPr lang="it-IT" sz="923" kern="1200" dirty="0" err="1">
                <a:solidFill>
                  <a:srgbClr val="FFFFFF"/>
                </a:solidFill>
                <a:latin typeface="Arial"/>
              </a:endParaRPr>
            </a:p>
          </p:txBody>
        </p:sp>
        <p:cxnSp>
          <p:nvCxnSpPr>
            <p:cNvPr id="31" name="Connettore 2 30">
              <a:extLst>
                <a:ext uri="{FF2B5EF4-FFF2-40B4-BE49-F238E27FC236}">
                  <a16:creationId xmlns:a16="http://schemas.microsoft.com/office/drawing/2014/main" id="{DD70B47D-6568-4F56-8362-4E1FCF0B6996}"/>
                </a:ext>
              </a:extLst>
            </p:cNvPr>
            <p:cNvCxnSpPr>
              <a:stCxn id="32" idx="4"/>
              <a:endCxn id="33" idx="0"/>
            </p:cNvCxnSpPr>
            <p:nvPr/>
          </p:nvCxnSpPr>
          <p:spPr>
            <a:xfrm>
              <a:off x="6908302" y="4849254"/>
              <a:ext cx="0" cy="870413"/>
            </a:xfrm>
            <a:prstGeom prst="straightConnector1">
              <a:avLst/>
            </a:prstGeom>
            <a:ln w="19050">
              <a:solidFill>
                <a:srgbClr val="005EB8"/>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4" name="CasellaDiTesto 3">
            <a:extLst>
              <a:ext uri="{FF2B5EF4-FFF2-40B4-BE49-F238E27FC236}">
                <a16:creationId xmlns:a16="http://schemas.microsoft.com/office/drawing/2014/main" id="{E34694E0-0B64-23E6-0A70-260D054F0F9A}"/>
              </a:ext>
            </a:extLst>
          </p:cNvPr>
          <p:cNvSpPr txBox="1"/>
          <p:nvPr/>
        </p:nvSpPr>
        <p:spPr>
          <a:xfrm>
            <a:off x="323998" y="5514156"/>
            <a:ext cx="844062" cy="844062"/>
          </a:xfrm>
          <a:prstGeom prst="rect">
            <a:avLst/>
          </a:prstGeom>
        </p:spPr>
        <p:txBody>
          <a:bodyPr vert="horz" wrap="none" lIns="0" tIns="0" rIns="0" bIns="0" rtlCol="0" anchor="t" anchorCtr="0">
            <a:noAutofit/>
          </a:bodyPr>
          <a:lstStyle/>
          <a:p>
            <a:pPr algn="l" defTabSz="844083" rtl="0">
              <a:spcAft>
                <a:spcPts val="554"/>
              </a:spcAft>
            </a:pPr>
            <a:endParaRPr lang="it-IT" sz="1385" b="1" kern="1200" dirty="0">
              <a:solidFill>
                <a:srgbClr val="00338D"/>
              </a:solidFill>
              <a:latin typeface="Arial"/>
              <a:ea typeface="+mn-ea"/>
              <a:cs typeface="+mn-cs"/>
            </a:endParaRPr>
          </a:p>
        </p:txBody>
      </p:sp>
      <p:sp>
        <p:nvSpPr>
          <p:cNvPr id="2" name="Rettangolo 1">
            <a:extLst>
              <a:ext uri="{FF2B5EF4-FFF2-40B4-BE49-F238E27FC236}">
                <a16:creationId xmlns:a16="http://schemas.microsoft.com/office/drawing/2014/main" id="{558B5C0C-1413-A93A-0A06-37DAF18FA239}"/>
              </a:ext>
            </a:extLst>
          </p:cNvPr>
          <p:cNvSpPr/>
          <p:nvPr/>
        </p:nvSpPr>
        <p:spPr>
          <a:xfrm>
            <a:off x="182197" y="510545"/>
            <a:ext cx="500710"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5.1</a:t>
            </a:r>
          </a:p>
        </p:txBody>
      </p:sp>
    </p:spTree>
    <p:extLst>
      <p:ext uri="{BB962C8B-B14F-4D97-AF65-F5344CB8AC3E}">
        <p14:creationId xmlns:p14="http://schemas.microsoft.com/office/powerpoint/2010/main" val="535158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787998" y="690534"/>
            <a:ext cx="7639200" cy="478523"/>
          </a:xfrm>
        </p:spPr>
        <p:txBody>
          <a:bodyPr/>
          <a:lstStyle/>
          <a:p>
            <a:r>
              <a:rPr lang="it-IT" sz="4062" dirty="0"/>
              <a:t>Approccio Metodologico: Analisi dei controlli</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716803" y="1169057"/>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sp>
        <p:nvSpPr>
          <p:cNvPr id="55" name="Rettangolo arrotondato 13">
            <a:extLst>
              <a:ext uri="{FF2B5EF4-FFF2-40B4-BE49-F238E27FC236}">
                <a16:creationId xmlns:a16="http://schemas.microsoft.com/office/drawing/2014/main" id="{31F71937-9CE3-49E7-B862-017937CECDD2}"/>
              </a:ext>
            </a:extLst>
          </p:cNvPr>
          <p:cNvSpPr/>
          <p:nvPr/>
        </p:nvSpPr>
        <p:spPr>
          <a:xfrm>
            <a:off x="947662" y="4421688"/>
            <a:ext cx="2311354" cy="289169"/>
          </a:xfrm>
          <a:prstGeom prst="roundRect">
            <a:avLst/>
          </a:prstGeom>
          <a:solidFill>
            <a:srgbClr val="50C4FF"/>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marL="263776" indent="-263776" algn="ctr" defTabSz="844083" rtl="0">
              <a:buClr>
                <a:srgbClr val="FFFFFF"/>
              </a:buClr>
              <a:buFont typeface="Arial" panose="020B0604020202020204" pitchFamily="34" charset="0"/>
              <a:buChar char="►"/>
            </a:pPr>
            <a:r>
              <a:rPr lang="it-IT" sz="1292" b="1" kern="1200" dirty="0">
                <a:solidFill>
                  <a:srgbClr val="FFFFFF"/>
                </a:solidFill>
                <a:latin typeface="Arial"/>
              </a:rPr>
              <a:t>obiettivi/output di fase</a:t>
            </a:r>
          </a:p>
        </p:txBody>
      </p:sp>
      <p:sp>
        <p:nvSpPr>
          <p:cNvPr id="56" name="Rettangolo 55">
            <a:extLst>
              <a:ext uri="{FF2B5EF4-FFF2-40B4-BE49-F238E27FC236}">
                <a16:creationId xmlns:a16="http://schemas.microsoft.com/office/drawing/2014/main" id="{186BD7E0-F76F-4584-B4D1-688134746629}"/>
              </a:ext>
            </a:extLst>
          </p:cNvPr>
          <p:cNvSpPr/>
          <p:nvPr/>
        </p:nvSpPr>
        <p:spPr>
          <a:xfrm>
            <a:off x="947661" y="4731607"/>
            <a:ext cx="6969323" cy="1216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spAutoFit/>
          </a:bodyPr>
          <a:lstStyle/>
          <a:p>
            <a:pPr marL="199390" lvl="2" indent="-199390" algn="just" defTabSz="844083" rtl="0" eaLnBrk="0" hangingPunct="0">
              <a:lnSpc>
                <a:spcPts val="1108"/>
              </a:lnSpc>
              <a:spcAft>
                <a:spcPts val="511"/>
              </a:spcAft>
              <a:buFont typeface="Arial" panose="020B0604020202020204" pitchFamily="34" charset="0"/>
              <a:buChar char="•"/>
              <a:tabLst>
                <a:tab pos="229965" algn="l"/>
              </a:tabLst>
            </a:pPr>
            <a:r>
              <a:rPr lang="it-IT" sz="1200" kern="1200" dirty="0">
                <a:solidFill>
                  <a:srgbClr val="00338D"/>
                </a:solidFill>
                <a:latin typeface="Arial" panose="020B0604020202020204" pitchFamily="34" charset="0"/>
              </a:rPr>
              <a:t>Valutazione dei </a:t>
            </a:r>
            <a:r>
              <a:rPr lang="it-IT" sz="1200" b="1" kern="1200" dirty="0">
                <a:solidFill>
                  <a:srgbClr val="00338D"/>
                </a:solidFill>
                <a:latin typeface="Arial" panose="020B0604020202020204" pitchFamily="34" charset="0"/>
              </a:rPr>
              <a:t>controlli generali </a:t>
            </a:r>
            <a:r>
              <a:rPr lang="it-IT" sz="1200" kern="1200" dirty="0">
                <a:solidFill>
                  <a:srgbClr val="00338D"/>
                </a:solidFill>
                <a:latin typeface="Arial" panose="020B0604020202020204" pitchFamily="34" charset="0"/>
              </a:rPr>
              <a:t>e dei </a:t>
            </a:r>
            <a:r>
              <a:rPr lang="it-IT" sz="1200" b="1" kern="1200" dirty="0">
                <a:solidFill>
                  <a:srgbClr val="00338D"/>
                </a:solidFill>
                <a:latin typeface="Arial" panose="020B0604020202020204" pitchFamily="34" charset="0"/>
              </a:rPr>
              <a:t>controlli specifici esistenti </a:t>
            </a:r>
            <a:r>
              <a:rPr lang="it-IT" sz="1200" kern="1200" dirty="0">
                <a:solidFill>
                  <a:srgbClr val="00338D"/>
                </a:solidFill>
                <a:latin typeface="Arial" panose="020B0604020202020204" pitchFamily="34" charset="0"/>
              </a:rPr>
              <a:t>e individuazione delle aree di miglioramento (</a:t>
            </a:r>
            <a:r>
              <a:rPr lang="it-IT" sz="1200" b="1" kern="1200" dirty="0" err="1">
                <a:solidFill>
                  <a:srgbClr val="6D2077"/>
                </a:solidFill>
                <a:latin typeface="Arial" panose="020B0604020202020204" pitchFamily="34" charset="0"/>
              </a:rPr>
              <a:t>As</a:t>
            </a:r>
            <a:r>
              <a:rPr lang="it-IT" sz="1200" b="1" kern="1200" dirty="0">
                <a:solidFill>
                  <a:srgbClr val="6D2077"/>
                </a:solidFill>
                <a:latin typeface="Arial" panose="020B0604020202020204" pitchFamily="34" charset="0"/>
              </a:rPr>
              <a:t> </a:t>
            </a:r>
            <a:r>
              <a:rPr lang="it-IT" sz="1200" b="1" kern="1200" dirty="0" err="1">
                <a:solidFill>
                  <a:srgbClr val="6D2077"/>
                </a:solidFill>
                <a:latin typeface="Arial" panose="020B0604020202020204" pitchFamily="34" charset="0"/>
              </a:rPr>
              <a:t>Is</a:t>
            </a:r>
            <a:r>
              <a:rPr lang="it-IT" sz="1200" b="1" kern="1200" dirty="0">
                <a:solidFill>
                  <a:srgbClr val="6D2077"/>
                </a:solidFill>
                <a:latin typeface="Arial" panose="020B0604020202020204" pitchFamily="34" charset="0"/>
              </a:rPr>
              <a:t> &amp; Gap </a:t>
            </a:r>
            <a:r>
              <a:rPr lang="it-IT" sz="1200" b="1" kern="1200" dirty="0" err="1">
                <a:solidFill>
                  <a:srgbClr val="6D2077"/>
                </a:solidFill>
                <a:latin typeface="Arial" panose="020B0604020202020204" pitchFamily="34" charset="0"/>
              </a:rPr>
              <a:t>analysis</a:t>
            </a:r>
            <a:r>
              <a:rPr lang="it-IT" sz="1200" kern="1200" dirty="0">
                <a:solidFill>
                  <a:srgbClr val="00338D"/>
                </a:solidFill>
                <a:latin typeface="Arial" panose="020B0604020202020204" pitchFamily="34" charset="0"/>
              </a:rPr>
              <a:t>)</a:t>
            </a:r>
          </a:p>
          <a:p>
            <a:pPr marL="199390" lvl="2" indent="-199390" algn="just" defTabSz="844083" rtl="0" eaLnBrk="0" hangingPunct="0">
              <a:lnSpc>
                <a:spcPts val="1108"/>
              </a:lnSpc>
              <a:spcAft>
                <a:spcPts val="511"/>
              </a:spcAft>
              <a:buFont typeface="Arial" panose="020B0604020202020204" pitchFamily="34" charset="0"/>
              <a:buChar char="•"/>
              <a:tabLst>
                <a:tab pos="229965" algn="l"/>
              </a:tabLst>
            </a:pPr>
            <a:r>
              <a:rPr lang="it-IT" sz="1200" kern="1200" dirty="0">
                <a:solidFill>
                  <a:srgbClr val="00338D"/>
                </a:solidFill>
                <a:latin typeface="Arial" panose="020B0604020202020204" pitchFamily="34" charset="0"/>
              </a:rPr>
              <a:t>Definizione delle opportune azioni di miglioramento ai fini della mitigazione dei rischi emersi (</a:t>
            </a:r>
            <a:r>
              <a:rPr lang="it-IT" sz="1200" b="1" kern="1200" dirty="0">
                <a:solidFill>
                  <a:srgbClr val="6D2077"/>
                </a:solidFill>
                <a:latin typeface="Arial" panose="020B0604020202020204" pitchFamily="34" charset="0"/>
              </a:rPr>
              <a:t>Action </a:t>
            </a:r>
            <a:r>
              <a:rPr lang="it-IT" sz="1200" b="1" kern="1200" dirty="0" err="1">
                <a:solidFill>
                  <a:srgbClr val="6D2077"/>
                </a:solidFill>
                <a:latin typeface="Arial" panose="020B0604020202020204" pitchFamily="34" charset="0"/>
              </a:rPr>
              <a:t>plan</a:t>
            </a:r>
            <a:r>
              <a:rPr lang="it-IT" sz="1200" kern="1200" dirty="0">
                <a:solidFill>
                  <a:srgbClr val="00338D"/>
                </a:solidFill>
                <a:latin typeface="Arial" panose="020B0604020202020204" pitchFamily="34" charset="0"/>
              </a:rPr>
              <a:t>)</a:t>
            </a:r>
          </a:p>
          <a:p>
            <a:pPr marL="199390" lvl="2" indent="-199390" algn="just" defTabSz="844083" rtl="0" eaLnBrk="0" hangingPunct="0">
              <a:lnSpc>
                <a:spcPts val="1108"/>
              </a:lnSpc>
              <a:spcAft>
                <a:spcPts val="511"/>
              </a:spcAft>
              <a:buFont typeface="Arial" panose="020B0604020202020204" pitchFamily="34" charset="0"/>
              <a:buChar char="•"/>
              <a:tabLst>
                <a:tab pos="229965" algn="l"/>
              </a:tabLst>
            </a:pPr>
            <a:r>
              <a:rPr lang="it-IT" sz="1200" kern="1200" dirty="0">
                <a:solidFill>
                  <a:srgbClr val="00338D"/>
                </a:solidFill>
                <a:latin typeface="Arial" panose="020B0604020202020204" pitchFamily="34" charset="0"/>
              </a:rPr>
              <a:t>Predisposizione di un documento riepilogativo delle attività svolte in questa fase (</a:t>
            </a:r>
            <a:r>
              <a:rPr lang="it-IT" sz="1200" b="1" kern="1200" dirty="0">
                <a:solidFill>
                  <a:srgbClr val="6D2077"/>
                </a:solidFill>
                <a:latin typeface="Arial" panose="020B0604020202020204" pitchFamily="34" charset="0"/>
              </a:rPr>
              <a:t>Control Risk Self </a:t>
            </a:r>
            <a:r>
              <a:rPr lang="it-IT" sz="1200" b="1" kern="1200" dirty="0" err="1">
                <a:solidFill>
                  <a:srgbClr val="6D2077"/>
                </a:solidFill>
                <a:latin typeface="Arial" panose="020B0604020202020204" pitchFamily="34" charset="0"/>
              </a:rPr>
              <a:t>Assessment</a:t>
            </a:r>
            <a:r>
              <a:rPr lang="it-IT" sz="1200" kern="1200" dirty="0">
                <a:solidFill>
                  <a:srgbClr val="00338D"/>
                </a:solidFill>
                <a:latin typeface="Arial" panose="020B0604020202020204" pitchFamily="34" charset="0"/>
              </a:rPr>
              <a:t>) e </a:t>
            </a:r>
            <a:r>
              <a:rPr lang="it-IT" sz="1200" b="1" kern="1200" dirty="0">
                <a:solidFill>
                  <a:srgbClr val="00338D"/>
                </a:solidFill>
                <a:latin typeface="Arial" panose="020B0604020202020204" pitchFamily="34" charset="0"/>
              </a:rPr>
              <a:t>condivisione</a:t>
            </a:r>
            <a:r>
              <a:rPr lang="it-IT" sz="1200" kern="1200" dirty="0">
                <a:solidFill>
                  <a:srgbClr val="00338D"/>
                </a:solidFill>
                <a:latin typeface="Arial" panose="020B0604020202020204" pitchFamily="34" charset="0"/>
              </a:rPr>
              <a:t> del documento con lo </a:t>
            </a:r>
            <a:r>
              <a:rPr lang="it-IT" sz="1200" kern="1200" dirty="0" err="1">
                <a:solidFill>
                  <a:srgbClr val="00338D"/>
                </a:solidFill>
                <a:latin typeface="Arial" panose="020B0604020202020204" pitchFamily="34" charset="0"/>
              </a:rPr>
              <a:t>Steering</a:t>
            </a:r>
            <a:r>
              <a:rPr lang="it-IT" sz="1200" kern="1200" dirty="0">
                <a:solidFill>
                  <a:srgbClr val="00338D"/>
                </a:solidFill>
                <a:latin typeface="Arial" panose="020B0604020202020204" pitchFamily="34" charset="0"/>
              </a:rPr>
              <a:t> </a:t>
            </a:r>
            <a:r>
              <a:rPr lang="it-IT" sz="1200" kern="1200" dirty="0" err="1">
                <a:solidFill>
                  <a:srgbClr val="00338D"/>
                </a:solidFill>
                <a:latin typeface="Arial" panose="020B0604020202020204" pitchFamily="34" charset="0"/>
              </a:rPr>
              <a:t>Committee</a:t>
            </a:r>
            <a:r>
              <a:rPr lang="it-IT" sz="1200" kern="1200" dirty="0">
                <a:solidFill>
                  <a:srgbClr val="00338D"/>
                </a:solidFill>
                <a:latin typeface="Arial" panose="020B0604020202020204" pitchFamily="34" charset="0"/>
              </a:rPr>
              <a:t> e con il Vertice aziendale </a:t>
            </a:r>
            <a:endParaRPr lang="it-IT" sz="1200" b="1" kern="1200" dirty="0">
              <a:solidFill>
                <a:srgbClr val="00338D"/>
              </a:solidFill>
              <a:latin typeface="Arial"/>
            </a:endParaRPr>
          </a:p>
        </p:txBody>
      </p:sp>
      <p:sp>
        <p:nvSpPr>
          <p:cNvPr id="57" name="Rettangolo 56">
            <a:extLst>
              <a:ext uri="{FF2B5EF4-FFF2-40B4-BE49-F238E27FC236}">
                <a16:creationId xmlns:a16="http://schemas.microsoft.com/office/drawing/2014/main" id="{0C00CAF9-DA4A-4644-AF6C-BAE7CF5F5A1B}"/>
              </a:ext>
            </a:extLst>
          </p:cNvPr>
          <p:cNvSpPr/>
          <p:nvPr/>
        </p:nvSpPr>
        <p:spPr>
          <a:xfrm>
            <a:off x="762093" y="1434933"/>
            <a:ext cx="7619815" cy="2791983"/>
          </a:xfrm>
          <a:prstGeom prst="rect">
            <a:avLst/>
          </a:prstGeom>
        </p:spPr>
        <p:txBody>
          <a:bodyPr wrap="square">
            <a:spAutoFit/>
          </a:bodyPr>
          <a:lstStyle/>
          <a:p>
            <a:pPr algn="just" defTabSz="844083" rtl="0" fontAlgn="base">
              <a:lnSpc>
                <a:spcPct val="105000"/>
              </a:lnSpc>
              <a:spcBef>
                <a:spcPct val="0"/>
              </a:spcBef>
              <a:spcAft>
                <a:spcPct val="0"/>
              </a:spcAft>
              <a:defRPr/>
            </a:pPr>
            <a:r>
              <a:rPr lang="it-IT" sz="1292" dirty="0">
                <a:solidFill>
                  <a:srgbClr val="00338D"/>
                </a:solidFill>
                <a:latin typeface="Arial"/>
                <a:ea typeface="+mn-ea"/>
                <a:cs typeface="+mn-cs"/>
              </a:rPr>
              <a:t>Alla luce delle risultanze della fase precedente (i.e. </a:t>
            </a:r>
            <a:r>
              <a:rPr lang="it-IT" sz="1292" u="sng" dirty="0">
                <a:solidFill>
                  <a:srgbClr val="00338D"/>
                </a:solidFill>
                <a:latin typeface="Arial"/>
                <a:ea typeface="+mn-ea"/>
                <a:cs typeface="+mn-cs"/>
              </a:rPr>
              <a:t>identificazione delle aree/attività a rischio</a:t>
            </a:r>
            <a:r>
              <a:rPr lang="it-IT" sz="1292" dirty="0">
                <a:solidFill>
                  <a:srgbClr val="00338D"/>
                </a:solidFill>
                <a:latin typeface="Arial"/>
                <a:ea typeface="+mn-ea"/>
                <a:cs typeface="+mn-cs"/>
              </a:rPr>
              <a:t>):</a:t>
            </a:r>
          </a:p>
          <a:p>
            <a:pPr algn="just" defTabSz="844083" rtl="0" fontAlgn="base">
              <a:lnSpc>
                <a:spcPct val="105000"/>
              </a:lnSpc>
              <a:spcBef>
                <a:spcPct val="0"/>
              </a:spcBef>
              <a:spcAft>
                <a:spcPct val="0"/>
              </a:spcAft>
              <a:defRPr/>
            </a:pPr>
            <a:endParaRPr lang="it-IT" sz="1292" dirty="0">
              <a:solidFill>
                <a:srgbClr val="00338D"/>
              </a:solidFill>
              <a:latin typeface="Arial"/>
              <a:ea typeface="+mn-ea"/>
              <a:cs typeface="+mn-cs"/>
            </a:endParaRPr>
          </a:p>
          <a:p>
            <a:pPr marL="263776" indent="-263776" algn="just" defTabSz="844083" rtl="0" fontAlgn="base">
              <a:lnSpc>
                <a:spcPct val="105000"/>
              </a:lnSpc>
              <a:spcBef>
                <a:spcPct val="0"/>
              </a:spcBef>
              <a:spcAft>
                <a:spcPct val="0"/>
              </a:spcAft>
              <a:buClr>
                <a:srgbClr val="6D2077"/>
              </a:buClr>
              <a:buFont typeface="Arial" panose="020B0604020202020204" pitchFamily="34" charset="0"/>
              <a:buChar char="►"/>
              <a:defRPr/>
            </a:pPr>
            <a:r>
              <a:rPr lang="it-IT" sz="1292" dirty="0">
                <a:solidFill>
                  <a:srgbClr val="00338D"/>
                </a:solidFill>
                <a:latin typeface="Arial"/>
                <a:ea typeface="+mn-ea"/>
                <a:cs typeface="+mn-cs"/>
              </a:rPr>
              <a:t>svolgimento di un'analisi sui </a:t>
            </a:r>
            <a:r>
              <a:rPr lang="it-IT" sz="1292" b="1" dirty="0">
                <a:solidFill>
                  <a:srgbClr val="00338D"/>
                </a:solidFill>
                <a:latin typeface="Arial"/>
                <a:ea typeface="+mn-ea"/>
                <a:cs typeface="+mn-cs"/>
              </a:rPr>
              <a:t>controlli (di carattere generale e/o specifici per la singola area/attività) esistenti atti a prevenire </a:t>
            </a:r>
            <a:r>
              <a:rPr lang="it-IT" sz="1292" dirty="0">
                <a:solidFill>
                  <a:srgbClr val="00338D"/>
                </a:solidFill>
                <a:latin typeface="Arial"/>
                <a:ea typeface="+mn-ea"/>
                <a:cs typeface="+mn-cs"/>
              </a:rPr>
              <a:t>i rischi individuati.</a:t>
            </a:r>
          </a:p>
          <a:p>
            <a:pPr marL="263776" indent="-263776" algn="just" defTabSz="844083" rtl="0" fontAlgn="base">
              <a:lnSpc>
                <a:spcPct val="105000"/>
              </a:lnSpc>
              <a:spcBef>
                <a:spcPct val="0"/>
              </a:spcBef>
              <a:spcAft>
                <a:spcPct val="0"/>
              </a:spcAft>
              <a:buClr>
                <a:srgbClr val="6D2077"/>
              </a:buClr>
              <a:buFont typeface="Arial" panose="020B0604020202020204" pitchFamily="34" charset="0"/>
              <a:buChar char="►"/>
              <a:defRPr/>
            </a:pPr>
            <a:endParaRPr lang="it-IT" sz="1292" dirty="0">
              <a:solidFill>
                <a:srgbClr val="00338D"/>
              </a:solidFill>
              <a:latin typeface="Arial"/>
              <a:ea typeface="+mn-ea"/>
              <a:cs typeface="+mn-cs"/>
            </a:endParaRPr>
          </a:p>
          <a:p>
            <a:pPr marL="263776" indent="-263776" algn="just" defTabSz="844083" rtl="0" fontAlgn="base">
              <a:lnSpc>
                <a:spcPct val="105000"/>
              </a:lnSpc>
              <a:spcBef>
                <a:spcPct val="0"/>
              </a:spcBef>
              <a:spcAft>
                <a:spcPct val="0"/>
              </a:spcAft>
              <a:buClr>
                <a:srgbClr val="6D2077"/>
              </a:buClr>
              <a:buFont typeface="Arial" panose="020B0604020202020204" pitchFamily="34" charset="0"/>
              <a:buChar char="►"/>
              <a:defRPr/>
            </a:pPr>
            <a:r>
              <a:rPr lang="it-IT" sz="1292" dirty="0">
                <a:solidFill>
                  <a:srgbClr val="00338D"/>
                </a:solidFill>
                <a:latin typeface="Arial"/>
                <a:ea typeface="+mn-ea"/>
                <a:cs typeface="+mn-cs"/>
              </a:rPr>
              <a:t>laddove necessario/opportuno, identificazione delle </a:t>
            </a:r>
            <a:r>
              <a:rPr lang="it-IT" sz="1292" b="1" u="sng" dirty="0">
                <a:solidFill>
                  <a:srgbClr val="00338D"/>
                </a:solidFill>
                <a:latin typeface="Arial"/>
                <a:ea typeface="+mn-ea"/>
                <a:cs typeface="+mn-cs"/>
              </a:rPr>
              <a:t>possibili aree di miglioramento</a:t>
            </a:r>
            <a:r>
              <a:rPr lang="it-IT" sz="1292" dirty="0">
                <a:solidFill>
                  <a:srgbClr val="00338D"/>
                </a:solidFill>
                <a:latin typeface="Arial"/>
                <a:ea typeface="+mn-ea"/>
                <a:cs typeface="+mn-cs"/>
              </a:rPr>
              <a:t> del sistema organizzativo, di gestione e di controllo, allo scopo di realizzare una </a:t>
            </a:r>
            <a:r>
              <a:rPr lang="it-IT" sz="1292" b="1" dirty="0">
                <a:solidFill>
                  <a:srgbClr val="BC204B"/>
                </a:solidFill>
                <a:latin typeface="Arial"/>
                <a:ea typeface="+mn-ea"/>
                <a:cs typeface="+mn-cs"/>
              </a:rPr>
              <a:t>mitigazione dei rischi </a:t>
            </a:r>
            <a:r>
              <a:rPr lang="it-IT" sz="1292" dirty="0">
                <a:solidFill>
                  <a:srgbClr val="00338D"/>
                </a:solidFill>
                <a:latin typeface="Arial"/>
                <a:ea typeface="+mn-ea"/>
                <a:cs typeface="+mn-cs"/>
              </a:rPr>
              <a:t>cui la Società è esposta</a:t>
            </a:r>
          </a:p>
          <a:p>
            <a:pPr marL="263776" indent="-263776" algn="just" defTabSz="844083" rtl="0" fontAlgn="base">
              <a:lnSpc>
                <a:spcPct val="105000"/>
              </a:lnSpc>
              <a:spcBef>
                <a:spcPct val="0"/>
              </a:spcBef>
              <a:spcAft>
                <a:spcPct val="0"/>
              </a:spcAft>
              <a:buClr>
                <a:srgbClr val="6D2077"/>
              </a:buClr>
              <a:buFont typeface="Arial" panose="020B0604020202020204" pitchFamily="34" charset="0"/>
              <a:buChar char="►"/>
              <a:defRPr/>
            </a:pPr>
            <a:endParaRPr lang="it-IT" sz="1292" dirty="0">
              <a:solidFill>
                <a:srgbClr val="00338D"/>
              </a:solidFill>
              <a:latin typeface="Arial"/>
              <a:ea typeface="+mn-ea"/>
              <a:cs typeface="+mn-cs"/>
            </a:endParaRPr>
          </a:p>
          <a:p>
            <a:pPr marL="263776" indent="-263776" algn="just" defTabSz="844083" rtl="0" fontAlgn="base">
              <a:lnSpc>
                <a:spcPct val="105000"/>
              </a:lnSpc>
              <a:spcBef>
                <a:spcPct val="0"/>
              </a:spcBef>
              <a:spcAft>
                <a:spcPct val="0"/>
              </a:spcAft>
              <a:buClr>
                <a:srgbClr val="6D2077"/>
              </a:buClr>
              <a:buFont typeface="Arial" panose="020B0604020202020204" pitchFamily="34" charset="0"/>
              <a:buChar char="►"/>
              <a:defRPr/>
            </a:pPr>
            <a:r>
              <a:rPr lang="it-IT" sz="1292" dirty="0">
                <a:solidFill>
                  <a:srgbClr val="00338D"/>
                </a:solidFill>
                <a:latin typeface="Arial"/>
                <a:ea typeface="+mn-ea"/>
                <a:cs typeface="+mn-cs"/>
              </a:rPr>
              <a:t>definizione di uno specifico </a:t>
            </a:r>
            <a:r>
              <a:rPr lang="it-IT" sz="1292" b="1" dirty="0" err="1">
                <a:solidFill>
                  <a:srgbClr val="00338D"/>
                </a:solidFill>
                <a:latin typeface="Arial"/>
                <a:ea typeface="+mn-ea"/>
                <a:cs typeface="+mn-cs"/>
              </a:rPr>
              <a:t>action</a:t>
            </a:r>
            <a:r>
              <a:rPr lang="it-IT" sz="1292" b="1" dirty="0">
                <a:solidFill>
                  <a:srgbClr val="00338D"/>
                </a:solidFill>
                <a:latin typeface="Arial"/>
                <a:ea typeface="+mn-ea"/>
                <a:cs typeface="+mn-cs"/>
              </a:rPr>
              <a:t> </a:t>
            </a:r>
            <a:r>
              <a:rPr lang="it-IT" sz="1292" b="1" dirty="0" err="1">
                <a:solidFill>
                  <a:srgbClr val="00338D"/>
                </a:solidFill>
                <a:latin typeface="Arial"/>
                <a:ea typeface="+mn-ea"/>
                <a:cs typeface="+mn-cs"/>
              </a:rPr>
              <a:t>plan</a:t>
            </a:r>
            <a:r>
              <a:rPr lang="it-IT" sz="1292" b="1" dirty="0">
                <a:solidFill>
                  <a:srgbClr val="00338D"/>
                </a:solidFill>
                <a:latin typeface="Arial"/>
                <a:ea typeface="+mn-ea"/>
                <a:cs typeface="+mn-cs"/>
              </a:rPr>
              <a:t> </a:t>
            </a:r>
            <a:r>
              <a:rPr lang="it-IT" sz="1292" dirty="0">
                <a:solidFill>
                  <a:srgbClr val="00338D"/>
                </a:solidFill>
                <a:latin typeface="Arial"/>
                <a:ea typeface="+mn-ea"/>
                <a:cs typeface="+mn-cs"/>
              </a:rPr>
              <a:t>ai fini dell'adozione e dell'applicazione delle azioni e dei suggerimenti di miglioramento, ordinati secondo un </a:t>
            </a:r>
            <a:r>
              <a:rPr lang="it-IT" sz="1292" b="1" i="1" dirty="0">
                <a:solidFill>
                  <a:srgbClr val="00338D"/>
                </a:solidFill>
                <a:latin typeface="Arial"/>
                <a:ea typeface="+mn-ea"/>
                <a:cs typeface="+mn-cs"/>
              </a:rPr>
              <a:t>criterio di </a:t>
            </a:r>
            <a:r>
              <a:rPr lang="it-IT" sz="1292" b="1" i="1" dirty="0">
                <a:solidFill>
                  <a:srgbClr val="BC204B"/>
                </a:solidFill>
                <a:latin typeface="Arial"/>
                <a:ea typeface="+mn-ea"/>
                <a:cs typeface="+mn-cs"/>
              </a:rPr>
              <a:t>priorità d'intervento</a:t>
            </a:r>
          </a:p>
          <a:p>
            <a:pPr algn="just" defTabSz="844083" rtl="0" fontAlgn="base">
              <a:lnSpc>
                <a:spcPct val="105000"/>
              </a:lnSpc>
              <a:spcBef>
                <a:spcPct val="0"/>
              </a:spcBef>
              <a:spcAft>
                <a:spcPct val="0"/>
              </a:spcAft>
              <a:buClr>
                <a:srgbClr val="6D2077"/>
              </a:buClr>
              <a:defRPr/>
            </a:pPr>
            <a:endParaRPr lang="it-IT" sz="1292" dirty="0">
              <a:solidFill>
                <a:srgbClr val="00338D"/>
              </a:solidFill>
              <a:latin typeface="Arial"/>
              <a:ea typeface="+mn-ea"/>
              <a:cs typeface="+mn-cs"/>
            </a:endParaRPr>
          </a:p>
          <a:p>
            <a:pPr marL="263776" indent="-263776" algn="just" defTabSz="844083" rtl="0" fontAlgn="base">
              <a:lnSpc>
                <a:spcPct val="105000"/>
              </a:lnSpc>
              <a:spcBef>
                <a:spcPct val="0"/>
              </a:spcBef>
              <a:spcAft>
                <a:spcPct val="0"/>
              </a:spcAft>
              <a:buClr>
                <a:srgbClr val="6D2077"/>
              </a:buClr>
              <a:buFont typeface="Arial" panose="020B0604020202020204" pitchFamily="34" charset="0"/>
              <a:buChar char="►"/>
              <a:defRPr/>
            </a:pPr>
            <a:r>
              <a:rPr lang="it-IT" sz="1292" b="1" dirty="0">
                <a:solidFill>
                  <a:srgbClr val="00338D"/>
                </a:solidFill>
                <a:latin typeface="Arial"/>
                <a:ea typeface="+mn-ea"/>
                <a:cs typeface="+mn-cs"/>
              </a:rPr>
              <a:t>condivisione</a:t>
            </a:r>
            <a:r>
              <a:rPr lang="it-IT" sz="1292" dirty="0">
                <a:solidFill>
                  <a:srgbClr val="00338D"/>
                </a:solidFill>
                <a:latin typeface="Arial"/>
                <a:ea typeface="+mn-ea"/>
                <a:cs typeface="+mn-cs"/>
              </a:rPr>
              <a:t> delle risultanze con i referenti aziendali e recepimento di eventuali indicazioni</a:t>
            </a:r>
          </a:p>
        </p:txBody>
      </p:sp>
      <p:sp>
        <p:nvSpPr>
          <p:cNvPr id="2" name="Rettangolo 1">
            <a:extLst>
              <a:ext uri="{FF2B5EF4-FFF2-40B4-BE49-F238E27FC236}">
                <a16:creationId xmlns:a16="http://schemas.microsoft.com/office/drawing/2014/main" id="{E332ADEF-D389-4699-6498-3E541E593033}"/>
              </a:ext>
            </a:extLst>
          </p:cNvPr>
          <p:cNvSpPr/>
          <p:nvPr/>
        </p:nvSpPr>
        <p:spPr>
          <a:xfrm>
            <a:off x="182197" y="510545"/>
            <a:ext cx="500710"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5.1</a:t>
            </a:r>
          </a:p>
        </p:txBody>
      </p:sp>
    </p:spTree>
    <p:extLst>
      <p:ext uri="{BB962C8B-B14F-4D97-AF65-F5344CB8AC3E}">
        <p14:creationId xmlns:p14="http://schemas.microsoft.com/office/powerpoint/2010/main" val="3044078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9192" y="466997"/>
            <a:ext cx="5033719" cy="529769"/>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Quando l'ente è responsabile</a:t>
            </a:r>
          </a:p>
        </p:txBody>
      </p:sp>
      <p:grpSp>
        <p:nvGrpSpPr>
          <p:cNvPr id="3" name="object 3"/>
          <p:cNvGrpSpPr/>
          <p:nvPr/>
        </p:nvGrpSpPr>
        <p:grpSpPr>
          <a:xfrm>
            <a:off x="120395" y="1072896"/>
            <a:ext cx="4701540" cy="1112520"/>
            <a:chOff x="120395" y="1072896"/>
            <a:chExt cx="4701540" cy="1112520"/>
          </a:xfrm>
        </p:grpSpPr>
        <p:pic>
          <p:nvPicPr>
            <p:cNvPr id="4" name="object 4"/>
            <p:cNvPicPr/>
            <p:nvPr/>
          </p:nvPicPr>
          <p:blipFill>
            <a:blip r:embed="rId2" cstate="print"/>
            <a:stretch>
              <a:fillRect/>
            </a:stretch>
          </p:blipFill>
          <p:spPr>
            <a:xfrm>
              <a:off x="1828800" y="1863852"/>
              <a:ext cx="1016507" cy="321563"/>
            </a:xfrm>
            <a:prstGeom prst="rect">
              <a:avLst/>
            </a:prstGeom>
          </p:spPr>
        </p:pic>
        <p:sp>
          <p:nvSpPr>
            <p:cNvPr id="5" name="object 5"/>
            <p:cNvSpPr/>
            <p:nvPr/>
          </p:nvSpPr>
          <p:spPr>
            <a:xfrm>
              <a:off x="1908048" y="1844039"/>
              <a:ext cx="857885" cy="208915"/>
            </a:xfrm>
            <a:custGeom>
              <a:avLst/>
              <a:gdLst/>
              <a:ahLst/>
              <a:cxnLst/>
              <a:rect l="l" t="t" r="r" b="b"/>
              <a:pathLst>
                <a:path w="857885" h="208914">
                  <a:moveTo>
                    <a:pt x="857504" y="155930"/>
                  </a:moveTo>
                  <a:lnTo>
                    <a:pt x="643128" y="155930"/>
                  </a:lnTo>
                  <a:lnTo>
                    <a:pt x="643128" y="0"/>
                  </a:lnTo>
                  <a:lnTo>
                    <a:pt x="214376" y="0"/>
                  </a:lnTo>
                  <a:lnTo>
                    <a:pt x="214376" y="155930"/>
                  </a:lnTo>
                  <a:lnTo>
                    <a:pt x="0" y="155930"/>
                  </a:lnTo>
                  <a:lnTo>
                    <a:pt x="428752" y="208673"/>
                  </a:lnTo>
                  <a:lnTo>
                    <a:pt x="857504" y="155930"/>
                  </a:lnTo>
                  <a:close/>
                </a:path>
              </a:pathLst>
            </a:custGeom>
            <a:solidFill>
              <a:srgbClr val="FFCC00"/>
            </a:solidFill>
          </p:spPr>
          <p:txBody>
            <a:bodyPr wrap="square" lIns="0" tIns="0" rIns="0" bIns="0" rtlCol="0"/>
            <a:lstStyle/>
            <a:p>
              <a:endParaRPr/>
            </a:p>
          </p:txBody>
        </p:sp>
        <p:sp>
          <p:nvSpPr>
            <p:cNvPr id="6" name="object 6"/>
            <p:cNvSpPr/>
            <p:nvPr/>
          </p:nvSpPr>
          <p:spPr>
            <a:xfrm>
              <a:off x="1908047" y="1844034"/>
              <a:ext cx="857885" cy="208915"/>
            </a:xfrm>
            <a:custGeom>
              <a:avLst/>
              <a:gdLst/>
              <a:ahLst/>
              <a:cxnLst/>
              <a:rect l="l" t="t" r="r" b="b"/>
              <a:pathLst>
                <a:path w="857885" h="208914">
                  <a:moveTo>
                    <a:pt x="0" y="155930"/>
                  </a:moveTo>
                  <a:lnTo>
                    <a:pt x="214376" y="155930"/>
                  </a:lnTo>
                  <a:lnTo>
                    <a:pt x="214376" y="0"/>
                  </a:lnTo>
                  <a:lnTo>
                    <a:pt x="643128" y="0"/>
                  </a:lnTo>
                  <a:lnTo>
                    <a:pt x="643128" y="155930"/>
                  </a:lnTo>
                  <a:lnTo>
                    <a:pt x="857504" y="155930"/>
                  </a:lnTo>
                  <a:lnTo>
                    <a:pt x="428752" y="208673"/>
                  </a:lnTo>
                  <a:lnTo>
                    <a:pt x="0" y="155930"/>
                  </a:lnTo>
                  <a:close/>
                </a:path>
              </a:pathLst>
            </a:custGeom>
            <a:ln w="6350">
              <a:solidFill>
                <a:srgbClr val="00A19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20395" y="1085088"/>
              <a:ext cx="4701539" cy="809243"/>
            </a:xfrm>
            <a:prstGeom prst="rect">
              <a:avLst/>
            </a:prstGeom>
          </p:spPr>
        </p:pic>
        <p:pic>
          <p:nvPicPr>
            <p:cNvPr id="8" name="object 8"/>
            <p:cNvPicPr/>
            <p:nvPr/>
          </p:nvPicPr>
          <p:blipFill>
            <a:blip r:embed="rId4" cstate="print"/>
            <a:stretch>
              <a:fillRect/>
            </a:stretch>
          </p:blipFill>
          <p:spPr>
            <a:xfrm>
              <a:off x="437387" y="1072896"/>
              <a:ext cx="4110227" cy="861059"/>
            </a:xfrm>
            <a:prstGeom prst="rect">
              <a:avLst/>
            </a:prstGeom>
          </p:spPr>
        </p:pic>
      </p:grpSp>
      <p:sp>
        <p:nvSpPr>
          <p:cNvPr id="9" name="object 9"/>
          <p:cNvSpPr txBox="1"/>
          <p:nvPr/>
        </p:nvSpPr>
        <p:spPr>
          <a:xfrm>
            <a:off x="179831" y="1124711"/>
            <a:ext cx="4582795" cy="590546"/>
          </a:xfrm>
          <a:prstGeom prst="rect">
            <a:avLst/>
          </a:prstGeom>
          <a:solidFill>
            <a:srgbClr val="EEEEEE"/>
          </a:solidFill>
        </p:spPr>
        <p:txBody>
          <a:bodyPr vert="horz" wrap="square" lIns="0" tIns="36195" rIns="0" bIns="0" rtlCol="0">
            <a:spAutoFit/>
          </a:bodyPr>
          <a:lstStyle/>
          <a:p>
            <a:pPr algn="ctr">
              <a:lnSpc>
                <a:spcPct val="100000"/>
              </a:lnSpc>
              <a:spcBef>
                <a:spcPts val="285"/>
              </a:spcBef>
            </a:pPr>
            <a:r>
              <a:rPr sz="1200" b="1" dirty="0">
                <a:latin typeface="Arial"/>
                <a:cs typeface="Arial"/>
              </a:rPr>
              <a:t>Soggetti</a:t>
            </a:r>
            <a:r>
              <a:rPr sz="1200" b="1" spc="-105" dirty="0">
                <a:latin typeface="Arial"/>
                <a:cs typeface="Arial"/>
              </a:rPr>
              <a:t> </a:t>
            </a:r>
            <a:r>
              <a:rPr sz="1200" b="1" spc="-10" dirty="0">
                <a:latin typeface="Arial"/>
                <a:cs typeface="Arial"/>
              </a:rPr>
              <a:t>apicali</a:t>
            </a:r>
            <a:endParaRPr sz="1200" dirty="0">
              <a:latin typeface="Arial"/>
              <a:cs typeface="Arial"/>
            </a:endParaRPr>
          </a:p>
          <a:p>
            <a:pPr marL="429895" marR="417195" algn="ctr">
              <a:lnSpc>
                <a:spcPct val="100000"/>
              </a:lnSpc>
            </a:pPr>
            <a:r>
              <a:rPr sz="1200" b="1" dirty="0">
                <a:latin typeface="Arial"/>
                <a:cs typeface="Arial"/>
              </a:rPr>
              <a:t>-</a:t>
            </a:r>
            <a:r>
              <a:rPr sz="1200" b="1" spc="-20" dirty="0">
                <a:latin typeface="Arial"/>
                <a:cs typeface="Arial"/>
              </a:rPr>
              <a:t> </a:t>
            </a:r>
            <a:r>
              <a:rPr sz="1200" b="1" dirty="0">
                <a:solidFill>
                  <a:srgbClr val="00338D"/>
                </a:solidFill>
                <a:latin typeface="Arial"/>
                <a:cs typeface="Arial"/>
              </a:rPr>
              <a:t>Principio</a:t>
            </a:r>
            <a:r>
              <a:rPr sz="1200" b="1" spc="-45" dirty="0">
                <a:solidFill>
                  <a:srgbClr val="00338D"/>
                </a:solidFill>
                <a:latin typeface="Arial"/>
                <a:cs typeface="Arial"/>
              </a:rPr>
              <a:t> </a:t>
            </a:r>
            <a:r>
              <a:rPr sz="1200" b="1" dirty="0">
                <a:solidFill>
                  <a:srgbClr val="00338D"/>
                </a:solidFill>
                <a:latin typeface="Arial"/>
                <a:cs typeface="Arial"/>
              </a:rPr>
              <a:t>di</a:t>
            </a:r>
            <a:r>
              <a:rPr sz="1200" b="1" spc="-25" dirty="0">
                <a:solidFill>
                  <a:srgbClr val="00338D"/>
                </a:solidFill>
                <a:latin typeface="Arial"/>
                <a:cs typeface="Arial"/>
              </a:rPr>
              <a:t> </a:t>
            </a:r>
            <a:r>
              <a:rPr sz="1200" b="1" spc="-10" dirty="0">
                <a:solidFill>
                  <a:srgbClr val="00338D"/>
                </a:solidFill>
                <a:latin typeface="Arial"/>
                <a:cs typeface="Arial"/>
              </a:rPr>
              <a:t>immedesimazione</a:t>
            </a:r>
            <a:r>
              <a:rPr sz="1200" b="1" spc="-55" dirty="0">
                <a:solidFill>
                  <a:srgbClr val="00338D"/>
                </a:solidFill>
                <a:latin typeface="Arial"/>
                <a:cs typeface="Arial"/>
              </a:rPr>
              <a:t> </a:t>
            </a:r>
            <a:r>
              <a:rPr sz="1200" b="1" dirty="0">
                <a:solidFill>
                  <a:srgbClr val="00338D"/>
                </a:solidFill>
                <a:latin typeface="Arial"/>
                <a:cs typeface="Arial"/>
              </a:rPr>
              <a:t>organica</a:t>
            </a:r>
            <a:r>
              <a:rPr sz="1200" b="1" spc="-60" dirty="0">
                <a:solidFill>
                  <a:srgbClr val="00338D"/>
                </a:solidFill>
                <a:latin typeface="Arial"/>
                <a:cs typeface="Arial"/>
              </a:rPr>
              <a:t> </a:t>
            </a:r>
            <a:r>
              <a:rPr sz="1200" b="1" dirty="0">
                <a:solidFill>
                  <a:srgbClr val="00338D"/>
                </a:solidFill>
                <a:latin typeface="Arial"/>
                <a:cs typeface="Arial"/>
              </a:rPr>
              <a:t>=&gt;</a:t>
            </a:r>
            <a:r>
              <a:rPr sz="1200" b="1" spc="-15" dirty="0">
                <a:solidFill>
                  <a:srgbClr val="00338D"/>
                </a:solidFill>
                <a:latin typeface="Arial"/>
                <a:cs typeface="Arial"/>
              </a:rPr>
              <a:t> </a:t>
            </a:r>
            <a:r>
              <a:rPr sz="1200" b="1" spc="-10" dirty="0">
                <a:solidFill>
                  <a:srgbClr val="00338D"/>
                </a:solidFill>
                <a:latin typeface="Arial"/>
                <a:cs typeface="Arial"/>
              </a:rPr>
              <a:t>volontà criminosa</a:t>
            </a:r>
            <a:r>
              <a:rPr sz="1200" b="1" spc="-50" dirty="0">
                <a:solidFill>
                  <a:srgbClr val="00338D"/>
                </a:solidFill>
                <a:latin typeface="Arial"/>
                <a:cs typeface="Arial"/>
              </a:rPr>
              <a:t> </a:t>
            </a:r>
            <a:r>
              <a:rPr sz="1200" b="1" dirty="0">
                <a:solidFill>
                  <a:srgbClr val="00338D"/>
                </a:solidFill>
                <a:latin typeface="Arial"/>
                <a:cs typeface="Arial"/>
              </a:rPr>
              <a:t>della</a:t>
            </a:r>
            <a:r>
              <a:rPr sz="1200" b="1" spc="-30" dirty="0">
                <a:solidFill>
                  <a:srgbClr val="00338D"/>
                </a:solidFill>
                <a:latin typeface="Arial"/>
                <a:cs typeface="Arial"/>
              </a:rPr>
              <a:t> </a:t>
            </a:r>
            <a:r>
              <a:rPr sz="1200" b="1" dirty="0">
                <a:solidFill>
                  <a:srgbClr val="00338D"/>
                </a:solidFill>
                <a:latin typeface="Arial"/>
                <a:cs typeface="Arial"/>
              </a:rPr>
              <a:t>società</a:t>
            </a:r>
            <a:r>
              <a:rPr sz="1200" b="1" spc="-45"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Politica</a:t>
            </a:r>
            <a:r>
              <a:rPr sz="1200" b="1" spc="-55" dirty="0">
                <a:solidFill>
                  <a:srgbClr val="00338D"/>
                </a:solidFill>
                <a:latin typeface="Arial"/>
                <a:cs typeface="Arial"/>
              </a:rPr>
              <a:t> </a:t>
            </a:r>
            <a:r>
              <a:rPr sz="1200" b="1" spc="-10" dirty="0">
                <a:solidFill>
                  <a:srgbClr val="00338D"/>
                </a:solidFill>
                <a:latin typeface="Arial"/>
                <a:cs typeface="Arial"/>
              </a:rPr>
              <a:t>d’impresa</a:t>
            </a:r>
            <a:r>
              <a:rPr sz="1200" b="1" spc="-80" dirty="0">
                <a:solidFill>
                  <a:srgbClr val="00338D"/>
                </a:solidFill>
                <a:latin typeface="Arial"/>
                <a:cs typeface="Arial"/>
              </a:rPr>
              <a:t> </a:t>
            </a:r>
            <a:r>
              <a:rPr sz="1200" b="1" spc="-50" dirty="0">
                <a:latin typeface="Arial"/>
                <a:cs typeface="Arial"/>
              </a:rPr>
              <a:t>-</a:t>
            </a:r>
            <a:endParaRPr sz="1200" dirty="0">
              <a:latin typeface="Arial"/>
              <a:cs typeface="Arial"/>
            </a:endParaRPr>
          </a:p>
        </p:txBody>
      </p:sp>
      <p:grpSp>
        <p:nvGrpSpPr>
          <p:cNvPr id="10" name="object 10"/>
          <p:cNvGrpSpPr/>
          <p:nvPr/>
        </p:nvGrpSpPr>
        <p:grpSpPr>
          <a:xfrm>
            <a:off x="4885944" y="1072896"/>
            <a:ext cx="4066540" cy="830580"/>
            <a:chOff x="4885944" y="1072896"/>
            <a:chExt cx="4066540" cy="830580"/>
          </a:xfrm>
        </p:grpSpPr>
        <p:pic>
          <p:nvPicPr>
            <p:cNvPr id="11" name="object 11"/>
            <p:cNvPicPr/>
            <p:nvPr/>
          </p:nvPicPr>
          <p:blipFill>
            <a:blip r:embed="rId5" cstate="print"/>
            <a:stretch>
              <a:fillRect/>
            </a:stretch>
          </p:blipFill>
          <p:spPr>
            <a:xfrm>
              <a:off x="4885944" y="1085088"/>
              <a:ext cx="4066031" cy="778763"/>
            </a:xfrm>
            <a:prstGeom prst="rect">
              <a:avLst/>
            </a:prstGeom>
          </p:spPr>
        </p:pic>
        <p:pic>
          <p:nvPicPr>
            <p:cNvPr id="12" name="object 12"/>
            <p:cNvPicPr/>
            <p:nvPr/>
          </p:nvPicPr>
          <p:blipFill>
            <a:blip r:embed="rId6" cstate="print"/>
            <a:stretch>
              <a:fillRect/>
            </a:stretch>
          </p:blipFill>
          <p:spPr>
            <a:xfrm>
              <a:off x="5085588" y="1072896"/>
              <a:ext cx="3672839" cy="830567"/>
            </a:xfrm>
            <a:prstGeom prst="rect">
              <a:avLst/>
            </a:prstGeom>
          </p:spPr>
        </p:pic>
        <p:sp>
          <p:nvSpPr>
            <p:cNvPr id="13" name="object 13"/>
            <p:cNvSpPr/>
            <p:nvPr/>
          </p:nvSpPr>
          <p:spPr>
            <a:xfrm>
              <a:off x="4945380" y="1124712"/>
              <a:ext cx="3947160" cy="661670"/>
            </a:xfrm>
            <a:custGeom>
              <a:avLst/>
              <a:gdLst/>
              <a:ahLst/>
              <a:cxnLst/>
              <a:rect l="l" t="t" r="r" b="b"/>
              <a:pathLst>
                <a:path w="3947159" h="661669">
                  <a:moveTo>
                    <a:pt x="3947160" y="0"/>
                  </a:moveTo>
                  <a:lnTo>
                    <a:pt x="0" y="0"/>
                  </a:lnTo>
                  <a:lnTo>
                    <a:pt x="0" y="661415"/>
                  </a:lnTo>
                  <a:lnTo>
                    <a:pt x="3947160" y="661415"/>
                  </a:lnTo>
                  <a:lnTo>
                    <a:pt x="3947160" y="0"/>
                  </a:lnTo>
                  <a:close/>
                </a:path>
              </a:pathLst>
            </a:custGeom>
            <a:solidFill>
              <a:srgbClr val="EEEEEE"/>
            </a:solidFill>
          </p:spPr>
          <p:txBody>
            <a:bodyPr wrap="square" lIns="0" tIns="0" rIns="0" bIns="0" rtlCol="0"/>
            <a:lstStyle/>
            <a:p>
              <a:endParaRPr/>
            </a:p>
          </p:txBody>
        </p:sp>
      </p:grpSp>
      <p:sp>
        <p:nvSpPr>
          <p:cNvPr id="14" name="object 14"/>
          <p:cNvSpPr txBox="1"/>
          <p:nvPr/>
        </p:nvSpPr>
        <p:spPr>
          <a:xfrm>
            <a:off x="4945379" y="1148713"/>
            <a:ext cx="3947160" cy="536044"/>
          </a:xfrm>
          <a:prstGeom prst="rect">
            <a:avLst/>
          </a:prstGeom>
        </p:spPr>
        <p:txBody>
          <a:bodyPr vert="horz" wrap="square" lIns="0" tIns="12700" rIns="0" bIns="0" rtlCol="0">
            <a:spAutoFit/>
          </a:bodyPr>
          <a:lstStyle/>
          <a:p>
            <a:pPr marR="3175" algn="ctr">
              <a:lnSpc>
                <a:spcPct val="100000"/>
              </a:lnSpc>
              <a:spcBef>
                <a:spcPts val="100"/>
              </a:spcBef>
            </a:pPr>
            <a:r>
              <a:rPr sz="1200" b="1" dirty="0">
                <a:latin typeface="Arial"/>
                <a:cs typeface="Arial"/>
              </a:rPr>
              <a:t>Soggetti</a:t>
            </a:r>
            <a:r>
              <a:rPr sz="1200" b="1" spc="-105" dirty="0">
                <a:latin typeface="Arial"/>
                <a:cs typeface="Arial"/>
              </a:rPr>
              <a:t> </a:t>
            </a:r>
            <a:r>
              <a:rPr sz="1200" b="1" spc="-10" dirty="0">
                <a:latin typeface="Arial"/>
                <a:cs typeface="Arial"/>
              </a:rPr>
              <a:t>subordinati</a:t>
            </a:r>
            <a:endParaRPr sz="1200">
              <a:latin typeface="Arial"/>
              <a:cs typeface="Arial"/>
            </a:endParaRPr>
          </a:p>
          <a:p>
            <a:pPr marR="15240" algn="ctr">
              <a:lnSpc>
                <a:spcPct val="100000"/>
              </a:lnSpc>
              <a:spcBef>
                <a:spcPts val="1200"/>
              </a:spcBef>
            </a:pPr>
            <a:r>
              <a:rPr sz="1200" dirty="0">
                <a:latin typeface="Arial"/>
                <a:cs typeface="Arial"/>
              </a:rPr>
              <a:t>-</a:t>
            </a:r>
            <a:r>
              <a:rPr sz="1200" spc="-20" dirty="0">
                <a:latin typeface="Arial"/>
                <a:cs typeface="Arial"/>
              </a:rPr>
              <a:t> </a:t>
            </a:r>
            <a:r>
              <a:rPr sz="1200" b="1" dirty="0">
                <a:latin typeface="Arial"/>
                <a:cs typeface="Arial"/>
              </a:rPr>
              <a:t>Principio</a:t>
            </a:r>
            <a:r>
              <a:rPr sz="1200" b="1" spc="-45" dirty="0">
                <a:latin typeface="Arial"/>
                <a:cs typeface="Arial"/>
              </a:rPr>
              <a:t> </a:t>
            </a:r>
            <a:r>
              <a:rPr sz="1200" b="1" dirty="0">
                <a:solidFill>
                  <a:srgbClr val="00338D"/>
                </a:solidFill>
                <a:latin typeface="Arial"/>
                <a:cs typeface="Arial"/>
              </a:rPr>
              <a:t>della</a:t>
            </a:r>
            <a:r>
              <a:rPr sz="1200" b="1" spc="-60" dirty="0">
                <a:solidFill>
                  <a:srgbClr val="00338D"/>
                </a:solidFill>
                <a:latin typeface="Arial"/>
                <a:cs typeface="Arial"/>
              </a:rPr>
              <a:t> </a:t>
            </a:r>
            <a:r>
              <a:rPr sz="1200" b="1" dirty="0">
                <a:solidFill>
                  <a:srgbClr val="00338D"/>
                </a:solidFill>
                <a:latin typeface="Arial"/>
                <a:cs typeface="Arial"/>
              </a:rPr>
              <a:t>colpa</a:t>
            </a:r>
            <a:r>
              <a:rPr sz="1200" b="1" spc="-40" dirty="0">
                <a:solidFill>
                  <a:srgbClr val="00338D"/>
                </a:solidFill>
                <a:latin typeface="Arial"/>
                <a:cs typeface="Arial"/>
              </a:rPr>
              <a:t> </a:t>
            </a:r>
            <a:r>
              <a:rPr sz="1200" b="1" spc="-10" dirty="0">
                <a:solidFill>
                  <a:srgbClr val="00338D"/>
                </a:solidFill>
                <a:latin typeface="Arial"/>
                <a:cs typeface="Arial"/>
              </a:rPr>
              <a:t>organizzativa</a:t>
            </a:r>
            <a:r>
              <a:rPr sz="1200" b="1" spc="-55" dirty="0">
                <a:solidFill>
                  <a:srgbClr val="00338D"/>
                </a:solidFill>
                <a:latin typeface="Arial"/>
                <a:cs typeface="Arial"/>
              </a:rPr>
              <a:t> </a:t>
            </a:r>
            <a:r>
              <a:rPr sz="1200" b="1" dirty="0">
                <a:solidFill>
                  <a:srgbClr val="00338D"/>
                </a:solidFill>
                <a:latin typeface="Arial"/>
                <a:cs typeface="Arial"/>
              </a:rPr>
              <a:t>dell’ente</a:t>
            </a:r>
            <a:r>
              <a:rPr sz="1200" b="1" spc="-20" dirty="0">
                <a:solidFill>
                  <a:srgbClr val="00338D"/>
                </a:solidFill>
                <a:latin typeface="Arial"/>
                <a:cs typeface="Arial"/>
              </a:rPr>
              <a:t> </a:t>
            </a:r>
            <a:r>
              <a:rPr sz="1200" b="1" spc="-50" dirty="0">
                <a:latin typeface="Arial"/>
                <a:cs typeface="Arial"/>
              </a:rPr>
              <a:t>–</a:t>
            </a:r>
            <a:endParaRPr sz="1200">
              <a:latin typeface="Arial"/>
              <a:cs typeface="Arial"/>
            </a:endParaRPr>
          </a:p>
        </p:txBody>
      </p:sp>
      <p:grpSp>
        <p:nvGrpSpPr>
          <p:cNvPr id="15" name="object 15"/>
          <p:cNvGrpSpPr/>
          <p:nvPr/>
        </p:nvGrpSpPr>
        <p:grpSpPr>
          <a:xfrm>
            <a:off x="92964" y="2513076"/>
            <a:ext cx="4796155" cy="1993900"/>
            <a:chOff x="92964" y="2513076"/>
            <a:chExt cx="4796155" cy="1993900"/>
          </a:xfrm>
        </p:grpSpPr>
        <p:pic>
          <p:nvPicPr>
            <p:cNvPr id="16" name="object 16"/>
            <p:cNvPicPr/>
            <p:nvPr/>
          </p:nvPicPr>
          <p:blipFill>
            <a:blip r:embed="rId7" cstate="print"/>
            <a:stretch>
              <a:fillRect/>
            </a:stretch>
          </p:blipFill>
          <p:spPr>
            <a:xfrm>
              <a:off x="103632" y="2522220"/>
              <a:ext cx="4767059" cy="1909559"/>
            </a:xfrm>
            <a:prstGeom prst="rect">
              <a:avLst/>
            </a:prstGeom>
          </p:spPr>
        </p:pic>
        <p:pic>
          <p:nvPicPr>
            <p:cNvPr id="17" name="object 17"/>
            <p:cNvPicPr/>
            <p:nvPr/>
          </p:nvPicPr>
          <p:blipFill>
            <a:blip r:embed="rId8" cstate="print"/>
            <a:stretch>
              <a:fillRect/>
            </a:stretch>
          </p:blipFill>
          <p:spPr>
            <a:xfrm>
              <a:off x="92964" y="2513076"/>
              <a:ext cx="4796027" cy="1993391"/>
            </a:xfrm>
            <a:prstGeom prst="rect">
              <a:avLst/>
            </a:prstGeom>
          </p:spPr>
        </p:pic>
      </p:grpSp>
      <p:sp>
        <p:nvSpPr>
          <p:cNvPr id="18" name="object 18"/>
          <p:cNvSpPr txBox="1"/>
          <p:nvPr/>
        </p:nvSpPr>
        <p:spPr>
          <a:xfrm>
            <a:off x="106679" y="2631948"/>
            <a:ext cx="4654550" cy="1629933"/>
          </a:xfrm>
          <a:prstGeom prst="rect">
            <a:avLst/>
          </a:prstGeom>
          <a:ln w="6350">
            <a:solidFill>
              <a:srgbClr val="BDBDBD"/>
            </a:solidFill>
          </a:ln>
        </p:spPr>
        <p:txBody>
          <a:bodyPr vert="horz" wrap="square" lIns="0" tIns="36830" rIns="0" bIns="0" rtlCol="0">
            <a:spAutoFit/>
          </a:bodyPr>
          <a:lstStyle/>
          <a:p>
            <a:pPr marL="268605" indent="-179070" algn="just">
              <a:lnSpc>
                <a:spcPct val="100000"/>
              </a:lnSpc>
              <a:spcBef>
                <a:spcPts val="290"/>
              </a:spcBef>
              <a:buFont typeface="Wingdings"/>
              <a:buChar char=""/>
              <a:tabLst>
                <a:tab pos="268605" algn="l"/>
              </a:tabLst>
            </a:pPr>
            <a:r>
              <a:rPr sz="1200" b="1" dirty="0">
                <a:solidFill>
                  <a:srgbClr val="00338D"/>
                </a:solidFill>
                <a:latin typeface="Arial"/>
                <a:cs typeface="Arial"/>
              </a:rPr>
              <a:t>Inversione</a:t>
            </a:r>
            <a:r>
              <a:rPr sz="1200" b="1" spc="-70" dirty="0">
                <a:solidFill>
                  <a:srgbClr val="00338D"/>
                </a:solidFill>
                <a:latin typeface="Arial"/>
                <a:cs typeface="Arial"/>
              </a:rPr>
              <a:t> </a:t>
            </a:r>
            <a:r>
              <a:rPr sz="1200" b="1" dirty="0">
                <a:solidFill>
                  <a:srgbClr val="00338D"/>
                </a:solidFill>
                <a:latin typeface="Arial"/>
                <a:cs typeface="Arial"/>
              </a:rPr>
              <a:t>onere</a:t>
            </a:r>
            <a:r>
              <a:rPr sz="1200" b="1" spc="-65" dirty="0">
                <a:solidFill>
                  <a:srgbClr val="00338D"/>
                </a:solidFill>
                <a:latin typeface="Arial"/>
                <a:cs typeface="Arial"/>
              </a:rPr>
              <a:t> </a:t>
            </a:r>
            <a:r>
              <a:rPr sz="1200" b="1" dirty="0">
                <a:solidFill>
                  <a:srgbClr val="00338D"/>
                </a:solidFill>
                <a:latin typeface="Arial"/>
                <a:cs typeface="Arial"/>
              </a:rPr>
              <a:t>della</a:t>
            </a:r>
            <a:r>
              <a:rPr sz="1200" b="1" spc="-60" dirty="0">
                <a:solidFill>
                  <a:srgbClr val="00338D"/>
                </a:solidFill>
                <a:latin typeface="Arial"/>
                <a:cs typeface="Arial"/>
              </a:rPr>
              <a:t> </a:t>
            </a:r>
            <a:r>
              <a:rPr sz="1200" b="1" spc="-20" dirty="0">
                <a:solidFill>
                  <a:srgbClr val="00338D"/>
                </a:solidFill>
                <a:latin typeface="Arial"/>
                <a:cs typeface="Arial"/>
              </a:rPr>
              <a:t>prova</a:t>
            </a:r>
            <a:endParaRPr sz="1200">
              <a:latin typeface="Arial"/>
              <a:cs typeface="Arial"/>
            </a:endParaRPr>
          </a:p>
          <a:p>
            <a:pPr marL="268605" indent="-179070" algn="just">
              <a:lnSpc>
                <a:spcPct val="100000"/>
              </a:lnSpc>
              <a:buFont typeface="Wingdings"/>
              <a:buChar char=""/>
              <a:tabLst>
                <a:tab pos="268605" algn="l"/>
              </a:tabLst>
            </a:pPr>
            <a:r>
              <a:rPr sz="1200" dirty="0">
                <a:latin typeface="Arial"/>
                <a:cs typeface="Arial"/>
              </a:rPr>
              <a:t>E’</a:t>
            </a:r>
            <a:r>
              <a:rPr sz="1200" spc="-45" dirty="0">
                <a:latin typeface="Arial"/>
                <a:cs typeface="Arial"/>
              </a:rPr>
              <a:t> </a:t>
            </a:r>
            <a:r>
              <a:rPr sz="1200" dirty="0">
                <a:latin typeface="Arial"/>
                <a:cs typeface="Arial"/>
              </a:rPr>
              <a:t>l’ente</a:t>
            </a:r>
            <a:r>
              <a:rPr sz="1200" spc="-40" dirty="0">
                <a:latin typeface="Arial"/>
                <a:cs typeface="Arial"/>
              </a:rPr>
              <a:t> </a:t>
            </a:r>
            <a:r>
              <a:rPr sz="1200" dirty="0">
                <a:latin typeface="Arial"/>
                <a:cs typeface="Arial"/>
              </a:rPr>
              <a:t>che</a:t>
            </a:r>
            <a:r>
              <a:rPr sz="1200" spc="-15" dirty="0">
                <a:latin typeface="Arial"/>
                <a:cs typeface="Arial"/>
              </a:rPr>
              <a:t> </a:t>
            </a:r>
            <a:r>
              <a:rPr sz="1200" dirty="0">
                <a:latin typeface="Arial"/>
                <a:cs typeface="Arial"/>
              </a:rPr>
              <a:t>deve</a:t>
            </a:r>
            <a:r>
              <a:rPr sz="1200" spc="-20" dirty="0">
                <a:latin typeface="Arial"/>
                <a:cs typeface="Arial"/>
              </a:rPr>
              <a:t> </a:t>
            </a:r>
            <a:r>
              <a:rPr sz="1200" u="sng" spc="-10" dirty="0">
                <a:uFill>
                  <a:solidFill>
                    <a:srgbClr val="000000"/>
                  </a:solidFill>
                </a:uFill>
                <a:latin typeface="Arial"/>
                <a:cs typeface="Arial"/>
              </a:rPr>
              <a:t>dimostrare</a:t>
            </a:r>
            <a:r>
              <a:rPr sz="1200" u="sng" spc="-50" dirty="0">
                <a:uFill>
                  <a:solidFill>
                    <a:srgbClr val="000000"/>
                  </a:solidFill>
                </a:uFill>
                <a:latin typeface="Arial"/>
                <a:cs typeface="Arial"/>
              </a:rPr>
              <a:t> </a:t>
            </a:r>
            <a:r>
              <a:rPr sz="1200" u="sng" dirty="0">
                <a:uFill>
                  <a:solidFill>
                    <a:srgbClr val="000000"/>
                  </a:solidFill>
                </a:uFill>
                <a:latin typeface="Arial"/>
                <a:cs typeface="Arial"/>
              </a:rPr>
              <a:t>la</a:t>
            </a:r>
            <a:r>
              <a:rPr sz="1200" u="sng" spc="-15" dirty="0">
                <a:uFill>
                  <a:solidFill>
                    <a:srgbClr val="000000"/>
                  </a:solidFill>
                </a:uFill>
                <a:latin typeface="Arial"/>
                <a:cs typeface="Arial"/>
              </a:rPr>
              <a:t> </a:t>
            </a:r>
            <a:r>
              <a:rPr sz="1200" u="sng" spc="-10" dirty="0">
                <a:uFill>
                  <a:solidFill>
                    <a:srgbClr val="000000"/>
                  </a:solidFill>
                </a:uFill>
                <a:latin typeface="Arial"/>
                <a:cs typeface="Arial"/>
              </a:rPr>
              <a:t>propria</a:t>
            </a:r>
            <a:r>
              <a:rPr sz="1200" u="sng" spc="-170" dirty="0">
                <a:uFill>
                  <a:solidFill>
                    <a:srgbClr val="000000"/>
                  </a:solidFill>
                </a:uFill>
                <a:latin typeface="Arial"/>
                <a:cs typeface="Arial"/>
              </a:rPr>
              <a:t> </a:t>
            </a:r>
            <a:r>
              <a:rPr sz="1200" u="sng" spc="-10" dirty="0">
                <a:uFill>
                  <a:solidFill>
                    <a:srgbClr val="000000"/>
                  </a:solidFill>
                </a:uFill>
                <a:latin typeface="Arial"/>
                <a:cs typeface="Arial"/>
              </a:rPr>
              <a:t>innocenza</a:t>
            </a:r>
            <a:r>
              <a:rPr sz="1200" u="none" spc="-10" dirty="0">
                <a:latin typeface="Arial"/>
                <a:cs typeface="Arial"/>
              </a:rPr>
              <a:t>:</a:t>
            </a:r>
            <a:endParaRPr sz="1200">
              <a:latin typeface="Arial"/>
              <a:cs typeface="Arial"/>
            </a:endParaRPr>
          </a:p>
          <a:p>
            <a:pPr marL="363220" lvl="1" indent="-168275" algn="just">
              <a:lnSpc>
                <a:spcPct val="100000"/>
              </a:lnSpc>
              <a:spcBef>
                <a:spcPts val="295"/>
              </a:spcBef>
              <a:buAutoNum type="arabicPeriod"/>
              <a:tabLst>
                <a:tab pos="363220" algn="l"/>
              </a:tabLst>
            </a:pPr>
            <a:r>
              <a:rPr sz="1200" b="1" spc="-10" dirty="0">
                <a:latin typeface="Arial"/>
                <a:cs typeface="Arial"/>
              </a:rPr>
              <a:t>adozione</a:t>
            </a:r>
            <a:r>
              <a:rPr sz="1200" b="1" spc="-20" dirty="0">
                <a:latin typeface="Arial"/>
                <a:cs typeface="Arial"/>
              </a:rPr>
              <a:t> </a:t>
            </a:r>
            <a:r>
              <a:rPr sz="1200" b="1" dirty="0">
                <a:latin typeface="Arial"/>
                <a:cs typeface="Arial"/>
              </a:rPr>
              <a:t>ed</a:t>
            </a:r>
            <a:r>
              <a:rPr sz="1200" b="1" spc="10" dirty="0">
                <a:latin typeface="Arial"/>
                <a:cs typeface="Arial"/>
              </a:rPr>
              <a:t> </a:t>
            </a:r>
            <a:r>
              <a:rPr sz="1200" b="1" spc="-10" dirty="0">
                <a:latin typeface="Arial"/>
                <a:cs typeface="Arial"/>
              </a:rPr>
              <a:t>efficace</a:t>
            </a:r>
            <a:r>
              <a:rPr sz="1200" b="1" spc="-35" dirty="0">
                <a:latin typeface="Arial"/>
                <a:cs typeface="Arial"/>
              </a:rPr>
              <a:t> </a:t>
            </a:r>
            <a:r>
              <a:rPr sz="1200" b="1" spc="-10" dirty="0">
                <a:latin typeface="Arial"/>
                <a:cs typeface="Arial"/>
              </a:rPr>
              <a:t>attuazione</a:t>
            </a:r>
            <a:r>
              <a:rPr sz="1200" b="1" spc="-30" dirty="0">
                <a:latin typeface="Arial"/>
                <a:cs typeface="Arial"/>
              </a:rPr>
              <a:t> </a:t>
            </a:r>
            <a:r>
              <a:rPr sz="1200" b="1" dirty="0">
                <a:latin typeface="Arial"/>
                <a:cs typeface="Arial"/>
              </a:rPr>
              <a:t>del</a:t>
            </a:r>
            <a:r>
              <a:rPr sz="1200" b="1" spc="15" dirty="0">
                <a:latin typeface="Arial"/>
                <a:cs typeface="Arial"/>
              </a:rPr>
              <a:t> </a:t>
            </a:r>
            <a:r>
              <a:rPr sz="1200" b="1" spc="-10" dirty="0">
                <a:latin typeface="Arial"/>
                <a:cs typeface="Arial"/>
              </a:rPr>
              <a:t>Modello</a:t>
            </a:r>
            <a:r>
              <a:rPr sz="1200" spc="-10" dirty="0">
                <a:latin typeface="Arial"/>
                <a:cs typeface="Arial"/>
              </a:rPr>
              <a:t>;</a:t>
            </a:r>
            <a:endParaRPr sz="1200">
              <a:latin typeface="Arial"/>
              <a:cs typeface="Arial"/>
            </a:endParaRPr>
          </a:p>
          <a:p>
            <a:pPr marL="363855" marR="74930" lvl="1" indent="-167640" algn="just">
              <a:lnSpc>
                <a:spcPct val="100000"/>
              </a:lnSpc>
              <a:spcBef>
                <a:spcPts val="300"/>
              </a:spcBef>
              <a:buAutoNum type="arabicPeriod"/>
              <a:tabLst>
                <a:tab pos="363855" algn="l"/>
              </a:tabLst>
            </a:pPr>
            <a:r>
              <a:rPr sz="1200" b="1" dirty="0">
                <a:latin typeface="Arial"/>
                <a:cs typeface="Arial"/>
              </a:rPr>
              <a:t>vigilare</a:t>
            </a:r>
            <a:r>
              <a:rPr sz="1200" b="1" spc="160" dirty="0">
                <a:latin typeface="Arial"/>
                <a:cs typeface="Arial"/>
              </a:rPr>
              <a:t>  </a:t>
            </a:r>
            <a:r>
              <a:rPr sz="1200" b="1" dirty="0">
                <a:latin typeface="Arial"/>
                <a:cs typeface="Arial"/>
              </a:rPr>
              <a:t>sulla</a:t>
            </a:r>
            <a:r>
              <a:rPr sz="1200" b="1" spc="160" dirty="0">
                <a:latin typeface="Arial"/>
                <a:cs typeface="Arial"/>
              </a:rPr>
              <a:t>  </a:t>
            </a:r>
            <a:r>
              <a:rPr sz="1200" b="1" dirty="0">
                <a:latin typeface="Arial"/>
                <a:cs typeface="Arial"/>
              </a:rPr>
              <a:t>effettiva</a:t>
            </a:r>
            <a:r>
              <a:rPr sz="1200" b="1" spc="170" dirty="0">
                <a:latin typeface="Arial"/>
                <a:cs typeface="Arial"/>
              </a:rPr>
              <a:t>  </a:t>
            </a:r>
            <a:r>
              <a:rPr sz="1200" b="1" dirty="0">
                <a:latin typeface="Arial"/>
                <a:cs typeface="Arial"/>
              </a:rPr>
              <a:t>operatività</a:t>
            </a:r>
            <a:r>
              <a:rPr sz="1200" b="1" spc="175" dirty="0">
                <a:latin typeface="Arial"/>
                <a:cs typeface="Arial"/>
              </a:rPr>
              <a:t>  </a:t>
            </a:r>
            <a:r>
              <a:rPr sz="1200" b="1" dirty="0">
                <a:latin typeface="Arial"/>
                <a:cs typeface="Arial"/>
              </a:rPr>
              <a:t>del</a:t>
            </a:r>
            <a:r>
              <a:rPr sz="1200" b="1" spc="165" dirty="0">
                <a:latin typeface="Arial"/>
                <a:cs typeface="Arial"/>
              </a:rPr>
              <a:t>  </a:t>
            </a:r>
            <a:r>
              <a:rPr sz="1200" b="1" dirty="0">
                <a:latin typeface="Arial"/>
                <a:cs typeface="Arial"/>
              </a:rPr>
              <a:t>Modello</a:t>
            </a:r>
            <a:r>
              <a:rPr sz="1200" b="1" spc="165" dirty="0">
                <a:latin typeface="Arial"/>
                <a:cs typeface="Arial"/>
              </a:rPr>
              <a:t>  </a:t>
            </a:r>
            <a:r>
              <a:rPr sz="1200" spc="-10" dirty="0">
                <a:latin typeface="Arial"/>
                <a:cs typeface="Arial"/>
              </a:rPr>
              <a:t>(ruolo dell’OdV)</a:t>
            </a:r>
            <a:endParaRPr sz="1200">
              <a:latin typeface="Arial"/>
              <a:cs typeface="Arial"/>
            </a:endParaRPr>
          </a:p>
          <a:p>
            <a:pPr marL="363855" marR="73660" lvl="1" indent="-167640" algn="just">
              <a:lnSpc>
                <a:spcPct val="100000"/>
              </a:lnSpc>
              <a:spcBef>
                <a:spcPts val="300"/>
              </a:spcBef>
              <a:buAutoNum type="arabicPeriod"/>
              <a:tabLst>
                <a:tab pos="363855" algn="l"/>
              </a:tabLst>
            </a:pPr>
            <a:r>
              <a:rPr sz="1200" dirty="0">
                <a:latin typeface="Arial"/>
                <a:cs typeface="Arial"/>
              </a:rPr>
              <a:t>dimostrare</a:t>
            </a:r>
            <a:r>
              <a:rPr sz="1200" spc="325" dirty="0">
                <a:latin typeface="Arial"/>
                <a:cs typeface="Arial"/>
              </a:rPr>
              <a:t> </a:t>
            </a:r>
            <a:r>
              <a:rPr sz="1200" dirty="0">
                <a:latin typeface="Arial"/>
                <a:cs typeface="Arial"/>
              </a:rPr>
              <a:t>che</a:t>
            </a:r>
            <a:r>
              <a:rPr sz="1200" spc="330" dirty="0">
                <a:latin typeface="Arial"/>
                <a:cs typeface="Arial"/>
              </a:rPr>
              <a:t> </a:t>
            </a:r>
            <a:r>
              <a:rPr sz="1200" dirty="0">
                <a:latin typeface="Arial"/>
                <a:cs typeface="Arial"/>
              </a:rPr>
              <a:t>il</a:t>
            </a:r>
            <a:r>
              <a:rPr sz="1200" spc="310" dirty="0">
                <a:latin typeface="Arial"/>
                <a:cs typeface="Arial"/>
              </a:rPr>
              <a:t> </a:t>
            </a:r>
            <a:r>
              <a:rPr sz="1200" b="1" dirty="0">
                <a:latin typeface="Arial"/>
                <a:cs typeface="Arial"/>
              </a:rPr>
              <a:t>comportamento</a:t>
            </a:r>
            <a:r>
              <a:rPr sz="1200" b="1" spc="340" dirty="0">
                <a:latin typeface="Arial"/>
                <a:cs typeface="Arial"/>
              </a:rPr>
              <a:t> </a:t>
            </a:r>
            <a:r>
              <a:rPr sz="1200" b="1" dirty="0">
                <a:latin typeface="Arial"/>
                <a:cs typeface="Arial"/>
              </a:rPr>
              <a:t>integrante</a:t>
            </a:r>
            <a:r>
              <a:rPr sz="1200" b="1" spc="330" dirty="0">
                <a:latin typeface="Arial"/>
                <a:cs typeface="Arial"/>
              </a:rPr>
              <a:t> </a:t>
            </a:r>
            <a:r>
              <a:rPr sz="1200" b="1" dirty="0">
                <a:latin typeface="Arial"/>
                <a:cs typeface="Arial"/>
              </a:rPr>
              <a:t>il</a:t>
            </a:r>
            <a:r>
              <a:rPr sz="1200" b="1" spc="340" dirty="0">
                <a:latin typeface="Arial"/>
                <a:cs typeface="Arial"/>
              </a:rPr>
              <a:t> </a:t>
            </a:r>
            <a:r>
              <a:rPr sz="1200" b="1" dirty="0">
                <a:latin typeface="Arial"/>
                <a:cs typeface="Arial"/>
              </a:rPr>
              <a:t>reato</a:t>
            </a:r>
            <a:r>
              <a:rPr sz="1200" b="1" spc="325" dirty="0">
                <a:latin typeface="Arial"/>
                <a:cs typeface="Arial"/>
              </a:rPr>
              <a:t> </a:t>
            </a:r>
            <a:r>
              <a:rPr sz="1200" b="1" spc="-25" dirty="0">
                <a:latin typeface="Arial"/>
                <a:cs typeface="Arial"/>
              </a:rPr>
              <a:t>sia </a:t>
            </a:r>
            <a:r>
              <a:rPr sz="1200" b="1" dirty="0">
                <a:latin typeface="Arial"/>
                <a:cs typeface="Arial"/>
              </a:rPr>
              <a:t>stato</a:t>
            </a:r>
            <a:r>
              <a:rPr sz="1200" b="1" spc="490" dirty="0">
                <a:latin typeface="Arial"/>
                <a:cs typeface="Arial"/>
              </a:rPr>
              <a:t>  </a:t>
            </a:r>
            <a:r>
              <a:rPr sz="1200" b="1" dirty="0">
                <a:latin typeface="Arial"/>
                <a:cs typeface="Arial"/>
              </a:rPr>
              <a:t>posto</a:t>
            </a:r>
            <a:r>
              <a:rPr sz="1200" b="1" spc="484" dirty="0">
                <a:latin typeface="Arial"/>
                <a:cs typeface="Arial"/>
              </a:rPr>
              <a:t>  </a:t>
            </a:r>
            <a:r>
              <a:rPr sz="1200" b="1" dirty="0">
                <a:latin typeface="Arial"/>
                <a:cs typeface="Arial"/>
              </a:rPr>
              <a:t>in</a:t>
            </a:r>
            <a:r>
              <a:rPr sz="1200" b="1" spc="490" dirty="0">
                <a:latin typeface="Arial"/>
                <a:cs typeface="Arial"/>
              </a:rPr>
              <a:t>  </a:t>
            </a:r>
            <a:r>
              <a:rPr sz="1200" b="1" dirty="0">
                <a:latin typeface="Arial"/>
                <a:cs typeface="Arial"/>
              </a:rPr>
              <a:t>essere</a:t>
            </a:r>
            <a:r>
              <a:rPr sz="1200" b="1" spc="484" dirty="0">
                <a:latin typeface="Arial"/>
                <a:cs typeface="Arial"/>
              </a:rPr>
              <a:t>  </a:t>
            </a:r>
            <a:r>
              <a:rPr sz="1200" b="1" dirty="0">
                <a:latin typeface="Arial"/>
                <a:cs typeface="Arial"/>
              </a:rPr>
              <a:t>dal</a:t>
            </a:r>
            <a:r>
              <a:rPr sz="1200" b="1" spc="490" dirty="0">
                <a:latin typeface="Arial"/>
                <a:cs typeface="Arial"/>
              </a:rPr>
              <a:t>  </a:t>
            </a:r>
            <a:r>
              <a:rPr sz="1200" b="1" dirty="0">
                <a:latin typeface="Arial"/>
                <a:cs typeface="Arial"/>
              </a:rPr>
              <a:t>vertice</a:t>
            </a:r>
            <a:r>
              <a:rPr sz="1200" b="1" spc="484" dirty="0">
                <a:latin typeface="Arial"/>
                <a:cs typeface="Arial"/>
              </a:rPr>
              <a:t>  </a:t>
            </a:r>
            <a:r>
              <a:rPr sz="1200" b="1" spc="-10" dirty="0">
                <a:solidFill>
                  <a:srgbClr val="00338D"/>
                </a:solidFill>
                <a:latin typeface="Arial"/>
                <a:cs typeface="Arial"/>
              </a:rPr>
              <a:t>eludendo fraudolentemente</a:t>
            </a:r>
            <a:r>
              <a:rPr sz="1200" b="1" spc="-50" dirty="0">
                <a:solidFill>
                  <a:srgbClr val="00338D"/>
                </a:solidFill>
                <a:latin typeface="Arial"/>
                <a:cs typeface="Arial"/>
              </a:rPr>
              <a:t> </a:t>
            </a:r>
            <a:r>
              <a:rPr sz="1200" b="1" dirty="0">
                <a:latin typeface="Arial"/>
                <a:cs typeface="Arial"/>
              </a:rPr>
              <a:t>il</a:t>
            </a:r>
            <a:r>
              <a:rPr sz="1200" b="1" spc="25" dirty="0">
                <a:latin typeface="Arial"/>
                <a:cs typeface="Arial"/>
              </a:rPr>
              <a:t> </a:t>
            </a:r>
            <a:r>
              <a:rPr sz="1200" b="1" spc="-10" dirty="0">
                <a:latin typeface="Arial"/>
                <a:cs typeface="Arial"/>
              </a:rPr>
              <a:t>suddetto</a:t>
            </a:r>
            <a:r>
              <a:rPr sz="1200" b="1" spc="-90" dirty="0">
                <a:latin typeface="Arial"/>
                <a:cs typeface="Arial"/>
              </a:rPr>
              <a:t> </a:t>
            </a:r>
            <a:r>
              <a:rPr sz="1200" b="1" spc="-10" dirty="0">
                <a:latin typeface="Arial"/>
                <a:cs typeface="Arial"/>
              </a:rPr>
              <a:t>modello.</a:t>
            </a:r>
            <a:endParaRPr sz="1200">
              <a:latin typeface="Arial"/>
              <a:cs typeface="Arial"/>
            </a:endParaRPr>
          </a:p>
        </p:txBody>
      </p:sp>
      <p:grpSp>
        <p:nvGrpSpPr>
          <p:cNvPr id="19" name="object 19"/>
          <p:cNvGrpSpPr/>
          <p:nvPr/>
        </p:nvGrpSpPr>
        <p:grpSpPr>
          <a:xfrm>
            <a:off x="5196840" y="3488435"/>
            <a:ext cx="3633470" cy="920750"/>
            <a:chOff x="5196840" y="3488435"/>
            <a:chExt cx="3633470" cy="920750"/>
          </a:xfrm>
        </p:grpSpPr>
        <p:pic>
          <p:nvPicPr>
            <p:cNvPr id="20" name="object 20"/>
            <p:cNvPicPr/>
            <p:nvPr/>
          </p:nvPicPr>
          <p:blipFill>
            <a:blip r:embed="rId9" cstate="print"/>
            <a:stretch>
              <a:fillRect/>
            </a:stretch>
          </p:blipFill>
          <p:spPr>
            <a:xfrm>
              <a:off x="5216652" y="3497579"/>
              <a:ext cx="3613403" cy="911351"/>
            </a:xfrm>
            <a:prstGeom prst="rect">
              <a:avLst/>
            </a:prstGeom>
          </p:spPr>
        </p:pic>
        <p:pic>
          <p:nvPicPr>
            <p:cNvPr id="21" name="object 21"/>
            <p:cNvPicPr/>
            <p:nvPr/>
          </p:nvPicPr>
          <p:blipFill>
            <a:blip r:embed="rId10" cstate="print"/>
            <a:stretch>
              <a:fillRect/>
            </a:stretch>
          </p:blipFill>
          <p:spPr>
            <a:xfrm>
              <a:off x="5196840" y="3488435"/>
              <a:ext cx="3572255" cy="893063"/>
            </a:xfrm>
            <a:prstGeom prst="rect">
              <a:avLst/>
            </a:prstGeom>
          </p:spPr>
        </p:pic>
      </p:grpSp>
      <p:sp>
        <p:nvSpPr>
          <p:cNvPr id="22" name="object 22"/>
          <p:cNvSpPr txBox="1"/>
          <p:nvPr/>
        </p:nvSpPr>
        <p:spPr>
          <a:xfrm>
            <a:off x="5219700" y="3607308"/>
            <a:ext cx="3500754" cy="590545"/>
          </a:xfrm>
          <a:prstGeom prst="rect">
            <a:avLst/>
          </a:prstGeom>
          <a:ln w="6350">
            <a:solidFill>
              <a:srgbClr val="BDBDBD"/>
            </a:solidFill>
          </a:ln>
        </p:spPr>
        <p:txBody>
          <a:bodyPr vert="horz" wrap="square" lIns="0" tIns="36194" rIns="0" bIns="0" rtlCol="0">
            <a:spAutoFit/>
          </a:bodyPr>
          <a:lstStyle/>
          <a:p>
            <a:pPr marL="90805" marR="252095" indent="-8890" algn="just">
              <a:lnSpc>
                <a:spcPct val="100000"/>
              </a:lnSpc>
              <a:spcBef>
                <a:spcPts val="284"/>
              </a:spcBef>
              <a:buSzPct val="86666"/>
              <a:buFont typeface="Wingdings"/>
              <a:buChar char=""/>
              <a:tabLst>
                <a:tab pos="170815" algn="l"/>
              </a:tabLst>
            </a:pPr>
            <a:r>
              <a:rPr sz="1200" b="1" dirty="0">
                <a:solidFill>
                  <a:srgbClr val="00338D"/>
                </a:solidFill>
                <a:latin typeface="Arial"/>
                <a:cs typeface="Arial"/>
              </a:rPr>
              <a:t>	Il</a:t>
            </a:r>
            <a:r>
              <a:rPr sz="1200" b="1" spc="-50" dirty="0">
                <a:solidFill>
                  <a:srgbClr val="00338D"/>
                </a:solidFill>
                <a:latin typeface="Arial"/>
                <a:cs typeface="Arial"/>
              </a:rPr>
              <a:t> </a:t>
            </a:r>
            <a:r>
              <a:rPr sz="1200" b="1" dirty="0">
                <a:solidFill>
                  <a:srgbClr val="00338D"/>
                </a:solidFill>
                <a:latin typeface="Arial"/>
                <a:cs typeface="Arial"/>
              </a:rPr>
              <a:t>Pubblico</a:t>
            </a:r>
            <a:r>
              <a:rPr sz="1200" b="1" spc="-65" dirty="0">
                <a:solidFill>
                  <a:srgbClr val="00338D"/>
                </a:solidFill>
                <a:latin typeface="Arial"/>
                <a:cs typeface="Arial"/>
              </a:rPr>
              <a:t> </a:t>
            </a:r>
            <a:r>
              <a:rPr sz="1200" b="1" dirty="0">
                <a:solidFill>
                  <a:srgbClr val="00338D"/>
                </a:solidFill>
                <a:latin typeface="Arial"/>
                <a:cs typeface="Arial"/>
              </a:rPr>
              <a:t>Ministero</a:t>
            </a:r>
            <a:r>
              <a:rPr sz="1200" b="1" spc="-55" dirty="0">
                <a:solidFill>
                  <a:srgbClr val="00338D"/>
                </a:solidFill>
                <a:latin typeface="Arial"/>
                <a:cs typeface="Arial"/>
              </a:rPr>
              <a:t> </a:t>
            </a:r>
            <a:r>
              <a:rPr sz="1200" b="1" spc="-25" dirty="0">
                <a:solidFill>
                  <a:srgbClr val="00338D"/>
                </a:solidFill>
                <a:latin typeface="Arial"/>
                <a:cs typeface="Arial"/>
              </a:rPr>
              <a:t>deve</a:t>
            </a:r>
            <a:r>
              <a:rPr sz="1200" b="1" spc="-80" dirty="0">
                <a:solidFill>
                  <a:srgbClr val="00338D"/>
                </a:solidFill>
                <a:latin typeface="Arial"/>
                <a:cs typeface="Arial"/>
              </a:rPr>
              <a:t> </a:t>
            </a:r>
            <a:r>
              <a:rPr sz="1200" b="1" spc="-10" dirty="0">
                <a:solidFill>
                  <a:srgbClr val="00338D"/>
                </a:solidFill>
                <a:latin typeface="Arial"/>
                <a:cs typeface="Arial"/>
              </a:rPr>
              <a:t>provare </a:t>
            </a:r>
            <a:r>
              <a:rPr sz="1200" b="1" dirty="0">
                <a:solidFill>
                  <a:srgbClr val="00338D"/>
                </a:solidFill>
                <a:latin typeface="Arial"/>
                <a:cs typeface="Arial"/>
              </a:rPr>
              <a:t>la</a:t>
            </a:r>
            <a:r>
              <a:rPr sz="1200" b="1" spc="-15" dirty="0">
                <a:solidFill>
                  <a:srgbClr val="00338D"/>
                </a:solidFill>
                <a:latin typeface="Arial"/>
                <a:cs typeface="Arial"/>
              </a:rPr>
              <a:t> </a:t>
            </a:r>
            <a:r>
              <a:rPr sz="1200" b="1" dirty="0">
                <a:solidFill>
                  <a:srgbClr val="00338D"/>
                </a:solidFill>
                <a:latin typeface="Arial"/>
                <a:cs typeface="Arial"/>
              </a:rPr>
              <a:t>colpa</a:t>
            </a:r>
            <a:r>
              <a:rPr sz="1200" b="1" spc="-60" dirty="0">
                <a:solidFill>
                  <a:srgbClr val="00338D"/>
                </a:solidFill>
                <a:latin typeface="Arial"/>
                <a:cs typeface="Arial"/>
              </a:rPr>
              <a:t> </a:t>
            </a:r>
            <a:r>
              <a:rPr sz="1200" b="1" dirty="0">
                <a:solidFill>
                  <a:srgbClr val="00338D"/>
                </a:solidFill>
                <a:latin typeface="Arial"/>
                <a:cs typeface="Arial"/>
              </a:rPr>
              <a:t>della</a:t>
            </a:r>
            <a:r>
              <a:rPr sz="1200" b="1" spc="-20" dirty="0">
                <a:solidFill>
                  <a:srgbClr val="00338D"/>
                </a:solidFill>
                <a:latin typeface="Arial"/>
                <a:cs typeface="Arial"/>
              </a:rPr>
              <a:t> </a:t>
            </a:r>
            <a:r>
              <a:rPr sz="1200" b="1" dirty="0">
                <a:solidFill>
                  <a:srgbClr val="00338D"/>
                </a:solidFill>
                <a:latin typeface="Arial"/>
                <a:cs typeface="Arial"/>
              </a:rPr>
              <a:t>società</a:t>
            </a:r>
            <a:r>
              <a:rPr sz="1200" b="1" spc="-25" dirty="0">
                <a:solidFill>
                  <a:srgbClr val="00338D"/>
                </a:solidFill>
                <a:latin typeface="Arial"/>
                <a:cs typeface="Arial"/>
              </a:rPr>
              <a:t> </a:t>
            </a:r>
            <a:r>
              <a:rPr sz="1200" dirty="0">
                <a:latin typeface="Arial"/>
                <a:cs typeface="Arial"/>
              </a:rPr>
              <a:t>per</a:t>
            </a:r>
            <a:r>
              <a:rPr sz="1200" spc="-20" dirty="0">
                <a:latin typeface="Arial"/>
                <a:cs typeface="Arial"/>
              </a:rPr>
              <a:t> </a:t>
            </a:r>
            <a:r>
              <a:rPr sz="1200" spc="-10" dirty="0">
                <a:latin typeface="Arial"/>
                <a:cs typeface="Arial"/>
              </a:rPr>
              <a:t>inosservanza </a:t>
            </a:r>
            <a:r>
              <a:rPr sz="1200" dirty="0">
                <a:latin typeface="Arial"/>
                <a:cs typeface="Arial"/>
              </a:rPr>
              <a:t>degli</a:t>
            </a:r>
            <a:r>
              <a:rPr sz="1200" spc="-40" dirty="0">
                <a:latin typeface="Arial"/>
                <a:cs typeface="Arial"/>
              </a:rPr>
              <a:t> </a:t>
            </a:r>
            <a:r>
              <a:rPr sz="1200" spc="-10" dirty="0">
                <a:latin typeface="Arial"/>
                <a:cs typeface="Arial"/>
              </a:rPr>
              <a:t>obblighi</a:t>
            </a:r>
            <a:r>
              <a:rPr sz="1200" spc="-35" dirty="0">
                <a:latin typeface="Arial"/>
                <a:cs typeface="Arial"/>
              </a:rPr>
              <a:t> </a:t>
            </a:r>
            <a:r>
              <a:rPr sz="1200" dirty="0">
                <a:latin typeface="Arial"/>
                <a:cs typeface="Arial"/>
              </a:rPr>
              <a:t>di </a:t>
            </a:r>
            <a:r>
              <a:rPr sz="1200" spc="-10" dirty="0">
                <a:latin typeface="Arial"/>
                <a:cs typeface="Arial"/>
              </a:rPr>
              <a:t>direzione</a:t>
            </a:r>
            <a:r>
              <a:rPr sz="1200" spc="-45" dirty="0">
                <a:latin typeface="Arial"/>
                <a:cs typeface="Arial"/>
              </a:rPr>
              <a:t> </a:t>
            </a:r>
            <a:r>
              <a:rPr sz="1200" dirty="0">
                <a:latin typeface="Arial"/>
                <a:cs typeface="Arial"/>
              </a:rPr>
              <a:t>e</a:t>
            </a:r>
            <a:r>
              <a:rPr sz="1200" spc="-80" dirty="0">
                <a:latin typeface="Arial"/>
                <a:cs typeface="Arial"/>
              </a:rPr>
              <a:t> </a:t>
            </a:r>
            <a:r>
              <a:rPr sz="1200" spc="-10" dirty="0">
                <a:latin typeface="Arial"/>
                <a:cs typeface="Arial"/>
              </a:rPr>
              <a:t>vigilanza</a:t>
            </a:r>
            <a:endParaRPr sz="1200">
              <a:latin typeface="Arial"/>
              <a:cs typeface="Arial"/>
            </a:endParaRPr>
          </a:p>
        </p:txBody>
      </p:sp>
      <p:sp>
        <p:nvSpPr>
          <p:cNvPr id="23" name="object 23"/>
          <p:cNvSpPr txBox="1"/>
          <p:nvPr/>
        </p:nvSpPr>
        <p:spPr>
          <a:xfrm>
            <a:off x="5150154" y="2300376"/>
            <a:ext cx="3576320" cy="1051570"/>
          </a:xfrm>
          <a:prstGeom prst="rect">
            <a:avLst/>
          </a:prstGeom>
        </p:spPr>
        <p:txBody>
          <a:bodyPr vert="horz" wrap="square" lIns="0" tIns="12700" rIns="0" bIns="0" rtlCol="0">
            <a:spAutoFit/>
          </a:bodyPr>
          <a:lstStyle/>
          <a:p>
            <a:pPr marL="12700" marR="5080" algn="ctr">
              <a:lnSpc>
                <a:spcPct val="100000"/>
              </a:lnSpc>
              <a:spcBef>
                <a:spcPts val="100"/>
              </a:spcBef>
            </a:pPr>
            <a:r>
              <a:rPr sz="1200" dirty="0">
                <a:latin typeface="Arial"/>
                <a:cs typeface="Arial"/>
              </a:rPr>
              <a:t>La</a:t>
            </a:r>
            <a:r>
              <a:rPr sz="1200" spc="-5" dirty="0">
                <a:latin typeface="Arial"/>
                <a:cs typeface="Arial"/>
              </a:rPr>
              <a:t> </a:t>
            </a:r>
            <a:r>
              <a:rPr sz="1200" dirty="0">
                <a:latin typeface="Arial"/>
                <a:cs typeface="Arial"/>
              </a:rPr>
              <a:t>società</a:t>
            </a:r>
            <a:r>
              <a:rPr sz="1200" spc="-45" dirty="0">
                <a:latin typeface="Arial"/>
                <a:cs typeface="Arial"/>
              </a:rPr>
              <a:t> </a:t>
            </a:r>
            <a:r>
              <a:rPr sz="1200" spc="-10" dirty="0">
                <a:latin typeface="Arial"/>
                <a:cs typeface="Arial"/>
              </a:rPr>
              <a:t>risponde</a:t>
            </a:r>
            <a:r>
              <a:rPr sz="1200" spc="-45" dirty="0">
                <a:latin typeface="Arial"/>
                <a:cs typeface="Arial"/>
              </a:rPr>
              <a:t> </a:t>
            </a:r>
            <a:r>
              <a:rPr sz="1200" dirty="0">
                <a:latin typeface="Arial"/>
                <a:cs typeface="Arial"/>
              </a:rPr>
              <a:t>solo</a:t>
            </a:r>
            <a:r>
              <a:rPr sz="1200" spc="-40" dirty="0">
                <a:latin typeface="Arial"/>
                <a:cs typeface="Arial"/>
              </a:rPr>
              <a:t> </a:t>
            </a:r>
            <a:r>
              <a:rPr sz="1200" dirty="0">
                <a:latin typeface="Arial"/>
                <a:cs typeface="Arial"/>
              </a:rPr>
              <a:t>se</a:t>
            </a:r>
            <a:r>
              <a:rPr sz="1200" spc="-5" dirty="0">
                <a:latin typeface="Arial"/>
                <a:cs typeface="Arial"/>
              </a:rPr>
              <a:t> </a:t>
            </a:r>
            <a:r>
              <a:rPr sz="1200" b="1" dirty="0">
                <a:latin typeface="Arial"/>
                <a:cs typeface="Arial"/>
              </a:rPr>
              <a:t>la</a:t>
            </a:r>
            <a:r>
              <a:rPr sz="1200" b="1" spc="5" dirty="0">
                <a:latin typeface="Arial"/>
                <a:cs typeface="Arial"/>
              </a:rPr>
              <a:t> </a:t>
            </a:r>
            <a:r>
              <a:rPr sz="1200" b="1" spc="-10" dirty="0">
                <a:latin typeface="Arial"/>
                <a:cs typeface="Arial"/>
              </a:rPr>
              <a:t>commissione dell’illecito</a:t>
            </a:r>
            <a:r>
              <a:rPr sz="1200" b="1" spc="-20" dirty="0">
                <a:latin typeface="Arial"/>
                <a:cs typeface="Arial"/>
              </a:rPr>
              <a:t> </a:t>
            </a:r>
            <a:r>
              <a:rPr sz="1200" dirty="0">
                <a:latin typeface="Arial"/>
                <a:cs typeface="Arial"/>
              </a:rPr>
              <a:t>è</a:t>
            </a:r>
            <a:r>
              <a:rPr sz="1200" spc="10" dirty="0">
                <a:latin typeface="Arial"/>
                <a:cs typeface="Arial"/>
              </a:rPr>
              <a:t> </a:t>
            </a:r>
            <a:r>
              <a:rPr sz="1200" dirty="0">
                <a:latin typeface="Arial"/>
                <a:cs typeface="Arial"/>
              </a:rPr>
              <a:t>stata</a:t>
            </a:r>
            <a:r>
              <a:rPr sz="1200" spc="10" dirty="0">
                <a:latin typeface="Arial"/>
                <a:cs typeface="Arial"/>
              </a:rPr>
              <a:t> </a:t>
            </a:r>
            <a:r>
              <a:rPr sz="1200" dirty="0">
                <a:latin typeface="Arial"/>
                <a:cs typeface="Arial"/>
              </a:rPr>
              <a:t>resa</a:t>
            </a:r>
            <a:r>
              <a:rPr sz="1200" spc="-10" dirty="0">
                <a:latin typeface="Arial"/>
                <a:cs typeface="Arial"/>
              </a:rPr>
              <a:t> possibile</a:t>
            </a:r>
            <a:r>
              <a:rPr sz="1200" spc="-45" dirty="0">
                <a:latin typeface="Arial"/>
                <a:cs typeface="Arial"/>
              </a:rPr>
              <a:t> </a:t>
            </a:r>
            <a:r>
              <a:rPr sz="1200" b="1" spc="-10" dirty="0">
                <a:latin typeface="Arial"/>
                <a:cs typeface="Arial"/>
              </a:rPr>
              <a:t>dall’inosservanza </a:t>
            </a:r>
            <a:r>
              <a:rPr sz="1200" b="1" dirty="0">
                <a:latin typeface="Arial"/>
                <a:cs typeface="Arial"/>
              </a:rPr>
              <a:t>degli</a:t>
            </a:r>
            <a:r>
              <a:rPr sz="1200" b="1" spc="-25" dirty="0">
                <a:latin typeface="Arial"/>
                <a:cs typeface="Arial"/>
              </a:rPr>
              <a:t> </a:t>
            </a:r>
            <a:r>
              <a:rPr sz="1200" b="1" spc="-10" dirty="0">
                <a:latin typeface="Arial"/>
                <a:cs typeface="Arial"/>
              </a:rPr>
              <a:t>obblighi </a:t>
            </a:r>
            <a:r>
              <a:rPr sz="1200" b="1" dirty="0">
                <a:latin typeface="Arial"/>
                <a:cs typeface="Arial"/>
              </a:rPr>
              <a:t>di</a:t>
            </a:r>
            <a:r>
              <a:rPr sz="1200" b="1" spc="-15" dirty="0">
                <a:latin typeface="Arial"/>
                <a:cs typeface="Arial"/>
              </a:rPr>
              <a:t> </a:t>
            </a:r>
            <a:r>
              <a:rPr sz="1200" b="1" spc="-10" dirty="0">
                <a:latin typeface="Arial"/>
                <a:cs typeface="Arial"/>
              </a:rPr>
              <a:t>direzione</a:t>
            </a:r>
            <a:r>
              <a:rPr sz="1200" b="1" spc="-40" dirty="0">
                <a:latin typeface="Arial"/>
                <a:cs typeface="Arial"/>
              </a:rPr>
              <a:t> </a:t>
            </a:r>
            <a:r>
              <a:rPr sz="1200" b="1" dirty="0">
                <a:latin typeface="Arial"/>
                <a:cs typeface="Arial"/>
              </a:rPr>
              <a:t>o</a:t>
            </a:r>
            <a:r>
              <a:rPr sz="1200" b="1" spc="10" dirty="0">
                <a:latin typeface="Arial"/>
                <a:cs typeface="Arial"/>
              </a:rPr>
              <a:t> </a:t>
            </a:r>
            <a:r>
              <a:rPr sz="1200" b="1" spc="-10" dirty="0">
                <a:latin typeface="Arial"/>
                <a:cs typeface="Arial"/>
              </a:rPr>
              <a:t>vigilanza </a:t>
            </a:r>
            <a:r>
              <a:rPr sz="1200" spc="-10" dirty="0">
                <a:latin typeface="Arial"/>
                <a:cs typeface="Arial"/>
              </a:rPr>
              <a:t>generalmente</a:t>
            </a:r>
            <a:r>
              <a:rPr sz="1200" spc="-35" dirty="0">
                <a:latin typeface="Arial"/>
                <a:cs typeface="Arial"/>
              </a:rPr>
              <a:t> </a:t>
            </a:r>
            <a:r>
              <a:rPr sz="1200" dirty="0">
                <a:latin typeface="Arial"/>
                <a:cs typeface="Arial"/>
              </a:rPr>
              <a:t>facenti</a:t>
            </a:r>
            <a:r>
              <a:rPr sz="1200" spc="-25" dirty="0">
                <a:latin typeface="Arial"/>
                <a:cs typeface="Arial"/>
              </a:rPr>
              <a:t> </a:t>
            </a:r>
            <a:r>
              <a:rPr sz="1200" dirty="0">
                <a:latin typeface="Arial"/>
                <a:cs typeface="Arial"/>
              </a:rPr>
              <a:t>capo</a:t>
            </a:r>
            <a:r>
              <a:rPr sz="1200" spc="-10" dirty="0">
                <a:latin typeface="Arial"/>
                <a:cs typeface="Arial"/>
              </a:rPr>
              <a:t> </a:t>
            </a:r>
            <a:r>
              <a:rPr sz="1200" dirty="0">
                <a:latin typeface="Arial"/>
                <a:cs typeface="Arial"/>
              </a:rPr>
              <a:t>agli</a:t>
            </a:r>
            <a:r>
              <a:rPr sz="1200" spc="-25" dirty="0">
                <a:latin typeface="Arial"/>
                <a:cs typeface="Arial"/>
              </a:rPr>
              <a:t> </a:t>
            </a:r>
            <a:r>
              <a:rPr sz="1200" spc="-10" dirty="0">
                <a:latin typeface="Arial"/>
                <a:cs typeface="Arial"/>
              </a:rPr>
              <a:t>organi</a:t>
            </a:r>
            <a:r>
              <a:rPr sz="1200" spc="-155" dirty="0">
                <a:latin typeface="Arial"/>
                <a:cs typeface="Arial"/>
              </a:rPr>
              <a:t> </a:t>
            </a:r>
            <a:r>
              <a:rPr sz="1200" spc="-10" dirty="0">
                <a:latin typeface="Arial"/>
                <a:cs typeface="Arial"/>
              </a:rPr>
              <a:t>dirigenti.</a:t>
            </a:r>
            <a:endParaRPr sz="1200">
              <a:latin typeface="Arial"/>
              <a:cs typeface="Arial"/>
            </a:endParaRPr>
          </a:p>
          <a:p>
            <a:pPr algn="ctr">
              <a:lnSpc>
                <a:spcPct val="100000"/>
              </a:lnSpc>
              <a:spcBef>
                <a:spcPts val="900"/>
              </a:spcBef>
            </a:pPr>
            <a:r>
              <a:rPr sz="1200" b="1" dirty="0">
                <a:latin typeface="Arial"/>
                <a:cs typeface="Arial"/>
              </a:rPr>
              <a:t>La</a:t>
            </a:r>
            <a:r>
              <a:rPr sz="1200" b="1" spc="-10" dirty="0">
                <a:latin typeface="Arial"/>
                <a:cs typeface="Arial"/>
              </a:rPr>
              <a:t> </a:t>
            </a:r>
            <a:r>
              <a:rPr sz="1200" b="1" dirty="0">
                <a:latin typeface="Arial"/>
                <a:cs typeface="Arial"/>
              </a:rPr>
              <a:t>società</a:t>
            </a:r>
            <a:r>
              <a:rPr sz="1200" b="1" spc="-45" dirty="0">
                <a:latin typeface="Arial"/>
                <a:cs typeface="Arial"/>
              </a:rPr>
              <a:t> </a:t>
            </a:r>
            <a:r>
              <a:rPr sz="1200" b="1" dirty="0">
                <a:latin typeface="Arial"/>
                <a:cs typeface="Arial"/>
              </a:rPr>
              <a:t>non</a:t>
            </a:r>
            <a:r>
              <a:rPr sz="1200" b="1" spc="-30" dirty="0">
                <a:latin typeface="Arial"/>
                <a:cs typeface="Arial"/>
              </a:rPr>
              <a:t> </a:t>
            </a:r>
            <a:r>
              <a:rPr sz="1200" b="1" dirty="0">
                <a:latin typeface="Arial"/>
                <a:cs typeface="Arial"/>
              </a:rPr>
              <a:t>è</a:t>
            </a:r>
            <a:r>
              <a:rPr sz="1200" b="1" spc="-5" dirty="0">
                <a:latin typeface="Arial"/>
                <a:cs typeface="Arial"/>
              </a:rPr>
              <a:t> </a:t>
            </a:r>
            <a:r>
              <a:rPr sz="1200" b="1" spc="-10" dirty="0">
                <a:latin typeface="Arial"/>
                <a:cs typeface="Arial"/>
              </a:rPr>
              <a:t>presunta</a:t>
            </a:r>
            <a:r>
              <a:rPr sz="1200" b="1" spc="-90" dirty="0">
                <a:latin typeface="Arial"/>
                <a:cs typeface="Arial"/>
              </a:rPr>
              <a:t> </a:t>
            </a:r>
            <a:r>
              <a:rPr sz="1200" b="1" spc="-10" dirty="0">
                <a:latin typeface="Arial"/>
                <a:cs typeface="Arial"/>
              </a:rPr>
              <a:t>colpevole</a:t>
            </a:r>
            <a:endParaRPr sz="1200">
              <a:latin typeface="Arial"/>
              <a:cs typeface="Arial"/>
            </a:endParaRPr>
          </a:p>
        </p:txBody>
      </p:sp>
      <p:sp>
        <p:nvSpPr>
          <p:cNvPr id="24" name="object 24"/>
          <p:cNvSpPr txBox="1"/>
          <p:nvPr/>
        </p:nvSpPr>
        <p:spPr>
          <a:xfrm>
            <a:off x="314609" y="2143188"/>
            <a:ext cx="4277360" cy="391160"/>
          </a:xfrm>
          <a:prstGeom prst="rect">
            <a:avLst/>
          </a:prstGeom>
        </p:spPr>
        <p:txBody>
          <a:bodyPr vert="horz" wrap="square" lIns="0" tIns="12700" rIns="0" bIns="0" rtlCol="0">
            <a:spAutoFit/>
          </a:bodyPr>
          <a:lstStyle/>
          <a:p>
            <a:pPr marL="1108075" marR="5080" indent="-1096010">
              <a:lnSpc>
                <a:spcPct val="100000"/>
              </a:lnSpc>
              <a:spcBef>
                <a:spcPts val="100"/>
              </a:spcBef>
            </a:pPr>
            <a:r>
              <a:rPr sz="1200" dirty="0">
                <a:latin typeface="Arial"/>
                <a:cs typeface="Arial"/>
              </a:rPr>
              <a:t>La</a:t>
            </a:r>
            <a:r>
              <a:rPr sz="1200" spc="-15" dirty="0">
                <a:latin typeface="Arial"/>
                <a:cs typeface="Arial"/>
              </a:rPr>
              <a:t> </a:t>
            </a:r>
            <a:r>
              <a:rPr sz="1200" dirty="0">
                <a:latin typeface="Arial"/>
                <a:cs typeface="Arial"/>
              </a:rPr>
              <a:t>società</a:t>
            </a:r>
            <a:r>
              <a:rPr sz="1200" spc="-50" dirty="0">
                <a:latin typeface="Arial"/>
                <a:cs typeface="Arial"/>
              </a:rPr>
              <a:t> </a:t>
            </a:r>
            <a:r>
              <a:rPr sz="1200" dirty="0">
                <a:latin typeface="Arial"/>
                <a:cs typeface="Arial"/>
              </a:rPr>
              <a:t>è</a:t>
            </a:r>
            <a:r>
              <a:rPr sz="1200" spc="-10" dirty="0">
                <a:latin typeface="Arial"/>
                <a:cs typeface="Arial"/>
              </a:rPr>
              <a:t> </a:t>
            </a:r>
            <a:r>
              <a:rPr sz="1200" b="1" dirty="0">
                <a:latin typeface="Arial"/>
                <a:cs typeface="Arial"/>
              </a:rPr>
              <a:t>presunta</a:t>
            </a:r>
            <a:r>
              <a:rPr sz="1200" b="1" spc="-55" dirty="0">
                <a:latin typeface="Arial"/>
                <a:cs typeface="Arial"/>
              </a:rPr>
              <a:t> </a:t>
            </a:r>
            <a:r>
              <a:rPr sz="1200" b="1" spc="-10" dirty="0">
                <a:latin typeface="Arial"/>
                <a:cs typeface="Arial"/>
              </a:rPr>
              <a:t>colpevole</a:t>
            </a:r>
            <a:r>
              <a:rPr sz="1200" b="1" spc="-50" dirty="0">
                <a:latin typeface="Arial"/>
                <a:cs typeface="Arial"/>
              </a:rPr>
              <a:t> </a:t>
            </a:r>
            <a:r>
              <a:rPr sz="1200" dirty="0">
                <a:latin typeface="Arial"/>
                <a:cs typeface="Arial"/>
              </a:rPr>
              <a:t>salvo</a:t>
            </a:r>
            <a:r>
              <a:rPr sz="1200" spc="-35" dirty="0">
                <a:latin typeface="Arial"/>
                <a:cs typeface="Arial"/>
              </a:rPr>
              <a:t> </a:t>
            </a:r>
            <a:r>
              <a:rPr sz="1200" dirty="0">
                <a:latin typeface="Arial"/>
                <a:cs typeface="Arial"/>
              </a:rPr>
              <a:t>che</a:t>
            </a:r>
            <a:r>
              <a:rPr sz="1200" spc="-25" dirty="0">
                <a:latin typeface="Arial"/>
                <a:cs typeface="Arial"/>
              </a:rPr>
              <a:t> </a:t>
            </a:r>
            <a:r>
              <a:rPr sz="1200" dirty="0">
                <a:latin typeface="Arial"/>
                <a:cs typeface="Arial"/>
              </a:rPr>
              <a:t>provi</a:t>
            </a:r>
            <a:r>
              <a:rPr sz="1200" spc="-35" dirty="0">
                <a:latin typeface="Arial"/>
                <a:cs typeface="Arial"/>
              </a:rPr>
              <a:t> </a:t>
            </a:r>
            <a:r>
              <a:rPr sz="1200" dirty="0">
                <a:latin typeface="Arial"/>
                <a:cs typeface="Arial"/>
              </a:rPr>
              <a:t>che</a:t>
            </a:r>
            <a:r>
              <a:rPr sz="1200" spc="-25" dirty="0">
                <a:latin typeface="Arial"/>
                <a:cs typeface="Arial"/>
              </a:rPr>
              <a:t> </a:t>
            </a:r>
            <a:r>
              <a:rPr sz="1200" dirty="0">
                <a:latin typeface="Arial"/>
                <a:cs typeface="Arial"/>
              </a:rPr>
              <a:t>il</a:t>
            </a:r>
            <a:r>
              <a:rPr sz="1200" spc="-20" dirty="0">
                <a:latin typeface="Arial"/>
                <a:cs typeface="Arial"/>
              </a:rPr>
              <a:t> </a:t>
            </a:r>
            <a:r>
              <a:rPr sz="1200" spc="-10" dirty="0">
                <a:latin typeface="Arial"/>
                <a:cs typeface="Arial"/>
              </a:rPr>
              <a:t>modello </a:t>
            </a:r>
            <a:r>
              <a:rPr sz="1200" dirty="0">
                <a:latin typeface="Arial"/>
                <a:cs typeface="Arial"/>
              </a:rPr>
              <a:t>è</a:t>
            </a:r>
            <a:r>
              <a:rPr sz="1200" spc="5" dirty="0">
                <a:latin typeface="Arial"/>
                <a:cs typeface="Arial"/>
              </a:rPr>
              <a:t> </a:t>
            </a:r>
            <a:r>
              <a:rPr sz="1200" dirty="0">
                <a:latin typeface="Arial"/>
                <a:cs typeface="Arial"/>
              </a:rPr>
              <a:t>stato</a:t>
            </a:r>
            <a:r>
              <a:rPr sz="1200" spc="5" dirty="0">
                <a:latin typeface="Arial"/>
                <a:cs typeface="Arial"/>
              </a:rPr>
              <a:t> </a:t>
            </a:r>
            <a:r>
              <a:rPr sz="1200" spc="-10" dirty="0">
                <a:latin typeface="Arial"/>
                <a:cs typeface="Arial"/>
              </a:rPr>
              <a:t>fraudolentemente</a:t>
            </a:r>
            <a:r>
              <a:rPr sz="1200" spc="-60" dirty="0">
                <a:latin typeface="Arial"/>
                <a:cs typeface="Arial"/>
              </a:rPr>
              <a:t> </a:t>
            </a:r>
            <a:r>
              <a:rPr sz="1200" spc="-20" dirty="0">
                <a:latin typeface="Arial"/>
                <a:cs typeface="Arial"/>
              </a:rPr>
              <a:t>eluso</a:t>
            </a:r>
            <a:endParaRPr sz="1200">
              <a:latin typeface="Arial"/>
              <a:cs typeface="Arial"/>
            </a:endParaRPr>
          </a:p>
        </p:txBody>
      </p:sp>
      <p:grpSp>
        <p:nvGrpSpPr>
          <p:cNvPr id="25" name="object 25"/>
          <p:cNvGrpSpPr/>
          <p:nvPr/>
        </p:nvGrpSpPr>
        <p:grpSpPr>
          <a:xfrm>
            <a:off x="6437376" y="1840859"/>
            <a:ext cx="940435" cy="344805"/>
            <a:chOff x="6437376" y="1840859"/>
            <a:chExt cx="940435" cy="344805"/>
          </a:xfrm>
        </p:grpSpPr>
        <p:pic>
          <p:nvPicPr>
            <p:cNvPr id="26" name="object 26"/>
            <p:cNvPicPr/>
            <p:nvPr/>
          </p:nvPicPr>
          <p:blipFill>
            <a:blip r:embed="rId11" cstate="print"/>
            <a:stretch>
              <a:fillRect/>
            </a:stretch>
          </p:blipFill>
          <p:spPr>
            <a:xfrm>
              <a:off x="6437376" y="1863852"/>
              <a:ext cx="940307" cy="321563"/>
            </a:xfrm>
            <a:prstGeom prst="rect">
              <a:avLst/>
            </a:prstGeom>
          </p:spPr>
        </p:pic>
        <p:sp>
          <p:nvSpPr>
            <p:cNvPr id="27" name="object 27"/>
            <p:cNvSpPr/>
            <p:nvPr/>
          </p:nvSpPr>
          <p:spPr>
            <a:xfrm>
              <a:off x="6516624" y="1844039"/>
              <a:ext cx="781685" cy="208915"/>
            </a:xfrm>
            <a:custGeom>
              <a:avLst/>
              <a:gdLst/>
              <a:ahLst/>
              <a:cxnLst/>
              <a:rect l="l" t="t" r="r" b="b"/>
              <a:pathLst>
                <a:path w="781684" h="208914">
                  <a:moveTo>
                    <a:pt x="781304" y="155930"/>
                  </a:moveTo>
                  <a:lnTo>
                    <a:pt x="585978" y="155930"/>
                  </a:lnTo>
                  <a:lnTo>
                    <a:pt x="585978" y="0"/>
                  </a:lnTo>
                  <a:lnTo>
                    <a:pt x="195326" y="0"/>
                  </a:lnTo>
                  <a:lnTo>
                    <a:pt x="195326" y="155930"/>
                  </a:lnTo>
                  <a:lnTo>
                    <a:pt x="0" y="155930"/>
                  </a:lnTo>
                  <a:lnTo>
                    <a:pt x="390652" y="208673"/>
                  </a:lnTo>
                  <a:lnTo>
                    <a:pt x="781304" y="155930"/>
                  </a:lnTo>
                  <a:close/>
                </a:path>
              </a:pathLst>
            </a:custGeom>
            <a:solidFill>
              <a:srgbClr val="FFCC00"/>
            </a:solidFill>
          </p:spPr>
          <p:txBody>
            <a:bodyPr wrap="square" lIns="0" tIns="0" rIns="0" bIns="0" rtlCol="0"/>
            <a:lstStyle/>
            <a:p>
              <a:endParaRPr/>
            </a:p>
          </p:txBody>
        </p:sp>
        <p:sp>
          <p:nvSpPr>
            <p:cNvPr id="28" name="object 28"/>
            <p:cNvSpPr/>
            <p:nvPr/>
          </p:nvSpPr>
          <p:spPr>
            <a:xfrm>
              <a:off x="6516623" y="1844034"/>
              <a:ext cx="781685" cy="208915"/>
            </a:xfrm>
            <a:custGeom>
              <a:avLst/>
              <a:gdLst/>
              <a:ahLst/>
              <a:cxnLst/>
              <a:rect l="l" t="t" r="r" b="b"/>
              <a:pathLst>
                <a:path w="781684" h="208914">
                  <a:moveTo>
                    <a:pt x="0" y="155930"/>
                  </a:moveTo>
                  <a:lnTo>
                    <a:pt x="195326" y="155930"/>
                  </a:lnTo>
                  <a:lnTo>
                    <a:pt x="195326" y="0"/>
                  </a:lnTo>
                  <a:lnTo>
                    <a:pt x="585978" y="0"/>
                  </a:lnTo>
                  <a:lnTo>
                    <a:pt x="585978" y="155930"/>
                  </a:lnTo>
                  <a:lnTo>
                    <a:pt x="781304" y="155930"/>
                  </a:lnTo>
                  <a:lnTo>
                    <a:pt x="390652" y="208673"/>
                  </a:lnTo>
                  <a:lnTo>
                    <a:pt x="0" y="155930"/>
                  </a:lnTo>
                  <a:close/>
                </a:path>
              </a:pathLst>
            </a:custGeom>
            <a:ln w="6350">
              <a:solidFill>
                <a:srgbClr val="00A19F"/>
              </a:solidFill>
            </a:ln>
          </p:spPr>
          <p:txBody>
            <a:bodyPr wrap="square" lIns="0" tIns="0" rIns="0" bIns="0" rtlCol="0"/>
            <a:lstStyle/>
            <a:p>
              <a:endParaRPr/>
            </a:p>
          </p:txBody>
        </p:sp>
      </p:grpSp>
      <p:pic>
        <p:nvPicPr>
          <p:cNvPr id="29" name="object 29"/>
          <p:cNvPicPr/>
          <p:nvPr/>
        </p:nvPicPr>
        <p:blipFill>
          <a:blip r:embed="rId12" cstate="print"/>
          <a:stretch>
            <a:fillRect/>
          </a:stretch>
        </p:blipFill>
        <p:spPr>
          <a:xfrm>
            <a:off x="1648967" y="5049011"/>
            <a:ext cx="1699247" cy="1124711"/>
          </a:xfrm>
          <a:prstGeom prst="rect">
            <a:avLst/>
          </a:prstGeom>
        </p:spPr>
      </p:pic>
      <p:sp>
        <p:nvSpPr>
          <p:cNvPr id="30" name="object 30"/>
          <p:cNvSpPr txBox="1"/>
          <p:nvPr/>
        </p:nvSpPr>
        <p:spPr>
          <a:xfrm>
            <a:off x="2344356" y="4784896"/>
            <a:ext cx="1161415" cy="197490"/>
          </a:xfrm>
          <a:prstGeom prst="rect">
            <a:avLst/>
          </a:prstGeom>
        </p:spPr>
        <p:txBody>
          <a:bodyPr vert="horz" wrap="square" lIns="0" tIns="12700" rIns="0" bIns="0" rtlCol="0">
            <a:spAutoFit/>
          </a:bodyPr>
          <a:lstStyle/>
          <a:p>
            <a:pPr marL="180975" indent="-168275">
              <a:lnSpc>
                <a:spcPct val="100000"/>
              </a:lnSpc>
              <a:spcBef>
                <a:spcPts val="100"/>
              </a:spcBef>
              <a:buClr>
                <a:srgbClr val="C0C0C0"/>
              </a:buClr>
              <a:buChar char="•"/>
              <a:tabLst>
                <a:tab pos="180975" algn="l"/>
              </a:tabLst>
            </a:pPr>
            <a:r>
              <a:rPr sz="1200" spc="-10" dirty="0">
                <a:latin typeface="Arial"/>
                <a:cs typeface="Arial"/>
              </a:rPr>
              <a:t>Amministratori</a:t>
            </a:r>
            <a:endParaRPr sz="1200">
              <a:latin typeface="Arial"/>
              <a:cs typeface="Arial"/>
            </a:endParaRPr>
          </a:p>
        </p:txBody>
      </p:sp>
      <p:sp>
        <p:nvSpPr>
          <p:cNvPr id="31" name="object 31"/>
          <p:cNvSpPr txBox="1"/>
          <p:nvPr/>
        </p:nvSpPr>
        <p:spPr>
          <a:xfrm>
            <a:off x="3428682" y="5211921"/>
            <a:ext cx="1294130" cy="197490"/>
          </a:xfrm>
          <a:prstGeom prst="rect">
            <a:avLst/>
          </a:prstGeom>
        </p:spPr>
        <p:txBody>
          <a:bodyPr vert="horz" wrap="square" lIns="0" tIns="12700" rIns="0" bIns="0" rtlCol="0">
            <a:spAutoFit/>
          </a:bodyPr>
          <a:lstStyle/>
          <a:p>
            <a:pPr marL="180975" indent="-168275">
              <a:lnSpc>
                <a:spcPct val="100000"/>
              </a:lnSpc>
              <a:spcBef>
                <a:spcPts val="100"/>
              </a:spcBef>
              <a:buClr>
                <a:srgbClr val="C0C0C0"/>
              </a:buClr>
              <a:buChar char="•"/>
              <a:tabLst>
                <a:tab pos="180975" algn="l"/>
              </a:tabLst>
            </a:pPr>
            <a:r>
              <a:rPr sz="1200" spc="-10" dirty="0">
                <a:latin typeface="Arial"/>
                <a:cs typeface="Arial"/>
              </a:rPr>
              <a:t>Direttori</a:t>
            </a:r>
            <a:r>
              <a:rPr sz="1200" spc="-30" dirty="0">
                <a:latin typeface="Arial"/>
                <a:cs typeface="Arial"/>
              </a:rPr>
              <a:t> </a:t>
            </a:r>
            <a:r>
              <a:rPr sz="1200" spc="-10" dirty="0">
                <a:latin typeface="Arial"/>
                <a:cs typeface="Arial"/>
              </a:rPr>
              <a:t>generali</a:t>
            </a:r>
            <a:endParaRPr sz="1200">
              <a:latin typeface="Arial"/>
              <a:cs typeface="Arial"/>
            </a:endParaRPr>
          </a:p>
        </p:txBody>
      </p:sp>
      <p:sp>
        <p:nvSpPr>
          <p:cNvPr id="32" name="object 32"/>
          <p:cNvSpPr txBox="1"/>
          <p:nvPr/>
        </p:nvSpPr>
        <p:spPr>
          <a:xfrm>
            <a:off x="326732" y="4938058"/>
            <a:ext cx="1717039" cy="391160"/>
          </a:xfrm>
          <a:prstGeom prst="rect">
            <a:avLst/>
          </a:prstGeom>
        </p:spPr>
        <p:txBody>
          <a:bodyPr vert="horz" wrap="square" lIns="0" tIns="12700" rIns="0" bIns="0" rtlCol="0">
            <a:spAutoFit/>
          </a:bodyPr>
          <a:lstStyle/>
          <a:p>
            <a:pPr marL="180340" marR="5080" indent="-167640">
              <a:lnSpc>
                <a:spcPct val="100000"/>
              </a:lnSpc>
              <a:spcBef>
                <a:spcPts val="100"/>
              </a:spcBef>
              <a:buClr>
                <a:srgbClr val="C0C0C0"/>
              </a:buClr>
              <a:buChar char="•"/>
              <a:tabLst>
                <a:tab pos="180340" algn="l"/>
              </a:tabLst>
            </a:pPr>
            <a:r>
              <a:rPr sz="1200" spc="-10" dirty="0">
                <a:latin typeface="Arial"/>
                <a:cs typeface="Arial"/>
              </a:rPr>
              <a:t>Rappresentanti</a:t>
            </a:r>
            <a:r>
              <a:rPr sz="1200" dirty="0">
                <a:latin typeface="Arial"/>
                <a:cs typeface="Arial"/>
              </a:rPr>
              <a:t> </a:t>
            </a:r>
            <a:r>
              <a:rPr sz="1200" spc="-10" dirty="0">
                <a:latin typeface="Arial"/>
                <a:cs typeface="Arial"/>
              </a:rPr>
              <a:t>legali</a:t>
            </a:r>
            <a:r>
              <a:rPr sz="1200" spc="-125" dirty="0">
                <a:latin typeface="Arial"/>
                <a:cs typeface="Arial"/>
              </a:rPr>
              <a:t> </a:t>
            </a:r>
            <a:r>
              <a:rPr sz="1200" spc="-50" dirty="0">
                <a:latin typeface="Arial"/>
                <a:cs typeface="Arial"/>
              </a:rPr>
              <a:t>a </a:t>
            </a:r>
            <a:r>
              <a:rPr sz="1200" spc="-10" dirty="0">
                <a:latin typeface="Arial"/>
                <a:cs typeface="Arial"/>
              </a:rPr>
              <a:t>qualsiasi</a:t>
            </a:r>
            <a:r>
              <a:rPr sz="1200" spc="-45" dirty="0">
                <a:latin typeface="Arial"/>
                <a:cs typeface="Arial"/>
              </a:rPr>
              <a:t> </a:t>
            </a:r>
            <a:r>
              <a:rPr sz="1200" spc="-10" dirty="0">
                <a:latin typeface="Arial"/>
                <a:cs typeface="Arial"/>
              </a:rPr>
              <a:t>titolo</a:t>
            </a:r>
            <a:endParaRPr sz="1200">
              <a:latin typeface="Arial"/>
              <a:cs typeface="Arial"/>
            </a:endParaRPr>
          </a:p>
        </p:txBody>
      </p:sp>
      <p:sp>
        <p:nvSpPr>
          <p:cNvPr id="33" name="object 33"/>
          <p:cNvSpPr txBox="1"/>
          <p:nvPr/>
        </p:nvSpPr>
        <p:spPr>
          <a:xfrm>
            <a:off x="3500158" y="5734958"/>
            <a:ext cx="1184910" cy="391160"/>
          </a:xfrm>
          <a:prstGeom prst="rect">
            <a:avLst/>
          </a:prstGeom>
        </p:spPr>
        <p:txBody>
          <a:bodyPr vert="horz" wrap="square" lIns="0" tIns="12700" rIns="0" bIns="0" rtlCol="0">
            <a:spAutoFit/>
          </a:bodyPr>
          <a:lstStyle/>
          <a:p>
            <a:pPr marL="179705" marR="5080" indent="-167640">
              <a:lnSpc>
                <a:spcPct val="100000"/>
              </a:lnSpc>
              <a:spcBef>
                <a:spcPts val="100"/>
              </a:spcBef>
              <a:buClr>
                <a:srgbClr val="C0C0C0"/>
              </a:buClr>
              <a:buChar char="•"/>
              <a:tabLst>
                <a:tab pos="179705" algn="l"/>
              </a:tabLst>
            </a:pPr>
            <a:r>
              <a:rPr sz="1200" spc="-10" dirty="0">
                <a:latin typeface="Arial"/>
                <a:cs typeface="Arial"/>
              </a:rPr>
              <a:t>Preposti</a:t>
            </a:r>
            <a:r>
              <a:rPr sz="1200" spc="-30" dirty="0">
                <a:latin typeface="Arial"/>
                <a:cs typeface="Arial"/>
              </a:rPr>
              <a:t> </a:t>
            </a:r>
            <a:r>
              <a:rPr sz="1200" dirty="0">
                <a:latin typeface="Arial"/>
                <a:cs typeface="Arial"/>
              </a:rPr>
              <a:t>a</a:t>
            </a:r>
            <a:r>
              <a:rPr sz="1200" spc="-70" dirty="0">
                <a:latin typeface="Arial"/>
                <a:cs typeface="Arial"/>
              </a:rPr>
              <a:t> </a:t>
            </a:r>
            <a:r>
              <a:rPr sz="1200" spc="-20" dirty="0">
                <a:latin typeface="Arial"/>
                <a:cs typeface="Arial"/>
              </a:rPr>
              <a:t>sedi </a:t>
            </a:r>
            <a:r>
              <a:rPr sz="1200" spc="-10" dirty="0">
                <a:latin typeface="Arial"/>
                <a:cs typeface="Arial"/>
              </a:rPr>
              <a:t>secondarie</a:t>
            </a:r>
            <a:endParaRPr sz="1200">
              <a:latin typeface="Arial"/>
              <a:cs typeface="Arial"/>
            </a:endParaRPr>
          </a:p>
        </p:txBody>
      </p:sp>
      <p:sp>
        <p:nvSpPr>
          <p:cNvPr id="34" name="object 34"/>
          <p:cNvSpPr txBox="1"/>
          <p:nvPr/>
        </p:nvSpPr>
        <p:spPr>
          <a:xfrm>
            <a:off x="102857" y="5715146"/>
            <a:ext cx="1526540" cy="197490"/>
          </a:xfrm>
          <a:prstGeom prst="rect">
            <a:avLst/>
          </a:prstGeom>
        </p:spPr>
        <p:txBody>
          <a:bodyPr vert="horz" wrap="square" lIns="0" tIns="12700" rIns="0" bIns="0" rtlCol="0">
            <a:spAutoFit/>
          </a:bodyPr>
          <a:lstStyle/>
          <a:p>
            <a:pPr marL="180975" indent="-168275">
              <a:lnSpc>
                <a:spcPct val="100000"/>
              </a:lnSpc>
              <a:spcBef>
                <a:spcPts val="100"/>
              </a:spcBef>
              <a:buClr>
                <a:srgbClr val="C0C0C0"/>
              </a:buClr>
              <a:buChar char="•"/>
              <a:tabLst>
                <a:tab pos="180975" algn="l"/>
              </a:tabLst>
            </a:pPr>
            <a:r>
              <a:rPr sz="1200" spc="-10" dirty="0">
                <a:latin typeface="Arial"/>
                <a:cs typeface="Arial"/>
              </a:rPr>
              <a:t>Direttori</a:t>
            </a:r>
            <a:r>
              <a:rPr sz="1200" spc="-25" dirty="0">
                <a:latin typeface="Arial"/>
                <a:cs typeface="Arial"/>
              </a:rPr>
              <a:t> </a:t>
            </a:r>
            <a:r>
              <a:rPr sz="1200" dirty="0">
                <a:latin typeface="Arial"/>
                <a:cs typeface="Arial"/>
              </a:rPr>
              <a:t>di</a:t>
            </a:r>
            <a:r>
              <a:rPr sz="1200" spc="-80" dirty="0">
                <a:latin typeface="Arial"/>
                <a:cs typeface="Arial"/>
              </a:rPr>
              <a:t> </a:t>
            </a:r>
            <a:r>
              <a:rPr sz="1200" spc="-10" dirty="0">
                <a:latin typeface="Arial"/>
                <a:cs typeface="Arial"/>
              </a:rPr>
              <a:t>Divisione</a:t>
            </a:r>
            <a:endParaRPr sz="1200">
              <a:latin typeface="Arial"/>
              <a:cs typeface="Arial"/>
            </a:endParaRPr>
          </a:p>
        </p:txBody>
      </p:sp>
      <p:grpSp>
        <p:nvGrpSpPr>
          <p:cNvPr id="35" name="object 35"/>
          <p:cNvGrpSpPr/>
          <p:nvPr/>
        </p:nvGrpSpPr>
        <p:grpSpPr>
          <a:xfrm>
            <a:off x="5724144" y="4692396"/>
            <a:ext cx="1178560" cy="1312545"/>
            <a:chOff x="5724144" y="4692396"/>
            <a:chExt cx="1178560" cy="1312545"/>
          </a:xfrm>
        </p:grpSpPr>
        <p:pic>
          <p:nvPicPr>
            <p:cNvPr id="36" name="object 36"/>
            <p:cNvPicPr/>
            <p:nvPr/>
          </p:nvPicPr>
          <p:blipFill>
            <a:blip r:embed="rId13" cstate="print"/>
            <a:stretch>
              <a:fillRect/>
            </a:stretch>
          </p:blipFill>
          <p:spPr>
            <a:xfrm>
              <a:off x="5724144" y="4692396"/>
              <a:ext cx="1178051" cy="943355"/>
            </a:xfrm>
            <a:prstGeom prst="rect">
              <a:avLst/>
            </a:prstGeom>
          </p:spPr>
        </p:pic>
        <p:pic>
          <p:nvPicPr>
            <p:cNvPr id="37" name="object 37"/>
            <p:cNvPicPr/>
            <p:nvPr/>
          </p:nvPicPr>
          <p:blipFill>
            <a:blip r:embed="rId14" cstate="print"/>
            <a:stretch>
              <a:fillRect/>
            </a:stretch>
          </p:blipFill>
          <p:spPr>
            <a:xfrm>
              <a:off x="5772911" y="5620512"/>
              <a:ext cx="1069847" cy="384047"/>
            </a:xfrm>
            <a:prstGeom prst="rect">
              <a:avLst/>
            </a:prstGeom>
          </p:spPr>
        </p:pic>
      </p:grpSp>
      <p:sp>
        <p:nvSpPr>
          <p:cNvPr id="38" name="object 38"/>
          <p:cNvSpPr txBox="1"/>
          <p:nvPr/>
        </p:nvSpPr>
        <p:spPr>
          <a:xfrm>
            <a:off x="7217219" y="4829238"/>
            <a:ext cx="1234440" cy="1122680"/>
          </a:xfrm>
          <a:prstGeom prst="rect">
            <a:avLst/>
          </a:prstGeom>
        </p:spPr>
        <p:txBody>
          <a:bodyPr vert="horz" wrap="square" lIns="0" tIns="12700" rIns="0" bIns="0" rtlCol="0">
            <a:spAutoFit/>
          </a:bodyPr>
          <a:lstStyle/>
          <a:p>
            <a:pPr marL="179070" marR="347345" indent="-166370">
              <a:lnSpc>
                <a:spcPct val="100000"/>
              </a:lnSpc>
              <a:spcBef>
                <a:spcPts val="100"/>
              </a:spcBef>
              <a:buClr>
                <a:srgbClr val="C0C0C0"/>
              </a:buClr>
              <a:buSzPct val="79166"/>
              <a:buChar char="•"/>
              <a:tabLst>
                <a:tab pos="180340" algn="l"/>
              </a:tabLst>
            </a:pPr>
            <a:r>
              <a:rPr sz="1200" spc="-10" dirty="0">
                <a:latin typeface="Arial"/>
                <a:cs typeface="Arial"/>
              </a:rPr>
              <a:t>lavoratori 	dipendenti</a:t>
            </a:r>
            <a:endParaRPr sz="1200">
              <a:latin typeface="Arial"/>
              <a:cs typeface="Arial"/>
            </a:endParaRPr>
          </a:p>
          <a:p>
            <a:pPr marL="179070" indent="-166370">
              <a:lnSpc>
                <a:spcPct val="100000"/>
              </a:lnSpc>
              <a:buClr>
                <a:srgbClr val="C0C0C0"/>
              </a:buClr>
              <a:buSzPct val="79166"/>
              <a:buChar char="•"/>
              <a:tabLst>
                <a:tab pos="179070" algn="l"/>
              </a:tabLst>
            </a:pPr>
            <a:r>
              <a:rPr sz="1200" spc="-10" dirty="0">
                <a:latin typeface="Arial"/>
                <a:cs typeface="Arial"/>
              </a:rPr>
              <a:t>collaboratori</a:t>
            </a:r>
            <a:endParaRPr sz="1200">
              <a:latin typeface="Arial"/>
              <a:cs typeface="Arial"/>
            </a:endParaRPr>
          </a:p>
          <a:p>
            <a:pPr marL="179070" indent="-166370">
              <a:lnSpc>
                <a:spcPct val="100000"/>
              </a:lnSpc>
              <a:buClr>
                <a:srgbClr val="C0C0C0"/>
              </a:buClr>
              <a:buSzPct val="79166"/>
              <a:buChar char="•"/>
              <a:tabLst>
                <a:tab pos="179070" algn="l"/>
              </a:tabLst>
            </a:pPr>
            <a:r>
              <a:rPr sz="1200" spc="-10" dirty="0">
                <a:latin typeface="Arial"/>
                <a:cs typeface="Arial"/>
              </a:rPr>
              <a:t>agenti</a:t>
            </a:r>
            <a:endParaRPr sz="1200">
              <a:latin typeface="Arial"/>
              <a:cs typeface="Arial"/>
            </a:endParaRPr>
          </a:p>
          <a:p>
            <a:pPr marL="179070" indent="-166370">
              <a:lnSpc>
                <a:spcPct val="100000"/>
              </a:lnSpc>
              <a:buClr>
                <a:srgbClr val="C0C0C0"/>
              </a:buClr>
              <a:buSzPct val="79166"/>
              <a:buChar char="•"/>
              <a:tabLst>
                <a:tab pos="179070" algn="l"/>
              </a:tabLst>
            </a:pPr>
            <a:r>
              <a:rPr sz="1200" spc="-10" dirty="0">
                <a:latin typeface="Arial"/>
                <a:cs typeface="Arial"/>
              </a:rPr>
              <a:t>parasubordinati</a:t>
            </a:r>
            <a:endParaRPr sz="1200">
              <a:latin typeface="Arial"/>
              <a:cs typeface="Arial"/>
            </a:endParaRPr>
          </a:p>
          <a:p>
            <a:pPr marL="179070" indent="-166370">
              <a:lnSpc>
                <a:spcPct val="100000"/>
              </a:lnSpc>
              <a:buClr>
                <a:srgbClr val="C0C0C0"/>
              </a:buClr>
              <a:buSzPct val="79166"/>
              <a:buChar char="•"/>
              <a:tabLst>
                <a:tab pos="179070" algn="l"/>
              </a:tabLst>
            </a:pPr>
            <a:r>
              <a:rPr sz="1200" spc="-10" dirty="0">
                <a:latin typeface="Arial"/>
                <a:cs typeface="Arial"/>
              </a:rPr>
              <a:t>consulenti</a:t>
            </a:r>
            <a:endParaRPr sz="1200">
              <a:latin typeface="Arial"/>
              <a:cs typeface="Arial"/>
            </a:endParaRPr>
          </a:p>
        </p:txBody>
      </p:sp>
      <p:graphicFrame>
        <p:nvGraphicFramePr>
          <p:cNvPr id="39" name="object 39"/>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787998" y="690534"/>
            <a:ext cx="7639200" cy="478523"/>
          </a:xfrm>
        </p:spPr>
        <p:txBody>
          <a:bodyPr/>
          <a:lstStyle/>
          <a:p>
            <a:r>
              <a:rPr lang="it-IT" sz="4062" dirty="0"/>
              <a:t>Approccio Metodologico: Analisi dei controlli</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716803" y="1169057"/>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sp>
        <p:nvSpPr>
          <p:cNvPr id="2" name="Rettangolo 1">
            <a:extLst>
              <a:ext uri="{FF2B5EF4-FFF2-40B4-BE49-F238E27FC236}">
                <a16:creationId xmlns:a16="http://schemas.microsoft.com/office/drawing/2014/main" id="{19C3A9CA-A106-06E4-ED20-6B94F2EA27F0}"/>
              </a:ext>
            </a:extLst>
          </p:cNvPr>
          <p:cNvSpPr/>
          <p:nvPr/>
        </p:nvSpPr>
        <p:spPr>
          <a:xfrm>
            <a:off x="640862" y="5904027"/>
            <a:ext cx="4427600" cy="39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endParaRPr lang="it-IT" sz="923" kern="1200" dirty="0" err="1">
              <a:solidFill>
                <a:srgbClr val="FFFFFF"/>
              </a:solidFill>
              <a:latin typeface="Arial"/>
            </a:endParaRPr>
          </a:p>
        </p:txBody>
      </p:sp>
      <p:sp>
        <p:nvSpPr>
          <p:cNvPr id="3" name="Rettangolo 2">
            <a:extLst>
              <a:ext uri="{FF2B5EF4-FFF2-40B4-BE49-F238E27FC236}">
                <a16:creationId xmlns:a16="http://schemas.microsoft.com/office/drawing/2014/main" id="{D1E2A30F-0B25-75AD-A29D-5745B53409FC}"/>
              </a:ext>
            </a:extLst>
          </p:cNvPr>
          <p:cNvSpPr/>
          <p:nvPr/>
        </p:nvSpPr>
        <p:spPr>
          <a:xfrm>
            <a:off x="121842" y="6211994"/>
            <a:ext cx="7619816" cy="37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58265" indent="-158265" algn="l" defTabSz="844083" rtl="0">
              <a:buClr>
                <a:srgbClr val="BC204B"/>
              </a:buClr>
              <a:buFont typeface="Wingdings 2" panose="05020102010507070707" pitchFamily="18" charset="2"/>
              <a:buChar char="ß"/>
            </a:pPr>
            <a:r>
              <a:rPr lang="it-IT" sz="923" kern="1200" dirty="0">
                <a:solidFill>
                  <a:srgbClr val="00338D"/>
                </a:solidFill>
                <a:latin typeface="Arial"/>
              </a:rPr>
              <a:t>Gli </a:t>
            </a:r>
            <a:r>
              <a:rPr lang="it-IT" sz="923" b="1" u="sng" kern="1200" dirty="0">
                <a:solidFill>
                  <a:srgbClr val="00338D"/>
                </a:solidFill>
                <a:uFill>
                  <a:solidFill>
                    <a:srgbClr val="BC204B"/>
                  </a:solidFill>
                </a:uFill>
                <a:latin typeface="Arial"/>
              </a:rPr>
              <a:t>elementi del sistema dei controlli generali</a:t>
            </a:r>
            <a:r>
              <a:rPr lang="it-IT" sz="923" kern="1200" dirty="0">
                <a:solidFill>
                  <a:srgbClr val="00338D"/>
                </a:solidFill>
                <a:latin typeface="Arial"/>
              </a:rPr>
              <a:t>, indagati ai fini dell'analisi, sono quelli </a:t>
            </a:r>
            <a:r>
              <a:rPr lang="it-IT" sz="923" i="1" u="sng" kern="1200" dirty="0">
                <a:solidFill>
                  <a:srgbClr val="00338D"/>
                </a:solidFill>
                <a:latin typeface="Arial"/>
              </a:rPr>
              <a:t>definiti dalle best </a:t>
            </a:r>
            <a:r>
              <a:rPr lang="it-IT" sz="923" i="1" u="sng" kern="1200" dirty="0" err="1">
                <a:solidFill>
                  <a:srgbClr val="00338D"/>
                </a:solidFill>
                <a:latin typeface="Arial"/>
              </a:rPr>
              <a:t>practice</a:t>
            </a:r>
            <a:r>
              <a:rPr lang="it-IT" sz="923" i="1" u="sng" kern="1200" dirty="0">
                <a:solidFill>
                  <a:srgbClr val="00338D"/>
                </a:solidFill>
                <a:latin typeface="Arial"/>
              </a:rPr>
              <a:t> internazionali</a:t>
            </a:r>
            <a:r>
              <a:rPr lang="it-IT" sz="923" kern="1200" dirty="0">
                <a:solidFill>
                  <a:srgbClr val="00338D"/>
                </a:solidFill>
                <a:latin typeface="Arial"/>
              </a:rPr>
              <a:t> (</a:t>
            </a:r>
            <a:r>
              <a:rPr lang="it-IT" sz="923" b="1" kern="1200" dirty="0">
                <a:solidFill>
                  <a:srgbClr val="00338D"/>
                </a:solidFill>
                <a:latin typeface="Arial"/>
              </a:rPr>
              <a:t>Coso Report</a:t>
            </a:r>
            <a:r>
              <a:rPr lang="it-IT" sz="923" kern="1200" dirty="0">
                <a:solidFill>
                  <a:srgbClr val="00338D"/>
                </a:solidFill>
                <a:latin typeface="Arial"/>
              </a:rPr>
              <a:t>)</a:t>
            </a:r>
          </a:p>
        </p:txBody>
      </p:sp>
      <p:grpSp>
        <p:nvGrpSpPr>
          <p:cNvPr id="4" name="Gruppo 3">
            <a:extLst>
              <a:ext uri="{FF2B5EF4-FFF2-40B4-BE49-F238E27FC236}">
                <a16:creationId xmlns:a16="http://schemas.microsoft.com/office/drawing/2014/main" id="{08CD03A3-AC55-8A7A-475F-CFB4A622AA0F}"/>
              </a:ext>
            </a:extLst>
          </p:cNvPr>
          <p:cNvGrpSpPr/>
          <p:nvPr/>
        </p:nvGrpSpPr>
        <p:grpSpPr>
          <a:xfrm>
            <a:off x="5611264" y="4475550"/>
            <a:ext cx="3422769" cy="892331"/>
            <a:chOff x="6078869" y="4650136"/>
            <a:chExt cx="3708000" cy="966692"/>
          </a:xfrm>
        </p:grpSpPr>
        <p:sp>
          <p:nvSpPr>
            <p:cNvPr id="5" name="Rettangolo 4">
              <a:extLst>
                <a:ext uri="{FF2B5EF4-FFF2-40B4-BE49-F238E27FC236}">
                  <a16:creationId xmlns:a16="http://schemas.microsoft.com/office/drawing/2014/main" id="{69CEC01C-ED5E-9960-5F03-EE427BB92930}"/>
                </a:ext>
              </a:extLst>
            </p:cNvPr>
            <p:cNvSpPr/>
            <p:nvPr/>
          </p:nvSpPr>
          <p:spPr>
            <a:xfrm>
              <a:off x="6078869" y="4892273"/>
              <a:ext cx="3708000" cy="724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spAutoFit/>
            </a:bodyPr>
            <a:lstStyle/>
            <a:p>
              <a:pPr algn="l" defTabSz="844083" rtl="0"/>
              <a:r>
                <a:rPr lang="it-IT" sz="923" kern="1200" dirty="0">
                  <a:solidFill>
                    <a:srgbClr val="00338D"/>
                  </a:solidFill>
                  <a:latin typeface="Arial"/>
                </a:rPr>
                <a:t>Sussistenza di un efficace </a:t>
              </a:r>
              <a:r>
                <a:rPr lang="it-IT" sz="923" b="1" kern="1200" dirty="0">
                  <a:solidFill>
                    <a:srgbClr val="00338D"/>
                  </a:solidFill>
                  <a:latin typeface="Arial"/>
                </a:rPr>
                <a:t>sistema di reporting</a:t>
              </a:r>
              <a:r>
                <a:rPr lang="it-IT" sz="923" kern="1200" dirty="0">
                  <a:solidFill>
                    <a:srgbClr val="00338D"/>
                  </a:solidFill>
                  <a:latin typeface="Arial"/>
                </a:rPr>
                <a:t>, in termini di formalizzazione/strutturazione e di periodicità, necessario ad assicurare trasparenza alla attività aziendale e a consentirne il controllo</a:t>
              </a:r>
            </a:p>
          </p:txBody>
        </p:sp>
        <p:grpSp>
          <p:nvGrpSpPr>
            <p:cNvPr id="6" name="Gruppo 5">
              <a:extLst>
                <a:ext uri="{FF2B5EF4-FFF2-40B4-BE49-F238E27FC236}">
                  <a16:creationId xmlns:a16="http://schemas.microsoft.com/office/drawing/2014/main" id="{79212001-3C3F-C3A7-3E4E-08F6272E24E2}"/>
                </a:ext>
              </a:extLst>
            </p:cNvPr>
            <p:cNvGrpSpPr/>
            <p:nvPr/>
          </p:nvGrpSpPr>
          <p:grpSpPr>
            <a:xfrm>
              <a:off x="6078869" y="4650136"/>
              <a:ext cx="3708000" cy="279499"/>
              <a:chOff x="3890927" y="3552279"/>
              <a:chExt cx="3240000" cy="279499"/>
            </a:xfrm>
          </p:grpSpPr>
          <p:sp>
            <p:nvSpPr>
              <p:cNvPr id="55" name="Rettangolo 54">
                <a:extLst>
                  <a:ext uri="{FF2B5EF4-FFF2-40B4-BE49-F238E27FC236}">
                    <a16:creationId xmlns:a16="http://schemas.microsoft.com/office/drawing/2014/main" id="{D003B8A3-B3AA-4F1B-7E28-4E4042A1C9C3}"/>
                  </a:ext>
                </a:extLst>
              </p:cNvPr>
              <p:cNvSpPr/>
              <p:nvPr/>
            </p:nvSpPr>
            <p:spPr>
              <a:xfrm>
                <a:off x="3890927" y="3552279"/>
                <a:ext cx="3240000" cy="279499"/>
              </a:xfrm>
              <a:prstGeom prst="rect">
                <a:avLst/>
              </a:prstGeom>
              <a:solidFill>
                <a:srgbClr val="510D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spAutoFit/>
              </a:bodyPr>
              <a:lstStyle/>
              <a:p>
                <a:pPr algn="ctr" defTabSz="844083" rtl="0"/>
                <a:r>
                  <a:rPr lang="it-IT" sz="1015" b="1" kern="1200" dirty="0">
                    <a:solidFill>
                      <a:srgbClr val="FFFFFF"/>
                    </a:solidFill>
                    <a:latin typeface="Arial"/>
                  </a:rPr>
                  <a:t>Informazione</a:t>
                </a:r>
              </a:p>
            </p:txBody>
          </p:sp>
          <p:sp>
            <p:nvSpPr>
              <p:cNvPr id="56" name="Ovale 55">
                <a:extLst>
                  <a:ext uri="{FF2B5EF4-FFF2-40B4-BE49-F238E27FC236}">
                    <a16:creationId xmlns:a16="http://schemas.microsoft.com/office/drawing/2014/main" id="{6D56594F-C0E6-A370-C779-C27E2FC2D844}"/>
                  </a:ext>
                </a:extLst>
              </p:cNvPr>
              <p:cNvSpPr/>
              <p:nvPr/>
            </p:nvSpPr>
            <p:spPr>
              <a:xfrm>
                <a:off x="4084395" y="3602029"/>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1015" b="1" kern="1200" dirty="0">
                    <a:solidFill>
                      <a:srgbClr val="43B02A"/>
                    </a:solidFill>
                    <a:latin typeface="Arial"/>
                  </a:rPr>
                  <a:t>7</a:t>
                </a:r>
              </a:p>
            </p:txBody>
          </p:sp>
        </p:grpSp>
        <p:cxnSp>
          <p:nvCxnSpPr>
            <p:cNvPr id="7" name="Connettore 1 71">
              <a:extLst>
                <a:ext uri="{FF2B5EF4-FFF2-40B4-BE49-F238E27FC236}">
                  <a16:creationId xmlns:a16="http://schemas.microsoft.com/office/drawing/2014/main" id="{07998C38-02CD-5597-A8C5-30DD0CA00442}"/>
                </a:ext>
              </a:extLst>
            </p:cNvPr>
            <p:cNvCxnSpPr/>
            <p:nvPr/>
          </p:nvCxnSpPr>
          <p:spPr>
            <a:xfrm>
              <a:off x="6078869" y="5616828"/>
              <a:ext cx="3708000" cy="0"/>
            </a:xfrm>
            <a:prstGeom prst="line">
              <a:avLst/>
            </a:prstGeom>
            <a:ln w="9525">
              <a:solidFill>
                <a:srgbClr val="43B02A"/>
              </a:solidFill>
            </a:ln>
          </p:spPr>
          <p:style>
            <a:lnRef idx="1">
              <a:schemeClr val="accent1"/>
            </a:lnRef>
            <a:fillRef idx="0">
              <a:schemeClr val="accent1"/>
            </a:fillRef>
            <a:effectRef idx="0">
              <a:schemeClr val="accent1"/>
            </a:effectRef>
            <a:fontRef idx="minor">
              <a:schemeClr val="tx1"/>
            </a:fontRef>
          </p:style>
        </p:cxnSp>
      </p:grpSp>
      <p:grpSp>
        <p:nvGrpSpPr>
          <p:cNvPr id="57" name="Gruppo 56">
            <a:extLst>
              <a:ext uri="{FF2B5EF4-FFF2-40B4-BE49-F238E27FC236}">
                <a16:creationId xmlns:a16="http://schemas.microsoft.com/office/drawing/2014/main" id="{DE792BBB-22C0-536B-080F-0BDB6C65703D}"/>
              </a:ext>
            </a:extLst>
          </p:cNvPr>
          <p:cNvGrpSpPr/>
          <p:nvPr/>
        </p:nvGrpSpPr>
        <p:grpSpPr>
          <a:xfrm>
            <a:off x="4676187" y="5490899"/>
            <a:ext cx="3422769" cy="747560"/>
            <a:chOff x="5065869" y="5703089"/>
            <a:chExt cx="3708000" cy="809857"/>
          </a:xfrm>
        </p:grpSpPr>
        <p:sp>
          <p:nvSpPr>
            <p:cNvPr id="92" name="Rettangolo 91">
              <a:extLst>
                <a:ext uri="{FF2B5EF4-FFF2-40B4-BE49-F238E27FC236}">
                  <a16:creationId xmlns:a16="http://schemas.microsoft.com/office/drawing/2014/main" id="{8593A462-AAED-2CA8-DFBC-5F7CF3DD306D}"/>
                </a:ext>
              </a:extLst>
            </p:cNvPr>
            <p:cNvSpPr/>
            <p:nvPr/>
          </p:nvSpPr>
          <p:spPr>
            <a:xfrm>
              <a:off x="5065869" y="5942266"/>
              <a:ext cx="3708000" cy="570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spAutoFit/>
            </a:bodyPr>
            <a:lstStyle/>
            <a:p>
              <a:pPr algn="l" defTabSz="844083" rtl="0"/>
              <a:r>
                <a:rPr lang="it-IT" sz="923" kern="1200" dirty="0">
                  <a:solidFill>
                    <a:srgbClr val="00338D"/>
                  </a:solidFill>
                  <a:latin typeface="Arial"/>
                </a:rPr>
                <a:t>Esistenza di un efficace </a:t>
              </a:r>
              <a:r>
                <a:rPr lang="it-IT" sz="923" b="1" kern="1200" dirty="0">
                  <a:solidFill>
                    <a:srgbClr val="00338D"/>
                  </a:solidFill>
                  <a:latin typeface="Arial"/>
                </a:rPr>
                <a:t>sistema sanzionatorio </a:t>
              </a:r>
              <a:r>
                <a:rPr lang="it-IT" sz="923" kern="1200" dirty="0">
                  <a:solidFill>
                    <a:srgbClr val="00338D"/>
                  </a:solidFill>
                  <a:latin typeface="Arial"/>
                </a:rPr>
                <a:t>volto ad assicurare una reazione tempestiva e corretta ad ogni violazione constatata</a:t>
              </a:r>
            </a:p>
          </p:txBody>
        </p:sp>
        <p:grpSp>
          <p:nvGrpSpPr>
            <p:cNvPr id="93" name="Gruppo 92">
              <a:extLst>
                <a:ext uri="{FF2B5EF4-FFF2-40B4-BE49-F238E27FC236}">
                  <a16:creationId xmlns:a16="http://schemas.microsoft.com/office/drawing/2014/main" id="{4D8E9605-A3AF-335D-35D3-67D68FC8E23C}"/>
                </a:ext>
              </a:extLst>
            </p:cNvPr>
            <p:cNvGrpSpPr/>
            <p:nvPr/>
          </p:nvGrpSpPr>
          <p:grpSpPr>
            <a:xfrm>
              <a:off x="5065869" y="5703089"/>
              <a:ext cx="3708000" cy="279499"/>
              <a:chOff x="3890927" y="3264659"/>
              <a:chExt cx="3240000" cy="279499"/>
            </a:xfrm>
          </p:grpSpPr>
          <p:sp>
            <p:nvSpPr>
              <p:cNvPr id="95" name="Rettangolo 94">
                <a:extLst>
                  <a:ext uri="{FF2B5EF4-FFF2-40B4-BE49-F238E27FC236}">
                    <a16:creationId xmlns:a16="http://schemas.microsoft.com/office/drawing/2014/main" id="{03FAFD43-2841-3DA2-5EDA-4881A1CA52C3}"/>
                  </a:ext>
                </a:extLst>
              </p:cNvPr>
              <p:cNvSpPr/>
              <p:nvPr/>
            </p:nvSpPr>
            <p:spPr>
              <a:xfrm>
                <a:off x="3890927" y="3264659"/>
                <a:ext cx="3240000" cy="279499"/>
              </a:xfrm>
              <a:prstGeom prst="rect">
                <a:avLst/>
              </a:prstGeom>
              <a:solidFill>
                <a:srgbClr val="C600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spAutoFit/>
              </a:bodyPr>
              <a:lstStyle/>
              <a:p>
                <a:pPr algn="ctr" defTabSz="844083" rtl="0"/>
                <a:r>
                  <a:rPr lang="it-IT" sz="1015" b="1" kern="1200" dirty="0">
                    <a:solidFill>
                      <a:srgbClr val="FFFFFF"/>
                    </a:solidFill>
                    <a:latin typeface="Arial"/>
                  </a:rPr>
                  <a:t>Violazioni</a:t>
                </a:r>
              </a:p>
            </p:txBody>
          </p:sp>
          <p:sp>
            <p:nvSpPr>
              <p:cNvPr id="96" name="Ovale 95">
                <a:extLst>
                  <a:ext uri="{FF2B5EF4-FFF2-40B4-BE49-F238E27FC236}">
                    <a16:creationId xmlns:a16="http://schemas.microsoft.com/office/drawing/2014/main" id="{D4A48004-EF43-93E2-28E2-396FCF75428E}"/>
                  </a:ext>
                </a:extLst>
              </p:cNvPr>
              <p:cNvSpPr/>
              <p:nvPr/>
            </p:nvSpPr>
            <p:spPr>
              <a:xfrm>
                <a:off x="4084395" y="3314409"/>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1015" b="1" kern="1200" dirty="0">
                    <a:solidFill>
                      <a:srgbClr val="C6007E"/>
                    </a:solidFill>
                    <a:latin typeface="Arial"/>
                  </a:rPr>
                  <a:t>8</a:t>
                </a:r>
              </a:p>
            </p:txBody>
          </p:sp>
        </p:grpSp>
        <p:cxnSp>
          <p:nvCxnSpPr>
            <p:cNvPr id="94" name="Connettore 1 73">
              <a:extLst>
                <a:ext uri="{FF2B5EF4-FFF2-40B4-BE49-F238E27FC236}">
                  <a16:creationId xmlns:a16="http://schemas.microsoft.com/office/drawing/2014/main" id="{35CED604-8F34-492E-C442-4983C5F38C22}"/>
                </a:ext>
              </a:extLst>
            </p:cNvPr>
            <p:cNvCxnSpPr/>
            <p:nvPr/>
          </p:nvCxnSpPr>
          <p:spPr>
            <a:xfrm>
              <a:off x="5065869" y="6512946"/>
              <a:ext cx="3708000" cy="0"/>
            </a:xfrm>
            <a:prstGeom prst="line">
              <a:avLst/>
            </a:prstGeom>
            <a:ln w="9525">
              <a:solidFill>
                <a:srgbClr val="C6007E"/>
              </a:solidFill>
            </a:ln>
          </p:spPr>
          <p:style>
            <a:lnRef idx="1">
              <a:schemeClr val="accent1"/>
            </a:lnRef>
            <a:fillRef idx="0">
              <a:schemeClr val="accent1"/>
            </a:fillRef>
            <a:effectRef idx="0">
              <a:schemeClr val="accent1"/>
            </a:effectRef>
            <a:fontRef idx="minor">
              <a:schemeClr val="tx1"/>
            </a:fontRef>
          </p:style>
        </p:cxnSp>
      </p:grpSp>
      <p:grpSp>
        <p:nvGrpSpPr>
          <p:cNvPr id="97" name="Gruppo 96">
            <a:extLst>
              <a:ext uri="{FF2B5EF4-FFF2-40B4-BE49-F238E27FC236}">
                <a16:creationId xmlns:a16="http://schemas.microsoft.com/office/drawing/2014/main" id="{B1E53C3A-06C4-9092-8470-67596DA3C491}"/>
              </a:ext>
            </a:extLst>
          </p:cNvPr>
          <p:cNvGrpSpPr/>
          <p:nvPr/>
        </p:nvGrpSpPr>
        <p:grpSpPr>
          <a:xfrm>
            <a:off x="5611264" y="2893041"/>
            <a:ext cx="3422769" cy="1459491"/>
            <a:chOff x="6124133" y="2967014"/>
            <a:chExt cx="3708000" cy="1581116"/>
          </a:xfrm>
        </p:grpSpPr>
        <p:sp>
          <p:nvSpPr>
            <p:cNvPr id="98" name="Rettangolo 97">
              <a:extLst>
                <a:ext uri="{FF2B5EF4-FFF2-40B4-BE49-F238E27FC236}">
                  <a16:creationId xmlns:a16="http://schemas.microsoft.com/office/drawing/2014/main" id="{432E7E07-02EF-A747-DBF1-2CEBF0F929AA}"/>
                </a:ext>
              </a:extLst>
            </p:cNvPr>
            <p:cNvSpPr/>
            <p:nvPr/>
          </p:nvSpPr>
          <p:spPr>
            <a:xfrm>
              <a:off x="6124133" y="3208076"/>
              <a:ext cx="3708000" cy="1339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spAutoFit/>
            </a:bodyPr>
            <a:lstStyle/>
            <a:p>
              <a:pPr algn="l" defTabSz="844083" rtl="0"/>
              <a:r>
                <a:rPr lang="it-IT" sz="923" kern="1200" dirty="0">
                  <a:solidFill>
                    <a:srgbClr val="00338D"/>
                  </a:solidFill>
                  <a:latin typeface="Arial"/>
                </a:rPr>
                <a:t>Sussistenza di un efficace </a:t>
              </a:r>
              <a:r>
                <a:rPr lang="it-IT" sz="923" b="1" kern="1200" dirty="0">
                  <a:solidFill>
                    <a:srgbClr val="00338D"/>
                  </a:solidFill>
                  <a:latin typeface="Arial"/>
                </a:rPr>
                <a:t>sistema di monitoraggio </a:t>
              </a:r>
              <a:r>
                <a:rPr lang="it-IT" sz="923" kern="1200" dirty="0">
                  <a:solidFill>
                    <a:srgbClr val="00338D"/>
                  </a:solidFill>
                  <a:latin typeface="Arial"/>
                </a:rPr>
                <a:t>delle attività svolte da ciascuna funzione aziendale. </a:t>
              </a:r>
            </a:p>
            <a:p>
              <a:pPr algn="l" defTabSz="844083" rtl="0"/>
              <a:r>
                <a:rPr lang="it-IT" sz="923" kern="1200" dirty="0">
                  <a:solidFill>
                    <a:srgbClr val="00338D"/>
                  </a:solidFill>
                  <a:latin typeface="Arial"/>
                </a:rPr>
                <a:t>In particolare, si verificano (i) i soggetti deputati a svolgere le attività di controllo e monitoraggio, nonché relative modalità e periodicità; (ii) la tracciabilità delle attività di controllo svolte e delle eventuali non conformità rilevate; (iii) le modalità di implementazione delle azioni volte ad eliminare i rilievi riscontrati</a:t>
              </a:r>
            </a:p>
          </p:txBody>
        </p:sp>
        <p:grpSp>
          <p:nvGrpSpPr>
            <p:cNvPr id="99" name="Gruppo 98">
              <a:extLst>
                <a:ext uri="{FF2B5EF4-FFF2-40B4-BE49-F238E27FC236}">
                  <a16:creationId xmlns:a16="http://schemas.microsoft.com/office/drawing/2014/main" id="{8D179C0E-CAF2-6F4D-CB60-891F05945E67}"/>
                </a:ext>
              </a:extLst>
            </p:cNvPr>
            <p:cNvGrpSpPr/>
            <p:nvPr/>
          </p:nvGrpSpPr>
          <p:grpSpPr>
            <a:xfrm>
              <a:off x="6124133" y="2967014"/>
              <a:ext cx="3708000" cy="279499"/>
              <a:chOff x="3890927" y="3839899"/>
              <a:chExt cx="3240000" cy="279499"/>
            </a:xfrm>
          </p:grpSpPr>
          <p:sp>
            <p:nvSpPr>
              <p:cNvPr id="101" name="Rettangolo 100">
                <a:extLst>
                  <a:ext uri="{FF2B5EF4-FFF2-40B4-BE49-F238E27FC236}">
                    <a16:creationId xmlns:a16="http://schemas.microsoft.com/office/drawing/2014/main" id="{3F995B3F-EFDF-1CDD-7B5D-AE8C6D2D0B18}"/>
                  </a:ext>
                </a:extLst>
              </p:cNvPr>
              <p:cNvSpPr/>
              <p:nvPr/>
            </p:nvSpPr>
            <p:spPr>
              <a:xfrm>
                <a:off x="3890927" y="3839899"/>
                <a:ext cx="3240000" cy="279499"/>
              </a:xfrm>
              <a:prstGeom prst="rect">
                <a:avLst/>
              </a:prstGeom>
              <a:solidFill>
                <a:srgbClr val="EAA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spAutoFit/>
              </a:bodyPr>
              <a:lstStyle/>
              <a:p>
                <a:pPr algn="ctr" defTabSz="844083" rtl="0"/>
                <a:r>
                  <a:rPr lang="it-IT" sz="1015" b="1" kern="1200" dirty="0">
                    <a:solidFill>
                      <a:srgbClr val="FFFFFF"/>
                    </a:solidFill>
                    <a:latin typeface="Arial"/>
                  </a:rPr>
                  <a:t>Controllo</a:t>
                </a:r>
              </a:p>
            </p:txBody>
          </p:sp>
          <p:sp>
            <p:nvSpPr>
              <p:cNvPr id="102" name="Ovale 101">
                <a:extLst>
                  <a:ext uri="{FF2B5EF4-FFF2-40B4-BE49-F238E27FC236}">
                    <a16:creationId xmlns:a16="http://schemas.microsoft.com/office/drawing/2014/main" id="{37DF52CE-01B8-2CFD-D908-4320F706D87F}"/>
                  </a:ext>
                </a:extLst>
              </p:cNvPr>
              <p:cNvSpPr/>
              <p:nvPr/>
            </p:nvSpPr>
            <p:spPr>
              <a:xfrm>
                <a:off x="4084395" y="3889649"/>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1015" b="1" kern="1200" dirty="0">
                    <a:solidFill>
                      <a:srgbClr val="EAAA00"/>
                    </a:solidFill>
                    <a:latin typeface="Arial"/>
                  </a:rPr>
                  <a:t>6</a:t>
                </a:r>
              </a:p>
            </p:txBody>
          </p:sp>
        </p:grpSp>
        <p:cxnSp>
          <p:nvCxnSpPr>
            <p:cNvPr id="100" name="Connettore 1 74">
              <a:extLst>
                <a:ext uri="{FF2B5EF4-FFF2-40B4-BE49-F238E27FC236}">
                  <a16:creationId xmlns:a16="http://schemas.microsoft.com/office/drawing/2014/main" id="{12B1D569-E781-3354-E847-59657FCD1CC5}"/>
                </a:ext>
              </a:extLst>
            </p:cNvPr>
            <p:cNvCxnSpPr/>
            <p:nvPr/>
          </p:nvCxnSpPr>
          <p:spPr>
            <a:xfrm>
              <a:off x="6124133" y="4548130"/>
              <a:ext cx="3708000" cy="0"/>
            </a:xfrm>
            <a:prstGeom prst="line">
              <a:avLst/>
            </a:prstGeom>
            <a:ln w="9525">
              <a:solidFill>
                <a:srgbClr val="EAAA00"/>
              </a:solidFill>
            </a:ln>
          </p:spPr>
          <p:style>
            <a:lnRef idx="1">
              <a:schemeClr val="accent1"/>
            </a:lnRef>
            <a:fillRef idx="0">
              <a:schemeClr val="accent1"/>
            </a:fillRef>
            <a:effectRef idx="0">
              <a:schemeClr val="accent1"/>
            </a:effectRef>
            <a:fontRef idx="minor">
              <a:schemeClr val="tx1"/>
            </a:fontRef>
          </p:style>
        </p:cxnSp>
      </p:grpSp>
      <p:grpSp>
        <p:nvGrpSpPr>
          <p:cNvPr id="103" name="Gruppo 102">
            <a:extLst>
              <a:ext uri="{FF2B5EF4-FFF2-40B4-BE49-F238E27FC236}">
                <a16:creationId xmlns:a16="http://schemas.microsoft.com/office/drawing/2014/main" id="{B418854E-A3C2-5E5F-F802-4313B6E52D65}"/>
              </a:ext>
            </a:extLst>
          </p:cNvPr>
          <p:cNvGrpSpPr/>
          <p:nvPr/>
        </p:nvGrpSpPr>
        <p:grpSpPr>
          <a:xfrm>
            <a:off x="1058155" y="5351138"/>
            <a:ext cx="3422769" cy="887321"/>
            <a:chOff x="1611996" y="5697592"/>
            <a:chExt cx="3708000" cy="961265"/>
          </a:xfrm>
        </p:grpSpPr>
        <p:sp>
          <p:nvSpPr>
            <p:cNvPr id="104" name="Rettangolo 103">
              <a:extLst>
                <a:ext uri="{FF2B5EF4-FFF2-40B4-BE49-F238E27FC236}">
                  <a16:creationId xmlns:a16="http://schemas.microsoft.com/office/drawing/2014/main" id="{B13645F5-2D8F-7471-8500-CA7CE3258C4E}"/>
                </a:ext>
              </a:extLst>
            </p:cNvPr>
            <p:cNvSpPr/>
            <p:nvPr/>
          </p:nvSpPr>
          <p:spPr>
            <a:xfrm>
              <a:off x="1611996" y="5934302"/>
              <a:ext cx="3708000" cy="72450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spAutoFit/>
            </a:bodyPr>
            <a:lstStyle/>
            <a:p>
              <a:pPr algn="l" defTabSz="844083" rtl="0"/>
              <a:r>
                <a:rPr lang="it-IT" sz="923" kern="1200" dirty="0">
                  <a:solidFill>
                    <a:srgbClr val="00338D"/>
                  </a:solidFill>
                  <a:latin typeface="Arial"/>
                </a:rPr>
                <a:t>Esatta e completa </a:t>
              </a:r>
              <a:r>
                <a:rPr lang="it-IT" sz="923" b="1" kern="1200" dirty="0">
                  <a:solidFill>
                    <a:srgbClr val="00338D"/>
                  </a:solidFill>
                  <a:latin typeface="Arial"/>
                </a:rPr>
                <a:t>individuazione dei compiti e delle responsabilità di ciascuna funzione</a:t>
              </a:r>
              <a:r>
                <a:rPr lang="it-IT" sz="923" kern="1200" dirty="0">
                  <a:solidFill>
                    <a:srgbClr val="00338D"/>
                  </a:solidFill>
                  <a:latin typeface="Arial"/>
                </a:rPr>
                <a:t>, nonché il livello di </a:t>
              </a:r>
              <a:r>
                <a:rPr lang="it-IT" sz="923" b="1" kern="1200" dirty="0">
                  <a:solidFill>
                    <a:srgbClr val="00338D"/>
                  </a:solidFill>
                  <a:latin typeface="Arial"/>
                </a:rPr>
                <a:t>regolamentazione</a:t>
              </a:r>
              <a:r>
                <a:rPr lang="it-IT" sz="923" kern="1200" dirty="0">
                  <a:solidFill>
                    <a:srgbClr val="00338D"/>
                  </a:solidFill>
                  <a:latin typeface="Arial"/>
                </a:rPr>
                <a:t> dei processi aziendali e delle attività svolte (job </a:t>
              </a:r>
              <a:r>
                <a:rPr lang="it-IT" sz="923" kern="1200" dirty="0" err="1">
                  <a:solidFill>
                    <a:srgbClr val="00338D"/>
                  </a:solidFill>
                  <a:latin typeface="Arial"/>
                </a:rPr>
                <a:t>description</a:t>
              </a:r>
              <a:r>
                <a:rPr lang="it-IT" sz="923" kern="1200" dirty="0">
                  <a:solidFill>
                    <a:srgbClr val="00338D"/>
                  </a:solidFill>
                  <a:latin typeface="Arial"/>
                </a:rPr>
                <a:t>, procedure organizzative, deleghe, ecc.)</a:t>
              </a:r>
            </a:p>
          </p:txBody>
        </p:sp>
        <p:grpSp>
          <p:nvGrpSpPr>
            <p:cNvPr id="105" name="Gruppo 104">
              <a:extLst>
                <a:ext uri="{FF2B5EF4-FFF2-40B4-BE49-F238E27FC236}">
                  <a16:creationId xmlns:a16="http://schemas.microsoft.com/office/drawing/2014/main" id="{27C7ACC0-5957-1A6F-2176-3B3B4F88B2FA}"/>
                </a:ext>
              </a:extLst>
            </p:cNvPr>
            <p:cNvGrpSpPr/>
            <p:nvPr/>
          </p:nvGrpSpPr>
          <p:grpSpPr>
            <a:xfrm>
              <a:off x="1611996" y="5697592"/>
              <a:ext cx="3708000" cy="279499"/>
              <a:chOff x="3890927" y="5278002"/>
              <a:chExt cx="3240000" cy="279499"/>
            </a:xfrm>
          </p:grpSpPr>
          <p:sp>
            <p:nvSpPr>
              <p:cNvPr id="107" name="Rettangolo 106">
                <a:extLst>
                  <a:ext uri="{FF2B5EF4-FFF2-40B4-BE49-F238E27FC236}">
                    <a16:creationId xmlns:a16="http://schemas.microsoft.com/office/drawing/2014/main" id="{E032130D-0636-A896-CDE9-A6236F3A0865}"/>
                  </a:ext>
                </a:extLst>
              </p:cNvPr>
              <p:cNvSpPr/>
              <p:nvPr/>
            </p:nvSpPr>
            <p:spPr>
              <a:xfrm>
                <a:off x="3890927" y="5278002"/>
                <a:ext cx="3240000" cy="279499"/>
              </a:xfrm>
              <a:prstGeom prst="rect">
                <a:avLst/>
              </a:prstGeom>
              <a:solidFill>
                <a:srgbClr val="003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spAutoFit/>
              </a:bodyPr>
              <a:lstStyle/>
              <a:p>
                <a:pPr algn="ctr" defTabSz="844083" rtl="0"/>
                <a:r>
                  <a:rPr lang="it-IT" sz="1015" b="1" kern="1200" dirty="0">
                    <a:solidFill>
                      <a:srgbClr val="FFFFFF"/>
                    </a:solidFill>
                    <a:latin typeface="Arial"/>
                  </a:rPr>
                  <a:t>Governo</a:t>
                </a:r>
              </a:p>
            </p:txBody>
          </p:sp>
          <p:sp>
            <p:nvSpPr>
              <p:cNvPr id="108" name="Ovale 107">
                <a:extLst>
                  <a:ext uri="{FF2B5EF4-FFF2-40B4-BE49-F238E27FC236}">
                    <a16:creationId xmlns:a16="http://schemas.microsoft.com/office/drawing/2014/main" id="{F77A06AA-3769-AE87-A130-CD7D10BDD4D1}"/>
                  </a:ext>
                </a:extLst>
              </p:cNvPr>
              <p:cNvSpPr/>
              <p:nvPr/>
            </p:nvSpPr>
            <p:spPr>
              <a:xfrm>
                <a:off x="4084395" y="5327752"/>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1015" b="1" kern="1200" dirty="0">
                    <a:solidFill>
                      <a:srgbClr val="00338D"/>
                    </a:solidFill>
                    <a:latin typeface="Arial"/>
                  </a:rPr>
                  <a:t>1</a:t>
                </a:r>
              </a:p>
            </p:txBody>
          </p:sp>
        </p:grpSp>
        <p:cxnSp>
          <p:nvCxnSpPr>
            <p:cNvPr id="106" name="Connettore 1 75">
              <a:extLst>
                <a:ext uri="{FF2B5EF4-FFF2-40B4-BE49-F238E27FC236}">
                  <a16:creationId xmlns:a16="http://schemas.microsoft.com/office/drawing/2014/main" id="{AE97C549-DBFC-230D-388A-FE75BAC29A12}"/>
                </a:ext>
              </a:extLst>
            </p:cNvPr>
            <p:cNvCxnSpPr/>
            <p:nvPr/>
          </p:nvCxnSpPr>
          <p:spPr>
            <a:xfrm>
              <a:off x="1611996" y="6658857"/>
              <a:ext cx="3708000" cy="0"/>
            </a:xfrm>
            <a:prstGeom prst="line">
              <a:avLst/>
            </a:prstGeom>
            <a:ln w="9525">
              <a:solidFill>
                <a:srgbClr val="00338D"/>
              </a:solidFill>
            </a:ln>
          </p:spPr>
          <p:style>
            <a:lnRef idx="1">
              <a:schemeClr val="accent1"/>
            </a:lnRef>
            <a:fillRef idx="0">
              <a:schemeClr val="accent1"/>
            </a:fillRef>
            <a:effectRef idx="0">
              <a:schemeClr val="accent1"/>
            </a:effectRef>
            <a:fontRef idx="minor">
              <a:schemeClr val="tx1"/>
            </a:fontRef>
          </p:style>
        </p:cxnSp>
      </p:grpSp>
      <p:grpSp>
        <p:nvGrpSpPr>
          <p:cNvPr id="109" name="Gruppo 108">
            <a:extLst>
              <a:ext uri="{FF2B5EF4-FFF2-40B4-BE49-F238E27FC236}">
                <a16:creationId xmlns:a16="http://schemas.microsoft.com/office/drawing/2014/main" id="{21ACD914-7FC3-2D7C-5570-9A40C37937E3}"/>
              </a:ext>
            </a:extLst>
          </p:cNvPr>
          <p:cNvGrpSpPr/>
          <p:nvPr/>
        </p:nvGrpSpPr>
        <p:grpSpPr>
          <a:xfrm>
            <a:off x="1055087" y="1739525"/>
            <a:ext cx="3422769" cy="1179150"/>
            <a:chOff x="1126067" y="1900008"/>
            <a:chExt cx="3708000" cy="1277413"/>
          </a:xfrm>
        </p:grpSpPr>
        <p:sp>
          <p:nvSpPr>
            <p:cNvPr id="110" name="Rettangolo 109">
              <a:extLst>
                <a:ext uri="{FF2B5EF4-FFF2-40B4-BE49-F238E27FC236}">
                  <a16:creationId xmlns:a16="http://schemas.microsoft.com/office/drawing/2014/main" id="{8CBD0A11-023A-B3CC-0DBB-A666D2641308}"/>
                </a:ext>
              </a:extLst>
            </p:cNvPr>
            <p:cNvSpPr/>
            <p:nvPr/>
          </p:nvSpPr>
          <p:spPr>
            <a:xfrm>
              <a:off x="1126067" y="2145117"/>
              <a:ext cx="3708000" cy="1032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spAutoFit/>
            </a:bodyPr>
            <a:lstStyle/>
            <a:p>
              <a:pPr algn="l" defTabSz="844083" rtl="0"/>
              <a:r>
                <a:rPr lang="it-IT" sz="923" kern="1200" dirty="0">
                  <a:solidFill>
                    <a:srgbClr val="00338D"/>
                  </a:solidFill>
                  <a:latin typeface="Arial"/>
                </a:rPr>
                <a:t>Presenza di un efficace sistema di </a:t>
              </a:r>
              <a:r>
                <a:rPr lang="it-IT" sz="923" b="1" kern="1200" dirty="0">
                  <a:solidFill>
                    <a:srgbClr val="00338D"/>
                  </a:solidFill>
                  <a:latin typeface="Arial"/>
                </a:rPr>
                <a:t>formazione</a:t>
              </a:r>
              <a:r>
                <a:rPr lang="it-IT" sz="923" kern="1200" dirty="0">
                  <a:solidFill>
                    <a:srgbClr val="00338D"/>
                  </a:solidFill>
                  <a:latin typeface="Arial"/>
                </a:rPr>
                <a:t> (i.e. esistenza di un piano di formazione, condivisione dei bisogni di formazione con il personale, ecc.), che prenda in considerazione anche temi etico-deontologico-comportamentali, con particolare riferimento al corretto comportamento da tenere in determinate attività ritenute più sensibili</a:t>
              </a:r>
            </a:p>
          </p:txBody>
        </p:sp>
        <p:grpSp>
          <p:nvGrpSpPr>
            <p:cNvPr id="111" name="Gruppo 110">
              <a:extLst>
                <a:ext uri="{FF2B5EF4-FFF2-40B4-BE49-F238E27FC236}">
                  <a16:creationId xmlns:a16="http://schemas.microsoft.com/office/drawing/2014/main" id="{A47E29EF-725E-F47A-1013-CAC339961204}"/>
                </a:ext>
              </a:extLst>
            </p:cNvPr>
            <p:cNvGrpSpPr/>
            <p:nvPr/>
          </p:nvGrpSpPr>
          <p:grpSpPr>
            <a:xfrm>
              <a:off x="1126067" y="1900008"/>
              <a:ext cx="3708000" cy="279499"/>
              <a:chOff x="3890927" y="4415139"/>
              <a:chExt cx="3240000" cy="279499"/>
            </a:xfrm>
          </p:grpSpPr>
          <p:sp>
            <p:nvSpPr>
              <p:cNvPr id="113" name="Rettangolo 112">
                <a:extLst>
                  <a:ext uri="{FF2B5EF4-FFF2-40B4-BE49-F238E27FC236}">
                    <a16:creationId xmlns:a16="http://schemas.microsoft.com/office/drawing/2014/main" id="{70E52430-28B4-966B-1DE7-25DA16983B64}"/>
                  </a:ext>
                </a:extLst>
              </p:cNvPr>
              <p:cNvSpPr/>
              <p:nvPr/>
            </p:nvSpPr>
            <p:spPr>
              <a:xfrm>
                <a:off x="3890927" y="4415139"/>
                <a:ext cx="3240000" cy="279499"/>
              </a:xfrm>
              <a:prstGeom prst="rect">
                <a:avLst/>
              </a:prstGeom>
              <a:solidFill>
                <a:srgbClr val="005E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spAutoFit/>
              </a:bodyPr>
              <a:lstStyle/>
              <a:p>
                <a:pPr algn="ctr" defTabSz="844083" rtl="0"/>
                <a:r>
                  <a:rPr lang="it-IT" sz="1015" b="1" kern="1200" dirty="0">
                    <a:solidFill>
                      <a:srgbClr val="FFFFFF"/>
                    </a:solidFill>
                    <a:latin typeface="Arial"/>
                  </a:rPr>
                  <a:t>Formazione</a:t>
                </a:r>
              </a:p>
            </p:txBody>
          </p:sp>
          <p:sp>
            <p:nvSpPr>
              <p:cNvPr id="114" name="Ovale 113">
                <a:extLst>
                  <a:ext uri="{FF2B5EF4-FFF2-40B4-BE49-F238E27FC236}">
                    <a16:creationId xmlns:a16="http://schemas.microsoft.com/office/drawing/2014/main" id="{788EE6FA-53D6-475C-A5EE-A567DB48EA2C}"/>
                  </a:ext>
                </a:extLst>
              </p:cNvPr>
              <p:cNvSpPr/>
              <p:nvPr/>
            </p:nvSpPr>
            <p:spPr>
              <a:xfrm>
                <a:off x="4084395" y="4464889"/>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1015" b="1" kern="1200" dirty="0">
                    <a:solidFill>
                      <a:srgbClr val="005EB8"/>
                    </a:solidFill>
                    <a:latin typeface="Arial"/>
                  </a:rPr>
                  <a:t>4</a:t>
                </a:r>
              </a:p>
            </p:txBody>
          </p:sp>
        </p:grpSp>
        <p:cxnSp>
          <p:nvCxnSpPr>
            <p:cNvPr id="112" name="Connettore 1 76">
              <a:extLst>
                <a:ext uri="{FF2B5EF4-FFF2-40B4-BE49-F238E27FC236}">
                  <a16:creationId xmlns:a16="http://schemas.microsoft.com/office/drawing/2014/main" id="{CF1C5C5D-FE30-36A1-628B-D33BA30C5904}"/>
                </a:ext>
              </a:extLst>
            </p:cNvPr>
            <p:cNvCxnSpPr/>
            <p:nvPr/>
          </p:nvCxnSpPr>
          <p:spPr>
            <a:xfrm>
              <a:off x="1126067" y="3177421"/>
              <a:ext cx="3708000" cy="0"/>
            </a:xfrm>
            <a:prstGeom prst="line">
              <a:avLst/>
            </a:prstGeom>
            <a:ln w="9525">
              <a:solidFill>
                <a:srgbClr val="005EB8"/>
              </a:solidFill>
            </a:ln>
          </p:spPr>
          <p:style>
            <a:lnRef idx="1">
              <a:schemeClr val="accent1"/>
            </a:lnRef>
            <a:fillRef idx="0">
              <a:schemeClr val="accent1"/>
            </a:fillRef>
            <a:effectRef idx="0">
              <a:schemeClr val="accent1"/>
            </a:effectRef>
            <a:fontRef idx="minor">
              <a:schemeClr val="tx1"/>
            </a:fontRef>
          </p:style>
        </p:cxnSp>
      </p:grpSp>
      <p:grpSp>
        <p:nvGrpSpPr>
          <p:cNvPr id="115" name="Gruppo 114">
            <a:extLst>
              <a:ext uri="{FF2B5EF4-FFF2-40B4-BE49-F238E27FC236}">
                <a16:creationId xmlns:a16="http://schemas.microsoft.com/office/drawing/2014/main" id="{CA0F4FEC-2B6B-CF38-739F-C1D5DCE13624}"/>
              </a:ext>
            </a:extLst>
          </p:cNvPr>
          <p:cNvGrpSpPr/>
          <p:nvPr/>
        </p:nvGrpSpPr>
        <p:grpSpPr>
          <a:xfrm>
            <a:off x="106210" y="4528968"/>
            <a:ext cx="3422769" cy="602062"/>
            <a:chOff x="301329" y="4841631"/>
            <a:chExt cx="3708000" cy="652234"/>
          </a:xfrm>
        </p:grpSpPr>
        <p:sp>
          <p:nvSpPr>
            <p:cNvPr id="116" name="Rettangolo 115">
              <a:extLst>
                <a:ext uri="{FF2B5EF4-FFF2-40B4-BE49-F238E27FC236}">
                  <a16:creationId xmlns:a16="http://schemas.microsoft.com/office/drawing/2014/main" id="{FC8C6F03-D01B-373D-7688-982AB7AD4490}"/>
                </a:ext>
              </a:extLst>
            </p:cNvPr>
            <p:cNvSpPr/>
            <p:nvPr/>
          </p:nvSpPr>
          <p:spPr>
            <a:xfrm>
              <a:off x="301329" y="5077060"/>
              <a:ext cx="3708000" cy="416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spAutoFit/>
            </a:bodyPr>
            <a:lstStyle/>
            <a:p>
              <a:pPr algn="l" defTabSz="844083" rtl="0"/>
              <a:r>
                <a:rPr lang="it-IT" sz="923" kern="1200" dirty="0">
                  <a:solidFill>
                    <a:srgbClr val="00338D"/>
                  </a:solidFill>
                  <a:latin typeface="Arial"/>
                </a:rPr>
                <a:t>Sussistenza di </a:t>
              </a:r>
              <a:r>
                <a:rPr lang="it-IT" sz="923" b="1" kern="1200" dirty="0">
                  <a:solidFill>
                    <a:srgbClr val="00338D"/>
                  </a:solidFill>
                  <a:latin typeface="Arial"/>
                </a:rPr>
                <a:t>protocolli o codici di condotta </a:t>
              </a:r>
              <a:r>
                <a:rPr lang="it-IT" sz="923" kern="1200" dirty="0">
                  <a:solidFill>
                    <a:srgbClr val="00338D"/>
                  </a:solidFill>
                  <a:latin typeface="Arial"/>
                </a:rPr>
                <a:t>volti a chiarire principi e regole di comportamento di natura etico- deontologica</a:t>
              </a:r>
            </a:p>
          </p:txBody>
        </p:sp>
        <p:grpSp>
          <p:nvGrpSpPr>
            <p:cNvPr id="117" name="Gruppo 116">
              <a:extLst>
                <a:ext uri="{FF2B5EF4-FFF2-40B4-BE49-F238E27FC236}">
                  <a16:creationId xmlns:a16="http://schemas.microsoft.com/office/drawing/2014/main" id="{EBB8237D-1CF6-8D41-9160-AB8114969102}"/>
                </a:ext>
              </a:extLst>
            </p:cNvPr>
            <p:cNvGrpSpPr/>
            <p:nvPr/>
          </p:nvGrpSpPr>
          <p:grpSpPr>
            <a:xfrm>
              <a:off x="301329" y="4841631"/>
              <a:ext cx="3708000" cy="279499"/>
              <a:chOff x="3890927" y="4990379"/>
              <a:chExt cx="3240000" cy="279499"/>
            </a:xfrm>
          </p:grpSpPr>
          <p:sp>
            <p:nvSpPr>
              <p:cNvPr id="119" name="Rettangolo 118">
                <a:extLst>
                  <a:ext uri="{FF2B5EF4-FFF2-40B4-BE49-F238E27FC236}">
                    <a16:creationId xmlns:a16="http://schemas.microsoft.com/office/drawing/2014/main" id="{9F2894BD-C884-D864-377A-332A55C9CE23}"/>
                  </a:ext>
                </a:extLst>
              </p:cNvPr>
              <p:cNvSpPr/>
              <p:nvPr/>
            </p:nvSpPr>
            <p:spPr>
              <a:xfrm>
                <a:off x="3890927" y="4990379"/>
                <a:ext cx="3240000" cy="279499"/>
              </a:xfrm>
              <a:prstGeom prst="rect">
                <a:avLst/>
              </a:prstGeom>
              <a:solidFill>
                <a:srgbClr val="0091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spAutoFit/>
              </a:bodyPr>
              <a:lstStyle/>
              <a:p>
                <a:pPr algn="ctr" defTabSz="844083" rtl="0"/>
                <a:r>
                  <a:rPr lang="it-IT" sz="1015" b="1" kern="1200" dirty="0">
                    <a:solidFill>
                      <a:srgbClr val="FFFFFF"/>
                    </a:solidFill>
                    <a:latin typeface="Arial"/>
                  </a:rPr>
                  <a:t>Standard di comportamento</a:t>
                </a:r>
              </a:p>
            </p:txBody>
          </p:sp>
          <p:sp>
            <p:nvSpPr>
              <p:cNvPr id="120" name="Ovale 119">
                <a:extLst>
                  <a:ext uri="{FF2B5EF4-FFF2-40B4-BE49-F238E27FC236}">
                    <a16:creationId xmlns:a16="http://schemas.microsoft.com/office/drawing/2014/main" id="{3A4C92DA-EF23-9F75-772C-FBCB2A8F4E9A}"/>
                  </a:ext>
                </a:extLst>
              </p:cNvPr>
              <p:cNvSpPr/>
              <p:nvPr/>
            </p:nvSpPr>
            <p:spPr>
              <a:xfrm>
                <a:off x="4084395" y="5040129"/>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1015" b="1" kern="1200" dirty="0">
                    <a:solidFill>
                      <a:srgbClr val="0091DA"/>
                    </a:solidFill>
                    <a:latin typeface="Arial"/>
                  </a:rPr>
                  <a:t>2</a:t>
                </a:r>
              </a:p>
            </p:txBody>
          </p:sp>
        </p:grpSp>
        <p:cxnSp>
          <p:nvCxnSpPr>
            <p:cNvPr id="118" name="Connettore 1 77">
              <a:extLst>
                <a:ext uri="{FF2B5EF4-FFF2-40B4-BE49-F238E27FC236}">
                  <a16:creationId xmlns:a16="http://schemas.microsoft.com/office/drawing/2014/main" id="{47CE1FFA-16D3-DA42-FF3E-CFF670DC6B41}"/>
                </a:ext>
              </a:extLst>
            </p:cNvPr>
            <p:cNvCxnSpPr/>
            <p:nvPr/>
          </p:nvCxnSpPr>
          <p:spPr>
            <a:xfrm>
              <a:off x="301329" y="5493865"/>
              <a:ext cx="3708000" cy="0"/>
            </a:xfrm>
            <a:prstGeom prst="line">
              <a:avLst/>
            </a:prstGeom>
            <a:ln w="9525">
              <a:solidFill>
                <a:srgbClr val="0091DA"/>
              </a:solidFill>
            </a:ln>
          </p:spPr>
          <p:style>
            <a:lnRef idx="1">
              <a:schemeClr val="accent1"/>
            </a:lnRef>
            <a:fillRef idx="0">
              <a:schemeClr val="accent1"/>
            </a:fillRef>
            <a:effectRef idx="0">
              <a:schemeClr val="accent1"/>
            </a:effectRef>
            <a:fontRef idx="minor">
              <a:schemeClr val="tx1"/>
            </a:fontRef>
          </p:style>
        </p:cxnSp>
      </p:grpSp>
      <p:grpSp>
        <p:nvGrpSpPr>
          <p:cNvPr id="121" name="Gruppo 120">
            <a:extLst>
              <a:ext uri="{FF2B5EF4-FFF2-40B4-BE49-F238E27FC236}">
                <a16:creationId xmlns:a16="http://schemas.microsoft.com/office/drawing/2014/main" id="{6E24F907-7540-F69F-6970-13B8EFF1EACB}"/>
              </a:ext>
            </a:extLst>
          </p:cNvPr>
          <p:cNvGrpSpPr/>
          <p:nvPr/>
        </p:nvGrpSpPr>
        <p:grpSpPr>
          <a:xfrm>
            <a:off x="4673927" y="1739525"/>
            <a:ext cx="3422769" cy="1030497"/>
            <a:chOff x="5139624" y="1903539"/>
            <a:chExt cx="3708000" cy="1116372"/>
          </a:xfrm>
        </p:grpSpPr>
        <p:sp>
          <p:nvSpPr>
            <p:cNvPr id="122" name="Rettangolo 121">
              <a:extLst>
                <a:ext uri="{FF2B5EF4-FFF2-40B4-BE49-F238E27FC236}">
                  <a16:creationId xmlns:a16="http://schemas.microsoft.com/office/drawing/2014/main" id="{344FD0BD-278E-A672-CFDF-5D6250FA5394}"/>
                </a:ext>
              </a:extLst>
            </p:cNvPr>
            <p:cNvSpPr/>
            <p:nvPr/>
          </p:nvSpPr>
          <p:spPr>
            <a:xfrm>
              <a:off x="5139624" y="2141482"/>
              <a:ext cx="3708000" cy="878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spAutoFit/>
            </a:bodyPr>
            <a:lstStyle/>
            <a:p>
              <a:pPr algn="l" defTabSz="844083" rtl="0"/>
              <a:r>
                <a:rPr lang="it-IT" sz="923" kern="1200" dirty="0">
                  <a:solidFill>
                    <a:srgbClr val="00338D"/>
                  </a:solidFill>
                  <a:latin typeface="Arial"/>
                </a:rPr>
                <a:t>Esistenza di un efficace </a:t>
              </a:r>
              <a:r>
                <a:rPr lang="it-IT" sz="923" b="1" kern="1200" dirty="0">
                  <a:solidFill>
                    <a:srgbClr val="00338D"/>
                  </a:solidFill>
                  <a:latin typeface="Arial"/>
                </a:rPr>
                <a:t>sistema di gestione, incentivazione e valutazione del personale </a:t>
              </a:r>
              <a:r>
                <a:rPr lang="it-IT" sz="923" kern="1200" dirty="0">
                  <a:solidFill>
                    <a:srgbClr val="00338D"/>
                  </a:solidFill>
                  <a:latin typeface="Arial"/>
                </a:rPr>
                <a:t>(i.e. definizione di obiettivi chiari, oggettivi e quantificabili, valutazione delle performance basata anche su elementi qualitativi legati ad aspetti etico-deontologici, ecc.)</a:t>
              </a:r>
            </a:p>
          </p:txBody>
        </p:sp>
        <p:grpSp>
          <p:nvGrpSpPr>
            <p:cNvPr id="123" name="Gruppo 122">
              <a:extLst>
                <a:ext uri="{FF2B5EF4-FFF2-40B4-BE49-F238E27FC236}">
                  <a16:creationId xmlns:a16="http://schemas.microsoft.com/office/drawing/2014/main" id="{0C8C9283-05AB-3DB2-558C-4921ABFB940A}"/>
                </a:ext>
              </a:extLst>
            </p:cNvPr>
            <p:cNvGrpSpPr/>
            <p:nvPr/>
          </p:nvGrpSpPr>
          <p:grpSpPr>
            <a:xfrm>
              <a:off x="5139624" y="1903539"/>
              <a:ext cx="3708000" cy="279499"/>
              <a:chOff x="3890927" y="4127519"/>
              <a:chExt cx="3240000" cy="279499"/>
            </a:xfrm>
          </p:grpSpPr>
          <p:sp>
            <p:nvSpPr>
              <p:cNvPr id="125" name="Rettangolo 124">
                <a:extLst>
                  <a:ext uri="{FF2B5EF4-FFF2-40B4-BE49-F238E27FC236}">
                    <a16:creationId xmlns:a16="http://schemas.microsoft.com/office/drawing/2014/main" id="{1E0502F5-38E8-6EEC-3373-7F3A2EAF060A}"/>
                  </a:ext>
                </a:extLst>
              </p:cNvPr>
              <p:cNvSpPr/>
              <p:nvPr/>
            </p:nvSpPr>
            <p:spPr>
              <a:xfrm>
                <a:off x="3890927" y="4127519"/>
                <a:ext cx="3240000" cy="279499"/>
              </a:xfrm>
              <a:prstGeom prst="rect">
                <a:avLst/>
              </a:prstGeom>
              <a:solidFill>
                <a:srgbClr val="00A3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spAutoFit/>
              </a:bodyPr>
              <a:lstStyle/>
              <a:p>
                <a:pPr algn="ctr" defTabSz="844083" rtl="0"/>
                <a:r>
                  <a:rPr lang="it-IT" sz="1015" b="1" kern="1200" dirty="0">
                    <a:solidFill>
                      <a:srgbClr val="FFFFFF"/>
                    </a:solidFill>
                    <a:latin typeface="Arial"/>
                  </a:rPr>
                  <a:t>Risorse umane</a:t>
                </a:r>
              </a:p>
            </p:txBody>
          </p:sp>
          <p:sp>
            <p:nvSpPr>
              <p:cNvPr id="126" name="Ovale 125">
                <a:extLst>
                  <a:ext uri="{FF2B5EF4-FFF2-40B4-BE49-F238E27FC236}">
                    <a16:creationId xmlns:a16="http://schemas.microsoft.com/office/drawing/2014/main" id="{DB437009-C63B-6282-81EA-E0552F4DCDF2}"/>
                  </a:ext>
                </a:extLst>
              </p:cNvPr>
              <p:cNvSpPr/>
              <p:nvPr/>
            </p:nvSpPr>
            <p:spPr>
              <a:xfrm>
                <a:off x="4084395" y="4177269"/>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1015" b="1" kern="1200" dirty="0">
                    <a:solidFill>
                      <a:srgbClr val="00A3A1"/>
                    </a:solidFill>
                    <a:latin typeface="Arial"/>
                  </a:rPr>
                  <a:t>5</a:t>
                </a:r>
              </a:p>
            </p:txBody>
          </p:sp>
        </p:grpSp>
        <p:cxnSp>
          <p:nvCxnSpPr>
            <p:cNvPr id="124" name="Connettore 1 78">
              <a:extLst>
                <a:ext uri="{FF2B5EF4-FFF2-40B4-BE49-F238E27FC236}">
                  <a16:creationId xmlns:a16="http://schemas.microsoft.com/office/drawing/2014/main" id="{F9E1B05A-0B27-E7D0-0687-C28690673D02}"/>
                </a:ext>
              </a:extLst>
            </p:cNvPr>
            <p:cNvCxnSpPr/>
            <p:nvPr/>
          </p:nvCxnSpPr>
          <p:spPr>
            <a:xfrm>
              <a:off x="5139624" y="3019911"/>
              <a:ext cx="3708000" cy="0"/>
            </a:xfrm>
            <a:prstGeom prst="line">
              <a:avLst/>
            </a:prstGeom>
            <a:ln w="9525">
              <a:solidFill>
                <a:srgbClr val="00A3A1"/>
              </a:solidFill>
            </a:ln>
          </p:spPr>
          <p:style>
            <a:lnRef idx="1">
              <a:schemeClr val="accent1"/>
            </a:lnRef>
            <a:fillRef idx="0">
              <a:schemeClr val="accent1"/>
            </a:fillRef>
            <a:effectRef idx="0">
              <a:schemeClr val="accent1"/>
            </a:effectRef>
            <a:fontRef idx="minor">
              <a:schemeClr val="tx1"/>
            </a:fontRef>
          </p:style>
        </p:cxnSp>
      </p:grpSp>
      <p:grpSp>
        <p:nvGrpSpPr>
          <p:cNvPr id="127" name="Gruppo 126">
            <a:extLst>
              <a:ext uri="{FF2B5EF4-FFF2-40B4-BE49-F238E27FC236}">
                <a16:creationId xmlns:a16="http://schemas.microsoft.com/office/drawing/2014/main" id="{B63686DB-581C-A389-6269-8B0A0D79C1E8}"/>
              </a:ext>
            </a:extLst>
          </p:cNvPr>
          <p:cNvGrpSpPr/>
          <p:nvPr/>
        </p:nvGrpSpPr>
        <p:grpSpPr>
          <a:xfrm>
            <a:off x="106210" y="3138781"/>
            <a:ext cx="3422769" cy="1170083"/>
            <a:chOff x="301329" y="3375907"/>
            <a:chExt cx="3708000" cy="1267590"/>
          </a:xfrm>
        </p:grpSpPr>
        <p:sp>
          <p:nvSpPr>
            <p:cNvPr id="128" name="Rettangolo 127">
              <a:extLst>
                <a:ext uri="{FF2B5EF4-FFF2-40B4-BE49-F238E27FC236}">
                  <a16:creationId xmlns:a16="http://schemas.microsoft.com/office/drawing/2014/main" id="{657F09A5-F2DB-34A8-7077-784DAC825B7F}"/>
                </a:ext>
              </a:extLst>
            </p:cNvPr>
            <p:cNvSpPr/>
            <p:nvPr/>
          </p:nvSpPr>
          <p:spPr>
            <a:xfrm>
              <a:off x="301329" y="3611193"/>
              <a:ext cx="3708000" cy="1032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spAutoFit/>
            </a:bodyPr>
            <a:lstStyle/>
            <a:p>
              <a:pPr algn="l" defTabSz="844083" rtl="0"/>
              <a:r>
                <a:rPr lang="it-IT" sz="923" kern="1200" dirty="0">
                  <a:solidFill>
                    <a:srgbClr val="00338D"/>
                  </a:solidFill>
                  <a:latin typeface="Arial"/>
                </a:rPr>
                <a:t>Presenza di un efficace </a:t>
              </a:r>
              <a:r>
                <a:rPr lang="it-IT" sz="923" b="1" kern="1200" dirty="0">
                  <a:solidFill>
                    <a:srgbClr val="00338D"/>
                  </a:solidFill>
                  <a:latin typeface="Arial"/>
                </a:rPr>
                <a:t>sistema di comunicazione interno</a:t>
              </a:r>
              <a:r>
                <a:rPr lang="it-IT" sz="923" kern="1200" dirty="0">
                  <a:solidFill>
                    <a:srgbClr val="00338D"/>
                  </a:solidFill>
                  <a:latin typeface="Arial"/>
                </a:rPr>
                <a:t>, ben regolamentato ed in grado di far giungere tempestivamente a tutti le regole e le disposizioni interne. Il personale deve poter disporre altresì di meccanismi per comunicare verso l'alto le informazioni rilevanti. Si verifica, infine, l'efficienza della comunicazione </a:t>
              </a:r>
              <a:r>
                <a:rPr lang="it-IT" sz="923" kern="1200" dirty="0" err="1">
                  <a:solidFill>
                    <a:srgbClr val="00338D"/>
                  </a:solidFill>
                  <a:latin typeface="Arial"/>
                </a:rPr>
                <a:t>interfunzionale</a:t>
              </a:r>
              <a:endParaRPr lang="it-IT" sz="923" kern="1200" dirty="0">
                <a:solidFill>
                  <a:srgbClr val="00338D"/>
                </a:solidFill>
                <a:latin typeface="Arial"/>
              </a:endParaRPr>
            </a:p>
          </p:txBody>
        </p:sp>
        <p:grpSp>
          <p:nvGrpSpPr>
            <p:cNvPr id="129" name="Gruppo 128">
              <a:extLst>
                <a:ext uri="{FF2B5EF4-FFF2-40B4-BE49-F238E27FC236}">
                  <a16:creationId xmlns:a16="http://schemas.microsoft.com/office/drawing/2014/main" id="{D512E25E-2D21-8B31-CB1D-F7FB9811BB80}"/>
                </a:ext>
              </a:extLst>
            </p:cNvPr>
            <p:cNvGrpSpPr/>
            <p:nvPr/>
          </p:nvGrpSpPr>
          <p:grpSpPr>
            <a:xfrm>
              <a:off x="301329" y="3375907"/>
              <a:ext cx="3708000" cy="279499"/>
              <a:chOff x="3890927" y="4702759"/>
              <a:chExt cx="3240000" cy="279499"/>
            </a:xfrm>
          </p:grpSpPr>
          <p:sp>
            <p:nvSpPr>
              <p:cNvPr id="131" name="Rettangolo 130">
                <a:extLst>
                  <a:ext uri="{FF2B5EF4-FFF2-40B4-BE49-F238E27FC236}">
                    <a16:creationId xmlns:a16="http://schemas.microsoft.com/office/drawing/2014/main" id="{7296E2D5-4E59-F6FE-A7CD-C9219AA24216}"/>
                  </a:ext>
                </a:extLst>
              </p:cNvPr>
              <p:cNvSpPr/>
              <p:nvPr/>
            </p:nvSpPr>
            <p:spPr>
              <a:xfrm>
                <a:off x="3890927" y="4702759"/>
                <a:ext cx="3240000" cy="279499"/>
              </a:xfrm>
              <a:prstGeom prst="rect">
                <a:avLst/>
              </a:prstGeom>
              <a:solidFill>
                <a:srgbClr val="6D20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spAutoFit/>
              </a:bodyPr>
              <a:lstStyle/>
              <a:p>
                <a:pPr algn="ctr" defTabSz="844083" rtl="0"/>
                <a:r>
                  <a:rPr lang="it-IT" sz="1015" b="1" kern="1200" dirty="0">
                    <a:solidFill>
                      <a:srgbClr val="FFFFFF"/>
                    </a:solidFill>
                    <a:latin typeface="Arial"/>
                  </a:rPr>
                  <a:t>Comunicazione</a:t>
                </a:r>
              </a:p>
            </p:txBody>
          </p:sp>
          <p:sp>
            <p:nvSpPr>
              <p:cNvPr id="132" name="Ovale 131">
                <a:extLst>
                  <a:ext uri="{FF2B5EF4-FFF2-40B4-BE49-F238E27FC236}">
                    <a16:creationId xmlns:a16="http://schemas.microsoft.com/office/drawing/2014/main" id="{FB06316D-F8A9-5AD1-82F5-B8A491619C41}"/>
                  </a:ext>
                </a:extLst>
              </p:cNvPr>
              <p:cNvSpPr/>
              <p:nvPr/>
            </p:nvSpPr>
            <p:spPr>
              <a:xfrm>
                <a:off x="4084395" y="4752509"/>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1015" b="1" kern="1200" dirty="0">
                    <a:solidFill>
                      <a:srgbClr val="6D2077"/>
                    </a:solidFill>
                    <a:latin typeface="Arial"/>
                  </a:rPr>
                  <a:t>3</a:t>
                </a:r>
              </a:p>
            </p:txBody>
          </p:sp>
        </p:grpSp>
        <p:cxnSp>
          <p:nvCxnSpPr>
            <p:cNvPr id="130" name="Connettore 1 79">
              <a:extLst>
                <a:ext uri="{FF2B5EF4-FFF2-40B4-BE49-F238E27FC236}">
                  <a16:creationId xmlns:a16="http://schemas.microsoft.com/office/drawing/2014/main" id="{F1FC95B7-3257-D1F6-01CB-957260FA507F}"/>
                </a:ext>
              </a:extLst>
            </p:cNvPr>
            <p:cNvCxnSpPr/>
            <p:nvPr/>
          </p:nvCxnSpPr>
          <p:spPr>
            <a:xfrm>
              <a:off x="301329" y="4643497"/>
              <a:ext cx="3708000" cy="0"/>
            </a:xfrm>
            <a:prstGeom prst="line">
              <a:avLst/>
            </a:prstGeom>
            <a:ln w="9525">
              <a:solidFill>
                <a:srgbClr val="6D2077"/>
              </a:solidFill>
            </a:ln>
          </p:spPr>
          <p:style>
            <a:lnRef idx="1">
              <a:schemeClr val="accent1"/>
            </a:lnRef>
            <a:fillRef idx="0">
              <a:schemeClr val="accent1"/>
            </a:fillRef>
            <a:effectRef idx="0">
              <a:schemeClr val="accent1"/>
            </a:effectRef>
            <a:fontRef idx="minor">
              <a:schemeClr val="tx1"/>
            </a:fontRef>
          </p:style>
        </p:cxnSp>
      </p:grpSp>
      <p:grpSp>
        <p:nvGrpSpPr>
          <p:cNvPr id="133" name="Gruppo 132">
            <a:extLst>
              <a:ext uri="{FF2B5EF4-FFF2-40B4-BE49-F238E27FC236}">
                <a16:creationId xmlns:a16="http://schemas.microsoft.com/office/drawing/2014/main" id="{FE4228B6-2501-861C-CF30-F12F07C5DDC4}"/>
              </a:ext>
            </a:extLst>
          </p:cNvPr>
          <p:cNvGrpSpPr/>
          <p:nvPr/>
        </p:nvGrpSpPr>
        <p:grpSpPr>
          <a:xfrm>
            <a:off x="3951382" y="3518793"/>
            <a:ext cx="1296000" cy="1296000"/>
            <a:chOff x="4280664" y="3526276"/>
            <a:chExt cx="1404000" cy="1404000"/>
          </a:xfrm>
        </p:grpSpPr>
        <p:sp>
          <p:nvSpPr>
            <p:cNvPr id="134" name="Rettangolo 133">
              <a:extLst>
                <a:ext uri="{FF2B5EF4-FFF2-40B4-BE49-F238E27FC236}">
                  <a16:creationId xmlns:a16="http://schemas.microsoft.com/office/drawing/2014/main" id="{C57F05FF-06D2-660E-A04D-4C7B37BCCA6B}"/>
                </a:ext>
              </a:extLst>
            </p:cNvPr>
            <p:cNvSpPr/>
            <p:nvPr/>
          </p:nvSpPr>
          <p:spPr>
            <a:xfrm rot="1387419">
              <a:off x="4316664" y="3562276"/>
              <a:ext cx="1332000" cy="1332000"/>
            </a:xfrm>
            <a:prstGeom prst="rect">
              <a:avLst/>
            </a:prstGeom>
            <a:solidFill>
              <a:srgbClr val="BC204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endParaRPr lang="it-IT" sz="923" kern="1200" dirty="0" err="1">
                <a:solidFill>
                  <a:srgbClr val="FFFFFF"/>
                </a:solidFill>
                <a:latin typeface="Arial"/>
              </a:endParaRPr>
            </a:p>
          </p:txBody>
        </p:sp>
        <p:sp>
          <p:nvSpPr>
            <p:cNvPr id="135" name="Rettangolo 134">
              <a:extLst>
                <a:ext uri="{FF2B5EF4-FFF2-40B4-BE49-F238E27FC236}">
                  <a16:creationId xmlns:a16="http://schemas.microsoft.com/office/drawing/2014/main" id="{D8C22120-90E0-534B-3E01-A1697D5AB68A}"/>
                </a:ext>
              </a:extLst>
            </p:cNvPr>
            <p:cNvSpPr/>
            <p:nvPr/>
          </p:nvSpPr>
          <p:spPr>
            <a:xfrm rot="4087419">
              <a:off x="4316664" y="3562276"/>
              <a:ext cx="1332000" cy="1332000"/>
            </a:xfrm>
            <a:prstGeom prst="rect">
              <a:avLst/>
            </a:prstGeom>
            <a:solidFill>
              <a:srgbClr val="BC204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endParaRPr lang="it-IT" sz="923" kern="1200" dirty="0" err="1">
                <a:solidFill>
                  <a:srgbClr val="FFFFFF"/>
                </a:solidFill>
                <a:latin typeface="Arial"/>
              </a:endParaRPr>
            </a:p>
          </p:txBody>
        </p:sp>
        <p:sp>
          <p:nvSpPr>
            <p:cNvPr id="136" name="Ovale 135">
              <a:extLst>
                <a:ext uri="{FF2B5EF4-FFF2-40B4-BE49-F238E27FC236}">
                  <a16:creationId xmlns:a16="http://schemas.microsoft.com/office/drawing/2014/main" id="{F6D6A41E-52CE-D4F3-4C8C-0E4B81F040AF}"/>
                </a:ext>
              </a:extLst>
            </p:cNvPr>
            <p:cNvSpPr/>
            <p:nvPr/>
          </p:nvSpPr>
          <p:spPr>
            <a:xfrm>
              <a:off x="4280664" y="3526276"/>
              <a:ext cx="1404000" cy="14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1108" b="1" kern="1200" dirty="0">
                  <a:solidFill>
                    <a:srgbClr val="00338D"/>
                  </a:solidFill>
                  <a:latin typeface="Arial"/>
                </a:rPr>
                <a:t>Elementi del Sistema dei Controlli Generali</a:t>
              </a:r>
            </a:p>
          </p:txBody>
        </p:sp>
      </p:grpSp>
      <p:sp>
        <p:nvSpPr>
          <p:cNvPr id="137" name="Rettangolo 136">
            <a:extLst>
              <a:ext uri="{FF2B5EF4-FFF2-40B4-BE49-F238E27FC236}">
                <a16:creationId xmlns:a16="http://schemas.microsoft.com/office/drawing/2014/main" id="{240641D4-D281-1747-D813-429ED86B1F52}"/>
              </a:ext>
            </a:extLst>
          </p:cNvPr>
          <p:cNvSpPr/>
          <p:nvPr/>
        </p:nvSpPr>
        <p:spPr>
          <a:xfrm>
            <a:off x="787997" y="1156570"/>
            <a:ext cx="6943878" cy="49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9846" tIns="49846" rIns="49846" bIns="49846" rtlCol="0" anchor="ctr">
            <a:spAutoFit/>
          </a:bodyPr>
          <a:lstStyle/>
          <a:p>
            <a:pPr algn="l" defTabSz="844083" rtl="0"/>
            <a:r>
              <a:rPr lang="it-IT" sz="2585" kern="1200" dirty="0">
                <a:solidFill>
                  <a:srgbClr val="002060"/>
                </a:solidFill>
                <a:latin typeface="KPMG Bold"/>
              </a:rPr>
              <a:t>Quadro di sintesi del sistema dei controlli generali</a:t>
            </a:r>
          </a:p>
        </p:txBody>
      </p:sp>
      <p:sp>
        <p:nvSpPr>
          <p:cNvPr id="8" name="Rettangolo 7">
            <a:extLst>
              <a:ext uri="{FF2B5EF4-FFF2-40B4-BE49-F238E27FC236}">
                <a16:creationId xmlns:a16="http://schemas.microsoft.com/office/drawing/2014/main" id="{A82C5DAD-7A06-C5BE-B4B9-524D0BB83995}"/>
              </a:ext>
            </a:extLst>
          </p:cNvPr>
          <p:cNvSpPr/>
          <p:nvPr/>
        </p:nvSpPr>
        <p:spPr>
          <a:xfrm>
            <a:off x="182197" y="510545"/>
            <a:ext cx="500710"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5.1</a:t>
            </a:r>
          </a:p>
        </p:txBody>
      </p:sp>
    </p:spTree>
    <p:extLst>
      <p:ext uri="{BB962C8B-B14F-4D97-AF65-F5344CB8AC3E}">
        <p14:creationId xmlns:p14="http://schemas.microsoft.com/office/powerpoint/2010/main" val="39497039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787998" y="757003"/>
            <a:ext cx="7639200" cy="478523"/>
          </a:xfrm>
        </p:spPr>
        <p:txBody>
          <a:bodyPr/>
          <a:lstStyle/>
          <a:p>
            <a:r>
              <a:rPr lang="it-IT" sz="3692" dirty="0"/>
              <a:t>Approccio Metodologico: Redazione del Modello</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716803" y="1169057"/>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sp>
        <p:nvSpPr>
          <p:cNvPr id="93" name="Rettangolo arrotondato 13">
            <a:extLst>
              <a:ext uri="{FF2B5EF4-FFF2-40B4-BE49-F238E27FC236}">
                <a16:creationId xmlns:a16="http://schemas.microsoft.com/office/drawing/2014/main" id="{501D4C1B-CDD0-472C-8688-FAD69F708E70}"/>
              </a:ext>
            </a:extLst>
          </p:cNvPr>
          <p:cNvSpPr/>
          <p:nvPr/>
        </p:nvSpPr>
        <p:spPr>
          <a:xfrm>
            <a:off x="883047" y="4582968"/>
            <a:ext cx="2311354" cy="289169"/>
          </a:xfrm>
          <a:prstGeom prst="roundRect">
            <a:avLst/>
          </a:prstGeom>
          <a:solidFill>
            <a:srgbClr val="50C4FF"/>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marL="263776" indent="-263776" algn="just" defTabSz="844083" rtl="0">
              <a:buClr>
                <a:srgbClr val="FFFFFF"/>
              </a:buClr>
              <a:buFont typeface="Arial" panose="020B0604020202020204" pitchFamily="34" charset="0"/>
              <a:buChar char="►"/>
            </a:pPr>
            <a:r>
              <a:rPr lang="it-IT" sz="1292" b="1" kern="1200" dirty="0">
                <a:solidFill>
                  <a:srgbClr val="FFFFFF"/>
                </a:solidFill>
                <a:latin typeface="Arial"/>
              </a:rPr>
              <a:t>obiettivi/output di fase</a:t>
            </a:r>
          </a:p>
        </p:txBody>
      </p:sp>
      <p:sp>
        <p:nvSpPr>
          <p:cNvPr id="94" name="Rettangolo 93">
            <a:extLst>
              <a:ext uri="{FF2B5EF4-FFF2-40B4-BE49-F238E27FC236}">
                <a16:creationId xmlns:a16="http://schemas.microsoft.com/office/drawing/2014/main" id="{947B8828-E0F0-405F-8E73-209F11180CD4}"/>
              </a:ext>
            </a:extLst>
          </p:cNvPr>
          <p:cNvSpPr/>
          <p:nvPr/>
        </p:nvSpPr>
        <p:spPr>
          <a:xfrm>
            <a:off x="883047" y="4864355"/>
            <a:ext cx="6969323" cy="1023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spAutoFit/>
          </a:bodyPr>
          <a:lstStyle/>
          <a:p>
            <a:pPr marL="199390" indent="-199390" algn="just" defTabSz="844083" rtl="0">
              <a:buFont typeface="Arial" panose="020B0604020202020204" pitchFamily="34" charset="0"/>
              <a:buChar char="•"/>
            </a:pPr>
            <a:r>
              <a:rPr lang="it-IT" sz="1200" b="1" kern="1200" dirty="0">
                <a:solidFill>
                  <a:srgbClr val="00338D"/>
                </a:solidFill>
                <a:latin typeface="Arial"/>
              </a:rPr>
              <a:t>Modello di organizzazione gestione e controllo</a:t>
            </a:r>
            <a:r>
              <a:rPr lang="it-IT" sz="1200" kern="1200" dirty="0">
                <a:solidFill>
                  <a:srgbClr val="00338D"/>
                </a:solidFill>
                <a:latin typeface="Arial"/>
              </a:rPr>
              <a:t>, composto di Parte Generale e Parte Speciale, Codice etico, elenco reati, Statuto dell'Organismo di Vigilanza, Sistema disciplinare e Sistema di reporting all'Organismo di Vigilanza</a:t>
            </a:r>
          </a:p>
          <a:p>
            <a:pPr marL="199390" indent="-199390" algn="just" defTabSz="844083" rtl="0">
              <a:buFont typeface="Arial" panose="020B0604020202020204" pitchFamily="34" charset="0"/>
              <a:buChar char="•"/>
            </a:pPr>
            <a:r>
              <a:rPr lang="it-IT" sz="1200" b="1" kern="1200" dirty="0">
                <a:solidFill>
                  <a:srgbClr val="00338D"/>
                </a:solidFill>
                <a:latin typeface="Arial"/>
              </a:rPr>
              <a:t>Adozione e comunicazione </a:t>
            </a:r>
            <a:r>
              <a:rPr lang="it-IT" sz="1200" kern="1200" dirty="0">
                <a:solidFill>
                  <a:srgbClr val="00338D"/>
                </a:solidFill>
                <a:latin typeface="Arial"/>
              </a:rPr>
              <a:t>del Modello e dei suoi elementi costitutivi </a:t>
            </a:r>
          </a:p>
          <a:p>
            <a:pPr marL="199390" indent="-199390" algn="just" defTabSz="844083" rtl="0">
              <a:buFont typeface="Arial" panose="020B0604020202020204" pitchFamily="34" charset="0"/>
              <a:buChar char="•"/>
            </a:pPr>
            <a:r>
              <a:rPr lang="it-IT" sz="1200" kern="1200" dirty="0">
                <a:solidFill>
                  <a:srgbClr val="00338D"/>
                </a:solidFill>
                <a:latin typeface="Arial"/>
              </a:rPr>
              <a:t>Individuazione e nomina dell'</a:t>
            </a:r>
            <a:r>
              <a:rPr lang="it-IT" sz="1200" b="1" kern="1200" dirty="0">
                <a:solidFill>
                  <a:srgbClr val="00338D"/>
                </a:solidFill>
                <a:latin typeface="Arial"/>
              </a:rPr>
              <a:t>Organismo di Vigilanza</a:t>
            </a:r>
          </a:p>
        </p:txBody>
      </p:sp>
      <p:sp>
        <p:nvSpPr>
          <p:cNvPr id="95" name="Rectangle 1">
            <a:extLst>
              <a:ext uri="{FF2B5EF4-FFF2-40B4-BE49-F238E27FC236}">
                <a16:creationId xmlns:a16="http://schemas.microsoft.com/office/drawing/2014/main" id="{6C01F588-18C2-4F0F-AB5A-0C28F8950B96}"/>
              </a:ext>
            </a:extLst>
          </p:cNvPr>
          <p:cNvSpPr>
            <a:spLocks noChangeArrowheads="1"/>
          </p:cNvSpPr>
          <p:nvPr/>
        </p:nvSpPr>
        <p:spPr bwMode="auto">
          <a:xfrm>
            <a:off x="690662" y="1399407"/>
            <a:ext cx="7626631" cy="180499"/>
          </a:xfrm>
          <a:prstGeom prst="rect">
            <a:avLst/>
          </a:prstGeom>
          <a:noFill/>
          <a:ln w="9525">
            <a:noFill/>
            <a:miter lim="800000"/>
            <a:headEnd/>
            <a:tailEnd/>
          </a:ln>
          <a:effectLst/>
        </p:spPr>
        <p:txBody>
          <a:bodyPr vert="horz" wrap="square" lIns="77913" tIns="0" rIns="77913" bIns="0" numCol="1" anchor="t" anchorCtr="0" compatLnSpc="1">
            <a:prstTxWarp prst="textNoShape">
              <a:avLst/>
            </a:prstTxWarp>
            <a:spAutoFit/>
          </a:bodyPr>
          <a:lstStyle/>
          <a:p>
            <a:pPr algn="just" defTabSz="844083" rtl="0" fontAlgn="base">
              <a:lnSpc>
                <a:spcPct val="105000"/>
              </a:lnSpc>
              <a:spcBef>
                <a:spcPct val="0"/>
              </a:spcBef>
              <a:spcAft>
                <a:spcPct val="0"/>
              </a:spcAft>
              <a:defRPr/>
            </a:pPr>
            <a:r>
              <a:rPr lang="it-IT" sz="1200" dirty="0">
                <a:solidFill>
                  <a:srgbClr val="00338D"/>
                </a:solidFill>
                <a:latin typeface="Arial"/>
                <a:ea typeface="+mn-ea"/>
                <a:cs typeface="+mn-cs"/>
              </a:rPr>
              <a:t>Assistenza al Consiglio di Amministrazione nella</a:t>
            </a:r>
            <a:endParaRPr lang="it-IT" sz="1200" b="1" dirty="0">
              <a:solidFill>
                <a:srgbClr val="000000"/>
              </a:solidFill>
              <a:latin typeface="Arial"/>
              <a:ea typeface="+mn-ea"/>
              <a:cs typeface="+mn-cs"/>
            </a:endParaRPr>
          </a:p>
        </p:txBody>
      </p:sp>
      <p:grpSp>
        <p:nvGrpSpPr>
          <p:cNvPr id="96" name="Gruppo 95">
            <a:extLst>
              <a:ext uri="{FF2B5EF4-FFF2-40B4-BE49-F238E27FC236}">
                <a16:creationId xmlns:a16="http://schemas.microsoft.com/office/drawing/2014/main" id="{4C2F9C8F-D7A4-4BEB-84E6-73F20AE9ECBA}"/>
              </a:ext>
            </a:extLst>
          </p:cNvPr>
          <p:cNvGrpSpPr/>
          <p:nvPr/>
        </p:nvGrpSpPr>
        <p:grpSpPr>
          <a:xfrm>
            <a:off x="845281" y="1620048"/>
            <a:ext cx="7471643" cy="374398"/>
            <a:chOff x="985720" y="1697118"/>
            <a:chExt cx="8094280" cy="405598"/>
          </a:xfrm>
        </p:grpSpPr>
        <p:sp>
          <p:nvSpPr>
            <p:cNvPr id="97" name="Rectangle 1">
              <a:extLst>
                <a:ext uri="{FF2B5EF4-FFF2-40B4-BE49-F238E27FC236}">
                  <a16:creationId xmlns:a16="http://schemas.microsoft.com/office/drawing/2014/main" id="{255941B4-F275-4C33-A42F-2CB81C49ED58}"/>
                </a:ext>
              </a:extLst>
            </p:cNvPr>
            <p:cNvSpPr>
              <a:spLocks noChangeArrowheads="1"/>
            </p:cNvSpPr>
            <p:nvPr/>
          </p:nvSpPr>
          <p:spPr bwMode="auto">
            <a:xfrm>
              <a:off x="1117200" y="1697118"/>
              <a:ext cx="7962800" cy="405598"/>
            </a:xfrm>
            <a:prstGeom prst="rect">
              <a:avLst/>
            </a:prstGeom>
            <a:noFill/>
            <a:ln w="9525">
              <a:noFill/>
              <a:miter lim="800000"/>
              <a:headEnd/>
              <a:tailEnd/>
            </a:ln>
            <a:effectLst/>
          </p:spPr>
          <p:txBody>
            <a:bodyPr vert="horz" wrap="square" lIns="77913" tIns="0" rIns="77913" bIns="0" numCol="1" anchor="t" anchorCtr="0" compatLnSpc="1">
              <a:prstTxWarp prst="textNoShape">
                <a:avLst/>
              </a:prstTxWarp>
              <a:spAutoFit/>
            </a:bodyPr>
            <a:lstStyle/>
            <a:p>
              <a:pPr algn="just" defTabSz="844083" rtl="0" fontAlgn="base">
                <a:lnSpc>
                  <a:spcPct val="105000"/>
                </a:lnSpc>
                <a:spcBef>
                  <a:spcPct val="0"/>
                </a:spcBef>
                <a:spcAft>
                  <a:spcPct val="0"/>
                </a:spcAft>
                <a:defRPr/>
              </a:pPr>
              <a:r>
                <a:rPr lang="it-IT" sz="1200" dirty="0">
                  <a:solidFill>
                    <a:srgbClr val="00338D"/>
                  </a:solidFill>
                  <a:latin typeface="Arial"/>
                  <a:ea typeface="+mn-ea"/>
                  <a:cs typeface="+mn-cs"/>
                </a:rPr>
                <a:t>predisposizione del </a:t>
              </a:r>
              <a:r>
                <a:rPr lang="it-IT" sz="1200" b="1" dirty="0">
                  <a:solidFill>
                    <a:srgbClr val="00338D"/>
                  </a:solidFill>
                  <a:latin typeface="Arial"/>
                  <a:ea typeface="+mn-ea"/>
                  <a:cs typeface="+mn-cs"/>
                </a:rPr>
                <a:t>Modello di organizzazione, gestione e controllo</a:t>
              </a:r>
              <a:r>
                <a:rPr lang="it-IT" sz="1200" dirty="0">
                  <a:solidFill>
                    <a:srgbClr val="00338D"/>
                  </a:solidFill>
                  <a:latin typeface="Arial"/>
                  <a:ea typeface="+mn-ea"/>
                  <a:cs typeface="+mn-cs"/>
                </a:rPr>
                <a:t>, alla luce delle </a:t>
              </a:r>
              <a:r>
                <a:rPr lang="it-IT" sz="1200" u="sng" dirty="0">
                  <a:solidFill>
                    <a:srgbClr val="00338D"/>
                  </a:solidFill>
                  <a:latin typeface="Arial"/>
                  <a:ea typeface="+mn-ea"/>
                  <a:cs typeface="+mn-cs"/>
                </a:rPr>
                <a:t>risultanze delle attività svolte nel corso delle fasi precedenti</a:t>
              </a:r>
              <a:endParaRPr lang="it-IT" sz="1200" b="1" dirty="0">
                <a:solidFill>
                  <a:srgbClr val="000000"/>
                </a:solidFill>
                <a:latin typeface="Arial"/>
                <a:ea typeface="+mn-ea"/>
                <a:cs typeface="+mn-cs"/>
              </a:endParaRPr>
            </a:p>
          </p:txBody>
        </p:sp>
        <p:sp>
          <p:nvSpPr>
            <p:cNvPr id="98" name="Freccia a destra 97">
              <a:extLst>
                <a:ext uri="{FF2B5EF4-FFF2-40B4-BE49-F238E27FC236}">
                  <a16:creationId xmlns:a16="http://schemas.microsoft.com/office/drawing/2014/main" id="{D1F94994-97DB-41A0-A34A-C3AF4386BE56}"/>
                </a:ext>
              </a:extLst>
            </p:cNvPr>
            <p:cNvSpPr/>
            <p:nvPr/>
          </p:nvSpPr>
          <p:spPr>
            <a:xfrm>
              <a:off x="985720" y="1817175"/>
              <a:ext cx="144000" cy="180000"/>
            </a:xfrm>
            <a:prstGeom prst="rightArrow">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just" defTabSz="844083" rtl="0"/>
              <a:endParaRPr lang="it-IT" sz="923" kern="1200" dirty="0" err="1">
                <a:solidFill>
                  <a:srgbClr val="FFFFFF"/>
                </a:solidFill>
                <a:latin typeface="Arial"/>
              </a:endParaRPr>
            </a:p>
          </p:txBody>
        </p:sp>
      </p:grpSp>
      <p:grpSp>
        <p:nvGrpSpPr>
          <p:cNvPr id="99" name="Gruppo 98">
            <a:extLst>
              <a:ext uri="{FF2B5EF4-FFF2-40B4-BE49-F238E27FC236}">
                <a16:creationId xmlns:a16="http://schemas.microsoft.com/office/drawing/2014/main" id="{6F5806CA-E042-4FF9-96FF-CC3C77C9A6B9}"/>
              </a:ext>
            </a:extLst>
          </p:cNvPr>
          <p:cNvGrpSpPr/>
          <p:nvPr/>
        </p:nvGrpSpPr>
        <p:grpSpPr>
          <a:xfrm>
            <a:off x="845281" y="2055516"/>
            <a:ext cx="7472012" cy="568297"/>
            <a:chOff x="985720" y="2180547"/>
            <a:chExt cx="8094680" cy="615654"/>
          </a:xfrm>
        </p:grpSpPr>
        <p:sp>
          <p:nvSpPr>
            <p:cNvPr id="100" name="Rectangle 1">
              <a:extLst>
                <a:ext uri="{FF2B5EF4-FFF2-40B4-BE49-F238E27FC236}">
                  <a16:creationId xmlns:a16="http://schemas.microsoft.com/office/drawing/2014/main" id="{063A7993-BAD5-4A9B-9647-C74BCAF0ED23}"/>
                </a:ext>
              </a:extLst>
            </p:cNvPr>
            <p:cNvSpPr>
              <a:spLocks noChangeArrowheads="1"/>
            </p:cNvSpPr>
            <p:nvPr/>
          </p:nvSpPr>
          <p:spPr bwMode="auto">
            <a:xfrm>
              <a:off x="1117200" y="2180547"/>
              <a:ext cx="7963200" cy="615654"/>
            </a:xfrm>
            <a:prstGeom prst="rect">
              <a:avLst/>
            </a:prstGeom>
            <a:noFill/>
            <a:ln w="9525">
              <a:noFill/>
              <a:miter lim="800000"/>
              <a:headEnd/>
              <a:tailEnd/>
            </a:ln>
            <a:effectLst/>
          </p:spPr>
          <p:txBody>
            <a:bodyPr vert="horz" wrap="square" lIns="77913" tIns="0" rIns="77913" bIns="0" numCol="1" anchor="t" anchorCtr="0" compatLnSpc="1">
              <a:prstTxWarp prst="textNoShape">
                <a:avLst/>
              </a:prstTxWarp>
              <a:spAutoFit/>
            </a:bodyPr>
            <a:lstStyle/>
            <a:p>
              <a:pPr algn="just" defTabSz="844083" rtl="0" fontAlgn="base">
                <a:lnSpc>
                  <a:spcPct val="105000"/>
                </a:lnSpc>
                <a:spcBef>
                  <a:spcPct val="0"/>
                </a:spcBef>
                <a:spcAft>
                  <a:spcPct val="0"/>
                </a:spcAft>
                <a:defRPr/>
              </a:pPr>
              <a:r>
                <a:rPr lang="it-IT" sz="1200" dirty="0">
                  <a:solidFill>
                    <a:srgbClr val="00338D"/>
                  </a:solidFill>
                  <a:latin typeface="Arial"/>
                  <a:ea typeface="+mn-ea"/>
                  <a:cs typeface="+mn-cs"/>
                </a:rPr>
                <a:t>elaborazione di uno specifico </a:t>
              </a:r>
              <a:r>
                <a:rPr lang="it-IT" sz="1200" b="1" dirty="0">
                  <a:solidFill>
                    <a:srgbClr val="00338D"/>
                  </a:solidFill>
                  <a:latin typeface="Arial"/>
                  <a:ea typeface="+mn-ea"/>
                  <a:cs typeface="+mn-cs"/>
                </a:rPr>
                <a:t>codice etico</a:t>
              </a:r>
              <a:r>
                <a:rPr lang="it-IT" sz="1200" dirty="0">
                  <a:solidFill>
                    <a:srgbClr val="00338D"/>
                  </a:solidFill>
                  <a:latin typeface="Arial"/>
                  <a:ea typeface="+mn-ea"/>
                  <a:cs typeface="+mn-cs"/>
                </a:rPr>
                <a:t>,</a:t>
              </a:r>
              <a:r>
                <a:rPr lang="it-IT" sz="1200" b="1" dirty="0">
                  <a:solidFill>
                    <a:srgbClr val="00338D"/>
                  </a:solidFill>
                  <a:latin typeface="Arial"/>
                  <a:ea typeface="+mn-ea"/>
                  <a:cs typeface="+mn-cs"/>
                </a:rPr>
                <a:t> </a:t>
              </a:r>
              <a:r>
                <a:rPr lang="it-IT" sz="1200" dirty="0">
                  <a:solidFill>
                    <a:srgbClr val="00338D"/>
                  </a:solidFill>
                  <a:latin typeface="Arial"/>
                  <a:ea typeface="+mn-ea"/>
                  <a:cs typeface="+mn-cs"/>
                </a:rPr>
                <a:t>contenente </a:t>
              </a:r>
              <a:r>
                <a:rPr lang="it-IT" sz="1200" dirty="0">
                  <a:solidFill>
                    <a:srgbClr val="00338D"/>
                  </a:solidFill>
                  <a:latin typeface="Arial"/>
                  <a:ea typeface="Arial Unicode MS" panose="020B0604020202020204" pitchFamily="34" charset="-128"/>
                  <a:cs typeface="Arial" panose="020B0604020202020204" pitchFamily="34" charset="0"/>
                </a:rPr>
                <a:t>i </a:t>
              </a:r>
              <a:r>
                <a:rPr lang="it-IT" sz="1200" u="sng" dirty="0">
                  <a:solidFill>
                    <a:srgbClr val="00338D"/>
                  </a:solidFill>
                  <a:latin typeface="Arial"/>
                  <a:ea typeface="Arial Unicode MS" panose="020B0604020202020204" pitchFamily="34" charset="-128"/>
                  <a:cs typeface="Arial" panose="020B0604020202020204" pitchFamily="34" charset="0"/>
                </a:rPr>
                <a:t>valori e i principi generali</a:t>
              </a:r>
              <a:r>
                <a:rPr lang="it-IT" sz="1200" dirty="0">
                  <a:solidFill>
                    <a:srgbClr val="00338D"/>
                  </a:solidFill>
                  <a:latin typeface="Arial"/>
                  <a:ea typeface="Arial Unicode MS" panose="020B0604020202020204" pitchFamily="34" charset="-128"/>
                  <a:cs typeface="Arial" panose="020B0604020202020204" pitchFamily="34" charset="0"/>
                </a:rPr>
                <a:t> a cui la Società si ispira e le </a:t>
              </a:r>
              <a:r>
                <a:rPr lang="it-IT" sz="1200" u="sng" dirty="0">
                  <a:solidFill>
                    <a:srgbClr val="00338D"/>
                  </a:solidFill>
                  <a:latin typeface="Arial"/>
                  <a:ea typeface="Arial Unicode MS" panose="020B0604020202020204" pitchFamily="34" charset="-128"/>
                  <a:cs typeface="Arial" panose="020B0604020202020204" pitchFamily="34" charset="0"/>
                </a:rPr>
                <a:t>regole di comportamento</a:t>
              </a:r>
              <a:r>
                <a:rPr lang="it-IT" sz="1200" dirty="0">
                  <a:solidFill>
                    <a:srgbClr val="00338D"/>
                  </a:solidFill>
                  <a:latin typeface="Arial"/>
                  <a:ea typeface="Arial Unicode MS" panose="020B0604020202020204" pitchFamily="34" charset="-128"/>
                  <a:cs typeface="Arial" panose="020B0604020202020204" pitchFamily="34" charset="0"/>
                </a:rPr>
                <a:t> cui ciascun destinatario deve attenersi nello svolgimento delle mansioni affidate</a:t>
              </a:r>
              <a:endParaRPr lang="it-IT" sz="1200" b="1" dirty="0">
                <a:solidFill>
                  <a:srgbClr val="000000"/>
                </a:solidFill>
                <a:latin typeface="Arial"/>
                <a:ea typeface="+mn-ea"/>
                <a:cs typeface="+mn-cs"/>
              </a:endParaRPr>
            </a:p>
          </p:txBody>
        </p:sp>
        <p:sp>
          <p:nvSpPr>
            <p:cNvPr id="101" name="Freccia a destra 100">
              <a:extLst>
                <a:ext uri="{FF2B5EF4-FFF2-40B4-BE49-F238E27FC236}">
                  <a16:creationId xmlns:a16="http://schemas.microsoft.com/office/drawing/2014/main" id="{AA8D6F17-EB2D-45BB-AFDC-0E0649620584}"/>
                </a:ext>
              </a:extLst>
            </p:cNvPr>
            <p:cNvSpPr/>
            <p:nvPr/>
          </p:nvSpPr>
          <p:spPr>
            <a:xfrm>
              <a:off x="985720" y="2405633"/>
              <a:ext cx="144000" cy="180000"/>
            </a:xfrm>
            <a:prstGeom prst="rightArrow">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just" defTabSz="844083" rtl="0"/>
              <a:endParaRPr lang="it-IT" sz="923" kern="1200" dirty="0" err="1">
                <a:solidFill>
                  <a:srgbClr val="FFFFFF"/>
                </a:solidFill>
                <a:latin typeface="Arial"/>
              </a:endParaRPr>
            </a:p>
          </p:txBody>
        </p:sp>
      </p:grpSp>
      <p:grpSp>
        <p:nvGrpSpPr>
          <p:cNvPr id="102" name="Gruppo 101">
            <a:extLst>
              <a:ext uri="{FF2B5EF4-FFF2-40B4-BE49-F238E27FC236}">
                <a16:creationId xmlns:a16="http://schemas.microsoft.com/office/drawing/2014/main" id="{14BDED91-9289-4CDC-B654-6FCE3702E190}"/>
              </a:ext>
            </a:extLst>
          </p:cNvPr>
          <p:cNvGrpSpPr/>
          <p:nvPr/>
        </p:nvGrpSpPr>
        <p:grpSpPr>
          <a:xfrm>
            <a:off x="845281" y="2684884"/>
            <a:ext cx="7472012" cy="180499"/>
            <a:chOff x="985720" y="2874034"/>
            <a:chExt cx="8094680" cy="195540"/>
          </a:xfrm>
        </p:grpSpPr>
        <p:sp>
          <p:nvSpPr>
            <p:cNvPr id="103" name="Rectangle 1">
              <a:extLst>
                <a:ext uri="{FF2B5EF4-FFF2-40B4-BE49-F238E27FC236}">
                  <a16:creationId xmlns:a16="http://schemas.microsoft.com/office/drawing/2014/main" id="{B927BCB2-7FC8-4A91-A910-716C36AD3E9B}"/>
                </a:ext>
              </a:extLst>
            </p:cNvPr>
            <p:cNvSpPr>
              <a:spLocks noChangeArrowheads="1"/>
            </p:cNvSpPr>
            <p:nvPr/>
          </p:nvSpPr>
          <p:spPr bwMode="auto">
            <a:xfrm>
              <a:off x="1117200" y="2874034"/>
              <a:ext cx="7963200" cy="195540"/>
            </a:xfrm>
            <a:prstGeom prst="rect">
              <a:avLst/>
            </a:prstGeom>
            <a:noFill/>
            <a:ln w="9525">
              <a:noFill/>
              <a:miter lim="800000"/>
              <a:headEnd/>
              <a:tailEnd/>
            </a:ln>
            <a:effectLst/>
          </p:spPr>
          <p:txBody>
            <a:bodyPr vert="horz" wrap="square" lIns="77913" tIns="0" rIns="77913" bIns="0" numCol="1" anchor="t" anchorCtr="0" compatLnSpc="1">
              <a:prstTxWarp prst="textNoShape">
                <a:avLst/>
              </a:prstTxWarp>
              <a:spAutoFit/>
            </a:bodyPr>
            <a:lstStyle/>
            <a:p>
              <a:pPr algn="just" defTabSz="844083" rtl="0" fontAlgn="base">
                <a:lnSpc>
                  <a:spcPct val="105000"/>
                </a:lnSpc>
                <a:spcBef>
                  <a:spcPct val="0"/>
                </a:spcBef>
                <a:spcAft>
                  <a:spcPct val="0"/>
                </a:spcAft>
                <a:defRPr/>
              </a:pPr>
              <a:r>
                <a:rPr lang="it-IT" sz="1200" dirty="0">
                  <a:solidFill>
                    <a:srgbClr val="00338D"/>
                  </a:solidFill>
                  <a:latin typeface="Arial"/>
                  <a:ea typeface="Arial Unicode MS" panose="020B0604020202020204" pitchFamily="34" charset="-128"/>
                  <a:cs typeface="Arial" panose="020B0604020202020204" pitchFamily="34" charset="0"/>
                </a:rPr>
                <a:t>definizione del </a:t>
              </a:r>
              <a:r>
                <a:rPr lang="it-IT" sz="1200" b="1" dirty="0">
                  <a:solidFill>
                    <a:srgbClr val="00338D"/>
                  </a:solidFill>
                  <a:latin typeface="Arial"/>
                  <a:ea typeface="Arial Unicode MS" panose="020B0604020202020204" pitchFamily="34" charset="-128"/>
                  <a:cs typeface="Arial" panose="020B0604020202020204" pitchFamily="34" charset="0"/>
                </a:rPr>
                <a:t>sistema di reporting</a:t>
              </a:r>
              <a:r>
                <a:rPr lang="it-IT" sz="1200" dirty="0">
                  <a:solidFill>
                    <a:srgbClr val="00338D"/>
                  </a:solidFill>
                  <a:latin typeface="Arial"/>
                  <a:ea typeface="Arial Unicode MS" panose="020B0604020202020204" pitchFamily="34" charset="-128"/>
                  <a:cs typeface="Arial" panose="020B0604020202020204" pitchFamily="34" charset="0"/>
                </a:rPr>
                <a:t> e dei </a:t>
              </a:r>
              <a:r>
                <a:rPr lang="it-IT" sz="1200" b="1" dirty="0">
                  <a:solidFill>
                    <a:srgbClr val="00338D"/>
                  </a:solidFill>
                  <a:latin typeface="Arial"/>
                  <a:ea typeface="Arial Unicode MS" panose="020B0604020202020204" pitchFamily="34" charset="-128"/>
                  <a:cs typeface="Arial" panose="020B0604020202020204" pitchFamily="34" charset="0"/>
                </a:rPr>
                <a:t>flussi informativi </a:t>
              </a:r>
              <a:r>
                <a:rPr lang="it-IT" sz="1200" dirty="0">
                  <a:solidFill>
                    <a:srgbClr val="00338D"/>
                  </a:solidFill>
                  <a:latin typeface="Arial"/>
                  <a:ea typeface="Arial Unicode MS" panose="020B0604020202020204" pitchFamily="34" charset="-128"/>
                  <a:cs typeface="Arial" panose="020B0604020202020204" pitchFamily="34" charset="0"/>
                </a:rPr>
                <a:t>da e verso l'Organismo di Vigilanza;</a:t>
              </a:r>
              <a:endParaRPr lang="it-IT" sz="1200" b="1" dirty="0">
                <a:solidFill>
                  <a:srgbClr val="000000"/>
                </a:solidFill>
                <a:latin typeface="Arial"/>
                <a:ea typeface="+mn-ea"/>
                <a:cs typeface="+mn-cs"/>
              </a:endParaRPr>
            </a:p>
          </p:txBody>
        </p:sp>
        <p:sp>
          <p:nvSpPr>
            <p:cNvPr id="104" name="Freccia a destra 103">
              <a:extLst>
                <a:ext uri="{FF2B5EF4-FFF2-40B4-BE49-F238E27FC236}">
                  <a16:creationId xmlns:a16="http://schemas.microsoft.com/office/drawing/2014/main" id="{A87AA7B4-4E1A-44A6-8E77-C1896439799A}"/>
                </a:ext>
              </a:extLst>
            </p:cNvPr>
            <p:cNvSpPr/>
            <p:nvPr/>
          </p:nvSpPr>
          <p:spPr>
            <a:xfrm>
              <a:off x="985720" y="2881785"/>
              <a:ext cx="144000" cy="180000"/>
            </a:xfrm>
            <a:prstGeom prst="rightArrow">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just" defTabSz="844083" rtl="0"/>
              <a:endParaRPr lang="it-IT" sz="923" kern="1200" dirty="0" err="1">
                <a:solidFill>
                  <a:srgbClr val="FFFFFF"/>
                </a:solidFill>
                <a:latin typeface="Arial"/>
              </a:endParaRPr>
            </a:p>
          </p:txBody>
        </p:sp>
      </p:grpSp>
      <p:grpSp>
        <p:nvGrpSpPr>
          <p:cNvPr id="105" name="Gruppo 104">
            <a:extLst>
              <a:ext uri="{FF2B5EF4-FFF2-40B4-BE49-F238E27FC236}">
                <a16:creationId xmlns:a16="http://schemas.microsoft.com/office/drawing/2014/main" id="{30EE3360-4E4D-46F8-A6DC-C2F9BA0910C0}"/>
              </a:ext>
            </a:extLst>
          </p:cNvPr>
          <p:cNvGrpSpPr/>
          <p:nvPr/>
        </p:nvGrpSpPr>
        <p:grpSpPr>
          <a:xfrm>
            <a:off x="845281" y="2913015"/>
            <a:ext cx="7471643" cy="568297"/>
            <a:chOff x="985720" y="3132851"/>
            <a:chExt cx="8094280" cy="615655"/>
          </a:xfrm>
        </p:grpSpPr>
        <p:sp>
          <p:nvSpPr>
            <p:cNvPr id="106" name="Rectangle 1">
              <a:extLst>
                <a:ext uri="{FF2B5EF4-FFF2-40B4-BE49-F238E27FC236}">
                  <a16:creationId xmlns:a16="http://schemas.microsoft.com/office/drawing/2014/main" id="{A5EC4F42-AEA3-4F69-815F-4BD29456980C}"/>
                </a:ext>
              </a:extLst>
            </p:cNvPr>
            <p:cNvSpPr>
              <a:spLocks noChangeArrowheads="1"/>
            </p:cNvSpPr>
            <p:nvPr/>
          </p:nvSpPr>
          <p:spPr bwMode="auto">
            <a:xfrm>
              <a:off x="1116800" y="3132851"/>
              <a:ext cx="7963200" cy="615655"/>
            </a:xfrm>
            <a:prstGeom prst="rect">
              <a:avLst/>
            </a:prstGeom>
            <a:noFill/>
            <a:ln w="9525">
              <a:noFill/>
              <a:miter lim="800000"/>
              <a:headEnd/>
              <a:tailEnd/>
            </a:ln>
            <a:effectLst/>
          </p:spPr>
          <p:txBody>
            <a:bodyPr vert="horz" wrap="square" lIns="77913" tIns="0" rIns="77913" bIns="0" numCol="1" anchor="t" anchorCtr="0" compatLnSpc="1">
              <a:prstTxWarp prst="textNoShape">
                <a:avLst/>
              </a:prstTxWarp>
              <a:spAutoFit/>
            </a:bodyPr>
            <a:lstStyle/>
            <a:p>
              <a:pPr algn="just" defTabSz="844083" rtl="0" fontAlgn="base">
                <a:lnSpc>
                  <a:spcPct val="105000"/>
                </a:lnSpc>
                <a:spcBef>
                  <a:spcPct val="0"/>
                </a:spcBef>
                <a:spcAft>
                  <a:spcPct val="0"/>
                </a:spcAft>
                <a:defRPr/>
              </a:pPr>
              <a:r>
                <a:rPr lang="it-IT" sz="1200" dirty="0">
                  <a:solidFill>
                    <a:srgbClr val="00338D"/>
                  </a:solidFill>
                  <a:latin typeface="Arial"/>
                  <a:ea typeface="+mn-ea"/>
                  <a:cs typeface="+mn-cs"/>
                </a:rPr>
                <a:t>redazione del </a:t>
              </a:r>
              <a:r>
                <a:rPr lang="it-IT" sz="1200" b="1" dirty="0">
                  <a:solidFill>
                    <a:srgbClr val="00338D"/>
                  </a:solidFill>
                  <a:latin typeface="Arial"/>
                  <a:ea typeface="+mn-ea"/>
                  <a:cs typeface="+mn-cs"/>
                </a:rPr>
                <a:t>sistema disciplinare</a:t>
              </a:r>
              <a:r>
                <a:rPr lang="it-IT" sz="1200" dirty="0">
                  <a:solidFill>
                    <a:srgbClr val="00338D"/>
                  </a:solidFill>
                  <a:latin typeface="Arial"/>
                  <a:ea typeface="+mn-ea"/>
                  <a:cs typeface="+mn-cs"/>
                </a:rPr>
                <a:t>, volto a sanzionare il mancato rispetto delle previsioni del Modello e dei suoi elementi costitutivi, anche alla luce della disciplina in materia di whistleblowing</a:t>
              </a:r>
              <a:r>
                <a:rPr lang="it-IT" sz="1200" i="1" dirty="0">
                  <a:solidFill>
                    <a:srgbClr val="00338D"/>
                  </a:solidFill>
                  <a:latin typeface="Arial"/>
                  <a:ea typeface="+mn-ea"/>
                  <a:cs typeface="+mn-cs"/>
                </a:rPr>
                <a:t> </a:t>
              </a:r>
              <a:r>
                <a:rPr lang="it-IT" sz="1200" dirty="0">
                  <a:solidFill>
                    <a:srgbClr val="00338D"/>
                  </a:solidFill>
                  <a:latin typeface="Arial"/>
                  <a:ea typeface="+mn-ea"/>
                  <a:cs typeface="+mn-cs"/>
                </a:rPr>
                <a:t>(art. 6, 2-ter e 2-quater del D.Lgs. n. 231/2001 – </a:t>
              </a:r>
              <a:r>
                <a:rPr lang="it-IT" sz="1200" dirty="0" err="1">
                  <a:solidFill>
                    <a:srgbClr val="00338D"/>
                  </a:solidFill>
                  <a:latin typeface="Arial"/>
                  <a:ea typeface="+mn-ea"/>
                  <a:cs typeface="+mn-cs"/>
                </a:rPr>
                <a:t>cfr</a:t>
              </a:r>
              <a:r>
                <a:rPr lang="it-IT" sz="1200" dirty="0">
                  <a:solidFill>
                    <a:srgbClr val="00338D"/>
                  </a:solidFill>
                  <a:latin typeface="Arial"/>
                  <a:ea typeface="+mn-ea"/>
                  <a:cs typeface="+mn-cs"/>
                </a:rPr>
                <a:t> Focus su whistleblowing pag. 60-64 linee guida Confindustria) </a:t>
              </a:r>
            </a:p>
          </p:txBody>
        </p:sp>
        <p:sp>
          <p:nvSpPr>
            <p:cNvPr id="107" name="Freccia a destra 106">
              <a:extLst>
                <a:ext uri="{FF2B5EF4-FFF2-40B4-BE49-F238E27FC236}">
                  <a16:creationId xmlns:a16="http://schemas.microsoft.com/office/drawing/2014/main" id="{B94A80B0-3DA0-4C83-8878-3DF3E8AA1FE3}"/>
                </a:ext>
              </a:extLst>
            </p:cNvPr>
            <p:cNvSpPr/>
            <p:nvPr/>
          </p:nvSpPr>
          <p:spPr>
            <a:xfrm>
              <a:off x="985720" y="3357937"/>
              <a:ext cx="144000" cy="180000"/>
            </a:xfrm>
            <a:prstGeom prst="rightArrow">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just" defTabSz="844083" rtl="0"/>
              <a:endParaRPr lang="it-IT" sz="923" kern="1200" dirty="0" err="1">
                <a:solidFill>
                  <a:srgbClr val="FFFFFF"/>
                </a:solidFill>
                <a:latin typeface="Arial"/>
              </a:endParaRPr>
            </a:p>
          </p:txBody>
        </p:sp>
      </p:grpSp>
      <p:grpSp>
        <p:nvGrpSpPr>
          <p:cNvPr id="108" name="Gruppo 107">
            <a:extLst>
              <a:ext uri="{FF2B5EF4-FFF2-40B4-BE49-F238E27FC236}">
                <a16:creationId xmlns:a16="http://schemas.microsoft.com/office/drawing/2014/main" id="{492FE652-AADF-472B-8634-28A76D5F8CDF}"/>
              </a:ext>
            </a:extLst>
          </p:cNvPr>
          <p:cNvGrpSpPr/>
          <p:nvPr/>
        </p:nvGrpSpPr>
        <p:grpSpPr>
          <a:xfrm>
            <a:off x="845281" y="3542383"/>
            <a:ext cx="7471643" cy="568297"/>
            <a:chOff x="985720" y="3826338"/>
            <a:chExt cx="8094280" cy="615654"/>
          </a:xfrm>
        </p:grpSpPr>
        <p:sp>
          <p:nvSpPr>
            <p:cNvPr id="109" name="Rectangle 1">
              <a:extLst>
                <a:ext uri="{FF2B5EF4-FFF2-40B4-BE49-F238E27FC236}">
                  <a16:creationId xmlns:a16="http://schemas.microsoft.com/office/drawing/2014/main" id="{89F461AD-DC6B-4E66-9E44-BE0D6987F49C}"/>
                </a:ext>
              </a:extLst>
            </p:cNvPr>
            <p:cNvSpPr>
              <a:spLocks noChangeArrowheads="1"/>
            </p:cNvSpPr>
            <p:nvPr/>
          </p:nvSpPr>
          <p:spPr bwMode="auto">
            <a:xfrm>
              <a:off x="1116800" y="3826338"/>
              <a:ext cx="7963200" cy="615654"/>
            </a:xfrm>
            <a:prstGeom prst="rect">
              <a:avLst/>
            </a:prstGeom>
            <a:noFill/>
            <a:ln w="9525">
              <a:noFill/>
              <a:miter lim="800000"/>
              <a:headEnd/>
              <a:tailEnd/>
            </a:ln>
            <a:effectLst/>
          </p:spPr>
          <p:txBody>
            <a:bodyPr vert="horz" wrap="square" lIns="77913" tIns="0" rIns="77913" bIns="0" numCol="1" anchor="t" anchorCtr="0" compatLnSpc="1">
              <a:prstTxWarp prst="textNoShape">
                <a:avLst/>
              </a:prstTxWarp>
              <a:spAutoFit/>
            </a:bodyPr>
            <a:lstStyle/>
            <a:p>
              <a:pPr algn="just" defTabSz="844083" rtl="0" fontAlgn="base">
                <a:lnSpc>
                  <a:spcPct val="105000"/>
                </a:lnSpc>
                <a:spcBef>
                  <a:spcPct val="0"/>
                </a:spcBef>
                <a:spcAft>
                  <a:spcPct val="0"/>
                </a:spcAft>
                <a:defRPr/>
              </a:pPr>
              <a:r>
                <a:rPr lang="it-IT" sz="1200" dirty="0">
                  <a:solidFill>
                    <a:srgbClr val="00338D"/>
                  </a:solidFill>
                  <a:latin typeface="Arial"/>
                  <a:ea typeface="+mn-ea"/>
                  <a:cs typeface="+mn-cs"/>
                </a:rPr>
                <a:t>definizione delle azioni necessarie per l'</a:t>
              </a:r>
              <a:r>
                <a:rPr lang="it-IT" sz="1200" b="1" dirty="0">
                  <a:solidFill>
                    <a:srgbClr val="00338D"/>
                  </a:solidFill>
                  <a:latin typeface="Arial"/>
                  <a:ea typeface="+mn-ea"/>
                  <a:cs typeface="+mn-cs"/>
                </a:rPr>
                <a:t>adozione formale del Modello </a:t>
              </a:r>
              <a:r>
                <a:rPr lang="it-IT" sz="1200" dirty="0">
                  <a:solidFill>
                    <a:srgbClr val="00338D"/>
                  </a:solidFill>
                  <a:latin typeface="Arial"/>
                  <a:ea typeface="+mn-ea"/>
                  <a:cs typeface="+mn-cs"/>
                </a:rPr>
                <a:t>e dei suoi elementi costitutivi da parte del Consiglio medesimo, nonché per l'identificazione della struttura dell'</a:t>
              </a:r>
              <a:r>
                <a:rPr lang="it-IT" sz="1200" b="1" dirty="0">
                  <a:solidFill>
                    <a:srgbClr val="00338D"/>
                  </a:solidFill>
                  <a:latin typeface="Arial"/>
                  <a:ea typeface="+mn-ea"/>
                  <a:cs typeface="+mn-cs"/>
                </a:rPr>
                <a:t>Organismo di Vigilanza </a:t>
              </a:r>
              <a:r>
                <a:rPr lang="it-IT" sz="1200" dirty="0">
                  <a:solidFill>
                    <a:srgbClr val="00338D"/>
                  </a:solidFill>
                  <a:latin typeface="Arial"/>
                  <a:ea typeface="+mn-ea"/>
                  <a:cs typeface="+mn-cs"/>
                </a:rPr>
                <a:t>e per la sua nomina</a:t>
              </a:r>
              <a:endParaRPr lang="it-IT" sz="1200" dirty="0">
                <a:solidFill>
                  <a:srgbClr val="000000"/>
                </a:solidFill>
                <a:latin typeface="Arial"/>
                <a:ea typeface="+mn-ea"/>
                <a:cs typeface="+mn-cs"/>
              </a:endParaRPr>
            </a:p>
          </p:txBody>
        </p:sp>
        <p:sp>
          <p:nvSpPr>
            <p:cNvPr id="110" name="Freccia a destra 109">
              <a:extLst>
                <a:ext uri="{FF2B5EF4-FFF2-40B4-BE49-F238E27FC236}">
                  <a16:creationId xmlns:a16="http://schemas.microsoft.com/office/drawing/2014/main" id="{2EF65BAC-CC07-4EC5-B00E-04BFD8DB629D}"/>
                </a:ext>
              </a:extLst>
            </p:cNvPr>
            <p:cNvSpPr/>
            <p:nvPr/>
          </p:nvSpPr>
          <p:spPr>
            <a:xfrm>
              <a:off x="985720" y="4051424"/>
              <a:ext cx="144000" cy="180000"/>
            </a:xfrm>
            <a:prstGeom prst="rightArrow">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just" defTabSz="844083" rtl="0"/>
              <a:endParaRPr lang="it-IT" sz="923" kern="1200" dirty="0" err="1">
                <a:solidFill>
                  <a:srgbClr val="FFFFFF"/>
                </a:solidFill>
                <a:latin typeface="Arial"/>
              </a:endParaRPr>
            </a:p>
          </p:txBody>
        </p:sp>
      </p:grpSp>
      <p:grpSp>
        <p:nvGrpSpPr>
          <p:cNvPr id="111" name="Gruppo 110">
            <a:extLst>
              <a:ext uri="{FF2B5EF4-FFF2-40B4-BE49-F238E27FC236}">
                <a16:creationId xmlns:a16="http://schemas.microsoft.com/office/drawing/2014/main" id="{F0DD36AA-B83A-478C-8B58-22F684781FFB}"/>
              </a:ext>
            </a:extLst>
          </p:cNvPr>
          <p:cNvGrpSpPr/>
          <p:nvPr/>
        </p:nvGrpSpPr>
        <p:grpSpPr>
          <a:xfrm>
            <a:off x="845281" y="4171756"/>
            <a:ext cx="7471643" cy="180499"/>
            <a:chOff x="985720" y="4461460"/>
            <a:chExt cx="8094280" cy="195540"/>
          </a:xfrm>
        </p:grpSpPr>
        <p:sp>
          <p:nvSpPr>
            <p:cNvPr id="112" name="Rectangle 1">
              <a:extLst>
                <a:ext uri="{FF2B5EF4-FFF2-40B4-BE49-F238E27FC236}">
                  <a16:creationId xmlns:a16="http://schemas.microsoft.com/office/drawing/2014/main" id="{AE1D692B-A767-4C7B-B17F-857E1B4BB488}"/>
                </a:ext>
              </a:extLst>
            </p:cNvPr>
            <p:cNvSpPr>
              <a:spLocks noChangeArrowheads="1"/>
            </p:cNvSpPr>
            <p:nvPr/>
          </p:nvSpPr>
          <p:spPr bwMode="auto">
            <a:xfrm>
              <a:off x="1116800" y="4461460"/>
              <a:ext cx="7963200" cy="195540"/>
            </a:xfrm>
            <a:prstGeom prst="rect">
              <a:avLst/>
            </a:prstGeom>
            <a:noFill/>
            <a:ln w="9525">
              <a:noFill/>
              <a:miter lim="800000"/>
              <a:headEnd/>
              <a:tailEnd/>
            </a:ln>
            <a:effectLst/>
          </p:spPr>
          <p:txBody>
            <a:bodyPr vert="horz" wrap="square" lIns="77913" tIns="0" rIns="77913" bIns="0" numCol="1" anchor="t" anchorCtr="0" compatLnSpc="1">
              <a:prstTxWarp prst="textNoShape">
                <a:avLst/>
              </a:prstTxWarp>
              <a:spAutoFit/>
            </a:bodyPr>
            <a:lstStyle/>
            <a:p>
              <a:pPr algn="just" defTabSz="844083" rtl="0" fontAlgn="base">
                <a:lnSpc>
                  <a:spcPct val="105000"/>
                </a:lnSpc>
                <a:spcBef>
                  <a:spcPct val="0"/>
                </a:spcBef>
                <a:spcAft>
                  <a:spcPct val="0"/>
                </a:spcAft>
                <a:defRPr/>
              </a:pPr>
              <a:r>
                <a:rPr lang="it-IT" sz="1200" dirty="0">
                  <a:solidFill>
                    <a:srgbClr val="00338D"/>
                  </a:solidFill>
                  <a:latin typeface="Arial"/>
                  <a:ea typeface="+mn-ea"/>
                  <a:cs typeface="+mn-cs"/>
                </a:rPr>
                <a:t>individuazione delle modalità di </a:t>
              </a:r>
              <a:r>
                <a:rPr lang="it-IT" sz="1200" b="1" dirty="0">
                  <a:solidFill>
                    <a:srgbClr val="00338D"/>
                  </a:solidFill>
                  <a:latin typeface="Arial"/>
                  <a:ea typeface="+mn-ea"/>
                  <a:cs typeface="+mn-cs"/>
                </a:rPr>
                <a:t>comunicazione</a:t>
              </a:r>
              <a:r>
                <a:rPr lang="it-IT" sz="1200" dirty="0">
                  <a:solidFill>
                    <a:srgbClr val="00338D"/>
                  </a:solidFill>
                  <a:latin typeface="Arial"/>
                  <a:ea typeface="+mn-ea"/>
                  <a:cs typeface="+mn-cs"/>
                </a:rPr>
                <a:t> dello stesso a tutti i destinatari (interni e/o esterni)</a:t>
              </a:r>
              <a:endParaRPr lang="it-IT" sz="1200" b="1" dirty="0">
                <a:solidFill>
                  <a:srgbClr val="000000"/>
                </a:solidFill>
                <a:latin typeface="Arial"/>
                <a:ea typeface="+mn-ea"/>
                <a:cs typeface="+mn-cs"/>
              </a:endParaRPr>
            </a:p>
          </p:txBody>
        </p:sp>
        <p:sp>
          <p:nvSpPr>
            <p:cNvPr id="113" name="Freccia a destra 112">
              <a:extLst>
                <a:ext uri="{FF2B5EF4-FFF2-40B4-BE49-F238E27FC236}">
                  <a16:creationId xmlns:a16="http://schemas.microsoft.com/office/drawing/2014/main" id="{30D3C825-CD98-4399-995D-EC5A55C923A9}"/>
                </a:ext>
              </a:extLst>
            </p:cNvPr>
            <p:cNvSpPr/>
            <p:nvPr/>
          </p:nvSpPr>
          <p:spPr>
            <a:xfrm>
              <a:off x="985720" y="4476489"/>
              <a:ext cx="144000" cy="180000"/>
            </a:xfrm>
            <a:prstGeom prst="rightArrow">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just" defTabSz="844083" rtl="0"/>
              <a:endParaRPr lang="it-IT" sz="923" kern="1200" dirty="0" err="1">
                <a:solidFill>
                  <a:srgbClr val="FFFFFF"/>
                </a:solidFill>
                <a:latin typeface="Arial"/>
              </a:endParaRPr>
            </a:p>
          </p:txBody>
        </p:sp>
      </p:grpSp>
      <p:sp>
        <p:nvSpPr>
          <p:cNvPr id="2" name="Rettangolo 1">
            <a:extLst>
              <a:ext uri="{FF2B5EF4-FFF2-40B4-BE49-F238E27FC236}">
                <a16:creationId xmlns:a16="http://schemas.microsoft.com/office/drawing/2014/main" id="{DAB84B43-81B3-5887-60AA-CA2D7887D3FD}"/>
              </a:ext>
            </a:extLst>
          </p:cNvPr>
          <p:cNvSpPr/>
          <p:nvPr/>
        </p:nvSpPr>
        <p:spPr>
          <a:xfrm>
            <a:off x="182197" y="510545"/>
            <a:ext cx="500710"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5.1</a:t>
            </a:r>
          </a:p>
        </p:txBody>
      </p:sp>
    </p:spTree>
    <p:extLst>
      <p:ext uri="{BB962C8B-B14F-4D97-AF65-F5344CB8AC3E}">
        <p14:creationId xmlns:p14="http://schemas.microsoft.com/office/powerpoint/2010/main" val="9325403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787998" y="757003"/>
            <a:ext cx="7639200" cy="478523"/>
          </a:xfrm>
        </p:spPr>
        <p:txBody>
          <a:bodyPr/>
          <a:lstStyle/>
          <a:p>
            <a:r>
              <a:rPr lang="it-IT" sz="3692" dirty="0"/>
              <a:t>Approccio Metodologico: Formazione</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716803" y="1169057"/>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sp>
        <p:nvSpPr>
          <p:cNvPr id="26" name="Rettangolo arrotondato 13">
            <a:extLst>
              <a:ext uri="{FF2B5EF4-FFF2-40B4-BE49-F238E27FC236}">
                <a16:creationId xmlns:a16="http://schemas.microsoft.com/office/drawing/2014/main" id="{ABA46193-1B29-4557-B994-92C683954D07}"/>
              </a:ext>
            </a:extLst>
          </p:cNvPr>
          <p:cNvSpPr/>
          <p:nvPr/>
        </p:nvSpPr>
        <p:spPr>
          <a:xfrm>
            <a:off x="998247" y="4299004"/>
            <a:ext cx="2311354" cy="289169"/>
          </a:xfrm>
          <a:prstGeom prst="round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marL="263776" indent="-263776" algn="ctr" defTabSz="844083" rtl="0">
              <a:buClr>
                <a:srgbClr val="FFFFFF"/>
              </a:buClr>
              <a:buFont typeface="Arial" panose="020B0604020202020204" pitchFamily="34" charset="0"/>
              <a:buChar char="►"/>
            </a:pPr>
            <a:r>
              <a:rPr lang="it-IT" sz="1292" b="1" kern="1200" dirty="0">
                <a:solidFill>
                  <a:srgbClr val="FFFFFF"/>
                </a:solidFill>
                <a:latin typeface="Arial"/>
              </a:rPr>
              <a:t>obiettivi/output di fase</a:t>
            </a:r>
          </a:p>
        </p:txBody>
      </p:sp>
      <p:sp>
        <p:nvSpPr>
          <p:cNvPr id="27" name="Rettangolo 26">
            <a:extLst>
              <a:ext uri="{FF2B5EF4-FFF2-40B4-BE49-F238E27FC236}">
                <a16:creationId xmlns:a16="http://schemas.microsoft.com/office/drawing/2014/main" id="{DCCCCB18-7A3C-4B95-A9B7-3C0E3B02F5F3}"/>
              </a:ext>
            </a:extLst>
          </p:cNvPr>
          <p:cNvSpPr/>
          <p:nvPr/>
        </p:nvSpPr>
        <p:spPr>
          <a:xfrm>
            <a:off x="998247" y="4607403"/>
            <a:ext cx="6969323" cy="139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spAutoFit/>
          </a:bodyPr>
          <a:lstStyle/>
          <a:p>
            <a:pPr marL="199390" indent="-199390" algn="l" defTabSz="844083" rtl="0">
              <a:buFont typeface="Arial" panose="020B0604020202020204" pitchFamily="34" charset="0"/>
              <a:buChar char="•"/>
            </a:pPr>
            <a:r>
              <a:rPr lang="it-IT" sz="1200" b="1" kern="1200" dirty="0">
                <a:solidFill>
                  <a:srgbClr val="00338D"/>
                </a:solidFill>
                <a:latin typeface="Arial"/>
              </a:rPr>
              <a:t>Pianificazione dell'offerta formativa </a:t>
            </a:r>
            <a:r>
              <a:rPr lang="it-IT" sz="1200" kern="1200" dirty="0">
                <a:solidFill>
                  <a:srgbClr val="00338D"/>
                </a:solidFill>
                <a:latin typeface="Arial"/>
              </a:rPr>
              <a:t>e predisposizione del materiale di supporto e dei connessi test di apprendimento</a:t>
            </a:r>
          </a:p>
          <a:p>
            <a:pPr marL="199390" indent="-199390" algn="l" defTabSz="844083" rtl="0">
              <a:buFont typeface="Arial" panose="020B0604020202020204" pitchFamily="34" charset="0"/>
              <a:buChar char="•"/>
            </a:pPr>
            <a:r>
              <a:rPr lang="it-IT" sz="1200" b="1" kern="1200" dirty="0">
                <a:solidFill>
                  <a:srgbClr val="00338D"/>
                </a:solidFill>
                <a:latin typeface="Arial"/>
              </a:rPr>
              <a:t>Svolgimento della sessione formativa </a:t>
            </a:r>
            <a:r>
              <a:rPr lang="it-IT" sz="1200" kern="1200" dirty="0">
                <a:solidFill>
                  <a:srgbClr val="00338D"/>
                </a:solidFill>
                <a:latin typeface="Arial"/>
              </a:rPr>
              <a:t>in aula</a:t>
            </a:r>
          </a:p>
          <a:p>
            <a:pPr marL="199390" indent="-199390" algn="l" defTabSz="844083" rtl="0">
              <a:buFont typeface="Arial" panose="020B0604020202020204" pitchFamily="34" charset="0"/>
              <a:buChar char="•"/>
            </a:pPr>
            <a:r>
              <a:rPr lang="it-IT" sz="1200" kern="1200" dirty="0">
                <a:solidFill>
                  <a:srgbClr val="00338D"/>
                </a:solidFill>
                <a:latin typeface="Arial"/>
              </a:rPr>
              <a:t>Analisi degli </a:t>
            </a:r>
            <a:r>
              <a:rPr lang="it-IT" sz="1200" b="1" kern="1200" dirty="0">
                <a:solidFill>
                  <a:srgbClr val="00338D"/>
                </a:solidFill>
                <a:latin typeface="Arial"/>
              </a:rPr>
              <a:t>esiti</a:t>
            </a:r>
            <a:r>
              <a:rPr lang="it-IT" sz="1200" kern="1200" dirty="0">
                <a:solidFill>
                  <a:srgbClr val="00338D"/>
                </a:solidFill>
                <a:latin typeface="Arial"/>
              </a:rPr>
              <a:t> dell'attività formativa e </a:t>
            </a:r>
            <a:r>
              <a:rPr lang="it-IT" sz="1200" b="1" kern="1200" dirty="0">
                <a:solidFill>
                  <a:srgbClr val="00338D"/>
                </a:solidFill>
                <a:latin typeface="Arial"/>
              </a:rPr>
              <a:t>condivisione dei risultati </a:t>
            </a:r>
            <a:r>
              <a:rPr lang="it-IT" sz="1200" kern="1200" dirty="0">
                <a:solidFill>
                  <a:srgbClr val="00338D"/>
                </a:solidFill>
                <a:latin typeface="Arial"/>
              </a:rPr>
              <a:t>con il Vertice aziendale e con l'Organismo di Vigilanza</a:t>
            </a:r>
          </a:p>
          <a:p>
            <a:pPr marL="199390" indent="-199390" algn="l" defTabSz="844083" rtl="0">
              <a:buFont typeface="Arial" panose="020B0604020202020204" pitchFamily="34" charset="0"/>
              <a:buChar char="•"/>
            </a:pPr>
            <a:r>
              <a:rPr lang="it-IT" sz="1200" kern="1200" dirty="0">
                <a:solidFill>
                  <a:srgbClr val="00338D"/>
                </a:solidFill>
                <a:latin typeface="Arial"/>
              </a:rPr>
              <a:t>Laddove necessario, predisposizione di slide di </a:t>
            </a:r>
            <a:r>
              <a:rPr lang="it-IT" sz="1200" b="1" kern="1200" dirty="0">
                <a:solidFill>
                  <a:srgbClr val="00338D"/>
                </a:solidFill>
                <a:latin typeface="Arial"/>
              </a:rPr>
              <a:t>approfondimento</a:t>
            </a:r>
            <a:r>
              <a:rPr lang="it-IT" sz="1200" kern="1200" dirty="0">
                <a:solidFill>
                  <a:srgbClr val="00338D"/>
                </a:solidFill>
                <a:latin typeface="Arial"/>
              </a:rPr>
              <a:t> su specifiche tematiche, in base agli esiti della formazione</a:t>
            </a:r>
          </a:p>
        </p:txBody>
      </p:sp>
      <p:grpSp>
        <p:nvGrpSpPr>
          <p:cNvPr id="28" name="Gruppo 27">
            <a:extLst>
              <a:ext uri="{FF2B5EF4-FFF2-40B4-BE49-F238E27FC236}">
                <a16:creationId xmlns:a16="http://schemas.microsoft.com/office/drawing/2014/main" id="{9382FD59-EB97-428B-AF26-14F05BA5A863}"/>
              </a:ext>
            </a:extLst>
          </p:cNvPr>
          <p:cNvGrpSpPr/>
          <p:nvPr/>
        </p:nvGrpSpPr>
        <p:grpSpPr>
          <a:xfrm>
            <a:off x="820718" y="1291566"/>
            <a:ext cx="7186365" cy="1602766"/>
            <a:chOff x="834309" y="1356276"/>
            <a:chExt cx="7785229" cy="1736330"/>
          </a:xfrm>
        </p:grpSpPr>
        <p:sp>
          <p:nvSpPr>
            <p:cNvPr id="29" name="Rettangolo 28">
              <a:extLst>
                <a:ext uri="{FF2B5EF4-FFF2-40B4-BE49-F238E27FC236}">
                  <a16:creationId xmlns:a16="http://schemas.microsoft.com/office/drawing/2014/main" id="{CCC93CD1-3C3C-48FE-9CF0-1B76FCD2EBC5}"/>
                </a:ext>
              </a:extLst>
            </p:cNvPr>
            <p:cNvSpPr/>
            <p:nvPr/>
          </p:nvSpPr>
          <p:spPr>
            <a:xfrm>
              <a:off x="3049925" y="2746476"/>
              <a:ext cx="4929052" cy="269965"/>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endParaRPr lang="it-IT" sz="923" kern="1200" dirty="0" err="1">
                <a:solidFill>
                  <a:srgbClr val="FFFFFF"/>
                </a:solidFill>
                <a:latin typeface="Arial"/>
              </a:endParaRPr>
            </a:p>
          </p:txBody>
        </p:sp>
        <p:sp>
          <p:nvSpPr>
            <p:cNvPr id="30" name="Rettangolo 29">
              <a:extLst>
                <a:ext uri="{FF2B5EF4-FFF2-40B4-BE49-F238E27FC236}">
                  <a16:creationId xmlns:a16="http://schemas.microsoft.com/office/drawing/2014/main" id="{D982BB36-226C-41B9-8F87-3D220498915C}"/>
                </a:ext>
              </a:extLst>
            </p:cNvPr>
            <p:cNvSpPr/>
            <p:nvPr/>
          </p:nvSpPr>
          <p:spPr>
            <a:xfrm>
              <a:off x="6304268" y="1432441"/>
              <a:ext cx="2315270" cy="1584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endParaRPr lang="it-IT" sz="923" kern="1200" dirty="0" err="1">
                <a:solidFill>
                  <a:srgbClr val="FFFFFF"/>
                </a:solidFill>
                <a:latin typeface="Arial"/>
              </a:endParaRPr>
            </a:p>
          </p:txBody>
        </p:sp>
        <p:sp>
          <p:nvSpPr>
            <p:cNvPr id="31" name="Rettangolo 30">
              <a:extLst>
                <a:ext uri="{FF2B5EF4-FFF2-40B4-BE49-F238E27FC236}">
                  <a16:creationId xmlns:a16="http://schemas.microsoft.com/office/drawing/2014/main" id="{FB00A444-385E-472F-86DC-B2273318F11C}"/>
                </a:ext>
              </a:extLst>
            </p:cNvPr>
            <p:cNvSpPr/>
            <p:nvPr/>
          </p:nvSpPr>
          <p:spPr>
            <a:xfrm>
              <a:off x="834309" y="1356276"/>
              <a:ext cx="7734200" cy="1736330"/>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32923" tIns="66462" rIns="66462" bIns="66462" rtlCol="0" anchor="ctr">
              <a:spAutoFit/>
            </a:bodyPr>
            <a:lstStyle/>
            <a:p>
              <a:pPr algn="l" defTabSz="844083" rtl="0">
                <a:lnSpc>
                  <a:spcPct val="135000"/>
                </a:lnSpc>
                <a:buClr>
                  <a:srgbClr val="000099"/>
                </a:buClr>
                <a:buSzPct val="85000"/>
                <a:defRPr/>
              </a:pPr>
              <a:r>
                <a:rPr lang="it-IT" sz="1200" kern="1200" dirty="0">
                  <a:solidFill>
                    <a:srgbClr val="00338D"/>
                  </a:solidFill>
                  <a:latin typeface="Arial"/>
                </a:rPr>
                <a:t>La formazione, è un’attività </a:t>
              </a:r>
              <a:r>
                <a:rPr lang="it-IT" sz="1200" b="1" kern="1200" dirty="0">
                  <a:solidFill>
                    <a:srgbClr val="00338D"/>
                  </a:solidFill>
                  <a:latin typeface="Arial"/>
                </a:rPr>
                <a:t>aggiuntiva e migliorativa post adozione del Modello 231 </a:t>
              </a:r>
              <a:r>
                <a:rPr lang="it-IT" sz="1200" kern="1200" dirty="0">
                  <a:solidFill>
                    <a:srgbClr val="00338D"/>
                  </a:solidFill>
                  <a:latin typeface="Arial"/>
                </a:rPr>
                <a:t>e costituisce, nel sistema del D.Lgs. 231/2001, uno </a:t>
              </a:r>
              <a:r>
                <a:rPr lang="it-IT" sz="1200" b="1" kern="1200" dirty="0">
                  <a:solidFill>
                    <a:srgbClr val="00338D"/>
                  </a:solidFill>
                  <a:latin typeface="Arial"/>
                </a:rPr>
                <a:t>strumento imprescindibile</a:t>
              </a:r>
              <a:r>
                <a:rPr lang="it-IT" sz="1200" kern="1200" dirty="0">
                  <a:solidFill>
                    <a:srgbClr val="00338D"/>
                  </a:solidFill>
                  <a:latin typeface="Arial"/>
                </a:rPr>
                <a:t> per</a:t>
              </a:r>
            </a:p>
            <a:p>
              <a:pPr marL="263776" indent="-263776" algn="l" defTabSz="844083" rtl="0">
                <a:lnSpc>
                  <a:spcPct val="135000"/>
                </a:lnSpc>
                <a:buClr>
                  <a:srgbClr val="000099"/>
                </a:buClr>
                <a:buSzPct val="85000"/>
                <a:buFont typeface="Arial" panose="020B0604020202020204" pitchFamily="34" charset="0"/>
                <a:buChar char="•"/>
                <a:defRPr/>
              </a:pPr>
              <a:r>
                <a:rPr lang="it-IT" sz="1200" kern="1200" dirty="0">
                  <a:solidFill>
                    <a:srgbClr val="00338D"/>
                  </a:solidFill>
                  <a:latin typeface="Arial"/>
                </a:rPr>
                <a:t>un'</a:t>
              </a:r>
              <a:r>
                <a:rPr lang="it-IT" sz="1200" b="1" kern="1200" dirty="0">
                  <a:solidFill>
                    <a:srgbClr val="00338D"/>
                  </a:solidFill>
                  <a:latin typeface="Arial"/>
                </a:rPr>
                <a:t>efficace implementazione del Modello</a:t>
              </a:r>
            </a:p>
            <a:p>
              <a:pPr marL="263776" indent="-263776" algn="l" defTabSz="844083" rtl="0">
                <a:lnSpc>
                  <a:spcPct val="135000"/>
                </a:lnSpc>
                <a:buClr>
                  <a:srgbClr val="000099"/>
                </a:buClr>
                <a:buSzPct val="85000"/>
                <a:buFont typeface="Arial" panose="020B0604020202020204" pitchFamily="34" charset="0"/>
                <a:buChar char="•"/>
                <a:defRPr/>
              </a:pPr>
              <a:r>
                <a:rPr lang="it-IT" sz="1200" kern="1200" dirty="0">
                  <a:solidFill>
                    <a:srgbClr val="00338D"/>
                  </a:solidFill>
                  <a:latin typeface="Arial"/>
                </a:rPr>
                <a:t>una </a:t>
              </a:r>
              <a:r>
                <a:rPr lang="it-IT" sz="1200" b="1" kern="1200" dirty="0">
                  <a:solidFill>
                    <a:srgbClr val="00338D"/>
                  </a:solidFill>
                  <a:latin typeface="Arial"/>
                </a:rPr>
                <a:t>diffusione globale dei principi di comportamento e di controllo adottati dalla Società </a:t>
              </a:r>
              <a:r>
                <a:rPr lang="it-IT" sz="1200" kern="1200" dirty="0">
                  <a:solidFill>
                    <a:srgbClr val="00338D"/>
                  </a:solidFill>
                  <a:latin typeface="Arial"/>
                </a:rPr>
                <a:t>al fine di </a:t>
              </a:r>
              <a:r>
                <a:rPr lang="it-IT" sz="1200" b="1" kern="1200" dirty="0">
                  <a:solidFill>
                    <a:srgbClr val="00338D"/>
                  </a:solidFill>
                  <a:latin typeface="Arial"/>
                </a:rPr>
                <a:t>prevenire i reati </a:t>
              </a:r>
              <a:r>
                <a:rPr lang="it-IT" sz="1200" kern="1200" dirty="0">
                  <a:solidFill>
                    <a:srgbClr val="00338D"/>
                  </a:solidFill>
                  <a:latin typeface="Arial"/>
                </a:rPr>
                <a:t>da cui il D.Lgs. 231/2001 fa scaturire la responsabilità amministrativa degli enti.</a:t>
              </a:r>
            </a:p>
          </p:txBody>
        </p:sp>
      </p:grpSp>
      <p:sp>
        <p:nvSpPr>
          <p:cNvPr id="32" name="Rettangolo 31">
            <a:extLst>
              <a:ext uri="{FF2B5EF4-FFF2-40B4-BE49-F238E27FC236}">
                <a16:creationId xmlns:a16="http://schemas.microsoft.com/office/drawing/2014/main" id="{A1029358-705A-4BE5-AFF0-756F199D3568}"/>
              </a:ext>
            </a:extLst>
          </p:cNvPr>
          <p:cNvSpPr/>
          <p:nvPr/>
        </p:nvSpPr>
        <p:spPr>
          <a:xfrm>
            <a:off x="1508683" y="2817279"/>
            <a:ext cx="6923811" cy="13534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132923" tIns="66462" rIns="66462" bIns="66462" rtlCol="0" anchor="ctr">
            <a:spAutoFit/>
          </a:bodyPr>
          <a:lstStyle/>
          <a:p>
            <a:pPr algn="l" defTabSz="844083" rtl="0">
              <a:lnSpc>
                <a:spcPct val="135000"/>
              </a:lnSpc>
              <a:buClr>
                <a:srgbClr val="000099"/>
              </a:buClr>
              <a:buSzPct val="85000"/>
              <a:defRPr/>
            </a:pPr>
            <a:r>
              <a:rPr lang="it-IT" sz="1200" kern="1200" dirty="0">
                <a:solidFill>
                  <a:srgbClr val="00338D"/>
                </a:solidFill>
                <a:latin typeface="Arial"/>
              </a:rPr>
              <a:t>fornire al management della Società</a:t>
            </a:r>
            <a:r>
              <a:rPr lang="it-IT" sz="1200" b="1" kern="1200" dirty="0">
                <a:solidFill>
                  <a:srgbClr val="00338D"/>
                </a:solidFill>
                <a:latin typeface="Arial"/>
              </a:rPr>
              <a:t> una compiuta rappresentazione</a:t>
            </a:r>
          </a:p>
          <a:p>
            <a:pPr marL="263776" indent="-263776" algn="l" defTabSz="844083" rtl="0">
              <a:lnSpc>
                <a:spcPct val="135000"/>
              </a:lnSpc>
              <a:buClr>
                <a:srgbClr val="000099"/>
              </a:buClr>
              <a:buSzPct val="85000"/>
              <a:buFont typeface="Wingdings" panose="05000000000000000000" pitchFamily="2" charset="2"/>
              <a:buChar char="§"/>
              <a:defRPr/>
            </a:pPr>
            <a:r>
              <a:rPr lang="it-IT" sz="1200" kern="1200" dirty="0">
                <a:solidFill>
                  <a:srgbClr val="00338D"/>
                </a:solidFill>
                <a:latin typeface="Arial"/>
              </a:rPr>
              <a:t>della </a:t>
            </a:r>
            <a:r>
              <a:rPr lang="it-IT" sz="1200" b="1" kern="1200" dirty="0">
                <a:solidFill>
                  <a:srgbClr val="00338D"/>
                </a:solidFill>
                <a:latin typeface="Arial"/>
              </a:rPr>
              <a:t>normativa</a:t>
            </a:r>
            <a:r>
              <a:rPr lang="it-IT" sz="1200" kern="1200" dirty="0">
                <a:solidFill>
                  <a:srgbClr val="00338D"/>
                </a:solidFill>
                <a:latin typeface="Arial"/>
              </a:rPr>
              <a:t> in materia di responsabilità amministrativa degli enti di cui al </a:t>
            </a:r>
            <a:r>
              <a:rPr lang="it-IT" sz="1200" kern="1200" dirty="0" err="1">
                <a:solidFill>
                  <a:srgbClr val="00338D"/>
                </a:solidFill>
                <a:latin typeface="Arial"/>
              </a:rPr>
              <a:t>D.Lgs.</a:t>
            </a:r>
            <a:r>
              <a:rPr lang="it-IT" sz="1200" kern="1200" dirty="0">
                <a:solidFill>
                  <a:srgbClr val="00338D"/>
                </a:solidFill>
                <a:latin typeface="Arial"/>
              </a:rPr>
              <a:t> n. 231/2001 </a:t>
            </a:r>
          </a:p>
          <a:p>
            <a:pPr marL="263776" indent="-263776" algn="l" defTabSz="844083" rtl="0">
              <a:lnSpc>
                <a:spcPct val="135000"/>
              </a:lnSpc>
              <a:buClr>
                <a:srgbClr val="000099"/>
              </a:buClr>
              <a:buSzPct val="85000"/>
              <a:buFont typeface="Wingdings" panose="05000000000000000000" pitchFamily="2" charset="2"/>
              <a:buChar char="§"/>
              <a:defRPr/>
            </a:pPr>
            <a:r>
              <a:rPr lang="it-IT" sz="1200" kern="1200" dirty="0">
                <a:solidFill>
                  <a:srgbClr val="00338D"/>
                </a:solidFill>
                <a:latin typeface="Arial"/>
              </a:rPr>
              <a:t>del </a:t>
            </a:r>
            <a:r>
              <a:rPr lang="it-IT" sz="1200" b="1" kern="1200" dirty="0">
                <a:solidFill>
                  <a:srgbClr val="00338D"/>
                </a:solidFill>
                <a:latin typeface="Arial"/>
              </a:rPr>
              <a:t>Modello di organizzazione, gestione e controllo </a:t>
            </a:r>
            <a:r>
              <a:rPr lang="it-IT" sz="1200" kern="1200" dirty="0">
                <a:solidFill>
                  <a:srgbClr val="00338D"/>
                </a:solidFill>
                <a:latin typeface="Arial"/>
              </a:rPr>
              <a:t>adottato dalla Società e dei suoi elementi costitutivi</a:t>
            </a:r>
          </a:p>
        </p:txBody>
      </p:sp>
      <p:cxnSp>
        <p:nvCxnSpPr>
          <p:cNvPr id="33" name="Connettore 4 10">
            <a:extLst>
              <a:ext uri="{FF2B5EF4-FFF2-40B4-BE49-F238E27FC236}">
                <a16:creationId xmlns:a16="http://schemas.microsoft.com/office/drawing/2014/main" id="{E53A1656-EB64-467C-A9E8-C3A3470FFC80}"/>
              </a:ext>
            </a:extLst>
          </p:cNvPr>
          <p:cNvCxnSpPr>
            <a:stCxn id="31" idx="1"/>
            <a:endCxn id="32" idx="1"/>
          </p:cNvCxnSpPr>
          <p:nvPr/>
        </p:nvCxnSpPr>
        <p:spPr>
          <a:xfrm rot="10800000" flipH="1" flipV="1">
            <a:off x="820717" y="2092949"/>
            <a:ext cx="687965" cy="1401064"/>
          </a:xfrm>
          <a:prstGeom prst="bentConnector3">
            <a:avLst>
              <a:gd name="adj1" fmla="val -33228"/>
            </a:avLst>
          </a:prstGeom>
          <a:ln w="28575">
            <a:solidFill>
              <a:srgbClr val="00A3A1"/>
            </a:solidFill>
            <a:tailEnd type="triangle"/>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60FDC52C-ACF1-C3BC-90AE-A7304B58A6E6}"/>
              </a:ext>
            </a:extLst>
          </p:cNvPr>
          <p:cNvSpPr/>
          <p:nvPr/>
        </p:nvSpPr>
        <p:spPr>
          <a:xfrm>
            <a:off x="182197" y="510545"/>
            <a:ext cx="500710"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5.1</a:t>
            </a:r>
          </a:p>
        </p:txBody>
      </p:sp>
    </p:spTree>
    <p:extLst>
      <p:ext uri="{BB962C8B-B14F-4D97-AF65-F5344CB8AC3E}">
        <p14:creationId xmlns:p14="http://schemas.microsoft.com/office/powerpoint/2010/main" val="17842560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F22EDA-3BFA-8566-DDE3-BCCF2C5939AE}"/>
              </a:ext>
            </a:extLst>
          </p:cNvPr>
          <p:cNvSpPr>
            <a:spLocks noGrp="1"/>
          </p:cNvSpPr>
          <p:nvPr>
            <p:ph type="ctrTitle"/>
          </p:nvPr>
        </p:nvSpPr>
        <p:spPr>
          <a:xfrm>
            <a:off x="1089315" y="2149618"/>
            <a:ext cx="3939300" cy="2185107"/>
          </a:xfrm>
        </p:spPr>
        <p:txBody>
          <a:bodyPr/>
          <a:lstStyle/>
          <a:p>
            <a:r>
              <a:rPr lang="it-IT" dirty="0"/>
              <a:t>Approccio metodologico 231 nei processi fiscali</a:t>
            </a:r>
          </a:p>
        </p:txBody>
      </p:sp>
      <p:sp>
        <p:nvSpPr>
          <p:cNvPr id="3" name="Segnaposto testo 2">
            <a:extLst>
              <a:ext uri="{FF2B5EF4-FFF2-40B4-BE49-F238E27FC236}">
                <a16:creationId xmlns:a16="http://schemas.microsoft.com/office/drawing/2014/main" id="{B48CFDCE-311C-7325-910F-8F03A1111683}"/>
              </a:ext>
            </a:extLst>
          </p:cNvPr>
          <p:cNvSpPr>
            <a:spLocks noGrp="1"/>
          </p:cNvSpPr>
          <p:nvPr>
            <p:ph type="body" sz="quarter" idx="14"/>
          </p:nvPr>
        </p:nvSpPr>
        <p:spPr/>
        <p:txBody>
          <a:bodyPr/>
          <a:lstStyle/>
          <a:p>
            <a:r>
              <a:rPr lang="it-IT" dirty="0"/>
              <a:t>5.2</a:t>
            </a:r>
          </a:p>
        </p:txBody>
      </p:sp>
    </p:spTree>
    <p:extLst>
      <p:ext uri="{BB962C8B-B14F-4D97-AF65-F5344CB8AC3E}">
        <p14:creationId xmlns:p14="http://schemas.microsoft.com/office/powerpoint/2010/main" val="17558621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4643928" cy="478523"/>
          </a:xfrm>
        </p:spPr>
        <p:txBody>
          <a:bodyPr/>
          <a:lstStyle/>
          <a:p>
            <a:r>
              <a:rPr lang="it-IT" sz="4431" dirty="0"/>
              <a:t>I reati tributari in ambito 231</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sp>
        <p:nvSpPr>
          <p:cNvPr id="10" name="Rettangolo 9">
            <a:extLst>
              <a:ext uri="{FF2B5EF4-FFF2-40B4-BE49-F238E27FC236}">
                <a16:creationId xmlns:a16="http://schemas.microsoft.com/office/drawing/2014/main" id="{563BFBE3-24BD-12F1-B6A8-1E27760005F6}"/>
              </a:ext>
            </a:extLst>
          </p:cNvPr>
          <p:cNvSpPr/>
          <p:nvPr/>
        </p:nvSpPr>
        <p:spPr>
          <a:xfrm>
            <a:off x="591051" y="1447459"/>
            <a:ext cx="7595155" cy="2591532"/>
          </a:xfrm>
          <a:prstGeom prst="rect">
            <a:avLst/>
          </a:prstGeom>
          <a:ln/>
        </p:spPr>
        <p:style>
          <a:lnRef idx="2">
            <a:schemeClr val="accent1"/>
          </a:lnRef>
          <a:fillRef idx="1">
            <a:schemeClr val="lt1"/>
          </a:fillRef>
          <a:effectRef idx="0">
            <a:schemeClr val="accent1"/>
          </a:effectRef>
          <a:fontRef idx="minor">
            <a:schemeClr val="dk1"/>
          </a:fontRef>
        </p:style>
        <p:txBody>
          <a:bodyPr lIns="40958" tIns="40958" rIns="40958" bIns="40958" rtlCol="0" anchor="ctr"/>
          <a:lstStyle/>
          <a:p>
            <a:pPr algn="l" defTabSz="844083" rtl="0">
              <a:spcAft>
                <a:spcPts val="450"/>
              </a:spcAft>
            </a:pPr>
            <a:r>
              <a:rPr lang="it-IT" sz="1108" b="1" kern="1200" dirty="0">
                <a:solidFill>
                  <a:srgbClr val="00338D"/>
                </a:solidFill>
                <a:latin typeface="Arial"/>
              </a:rPr>
              <a:t>Il Decreto Legge n. 124 del 2019, convertito in </a:t>
            </a:r>
            <a:r>
              <a:rPr lang="it-IT" sz="1108" b="1" kern="1200" dirty="0">
                <a:solidFill>
                  <a:srgbClr val="00B8F5"/>
                </a:solidFill>
                <a:latin typeface="Arial"/>
              </a:rPr>
              <a:t>Legge n. 157 del 2019</a:t>
            </a:r>
            <a:r>
              <a:rPr lang="it-IT" sz="1108" b="1" kern="1200" dirty="0">
                <a:solidFill>
                  <a:srgbClr val="00338D"/>
                </a:solidFill>
                <a:latin typeface="Arial"/>
              </a:rPr>
              <a:t>, ha modificato la disciplina relativa ai reati tributari contenuta nel Decreto Legislativo n. 74 del 2000</a:t>
            </a:r>
          </a:p>
          <a:p>
            <a:pPr algn="l" defTabSz="844083" rtl="0">
              <a:spcAft>
                <a:spcPts val="450"/>
              </a:spcAft>
            </a:pPr>
            <a:r>
              <a:rPr lang="it-IT" sz="1108" kern="1200" dirty="0">
                <a:solidFill>
                  <a:srgbClr val="00338D"/>
                </a:solidFill>
                <a:latin typeface="Arial"/>
              </a:rPr>
              <a:t>Le modifiche riguardano in sintesi:</a:t>
            </a:r>
          </a:p>
          <a:p>
            <a:pPr marL="257181" indent="-257181" algn="l" defTabSz="844083" rtl="0">
              <a:spcAft>
                <a:spcPts val="450"/>
              </a:spcAft>
              <a:buFontTx/>
              <a:buAutoNum type="arabicParenR"/>
            </a:pPr>
            <a:r>
              <a:rPr lang="it-IT" sz="1108" kern="1200" dirty="0">
                <a:solidFill>
                  <a:srgbClr val="00338D"/>
                </a:solidFill>
                <a:latin typeface="Arial"/>
              </a:rPr>
              <a:t>La revisione (generale innalzamento) delle </a:t>
            </a:r>
            <a:r>
              <a:rPr lang="it-IT" sz="1108" b="1" kern="1200" dirty="0">
                <a:solidFill>
                  <a:srgbClr val="00338D"/>
                </a:solidFill>
                <a:latin typeface="Arial"/>
              </a:rPr>
              <a:t>sanzioni penali </a:t>
            </a:r>
            <a:r>
              <a:rPr lang="it-IT" sz="1108" kern="1200" dirty="0">
                <a:solidFill>
                  <a:srgbClr val="00338D"/>
                </a:solidFill>
                <a:latin typeface="Arial"/>
              </a:rPr>
              <a:t>per talune fattispecie di reato;</a:t>
            </a:r>
          </a:p>
          <a:p>
            <a:pPr marL="257181" indent="-257181" algn="l" defTabSz="844083" rtl="0">
              <a:spcAft>
                <a:spcPts val="450"/>
              </a:spcAft>
              <a:buFontTx/>
              <a:buAutoNum type="arabicParenR"/>
            </a:pPr>
            <a:r>
              <a:rPr lang="it-IT" sz="1108" kern="1200" dirty="0">
                <a:solidFill>
                  <a:srgbClr val="00338D"/>
                </a:solidFill>
                <a:latin typeface="Arial"/>
              </a:rPr>
              <a:t>La diminuzione di talune </a:t>
            </a:r>
            <a:r>
              <a:rPr lang="it-IT" sz="1108" b="1" kern="1200" dirty="0">
                <a:solidFill>
                  <a:srgbClr val="00338D"/>
                </a:solidFill>
                <a:latin typeface="Arial"/>
              </a:rPr>
              <a:t>soglie di punibilità;</a:t>
            </a:r>
          </a:p>
          <a:p>
            <a:pPr marL="257181" indent="-257181" algn="l" defTabSz="844083" rtl="0">
              <a:spcAft>
                <a:spcPts val="450"/>
              </a:spcAft>
              <a:buFontTx/>
              <a:buAutoNum type="arabicParenR"/>
            </a:pPr>
            <a:r>
              <a:rPr lang="it-IT" sz="1108" kern="1200" dirty="0">
                <a:solidFill>
                  <a:srgbClr val="00338D"/>
                </a:solidFill>
                <a:latin typeface="Arial"/>
              </a:rPr>
              <a:t>L'estensione della </a:t>
            </a:r>
            <a:r>
              <a:rPr lang="it-IT" sz="1108" b="1" kern="1200" dirty="0">
                <a:solidFill>
                  <a:srgbClr val="00338D"/>
                </a:solidFill>
                <a:latin typeface="Arial"/>
              </a:rPr>
              <a:t>causa di non punibilità </a:t>
            </a:r>
            <a:r>
              <a:rPr lang="it-IT" sz="1108" kern="1200" dirty="0">
                <a:solidFill>
                  <a:srgbClr val="00338D"/>
                </a:solidFill>
                <a:latin typeface="Arial"/>
              </a:rPr>
              <a:t>(art. 13 co. 2 del Decreto Legislativo)</a:t>
            </a:r>
          </a:p>
          <a:p>
            <a:pPr marL="257181" indent="-257181" algn="l" defTabSz="844083" rtl="0">
              <a:spcAft>
                <a:spcPts val="450"/>
              </a:spcAft>
              <a:buFont typeface="Wingdings" panose="05000000000000000000" pitchFamily="2" charset="2"/>
              <a:buAutoNum type="arabicParenR"/>
            </a:pPr>
            <a:r>
              <a:rPr lang="it-IT" sz="1108" kern="1200" dirty="0">
                <a:solidFill>
                  <a:srgbClr val="00338D"/>
                </a:solidFill>
                <a:latin typeface="Arial"/>
              </a:rPr>
              <a:t>è stata estesa la </a:t>
            </a:r>
            <a:r>
              <a:rPr lang="it-IT" sz="1108" b="1" kern="1200" dirty="0">
                <a:solidFill>
                  <a:srgbClr val="00338D"/>
                </a:solidFill>
                <a:latin typeface="Arial"/>
              </a:rPr>
              <a:t>confisca 'in casi particolari' prevista dall'art. 240-</a:t>
            </a:r>
            <a:r>
              <a:rPr lang="it-IT" sz="1108" b="1" i="1" kern="1200" dirty="0">
                <a:solidFill>
                  <a:srgbClr val="00338D"/>
                </a:solidFill>
                <a:latin typeface="Arial"/>
              </a:rPr>
              <a:t>bis</a:t>
            </a:r>
            <a:r>
              <a:rPr lang="it-IT" sz="1108" b="1" kern="1200" dirty="0">
                <a:solidFill>
                  <a:srgbClr val="00338D"/>
                </a:solidFill>
                <a:latin typeface="Arial"/>
              </a:rPr>
              <a:t> cod. </a:t>
            </a:r>
            <a:r>
              <a:rPr lang="it-IT" sz="1108" b="1" kern="1200" dirty="0" err="1">
                <a:solidFill>
                  <a:srgbClr val="00338D"/>
                </a:solidFill>
                <a:latin typeface="Arial"/>
              </a:rPr>
              <a:t>pen</a:t>
            </a:r>
            <a:r>
              <a:rPr lang="it-IT" sz="1108" kern="1200" dirty="0">
                <a:solidFill>
                  <a:srgbClr val="00338D"/>
                </a:solidFill>
                <a:latin typeface="Arial"/>
              </a:rPr>
              <a:t>. a specifiche figure di reati tributari;</a:t>
            </a:r>
          </a:p>
          <a:p>
            <a:pPr marL="257181" indent="-257181" algn="l" defTabSz="844083" rtl="0">
              <a:spcAft>
                <a:spcPts val="450"/>
              </a:spcAft>
              <a:buFont typeface="Wingdings" panose="05000000000000000000" pitchFamily="2" charset="2"/>
              <a:buAutoNum type="arabicParenR"/>
            </a:pPr>
            <a:r>
              <a:rPr lang="it-IT" sz="1108" kern="1200" dirty="0">
                <a:solidFill>
                  <a:srgbClr val="00338D"/>
                </a:solidFill>
                <a:latin typeface="Arial"/>
              </a:rPr>
              <a:t>La delimitazione della confisca 'allargata' o 'per sproporzione' alle sole fattispecie fraudolente </a:t>
            </a:r>
          </a:p>
          <a:p>
            <a:pPr marL="257181" indent="-257181" algn="l" defTabSz="844083" rtl="0">
              <a:spcAft>
                <a:spcPts val="450"/>
              </a:spcAft>
              <a:buFont typeface="Wingdings" panose="05000000000000000000" pitchFamily="2" charset="2"/>
              <a:buAutoNum type="arabicParenR"/>
            </a:pPr>
            <a:r>
              <a:rPr lang="it-IT" sz="1108" kern="1200" dirty="0">
                <a:solidFill>
                  <a:srgbClr val="00338D"/>
                </a:solidFill>
                <a:latin typeface="Arial"/>
              </a:rPr>
              <a:t>sono state inserite alcune fattispecie penali - tributarie nel </a:t>
            </a:r>
            <a:r>
              <a:rPr lang="it-IT" sz="1108" b="1" kern="1200" dirty="0">
                <a:solidFill>
                  <a:srgbClr val="00338D"/>
                </a:solidFill>
                <a:latin typeface="Arial"/>
              </a:rPr>
              <a:t>catalogo dei reati 'presupposto' </a:t>
            </a:r>
            <a:r>
              <a:rPr lang="it-IT" sz="1108" kern="1200" dirty="0">
                <a:solidFill>
                  <a:srgbClr val="00338D"/>
                </a:solidFill>
                <a:latin typeface="Arial"/>
              </a:rPr>
              <a:t>della responsabilità degli enti per illeciti amministrativi dipendenti da reato </a:t>
            </a:r>
            <a:r>
              <a:rPr lang="it-IT" sz="1108" b="1" i="1" kern="1200" dirty="0">
                <a:solidFill>
                  <a:srgbClr val="00338D"/>
                </a:solidFill>
                <a:latin typeface="Arial"/>
              </a:rPr>
              <a:t>ex</a:t>
            </a:r>
            <a:r>
              <a:rPr lang="it-IT" sz="1108" b="1" kern="1200" dirty="0">
                <a:solidFill>
                  <a:srgbClr val="00338D"/>
                </a:solidFill>
                <a:latin typeface="Arial"/>
              </a:rPr>
              <a:t> D.Lgs. n. 231 del 2001</a:t>
            </a:r>
            <a:r>
              <a:rPr lang="it-IT" sz="1108" kern="1200" dirty="0">
                <a:solidFill>
                  <a:srgbClr val="00338D"/>
                </a:solidFill>
                <a:latin typeface="Arial"/>
              </a:rPr>
              <a:t> </a:t>
            </a:r>
            <a:r>
              <a:rPr lang="it-IT" sz="1108" b="1" kern="1200" dirty="0">
                <a:solidFill>
                  <a:srgbClr val="00338D"/>
                </a:solidFill>
                <a:latin typeface="Arial"/>
              </a:rPr>
              <a:t>(</a:t>
            </a:r>
            <a:r>
              <a:rPr lang="it-IT" sz="1108" b="1" kern="1200" dirty="0">
                <a:solidFill>
                  <a:srgbClr val="00338D"/>
                </a:solidFill>
                <a:latin typeface="Univers 45 Light" pitchFamily="2" charset="0"/>
              </a:rPr>
              <a:t>Art. 25-</a:t>
            </a:r>
            <a:r>
              <a:rPr lang="it-IT" sz="1108" b="1" i="1" kern="1200" dirty="0">
                <a:solidFill>
                  <a:srgbClr val="00338D"/>
                </a:solidFill>
                <a:latin typeface="Univers 45 Light" pitchFamily="2" charset="0"/>
              </a:rPr>
              <a:t>quinquiesdecies</a:t>
            </a:r>
            <a:r>
              <a:rPr lang="it-IT" sz="1108" b="1" kern="1200" dirty="0">
                <a:solidFill>
                  <a:srgbClr val="00338D"/>
                </a:solidFill>
                <a:latin typeface="Univers 45 Light" pitchFamily="2" charset="0"/>
              </a:rPr>
              <a:t> 'Reati Tributari')</a:t>
            </a:r>
            <a:endParaRPr lang="it-IT" sz="1108" kern="1200" dirty="0">
              <a:solidFill>
                <a:srgbClr val="00338D"/>
              </a:solidFill>
              <a:latin typeface="Arial"/>
            </a:endParaRPr>
          </a:p>
        </p:txBody>
      </p:sp>
      <p:sp>
        <p:nvSpPr>
          <p:cNvPr id="11" name="Rettangolo 10">
            <a:extLst>
              <a:ext uri="{FF2B5EF4-FFF2-40B4-BE49-F238E27FC236}">
                <a16:creationId xmlns:a16="http://schemas.microsoft.com/office/drawing/2014/main" id="{D295C28F-CAB3-F82D-71DB-C1892EA2EA78}"/>
              </a:ext>
            </a:extLst>
          </p:cNvPr>
          <p:cNvSpPr/>
          <p:nvPr/>
        </p:nvSpPr>
        <p:spPr>
          <a:xfrm>
            <a:off x="2325439" y="4354110"/>
            <a:ext cx="5860767" cy="1371786"/>
          </a:xfrm>
          <a:prstGeom prst="rect">
            <a:avLst/>
          </a:prstGeom>
          <a:ln>
            <a:solidFill>
              <a:srgbClr val="00B0F0"/>
            </a:solidFill>
          </a:ln>
        </p:spPr>
        <p:txBody>
          <a:bodyPr wrap="square">
            <a:spAutoFit/>
          </a:bodyPr>
          <a:lstStyle/>
          <a:p>
            <a:pPr marL="211021" indent="-211021" algn="l" defTabSz="844083" rtl="0">
              <a:spcAft>
                <a:spcPts val="450"/>
              </a:spcAft>
              <a:buFont typeface="+mj-lt"/>
              <a:buAutoNum type="alphaLcParenR"/>
            </a:pPr>
            <a:r>
              <a:rPr lang="it-IT" sz="1108" b="1" kern="1200" dirty="0">
                <a:solidFill>
                  <a:srgbClr val="00338D"/>
                </a:solidFill>
                <a:latin typeface="Arial (Corpo)"/>
                <a:ea typeface="+mn-ea"/>
                <a:cs typeface="+mn-cs"/>
              </a:rPr>
              <a:t>Dichiarazione fraudolenta </a:t>
            </a:r>
            <a:r>
              <a:rPr lang="it-IT" sz="1108" kern="1200" dirty="0">
                <a:solidFill>
                  <a:srgbClr val="00338D"/>
                </a:solidFill>
                <a:latin typeface="Arial (Corpo)"/>
                <a:ea typeface="+mn-ea"/>
                <a:cs typeface="+mn-cs"/>
              </a:rPr>
              <a:t>mediante </a:t>
            </a:r>
            <a:r>
              <a:rPr lang="it-IT" sz="1108" b="1" kern="1200" dirty="0">
                <a:solidFill>
                  <a:srgbClr val="00338D"/>
                </a:solidFill>
                <a:latin typeface="Arial (Corpo)"/>
                <a:ea typeface="+mn-ea"/>
                <a:cs typeface="+mn-cs"/>
              </a:rPr>
              <a:t>fatture per operazioni inesistenti </a:t>
            </a:r>
            <a:r>
              <a:rPr lang="it-IT" sz="1108" kern="1200" dirty="0">
                <a:solidFill>
                  <a:srgbClr val="00338D"/>
                </a:solidFill>
                <a:latin typeface="Arial (Corpo)"/>
                <a:ea typeface="+mn-ea"/>
                <a:cs typeface="+mn-cs"/>
              </a:rPr>
              <a:t>(art. 2 D.Lgs. n. 74/2000);</a:t>
            </a:r>
          </a:p>
          <a:p>
            <a:pPr marL="211021" indent="-211021" algn="l" defTabSz="844083" rtl="0">
              <a:spcAft>
                <a:spcPts val="450"/>
              </a:spcAft>
              <a:buFont typeface="+mj-lt"/>
              <a:buAutoNum type="alphaLcParenR"/>
            </a:pPr>
            <a:r>
              <a:rPr lang="it-IT" sz="1108" kern="1200" dirty="0">
                <a:solidFill>
                  <a:srgbClr val="00338D"/>
                </a:solidFill>
                <a:latin typeface="Arial (Corpo)"/>
                <a:ea typeface="+mn-ea"/>
                <a:cs typeface="+mn-cs"/>
              </a:rPr>
              <a:t>Dichiarazione fraudolenta </a:t>
            </a:r>
            <a:r>
              <a:rPr lang="it-IT" sz="1108" b="1" kern="1200" dirty="0">
                <a:solidFill>
                  <a:srgbClr val="00338D"/>
                </a:solidFill>
                <a:latin typeface="Arial (Corpo)"/>
                <a:ea typeface="+mn-ea"/>
                <a:cs typeface="+mn-cs"/>
              </a:rPr>
              <a:t>mediante altri artifici </a:t>
            </a:r>
            <a:r>
              <a:rPr lang="it-IT" sz="1108" kern="1200" dirty="0">
                <a:solidFill>
                  <a:srgbClr val="00338D"/>
                </a:solidFill>
                <a:latin typeface="Arial (Corpo)"/>
                <a:ea typeface="+mn-ea"/>
                <a:cs typeface="+mn-cs"/>
              </a:rPr>
              <a:t>(art. 3 D.Lgs. n. 74/2000);</a:t>
            </a:r>
          </a:p>
          <a:p>
            <a:pPr marL="211021" indent="-211021" algn="l" defTabSz="844083" rtl="0">
              <a:spcAft>
                <a:spcPts val="450"/>
              </a:spcAft>
              <a:buFont typeface="+mj-lt"/>
              <a:buAutoNum type="alphaLcParenR"/>
            </a:pPr>
            <a:r>
              <a:rPr lang="it-IT" sz="1108" b="1" kern="1200" dirty="0">
                <a:solidFill>
                  <a:srgbClr val="00338D"/>
                </a:solidFill>
                <a:latin typeface="Arial (Corpo)"/>
                <a:ea typeface="+mn-ea"/>
                <a:cs typeface="+mn-cs"/>
              </a:rPr>
              <a:t>Emissione di fatture </a:t>
            </a:r>
            <a:r>
              <a:rPr lang="it-IT" sz="1108" kern="1200" dirty="0">
                <a:solidFill>
                  <a:srgbClr val="00338D"/>
                </a:solidFill>
                <a:latin typeface="Arial (Corpo)"/>
                <a:ea typeface="+mn-ea"/>
                <a:cs typeface="+mn-cs"/>
              </a:rPr>
              <a:t>per operazioni inesistenti (art. 8 D.Lgs. n.74/2000);</a:t>
            </a:r>
          </a:p>
          <a:p>
            <a:pPr marL="211021" indent="-211021" algn="l" defTabSz="844083" rtl="0">
              <a:spcAft>
                <a:spcPts val="450"/>
              </a:spcAft>
              <a:buFont typeface="+mj-lt"/>
              <a:buAutoNum type="alphaLcParenR"/>
            </a:pPr>
            <a:r>
              <a:rPr lang="it-IT" sz="1108" b="1" kern="1200" dirty="0">
                <a:solidFill>
                  <a:srgbClr val="00338D"/>
                </a:solidFill>
                <a:latin typeface="Arial (Corpo)"/>
                <a:ea typeface="+mn-ea"/>
                <a:cs typeface="+mn-cs"/>
              </a:rPr>
              <a:t>Occultamento o distruzione documenti </a:t>
            </a:r>
            <a:r>
              <a:rPr lang="it-IT" sz="1108" kern="1200" dirty="0">
                <a:solidFill>
                  <a:srgbClr val="00338D"/>
                </a:solidFill>
                <a:latin typeface="Arial (Corpo)"/>
                <a:ea typeface="+mn-ea"/>
                <a:cs typeface="+mn-cs"/>
              </a:rPr>
              <a:t>contabili (art. 10 D.Lgs. n. 74/2000);</a:t>
            </a:r>
          </a:p>
          <a:p>
            <a:pPr marL="211021" indent="-211021" algn="l" defTabSz="844083" rtl="0">
              <a:spcAft>
                <a:spcPts val="450"/>
              </a:spcAft>
              <a:buFont typeface="+mj-lt"/>
              <a:buAutoNum type="alphaLcParenR"/>
            </a:pPr>
            <a:r>
              <a:rPr lang="it-IT" sz="1108" b="1" kern="1200" dirty="0">
                <a:solidFill>
                  <a:srgbClr val="00338D"/>
                </a:solidFill>
                <a:latin typeface="Arial (Corpo)"/>
                <a:ea typeface="+mn-ea"/>
                <a:cs typeface="+mn-cs"/>
              </a:rPr>
              <a:t>Sottrazione fraudolenta al pagamento</a:t>
            </a:r>
            <a:r>
              <a:rPr lang="it-IT" sz="1108" kern="1200" dirty="0">
                <a:solidFill>
                  <a:srgbClr val="00338D"/>
                </a:solidFill>
                <a:latin typeface="Arial (Corpo)"/>
                <a:ea typeface="+mn-ea"/>
                <a:cs typeface="+mn-cs"/>
              </a:rPr>
              <a:t> delle imposte (art. 11 D.Lgs. n. 74/2000).</a:t>
            </a:r>
          </a:p>
        </p:txBody>
      </p:sp>
      <p:grpSp>
        <p:nvGrpSpPr>
          <p:cNvPr id="12" name="Gruppo 11">
            <a:extLst>
              <a:ext uri="{FF2B5EF4-FFF2-40B4-BE49-F238E27FC236}">
                <a16:creationId xmlns:a16="http://schemas.microsoft.com/office/drawing/2014/main" id="{404ABF1B-961E-5C6A-2C1C-7907F561D431}"/>
              </a:ext>
            </a:extLst>
          </p:cNvPr>
          <p:cNvGrpSpPr/>
          <p:nvPr/>
        </p:nvGrpSpPr>
        <p:grpSpPr>
          <a:xfrm>
            <a:off x="591050" y="4429614"/>
            <a:ext cx="1416202" cy="980928"/>
            <a:chOff x="649516" y="4024157"/>
            <a:chExt cx="1914575" cy="1047464"/>
          </a:xfrm>
        </p:grpSpPr>
        <p:sp>
          <p:nvSpPr>
            <p:cNvPr id="13" name="Freccia a destra 12">
              <a:extLst>
                <a:ext uri="{FF2B5EF4-FFF2-40B4-BE49-F238E27FC236}">
                  <a16:creationId xmlns:a16="http://schemas.microsoft.com/office/drawing/2014/main" id="{A8AA73CA-2769-A907-0A8C-488CC3946153}"/>
                </a:ext>
              </a:extLst>
            </p:cNvPr>
            <p:cNvSpPr/>
            <p:nvPr/>
          </p:nvSpPr>
          <p:spPr>
            <a:xfrm>
              <a:off x="2007909" y="4590854"/>
              <a:ext cx="556182" cy="4807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defTabSz="844083" rtl="0"/>
              <a:endParaRPr lang="it-IT" sz="1662" kern="1200" dirty="0" err="1">
                <a:solidFill>
                  <a:srgbClr val="FFFFFF"/>
                </a:solidFill>
                <a:latin typeface="KPMG Bold"/>
              </a:endParaRPr>
            </a:p>
          </p:txBody>
        </p:sp>
        <p:sp>
          <p:nvSpPr>
            <p:cNvPr id="14" name="Rettangolo arrotondato 4">
              <a:extLst>
                <a:ext uri="{FF2B5EF4-FFF2-40B4-BE49-F238E27FC236}">
                  <a16:creationId xmlns:a16="http://schemas.microsoft.com/office/drawing/2014/main" id="{5967483C-05AE-B07E-C95C-D92B8344DC53}"/>
                </a:ext>
              </a:extLst>
            </p:cNvPr>
            <p:cNvSpPr/>
            <p:nvPr/>
          </p:nvSpPr>
          <p:spPr>
            <a:xfrm>
              <a:off x="649516" y="4024157"/>
              <a:ext cx="1566899" cy="980387"/>
            </a:xfrm>
            <a:prstGeom prst="round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defTabSz="844083" rtl="0"/>
              <a:r>
                <a:rPr lang="it-IT" sz="1662" kern="1200" dirty="0">
                  <a:solidFill>
                    <a:srgbClr val="FFFFFF"/>
                  </a:solidFill>
                  <a:latin typeface="KPMG Bold"/>
                </a:rPr>
                <a:t>Natura </a:t>
              </a:r>
              <a:r>
                <a:rPr lang="it-IT" sz="1662" b="1" kern="1200" dirty="0">
                  <a:solidFill>
                    <a:srgbClr val="FFFFFF"/>
                  </a:solidFill>
                  <a:latin typeface="KPMG Bold"/>
                </a:rPr>
                <a:t>fraudolenta</a:t>
              </a:r>
              <a:r>
                <a:rPr lang="it-IT" sz="1662" kern="1200" dirty="0">
                  <a:solidFill>
                    <a:srgbClr val="FFFFFF"/>
                  </a:solidFill>
                  <a:latin typeface="KPMG Bold"/>
                </a:rPr>
                <a:t> della condotta</a:t>
              </a:r>
            </a:p>
          </p:txBody>
        </p:sp>
      </p:grpSp>
      <p:pic>
        <p:nvPicPr>
          <p:cNvPr id="15" name="Picture 2" descr="Risultati immagini per gazzetta ufficiale">
            <a:extLst>
              <a:ext uri="{FF2B5EF4-FFF2-40B4-BE49-F238E27FC236}">
                <a16:creationId xmlns:a16="http://schemas.microsoft.com/office/drawing/2014/main" id="{B34448A6-3DAD-3808-0EF8-6AE120CB7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417" y="1762577"/>
            <a:ext cx="1647634" cy="1012119"/>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5B9E6587-154D-C437-F796-F581F58B32B3}"/>
              </a:ext>
            </a:extLst>
          </p:cNvPr>
          <p:cNvSpPr txBox="1"/>
          <p:nvPr/>
        </p:nvSpPr>
        <p:spPr>
          <a:xfrm>
            <a:off x="5719863" y="627112"/>
            <a:ext cx="844062" cy="844062"/>
          </a:xfrm>
          <a:prstGeom prst="rect">
            <a:avLst/>
          </a:prstGeom>
        </p:spPr>
        <p:txBody>
          <a:bodyPr vert="horz" wrap="none" lIns="0" tIns="0" rIns="0" bIns="0" rtlCol="0" anchor="t" anchorCtr="0">
            <a:noAutofit/>
          </a:bodyPr>
          <a:lstStyle/>
          <a:p>
            <a:pPr algn="l" defTabSz="844083" rtl="0">
              <a:spcAft>
                <a:spcPts val="554"/>
              </a:spcAft>
            </a:pPr>
            <a:endParaRPr lang="it-IT" sz="1385" b="1" kern="1200" dirty="0">
              <a:solidFill>
                <a:srgbClr val="00338D"/>
              </a:solidFill>
              <a:latin typeface="Arial"/>
              <a:ea typeface="+mn-ea"/>
              <a:cs typeface="+mn-cs"/>
            </a:endParaRPr>
          </a:p>
        </p:txBody>
      </p:sp>
      <p:sp>
        <p:nvSpPr>
          <p:cNvPr id="3" name="Esagono 2">
            <a:extLst>
              <a:ext uri="{FF2B5EF4-FFF2-40B4-BE49-F238E27FC236}">
                <a16:creationId xmlns:a16="http://schemas.microsoft.com/office/drawing/2014/main" id="{5A48BB8B-EEF0-B32F-091F-85C62712FD71}"/>
              </a:ext>
            </a:extLst>
          </p:cNvPr>
          <p:cNvSpPr/>
          <p:nvPr/>
        </p:nvSpPr>
        <p:spPr>
          <a:xfrm>
            <a:off x="7565964" y="362506"/>
            <a:ext cx="1527154" cy="1099900"/>
          </a:xfrm>
          <a:prstGeom prst="hexagon">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r>
              <a:rPr lang="it-IT" sz="831" kern="1200" dirty="0">
                <a:solidFill>
                  <a:srgbClr val="FFFFFF"/>
                </a:solidFill>
                <a:latin typeface="Arial"/>
              </a:rPr>
              <a:t>Il Dlgs.141 del 26/9/2024 ha ampliato i reati di contrabbando rilevanti ai fini 231 e ha esteso la responsabilità 231 anche per le accise </a:t>
            </a:r>
          </a:p>
        </p:txBody>
      </p:sp>
      <p:sp>
        <p:nvSpPr>
          <p:cNvPr id="4" name="Rettangolo 3">
            <a:extLst>
              <a:ext uri="{FF2B5EF4-FFF2-40B4-BE49-F238E27FC236}">
                <a16:creationId xmlns:a16="http://schemas.microsoft.com/office/drawing/2014/main" id="{B6A6B8A2-697B-14CF-D573-7FEA123010A0}"/>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8495998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7639200" cy="478523"/>
          </a:xfrm>
        </p:spPr>
        <p:txBody>
          <a:bodyPr/>
          <a:lstStyle/>
          <a:p>
            <a:r>
              <a:rPr lang="it-IT" sz="4431" dirty="0"/>
              <a:t>I reati tributari in ambito 231</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graphicFrame>
        <p:nvGraphicFramePr>
          <p:cNvPr id="2" name="Tabella 2">
            <a:extLst>
              <a:ext uri="{FF2B5EF4-FFF2-40B4-BE49-F238E27FC236}">
                <a16:creationId xmlns:a16="http://schemas.microsoft.com/office/drawing/2014/main" id="{A22BEA2E-A9E3-65DC-DF98-4999D35F30FD}"/>
              </a:ext>
            </a:extLst>
          </p:cNvPr>
          <p:cNvGraphicFramePr>
            <a:graphicFrameLocks noGrp="1"/>
          </p:cNvGraphicFramePr>
          <p:nvPr/>
        </p:nvGraphicFramePr>
        <p:xfrm>
          <a:off x="469329" y="1415047"/>
          <a:ext cx="8027557" cy="4815840"/>
        </p:xfrm>
        <a:graphic>
          <a:graphicData uri="http://schemas.openxmlformats.org/drawingml/2006/table">
            <a:tbl>
              <a:tblPr firstRow="1" bandRow="1">
                <a:tableStyleId>{F2DE63D5-997A-4646-A377-4702673A728D}</a:tableStyleId>
              </a:tblPr>
              <a:tblGrid>
                <a:gridCol w="2193577">
                  <a:extLst>
                    <a:ext uri="{9D8B030D-6E8A-4147-A177-3AD203B41FA5}">
                      <a16:colId xmlns:a16="http://schemas.microsoft.com/office/drawing/2014/main" val="832067966"/>
                    </a:ext>
                  </a:extLst>
                </a:gridCol>
                <a:gridCol w="1773530">
                  <a:extLst>
                    <a:ext uri="{9D8B030D-6E8A-4147-A177-3AD203B41FA5}">
                      <a16:colId xmlns:a16="http://schemas.microsoft.com/office/drawing/2014/main" val="2321473726"/>
                    </a:ext>
                  </a:extLst>
                </a:gridCol>
                <a:gridCol w="1120124">
                  <a:extLst>
                    <a:ext uri="{9D8B030D-6E8A-4147-A177-3AD203B41FA5}">
                      <a16:colId xmlns:a16="http://schemas.microsoft.com/office/drawing/2014/main" val="135994979"/>
                    </a:ext>
                  </a:extLst>
                </a:gridCol>
                <a:gridCol w="933437">
                  <a:extLst>
                    <a:ext uri="{9D8B030D-6E8A-4147-A177-3AD203B41FA5}">
                      <a16:colId xmlns:a16="http://schemas.microsoft.com/office/drawing/2014/main" val="923971208"/>
                    </a:ext>
                  </a:extLst>
                </a:gridCol>
                <a:gridCol w="2006889">
                  <a:extLst>
                    <a:ext uri="{9D8B030D-6E8A-4147-A177-3AD203B41FA5}">
                      <a16:colId xmlns:a16="http://schemas.microsoft.com/office/drawing/2014/main" val="4166885138"/>
                    </a:ext>
                  </a:extLst>
                </a:gridCol>
              </a:tblGrid>
              <a:tr h="342314">
                <a:tc>
                  <a:txBody>
                    <a:bodyPr/>
                    <a:lstStyle/>
                    <a:p>
                      <a:pPr algn="ctr"/>
                      <a:r>
                        <a:rPr lang="it-IT" sz="800" dirty="0">
                          <a:solidFill>
                            <a:schemeClr val="bg1"/>
                          </a:solidFill>
                        </a:rPr>
                        <a:t>Fattispecie </a:t>
                      </a:r>
                      <a:r>
                        <a:rPr lang="it-IT" sz="800" dirty="0" err="1">
                          <a:solidFill>
                            <a:schemeClr val="bg1"/>
                          </a:solidFill>
                        </a:rPr>
                        <a:t>D.Lgs.</a:t>
                      </a:r>
                      <a:r>
                        <a:rPr lang="it-IT" sz="800" dirty="0">
                          <a:solidFill>
                            <a:schemeClr val="bg1"/>
                          </a:solidFill>
                        </a:rPr>
                        <a:t> 74/2000</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8D"/>
                    </a:solidFill>
                  </a:tcPr>
                </a:tc>
                <a:tc>
                  <a:txBody>
                    <a:bodyPr/>
                    <a:lstStyle/>
                    <a:p>
                      <a:pPr algn="ctr"/>
                      <a:r>
                        <a:rPr lang="it-IT" sz="800" dirty="0">
                          <a:solidFill>
                            <a:schemeClr val="bg1"/>
                          </a:solidFill>
                        </a:rPr>
                        <a:t>Soglia</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8D"/>
                    </a:solidFill>
                  </a:tcPr>
                </a:tc>
                <a:tc>
                  <a:txBody>
                    <a:bodyPr/>
                    <a:lstStyle/>
                    <a:p>
                      <a:pPr algn="ctr"/>
                      <a:r>
                        <a:rPr lang="it-IT" sz="800" dirty="0">
                          <a:solidFill>
                            <a:schemeClr val="bg1"/>
                          </a:solidFill>
                        </a:rPr>
                        <a:t>Reclusione</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8D"/>
                    </a:solidFill>
                  </a:tcPr>
                </a:tc>
                <a:tc gridSpan="2">
                  <a:txBody>
                    <a:bodyPr/>
                    <a:lstStyle/>
                    <a:p>
                      <a:pPr algn="ctr"/>
                      <a:r>
                        <a:rPr lang="it-IT" sz="800" dirty="0">
                          <a:solidFill>
                            <a:schemeClr val="bg1"/>
                          </a:solidFill>
                        </a:rPr>
                        <a:t>Responsabilità 231</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8D"/>
                    </a:solidFill>
                  </a:tcPr>
                </a:tc>
                <a:tc hMerge="1">
                  <a:txBody>
                    <a:bodyPr/>
                    <a:lstStyle/>
                    <a:p>
                      <a:pPr algn="ctr"/>
                      <a:endParaRPr lang="it-IT" sz="900" dirty="0"/>
                    </a:p>
                  </a:txBody>
                  <a:tcPr anchor="ctr"/>
                </a:tc>
                <a:extLst>
                  <a:ext uri="{0D108BD9-81ED-4DB2-BD59-A6C34878D82A}">
                    <a16:rowId xmlns:a16="http://schemas.microsoft.com/office/drawing/2014/main" val="3327437077"/>
                  </a:ext>
                </a:extLst>
              </a:tr>
              <a:tr h="590843">
                <a:tc>
                  <a:txBody>
                    <a:bodyPr/>
                    <a:lstStyle/>
                    <a:p>
                      <a:pPr marL="171450" indent="-171450">
                        <a:buFont typeface="Arial" panose="020B0604020202020204" pitchFamily="34" charset="0"/>
                        <a:buChar char="►"/>
                      </a:pPr>
                      <a:r>
                        <a:rPr lang="it-IT" sz="800" b="1" dirty="0">
                          <a:solidFill>
                            <a:srgbClr val="00B8F5"/>
                          </a:solidFill>
                          <a:latin typeface="+mn-lt"/>
                        </a:rPr>
                        <a:t>ART. 2, CO. 1</a:t>
                      </a:r>
                    </a:p>
                    <a:p>
                      <a:pPr marL="0" indent="0">
                        <a:buFont typeface="Arial" panose="020B0604020202020204" pitchFamily="34" charset="0"/>
                        <a:buNone/>
                      </a:pPr>
                      <a:r>
                        <a:rPr lang="it-IT" sz="800" b="1" dirty="0">
                          <a:solidFill>
                            <a:srgbClr val="00B8F5"/>
                          </a:solidFill>
                          <a:latin typeface="+mn-lt"/>
                        </a:rPr>
                        <a:t>Dichiarazione fraudolenta mediante fatture false </a:t>
                      </a:r>
                      <a:br>
                        <a:rPr lang="it-IT" sz="800" dirty="0">
                          <a:solidFill>
                            <a:srgbClr val="00B8F5"/>
                          </a:solidFill>
                          <a:latin typeface="+mn-lt"/>
                        </a:rPr>
                      </a:br>
                      <a:r>
                        <a:rPr lang="it-IT" sz="800" dirty="0">
                          <a:solidFill>
                            <a:srgbClr val="00B8F5"/>
                          </a:solidFill>
                          <a:latin typeface="+mn-lt"/>
                        </a:rPr>
                        <a:t>(</a:t>
                      </a:r>
                      <a:r>
                        <a:rPr lang="it-IT" sz="800" i="1" u="sng" dirty="0">
                          <a:solidFill>
                            <a:srgbClr val="00B8F5"/>
                          </a:solidFill>
                          <a:latin typeface="+mn-lt"/>
                        </a:rPr>
                        <a:t>ipotesi base</a:t>
                      </a:r>
                      <a:r>
                        <a:rPr lang="it-IT" sz="800" dirty="0">
                          <a:solidFill>
                            <a:srgbClr val="00B8F5"/>
                          </a:solidFill>
                          <a:latin typeface="+mn-lt"/>
                        </a:rPr>
                        <a:t>)</a:t>
                      </a:r>
                    </a:p>
                  </a:txBody>
                  <a:tcPr marL="84406" marR="84406" marT="42203" marB="42203">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No </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4 - 8 anni</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Fino a 500 quote</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rowSpan="8">
                  <a:txBody>
                    <a:bodyPr/>
                    <a:lstStyle/>
                    <a:p>
                      <a:pPr algn="ctr"/>
                      <a:r>
                        <a:rPr lang="it-IT" sz="800" b="1" u="sng" dirty="0">
                          <a:solidFill>
                            <a:schemeClr val="tx2">
                              <a:lumMod val="75000"/>
                            </a:schemeClr>
                          </a:solidFill>
                          <a:latin typeface="+mn-lt"/>
                        </a:rPr>
                        <a:t>Sanzioni interdittive </a:t>
                      </a:r>
                    </a:p>
                    <a:p>
                      <a:pPr algn="ctr"/>
                      <a:r>
                        <a:rPr lang="it-IT" sz="800" b="1" dirty="0">
                          <a:solidFill>
                            <a:schemeClr val="tx2">
                              <a:lumMod val="75000"/>
                            </a:schemeClr>
                          </a:solidFill>
                          <a:latin typeface="+mn-lt"/>
                        </a:rPr>
                        <a:t>(art. 9, co. 2, lett. c), d), e), </a:t>
                      </a:r>
                      <a:r>
                        <a:rPr lang="it-IT" sz="800" b="1" dirty="0" err="1">
                          <a:solidFill>
                            <a:schemeClr val="tx2">
                              <a:lumMod val="75000"/>
                            </a:schemeClr>
                          </a:solidFill>
                          <a:latin typeface="+mn-lt"/>
                        </a:rPr>
                        <a:t>D.Lgs.</a:t>
                      </a:r>
                      <a:r>
                        <a:rPr lang="it-IT" sz="800" b="1" dirty="0">
                          <a:solidFill>
                            <a:schemeClr val="tx2">
                              <a:lumMod val="75000"/>
                            </a:schemeClr>
                          </a:solidFill>
                          <a:latin typeface="+mn-lt"/>
                        </a:rPr>
                        <a:t> 231/2001):</a:t>
                      </a:r>
                    </a:p>
                    <a:p>
                      <a:pPr algn="ctr"/>
                      <a:endParaRPr lang="it-IT" sz="800" dirty="0">
                        <a:solidFill>
                          <a:schemeClr val="tx2">
                            <a:lumMod val="75000"/>
                          </a:schemeClr>
                        </a:solidFill>
                        <a:latin typeface="+mn-lt"/>
                      </a:endParaRPr>
                    </a:p>
                    <a:p>
                      <a:pPr marL="171450" indent="-171450" algn="l">
                        <a:buFont typeface="Wingdings" panose="05000000000000000000" pitchFamily="2" charset="2"/>
                        <a:buChar char="§"/>
                      </a:pPr>
                      <a:r>
                        <a:rPr lang="it-IT" sz="800" dirty="0">
                          <a:solidFill>
                            <a:schemeClr val="tx2">
                              <a:lumMod val="75000"/>
                            </a:schemeClr>
                          </a:solidFill>
                          <a:latin typeface="+mn-lt"/>
                        </a:rPr>
                        <a:t>divieto di contrattare con la PA, salvo che per ottenere prestazioni di pubblico servizio</a:t>
                      </a:r>
                    </a:p>
                    <a:p>
                      <a:pPr marL="171450" indent="-171450" algn="l">
                        <a:buFont typeface="Wingdings" panose="05000000000000000000" pitchFamily="2" charset="2"/>
                        <a:buChar char="§"/>
                      </a:pPr>
                      <a:r>
                        <a:rPr lang="it-IT" sz="800" dirty="0">
                          <a:solidFill>
                            <a:schemeClr val="tx2">
                              <a:lumMod val="75000"/>
                            </a:schemeClr>
                          </a:solidFill>
                          <a:latin typeface="+mn-lt"/>
                        </a:rPr>
                        <a:t>esclusione da agevolazioni, finanziamenti, contributi o sussidi e eventuale revoca di quelli già concessi</a:t>
                      </a:r>
                    </a:p>
                    <a:p>
                      <a:pPr marL="171450" indent="-171450" algn="l">
                        <a:buFont typeface="Wingdings" panose="05000000000000000000" pitchFamily="2" charset="2"/>
                        <a:buChar char="§"/>
                      </a:pPr>
                      <a:r>
                        <a:rPr lang="it-IT" sz="800" dirty="0">
                          <a:solidFill>
                            <a:schemeClr val="tx2">
                              <a:lumMod val="75000"/>
                            </a:schemeClr>
                          </a:solidFill>
                          <a:latin typeface="+mn-lt"/>
                        </a:rPr>
                        <a:t>divieto di pubblicizzare beni o servizi</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498055090"/>
                  </a:ext>
                </a:extLst>
              </a:tr>
              <a:tr h="590843">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800" b="1" kern="1200" dirty="0">
                          <a:solidFill>
                            <a:srgbClr val="00B8F5"/>
                          </a:solidFill>
                          <a:latin typeface="+mn-lt"/>
                          <a:ea typeface="+mn-ea"/>
                          <a:cs typeface="+mn-cs"/>
                        </a:rPr>
                        <a:t>ART. 2, CO. 2-BIS</a:t>
                      </a:r>
                    </a:p>
                    <a:p>
                      <a:r>
                        <a:rPr lang="it-IT" sz="800" b="1" dirty="0">
                          <a:solidFill>
                            <a:srgbClr val="00B8F5"/>
                          </a:solidFill>
                          <a:latin typeface="+mn-lt"/>
                        </a:rPr>
                        <a:t>Dichiarazione fraudolenta mediante fatture false</a:t>
                      </a:r>
                    </a:p>
                    <a:p>
                      <a:r>
                        <a:rPr lang="it-IT" sz="800" dirty="0">
                          <a:solidFill>
                            <a:srgbClr val="00B8F5"/>
                          </a:solidFill>
                          <a:latin typeface="+mn-lt"/>
                        </a:rPr>
                        <a:t>(</a:t>
                      </a:r>
                      <a:r>
                        <a:rPr lang="it-IT" sz="800" i="1" u="sng" dirty="0">
                          <a:solidFill>
                            <a:srgbClr val="00B8F5"/>
                          </a:solidFill>
                          <a:latin typeface="+mn-lt"/>
                        </a:rPr>
                        <a:t>ipotesi attenuata</a:t>
                      </a:r>
                      <a:r>
                        <a:rPr lang="it-IT" sz="800" dirty="0">
                          <a:solidFill>
                            <a:srgbClr val="00B8F5"/>
                          </a:solidFill>
                          <a:latin typeface="+mn-lt"/>
                        </a:rPr>
                        <a:t>)</a:t>
                      </a:r>
                    </a:p>
                  </a:txBody>
                  <a:tcPr marL="84406" marR="84406" marT="42203" marB="42203">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No</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1 anno e 6 mesi - 6 anni</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Fino a 400 quote</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vMerge="1">
                  <a:txBody>
                    <a:bodyPr/>
                    <a:lstStyle/>
                    <a:p>
                      <a:pPr algn="ctr"/>
                      <a:endParaRPr lang="it-IT" sz="900" dirty="0">
                        <a:solidFill>
                          <a:srgbClr val="00338D"/>
                        </a:solidFill>
                        <a:latin typeface="+mn-lt"/>
                      </a:endParaRPr>
                    </a:p>
                  </a:txBody>
                  <a:tcPr anchor="ctr">
                    <a:solidFill>
                      <a:schemeClr val="bg1"/>
                    </a:solidFill>
                  </a:tcPr>
                </a:tc>
                <a:extLst>
                  <a:ext uri="{0D108BD9-81ED-4DB2-BD59-A6C34878D82A}">
                    <a16:rowId xmlns:a16="http://schemas.microsoft.com/office/drawing/2014/main" val="3020723034"/>
                  </a:ext>
                </a:extLst>
              </a:tr>
              <a:tr h="590843">
                <a:tc>
                  <a:txBody>
                    <a:bodyPr/>
                    <a:lstStyle/>
                    <a:p>
                      <a:pPr marL="171450" indent="-171450">
                        <a:buFont typeface="Arial" panose="020B0604020202020204" pitchFamily="34" charset="0"/>
                        <a:buChar char="►"/>
                      </a:pPr>
                      <a:r>
                        <a:rPr lang="it-IT" sz="800" b="1" dirty="0">
                          <a:solidFill>
                            <a:srgbClr val="00B8F5"/>
                          </a:solidFill>
                          <a:latin typeface="+mn-lt"/>
                        </a:rPr>
                        <a:t>ART. 3</a:t>
                      </a:r>
                    </a:p>
                    <a:p>
                      <a:r>
                        <a:rPr lang="it-IT" sz="800" b="1" dirty="0">
                          <a:solidFill>
                            <a:srgbClr val="00B8F5"/>
                          </a:solidFill>
                          <a:latin typeface="+mn-lt"/>
                        </a:rPr>
                        <a:t>Dichiarazione fraudolenta mediante altri artifici</a:t>
                      </a:r>
                    </a:p>
                  </a:txBody>
                  <a:tcPr marL="84406" marR="84406" marT="42203" marB="42203">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Imposta evasa &gt; € 30.000 e elementi sottratti ad imposizione &gt; 5% dei complessivi o superiori a € 1.500.000</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3 - 8 anni</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Fino a 500 quote</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vMerge="1">
                  <a:txBody>
                    <a:bodyPr/>
                    <a:lstStyle/>
                    <a:p>
                      <a:pPr algn="ctr"/>
                      <a:endParaRPr lang="it-IT" sz="900" dirty="0">
                        <a:solidFill>
                          <a:srgbClr val="00338D"/>
                        </a:solidFill>
                        <a:latin typeface="+mn-lt"/>
                      </a:endParaRPr>
                    </a:p>
                  </a:txBody>
                  <a:tcPr anchor="ctr">
                    <a:solidFill>
                      <a:schemeClr val="bg1"/>
                    </a:solidFill>
                  </a:tcPr>
                </a:tc>
                <a:extLst>
                  <a:ext uri="{0D108BD9-81ED-4DB2-BD59-A6C34878D82A}">
                    <a16:rowId xmlns:a16="http://schemas.microsoft.com/office/drawing/2014/main" val="1637961465"/>
                  </a:ext>
                </a:extLst>
              </a:tr>
              <a:tr h="464234">
                <a:tc>
                  <a:txBody>
                    <a:bodyPr/>
                    <a:lstStyle/>
                    <a:p>
                      <a:pPr marL="171450" indent="-171450">
                        <a:buFont typeface="Arial" panose="020B0604020202020204" pitchFamily="34" charset="0"/>
                        <a:buChar char="►"/>
                      </a:pPr>
                      <a:r>
                        <a:rPr lang="it-IT" sz="800" b="1" dirty="0">
                          <a:solidFill>
                            <a:srgbClr val="00B8F5"/>
                          </a:solidFill>
                          <a:latin typeface="+mn-lt"/>
                        </a:rPr>
                        <a:t>ART. 8, CO. 1</a:t>
                      </a:r>
                    </a:p>
                    <a:p>
                      <a:r>
                        <a:rPr lang="it-IT" sz="800" b="1" dirty="0">
                          <a:solidFill>
                            <a:srgbClr val="00B8F5"/>
                          </a:solidFill>
                          <a:latin typeface="+mn-lt"/>
                        </a:rPr>
                        <a:t>Emissione di fatture false</a:t>
                      </a:r>
                    </a:p>
                    <a:p>
                      <a:r>
                        <a:rPr lang="it-IT" sz="800" dirty="0">
                          <a:solidFill>
                            <a:srgbClr val="00B8F5"/>
                          </a:solidFill>
                          <a:latin typeface="+mn-lt"/>
                        </a:rPr>
                        <a:t>(</a:t>
                      </a:r>
                      <a:r>
                        <a:rPr lang="it-IT" sz="800" i="1" u="sng" dirty="0">
                          <a:solidFill>
                            <a:srgbClr val="00B8F5"/>
                          </a:solidFill>
                          <a:latin typeface="+mn-lt"/>
                        </a:rPr>
                        <a:t>ipotesi base</a:t>
                      </a:r>
                      <a:r>
                        <a:rPr lang="it-IT" sz="800" dirty="0">
                          <a:solidFill>
                            <a:srgbClr val="00B8F5"/>
                          </a:solidFill>
                          <a:latin typeface="+mn-lt"/>
                        </a:rPr>
                        <a:t>)</a:t>
                      </a:r>
                    </a:p>
                  </a:txBody>
                  <a:tcPr marL="84406" marR="84406" marT="42203" marB="42203">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No</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4 - 8 anni</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Fino a 500 quote</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vMerge="1">
                  <a:txBody>
                    <a:bodyPr/>
                    <a:lstStyle/>
                    <a:p>
                      <a:pPr algn="ctr"/>
                      <a:endParaRPr lang="it-IT" sz="900" dirty="0">
                        <a:solidFill>
                          <a:srgbClr val="00338D"/>
                        </a:solidFill>
                        <a:latin typeface="+mn-lt"/>
                      </a:endParaRPr>
                    </a:p>
                  </a:txBody>
                  <a:tcPr anchor="ctr">
                    <a:solidFill>
                      <a:schemeClr val="bg1"/>
                    </a:solidFill>
                  </a:tcPr>
                </a:tc>
                <a:extLst>
                  <a:ext uri="{0D108BD9-81ED-4DB2-BD59-A6C34878D82A}">
                    <a16:rowId xmlns:a16="http://schemas.microsoft.com/office/drawing/2014/main" val="1575625914"/>
                  </a:ext>
                </a:extLst>
              </a:tr>
              <a:tr h="464234">
                <a:tc>
                  <a:txBody>
                    <a:bodyPr/>
                    <a:lstStyle/>
                    <a:p>
                      <a:pPr marL="171450" indent="-171450">
                        <a:buFont typeface="Arial" panose="020B0604020202020204" pitchFamily="34" charset="0"/>
                        <a:buChar char="►"/>
                      </a:pPr>
                      <a:r>
                        <a:rPr lang="it-IT" sz="800" b="1" u="none" dirty="0">
                          <a:solidFill>
                            <a:srgbClr val="00B8F5"/>
                          </a:solidFill>
                          <a:latin typeface="+mn-lt"/>
                        </a:rPr>
                        <a:t>ART. 8, CO. 2-BIS</a:t>
                      </a:r>
                    </a:p>
                    <a:p>
                      <a:r>
                        <a:rPr lang="it-IT" sz="800" b="1" dirty="0">
                          <a:solidFill>
                            <a:srgbClr val="00B8F5"/>
                          </a:solidFill>
                          <a:latin typeface="+mn-lt"/>
                        </a:rPr>
                        <a:t>Emissione di fatture false</a:t>
                      </a:r>
                    </a:p>
                    <a:p>
                      <a:r>
                        <a:rPr lang="it-IT" sz="800" dirty="0">
                          <a:solidFill>
                            <a:srgbClr val="00B8F5"/>
                          </a:solidFill>
                          <a:latin typeface="+mn-lt"/>
                        </a:rPr>
                        <a:t>(</a:t>
                      </a:r>
                      <a:r>
                        <a:rPr lang="it-IT" sz="800" i="1" u="sng" dirty="0">
                          <a:solidFill>
                            <a:srgbClr val="00B8F5"/>
                          </a:solidFill>
                          <a:latin typeface="+mn-lt"/>
                        </a:rPr>
                        <a:t>ipotesi attenuata</a:t>
                      </a:r>
                      <a:r>
                        <a:rPr lang="it-IT" sz="800" dirty="0">
                          <a:solidFill>
                            <a:srgbClr val="00B8F5"/>
                          </a:solidFill>
                          <a:latin typeface="+mn-lt"/>
                        </a:rPr>
                        <a:t>)</a:t>
                      </a:r>
                    </a:p>
                  </a:txBody>
                  <a:tcPr marL="84406" marR="84406" marT="42203" marB="42203">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No</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1 anno e 6 mesi - 6 anni</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Fino a 400 quote</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vMerge="1">
                  <a:txBody>
                    <a:bodyPr/>
                    <a:lstStyle/>
                    <a:p>
                      <a:pPr algn="ctr"/>
                      <a:endParaRPr lang="it-IT" sz="900" dirty="0">
                        <a:solidFill>
                          <a:srgbClr val="00338D"/>
                        </a:solidFill>
                        <a:latin typeface="+mn-lt"/>
                      </a:endParaRPr>
                    </a:p>
                  </a:txBody>
                  <a:tcPr anchor="ctr">
                    <a:solidFill>
                      <a:schemeClr val="bg1"/>
                    </a:solidFill>
                  </a:tcPr>
                </a:tc>
                <a:extLst>
                  <a:ext uri="{0D108BD9-81ED-4DB2-BD59-A6C34878D82A}">
                    <a16:rowId xmlns:a16="http://schemas.microsoft.com/office/drawing/2014/main" val="3654097801"/>
                  </a:ext>
                </a:extLst>
              </a:tr>
              <a:tr h="464234">
                <a:tc>
                  <a:txBody>
                    <a:bodyPr/>
                    <a:lstStyle/>
                    <a:p>
                      <a:pPr marL="171450" indent="-171450">
                        <a:buFont typeface="Arial" panose="020B0604020202020204" pitchFamily="34" charset="0"/>
                        <a:buChar char="►"/>
                      </a:pPr>
                      <a:r>
                        <a:rPr lang="it-IT" sz="800" b="1" dirty="0">
                          <a:solidFill>
                            <a:srgbClr val="00B8F5"/>
                          </a:solidFill>
                          <a:latin typeface="+mn-lt"/>
                        </a:rPr>
                        <a:t>ART. 10</a:t>
                      </a:r>
                    </a:p>
                    <a:p>
                      <a:r>
                        <a:rPr lang="it-IT" sz="800" b="1" dirty="0">
                          <a:solidFill>
                            <a:srgbClr val="00B8F5"/>
                          </a:solidFill>
                          <a:latin typeface="+mn-lt"/>
                        </a:rPr>
                        <a:t>Occultamento o distruzione di documenti contabili</a:t>
                      </a:r>
                    </a:p>
                  </a:txBody>
                  <a:tcPr marL="84406" marR="84406" marT="42203" marB="42203">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No</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3 - 7 anni</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kumimoji="0" lang="it-IT" sz="800" b="0" i="0" u="none" strike="noStrike" kern="1200" cap="none" spc="0" normalizeH="0" baseline="0" noProof="0" dirty="0">
                          <a:ln>
                            <a:noFill/>
                          </a:ln>
                          <a:solidFill>
                            <a:schemeClr val="tx2">
                              <a:lumMod val="75000"/>
                            </a:schemeClr>
                          </a:solidFill>
                          <a:effectLst/>
                          <a:uLnTx/>
                          <a:uFillTx/>
                          <a:latin typeface="Arial"/>
                          <a:ea typeface="+mn-ea"/>
                          <a:cs typeface="+mn-cs"/>
                        </a:rPr>
                        <a:t>Fino a 400 quote</a:t>
                      </a:r>
                      <a:endParaRPr lang="it-IT" sz="800" dirty="0">
                        <a:solidFill>
                          <a:schemeClr val="tx2">
                            <a:lumMod val="75000"/>
                          </a:schemeClr>
                        </a:solidFill>
                        <a:latin typeface="+mn-lt"/>
                      </a:endParaRP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vMerge="1">
                  <a:txBody>
                    <a:bodyPr/>
                    <a:lstStyle/>
                    <a:p>
                      <a:pPr marL="171450" indent="-171450" algn="l">
                        <a:buFont typeface="Arial" panose="020B0604020202020204" pitchFamily="34" charset="0"/>
                        <a:buChar char="-"/>
                      </a:pPr>
                      <a:endParaRPr lang="it-IT" sz="900" dirty="0">
                        <a:solidFill>
                          <a:srgbClr val="00338D"/>
                        </a:solidFill>
                        <a:latin typeface="+mn-lt"/>
                      </a:endParaRPr>
                    </a:p>
                  </a:txBody>
                  <a:tcPr anchor="ctr">
                    <a:solidFill>
                      <a:schemeClr val="bg1"/>
                    </a:solidFill>
                  </a:tcPr>
                </a:tc>
                <a:extLst>
                  <a:ext uri="{0D108BD9-81ED-4DB2-BD59-A6C34878D82A}">
                    <a16:rowId xmlns:a16="http://schemas.microsoft.com/office/drawing/2014/main" val="1777148401"/>
                  </a:ext>
                </a:extLst>
              </a:tr>
              <a:tr h="717452">
                <a:tc>
                  <a:txBody>
                    <a:bodyPr/>
                    <a:lstStyle/>
                    <a:p>
                      <a:pPr marL="171450" indent="-171450">
                        <a:buFont typeface="Arial" panose="020B0604020202020204" pitchFamily="34" charset="0"/>
                        <a:buChar char="►"/>
                      </a:pPr>
                      <a:r>
                        <a:rPr lang="it-IT" sz="800" b="1" dirty="0">
                          <a:solidFill>
                            <a:srgbClr val="00B8F5"/>
                          </a:solidFill>
                          <a:latin typeface="+mn-lt"/>
                        </a:rPr>
                        <a:t>ART. 11, CO. 1</a:t>
                      </a:r>
                    </a:p>
                    <a:p>
                      <a:r>
                        <a:rPr lang="it-IT" sz="800" b="1" dirty="0">
                          <a:solidFill>
                            <a:srgbClr val="00B8F5"/>
                          </a:solidFill>
                          <a:latin typeface="+mn-lt"/>
                        </a:rPr>
                        <a:t>Sottrazione fraudolenta al pagamento delle imposte</a:t>
                      </a:r>
                    </a:p>
                    <a:p>
                      <a:r>
                        <a:rPr lang="it-IT" sz="800" dirty="0">
                          <a:solidFill>
                            <a:srgbClr val="00B8F5"/>
                          </a:solidFill>
                          <a:latin typeface="+mn-lt"/>
                        </a:rPr>
                        <a:t>(</a:t>
                      </a:r>
                      <a:r>
                        <a:rPr lang="it-IT" sz="800" i="1" u="sng" dirty="0">
                          <a:solidFill>
                            <a:srgbClr val="00B8F5"/>
                          </a:solidFill>
                          <a:latin typeface="+mn-lt"/>
                        </a:rPr>
                        <a:t>ipotesi base</a:t>
                      </a:r>
                      <a:r>
                        <a:rPr lang="it-IT" sz="800" dirty="0">
                          <a:solidFill>
                            <a:srgbClr val="00B8F5"/>
                          </a:solidFill>
                          <a:latin typeface="+mn-lt"/>
                        </a:rPr>
                        <a:t>)</a:t>
                      </a:r>
                    </a:p>
                    <a:p>
                      <a:endParaRPr lang="it-IT" sz="800" dirty="0">
                        <a:solidFill>
                          <a:srgbClr val="00B8F5"/>
                        </a:solidFill>
                        <a:latin typeface="+mn-lt"/>
                      </a:endParaRPr>
                    </a:p>
                  </a:txBody>
                  <a:tcPr marL="84406" marR="84406" marT="42203" marB="42203">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Imposte, sanzioni e interessi &gt; € 50.000</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6 mesi - 4 anni</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kumimoji="0" lang="it-IT" sz="800" b="0" i="0" u="none" strike="noStrike" kern="1200" cap="none" spc="0" normalizeH="0" baseline="0" noProof="0" dirty="0">
                          <a:ln>
                            <a:noFill/>
                          </a:ln>
                          <a:solidFill>
                            <a:schemeClr val="tx2">
                              <a:lumMod val="75000"/>
                            </a:schemeClr>
                          </a:solidFill>
                          <a:effectLst/>
                          <a:uLnTx/>
                          <a:uFillTx/>
                          <a:latin typeface="Arial"/>
                          <a:ea typeface="+mn-ea"/>
                          <a:cs typeface="+mn-cs"/>
                        </a:rPr>
                        <a:t>Fino a 400 quote</a:t>
                      </a:r>
                      <a:endParaRPr lang="it-IT" sz="800" dirty="0">
                        <a:solidFill>
                          <a:schemeClr val="tx2">
                            <a:lumMod val="75000"/>
                          </a:schemeClr>
                        </a:solidFill>
                        <a:latin typeface="+mn-lt"/>
                      </a:endParaRP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vMerge="1">
                  <a:txBody>
                    <a:bodyPr/>
                    <a:lstStyle/>
                    <a:p>
                      <a:pPr marL="171450" indent="-171450" algn="l">
                        <a:buFont typeface="Arial" panose="020B0604020202020204" pitchFamily="34" charset="0"/>
                        <a:buChar char="-"/>
                      </a:pPr>
                      <a:endParaRPr lang="it-IT" sz="900" dirty="0">
                        <a:solidFill>
                          <a:srgbClr val="00338D"/>
                        </a:solidFill>
                        <a:latin typeface="+mn-lt"/>
                      </a:endParaRPr>
                    </a:p>
                  </a:txBody>
                  <a:tcPr anchor="ctr">
                    <a:solidFill>
                      <a:schemeClr val="bg1"/>
                    </a:solidFill>
                  </a:tcPr>
                </a:tc>
                <a:extLst>
                  <a:ext uri="{0D108BD9-81ED-4DB2-BD59-A6C34878D82A}">
                    <a16:rowId xmlns:a16="http://schemas.microsoft.com/office/drawing/2014/main" val="3921259644"/>
                  </a:ext>
                </a:extLst>
              </a:tr>
              <a:tr h="590843">
                <a:tc>
                  <a:txBody>
                    <a:bodyPr/>
                    <a:lstStyle/>
                    <a:p>
                      <a:pPr marL="171450" indent="-171450">
                        <a:buFont typeface="Arial" panose="020B0604020202020204" pitchFamily="34" charset="0"/>
                        <a:buChar char="►"/>
                      </a:pPr>
                      <a:r>
                        <a:rPr lang="it-IT" sz="800" b="1" dirty="0">
                          <a:solidFill>
                            <a:srgbClr val="00B8F5"/>
                          </a:solidFill>
                          <a:latin typeface="+mn-lt"/>
                        </a:rPr>
                        <a:t>ART. 11, CO. 1</a:t>
                      </a:r>
                    </a:p>
                    <a:p>
                      <a:r>
                        <a:rPr lang="it-IT" sz="800" b="1" dirty="0">
                          <a:solidFill>
                            <a:srgbClr val="00B8F5"/>
                          </a:solidFill>
                          <a:latin typeface="+mn-lt"/>
                        </a:rPr>
                        <a:t>Sottrazione fraudolenta al pagamento delle imposte</a:t>
                      </a:r>
                    </a:p>
                    <a:p>
                      <a:r>
                        <a:rPr lang="it-IT" sz="800" dirty="0">
                          <a:solidFill>
                            <a:srgbClr val="00B8F5"/>
                          </a:solidFill>
                          <a:latin typeface="+mn-lt"/>
                        </a:rPr>
                        <a:t>(</a:t>
                      </a:r>
                      <a:r>
                        <a:rPr lang="it-IT" sz="800" i="1" u="sng" dirty="0">
                          <a:solidFill>
                            <a:srgbClr val="00B8F5"/>
                          </a:solidFill>
                          <a:latin typeface="+mn-lt"/>
                        </a:rPr>
                        <a:t>ipotesi aggravata</a:t>
                      </a:r>
                      <a:r>
                        <a:rPr lang="it-IT" sz="800" dirty="0">
                          <a:solidFill>
                            <a:srgbClr val="00B8F5"/>
                          </a:solidFill>
                          <a:latin typeface="+mn-lt"/>
                        </a:rPr>
                        <a:t>)</a:t>
                      </a:r>
                    </a:p>
                  </a:txBody>
                  <a:tcPr marL="84406" marR="84406" marT="42203" marB="42203">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Imposte, sanzioni e interessi &gt; € 200.000</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800" dirty="0">
                          <a:solidFill>
                            <a:schemeClr val="tx2">
                              <a:lumMod val="75000"/>
                            </a:schemeClr>
                          </a:solidFill>
                          <a:latin typeface="+mn-lt"/>
                        </a:rPr>
                        <a:t>1 - 6 anni</a:t>
                      </a: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kumimoji="0" lang="it-IT" sz="800" b="0" i="0" u="none" strike="noStrike" kern="1200" cap="none" spc="0" normalizeH="0" baseline="0" noProof="0" dirty="0">
                          <a:ln>
                            <a:noFill/>
                          </a:ln>
                          <a:solidFill>
                            <a:schemeClr val="tx2">
                              <a:lumMod val="75000"/>
                            </a:schemeClr>
                          </a:solidFill>
                          <a:effectLst/>
                          <a:uLnTx/>
                          <a:uFillTx/>
                          <a:latin typeface="Arial"/>
                          <a:ea typeface="+mn-ea"/>
                          <a:cs typeface="+mn-cs"/>
                        </a:rPr>
                        <a:t>Fino a 400 quote</a:t>
                      </a:r>
                      <a:endParaRPr lang="it-IT" sz="800" dirty="0">
                        <a:solidFill>
                          <a:schemeClr val="tx2">
                            <a:lumMod val="75000"/>
                          </a:schemeClr>
                        </a:solidFill>
                        <a:latin typeface="+mn-lt"/>
                      </a:endParaRPr>
                    </a:p>
                  </a:txBody>
                  <a:tcPr marL="84406" marR="84406" marT="42203" marB="42203"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vMerge="1">
                  <a:txBody>
                    <a:bodyPr/>
                    <a:lstStyle/>
                    <a:p>
                      <a:pPr marL="171450" indent="-171450" algn="l">
                        <a:buFont typeface="Arial" panose="020B0604020202020204" pitchFamily="34" charset="0"/>
                        <a:buChar char="-"/>
                      </a:pPr>
                      <a:endParaRPr lang="it-IT" sz="900" dirty="0">
                        <a:solidFill>
                          <a:srgbClr val="00338D"/>
                        </a:solidFill>
                        <a:latin typeface="+mn-lt"/>
                      </a:endParaRPr>
                    </a:p>
                  </a:txBody>
                  <a:tcPr anchor="ctr">
                    <a:solidFill>
                      <a:schemeClr val="bg1"/>
                    </a:solidFill>
                  </a:tcPr>
                </a:tc>
                <a:extLst>
                  <a:ext uri="{0D108BD9-81ED-4DB2-BD59-A6C34878D82A}">
                    <a16:rowId xmlns:a16="http://schemas.microsoft.com/office/drawing/2014/main" val="3184201472"/>
                  </a:ext>
                </a:extLst>
              </a:tr>
            </a:tbl>
          </a:graphicData>
        </a:graphic>
      </p:graphicFrame>
      <p:sp>
        <p:nvSpPr>
          <p:cNvPr id="3" name="Rettangolo 2">
            <a:extLst>
              <a:ext uri="{FF2B5EF4-FFF2-40B4-BE49-F238E27FC236}">
                <a16:creationId xmlns:a16="http://schemas.microsoft.com/office/drawing/2014/main" id="{9C484096-D306-B358-AF4D-5A895768AC9E}"/>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2882169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7639200" cy="478523"/>
          </a:xfrm>
        </p:spPr>
        <p:txBody>
          <a:bodyPr/>
          <a:lstStyle/>
          <a:p>
            <a:r>
              <a:rPr lang="it-IT" sz="4431" dirty="0"/>
              <a:t>I reati tributari in ambito 231</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sp>
        <p:nvSpPr>
          <p:cNvPr id="3" name="CasellaDiTesto 2">
            <a:extLst>
              <a:ext uri="{FF2B5EF4-FFF2-40B4-BE49-F238E27FC236}">
                <a16:creationId xmlns:a16="http://schemas.microsoft.com/office/drawing/2014/main" id="{FB74E8B9-D3F6-2290-F81F-9CBE2A4CC626}"/>
              </a:ext>
            </a:extLst>
          </p:cNvPr>
          <p:cNvSpPr txBox="1"/>
          <p:nvPr/>
        </p:nvSpPr>
        <p:spPr>
          <a:xfrm>
            <a:off x="497795" y="1979075"/>
            <a:ext cx="7929402" cy="3032644"/>
          </a:xfrm>
          <a:prstGeom prst="rect">
            <a:avLst/>
          </a:prstGeom>
          <a:solidFill>
            <a:schemeClr val="bg1"/>
          </a:solidFill>
          <a:ln w="12700">
            <a:noFill/>
          </a:ln>
        </p:spPr>
        <p:txBody>
          <a:bodyPr wrap="square" lIns="66462" tIns="66462" rIns="66462" bIns="66462" rtlCol="0">
            <a:spAutoFit/>
          </a:bodyPr>
          <a:lstStyle/>
          <a:p>
            <a:pPr algn="just" defTabSz="844083" rtl="0">
              <a:defRPr/>
            </a:pPr>
            <a:r>
              <a:rPr lang="it-IT" sz="1108" kern="1200" dirty="0">
                <a:solidFill>
                  <a:srgbClr val="00338D"/>
                </a:solidFill>
                <a:latin typeface="Arial" panose="020B0604020202020204" pitchFamily="34" charset="0"/>
                <a:ea typeface="+mn-ea"/>
                <a:cs typeface="+mn-cs"/>
              </a:rPr>
              <a:t>Il Decreto Legislativo 14 luglio n. 75/2020 </a:t>
            </a:r>
            <a:r>
              <a:rPr lang="it-IT" sz="1108" b="1" kern="1200" dirty="0">
                <a:solidFill>
                  <a:srgbClr val="00338D"/>
                </a:solidFill>
                <a:latin typeface="Arial" panose="020B0604020202020204" pitchFamily="34" charset="0"/>
                <a:ea typeface="+mn-ea"/>
                <a:cs typeface="+mn-cs"/>
              </a:rPr>
              <a:t>modifica il neo-introdotto art. 25-quinquiesdecies</a:t>
            </a:r>
            <a:r>
              <a:rPr lang="it-IT" sz="1108" kern="1200" dirty="0">
                <a:solidFill>
                  <a:srgbClr val="00338D"/>
                </a:solidFill>
                <a:latin typeface="Arial" panose="020B0604020202020204" pitchFamily="34" charset="0"/>
                <a:ea typeface="+mn-ea"/>
                <a:cs typeface="+mn-cs"/>
              </a:rPr>
              <a:t>, </a:t>
            </a:r>
            <a:r>
              <a:rPr lang="it-IT" sz="1108" i="1" kern="1200" dirty="0">
                <a:solidFill>
                  <a:srgbClr val="00338D"/>
                </a:solidFill>
                <a:latin typeface="Arial" panose="020B0604020202020204" pitchFamily="34" charset="0"/>
                <a:ea typeface="+mn-ea"/>
                <a:cs typeface="+mn-cs"/>
              </a:rPr>
              <a:t>limitatamente</a:t>
            </a:r>
            <a:r>
              <a:rPr lang="it-IT" sz="1108" kern="1200" dirty="0">
                <a:solidFill>
                  <a:srgbClr val="00338D"/>
                </a:solidFill>
                <a:latin typeface="Arial" panose="020B0604020202020204" pitchFamily="34" charset="0"/>
                <a:ea typeface="+mn-ea"/>
                <a:cs typeface="+mn-cs"/>
              </a:rPr>
              <a:t> alle ipotesi in cui i reati fiscali presentino l'elemento della </a:t>
            </a:r>
            <a:r>
              <a:rPr lang="it-IT" sz="1108" b="1" kern="1200" dirty="0">
                <a:solidFill>
                  <a:srgbClr val="00338D"/>
                </a:solidFill>
                <a:uFill>
                  <a:solidFill>
                    <a:srgbClr val="C6007E"/>
                  </a:solidFill>
                </a:uFill>
                <a:latin typeface="Arial" panose="020B0604020202020204" pitchFamily="34" charset="0"/>
                <a:ea typeface="+mn-ea"/>
                <a:cs typeface="+mn-cs"/>
              </a:rPr>
              <a:t>transnazionalità</a:t>
            </a:r>
            <a:r>
              <a:rPr lang="it-IT" sz="1108" kern="1200" dirty="0">
                <a:solidFill>
                  <a:srgbClr val="00338D"/>
                </a:solidFill>
                <a:latin typeface="Arial" panose="020B0604020202020204" pitchFamily="34" charset="0"/>
                <a:ea typeface="+mn-ea"/>
                <a:cs typeface="+mn-cs"/>
              </a:rPr>
              <a:t> e siano commessi al fine di </a:t>
            </a:r>
            <a:r>
              <a:rPr lang="it-IT" sz="1108" b="1" kern="1200" dirty="0">
                <a:solidFill>
                  <a:srgbClr val="00338D"/>
                </a:solidFill>
                <a:uFill>
                  <a:solidFill>
                    <a:srgbClr val="C6007E"/>
                  </a:solidFill>
                </a:uFill>
                <a:latin typeface="Arial" panose="020B0604020202020204" pitchFamily="34" charset="0"/>
                <a:ea typeface="+mn-ea"/>
                <a:cs typeface="+mn-cs"/>
              </a:rPr>
              <a:t>evadere l'IVA </a:t>
            </a:r>
            <a:r>
              <a:rPr lang="it-IT" sz="1108" kern="1200" dirty="0">
                <a:solidFill>
                  <a:srgbClr val="00338D"/>
                </a:solidFill>
                <a:uFill>
                  <a:solidFill>
                    <a:srgbClr val="C6007E"/>
                  </a:solidFill>
                </a:uFill>
                <a:latin typeface="Arial" panose="020B0604020202020204" pitchFamily="34" charset="0"/>
                <a:ea typeface="+mn-ea"/>
                <a:cs typeface="+mn-cs"/>
              </a:rPr>
              <a:t>per un importo complessivo non inferiore a € 10 milioni</a:t>
            </a:r>
            <a:r>
              <a:rPr lang="it-IT" sz="1108" kern="1200" dirty="0">
                <a:solidFill>
                  <a:srgbClr val="00338D"/>
                </a:solidFill>
                <a:latin typeface="Arial" panose="020B0604020202020204" pitchFamily="34" charset="0"/>
                <a:ea typeface="+mn-ea"/>
                <a:cs typeface="+mn-cs"/>
              </a:rPr>
              <a:t>, al fine di:</a:t>
            </a:r>
          </a:p>
          <a:p>
            <a:pPr algn="just" defTabSz="844083" rtl="0">
              <a:buClr>
                <a:srgbClr val="00A3A1"/>
              </a:buClr>
              <a:defRPr/>
            </a:pPr>
            <a:endParaRPr lang="it-IT" sz="1108" kern="1200" dirty="0">
              <a:solidFill>
                <a:srgbClr val="00338D"/>
              </a:solidFill>
              <a:latin typeface="Arial" panose="020B0604020202020204" pitchFamily="34" charset="0"/>
              <a:ea typeface="+mn-ea"/>
              <a:cs typeface="+mn-cs"/>
            </a:endParaRPr>
          </a:p>
          <a:p>
            <a:pPr marL="158265" indent="-158265" algn="just" defTabSz="844083" rtl="0">
              <a:buClr>
                <a:srgbClr val="0C1E41"/>
              </a:buClr>
              <a:buFont typeface="Wingdings" panose="05000000000000000000" pitchFamily="2" charset="2"/>
              <a:buChar char="Ø"/>
              <a:defRPr/>
            </a:pPr>
            <a:r>
              <a:rPr lang="it-IT" sz="1108" b="1" kern="1200" dirty="0">
                <a:solidFill>
                  <a:srgbClr val="00338D"/>
                </a:solidFill>
                <a:latin typeface="Arial" panose="020B0604020202020204" pitchFamily="34" charset="0"/>
                <a:ea typeface="+mn-ea"/>
                <a:cs typeface="+mn-cs"/>
              </a:rPr>
              <a:t>punire anche le ipotesi di delitto tentato</a:t>
            </a:r>
            <a:r>
              <a:rPr lang="it-IT" sz="1108" kern="1200" dirty="0">
                <a:solidFill>
                  <a:srgbClr val="00338D"/>
                </a:solidFill>
                <a:latin typeface="Arial" panose="020B0604020202020204" pitchFamily="34" charset="0"/>
                <a:ea typeface="+mn-ea"/>
                <a:cs typeface="+mn-cs"/>
              </a:rPr>
              <a:t> (e non solo consumato);</a:t>
            </a:r>
          </a:p>
          <a:p>
            <a:pPr marL="158265" indent="-158265" algn="just" defTabSz="844083" rtl="0">
              <a:buClr>
                <a:srgbClr val="0C1E41"/>
              </a:buClr>
              <a:buFont typeface="Wingdings" panose="05000000000000000000" pitchFamily="2" charset="2"/>
              <a:buChar char="Ø"/>
              <a:defRPr/>
            </a:pPr>
            <a:r>
              <a:rPr lang="it-IT" sz="1108" b="1" kern="1200" dirty="0">
                <a:solidFill>
                  <a:srgbClr val="00338D"/>
                </a:solidFill>
                <a:latin typeface="Arial" panose="020B0604020202020204" pitchFamily="34" charset="0"/>
                <a:ea typeface="+mn-ea"/>
                <a:cs typeface="+mn-cs"/>
              </a:rPr>
              <a:t>ampliare il catalogo dei reati tributari </a:t>
            </a:r>
            <a:r>
              <a:rPr lang="it-IT" sz="1108" kern="1200" dirty="0">
                <a:solidFill>
                  <a:srgbClr val="00338D"/>
                </a:solidFill>
                <a:latin typeface="Arial" panose="020B0604020202020204" pitchFamily="34" charset="0"/>
                <a:ea typeface="+mn-ea"/>
                <a:cs typeface="+mn-cs"/>
              </a:rPr>
              <a:t>rilevanti ai fini del D.Lgs. n. 231/2001 includendovi anche i seguenti </a:t>
            </a:r>
            <a:r>
              <a:rPr lang="it-IT" sz="1108" kern="1200" dirty="0">
                <a:solidFill>
                  <a:srgbClr val="00338D"/>
                </a:solidFill>
                <a:uFill>
                  <a:solidFill>
                    <a:srgbClr val="00A3A1"/>
                  </a:solidFill>
                </a:uFill>
                <a:latin typeface="Arial" panose="020B0604020202020204" pitchFamily="34" charset="0"/>
                <a:ea typeface="+mn-ea"/>
                <a:cs typeface="+mn-cs"/>
              </a:rPr>
              <a:t>delitti di cui al D.Lgs. n. 74/2000</a:t>
            </a:r>
            <a:r>
              <a:rPr lang="it-IT" sz="1108" kern="1200" dirty="0">
                <a:solidFill>
                  <a:srgbClr val="00338D"/>
                </a:solidFill>
                <a:latin typeface="Arial" panose="020B0604020202020204" pitchFamily="34" charset="0"/>
                <a:ea typeface="+mn-ea"/>
                <a:cs typeface="+mn-cs"/>
              </a:rPr>
              <a:t>:</a:t>
            </a:r>
          </a:p>
          <a:p>
            <a:pPr marL="158265" indent="-158265" algn="just" defTabSz="844083" rtl="0">
              <a:buClr>
                <a:srgbClr val="00A3A1"/>
              </a:buClr>
              <a:buFont typeface="Wingdings" panose="05000000000000000000" pitchFamily="2" charset="2"/>
              <a:buChar char="Ø"/>
              <a:defRPr/>
            </a:pPr>
            <a:endParaRPr lang="it-IT" sz="1108" kern="1200" dirty="0">
              <a:solidFill>
                <a:srgbClr val="00338D"/>
              </a:solidFill>
              <a:latin typeface="Arial" panose="020B0604020202020204" pitchFamily="34" charset="0"/>
              <a:ea typeface="+mn-ea"/>
              <a:cs typeface="+mn-cs"/>
            </a:endParaRPr>
          </a:p>
          <a:p>
            <a:pPr marL="741065" lvl="2" indent="-158265" algn="just" defTabSz="844083" rtl="0">
              <a:buClr>
                <a:srgbClr val="0C1E41"/>
              </a:buClr>
              <a:buFont typeface="Wingdings" panose="05000000000000000000" pitchFamily="2" charset="2"/>
              <a:buChar char="§"/>
              <a:defRPr/>
            </a:pPr>
            <a:r>
              <a:rPr lang="it-IT" sz="1108" b="1" kern="1200" dirty="0">
                <a:solidFill>
                  <a:srgbClr val="7213EA"/>
                </a:solidFill>
                <a:latin typeface="Arial" panose="020B0604020202020204" pitchFamily="34" charset="0"/>
                <a:ea typeface="+mn-ea"/>
                <a:cs typeface="+mn-cs"/>
              </a:rPr>
              <a:t>dichiarazione infedele (art. 4);</a:t>
            </a:r>
          </a:p>
          <a:p>
            <a:pPr marL="741065" lvl="2" indent="-158265" algn="just" defTabSz="844083" rtl="0">
              <a:buClr>
                <a:srgbClr val="0C1E41"/>
              </a:buClr>
              <a:buFont typeface="Wingdings" panose="05000000000000000000" pitchFamily="2" charset="2"/>
              <a:buChar char="§"/>
              <a:defRPr/>
            </a:pPr>
            <a:r>
              <a:rPr lang="it-IT" sz="1108" b="1" kern="1200" dirty="0">
                <a:solidFill>
                  <a:srgbClr val="7213EA"/>
                </a:solidFill>
                <a:latin typeface="Arial" panose="020B0604020202020204" pitchFamily="34" charset="0"/>
                <a:ea typeface="+mn-ea"/>
                <a:cs typeface="+mn-cs"/>
              </a:rPr>
              <a:t>omessa dichiarazione (art. 5);</a:t>
            </a:r>
          </a:p>
          <a:p>
            <a:pPr marL="741065" lvl="2" indent="-158265" algn="just" defTabSz="844083" rtl="0">
              <a:buClr>
                <a:srgbClr val="0C1E41"/>
              </a:buClr>
              <a:buFont typeface="Wingdings" panose="05000000000000000000" pitchFamily="2" charset="2"/>
              <a:buChar char="§"/>
              <a:defRPr/>
            </a:pPr>
            <a:r>
              <a:rPr lang="it-IT" sz="1108" b="1" kern="1200" dirty="0">
                <a:solidFill>
                  <a:srgbClr val="7213EA"/>
                </a:solidFill>
                <a:latin typeface="Arial" panose="020B0604020202020204" pitchFamily="34" charset="0"/>
                <a:ea typeface="+mn-ea"/>
                <a:cs typeface="+mn-cs"/>
              </a:rPr>
              <a:t>indebita compensazione (art. 10-quater).</a:t>
            </a:r>
          </a:p>
          <a:p>
            <a:pPr algn="just" defTabSz="844083" rtl="0">
              <a:defRPr/>
            </a:pPr>
            <a:endParaRPr lang="it-IT" sz="1108" kern="1200" dirty="0">
              <a:solidFill>
                <a:srgbClr val="00338D"/>
              </a:solidFill>
              <a:latin typeface="Arial" panose="020B0604020202020204" pitchFamily="34" charset="0"/>
              <a:ea typeface="+mn-ea"/>
              <a:cs typeface="+mn-cs"/>
            </a:endParaRPr>
          </a:p>
          <a:p>
            <a:pPr algn="just" defTabSz="844083" rtl="0">
              <a:defRPr/>
            </a:pPr>
            <a:r>
              <a:rPr lang="it-IT" sz="1108" kern="1200" dirty="0">
                <a:solidFill>
                  <a:srgbClr val="00338D"/>
                </a:solidFill>
                <a:latin typeface="Arial" panose="020B0604020202020204" pitchFamily="34" charset="0"/>
                <a:ea typeface="+mn-ea"/>
                <a:cs typeface="+mn-cs"/>
              </a:rPr>
              <a:t>Si segnala, altresì, che il medesimo decreto legislativo prevede l’estensione della responsabilità dell’Ente ai delitti </a:t>
            </a:r>
            <a:r>
              <a:rPr lang="it-IT" sz="1108" b="1" kern="1200" dirty="0">
                <a:solidFill>
                  <a:srgbClr val="00338D"/>
                </a:solidFill>
                <a:latin typeface="Arial" panose="020B0604020202020204" pitchFamily="34" charset="0"/>
                <a:ea typeface="+mn-ea"/>
                <a:cs typeface="+mn-cs"/>
              </a:rPr>
              <a:t>di frode nelle pubbliche forniture</a:t>
            </a:r>
            <a:r>
              <a:rPr lang="it-IT" sz="1108" kern="1200" dirty="0">
                <a:solidFill>
                  <a:srgbClr val="00338D"/>
                </a:solidFill>
                <a:latin typeface="Arial" panose="020B0604020202020204" pitchFamily="34" charset="0"/>
                <a:ea typeface="+mn-ea"/>
                <a:cs typeface="+mn-cs"/>
              </a:rPr>
              <a:t>, di </a:t>
            </a:r>
            <a:r>
              <a:rPr lang="it-IT" sz="1108" b="1" kern="1200" dirty="0">
                <a:solidFill>
                  <a:srgbClr val="00338D"/>
                </a:solidFill>
                <a:latin typeface="Arial" panose="020B0604020202020204" pitchFamily="34" charset="0"/>
                <a:ea typeface="+mn-ea"/>
                <a:cs typeface="+mn-cs"/>
              </a:rPr>
              <a:t>frode in agricoltura </a:t>
            </a:r>
            <a:r>
              <a:rPr lang="it-IT" sz="1108" kern="1200" dirty="0">
                <a:solidFill>
                  <a:srgbClr val="00338D"/>
                </a:solidFill>
                <a:latin typeface="Arial" panose="020B0604020202020204" pitchFamily="34" charset="0"/>
                <a:ea typeface="+mn-ea"/>
                <a:cs typeface="+mn-cs"/>
              </a:rPr>
              <a:t>(art. 2 della Legge n. 898 del 1986) e di </a:t>
            </a:r>
            <a:r>
              <a:rPr lang="it-IT" sz="1108" b="1" kern="1200" dirty="0">
                <a:solidFill>
                  <a:srgbClr val="00338D"/>
                </a:solidFill>
                <a:latin typeface="Arial" panose="020B0604020202020204" pitchFamily="34" charset="0"/>
                <a:ea typeface="+mn-ea"/>
                <a:cs typeface="+mn-cs"/>
              </a:rPr>
              <a:t>contrabbando</a:t>
            </a:r>
            <a:r>
              <a:rPr lang="it-IT" sz="1108" kern="1200" dirty="0">
                <a:solidFill>
                  <a:srgbClr val="00338D"/>
                </a:solidFill>
                <a:latin typeface="Arial" panose="020B0604020202020204" pitchFamily="34" charset="0"/>
                <a:ea typeface="+mn-ea"/>
                <a:cs typeface="+mn-cs"/>
              </a:rPr>
              <a:t>, modulando la sanzione a seconda che il reato ecceda o meno la soglia di Euro 100.000. </a:t>
            </a:r>
          </a:p>
          <a:p>
            <a:pPr algn="just" defTabSz="844083" rtl="0">
              <a:defRPr/>
            </a:pPr>
            <a:r>
              <a:rPr lang="it-IT" sz="1108" kern="1200" dirty="0">
                <a:solidFill>
                  <a:srgbClr val="00338D"/>
                </a:solidFill>
                <a:latin typeface="Arial" panose="020B0604020202020204" pitchFamily="34" charset="0"/>
                <a:ea typeface="+mn-ea"/>
                <a:cs typeface="+mn-cs"/>
              </a:rPr>
              <a:t>Infine, si amplia il catalogo dei delitti contro la pubblica amministrazione di cui possono rispondere l’Ente, mediante inclusione dei reati di </a:t>
            </a:r>
            <a:r>
              <a:rPr lang="it-IT" sz="1108" b="1" kern="1200" dirty="0">
                <a:solidFill>
                  <a:srgbClr val="00338D"/>
                </a:solidFill>
                <a:latin typeface="Arial" panose="020B0604020202020204" pitchFamily="34" charset="0"/>
                <a:ea typeface="+mn-ea"/>
                <a:cs typeface="+mn-cs"/>
              </a:rPr>
              <a:t>peculato</a:t>
            </a:r>
            <a:r>
              <a:rPr lang="it-IT" sz="1108" kern="1200" dirty="0">
                <a:solidFill>
                  <a:srgbClr val="00338D"/>
                </a:solidFill>
                <a:latin typeface="Arial" panose="020B0604020202020204" pitchFamily="34" charset="0"/>
                <a:ea typeface="+mn-ea"/>
                <a:cs typeface="+mn-cs"/>
              </a:rPr>
              <a:t> e di </a:t>
            </a:r>
            <a:r>
              <a:rPr lang="it-IT" sz="1108" b="1" kern="1200" dirty="0">
                <a:solidFill>
                  <a:srgbClr val="00338D"/>
                </a:solidFill>
                <a:latin typeface="Arial" panose="020B0604020202020204" pitchFamily="34" charset="0"/>
                <a:ea typeface="+mn-ea"/>
                <a:cs typeface="+mn-cs"/>
              </a:rPr>
              <a:t>abuso d'ufficio</a:t>
            </a:r>
            <a:r>
              <a:rPr lang="it-IT" sz="1108" kern="1200" dirty="0">
                <a:solidFill>
                  <a:srgbClr val="00338D">
                    <a:lumMod val="75000"/>
                  </a:srgbClr>
                </a:solidFill>
                <a:latin typeface="Arial" panose="020B0604020202020204" pitchFamily="34" charset="0"/>
                <a:ea typeface="+mn-ea"/>
                <a:cs typeface="+mn-cs"/>
              </a:rPr>
              <a:t>.</a:t>
            </a:r>
          </a:p>
        </p:txBody>
      </p:sp>
      <p:sp>
        <p:nvSpPr>
          <p:cNvPr id="4" name="CasellaDiTesto 3">
            <a:extLst>
              <a:ext uri="{FF2B5EF4-FFF2-40B4-BE49-F238E27FC236}">
                <a16:creationId xmlns:a16="http://schemas.microsoft.com/office/drawing/2014/main" id="{174BF4E8-729A-525B-969D-56ADDA1B605E}"/>
              </a:ext>
            </a:extLst>
          </p:cNvPr>
          <p:cNvSpPr txBox="1"/>
          <p:nvPr/>
        </p:nvSpPr>
        <p:spPr>
          <a:xfrm>
            <a:off x="497795" y="1319473"/>
            <a:ext cx="8002405" cy="605457"/>
          </a:xfrm>
          <a:prstGeom prst="rect">
            <a:avLst/>
          </a:prstGeom>
          <a:solidFill>
            <a:srgbClr val="002060"/>
          </a:solidFill>
        </p:spPr>
        <p:txBody>
          <a:bodyPr wrap="square" lIns="46531" tIns="46531" rIns="46531" bIns="46531" rtlCol="0">
            <a:spAutoFit/>
          </a:bodyPr>
          <a:lstStyle/>
          <a:p>
            <a:pPr algn="just" defTabSz="844083" rtl="0">
              <a:defRPr/>
            </a:pPr>
            <a:r>
              <a:rPr lang="it-IT" sz="1108" kern="1200" dirty="0">
                <a:solidFill>
                  <a:srgbClr val="FFFFFF"/>
                </a:solidFill>
                <a:latin typeface="Arial" panose="020B0604020202020204" pitchFamily="34" charset="0"/>
                <a:ea typeface="+mn-ea"/>
                <a:cs typeface="+mn-cs"/>
              </a:rPr>
              <a:t>Il </a:t>
            </a:r>
            <a:r>
              <a:rPr lang="it-IT" sz="1108" b="1" kern="1200" dirty="0">
                <a:solidFill>
                  <a:srgbClr val="76D2FF"/>
                </a:solidFill>
                <a:latin typeface="Arial" panose="020B0604020202020204" pitchFamily="34" charset="0"/>
                <a:ea typeface="+mn-ea"/>
                <a:cs typeface="+mn-cs"/>
              </a:rPr>
              <a:t>Decreto Legislativo 14 luglio n. 75/2020</a:t>
            </a:r>
            <a:r>
              <a:rPr lang="it-IT" sz="1108" kern="1200" dirty="0">
                <a:solidFill>
                  <a:srgbClr val="FFFFFF"/>
                </a:solidFill>
                <a:latin typeface="Arial" panose="020B0604020202020204" pitchFamily="34" charset="0"/>
                <a:ea typeface="+mn-ea"/>
                <a:cs typeface="+mn-cs"/>
              </a:rPr>
              <a:t>, di attuazione della </a:t>
            </a:r>
            <a:r>
              <a:rPr lang="it-IT" sz="1108" b="1" kern="1200" dirty="0">
                <a:solidFill>
                  <a:srgbClr val="FFFFFF"/>
                </a:solidFill>
                <a:latin typeface="Arial" panose="020B0604020202020204" pitchFamily="34" charset="0"/>
                <a:ea typeface="+mn-ea"/>
                <a:cs typeface="+mn-cs"/>
              </a:rPr>
              <a:t>Direttiva PIF</a:t>
            </a:r>
            <a:r>
              <a:rPr lang="it-IT" sz="1108" kern="1200" dirty="0">
                <a:solidFill>
                  <a:srgbClr val="FFFFFF"/>
                </a:solidFill>
                <a:latin typeface="Arial" panose="020B0604020202020204" pitchFamily="34" charset="0"/>
                <a:ea typeface="+mn-ea"/>
                <a:cs typeface="+mn-cs"/>
              </a:rPr>
              <a:t> (Direttiva UE 2017/1371), prevede modifiche alla disciplina di diversi reati e un’estensione del novero dei reati presupposto ex D.Lgs n. 231/2001.  Il D.Lgs n. 75/2020 è stato pubblicato in Gazzetta Ufficiale il 15 luglio 2020.</a:t>
            </a:r>
          </a:p>
        </p:txBody>
      </p:sp>
      <p:sp>
        <p:nvSpPr>
          <p:cNvPr id="2" name="Ovale 1">
            <a:extLst>
              <a:ext uri="{FF2B5EF4-FFF2-40B4-BE49-F238E27FC236}">
                <a16:creationId xmlns:a16="http://schemas.microsoft.com/office/drawing/2014/main" id="{760E7DDB-6486-5470-0A54-D4217DE2CBB4}"/>
              </a:ext>
            </a:extLst>
          </p:cNvPr>
          <p:cNvSpPr/>
          <p:nvPr/>
        </p:nvSpPr>
        <p:spPr>
          <a:xfrm>
            <a:off x="2973848" y="4929897"/>
            <a:ext cx="2461538" cy="15831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r>
              <a:rPr lang="it-IT" sz="1015" b="1" kern="1200" dirty="0">
                <a:solidFill>
                  <a:srgbClr val="FFFFFF"/>
                </a:solidFill>
                <a:latin typeface="Arial"/>
              </a:rPr>
              <a:t>NEWS </a:t>
            </a:r>
          </a:p>
          <a:p>
            <a:pPr algn="ctr" defTabSz="844083" rtl="0"/>
            <a:endParaRPr lang="it-IT" sz="1015" b="1" kern="1200" dirty="0">
              <a:solidFill>
                <a:srgbClr val="FFFFFF"/>
              </a:solidFill>
              <a:latin typeface="Arial"/>
            </a:endParaRPr>
          </a:p>
          <a:p>
            <a:pPr algn="ctr" defTabSz="844083" rtl="0"/>
            <a:r>
              <a:rPr lang="it-IT" sz="1015" kern="1200" dirty="0">
                <a:solidFill>
                  <a:srgbClr val="FFFFFF"/>
                </a:solidFill>
                <a:latin typeface="Arial"/>
              </a:rPr>
              <a:t>Dlgs 141/2024: </a:t>
            </a:r>
          </a:p>
          <a:p>
            <a:pPr marL="263776" indent="-263776" algn="l" defTabSz="844083" rtl="0">
              <a:buFont typeface="Arial" panose="020B0604020202020204" pitchFamily="34" charset="0"/>
              <a:buChar char="•"/>
            </a:pPr>
            <a:r>
              <a:rPr lang="it-IT" sz="1015" kern="1200" dirty="0">
                <a:solidFill>
                  <a:srgbClr val="FFFFFF"/>
                </a:solidFill>
                <a:latin typeface="Arial"/>
              </a:rPr>
              <a:t>Punibilità contrabbando </a:t>
            </a:r>
          </a:p>
          <a:p>
            <a:pPr marL="263776" indent="-263776" algn="l" defTabSz="844083" rtl="0">
              <a:buFont typeface="Arial" panose="020B0604020202020204" pitchFamily="34" charset="0"/>
              <a:buChar char="•"/>
            </a:pPr>
            <a:r>
              <a:rPr lang="it-IT" sz="1015" kern="1200" dirty="0">
                <a:solidFill>
                  <a:srgbClr val="FFFFFF"/>
                </a:solidFill>
                <a:latin typeface="Arial"/>
              </a:rPr>
              <a:t>Estensione punibilità 231 per gli illeciti da reati di cui al Dlgs 504/1955 (testo unico delle Accise)</a:t>
            </a:r>
          </a:p>
        </p:txBody>
      </p:sp>
      <p:sp>
        <p:nvSpPr>
          <p:cNvPr id="5" name="Rettangolo 4">
            <a:extLst>
              <a:ext uri="{FF2B5EF4-FFF2-40B4-BE49-F238E27FC236}">
                <a16:creationId xmlns:a16="http://schemas.microsoft.com/office/drawing/2014/main" id="{CE765F87-8EF6-2AD7-A1FF-4D9D55DB71F3}"/>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121003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7639200" cy="478523"/>
          </a:xfrm>
        </p:spPr>
        <p:txBody>
          <a:bodyPr/>
          <a:lstStyle/>
          <a:p>
            <a:r>
              <a:rPr lang="it-IT" sz="4431" dirty="0"/>
              <a:t>I reati tributari in ambito 231</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graphicFrame>
        <p:nvGraphicFramePr>
          <p:cNvPr id="5" name="Tabella 4">
            <a:extLst>
              <a:ext uri="{FF2B5EF4-FFF2-40B4-BE49-F238E27FC236}">
                <a16:creationId xmlns:a16="http://schemas.microsoft.com/office/drawing/2014/main" id="{86DA6B13-0571-321B-AE9F-C20B9FED07AD}"/>
              </a:ext>
            </a:extLst>
          </p:cNvPr>
          <p:cNvGraphicFramePr>
            <a:graphicFrameLocks noGrp="1"/>
          </p:cNvGraphicFramePr>
          <p:nvPr/>
        </p:nvGraphicFramePr>
        <p:xfrm>
          <a:off x="466206" y="1712446"/>
          <a:ext cx="7888888" cy="3433107"/>
        </p:xfrm>
        <a:graphic>
          <a:graphicData uri="http://schemas.openxmlformats.org/drawingml/2006/table">
            <a:tbl>
              <a:tblPr firstRow="1" bandRow="1">
                <a:tableStyleId>{5940675A-B579-460E-94D1-54222C63F5DA}</a:tableStyleId>
              </a:tblPr>
              <a:tblGrid>
                <a:gridCol w="631225">
                  <a:extLst>
                    <a:ext uri="{9D8B030D-6E8A-4147-A177-3AD203B41FA5}">
                      <a16:colId xmlns:a16="http://schemas.microsoft.com/office/drawing/2014/main" val="20000"/>
                    </a:ext>
                  </a:extLst>
                </a:gridCol>
                <a:gridCol w="1779085">
                  <a:extLst>
                    <a:ext uri="{9D8B030D-6E8A-4147-A177-3AD203B41FA5}">
                      <a16:colId xmlns:a16="http://schemas.microsoft.com/office/drawing/2014/main" val="20001"/>
                    </a:ext>
                  </a:extLst>
                </a:gridCol>
                <a:gridCol w="1552240">
                  <a:extLst>
                    <a:ext uri="{9D8B030D-6E8A-4147-A177-3AD203B41FA5}">
                      <a16:colId xmlns:a16="http://schemas.microsoft.com/office/drawing/2014/main" val="20002"/>
                    </a:ext>
                  </a:extLst>
                </a:gridCol>
                <a:gridCol w="1149184">
                  <a:extLst>
                    <a:ext uri="{9D8B030D-6E8A-4147-A177-3AD203B41FA5}">
                      <a16:colId xmlns:a16="http://schemas.microsoft.com/office/drawing/2014/main" val="20003"/>
                    </a:ext>
                  </a:extLst>
                </a:gridCol>
                <a:gridCol w="1057248">
                  <a:extLst>
                    <a:ext uri="{9D8B030D-6E8A-4147-A177-3AD203B41FA5}">
                      <a16:colId xmlns:a16="http://schemas.microsoft.com/office/drawing/2014/main" val="20004"/>
                    </a:ext>
                  </a:extLst>
                </a:gridCol>
                <a:gridCol w="1719906">
                  <a:extLst>
                    <a:ext uri="{9D8B030D-6E8A-4147-A177-3AD203B41FA5}">
                      <a16:colId xmlns:a16="http://schemas.microsoft.com/office/drawing/2014/main" val="20005"/>
                    </a:ext>
                  </a:extLst>
                </a:gridCol>
              </a:tblGrid>
              <a:tr h="411480">
                <a:tc gridSpan="2">
                  <a:txBody>
                    <a:bodyPr/>
                    <a:lstStyle/>
                    <a:p>
                      <a:pPr algn="ctr"/>
                      <a:r>
                        <a:rPr lang="it-IT" sz="900" b="1" dirty="0">
                          <a:solidFill>
                            <a:schemeClr val="bg1"/>
                          </a:solidFill>
                        </a:rPr>
                        <a:t>Fattispecie del </a:t>
                      </a:r>
                      <a:r>
                        <a:rPr lang="it-IT" sz="900" b="1" dirty="0" err="1">
                          <a:solidFill>
                            <a:schemeClr val="bg1"/>
                          </a:solidFill>
                        </a:rPr>
                        <a:t>D.Lgs.</a:t>
                      </a:r>
                      <a:r>
                        <a:rPr lang="it-IT" sz="900" b="1" dirty="0">
                          <a:solidFill>
                            <a:schemeClr val="bg1"/>
                          </a:solidFill>
                        </a:rPr>
                        <a:t> n. 74/2000</a:t>
                      </a:r>
                      <a:endParaRPr lang="it-IT" sz="900" b="1" dirty="0">
                        <a:solidFill>
                          <a:schemeClr val="bg1"/>
                        </a:solidFill>
                        <a:latin typeface="Arial (Corpo)"/>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8D"/>
                    </a:solidFill>
                  </a:tcPr>
                </a:tc>
                <a:tc hMerge="1">
                  <a:txBody>
                    <a:bodyPr/>
                    <a:lstStyle/>
                    <a:p>
                      <a:pPr algn="ctr"/>
                      <a:endParaRPr lang="it-IT" sz="1000" b="1" dirty="0">
                        <a:solidFill>
                          <a:schemeClr val="bg1"/>
                        </a:solidFill>
                        <a:latin typeface="Arial (Corpo)"/>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tx2"/>
                    </a:solidFill>
                  </a:tcPr>
                </a:tc>
                <a:tc>
                  <a:txBody>
                    <a:bodyPr/>
                    <a:lstStyle/>
                    <a:p>
                      <a:pPr algn="ctr"/>
                      <a:r>
                        <a:rPr lang="it-IT" sz="900" b="1" dirty="0">
                          <a:solidFill>
                            <a:schemeClr val="bg1"/>
                          </a:solidFill>
                        </a:rPr>
                        <a:t>Soglia</a:t>
                      </a:r>
                      <a:endParaRPr lang="it-IT" sz="900" b="1" dirty="0">
                        <a:solidFill>
                          <a:schemeClr val="bg1"/>
                        </a:solidFill>
                        <a:latin typeface="Arial (Corpo)"/>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8D"/>
                    </a:solidFill>
                  </a:tcPr>
                </a:tc>
                <a:tc>
                  <a:txBody>
                    <a:bodyPr/>
                    <a:lstStyle/>
                    <a:p>
                      <a:pPr algn="ctr"/>
                      <a:r>
                        <a:rPr lang="it-IT" sz="900" b="1" dirty="0">
                          <a:solidFill>
                            <a:schemeClr val="bg1"/>
                          </a:solidFill>
                        </a:rPr>
                        <a:t>Reclusione</a:t>
                      </a:r>
                      <a:endParaRPr lang="it-IT" sz="900" b="1" dirty="0">
                        <a:solidFill>
                          <a:schemeClr val="bg1"/>
                        </a:solidFill>
                        <a:latin typeface="Arial (Corpo)"/>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8D"/>
                    </a:solidFill>
                  </a:tcPr>
                </a:tc>
                <a:tc gridSpan="2">
                  <a:txBody>
                    <a:bodyPr/>
                    <a:lstStyle/>
                    <a:p>
                      <a:pPr algn="ctr"/>
                      <a:r>
                        <a:rPr lang="it-IT" sz="900" b="1" dirty="0">
                          <a:solidFill>
                            <a:schemeClr val="bg1"/>
                          </a:solidFill>
                        </a:rPr>
                        <a:t>Responsabilità</a:t>
                      </a:r>
                      <a:r>
                        <a:rPr lang="it-IT" sz="900" b="1" baseline="0" dirty="0">
                          <a:solidFill>
                            <a:schemeClr val="bg1"/>
                          </a:solidFill>
                        </a:rPr>
                        <a:t> 231</a:t>
                      </a:r>
                      <a:endParaRPr lang="it-IT" sz="900" b="1" dirty="0">
                        <a:solidFill>
                          <a:schemeClr val="bg1"/>
                        </a:solidFill>
                        <a:latin typeface="Arial (Corpo)"/>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8D"/>
                    </a:solidFill>
                  </a:tcPr>
                </a:tc>
                <a:tc hMerge="1">
                  <a:txBody>
                    <a:bodyPr/>
                    <a:lstStyle/>
                    <a:p>
                      <a:pPr algn="ctr"/>
                      <a:endParaRPr lang="it-IT" sz="1000" b="1" dirty="0">
                        <a:solidFill>
                          <a:schemeClr val="bg1"/>
                        </a:solidFill>
                        <a:latin typeface="Arial (Corpo)"/>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01627">
                <a:tc>
                  <a:txBody>
                    <a:bodyPr/>
                    <a:lstStyle/>
                    <a:p>
                      <a:pPr algn="ctr">
                        <a:spcBef>
                          <a:spcPts val="30"/>
                        </a:spcBef>
                        <a:spcAft>
                          <a:spcPts val="0"/>
                        </a:spcAft>
                      </a:pPr>
                      <a:r>
                        <a:rPr lang="en-US" sz="800" b="1" baseline="0" dirty="0">
                          <a:solidFill>
                            <a:srgbClr val="00B8F5"/>
                          </a:solidFill>
                          <a:effectLst/>
                          <a:latin typeface="Arial (Corpo)"/>
                          <a:ea typeface="Times New Roman" panose="02020603050405020304" pitchFamily="18" charset="0"/>
                          <a:cs typeface="Times New Roman" panose="02020603050405020304" pitchFamily="18" charset="0"/>
                        </a:rPr>
                        <a:t>Art. 4</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b="1" dirty="0">
                          <a:solidFill>
                            <a:srgbClr val="00B8F5"/>
                          </a:solidFill>
                        </a:rPr>
                        <a:t>Dichiarazione infedele </a:t>
                      </a:r>
                    </a:p>
                    <a:p>
                      <a:pPr algn="ctr"/>
                      <a:r>
                        <a:rPr lang="it-IT" sz="800" b="1" dirty="0">
                          <a:solidFill>
                            <a:srgbClr val="00B8F5"/>
                          </a:solidFill>
                        </a:rPr>
                        <a:t>(art. 4)</a:t>
                      </a:r>
                      <a:endParaRPr lang="it-IT" sz="800" b="1" dirty="0">
                        <a:solidFill>
                          <a:srgbClr val="00B8F5"/>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dirty="0">
                          <a:solidFill>
                            <a:schemeClr val="tx2"/>
                          </a:solidFill>
                        </a:rPr>
                        <a:t>Imposta evasa &gt; Euro 100.000 e elementi sottratti ad imposizione &gt; 10% dei</a:t>
                      </a:r>
                      <a:r>
                        <a:rPr lang="it-IT" sz="800" baseline="0" dirty="0">
                          <a:solidFill>
                            <a:schemeClr val="tx2"/>
                          </a:solidFill>
                        </a:rPr>
                        <a:t> complessivi o superiori ad Euro 2.000.000</a:t>
                      </a:r>
                      <a:r>
                        <a:rPr lang="it-IT" sz="800" dirty="0">
                          <a:solidFill>
                            <a:schemeClr val="tx2"/>
                          </a:solidFill>
                        </a:rPr>
                        <a:t> </a:t>
                      </a:r>
                      <a:endParaRPr lang="it-IT" sz="800"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dirty="0">
                          <a:solidFill>
                            <a:schemeClr val="tx2"/>
                          </a:solidFill>
                        </a:rPr>
                        <a:t>Da 2 a 4 anni e 6 mesi</a:t>
                      </a:r>
                      <a:endParaRPr lang="it-IT" sz="800"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dirty="0">
                          <a:solidFill>
                            <a:schemeClr val="tx2"/>
                          </a:solidFill>
                        </a:rPr>
                        <a:t>Fino a 300 quote</a:t>
                      </a:r>
                      <a:endParaRPr lang="it-IT" sz="800"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b="1" dirty="0">
                          <a:solidFill>
                            <a:schemeClr val="tx2"/>
                          </a:solidFill>
                          <a:latin typeface="Arial (Corpo)"/>
                        </a:rPr>
                        <a:t>Sanzioni </a:t>
                      </a:r>
                      <a:r>
                        <a:rPr lang="it-IT" sz="800" b="1" dirty="0" err="1">
                          <a:solidFill>
                            <a:schemeClr val="tx2"/>
                          </a:solidFill>
                          <a:latin typeface="Arial (Corpo)"/>
                        </a:rPr>
                        <a:t>Interdittive</a:t>
                      </a:r>
                      <a:r>
                        <a:rPr lang="it-IT" sz="800" b="1" dirty="0">
                          <a:solidFill>
                            <a:schemeClr val="tx2"/>
                          </a:solidFill>
                          <a:latin typeface="Arial (Corpo)"/>
                        </a:rPr>
                        <a:t> (art. 9,</a:t>
                      </a:r>
                      <a:r>
                        <a:rPr lang="it-IT" sz="800" b="1" baseline="0" dirty="0">
                          <a:solidFill>
                            <a:schemeClr val="tx2"/>
                          </a:solidFill>
                          <a:latin typeface="Arial (Corpo)"/>
                        </a:rPr>
                        <a:t> co.2, </a:t>
                      </a:r>
                      <a:r>
                        <a:rPr lang="it-IT" sz="800" b="1" baseline="0" dirty="0" err="1">
                          <a:solidFill>
                            <a:schemeClr val="tx2"/>
                          </a:solidFill>
                          <a:latin typeface="Arial (Corpo)"/>
                        </a:rPr>
                        <a:t>lett</a:t>
                      </a:r>
                      <a:r>
                        <a:rPr lang="it-IT" sz="800" b="1" baseline="0" dirty="0">
                          <a:solidFill>
                            <a:schemeClr val="tx2"/>
                          </a:solidFill>
                          <a:latin typeface="Arial (Corpo)"/>
                        </a:rPr>
                        <a:t>. c), d) ed e))</a:t>
                      </a:r>
                      <a:r>
                        <a:rPr lang="it-IT" sz="800" b="1" dirty="0">
                          <a:solidFill>
                            <a:schemeClr val="tx2"/>
                          </a:solidFill>
                          <a:latin typeface="Arial (Corpo)"/>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800" b="1" dirty="0">
                        <a:solidFill>
                          <a:schemeClr val="tx2"/>
                        </a:solidFill>
                        <a:latin typeface="Arial (Corpo)"/>
                      </a:endParaRPr>
                    </a:p>
                    <a:p>
                      <a:pPr marL="84138" lvl="0" indent="-84138" algn="l">
                        <a:spcAft>
                          <a:spcPts val="600"/>
                        </a:spcAft>
                        <a:buFont typeface="Wingdings" panose="05000000000000000000" pitchFamily="2" charset="2"/>
                        <a:buChar char="§"/>
                      </a:pPr>
                      <a:r>
                        <a:rPr lang="it-IT" sz="800" dirty="0">
                          <a:solidFill>
                            <a:srgbClr val="00338D"/>
                          </a:solidFill>
                          <a:latin typeface="Univers 45 Light" pitchFamily="2" charset="0"/>
                        </a:rPr>
                        <a:t>il divieto di contrattare con la pubblica amministrazione, salvo che per ottenere le prestazioni di un pubblico servizio;</a:t>
                      </a:r>
                    </a:p>
                    <a:p>
                      <a:pPr marL="84138" lvl="0" indent="-84138" algn="l">
                        <a:spcAft>
                          <a:spcPts val="600"/>
                        </a:spcAft>
                        <a:buFont typeface="Wingdings" panose="05000000000000000000" pitchFamily="2" charset="2"/>
                        <a:buChar char="§"/>
                      </a:pPr>
                      <a:r>
                        <a:rPr lang="it-IT" sz="800" dirty="0">
                          <a:solidFill>
                            <a:srgbClr val="00338D"/>
                          </a:solidFill>
                          <a:latin typeface="Univers 45 Light" pitchFamily="2" charset="0"/>
                        </a:rPr>
                        <a:t>l'esclusione da agevolazioni, finanziamenti, contributi o sussidi e l'eventuale revoca di quelli già concessi;</a:t>
                      </a:r>
                    </a:p>
                    <a:p>
                      <a:pPr marL="84138" lvl="0" indent="-84138" algn="l">
                        <a:spcAft>
                          <a:spcPts val="600"/>
                        </a:spcAft>
                        <a:buFont typeface="Wingdings" panose="05000000000000000000" pitchFamily="2" charset="2"/>
                        <a:buChar char="§"/>
                      </a:pPr>
                      <a:r>
                        <a:rPr lang="it-IT" sz="800" dirty="0">
                          <a:solidFill>
                            <a:srgbClr val="00338D"/>
                          </a:solidFill>
                          <a:latin typeface="Univers 45 Light" pitchFamily="2" charset="0"/>
                        </a:rPr>
                        <a:t>il divieto di pubblicizzare beni o servizi.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800" b="1"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498906">
                <a:tc rowSpan="2">
                  <a:txBody>
                    <a:bodyPr/>
                    <a:lstStyle/>
                    <a:p>
                      <a:pPr algn="ctr"/>
                      <a:r>
                        <a:rPr lang="it-IT" sz="800" b="1" dirty="0">
                          <a:solidFill>
                            <a:srgbClr val="00B8F5"/>
                          </a:solidFill>
                          <a:latin typeface="Arial (Corpo)"/>
                        </a:rPr>
                        <a:t>Art. 5</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b="1" dirty="0">
                          <a:solidFill>
                            <a:srgbClr val="00B8F5"/>
                          </a:solidFill>
                        </a:rPr>
                        <a:t>Omessa dichiarazione dei redditi o IVA </a:t>
                      </a:r>
                    </a:p>
                    <a:p>
                      <a:pPr algn="ctr"/>
                      <a:r>
                        <a:rPr lang="it-IT" sz="800" b="1" dirty="0">
                          <a:solidFill>
                            <a:srgbClr val="00B8F5"/>
                          </a:solidFill>
                        </a:rPr>
                        <a:t>(art. 5 co.</a:t>
                      </a:r>
                      <a:r>
                        <a:rPr lang="it-IT" sz="800" b="1" baseline="0" dirty="0">
                          <a:solidFill>
                            <a:srgbClr val="00B8F5"/>
                          </a:solidFill>
                        </a:rPr>
                        <a:t> 1)</a:t>
                      </a:r>
                      <a:endParaRPr lang="it-IT" sz="800" b="1" dirty="0">
                        <a:solidFill>
                          <a:srgbClr val="00B8F5"/>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dirty="0">
                          <a:solidFill>
                            <a:schemeClr val="tx2"/>
                          </a:solidFill>
                        </a:rPr>
                        <a:t>Imposta evasa</a:t>
                      </a:r>
                      <a:r>
                        <a:rPr lang="it-IT" sz="800" baseline="0" dirty="0">
                          <a:solidFill>
                            <a:schemeClr val="tx2"/>
                          </a:solidFill>
                        </a:rPr>
                        <a:t> &gt; Euro 50.000</a:t>
                      </a:r>
                      <a:endParaRPr lang="it-IT" sz="800"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dirty="0">
                          <a:solidFill>
                            <a:schemeClr val="tx2"/>
                          </a:solidFill>
                        </a:rPr>
                        <a:t>Da 2 a 5 anni</a:t>
                      </a:r>
                      <a:endParaRPr lang="it-IT" sz="800"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dirty="0">
                          <a:solidFill>
                            <a:schemeClr val="tx2"/>
                          </a:solidFill>
                        </a:rPr>
                        <a:t>Fino a 400 quote</a:t>
                      </a:r>
                      <a:endParaRPr lang="it-IT" sz="800"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ctr"/>
                      <a:endParaRPr lang="it-IT" sz="900" dirty="0">
                        <a:solidFill>
                          <a:schemeClr val="tx2"/>
                        </a:solidFill>
                        <a:latin typeface="Arial (Corpo)"/>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645730">
                <a:tc vMerge="1">
                  <a:txBody>
                    <a:bodyPr/>
                    <a:lstStyle/>
                    <a:p>
                      <a:pPr algn="ctr"/>
                      <a:endParaRPr lang="it-IT" sz="900" b="1" dirty="0">
                        <a:solidFill>
                          <a:schemeClr val="tx2"/>
                        </a:solidFill>
                        <a:latin typeface="Arial (Corpo)"/>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b="1" dirty="0">
                          <a:solidFill>
                            <a:srgbClr val="00B8F5"/>
                          </a:solidFill>
                        </a:rPr>
                        <a:t>Omessa dichiarazione</a:t>
                      </a:r>
                      <a:r>
                        <a:rPr lang="it-IT" sz="800" b="1" baseline="0" dirty="0">
                          <a:solidFill>
                            <a:srgbClr val="00B8F5"/>
                          </a:solidFill>
                        </a:rPr>
                        <a:t> di sostituto d'imposta </a:t>
                      </a:r>
                    </a:p>
                    <a:p>
                      <a:pPr algn="ctr"/>
                      <a:r>
                        <a:rPr lang="it-IT" sz="800" b="1" baseline="0" dirty="0">
                          <a:solidFill>
                            <a:srgbClr val="00B8F5"/>
                          </a:solidFill>
                        </a:rPr>
                        <a:t>(art. 5 co. 2)</a:t>
                      </a:r>
                      <a:endParaRPr lang="it-IT" sz="800" b="1" dirty="0">
                        <a:solidFill>
                          <a:srgbClr val="00B8F5"/>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dirty="0">
                          <a:solidFill>
                            <a:schemeClr val="tx2"/>
                          </a:solidFill>
                        </a:rPr>
                        <a:t>Imposta evasa &gt; Euro</a:t>
                      </a:r>
                      <a:r>
                        <a:rPr lang="it-IT" sz="800" baseline="0" dirty="0">
                          <a:solidFill>
                            <a:schemeClr val="tx2"/>
                          </a:solidFill>
                        </a:rPr>
                        <a:t> </a:t>
                      </a:r>
                      <a:r>
                        <a:rPr lang="it-IT" sz="800" dirty="0">
                          <a:solidFill>
                            <a:schemeClr val="tx2"/>
                          </a:solidFill>
                        </a:rPr>
                        <a:t>50.000</a:t>
                      </a:r>
                      <a:endParaRPr lang="it-IT" sz="800"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dirty="0">
                          <a:solidFill>
                            <a:schemeClr val="tx2"/>
                          </a:solidFill>
                        </a:rPr>
                        <a:t>Da 2 a 5 anni</a:t>
                      </a:r>
                      <a:endParaRPr lang="it-IT" sz="800"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dirty="0">
                          <a:solidFill>
                            <a:schemeClr val="tx2"/>
                          </a:solidFill>
                        </a:rPr>
                        <a:t>Fino a 400 quote</a:t>
                      </a:r>
                      <a:endParaRPr lang="it-IT" sz="800"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ctr"/>
                      <a:endParaRPr lang="it-IT" sz="900" dirty="0">
                        <a:solidFill>
                          <a:schemeClr val="tx2"/>
                        </a:solidFill>
                        <a:latin typeface="Arial (Corpo)"/>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587682">
                <a:tc rowSpan="2">
                  <a:txBody>
                    <a:bodyPr/>
                    <a:lstStyle/>
                    <a:p>
                      <a:pPr algn="ctr"/>
                      <a:r>
                        <a:rPr lang="it-IT" sz="800" b="1" dirty="0">
                          <a:solidFill>
                            <a:srgbClr val="00B8F5"/>
                          </a:solidFill>
                          <a:latin typeface="Arial (Corpo)"/>
                        </a:rPr>
                        <a:t>Art. 10 </a:t>
                      </a:r>
                      <a:r>
                        <a:rPr lang="it-IT" sz="800" b="1" i="1" dirty="0">
                          <a:solidFill>
                            <a:srgbClr val="00B8F5"/>
                          </a:solidFill>
                          <a:latin typeface="Arial (Corpo)"/>
                        </a:rPr>
                        <a:t>quater</a:t>
                      </a:r>
                      <a:endParaRPr lang="it-IT" sz="800" b="1" dirty="0">
                        <a:solidFill>
                          <a:srgbClr val="00B8F5"/>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b="1" dirty="0">
                          <a:solidFill>
                            <a:srgbClr val="00B8F5"/>
                          </a:solidFill>
                        </a:rPr>
                        <a:t>Indebita compensazione con crediti</a:t>
                      </a:r>
                      <a:r>
                        <a:rPr lang="it-IT" sz="800" b="1" baseline="0" dirty="0">
                          <a:solidFill>
                            <a:srgbClr val="00B8F5"/>
                          </a:solidFill>
                        </a:rPr>
                        <a:t> non spettanti (art. 10-quater co. 1)</a:t>
                      </a:r>
                      <a:endParaRPr lang="it-IT" sz="800" b="1" dirty="0">
                        <a:solidFill>
                          <a:srgbClr val="00B8F5"/>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dirty="0">
                          <a:solidFill>
                            <a:schemeClr val="tx2"/>
                          </a:solidFill>
                        </a:rPr>
                        <a:t>Omesso versamento</a:t>
                      </a:r>
                      <a:r>
                        <a:rPr lang="it-IT" sz="800" baseline="0" dirty="0">
                          <a:solidFill>
                            <a:schemeClr val="tx2"/>
                          </a:solidFill>
                        </a:rPr>
                        <a:t> &gt; Euro 50.000</a:t>
                      </a:r>
                      <a:endParaRPr lang="it-IT" sz="800"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dirty="0">
                          <a:solidFill>
                            <a:schemeClr val="tx2"/>
                          </a:solidFill>
                        </a:rPr>
                        <a:t>Da 6 mesi a 2</a:t>
                      </a:r>
                      <a:r>
                        <a:rPr lang="it-IT" sz="800" baseline="0" dirty="0">
                          <a:solidFill>
                            <a:schemeClr val="tx2"/>
                          </a:solidFill>
                        </a:rPr>
                        <a:t> anni</a:t>
                      </a:r>
                      <a:endParaRPr lang="it-IT" sz="800"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dirty="0">
                          <a:solidFill>
                            <a:schemeClr val="tx2"/>
                          </a:solidFill>
                        </a:rPr>
                        <a:t>Fino a 400 quote</a:t>
                      </a:r>
                      <a:endParaRPr lang="it-IT" sz="800"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ctr"/>
                      <a:endParaRPr lang="it-IT" sz="900" dirty="0">
                        <a:solidFill>
                          <a:schemeClr val="tx2"/>
                        </a:solidFill>
                        <a:latin typeface="Arial (Corpo)"/>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587682">
                <a:tc vMerge="1">
                  <a:txBody>
                    <a:bodyPr/>
                    <a:lstStyle/>
                    <a:p>
                      <a:pPr algn="ctr"/>
                      <a:endParaRPr lang="it-IT" sz="900" b="1" dirty="0">
                        <a:solidFill>
                          <a:schemeClr val="tx2"/>
                        </a:solidFill>
                        <a:latin typeface="Arial (Corpo)"/>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b="1" dirty="0">
                          <a:solidFill>
                            <a:srgbClr val="00B8F5"/>
                          </a:solidFill>
                        </a:rPr>
                        <a:t>Indebita compensazione</a:t>
                      </a:r>
                      <a:r>
                        <a:rPr lang="it-IT" sz="800" b="1" baseline="0" dirty="0">
                          <a:solidFill>
                            <a:srgbClr val="00B8F5"/>
                          </a:solidFill>
                        </a:rPr>
                        <a:t> con crediti inesistenti (art. 10-quater co. 2)</a:t>
                      </a:r>
                      <a:endParaRPr lang="it-IT" sz="800" b="1" dirty="0">
                        <a:solidFill>
                          <a:srgbClr val="00B8F5"/>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dirty="0">
                          <a:solidFill>
                            <a:schemeClr val="tx2"/>
                          </a:solidFill>
                        </a:rPr>
                        <a:t>Omesso versamento &gt; Euro 50.000</a:t>
                      </a:r>
                      <a:endParaRPr lang="it-IT" sz="800"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dirty="0">
                          <a:solidFill>
                            <a:schemeClr val="tx2"/>
                          </a:solidFill>
                        </a:rPr>
                        <a:t>Da 1 anno e 6 mesi a 6 anni</a:t>
                      </a:r>
                      <a:endParaRPr lang="it-IT" sz="800"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it-IT" sz="800" dirty="0">
                          <a:solidFill>
                            <a:schemeClr val="tx2"/>
                          </a:solidFill>
                        </a:rPr>
                        <a:t>Fino a 400 quote</a:t>
                      </a:r>
                      <a:endParaRPr lang="it-IT" sz="800" dirty="0">
                        <a:solidFill>
                          <a:schemeClr val="tx2"/>
                        </a:solidFill>
                        <a:latin typeface="Arial (Corpo)"/>
                      </a:endParaRP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ctr"/>
                      <a:endParaRPr lang="it-IT" sz="900" dirty="0">
                        <a:solidFill>
                          <a:schemeClr val="tx2"/>
                        </a:solidFill>
                        <a:latin typeface="Arial (Corpo)"/>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Rettangolo 1">
            <a:extLst>
              <a:ext uri="{FF2B5EF4-FFF2-40B4-BE49-F238E27FC236}">
                <a16:creationId xmlns:a16="http://schemas.microsoft.com/office/drawing/2014/main" id="{8B7CA1A5-CC38-6270-53E4-0F6747012EE0}"/>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29891484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7639200" cy="478523"/>
          </a:xfrm>
        </p:spPr>
        <p:txBody>
          <a:bodyPr/>
          <a:lstStyle/>
          <a:p>
            <a:r>
              <a:rPr lang="it-IT" sz="4431" dirty="0"/>
              <a:t>I reati tributari in ambito 231</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graphicFrame>
        <p:nvGraphicFramePr>
          <p:cNvPr id="3" name="Tabella 2">
            <a:extLst>
              <a:ext uri="{FF2B5EF4-FFF2-40B4-BE49-F238E27FC236}">
                <a16:creationId xmlns:a16="http://schemas.microsoft.com/office/drawing/2014/main" id="{97517160-AE31-395F-94A2-B58A76A0EDDE}"/>
              </a:ext>
            </a:extLst>
          </p:cNvPr>
          <p:cNvGraphicFramePr>
            <a:graphicFrameLocks noGrp="1"/>
          </p:cNvGraphicFramePr>
          <p:nvPr/>
        </p:nvGraphicFramePr>
        <p:xfrm>
          <a:off x="134342" y="1367734"/>
          <a:ext cx="8849032" cy="5135200"/>
        </p:xfrm>
        <a:graphic>
          <a:graphicData uri="http://schemas.openxmlformats.org/drawingml/2006/table">
            <a:tbl>
              <a:tblPr firstRow="1" bandRow="1">
                <a:tableStyleId>{F2DE63D5-997A-4646-A377-4702673A728D}</a:tableStyleId>
              </a:tblPr>
              <a:tblGrid>
                <a:gridCol w="1799303">
                  <a:extLst>
                    <a:ext uri="{9D8B030D-6E8A-4147-A177-3AD203B41FA5}">
                      <a16:colId xmlns:a16="http://schemas.microsoft.com/office/drawing/2014/main" val="832067966"/>
                    </a:ext>
                  </a:extLst>
                </a:gridCol>
                <a:gridCol w="4446639">
                  <a:extLst>
                    <a:ext uri="{9D8B030D-6E8A-4147-A177-3AD203B41FA5}">
                      <a16:colId xmlns:a16="http://schemas.microsoft.com/office/drawing/2014/main" val="2321473726"/>
                    </a:ext>
                  </a:extLst>
                </a:gridCol>
                <a:gridCol w="2603090">
                  <a:extLst>
                    <a:ext uri="{9D8B030D-6E8A-4147-A177-3AD203B41FA5}">
                      <a16:colId xmlns:a16="http://schemas.microsoft.com/office/drawing/2014/main" val="4166885138"/>
                    </a:ext>
                  </a:extLst>
                </a:gridCol>
              </a:tblGrid>
              <a:tr h="227743">
                <a:tc>
                  <a:txBody>
                    <a:bodyPr/>
                    <a:lstStyle/>
                    <a:p>
                      <a:pPr algn="ctr"/>
                      <a:r>
                        <a:rPr lang="it-IT" sz="800" dirty="0">
                          <a:solidFill>
                            <a:schemeClr val="bg1"/>
                          </a:solidFill>
                        </a:rPr>
                        <a:t>Fattispecie </a:t>
                      </a:r>
                      <a:r>
                        <a:rPr lang="it-IT" sz="800" dirty="0" err="1">
                          <a:solidFill>
                            <a:schemeClr val="bg1"/>
                          </a:solidFill>
                        </a:rPr>
                        <a:t>D.Lgs.</a:t>
                      </a:r>
                      <a:r>
                        <a:rPr lang="it-IT" sz="800" dirty="0">
                          <a:solidFill>
                            <a:schemeClr val="bg1"/>
                          </a:solidFill>
                        </a:rPr>
                        <a:t> 74/2000</a:t>
                      </a:r>
                    </a:p>
                  </a:txBody>
                  <a:tcPr marL="68580" marR="68580" marT="34290" marB="34290" anchor="ctr">
                    <a:lnL w="6350" cap="flat" cmpd="sng" algn="ctr">
                      <a:solidFill>
                        <a:srgbClr val="00338D"/>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338D"/>
                      </a:solidFill>
                      <a:prstDash val="solid"/>
                      <a:round/>
                      <a:headEnd type="none" w="med" len="med"/>
                      <a:tailEnd type="none" w="med" len="med"/>
                    </a:lnT>
                    <a:solidFill>
                      <a:srgbClr val="00338D"/>
                    </a:solidFill>
                  </a:tcPr>
                </a:tc>
                <a:tc>
                  <a:txBody>
                    <a:bodyPr/>
                    <a:lstStyle/>
                    <a:p>
                      <a:pPr algn="ctr"/>
                      <a:r>
                        <a:rPr lang="it-IT" sz="800" dirty="0">
                          <a:solidFill>
                            <a:schemeClr val="bg1"/>
                          </a:solidFill>
                        </a:rPr>
                        <a:t>Dettaglio normativo e giurisprudenziale</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338D"/>
                      </a:solidFill>
                      <a:prstDash val="solid"/>
                      <a:round/>
                      <a:headEnd type="none" w="med" len="med"/>
                      <a:tailEnd type="none" w="med" len="med"/>
                    </a:lnT>
                    <a:solidFill>
                      <a:srgbClr val="00338D"/>
                    </a:solidFill>
                  </a:tcPr>
                </a:tc>
                <a:tc>
                  <a:txBody>
                    <a:bodyPr/>
                    <a:lstStyle/>
                    <a:p>
                      <a:pPr algn="ctr"/>
                      <a:r>
                        <a:rPr lang="it-IT" sz="800" dirty="0"/>
                        <a:t>Sintesi dell’ ambito di rilevanza</a:t>
                      </a:r>
                    </a:p>
                  </a:txBody>
                  <a:tcPr marL="68580" marR="68580" marT="34290" marB="3429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327437077"/>
                  </a:ext>
                </a:extLst>
              </a:tr>
              <a:tr h="1856525">
                <a:tc>
                  <a:txBody>
                    <a:bodyPr/>
                    <a:lstStyle/>
                    <a:p>
                      <a:pPr marL="171450" indent="-171450">
                        <a:buFont typeface="Arial" panose="020B0604020202020204" pitchFamily="34" charset="0"/>
                        <a:buChar char="►"/>
                      </a:pPr>
                      <a:r>
                        <a:rPr lang="it-IT" sz="600" b="1" dirty="0">
                          <a:solidFill>
                            <a:srgbClr val="00B8F5"/>
                          </a:solidFill>
                          <a:latin typeface="+mn-lt"/>
                        </a:rPr>
                        <a:t>ART. 2, CO. 1</a:t>
                      </a:r>
                    </a:p>
                    <a:p>
                      <a:pPr marL="0" indent="0">
                        <a:buFont typeface="Arial" panose="020B0604020202020204" pitchFamily="34" charset="0"/>
                        <a:buNone/>
                      </a:pPr>
                      <a:r>
                        <a:rPr lang="it-IT" sz="600" b="1" dirty="0">
                          <a:solidFill>
                            <a:srgbClr val="00B8F5"/>
                          </a:solidFill>
                          <a:latin typeface="+mn-lt"/>
                        </a:rPr>
                        <a:t>Dichiarazione fraudolenta mediante fatture false </a:t>
                      </a:r>
                      <a:br>
                        <a:rPr lang="it-IT" sz="600" dirty="0">
                          <a:solidFill>
                            <a:srgbClr val="00B8F5"/>
                          </a:solidFill>
                          <a:latin typeface="+mn-lt"/>
                        </a:rPr>
                      </a:br>
                      <a:endParaRPr lang="it-IT" sz="600" dirty="0">
                        <a:solidFill>
                          <a:srgbClr val="00B8F5"/>
                        </a:solidFill>
                        <a:latin typeface="+mn-lt"/>
                      </a:endParaRPr>
                    </a:p>
                  </a:txBody>
                  <a:tcPr marL="68580" marR="68580" marT="34290" marB="34290">
                    <a:lnL w="6350" cap="flat" cmpd="sng" algn="ctr">
                      <a:solidFill>
                        <a:srgbClr val="00338D"/>
                      </a:solidFill>
                      <a:prstDash val="solid"/>
                      <a:round/>
                      <a:headEnd type="none" w="med" len="med"/>
                      <a:tailEnd type="none" w="med" len="med"/>
                    </a:lnL>
                    <a:lnB w="3175" cap="flat" cmpd="sng" algn="ctr">
                      <a:solidFill>
                        <a:srgbClr val="00338D"/>
                      </a:solidFill>
                      <a:prstDash val="solid"/>
                      <a:round/>
                      <a:headEnd type="none" w="med" len="med"/>
                      <a:tailEnd type="none" w="med" len="med"/>
                    </a:lnB>
                    <a:solidFill>
                      <a:schemeClr val="bg1"/>
                    </a:solidFill>
                  </a:tcPr>
                </a:tc>
                <a:tc>
                  <a:txBody>
                    <a:bodyPr/>
                    <a:lstStyle/>
                    <a:p>
                      <a:pPr>
                        <a:spcAft>
                          <a:spcPts val="600"/>
                        </a:spcAft>
                      </a:pPr>
                      <a:r>
                        <a:rPr lang="it-IT" sz="600" b="1" dirty="0">
                          <a:solidFill>
                            <a:schemeClr val="tx2"/>
                          </a:solidFill>
                        </a:rPr>
                        <a:t>INESISTENZA OGGETTIVA </a:t>
                      </a:r>
                      <a:r>
                        <a:rPr lang="it-IT" sz="600" dirty="0">
                          <a:solidFill>
                            <a:schemeClr val="tx2"/>
                          </a:solidFill>
                        </a:rPr>
                        <a:t>:</a:t>
                      </a:r>
                    </a:p>
                    <a:p>
                      <a:pPr marL="171450" indent="-171450">
                        <a:spcAft>
                          <a:spcPts val="300"/>
                        </a:spcAft>
                        <a:buFont typeface="Arial" panose="020B0604020202020204" pitchFamily="34" charset="0"/>
                        <a:buChar char="–"/>
                      </a:pPr>
                      <a:r>
                        <a:rPr lang="it-IT" sz="600" dirty="0">
                          <a:solidFill>
                            <a:schemeClr val="tx2"/>
                          </a:solidFill>
                        </a:rPr>
                        <a:t>Operazione mai posta in essere;</a:t>
                      </a:r>
                    </a:p>
                    <a:p>
                      <a:pPr marL="171450" indent="-171450">
                        <a:spcAft>
                          <a:spcPts val="300"/>
                        </a:spcAft>
                        <a:buFont typeface="Arial" panose="020B0604020202020204" pitchFamily="34" charset="0"/>
                        <a:buChar char="–"/>
                      </a:pPr>
                      <a:r>
                        <a:rPr lang="it-IT" sz="600" dirty="0">
                          <a:solidFill>
                            <a:schemeClr val="tx2"/>
                          </a:solidFill>
                        </a:rPr>
                        <a:t>Operazione avvenuta in maniera parziale (SOVRAFATTURAZIONE quantitativa - la fattura attesta la cessione di beni/servizi a un prezzo maggiore di quello a cui sono forniti)</a:t>
                      </a:r>
                    </a:p>
                    <a:p>
                      <a:pPr marL="171450" indent="-171450">
                        <a:spcAft>
                          <a:spcPts val="600"/>
                        </a:spcAft>
                        <a:buFont typeface="Arial" panose="020B0604020202020204" pitchFamily="34" charset="0"/>
                        <a:buChar char="–"/>
                      </a:pPr>
                      <a:r>
                        <a:rPr lang="it-IT" sz="600" dirty="0">
                          <a:solidFill>
                            <a:schemeClr val="tx2"/>
                          </a:solidFill>
                        </a:rPr>
                        <a:t>operazione con IVA maggiorata oppure applicata ad operazioni esenti, portando dunque in detrazione un'imposta maggiore)</a:t>
                      </a:r>
                    </a:p>
                    <a:p>
                      <a:pPr>
                        <a:spcAft>
                          <a:spcPts val="600"/>
                        </a:spcAft>
                      </a:pPr>
                      <a:endParaRPr lang="it-IT" sz="600" b="1" dirty="0">
                        <a:solidFill>
                          <a:schemeClr val="tx2"/>
                        </a:solidFill>
                      </a:endParaRPr>
                    </a:p>
                    <a:p>
                      <a:pPr>
                        <a:spcAft>
                          <a:spcPts val="600"/>
                        </a:spcAft>
                      </a:pPr>
                      <a:r>
                        <a:rPr lang="it-IT" sz="600" b="1" dirty="0">
                          <a:solidFill>
                            <a:schemeClr val="tx2"/>
                          </a:solidFill>
                        </a:rPr>
                        <a:t>INESISTENZA SOGGETTIVA</a:t>
                      </a:r>
                      <a:r>
                        <a:rPr lang="it-IT" sz="600" dirty="0">
                          <a:solidFill>
                            <a:schemeClr val="tx2"/>
                          </a:solidFill>
                        </a:rPr>
                        <a:t>:</a:t>
                      </a:r>
                    </a:p>
                    <a:p>
                      <a:pPr marL="171450" indent="-171450">
                        <a:spcAft>
                          <a:spcPts val="600"/>
                        </a:spcAft>
                        <a:buFont typeface="Arial" panose="020B0604020202020204" pitchFamily="34" charset="0"/>
                        <a:buChar char="–"/>
                      </a:pPr>
                      <a:r>
                        <a:rPr lang="it-IT" sz="600" dirty="0">
                          <a:solidFill>
                            <a:schemeClr val="tx2"/>
                          </a:solidFill>
                        </a:rPr>
                        <a:t>fattura emessa verso soggetti diversi da chi ha effettivamente svolto l'operazione</a:t>
                      </a:r>
                    </a:p>
                    <a:p>
                      <a:pPr>
                        <a:spcAft>
                          <a:spcPts val="600"/>
                        </a:spcAft>
                      </a:pPr>
                      <a:endParaRPr lang="it-IT" sz="600" b="1" dirty="0">
                        <a:solidFill>
                          <a:schemeClr val="tx2"/>
                        </a:solidFill>
                      </a:endParaRPr>
                    </a:p>
                    <a:p>
                      <a:pPr>
                        <a:spcAft>
                          <a:spcPts val="600"/>
                        </a:spcAft>
                      </a:pPr>
                      <a:r>
                        <a:rPr lang="it-IT" sz="600" b="1" dirty="0">
                          <a:solidFill>
                            <a:schemeClr val="tx2"/>
                          </a:solidFill>
                        </a:rPr>
                        <a:t>ELEMENTI PASSIVI FITTIZI </a:t>
                      </a:r>
                      <a:r>
                        <a:rPr lang="it-IT" sz="600" dirty="0">
                          <a:solidFill>
                            <a:schemeClr val="tx2"/>
                          </a:solidFill>
                        </a:rPr>
                        <a:t>(Art. 1, lett. b), d.lgs. 74/2000) = costi effettivamente NON sostenuti o sostenuti in misura inferiore a quella indicata.</a:t>
                      </a:r>
                    </a:p>
                  </a:txBody>
                  <a:tcPr marL="68580" marR="68580" marT="34290" marB="34290" anchor="ctr">
                    <a:lnB w="3175" cap="flat" cmpd="sng" algn="ctr">
                      <a:solidFill>
                        <a:srgbClr val="00338D"/>
                      </a:solidFill>
                      <a:prstDash val="solid"/>
                      <a:round/>
                      <a:headEnd type="none" w="med" len="med"/>
                      <a:tailEnd type="none" w="med" len="med"/>
                    </a:lnB>
                    <a:solidFill>
                      <a:schemeClr val="bg1"/>
                    </a:solidFill>
                  </a:tcPr>
                </a:tc>
                <a:tc>
                  <a:txBody>
                    <a:bodyPr/>
                    <a:lstStyle/>
                    <a:p>
                      <a:pPr>
                        <a:spcAft>
                          <a:spcPts val="600"/>
                        </a:spcAft>
                      </a:pPr>
                      <a:r>
                        <a:rPr lang="it-IT" sz="700" b="1" dirty="0">
                          <a:solidFill>
                            <a:schemeClr val="tx2"/>
                          </a:solidFill>
                          <a:latin typeface="+mn-lt"/>
                        </a:rPr>
                        <a:t>Esempi ambiti di operatività impattati:</a:t>
                      </a:r>
                    </a:p>
                    <a:p>
                      <a:pPr marL="171450" indent="-171450">
                        <a:buFont typeface="Arial" panose="020B0604020202020204" pitchFamily="34" charset="0"/>
                        <a:buChar char="•"/>
                      </a:pPr>
                      <a:r>
                        <a:rPr lang="it-IT" sz="700" dirty="0">
                          <a:solidFill>
                            <a:schemeClr val="tx2"/>
                          </a:solidFill>
                          <a:latin typeface="+mn-lt"/>
                        </a:rPr>
                        <a:t>Processo amministrativo contabile e Fiscale</a:t>
                      </a:r>
                    </a:p>
                    <a:p>
                      <a:pPr marL="171450" indent="-171450">
                        <a:buFont typeface="Arial" panose="020B0604020202020204" pitchFamily="34" charset="0"/>
                        <a:buChar char="•"/>
                      </a:pPr>
                      <a:r>
                        <a:rPr lang="it-IT" sz="700" dirty="0">
                          <a:solidFill>
                            <a:schemeClr val="tx2"/>
                          </a:solidFill>
                          <a:latin typeface="+mn-lt"/>
                        </a:rPr>
                        <a:t>Approvvigionamenti e Ciclo Passivo</a:t>
                      </a:r>
                    </a:p>
                    <a:p>
                      <a:pPr marL="171450" indent="-171450">
                        <a:buFont typeface="Arial" panose="020B0604020202020204" pitchFamily="34" charset="0"/>
                        <a:buChar char="•"/>
                      </a:pPr>
                      <a:r>
                        <a:rPr lang="it-IT" sz="700" dirty="0">
                          <a:solidFill>
                            <a:schemeClr val="tx2"/>
                          </a:solidFill>
                          <a:latin typeface="+mn-lt"/>
                        </a:rPr>
                        <a:t>Conferimento incarichi professionali/ Consulenze scientifiche</a:t>
                      </a:r>
                    </a:p>
                    <a:p>
                      <a:pPr marL="171450" indent="-171450">
                        <a:buFont typeface="Arial" panose="020B0604020202020204" pitchFamily="34" charset="0"/>
                        <a:buChar char="•"/>
                      </a:pPr>
                      <a:r>
                        <a:rPr lang="it-IT" sz="700" dirty="0">
                          <a:solidFill>
                            <a:schemeClr val="tx2"/>
                          </a:solidFill>
                          <a:latin typeface="+mn-lt"/>
                        </a:rPr>
                        <a:t>Gestione delle Sponsorizzazioni</a:t>
                      </a:r>
                    </a:p>
                    <a:p>
                      <a:pPr marL="171450" indent="-171450">
                        <a:buFont typeface="Arial" panose="020B0604020202020204" pitchFamily="34" charset="0"/>
                        <a:buChar char="•"/>
                      </a:pPr>
                      <a:r>
                        <a:rPr lang="it-IT" sz="700" dirty="0">
                          <a:solidFill>
                            <a:schemeClr val="tx2"/>
                          </a:solidFill>
                          <a:latin typeface="+mn-lt"/>
                        </a:rPr>
                        <a:t>Rapporti </a:t>
                      </a:r>
                      <a:r>
                        <a:rPr lang="it-IT" sz="700" dirty="0" err="1">
                          <a:solidFill>
                            <a:schemeClr val="tx2"/>
                          </a:solidFill>
                          <a:latin typeface="+mn-lt"/>
                        </a:rPr>
                        <a:t>intercompany</a:t>
                      </a:r>
                      <a:endParaRPr lang="it-IT" sz="700" dirty="0">
                        <a:solidFill>
                          <a:schemeClr val="tx2"/>
                        </a:solidFill>
                        <a:latin typeface="+mn-lt"/>
                      </a:endParaRPr>
                    </a:p>
                    <a:p>
                      <a:endParaRPr lang="it-IT" sz="700" dirty="0">
                        <a:solidFill>
                          <a:schemeClr val="tx2"/>
                        </a:solidFill>
                        <a:latin typeface="+mn-lt"/>
                      </a:endParaRPr>
                    </a:p>
                    <a:p>
                      <a:r>
                        <a:rPr lang="it-IT" sz="700" b="1" dirty="0">
                          <a:solidFill>
                            <a:schemeClr val="tx2"/>
                          </a:solidFill>
                          <a:latin typeface="+mn-lt"/>
                        </a:rPr>
                        <a:t>Elementi da valutare a presidio:</a:t>
                      </a:r>
                    </a:p>
                    <a:p>
                      <a:endParaRPr lang="it-IT" sz="700" b="1" dirty="0">
                        <a:solidFill>
                          <a:schemeClr val="tx2"/>
                        </a:solidFill>
                        <a:latin typeface="+mn-lt"/>
                      </a:endParaRPr>
                    </a:p>
                    <a:p>
                      <a:pPr marL="172800" indent="-172800">
                        <a:spcAft>
                          <a:spcPts val="600"/>
                        </a:spcAft>
                        <a:buFont typeface="Arial" panose="020B0604020202020204" pitchFamily="34" charset="0"/>
                        <a:buChar char="–"/>
                      </a:pPr>
                      <a:r>
                        <a:rPr lang="it-IT" sz="700" b="1" dirty="0">
                          <a:solidFill>
                            <a:schemeClr val="tx2"/>
                          </a:solidFill>
                          <a:latin typeface="+mn-lt"/>
                        </a:rPr>
                        <a:t>Effettività</a:t>
                      </a:r>
                      <a:r>
                        <a:rPr lang="it-IT" sz="700" dirty="0">
                          <a:solidFill>
                            <a:schemeClr val="tx2"/>
                          </a:solidFill>
                          <a:latin typeface="+mn-lt"/>
                        </a:rPr>
                        <a:t> della prestazione (realtà materiale)</a:t>
                      </a:r>
                    </a:p>
                    <a:p>
                      <a:pPr marL="172800" indent="-172800">
                        <a:spcAft>
                          <a:spcPts val="600"/>
                        </a:spcAft>
                        <a:buFont typeface="Arial" panose="020B0604020202020204" pitchFamily="34" charset="0"/>
                        <a:buChar char="–"/>
                      </a:pPr>
                      <a:r>
                        <a:rPr lang="it-IT" sz="700" b="1" dirty="0">
                          <a:solidFill>
                            <a:schemeClr val="tx2"/>
                          </a:solidFill>
                          <a:latin typeface="+mn-lt"/>
                        </a:rPr>
                        <a:t>Esistenza e affidabilità controparte </a:t>
                      </a:r>
                      <a:r>
                        <a:rPr lang="it-IT" sz="700" dirty="0">
                          <a:solidFill>
                            <a:schemeClr val="tx2"/>
                          </a:solidFill>
                          <a:latin typeface="+mn-lt"/>
                        </a:rPr>
                        <a:t>(i.e. </a:t>
                      </a:r>
                      <a:r>
                        <a:rPr lang="it-IT" sz="700" i="1" dirty="0">
                          <a:solidFill>
                            <a:schemeClr val="tx2"/>
                          </a:solidFill>
                          <a:latin typeface="+mn-lt"/>
                        </a:rPr>
                        <a:t>due-diligence </a:t>
                      </a:r>
                      <a:r>
                        <a:rPr lang="it-IT" sz="700" dirty="0">
                          <a:solidFill>
                            <a:schemeClr val="tx2"/>
                          </a:solidFill>
                          <a:latin typeface="+mn-lt"/>
                        </a:rPr>
                        <a:t> fornitori, etc.)</a:t>
                      </a:r>
                      <a:endParaRPr lang="it-IT" sz="700" b="1" dirty="0">
                        <a:solidFill>
                          <a:schemeClr val="tx2"/>
                        </a:solidFill>
                        <a:latin typeface="+mn-lt"/>
                      </a:endParaRPr>
                    </a:p>
                  </a:txBody>
                  <a:tcPr marL="68580" marR="68580" marT="34290" marB="34290" anchor="ctr">
                    <a:lnB w="317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498055090"/>
                  </a:ext>
                </a:extLst>
              </a:tr>
              <a:tr h="3050932">
                <a:tc>
                  <a:txBody>
                    <a:bodyPr/>
                    <a:lstStyle/>
                    <a:p>
                      <a:pPr marL="171450" indent="-171450">
                        <a:buFont typeface="Arial" panose="020B0604020202020204" pitchFamily="34" charset="0"/>
                        <a:buChar char="►"/>
                      </a:pPr>
                      <a:r>
                        <a:rPr lang="it-IT" sz="600" b="1" dirty="0">
                          <a:solidFill>
                            <a:srgbClr val="00B8F5"/>
                          </a:solidFill>
                          <a:latin typeface="+mn-lt"/>
                        </a:rPr>
                        <a:t>ART. 3</a:t>
                      </a:r>
                    </a:p>
                    <a:p>
                      <a:r>
                        <a:rPr lang="it-IT" sz="600" b="1" dirty="0">
                          <a:solidFill>
                            <a:srgbClr val="00B8F5"/>
                          </a:solidFill>
                          <a:latin typeface="+mn-lt"/>
                        </a:rPr>
                        <a:t>Dichiarazione fraudolenta mediante altri artifici</a:t>
                      </a:r>
                      <a:endParaRPr lang="it-IT" sz="1100" dirty="0">
                        <a:solidFill>
                          <a:srgbClr val="00B8F5"/>
                        </a:solidFill>
                      </a:endParaRPr>
                    </a:p>
                  </a:txBody>
                  <a:tcPr marL="68580" marR="68580" marT="34290" marB="34290">
                    <a:lnL w="6350" cap="flat" cmpd="sng" algn="ctr">
                      <a:solidFill>
                        <a:srgbClr val="00338D"/>
                      </a:solidFill>
                      <a:prstDash val="solid"/>
                      <a:round/>
                      <a:headEnd type="none" w="med" len="med"/>
                      <a:tailEnd type="none" w="med" len="med"/>
                    </a:lnL>
                    <a:lnT w="3175" cap="flat" cmpd="sng" algn="ctr">
                      <a:solidFill>
                        <a:srgbClr val="00338D"/>
                      </a:solidFill>
                      <a:prstDash val="solid"/>
                      <a:round/>
                      <a:headEnd type="none" w="med" len="med"/>
                      <a:tailEnd type="none" w="med" len="med"/>
                    </a:lnT>
                    <a:lnB w="3175" cap="flat" cmpd="sng" algn="ctr">
                      <a:solidFill>
                        <a:srgbClr val="00338D"/>
                      </a:solidFill>
                      <a:prstDash val="solid"/>
                      <a:round/>
                      <a:headEnd type="none" w="med" len="med"/>
                      <a:tailEnd type="none" w="med" len="med"/>
                    </a:lnB>
                    <a:solidFill>
                      <a:schemeClr val="bg1"/>
                    </a:solidFill>
                  </a:tcPr>
                </a:tc>
                <a:tc>
                  <a:txBody>
                    <a:bodyPr/>
                    <a:lstStyle/>
                    <a:p>
                      <a:pPr>
                        <a:spcAft>
                          <a:spcPts val="600"/>
                        </a:spcAft>
                      </a:pPr>
                      <a:r>
                        <a:rPr lang="it-IT" sz="600" b="1" dirty="0">
                          <a:solidFill>
                            <a:schemeClr val="tx2"/>
                          </a:solidFill>
                        </a:rPr>
                        <a:t>Condotta fraudolenta in 3 modalità:</a:t>
                      </a:r>
                    </a:p>
                    <a:p>
                      <a:pPr marL="228600" indent="-228600">
                        <a:spcAft>
                          <a:spcPts val="600"/>
                        </a:spcAft>
                        <a:buFont typeface="+mj-lt"/>
                        <a:buAutoNum type="arabicPeriod"/>
                      </a:pPr>
                      <a:r>
                        <a:rPr lang="it-IT" sz="600" b="1" dirty="0">
                          <a:solidFill>
                            <a:schemeClr val="tx2"/>
                          </a:solidFill>
                        </a:rPr>
                        <a:t>OPERAZIONI SIMULATE</a:t>
                      </a:r>
                    </a:p>
                    <a:p>
                      <a:pPr marL="171450" indent="-171450">
                        <a:buFont typeface="Arial" panose="020B0604020202020204" pitchFamily="34" charset="0"/>
                        <a:buChar char="–"/>
                      </a:pPr>
                      <a:r>
                        <a:rPr lang="it-IT" sz="600" dirty="0">
                          <a:solidFill>
                            <a:schemeClr val="tx2"/>
                          </a:solidFill>
                        </a:rPr>
                        <a:t>poste in essere con la volontà di non realizzarle in tutto o in parte (</a:t>
                      </a:r>
                      <a:r>
                        <a:rPr lang="it-IT" sz="600" b="1" dirty="0">
                          <a:solidFill>
                            <a:schemeClr val="tx2"/>
                          </a:solidFill>
                        </a:rPr>
                        <a:t>simulazione oggettiva</a:t>
                      </a:r>
                      <a:r>
                        <a:rPr lang="it-IT" sz="600" dirty="0">
                          <a:solidFill>
                            <a:schemeClr val="tx2"/>
                          </a:solidFill>
                        </a:rPr>
                        <a:t>);</a:t>
                      </a:r>
                    </a:p>
                    <a:p>
                      <a:pPr marL="171450" indent="-171450">
                        <a:buFont typeface="Arial" panose="020B0604020202020204" pitchFamily="34" charset="0"/>
                        <a:buChar char="–"/>
                      </a:pPr>
                      <a:r>
                        <a:rPr lang="it-IT" sz="600" dirty="0">
                          <a:solidFill>
                            <a:schemeClr val="tx2"/>
                          </a:solidFill>
                        </a:rPr>
                        <a:t>Operazioni riferite a soggetti fittiziamente interposti  (</a:t>
                      </a:r>
                      <a:r>
                        <a:rPr lang="it-IT" sz="600" b="1" dirty="0">
                          <a:solidFill>
                            <a:schemeClr val="tx2"/>
                          </a:solidFill>
                        </a:rPr>
                        <a:t>simulazione soggettiva o  interposizione fittizia</a:t>
                      </a:r>
                      <a:r>
                        <a:rPr lang="it-IT" sz="600" dirty="0">
                          <a:solidFill>
                            <a:schemeClr val="tx2"/>
                          </a:solidFill>
                        </a:rPr>
                        <a:t>)</a:t>
                      </a:r>
                    </a:p>
                    <a:p>
                      <a:pPr marL="176213" algn="just"/>
                      <a:r>
                        <a:rPr lang="it-IT" sz="600" dirty="0">
                          <a:solidFill>
                            <a:schemeClr val="tx2"/>
                          </a:solidFill>
                        </a:rPr>
                        <a:t>La simulazione si concretizza nell</a:t>
                      </a:r>
                      <a:r>
                        <a:rPr lang="it-IT" sz="600" u="sng" dirty="0">
                          <a:solidFill>
                            <a:schemeClr val="tx2"/>
                          </a:solidFill>
                        </a:rPr>
                        <a:t>'inesistenza giuridica</a:t>
                      </a:r>
                      <a:r>
                        <a:rPr lang="it-IT" sz="600" dirty="0">
                          <a:solidFill>
                            <a:schemeClr val="tx2"/>
                          </a:solidFill>
                        </a:rPr>
                        <a:t> (e non in quella materiale, tipica invece del precedente art. 2)</a:t>
                      </a:r>
                    </a:p>
                    <a:p>
                      <a:pPr marL="176213">
                        <a:spcAft>
                          <a:spcPts val="600"/>
                        </a:spcAft>
                      </a:pPr>
                      <a:endParaRPr lang="it-IT" sz="600" i="1" u="sng" dirty="0">
                        <a:solidFill>
                          <a:schemeClr val="tx2"/>
                        </a:solidFill>
                      </a:endParaRPr>
                    </a:p>
                    <a:p>
                      <a:pPr marL="452438">
                        <a:spcAft>
                          <a:spcPts val="600"/>
                        </a:spcAft>
                      </a:pPr>
                      <a:r>
                        <a:rPr lang="it-IT" sz="600" i="1" u="sng" dirty="0">
                          <a:solidFill>
                            <a:schemeClr val="tx2"/>
                          </a:solidFill>
                        </a:rPr>
                        <a:t>Operazione inesistente</a:t>
                      </a:r>
                      <a:r>
                        <a:rPr lang="it-IT" sz="600" i="1" dirty="0">
                          <a:solidFill>
                            <a:schemeClr val="tx2"/>
                          </a:solidFill>
                        </a:rPr>
                        <a:t> </a:t>
                      </a:r>
                      <a:r>
                        <a:rPr lang="it-IT" sz="600" dirty="0">
                          <a:solidFill>
                            <a:schemeClr val="tx2"/>
                          </a:solidFill>
                        </a:rPr>
                        <a:t>(divergenza fra operazione commerciale e la sua rappresentazione documentale) </a:t>
                      </a:r>
                      <a:r>
                        <a:rPr lang="it-IT" sz="600" u="sng" dirty="0">
                          <a:solidFill>
                            <a:schemeClr val="tx2"/>
                          </a:solidFill>
                        </a:rPr>
                        <a:t>è diversa</a:t>
                      </a:r>
                      <a:r>
                        <a:rPr lang="it-IT" sz="600" dirty="0">
                          <a:solidFill>
                            <a:schemeClr val="tx2"/>
                          </a:solidFill>
                        </a:rPr>
                        <a:t> dalla </a:t>
                      </a:r>
                    </a:p>
                    <a:p>
                      <a:pPr marL="452438">
                        <a:spcAft>
                          <a:spcPts val="600"/>
                        </a:spcAft>
                      </a:pPr>
                      <a:r>
                        <a:rPr lang="it-IT" sz="600" i="1" u="sng" dirty="0">
                          <a:solidFill>
                            <a:schemeClr val="tx2"/>
                          </a:solidFill>
                        </a:rPr>
                        <a:t>Operazione Simulata</a:t>
                      </a:r>
                      <a:r>
                        <a:rPr lang="it-IT" sz="600" i="1" dirty="0">
                          <a:solidFill>
                            <a:schemeClr val="tx2"/>
                          </a:solidFill>
                        </a:rPr>
                        <a:t> </a:t>
                      </a:r>
                      <a:r>
                        <a:rPr lang="it-IT" sz="600" dirty="0">
                          <a:solidFill>
                            <a:schemeClr val="tx2"/>
                          </a:solidFill>
                        </a:rPr>
                        <a:t>(divergenza fra volontà di qualificare un certo negozio giuridico in modo difforme da quella che avrebbe dovuto corrispondere all'operazione realmente effettuata)</a:t>
                      </a:r>
                    </a:p>
                    <a:p>
                      <a:pPr marL="228600" indent="-228600">
                        <a:spcAft>
                          <a:spcPts val="600"/>
                        </a:spcAft>
                        <a:buAutoNum type="arabicPeriod" startAt="2"/>
                      </a:pPr>
                      <a:r>
                        <a:rPr lang="it-IT" sz="600" b="1" dirty="0">
                          <a:solidFill>
                            <a:schemeClr val="tx2"/>
                          </a:solidFill>
                        </a:rPr>
                        <a:t>UTILIZZO DI DOCUMENTI FALSI </a:t>
                      </a:r>
                      <a:r>
                        <a:rPr lang="it-IT" sz="600" dirty="0">
                          <a:solidFill>
                            <a:schemeClr val="tx2"/>
                          </a:solidFill>
                        </a:rPr>
                        <a:t>(diversi dalle fatture o assimilati e dotati di analoga rilevanza fiscale)- es. </a:t>
                      </a:r>
                      <a:r>
                        <a:rPr lang="it-IT" sz="600" b="1" dirty="0">
                          <a:solidFill>
                            <a:schemeClr val="tx2"/>
                          </a:solidFill>
                        </a:rPr>
                        <a:t>contratti di compravendita recanti dati non conformi a verità, note di variazione, autofatture,</a:t>
                      </a:r>
                      <a:r>
                        <a:rPr lang="it-IT" sz="600" dirty="0">
                          <a:solidFill>
                            <a:schemeClr val="tx2"/>
                          </a:solidFill>
                        </a:rPr>
                        <a:t> etc.)</a:t>
                      </a:r>
                    </a:p>
                    <a:p>
                      <a:pPr marL="228600" indent="-228600">
                        <a:spcAft>
                          <a:spcPts val="600"/>
                        </a:spcAft>
                        <a:buAutoNum type="arabicPeriod" startAt="2"/>
                      </a:pPr>
                      <a:r>
                        <a:rPr lang="it-IT" sz="600" b="1" dirty="0">
                          <a:solidFill>
                            <a:schemeClr val="tx2"/>
                          </a:solidFill>
                        </a:rPr>
                        <a:t>MEZZI FRAUDOLENTI: </a:t>
                      </a:r>
                      <a:r>
                        <a:rPr lang="it-IT" sz="600" dirty="0">
                          <a:solidFill>
                            <a:schemeClr val="tx2"/>
                          </a:solidFill>
                        </a:rPr>
                        <a:t>(formula di chiusura, con l'intento di contenere le più disparate modalità di evasione) = </a:t>
                      </a:r>
                      <a:r>
                        <a:rPr lang="it-IT" sz="600" u="sng" dirty="0">
                          <a:solidFill>
                            <a:schemeClr val="tx2"/>
                          </a:solidFill>
                        </a:rPr>
                        <a:t>condotte artificiose attive o omissive</a:t>
                      </a:r>
                      <a:r>
                        <a:rPr lang="it-IT" sz="600" dirty="0">
                          <a:solidFill>
                            <a:schemeClr val="tx2"/>
                          </a:solidFill>
                        </a:rPr>
                        <a:t> realizzate in violazione di uno specifico obbligo giuridico, che determinino </a:t>
                      </a:r>
                      <a:r>
                        <a:rPr lang="it-IT" sz="600" b="1" i="1" dirty="0">
                          <a:solidFill>
                            <a:schemeClr val="tx2"/>
                          </a:solidFill>
                        </a:rPr>
                        <a:t>una falsa rappresentazione della realtà ed idonei ad ostacolare l'accertamento </a:t>
                      </a:r>
                      <a:r>
                        <a:rPr lang="it-IT" sz="600" dirty="0">
                          <a:solidFill>
                            <a:schemeClr val="tx2"/>
                          </a:solidFill>
                        </a:rPr>
                        <a:t>ed ad indurre in errore l'Amministrazione finanziaria (</a:t>
                      </a:r>
                      <a:r>
                        <a:rPr lang="it-IT" sz="600" i="1" u="sng" dirty="0">
                          <a:solidFill>
                            <a:schemeClr val="tx2"/>
                          </a:solidFill>
                        </a:rPr>
                        <a:t>concreta valenza </a:t>
                      </a:r>
                      <a:r>
                        <a:rPr lang="it-IT" sz="600" i="1" u="sng" dirty="0" err="1">
                          <a:solidFill>
                            <a:schemeClr val="tx2"/>
                          </a:solidFill>
                        </a:rPr>
                        <a:t>ingannatoria</a:t>
                      </a:r>
                      <a:r>
                        <a:rPr lang="it-IT" sz="600" dirty="0">
                          <a:solidFill>
                            <a:schemeClr val="tx2"/>
                          </a:solidFill>
                        </a:rPr>
                        <a:t>)</a:t>
                      </a:r>
                    </a:p>
                    <a:p>
                      <a:pPr>
                        <a:spcAft>
                          <a:spcPts val="600"/>
                        </a:spcAft>
                      </a:pPr>
                      <a:r>
                        <a:rPr lang="it-IT" sz="600" b="1" dirty="0">
                          <a:solidFill>
                            <a:schemeClr val="tx2"/>
                          </a:solidFill>
                        </a:rPr>
                        <a:t>Non costituiscono invece mezzi fraudolenti </a:t>
                      </a:r>
                      <a:r>
                        <a:rPr lang="it-IT" sz="600" dirty="0">
                          <a:solidFill>
                            <a:schemeClr val="tx2"/>
                          </a:solidFill>
                        </a:rPr>
                        <a:t>"</a:t>
                      </a:r>
                      <a:r>
                        <a:rPr lang="it-IT" sz="600" i="1" dirty="0">
                          <a:solidFill>
                            <a:schemeClr val="tx2"/>
                          </a:solidFill>
                        </a:rPr>
                        <a:t>la mera violazione degli obblighi di fatturazione e di annotazione di elementi attivi nelle scritture contabili o la sola indicazione nelle fatture o nelle annotazioni di elementi attivi inferiori a quelli reali</a:t>
                      </a:r>
                      <a:r>
                        <a:rPr lang="it-IT" sz="600" dirty="0">
                          <a:solidFill>
                            <a:schemeClr val="tx2"/>
                          </a:solidFill>
                        </a:rPr>
                        <a:t>". Pertanto, se la contabilità è irregolarmente tenuta, non potrà di per sé costituire "mezzo fraudolento" (=&gt; </a:t>
                      </a:r>
                      <a:r>
                        <a:rPr lang="it-IT" sz="600" u="sng" dirty="0">
                          <a:solidFill>
                            <a:schemeClr val="tx2"/>
                          </a:solidFill>
                        </a:rPr>
                        <a:t>la </a:t>
                      </a:r>
                      <a:r>
                        <a:rPr lang="it-IT" sz="600" u="sng" dirty="0" err="1">
                          <a:solidFill>
                            <a:schemeClr val="tx2"/>
                          </a:solidFill>
                        </a:rPr>
                        <a:t>Sottofatturazione</a:t>
                      </a:r>
                      <a:r>
                        <a:rPr lang="it-IT" sz="600" u="sng" dirty="0">
                          <a:solidFill>
                            <a:schemeClr val="tx2"/>
                          </a:solidFill>
                        </a:rPr>
                        <a:t> rientra nel perimetro applicativo della dichiarazione infedele ex art. 4</a:t>
                      </a:r>
                      <a:r>
                        <a:rPr lang="it-IT" sz="600" dirty="0">
                          <a:solidFill>
                            <a:schemeClr val="tx2"/>
                          </a:solidFill>
                        </a:rPr>
                        <a:t>).</a:t>
                      </a:r>
                    </a:p>
                  </a:txBody>
                  <a:tcPr marL="68580" marR="68580" marT="34290" marB="34290" anchor="ctr">
                    <a:lnT w="3175" cap="flat" cmpd="sng" algn="ctr">
                      <a:solidFill>
                        <a:srgbClr val="00338D"/>
                      </a:solidFill>
                      <a:prstDash val="solid"/>
                      <a:round/>
                      <a:headEnd type="none" w="med" len="med"/>
                      <a:tailEnd type="none" w="med" len="med"/>
                    </a:lnT>
                    <a:lnB w="3175" cap="flat" cmpd="sng" algn="ctr">
                      <a:solidFill>
                        <a:srgbClr val="00338D"/>
                      </a:solidFill>
                      <a:prstDash val="solid"/>
                      <a:round/>
                      <a:headEnd type="none" w="med" len="med"/>
                      <a:tailEnd type="none" w="med" len="med"/>
                    </a:lnB>
                    <a:solidFill>
                      <a:schemeClr val="bg1"/>
                    </a:solidFill>
                  </a:tcPr>
                </a:tc>
                <a:tc>
                  <a:txBody>
                    <a:bodyPr/>
                    <a:lstStyle/>
                    <a:p>
                      <a:pPr>
                        <a:spcAft>
                          <a:spcPts val="600"/>
                        </a:spcAft>
                      </a:pPr>
                      <a:r>
                        <a:rPr lang="it-IT" sz="700" b="1" dirty="0">
                          <a:solidFill>
                            <a:schemeClr val="tx2"/>
                          </a:solidFill>
                          <a:latin typeface="+mn-lt"/>
                        </a:rPr>
                        <a:t>Esempi ambiti di operatività impattati:</a:t>
                      </a:r>
                    </a:p>
                    <a:p>
                      <a:pPr marL="171450" indent="-171450">
                        <a:buFont typeface="Arial" panose="020B0604020202020204" pitchFamily="34" charset="0"/>
                        <a:buChar char="•"/>
                      </a:pPr>
                      <a:r>
                        <a:rPr lang="it-IT" sz="700" dirty="0">
                          <a:solidFill>
                            <a:schemeClr val="tx2"/>
                          </a:solidFill>
                          <a:latin typeface="+mn-lt"/>
                        </a:rPr>
                        <a:t>Fiscale</a:t>
                      </a:r>
                    </a:p>
                    <a:p>
                      <a:pPr marL="171450" indent="-171450">
                        <a:buFont typeface="Arial" panose="020B0604020202020204" pitchFamily="34" charset="0"/>
                        <a:buChar char="•"/>
                      </a:pPr>
                      <a:r>
                        <a:rPr lang="it-IT" sz="700" dirty="0">
                          <a:solidFill>
                            <a:schemeClr val="tx2"/>
                          </a:solidFill>
                          <a:latin typeface="+mn-lt"/>
                        </a:rPr>
                        <a:t>Gestione del Ciclo Attivo (i.e. gestione ordini di vendita e loro evasione in accordo alla politica commerciale definita)</a:t>
                      </a:r>
                    </a:p>
                    <a:p>
                      <a:pPr marL="171450" indent="-171450">
                        <a:buFont typeface="Arial" panose="020B0604020202020204" pitchFamily="34" charset="0"/>
                        <a:buChar char="•"/>
                      </a:pPr>
                      <a:r>
                        <a:rPr lang="it-IT" sz="700" dirty="0">
                          <a:solidFill>
                            <a:schemeClr val="tx2"/>
                          </a:solidFill>
                          <a:latin typeface="+mn-lt"/>
                        </a:rPr>
                        <a:t>Gestione gare d’appalto</a:t>
                      </a:r>
                    </a:p>
                    <a:p>
                      <a:pPr marL="171450" indent="-171450">
                        <a:buFont typeface="Arial" panose="020B0604020202020204" pitchFamily="34" charset="0"/>
                        <a:buChar char="•"/>
                      </a:pPr>
                      <a:r>
                        <a:rPr lang="it-IT" sz="700" dirty="0">
                          <a:solidFill>
                            <a:schemeClr val="tx2"/>
                          </a:solidFill>
                          <a:latin typeface="+mn-lt"/>
                        </a:rPr>
                        <a:t>Gestione spese di rappresentanza</a:t>
                      </a:r>
                    </a:p>
                    <a:p>
                      <a:pPr marL="171450" indent="-171450">
                        <a:buFont typeface="Arial" panose="020B0604020202020204" pitchFamily="34" charset="0"/>
                        <a:buChar char="•"/>
                      </a:pPr>
                      <a:r>
                        <a:rPr lang="it-IT" sz="700" dirty="0">
                          <a:solidFill>
                            <a:schemeClr val="tx2"/>
                          </a:solidFill>
                          <a:latin typeface="+mn-lt"/>
                        </a:rPr>
                        <a:t>Gestione campioni gratuiti</a:t>
                      </a:r>
                    </a:p>
                    <a:p>
                      <a:pPr marL="171450" indent="-171450">
                        <a:buFont typeface="Arial" panose="020B0604020202020204" pitchFamily="34" charset="0"/>
                        <a:buChar char="•"/>
                      </a:pPr>
                      <a:r>
                        <a:rPr lang="it-IT" sz="700" dirty="0">
                          <a:solidFill>
                            <a:schemeClr val="tx2"/>
                          </a:solidFill>
                          <a:latin typeface="+mn-lt"/>
                        </a:rPr>
                        <a:t>Gestione reclami e connessa emissione di Note di credito</a:t>
                      </a:r>
                    </a:p>
                    <a:p>
                      <a:pPr marL="171450" indent="-171450">
                        <a:buFont typeface="Arial" panose="020B0604020202020204" pitchFamily="34" charset="0"/>
                        <a:buChar char="•"/>
                      </a:pPr>
                      <a:r>
                        <a:rPr lang="it-IT" sz="700" dirty="0">
                          <a:solidFill>
                            <a:schemeClr val="tx2"/>
                          </a:solidFill>
                          <a:latin typeface="+mn-lt"/>
                        </a:rPr>
                        <a:t>Gestione dei rapporti </a:t>
                      </a:r>
                      <a:r>
                        <a:rPr lang="it-IT" sz="700" dirty="0" err="1">
                          <a:solidFill>
                            <a:schemeClr val="tx2"/>
                          </a:solidFill>
                          <a:latin typeface="+mn-lt"/>
                        </a:rPr>
                        <a:t>intercompany</a:t>
                      </a:r>
                      <a:endParaRPr lang="it-IT" sz="700" dirty="0">
                        <a:solidFill>
                          <a:schemeClr val="tx2"/>
                        </a:solidFill>
                        <a:latin typeface="+mn-lt"/>
                      </a:endParaRPr>
                    </a:p>
                    <a:p>
                      <a:pPr marL="171450" indent="-171450">
                        <a:buFont typeface="Arial" panose="020B0604020202020204" pitchFamily="34" charset="0"/>
                        <a:buChar char="•"/>
                      </a:pPr>
                      <a:r>
                        <a:rPr lang="it-IT" sz="700" dirty="0">
                          <a:solidFill>
                            <a:schemeClr val="tx2"/>
                          </a:solidFill>
                          <a:latin typeface="+mn-lt"/>
                        </a:rPr>
                        <a:t>Operazioni straordinarie</a:t>
                      </a:r>
                    </a:p>
                    <a:p>
                      <a:pPr marL="171450" indent="-171450">
                        <a:buFont typeface="Arial" panose="020B0604020202020204" pitchFamily="34" charset="0"/>
                        <a:buChar char="•"/>
                      </a:pPr>
                      <a:r>
                        <a:rPr lang="it-IT" sz="700" dirty="0">
                          <a:solidFill>
                            <a:schemeClr val="tx2"/>
                          </a:solidFill>
                          <a:latin typeface="+mn-lt"/>
                        </a:rPr>
                        <a:t>Gestione del patrimonio </a:t>
                      </a:r>
                    </a:p>
                    <a:p>
                      <a:pPr marL="171450" indent="-171450">
                        <a:buFont typeface="Arial" panose="020B0604020202020204" pitchFamily="34" charset="0"/>
                        <a:buChar char="•"/>
                      </a:pPr>
                      <a:r>
                        <a:rPr lang="it-IT" sz="700" dirty="0">
                          <a:solidFill>
                            <a:schemeClr val="tx2"/>
                          </a:solidFill>
                          <a:latin typeface="+mn-lt"/>
                        </a:rPr>
                        <a:t>Gestione del contenzioso stragiudiziale</a:t>
                      </a:r>
                    </a:p>
                    <a:p>
                      <a:endParaRPr lang="it-IT" sz="700" dirty="0">
                        <a:solidFill>
                          <a:schemeClr val="tx2"/>
                        </a:solidFill>
                        <a:latin typeface="+mn-lt"/>
                      </a:endParaRPr>
                    </a:p>
                    <a:p>
                      <a:r>
                        <a:rPr lang="it-IT" sz="700" b="1" dirty="0">
                          <a:solidFill>
                            <a:schemeClr val="tx2"/>
                          </a:solidFill>
                          <a:latin typeface="+mn-lt"/>
                        </a:rPr>
                        <a:t>Elementi da valutare a presidio:</a:t>
                      </a:r>
                    </a:p>
                    <a:p>
                      <a:endParaRPr lang="it-IT" sz="700" b="1" dirty="0">
                        <a:solidFill>
                          <a:schemeClr val="tx2"/>
                        </a:solidFill>
                        <a:latin typeface="+mn-lt"/>
                      </a:endParaRPr>
                    </a:p>
                    <a:p>
                      <a:pPr marL="172800" indent="-172800">
                        <a:spcAft>
                          <a:spcPts val="600"/>
                        </a:spcAft>
                        <a:buFont typeface="Arial" panose="020B0604020202020204" pitchFamily="34" charset="0"/>
                        <a:buChar char="–"/>
                      </a:pPr>
                      <a:r>
                        <a:rPr lang="it-IT" sz="700" b="1" dirty="0">
                          <a:solidFill>
                            <a:schemeClr val="tx2"/>
                          </a:solidFill>
                          <a:latin typeface="+mn-lt"/>
                        </a:rPr>
                        <a:t>Effettività dell’operazione </a:t>
                      </a:r>
                      <a:r>
                        <a:rPr lang="it-IT" sz="700" dirty="0">
                          <a:solidFill>
                            <a:schemeClr val="tx2"/>
                          </a:solidFill>
                          <a:latin typeface="+mn-lt"/>
                        </a:rPr>
                        <a:t>e sua corretta configurazione </a:t>
                      </a:r>
                    </a:p>
                    <a:p>
                      <a:pPr marL="172800" indent="-172800">
                        <a:spcAft>
                          <a:spcPts val="600"/>
                        </a:spcAft>
                        <a:buFont typeface="Arial" panose="020B0604020202020204" pitchFamily="34" charset="0"/>
                        <a:buChar char="–"/>
                      </a:pPr>
                      <a:r>
                        <a:rPr lang="it-IT" sz="700" b="1" dirty="0">
                          <a:solidFill>
                            <a:schemeClr val="tx2"/>
                          </a:solidFill>
                          <a:latin typeface="+mn-lt"/>
                        </a:rPr>
                        <a:t>Esistenza ed affidabilità della controparte </a:t>
                      </a:r>
                      <a:r>
                        <a:rPr lang="it-IT" sz="700" dirty="0">
                          <a:solidFill>
                            <a:schemeClr val="tx2"/>
                          </a:solidFill>
                          <a:latin typeface="+mn-lt"/>
                        </a:rPr>
                        <a:t>(i.e. </a:t>
                      </a:r>
                      <a:r>
                        <a:rPr lang="it-IT" sz="700" i="1" dirty="0">
                          <a:solidFill>
                            <a:schemeClr val="tx2"/>
                          </a:solidFill>
                          <a:latin typeface="+mn-lt"/>
                        </a:rPr>
                        <a:t>due-diligence </a:t>
                      </a:r>
                      <a:r>
                        <a:rPr lang="it-IT" sz="700" dirty="0">
                          <a:solidFill>
                            <a:schemeClr val="tx2"/>
                          </a:solidFill>
                          <a:latin typeface="+mn-lt"/>
                        </a:rPr>
                        <a:t> clienti, partner, etc.)</a:t>
                      </a:r>
                    </a:p>
                    <a:p>
                      <a:pPr marL="172800" indent="-172800">
                        <a:spcAft>
                          <a:spcPts val="600"/>
                        </a:spcAft>
                        <a:buFont typeface="Arial" panose="020B0604020202020204" pitchFamily="34" charset="0"/>
                        <a:buChar char="–"/>
                      </a:pPr>
                      <a:r>
                        <a:rPr lang="it-IT" sz="700" b="1" dirty="0">
                          <a:solidFill>
                            <a:schemeClr val="tx2"/>
                          </a:solidFill>
                          <a:latin typeface="+mn-lt"/>
                        </a:rPr>
                        <a:t>Formalizzazione e tracciabilità </a:t>
                      </a:r>
                      <a:r>
                        <a:rPr lang="it-IT" sz="700" dirty="0">
                          <a:solidFill>
                            <a:schemeClr val="tx2"/>
                          </a:solidFill>
                          <a:latin typeface="+mn-lt"/>
                        </a:rPr>
                        <a:t>(anche mediante software informatico)</a:t>
                      </a:r>
                    </a:p>
                    <a:p>
                      <a:pPr marL="171450" indent="-171450" algn="l">
                        <a:buFont typeface="Arial" panose="020B0604020202020204" pitchFamily="34" charset="0"/>
                        <a:buChar char="-"/>
                      </a:pPr>
                      <a:endParaRPr lang="it-IT" sz="700" dirty="0">
                        <a:solidFill>
                          <a:schemeClr val="tx2"/>
                        </a:solidFill>
                        <a:latin typeface="+mn-lt"/>
                      </a:endParaRPr>
                    </a:p>
                  </a:txBody>
                  <a:tcPr marL="68580" marR="68580" marT="34290" marB="34290" anchor="ctr">
                    <a:lnT w="3175" cap="flat" cmpd="sng" algn="ctr">
                      <a:solidFill>
                        <a:srgbClr val="00338D"/>
                      </a:solidFill>
                      <a:prstDash val="solid"/>
                      <a:round/>
                      <a:headEnd type="none" w="med" len="med"/>
                      <a:tailEnd type="none" w="med" len="med"/>
                    </a:lnT>
                    <a:lnB w="317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3772066276"/>
                  </a:ext>
                </a:extLst>
              </a:tr>
            </a:tbl>
          </a:graphicData>
        </a:graphic>
      </p:graphicFrame>
      <p:sp>
        <p:nvSpPr>
          <p:cNvPr id="4" name="Not Equal 43">
            <a:extLst>
              <a:ext uri="{FF2B5EF4-FFF2-40B4-BE49-F238E27FC236}">
                <a16:creationId xmlns:a16="http://schemas.microsoft.com/office/drawing/2014/main" id="{7B4DBFF0-39F3-66F1-5DB3-CAD93184D1D9}"/>
              </a:ext>
            </a:extLst>
          </p:cNvPr>
          <p:cNvSpPr/>
          <p:nvPr/>
        </p:nvSpPr>
        <p:spPr>
          <a:xfrm>
            <a:off x="1986507" y="4528086"/>
            <a:ext cx="414450" cy="290121"/>
          </a:xfrm>
          <a:prstGeom prst="mathNotEqual">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defTabSz="685817" rtl="0">
              <a:defRPr/>
            </a:pPr>
            <a:endParaRPr lang="it-IT" sz="1125" kern="1200" dirty="0" err="1">
              <a:solidFill>
                <a:prstClr val="white"/>
              </a:solidFill>
              <a:latin typeface="Arial"/>
            </a:endParaRPr>
          </a:p>
        </p:txBody>
      </p:sp>
      <p:sp>
        <p:nvSpPr>
          <p:cNvPr id="6" name="Rectangle 44">
            <a:extLst>
              <a:ext uri="{FF2B5EF4-FFF2-40B4-BE49-F238E27FC236}">
                <a16:creationId xmlns:a16="http://schemas.microsoft.com/office/drawing/2014/main" id="{E8935E5F-F54B-06FF-BD5F-7D3E3912D707}"/>
              </a:ext>
            </a:extLst>
          </p:cNvPr>
          <p:cNvSpPr/>
          <p:nvPr/>
        </p:nvSpPr>
        <p:spPr>
          <a:xfrm>
            <a:off x="230034" y="2146027"/>
            <a:ext cx="1386691" cy="922304"/>
          </a:xfrm>
          <a:prstGeom prst="rect">
            <a:avLst/>
          </a:prstGeom>
          <a:ln>
            <a:solidFill>
              <a:schemeClr val="tx2"/>
            </a:solidFill>
            <a:prstDash val="dashDot"/>
          </a:ln>
        </p:spPr>
        <p:txBody>
          <a:bodyPr wrap="square">
            <a:spAutoFit/>
          </a:bodyPr>
          <a:lstStyle/>
          <a:p>
            <a:pPr algn="l" defTabSz="685817" rtl="0">
              <a:defRPr/>
            </a:pPr>
            <a:r>
              <a:rPr lang="it-IT" altLang="it-IT" sz="674" i="1" u="sng" kern="1200" dirty="0">
                <a:solidFill>
                  <a:srgbClr val="510DBC"/>
                </a:solidFill>
                <a:latin typeface="Arial"/>
                <a:ea typeface="+mn-ea"/>
                <a:cs typeface="Calibri" panose="020F0502020204030204" pitchFamily="34" charset="0"/>
              </a:rPr>
              <a:t>La Suprema Corte ha precisato che l’ipotesi in cui si contesti </a:t>
            </a:r>
            <a:r>
              <a:rPr lang="it-IT" altLang="it-IT" sz="674" b="1" i="1" u="sng" kern="1200" dirty="0">
                <a:solidFill>
                  <a:srgbClr val="510DBC"/>
                </a:solidFill>
                <a:latin typeface="Arial"/>
                <a:ea typeface="+mn-ea"/>
                <a:cs typeface="Calibri" panose="020F0502020204030204" pitchFamily="34" charset="0"/>
              </a:rPr>
              <a:t>la congruità </a:t>
            </a:r>
            <a:r>
              <a:rPr lang="it-IT" altLang="it-IT" sz="674" i="1" u="sng" kern="1200" dirty="0">
                <a:solidFill>
                  <a:srgbClr val="510DBC"/>
                </a:solidFill>
                <a:latin typeface="Arial"/>
                <a:ea typeface="+mn-ea"/>
                <a:cs typeface="Calibri" panose="020F0502020204030204" pitchFamily="34" charset="0"/>
              </a:rPr>
              <a:t>dell’operazione che è stata realmente effettuata e pagata; </a:t>
            </a:r>
            <a:r>
              <a:rPr lang="it-IT" altLang="it-IT" sz="674" b="1" i="1" u="sng" kern="1200" dirty="0">
                <a:solidFill>
                  <a:srgbClr val="510DBC"/>
                </a:solidFill>
                <a:latin typeface="Arial"/>
                <a:ea typeface="+mn-ea"/>
                <a:cs typeface="Calibri" panose="020F0502020204030204" pitchFamily="34" charset="0"/>
              </a:rPr>
              <a:t>si colloca al di fuori della fattispecie </a:t>
            </a:r>
            <a:r>
              <a:rPr lang="it-IT" altLang="it-IT" sz="674" i="1" u="sng" kern="1200" dirty="0">
                <a:solidFill>
                  <a:srgbClr val="510DBC"/>
                </a:solidFill>
                <a:latin typeface="Arial"/>
                <a:ea typeface="+mn-ea"/>
                <a:cs typeface="Calibri" panose="020F0502020204030204" pitchFamily="34" charset="0"/>
              </a:rPr>
              <a:t>astratta di cui all’art. 2 </a:t>
            </a:r>
            <a:r>
              <a:rPr lang="it-IT" altLang="it-IT" sz="674" i="1" u="sng" kern="1200" dirty="0" err="1">
                <a:solidFill>
                  <a:srgbClr val="510DBC"/>
                </a:solidFill>
                <a:latin typeface="Arial"/>
                <a:ea typeface="+mn-ea"/>
                <a:cs typeface="Calibri" panose="020F0502020204030204" pitchFamily="34" charset="0"/>
              </a:rPr>
              <a:t>D.Lvo</a:t>
            </a:r>
            <a:r>
              <a:rPr lang="it-IT" altLang="it-IT" sz="674" i="1" u="sng" kern="1200" dirty="0">
                <a:solidFill>
                  <a:srgbClr val="510DBC"/>
                </a:solidFill>
                <a:latin typeface="Arial"/>
                <a:ea typeface="+mn-ea"/>
                <a:cs typeface="Calibri" panose="020F0502020204030204" pitchFamily="34" charset="0"/>
              </a:rPr>
              <a:t> 74/00 (cfr. Cass. Sez. 3^ n. 1996 cit.)».</a:t>
            </a:r>
            <a:endParaRPr lang="it-IT" sz="674" kern="1200" dirty="0">
              <a:solidFill>
                <a:srgbClr val="510DBC"/>
              </a:solidFill>
              <a:latin typeface="Arial"/>
              <a:ea typeface="+mn-ea"/>
              <a:cs typeface="+mn-cs"/>
            </a:endParaRPr>
          </a:p>
        </p:txBody>
      </p:sp>
      <p:sp>
        <p:nvSpPr>
          <p:cNvPr id="7" name="Rectangle 45">
            <a:extLst>
              <a:ext uri="{FF2B5EF4-FFF2-40B4-BE49-F238E27FC236}">
                <a16:creationId xmlns:a16="http://schemas.microsoft.com/office/drawing/2014/main" id="{8E000E13-7549-3EEC-82A1-29EBC22D4D7F}"/>
              </a:ext>
            </a:extLst>
          </p:cNvPr>
          <p:cNvSpPr/>
          <p:nvPr/>
        </p:nvSpPr>
        <p:spPr>
          <a:xfrm>
            <a:off x="216099" y="4071987"/>
            <a:ext cx="1489590" cy="2169825"/>
          </a:xfrm>
          <a:prstGeom prst="rect">
            <a:avLst/>
          </a:prstGeom>
          <a:ln>
            <a:solidFill>
              <a:schemeClr val="tx2"/>
            </a:solidFill>
            <a:prstDash val="dashDot"/>
          </a:ln>
        </p:spPr>
        <p:txBody>
          <a:bodyPr wrap="square">
            <a:spAutoFit/>
          </a:bodyPr>
          <a:lstStyle/>
          <a:p>
            <a:pPr algn="l" defTabSz="685817" rtl="0">
              <a:defRPr/>
            </a:pPr>
            <a:r>
              <a:rPr lang="it-IT" sz="675" kern="1200" dirty="0">
                <a:solidFill>
                  <a:srgbClr val="00338D"/>
                </a:solidFill>
                <a:latin typeface="Arial"/>
                <a:ea typeface="+mn-ea"/>
                <a:cs typeface="+mn-cs"/>
              </a:rPr>
              <a:t>Componente negativo di reddito </a:t>
            </a:r>
            <a:r>
              <a:rPr lang="it-IT" sz="675" b="1" kern="1200" dirty="0">
                <a:solidFill>
                  <a:srgbClr val="00338D"/>
                </a:solidFill>
                <a:latin typeface="Arial"/>
                <a:ea typeface="+mn-ea"/>
                <a:cs typeface="+mn-cs"/>
              </a:rPr>
              <a:t>inesistente, cioè disancorato dal dato fattuale. </a:t>
            </a:r>
          </a:p>
          <a:p>
            <a:pPr algn="l" defTabSz="685817" rtl="0">
              <a:defRPr/>
            </a:pPr>
            <a:r>
              <a:rPr lang="it-IT" sz="675" kern="1200" dirty="0">
                <a:solidFill>
                  <a:srgbClr val="00338D"/>
                </a:solidFill>
                <a:latin typeface="Arial"/>
                <a:ea typeface="+mn-ea"/>
                <a:cs typeface="+mn-cs"/>
              </a:rPr>
              <a:t>Pertanto </a:t>
            </a:r>
            <a:r>
              <a:rPr lang="it-IT" sz="675" b="1" i="1" u="sng" kern="1200" dirty="0">
                <a:solidFill>
                  <a:srgbClr val="00338D"/>
                </a:solidFill>
                <a:latin typeface="Arial"/>
                <a:ea typeface="+mn-ea"/>
                <a:cs typeface="+mn-cs"/>
              </a:rPr>
              <a:t>non è fittizio</a:t>
            </a:r>
            <a:r>
              <a:rPr lang="it-IT" sz="675" i="1" kern="1200" dirty="0">
                <a:solidFill>
                  <a:srgbClr val="00338D"/>
                </a:solidFill>
                <a:latin typeface="Arial"/>
                <a:ea typeface="+mn-ea"/>
                <a:cs typeface="+mn-cs"/>
              </a:rPr>
              <a:t> </a:t>
            </a:r>
            <a:r>
              <a:rPr lang="it-IT" sz="675" b="1" i="1" kern="1200" dirty="0">
                <a:solidFill>
                  <a:srgbClr val="00338D"/>
                </a:solidFill>
                <a:latin typeface="Arial"/>
                <a:ea typeface="+mn-ea"/>
                <a:cs typeface="+mn-cs"/>
              </a:rPr>
              <a:t>il componente passivo esistente, ma non inerente ovvero non di competenza </a:t>
            </a:r>
            <a:r>
              <a:rPr lang="it-IT" sz="675" kern="1200" dirty="0">
                <a:solidFill>
                  <a:srgbClr val="00338D"/>
                </a:solidFill>
                <a:latin typeface="Arial"/>
                <a:ea typeface="+mn-ea"/>
                <a:cs typeface="+mn-cs"/>
              </a:rPr>
              <a:t>(=&gt; </a:t>
            </a:r>
            <a:r>
              <a:rPr lang="it-IT" sz="675" i="1" u="sng" kern="1200" dirty="0">
                <a:solidFill>
                  <a:srgbClr val="00338D"/>
                </a:solidFill>
                <a:latin typeface="Arial"/>
                <a:ea typeface="+mn-ea"/>
                <a:cs typeface="+mn-cs"/>
              </a:rPr>
              <a:t>irrilevanza penale di tutti i casi in cui il contribuente viola un criterio di classificazione</a:t>
            </a:r>
            <a:r>
              <a:rPr lang="it-IT" sz="675" i="1" kern="1200" dirty="0">
                <a:solidFill>
                  <a:srgbClr val="00338D"/>
                </a:solidFill>
                <a:latin typeface="Arial"/>
                <a:ea typeface="+mn-ea"/>
                <a:cs typeface="+mn-cs"/>
              </a:rPr>
              <a:t> oppure </a:t>
            </a:r>
            <a:r>
              <a:rPr lang="it-IT" sz="675" i="1" u="sng" kern="1200" dirty="0">
                <a:solidFill>
                  <a:srgbClr val="00338D"/>
                </a:solidFill>
                <a:latin typeface="Arial"/>
                <a:ea typeface="+mn-ea"/>
                <a:cs typeface="+mn-cs"/>
              </a:rPr>
              <a:t>attribuisce il connotato dell'inerenza ad un costo del tutto avulso dall'attività d'impresa</a:t>
            </a:r>
            <a:r>
              <a:rPr lang="it-IT" sz="675" i="1" kern="1200" dirty="0">
                <a:solidFill>
                  <a:srgbClr val="00338D"/>
                </a:solidFill>
                <a:latin typeface="Arial"/>
                <a:ea typeface="+mn-ea"/>
                <a:cs typeface="+mn-cs"/>
              </a:rPr>
              <a:t>)</a:t>
            </a:r>
            <a:r>
              <a:rPr lang="it-IT" sz="675" kern="1200" dirty="0">
                <a:solidFill>
                  <a:srgbClr val="00338D"/>
                </a:solidFill>
                <a:latin typeface="Arial"/>
                <a:ea typeface="+mn-ea"/>
                <a:cs typeface="+mn-cs"/>
              </a:rPr>
              <a:t>. </a:t>
            </a:r>
          </a:p>
          <a:p>
            <a:pPr algn="l" defTabSz="685817" rtl="0">
              <a:defRPr/>
            </a:pPr>
            <a:endParaRPr lang="it-IT" sz="675" kern="1200" dirty="0">
              <a:solidFill>
                <a:srgbClr val="00338D"/>
              </a:solidFill>
              <a:latin typeface="Arial"/>
              <a:ea typeface="+mn-ea"/>
              <a:cs typeface="+mn-cs"/>
            </a:endParaRPr>
          </a:p>
          <a:p>
            <a:pPr algn="l" defTabSz="685817" rtl="0">
              <a:defRPr/>
            </a:pPr>
            <a:r>
              <a:rPr lang="it-IT" sz="675" b="1" kern="1200" dirty="0">
                <a:solidFill>
                  <a:srgbClr val="00338D"/>
                </a:solidFill>
                <a:latin typeface="Arial"/>
                <a:ea typeface="+mn-ea"/>
                <a:cs typeface="+mn-cs"/>
              </a:rPr>
              <a:t>Se invece il costo non è effettivamente venuto ad esistenza, è punibile ex art. 4. </a:t>
            </a:r>
          </a:p>
          <a:p>
            <a:pPr algn="l" defTabSz="685817" rtl="0">
              <a:defRPr/>
            </a:pPr>
            <a:r>
              <a:rPr lang="it-IT" sz="675" b="1" kern="1200" dirty="0">
                <a:solidFill>
                  <a:srgbClr val="00338D"/>
                </a:solidFill>
                <a:latin typeface="Arial"/>
                <a:ea typeface="+mn-ea"/>
                <a:cs typeface="+mn-cs"/>
              </a:rPr>
              <a:t>Se poi il </a:t>
            </a:r>
            <a:r>
              <a:rPr lang="it-IT" sz="675" b="1" u="sng" kern="1200" dirty="0">
                <a:solidFill>
                  <a:srgbClr val="00338D"/>
                </a:solidFill>
                <a:latin typeface="Arial"/>
                <a:ea typeface="+mn-ea"/>
                <a:cs typeface="+mn-cs"/>
              </a:rPr>
              <a:t>costo è falsamente documentato </a:t>
            </a:r>
            <a:r>
              <a:rPr lang="it-IT" sz="675" b="1" kern="1200" dirty="0">
                <a:solidFill>
                  <a:srgbClr val="00338D"/>
                </a:solidFill>
                <a:latin typeface="Arial"/>
                <a:ea typeface="+mn-ea"/>
                <a:cs typeface="+mn-cs"/>
              </a:rPr>
              <a:t>si applicheranno </a:t>
            </a:r>
            <a:r>
              <a:rPr lang="it-IT" sz="675" b="1" u="sng" kern="1200" dirty="0">
                <a:solidFill>
                  <a:srgbClr val="00338D"/>
                </a:solidFill>
                <a:latin typeface="Arial"/>
                <a:ea typeface="+mn-ea"/>
                <a:cs typeface="+mn-cs"/>
              </a:rPr>
              <a:t>i reati di cui all’art. 2 e 3.</a:t>
            </a:r>
          </a:p>
        </p:txBody>
      </p:sp>
      <p:grpSp>
        <p:nvGrpSpPr>
          <p:cNvPr id="8" name="Group 5">
            <a:extLst>
              <a:ext uri="{FF2B5EF4-FFF2-40B4-BE49-F238E27FC236}">
                <a16:creationId xmlns:a16="http://schemas.microsoft.com/office/drawing/2014/main" id="{4F2694D8-919A-2167-CAAD-9C9468D69159}"/>
              </a:ext>
            </a:extLst>
          </p:cNvPr>
          <p:cNvGrpSpPr/>
          <p:nvPr>
            <p:custDataLst>
              <p:tags r:id="rId1"/>
            </p:custDataLst>
          </p:nvPr>
        </p:nvGrpSpPr>
        <p:grpSpPr>
          <a:xfrm>
            <a:off x="216099" y="3902577"/>
            <a:ext cx="1326356" cy="271557"/>
            <a:chOff x="3801769" y="4479070"/>
            <a:chExt cx="942975" cy="580985"/>
          </a:xfrm>
          <a:solidFill>
            <a:srgbClr val="00A3A1"/>
          </a:solidFill>
        </p:grpSpPr>
        <p:cxnSp>
          <p:nvCxnSpPr>
            <p:cNvPr id="9" name="Straight Arrow Connector 3">
              <a:extLst>
                <a:ext uri="{FF2B5EF4-FFF2-40B4-BE49-F238E27FC236}">
                  <a16:creationId xmlns:a16="http://schemas.microsoft.com/office/drawing/2014/main" id="{D1E67211-E26E-1153-2174-DB2AA19C35CF}"/>
                </a:ext>
              </a:extLst>
            </p:cNvPr>
            <p:cNvCxnSpPr>
              <a:cxnSpLocks/>
            </p:cNvCxnSpPr>
            <p:nvPr/>
          </p:nvCxnSpPr>
          <p:spPr>
            <a:xfrm>
              <a:off x="4147085" y="4917811"/>
              <a:ext cx="0" cy="142244"/>
            </a:xfrm>
            <a:prstGeom prst="straightConnector1">
              <a:avLst/>
            </a:prstGeom>
            <a:grpFill/>
            <a:ln w="12700">
              <a:solidFill>
                <a:srgbClr val="00A3A1"/>
              </a:solidFill>
              <a:headEnd type="none" w="sm" len="sm"/>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4">
              <a:extLst>
                <a:ext uri="{FF2B5EF4-FFF2-40B4-BE49-F238E27FC236}">
                  <a16:creationId xmlns:a16="http://schemas.microsoft.com/office/drawing/2014/main" id="{51A81994-5353-B45F-A5E1-09D6D357E5B2}"/>
                </a:ext>
              </a:extLst>
            </p:cNvPr>
            <p:cNvSpPr>
              <a:spLocks noChangeArrowheads="1"/>
            </p:cNvSpPr>
            <p:nvPr>
              <p:custDataLst>
                <p:tags r:id="rId2"/>
              </p:custDataLst>
            </p:nvPr>
          </p:nvSpPr>
          <p:spPr bwMode="auto">
            <a:xfrm>
              <a:off x="3801769" y="4479070"/>
              <a:ext cx="942975" cy="355599"/>
            </a:xfrm>
            <a:prstGeom prst="rect">
              <a:avLst/>
            </a:prstGeom>
            <a:grpFill/>
            <a:ln w="12700">
              <a:solidFill>
                <a:srgbClr val="00A3A1"/>
              </a:solidFill>
              <a:miter lim="800000"/>
              <a:headEnd/>
              <a:tailEnd/>
            </a:ln>
            <a:effectLst/>
          </p:spPr>
          <p:txBody>
            <a:bodyPr lIns="40500" tIns="40500" rIns="40500" bIns="40500" anchor="ctr" anchorCtr="1"/>
            <a:lstStyle/>
            <a:p>
              <a:pPr algn="ctr" defTabSz="571514" rtl="0" eaLnBrk="0" hangingPunct="0">
                <a:lnSpc>
                  <a:spcPct val="90000"/>
                </a:lnSpc>
                <a:spcBef>
                  <a:spcPts val="450"/>
                </a:spcBef>
                <a:defRPr/>
              </a:pPr>
              <a:r>
                <a:rPr lang="en-GB" sz="675" b="1" kern="1200" dirty="0">
                  <a:solidFill>
                    <a:prstClr val="white"/>
                  </a:solidFill>
                  <a:latin typeface="Arial"/>
                  <a:ea typeface="+mn-ea"/>
                  <a:cs typeface="+mn-cs"/>
                </a:rPr>
                <a:t>ELEMENTI PASSIVI FITTIZI</a:t>
              </a:r>
            </a:p>
          </p:txBody>
        </p:sp>
      </p:grpSp>
      <p:sp>
        <p:nvSpPr>
          <p:cNvPr id="2" name="Rettangolo 1">
            <a:extLst>
              <a:ext uri="{FF2B5EF4-FFF2-40B4-BE49-F238E27FC236}">
                <a16:creationId xmlns:a16="http://schemas.microsoft.com/office/drawing/2014/main" id="{93ABBB2D-683F-BFE7-806E-A2B9F3104D7F}"/>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13195223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7639200" cy="478523"/>
          </a:xfrm>
        </p:spPr>
        <p:txBody>
          <a:bodyPr/>
          <a:lstStyle/>
          <a:p>
            <a:r>
              <a:rPr lang="it-IT" sz="4431" dirty="0"/>
              <a:t>I reati tributari in ambito 231</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graphicFrame>
        <p:nvGraphicFramePr>
          <p:cNvPr id="11" name="Tabella 2">
            <a:extLst>
              <a:ext uri="{FF2B5EF4-FFF2-40B4-BE49-F238E27FC236}">
                <a16:creationId xmlns:a16="http://schemas.microsoft.com/office/drawing/2014/main" id="{092EFEA8-48E0-13BF-257D-C6C2AF419FB1}"/>
              </a:ext>
            </a:extLst>
          </p:cNvPr>
          <p:cNvGraphicFramePr>
            <a:graphicFrameLocks noGrp="1"/>
          </p:cNvGraphicFramePr>
          <p:nvPr/>
        </p:nvGraphicFramePr>
        <p:xfrm>
          <a:off x="241989" y="1541916"/>
          <a:ext cx="8701547" cy="4757816"/>
        </p:xfrm>
        <a:graphic>
          <a:graphicData uri="http://schemas.openxmlformats.org/drawingml/2006/table">
            <a:tbl>
              <a:tblPr firstRow="1" bandRow="1">
                <a:tableStyleId>{F2DE63D5-997A-4646-A377-4702673A728D}</a:tableStyleId>
              </a:tblPr>
              <a:tblGrid>
                <a:gridCol w="1312606">
                  <a:extLst>
                    <a:ext uri="{9D8B030D-6E8A-4147-A177-3AD203B41FA5}">
                      <a16:colId xmlns:a16="http://schemas.microsoft.com/office/drawing/2014/main" val="832067966"/>
                    </a:ext>
                  </a:extLst>
                </a:gridCol>
                <a:gridCol w="5980471">
                  <a:extLst>
                    <a:ext uri="{9D8B030D-6E8A-4147-A177-3AD203B41FA5}">
                      <a16:colId xmlns:a16="http://schemas.microsoft.com/office/drawing/2014/main" val="2321473726"/>
                    </a:ext>
                  </a:extLst>
                </a:gridCol>
                <a:gridCol w="1408470">
                  <a:extLst>
                    <a:ext uri="{9D8B030D-6E8A-4147-A177-3AD203B41FA5}">
                      <a16:colId xmlns:a16="http://schemas.microsoft.com/office/drawing/2014/main" val="4166885138"/>
                    </a:ext>
                  </a:extLst>
                </a:gridCol>
              </a:tblGrid>
              <a:tr h="341584">
                <a:tc>
                  <a:txBody>
                    <a:bodyPr/>
                    <a:lstStyle/>
                    <a:p>
                      <a:pPr algn="ctr"/>
                      <a:r>
                        <a:rPr lang="it-IT" sz="800" dirty="0">
                          <a:solidFill>
                            <a:schemeClr val="bg1"/>
                          </a:solidFill>
                        </a:rPr>
                        <a:t>Fattispecie </a:t>
                      </a:r>
                      <a:r>
                        <a:rPr lang="it-IT" sz="800" dirty="0" err="1">
                          <a:solidFill>
                            <a:schemeClr val="bg1"/>
                          </a:solidFill>
                        </a:rPr>
                        <a:t>D.Lgs.</a:t>
                      </a:r>
                      <a:r>
                        <a:rPr lang="it-IT" sz="800" dirty="0">
                          <a:solidFill>
                            <a:schemeClr val="bg1"/>
                          </a:solidFill>
                        </a:rPr>
                        <a:t> 74/2000</a:t>
                      </a:r>
                    </a:p>
                  </a:txBody>
                  <a:tcPr marL="68580" marR="68580" marT="34290" marB="34290" anchor="ctr">
                    <a:lnL w="6350" cap="flat" cmpd="sng" algn="ctr">
                      <a:solidFill>
                        <a:srgbClr val="00338D"/>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338D"/>
                      </a:solidFill>
                      <a:prstDash val="solid"/>
                      <a:round/>
                      <a:headEnd type="none" w="med" len="med"/>
                      <a:tailEnd type="none" w="med" len="med"/>
                    </a:lnT>
                    <a:solidFill>
                      <a:srgbClr val="00338D"/>
                    </a:solidFill>
                  </a:tcPr>
                </a:tc>
                <a:tc>
                  <a:txBody>
                    <a:bodyPr/>
                    <a:lstStyle/>
                    <a:p>
                      <a:pPr algn="ctr"/>
                      <a:r>
                        <a:rPr lang="it-IT" sz="800" dirty="0">
                          <a:solidFill>
                            <a:schemeClr val="bg1"/>
                          </a:solidFill>
                        </a:rPr>
                        <a:t>Dettaglio normativo e giurisprudenziale</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338D"/>
                      </a:solidFill>
                      <a:prstDash val="solid"/>
                      <a:round/>
                      <a:headEnd type="none" w="med" len="med"/>
                      <a:tailEnd type="none" w="med" len="med"/>
                    </a:lnT>
                    <a:solidFill>
                      <a:srgbClr val="00338D"/>
                    </a:solidFill>
                  </a:tcPr>
                </a:tc>
                <a:tc>
                  <a:txBody>
                    <a:bodyPr/>
                    <a:lstStyle/>
                    <a:p>
                      <a:pPr algn="ctr"/>
                      <a:r>
                        <a:rPr lang="it-IT" sz="800" dirty="0"/>
                        <a:t>Sintesi dell’ambito di rilevanza</a:t>
                      </a:r>
                    </a:p>
                  </a:txBody>
                  <a:tcPr marL="68580" marR="68580" marT="34290" marB="3429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327437077"/>
                  </a:ext>
                </a:extLst>
              </a:tr>
              <a:tr h="1039252">
                <a:tc>
                  <a:txBody>
                    <a:bodyPr/>
                    <a:lstStyle/>
                    <a:p>
                      <a:pPr marL="171450" indent="-171450">
                        <a:buFont typeface="Arial" panose="020B0604020202020204" pitchFamily="34" charset="0"/>
                        <a:buChar char="►"/>
                      </a:pPr>
                      <a:r>
                        <a:rPr lang="it-IT" sz="600" b="1" dirty="0">
                          <a:solidFill>
                            <a:srgbClr val="00B8F5"/>
                          </a:solidFill>
                          <a:latin typeface="+mn-lt"/>
                        </a:rPr>
                        <a:t>ART. 8, CO. 1</a:t>
                      </a:r>
                    </a:p>
                    <a:p>
                      <a:r>
                        <a:rPr lang="it-IT" sz="600" b="1" dirty="0">
                          <a:solidFill>
                            <a:srgbClr val="00B8F5"/>
                          </a:solidFill>
                          <a:latin typeface="+mn-lt"/>
                        </a:rPr>
                        <a:t>Emissione di fatture per operazioni inesistenti</a:t>
                      </a:r>
                    </a:p>
                    <a:p>
                      <a:r>
                        <a:rPr lang="it-IT" sz="600" dirty="0">
                          <a:solidFill>
                            <a:srgbClr val="00B8F5"/>
                          </a:solidFill>
                          <a:latin typeface="+mn-lt"/>
                        </a:rPr>
                        <a:t>(</a:t>
                      </a:r>
                      <a:r>
                        <a:rPr lang="it-IT" sz="600" i="1" u="sng" dirty="0">
                          <a:solidFill>
                            <a:srgbClr val="00B8F5"/>
                          </a:solidFill>
                          <a:latin typeface="+mn-lt"/>
                        </a:rPr>
                        <a:t>ipotesi base</a:t>
                      </a:r>
                      <a:r>
                        <a:rPr lang="it-IT" sz="600" dirty="0">
                          <a:solidFill>
                            <a:srgbClr val="00B8F5"/>
                          </a:solidFill>
                          <a:latin typeface="+mn-lt"/>
                        </a:rPr>
                        <a:t>)</a:t>
                      </a:r>
                    </a:p>
                  </a:txBody>
                  <a:tcPr marL="68580" marR="68580" marT="34290" marB="34290">
                    <a:lnL w="6350" cap="flat" cmpd="sng" algn="ctr">
                      <a:solidFill>
                        <a:srgbClr val="00338D"/>
                      </a:solidFill>
                      <a:prstDash val="solid"/>
                      <a:round/>
                      <a:headEnd type="none" w="med" len="med"/>
                      <a:tailEnd type="none" w="med" len="med"/>
                    </a:lnL>
                    <a:lnB w="3175" cap="flat" cmpd="sng" algn="ctr">
                      <a:solidFill>
                        <a:srgbClr val="00338D"/>
                      </a:solidFill>
                      <a:prstDash val="solid"/>
                      <a:round/>
                      <a:headEnd type="none" w="med" len="med"/>
                      <a:tailEnd type="none" w="med" len="med"/>
                    </a:lnB>
                    <a:solidFill>
                      <a:schemeClr val="bg1"/>
                    </a:solidFill>
                  </a:tcPr>
                </a:tc>
                <a:tc>
                  <a:txBody>
                    <a:bodyPr/>
                    <a:lstStyle/>
                    <a:p>
                      <a:pPr lvl="0"/>
                      <a:r>
                        <a:rPr lang="it-IT" sz="700" dirty="0">
                          <a:solidFill>
                            <a:schemeClr val="tx2"/>
                          </a:solidFill>
                        </a:rPr>
                        <a:t>La realizzazione della condotta </a:t>
                      </a:r>
                      <a:r>
                        <a:rPr lang="it-IT" sz="700" i="1" dirty="0">
                          <a:solidFill>
                            <a:schemeClr val="tx2"/>
                          </a:solidFill>
                        </a:rPr>
                        <a:t>de qua </a:t>
                      </a:r>
                      <a:r>
                        <a:rPr lang="it-IT" sz="700" dirty="0">
                          <a:solidFill>
                            <a:schemeClr val="tx2"/>
                          </a:solidFill>
                        </a:rPr>
                        <a:t>necessita che </a:t>
                      </a:r>
                      <a:r>
                        <a:rPr lang="it-IT" sz="700" b="1" dirty="0">
                          <a:solidFill>
                            <a:schemeClr val="tx2"/>
                          </a:solidFill>
                        </a:rPr>
                        <a:t>la fattura o il documento escano dalla sfera di fatto e di diritto dell'emittente mediante consegna o spedizione a un terzo potenziale utilizzatore</a:t>
                      </a:r>
                      <a:r>
                        <a:rPr lang="it-IT" sz="700" dirty="0">
                          <a:solidFill>
                            <a:schemeClr val="tx2"/>
                          </a:solidFill>
                        </a:rPr>
                        <a:t>, </a:t>
                      </a:r>
                    </a:p>
                    <a:p>
                      <a:pPr lvl="0"/>
                      <a:r>
                        <a:rPr lang="it-IT" sz="700" dirty="0">
                          <a:solidFill>
                            <a:schemeClr val="tx2"/>
                          </a:solidFill>
                        </a:rPr>
                        <a:t>Non rileva che il fruitore della fattura o del documento indichi i relativi elementi fittizi nella dichiarazione, avendo il legislatore ideato una </a:t>
                      </a:r>
                      <a:r>
                        <a:rPr lang="it-IT" sz="700" b="1" dirty="0">
                          <a:solidFill>
                            <a:schemeClr val="tx2"/>
                          </a:solidFill>
                        </a:rPr>
                        <a:t>figura autonoma di reato (di mero pericolo) che prescinde dall'effettiva utilizzazione del terzo del documento fiscale falso</a:t>
                      </a:r>
                      <a:r>
                        <a:rPr lang="it-IT" sz="700" dirty="0">
                          <a:solidFill>
                            <a:schemeClr val="tx2"/>
                          </a:solidFill>
                        </a:rPr>
                        <a:t>. </a:t>
                      </a:r>
                    </a:p>
                    <a:p>
                      <a:pPr lvl="0"/>
                      <a:endParaRPr lang="it-IT" sz="700" dirty="0">
                        <a:solidFill>
                          <a:schemeClr val="tx2"/>
                        </a:solidFill>
                      </a:endParaRPr>
                    </a:p>
                    <a:p>
                      <a:pPr lvl="0"/>
                      <a:endParaRPr lang="it-IT" sz="700" dirty="0">
                        <a:solidFill>
                          <a:schemeClr val="tx2"/>
                        </a:solidFill>
                      </a:endParaRPr>
                    </a:p>
                    <a:p>
                      <a:pPr lvl="0"/>
                      <a:endParaRPr lang="it-IT" sz="700" dirty="0">
                        <a:solidFill>
                          <a:schemeClr val="tx2"/>
                        </a:solidFill>
                      </a:endParaRPr>
                    </a:p>
                    <a:p>
                      <a:pPr lvl="0"/>
                      <a:endParaRPr lang="it-IT" sz="700" dirty="0">
                        <a:solidFill>
                          <a:schemeClr val="tx2"/>
                        </a:solidFill>
                      </a:endParaRPr>
                    </a:p>
                  </a:txBody>
                  <a:tcPr marL="68580" marR="68580" marT="34290" marB="34290" anchor="ctr">
                    <a:lnB w="3175" cap="flat" cmpd="sng" algn="ctr">
                      <a:solidFill>
                        <a:srgbClr val="00338D"/>
                      </a:solidFill>
                      <a:prstDash val="solid"/>
                      <a:round/>
                      <a:headEnd type="none" w="med" len="med"/>
                      <a:tailEnd type="none" w="med" len="med"/>
                    </a:lnB>
                    <a:solidFill>
                      <a:schemeClr val="bg1"/>
                    </a:solidFill>
                  </a:tcPr>
                </a:tc>
                <a:tc>
                  <a:txBody>
                    <a:bodyPr/>
                    <a:lstStyle/>
                    <a:p>
                      <a:pPr>
                        <a:spcAft>
                          <a:spcPts val="600"/>
                        </a:spcAft>
                      </a:pPr>
                      <a:r>
                        <a:rPr lang="it-IT" sz="700" b="1" dirty="0">
                          <a:solidFill>
                            <a:schemeClr val="tx2"/>
                          </a:solidFill>
                          <a:latin typeface="+mn-lt"/>
                        </a:rPr>
                        <a:t>Esempi ambiti di operatività impattati:</a:t>
                      </a:r>
                    </a:p>
                    <a:p>
                      <a:pPr marL="171450" indent="-171450">
                        <a:buFont typeface="Arial" panose="020B0604020202020204" pitchFamily="34" charset="0"/>
                        <a:buChar char="•"/>
                      </a:pPr>
                      <a:r>
                        <a:rPr lang="it-IT" sz="700" dirty="0">
                          <a:solidFill>
                            <a:schemeClr val="tx2"/>
                          </a:solidFill>
                          <a:latin typeface="+mn-lt"/>
                        </a:rPr>
                        <a:t>Fiscale</a:t>
                      </a:r>
                    </a:p>
                    <a:p>
                      <a:pPr marL="171450" indent="-171450">
                        <a:buFont typeface="Arial" panose="020B0604020202020204" pitchFamily="34" charset="0"/>
                        <a:buChar char="•"/>
                      </a:pPr>
                      <a:r>
                        <a:rPr lang="it-IT" sz="700" dirty="0">
                          <a:solidFill>
                            <a:schemeClr val="tx2"/>
                          </a:solidFill>
                          <a:latin typeface="+mn-lt"/>
                        </a:rPr>
                        <a:t>Ciclo Attivo (e processo commerciale)</a:t>
                      </a:r>
                    </a:p>
                    <a:p>
                      <a:pPr marL="171450" indent="-171450">
                        <a:buFont typeface="Arial" panose="020B0604020202020204" pitchFamily="34" charset="0"/>
                        <a:buChar char="•"/>
                      </a:pPr>
                      <a:r>
                        <a:rPr lang="it-IT" sz="700" dirty="0">
                          <a:solidFill>
                            <a:schemeClr val="tx2"/>
                          </a:solidFill>
                          <a:latin typeface="+mn-lt"/>
                        </a:rPr>
                        <a:t>Rapporti </a:t>
                      </a:r>
                      <a:r>
                        <a:rPr lang="it-IT" sz="700" dirty="0" err="1">
                          <a:solidFill>
                            <a:schemeClr val="tx2"/>
                          </a:solidFill>
                          <a:latin typeface="+mn-lt"/>
                        </a:rPr>
                        <a:t>intercompany</a:t>
                      </a:r>
                      <a:endParaRPr lang="it-IT" sz="700" dirty="0">
                        <a:solidFill>
                          <a:schemeClr val="tx2"/>
                        </a:solidFill>
                        <a:latin typeface="+mn-lt"/>
                      </a:endParaRPr>
                    </a:p>
                    <a:p>
                      <a:pPr marL="171450" indent="-171450">
                        <a:buFont typeface="Arial" panose="020B0604020202020204" pitchFamily="34" charset="0"/>
                        <a:buChar char="•"/>
                      </a:pPr>
                      <a:r>
                        <a:rPr lang="it-IT" sz="700" dirty="0">
                          <a:solidFill>
                            <a:schemeClr val="tx2"/>
                          </a:solidFill>
                          <a:latin typeface="+mn-lt"/>
                        </a:rPr>
                        <a:t>Operazioni straordinarie</a:t>
                      </a:r>
                    </a:p>
                    <a:p>
                      <a:pPr marL="171450" indent="-171450">
                        <a:buFont typeface="Arial" panose="020B0604020202020204" pitchFamily="34" charset="0"/>
                        <a:buChar char="•"/>
                      </a:pPr>
                      <a:r>
                        <a:rPr lang="it-IT" sz="700" dirty="0">
                          <a:solidFill>
                            <a:schemeClr val="tx2"/>
                          </a:solidFill>
                          <a:latin typeface="+mn-lt"/>
                        </a:rPr>
                        <a:t>Gestione del contenzioso</a:t>
                      </a:r>
                    </a:p>
                  </a:txBody>
                  <a:tcPr marL="68580" marR="68580" marT="34290" marB="34290" anchor="ctr">
                    <a:lnB w="317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575625914"/>
                  </a:ext>
                </a:extLst>
              </a:tr>
              <a:tr h="1601520">
                <a:tc>
                  <a:txBody>
                    <a:bodyPr/>
                    <a:lstStyle/>
                    <a:p>
                      <a:pPr marL="171450" indent="-171450">
                        <a:buFont typeface="Arial" panose="020B0604020202020204" pitchFamily="34" charset="0"/>
                        <a:buChar char="►"/>
                      </a:pPr>
                      <a:r>
                        <a:rPr lang="it-IT" sz="600" b="1" dirty="0">
                          <a:solidFill>
                            <a:srgbClr val="00B8F5"/>
                          </a:solidFill>
                          <a:latin typeface="+mn-lt"/>
                        </a:rPr>
                        <a:t>ART. 10</a:t>
                      </a:r>
                    </a:p>
                    <a:p>
                      <a:r>
                        <a:rPr lang="it-IT" sz="600" b="1" dirty="0">
                          <a:solidFill>
                            <a:srgbClr val="00B8F5"/>
                          </a:solidFill>
                          <a:latin typeface="+mn-lt"/>
                        </a:rPr>
                        <a:t>Occultamento o distruzione di documenti contabili</a:t>
                      </a:r>
                    </a:p>
                  </a:txBody>
                  <a:tcPr marL="68580" marR="68580" marT="34290" marB="34290">
                    <a:lnL w="6350" cap="flat" cmpd="sng" algn="ctr">
                      <a:solidFill>
                        <a:srgbClr val="00338D"/>
                      </a:solidFill>
                      <a:prstDash val="solid"/>
                      <a:round/>
                      <a:headEnd type="none" w="med" len="med"/>
                      <a:tailEnd type="none" w="med" len="med"/>
                    </a:lnL>
                    <a:lnT w="3175" cap="flat" cmpd="sng" algn="ctr">
                      <a:solidFill>
                        <a:srgbClr val="00338D"/>
                      </a:solidFill>
                      <a:prstDash val="solid"/>
                      <a:round/>
                      <a:headEnd type="none" w="med" len="med"/>
                      <a:tailEnd type="none" w="med" len="med"/>
                    </a:lnT>
                    <a:lnB w="3175" cap="flat" cmpd="sng" algn="ctr">
                      <a:solidFill>
                        <a:srgbClr val="00338D"/>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700" dirty="0">
                          <a:solidFill>
                            <a:schemeClr val="tx2"/>
                          </a:solidFill>
                        </a:rPr>
                        <a:t>La fattispecie si fonda sull'obbligo di </a:t>
                      </a:r>
                      <a:r>
                        <a:rPr lang="it-IT" sz="700" b="1" dirty="0">
                          <a:solidFill>
                            <a:schemeClr val="tx2"/>
                          </a:solidFill>
                        </a:rPr>
                        <a:t>conservazione delle scritture contabili obbligatorie </a:t>
                      </a:r>
                      <a:r>
                        <a:rPr lang="it-IT" sz="700" dirty="0">
                          <a:solidFill>
                            <a:schemeClr val="tx2"/>
                          </a:solidFill>
                        </a:rPr>
                        <a:t>per legge e </a:t>
                      </a:r>
                      <a:r>
                        <a:rPr lang="it-IT" sz="700" b="1" dirty="0">
                          <a:solidFill>
                            <a:schemeClr val="tx2"/>
                          </a:solidFill>
                        </a:rPr>
                        <a:t>che rilevano ai fini della ricostruzione dei redditi o del volume di affari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700" dirty="0">
                        <a:solidFill>
                          <a:schemeClr val="tx2"/>
                        </a:solidFill>
                      </a:endParaRPr>
                    </a:p>
                    <a:p>
                      <a:pPr algn="just"/>
                      <a:endParaRPr lang="it-IT" sz="700" dirty="0">
                        <a:solidFill>
                          <a:schemeClr val="tx2"/>
                        </a:solidFill>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700" dirty="0">
                          <a:solidFill>
                            <a:schemeClr val="tx2"/>
                          </a:solidFill>
                        </a:rPr>
                        <a:t>Nascondere materiale idoneo a rendere irreperibile la documentazione. </a:t>
                      </a:r>
                      <a:r>
                        <a:rPr lang="it-IT" sz="700" u="sng" dirty="0">
                          <a:solidFill>
                            <a:schemeClr val="tx2"/>
                          </a:solidFill>
                        </a:rPr>
                        <a:t>Tale condotta si rinviene generalmente in sede di accesso, ispezione o verifica </a:t>
                      </a:r>
                      <a:r>
                        <a:rPr lang="it-IT" sz="700" dirty="0">
                          <a:solidFill>
                            <a:schemeClr val="tx2"/>
                          </a:solidFill>
                        </a:rPr>
                        <a:t>presso il domicilio fiscale del contribuente, e deve essere tale da </a:t>
                      </a:r>
                      <a:r>
                        <a:rPr lang="it-IT" sz="700" u="sng" dirty="0">
                          <a:solidFill>
                            <a:schemeClr val="tx2"/>
                          </a:solidFill>
                        </a:rPr>
                        <a:t>determinare l'effettiva impossibilità per gli organi accertatori</a:t>
                      </a:r>
                      <a:r>
                        <a:rPr lang="it-IT" sz="700" dirty="0">
                          <a:solidFill>
                            <a:schemeClr val="tx2"/>
                          </a:solidFill>
                        </a:rPr>
                        <a:t> di prendere in esame quei documenti (che divengono rinvenibili ad esempio solo attuando mezzi perquisitori; dunque non  rileva il mero rifiuto ad esibire la documentazione medesima).</a:t>
                      </a:r>
                    </a:p>
                    <a:p>
                      <a:pPr algn="just"/>
                      <a:endParaRPr lang="it-IT" sz="700" dirty="0">
                        <a:solidFill>
                          <a:schemeClr val="tx2"/>
                        </a:solidFill>
                        <a:latin typeface="+mn-lt"/>
                      </a:endParaRPr>
                    </a:p>
                    <a:p>
                      <a:pPr algn="just"/>
                      <a:endParaRPr lang="it-IT" sz="700" dirty="0">
                        <a:solidFill>
                          <a:schemeClr val="tx2"/>
                        </a:solidFill>
                        <a:latin typeface="+mn-lt"/>
                      </a:endParaRPr>
                    </a:p>
                    <a:p>
                      <a:pPr algn="just"/>
                      <a:r>
                        <a:rPr lang="it-IT" sz="700" dirty="0">
                          <a:solidFill>
                            <a:schemeClr val="tx2"/>
                          </a:solidFill>
                        </a:rPr>
                        <a:t>Eliminazione fisica del documento (sia cartacea sia del relativo supporto magnetico), ovvero con il renderne inintelligibile il contenuto (e.g. mediante abrasioni o cancellature, etc.).</a:t>
                      </a:r>
                    </a:p>
                    <a:p>
                      <a:pPr algn="just"/>
                      <a:r>
                        <a:rPr lang="it-IT" sz="700" dirty="0">
                          <a:solidFill>
                            <a:schemeClr val="tx2"/>
                          </a:solidFill>
                        </a:rPr>
                        <a:t>Sia l'occultamento che la distruzione possono essere </a:t>
                      </a:r>
                      <a:r>
                        <a:rPr lang="it-IT" sz="700" b="1" dirty="0">
                          <a:solidFill>
                            <a:schemeClr val="tx2"/>
                          </a:solidFill>
                        </a:rPr>
                        <a:t>anche solo parziali</a:t>
                      </a:r>
                      <a:r>
                        <a:rPr lang="it-IT" sz="700" dirty="0">
                          <a:solidFill>
                            <a:schemeClr val="tx2"/>
                          </a:solidFill>
                        </a:rPr>
                        <a:t>, </a:t>
                      </a:r>
                      <a:r>
                        <a:rPr lang="it-IT" sz="700" b="1" dirty="0">
                          <a:solidFill>
                            <a:schemeClr val="tx2"/>
                          </a:solidFill>
                        </a:rPr>
                        <a:t>ma tali da non consentire la reale ricostruzione</a:t>
                      </a:r>
                      <a:r>
                        <a:rPr lang="it-IT" sz="700" dirty="0">
                          <a:solidFill>
                            <a:schemeClr val="tx2"/>
                          </a:solidFill>
                        </a:rPr>
                        <a:t> dell'intera documentazione la cui conservazione è obbligatoria.</a:t>
                      </a:r>
                    </a:p>
                  </a:txBody>
                  <a:tcPr marL="68580" marR="68580" marT="34290" marB="34290" anchor="ctr">
                    <a:lnT w="3175" cap="flat" cmpd="sng" algn="ctr">
                      <a:solidFill>
                        <a:srgbClr val="00338D"/>
                      </a:solidFill>
                      <a:prstDash val="solid"/>
                      <a:round/>
                      <a:headEnd type="none" w="med" len="med"/>
                      <a:tailEnd type="none" w="med" len="med"/>
                    </a:lnT>
                    <a:lnB w="3175" cap="flat" cmpd="sng" algn="ctr">
                      <a:solidFill>
                        <a:srgbClr val="00338D"/>
                      </a:solidFill>
                      <a:prstDash val="solid"/>
                      <a:round/>
                      <a:headEnd type="none" w="med" len="med"/>
                      <a:tailEnd type="none" w="med" len="med"/>
                    </a:lnB>
                    <a:solidFill>
                      <a:schemeClr val="bg1"/>
                    </a:solidFill>
                  </a:tcPr>
                </a:tc>
                <a:tc>
                  <a:txBody>
                    <a:bodyPr/>
                    <a:lstStyle/>
                    <a:p>
                      <a:pPr>
                        <a:spcAft>
                          <a:spcPts val="600"/>
                        </a:spcAft>
                      </a:pPr>
                      <a:r>
                        <a:rPr lang="it-IT" sz="700" b="1" dirty="0">
                          <a:solidFill>
                            <a:schemeClr val="tx2"/>
                          </a:solidFill>
                          <a:latin typeface="+mn-lt"/>
                        </a:rPr>
                        <a:t>Esempi ambiti di operatività impattati:</a:t>
                      </a:r>
                    </a:p>
                    <a:p>
                      <a:pPr marL="171450" indent="-171450">
                        <a:buFont typeface="Arial" panose="020B0604020202020204" pitchFamily="34" charset="0"/>
                        <a:buChar char="•"/>
                      </a:pPr>
                      <a:r>
                        <a:rPr lang="it-IT" sz="700" dirty="0">
                          <a:solidFill>
                            <a:schemeClr val="tx2"/>
                          </a:solidFill>
                          <a:latin typeface="+mn-lt"/>
                        </a:rPr>
                        <a:t>Amministrazione e contabilità</a:t>
                      </a:r>
                    </a:p>
                    <a:p>
                      <a:pPr marL="171450" indent="-171450">
                        <a:buFont typeface="Arial" panose="020B0604020202020204" pitchFamily="34" charset="0"/>
                        <a:buChar char="•"/>
                      </a:pPr>
                      <a:r>
                        <a:rPr lang="it-IT" sz="700" dirty="0">
                          <a:solidFill>
                            <a:schemeClr val="tx2"/>
                          </a:solidFill>
                          <a:latin typeface="+mn-lt"/>
                        </a:rPr>
                        <a:t>Sistema di archiviazione e conservazione anche mediante tool informatici</a:t>
                      </a:r>
                    </a:p>
                    <a:p>
                      <a:pPr marL="171450" indent="-171450">
                        <a:buFont typeface="Arial" panose="020B0604020202020204" pitchFamily="34" charset="0"/>
                        <a:buChar char="•"/>
                      </a:pPr>
                      <a:r>
                        <a:rPr lang="it-IT" sz="700" dirty="0">
                          <a:solidFill>
                            <a:schemeClr val="tx2"/>
                          </a:solidFill>
                          <a:latin typeface="+mn-lt"/>
                        </a:rPr>
                        <a:t>Gestione delle verifiche e ispezioni da parte delle Autorità finanziarie</a:t>
                      </a:r>
                    </a:p>
                    <a:p>
                      <a:pPr marL="171450" indent="-171450" algn="l">
                        <a:buFont typeface="Arial" panose="020B0604020202020204" pitchFamily="34" charset="0"/>
                        <a:buChar char="-"/>
                      </a:pPr>
                      <a:endParaRPr lang="it-IT" sz="700" dirty="0">
                        <a:solidFill>
                          <a:srgbClr val="00338D"/>
                        </a:solidFill>
                        <a:latin typeface="+mn-lt"/>
                      </a:endParaRPr>
                    </a:p>
                  </a:txBody>
                  <a:tcPr marL="68580" marR="68580" marT="34290" marB="34290" anchor="ctr">
                    <a:lnT w="3175" cap="flat" cmpd="sng" algn="ctr">
                      <a:solidFill>
                        <a:srgbClr val="00338D"/>
                      </a:solidFill>
                      <a:prstDash val="solid"/>
                      <a:round/>
                      <a:headEnd type="none" w="med" len="med"/>
                      <a:tailEnd type="none" w="med" len="med"/>
                    </a:lnT>
                    <a:lnB w="317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777148401"/>
                  </a:ext>
                </a:extLst>
              </a:tr>
              <a:tr h="1710715">
                <a:tc>
                  <a:txBody>
                    <a:bodyPr/>
                    <a:lstStyle/>
                    <a:p>
                      <a:pPr marL="171450" indent="-171450">
                        <a:buFont typeface="Arial" panose="020B0604020202020204" pitchFamily="34" charset="0"/>
                        <a:buChar char="►"/>
                      </a:pPr>
                      <a:r>
                        <a:rPr lang="it-IT" sz="600" b="1" dirty="0">
                          <a:solidFill>
                            <a:srgbClr val="00B8F5"/>
                          </a:solidFill>
                          <a:latin typeface="+mn-lt"/>
                        </a:rPr>
                        <a:t>ART. 11</a:t>
                      </a:r>
                    </a:p>
                    <a:p>
                      <a:r>
                        <a:rPr lang="it-IT" sz="600" b="1" dirty="0">
                          <a:solidFill>
                            <a:srgbClr val="00B8F5"/>
                          </a:solidFill>
                          <a:latin typeface="+mn-lt"/>
                        </a:rPr>
                        <a:t>Sottrazione fraudolenta al pagamento delle imposte</a:t>
                      </a:r>
                    </a:p>
                  </a:txBody>
                  <a:tcPr marL="68580" marR="68580" marT="34290" marB="34290">
                    <a:lnL w="6350" cap="flat" cmpd="sng" algn="ctr">
                      <a:solidFill>
                        <a:srgbClr val="00338D"/>
                      </a:solidFill>
                      <a:prstDash val="solid"/>
                      <a:round/>
                      <a:headEnd type="none" w="med" len="med"/>
                      <a:tailEnd type="none" w="med" len="med"/>
                    </a:lnL>
                    <a:lnT w="3175" cap="flat" cmpd="sng" algn="ctr">
                      <a:solidFill>
                        <a:srgbClr val="00338D"/>
                      </a:solidFill>
                      <a:prstDash val="solid"/>
                      <a:round/>
                      <a:headEnd type="none" w="med" len="med"/>
                      <a:tailEnd type="none" w="med" len="med"/>
                    </a:lnT>
                    <a:lnB w="3175" cap="flat" cmpd="sng" algn="ctr">
                      <a:solidFill>
                        <a:srgbClr val="00338D"/>
                      </a:solidFill>
                      <a:prstDash val="solid"/>
                      <a:round/>
                      <a:headEnd type="none" w="med" len="med"/>
                      <a:tailEnd type="none" w="med" len="med"/>
                    </a:lnB>
                    <a:solidFill>
                      <a:schemeClr val="bg1"/>
                    </a:solidFill>
                  </a:tcPr>
                </a:tc>
                <a:tc>
                  <a:txBody>
                    <a:bodyPr/>
                    <a:lstStyle/>
                    <a:p>
                      <a:pPr lvl="0" algn="just"/>
                      <a:r>
                        <a:rPr lang="it-IT" sz="700" dirty="0">
                          <a:solidFill>
                            <a:schemeClr val="tx2"/>
                          </a:solidFill>
                        </a:rPr>
                        <a:t>Ha natura di </a:t>
                      </a:r>
                      <a:r>
                        <a:rPr lang="it-IT" sz="700" b="1" dirty="0">
                          <a:solidFill>
                            <a:schemeClr val="tx2"/>
                          </a:solidFill>
                        </a:rPr>
                        <a:t>reato di pericolo </a:t>
                      </a:r>
                      <a:r>
                        <a:rPr lang="it-IT" sz="700" dirty="0">
                          <a:solidFill>
                            <a:schemeClr val="tx2"/>
                          </a:solidFill>
                        </a:rPr>
                        <a:t>che si perfeziona nel momento in cui la condotta sottrattiva del patrimonio viene realizzata, escludendo qualsiasi rilevanza dell'eventuale successivo pagamento del debito d'imposta.</a:t>
                      </a:r>
                    </a:p>
                    <a:p>
                      <a:pPr lvl="0" algn="just"/>
                      <a:endParaRPr lang="it-IT" sz="700" dirty="0">
                        <a:solidFill>
                          <a:schemeClr val="tx2"/>
                        </a:solidFill>
                      </a:endParaRPr>
                    </a:p>
                    <a:p>
                      <a:pPr lvl="0" algn="just"/>
                      <a:r>
                        <a:rPr lang="it-IT" sz="700" dirty="0">
                          <a:solidFill>
                            <a:schemeClr val="tx2"/>
                          </a:solidFill>
                        </a:rPr>
                        <a:t>ALIENARE SIMULATAMENTE  </a:t>
                      </a:r>
                      <a:r>
                        <a:rPr lang="it-IT" sz="700" b="1" dirty="0">
                          <a:solidFill>
                            <a:schemeClr val="tx2"/>
                          </a:solidFill>
                        </a:rPr>
                        <a:t>= </a:t>
                      </a:r>
                      <a:r>
                        <a:rPr lang="it-IT" sz="700" dirty="0">
                          <a:solidFill>
                            <a:schemeClr val="tx2"/>
                          </a:solidFill>
                        </a:rPr>
                        <a:t>tutti i casi di </a:t>
                      </a:r>
                      <a:r>
                        <a:rPr lang="it-IT" sz="700" b="1" dirty="0">
                          <a:solidFill>
                            <a:schemeClr val="tx2"/>
                          </a:solidFill>
                        </a:rPr>
                        <a:t>trasferimento della proprietà di un bene in cui la volontà dichiarata delle parti è diversa da quella effettiva</a:t>
                      </a:r>
                      <a:r>
                        <a:rPr lang="it-IT" sz="700" dirty="0">
                          <a:solidFill>
                            <a:schemeClr val="tx2"/>
                          </a:solidFill>
                        </a:rPr>
                        <a:t>. Si crea pertanto una situazione giuridica apparente diversa da quella reale.</a:t>
                      </a:r>
                    </a:p>
                    <a:p>
                      <a:pPr lvl="0" algn="just"/>
                      <a:r>
                        <a:rPr lang="it-IT" sz="700" dirty="0">
                          <a:solidFill>
                            <a:schemeClr val="tx2"/>
                          </a:solidFill>
                        </a:rPr>
                        <a:t>Dunque, non tutti gli </a:t>
                      </a:r>
                      <a:r>
                        <a:rPr lang="it-IT" sz="700" b="1" dirty="0">
                          <a:solidFill>
                            <a:schemeClr val="tx2"/>
                          </a:solidFill>
                        </a:rPr>
                        <a:t>atti di depauperamento</a:t>
                      </a:r>
                      <a:r>
                        <a:rPr lang="it-IT" sz="700" dirty="0">
                          <a:solidFill>
                            <a:schemeClr val="tx2"/>
                          </a:solidFill>
                        </a:rPr>
                        <a:t>, sono rilevanti nell'applicazione della norma, salvo quando tali atti siano </a:t>
                      </a:r>
                      <a:r>
                        <a:rPr lang="it-IT" sz="700" b="1" dirty="0">
                          <a:solidFill>
                            <a:schemeClr val="tx2"/>
                          </a:solidFill>
                        </a:rPr>
                        <a:t>accompagnati da un qualche artificio atto ad impedire la procedura di riscossione</a:t>
                      </a:r>
                      <a:r>
                        <a:rPr lang="it-IT" sz="700" dirty="0">
                          <a:solidFill>
                            <a:schemeClr val="tx2"/>
                          </a:solidFill>
                        </a:rPr>
                        <a:t>. In difetto di artificio, la difesa del credito tributario rimane affidata agli ordinari strumenti civilistici.</a:t>
                      </a:r>
                    </a:p>
                    <a:p>
                      <a:pPr lvl="0" algn="just"/>
                      <a:endParaRPr lang="it-IT" sz="700" dirty="0">
                        <a:solidFill>
                          <a:schemeClr val="tx2"/>
                        </a:solidFill>
                      </a:endParaRPr>
                    </a:p>
                    <a:p>
                      <a:pPr lvl="0" algn="just"/>
                      <a:r>
                        <a:rPr lang="it-IT" sz="700" dirty="0">
                          <a:solidFill>
                            <a:schemeClr val="tx2"/>
                          </a:solidFill>
                        </a:rPr>
                        <a:t>COMPIERE ATTI FRAUDOLENTI </a:t>
                      </a:r>
                      <a:r>
                        <a:rPr lang="it-IT" sz="700" b="1" dirty="0">
                          <a:solidFill>
                            <a:schemeClr val="tx2"/>
                          </a:solidFill>
                        </a:rPr>
                        <a:t>=</a:t>
                      </a:r>
                      <a:r>
                        <a:rPr lang="it-IT" sz="700" dirty="0">
                          <a:solidFill>
                            <a:schemeClr val="tx2"/>
                          </a:solidFill>
                        </a:rPr>
                        <a:t> tale espressione ha carattere residuale, comprendendo tutti gli atti diversi dalle simulate alienazioni.</a:t>
                      </a:r>
                    </a:p>
                    <a:p>
                      <a:pPr algn="just"/>
                      <a:endParaRPr lang="it-IT" sz="700" dirty="0">
                        <a:solidFill>
                          <a:schemeClr val="tx2"/>
                        </a:solidFill>
                      </a:endParaRPr>
                    </a:p>
                    <a:p>
                      <a:pPr algn="just"/>
                      <a:r>
                        <a:rPr lang="it-IT" sz="700" dirty="0">
                          <a:solidFill>
                            <a:schemeClr val="tx2"/>
                          </a:solidFill>
                        </a:rPr>
                        <a:t>IDONEITA’ DELLA CONDOTTA = il giudice dovrà verificare la sussistenza o meno di </a:t>
                      </a:r>
                      <a:r>
                        <a:rPr lang="it-IT" sz="700" b="1" dirty="0">
                          <a:solidFill>
                            <a:schemeClr val="tx2"/>
                          </a:solidFill>
                        </a:rPr>
                        <a:t>un pericolo di danno per l'interesse erariale alla riscossione</a:t>
                      </a:r>
                      <a:r>
                        <a:rPr lang="it-IT" sz="700" dirty="0">
                          <a:solidFill>
                            <a:schemeClr val="tx2"/>
                          </a:solidFill>
                        </a:rPr>
                        <a:t>. Tale giudizio di idoneità deve essere effettuato sulla base delle circostanze all'uopo conoscibili dall'agente. Pertanto, </a:t>
                      </a:r>
                      <a:r>
                        <a:rPr lang="it-IT" sz="700" b="1" dirty="0">
                          <a:solidFill>
                            <a:schemeClr val="tx2"/>
                          </a:solidFill>
                        </a:rPr>
                        <a:t>non vi sarà idoneità laddove a quel momento:</a:t>
                      </a:r>
                    </a:p>
                    <a:p>
                      <a:pPr marL="628650" lvl="1" indent="-171450" algn="just">
                        <a:buFont typeface="Arial" panose="020B0604020202020204" pitchFamily="34" charset="0"/>
                        <a:buChar char="–"/>
                      </a:pPr>
                      <a:r>
                        <a:rPr lang="it-IT" sz="700" dirty="0">
                          <a:solidFill>
                            <a:schemeClr val="tx2"/>
                          </a:solidFill>
                        </a:rPr>
                        <a:t>i beni residui fossero sufficienti a soddisfare per intero i debiti tributari</a:t>
                      </a:r>
                    </a:p>
                    <a:p>
                      <a:pPr marL="628650" lvl="1" indent="-171450" algn="just">
                        <a:buFont typeface="Arial" panose="020B0604020202020204" pitchFamily="34" charset="0"/>
                        <a:buChar char="–"/>
                      </a:pPr>
                      <a:r>
                        <a:rPr lang="it-IT" sz="700" dirty="0">
                          <a:solidFill>
                            <a:schemeClr val="tx2"/>
                          </a:solidFill>
                        </a:rPr>
                        <a:t>I beni oggetto della condotta non fossero utili ai fini di una eventuale procedura di riscossione; etc.</a:t>
                      </a:r>
                    </a:p>
                  </a:txBody>
                  <a:tcPr marL="68580" marR="68580" marT="34290" marB="34290" anchor="ctr">
                    <a:lnT w="3175" cap="flat" cmpd="sng" algn="ctr">
                      <a:solidFill>
                        <a:srgbClr val="00338D"/>
                      </a:solidFill>
                      <a:prstDash val="solid"/>
                      <a:round/>
                      <a:headEnd type="none" w="med" len="med"/>
                      <a:tailEnd type="none" w="med" len="med"/>
                    </a:lnT>
                    <a:lnB w="3175" cap="flat" cmpd="sng" algn="ctr">
                      <a:solidFill>
                        <a:srgbClr val="00338D"/>
                      </a:solidFill>
                      <a:prstDash val="solid"/>
                      <a:round/>
                      <a:headEnd type="none" w="med" len="med"/>
                      <a:tailEnd type="none" w="med" len="med"/>
                    </a:lnB>
                    <a:solidFill>
                      <a:schemeClr val="bg1"/>
                    </a:solidFill>
                  </a:tcPr>
                </a:tc>
                <a:tc>
                  <a:txBody>
                    <a:bodyPr/>
                    <a:lstStyle/>
                    <a:p>
                      <a:pPr>
                        <a:spcAft>
                          <a:spcPts val="600"/>
                        </a:spcAft>
                      </a:pPr>
                      <a:r>
                        <a:rPr lang="it-IT" sz="700" b="1" dirty="0">
                          <a:solidFill>
                            <a:schemeClr val="tx2"/>
                          </a:solidFill>
                          <a:latin typeface="+mn-lt"/>
                        </a:rPr>
                        <a:t>Esempi ambiti di operatività impattati:</a:t>
                      </a:r>
                    </a:p>
                    <a:p>
                      <a:pPr marL="171450" indent="-171450">
                        <a:buFont typeface="Arial" panose="020B0604020202020204" pitchFamily="34" charset="0"/>
                        <a:buChar char="•"/>
                      </a:pPr>
                      <a:r>
                        <a:rPr lang="it-IT" sz="700" dirty="0">
                          <a:solidFill>
                            <a:schemeClr val="tx2"/>
                          </a:solidFill>
                          <a:latin typeface="+mn-lt"/>
                        </a:rPr>
                        <a:t>Operazioni Straordinarie</a:t>
                      </a:r>
                    </a:p>
                    <a:p>
                      <a:pPr marL="171450" indent="-171450">
                        <a:buFont typeface="Arial" panose="020B0604020202020204" pitchFamily="34" charset="0"/>
                        <a:buChar char="•"/>
                      </a:pPr>
                      <a:r>
                        <a:rPr lang="it-IT" sz="700" dirty="0">
                          <a:solidFill>
                            <a:schemeClr val="tx2"/>
                          </a:solidFill>
                          <a:latin typeface="+mn-lt"/>
                        </a:rPr>
                        <a:t>Gestione logistica e magazzino</a:t>
                      </a:r>
                    </a:p>
                    <a:p>
                      <a:pPr marL="171450" indent="-171450">
                        <a:buFont typeface="Arial" panose="020B0604020202020204" pitchFamily="34" charset="0"/>
                        <a:buChar char="•"/>
                      </a:pPr>
                      <a:r>
                        <a:rPr lang="it-IT" sz="700" dirty="0">
                          <a:solidFill>
                            <a:schemeClr val="tx2"/>
                          </a:solidFill>
                          <a:latin typeface="+mn-lt"/>
                        </a:rPr>
                        <a:t>Alienazione e vendita di asset</a:t>
                      </a:r>
                    </a:p>
                    <a:p>
                      <a:pPr marL="171450" indent="-171450">
                        <a:buFont typeface="Arial" panose="020B0604020202020204" pitchFamily="34" charset="0"/>
                        <a:buChar char="•"/>
                      </a:pPr>
                      <a:r>
                        <a:rPr lang="it-IT" sz="700" dirty="0">
                          <a:solidFill>
                            <a:schemeClr val="tx2"/>
                          </a:solidFill>
                          <a:latin typeface="+mn-lt"/>
                        </a:rPr>
                        <a:t>Transazioni finanziarie</a:t>
                      </a:r>
                    </a:p>
                    <a:p>
                      <a:pPr marL="171450" indent="-171450" algn="l">
                        <a:buFont typeface="Arial" panose="020B0604020202020204" pitchFamily="34" charset="0"/>
                        <a:buChar char="-"/>
                      </a:pPr>
                      <a:endParaRPr lang="it-IT" sz="700" dirty="0">
                        <a:solidFill>
                          <a:srgbClr val="00338D"/>
                        </a:solidFill>
                        <a:latin typeface="+mn-lt"/>
                      </a:endParaRPr>
                    </a:p>
                  </a:txBody>
                  <a:tcPr marL="68580" marR="68580" marT="34290" marB="34290" anchor="ctr">
                    <a:lnT w="3175" cap="flat" cmpd="sng" algn="ctr">
                      <a:solidFill>
                        <a:srgbClr val="00338D"/>
                      </a:solidFill>
                      <a:prstDash val="solid"/>
                      <a:round/>
                      <a:headEnd type="none" w="med" len="med"/>
                      <a:tailEnd type="none" w="med" len="med"/>
                    </a:lnT>
                    <a:lnB w="317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586597564"/>
                  </a:ext>
                </a:extLst>
              </a:tr>
            </a:tbl>
          </a:graphicData>
        </a:graphic>
      </p:graphicFrame>
      <p:grpSp>
        <p:nvGrpSpPr>
          <p:cNvPr id="12" name="Gruppo 3">
            <a:extLst>
              <a:ext uri="{FF2B5EF4-FFF2-40B4-BE49-F238E27FC236}">
                <a16:creationId xmlns:a16="http://schemas.microsoft.com/office/drawing/2014/main" id="{B49992DD-16FA-F79E-B6E8-D287A99C893F}"/>
              </a:ext>
            </a:extLst>
          </p:cNvPr>
          <p:cNvGrpSpPr/>
          <p:nvPr/>
        </p:nvGrpSpPr>
        <p:grpSpPr>
          <a:xfrm>
            <a:off x="1683433" y="2410702"/>
            <a:ext cx="509750" cy="161583"/>
            <a:chOff x="4690817" y="3930996"/>
            <a:chExt cx="872358" cy="932469"/>
          </a:xfrm>
        </p:grpSpPr>
        <p:sp>
          <p:nvSpPr>
            <p:cNvPr id="13" name="Freeform 4">
              <a:extLst>
                <a:ext uri="{FF2B5EF4-FFF2-40B4-BE49-F238E27FC236}">
                  <a16:creationId xmlns:a16="http://schemas.microsoft.com/office/drawing/2014/main" id="{CF3E81DB-8DCB-9C5E-48E0-FA53694F10E7}"/>
                </a:ext>
              </a:extLst>
            </p:cNvPr>
            <p:cNvSpPr>
              <a:spLocks noChangeAspect="1"/>
            </p:cNvSpPr>
            <p:nvPr/>
          </p:nvSpPr>
          <p:spPr bwMode="gray">
            <a:xfrm>
              <a:off x="4690817" y="4034237"/>
              <a:ext cx="872358" cy="711046"/>
            </a:xfrm>
            <a:custGeom>
              <a:avLst/>
              <a:gdLst/>
              <a:ahLst/>
              <a:cxnLst>
                <a:cxn ang="0">
                  <a:pos x="735" y="300"/>
                </a:cxn>
                <a:cxn ang="0">
                  <a:pos x="676" y="203"/>
                </a:cxn>
                <a:cxn ang="0">
                  <a:pos x="676" y="262"/>
                </a:cxn>
                <a:cxn ang="0">
                  <a:pos x="600" y="262"/>
                </a:cxn>
                <a:cxn ang="0">
                  <a:pos x="600" y="0"/>
                </a:cxn>
                <a:cxn ang="0">
                  <a:pos x="0" y="0"/>
                </a:cxn>
                <a:cxn ang="0">
                  <a:pos x="0" y="600"/>
                </a:cxn>
                <a:cxn ang="0">
                  <a:pos x="600" y="600"/>
                </a:cxn>
                <a:cxn ang="0">
                  <a:pos x="600" y="337"/>
                </a:cxn>
                <a:cxn ang="0">
                  <a:pos x="676" y="337"/>
                </a:cxn>
                <a:cxn ang="0">
                  <a:pos x="676" y="397"/>
                </a:cxn>
                <a:cxn ang="0">
                  <a:pos x="735" y="300"/>
                </a:cxn>
              </a:cxnLst>
              <a:rect l="0" t="0" r="r" b="b"/>
              <a:pathLst>
                <a:path w="735" h="600">
                  <a:moveTo>
                    <a:pt x="735" y="300"/>
                  </a:moveTo>
                  <a:cubicBezTo>
                    <a:pt x="731" y="295"/>
                    <a:pt x="691" y="228"/>
                    <a:pt x="676" y="203"/>
                  </a:cubicBezTo>
                  <a:cubicBezTo>
                    <a:pt x="676" y="225"/>
                    <a:pt x="676" y="262"/>
                    <a:pt x="676" y="262"/>
                  </a:cubicBezTo>
                  <a:cubicBezTo>
                    <a:pt x="676" y="262"/>
                    <a:pt x="610" y="262"/>
                    <a:pt x="600" y="262"/>
                  </a:cubicBezTo>
                  <a:cubicBezTo>
                    <a:pt x="600" y="0"/>
                    <a:pt x="600" y="0"/>
                    <a:pt x="600" y="0"/>
                  </a:cubicBezTo>
                  <a:cubicBezTo>
                    <a:pt x="0" y="0"/>
                    <a:pt x="0" y="0"/>
                    <a:pt x="0" y="0"/>
                  </a:cubicBezTo>
                  <a:cubicBezTo>
                    <a:pt x="0" y="600"/>
                    <a:pt x="0" y="600"/>
                    <a:pt x="0" y="600"/>
                  </a:cubicBezTo>
                  <a:cubicBezTo>
                    <a:pt x="600" y="600"/>
                    <a:pt x="600" y="600"/>
                    <a:pt x="600" y="600"/>
                  </a:cubicBezTo>
                  <a:cubicBezTo>
                    <a:pt x="600" y="337"/>
                    <a:pt x="600" y="337"/>
                    <a:pt x="600" y="337"/>
                  </a:cubicBezTo>
                  <a:cubicBezTo>
                    <a:pt x="610" y="337"/>
                    <a:pt x="676" y="337"/>
                    <a:pt x="676" y="337"/>
                  </a:cubicBezTo>
                  <a:cubicBezTo>
                    <a:pt x="676" y="337"/>
                    <a:pt x="676" y="375"/>
                    <a:pt x="676" y="397"/>
                  </a:cubicBezTo>
                  <a:cubicBezTo>
                    <a:pt x="691" y="371"/>
                    <a:pt x="731" y="305"/>
                    <a:pt x="735" y="300"/>
                  </a:cubicBezTo>
                  <a:close/>
                </a:path>
              </a:pathLst>
            </a:custGeom>
            <a:solidFill>
              <a:schemeClr val="tx2"/>
            </a:solidFill>
            <a:ln w="9525">
              <a:noFill/>
              <a:round/>
              <a:headEnd/>
              <a:tailEnd/>
            </a:ln>
          </p:spPr>
          <p:txBody>
            <a:bodyPr/>
            <a:lstStyle/>
            <a:p>
              <a:pPr algn="l" defTabSz="685817" rtl="0"/>
              <a:endParaRPr lang="en-GB" sz="1050" kern="1200" dirty="0">
                <a:solidFill>
                  <a:srgbClr val="00338D"/>
                </a:solidFill>
                <a:latin typeface="Arial"/>
                <a:ea typeface="+mn-ea"/>
                <a:cs typeface="+mn-cs"/>
              </a:endParaRPr>
            </a:p>
          </p:txBody>
        </p:sp>
        <p:sp>
          <p:nvSpPr>
            <p:cNvPr id="14" name="Text Box 12">
              <a:extLst>
                <a:ext uri="{FF2B5EF4-FFF2-40B4-BE49-F238E27FC236}">
                  <a16:creationId xmlns:a16="http://schemas.microsoft.com/office/drawing/2014/main" id="{3B70F13D-5B8A-2987-3437-E7B9B0F57E62}"/>
                </a:ext>
              </a:extLst>
            </p:cNvPr>
            <p:cNvSpPr txBox="1">
              <a:spLocks noChangeAspect="1" noChangeArrowheads="1"/>
            </p:cNvSpPr>
            <p:nvPr/>
          </p:nvSpPr>
          <p:spPr bwMode="gray">
            <a:xfrm>
              <a:off x="4951742" y="3930996"/>
              <a:ext cx="192030" cy="932469"/>
            </a:xfrm>
            <a:prstGeom prst="rect">
              <a:avLst/>
            </a:prstGeom>
            <a:noFill/>
            <a:ln w="9525">
              <a:noFill/>
              <a:miter lim="800000"/>
              <a:headEnd/>
              <a:tailEnd/>
            </a:ln>
            <a:effectLst/>
          </p:spPr>
          <p:txBody>
            <a:bodyPr wrap="none" lIns="0" tIns="0" rIns="0" bIns="0" anchor="ctr">
              <a:spAutoFit/>
            </a:bodyPr>
            <a:lstStyle/>
            <a:p>
              <a:pPr marL="133354" indent="-133354" algn="l" defTabSz="601281" rtl="0">
                <a:spcBef>
                  <a:spcPct val="20000"/>
                </a:spcBef>
              </a:pPr>
              <a:r>
                <a:rPr lang="en-GB" sz="1050" b="1" kern="1200" dirty="0">
                  <a:solidFill>
                    <a:prstClr val="white"/>
                  </a:solidFill>
                  <a:latin typeface="Arial"/>
                  <a:ea typeface="+mn-ea"/>
                  <a:cs typeface="+mn-cs"/>
                </a:rPr>
                <a:t>1</a:t>
              </a:r>
              <a:r>
                <a:rPr lang="en-GB" sz="1050" b="1" kern="1200" dirty="0">
                  <a:solidFill>
                    <a:srgbClr val="00338D"/>
                  </a:solidFill>
                  <a:latin typeface="Arial"/>
                  <a:ea typeface="+mn-ea"/>
                  <a:cs typeface="+mn-cs"/>
                </a:rPr>
                <a:t>.</a:t>
              </a:r>
              <a:endParaRPr lang="en-GB" sz="1050" kern="1200" dirty="0">
                <a:solidFill>
                  <a:srgbClr val="00338D"/>
                </a:solidFill>
                <a:latin typeface="Arial"/>
                <a:ea typeface="+mn-ea"/>
                <a:cs typeface="+mn-cs"/>
              </a:endParaRPr>
            </a:p>
          </p:txBody>
        </p:sp>
      </p:grpSp>
      <p:sp>
        <p:nvSpPr>
          <p:cNvPr id="15" name="Rettangolo 221">
            <a:extLst>
              <a:ext uri="{FF2B5EF4-FFF2-40B4-BE49-F238E27FC236}">
                <a16:creationId xmlns:a16="http://schemas.microsoft.com/office/drawing/2014/main" id="{648F0CEE-DAFD-ADEA-7F27-157D3C11E937}"/>
              </a:ext>
            </a:extLst>
          </p:cNvPr>
          <p:cNvSpPr/>
          <p:nvPr/>
        </p:nvSpPr>
        <p:spPr>
          <a:xfrm>
            <a:off x="2185808" y="2384460"/>
            <a:ext cx="5039540" cy="196208"/>
          </a:xfrm>
          <a:prstGeom prst="rect">
            <a:avLst/>
          </a:prstGeom>
        </p:spPr>
        <p:txBody>
          <a:bodyPr wrap="square">
            <a:spAutoFit/>
          </a:bodyPr>
          <a:lstStyle/>
          <a:p>
            <a:pPr algn="just" defTabSz="685817" rtl="0"/>
            <a:r>
              <a:rPr lang="it-IT" sz="675" kern="1200" dirty="0">
                <a:solidFill>
                  <a:srgbClr val="00338D"/>
                </a:solidFill>
                <a:latin typeface="Arial"/>
                <a:ea typeface="+mn-ea"/>
                <a:cs typeface="+mn-cs"/>
              </a:rPr>
              <a:t>Si ha </a:t>
            </a:r>
            <a:r>
              <a:rPr lang="it-IT" sz="675" b="1" kern="1200" dirty="0">
                <a:solidFill>
                  <a:srgbClr val="00338D"/>
                </a:solidFill>
                <a:latin typeface="Arial"/>
                <a:ea typeface="+mn-ea"/>
                <a:cs typeface="+mn-cs"/>
              </a:rPr>
              <a:t>emissione</a:t>
            </a:r>
            <a:r>
              <a:rPr lang="it-IT" sz="675" kern="1200" dirty="0">
                <a:solidFill>
                  <a:srgbClr val="00338D"/>
                </a:solidFill>
                <a:latin typeface="Arial"/>
                <a:ea typeface="+mn-ea"/>
                <a:cs typeface="+mn-cs"/>
              </a:rPr>
              <a:t> nel caso di operazioni imponibili ai fini IVA e per le operazioni intracomunitarie; mentre</a:t>
            </a:r>
          </a:p>
        </p:txBody>
      </p:sp>
      <p:grpSp>
        <p:nvGrpSpPr>
          <p:cNvPr id="16" name="Gruppo 222">
            <a:extLst>
              <a:ext uri="{FF2B5EF4-FFF2-40B4-BE49-F238E27FC236}">
                <a16:creationId xmlns:a16="http://schemas.microsoft.com/office/drawing/2014/main" id="{4992D96A-ED69-FD42-86BC-213782732AC5}"/>
              </a:ext>
            </a:extLst>
          </p:cNvPr>
          <p:cNvGrpSpPr/>
          <p:nvPr/>
        </p:nvGrpSpPr>
        <p:grpSpPr>
          <a:xfrm>
            <a:off x="1683433" y="2621068"/>
            <a:ext cx="509750" cy="161583"/>
            <a:chOff x="4690817" y="3930996"/>
            <a:chExt cx="872358" cy="932469"/>
          </a:xfrm>
        </p:grpSpPr>
        <p:sp>
          <p:nvSpPr>
            <p:cNvPr id="17" name="Freeform 4">
              <a:extLst>
                <a:ext uri="{FF2B5EF4-FFF2-40B4-BE49-F238E27FC236}">
                  <a16:creationId xmlns:a16="http://schemas.microsoft.com/office/drawing/2014/main" id="{37E99CEB-8CE4-EB4B-C8F9-3394B5978CB2}"/>
                </a:ext>
              </a:extLst>
            </p:cNvPr>
            <p:cNvSpPr>
              <a:spLocks noChangeAspect="1"/>
            </p:cNvSpPr>
            <p:nvPr/>
          </p:nvSpPr>
          <p:spPr bwMode="gray">
            <a:xfrm>
              <a:off x="4690817" y="4034237"/>
              <a:ext cx="872358" cy="711046"/>
            </a:xfrm>
            <a:custGeom>
              <a:avLst/>
              <a:gdLst/>
              <a:ahLst/>
              <a:cxnLst>
                <a:cxn ang="0">
                  <a:pos x="735" y="300"/>
                </a:cxn>
                <a:cxn ang="0">
                  <a:pos x="676" y="203"/>
                </a:cxn>
                <a:cxn ang="0">
                  <a:pos x="676" y="262"/>
                </a:cxn>
                <a:cxn ang="0">
                  <a:pos x="600" y="262"/>
                </a:cxn>
                <a:cxn ang="0">
                  <a:pos x="600" y="0"/>
                </a:cxn>
                <a:cxn ang="0">
                  <a:pos x="0" y="0"/>
                </a:cxn>
                <a:cxn ang="0">
                  <a:pos x="0" y="600"/>
                </a:cxn>
                <a:cxn ang="0">
                  <a:pos x="600" y="600"/>
                </a:cxn>
                <a:cxn ang="0">
                  <a:pos x="600" y="337"/>
                </a:cxn>
                <a:cxn ang="0">
                  <a:pos x="676" y="337"/>
                </a:cxn>
                <a:cxn ang="0">
                  <a:pos x="676" y="397"/>
                </a:cxn>
                <a:cxn ang="0">
                  <a:pos x="735" y="300"/>
                </a:cxn>
              </a:cxnLst>
              <a:rect l="0" t="0" r="r" b="b"/>
              <a:pathLst>
                <a:path w="735" h="600">
                  <a:moveTo>
                    <a:pt x="735" y="300"/>
                  </a:moveTo>
                  <a:cubicBezTo>
                    <a:pt x="731" y="295"/>
                    <a:pt x="691" y="228"/>
                    <a:pt x="676" y="203"/>
                  </a:cubicBezTo>
                  <a:cubicBezTo>
                    <a:pt x="676" y="225"/>
                    <a:pt x="676" y="262"/>
                    <a:pt x="676" y="262"/>
                  </a:cubicBezTo>
                  <a:cubicBezTo>
                    <a:pt x="676" y="262"/>
                    <a:pt x="610" y="262"/>
                    <a:pt x="600" y="262"/>
                  </a:cubicBezTo>
                  <a:cubicBezTo>
                    <a:pt x="600" y="0"/>
                    <a:pt x="600" y="0"/>
                    <a:pt x="600" y="0"/>
                  </a:cubicBezTo>
                  <a:cubicBezTo>
                    <a:pt x="0" y="0"/>
                    <a:pt x="0" y="0"/>
                    <a:pt x="0" y="0"/>
                  </a:cubicBezTo>
                  <a:cubicBezTo>
                    <a:pt x="0" y="600"/>
                    <a:pt x="0" y="600"/>
                    <a:pt x="0" y="600"/>
                  </a:cubicBezTo>
                  <a:cubicBezTo>
                    <a:pt x="600" y="600"/>
                    <a:pt x="600" y="600"/>
                    <a:pt x="600" y="600"/>
                  </a:cubicBezTo>
                  <a:cubicBezTo>
                    <a:pt x="600" y="337"/>
                    <a:pt x="600" y="337"/>
                    <a:pt x="600" y="337"/>
                  </a:cubicBezTo>
                  <a:cubicBezTo>
                    <a:pt x="610" y="337"/>
                    <a:pt x="676" y="337"/>
                    <a:pt x="676" y="337"/>
                  </a:cubicBezTo>
                  <a:cubicBezTo>
                    <a:pt x="676" y="337"/>
                    <a:pt x="676" y="375"/>
                    <a:pt x="676" y="397"/>
                  </a:cubicBezTo>
                  <a:cubicBezTo>
                    <a:pt x="691" y="371"/>
                    <a:pt x="731" y="305"/>
                    <a:pt x="735" y="300"/>
                  </a:cubicBezTo>
                  <a:close/>
                </a:path>
              </a:pathLst>
            </a:custGeom>
            <a:solidFill>
              <a:schemeClr val="tx2"/>
            </a:solidFill>
            <a:ln w="9525">
              <a:noFill/>
              <a:round/>
              <a:headEnd/>
              <a:tailEnd/>
            </a:ln>
          </p:spPr>
          <p:txBody>
            <a:bodyPr/>
            <a:lstStyle/>
            <a:p>
              <a:pPr algn="l" defTabSz="685817" rtl="0"/>
              <a:endParaRPr lang="en-GB" sz="1050" kern="1200" dirty="0">
                <a:solidFill>
                  <a:srgbClr val="00338D"/>
                </a:solidFill>
                <a:latin typeface="Arial"/>
                <a:ea typeface="+mn-ea"/>
                <a:cs typeface="+mn-cs"/>
              </a:endParaRPr>
            </a:p>
          </p:txBody>
        </p:sp>
        <p:sp>
          <p:nvSpPr>
            <p:cNvPr id="18" name="Text Box 12">
              <a:extLst>
                <a:ext uri="{FF2B5EF4-FFF2-40B4-BE49-F238E27FC236}">
                  <a16:creationId xmlns:a16="http://schemas.microsoft.com/office/drawing/2014/main" id="{D891AE5F-AF2A-1BA8-D7DC-47FCB91B8458}"/>
                </a:ext>
              </a:extLst>
            </p:cNvPr>
            <p:cNvSpPr txBox="1">
              <a:spLocks noChangeAspect="1" noChangeArrowheads="1"/>
            </p:cNvSpPr>
            <p:nvPr/>
          </p:nvSpPr>
          <p:spPr bwMode="gray">
            <a:xfrm>
              <a:off x="4951742" y="3930996"/>
              <a:ext cx="192030" cy="932469"/>
            </a:xfrm>
            <a:prstGeom prst="rect">
              <a:avLst/>
            </a:prstGeom>
            <a:noFill/>
            <a:ln w="9525">
              <a:noFill/>
              <a:miter lim="800000"/>
              <a:headEnd/>
              <a:tailEnd/>
            </a:ln>
            <a:effectLst/>
          </p:spPr>
          <p:txBody>
            <a:bodyPr wrap="none" lIns="0" tIns="0" rIns="0" bIns="0" anchor="ctr">
              <a:spAutoFit/>
            </a:bodyPr>
            <a:lstStyle/>
            <a:p>
              <a:pPr marL="133354" indent="-133354" algn="l" defTabSz="601281" rtl="0">
                <a:spcBef>
                  <a:spcPct val="20000"/>
                </a:spcBef>
              </a:pPr>
              <a:r>
                <a:rPr lang="en-GB" sz="1050" b="1" kern="1200" dirty="0">
                  <a:solidFill>
                    <a:prstClr val="white"/>
                  </a:solidFill>
                  <a:latin typeface="Arial"/>
                  <a:ea typeface="+mn-ea"/>
                  <a:cs typeface="+mn-cs"/>
                </a:rPr>
                <a:t>2</a:t>
              </a:r>
              <a:r>
                <a:rPr lang="en-GB" sz="1050" b="1" kern="1200" dirty="0">
                  <a:solidFill>
                    <a:srgbClr val="00338D"/>
                  </a:solidFill>
                  <a:latin typeface="Arial"/>
                  <a:ea typeface="+mn-ea"/>
                  <a:cs typeface="+mn-cs"/>
                </a:rPr>
                <a:t>.</a:t>
              </a:r>
              <a:endParaRPr lang="en-GB" sz="1050" kern="1200" dirty="0">
                <a:solidFill>
                  <a:srgbClr val="00338D"/>
                </a:solidFill>
                <a:latin typeface="Arial"/>
                <a:ea typeface="+mn-ea"/>
                <a:cs typeface="+mn-cs"/>
              </a:endParaRPr>
            </a:p>
          </p:txBody>
        </p:sp>
      </p:grpSp>
      <p:sp>
        <p:nvSpPr>
          <p:cNvPr id="19" name="Rettangolo 225">
            <a:extLst>
              <a:ext uri="{FF2B5EF4-FFF2-40B4-BE49-F238E27FC236}">
                <a16:creationId xmlns:a16="http://schemas.microsoft.com/office/drawing/2014/main" id="{7A8C0871-9F48-B77B-ED74-A0E846D517B8}"/>
              </a:ext>
            </a:extLst>
          </p:cNvPr>
          <p:cNvSpPr/>
          <p:nvPr/>
        </p:nvSpPr>
        <p:spPr>
          <a:xfrm>
            <a:off x="2193183" y="2572314"/>
            <a:ext cx="3683527" cy="196208"/>
          </a:xfrm>
          <a:prstGeom prst="rect">
            <a:avLst/>
          </a:prstGeom>
        </p:spPr>
        <p:txBody>
          <a:bodyPr wrap="square">
            <a:spAutoFit/>
          </a:bodyPr>
          <a:lstStyle/>
          <a:p>
            <a:pPr algn="just" defTabSz="685817" rtl="0"/>
            <a:r>
              <a:rPr lang="it-IT" sz="675" kern="1200" dirty="0">
                <a:solidFill>
                  <a:srgbClr val="00338D"/>
                </a:solidFill>
                <a:latin typeface="Arial"/>
                <a:ea typeface="+mn-ea"/>
                <a:cs typeface="+mn-cs"/>
              </a:rPr>
              <a:t>Si ha </a:t>
            </a:r>
            <a:r>
              <a:rPr lang="it-IT" sz="675" b="1" kern="1200" dirty="0">
                <a:solidFill>
                  <a:srgbClr val="00338D"/>
                </a:solidFill>
                <a:latin typeface="Arial"/>
                <a:ea typeface="+mn-ea"/>
                <a:cs typeface="+mn-cs"/>
              </a:rPr>
              <a:t>rilascio</a:t>
            </a:r>
            <a:r>
              <a:rPr lang="it-IT" sz="675" kern="1200" dirty="0">
                <a:solidFill>
                  <a:srgbClr val="00338D"/>
                </a:solidFill>
                <a:latin typeface="Arial"/>
                <a:ea typeface="+mn-ea"/>
                <a:cs typeface="+mn-cs"/>
              </a:rPr>
              <a:t> per documenti quali le ricevute fiscali e scontrini fiscali.</a:t>
            </a:r>
          </a:p>
        </p:txBody>
      </p:sp>
      <p:sp>
        <p:nvSpPr>
          <p:cNvPr id="20" name="AutoShape 42">
            <a:extLst>
              <a:ext uri="{FF2B5EF4-FFF2-40B4-BE49-F238E27FC236}">
                <a16:creationId xmlns:a16="http://schemas.microsoft.com/office/drawing/2014/main" id="{725FDE2F-ADEA-41D7-6935-80E002B742F5}"/>
              </a:ext>
            </a:extLst>
          </p:cNvPr>
          <p:cNvSpPr>
            <a:spLocks noChangeArrowheads="1"/>
          </p:cNvSpPr>
          <p:nvPr>
            <p:custDataLst>
              <p:tags r:id="rId1"/>
            </p:custDataLst>
          </p:nvPr>
        </p:nvSpPr>
        <p:spPr bwMode="auto">
          <a:xfrm>
            <a:off x="1583160" y="3236941"/>
            <a:ext cx="1735890" cy="138942"/>
          </a:xfrm>
          <a:prstGeom prst="chevron">
            <a:avLst>
              <a:gd name="adj" fmla="val 29540"/>
            </a:avLst>
          </a:prstGeom>
          <a:solidFill>
            <a:srgbClr val="7213EA"/>
          </a:solidFill>
          <a:ln w="6350">
            <a:noFill/>
            <a:miter lim="800000"/>
            <a:headEnd type="none" w="sm" len="sm"/>
            <a:tailEnd type="none" w="sm" len="sm"/>
          </a:ln>
          <a:effectLst/>
        </p:spPr>
        <p:txBody>
          <a:bodyPr wrap="none" lIns="40500" tIns="40500" rIns="40500" bIns="40500" anchor="ctr"/>
          <a:lstStyle/>
          <a:p>
            <a:pPr algn="ctr" defTabSz="571514" rtl="0" eaLnBrk="0" hangingPunct="0"/>
            <a:r>
              <a:rPr lang="en-GB" sz="750" b="1" kern="1200" dirty="0">
                <a:solidFill>
                  <a:prstClr val="white"/>
                </a:solidFill>
                <a:latin typeface="Arial"/>
                <a:ea typeface="+mn-ea"/>
                <a:cs typeface="+mn-cs"/>
              </a:rPr>
              <a:t>Occultamento</a:t>
            </a:r>
          </a:p>
        </p:txBody>
      </p:sp>
      <p:sp>
        <p:nvSpPr>
          <p:cNvPr id="21" name="AutoShape 42">
            <a:extLst>
              <a:ext uri="{FF2B5EF4-FFF2-40B4-BE49-F238E27FC236}">
                <a16:creationId xmlns:a16="http://schemas.microsoft.com/office/drawing/2014/main" id="{ECD420E9-FB8B-E42B-027F-6F3E20BD2CD0}"/>
              </a:ext>
            </a:extLst>
          </p:cNvPr>
          <p:cNvSpPr>
            <a:spLocks noChangeArrowheads="1"/>
          </p:cNvSpPr>
          <p:nvPr>
            <p:custDataLst>
              <p:tags r:id="rId2"/>
            </p:custDataLst>
          </p:nvPr>
        </p:nvSpPr>
        <p:spPr bwMode="auto">
          <a:xfrm>
            <a:off x="1583160" y="3846282"/>
            <a:ext cx="1735890" cy="138942"/>
          </a:xfrm>
          <a:prstGeom prst="chevron">
            <a:avLst>
              <a:gd name="adj" fmla="val 29540"/>
            </a:avLst>
          </a:prstGeom>
          <a:solidFill>
            <a:srgbClr val="7213EA"/>
          </a:solidFill>
          <a:ln w="6350">
            <a:noFill/>
            <a:miter lim="800000"/>
            <a:headEnd type="none" w="sm" len="sm"/>
            <a:tailEnd type="none" w="sm" len="sm"/>
          </a:ln>
          <a:effectLst/>
        </p:spPr>
        <p:txBody>
          <a:bodyPr wrap="none" lIns="40500" tIns="40500" rIns="40500" bIns="40500" anchor="ctr"/>
          <a:lstStyle/>
          <a:p>
            <a:pPr algn="ctr" defTabSz="571514" rtl="0" eaLnBrk="0" hangingPunct="0"/>
            <a:r>
              <a:rPr lang="en-GB" sz="750" b="1" kern="1200">
                <a:solidFill>
                  <a:prstClr val="white"/>
                </a:solidFill>
                <a:latin typeface="Arial"/>
                <a:ea typeface="+mn-ea"/>
                <a:cs typeface="+mn-cs"/>
              </a:rPr>
              <a:t>Distruzione</a:t>
            </a:r>
            <a:endParaRPr lang="en-GB" sz="750" b="1" kern="1200" dirty="0">
              <a:solidFill>
                <a:prstClr val="white"/>
              </a:solidFill>
              <a:latin typeface="Arial"/>
              <a:ea typeface="+mn-ea"/>
              <a:cs typeface="+mn-cs"/>
            </a:endParaRPr>
          </a:p>
        </p:txBody>
      </p:sp>
      <p:sp>
        <p:nvSpPr>
          <p:cNvPr id="2" name="Rettangolo 1">
            <a:extLst>
              <a:ext uri="{FF2B5EF4-FFF2-40B4-BE49-F238E27FC236}">
                <a16:creationId xmlns:a16="http://schemas.microsoft.com/office/drawing/2014/main" id="{51D62695-32C7-1BEA-8F49-371167536252}"/>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116341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048" y="530575"/>
            <a:ext cx="4899608" cy="527034"/>
          </a:xfrm>
          <a:prstGeom prst="rect">
            <a:avLst/>
          </a:prstGeom>
        </p:spPr>
        <p:txBody>
          <a:bodyPr vert="horz" wrap="square" lIns="0" tIns="0" rIns="0" bIns="0" rtlCol="0" anchor="t" anchorCtr="0">
            <a:noAutofit/>
          </a:bodyPr>
          <a:lstStyle/>
          <a:p>
            <a:pPr algn="l" defTabSz="685817" rtl="0">
              <a:lnSpc>
                <a:spcPct val="70000"/>
              </a:lnSpc>
              <a:spcBef>
                <a:spcPct val="0"/>
              </a:spcBef>
            </a:pPr>
            <a:r>
              <a:rPr sz="4431" kern="1200" dirty="0">
                <a:solidFill>
                  <a:srgbClr val="162186"/>
                </a:solidFill>
                <a:latin typeface="KPMG Bold" panose="020B0803030202040204" pitchFamily="34" charset="0"/>
                <a:cs typeface="+mj-cs"/>
              </a:rPr>
              <a:t>Quando l'ente è responsabile</a:t>
            </a:r>
          </a:p>
        </p:txBody>
      </p:sp>
      <p:grpSp>
        <p:nvGrpSpPr>
          <p:cNvPr id="3" name="object 3"/>
          <p:cNvGrpSpPr/>
          <p:nvPr/>
        </p:nvGrpSpPr>
        <p:grpSpPr>
          <a:xfrm>
            <a:off x="274575" y="3240620"/>
            <a:ext cx="1838325" cy="462280"/>
            <a:chOff x="229997" y="2708015"/>
            <a:chExt cx="1838325" cy="462280"/>
          </a:xfrm>
        </p:grpSpPr>
        <p:sp>
          <p:nvSpPr>
            <p:cNvPr id="4" name="object 4"/>
            <p:cNvSpPr/>
            <p:nvPr/>
          </p:nvSpPr>
          <p:spPr>
            <a:xfrm>
              <a:off x="233177" y="2711195"/>
              <a:ext cx="1831975" cy="455930"/>
            </a:xfrm>
            <a:custGeom>
              <a:avLst/>
              <a:gdLst/>
              <a:ahLst/>
              <a:cxnLst/>
              <a:rect l="l" t="t" r="r" b="b"/>
              <a:pathLst>
                <a:path w="1831975" h="455930">
                  <a:moveTo>
                    <a:pt x="1755775" y="0"/>
                  </a:moveTo>
                  <a:lnTo>
                    <a:pt x="75933" y="0"/>
                  </a:lnTo>
                  <a:lnTo>
                    <a:pt x="46367" y="5969"/>
                  </a:lnTo>
                  <a:lnTo>
                    <a:pt x="22237" y="22225"/>
                  </a:lnTo>
                  <a:lnTo>
                    <a:pt x="5956" y="46355"/>
                  </a:lnTo>
                  <a:lnTo>
                    <a:pt x="0" y="75907"/>
                  </a:lnTo>
                  <a:lnTo>
                    <a:pt x="0" y="379514"/>
                  </a:lnTo>
                  <a:lnTo>
                    <a:pt x="5956" y="409067"/>
                  </a:lnTo>
                  <a:lnTo>
                    <a:pt x="22237" y="433197"/>
                  </a:lnTo>
                  <a:lnTo>
                    <a:pt x="46367" y="449453"/>
                  </a:lnTo>
                  <a:lnTo>
                    <a:pt x="75933" y="455422"/>
                  </a:lnTo>
                  <a:lnTo>
                    <a:pt x="1755775" y="455422"/>
                  </a:lnTo>
                  <a:lnTo>
                    <a:pt x="1785340" y="449453"/>
                  </a:lnTo>
                  <a:lnTo>
                    <a:pt x="1809470" y="433197"/>
                  </a:lnTo>
                  <a:lnTo>
                    <a:pt x="1825752" y="409067"/>
                  </a:lnTo>
                  <a:lnTo>
                    <a:pt x="1831720" y="379514"/>
                  </a:lnTo>
                  <a:lnTo>
                    <a:pt x="1831720" y="75907"/>
                  </a:lnTo>
                  <a:lnTo>
                    <a:pt x="1825752" y="46355"/>
                  </a:lnTo>
                  <a:lnTo>
                    <a:pt x="1809470" y="22225"/>
                  </a:lnTo>
                  <a:lnTo>
                    <a:pt x="1785340" y="5969"/>
                  </a:lnTo>
                  <a:lnTo>
                    <a:pt x="1755775" y="0"/>
                  </a:lnTo>
                  <a:close/>
                </a:path>
              </a:pathLst>
            </a:custGeom>
            <a:solidFill>
              <a:srgbClr val="00338D"/>
            </a:solidFill>
          </p:spPr>
          <p:txBody>
            <a:bodyPr wrap="square" lIns="0" tIns="0" rIns="0" bIns="0" rtlCol="0"/>
            <a:lstStyle/>
            <a:p>
              <a:endParaRPr sz="1200"/>
            </a:p>
          </p:txBody>
        </p:sp>
        <p:sp>
          <p:nvSpPr>
            <p:cNvPr id="5" name="object 5"/>
            <p:cNvSpPr/>
            <p:nvPr/>
          </p:nvSpPr>
          <p:spPr>
            <a:xfrm>
              <a:off x="233172" y="2711190"/>
              <a:ext cx="1831975" cy="455930"/>
            </a:xfrm>
            <a:custGeom>
              <a:avLst/>
              <a:gdLst/>
              <a:ahLst/>
              <a:cxnLst/>
              <a:rect l="l" t="t" r="r" b="b"/>
              <a:pathLst>
                <a:path w="1831975" h="455930">
                  <a:moveTo>
                    <a:pt x="0" y="75907"/>
                  </a:moveTo>
                  <a:lnTo>
                    <a:pt x="5969" y="46354"/>
                  </a:lnTo>
                  <a:lnTo>
                    <a:pt x="22237" y="22237"/>
                  </a:lnTo>
                  <a:lnTo>
                    <a:pt x="46380" y="5968"/>
                  </a:lnTo>
                  <a:lnTo>
                    <a:pt x="75946" y="0"/>
                  </a:lnTo>
                  <a:lnTo>
                    <a:pt x="1755775" y="0"/>
                  </a:lnTo>
                  <a:lnTo>
                    <a:pt x="1785340" y="5968"/>
                  </a:lnTo>
                  <a:lnTo>
                    <a:pt x="1809483" y="22237"/>
                  </a:lnTo>
                  <a:lnTo>
                    <a:pt x="1825752" y="46354"/>
                  </a:lnTo>
                  <a:lnTo>
                    <a:pt x="1831720" y="75907"/>
                  </a:lnTo>
                  <a:lnTo>
                    <a:pt x="1831720" y="379526"/>
                  </a:lnTo>
                  <a:lnTo>
                    <a:pt x="1825752" y="409066"/>
                  </a:lnTo>
                  <a:lnTo>
                    <a:pt x="1809483" y="433196"/>
                  </a:lnTo>
                  <a:lnTo>
                    <a:pt x="1785340" y="449465"/>
                  </a:lnTo>
                  <a:lnTo>
                    <a:pt x="1755775" y="455421"/>
                  </a:lnTo>
                  <a:lnTo>
                    <a:pt x="75946" y="455421"/>
                  </a:lnTo>
                  <a:lnTo>
                    <a:pt x="46380" y="449465"/>
                  </a:lnTo>
                  <a:lnTo>
                    <a:pt x="22237" y="433196"/>
                  </a:lnTo>
                  <a:lnTo>
                    <a:pt x="5969" y="409066"/>
                  </a:lnTo>
                  <a:lnTo>
                    <a:pt x="0" y="379526"/>
                  </a:lnTo>
                  <a:lnTo>
                    <a:pt x="0" y="75907"/>
                  </a:lnTo>
                  <a:close/>
                </a:path>
              </a:pathLst>
            </a:custGeom>
            <a:ln w="6349">
              <a:solidFill>
                <a:srgbClr val="0091DA"/>
              </a:solidFill>
            </a:ln>
          </p:spPr>
          <p:txBody>
            <a:bodyPr wrap="square" lIns="0" tIns="0" rIns="0" bIns="0" rtlCol="0"/>
            <a:lstStyle/>
            <a:p>
              <a:endParaRPr sz="1200"/>
            </a:p>
          </p:txBody>
        </p:sp>
      </p:grpSp>
      <p:sp>
        <p:nvSpPr>
          <p:cNvPr id="6" name="object 6"/>
          <p:cNvSpPr txBox="1"/>
          <p:nvPr/>
        </p:nvSpPr>
        <p:spPr>
          <a:xfrm>
            <a:off x="758540" y="3371372"/>
            <a:ext cx="918210" cy="254000"/>
          </a:xfrm>
          <a:prstGeom prst="rect">
            <a:avLst/>
          </a:prstGeom>
        </p:spPr>
        <p:txBody>
          <a:bodyPr vert="horz" wrap="square" lIns="0" tIns="12700" rIns="0" bIns="0" rtlCol="0">
            <a:spAutoFit/>
          </a:bodyPr>
          <a:lstStyle/>
          <a:p>
            <a:pPr marL="12700">
              <a:lnSpc>
                <a:spcPct val="100000"/>
              </a:lnSpc>
              <a:spcBef>
                <a:spcPts val="100"/>
              </a:spcBef>
            </a:pPr>
            <a:r>
              <a:rPr sz="1500" b="1" spc="-10" dirty="0">
                <a:solidFill>
                  <a:srgbClr val="FFFFFF"/>
                </a:solidFill>
                <a:latin typeface="Arial"/>
                <a:cs typeface="Arial"/>
              </a:rPr>
              <a:t>vantaggio</a:t>
            </a:r>
            <a:endParaRPr sz="1500">
              <a:latin typeface="Arial"/>
              <a:cs typeface="Arial"/>
            </a:endParaRPr>
          </a:p>
        </p:txBody>
      </p:sp>
      <p:grpSp>
        <p:nvGrpSpPr>
          <p:cNvPr id="7" name="object 7"/>
          <p:cNvGrpSpPr/>
          <p:nvPr/>
        </p:nvGrpSpPr>
        <p:grpSpPr>
          <a:xfrm>
            <a:off x="236603" y="1556286"/>
            <a:ext cx="1866900" cy="463550"/>
            <a:chOff x="176656" y="1223644"/>
            <a:chExt cx="1866900" cy="463550"/>
          </a:xfrm>
        </p:grpSpPr>
        <p:sp>
          <p:nvSpPr>
            <p:cNvPr id="8" name="object 8"/>
            <p:cNvSpPr/>
            <p:nvPr/>
          </p:nvSpPr>
          <p:spPr>
            <a:xfrm>
              <a:off x="179834" y="1226819"/>
              <a:ext cx="1860550" cy="457200"/>
            </a:xfrm>
            <a:custGeom>
              <a:avLst/>
              <a:gdLst/>
              <a:ahLst/>
              <a:cxnLst/>
              <a:rect l="l" t="t" r="r" b="b"/>
              <a:pathLst>
                <a:path w="1860550" h="457200">
                  <a:moveTo>
                    <a:pt x="1784235" y="0"/>
                  </a:moveTo>
                  <a:lnTo>
                    <a:pt x="76187" y="0"/>
                  </a:lnTo>
                  <a:lnTo>
                    <a:pt x="46520" y="5981"/>
                  </a:lnTo>
                  <a:lnTo>
                    <a:pt x="22313" y="22313"/>
                  </a:lnTo>
                  <a:lnTo>
                    <a:pt x="5981" y="46532"/>
                  </a:lnTo>
                  <a:lnTo>
                    <a:pt x="0" y="76200"/>
                  </a:lnTo>
                  <a:lnTo>
                    <a:pt x="0" y="381000"/>
                  </a:lnTo>
                  <a:lnTo>
                    <a:pt x="5981" y="410667"/>
                  </a:lnTo>
                  <a:lnTo>
                    <a:pt x="22313" y="434886"/>
                  </a:lnTo>
                  <a:lnTo>
                    <a:pt x="46520" y="451218"/>
                  </a:lnTo>
                  <a:lnTo>
                    <a:pt x="76187" y="457200"/>
                  </a:lnTo>
                  <a:lnTo>
                    <a:pt x="1784235" y="457200"/>
                  </a:lnTo>
                  <a:lnTo>
                    <a:pt x="1813890" y="451218"/>
                  </a:lnTo>
                  <a:lnTo>
                    <a:pt x="1838109" y="434886"/>
                  </a:lnTo>
                  <a:lnTo>
                    <a:pt x="1854428" y="410667"/>
                  </a:lnTo>
                  <a:lnTo>
                    <a:pt x="1860423" y="381000"/>
                  </a:lnTo>
                  <a:lnTo>
                    <a:pt x="1860423" y="76200"/>
                  </a:lnTo>
                  <a:lnTo>
                    <a:pt x="1854428" y="46532"/>
                  </a:lnTo>
                  <a:lnTo>
                    <a:pt x="1838109" y="22313"/>
                  </a:lnTo>
                  <a:lnTo>
                    <a:pt x="1813890" y="5981"/>
                  </a:lnTo>
                  <a:lnTo>
                    <a:pt x="1784235" y="0"/>
                  </a:lnTo>
                  <a:close/>
                </a:path>
              </a:pathLst>
            </a:custGeom>
            <a:solidFill>
              <a:srgbClr val="00338D"/>
            </a:solidFill>
          </p:spPr>
          <p:txBody>
            <a:bodyPr wrap="square" lIns="0" tIns="0" rIns="0" bIns="0" rtlCol="0"/>
            <a:lstStyle/>
            <a:p>
              <a:endParaRPr/>
            </a:p>
          </p:txBody>
        </p:sp>
        <p:sp>
          <p:nvSpPr>
            <p:cNvPr id="9" name="object 9"/>
            <p:cNvSpPr/>
            <p:nvPr/>
          </p:nvSpPr>
          <p:spPr>
            <a:xfrm>
              <a:off x="179831" y="1226819"/>
              <a:ext cx="1860550" cy="457200"/>
            </a:xfrm>
            <a:custGeom>
              <a:avLst/>
              <a:gdLst/>
              <a:ahLst/>
              <a:cxnLst/>
              <a:rect l="l" t="t" r="r" b="b"/>
              <a:pathLst>
                <a:path w="1860550" h="457200">
                  <a:moveTo>
                    <a:pt x="0" y="76200"/>
                  </a:moveTo>
                  <a:lnTo>
                    <a:pt x="5981" y="46532"/>
                  </a:lnTo>
                  <a:lnTo>
                    <a:pt x="22313" y="22313"/>
                  </a:lnTo>
                  <a:lnTo>
                    <a:pt x="46532" y="5981"/>
                  </a:lnTo>
                  <a:lnTo>
                    <a:pt x="76187" y="0"/>
                  </a:lnTo>
                  <a:lnTo>
                    <a:pt x="1784235" y="0"/>
                  </a:lnTo>
                  <a:lnTo>
                    <a:pt x="1813890" y="5981"/>
                  </a:lnTo>
                  <a:lnTo>
                    <a:pt x="1838109" y="22313"/>
                  </a:lnTo>
                  <a:lnTo>
                    <a:pt x="1854441" y="46532"/>
                  </a:lnTo>
                  <a:lnTo>
                    <a:pt x="1860423" y="76200"/>
                  </a:lnTo>
                  <a:lnTo>
                    <a:pt x="1860423" y="381000"/>
                  </a:lnTo>
                  <a:lnTo>
                    <a:pt x="1854441" y="410667"/>
                  </a:lnTo>
                  <a:lnTo>
                    <a:pt x="1838109" y="434886"/>
                  </a:lnTo>
                  <a:lnTo>
                    <a:pt x="1813890" y="451218"/>
                  </a:lnTo>
                  <a:lnTo>
                    <a:pt x="1784235" y="457200"/>
                  </a:lnTo>
                  <a:lnTo>
                    <a:pt x="76187" y="457200"/>
                  </a:lnTo>
                  <a:lnTo>
                    <a:pt x="46532" y="451218"/>
                  </a:lnTo>
                  <a:lnTo>
                    <a:pt x="22313" y="434886"/>
                  </a:lnTo>
                  <a:lnTo>
                    <a:pt x="5981" y="410667"/>
                  </a:lnTo>
                  <a:lnTo>
                    <a:pt x="0" y="381000"/>
                  </a:lnTo>
                  <a:lnTo>
                    <a:pt x="0" y="76200"/>
                  </a:lnTo>
                  <a:close/>
                </a:path>
              </a:pathLst>
            </a:custGeom>
            <a:ln w="6350">
              <a:solidFill>
                <a:srgbClr val="0091DA"/>
              </a:solidFill>
            </a:ln>
          </p:spPr>
          <p:txBody>
            <a:bodyPr wrap="square" lIns="0" tIns="0" rIns="0" bIns="0" rtlCol="0"/>
            <a:lstStyle/>
            <a:p>
              <a:endParaRPr/>
            </a:p>
          </p:txBody>
        </p:sp>
      </p:grpSp>
      <p:sp>
        <p:nvSpPr>
          <p:cNvPr id="10" name="object 10"/>
          <p:cNvSpPr txBox="1"/>
          <p:nvPr/>
        </p:nvSpPr>
        <p:spPr>
          <a:xfrm>
            <a:off x="675638" y="1672014"/>
            <a:ext cx="86677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FFFFF"/>
                </a:solidFill>
                <a:latin typeface="Arial"/>
                <a:cs typeface="Arial"/>
              </a:rPr>
              <a:t>interesse</a:t>
            </a:r>
            <a:endParaRPr sz="1200" dirty="0">
              <a:latin typeface="Arial"/>
              <a:cs typeface="Arial"/>
            </a:endParaRPr>
          </a:p>
        </p:txBody>
      </p:sp>
      <p:sp>
        <p:nvSpPr>
          <p:cNvPr id="11" name="object 11"/>
          <p:cNvSpPr/>
          <p:nvPr/>
        </p:nvSpPr>
        <p:spPr>
          <a:xfrm>
            <a:off x="2977895" y="3148164"/>
            <a:ext cx="5914390" cy="1162685"/>
          </a:xfrm>
          <a:custGeom>
            <a:avLst/>
            <a:gdLst/>
            <a:ahLst/>
            <a:cxnLst/>
            <a:rect l="l" t="t" r="r" b="b"/>
            <a:pathLst>
              <a:path w="5914390" h="1162685">
                <a:moveTo>
                  <a:pt x="0" y="0"/>
                </a:moveTo>
                <a:lnTo>
                  <a:pt x="5914262" y="0"/>
                </a:lnTo>
                <a:lnTo>
                  <a:pt x="5914262" y="1162303"/>
                </a:lnTo>
                <a:lnTo>
                  <a:pt x="0" y="1162303"/>
                </a:lnTo>
                <a:lnTo>
                  <a:pt x="0" y="0"/>
                </a:lnTo>
                <a:close/>
              </a:path>
            </a:pathLst>
          </a:custGeom>
          <a:ln w="6350">
            <a:solidFill>
              <a:srgbClr val="F3850D"/>
            </a:solidFill>
          </a:ln>
        </p:spPr>
        <p:txBody>
          <a:bodyPr wrap="square" lIns="0" tIns="0" rIns="0" bIns="0" rtlCol="0"/>
          <a:lstStyle/>
          <a:p>
            <a:endParaRPr/>
          </a:p>
        </p:txBody>
      </p:sp>
      <p:sp>
        <p:nvSpPr>
          <p:cNvPr id="12" name="object 12"/>
          <p:cNvSpPr txBox="1"/>
          <p:nvPr/>
        </p:nvSpPr>
        <p:spPr>
          <a:xfrm>
            <a:off x="4306504" y="3323935"/>
            <a:ext cx="4247515" cy="682238"/>
          </a:xfrm>
          <a:prstGeom prst="rect">
            <a:avLst/>
          </a:prstGeom>
        </p:spPr>
        <p:txBody>
          <a:bodyPr vert="horz" wrap="square" lIns="0" tIns="12700" rIns="0" bIns="0" rtlCol="0">
            <a:spAutoFit/>
          </a:bodyPr>
          <a:lstStyle/>
          <a:p>
            <a:pPr marL="906780" marR="5080" indent="-894715">
              <a:lnSpc>
                <a:spcPct val="100000"/>
              </a:lnSpc>
              <a:spcBef>
                <a:spcPts val="100"/>
              </a:spcBef>
            </a:pPr>
            <a:r>
              <a:rPr sz="1200" b="1" dirty="0">
                <a:solidFill>
                  <a:srgbClr val="00338D"/>
                </a:solidFill>
                <a:latin typeface="Arial"/>
                <a:cs typeface="Arial"/>
              </a:rPr>
              <a:t>Concreta</a:t>
            </a:r>
            <a:r>
              <a:rPr sz="1200" b="1" spc="-75" dirty="0">
                <a:solidFill>
                  <a:srgbClr val="00338D"/>
                </a:solidFill>
                <a:latin typeface="Arial"/>
                <a:cs typeface="Arial"/>
              </a:rPr>
              <a:t> </a:t>
            </a:r>
            <a:r>
              <a:rPr sz="1200" b="1" dirty="0">
                <a:solidFill>
                  <a:srgbClr val="00338D"/>
                </a:solidFill>
                <a:latin typeface="Arial"/>
                <a:cs typeface="Arial"/>
              </a:rPr>
              <a:t>acquisizione</a:t>
            </a:r>
            <a:r>
              <a:rPr sz="1200" b="1" spc="-55" dirty="0">
                <a:solidFill>
                  <a:srgbClr val="00338D"/>
                </a:solidFill>
                <a:latin typeface="Arial"/>
                <a:cs typeface="Arial"/>
              </a:rPr>
              <a:t> </a:t>
            </a:r>
            <a:r>
              <a:rPr sz="1200" b="1" dirty="0">
                <a:latin typeface="Arial"/>
                <a:cs typeface="Arial"/>
              </a:rPr>
              <a:t>di</a:t>
            </a:r>
            <a:r>
              <a:rPr sz="1200" b="1" spc="-50" dirty="0">
                <a:latin typeface="Arial"/>
                <a:cs typeface="Arial"/>
              </a:rPr>
              <a:t> </a:t>
            </a:r>
            <a:r>
              <a:rPr sz="1200" b="1" dirty="0">
                <a:latin typeface="Arial"/>
                <a:cs typeface="Arial"/>
              </a:rPr>
              <a:t>una</a:t>
            </a:r>
            <a:r>
              <a:rPr sz="1200" b="1" spc="-40" dirty="0">
                <a:latin typeface="Arial"/>
                <a:cs typeface="Arial"/>
              </a:rPr>
              <a:t> </a:t>
            </a:r>
            <a:r>
              <a:rPr sz="1200" b="1" dirty="0">
                <a:latin typeface="Arial"/>
                <a:cs typeface="Arial"/>
              </a:rPr>
              <a:t>utilità</a:t>
            </a:r>
            <a:r>
              <a:rPr sz="1200" b="1" spc="-75" dirty="0">
                <a:latin typeface="Arial"/>
                <a:cs typeface="Arial"/>
              </a:rPr>
              <a:t> </a:t>
            </a:r>
            <a:r>
              <a:rPr sz="1200" b="1" spc="-10" dirty="0">
                <a:latin typeface="Arial"/>
                <a:cs typeface="Arial"/>
              </a:rPr>
              <a:t>economica </a:t>
            </a:r>
            <a:r>
              <a:rPr sz="1200" b="1" dirty="0">
                <a:latin typeface="Arial"/>
                <a:cs typeface="Arial"/>
              </a:rPr>
              <a:t>per</a:t>
            </a:r>
            <a:r>
              <a:rPr sz="1200" b="1" spc="-15" dirty="0">
                <a:latin typeface="Arial"/>
                <a:cs typeface="Arial"/>
              </a:rPr>
              <a:t> </a:t>
            </a:r>
            <a:r>
              <a:rPr sz="1200" b="1" dirty="0">
                <a:latin typeface="Arial"/>
                <a:cs typeface="Arial"/>
              </a:rPr>
              <a:t>la</a:t>
            </a:r>
            <a:r>
              <a:rPr sz="1200" b="1" spc="-35" dirty="0">
                <a:latin typeface="Arial"/>
                <a:cs typeface="Arial"/>
              </a:rPr>
              <a:t> </a:t>
            </a:r>
            <a:r>
              <a:rPr sz="1200" b="1" spc="-10" dirty="0">
                <a:latin typeface="Arial"/>
                <a:cs typeface="Arial"/>
              </a:rPr>
              <a:t>società.</a:t>
            </a:r>
            <a:endParaRPr sz="1200" dirty="0">
              <a:latin typeface="Arial"/>
              <a:cs typeface="Arial"/>
            </a:endParaRPr>
          </a:p>
          <a:p>
            <a:pPr marL="678180">
              <a:lnSpc>
                <a:spcPct val="100000"/>
              </a:lnSpc>
              <a:spcBef>
                <a:spcPts val="900"/>
              </a:spcBef>
            </a:pPr>
            <a:r>
              <a:rPr sz="1200" b="1" dirty="0">
                <a:latin typeface="Arial"/>
                <a:cs typeface="Arial"/>
              </a:rPr>
              <a:t>Indagine</a:t>
            </a:r>
            <a:r>
              <a:rPr sz="1200" b="1" spc="-90" dirty="0">
                <a:latin typeface="Arial"/>
                <a:cs typeface="Arial"/>
              </a:rPr>
              <a:t> </a:t>
            </a:r>
            <a:r>
              <a:rPr sz="1200" b="1" spc="-10" dirty="0">
                <a:latin typeface="Arial"/>
                <a:cs typeface="Arial"/>
              </a:rPr>
              <a:t>oggettiva.</a:t>
            </a:r>
            <a:endParaRPr sz="1200" dirty="0">
              <a:latin typeface="Arial"/>
              <a:cs typeface="Arial"/>
            </a:endParaRPr>
          </a:p>
        </p:txBody>
      </p:sp>
      <p:sp>
        <p:nvSpPr>
          <p:cNvPr id="13" name="object 13"/>
          <p:cNvSpPr/>
          <p:nvPr/>
        </p:nvSpPr>
        <p:spPr>
          <a:xfrm>
            <a:off x="2978338" y="1446050"/>
            <a:ext cx="5914390" cy="1264920"/>
          </a:xfrm>
          <a:custGeom>
            <a:avLst/>
            <a:gdLst/>
            <a:ahLst/>
            <a:cxnLst/>
            <a:rect l="l" t="t" r="r" b="b"/>
            <a:pathLst>
              <a:path w="5914390" h="1264920">
                <a:moveTo>
                  <a:pt x="0" y="0"/>
                </a:moveTo>
                <a:lnTo>
                  <a:pt x="5914262" y="0"/>
                </a:lnTo>
                <a:lnTo>
                  <a:pt x="5914262" y="1264919"/>
                </a:lnTo>
                <a:lnTo>
                  <a:pt x="0" y="1264919"/>
                </a:lnTo>
                <a:lnTo>
                  <a:pt x="0" y="0"/>
                </a:lnTo>
                <a:close/>
              </a:path>
            </a:pathLst>
          </a:custGeom>
          <a:ln w="6350">
            <a:solidFill>
              <a:srgbClr val="F3850D"/>
            </a:solidFill>
          </a:ln>
        </p:spPr>
        <p:txBody>
          <a:bodyPr wrap="square" lIns="0" tIns="0" rIns="0" bIns="0" rtlCol="0"/>
          <a:lstStyle/>
          <a:p>
            <a:endParaRPr/>
          </a:p>
        </p:txBody>
      </p:sp>
      <p:sp>
        <p:nvSpPr>
          <p:cNvPr id="14" name="object 14"/>
          <p:cNvSpPr txBox="1"/>
          <p:nvPr/>
        </p:nvSpPr>
        <p:spPr>
          <a:xfrm>
            <a:off x="4200459" y="1508991"/>
            <a:ext cx="4353560" cy="797654"/>
          </a:xfrm>
          <a:prstGeom prst="rect">
            <a:avLst/>
          </a:prstGeom>
        </p:spPr>
        <p:txBody>
          <a:bodyPr vert="horz" wrap="square" lIns="0" tIns="127000" rIns="0" bIns="0" rtlCol="0">
            <a:spAutoFit/>
          </a:bodyPr>
          <a:lstStyle/>
          <a:p>
            <a:pPr marL="90170">
              <a:lnSpc>
                <a:spcPct val="100000"/>
              </a:lnSpc>
              <a:spcBef>
                <a:spcPts val="1000"/>
              </a:spcBef>
            </a:pPr>
            <a:r>
              <a:rPr sz="1200" b="1" dirty="0">
                <a:solidFill>
                  <a:srgbClr val="00338D"/>
                </a:solidFill>
                <a:latin typeface="Arial"/>
                <a:cs typeface="Arial"/>
              </a:rPr>
              <a:t>Azione</a:t>
            </a:r>
            <a:r>
              <a:rPr sz="1200" b="1" spc="-30" dirty="0">
                <a:solidFill>
                  <a:srgbClr val="00338D"/>
                </a:solidFill>
                <a:latin typeface="Arial"/>
                <a:cs typeface="Arial"/>
              </a:rPr>
              <a:t> </a:t>
            </a:r>
            <a:r>
              <a:rPr sz="1200" b="1" dirty="0">
                <a:solidFill>
                  <a:srgbClr val="00338D"/>
                </a:solidFill>
                <a:latin typeface="Arial"/>
                <a:cs typeface="Arial"/>
              </a:rPr>
              <a:t>finalizzata</a:t>
            </a:r>
            <a:r>
              <a:rPr sz="1200" b="1" spc="-85" dirty="0">
                <a:solidFill>
                  <a:srgbClr val="00338D"/>
                </a:solidFill>
                <a:latin typeface="Arial"/>
                <a:cs typeface="Arial"/>
              </a:rPr>
              <a:t> </a:t>
            </a:r>
            <a:r>
              <a:rPr sz="1200" b="1" spc="-10" dirty="0">
                <a:latin typeface="Arial"/>
                <a:cs typeface="Arial"/>
              </a:rPr>
              <a:t>all’utilità</a:t>
            </a:r>
            <a:r>
              <a:rPr sz="1200" b="1" spc="-90" dirty="0">
                <a:latin typeface="Arial"/>
                <a:cs typeface="Arial"/>
              </a:rPr>
              <a:t> </a:t>
            </a:r>
            <a:r>
              <a:rPr sz="1200" b="1" spc="-10" dirty="0">
                <a:latin typeface="Arial"/>
                <a:cs typeface="Arial"/>
              </a:rPr>
              <a:t>dell’ente.</a:t>
            </a:r>
            <a:endParaRPr sz="1200" dirty="0">
              <a:latin typeface="Arial"/>
              <a:cs typeface="Arial"/>
            </a:endParaRPr>
          </a:p>
          <a:p>
            <a:pPr marL="12700">
              <a:lnSpc>
                <a:spcPct val="100000"/>
              </a:lnSpc>
              <a:spcBef>
                <a:spcPts val="900"/>
              </a:spcBef>
            </a:pPr>
            <a:r>
              <a:rPr sz="1200" b="1" dirty="0">
                <a:latin typeface="Arial"/>
                <a:cs typeface="Arial"/>
              </a:rPr>
              <a:t>Indagine</a:t>
            </a:r>
            <a:r>
              <a:rPr sz="1200" b="1" spc="-50" dirty="0">
                <a:latin typeface="Arial"/>
                <a:cs typeface="Arial"/>
              </a:rPr>
              <a:t> </a:t>
            </a:r>
            <a:r>
              <a:rPr sz="1200" b="1" dirty="0">
                <a:latin typeface="Arial"/>
                <a:cs typeface="Arial"/>
              </a:rPr>
              <a:t>su</a:t>
            </a:r>
            <a:r>
              <a:rPr sz="1200" b="1" spc="-5" dirty="0">
                <a:latin typeface="Arial"/>
                <a:cs typeface="Arial"/>
              </a:rPr>
              <a:t> </a:t>
            </a:r>
            <a:r>
              <a:rPr sz="1200" b="1" dirty="0">
                <a:latin typeface="Arial"/>
                <a:cs typeface="Arial"/>
              </a:rPr>
              <a:t>elemento</a:t>
            </a:r>
            <a:r>
              <a:rPr sz="1200" b="1" spc="-10" dirty="0">
                <a:latin typeface="Arial"/>
                <a:cs typeface="Arial"/>
              </a:rPr>
              <a:t> soggettivo</a:t>
            </a:r>
            <a:r>
              <a:rPr sz="1200" b="1" spc="-20" dirty="0">
                <a:latin typeface="Arial"/>
                <a:cs typeface="Arial"/>
              </a:rPr>
              <a:t> </a:t>
            </a:r>
            <a:r>
              <a:rPr sz="1200" b="1" spc="-10" dirty="0">
                <a:latin typeface="Arial"/>
                <a:cs typeface="Arial"/>
              </a:rPr>
              <a:t>dell’autore</a:t>
            </a:r>
            <a:r>
              <a:rPr sz="1200" b="1" spc="-114" dirty="0">
                <a:latin typeface="Arial"/>
                <a:cs typeface="Arial"/>
              </a:rPr>
              <a:t> </a:t>
            </a:r>
            <a:r>
              <a:rPr sz="1200" b="1" spc="-10" dirty="0">
                <a:latin typeface="Arial"/>
                <a:cs typeface="Arial"/>
              </a:rPr>
              <a:t>(i.e.</a:t>
            </a:r>
            <a:endParaRPr sz="1200" dirty="0">
              <a:latin typeface="Arial"/>
              <a:cs typeface="Arial"/>
            </a:endParaRPr>
          </a:p>
          <a:p>
            <a:pPr marL="1025525">
              <a:lnSpc>
                <a:spcPct val="100000"/>
              </a:lnSpc>
            </a:pPr>
            <a:r>
              <a:rPr sz="1200" b="1" i="1" dirty="0">
                <a:solidFill>
                  <a:srgbClr val="00338D"/>
                </a:solidFill>
                <a:latin typeface="Arial"/>
                <a:cs typeface="Arial"/>
              </a:rPr>
              <a:t>agire</a:t>
            </a:r>
            <a:r>
              <a:rPr sz="1200" b="1" i="1" spc="-25" dirty="0">
                <a:solidFill>
                  <a:srgbClr val="00338D"/>
                </a:solidFill>
                <a:latin typeface="Arial"/>
                <a:cs typeface="Arial"/>
              </a:rPr>
              <a:t> </a:t>
            </a:r>
            <a:r>
              <a:rPr sz="1200" b="1" i="1" dirty="0">
                <a:solidFill>
                  <a:srgbClr val="00338D"/>
                </a:solidFill>
                <a:latin typeface="Arial"/>
                <a:cs typeface="Arial"/>
              </a:rPr>
              <a:t>con</a:t>
            </a:r>
            <a:r>
              <a:rPr sz="1200" b="1" i="1" spc="-45" dirty="0">
                <a:solidFill>
                  <a:srgbClr val="00338D"/>
                </a:solidFill>
                <a:latin typeface="Arial"/>
                <a:cs typeface="Arial"/>
              </a:rPr>
              <a:t> </a:t>
            </a:r>
            <a:r>
              <a:rPr sz="1200" b="1" i="1" spc="-10" dirty="0">
                <a:solidFill>
                  <a:srgbClr val="00338D"/>
                </a:solidFill>
                <a:latin typeface="Arial"/>
                <a:cs typeface="Arial"/>
              </a:rPr>
              <a:t>dolo</a:t>
            </a:r>
            <a:r>
              <a:rPr sz="1200" b="1" spc="-10" dirty="0">
                <a:latin typeface="Arial"/>
                <a:cs typeface="Arial"/>
              </a:rPr>
              <a:t>).</a:t>
            </a:r>
            <a:endParaRPr sz="1200" dirty="0">
              <a:latin typeface="Arial"/>
              <a:cs typeface="Arial"/>
            </a:endParaRPr>
          </a:p>
        </p:txBody>
      </p:sp>
      <p:grpSp>
        <p:nvGrpSpPr>
          <p:cNvPr id="15" name="object 15"/>
          <p:cNvGrpSpPr/>
          <p:nvPr/>
        </p:nvGrpSpPr>
        <p:grpSpPr>
          <a:xfrm>
            <a:off x="4238559" y="2412140"/>
            <a:ext cx="3505200" cy="425450"/>
            <a:chOff x="4238116" y="2095373"/>
            <a:chExt cx="3505200" cy="425450"/>
          </a:xfrm>
        </p:grpSpPr>
        <p:pic>
          <p:nvPicPr>
            <p:cNvPr id="16" name="object 16"/>
            <p:cNvPicPr/>
            <p:nvPr/>
          </p:nvPicPr>
          <p:blipFill>
            <a:blip r:embed="rId2" cstate="print"/>
            <a:stretch>
              <a:fillRect/>
            </a:stretch>
          </p:blipFill>
          <p:spPr>
            <a:xfrm>
              <a:off x="4241291" y="2098548"/>
              <a:ext cx="3499103" cy="419099"/>
            </a:xfrm>
            <a:prstGeom prst="rect">
              <a:avLst/>
            </a:prstGeom>
          </p:spPr>
        </p:pic>
        <p:sp>
          <p:nvSpPr>
            <p:cNvPr id="17" name="object 17"/>
            <p:cNvSpPr/>
            <p:nvPr/>
          </p:nvSpPr>
          <p:spPr>
            <a:xfrm>
              <a:off x="4241291" y="2098548"/>
              <a:ext cx="3498850" cy="419100"/>
            </a:xfrm>
            <a:custGeom>
              <a:avLst/>
              <a:gdLst/>
              <a:ahLst/>
              <a:cxnLst/>
              <a:rect l="l" t="t" r="r" b="b"/>
              <a:pathLst>
                <a:path w="3498850" h="419100">
                  <a:moveTo>
                    <a:pt x="0" y="69850"/>
                  </a:moveTo>
                  <a:lnTo>
                    <a:pt x="5486" y="42659"/>
                  </a:lnTo>
                  <a:lnTo>
                    <a:pt x="20459" y="20459"/>
                  </a:lnTo>
                  <a:lnTo>
                    <a:pt x="42659" y="5486"/>
                  </a:lnTo>
                  <a:lnTo>
                    <a:pt x="69837" y="0"/>
                  </a:lnTo>
                  <a:lnTo>
                    <a:pt x="3428885" y="0"/>
                  </a:lnTo>
                  <a:lnTo>
                    <a:pt x="3456063" y="5486"/>
                  </a:lnTo>
                  <a:lnTo>
                    <a:pt x="3478263" y="20459"/>
                  </a:lnTo>
                  <a:lnTo>
                    <a:pt x="3493236" y="42659"/>
                  </a:lnTo>
                  <a:lnTo>
                    <a:pt x="3498723" y="69850"/>
                  </a:lnTo>
                  <a:lnTo>
                    <a:pt x="3498723" y="349250"/>
                  </a:lnTo>
                  <a:lnTo>
                    <a:pt x="3493236" y="376440"/>
                  </a:lnTo>
                  <a:lnTo>
                    <a:pt x="3478263" y="398640"/>
                  </a:lnTo>
                  <a:lnTo>
                    <a:pt x="3456063" y="413613"/>
                  </a:lnTo>
                  <a:lnTo>
                    <a:pt x="3428885" y="419100"/>
                  </a:lnTo>
                  <a:lnTo>
                    <a:pt x="69837" y="419100"/>
                  </a:lnTo>
                  <a:lnTo>
                    <a:pt x="42659" y="413613"/>
                  </a:lnTo>
                  <a:lnTo>
                    <a:pt x="20459" y="398640"/>
                  </a:lnTo>
                  <a:lnTo>
                    <a:pt x="5486" y="376440"/>
                  </a:lnTo>
                  <a:lnTo>
                    <a:pt x="0" y="349250"/>
                  </a:lnTo>
                  <a:lnTo>
                    <a:pt x="0" y="69850"/>
                  </a:lnTo>
                  <a:close/>
                </a:path>
              </a:pathLst>
            </a:custGeom>
            <a:ln w="6350">
              <a:solidFill>
                <a:srgbClr val="00A19F"/>
              </a:solidFill>
            </a:ln>
          </p:spPr>
          <p:txBody>
            <a:bodyPr wrap="square" lIns="0" tIns="0" rIns="0" bIns="0" rtlCol="0"/>
            <a:lstStyle/>
            <a:p>
              <a:endParaRPr sz="1200"/>
            </a:p>
          </p:txBody>
        </p:sp>
      </p:grpSp>
      <p:sp>
        <p:nvSpPr>
          <p:cNvPr id="18" name="object 18"/>
          <p:cNvSpPr txBox="1"/>
          <p:nvPr/>
        </p:nvSpPr>
        <p:spPr>
          <a:xfrm>
            <a:off x="5102922" y="2486349"/>
            <a:ext cx="1664335" cy="239395"/>
          </a:xfrm>
          <a:prstGeom prst="rect">
            <a:avLst/>
          </a:prstGeom>
        </p:spPr>
        <p:txBody>
          <a:bodyPr vert="horz" wrap="square" lIns="0" tIns="13335" rIns="0" bIns="0" rtlCol="0">
            <a:spAutoFit/>
          </a:bodyPr>
          <a:lstStyle/>
          <a:p>
            <a:pPr marL="12700">
              <a:lnSpc>
                <a:spcPct val="100000"/>
              </a:lnSpc>
              <a:spcBef>
                <a:spcPts val="105"/>
              </a:spcBef>
            </a:pPr>
            <a:r>
              <a:rPr sz="1400" b="1" spc="-30" dirty="0">
                <a:latin typeface="Arial"/>
                <a:cs typeface="Arial"/>
              </a:rPr>
              <a:t>Valutazione</a:t>
            </a:r>
            <a:r>
              <a:rPr sz="1400" b="1" spc="-15" dirty="0">
                <a:latin typeface="Arial"/>
                <a:cs typeface="Arial"/>
              </a:rPr>
              <a:t> </a:t>
            </a:r>
            <a:r>
              <a:rPr sz="1400" b="1" spc="-10" dirty="0">
                <a:latin typeface="Arial"/>
                <a:cs typeface="Arial"/>
              </a:rPr>
              <a:t>Ex-</a:t>
            </a:r>
            <a:r>
              <a:rPr sz="1400" b="1" spc="-20" dirty="0">
                <a:latin typeface="Arial"/>
                <a:cs typeface="Arial"/>
              </a:rPr>
              <a:t>ante</a:t>
            </a:r>
            <a:endParaRPr sz="1400" dirty="0">
              <a:latin typeface="Arial"/>
              <a:cs typeface="Arial"/>
            </a:endParaRPr>
          </a:p>
        </p:txBody>
      </p:sp>
      <p:grpSp>
        <p:nvGrpSpPr>
          <p:cNvPr id="19" name="object 19"/>
          <p:cNvGrpSpPr/>
          <p:nvPr/>
        </p:nvGrpSpPr>
        <p:grpSpPr>
          <a:xfrm>
            <a:off x="3437126" y="3371949"/>
            <a:ext cx="4417060" cy="1138555"/>
            <a:chOff x="3349752" y="2834640"/>
            <a:chExt cx="4417060" cy="1138555"/>
          </a:xfrm>
        </p:grpSpPr>
        <p:pic>
          <p:nvPicPr>
            <p:cNvPr id="20" name="object 20"/>
            <p:cNvPicPr/>
            <p:nvPr/>
          </p:nvPicPr>
          <p:blipFill>
            <a:blip r:embed="rId3" cstate="print"/>
            <a:stretch>
              <a:fillRect/>
            </a:stretch>
          </p:blipFill>
          <p:spPr>
            <a:xfrm>
              <a:off x="4262628" y="3528059"/>
              <a:ext cx="3500627" cy="441947"/>
            </a:xfrm>
            <a:prstGeom prst="rect">
              <a:avLst/>
            </a:prstGeom>
          </p:spPr>
        </p:pic>
        <p:sp>
          <p:nvSpPr>
            <p:cNvPr id="21" name="object 21"/>
            <p:cNvSpPr/>
            <p:nvPr/>
          </p:nvSpPr>
          <p:spPr>
            <a:xfrm>
              <a:off x="4262628" y="3528059"/>
              <a:ext cx="3500754" cy="441959"/>
            </a:xfrm>
            <a:custGeom>
              <a:avLst/>
              <a:gdLst/>
              <a:ahLst/>
              <a:cxnLst/>
              <a:rect l="l" t="t" r="r" b="b"/>
              <a:pathLst>
                <a:path w="3500754" h="441960">
                  <a:moveTo>
                    <a:pt x="0" y="73660"/>
                  </a:moveTo>
                  <a:lnTo>
                    <a:pt x="5791" y="44983"/>
                  </a:lnTo>
                  <a:lnTo>
                    <a:pt x="21577" y="21577"/>
                  </a:lnTo>
                  <a:lnTo>
                    <a:pt x="44983" y="5791"/>
                  </a:lnTo>
                  <a:lnTo>
                    <a:pt x="73660" y="0"/>
                  </a:lnTo>
                  <a:lnTo>
                    <a:pt x="3426841" y="0"/>
                  </a:lnTo>
                  <a:lnTo>
                    <a:pt x="3455517" y="5791"/>
                  </a:lnTo>
                  <a:lnTo>
                    <a:pt x="3478923" y="21577"/>
                  </a:lnTo>
                  <a:lnTo>
                    <a:pt x="3494709" y="44983"/>
                  </a:lnTo>
                  <a:lnTo>
                    <a:pt x="3500501" y="73660"/>
                  </a:lnTo>
                  <a:lnTo>
                    <a:pt x="3500501" y="368300"/>
                  </a:lnTo>
                  <a:lnTo>
                    <a:pt x="3494709" y="396963"/>
                  </a:lnTo>
                  <a:lnTo>
                    <a:pt x="3478923" y="420382"/>
                  </a:lnTo>
                  <a:lnTo>
                    <a:pt x="3455517" y="436168"/>
                  </a:lnTo>
                  <a:lnTo>
                    <a:pt x="3426841" y="441960"/>
                  </a:lnTo>
                  <a:lnTo>
                    <a:pt x="73660" y="441960"/>
                  </a:lnTo>
                  <a:lnTo>
                    <a:pt x="44983" y="436168"/>
                  </a:lnTo>
                  <a:lnTo>
                    <a:pt x="21577" y="420382"/>
                  </a:lnTo>
                  <a:lnTo>
                    <a:pt x="5791" y="396963"/>
                  </a:lnTo>
                  <a:lnTo>
                    <a:pt x="0" y="368300"/>
                  </a:lnTo>
                  <a:lnTo>
                    <a:pt x="0" y="73660"/>
                  </a:lnTo>
                  <a:close/>
                </a:path>
              </a:pathLst>
            </a:custGeom>
            <a:ln w="6350">
              <a:solidFill>
                <a:srgbClr val="00A19F"/>
              </a:solidFill>
            </a:ln>
          </p:spPr>
          <p:txBody>
            <a:bodyPr wrap="square" lIns="0" tIns="0" rIns="0" bIns="0" rtlCol="0"/>
            <a:lstStyle/>
            <a:p>
              <a:endParaRPr/>
            </a:p>
          </p:txBody>
        </p:sp>
        <p:pic>
          <p:nvPicPr>
            <p:cNvPr id="22" name="object 22"/>
            <p:cNvPicPr/>
            <p:nvPr/>
          </p:nvPicPr>
          <p:blipFill>
            <a:blip r:embed="rId4" cstate="print"/>
            <a:stretch>
              <a:fillRect/>
            </a:stretch>
          </p:blipFill>
          <p:spPr>
            <a:xfrm>
              <a:off x="3349752" y="2834640"/>
              <a:ext cx="690371" cy="702563"/>
            </a:xfrm>
            <a:prstGeom prst="rect">
              <a:avLst/>
            </a:prstGeom>
          </p:spPr>
        </p:pic>
      </p:grpSp>
      <p:grpSp>
        <p:nvGrpSpPr>
          <p:cNvPr id="23" name="object 23"/>
          <p:cNvGrpSpPr/>
          <p:nvPr/>
        </p:nvGrpSpPr>
        <p:grpSpPr>
          <a:xfrm>
            <a:off x="2281871" y="1606070"/>
            <a:ext cx="393700" cy="352425"/>
            <a:chOff x="2281428" y="1289303"/>
            <a:chExt cx="393700" cy="352425"/>
          </a:xfrm>
        </p:grpSpPr>
        <p:pic>
          <p:nvPicPr>
            <p:cNvPr id="24" name="object 24"/>
            <p:cNvPicPr/>
            <p:nvPr/>
          </p:nvPicPr>
          <p:blipFill>
            <a:blip r:embed="rId5" cstate="print"/>
            <a:stretch>
              <a:fillRect/>
            </a:stretch>
          </p:blipFill>
          <p:spPr>
            <a:xfrm>
              <a:off x="2281428" y="1312163"/>
              <a:ext cx="393191" cy="329183"/>
            </a:xfrm>
            <a:prstGeom prst="rect">
              <a:avLst/>
            </a:prstGeom>
          </p:spPr>
        </p:pic>
        <p:sp>
          <p:nvSpPr>
            <p:cNvPr id="25" name="object 25"/>
            <p:cNvSpPr/>
            <p:nvPr/>
          </p:nvSpPr>
          <p:spPr>
            <a:xfrm>
              <a:off x="2334774" y="1289303"/>
              <a:ext cx="286385" cy="222250"/>
            </a:xfrm>
            <a:custGeom>
              <a:avLst/>
              <a:gdLst/>
              <a:ahLst/>
              <a:cxnLst/>
              <a:rect l="l" t="t" r="r" b="b"/>
              <a:pathLst>
                <a:path w="286385" h="222250">
                  <a:moveTo>
                    <a:pt x="225742" y="0"/>
                  </a:moveTo>
                  <a:lnTo>
                    <a:pt x="225742" y="55524"/>
                  </a:lnTo>
                  <a:lnTo>
                    <a:pt x="0" y="55524"/>
                  </a:lnTo>
                  <a:lnTo>
                    <a:pt x="0" y="166598"/>
                  </a:lnTo>
                  <a:lnTo>
                    <a:pt x="225742" y="166598"/>
                  </a:lnTo>
                  <a:lnTo>
                    <a:pt x="225742" y="222122"/>
                  </a:lnTo>
                  <a:lnTo>
                    <a:pt x="286004" y="111061"/>
                  </a:lnTo>
                  <a:lnTo>
                    <a:pt x="225742" y="0"/>
                  </a:lnTo>
                  <a:close/>
                </a:path>
              </a:pathLst>
            </a:custGeom>
            <a:solidFill>
              <a:srgbClr val="FFCC00"/>
            </a:solidFill>
          </p:spPr>
          <p:txBody>
            <a:bodyPr wrap="square" lIns="0" tIns="0" rIns="0" bIns="0" rtlCol="0"/>
            <a:lstStyle/>
            <a:p>
              <a:endParaRPr/>
            </a:p>
          </p:txBody>
        </p:sp>
      </p:grpSp>
      <p:pic>
        <p:nvPicPr>
          <p:cNvPr id="26" name="object 26"/>
          <p:cNvPicPr/>
          <p:nvPr/>
        </p:nvPicPr>
        <p:blipFill>
          <a:blip r:embed="rId6" cstate="print"/>
          <a:stretch>
            <a:fillRect/>
          </a:stretch>
        </p:blipFill>
        <p:spPr>
          <a:xfrm>
            <a:off x="3105912" y="1628930"/>
            <a:ext cx="851915" cy="504443"/>
          </a:xfrm>
          <a:prstGeom prst="rect">
            <a:avLst/>
          </a:prstGeom>
        </p:spPr>
      </p:pic>
      <p:sp>
        <p:nvSpPr>
          <p:cNvPr id="27" name="object 27"/>
          <p:cNvSpPr txBox="1"/>
          <p:nvPr/>
        </p:nvSpPr>
        <p:spPr>
          <a:xfrm>
            <a:off x="610683" y="4181944"/>
            <a:ext cx="6560184" cy="1295226"/>
          </a:xfrm>
          <a:prstGeom prst="rect">
            <a:avLst/>
          </a:prstGeom>
        </p:spPr>
        <p:txBody>
          <a:bodyPr vert="horz" wrap="square" lIns="0" tIns="12700" rIns="0" bIns="0" rtlCol="0">
            <a:spAutoFit/>
          </a:bodyPr>
          <a:lstStyle/>
          <a:p>
            <a:pPr marR="5080" algn="r">
              <a:lnSpc>
                <a:spcPct val="100000"/>
              </a:lnSpc>
              <a:spcBef>
                <a:spcPts val="100"/>
              </a:spcBef>
            </a:pPr>
            <a:r>
              <a:rPr sz="1200" b="1" spc="-30" dirty="0">
                <a:latin typeface="Arial"/>
                <a:cs typeface="Arial"/>
              </a:rPr>
              <a:t>Valutazione</a:t>
            </a:r>
            <a:r>
              <a:rPr sz="1200" b="1" spc="-40" dirty="0">
                <a:latin typeface="Arial"/>
                <a:cs typeface="Arial"/>
              </a:rPr>
              <a:t> </a:t>
            </a:r>
            <a:r>
              <a:rPr sz="1200" b="1" spc="-10" dirty="0">
                <a:latin typeface="Arial"/>
                <a:cs typeface="Arial"/>
              </a:rPr>
              <a:t>Ex-</a:t>
            </a:r>
            <a:r>
              <a:rPr sz="1200" b="1" spc="-20" dirty="0">
                <a:latin typeface="Arial"/>
                <a:cs typeface="Arial"/>
              </a:rPr>
              <a:t>post</a:t>
            </a:r>
            <a:endParaRPr sz="1200" dirty="0">
              <a:latin typeface="Arial"/>
              <a:cs typeface="Arial"/>
            </a:endParaRPr>
          </a:p>
          <a:p>
            <a:pPr>
              <a:lnSpc>
                <a:spcPct val="100000"/>
              </a:lnSpc>
              <a:spcBef>
                <a:spcPts val="980"/>
              </a:spcBef>
            </a:pPr>
            <a:endParaRPr sz="1200" dirty="0">
              <a:latin typeface="Arial"/>
              <a:cs typeface="Arial"/>
            </a:endParaRPr>
          </a:p>
          <a:p>
            <a:pPr marL="12700">
              <a:lnSpc>
                <a:spcPct val="100000"/>
              </a:lnSpc>
            </a:pPr>
            <a:r>
              <a:rPr sz="1200" dirty="0">
                <a:latin typeface="Arial"/>
                <a:cs typeface="Arial"/>
              </a:rPr>
              <a:t>La</a:t>
            </a:r>
            <a:r>
              <a:rPr sz="1200" spc="-35" dirty="0">
                <a:latin typeface="Arial"/>
                <a:cs typeface="Arial"/>
              </a:rPr>
              <a:t> </a:t>
            </a:r>
            <a:r>
              <a:rPr sz="1200" dirty="0">
                <a:latin typeface="Arial"/>
                <a:cs typeface="Arial"/>
              </a:rPr>
              <a:t>società</a:t>
            </a:r>
            <a:r>
              <a:rPr sz="1200" spc="-45" dirty="0">
                <a:latin typeface="Arial"/>
                <a:cs typeface="Arial"/>
              </a:rPr>
              <a:t> </a:t>
            </a:r>
            <a:r>
              <a:rPr sz="1200" b="1" dirty="0">
                <a:solidFill>
                  <a:srgbClr val="00338D"/>
                </a:solidFill>
                <a:latin typeface="Arial"/>
                <a:cs typeface="Arial"/>
              </a:rPr>
              <a:t>non</a:t>
            </a:r>
            <a:r>
              <a:rPr sz="1200" b="1" spc="-40" dirty="0">
                <a:solidFill>
                  <a:srgbClr val="00338D"/>
                </a:solidFill>
                <a:latin typeface="Arial"/>
                <a:cs typeface="Arial"/>
              </a:rPr>
              <a:t> </a:t>
            </a:r>
            <a:r>
              <a:rPr sz="1200" b="1" dirty="0">
                <a:solidFill>
                  <a:srgbClr val="00338D"/>
                </a:solidFill>
                <a:latin typeface="Arial"/>
                <a:cs typeface="Arial"/>
              </a:rPr>
              <a:t>è</a:t>
            </a:r>
            <a:r>
              <a:rPr sz="1200" b="1" spc="-25" dirty="0">
                <a:solidFill>
                  <a:srgbClr val="00338D"/>
                </a:solidFill>
                <a:latin typeface="Arial"/>
                <a:cs typeface="Arial"/>
              </a:rPr>
              <a:t> </a:t>
            </a:r>
            <a:r>
              <a:rPr sz="1200" b="1" dirty="0">
                <a:solidFill>
                  <a:srgbClr val="00338D"/>
                </a:solidFill>
                <a:latin typeface="Arial"/>
                <a:cs typeface="Arial"/>
              </a:rPr>
              <a:t>responsabile</a:t>
            </a:r>
            <a:r>
              <a:rPr sz="1200" b="1" spc="-45" dirty="0">
                <a:solidFill>
                  <a:srgbClr val="00338D"/>
                </a:solidFill>
                <a:latin typeface="Arial"/>
                <a:cs typeface="Arial"/>
              </a:rPr>
              <a:t> </a:t>
            </a:r>
            <a:r>
              <a:rPr sz="1200" dirty="0">
                <a:latin typeface="Arial"/>
                <a:cs typeface="Arial"/>
              </a:rPr>
              <a:t>se</a:t>
            </a:r>
            <a:r>
              <a:rPr sz="1200" spc="-20" dirty="0">
                <a:latin typeface="Arial"/>
                <a:cs typeface="Arial"/>
              </a:rPr>
              <a:t> </a:t>
            </a:r>
            <a:r>
              <a:rPr sz="1200" dirty="0">
                <a:latin typeface="Arial"/>
                <a:cs typeface="Arial"/>
              </a:rPr>
              <a:t>il</a:t>
            </a:r>
            <a:r>
              <a:rPr sz="1200" spc="-15" dirty="0">
                <a:latin typeface="Arial"/>
                <a:cs typeface="Arial"/>
              </a:rPr>
              <a:t> </a:t>
            </a:r>
            <a:r>
              <a:rPr sz="1200" dirty="0">
                <a:latin typeface="Arial"/>
                <a:cs typeface="Arial"/>
              </a:rPr>
              <a:t>reato</a:t>
            </a:r>
            <a:r>
              <a:rPr sz="1200" spc="-30" dirty="0">
                <a:latin typeface="Arial"/>
                <a:cs typeface="Arial"/>
              </a:rPr>
              <a:t> </a:t>
            </a:r>
            <a:r>
              <a:rPr sz="1200" dirty="0">
                <a:latin typeface="Arial"/>
                <a:cs typeface="Arial"/>
              </a:rPr>
              <a:t>è</a:t>
            </a:r>
            <a:r>
              <a:rPr sz="1200" spc="-20" dirty="0">
                <a:latin typeface="Arial"/>
                <a:cs typeface="Arial"/>
              </a:rPr>
              <a:t> </a:t>
            </a:r>
            <a:r>
              <a:rPr sz="1200" dirty="0">
                <a:latin typeface="Arial"/>
                <a:cs typeface="Arial"/>
              </a:rPr>
              <a:t>stato</a:t>
            </a:r>
            <a:r>
              <a:rPr sz="1200" spc="-165" dirty="0">
                <a:latin typeface="Arial"/>
                <a:cs typeface="Arial"/>
              </a:rPr>
              <a:t> </a:t>
            </a:r>
            <a:r>
              <a:rPr sz="1200" spc="-10" dirty="0">
                <a:latin typeface="Arial"/>
                <a:cs typeface="Arial"/>
              </a:rPr>
              <a:t>commesso:</a:t>
            </a:r>
            <a:endParaRPr sz="1200" dirty="0">
              <a:latin typeface="Arial"/>
              <a:cs typeface="Arial"/>
            </a:endParaRPr>
          </a:p>
          <a:p>
            <a:pPr marL="194945" indent="-182880">
              <a:lnSpc>
                <a:spcPct val="100000"/>
              </a:lnSpc>
              <a:spcBef>
                <a:spcPts val="900"/>
              </a:spcBef>
              <a:buClr>
                <a:srgbClr val="6C1F77"/>
              </a:buClr>
              <a:buFont typeface="Wingdings"/>
              <a:buChar char=""/>
              <a:tabLst>
                <a:tab pos="194945" algn="l"/>
              </a:tabLst>
            </a:pPr>
            <a:r>
              <a:rPr sz="1200" dirty="0">
                <a:latin typeface="Arial"/>
                <a:cs typeface="Arial"/>
              </a:rPr>
              <a:t>Contro</a:t>
            </a:r>
            <a:r>
              <a:rPr sz="1200" spc="-55" dirty="0">
                <a:latin typeface="Arial"/>
                <a:cs typeface="Arial"/>
              </a:rPr>
              <a:t> </a:t>
            </a:r>
            <a:r>
              <a:rPr sz="1200" dirty="0">
                <a:latin typeface="Arial"/>
                <a:cs typeface="Arial"/>
              </a:rPr>
              <a:t>l'interesse</a:t>
            </a:r>
            <a:r>
              <a:rPr sz="1200" spc="-60" dirty="0">
                <a:latin typeface="Arial"/>
                <a:cs typeface="Arial"/>
              </a:rPr>
              <a:t> </a:t>
            </a:r>
            <a:r>
              <a:rPr sz="1200" dirty="0">
                <a:latin typeface="Arial"/>
                <a:cs typeface="Arial"/>
              </a:rPr>
              <a:t>della</a:t>
            </a:r>
            <a:r>
              <a:rPr sz="1200" spc="-90" dirty="0">
                <a:latin typeface="Arial"/>
                <a:cs typeface="Arial"/>
              </a:rPr>
              <a:t> </a:t>
            </a:r>
            <a:r>
              <a:rPr sz="1200" spc="-10" dirty="0">
                <a:latin typeface="Arial"/>
                <a:cs typeface="Arial"/>
              </a:rPr>
              <a:t>Società</a:t>
            </a:r>
            <a:endParaRPr sz="1200" dirty="0">
              <a:latin typeface="Arial"/>
              <a:cs typeface="Arial"/>
            </a:endParaRPr>
          </a:p>
          <a:p>
            <a:pPr marL="194945" indent="-182880">
              <a:lnSpc>
                <a:spcPct val="100000"/>
              </a:lnSpc>
              <a:spcBef>
                <a:spcPts val="900"/>
              </a:spcBef>
              <a:buClr>
                <a:srgbClr val="6C1F77"/>
              </a:buClr>
              <a:buFont typeface="Wingdings"/>
              <a:buChar char=""/>
              <a:tabLst>
                <a:tab pos="194945" algn="l"/>
              </a:tabLst>
            </a:pPr>
            <a:r>
              <a:rPr sz="1200" dirty="0">
                <a:latin typeface="Arial"/>
                <a:cs typeface="Arial"/>
              </a:rPr>
              <a:t>Nell'interesse</a:t>
            </a:r>
            <a:r>
              <a:rPr sz="1200" spc="-85" dirty="0">
                <a:latin typeface="Arial"/>
                <a:cs typeface="Arial"/>
              </a:rPr>
              <a:t> </a:t>
            </a:r>
            <a:r>
              <a:rPr sz="1200" dirty="0">
                <a:latin typeface="Arial"/>
                <a:cs typeface="Arial"/>
              </a:rPr>
              <a:t>esclusivo</a:t>
            </a:r>
            <a:r>
              <a:rPr sz="1200" spc="-50" dirty="0">
                <a:latin typeface="Arial"/>
                <a:cs typeface="Arial"/>
              </a:rPr>
              <a:t> </a:t>
            </a:r>
            <a:r>
              <a:rPr sz="1200" dirty="0">
                <a:latin typeface="Arial"/>
                <a:cs typeface="Arial"/>
              </a:rPr>
              <a:t>dell'autore</a:t>
            </a:r>
            <a:r>
              <a:rPr sz="1200" spc="-60" dirty="0">
                <a:latin typeface="Arial"/>
                <a:cs typeface="Arial"/>
              </a:rPr>
              <a:t> </a:t>
            </a:r>
            <a:r>
              <a:rPr sz="1200" dirty="0">
                <a:latin typeface="Arial"/>
                <a:cs typeface="Arial"/>
              </a:rPr>
              <a:t>del</a:t>
            </a:r>
            <a:r>
              <a:rPr sz="1200" spc="-105" dirty="0">
                <a:latin typeface="Arial"/>
                <a:cs typeface="Arial"/>
              </a:rPr>
              <a:t> </a:t>
            </a:r>
            <a:r>
              <a:rPr sz="1200" spc="-10" dirty="0">
                <a:latin typeface="Arial"/>
                <a:cs typeface="Arial"/>
              </a:rPr>
              <a:t>reato</a:t>
            </a:r>
            <a:endParaRPr sz="1200" dirty="0">
              <a:latin typeface="Arial"/>
              <a:cs typeface="Arial"/>
            </a:endParaRPr>
          </a:p>
        </p:txBody>
      </p:sp>
      <p:pic>
        <p:nvPicPr>
          <p:cNvPr id="29" name="object 29"/>
          <p:cNvPicPr/>
          <p:nvPr/>
        </p:nvPicPr>
        <p:blipFill>
          <a:blip r:embed="rId7" cstate="print"/>
          <a:stretch>
            <a:fillRect/>
          </a:stretch>
        </p:blipFill>
        <p:spPr>
          <a:xfrm>
            <a:off x="832103" y="5622036"/>
            <a:ext cx="7892795" cy="1030223"/>
          </a:xfrm>
          <a:prstGeom prst="rect">
            <a:avLst/>
          </a:prstGeom>
        </p:spPr>
      </p:pic>
      <p:sp>
        <p:nvSpPr>
          <p:cNvPr id="31" name="object 31"/>
          <p:cNvSpPr txBox="1"/>
          <p:nvPr/>
        </p:nvSpPr>
        <p:spPr>
          <a:xfrm>
            <a:off x="916589" y="5651532"/>
            <a:ext cx="7721473" cy="587981"/>
          </a:xfrm>
          <a:prstGeom prst="rect">
            <a:avLst/>
          </a:prstGeom>
          <a:solidFill>
            <a:srgbClr val="00338D"/>
          </a:solidFill>
        </p:spPr>
        <p:txBody>
          <a:bodyPr vert="horz" wrap="square" lIns="0" tIns="33655" rIns="0" bIns="0" rtlCol="0">
            <a:spAutoFit/>
          </a:bodyPr>
          <a:lstStyle/>
          <a:p>
            <a:pPr algn="ctr">
              <a:lnSpc>
                <a:spcPct val="100000"/>
              </a:lnSpc>
              <a:spcBef>
                <a:spcPts val="265"/>
              </a:spcBef>
            </a:pPr>
            <a:r>
              <a:rPr sz="1200" dirty="0">
                <a:solidFill>
                  <a:srgbClr val="FFFFFF"/>
                </a:solidFill>
                <a:latin typeface="Arial"/>
                <a:cs typeface="Arial"/>
              </a:rPr>
              <a:t>È</a:t>
            </a:r>
            <a:r>
              <a:rPr sz="1200" spc="-35" dirty="0">
                <a:solidFill>
                  <a:srgbClr val="FFFFFF"/>
                </a:solidFill>
                <a:latin typeface="Arial"/>
                <a:cs typeface="Arial"/>
              </a:rPr>
              <a:t> </a:t>
            </a:r>
            <a:r>
              <a:rPr sz="1200" dirty="0">
                <a:solidFill>
                  <a:srgbClr val="FFFFFF"/>
                </a:solidFill>
                <a:latin typeface="Arial"/>
                <a:cs typeface="Arial"/>
              </a:rPr>
              <a:t>causa</a:t>
            </a:r>
            <a:r>
              <a:rPr sz="1200" spc="-60" dirty="0">
                <a:solidFill>
                  <a:srgbClr val="FFFFFF"/>
                </a:solidFill>
                <a:latin typeface="Arial"/>
                <a:cs typeface="Arial"/>
              </a:rPr>
              <a:t> </a:t>
            </a:r>
            <a:r>
              <a:rPr sz="1200" dirty="0">
                <a:solidFill>
                  <a:srgbClr val="FFFFFF"/>
                </a:solidFill>
                <a:latin typeface="Arial"/>
                <a:cs typeface="Arial"/>
              </a:rPr>
              <a:t>di</a:t>
            </a:r>
            <a:r>
              <a:rPr sz="1200" spc="-45" dirty="0">
                <a:solidFill>
                  <a:srgbClr val="FFFFFF"/>
                </a:solidFill>
                <a:latin typeface="Arial"/>
                <a:cs typeface="Arial"/>
              </a:rPr>
              <a:t> </a:t>
            </a:r>
            <a:r>
              <a:rPr sz="1200" spc="-10" dirty="0">
                <a:solidFill>
                  <a:srgbClr val="FFFFFF"/>
                </a:solidFill>
                <a:latin typeface="Arial"/>
                <a:cs typeface="Arial"/>
              </a:rPr>
              <a:t>riduzione</a:t>
            </a:r>
            <a:r>
              <a:rPr sz="1200" spc="-15" dirty="0">
                <a:solidFill>
                  <a:srgbClr val="FFFFFF"/>
                </a:solidFill>
                <a:latin typeface="Arial"/>
                <a:cs typeface="Arial"/>
              </a:rPr>
              <a:t> </a:t>
            </a:r>
            <a:r>
              <a:rPr sz="1200" dirty="0">
                <a:solidFill>
                  <a:srgbClr val="FFFFFF"/>
                </a:solidFill>
                <a:latin typeface="Arial"/>
                <a:cs typeface="Arial"/>
              </a:rPr>
              <a:t>della</a:t>
            </a:r>
            <a:r>
              <a:rPr sz="1200" spc="-35" dirty="0">
                <a:solidFill>
                  <a:srgbClr val="FFFFFF"/>
                </a:solidFill>
                <a:latin typeface="Arial"/>
                <a:cs typeface="Arial"/>
              </a:rPr>
              <a:t> </a:t>
            </a:r>
            <a:r>
              <a:rPr sz="1200" dirty="0">
                <a:solidFill>
                  <a:srgbClr val="FFFFFF"/>
                </a:solidFill>
                <a:latin typeface="Arial"/>
                <a:cs typeface="Arial"/>
              </a:rPr>
              <a:t>pena</a:t>
            </a:r>
            <a:r>
              <a:rPr sz="1200" spc="-30" dirty="0">
                <a:solidFill>
                  <a:srgbClr val="FFFFFF"/>
                </a:solidFill>
                <a:latin typeface="Arial"/>
                <a:cs typeface="Arial"/>
              </a:rPr>
              <a:t> </a:t>
            </a:r>
            <a:r>
              <a:rPr sz="1200" dirty="0">
                <a:solidFill>
                  <a:srgbClr val="FFFFFF"/>
                </a:solidFill>
                <a:latin typeface="Arial"/>
                <a:cs typeface="Arial"/>
              </a:rPr>
              <a:t>se</a:t>
            </a:r>
            <a:r>
              <a:rPr sz="1200" spc="-45" dirty="0">
                <a:solidFill>
                  <a:srgbClr val="FFFFFF"/>
                </a:solidFill>
                <a:latin typeface="Arial"/>
                <a:cs typeface="Arial"/>
              </a:rPr>
              <a:t> </a:t>
            </a:r>
            <a:r>
              <a:rPr sz="1200" dirty="0">
                <a:solidFill>
                  <a:srgbClr val="FFFFFF"/>
                </a:solidFill>
                <a:latin typeface="Arial"/>
                <a:cs typeface="Arial"/>
              </a:rPr>
              <a:t>l’autore</a:t>
            </a:r>
            <a:r>
              <a:rPr sz="1200" spc="-70" dirty="0">
                <a:solidFill>
                  <a:srgbClr val="FFFFFF"/>
                </a:solidFill>
                <a:latin typeface="Arial"/>
                <a:cs typeface="Arial"/>
              </a:rPr>
              <a:t> </a:t>
            </a:r>
            <a:r>
              <a:rPr sz="1200" dirty="0">
                <a:solidFill>
                  <a:srgbClr val="FFFFFF"/>
                </a:solidFill>
                <a:latin typeface="Arial"/>
                <a:cs typeface="Arial"/>
              </a:rPr>
              <a:t>ha</a:t>
            </a:r>
            <a:r>
              <a:rPr sz="1200" spc="45" dirty="0">
                <a:solidFill>
                  <a:srgbClr val="FFFFFF"/>
                </a:solidFill>
                <a:latin typeface="Arial"/>
                <a:cs typeface="Arial"/>
              </a:rPr>
              <a:t> </a:t>
            </a:r>
            <a:r>
              <a:rPr sz="1200" spc="-10" dirty="0">
                <a:solidFill>
                  <a:srgbClr val="FFFFFF"/>
                </a:solidFill>
                <a:latin typeface="Arial"/>
                <a:cs typeface="Arial"/>
              </a:rPr>
              <a:t>agito</a:t>
            </a:r>
            <a:endParaRPr sz="1200" dirty="0">
              <a:latin typeface="Arial"/>
              <a:cs typeface="Arial"/>
            </a:endParaRPr>
          </a:p>
          <a:p>
            <a:pPr marL="283845" marR="271780" algn="ctr">
              <a:lnSpc>
                <a:spcPct val="100000"/>
              </a:lnSpc>
            </a:pPr>
            <a:r>
              <a:rPr sz="1200" dirty="0">
                <a:solidFill>
                  <a:srgbClr val="FFFFFF"/>
                </a:solidFill>
                <a:latin typeface="Arial"/>
                <a:cs typeface="Arial"/>
              </a:rPr>
              <a:t>nel</a:t>
            </a:r>
            <a:r>
              <a:rPr sz="1200" spc="-40" dirty="0">
                <a:solidFill>
                  <a:srgbClr val="FFFFFF"/>
                </a:solidFill>
                <a:latin typeface="Arial"/>
                <a:cs typeface="Arial"/>
              </a:rPr>
              <a:t> </a:t>
            </a:r>
            <a:r>
              <a:rPr sz="1200" spc="-35" dirty="0">
                <a:solidFill>
                  <a:srgbClr val="FFFFFF"/>
                </a:solidFill>
                <a:latin typeface="Arial"/>
                <a:cs typeface="Arial"/>
              </a:rPr>
              <a:t>PREVALENTE </a:t>
            </a:r>
            <a:r>
              <a:rPr sz="1200" dirty="0">
                <a:solidFill>
                  <a:srgbClr val="FFFFFF"/>
                </a:solidFill>
                <a:latin typeface="Arial"/>
                <a:cs typeface="Arial"/>
              </a:rPr>
              <a:t>interesse</a:t>
            </a:r>
            <a:r>
              <a:rPr sz="1200" spc="-60" dirty="0">
                <a:solidFill>
                  <a:srgbClr val="FFFFFF"/>
                </a:solidFill>
                <a:latin typeface="Arial"/>
                <a:cs typeface="Arial"/>
              </a:rPr>
              <a:t> </a:t>
            </a:r>
            <a:r>
              <a:rPr sz="1200" dirty="0">
                <a:solidFill>
                  <a:srgbClr val="FFFFFF"/>
                </a:solidFill>
                <a:latin typeface="Arial"/>
                <a:cs typeface="Arial"/>
              </a:rPr>
              <a:t>proprio</a:t>
            </a:r>
            <a:r>
              <a:rPr sz="1200" spc="-45" dirty="0">
                <a:solidFill>
                  <a:srgbClr val="FFFFFF"/>
                </a:solidFill>
                <a:latin typeface="Arial"/>
                <a:cs typeface="Arial"/>
              </a:rPr>
              <a:t> </a:t>
            </a:r>
            <a:r>
              <a:rPr sz="1200" dirty="0">
                <a:solidFill>
                  <a:srgbClr val="FFFFFF"/>
                </a:solidFill>
                <a:latin typeface="Arial"/>
                <a:cs typeface="Arial"/>
              </a:rPr>
              <a:t>o</a:t>
            </a:r>
            <a:r>
              <a:rPr sz="1200" spc="-30" dirty="0">
                <a:solidFill>
                  <a:srgbClr val="FFFFFF"/>
                </a:solidFill>
                <a:latin typeface="Arial"/>
                <a:cs typeface="Arial"/>
              </a:rPr>
              <a:t> </a:t>
            </a:r>
            <a:r>
              <a:rPr sz="1200" dirty="0">
                <a:solidFill>
                  <a:srgbClr val="FFFFFF"/>
                </a:solidFill>
                <a:latin typeface="Arial"/>
                <a:cs typeface="Arial"/>
              </a:rPr>
              <a:t>di</a:t>
            </a:r>
            <a:r>
              <a:rPr sz="1200" spc="-35" dirty="0">
                <a:solidFill>
                  <a:srgbClr val="FFFFFF"/>
                </a:solidFill>
                <a:latin typeface="Arial"/>
                <a:cs typeface="Arial"/>
              </a:rPr>
              <a:t> </a:t>
            </a:r>
            <a:r>
              <a:rPr sz="1200" dirty="0">
                <a:solidFill>
                  <a:srgbClr val="FFFFFF"/>
                </a:solidFill>
                <a:latin typeface="Arial"/>
                <a:cs typeface="Arial"/>
              </a:rPr>
              <a:t>terzi</a:t>
            </a:r>
            <a:r>
              <a:rPr sz="1200" spc="-50" dirty="0">
                <a:solidFill>
                  <a:srgbClr val="FFFFFF"/>
                </a:solidFill>
                <a:latin typeface="Arial"/>
                <a:cs typeface="Arial"/>
              </a:rPr>
              <a:t> </a:t>
            </a:r>
            <a:r>
              <a:rPr sz="1200" dirty="0">
                <a:solidFill>
                  <a:srgbClr val="FFFFFF"/>
                </a:solidFill>
                <a:latin typeface="Arial"/>
                <a:cs typeface="Arial"/>
              </a:rPr>
              <a:t>o</a:t>
            </a:r>
            <a:r>
              <a:rPr sz="1200" spc="-30" dirty="0">
                <a:solidFill>
                  <a:srgbClr val="FFFFFF"/>
                </a:solidFill>
                <a:latin typeface="Arial"/>
                <a:cs typeface="Arial"/>
              </a:rPr>
              <a:t> </a:t>
            </a:r>
            <a:r>
              <a:rPr sz="1200" dirty="0">
                <a:solidFill>
                  <a:srgbClr val="FFFFFF"/>
                </a:solidFill>
                <a:latin typeface="Arial"/>
                <a:cs typeface="Arial"/>
              </a:rPr>
              <a:t>se</a:t>
            </a:r>
            <a:r>
              <a:rPr sz="1200" spc="-25" dirty="0">
                <a:solidFill>
                  <a:srgbClr val="FFFFFF"/>
                </a:solidFill>
                <a:latin typeface="Arial"/>
                <a:cs typeface="Arial"/>
              </a:rPr>
              <a:t> </a:t>
            </a:r>
            <a:r>
              <a:rPr sz="1200" dirty="0">
                <a:solidFill>
                  <a:srgbClr val="FFFFFF"/>
                </a:solidFill>
                <a:latin typeface="Arial"/>
                <a:cs typeface="Arial"/>
              </a:rPr>
              <a:t>l’ente</a:t>
            </a:r>
            <a:r>
              <a:rPr sz="1200" spc="-50" dirty="0">
                <a:solidFill>
                  <a:srgbClr val="FFFFFF"/>
                </a:solidFill>
                <a:latin typeface="Arial"/>
                <a:cs typeface="Arial"/>
              </a:rPr>
              <a:t> </a:t>
            </a:r>
            <a:r>
              <a:rPr sz="1200" dirty="0">
                <a:solidFill>
                  <a:srgbClr val="FFFFFF"/>
                </a:solidFill>
                <a:latin typeface="Arial"/>
                <a:cs typeface="Arial"/>
              </a:rPr>
              <a:t>non</a:t>
            </a:r>
            <a:r>
              <a:rPr sz="1200" spc="-35" dirty="0">
                <a:solidFill>
                  <a:srgbClr val="FFFFFF"/>
                </a:solidFill>
                <a:latin typeface="Arial"/>
                <a:cs typeface="Arial"/>
              </a:rPr>
              <a:t> </a:t>
            </a:r>
            <a:r>
              <a:rPr sz="1200" dirty="0">
                <a:solidFill>
                  <a:srgbClr val="FFFFFF"/>
                </a:solidFill>
                <a:latin typeface="Arial"/>
                <a:cs typeface="Arial"/>
              </a:rPr>
              <a:t>ha</a:t>
            </a:r>
            <a:r>
              <a:rPr sz="1200" spc="-40" dirty="0">
                <a:solidFill>
                  <a:srgbClr val="FFFFFF"/>
                </a:solidFill>
                <a:latin typeface="Arial"/>
                <a:cs typeface="Arial"/>
              </a:rPr>
              <a:t> </a:t>
            </a:r>
            <a:r>
              <a:rPr sz="1200" spc="-10" dirty="0">
                <a:solidFill>
                  <a:srgbClr val="FFFFFF"/>
                </a:solidFill>
                <a:latin typeface="Arial"/>
                <a:cs typeface="Arial"/>
              </a:rPr>
              <a:t>ricavato vantaggio</a:t>
            </a:r>
            <a:r>
              <a:rPr sz="1200" spc="-50" dirty="0">
                <a:solidFill>
                  <a:srgbClr val="FFFFFF"/>
                </a:solidFill>
                <a:latin typeface="Arial"/>
                <a:cs typeface="Arial"/>
              </a:rPr>
              <a:t> </a:t>
            </a:r>
            <a:r>
              <a:rPr sz="1200" dirty="0">
                <a:solidFill>
                  <a:srgbClr val="FFFFFF"/>
                </a:solidFill>
                <a:latin typeface="Arial"/>
                <a:cs typeface="Arial"/>
              </a:rPr>
              <a:t>o</a:t>
            </a:r>
            <a:r>
              <a:rPr sz="1200" spc="-45" dirty="0">
                <a:solidFill>
                  <a:srgbClr val="FFFFFF"/>
                </a:solidFill>
                <a:latin typeface="Arial"/>
                <a:cs typeface="Arial"/>
              </a:rPr>
              <a:t> </a:t>
            </a:r>
            <a:r>
              <a:rPr sz="1200" dirty="0">
                <a:solidFill>
                  <a:srgbClr val="FFFFFF"/>
                </a:solidFill>
                <a:latin typeface="Arial"/>
                <a:cs typeface="Arial"/>
              </a:rPr>
              <a:t>ha</a:t>
            </a:r>
            <a:r>
              <a:rPr sz="1200" spc="-60" dirty="0">
                <a:solidFill>
                  <a:srgbClr val="FFFFFF"/>
                </a:solidFill>
                <a:latin typeface="Arial"/>
                <a:cs typeface="Arial"/>
              </a:rPr>
              <a:t> </a:t>
            </a:r>
            <a:r>
              <a:rPr sz="1200" dirty="0">
                <a:solidFill>
                  <a:srgbClr val="FFFFFF"/>
                </a:solidFill>
                <a:latin typeface="Arial"/>
                <a:cs typeface="Arial"/>
              </a:rPr>
              <a:t>ricavato</a:t>
            </a:r>
            <a:r>
              <a:rPr sz="1200" spc="-75" dirty="0">
                <a:solidFill>
                  <a:srgbClr val="FFFFFF"/>
                </a:solidFill>
                <a:latin typeface="Arial"/>
                <a:cs typeface="Arial"/>
              </a:rPr>
              <a:t> </a:t>
            </a:r>
            <a:r>
              <a:rPr sz="1200" dirty="0">
                <a:solidFill>
                  <a:srgbClr val="FFFFFF"/>
                </a:solidFill>
                <a:latin typeface="Arial"/>
                <a:cs typeface="Arial"/>
              </a:rPr>
              <a:t>un</a:t>
            </a:r>
            <a:r>
              <a:rPr sz="1200" spc="-60" dirty="0">
                <a:solidFill>
                  <a:srgbClr val="FFFFFF"/>
                </a:solidFill>
                <a:latin typeface="Arial"/>
                <a:cs typeface="Arial"/>
              </a:rPr>
              <a:t> </a:t>
            </a:r>
            <a:r>
              <a:rPr sz="1200" dirty="0">
                <a:solidFill>
                  <a:srgbClr val="FFFFFF"/>
                </a:solidFill>
                <a:latin typeface="Arial"/>
                <a:cs typeface="Arial"/>
              </a:rPr>
              <a:t>vantaggio</a:t>
            </a:r>
            <a:r>
              <a:rPr sz="1200" spc="30" dirty="0">
                <a:solidFill>
                  <a:srgbClr val="FFFFFF"/>
                </a:solidFill>
                <a:latin typeface="Arial"/>
                <a:cs typeface="Arial"/>
              </a:rPr>
              <a:t> </a:t>
            </a:r>
            <a:r>
              <a:rPr sz="1200" spc="-10" dirty="0">
                <a:solidFill>
                  <a:srgbClr val="FFFFFF"/>
                </a:solidFill>
                <a:latin typeface="Arial"/>
                <a:cs typeface="Arial"/>
              </a:rPr>
              <a:t>minimo.</a:t>
            </a:r>
            <a:endParaRPr sz="1200" dirty="0">
              <a:latin typeface="Arial"/>
              <a:cs typeface="Arial"/>
            </a:endParaRPr>
          </a:p>
        </p:txBody>
      </p:sp>
      <p:grpSp>
        <p:nvGrpSpPr>
          <p:cNvPr id="32" name="object 32"/>
          <p:cNvGrpSpPr/>
          <p:nvPr/>
        </p:nvGrpSpPr>
        <p:grpSpPr>
          <a:xfrm>
            <a:off x="3343400" y="3567433"/>
            <a:ext cx="969644" cy="712470"/>
            <a:chOff x="3343400" y="3567433"/>
            <a:chExt cx="969644" cy="712470"/>
          </a:xfrm>
        </p:grpSpPr>
        <p:pic>
          <p:nvPicPr>
            <p:cNvPr id="33" name="object 33"/>
            <p:cNvPicPr/>
            <p:nvPr/>
          </p:nvPicPr>
          <p:blipFill>
            <a:blip r:embed="rId8" cstate="print"/>
            <a:stretch>
              <a:fillRect/>
            </a:stretch>
          </p:blipFill>
          <p:spPr>
            <a:xfrm>
              <a:off x="4143881" y="4130720"/>
              <a:ext cx="162623" cy="142100"/>
            </a:xfrm>
            <a:prstGeom prst="rect">
              <a:avLst/>
            </a:prstGeom>
          </p:spPr>
        </p:pic>
        <p:sp>
          <p:nvSpPr>
            <p:cNvPr id="34" name="object 34"/>
            <p:cNvSpPr/>
            <p:nvPr/>
          </p:nvSpPr>
          <p:spPr>
            <a:xfrm>
              <a:off x="3957827" y="3663695"/>
              <a:ext cx="320675" cy="494030"/>
            </a:xfrm>
            <a:custGeom>
              <a:avLst/>
              <a:gdLst/>
              <a:ahLst/>
              <a:cxnLst/>
              <a:rect l="l" t="t" r="r" b="b"/>
              <a:pathLst>
                <a:path w="320675" h="494029">
                  <a:moveTo>
                    <a:pt x="0" y="0"/>
                  </a:moveTo>
                  <a:lnTo>
                    <a:pt x="43497" y="31140"/>
                  </a:lnTo>
                  <a:lnTo>
                    <a:pt x="83134" y="65430"/>
                  </a:lnTo>
                  <a:lnTo>
                    <a:pt x="118732" y="102463"/>
                  </a:lnTo>
                  <a:lnTo>
                    <a:pt x="150088" y="141858"/>
                  </a:lnTo>
                  <a:lnTo>
                    <a:pt x="177050" y="183184"/>
                  </a:lnTo>
                  <a:lnTo>
                    <a:pt x="199402" y="226072"/>
                  </a:lnTo>
                  <a:lnTo>
                    <a:pt x="216979" y="270103"/>
                  </a:lnTo>
                  <a:lnTo>
                    <a:pt x="229590" y="314871"/>
                  </a:lnTo>
                  <a:lnTo>
                    <a:pt x="237058" y="359994"/>
                  </a:lnTo>
                  <a:lnTo>
                    <a:pt x="239191" y="405053"/>
                  </a:lnTo>
                  <a:lnTo>
                    <a:pt x="235800" y="449668"/>
                  </a:lnTo>
                  <a:lnTo>
                    <a:pt x="226720" y="493420"/>
                  </a:lnTo>
                  <a:lnTo>
                    <a:pt x="317792" y="493420"/>
                  </a:lnTo>
                  <a:lnTo>
                    <a:pt x="320497" y="457809"/>
                  </a:lnTo>
                  <a:lnTo>
                    <a:pt x="318363" y="412749"/>
                  </a:lnTo>
                  <a:lnTo>
                    <a:pt x="310908" y="367626"/>
                  </a:lnTo>
                  <a:lnTo>
                    <a:pt x="298297" y="322859"/>
                  </a:lnTo>
                  <a:lnTo>
                    <a:pt x="280720" y="278828"/>
                  </a:lnTo>
                  <a:lnTo>
                    <a:pt x="258368" y="235953"/>
                  </a:lnTo>
                  <a:lnTo>
                    <a:pt x="231406" y="194614"/>
                  </a:lnTo>
                  <a:lnTo>
                    <a:pt x="200050" y="155219"/>
                  </a:lnTo>
                  <a:lnTo>
                    <a:pt x="164452" y="118186"/>
                  </a:lnTo>
                  <a:lnTo>
                    <a:pt x="124815" y="83896"/>
                  </a:lnTo>
                  <a:lnTo>
                    <a:pt x="81318" y="52755"/>
                  </a:lnTo>
                  <a:lnTo>
                    <a:pt x="0" y="0"/>
                  </a:lnTo>
                  <a:close/>
                </a:path>
              </a:pathLst>
            </a:custGeom>
            <a:solidFill>
              <a:srgbClr val="0091DA"/>
            </a:solidFill>
          </p:spPr>
          <p:txBody>
            <a:bodyPr wrap="square" lIns="0" tIns="0" rIns="0" bIns="0" rtlCol="0"/>
            <a:lstStyle/>
            <a:p>
              <a:endParaRPr/>
            </a:p>
          </p:txBody>
        </p:sp>
        <p:sp>
          <p:nvSpPr>
            <p:cNvPr id="35" name="object 35"/>
            <p:cNvSpPr/>
            <p:nvPr/>
          </p:nvSpPr>
          <p:spPr>
            <a:xfrm>
              <a:off x="3349755" y="3573779"/>
              <a:ext cx="541020" cy="208915"/>
            </a:xfrm>
            <a:custGeom>
              <a:avLst/>
              <a:gdLst/>
              <a:ahLst/>
              <a:cxnLst/>
              <a:rect l="l" t="t" r="r" b="b"/>
              <a:pathLst>
                <a:path w="541020" h="208914">
                  <a:moveTo>
                    <a:pt x="332905" y="0"/>
                  </a:moveTo>
                  <a:lnTo>
                    <a:pt x="287718" y="495"/>
                  </a:lnTo>
                  <a:lnTo>
                    <a:pt x="243713" y="5283"/>
                  </a:lnTo>
                  <a:lnTo>
                    <a:pt x="201256" y="14325"/>
                  </a:lnTo>
                  <a:lnTo>
                    <a:pt x="160731" y="27597"/>
                  </a:lnTo>
                  <a:lnTo>
                    <a:pt x="122504" y="45046"/>
                  </a:lnTo>
                  <a:lnTo>
                    <a:pt x="86944" y="66636"/>
                  </a:lnTo>
                  <a:lnTo>
                    <a:pt x="54432" y="92329"/>
                  </a:lnTo>
                  <a:lnTo>
                    <a:pt x="25323" y="122072"/>
                  </a:lnTo>
                  <a:lnTo>
                    <a:pt x="0" y="155841"/>
                  </a:lnTo>
                  <a:lnTo>
                    <a:pt x="81140" y="208457"/>
                  </a:lnTo>
                  <a:lnTo>
                    <a:pt x="106362" y="174840"/>
                  </a:lnTo>
                  <a:lnTo>
                    <a:pt x="135382" y="145161"/>
                  </a:lnTo>
                  <a:lnTo>
                    <a:pt x="167855" y="119481"/>
                  </a:lnTo>
                  <a:lnTo>
                    <a:pt x="203403" y="97853"/>
                  </a:lnTo>
                  <a:lnTo>
                    <a:pt x="241668" y="80340"/>
                  </a:lnTo>
                  <a:lnTo>
                    <a:pt x="282270" y="67005"/>
                  </a:lnTo>
                  <a:lnTo>
                    <a:pt x="324866" y="57899"/>
                  </a:lnTo>
                  <a:lnTo>
                    <a:pt x="369062" y="53098"/>
                  </a:lnTo>
                  <a:lnTo>
                    <a:pt x="414515" y="52628"/>
                  </a:lnTo>
                  <a:lnTo>
                    <a:pt x="540829" y="52628"/>
                  </a:lnTo>
                  <a:lnTo>
                    <a:pt x="518096" y="41846"/>
                  </a:lnTo>
                  <a:lnTo>
                    <a:pt x="471881" y="24739"/>
                  </a:lnTo>
                  <a:lnTo>
                    <a:pt x="425361" y="12077"/>
                  </a:lnTo>
                  <a:lnTo>
                    <a:pt x="378904" y="3848"/>
                  </a:lnTo>
                  <a:lnTo>
                    <a:pt x="332905" y="0"/>
                  </a:lnTo>
                  <a:close/>
                </a:path>
              </a:pathLst>
            </a:custGeom>
            <a:solidFill>
              <a:srgbClr val="0075AD"/>
            </a:solidFill>
          </p:spPr>
          <p:txBody>
            <a:bodyPr wrap="square" lIns="0" tIns="0" rIns="0" bIns="0" rtlCol="0"/>
            <a:lstStyle/>
            <a:p>
              <a:endParaRPr/>
            </a:p>
          </p:txBody>
        </p:sp>
        <p:pic>
          <p:nvPicPr>
            <p:cNvPr id="36" name="object 36"/>
            <p:cNvPicPr/>
            <p:nvPr/>
          </p:nvPicPr>
          <p:blipFill>
            <a:blip r:embed="rId9" cstate="print"/>
            <a:stretch>
              <a:fillRect/>
            </a:stretch>
          </p:blipFill>
          <p:spPr>
            <a:xfrm>
              <a:off x="3764265" y="3626411"/>
              <a:ext cx="233121" cy="64998"/>
            </a:xfrm>
            <a:prstGeom prst="rect">
              <a:avLst/>
            </a:prstGeom>
          </p:spPr>
        </p:pic>
        <p:sp>
          <p:nvSpPr>
            <p:cNvPr id="37" name="object 37"/>
            <p:cNvSpPr/>
            <p:nvPr/>
          </p:nvSpPr>
          <p:spPr>
            <a:xfrm>
              <a:off x="3349750" y="3573783"/>
              <a:ext cx="956944" cy="699770"/>
            </a:xfrm>
            <a:custGeom>
              <a:avLst/>
              <a:gdLst/>
              <a:ahLst/>
              <a:cxnLst/>
              <a:rect l="l" t="t" r="r" b="b"/>
              <a:pathLst>
                <a:path w="956945" h="699770">
                  <a:moveTo>
                    <a:pt x="647928" y="118008"/>
                  </a:moveTo>
                  <a:lnTo>
                    <a:pt x="601725" y="95770"/>
                  </a:lnTo>
                  <a:lnTo>
                    <a:pt x="554926" y="78181"/>
                  </a:lnTo>
                  <a:lnTo>
                    <a:pt x="507911" y="65201"/>
                  </a:lnTo>
                  <a:lnTo>
                    <a:pt x="461048" y="56756"/>
                  </a:lnTo>
                  <a:lnTo>
                    <a:pt x="414705" y="52806"/>
                  </a:lnTo>
                  <a:lnTo>
                    <a:pt x="369227" y="53263"/>
                  </a:lnTo>
                  <a:lnTo>
                    <a:pt x="325005" y="58089"/>
                  </a:lnTo>
                  <a:lnTo>
                    <a:pt x="282409" y="67221"/>
                  </a:lnTo>
                  <a:lnTo>
                    <a:pt x="241782" y="80606"/>
                  </a:lnTo>
                  <a:lnTo>
                    <a:pt x="203504" y="98170"/>
                  </a:lnTo>
                  <a:lnTo>
                    <a:pt x="167932" y="119862"/>
                  </a:lnTo>
                  <a:lnTo>
                    <a:pt x="135445" y="145630"/>
                  </a:lnTo>
                  <a:lnTo>
                    <a:pt x="106413" y="175412"/>
                  </a:lnTo>
                  <a:lnTo>
                    <a:pt x="81191" y="209130"/>
                  </a:lnTo>
                  <a:lnTo>
                    <a:pt x="0" y="156349"/>
                  </a:lnTo>
                  <a:lnTo>
                    <a:pt x="25336" y="122478"/>
                  </a:lnTo>
                  <a:lnTo>
                    <a:pt x="54457" y="92633"/>
                  </a:lnTo>
                  <a:lnTo>
                    <a:pt x="86994" y="66852"/>
                  </a:lnTo>
                  <a:lnTo>
                    <a:pt x="122567" y="45199"/>
                  </a:lnTo>
                  <a:lnTo>
                    <a:pt x="160807" y="27685"/>
                  </a:lnTo>
                  <a:lnTo>
                    <a:pt x="201345" y="14376"/>
                  </a:lnTo>
                  <a:lnTo>
                    <a:pt x="243827" y="5295"/>
                  </a:lnTo>
                  <a:lnTo>
                    <a:pt x="287845" y="482"/>
                  </a:lnTo>
                  <a:lnTo>
                    <a:pt x="333057" y="0"/>
                  </a:lnTo>
                  <a:lnTo>
                    <a:pt x="379082" y="3860"/>
                  </a:lnTo>
                  <a:lnTo>
                    <a:pt x="425551" y="12115"/>
                  </a:lnTo>
                  <a:lnTo>
                    <a:pt x="472097" y="24815"/>
                  </a:lnTo>
                  <a:lnTo>
                    <a:pt x="518337" y="41986"/>
                  </a:lnTo>
                  <a:lnTo>
                    <a:pt x="563905" y="63665"/>
                  </a:lnTo>
                  <a:lnTo>
                    <a:pt x="608444" y="89915"/>
                  </a:lnTo>
                  <a:lnTo>
                    <a:pt x="689622" y="142697"/>
                  </a:lnTo>
                  <a:lnTo>
                    <a:pt x="733056" y="173862"/>
                  </a:lnTo>
                  <a:lnTo>
                    <a:pt x="772629" y="208178"/>
                  </a:lnTo>
                  <a:lnTo>
                    <a:pt x="808164" y="245249"/>
                  </a:lnTo>
                  <a:lnTo>
                    <a:pt x="839482" y="284657"/>
                  </a:lnTo>
                  <a:lnTo>
                    <a:pt x="866381" y="326021"/>
                  </a:lnTo>
                  <a:lnTo>
                    <a:pt x="888707" y="368934"/>
                  </a:lnTo>
                  <a:lnTo>
                    <a:pt x="906246" y="412991"/>
                  </a:lnTo>
                  <a:lnTo>
                    <a:pt x="918844" y="457796"/>
                  </a:lnTo>
                  <a:lnTo>
                    <a:pt x="926287" y="502945"/>
                  </a:lnTo>
                  <a:lnTo>
                    <a:pt x="928420" y="548043"/>
                  </a:lnTo>
                  <a:lnTo>
                    <a:pt x="925029" y="592670"/>
                  </a:lnTo>
                  <a:lnTo>
                    <a:pt x="915962" y="636447"/>
                  </a:lnTo>
                  <a:lnTo>
                    <a:pt x="956551" y="662851"/>
                  </a:lnTo>
                  <a:lnTo>
                    <a:pt x="835202" y="699452"/>
                  </a:lnTo>
                  <a:lnTo>
                    <a:pt x="794181" y="557263"/>
                  </a:lnTo>
                  <a:lnTo>
                    <a:pt x="834770" y="583666"/>
                  </a:lnTo>
                  <a:lnTo>
                    <a:pt x="843851" y="539889"/>
                  </a:lnTo>
                  <a:lnTo>
                    <a:pt x="847229" y="495249"/>
                  </a:lnTo>
                  <a:lnTo>
                    <a:pt x="845108" y="450151"/>
                  </a:lnTo>
                  <a:lnTo>
                    <a:pt x="837653" y="405002"/>
                  </a:lnTo>
                  <a:lnTo>
                    <a:pt x="825068" y="360197"/>
                  </a:lnTo>
                  <a:lnTo>
                    <a:pt x="807516" y="316141"/>
                  </a:lnTo>
                  <a:lnTo>
                    <a:pt x="785202" y="273227"/>
                  </a:lnTo>
                  <a:lnTo>
                    <a:pt x="758291" y="231863"/>
                  </a:lnTo>
                  <a:lnTo>
                    <a:pt x="726973" y="192455"/>
                  </a:lnTo>
                  <a:lnTo>
                    <a:pt x="691438" y="155384"/>
                  </a:lnTo>
                  <a:lnTo>
                    <a:pt x="651865" y="121081"/>
                  </a:lnTo>
                  <a:lnTo>
                    <a:pt x="608444" y="89915"/>
                  </a:lnTo>
                </a:path>
              </a:pathLst>
            </a:custGeom>
            <a:ln w="12700">
              <a:solidFill>
                <a:srgbClr val="00699F"/>
              </a:solidFill>
            </a:ln>
          </p:spPr>
          <p:txBody>
            <a:bodyPr wrap="square" lIns="0" tIns="0" rIns="0" bIns="0" rtlCol="0"/>
            <a:lstStyle/>
            <a:p>
              <a:endParaRPr/>
            </a:p>
          </p:txBody>
        </p:sp>
      </p:grpSp>
      <p:grpSp>
        <p:nvGrpSpPr>
          <p:cNvPr id="38" name="object 38"/>
          <p:cNvGrpSpPr/>
          <p:nvPr/>
        </p:nvGrpSpPr>
        <p:grpSpPr>
          <a:xfrm>
            <a:off x="2289429" y="3367244"/>
            <a:ext cx="391795" cy="352425"/>
            <a:chOff x="2244851" y="2834639"/>
            <a:chExt cx="391795" cy="352425"/>
          </a:xfrm>
        </p:grpSpPr>
        <p:pic>
          <p:nvPicPr>
            <p:cNvPr id="39" name="object 39"/>
            <p:cNvPicPr/>
            <p:nvPr/>
          </p:nvPicPr>
          <p:blipFill>
            <a:blip r:embed="rId10" cstate="print"/>
            <a:stretch>
              <a:fillRect/>
            </a:stretch>
          </p:blipFill>
          <p:spPr>
            <a:xfrm>
              <a:off x="2244851" y="2857499"/>
              <a:ext cx="391667" cy="329183"/>
            </a:xfrm>
            <a:prstGeom prst="rect">
              <a:avLst/>
            </a:prstGeom>
          </p:spPr>
        </p:pic>
        <p:sp>
          <p:nvSpPr>
            <p:cNvPr id="40" name="object 40"/>
            <p:cNvSpPr/>
            <p:nvPr/>
          </p:nvSpPr>
          <p:spPr>
            <a:xfrm>
              <a:off x="2298193" y="2834639"/>
              <a:ext cx="285115" cy="222250"/>
            </a:xfrm>
            <a:custGeom>
              <a:avLst/>
              <a:gdLst/>
              <a:ahLst/>
              <a:cxnLst/>
              <a:rect l="l" t="t" r="r" b="b"/>
              <a:pathLst>
                <a:path w="285114" h="222250">
                  <a:moveTo>
                    <a:pt x="224523" y="0"/>
                  </a:moveTo>
                  <a:lnTo>
                    <a:pt x="224523" y="55524"/>
                  </a:lnTo>
                  <a:lnTo>
                    <a:pt x="0" y="55524"/>
                  </a:lnTo>
                  <a:lnTo>
                    <a:pt x="0" y="166585"/>
                  </a:lnTo>
                  <a:lnTo>
                    <a:pt x="224523" y="166585"/>
                  </a:lnTo>
                  <a:lnTo>
                    <a:pt x="224523" y="222122"/>
                  </a:lnTo>
                  <a:lnTo>
                    <a:pt x="284861" y="111061"/>
                  </a:lnTo>
                  <a:lnTo>
                    <a:pt x="224523" y="0"/>
                  </a:lnTo>
                  <a:close/>
                </a:path>
              </a:pathLst>
            </a:custGeom>
            <a:solidFill>
              <a:srgbClr val="FFCC00"/>
            </a:solidFill>
          </p:spPr>
          <p:txBody>
            <a:bodyPr wrap="square" lIns="0" tIns="0" rIns="0" bIns="0" rtlCol="0"/>
            <a:lstStyle/>
            <a:p>
              <a:endParaRPr/>
            </a:p>
          </p:txBody>
        </p:sp>
      </p:grpSp>
      <p:graphicFrame>
        <p:nvGraphicFramePr>
          <p:cNvPr id="41" name="object 41"/>
          <p:cNvGraphicFramePr>
            <a:graphicFrameLocks noGrp="1"/>
          </p:cNvGraphicFramePr>
          <p:nvPr/>
        </p:nvGraphicFramePr>
        <p:xfrm>
          <a:off x="746048" y="33587"/>
          <a:ext cx="7644765" cy="320040"/>
        </p:xfrm>
        <a:graphic>
          <a:graphicData uri="http://schemas.openxmlformats.org/drawingml/2006/table">
            <a:tbl>
              <a:tblPr firstRow="1" bandRow="1">
                <a:tableStyleId>{2D5ABB26-0587-4C30-8999-92F81FD0307C}</a:tableStyleId>
              </a:tblPr>
              <a:tblGrid>
                <a:gridCol w="821690">
                  <a:extLst>
                    <a:ext uri="{9D8B030D-6E8A-4147-A177-3AD203B41FA5}">
                      <a16:colId xmlns:a16="http://schemas.microsoft.com/office/drawing/2014/main" val="20000"/>
                    </a:ext>
                  </a:extLst>
                </a:gridCol>
                <a:gridCol w="6823075">
                  <a:extLst>
                    <a:ext uri="{9D8B030D-6E8A-4147-A177-3AD203B41FA5}">
                      <a16:colId xmlns:a16="http://schemas.microsoft.com/office/drawing/2014/main" val="20001"/>
                    </a:ext>
                  </a:extLst>
                </a:gridCol>
              </a:tblGrid>
              <a:tr h="320040">
                <a:tc>
                  <a:txBody>
                    <a:bodyPr/>
                    <a:lstStyle/>
                    <a:p>
                      <a:pPr algn="ctr">
                        <a:lnSpc>
                          <a:spcPct val="100000"/>
                        </a:lnSpc>
                        <a:spcBef>
                          <a:spcPts val="464"/>
                        </a:spcBef>
                      </a:pPr>
                      <a:r>
                        <a:rPr sz="1200" b="1" spc="-50" dirty="0">
                          <a:solidFill>
                            <a:srgbClr val="FFFFFF"/>
                          </a:solidFill>
                          <a:latin typeface="Arial"/>
                          <a:cs typeface="Arial"/>
                        </a:rPr>
                        <a:t>1</a:t>
                      </a:r>
                      <a:endParaRPr sz="1200">
                        <a:latin typeface="Arial"/>
                        <a:cs typeface="Arial"/>
                      </a:endParaRPr>
                    </a:p>
                  </a:txBody>
                  <a:tcPr marL="0" marR="0" marT="59054" marB="0">
                    <a:solidFill>
                      <a:srgbClr val="00338D"/>
                    </a:solidFill>
                  </a:tcPr>
                </a:tc>
                <a:tc>
                  <a:txBody>
                    <a:bodyPr/>
                    <a:lstStyle/>
                    <a:p>
                      <a:pPr marL="91440">
                        <a:lnSpc>
                          <a:spcPct val="100000"/>
                        </a:lnSpc>
                        <a:spcBef>
                          <a:spcPts val="464"/>
                        </a:spcBef>
                      </a:pPr>
                      <a:r>
                        <a:rPr sz="1200" b="1" dirty="0">
                          <a:solidFill>
                            <a:srgbClr val="00338D"/>
                          </a:solidFill>
                          <a:latin typeface="Arial"/>
                          <a:cs typeface="Arial"/>
                        </a:rPr>
                        <a:t>Il D.Lgs.</a:t>
                      </a:r>
                      <a:r>
                        <a:rPr sz="1200" b="1" spc="-20" dirty="0">
                          <a:solidFill>
                            <a:srgbClr val="00338D"/>
                          </a:solidFill>
                          <a:latin typeface="Arial"/>
                          <a:cs typeface="Arial"/>
                        </a:rPr>
                        <a:t> </a:t>
                      </a:r>
                      <a:r>
                        <a:rPr sz="1200" b="1" spc="-10" dirty="0">
                          <a:solidFill>
                            <a:srgbClr val="00338D"/>
                          </a:solidFill>
                          <a:latin typeface="Arial"/>
                          <a:cs typeface="Arial"/>
                        </a:rPr>
                        <a:t>231/2001</a:t>
                      </a:r>
                      <a:r>
                        <a:rPr sz="1200" b="1" spc="-50" dirty="0">
                          <a:solidFill>
                            <a:srgbClr val="00338D"/>
                          </a:solidFill>
                          <a:latin typeface="Arial"/>
                          <a:cs typeface="Arial"/>
                        </a:rPr>
                        <a:t> </a:t>
                      </a:r>
                      <a:r>
                        <a:rPr sz="1200" b="1" dirty="0">
                          <a:solidFill>
                            <a:srgbClr val="00338D"/>
                          </a:solidFill>
                          <a:latin typeface="Arial"/>
                          <a:cs typeface="Arial"/>
                        </a:rPr>
                        <a:t>-</a:t>
                      </a:r>
                      <a:r>
                        <a:rPr sz="1200" b="1" spc="-5" dirty="0">
                          <a:solidFill>
                            <a:srgbClr val="00338D"/>
                          </a:solidFill>
                          <a:latin typeface="Arial"/>
                          <a:cs typeface="Arial"/>
                        </a:rPr>
                        <a:t> </a:t>
                      </a:r>
                      <a:r>
                        <a:rPr sz="1200" b="1" dirty="0">
                          <a:solidFill>
                            <a:srgbClr val="00338D"/>
                          </a:solidFill>
                          <a:latin typeface="Arial"/>
                          <a:cs typeface="Arial"/>
                        </a:rPr>
                        <a:t>Le</a:t>
                      </a:r>
                      <a:r>
                        <a:rPr sz="1200" b="1" spc="-10" dirty="0">
                          <a:solidFill>
                            <a:srgbClr val="00338D"/>
                          </a:solidFill>
                          <a:latin typeface="Arial"/>
                          <a:cs typeface="Arial"/>
                        </a:rPr>
                        <a:t> disposizioni</a:t>
                      </a:r>
                      <a:r>
                        <a:rPr sz="1200" b="1" spc="-20" dirty="0">
                          <a:solidFill>
                            <a:srgbClr val="00338D"/>
                          </a:solidFill>
                          <a:latin typeface="Arial"/>
                          <a:cs typeface="Arial"/>
                        </a:rPr>
                        <a:t> </a:t>
                      </a:r>
                      <a:r>
                        <a:rPr sz="1200" b="1" spc="-10" dirty="0">
                          <a:solidFill>
                            <a:srgbClr val="00338D"/>
                          </a:solidFill>
                          <a:latin typeface="Arial"/>
                          <a:cs typeface="Arial"/>
                        </a:rPr>
                        <a:t>normative</a:t>
                      </a:r>
                      <a:endParaRPr sz="1200">
                        <a:latin typeface="Arial"/>
                        <a:cs typeface="Arial"/>
                      </a:endParaRPr>
                    </a:p>
                  </a:txBody>
                  <a:tcPr marL="0" marR="0" marT="59054" marB="0">
                    <a:lnR w="12700">
                      <a:solidFill>
                        <a:srgbClr val="00338D"/>
                      </a:solidFill>
                      <a:prstDash val="solid"/>
                    </a:lnR>
                    <a:lnT w="12700">
                      <a:solidFill>
                        <a:srgbClr val="00338D"/>
                      </a:solidFill>
                      <a:prstDash val="solid"/>
                    </a:lnT>
                    <a:lnB w="12700">
                      <a:solidFill>
                        <a:srgbClr val="00338D"/>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7639200" cy="478523"/>
          </a:xfrm>
        </p:spPr>
        <p:txBody>
          <a:bodyPr/>
          <a:lstStyle/>
          <a:p>
            <a:r>
              <a:rPr lang="it-IT" sz="4431" dirty="0"/>
              <a:t>I reati tributari in ambito 231</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grpSp>
        <p:nvGrpSpPr>
          <p:cNvPr id="2" name="Group 468">
            <a:extLst>
              <a:ext uri="{FF2B5EF4-FFF2-40B4-BE49-F238E27FC236}">
                <a16:creationId xmlns:a16="http://schemas.microsoft.com/office/drawing/2014/main" id="{E110FC3F-0A54-618A-1F47-47274D41B5EA}"/>
              </a:ext>
            </a:extLst>
          </p:cNvPr>
          <p:cNvGrpSpPr>
            <a:grpSpLocks/>
          </p:cNvGrpSpPr>
          <p:nvPr/>
        </p:nvGrpSpPr>
        <p:grpSpPr bwMode="auto">
          <a:xfrm>
            <a:off x="0" y="857251"/>
            <a:ext cx="215503" cy="80962"/>
            <a:chOff x="0" y="0"/>
            <a:chExt cx="453" cy="170"/>
          </a:xfrm>
        </p:grpSpPr>
      </p:grpSp>
      <p:grpSp>
        <p:nvGrpSpPr>
          <p:cNvPr id="3" name="Group 466">
            <a:extLst>
              <a:ext uri="{FF2B5EF4-FFF2-40B4-BE49-F238E27FC236}">
                <a16:creationId xmlns:a16="http://schemas.microsoft.com/office/drawing/2014/main" id="{8B583495-64E0-E512-5D3C-B3726F9F18B1}"/>
              </a:ext>
            </a:extLst>
          </p:cNvPr>
          <p:cNvGrpSpPr>
            <a:grpSpLocks/>
          </p:cNvGrpSpPr>
          <p:nvPr/>
        </p:nvGrpSpPr>
        <p:grpSpPr bwMode="auto">
          <a:xfrm>
            <a:off x="1" y="857249"/>
            <a:ext cx="364331" cy="61913"/>
            <a:chOff x="0" y="0"/>
            <a:chExt cx="764" cy="130"/>
          </a:xfrm>
        </p:grpSpPr>
      </p:grpSp>
      <p:grpSp>
        <p:nvGrpSpPr>
          <p:cNvPr id="4" name="Group 460">
            <a:extLst>
              <a:ext uri="{FF2B5EF4-FFF2-40B4-BE49-F238E27FC236}">
                <a16:creationId xmlns:a16="http://schemas.microsoft.com/office/drawing/2014/main" id="{00BFD070-85AE-C445-B72C-3C01DC396FF5}"/>
              </a:ext>
            </a:extLst>
          </p:cNvPr>
          <p:cNvGrpSpPr>
            <a:grpSpLocks/>
          </p:cNvGrpSpPr>
          <p:nvPr/>
        </p:nvGrpSpPr>
        <p:grpSpPr bwMode="auto">
          <a:xfrm>
            <a:off x="0" y="857251"/>
            <a:ext cx="310754" cy="83344"/>
            <a:chOff x="0" y="0"/>
            <a:chExt cx="653" cy="174"/>
          </a:xfrm>
        </p:grpSpPr>
      </p:grpSp>
      <p:grpSp>
        <p:nvGrpSpPr>
          <p:cNvPr id="5" name="Group 456">
            <a:extLst>
              <a:ext uri="{FF2B5EF4-FFF2-40B4-BE49-F238E27FC236}">
                <a16:creationId xmlns:a16="http://schemas.microsoft.com/office/drawing/2014/main" id="{4116AF9A-897B-2F53-AA9A-E3BEBA7B271E}"/>
              </a:ext>
            </a:extLst>
          </p:cNvPr>
          <p:cNvGrpSpPr>
            <a:grpSpLocks/>
          </p:cNvGrpSpPr>
          <p:nvPr/>
        </p:nvGrpSpPr>
        <p:grpSpPr bwMode="auto">
          <a:xfrm>
            <a:off x="0" y="857251"/>
            <a:ext cx="283369" cy="75010"/>
            <a:chOff x="0" y="0"/>
            <a:chExt cx="596" cy="158"/>
          </a:xfrm>
        </p:grpSpPr>
      </p:grpSp>
      <p:grpSp>
        <p:nvGrpSpPr>
          <p:cNvPr id="6" name="Group 449">
            <a:extLst>
              <a:ext uri="{FF2B5EF4-FFF2-40B4-BE49-F238E27FC236}">
                <a16:creationId xmlns:a16="http://schemas.microsoft.com/office/drawing/2014/main" id="{4E519CFF-C7CB-CAD3-7023-24411EC53259}"/>
              </a:ext>
            </a:extLst>
          </p:cNvPr>
          <p:cNvGrpSpPr>
            <a:grpSpLocks/>
          </p:cNvGrpSpPr>
          <p:nvPr/>
        </p:nvGrpSpPr>
        <p:grpSpPr bwMode="auto">
          <a:xfrm>
            <a:off x="1" y="857250"/>
            <a:ext cx="226218" cy="60722"/>
            <a:chOff x="0" y="0"/>
            <a:chExt cx="475" cy="128"/>
          </a:xfrm>
        </p:grpSpPr>
      </p:grpSp>
      <p:grpSp>
        <p:nvGrpSpPr>
          <p:cNvPr id="7" name="Group 447">
            <a:extLst>
              <a:ext uri="{FF2B5EF4-FFF2-40B4-BE49-F238E27FC236}">
                <a16:creationId xmlns:a16="http://schemas.microsoft.com/office/drawing/2014/main" id="{736FD814-C380-F1F2-F9B4-35D898F37A83}"/>
              </a:ext>
            </a:extLst>
          </p:cNvPr>
          <p:cNvGrpSpPr>
            <a:grpSpLocks/>
          </p:cNvGrpSpPr>
          <p:nvPr/>
        </p:nvGrpSpPr>
        <p:grpSpPr bwMode="auto">
          <a:xfrm>
            <a:off x="0" y="857250"/>
            <a:ext cx="207169" cy="60722"/>
            <a:chOff x="0" y="0"/>
            <a:chExt cx="434" cy="128"/>
          </a:xfrm>
        </p:grpSpPr>
      </p:grpSp>
      <p:grpSp>
        <p:nvGrpSpPr>
          <p:cNvPr id="8" name="Group 440">
            <a:extLst>
              <a:ext uri="{FF2B5EF4-FFF2-40B4-BE49-F238E27FC236}">
                <a16:creationId xmlns:a16="http://schemas.microsoft.com/office/drawing/2014/main" id="{587266BD-3CBE-3F38-F596-BC3F8D26EC9D}"/>
              </a:ext>
            </a:extLst>
          </p:cNvPr>
          <p:cNvGrpSpPr>
            <a:grpSpLocks/>
          </p:cNvGrpSpPr>
          <p:nvPr/>
        </p:nvGrpSpPr>
        <p:grpSpPr bwMode="auto">
          <a:xfrm>
            <a:off x="0" y="857250"/>
            <a:ext cx="366713" cy="60722"/>
            <a:chOff x="0" y="0"/>
            <a:chExt cx="770" cy="127"/>
          </a:xfrm>
        </p:grpSpPr>
      </p:grpSp>
      <p:grpSp>
        <p:nvGrpSpPr>
          <p:cNvPr id="9" name="Group 438">
            <a:extLst>
              <a:ext uri="{FF2B5EF4-FFF2-40B4-BE49-F238E27FC236}">
                <a16:creationId xmlns:a16="http://schemas.microsoft.com/office/drawing/2014/main" id="{3C568A75-998F-8705-160A-E074556879E3}"/>
              </a:ext>
            </a:extLst>
          </p:cNvPr>
          <p:cNvGrpSpPr>
            <a:grpSpLocks/>
          </p:cNvGrpSpPr>
          <p:nvPr/>
        </p:nvGrpSpPr>
        <p:grpSpPr bwMode="auto">
          <a:xfrm>
            <a:off x="0" y="857251"/>
            <a:ext cx="283369" cy="75010"/>
            <a:chOff x="0" y="0"/>
            <a:chExt cx="596" cy="158"/>
          </a:xfrm>
        </p:grpSpPr>
      </p:grpSp>
      <p:grpSp>
        <p:nvGrpSpPr>
          <p:cNvPr id="10" name="Group 431">
            <a:extLst>
              <a:ext uri="{FF2B5EF4-FFF2-40B4-BE49-F238E27FC236}">
                <a16:creationId xmlns:a16="http://schemas.microsoft.com/office/drawing/2014/main" id="{2F336D2E-F7A5-8C64-A87C-E7814DF2472B}"/>
              </a:ext>
            </a:extLst>
          </p:cNvPr>
          <p:cNvGrpSpPr>
            <a:grpSpLocks/>
          </p:cNvGrpSpPr>
          <p:nvPr/>
        </p:nvGrpSpPr>
        <p:grpSpPr bwMode="auto">
          <a:xfrm>
            <a:off x="1" y="857250"/>
            <a:ext cx="226218" cy="60722"/>
            <a:chOff x="0" y="0"/>
            <a:chExt cx="475" cy="128"/>
          </a:xfrm>
        </p:grpSpPr>
      </p:grpSp>
      <p:grpSp>
        <p:nvGrpSpPr>
          <p:cNvPr id="22" name="Group 429">
            <a:extLst>
              <a:ext uri="{FF2B5EF4-FFF2-40B4-BE49-F238E27FC236}">
                <a16:creationId xmlns:a16="http://schemas.microsoft.com/office/drawing/2014/main" id="{04E3388D-39EE-D562-EEB4-55602667E273}"/>
              </a:ext>
            </a:extLst>
          </p:cNvPr>
          <p:cNvGrpSpPr>
            <a:grpSpLocks/>
          </p:cNvGrpSpPr>
          <p:nvPr/>
        </p:nvGrpSpPr>
        <p:grpSpPr bwMode="auto">
          <a:xfrm>
            <a:off x="0" y="857250"/>
            <a:ext cx="207169" cy="60722"/>
            <a:chOff x="0" y="0"/>
            <a:chExt cx="434" cy="128"/>
          </a:xfrm>
        </p:grpSpPr>
      </p:grpSp>
      <p:grpSp>
        <p:nvGrpSpPr>
          <p:cNvPr id="23" name="Group 418">
            <a:extLst>
              <a:ext uri="{FF2B5EF4-FFF2-40B4-BE49-F238E27FC236}">
                <a16:creationId xmlns:a16="http://schemas.microsoft.com/office/drawing/2014/main" id="{2398B70B-1C46-8A96-8A3D-2CBE62E8160B}"/>
              </a:ext>
            </a:extLst>
          </p:cNvPr>
          <p:cNvGrpSpPr>
            <a:grpSpLocks/>
          </p:cNvGrpSpPr>
          <p:nvPr/>
        </p:nvGrpSpPr>
        <p:grpSpPr bwMode="auto">
          <a:xfrm>
            <a:off x="0" y="857250"/>
            <a:ext cx="304800" cy="57150"/>
            <a:chOff x="0" y="0"/>
            <a:chExt cx="639" cy="120"/>
          </a:xfrm>
        </p:grpSpPr>
      </p:grpSp>
      <p:grpSp>
        <p:nvGrpSpPr>
          <p:cNvPr id="24" name="Group 414">
            <a:extLst>
              <a:ext uri="{FF2B5EF4-FFF2-40B4-BE49-F238E27FC236}">
                <a16:creationId xmlns:a16="http://schemas.microsoft.com/office/drawing/2014/main" id="{E786BEC1-16B8-0BF4-0799-0ECEF786AD25}"/>
              </a:ext>
            </a:extLst>
          </p:cNvPr>
          <p:cNvGrpSpPr>
            <a:grpSpLocks/>
          </p:cNvGrpSpPr>
          <p:nvPr/>
        </p:nvGrpSpPr>
        <p:grpSpPr bwMode="auto">
          <a:xfrm>
            <a:off x="1" y="857250"/>
            <a:ext cx="226218" cy="60722"/>
            <a:chOff x="0" y="0"/>
            <a:chExt cx="475" cy="128"/>
          </a:xfrm>
        </p:grpSpPr>
      </p:grpSp>
      <p:grpSp>
        <p:nvGrpSpPr>
          <p:cNvPr id="25" name="Group 412">
            <a:extLst>
              <a:ext uri="{FF2B5EF4-FFF2-40B4-BE49-F238E27FC236}">
                <a16:creationId xmlns:a16="http://schemas.microsoft.com/office/drawing/2014/main" id="{84E3EFE0-01C6-76DD-9E21-00A70C1BA51E}"/>
              </a:ext>
            </a:extLst>
          </p:cNvPr>
          <p:cNvGrpSpPr>
            <a:grpSpLocks/>
          </p:cNvGrpSpPr>
          <p:nvPr/>
        </p:nvGrpSpPr>
        <p:grpSpPr bwMode="auto">
          <a:xfrm>
            <a:off x="0" y="857250"/>
            <a:ext cx="207169" cy="60722"/>
            <a:chOff x="0" y="0"/>
            <a:chExt cx="434" cy="128"/>
          </a:xfrm>
        </p:grpSpPr>
      </p:grpSp>
      <p:grpSp>
        <p:nvGrpSpPr>
          <p:cNvPr id="26" name="Group 401">
            <a:extLst>
              <a:ext uri="{FF2B5EF4-FFF2-40B4-BE49-F238E27FC236}">
                <a16:creationId xmlns:a16="http://schemas.microsoft.com/office/drawing/2014/main" id="{F33EEDC2-9A29-F7CF-C802-79FDBB0A592C}"/>
              </a:ext>
            </a:extLst>
          </p:cNvPr>
          <p:cNvGrpSpPr>
            <a:grpSpLocks/>
          </p:cNvGrpSpPr>
          <p:nvPr/>
        </p:nvGrpSpPr>
        <p:grpSpPr bwMode="auto">
          <a:xfrm>
            <a:off x="0" y="857250"/>
            <a:ext cx="304800" cy="57150"/>
            <a:chOff x="0" y="0"/>
            <a:chExt cx="641" cy="120"/>
          </a:xfrm>
        </p:grpSpPr>
      </p:grpSp>
      <p:grpSp>
        <p:nvGrpSpPr>
          <p:cNvPr id="27" name="Group 397">
            <a:extLst>
              <a:ext uri="{FF2B5EF4-FFF2-40B4-BE49-F238E27FC236}">
                <a16:creationId xmlns:a16="http://schemas.microsoft.com/office/drawing/2014/main" id="{541184B0-79CA-F4B8-6220-356692C71AED}"/>
              </a:ext>
            </a:extLst>
          </p:cNvPr>
          <p:cNvGrpSpPr>
            <a:grpSpLocks/>
          </p:cNvGrpSpPr>
          <p:nvPr/>
        </p:nvGrpSpPr>
        <p:grpSpPr bwMode="auto">
          <a:xfrm>
            <a:off x="1" y="857250"/>
            <a:ext cx="233362" cy="45244"/>
            <a:chOff x="0" y="0"/>
            <a:chExt cx="491" cy="94"/>
          </a:xfrm>
        </p:grpSpPr>
      </p:grpSp>
      <p:grpSp>
        <p:nvGrpSpPr>
          <p:cNvPr id="28" name="Group 395">
            <a:extLst>
              <a:ext uri="{FF2B5EF4-FFF2-40B4-BE49-F238E27FC236}">
                <a16:creationId xmlns:a16="http://schemas.microsoft.com/office/drawing/2014/main" id="{FE3E90C7-DB52-4A6B-8D9C-9816DCF2F715}"/>
              </a:ext>
            </a:extLst>
          </p:cNvPr>
          <p:cNvGrpSpPr>
            <a:grpSpLocks/>
          </p:cNvGrpSpPr>
          <p:nvPr/>
        </p:nvGrpSpPr>
        <p:grpSpPr bwMode="auto">
          <a:xfrm>
            <a:off x="0" y="857250"/>
            <a:ext cx="228600" cy="60722"/>
            <a:chOff x="0" y="0"/>
            <a:chExt cx="479" cy="128"/>
          </a:xfrm>
        </p:grpSpPr>
      </p:grpSp>
      <p:grpSp>
        <p:nvGrpSpPr>
          <p:cNvPr id="29" name="Group 393">
            <a:extLst>
              <a:ext uri="{FF2B5EF4-FFF2-40B4-BE49-F238E27FC236}">
                <a16:creationId xmlns:a16="http://schemas.microsoft.com/office/drawing/2014/main" id="{5D4B6862-F4C7-96F9-EEE9-6D82F9115A82}"/>
              </a:ext>
            </a:extLst>
          </p:cNvPr>
          <p:cNvGrpSpPr>
            <a:grpSpLocks/>
          </p:cNvGrpSpPr>
          <p:nvPr/>
        </p:nvGrpSpPr>
        <p:grpSpPr bwMode="auto">
          <a:xfrm>
            <a:off x="0" y="857250"/>
            <a:ext cx="271462" cy="60722"/>
            <a:chOff x="0" y="0"/>
            <a:chExt cx="569" cy="128"/>
          </a:xfrm>
        </p:grpSpPr>
      </p:grpSp>
      <p:grpSp>
        <p:nvGrpSpPr>
          <p:cNvPr id="30" name="Group 381">
            <a:extLst>
              <a:ext uri="{FF2B5EF4-FFF2-40B4-BE49-F238E27FC236}">
                <a16:creationId xmlns:a16="http://schemas.microsoft.com/office/drawing/2014/main" id="{F9551146-9BE3-E925-CFDA-7EEB34857B96}"/>
              </a:ext>
            </a:extLst>
          </p:cNvPr>
          <p:cNvGrpSpPr>
            <a:grpSpLocks/>
          </p:cNvGrpSpPr>
          <p:nvPr/>
        </p:nvGrpSpPr>
        <p:grpSpPr bwMode="auto">
          <a:xfrm>
            <a:off x="1" y="857250"/>
            <a:ext cx="226218" cy="60722"/>
            <a:chOff x="0" y="0"/>
            <a:chExt cx="475" cy="128"/>
          </a:xfrm>
        </p:grpSpPr>
      </p:grpSp>
      <p:grpSp>
        <p:nvGrpSpPr>
          <p:cNvPr id="31" name="Group 379">
            <a:extLst>
              <a:ext uri="{FF2B5EF4-FFF2-40B4-BE49-F238E27FC236}">
                <a16:creationId xmlns:a16="http://schemas.microsoft.com/office/drawing/2014/main" id="{067EB445-9ED2-7F3B-D5C0-94A0E78A10FC}"/>
              </a:ext>
            </a:extLst>
          </p:cNvPr>
          <p:cNvGrpSpPr>
            <a:grpSpLocks/>
          </p:cNvGrpSpPr>
          <p:nvPr/>
        </p:nvGrpSpPr>
        <p:grpSpPr bwMode="auto">
          <a:xfrm>
            <a:off x="1" y="857250"/>
            <a:ext cx="209550" cy="60722"/>
            <a:chOff x="0" y="0"/>
            <a:chExt cx="439" cy="128"/>
          </a:xfrm>
        </p:grpSpPr>
      </p:grpSp>
      <p:grpSp>
        <p:nvGrpSpPr>
          <p:cNvPr id="32" name="Group 376">
            <a:extLst>
              <a:ext uri="{FF2B5EF4-FFF2-40B4-BE49-F238E27FC236}">
                <a16:creationId xmlns:a16="http://schemas.microsoft.com/office/drawing/2014/main" id="{220A70B1-C0D0-7DC5-2CDC-6A2366AF4FBF}"/>
              </a:ext>
            </a:extLst>
          </p:cNvPr>
          <p:cNvGrpSpPr>
            <a:grpSpLocks/>
          </p:cNvGrpSpPr>
          <p:nvPr/>
        </p:nvGrpSpPr>
        <p:grpSpPr bwMode="auto">
          <a:xfrm>
            <a:off x="0" y="857250"/>
            <a:ext cx="197644" cy="58341"/>
            <a:chOff x="0" y="0"/>
            <a:chExt cx="416" cy="123"/>
          </a:xfrm>
        </p:grpSpPr>
      </p:grpSp>
      <p:grpSp>
        <p:nvGrpSpPr>
          <p:cNvPr id="33" name="Group 374">
            <a:extLst>
              <a:ext uri="{FF2B5EF4-FFF2-40B4-BE49-F238E27FC236}">
                <a16:creationId xmlns:a16="http://schemas.microsoft.com/office/drawing/2014/main" id="{C3B2456A-917C-04CF-ACB5-F5D43AA14942}"/>
              </a:ext>
            </a:extLst>
          </p:cNvPr>
          <p:cNvGrpSpPr>
            <a:grpSpLocks/>
          </p:cNvGrpSpPr>
          <p:nvPr/>
        </p:nvGrpSpPr>
        <p:grpSpPr bwMode="auto">
          <a:xfrm>
            <a:off x="0" y="857251"/>
            <a:ext cx="200025" cy="75010"/>
            <a:chOff x="0" y="0"/>
            <a:chExt cx="420" cy="158"/>
          </a:xfrm>
        </p:grpSpPr>
      </p:grpSp>
      <p:grpSp>
        <p:nvGrpSpPr>
          <p:cNvPr id="34" name="Group 369">
            <a:extLst>
              <a:ext uri="{FF2B5EF4-FFF2-40B4-BE49-F238E27FC236}">
                <a16:creationId xmlns:a16="http://schemas.microsoft.com/office/drawing/2014/main" id="{E78F2E2A-8D78-DE64-1031-2BB1C79C0164}"/>
              </a:ext>
            </a:extLst>
          </p:cNvPr>
          <p:cNvGrpSpPr>
            <a:grpSpLocks/>
          </p:cNvGrpSpPr>
          <p:nvPr/>
        </p:nvGrpSpPr>
        <p:grpSpPr bwMode="auto">
          <a:xfrm>
            <a:off x="0" y="857251"/>
            <a:ext cx="339329" cy="64294"/>
            <a:chOff x="0" y="0"/>
            <a:chExt cx="712" cy="136"/>
          </a:xfrm>
        </p:grpSpPr>
      </p:grpSp>
      <p:grpSp>
        <p:nvGrpSpPr>
          <p:cNvPr id="37" name="Group 360">
            <a:extLst>
              <a:ext uri="{FF2B5EF4-FFF2-40B4-BE49-F238E27FC236}">
                <a16:creationId xmlns:a16="http://schemas.microsoft.com/office/drawing/2014/main" id="{9006710E-17C9-0DA2-B514-E97733D0C948}"/>
              </a:ext>
            </a:extLst>
          </p:cNvPr>
          <p:cNvGrpSpPr>
            <a:grpSpLocks/>
          </p:cNvGrpSpPr>
          <p:nvPr/>
        </p:nvGrpSpPr>
        <p:grpSpPr bwMode="auto">
          <a:xfrm>
            <a:off x="0" y="857251"/>
            <a:ext cx="421482" cy="75010"/>
            <a:chOff x="0" y="0"/>
            <a:chExt cx="885" cy="158"/>
          </a:xfrm>
        </p:grpSpPr>
      </p:grpSp>
      <p:grpSp>
        <p:nvGrpSpPr>
          <p:cNvPr id="38" name="Group 356">
            <a:extLst>
              <a:ext uri="{FF2B5EF4-FFF2-40B4-BE49-F238E27FC236}">
                <a16:creationId xmlns:a16="http://schemas.microsoft.com/office/drawing/2014/main" id="{7ADE1267-9904-3B3C-080F-A2CE88CB5012}"/>
              </a:ext>
            </a:extLst>
          </p:cNvPr>
          <p:cNvGrpSpPr>
            <a:grpSpLocks/>
          </p:cNvGrpSpPr>
          <p:nvPr/>
        </p:nvGrpSpPr>
        <p:grpSpPr bwMode="auto">
          <a:xfrm>
            <a:off x="0" y="857250"/>
            <a:ext cx="216694" cy="60722"/>
            <a:chOff x="0" y="0"/>
            <a:chExt cx="456" cy="127"/>
          </a:xfrm>
        </p:grpSpPr>
      </p:grpSp>
      <p:grpSp>
        <p:nvGrpSpPr>
          <p:cNvPr id="39" name="Group 354">
            <a:extLst>
              <a:ext uri="{FF2B5EF4-FFF2-40B4-BE49-F238E27FC236}">
                <a16:creationId xmlns:a16="http://schemas.microsoft.com/office/drawing/2014/main" id="{2512ABB5-3050-32EC-6346-0497A4C0577B}"/>
              </a:ext>
            </a:extLst>
          </p:cNvPr>
          <p:cNvGrpSpPr>
            <a:grpSpLocks/>
          </p:cNvGrpSpPr>
          <p:nvPr/>
        </p:nvGrpSpPr>
        <p:grpSpPr bwMode="auto">
          <a:xfrm>
            <a:off x="0" y="857250"/>
            <a:ext cx="208360" cy="60722"/>
            <a:chOff x="0" y="0"/>
            <a:chExt cx="437" cy="128"/>
          </a:xfrm>
        </p:grpSpPr>
      </p:grpSp>
      <p:grpSp>
        <p:nvGrpSpPr>
          <p:cNvPr id="40" name="Group 351">
            <a:extLst>
              <a:ext uri="{FF2B5EF4-FFF2-40B4-BE49-F238E27FC236}">
                <a16:creationId xmlns:a16="http://schemas.microsoft.com/office/drawing/2014/main" id="{A48C0AEA-0B22-BD1D-C6A0-1B5A075E3E88}"/>
              </a:ext>
            </a:extLst>
          </p:cNvPr>
          <p:cNvGrpSpPr>
            <a:grpSpLocks/>
          </p:cNvGrpSpPr>
          <p:nvPr/>
        </p:nvGrpSpPr>
        <p:grpSpPr bwMode="auto">
          <a:xfrm>
            <a:off x="0" y="857250"/>
            <a:ext cx="197644" cy="58341"/>
            <a:chOff x="0" y="0"/>
            <a:chExt cx="416" cy="123"/>
          </a:xfrm>
        </p:grpSpPr>
      </p:grpSp>
      <p:grpSp>
        <p:nvGrpSpPr>
          <p:cNvPr id="41" name="Group 349">
            <a:extLst>
              <a:ext uri="{FF2B5EF4-FFF2-40B4-BE49-F238E27FC236}">
                <a16:creationId xmlns:a16="http://schemas.microsoft.com/office/drawing/2014/main" id="{643C7117-FF17-C8A6-CA57-D4ECA86DD2A0}"/>
              </a:ext>
            </a:extLst>
          </p:cNvPr>
          <p:cNvGrpSpPr>
            <a:grpSpLocks/>
          </p:cNvGrpSpPr>
          <p:nvPr/>
        </p:nvGrpSpPr>
        <p:grpSpPr bwMode="auto">
          <a:xfrm>
            <a:off x="0" y="857251"/>
            <a:ext cx="200025" cy="75010"/>
            <a:chOff x="0" y="0"/>
            <a:chExt cx="420" cy="158"/>
          </a:xfrm>
        </p:grpSpPr>
      </p:grpSp>
      <p:grpSp>
        <p:nvGrpSpPr>
          <p:cNvPr id="42" name="Group 344">
            <a:extLst>
              <a:ext uri="{FF2B5EF4-FFF2-40B4-BE49-F238E27FC236}">
                <a16:creationId xmlns:a16="http://schemas.microsoft.com/office/drawing/2014/main" id="{5E612C65-A2F4-86DC-9875-FC457F84E4CC}"/>
              </a:ext>
            </a:extLst>
          </p:cNvPr>
          <p:cNvGrpSpPr>
            <a:grpSpLocks/>
          </p:cNvGrpSpPr>
          <p:nvPr/>
        </p:nvGrpSpPr>
        <p:grpSpPr bwMode="auto">
          <a:xfrm>
            <a:off x="0" y="857251"/>
            <a:ext cx="546498" cy="63103"/>
            <a:chOff x="0" y="0"/>
            <a:chExt cx="1148" cy="132"/>
          </a:xfrm>
        </p:grpSpPr>
      </p:grpSp>
      <p:grpSp>
        <p:nvGrpSpPr>
          <p:cNvPr id="43" name="Group 340">
            <a:extLst>
              <a:ext uri="{FF2B5EF4-FFF2-40B4-BE49-F238E27FC236}">
                <a16:creationId xmlns:a16="http://schemas.microsoft.com/office/drawing/2014/main" id="{0E81F988-B65D-6ABE-D92A-492BDF0FF295}"/>
              </a:ext>
            </a:extLst>
          </p:cNvPr>
          <p:cNvGrpSpPr>
            <a:grpSpLocks/>
          </p:cNvGrpSpPr>
          <p:nvPr/>
        </p:nvGrpSpPr>
        <p:grpSpPr bwMode="auto">
          <a:xfrm>
            <a:off x="0" y="857251"/>
            <a:ext cx="604838" cy="63103"/>
            <a:chOff x="0" y="0"/>
            <a:chExt cx="1270" cy="132"/>
          </a:xfrm>
        </p:grpSpPr>
      </p:grpSp>
      <p:grpSp>
        <p:nvGrpSpPr>
          <p:cNvPr id="44" name="Group 335">
            <a:extLst>
              <a:ext uri="{FF2B5EF4-FFF2-40B4-BE49-F238E27FC236}">
                <a16:creationId xmlns:a16="http://schemas.microsoft.com/office/drawing/2014/main" id="{4900BCD5-6B6E-102C-9E77-845B4F95A709}"/>
              </a:ext>
            </a:extLst>
          </p:cNvPr>
          <p:cNvGrpSpPr>
            <a:grpSpLocks/>
          </p:cNvGrpSpPr>
          <p:nvPr/>
        </p:nvGrpSpPr>
        <p:grpSpPr bwMode="auto">
          <a:xfrm>
            <a:off x="0" y="857250"/>
            <a:ext cx="291703" cy="60722"/>
            <a:chOff x="0" y="0"/>
            <a:chExt cx="612" cy="128"/>
          </a:xfrm>
        </p:grpSpPr>
      </p:grpSp>
      <p:grpSp>
        <p:nvGrpSpPr>
          <p:cNvPr id="45" name="Group 328">
            <a:extLst>
              <a:ext uri="{FF2B5EF4-FFF2-40B4-BE49-F238E27FC236}">
                <a16:creationId xmlns:a16="http://schemas.microsoft.com/office/drawing/2014/main" id="{ED977C17-D5DC-8C09-A408-1016F015B7A7}"/>
              </a:ext>
            </a:extLst>
          </p:cNvPr>
          <p:cNvGrpSpPr>
            <a:grpSpLocks/>
          </p:cNvGrpSpPr>
          <p:nvPr/>
        </p:nvGrpSpPr>
        <p:grpSpPr bwMode="auto">
          <a:xfrm>
            <a:off x="0" y="857251"/>
            <a:ext cx="547687" cy="63103"/>
            <a:chOff x="0" y="0"/>
            <a:chExt cx="1151" cy="132"/>
          </a:xfrm>
        </p:grpSpPr>
      </p:grpSp>
      <p:grpSp>
        <p:nvGrpSpPr>
          <p:cNvPr id="46" name="Group 324">
            <a:extLst>
              <a:ext uri="{FF2B5EF4-FFF2-40B4-BE49-F238E27FC236}">
                <a16:creationId xmlns:a16="http://schemas.microsoft.com/office/drawing/2014/main" id="{91DB6724-539B-3167-EA80-BAD19F95E0F1}"/>
              </a:ext>
            </a:extLst>
          </p:cNvPr>
          <p:cNvGrpSpPr>
            <a:grpSpLocks/>
          </p:cNvGrpSpPr>
          <p:nvPr/>
        </p:nvGrpSpPr>
        <p:grpSpPr bwMode="auto">
          <a:xfrm>
            <a:off x="0" y="857251"/>
            <a:ext cx="604838" cy="63103"/>
            <a:chOff x="0" y="0"/>
            <a:chExt cx="1270" cy="132"/>
          </a:xfrm>
        </p:grpSpPr>
      </p:grpSp>
      <p:grpSp>
        <p:nvGrpSpPr>
          <p:cNvPr id="47" name="Group 320">
            <a:extLst>
              <a:ext uri="{FF2B5EF4-FFF2-40B4-BE49-F238E27FC236}">
                <a16:creationId xmlns:a16="http://schemas.microsoft.com/office/drawing/2014/main" id="{56B82831-47C1-F227-A9A1-E9FF6A9C4FF1}"/>
              </a:ext>
            </a:extLst>
          </p:cNvPr>
          <p:cNvGrpSpPr>
            <a:grpSpLocks/>
          </p:cNvGrpSpPr>
          <p:nvPr/>
        </p:nvGrpSpPr>
        <p:grpSpPr bwMode="auto">
          <a:xfrm>
            <a:off x="1" y="857250"/>
            <a:ext cx="280987" cy="60722"/>
            <a:chOff x="0" y="0"/>
            <a:chExt cx="589" cy="127"/>
          </a:xfrm>
        </p:grpSpPr>
      </p:grpSp>
      <p:graphicFrame>
        <p:nvGraphicFramePr>
          <p:cNvPr id="48" name="Tabella 2">
            <a:extLst>
              <a:ext uri="{FF2B5EF4-FFF2-40B4-BE49-F238E27FC236}">
                <a16:creationId xmlns:a16="http://schemas.microsoft.com/office/drawing/2014/main" id="{A3A65004-B111-0DC4-CF31-0DC6E8D1D906}"/>
              </a:ext>
            </a:extLst>
          </p:cNvPr>
          <p:cNvGraphicFramePr>
            <a:graphicFrameLocks noGrp="1"/>
          </p:cNvGraphicFramePr>
          <p:nvPr/>
        </p:nvGraphicFramePr>
        <p:xfrm>
          <a:off x="117987" y="1340388"/>
          <a:ext cx="8908027" cy="5031201"/>
        </p:xfrm>
        <a:graphic>
          <a:graphicData uri="http://schemas.openxmlformats.org/drawingml/2006/table">
            <a:tbl>
              <a:tblPr firstRow="1" bandRow="1">
                <a:tableStyleId>{F2DE63D5-997A-4646-A377-4702673A728D}</a:tableStyleId>
              </a:tblPr>
              <a:tblGrid>
                <a:gridCol w="1326296">
                  <a:extLst>
                    <a:ext uri="{9D8B030D-6E8A-4147-A177-3AD203B41FA5}">
                      <a16:colId xmlns:a16="http://schemas.microsoft.com/office/drawing/2014/main" val="832067966"/>
                    </a:ext>
                  </a:extLst>
                </a:gridCol>
                <a:gridCol w="3725027">
                  <a:extLst>
                    <a:ext uri="{9D8B030D-6E8A-4147-A177-3AD203B41FA5}">
                      <a16:colId xmlns:a16="http://schemas.microsoft.com/office/drawing/2014/main" val="2321473726"/>
                    </a:ext>
                  </a:extLst>
                </a:gridCol>
                <a:gridCol w="3856704">
                  <a:extLst>
                    <a:ext uri="{9D8B030D-6E8A-4147-A177-3AD203B41FA5}">
                      <a16:colId xmlns:a16="http://schemas.microsoft.com/office/drawing/2014/main" val="135994979"/>
                    </a:ext>
                  </a:extLst>
                </a:gridCol>
              </a:tblGrid>
              <a:tr h="238221">
                <a:tc>
                  <a:txBody>
                    <a:bodyPr/>
                    <a:lstStyle/>
                    <a:p>
                      <a:pPr algn="ctr"/>
                      <a:r>
                        <a:rPr lang="it-IT" sz="700" dirty="0"/>
                        <a:t>Fattispecie </a:t>
                      </a:r>
                      <a:r>
                        <a:rPr lang="it-IT" sz="700" dirty="0" err="1"/>
                        <a:t>D.Lgs.</a:t>
                      </a:r>
                      <a:r>
                        <a:rPr lang="it-IT" sz="700" dirty="0"/>
                        <a:t> 74/2000</a:t>
                      </a:r>
                    </a:p>
                  </a:txBody>
                  <a:tcPr marL="68580" marR="68580" marT="34290" marB="34290" anchor="ctr">
                    <a:lnL w="6350" cap="flat" cmpd="sng" algn="ctr">
                      <a:solidFill>
                        <a:srgbClr val="00338D"/>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338D"/>
                      </a:solidFill>
                      <a:prstDash val="solid"/>
                      <a:round/>
                      <a:headEnd type="none" w="med" len="med"/>
                      <a:tailEnd type="none" w="med" len="med"/>
                    </a:lnT>
                    <a:solidFill>
                      <a:srgbClr val="00338D"/>
                    </a:solidFill>
                  </a:tcPr>
                </a:tc>
                <a:tc>
                  <a:txBody>
                    <a:bodyPr/>
                    <a:lstStyle/>
                    <a:p>
                      <a:pPr algn="ctr"/>
                      <a:r>
                        <a:rPr lang="it-IT" sz="700" dirty="0">
                          <a:solidFill>
                            <a:schemeClr val="bg1"/>
                          </a:solidFill>
                        </a:rPr>
                        <a:t>Dettaglio normativo</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338D"/>
                      </a:solidFill>
                      <a:prstDash val="solid"/>
                      <a:round/>
                      <a:headEnd type="none" w="med" len="med"/>
                      <a:tailEnd type="none" w="med" len="med"/>
                    </a:lnT>
                    <a:solidFill>
                      <a:srgbClr val="00338D"/>
                    </a:solidFill>
                  </a:tcPr>
                </a:tc>
                <a:tc>
                  <a:txBody>
                    <a:bodyPr/>
                    <a:lstStyle/>
                    <a:p>
                      <a:pPr algn="ctr"/>
                      <a:r>
                        <a:rPr lang="it-IT" sz="700" dirty="0"/>
                        <a:t>Elementi caratteristici</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338D"/>
                      </a:solidFill>
                      <a:prstDash val="solid"/>
                      <a:round/>
                      <a:headEnd type="none" w="med" len="med"/>
                      <a:tailEnd type="none" w="med" len="med"/>
                    </a:lnT>
                    <a:solidFill>
                      <a:schemeClr val="accent3"/>
                    </a:solidFill>
                  </a:tcPr>
                </a:tc>
                <a:extLst>
                  <a:ext uri="{0D108BD9-81ED-4DB2-BD59-A6C34878D82A}">
                    <a16:rowId xmlns:a16="http://schemas.microsoft.com/office/drawing/2014/main" val="3327437077"/>
                  </a:ext>
                </a:extLst>
              </a:tr>
              <a:tr h="1925243">
                <a:tc>
                  <a:txBody>
                    <a:bodyPr/>
                    <a:lstStyle/>
                    <a:p>
                      <a:pPr marL="171450" indent="-171450">
                        <a:buFont typeface="Arial" panose="020B0604020202020204" pitchFamily="34" charset="0"/>
                        <a:buChar char="►"/>
                      </a:pPr>
                      <a:r>
                        <a:rPr lang="it-IT" sz="600" b="1" dirty="0">
                          <a:solidFill>
                            <a:srgbClr val="00B8F5"/>
                          </a:solidFill>
                          <a:latin typeface="+mn-lt"/>
                        </a:rPr>
                        <a:t>ART. 4</a:t>
                      </a:r>
                    </a:p>
                    <a:p>
                      <a:pPr marL="0" indent="0">
                        <a:buFont typeface="Arial" panose="020B0604020202020204" pitchFamily="34" charset="0"/>
                        <a:buNone/>
                      </a:pPr>
                      <a:r>
                        <a:rPr lang="it-IT" sz="600" b="1" dirty="0">
                          <a:solidFill>
                            <a:srgbClr val="00B8F5"/>
                          </a:solidFill>
                          <a:latin typeface="+mn-lt"/>
                        </a:rPr>
                        <a:t>Dichiarazione infedele</a:t>
                      </a:r>
                      <a:endParaRPr lang="it-IT" sz="600" dirty="0">
                        <a:solidFill>
                          <a:srgbClr val="00B8F5"/>
                        </a:solidFill>
                        <a:latin typeface="+mn-lt"/>
                      </a:endParaRPr>
                    </a:p>
                  </a:txBody>
                  <a:tcPr marL="68580" marR="68580" marT="34290" marB="34290">
                    <a:lnL w="6350" cap="flat" cmpd="sng" algn="ctr">
                      <a:solidFill>
                        <a:srgbClr val="00338D"/>
                      </a:solidFill>
                      <a:prstDash val="solid"/>
                      <a:round/>
                      <a:headEnd type="none" w="med" len="med"/>
                      <a:tailEnd type="none" w="med" len="med"/>
                    </a:lnL>
                    <a:lnB w="3175" cap="flat" cmpd="sng" algn="ctr">
                      <a:solidFill>
                        <a:srgbClr val="00338D"/>
                      </a:solidFill>
                      <a:prstDash val="solid"/>
                      <a:round/>
                      <a:headEnd type="none" w="med" len="med"/>
                      <a:tailEnd type="none" w="med" len="med"/>
                    </a:lnB>
                    <a:solidFill>
                      <a:schemeClr val="bg1"/>
                    </a:solidFill>
                  </a:tcPr>
                </a:tc>
                <a:tc>
                  <a:txBody>
                    <a:bodyPr/>
                    <a:lstStyle/>
                    <a:p>
                      <a:pPr>
                        <a:spcAft>
                          <a:spcPts val="600"/>
                        </a:spcAft>
                      </a:pPr>
                      <a:r>
                        <a:rPr lang="it-IT" sz="700" b="1" dirty="0">
                          <a:solidFill>
                            <a:schemeClr val="tx2"/>
                          </a:solidFill>
                        </a:rPr>
                        <a:t>Condotta</a:t>
                      </a:r>
                      <a:r>
                        <a:rPr kumimoji="0" lang="it-IT" sz="700" b="1" i="0" u="none" strike="noStrike" kern="1200" cap="none" spc="0" normalizeH="0" baseline="0" noProof="0" dirty="0">
                          <a:ln>
                            <a:noFill/>
                          </a:ln>
                          <a:solidFill>
                            <a:srgbClr val="00338D"/>
                          </a:solidFill>
                          <a:effectLst/>
                          <a:uLnTx/>
                          <a:uFillTx/>
                        </a:rPr>
                        <a:t> punita</a:t>
                      </a:r>
                      <a:r>
                        <a:rPr lang="it-IT" sz="700" b="1" dirty="0">
                          <a:solidFill>
                            <a:schemeClr val="tx2"/>
                          </a:solidFill>
                        </a:rPr>
                        <a:t>:</a:t>
                      </a:r>
                      <a:r>
                        <a:rPr lang="it-IT" sz="700" b="1" baseline="0" dirty="0">
                          <a:solidFill>
                            <a:schemeClr val="tx2"/>
                          </a:solidFill>
                        </a:rPr>
                        <a:t> </a:t>
                      </a:r>
                      <a:br>
                        <a:rPr lang="it-IT" sz="700" b="1" baseline="0" dirty="0">
                          <a:solidFill>
                            <a:schemeClr val="tx2"/>
                          </a:solidFill>
                        </a:rPr>
                      </a:br>
                      <a:r>
                        <a:rPr lang="it-IT" sz="700" b="0" baseline="0" dirty="0">
                          <a:solidFill>
                            <a:schemeClr val="tx2"/>
                          </a:solidFill>
                        </a:rPr>
                        <a:t>Indicare in una delle dichiarazioni annuali relative a IVA e imposte sui redditi elementi attivi per un ammontare inferiore a quello effettivo o elementi passivi fittizi </a:t>
                      </a:r>
                      <a:endParaRPr lang="it-IT" sz="700" b="1" baseline="0" dirty="0">
                        <a:solidFill>
                          <a:schemeClr val="tx2"/>
                        </a:solidFill>
                      </a:endParaRPr>
                    </a:p>
                    <a:p>
                      <a:r>
                        <a:rPr lang="it-IT" sz="700" b="1" baseline="0" dirty="0">
                          <a:solidFill>
                            <a:schemeClr val="tx2"/>
                          </a:solidFill>
                        </a:rPr>
                        <a:t>Soglie di punibilità </a:t>
                      </a:r>
                      <a:r>
                        <a:rPr lang="it-IT" sz="700" b="1" dirty="0">
                          <a:solidFill>
                            <a:srgbClr val="00338D"/>
                          </a:solidFill>
                        </a:rPr>
                        <a:t>(da valutarsi congiuntamente)</a:t>
                      </a:r>
                      <a:r>
                        <a:rPr lang="it-IT" sz="700" b="1" baseline="0" dirty="0">
                          <a:solidFill>
                            <a:schemeClr val="tx2"/>
                          </a:solidFill>
                        </a:rPr>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it-IT" sz="700" b="1" i="1" baseline="0" dirty="0">
                          <a:solidFill>
                            <a:schemeClr val="accent1"/>
                          </a:solidFill>
                        </a:rPr>
                        <a:t>Imposta evasa &gt; Euro 100.000</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it-IT" sz="700" b="1" i="1" baseline="0" dirty="0">
                          <a:solidFill>
                            <a:schemeClr val="accent1"/>
                          </a:solidFill>
                        </a:rPr>
                        <a:t>Ammontare degli elementi attivi sottratti all'imposizione &gt; 10% di quelli indicati in dichiarazione OPPURE è &gt; Euro 2.000.000</a:t>
                      </a:r>
                      <a:endParaRPr lang="it-IT" sz="700" b="1" baseline="0" dirty="0">
                        <a:solidFill>
                          <a:schemeClr val="accent1"/>
                        </a:solidFill>
                      </a:endParaRPr>
                    </a:p>
                    <a:p>
                      <a:pPr>
                        <a:spcAft>
                          <a:spcPts val="0"/>
                        </a:spcAft>
                      </a:pPr>
                      <a:r>
                        <a:rPr lang="it-IT" sz="700" b="1" dirty="0">
                          <a:solidFill>
                            <a:schemeClr val="tx2"/>
                          </a:solidFill>
                        </a:rPr>
                        <a:t>Esclusioni:</a:t>
                      </a:r>
                    </a:p>
                    <a:p>
                      <a:r>
                        <a:rPr lang="it-IT" sz="700" u="sng" dirty="0">
                          <a:solidFill>
                            <a:schemeClr val="tx2"/>
                          </a:solidFill>
                        </a:rPr>
                        <a:t>Non si tiene conto della non corretta classificazione, della valutazione di elementi attivi o passivi oggettivamente esistenti</a:t>
                      </a:r>
                      <a:r>
                        <a:rPr lang="it-IT" sz="700" dirty="0">
                          <a:solidFill>
                            <a:schemeClr val="tx2"/>
                          </a:solidFill>
                        </a:rPr>
                        <a:t>, rispetto ai quali i criteri concretamente applicati sono stati comunque indicati nel bilancio ovvero in altra documentazione rilevante ai fini fiscali, della violazione dei criteri di determinazione dell'esercizio di competenza, della non inerenza, della non deducibilità di elementi passivi reali</a:t>
                      </a:r>
                    </a:p>
                    <a:p>
                      <a:pPr marL="171450" indent="-171450">
                        <a:spcAft>
                          <a:spcPts val="0"/>
                        </a:spcAft>
                        <a:buFontTx/>
                        <a:buChar char="-"/>
                      </a:pPr>
                      <a:endParaRPr lang="it-IT" sz="700" baseline="0" dirty="0">
                        <a:solidFill>
                          <a:schemeClr val="tx2"/>
                        </a:solidFill>
                      </a:endParaRPr>
                    </a:p>
                    <a:p>
                      <a:pPr marL="0" indent="0">
                        <a:spcAft>
                          <a:spcPts val="0"/>
                        </a:spcAft>
                        <a:buFontTx/>
                        <a:buNone/>
                      </a:pPr>
                      <a:r>
                        <a:rPr lang="it-IT" sz="700" b="1" i="1" dirty="0">
                          <a:solidFill>
                            <a:schemeClr val="accent1"/>
                          </a:solidFill>
                        </a:rPr>
                        <a:t>Inoltre, non si applica la fattispecie se le valutazioni complessivamente considerate differiscono in misura &lt; 10% da quelle corrette</a:t>
                      </a:r>
                    </a:p>
                  </a:txBody>
                  <a:tcPr marL="68580" marR="68580" marT="34290" marB="34290" anchor="ctr">
                    <a:lnB w="3175" cap="flat" cmpd="sng" algn="ctr">
                      <a:solidFill>
                        <a:srgbClr val="00338D"/>
                      </a:solidFill>
                      <a:prstDash val="solid"/>
                      <a:round/>
                      <a:headEnd type="none" w="med" len="med"/>
                      <a:tailEnd type="none" w="med" len="med"/>
                    </a:lnB>
                    <a:solidFill>
                      <a:schemeClr val="bg1"/>
                    </a:solidFill>
                  </a:tcPr>
                </a:tc>
                <a:tc>
                  <a:txBody>
                    <a:bodyPr/>
                    <a:lstStyle/>
                    <a:p>
                      <a:pPr>
                        <a:spcAft>
                          <a:spcPts val="600"/>
                        </a:spcAft>
                      </a:pPr>
                      <a:endParaRPr lang="it-IT" sz="700" b="1" dirty="0">
                        <a:solidFill>
                          <a:schemeClr val="tx2"/>
                        </a:solidFill>
                      </a:endParaRPr>
                    </a:p>
                    <a:p>
                      <a:pPr>
                        <a:spcAft>
                          <a:spcPts val="600"/>
                        </a:spcAft>
                      </a:pPr>
                      <a:r>
                        <a:rPr lang="it-IT" sz="700" b="1" dirty="0">
                          <a:solidFill>
                            <a:schemeClr val="tx2"/>
                          </a:solidFill>
                        </a:rPr>
                        <a:t>Fattispecie di chiusura</a:t>
                      </a:r>
                      <a:r>
                        <a:rPr lang="it-IT" sz="700" dirty="0">
                          <a:solidFill>
                            <a:schemeClr val="tx2"/>
                          </a:solidFill>
                        </a:rPr>
                        <a:t>, destinata ad abbracciare </a:t>
                      </a:r>
                      <a:r>
                        <a:rPr lang="it-IT" sz="700" b="1" dirty="0">
                          <a:solidFill>
                            <a:schemeClr val="tx2"/>
                          </a:solidFill>
                        </a:rPr>
                        <a:t>in via residuale tutte le ipotesi di mendacio in dichiarazione </a:t>
                      </a:r>
                      <a:r>
                        <a:rPr lang="it-IT" sz="700" dirty="0">
                          <a:solidFill>
                            <a:schemeClr val="tx2"/>
                          </a:solidFill>
                        </a:rPr>
                        <a:t>la cui condotta </a:t>
                      </a:r>
                      <a:r>
                        <a:rPr lang="it-IT" sz="700" b="1" dirty="0">
                          <a:solidFill>
                            <a:schemeClr val="tx2"/>
                          </a:solidFill>
                        </a:rPr>
                        <a:t>non sia accompagnata da comportamenti fraudolenti</a:t>
                      </a:r>
                    </a:p>
                    <a:p>
                      <a:pPr>
                        <a:spcAft>
                          <a:spcPts val="600"/>
                        </a:spcAft>
                      </a:pPr>
                      <a:r>
                        <a:rPr lang="it-IT" sz="700" b="1" dirty="0">
                          <a:solidFill>
                            <a:schemeClr val="tx2"/>
                          </a:solidFill>
                        </a:rPr>
                        <a:t>Irrilevanza penale </a:t>
                      </a:r>
                      <a:r>
                        <a:rPr lang="it-IT" sz="700" dirty="0">
                          <a:solidFill>
                            <a:schemeClr val="tx2"/>
                          </a:solidFill>
                        </a:rPr>
                        <a:t>dell’inserimento in dichiarazione di </a:t>
                      </a:r>
                      <a:r>
                        <a:rPr lang="it-IT" sz="700" b="1" dirty="0">
                          <a:solidFill>
                            <a:schemeClr val="tx2"/>
                          </a:solidFill>
                        </a:rPr>
                        <a:t>elementi negativi di reddito effettivamente sostenuti </a:t>
                      </a:r>
                      <a:r>
                        <a:rPr lang="it-IT" sz="700" dirty="0">
                          <a:solidFill>
                            <a:schemeClr val="tx2"/>
                          </a:solidFill>
                        </a:rPr>
                        <a:t>dal contribuente, quindi reali ed esistenti, ma che non si rendono deducibili ai fini fiscali per violazione delle disposizioni previste in tema di imposte sui redditi o dell’Iva: è il caso, </a:t>
                      </a:r>
                      <a:r>
                        <a:rPr lang="it-IT" sz="700" b="1" dirty="0">
                          <a:solidFill>
                            <a:schemeClr val="tx2"/>
                          </a:solidFill>
                        </a:rPr>
                        <a:t>ad esempio</a:t>
                      </a:r>
                      <a:r>
                        <a:rPr lang="it-IT" sz="700" dirty="0">
                          <a:solidFill>
                            <a:schemeClr val="tx2"/>
                          </a:solidFill>
                        </a:rPr>
                        <a:t>, </a:t>
                      </a:r>
                    </a:p>
                    <a:p>
                      <a:pPr marL="285750" indent="-285750">
                        <a:spcAft>
                          <a:spcPts val="600"/>
                        </a:spcAft>
                        <a:buFont typeface="Arial" panose="020B0604020202020204" pitchFamily="34" charset="0"/>
                        <a:buChar char="—"/>
                      </a:pPr>
                      <a:r>
                        <a:rPr lang="it-IT" sz="700" dirty="0">
                          <a:solidFill>
                            <a:schemeClr val="tx2"/>
                          </a:solidFill>
                        </a:rPr>
                        <a:t>della </a:t>
                      </a:r>
                      <a:r>
                        <a:rPr lang="it-IT" sz="700" b="1" dirty="0">
                          <a:solidFill>
                            <a:schemeClr val="tx2"/>
                          </a:solidFill>
                        </a:rPr>
                        <a:t>deduzione di una quota di ammortamento </a:t>
                      </a:r>
                      <a:r>
                        <a:rPr lang="it-IT" sz="700" dirty="0">
                          <a:solidFill>
                            <a:schemeClr val="tx2"/>
                          </a:solidFill>
                        </a:rPr>
                        <a:t>riferibile ad un bene strumentale effettivamente acquistato, operata per un importo superiore alla percentuale consentita dalla norma tributaria, oppure </a:t>
                      </a:r>
                    </a:p>
                    <a:p>
                      <a:pPr marL="285750" indent="-285750">
                        <a:spcAft>
                          <a:spcPts val="600"/>
                        </a:spcAft>
                        <a:buFont typeface="Arial" panose="020B0604020202020204" pitchFamily="34" charset="0"/>
                        <a:buChar char="—"/>
                      </a:pPr>
                      <a:r>
                        <a:rPr lang="it-IT" sz="700" dirty="0">
                          <a:solidFill>
                            <a:schemeClr val="tx2"/>
                          </a:solidFill>
                        </a:rPr>
                        <a:t>delle </a:t>
                      </a:r>
                      <a:r>
                        <a:rPr lang="it-IT" sz="700" b="1" dirty="0">
                          <a:solidFill>
                            <a:schemeClr val="tx2"/>
                          </a:solidFill>
                        </a:rPr>
                        <a:t>spese di rappresentanza e pubblicità </a:t>
                      </a:r>
                      <a:r>
                        <a:rPr lang="it-IT" sz="700" dirty="0">
                          <a:solidFill>
                            <a:schemeClr val="tx2"/>
                          </a:solidFill>
                        </a:rPr>
                        <a:t>contestate per la mancanza di inerenza. </a:t>
                      </a:r>
                    </a:p>
                    <a:p>
                      <a:pPr>
                        <a:spcAft>
                          <a:spcPts val="600"/>
                        </a:spcAft>
                      </a:pPr>
                      <a:r>
                        <a:rPr lang="it-IT" sz="700" b="1" dirty="0">
                          <a:solidFill>
                            <a:schemeClr val="tx2"/>
                          </a:solidFill>
                        </a:rPr>
                        <a:t>Ciò che conta per escludere la punibilità è l’effettività della spesa sostenuta</a:t>
                      </a:r>
                      <a:r>
                        <a:rPr lang="it-IT" sz="700" dirty="0">
                          <a:solidFill>
                            <a:schemeClr val="tx2"/>
                          </a:solidFill>
                        </a:rPr>
                        <a:t> e, in questo senso, si giustifica la sostituzione del termine 'fittizi' con il termine 'inesistenti'</a:t>
                      </a:r>
                    </a:p>
                  </a:txBody>
                  <a:tcPr marL="68580" marR="68580" marT="34290" marB="34290">
                    <a:lnB w="317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498055090"/>
                  </a:ext>
                </a:extLst>
              </a:tr>
              <a:tr h="153755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600" b="1" kern="1200" dirty="0">
                          <a:solidFill>
                            <a:srgbClr val="00B8F5"/>
                          </a:solidFill>
                          <a:latin typeface="+mn-lt"/>
                          <a:ea typeface="+mn-ea"/>
                          <a:cs typeface="+mn-cs"/>
                        </a:rPr>
                        <a:t>ART. 5</a:t>
                      </a:r>
                    </a:p>
                    <a:p>
                      <a:r>
                        <a:rPr lang="it-IT" sz="600" b="1" dirty="0">
                          <a:solidFill>
                            <a:srgbClr val="00B8F5"/>
                          </a:solidFill>
                          <a:latin typeface="+mn-lt"/>
                        </a:rPr>
                        <a:t>Omessa dichiarazione dei redditi o IVA</a:t>
                      </a:r>
                    </a:p>
                    <a:p>
                      <a:endParaRPr lang="it-IT" sz="600" b="1" dirty="0">
                        <a:solidFill>
                          <a:srgbClr val="00B8F5"/>
                        </a:solidFill>
                        <a:latin typeface="+mn-lt"/>
                      </a:endParaRPr>
                    </a:p>
                    <a:p>
                      <a:endParaRPr lang="it-IT" sz="600" b="1" dirty="0">
                        <a:solidFill>
                          <a:srgbClr val="00B8F5"/>
                        </a:solidFill>
                        <a:latin typeface="+mn-lt"/>
                      </a:endParaRPr>
                    </a:p>
                    <a:p>
                      <a:endParaRPr lang="it-IT" sz="600" b="1" dirty="0">
                        <a:solidFill>
                          <a:srgbClr val="00B8F5"/>
                        </a:solidFill>
                        <a:latin typeface="+mn-lt"/>
                      </a:endParaRPr>
                    </a:p>
                  </a:txBody>
                  <a:tcPr marL="68580" marR="68580" marT="34290" marB="34290">
                    <a:lnL w="6350" cap="flat" cmpd="sng" algn="ctr">
                      <a:solidFill>
                        <a:srgbClr val="00338D"/>
                      </a:solidFill>
                      <a:prstDash val="solid"/>
                      <a:round/>
                      <a:headEnd type="none" w="med" len="med"/>
                      <a:tailEnd type="none" w="med" len="med"/>
                    </a:lnL>
                    <a:lnT w="3175" cap="flat" cmpd="sng" algn="ctr">
                      <a:solidFill>
                        <a:srgbClr val="00338D"/>
                      </a:solidFill>
                      <a:prstDash val="solid"/>
                      <a:round/>
                      <a:headEnd type="none" w="med" len="med"/>
                      <a:tailEnd type="none" w="med" len="med"/>
                    </a:lnT>
                    <a:lnB w="3175" cap="flat" cmpd="sng" algn="ctr">
                      <a:solidFill>
                        <a:srgbClr val="00338D"/>
                      </a:solidFill>
                      <a:prstDash val="solid"/>
                      <a:round/>
                      <a:headEnd type="none" w="med" len="med"/>
                      <a:tailEnd type="none" w="med" len="med"/>
                    </a:lnB>
                    <a:solidFill>
                      <a:schemeClr val="bg1"/>
                    </a:solidFill>
                  </a:tcPr>
                </a:tc>
                <a:tc>
                  <a:txBody>
                    <a:bodyPr/>
                    <a:lstStyle/>
                    <a:p>
                      <a:pPr>
                        <a:spcAft>
                          <a:spcPts val="600"/>
                        </a:spcAft>
                      </a:pPr>
                      <a:r>
                        <a:rPr lang="it-IT" sz="700" b="1" dirty="0">
                          <a:solidFill>
                            <a:schemeClr val="tx2"/>
                          </a:solidFill>
                        </a:rPr>
                        <a:t>Condotta</a:t>
                      </a:r>
                      <a:r>
                        <a:rPr kumimoji="0" lang="it-IT" sz="700" b="1" i="0" u="none" strike="noStrike" kern="1200" cap="none" spc="0" normalizeH="0" baseline="0" noProof="0" dirty="0">
                          <a:ln>
                            <a:noFill/>
                          </a:ln>
                          <a:solidFill>
                            <a:srgbClr val="00338D"/>
                          </a:solidFill>
                          <a:effectLst/>
                          <a:uLnTx/>
                          <a:uFillTx/>
                        </a:rPr>
                        <a:t> punita </a:t>
                      </a:r>
                      <a:r>
                        <a:rPr lang="it-IT" sz="700" b="1" dirty="0">
                          <a:solidFill>
                            <a:schemeClr val="tx2"/>
                          </a:solidFill>
                        </a:rPr>
                        <a:t>:</a:t>
                      </a:r>
                      <a:br>
                        <a:rPr lang="it-IT" sz="700" b="1" dirty="0">
                          <a:solidFill>
                            <a:schemeClr val="tx2"/>
                          </a:solidFill>
                        </a:rPr>
                      </a:br>
                      <a:r>
                        <a:rPr lang="it-IT" sz="700" dirty="0">
                          <a:solidFill>
                            <a:schemeClr val="tx2"/>
                          </a:solidFill>
                        </a:rPr>
                        <a:t>Omettere la presentazione della dichiarazione</a:t>
                      </a:r>
                      <a:r>
                        <a:rPr lang="it-IT" sz="700" baseline="0" dirty="0">
                          <a:solidFill>
                            <a:schemeClr val="tx2"/>
                          </a:solidFill>
                        </a:rPr>
                        <a:t> dei redditi o IVA</a:t>
                      </a:r>
                    </a:p>
                    <a:p>
                      <a:pPr>
                        <a:spcAft>
                          <a:spcPts val="600"/>
                        </a:spcAft>
                      </a:pPr>
                      <a:r>
                        <a:rPr lang="it-IT" sz="700" b="1" baseline="0" dirty="0">
                          <a:solidFill>
                            <a:schemeClr val="tx2"/>
                          </a:solidFill>
                        </a:rPr>
                        <a:t>Soglia di punibilità:</a:t>
                      </a:r>
                      <a:br>
                        <a:rPr lang="it-IT" sz="700" b="1" baseline="0" dirty="0">
                          <a:solidFill>
                            <a:schemeClr val="tx2"/>
                          </a:solidFill>
                        </a:rPr>
                      </a:br>
                      <a:r>
                        <a:rPr lang="it-IT" sz="700" b="0" baseline="0" dirty="0">
                          <a:solidFill>
                            <a:schemeClr val="tx2"/>
                          </a:solidFill>
                        </a:rPr>
                        <a:t>Imposta evasa superiore ad </a:t>
                      </a:r>
                      <a:r>
                        <a:rPr lang="it-IT" sz="700" b="1" dirty="0">
                          <a:solidFill>
                            <a:schemeClr val="tx2"/>
                          </a:solidFill>
                        </a:rPr>
                        <a:t>Euro</a:t>
                      </a:r>
                      <a:r>
                        <a:rPr lang="it-IT" sz="700" b="1" baseline="0" dirty="0">
                          <a:solidFill>
                            <a:schemeClr val="tx2"/>
                          </a:solidFill>
                        </a:rPr>
                        <a:t> 50.000</a:t>
                      </a:r>
                      <a:endParaRPr lang="it-IT" sz="700" b="1" i="1" baseline="0" dirty="0">
                        <a:solidFill>
                          <a:schemeClr val="tx2"/>
                        </a:solidFill>
                      </a:endParaRPr>
                    </a:p>
                    <a:p>
                      <a:pPr marL="0" marR="0" lvl="0" indent="0" defTabSz="914400" rtl="0" eaLnBrk="1" fontAlgn="auto" latinLnBrk="0" hangingPunct="1">
                        <a:lnSpc>
                          <a:spcPct val="100000"/>
                        </a:lnSpc>
                        <a:spcBef>
                          <a:spcPts val="0"/>
                        </a:spcBef>
                        <a:spcAft>
                          <a:spcPts val="600"/>
                        </a:spcAft>
                        <a:buClrTx/>
                        <a:buSzTx/>
                        <a:buFontTx/>
                        <a:buNone/>
                        <a:tabLst/>
                        <a:defRPr/>
                      </a:pPr>
                      <a:r>
                        <a:rPr lang="it-IT" sz="700" b="1" i="1" baseline="0" dirty="0">
                          <a:solidFill>
                            <a:schemeClr val="tx2"/>
                          </a:solidFill>
                        </a:rPr>
                        <a:t>Fine:</a:t>
                      </a:r>
                      <a:br>
                        <a:rPr lang="it-IT" sz="700" b="1" i="1" baseline="0" dirty="0">
                          <a:solidFill>
                            <a:schemeClr val="tx2"/>
                          </a:solidFill>
                        </a:rPr>
                      </a:br>
                      <a:r>
                        <a:rPr lang="it-IT" sz="700" dirty="0">
                          <a:solidFill>
                            <a:schemeClr val="tx2"/>
                          </a:solidFill>
                        </a:rPr>
                        <a:t>Evadere le imposte sui redditi o sull'IVA</a:t>
                      </a:r>
                      <a:endParaRPr lang="it-IT" sz="700" b="1" baseline="0" dirty="0">
                        <a:solidFill>
                          <a:schemeClr val="tx2"/>
                        </a:solidFill>
                      </a:endParaRPr>
                    </a:p>
                    <a:p>
                      <a:pPr>
                        <a:spcAft>
                          <a:spcPts val="600"/>
                        </a:spcAft>
                      </a:pPr>
                      <a:r>
                        <a:rPr lang="it-IT" sz="700" b="1" baseline="0" dirty="0">
                          <a:solidFill>
                            <a:schemeClr val="tx2"/>
                          </a:solidFill>
                        </a:rPr>
                        <a:t>Omessa dichiarazione del sostituto d'imposta:</a:t>
                      </a:r>
                      <a:br>
                        <a:rPr lang="it-IT" sz="700" b="1" baseline="0" dirty="0">
                          <a:solidFill>
                            <a:schemeClr val="tx2"/>
                          </a:solidFill>
                        </a:rPr>
                      </a:br>
                      <a:r>
                        <a:rPr lang="it-IT" sz="700" b="0" baseline="0" dirty="0">
                          <a:solidFill>
                            <a:schemeClr val="tx2"/>
                          </a:solidFill>
                        </a:rPr>
                        <a:t>La stessa pena è prevista per chi non presenta la dichiarazione di sostituto d'imposta (solo per chi è obbligato!) quando l'ammontare delle ritenute è </a:t>
                      </a:r>
                      <a:r>
                        <a:rPr lang="it-IT" sz="700" b="1" baseline="0" dirty="0">
                          <a:solidFill>
                            <a:schemeClr val="tx2"/>
                          </a:solidFill>
                        </a:rPr>
                        <a:t>&gt; </a:t>
                      </a:r>
                      <a:r>
                        <a:rPr lang="it-IT" sz="700" b="1" dirty="0">
                          <a:solidFill>
                            <a:schemeClr val="tx2"/>
                          </a:solidFill>
                        </a:rPr>
                        <a:t>Euro</a:t>
                      </a:r>
                      <a:r>
                        <a:rPr lang="it-IT" sz="700" b="1" baseline="0" dirty="0">
                          <a:solidFill>
                            <a:schemeClr val="tx2"/>
                          </a:solidFill>
                        </a:rPr>
                        <a:t> 50.000</a:t>
                      </a:r>
                    </a:p>
                    <a:p>
                      <a:pPr>
                        <a:spcAft>
                          <a:spcPts val="600"/>
                        </a:spcAft>
                      </a:pPr>
                      <a:r>
                        <a:rPr lang="it-IT" sz="700" dirty="0">
                          <a:solidFill>
                            <a:schemeClr val="tx2"/>
                          </a:solidFill>
                        </a:rPr>
                        <a:t>La dichiarazione NON è OMESSA se (1) è presentata entro 90 gg dal termine, (2) se non è sottoscritta (3) se non è redatta su un prestampato della AF</a:t>
                      </a:r>
                    </a:p>
                  </a:txBody>
                  <a:tcPr marL="68580" marR="68580" marT="34290" marB="34290" anchor="ctr">
                    <a:lnT w="3175" cap="flat" cmpd="sng" algn="ctr">
                      <a:solidFill>
                        <a:srgbClr val="00338D"/>
                      </a:solidFill>
                      <a:prstDash val="solid"/>
                      <a:round/>
                      <a:headEnd type="none" w="med" len="med"/>
                      <a:tailEnd type="none" w="med" len="med"/>
                    </a:lnT>
                    <a:lnB w="3175" cap="flat" cmpd="sng" algn="ctr">
                      <a:solidFill>
                        <a:srgbClr val="00338D"/>
                      </a:solidFill>
                      <a:prstDash val="solid"/>
                      <a:round/>
                      <a:headEnd type="none" w="med" len="med"/>
                      <a:tailEnd type="none" w="med" len="med"/>
                    </a:lnB>
                    <a:solidFill>
                      <a:schemeClr val="bg1"/>
                    </a:solidFill>
                  </a:tcPr>
                </a:tc>
                <a:tc>
                  <a:txBody>
                    <a:bodyPr/>
                    <a:lstStyle/>
                    <a:p>
                      <a:pPr algn="just"/>
                      <a:r>
                        <a:rPr lang="it-IT" sz="700" b="1" dirty="0">
                          <a:solidFill>
                            <a:srgbClr val="00338D"/>
                          </a:solidFill>
                          <a:latin typeface="+mn-lt"/>
                        </a:rPr>
                        <a:t>Due presupposti:</a:t>
                      </a:r>
                    </a:p>
                    <a:p>
                      <a:pPr algn="just"/>
                      <a:endParaRPr lang="it-IT" sz="700" dirty="0">
                        <a:solidFill>
                          <a:srgbClr val="00338D"/>
                        </a:solidFill>
                        <a:latin typeface="+mn-lt"/>
                      </a:endParaRPr>
                    </a:p>
                    <a:p>
                      <a:pPr algn="just"/>
                      <a:endParaRPr lang="it-IT" sz="700" dirty="0">
                        <a:solidFill>
                          <a:srgbClr val="00338D"/>
                        </a:solidFill>
                        <a:latin typeface="+mn-lt"/>
                      </a:endParaRPr>
                    </a:p>
                    <a:p>
                      <a:pPr algn="just"/>
                      <a:endParaRPr lang="it-IT" sz="700" dirty="0">
                        <a:solidFill>
                          <a:srgbClr val="00338D"/>
                        </a:solidFill>
                        <a:latin typeface="+mn-lt"/>
                      </a:endParaRPr>
                    </a:p>
                    <a:p>
                      <a:pPr algn="just"/>
                      <a:endParaRPr lang="it-IT" sz="700" dirty="0">
                        <a:solidFill>
                          <a:srgbClr val="00338D"/>
                        </a:solidFill>
                        <a:latin typeface="+mn-lt"/>
                      </a:endParaRPr>
                    </a:p>
                    <a:p>
                      <a:pPr algn="just"/>
                      <a:endParaRPr lang="it-IT" sz="700" dirty="0">
                        <a:solidFill>
                          <a:srgbClr val="00338D"/>
                        </a:solidFill>
                        <a:latin typeface="+mn-lt"/>
                      </a:endParaRPr>
                    </a:p>
                    <a:p>
                      <a:pPr algn="just"/>
                      <a:endParaRPr lang="it-IT" sz="700" dirty="0">
                        <a:solidFill>
                          <a:srgbClr val="00338D"/>
                        </a:solidFill>
                        <a:latin typeface="+mn-lt"/>
                      </a:endParaRPr>
                    </a:p>
                    <a:p>
                      <a:pPr algn="just"/>
                      <a:endParaRPr lang="it-IT" sz="700" dirty="0">
                        <a:solidFill>
                          <a:srgbClr val="00338D"/>
                        </a:solidFill>
                        <a:latin typeface="+mn-lt"/>
                      </a:endParaRPr>
                    </a:p>
                    <a:p>
                      <a:pPr algn="just"/>
                      <a:endParaRPr lang="it-IT" sz="700" dirty="0">
                        <a:solidFill>
                          <a:srgbClr val="00338D"/>
                        </a:solidFill>
                        <a:latin typeface="+mn-lt"/>
                      </a:endParaRPr>
                    </a:p>
                    <a:p>
                      <a:pPr algn="just"/>
                      <a:endParaRPr lang="it-IT" sz="700" dirty="0">
                        <a:solidFill>
                          <a:srgbClr val="00338D"/>
                        </a:solidFill>
                        <a:latin typeface="+mn-lt"/>
                      </a:endParaRPr>
                    </a:p>
                  </a:txBody>
                  <a:tcPr marL="68580" marR="68580" marT="34290" marB="34290">
                    <a:lnT w="3175" cap="flat" cmpd="sng" algn="ctr">
                      <a:solidFill>
                        <a:srgbClr val="00338D"/>
                      </a:solidFill>
                      <a:prstDash val="solid"/>
                      <a:round/>
                      <a:headEnd type="none" w="med" len="med"/>
                      <a:tailEnd type="none" w="med" len="med"/>
                    </a:lnT>
                    <a:lnB w="317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3020723034"/>
                  </a:ext>
                </a:extLst>
              </a:tr>
              <a:tr h="1198217">
                <a:tc>
                  <a:txBody>
                    <a:bodyPr/>
                    <a:lstStyle/>
                    <a:p>
                      <a:pPr marL="171450" indent="-171450">
                        <a:buFont typeface="Arial" panose="020B0604020202020204" pitchFamily="34" charset="0"/>
                        <a:buChar char="►"/>
                      </a:pPr>
                      <a:r>
                        <a:rPr lang="it-IT" sz="600" b="1" dirty="0">
                          <a:solidFill>
                            <a:srgbClr val="00B8F5"/>
                          </a:solidFill>
                          <a:latin typeface="+mn-lt"/>
                        </a:rPr>
                        <a:t>ART. 10-QUATER</a:t>
                      </a:r>
                    </a:p>
                    <a:p>
                      <a:r>
                        <a:rPr lang="it-IT" sz="600" b="1" dirty="0">
                          <a:solidFill>
                            <a:srgbClr val="00B8F5"/>
                          </a:solidFill>
                          <a:latin typeface="+mn-lt"/>
                        </a:rPr>
                        <a:t>Indebita compensazione con crediti non spettanti </a:t>
                      </a:r>
                      <a:endParaRPr lang="it-IT" sz="600" dirty="0">
                        <a:solidFill>
                          <a:srgbClr val="00B8F5"/>
                        </a:solidFill>
                        <a:latin typeface="+mn-lt"/>
                      </a:endParaRPr>
                    </a:p>
                  </a:txBody>
                  <a:tcPr marL="68580" marR="68580" marT="34290" marB="34290">
                    <a:lnL w="6350" cap="flat" cmpd="sng" algn="ctr">
                      <a:solidFill>
                        <a:srgbClr val="00338D"/>
                      </a:solidFill>
                      <a:prstDash val="solid"/>
                      <a:round/>
                      <a:headEnd type="none" w="med" len="med"/>
                      <a:tailEnd type="none" w="med" len="med"/>
                    </a:lnL>
                    <a:lnT w="3175" cap="flat" cmpd="sng" algn="ctr">
                      <a:solidFill>
                        <a:srgbClr val="00338D"/>
                      </a:solidFill>
                      <a:prstDash val="solid"/>
                      <a:round/>
                      <a:headEnd type="none" w="med" len="med"/>
                      <a:tailEnd type="none" w="med" len="med"/>
                    </a:lnT>
                    <a:lnB w="3175" cap="flat" cmpd="sng" algn="ctr">
                      <a:solidFill>
                        <a:srgbClr val="00338D"/>
                      </a:solidFill>
                      <a:prstDash val="solid"/>
                      <a:round/>
                      <a:headEnd type="none" w="med" len="med"/>
                      <a:tailEnd type="none" w="med" len="med"/>
                    </a:lnB>
                    <a:solidFill>
                      <a:schemeClr val="bg1"/>
                    </a:solidFill>
                  </a:tcPr>
                </a:tc>
                <a:tc>
                  <a:txBody>
                    <a:bodyPr/>
                    <a:lstStyle/>
                    <a:p>
                      <a:pPr>
                        <a:spcAft>
                          <a:spcPts val="600"/>
                        </a:spcAft>
                      </a:pPr>
                      <a:r>
                        <a:rPr lang="it-IT" sz="700" b="1" dirty="0">
                          <a:solidFill>
                            <a:schemeClr val="tx2"/>
                          </a:solidFill>
                        </a:rPr>
                        <a:t>Condotta punita:</a:t>
                      </a:r>
                      <a:br>
                        <a:rPr lang="it-IT" sz="700" b="1" dirty="0">
                          <a:solidFill>
                            <a:schemeClr val="tx2"/>
                          </a:solidFill>
                        </a:rPr>
                      </a:br>
                      <a:r>
                        <a:rPr lang="it-IT" sz="700" dirty="0">
                          <a:solidFill>
                            <a:schemeClr val="tx2"/>
                          </a:solidFill>
                        </a:rPr>
                        <a:t>Utilizzare </a:t>
                      </a:r>
                      <a:r>
                        <a:rPr lang="it-IT" sz="700" b="1" dirty="0">
                          <a:solidFill>
                            <a:schemeClr val="tx2"/>
                          </a:solidFill>
                        </a:rPr>
                        <a:t>in compensazione</a:t>
                      </a:r>
                      <a:r>
                        <a:rPr lang="it-IT" sz="700" dirty="0">
                          <a:solidFill>
                            <a:schemeClr val="tx2"/>
                          </a:solidFill>
                        </a:rPr>
                        <a:t>, ai sensi dell'art. 17 del Decreto Legislativo n. 241 del 9 luglio 1997, </a:t>
                      </a:r>
                      <a:r>
                        <a:rPr lang="it-IT" sz="700" b="1" dirty="0">
                          <a:solidFill>
                            <a:schemeClr val="tx2"/>
                          </a:solidFill>
                        </a:rPr>
                        <a:t>crediti non spettanti, </a:t>
                      </a:r>
                      <a:r>
                        <a:rPr lang="it-IT" sz="700" dirty="0">
                          <a:solidFill>
                            <a:schemeClr val="tx2"/>
                          </a:solidFill>
                        </a:rPr>
                        <a:t>o </a:t>
                      </a:r>
                      <a:r>
                        <a:rPr lang="it-IT" sz="700" b="1" dirty="0">
                          <a:solidFill>
                            <a:schemeClr val="tx2"/>
                          </a:solidFill>
                        </a:rPr>
                        <a:t>crediti inesistenti</a:t>
                      </a:r>
                      <a:r>
                        <a:rPr lang="it-IT" sz="700" dirty="0">
                          <a:solidFill>
                            <a:schemeClr val="tx2"/>
                          </a:solidFill>
                        </a:rPr>
                        <a:t> per un </a:t>
                      </a:r>
                      <a:r>
                        <a:rPr lang="it-IT" sz="700" b="1" dirty="0">
                          <a:solidFill>
                            <a:schemeClr val="tx2"/>
                          </a:solidFill>
                        </a:rPr>
                        <a:t>importo annuo superiore a cinquantamila euro</a:t>
                      </a:r>
                      <a:r>
                        <a:rPr lang="it-IT" sz="700" dirty="0">
                          <a:solidFill>
                            <a:schemeClr val="tx2"/>
                          </a:solidFill>
                        </a:rPr>
                        <a:t>.</a:t>
                      </a:r>
                    </a:p>
                    <a:p>
                      <a:pPr>
                        <a:spcAft>
                          <a:spcPts val="600"/>
                        </a:spcAft>
                      </a:pPr>
                      <a:r>
                        <a:rPr lang="it-IT" sz="700" b="1" i="1" baseline="0" dirty="0">
                          <a:solidFill>
                            <a:schemeClr val="tx2"/>
                          </a:solidFill>
                        </a:rPr>
                        <a:t>Fine:</a:t>
                      </a:r>
                      <a:br>
                        <a:rPr lang="it-IT" sz="700" b="1" i="1" baseline="0" dirty="0">
                          <a:solidFill>
                            <a:schemeClr val="tx2"/>
                          </a:solidFill>
                        </a:rPr>
                      </a:br>
                      <a:r>
                        <a:rPr lang="it-IT" sz="700" dirty="0">
                          <a:solidFill>
                            <a:schemeClr val="tx2"/>
                          </a:solidFill>
                        </a:rPr>
                        <a:t>fine di evadere le imposte sui redditi o sul valore aggiunto</a:t>
                      </a:r>
                    </a:p>
                    <a:p>
                      <a:pPr>
                        <a:spcAft>
                          <a:spcPts val="600"/>
                        </a:spcAft>
                      </a:pPr>
                      <a:r>
                        <a:rPr lang="it-IT" sz="700" b="1" i="1" baseline="0" dirty="0">
                          <a:solidFill>
                            <a:schemeClr val="tx2"/>
                          </a:solidFill>
                        </a:rPr>
                        <a:t>Soglia punibilità:</a:t>
                      </a:r>
                      <a:br>
                        <a:rPr lang="it-IT" sz="700" b="1" i="1" baseline="0" dirty="0">
                          <a:solidFill>
                            <a:schemeClr val="tx2"/>
                          </a:solidFill>
                        </a:rPr>
                      </a:br>
                      <a:r>
                        <a:rPr lang="it-IT" sz="700" dirty="0">
                          <a:solidFill>
                            <a:schemeClr val="tx2"/>
                          </a:solidFill>
                        </a:rPr>
                        <a:t>E' necessario che la somma non versata, a seguito dell'indebita compensazione, superi l'importo di </a:t>
                      </a:r>
                      <a:r>
                        <a:rPr lang="it-IT" sz="700" b="1" dirty="0">
                          <a:solidFill>
                            <a:schemeClr val="tx2"/>
                          </a:solidFill>
                        </a:rPr>
                        <a:t>Euro 50.000</a:t>
                      </a:r>
                      <a:endParaRPr lang="it-IT" sz="700" b="1" baseline="0" dirty="0">
                        <a:solidFill>
                          <a:schemeClr val="tx2"/>
                        </a:solidFill>
                      </a:endParaRPr>
                    </a:p>
                  </a:txBody>
                  <a:tcPr marL="68580" marR="68580" marT="34290" marB="34290">
                    <a:lnT w="3175" cap="flat" cmpd="sng" algn="ctr">
                      <a:solidFill>
                        <a:srgbClr val="00338D"/>
                      </a:solidFill>
                      <a:prstDash val="solid"/>
                      <a:round/>
                      <a:headEnd type="none" w="med" len="med"/>
                      <a:tailEnd type="none" w="med" len="med"/>
                    </a:lnT>
                    <a:lnB w="3175" cap="flat" cmpd="sng" algn="ctr">
                      <a:solidFill>
                        <a:srgbClr val="00338D"/>
                      </a:solidFill>
                      <a:prstDash val="solid"/>
                      <a:round/>
                      <a:headEnd type="none" w="med" len="med"/>
                      <a:tailEnd type="none" w="med" len="med"/>
                    </a:lnB>
                    <a:solidFill>
                      <a:schemeClr val="bg1"/>
                    </a:solidFill>
                  </a:tcPr>
                </a:tc>
                <a:tc>
                  <a:txBody>
                    <a:bodyPr/>
                    <a:lstStyle/>
                    <a:p>
                      <a:r>
                        <a:rPr lang="it-IT" sz="700" b="1" dirty="0">
                          <a:solidFill>
                            <a:srgbClr val="00338D"/>
                          </a:solidFill>
                          <a:latin typeface="+mn-lt"/>
                        </a:rPr>
                        <a:t>CREDITO INESISTENTE </a:t>
                      </a:r>
                      <a:r>
                        <a:rPr lang="it-IT" sz="700" dirty="0">
                          <a:solidFill>
                            <a:srgbClr val="00338D"/>
                          </a:solidFill>
                          <a:latin typeface="+mn-lt"/>
                        </a:rPr>
                        <a:t>(si presuppone un intento </a:t>
                      </a:r>
                      <a:r>
                        <a:rPr lang="it-IT" sz="700" dirty="0" err="1">
                          <a:solidFill>
                            <a:srgbClr val="00338D"/>
                          </a:solidFill>
                          <a:latin typeface="+mn-lt"/>
                        </a:rPr>
                        <a:t>fraudolendo</a:t>
                      </a:r>
                      <a:r>
                        <a:rPr lang="it-IT" sz="700" dirty="0">
                          <a:solidFill>
                            <a:srgbClr val="00338D"/>
                          </a:solidFill>
                          <a:latin typeface="+mn-lt"/>
                        </a:rPr>
                        <a:t>) = </a:t>
                      </a:r>
                      <a:r>
                        <a:rPr lang="it-IT" sz="700" dirty="0">
                          <a:solidFill>
                            <a:schemeClr val="tx2"/>
                          </a:solidFill>
                        </a:rPr>
                        <a:t>Il credito in relazione al quale </a:t>
                      </a:r>
                      <a:r>
                        <a:rPr lang="it-IT" sz="700" b="1" dirty="0">
                          <a:solidFill>
                            <a:schemeClr val="tx2"/>
                          </a:solidFill>
                        </a:rPr>
                        <a:t>manca, in tutto o in parte, il presupposto costitutivo (credito totalmente disancorato dalla situazione fiscale del contribuente)</a:t>
                      </a:r>
                      <a:r>
                        <a:rPr lang="it-IT" sz="700" dirty="0">
                          <a:solidFill>
                            <a:schemeClr val="tx2"/>
                          </a:solidFill>
                        </a:rPr>
                        <a:t>. Non rileva se l'inesistenza sia o non sia supportata da documentazione falsa. </a:t>
                      </a:r>
                    </a:p>
                    <a:p>
                      <a:r>
                        <a:rPr lang="it-IT" sz="700" dirty="0">
                          <a:solidFill>
                            <a:schemeClr val="tx2"/>
                          </a:solidFill>
                        </a:rPr>
                        <a:t>Sarebbero, quindi, </a:t>
                      </a:r>
                      <a:r>
                        <a:rPr lang="it-IT" sz="700" b="1" dirty="0">
                          <a:solidFill>
                            <a:schemeClr val="tx2"/>
                          </a:solidFill>
                        </a:rPr>
                        <a:t>fuori da tale contesto quelle ipotesi di utilizzazione di crediti in violazione di regole di carattere procedurale</a:t>
                      </a:r>
                      <a:r>
                        <a:rPr lang="it-IT" sz="700" dirty="0">
                          <a:solidFill>
                            <a:schemeClr val="tx2"/>
                          </a:solidFill>
                        </a:rPr>
                        <a:t> non prescritte a titolo costitutivo del credito stesso </a:t>
                      </a:r>
                      <a:r>
                        <a:rPr lang="it-IT" sz="700" b="1" i="1" dirty="0">
                          <a:solidFill>
                            <a:schemeClr val="tx2"/>
                          </a:solidFill>
                          <a:effectLst/>
                        </a:rPr>
                        <a:t>(Relazione III/05/2015 dell’ufficio del Massimario della Corte di Cassazione)</a:t>
                      </a:r>
                    </a:p>
                    <a:p>
                      <a:pPr algn="just"/>
                      <a:endParaRPr lang="it-IT" sz="700" b="1" dirty="0">
                        <a:solidFill>
                          <a:schemeClr val="tx2"/>
                        </a:solidFill>
                        <a:effectLst/>
                      </a:endParaRPr>
                    </a:p>
                    <a:p>
                      <a:pPr algn="just"/>
                      <a:r>
                        <a:rPr lang="it-IT" sz="700" b="1" dirty="0">
                          <a:solidFill>
                            <a:schemeClr val="tx2"/>
                          </a:solidFill>
                          <a:effectLst/>
                        </a:rPr>
                        <a:t>CREDITI NON SPETTANTI:</a:t>
                      </a:r>
                    </a:p>
                    <a:p>
                      <a:pPr marL="171450" indent="-171450" algn="just">
                        <a:buFont typeface="Arial" panose="020B0604020202020204" pitchFamily="34" charset="0"/>
                        <a:buChar char="—"/>
                      </a:pPr>
                      <a:r>
                        <a:rPr lang="it-IT" sz="700" b="1" kern="1200" dirty="0">
                          <a:solidFill>
                            <a:schemeClr val="tx2"/>
                          </a:solidFill>
                          <a:latin typeface="+mn-lt"/>
                          <a:ea typeface="+mn-ea"/>
                          <a:cs typeface="+mn-cs"/>
                        </a:rPr>
                        <a:t>i crediti utilizzati oltre il limite normativo;</a:t>
                      </a:r>
                    </a:p>
                    <a:p>
                      <a:pPr marL="171450" indent="-171450" algn="just">
                        <a:buFont typeface="Arial" panose="020B0604020202020204" pitchFamily="34" charset="0"/>
                        <a:buChar char="—"/>
                      </a:pPr>
                      <a:r>
                        <a:rPr lang="it-IT" sz="700" b="1" kern="1200" dirty="0">
                          <a:solidFill>
                            <a:schemeClr val="tx2"/>
                          </a:solidFill>
                          <a:latin typeface="+mn-lt"/>
                          <a:ea typeface="+mn-ea"/>
                          <a:cs typeface="+mn-cs"/>
                        </a:rPr>
                        <a:t>i crediti utilizzati in violazione del divieto di compensazione per ruoli non pagati.</a:t>
                      </a:r>
                    </a:p>
                  </a:txBody>
                  <a:tcPr marL="68580" marR="68580" marT="34290" marB="34290">
                    <a:lnT w="3175" cap="flat" cmpd="sng" algn="ctr">
                      <a:solidFill>
                        <a:srgbClr val="00338D"/>
                      </a:solidFill>
                      <a:prstDash val="solid"/>
                      <a:round/>
                      <a:headEnd type="none" w="med" len="med"/>
                      <a:tailEnd type="none" w="med" len="med"/>
                    </a:lnT>
                    <a:lnB w="3175"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575625914"/>
                  </a:ext>
                </a:extLst>
              </a:tr>
            </a:tbl>
          </a:graphicData>
        </a:graphic>
      </p:graphicFrame>
      <p:grpSp>
        <p:nvGrpSpPr>
          <p:cNvPr id="52" name="Group 3">
            <a:extLst>
              <a:ext uri="{FF2B5EF4-FFF2-40B4-BE49-F238E27FC236}">
                <a16:creationId xmlns:a16="http://schemas.microsoft.com/office/drawing/2014/main" id="{2A0B56E7-13AF-7ED7-9F85-002215B25213}"/>
              </a:ext>
            </a:extLst>
          </p:cNvPr>
          <p:cNvGrpSpPr/>
          <p:nvPr/>
        </p:nvGrpSpPr>
        <p:grpSpPr>
          <a:xfrm>
            <a:off x="5278920" y="3781631"/>
            <a:ext cx="3363635" cy="496404"/>
            <a:chOff x="7245037" y="4957704"/>
            <a:chExt cx="4484847" cy="661870"/>
          </a:xfrm>
        </p:grpSpPr>
        <p:sp>
          <p:nvSpPr>
            <p:cNvPr id="53" name="AutoShape 29">
              <a:extLst>
                <a:ext uri="{FF2B5EF4-FFF2-40B4-BE49-F238E27FC236}">
                  <a16:creationId xmlns:a16="http://schemas.microsoft.com/office/drawing/2014/main" id="{C7A2BE37-3DC6-2EC0-EA18-0017B7AFB282}"/>
                </a:ext>
              </a:extLst>
            </p:cNvPr>
            <p:cNvSpPr>
              <a:spLocks noChangeArrowheads="1"/>
            </p:cNvSpPr>
            <p:nvPr>
              <p:custDataLst>
                <p:tags r:id="rId1"/>
              </p:custDataLst>
            </p:nvPr>
          </p:nvSpPr>
          <p:spPr bwMode="gray">
            <a:xfrm rot="16200000" flipH="1" flipV="1">
              <a:off x="7880601" y="5201058"/>
              <a:ext cx="230832" cy="281821"/>
            </a:xfrm>
            <a:prstGeom prst="upArrow">
              <a:avLst>
                <a:gd name="adj1" fmla="val 62472"/>
                <a:gd name="adj2" fmla="val 100000"/>
              </a:avLst>
            </a:prstGeom>
            <a:solidFill>
              <a:srgbClr val="6D2077"/>
            </a:solidFill>
            <a:ln w="9525" algn="ctr">
              <a:noFill/>
              <a:miter lim="800000"/>
              <a:headEnd/>
              <a:tailEnd/>
            </a:ln>
            <a:effectLst/>
          </p:spPr>
          <p:txBody>
            <a:bodyPr wrap="square" lIns="0" tIns="0" rIns="0" bIns="0" anchor="ctr">
              <a:spAutoFit/>
            </a:bodyPr>
            <a:lstStyle/>
            <a:p>
              <a:pPr algn="l" defTabSz="844083" rtl="0"/>
              <a:endParaRPr lang="en-GB" sz="675" kern="1200" dirty="0">
                <a:solidFill>
                  <a:srgbClr val="000000"/>
                </a:solidFill>
                <a:latin typeface="Arial"/>
                <a:ea typeface="+mn-ea"/>
                <a:cs typeface="+mn-cs"/>
              </a:endParaRPr>
            </a:p>
          </p:txBody>
        </p:sp>
        <p:grpSp>
          <p:nvGrpSpPr>
            <p:cNvPr id="54" name="Group 1">
              <a:extLst>
                <a:ext uri="{FF2B5EF4-FFF2-40B4-BE49-F238E27FC236}">
                  <a16:creationId xmlns:a16="http://schemas.microsoft.com/office/drawing/2014/main" id="{4A1E2399-4718-1CE1-0C89-AA14E45D8798}"/>
                </a:ext>
              </a:extLst>
            </p:cNvPr>
            <p:cNvGrpSpPr/>
            <p:nvPr/>
          </p:nvGrpSpPr>
          <p:grpSpPr>
            <a:xfrm>
              <a:off x="7245037" y="4957704"/>
              <a:ext cx="4484847" cy="661870"/>
              <a:chOff x="2240418" y="3659846"/>
              <a:chExt cx="4484847" cy="661870"/>
            </a:xfrm>
          </p:grpSpPr>
          <p:grpSp>
            <p:nvGrpSpPr>
              <p:cNvPr id="55" name="Group 21">
                <a:extLst>
                  <a:ext uri="{FF2B5EF4-FFF2-40B4-BE49-F238E27FC236}">
                    <a16:creationId xmlns:a16="http://schemas.microsoft.com/office/drawing/2014/main" id="{6770B998-CF85-2424-E1B8-319F1A38F0FB}"/>
                  </a:ext>
                </a:extLst>
              </p:cNvPr>
              <p:cNvGrpSpPr/>
              <p:nvPr/>
            </p:nvGrpSpPr>
            <p:grpSpPr>
              <a:xfrm>
                <a:off x="2240418" y="3659846"/>
                <a:ext cx="891890" cy="230831"/>
                <a:chOff x="3962974" y="1291433"/>
                <a:chExt cx="1077485" cy="576266"/>
              </a:xfrm>
            </p:grpSpPr>
            <p:sp>
              <p:nvSpPr>
                <p:cNvPr id="59" name="Rectangle 4">
                  <a:extLst>
                    <a:ext uri="{FF2B5EF4-FFF2-40B4-BE49-F238E27FC236}">
                      <a16:creationId xmlns:a16="http://schemas.microsoft.com/office/drawing/2014/main" id="{C6B99812-6256-A91F-EE75-8F24DE3D8E92}"/>
                    </a:ext>
                  </a:extLst>
                </p:cNvPr>
                <p:cNvSpPr>
                  <a:spLocks noChangeAspect="1" noChangeArrowheads="1"/>
                </p:cNvSpPr>
                <p:nvPr/>
              </p:nvSpPr>
              <p:spPr bwMode="gray">
                <a:xfrm>
                  <a:off x="3962974" y="1291437"/>
                  <a:ext cx="576261" cy="576262"/>
                </a:xfrm>
                <a:prstGeom prst="rect">
                  <a:avLst/>
                </a:prstGeom>
                <a:solidFill>
                  <a:srgbClr val="00338D"/>
                </a:solidFill>
                <a:ln w="9525" algn="ctr">
                  <a:noFill/>
                  <a:miter lim="800000"/>
                  <a:headEnd/>
                  <a:tailEnd/>
                </a:ln>
                <a:effectLst/>
              </p:spPr>
              <p:txBody>
                <a:bodyPr wrap="none" lIns="0" tIns="0" rIns="0" bIns="0" anchor="ctr"/>
                <a:lstStyle/>
                <a:p>
                  <a:pPr algn="ctr" defTabSz="844083" rtl="0">
                    <a:lnSpc>
                      <a:spcPct val="90000"/>
                    </a:lnSpc>
                    <a:spcBef>
                      <a:spcPct val="0"/>
                    </a:spcBef>
                  </a:pPr>
                  <a:r>
                    <a:rPr lang="en-GB" sz="675" b="1" kern="1200" dirty="0">
                      <a:solidFill>
                        <a:srgbClr val="FFFFFF"/>
                      </a:solidFill>
                      <a:latin typeface="Arial"/>
                      <a:ea typeface="+mn-ea"/>
                      <a:cs typeface="+mn-cs"/>
                    </a:rPr>
                    <a:t>1</a:t>
                  </a:r>
                </a:p>
              </p:txBody>
            </p:sp>
            <p:sp>
              <p:nvSpPr>
                <p:cNvPr id="60" name="AutoShape 29">
                  <a:extLst>
                    <a:ext uri="{FF2B5EF4-FFF2-40B4-BE49-F238E27FC236}">
                      <a16:creationId xmlns:a16="http://schemas.microsoft.com/office/drawing/2014/main" id="{B5FF04FD-0C7B-D7CF-7498-AC47C9169B94}"/>
                    </a:ext>
                  </a:extLst>
                </p:cNvPr>
                <p:cNvSpPr>
                  <a:spLocks noChangeArrowheads="1"/>
                </p:cNvSpPr>
                <p:nvPr>
                  <p:custDataLst>
                    <p:tags r:id="rId2"/>
                  </p:custDataLst>
                </p:nvPr>
              </p:nvSpPr>
              <p:spPr bwMode="gray">
                <a:xfrm rot="16200000" flipH="1" flipV="1">
                  <a:off x="4582093" y="1409333"/>
                  <a:ext cx="576265" cy="340466"/>
                </a:xfrm>
                <a:prstGeom prst="upArrow">
                  <a:avLst>
                    <a:gd name="adj1" fmla="val 62472"/>
                    <a:gd name="adj2" fmla="val 100000"/>
                  </a:avLst>
                </a:prstGeom>
                <a:solidFill>
                  <a:srgbClr val="005EB8"/>
                </a:solidFill>
                <a:ln w="9525" algn="ctr">
                  <a:noFill/>
                  <a:miter lim="800000"/>
                  <a:headEnd/>
                  <a:tailEnd/>
                </a:ln>
                <a:effectLst/>
              </p:spPr>
              <p:txBody>
                <a:bodyPr wrap="square" lIns="0" tIns="0" rIns="0" bIns="0" anchor="ctr">
                  <a:spAutoFit/>
                </a:bodyPr>
                <a:lstStyle/>
                <a:p>
                  <a:pPr algn="l" defTabSz="844083" rtl="0"/>
                  <a:endParaRPr lang="en-GB" sz="675" kern="1200" dirty="0">
                    <a:solidFill>
                      <a:srgbClr val="000000"/>
                    </a:solidFill>
                    <a:latin typeface="Arial"/>
                    <a:ea typeface="+mn-ea"/>
                    <a:cs typeface="+mn-cs"/>
                  </a:endParaRPr>
                </a:p>
              </p:txBody>
            </p:sp>
          </p:grpSp>
          <p:sp>
            <p:nvSpPr>
              <p:cNvPr id="56" name="Rettangolo 3">
                <a:extLst>
                  <a:ext uri="{FF2B5EF4-FFF2-40B4-BE49-F238E27FC236}">
                    <a16:creationId xmlns:a16="http://schemas.microsoft.com/office/drawing/2014/main" id="{044751C5-260D-CF66-F55D-5286B7A8BF03}"/>
                  </a:ext>
                </a:extLst>
              </p:cNvPr>
              <p:cNvSpPr/>
              <p:nvPr/>
            </p:nvSpPr>
            <p:spPr>
              <a:xfrm>
                <a:off x="3374518" y="3683953"/>
                <a:ext cx="1692660" cy="261610"/>
              </a:xfrm>
              <a:prstGeom prst="rect">
                <a:avLst/>
              </a:prstGeom>
            </p:spPr>
            <p:txBody>
              <a:bodyPr wrap="square">
                <a:spAutoFit/>
              </a:bodyPr>
              <a:lstStyle/>
              <a:p>
                <a:pPr algn="just" defTabSz="844083" rtl="0">
                  <a:spcAft>
                    <a:spcPts val="450"/>
                  </a:spcAft>
                </a:pPr>
                <a:r>
                  <a:rPr lang="it-IT" sz="675" kern="1200" dirty="0">
                    <a:solidFill>
                      <a:srgbClr val="00338D"/>
                    </a:solidFill>
                    <a:latin typeface="Arial"/>
                    <a:ea typeface="+mn-ea"/>
                    <a:cs typeface="+mn-cs"/>
                  </a:rPr>
                  <a:t>L'</a:t>
                </a:r>
                <a:r>
                  <a:rPr lang="it-IT" sz="675" b="1" kern="1200" dirty="0">
                    <a:solidFill>
                      <a:srgbClr val="00338D"/>
                    </a:solidFill>
                    <a:latin typeface="Arial"/>
                    <a:ea typeface="+mn-ea"/>
                    <a:cs typeface="+mn-cs"/>
                  </a:rPr>
                  <a:t>omessa dichiarazione</a:t>
                </a:r>
              </a:p>
            </p:txBody>
          </p:sp>
          <p:sp>
            <p:nvSpPr>
              <p:cNvPr id="57" name="Rectangle 4">
                <a:extLst>
                  <a:ext uri="{FF2B5EF4-FFF2-40B4-BE49-F238E27FC236}">
                    <a16:creationId xmlns:a16="http://schemas.microsoft.com/office/drawing/2014/main" id="{DD07D63A-EBF9-E7AF-6E7A-612DD87D5D56}"/>
                  </a:ext>
                </a:extLst>
              </p:cNvPr>
              <p:cNvSpPr>
                <a:spLocks noChangeAspect="1" noChangeArrowheads="1"/>
              </p:cNvSpPr>
              <p:nvPr/>
            </p:nvSpPr>
            <p:spPr bwMode="gray">
              <a:xfrm>
                <a:off x="2251113" y="3921609"/>
                <a:ext cx="477001" cy="230832"/>
              </a:xfrm>
              <a:prstGeom prst="rect">
                <a:avLst/>
              </a:prstGeom>
              <a:solidFill>
                <a:srgbClr val="470A68"/>
              </a:solidFill>
              <a:ln w="9525" algn="ctr">
                <a:noFill/>
                <a:miter lim="800000"/>
                <a:headEnd/>
                <a:tailEnd/>
              </a:ln>
              <a:effectLst/>
            </p:spPr>
            <p:txBody>
              <a:bodyPr wrap="none" lIns="0" tIns="0" rIns="0" bIns="0" anchor="ctr"/>
              <a:lstStyle/>
              <a:p>
                <a:pPr algn="ctr" defTabSz="844083" rtl="0">
                  <a:lnSpc>
                    <a:spcPct val="90000"/>
                  </a:lnSpc>
                  <a:spcBef>
                    <a:spcPct val="0"/>
                  </a:spcBef>
                </a:pPr>
                <a:r>
                  <a:rPr lang="en-GB" sz="675" b="1" kern="1200" dirty="0">
                    <a:solidFill>
                      <a:srgbClr val="FFFFFF"/>
                    </a:solidFill>
                    <a:latin typeface="Arial"/>
                    <a:ea typeface="+mn-ea"/>
                    <a:cs typeface="+mn-cs"/>
                  </a:rPr>
                  <a:t>2</a:t>
                </a:r>
              </a:p>
            </p:txBody>
          </p:sp>
          <p:sp>
            <p:nvSpPr>
              <p:cNvPr id="58" name="Rettangolo 5">
                <a:extLst>
                  <a:ext uri="{FF2B5EF4-FFF2-40B4-BE49-F238E27FC236}">
                    <a16:creationId xmlns:a16="http://schemas.microsoft.com/office/drawing/2014/main" id="{F1269A3A-AB9B-7B49-7144-058CB59E142B}"/>
                  </a:ext>
                </a:extLst>
              </p:cNvPr>
              <p:cNvSpPr/>
              <p:nvPr/>
            </p:nvSpPr>
            <p:spPr>
              <a:xfrm>
                <a:off x="3374518" y="3921608"/>
                <a:ext cx="3350747" cy="400108"/>
              </a:xfrm>
              <a:prstGeom prst="rect">
                <a:avLst/>
              </a:prstGeom>
            </p:spPr>
            <p:txBody>
              <a:bodyPr wrap="square">
                <a:spAutoFit/>
              </a:bodyPr>
              <a:lstStyle/>
              <a:p>
                <a:pPr algn="l" defTabSz="844083" rtl="0">
                  <a:spcAft>
                    <a:spcPts val="450"/>
                  </a:spcAft>
                </a:pPr>
                <a:r>
                  <a:rPr lang="it-IT" sz="675" kern="1200" dirty="0">
                    <a:solidFill>
                      <a:srgbClr val="00338D"/>
                    </a:solidFill>
                    <a:latin typeface="Arial"/>
                    <a:ea typeface="+mn-ea"/>
                    <a:cs typeface="+mn-cs"/>
                  </a:rPr>
                  <a:t>Il </a:t>
                </a:r>
                <a:r>
                  <a:rPr lang="it-IT" sz="675" b="1" kern="1200" dirty="0">
                    <a:solidFill>
                      <a:srgbClr val="00338D"/>
                    </a:solidFill>
                    <a:latin typeface="Arial"/>
                    <a:ea typeface="+mn-ea"/>
                    <a:cs typeface="+mn-cs"/>
                  </a:rPr>
                  <a:t>mancato esborso </a:t>
                </a:r>
                <a:r>
                  <a:rPr lang="it-IT" sz="675" kern="1200" dirty="0">
                    <a:solidFill>
                      <a:srgbClr val="00338D"/>
                    </a:solidFill>
                    <a:latin typeface="Arial"/>
                    <a:ea typeface="+mn-ea"/>
                    <a:cs typeface="+mn-cs"/>
                  </a:rPr>
                  <a:t>dell'imposta dovuta all'Erario, in misura superiore alla soglia di punibilità.</a:t>
                </a:r>
              </a:p>
            </p:txBody>
          </p:sp>
        </p:grpSp>
      </p:grpSp>
      <p:pic>
        <p:nvPicPr>
          <p:cNvPr id="61" name="Immagine 60">
            <a:extLst>
              <a:ext uri="{FF2B5EF4-FFF2-40B4-BE49-F238E27FC236}">
                <a16:creationId xmlns:a16="http://schemas.microsoft.com/office/drawing/2014/main" id="{7868423A-6670-FFD9-0469-E02A179D7989}"/>
              </a:ext>
            </a:extLst>
          </p:cNvPr>
          <p:cNvPicPr>
            <a:picLocks noChangeAspect="1"/>
          </p:cNvPicPr>
          <p:nvPr/>
        </p:nvPicPr>
        <p:blipFill>
          <a:blip r:embed="rId4"/>
          <a:stretch>
            <a:fillRect/>
          </a:stretch>
        </p:blipFill>
        <p:spPr>
          <a:xfrm>
            <a:off x="7113017" y="411409"/>
            <a:ext cx="1912997" cy="1244166"/>
          </a:xfrm>
          <a:prstGeom prst="rect">
            <a:avLst/>
          </a:prstGeom>
        </p:spPr>
      </p:pic>
      <p:sp>
        <p:nvSpPr>
          <p:cNvPr id="11" name="Rettangolo 10">
            <a:extLst>
              <a:ext uri="{FF2B5EF4-FFF2-40B4-BE49-F238E27FC236}">
                <a16:creationId xmlns:a16="http://schemas.microsoft.com/office/drawing/2014/main" id="{B9D72D0C-C306-C8FC-9963-D9F6C71FE6F8}"/>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5505647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7639200" cy="478523"/>
          </a:xfrm>
        </p:spPr>
        <p:txBody>
          <a:bodyPr/>
          <a:lstStyle/>
          <a:p>
            <a:r>
              <a:rPr lang="it-IT" sz="4431" dirty="0"/>
              <a:t>Approccio Metodologico – Ambiti di rilevanza</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grpSp>
        <p:nvGrpSpPr>
          <p:cNvPr id="2" name="Group 468">
            <a:extLst>
              <a:ext uri="{FF2B5EF4-FFF2-40B4-BE49-F238E27FC236}">
                <a16:creationId xmlns:a16="http://schemas.microsoft.com/office/drawing/2014/main" id="{E110FC3F-0A54-618A-1F47-47274D41B5EA}"/>
              </a:ext>
            </a:extLst>
          </p:cNvPr>
          <p:cNvGrpSpPr>
            <a:grpSpLocks/>
          </p:cNvGrpSpPr>
          <p:nvPr/>
        </p:nvGrpSpPr>
        <p:grpSpPr bwMode="auto">
          <a:xfrm>
            <a:off x="0" y="857251"/>
            <a:ext cx="215503" cy="80962"/>
            <a:chOff x="0" y="0"/>
            <a:chExt cx="453" cy="170"/>
          </a:xfrm>
        </p:grpSpPr>
      </p:grpSp>
      <p:grpSp>
        <p:nvGrpSpPr>
          <p:cNvPr id="3" name="Group 466">
            <a:extLst>
              <a:ext uri="{FF2B5EF4-FFF2-40B4-BE49-F238E27FC236}">
                <a16:creationId xmlns:a16="http://schemas.microsoft.com/office/drawing/2014/main" id="{8B583495-64E0-E512-5D3C-B3726F9F18B1}"/>
              </a:ext>
            </a:extLst>
          </p:cNvPr>
          <p:cNvGrpSpPr>
            <a:grpSpLocks/>
          </p:cNvGrpSpPr>
          <p:nvPr/>
        </p:nvGrpSpPr>
        <p:grpSpPr bwMode="auto">
          <a:xfrm>
            <a:off x="1" y="857249"/>
            <a:ext cx="364331" cy="61913"/>
            <a:chOff x="0" y="0"/>
            <a:chExt cx="764" cy="130"/>
          </a:xfrm>
        </p:grpSpPr>
      </p:grpSp>
      <p:grpSp>
        <p:nvGrpSpPr>
          <p:cNvPr id="4" name="Group 460">
            <a:extLst>
              <a:ext uri="{FF2B5EF4-FFF2-40B4-BE49-F238E27FC236}">
                <a16:creationId xmlns:a16="http://schemas.microsoft.com/office/drawing/2014/main" id="{00BFD070-85AE-C445-B72C-3C01DC396FF5}"/>
              </a:ext>
            </a:extLst>
          </p:cNvPr>
          <p:cNvGrpSpPr>
            <a:grpSpLocks/>
          </p:cNvGrpSpPr>
          <p:nvPr/>
        </p:nvGrpSpPr>
        <p:grpSpPr bwMode="auto">
          <a:xfrm>
            <a:off x="0" y="857251"/>
            <a:ext cx="310754" cy="83344"/>
            <a:chOff x="0" y="0"/>
            <a:chExt cx="653" cy="174"/>
          </a:xfrm>
        </p:grpSpPr>
      </p:grpSp>
      <p:grpSp>
        <p:nvGrpSpPr>
          <p:cNvPr id="5" name="Group 456">
            <a:extLst>
              <a:ext uri="{FF2B5EF4-FFF2-40B4-BE49-F238E27FC236}">
                <a16:creationId xmlns:a16="http://schemas.microsoft.com/office/drawing/2014/main" id="{4116AF9A-897B-2F53-AA9A-E3BEBA7B271E}"/>
              </a:ext>
            </a:extLst>
          </p:cNvPr>
          <p:cNvGrpSpPr>
            <a:grpSpLocks/>
          </p:cNvGrpSpPr>
          <p:nvPr/>
        </p:nvGrpSpPr>
        <p:grpSpPr bwMode="auto">
          <a:xfrm>
            <a:off x="0" y="857251"/>
            <a:ext cx="283369" cy="75010"/>
            <a:chOff x="0" y="0"/>
            <a:chExt cx="596" cy="158"/>
          </a:xfrm>
        </p:grpSpPr>
      </p:grpSp>
      <p:grpSp>
        <p:nvGrpSpPr>
          <p:cNvPr id="6" name="Group 449">
            <a:extLst>
              <a:ext uri="{FF2B5EF4-FFF2-40B4-BE49-F238E27FC236}">
                <a16:creationId xmlns:a16="http://schemas.microsoft.com/office/drawing/2014/main" id="{4E519CFF-C7CB-CAD3-7023-24411EC53259}"/>
              </a:ext>
            </a:extLst>
          </p:cNvPr>
          <p:cNvGrpSpPr>
            <a:grpSpLocks/>
          </p:cNvGrpSpPr>
          <p:nvPr/>
        </p:nvGrpSpPr>
        <p:grpSpPr bwMode="auto">
          <a:xfrm>
            <a:off x="1" y="857250"/>
            <a:ext cx="226218" cy="60722"/>
            <a:chOff x="0" y="0"/>
            <a:chExt cx="475" cy="128"/>
          </a:xfrm>
        </p:grpSpPr>
      </p:grpSp>
      <p:grpSp>
        <p:nvGrpSpPr>
          <p:cNvPr id="7" name="Group 447">
            <a:extLst>
              <a:ext uri="{FF2B5EF4-FFF2-40B4-BE49-F238E27FC236}">
                <a16:creationId xmlns:a16="http://schemas.microsoft.com/office/drawing/2014/main" id="{736FD814-C380-F1F2-F9B4-35D898F37A83}"/>
              </a:ext>
            </a:extLst>
          </p:cNvPr>
          <p:cNvGrpSpPr>
            <a:grpSpLocks/>
          </p:cNvGrpSpPr>
          <p:nvPr/>
        </p:nvGrpSpPr>
        <p:grpSpPr bwMode="auto">
          <a:xfrm>
            <a:off x="0" y="857250"/>
            <a:ext cx="207169" cy="60722"/>
            <a:chOff x="0" y="0"/>
            <a:chExt cx="434" cy="128"/>
          </a:xfrm>
        </p:grpSpPr>
      </p:grpSp>
      <p:grpSp>
        <p:nvGrpSpPr>
          <p:cNvPr id="8" name="Group 440">
            <a:extLst>
              <a:ext uri="{FF2B5EF4-FFF2-40B4-BE49-F238E27FC236}">
                <a16:creationId xmlns:a16="http://schemas.microsoft.com/office/drawing/2014/main" id="{587266BD-3CBE-3F38-F596-BC3F8D26EC9D}"/>
              </a:ext>
            </a:extLst>
          </p:cNvPr>
          <p:cNvGrpSpPr>
            <a:grpSpLocks/>
          </p:cNvGrpSpPr>
          <p:nvPr/>
        </p:nvGrpSpPr>
        <p:grpSpPr bwMode="auto">
          <a:xfrm>
            <a:off x="0" y="857250"/>
            <a:ext cx="366713" cy="60722"/>
            <a:chOff x="0" y="0"/>
            <a:chExt cx="770" cy="127"/>
          </a:xfrm>
        </p:grpSpPr>
      </p:grpSp>
      <p:grpSp>
        <p:nvGrpSpPr>
          <p:cNvPr id="9" name="Group 438">
            <a:extLst>
              <a:ext uri="{FF2B5EF4-FFF2-40B4-BE49-F238E27FC236}">
                <a16:creationId xmlns:a16="http://schemas.microsoft.com/office/drawing/2014/main" id="{3C568A75-998F-8705-160A-E074556879E3}"/>
              </a:ext>
            </a:extLst>
          </p:cNvPr>
          <p:cNvGrpSpPr>
            <a:grpSpLocks/>
          </p:cNvGrpSpPr>
          <p:nvPr/>
        </p:nvGrpSpPr>
        <p:grpSpPr bwMode="auto">
          <a:xfrm>
            <a:off x="0" y="857251"/>
            <a:ext cx="283369" cy="75010"/>
            <a:chOff x="0" y="0"/>
            <a:chExt cx="596" cy="158"/>
          </a:xfrm>
        </p:grpSpPr>
      </p:grpSp>
      <p:grpSp>
        <p:nvGrpSpPr>
          <p:cNvPr id="10" name="Group 431">
            <a:extLst>
              <a:ext uri="{FF2B5EF4-FFF2-40B4-BE49-F238E27FC236}">
                <a16:creationId xmlns:a16="http://schemas.microsoft.com/office/drawing/2014/main" id="{2F336D2E-F7A5-8C64-A87C-E7814DF2472B}"/>
              </a:ext>
            </a:extLst>
          </p:cNvPr>
          <p:cNvGrpSpPr>
            <a:grpSpLocks/>
          </p:cNvGrpSpPr>
          <p:nvPr/>
        </p:nvGrpSpPr>
        <p:grpSpPr bwMode="auto">
          <a:xfrm>
            <a:off x="1" y="857250"/>
            <a:ext cx="226218" cy="60722"/>
            <a:chOff x="0" y="0"/>
            <a:chExt cx="475" cy="128"/>
          </a:xfrm>
        </p:grpSpPr>
      </p:grpSp>
      <p:grpSp>
        <p:nvGrpSpPr>
          <p:cNvPr id="22" name="Group 429">
            <a:extLst>
              <a:ext uri="{FF2B5EF4-FFF2-40B4-BE49-F238E27FC236}">
                <a16:creationId xmlns:a16="http://schemas.microsoft.com/office/drawing/2014/main" id="{04E3388D-39EE-D562-EEB4-55602667E273}"/>
              </a:ext>
            </a:extLst>
          </p:cNvPr>
          <p:cNvGrpSpPr>
            <a:grpSpLocks/>
          </p:cNvGrpSpPr>
          <p:nvPr/>
        </p:nvGrpSpPr>
        <p:grpSpPr bwMode="auto">
          <a:xfrm>
            <a:off x="0" y="857250"/>
            <a:ext cx="207169" cy="60722"/>
            <a:chOff x="0" y="0"/>
            <a:chExt cx="434" cy="128"/>
          </a:xfrm>
        </p:grpSpPr>
      </p:grpSp>
      <p:grpSp>
        <p:nvGrpSpPr>
          <p:cNvPr id="23" name="Group 418">
            <a:extLst>
              <a:ext uri="{FF2B5EF4-FFF2-40B4-BE49-F238E27FC236}">
                <a16:creationId xmlns:a16="http://schemas.microsoft.com/office/drawing/2014/main" id="{2398B70B-1C46-8A96-8A3D-2CBE62E8160B}"/>
              </a:ext>
            </a:extLst>
          </p:cNvPr>
          <p:cNvGrpSpPr>
            <a:grpSpLocks/>
          </p:cNvGrpSpPr>
          <p:nvPr/>
        </p:nvGrpSpPr>
        <p:grpSpPr bwMode="auto">
          <a:xfrm>
            <a:off x="0" y="857250"/>
            <a:ext cx="304800" cy="57150"/>
            <a:chOff x="0" y="0"/>
            <a:chExt cx="639" cy="120"/>
          </a:xfrm>
        </p:grpSpPr>
      </p:grpSp>
      <p:grpSp>
        <p:nvGrpSpPr>
          <p:cNvPr id="24" name="Group 414">
            <a:extLst>
              <a:ext uri="{FF2B5EF4-FFF2-40B4-BE49-F238E27FC236}">
                <a16:creationId xmlns:a16="http://schemas.microsoft.com/office/drawing/2014/main" id="{E786BEC1-16B8-0BF4-0799-0ECEF786AD25}"/>
              </a:ext>
            </a:extLst>
          </p:cNvPr>
          <p:cNvGrpSpPr>
            <a:grpSpLocks/>
          </p:cNvGrpSpPr>
          <p:nvPr/>
        </p:nvGrpSpPr>
        <p:grpSpPr bwMode="auto">
          <a:xfrm>
            <a:off x="1" y="857250"/>
            <a:ext cx="226218" cy="60722"/>
            <a:chOff x="0" y="0"/>
            <a:chExt cx="475" cy="128"/>
          </a:xfrm>
        </p:grpSpPr>
      </p:grpSp>
      <p:grpSp>
        <p:nvGrpSpPr>
          <p:cNvPr id="25" name="Group 412">
            <a:extLst>
              <a:ext uri="{FF2B5EF4-FFF2-40B4-BE49-F238E27FC236}">
                <a16:creationId xmlns:a16="http://schemas.microsoft.com/office/drawing/2014/main" id="{84E3EFE0-01C6-76DD-9E21-00A70C1BA51E}"/>
              </a:ext>
            </a:extLst>
          </p:cNvPr>
          <p:cNvGrpSpPr>
            <a:grpSpLocks/>
          </p:cNvGrpSpPr>
          <p:nvPr/>
        </p:nvGrpSpPr>
        <p:grpSpPr bwMode="auto">
          <a:xfrm>
            <a:off x="0" y="857250"/>
            <a:ext cx="207169" cy="60722"/>
            <a:chOff x="0" y="0"/>
            <a:chExt cx="434" cy="128"/>
          </a:xfrm>
        </p:grpSpPr>
      </p:grpSp>
      <p:grpSp>
        <p:nvGrpSpPr>
          <p:cNvPr id="26" name="Group 401">
            <a:extLst>
              <a:ext uri="{FF2B5EF4-FFF2-40B4-BE49-F238E27FC236}">
                <a16:creationId xmlns:a16="http://schemas.microsoft.com/office/drawing/2014/main" id="{F33EEDC2-9A29-F7CF-C802-79FDBB0A592C}"/>
              </a:ext>
            </a:extLst>
          </p:cNvPr>
          <p:cNvGrpSpPr>
            <a:grpSpLocks/>
          </p:cNvGrpSpPr>
          <p:nvPr/>
        </p:nvGrpSpPr>
        <p:grpSpPr bwMode="auto">
          <a:xfrm>
            <a:off x="0" y="857250"/>
            <a:ext cx="304800" cy="57150"/>
            <a:chOff x="0" y="0"/>
            <a:chExt cx="641" cy="120"/>
          </a:xfrm>
        </p:grpSpPr>
      </p:grpSp>
      <p:grpSp>
        <p:nvGrpSpPr>
          <p:cNvPr id="27" name="Group 397">
            <a:extLst>
              <a:ext uri="{FF2B5EF4-FFF2-40B4-BE49-F238E27FC236}">
                <a16:creationId xmlns:a16="http://schemas.microsoft.com/office/drawing/2014/main" id="{541184B0-79CA-F4B8-6220-356692C71AED}"/>
              </a:ext>
            </a:extLst>
          </p:cNvPr>
          <p:cNvGrpSpPr>
            <a:grpSpLocks/>
          </p:cNvGrpSpPr>
          <p:nvPr/>
        </p:nvGrpSpPr>
        <p:grpSpPr bwMode="auto">
          <a:xfrm>
            <a:off x="1" y="857250"/>
            <a:ext cx="233362" cy="45244"/>
            <a:chOff x="0" y="0"/>
            <a:chExt cx="491" cy="94"/>
          </a:xfrm>
        </p:grpSpPr>
      </p:grpSp>
      <p:grpSp>
        <p:nvGrpSpPr>
          <p:cNvPr id="28" name="Group 395">
            <a:extLst>
              <a:ext uri="{FF2B5EF4-FFF2-40B4-BE49-F238E27FC236}">
                <a16:creationId xmlns:a16="http://schemas.microsoft.com/office/drawing/2014/main" id="{FE3E90C7-DB52-4A6B-8D9C-9816DCF2F715}"/>
              </a:ext>
            </a:extLst>
          </p:cNvPr>
          <p:cNvGrpSpPr>
            <a:grpSpLocks/>
          </p:cNvGrpSpPr>
          <p:nvPr/>
        </p:nvGrpSpPr>
        <p:grpSpPr bwMode="auto">
          <a:xfrm>
            <a:off x="0" y="857250"/>
            <a:ext cx="228600" cy="60722"/>
            <a:chOff x="0" y="0"/>
            <a:chExt cx="479" cy="128"/>
          </a:xfrm>
        </p:grpSpPr>
      </p:grpSp>
      <p:grpSp>
        <p:nvGrpSpPr>
          <p:cNvPr id="29" name="Group 393">
            <a:extLst>
              <a:ext uri="{FF2B5EF4-FFF2-40B4-BE49-F238E27FC236}">
                <a16:creationId xmlns:a16="http://schemas.microsoft.com/office/drawing/2014/main" id="{5D4B6862-F4C7-96F9-EEE9-6D82F9115A82}"/>
              </a:ext>
            </a:extLst>
          </p:cNvPr>
          <p:cNvGrpSpPr>
            <a:grpSpLocks/>
          </p:cNvGrpSpPr>
          <p:nvPr/>
        </p:nvGrpSpPr>
        <p:grpSpPr bwMode="auto">
          <a:xfrm>
            <a:off x="0" y="857250"/>
            <a:ext cx="271462" cy="60722"/>
            <a:chOff x="0" y="0"/>
            <a:chExt cx="569" cy="128"/>
          </a:xfrm>
        </p:grpSpPr>
      </p:grpSp>
      <p:grpSp>
        <p:nvGrpSpPr>
          <p:cNvPr id="30" name="Group 381">
            <a:extLst>
              <a:ext uri="{FF2B5EF4-FFF2-40B4-BE49-F238E27FC236}">
                <a16:creationId xmlns:a16="http://schemas.microsoft.com/office/drawing/2014/main" id="{F9551146-9BE3-E925-CFDA-7EEB34857B96}"/>
              </a:ext>
            </a:extLst>
          </p:cNvPr>
          <p:cNvGrpSpPr>
            <a:grpSpLocks/>
          </p:cNvGrpSpPr>
          <p:nvPr/>
        </p:nvGrpSpPr>
        <p:grpSpPr bwMode="auto">
          <a:xfrm>
            <a:off x="1" y="857250"/>
            <a:ext cx="226218" cy="60722"/>
            <a:chOff x="0" y="0"/>
            <a:chExt cx="475" cy="128"/>
          </a:xfrm>
        </p:grpSpPr>
      </p:grpSp>
      <p:grpSp>
        <p:nvGrpSpPr>
          <p:cNvPr id="31" name="Group 379">
            <a:extLst>
              <a:ext uri="{FF2B5EF4-FFF2-40B4-BE49-F238E27FC236}">
                <a16:creationId xmlns:a16="http://schemas.microsoft.com/office/drawing/2014/main" id="{067EB445-9ED2-7F3B-D5C0-94A0E78A10FC}"/>
              </a:ext>
            </a:extLst>
          </p:cNvPr>
          <p:cNvGrpSpPr>
            <a:grpSpLocks/>
          </p:cNvGrpSpPr>
          <p:nvPr/>
        </p:nvGrpSpPr>
        <p:grpSpPr bwMode="auto">
          <a:xfrm>
            <a:off x="1" y="857250"/>
            <a:ext cx="209550" cy="60722"/>
            <a:chOff x="0" y="0"/>
            <a:chExt cx="439" cy="128"/>
          </a:xfrm>
        </p:grpSpPr>
      </p:grpSp>
      <p:grpSp>
        <p:nvGrpSpPr>
          <p:cNvPr id="32" name="Group 376">
            <a:extLst>
              <a:ext uri="{FF2B5EF4-FFF2-40B4-BE49-F238E27FC236}">
                <a16:creationId xmlns:a16="http://schemas.microsoft.com/office/drawing/2014/main" id="{220A70B1-C0D0-7DC5-2CDC-6A2366AF4FBF}"/>
              </a:ext>
            </a:extLst>
          </p:cNvPr>
          <p:cNvGrpSpPr>
            <a:grpSpLocks/>
          </p:cNvGrpSpPr>
          <p:nvPr/>
        </p:nvGrpSpPr>
        <p:grpSpPr bwMode="auto">
          <a:xfrm>
            <a:off x="0" y="857250"/>
            <a:ext cx="197644" cy="58341"/>
            <a:chOff x="0" y="0"/>
            <a:chExt cx="416" cy="123"/>
          </a:xfrm>
        </p:grpSpPr>
      </p:grpSp>
      <p:grpSp>
        <p:nvGrpSpPr>
          <p:cNvPr id="33" name="Group 374">
            <a:extLst>
              <a:ext uri="{FF2B5EF4-FFF2-40B4-BE49-F238E27FC236}">
                <a16:creationId xmlns:a16="http://schemas.microsoft.com/office/drawing/2014/main" id="{C3B2456A-917C-04CF-ACB5-F5D43AA14942}"/>
              </a:ext>
            </a:extLst>
          </p:cNvPr>
          <p:cNvGrpSpPr>
            <a:grpSpLocks/>
          </p:cNvGrpSpPr>
          <p:nvPr/>
        </p:nvGrpSpPr>
        <p:grpSpPr bwMode="auto">
          <a:xfrm>
            <a:off x="0" y="857251"/>
            <a:ext cx="200025" cy="75010"/>
            <a:chOff x="0" y="0"/>
            <a:chExt cx="420" cy="158"/>
          </a:xfrm>
        </p:grpSpPr>
      </p:grpSp>
      <p:grpSp>
        <p:nvGrpSpPr>
          <p:cNvPr id="34" name="Group 369">
            <a:extLst>
              <a:ext uri="{FF2B5EF4-FFF2-40B4-BE49-F238E27FC236}">
                <a16:creationId xmlns:a16="http://schemas.microsoft.com/office/drawing/2014/main" id="{E78F2E2A-8D78-DE64-1031-2BB1C79C0164}"/>
              </a:ext>
            </a:extLst>
          </p:cNvPr>
          <p:cNvGrpSpPr>
            <a:grpSpLocks/>
          </p:cNvGrpSpPr>
          <p:nvPr/>
        </p:nvGrpSpPr>
        <p:grpSpPr bwMode="auto">
          <a:xfrm>
            <a:off x="0" y="857251"/>
            <a:ext cx="339329" cy="64294"/>
            <a:chOff x="0" y="0"/>
            <a:chExt cx="712" cy="136"/>
          </a:xfrm>
        </p:grpSpPr>
      </p:grpSp>
      <p:grpSp>
        <p:nvGrpSpPr>
          <p:cNvPr id="37" name="Group 360">
            <a:extLst>
              <a:ext uri="{FF2B5EF4-FFF2-40B4-BE49-F238E27FC236}">
                <a16:creationId xmlns:a16="http://schemas.microsoft.com/office/drawing/2014/main" id="{9006710E-17C9-0DA2-B514-E97733D0C948}"/>
              </a:ext>
            </a:extLst>
          </p:cNvPr>
          <p:cNvGrpSpPr>
            <a:grpSpLocks/>
          </p:cNvGrpSpPr>
          <p:nvPr/>
        </p:nvGrpSpPr>
        <p:grpSpPr bwMode="auto">
          <a:xfrm>
            <a:off x="0" y="857251"/>
            <a:ext cx="421482" cy="75010"/>
            <a:chOff x="0" y="0"/>
            <a:chExt cx="885" cy="158"/>
          </a:xfrm>
        </p:grpSpPr>
      </p:grpSp>
      <p:grpSp>
        <p:nvGrpSpPr>
          <p:cNvPr id="38" name="Group 356">
            <a:extLst>
              <a:ext uri="{FF2B5EF4-FFF2-40B4-BE49-F238E27FC236}">
                <a16:creationId xmlns:a16="http://schemas.microsoft.com/office/drawing/2014/main" id="{7ADE1267-9904-3B3C-080F-A2CE88CB5012}"/>
              </a:ext>
            </a:extLst>
          </p:cNvPr>
          <p:cNvGrpSpPr>
            <a:grpSpLocks/>
          </p:cNvGrpSpPr>
          <p:nvPr/>
        </p:nvGrpSpPr>
        <p:grpSpPr bwMode="auto">
          <a:xfrm>
            <a:off x="0" y="857250"/>
            <a:ext cx="216694" cy="60722"/>
            <a:chOff x="0" y="0"/>
            <a:chExt cx="456" cy="127"/>
          </a:xfrm>
        </p:grpSpPr>
      </p:grpSp>
      <p:grpSp>
        <p:nvGrpSpPr>
          <p:cNvPr id="39" name="Group 354">
            <a:extLst>
              <a:ext uri="{FF2B5EF4-FFF2-40B4-BE49-F238E27FC236}">
                <a16:creationId xmlns:a16="http://schemas.microsoft.com/office/drawing/2014/main" id="{2512ABB5-3050-32EC-6346-0497A4C0577B}"/>
              </a:ext>
            </a:extLst>
          </p:cNvPr>
          <p:cNvGrpSpPr>
            <a:grpSpLocks/>
          </p:cNvGrpSpPr>
          <p:nvPr/>
        </p:nvGrpSpPr>
        <p:grpSpPr bwMode="auto">
          <a:xfrm>
            <a:off x="0" y="857250"/>
            <a:ext cx="208360" cy="60722"/>
            <a:chOff x="0" y="0"/>
            <a:chExt cx="437" cy="128"/>
          </a:xfrm>
        </p:grpSpPr>
      </p:grpSp>
      <p:grpSp>
        <p:nvGrpSpPr>
          <p:cNvPr id="40" name="Group 351">
            <a:extLst>
              <a:ext uri="{FF2B5EF4-FFF2-40B4-BE49-F238E27FC236}">
                <a16:creationId xmlns:a16="http://schemas.microsoft.com/office/drawing/2014/main" id="{A48C0AEA-0B22-BD1D-C6A0-1B5A075E3E88}"/>
              </a:ext>
            </a:extLst>
          </p:cNvPr>
          <p:cNvGrpSpPr>
            <a:grpSpLocks/>
          </p:cNvGrpSpPr>
          <p:nvPr/>
        </p:nvGrpSpPr>
        <p:grpSpPr bwMode="auto">
          <a:xfrm>
            <a:off x="0" y="857250"/>
            <a:ext cx="197644" cy="58341"/>
            <a:chOff x="0" y="0"/>
            <a:chExt cx="416" cy="123"/>
          </a:xfrm>
        </p:grpSpPr>
      </p:grpSp>
      <p:grpSp>
        <p:nvGrpSpPr>
          <p:cNvPr id="41" name="Group 349">
            <a:extLst>
              <a:ext uri="{FF2B5EF4-FFF2-40B4-BE49-F238E27FC236}">
                <a16:creationId xmlns:a16="http://schemas.microsoft.com/office/drawing/2014/main" id="{643C7117-FF17-C8A6-CA57-D4ECA86DD2A0}"/>
              </a:ext>
            </a:extLst>
          </p:cNvPr>
          <p:cNvGrpSpPr>
            <a:grpSpLocks/>
          </p:cNvGrpSpPr>
          <p:nvPr/>
        </p:nvGrpSpPr>
        <p:grpSpPr bwMode="auto">
          <a:xfrm>
            <a:off x="0" y="857251"/>
            <a:ext cx="200025" cy="75010"/>
            <a:chOff x="0" y="0"/>
            <a:chExt cx="420" cy="158"/>
          </a:xfrm>
        </p:grpSpPr>
      </p:grpSp>
      <p:grpSp>
        <p:nvGrpSpPr>
          <p:cNvPr id="42" name="Group 344">
            <a:extLst>
              <a:ext uri="{FF2B5EF4-FFF2-40B4-BE49-F238E27FC236}">
                <a16:creationId xmlns:a16="http://schemas.microsoft.com/office/drawing/2014/main" id="{5E612C65-A2F4-86DC-9875-FC457F84E4CC}"/>
              </a:ext>
            </a:extLst>
          </p:cNvPr>
          <p:cNvGrpSpPr>
            <a:grpSpLocks/>
          </p:cNvGrpSpPr>
          <p:nvPr/>
        </p:nvGrpSpPr>
        <p:grpSpPr bwMode="auto">
          <a:xfrm>
            <a:off x="0" y="857251"/>
            <a:ext cx="546498" cy="63103"/>
            <a:chOff x="0" y="0"/>
            <a:chExt cx="1148" cy="132"/>
          </a:xfrm>
        </p:grpSpPr>
      </p:grpSp>
      <p:grpSp>
        <p:nvGrpSpPr>
          <p:cNvPr id="43" name="Group 340">
            <a:extLst>
              <a:ext uri="{FF2B5EF4-FFF2-40B4-BE49-F238E27FC236}">
                <a16:creationId xmlns:a16="http://schemas.microsoft.com/office/drawing/2014/main" id="{0E81F988-B65D-6ABE-D92A-492BDF0FF295}"/>
              </a:ext>
            </a:extLst>
          </p:cNvPr>
          <p:cNvGrpSpPr>
            <a:grpSpLocks/>
          </p:cNvGrpSpPr>
          <p:nvPr/>
        </p:nvGrpSpPr>
        <p:grpSpPr bwMode="auto">
          <a:xfrm>
            <a:off x="0" y="857251"/>
            <a:ext cx="604838" cy="63103"/>
            <a:chOff x="0" y="0"/>
            <a:chExt cx="1270" cy="132"/>
          </a:xfrm>
        </p:grpSpPr>
      </p:grpSp>
      <p:grpSp>
        <p:nvGrpSpPr>
          <p:cNvPr id="44" name="Group 335">
            <a:extLst>
              <a:ext uri="{FF2B5EF4-FFF2-40B4-BE49-F238E27FC236}">
                <a16:creationId xmlns:a16="http://schemas.microsoft.com/office/drawing/2014/main" id="{4900BCD5-6B6E-102C-9E77-845B4F95A709}"/>
              </a:ext>
            </a:extLst>
          </p:cNvPr>
          <p:cNvGrpSpPr>
            <a:grpSpLocks/>
          </p:cNvGrpSpPr>
          <p:nvPr/>
        </p:nvGrpSpPr>
        <p:grpSpPr bwMode="auto">
          <a:xfrm>
            <a:off x="0" y="857250"/>
            <a:ext cx="291703" cy="60722"/>
            <a:chOff x="0" y="0"/>
            <a:chExt cx="612" cy="128"/>
          </a:xfrm>
        </p:grpSpPr>
      </p:grpSp>
      <p:grpSp>
        <p:nvGrpSpPr>
          <p:cNvPr id="45" name="Group 328">
            <a:extLst>
              <a:ext uri="{FF2B5EF4-FFF2-40B4-BE49-F238E27FC236}">
                <a16:creationId xmlns:a16="http://schemas.microsoft.com/office/drawing/2014/main" id="{ED977C17-D5DC-8C09-A408-1016F015B7A7}"/>
              </a:ext>
            </a:extLst>
          </p:cNvPr>
          <p:cNvGrpSpPr>
            <a:grpSpLocks/>
          </p:cNvGrpSpPr>
          <p:nvPr/>
        </p:nvGrpSpPr>
        <p:grpSpPr bwMode="auto">
          <a:xfrm>
            <a:off x="0" y="857251"/>
            <a:ext cx="547687" cy="63103"/>
            <a:chOff x="0" y="0"/>
            <a:chExt cx="1151" cy="132"/>
          </a:xfrm>
        </p:grpSpPr>
      </p:grpSp>
      <p:grpSp>
        <p:nvGrpSpPr>
          <p:cNvPr id="46" name="Group 324">
            <a:extLst>
              <a:ext uri="{FF2B5EF4-FFF2-40B4-BE49-F238E27FC236}">
                <a16:creationId xmlns:a16="http://schemas.microsoft.com/office/drawing/2014/main" id="{91DB6724-539B-3167-EA80-BAD19F95E0F1}"/>
              </a:ext>
            </a:extLst>
          </p:cNvPr>
          <p:cNvGrpSpPr>
            <a:grpSpLocks/>
          </p:cNvGrpSpPr>
          <p:nvPr/>
        </p:nvGrpSpPr>
        <p:grpSpPr bwMode="auto">
          <a:xfrm>
            <a:off x="0" y="857251"/>
            <a:ext cx="604838" cy="63103"/>
            <a:chOff x="0" y="0"/>
            <a:chExt cx="1270" cy="132"/>
          </a:xfrm>
        </p:grpSpPr>
      </p:grpSp>
      <p:grpSp>
        <p:nvGrpSpPr>
          <p:cNvPr id="47" name="Group 320">
            <a:extLst>
              <a:ext uri="{FF2B5EF4-FFF2-40B4-BE49-F238E27FC236}">
                <a16:creationId xmlns:a16="http://schemas.microsoft.com/office/drawing/2014/main" id="{56B82831-47C1-F227-A9A1-E9FF6A9C4FF1}"/>
              </a:ext>
            </a:extLst>
          </p:cNvPr>
          <p:cNvGrpSpPr>
            <a:grpSpLocks/>
          </p:cNvGrpSpPr>
          <p:nvPr/>
        </p:nvGrpSpPr>
        <p:grpSpPr bwMode="auto">
          <a:xfrm>
            <a:off x="1" y="857250"/>
            <a:ext cx="280987" cy="60722"/>
            <a:chOff x="0" y="0"/>
            <a:chExt cx="589" cy="127"/>
          </a:xfrm>
        </p:grpSpPr>
      </p:grpSp>
      <p:cxnSp>
        <p:nvCxnSpPr>
          <p:cNvPr id="80" name="Connettore 1 9">
            <a:extLst>
              <a:ext uri="{FF2B5EF4-FFF2-40B4-BE49-F238E27FC236}">
                <a16:creationId xmlns:a16="http://schemas.microsoft.com/office/drawing/2014/main" id="{C03A9757-493A-8FA9-4564-AAD30A1C6F77}"/>
              </a:ext>
            </a:extLst>
          </p:cNvPr>
          <p:cNvCxnSpPr/>
          <p:nvPr/>
        </p:nvCxnSpPr>
        <p:spPr>
          <a:xfrm flipH="1">
            <a:off x="4256011" y="5122746"/>
            <a:ext cx="1383" cy="195366"/>
          </a:xfrm>
          <a:prstGeom prst="line">
            <a:avLst/>
          </a:prstGeom>
          <a:ln w="63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1" name="Connettore 1 10">
            <a:extLst>
              <a:ext uri="{FF2B5EF4-FFF2-40B4-BE49-F238E27FC236}">
                <a16:creationId xmlns:a16="http://schemas.microsoft.com/office/drawing/2014/main" id="{F98F7E1E-212C-D890-2CFD-3396C2F41EBE}"/>
              </a:ext>
            </a:extLst>
          </p:cNvPr>
          <p:cNvCxnSpPr/>
          <p:nvPr/>
        </p:nvCxnSpPr>
        <p:spPr>
          <a:xfrm flipH="1" flipV="1">
            <a:off x="4127282" y="5318725"/>
            <a:ext cx="257458" cy="1270"/>
          </a:xfrm>
          <a:prstGeom prst="line">
            <a:avLst/>
          </a:prstGeom>
          <a:ln w="63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82" name="Rettangolo 81">
            <a:extLst>
              <a:ext uri="{FF2B5EF4-FFF2-40B4-BE49-F238E27FC236}">
                <a16:creationId xmlns:a16="http://schemas.microsoft.com/office/drawing/2014/main" id="{4713EFA2-4714-6769-4723-D1207CFC37E3}"/>
              </a:ext>
            </a:extLst>
          </p:cNvPr>
          <p:cNvSpPr/>
          <p:nvPr/>
        </p:nvSpPr>
        <p:spPr>
          <a:xfrm>
            <a:off x="3288458" y="4551293"/>
            <a:ext cx="4290153" cy="1175178"/>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0" rIns="405000" bIns="0" rtlCol="0" anchor="ctr"/>
          <a:lstStyle/>
          <a:p>
            <a:pPr algn="l" defTabSz="685817" rtl="0"/>
            <a:r>
              <a:rPr lang="it-IT" sz="1050" b="1" kern="1200" dirty="0">
                <a:solidFill>
                  <a:prstClr val="white"/>
                </a:solidFill>
                <a:latin typeface="Arial"/>
              </a:rPr>
              <a:t>Processi operativi sottostanti </a:t>
            </a:r>
            <a:r>
              <a:rPr lang="it-IT" sz="825" kern="1200" dirty="0">
                <a:solidFill>
                  <a:prstClr val="white"/>
                </a:solidFill>
                <a:latin typeface="Arial"/>
              </a:rPr>
              <a:t>- in tale categoria si individuano tutte le attività afferenti ai processi e all'operatività aziendale propedeutiche a contribuire alla realizzazione dei reati tributari, nell'ambito dei quali si realizza potenzialmente la condotta fraudolenta (i.e. acquisti di beni e servizi; sponsorizzazioni, consulenze, gestione del patrimonio, etc.). Tuttavia tali processi autonomamente non sono in grado di consentire la commissione del reato (è necessario il momento </a:t>
            </a:r>
            <a:r>
              <a:rPr lang="it-IT" sz="825" kern="1200" dirty="0" err="1">
                <a:solidFill>
                  <a:prstClr val="white"/>
                </a:solidFill>
                <a:latin typeface="Arial"/>
              </a:rPr>
              <a:t>consumativo</a:t>
            </a:r>
            <a:r>
              <a:rPr lang="it-IT" sz="825" kern="1200" dirty="0">
                <a:solidFill>
                  <a:prstClr val="white"/>
                </a:solidFill>
                <a:latin typeface="Arial"/>
              </a:rPr>
              <a:t> - es. della presentazione della dichiarazione falsa)</a:t>
            </a:r>
          </a:p>
        </p:txBody>
      </p:sp>
      <p:sp>
        <p:nvSpPr>
          <p:cNvPr id="83" name="AutoShape 2">
            <a:extLst>
              <a:ext uri="{FF2B5EF4-FFF2-40B4-BE49-F238E27FC236}">
                <a16:creationId xmlns:a16="http://schemas.microsoft.com/office/drawing/2014/main" id="{5DA27386-A387-7526-8000-20BD4371DE2A}"/>
              </a:ext>
            </a:extLst>
          </p:cNvPr>
          <p:cNvSpPr>
            <a:spLocks noChangeArrowheads="1"/>
          </p:cNvSpPr>
          <p:nvPr/>
        </p:nvSpPr>
        <p:spPr bwMode="gray">
          <a:xfrm rot="10800000" flipH="1">
            <a:off x="3381749" y="4454048"/>
            <a:ext cx="396690" cy="376636"/>
          </a:xfrm>
          <a:prstGeom prst="upArrow">
            <a:avLst>
              <a:gd name="adj1" fmla="val 64704"/>
              <a:gd name="adj2" fmla="val 45035"/>
            </a:avLst>
          </a:prstGeom>
          <a:solidFill>
            <a:srgbClr val="005EB8"/>
          </a:solidFill>
          <a:ln w="38100">
            <a:solidFill>
              <a:schemeClr val="bg1"/>
            </a:solidFill>
            <a:miter lim="800000"/>
            <a:headEnd type="none" w="sm" len="sm"/>
            <a:tailEnd type="none" w="sm" len="sm"/>
          </a:ln>
          <a:effectLst/>
        </p:spPr>
        <p:txBody>
          <a:bodyPr vert="vert" wrap="none" lIns="26670" tIns="26670" rIns="26670" bIns="26670" anchor="ctr"/>
          <a:lstStyle/>
          <a:p>
            <a:pPr algn="ctr" defTabSz="685817" rtl="0">
              <a:defRPr/>
            </a:pPr>
            <a:endParaRPr lang="en-US" sz="825" kern="1200" dirty="0">
              <a:solidFill>
                <a:prstClr val="white"/>
              </a:solidFill>
              <a:latin typeface="Arial"/>
              <a:ea typeface="+mn-ea"/>
              <a:cs typeface="+mn-cs"/>
            </a:endParaRPr>
          </a:p>
        </p:txBody>
      </p:sp>
      <p:sp>
        <p:nvSpPr>
          <p:cNvPr id="84" name="Rettangolo 83">
            <a:extLst>
              <a:ext uri="{FF2B5EF4-FFF2-40B4-BE49-F238E27FC236}">
                <a16:creationId xmlns:a16="http://schemas.microsoft.com/office/drawing/2014/main" id="{2AA1B829-0BDF-4738-ED1B-DF3DBCCFEBEC}"/>
              </a:ext>
            </a:extLst>
          </p:cNvPr>
          <p:cNvSpPr/>
          <p:nvPr/>
        </p:nvSpPr>
        <p:spPr>
          <a:xfrm>
            <a:off x="3288460" y="3721299"/>
            <a:ext cx="4130889" cy="783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0" rIns="270000" bIns="54000" rtlCol="0" anchor="ctr"/>
          <a:lstStyle/>
          <a:p>
            <a:pPr algn="l" defTabSz="685817" rtl="0"/>
            <a:r>
              <a:rPr lang="it-IT" sz="1050" b="1" kern="1200" dirty="0">
                <a:solidFill>
                  <a:prstClr val="white"/>
                </a:solidFill>
                <a:latin typeface="Arial"/>
              </a:rPr>
              <a:t>Processi amministrativo-contabili </a:t>
            </a:r>
            <a:r>
              <a:rPr lang="it-IT" sz="1050" kern="1200" dirty="0">
                <a:solidFill>
                  <a:prstClr val="white"/>
                </a:solidFill>
                <a:latin typeface="Arial"/>
              </a:rPr>
              <a:t>-</a:t>
            </a:r>
            <a:r>
              <a:rPr lang="it-IT" sz="825" kern="1200" dirty="0">
                <a:solidFill>
                  <a:prstClr val="white"/>
                </a:solidFill>
                <a:latin typeface="Arial"/>
              </a:rPr>
              <a:t> le attività di registrazione delle operazioni in contabilità e dei relativi controlli amministrativi, nonché di conservazione della documentazione attestante le operazioni registrate </a:t>
            </a:r>
          </a:p>
        </p:txBody>
      </p:sp>
      <p:sp>
        <p:nvSpPr>
          <p:cNvPr id="85" name="AutoShape 2">
            <a:extLst>
              <a:ext uri="{FF2B5EF4-FFF2-40B4-BE49-F238E27FC236}">
                <a16:creationId xmlns:a16="http://schemas.microsoft.com/office/drawing/2014/main" id="{878D30BC-C45C-E775-9BDC-52E056B3BE41}"/>
              </a:ext>
            </a:extLst>
          </p:cNvPr>
          <p:cNvSpPr>
            <a:spLocks noChangeArrowheads="1"/>
          </p:cNvSpPr>
          <p:nvPr/>
        </p:nvSpPr>
        <p:spPr bwMode="gray">
          <a:xfrm rot="10800000" flipH="1">
            <a:off x="3381749" y="3615597"/>
            <a:ext cx="396690" cy="376636"/>
          </a:xfrm>
          <a:prstGeom prst="upArrow">
            <a:avLst>
              <a:gd name="adj1" fmla="val 64704"/>
              <a:gd name="adj2" fmla="val 45035"/>
            </a:avLst>
          </a:prstGeom>
          <a:solidFill>
            <a:srgbClr val="00A3A1"/>
          </a:solidFill>
          <a:ln w="38100">
            <a:solidFill>
              <a:schemeClr val="bg1"/>
            </a:solidFill>
            <a:miter lim="800000"/>
            <a:headEnd type="none" w="sm" len="sm"/>
            <a:tailEnd type="none" w="sm" len="sm"/>
          </a:ln>
          <a:effectLst/>
        </p:spPr>
        <p:txBody>
          <a:bodyPr vert="vert" wrap="none" lIns="26670" tIns="26670" rIns="26670" bIns="26670" anchor="ctr"/>
          <a:lstStyle/>
          <a:p>
            <a:pPr algn="ctr" defTabSz="685817" rtl="0">
              <a:defRPr/>
            </a:pPr>
            <a:endParaRPr lang="en-US" sz="825" kern="1200" dirty="0">
              <a:solidFill>
                <a:prstClr val="white"/>
              </a:solidFill>
              <a:latin typeface="Arial"/>
              <a:ea typeface="+mn-ea"/>
              <a:cs typeface="+mn-cs"/>
            </a:endParaRPr>
          </a:p>
        </p:txBody>
      </p:sp>
      <p:sp>
        <p:nvSpPr>
          <p:cNvPr id="86" name="Rettangolo 85">
            <a:extLst>
              <a:ext uri="{FF2B5EF4-FFF2-40B4-BE49-F238E27FC236}">
                <a16:creationId xmlns:a16="http://schemas.microsoft.com/office/drawing/2014/main" id="{CB140D68-9DFC-5F44-FA23-1703205C9218}"/>
              </a:ext>
            </a:extLst>
          </p:cNvPr>
          <p:cNvSpPr/>
          <p:nvPr/>
        </p:nvSpPr>
        <p:spPr>
          <a:xfrm>
            <a:off x="3288458" y="2891303"/>
            <a:ext cx="3919425" cy="783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0" rIns="27000" bIns="54000" rtlCol="0" anchor="ctr"/>
          <a:lstStyle/>
          <a:p>
            <a:pPr algn="l" defTabSz="685817" rtl="0"/>
            <a:r>
              <a:rPr lang="it-IT" sz="1050" b="1" kern="1200" dirty="0">
                <a:solidFill>
                  <a:prstClr val="white"/>
                </a:solidFill>
                <a:latin typeface="Arial"/>
              </a:rPr>
              <a:t>Processi fiscali</a:t>
            </a:r>
            <a:r>
              <a:rPr lang="it-IT" sz="825" b="1" kern="1200" dirty="0">
                <a:solidFill>
                  <a:prstClr val="white"/>
                </a:solidFill>
                <a:latin typeface="Arial"/>
              </a:rPr>
              <a:t> - </a:t>
            </a:r>
            <a:r>
              <a:rPr lang="it-IT" sz="825" kern="1200" dirty="0">
                <a:solidFill>
                  <a:prstClr val="white"/>
                </a:solidFill>
                <a:latin typeface="Arial"/>
              </a:rPr>
              <a:t>le attività afferenti agli adempimenti tributari, al connesso calcolo delle imposte ed al processo dichiarativo annuale ed </a:t>
            </a:r>
            <a:r>
              <a:rPr lang="it-IT" sz="825" kern="1200" dirty="0" err="1">
                <a:solidFill>
                  <a:prstClr val="white"/>
                </a:solidFill>
                <a:latin typeface="Arial"/>
              </a:rPr>
              <a:t>infrannuale</a:t>
            </a:r>
            <a:r>
              <a:rPr lang="it-IT" sz="825" kern="1200" dirty="0">
                <a:solidFill>
                  <a:prstClr val="white"/>
                </a:solidFill>
                <a:latin typeface="Arial"/>
              </a:rPr>
              <a:t> in tema di Imposte sui redditi e IVA.</a:t>
            </a:r>
          </a:p>
        </p:txBody>
      </p:sp>
      <p:sp>
        <p:nvSpPr>
          <p:cNvPr id="87" name="CasellaDiTesto 86">
            <a:extLst>
              <a:ext uri="{FF2B5EF4-FFF2-40B4-BE49-F238E27FC236}">
                <a16:creationId xmlns:a16="http://schemas.microsoft.com/office/drawing/2014/main" id="{4B81BE71-EEDA-6528-5D40-CC02C19708CD}"/>
              </a:ext>
            </a:extLst>
          </p:cNvPr>
          <p:cNvSpPr txBox="1"/>
          <p:nvPr/>
        </p:nvSpPr>
        <p:spPr>
          <a:xfrm>
            <a:off x="541935" y="1719119"/>
            <a:ext cx="8060130" cy="638683"/>
          </a:xfrm>
          <a:prstGeom prst="rect">
            <a:avLst/>
          </a:prstGeom>
          <a:noFill/>
        </p:spPr>
        <p:txBody>
          <a:bodyPr wrap="square" lIns="40958" tIns="40958" rIns="40958" bIns="40958" rtlCol="0">
            <a:noAutofit/>
          </a:bodyPr>
          <a:lstStyle/>
          <a:p>
            <a:pPr algn="just" defTabSz="685817" rtl="0">
              <a:spcAft>
                <a:spcPts val="450"/>
              </a:spcAft>
            </a:pPr>
            <a:r>
              <a:rPr lang="it-IT" sz="1108" kern="1200" dirty="0">
                <a:solidFill>
                  <a:srgbClr val="00338D"/>
                </a:solidFill>
                <a:latin typeface="Arial"/>
                <a:ea typeface="+mn-ea"/>
                <a:cs typeface="+mn-cs"/>
              </a:rPr>
              <a:t>Dall'analisi delle fattispecie rilevanti, al fine </a:t>
            </a:r>
            <a:r>
              <a:rPr lang="it-IT" sz="1108" u="sng" kern="1200" dirty="0">
                <a:solidFill>
                  <a:srgbClr val="00338D"/>
                </a:solidFill>
                <a:latin typeface="Arial"/>
                <a:ea typeface="+mn-ea"/>
                <a:cs typeface="+mn-cs"/>
              </a:rPr>
              <a:t>di identificare il rischio-reato di potenziale configurabilità dei reati tributari nello specifico contesto aziendale di riferimento</a:t>
            </a:r>
            <a:r>
              <a:rPr lang="it-IT" sz="1108" kern="1200" dirty="0">
                <a:solidFill>
                  <a:srgbClr val="00338D"/>
                </a:solidFill>
                <a:latin typeface="Arial"/>
                <a:ea typeface="+mn-ea"/>
                <a:cs typeface="+mn-cs"/>
              </a:rPr>
              <a:t>, è necessario </a:t>
            </a:r>
            <a:r>
              <a:rPr lang="it-IT" sz="1108" b="1" kern="1200" dirty="0">
                <a:solidFill>
                  <a:srgbClr val="00338D"/>
                </a:solidFill>
                <a:latin typeface="Arial"/>
                <a:ea typeface="+mn-ea"/>
                <a:cs typeface="+mn-cs"/>
              </a:rPr>
              <a:t>indagare le possibili modalità realizzative dei reati ed i connessi presidi e strumenti di controllo in essere</a:t>
            </a:r>
            <a:r>
              <a:rPr lang="it-IT" sz="1108" kern="1200" dirty="0">
                <a:solidFill>
                  <a:srgbClr val="00338D"/>
                </a:solidFill>
                <a:latin typeface="Arial"/>
                <a:ea typeface="+mn-ea"/>
                <a:cs typeface="+mn-cs"/>
              </a:rPr>
              <a:t>, non solo nell'ambito dei processi tipicamente amministrativo-contabili e fiscali, ma anche al livello dei </a:t>
            </a:r>
            <a:r>
              <a:rPr lang="it-IT" sz="1108" u="sng" kern="1200" dirty="0">
                <a:solidFill>
                  <a:srgbClr val="00338D"/>
                </a:solidFill>
                <a:latin typeface="Arial"/>
                <a:ea typeface="+mn-ea"/>
                <a:cs typeface="+mn-cs"/>
              </a:rPr>
              <a:t>processi operativi sottostanti </a:t>
            </a:r>
            <a:r>
              <a:rPr lang="it-IT" sz="1108" kern="1200" dirty="0">
                <a:solidFill>
                  <a:srgbClr val="00338D"/>
                </a:solidFill>
                <a:latin typeface="Arial"/>
                <a:ea typeface="+mn-ea"/>
                <a:cs typeface="+mn-cs"/>
              </a:rPr>
              <a:t>(dai quali origina l'operazione poi registrata in contabilità), nell'ambito dei quali </a:t>
            </a:r>
            <a:r>
              <a:rPr lang="it-IT" sz="1108" u="sng" kern="1200" dirty="0">
                <a:solidFill>
                  <a:srgbClr val="00338D"/>
                </a:solidFill>
                <a:latin typeface="Arial"/>
                <a:ea typeface="+mn-ea"/>
                <a:cs typeface="+mn-cs"/>
              </a:rPr>
              <a:t>potrebbe concretizzarsi la condotta fraudolenta.</a:t>
            </a:r>
          </a:p>
        </p:txBody>
      </p:sp>
      <p:sp>
        <p:nvSpPr>
          <p:cNvPr id="88" name="Freccia in giù 87">
            <a:extLst>
              <a:ext uri="{FF2B5EF4-FFF2-40B4-BE49-F238E27FC236}">
                <a16:creationId xmlns:a16="http://schemas.microsoft.com/office/drawing/2014/main" id="{7BAB08F4-92BF-2972-0033-D359E1521AD8}"/>
              </a:ext>
            </a:extLst>
          </p:cNvPr>
          <p:cNvSpPr/>
          <p:nvPr/>
        </p:nvSpPr>
        <p:spPr>
          <a:xfrm rot="10800000">
            <a:off x="7684645" y="2891303"/>
            <a:ext cx="442913" cy="259099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defTabSz="685817" rtl="0"/>
            <a:endParaRPr lang="it-IT" sz="1125" kern="1200" dirty="0" err="1">
              <a:solidFill>
                <a:prstClr val="white"/>
              </a:solidFill>
              <a:latin typeface="Arial"/>
            </a:endParaRPr>
          </a:p>
        </p:txBody>
      </p:sp>
      <p:sp>
        <p:nvSpPr>
          <p:cNvPr id="89" name="Ovale 88">
            <a:extLst>
              <a:ext uri="{FF2B5EF4-FFF2-40B4-BE49-F238E27FC236}">
                <a16:creationId xmlns:a16="http://schemas.microsoft.com/office/drawing/2014/main" id="{B352E6E7-6CCD-6A26-4B88-B51C86706018}"/>
              </a:ext>
            </a:extLst>
          </p:cNvPr>
          <p:cNvSpPr/>
          <p:nvPr/>
        </p:nvSpPr>
        <p:spPr>
          <a:xfrm>
            <a:off x="7751320" y="5334294"/>
            <a:ext cx="304800" cy="239968"/>
          </a:xfrm>
          <a:prstGeom prst="ellipse">
            <a:avLst/>
          </a:prstGeom>
          <a:solidFill>
            <a:srgbClr val="002060"/>
          </a:solidFill>
          <a:ln/>
        </p:spPr>
        <p:style>
          <a:lnRef idx="1">
            <a:schemeClr val="dk1"/>
          </a:lnRef>
          <a:fillRef idx="2">
            <a:schemeClr val="dk1"/>
          </a:fillRef>
          <a:effectRef idx="1">
            <a:schemeClr val="dk1"/>
          </a:effectRef>
          <a:fontRef idx="minor">
            <a:schemeClr val="dk1"/>
          </a:fontRef>
        </p:style>
        <p:txBody>
          <a:bodyPr lIns="40958" tIns="40958" rIns="40958" bIns="40958" rtlCol="0" anchor="ctr"/>
          <a:lstStyle/>
          <a:p>
            <a:pPr algn="l" defTabSz="685817" rtl="0"/>
            <a:endParaRPr lang="it-IT" sz="1125" kern="1200" dirty="0" err="1">
              <a:solidFill>
                <a:prstClr val="white"/>
              </a:solidFill>
              <a:latin typeface="Arial"/>
            </a:endParaRPr>
          </a:p>
        </p:txBody>
      </p:sp>
      <p:sp>
        <p:nvSpPr>
          <p:cNvPr id="90" name="Ovale 89">
            <a:extLst>
              <a:ext uri="{FF2B5EF4-FFF2-40B4-BE49-F238E27FC236}">
                <a16:creationId xmlns:a16="http://schemas.microsoft.com/office/drawing/2014/main" id="{7CB1CE8A-E36D-5E15-FACE-95803837A38E}"/>
              </a:ext>
            </a:extLst>
          </p:cNvPr>
          <p:cNvSpPr/>
          <p:nvPr/>
        </p:nvSpPr>
        <p:spPr>
          <a:xfrm>
            <a:off x="7751320" y="4397637"/>
            <a:ext cx="304800" cy="239968"/>
          </a:xfrm>
          <a:prstGeom prst="ellipse">
            <a:avLst/>
          </a:prstGeom>
          <a:solidFill>
            <a:srgbClr val="002060"/>
          </a:solidFill>
          <a:ln/>
        </p:spPr>
        <p:style>
          <a:lnRef idx="1">
            <a:schemeClr val="dk1"/>
          </a:lnRef>
          <a:fillRef idx="2">
            <a:schemeClr val="dk1"/>
          </a:fillRef>
          <a:effectRef idx="1">
            <a:schemeClr val="dk1"/>
          </a:effectRef>
          <a:fontRef idx="minor">
            <a:schemeClr val="dk1"/>
          </a:fontRef>
        </p:style>
        <p:txBody>
          <a:bodyPr lIns="40958" tIns="40958" rIns="40958" bIns="40958" rtlCol="0" anchor="ctr"/>
          <a:lstStyle/>
          <a:p>
            <a:pPr algn="l" defTabSz="685817" rtl="0"/>
            <a:endParaRPr lang="it-IT" sz="1125" kern="1200" dirty="0" err="1">
              <a:solidFill>
                <a:prstClr val="white"/>
              </a:solidFill>
              <a:latin typeface="Arial"/>
            </a:endParaRPr>
          </a:p>
        </p:txBody>
      </p:sp>
      <p:sp>
        <p:nvSpPr>
          <p:cNvPr id="91" name="Ovale 90">
            <a:extLst>
              <a:ext uri="{FF2B5EF4-FFF2-40B4-BE49-F238E27FC236}">
                <a16:creationId xmlns:a16="http://schemas.microsoft.com/office/drawing/2014/main" id="{CE5B3ADA-70ED-A772-2AEB-AC6B87BD37A2}"/>
              </a:ext>
            </a:extLst>
          </p:cNvPr>
          <p:cNvSpPr/>
          <p:nvPr/>
        </p:nvSpPr>
        <p:spPr>
          <a:xfrm>
            <a:off x="7743711" y="3580962"/>
            <a:ext cx="304800" cy="239968"/>
          </a:xfrm>
          <a:prstGeom prst="ellipse">
            <a:avLst/>
          </a:prstGeom>
          <a:solidFill>
            <a:srgbClr val="002060"/>
          </a:solidFill>
          <a:ln/>
        </p:spPr>
        <p:style>
          <a:lnRef idx="1">
            <a:schemeClr val="dk1"/>
          </a:lnRef>
          <a:fillRef idx="2">
            <a:schemeClr val="dk1"/>
          </a:fillRef>
          <a:effectRef idx="1">
            <a:schemeClr val="dk1"/>
          </a:effectRef>
          <a:fontRef idx="minor">
            <a:schemeClr val="dk1"/>
          </a:fontRef>
        </p:style>
        <p:txBody>
          <a:bodyPr lIns="40958" tIns="40958" rIns="40958" bIns="40958" rtlCol="0" anchor="ctr"/>
          <a:lstStyle/>
          <a:p>
            <a:pPr algn="l" defTabSz="685817" rtl="0"/>
            <a:endParaRPr lang="it-IT" sz="1125" kern="1200" dirty="0" err="1">
              <a:solidFill>
                <a:prstClr val="white"/>
              </a:solidFill>
              <a:latin typeface="Arial"/>
            </a:endParaRPr>
          </a:p>
        </p:txBody>
      </p:sp>
      <p:sp>
        <p:nvSpPr>
          <p:cNvPr id="92" name="CasellaDiTesto 91">
            <a:extLst>
              <a:ext uri="{FF2B5EF4-FFF2-40B4-BE49-F238E27FC236}">
                <a16:creationId xmlns:a16="http://schemas.microsoft.com/office/drawing/2014/main" id="{3297E3E9-7B6A-5BFF-00BF-E53D6EC13956}"/>
              </a:ext>
            </a:extLst>
          </p:cNvPr>
          <p:cNvSpPr txBox="1"/>
          <p:nvPr/>
        </p:nvSpPr>
        <p:spPr>
          <a:xfrm>
            <a:off x="8115186" y="3429000"/>
            <a:ext cx="1028814" cy="2332150"/>
          </a:xfrm>
          <a:prstGeom prst="rect">
            <a:avLst/>
          </a:prstGeom>
          <a:noFill/>
        </p:spPr>
        <p:txBody>
          <a:bodyPr wrap="square" lIns="40958" tIns="40958" rIns="40958" bIns="40958" rtlCol="0">
            <a:noAutofit/>
          </a:bodyPr>
          <a:lstStyle/>
          <a:p>
            <a:pPr algn="l" defTabSz="685817" rtl="0">
              <a:spcAft>
                <a:spcPts val="450"/>
              </a:spcAft>
            </a:pPr>
            <a:r>
              <a:rPr lang="it-IT" sz="900" b="1" kern="1200" dirty="0">
                <a:solidFill>
                  <a:srgbClr val="00338D"/>
                </a:solidFill>
                <a:latin typeface="Arial"/>
                <a:ea typeface="+mn-ea"/>
                <a:cs typeface="+mn-cs"/>
              </a:rPr>
              <a:t>Controlli:</a:t>
            </a:r>
          </a:p>
          <a:p>
            <a:pPr marL="129603" indent="-129603" algn="l" defTabSz="685817" rtl="0">
              <a:spcAft>
                <a:spcPts val="450"/>
              </a:spcAft>
              <a:buFont typeface="Arial" panose="020B0604020202020204" pitchFamily="34" charset="0"/>
              <a:buChar char="–"/>
            </a:pPr>
            <a:r>
              <a:rPr lang="it-IT" sz="900" kern="1200" dirty="0">
                <a:solidFill>
                  <a:srgbClr val="00338D"/>
                </a:solidFill>
                <a:latin typeface="Arial"/>
                <a:ea typeface="+mn-ea"/>
                <a:cs typeface="+mn-cs"/>
              </a:rPr>
              <a:t>Effettività (realtà materiale)</a:t>
            </a:r>
          </a:p>
          <a:p>
            <a:pPr marL="129603" indent="-129603" algn="l" defTabSz="685817" rtl="0">
              <a:spcAft>
                <a:spcPts val="450"/>
              </a:spcAft>
              <a:buFont typeface="Arial" panose="020B0604020202020204" pitchFamily="34" charset="0"/>
              <a:buChar char="–"/>
            </a:pPr>
            <a:r>
              <a:rPr lang="it-IT" sz="900" kern="1200" dirty="0">
                <a:solidFill>
                  <a:srgbClr val="00338D"/>
                </a:solidFill>
                <a:latin typeface="Arial"/>
                <a:ea typeface="+mn-ea"/>
                <a:cs typeface="+mn-cs"/>
              </a:rPr>
              <a:t>Congruità</a:t>
            </a:r>
          </a:p>
          <a:p>
            <a:pPr marL="129603" indent="-129603" algn="l" defTabSz="685817" rtl="0">
              <a:spcAft>
                <a:spcPts val="450"/>
              </a:spcAft>
              <a:buFont typeface="Arial" panose="020B0604020202020204" pitchFamily="34" charset="0"/>
              <a:buChar char="–"/>
            </a:pPr>
            <a:r>
              <a:rPr lang="it-IT" sz="900" kern="1200" dirty="0">
                <a:solidFill>
                  <a:srgbClr val="00338D"/>
                </a:solidFill>
                <a:latin typeface="Arial"/>
                <a:ea typeface="+mn-ea"/>
                <a:cs typeface="+mn-cs"/>
              </a:rPr>
              <a:t>Esistenza controparte e coerenza della prestazione richiesta</a:t>
            </a:r>
          </a:p>
        </p:txBody>
      </p:sp>
      <p:sp>
        <p:nvSpPr>
          <p:cNvPr id="93" name="CasellaDiTesto 92">
            <a:extLst>
              <a:ext uri="{FF2B5EF4-FFF2-40B4-BE49-F238E27FC236}">
                <a16:creationId xmlns:a16="http://schemas.microsoft.com/office/drawing/2014/main" id="{0F177DA8-07E3-A11A-5AE4-9BE31F970345}"/>
              </a:ext>
            </a:extLst>
          </p:cNvPr>
          <p:cNvSpPr txBox="1"/>
          <p:nvPr/>
        </p:nvSpPr>
        <p:spPr>
          <a:xfrm>
            <a:off x="541935" y="1404329"/>
            <a:ext cx="8060130" cy="259158"/>
          </a:xfrm>
          <a:prstGeom prst="rect">
            <a:avLst/>
          </a:prstGeom>
          <a:solidFill>
            <a:srgbClr val="002060"/>
          </a:solidFill>
          <a:ln>
            <a:noFill/>
          </a:ln>
        </p:spPr>
        <p:style>
          <a:lnRef idx="1">
            <a:schemeClr val="accent5"/>
          </a:lnRef>
          <a:fillRef idx="2">
            <a:schemeClr val="accent5"/>
          </a:fillRef>
          <a:effectRef idx="1">
            <a:schemeClr val="accent5"/>
          </a:effectRef>
          <a:fontRef idx="minor">
            <a:schemeClr val="dk1"/>
          </a:fontRef>
        </p:style>
        <p:txBody>
          <a:bodyPr wrap="square" lIns="40958" tIns="40958" rIns="40958" bIns="40958" rtlCol="0">
            <a:noAutofit/>
          </a:bodyPr>
          <a:lstStyle/>
          <a:p>
            <a:pPr algn="just" defTabSz="685817" rtl="0">
              <a:spcAft>
                <a:spcPts val="450"/>
              </a:spcAft>
            </a:pPr>
            <a:r>
              <a:rPr lang="it-IT" sz="1050" b="1" kern="1200" dirty="0">
                <a:solidFill>
                  <a:prstClr val="white"/>
                </a:solidFill>
                <a:latin typeface="Arial"/>
              </a:rPr>
              <a:t>Art. 6, comma 2, lett. A) del Decreto 231</a:t>
            </a:r>
            <a:r>
              <a:rPr lang="it-IT" sz="1050" kern="1200" dirty="0">
                <a:solidFill>
                  <a:prstClr val="white"/>
                </a:solidFill>
                <a:latin typeface="Arial"/>
              </a:rPr>
              <a:t>: individuare le attività nel cui ambito possono essere commessi i reati</a:t>
            </a:r>
          </a:p>
        </p:txBody>
      </p:sp>
      <p:pic>
        <p:nvPicPr>
          <p:cNvPr id="94" name="Immagine 93">
            <a:extLst>
              <a:ext uri="{FF2B5EF4-FFF2-40B4-BE49-F238E27FC236}">
                <a16:creationId xmlns:a16="http://schemas.microsoft.com/office/drawing/2014/main" id="{500366C4-094A-C1C3-92EC-E720716DAC92}"/>
              </a:ext>
            </a:extLst>
          </p:cNvPr>
          <p:cNvPicPr>
            <a:picLocks noChangeAspect="1"/>
          </p:cNvPicPr>
          <p:nvPr/>
        </p:nvPicPr>
        <p:blipFill>
          <a:blip r:embed="rId2"/>
          <a:stretch>
            <a:fillRect/>
          </a:stretch>
        </p:blipFill>
        <p:spPr>
          <a:xfrm>
            <a:off x="507452" y="2891302"/>
            <a:ext cx="2827651" cy="2865426"/>
          </a:xfrm>
          <a:prstGeom prst="rect">
            <a:avLst/>
          </a:prstGeom>
        </p:spPr>
      </p:pic>
      <p:sp>
        <p:nvSpPr>
          <p:cNvPr id="11" name="Rettangolo 10">
            <a:extLst>
              <a:ext uri="{FF2B5EF4-FFF2-40B4-BE49-F238E27FC236}">
                <a16:creationId xmlns:a16="http://schemas.microsoft.com/office/drawing/2014/main" id="{C0CFCACC-07A1-6398-69AF-5DF8CAFD6CDE}"/>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19195753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7639200" cy="478523"/>
          </a:xfrm>
        </p:spPr>
        <p:txBody>
          <a:bodyPr/>
          <a:lstStyle/>
          <a:p>
            <a:r>
              <a:rPr lang="it-IT" sz="4431" dirty="0"/>
              <a:t>Approccio Metodologico – Fasi dell’analisi</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grpSp>
        <p:nvGrpSpPr>
          <p:cNvPr id="2" name="Group 468">
            <a:extLst>
              <a:ext uri="{FF2B5EF4-FFF2-40B4-BE49-F238E27FC236}">
                <a16:creationId xmlns:a16="http://schemas.microsoft.com/office/drawing/2014/main" id="{E110FC3F-0A54-618A-1F47-47274D41B5EA}"/>
              </a:ext>
            </a:extLst>
          </p:cNvPr>
          <p:cNvGrpSpPr>
            <a:grpSpLocks/>
          </p:cNvGrpSpPr>
          <p:nvPr/>
        </p:nvGrpSpPr>
        <p:grpSpPr bwMode="auto">
          <a:xfrm>
            <a:off x="0" y="857251"/>
            <a:ext cx="215503" cy="80962"/>
            <a:chOff x="0" y="0"/>
            <a:chExt cx="453" cy="170"/>
          </a:xfrm>
        </p:grpSpPr>
      </p:grpSp>
      <p:grpSp>
        <p:nvGrpSpPr>
          <p:cNvPr id="3" name="Group 466">
            <a:extLst>
              <a:ext uri="{FF2B5EF4-FFF2-40B4-BE49-F238E27FC236}">
                <a16:creationId xmlns:a16="http://schemas.microsoft.com/office/drawing/2014/main" id="{8B583495-64E0-E512-5D3C-B3726F9F18B1}"/>
              </a:ext>
            </a:extLst>
          </p:cNvPr>
          <p:cNvGrpSpPr>
            <a:grpSpLocks/>
          </p:cNvGrpSpPr>
          <p:nvPr/>
        </p:nvGrpSpPr>
        <p:grpSpPr bwMode="auto">
          <a:xfrm>
            <a:off x="1" y="857249"/>
            <a:ext cx="364331" cy="61913"/>
            <a:chOff x="0" y="0"/>
            <a:chExt cx="764" cy="130"/>
          </a:xfrm>
        </p:grpSpPr>
      </p:grpSp>
      <p:grpSp>
        <p:nvGrpSpPr>
          <p:cNvPr id="4" name="Group 460">
            <a:extLst>
              <a:ext uri="{FF2B5EF4-FFF2-40B4-BE49-F238E27FC236}">
                <a16:creationId xmlns:a16="http://schemas.microsoft.com/office/drawing/2014/main" id="{00BFD070-85AE-C445-B72C-3C01DC396FF5}"/>
              </a:ext>
            </a:extLst>
          </p:cNvPr>
          <p:cNvGrpSpPr>
            <a:grpSpLocks/>
          </p:cNvGrpSpPr>
          <p:nvPr/>
        </p:nvGrpSpPr>
        <p:grpSpPr bwMode="auto">
          <a:xfrm>
            <a:off x="0" y="857251"/>
            <a:ext cx="310754" cy="83344"/>
            <a:chOff x="0" y="0"/>
            <a:chExt cx="653" cy="174"/>
          </a:xfrm>
        </p:grpSpPr>
      </p:grpSp>
      <p:grpSp>
        <p:nvGrpSpPr>
          <p:cNvPr id="5" name="Group 456">
            <a:extLst>
              <a:ext uri="{FF2B5EF4-FFF2-40B4-BE49-F238E27FC236}">
                <a16:creationId xmlns:a16="http://schemas.microsoft.com/office/drawing/2014/main" id="{4116AF9A-897B-2F53-AA9A-E3BEBA7B271E}"/>
              </a:ext>
            </a:extLst>
          </p:cNvPr>
          <p:cNvGrpSpPr>
            <a:grpSpLocks/>
          </p:cNvGrpSpPr>
          <p:nvPr/>
        </p:nvGrpSpPr>
        <p:grpSpPr bwMode="auto">
          <a:xfrm>
            <a:off x="0" y="857251"/>
            <a:ext cx="283369" cy="75010"/>
            <a:chOff x="0" y="0"/>
            <a:chExt cx="596" cy="158"/>
          </a:xfrm>
        </p:grpSpPr>
      </p:grpSp>
      <p:grpSp>
        <p:nvGrpSpPr>
          <p:cNvPr id="6" name="Group 449">
            <a:extLst>
              <a:ext uri="{FF2B5EF4-FFF2-40B4-BE49-F238E27FC236}">
                <a16:creationId xmlns:a16="http://schemas.microsoft.com/office/drawing/2014/main" id="{4E519CFF-C7CB-CAD3-7023-24411EC53259}"/>
              </a:ext>
            </a:extLst>
          </p:cNvPr>
          <p:cNvGrpSpPr>
            <a:grpSpLocks/>
          </p:cNvGrpSpPr>
          <p:nvPr/>
        </p:nvGrpSpPr>
        <p:grpSpPr bwMode="auto">
          <a:xfrm>
            <a:off x="1" y="857250"/>
            <a:ext cx="226218" cy="60722"/>
            <a:chOff x="0" y="0"/>
            <a:chExt cx="475" cy="128"/>
          </a:xfrm>
        </p:grpSpPr>
      </p:grpSp>
      <p:grpSp>
        <p:nvGrpSpPr>
          <p:cNvPr id="7" name="Group 447">
            <a:extLst>
              <a:ext uri="{FF2B5EF4-FFF2-40B4-BE49-F238E27FC236}">
                <a16:creationId xmlns:a16="http://schemas.microsoft.com/office/drawing/2014/main" id="{736FD814-C380-F1F2-F9B4-35D898F37A83}"/>
              </a:ext>
            </a:extLst>
          </p:cNvPr>
          <p:cNvGrpSpPr>
            <a:grpSpLocks/>
          </p:cNvGrpSpPr>
          <p:nvPr/>
        </p:nvGrpSpPr>
        <p:grpSpPr bwMode="auto">
          <a:xfrm>
            <a:off x="0" y="857250"/>
            <a:ext cx="207169" cy="60722"/>
            <a:chOff x="0" y="0"/>
            <a:chExt cx="434" cy="128"/>
          </a:xfrm>
        </p:grpSpPr>
      </p:grpSp>
      <p:grpSp>
        <p:nvGrpSpPr>
          <p:cNvPr id="8" name="Group 440">
            <a:extLst>
              <a:ext uri="{FF2B5EF4-FFF2-40B4-BE49-F238E27FC236}">
                <a16:creationId xmlns:a16="http://schemas.microsoft.com/office/drawing/2014/main" id="{587266BD-3CBE-3F38-F596-BC3F8D26EC9D}"/>
              </a:ext>
            </a:extLst>
          </p:cNvPr>
          <p:cNvGrpSpPr>
            <a:grpSpLocks/>
          </p:cNvGrpSpPr>
          <p:nvPr/>
        </p:nvGrpSpPr>
        <p:grpSpPr bwMode="auto">
          <a:xfrm>
            <a:off x="0" y="857250"/>
            <a:ext cx="366713" cy="60722"/>
            <a:chOff x="0" y="0"/>
            <a:chExt cx="770" cy="127"/>
          </a:xfrm>
        </p:grpSpPr>
      </p:grpSp>
      <p:grpSp>
        <p:nvGrpSpPr>
          <p:cNvPr id="9" name="Group 438">
            <a:extLst>
              <a:ext uri="{FF2B5EF4-FFF2-40B4-BE49-F238E27FC236}">
                <a16:creationId xmlns:a16="http://schemas.microsoft.com/office/drawing/2014/main" id="{3C568A75-998F-8705-160A-E074556879E3}"/>
              </a:ext>
            </a:extLst>
          </p:cNvPr>
          <p:cNvGrpSpPr>
            <a:grpSpLocks/>
          </p:cNvGrpSpPr>
          <p:nvPr/>
        </p:nvGrpSpPr>
        <p:grpSpPr bwMode="auto">
          <a:xfrm>
            <a:off x="0" y="857251"/>
            <a:ext cx="283369" cy="75010"/>
            <a:chOff x="0" y="0"/>
            <a:chExt cx="596" cy="158"/>
          </a:xfrm>
        </p:grpSpPr>
      </p:grpSp>
      <p:grpSp>
        <p:nvGrpSpPr>
          <p:cNvPr id="10" name="Group 431">
            <a:extLst>
              <a:ext uri="{FF2B5EF4-FFF2-40B4-BE49-F238E27FC236}">
                <a16:creationId xmlns:a16="http://schemas.microsoft.com/office/drawing/2014/main" id="{2F336D2E-F7A5-8C64-A87C-E7814DF2472B}"/>
              </a:ext>
            </a:extLst>
          </p:cNvPr>
          <p:cNvGrpSpPr>
            <a:grpSpLocks/>
          </p:cNvGrpSpPr>
          <p:nvPr/>
        </p:nvGrpSpPr>
        <p:grpSpPr bwMode="auto">
          <a:xfrm>
            <a:off x="1" y="857250"/>
            <a:ext cx="226218" cy="60722"/>
            <a:chOff x="0" y="0"/>
            <a:chExt cx="475" cy="128"/>
          </a:xfrm>
        </p:grpSpPr>
      </p:grpSp>
      <p:grpSp>
        <p:nvGrpSpPr>
          <p:cNvPr id="22" name="Group 429">
            <a:extLst>
              <a:ext uri="{FF2B5EF4-FFF2-40B4-BE49-F238E27FC236}">
                <a16:creationId xmlns:a16="http://schemas.microsoft.com/office/drawing/2014/main" id="{04E3388D-39EE-D562-EEB4-55602667E273}"/>
              </a:ext>
            </a:extLst>
          </p:cNvPr>
          <p:cNvGrpSpPr>
            <a:grpSpLocks/>
          </p:cNvGrpSpPr>
          <p:nvPr/>
        </p:nvGrpSpPr>
        <p:grpSpPr bwMode="auto">
          <a:xfrm>
            <a:off x="0" y="857250"/>
            <a:ext cx="207169" cy="60722"/>
            <a:chOff x="0" y="0"/>
            <a:chExt cx="434" cy="128"/>
          </a:xfrm>
        </p:grpSpPr>
      </p:grpSp>
      <p:grpSp>
        <p:nvGrpSpPr>
          <p:cNvPr id="23" name="Group 418">
            <a:extLst>
              <a:ext uri="{FF2B5EF4-FFF2-40B4-BE49-F238E27FC236}">
                <a16:creationId xmlns:a16="http://schemas.microsoft.com/office/drawing/2014/main" id="{2398B70B-1C46-8A96-8A3D-2CBE62E8160B}"/>
              </a:ext>
            </a:extLst>
          </p:cNvPr>
          <p:cNvGrpSpPr>
            <a:grpSpLocks/>
          </p:cNvGrpSpPr>
          <p:nvPr/>
        </p:nvGrpSpPr>
        <p:grpSpPr bwMode="auto">
          <a:xfrm>
            <a:off x="0" y="857250"/>
            <a:ext cx="304800" cy="57150"/>
            <a:chOff x="0" y="0"/>
            <a:chExt cx="639" cy="120"/>
          </a:xfrm>
        </p:grpSpPr>
      </p:grpSp>
      <p:grpSp>
        <p:nvGrpSpPr>
          <p:cNvPr id="24" name="Group 414">
            <a:extLst>
              <a:ext uri="{FF2B5EF4-FFF2-40B4-BE49-F238E27FC236}">
                <a16:creationId xmlns:a16="http://schemas.microsoft.com/office/drawing/2014/main" id="{E786BEC1-16B8-0BF4-0799-0ECEF786AD25}"/>
              </a:ext>
            </a:extLst>
          </p:cNvPr>
          <p:cNvGrpSpPr>
            <a:grpSpLocks/>
          </p:cNvGrpSpPr>
          <p:nvPr/>
        </p:nvGrpSpPr>
        <p:grpSpPr bwMode="auto">
          <a:xfrm>
            <a:off x="1" y="857250"/>
            <a:ext cx="226218" cy="60722"/>
            <a:chOff x="0" y="0"/>
            <a:chExt cx="475" cy="128"/>
          </a:xfrm>
        </p:grpSpPr>
      </p:grpSp>
      <p:grpSp>
        <p:nvGrpSpPr>
          <p:cNvPr id="25" name="Group 412">
            <a:extLst>
              <a:ext uri="{FF2B5EF4-FFF2-40B4-BE49-F238E27FC236}">
                <a16:creationId xmlns:a16="http://schemas.microsoft.com/office/drawing/2014/main" id="{84E3EFE0-01C6-76DD-9E21-00A70C1BA51E}"/>
              </a:ext>
            </a:extLst>
          </p:cNvPr>
          <p:cNvGrpSpPr>
            <a:grpSpLocks/>
          </p:cNvGrpSpPr>
          <p:nvPr/>
        </p:nvGrpSpPr>
        <p:grpSpPr bwMode="auto">
          <a:xfrm>
            <a:off x="0" y="857250"/>
            <a:ext cx="207169" cy="60722"/>
            <a:chOff x="0" y="0"/>
            <a:chExt cx="434" cy="128"/>
          </a:xfrm>
        </p:grpSpPr>
      </p:grpSp>
      <p:grpSp>
        <p:nvGrpSpPr>
          <p:cNvPr id="26" name="Group 401">
            <a:extLst>
              <a:ext uri="{FF2B5EF4-FFF2-40B4-BE49-F238E27FC236}">
                <a16:creationId xmlns:a16="http://schemas.microsoft.com/office/drawing/2014/main" id="{F33EEDC2-9A29-F7CF-C802-79FDBB0A592C}"/>
              </a:ext>
            </a:extLst>
          </p:cNvPr>
          <p:cNvGrpSpPr>
            <a:grpSpLocks/>
          </p:cNvGrpSpPr>
          <p:nvPr/>
        </p:nvGrpSpPr>
        <p:grpSpPr bwMode="auto">
          <a:xfrm>
            <a:off x="0" y="857250"/>
            <a:ext cx="304800" cy="57150"/>
            <a:chOff x="0" y="0"/>
            <a:chExt cx="641" cy="120"/>
          </a:xfrm>
        </p:grpSpPr>
      </p:grpSp>
      <p:grpSp>
        <p:nvGrpSpPr>
          <p:cNvPr id="27" name="Group 397">
            <a:extLst>
              <a:ext uri="{FF2B5EF4-FFF2-40B4-BE49-F238E27FC236}">
                <a16:creationId xmlns:a16="http://schemas.microsoft.com/office/drawing/2014/main" id="{541184B0-79CA-F4B8-6220-356692C71AED}"/>
              </a:ext>
            </a:extLst>
          </p:cNvPr>
          <p:cNvGrpSpPr>
            <a:grpSpLocks/>
          </p:cNvGrpSpPr>
          <p:nvPr/>
        </p:nvGrpSpPr>
        <p:grpSpPr bwMode="auto">
          <a:xfrm>
            <a:off x="1" y="857250"/>
            <a:ext cx="233362" cy="45244"/>
            <a:chOff x="0" y="0"/>
            <a:chExt cx="491" cy="94"/>
          </a:xfrm>
        </p:grpSpPr>
      </p:grpSp>
      <p:grpSp>
        <p:nvGrpSpPr>
          <p:cNvPr id="28" name="Group 395">
            <a:extLst>
              <a:ext uri="{FF2B5EF4-FFF2-40B4-BE49-F238E27FC236}">
                <a16:creationId xmlns:a16="http://schemas.microsoft.com/office/drawing/2014/main" id="{FE3E90C7-DB52-4A6B-8D9C-9816DCF2F715}"/>
              </a:ext>
            </a:extLst>
          </p:cNvPr>
          <p:cNvGrpSpPr>
            <a:grpSpLocks/>
          </p:cNvGrpSpPr>
          <p:nvPr/>
        </p:nvGrpSpPr>
        <p:grpSpPr bwMode="auto">
          <a:xfrm>
            <a:off x="0" y="857250"/>
            <a:ext cx="228600" cy="60722"/>
            <a:chOff x="0" y="0"/>
            <a:chExt cx="479" cy="128"/>
          </a:xfrm>
        </p:grpSpPr>
      </p:grpSp>
      <p:grpSp>
        <p:nvGrpSpPr>
          <p:cNvPr id="29" name="Group 393">
            <a:extLst>
              <a:ext uri="{FF2B5EF4-FFF2-40B4-BE49-F238E27FC236}">
                <a16:creationId xmlns:a16="http://schemas.microsoft.com/office/drawing/2014/main" id="{5D4B6862-F4C7-96F9-EEE9-6D82F9115A82}"/>
              </a:ext>
            </a:extLst>
          </p:cNvPr>
          <p:cNvGrpSpPr>
            <a:grpSpLocks/>
          </p:cNvGrpSpPr>
          <p:nvPr/>
        </p:nvGrpSpPr>
        <p:grpSpPr bwMode="auto">
          <a:xfrm>
            <a:off x="0" y="857250"/>
            <a:ext cx="271462" cy="60722"/>
            <a:chOff x="0" y="0"/>
            <a:chExt cx="569" cy="128"/>
          </a:xfrm>
        </p:grpSpPr>
      </p:grpSp>
      <p:grpSp>
        <p:nvGrpSpPr>
          <p:cNvPr id="30" name="Group 381">
            <a:extLst>
              <a:ext uri="{FF2B5EF4-FFF2-40B4-BE49-F238E27FC236}">
                <a16:creationId xmlns:a16="http://schemas.microsoft.com/office/drawing/2014/main" id="{F9551146-9BE3-E925-CFDA-7EEB34857B96}"/>
              </a:ext>
            </a:extLst>
          </p:cNvPr>
          <p:cNvGrpSpPr>
            <a:grpSpLocks/>
          </p:cNvGrpSpPr>
          <p:nvPr/>
        </p:nvGrpSpPr>
        <p:grpSpPr bwMode="auto">
          <a:xfrm>
            <a:off x="1" y="857250"/>
            <a:ext cx="226218" cy="60722"/>
            <a:chOff x="0" y="0"/>
            <a:chExt cx="475" cy="128"/>
          </a:xfrm>
        </p:grpSpPr>
      </p:grpSp>
      <p:grpSp>
        <p:nvGrpSpPr>
          <p:cNvPr id="31" name="Group 379">
            <a:extLst>
              <a:ext uri="{FF2B5EF4-FFF2-40B4-BE49-F238E27FC236}">
                <a16:creationId xmlns:a16="http://schemas.microsoft.com/office/drawing/2014/main" id="{067EB445-9ED2-7F3B-D5C0-94A0E78A10FC}"/>
              </a:ext>
            </a:extLst>
          </p:cNvPr>
          <p:cNvGrpSpPr>
            <a:grpSpLocks/>
          </p:cNvGrpSpPr>
          <p:nvPr/>
        </p:nvGrpSpPr>
        <p:grpSpPr bwMode="auto">
          <a:xfrm>
            <a:off x="1" y="857250"/>
            <a:ext cx="209550" cy="60722"/>
            <a:chOff x="0" y="0"/>
            <a:chExt cx="439" cy="128"/>
          </a:xfrm>
        </p:grpSpPr>
      </p:grpSp>
      <p:grpSp>
        <p:nvGrpSpPr>
          <p:cNvPr id="32" name="Group 376">
            <a:extLst>
              <a:ext uri="{FF2B5EF4-FFF2-40B4-BE49-F238E27FC236}">
                <a16:creationId xmlns:a16="http://schemas.microsoft.com/office/drawing/2014/main" id="{220A70B1-C0D0-7DC5-2CDC-6A2366AF4FBF}"/>
              </a:ext>
            </a:extLst>
          </p:cNvPr>
          <p:cNvGrpSpPr>
            <a:grpSpLocks/>
          </p:cNvGrpSpPr>
          <p:nvPr/>
        </p:nvGrpSpPr>
        <p:grpSpPr bwMode="auto">
          <a:xfrm>
            <a:off x="0" y="857250"/>
            <a:ext cx="197644" cy="58341"/>
            <a:chOff x="0" y="0"/>
            <a:chExt cx="416" cy="123"/>
          </a:xfrm>
        </p:grpSpPr>
      </p:grpSp>
      <p:grpSp>
        <p:nvGrpSpPr>
          <p:cNvPr id="33" name="Group 374">
            <a:extLst>
              <a:ext uri="{FF2B5EF4-FFF2-40B4-BE49-F238E27FC236}">
                <a16:creationId xmlns:a16="http://schemas.microsoft.com/office/drawing/2014/main" id="{C3B2456A-917C-04CF-ACB5-F5D43AA14942}"/>
              </a:ext>
            </a:extLst>
          </p:cNvPr>
          <p:cNvGrpSpPr>
            <a:grpSpLocks/>
          </p:cNvGrpSpPr>
          <p:nvPr/>
        </p:nvGrpSpPr>
        <p:grpSpPr bwMode="auto">
          <a:xfrm>
            <a:off x="0" y="857251"/>
            <a:ext cx="200025" cy="75010"/>
            <a:chOff x="0" y="0"/>
            <a:chExt cx="420" cy="158"/>
          </a:xfrm>
        </p:grpSpPr>
      </p:grpSp>
      <p:grpSp>
        <p:nvGrpSpPr>
          <p:cNvPr id="34" name="Group 369">
            <a:extLst>
              <a:ext uri="{FF2B5EF4-FFF2-40B4-BE49-F238E27FC236}">
                <a16:creationId xmlns:a16="http://schemas.microsoft.com/office/drawing/2014/main" id="{E78F2E2A-8D78-DE64-1031-2BB1C79C0164}"/>
              </a:ext>
            </a:extLst>
          </p:cNvPr>
          <p:cNvGrpSpPr>
            <a:grpSpLocks/>
          </p:cNvGrpSpPr>
          <p:nvPr/>
        </p:nvGrpSpPr>
        <p:grpSpPr bwMode="auto">
          <a:xfrm>
            <a:off x="0" y="857251"/>
            <a:ext cx="339329" cy="64294"/>
            <a:chOff x="0" y="0"/>
            <a:chExt cx="712" cy="136"/>
          </a:xfrm>
        </p:grpSpPr>
      </p:grpSp>
      <p:grpSp>
        <p:nvGrpSpPr>
          <p:cNvPr id="37" name="Group 360">
            <a:extLst>
              <a:ext uri="{FF2B5EF4-FFF2-40B4-BE49-F238E27FC236}">
                <a16:creationId xmlns:a16="http://schemas.microsoft.com/office/drawing/2014/main" id="{9006710E-17C9-0DA2-B514-E97733D0C948}"/>
              </a:ext>
            </a:extLst>
          </p:cNvPr>
          <p:cNvGrpSpPr>
            <a:grpSpLocks/>
          </p:cNvGrpSpPr>
          <p:nvPr/>
        </p:nvGrpSpPr>
        <p:grpSpPr bwMode="auto">
          <a:xfrm>
            <a:off x="0" y="857251"/>
            <a:ext cx="421482" cy="75010"/>
            <a:chOff x="0" y="0"/>
            <a:chExt cx="885" cy="158"/>
          </a:xfrm>
        </p:grpSpPr>
      </p:grpSp>
      <p:grpSp>
        <p:nvGrpSpPr>
          <p:cNvPr id="38" name="Group 356">
            <a:extLst>
              <a:ext uri="{FF2B5EF4-FFF2-40B4-BE49-F238E27FC236}">
                <a16:creationId xmlns:a16="http://schemas.microsoft.com/office/drawing/2014/main" id="{7ADE1267-9904-3B3C-080F-A2CE88CB5012}"/>
              </a:ext>
            </a:extLst>
          </p:cNvPr>
          <p:cNvGrpSpPr>
            <a:grpSpLocks/>
          </p:cNvGrpSpPr>
          <p:nvPr/>
        </p:nvGrpSpPr>
        <p:grpSpPr bwMode="auto">
          <a:xfrm>
            <a:off x="0" y="857250"/>
            <a:ext cx="216694" cy="60722"/>
            <a:chOff x="0" y="0"/>
            <a:chExt cx="456" cy="127"/>
          </a:xfrm>
        </p:grpSpPr>
      </p:grpSp>
      <p:grpSp>
        <p:nvGrpSpPr>
          <p:cNvPr id="39" name="Group 354">
            <a:extLst>
              <a:ext uri="{FF2B5EF4-FFF2-40B4-BE49-F238E27FC236}">
                <a16:creationId xmlns:a16="http://schemas.microsoft.com/office/drawing/2014/main" id="{2512ABB5-3050-32EC-6346-0497A4C0577B}"/>
              </a:ext>
            </a:extLst>
          </p:cNvPr>
          <p:cNvGrpSpPr>
            <a:grpSpLocks/>
          </p:cNvGrpSpPr>
          <p:nvPr/>
        </p:nvGrpSpPr>
        <p:grpSpPr bwMode="auto">
          <a:xfrm>
            <a:off x="0" y="857250"/>
            <a:ext cx="208360" cy="60722"/>
            <a:chOff x="0" y="0"/>
            <a:chExt cx="437" cy="128"/>
          </a:xfrm>
        </p:grpSpPr>
      </p:grpSp>
      <p:grpSp>
        <p:nvGrpSpPr>
          <p:cNvPr id="40" name="Group 351">
            <a:extLst>
              <a:ext uri="{FF2B5EF4-FFF2-40B4-BE49-F238E27FC236}">
                <a16:creationId xmlns:a16="http://schemas.microsoft.com/office/drawing/2014/main" id="{A48C0AEA-0B22-BD1D-C6A0-1B5A075E3E88}"/>
              </a:ext>
            </a:extLst>
          </p:cNvPr>
          <p:cNvGrpSpPr>
            <a:grpSpLocks/>
          </p:cNvGrpSpPr>
          <p:nvPr/>
        </p:nvGrpSpPr>
        <p:grpSpPr bwMode="auto">
          <a:xfrm>
            <a:off x="0" y="857250"/>
            <a:ext cx="197644" cy="58341"/>
            <a:chOff x="0" y="0"/>
            <a:chExt cx="416" cy="123"/>
          </a:xfrm>
        </p:grpSpPr>
      </p:grpSp>
      <p:grpSp>
        <p:nvGrpSpPr>
          <p:cNvPr id="41" name="Group 349">
            <a:extLst>
              <a:ext uri="{FF2B5EF4-FFF2-40B4-BE49-F238E27FC236}">
                <a16:creationId xmlns:a16="http://schemas.microsoft.com/office/drawing/2014/main" id="{643C7117-FF17-C8A6-CA57-D4ECA86DD2A0}"/>
              </a:ext>
            </a:extLst>
          </p:cNvPr>
          <p:cNvGrpSpPr>
            <a:grpSpLocks/>
          </p:cNvGrpSpPr>
          <p:nvPr/>
        </p:nvGrpSpPr>
        <p:grpSpPr bwMode="auto">
          <a:xfrm>
            <a:off x="0" y="857251"/>
            <a:ext cx="200025" cy="75010"/>
            <a:chOff x="0" y="0"/>
            <a:chExt cx="420" cy="158"/>
          </a:xfrm>
        </p:grpSpPr>
      </p:grpSp>
      <p:grpSp>
        <p:nvGrpSpPr>
          <p:cNvPr id="42" name="Group 344">
            <a:extLst>
              <a:ext uri="{FF2B5EF4-FFF2-40B4-BE49-F238E27FC236}">
                <a16:creationId xmlns:a16="http://schemas.microsoft.com/office/drawing/2014/main" id="{5E612C65-A2F4-86DC-9875-FC457F84E4CC}"/>
              </a:ext>
            </a:extLst>
          </p:cNvPr>
          <p:cNvGrpSpPr>
            <a:grpSpLocks/>
          </p:cNvGrpSpPr>
          <p:nvPr/>
        </p:nvGrpSpPr>
        <p:grpSpPr bwMode="auto">
          <a:xfrm>
            <a:off x="0" y="857251"/>
            <a:ext cx="546498" cy="63103"/>
            <a:chOff x="0" y="0"/>
            <a:chExt cx="1148" cy="132"/>
          </a:xfrm>
        </p:grpSpPr>
      </p:grpSp>
      <p:grpSp>
        <p:nvGrpSpPr>
          <p:cNvPr id="43" name="Group 340">
            <a:extLst>
              <a:ext uri="{FF2B5EF4-FFF2-40B4-BE49-F238E27FC236}">
                <a16:creationId xmlns:a16="http://schemas.microsoft.com/office/drawing/2014/main" id="{0E81F988-B65D-6ABE-D92A-492BDF0FF295}"/>
              </a:ext>
            </a:extLst>
          </p:cNvPr>
          <p:cNvGrpSpPr>
            <a:grpSpLocks/>
          </p:cNvGrpSpPr>
          <p:nvPr/>
        </p:nvGrpSpPr>
        <p:grpSpPr bwMode="auto">
          <a:xfrm>
            <a:off x="0" y="857251"/>
            <a:ext cx="604838" cy="63103"/>
            <a:chOff x="0" y="0"/>
            <a:chExt cx="1270" cy="132"/>
          </a:xfrm>
        </p:grpSpPr>
      </p:grpSp>
      <p:grpSp>
        <p:nvGrpSpPr>
          <p:cNvPr id="44" name="Group 335">
            <a:extLst>
              <a:ext uri="{FF2B5EF4-FFF2-40B4-BE49-F238E27FC236}">
                <a16:creationId xmlns:a16="http://schemas.microsoft.com/office/drawing/2014/main" id="{4900BCD5-6B6E-102C-9E77-845B4F95A709}"/>
              </a:ext>
            </a:extLst>
          </p:cNvPr>
          <p:cNvGrpSpPr>
            <a:grpSpLocks/>
          </p:cNvGrpSpPr>
          <p:nvPr/>
        </p:nvGrpSpPr>
        <p:grpSpPr bwMode="auto">
          <a:xfrm>
            <a:off x="0" y="857250"/>
            <a:ext cx="291703" cy="60722"/>
            <a:chOff x="0" y="0"/>
            <a:chExt cx="612" cy="128"/>
          </a:xfrm>
        </p:grpSpPr>
      </p:grpSp>
      <p:grpSp>
        <p:nvGrpSpPr>
          <p:cNvPr id="45" name="Group 328">
            <a:extLst>
              <a:ext uri="{FF2B5EF4-FFF2-40B4-BE49-F238E27FC236}">
                <a16:creationId xmlns:a16="http://schemas.microsoft.com/office/drawing/2014/main" id="{ED977C17-D5DC-8C09-A408-1016F015B7A7}"/>
              </a:ext>
            </a:extLst>
          </p:cNvPr>
          <p:cNvGrpSpPr>
            <a:grpSpLocks/>
          </p:cNvGrpSpPr>
          <p:nvPr/>
        </p:nvGrpSpPr>
        <p:grpSpPr bwMode="auto">
          <a:xfrm>
            <a:off x="0" y="857251"/>
            <a:ext cx="547687" cy="63103"/>
            <a:chOff x="0" y="0"/>
            <a:chExt cx="1151" cy="132"/>
          </a:xfrm>
        </p:grpSpPr>
      </p:grpSp>
      <p:grpSp>
        <p:nvGrpSpPr>
          <p:cNvPr id="46" name="Group 324">
            <a:extLst>
              <a:ext uri="{FF2B5EF4-FFF2-40B4-BE49-F238E27FC236}">
                <a16:creationId xmlns:a16="http://schemas.microsoft.com/office/drawing/2014/main" id="{91DB6724-539B-3167-EA80-BAD19F95E0F1}"/>
              </a:ext>
            </a:extLst>
          </p:cNvPr>
          <p:cNvGrpSpPr>
            <a:grpSpLocks/>
          </p:cNvGrpSpPr>
          <p:nvPr/>
        </p:nvGrpSpPr>
        <p:grpSpPr bwMode="auto">
          <a:xfrm>
            <a:off x="0" y="857251"/>
            <a:ext cx="604838" cy="63103"/>
            <a:chOff x="0" y="0"/>
            <a:chExt cx="1270" cy="132"/>
          </a:xfrm>
        </p:grpSpPr>
      </p:grpSp>
      <p:grpSp>
        <p:nvGrpSpPr>
          <p:cNvPr id="47" name="Group 320">
            <a:extLst>
              <a:ext uri="{FF2B5EF4-FFF2-40B4-BE49-F238E27FC236}">
                <a16:creationId xmlns:a16="http://schemas.microsoft.com/office/drawing/2014/main" id="{56B82831-47C1-F227-A9A1-E9FF6A9C4FF1}"/>
              </a:ext>
            </a:extLst>
          </p:cNvPr>
          <p:cNvGrpSpPr>
            <a:grpSpLocks/>
          </p:cNvGrpSpPr>
          <p:nvPr/>
        </p:nvGrpSpPr>
        <p:grpSpPr bwMode="auto">
          <a:xfrm>
            <a:off x="1" y="857250"/>
            <a:ext cx="280987" cy="60722"/>
            <a:chOff x="0" y="0"/>
            <a:chExt cx="589" cy="127"/>
          </a:xfrm>
        </p:grpSpPr>
      </p:grpSp>
      <p:grpSp>
        <p:nvGrpSpPr>
          <p:cNvPr id="11" name="Gruppo 10">
            <a:extLst>
              <a:ext uri="{FF2B5EF4-FFF2-40B4-BE49-F238E27FC236}">
                <a16:creationId xmlns:a16="http://schemas.microsoft.com/office/drawing/2014/main" id="{8ACF086C-5C4A-000E-A620-6E2119DFFA9A}"/>
              </a:ext>
            </a:extLst>
          </p:cNvPr>
          <p:cNvGrpSpPr/>
          <p:nvPr/>
        </p:nvGrpSpPr>
        <p:grpSpPr>
          <a:xfrm>
            <a:off x="1644512" y="2712394"/>
            <a:ext cx="1385382" cy="2765278"/>
            <a:chOff x="2792760" y="2646805"/>
            <a:chExt cx="1500831" cy="2995718"/>
          </a:xfrm>
        </p:grpSpPr>
        <p:sp>
          <p:nvSpPr>
            <p:cNvPr id="12" name="Rectangle 32">
              <a:extLst>
                <a:ext uri="{FF2B5EF4-FFF2-40B4-BE49-F238E27FC236}">
                  <a16:creationId xmlns:a16="http://schemas.microsoft.com/office/drawing/2014/main" id="{CF70CB27-E0BC-A30C-FDBA-6EA38D8045A4}"/>
                </a:ext>
              </a:extLst>
            </p:cNvPr>
            <p:cNvSpPr/>
            <p:nvPr/>
          </p:nvSpPr>
          <p:spPr>
            <a:xfrm>
              <a:off x="2804255" y="4088185"/>
              <a:ext cx="1477840" cy="1554338"/>
            </a:xfrm>
            <a:prstGeom prst="rect">
              <a:avLst/>
            </a:prstGeom>
            <a:noFill/>
            <a:ln w="28575">
              <a:solidFill>
                <a:srgbClr val="72207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endParaRPr lang="en-GB" sz="2215" b="1" kern="1200" dirty="0">
                <a:solidFill>
                  <a:prstClr val="white"/>
                </a:solidFill>
                <a:latin typeface="Arial"/>
              </a:endParaRPr>
            </a:p>
          </p:txBody>
        </p:sp>
        <p:grpSp>
          <p:nvGrpSpPr>
            <p:cNvPr id="13" name="Gruppo 12">
              <a:extLst>
                <a:ext uri="{FF2B5EF4-FFF2-40B4-BE49-F238E27FC236}">
                  <a16:creationId xmlns:a16="http://schemas.microsoft.com/office/drawing/2014/main" id="{EF551DD4-4F5D-609B-5998-DCD3A5372ACA}"/>
                </a:ext>
              </a:extLst>
            </p:cNvPr>
            <p:cNvGrpSpPr/>
            <p:nvPr/>
          </p:nvGrpSpPr>
          <p:grpSpPr>
            <a:xfrm>
              <a:off x="2792760" y="2646805"/>
              <a:ext cx="1500831" cy="2788614"/>
              <a:chOff x="2792760" y="2646805"/>
              <a:chExt cx="1500831" cy="2788614"/>
            </a:xfrm>
          </p:grpSpPr>
          <p:sp>
            <p:nvSpPr>
              <p:cNvPr id="14" name="Rectangle 3">
                <a:extLst>
                  <a:ext uri="{FF2B5EF4-FFF2-40B4-BE49-F238E27FC236}">
                    <a16:creationId xmlns:a16="http://schemas.microsoft.com/office/drawing/2014/main" id="{FFE5AC6A-B60B-4053-8976-B50A3F307B27}"/>
                  </a:ext>
                </a:extLst>
              </p:cNvPr>
              <p:cNvSpPr/>
              <p:nvPr/>
            </p:nvSpPr>
            <p:spPr>
              <a:xfrm>
                <a:off x="2792760" y="2646805"/>
                <a:ext cx="1500831" cy="1446929"/>
              </a:xfrm>
              <a:prstGeom prst="rect">
                <a:avLst/>
              </a:prstGeom>
              <a:solidFill>
                <a:srgbClr val="72207B"/>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r>
                  <a:rPr lang="it-IT" sz="1292" kern="1200" dirty="0">
                    <a:solidFill>
                      <a:prstClr val="white"/>
                    </a:solidFill>
                    <a:latin typeface="Univers 45 Light" pitchFamily="2" charset="0"/>
                  </a:rPr>
                  <a:t>Intervista al Responsabile Fiscale/CFO</a:t>
                </a:r>
              </a:p>
            </p:txBody>
          </p:sp>
          <p:grpSp>
            <p:nvGrpSpPr>
              <p:cNvPr id="15" name="Group 6">
                <a:extLst>
                  <a:ext uri="{FF2B5EF4-FFF2-40B4-BE49-F238E27FC236}">
                    <a16:creationId xmlns:a16="http://schemas.microsoft.com/office/drawing/2014/main" id="{9D2F3C8B-1674-E007-1012-53055EE0D9D8}"/>
                  </a:ext>
                </a:extLst>
              </p:cNvPr>
              <p:cNvGrpSpPr/>
              <p:nvPr/>
            </p:nvGrpSpPr>
            <p:grpSpPr>
              <a:xfrm>
                <a:off x="2922309" y="4277875"/>
                <a:ext cx="1200665" cy="1157544"/>
                <a:chOff x="4030664" y="1422400"/>
                <a:chExt cx="1778000" cy="1778000"/>
              </a:xfrm>
            </p:grpSpPr>
            <p:sp>
              <p:nvSpPr>
                <p:cNvPr id="18" name="Oval 16">
                  <a:extLst>
                    <a:ext uri="{FF2B5EF4-FFF2-40B4-BE49-F238E27FC236}">
                      <a16:creationId xmlns:a16="http://schemas.microsoft.com/office/drawing/2014/main" id="{B024491D-0EB3-608A-8A8D-46C3A8DFD1E3}"/>
                    </a:ext>
                  </a:extLst>
                </p:cNvPr>
                <p:cNvSpPr>
                  <a:spLocks noChangeArrowheads="1"/>
                </p:cNvSpPr>
                <p:nvPr/>
              </p:nvSpPr>
              <p:spPr bwMode="auto">
                <a:xfrm>
                  <a:off x="4030664" y="1422400"/>
                  <a:ext cx="1778000" cy="1778000"/>
                </a:xfrm>
                <a:prstGeom prst="ellipse">
                  <a:avLst/>
                </a:prstGeom>
                <a:solidFill>
                  <a:srgbClr val="722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grpSp>
              <p:nvGrpSpPr>
                <p:cNvPr id="19" name="Group 36">
                  <a:extLst>
                    <a:ext uri="{FF2B5EF4-FFF2-40B4-BE49-F238E27FC236}">
                      <a16:creationId xmlns:a16="http://schemas.microsoft.com/office/drawing/2014/main" id="{3BF983BF-87BD-7BBA-BB51-55689C7BEF48}"/>
                    </a:ext>
                  </a:extLst>
                </p:cNvPr>
                <p:cNvGrpSpPr/>
                <p:nvPr/>
              </p:nvGrpSpPr>
              <p:grpSpPr>
                <a:xfrm>
                  <a:off x="4310004" y="2015067"/>
                  <a:ext cx="712687" cy="863509"/>
                  <a:chOff x="4310004" y="2015067"/>
                  <a:chExt cx="712687" cy="863509"/>
                </a:xfrm>
              </p:grpSpPr>
              <p:sp>
                <p:nvSpPr>
                  <p:cNvPr id="20" name="Freeform 109">
                    <a:extLst>
                      <a:ext uri="{FF2B5EF4-FFF2-40B4-BE49-F238E27FC236}">
                        <a16:creationId xmlns:a16="http://schemas.microsoft.com/office/drawing/2014/main" id="{99C311F7-71E9-D078-0945-FF27D210654D}"/>
                      </a:ext>
                    </a:extLst>
                  </p:cNvPr>
                  <p:cNvSpPr>
                    <a:spLocks/>
                  </p:cNvSpPr>
                  <p:nvPr/>
                </p:nvSpPr>
                <p:spPr bwMode="auto">
                  <a:xfrm>
                    <a:off x="4310004" y="2015067"/>
                    <a:ext cx="423789" cy="863509"/>
                  </a:xfrm>
                  <a:custGeom>
                    <a:avLst/>
                    <a:gdLst>
                      <a:gd name="T0" fmla="*/ 169 w 169"/>
                      <a:gd name="T1" fmla="*/ 264 h 344"/>
                      <a:gd name="T2" fmla="*/ 80 w 169"/>
                      <a:gd name="T3" fmla="*/ 172 h 344"/>
                      <a:gd name="T4" fmla="*/ 169 w 169"/>
                      <a:gd name="T5" fmla="*/ 80 h 344"/>
                      <a:gd name="T6" fmla="*/ 169 w 169"/>
                      <a:gd name="T7" fmla="*/ 0 h 344"/>
                      <a:gd name="T8" fmla="*/ 152 w 169"/>
                      <a:gd name="T9" fmla="*/ 0 h 344"/>
                      <a:gd name="T10" fmla="*/ 143 w 169"/>
                      <a:gd name="T11" fmla="*/ 9 h 344"/>
                      <a:gd name="T12" fmla="*/ 143 w 169"/>
                      <a:gd name="T13" fmla="*/ 30 h 344"/>
                      <a:gd name="T14" fmla="*/ 122 w 169"/>
                      <a:gd name="T15" fmla="*/ 36 h 344"/>
                      <a:gd name="T16" fmla="*/ 111 w 169"/>
                      <a:gd name="T17" fmla="*/ 18 h 344"/>
                      <a:gd name="T18" fmla="*/ 99 w 169"/>
                      <a:gd name="T19" fmla="*/ 15 h 344"/>
                      <a:gd name="T20" fmla="*/ 69 w 169"/>
                      <a:gd name="T21" fmla="*/ 33 h 344"/>
                      <a:gd name="T22" fmla="*/ 65 w 169"/>
                      <a:gd name="T23" fmla="*/ 45 h 344"/>
                      <a:gd name="T24" fmla="*/ 76 w 169"/>
                      <a:gd name="T25" fmla="*/ 63 h 344"/>
                      <a:gd name="T26" fmla="*/ 60 w 169"/>
                      <a:gd name="T27" fmla="*/ 79 h 344"/>
                      <a:gd name="T28" fmla="*/ 43 w 169"/>
                      <a:gd name="T29" fmla="*/ 69 h 344"/>
                      <a:gd name="T30" fmla="*/ 31 w 169"/>
                      <a:gd name="T31" fmla="*/ 72 h 344"/>
                      <a:gd name="T32" fmla="*/ 13 w 169"/>
                      <a:gd name="T33" fmla="*/ 103 h 344"/>
                      <a:gd name="T34" fmla="*/ 16 w 169"/>
                      <a:gd name="T35" fmla="*/ 115 h 344"/>
                      <a:gd name="T36" fmla="*/ 34 w 169"/>
                      <a:gd name="T37" fmla="*/ 126 h 344"/>
                      <a:gd name="T38" fmla="*/ 29 w 169"/>
                      <a:gd name="T39" fmla="*/ 147 h 344"/>
                      <a:gd name="T40" fmla="*/ 8 w 169"/>
                      <a:gd name="T41" fmla="*/ 147 h 344"/>
                      <a:gd name="T42" fmla="*/ 0 w 169"/>
                      <a:gd name="T43" fmla="*/ 156 h 344"/>
                      <a:gd name="T44" fmla="*/ 0 w 169"/>
                      <a:gd name="T45" fmla="*/ 192 h 344"/>
                      <a:gd name="T46" fmla="*/ 8 w 169"/>
                      <a:gd name="T47" fmla="*/ 201 h 344"/>
                      <a:gd name="T48" fmla="*/ 30 w 169"/>
                      <a:gd name="T49" fmla="*/ 201 h 344"/>
                      <a:gd name="T50" fmla="*/ 36 w 169"/>
                      <a:gd name="T51" fmla="*/ 222 h 344"/>
                      <a:gd name="T52" fmla="*/ 18 w 169"/>
                      <a:gd name="T53" fmla="*/ 232 h 344"/>
                      <a:gd name="T54" fmla="*/ 15 w 169"/>
                      <a:gd name="T55" fmla="*/ 244 h 344"/>
                      <a:gd name="T56" fmla="*/ 32 w 169"/>
                      <a:gd name="T57" fmla="*/ 275 h 344"/>
                      <a:gd name="T58" fmla="*/ 45 w 169"/>
                      <a:gd name="T59" fmla="*/ 278 h 344"/>
                      <a:gd name="T60" fmla="*/ 63 w 169"/>
                      <a:gd name="T61" fmla="*/ 268 h 344"/>
                      <a:gd name="T62" fmla="*/ 79 w 169"/>
                      <a:gd name="T63" fmla="*/ 283 h 344"/>
                      <a:gd name="T64" fmla="*/ 69 w 169"/>
                      <a:gd name="T65" fmla="*/ 301 h 344"/>
                      <a:gd name="T66" fmla="*/ 72 w 169"/>
                      <a:gd name="T67" fmla="*/ 313 h 344"/>
                      <a:gd name="T68" fmla="*/ 103 w 169"/>
                      <a:gd name="T69" fmla="*/ 331 h 344"/>
                      <a:gd name="T70" fmla="*/ 115 w 169"/>
                      <a:gd name="T71" fmla="*/ 328 h 344"/>
                      <a:gd name="T72" fmla="*/ 125 w 169"/>
                      <a:gd name="T73" fmla="*/ 309 h 344"/>
                      <a:gd name="T74" fmla="*/ 147 w 169"/>
                      <a:gd name="T75" fmla="*/ 315 h 344"/>
                      <a:gd name="T76" fmla="*/ 147 w 169"/>
                      <a:gd name="T77" fmla="*/ 335 h 344"/>
                      <a:gd name="T78" fmla="*/ 156 w 169"/>
                      <a:gd name="T79" fmla="*/ 344 h 344"/>
                      <a:gd name="T80" fmla="*/ 169 w 169"/>
                      <a:gd name="T81" fmla="*/ 344 h 344"/>
                      <a:gd name="T82" fmla="*/ 169 w 169"/>
                      <a:gd name="T83" fmla="*/ 26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344">
                        <a:moveTo>
                          <a:pt x="169" y="264"/>
                        </a:moveTo>
                        <a:cubicBezTo>
                          <a:pt x="119" y="262"/>
                          <a:pt x="80" y="222"/>
                          <a:pt x="80" y="172"/>
                        </a:cubicBezTo>
                        <a:cubicBezTo>
                          <a:pt x="80" y="122"/>
                          <a:pt x="119" y="82"/>
                          <a:pt x="169" y="80"/>
                        </a:cubicBezTo>
                        <a:cubicBezTo>
                          <a:pt x="169" y="0"/>
                          <a:pt x="169" y="0"/>
                          <a:pt x="169" y="0"/>
                        </a:cubicBezTo>
                        <a:cubicBezTo>
                          <a:pt x="152" y="0"/>
                          <a:pt x="152" y="0"/>
                          <a:pt x="152" y="0"/>
                        </a:cubicBezTo>
                        <a:cubicBezTo>
                          <a:pt x="147" y="0"/>
                          <a:pt x="143" y="4"/>
                          <a:pt x="143" y="9"/>
                        </a:cubicBezTo>
                        <a:cubicBezTo>
                          <a:pt x="143" y="30"/>
                          <a:pt x="143" y="30"/>
                          <a:pt x="143" y="30"/>
                        </a:cubicBezTo>
                        <a:cubicBezTo>
                          <a:pt x="136" y="31"/>
                          <a:pt x="129" y="33"/>
                          <a:pt x="122" y="36"/>
                        </a:cubicBezTo>
                        <a:cubicBezTo>
                          <a:pt x="111" y="18"/>
                          <a:pt x="111" y="18"/>
                          <a:pt x="111" y="18"/>
                        </a:cubicBezTo>
                        <a:cubicBezTo>
                          <a:pt x="109" y="14"/>
                          <a:pt x="104" y="13"/>
                          <a:pt x="99" y="15"/>
                        </a:cubicBezTo>
                        <a:cubicBezTo>
                          <a:pt x="69" y="33"/>
                          <a:pt x="69" y="33"/>
                          <a:pt x="69" y="33"/>
                        </a:cubicBezTo>
                        <a:cubicBezTo>
                          <a:pt x="64" y="35"/>
                          <a:pt x="63" y="41"/>
                          <a:pt x="65" y="45"/>
                        </a:cubicBezTo>
                        <a:cubicBezTo>
                          <a:pt x="76" y="63"/>
                          <a:pt x="76" y="63"/>
                          <a:pt x="76" y="63"/>
                        </a:cubicBezTo>
                        <a:cubicBezTo>
                          <a:pt x="70" y="68"/>
                          <a:pt x="65" y="74"/>
                          <a:pt x="60" y="79"/>
                        </a:cubicBezTo>
                        <a:cubicBezTo>
                          <a:pt x="43" y="69"/>
                          <a:pt x="43" y="69"/>
                          <a:pt x="43" y="69"/>
                        </a:cubicBezTo>
                        <a:cubicBezTo>
                          <a:pt x="38" y="67"/>
                          <a:pt x="33" y="68"/>
                          <a:pt x="31" y="72"/>
                        </a:cubicBezTo>
                        <a:cubicBezTo>
                          <a:pt x="13" y="103"/>
                          <a:pt x="13" y="103"/>
                          <a:pt x="13" y="103"/>
                        </a:cubicBezTo>
                        <a:cubicBezTo>
                          <a:pt x="10" y="107"/>
                          <a:pt x="12" y="113"/>
                          <a:pt x="16" y="115"/>
                        </a:cubicBezTo>
                        <a:cubicBezTo>
                          <a:pt x="34" y="126"/>
                          <a:pt x="34" y="126"/>
                          <a:pt x="34" y="126"/>
                        </a:cubicBezTo>
                        <a:cubicBezTo>
                          <a:pt x="32" y="133"/>
                          <a:pt x="30" y="140"/>
                          <a:pt x="29" y="147"/>
                        </a:cubicBezTo>
                        <a:cubicBezTo>
                          <a:pt x="8" y="147"/>
                          <a:pt x="8" y="147"/>
                          <a:pt x="8" y="147"/>
                        </a:cubicBezTo>
                        <a:cubicBezTo>
                          <a:pt x="4" y="147"/>
                          <a:pt x="0" y="151"/>
                          <a:pt x="0" y="156"/>
                        </a:cubicBezTo>
                        <a:cubicBezTo>
                          <a:pt x="0" y="192"/>
                          <a:pt x="0" y="192"/>
                          <a:pt x="0" y="192"/>
                        </a:cubicBezTo>
                        <a:cubicBezTo>
                          <a:pt x="0" y="197"/>
                          <a:pt x="4" y="201"/>
                          <a:pt x="8" y="201"/>
                        </a:cubicBezTo>
                        <a:cubicBezTo>
                          <a:pt x="30" y="201"/>
                          <a:pt x="30" y="201"/>
                          <a:pt x="30" y="201"/>
                        </a:cubicBezTo>
                        <a:cubicBezTo>
                          <a:pt x="31" y="208"/>
                          <a:pt x="33" y="215"/>
                          <a:pt x="36" y="222"/>
                        </a:cubicBezTo>
                        <a:cubicBezTo>
                          <a:pt x="18" y="232"/>
                          <a:pt x="18" y="232"/>
                          <a:pt x="18" y="232"/>
                        </a:cubicBezTo>
                        <a:cubicBezTo>
                          <a:pt x="14" y="235"/>
                          <a:pt x="12" y="240"/>
                          <a:pt x="15" y="244"/>
                        </a:cubicBezTo>
                        <a:cubicBezTo>
                          <a:pt x="32" y="275"/>
                          <a:pt x="32" y="275"/>
                          <a:pt x="32" y="275"/>
                        </a:cubicBezTo>
                        <a:cubicBezTo>
                          <a:pt x="35" y="279"/>
                          <a:pt x="40" y="281"/>
                          <a:pt x="45" y="278"/>
                        </a:cubicBezTo>
                        <a:cubicBezTo>
                          <a:pt x="63" y="268"/>
                          <a:pt x="63" y="268"/>
                          <a:pt x="63" y="268"/>
                        </a:cubicBezTo>
                        <a:cubicBezTo>
                          <a:pt x="68" y="273"/>
                          <a:pt x="73" y="279"/>
                          <a:pt x="79" y="283"/>
                        </a:cubicBezTo>
                        <a:cubicBezTo>
                          <a:pt x="69" y="301"/>
                          <a:pt x="69" y="301"/>
                          <a:pt x="69" y="301"/>
                        </a:cubicBezTo>
                        <a:cubicBezTo>
                          <a:pt x="66" y="305"/>
                          <a:pt x="68" y="311"/>
                          <a:pt x="72" y="313"/>
                        </a:cubicBezTo>
                        <a:cubicBezTo>
                          <a:pt x="103" y="331"/>
                          <a:pt x="103" y="331"/>
                          <a:pt x="103" y="331"/>
                        </a:cubicBezTo>
                        <a:cubicBezTo>
                          <a:pt x="107" y="333"/>
                          <a:pt x="112" y="332"/>
                          <a:pt x="115" y="328"/>
                        </a:cubicBezTo>
                        <a:cubicBezTo>
                          <a:pt x="125" y="309"/>
                          <a:pt x="125" y="309"/>
                          <a:pt x="125" y="309"/>
                        </a:cubicBezTo>
                        <a:cubicBezTo>
                          <a:pt x="132" y="312"/>
                          <a:pt x="140" y="314"/>
                          <a:pt x="147" y="315"/>
                        </a:cubicBezTo>
                        <a:cubicBezTo>
                          <a:pt x="147" y="335"/>
                          <a:pt x="147" y="335"/>
                          <a:pt x="147" y="335"/>
                        </a:cubicBezTo>
                        <a:cubicBezTo>
                          <a:pt x="147" y="340"/>
                          <a:pt x="151" y="344"/>
                          <a:pt x="156" y="344"/>
                        </a:cubicBezTo>
                        <a:cubicBezTo>
                          <a:pt x="169" y="344"/>
                          <a:pt x="169" y="344"/>
                          <a:pt x="169" y="344"/>
                        </a:cubicBezTo>
                        <a:lnTo>
                          <a:pt x="169" y="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21" name="Freeform 110">
                    <a:extLst>
                      <a:ext uri="{FF2B5EF4-FFF2-40B4-BE49-F238E27FC236}">
                        <a16:creationId xmlns:a16="http://schemas.microsoft.com/office/drawing/2014/main" id="{0ACCB63D-C0F4-BAA2-9D1E-5A05F373D3FD}"/>
                      </a:ext>
                    </a:extLst>
                  </p:cNvPr>
                  <p:cNvSpPr>
                    <a:spLocks noEditPoints="1"/>
                  </p:cNvSpPr>
                  <p:nvPr/>
                </p:nvSpPr>
                <p:spPr bwMode="auto">
                  <a:xfrm>
                    <a:off x="4460826" y="2164827"/>
                    <a:ext cx="561865" cy="562927"/>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04 h 224"/>
                      <a:gd name="T12" fmla="*/ 20 w 224"/>
                      <a:gd name="T13" fmla="*/ 112 h 224"/>
                      <a:gd name="T14" fmla="*/ 112 w 224"/>
                      <a:gd name="T15" fmla="*/ 20 h 224"/>
                      <a:gd name="T16" fmla="*/ 204 w 224"/>
                      <a:gd name="T17" fmla="*/ 112 h 224"/>
                      <a:gd name="T18" fmla="*/ 112 w 224"/>
                      <a:gd name="T19" fmla="*/ 20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04"/>
                        </a:moveTo>
                        <a:cubicBezTo>
                          <a:pt x="61" y="204"/>
                          <a:pt x="20" y="163"/>
                          <a:pt x="20" y="112"/>
                        </a:cubicBezTo>
                        <a:cubicBezTo>
                          <a:pt x="20" y="61"/>
                          <a:pt x="61" y="20"/>
                          <a:pt x="112" y="20"/>
                        </a:cubicBezTo>
                        <a:cubicBezTo>
                          <a:pt x="162" y="20"/>
                          <a:pt x="204" y="61"/>
                          <a:pt x="204" y="112"/>
                        </a:cubicBezTo>
                        <a:cubicBezTo>
                          <a:pt x="204" y="163"/>
                          <a:pt x="162" y="204"/>
                          <a:pt x="112" y="204"/>
                        </a:cubicBezTo>
                        <a:close/>
                      </a:path>
                    </a:pathLst>
                  </a:custGeom>
                  <a:solidFill>
                    <a:srgbClr val="A7D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48" name="Freeform 111">
                    <a:extLst>
                      <a:ext uri="{FF2B5EF4-FFF2-40B4-BE49-F238E27FC236}">
                        <a16:creationId xmlns:a16="http://schemas.microsoft.com/office/drawing/2014/main" id="{B23311EB-E4EC-672F-ECF8-45A302BC7F99}"/>
                      </a:ext>
                    </a:extLst>
                  </p:cNvPr>
                  <p:cNvSpPr>
                    <a:spLocks/>
                  </p:cNvSpPr>
                  <p:nvPr/>
                </p:nvSpPr>
                <p:spPr bwMode="auto">
                  <a:xfrm>
                    <a:off x="4733792" y="2164827"/>
                    <a:ext cx="288898" cy="562927"/>
                  </a:xfrm>
                  <a:custGeom>
                    <a:avLst/>
                    <a:gdLst>
                      <a:gd name="T0" fmla="*/ 3 w 115"/>
                      <a:gd name="T1" fmla="*/ 0 h 224"/>
                      <a:gd name="T2" fmla="*/ 0 w 115"/>
                      <a:gd name="T3" fmla="*/ 0 h 224"/>
                      <a:gd name="T4" fmla="*/ 0 w 115"/>
                      <a:gd name="T5" fmla="*/ 20 h 224"/>
                      <a:gd name="T6" fmla="*/ 3 w 115"/>
                      <a:gd name="T7" fmla="*/ 20 h 224"/>
                      <a:gd name="T8" fmla="*/ 95 w 115"/>
                      <a:gd name="T9" fmla="*/ 112 h 224"/>
                      <a:gd name="T10" fmla="*/ 3 w 115"/>
                      <a:gd name="T11" fmla="*/ 204 h 224"/>
                      <a:gd name="T12" fmla="*/ 0 w 115"/>
                      <a:gd name="T13" fmla="*/ 204 h 224"/>
                      <a:gd name="T14" fmla="*/ 0 w 115"/>
                      <a:gd name="T15" fmla="*/ 224 h 224"/>
                      <a:gd name="T16" fmla="*/ 3 w 115"/>
                      <a:gd name="T17" fmla="*/ 224 h 224"/>
                      <a:gd name="T18" fmla="*/ 115 w 115"/>
                      <a:gd name="T19" fmla="*/ 112 h 224"/>
                      <a:gd name="T20" fmla="*/ 3 w 115"/>
                      <a:gd name="T2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224">
                        <a:moveTo>
                          <a:pt x="3" y="0"/>
                        </a:moveTo>
                        <a:cubicBezTo>
                          <a:pt x="2" y="0"/>
                          <a:pt x="1" y="0"/>
                          <a:pt x="0" y="0"/>
                        </a:cubicBezTo>
                        <a:cubicBezTo>
                          <a:pt x="0" y="20"/>
                          <a:pt x="0" y="20"/>
                          <a:pt x="0" y="20"/>
                        </a:cubicBezTo>
                        <a:cubicBezTo>
                          <a:pt x="1" y="20"/>
                          <a:pt x="2" y="20"/>
                          <a:pt x="3" y="20"/>
                        </a:cubicBezTo>
                        <a:cubicBezTo>
                          <a:pt x="53" y="20"/>
                          <a:pt x="95" y="61"/>
                          <a:pt x="95" y="112"/>
                        </a:cubicBezTo>
                        <a:cubicBezTo>
                          <a:pt x="95" y="163"/>
                          <a:pt x="53" y="204"/>
                          <a:pt x="3" y="204"/>
                        </a:cubicBezTo>
                        <a:cubicBezTo>
                          <a:pt x="2" y="204"/>
                          <a:pt x="1" y="204"/>
                          <a:pt x="0" y="204"/>
                        </a:cubicBezTo>
                        <a:cubicBezTo>
                          <a:pt x="0" y="224"/>
                          <a:pt x="0" y="224"/>
                          <a:pt x="0" y="224"/>
                        </a:cubicBezTo>
                        <a:cubicBezTo>
                          <a:pt x="1" y="224"/>
                          <a:pt x="2" y="224"/>
                          <a:pt x="3" y="224"/>
                        </a:cubicBezTo>
                        <a:cubicBezTo>
                          <a:pt x="64" y="224"/>
                          <a:pt x="115" y="174"/>
                          <a:pt x="115" y="112"/>
                        </a:cubicBezTo>
                        <a:cubicBezTo>
                          <a:pt x="115" y="50"/>
                          <a:pt x="6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grpSp>
          </p:grpSp>
          <p:sp>
            <p:nvSpPr>
              <p:cNvPr id="16" name="Oval 16">
                <a:extLst>
                  <a:ext uri="{FF2B5EF4-FFF2-40B4-BE49-F238E27FC236}">
                    <a16:creationId xmlns:a16="http://schemas.microsoft.com/office/drawing/2014/main" id="{2B7C2B18-0F34-4335-FCD4-870529100268}"/>
                  </a:ext>
                </a:extLst>
              </p:cNvPr>
              <p:cNvSpPr>
                <a:spLocks noChangeArrowheads="1"/>
              </p:cNvSpPr>
              <p:nvPr/>
            </p:nvSpPr>
            <p:spPr bwMode="auto">
              <a:xfrm>
                <a:off x="2932598" y="4277875"/>
                <a:ext cx="1200665" cy="1157544"/>
              </a:xfrm>
              <a:prstGeom prst="ellipse">
                <a:avLst/>
              </a:prstGeom>
              <a:solidFill>
                <a:srgbClr val="722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pic>
            <p:nvPicPr>
              <p:cNvPr id="17" name="Immagine 16">
                <a:extLst>
                  <a:ext uri="{FF2B5EF4-FFF2-40B4-BE49-F238E27FC236}">
                    <a16:creationId xmlns:a16="http://schemas.microsoft.com/office/drawing/2014/main" id="{55D03541-EA0B-EB64-2FCA-E2B8E01E78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3520" y="4437049"/>
                <a:ext cx="962093" cy="829599"/>
              </a:xfrm>
              <a:prstGeom prst="rect">
                <a:avLst/>
              </a:prstGeom>
            </p:spPr>
          </p:pic>
        </p:grpSp>
      </p:grpSp>
      <p:grpSp>
        <p:nvGrpSpPr>
          <p:cNvPr id="49" name="Gruppo 48">
            <a:extLst>
              <a:ext uri="{FF2B5EF4-FFF2-40B4-BE49-F238E27FC236}">
                <a16:creationId xmlns:a16="http://schemas.microsoft.com/office/drawing/2014/main" id="{7CEBF241-19F6-0174-5C4F-F8F9C620DFFD}"/>
              </a:ext>
            </a:extLst>
          </p:cNvPr>
          <p:cNvGrpSpPr/>
          <p:nvPr/>
        </p:nvGrpSpPr>
        <p:grpSpPr>
          <a:xfrm>
            <a:off x="114786" y="2145961"/>
            <a:ext cx="1364160" cy="3336834"/>
            <a:chOff x="1170904" y="2033169"/>
            <a:chExt cx="1477840" cy="3614903"/>
          </a:xfrm>
        </p:grpSpPr>
        <p:sp>
          <p:nvSpPr>
            <p:cNvPr id="50" name="Rectangle 2">
              <a:extLst>
                <a:ext uri="{FF2B5EF4-FFF2-40B4-BE49-F238E27FC236}">
                  <a16:creationId xmlns:a16="http://schemas.microsoft.com/office/drawing/2014/main" id="{1EA5655F-5289-700A-FD07-52DD3743CC12}"/>
                </a:ext>
              </a:extLst>
            </p:cNvPr>
            <p:cNvSpPr/>
            <p:nvPr/>
          </p:nvSpPr>
          <p:spPr>
            <a:xfrm>
              <a:off x="1170905" y="2646806"/>
              <a:ext cx="1477838" cy="1446929"/>
            </a:xfrm>
            <a:prstGeom prst="rect">
              <a:avLst/>
            </a:prstGeom>
            <a:solidFill>
              <a:srgbClr val="01468F"/>
            </a:solidFill>
            <a:ln w="28575">
              <a:solidFill>
                <a:srgbClr val="01468F"/>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r>
                <a:rPr lang="en-GB" sz="1292" kern="1200" dirty="0">
                  <a:solidFill>
                    <a:prstClr val="white"/>
                  </a:solidFill>
                  <a:latin typeface="Univers 45 Light" pitchFamily="2" charset="0"/>
                </a:rPr>
                <a:t>Analisi Preliminare</a:t>
              </a:r>
            </a:p>
          </p:txBody>
        </p:sp>
        <p:grpSp>
          <p:nvGrpSpPr>
            <p:cNvPr id="51" name="Group 8">
              <a:extLst>
                <a:ext uri="{FF2B5EF4-FFF2-40B4-BE49-F238E27FC236}">
                  <a16:creationId xmlns:a16="http://schemas.microsoft.com/office/drawing/2014/main" id="{8C531F57-80F8-8955-EC8D-2A664EC1167D}"/>
                </a:ext>
              </a:extLst>
            </p:cNvPr>
            <p:cNvGrpSpPr/>
            <p:nvPr/>
          </p:nvGrpSpPr>
          <p:grpSpPr>
            <a:xfrm>
              <a:off x="1309930" y="4281197"/>
              <a:ext cx="1200665" cy="1157544"/>
              <a:chOff x="565922" y="3620840"/>
              <a:chExt cx="1775876" cy="1778000"/>
            </a:xfrm>
          </p:grpSpPr>
          <p:sp>
            <p:nvSpPr>
              <p:cNvPr id="56" name="Oval 15">
                <a:extLst>
                  <a:ext uri="{FF2B5EF4-FFF2-40B4-BE49-F238E27FC236}">
                    <a16:creationId xmlns:a16="http://schemas.microsoft.com/office/drawing/2014/main" id="{A34940A5-6BD7-01AF-7414-ECE464610BEB}"/>
                  </a:ext>
                </a:extLst>
              </p:cNvPr>
              <p:cNvSpPr>
                <a:spLocks noChangeArrowheads="1"/>
              </p:cNvSpPr>
              <p:nvPr/>
            </p:nvSpPr>
            <p:spPr bwMode="auto">
              <a:xfrm>
                <a:off x="565922" y="3620840"/>
                <a:ext cx="1775876" cy="1778000"/>
              </a:xfrm>
              <a:prstGeom prst="ellipse">
                <a:avLst/>
              </a:prstGeom>
              <a:solidFill>
                <a:srgbClr val="01468F"/>
              </a:solidFill>
              <a:ln w="28575">
                <a:noFill/>
                <a:round/>
                <a:headEnd/>
                <a:tailEnd/>
              </a:ln>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grpSp>
            <p:nvGrpSpPr>
              <p:cNvPr id="57" name="Group 102">
                <a:extLst>
                  <a:ext uri="{FF2B5EF4-FFF2-40B4-BE49-F238E27FC236}">
                    <a16:creationId xmlns:a16="http://schemas.microsoft.com/office/drawing/2014/main" id="{67509624-DDF7-ADC4-F0F6-5352B1039E1D}"/>
                  </a:ext>
                </a:extLst>
              </p:cNvPr>
              <p:cNvGrpSpPr/>
              <p:nvPr/>
            </p:nvGrpSpPr>
            <p:grpSpPr>
              <a:xfrm>
                <a:off x="849510" y="3829018"/>
                <a:ext cx="1235254" cy="1250123"/>
                <a:chOff x="1097976" y="1630577"/>
                <a:chExt cx="1235254" cy="1250123"/>
              </a:xfrm>
            </p:grpSpPr>
            <p:sp>
              <p:nvSpPr>
                <p:cNvPr id="58" name="Freeform 47">
                  <a:extLst>
                    <a:ext uri="{FF2B5EF4-FFF2-40B4-BE49-F238E27FC236}">
                      <a16:creationId xmlns:a16="http://schemas.microsoft.com/office/drawing/2014/main" id="{BD7C1439-C893-260C-49B6-16480ECBE0FF}"/>
                    </a:ext>
                  </a:extLst>
                </p:cNvPr>
                <p:cNvSpPr>
                  <a:spLocks/>
                </p:cNvSpPr>
                <p:nvPr/>
              </p:nvSpPr>
              <p:spPr bwMode="auto">
                <a:xfrm>
                  <a:off x="1570622" y="2840339"/>
                  <a:ext cx="291023" cy="40361"/>
                </a:xfrm>
                <a:custGeom>
                  <a:avLst/>
                  <a:gdLst>
                    <a:gd name="T0" fmla="*/ 108 w 116"/>
                    <a:gd name="T1" fmla="*/ 16 h 16"/>
                    <a:gd name="T2" fmla="*/ 8 w 116"/>
                    <a:gd name="T3" fmla="*/ 16 h 16"/>
                    <a:gd name="T4" fmla="*/ 0 w 116"/>
                    <a:gd name="T5" fmla="*/ 8 h 16"/>
                    <a:gd name="T6" fmla="*/ 8 w 116"/>
                    <a:gd name="T7" fmla="*/ 0 h 16"/>
                    <a:gd name="T8" fmla="*/ 108 w 116"/>
                    <a:gd name="T9" fmla="*/ 0 h 16"/>
                    <a:gd name="T10" fmla="*/ 116 w 116"/>
                    <a:gd name="T11" fmla="*/ 8 h 16"/>
                    <a:gd name="T12" fmla="*/ 108 w 11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16" h="16">
                      <a:moveTo>
                        <a:pt x="108" y="16"/>
                      </a:moveTo>
                      <a:cubicBezTo>
                        <a:pt x="8" y="16"/>
                        <a:pt x="8" y="16"/>
                        <a:pt x="8" y="16"/>
                      </a:cubicBezTo>
                      <a:cubicBezTo>
                        <a:pt x="4" y="16"/>
                        <a:pt x="0" y="12"/>
                        <a:pt x="0" y="8"/>
                      </a:cubicBezTo>
                      <a:cubicBezTo>
                        <a:pt x="0" y="3"/>
                        <a:pt x="4" y="0"/>
                        <a:pt x="8" y="0"/>
                      </a:cubicBezTo>
                      <a:cubicBezTo>
                        <a:pt x="108" y="0"/>
                        <a:pt x="108" y="0"/>
                        <a:pt x="108" y="0"/>
                      </a:cubicBezTo>
                      <a:cubicBezTo>
                        <a:pt x="113" y="0"/>
                        <a:pt x="116" y="3"/>
                        <a:pt x="116" y="8"/>
                      </a:cubicBezTo>
                      <a:cubicBezTo>
                        <a:pt x="116" y="12"/>
                        <a:pt x="113" y="16"/>
                        <a:pt x="108" y="16"/>
                      </a:cubicBezTo>
                      <a:close/>
                    </a:path>
                  </a:pathLst>
                </a:custGeom>
                <a:solidFill>
                  <a:srgbClr val="0038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59" name="Freeform 51">
                  <a:extLst>
                    <a:ext uri="{FF2B5EF4-FFF2-40B4-BE49-F238E27FC236}">
                      <a16:creationId xmlns:a16="http://schemas.microsoft.com/office/drawing/2014/main" id="{A4110854-9A2B-50CA-4E78-29A1D7DFB527}"/>
                    </a:ext>
                  </a:extLst>
                </p:cNvPr>
                <p:cNvSpPr>
                  <a:spLocks/>
                </p:cNvSpPr>
                <p:nvPr/>
              </p:nvSpPr>
              <p:spPr bwMode="auto">
                <a:xfrm>
                  <a:off x="1758618" y="2376190"/>
                  <a:ext cx="80722" cy="326073"/>
                </a:xfrm>
                <a:custGeom>
                  <a:avLst/>
                  <a:gdLst>
                    <a:gd name="T0" fmla="*/ 24 w 76"/>
                    <a:gd name="T1" fmla="*/ 307 h 307"/>
                    <a:gd name="T2" fmla="*/ 0 w 76"/>
                    <a:gd name="T3" fmla="*/ 303 h 307"/>
                    <a:gd name="T4" fmla="*/ 50 w 76"/>
                    <a:gd name="T5" fmla="*/ 0 h 307"/>
                    <a:gd name="T6" fmla="*/ 76 w 76"/>
                    <a:gd name="T7" fmla="*/ 2 h 307"/>
                    <a:gd name="T8" fmla="*/ 24 w 76"/>
                    <a:gd name="T9" fmla="*/ 307 h 307"/>
                    <a:gd name="T10" fmla="*/ 24 w 76"/>
                    <a:gd name="T11" fmla="*/ 307 h 307"/>
                  </a:gdLst>
                  <a:ahLst/>
                  <a:cxnLst>
                    <a:cxn ang="0">
                      <a:pos x="T0" y="T1"/>
                    </a:cxn>
                    <a:cxn ang="0">
                      <a:pos x="T2" y="T3"/>
                    </a:cxn>
                    <a:cxn ang="0">
                      <a:pos x="T4" y="T5"/>
                    </a:cxn>
                    <a:cxn ang="0">
                      <a:pos x="T6" y="T7"/>
                    </a:cxn>
                    <a:cxn ang="0">
                      <a:pos x="T8" y="T9"/>
                    </a:cxn>
                    <a:cxn ang="0">
                      <a:pos x="T10" y="T11"/>
                    </a:cxn>
                  </a:cxnLst>
                  <a:rect l="0" t="0" r="r" b="b"/>
                  <a:pathLst>
                    <a:path w="76" h="307">
                      <a:moveTo>
                        <a:pt x="24" y="307"/>
                      </a:moveTo>
                      <a:lnTo>
                        <a:pt x="0" y="303"/>
                      </a:lnTo>
                      <a:lnTo>
                        <a:pt x="50" y="0"/>
                      </a:lnTo>
                      <a:lnTo>
                        <a:pt x="76" y="2"/>
                      </a:lnTo>
                      <a:lnTo>
                        <a:pt x="24" y="307"/>
                      </a:lnTo>
                      <a:lnTo>
                        <a:pt x="24" y="307"/>
                      </a:lnTo>
                      <a:close/>
                    </a:path>
                  </a:pathLst>
                </a:custGeom>
                <a:solidFill>
                  <a:srgbClr val="0F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0" name="Freeform 52">
                  <a:extLst>
                    <a:ext uri="{FF2B5EF4-FFF2-40B4-BE49-F238E27FC236}">
                      <a16:creationId xmlns:a16="http://schemas.microsoft.com/office/drawing/2014/main" id="{1F9F8D72-D0F4-2F66-18D0-5B9A2DFEA251}"/>
                    </a:ext>
                  </a:extLst>
                </p:cNvPr>
                <p:cNvSpPr>
                  <a:spLocks/>
                </p:cNvSpPr>
                <p:nvPr/>
              </p:nvSpPr>
              <p:spPr bwMode="auto">
                <a:xfrm>
                  <a:off x="1595051" y="2376190"/>
                  <a:ext cx="80722" cy="326073"/>
                </a:xfrm>
                <a:custGeom>
                  <a:avLst/>
                  <a:gdLst>
                    <a:gd name="T0" fmla="*/ 50 w 76"/>
                    <a:gd name="T1" fmla="*/ 307 h 307"/>
                    <a:gd name="T2" fmla="*/ 0 w 76"/>
                    <a:gd name="T3" fmla="*/ 2 h 307"/>
                    <a:gd name="T4" fmla="*/ 24 w 76"/>
                    <a:gd name="T5" fmla="*/ 0 h 307"/>
                    <a:gd name="T6" fmla="*/ 76 w 76"/>
                    <a:gd name="T7" fmla="*/ 303 h 307"/>
                    <a:gd name="T8" fmla="*/ 50 w 76"/>
                    <a:gd name="T9" fmla="*/ 307 h 307"/>
                    <a:gd name="T10" fmla="*/ 50 w 76"/>
                    <a:gd name="T11" fmla="*/ 307 h 307"/>
                  </a:gdLst>
                  <a:ahLst/>
                  <a:cxnLst>
                    <a:cxn ang="0">
                      <a:pos x="T0" y="T1"/>
                    </a:cxn>
                    <a:cxn ang="0">
                      <a:pos x="T2" y="T3"/>
                    </a:cxn>
                    <a:cxn ang="0">
                      <a:pos x="T4" y="T5"/>
                    </a:cxn>
                    <a:cxn ang="0">
                      <a:pos x="T6" y="T7"/>
                    </a:cxn>
                    <a:cxn ang="0">
                      <a:pos x="T8" y="T9"/>
                    </a:cxn>
                    <a:cxn ang="0">
                      <a:pos x="T10" y="T11"/>
                    </a:cxn>
                  </a:cxnLst>
                  <a:rect l="0" t="0" r="r" b="b"/>
                  <a:pathLst>
                    <a:path w="76" h="307">
                      <a:moveTo>
                        <a:pt x="50" y="307"/>
                      </a:moveTo>
                      <a:lnTo>
                        <a:pt x="0" y="2"/>
                      </a:lnTo>
                      <a:lnTo>
                        <a:pt x="24" y="0"/>
                      </a:lnTo>
                      <a:lnTo>
                        <a:pt x="76" y="303"/>
                      </a:lnTo>
                      <a:lnTo>
                        <a:pt x="50" y="307"/>
                      </a:lnTo>
                      <a:lnTo>
                        <a:pt x="50" y="307"/>
                      </a:lnTo>
                      <a:close/>
                    </a:path>
                  </a:pathLst>
                </a:custGeom>
                <a:solidFill>
                  <a:srgbClr val="0F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1" name="Freeform 53">
                  <a:extLst>
                    <a:ext uri="{FF2B5EF4-FFF2-40B4-BE49-F238E27FC236}">
                      <a16:creationId xmlns:a16="http://schemas.microsoft.com/office/drawing/2014/main" id="{D5D52FFE-6A1C-BF44-9D30-EF486F195751}"/>
                    </a:ext>
                  </a:extLst>
                </p:cNvPr>
                <p:cNvSpPr>
                  <a:spLocks/>
                </p:cNvSpPr>
                <p:nvPr/>
              </p:nvSpPr>
              <p:spPr bwMode="auto">
                <a:xfrm>
                  <a:off x="1615232" y="2376190"/>
                  <a:ext cx="208177" cy="45672"/>
                </a:xfrm>
                <a:custGeom>
                  <a:avLst/>
                  <a:gdLst>
                    <a:gd name="T0" fmla="*/ 83 w 83"/>
                    <a:gd name="T1" fmla="*/ 18 h 18"/>
                    <a:gd name="T2" fmla="*/ 75 w 83"/>
                    <a:gd name="T3" fmla="*/ 10 h 18"/>
                    <a:gd name="T4" fmla="*/ 72 w 83"/>
                    <a:gd name="T5" fmla="*/ 6 h 18"/>
                    <a:gd name="T6" fmla="*/ 70 w 83"/>
                    <a:gd name="T7" fmla="*/ 10 h 18"/>
                    <a:gd name="T8" fmla="*/ 62 w 83"/>
                    <a:gd name="T9" fmla="*/ 18 h 18"/>
                    <a:gd name="T10" fmla="*/ 54 w 83"/>
                    <a:gd name="T11" fmla="*/ 10 h 18"/>
                    <a:gd name="T12" fmla="*/ 52 w 83"/>
                    <a:gd name="T13" fmla="*/ 6 h 18"/>
                    <a:gd name="T14" fmla="*/ 49 w 83"/>
                    <a:gd name="T15" fmla="*/ 10 h 18"/>
                    <a:gd name="T16" fmla="*/ 41 w 83"/>
                    <a:gd name="T17" fmla="*/ 18 h 18"/>
                    <a:gd name="T18" fmla="*/ 33 w 83"/>
                    <a:gd name="T19" fmla="*/ 10 h 18"/>
                    <a:gd name="T20" fmla="*/ 31 w 83"/>
                    <a:gd name="T21" fmla="*/ 6 h 18"/>
                    <a:gd name="T22" fmla="*/ 28 w 83"/>
                    <a:gd name="T23" fmla="*/ 10 h 18"/>
                    <a:gd name="T24" fmla="*/ 21 w 83"/>
                    <a:gd name="T25" fmla="*/ 18 h 18"/>
                    <a:gd name="T26" fmla="*/ 13 w 83"/>
                    <a:gd name="T27" fmla="*/ 10 h 18"/>
                    <a:gd name="T28" fmla="*/ 10 w 83"/>
                    <a:gd name="T29" fmla="*/ 6 h 18"/>
                    <a:gd name="T30" fmla="*/ 8 w 83"/>
                    <a:gd name="T31" fmla="*/ 10 h 18"/>
                    <a:gd name="T32" fmla="*/ 0 w 83"/>
                    <a:gd name="T33" fmla="*/ 18 h 18"/>
                    <a:gd name="T34" fmla="*/ 0 w 83"/>
                    <a:gd name="T35" fmla="*/ 12 h 18"/>
                    <a:gd name="T36" fmla="*/ 2 w 83"/>
                    <a:gd name="T37" fmla="*/ 8 h 18"/>
                    <a:gd name="T38" fmla="*/ 10 w 83"/>
                    <a:gd name="T39" fmla="*/ 0 h 18"/>
                    <a:gd name="T40" fmla="*/ 18 w 83"/>
                    <a:gd name="T41" fmla="*/ 8 h 18"/>
                    <a:gd name="T42" fmla="*/ 21 w 83"/>
                    <a:gd name="T43" fmla="*/ 12 h 18"/>
                    <a:gd name="T44" fmla="*/ 23 w 83"/>
                    <a:gd name="T45" fmla="*/ 8 h 18"/>
                    <a:gd name="T46" fmla="*/ 31 w 83"/>
                    <a:gd name="T47" fmla="*/ 0 h 18"/>
                    <a:gd name="T48" fmla="*/ 39 w 83"/>
                    <a:gd name="T49" fmla="*/ 8 h 18"/>
                    <a:gd name="T50" fmla="*/ 41 w 83"/>
                    <a:gd name="T51" fmla="*/ 12 h 18"/>
                    <a:gd name="T52" fmla="*/ 44 w 83"/>
                    <a:gd name="T53" fmla="*/ 8 h 18"/>
                    <a:gd name="T54" fmla="*/ 52 w 83"/>
                    <a:gd name="T55" fmla="*/ 0 h 18"/>
                    <a:gd name="T56" fmla="*/ 59 w 83"/>
                    <a:gd name="T57" fmla="*/ 8 h 18"/>
                    <a:gd name="T58" fmla="*/ 62 w 83"/>
                    <a:gd name="T59" fmla="*/ 12 h 18"/>
                    <a:gd name="T60" fmla="*/ 64 w 83"/>
                    <a:gd name="T61" fmla="*/ 8 h 18"/>
                    <a:gd name="T62" fmla="*/ 72 w 83"/>
                    <a:gd name="T63" fmla="*/ 0 h 18"/>
                    <a:gd name="T64" fmla="*/ 80 w 83"/>
                    <a:gd name="T65" fmla="*/ 8 h 18"/>
                    <a:gd name="T66" fmla="*/ 83 w 83"/>
                    <a:gd name="T67" fmla="*/ 12 h 18"/>
                    <a:gd name="T68" fmla="*/ 83 w 83"/>
                    <a:gd name="T6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8">
                      <a:moveTo>
                        <a:pt x="83" y="18"/>
                      </a:moveTo>
                      <a:cubicBezTo>
                        <a:pt x="78" y="18"/>
                        <a:pt x="76" y="13"/>
                        <a:pt x="75" y="10"/>
                      </a:cubicBezTo>
                      <a:cubicBezTo>
                        <a:pt x="74" y="9"/>
                        <a:pt x="73" y="6"/>
                        <a:pt x="72" y="6"/>
                      </a:cubicBezTo>
                      <a:cubicBezTo>
                        <a:pt x="72" y="6"/>
                        <a:pt x="70" y="9"/>
                        <a:pt x="70" y="10"/>
                      </a:cubicBezTo>
                      <a:cubicBezTo>
                        <a:pt x="68" y="13"/>
                        <a:pt x="66" y="18"/>
                        <a:pt x="62" y="18"/>
                      </a:cubicBezTo>
                      <a:cubicBezTo>
                        <a:pt x="57" y="18"/>
                        <a:pt x="56" y="13"/>
                        <a:pt x="54" y="10"/>
                      </a:cubicBezTo>
                      <a:cubicBezTo>
                        <a:pt x="54" y="9"/>
                        <a:pt x="52" y="6"/>
                        <a:pt x="52" y="6"/>
                      </a:cubicBezTo>
                      <a:cubicBezTo>
                        <a:pt x="51" y="6"/>
                        <a:pt x="50" y="9"/>
                        <a:pt x="49" y="10"/>
                      </a:cubicBezTo>
                      <a:cubicBezTo>
                        <a:pt x="48" y="13"/>
                        <a:pt x="46" y="18"/>
                        <a:pt x="41" y="18"/>
                      </a:cubicBezTo>
                      <a:cubicBezTo>
                        <a:pt x="37" y="18"/>
                        <a:pt x="35" y="13"/>
                        <a:pt x="33" y="10"/>
                      </a:cubicBezTo>
                      <a:cubicBezTo>
                        <a:pt x="33" y="9"/>
                        <a:pt x="32" y="6"/>
                        <a:pt x="31" y="6"/>
                      </a:cubicBezTo>
                      <a:cubicBezTo>
                        <a:pt x="30" y="6"/>
                        <a:pt x="29" y="9"/>
                        <a:pt x="28" y="10"/>
                      </a:cubicBezTo>
                      <a:cubicBezTo>
                        <a:pt x="27" y="13"/>
                        <a:pt x="25" y="18"/>
                        <a:pt x="21" y="18"/>
                      </a:cubicBezTo>
                      <a:cubicBezTo>
                        <a:pt x="16" y="18"/>
                        <a:pt x="14" y="13"/>
                        <a:pt x="13" y="10"/>
                      </a:cubicBezTo>
                      <a:cubicBezTo>
                        <a:pt x="12" y="9"/>
                        <a:pt x="11" y="6"/>
                        <a:pt x="10" y="6"/>
                      </a:cubicBezTo>
                      <a:cubicBezTo>
                        <a:pt x="10" y="6"/>
                        <a:pt x="8" y="9"/>
                        <a:pt x="8" y="10"/>
                      </a:cubicBezTo>
                      <a:cubicBezTo>
                        <a:pt x="6" y="13"/>
                        <a:pt x="4" y="18"/>
                        <a:pt x="0" y="18"/>
                      </a:cubicBezTo>
                      <a:cubicBezTo>
                        <a:pt x="0" y="12"/>
                        <a:pt x="0" y="12"/>
                        <a:pt x="0" y="12"/>
                      </a:cubicBezTo>
                      <a:cubicBezTo>
                        <a:pt x="1" y="12"/>
                        <a:pt x="2" y="9"/>
                        <a:pt x="2" y="8"/>
                      </a:cubicBezTo>
                      <a:cubicBezTo>
                        <a:pt x="4" y="5"/>
                        <a:pt x="6" y="0"/>
                        <a:pt x="10" y="0"/>
                      </a:cubicBezTo>
                      <a:cubicBezTo>
                        <a:pt x="15" y="0"/>
                        <a:pt x="17" y="5"/>
                        <a:pt x="18" y="8"/>
                      </a:cubicBezTo>
                      <a:cubicBezTo>
                        <a:pt x="19" y="9"/>
                        <a:pt x="20" y="12"/>
                        <a:pt x="21" y="12"/>
                      </a:cubicBezTo>
                      <a:cubicBezTo>
                        <a:pt x="21" y="12"/>
                        <a:pt x="23" y="9"/>
                        <a:pt x="23" y="8"/>
                      </a:cubicBezTo>
                      <a:cubicBezTo>
                        <a:pt x="25" y="5"/>
                        <a:pt x="26" y="0"/>
                        <a:pt x="31" y="0"/>
                      </a:cubicBezTo>
                      <a:cubicBezTo>
                        <a:pt x="35" y="0"/>
                        <a:pt x="37" y="5"/>
                        <a:pt x="39" y="8"/>
                      </a:cubicBezTo>
                      <a:cubicBezTo>
                        <a:pt x="39" y="9"/>
                        <a:pt x="41" y="12"/>
                        <a:pt x="41" y="12"/>
                      </a:cubicBezTo>
                      <a:cubicBezTo>
                        <a:pt x="42" y="12"/>
                        <a:pt x="43" y="9"/>
                        <a:pt x="44" y="8"/>
                      </a:cubicBezTo>
                      <a:cubicBezTo>
                        <a:pt x="45" y="5"/>
                        <a:pt x="47" y="0"/>
                        <a:pt x="52" y="0"/>
                      </a:cubicBezTo>
                      <a:cubicBezTo>
                        <a:pt x="56" y="0"/>
                        <a:pt x="58" y="5"/>
                        <a:pt x="59" y="8"/>
                      </a:cubicBezTo>
                      <a:cubicBezTo>
                        <a:pt x="60" y="9"/>
                        <a:pt x="61" y="12"/>
                        <a:pt x="62" y="12"/>
                      </a:cubicBezTo>
                      <a:cubicBezTo>
                        <a:pt x="63" y="12"/>
                        <a:pt x="64" y="9"/>
                        <a:pt x="64" y="8"/>
                      </a:cubicBezTo>
                      <a:cubicBezTo>
                        <a:pt x="66" y="5"/>
                        <a:pt x="68" y="0"/>
                        <a:pt x="72" y="0"/>
                      </a:cubicBezTo>
                      <a:cubicBezTo>
                        <a:pt x="77" y="0"/>
                        <a:pt x="79" y="5"/>
                        <a:pt x="80" y="8"/>
                      </a:cubicBezTo>
                      <a:cubicBezTo>
                        <a:pt x="81" y="9"/>
                        <a:pt x="82" y="12"/>
                        <a:pt x="83" y="12"/>
                      </a:cubicBezTo>
                      <a:cubicBezTo>
                        <a:pt x="83" y="18"/>
                        <a:pt x="83" y="18"/>
                        <a:pt x="83" y="18"/>
                      </a:cubicBezTo>
                      <a:close/>
                    </a:path>
                  </a:pathLst>
                </a:custGeom>
                <a:solidFill>
                  <a:srgbClr val="0F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2" name="Freeform 54">
                  <a:extLst>
                    <a:ext uri="{FF2B5EF4-FFF2-40B4-BE49-F238E27FC236}">
                      <a16:creationId xmlns:a16="http://schemas.microsoft.com/office/drawing/2014/main" id="{3D8084A7-198A-59E0-5804-4F3A9A5C8759}"/>
                    </a:ext>
                  </a:extLst>
                </p:cNvPr>
                <p:cNvSpPr>
                  <a:spLocks/>
                </p:cNvSpPr>
                <p:nvPr/>
              </p:nvSpPr>
              <p:spPr bwMode="auto">
                <a:xfrm>
                  <a:off x="1557877" y="2677834"/>
                  <a:ext cx="318638" cy="185872"/>
                </a:xfrm>
                <a:custGeom>
                  <a:avLst/>
                  <a:gdLst>
                    <a:gd name="T0" fmla="*/ 127 w 127"/>
                    <a:gd name="T1" fmla="*/ 0 h 74"/>
                    <a:gd name="T2" fmla="*/ 127 w 127"/>
                    <a:gd name="T3" fmla="*/ 66 h 74"/>
                    <a:gd name="T4" fmla="*/ 119 w 127"/>
                    <a:gd name="T5" fmla="*/ 74 h 74"/>
                    <a:gd name="T6" fmla="*/ 8 w 127"/>
                    <a:gd name="T7" fmla="*/ 74 h 74"/>
                    <a:gd name="T8" fmla="*/ 0 w 127"/>
                    <a:gd name="T9" fmla="*/ 66 h 74"/>
                    <a:gd name="T10" fmla="*/ 0 w 127"/>
                    <a:gd name="T11" fmla="*/ 0 h 74"/>
                    <a:gd name="T12" fmla="*/ 127 w 127"/>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127" h="74">
                      <a:moveTo>
                        <a:pt x="127" y="0"/>
                      </a:moveTo>
                      <a:cubicBezTo>
                        <a:pt x="127" y="66"/>
                        <a:pt x="127" y="66"/>
                        <a:pt x="127" y="66"/>
                      </a:cubicBezTo>
                      <a:cubicBezTo>
                        <a:pt x="127" y="70"/>
                        <a:pt x="123" y="74"/>
                        <a:pt x="119" y="74"/>
                      </a:cubicBezTo>
                      <a:cubicBezTo>
                        <a:pt x="8" y="74"/>
                        <a:pt x="8" y="74"/>
                        <a:pt x="8" y="74"/>
                      </a:cubicBezTo>
                      <a:cubicBezTo>
                        <a:pt x="4" y="74"/>
                        <a:pt x="0" y="70"/>
                        <a:pt x="0" y="66"/>
                      </a:cubicBezTo>
                      <a:cubicBezTo>
                        <a:pt x="0" y="0"/>
                        <a:pt x="0" y="0"/>
                        <a:pt x="0" y="0"/>
                      </a:cubicBezTo>
                      <a:lnTo>
                        <a:pt x="127" y="0"/>
                      </a:lnTo>
                      <a:close/>
                    </a:path>
                  </a:pathLst>
                </a:custGeom>
                <a:solidFill>
                  <a:srgbClr val="00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3" name="Freeform 55">
                  <a:extLst>
                    <a:ext uri="{FF2B5EF4-FFF2-40B4-BE49-F238E27FC236}">
                      <a16:creationId xmlns:a16="http://schemas.microsoft.com/office/drawing/2014/main" id="{ABA2F3C0-7160-393B-70F3-B218A0421950}"/>
                    </a:ext>
                  </a:extLst>
                </p:cNvPr>
                <p:cNvSpPr>
                  <a:spLocks/>
                </p:cNvSpPr>
                <p:nvPr/>
              </p:nvSpPr>
              <p:spPr bwMode="auto">
                <a:xfrm>
                  <a:off x="1550442" y="2694828"/>
                  <a:ext cx="331384" cy="0"/>
                </a:xfrm>
                <a:custGeom>
                  <a:avLst/>
                  <a:gdLst>
                    <a:gd name="T0" fmla="*/ 312 w 312"/>
                    <a:gd name="T1" fmla="*/ 0 w 312"/>
                    <a:gd name="T2" fmla="*/ 312 w 312"/>
                  </a:gdLst>
                  <a:ahLst/>
                  <a:cxnLst>
                    <a:cxn ang="0">
                      <a:pos x="T0" y="0"/>
                    </a:cxn>
                    <a:cxn ang="0">
                      <a:pos x="T1" y="0"/>
                    </a:cxn>
                    <a:cxn ang="0">
                      <a:pos x="T2" y="0"/>
                    </a:cxn>
                  </a:cxnLst>
                  <a:rect l="0" t="0" r="r" b="b"/>
                  <a:pathLst>
                    <a:path w="312">
                      <a:moveTo>
                        <a:pt x="312" y="0"/>
                      </a:moveTo>
                      <a:lnTo>
                        <a:pt x="0" y="0"/>
                      </a:lnTo>
                      <a:lnTo>
                        <a:pt x="312" y="0"/>
                      </a:lnTo>
                      <a:close/>
                    </a:path>
                  </a:pathLst>
                </a:custGeom>
                <a:solidFill>
                  <a:srgbClr val="0F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4" name="Line 56">
                  <a:extLst>
                    <a:ext uri="{FF2B5EF4-FFF2-40B4-BE49-F238E27FC236}">
                      <a16:creationId xmlns:a16="http://schemas.microsoft.com/office/drawing/2014/main" id="{1EB092C5-58F8-F824-A5CC-3236455886BA}"/>
                    </a:ext>
                  </a:extLst>
                </p:cNvPr>
                <p:cNvSpPr>
                  <a:spLocks noChangeShapeType="1"/>
                </p:cNvSpPr>
                <p:nvPr/>
              </p:nvSpPr>
              <p:spPr bwMode="auto">
                <a:xfrm flipH="1">
                  <a:off x="1550442" y="2694828"/>
                  <a:ext cx="33138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5" name="Freeform 57">
                  <a:extLst>
                    <a:ext uri="{FF2B5EF4-FFF2-40B4-BE49-F238E27FC236}">
                      <a16:creationId xmlns:a16="http://schemas.microsoft.com/office/drawing/2014/main" id="{024E106B-A9D7-359D-35A6-A173CF31CA47}"/>
                    </a:ext>
                  </a:extLst>
                </p:cNvPr>
                <p:cNvSpPr>
                  <a:spLocks/>
                </p:cNvSpPr>
                <p:nvPr/>
              </p:nvSpPr>
              <p:spPr bwMode="auto">
                <a:xfrm>
                  <a:off x="1535572" y="2677834"/>
                  <a:ext cx="363247" cy="31864"/>
                </a:xfrm>
                <a:custGeom>
                  <a:avLst/>
                  <a:gdLst>
                    <a:gd name="T0" fmla="*/ 138 w 145"/>
                    <a:gd name="T1" fmla="*/ 13 h 13"/>
                    <a:gd name="T2" fmla="*/ 6 w 145"/>
                    <a:gd name="T3" fmla="*/ 13 h 13"/>
                    <a:gd name="T4" fmla="*/ 0 w 145"/>
                    <a:gd name="T5" fmla="*/ 7 h 13"/>
                    <a:gd name="T6" fmla="*/ 6 w 145"/>
                    <a:gd name="T7" fmla="*/ 0 h 13"/>
                    <a:gd name="T8" fmla="*/ 138 w 145"/>
                    <a:gd name="T9" fmla="*/ 0 h 13"/>
                    <a:gd name="T10" fmla="*/ 145 w 145"/>
                    <a:gd name="T11" fmla="*/ 7 h 13"/>
                    <a:gd name="T12" fmla="*/ 138 w 14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45" h="13">
                      <a:moveTo>
                        <a:pt x="138" y="13"/>
                      </a:moveTo>
                      <a:cubicBezTo>
                        <a:pt x="6" y="13"/>
                        <a:pt x="6" y="13"/>
                        <a:pt x="6" y="13"/>
                      </a:cubicBezTo>
                      <a:cubicBezTo>
                        <a:pt x="3" y="13"/>
                        <a:pt x="0" y="10"/>
                        <a:pt x="0" y="7"/>
                      </a:cubicBezTo>
                      <a:cubicBezTo>
                        <a:pt x="0" y="3"/>
                        <a:pt x="3" y="0"/>
                        <a:pt x="6" y="0"/>
                      </a:cubicBezTo>
                      <a:cubicBezTo>
                        <a:pt x="138" y="0"/>
                        <a:pt x="138" y="0"/>
                        <a:pt x="138" y="0"/>
                      </a:cubicBezTo>
                      <a:cubicBezTo>
                        <a:pt x="142" y="0"/>
                        <a:pt x="145" y="3"/>
                        <a:pt x="145" y="7"/>
                      </a:cubicBezTo>
                      <a:cubicBezTo>
                        <a:pt x="145" y="10"/>
                        <a:pt x="142" y="13"/>
                        <a:pt x="138" y="13"/>
                      </a:cubicBezTo>
                      <a:close/>
                    </a:path>
                  </a:pathLst>
                </a:custGeom>
                <a:solidFill>
                  <a:srgbClr val="0038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6" name="Freeform 58">
                  <a:extLst>
                    <a:ext uri="{FF2B5EF4-FFF2-40B4-BE49-F238E27FC236}">
                      <a16:creationId xmlns:a16="http://schemas.microsoft.com/office/drawing/2014/main" id="{2D23A38F-6CAB-0400-4919-81CA17A004E0}"/>
                    </a:ext>
                  </a:extLst>
                </p:cNvPr>
                <p:cNvSpPr>
                  <a:spLocks/>
                </p:cNvSpPr>
                <p:nvPr/>
              </p:nvSpPr>
              <p:spPr bwMode="auto">
                <a:xfrm>
                  <a:off x="1550442" y="2755369"/>
                  <a:ext cx="331384" cy="0"/>
                </a:xfrm>
                <a:custGeom>
                  <a:avLst/>
                  <a:gdLst>
                    <a:gd name="T0" fmla="*/ 312 w 312"/>
                    <a:gd name="T1" fmla="*/ 0 w 312"/>
                    <a:gd name="T2" fmla="*/ 312 w 312"/>
                  </a:gdLst>
                  <a:ahLst/>
                  <a:cxnLst>
                    <a:cxn ang="0">
                      <a:pos x="T0" y="0"/>
                    </a:cxn>
                    <a:cxn ang="0">
                      <a:pos x="T1" y="0"/>
                    </a:cxn>
                    <a:cxn ang="0">
                      <a:pos x="T2" y="0"/>
                    </a:cxn>
                  </a:cxnLst>
                  <a:rect l="0" t="0" r="r" b="b"/>
                  <a:pathLst>
                    <a:path w="312">
                      <a:moveTo>
                        <a:pt x="312" y="0"/>
                      </a:moveTo>
                      <a:lnTo>
                        <a:pt x="0" y="0"/>
                      </a:lnTo>
                      <a:lnTo>
                        <a:pt x="312" y="0"/>
                      </a:lnTo>
                      <a:close/>
                    </a:path>
                  </a:pathLst>
                </a:custGeom>
                <a:solidFill>
                  <a:srgbClr val="0F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7" name="Line 59">
                  <a:extLst>
                    <a:ext uri="{FF2B5EF4-FFF2-40B4-BE49-F238E27FC236}">
                      <a16:creationId xmlns:a16="http://schemas.microsoft.com/office/drawing/2014/main" id="{FF0C409A-8707-DB4D-8F08-0A3D99D848F1}"/>
                    </a:ext>
                  </a:extLst>
                </p:cNvPr>
                <p:cNvSpPr>
                  <a:spLocks noChangeShapeType="1"/>
                </p:cNvSpPr>
                <p:nvPr/>
              </p:nvSpPr>
              <p:spPr bwMode="auto">
                <a:xfrm flipH="1">
                  <a:off x="1550442" y="2755369"/>
                  <a:ext cx="33138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8" name="Freeform 60">
                  <a:extLst>
                    <a:ext uri="{FF2B5EF4-FFF2-40B4-BE49-F238E27FC236}">
                      <a16:creationId xmlns:a16="http://schemas.microsoft.com/office/drawing/2014/main" id="{9A363E6A-A2F5-4229-69E0-8C2462957463}"/>
                    </a:ext>
                  </a:extLst>
                </p:cNvPr>
                <p:cNvSpPr>
                  <a:spLocks/>
                </p:cNvSpPr>
                <p:nvPr/>
              </p:nvSpPr>
              <p:spPr bwMode="auto">
                <a:xfrm>
                  <a:off x="1535572" y="2740499"/>
                  <a:ext cx="363247" cy="32926"/>
                </a:xfrm>
                <a:custGeom>
                  <a:avLst/>
                  <a:gdLst>
                    <a:gd name="T0" fmla="*/ 138 w 145"/>
                    <a:gd name="T1" fmla="*/ 13 h 13"/>
                    <a:gd name="T2" fmla="*/ 6 w 145"/>
                    <a:gd name="T3" fmla="*/ 13 h 13"/>
                    <a:gd name="T4" fmla="*/ 0 w 145"/>
                    <a:gd name="T5" fmla="*/ 6 h 13"/>
                    <a:gd name="T6" fmla="*/ 6 w 145"/>
                    <a:gd name="T7" fmla="*/ 0 h 13"/>
                    <a:gd name="T8" fmla="*/ 138 w 145"/>
                    <a:gd name="T9" fmla="*/ 0 h 13"/>
                    <a:gd name="T10" fmla="*/ 145 w 145"/>
                    <a:gd name="T11" fmla="*/ 6 h 13"/>
                    <a:gd name="T12" fmla="*/ 138 w 14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45" h="13">
                      <a:moveTo>
                        <a:pt x="138" y="13"/>
                      </a:moveTo>
                      <a:cubicBezTo>
                        <a:pt x="6" y="13"/>
                        <a:pt x="6" y="13"/>
                        <a:pt x="6" y="13"/>
                      </a:cubicBezTo>
                      <a:cubicBezTo>
                        <a:pt x="3" y="13"/>
                        <a:pt x="0" y="10"/>
                        <a:pt x="0" y="6"/>
                      </a:cubicBezTo>
                      <a:cubicBezTo>
                        <a:pt x="0" y="3"/>
                        <a:pt x="3" y="0"/>
                        <a:pt x="6" y="0"/>
                      </a:cubicBezTo>
                      <a:cubicBezTo>
                        <a:pt x="138" y="0"/>
                        <a:pt x="138" y="0"/>
                        <a:pt x="138" y="0"/>
                      </a:cubicBezTo>
                      <a:cubicBezTo>
                        <a:pt x="142" y="0"/>
                        <a:pt x="145" y="3"/>
                        <a:pt x="145" y="6"/>
                      </a:cubicBezTo>
                      <a:cubicBezTo>
                        <a:pt x="145" y="10"/>
                        <a:pt x="142" y="13"/>
                        <a:pt x="138" y="13"/>
                      </a:cubicBezTo>
                      <a:close/>
                    </a:path>
                  </a:pathLst>
                </a:custGeom>
                <a:solidFill>
                  <a:srgbClr val="0038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9" name="Freeform 61">
                  <a:extLst>
                    <a:ext uri="{FF2B5EF4-FFF2-40B4-BE49-F238E27FC236}">
                      <a16:creationId xmlns:a16="http://schemas.microsoft.com/office/drawing/2014/main" id="{1B6710D5-6926-D80C-F470-35A77F7C4A6C}"/>
                    </a:ext>
                  </a:extLst>
                </p:cNvPr>
                <p:cNvSpPr>
                  <a:spLocks/>
                </p:cNvSpPr>
                <p:nvPr/>
              </p:nvSpPr>
              <p:spPr bwMode="auto">
                <a:xfrm>
                  <a:off x="1550442" y="2818034"/>
                  <a:ext cx="331384" cy="0"/>
                </a:xfrm>
                <a:custGeom>
                  <a:avLst/>
                  <a:gdLst>
                    <a:gd name="T0" fmla="*/ 312 w 312"/>
                    <a:gd name="T1" fmla="*/ 0 w 312"/>
                    <a:gd name="T2" fmla="*/ 312 w 312"/>
                  </a:gdLst>
                  <a:ahLst/>
                  <a:cxnLst>
                    <a:cxn ang="0">
                      <a:pos x="T0" y="0"/>
                    </a:cxn>
                    <a:cxn ang="0">
                      <a:pos x="T1" y="0"/>
                    </a:cxn>
                    <a:cxn ang="0">
                      <a:pos x="T2" y="0"/>
                    </a:cxn>
                  </a:cxnLst>
                  <a:rect l="0" t="0" r="r" b="b"/>
                  <a:pathLst>
                    <a:path w="312">
                      <a:moveTo>
                        <a:pt x="312" y="0"/>
                      </a:moveTo>
                      <a:lnTo>
                        <a:pt x="0" y="0"/>
                      </a:lnTo>
                      <a:lnTo>
                        <a:pt x="312" y="0"/>
                      </a:lnTo>
                      <a:close/>
                    </a:path>
                  </a:pathLst>
                </a:custGeom>
                <a:solidFill>
                  <a:srgbClr val="0F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0" name="Line 62">
                  <a:extLst>
                    <a:ext uri="{FF2B5EF4-FFF2-40B4-BE49-F238E27FC236}">
                      <a16:creationId xmlns:a16="http://schemas.microsoft.com/office/drawing/2014/main" id="{948A8067-E051-D29C-251A-594951D1096B}"/>
                    </a:ext>
                  </a:extLst>
                </p:cNvPr>
                <p:cNvSpPr>
                  <a:spLocks noChangeShapeType="1"/>
                </p:cNvSpPr>
                <p:nvPr/>
              </p:nvSpPr>
              <p:spPr bwMode="auto">
                <a:xfrm flipH="1">
                  <a:off x="1550442" y="2818034"/>
                  <a:ext cx="33138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1" name="Freeform 63">
                  <a:extLst>
                    <a:ext uri="{FF2B5EF4-FFF2-40B4-BE49-F238E27FC236}">
                      <a16:creationId xmlns:a16="http://schemas.microsoft.com/office/drawing/2014/main" id="{2670F38E-23F8-6C8E-55C5-0D218E08B5FB}"/>
                    </a:ext>
                  </a:extLst>
                </p:cNvPr>
                <p:cNvSpPr>
                  <a:spLocks/>
                </p:cNvSpPr>
                <p:nvPr/>
              </p:nvSpPr>
              <p:spPr bwMode="auto">
                <a:xfrm>
                  <a:off x="1535572" y="2803165"/>
                  <a:ext cx="363247" cy="29740"/>
                </a:xfrm>
                <a:custGeom>
                  <a:avLst/>
                  <a:gdLst>
                    <a:gd name="T0" fmla="*/ 138 w 145"/>
                    <a:gd name="T1" fmla="*/ 12 h 12"/>
                    <a:gd name="T2" fmla="*/ 6 w 145"/>
                    <a:gd name="T3" fmla="*/ 12 h 12"/>
                    <a:gd name="T4" fmla="*/ 0 w 145"/>
                    <a:gd name="T5" fmla="*/ 6 h 12"/>
                    <a:gd name="T6" fmla="*/ 6 w 145"/>
                    <a:gd name="T7" fmla="*/ 0 h 12"/>
                    <a:gd name="T8" fmla="*/ 138 w 145"/>
                    <a:gd name="T9" fmla="*/ 0 h 12"/>
                    <a:gd name="T10" fmla="*/ 145 w 145"/>
                    <a:gd name="T11" fmla="*/ 6 h 12"/>
                    <a:gd name="T12" fmla="*/ 138 w 14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5" h="12">
                      <a:moveTo>
                        <a:pt x="138" y="12"/>
                      </a:moveTo>
                      <a:cubicBezTo>
                        <a:pt x="6" y="12"/>
                        <a:pt x="6" y="12"/>
                        <a:pt x="6" y="12"/>
                      </a:cubicBezTo>
                      <a:cubicBezTo>
                        <a:pt x="3" y="12"/>
                        <a:pt x="0" y="10"/>
                        <a:pt x="0" y="6"/>
                      </a:cubicBezTo>
                      <a:cubicBezTo>
                        <a:pt x="0" y="2"/>
                        <a:pt x="3" y="0"/>
                        <a:pt x="6" y="0"/>
                      </a:cubicBezTo>
                      <a:cubicBezTo>
                        <a:pt x="138" y="0"/>
                        <a:pt x="138" y="0"/>
                        <a:pt x="138" y="0"/>
                      </a:cubicBezTo>
                      <a:cubicBezTo>
                        <a:pt x="142" y="0"/>
                        <a:pt x="145" y="2"/>
                        <a:pt x="145" y="6"/>
                      </a:cubicBezTo>
                      <a:cubicBezTo>
                        <a:pt x="145" y="10"/>
                        <a:pt x="142" y="12"/>
                        <a:pt x="138" y="12"/>
                      </a:cubicBezTo>
                      <a:close/>
                    </a:path>
                  </a:pathLst>
                </a:custGeom>
                <a:solidFill>
                  <a:srgbClr val="0038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2" name="Freeform 64">
                  <a:extLst>
                    <a:ext uri="{FF2B5EF4-FFF2-40B4-BE49-F238E27FC236}">
                      <a16:creationId xmlns:a16="http://schemas.microsoft.com/office/drawing/2014/main" id="{EC62095B-95C9-3C32-CA98-295EC9307089}"/>
                    </a:ext>
                  </a:extLst>
                </p:cNvPr>
                <p:cNvSpPr>
                  <a:spLocks/>
                </p:cNvSpPr>
                <p:nvPr/>
              </p:nvSpPr>
              <p:spPr bwMode="auto">
                <a:xfrm>
                  <a:off x="1708699" y="1630577"/>
                  <a:ext cx="14870" cy="187997"/>
                </a:xfrm>
                <a:custGeom>
                  <a:avLst/>
                  <a:gdLst>
                    <a:gd name="T0" fmla="*/ 3 w 6"/>
                    <a:gd name="T1" fmla="*/ 75 h 75"/>
                    <a:gd name="T2" fmla="*/ 0 w 6"/>
                    <a:gd name="T3" fmla="*/ 72 h 75"/>
                    <a:gd name="T4" fmla="*/ 0 w 6"/>
                    <a:gd name="T5" fmla="*/ 4 h 75"/>
                    <a:gd name="T6" fmla="*/ 3 w 6"/>
                    <a:gd name="T7" fmla="*/ 0 h 75"/>
                    <a:gd name="T8" fmla="*/ 6 w 6"/>
                    <a:gd name="T9" fmla="*/ 4 h 75"/>
                    <a:gd name="T10" fmla="*/ 6 w 6"/>
                    <a:gd name="T11" fmla="*/ 72 h 75"/>
                    <a:gd name="T12" fmla="*/ 3 w 6"/>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6" h="75">
                      <a:moveTo>
                        <a:pt x="3" y="75"/>
                      </a:moveTo>
                      <a:cubicBezTo>
                        <a:pt x="1" y="75"/>
                        <a:pt x="0" y="74"/>
                        <a:pt x="0" y="72"/>
                      </a:cubicBezTo>
                      <a:cubicBezTo>
                        <a:pt x="0" y="4"/>
                        <a:pt x="0" y="4"/>
                        <a:pt x="0" y="4"/>
                      </a:cubicBezTo>
                      <a:cubicBezTo>
                        <a:pt x="0" y="2"/>
                        <a:pt x="1" y="0"/>
                        <a:pt x="3" y="0"/>
                      </a:cubicBezTo>
                      <a:cubicBezTo>
                        <a:pt x="5" y="0"/>
                        <a:pt x="6" y="2"/>
                        <a:pt x="6" y="4"/>
                      </a:cubicBezTo>
                      <a:cubicBezTo>
                        <a:pt x="6" y="72"/>
                        <a:pt x="6" y="72"/>
                        <a:pt x="6" y="72"/>
                      </a:cubicBezTo>
                      <a:cubicBezTo>
                        <a:pt x="6" y="74"/>
                        <a:pt x="5" y="75"/>
                        <a:pt x="3" y="75"/>
                      </a:cubicBezTo>
                      <a:close/>
                    </a:path>
                  </a:pathLst>
                </a:custGeom>
                <a:solidFill>
                  <a:srgbClr val="A7D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3" name="Freeform 65">
                  <a:extLst>
                    <a:ext uri="{FF2B5EF4-FFF2-40B4-BE49-F238E27FC236}">
                      <a16:creationId xmlns:a16="http://schemas.microsoft.com/office/drawing/2014/main" id="{EE185D96-5BD2-97D6-813F-C5BB9C8A9CEA}"/>
                    </a:ext>
                  </a:extLst>
                </p:cNvPr>
                <p:cNvSpPr>
                  <a:spLocks/>
                </p:cNvSpPr>
                <p:nvPr/>
              </p:nvSpPr>
              <p:spPr bwMode="auto">
                <a:xfrm>
                  <a:off x="1401744" y="1710237"/>
                  <a:ext cx="106213" cy="168878"/>
                </a:xfrm>
                <a:custGeom>
                  <a:avLst/>
                  <a:gdLst>
                    <a:gd name="T0" fmla="*/ 38 w 42"/>
                    <a:gd name="T1" fmla="*/ 67 h 67"/>
                    <a:gd name="T2" fmla="*/ 35 w 42"/>
                    <a:gd name="T3" fmla="*/ 65 h 67"/>
                    <a:gd name="T4" fmla="*/ 1 w 42"/>
                    <a:gd name="T5" fmla="*/ 6 h 67"/>
                    <a:gd name="T6" fmla="*/ 2 w 42"/>
                    <a:gd name="T7" fmla="*/ 1 h 67"/>
                    <a:gd name="T8" fmla="*/ 7 w 42"/>
                    <a:gd name="T9" fmla="*/ 3 h 67"/>
                    <a:gd name="T10" fmla="*/ 41 w 42"/>
                    <a:gd name="T11" fmla="*/ 62 h 67"/>
                    <a:gd name="T12" fmla="*/ 40 w 42"/>
                    <a:gd name="T13" fmla="*/ 66 h 67"/>
                    <a:gd name="T14" fmla="*/ 38 w 42"/>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7">
                      <a:moveTo>
                        <a:pt x="38" y="67"/>
                      </a:moveTo>
                      <a:cubicBezTo>
                        <a:pt x="37" y="67"/>
                        <a:pt x="36" y="66"/>
                        <a:pt x="35" y="65"/>
                      </a:cubicBezTo>
                      <a:cubicBezTo>
                        <a:pt x="1" y="6"/>
                        <a:pt x="1" y="6"/>
                        <a:pt x="1" y="6"/>
                      </a:cubicBezTo>
                      <a:cubicBezTo>
                        <a:pt x="0" y="4"/>
                        <a:pt x="1" y="2"/>
                        <a:pt x="2" y="1"/>
                      </a:cubicBezTo>
                      <a:cubicBezTo>
                        <a:pt x="4" y="0"/>
                        <a:pt x="6" y="1"/>
                        <a:pt x="7" y="3"/>
                      </a:cubicBezTo>
                      <a:cubicBezTo>
                        <a:pt x="41" y="62"/>
                        <a:pt x="41" y="62"/>
                        <a:pt x="41" y="62"/>
                      </a:cubicBezTo>
                      <a:cubicBezTo>
                        <a:pt x="42" y="63"/>
                        <a:pt x="41" y="65"/>
                        <a:pt x="40" y="66"/>
                      </a:cubicBezTo>
                      <a:cubicBezTo>
                        <a:pt x="39" y="67"/>
                        <a:pt x="38" y="67"/>
                        <a:pt x="38"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4" name="Freeform 66">
                  <a:extLst>
                    <a:ext uri="{FF2B5EF4-FFF2-40B4-BE49-F238E27FC236}">
                      <a16:creationId xmlns:a16="http://schemas.microsoft.com/office/drawing/2014/main" id="{E52CFA71-2B1F-F28C-D59F-7278EE0E18D3}"/>
                    </a:ext>
                  </a:extLst>
                </p:cNvPr>
                <p:cNvSpPr>
                  <a:spLocks/>
                </p:cNvSpPr>
                <p:nvPr/>
              </p:nvSpPr>
              <p:spPr bwMode="auto">
                <a:xfrm>
                  <a:off x="1178697" y="1934345"/>
                  <a:ext cx="167816" cy="105151"/>
                </a:xfrm>
                <a:custGeom>
                  <a:avLst/>
                  <a:gdLst>
                    <a:gd name="T0" fmla="*/ 63 w 67"/>
                    <a:gd name="T1" fmla="*/ 42 h 42"/>
                    <a:gd name="T2" fmla="*/ 61 w 67"/>
                    <a:gd name="T3" fmla="*/ 41 h 42"/>
                    <a:gd name="T4" fmla="*/ 2 w 67"/>
                    <a:gd name="T5" fmla="*/ 7 h 42"/>
                    <a:gd name="T6" fmla="*/ 1 w 67"/>
                    <a:gd name="T7" fmla="*/ 2 h 42"/>
                    <a:gd name="T8" fmla="*/ 5 w 67"/>
                    <a:gd name="T9" fmla="*/ 1 h 42"/>
                    <a:gd name="T10" fmla="*/ 65 w 67"/>
                    <a:gd name="T11" fmla="*/ 35 h 42"/>
                    <a:gd name="T12" fmla="*/ 66 w 67"/>
                    <a:gd name="T13" fmla="*/ 40 h 42"/>
                    <a:gd name="T14" fmla="*/ 63 w 67"/>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2">
                      <a:moveTo>
                        <a:pt x="63" y="42"/>
                      </a:moveTo>
                      <a:cubicBezTo>
                        <a:pt x="63" y="42"/>
                        <a:pt x="62" y="41"/>
                        <a:pt x="61" y="41"/>
                      </a:cubicBezTo>
                      <a:cubicBezTo>
                        <a:pt x="2" y="7"/>
                        <a:pt x="2" y="7"/>
                        <a:pt x="2" y="7"/>
                      </a:cubicBezTo>
                      <a:cubicBezTo>
                        <a:pt x="1" y="6"/>
                        <a:pt x="0" y="4"/>
                        <a:pt x="1" y="2"/>
                      </a:cubicBezTo>
                      <a:cubicBezTo>
                        <a:pt x="2" y="1"/>
                        <a:pt x="4" y="0"/>
                        <a:pt x="5" y="1"/>
                      </a:cubicBezTo>
                      <a:cubicBezTo>
                        <a:pt x="65" y="35"/>
                        <a:pt x="65" y="35"/>
                        <a:pt x="65" y="35"/>
                      </a:cubicBezTo>
                      <a:cubicBezTo>
                        <a:pt x="66" y="36"/>
                        <a:pt x="67" y="38"/>
                        <a:pt x="66" y="40"/>
                      </a:cubicBezTo>
                      <a:cubicBezTo>
                        <a:pt x="65" y="41"/>
                        <a:pt x="64" y="42"/>
                        <a:pt x="63"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5" name="Freeform 67">
                  <a:extLst>
                    <a:ext uri="{FF2B5EF4-FFF2-40B4-BE49-F238E27FC236}">
                      <a16:creationId xmlns:a16="http://schemas.microsoft.com/office/drawing/2014/main" id="{0348568F-D310-EA00-1A43-6A1C3554CBA4}"/>
                    </a:ext>
                  </a:extLst>
                </p:cNvPr>
                <p:cNvSpPr>
                  <a:spLocks/>
                </p:cNvSpPr>
                <p:nvPr/>
              </p:nvSpPr>
              <p:spPr bwMode="auto">
                <a:xfrm>
                  <a:off x="1097976" y="2240238"/>
                  <a:ext cx="189059" cy="18056"/>
                </a:xfrm>
                <a:custGeom>
                  <a:avLst/>
                  <a:gdLst>
                    <a:gd name="T0" fmla="*/ 72 w 75"/>
                    <a:gd name="T1" fmla="*/ 7 h 7"/>
                    <a:gd name="T2" fmla="*/ 3 w 75"/>
                    <a:gd name="T3" fmla="*/ 7 h 7"/>
                    <a:gd name="T4" fmla="*/ 0 w 75"/>
                    <a:gd name="T5" fmla="*/ 3 h 7"/>
                    <a:gd name="T6" fmla="*/ 3 w 75"/>
                    <a:gd name="T7" fmla="*/ 0 h 7"/>
                    <a:gd name="T8" fmla="*/ 72 w 75"/>
                    <a:gd name="T9" fmla="*/ 0 h 7"/>
                    <a:gd name="T10" fmla="*/ 75 w 75"/>
                    <a:gd name="T11" fmla="*/ 3 h 7"/>
                    <a:gd name="T12" fmla="*/ 72 w 7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5" h="7">
                      <a:moveTo>
                        <a:pt x="72" y="7"/>
                      </a:moveTo>
                      <a:cubicBezTo>
                        <a:pt x="3" y="7"/>
                        <a:pt x="3" y="7"/>
                        <a:pt x="3" y="7"/>
                      </a:cubicBezTo>
                      <a:cubicBezTo>
                        <a:pt x="2" y="7"/>
                        <a:pt x="0" y="5"/>
                        <a:pt x="0" y="3"/>
                      </a:cubicBezTo>
                      <a:cubicBezTo>
                        <a:pt x="0" y="2"/>
                        <a:pt x="2" y="0"/>
                        <a:pt x="3" y="0"/>
                      </a:cubicBezTo>
                      <a:cubicBezTo>
                        <a:pt x="72" y="0"/>
                        <a:pt x="72" y="0"/>
                        <a:pt x="72" y="0"/>
                      </a:cubicBezTo>
                      <a:cubicBezTo>
                        <a:pt x="74" y="0"/>
                        <a:pt x="75" y="2"/>
                        <a:pt x="75" y="3"/>
                      </a:cubicBezTo>
                      <a:cubicBezTo>
                        <a:pt x="75" y="5"/>
                        <a:pt x="74" y="7"/>
                        <a:pt x="7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6" name="Freeform 68">
                  <a:extLst>
                    <a:ext uri="{FF2B5EF4-FFF2-40B4-BE49-F238E27FC236}">
                      <a16:creationId xmlns:a16="http://schemas.microsoft.com/office/drawing/2014/main" id="{0B53B54C-E46F-96A5-63F0-D2962BC86B1A}"/>
                    </a:ext>
                  </a:extLst>
                </p:cNvPr>
                <p:cNvSpPr>
                  <a:spLocks/>
                </p:cNvSpPr>
                <p:nvPr/>
              </p:nvSpPr>
              <p:spPr bwMode="auto">
                <a:xfrm>
                  <a:off x="1178697" y="2459036"/>
                  <a:ext cx="167816" cy="103027"/>
                </a:xfrm>
                <a:custGeom>
                  <a:avLst/>
                  <a:gdLst>
                    <a:gd name="T0" fmla="*/ 4 w 67"/>
                    <a:gd name="T1" fmla="*/ 41 h 41"/>
                    <a:gd name="T2" fmla="*/ 1 w 67"/>
                    <a:gd name="T3" fmla="*/ 40 h 41"/>
                    <a:gd name="T4" fmla="*/ 2 w 67"/>
                    <a:gd name="T5" fmla="*/ 35 h 41"/>
                    <a:gd name="T6" fmla="*/ 62 w 67"/>
                    <a:gd name="T7" fmla="*/ 1 h 41"/>
                    <a:gd name="T8" fmla="*/ 66 w 67"/>
                    <a:gd name="T9" fmla="*/ 2 h 41"/>
                    <a:gd name="T10" fmla="*/ 65 w 67"/>
                    <a:gd name="T11" fmla="*/ 6 h 41"/>
                    <a:gd name="T12" fmla="*/ 6 w 67"/>
                    <a:gd name="T13" fmla="*/ 41 h 41"/>
                    <a:gd name="T14" fmla="*/ 4 w 67"/>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1">
                      <a:moveTo>
                        <a:pt x="4" y="41"/>
                      </a:moveTo>
                      <a:cubicBezTo>
                        <a:pt x="3" y="41"/>
                        <a:pt x="2" y="41"/>
                        <a:pt x="1" y="40"/>
                      </a:cubicBezTo>
                      <a:cubicBezTo>
                        <a:pt x="0" y="38"/>
                        <a:pt x="1" y="36"/>
                        <a:pt x="2" y="35"/>
                      </a:cubicBezTo>
                      <a:cubicBezTo>
                        <a:pt x="62" y="1"/>
                        <a:pt x="62" y="1"/>
                        <a:pt x="62" y="1"/>
                      </a:cubicBezTo>
                      <a:cubicBezTo>
                        <a:pt x="63" y="0"/>
                        <a:pt x="65" y="1"/>
                        <a:pt x="66" y="2"/>
                      </a:cubicBezTo>
                      <a:cubicBezTo>
                        <a:pt x="67" y="4"/>
                        <a:pt x="66" y="6"/>
                        <a:pt x="65" y="6"/>
                      </a:cubicBezTo>
                      <a:cubicBezTo>
                        <a:pt x="6" y="41"/>
                        <a:pt x="6" y="41"/>
                        <a:pt x="6" y="41"/>
                      </a:cubicBezTo>
                      <a:cubicBezTo>
                        <a:pt x="5" y="41"/>
                        <a:pt x="4" y="41"/>
                        <a:pt x="4"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7" name="Freeform 69">
                  <a:extLst>
                    <a:ext uri="{FF2B5EF4-FFF2-40B4-BE49-F238E27FC236}">
                      <a16:creationId xmlns:a16="http://schemas.microsoft.com/office/drawing/2014/main" id="{889E707C-BF41-3451-F84C-46039FB8F543}"/>
                    </a:ext>
                  </a:extLst>
                </p:cNvPr>
                <p:cNvSpPr>
                  <a:spLocks/>
                </p:cNvSpPr>
                <p:nvPr/>
              </p:nvSpPr>
              <p:spPr bwMode="auto">
                <a:xfrm>
                  <a:off x="2087878" y="2459036"/>
                  <a:ext cx="165692" cy="103027"/>
                </a:xfrm>
                <a:custGeom>
                  <a:avLst/>
                  <a:gdLst>
                    <a:gd name="T0" fmla="*/ 63 w 66"/>
                    <a:gd name="T1" fmla="*/ 41 h 41"/>
                    <a:gd name="T2" fmla="*/ 61 w 66"/>
                    <a:gd name="T3" fmla="*/ 41 h 41"/>
                    <a:gd name="T4" fmla="*/ 2 w 66"/>
                    <a:gd name="T5" fmla="*/ 6 h 41"/>
                    <a:gd name="T6" fmla="*/ 0 w 66"/>
                    <a:gd name="T7" fmla="*/ 2 h 41"/>
                    <a:gd name="T8" fmla="*/ 5 w 66"/>
                    <a:gd name="T9" fmla="*/ 1 h 41"/>
                    <a:gd name="T10" fmla="*/ 64 w 66"/>
                    <a:gd name="T11" fmla="*/ 35 h 41"/>
                    <a:gd name="T12" fmla="*/ 65 w 66"/>
                    <a:gd name="T13" fmla="*/ 39 h 41"/>
                    <a:gd name="T14" fmla="*/ 63 w 66"/>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1">
                      <a:moveTo>
                        <a:pt x="63" y="41"/>
                      </a:moveTo>
                      <a:cubicBezTo>
                        <a:pt x="62" y="41"/>
                        <a:pt x="61" y="41"/>
                        <a:pt x="61" y="41"/>
                      </a:cubicBezTo>
                      <a:cubicBezTo>
                        <a:pt x="2" y="6"/>
                        <a:pt x="2" y="6"/>
                        <a:pt x="2" y="6"/>
                      </a:cubicBezTo>
                      <a:cubicBezTo>
                        <a:pt x="0" y="5"/>
                        <a:pt x="0" y="4"/>
                        <a:pt x="0" y="2"/>
                      </a:cubicBezTo>
                      <a:cubicBezTo>
                        <a:pt x="1" y="0"/>
                        <a:pt x="3" y="0"/>
                        <a:pt x="5" y="1"/>
                      </a:cubicBezTo>
                      <a:cubicBezTo>
                        <a:pt x="64" y="35"/>
                        <a:pt x="64" y="35"/>
                        <a:pt x="64" y="35"/>
                      </a:cubicBezTo>
                      <a:cubicBezTo>
                        <a:pt x="66" y="36"/>
                        <a:pt x="66" y="38"/>
                        <a:pt x="65" y="39"/>
                      </a:cubicBezTo>
                      <a:cubicBezTo>
                        <a:pt x="65" y="40"/>
                        <a:pt x="64" y="41"/>
                        <a:pt x="63"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8" name="Freeform 70">
                  <a:extLst>
                    <a:ext uri="{FF2B5EF4-FFF2-40B4-BE49-F238E27FC236}">
                      <a16:creationId xmlns:a16="http://schemas.microsoft.com/office/drawing/2014/main" id="{377286C0-06AB-E336-C3D3-0B521DD1C6CD}"/>
                    </a:ext>
                  </a:extLst>
                </p:cNvPr>
                <p:cNvSpPr>
                  <a:spLocks/>
                </p:cNvSpPr>
                <p:nvPr/>
              </p:nvSpPr>
              <p:spPr bwMode="auto">
                <a:xfrm>
                  <a:off x="2145233" y="2240238"/>
                  <a:ext cx="187997" cy="18056"/>
                </a:xfrm>
                <a:custGeom>
                  <a:avLst/>
                  <a:gdLst>
                    <a:gd name="T0" fmla="*/ 72 w 75"/>
                    <a:gd name="T1" fmla="*/ 7 h 7"/>
                    <a:gd name="T2" fmla="*/ 4 w 75"/>
                    <a:gd name="T3" fmla="*/ 7 h 7"/>
                    <a:gd name="T4" fmla="*/ 0 w 75"/>
                    <a:gd name="T5" fmla="*/ 3 h 7"/>
                    <a:gd name="T6" fmla="*/ 4 w 75"/>
                    <a:gd name="T7" fmla="*/ 0 h 7"/>
                    <a:gd name="T8" fmla="*/ 72 w 75"/>
                    <a:gd name="T9" fmla="*/ 0 h 7"/>
                    <a:gd name="T10" fmla="*/ 75 w 75"/>
                    <a:gd name="T11" fmla="*/ 3 h 7"/>
                    <a:gd name="T12" fmla="*/ 72 w 7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5" h="7">
                      <a:moveTo>
                        <a:pt x="72" y="7"/>
                      </a:moveTo>
                      <a:cubicBezTo>
                        <a:pt x="4" y="7"/>
                        <a:pt x="4" y="7"/>
                        <a:pt x="4" y="7"/>
                      </a:cubicBezTo>
                      <a:cubicBezTo>
                        <a:pt x="2" y="7"/>
                        <a:pt x="0" y="5"/>
                        <a:pt x="0" y="3"/>
                      </a:cubicBezTo>
                      <a:cubicBezTo>
                        <a:pt x="0" y="2"/>
                        <a:pt x="2" y="0"/>
                        <a:pt x="4" y="0"/>
                      </a:cubicBezTo>
                      <a:cubicBezTo>
                        <a:pt x="72" y="0"/>
                        <a:pt x="72" y="0"/>
                        <a:pt x="72" y="0"/>
                      </a:cubicBezTo>
                      <a:cubicBezTo>
                        <a:pt x="74" y="0"/>
                        <a:pt x="75" y="2"/>
                        <a:pt x="75" y="3"/>
                      </a:cubicBezTo>
                      <a:cubicBezTo>
                        <a:pt x="75" y="5"/>
                        <a:pt x="74" y="7"/>
                        <a:pt x="7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9" name="Freeform 71">
                  <a:extLst>
                    <a:ext uri="{FF2B5EF4-FFF2-40B4-BE49-F238E27FC236}">
                      <a16:creationId xmlns:a16="http://schemas.microsoft.com/office/drawing/2014/main" id="{E3A2C71D-C4E5-DE41-418A-C0B108AC678B}"/>
                    </a:ext>
                  </a:extLst>
                </p:cNvPr>
                <p:cNvSpPr>
                  <a:spLocks/>
                </p:cNvSpPr>
                <p:nvPr/>
              </p:nvSpPr>
              <p:spPr bwMode="auto">
                <a:xfrm>
                  <a:off x="2087878" y="1934345"/>
                  <a:ext cx="165692" cy="103027"/>
                </a:xfrm>
                <a:custGeom>
                  <a:avLst/>
                  <a:gdLst>
                    <a:gd name="T0" fmla="*/ 3 w 66"/>
                    <a:gd name="T1" fmla="*/ 41 h 41"/>
                    <a:gd name="T2" fmla="*/ 0 w 66"/>
                    <a:gd name="T3" fmla="*/ 40 h 41"/>
                    <a:gd name="T4" fmla="*/ 2 w 66"/>
                    <a:gd name="T5" fmla="*/ 35 h 41"/>
                    <a:gd name="T6" fmla="*/ 61 w 66"/>
                    <a:gd name="T7" fmla="*/ 1 h 41"/>
                    <a:gd name="T8" fmla="*/ 65 w 66"/>
                    <a:gd name="T9" fmla="*/ 2 h 41"/>
                    <a:gd name="T10" fmla="*/ 64 w 66"/>
                    <a:gd name="T11" fmla="*/ 7 h 41"/>
                    <a:gd name="T12" fmla="*/ 5 w 66"/>
                    <a:gd name="T13" fmla="*/ 41 h 41"/>
                    <a:gd name="T14" fmla="*/ 3 w 66"/>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1">
                      <a:moveTo>
                        <a:pt x="3" y="41"/>
                      </a:moveTo>
                      <a:cubicBezTo>
                        <a:pt x="2" y="41"/>
                        <a:pt x="1" y="41"/>
                        <a:pt x="0" y="40"/>
                      </a:cubicBezTo>
                      <a:cubicBezTo>
                        <a:pt x="0" y="38"/>
                        <a:pt x="0" y="36"/>
                        <a:pt x="2" y="35"/>
                      </a:cubicBezTo>
                      <a:cubicBezTo>
                        <a:pt x="61" y="1"/>
                        <a:pt x="61" y="1"/>
                        <a:pt x="61" y="1"/>
                      </a:cubicBezTo>
                      <a:cubicBezTo>
                        <a:pt x="62" y="0"/>
                        <a:pt x="64" y="1"/>
                        <a:pt x="65" y="2"/>
                      </a:cubicBezTo>
                      <a:cubicBezTo>
                        <a:pt x="66" y="4"/>
                        <a:pt x="66" y="6"/>
                        <a:pt x="64" y="7"/>
                      </a:cubicBezTo>
                      <a:cubicBezTo>
                        <a:pt x="5" y="41"/>
                        <a:pt x="5" y="41"/>
                        <a:pt x="5" y="41"/>
                      </a:cubicBezTo>
                      <a:cubicBezTo>
                        <a:pt x="4" y="41"/>
                        <a:pt x="4" y="41"/>
                        <a:pt x="3"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95" name="Freeform 72">
                  <a:extLst>
                    <a:ext uri="{FF2B5EF4-FFF2-40B4-BE49-F238E27FC236}">
                      <a16:creationId xmlns:a16="http://schemas.microsoft.com/office/drawing/2014/main" id="{CD1C4F3B-13F8-CE3C-2BB6-9B6E70344513}"/>
                    </a:ext>
                  </a:extLst>
                </p:cNvPr>
                <p:cNvSpPr>
                  <a:spLocks/>
                </p:cNvSpPr>
                <p:nvPr/>
              </p:nvSpPr>
              <p:spPr bwMode="auto">
                <a:xfrm>
                  <a:off x="1926434" y="1710237"/>
                  <a:ext cx="103027" cy="168878"/>
                </a:xfrm>
                <a:custGeom>
                  <a:avLst/>
                  <a:gdLst>
                    <a:gd name="T0" fmla="*/ 3 w 41"/>
                    <a:gd name="T1" fmla="*/ 67 h 67"/>
                    <a:gd name="T2" fmla="*/ 2 w 41"/>
                    <a:gd name="T3" fmla="*/ 66 h 67"/>
                    <a:gd name="T4" fmla="*/ 1 w 41"/>
                    <a:gd name="T5" fmla="*/ 62 h 67"/>
                    <a:gd name="T6" fmla="*/ 35 w 41"/>
                    <a:gd name="T7" fmla="*/ 2 h 67"/>
                    <a:gd name="T8" fmla="*/ 39 w 41"/>
                    <a:gd name="T9" fmla="*/ 1 h 67"/>
                    <a:gd name="T10" fmla="*/ 40 w 41"/>
                    <a:gd name="T11" fmla="*/ 6 h 67"/>
                    <a:gd name="T12" fmla="*/ 6 w 41"/>
                    <a:gd name="T13" fmla="*/ 65 h 67"/>
                    <a:gd name="T14" fmla="*/ 3 w 41"/>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67">
                      <a:moveTo>
                        <a:pt x="3" y="67"/>
                      </a:moveTo>
                      <a:cubicBezTo>
                        <a:pt x="3" y="67"/>
                        <a:pt x="2" y="66"/>
                        <a:pt x="2" y="66"/>
                      </a:cubicBezTo>
                      <a:cubicBezTo>
                        <a:pt x="0" y="65"/>
                        <a:pt x="0" y="63"/>
                        <a:pt x="1" y="62"/>
                      </a:cubicBezTo>
                      <a:cubicBezTo>
                        <a:pt x="35" y="2"/>
                        <a:pt x="35" y="2"/>
                        <a:pt x="35" y="2"/>
                      </a:cubicBezTo>
                      <a:cubicBezTo>
                        <a:pt x="36" y="1"/>
                        <a:pt x="38" y="0"/>
                        <a:pt x="39" y="1"/>
                      </a:cubicBezTo>
                      <a:cubicBezTo>
                        <a:pt x="41" y="2"/>
                        <a:pt x="41" y="4"/>
                        <a:pt x="40" y="6"/>
                      </a:cubicBezTo>
                      <a:cubicBezTo>
                        <a:pt x="6" y="65"/>
                        <a:pt x="6" y="65"/>
                        <a:pt x="6" y="65"/>
                      </a:cubicBezTo>
                      <a:cubicBezTo>
                        <a:pt x="6" y="66"/>
                        <a:pt x="4" y="67"/>
                        <a:pt x="3"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96" name="Freeform 73">
                  <a:extLst>
                    <a:ext uri="{FF2B5EF4-FFF2-40B4-BE49-F238E27FC236}">
                      <a16:creationId xmlns:a16="http://schemas.microsoft.com/office/drawing/2014/main" id="{149563F7-B278-A8BD-D5E4-40A3613C845F}"/>
                    </a:ext>
                  </a:extLst>
                </p:cNvPr>
                <p:cNvSpPr>
                  <a:spLocks/>
                </p:cNvSpPr>
                <p:nvPr/>
              </p:nvSpPr>
              <p:spPr bwMode="auto">
                <a:xfrm>
                  <a:off x="1708699" y="1630577"/>
                  <a:ext cx="14870" cy="187997"/>
                </a:xfrm>
                <a:custGeom>
                  <a:avLst/>
                  <a:gdLst>
                    <a:gd name="T0" fmla="*/ 3 w 6"/>
                    <a:gd name="T1" fmla="*/ 75 h 75"/>
                    <a:gd name="T2" fmla="*/ 0 w 6"/>
                    <a:gd name="T3" fmla="*/ 72 h 75"/>
                    <a:gd name="T4" fmla="*/ 0 w 6"/>
                    <a:gd name="T5" fmla="*/ 4 h 75"/>
                    <a:gd name="T6" fmla="*/ 3 w 6"/>
                    <a:gd name="T7" fmla="*/ 0 h 75"/>
                    <a:gd name="T8" fmla="*/ 6 w 6"/>
                    <a:gd name="T9" fmla="*/ 4 h 75"/>
                    <a:gd name="T10" fmla="*/ 6 w 6"/>
                    <a:gd name="T11" fmla="*/ 72 h 75"/>
                    <a:gd name="T12" fmla="*/ 3 w 6"/>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6" h="75">
                      <a:moveTo>
                        <a:pt x="3" y="75"/>
                      </a:moveTo>
                      <a:cubicBezTo>
                        <a:pt x="1" y="75"/>
                        <a:pt x="0" y="74"/>
                        <a:pt x="0" y="72"/>
                      </a:cubicBezTo>
                      <a:cubicBezTo>
                        <a:pt x="0" y="4"/>
                        <a:pt x="0" y="4"/>
                        <a:pt x="0" y="4"/>
                      </a:cubicBezTo>
                      <a:cubicBezTo>
                        <a:pt x="0" y="2"/>
                        <a:pt x="1" y="0"/>
                        <a:pt x="3" y="0"/>
                      </a:cubicBezTo>
                      <a:cubicBezTo>
                        <a:pt x="5" y="0"/>
                        <a:pt x="6" y="2"/>
                        <a:pt x="6" y="4"/>
                      </a:cubicBezTo>
                      <a:cubicBezTo>
                        <a:pt x="6" y="72"/>
                        <a:pt x="6" y="72"/>
                        <a:pt x="6" y="72"/>
                      </a:cubicBezTo>
                      <a:cubicBezTo>
                        <a:pt x="6" y="74"/>
                        <a:pt x="5" y="75"/>
                        <a:pt x="3"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grpSp>
        </p:grpSp>
        <p:sp>
          <p:nvSpPr>
            <p:cNvPr id="52" name="Rectangle 31">
              <a:extLst>
                <a:ext uri="{FF2B5EF4-FFF2-40B4-BE49-F238E27FC236}">
                  <a16:creationId xmlns:a16="http://schemas.microsoft.com/office/drawing/2014/main" id="{11CDAE20-3F34-9482-8717-A78EB140F7DD}"/>
                </a:ext>
              </a:extLst>
            </p:cNvPr>
            <p:cNvSpPr/>
            <p:nvPr/>
          </p:nvSpPr>
          <p:spPr>
            <a:xfrm>
              <a:off x="1170904" y="4093734"/>
              <a:ext cx="1477840" cy="1554338"/>
            </a:xfrm>
            <a:prstGeom prst="rect">
              <a:avLst/>
            </a:prstGeom>
            <a:noFill/>
            <a:ln w="28575">
              <a:solidFill>
                <a:srgbClr val="01468F"/>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endParaRPr lang="en-GB" sz="2215" b="1" kern="1200" dirty="0">
                <a:solidFill>
                  <a:prstClr val="white"/>
                </a:solidFill>
                <a:latin typeface="Arial"/>
              </a:endParaRPr>
            </a:p>
          </p:txBody>
        </p:sp>
        <p:sp>
          <p:nvSpPr>
            <p:cNvPr id="53" name="Oval 77">
              <a:extLst>
                <a:ext uri="{FF2B5EF4-FFF2-40B4-BE49-F238E27FC236}">
                  <a16:creationId xmlns:a16="http://schemas.microsoft.com/office/drawing/2014/main" id="{67572F64-4AA8-44CA-4001-36C8DF472CE3}"/>
                </a:ext>
              </a:extLst>
            </p:cNvPr>
            <p:cNvSpPr>
              <a:spLocks noChangeAspect="1"/>
            </p:cNvSpPr>
            <p:nvPr/>
          </p:nvSpPr>
          <p:spPr>
            <a:xfrm>
              <a:off x="1520624" y="2033169"/>
              <a:ext cx="736646" cy="734938"/>
            </a:xfrm>
            <a:prstGeom prst="ellipse">
              <a:avLst/>
            </a:prstGeom>
            <a:solidFill>
              <a:schemeClr val="bg1"/>
            </a:solidFill>
            <a:ln w="38100" cap="flat" cmpd="sng" algn="ctr">
              <a:solidFill>
                <a:srgbClr val="00338D"/>
              </a:solidFill>
              <a:prstDash val="solid"/>
            </a:ln>
            <a:effectLst/>
          </p:spPr>
          <p:txBody>
            <a:bodyPr lIns="0" tIns="0" rIns="0" bIns="0" rtlCol="0" anchor="b"/>
            <a:lstStyle/>
            <a:p>
              <a:pPr algn="ctr" defTabSz="391557" rtl="0">
                <a:defRPr/>
              </a:pPr>
              <a:r>
                <a:rPr lang="en-US" sz="3692" b="1" dirty="0">
                  <a:solidFill>
                    <a:srgbClr val="00338D"/>
                  </a:solidFill>
                  <a:latin typeface="KPMG Bold" panose="020B0803030202040204" pitchFamily="34" charset="0"/>
                  <a:ea typeface="+mn-ea"/>
                  <a:cs typeface="+mn-cs"/>
                </a:rPr>
                <a:t>1</a:t>
              </a:r>
            </a:p>
          </p:txBody>
        </p:sp>
        <p:sp>
          <p:nvSpPr>
            <p:cNvPr id="54" name="Oval 15">
              <a:extLst>
                <a:ext uri="{FF2B5EF4-FFF2-40B4-BE49-F238E27FC236}">
                  <a16:creationId xmlns:a16="http://schemas.microsoft.com/office/drawing/2014/main" id="{98F2E28B-7186-E4DF-D405-0A96E17F4E89}"/>
                </a:ext>
              </a:extLst>
            </p:cNvPr>
            <p:cNvSpPr>
              <a:spLocks noChangeArrowheads="1"/>
            </p:cNvSpPr>
            <p:nvPr/>
          </p:nvSpPr>
          <p:spPr bwMode="auto">
            <a:xfrm>
              <a:off x="1309491" y="4292131"/>
              <a:ext cx="1200665" cy="1157544"/>
            </a:xfrm>
            <a:prstGeom prst="ellipse">
              <a:avLst/>
            </a:prstGeom>
            <a:solidFill>
              <a:srgbClr val="01468F"/>
            </a:solidFill>
            <a:ln w="28575">
              <a:noFill/>
              <a:round/>
              <a:headEnd/>
              <a:tailEnd/>
            </a:ln>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pic>
          <p:nvPicPr>
            <p:cNvPr id="55" name="Immagine 54">
              <a:extLst>
                <a:ext uri="{FF2B5EF4-FFF2-40B4-BE49-F238E27FC236}">
                  <a16:creationId xmlns:a16="http://schemas.microsoft.com/office/drawing/2014/main" id="{88071AF5-76DA-C486-3757-E85E88C3D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510" y="4540938"/>
              <a:ext cx="988640" cy="650681"/>
            </a:xfrm>
            <a:prstGeom prst="rect">
              <a:avLst/>
            </a:prstGeom>
          </p:spPr>
        </p:pic>
      </p:grpSp>
      <p:grpSp>
        <p:nvGrpSpPr>
          <p:cNvPr id="97" name="Gruppo 96">
            <a:extLst>
              <a:ext uri="{FF2B5EF4-FFF2-40B4-BE49-F238E27FC236}">
                <a16:creationId xmlns:a16="http://schemas.microsoft.com/office/drawing/2014/main" id="{41C7DFD3-2C91-43FE-F5A5-A685AA42116F}"/>
              </a:ext>
            </a:extLst>
          </p:cNvPr>
          <p:cNvGrpSpPr/>
          <p:nvPr/>
        </p:nvGrpSpPr>
        <p:grpSpPr>
          <a:xfrm>
            <a:off x="3124839" y="2707273"/>
            <a:ext cx="1385382" cy="2770400"/>
            <a:chOff x="4448944" y="2646805"/>
            <a:chExt cx="1500831" cy="3001267"/>
          </a:xfrm>
        </p:grpSpPr>
        <p:sp>
          <p:nvSpPr>
            <p:cNvPr id="98" name="Rectangle 4">
              <a:extLst>
                <a:ext uri="{FF2B5EF4-FFF2-40B4-BE49-F238E27FC236}">
                  <a16:creationId xmlns:a16="http://schemas.microsoft.com/office/drawing/2014/main" id="{C1946812-AD11-B7D3-D12A-62214CE56DB0}"/>
                </a:ext>
              </a:extLst>
            </p:cNvPr>
            <p:cNvSpPr/>
            <p:nvPr/>
          </p:nvSpPr>
          <p:spPr>
            <a:xfrm>
              <a:off x="4448944" y="2646805"/>
              <a:ext cx="1500831" cy="1446929"/>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r>
                <a:rPr lang="it-IT" sz="1292" kern="1200" dirty="0">
                  <a:solidFill>
                    <a:prstClr val="white"/>
                  </a:solidFill>
                  <a:latin typeface="Univers 45 Light" pitchFamily="2" charset="0"/>
                </a:rPr>
                <a:t>Intervista con gli Owner dei Processi</a:t>
              </a:r>
            </a:p>
          </p:txBody>
        </p:sp>
        <p:grpSp>
          <p:nvGrpSpPr>
            <p:cNvPr id="99" name="Group 61">
              <a:extLst>
                <a:ext uri="{FF2B5EF4-FFF2-40B4-BE49-F238E27FC236}">
                  <a16:creationId xmlns:a16="http://schemas.microsoft.com/office/drawing/2014/main" id="{2EC85A3A-243C-7A5D-5A49-E9A408B35F63}"/>
                </a:ext>
              </a:extLst>
            </p:cNvPr>
            <p:cNvGrpSpPr/>
            <p:nvPr/>
          </p:nvGrpSpPr>
          <p:grpSpPr>
            <a:xfrm>
              <a:off x="4601926" y="4277875"/>
              <a:ext cx="1200665" cy="1157544"/>
              <a:chOff x="8967788" y="2705100"/>
              <a:chExt cx="2659063" cy="2667000"/>
            </a:xfrm>
          </p:grpSpPr>
          <p:sp>
            <p:nvSpPr>
              <p:cNvPr id="103" name="Oval 5">
                <a:extLst>
                  <a:ext uri="{FF2B5EF4-FFF2-40B4-BE49-F238E27FC236}">
                    <a16:creationId xmlns:a16="http://schemas.microsoft.com/office/drawing/2014/main" id="{7FCC5970-2609-4846-8AC9-8ABB7BC3F1FC}"/>
                  </a:ext>
                </a:extLst>
              </p:cNvPr>
              <p:cNvSpPr>
                <a:spLocks noChangeArrowheads="1"/>
              </p:cNvSpPr>
              <p:nvPr/>
            </p:nvSpPr>
            <p:spPr bwMode="auto">
              <a:xfrm>
                <a:off x="8967788" y="2705100"/>
                <a:ext cx="2659063" cy="2667000"/>
              </a:xfrm>
              <a:prstGeom prst="ellipse">
                <a:avLst/>
              </a:pr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grpSp>
            <p:nvGrpSpPr>
              <p:cNvPr id="104" name="Group 60">
                <a:extLst>
                  <a:ext uri="{FF2B5EF4-FFF2-40B4-BE49-F238E27FC236}">
                    <a16:creationId xmlns:a16="http://schemas.microsoft.com/office/drawing/2014/main" id="{70ACDCC9-96A3-1DCE-438E-B37888E4C15A}"/>
                  </a:ext>
                </a:extLst>
              </p:cNvPr>
              <p:cNvGrpSpPr/>
              <p:nvPr/>
            </p:nvGrpSpPr>
            <p:grpSpPr>
              <a:xfrm>
                <a:off x="9385301" y="3330575"/>
                <a:ext cx="1809750" cy="1358900"/>
                <a:chOff x="9385301" y="3330575"/>
                <a:chExt cx="1809750" cy="1358900"/>
              </a:xfrm>
            </p:grpSpPr>
            <p:sp>
              <p:nvSpPr>
                <p:cNvPr id="105" name="Freeform 6">
                  <a:extLst>
                    <a:ext uri="{FF2B5EF4-FFF2-40B4-BE49-F238E27FC236}">
                      <a16:creationId xmlns:a16="http://schemas.microsoft.com/office/drawing/2014/main" id="{477EB5AF-D82E-2F73-5D8B-1F0D94096BC7}"/>
                    </a:ext>
                  </a:extLst>
                </p:cNvPr>
                <p:cNvSpPr>
                  <a:spLocks noEditPoints="1"/>
                </p:cNvSpPr>
                <p:nvPr/>
              </p:nvSpPr>
              <p:spPr bwMode="auto">
                <a:xfrm>
                  <a:off x="9385301" y="3330575"/>
                  <a:ext cx="1803400" cy="1358900"/>
                </a:xfrm>
                <a:custGeom>
                  <a:avLst/>
                  <a:gdLst>
                    <a:gd name="T0" fmla="*/ 348 w 480"/>
                    <a:gd name="T1" fmla="*/ 176 h 361"/>
                    <a:gd name="T2" fmla="*/ 299 w 480"/>
                    <a:gd name="T3" fmla="*/ 224 h 361"/>
                    <a:gd name="T4" fmla="*/ 411 w 480"/>
                    <a:gd name="T5" fmla="*/ 317 h 361"/>
                    <a:gd name="T6" fmla="*/ 384 w 480"/>
                    <a:gd name="T7" fmla="*/ 173 h 361"/>
                    <a:gd name="T8" fmla="*/ 112 w 480"/>
                    <a:gd name="T9" fmla="*/ 172 h 361"/>
                    <a:gd name="T10" fmla="*/ 39 w 480"/>
                    <a:gd name="T11" fmla="*/ 224 h 361"/>
                    <a:gd name="T12" fmla="*/ 63 w 480"/>
                    <a:gd name="T13" fmla="*/ 310 h 361"/>
                    <a:gd name="T14" fmla="*/ 188 w 480"/>
                    <a:gd name="T15" fmla="*/ 234 h 361"/>
                    <a:gd name="T16" fmla="*/ 112 w 480"/>
                    <a:gd name="T17" fmla="*/ 172 h 361"/>
                    <a:gd name="T18" fmla="*/ 212 w 480"/>
                    <a:gd name="T19" fmla="*/ 23 h 361"/>
                    <a:gd name="T20" fmla="*/ 216 w 480"/>
                    <a:gd name="T21" fmla="*/ 64 h 361"/>
                    <a:gd name="T22" fmla="*/ 218 w 480"/>
                    <a:gd name="T23" fmla="*/ 95 h 361"/>
                    <a:gd name="T24" fmla="*/ 223 w 480"/>
                    <a:gd name="T25" fmla="*/ 100 h 361"/>
                    <a:gd name="T26" fmla="*/ 238 w 480"/>
                    <a:gd name="T27" fmla="*/ 87 h 361"/>
                    <a:gd name="T28" fmla="*/ 255 w 480"/>
                    <a:gd name="T29" fmla="*/ 94 h 361"/>
                    <a:gd name="T30" fmla="*/ 264 w 480"/>
                    <a:gd name="T31" fmla="*/ 100 h 361"/>
                    <a:gd name="T32" fmla="*/ 265 w 480"/>
                    <a:gd name="T33" fmla="*/ 94 h 361"/>
                    <a:gd name="T34" fmla="*/ 270 w 480"/>
                    <a:gd name="T35" fmla="*/ 31 h 361"/>
                    <a:gd name="T36" fmla="*/ 333 w 480"/>
                    <a:gd name="T37" fmla="*/ 15 h 361"/>
                    <a:gd name="T38" fmla="*/ 383 w 480"/>
                    <a:gd name="T39" fmla="*/ 83 h 361"/>
                    <a:gd name="T40" fmla="*/ 456 w 480"/>
                    <a:gd name="T41" fmla="*/ 186 h 361"/>
                    <a:gd name="T42" fmla="*/ 475 w 480"/>
                    <a:gd name="T43" fmla="*/ 223 h 361"/>
                    <a:gd name="T44" fmla="*/ 465 w 480"/>
                    <a:gd name="T45" fmla="*/ 304 h 361"/>
                    <a:gd name="T46" fmla="*/ 317 w 480"/>
                    <a:gd name="T47" fmla="*/ 342 h 361"/>
                    <a:gd name="T48" fmla="*/ 265 w 480"/>
                    <a:gd name="T49" fmla="*/ 230 h 361"/>
                    <a:gd name="T50" fmla="*/ 246 w 480"/>
                    <a:gd name="T51" fmla="*/ 207 h 361"/>
                    <a:gd name="T52" fmla="*/ 224 w 480"/>
                    <a:gd name="T53" fmla="*/ 208 h 361"/>
                    <a:gd name="T54" fmla="*/ 219 w 480"/>
                    <a:gd name="T55" fmla="*/ 270 h 361"/>
                    <a:gd name="T56" fmla="*/ 92 w 480"/>
                    <a:gd name="T57" fmla="*/ 355 h 361"/>
                    <a:gd name="T58" fmla="*/ 7 w 480"/>
                    <a:gd name="T59" fmla="*/ 229 h 361"/>
                    <a:gd name="T60" fmla="*/ 49 w 480"/>
                    <a:gd name="T61" fmla="*/ 157 h 361"/>
                    <a:gd name="T62" fmla="*/ 146 w 480"/>
                    <a:gd name="T63" fmla="*/ 2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361">
                      <a:moveTo>
                        <a:pt x="372" y="172"/>
                      </a:moveTo>
                      <a:cubicBezTo>
                        <a:pt x="364" y="173"/>
                        <a:pt x="356" y="174"/>
                        <a:pt x="348" y="176"/>
                      </a:cubicBezTo>
                      <a:cubicBezTo>
                        <a:pt x="341" y="179"/>
                        <a:pt x="334" y="182"/>
                        <a:pt x="327" y="187"/>
                      </a:cubicBezTo>
                      <a:cubicBezTo>
                        <a:pt x="314" y="195"/>
                        <a:pt x="305" y="209"/>
                        <a:pt x="299" y="224"/>
                      </a:cubicBezTo>
                      <a:cubicBezTo>
                        <a:pt x="287" y="254"/>
                        <a:pt x="298" y="289"/>
                        <a:pt x="322" y="309"/>
                      </a:cubicBezTo>
                      <a:cubicBezTo>
                        <a:pt x="347" y="330"/>
                        <a:pt x="383" y="333"/>
                        <a:pt x="411" y="317"/>
                      </a:cubicBezTo>
                      <a:cubicBezTo>
                        <a:pt x="440" y="300"/>
                        <a:pt x="454" y="266"/>
                        <a:pt x="448" y="234"/>
                      </a:cubicBezTo>
                      <a:cubicBezTo>
                        <a:pt x="442" y="203"/>
                        <a:pt x="415" y="178"/>
                        <a:pt x="384" y="173"/>
                      </a:cubicBezTo>
                      <a:cubicBezTo>
                        <a:pt x="380" y="173"/>
                        <a:pt x="376" y="173"/>
                        <a:pt x="372" y="172"/>
                      </a:cubicBezTo>
                      <a:close/>
                      <a:moveTo>
                        <a:pt x="112" y="172"/>
                      </a:moveTo>
                      <a:cubicBezTo>
                        <a:pt x="95" y="173"/>
                        <a:pt x="80" y="178"/>
                        <a:pt x="66" y="187"/>
                      </a:cubicBezTo>
                      <a:cubicBezTo>
                        <a:pt x="54" y="196"/>
                        <a:pt x="44" y="210"/>
                        <a:pt x="39" y="224"/>
                      </a:cubicBezTo>
                      <a:cubicBezTo>
                        <a:pt x="33" y="239"/>
                        <a:pt x="33" y="255"/>
                        <a:pt x="37" y="270"/>
                      </a:cubicBezTo>
                      <a:cubicBezTo>
                        <a:pt x="41" y="286"/>
                        <a:pt x="51" y="299"/>
                        <a:pt x="63" y="310"/>
                      </a:cubicBezTo>
                      <a:cubicBezTo>
                        <a:pt x="87" y="331"/>
                        <a:pt x="124" y="332"/>
                        <a:pt x="151" y="316"/>
                      </a:cubicBezTo>
                      <a:cubicBezTo>
                        <a:pt x="180" y="300"/>
                        <a:pt x="194" y="266"/>
                        <a:pt x="188" y="234"/>
                      </a:cubicBezTo>
                      <a:cubicBezTo>
                        <a:pt x="181" y="202"/>
                        <a:pt x="154" y="178"/>
                        <a:pt x="122" y="173"/>
                      </a:cubicBezTo>
                      <a:cubicBezTo>
                        <a:pt x="119" y="173"/>
                        <a:pt x="115" y="173"/>
                        <a:pt x="112" y="172"/>
                      </a:cubicBezTo>
                      <a:close/>
                      <a:moveTo>
                        <a:pt x="179" y="2"/>
                      </a:moveTo>
                      <a:cubicBezTo>
                        <a:pt x="193" y="3"/>
                        <a:pt x="207" y="9"/>
                        <a:pt x="212" y="23"/>
                      </a:cubicBezTo>
                      <a:cubicBezTo>
                        <a:pt x="215" y="29"/>
                        <a:pt x="215" y="36"/>
                        <a:pt x="215" y="42"/>
                      </a:cubicBezTo>
                      <a:cubicBezTo>
                        <a:pt x="215" y="50"/>
                        <a:pt x="216" y="57"/>
                        <a:pt x="216" y="64"/>
                      </a:cubicBezTo>
                      <a:cubicBezTo>
                        <a:pt x="217" y="71"/>
                        <a:pt x="217" y="78"/>
                        <a:pt x="218" y="84"/>
                      </a:cubicBezTo>
                      <a:cubicBezTo>
                        <a:pt x="218" y="88"/>
                        <a:pt x="218" y="92"/>
                        <a:pt x="218" y="95"/>
                      </a:cubicBezTo>
                      <a:cubicBezTo>
                        <a:pt x="218" y="96"/>
                        <a:pt x="218" y="100"/>
                        <a:pt x="219" y="100"/>
                      </a:cubicBezTo>
                      <a:cubicBezTo>
                        <a:pt x="219" y="101"/>
                        <a:pt x="223" y="100"/>
                        <a:pt x="223" y="100"/>
                      </a:cubicBezTo>
                      <a:cubicBezTo>
                        <a:pt x="226" y="98"/>
                        <a:pt x="228" y="95"/>
                        <a:pt x="230" y="92"/>
                      </a:cubicBezTo>
                      <a:cubicBezTo>
                        <a:pt x="232" y="89"/>
                        <a:pt x="234" y="87"/>
                        <a:pt x="238" y="87"/>
                      </a:cubicBezTo>
                      <a:cubicBezTo>
                        <a:pt x="241" y="86"/>
                        <a:pt x="245" y="86"/>
                        <a:pt x="248" y="87"/>
                      </a:cubicBezTo>
                      <a:cubicBezTo>
                        <a:pt x="251" y="88"/>
                        <a:pt x="253" y="91"/>
                        <a:pt x="255" y="94"/>
                      </a:cubicBezTo>
                      <a:cubicBezTo>
                        <a:pt x="257" y="97"/>
                        <a:pt x="258" y="99"/>
                        <a:pt x="262" y="100"/>
                      </a:cubicBezTo>
                      <a:cubicBezTo>
                        <a:pt x="263" y="100"/>
                        <a:pt x="264" y="101"/>
                        <a:pt x="264" y="100"/>
                      </a:cubicBezTo>
                      <a:cubicBezTo>
                        <a:pt x="266" y="100"/>
                        <a:pt x="265" y="101"/>
                        <a:pt x="265" y="99"/>
                      </a:cubicBezTo>
                      <a:cubicBezTo>
                        <a:pt x="266" y="98"/>
                        <a:pt x="265" y="96"/>
                        <a:pt x="265" y="94"/>
                      </a:cubicBezTo>
                      <a:cubicBezTo>
                        <a:pt x="266" y="87"/>
                        <a:pt x="266" y="79"/>
                        <a:pt x="267" y="72"/>
                      </a:cubicBezTo>
                      <a:cubicBezTo>
                        <a:pt x="268" y="58"/>
                        <a:pt x="268" y="44"/>
                        <a:pt x="270" y="31"/>
                      </a:cubicBezTo>
                      <a:cubicBezTo>
                        <a:pt x="271" y="17"/>
                        <a:pt x="282" y="6"/>
                        <a:pt x="296" y="3"/>
                      </a:cubicBezTo>
                      <a:cubicBezTo>
                        <a:pt x="310" y="0"/>
                        <a:pt x="323" y="5"/>
                        <a:pt x="333" y="15"/>
                      </a:cubicBezTo>
                      <a:cubicBezTo>
                        <a:pt x="343" y="25"/>
                        <a:pt x="350" y="37"/>
                        <a:pt x="358" y="48"/>
                      </a:cubicBezTo>
                      <a:cubicBezTo>
                        <a:pt x="367" y="59"/>
                        <a:pt x="375" y="71"/>
                        <a:pt x="383" y="83"/>
                      </a:cubicBezTo>
                      <a:cubicBezTo>
                        <a:pt x="400" y="105"/>
                        <a:pt x="415" y="129"/>
                        <a:pt x="431" y="152"/>
                      </a:cubicBezTo>
                      <a:cubicBezTo>
                        <a:pt x="439" y="163"/>
                        <a:pt x="447" y="175"/>
                        <a:pt x="456" y="186"/>
                      </a:cubicBezTo>
                      <a:cubicBezTo>
                        <a:pt x="459" y="192"/>
                        <a:pt x="464" y="197"/>
                        <a:pt x="467" y="203"/>
                      </a:cubicBezTo>
                      <a:cubicBezTo>
                        <a:pt x="470" y="209"/>
                        <a:pt x="473" y="216"/>
                        <a:pt x="475" y="223"/>
                      </a:cubicBezTo>
                      <a:cubicBezTo>
                        <a:pt x="479" y="237"/>
                        <a:pt x="480" y="250"/>
                        <a:pt x="479" y="264"/>
                      </a:cubicBezTo>
                      <a:cubicBezTo>
                        <a:pt x="477" y="278"/>
                        <a:pt x="472" y="292"/>
                        <a:pt x="465" y="304"/>
                      </a:cubicBezTo>
                      <a:cubicBezTo>
                        <a:pt x="451" y="328"/>
                        <a:pt x="427" y="347"/>
                        <a:pt x="400" y="354"/>
                      </a:cubicBezTo>
                      <a:cubicBezTo>
                        <a:pt x="372" y="361"/>
                        <a:pt x="342" y="357"/>
                        <a:pt x="317" y="342"/>
                      </a:cubicBezTo>
                      <a:cubicBezTo>
                        <a:pt x="293" y="328"/>
                        <a:pt x="275" y="304"/>
                        <a:pt x="268" y="276"/>
                      </a:cubicBezTo>
                      <a:cubicBezTo>
                        <a:pt x="265" y="261"/>
                        <a:pt x="265" y="246"/>
                        <a:pt x="265" y="230"/>
                      </a:cubicBezTo>
                      <a:cubicBezTo>
                        <a:pt x="265" y="225"/>
                        <a:pt x="266" y="217"/>
                        <a:pt x="263" y="212"/>
                      </a:cubicBezTo>
                      <a:cubicBezTo>
                        <a:pt x="260" y="206"/>
                        <a:pt x="252" y="207"/>
                        <a:pt x="246" y="207"/>
                      </a:cubicBezTo>
                      <a:cubicBezTo>
                        <a:pt x="241" y="207"/>
                        <a:pt x="237" y="207"/>
                        <a:pt x="233" y="207"/>
                      </a:cubicBezTo>
                      <a:cubicBezTo>
                        <a:pt x="230" y="207"/>
                        <a:pt x="227" y="207"/>
                        <a:pt x="224" y="208"/>
                      </a:cubicBezTo>
                      <a:cubicBezTo>
                        <a:pt x="219" y="211"/>
                        <a:pt x="220" y="220"/>
                        <a:pt x="220" y="225"/>
                      </a:cubicBezTo>
                      <a:cubicBezTo>
                        <a:pt x="220" y="240"/>
                        <a:pt x="221" y="255"/>
                        <a:pt x="219" y="270"/>
                      </a:cubicBezTo>
                      <a:cubicBezTo>
                        <a:pt x="213" y="297"/>
                        <a:pt x="197" y="324"/>
                        <a:pt x="173" y="339"/>
                      </a:cubicBezTo>
                      <a:cubicBezTo>
                        <a:pt x="149" y="354"/>
                        <a:pt x="120" y="361"/>
                        <a:pt x="92" y="355"/>
                      </a:cubicBezTo>
                      <a:cubicBezTo>
                        <a:pt x="64" y="349"/>
                        <a:pt x="38" y="333"/>
                        <a:pt x="22" y="309"/>
                      </a:cubicBezTo>
                      <a:cubicBezTo>
                        <a:pt x="7" y="285"/>
                        <a:pt x="0" y="257"/>
                        <a:pt x="7" y="229"/>
                      </a:cubicBezTo>
                      <a:cubicBezTo>
                        <a:pt x="11" y="215"/>
                        <a:pt x="17" y="203"/>
                        <a:pt x="25" y="191"/>
                      </a:cubicBezTo>
                      <a:cubicBezTo>
                        <a:pt x="33" y="180"/>
                        <a:pt x="41" y="168"/>
                        <a:pt x="49" y="157"/>
                      </a:cubicBezTo>
                      <a:cubicBezTo>
                        <a:pt x="65" y="134"/>
                        <a:pt x="81" y="111"/>
                        <a:pt x="97" y="88"/>
                      </a:cubicBezTo>
                      <a:cubicBezTo>
                        <a:pt x="113" y="65"/>
                        <a:pt x="128" y="41"/>
                        <a:pt x="146" y="20"/>
                      </a:cubicBezTo>
                      <a:cubicBezTo>
                        <a:pt x="155" y="10"/>
                        <a:pt x="165" y="2"/>
                        <a:pt x="179" y="2"/>
                      </a:cubicBezTo>
                      <a:close/>
                    </a:path>
                  </a:pathLst>
                </a:custGeom>
                <a:solidFill>
                  <a:srgbClr val="0F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06" name="Oval 7">
                  <a:extLst>
                    <a:ext uri="{FF2B5EF4-FFF2-40B4-BE49-F238E27FC236}">
                      <a16:creationId xmlns:a16="http://schemas.microsoft.com/office/drawing/2014/main" id="{A290333D-54A6-7B8E-D4AC-8A3B6B9024FA}"/>
                    </a:ext>
                  </a:extLst>
                </p:cNvPr>
                <p:cNvSpPr>
                  <a:spLocks noChangeArrowheads="1"/>
                </p:cNvSpPr>
                <p:nvPr/>
              </p:nvSpPr>
              <p:spPr bwMode="auto">
                <a:xfrm>
                  <a:off x="9399588" y="3857625"/>
                  <a:ext cx="823913" cy="823913"/>
                </a:xfrm>
                <a:prstGeom prst="ellipse">
                  <a:avLst/>
                </a:prstGeom>
                <a:solidFill>
                  <a:srgbClr val="2D5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07" name="Oval 8">
                  <a:extLst>
                    <a:ext uri="{FF2B5EF4-FFF2-40B4-BE49-F238E27FC236}">
                      <a16:creationId xmlns:a16="http://schemas.microsoft.com/office/drawing/2014/main" id="{B6BD3CF7-F81D-948D-4769-47CBB4057AC4}"/>
                    </a:ext>
                  </a:extLst>
                </p:cNvPr>
                <p:cNvSpPr>
                  <a:spLocks noChangeArrowheads="1"/>
                </p:cNvSpPr>
                <p:nvPr/>
              </p:nvSpPr>
              <p:spPr bwMode="auto">
                <a:xfrm>
                  <a:off x="10377488" y="3857625"/>
                  <a:ext cx="817563" cy="823913"/>
                </a:xfrm>
                <a:prstGeom prst="ellipse">
                  <a:avLst/>
                </a:prstGeom>
                <a:solidFill>
                  <a:srgbClr val="2D5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08" name="Oval 11">
                  <a:extLst>
                    <a:ext uri="{FF2B5EF4-FFF2-40B4-BE49-F238E27FC236}">
                      <a16:creationId xmlns:a16="http://schemas.microsoft.com/office/drawing/2014/main" id="{39177B50-8EB3-86C0-C307-86BF3E095372}"/>
                    </a:ext>
                  </a:extLst>
                </p:cNvPr>
                <p:cNvSpPr>
                  <a:spLocks noChangeArrowheads="1"/>
                </p:cNvSpPr>
                <p:nvPr/>
              </p:nvSpPr>
              <p:spPr bwMode="auto">
                <a:xfrm>
                  <a:off x="9520238" y="3981450"/>
                  <a:ext cx="582613" cy="581025"/>
                </a:xfrm>
                <a:prstGeom prst="ellipse">
                  <a:avLst/>
                </a:prstGeom>
                <a:solidFill>
                  <a:srgbClr val="6DCA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09" name="Oval 12">
                  <a:extLst>
                    <a:ext uri="{FF2B5EF4-FFF2-40B4-BE49-F238E27FC236}">
                      <a16:creationId xmlns:a16="http://schemas.microsoft.com/office/drawing/2014/main" id="{BFA86B61-D911-C7AC-AEC7-807D6FDADC83}"/>
                    </a:ext>
                  </a:extLst>
                </p:cNvPr>
                <p:cNvSpPr>
                  <a:spLocks noChangeArrowheads="1"/>
                </p:cNvSpPr>
                <p:nvPr/>
              </p:nvSpPr>
              <p:spPr bwMode="auto">
                <a:xfrm>
                  <a:off x="10496551" y="3981450"/>
                  <a:ext cx="579438" cy="581025"/>
                </a:xfrm>
                <a:prstGeom prst="ellipse">
                  <a:avLst/>
                </a:prstGeom>
                <a:solidFill>
                  <a:srgbClr val="6DCA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10" name="Line 13">
                  <a:extLst>
                    <a:ext uri="{FF2B5EF4-FFF2-40B4-BE49-F238E27FC236}">
                      <a16:creationId xmlns:a16="http://schemas.microsoft.com/office/drawing/2014/main" id="{E4FE9233-4B05-A56B-EACB-74BF2A5B2C42}"/>
                    </a:ext>
                  </a:extLst>
                </p:cNvPr>
                <p:cNvSpPr>
                  <a:spLocks noChangeShapeType="1"/>
                </p:cNvSpPr>
                <p:nvPr/>
              </p:nvSpPr>
              <p:spPr bwMode="auto">
                <a:xfrm flipV="1">
                  <a:off x="9621838" y="4159250"/>
                  <a:ext cx="247650" cy="236538"/>
                </a:xfrm>
                <a:prstGeom prst="line">
                  <a:avLst/>
                </a:prstGeom>
                <a:noFill/>
                <a:ln w="111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11" name="Line 14">
                  <a:extLst>
                    <a:ext uri="{FF2B5EF4-FFF2-40B4-BE49-F238E27FC236}">
                      <a16:creationId xmlns:a16="http://schemas.microsoft.com/office/drawing/2014/main" id="{40127EDE-F355-F0D4-5744-974F0223866A}"/>
                    </a:ext>
                  </a:extLst>
                </p:cNvPr>
                <p:cNvSpPr>
                  <a:spLocks noChangeShapeType="1"/>
                </p:cNvSpPr>
                <p:nvPr/>
              </p:nvSpPr>
              <p:spPr bwMode="auto">
                <a:xfrm flipV="1">
                  <a:off x="9798051" y="4244975"/>
                  <a:ext cx="142875" cy="128588"/>
                </a:xfrm>
                <a:prstGeom prst="line">
                  <a:avLst/>
                </a:prstGeom>
                <a:noFill/>
                <a:ln w="111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12" name="Line 15">
                  <a:extLst>
                    <a:ext uri="{FF2B5EF4-FFF2-40B4-BE49-F238E27FC236}">
                      <a16:creationId xmlns:a16="http://schemas.microsoft.com/office/drawing/2014/main" id="{917E3566-7134-92A2-4744-F27DD8E81984}"/>
                    </a:ext>
                  </a:extLst>
                </p:cNvPr>
                <p:cNvSpPr>
                  <a:spLocks noChangeShapeType="1"/>
                </p:cNvSpPr>
                <p:nvPr/>
              </p:nvSpPr>
              <p:spPr bwMode="auto">
                <a:xfrm flipV="1">
                  <a:off x="10567988" y="4052888"/>
                  <a:ext cx="357188" cy="342900"/>
                </a:xfrm>
                <a:prstGeom prst="line">
                  <a:avLst/>
                </a:prstGeom>
                <a:noFill/>
                <a:ln w="111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13" name="Line 16">
                  <a:extLst>
                    <a:ext uri="{FF2B5EF4-FFF2-40B4-BE49-F238E27FC236}">
                      <a16:creationId xmlns:a16="http://schemas.microsoft.com/office/drawing/2014/main" id="{59E1AF00-2158-AC31-4443-8A219D07F01E}"/>
                    </a:ext>
                  </a:extLst>
                </p:cNvPr>
                <p:cNvSpPr>
                  <a:spLocks noChangeShapeType="1"/>
                </p:cNvSpPr>
                <p:nvPr/>
              </p:nvSpPr>
              <p:spPr bwMode="auto">
                <a:xfrm flipV="1">
                  <a:off x="10815638" y="4143375"/>
                  <a:ext cx="142875" cy="128588"/>
                </a:xfrm>
                <a:prstGeom prst="line">
                  <a:avLst/>
                </a:prstGeom>
                <a:noFill/>
                <a:ln w="111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14" name="Freeform 17">
                  <a:extLst>
                    <a:ext uri="{FF2B5EF4-FFF2-40B4-BE49-F238E27FC236}">
                      <a16:creationId xmlns:a16="http://schemas.microsoft.com/office/drawing/2014/main" id="{947001DA-0FB8-C772-D878-BF1EF34E1C2E}"/>
                    </a:ext>
                  </a:extLst>
                </p:cNvPr>
                <p:cNvSpPr>
                  <a:spLocks/>
                </p:cNvSpPr>
                <p:nvPr/>
              </p:nvSpPr>
              <p:spPr bwMode="auto">
                <a:xfrm>
                  <a:off x="10204451" y="3654425"/>
                  <a:ext cx="168275" cy="485775"/>
                </a:xfrm>
                <a:custGeom>
                  <a:avLst/>
                  <a:gdLst>
                    <a:gd name="T0" fmla="*/ 45 w 45"/>
                    <a:gd name="T1" fmla="*/ 14 h 129"/>
                    <a:gd name="T2" fmla="*/ 44 w 45"/>
                    <a:gd name="T3" fmla="*/ 14 h 129"/>
                    <a:gd name="T4" fmla="*/ 37 w 45"/>
                    <a:gd name="T5" fmla="*/ 8 h 129"/>
                    <a:gd name="T6" fmla="*/ 30 w 45"/>
                    <a:gd name="T7" fmla="*/ 1 h 129"/>
                    <a:gd name="T8" fmla="*/ 20 w 45"/>
                    <a:gd name="T9" fmla="*/ 1 h 129"/>
                    <a:gd name="T10" fmla="*/ 12 w 45"/>
                    <a:gd name="T11" fmla="*/ 6 h 129"/>
                    <a:gd name="T12" fmla="*/ 5 w 45"/>
                    <a:gd name="T13" fmla="*/ 14 h 129"/>
                    <a:gd name="T14" fmla="*/ 1 w 45"/>
                    <a:gd name="T15" fmla="*/ 14 h 129"/>
                    <a:gd name="T16" fmla="*/ 0 w 45"/>
                    <a:gd name="T17" fmla="*/ 9 h 129"/>
                    <a:gd name="T18" fmla="*/ 0 w 45"/>
                    <a:gd name="T19" fmla="*/ 6 h 129"/>
                    <a:gd name="T20" fmla="*/ 4 w 45"/>
                    <a:gd name="T21" fmla="*/ 125 h 129"/>
                    <a:gd name="T22" fmla="*/ 6 w 45"/>
                    <a:gd name="T23" fmla="*/ 122 h 129"/>
                    <a:gd name="T24" fmla="*/ 15 w 45"/>
                    <a:gd name="T25" fmla="*/ 121 h 129"/>
                    <a:gd name="T26" fmla="*/ 28 w 45"/>
                    <a:gd name="T27" fmla="*/ 121 h 129"/>
                    <a:gd name="T28" fmla="*/ 45 w 45"/>
                    <a:gd name="T29" fmla="*/ 125 h 129"/>
                    <a:gd name="T30" fmla="*/ 45 w 45"/>
                    <a:gd name="T31" fmla="*/ 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129">
                      <a:moveTo>
                        <a:pt x="45" y="14"/>
                      </a:moveTo>
                      <a:cubicBezTo>
                        <a:pt x="45" y="14"/>
                        <a:pt x="44" y="14"/>
                        <a:pt x="44" y="14"/>
                      </a:cubicBezTo>
                      <a:cubicBezTo>
                        <a:pt x="40" y="13"/>
                        <a:pt x="39" y="11"/>
                        <a:pt x="37" y="8"/>
                      </a:cubicBezTo>
                      <a:cubicBezTo>
                        <a:pt x="35" y="5"/>
                        <a:pt x="33" y="2"/>
                        <a:pt x="30" y="1"/>
                      </a:cubicBezTo>
                      <a:cubicBezTo>
                        <a:pt x="27" y="0"/>
                        <a:pt x="23" y="0"/>
                        <a:pt x="20" y="1"/>
                      </a:cubicBezTo>
                      <a:cubicBezTo>
                        <a:pt x="16" y="1"/>
                        <a:pt x="14" y="3"/>
                        <a:pt x="12" y="6"/>
                      </a:cubicBezTo>
                      <a:cubicBezTo>
                        <a:pt x="10" y="9"/>
                        <a:pt x="8" y="12"/>
                        <a:pt x="5" y="14"/>
                      </a:cubicBezTo>
                      <a:cubicBezTo>
                        <a:pt x="5" y="14"/>
                        <a:pt x="1" y="15"/>
                        <a:pt x="1" y="14"/>
                      </a:cubicBezTo>
                      <a:cubicBezTo>
                        <a:pt x="0" y="14"/>
                        <a:pt x="0" y="10"/>
                        <a:pt x="0" y="9"/>
                      </a:cubicBezTo>
                      <a:cubicBezTo>
                        <a:pt x="0" y="8"/>
                        <a:pt x="0" y="7"/>
                        <a:pt x="0" y="6"/>
                      </a:cubicBezTo>
                      <a:cubicBezTo>
                        <a:pt x="0" y="6"/>
                        <a:pt x="2" y="129"/>
                        <a:pt x="4" y="125"/>
                      </a:cubicBezTo>
                      <a:cubicBezTo>
                        <a:pt x="5" y="124"/>
                        <a:pt x="5" y="123"/>
                        <a:pt x="6" y="122"/>
                      </a:cubicBezTo>
                      <a:cubicBezTo>
                        <a:pt x="9" y="121"/>
                        <a:pt x="12" y="121"/>
                        <a:pt x="15" y="121"/>
                      </a:cubicBezTo>
                      <a:cubicBezTo>
                        <a:pt x="19" y="121"/>
                        <a:pt x="23" y="121"/>
                        <a:pt x="28" y="121"/>
                      </a:cubicBezTo>
                      <a:cubicBezTo>
                        <a:pt x="33" y="121"/>
                        <a:pt x="41" y="120"/>
                        <a:pt x="45" y="125"/>
                      </a:cubicBezTo>
                      <a:lnTo>
                        <a:pt x="45" y="14"/>
                      </a:lnTo>
                      <a:close/>
                    </a:path>
                  </a:pathLst>
                </a:custGeom>
                <a:solidFill>
                  <a:srgbClr val="2D5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grpSp>
        </p:grpSp>
        <p:sp>
          <p:nvSpPr>
            <p:cNvPr id="100" name="Rectangle 33">
              <a:extLst>
                <a:ext uri="{FF2B5EF4-FFF2-40B4-BE49-F238E27FC236}">
                  <a16:creationId xmlns:a16="http://schemas.microsoft.com/office/drawing/2014/main" id="{503F101C-C07C-E86A-642F-D86CE686C91A}"/>
                </a:ext>
              </a:extLst>
            </p:cNvPr>
            <p:cNvSpPr/>
            <p:nvPr/>
          </p:nvSpPr>
          <p:spPr>
            <a:xfrm>
              <a:off x="4460438" y="4093734"/>
              <a:ext cx="1477840" cy="1554338"/>
            </a:xfrm>
            <a:prstGeom prst="rect">
              <a:avLst/>
            </a:prstGeom>
            <a:noFill/>
            <a:ln w="28575">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endParaRPr lang="en-GB" sz="2215" b="1" kern="1200" dirty="0">
                <a:solidFill>
                  <a:prstClr val="white"/>
                </a:solidFill>
                <a:latin typeface="Arial"/>
              </a:endParaRPr>
            </a:p>
          </p:txBody>
        </p:sp>
        <p:sp>
          <p:nvSpPr>
            <p:cNvPr id="101" name="Oval 5">
              <a:extLst>
                <a:ext uri="{FF2B5EF4-FFF2-40B4-BE49-F238E27FC236}">
                  <a16:creationId xmlns:a16="http://schemas.microsoft.com/office/drawing/2014/main" id="{51EC2FDD-4303-DA4F-141F-2DDFE4080DC6}"/>
                </a:ext>
              </a:extLst>
            </p:cNvPr>
            <p:cNvSpPr>
              <a:spLocks noChangeArrowheads="1"/>
            </p:cNvSpPr>
            <p:nvPr/>
          </p:nvSpPr>
          <p:spPr bwMode="auto">
            <a:xfrm>
              <a:off x="4593595" y="4253071"/>
              <a:ext cx="1200665" cy="1157544"/>
            </a:xfrm>
            <a:prstGeom prst="ellipse">
              <a:avLst/>
            </a:pr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pic>
          <p:nvPicPr>
            <p:cNvPr id="102" name="Immagine 101">
              <a:extLst>
                <a:ext uri="{FF2B5EF4-FFF2-40B4-BE49-F238E27FC236}">
                  <a16:creationId xmlns:a16="http://schemas.microsoft.com/office/drawing/2014/main" id="{1D0EC221-EC0A-E67E-9B20-0C13A8F827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022" y="4576315"/>
              <a:ext cx="1087360" cy="551393"/>
            </a:xfrm>
            <a:prstGeom prst="rect">
              <a:avLst/>
            </a:prstGeom>
          </p:spPr>
        </p:pic>
      </p:grpSp>
      <p:grpSp>
        <p:nvGrpSpPr>
          <p:cNvPr id="115" name="Gruppo 114">
            <a:extLst>
              <a:ext uri="{FF2B5EF4-FFF2-40B4-BE49-F238E27FC236}">
                <a16:creationId xmlns:a16="http://schemas.microsoft.com/office/drawing/2014/main" id="{D682C762-E87C-2736-D3C3-1160BF21C76C}"/>
              </a:ext>
            </a:extLst>
          </p:cNvPr>
          <p:cNvGrpSpPr/>
          <p:nvPr/>
        </p:nvGrpSpPr>
        <p:grpSpPr>
          <a:xfrm>
            <a:off x="7660556" y="2196184"/>
            <a:ext cx="1385382" cy="3281489"/>
            <a:chOff x="7556625" y="1812722"/>
            <a:chExt cx="1500831" cy="3554946"/>
          </a:xfrm>
        </p:grpSpPr>
        <p:sp>
          <p:nvSpPr>
            <p:cNvPr id="116" name="Rectangle 5">
              <a:extLst>
                <a:ext uri="{FF2B5EF4-FFF2-40B4-BE49-F238E27FC236}">
                  <a16:creationId xmlns:a16="http://schemas.microsoft.com/office/drawing/2014/main" id="{CF0E9C72-B2FB-9175-B233-2E921C32B19F}"/>
                </a:ext>
              </a:extLst>
            </p:cNvPr>
            <p:cNvSpPr/>
            <p:nvPr/>
          </p:nvSpPr>
          <p:spPr>
            <a:xfrm>
              <a:off x="7556625" y="2366400"/>
              <a:ext cx="1500831" cy="1446929"/>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r>
                <a:rPr lang="it-IT" sz="1292" kern="1200" dirty="0">
                  <a:solidFill>
                    <a:prstClr val="white"/>
                  </a:solidFill>
                  <a:latin typeface="Univers 45 Light" pitchFamily="2" charset="0"/>
                </a:rPr>
                <a:t>Modello D.Lgs.231/2001</a:t>
              </a:r>
            </a:p>
          </p:txBody>
        </p:sp>
        <p:sp>
          <p:nvSpPr>
            <p:cNvPr id="117" name="Rectangle 34">
              <a:extLst>
                <a:ext uri="{FF2B5EF4-FFF2-40B4-BE49-F238E27FC236}">
                  <a16:creationId xmlns:a16="http://schemas.microsoft.com/office/drawing/2014/main" id="{9D039326-1CBF-3F8C-2158-ABEAD9DDE0B8}"/>
                </a:ext>
              </a:extLst>
            </p:cNvPr>
            <p:cNvSpPr/>
            <p:nvPr/>
          </p:nvSpPr>
          <p:spPr>
            <a:xfrm>
              <a:off x="7568117" y="3813330"/>
              <a:ext cx="1477840" cy="1554338"/>
            </a:xfrm>
            <a:prstGeom prst="rect">
              <a:avLst/>
            </a:prstGeom>
            <a:noFill/>
            <a:ln w="2857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endParaRPr lang="en-GB" sz="2215" b="1" kern="1200" dirty="0">
                <a:solidFill>
                  <a:prstClr val="white"/>
                </a:solidFill>
                <a:latin typeface="Arial"/>
              </a:endParaRPr>
            </a:p>
          </p:txBody>
        </p:sp>
        <p:sp>
          <p:nvSpPr>
            <p:cNvPr id="118" name="Oval 5">
              <a:extLst>
                <a:ext uri="{FF2B5EF4-FFF2-40B4-BE49-F238E27FC236}">
                  <a16:creationId xmlns:a16="http://schemas.microsoft.com/office/drawing/2014/main" id="{0F61E033-4A95-1F0C-F96D-925291F1A643}"/>
                </a:ext>
              </a:extLst>
            </p:cNvPr>
            <p:cNvSpPr>
              <a:spLocks noChangeArrowheads="1"/>
            </p:cNvSpPr>
            <p:nvPr/>
          </p:nvSpPr>
          <p:spPr bwMode="auto">
            <a:xfrm>
              <a:off x="7718957" y="4034972"/>
              <a:ext cx="1200665" cy="1157544"/>
            </a:xfrm>
            <a:prstGeom prst="ellipse">
              <a:avLst/>
            </a:prstGeom>
            <a:solidFill>
              <a:srgbClr val="0091DA"/>
            </a:solidFill>
            <a:ln>
              <a:noFill/>
            </a:ln>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19" name="Oval 77">
              <a:extLst>
                <a:ext uri="{FF2B5EF4-FFF2-40B4-BE49-F238E27FC236}">
                  <a16:creationId xmlns:a16="http://schemas.microsoft.com/office/drawing/2014/main" id="{70AE8CE6-F7C8-C10E-88DA-1B5E85011F12}"/>
                </a:ext>
              </a:extLst>
            </p:cNvPr>
            <p:cNvSpPr>
              <a:spLocks noChangeAspect="1"/>
            </p:cNvSpPr>
            <p:nvPr/>
          </p:nvSpPr>
          <p:spPr>
            <a:xfrm>
              <a:off x="7954237" y="1812722"/>
              <a:ext cx="736646" cy="734938"/>
            </a:xfrm>
            <a:prstGeom prst="ellipse">
              <a:avLst/>
            </a:prstGeom>
            <a:solidFill>
              <a:schemeClr val="bg1"/>
            </a:solidFill>
            <a:ln w="38100" cap="flat" cmpd="sng" algn="ctr">
              <a:solidFill>
                <a:srgbClr val="0091DA"/>
              </a:solidFill>
              <a:prstDash val="solid"/>
            </a:ln>
            <a:effectLst/>
          </p:spPr>
          <p:txBody>
            <a:bodyPr lIns="0" tIns="0" rIns="0" bIns="0" rtlCol="0" anchor="b"/>
            <a:lstStyle/>
            <a:p>
              <a:pPr algn="ctr" defTabSz="391557" rtl="0">
                <a:defRPr/>
              </a:pPr>
              <a:r>
                <a:rPr lang="en-US" sz="3692" b="1" dirty="0">
                  <a:solidFill>
                    <a:srgbClr val="00338D"/>
                  </a:solidFill>
                  <a:latin typeface="KPMG Bold" panose="020B0803030202040204" pitchFamily="34" charset="0"/>
                  <a:ea typeface="+mn-ea"/>
                  <a:cs typeface="+mn-cs"/>
                </a:rPr>
                <a:t>3</a:t>
              </a:r>
            </a:p>
          </p:txBody>
        </p:sp>
        <p:pic>
          <p:nvPicPr>
            <p:cNvPr id="120" name="Immagine 119">
              <a:extLst>
                <a:ext uri="{FF2B5EF4-FFF2-40B4-BE49-F238E27FC236}">
                  <a16:creationId xmlns:a16="http://schemas.microsoft.com/office/drawing/2014/main" id="{60949069-F45B-DE32-25C8-CDA8318663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4237" y="4196803"/>
              <a:ext cx="695317" cy="852034"/>
            </a:xfrm>
            <a:prstGeom prst="rect">
              <a:avLst/>
            </a:prstGeom>
          </p:spPr>
        </p:pic>
      </p:grpSp>
      <p:sp>
        <p:nvSpPr>
          <p:cNvPr id="121" name="Rectangle 34">
            <a:extLst>
              <a:ext uri="{FF2B5EF4-FFF2-40B4-BE49-F238E27FC236}">
                <a16:creationId xmlns:a16="http://schemas.microsoft.com/office/drawing/2014/main" id="{6871A1EB-307C-4DF8-BF49-3B25E5170185}"/>
              </a:ext>
            </a:extLst>
          </p:cNvPr>
          <p:cNvSpPr/>
          <p:nvPr/>
        </p:nvSpPr>
        <p:spPr>
          <a:xfrm>
            <a:off x="1558037" y="2558162"/>
            <a:ext cx="6027926" cy="3003264"/>
          </a:xfrm>
          <a:prstGeom prst="rect">
            <a:avLst/>
          </a:prstGeom>
          <a:noFill/>
          <a:ln w="38100">
            <a:solidFill>
              <a:srgbClr val="EAAA00"/>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endParaRPr lang="en-GB" sz="2215" b="1" kern="1200" dirty="0">
              <a:solidFill>
                <a:prstClr val="white"/>
              </a:solidFill>
              <a:latin typeface="Arial"/>
            </a:endParaRPr>
          </a:p>
        </p:txBody>
      </p:sp>
      <p:sp>
        <p:nvSpPr>
          <p:cNvPr id="122" name="Rectangle 5">
            <a:extLst>
              <a:ext uri="{FF2B5EF4-FFF2-40B4-BE49-F238E27FC236}">
                <a16:creationId xmlns:a16="http://schemas.microsoft.com/office/drawing/2014/main" id="{6CC3FE92-2869-37D5-6CEC-F2C4CCF174D7}"/>
              </a:ext>
            </a:extLst>
          </p:cNvPr>
          <p:cNvSpPr/>
          <p:nvPr/>
        </p:nvSpPr>
        <p:spPr>
          <a:xfrm>
            <a:off x="2922197" y="1951564"/>
            <a:ext cx="3174484" cy="419354"/>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r>
              <a:rPr lang="it-IT" sz="1292" b="1" kern="1200" dirty="0">
                <a:solidFill>
                  <a:prstClr val="white"/>
                </a:solidFill>
                <a:latin typeface="Univers 45 Light" pitchFamily="2" charset="0"/>
              </a:rPr>
              <a:t>Control Risk Self Assessment</a:t>
            </a:r>
          </a:p>
        </p:txBody>
      </p:sp>
      <p:sp>
        <p:nvSpPr>
          <p:cNvPr id="123" name="Oval 77">
            <a:extLst>
              <a:ext uri="{FF2B5EF4-FFF2-40B4-BE49-F238E27FC236}">
                <a16:creationId xmlns:a16="http://schemas.microsoft.com/office/drawing/2014/main" id="{1F25BD66-C3A1-BE5E-2752-3B67D67DA8F5}"/>
              </a:ext>
            </a:extLst>
          </p:cNvPr>
          <p:cNvSpPr>
            <a:spLocks noChangeAspect="1"/>
          </p:cNvSpPr>
          <p:nvPr/>
        </p:nvSpPr>
        <p:spPr>
          <a:xfrm>
            <a:off x="4124988" y="1350328"/>
            <a:ext cx="679981" cy="678404"/>
          </a:xfrm>
          <a:prstGeom prst="ellipse">
            <a:avLst/>
          </a:prstGeom>
          <a:solidFill>
            <a:schemeClr val="bg1"/>
          </a:solidFill>
          <a:ln w="38100" cap="flat" cmpd="sng" algn="ctr">
            <a:solidFill>
              <a:srgbClr val="EAAA00"/>
            </a:solidFill>
            <a:prstDash val="solid"/>
          </a:ln>
          <a:effectLst/>
        </p:spPr>
        <p:txBody>
          <a:bodyPr lIns="0" tIns="0" rIns="0" bIns="0" rtlCol="0" anchor="b"/>
          <a:lstStyle/>
          <a:p>
            <a:pPr algn="ctr" defTabSz="391557" rtl="0">
              <a:defRPr/>
            </a:pPr>
            <a:r>
              <a:rPr lang="en-US" sz="3692" b="1" dirty="0">
                <a:solidFill>
                  <a:srgbClr val="00338D"/>
                </a:solidFill>
                <a:latin typeface="KPMG Bold"/>
                <a:ea typeface="+mn-ea"/>
                <a:cs typeface="+mn-cs"/>
              </a:rPr>
              <a:t>2</a:t>
            </a:r>
          </a:p>
        </p:txBody>
      </p:sp>
      <p:grpSp>
        <p:nvGrpSpPr>
          <p:cNvPr id="124" name="Gruppo 123">
            <a:extLst>
              <a:ext uri="{FF2B5EF4-FFF2-40B4-BE49-F238E27FC236}">
                <a16:creationId xmlns:a16="http://schemas.microsoft.com/office/drawing/2014/main" id="{79A636A0-D0B0-569C-70CC-E74D638D4BD3}"/>
              </a:ext>
            </a:extLst>
          </p:cNvPr>
          <p:cNvGrpSpPr/>
          <p:nvPr/>
        </p:nvGrpSpPr>
        <p:grpSpPr>
          <a:xfrm>
            <a:off x="4626747" y="2707273"/>
            <a:ext cx="1385382" cy="2770400"/>
            <a:chOff x="4448944" y="2646805"/>
            <a:chExt cx="1500831" cy="3001267"/>
          </a:xfrm>
          <a:solidFill>
            <a:schemeClr val="accent1">
              <a:lumMod val="75000"/>
            </a:schemeClr>
          </a:solidFill>
        </p:grpSpPr>
        <p:sp>
          <p:nvSpPr>
            <p:cNvPr id="125" name="Rectangle 4">
              <a:extLst>
                <a:ext uri="{FF2B5EF4-FFF2-40B4-BE49-F238E27FC236}">
                  <a16:creationId xmlns:a16="http://schemas.microsoft.com/office/drawing/2014/main" id="{EFBE29BF-7642-3739-D09D-C49B98E8B8D9}"/>
                </a:ext>
              </a:extLst>
            </p:cNvPr>
            <p:cNvSpPr/>
            <p:nvPr/>
          </p:nvSpPr>
          <p:spPr>
            <a:xfrm>
              <a:off x="4448944" y="2646805"/>
              <a:ext cx="1500831" cy="1446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r>
                <a:rPr lang="it-IT" sz="1292" kern="1200" dirty="0">
                  <a:solidFill>
                    <a:prstClr val="white"/>
                  </a:solidFill>
                  <a:latin typeface="Univers 45 Light" pitchFamily="2" charset="0"/>
                </a:rPr>
                <a:t>Valutazione del rischio</a:t>
              </a:r>
            </a:p>
          </p:txBody>
        </p:sp>
        <p:grpSp>
          <p:nvGrpSpPr>
            <p:cNvPr id="126" name="Group 61">
              <a:extLst>
                <a:ext uri="{FF2B5EF4-FFF2-40B4-BE49-F238E27FC236}">
                  <a16:creationId xmlns:a16="http://schemas.microsoft.com/office/drawing/2014/main" id="{F16341B9-B36C-18A7-034A-91101916A4F5}"/>
                </a:ext>
              </a:extLst>
            </p:cNvPr>
            <p:cNvGrpSpPr/>
            <p:nvPr/>
          </p:nvGrpSpPr>
          <p:grpSpPr>
            <a:xfrm>
              <a:off x="4601926" y="4277875"/>
              <a:ext cx="1200665" cy="1157544"/>
              <a:chOff x="8967788" y="2705100"/>
              <a:chExt cx="2659063" cy="2667000"/>
            </a:xfrm>
            <a:grpFill/>
          </p:grpSpPr>
          <p:sp>
            <p:nvSpPr>
              <p:cNvPr id="129" name="Oval 5">
                <a:extLst>
                  <a:ext uri="{FF2B5EF4-FFF2-40B4-BE49-F238E27FC236}">
                    <a16:creationId xmlns:a16="http://schemas.microsoft.com/office/drawing/2014/main" id="{0EA549F1-F75E-8B66-BB3B-4CE46A063FD4}"/>
                  </a:ext>
                </a:extLst>
              </p:cNvPr>
              <p:cNvSpPr>
                <a:spLocks noChangeArrowheads="1"/>
              </p:cNvSpPr>
              <p:nvPr/>
            </p:nvSpPr>
            <p:spPr bwMode="auto">
              <a:xfrm>
                <a:off x="8967788" y="2705100"/>
                <a:ext cx="2659063" cy="2667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grpSp>
            <p:nvGrpSpPr>
              <p:cNvPr id="130" name="Group 60">
                <a:extLst>
                  <a:ext uri="{FF2B5EF4-FFF2-40B4-BE49-F238E27FC236}">
                    <a16:creationId xmlns:a16="http://schemas.microsoft.com/office/drawing/2014/main" id="{9C66AD31-ED2C-7225-5F4A-C5AE3A0FAE68}"/>
                  </a:ext>
                </a:extLst>
              </p:cNvPr>
              <p:cNvGrpSpPr/>
              <p:nvPr/>
            </p:nvGrpSpPr>
            <p:grpSpPr>
              <a:xfrm>
                <a:off x="9385301" y="3330575"/>
                <a:ext cx="1809750" cy="1358900"/>
                <a:chOff x="9385301" y="3330575"/>
                <a:chExt cx="1809750" cy="1358900"/>
              </a:xfrm>
              <a:grpFill/>
            </p:grpSpPr>
            <p:sp>
              <p:nvSpPr>
                <p:cNvPr id="131" name="Freeform 6">
                  <a:extLst>
                    <a:ext uri="{FF2B5EF4-FFF2-40B4-BE49-F238E27FC236}">
                      <a16:creationId xmlns:a16="http://schemas.microsoft.com/office/drawing/2014/main" id="{88D85892-8174-CE40-0033-60BA78B6F5E3}"/>
                    </a:ext>
                  </a:extLst>
                </p:cNvPr>
                <p:cNvSpPr>
                  <a:spLocks noEditPoints="1"/>
                </p:cNvSpPr>
                <p:nvPr/>
              </p:nvSpPr>
              <p:spPr bwMode="auto">
                <a:xfrm>
                  <a:off x="9385301" y="3330575"/>
                  <a:ext cx="1803400" cy="1358900"/>
                </a:xfrm>
                <a:custGeom>
                  <a:avLst/>
                  <a:gdLst>
                    <a:gd name="T0" fmla="*/ 348 w 480"/>
                    <a:gd name="T1" fmla="*/ 176 h 361"/>
                    <a:gd name="T2" fmla="*/ 299 w 480"/>
                    <a:gd name="T3" fmla="*/ 224 h 361"/>
                    <a:gd name="T4" fmla="*/ 411 w 480"/>
                    <a:gd name="T5" fmla="*/ 317 h 361"/>
                    <a:gd name="T6" fmla="*/ 384 w 480"/>
                    <a:gd name="T7" fmla="*/ 173 h 361"/>
                    <a:gd name="T8" fmla="*/ 112 w 480"/>
                    <a:gd name="T9" fmla="*/ 172 h 361"/>
                    <a:gd name="T10" fmla="*/ 39 w 480"/>
                    <a:gd name="T11" fmla="*/ 224 h 361"/>
                    <a:gd name="T12" fmla="*/ 63 w 480"/>
                    <a:gd name="T13" fmla="*/ 310 h 361"/>
                    <a:gd name="T14" fmla="*/ 188 w 480"/>
                    <a:gd name="T15" fmla="*/ 234 h 361"/>
                    <a:gd name="T16" fmla="*/ 112 w 480"/>
                    <a:gd name="T17" fmla="*/ 172 h 361"/>
                    <a:gd name="T18" fmla="*/ 212 w 480"/>
                    <a:gd name="T19" fmla="*/ 23 h 361"/>
                    <a:gd name="T20" fmla="*/ 216 w 480"/>
                    <a:gd name="T21" fmla="*/ 64 h 361"/>
                    <a:gd name="T22" fmla="*/ 218 w 480"/>
                    <a:gd name="T23" fmla="*/ 95 h 361"/>
                    <a:gd name="T24" fmla="*/ 223 w 480"/>
                    <a:gd name="T25" fmla="*/ 100 h 361"/>
                    <a:gd name="T26" fmla="*/ 238 w 480"/>
                    <a:gd name="T27" fmla="*/ 87 h 361"/>
                    <a:gd name="T28" fmla="*/ 255 w 480"/>
                    <a:gd name="T29" fmla="*/ 94 h 361"/>
                    <a:gd name="T30" fmla="*/ 264 w 480"/>
                    <a:gd name="T31" fmla="*/ 100 h 361"/>
                    <a:gd name="T32" fmla="*/ 265 w 480"/>
                    <a:gd name="T33" fmla="*/ 94 h 361"/>
                    <a:gd name="T34" fmla="*/ 270 w 480"/>
                    <a:gd name="T35" fmla="*/ 31 h 361"/>
                    <a:gd name="T36" fmla="*/ 333 w 480"/>
                    <a:gd name="T37" fmla="*/ 15 h 361"/>
                    <a:gd name="T38" fmla="*/ 383 w 480"/>
                    <a:gd name="T39" fmla="*/ 83 h 361"/>
                    <a:gd name="T40" fmla="*/ 456 w 480"/>
                    <a:gd name="T41" fmla="*/ 186 h 361"/>
                    <a:gd name="T42" fmla="*/ 475 w 480"/>
                    <a:gd name="T43" fmla="*/ 223 h 361"/>
                    <a:gd name="T44" fmla="*/ 465 w 480"/>
                    <a:gd name="T45" fmla="*/ 304 h 361"/>
                    <a:gd name="T46" fmla="*/ 317 w 480"/>
                    <a:gd name="T47" fmla="*/ 342 h 361"/>
                    <a:gd name="T48" fmla="*/ 265 w 480"/>
                    <a:gd name="T49" fmla="*/ 230 h 361"/>
                    <a:gd name="T50" fmla="*/ 246 w 480"/>
                    <a:gd name="T51" fmla="*/ 207 h 361"/>
                    <a:gd name="T52" fmla="*/ 224 w 480"/>
                    <a:gd name="T53" fmla="*/ 208 h 361"/>
                    <a:gd name="T54" fmla="*/ 219 w 480"/>
                    <a:gd name="T55" fmla="*/ 270 h 361"/>
                    <a:gd name="T56" fmla="*/ 92 w 480"/>
                    <a:gd name="T57" fmla="*/ 355 h 361"/>
                    <a:gd name="T58" fmla="*/ 7 w 480"/>
                    <a:gd name="T59" fmla="*/ 229 h 361"/>
                    <a:gd name="T60" fmla="*/ 49 w 480"/>
                    <a:gd name="T61" fmla="*/ 157 h 361"/>
                    <a:gd name="T62" fmla="*/ 146 w 480"/>
                    <a:gd name="T63" fmla="*/ 2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361">
                      <a:moveTo>
                        <a:pt x="372" y="172"/>
                      </a:moveTo>
                      <a:cubicBezTo>
                        <a:pt x="364" y="173"/>
                        <a:pt x="356" y="174"/>
                        <a:pt x="348" y="176"/>
                      </a:cubicBezTo>
                      <a:cubicBezTo>
                        <a:pt x="341" y="179"/>
                        <a:pt x="334" y="182"/>
                        <a:pt x="327" y="187"/>
                      </a:cubicBezTo>
                      <a:cubicBezTo>
                        <a:pt x="314" y="195"/>
                        <a:pt x="305" y="209"/>
                        <a:pt x="299" y="224"/>
                      </a:cubicBezTo>
                      <a:cubicBezTo>
                        <a:pt x="287" y="254"/>
                        <a:pt x="298" y="289"/>
                        <a:pt x="322" y="309"/>
                      </a:cubicBezTo>
                      <a:cubicBezTo>
                        <a:pt x="347" y="330"/>
                        <a:pt x="383" y="333"/>
                        <a:pt x="411" y="317"/>
                      </a:cubicBezTo>
                      <a:cubicBezTo>
                        <a:pt x="440" y="300"/>
                        <a:pt x="454" y="266"/>
                        <a:pt x="448" y="234"/>
                      </a:cubicBezTo>
                      <a:cubicBezTo>
                        <a:pt x="442" y="203"/>
                        <a:pt x="415" y="178"/>
                        <a:pt x="384" y="173"/>
                      </a:cubicBezTo>
                      <a:cubicBezTo>
                        <a:pt x="380" y="173"/>
                        <a:pt x="376" y="173"/>
                        <a:pt x="372" y="172"/>
                      </a:cubicBezTo>
                      <a:close/>
                      <a:moveTo>
                        <a:pt x="112" y="172"/>
                      </a:moveTo>
                      <a:cubicBezTo>
                        <a:pt x="95" y="173"/>
                        <a:pt x="80" y="178"/>
                        <a:pt x="66" y="187"/>
                      </a:cubicBezTo>
                      <a:cubicBezTo>
                        <a:pt x="54" y="196"/>
                        <a:pt x="44" y="210"/>
                        <a:pt x="39" y="224"/>
                      </a:cubicBezTo>
                      <a:cubicBezTo>
                        <a:pt x="33" y="239"/>
                        <a:pt x="33" y="255"/>
                        <a:pt x="37" y="270"/>
                      </a:cubicBezTo>
                      <a:cubicBezTo>
                        <a:pt x="41" y="286"/>
                        <a:pt x="51" y="299"/>
                        <a:pt x="63" y="310"/>
                      </a:cubicBezTo>
                      <a:cubicBezTo>
                        <a:pt x="87" y="331"/>
                        <a:pt x="124" y="332"/>
                        <a:pt x="151" y="316"/>
                      </a:cubicBezTo>
                      <a:cubicBezTo>
                        <a:pt x="180" y="300"/>
                        <a:pt x="194" y="266"/>
                        <a:pt x="188" y="234"/>
                      </a:cubicBezTo>
                      <a:cubicBezTo>
                        <a:pt x="181" y="202"/>
                        <a:pt x="154" y="178"/>
                        <a:pt x="122" y="173"/>
                      </a:cubicBezTo>
                      <a:cubicBezTo>
                        <a:pt x="119" y="173"/>
                        <a:pt x="115" y="173"/>
                        <a:pt x="112" y="172"/>
                      </a:cubicBezTo>
                      <a:close/>
                      <a:moveTo>
                        <a:pt x="179" y="2"/>
                      </a:moveTo>
                      <a:cubicBezTo>
                        <a:pt x="193" y="3"/>
                        <a:pt x="207" y="9"/>
                        <a:pt x="212" y="23"/>
                      </a:cubicBezTo>
                      <a:cubicBezTo>
                        <a:pt x="215" y="29"/>
                        <a:pt x="215" y="36"/>
                        <a:pt x="215" y="42"/>
                      </a:cubicBezTo>
                      <a:cubicBezTo>
                        <a:pt x="215" y="50"/>
                        <a:pt x="216" y="57"/>
                        <a:pt x="216" y="64"/>
                      </a:cubicBezTo>
                      <a:cubicBezTo>
                        <a:pt x="217" y="71"/>
                        <a:pt x="217" y="78"/>
                        <a:pt x="218" y="84"/>
                      </a:cubicBezTo>
                      <a:cubicBezTo>
                        <a:pt x="218" y="88"/>
                        <a:pt x="218" y="92"/>
                        <a:pt x="218" y="95"/>
                      </a:cubicBezTo>
                      <a:cubicBezTo>
                        <a:pt x="218" y="96"/>
                        <a:pt x="218" y="100"/>
                        <a:pt x="219" y="100"/>
                      </a:cubicBezTo>
                      <a:cubicBezTo>
                        <a:pt x="219" y="101"/>
                        <a:pt x="223" y="100"/>
                        <a:pt x="223" y="100"/>
                      </a:cubicBezTo>
                      <a:cubicBezTo>
                        <a:pt x="226" y="98"/>
                        <a:pt x="228" y="95"/>
                        <a:pt x="230" y="92"/>
                      </a:cubicBezTo>
                      <a:cubicBezTo>
                        <a:pt x="232" y="89"/>
                        <a:pt x="234" y="87"/>
                        <a:pt x="238" y="87"/>
                      </a:cubicBezTo>
                      <a:cubicBezTo>
                        <a:pt x="241" y="86"/>
                        <a:pt x="245" y="86"/>
                        <a:pt x="248" y="87"/>
                      </a:cubicBezTo>
                      <a:cubicBezTo>
                        <a:pt x="251" y="88"/>
                        <a:pt x="253" y="91"/>
                        <a:pt x="255" y="94"/>
                      </a:cubicBezTo>
                      <a:cubicBezTo>
                        <a:pt x="257" y="97"/>
                        <a:pt x="258" y="99"/>
                        <a:pt x="262" y="100"/>
                      </a:cubicBezTo>
                      <a:cubicBezTo>
                        <a:pt x="263" y="100"/>
                        <a:pt x="264" y="101"/>
                        <a:pt x="264" y="100"/>
                      </a:cubicBezTo>
                      <a:cubicBezTo>
                        <a:pt x="266" y="100"/>
                        <a:pt x="265" y="101"/>
                        <a:pt x="265" y="99"/>
                      </a:cubicBezTo>
                      <a:cubicBezTo>
                        <a:pt x="266" y="98"/>
                        <a:pt x="265" y="96"/>
                        <a:pt x="265" y="94"/>
                      </a:cubicBezTo>
                      <a:cubicBezTo>
                        <a:pt x="266" y="87"/>
                        <a:pt x="266" y="79"/>
                        <a:pt x="267" y="72"/>
                      </a:cubicBezTo>
                      <a:cubicBezTo>
                        <a:pt x="268" y="58"/>
                        <a:pt x="268" y="44"/>
                        <a:pt x="270" y="31"/>
                      </a:cubicBezTo>
                      <a:cubicBezTo>
                        <a:pt x="271" y="17"/>
                        <a:pt x="282" y="6"/>
                        <a:pt x="296" y="3"/>
                      </a:cubicBezTo>
                      <a:cubicBezTo>
                        <a:pt x="310" y="0"/>
                        <a:pt x="323" y="5"/>
                        <a:pt x="333" y="15"/>
                      </a:cubicBezTo>
                      <a:cubicBezTo>
                        <a:pt x="343" y="25"/>
                        <a:pt x="350" y="37"/>
                        <a:pt x="358" y="48"/>
                      </a:cubicBezTo>
                      <a:cubicBezTo>
                        <a:pt x="367" y="59"/>
                        <a:pt x="375" y="71"/>
                        <a:pt x="383" y="83"/>
                      </a:cubicBezTo>
                      <a:cubicBezTo>
                        <a:pt x="400" y="105"/>
                        <a:pt x="415" y="129"/>
                        <a:pt x="431" y="152"/>
                      </a:cubicBezTo>
                      <a:cubicBezTo>
                        <a:pt x="439" y="163"/>
                        <a:pt x="447" y="175"/>
                        <a:pt x="456" y="186"/>
                      </a:cubicBezTo>
                      <a:cubicBezTo>
                        <a:pt x="459" y="192"/>
                        <a:pt x="464" y="197"/>
                        <a:pt x="467" y="203"/>
                      </a:cubicBezTo>
                      <a:cubicBezTo>
                        <a:pt x="470" y="209"/>
                        <a:pt x="473" y="216"/>
                        <a:pt x="475" y="223"/>
                      </a:cubicBezTo>
                      <a:cubicBezTo>
                        <a:pt x="479" y="237"/>
                        <a:pt x="480" y="250"/>
                        <a:pt x="479" y="264"/>
                      </a:cubicBezTo>
                      <a:cubicBezTo>
                        <a:pt x="477" y="278"/>
                        <a:pt x="472" y="292"/>
                        <a:pt x="465" y="304"/>
                      </a:cubicBezTo>
                      <a:cubicBezTo>
                        <a:pt x="451" y="328"/>
                        <a:pt x="427" y="347"/>
                        <a:pt x="400" y="354"/>
                      </a:cubicBezTo>
                      <a:cubicBezTo>
                        <a:pt x="372" y="361"/>
                        <a:pt x="342" y="357"/>
                        <a:pt x="317" y="342"/>
                      </a:cubicBezTo>
                      <a:cubicBezTo>
                        <a:pt x="293" y="328"/>
                        <a:pt x="275" y="304"/>
                        <a:pt x="268" y="276"/>
                      </a:cubicBezTo>
                      <a:cubicBezTo>
                        <a:pt x="265" y="261"/>
                        <a:pt x="265" y="246"/>
                        <a:pt x="265" y="230"/>
                      </a:cubicBezTo>
                      <a:cubicBezTo>
                        <a:pt x="265" y="225"/>
                        <a:pt x="266" y="217"/>
                        <a:pt x="263" y="212"/>
                      </a:cubicBezTo>
                      <a:cubicBezTo>
                        <a:pt x="260" y="206"/>
                        <a:pt x="252" y="207"/>
                        <a:pt x="246" y="207"/>
                      </a:cubicBezTo>
                      <a:cubicBezTo>
                        <a:pt x="241" y="207"/>
                        <a:pt x="237" y="207"/>
                        <a:pt x="233" y="207"/>
                      </a:cubicBezTo>
                      <a:cubicBezTo>
                        <a:pt x="230" y="207"/>
                        <a:pt x="227" y="207"/>
                        <a:pt x="224" y="208"/>
                      </a:cubicBezTo>
                      <a:cubicBezTo>
                        <a:pt x="219" y="211"/>
                        <a:pt x="220" y="220"/>
                        <a:pt x="220" y="225"/>
                      </a:cubicBezTo>
                      <a:cubicBezTo>
                        <a:pt x="220" y="240"/>
                        <a:pt x="221" y="255"/>
                        <a:pt x="219" y="270"/>
                      </a:cubicBezTo>
                      <a:cubicBezTo>
                        <a:pt x="213" y="297"/>
                        <a:pt x="197" y="324"/>
                        <a:pt x="173" y="339"/>
                      </a:cubicBezTo>
                      <a:cubicBezTo>
                        <a:pt x="149" y="354"/>
                        <a:pt x="120" y="361"/>
                        <a:pt x="92" y="355"/>
                      </a:cubicBezTo>
                      <a:cubicBezTo>
                        <a:pt x="64" y="349"/>
                        <a:pt x="38" y="333"/>
                        <a:pt x="22" y="309"/>
                      </a:cubicBezTo>
                      <a:cubicBezTo>
                        <a:pt x="7" y="285"/>
                        <a:pt x="0" y="257"/>
                        <a:pt x="7" y="229"/>
                      </a:cubicBezTo>
                      <a:cubicBezTo>
                        <a:pt x="11" y="215"/>
                        <a:pt x="17" y="203"/>
                        <a:pt x="25" y="191"/>
                      </a:cubicBezTo>
                      <a:cubicBezTo>
                        <a:pt x="33" y="180"/>
                        <a:pt x="41" y="168"/>
                        <a:pt x="49" y="157"/>
                      </a:cubicBezTo>
                      <a:cubicBezTo>
                        <a:pt x="65" y="134"/>
                        <a:pt x="81" y="111"/>
                        <a:pt x="97" y="88"/>
                      </a:cubicBezTo>
                      <a:cubicBezTo>
                        <a:pt x="113" y="65"/>
                        <a:pt x="128" y="41"/>
                        <a:pt x="146" y="20"/>
                      </a:cubicBezTo>
                      <a:cubicBezTo>
                        <a:pt x="155" y="10"/>
                        <a:pt x="165" y="2"/>
                        <a:pt x="17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32" name="Oval 7">
                  <a:extLst>
                    <a:ext uri="{FF2B5EF4-FFF2-40B4-BE49-F238E27FC236}">
                      <a16:creationId xmlns:a16="http://schemas.microsoft.com/office/drawing/2014/main" id="{B0C4AB23-209B-1971-1D65-AD8075A47CF1}"/>
                    </a:ext>
                  </a:extLst>
                </p:cNvPr>
                <p:cNvSpPr>
                  <a:spLocks noChangeArrowheads="1"/>
                </p:cNvSpPr>
                <p:nvPr/>
              </p:nvSpPr>
              <p:spPr bwMode="auto">
                <a:xfrm>
                  <a:off x="9399588" y="3857625"/>
                  <a:ext cx="823913" cy="823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33" name="Oval 8">
                  <a:extLst>
                    <a:ext uri="{FF2B5EF4-FFF2-40B4-BE49-F238E27FC236}">
                      <a16:creationId xmlns:a16="http://schemas.microsoft.com/office/drawing/2014/main" id="{76FA6871-B16B-A857-8200-7987CF070F7D}"/>
                    </a:ext>
                  </a:extLst>
                </p:cNvPr>
                <p:cNvSpPr>
                  <a:spLocks noChangeArrowheads="1"/>
                </p:cNvSpPr>
                <p:nvPr/>
              </p:nvSpPr>
              <p:spPr bwMode="auto">
                <a:xfrm>
                  <a:off x="10377488" y="3857625"/>
                  <a:ext cx="817563" cy="823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34" name="Oval 11">
                  <a:extLst>
                    <a:ext uri="{FF2B5EF4-FFF2-40B4-BE49-F238E27FC236}">
                      <a16:creationId xmlns:a16="http://schemas.microsoft.com/office/drawing/2014/main" id="{790CBFE6-29C7-87B2-2190-AF6231064290}"/>
                    </a:ext>
                  </a:extLst>
                </p:cNvPr>
                <p:cNvSpPr>
                  <a:spLocks noChangeArrowheads="1"/>
                </p:cNvSpPr>
                <p:nvPr/>
              </p:nvSpPr>
              <p:spPr bwMode="auto">
                <a:xfrm>
                  <a:off x="9520238" y="3981450"/>
                  <a:ext cx="582613" cy="581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35" name="Oval 12">
                  <a:extLst>
                    <a:ext uri="{FF2B5EF4-FFF2-40B4-BE49-F238E27FC236}">
                      <a16:creationId xmlns:a16="http://schemas.microsoft.com/office/drawing/2014/main" id="{6B76A585-6EA5-B569-3635-931792FA1DEA}"/>
                    </a:ext>
                  </a:extLst>
                </p:cNvPr>
                <p:cNvSpPr>
                  <a:spLocks noChangeArrowheads="1"/>
                </p:cNvSpPr>
                <p:nvPr/>
              </p:nvSpPr>
              <p:spPr bwMode="auto">
                <a:xfrm>
                  <a:off x="10496551" y="3981450"/>
                  <a:ext cx="579438" cy="581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36" name="Line 13">
                  <a:extLst>
                    <a:ext uri="{FF2B5EF4-FFF2-40B4-BE49-F238E27FC236}">
                      <a16:creationId xmlns:a16="http://schemas.microsoft.com/office/drawing/2014/main" id="{5FF7D3A3-8EB1-42EB-17EC-529325A3B8EB}"/>
                    </a:ext>
                  </a:extLst>
                </p:cNvPr>
                <p:cNvSpPr>
                  <a:spLocks noChangeShapeType="1"/>
                </p:cNvSpPr>
                <p:nvPr/>
              </p:nvSpPr>
              <p:spPr bwMode="auto">
                <a:xfrm flipV="1">
                  <a:off x="9621838" y="4159250"/>
                  <a:ext cx="247650" cy="236538"/>
                </a:xfrm>
                <a:prstGeom prst="line">
                  <a:avLst/>
                </a:prstGeom>
                <a:grpFill/>
                <a:ln w="11113" cap="flat">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37" name="Line 14">
                  <a:extLst>
                    <a:ext uri="{FF2B5EF4-FFF2-40B4-BE49-F238E27FC236}">
                      <a16:creationId xmlns:a16="http://schemas.microsoft.com/office/drawing/2014/main" id="{C4009DA2-7863-A408-8EAA-CAFE32E407F7}"/>
                    </a:ext>
                  </a:extLst>
                </p:cNvPr>
                <p:cNvSpPr>
                  <a:spLocks noChangeShapeType="1"/>
                </p:cNvSpPr>
                <p:nvPr/>
              </p:nvSpPr>
              <p:spPr bwMode="auto">
                <a:xfrm flipV="1">
                  <a:off x="9798051" y="4244975"/>
                  <a:ext cx="142875" cy="128588"/>
                </a:xfrm>
                <a:prstGeom prst="line">
                  <a:avLst/>
                </a:prstGeom>
                <a:grpFill/>
                <a:ln w="11113" cap="flat">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38" name="Line 15">
                  <a:extLst>
                    <a:ext uri="{FF2B5EF4-FFF2-40B4-BE49-F238E27FC236}">
                      <a16:creationId xmlns:a16="http://schemas.microsoft.com/office/drawing/2014/main" id="{8B0FE383-2A6B-695B-0C94-01186CD9667F}"/>
                    </a:ext>
                  </a:extLst>
                </p:cNvPr>
                <p:cNvSpPr>
                  <a:spLocks noChangeShapeType="1"/>
                </p:cNvSpPr>
                <p:nvPr/>
              </p:nvSpPr>
              <p:spPr bwMode="auto">
                <a:xfrm flipV="1">
                  <a:off x="10567988" y="4052888"/>
                  <a:ext cx="357188" cy="342900"/>
                </a:xfrm>
                <a:prstGeom prst="line">
                  <a:avLst/>
                </a:prstGeom>
                <a:grpFill/>
                <a:ln w="11113" cap="flat">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39" name="Line 16">
                  <a:extLst>
                    <a:ext uri="{FF2B5EF4-FFF2-40B4-BE49-F238E27FC236}">
                      <a16:creationId xmlns:a16="http://schemas.microsoft.com/office/drawing/2014/main" id="{ED253CCC-2328-6B9E-4EAD-2A1EC31F2665}"/>
                    </a:ext>
                  </a:extLst>
                </p:cNvPr>
                <p:cNvSpPr>
                  <a:spLocks noChangeShapeType="1"/>
                </p:cNvSpPr>
                <p:nvPr/>
              </p:nvSpPr>
              <p:spPr bwMode="auto">
                <a:xfrm flipV="1">
                  <a:off x="10815638" y="4143375"/>
                  <a:ext cx="142875" cy="128588"/>
                </a:xfrm>
                <a:prstGeom prst="line">
                  <a:avLst/>
                </a:prstGeom>
                <a:grpFill/>
                <a:ln w="11113" cap="flat">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40" name="Freeform 17">
                  <a:extLst>
                    <a:ext uri="{FF2B5EF4-FFF2-40B4-BE49-F238E27FC236}">
                      <a16:creationId xmlns:a16="http://schemas.microsoft.com/office/drawing/2014/main" id="{E4B275FB-FE92-C2EA-1513-2F56B7317EAC}"/>
                    </a:ext>
                  </a:extLst>
                </p:cNvPr>
                <p:cNvSpPr>
                  <a:spLocks/>
                </p:cNvSpPr>
                <p:nvPr/>
              </p:nvSpPr>
              <p:spPr bwMode="auto">
                <a:xfrm>
                  <a:off x="10204451" y="3654425"/>
                  <a:ext cx="168275" cy="485775"/>
                </a:xfrm>
                <a:custGeom>
                  <a:avLst/>
                  <a:gdLst>
                    <a:gd name="T0" fmla="*/ 45 w 45"/>
                    <a:gd name="T1" fmla="*/ 14 h 129"/>
                    <a:gd name="T2" fmla="*/ 44 w 45"/>
                    <a:gd name="T3" fmla="*/ 14 h 129"/>
                    <a:gd name="T4" fmla="*/ 37 w 45"/>
                    <a:gd name="T5" fmla="*/ 8 h 129"/>
                    <a:gd name="T6" fmla="*/ 30 w 45"/>
                    <a:gd name="T7" fmla="*/ 1 h 129"/>
                    <a:gd name="T8" fmla="*/ 20 w 45"/>
                    <a:gd name="T9" fmla="*/ 1 h 129"/>
                    <a:gd name="T10" fmla="*/ 12 w 45"/>
                    <a:gd name="T11" fmla="*/ 6 h 129"/>
                    <a:gd name="T12" fmla="*/ 5 w 45"/>
                    <a:gd name="T13" fmla="*/ 14 h 129"/>
                    <a:gd name="T14" fmla="*/ 1 w 45"/>
                    <a:gd name="T15" fmla="*/ 14 h 129"/>
                    <a:gd name="T16" fmla="*/ 0 w 45"/>
                    <a:gd name="T17" fmla="*/ 9 h 129"/>
                    <a:gd name="T18" fmla="*/ 0 w 45"/>
                    <a:gd name="T19" fmla="*/ 6 h 129"/>
                    <a:gd name="T20" fmla="*/ 4 w 45"/>
                    <a:gd name="T21" fmla="*/ 125 h 129"/>
                    <a:gd name="T22" fmla="*/ 6 w 45"/>
                    <a:gd name="T23" fmla="*/ 122 h 129"/>
                    <a:gd name="T24" fmla="*/ 15 w 45"/>
                    <a:gd name="T25" fmla="*/ 121 h 129"/>
                    <a:gd name="T26" fmla="*/ 28 w 45"/>
                    <a:gd name="T27" fmla="*/ 121 h 129"/>
                    <a:gd name="T28" fmla="*/ 45 w 45"/>
                    <a:gd name="T29" fmla="*/ 125 h 129"/>
                    <a:gd name="T30" fmla="*/ 45 w 45"/>
                    <a:gd name="T31" fmla="*/ 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129">
                      <a:moveTo>
                        <a:pt x="45" y="14"/>
                      </a:moveTo>
                      <a:cubicBezTo>
                        <a:pt x="45" y="14"/>
                        <a:pt x="44" y="14"/>
                        <a:pt x="44" y="14"/>
                      </a:cubicBezTo>
                      <a:cubicBezTo>
                        <a:pt x="40" y="13"/>
                        <a:pt x="39" y="11"/>
                        <a:pt x="37" y="8"/>
                      </a:cubicBezTo>
                      <a:cubicBezTo>
                        <a:pt x="35" y="5"/>
                        <a:pt x="33" y="2"/>
                        <a:pt x="30" y="1"/>
                      </a:cubicBezTo>
                      <a:cubicBezTo>
                        <a:pt x="27" y="0"/>
                        <a:pt x="23" y="0"/>
                        <a:pt x="20" y="1"/>
                      </a:cubicBezTo>
                      <a:cubicBezTo>
                        <a:pt x="16" y="1"/>
                        <a:pt x="14" y="3"/>
                        <a:pt x="12" y="6"/>
                      </a:cubicBezTo>
                      <a:cubicBezTo>
                        <a:pt x="10" y="9"/>
                        <a:pt x="8" y="12"/>
                        <a:pt x="5" y="14"/>
                      </a:cubicBezTo>
                      <a:cubicBezTo>
                        <a:pt x="5" y="14"/>
                        <a:pt x="1" y="15"/>
                        <a:pt x="1" y="14"/>
                      </a:cubicBezTo>
                      <a:cubicBezTo>
                        <a:pt x="0" y="14"/>
                        <a:pt x="0" y="10"/>
                        <a:pt x="0" y="9"/>
                      </a:cubicBezTo>
                      <a:cubicBezTo>
                        <a:pt x="0" y="8"/>
                        <a:pt x="0" y="7"/>
                        <a:pt x="0" y="6"/>
                      </a:cubicBezTo>
                      <a:cubicBezTo>
                        <a:pt x="0" y="6"/>
                        <a:pt x="2" y="129"/>
                        <a:pt x="4" y="125"/>
                      </a:cubicBezTo>
                      <a:cubicBezTo>
                        <a:pt x="5" y="124"/>
                        <a:pt x="5" y="123"/>
                        <a:pt x="6" y="122"/>
                      </a:cubicBezTo>
                      <a:cubicBezTo>
                        <a:pt x="9" y="121"/>
                        <a:pt x="12" y="121"/>
                        <a:pt x="15" y="121"/>
                      </a:cubicBezTo>
                      <a:cubicBezTo>
                        <a:pt x="19" y="121"/>
                        <a:pt x="23" y="121"/>
                        <a:pt x="28" y="121"/>
                      </a:cubicBezTo>
                      <a:cubicBezTo>
                        <a:pt x="33" y="121"/>
                        <a:pt x="41" y="120"/>
                        <a:pt x="45" y="125"/>
                      </a:cubicBezTo>
                      <a:lnTo>
                        <a:pt x="45"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grpSp>
        </p:grpSp>
        <p:sp>
          <p:nvSpPr>
            <p:cNvPr id="127" name="Rectangle 33">
              <a:extLst>
                <a:ext uri="{FF2B5EF4-FFF2-40B4-BE49-F238E27FC236}">
                  <a16:creationId xmlns:a16="http://schemas.microsoft.com/office/drawing/2014/main" id="{1109C941-C057-4CEC-9713-DE169EB16419}"/>
                </a:ext>
              </a:extLst>
            </p:cNvPr>
            <p:cNvSpPr/>
            <p:nvPr/>
          </p:nvSpPr>
          <p:spPr>
            <a:xfrm>
              <a:off x="4460438" y="4093734"/>
              <a:ext cx="1477840" cy="155433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endParaRPr lang="en-GB" sz="2215" b="1" kern="1200" dirty="0">
                <a:solidFill>
                  <a:prstClr val="white"/>
                </a:solidFill>
                <a:latin typeface="Arial"/>
              </a:endParaRPr>
            </a:p>
          </p:txBody>
        </p:sp>
        <p:sp>
          <p:nvSpPr>
            <p:cNvPr id="128" name="Oval 5">
              <a:extLst>
                <a:ext uri="{FF2B5EF4-FFF2-40B4-BE49-F238E27FC236}">
                  <a16:creationId xmlns:a16="http://schemas.microsoft.com/office/drawing/2014/main" id="{E9D07B66-01A7-756F-C669-6DDF3E26251C}"/>
                </a:ext>
              </a:extLst>
            </p:cNvPr>
            <p:cNvSpPr>
              <a:spLocks noChangeArrowheads="1"/>
            </p:cNvSpPr>
            <p:nvPr/>
          </p:nvSpPr>
          <p:spPr bwMode="auto">
            <a:xfrm>
              <a:off x="4593595" y="4253071"/>
              <a:ext cx="1200665" cy="11575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grpSp>
      <p:grpSp>
        <p:nvGrpSpPr>
          <p:cNvPr id="141" name="Gruppo 140">
            <a:extLst>
              <a:ext uri="{FF2B5EF4-FFF2-40B4-BE49-F238E27FC236}">
                <a16:creationId xmlns:a16="http://schemas.microsoft.com/office/drawing/2014/main" id="{7D1F6D73-BFE4-E9A1-41B7-136CF9E3FB3C}"/>
              </a:ext>
            </a:extLst>
          </p:cNvPr>
          <p:cNvGrpSpPr/>
          <p:nvPr/>
        </p:nvGrpSpPr>
        <p:grpSpPr>
          <a:xfrm>
            <a:off x="6142236" y="2707273"/>
            <a:ext cx="1385382" cy="2770400"/>
            <a:chOff x="4448944" y="2646805"/>
            <a:chExt cx="1500831" cy="3001267"/>
          </a:xfrm>
          <a:solidFill>
            <a:srgbClr val="C6007E"/>
          </a:solidFill>
        </p:grpSpPr>
        <p:sp>
          <p:nvSpPr>
            <p:cNvPr id="142" name="Rectangle 4">
              <a:extLst>
                <a:ext uri="{FF2B5EF4-FFF2-40B4-BE49-F238E27FC236}">
                  <a16:creationId xmlns:a16="http://schemas.microsoft.com/office/drawing/2014/main" id="{A2752A97-B98A-4C34-6E2C-31C31560261E}"/>
                </a:ext>
              </a:extLst>
            </p:cNvPr>
            <p:cNvSpPr/>
            <p:nvPr/>
          </p:nvSpPr>
          <p:spPr>
            <a:xfrm>
              <a:off x="4448944" y="2646805"/>
              <a:ext cx="1500831" cy="1446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r>
                <a:rPr lang="it-IT" sz="1292" kern="1200" dirty="0">
                  <a:solidFill>
                    <a:prstClr val="white"/>
                  </a:solidFill>
                  <a:latin typeface="Univers 45 Light" pitchFamily="2" charset="0"/>
                </a:rPr>
                <a:t>Action Plan</a:t>
              </a:r>
            </a:p>
          </p:txBody>
        </p:sp>
        <p:grpSp>
          <p:nvGrpSpPr>
            <p:cNvPr id="143" name="Group 61">
              <a:extLst>
                <a:ext uri="{FF2B5EF4-FFF2-40B4-BE49-F238E27FC236}">
                  <a16:creationId xmlns:a16="http://schemas.microsoft.com/office/drawing/2014/main" id="{04EBA243-4F30-2568-E28E-CCC64E3A516D}"/>
                </a:ext>
              </a:extLst>
            </p:cNvPr>
            <p:cNvGrpSpPr/>
            <p:nvPr/>
          </p:nvGrpSpPr>
          <p:grpSpPr>
            <a:xfrm>
              <a:off x="4601926" y="4277875"/>
              <a:ext cx="1200665" cy="1157544"/>
              <a:chOff x="8967788" y="2705100"/>
              <a:chExt cx="2659063" cy="2667000"/>
            </a:xfrm>
            <a:grpFill/>
          </p:grpSpPr>
          <p:sp>
            <p:nvSpPr>
              <p:cNvPr id="146" name="Oval 5">
                <a:extLst>
                  <a:ext uri="{FF2B5EF4-FFF2-40B4-BE49-F238E27FC236}">
                    <a16:creationId xmlns:a16="http://schemas.microsoft.com/office/drawing/2014/main" id="{92CE1D45-DD96-EB6F-D736-9EAE9D2F7FEC}"/>
                  </a:ext>
                </a:extLst>
              </p:cNvPr>
              <p:cNvSpPr>
                <a:spLocks noChangeArrowheads="1"/>
              </p:cNvSpPr>
              <p:nvPr/>
            </p:nvSpPr>
            <p:spPr bwMode="auto">
              <a:xfrm>
                <a:off x="8967788" y="2705100"/>
                <a:ext cx="2659063" cy="2667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grpSp>
            <p:nvGrpSpPr>
              <p:cNvPr id="147" name="Group 60">
                <a:extLst>
                  <a:ext uri="{FF2B5EF4-FFF2-40B4-BE49-F238E27FC236}">
                    <a16:creationId xmlns:a16="http://schemas.microsoft.com/office/drawing/2014/main" id="{31060B0F-AF3A-6A17-9A12-133045B0EF13}"/>
                  </a:ext>
                </a:extLst>
              </p:cNvPr>
              <p:cNvGrpSpPr/>
              <p:nvPr/>
            </p:nvGrpSpPr>
            <p:grpSpPr>
              <a:xfrm>
                <a:off x="9385301" y="3330575"/>
                <a:ext cx="1809750" cy="1358900"/>
                <a:chOff x="9385301" y="3330575"/>
                <a:chExt cx="1809750" cy="1358900"/>
              </a:xfrm>
              <a:grpFill/>
            </p:grpSpPr>
            <p:sp>
              <p:nvSpPr>
                <p:cNvPr id="148" name="Freeform 6">
                  <a:extLst>
                    <a:ext uri="{FF2B5EF4-FFF2-40B4-BE49-F238E27FC236}">
                      <a16:creationId xmlns:a16="http://schemas.microsoft.com/office/drawing/2014/main" id="{FF60E9B2-5ED6-3C1D-22E7-6C28C0AF7135}"/>
                    </a:ext>
                  </a:extLst>
                </p:cNvPr>
                <p:cNvSpPr>
                  <a:spLocks noEditPoints="1"/>
                </p:cNvSpPr>
                <p:nvPr/>
              </p:nvSpPr>
              <p:spPr bwMode="auto">
                <a:xfrm>
                  <a:off x="9385301" y="3330575"/>
                  <a:ext cx="1803400" cy="1358900"/>
                </a:xfrm>
                <a:custGeom>
                  <a:avLst/>
                  <a:gdLst>
                    <a:gd name="T0" fmla="*/ 348 w 480"/>
                    <a:gd name="T1" fmla="*/ 176 h 361"/>
                    <a:gd name="T2" fmla="*/ 299 w 480"/>
                    <a:gd name="T3" fmla="*/ 224 h 361"/>
                    <a:gd name="T4" fmla="*/ 411 w 480"/>
                    <a:gd name="T5" fmla="*/ 317 h 361"/>
                    <a:gd name="T6" fmla="*/ 384 w 480"/>
                    <a:gd name="T7" fmla="*/ 173 h 361"/>
                    <a:gd name="T8" fmla="*/ 112 w 480"/>
                    <a:gd name="T9" fmla="*/ 172 h 361"/>
                    <a:gd name="T10" fmla="*/ 39 w 480"/>
                    <a:gd name="T11" fmla="*/ 224 h 361"/>
                    <a:gd name="T12" fmla="*/ 63 w 480"/>
                    <a:gd name="T13" fmla="*/ 310 h 361"/>
                    <a:gd name="T14" fmla="*/ 188 w 480"/>
                    <a:gd name="T15" fmla="*/ 234 h 361"/>
                    <a:gd name="T16" fmla="*/ 112 w 480"/>
                    <a:gd name="T17" fmla="*/ 172 h 361"/>
                    <a:gd name="T18" fmla="*/ 212 w 480"/>
                    <a:gd name="T19" fmla="*/ 23 h 361"/>
                    <a:gd name="T20" fmla="*/ 216 w 480"/>
                    <a:gd name="T21" fmla="*/ 64 h 361"/>
                    <a:gd name="T22" fmla="*/ 218 w 480"/>
                    <a:gd name="T23" fmla="*/ 95 h 361"/>
                    <a:gd name="T24" fmla="*/ 223 w 480"/>
                    <a:gd name="T25" fmla="*/ 100 h 361"/>
                    <a:gd name="T26" fmla="*/ 238 w 480"/>
                    <a:gd name="T27" fmla="*/ 87 h 361"/>
                    <a:gd name="T28" fmla="*/ 255 w 480"/>
                    <a:gd name="T29" fmla="*/ 94 h 361"/>
                    <a:gd name="T30" fmla="*/ 264 w 480"/>
                    <a:gd name="T31" fmla="*/ 100 h 361"/>
                    <a:gd name="T32" fmla="*/ 265 w 480"/>
                    <a:gd name="T33" fmla="*/ 94 h 361"/>
                    <a:gd name="T34" fmla="*/ 270 w 480"/>
                    <a:gd name="T35" fmla="*/ 31 h 361"/>
                    <a:gd name="T36" fmla="*/ 333 w 480"/>
                    <a:gd name="T37" fmla="*/ 15 h 361"/>
                    <a:gd name="T38" fmla="*/ 383 w 480"/>
                    <a:gd name="T39" fmla="*/ 83 h 361"/>
                    <a:gd name="T40" fmla="*/ 456 w 480"/>
                    <a:gd name="T41" fmla="*/ 186 h 361"/>
                    <a:gd name="T42" fmla="*/ 475 w 480"/>
                    <a:gd name="T43" fmla="*/ 223 h 361"/>
                    <a:gd name="T44" fmla="*/ 465 w 480"/>
                    <a:gd name="T45" fmla="*/ 304 h 361"/>
                    <a:gd name="T46" fmla="*/ 317 w 480"/>
                    <a:gd name="T47" fmla="*/ 342 h 361"/>
                    <a:gd name="T48" fmla="*/ 265 w 480"/>
                    <a:gd name="T49" fmla="*/ 230 h 361"/>
                    <a:gd name="T50" fmla="*/ 246 w 480"/>
                    <a:gd name="T51" fmla="*/ 207 h 361"/>
                    <a:gd name="T52" fmla="*/ 224 w 480"/>
                    <a:gd name="T53" fmla="*/ 208 h 361"/>
                    <a:gd name="T54" fmla="*/ 219 w 480"/>
                    <a:gd name="T55" fmla="*/ 270 h 361"/>
                    <a:gd name="T56" fmla="*/ 92 w 480"/>
                    <a:gd name="T57" fmla="*/ 355 h 361"/>
                    <a:gd name="T58" fmla="*/ 7 w 480"/>
                    <a:gd name="T59" fmla="*/ 229 h 361"/>
                    <a:gd name="T60" fmla="*/ 49 w 480"/>
                    <a:gd name="T61" fmla="*/ 157 h 361"/>
                    <a:gd name="T62" fmla="*/ 146 w 480"/>
                    <a:gd name="T63" fmla="*/ 2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361">
                      <a:moveTo>
                        <a:pt x="372" y="172"/>
                      </a:moveTo>
                      <a:cubicBezTo>
                        <a:pt x="364" y="173"/>
                        <a:pt x="356" y="174"/>
                        <a:pt x="348" y="176"/>
                      </a:cubicBezTo>
                      <a:cubicBezTo>
                        <a:pt x="341" y="179"/>
                        <a:pt x="334" y="182"/>
                        <a:pt x="327" y="187"/>
                      </a:cubicBezTo>
                      <a:cubicBezTo>
                        <a:pt x="314" y="195"/>
                        <a:pt x="305" y="209"/>
                        <a:pt x="299" y="224"/>
                      </a:cubicBezTo>
                      <a:cubicBezTo>
                        <a:pt x="287" y="254"/>
                        <a:pt x="298" y="289"/>
                        <a:pt x="322" y="309"/>
                      </a:cubicBezTo>
                      <a:cubicBezTo>
                        <a:pt x="347" y="330"/>
                        <a:pt x="383" y="333"/>
                        <a:pt x="411" y="317"/>
                      </a:cubicBezTo>
                      <a:cubicBezTo>
                        <a:pt x="440" y="300"/>
                        <a:pt x="454" y="266"/>
                        <a:pt x="448" y="234"/>
                      </a:cubicBezTo>
                      <a:cubicBezTo>
                        <a:pt x="442" y="203"/>
                        <a:pt x="415" y="178"/>
                        <a:pt x="384" y="173"/>
                      </a:cubicBezTo>
                      <a:cubicBezTo>
                        <a:pt x="380" y="173"/>
                        <a:pt x="376" y="173"/>
                        <a:pt x="372" y="172"/>
                      </a:cubicBezTo>
                      <a:close/>
                      <a:moveTo>
                        <a:pt x="112" y="172"/>
                      </a:moveTo>
                      <a:cubicBezTo>
                        <a:pt x="95" y="173"/>
                        <a:pt x="80" y="178"/>
                        <a:pt x="66" y="187"/>
                      </a:cubicBezTo>
                      <a:cubicBezTo>
                        <a:pt x="54" y="196"/>
                        <a:pt x="44" y="210"/>
                        <a:pt x="39" y="224"/>
                      </a:cubicBezTo>
                      <a:cubicBezTo>
                        <a:pt x="33" y="239"/>
                        <a:pt x="33" y="255"/>
                        <a:pt x="37" y="270"/>
                      </a:cubicBezTo>
                      <a:cubicBezTo>
                        <a:pt x="41" y="286"/>
                        <a:pt x="51" y="299"/>
                        <a:pt x="63" y="310"/>
                      </a:cubicBezTo>
                      <a:cubicBezTo>
                        <a:pt x="87" y="331"/>
                        <a:pt x="124" y="332"/>
                        <a:pt x="151" y="316"/>
                      </a:cubicBezTo>
                      <a:cubicBezTo>
                        <a:pt x="180" y="300"/>
                        <a:pt x="194" y="266"/>
                        <a:pt x="188" y="234"/>
                      </a:cubicBezTo>
                      <a:cubicBezTo>
                        <a:pt x="181" y="202"/>
                        <a:pt x="154" y="178"/>
                        <a:pt x="122" y="173"/>
                      </a:cubicBezTo>
                      <a:cubicBezTo>
                        <a:pt x="119" y="173"/>
                        <a:pt x="115" y="173"/>
                        <a:pt x="112" y="172"/>
                      </a:cubicBezTo>
                      <a:close/>
                      <a:moveTo>
                        <a:pt x="179" y="2"/>
                      </a:moveTo>
                      <a:cubicBezTo>
                        <a:pt x="193" y="3"/>
                        <a:pt x="207" y="9"/>
                        <a:pt x="212" y="23"/>
                      </a:cubicBezTo>
                      <a:cubicBezTo>
                        <a:pt x="215" y="29"/>
                        <a:pt x="215" y="36"/>
                        <a:pt x="215" y="42"/>
                      </a:cubicBezTo>
                      <a:cubicBezTo>
                        <a:pt x="215" y="50"/>
                        <a:pt x="216" y="57"/>
                        <a:pt x="216" y="64"/>
                      </a:cubicBezTo>
                      <a:cubicBezTo>
                        <a:pt x="217" y="71"/>
                        <a:pt x="217" y="78"/>
                        <a:pt x="218" y="84"/>
                      </a:cubicBezTo>
                      <a:cubicBezTo>
                        <a:pt x="218" y="88"/>
                        <a:pt x="218" y="92"/>
                        <a:pt x="218" y="95"/>
                      </a:cubicBezTo>
                      <a:cubicBezTo>
                        <a:pt x="218" y="96"/>
                        <a:pt x="218" y="100"/>
                        <a:pt x="219" y="100"/>
                      </a:cubicBezTo>
                      <a:cubicBezTo>
                        <a:pt x="219" y="101"/>
                        <a:pt x="223" y="100"/>
                        <a:pt x="223" y="100"/>
                      </a:cubicBezTo>
                      <a:cubicBezTo>
                        <a:pt x="226" y="98"/>
                        <a:pt x="228" y="95"/>
                        <a:pt x="230" y="92"/>
                      </a:cubicBezTo>
                      <a:cubicBezTo>
                        <a:pt x="232" y="89"/>
                        <a:pt x="234" y="87"/>
                        <a:pt x="238" y="87"/>
                      </a:cubicBezTo>
                      <a:cubicBezTo>
                        <a:pt x="241" y="86"/>
                        <a:pt x="245" y="86"/>
                        <a:pt x="248" y="87"/>
                      </a:cubicBezTo>
                      <a:cubicBezTo>
                        <a:pt x="251" y="88"/>
                        <a:pt x="253" y="91"/>
                        <a:pt x="255" y="94"/>
                      </a:cubicBezTo>
                      <a:cubicBezTo>
                        <a:pt x="257" y="97"/>
                        <a:pt x="258" y="99"/>
                        <a:pt x="262" y="100"/>
                      </a:cubicBezTo>
                      <a:cubicBezTo>
                        <a:pt x="263" y="100"/>
                        <a:pt x="264" y="101"/>
                        <a:pt x="264" y="100"/>
                      </a:cubicBezTo>
                      <a:cubicBezTo>
                        <a:pt x="266" y="100"/>
                        <a:pt x="265" y="101"/>
                        <a:pt x="265" y="99"/>
                      </a:cubicBezTo>
                      <a:cubicBezTo>
                        <a:pt x="266" y="98"/>
                        <a:pt x="265" y="96"/>
                        <a:pt x="265" y="94"/>
                      </a:cubicBezTo>
                      <a:cubicBezTo>
                        <a:pt x="266" y="87"/>
                        <a:pt x="266" y="79"/>
                        <a:pt x="267" y="72"/>
                      </a:cubicBezTo>
                      <a:cubicBezTo>
                        <a:pt x="268" y="58"/>
                        <a:pt x="268" y="44"/>
                        <a:pt x="270" y="31"/>
                      </a:cubicBezTo>
                      <a:cubicBezTo>
                        <a:pt x="271" y="17"/>
                        <a:pt x="282" y="6"/>
                        <a:pt x="296" y="3"/>
                      </a:cubicBezTo>
                      <a:cubicBezTo>
                        <a:pt x="310" y="0"/>
                        <a:pt x="323" y="5"/>
                        <a:pt x="333" y="15"/>
                      </a:cubicBezTo>
                      <a:cubicBezTo>
                        <a:pt x="343" y="25"/>
                        <a:pt x="350" y="37"/>
                        <a:pt x="358" y="48"/>
                      </a:cubicBezTo>
                      <a:cubicBezTo>
                        <a:pt x="367" y="59"/>
                        <a:pt x="375" y="71"/>
                        <a:pt x="383" y="83"/>
                      </a:cubicBezTo>
                      <a:cubicBezTo>
                        <a:pt x="400" y="105"/>
                        <a:pt x="415" y="129"/>
                        <a:pt x="431" y="152"/>
                      </a:cubicBezTo>
                      <a:cubicBezTo>
                        <a:pt x="439" y="163"/>
                        <a:pt x="447" y="175"/>
                        <a:pt x="456" y="186"/>
                      </a:cubicBezTo>
                      <a:cubicBezTo>
                        <a:pt x="459" y="192"/>
                        <a:pt x="464" y="197"/>
                        <a:pt x="467" y="203"/>
                      </a:cubicBezTo>
                      <a:cubicBezTo>
                        <a:pt x="470" y="209"/>
                        <a:pt x="473" y="216"/>
                        <a:pt x="475" y="223"/>
                      </a:cubicBezTo>
                      <a:cubicBezTo>
                        <a:pt x="479" y="237"/>
                        <a:pt x="480" y="250"/>
                        <a:pt x="479" y="264"/>
                      </a:cubicBezTo>
                      <a:cubicBezTo>
                        <a:pt x="477" y="278"/>
                        <a:pt x="472" y="292"/>
                        <a:pt x="465" y="304"/>
                      </a:cubicBezTo>
                      <a:cubicBezTo>
                        <a:pt x="451" y="328"/>
                        <a:pt x="427" y="347"/>
                        <a:pt x="400" y="354"/>
                      </a:cubicBezTo>
                      <a:cubicBezTo>
                        <a:pt x="372" y="361"/>
                        <a:pt x="342" y="357"/>
                        <a:pt x="317" y="342"/>
                      </a:cubicBezTo>
                      <a:cubicBezTo>
                        <a:pt x="293" y="328"/>
                        <a:pt x="275" y="304"/>
                        <a:pt x="268" y="276"/>
                      </a:cubicBezTo>
                      <a:cubicBezTo>
                        <a:pt x="265" y="261"/>
                        <a:pt x="265" y="246"/>
                        <a:pt x="265" y="230"/>
                      </a:cubicBezTo>
                      <a:cubicBezTo>
                        <a:pt x="265" y="225"/>
                        <a:pt x="266" y="217"/>
                        <a:pt x="263" y="212"/>
                      </a:cubicBezTo>
                      <a:cubicBezTo>
                        <a:pt x="260" y="206"/>
                        <a:pt x="252" y="207"/>
                        <a:pt x="246" y="207"/>
                      </a:cubicBezTo>
                      <a:cubicBezTo>
                        <a:pt x="241" y="207"/>
                        <a:pt x="237" y="207"/>
                        <a:pt x="233" y="207"/>
                      </a:cubicBezTo>
                      <a:cubicBezTo>
                        <a:pt x="230" y="207"/>
                        <a:pt x="227" y="207"/>
                        <a:pt x="224" y="208"/>
                      </a:cubicBezTo>
                      <a:cubicBezTo>
                        <a:pt x="219" y="211"/>
                        <a:pt x="220" y="220"/>
                        <a:pt x="220" y="225"/>
                      </a:cubicBezTo>
                      <a:cubicBezTo>
                        <a:pt x="220" y="240"/>
                        <a:pt x="221" y="255"/>
                        <a:pt x="219" y="270"/>
                      </a:cubicBezTo>
                      <a:cubicBezTo>
                        <a:pt x="213" y="297"/>
                        <a:pt x="197" y="324"/>
                        <a:pt x="173" y="339"/>
                      </a:cubicBezTo>
                      <a:cubicBezTo>
                        <a:pt x="149" y="354"/>
                        <a:pt x="120" y="361"/>
                        <a:pt x="92" y="355"/>
                      </a:cubicBezTo>
                      <a:cubicBezTo>
                        <a:pt x="64" y="349"/>
                        <a:pt x="38" y="333"/>
                        <a:pt x="22" y="309"/>
                      </a:cubicBezTo>
                      <a:cubicBezTo>
                        <a:pt x="7" y="285"/>
                        <a:pt x="0" y="257"/>
                        <a:pt x="7" y="229"/>
                      </a:cubicBezTo>
                      <a:cubicBezTo>
                        <a:pt x="11" y="215"/>
                        <a:pt x="17" y="203"/>
                        <a:pt x="25" y="191"/>
                      </a:cubicBezTo>
                      <a:cubicBezTo>
                        <a:pt x="33" y="180"/>
                        <a:pt x="41" y="168"/>
                        <a:pt x="49" y="157"/>
                      </a:cubicBezTo>
                      <a:cubicBezTo>
                        <a:pt x="65" y="134"/>
                        <a:pt x="81" y="111"/>
                        <a:pt x="97" y="88"/>
                      </a:cubicBezTo>
                      <a:cubicBezTo>
                        <a:pt x="113" y="65"/>
                        <a:pt x="128" y="41"/>
                        <a:pt x="146" y="20"/>
                      </a:cubicBezTo>
                      <a:cubicBezTo>
                        <a:pt x="155" y="10"/>
                        <a:pt x="165" y="2"/>
                        <a:pt x="17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49" name="Oval 7">
                  <a:extLst>
                    <a:ext uri="{FF2B5EF4-FFF2-40B4-BE49-F238E27FC236}">
                      <a16:creationId xmlns:a16="http://schemas.microsoft.com/office/drawing/2014/main" id="{65217B7F-F1DB-5534-661F-41998E458767}"/>
                    </a:ext>
                  </a:extLst>
                </p:cNvPr>
                <p:cNvSpPr>
                  <a:spLocks noChangeArrowheads="1"/>
                </p:cNvSpPr>
                <p:nvPr/>
              </p:nvSpPr>
              <p:spPr bwMode="auto">
                <a:xfrm>
                  <a:off x="9399588" y="3857625"/>
                  <a:ext cx="823913" cy="823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50" name="Oval 8">
                  <a:extLst>
                    <a:ext uri="{FF2B5EF4-FFF2-40B4-BE49-F238E27FC236}">
                      <a16:creationId xmlns:a16="http://schemas.microsoft.com/office/drawing/2014/main" id="{0879D03E-E6B7-AFA0-2793-D394E9C65CD2}"/>
                    </a:ext>
                  </a:extLst>
                </p:cNvPr>
                <p:cNvSpPr>
                  <a:spLocks noChangeArrowheads="1"/>
                </p:cNvSpPr>
                <p:nvPr/>
              </p:nvSpPr>
              <p:spPr bwMode="auto">
                <a:xfrm>
                  <a:off x="10377488" y="3857625"/>
                  <a:ext cx="817563" cy="823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51" name="Oval 11">
                  <a:extLst>
                    <a:ext uri="{FF2B5EF4-FFF2-40B4-BE49-F238E27FC236}">
                      <a16:creationId xmlns:a16="http://schemas.microsoft.com/office/drawing/2014/main" id="{AD8A1752-746D-8008-E09A-1872F173AB82}"/>
                    </a:ext>
                  </a:extLst>
                </p:cNvPr>
                <p:cNvSpPr>
                  <a:spLocks noChangeArrowheads="1"/>
                </p:cNvSpPr>
                <p:nvPr/>
              </p:nvSpPr>
              <p:spPr bwMode="auto">
                <a:xfrm>
                  <a:off x="9520238" y="3981450"/>
                  <a:ext cx="582613" cy="581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52" name="Oval 12">
                  <a:extLst>
                    <a:ext uri="{FF2B5EF4-FFF2-40B4-BE49-F238E27FC236}">
                      <a16:creationId xmlns:a16="http://schemas.microsoft.com/office/drawing/2014/main" id="{89C519B8-F95A-09F0-24DD-EAFDD1E50A21}"/>
                    </a:ext>
                  </a:extLst>
                </p:cNvPr>
                <p:cNvSpPr>
                  <a:spLocks noChangeArrowheads="1"/>
                </p:cNvSpPr>
                <p:nvPr/>
              </p:nvSpPr>
              <p:spPr bwMode="auto">
                <a:xfrm>
                  <a:off x="10496551" y="3981450"/>
                  <a:ext cx="579438" cy="581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53" name="Line 13">
                  <a:extLst>
                    <a:ext uri="{FF2B5EF4-FFF2-40B4-BE49-F238E27FC236}">
                      <a16:creationId xmlns:a16="http://schemas.microsoft.com/office/drawing/2014/main" id="{419C80C1-25E3-9877-272D-A72BEE05F4B6}"/>
                    </a:ext>
                  </a:extLst>
                </p:cNvPr>
                <p:cNvSpPr>
                  <a:spLocks noChangeShapeType="1"/>
                </p:cNvSpPr>
                <p:nvPr/>
              </p:nvSpPr>
              <p:spPr bwMode="auto">
                <a:xfrm flipV="1">
                  <a:off x="9621838" y="4159250"/>
                  <a:ext cx="247650" cy="236538"/>
                </a:xfrm>
                <a:prstGeom prst="line">
                  <a:avLst/>
                </a:prstGeom>
                <a:grpFill/>
                <a:ln w="11113" cap="flat">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54" name="Line 14">
                  <a:extLst>
                    <a:ext uri="{FF2B5EF4-FFF2-40B4-BE49-F238E27FC236}">
                      <a16:creationId xmlns:a16="http://schemas.microsoft.com/office/drawing/2014/main" id="{56913478-0834-6848-81BD-E79C11A4C228}"/>
                    </a:ext>
                  </a:extLst>
                </p:cNvPr>
                <p:cNvSpPr>
                  <a:spLocks noChangeShapeType="1"/>
                </p:cNvSpPr>
                <p:nvPr/>
              </p:nvSpPr>
              <p:spPr bwMode="auto">
                <a:xfrm flipV="1">
                  <a:off x="9798051" y="4244975"/>
                  <a:ext cx="142875" cy="128588"/>
                </a:xfrm>
                <a:prstGeom prst="line">
                  <a:avLst/>
                </a:prstGeom>
                <a:grpFill/>
                <a:ln w="11113" cap="flat">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55" name="Line 15">
                  <a:extLst>
                    <a:ext uri="{FF2B5EF4-FFF2-40B4-BE49-F238E27FC236}">
                      <a16:creationId xmlns:a16="http://schemas.microsoft.com/office/drawing/2014/main" id="{45880F04-FFE2-3750-2570-B416097DBB18}"/>
                    </a:ext>
                  </a:extLst>
                </p:cNvPr>
                <p:cNvSpPr>
                  <a:spLocks noChangeShapeType="1"/>
                </p:cNvSpPr>
                <p:nvPr/>
              </p:nvSpPr>
              <p:spPr bwMode="auto">
                <a:xfrm flipV="1">
                  <a:off x="10567988" y="4052888"/>
                  <a:ext cx="357188" cy="342900"/>
                </a:xfrm>
                <a:prstGeom prst="line">
                  <a:avLst/>
                </a:prstGeom>
                <a:grpFill/>
                <a:ln w="11113" cap="flat">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56" name="Line 16">
                  <a:extLst>
                    <a:ext uri="{FF2B5EF4-FFF2-40B4-BE49-F238E27FC236}">
                      <a16:creationId xmlns:a16="http://schemas.microsoft.com/office/drawing/2014/main" id="{D9D413A0-E73B-123C-2064-27787FF8BEF8}"/>
                    </a:ext>
                  </a:extLst>
                </p:cNvPr>
                <p:cNvSpPr>
                  <a:spLocks noChangeShapeType="1"/>
                </p:cNvSpPr>
                <p:nvPr/>
              </p:nvSpPr>
              <p:spPr bwMode="auto">
                <a:xfrm flipV="1">
                  <a:off x="10815638" y="4143375"/>
                  <a:ext cx="142875" cy="128588"/>
                </a:xfrm>
                <a:prstGeom prst="line">
                  <a:avLst/>
                </a:prstGeom>
                <a:grpFill/>
                <a:ln w="11113" cap="flat">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157" name="Freeform 17">
                  <a:extLst>
                    <a:ext uri="{FF2B5EF4-FFF2-40B4-BE49-F238E27FC236}">
                      <a16:creationId xmlns:a16="http://schemas.microsoft.com/office/drawing/2014/main" id="{C9646783-F3B9-102A-63A8-BF5D86CEC231}"/>
                    </a:ext>
                  </a:extLst>
                </p:cNvPr>
                <p:cNvSpPr>
                  <a:spLocks/>
                </p:cNvSpPr>
                <p:nvPr/>
              </p:nvSpPr>
              <p:spPr bwMode="auto">
                <a:xfrm>
                  <a:off x="10204451" y="3654425"/>
                  <a:ext cx="168275" cy="485775"/>
                </a:xfrm>
                <a:custGeom>
                  <a:avLst/>
                  <a:gdLst>
                    <a:gd name="T0" fmla="*/ 45 w 45"/>
                    <a:gd name="T1" fmla="*/ 14 h 129"/>
                    <a:gd name="T2" fmla="*/ 44 w 45"/>
                    <a:gd name="T3" fmla="*/ 14 h 129"/>
                    <a:gd name="T4" fmla="*/ 37 w 45"/>
                    <a:gd name="T5" fmla="*/ 8 h 129"/>
                    <a:gd name="T6" fmla="*/ 30 w 45"/>
                    <a:gd name="T7" fmla="*/ 1 h 129"/>
                    <a:gd name="T8" fmla="*/ 20 w 45"/>
                    <a:gd name="T9" fmla="*/ 1 h 129"/>
                    <a:gd name="T10" fmla="*/ 12 w 45"/>
                    <a:gd name="T11" fmla="*/ 6 h 129"/>
                    <a:gd name="T12" fmla="*/ 5 w 45"/>
                    <a:gd name="T13" fmla="*/ 14 h 129"/>
                    <a:gd name="T14" fmla="*/ 1 w 45"/>
                    <a:gd name="T15" fmla="*/ 14 h 129"/>
                    <a:gd name="T16" fmla="*/ 0 w 45"/>
                    <a:gd name="T17" fmla="*/ 9 h 129"/>
                    <a:gd name="T18" fmla="*/ 0 w 45"/>
                    <a:gd name="T19" fmla="*/ 6 h 129"/>
                    <a:gd name="T20" fmla="*/ 4 w 45"/>
                    <a:gd name="T21" fmla="*/ 125 h 129"/>
                    <a:gd name="T22" fmla="*/ 6 w 45"/>
                    <a:gd name="T23" fmla="*/ 122 h 129"/>
                    <a:gd name="T24" fmla="*/ 15 w 45"/>
                    <a:gd name="T25" fmla="*/ 121 h 129"/>
                    <a:gd name="T26" fmla="*/ 28 w 45"/>
                    <a:gd name="T27" fmla="*/ 121 h 129"/>
                    <a:gd name="T28" fmla="*/ 45 w 45"/>
                    <a:gd name="T29" fmla="*/ 125 h 129"/>
                    <a:gd name="T30" fmla="*/ 45 w 45"/>
                    <a:gd name="T31" fmla="*/ 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129">
                      <a:moveTo>
                        <a:pt x="45" y="14"/>
                      </a:moveTo>
                      <a:cubicBezTo>
                        <a:pt x="45" y="14"/>
                        <a:pt x="44" y="14"/>
                        <a:pt x="44" y="14"/>
                      </a:cubicBezTo>
                      <a:cubicBezTo>
                        <a:pt x="40" y="13"/>
                        <a:pt x="39" y="11"/>
                        <a:pt x="37" y="8"/>
                      </a:cubicBezTo>
                      <a:cubicBezTo>
                        <a:pt x="35" y="5"/>
                        <a:pt x="33" y="2"/>
                        <a:pt x="30" y="1"/>
                      </a:cubicBezTo>
                      <a:cubicBezTo>
                        <a:pt x="27" y="0"/>
                        <a:pt x="23" y="0"/>
                        <a:pt x="20" y="1"/>
                      </a:cubicBezTo>
                      <a:cubicBezTo>
                        <a:pt x="16" y="1"/>
                        <a:pt x="14" y="3"/>
                        <a:pt x="12" y="6"/>
                      </a:cubicBezTo>
                      <a:cubicBezTo>
                        <a:pt x="10" y="9"/>
                        <a:pt x="8" y="12"/>
                        <a:pt x="5" y="14"/>
                      </a:cubicBezTo>
                      <a:cubicBezTo>
                        <a:pt x="5" y="14"/>
                        <a:pt x="1" y="15"/>
                        <a:pt x="1" y="14"/>
                      </a:cubicBezTo>
                      <a:cubicBezTo>
                        <a:pt x="0" y="14"/>
                        <a:pt x="0" y="10"/>
                        <a:pt x="0" y="9"/>
                      </a:cubicBezTo>
                      <a:cubicBezTo>
                        <a:pt x="0" y="8"/>
                        <a:pt x="0" y="7"/>
                        <a:pt x="0" y="6"/>
                      </a:cubicBezTo>
                      <a:cubicBezTo>
                        <a:pt x="0" y="6"/>
                        <a:pt x="2" y="129"/>
                        <a:pt x="4" y="125"/>
                      </a:cubicBezTo>
                      <a:cubicBezTo>
                        <a:pt x="5" y="124"/>
                        <a:pt x="5" y="123"/>
                        <a:pt x="6" y="122"/>
                      </a:cubicBezTo>
                      <a:cubicBezTo>
                        <a:pt x="9" y="121"/>
                        <a:pt x="12" y="121"/>
                        <a:pt x="15" y="121"/>
                      </a:cubicBezTo>
                      <a:cubicBezTo>
                        <a:pt x="19" y="121"/>
                        <a:pt x="23" y="121"/>
                        <a:pt x="28" y="121"/>
                      </a:cubicBezTo>
                      <a:cubicBezTo>
                        <a:pt x="33" y="121"/>
                        <a:pt x="41" y="120"/>
                        <a:pt x="45" y="125"/>
                      </a:cubicBezTo>
                      <a:lnTo>
                        <a:pt x="45"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grpSp>
        </p:grpSp>
        <p:sp>
          <p:nvSpPr>
            <p:cNvPr id="144" name="Rectangle 33">
              <a:extLst>
                <a:ext uri="{FF2B5EF4-FFF2-40B4-BE49-F238E27FC236}">
                  <a16:creationId xmlns:a16="http://schemas.microsoft.com/office/drawing/2014/main" id="{98A5A36A-857B-407B-CD8E-A742A3AD10CC}"/>
                </a:ext>
              </a:extLst>
            </p:cNvPr>
            <p:cNvSpPr/>
            <p:nvPr/>
          </p:nvSpPr>
          <p:spPr>
            <a:xfrm>
              <a:off x="4460438" y="4093734"/>
              <a:ext cx="1477840" cy="1554338"/>
            </a:xfrm>
            <a:prstGeom prst="rect">
              <a:avLst/>
            </a:prstGeom>
            <a:noFill/>
            <a:ln w="28575">
              <a:solidFill>
                <a:srgbClr val="C6007E"/>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endParaRPr lang="en-GB" sz="2215" b="1" kern="1200" dirty="0">
                <a:solidFill>
                  <a:prstClr val="white"/>
                </a:solidFill>
                <a:latin typeface="Arial"/>
              </a:endParaRPr>
            </a:p>
          </p:txBody>
        </p:sp>
        <p:sp>
          <p:nvSpPr>
            <p:cNvPr id="145" name="Oval 5">
              <a:extLst>
                <a:ext uri="{FF2B5EF4-FFF2-40B4-BE49-F238E27FC236}">
                  <a16:creationId xmlns:a16="http://schemas.microsoft.com/office/drawing/2014/main" id="{1018FCBC-3A9B-2383-B5A0-961F7B752FA6}"/>
                </a:ext>
              </a:extLst>
            </p:cNvPr>
            <p:cNvSpPr>
              <a:spLocks noChangeArrowheads="1"/>
            </p:cNvSpPr>
            <p:nvPr/>
          </p:nvSpPr>
          <p:spPr bwMode="auto">
            <a:xfrm>
              <a:off x="4593595" y="4253071"/>
              <a:ext cx="1200665" cy="11575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grpSp>
      <p:sp>
        <p:nvSpPr>
          <p:cNvPr id="158" name="Rectangle 5">
            <a:extLst>
              <a:ext uri="{FF2B5EF4-FFF2-40B4-BE49-F238E27FC236}">
                <a16:creationId xmlns:a16="http://schemas.microsoft.com/office/drawing/2014/main" id="{15728B46-6F86-62AB-FDEF-2B5B352606A7}"/>
              </a:ext>
            </a:extLst>
          </p:cNvPr>
          <p:cNvSpPr/>
          <p:nvPr/>
        </p:nvSpPr>
        <p:spPr>
          <a:xfrm>
            <a:off x="1558036" y="2371212"/>
            <a:ext cx="4538644" cy="186950"/>
          </a:xfrm>
          <a:prstGeom prst="rect">
            <a:avLst/>
          </a:prstGeom>
          <a:solidFill>
            <a:srgbClr val="EAAA00"/>
          </a:solidFill>
          <a:ln w="190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r>
              <a:rPr lang="it-IT" sz="1108" b="1" kern="1200" dirty="0">
                <a:solidFill>
                  <a:srgbClr val="00338D"/>
                </a:solidFill>
                <a:latin typeface="Univers 45 Light" pitchFamily="2" charset="0"/>
              </a:rPr>
              <a:t>As Is</a:t>
            </a:r>
          </a:p>
        </p:txBody>
      </p:sp>
      <p:sp>
        <p:nvSpPr>
          <p:cNvPr id="159" name="Rectangle 5">
            <a:extLst>
              <a:ext uri="{FF2B5EF4-FFF2-40B4-BE49-F238E27FC236}">
                <a16:creationId xmlns:a16="http://schemas.microsoft.com/office/drawing/2014/main" id="{70A6A79E-25B2-64F9-9FE4-3E198772002A}"/>
              </a:ext>
            </a:extLst>
          </p:cNvPr>
          <p:cNvSpPr/>
          <p:nvPr/>
        </p:nvSpPr>
        <p:spPr>
          <a:xfrm>
            <a:off x="6087475" y="2370918"/>
            <a:ext cx="1507694" cy="192528"/>
          </a:xfrm>
          <a:prstGeom prst="rect">
            <a:avLst/>
          </a:prstGeom>
          <a:solidFill>
            <a:srgbClr val="EAAA00"/>
          </a:solidFill>
          <a:ln w="190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ctr" defTabSz="844083" rtl="0"/>
            <a:r>
              <a:rPr lang="it-IT" sz="1108" b="1" kern="1200" dirty="0">
                <a:solidFill>
                  <a:srgbClr val="00338D"/>
                </a:solidFill>
                <a:latin typeface="Univers 45 Light" pitchFamily="2" charset="0"/>
              </a:rPr>
              <a:t>Gap Analysis</a:t>
            </a:r>
          </a:p>
        </p:txBody>
      </p:sp>
      <p:cxnSp>
        <p:nvCxnSpPr>
          <p:cNvPr id="160" name="Connettore 1 126">
            <a:extLst>
              <a:ext uri="{FF2B5EF4-FFF2-40B4-BE49-F238E27FC236}">
                <a16:creationId xmlns:a16="http://schemas.microsoft.com/office/drawing/2014/main" id="{D6E28895-922B-BCBE-2A28-76B236A0137E}"/>
              </a:ext>
            </a:extLst>
          </p:cNvPr>
          <p:cNvCxnSpPr/>
          <p:nvPr/>
        </p:nvCxnSpPr>
        <p:spPr>
          <a:xfrm>
            <a:off x="6087474" y="2558162"/>
            <a:ext cx="0" cy="3003264"/>
          </a:xfrm>
          <a:prstGeom prst="line">
            <a:avLst/>
          </a:prstGeom>
          <a:ln w="19050">
            <a:solidFill>
              <a:srgbClr val="00338D"/>
            </a:solidFill>
          </a:ln>
        </p:spPr>
        <p:style>
          <a:lnRef idx="1">
            <a:schemeClr val="accent1"/>
          </a:lnRef>
          <a:fillRef idx="0">
            <a:schemeClr val="accent1"/>
          </a:fillRef>
          <a:effectRef idx="0">
            <a:schemeClr val="accent1"/>
          </a:effectRef>
          <a:fontRef idx="minor">
            <a:schemeClr val="tx1"/>
          </a:fontRef>
        </p:style>
      </p:cxnSp>
      <p:pic>
        <p:nvPicPr>
          <p:cNvPr id="161" name="Immagine 160">
            <a:extLst>
              <a:ext uri="{FF2B5EF4-FFF2-40B4-BE49-F238E27FC236}">
                <a16:creationId xmlns:a16="http://schemas.microsoft.com/office/drawing/2014/main" id="{CFFFEBAB-43E0-F07F-5448-EA84E0969E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1034" y="4180720"/>
            <a:ext cx="922785" cy="1194192"/>
          </a:xfrm>
          <a:prstGeom prst="rect">
            <a:avLst/>
          </a:prstGeom>
        </p:spPr>
      </p:pic>
      <p:pic>
        <p:nvPicPr>
          <p:cNvPr id="162" name="Immagine 161">
            <a:extLst>
              <a:ext uri="{FF2B5EF4-FFF2-40B4-BE49-F238E27FC236}">
                <a16:creationId xmlns:a16="http://schemas.microsoft.com/office/drawing/2014/main" id="{C6A7AF5A-5286-5CC9-4386-2FBAC32D69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0692" y="3403351"/>
            <a:ext cx="1998616" cy="1998616"/>
          </a:xfrm>
          <a:prstGeom prst="rect">
            <a:avLst/>
          </a:prstGeom>
        </p:spPr>
      </p:pic>
      <p:sp>
        <p:nvSpPr>
          <p:cNvPr id="80" name="Rettangolo 79">
            <a:extLst>
              <a:ext uri="{FF2B5EF4-FFF2-40B4-BE49-F238E27FC236}">
                <a16:creationId xmlns:a16="http://schemas.microsoft.com/office/drawing/2014/main" id="{C758488C-F087-2D42-A39E-8ABB545F3155}"/>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20787303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7639200" cy="478523"/>
          </a:xfrm>
        </p:spPr>
        <p:txBody>
          <a:bodyPr/>
          <a:lstStyle/>
          <a:p>
            <a:r>
              <a:rPr lang="it-IT" sz="4431" dirty="0"/>
              <a:t>Approccio Metodologico – Analisi preliminare</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grpSp>
        <p:nvGrpSpPr>
          <p:cNvPr id="2" name="Group 468">
            <a:extLst>
              <a:ext uri="{FF2B5EF4-FFF2-40B4-BE49-F238E27FC236}">
                <a16:creationId xmlns:a16="http://schemas.microsoft.com/office/drawing/2014/main" id="{E110FC3F-0A54-618A-1F47-47274D41B5EA}"/>
              </a:ext>
            </a:extLst>
          </p:cNvPr>
          <p:cNvGrpSpPr>
            <a:grpSpLocks/>
          </p:cNvGrpSpPr>
          <p:nvPr/>
        </p:nvGrpSpPr>
        <p:grpSpPr bwMode="auto">
          <a:xfrm>
            <a:off x="0" y="857251"/>
            <a:ext cx="215503" cy="80962"/>
            <a:chOff x="0" y="0"/>
            <a:chExt cx="453" cy="170"/>
          </a:xfrm>
        </p:grpSpPr>
      </p:grpSp>
      <p:grpSp>
        <p:nvGrpSpPr>
          <p:cNvPr id="3" name="Group 466">
            <a:extLst>
              <a:ext uri="{FF2B5EF4-FFF2-40B4-BE49-F238E27FC236}">
                <a16:creationId xmlns:a16="http://schemas.microsoft.com/office/drawing/2014/main" id="{8B583495-64E0-E512-5D3C-B3726F9F18B1}"/>
              </a:ext>
            </a:extLst>
          </p:cNvPr>
          <p:cNvGrpSpPr>
            <a:grpSpLocks/>
          </p:cNvGrpSpPr>
          <p:nvPr/>
        </p:nvGrpSpPr>
        <p:grpSpPr bwMode="auto">
          <a:xfrm>
            <a:off x="1" y="857249"/>
            <a:ext cx="364331" cy="61913"/>
            <a:chOff x="0" y="0"/>
            <a:chExt cx="764" cy="130"/>
          </a:xfrm>
        </p:grpSpPr>
      </p:grpSp>
      <p:grpSp>
        <p:nvGrpSpPr>
          <p:cNvPr id="4" name="Group 460">
            <a:extLst>
              <a:ext uri="{FF2B5EF4-FFF2-40B4-BE49-F238E27FC236}">
                <a16:creationId xmlns:a16="http://schemas.microsoft.com/office/drawing/2014/main" id="{00BFD070-85AE-C445-B72C-3C01DC396FF5}"/>
              </a:ext>
            </a:extLst>
          </p:cNvPr>
          <p:cNvGrpSpPr>
            <a:grpSpLocks/>
          </p:cNvGrpSpPr>
          <p:nvPr/>
        </p:nvGrpSpPr>
        <p:grpSpPr bwMode="auto">
          <a:xfrm>
            <a:off x="0" y="857251"/>
            <a:ext cx="310754" cy="83344"/>
            <a:chOff x="0" y="0"/>
            <a:chExt cx="653" cy="174"/>
          </a:xfrm>
        </p:grpSpPr>
      </p:grpSp>
      <p:grpSp>
        <p:nvGrpSpPr>
          <p:cNvPr id="5" name="Group 456">
            <a:extLst>
              <a:ext uri="{FF2B5EF4-FFF2-40B4-BE49-F238E27FC236}">
                <a16:creationId xmlns:a16="http://schemas.microsoft.com/office/drawing/2014/main" id="{4116AF9A-897B-2F53-AA9A-E3BEBA7B271E}"/>
              </a:ext>
            </a:extLst>
          </p:cNvPr>
          <p:cNvGrpSpPr>
            <a:grpSpLocks/>
          </p:cNvGrpSpPr>
          <p:nvPr/>
        </p:nvGrpSpPr>
        <p:grpSpPr bwMode="auto">
          <a:xfrm>
            <a:off x="0" y="857251"/>
            <a:ext cx="283369" cy="75010"/>
            <a:chOff x="0" y="0"/>
            <a:chExt cx="596" cy="158"/>
          </a:xfrm>
        </p:grpSpPr>
      </p:grpSp>
      <p:grpSp>
        <p:nvGrpSpPr>
          <p:cNvPr id="6" name="Group 449">
            <a:extLst>
              <a:ext uri="{FF2B5EF4-FFF2-40B4-BE49-F238E27FC236}">
                <a16:creationId xmlns:a16="http://schemas.microsoft.com/office/drawing/2014/main" id="{4E519CFF-C7CB-CAD3-7023-24411EC53259}"/>
              </a:ext>
            </a:extLst>
          </p:cNvPr>
          <p:cNvGrpSpPr>
            <a:grpSpLocks/>
          </p:cNvGrpSpPr>
          <p:nvPr/>
        </p:nvGrpSpPr>
        <p:grpSpPr bwMode="auto">
          <a:xfrm>
            <a:off x="1" y="857250"/>
            <a:ext cx="226218" cy="60722"/>
            <a:chOff x="0" y="0"/>
            <a:chExt cx="475" cy="128"/>
          </a:xfrm>
        </p:grpSpPr>
      </p:grpSp>
      <p:grpSp>
        <p:nvGrpSpPr>
          <p:cNvPr id="7" name="Group 447">
            <a:extLst>
              <a:ext uri="{FF2B5EF4-FFF2-40B4-BE49-F238E27FC236}">
                <a16:creationId xmlns:a16="http://schemas.microsoft.com/office/drawing/2014/main" id="{736FD814-C380-F1F2-F9B4-35D898F37A83}"/>
              </a:ext>
            </a:extLst>
          </p:cNvPr>
          <p:cNvGrpSpPr>
            <a:grpSpLocks/>
          </p:cNvGrpSpPr>
          <p:nvPr/>
        </p:nvGrpSpPr>
        <p:grpSpPr bwMode="auto">
          <a:xfrm>
            <a:off x="0" y="857250"/>
            <a:ext cx="207169" cy="60722"/>
            <a:chOff x="0" y="0"/>
            <a:chExt cx="434" cy="128"/>
          </a:xfrm>
        </p:grpSpPr>
      </p:grpSp>
      <p:grpSp>
        <p:nvGrpSpPr>
          <p:cNvPr id="8" name="Group 440">
            <a:extLst>
              <a:ext uri="{FF2B5EF4-FFF2-40B4-BE49-F238E27FC236}">
                <a16:creationId xmlns:a16="http://schemas.microsoft.com/office/drawing/2014/main" id="{587266BD-3CBE-3F38-F596-BC3F8D26EC9D}"/>
              </a:ext>
            </a:extLst>
          </p:cNvPr>
          <p:cNvGrpSpPr>
            <a:grpSpLocks/>
          </p:cNvGrpSpPr>
          <p:nvPr/>
        </p:nvGrpSpPr>
        <p:grpSpPr bwMode="auto">
          <a:xfrm>
            <a:off x="0" y="857250"/>
            <a:ext cx="366713" cy="60722"/>
            <a:chOff x="0" y="0"/>
            <a:chExt cx="770" cy="127"/>
          </a:xfrm>
        </p:grpSpPr>
      </p:grpSp>
      <p:grpSp>
        <p:nvGrpSpPr>
          <p:cNvPr id="9" name="Group 438">
            <a:extLst>
              <a:ext uri="{FF2B5EF4-FFF2-40B4-BE49-F238E27FC236}">
                <a16:creationId xmlns:a16="http://schemas.microsoft.com/office/drawing/2014/main" id="{3C568A75-998F-8705-160A-E074556879E3}"/>
              </a:ext>
            </a:extLst>
          </p:cNvPr>
          <p:cNvGrpSpPr>
            <a:grpSpLocks/>
          </p:cNvGrpSpPr>
          <p:nvPr/>
        </p:nvGrpSpPr>
        <p:grpSpPr bwMode="auto">
          <a:xfrm>
            <a:off x="0" y="857251"/>
            <a:ext cx="283369" cy="75010"/>
            <a:chOff x="0" y="0"/>
            <a:chExt cx="596" cy="158"/>
          </a:xfrm>
        </p:grpSpPr>
      </p:grpSp>
      <p:grpSp>
        <p:nvGrpSpPr>
          <p:cNvPr id="10" name="Group 431">
            <a:extLst>
              <a:ext uri="{FF2B5EF4-FFF2-40B4-BE49-F238E27FC236}">
                <a16:creationId xmlns:a16="http://schemas.microsoft.com/office/drawing/2014/main" id="{2F336D2E-F7A5-8C64-A87C-E7814DF2472B}"/>
              </a:ext>
            </a:extLst>
          </p:cNvPr>
          <p:cNvGrpSpPr>
            <a:grpSpLocks/>
          </p:cNvGrpSpPr>
          <p:nvPr/>
        </p:nvGrpSpPr>
        <p:grpSpPr bwMode="auto">
          <a:xfrm>
            <a:off x="1" y="857250"/>
            <a:ext cx="226218" cy="60722"/>
            <a:chOff x="0" y="0"/>
            <a:chExt cx="475" cy="128"/>
          </a:xfrm>
        </p:grpSpPr>
      </p:grpSp>
      <p:grpSp>
        <p:nvGrpSpPr>
          <p:cNvPr id="22" name="Group 429">
            <a:extLst>
              <a:ext uri="{FF2B5EF4-FFF2-40B4-BE49-F238E27FC236}">
                <a16:creationId xmlns:a16="http://schemas.microsoft.com/office/drawing/2014/main" id="{04E3388D-39EE-D562-EEB4-55602667E273}"/>
              </a:ext>
            </a:extLst>
          </p:cNvPr>
          <p:cNvGrpSpPr>
            <a:grpSpLocks/>
          </p:cNvGrpSpPr>
          <p:nvPr/>
        </p:nvGrpSpPr>
        <p:grpSpPr bwMode="auto">
          <a:xfrm>
            <a:off x="0" y="857250"/>
            <a:ext cx="207169" cy="60722"/>
            <a:chOff x="0" y="0"/>
            <a:chExt cx="434" cy="128"/>
          </a:xfrm>
        </p:grpSpPr>
      </p:grpSp>
      <p:grpSp>
        <p:nvGrpSpPr>
          <p:cNvPr id="23" name="Group 418">
            <a:extLst>
              <a:ext uri="{FF2B5EF4-FFF2-40B4-BE49-F238E27FC236}">
                <a16:creationId xmlns:a16="http://schemas.microsoft.com/office/drawing/2014/main" id="{2398B70B-1C46-8A96-8A3D-2CBE62E8160B}"/>
              </a:ext>
            </a:extLst>
          </p:cNvPr>
          <p:cNvGrpSpPr>
            <a:grpSpLocks/>
          </p:cNvGrpSpPr>
          <p:nvPr/>
        </p:nvGrpSpPr>
        <p:grpSpPr bwMode="auto">
          <a:xfrm>
            <a:off x="0" y="857250"/>
            <a:ext cx="304800" cy="57150"/>
            <a:chOff x="0" y="0"/>
            <a:chExt cx="639" cy="120"/>
          </a:xfrm>
        </p:grpSpPr>
      </p:grpSp>
      <p:grpSp>
        <p:nvGrpSpPr>
          <p:cNvPr id="24" name="Group 414">
            <a:extLst>
              <a:ext uri="{FF2B5EF4-FFF2-40B4-BE49-F238E27FC236}">
                <a16:creationId xmlns:a16="http://schemas.microsoft.com/office/drawing/2014/main" id="{E786BEC1-16B8-0BF4-0799-0ECEF786AD25}"/>
              </a:ext>
            </a:extLst>
          </p:cNvPr>
          <p:cNvGrpSpPr>
            <a:grpSpLocks/>
          </p:cNvGrpSpPr>
          <p:nvPr/>
        </p:nvGrpSpPr>
        <p:grpSpPr bwMode="auto">
          <a:xfrm>
            <a:off x="1" y="857250"/>
            <a:ext cx="226218" cy="60722"/>
            <a:chOff x="0" y="0"/>
            <a:chExt cx="475" cy="128"/>
          </a:xfrm>
        </p:grpSpPr>
      </p:grpSp>
      <p:grpSp>
        <p:nvGrpSpPr>
          <p:cNvPr id="25" name="Group 412">
            <a:extLst>
              <a:ext uri="{FF2B5EF4-FFF2-40B4-BE49-F238E27FC236}">
                <a16:creationId xmlns:a16="http://schemas.microsoft.com/office/drawing/2014/main" id="{84E3EFE0-01C6-76DD-9E21-00A70C1BA51E}"/>
              </a:ext>
            </a:extLst>
          </p:cNvPr>
          <p:cNvGrpSpPr>
            <a:grpSpLocks/>
          </p:cNvGrpSpPr>
          <p:nvPr/>
        </p:nvGrpSpPr>
        <p:grpSpPr bwMode="auto">
          <a:xfrm>
            <a:off x="0" y="857250"/>
            <a:ext cx="207169" cy="60722"/>
            <a:chOff x="0" y="0"/>
            <a:chExt cx="434" cy="128"/>
          </a:xfrm>
        </p:grpSpPr>
      </p:grpSp>
      <p:grpSp>
        <p:nvGrpSpPr>
          <p:cNvPr id="26" name="Group 401">
            <a:extLst>
              <a:ext uri="{FF2B5EF4-FFF2-40B4-BE49-F238E27FC236}">
                <a16:creationId xmlns:a16="http://schemas.microsoft.com/office/drawing/2014/main" id="{F33EEDC2-9A29-F7CF-C802-79FDBB0A592C}"/>
              </a:ext>
            </a:extLst>
          </p:cNvPr>
          <p:cNvGrpSpPr>
            <a:grpSpLocks/>
          </p:cNvGrpSpPr>
          <p:nvPr/>
        </p:nvGrpSpPr>
        <p:grpSpPr bwMode="auto">
          <a:xfrm>
            <a:off x="0" y="857250"/>
            <a:ext cx="304800" cy="57150"/>
            <a:chOff x="0" y="0"/>
            <a:chExt cx="641" cy="120"/>
          </a:xfrm>
        </p:grpSpPr>
      </p:grpSp>
      <p:grpSp>
        <p:nvGrpSpPr>
          <p:cNvPr id="27" name="Group 397">
            <a:extLst>
              <a:ext uri="{FF2B5EF4-FFF2-40B4-BE49-F238E27FC236}">
                <a16:creationId xmlns:a16="http://schemas.microsoft.com/office/drawing/2014/main" id="{541184B0-79CA-F4B8-6220-356692C71AED}"/>
              </a:ext>
            </a:extLst>
          </p:cNvPr>
          <p:cNvGrpSpPr>
            <a:grpSpLocks/>
          </p:cNvGrpSpPr>
          <p:nvPr/>
        </p:nvGrpSpPr>
        <p:grpSpPr bwMode="auto">
          <a:xfrm>
            <a:off x="1" y="857250"/>
            <a:ext cx="233362" cy="45244"/>
            <a:chOff x="0" y="0"/>
            <a:chExt cx="491" cy="94"/>
          </a:xfrm>
        </p:grpSpPr>
      </p:grpSp>
      <p:grpSp>
        <p:nvGrpSpPr>
          <p:cNvPr id="28" name="Group 395">
            <a:extLst>
              <a:ext uri="{FF2B5EF4-FFF2-40B4-BE49-F238E27FC236}">
                <a16:creationId xmlns:a16="http://schemas.microsoft.com/office/drawing/2014/main" id="{FE3E90C7-DB52-4A6B-8D9C-9816DCF2F715}"/>
              </a:ext>
            </a:extLst>
          </p:cNvPr>
          <p:cNvGrpSpPr>
            <a:grpSpLocks/>
          </p:cNvGrpSpPr>
          <p:nvPr/>
        </p:nvGrpSpPr>
        <p:grpSpPr bwMode="auto">
          <a:xfrm>
            <a:off x="0" y="857250"/>
            <a:ext cx="228600" cy="60722"/>
            <a:chOff x="0" y="0"/>
            <a:chExt cx="479" cy="128"/>
          </a:xfrm>
        </p:grpSpPr>
      </p:grpSp>
      <p:grpSp>
        <p:nvGrpSpPr>
          <p:cNvPr id="29" name="Group 393">
            <a:extLst>
              <a:ext uri="{FF2B5EF4-FFF2-40B4-BE49-F238E27FC236}">
                <a16:creationId xmlns:a16="http://schemas.microsoft.com/office/drawing/2014/main" id="{5D4B6862-F4C7-96F9-EEE9-6D82F9115A82}"/>
              </a:ext>
            </a:extLst>
          </p:cNvPr>
          <p:cNvGrpSpPr>
            <a:grpSpLocks/>
          </p:cNvGrpSpPr>
          <p:nvPr/>
        </p:nvGrpSpPr>
        <p:grpSpPr bwMode="auto">
          <a:xfrm>
            <a:off x="0" y="857250"/>
            <a:ext cx="271462" cy="60722"/>
            <a:chOff x="0" y="0"/>
            <a:chExt cx="569" cy="128"/>
          </a:xfrm>
        </p:grpSpPr>
      </p:grpSp>
      <p:grpSp>
        <p:nvGrpSpPr>
          <p:cNvPr id="30" name="Group 381">
            <a:extLst>
              <a:ext uri="{FF2B5EF4-FFF2-40B4-BE49-F238E27FC236}">
                <a16:creationId xmlns:a16="http://schemas.microsoft.com/office/drawing/2014/main" id="{F9551146-9BE3-E925-CFDA-7EEB34857B96}"/>
              </a:ext>
            </a:extLst>
          </p:cNvPr>
          <p:cNvGrpSpPr>
            <a:grpSpLocks/>
          </p:cNvGrpSpPr>
          <p:nvPr/>
        </p:nvGrpSpPr>
        <p:grpSpPr bwMode="auto">
          <a:xfrm>
            <a:off x="1" y="857250"/>
            <a:ext cx="226218" cy="60722"/>
            <a:chOff x="0" y="0"/>
            <a:chExt cx="475" cy="128"/>
          </a:xfrm>
        </p:grpSpPr>
      </p:grpSp>
      <p:grpSp>
        <p:nvGrpSpPr>
          <p:cNvPr id="31" name="Group 379">
            <a:extLst>
              <a:ext uri="{FF2B5EF4-FFF2-40B4-BE49-F238E27FC236}">
                <a16:creationId xmlns:a16="http://schemas.microsoft.com/office/drawing/2014/main" id="{067EB445-9ED2-7F3B-D5C0-94A0E78A10FC}"/>
              </a:ext>
            </a:extLst>
          </p:cNvPr>
          <p:cNvGrpSpPr>
            <a:grpSpLocks/>
          </p:cNvGrpSpPr>
          <p:nvPr/>
        </p:nvGrpSpPr>
        <p:grpSpPr bwMode="auto">
          <a:xfrm>
            <a:off x="1" y="857250"/>
            <a:ext cx="209550" cy="60722"/>
            <a:chOff x="0" y="0"/>
            <a:chExt cx="439" cy="128"/>
          </a:xfrm>
        </p:grpSpPr>
      </p:grpSp>
      <p:grpSp>
        <p:nvGrpSpPr>
          <p:cNvPr id="32" name="Group 376">
            <a:extLst>
              <a:ext uri="{FF2B5EF4-FFF2-40B4-BE49-F238E27FC236}">
                <a16:creationId xmlns:a16="http://schemas.microsoft.com/office/drawing/2014/main" id="{220A70B1-C0D0-7DC5-2CDC-6A2366AF4FBF}"/>
              </a:ext>
            </a:extLst>
          </p:cNvPr>
          <p:cNvGrpSpPr>
            <a:grpSpLocks/>
          </p:cNvGrpSpPr>
          <p:nvPr/>
        </p:nvGrpSpPr>
        <p:grpSpPr bwMode="auto">
          <a:xfrm>
            <a:off x="0" y="857250"/>
            <a:ext cx="197644" cy="58341"/>
            <a:chOff x="0" y="0"/>
            <a:chExt cx="416" cy="123"/>
          </a:xfrm>
        </p:grpSpPr>
      </p:grpSp>
      <p:grpSp>
        <p:nvGrpSpPr>
          <p:cNvPr id="33" name="Group 374">
            <a:extLst>
              <a:ext uri="{FF2B5EF4-FFF2-40B4-BE49-F238E27FC236}">
                <a16:creationId xmlns:a16="http://schemas.microsoft.com/office/drawing/2014/main" id="{C3B2456A-917C-04CF-ACB5-F5D43AA14942}"/>
              </a:ext>
            </a:extLst>
          </p:cNvPr>
          <p:cNvGrpSpPr>
            <a:grpSpLocks/>
          </p:cNvGrpSpPr>
          <p:nvPr/>
        </p:nvGrpSpPr>
        <p:grpSpPr bwMode="auto">
          <a:xfrm>
            <a:off x="0" y="857251"/>
            <a:ext cx="200025" cy="75010"/>
            <a:chOff x="0" y="0"/>
            <a:chExt cx="420" cy="158"/>
          </a:xfrm>
        </p:grpSpPr>
      </p:grpSp>
      <p:grpSp>
        <p:nvGrpSpPr>
          <p:cNvPr id="34" name="Group 369">
            <a:extLst>
              <a:ext uri="{FF2B5EF4-FFF2-40B4-BE49-F238E27FC236}">
                <a16:creationId xmlns:a16="http://schemas.microsoft.com/office/drawing/2014/main" id="{E78F2E2A-8D78-DE64-1031-2BB1C79C0164}"/>
              </a:ext>
            </a:extLst>
          </p:cNvPr>
          <p:cNvGrpSpPr>
            <a:grpSpLocks/>
          </p:cNvGrpSpPr>
          <p:nvPr/>
        </p:nvGrpSpPr>
        <p:grpSpPr bwMode="auto">
          <a:xfrm>
            <a:off x="0" y="857251"/>
            <a:ext cx="339329" cy="64294"/>
            <a:chOff x="0" y="0"/>
            <a:chExt cx="712" cy="136"/>
          </a:xfrm>
        </p:grpSpPr>
      </p:grpSp>
      <p:grpSp>
        <p:nvGrpSpPr>
          <p:cNvPr id="37" name="Group 360">
            <a:extLst>
              <a:ext uri="{FF2B5EF4-FFF2-40B4-BE49-F238E27FC236}">
                <a16:creationId xmlns:a16="http://schemas.microsoft.com/office/drawing/2014/main" id="{9006710E-17C9-0DA2-B514-E97733D0C948}"/>
              </a:ext>
            </a:extLst>
          </p:cNvPr>
          <p:cNvGrpSpPr>
            <a:grpSpLocks/>
          </p:cNvGrpSpPr>
          <p:nvPr/>
        </p:nvGrpSpPr>
        <p:grpSpPr bwMode="auto">
          <a:xfrm>
            <a:off x="0" y="857251"/>
            <a:ext cx="421482" cy="75010"/>
            <a:chOff x="0" y="0"/>
            <a:chExt cx="885" cy="158"/>
          </a:xfrm>
        </p:grpSpPr>
      </p:grpSp>
      <p:grpSp>
        <p:nvGrpSpPr>
          <p:cNvPr id="38" name="Group 356">
            <a:extLst>
              <a:ext uri="{FF2B5EF4-FFF2-40B4-BE49-F238E27FC236}">
                <a16:creationId xmlns:a16="http://schemas.microsoft.com/office/drawing/2014/main" id="{7ADE1267-9904-3B3C-080F-A2CE88CB5012}"/>
              </a:ext>
            </a:extLst>
          </p:cNvPr>
          <p:cNvGrpSpPr>
            <a:grpSpLocks/>
          </p:cNvGrpSpPr>
          <p:nvPr/>
        </p:nvGrpSpPr>
        <p:grpSpPr bwMode="auto">
          <a:xfrm>
            <a:off x="0" y="857250"/>
            <a:ext cx="216694" cy="60722"/>
            <a:chOff x="0" y="0"/>
            <a:chExt cx="456" cy="127"/>
          </a:xfrm>
        </p:grpSpPr>
      </p:grpSp>
      <p:grpSp>
        <p:nvGrpSpPr>
          <p:cNvPr id="39" name="Group 354">
            <a:extLst>
              <a:ext uri="{FF2B5EF4-FFF2-40B4-BE49-F238E27FC236}">
                <a16:creationId xmlns:a16="http://schemas.microsoft.com/office/drawing/2014/main" id="{2512ABB5-3050-32EC-6346-0497A4C0577B}"/>
              </a:ext>
            </a:extLst>
          </p:cNvPr>
          <p:cNvGrpSpPr>
            <a:grpSpLocks/>
          </p:cNvGrpSpPr>
          <p:nvPr/>
        </p:nvGrpSpPr>
        <p:grpSpPr bwMode="auto">
          <a:xfrm>
            <a:off x="0" y="857250"/>
            <a:ext cx="208360" cy="60722"/>
            <a:chOff x="0" y="0"/>
            <a:chExt cx="437" cy="128"/>
          </a:xfrm>
        </p:grpSpPr>
      </p:grpSp>
      <p:grpSp>
        <p:nvGrpSpPr>
          <p:cNvPr id="40" name="Group 351">
            <a:extLst>
              <a:ext uri="{FF2B5EF4-FFF2-40B4-BE49-F238E27FC236}">
                <a16:creationId xmlns:a16="http://schemas.microsoft.com/office/drawing/2014/main" id="{A48C0AEA-0B22-BD1D-C6A0-1B5A075E3E88}"/>
              </a:ext>
            </a:extLst>
          </p:cNvPr>
          <p:cNvGrpSpPr>
            <a:grpSpLocks/>
          </p:cNvGrpSpPr>
          <p:nvPr/>
        </p:nvGrpSpPr>
        <p:grpSpPr bwMode="auto">
          <a:xfrm>
            <a:off x="0" y="857250"/>
            <a:ext cx="197644" cy="58341"/>
            <a:chOff x="0" y="0"/>
            <a:chExt cx="416" cy="123"/>
          </a:xfrm>
        </p:grpSpPr>
      </p:grpSp>
      <p:grpSp>
        <p:nvGrpSpPr>
          <p:cNvPr id="41" name="Group 349">
            <a:extLst>
              <a:ext uri="{FF2B5EF4-FFF2-40B4-BE49-F238E27FC236}">
                <a16:creationId xmlns:a16="http://schemas.microsoft.com/office/drawing/2014/main" id="{643C7117-FF17-C8A6-CA57-D4ECA86DD2A0}"/>
              </a:ext>
            </a:extLst>
          </p:cNvPr>
          <p:cNvGrpSpPr>
            <a:grpSpLocks/>
          </p:cNvGrpSpPr>
          <p:nvPr/>
        </p:nvGrpSpPr>
        <p:grpSpPr bwMode="auto">
          <a:xfrm>
            <a:off x="0" y="857251"/>
            <a:ext cx="200025" cy="75010"/>
            <a:chOff x="0" y="0"/>
            <a:chExt cx="420" cy="158"/>
          </a:xfrm>
        </p:grpSpPr>
      </p:grpSp>
      <p:grpSp>
        <p:nvGrpSpPr>
          <p:cNvPr id="42" name="Group 344">
            <a:extLst>
              <a:ext uri="{FF2B5EF4-FFF2-40B4-BE49-F238E27FC236}">
                <a16:creationId xmlns:a16="http://schemas.microsoft.com/office/drawing/2014/main" id="{5E612C65-A2F4-86DC-9875-FC457F84E4CC}"/>
              </a:ext>
            </a:extLst>
          </p:cNvPr>
          <p:cNvGrpSpPr>
            <a:grpSpLocks/>
          </p:cNvGrpSpPr>
          <p:nvPr/>
        </p:nvGrpSpPr>
        <p:grpSpPr bwMode="auto">
          <a:xfrm>
            <a:off x="0" y="857251"/>
            <a:ext cx="546498" cy="63103"/>
            <a:chOff x="0" y="0"/>
            <a:chExt cx="1148" cy="132"/>
          </a:xfrm>
        </p:grpSpPr>
      </p:grpSp>
      <p:grpSp>
        <p:nvGrpSpPr>
          <p:cNvPr id="43" name="Group 340">
            <a:extLst>
              <a:ext uri="{FF2B5EF4-FFF2-40B4-BE49-F238E27FC236}">
                <a16:creationId xmlns:a16="http://schemas.microsoft.com/office/drawing/2014/main" id="{0E81F988-B65D-6ABE-D92A-492BDF0FF295}"/>
              </a:ext>
            </a:extLst>
          </p:cNvPr>
          <p:cNvGrpSpPr>
            <a:grpSpLocks/>
          </p:cNvGrpSpPr>
          <p:nvPr/>
        </p:nvGrpSpPr>
        <p:grpSpPr bwMode="auto">
          <a:xfrm>
            <a:off x="0" y="857251"/>
            <a:ext cx="604838" cy="63103"/>
            <a:chOff x="0" y="0"/>
            <a:chExt cx="1270" cy="132"/>
          </a:xfrm>
        </p:grpSpPr>
      </p:grpSp>
      <p:grpSp>
        <p:nvGrpSpPr>
          <p:cNvPr id="44" name="Group 335">
            <a:extLst>
              <a:ext uri="{FF2B5EF4-FFF2-40B4-BE49-F238E27FC236}">
                <a16:creationId xmlns:a16="http://schemas.microsoft.com/office/drawing/2014/main" id="{4900BCD5-6B6E-102C-9E77-845B4F95A709}"/>
              </a:ext>
            </a:extLst>
          </p:cNvPr>
          <p:cNvGrpSpPr>
            <a:grpSpLocks/>
          </p:cNvGrpSpPr>
          <p:nvPr/>
        </p:nvGrpSpPr>
        <p:grpSpPr bwMode="auto">
          <a:xfrm>
            <a:off x="0" y="857250"/>
            <a:ext cx="291703" cy="60722"/>
            <a:chOff x="0" y="0"/>
            <a:chExt cx="612" cy="128"/>
          </a:xfrm>
        </p:grpSpPr>
      </p:grpSp>
      <p:grpSp>
        <p:nvGrpSpPr>
          <p:cNvPr id="45" name="Group 328">
            <a:extLst>
              <a:ext uri="{FF2B5EF4-FFF2-40B4-BE49-F238E27FC236}">
                <a16:creationId xmlns:a16="http://schemas.microsoft.com/office/drawing/2014/main" id="{ED977C17-D5DC-8C09-A408-1016F015B7A7}"/>
              </a:ext>
            </a:extLst>
          </p:cNvPr>
          <p:cNvGrpSpPr>
            <a:grpSpLocks/>
          </p:cNvGrpSpPr>
          <p:nvPr/>
        </p:nvGrpSpPr>
        <p:grpSpPr bwMode="auto">
          <a:xfrm>
            <a:off x="0" y="857251"/>
            <a:ext cx="547687" cy="63103"/>
            <a:chOff x="0" y="0"/>
            <a:chExt cx="1151" cy="132"/>
          </a:xfrm>
        </p:grpSpPr>
      </p:grpSp>
      <p:grpSp>
        <p:nvGrpSpPr>
          <p:cNvPr id="46" name="Group 324">
            <a:extLst>
              <a:ext uri="{FF2B5EF4-FFF2-40B4-BE49-F238E27FC236}">
                <a16:creationId xmlns:a16="http://schemas.microsoft.com/office/drawing/2014/main" id="{91DB6724-539B-3167-EA80-BAD19F95E0F1}"/>
              </a:ext>
            </a:extLst>
          </p:cNvPr>
          <p:cNvGrpSpPr>
            <a:grpSpLocks/>
          </p:cNvGrpSpPr>
          <p:nvPr/>
        </p:nvGrpSpPr>
        <p:grpSpPr bwMode="auto">
          <a:xfrm>
            <a:off x="0" y="857251"/>
            <a:ext cx="604838" cy="63103"/>
            <a:chOff x="0" y="0"/>
            <a:chExt cx="1270" cy="132"/>
          </a:xfrm>
        </p:grpSpPr>
      </p:grpSp>
      <p:grpSp>
        <p:nvGrpSpPr>
          <p:cNvPr id="47" name="Group 320">
            <a:extLst>
              <a:ext uri="{FF2B5EF4-FFF2-40B4-BE49-F238E27FC236}">
                <a16:creationId xmlns:a16="http://schemas.microsoft.com/office/drawing/2014/main" id="{56B82831-47C1-F227-A9A1-E9FF6A9C4FF1}"/>
              </a:ext>
            </a:extLst>
          </p:cNvPr>
          <p:cNvGrpSpPr>
            <a:grpSpLocks/>
          </p:cNvGrpSpPr>
          <p:nvPr/>
        </p:nvGrpSpPr>
        <p:grpSpPr bwMode="auto">
          <a:xfrm>
            <a:off x="1" y="857250"/>
            <a:ext cx="280987" cy="60722"/>
            <a:chOff x="0" y="0"/>
            <a:chExt cx="589" cy="127"/>
          </a:xfrm>
        </p:grpSpPr>
      </p:grpSp>
      <p:sp>
        <p:nvSpPr>
          <p:cNvPr id="80" name="Rectangle 2">
            <a:extLst>
              <a:ext uri="{FF2B5EF4-FFF2-40B4-BE49-F238E27FC236}">
                <a16:creationId xmlns:a16="http://schemas.microsoft.com/office/drawing/2014/main" id="{7D697A01-111B-9EF9-EEA2-3BE42EAFC15A}"/>
              </a:ext>
            </a:extLst>
          </p:cNvPr>
          <p:cNvSpPr/>
          <p:nvPr/>
        </p:nvSpPr>
        <p:spPr>
          <a:xfrm>
            <a:off x="776857" y="1439495"/>
            <a:ext cx="7963641" cy="463414"/>
          </a:xfrm>
          <a:prstGeom prst="rect">
            <a:avLst/>
          </a:prstGeom>
          <a:solidFill>
            <a:srgbClr val="01468F"/>
          </a:solidFill>
          <a:ln w="28575">
            <a:solidFill>
              <a:srgbClr val="01468F"/>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defTabSz="685817" rtl="0"/>
            <a:r>
              <a:rPr lang="en-GB" sz="2954" b="1" kern="1200" dirty="0">
                <a:solidFill>
                  <a:prstClr val="white"/>
                </a:solidFill>
                <a:latin typeface="KPMG Bold"/>
              </a:rPr>
              <a:t>Analisi Preliminare – </a:t>
            </a:r>
            <a:r>
              <a:rPr lang="en-GB" sz="2954" b="1" kern="1200" dirty="0" err="1">
                <a:solidFill>
                  <a:prstClr val="white"/>
                </a:solidFill>
                <a:latin typeface="KPMG Bold"/>
              </a:rPr>
              <a:t>Anamnesi</a:t>
            </a:r>
            <a:r>
              <a:rPr lang="en-GB" sz="2954" b="1" kern="1200" dirty="0">
                <a:solidFill>
                  <a:prstClr val="white"/>
                </a:solidFill>
                <a:latin typeface="KPMG Bold"/>
              </a:rPr>
              <a:t> </a:t>
            </a:r>
            <a:r>
              <a:rPr lang="en-GB" sz="2954" b="1" kern="1200" dirty="0" err="1">
                <a:solidFill>
                  <a:prstClr val="white"/>
                </a:solidFill>
                <a:latin typeface="KPMG Bold"/>
              </a:rPr>
              <a:t>Tributaria</a:t>
            </a:r>
            <a:endParaRPr lang="en-GB" sz="2954" b="1" kern="1200" dirty="0">
              <a:solidFill>
                <a:prstClr val="white"/>
              </a:solidFill>
              <a:latin typeface="KPMG Bold"/>
            </a:endParaRPr>
          </a:p>
        </p:txBody>
      </p:sp>
      <p:sp>
        <p:nvSpPr>
          <p:cNvPr id="81" name="Oval 77">
            <a:extLst>
              <a:ext uri="{FF2B5EF4-FFF2-40B4-BE49-F238E27FC236}">
                <a16:creationId xmlns:a16="http://schemas.microsoft.com/office/drawing/2014/main" id="{DDC2F85E-F896-D3F0-E187-1DB5F2168563}"/>
              </a:ext>
            </a:extLst>
          </p:cNvPr>
          <p:cNvSpPr>
            <a:spLocks noChangeAspect="1"/>
          </p:cNvSpPr>
          <p:nvPr/>
        </p:nvSpPr>
        <p:spPr>
          <a:xfrm>
            <a:off x="500614" y="1447664"/>
            <a:ext cx="552485" cy="463414"/>
          </a:xfrm>
          <a:prstGeom prst="ellipse">
            <a:avLst/>
          </a:prstGeom>
          <a:solidFill>
            <a:schemeClr val="bg1"/>
          </a:solidFill>
          <a:ln w="38100" cap="flat" cmpd="sng" algn="ctr">
            <a:solidFill>
              <a:srgbClr val="00338D"/>
            </a:solidFill>
            <a:prstDash val="solid"/>
          </a:ln>
          <a:effectLst/>
        </p:spPr>
        <p:txBody>
          <a:bodyPr lIns="0" tIns="0" rIns="0" bIns="0" rtlCol="0" anchor="b"/>
          <a:lstStyle/>
          <a:p>
            <a:pPr algn="ctr" defTabSz="318140" rtl="0">
              <a:defRPr/>
            </a:pPr>
            <a:r>
              <a:rPr lang="en-US" sz="3000" b="1" dirty="0">
                <a:solidFill>
                  <a:srgbClr val="00338D"/>
                </a:solidFill>
                <a:latin typeface="KPMG Bold" panose="020B0803030202040204" pitchFamily="34" charset="0"/>
                <a:ea typeface="+mn-ea"/>
                <a:cs typeface="+mn-cs"/>
              </a:rPr>
              <a:t>1</a:t>
            </a:r>
          </a:p>
        </p:txBody>
      </p:sp>
      <p:sp>
        <p:nvSpPr>
          <p:cNvPr id="82" name="CasellaDiTesto 81">
            <a:extLst>
              <a:ext uri="{FF2B5EF4-FFF2-40B4-BE49-F238E27FC236}">
                <a16:creationId xmlns:a16="http://schemas.microsoft.com/office/drawing/2014/main" id="{BCA76932-500B-4A25-64D0-7012F9C37C45}"/>
              </a:ext>
            </a:extLst>
          </p:cNvPr>
          <p:cNvSpPr txBox="1"/>
          <p:nvPr/>
        </p:nvSpPr>
        <p:spPr>
          <a:xfrm>
            <a:off x="292617" y="2181777"/>
            <a:ext cx="8546726" cy="1763185"/>
          </a:xfrm>
          <a:prstGeom prst="rect">
            <a:avLst/>
          </a:prstGeom>
          <a:noFill/>
        </p:spPr>
        <p:txBody>
          <a:bodyPr wrap="square" lIns="40958" tIns="40958" rIns="40958" bIns="40958" rtlCol="0">
            <a:noAutofit/>
          </a:bodyPr>
          <a:lstStyle/>
          <a:p>
            <a:pPr marL="257181" indent="-257181" algn="l" defTabSz="844083" rtl="0">
              <a:spcAft>
                <a:spcPts val="450"/>
              </a:spcAft>
              <a:buFont typeface="Wingdings" panose="05000000000000000000" pitchFamily="2" charset="2"/>
              <a:buChar char="q"/>
            </a:pPr>
            <a:r>
              <a:rPr lang="it-IT" sz="900" kern="1200" dirty="0">
                <a:solidFill>
                  <a:srgbClr val="00338D"/>
                </a:solidFill>
                <a:latin typeface="Arial"/>
                <a:ea typeface="+mn-ea"/>
                <a:cs typeface="+mn-cs"/>
              </a:rPr>
              <a:t>Acquisire ed esaminare tutta  la </a:t>
            </a:r>
            <a:r>
              <a:rPr lang="it-IT" sz="900" b="1" kern="1200" dirty="0">
                <a:solidFill>
                  <a:srgbClr val="00338D"/>
                </a:solidFill>
                <a:latin typeface="Arial"/>
                <a:ea typeface="+mn-ea"/>
                <a:cs typeface="+mn-cs"/>
              </a:rPr>
              <a:t>documentazione necessaria </a:t>
            </a:r>
            <a:r>
              <a:rPr lang="it-IT" sz="900" kern="1200" dirty="0">
                <a:solidFill>
                  <a:srgbClr val="00338D"/>
                </a:solidFill>
                <a:latin typeface="Arial"/>
                <a:ea typeface="+mn-ea"/>
                <a:cs typeface="+mn-cs"/>
              </a:rPr>
              <a:t>per ottenere le informazioni utili sulla realtà di riferimento:</a:t>
            </a:r>
          </a:p>
          <a:p>
            <a:pPr marL="471499" lvl="1" indent="-132163" algn="just" defTabSz="844083" rtl="0" eaLnBrk="0" fontAlgn="base" hangingPunct="0">
              <a:spcBef>
                <a:spcPts val="225"/>
              </a:spcBef>
              <a:buSzPts val="1200"/>
              <a:buFont typeface="Arial" panose="020B0604020202020204" pitchFamily="34" charset="0"/>
              <a:buChar char="•"/>
              <a:tabLst>
                <a:tab pos="161929" algn="l"/>
              </a:tabLst>
            </a:pPr>
            <a:r>
              <a:rPr lang="it-IT" sz="900" kern="1200" dirty="0">
                <a:solidFill>
                  <a:srgbClr val="00338D"/>
                </a:solidFill>
                <a:latin typeface="Arial"/>
                <a:ea typeface="+mn-ea"/>
                <a:cs typeface="+mn-cs"/>
              </a:rPr>
              <a:t>Organigramma aziendale e Job descriptions;</a:t>
            </a:r>
          </a:p>
          <a:p>
            <a:pPr marL="471499" lvl="1" indent="-128591" algn="just" defTabSz="844083" rtl="0" eaLnBrk="0" fontAlgn="base" hangingPunct="0">
              <a:spcBef>
                <a:spcPts val="225"/>
              </a:spcBef>
              <a:buSzPts val="1200"/>
              <a:buFont typeface="Arial" panose="020B0604020202020204" pitchFamily="34" charset="0"/>
              <a:buChar char="•"/>
              <a:tabLst>
                <a:tab pos="161929" algn="l"/>
              </a:tabLst>
            </a:pPr>
            <a:r>
              <a:rPr lang="it-IT" sz="900" kern="1200" dirty="0">
                <a:solidFill>
                  <a:srgbClr val="00338D"/>
                </a:solidFill>
                <a:latin typeface="Arial"/>
                <a:ea typeface="+mn-ea"/>
                <a:cs typeface="+mn-cs"/>
              </a:rPr>
              <a:t>Elenco delle procure e deleghe in essere;</a:t>
            </a:r>
          </a:p>
          <a:p>
            <a:pPr marL="471499" lvl="1" indent="-128591" algn="just" defTabSz="844083" rtl="0" eaLnBrk="0" fontAlgn="base" hangingPunct="0">
              <a:spcBef>
                <a:spcPts val="225"/>
              </a:spcBef>
              <a:buSzPts val="1200"/>
              <a:buFont typeface="Arial" panose="020B0604020202020204" pitchFamily="34" charset="0"/>
              <a:buChar char="•"/>
              <a:tabLst>
                <a:tab pos="161929" algn="l"/>
              </a:tabLst>
            </a:pPr>
            <a:r>
              <a:rPr lang="it-IT" sz="900" kern="1200" dirty="0">
                <a:solidFill>
                  <a:srgbClr val="00338D"/>
                </a:solidFill>
                <a:latin typeface="Arial"/>
                <a:ea typeface="+mn-ea"/>
                <a:cs typeface="+mn-cs"/>
              </a:rPr>
              <a:t>Ultimi bilanci disponibili;</a:t>
            </a:r>
          </a:p>
          <a:p>
            <a:pPr marL="471499" lvl="1" indent="-128591" algn="just" defTabSz="844083" rtl="0" eaLnBrk="0" fontAlgn="base" hangingPunct="0">
              <a:spcBef>
                <a:spcPts val="225"/>
              </a:spcBef>
              <a:buSzPts val="1200"/>
              <a:buFont typeface="Arial" panose="020B0604020202020204" pitchFamily="34" charset="0"/>
              <a:buChar char="•"/>
              <a:tabLst>
                <a:tab pos="161929" algn="l"/>
              </a:tabLst>
            </a:pPr>
            <a:r>
              <a:rPr lang="it-IT" sz="900" kern="1200" dirty="0">
                <a:solidFill>
                  <a:srgbClr val="00338D"/>
                </a:solidFill>
                <a:latin typeface="Arial"/>
                <a:ea typeface="+mn-ea"/>
                <a:cs typeface="+mn-cs"/>
              </a:rPr>
              <a:t>elementi di corporate governance adottati dalle Società e di gestione dei rapporti infragruppo e/o con società collegate;</a:t>
            </a:r>
          </a:p>
          <a:p>
            <a:pPr marL="471499" lvl="1" indent="-128591" algn="just" defTabSz="844083" rtl="0" eaLnBrk="0" fontAlgn="base" hangingPunct="0">
              <a:spcBef>
                <a:spcPts val="225"/>
              </a:spcBef>
              <a:buSzPts val="1200"/>
              <a:buFont typeface="Arial" panose="020B0604020202020204" pitchFamily="34" charset="0"/>
              <a:buChar char="•"/>
              <a:tabLst>
                <a:tab pos="161929" algn="l"/>
              </a:tabLst>
            </a:pPr>
            <a:r>
              <a:rPr lang="it-IT" sz="900" kern="1200" dirty="0">
                <a:solidFill>
                  <a:srgbClr val="00338D"/>
                </a:solidFill>
                <a:latin typeface="Arial"/>
                <a:ea typeface="+mn-ea"/>
                <a:cs typeface="+mn-cs"/>
              </a:rPr>
              <a:t>documentazione relativa ad eventuali precedenti contestazioni di illeciti (procedimenti in essere e conclusi);</a:t>
            </a:r>
          </a:p>
          <a:p>
            <a:pPr marL="471499" lvl="1" indent="-128591" algn="just" defTabSz="844083" rtl="0" eaLnBrk="0" fontAlgn="base" hangingPunct="0">
              <a:spcBef>
                <a:spcPts val="225"/>
              </a:spcBef>
              <a:buSzPts val="1200"/>
              <a:buFont typeface="Arial" panose="020B0604020202020204" pitchFamily="34" charset="0"/>
              <a:buChar char="•"/>
              <a:tabLst>
                <a:tab pos="161929" algn="l"/>
              </a:tabLst>
            </a:pPr>
            <a:r>
              <a:rPr lang="it-IT" sz="900" kern="1200" dirty="0">
                <a:solidFill>
                  <a:srgbClr val="00338D"/>
                </a:solidFill>
                <a:latin typeface="Arial"/>
                <a:ea typeface="+mn-ea"/>
                <a:cs typeface="+mn-cs"/>
              </a:rPr>
              <a:t>Analisi e rilevazione della documentazione utile a rappresentare il Sistema di Controlli Interno e Gestione dei Rischi (SCIGR) in essere all'interno delle società in ambito di analisi:</a:t>
            </a:r>
          </a:p>
          <a:p>
            <a:pPr marL="633503" lvl="3" indent="-128591" algn="just" defTabSz="844083" rtl="0" eaLnBrk="0" fontAlgn="base" hangingPunct="0">
              <a:spcBef>
                <a:spcPts val="225"/>
              </a:spcBef>
              <a:buFont typeface="Arial" panose="020B0604020202020204" pitchFamily="34" charset="0"/>
              <a:buChar char="•"/>
              <a:tabLst>
                <a:tab pos="161929" algn="l"/>
              </a:tabLst>
            </a:pPr>
            <a:r>
              <a:rPr lang="it-IT" sz="900" kern="1200" dirty="0">
                <a:solidFill>
                  <a:srgbClr val="00338D"/>
                </a:solidFill>
                <a:latin typeface="Arial"/>
                <a:ea typeface="+mn-ea"/>
                <a:cs typeface="+mn-cs"/>
              </a:rPr>
              <a:t>procedure già implementate in ambito fiscale;</a:t>
            </a:r>
          </a:p>
          <a:p>
            <a:pPr marL="633503" lvl="3" indent="-128591" algn="just" defTabSz="844083" rtl="0" eaLnBrk="0" fontAlgn="base" hangingPunct="0">
              <a:spcBef>
                <a:spcPts val="225"/>
              </a:spcBef>
              <a:buFont typeface="Arial" panose="020B0604020202020204" pitchFamily="34" charset="0"/>
              <a:buChar char="•"/>
              <a:tabLst>
                <a:tab pos="161929" algn="l"/>
              </a:tabLst>
            </a:pPr>
            <a:r>
              <a:rPr lang="it-IT" sz="900" kern="1200" dirty="0">
                <a:solidFill>
                  <a:srgbClr val="00338D"/>
                </a:solidFill>
                <a:latin typeface="Arial"/>
                <a:ea typeface="+mn-ea"/>
                <a:cs typeface="+mn-cs"/>
              </a:rPr>
              <a:t>policy dei principali processi identificati come potenzialmente esposti a rischi fiscali</a:t>
            </a:r>
            <a:r>
              <a:rPr lang="it-IT" sz="900" kern="1200" dirty="0">
                <a:solidFill>
                  <a:srgbClr val="00338D"/>
                </a:solidFill>
                <a:latin typeface="Arial"/>
                <a:ea typeface="+mn-ea"/>
                <a:cs typeface="Arial" panose="020B0604020202020204" pitchFamily="34" charset="0"/>
              </a:rPr>
              <a:t>.</a:t>
            </a:r>
            <a:endParaRPr lang="it-IT" sz="1350" kern="1200" dirty="0">
              <a:solidFill>
                <a:srgbClr val="000000"/>
              </a:solidFill>
              <a:latin typeface="Arial"/>
              <a:ea typeface="Times New Roman" panose="02020603050405020304" pitchFamily="18" charset="0"/>
              <a:cs typeface="Arial" panose="020B0604020202020204" pitchFamily="34" charset="0"/>
            </a:endParaRPr>
          </a:p>
          <a:p>
            <a:pPr marL="214318" indent="-214318" algn="just" defTabSz="844083" rtl="0">
              <a:spcAft>
                <a:spcPts val="450"/>
              </a:spcAft>
              <a:buFont typeface="Wingdings" panose="05000000000000000000" pitchFamily="2" charset="2"/>
              <a:buChar char="q"/>
            </a:pPr>
            <a:endParaRPr lang="it-IT" sz="900" kern="1200" dirty="0">
              <a:solidFill>
                <a:srgbClr val="00338D"/>
              </a:solidFill>
              <a:latin typeface="Univers 45 Light" pitchFamily="2" charset="0"/>
              <a:ea typeface="+mn-ea"/>
              <a:cs typeface="+mn-cs"/>
            </a:endParaRPr>
          </a:p>
          <a:p>
            <a:pPr marL="214318" indent="-214318" algn="just" defTabSz="844083" rtl="0">
              <a:spcAft>
                <a:spcPts val="450"/>
              </a:spcAft>
              <a:buFont typeface="Arial" panose="020B0604020202020204" pitchFamily="34" charset="0"/>
              <a:buChar char="•"/>
            </a:pPr>
            <a:endParaRPr lang="it-IT" sz="900" kern="1200" dirty="0">
              <a:solidFill>
                <a:srgbClr val="00338D"/>
              </a:solidFill>
              <a:latin typeface="Univers 45 Light" pitchFamily="2" charset="0"/>
              <a:ea typeface="+mn-ea"/>
              <a:cs typeface="+mn-cs"/>
            </a:endParaRPr>
          </a:p>
        </p:txBody>
      </p:sp>
      <p:grpSp>
        <p:nvGrpSpPr>
          <p:cNvPr id="83" name="Group 726">
            <a:extLst>
              <a:ext uri="{FF2B5EF4-FFF2-40B4-BE49-F238E27FC236}">
                <a16:creationId xmlns:a16="http://schemas.microsoft.com/office/drawing/2014/main" id="{44F04F4F-94AF-205D-50FE-5D931439DA92}"/>
              </a:ext>
            </a:extLst>
          </p:cNvPr>
          <p:cNvGrpSpPr/>
          <p:nvPr/>
        </p:nvGrpSpPr>
        <p:grpSpPr>
          <a:xfrm>
            <a:off x="89741" y="2141887"/>
            <a:ext cx="405750" cy="420214"/>
            <a:chOff x="5598774" y="2773732"/>
            <a:chExt cx="881111" cy="879800"/>
          </a:xfrm>
        </p:grpSpPr>
        <p:sp>
          <p:nvSpPr>
            <p:cNvPr id="84" name="Oval 18">
              <a:extLst>
                <a:ext uri="{FF2B5EF4-FFF2-40B4-BE49-F238E27FC236}">
                  <a16:creationId xmlns:a16="http://schemas.microsoft.com/office/drawing/2014/main" id="{37152E9A-9155-AB6A-EBD1-4CFFBF6B7D25}"/>
                </a:ext>
              </a:extLst>
            </p:cNvPr>
            <p:cNvSpPr>
              <a:spLocks noChangeArrowheads="1"/>
            </p:cNvSpPr>
            <p:nvPr/>
          </p:nvSpPr>
          <p:spPr bwMode="auto">
            <a:xfrm>
              <a:off x="5598774" y="2773732"/>
              <a:ext cx="881111" cy="879800"/>
            </a:xfrm>
            <a:prstGeom prst="ellipse">
              <a:avLst/>
            </a:prstGeom>
            <a:solidFill>
              <a:srgbClr val="15B0BF"/>
            </a:solidFill>
            <a:ln w="9525">
              <a:noFill/>
              <a:round/>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85" name="Freeform 60">
              <a:extLst>
                <a:ext uri="{FF2B5EF4-FFF2-40B4-BE49-F238E27FC236}">
                  <a16:creationId xmlns:a16="http://schemas.microsoft.com/office/drawing/2014/main" id="{2467AF36-8D58-4C33-1769-722634C4091B}"/>
                </a:ext>
              </a:extLst>
            </p:cNvPr>
            <p:cNvSpPr>
              <a:spLocks/>
            </p:cNvSpPr>
            <p:nvPr/>
          </p:nvSpPr>
          <p:spPr bwMode="auto">
            <a:xfrm>
              <a:off x="5837409" y="2964508"/>
              <a:ext cx="641165" cy="689023"/>
            </a:xfrm>
            <a:custGeom>
              <a:avLst/>
              <a:gdLst/>
              <a:ahLst/>
              <a:cxnLst>
                <a:cxn ang="0">
                  <a:pos x="414" y="181"/>
                </a:cxn>
                <a:cxn ang="0">
                  <a:pos x="233" y="1"/>
                </a:cxn>
                <a:cxn ang="0">
                  <a:pos x="233" y="0"/>
                </a:cxn>
                <a:cxn ang="0">
                  <a:pos x="61" y="0"/>
                </a:cxn>
                <a:cxn ang="0">
                  <a:pos x="0" y="62"/>
                </a:cxn>
                <a:cxn ang="0">
                  <a:pos x="0" y="124"/>
                </a:cxn>
                <a:cxn ang="0">
                  <a:pos x="0" y="148"/>
                </a:cxn>
                <a:cxn ang="0">
                  <a:pos x="0" y="320"/>
                </a:cxn>
                <a:cxn ang="0">
                  <a:pos x="0" y="320"/>
                </a:cxn>
                <a:cxn ang="0">
                  <a:pos x="125" y="445"/>
                </a:cxn>
                <a:cxn ang="0">
                  <a:pos x="131" y="445"/>
                </a:cxn>
                <a:cxn ang="0">
                  <a:pos x="414" y="181"/>
                </a:cxn>
              </a:cxnLst>
              <a:rect l="0" t="0" r="r" b="b"/>
              <a:pathLst>
                <a:path w="414" h="445">
                  <a:moveTo>
                    <a:pt x="414" y="181"/>
                  </a:moveTo>
                  <a:cubicBezTo>
                    <a:pt x="233" y="1"/>
                    <a:pt x="233" y="1"/>
                    <a:pt x="233" y="1"/>
                  </a:cubicBezTo>
                  <a:cubicBezTo>
                    <a:pt x="233" y="0"/>
                    <a:pt x="233" y="0"/>
                    <a:pt x="233" y="0"/>
                  </a:cubicBezTo>
                  <a:cubicBezTo>
                    <a:pt x="61" y="0"/>
                    <a:pt x="61" y="0"/>
                    <a:pt x="61" y="0"/>
                  </a:cubicBezTo>
                  <a:cubicBezTo>
                    <a:pt x="0" y="62"/>
                    <a:pt x="0" y="62"/>
                    <a:pt x="0" y="62"/>
                  </a:cubicBezTo>
                  <a:cubicBezTo>
                    <a:pt x="0" y="124"/>
                    <a:pt x="0" y="124"/>
                    <a:pt x="0" y="124"/>
                  </a:cubicBezTo>
                  <a:cubicBezTo>
                    <a:pt x="0" y="148"/>
                    <a:pt x="0" y="148"/>
                    <a:pt x="0" y="148"/>
                  </a:cubicBezTo>
                  <a:cubicBezTo>
                    <a:pt x="0" y="320"/>
                    <a:pt x="0" y="320"/>
                    <a:pt x="0" y="320"/>
                  </a:cubicBezTo>
                  <a:cubicBezTo>
                    <a:pt x="0" y="320"/>
                    <a:pt x="0" y="320"/>
                    <a:pt x="0" y="320"/>
                  </a:cubicBezTo>
                  <a:cubicBezTo>
                    <a:pt x="125" y="445"/>
                    <a:pt x="125" y="445"/>
                    <a:pt x="125" y="445"/>
                  </a:cubicBezTo>
                  <a:cubicBezTo>
                    <a:pt x="127" y="445"/>
                    <a:pt x="129" y="445"/>
                    <a:pt x="131" y="445"/>
                  </a:cubicBezTo>
                  <a:cubicBezTo>
                    <a:pt x="281" y="445"/>
                    <a:pt x="403" y="329"/>
                    <a:pt x="414" y="181"/>
                  </a:cubicBezTo>
                  <a:close/>
                </a:path>
              </a:pathLst>
            </a:custGeom>
            <a:solidFill>
              <a:srgbClr val="1695A4"/>
            </a:solidFill>
            <a:ln w="9525">
              <a:noFill/>
              <a:round/>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86" name="Freeform 61">
              <a:extLst>
                <a:ext uri="{FF2B5EF4-FFF2-40B4-BE49-F238E27FC236}">
                  <a16:creationId xmlns:a16="http://schemas.microsoft.com/office/drawing/2014/main" id="{FCCDF094-77D3-2180-F485-1B69BAE2AF17}"/>
                </a:ext>
              </a:extLst>
            </p:cNvPr>
            <p:cNvSpPr>
              <a:spLocks/>
            </p:cNvSpPr>
            <p:nvPr/>
          </p:nvSpPr>
          <p:spPr bwMode="auto">
            <a:xfrm>
              <a:off x="5837409" y="2964508"/>
              <a:ext cx="360574" cy="495625"/>
            </a:xfrm>
            <a:custGeom>
              <a:avLst/>
              <a:gdLst/>
              <a:ahLst/>
              <a:cxnLst>
                <a:cxn ang="0">
                  <a:pos x="0" y="756"/>
                </a:cxn>
                <a:cxn ang="0">
                  <a:pos x="0" y="349"/>
                </a:cxn>
                <a:cxn ang="0">
                  <a:pos x="0" y="146"/>
                </a:cxn>
                <a:cxn ang="0">
                  <a:pos x="144" y="0"/>
                </a:cxn>
                <a:cxn ang="0">
                  <a:pos x="550" y="0"/>
                </a:cxn>
                <a:cxn ang="0">
                  <a:pos x="550" y="151"/>
                </a:cxn>
                <a:cxn ang="0">
                  <a:pos x="550" y="349"/>
                </a:cxn>
                <a:cxn ang="0">
                  <a:pos x="550" y="756"/>
                </a:cxn>
                <a:cxn ang="0">
                  <a:pos x="0" y="756"/>
                </a:cxn>
              </a:cxnLst>
              <a:rect l="0" t="0" r="r" b="b"/>
              <a:pathLst>
                <a:path w="550" h="756">
                  <a:moveTo>
                    <a:pt x="0" y="756"/>
                  </a:moveTo>
                  <a:lnTo>
                    <a:pt x="0" y="349"/>
                  </a:lnTo>
                  <a:lnTo>
                    <a:pt x="0" y="146"/>
                  </a:lnTo>
                  <a:lnTo>
                    <a:pt x="144" y="0"/>
                  </a:lnTo>
                  <a:lnTo>
                    <a:pt x="550" y="0"/>
                  </a:lnTo>
                  <a:lnTo>
                    <a:pt x="550" y="151"/>
                  </a:lnTo>
                  <a:lnTo>
                    <a:pt x="550" y="349"/>
                  </a:lnTo>
                  <a:lnTo>
                    <a:pt x="550" y="756"/>
                  </a:lnTo>
                  <a:lnTo>
                    <a:pt x="0" y="756"/>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87" name="Freeform 62">
              <a:extLst>
                <a:ext uri="{FF2B5EF4-FFF2-40B4-BE49-F238E27FC236}">
                  <a16:creationId xmlns:a16="http://schemas.microsoft.com/office/drawing/2014/main" id="{2832D1B5-D034-C422-E145-54DEC9FB2F72}"/>
                </a:ext>
              </a:extLst>
            </p:cNvPr>
            <p:cNvSpPr>
              <a:spLocks/>
            </p:cNvSpPr>
            <p:nvPr/>
          </p:nvSpPr>
          <p:spPr bwMode="auto">
            <a:xfrm>
              <a:off x="5837409" y="2964508"/>
              <a:ext cx="94405" cy="95716"/>
            </a:xfrm>
            <a:custGeom>
              <a:avLst/>
              <a:gdLst/>
              <a:ahLst/>
              <a:cxnLst>
                <a:cxn ang="0">
                  <a:pos x="144" y="146"/>
                </a:cxn>
                <a:cxn ang="0">
                  <a:pos x="0" y="146"/>
                </a:cxn>
                <a:cxn ang="0">
                  <a:pos x="144" y="0"/>
                </a:cxn>
                <a:cxn ang="0">
                  <a:pos x="144" y="146"/>
                </a:cxn>
              </a:cxnLst>
              <a:rect l="0" t="0" r="r" b="b"/>
              <a:pathLst>
                <a:path w="144" h="146">
                  <a:moveTo>
                    <a:pt x="144" y="146"/>
                  </a:moveTo>
                  <a:lnTo>
                    <a:pt x="0" y="146"/>
                  </a:lnTo>
                  <a:lnTo>
                    <a:pt x="144" y="0"/>
                  </a:lnTo>
                  <a:lnTo>
                    <a:pt x="144" y="146"/>
                  </a:lnTo>
                  <a:close/>
                </a:path>
              </a:pathLst>
            </a:custGeom>
            <a:solidFill>
              <a:srgbClr val="FEC00F"/>
            </a:solidFill>
            <a:ln w="9525">
              <a:noFill/>
              <a:round/>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88" name="Freeform 63">
              <a:extLst>
                <a:ext uri="{FF2B5EF4-FFF2-40B4-BE49-F238E27FC236}">
                  <a16:creationId xmlns:a16="http://schemas.microsoft.com/office/drawing/2014/main" id="{3CCD73AC-B284-0AE8-860D-622CCB7B8957}"/>
                </a:ext>
              </a:extLst>
            </p:cNvPr>
            <p:cNvSpPr>
              <a:spLocks/>
            </p:cNvSpPr>
            <p:nvPr/>
          </p:nvSpPr>
          <p:spPr bwMode="auto">
            <a:xfrm>
              <a:off x="5837409" y="3060224"/>
              <a:ext cx="94405" cy="96371"/>
            </a:xfrm>
            <a:custGeom>
              <a:avLst/>
              <a:gdLst/>
              <a:ahLst/>
              <a:cxnLst>
                <a:cxn ang="0">
                  <a:pos x="0" y="0"/>
                </a:cxn>
                <a:cxn ang="0">
                  <a:pos x="144" y="0"/>
                </a:cxn>
                <a:cxn ang="0">
                  <a:pos x="0" y="147"/>
                </a:cxn>
                <a:cxn ang="0">
                  <a:pos x="0" y="0"/>
                </a:cxn>
              </a:cxnLst>
              <a:rect l="0" t="0" r="r" b="b"/>
              <a:pathLst>
                <a:path w="144" h="147">
                  <a:moveTo>
                    <a:pt x="0" y="0"/>
                  </a:moveTo>
                  <a:lnTo>
                    <a:pt x="144" y="0"/>
                  </a:lnTo>
                  <a:lnTo>
                    <a:pt x="0" y="147"/>
                  </a:lnTo>
                  <a:lnTo>
                    <a:pt x="0" y="0"/>
                  </a:lnTo>
                  <a:close/>
                </a:path>
              </a:pathLst>
            </a:custGeom>
            <a:solidFill>
              <a:srgbClr val="D1ECFB"/>
            </a:solidFill>
            <a:ln w="9525">
              <a:noFill/>
              <a:round/>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89" name="Freeform 64">
              <a:extLst>
                <a:ext uri="{FF2B5EF4-FFF2-40B4-BE49-F238E27FC236}">
                  <a16:creationId xmlns:a16="http://schemas.microsoft.com/office/drawing/2014/main" id="{26307380-4D63-3A7A-BC64-7C7608697AF5}"/>
                </a:ext>
              </a:extLst>
            </p:cNvPr>
            <p:cNvSpPr>
              <a:spLocks/>
            </p:cNvSpPr>
            <p:nvPr/>
          </p:nvSpPr>
          <p:spPr bwMode="auto">
            <a:xfrm>
              <a:off x="5870188" y="3290991"/>
              <a:ext cx="117350" cy="118006"/>
            </a:xfrm>
            <a:custGeom>
              <a:avLst/>
              <a:gdLst/>
              <a:ahLst/>
              <a:cxnLst>
                <a:cxn ang="0">
                  <a:pos x="35" y="40"/>
                </a:cxn>
                <a:cxn ang="0">
                  <a:pos x="35" y="0"/>
                </a:cxn>
                <a:cxn ang="0">
                  <a:pos x="0" y="38"/>
                </a:cxn>
                <a:cxn ang="0">
                  <a:pos x="38" y="76"/>
                </a:cxn>
                <a:cxn ang="0">
                  <a:pos x="76" y="40"/>
                </a:cxn>
                <a:cxn ang="0">
                  <a:pos x="35" y="40"/>
                </a:cxn>
              </a:cxnLst>
              <a:rect l="0" t="0" r="r" b="b"/>
              <a:pathLst>
                <a:path w="76" h="76">
                  <a:moveTo>
                    <a:pt x="35" y="40"/>
                  </a:moveTo>
                  <a:cubicBezTo>
                    <a:pt x="35" y="0"/>
                    <a:pt x="35" y="0"/>
                    <a:pt x="35" y="0"/>
                  </a:cubicBezTo>
                  <a:cubicBezTo>
                    <a:pt x="16" y="1"/>
                    <a:pt x="0" y="18"/>
                    <a:pt x="0" y="38"/>
                  </a:cubicBezTo>
                  <a:cubicBezTo>
                    <a:pt x="0" y="59"/>
                    <a:pt x="17" y="76"/>
                    <a:pt x="38" y="76"/>
                  </a:cubicBezTo>
                  <a:cubicBezTo>
                    <a:pt x="58" y="76"/>
                    <a:pt x="74" y="60"/>
                    <a:pt x="76" y="40"/>
                  </a:cubicBezTo>
                  <a:lnTo>
                    <a:pt x="35" y="40"/>
                  </a:ln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90" name="Freeform 65">
              <a:extLst>
                <a:ext uri="{FF2B5EF4-FFF2-40B4-BE49-F238E27FC236}">
                  <a16:creationId xmlns:a16="http://schemas.microsoft.com/office/drawing/2014/main" id="{F3726325-BE61-6A66-1CB8-F52F9BE38DA4}"/>
                </a:ext>
              </a:extLst>
            </p:cNvPr>
            <p:cNvSpPr>
              <a:spLocks/>
            </p:cNvSpPr>
            <p:nvPr/>
          </p:nvSpPr>
          <p:spPr bwMode="auto">
            <a:xfrm>
              <a:off x="5940992" y="3294269"/>
              <a:ext cx="43269" cy="45236"/>
            </a:xfrm>
            <a:custGeom>
              <a:avLst/>
              <a:gdLst/>
              <a:ahLst/>
              <a:cxnLst>
                <a:cxn ang="0">
                  <a:pos x="28" y="29"/>
                </a:cxn>
                <a:cxn ang="0">
                  <a:pos x="0" y="0"/>
                </a:cxn>
                <a:cxn ang="0">
                  <a:pos x="0" y="29"/>
                </a:cxn>
                <a:cxn ang="0">
                  <a:pos x="28" y="29"/>
                </a:cxn>
              </a:cxnLst>
              <a:rect l="0" t="0" r="r" b="b"/>
              <a:pathLst>
                <a:path w="28" h="29">
                  <a:moveTo>
                    <a:pt x="28" y="29"/>
                  </a:moveTo>
                  <a:cubicBezTo>
                    <a:pt x="28" y="13"/>
                    <a:pt x="15" y="0"/>
                    <a:pt x="0" y="0"/>
                  </a:cubicBezTo>
                  <a:cubicBezTo>
                    <a:pt x="0" y="29"/>
                    <a:pt x="0" y="29"/>
                    <a:pt x="0" y="29"/>
                  </a:cubicBezTo>
                  <a:lnTo>
                    <a:pt x="28" y="29"/>
                  </a:lnTo>
                  <a:close/>
                </a:path>
              </a:pathLst>
            </a:custGeom>
            <a:solidFill>
              <a:srgbClr val="F99B1C"/>
            </a:solidFill>
            <a:ln w="9525">
              <a:noFill/>
              <a:round/>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91" name="Freeform 66">
              <a:extLst>
                <a:ext uri="{FF2B5EF4-FFF2-40B4-BE49-F238E27FC236}">
                  <a16:creationId xmlns:a16="http://schemas.microsoft.com/office/drawing/2014/main" id="{01A5B1DC-5321-D552-253B-772439A70328}"/>
                </a:ext>
              </a:extLst>
            </p:cNvPr>
            <p:cNvSpPr>
              <a:spLocks/>
            </p:cNvSpPr>
            <p:nvPr/>
          </p:nvSpPr>
          <p:spPr bwMode="auto">
            <a:xfrm>
              <a:off x="5947547" y="3171674"/>
              <a:ext cx="38680" cy="37369"/>
            </a:xfrm>
            <a:custGeom>
              <a:avLst/>
              <a:gdLst/>
              <a:ahLst/>
              <a:cxnLst>
                <a:cxn ang="0">
                  <a:pos x="4" y="0"/>
                </a:cxn>
                <a:cxn ang="0">
                  <a:pos x="0" y="7"/>
                </a:cxn>
                <a:cxn ang="0">
                  <a:pos x="13" y="24"/>
                </a:cxn>
                <a:cxn ang="0">
                  <a:pos x="25" y="3"/>
                </a:cxn>
                <a:cxn ang="0">
                  <a:pos x="4" y="0"/>
                </a:cxn>
              </a:cxnLst>
              <a:rect l="0" t="0" r="r" b="b"/>
              <a:pathLst>
                <a:path w="25" h="24">
                  <a:moveTo>
                    <a:pt x="4" y="0"/>
                  </a:moveTo>
                  <a:cubicBezTo>
                    <a:pt x="3" y="3"/>
                    <a:pt x="2" y="5"/>
                    <a:pt x="0" y="7"/>
                  </a:cubicBezTo>
                  <a:cubicBezTo>
                    <a:pt x="13" y="24"/>
                    <a:pt x="13" y="24"/>
                    <a:pt x="13" y="24"/>
                  </a:cubicBezTo>
                  <a:cubicBezTo>
                    <a:pt x="19" y="18"/>
                    <a:pt x="23" y="11"/>
                    <a:pt x="25" y="3"/>
                  </a:cubicBezTo>
                  <a:lnTo>
                    <a:pt x="4" y="0"/>
                  </a:ln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92" name="Freeform 67">
              <a:extLst>
                <a:ext uri="{FF2B5EF4-FFF2-40B4-BE49-F238E27FC236}">
                  <a16:creationId xmlns:a16="http://schemas.microsoft.com/office/drawing/2014/main" id="{555D76FA-8C7B-E722-A12A-F9CBAB009D05}"/>
                </a:ext>
              </a:extLst>
            </p:cNvPr>
            <p:cNvSpPr>
              <a:spLocks/>
            </p:cNvSpPr>
            <p:nvPr/>
          </p:nvSpPr>
          <p:spPr bwMode="auto">
            <a:xfrm>
              <a:off x="5933124" y="3105459"/>
              <a:ext cx="54414" cy="60314"/>
            </a:xfrm>
            <a:custGeom>
              <a:avLst/>
              <a:gdLst/>
              <a:ahLst/>
              <a:cxnLst>
                <a:cxn ang="0">
                  <a:pos x="0" y="22"/>
                </a:cxn>
                <a:cxn ang="0">
                  <a:pos x="14" y="36"/>
                </a:cxn>
                <a:cxn ang="0">
                  <a:pos x="35" y="39"/>
                </a:cxn>
                <a:cxn ang="0">
                  <a:pos x="35" y="38"/>
                </a:cxn>
                <a:cxn ang="0">
                  <a:pos x="0" y="0"/>
                </a:cxn>
                <a:cxn ang="0">
                  <a:pos x="0" y="22"/>
                </a:cxn>
              </a:cxnLst>
              <a:rect l="0" t="0" r="r" b="b"/>
              <a:pathLst>
                <a:path w="35" h="39">
                  <a:moveTo>
                    <a:pt x="0" y="22"/>
                  </a:moveTo>
                  <a:cubicBezTo>
                    <a:pt x="7" y="23"/>
                    <a:pt x="13" y="29"/>
                    <a:pt x="14" y="36"/>
                  </a:cubicBezTo>
                  <a:cubicBezTo>
                    <a:pt x="35" y="39"/>
                    <a:pt x="35" y="39"/>
                    <a:pt x="35" y="39"/>
                  </a:cubicBezTo>
                  <a:cubicBezTo>
                    <a:pt x="35" y="39"/>
                    <a:pt x="35" y="38"/>
                    <a:pt x="35" y="38"/>
                  </a:cubicBezTo>
                  <a:cubicBezTo>
                    <a:pt x="35" y="18"/>
                    <a:pt x="20" y="2"/>
                    <a:pt x="0" y="0"/>
                  </a:cubicBezTo>
                  <a:lnTo>
                    <a:pt x="0" y="22"/>
                  </a:lnTo>
                  <a:close/>
                </a:path>
              </a:pathLst>
            </a:custGeom>
            <a:solidFill>
              <a:srgbClr val="F99B1C"/>
            </a:solidFill>
            <a:ln w="9525">
              <a:noFill/>
              <a:round/>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93" name="Freeform 68">
              <a:extLst>
                <a:ext uri="{FF2B5EF4-FFF2-40B4-BE49-F238E27FC236}">
                  <a16:creationId xmlns:a16="http://schemas.microsoft.com/office/drawing/2014/main" id="{A1D04ABE-9857-AAF4-7606-75A7E6FDBC9D}"/>
                </a:ext>
              </a:extLst>
            </p:cNvPr>
            <p:cNvSpPr>
              <a:spLocks/>
            </p:cNvSpPr>
            <p:nvPr/>
          </p:nvSpPr>
          <p:spPr bwMode="auto">
            <a:xfrm>
              <a:off x="5880677" y="3105459"/>
              <a:ext cx="41958" cy="41958"/>
            </a:xfrm>
            <a:custGeom>
              <a:avLst/>
              <a:gdLst/>
              <a:ahLst/>
              <a:cxnLst>
                <a:cxn ang="0">
                  <a:pos x="18" y="27"/>
                </a:cxn>
                <a:cxn ang="0">
                  <a:pos x="27" y="22"/>
                </a:cxn>
                <a:cxn ang="0">
                  <a:pos x="27" y="0"/>
                </a:cxn>
                <a:cxn ang="0">
                  <a:pos x="0" y="16"/>
                </a:cxn>
                <a:cxn ang="0">
                  <a:pos x="18" y="27"/>
                </a:cxn>
              </a:cxnLst>
              <a:rect l="0" t="0" r="r" b="b"/>
              <a:pathLst>
                <a:path w="27" h="27">
                  <a:moveTo>
                    <a:pt x="18" y="27"/>
                  </a:moveTo>
                  <a:cubicBezTo>
                    <a:pt x="21" y="24"/>
                    <a:pt x="24" y="22"/>
                    <a:pt x="27" y="22"/>
                  </a:cubicBezTo>
                  <a:cubicBezTo>
                    <a:pt x="27" y="0"/>
                    <a:pt x="27" y="0"/>
                    <a:pt x="27" y="0"/>
                  </a:cubicBezTo>
                  <a:cubicBezTo>
                    <a:pt x="16" y="1"/>
                    <a:pt x="6" y="7"/>
                    <a:pt x="0" y="16"/>
                  </a:cubicBezTo>
                  <a:lnTo>
                    <a:pt x="18" y="27"/>
                  </a:lnTo>
                  <a:close/>
                </a:path>
              </a:pathLst>
            </a:custGeom>
            <a:solidFill>
              <a:srgbClr val="15B0BF"/>
            </a:solidFill>
            <a:ln w="9525">
              <a:noFill/>
              <a:round/>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94" name="Freeform 69">
              <a:extLst>
                <a:ext uri="{FF2B5EF4-FFF2-40B4-BE49-F238E27FC236}">
                  <a16:creationId xmlns:a16="http://schemas.microsoft.com/office/drawing/2014/main" id="{15C7C762-05FC-3E34-307E-F977C7100D35}"/>
                </a:ext>
              </a:extLst>
            </p:cNvPr>
            <p:cNvSpPr>
              <a:spLocks/>
            </p:cNvSpPr>
            <p:nvPr/>
          </p:nvSpPr>
          <p:spPr bwMode="auto">
            <a:xfrm>
              <a:off x="5870188" y="3139550"/>
              <a:ext cx="87849" cy="83260"/>
            </a:xfrm>
            <a:custGeom>
              <a:avLst/>
              <a:gdLst/>
              <a:ahLst/>
              <a:cxnLst>
                <a:cxn ang="0">
                  <a:pos x="45" y="32"/>
                </a:cxn>
                <a:cxn ang="0">
                  <a:pos x="38" y="33"/>
                </a:cxn>
                <a:cxn ang="0">
                  <a:pos x="21" y="16"/>
                </a:cxn>
                <a:cxn ang="0">
                  <a:pos x="22" y="11"/>
                </a:cxn>
                <a:cxn ang="0">
                  <a:pos x="4" y="0"/>
                </a:cxn>
                <a:cxn ang="0">
                  <a:pos x="0" y="16"/>
                </a:cxn>
                <a:cxn ang="0">
                  <a:pos x="38" y="54"/>
                </a:cxn>
                <a:cxn ang="0">
                  <a:pos x="57" y="49"/>
                </a:cxn>
                <a:cxn ang="0">
                  <a:pos x="45" y="32"/>
                </a:cxn>
              </a:cxnLst>
              <a:rect l="0" t="0" r="r" b="b"/>
              <a:pathLst>
                <a:path w="57" h="54">
                  <a:moveTo>
                    <a:pt x="45" y="32"/>
                  </a:moveTo>
                  <a:cubicBezTo>
                    <a:pt x="43" y="32"/>
                    <a:pt x="40" y="33"/>
                    <a:pt x="38" y="33"/>
                  </a:cubicBezTo>
                  <a:cubicBezTo>
                    <a:pt x="29" y="33"/>
                    <a:pt x="21" y="25"/>
                    <a:pt x="21" y="16"/>
                  </a:cubicBezTo>
                  <a:cubicBezTo>
                    <a:pt x="21" y="14"/>
                    <a:pt x="21" y="12"/>
                    <a:pt x="22" y="11"/>
                  </a:cubicBezTo>
                  <a:cubicBezTo>
                    <a:pt x="4" y="0"/>
                    <a:pt x="4" y="0"/>
                    <a:pt x="4" y="0"/>
                  </a:cubicBezTo>
                  <a:cubicBezTo>
                    <a:pt x="1" y="5"/>
                    <a:pt x="0" y="10"/>
                    <a:pt x="0" y="16"/>
                  </a:cubicBezTo>
                  <a:cubicBezTo>
                    <a:pt x="0" y="37"/>
                    <a:pt x="17" y="54"/>
                    <a:pt x="38" y="54"/>
                  </a:cubicBezTo>
                  <a:cubicBezTo>
                    <a:pt x="45" y="54"/>
                    <a:pt x="51" y="52"/>
                    <a:pt x="57" y="49"/>
                  </a:cubicBezTo>
                  <a:lnTo>
                    <a:pt x="45" y="32"/>
                  </a:ln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163" name="Rectangle 70">
              <a:extLst>
                <a:ext uri="{FF2B5EF4-FFF2-40B4-BE49-F238E27FC236}">
                  <a16:creationId xmlns:a16="http://schemas.microsoft.com/office/drawing/2014/main" id="{22DA0380-365B-07CF-9204-C97C96705C7F}"/>
                </a:ext>
              </a:extLst>
            </p:cNvPr>
            <p:cNvSpPr>
              <a:spLocks noChangeArrowheads="1"/>
            </p:cNvSpPr>
            <p:nvPr/>
          </p:nvSpPr>
          <p:spPr bwMode="auto">
            <a:xfrm>
              <a:off x="6013762" y="3105459"/>
              <a:ext cx="142918" cy="15079"/>
            </a:xfrm>
            <a:prstGeom prst="rect">
              <a:avLst/>
            </a:prstGeom>
            <a:solidFill>
              <a:srgbClr val="15B0BF"/>
            </a:solidFill>
            <a:ln w="9525">
              <a:noFill/>
              <a:miter lim="800000"/>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164" name="Rectangle 71">
              <a:extLst>
                <a:ext uri="{FF2B5EF4-FFF2-40B4-BE49-F238E27FC236}">
                  <a16:creationId xmlns:a16="http://schemas.microsoft.com/office/drawing/2014/main" id="{64D489D1-B314-D9C9-7470-A8DCBB7FAE78}"/>
                </a:ext>
              </a:extLst>
            </p:cNvPr>
            <p:cNvSpPr>
              <a:spLocks noChangeArrowheads="1"/>
            </p:cNvSpPr>
            <p:nvPr/>
          </p:nvSpPr>
          <p:spPr bwMode="auto">
            <a:xfrm>
              <a:off x="6013762" y="3152006"/>
              <a:ext cx="142918" cy="13767"/>
            </a:xfrm>
            <a:prstGeom prst="rect">
              <a:avLst/>
            </a:prstGeom>
            <a:solidFill>
              <a:srgbClr val="A6DAE9"/>
            </a:solidFill>
            <a:ln w="9525">
              <a:noFill/>
              <a:miter lim="800000"/>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165" name="Rectangle 72">
              <a:extLst>
                <a:ext uri="{FF2B5EF4-FFF2-40B4-BE49-F238E27FC236}">
                  <a16:creationId xmlns:a16="http://schemas.microsoft.com/office/drawing/2014/main" id="{8899CC6C-A1C6-44F5-FB24-2631DA7C8ECF}"/>
                </a:ext>
              </a:extLst>
            </p:cNvPr>
            <p:cNvSpPr>
              <a:spLocks noChangeArrowheads="1"/>
            </p:cNvSpPr>
            <p:nvPr/>
          </p:nvSpPr>
          <p:spPr bwMode="auto">
            <a:xfrm>
              <a:off x="6013762" y="3196586"/>
              <a:ext cx="142918" cy="15734"/>
            </a:xfrm>
            <a:prstGeom prst="rect">
              <a:avLst/>
            </a:prstGeom>
            <a:solidFill>
              <a:srgbClr val="A6DAE9"/>
            </a:solidFill>
            <a:ln w="9525">
              <a:noFill/>
              <a:miter lim="800000"/>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166" name="Rectangle 73">
              <a:extLst>
                <a:ext uri="{FF2B5EF4-FFF2-40B4-BE49-F238E27FC236}">
                  <a16:creationId xmlns:a16="http://schemas.microsoft.com/office/drawing/2014/main" id="{D07B4240-BF4D-53BC-7581-637C05052467}"/>
                </a:ext>
              </a:extLst>
            </p:cNvPr>
            <p:cNvSpPr>
              <a:spLocks noChangeArrowheads="1"/>
            </p:cNvSpPr>
            <p:nvPr/>
          </p:nvSpPr>
          <p:spPr bwMode="auto">
            <a:xfrm>
              <a:off x="6013762" y="3290991"/>
              <a:ext cx="98994" cy="14423"/>
            </a:xfrm>
            <a:prstGeom prst="rect">
              <a:avLst/>
            </a:prstGeom>
            <a:solidFill>
              <a:srgbClr val="15B0BF"/>
            </a:solidFill>
            <a:ln w="9525">
              <a:noFill/>
              <a:miter lim="800000"/>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167" name="Rectangle 74">
              <a:extLst>
                <a:ext uri="{FF2B5EF4-FFF2-40B4-BE49-F238E27FC236}">
                  <a16:creationId xmlns:a16="http://schemas.microsoft.com/office/drawing/2014/main" id="{4675BB7E-FD0F-847C-7DE6-DD4CD742195F}"/>
                </a:ext>
              </a:extLst>
            </p:cNvPr>
            <p:cNvSpPr>
              <a:spLocks noChangeArrowheads="1"/>
            </p:cNvSpPr>
            <p:nvPr/>
          </p:nvSpPr>
          <p:spPr bwMode="auto">
            <a:xfrm>
              <a:off x="6013762" y="3336227"/>
              <a:ext cx="142918" cy="15079"/>
            </a:xfrm>
            <a:prstGeom prst="rect">
              <a:avLst/>
            </a:prstGeom>
            <a:solidFill>
              <a:srgbClr val="A6DAE9"/>
            </a:solidFill>
            <a:ln w="9525">
              <a:noFill/>
              <a:miter lim="800000"/>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sp>
          <p:nvSpPr>
            <p:cNvPr id="168" name="Rectangle 75">
              <a:extLst>
                <a:ext uri="{FF2B5EF4-FFF2-40B4-BE49-F238E27FC236}">
                  <a16:creationId xmlns:a16="http://schemas.microsoft.com/office/drawing/2014/main" id="{953BAAFC-AF81-5970-3AE0-2E9FA69B8C06}"/>
                </a:ext>
              </a:extLst>
            </p:cNvPr>
            <p:cNvSpPr>
              <a:spLocks noChangeArrowheads="1"/>
            </p:cNvSpPr>
            <p:nvPr/>
          </p:nvSpPr>
          <p:spPr bwMode="auto">
            <a:xfrm>
              <a:off x="6013762" y="3382773"/>
              <a:ext cx="142918" cy="13767"/>
            </a:xfrm>
            <a:prstGeom prst="rect">
              <a:avLst/>
            </a:prstGeom>
            <a:solidFill>
              <a:srgbClr val="A6DAE9"/>
            </a:solidFill>
            <a:ln w="9525">
              <a:noFill/>
              <a:miter lim="800000"/>
              <a:headEnd/>
              <a:tailEnd/>
            </a:ln>
          </p:spPr>
          <p:txBody>
            <a:bodyPr vert="horz" wrap="square" lIns="68580" tIns="34290" rIns="68580" bIns="34290" numCol="1" anchor="t" anchorCtr="0" compatLnSpc="1">
              <a:prstTxWarp prst="textNoShape">
                <a:avLst/>
              </a:prstTxWarp>
            </a:bodyPr>
            <a:lstStyle/>
            <a:p>
              <a:pPr algn="l" defTabSz="844083" rtl="0"/>
              <a:endParaRPr lang="en-IN" sz="1350" kern="1200">
                <a:solidFill>
                  <a:srgbClr val="000000"/>
                </a:solidFill>
                <a:latin typeface="Arial"/>
                <a:ea typeface="+mn-ea"/>
                <a:cs typeface="+mn-cs"/>
              </a:endParaRPr>
            </a:p>
          </p:txBody>
        </p:sp>
      </p:grpSp>
      <p:sp>
        <p:nvSpPr>
          <p:cNvPr id="169" name="Rectangle 3">
            <a:extLst>
              <a:ext uri="{FF2B5EF4-FFF2-40B4-BE49-F238E27FC236}">
                <a16:creationId xmlns:a16="http://schemas.microsoft.com/office/drawing/2014/main" id="{285961C9-19DA-A2CC-A1FF-6DD8D93452C6}"/>
              </a:ext>
            </a:extLst>
          </p:cNvPr>
          <p:cNvSpPr/>
          <p:nvPr/>
        </p:nvSpPr>
        <p:spPr>
          <a:xfrm>
            <a:off x="214727" y="4085638"/>
            <a:ext cx="2929395" cy="222642"/>
          </a:xfrm>
          <a:prstGeom prst="rect">
            <a:avLst/>
          </a:prstGeom>
          <a:solidFill>
            <a:srgbClr val="72207B"/>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defTabSz="685817" rtl="0"/>
            <a:r>
              <a:rPr lang="it-IT" sz="1050" b="1" kern="1200" dirty="0">
                <a:solidFill>
                  <a:prstClr val="white"/>
                </a:solidFill>
                <a:latin typeface="Univers 45 Light" pitchFamily="2" charset="0"/>
              </a:rPr>
              <a:t>Intervista al Responsabile Fiscale/CFO</a:t>
            </a:r>
          </a:p>
        </p:txBody>
      </p:sp>
      <p:sp>
        <p:nvSpPr>
          <p:cNvPr id="170" name="Rectangle 1">
            <a:extLst>
              <a:ext uri="{FF2B5EF4-FFF2-40B4-BE49-F238E27FC236}">
                <a16:creationId xmlns:a16="http://schemas.microsoft.com/office/drawing/2014/main" id="{78A9C751-F19F-EBAB-613C-C72DD7256B29}"/>
              </a:ext>
            </a:extLst>
          </p:cNvPr>
          <p:cNvSpPr/>
          <p:nvPr/>
        </p:nvSpPr>
        <p:spPr>
          <a:xfrm>
            <a:off x="494886" y="4336906"/>
            <a:ext cx="8344455" cy="1477328"/>
          </a:xfrm>
          <a:prstGeom prst="rect">
            <a:avLst/>
          </a:prstGeom>
        </p:spPr>
        <p:txBody>
          <a:bodyPr wrap="square">
            <a:spAutoFit/>
          </a:bodyPr>
          <a:lstStyle/>
          <a:p>
            <a:pPr marL="128591" indent="-128591" algn="just" defTabSz="844083" rtl="0">
              <a:buFont typeface="Wingdings" panose="05000000000000000000" pitchFamily="2" charset="2"/>
              <a:buChar char="§"/>
            </a:pPr>
            <a:r>
              <a:rPr lang="it-IT" sz="900" b="1" i="1" kern="1200" dirty="0">
                <a:solidFill>
                  <a:srgbClr val="00338D"/>
                </a:solidFill>
                <a:latin typeface="Arial"/>
                <a:ea typeface="+mn-ea"/>
                <a:cs typeface="+mn-cs"/>
              </a:rPr>
              <a:t>Background </a:t>
            </a:r>
            <a:r>
              <a:rPr lang="it-IT" sz="900" b="1" i="1" kern="1200" dirty="0" err="1">
                <a:solidFill>
                  <a:srgbClr val="00338D"/>
                </a:solidFill>
                <a:latin typeface="Arial"/>
                <a:ea typeface="+mn-ea"/>
                <a:cs typeface="+mn-cs"/>
              </a:rPr>
              <a:t>analysis</a:t>
            </a:r>
            <a:r>
              <a:rPr lang="it-IT" sz="900" b="1" i="1" kern="1200" dirty="0">
                <a:solidFill>
                  <a:srgbClr val="00338D"/>
                </a:solidFill>
                <a:latin typeface="Arial"/>
                <a:ea typeface="+mn-ea"/>
                <a:cs typeface="+mn-cs"/>
              </a:rPr>
              <a:t> </a:t>
            </a:r>
            <a:r>
              <a:rPr lang="it-IT" sz="900" kern="1200" dirty="0">
                <a:solidFill>
                  <a:srgbClr val="00338D"/>
                </a:solidFill>
                <a:latin typeface="Arial"/>
                <a:ea typeface="+mn-ea"/>
                <a:cs typeface="+mn-cs"/>
              </a:rPr>
              <a:t>sugli aspetti/criticità fiscali (i.e. natura contenzioni fiscali passati e/o in corso; rilievi da parte di strutture/enti preposti al controllo; procedimenti sanzionatori; etc.);</a:t>
            </a:r>
          </a:p>
          <a:p>
            <a:pPr marL="132163" algn="just" defTabSz="844083" rtl="0"/>
            <a:r>
              <a:rPr lang="it-IT" sz="900" kern="1200" dirty="0">
                <a:solidFill>
                  <a:srgbClr val="00338D"/>
                </a:solidFill>
                <a:latin typeface="Arial"/>
                <a:ea typeface="+mn-ea"/>
                <a:cs typeface="+mn-cs"/>
              </a:rPr>
              <a:t>Tale analisi è volta, mediante l’identificazione di specifici </a:t>
            </a:r>
            <a:r>
              <a:rPr lang="it-IT" sz="900" b="1" i="1" kern="1200" dirty="0">
                <a:solidFill>
                  <a:srgbClr val="00338D"/>
                </a:solidFill>
                <a:latin typeface="Arial"/>
                <a:ea typeface="+mn-ea"/>
                <a:cs typeface="+mn-cs"/>
              </a:rPr>
              <a:t>driver di rischio</a:t>
            </a:r>
            <a:r>
              <a:rPr lang="it-IT" sz="900" b="1" kern="1200" dirty="0">
                <a:solidFill>
                  <a:srgbClr val="00338D"/>
                </a:solidFill>
                <a:latin typeface="Arial"/>
                <a:ea typeface="+mn-ea"/>
                <a:cs typeface="+mn-cs"/>
              </a:rPr>
              <a:t> (Check-List </a:t>
            </a:r>
            <a:r>
              <a:rPr lang="it-IT" sz="900" b="1" i="1" kern="1200" dirty="0">
                <a:solidFill>
                  <a:srgbClr val="00338D"/>
                </a:solidFill>
                <a:latin typeface="Arial"/>
                <a:ea typeface="+mn-ea"/>
                <a:cs typeface="+mn-cs"/>
              </a:rPr>
              <a:t>ad hoc</a:t>
            </a:r>
            <a:r>
              <a:rPr lang="it-IT" sz="900" b="1" kern="1200" dirty="0">
                <a:solidFill>
                  <a:srgbClr val="00338D"/>
                </a:solidFill>
                <a:latin typeface="Arial"/>
                <a:ea typeface="+mn-ea"/>
                <a:cs typeface="+mn-cs"/>
              </a:rPr>
              <a:t>), </a:t>
            </a:r>
            <a:r>
              <a:rPr lang="it-IT" sz="900" kern="1200" dirty="0">
                <a:solidFill>
                  <a:srgbClr val="00338D"/>
                </a:solidFill>
                <a:latin typeface="Arial"/>
                <a:ea typeface="+mn-ea"/>
                <a:cs typeface="+mn-cs"/>
              </a:rPr>
              <a:t>ad indagare elementi connessi:</a:t>
            </a:r>
          </a:p>
          <a:p>
            <a:pPr marL="260754" indent="-128591" algn="just" defTabSz="844083" rtl="0">
              <a:buFont typeface="Arial" panose="020B0604020202020204" pitchFamily="34" charset="0"/>
              <a:buChar char="•"/>
            </a:pPr>
            <a:r>
              <a:rPr lang="it-IT" sz="900" kern="1200" dirty="0">
                <a:solidFill>
                  <a:srgbClr val="00338D"/>
                </a:solidFill>
                <a:latin typeface="Arial"/>
                <a:ea typeface="+mn-ea"/>
                <a:cs typeface="+mn-cs"/>
              </a:rPr>
              <a:t>alla </a:t>
            </a:r>
            <a:r>
              <a:rPr lang="it-IT" sz="900" b="1" kern="1200" dirty="0">
                <a:solidFill>
                  <a:srgbClr val="0091DA"/>
                </a:solidFill>
                <a:latin typeface="Arial"/>
                <a:ea typeface="+mn-ea"/>
                <a:cs typeface="+mn-cs"/>
              </a:rPr>
              <a:t>storia dell’ente </a:t>
            </a:r>
            <a:r>
              <a:rPr lang="it-IT" sz="900" kern="1200" dirty="0">
                <a:solidFill>
                  <a:srgbClr val="00338D"/>
                </a:solidFill>
                <a:latin typeface="Arial"/>
                <a:ea typeface="+mn-ea"/>
                <a:cs typeface="+mn-cs"/>
              </a:rPr>
              <a:t>(i.e. coinvolgimento in procedimenti amministrativi o penali, verifiche/contenziosi con l’autorità fiscale, ecc.), </a:t>
            </a:r>
          </a:p>
          <a:p>
            <a:pPr marL="260754" indent="-128591" algn="just" defTabSz="844083" rtl="0">
              <a:buFont typeface="Arial" panose="020B0604020202020204" pitchFamily="34" charset="0"/>
              <a:buChar char="•"/>
            </a:pPr>
            <a:r>
              <a:rPr lang="it-IT" sz="900" kern="1200" dirty="0">
                <a:solidFill>
                  <a:srgbClr val="00338D"/>
                </a:solidFill>
                <a:latin typeface="Arial"/>
                <a:ea typeface="+mn-ea"/>
                <a:cs typeface="+mn-cs"/>
              </a:rPr>
              <a:t>a </a:t>
            </a:r>
            <a:r>
              <a:rPr lang="it-IT" sz="900" b="1" kern="1200" dirty="0">
                <a:solidFill>
                  <a:srgbClr val="0091DA"/>
                </a:solidFill>
                <a:latin typeface="Arial"/>
                <a:ea typeface="+mn-ea"/>
                <a:cs typeface="+mn-cs"/>
              </a:rPr>
              <a:t>indici di complessità fiscale</a:t>
            </a:r>
            <a:r>
              <a:rPr lang="it-IT" sz="900" kern="1200" dirty="0">
                <a:solidFill>
                  <a:srgbClr val="00338D"/>
                </a:solidFill>
                <a:latin typeface="Arial"/>
                <a:ea typeface="+mn-ea"/>
                <a:cs typeface="+mn-cs"/>
              </a:rPr>
              <a:t> (i.e. presenza di rapporti infragruppo, operazioni straordinarie, operazioni con l’estero/cross-</a:t>
            </a:r>
            <a:r>
              <a:rPr lang="it-IT" sz="900" kern="1200" dirty="0" err="1">
                <a:solidFill>
                  <a:srgbClr val="00338D"/>
                </a:solidFill>
                <a:latin typeface="Arial"/>
                <a:ea typeface="+mn-ea"/>
                <a:cs typeface="+mn-cs"/>
              </a:rPr>
              <a:t>border</a:t>
            </a:r>
            <a:r>
              <a:rPr lang="it-IT" sz="900" kern="1200" dirty="0">
                <a:solidFill>
                  <a:srgbClr val="00338D"/>
                </a:solidFill>
                <a:latin typeface="Arial"/>
                <a:ea typeface="+mn-ea"/>
                <a:cs typeface="+mn-cs"/>
              </a:rPr>
              <a:t>, applicazione della </a:t>
            </a:r>
            <a:r>
              <a:rPr lang="it-IT" sz="900" kern="1200" dirty="0" err="1">
                <a:solidFill>
                  <a:srgbClr val="00338D"/>
                </a:solidFill>
                <a:latin typeface="Arial"/>
                <a:ea typeface="+mn-ea"/>
                <a:cs typeface="+mn-cs"/>
              </a:rPr>
              <a:t>Dac</a:t>
            </a:r>
            <a:r>
              <a:rPr lang="it-IT" sz="900" kern="1200" dirty="0">
                <a:solidFill>
                  <a:srgbClr val="00338D"/>
                </a:solidFill>
                <a:latin typeface="Arial"/>
                <a:ea typeface="+mn-ea"/>
                <a:cs typeface="+mn-cs"/>
              </a:rPr>
              <a:t> 6, regimi fiscali di favore, ecc.) e </a:t>
            </a:r>
          </a:p>
          <a:p>
            <a:pPr marL="260754" indent="-128591" algn="just" defTabSz="844083" rtl="0">
              <a:buFont typeface="Arial" panose="020B0604020202020204" pitchFamily="34" charset="0"/>
              <a:buChar char="•"/>
            </a:pPr>
            <a:r>
              <a:rPr lang="it-IT" sz="900" kern="1200" dirty="0">
                <a:solidFill>
                  <a:srgbClr val="00338D"/>
                </a:solidFill>
                <a:latin typeface="Arial"/>
                <a:ea typeface="+mn-ea"/>
                <a:cs typeface="+mn-cs"/>
              </a:rPr>
              <a:t>alla </a:t>
            </a:r>
            <a:r>
              <a:rPr lang="it-IT" sz="900" b="1" kern="1200" dirty="0">
                <a:solidFill>
                  <a:srgbClr val="0091DA"/>
                </a:solidFill>
                <a:latin typeface="Arial"/>
                <a:ea typeface="+mn-ea"/>
                <a:cs typeface="+mn-cs"/>
              </a:rPr>
              <a:t>governance fiscale</a:t>
            </a:r>
            <a:r>
              <a:rPr lang="it-IT" sz="900" kern="1200" dirty="0">
                <a:solidFill>
                  <a:srgbClr val="00338D"/>
                </a:solidFill>
                <a:latin typeface="Arial"/>
                <a:ea typeface="+mn-ea"/>
                <a:cs typeface="+mn-cs"/>
              </a:rPr>
              <a:t> in essere (i.e. criticità connesse all’organizzazione della funzione fiscale, al livello di regolamentazione e strutturazione del processo, ecc.),</a:t>
            </a:r>
          </a:p>
          <a:p>
            <a:pPr marL="260754" indent="-128591" algn="just" defTabSz="844083" rtl="0">
              <a:buFont typeface="Arial" panose="020B0604020202020204" pitchFamily="34" charset="0"/>
              <a:buChar char="•"/>
            </a:pPr>
            <a:r>
              <a:rPr lang="it-IT" sz="900" kern="1200" dirty="0">
                <a:solidFill>
                  <a:srgbClr val="00338D"/>
                </a:solidFill>
                <a:latin typeface="Arial"/>
                <a:ea typeface="+mn-ea"/>
                <a:cs typeface="+mn-cs"/>
              </a:rPr>
              <a:t>ai </a:t>
            </a:r>
            <a:r>
              <a:rPr lang="it-IT" sz="900" b="1" kern="1200" dirty="0">
                <a:solidFill>
                  <a:srgbClr val="0091DA"/>
                </a:solidFill>
                <a:latin typeface="Arial"/>
                <a:ea typeface="+mn-ea"/>
                <a:cs typeface="+mn-cs"/>
              </a:rPr>
              <a:t>processi amministrativo-contabili e fiscali </a:t>
            </a:r>
            <a:r>
              <a:rPr lang="it-IT" sz="900" kern="1200" dirty="0">
                <a:solidFill>
                  <a:srgbClr val="00338D"/>
                </a:solidFill>
                <a:latin typeface="Arial"/>
                <a:ea typeface="+mn-ea"/>
                <a:cs typeface="+mn-cs"/>
              </a:rPr>
              <a:t>(i.e. criticità connesse ad una non adeguata </a:t>
            </a:r>
            <a:r>
              <a:rPr lang="it-IT" sz="900" i="1" kern="1200" dirty="0" err="1">
                <a:solidFill>
                  <a:srgbClr val="00338D"/>
                </a:solidFill>
                <a:latin typeface="Arial"/>
                <a:ea typeface="+mn-ea"/>
                <a:cs typeface="+mn-cs"/>
              </a:rPr>
              <a:t>segregation</a:t>
            </a:r>
            <a:r>
              <a:rPr lang="it-IT" sz="900" i="1" kern="1200" dirty="0">
                <a:solidFill>
                  <a:srgbClr val="00338D"/>
                </a:solidFill>
                <a:latin typeface="Arial"/>
                <a:ea typeface="+mn-ea"/>
                <a:cs typeface="+mn-cs"/>
              </a:rPr>
              <a:t> of duties</a:t>
            </a:r>
            <a:r>
              <a:rPr lang="it-IT" sz="900" kern="1200" dirty="0">
                <a:solidFill>
                  <a:srgbClr val="00338D"/>
                </a:solidFill>
                <a:latin typeface="Arial"/>
                <a:ea typeface="+mn-ea"/>
                <a:cs typeface="+mn-cs"/>
              </a:rPr>
              <a:t>, alla mancanza di un </a:t>
            </a:r>
            <a:r>
              <a:rPr lang="it-IT" sz="900" i="1" kern="1200" dirty="0">
                <a:solidFill>
                  <a:srgbClr val="00338D"/>
                </a:solidFill>
                <a:latin typeface="Arial"/>
                <a:ea typeface="+mn-ea"/>
                <a:cs typeface="+mn-cs"/>
              </a:rPr>
              <a:t>tool informatico integrato</a:t>
            </a:r>
            <a:r>
              <a:rPr lang="it-IT" sz="900" kern="1200" dirty="0">
                <a:solidFill>
                  <a:srgbClr val="00338D"/>
                </a:solidFill>
                <a:latin typeface="Arial"/>
                <a:ea typeface="+mn-ea"/>
                <a:cs typeface="+mn-cs"/>
              </a:rPr>
              <a:t>, etc.)</a:t>
            </a:r>
          </a:p>
        </p:txBody>
      </p:sp>
      <p:pic>
        <p:nvPicPr>
          <p:cNvPr id="171" name="Immagine 130">
            <a:extLst>
              <a:ext uri="{FF2B5EF4-FFF2-40B4-BE49-F238E27FC236}">
                <a16:creationId xmlns:a16="http://schemas.microsoft.com/office/drawing/2014/main" id="{81ED16BC-D4FB-65F2-B54E-54EFE6A993E1}"/>
              </a:ext>
            </a:extLst>
          </p:cNvPr>
          <p:cNvPicPr>
            <a:picLocks noChangeAspect="1"/>
          </p:cNvPicPr>
          <p:nvPr/>
        </p:nvPicPr>
        <p:blipFill>
          <a:blip r:embed="rId2"/>
          <a:stretch>
            <a:fillRect/>
          </a:stretch>
        </p:blipFill>
        <p:spPr>
          <a:xfrm>
            <a:off x="7372101" y="2141887"/>
            <a:ext cx="1368398" cy="995782"/>
          </a:xfrm>
          <a:prstGeom prst="rect">
            <a:avLst/>
          </a:prstGeom>
        </p:spPr>
      </p:pic>
      <p:sp>
        <p:nvSpPr>
          <p:cNvPr id="11" name="Rettangolo 10">
            <a:extLst>
              <a:ext uri="{FF2B5EF4-FFF2-40B4-BE49-F238E27FC236}">
                <a16:creationId xmlns:a16="http://schemas.microsoft.com/office/drawing/2014/main" id="{92DA4A75-83C9-828A-714C-DDECA33DE13C}"/>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14020463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7639200" cy="478523"/>
          </a:xfrm>
        </p:spPr>
        <p:txBody>
          <a:bodyPr/>
          <a:lstStyle/>
          <a:p>
            <a:r>
              <a:rPr lang="it-IT" sz="4431" dirty="0"/>
              <a:t>Approccio Metodologico – CRSA</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grpSp>
        <p:nvGrpSpPr>
          <p:cNvPr id="2" name="Group 468">
            <a:extLst>
              <a:ext uri="{FF2B5EF4-FFF2-40B4-BE49-F238E27FC236}">
                <a16:creationId xmlns:a16="http://schemas.microsoft.com/office/drawing/2014/main" id="{E110FC3F-0A54-618A-1F47-47274D41B5EA}"/>
              </a:ext>
            </a:extLst>
          </p:cNvPr>
          <p:cNvGrpSpPr>
            <a:grpSpLocks/>
          </p:cNvGrpSpPr>
          <p:nvPr/>
        </p:nvGrpSpPr>
        <p:grpSpPr bwMode="auto">
          <a:xfrm>
            <a:off x="0" y="857251"/>
            <a:ext cx="215503" cy="80962"/>
            <a:chOff x="0" y="0"/>
            <a:chExt cx="453" cy="170"/>
          </a:xfrm>
        </p:grpSpPr>
      </p:grpSp>
      <p:grpSp>
        <p:nvGrpSpPr>
          <p:cNvPr id="3" name="Group 466">
            <a:extLst>
              <a:ext uri="{FF2B5EF4-FFF2-40B4-BE49-F238E27FC236}">
                <a16:creationId xmlns:a16="http://schemas.microsoft.com/office/drawing/2014/main" id="{8B583495-64E0-E512-5D3C-B3726F9F18B1}"/>
              </a:ext>
            </a:extLst>
          </p:cNvPr>
          <p:cNvGrpSpPr>
            <a:grpSpLocks/>
          </p:cNvGrpSpPr>
          <p:nvPr/>
        </p:nvGrpSpPr>
        <p:grpSpPr bwMode="auto">
          <a:xfrm>
            <a:off x="1" y="857249"/>
            <a:ext cx="364331" cy="61913"/>
            <a:chOff x="0" y="0"/>
            <a:chExt cx="764" cy="130"/>
          </a:xfrm>
        </p:grpSpPr>
      </p:grpSp>
      <p:grpSp>
        <p:nvGrpSpPr>
          <p:cNvPr id="4" name="Group 460">
            <a:extLst>
              <a:ext uri="{FF2B5EF4-FFF2-40B4-BE49-F238E27FC236}">
                <a16:creationId xmlns:a16="http://schemas.microsoft.com/office/drawing/2014/main" id="{00BFD070-85AE-C445-B72C-3C01DC396FF5}"/>
              </a:ext>
            </a:extLst>
          </p:cNvPr>
          <p:cNvGrpSpPr>
            <a:grpSpLocks/>
          </p:cNvGrpSpPr>
          <p:nvPr/>
        </p:nvGrpSpPr>
        <p:grpSpPr bwMode="auto">
          <a:xfrm>
            <a:off x="0" y="857251"/>
            <a:ext cx="310754" cy="83344"/>
            <a:chOff x="0" y="0"/>
            <a:chExt cx="653" cy="174"/>
          </a:xfrm>
        </p:grpSpPr>
      </p:grpSp>
      <p:grpSp>
        <p:nvGrpSpPr>
          <p:cNvPr id="5" name="Group 456">
            <a:extLst>
              <a:ext uri="{FF2B5EF4-FFF2-40B4-BE49-F238E27FC236}">
                <a16:creationId xmlns:a16="http://schemas.microsoft.com/office/drawing/2014/main" id="{4116AF9A-897B-2F53-AA9A-E3BEBA7B271E}"/>
              </a:ext>
            </a:extLst>
          </p:cNvPr>
          <p:cNvGrpSpPr>
            <a:grpSpLocks/>
          </p:cNvGrpSpPr>
          <p:nvPr/>
        </p:nvGrpSpPr>
        <p:grpSpPr bwMode="auto">
          <a:xfrm>
            <a:off x="0" y="857251"/>
            <a:ext cx="283369" cy="75010"/>
            <a:chOff x="0" y="0"/>
            <a:chExt cx="596" cy="158"/>
          </a:xfrm>
        </p:grpSpPr>
      </p:grpSp>
      <p:grpSp>
        <p:nvGrpSpPr>
          <p:cNvPr id="6" name="Group 449">
            <a:extLst>
              <a:ext uri="{FF2B5EF4-FFF2-40B4-BE49-F238E27FC236}">
                <a16:creationId xmlns:a16="http://schemas.microsoft.com/office/drawing/2014/main" id="{4E519CFF-C7CB-CAD3-7023-24411EC53259}"/>
              </a:ext>
            </a:extLst>
          </p:cNvPr>
          <p:cNvGrpSpPr>
            <a:grpSpLocks/>
          </p:cNvGrpSpPr>
          <p:nvPr/>
        </p:nvGrpSpPr>
        <p:grpSpPr bwMode="auto">
          <a:xfrm>
            <a:off x="1" y="857250"/>
            <a:ext cx="226218" cy="60722"/>
            <a:chOff x="0" y="0"/>
            <a:chExt cx="475" cy="128"/>
          </a:xfrm>
        </p:grpSpPr>
      </p:grpSp>
      <p:grpSp>
        <p:nvGrpSpPr>
          <p:cNvPr id="7" name="Group 447">
            <a:extLst>
              <a:ext uri="{FF2B5EF4-FFF2-40B4-BE49-F238E27FC236}">
                <a16:creationId xmlns:a16="http://schemas.microsoft.com/office/drawing/2014/main" id="{736FD814-C380-F1F2-F9B4-35D898F37A83}"/>
              </a:ext>
            </a:extLst>
          </p:cNvPr>
          <p:cNvGrpSpPr>
            <a:grpSpLocks/>
          </p:cNvGrpSpPr>
          <p:nvPr/>
        </p:nvGrpSpPr>
        <p:grpSpPr bwMode="auto">
          <a:xfrm>
            <a:off x="0" y="857250"/>
            <a:ext cx="207169" cy="60722"/>
            <a:chOff x="0" y="0"/>
            <a:chExt cx="434" cy="128"/>
          </a:xfrm>
        </p:grpSpPr>
      </p:grpSp>
      <p:grpSp>
        <p:nvGrpSpPr>
          <p:cNvPr id="8" name="Group 440">
            <a:extLst>
              <a:ext uri="{FF2B5EF4-FFF2-40B4-BE49-F238E27FC236}">
                <a16:creationId xmlns:a16="http://schemas.microsoft.com/office/drawing/2014/main" id="{587266BD-3CBE-3F38-F596-BC3F8D26EC9D}"/>
              </a:ext>
            </a:extLst>
          </p:cNvPr>
          <p:cNvGrpSpPr>
            <a:grpSpLocks/>
          </p:cNvGrpSpPr>
          <p:nvPr/>
        </p:nvGrpSpPr>
        <p:grpSpPr bwMode="auto">
          <a:xfrm>
            <a:off x="0" y="857250"/>
            <a:ext cx="366713" cy="60722"/>
            <a:chOff x="0" y="0"/>
            <a:chExt cx="770" cy="127"/>
          </a:xfrm>
        </p:grpSpPr>
      </p:grpSp>
      <p:grpSp>
        <p:nvGrpSpPr>
          <p:cNvPr id="9" name="Group 438">
            <a:extLst>
              <a:ext uri="{FF2B5EF4-FFF2-40B4-BE49-F238E27FC236}">
                <a16:creationId xmlns:a16="http://schemas.microsoft.com/office/drawing/2014/main" id="{3C568A75-998F-8705-160A-E074556879E3}"/>
              </a:ext>
            </a:extLst>
          </p:cNvPr>
          <p:cNvGrpSpPr>
            <a:grpSpLocks/>
          </p:cNvGrpSpPr>
          <p:nvPr/>
        </p:nvGrpSpPr>
        <p:grpSpPr bwMode="auto">
          <a:xfrm>
            <a:off x="0" y="857251"/>
            <a:ext cx="283369" cy="75010"/>
            <a:chOff x="0" y="0"/>
            <a:chExt cx="596" cy="158"/>
          </a:xfrm>
        </p:grpSpPr>
      </p:grpSp>
      <p:grpSp>
        <p:nvGrpSpPr>
          <p:cNvPr id="10" name="Group 431">
            <a:extLst>
              <a:ext uri="{FF2B5EF4-FFF2-40B4-BE49-F238E27FC236}">
                <a16:creationId xmlns:a16="http://schemas.microsoft.com/office/drawing/2014/main" id="{2F336D2E-F7A5-8C64-A87C-E7814DF2472B}"/>
              </a:ext>
            </a:extLst>
          </p:cNvPr>
          <p:cNvGrpSpPr>
            <a:grpSpLocks/>
          </p:cNvGrpSpPr>
          <p:nvPr/>
        </p:nvGrpSpPr>
        <p:grpSpPr bwMode="auto">
          <a:xfrm>
            <a:off x="1" y="857250"/>
            <a:ext cx="226218" cy="60722"/>
            <a:chOff x="0" y="0"/>
            <a:chExt cx="475" cy="128"/>
          </a:xfrm>
        </p:grpSpPr>
      </p:grpSp>
      <p:grpSp>
        <p:nvGrpSpPr>
          <p:cNvPr id="22" name="Group 429">
            <a:extLst>
              <a:ext uri="{FF2B5EF4-FFF2-40B4-BE49-F238E27FC236}">
                <a16:creationId xmlns:a16="http://schemas.microsoft.com/office/drawing/2014/main" id="{04E3388D-39EE-D562-EEB4-55602667E273}"/>
              </a:ext>
            </a:extLst>
          </p:cNvPr>
          <p:cNvGrpSpPr>
            <a:grpSpLocks/>
          </p:cNvGrpSpPr>
          <p:nvPr/>
        </p:nvGrpSpPr>
        <p:grpSpPr bwMode="auto">
          <a:xfrm>
            <a:off x="0" y="857250"/>
            <a:ext cx="207169" cy="60722"/>
            <a:chOff x="0" y="0"/>
            <a:chExt cx="434" cy="128"/>
          </a:xfrm>
        </p:grpSpPr>
      </p:grpSp>
      <p:grpSp>
        <p:nvGrpSpPr>
          <p:cNvPr id="23" name="Group 418">
            <a:extLst>
              <a:ext uri="{FF2B5EF4-FFF2-40B4-BE49-F238E27FC236}">
                <a16:creationId xmlns:a16="http://schemas.microsoft.com/office/drawing/2014/main" id="{2398B70B-1C46-8A96-8A3D-2CBE62E8160B}"/>
              </a:ext>
            </a:extLst>
          </p:cNvPr>
          <p:cNvGrpSpPr>
            <a:grpSpLocks/>
          </p:cNvGrpSpPr>
          <p:nvPr/>
        </p:nvGrpSpPr>
        <p:grpSpPr bwMode="auto">
          <a:xfrm>
            <a:off x="0" y="857250"/>
            <a:ext cx="304800" cy="57150"/>
            <a:chOff x="0" y="0"/>
            <a:chExt cx="639" cy="120"/>
          </a:xfrm>
        </p:grpSpPr>
      </p:grpSp>
      <p:grpSp>
        <p:nvGrpSpPr>
          <p:cNvPr id="24" name="Group 414">
            <a:extLst>
              <a:ext uri="{FF2B5EF4-FFF2-40B4-BE49-F238E27FC236}">
                <a16:creationId xmlns:a16="http://schemas.microsoft.com/office/drawing/2014/main" id="{E786BEC1-16B8-0BF4-0799-0ECEF786AD25}"/>
              </a:ext>
            </a:extLst>
          </p:cNvPr>
          <p:cNvGrpSpPr>
            <a:grpSpLocks/>
          </p:cNvGrpSpPr>
          <p:nvPr/>
        </p:nvGrpSpPr>
        <p:grpSpPr bwMode="auto">
          <a:xfrm>
            <a:off x="1" y="857250"/>
            <a:ext cx="226218" cy="60722"/>
            <a:chOff x="0" y="0"/>
            <a:chExt cx="475" cy="128"/>
          </a:xfrm>
        </p:grpSpPr>
      </p:grpSp>
      <p:grpSp>
        <p:nvGrpSpPr>
          <p:cNvPr id="25" name="Group 412">
            <a:extLst>
              <a:ext uri="{FF2B5EF4-FFF2-40B4-BE49-F238E27FC236}">
                <a16:creationId xmlns:a16="http://schemas.microsoft.com/office/drawing/2014/main" id="{84E3EFE0-01C6-76DD-9E21-00A70C1BA51E}"/>
              </a:ext>
            </a:extLst>
          </p:cNvPr>
          <p:cNvGrpSpPr>
            <a:grpSpLocks/>
          </p:cNvGrpSpPr>
          <p:nvPr/>
        </p:nvGrpSpPr>
        <p:grpSpPr bwMode="auto">
          <a:xfrm>
            <a:off x="0" y="857250"/>
            <a:ext cx="207169" cy="60722"/>
            <a:chOff x="0" y="0"/>
            <a:chExt cx="434" cy="128"/>
          </a:xfrm>
        </p:grpSpPr>
      </p:grpSp>
      <p:grpSp>
        <p:nvGrpSpPr>
          <p:cNvPr id="26" name="Group 401">
            <a:extLst>
              <a:ext uri="{FF2B5EF4-FFF2-40B4-BE49-F238E27FC236}">
                <a16:creationId xmlns:a16="http://schemas.microsoft.com/office/drawing/2014/main" id="{F33EEDC2-9A29-F7CF-C802-79FDBB0A592C}"/>
              </a:ext>
            </a:extLst>
          </p:cNvPr>
          <p:cNvGrpSpPr>
            <a:grpSpLocks/>
          </p:cNvGrpSpPr>
          <p:nvPr/>
        </p:nvGrpSpPr>
        <p:grpSpPr bwMode="auto">
          <a:xfrm>
            <a:off x="0" y="857250"/>
            <a:ext cx="304800" cy="57150"/>
            <a:chOff x="0" y="0"/>
            <a:chExt cx="641" cy="120"/>
          </a:xfrm>
        </p:grpSpPr>
      </p:grpSp>
      <p:grpSp>
        <p:nvGrpSpPr>
          <p:cNvPr id="27" name="Group 397">
            <a:extLst>
              <a:ext uri="{FF2B5EF4-FFF2-40B4-BE49-F238E27FC236}">
                <a16:creationId xmlns:a16="http://schemas.microsoft.com/office/drawing/2014/main" id="{541184B0-79CA-F4B8-6220-356692C71AED}"/>
              </a:ext>
            </a:extLst>
          </p:cNvPr>
          <p:cNvGrpSpPr>
            <a:grpSpLocks/>
          </p:cNvGrpSpPr>
          <p:nvPr/>
        </p:nvGrpSpPr>
        <p:grpSpPr bwMode="auto">
          <a:xfrm>
            <a:off x="1" y="857250"/>
            <a:ext cx="233362" cy="45244"/>
            <a:chOff x="0" y="0"/>
            <a:chExt cx="491" cy="94"/>
          </a:xfrm>
        </p:grpSpPr>
      </p:grpSp>
      <p:grpSp>
        <p:nvGrpSpPr>
          <p:cNvPr id="28" name="Group 395">
            <a:extLst>
              <a:ext uri="{FF2B5EF4-FFF2-40B4-BE49-F238E27FC236}">
                <a16:creationId xmlns:a16="http://schemas.microsoft.com/office/drawing/2014/main" id="{FE3E90C7-DB52-4A6B-8D9C-9816DCF2F715}"/>
              </a:ext>
            </a:extLst>
          </p:cNvPr>
          <p:cNvGrpSpPr>
            <a:grpSpLocks/>
          </p:cNvGrpSpPr>
          <p:nvPr/>
        </p:nvGrpSpPr>
        <p:grpSpPr bwMode="auto">
          <a:xfrm>
            <a:off x="0" y="857250"/>
            <a:ext cx="228600" cy="60722"/>
            <a:chOff x="0" y="0"/>
            <a:chExt cx="479" cy="128"/>
          </a:xfrm>
        </p:grpSpPr>
      </p:grpSp>
      <p:grpSp>
        <p:nvGrpSpPr>
          <p:cNvPr id="29" name="Group 393">
            <a:extLst>
              <a:ext uri="{FF2B5EF4-FFF2-40B4-BE49-F238E27FC236}">
                <a16:creationId xmlns:a16="http://schemas.microsoft.com/office/drawing/2014/main" id="{5D4B6862-F4C7-96F9-EEE9-6D82F9115A82}"/>
              </a:ext>
            </a:extLst>
          </p:cNvPr>
          <p:cNvGrpSpPr>
            <a:grpSpLocks/>
          </p:cNvGrpSpPr>
          <p:nvPr/>
        </p:nvGrpSpPr>
        <p:grpSpPr bwMode="auto">
          <a:xfrm>
            <a:off x="0" y="857250"/>
            <a:ext cx="271462" cy="60722"/>
            <a:chOff x="0" y="0"/>
            <a:chExt cx="569" cy="128"/>
          </a:xfrm>
        </p:grpSpPr>
      </p:grpSp>
      <p:grpSp>
        <p:nvGrpSpPr>
          <p:cNvPr id="30" name="Group 381">
            <a:extLst>
              <a:ext uri="{FF2B5EF4-FFF2-40B4-BE49-F238E27FC236}">
                <a16:creationId xmlns:a16="http://schemas.microsoft.com/office/drawing/2014/main" id="{F9551146-9BE3-E925-CFDA-7EEB34857B96}"/>
              </a:ext>
            </a:extLst>
          </p:cNvPr>
          <p:cNvGrpSpPr>
            <a:grpSpLocks/>
          </p:cNvGrpSpPr>
          <p:nvPr/>
        </p:nvGrpSpPr>
        <p:grpSpPr bwMode="auto">
          <a:xfrm>
            <a:off x="1" y="857250"/>
            <a:ext cx="226218" cy="60722"/>
            <a:chOff x="0" y="0"/>
            <a:chExt cx="475" cy="128"/>
          </a:xfrm>
        </p:grpSpPr>
      </p:grpSp>
      <p:grpSp>
        <p:nvGrpSpPr>
          <p:cNvPr id="31" name="Group 379">
            <a:extLst>
              <a:ext uri="{FF2B5EF4-FFF2-40B4-BE49-F238E27FC236}">
                <a16:creationId xmlns:a16="http://schemas.microsoft.com/office/drawing/2014/main" id="{067EB445-9ED2-7F3B-D5C0-94A0E78A10FC}"/>
              </a:ext>
            </a:extLst>
          </p:cNvPr>
          <p:cNvGrpSpPr>
            <a:grpSpLocks/>
          </p:cNvGrpSpPr>
          <p:nvPr/>
        </p:nvGrpSpPr>
        <p:grpSpPr bwMode="auto">
          <a:xfrm>
            <a:off x="1" y="857250"/>
            <a:ext cx="209550" cy="60722"/>
            <a:chOff x="0" y="0"/>
            <a:chExt cx="439" cy="128"/>
          </a:xfrm>
        </p:grpSpPr>
      </p:grpSp>
      <p:grpSp>
        <p:nvGrpSpPr>
          <p:cNvPr id="32" name="Group 376">
            <a:extLst>
              <a:ext uri="{FF2B5EF4-FFF2-40B4-BE49-F238E27FC236}">
                <a16:creationId xmlns:a16="http://schemas.microsoft.com/office/drawing/2014/main" id="{220A70B1-C0D0-7DC5-2CDC-6A2366AF4FBF}"/>
              </a:ext>
            </a:extLst>
          </p:cNvPr>
          <p:cNvGrpSpPr>
            <a:grpSpLocks/>
          </p:cNvGrpSpPr>
          <p:nvPr/>
        </p:nvGrpSpPr>
        <p:grpSpPr bwMode="auto">
          <a:xfrm>
            <a:off x="0" y="857250"/>
            <a:ext cx="197644" cy="58341"/>
            <a:chOff x="0" y="0"/>
            <a:chExt cx="416" cy="123"/>
          </a:xfrm>
        </p:grpSpPr>
      </p:grpSp>
      <p:grpSp>
        <p:nvGrpSpPr>
          <p:cNvPr id="33" name="Group 374">
            <a:extLst>
              <a:ext uri="{FF2B5EF4-FFF2-40B4-BE49-F238E27FC236}">
                <a16:creationId xmlns:a16="http://schemas.microsoft.com/office/drawing/2014/main" id="{C3B2456A-917C-04CF-ACB5-F5D43AA14942}"/>
              </a:ext>
            </a:extLst>
          </p:cNvPr>
          <p:cNvGrpSpPr>
            <a:grpSpLocks/>
          </p:cNvGrpSpPr>
          <p:nvPr/>
        </p:nvGrpSpPr>
        <p:grpSpPr bwMode="auto">
          <a:xfrm>
            <a:off x="0" y="857251"/>
            <a:ext cx="200025" cy="75010"/>
            <a:chOff x="0" y="0"/>
            <a:chExt cx="420" cy="158"/>
          </a:xfrm>
        </p:grpSpPr>
      </p:grpSp>
      <p:grpSp>
        <p:nvGrpSpPr>
          <p:cNvPr id="34" name="Group 369">
            <a:extLst>
              <a:ext uri="{FF2B5EF4-FFF2-40B4-BE49-F238E27FC236}">
                <a16:creationId xmlns:a16="http://schemas.microsoft.com/office/drawing/2014/main" id="{E78F2E2A-8D78-DE64-1031-2BB1C79C0164}"/>
              </a:ext>
            </a:extLst>
          </p:cNvPr>
          <p:cNvGrpSpPr>
            <a:grpSpLocks/>
          </p:cNvGrpSpPr>
          <p:nvPr/>
        </p:nvGrpSpPr>
        <p:grpSpPr bwMode="auto">
          <a:xfrm>
            <a:off x="0" y="857251"/>
            <a:ext cx="339329" cy="64294"/>
            <a:chOff x="0" y="0"/>
            <a:chExt cx="712" cy="136"/>
          </a:xfrm>
        </p:grpSpPr>
      </p:grpSp>
      <p:grpSp>
        <p:nvGrpSpPr>
          <p:cNvPr id="37" name="Group 360">
            <a:extLst>
              <a:ext uri="{FF2B5EF4-FFF2-40B4-BE49-F238E27FC236}">
                <a16:creationId xmlns:a16="http://schemas.microsoft.com/office/drawing/2014/main" id="{9006710E-17C9-0DA2-B514-E97733D0C948}"/>
              </a:ext>
            </a:extLst>
          </p:cNvPr>
          <p:cNvGrpSpPr>
            <a:grpSpLocks/>
          </p:cNvGrpSpPr>
          <p:nvPr/>
        </p:nvGrpSpPr>
        <p:grpSpPr bwMode="auto">
          <a:xfrm>
            <a:off x="0" y="857251"/>
            <a:ext cx="421482" cy="75010"/>
            <a:chOff x="0" y="0"/>
            <a:chExt cx="885" cy="158"/>
          </a:xfrm>
        </p:grpSpPr>
      </p:grpSp>
      <p:grpSp>
        <p:nvGrpSpPr>
          <p:cNvPr id="38" name="Group 356">
            <a:extLst>
              <a:ext uri="{FF2B5EF4-FFF2-40B4-BE49-F238E27FC236}">
                <a16:creationId xmlns:a16="http://schemas.microsoft.com/office/drawing/2014/main" id="{7ADE1267-9904-3B3C-080F-A2CE88CB5012}"/>
              </a:ext>
            </a:extLst>
          </p:cNvPr>
          <p:cNvGrpSpPr>
            <a:grpSpLocks/>
          </p:cNvGrpSpPr>
          <p:nvPr/>
        </p:nvGrpSpPr>
        <p:grpSpPr bwMode="auto">
          <a:xfrm>
            <a:off x="0" y="857250"/>
            <a:ext cx="216694" cy="60722"/>
            <a:chOff x="0" y="0"/>
            <a:chExt cx="456" cy="127"/>
          </a:xfrm>
        </p:grpSpPr>
      </p:grpSp>
      <p:grpSp>
        <p:nvGrpSpPr>
          <p:cNvPr id="39" name="Group 354">
            <a:extLst>
              <a:ext uri="{FF2B5EF4-FFF2-40B4-BE49-F238E27FC236}">
                <a16:creationId xmlns:a16="http://schemas.microsoft.com/office/drawing/2014/main" id="{2512ABB5-3050-32EC-6346-0497A4C0577B}"/>
              </a:ext>
            </a:extLst>
          </p:cNvPr>
          <p:cNvGrpSpPr>
            <a:grpSpLocks/>
          </p:cNvGrpSpPr>
          <p:nvPr/>
        </p:nvGrpSpPr>
        <p:grpSpPr bwMode="auto">
          <a:xfrm>
            <a:off x="0" y="857250"/>
            <a:ext cx="208360" cy="60722"/>
            <a:chOff x="0" y="0"/>
            <a:chExt cx="437" cy="128"/>
          </a:xfrm>
        </p:grpSpPr>
      </p:grpSp>
      <p:grpSp>
        <p:nvGrpSpPr>
          <p:cNvPr id="40" name="Group 351">
            <a:extLst>
              <a:ext uri="{FF2B5EF4-FFF2-40B4-BE49-F238E27FC236}">
                <a16:creationId xmlns:a16="http://schemas.microsoft.com/office/drawing/2014/main" id="{A48C0AEA-0B22-BD1D-C6A0-1B5A075E3E88}"/>
              </a:ext>
            </a:extLst>
          </p:cNvPr>
          <p:cNvGrpSpPr>
            <a:grpSpLocks/>
          </p:cNvGrpSpPr>
          <p:nvPr/>
        </p:nvGrpSpPr>
        <p:grpSpPr bwMode="auto">
          <a:xfrm>
            <a:off x="0" y="857250"/>
            <a:ext cx="197644" cy="58341"/>
            <a:chOff x="0" y="0"/>
            <a:chExt cx="416" cy="123"/>
          </a:xfrm>
        </p:grpSpPr>
      </p:grpSp>
      <p:grpSp>
        <p:nvGrpSpPr>
          <p:cNvPr id="41" name="Group 349">
            <a:extLst>
              <a:ext uri="{FF2B5EF4-FFF2-40B4-BE49-F238E27FC236}">
                <a16:creationId xmlns:a16="http://schemas.microsoft.com/office/drawing/2014/main" id="{643C7117-FF17-C8A6-CA57-D4ECA86DD2A0}"/>
              </a:ext>
            </a:extLst>
          </p:cNvPr>
          <p:cNvGrpSpPr>
            <a:grpSpLocks/>
          </p:cNvGrpSpPr>
          <p:nvPr/>
        </p:nvGrpSpPr>
        <p:grpSpPr bwMode="auto">
          <a:xfrm>
            <a:off x="0" y="857251"/>
            <a:ext cx="200025" cy="75010"/>
            <a:chOff x="0" y="0"/>
            <a:chExt cx="420" cy="158"/>
          </a:xfrm>
        </p:grpSpPr>
      </p:grpSp>
      <p:grpSp>
        <p:nvGrpSpPr>
          <p:cNvPr id="42" name="Group 344">
            <a:extLst>
              <a:ext uri="{FF2B5EF4-FFF2-40B4-BE49-F238E27FC236}">
                <a16:creationId xmlns:a16="http://schemas.microsoft.com/office/drawing/2014/main" id="{5E612C65-A2F4-86DC-9875-FC457F84E4CC}"/>
              </a:ext>
            </a:extLst>
          </p:cNvPr>
          <p:cNvGrpSpPr>
            <a:grpSpLocks/>
          </p:cNvGrpSpPr>
          <p:nvPr/>
        </p:nvGrpSpPr>
        <p:grpSpPr bwMode="auto">
          <a:xfrm>
            <a:off x="0" y="857251"/>
            <a:ext cx="546498" cy="63103"/>
            <a:chOff x="0" y="0"/>
            <a:chExt cx="1148" cy="132"/>
          </a:xfrm>
        </p:grpSpPr>
      </p:grpSp>
      <p:grpSp>
        <p:nvGrpSpPr>
          <p:cNvPr id="43" name="Group 340">
            <a:extLst>
              <a:ext uri="{FF2B5EF4-FFF2-40B4-BE49-F238E27FC236}">
                <a16:creationId xmlns:a16="http://schemas.microsoft.com/office/drawing/2014/main" id="{0E81F988-B65D-6ABE-D92A-492BDF0FF295}"/>
              </a:ext>
            </a:extLst>
          </p:cNvPr>
          <p:cNvGrpSpPr>
            <a:grpSpLocks/>
          </p:cNvGrpSpPr>
          <p:nvPr/>
        </p:nvGrpSpPr>
        <p:grpSpPr bwMode="auto">
          <a:xfrm>
            <a:off x="0" y="857251"/>
            <a:ext cx="604838" cy="63103"/>
            <a:chOff x="0" y="0"/>
            <a:chExt cx="1270" cy="132"/>
          </a:xfrm>
        </p:grpSpPr>
      </p:grpSp>
      <p:grpSp>
        <p:nvGrpSpPr>
          <p:cNvPr id="44" name="Group 335">
            <a:extLst>
              <a:ext uri="{FF2B5EF4-FFF2-40B4-BE49-F238E27FC236}">
                <a16:creationId xmlns:a16="http://schemas.microsoft.com/office/drawing/2014/main" id="{4900BCD5-6B6E-102C-9E77-845B4F95A709}"/>
              </a:ext>
            </a:extLst>
          </p:cNvPr>
          <p:cNvGrpSpPr>
            <a:grpSpLocks/>
          </p:cNvGrpSpPr>
          <p:nvPr/>
        </p:nvGrpSpPr>
        <p:grpSpPr bwMode="auto">
          <a:xfrm>
            <a:off x="0" y="857250"/>
            <a:ext cx="291703" cy="60722"/>
            <a:chOff x="0" y="0"/>
            <a:chExt cx="612" cy="128"/>
          </a:xfrm>
        </p:grpSpPr>
      </p:grpSp>
      <p:grpSp>
        <p:nvGrpSpPr>
          <p:cNvPr id="45" name="Group 328">
            <a:extLst>
              <a:ext uri="{FF2B5EF4-FFF2-40B4-BE49-F238E27FC236}">
                <a16:creationId xmlns:a16="http://schemas.microsoft.com/office/drawing/2014/main" id="{ED977C17-D5DC-8C09-A408-1016F015B7A7}"/>
              </a:ext>
            </a:extLst>
          </p:cNvPr>
          <p:cNvGrpSpPr>
            <a:grpSpLocks/>
          </p:cNvGrpSpPr>
          <p:nvPr/>
        </p:nvGrpSpPr>
        <p:grpSpPr bwMode="auto">
          <a:xfrm>
            <a:off x="0" y="857251"/>
            <a:ext cx="547687" cy="63103"/>
            <a:chOff x="0" y="0"/>
            <a:chExt cx="1151" cy="132"/>
          </a:xfrm>
        </p:grpSpPr>
      </p:grpSp>
      <p:grpSp>
        <p:nvGrpSpPr>
          <p:cNvPr id="46" name="Group 324">
            <a:extLst>
              <a:ext uri="{FF2B5EF4-FFF2-40B4-BE49-F238E27FC236}">
                <a16:creationId xmlns:a16="http://schemas.microsoft.com/office/drawing/2014/main" id="{91DB6724-539B-3167-EA80-BAD19F95E0F1}"/>
              </a:ext>
            </a:extLst>
          </p:cNvPr>
          <p:cNvGrpSpPr>
            <a:grpSpLocks/>
          </p:cNvGrpSpPr>
          <p:nvPr/>
        </p:nvGrpSpPr>
        <p:grpSpPr bwMode="auto">
          <a:xfrm>
            <a:off x="0" y="857251"/>
            <a:ext cx="604838" cy="63103"/>
            <a:chOff x="0" y="0"/>
            <a:chExt cx="1270" cy="132"/>
          </a:xfrm>
        </p:grpSpPr>
      </p:grpSp>
      <p:grpSp>
        <p:nvGrpSpPr>
          <p:cNvPr id="47" name="Group 320">
            <a:extLst>
              <a:ext uri="{FF2B5EF4-FFF2-40B4-BE49-F238E27FC236}">
                <a16:creationId xmlns:a16="http://schemas.microsoft.com/office/drawing/2014/main" id="{56B82831-47C1-F227-A9A1-E9FF6A9C4FF1}"/>
              </a:ext>
            </a:extLst>
          </p:cNvPr>
          <p:cNvGrpSpPr>
            <a:grpSpLocks/>
          </p:cNvGrpSpPr>
          <p:nvPr/>
        </p:nvGrpSpPr>
        <p:grpSpPr bwMode="auto">
          <a:xfrm>
            <a:off x="1" y="857250"/>
            <a:ext cx="280987" cy="60722"/>
            <a:chOff x="0" y="0"/>
            <a:chExt cx="589" cy="127"/>
          </a:xfrm>
        </p:grpSpPr>
      </p:grpSp>
      <p:sp>
        <p:nvSpPr>
          <p:cNvPr id="11" name="Rectangle 2">
            <a:extLst>
              <a:ext uri="{FF2B5EF4-FFF2-40B4-BE49-F238E27FC236}">
                <a16:creationId xmlns:a16="http://schemas.microsoft.com/office/drawing/2014/main" id="{2C50EFC7-C4CC-44C4-0029-2291171F932D}"/>
              </a:ext>
            </a:extLst>
          </p:cNvPr>
          <p:cNvSpPr/>
          <p:nvPr/>
        </p:nvSpPr>
        <p:spPr>
          <a:xfrm>
            <a:off x="776857" y="1308197"/>
            <a:ext cx="7963641" cy="463414"/>
          </a:xfrm>
          <a:prstGeom prst="rect">
            <a:avLst/>
          </a:prstGeom>
          <a:solidFill>
            <a:srgbClr val="0056E5"/>
          </a:solidFill>
          <a:ln w="28575">
            <a:solidFill>
              <a:srgbClr val="0056E5"/>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defTabSz="685817" rtl="0"/>
            <a:r>
              <a:rPr lang="en-GB" sz="2954" b="1" kern="1200" dirty="0">
                <a:solidFill>
                  <a:prstClr val="white"/>
                </a:solidFill>
                <a:latin typeface="KPMG Bold"/>
              </a:rPr>
              <a:t>Control Risk Self Assessment</a:t>
            </a:r>
          </a:p>
        </p:txBody>
      </p:sp>
      <p:sp>
        <p:nvSpPr>
          <p:cNvPr id="12" name="Oval 77">
            <a:extLst>
              <a:ext uri="{FF2B5EF4-FFF2-40B4-BE49-F238E27FC236}">
                <a16:creationId xmlns:a16="http://schemas.microsoft.com/office/drawing/2014/main" id="{D8AB835A-5616-B921-5AAB-8C10C4090D34}"/>
              </a:ext>
            </a:extLst>
          </p:cNvPr>
          <p:cNvSpPr>
            <a:spLocks noChangeAspect="1"/>
          </p:cNvSpPr>
          <p:nvPr/>
        </p:nvSpPr>
        <p:spPr>
          <a:xfrm>
            <a:off x="500614" y="1447664"/>
            <a:ext cx="552485" cy="463414"/>
          </a:xfrm>
          <a:prstGeom prst="ellipse">
            <a:avLst/>
          </a:prstGeom>
          <a:solidFill>
            <a:schemeClr val="bg1"/>
          </a:solidFill>
          <a:ln w="38100" cap="flat" cmpd="sng" algn="ctr">
            <a:solidFill>
              <a:srgbClr val="0056E5"/>
            </a:solidFill>
            <a:prstDash val="solid"/>
          </a:ln>
          <a:effectLst/>
        </p:spPr>
        <p:txBody>
          <a:bodyPr lIns="0" tIns="0" rIns="0" bIns="0" rtlCol="0" anchor="b"/>
          <a:lstStyle/>
          <a:p>
            <a:pPr algn="ctr" defTabSz="318140" rtl="0">
              <a:defRPr/>
            </a:pPr>
            <a:r>
              <a:rPr lang="en-US" sz="3000" b="1" dirty="0">
                <a:solidFill>
                  <a:srgbClr val="0056E5"/>
                </a:solidFill>
                <a:latin typeface="KPMG Bold" panose="020B0803030202040204" pitchFamily="34" charset="0"/>
                <a:ea typeface="+mn-ea"/>
                <a:cs typeface="+mn-cs"/>
              </a:rPr>
              <a:t>2</a:t>
            </a:r>
          </a:p>
        </p:txBody>
      </p:sp>
      <p:sp>
        <p:nvSpPr>
          <p:cNvPr id="13" name="Rectangle 172">
            <a:extLst>
              <a:ext uri="{FF2B5EF4-FFF2-40B4-BE49-F238E27FC236}">
                <a16:creationId xmlns:a16="http://schemas.microsoft.com/office/drawing/2014/main" id="{18CBDC31-CCCA-23F1-5471-5C2B76B4FEC1}"/>
              </a:ext>
            </a:extLst>
          </p:cNvPr>
          <p:cNvSpPr/>
          <p:nvPr/>
        </p:nvSpPr>
        <p:spPr>
          <a:xfrm>
            <a:off x="331839" y="2140760"/>
            <a:ext cx="8369709" cy="671979"/>
          </a:xfrm>
          <a:prstGeom prst="rect">
            <a:avLst/>
          </a:prstGeom>
        </p:spPr>
        <p:txBody>
          <a:bodyPr wrap="square">
            <a:spAutoFit/>
          </a:bodyPr>
          <a:lstStyle/>
          <a:p>
            <a:pPr marL="171455" indent="-171455" algn="just" defTabSz="844083" rtl="0">
              <a:buFontTx/>
              <a:buAutoNum type="arabicPeriod"/>
            </a:pPr>
            <a:r>
              <a:rPr lang="it-IT" sz="900" b="1" kern="1200" dirty="0" err="1">
                <a:solidFill>
                  <a:srgbClr val="00338D"/>
                </a:solidFill>
                <a:latin typeface="Arial"/>
                <a:ea typeface="+mn-ea"/>
                <a:cs typeface="+mn-cs"/>
              </a:rPr>
              <a:t>As</a:t>
            </a:r>
            <a:r>
              <a:rPr lang="it-IT" sz="900" b="1" kern="1200" dirty="0">
                <a:solidFill>
                  <a:srgbClr val="00338D"/>
                </a:solidFill>
                <a:latin typeface="Arial"/>
                <a:ea typeface="+mn-ea"/>
                <a:cs typeface="+mn-cs"/>
              </a:rPr>
              <a:t> </a:t>
            </a:r>
            <a:r>
              <a:rPr lang="it-IT" sz="900" b="1" kern="1200" dirty="0" err="1">
                <a:solidFill>
                  <a:srgbClr val="00338D"/>
                </a:solidFill>
                <a:latin typeface="Arial"/>
                <a:ea typeface="+mn-ea"/>
                <a:cs typeface="+mn-cs"/>
              </a:rPr>
              <a:t>is</a:t>
            </a:r>
            <a:r>
              <a:rPr lang="it-IT" sz="900" b="1" kern="1200" dirty="0">
                <a:solidFill>
                  <a:srgbClr val="00338D"/>
                </a:solidFill>
                <a:latin typeface="Arial"/>
                <a:ea typeface="+mn-ea"/>
                <a:cs typeface="+mn-cs"/>
              </a:rPr>
              <a:t> </a:t>
            </a:r>
            <a:r>
              <a:rPr lang="it-IT" sz="900" b="1" kern="1200" dirty="0" err="1">
                <a:solidFill>
                  <a:srgbClr val="00338D"/>
                </a:solidFill>
                <a:latin typeface="Arial"/>
                <a:ea typeface="+mn-ea"/>
                <a:cs typeface="+mn-cs"/>
              </a:rPr>
              <a:t>analysis</a:t>
            </a:r>
            <a:r>
              <a:rPr lang="it-IT" sz="900" b="1" kern="1200" dirty="0">
                <a:solidFill>
                  <a:srgbClr val="00338D"/>
                </a:solidFill>
                <a:latin typeface="Arial"/>
                <a:ea typeface="+mn-ea"/>
                <a:cs typeface="+mn-cs"/>
              </a:rPr>
              <a:t>:</a:t>
            </a:r>
            <a:r>
              <a:rPr lang="it-IT" sz="900" kern="1200" dirty="0">
                <a:solidFill>
                  <a:srgbClr val="00338D"/>
                </a:solidFill>
                <a:latin typeface="Arial"/>
                <a:ea typeface="+mn-ea"/>
                <a:cs typeface="+mn-cs"/>
              </a:rPr>
              <a:t> Ricognizione esaustiva e valutazione dei rischi di commissione dei nuovi reati nell'ambito dei processi, sotto-processi e attività aziendali.</a:t>
            </a:r>
          </a:p>
          <a:p>
            <a:pPr algn="just" defTabSz="844083" rtl="0">
              <a:spcBef>
                <a:spcPts val="225"/>
              </a:spcBef>
            </a:pPr>
            <a:r>
              <a:rPr lang="it-IT" sz="900" kern="1200" dirty="0">
                <a:solidFill>
                  <a:srgbClr val="00338D"/>
                </a:solidFill>
                <a:latin typeface="Arial"/>
                <a:ea typeface="+mn-ea"/>
                <a:cs typeface="+mn-cs"/>
              </a:rPr>
              <a:t>Lo svolgimento di interviste con i Referenti aziendali competenti, che risultano maggiormente coinvolti nei processi aziendali rilevanti ai fini delle condotte fraudolente di cui ai reati tributari rientranti nel perimetro del Decreto 231, supportate da una specifica </a:t>
            </a:r>
            <a:r>
              <a:rPr lang="it-IT" sz="900" b="1" i="1" kern="1200" dirty="0">
                <a:solidFill>
                  <a:srgbClr val="00338D"/>
                </a:solidFill>
                <a:latin typeface="Arial"/>
                <a:ea typeface="+mn-ea"/>
                <a:cs typeface="+mn-cs"/>
              </a:rPr>
              <a:t>Check-list di Risk &amp; Control </a:t>
            </a:r>
            <a:r>
              <a:rPr lang="it-IT" sz="900" b="1" i="1" kern="1200" dirty="0" err="1">
                <a:solidFill>
                  <a:srgbClr val="00338D"/>
                </a:solidFill>
                <a:latin typeface="Arial"/>
                <a:ea typeface="+mn-ea"/>
                <a:cs typeface="+mn-cs"/>
              </a:rPr>
              <a:t>Assessment</a:t>
            </a:r>
            <a:r>
              <a:rPr lang="it-IT" sz="900" kern="1200" dirty="0">
                <a:solidFill>
                  <a:srgbClr val="00338D"/>
                </a:solidFill>
                <a:latin typeface="Arial"/>
                <a:ea typeface="+mn-ea"/>
                <a:cs typeface="+mn-cs"/>
              </a:rPr>
              <a:t>, consente la rilevazione, nell’ambito di ciascun processo, della potenziale configurabilità di una condotta fraudolenta e di valutare l’adeguatezza dei controlli esistenti.</a:t>
            </a:r>
            <a:endParaRPr lang="it-IT" sz="900" b="1" i="1" kern="1200" dirty="0">
              <a:solidFill>
                <a:srgbClr val="00338D"/>
              </a:solidFill>
              <a:latin typeface="Arial"/>
              <a:ea typeface="+mn-ea"/>
              <a:cs typeface="+mn-cs"/>
            </a:endParaRPr>
          </a:p>
        </p:txBody>
      </p:sp>
      <p:sp>
        <p:nvSpPr>
          <p:cNvPr id="14" name="Rectangle 4">
            <a:extLst>
              <a:ext uri="{FF2B5EF4-FFF2-40B4-BE49-F238E27FC236}">
                <a16:creationId xmlns:a16="http://schemas.microsoft.com/office/drawing/2014/main" id="{62643AC2-E6A2-AE91-2BF0-97DD0FD18AE2}"/>
              </a:ext>
            </a:extLst>
          </p:cNvPr>
          <p:cNvSpPr/>
          <p:nvPr/>
        </p:nvSpPr>
        <p:spPr>
          <a:xfrm>
            <a:off x="159742" y="1938452"/>
            <a:ext cx="2929395" cy="1828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defTabSz="685817" rtl="0"/>
            <a:r>
              <a:rPr lang="it-IT" sz="1050" kern="1200" dirty="0">
                <a:solidFill>
                  <a:prstClr val="white"/>
                </a:solidFill>
                <a:latin typeface="Univers 45 Light" pitchFamily="2" charset="0"/>
              </a:rPr>
              <a:t>Intervista con gli Owner dei Processi</a:t>
            </a:r>
          </a:p>
        </p:txBody>
      </p:sp>
      <p:sp>
        <p:nvSpPr>
          <p:cNvPr id="18" name="Rectangle 1">
            <a:extLst>
              <a:ext uri="{FF2B5EF4-FFF2-40B4-BE49-F238E27FC236}">
                <a16:creationId xmlns:a16="http://schemas.microsoft.com/office/drawing/2014/main" id="{9B0549AB-30FA-AF5A-2A3C-714A0C6DD21F}"/>
              </a:ext>
            </a:extLst>
          </p:cNvPr>
          <p:cNvSpPr/>
          <p:nvPr/>
        </p:nvSpPr>
        <p:spPr>
          <a:xfrm>
            <a:off x="331839" y="4585853"/>
            <a:ext cx="8465574" cy="1477328"/>
          </a:xfrm>
          <a:prstGeom prst="rect">
            <a:avLst/>
          </a:prstGeom>
        </p:spPr>
        <p:txBody>
          <a:bodyPr wrap="square">
            <a:spAutoFit/>
          </a:bodyPr>
          <a:lstStyle/>
          <a:p>
            <a:pPr algn="just" defTabSz="844083" rtl="0"/>
            <a:r>
              <a:rPr lang="it-IT" sz="900" b="1" kern="1200" dirty="0">
                <a:solidFill>
                  <a:srgbClr val="00338D"/>
                </a:solidFill>
                <a:latin typeface="Arial"/>
                <a:ea typeface="+mn-ea"/>
                <a:cs typeface="+mn-cs"/>
              </a:rPr>
              <a:t>2. Gap Analysis &amp; Action: </a:t>
            </a:r>
            <a:r>
              <a:rPr lang="it-IT" sz="900" kern="1200" dirty="0">
                <a:solidFill>
                  <a:srgbClr val="00338D"/>
                </a:solidFill>
                <a:latin typeface="Arial"/>
                <a:ea typeface="+mn-ea"/>
                <a:cs typeface="+mn-cs"/>
              </a:rPr>
              <a:t>Analisi dei presidi di controllo in essere e loro valutazione sul livello di adeguatezza e idoneità a prevenire la potenziale configurabilità dei reati tributari richiamati. In particolare, si considereranno i seguenti ambiti:</a:t>
            </a:r>
          </a:p>
          <a:p>
            <a:pPr marL="290595" lvl="2" indent="-128591" algn="just" defTabSz="844083" rtl="0">
              <a:buFont typeface="Wingdings" panose="05000000000000000000" pitchFamily="2" charset="2"/>
              <a:buChar char="§"/>
            </a:pPr>
            <a:r>
              <a:rPr lang="it-IT" sz="900" b="1" kern="1200" dirty="0">
                <a:solidFill>
                  <a:srgbClr val="0091DA"/>
                </a:solidFill>
                <a:latin typeface="Arial"/>
                <a:ea typeface="+mn-ea"/>
                <a:cs typeface="+mn-cs"/>
              </a:rPr>
              <a:t>Ruoli e responsabilità </a:t>
            </a:r>
            <a:r>
              <a:rPr lang="it-IT" sz="900" kern="1200" dirty="0">
                <a:solidFill>
                  <a:srgbClr val="00338D"/>
                </a:solidFill>
                <a:latin typeface="Arial"/>
                <a:ea typeface="+mn-ea"/>
                <a:cs typeface="+mn-cs"/>
              </a:rPr>
              <a:t>chiaramente definite nell’ambito della gestione dei processi amministrativo, contabili e fiscali, garantendo il principio di </a:t>
            </a:r>
            <a:r>
              <a:rPr lang="it-IT" sz="900" i="1" kern="1200" dirty="0" err="1">
                <a:solidFill>
                  <a:srgbClr val="00338D"/>
                </a:solidFill>
                <a:latin typeface="Arial"/>
                <a:ea typeface="+mn-ea"/>
                <a:cs typeface="+mn-cs"/>
              </a:rPr>
              <a:t>segregation</a:t>
            </a:r>
            <a:r>
              <a:rPr lang="it-IT" sz="900" i="1" kern="1200" dirty="0">
                <a:solidFill>
                  <a:srgbClr val="00338D"/>
                </a:solidFill>
                <a:latin typeface="Arial"/>
                <a:ea typeface="+mn-ea"/>
                <a:cs typeface="+mn-cs"/>
              </a:rPr>
              <a:t> of duties</a:t>
            </a:r>
            <a:r>
              <a:rPr lang="it-IT" sz="900" kern="1200" dirty="0">
                <a:solidFill>
                  <a:srgbClr val="00338D"/>
                </a:solidFill>
                <a:latin typeface="Arial"/>
                <a:ea typeface="+mn-ea"/>
                <a:cs typeface="+mn-cs"/>
              </a:rPr>
              <a:t>;</a:t>
            </a:r>
          </a:p>
          <a:p>
            <a:pPr marL="290595" lvl="2" indent="-128591" algn="just" defTabSz="844083" rtl="0">
              <a:buFont typeface="Wingdings" panose="05000000000000000000" pitchFamily="2" charset="2"/>
              <a:buChar char="§"/>
            </a:pPr>
            <a:r>
              <a:rPr lang="it-IT" sz="900" b="1" kern="1200" dirty="0">
                <a:solidFill>
                  <a:srgbClr val="0091DA"/>
                </a:solidFill>
                <a:latin typeface="Arial"/>
                <a:ea typeface="+mn-ea"/>
                <a:cs typeface="+mn-cs"/>
              </a:rPr>
              <a:t>Procedure</a:t>
            </a:r>
            <a:r>
              <a:rPr lang="it-IT" sz="900" kern="1200" dirty="0">
                <a:solidFill>
                  <a:srgbClr val="00338D"/>
                </a:solidFill>
                <a:latin typeface="Arial"/>
                <a:ea typeface="+mn-ea"/>
                <a:cs typeface="+mn-cs"/>
              </a:rPr>
              <a:t> aziendali in merito, sia alla gestione della </a:t>
            </a:r>
            <a:r>
              <a:rPr lang="it-IT" sz="900" b="1" kern="1200" dirty="0">
                <a:solidFill>
                  <a:srgbClr val="0091DA"/>
                </a:solidFill>
                <a:latin typeface="Arial"/>
                <a:ea typeface="+mn-ea"/>
                <a:cs typeface="+mn-cs"/>
              </a:rPr>
              <a:t>strategia di rischio fiscale </a:t>
            </a:r>
            <a:r>
              <a:rPr lang="it-IT" sz="900" kern="1200" dirty="0">
                <a:solidFill>
                  <a:srgbClr val="00338D"/>
                </a:solidFill>
                <a:latin typeface="Arial"/>
                <a:ea typeface="+mn-ea"/>
                <a:cs typeface="+mn-cs"/>
              </a:rPr>
              <a:t>(i.e. Tax governance), sia alla gestione dei processi e transazioni più operative (i.e. valutazione dei presidi di cui al L. 262/2005; documentazione di </a:t>
            </a:r>
            <a:r>
              <a:rPr lang="it-IT" sz="900" kern="1200" dirty="0" err="1">
                <a:solidFill>
                  <a:srgbClr val="00338D"/>
                </a:solidFill>
                <a:latin typeface="Arial"/>
                <a:ea typeface="+mn-ea"/>
                <a:cs typeface="+mn-cs"/>
              </a:rPr>
              <a:t>Tranfer</a:t>
            </a:r>
            <a:r>
              <a:rPr lang="it-IT" sz="900" kern="1200" dirty="0">
                <a:solidFill>
                  <a:srgbClr val="00338D"/>
                </a:solidFill>
                <a:latin typeface="Arial"/>
                <a:ea typeface="+mn-ea"/>
                <a:cs typeface="+mn-cs"/>
              </a:rPr>
              <a:t> Pricing, etc.), capaci di assicurare l’affidabilità e veridicità delle dichiarazioni fiscali;</a:t>
            </a:r>
          </a:p>
          <a:p>
            <a:pPr marL="290595" lvl="2" indent="-128591" algn="just" defTabSz="844083" rtl="0">
              <a:buFont typeface="Wingdings" panose="05000000000000000000" pitchFamily="2" charset="2"/>
              <a:buChar char="§"/>
            </a:pPr>
            <a:r>
              <a:rPr lang="it-IT" sz="900" b="1" kern="1200" dirty="0">
                <a:solidFill>
                  <a:srgbClr val="0091DA"/>
                </a:solidFill>
                <a:latin typeface="Arial"/>
                <a:ea typeface="+mn-ea"/>
                <a:cs typeface="+mn-cs"/>
              </a:rPr>
              <a:t>Meccanismi di monitoraggio e audit </a:t>
            </a:r>
            <a:r>
              <a:rPr lang="it-IT" sz="900" kern="1200" dirty="0">
                <a:solidFill>
                  <a:srgbClr val="00338D"/>
                </a:solidFill>
                <a:latin typeface="Arial"/>
                <a:ea typeface="+mn-ea"/>
                <a:cs typeface="+mn-cs"/>
              </a:rPr>
              <a:t>sui processi fiscali;</a:t>
            </a:r>
          </a:p>
          <a:p>
            <a:pPr marL="290595" lvl="2" indent="-128591" algn="just" defTabSz="844083" rtl="0">
              <a:buFont typeface="Wingdings" panose="05000000000000000000" pitchFamily="2" charset="2"/>
              <a:buChar char="§"/>
            </a:pPr>
            <a:r>
              <a:rPr lang="it-IT" sz="900" b="1" kern="1200" dirty="0">
                <a:solidFill>
                  <a:srgbClr val="0091DA"/>
                </a:solidFill>
                <a:latin typeface="Arial"/>
                <a:ea typeface="+mn-ea"/>
                <a:cs typeface="+mn-cs"/>
              </a:rPr>
              <a:t>Meccanismi di reporting </a:t>
            </a:r>
            <a:r>
              <a:rPr lang="it-IT" sz="900" kern="1200" dirty="0">
                <a:solidFill>
                  <a:srgbClr val="00338D"/>
                </a:solidFill>
                <a:latin typeface="Arial"/>
                <a:ea typeface="+mn-ea"/>
                <a:cs typeface="+mn-cs"/>
              </a:rPr>
              <a:t>capaci di garantire l’adeguata condivisione delle informazioni utili sui temi e criticità fiscali, da consentire la tempestiva azione della Società ove necessaria (i.e. modalità di reporting, sistemi IT di supporto, etc.).</a:t>
            </a:r>
          </a:p>
        </p:txBody>
      </p:sp>
      <p:pic>
        <p:nvPicPr>
          <p:cNvPr id="19" name="Immagine 18">
            <a:extLst>
              <a:ext uri="{FF2B5EF4-FFF2-40B4-BE49-F238E27FC236}">
                <a16:creationId xmlns:a16="http://schemas.microsoft.com/office/drawing/2014/main" id="{2CA8E356-33EB-F361-32BC-E23C54F18A73}"/>
              </a:ext>
            </a:extLst>
          </p:cNvPr>
          <p:cNvPicPr>
            <a:picLocks noChangeAspect="1"/>
          </p:cNvPicPr>
          <p:nvPr/>
        </p:nvPicPr>
        <p:blipFill>
          <a:blip r:embed="rId2"/>
          <a:stretch>
            <a:fillRect/>
          </a:stretch>
        </p:blipFill>
        <p:spPr>
          <a:xfrm>
            <a:off x="1500554" y="2715635"/>
            <a:ext cx="5556987" cy="1919622"/>
          </a:xfrm>
          <a:prstGeom prst="rect">
            <a:avLst/>
          </a:prstGeom>
        </p:spPr>
      </p:pic>
      <p:sp>
        <p:nvSpPr>
          <p:cNvPr id="15" name="Rettangolo 14">
            <a:extLst>
              <a:ext uri="{FF2B5EF4-FFF2-40B4-BE49-F238E27FC236}">
                <a16:creationId xmlns:a16="http://schemas.microsoft.com/office/drawing/2014/main" id="{0773215F-62C8-9144-F047-E6B6AED4379C}"/>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26494690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7639200" cy="478523"/>
          </a:xfrm>
        </p:spPr>
        <p:txBody>
          <a:bodyPr/>
          <a:lstStyle/>
          <a:p>
            <a:r>
              <a:rPr lang="it-IT" sz="4431" dirty="0"/>
              <a:t>Approccio Metodologico – CRSA</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grpSp>
        <p:nvGrpSpPr>
          <p:cNvPr id="2" name="Group 468">
            <a:extLst>
              <a:ext uri="{FF2B5EF4-FFF2-40B4-BE49-F238E27FC236}">
                <a16:creationId xmlns:a16="http://schemas.microsoft.com/office/drawing/2014/main" id="{E110FC3F-0A54-618A-1F47-47274D41B5EA}"/>
              </a:ext>
            </a:extLst>
          </p:cNvPr>
          <p:cNvGrpSpPr>
            <a:grpSpLocks/>
          </p:cNvGrpSpPr>
          <p:nvPr/>
        </p:nvGrpSpPr>
        <p:grpSpPr bwMode="auto">
          <a:xfrm>
            <a:off x="0" y="857251"/>
            <a:ext cx="215503" cy="80962"/>
            <a:chOff x="0" y="0"/>
            <a:chExt cx="453" cy="170"/>
          </a:xfrm>
        </p:grpSpPr>
      </p:grpSp>
      <p:grpSp>
        <p:nvGrpSpPr>
          <p:cNvPr id="3" name="Group 466">
            <a:extLst>
              <a:ext uri="{FF2B5EF4-FFF2-40B4-BE49-F238E27FC236}">
                <a16:creationId xmlns:a16="http://schemas.microsoft.com/office/drawing/2014/main" id="{8B583495-64E0-E512-5D3C-B3726F9F18B1}"/>
              </a:ext>
            </a:extLst>
          </p:cNvPr>
          <p:cNvGrpSpPr>
            <a:grpSpLocks/>
          </p:cNvGrpSpPr>
          <p:nvPr/>
        </p:nvGrpSpPr>
        <p:grpSpPr bwMode="auto">
          <a:xfrm>
            <a:off x="1" y="857249"/>
            <a:ext cx="364331" cy="61913"/>
            <a:chOff x="0" y="0"/>
            <a:chExt cx="764" cy="130"/>
          </a:xfrm>
        </p:grpSpPr>
      </p:grpSp>
      <p:grpSp>
        <p:nvGrpSpPr>
          <p:cNvPr id="4" name="Group 460">
            <a:extLst>
              <a:ext uri="{FF2B5EF4-FFF2-40B4-BE49-F238E27FC236}">
                <a16:creationId xmlns:a16="http://schemas.microsoft.com/office/drawing/2014/main" id="{00BFD070-85AE-C445-B72C-3C01DC396FF5}"/>
              </a:ext>
            </a:extLst>
          </p:cNvPr>
          <p:cNvGrpSpPr>
            <a:grpSpLocks/>
          </p:cNvGrpSpPr>
          <p:nvPr/>
        </p:nvGrpSpPr>
        <p:grpSpPr bwMode="auto">
          <a:xfrm>
            <a:off x="0" y="857251"/>
            <a:ext cx="310754" cy="83344"/>
            <a:chOff x="0" y="0"/>
            <a:chExt cx="653" cy="174"/>
          </a:xfrm>
        </p:grpSpPr>
      </p:grpSp>
      <p:grpSp>
        <p:nvGrpSpPr>
          <p:cNvPr id="5" name="Group 456">
            <a:extLst>
              <a:ext uri="{FF2B5EF4-FFF2-40B4-BE49-F238E27FC236}">
                <a16:creationId xmlns:a16="http://schemas.microsoft.com/office/drawing/2014/main" id="{4116AF9A-897B-2F53-AA9A-E3BEBA7B271E}"/>
              </a:ext>
            </a:extLst>
          </p:cNvPr>
          <p:cNvGrpSpPr>
            <a:grpSpLocks/>
          </p:cNvGrpSpPr>
          <p:nvPr/>
        </p:nvGrpSpPr>
        <p:grpSpPr bwMode="auto">
          <a:xfrm>
            <a:off x="0" y="857251"/>
            <a:ext cx="283369" cy="75010"/>
            <a:chOff x="0" y="0"/>
            <a:chExt cx="596" cy="158"/>
          </a:xfrm>
        </p:grpSpPr>
      </p:grpSp>
      <p:grpSp>
        <p:nvGrpSpPr>
          <p:cNvPr id="6" name="Group 449">
            <a:extLst>
              <a:ext uri="{FF2B5EF4-FFF2-40B4-BE49-F238E27FC236}">
                <a16:creationId xmlns:a16="http://schemas.microsoft.com/office/drawing/2014/main" id="{4E519CFF-C7CB-CAD3-7023-24411EC53259}"/>
              </a:ext>
            </a:extLst>
          </p:cNvPr>
          <p:cNvGrpSpPr>
            <a:grpSpLocks/>
          </p:cNvGrpSpPr>
          <p:nvPr/>
        </p:nvGrpSpPr>
        <p:grpSpPr bwMode="auto">
          <a:xfrm>
            <a:off x="1" y="857250"/>
            <a:ext cx="226218" cy="60722"/>
            <a:chOff x="0" y="0"/>
            <a:chExt cx="475" cy="128"/>
          </a:xfrm>
        </p:grpSpPr>
      </p:grpSp>
      <p:grpSp>
        <p:nvGrpSpPr>
          <p:cNvPr id="7" name="Group 447">
            <a:extLst>
              <a:ext uri="{FF2B5EF4-FFF2-40B4-BE49-F238E27FC236}">
                <a16:creationId xmlns:a16="http://schemas.microsoft.com/office/drawing/2014/main" id="{736FD814-C380-F1F2-F9B4-35D898F37A83}"/>
              </a:ext>
            </a:extLst>
          </p:cNvPr>
          <p:cNvGrpSpPr>
            <a:grpSpLocks/>
          </p:cNvGrpSpPr>
          <p:nvPr/>
        </p:nvGrpSpPr>
        <p:grpSpPr bwMode="auto">
          <a:xfrm>
            <a:off x="0" y="857250"/>
            <a:ext cx="207169" cy="60722"/>
            <a:chOff x="0" y="0"/>
            <a:chExt cx="434" cy="128"/>
          </a:xfrm>
        </p:grpSpPr>
      </p:grpSp>
      <p:grpSp>
        <p:nvGrpSpPr>
          <p:cNvPr id="8" name="Group 440">
            <a:extLst>
              <a:ext uri="{FF2B5EF4-FFF2-40B4-BE49-F238E27FC236}">
                <a16:creationId xmlns:a16="http://schemas.microsoft.com/office/drawing/2014/main" id="{587266BD-3CBE-3F38-F596-BC3F8D26EC9D}"/>
              </a:ext>
            </a:extLst>
          </p:cNvPr>
          <p:cNvGrpSpPr>
            <a:grpSpLocks/>
          </p:cNvGrpSpPr>
          <p:nvPr/>
        </p:nvGrpSpPr>
        <p:grpSpPr bwMode="auto">
          <a:xfrm>
            <a:off x="0" y="857250"/>
            <a:ext cx="366713" cy="60722"/>
            <a:chOff x="0" y="0"/>
            <a:chExt cx="770" cy="127"/>
          </a:xfrm>
        </p:grpSpPr>
      </p:grpSp>
      <p:grpSp>
        <p:nvGrpSpPr>
          <p:cNvPr id="9" name="Group 438">
            <a:extLst>
              <a:ext uri="{FF2B5EF4-FFF2-40B4-BE49-F238E27FC236}">
                <a16:creationId xmlns:a16="http://schemas.microsoft.com/office/drawing/2014/main" id="{3C568A75-998F-8705-160A-E074556879E3}"/>
              </a:ext>
            </a:extLst>
          </p:cNvPr>
          <p:cNvGrpSpPr>
            <a:grpSpLocks/>
          </p:cNvGrpSpPr>
          <p:nvPr/>
        </p:nvGrpSpPr>
        <p:grpSpPr bwMode="auto">
          <a:xfrm>
            <a:off x="0" y="857251"/>
            <a:ext cx="283369" cy="75010"/>
            <a:chOff x="0" y="0"/>
            <a:chExt cx="596" cy="158"/>
          </a:xfrm>
        </p:grpSpPr>
      </p:grpSp>
      <p:grpSp>
        <p:nvGrpSpPr>
          <p:cNvPr id="10" name="Group 431">
            <a:extLst>
              <a:ext uri="{FF2B5EF4-FFF2-40B4-BE49-F238E27FC236}">
                <a16:creationId xmlns:a16="http://schemas.microsoft.com/office/drawing/2014/main" id="{2F336D2E-F7A5-8C64-A87C-E7814DF2472B}"/>
              </a:ext>
            </a:extLst>
          </p:cNvPr>
          <p:cNvGrpSpPr>
            <a:grpSpLocks/>
          </p:cNvGrpSpPr>
          <p:nvPr/>
        </p:nvGrpSpPr>
        <p:grpSpPr bwMode="auto">
          <a:xfrm>
            <a:off x="1" y="857250"/>
            <a:ext cx="226218" cy="60722"/>
            <a:chOff x="0" y="0"/>
            <a:chExt cx="475" cy="128"/>
          </a:xfrm>
        </p:grpSpPr>
      </p:grpSp>
      <p:grpSp>
        <p:nvGrpSpPr>
          <p:cNvPr id="22" name="Group 429">
            <a:extLst>
              <a:ext uri="{FF2B5EF4-FFF2-40B4-BE49-F238E27FC236}">
                <a16:creationId xmlns:a16="http://schemas.microsoft.com/office/drawing/2014/main" id="{04E3388D-39EE-D562-EEB4-55602667E273}"/>
              </a:ext>
            </a:extLst>
          </p:cNvPr>
          <p:cNvGrpSpPr>
            <a:grpSpLocks/>
          </p:cNvGrpSpPr>
          <p:nvPr/>
        </p:nvGrpSpPr>
        <p:grpSpPr bwMode="auto">
          <a:xfrm>
            <a:off x="0" y="857250"/>
            <a:ext cx="207169" cy="60722"/>
            <a:chOff x="0" y="0"/>
            <a:chExt cx="434" cy="128"/>
          </a:xfrm>
        </p:grpSpPr>
      </p:grpSp>
      <p:grpSp>
        <p:nvGrpSpPr>
          <p:cNvPr id="23" name="Group 418">
            <a:extLst>
              <a:ext uri="{FF2B5EF4-FFF2-40B4-BE49-F238E27FC236}">
                <a16:creationId xmlns:a16="http://schemas.microsoft.com/office/drawing/2014/main" id="{2398B70B-1C46-8A96-8A3D-2CBE62E8160B}"/>
              </a:ext>
            </a:extLst>
          </p:cNvPr>
          <p:cNvGrpSpPr>
            <a:grpSpLocks/>
          </p:cNvGrpSpPr>
          <p:nvPr/>
        </p:nvGrpSpPr>
        <p:grpSpPr bwMode="auto">
          <a:xfrm>
            <a:off x="0" y="857250"/>
            <a:ext cx="304800" cy="57150"/>
            <a:chOff x="0" y="0"/>
            <a:chExt cx="639" cy="120"/>
          </a:xfrm>
        </p:grpSpPr>
      </p:grpSp>
      <p:grpSp>
        <p:nvGrpSpPr>
          <p:cNvPr id="24" name="Group 414">
            <a:extLst>
              <a:ext uri="{FF2B5EF4-FFF2-40B4-BE49-F238E27FC236}">
                <a16:creationId xmlns:a16="http://schemas.microsoft.com/office/drawing/2014/main" id="{E786BEC1-16B8-0BF4-0799-0ECEF786AD25}"/>
              </a:ext>
            </a:extLst>
          </p:cNvPr>
          <p:cNvGrpSpPr>
            <a:grpSpLocks/>
          </p:cNvGrpSpPr>
          <p:nvPr/>
        </p:nvGrpSpPr>
        <p:grpSpPr bwMode="auto">
          <a:xfrm>
            <a:off x="1" y="857250"/>
            <a:ext cx="226218" cy="60722"/>
            <a:chOff x="0" y="0"/>
            <a:chExt cx="475" cy="128"/>
          </a:xfrm>
        </p:grpSpPr>
      </p:grpSp>
      <p:grpSp>
        <p:nvGrpSpPr>
          <p:cNvPr id="25" name="Group 412">
            <a:extLst>
              <a:ext uri="{FF2B5EF4-FFF2-40B4-BE49-F238E27FC236}">
                <a16:creationId xmlns:a16="http://schemas.microsoft.com/office/drawing/2014/main" id="{84E3EFE0-01C6-76DD-9E21-00A70C1BA51E}"/>
              </a:ext>
            </a:extLst>
          </p:cNvPr>
          <p:cNvGrpSpPr>
            <a:grpSpLocks/>
          </p:cNvGrpSpPr>
          <p:nvPr/>
        </p:nvGrpSpPr>
        <p:grpSpPr bwMode="auto">
          <a:xfrm>
            <a:off x="0" y="857250"/>
            <a:ext cx="207169" cy="60722"/>
            <a:chOff x="0" y="0"/>
            <a:chExt cx="434" cy="128"/>
          </a:xfrm>
        </p:grpSpPr>
      </p:grpSp>
      <p:grpSp>
        <p:nvGrpSpPr>
          <p:cNvPr id="26" name="Group 401">
            <a:extLst>
              <a:ext uri="{FF2B5EF4-FFF2-40B4-BE49-F238E27FC236}">
                <a16:creationId xmlns:a16="http://schemas.microsoft.com/office/drawing/2014/main" id="{F33EEDC2-9A29-F7CF-C802-79FDBB0A592C}"/>
              </a:ext>
            </a:extLst>
          </p:cNvPr>
          <p:cNvGrpSpPr>
            <a:grpSpLocks/>
          </p:cNvGrpSpPr>
          <p:nvPr/>
        </p:nvGrpSpPr>
        <p:grpSpPr bwMode="auto">
          <a:xfrm>
            <a:off x="0" y="857250"/>
            <a:ext cx="304800" cy="57150"/>
            <a:chOff x="0" y="0"/>
            <a:chExt cx="641" cy="120"/>
          </a:xfrm>
        </p:grpSpPr>
      </p:grpSp>
      <p:grpSp>
        <p:nvGrpSpPr>
          <p:cNvPr id="27" name="Group 397">
            <a:extLst>
              <a:ext uri="{FF2B5EF4-FFF2-40B4-BE49-F238E27FC236}">
                <a16:creationId xmlns:a16="http://schemas.microsoft.com/office/drawing/2014/main" id="{541184B0-79CA-F4B8-6220-356692C71AED}"/>
              </a:ext>
            </a:extLst>
          </p:cNvPr>
          <p:cNvGrpSpPr>
            <a:grpSpLocks/>
          </p:cNvGrpSpPr>
          <p:nvPr/>
        </p:nvGrpSpPr>
        <p:grpSpPr bwMode="auto">
          <a:xfrm>
            <a:off x="1" y="857250"/>
            <a:ext cx="233362" cy="45244"/>
            <a:chOff x="0" y="0"/>
            <a:chExt cx="491" cy="94"/>
          </a:xfrm>
        </p:grpSpPr>
      </p:grpSp>
      <p:grpSp>
        <p:nvGrpSpPr>
          <p:cNvPr id="28" name="Group 395">
            <a:extLst>
              <a:ext uri="{FF2B5EF4-FFF2-40B4-BE49-F238E27FC236}">
                <a16:creationId xmlns:a16="http://schemas.microsoft.com/office/drawing/2014/main" id="{FE3E90C7-DB52-4A6B-8D9C-9816DCF2F715}"/>
              </a:ext>
            </a:extLst>
          </p:cNvPr>
          <p:cNvGrpSpPr>
            <a:grpSpLocks/>
          </p:cNvGrpSpPr>
          <p:nvPr/>
        </p:nvGrpSpPr>
        <p:grpSpPr bwMode="auto">
          <a:xfrm>
            <a:off x="0" y="857250"/>
            <a:ext cx="228600" cy="60722"/>
            <a:chOff x="0" y="0"/>
            <a:chExt cx="479" cy="128"/>
          </a:xfrm>
        </p:grpSpPr>
      </p:grpSp>
      <p:grpSp>
        <p:nvGrpSpPr>
          <p:cNvPr id="29" name="Group 393">
            <a:extLst>
              <a:ext uri="{FF2B5EF4-FFF2-40B4-BE49-F238E27FC236}">
                <a16:creationId xmlns:a16="http://schemas.microsoft.com/office/drawing/2014/main" id="{5D4B6862-F4C7-96F9-EEE9-6D82F9115A82}"/>
              </a:ext>
            </a:extLst>
          </p:cNvPr>
          <p:cNvGrpSpPr>
            <a:grpSpLocks/>
          </p:cNvGrpSpPr>
          <p:nvPr/>
        </p:nvGrpSpPr>
        <p:grpSpPr bwMode="auto">
          <a:xfrm>
            <a:off x="0" y="857250"/>
            <a:ext cx="271462" cy="60722"/>
            <a:chOff x="0" y="0"/>
            <a:chExt cx="569" cy="128"/>
          </a:xfrm>
        </p:grpSpPr>
      </p:grpSp>
      <p:grpSp>
        <p:nvGrpSpPr>
          <p:cNvPr id="30" name="Group 381">
            <a:extLst>
              <a:ext uri="{FF2B5EF4-FFF2-40B4-BE49-F238E27FC236}">
                <a16:creationId xmlns:a16="http://schemas.microsoft.com/office/drawing/2014/main" id="{F9551146-9BE3-E925-CFDA-7EEB34857B96}"/>
              </a:ext>
            </a:extLst>
          </p:cNvPr>
          <p:cNvGrpSpPr>
            <a:grpSpLocks/>
          </p:cNvGrpSpPr>
          <p:nvPr/>
        </p:nvGrpSpPr>
        <p:grpSpPr bwMode="auto">
          <a:xfrm>
            <a:off x="1" y="857250"/>
            <a:ext cx="226218" cy="60722"/>
            <a:chOff x="0" y="0"/>
            <a:chExt cx="475" cy="128"/>
          </a:xfrm>
        </p:grpSpPr>
      </p:grpSp>
      <p:grpSp>
        <p:nvGrpSpPr>
          <p:cNvPr id="31" name="Group 379">
            <a:extLst>
              <a:ext uri="{FF2B5EF4-FFF2-40B4-BE49-F238E27FC236}">
                <a16:creationId xmlns:a16="http://schemas.microsoft.com/office/drawing/2014/main" id="{067EB445-9ED2-7F3B-D5C0-94A0E78A10FC}"/>
              </a:ext>
            </a:extLst>
          </p:cNvPr>
          <p:cNvGrpSpPr>
            <a:grpSpLocks/>
          </p:cNvGrpSpPr>
          <p:nvPr/>
        </p:nvGrpSpPr>
        <p:grpSpPr bwMode="auto">
          <a:xfrm>
            <a:off x="1" y="857250"/>
            <a:ext cx="209550" cy="60722"/>
            <a:chOff x="0" y="0"/>
            <a:chExt cx="439" cy="128"/>
          </a:xfrm>
        </p:grpSpPr>
      </p:grpSp>
      <p:grpSp>
        <p:nvGrpSpPr>
          <p:cNvPr id="32" name="Group 376">
            <a:extLst>
              <a:ext uri="{FF2B5EF4-FFF2-40B4-BE49-F238E27FC236}">
                <a16:creationId xmlns:a16="http://schemas.microsoft.com/office/drawing/2014/main" id="{220A70B1-C0D0-7DC5-2CDC-6A2366AF4FBF}"/>
              </a:ext>
            </a:extLst>
          </p:cNvPr>
          <p:cNvGrpSpPr>
            <a:grpSpLocks/>
          </p:cNvGrpSpPr>
          <p:nvPr/>
        </p:nvGrpSpPr>
        <p:grpSpPr bwMode="auto">
          <a:xfrm>
            <a:off x="0" y="857250"/>
            <a:ext cx="197644" cy="58341"/>
            <a:chOff x="0" y="0"/>
            <a:chExt cx="416" cy="123"/>
          </a:xfrm>
        </p:grpSpPr>
      </p:grpSp>
      <p:grpSp>
        <p:nvGrpSpPr>
          <p:cNvPr id="33" name="Group 374">
            <a:extLst>
              <a:ext uri="{FF2B5EF4-FFF2-40B4-BE49-F238E27FC236}">
                <a16:creationId xmlns:a16="http://schemas.microsoft.com/office/drawing/2014/main" id="{C3B2456A-917C-04CF-ACB5-F5D43AA14942}"/>
              </a:ext>
            </a:extLst>
          </p:cNvPr>
          <p:cNvGrpSpPr>
            <a:grpSpLocks/>
          </p:cNvGrpSpPr>
          <p:nvPr/>
        </p:nvGrpSpPr>
        <p:grpSpPr bwMode="auto">
          <a:xfrm>
            <a:off x="0" y="857251"/>
            <a:ext cx="200025" cy="75010"/>
            <a:chOff x="0" y="0"/>
            <a:chExt cx="420" cy="158"/>
          </a:xfrm>
        </p:grpSpPr>
      </p:grpSp>
      <p:grpSp>
        <p:nvGrpSpPr>
          <p:cNvPr id="34" name="Group 369">
            <a:extLst>
              <a:ext uri="{FF2B5EF4-FFF2-40B4-BE49-F238E27FC236}">
                <a16:creationId xmlns:a16="http://schemas.microsoft.com/office/drawing/2014/main" id="{E78F2E2A-8D78-DE64-1031-2BB1C79C0164}"/>
              </a:ext>
            </a:extLst>
          </p:cNvPr>
          <p:cNvGrpSpPr>
            <a:grpSpLocks/>
          </p:cNvGrpSpPr>
          <p:nvPr/>
        </p:nvGrpSpPr>
        <p:grpSpPr bwMode="auto">
          <a:xfrm>
            <a:off x="0" y="857251"/>
            <a:ext cx="339329" cy="64294"/>
            <a:chOff x="0" y="0"/>
            <a:chExt cx="712" cy="136"/>
          </a:xfrm>
        </p:grpSpPr>
      </p:grpSp>
      <p:grpSp>
        <p:nvGrpSpPr>
          <p:cNvPr id="37" name="Group 360">
            <a:extLst>
              <a:ext uri="{FF2B5EF4-FFF2-40B4-BE49-F238E27FC236}">
                <a16:creationId xmlns:a16="http://schemas.microsoft.com/office/drawing/2014/main" id="{9006710E-17C9-0DA2-B514-E97733D0C948}"/>
              </a:ext>
            </a:extLst>
          </p:cNvPr>
          <p:cNvGrpSpPr>
            <a:grpSpLocks/>
          </p:cNvGrpSpPr>
          <p:nvPr/>
        </p:nvGrpSpPr>
        <p:grpSpPr bwMode="auto">
          <a:xfrm>
            <a:off x="0" y="857251"/>
            <a:ext cx="421482" cy="75010"/>
            <a:chOff x="0" y="0"/>
            <a:chExt cx="885" cy="158"/>
          </a:xfrm>
        </p:grpSpPr>
      </p:grpSp>
      <p:grpSp>
        <p:nvGrpSpPr>
          <p:cNvPr id="38" name="Group 356">
            <a:extLst>
              <a:ext uri="{FF2B5EF4-FFF2-40B4-BE49-F238E27FC236}">
                <a16:creationId xmlns:a16="http://schemas.microsoft.com/office/drawing/2014/main" id="{7ADE1267-9904-3B3C-080F-A2CE88CB5012}"/>
              </a:ext>
            </a:extLst>
          </p:cNvPr>
          <p:cNvGrpSpPr>
            <a:grpSpLocks/>
          </p:cNvGrpSpPr>
          <p:nvPr/>
        </p:nvGrpSpPr>
        <p:grpSpPr bwMode="auto">
          <a:xfrm>
            <a:off x="0" y="857250"/>
            <a:ext cx="216694" cy="60722"/>
            <a:chOff x="0" y="0"/>
            <a:chExt cx="456" cy="127"/>
          </a:xfrm>
        </p:grpSpPr>
      </p:grpSp>
      <p:grpSp>
        <p:nvGrpSpPr>
          <p:cNvPr id="39" name="Group 354">
            <a:extLst>
              <a:ext uri="{FF2B5EF4-FFF2-40B4-BE49-F238E27FC236}">
                <a16:creationId xmlns:a16="http://schemas.microsoft.com/office/drawing/2014/main" id="{2512ABB5-3050-32EC-6346-0497A4C0577B}"/>
              </a:ext>
            </a:extLst>
          </p:cNvPr>
          <p:cNvGrpSpPr>
            <a:grpSpLocks/>
          </p:cNvGrpSpPr>
          <p:nvPr/>
        </p:nvGrpSpPr>
        <p:grpSpPr bwMode="auto">
          <a:xfrm>
            <a:off x="0" y="857250"/>
            <a:ext cx="208360" cy="60722"/>
            <a:chOff x="0" y="0"/>
            <a:chExt cx="437" cy="128"/>
          </a:xfrm>
        </p:grpSpPr>
      </p:grpSp>
      <p:grpSp>
        <p:nvGrpSpPr>
          <p:cNvPr id="40" name="Group 351">
            <a:extLst>
              <a:ext uri="{FF2B5EF4-FFF2-40B4-BE49-F238E27FC236}">
                <a16:creationId xmlns:a16="http://schemas.microsoft.com/office/drawing/2014/main" id="{A48C0AEA-0B22-BD1D-C6A0-1B5A075E3E88}"/>
              </a:ext>
            </a:extLst>
          </p:cNvPr>
          <p:cNvGrpSpPr>
            <a:grpSpLocks/>
          </p:cNvGrpSpPr>
          <p:nvPr/>
        </p:nvGrpSpPr>
        <p:grpSpPr bwMode="auto">
          <a:xfrm>
            <a:off x="0" y="857250"/>
            <a:ext cx="197644" cy="58341"/>
            <a:chOff x="0" y="0"/>
            <a:chExt cx="416" cy="123"/>
          </a:xfrm>
        </p:grpSpPr>
      </p:grpSp>
      <p:grpSp>
        <p:nvGrpSpPr>
          <p:cNvPr id="41" name="Group 349">
            <a:extLst>
              <a:ext uri="{FF2B5EF4-FFF2-40B4-BE49-F238E27FC236}">
                <a16:creationId xmlns:a16="http://schemas.microsoft.com/office/drawing/2014/main" id="{643C7117-FF17-C8A6-CA57-D4ECA86DD2A0}"/>
              </a:ext>
            </a:extLst>
          </p:cNvPr>
          <p:cNvGrpSpPr>
            <a:grpSpLocks/>
          </p:cNvGrpSpPr>
          <p:nvPr/>
        </p:nvGrpSpPr>
        <p:grpSpPr bwMode="auto">
          <a:xfrm>
            <a:off x="0" y="857251"/>
            <a:ext cx="200025" cy="75010"/>
            <a:chOff x="0" y="0"/>
            <a:chExt cx="420" cy="158"/>
          </a:xfrm>
        </p:grpSpPr>
      </p:grpSp>
      <p:grpSp>
        <p:nvGrpSpPr>
          <p:cNvPr id="42" name="Group 344">
            <a:extLst>
              <a:ext uri="{FF2B5EF4-FFF2-40B4-BE49-F238E27FC236}">
                <a16:creationId xmlns:a16="http://schemas.microsoft.com/office/drawing/2014/main" id="{5E612C65-A2F4-86DC-9875-FC457F84E4CC}"/>
              </a:ext>
            </a:extLst>
          </p:cNvPr>
          <p:cNvGrpSpPr>
            <a:grpSpLocks/>
          </p:cNvGrpSpPr>
          <p:nvPr/>
        </p:nvGrpSpPr>
        <p:grpSpPr bwMode="auto">
          <a:xfrm>
            <a:off x="0" y="857251"/>
            <a:ext cx="546498" cy="63103"/>
            <a:chOff x="0" y="0"/>
            <a:chExt cx="1148" cy="132"/>
          </a:xfrm>
        </p:grpSpPr>
      </p:grpSp>
      <p:grpSp>
        <p:nvGrpSpPr>
          <p:cNvPr id="43" name="Group 340">
            <a:extLst>
              <a:ext uri="{FF2B5EF4-FFF2-40B4-BE49-F238E27FC236}">
                <a16:creationId xmlns:a16="http://schemas.microsoft.com/office/drawing/2014/main" id="{0E81F988-B65D-6ABE-D92A-492BDF0FF295}"/>
              </a:ext>
            </a:extLst>
          </p:cNvPr>
          <p:cNvGrpSpPr>
            <a:grpSpLocks/>
          </p:cNvGrpSpPr>
          <p:nvPr/>
        </p:nvGrpSpPr>
        <p:grpSpPr bwMode="auto">
          <a:xfrm>
            <a:off x="0" y="857251"/>
            <a:ext cx="604838" cy="63103"/>
            <a:chOff x="0" y="0"/>
            <a:chExt cx="1270" cy="132"/>
          </a:xfrm>
        </p:grpSpPr>
      </p:grpSp>
      <p:grpSp>
        <p:nvGrpSpPr>
          <p:cNvPr id="44" name="Group 335">
            <a:extLst>
              <a:ext uri="{FF2B5EF4-FFF2-40B4-BE49-F238E27FC236}">
                <a16:creationId xmlns:a16="http://schemas.microsoft.com/office/drawing/2014/main" id="{4900BCD5-6B6E-102C-9E77-845B4F95A709}"/>
              </a:ext>
            </a:extLst>
          </p:cNvPr>
          <p:cNvGrpSpPr>
            <a:grpSpLocks/>
          </p:cNvGrpSpPr>
          <p:nvPr/>
        </p:nvGrpSpPr>
        <p:grpSpPr bwMode="auto">
          <a:xfrm>
            <a:off x="0" y="857250"/>
            <a:ext cx="291703" cy="60722"/>
            <a:chOff x="0" y="0"/>
            <a:chExt cx="612" cy="128"/>
          </a:xfrm>
        </p:grpSpPr>
      </p:grpSp>
      <p:grpSp>
        <p:nvGrpSpPr>
          <p:cNvPr id="45" name="Group 328">
            <a:extLst>
              <a:ext uri="{FF2B5EF4-FFF2-40B4-BE49-F238E27FC236}">
                <a16:creationId xmlns:a16="http://schemas.microsoft.com/office/drawing/2014/main" id="{ED977C17-D5DC-8C09-A408-1016F015B7A7}"/>
              </a:ext>
            </a:extLst>
          </p:cNvPr>
          <p:cNvGrpSpPr>
            <a:grpSpLocks/>
          </p:cNvGrpSpPr>
          <p:nvPr/>
        </p:nvGrpSpPr>
        <p:grpSpPr bwMode="auto">
          <a:xfrm>
            <a:off x="0" y="857251"/>
            <a:ext cx="547687" cy="63103"/>
            <a:chOff x="0" y="0"/>
            <a:chExt cx="1151" cy="132"/>
          </a:xfrm>
        </p:grpSpPr>
      </p:grpSp>
      <p:grpSp>
        <p:nvGrpSpPr>
          <p:cNvPr id="46" name="Group 324">
            <a:extLst>
              <a:ext uri="{FF2B5EF4-FFF2-40B4-BE49-F238E27FC236}">
                <a16:creationId xmlns:a16="http://schemas.microsoft.com/office/drawing/2014/main" id="{91DB6724-539B-3167-EA80-BAD19F95E0F1}"/>
              </a:ext>
            </a:extLst>
          </p:cNvPr>
          <p:cNvGrpSpPr>
            <a:grpSpLocks/>
          </p:cNvGrpSpPr>
          <p:nvPr/>
        </p:nvGrpSpPr>
        <p:grpSpPr bwMode="auto">
          <a:xfrm>
            <a:off x="0" y="857251"/>
            <a:ext cx="604838" cy="63103"/>
            <a:chOff x="0" y="0"/>
            <a:chExt cx="1270" cy="132"/>
          </a:xfrm>
        </p:grpSpPr>
      </p:grpSp>
      <p:grpSp>
        <p:nvGrpSpPr>
          <p:cNvPr id="47" name="Group 320">
            <a:extLst>
              <a:ext uri="{FF2B5EF4-FFF2-40B4-BE49-F238E27FC236}">
                <a16:creationId xmlns:a16="http://schemas.microsoft.com/office/drawing/2014/main" id="{56B82831-47C1-F227-A9A1-E9FF6A9C4FF1}"/>
              </a:ext>
            </a:extLst>
          </p:cNvPr>
          <p:cNvGrpSpPr>
            <a:grpSpLocks/>
          </p:cNvGrpSpPr>
          <p:nvPr/>
        </p:nvGrpSpPr>
        <p:grpSpPr bwMode="auto">
          <a:xfrm>
            <a:off x="1" y="857250"/>
            <a:ext cx="280987" cy="60722"/>
            <a:chOff x="0" y="0"/>
            <a:chExt cx="589" cy="127"/>
          </a:xfrm>
        </p:grpSpPr>
      </p:grpSp>
      <p:pic>
        <p:nvPicPr>
          <p:cNvPr id="180" name="Immagine 179">
            <a:extLst>
              <a:ext uri="{FF2B5EF4-FFF2-40B4-BE49-F238E27FC236}">
                <a16:creationId xmlns:a16="http://schemas.microsoft.com/office/drawing/2014/main" id="{7CF9EC7D-8589-D08D-4998-2F57DE0A18D5}"/>
              </a:ext>
            </a:extLst>
          </p:cNvPr>
          <p:cNvPicPr>
            <a:picLocks noChangeAspect="1"/>
          </p:cNvPicPr>
          <p:nvPr/>
        </p:nvPicPr>
        <p:blipFill>
          <a:blip r:embed="rId3"/>
          <a:stretch>
            <a:fillRect/>
          </a:stretch>
        </p:blipFill>
        <p:spPr>
          <a:xfrm>
            <a:off x="135988" y="1314552"/>
            <a:ext cx="8872025" cy="2467652"/>
          </a:xfrm>
          <a:prstGeom prst="rect">
            <a:avLst/>
          </a:prstGeom>
        </p:spPr>
      </p:pic>
      <p:graphicFrame>
        <p:nvGraphicFramePr>
          <p:cNvPr id="181" name="Table 6">
            <a:extLst>
              <a:ext uri="{FF2B5EF4-FFF2-40B4-BE49-F238E27FC236}">
                <a16:creationId xmlns:a16="http://schemas.microsoft.com/office/drawing/2014/main" id="{F43BC5EC-C9C0-EFB5-C479-41EAB784D174}"/>
              </a:ext>
            </a:extLst>
          </p:cNvPr>
          <p:cNvGraphicFramePr>
            <a:graphicFrameLocks noGrp="1"/>
          </p:cNvGraphicFramePr>
          <p:nvPr/>
        </p:nvGraphicFramePr>
        <p:xfrm>
          <a:off x="408826" y="4039120"/>
          <a:ext cx="8003648" cy="1802712"/>
        </p:xfrm>
        <a:graphic>
          <a:graphicData uri="http://schemas.openxmlformats.org/drawingml/2006/table">
            <a:tbl>
              <a:tblPr firstRow="1" bandRow="1">
                <a:tableStyleId>{5C22544A-7EE6-4342-B048-85BDC9FD1C3A}</a:tableStyleId>
              </a:tblPr>
              <a:tblGrid>
                <a:gridCol w="695822">
                  <a:extLst>
                    <a:ext uri="{9D8B030D-6E8A-4147-A177-3AD203B41FA5}">
                      <a16:colId xmlns:a16="http://schemas.microsoft.com/office/drawing/2014/main" val="3039098428"/>
                    </a:ext>
                  </a:extLst>
                </a:gridCol>
                <a:gridCol w="1430594">
                  <a:extLst>
                    <a:ext uri="{9D8B030D-6E8A-4147-A177-3AD203B41FA5}">
                      <a16:colId xmlns:a16="http://schemas.microsoft.com/office/drawing/2014/main" val="4133730659"/>
                    </a:ext>
                  </a:extLst>
                </a:gridCol>
                <a:gridCol w="3421626">
                  <a:extLst>
                    <a:ext uri="{9D8B030D-6E8A-4147-A177-3AD203B41FA5}">
                      <a16:colId xmlns:a16="http://schemas.microsoft.com/office/drawing/2014/main" val="2401366245"/>
                    </a:ext>
                  </a:extLst>
                </a:gridCol>
                <a:gridCol w="2455606">
                  <a:extLst>
                    <a:ext uri="{9D8B030D-6E8A-4147-A177-3AD203B41FA5}">
                      <a16:colId xmlns:a16="http://schemas.microsoft.com/office/drawing/2014/main" val="3217647875"/>
                    </a:ext>
                  </a:extLst>
                </a:gridCol>
              </a:tblGrid>
              <a:tr h="319634">
                <a:tc>
                  <a:txBody>
                    <a:bodyPr/>
                    <a:lstStyle/>
                    <a:p>
                      <a:pPr algn="ctr"/>
                      <a:r>
                        <a:rPr lang="it-IT" sz="800" dirty="0"/>
                        <a:t>Processo</a:t>
                      </a:r>
                    </a:p>
                  </a:txBody>
                  <a:tcPr marL="68580" marR="68580" marT="34290" marB="34290"/>
                </a:tc>
                <a:tc>
                  <a:txBody>
                    <a:bodyPr/>
                    <a:lstStyle/>
                    <a:p>
                      <a:pPr algn="ctr"/>
                      <a:r>
                        <a:rPr lang="it-IT" sz="800" dirty="0"/>
                        <a:t>Attività sensibile</a:t>
                      </a:r>
                    </a:p>
                  </a:txBody>
                  <a:tcPr marL="68580" marR="68580" marT="34290" marB="34290"/>
                </a:tc>
                <a:tc>
                  <a:txBody>
                    <a:bodyPr/>
                    <a:lstStyle/>
                    <a:p>
                      <a:pPr algn="ctr"/>
                      <a:r>
                        <a:rPr lang="it-IT" sz="800" dirty="0"/>
                        <a:t>Esempi di commissione reati</a:t>
                      </a:r>
                    </a:p>
                  </a:txBody>
                  <a:tcPr marL="68580" marR="68580" marT="34290" marB="34290"/>
                </a:tc>
                <a:tc>
                  <a:txBody>
                    <a:bodyPr/>
                    <a:lstStyle/>
                    <a:p>
                      <a:pPr algn="ctr"/>
                      <a:r>
                        <a:rPr lang="it-IT" sz="800" dirty="0"/>
                        <a:t>Esempi elementi di controllo</a:t>
                      </a:r>
                    </a:p>
                  </a:txBody>
                  <a:tcPr marL="68580" marR="68580" marT="34290" marB="34290"/>
                </a:tc>
                <a:extLst>
                  <a:ext uri="{0D108BD9-81ED-4DB2-BD59-A6C34878D82A}">
                    <a16:rowId xmlns:a16="http://schemas.microsoft.com/office/drawing/2014/main" val="1958350985"/>
                  </a:ext>
                </a:extLst>
              </a:tr>
              <a:tr h="828236">
                <a:tc rowSpan="2">
                  <a:txBody>
                    <a:bodyPr/>
                    <a:lstStyle/>
                    <a:p>
                      <a:pPr algn="ctr"/>
                      <a:r>
                        <a:rPr lang="it-IT" sz="800" b="1" dirty="0">
                          <a:solidFill>
                            <a:schemeClr val="tx2"/>
                          </a:solidFill>
                        </a:rPr>
                        <a:t>Acquisti</a:t>
                      </a:r>
                    </a:p>
                  </a:txBody>
                  <a:tcPr marL="68580" marR="68580" marT="34290" marB="34290" anchor="ctr"/>
                </a:tc>
                <a:tc>
                  <a:txBody>
                    <a:bodyPr/>
                    <a:lstStyle/>
                    <a:p>
                      <a:r>
                        <a:rPr lang="it-IT" sz="800" b="1" dirty="0">
                          <a:solidFill>
                            <a:schemeClr val="tx2"/>
                          </a:solidFill>
                        </a:rPr>
                        <a:t>Ricerca, selezione e qualifica dei fornitori</a:t>
                      </a:r>
                    </a:p>
                  </a:txBody>
                  <a:tcPr marL="68580" marR="68580" marT="34290" marB="34290"/>
                </a:tc>
                <a:tc>
                  <a:txBody>
                    <a:bodyPr/>
                    <a:lstStyle/>
                    <a:p>
                      <a:r>
                        <a:rPr lang="it-IT" sz="800" dirty="0">
                          <a:solidFill>
                            <a:schemeClr val="tx2"/>
                          </a:solidFill>
                        </a:rPr>
                        <a:t>Personale della società, omettendo attività di verifica su esistenza e operatività del fornitore, qualifica controparti fittizie (cd. Società "cartiere" che si interpongono tra l’acquirente e l'effettivo cedente del bene), con le quali saranno contabilizzate operazioni "soggettivamente" inesistenti o simulate </a:t>
                      </a:r>
                      <a:r>
                        <a:rPr lang="it-IT" sz="800" b="1" dirty="0">
                          <a:solidFill>
                            <a:schemeClr val="tx2"/>
                          </a:solidFill>
                        </a:rPr>
                        <a:t>(Art. 2, Art. 3 </a:t>
                      </a:r>
                      <a:r>
                        <a:rPr lang="it-IT" sz="800" b="1" dirty="0" err="1">
                          <a:solidFill>
                            <a:schemeClr val="tx2"/>
                          </a:solidFill>
                        </a:rPr>
                        <a:t>D.Lgs.</a:t>
                      </a:r>
                      <a:r>
                        <a:rPr lang="it-IT" sz="800" b="1" dirty="0">
                          <a:solidFill>
                            <a:schemeClr val="tx2"/>
                          </a:solidFill>
                        </a:rPr>
                        <a:t> 74/2000)</a:t>
                      </a:r>
                    </a:p>
                  </a:txBody>
                  <a:tcPr marL="68580" marR="68580" marT="34290" marB="34290"/>
                </a:tc>
                <a:tc>
                  <a:txBody>
                    <a:bodyPr/>
                    <a:lstStyle/>
                    <a:p>
                      <a:pPr marL="171450" indent="-171450">
                        <a:buFont typeface="Arial" panose="020B0604020202020204" pitchFamily="34" charset="0"/>
                        <a:buChar char="•"/>
                      </a:pPr>
                      <a:r>
                        <a:rPr lang="it-IT" sz="800" b="1" i="1" dirty="0">
                          <a:solidFill>
                            <a:schemeClr val="tx2"/>
                          </a:solidFill>
                        </a:rPr>
                        <a:t>Due-diligence </a:t>
                      </a:r>
                      <a:r>
                        <a:rPr lang="it-IT" sz="800" b="1" i="0" dirty="0">
                          <a:solidFill>
                            <a:schemeClr val="tx2"/>
                          </a:solidFill>
                        </a:rPr>
                        <a:t>fornitori</a:t>
                      </a:r>
                      <a:endParaRPr lang="it-IT" sz="800" b="1" i="1" dirty="0">
                        <a:solidFill>
                          <a:schemeClr val="tx2"/>
                        </a:solidFill>
                      </a:endParaRPr>
                    </a:p>
                    <a:p>
                      <a:pPr marL="171450" indent="-171450">
                        <a:buFont typeface="Arial" panose="020B0604020202020204" pitchFamily="34" charset="0"/>
                        <a:buChar char="•"/>
                      </a:pPr>
                      <a:r>
                        <a:rPr lang="it-IT" sz="800" b="1" i="1" dirty="0" err="1">
                          <a:solidFill>
                            <a:schemeClr val="tx2"/>
                          </a:solidFill>
                        </a:rPr>
                        <a:t>Segregation</a:t>
                      </a:r>
                      <a:r>
                        <a:rPr lang="it-IT" sz="800" b="1" i="1" dirty="0">
                          <a:solidFill>
                            <a:schemeClr val="tx2"/>
                          </a:solidFill>
                        </a:rPr>
                        <a:t> </a:t>
                      </a:r>
                      <a:r>
                        <a:rPr lang="it-IT" sz="800" b="1" i="0" dirty="0">
                          <a:solidFill>
                            <a:schemeClr val="tx2"/>
                          </a:solidFill>
                        </a:rPr>
                        <a:t>nelle richieste di apertura, integrazione, modifica o cancellazione di un'anagrafica (fornitori)</a:t>
                      </a:r>
                    </a:p>
                    <a:p>
                      <a:pPr marL="171450" indent="-171450">
                        <a:buFont typeface="Arial" panose="020B0604020202020204" pitchFamily="34" charset="0"/>
                        <a:buChar char="•"/>
                      </a:pPr>
                      <a:r>
                        <a:rPr lang="it-IT" sz="800" b="1" i="1" dirty="0">
                          <a:solidFill>
                            <a:schemeClr val="tx2"/>
                          </a:solidFill>
                        </a:rPr>
                        <a:t>Tool</a:t>
                      </a:r>
                      <a:r>
                        <a:rPr lang="it-IT" sz="800" b="1" i="0" dirty="0">
                          <a:solidFill>
                            <a:schemeClr val="tx2"/>
                          </a:solidFill>
                        </a:rPr>
                        <a:t> informatico</a:t>
                      </a:r>
                      <a:endParaRPr lang="it-IT" sz="800" b="1" i="1" dirty="0">
                        <a:solidFill>
                          <a:schemeClr val="tx2"/>
                        </a:solidFill>
                      </a:endParaRPr>
                    </a:p>
                  </a:txBody>
                  <a:tcPr marL="68580" marR="68580" marT="34290" marB="34290"/>
                </a:tc>
                <a:extLst>
                  <a:ext uri="{0D108BD9-81ED-4DB2-BD59-A6C34878D82A}">
                    <a16:rowId xmlns:a16="http://schemas.microsoft.com/office/drawing/2014/main" val="1222574983"/>
                  </a:ext>
                </a:extLst>
              </a:tr>
              <a:tr h="654842">
                <a:tc vMerge="1">
                  <a:txBody>
                    <a:bodyPr/>
                    <a:lstStyle/>
                    <a:p>
                      <a:endParaRPr lang="it-IT" sz="1100" dirty="0"/>
                    </a:p>
                  </a:txBody>
                  <a:tcPr/>
                </a:tc>
                <a:tc>
                  <a:txBody>
                    <a:bodyPr/>
                    <a:lstStyle/>
                    <a:p>
                      <a:r>
                        <a:rPr lang="it-IT" sz="800" b="1" dirty="0">
                          <a:solidFill>
                            <a:schemeClr val="tx2"/>
                          </a:solidFill>
                        </a:rPr>
                        <a:t>Gestione acquisti di beni e servizi (inclusi i Conferimenti di incarico/ consulenze scientifiche)</a:t>
                      </a:r>
                    </a:p>
                  </a:txBody>
                  <a:tcPr marL="68580" marR="68580" marT="34290" marB="34290"/>
                </a:tc>
                <a:tc>
                  <a:txBody>
                    <a:bodyPr/>
                    <a:lstStyle/>
                    <a:p>
                      <a:r>
                        <a:rPr lang="it-IT" sz="800" dirty="0">
                          <a:solidFill>
                            <a:schemeClr val="tx2"/>
                          </a:solidFill>
                        </a:rPr>
                        <a:t>Personale della società stipula contratti di acquisto di beni o servizi inesistenti, anche solo parzialmente, al solo fine di poter registrare elementi passivi fittizi ed evadere le imposte sui redditi </a:t>
                      </a:r>
                      <a:r>
                        <a:rPr lang="it-IT" sz="800" b="1" dirty="0">
                          <a:solidFill>
                            <a:schemeClr val="tx2"/>
                          </a:solidFill>
                        </a:rPr>
                        <a:t>(Art. 2 </a:t>
                      </a:r>
                      <a:r>
                        <a:rPr lang="it-IT" sz="800" b="1" dirty="0" err="1">
                          <a:solidFill>
                            <a:schemeClr val="tx2"/>
                          </a:solidFill>
                        </a:rPr>
                        <a:t>D.Lgs.</a:t>
                      </a:r>
                      <a:r>
                        <a:rPr lang="it-IT" sz="800" b="1" dirty="0">
                          <a:solidFill>
                            <a:schemeClr val="tx2"/>
                          </a:solidFill>
                        </a:rPr>
                        <a:t> 74/2000)</a:t>
                      </a:r>
                    </a:p>
                  </a:txBody>
                  <a:tcPr marL="68580" marR="68580" marT="34290" marB="34290"/>
                </a:tc>
                <a:tc>
                  <a:txBody>
                    <a:bodyPr/>
                    <a:lstStyle/>
                    <a:p>
                      <a:pPr marL="171450" indent="-171450">
                        <a:buFont typeface="Arial" panose="020B0604020202020204" pitchFamily="34" charset="0"/>
                        <a:buChar char="•"/>
                      </a:pPr>
                      <a:r>
                        <a:rPr lang="it-IT" sz="800" b="1" dirty="0">
                          <a:solidFill>
                            <a:schemeClr val="tx2"/>
                          </a:solidFill>
                        </a:rPr>
                        <a:t>Verifica effettività della prestazione prima di procedere al benestare al pagamento</a:t>
                      </a:r>
                    </a:p>
                    <a:p>
                      <a:pPr marL="171450" indent="-171450">
                        <a:buFont typeface="Arial" panose="020B0604020202020204" pitchFamily="34" charset="0"/>
                        <a:buChar char="•"/>
                      </a:pPr>
                      <a:r>
                        <a:rPr lang="it-IT" sz="800" b="1" i="1" dirty="0" err="1">
                          <a:solidFill>
                            <a:schemeClr val="tx2"/>
                          </a:solidFill>
                        </a:rPr>
                        <a:t>Segregation</a:t>
                      </a:r>
                      <a:r>
                        <a:rPr lang="it-IT" sz="800" b="1" i="0" dirty="0">
                          <a:solidFill>
                            <a:schemeClr val="tx2"/>
                          </a:solidFill>
                        </a:rPr>
                        <a:t> nella ricezione, registrazione della fattura e benestare al pagamento</a:t>
                      </a:r>
                      <a:endParaRPr lang="it-IT" sz="800" b="1" i="1" dirty="0">
                        <a:solidFill>
                          <a:schemeClr val="tx2"/>
                        </a:solidFill>
                      </a:endParaRPr>
                    </a:p>
                  </a:txBody>
                  <a:tcPr marL="68580" marR="68580" marT="34290" marB="34290"/>
                </a:tc>
                <a:extLst>
                  <a:ext uri="{0D108BD9-81ED-4DB2-BD59-A6C34878D82A}">
                    <a16:rowId xmlns:a16="http://schemas.microsoft.com/office/drawing/2014/main" val="3727475926"/>
                  </a:ext>
                </a:extLst>
              </a:tr>
            </a:tbl>
          </a:graphicData>
        </a:graphic>
      </p:graphicFrame>
      <p:sp>
        <p:nvSpPr>
          <p:cNvPr id="182" name="Rectangle 115">
            <a:extLst>
              <a:ext uri="{FF2B5EF4-FFF2-40B4-BE49-F238E27FC236}">
                <a16:creationId xmlns:a16="http://schemas.microsoft.com/office/drawing/2014/main" id="{A59CE58D-574E-4029-05E9-B87889E9E676}"/>
              </a:ext>
            </a:extLst>
          </p:cNvPr>
          <p:cNvSpPr>
            <a:spLocks noChangeArrowheads="1"/>
          </p:cNvSpPr>
          <p:nvPr>
            <p:custDataLst>
              <p:tags r:id="rId1"/>
            </p:custDataLst>
          </p:nvPr>
        </p:nvSpPr>
        <p:spPr bwMode="auto">
          <a:xfrm rot="837744">
            <a:off x="7983088" y="3900797"/>
            <a:ext cx="1116870" cy="276647"/>
          </a:xfrm>
          <a:prstGeom prst="rect">
            <a:avLst/>
          </a:prstGeom>
          <a:solidFill>
            <a:srgbClr val="00A3A1"/>
          </a:solidFill>
          <a:ln w="12700">
            <a:solidFill>
              <a:srgbClr val="00A3A1"/>
            </a:solidFill>
            <a:miter lim="800000"/>
            <a:headEnd type="none" w="sm" len="sm"/>
            <a:tailEnd type="none" w="sm" len="sm"/>
          </a:ln>
          <a:effectLst/>
        </p:spPr>
        <p:txBody>
          <a:bodyPr lIns="40958" tIns="40958" rIns="40958" bIns="40958" anchor="ctr">
            <a:noAutofit/>
          </a:bodyPr>
          <a:lstStyle/>
          <a:p>
            <a:pPr algn="ctr" defTabSz="571514" rtl="0"/>
            <a:r>
              <a:rPr lang="en-GB" sz="1050" b="1" kern="1200" dirty="0">
                <a:solidFill>
                  <a:srgbClr val="FFFFFF"/>
                </a:solidFill>
                <a:latin typeface="Arial"/>
                <a:ea typeface="+mn-ea"/>
                <a:cs typeface="+mn-cs"/>
              </a:rPr>
              <a:t>Esemplificativo</a:t>
            </a:r>
          </a:p>
        </p:txBody>
      </p:sp>
      <p:sp>
        <p:nvSpPr>
          <p:cNvPr id="11" name="Rettangolo 10">
            <a:extLst>
              <a:ext uri="{FF2B5EF4-FFF2-40B4-BE49-F238E27FC236}">
                <a16:creationId xmlns:a16="http://schemas.microsoft.com/office/drawing/2014/main" id="{B095E61F-ABDA-A32A-A733-465EFCDA7C8A}"/>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41013246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7639200" cy="478523"/>
          </a:xfrm>
        </p:spPr>
        <p:txBody>
          <a:bodyPr/>
          <a:lstStyle/>
          <a:p>
            <a:r>
              <a:rPr lang="it-IT" sz="4431" dirty="0"/>
              <a:t>Approccio Metodologico – CRSA</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grpSp>
        <p:nvGrpSpPr>
          <p:cNvPr id="2" name="Group 468">
            <a:extLst>
              <a:ext uri="{FF2B5EF4-FFF2-40B4-BE49-F238E27FC236}">
                <a16:creationId xmlns:a16="http://schemas.microsoft.com/office/drawing/2014/main" id="{E110FC3F-0A54-618A-1F47-47274D41B5EA}"/>
              </a:ext>
            </a:extLst>
          </p:cNvPr>
          <p:cNvGrpSpPr>
            <a:grpSpLocks/>
          </p:cNvGrpSpPr>
          <p:nvPr/>
        </p:nvGrpSpPr>
        <p:grpSpPr bwMode="auto">
          <a:xfrm>
            <a:off x="0" y="857251"/>
            <a:ext cx="215503" cy="80962"/>
            <a:chOff x="0" y="0"/>
            <a:chExt cx="453" cy="170"/>
          </a:xfrm>
        </p:grpSpPr>
      </p:grpSp>
      <p:grpSp>
        <p:nvGrpSpPr>
          <p:cNvPr id="3" name="Group 466">
            <a:extLst>
              <a:ext uri="{FF2B5EF4-FFF2-40B4-BE49-F238E27FC236}">
                <a16:creationId xmlns:a16="http://schemas.microsoft.com/office/drawing/2014/main" id="{8B583495-64E0-E512-5D3C-B3726F9F18B1}"/>
              </a:ext>
            </a:extLst>
          </p:cNvPr>
          <p:cNvGrpSpPr>
            <a:grpSpLocks/>
          </p:cNvGrpSpPr>
          <p:nvPr/>
        </p:nvGrpSpPr>
        <p:grpSpPr bwMode="auto">
          <a:xfrm>
            <a:off x="1" y="857249"/>
            <a:ext cx="364331" cy="61913"/>
            <a:chOff x="0" y="0"/>
            <a:chExt cx="764" cy="130"/>
          </a:xfrm>
        </p:grpSpPr>
      </p:grpSp>
      <p:grpSp>
        <p:nvGrpSpPr>
          <p:cNvPr id="4" name="Group 460">
            <a:extLst>
              <a:ext uri="{FF2B5EF4-FFF2-40B4-BE49-F238E27FC236}">
                <a16:creationId xmlns:a16="http://schemas.microsoft.com/office/drawing/2014/main" id="{00BFD070-85AE-C445-B72C-3C01DC396FF5}"/>
              </a:ext>
            </a:extLst>
          </p:cNvPr>
          <p:cNvGrpSpPr>
            <a:grpSpLocks/>
          </p:cNvGrpSpPr>
          <p:nvPr/>
        </p:nvGrpSpPr>
        <p:grpSpPr bwMode="auto">
          <a:xfrm>
            <a:off x="0" y="857251"/>
            <a:ext cx="310754" cy="83344"/>
            <a:chOff x="0" y="0"/>
            <a:chExt cx="653" cy="174"/>
          </a:xfrm>
        </p:grpSpPr>
      </p:grpSp>
      <p:grpSp>
        <p:nvGrpSpPr>
          <p:cNvPr id="5" name="Group 456">
            <a:extLst>
              <a:ext uri="{FF2B5EF4-FFF2-40B4-BE49-F238E27FC236}">
                <a16:creationId xmlns:a16="http://schemas.microsoft.com/office/drawing/2014/main" id="{4116AF9A-897B-2F53-AA9A-E3BEBA7B271E}"/>
              </a:ext>
            </a:extLst>
          </p:cNvPr>
          <p:cNvGrpSpPr>
            <a:grpSpLocks/>
          </p:cNvGrpSpPr>
          <p:nvPr/>
        </p:nvGrpSpPr>
        <p:grpSpPr bwMode="auto">
          <a:xfrm>
            <a:off x="0" y="857251"/>
            <a:ext cx="283369" cy="75010"/>
            <a:chOff x="0" y="0"/>
            <a:chExt cx="596" cy="158"/>
          </a:xfrm>
        </p:grpSpPr>
      </p:grpSp>
      <p:grpSp>
        <p:nvGrpSpPr>
          <p:cNvPr id="6" name="Group 449">
            <a:extLst>
              <a:ext uri="{FF2B5EF4-FFF2-40B4-BE49-F238E27FC236}">
                <a16:creationId xmlns:a16="http://schemas.microsoft.com/office/drawing/2014/main" id="{4E519CFF-C7CB-CAD3-7023-24411EC53259}"/>
              </a:ext>
            </a:extLst>
          </p:cNvPr>
          <p:cNvGrpSpPr>
            <a:grpSpLocks/>
          </p:cNvGrpSpPr>
          <p:nvPr/>
        </p:nvGrpSpPr>
        <p:grpSpPr bwMode="auto">
          <a:xfrm>
            <a:off x="1" y="857250"/>
            <a:ext cx="226218" cy="60722"/>
            <a:chOff x="0" y="0"/>
            <a:chExt cx="475" cy="128"/>
          </a:xfrm>
        </p:grpSpPr>
      </p:grpSp>
      <p:grpSp>
        <p:nvGrpSpPr>
          <p:cNvPr id="7" name="Group 447">
            <a:extLst>
              <a:ext uri="{FF2B5EF4-FFF2-40B4-BE49-F238E27FC236}">
                <a16:creationId xmlns:a16="http://schemas.microsoft.com/office/drawing/2014/main" id="{736FD814-C380-F1F2-F9B4-35D898F37A83}"/>
              </a:ext>
            </a:extLst>
          </p:cNvPr>
          <p:cNvGrpSpPr>
            <a:grpSpLocks/>
          </p:cNvGrpSpPr>
          <p:nvPr/>
        </p:nvGrpSpPr>
        <p:grpSpPr bwMode="auto">
          <a:xfrm>
            <a:off x="0" y="857250"/>
            <a:ext cx="207169" cy="60722"/>
            <a:chOff x="0" y="0"/>
            <a:chExt cx="434" cy="128"/>
          </a:xfrm>
        </p:grpSpPr>
      </p:grpSp>
      <p:grpSp>
        <p:nvGrpSpPr>
          <p:cNvPr id="8" name="Group 440">
            <a:extLst>
              <a:ext uri="{FF2B5EF4-FFF2-40B4-BE49-F238E27FC236}">
                <a16:creationId xmlns:a16="http://schemas.microsoft.com/office/drawing/2014/main" id="{587266BD-3CBE-3F38-F596-BC3F8D26EC9D}"/>
              </a:ext>
            </a:extLst>
          </p:cNvPr>
          <p:cNvGrpSpPr>
            <a:grpSpLocks/>
          </p:cNvGrpSpPr>
          <p:nvPr/>
        </p:nvGrpSpPr>
        <p:grpSpPr bwMode="auto">
          <a:xfrm>
            <a:off x="0" y="857250"/>
            <a:ext cx="366713" cy="60722"/>
            <a:chOff x="0" y="0"/>
            <a:chExt cx="770" cy="127"/>
          </a:xfrm>
        </p:grpSpPr>
      </p:grpSp>
      <p:grpSp>
        <p:nvGrpSpPr>
          <p:cNvPr id="9" name="Group 438">
            <a:extLst>
              <a:ext uri="{FF2B5EF4-FFF2-40B4-BE49-F238E27FC236}">
                <a16:creationId xmlns:a16="http://schemas.microsoft.com/office/drawing/2014/main" id="{3C568A75-998F-8705-160A-E074556879E3}"/>
              </a:ext>
            </a:extLst>
          </p:cNvPr>
          <p:cNvGrpSpPr>
            <a:grpSpLocks/>
          </p:cNvGrpSpPr>
          <p:nvPr/>
        </p:nvGrpSpPr>
        <p:grpSpPr bwMode="auto">
          <a:xfrm>
            <a:off x="0" y="857251"/>
            <a:ext cx="283369" cy="75010"/>
            <a:chOff x="0" y="0"/>
            <a:chExt cx="596" cy="158"/>
          </a:xfrm>
        </p:grpSpPr>
      </p:grpSp>
      <p:grpSp>
        <p:nvGrpSpPr>
          <p:cNvPr id="10" name="Group 431">
            <a:extLst>
              <a:ext uri="{FF2B5EF4-FFF2-40B4-BE49-F238E27FC236}">
                <a16:creationId xmlns:a16="http://schemas.microsoft.com/office/drawing/2014/main" id="{2F336D2E-F7A5-8C64-A87C-E7814DF2472B}"/>
              </a:ext>
            </a:extLst>
          </p:cNvPr>
          <p:cNvGrpSpPr>
            <a:grpSpLocks/>
          </p:cNvGrpSpPr>
          <p:nvPr/>
        </p:nvGrpSpPr>
        <p:grpSpPr bwMode="auto">
          <a:xfrm>
            <a:off x="1" y="857250"/>
            <a:ext cx="226218" cy="60722"/>
            <a:chOff x="0" y="0"/>
            <a:chExt cx="475" cy="128"/>
          </a:xfrm>
        </p:grpSpPr>
      </p:grpSp>
      <p:grpSp>
        <p:nvGrpSpPr>
          <p:cNvPr id="22" name="Group 429">
            <a:extLst>
              <a:ext uri="{FF2B5EF4-FFF2-40B4-BE49-F238E27FC236}">
                <a16:creationId xmlns:a16="http://schemas.microsoft.com/office/drawing/2014/main" id="{04E3388D-39EE-D562-EEB4-55602667E273}"/>
              </a:ext>
            </a:extLst>
          </p:cNvPr>
          <p:cNvGrpSpPr>
            <a:grpSpLocks/>
          </p:cNvGrpSpPr>
          <p:nvPr/>
        </p:nvGrpSpPr>
        <p:grpSpPr bwMode="auto">
          <a:xfrm>
            <a:off x="0" y="857250"/>
            <a:ext cx="207169" cy="60722"/>
            <a:chOff x="0" y="0"/>
            <a:chExt cx="434" cy="128"/>
          </a:xfrm>
        </p:grpSpPr>
      </p:grpSp>
      <p:grpSp>
        <p:nvGrpSpPr>
          <p:cNvPr id="23" name="Group 418">
            <a:extLst>
              <a:ext uri="{FF2B5EF4-FFF2-40B4-BE49-F238E27FC236}">
                <a16:creationId xmlns:a16="http://schemas.microsoft.com/office/drawing/2014/main" id="{2398B70B-1C46-8A96-8A3D-2CBE62E8160B}"/>
              </a:ext>
            </a:extLst>
          </p:cNvPr>
          <p:cNvGrpSpPr>
            <a:grpSpLocks/>
          </p:cNvGrpSpPr>
          <p:nvPr/>
        </p:nvGrpSpPr>
        <p:grpSpPr bwMode="auto">
          <a:xfrm>
            <a:off x="0" y="857250"/>
            <a:ext cx="304800" cy="57150"/>
            <a:chOff x="0" y="0"/>
            <a:chExt cx="639" cy="120"/>
          </a:xfrm>
        </p:grpSpPr>
      </p:grpSp>
      <p:grpSp>
        <p:nvGrpSpPr>
          <p:cNvPr id="24" name="Group 414">
            <a:extLst>
              <a:ext uri="{FF2B5EF4-FFF2-40B4-BE49-F238E27FC236}">
                <a16:creationId xmlns:a16="http://schemas.microsoft.com/office/drawing/2014/main" id="{E786BEC1-16B8-0BF4-0799-0ECEF786AD25}"/>
              </a:ext>
            </a:extLst>
          </p:cNvPr>
          <p:cNvGrpSpPr>
            <a:grpSpLocks/>
          </p:cNvGrpSpPr>
          <p:nvPr/>
        </p:nvGrpSpPr>
        <p:grpSpPr bwMode="auto">
          <a:xfrm>
            <a:off x="1" y="857250"/>
            <a:ext cx="226218" cy="60722"/>
            <a:chOff x="0" y="0"/>
            <a:chExt cx="475" cy="128"/>
          </a:xfrm>
        </p:grpSpPr>
      </p:grpSp>
      <p:grpSp>
        <p:nvGrpSpPr>
          <p:cNvPr id="25" name="Group 412">
            <a:extLst>
              <a:ext uri="{FF2B5EF4-FFF2-40B4-BE49-F238E27FC236}">
                <a16:creationId xmlns:a16="http://schemas.microsoft.com/office/drawing/2014/main" id="{84E3EFE0-01C6-76DD-9E21-00A70C1BA51E}"/>
              </a:ext>
            </a:extLst>
          </p:cNvPr>
          <p:cNvGrpSpPr>
            <a:grpSpLocks/>
          </p:cNvGrpSpPr>
          <p:nvPr/>
        </p:nvGrpSpPr>
        <p:grpSpPr bwMode="auto">
          <a:xfrm>
            <a:off x="0" y="857250"/>
            <a:ext cx="207169" cy="60722"/>
            <a:chOff x="0" y="0"/>
            <a:chExt cx="434" cy="128"/>
          </a:xfrm>
        </p:grpSpPr>
      </p:grpSp>
      <p:grpSp>
        <p:nvGrpSpPr>
          <p:cNvPr id="26" name="Group 401">
            <a:extLst>
              <a:ext uri="{FF2B5EF4-FFF2-40B4-BE49-F238E27FC236}">
                <a16:creationId xmlns:a16="http://schemas.microsoft.com/office/drawing/2014/main" id="{F33EEDC2-9A29-F7CF-C802-79FDBB0A592C}"/>
              </a:ext>
            </a:extLst>
          </p:cNvPr>
          <p:cNvGrpSpPr>
            <a:grpSpLocks/>
          </p:cNvGrpSpPr>
          <p:nvPr/>
        </p:nvGrpSpPr>
        <p:grpSpPr bwMode="auto">
          <a:xfrm>
            <a:off x="0" y="857250"/>
            <a:ext cx="304800" cy="57150"/>
            <a:chOff x="0" y="0"/>
            <a:chExt cx="641" cy="120"/>
          </a:xfrm>
        </p:grpSpPr>
      </p:grpSp>
      <p:grpSp>
        <p:nvGrpSpPr>
          <p:cNvPr id="27" name="Group 397">
            <a:extLst>
              <a:ext uri="{FF2B5EF4-FFF2-40B4-BE49-F238E27FC236}">
                <a16:creationId xmlns:a16="http://schemas.microsoft.com/office/drawing/2014/main" id="{541184B0-79CA-F4B8-6220-356692C71AED}"/>
              </a:ext>
            </a:extLst>
          </p:cNvPr>
          <p:cNvGrpSpPr>
            <a:grpSpLocks/>
          </p:cNvGrpSpPr>
          <p:nvPr/>
        </p:nvGrpSpPr>
        <p:grpSpPr bwMode="auto">
          <a:xfrm>
            <a:off x="1" y="857250"/>
            <a:ext cx="233362" cy="45244"/>
            <a:chOff x="0" y="0"/>
            <a:chExt cx="491" cy="94"/>
          </a:xfrm>
        </p:grpSpPr>
      </p:grpSp>
      <p:grpSp>
        <p:nvGrpSpPr>
          <p:cNvPr id="28" name="Group 395">
            <a:extLst>
              <a:ext uri="{FF2B5EF4-FFF2-40B4-BE49-F238E27FC236}">
                <a16:creationId xmlns:a16="http://schemas.microsoft.com/office/drawing/2014/main" id="{FE3E90C7-DB52-4A6B-8D9C-9816DCF2F715}"/>
              </a:ext>
            </a:extLst>
          </p:cNvPr>
          <p:cNvGrpSpPr>
            <a:grpSpLocks/>
          </p:cNvGrpSpPr>
          <p:nvPr/>
        </p:nvGrpSpPr>
        <p:grpSpPr bwMode="auto">
          <a:xfrm>
            <a:off x="0" y="857250"/>
            <a:ext cx="228600" cy="60722"/>
            <a:chOff x="0" y="0"/>
            <a:chExt cx="479" cy="128"/>
          </a:xfrm>
        </p:grpSpPr>
      </p:grpSp>
      <p:grpSp>
        <p:nvGrpSpPr>
          <p:cNvPr id="29" name="Group 393">
            <a:extLst>
              <a:ext uri="{FF2B5EF4-FFF2-40B4-BE49-F238E27FC236}">
                <a16:creationId xmlns:a16="http://schemas.microsoft.com/office/drawing/2014/main" id="{5D4B6862-F4C7-96F9-EEE9-6D82F9115A82}"/>
              </a:ext>
            </a:extLst>
          </p:cNvPr>
          <p:cNvGrpSpPr>
            <a:grpSpLocks/>
          </p:cNvGrpSpPr>
          <p:nvPr/>
        </p:nvGrpSpPr>
        <p:grpSpPr bwMode="auto">
          <a:xfrm>
            <a:off x="0" y="857250"/>
            <a:ext cx="271462" cy="60722"/>
            <a:chOff x="0" y="0"/>
            <a:chExt cx="569" cy="128"/>
          </a:xfrm>
        </p:grpSpPr>
      </p:grpSp>
      <p:grpSp>
        <p:nvGrpSpPr>
          <p:cNvPr id="30" name="Group 381">
            <a:extLst>
              <a:ext uri="{FF2B5EF4-FFF2-40B4-BE49-F238E27FC236}">
                <a16:creationId xmlns:a16="http://schemas.microsoft.com/office/drawing/2014/main" id="{F9551146-9BE3-E925-CFDA-7EEB34857B96}"/>
              </a:ext>
            </a:extLst>
          </p:cNvPr>
          <p:cNvGrpSpPr>
            <a:grpSpLocks/>
          </p:cNvGrpSpPr>
          <p:nvPr/>
        </p:nvGrpSpPr>
        <p:grpSpPr bwMode="auto">
          <a:xfrm>
            <a:off x="1" y="857250"/>
            <a:ext cx="226218" cy="60722"/>
            <a:chOff x="0" y="0"/>
            <a:chExt cx="475" cy="128"/>
          </a:xfrm>
        </p:grpSpPr>
      </p:grpSp>
      <p:grpSp>
        <p:nvGrpSpPr>
          <p:cNvPr id="31" name="Group 379">
            <a:extLst>
              <a:ext uri="{FF2B5EF4-FFF2-40B4-BE49-F238E27FC236}">
                <a16:creationId xmlns:a16="http://schemas.microsoft.com/office/drawing/2014/main" id="{067EB445-9ED2-7F3B-D5C0-94A0E78A10FC}"/>
              </a:ext>
            </a:extLst>
          </p:cNvPr>
          <p:cNvGrpSpPr>
            <a:grpSpLocks/>
          </p:cNvGrpSpPr>
          <p:nvPr/>
        </p:nvGrpSpPr>
        <p:grpSpPr bwMode="auto">
          <a:xfrm>
            <a:off x="1" y="857250"/>
            <a:ext cx="209550" cy="60722"/>
            <a:chOff x="0" y="0"/>
            <a:chExt cx="439" cy="128"/>
          </a:xfrm>
        </p:grpSpPr>
      </p:grpSp>
      <p:grpSp>
        <p:nvGrpSpPr>
          <p:cNvPr id="32" name="Group 376">
            <a:extLst>
              <a:ext uri="{FF2B5EF4-FFF2-40B4-BE49-F238E27FC236}">
                <a16:creationId xmlns:a16="http://schemas.microsoft.com/office/drawing/2014/main" id="{220A70B1-C0D0-7DC5-2CDC-6A2366AF4FBF}"/>
              </a:ext>
            </a:extLst>
          </p:cNvPr>
          <p:cNvGrpSpPr>
            <a:grpSpLocks/>
          </p:cNvGrpSpPr>
          <p:nvPr/>
        </p:nvGrpSpPr>
        <p:grpSpPr bwMode="auto">
          <a:xfrm>
            <a:off x="0" y="857250"/>
            <a:ext cx="197644" cy="58341"/>
            <a:chOff x="0" y="0"/>
            <a:chExt cx="416" cy="123"/>
          </a:xfrm>
        </p:grpSpPr>
      </p:grpSp>
      <p:grpSp>
        <p:nvGrpSpPr>
          <p:cNvPr id="33" name="Group 374">
            <a:extLst>
              <a:ext uri="{FF2B5EF4-FFF2-40B4-BE49-F238E27FC236}">
                <a16:creationId xmlns:a16="http://schemas.microsoft.com/office/drawing/2014/main" id="{C3B2456A-917C-04CF-ACB5-F5D43AA14942}"/>
              </a:ext>
            </a:extLst>
          </p:cNvPr>
          <p:cNvGrpSpPr>
            <a:grpSpLocks/>
          </p:cNvGrpSpPr>
          <p:nvPr/>
        </p:nvGrpSpPr>
        <p:grpSpPr bwMode="auto">
          <a:xfrm>
            <a:off x="0" y="857251"/>
            <a:ext cx="200025" cy="75010"/>
            <a:chOff x="0" y="0"/>
            <a:chExt cx="420" cy="158"/>
          </a:xfrm>
        </p:grpSpPr>
      </p:grpSp>
      <p:grpSp>
        <p:nvGrpSpPr>
          <p:cNvPr id="34" name="Group 369">
            <a:extLst>
              <a:ext uri="{FF2B5EF4-FFF2-40B4-BE49-F238E27FC236}">
                <a16:creationId xmlns:a16="http://schemas.microsoft.com/office/drawing/2014/main" id="{E78F2E2A-8D78-DE64-1031-2BB1C79C0164}"/>
              </a:ext>
            </a:extLst>
          </p:cNvPr>
          <p:cNvGrpSpPr>
            <a:grpSpLocks/>
          </p:cNvGrpSpPr>
          <p:nvPr/>
        </p:nvGrpSpPr>
        <p:grpSpPr bwMode="auto">
          <a:xfrm>
            <a:off x="0" y="857251"/>
            <a:ext cx="339329" cy="64294"/>
            <a:chOff x="0" y="0"/>
            <a:chExt cx="712" cy="136"/>
          </a:xfrm>
        </p:grpSpPr>
      </p:grpSp>
      <p:grpSp>
        <p:nvGrpSpPr>
          <p:cNvPr id="37" name="Group 360">
            <a:extLst>
              <a:ext uri="{FF2B5EF4-FFF2-40B4-BE49-F238E27FC236}">
                <a16:creationId xmlns:a16="http://schemas.microsoft.com/office/drawing/2014/main" id="{9006710E-17C9-0DA2-B514-E97733D0C948}"/>
              </a:ext>
            </a:extLst>
          </p:cNvPr>
          <p:cNvGrpSpPr>
            <a:grpSpLocks/>
          </p:cNvGrpSpPr>
          <p:nvPr/>
        </p:nvGrpSpPr>
        <p:grpSpPr bwMode="auto">
          <a:xfrm>
            <a:off x="0" y="857251"/>
            <a:ext cx="421482" cy="75010"/>
            <a:chOff x="0" y="0"/>
            <a:chExt cx="885" cy="158"/>
          </a:xfrm>
        </p:grpSpPr>
      </p:grpSp>
      <p:grpSp>
        <p:nvGrpSpPr>
          <p:cNvPr id="38" name="Group 356">
            <a:extLst>
              <a:ext uri="{FF2B5EF4-FFF2-40B4-BE49-F238E27FC236}">
                <a16:creationId xmlns:a16="http://schemas.microsoft.com/office/drawing/2014/main" id="{7ADE1267-9904-3B3C-080F-A2CE88CB5012}"/>
              </a:ext>
            </a:extLst>
          </p:cNvPr>
          <p:cNvGrpSpPr>
            <a:grpSpLocks/>
          </p:cNvGrpSpPr>
          <p:nvPr/>
        </p:nvGrpSpPr>
        <p:grpSpPr bwMode="auto">
          <a:xfrm>
            <a:off x="0" y="857250"/>
            <a:ext cx="216694" cy="60722"/>
            <a:chOff x="0" y="0"/>
            <a:chExt cx="456" cy="127"/>
          </a:xfrm>
        </p:grpSpPr>
      </p:grpSp>
      <p:grpSp>
        <p:nvGrpSpPr>
          <p:cNvPr id="39" name="Group 354">
            <a:extLst>
              <a:ext uri="{FF2B5EF4-FFF2-40B4-BE49-F238E27FC236}">
                <a16:creationId xmlns:a16="http://schemas.microsoft.com/office/drawing/2014/main" id="{2512ABB5-3050-32EC-6346-0497A4C0577B}"/>
              </a:ext>
            </a:extLst>
          </p:cNvPr>
          <p:cNvGrpSpPr>
            <a:grpSpLocks/>
          </p:cNvGrpSpPr>
          <p:nvPr/>
        </p:nvGrpSpPr>
        <p:grpSpPr bwMode="auto">
          <a:xfrm>
            <a:off x="0" y="857250"/>
            <a:ext cx="208360" cy="60722"/>
            <a:chOff x="0" y="0"/>
            <a:chExt cx="437" cy="128"/>
          </a:xfrm>
        </p:grpSpPr>
      </p:grpSp>
      <p:grpSp>
        <p:nvGrpSpPr>
          <p:cNvPr id="40" name="Group 351">
            <a:extLst>
              <a:ext uri="{FF2B5EF4-FFF2-40B4-BE49-F238E27FC236}">
                <a16:creationId xmlns:a16="http://schemas.microsoft.com/office/drawing/2014/main" id="{A48C0AEA-0B22-BD1D-C6A0-1B5A075E3E88}"/>
              </a:ext>
            </a:extLst>
          </p:cNvPr>
          <p:cNvGrpSpPr>
            <a:grpSpLocks/>
          </p:cNvGrpSpPr>
          <p:nvPr/>
        </p:nvGrpSpPr>
        <p:grpSpPr bwMode="auto">
          <a:xfrm>
            <a:off x="0" y="857250"/>
            <a:ext cx="197644" cy="58341"/>
            <a:chOff x="0" y="0"/>
            <a:chExt cx="416" cy="123"/>
          </a:xfrm>
        </p:grpSpPr>
      </p:grpSp>
      <p:grpSp>
        <p:nvGrpSpPr>
          <p:cNvPr id="41" name="Group 349">
            <a:extLst>
              <a:ext uri="{FF2B5EF4-FFF2-40B4-BE49-F238E27FC236}">
                <a16:creationId xmlns:a16="http://schemas.microsoft.com/office/drawing/2014/main" id="{643C7117-FF17-C8A6-CA57-D4ECA86DD2A0}"/>
              </a:ext>
            </a:extLst>
          </p:cNvPr>
          <p:cNvGrpSpPr>
            <a:grpSpLocks/>
          </p:cNvGrpSpPr>
          <p:nvPr/>
        </p:nvGrpSpPr>
        <p:grpSpPr bwMode="auto">
          <a:xfrm>
            <a:off x="0" y="857251"/>
            <a:ext cx="200025" cy="75010"/>
            <a:chOff x="0" y="0"/>
            <a:chExt cx="420" cy="158"/>
          </a:xfrm>
        </p:grpSpPr>
      </p:grpSp>
      <p:grpSp>
        <p:nvGrpSpPr>
          <p:cNvPr id="42" name="Group 344">
            <a:extLst>
              <a:ext uri="{FF2B5EF4-FFF2-40B4-BE49-F238E27FC236}">
                <a16:creationId xmlns:a16="http://schemas.microsoft.com/office/drawing/2014/main" id="{5E612C65-A2F4-86DC-9875-FC457F84E4CC}"/>
              </a:ext>
            </a:extLst>
          </p:cNvPr>
          <p:cNvGrpSpPr>
            <a:grpSpLocks/>
          </p:cNvGrpSpPr>
          <p:nvPr/>
        </p:nvGrpSpPr>
        <p:grpSpPr bwMode="auto">
          <a:xfrm>
            <a:off x="0" y="857251"/>
            <a:ext cx="546498" cy="63103"/>
            <a:chOff x="0" y="0"/>
            <a:chExt cx="1148" cy="132"/>
          </a:xfrm>
        </p:grpSpPr>
      </p:grpSp>
      <p:grpSp>
        <p:nvGrpSpPr>
          <p:cNvPr id="43" name="Group 340">
            <a:extLst>
              <a:ext uri="{FF2B5EF4-FFF2-40B4-BE49-F238E27FC236}">
                <a16:creationId xmlns:a16="http://schemas.microsoft.com/office/drawing/2014/main" id="{0E81F988-B65D-6ABE-D92A-492BDF0FF295}"/>
              </a:ext>
            </a:extLst>
          </p:cNvPr>
          <p:cNvGrpSpPr>
            <a:grpSpLocks/>
          </p:cNvGrpSpPr>
          <p:nvPr/>
        </p:nvGrpSpPr>
        <p:grpSpPr bwMode="auto">
          <a:xfrm>
            <a:off x="0" y="857251"/>
            <a:ext cx="604838" cy="63103"/>
            <a:chOff x="0" y="0"/>
            <a:chExt cx="1270" cy="132"/>
          </a:xfrm>
        </p:grpSpPr>
      </p:grpSp>
      <p:grpSp>
        <p:nvGrpSpPr>
          <p:cNvPr id="44" name="Group 335">
            <a:extLst>
              <a:ext uri="{FF2B5EF4-FFF2-40B4-BE49-F238E27FC236}">
                <a16:creationId xmlns:a16="http://schemas.microsoft.com/office/drawing/2014/main" id="{4900BCD5-6B6E-102C-9E77-845B4F95A709}"/>
              </a:ext>
            </a:extLst>
          </p:cNvPr>
          <p:cNvGrpSpPr>
            <a:grpSpLocks/>
          </p:cNvGrpSpPr>
          <p:nvPr/>
        </p:nvGrpSpPr>
        <p:grpSpPr bwMode="auto">
          <a:xfrm>
            <a:off x="0" y="857250"/>
            <a:ext cx="291703" cy="60722"/>
            <a:chOff x="0" y="0"/>
            <a:chExt cx="612" cy="128"/>
          </a:xfrm>
        </p:grpSpPr>
      </p:grpSp>
      <p:grpSp>
        <p:nvGrpSpPr>
          <p:cNvPr id="45" name="Group 328">
            <a:extLst>
              <a:ext uri="{FF2B5EF4-FFF2-40B4-BE49-F238E27FC236}">
                <a16:creationId xmlns:a16="http://schemas.microsoft.com/office/drawing/2014/main" id="{ED977C17-D5DC-8C09-A408-1016F015B7A7}"/>
              </a:ext>
            </a:extLst>
          </p:cNvPr>
          <p:cNvGrpSpPr>
            <a:grpSpLocks/>
          </p:cNvGrpSpPr>
          <p:nvPr/>
        </p:nvGrpSpPr>
        <p:grpSpPr bwMode="auto">
          <a:xfrm>
            <a:off x="0" y="857251"/>
            <a:ext cx="547687" cy="63103"/>
            <a:chOff x="0" y="0"/>
            <a:chExt cx="1151" cy="132"/>
          </a:xfrm>
        </p:grpSpPr>
      </p:grpSp>
      <p:grpSp>
        <p:nvGrpSpPr>
          <p:cNvPr id="46" name="Group 324">
            <a:extLst>
              <a:ext uri="{FF2B5EF4-FFF2-40B4-BE49-F238E27FC236}">
                <a16:creationId xmlns:a16="http://schemas.microsoft.com/office/drawing/2014/main" id="{91DB6724-539B-3167-EA80-BAD19F95E0F1}"/>
              </a:ext>
            </a:extLst>
          </p:cNvPr>
          <p:cNvGrpSpPr>
            <a:grpSpLocks/>
          </p:cNvGrpSpPr>
          <p:nvPr/>
        </p:nvGrpSpPr>
        <p:grpSpPr bwMode="auto">
          <a:xfrm>
            <a:off x="0" y="857251"/>
            <a:ext cx="604838" cy="63103"/>
            <a:chOff x="0" y="0"/>
            <a:chExt cx="1270" cy="132"/>
          </a:xfrm>
        </p:grpSpPr>
      </p:grpSp>
      <p:grpSp>
        <p:nvGrpSpPr>
          <p:cNvPr id="47" name="Group 320">
            <a:extLst>
              <a:ext uri="{FF2B5EF4-FFF2-40B4-BE49-F238E27FC236}">
                <a16:creationId xmlns:a16="http://schemas.microsoft.com/office/drawing/2014/main" id="{56B82831-47C1-F227-A9A1-E9FF6A9C4FF1}"/>
              </a:ext>
            </a:extLst>
          </p:cNvPr>
          <p:cNvGrpSpPr>
            <a:grpSpLocks/>
          </p:cNvGrpSpPr>
          <p:nvPr/>
        </p:nvGrpSpPr>
        <p:grpSpPr bwMode="auto">
          <a:xfrm>
            <a:off x="1" y="857250"/>
            <a:ext cx="280987" cy="60722"/>
            <a:chOff x="0" y="0"/>
            <a:chExt cx="589" cy="127"/>
          </a:xfrm>
        </p:grpSpPr>
      </p:grpSp>
      <p:graphicFrame>
        <p:nvGraphicFramePr>
          <p:cNvPr id="11" name="Table 6">
            <a:extLst>
              <a:ext uri="{FF2B5EF4-FFF2-40B4-BE49-F238E27FC236}">
                <a16:creationId xmlns:a16="http://schemas.microsoft.com/office/drawing/2014/main" id="{B12085BF-D3FA-F925-EB54-7DF6489CA528}"/>
              </a:ext>
            </a:extLst>
          </p:cNvPr>
          <p:cNvGraphicFramePr>
            <a:graphicFrameLocks noGrp="1"/>
          </p:cNvGraphicFramePr>
          <p:nvPr/>
        </p:nvGraphicFramePr>
        <p:xfrm>
          <a:off x="441220" y="1565755"/>
          <a:ext cx="8261560" cy="4658171"/>
        </p:xfrm>
        <a:graphic>
          <a:graphicData uri="http://schemas.openxmlformats.org/drawingml/2006/table">
            <a:tbl>
              <a:tblPr firstRow="1" bandRow="1">
                <a:tableStyleId>{5C22544A-7EE6-4342-B048-85BDC9FD1C3A}</a:tableStyleId>
              </a:tblPr>
              <a:tblGrid>
                <a:gridCol w="1179458">
                  <a:extLst>
                    <a:ext uri="{9D8B030D-6E8A-4147-A177-3AD203B41FA5}">
                      <a16:colId xmlns:a16="http://schemas.microsoft.com/office/drawing/2014/main" val="3039098428"/>
                    </a:ext>
                  </a:extLst>
                </a:gridCol>
                <a:gridCol w="1398122">
                  <a:extLst>
                    <a:ext uri="{9D8B030D-6E8A-4147-A177-3AD203B41FA5}">
                      <a16:colId xmlns:a16="http://schemas.microsoft.com/office/drawing/2014/main" val="4133730659"/>
                    </a:ext>
                  </a:extLst>
                </a:gridCol>
                <a:gridCol w="2929570">
                  <a:extLst>
                    <a:ext uri="{9D8B030D-6E8A-4147-A177-3AD203B41FA5}">
                      <a16:colId xmlns:a16="http://schemas.microsoft.com/office/drawing/2014/main" val="2401366245"/>
                    </a:ext>
                  </a:extLst>
                </a:gridCol>
                <a:gridCol w="2754410">
                  <a:extLst>
                    <a:ext uri="{9D8B030D-6E8A-4147-A177-3AD203B41FA5}">
                      <a16:colId xmlns:a16="http://schemas.microsoft.com/office/drawing/2014/main" val="2421815554"/>
                    </a:ext>
                  </a:extLst>
                </a:gridCol>
              </a:tblGrid>
              <a:tr h="195190">
                <a:tc>
                  <a:txBody>
                    <a:bodyPr/>
                    <a:lstStyle/>
                    <a:p>
                      <a:pPr algn="ctr"/>
                      <a:r>
                        <a:rPr lang="it-IT" sz="800" dirty="0"/>
                        <a:t>Processo</a:t>
                      </a:r>
                    </a:p>
                  </a:txBody>
                  <a:tcPr marL="68580" marR="68580" marT="34290" marB="34290"/>
                </a:tc>
                <a:tc>
                  <a:txBody>
                    <a:bodyPr/>
                    <a:lstStyle/>
                    <a:p>
                      <a:pPr algn="ctr"/>
                      <a:r>
                        <a:rPr lang="it-IT" sz="800" dirty="0"/>
                        <a:t>Attività sensibile</a:t>
                      </a:r>
                    </a:p>
                  </a:txBody>
                  <a:tcPr marL="68580" marR="68580" marT="34290" marB="34290"/>
                </a:tc>
                <a:tc>
                  <a:txBody>
                    <a:bodyPr/>
                    <a:lstStyle/>
                    <a:p>
                      <a:pPr algn="ctr"/>
                      <a:r>
                        <a:rPr lang="it-IT" sz="800" dirty="0"/>
                        <a:t>Esempi di commissione reati</a:t>
                      </a:r>
                    </a:p>
                  </a:txBody>
                  <a:tcPr marL="68580" marR="68580" marT="34290" marB="34290"/>
                </a:tc>
                <a:tc>
                  <a:txBody>
                    <a:bodyPr/>
                    <a:lstStyle/>
                    <a:p>
                      <a:pPr algn="ctr"/>
                      <a:r>
                        <a:rPr lang="it-IT" sz="800" dirty="0"/>
                        <a:t>Esempi elementi di controllo</a:t>
                      </a:r>
                    </a:p>
                  </a:txBody>
                  <a:tcPr marL="68580" marR="68580" marT="34290" marB="34290"/>
                </a:tc>
                <a:extLst>
                  <a:ext uri="{0D108BD9-81ED-4DB2-BD59-A6C34878D82A}">
                    <a16:rowId xmlns:a16="http://schemas.microsoft.com/office/drawing/2014/main" val="1958350985"/>
                  </a:ext>
                </a:extLst>
              </a:tr>
              <a:tr h="1081455">
                <a:tc>
                  <a:txBody>
                    <a:bodyPr/>
                    <a:lstStyle/>
                    <a:p>
                      <a:pPr algn="ctr"/>
                      <a:r>
                        <a:rPr lang="it-IT" sz="800" b="1" dirty="0">
                          <a:solidFill>
                            <a:schemeClr val="tx2"/>
                          </a:solidFill>
                        </a:rPr>
                        <a:t>Convegni/ Eventi</a:t>
                      </a:r>
                    </a:p>
                  </a:txBody>
                  <a:tcPr marL="68580" marR="68580" marT="34290" marB="34290" anchor="ctr"/>
                </a:tc>
                <a:tc>
                  <a:txBody>
                    <a:bodyPr/>
                    <a:lstStyle/>
                    <a:p>
                      <a:r>
                        <a:rPr lang="it-IT" sz="800" b="1" dirty="0">
                          <a:solidFill>
                            <a:schemeClr val="tx2"/>
                          </a:solidFill>
                        </a:rPr>
                        <a:t>Gestione delle Sponsorizzazioni</a:t>
                      </a:r>
                    </a:p>
                  </a:txBody>
                  <a:tcPr marL="68580" marR="68580" marT="34290" marB="34290" anchor="ctr"/>
                </a:tc>
                <a:tc>
                  <a:txBody>
                    <a:bodyPr/>
                    <a:lstStyle/>
                    <a:p>
                      <a:r>
                        <a:rPr lang="it-IT" sz="800" dirty="0">
                          <a:solidFill>
                            <a:schemeClr val="tx2"/>
                          </a:solidFill>
                        </a:rPr>
                        <a:t>Personale della società stipula contratti di sponsorizzazione di eventi mai effettivamente realizzati, ovvero per importi non congrui (sovrafatturati) rispetto a quanto effettivamente ricevuto, al solo fine di poter registrare elementi passivi fittizi ed evadere le imposte sui redditi </a:t>
                      </a:r>
                      <a:r>
                        <a:rPr lang="it-IT" sz="800" b="1" dirty="0">
                          <a:solidFill>
                            <a:schemeClr val="tx2"/>
                          </a:solidFill>
                        </a:rPr>
                        <a:t>(Art. 2 </a:t>
                      </a:r>
                      <a:r>
                        <a:rPr lang="it-IT" sz="800" b="1" dirty="0" err="1">
                          <a:solidFill>
                            <a:schemeClr val="tx2"/>
                          </a:solidFill>
                        </a:rPr>
                        <a:t>D.Lgs.</a:t>
                      </a:r>
                      <a:r>
                        <a:rPr lang="it-IT" sz="800" b="1" dirty="0">
                          <a:solidFill>
                            <a:schemeClr val="tx2"/>
                          </a:solidFill>
                        </a:rPr>
                        <a:t> 74/2000)</a:t>
                      </a:r>
                    </a:p>
                  </a:txBody>
                  <a:tcPr marL="68580" marR="68580" marT="34290" marB="34290"/>
                </a:tc>
                <a:tc>
                  <a:txBody>
                    <a:bodyPr/>
                    <a:lstStyle/>
                    <a:p>
                      <a:pPr marL="171450" indent="-171450">
                        <a:buFont typeface="Arial" panose="020B0604020202020204" pitchFamily="34" charset="0"/>
                        <a:buChar char="•"/>
                      </a:pPr>
                      <a:r>
                        <a:rPr lang="it-IT" sz="800" b="1" dirty="0">
                          <a:solidFill>
                            <a:schemeClr val="tx2"/>
                          </a:solidFill>
                        </a:rPr>
                        <a:t>criteri di attinenza della sponsorizzazione con gli obiettivi aziendali</a:t>
                      </a:r>
                    </a:p>
                    <a:p>
                      <a:pPr marL="171450" indent="-171450">
                        <a:buFont typeface="Arial" panose="020B0604020202020204" pitchFamily="34" charset="0"/>
                        <a:buChar char="•"/>
                      </a:pPr>
                      <a:r>
                        <a:rPr lang="it-IT" sz="800" b="1" dirty="0">
                          <a:solidFill>
                            <a:schemeClr val="tx2"/>
                          </a:solidFill>
                        </a:rPr>
                        <a:t>valutazione di congruità del prezzo richiesto dal Provider/Agenzia rispetto ai valori di mercato</a:t>
                      </a:r>
                    </a:p>
                    <a:p>
                      <a:pPr marL="171450" indent="-171450">
                        <a:buFont typeface="Arial" panose="020B0604020202020204" pitchFamily="34" charset="0"/>
                        <a:buChar char="•"/>
                      </a:pPr>
                      <a:r>
                        <a:rPr lang="it-IT" sz="800" b="1" dirty="0">
                          <a:solidFill>
                            <a:schemeClr val="tx2"/>
                          </a:solidFill>
                        </a:rPr>
                        <a:t>Verifica effettività della sponsorizzazione (realizzazione evento e corrispondenza prestazione rispetto a quanto definito nel contratto)</a:t>
                      </a:r>
                    </a:p>
                  </a:txBody>
                  <a:tcPr marL="68580" marR="68580" marT="34290" marB="34290"/>
                </a:tc>
                <a:extLst>
                  <a:ext uri="{0D108BD9-81ED-4DB2-BD59-A6C34878D82A}">
                    <a16:rowId xmlns:a16="http://schemas.microsoft.com/office/drawing/2014/main" val="1222574983"/>
                  </a:ext>
                </a:extLst>
              </a:tr>
              <a:tr h="828236">
                <a:tc rowSpan="2">
                  <a:txBody>
                    <a:bodyPr/>
                    <a:lstStyle/>
                    <a:p>
                      <a:pPr algn="ctr"/>
                      <a:r>
                        <a:rPr lang="it-IT" sz="800" b="1" kern="1200" dirty="0">
                          <a:solidFill>
                            <a:schemeClr val="tx2"/>
                          </a:solidFill>
                          <a:latin typeface="+mn-lt"/>
                          <a:ea typeface="+mn-ea"/>
                          <a:cs typeface="+mn-cs"/>
                        </a:rPr>
                        <a:t>Ciclo Attivo</a:t>
                      </a:r>
                    </a:p>
                  </a:txBody>
                  <a:tcPr marL="68580" marR="68580" marT="34290" marB="34290" anchor="ctr"/>
                </a:tc>
                <a:tc>
                  <a:txBody>
                    <a:bodyPr/>
                    <a:lstStyle/>
                    <a:p>
                      <a:r>
                        <a:rPr lang="it-IT" sz="800" b="1" dirty="0">
                          <a:solidFill>
                            <a:schemeClr val="tx2"/>
                          </a:solidFill>
                        </a:rPr>
                        <a:t>Identificazione clienti / partner</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800" dirty="0">
                          <a:solidFill>
                            <a:schemeClr val="tx2"/>
                          </a:solidFill>
                        </a:rPr>
                        <a:t>Personale della società, omettendo attività di verifica su esistenza e operatività del cliente/partner, qualifica controparti fittizie (che si interpongono tra la società e l'effettivo beneficiario dell’operazione), con le quali saranno contabilizzate operazioni "soggettivamente" inesistenti o simulate </a:t>
                      </a:r>
                      <a:r>
                        <a:rPr lang="it-IT" sz="800" b="1" dirty="0">
                          <a:solidFill>
                            <a:schemeClr val="tx2"/>
                          </a:solidFill>
                        </a:rPr>
                        <a:t>(Art. 3 </a:t>
                      </a:r>
                      <a:r>
                        <a:rPr lang="it-IT" sz="800" b="1" dirty="0" err="1">
                          <a:solidFill>
                            <a:schemeClr val="tx2"/>
                          </a:solidFill>
                        </a:rPr>
                        <a:t>D.Lgs.</a:t>
                      </a:r>
                      <a:r>
                        <a:rPr lang="it-IT" sz="800" b="1" dirty="0">
                          <a:solidFill>
                            <a:schemeClr val="tx2"/>
                          </a:solidFill>
                        </a:rPr>
                        <a:t> 74/2000)</a:t>
                      </a:r>
                    </a:p>
                  </a:txBody>
                  <a:tcPr marL="68580" marR="68580" marT="34290" marB="34290"/>
                </a:tc>
                <a:tc>
                  <a:txBody>
                    <a:bodyPr/>
                    <a:lstStyle/>
                    <a:p>
                      <a:pPr marL="171450" indent="-171450">
                        <a:buFont typeface="Arial" panose="020B0604020202020204" pitchFamily="34" charset="0"/>
                        <a:buChar char="•"/>
                      </a:pPr>
                      <a:r>
                        <a:rPr lang="it-IT" sz="800" b="1" dirty="0">
                          <a:solidFill>
                            <a:schemeClr val="tx2"/>
                          </a:solidFill>
                        </a:rPr>
                        <a:t>Due-diligence clienti/partner</a:t>
                      </a:r>
                    </a:p>
                    <a:p>
                      <a:pPr marL="171450" indent="-171450">
                        <a:buFont typeface="Arial" panose="020B0604020202020204" pitchFamily="34" charset="0"/>
                        <a:buChar char="•"/>
                      </a:pPr>
                      <a:r>
                        <a:rPr lang="it-IT" sz="800" b="1" i="1" dirty="0" err="1">
                          <a:solidFill>
                            <a:schemeClr val="tx2"/>
                          </a:solidFill>
                        </a:rPr>
                        <a:t>Segregation</a:t>
                      </a:r>
                      <a:r>
                        <a:rPr lang="it-IT" sz="800" b="1" i="0" dirty="0">
                          <a:solidFill>
                            <a:schemeClr val="tx2"/>
                          </a:solidFill>
                        </a:rPr>
                        <a:t> registrazione/modifiche anagrafica clienti</a:t>
                      </a:r>
                    </a:p>
                    <a:p>
                      <a:pPr marL="171450" indent="-171450">
                        <a:buFont typeface="Arial" panose="020B0604020202020204" pitchFamily="34" charset="0"/>
                        <a:buChar char="•"/>
                      </a:pPr>
                      <a:r>
                        <a:rPr lang="it-IT" sz="800" b="1" i="1" dirty="0">
                          <a:solidFill>
                            <a:schemeClr val="tx2"/>
                          </a:solidFill>
                        </a:rPr>
                        <a:t>Tool </a:t>
                      </a:r>
                      <a:r>
                        <a:rPr lang="it-IT" sz="800" b="1" i="0" dirty="0">
                          <a:solidFill>
                            <a:schemeClr val="tx2"/>
                          </a:solidFill>
                        </a:rPr>
                        <a:t>informatico</a:t>
                      </a:r>
                      <a:endParaRPr lang="it-IT" sz="800" b="1" i="1" dirty="0">
                        <a:solidFill>
                          <a:schemeClr val="tx2"/>
                        </a:solidFill>
                      </a:endParaRPr>
                    </a:p>
                  </a:txBody>
                  <a:tcPr marL="68580" marR="68580" marT="34290" marB="34290"/>
                </a:tc>
                <a:extLst>
                  <a:ext uri="{0D108BD9-81ED-4DB2-BD59-A6C34878D82A}">
                    <a16:rowId xmlns:a16="http://schemas.microsoft.com/office/drawing/2014/main" val="1579209966"/>
                  </a:ext>
                </a:extLst>
              </a:tr>
              <a:tr h="701627">
                <a:tc vMerge="1">
                  <a:txBody>
                    <a:bodyPr/>
                    <a:lstStyle/>
                    <a:p>
                      <a:endParaRPr lang="it-IT" sz="1100" b="1" kern="1200" dirty="0">
                        <a:solidFill>
                          <a:schemeClr val="tx2"/>
                        </a:solidFill>
                        <a:latin typeface="+mn-lt"/>
                        <a:ea typeface="+mn-ea"/>
                        <a:cs typeface="+mn-cs"/>
                      </a:endParaRPr>
                    </a:p>
                  </a:txBody>
                  <a:tcPr anchor="ctr"/>
                </a:tc>
                <a:tc>
                  <a:txBody>
                    <a:bodyPr/>
                    <a:lstStyle/>
                    <a:p>
                      <a:r>
                        <a:rPr lang="it-IT" sz="800" b="1" dirty="0">
                          <a:solidFill>
                            <a:schemeClr val="tx2"/>
                          </a:solidFill>
                        </a:rPr>
                        <a:t>Gestione ordini di vendita</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800" dirty="0">
                          <a:solidFill>
                            <a:schemeClr val="tx2"/>
                          </a:solidFill>
                        </a:rPr>
                        <a:t>Personale della società emette fatture attive v/terzi per prestazioni inesistenti, al fine di far evadere il terzo – </a:t>
                      </a:r>
                      <a:r>
                        <a:rPr lang="it-IT" sz="800" b="1" dirty="0">
                          <a:solidFill>
                            <a:schemeClr val="tx2"/>
                          </a:solidFill>
                        </a:rPr>
                        <a:t>(Art. 8 </a:t>
                      </a:r>
                      <a:r>
                        <a:rPr lang="it-IT" sz="800" b="1" dirty="0" err="1">
                          <a:solidFill>
                            <a:schemeClr val="tx2"/>
                          </a:solidFill>
                        </a:rPr>
                        <a:t>D.Lgs.</a:t>
                      </a:r>
                      <a:r>
                        <a:rPr lang="it-IT" sz="800" b="1" dirty="0">
                          <a:solidFill>
                            <a:schemeClr val="tx2"/>
                          </a:solidFill>
                        </a:rPr>
                        <a:t> 74/2000)</a:t>
                      </a:r>
                    </a:p>
                  </a:txBody>
                  <a:tcPr marL="68580" marR="68580" marT="34290" marB="34290"/>
                </a:tc>
                <a:tc>
                  <a:txBody>
                    <a:bodyPr/>
                    <a:lstStyle/>
                    <a:p>
                      <a:pPr marL="171450" indent="-171450">
                        <a:buFont typeface="Arial" panose="020B0604020202020204" pitchFamily="34" charset="0"/>
                        <a:buChar char="•"/>
                      </a:pPr>
                      <a:r>
                        <a:rPr lang="it-IT" sz="800" b="1" dirty="0">
                          <a:solidFill>
                            <a:schemeClr val="tx2"/>
                          </a:solidFill>
                        </a:rPr>
                        <a:t>Tracciabilità politica commerciale</a:t>
                      </a:r>
                    </a:p>
                    <a:p>
                      <a:pPr marL="171450" indent="-171450">
                        <a:buFont typeface="Arial" panose="020B0604020202020204" pitchFamily="34" charset="0"/>
                        <a:buChar char="•"/>
                      </a:pPr>
                      <a:r>
                        <a:rPr lang="it-IT" sz="800" b="1" i="1" dirty="0" err="1">
                          <a:solidFill>
                            <a:schemeClr val="tx2"/>
                          </a:solidFill>
                        </a:rPr>
                        <a:t>Segregation</a:t>
                      </a:r>
                      <a:r>
                        <a:rPr lang="it-IT" sz="800" b="1" i="0" dirty="0">
                          <a:solidFill>
                            <a:schemeClr val="tx2"/>
                          </a:solidFill>
                        </a:rPr>
                        <a:t> tra chi riceve, registra e approva l’Ordine di vendita</a:t>
                      </a:r>
                    </a:p>
                    <a:p>
                      <a:pPr marL="171450" indent="-171450">
                        <a:buFont typeface="Arial" panose="020B0604020202020204" pitchFamily="34" charset="0"/>
                        <a:buChar char="•"/>
                      </a:pPr>
                      <a:r>
                        <a:rPr lang="it-IT" sz="800" b="1" i="1" dirty="0">
                          <a:solidFill>
                            <a:schemeClr val="tx2"/>
                          </a:solidFill>
                        </a:rPr>
                        <a:t>Check</a:t>
                      </a:r>
                      <a:r>
                        <a:rPr lang="it-IT" sz="800" b="1" i="0" dirty="0">
                          <a:solidFill>
                            <a:schemeClr val="tx2"/>
                          </a:solidFill>
                        </a:rPr>
                        <a:t> tra fattura, ordine e bolla di spedizione</a:t>
                      </a:r>
                      <a:endParaRPr lang="it-IT" sz="800" b="1" i="1" dirty="0">
                        <a:solidFill>
                          <a:schemeClr val="tx2"/>
                        </a:solidFill>
                      </a:endParaRPr>
                    </a:p>
                    <a:p>
                      <a:pPr marL="171450" indent="-171450">
                        <a:buFont typeface="Arial" panose="020B0604020202020204" pitchFamily="34" charset="0"/>
                        <a:buChar char="•"/>
                      </a:pPr>
                      <a:r>
                        <a:rPr lang="it-IT" sz="800" b="1" i="1" dirty="0">
                          <a:solidFill>
                            <a:schemeClr val="tx2"/>
                          </a:solidFill>
                        </a:rPr>
                        <a:t>Tool informatico</a:t>
                      </a:r>
                    </a:p>
                  </a:txBody>
                  <a:tcPr marL="68580" marR="68580" marT="34290" marB="34290"/>
                </a:tc>
                <a:extLst>
                  <a:ext uri="{0D108BD9-81ED-4DB2-BD59-A6C34878D82A}">
                    <a16:rowId xmlns:a16="http://schemas.microsoft.com/office/drawing/2014/main" val="3744730519"/>
                  </a:ext>
                </a:extLst>
              </a:tr>
              <a:tr h="701627">
                <a:tc>
                  <a:txBody>
                    <a:bodyPr/>
                    <a:lstStyle/>
                    <a:p>
                      <a:pPr algn="ctr"/>
                      <a:r>
                        <a:rPr lang="it-IT" sz="800" b="1" kern="1200" dirty="0">
                          <a:solidFill>
                            <a:schemeClr val="tx2"/>
                          </a:solidFill>
                          <a:latin typeface="+mn-lt"/>
                          <a:ea typeface="+mn-ea"/>
                          <a:cs typeface="+mn-cs"/>
                        </a:rPr>
                        <a:t>M&amp;A ed Operazioni straordinarie</a:t>
                      </a:r>
                    </a:p>
                  </a:txBody>
                  <a:tcPr marL="68580" marR="68580" marT="34290" marB="34290" anchor="ctr"/>
                </a:tc>
                <a:tc>
                  <a:txBody>
                    <a:bodyPr/>
                    <a:lstStyle/>
                    <a:p>
                      <a:r>
                        <a:rPr lang="it-IT" sz="800" b="1" dirty="0">
                          <a:solidFill>
                            <a:schemeClr val="tx2"/>
                          </a:solidFill>
                        </a:rPr>
                        <a:t>Cessione e dismissione di asset</a:t>
                      </a:r>
                    </a:p>
                  </a:txBody>
                  <a:tcPr marL="68580" marR="68580" marT="34290" marB="34290" anchor="ctr"/>
                </a:tc>
                <a:tc>
                  <a:txBody>
                    <a:bodyPr/>
                    <a:lstStyle/>
                    <a:p>
                      <a:r>
                        <a:rPr lang="it-IT" sz="800" dirty="0">
                          <a:solidFill>
                            <a:schemeClr val="tx2"/>
                          </a:solidFill>
                        </a:rPr>
                        <a:t>Al fine di sottrarsi al pagamento di imposte sui redditi, personale della società aliena simulatamente alcuni asset aziendali al fine di rendere in tutto o in parte inefficace la procedura di riscossione coattiva </a:t>
                      </a:r>
                      <a:r>
                        <a:rPr lang="it-IT" sz="800" b="1" dirty="0">
                          <a:solidFill>
                            <a:schemeClr val="tx2"/>
                          </a:solidFill>
                        </a:rPr>
                        <a:t>(Art. 11 </a:t>
                      </a:r>
                      <a:r>
                        <a:rPr lang="it-IT" sz="800" b="1" dirty="0" err="1">
                          <a:solidFill>
                            <a:schemeClr val="tx2"/>
                          </a:solidFill>
                        </a:rPr>
                        <a:t>D.Lgs.</a:t>
                      </a:r>
                      <a:r>
                        <a:rPr lang="it-IT" sz="800" b="1" dirty="0">
                          <a:solidFill>
                            <a:schemeClr val="tx2"/>
                          </a:solidFill>
                        </a:rPr>
                        <a:t> 74/2000)</a:t>
                      </a:r>
                    </a:p>
                  </a:txBody>
                  <a:tcPr marL="68580" marR="68580" marT="34290" marB="34290"/>
                </a:tc>
                <a:tc>
                  <a:txBody>
                    <a:bodyPr/>
                    <a:lstStyle/>
                    <a:p>
                      <a:pPr marL="171450" indent="-171450">
                        <a:buFont typeface="Arial" panose="020B0604020202020204" pitchFamily="34" charset="0"/>
                        <a:buChar char="•"/>
                      </a:pPr>
                      <a:r>
                        <a:rPr lang="it-IT" sz="800" b="1" dirty="0">
                          <a:solidFill>
                            <a:schemeClr val="tx2"/>
                          </a:solidFill>
                        </a:rPr>
                        <a:t>analisi sulla fattibilità e sulla convenienza economica dell’operazione</a:t>
                      </a:r>
                    </a:p>
                    <a:p>
                      <a:pPr marL="171450" indent="-171450">
                        <a:buFont typeface="Arial" panose="020B0604020202020204" pitchFamily="34" charset="0"/>
                        <a:buChar char="•"/>
                      </a:pPr>
                      <a:r>
                        <a:rPr lang="it-IT" sz="800" b="1" i="1" dirty="0">
                          <a:solidFill>
                            <a:schemeClr val="tx2"/>
                          </a:solidFill>
                        </a:rPr>
                        <a:t>Due-diligence </a:t>
                      </a:r>
                      <a:r>
                        <a:rPr lang="it-IT" sz="800" b="1" i="0" dirty="0">
                          <a:solidFill>
                            <a:schemeClr val="tx2"/>
                          </a:solidFill>
                        </a:rPr>
                        <a:t>azienda target</a:t>
                      </a:r>
                    </a:p>
                    <a:p>
                      <a:pPr marL="171450" indent="-171450">
                        <a:buFont typeface="Arial" panose="020B0604020202020204" pitchFamily="34" charset="0"/>
                        <a:buChar char="•"/>
                      </a:pPr>
                      <a:r>
                        <a:rPr lang="it-IT" sz="800" b="1" i="0" dirty="0">
                          <a:solidFill>
                            <a:schemeClr val="tx2"/>
                          </a:solidFill>
                        </a:rPr>
                        <a:t>completezza, l’inerenza e la correttezza della documentazione a supporto dell’operazione</a:t>
                      </a:r>
                    </a:p>
                  </a:txBody>
                  <a:tcPr marL="68580" marR="68580" marT="34290" marB="34290"/>
                </a:tc>
                <a:extLst>
                  <a:ext uri="{0D108BD9-81ED-4DB2-BD59-A6C34878D82A}">
                    <a16:rowId xmlns:a16="http://schemas.microsoft.com/office/drawing/2014/main" val="3727475926"/>
                  </a:ext>
                </a:extLst>
              </a:tr>
              <a:tr h="575018">
                <a:tc>
                  <a:txBody>
                    <a:bodyPr/>
                    <a:lstStyle/>
                    <a:p>
                      <a:pPr algn="ctr"/>
                      <a:r>
                        <a:rPr lang="it-IT" sz="800" b="1" kern="1200" dirty="0">
                          <a:solidFill>
                            <a:schemeClr val="tx2"/>
                          </a:solidFill>
                          <a:latin typeface="+mn-lt"/>
                          <a:ea typeface="+mn-ea"/>
                          <a:cs typeface="+mn-cs"/>
                        </a:rPr>
                        <a:t>HR</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800" b="1" kern="1200" dirty="0">
                          <a:solidFill>
                            <a:schemeClr val="tx2"/>
                          </a:solidFill>
                          <a:latin typeface="+mn-lt"/>
                          <a:ea typeface="+mn-ea"/>
                          <a:cs typeface="+mn-cs"/>
                        </a:rPr>
                        <a:t>Gestione delle note spese / spese di rappresentanza</a:t>
                      </a:r>
                    </a:p>
                  </a:txBody>
                  <a:tcPr marL="68580" marR="68580" marT="34290" marB="34290" anchor="ctr"/>
                </a:tc>
                <a:tc>
                  <a:txBody>
                    <a:bodyPr/>
                    <a:lstStyle/>
                    <a:p>
                      <a:r>
                        <a:rPr lang="it-IT" sz="800" dirty="0">
                          <a:solidFill>
                            <a:schemeClr val="tx2"/>
                          </a:solidFill>
                        </a:rPr>
                        <a:t>Personale della società mette a rimborso e richiede deduzione per spese in tutto o in parte non sostenute al fine di poter registrare elementi passivi fittizi ed evadere le imposte sui redditi </a:t>
                      </a:r>
                      <a:r>
                        <a:rPr lang="it-IT" sz="800" b="1" dirty="0">
                          <a:solidFill>
                            <a:schemeClr val="tx2"/>
                          </a:solidFill>
                        </a:rPr>
                        <a:t>(Art. 2 </a:t>
                      </a:r>
                      <a:r>
                        <a:rPr lang="it-IT" sz="800" b="1" dirty="0" err="1">
                          <a:solidFill>
                            <a:schemeClr val="tx2"/>
                          </a:solidFill>
                        </a:rPr>
                        <a:t>D.Lgs.</a:t>
                      </a:r>
                      <a:r>
                        <a:rPr lang="it-IT" sz="800" b="1" dirty="0">
                          <a:solidFill>
                            <a:schemeClr val="tx2"/>
                          </a:solidFill>
                        </a:rPr>
                        <a:t> 74/2000)</a:t>
                      </a:r>
                      <a:r>
                        <a:rPr lang="it-IT" sz="800" dirty="0"/>
                        <a:t>.</a:t>
                      </a:r>
                      <a:endParaRPr lang="it-IT" sz="800" dirty="0">
                        <a:solidFill>
                          <a:schemeClr val="tx2"/>
                        </a:solidFill>
                      </a:endParaRPr>
                    </a:p>
                  </a:txBody>
                  <a:tcPr marL="68580" marR="68580" marT="34290" marB="34290"/>
                </a:tc>
                <a:tc>
                  <a:txBody>
                    <a:bodyPr/>
                    <a:lstStyle/>
                    <a:p>
                      <a:pPr marL="171450" indent="-171450">
                        <a:buFont typeface="Arial" panose="020B0604020202020204" pitchFamily="34" charset="0"/>
                        <a:buChar char="•"/>
                      </a:pPr>
                      <a:r>
                        <a:rPr lang="it-IT" sz="800" b="1" dirty="0">
                          <a:solidFill>
                            <a:schemeClr val="tx2"/>
                          </a:solidFill>
                        </a:rPr>
                        <a:t>Verifica sull’effettività delle spese poste a rimborso e sulla congruità/coerenza delle stesse rispetto alle policy aziendali</a:t>
                      </a:r>
                    </a:p>
                    <a:p>
                      <a:pPr marL="171450" indent="-171450">
                        <a:buFont typeface="Arial" panose="020B0604020202020204" pitchFamily="34" charset="0"/>
                        <a:buChar char="•"/>
                      </a:pPr>
                      <a:r>
                        <a:rPr lang="it-IT" sz="800" b="1" i="1" dirty="0">
                          <a:solidFill>
                            <a:schemeClr val="tx2"/>
                          </a:solidFill>
                        </a:rPr>
                        <a:t>Tool </a:t>
                      </a:r>
                      <a:r>
                        <a:rPr lang="it-IT" sz="800" b="1" i="0" dirty="0">
                          <a:solidFill>
                            <a:schemeClr val="tx2"/>
                          </a:solidFill>
                        </a:rPr>
                        <a:t>informatico per la tracciabilità delle spese</a:t>
                      </a:r>
                      <a:endParaRPr lang="it-IT" sz="800" b="1" i="1" dirty="0">
                        <a:solidFill>
                          <a:schemeClr val="tx2"/>
                        </a:solidFill>
                      </a:endParaRPr>
                    </a:p>
                  </a:txBody>
                  <a:tcPr marL="68580" marR="68580" marT="34290" marB="34290"/>
                </a:tc>
                <a:extLst>
                  <a:ext uri="{0D108BD9-81ED-4DB2-BD59-A6C34878D82A}">
                    <a16:rowId xmlns:a16="http://schemas.microsoft.com/office/drawing/2014/main" val="2918051351"/>
                  </a:ext>
                </a:extLst>
              </a:tr>
              <a:tr h="575018">
                <a:tc>
                  <a:txBody>
                    <a:bodyPr/>
                    <a:lstStyle/>
                    <a:p>
                      <a:pPr algn="ctr"/>
                      <a:r>
                        <a:rPr lang="it-IT" sz="800" b="1" kern="1200" dirty="0">
                          <a:solidFill>
                            <a:schemeClr val="tx2"/>
                          </a:solidFill>
                          <a:latin typeface="+mn-lt"/>
                          <a:ea typeface="+mn-ea"/>
                          <a:cs typeface="+mn-cs"/>
                        </a:rPr>
                        <a:t>Amministrazione, finanza e controllo</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800" b="1" kern="1200" dirty="0">
                          <a:solidFill>
                            <a:schemeClr val="tx2"/>
                          </a:solidFill>
                          <a:latin typeface="+mn-lt"/>
                          <a:ea typeface="+mn-ea"/>
                          <a:cs typeface="+mn-cs"/>
                        </a:rPr>
                        <a:t>Tenuta e custodia della documentazione obbligatoria e delle scritture contabili</a:t>
                      </a:r>
                    </a:p>
                  </a:txBody>
                  <a:tcPr marL="68580" marR="68580" marT="34290" marB="34290" anchor="ctr"/>
                </a:tc>
                <a:tc>
                  <a:txBody>
                    <a:bodyPr/>
                    <a:lstStyle/>
                    <a:p>
                      <a:r>
                        <a:rPr lang="it-IT" sz="800" dirty="0">
                          <a:solidFill>
                            <a:schemeClr val="tx2"/>
                          </a:solidFill>
                        </a:rPr>
                        <a:t>Personale della società occulta o distrugge scritture contabili o documenti di cui è obbligatoria la conservazione, in modo da non consentire la ricostruzione dei redditi ed evadere le imposte </a:t>
                      </a:r>
                      <a:r>
                        <a:rPr lang="it-IT" sz="800" b="1" dirty="0">
                          <a:solidFill>
                            <a:schemeClr val="tx2"/>
                          </a:solidFill>
                        </a:rPr>
                        <a:t>(Art. 10 </a:t>
                      </a:r>
                      <a:r>
                        <a:rPr lang="it-IT" sz="800" b="1" dirty="0" err="1">
                          <a:solidFill>
                            <a:schemeClr val="tx2"/>
                          </a:solidFill>
                        </a:rPr>
                        <a:t>D.Lgs.</a:t>
                      </a:r>
                      <a:r>
                        <a:rPr lang="it-IT" sz="800" b="1" dirty="0">
                          <a:solidFill>
                            <a:schemeClr val="tx2"/>
                          </a:solidFill>
                        </a:rPr>
                        <a:t> 74/2000)</a:t>
                      </a:r>
                    </a:p>
                  </a:txBody>
                  <a:tcPr marL="68580" marR="68580" marT="34290" marB="34290"/>
                </a:tc>
                <a:tc>
                  <a:txBody>
                    <a:bodyPr/>
                    <a:lstStyle/>
                    <a:p>
                      <a:pPr marL="171450" indent="-171450">
                        <a:buFont typeface="Arial" panose="020B0604020202020204" pitchFamily="34" charset="0"/>
                        <a:buChar char="•"/>
                      </a:pPr>
                      <a:r>
                        <a:rPr lang="it-IT" sz="800" b="1" i="0" dirty="0">
                          <a:solidFill>
                            <a:schemeClr val="tx2"/>
                          </a:solidFill>
                        </a:rPr>
                        <a:t>Chiara definizione delle responsabilità nella conservazione della documentazione obbligatoria</a:t>
                      </a:r>
                    </a:p>
                    <a:p>
                      <a:pPr marL="171450" indent="-171450">
                        <a:buFont typeface="Arial" panose="020B0604020202020204" pitchFamily="34" charset="0"/>
                        <a:buChar char="•"/>
                      </a:pPr>
                      <a:r>
                        <a:rPr lang="it-IT" sz="800" b="1" i="1" dirty="0">
                          <a:solidFill>
                            <a:schemeClr val="tx2"/>
                          </a:solidFill>
                        </a:rPr>
                        <a:t>Tool </a:t>
                      </a:r>
                      <a:r>
                        <a:rPr lang="it-IT" sz="800" b="1" i="0" dirty="0">
                          <a:solidFill>
                            <a:schemeClr val="tx2"/>
                          </a:solidFill>
                        </a:rPr>
                        <a:t>informatico</a:t>
                      </a:r>
                      <a:endParaRPr lang="it-IT" sz="800" b="1" i="1" dirty="0">
                        <a:solidFill>
                          <a:schemeClr val="tx2"/>
                        </a:solidFill>
                      </a:endParaRPr>
                    </a:p>
                  </a:txBody>
                  <a:tcPr marL="68580" marR="68580" marT="34290" marB="34290"/>
                </a:tc>
                <a:extLst>
                  <a:ext uri="{0D108BD9-81ED-4DB2-BD59-A6C34878D82A}">
                    <a16:rowId xmlns:a16="http://schemas.microsoft.com/office/drawing/2014/main" val="2633171210"/>
                  </a:ext>
                </a:extLst>
              </a:tr>
            </a:tbl>
          </a:graphicData>
        </a:graphic>
      </p:graphicFrame>
      <p:sp>
        <p:nvSpPr>
          <p:cNvPr id="12" name="Rectangle 115">
            <a:extLst>
              <a:ext uri="{FF2B5EF4-FFF2-40B4-BE49-F238E27FC236}">
                <a16:creationId xmlns:a16="http://schemas.microsoft.com/office/drawing/2014/main" id="{A32FFA6F-3264-FF97-3B33-43FC248EC113}"/>
              </a:ext>
            </a:extLst>
          </p:cNvPr>
          <p:cNvSpPr>
            <a:spLocks noChangeArrowheads="1"/>
          </p:cNvSpPr>
          <p:nvPr>
            <p:custDataLst>
              <p:tags r:id="rId1"/>
            </p:custDataLst>
          </p:nvPr>
        </p:nvSpPr>
        <p:spPr bwMode="auto">
          <a:xfrm rot="696357">
            <a:off x="7830621" y="1319250"/>
            <a:ext cx="1116870" cy="270958"/>
          </a:xfrm>
          <a:prstGeom prst="rect">
            <a:avLst/>
          </a:prstGeom>
          <a:solidFill>
            <a:srgbClr val="00A3A1"/>
          </a:solidFill>
          <a:ln w="12700">
            <a:solidFill>
              <a:srgbClr val="00A3A1"/>
            </a:solidFill>
            <a:miter lim="800000"/>
            <a:headEnd type="none" w="sm" len="sm"/>
            <a:tailEnd type="none" w="sm" len="sm"/>
          </a:ln>
          <a:effectLst/>
        </p:spPr>
        <p:txBody>
          <a:bodyPr lIns="40958" tIns="40958" rIns="40958" bIns="40958" anchor="ctr">
            <a:noAutofit/>
          </a:bodyPr>
          <a:lstStyle/>
          <a:p>
            <a:pPr algn="ctr" defTabSz="571514" rtl="0"/>
            <a:r>
              <a:rPr lang="en-GB" sz="1050" b="1" kern="1200" dirty="0">
                <a:solidFill>
                  <a:srgbClr val="FFFFFF"/>
                </a:solidFill>
                <a:latin typeface="Arial"/>
                <a:ea typeface="+mn-ea"/>
                <a:cs typeface="+mn-cs"/>
              </a:rPr>
              <a:t>Esemplificativo</a:t>
            </a:r>
          </a:p>
        </p:txBody>
      </p:sp>
      <p:sp>
        <p:nvSpPr>
          <p:cNvPr id="13" name="Rettangolo 12">
            <a:extLst>
              <a:ext uri="{FF2B5EF4-FFF2-40B4-BE49-F238E27FC236}">
                <a16:creationId xmlns:a16="http://schemas.microsoft.com/office/drawing/2014/main" id="{2D6E801E-1784-D6B3-CFD2-75A2C7998925}"/>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35276848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ttangolo 85">
            <a:extLst>
              <a:ext uri="{FF2B5EF4-FFF2-40B4-BE49-F238E27FC236}">
                <a16:creationId xmlns:a16="http://schemas.microsoft.com/office/drawing/2014/main" id="{D42A2FFA-1AE1-A582-414F-C4026C65A980}"/>
              </a:ext>
            </a:extLst>
          </p:cNvPr>
          <p:cNvSpPr/>
          <p:nvPr/>
        </p:nvSpPr>
        <p:spPr>
          <a:xfrm>
            <a:off x="0" y="4315265"/>
            <a:ext cx="9144000" cy="164433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gn="l" defTabSz="844083" rtl="0"/>
            <a:endParaRPr lang="it-IT" sz="1385" kern="1200" dirty="0" err="1">
              <a:solidFill>
                <a:srgbClr val="FFFFFF"/>
              </a:solidFill>
              <a:latin typeface="Arial"/>
            </a:endParaRPr>
          </a:p>
        </p:txBody>
      </p:sp>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7639200" cy="478523"/>
          </a:xfrm>
        </p:spPr>
        <p:txBody>
          <a:bodyPr/>
          <a:lstStyle/>
          <a:p>
            <a:r>
              <a:rPr lang="it-IT" sz="4431" dirty="0"/>
              <a:t>Approccio Metodologico – Modello 231</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grpSp>
        <p:nvGrpSpPr>
          <p:cNvPr id="2" name="Group 468">
            <a:extLst>
              <a:ext uri="{FF2B5EF4-FFF2-40B4-BE49-F238E27FC236}">
                <a16:creationId xmlns:a16="http://schemas.microsoft.com/office/drawing/2014/main" id="{E110FC3F-0A54-618A-1F47-47274D41B5EA}"/>
              </a:ext>
            </a:extLst>
          </p:cNvPr>
          <p:cNvGrpSpPr>
            <a:grpSpLocks/>
          </p:cNvGrpSpPr>
          <p:nvPr/>
        </p:nvGrpSpPr>
        <p:grpSpPr bwMode="auto">
          <a:xfrm>
            <a:off x="0" y="857251"/>
            <a:ext cx="215503" cy="80962"/>
            <a:chOff x="0" y="0"/>
            <a:chExt cx="453" cy="170"/>
          </a:xfrm>
        </p:grpSpPr>
      </p:grpSp>
      <p:grpSp>
        <p:nvGrpSpPr>
          <p:cNvPr id="3" name="Group 466">
            <a:extLst>
              <a:ext uri="{FF2B5EF4-FFF2-40B4-BE49-F238E27FC236}">
                <a16:creationId xmlns:a16="http://schemas.microsoft.com/office/drawing/2014/main" id="{8B583495-64E0-E512-5D3C-B3726F9F18B1}"/>
              </a:ext>
            </a:extLst>
          </p:cNvPr>
          <p:cNvGrpSpPr>
            <a:grpSpLocks/>
          </p:cNvGrpSpPr>
          <p:nvPr/>
        </p:nvGrpSpPr>
        <p:grpSpPr bwMode="auto">
          <a:xfrm>
            <a:off x="1" y="857249"/>
            <a:ext cx="364331" cy="61913"/>
            <a:chOff x="0" y="0"/>
            <a:chExt cx="764" cy="130"/>
          </a:xfrm>
        </p:grpSpPr>
      </p:grpSp>
      <p:grpSp>
        <p:nvGrpSpPr>
          <p:cNvPr id="4" name="Group 460">
            <a:extLst>
              <a:ext uri="{FF2B5EF4-FFF2-40B4-BE49-F238E27FC236}">
                <a16:creationId xmlns:a16="http://schemas.microsoft.com/office/drawing/2014/main" id="{00BFD070-85AE-C445-B72C-3C01DC396FF5}"/>
              </a:ext>
            </a:extLst>
          </p:cNvPr>
          <p:cNvGrpSpPr>
            <a:grpSpLocks/>
          </p:cNvGrpSpPr>
          <p:nvPr/>
        </p:nvGrpSpPr>
        <p:grpSpPr bwMode="auto">
          <a:xfrm>
            <a:off x="0" y="857251"/>
            <a:ext cx="310754" cy="83344"/>
            <a:chOff x="0" y="0"/>
            <a:chExt cx="653" cy="174"/>
          </a:xfrm>
        </p:grpSpPr>
      </p:grpSp>
      <p:grpSp>
        <p:nvGrpSpPr>
          <p:cNvPr id="5" name="Group 456">
            <a:extLst>
              <a:ext uri="{FF2B5EF4-FFF2-40B4-BE49-F238E27FC236}">
                <a16:creationId xmlns:a16="http://schemas.microsoft.com/office/drawing/2014/main" id="{4116AF9A-897B-2F53-AA9A-E3BEBA7B271E}"/>
              </a:ext>
            </a:extLst>
          </p:cNvPr>
          <p:cNvGrpSpPr>
            <a:grpSpLocks/>
          </p:cNvGrpSpPr>
          <p:nvPr/>
        </p:nvGrpSpPr>
        <p:grpSpPr bwMode="auto">
          <a:xfrm>
            <a:off x="0" y="857251"/>
            <a:ext cx="283369" cy="75010"/>
            <a:chOff x="0" y="0"/>
            <a:chExt cx="596" cy="158"/>
          </a:xfrm>
        </p:grpSpPr>
      </p:grpSp>
      <p:grpSp>
        <p:nvGrpSpPr>
          <p:cNvPr id="6" name="Group 449">
            <a:extLst>
              <a:ext uri="{FF2B5EF4-FFF2-40B4-BE49-F238E27FC236}">
                <a16:creationId xmlns:a16="http://schemas.microsoft.com/office/drawing/2014/main" id="{4E519CFF-C7CB-CAD3-7023-24411EC53259}"/>
              </a:ext>
            </a:extLst>
          </p:cNvPr>
          <p:cNvGrpSpPr>
            <a:grpSpLocks/>
          </p:cNvGrpSpPr>
          <p:nvPr/>
        </p:nvGrpSpPr>
        <p:grpSpPr bwMode="auto">
          <a:xfrm>
            <a:off x="1" y="857250"/>
            <a:ext cx="226218" cy="60722"/>
            <a:chOff x="0" y="0"/>
            <a:chExt cx="475" cy="128"/>
          </a:xfrm>
        </p:grpSpPr>
      </p:grpSp>
      <p:grpSp>
        <p:nvGrpSpPr>
          <p:cNvPr id="7" name="Group 447">
            <a:extLst>
              <a:ext uri="{FF2B5EF4-FFF2-40B4-BE49-F238E27FC236}">
                <a16:creationId xmlns:a16="http://schemas.microsoft.com/office/drawing/2014/main" id="{736FD814-C380-F1F2-F9B4-35D898F37A83}"/>
              </a:ext>
            </a:extLst>
          </p:cNvPr>
          <p:cNvGrpSpPr>
            <a:grpSpLocks/>
          </p:cNvGrpSpPr>
          <p:nvPr/>
        </p:nvGrpSpPr>
        <p:grpSpPr bwMode="auto">
          <a:xfrm>
            <a:off x="0" y="857250"/>
            <a:ext cx="207169" cy="60722"/>
            <a:chOff x="0" y="0"/>
            <a:chExt cx="434" cy="128"/>
          </a:xfrm>
        </p:grpSpPr>
      </p:grpSp>
      <p:grpSp>
        <p:nvGrpSpPr>
          <p:cNvPr id="8" name="Group 440">
            <a:extLst>
              <a:ext uri="{FF2B5EF4-FFF2-40B4-BE49-F238E27FC236}">
                <a16:creationId xmlns:a16="http://schemas.microsoft.com/office/drawing/2014/main" id="{587266BD-3CBE-3F38-F596-BC3F8D26EC9D}"/>
              </a:ext>
            </a:extLst>
          </p:cNvPr>
          <p:cNvGrpSpPr>
            <a:grpSpLocks/>
          </p:cNvGrpSpPr>
          <p:nvPr/>
        </p:nvGrpSpPr>
        <p:grpSpPr bwMode="auto">
          <a:xfrm>
            <a:off x="0" y="857250"/>
            <a:ext cx="366713" cy="60722"/>
            <a:chOff x="0" y="0"/>
            <a:chExt cx="770" cy="127"/>
          </a:xfrm>
        </p:grpSpPr>
      </p:grpSp>
      <p:grpSp>
        <p:nvGrpSpPr>
          <p:cNvPr id="9" name="Group 438">
            <a:extLst>
              <a:ext uri="{FF2B5EF4-FFF2-40B4-BE49-F238E27FC236}">
                <a16:creationId xmlns:a16="http://schemas.microsoft.com/office/drawing/2014/main" id="{3C568A75-998F-8705-160A-E074556879E3}"/>
              </a:ext>
            </a:extLst>
          </p:cNvPr>
          <p:cNvGrpSpPr>
            <a:grpSpLocks/>
          </p:cNvGrpSpPr>
          <p:nvPr/>
        </p:nvGrpSpPr>
        <p:grpSpPr bwMode="auto">
          <a:xfrm>
            <a:off x="0" y="857251"/>
            <a:ext cx="283369" cy="75010"/>
            <a:chOff x="0" y="0"/>
            <a:chExt cx="596" cy="158"/>
          </a:xfrm>
        </p:grpSpPr>
      </p:grpSp>
      <p:grpSp>
        <p:nvGrpSpPr>
          <p:cNvPr id="10" name="Group 431">
            <a:extLst>
              <a:ext uri="{FF2B5EF4-FFF2-40B4-BE49-F238E27FC236}">
                <a16:creationId xmlns:a16="http://schemas.microsoft.com/office/drawing/2014/main" id="{2F336D2E-F7A5-8C64-A87C-E7814DF2472B}"/>
              </a:ext>
            </a:extLst>
          </p:cNvPr>
          <p:cNvGrpSpPr>
            <a:grpSpLocks/>
          </p:cNvGrpSpPr>
          <p:nvPr/>
        </p:nvGrpSpPr>
        <p:grpSpPr bwMode="auto">
          <a:xfrm>
            <a:off x="1" y="857250"/>
            <a:ext cx="226218" cy="60722"/>
            <a:chOff x="0" y="0"/>
            <a:chExt cx="475" cy="128"/>
          </a:xfrm>
        </p:grpSpPr>
      </p:grpSp>
      <p:grpSp>
        <p:nvGrpSpPr>
          <p:cNvPr id="22" name="Group 429">
            <a:extLst>
              <a:ext uri="{FF2B5EF4-FFF2-40B4-BE49-F238E27FC236}">
                <a16:creationId xmlns:a16="http://schemas.microsoft.com/office/drawing/2014/main" id="{04E3388D-39EE-D562-EEB4-55602667E273}"/>
              </a:ext>
            </a:extLst>
          </p:cNvPr>
          <p:cNvGrpSpPr>
            <a:grpSpLocks/>
          </p:cNvGrpSpPr>
          <p:nvPr/>
        </p:nvGrpSpPr>
        <p:grpSpPr bwMode="auto">
          <a:xfrm>
            <a:off x="0" y="857250"/>
            <a:ext cx="207169" cy="60722"/>
            <a:chOff x="0" y="0"/>
            <a:chExt cx="434" cy="128"/>
          </a:xfrm>
        </p:grpSpPr>
      </p:grpSp>
      <p:grpSp>
        <p:nvGrpSpPr>
          <p:cNvPr id="23" name="Group 418">
            <a:extLst>
              <a:ext uri="{FF2B5EF4-FFF2-40B4-BE49-F238E27FC236}">
                <a16:creationId xmlns:a16="http://schemas.microsoft.com/office/drawing/2014/main" id="{2398B70B-1C46-8A96-8A3D-2CBE62E8160B}"/>
              </a:ext>
            </a:extLst>
          </p:cNvPr>
          <p:cNvGrpSpPr>
            <a:grpSpLocks/>
          </p:cNvGrpSpPr>
          <p:nvPr/>
        </p:nvGrpSpPr>
        <p:grpSpPr bwMode="auto">
          <a:xfrm>
            <a:off x="0" y="857250"/>
            <a:ext cx="304800" cy="57150"/>
            <a:chOff x="0" y="0"/>
            <a:chExt cx="639" cy="120"/>
          </a:xfrm>
        </p:grpSpPr>
      </p:grpSp>
      <p:grpSp>
        <p:nvGrpSpPr>
          <p:cNvPr id="24" name="Group 414">
            <a:extLst>
              <a:ext uri="{FF2B5EF4-FFF2-40B4-BE49-F238E27FC236}">
                <a16:creationId xmlns:a16="http://schemas.microsoft.com/office/drawing/2014/main" id="{E786BEC1-16B8-0BF4-0799-0ECEF786AD25}"/>
              </a:ext>
            </a:extLst>
          </p:cNvPr>
          <p:cNvGrpSpPr>
            <a:grpSpLocks/>
          </p:cNvGrpSpPr>
          <p:nvPr/>
        </p:nvGrpSpPr>
        <p:grpSpPr bwMode="auto">
          <a:xfrm>
            <a:off x="1" y="857250"/>
            <a:ext cx="226218" cy="60722"/>
            <a:chOff x="0" y="0"/>
            <a:chExt cx="475" cy="128"/>
          </a:xfrm>
        </p:grpSpPr>
      </p:grpSp>
      <p:grpSp>
        <p:nvGrpSpPr>
          <p:cNvPr id="25" name="Group 412">
            <a:extLst>
              <a:ext uri="{FF2B5EF4-FFF2-40B4-BE49-F238E27FC236}">
                <a16:creationId xmlns:a16="http://schemas.microsoft.com/office/drawing/2014/main" id="{84E3EFE0-01C6-76DD-9E21-00A70C1BA51E}"/>
              </a:ext>
            </a:extLst>
          </p:cNvPr>
          <p:cNvGrpSpPr>
            <a:grpSpLocks/>
          </p:cNvGrpSpPr>
          <p:nvPr/>
        </p:nvGrpSpPr>
        <p:grpSpPr bwMode="auto">
          <a:xfrm>
            <a:off x="0" y="857250"/>
            <a:ext cx="207169" cy="60722"/>
            <a:chOff x="0" y="0"/>
            <a:chExt cx="434" cy="128"/>
          </a:xfrm>
        </p:grpSpPr>
      </p:grpSp>
      <p:grpSp>
        <p:nvGrpSpPr>
          <p:cNvPr id="26" name="Group 401">
            <a:extLst>
              <a:ext uri="{FF2B5EF4-FFF2-40B4-BE49-F238E27FC236}">
                <a16:creationId xmlns:a16="http://schemas.microsoft.com/office/drawing/2014/main" id="{F33EEDC2-9A29-F7CF-C802-79FDBB0A592C}"/>
              </a:ext>
            </a:extLst>
          </p:cNvPr>
          <p:cNvGrpSpPr>
            <a:grpSpLocks/>
          </p:cNvGrpSpPr>
          <p:nvPr/>
        </p:nvGrpSpPr>
        <p:grpSpPr bwMode="auto">
          <a:xfrm>
            <a:off x="0" y="857250"/>
            <a:ext cx="304800" cy="57150"/>
            <a:chOff x="0" y="0"/>
            <a:chExt cx="641" cy="120"/>
          </a:xfrm>
        </p:grpSpPr>
      </p:grpSp>
      <p:grpSp>
        <p:nvGrpSpPr>
          <p:cNvPr id="27" name="Group 397">
            <a:extLst>
              <a:ext uri="{FF2B5EF4-FFF2-40B4-BE49-F238E27FC236}">
                <a16:creationId xmlns:a16="http://schemas.microsoft.com/office/drawing/2014/main" id="{541184B0-79CA-F4B8-6220-356692C71AED}"/>
              </a:ext>
            </a:extLst>
          </p:cNvPr>
          <p:cNvGrpSpPr>
            <a:grpSpLocks/>
          </p:cNvGrpSpPr>
          <p:nvPr/>
        </p:nvGrpSpPr>
        <p:grpSpPr bwMode="auto">
          <a:xfrm>
            <a:off x="1" y="857250"/>
            <a:ext cx="233362" cy="45244"/>
            <a:chOff x="0" y="0"/>
            <a:chExt cx="491" cy="94"/>
          </a:xfrm>
        </p:grpSpPr>
      </p:grpSp>
      <p:grpSp>
        <p:nvGrpSpPr>
          <p:cNvPr id="28" name="Group 395">
            <a:extLst>
              <a:ext uri="{FF2B5EF4-FFF2-40B4-BE49-F238E27FC236}">
                <a16:creationId xmlns:a16="http://schemas.microsoft.com/office/drawing/2014/main" id="{FE3E90C7-DB52-4A6B-8D9C-9816DCF2F715}"/>
              </a:ext>
            </a:extLst>
          </p:cNvPr>
          <p:cNvGrpSpPr>
            <a:grpSpLocks/>
          </p:cNvGrpSpPr>
          <p:nvPr/>
        </p:nvGrpSpPr>
        <p:grpSpPr bwMode="auto">
          <a:xfrm>
            <a:off x="0" y="857250"/>
            <a:ext cx="228600" cy="60722"/>
            <a:chOff x="0" y="0"/>
            <a:chExt cx="479" cy="128"/>
          </a:xfrm>
        </p:grpSpPr>
      </p:grpSp>
      <p:grpSp>
        <p:nvGrpSpPr>
          <p:cNvPr id="29" name="Group 393">
            <a:extLst>
              <a:ext uri="{FF2B5EF4-FFF2-40B4-BE49-F238E27FC236}">
                <a16:creationId xmlns:a16="http://schemas.microsoft.com/office/drawing/2014/main" id="{5D4B6862-F4C7-96F9-EEE9-6D82F9115A82}"/>
              </a:ext>
            </a:extLst>
          </p:cNvPr>
          <p:cNvGrpSpPr>
            <a:grpSpLocks/>
          </p:cNvGrpSpPr>
          <p:nvPr/>
        </p:nvGrpSpPr>
        <p:grpSpPr bwMode="auto">
          <a:xfrm>
            <a:off x="0" y="857250"/>
            <a:ext cx="271462" cy="60722"/>
            <a:chOff x="0" y="0"/>
            <a:chExt cx="569" cy="128"/>
          </a:xfrm>
        </p:grpSpPr>
      </p:grpSp>
      <p:grpSp>
        <p:nvGrpSpPr>
          <p:cNvPr id="30" name="Group 381">
            <a:extLst>
              <a:ext uri="{FF2B5EF4-FFF2-40B4-BE49-F238E27FC236}">
                <a16:creationId xmlns:a16="http://schemas.microsoft.com/office/drawing/2014/main" id="{F9551146-9BE3-E925-CFDA-7EEB34857B96}"/>
              </a:ext>
            </a:extLst>
          </p:cNvPr>
          <p:cNvGrpSpPr>
            <a:grpSpLocks/>
          </p:cNvGrpSpPr>
          <p:nvPr/>
        </p:nvGrpSpPr>
        <p:grpSpPr bwMode="auto">
          <a:xfrm>
            <a:off x="1" y="857250"/>
            <a:ext cx="226218" cy="60722"/>
            <a:chOff x="0" y="0"/>
            <a:chExt cx="475" cy="128"/>
          </a:xfrm>
        </p:grpSpPr>
      </p:grpSp>
      <p:grpSp>
        <p:nvGrpSpPr>
          <p:cNvPr id="31" name="Group 379">
            <a:extLst>
              <a:ext uri="{FF2B5EF4-FFF2-40B4-BE49-F238E27FC236}">
                <a16:creationId xmlns:a16="http://schemas.microsoft.com/office/drawing/2014/main" id="{067EB445-9ED2-7F3B-D5C0-94A0E78A10FC}"/>
              </a:ext>
            </a:extLst>
          </p:cNvPr>
          <p:cNvGrpSpPr>
            <a:grpSpLocks/>
          </p:cNvGrpSpPr>
          <p:nvPr/>
        </p:nvGrpSpPr>
        <p:grpSpPr bwMode="auto">
          <a:xfrm>
            <a:off x="1" y="857250"/>
            <a:ext cx="209550" cy="60722"/>
            <a:chOff x="0" y="0"/>
            <a:chExt cx="439" cy="128"/>
          </a:xfrm>
        </p:grpSpPr>
      </p:grpSp>
      <p:grpSp>
        <p:nvGrpSpPr>
          <p:cNvPr id="32" name="Group 376">
            <a:extLst>
              <a:ext uri="{FF2B5EF4-FFF2-40B4-BE49-F238E27FC236}">
                <a16:creationId xmlns:a16="http://schemas.microsoft.com/office/drawing/2014/main" id="{220A70B1-C0D0-7DC5-2CDC-6A2366AF4FBF}"/>
              </a:ext>
            </a:extLst>
          </p:cNvPr>
          <p:cNvGrpSpPr>
            <a:grpSpLocks/>
          </p:cNvGrpSpPr>
          <p:nvPr/>
        </p:nvGrpSpPr>
        <p:grpSpPr bwMode="auto">
          <a:xfrm>
            <a:off x="0" y="857250"/>
            <a:ext cx="197644" cy="58341"/>
            <a:chOff x="0" y="0"/>
            <a:chExt cx="416" cy="123"/>
          </a:xfrm>
        </p:grpSpPr>
      </p:grpSp>
      <p:grpSp>
        <p:nvGrpSpPr>
          <p:cNvPr id="33" name="Group 374">
            <a:extLst>
              <a:ext uri="{FF2B5EF4-FFF2-40B4-BE49-F238E27FC236}">
                <a16:creationId xmlns:a16="http://schemas.microsoft.com/office/drawing/2014/main" id="{C3B2456A-917C-04CF-ACB5-F5D43AA14942}"/>
              </a:ext>
            </a:extLst>
          </p:cNvPr>
          <p:cNvGrpSpPr>
            <a:grpSpLocks/>
          </p:cNvGrpSpPr>
          <p:nvPr/>
        </p:nvGrpSpPr>
        <p:grpSpPr bwMode="auto">
          <a:xfrm>
            <a:off x="0" y="857251"/>
            <a:ext cx="200025" cy="75010"/>
            <a:chOff x="0" y="0"/>
            <a:chExt cx="420" cy="158"/>
          </a:xfrm>
        </p:grpSpPr>
      </p:grpSp>
      <p:grpSp>
        <p:nvGrpSpPr>
          <p:cNvPr id="34" name="Group 369">
            <a:extLst>
              <a:ext uri="{FF2B5EF4-FFF2-40B4-BE49-F238E27FC236}">
                <a16:creationId xmlns:a16="http://schemas.microsoft.com/office/drawing/2014/main" id="{E78F2E2A-8D78-DE64-1031-2BB1C79C0164}"/>
              </a:ext>
            </a:extLst>
          </p:cNvPr>
          <p:cNvGrpSpPr>
            <a:grpSpLocks/>
          </p:cNvGrpSpPr>
          <p:nvPr/>
        </p:nvGrpSpPr>
        <p:grpSpPr bwMode="auto">
          <a:xfrm>
            <a:off x="0" y="857251"/>
            <a:ext cx="339329" cy="64294"/>
            <a:chOff x="0" y="0"/>
            <a:chExt cx="712" cy="136"/>
          </a:xfrm>
        </p:grpSpPr>
      </p:grpSp>
      <p:grpSp>
        <p:nvGrpSpPr>
          <p:cNvPr id="37" name="Group 360">
            <a:extLst>
              <a:ext uri="{FF2B5EF4-FFF2-40B4-BE49-F238E27FC236}">
                <a16:creationId xmlns:a16="http://schemas.microsoft.com/office/drawing/2014/main" id="{9006710E-17C9-0DA2-B514-E97733D0C948}"/>
              </a:ext>
            </a:extLst>
          </p:cNvPr>
          <p:cNvGrpSpPr>
            <a:grpSpLocks/>
          </p:cNvGrpSpPr>
          <p:nvPr/>
        </p:nvGrpSpPr>
        <p:grpSpPr bwMode="auto">
          <a:xfrm>
            <a:off x="0" y="857251"/>
            <a:ext cx="421482" cy="75010"/>
            <a:chOff x="0" y="0"/>
            <a:chExt cx="885" cy="158"/>
          </a:xfrm>
        </p:grpSpPr>
      </p:grpSp>
      <p:grpSp>
        <p:nvGrpSpPr>
          <p:cNvPr id="38" name="Group 356">
            <a:extLst>
              <a:ext uri="{FF2B5EF4-FFF2-40B4-BE49-F238E27FC236}">
                <a16:creationId xmlns:a16="http://schemas.microsoft.com/office/drawing/2014/main" id="{7ADE1267-9904-3B3C-080F-A2CE88CB5012}"/>
              </a:ext>
            </a:extLst>
          </p:cNvPr>
          <p:cNvGrpSpPr>
            <a:grpSpLocks/>
          </p:cNvGrpSpPr>
          <p:nvPr/>
        </p:nvGrpSpPr>
        <p:grpSpPr bwMode="auto">
          <a:xfrm>
            <a:off x="0" y="857250"/>
            <a:ext cx="216694" cy="60722"/>
            <a:chOff x="0" y="0"/>
            <a:chExt cx="456" cy="127"/>
          </a:xfrm>
        </p:grpSpPr>
      </p:grpSp>
      <p:grpSp>
        <p:nvGrpSpPr>
          <p:cNvPr id="39" name="Group 354">
            <a:extLst>
              <a:ext uri="{FF2B5EF4-FFF2-40B4-BE49-F238E27FC236}">
                <a16:creationId xmlns:a16="http://schemas.microsoft.com/office/drawing/2014/main" id="{2512ABB5-3050-32EC-6346-0497A4C0577B}"/>
              </a:ext>
            </a:extLst>
          </p:cNvPr>
          <p:cNvGrpSpPr>
            <a:grpSpLocks/>
          </p:cNvGrpSpPr>
          <p:nvPr/>
        </p:nvGrpSpPr>
        <p:grpSpPr bwMode="auto">
          <a:xfrm>
            <a:off x="0" y="857250"/>
            <a:ext cx="208360" cy="60722"/>
            <a:chOff x="0" y="0"/>
            <a:chExt cx="437" cy="128"/>
          </a:xfrm>
        </p:grpSpPr>
      </p:grpSp>
      <p:grpSp>
        <p:nvGrpSpPr>
          <p:cNvPr id="40" name="Group 351">
            <a:extLst>
              <a:ext uri="{FF2B5EF4-FFF2-40B4-BE49-F238E27FC236}">
                <a16:creationId xmlns:a16="http://schemas.microsoft.com/office/drawing/2014/main" id="{A48C0AEA-0B22-BD1D-C6A0-1B5A075E3E88}"/>
              </a:ext>
            </a:extLst>
          </p:cNvPr>
          <p:cNvGrpSpPr>
            <a:grpSpLocks/>
          </p:cNvGrpSpPr>
          <p:nvPr/>
        </p:nvGrpSpPr>
        <p:grpSpPr bwMode="auto">
          <a:xfrm>
            <a:off x="0" y="857250"/>
            <a:ext cx="197644" cy="58341"/>
            <a:chOff x="0" y="0"/>
            <a:chExt cx="416" cy="123"/>
          </a:xfrm>
        </p:grpSpPr>
      </p:grpSp>
      <p:grpSp>
        <p:nvGrpSpPr>
          <p:cNvPr id="41" name="Group 349">
            <a:extLst>
              <a:ext uri="{FF2B5EF4-FFF2-40B4-BE49-F238E27FC236}">
                <a16:creationId xmlns:a16="http://schemas.microsoft.com/office/drawing/2014/main" id="{643C7117-FF17-C8A6-CA57-D4ECA86DD2A0}"/>
              </a:ext>
            </a:extLst>
          </p:cNvPr>
          <p:cNvGrpSpPr>
            <a:grpSpLocks/>
          </p:cNvGrpSpPr>
          <p:nvPr/>
        </p:nvGrpSpPr>
        <p:grpSpPr bwMode="auto">
          <a:xfrm>
            <a:off x="0" y="857251"/>
            <a:ext cx="200025" cy="75010"/>
            <a:chOff x="0" y="0"/>
            <a:chExt cx="420" cy="158"/>
          </a:xfrm>
        </p:grpSpPr>
      </p:grpSp>
      <p:grpSp>
        <p:nvGrpSpPr>
          <p:cNvPr id="42" name="Group 344">
            <a:extLst>
              <a:ext uri="{FF2B5EF4-FFF2-40B4-BE49-F238E27FC236}">
                <a16:creationId xmlns:a16="http://schemas.microsoft.com/office/drawing/2014/main" id="{5E612C65-A2F4-86DC-9875-FC457F84E4CC}"/>
              </a:ext>
            </a:extLst>
          </p:cNvPr>
          <p:cNvGrpSpPr>
            <a:grpSpLocks/>
          </p:cNvGrpSpPr>
          <p:nvPr/>
        </p:nvGrpSpPr>
        <p:grpSpPr bwMode="auto">
          <a:xfrm>
            <a:off x="0" y="857251"/>
            <a:ext cx="546498" cy="63103"/>
            <a:chOff x="0" y="0"/>
            <a:chExt cx="1148" cy="132"/>
          </a:xfrm>
        </p:grpSpPr>
      </p:grpSp>
      <p:grpSp>
        <p:nvGrpSpPr>
          <p:cNvPr id="43" name="Group 340">
            <a:extLst>
              <a:ext uri="{FF2B5EF4-FFF2-40B4-BE49-F238E27FC236}">
                <a16:creationId xmlns:a16="http://schemas.microsoft.com/office/drawing/2014/main" id="{0E81F988-B65D-6ABE-D92A-492BDF0FF295}"/>
              </a:ext>
            </a:extLst>
          </p:cNvPr>
          <p:cNvGrpSpPr>
            <a:grpSpLocks/>
          </p:cNvGrpSpPr>
          <p:nvPr/>
        </p:nvGrpSpPr>
        <p:grpSpPr bwMode="auto">
          <a:xfrm>
            <a:off x="0" y="857251"/>
            <a:ext cx="604838" cy="63103"/>
            <a:chOff x="0" y="0"/>
            <a:chExt cx="1270" cy="132"/>
          </a:xfrm>
        </p:grpSpPr>
      </p:grpSp>
      <p:grpSp>
        <p:nvGrpSpPr>
          <p:cNvPr id="44" name="Group 335">
            <a:extLst>
              <a:ext uri="{FF2B5EF4-FFF2-40B4-BE49-F238E27FC236}">
                <a16:creationId xmlns:a16="http://schemas.microsoft.com/office/drawing/2014/main" id="{4900BCD5-6B6E-102C-9E77-845B4F95A709}"/>
              </a:ext>
            </a:extLst>
          </p:cNvPr>
          <p:cNvGrpSpPr>
            <a:grpSpLocks/>
          </p:cNvGrpSpPr>
          <p:nvPr/>
        </p:nvGrpSpPr>
        <p:grpSpPr bwMode="auto">
          <a:xfrm>
            <a:off x="0" y="857250"/>
            <a:ext cx="291703" cy="60722"/>
            <a:chOff x="0" y="0"/>
            <a:chExt cx="612" cy="128"/>
          </a:xfrm>
        </p:grpSpPr>
      </p:grpSp>
      <p:grpSp>
        <p:nvGrpSpPr>
          <p:cNvPr id="45" name="Group 328">
            <a:extLst>
              <a:ext uri="{FF2B5EF4-FFF2-40B4-BE49-F238E27FC236}">
                <a16:creationId xmlns:a16="http://schemas.microsoft.com/office/drawing/2014/main" id="{ED977C17-D5DC-8C09-A408-1016F015B7A7}"/>
              </a:ext>
            </a:extLst>
          </p:cNvPr>
          <p:cNvGrpSpPr>
            <a:grpSpLocks/>
          </p:cNvGrpSpPr>
          <p:nvPr/>
        </p:nvGrpSpPr>
        <p:grpSpPr bwMode="auto">
          <a:xfrm>
            <a:off x="0" y="857251"/>
            <a:ext cx="547687" cy="63103"/>
            <a:chOff x="0" y="0"/>
            <a:chExt cx="1151" cy="132"/>
          </a:xfrm>
        </p:grpSpPr>
      </p:grpSp>
      <p:grpSp>
        <p:nvGrpSpPr>
          <p:cNvPr id="46" name="Group 324">
            <a:extLst>
              <a:ext uri="{FF2B5EF4-FFF2-40B4-BE49-F238E27FC236}">
                <a16:creationId xmlns:a16="http://schemas.microsoft.com/office/drawing/2014/main" id="{91DB6724-539B-3167-EA80-BAD19F95E0F1}"/>
              </a:ext>
            </a:extLst>
          </p:cNvPr>
          <p:cNvGrpSpPr>
            <a:grpSpLocks/>
          </p:cNvGrpSpPr>
          <p:nvPr/>
        </p:nvGrpSpPr>
        <p:grpSpPr bwMode="auto">
          <a:xfrm>
            <a:off x="0" y="857251"/>
            <a:ext cx="604838" cy="63103"/>
            <a:chOff x="0" y="0"/>
            <a:chExt cx="1270" cy="132"/>
          </a:xfrm>
        </p:grpSpPr>
      </p:grpSp>
      <p:grpSp>
        <p:nvGrpSpPr>
          <p:cNvPr id="47" name="Group 320">
            <a:extLst>
              <a:ext uri="{FF2B5EF4-FFF2-40B4-BE49-F238E27FC236}">
                <a16:creationId xmlns:a16="http://schemas.microsoft.com/office/drawing/2014/main" id="{56B82831-47C1-F227-A9A1-E9FF6A9C4FF1}"/>
              </a:ext>
            </a:extLst>
          </p:cNvPr>
          <p:cNvGrpSpPr>
            <a:grpSpLocks/>
          </p:cNvGrpSpPr>
          <p:nvPr/>
        </p:nvGrpSpPr>
        <p:grpSpPr bwMode="auto">
          <a:xfrm>
            <a:off x="1" y="857250"/>
            <a:ext cx="280987" cy="60722"/>
            <a:chOff x="0" y="0"/>
            <a:chExt cx="589" cy="127"/>
          </a:xfrm>
        </p:grpSpPr>
      </p:grpSp>
      <p:sp>
        <p:nvSpPr>
          <p:cNvPr id="11" name="Rectangle 2">
            <a:extLst>
              <a:ext uri="{FF2B5EF4-FFF2-40B4-BE49-F238E27FC236}">
                <a16:creationId xmlns:a16="http://schemas.microsoft.com/office/drawing/2014/main" id="{2C50EFC7-C4CC-44C4-0029-2291171F932D}"/>
              </a:ext>
            </a:extLst>
          </p:cNvPr>
          <p:cNvSpPr/>
          <p:nvPr/>
        </p:nvSpPr>
        <p:spPr>
          <a:xfrm>
            <a:off x="767479" y="1411360"/>
            <a:ext cx="7963641" cy="463414"/>
          </a:xfrm>
          <a:prstGeom prst="rect">
            <a:avLst/>
          </a:prstGeom>
          <a:solidFill>
            <a:srgbClr val="002060"/>
          </a:solidFill>
          <a:ln w="28575">
            <a:solidFill>
              <a:srgbClr val="0C233C"/>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defTabSz="685817" rtl="0">
              <a:defRPr/>
            </a:pPr>
            <a:r>
              <a:rPr lang="en-GB" sz="2954" b="1" kern="1200" dirty="0">
                <a:solidFill>
                  <a:prstClr val="white"/>
                </a:solidFill>
                <a:latin typeface="KPMG Bold"/>
              </a:rPr>
              <a:t>Modello 231</a:t>
            </a:r>
          </a:p>
        </p:txBody>
      </p:sp>
      <p:sp>
        <p:nvSpPr>
          <p:cNvPr id="12" name="Oval 77">
            <a:extLst>
              <a:ext uri="{FF2B5EF4-FFF2-40B4-BE49-F238E27FC236}">
                <a16:creationId xmlns:a16="http://schemas.microsoft.com/office/drawing/2014/main" id="{D8AB835A-5616-B921-5AAB-8C10C4090D34}"/>
              </a:ext>
            </a:extLst>
          </p:cNvPr>
          <p:cNvSpPr>
            <a:spLocks noChangeAspect="1"/>
          </p:cNvSpPr>
          <p:nvPr/>
        </p:nvSpPr>
        <p:spPr>
          <a:xfrm>
            <a:off x="491236" y="1419529"/>
            <a:ext cx="552485" cy="463414"/>
          </a:xfrm>
          <a:prstGeom prst="ellipse">
            <a:avLst/>
          </a:prstGeom>
          <a:solidFill>
            <a:schemeClr val="bg1"/>
          </a:solidFill>
          <a:ln w="38100" cap="flat" cmpd="sng" algn="ctr">
            <a:solidFill>
              <a:srgbClr val="0C233C"/>
            </a:solidFill>
            <a:prstDash val="solid"/>
          </a:ln>
          <a:effectLst/>
        </p:spPr>
        <p:txBody>
          <a:bodyPr lIns="0" tIns="0" rIns="0" bIns="0" rtlCol="0" anchor="b"/>
          <a:lstStyle/>
          <a:p>
            <a:pPr algn="ctr" defTabSz="318140" rtl="0">
              <a:defRPr/>
            </a:pPr>
            <a:r>
              <a:rPr lang="en-US" sz="3000" b="1" dirty="0">
                <a:solidFill>
                  <a:srgbClr val="0C233C"/>
                </a:solidFill>
                <a:latin typeface="KPMG Bold" panose="020B0803030202040204" pitchFamily="34" charset="0"/>
                <a:ea typeface="+mn-ea"/>
                <a:cs typeface="+mn-cs"/>
              </a:rPr>
              <a:t>3</a:t>
            </a:r>
          </a:p>
        </p:txBody>
      </p:sp>
      <p:sp>
        <p:nvSpPr>
          <p:cNvPr id="19" name="CasellaDiTesto 162">
            <a:extLst>
              <a:ext uri="{FF2B5EF4-FFF2-40B4-BE49-F238E27FC236}">
                <a16:creationId xmlns:a16="http://schemas.microsoft.com/office/drawing/2014/main" id="{C473F99E-74FA-465A-0CDC-0498EB4DBE4C}"/>
              </a:ext>
            </a:extLst>
          </p:cNvPr>
          <p:cNvSpPr txBox="1"/>
          <p:nvPr/>
        </p:nvSpPr>
        <p:spPr>
          <a:xfrm>
            <a:off x="903029" y="2075408"/>
            <a:ext cx="4428882" cy="3646039"/>
          </a:xfrm>
          <a:prstGeom prst="rect">
            <a:avLst/>
          </a:prstGeom>
          <a:noFill/>
        </p:spPr>
        <p:txBody>
          <a:bodyPr wrap="square" lIns="40958" tIns="40958" rIns="40958" bIns="40958" rtlCol="0">
            <a:noAutofit/>
          </a:bodyPr>
          <a:lstStyle/>
          <a:p>
            <a:pPr marL="214318" indent="-214318" algn="just" defTabSz="844083" rtl="0">
              <a:spcAft>
                <a:spcPts val="450"/>
              </a:spcAft>
              <a:buFontTx/>
              <a:buChar char="—"/>
            </a:pPr>
            <a:r>
              <a:rPr lang="it-IT" sz="969" b="1" kern="1200" dirty="0">
                <a:solidFill>
                  <a:srgbClr val="00B8F5"/>
                </a:solidFill>
                <a:latin typeface="Arial (Corpo)"/>
                <a:ea typeface="+mn-ea"/>
                <a:cs typeface="+mn-cs"/>
              </a:rPr>
              <a:t>MODELLO PARTE GENERALE</a:t>
            </a:r>
            <a:endParaRPr lang="it-IT" sz="969" kern="1200" dirty="0">
              <a:solidFill>
                <a:srgbClr val="00338D"/>
              </a:solidFill>
              <a:latin typeface="Arial (Corpo)"/>
              <a:ea typeface="+mn-ea"/>
              <a:cs typeface="+mn-cs"/>
            </a:endParaRPr>
          </a:p>
          <a:p>
            <a:pPr marL="214318" indent="-214318" algn="just" defTabSz="844083" rtl="0">
              <a:spcAft>
                <a:spcPts val="450"/>
              </a:spcAft>
              <a:buFontTx/>
              <a:buChar char="—"/>
            </a:pPr>
            <a:endParaRPr lang="it-IT" sz="969" kern="1200" dirty="0">
              <a:solidFill>
                <a:srgbClr val="00338D"/>
              </a:solidFill>
              <a:latin typeface="Arial (Corpo)"/>
              <a:ea typeface="+mn-ea"/>
              <a:cs typeface="+mn-cs"/>
            </a:endParaRPr>
          </a:p>
          <a:p>
            <a:pPr marL="214318" indent="-214318" algn="just" defTabSz="844083" rtl="0">
              <a:spcAft>
                <a:spcPts val="450"/>
              </a:spcAft>
              <a:buFontTx/>
              <a:buChar char="—"/>
            </a:pPr>
            <a:r>
              <a:rPr lang="it-IT" sz="969" b="1" kern="1200" dirty="0">
                <a:solidFill>
                  <a:srgbClr val="1E49E2"/>
                </a:solidFill>
                <a:latin typeface="Arial (Corpo)"/>
                <a:ea typeface="+mn-ea"/>
                <a:cs typeface="+mn-cs"/>
              </a:rPr>
              <a:t>MODELLO PARTE SPECIALE: </a:t>
            </a:r>
            <a:r>
              <a:rPr lang="it-IT" sz="969" kern="1200" dirty="0">
                <a:solidFill>
                  <a:srgbClr val="00338D"/>
                </a:solidFill>
                <a:latin typeface="Arial (Corpo)"/>
                <a:ea typeface="+mn-ea"/>
                <a:cs typeface="+mn-cs"/>
              </a:rPr>
              <a:t>con i presidi per la nuova famiglia di reato inserita ex art. 25-quinquiesdecies:</a:t>
            </a:r>
          </a:p>
          <a:p>
            <a:pPr marL="557227" lvl="1" indent="-214318" algn="just" defTabSz="844083" rtl="0">
              <a:spcAft>
                <a:spcPts val="450"/>
              </a:spcAft>
              <a:buFontTx/>
              <a:buChar char="–"/>
            </a:pPr>
            <a:r>
              <a:rPr lang="it-IT" sz="969" kern="1200" dirty="0">
                <a:solidFill>
                  <a:srgbClr val="00338D"/>
                </a:solidFill>
                <a:latin typeface="Arial (Corpo)"/>
                <a:ea typeface="+mn-ea"/>
                <a:cs typeface="+mn-cs"/>
              </a:rPr>
              <a:t>Attività a rischio;</a:t>
            </a:r>
          </a:p>
          <a:p>
            <a:pPr marL="557227" lvl="1" indent="-214318" algn="just" defTabSz="844083" rtl="0">
              <a:spcAft>
                <a:spcPts val="450"/>
              </a:spcAft>
              <a:buFontTx/>
              <a:buChar char="–"/>
            </a:pPr>
            <a:r>
              <a:rPr lang="it-IT" sz="969" kern="1200" dirty="0">
                <a:solidFill>
                  <a:srgbClr val="00338D"/>
                </a:solidFill>
                <a:latin typeface="Arial (Corpo)"/>
                <a:ea typeface="+mn-ea"/>
                <a:cs typeface="+mn-cs"/>
              </a:rPr>
              <a:t>Indicare i soggetti coinvolti;</a:t>
            </a:r>
          </a:p>
          <a:p>
            <a:pPr marL="557227" lvl="1" indent="-214318" algn="just" defTabSz="844083" rtl="0">
              <a:spcAft>
                <a:spcPts val="450"/>
              </a:spcAft>
              <a:buFontTx/>
              <a:buChar char="–"/>
            </a:pPr>
            <a:r>
              <a:rPr lang="it-IT" sz="969" kern="1200" dirty="0">
                <a:solidFill>
                  <a:srgbClr val="00338D"/>
                </a:solidFill>
                <a:latin typeface="Arial (Corpo)"/>
                <a:ea typeface="+mn-ea"/>
                <a:cs typeface="+mn-cs"/>
              </a:rPr>
              <a:t>Modalità realizzative;</a:t>
            </a:r>
          </a:p>
          <a:p>
            <a:pPr marL="557227" lvl="1" indent="-214318" algn="just" defTabSz="844083" rtl="0">
              <a:spcAft>
                <a:spcPts val="450"/>
              </a:spcAft>
              <a:buFontTx/>
              <a:buChar char="–"/>
            </a:pPr>
            <a:r>
              <a:rPr lang="it-IT" sz="969" kern="1200" dirty="0">
                <a:solidFill>
                  <a:srgbClr val="00338D"/>
                </a:solidFill>
                <a:latin typeface="Arial (Corpo)"/>
                <a:ea typeface="+mn-ea"/>
                <a:cs typeface="+mn-cs"/>
              </a:rPr>
              <a:t>Controlli specifici;</a:t>
            </a:r>
          </a:p>
          <a:p>
            <a:pPr marL="557227" lvl="1" indent="-214318" algn="just" defTabSz="844083" rtl="0">
              <a:spcAft>
                <a:spcPts val="450"/>
              </a:spcAft>
              <a:buFontTx/>
              <a:buChar char="–"/>
            </a:pPr>
            <a:r>
              <a:rPr lang="it-IT" sz="969" kern="1200" dirty="0">
                <a:solidFill>
                  <a:srgbClr val="00338D"/>
                </a:solidFill>
                <a:latin typeface="Arial (Corpo)"/>
                <a:ea typeface="+mn-ea"/>
                <a:cs typeface="+mn-cs"/>
              </a:rPr>
              <a:t>Principi di comportamento;</a:t>
            </a:r>
          </a:p>
          <a:p>
            <a:pPr marL="557227" lvl="1" indent="-214318" algn="just" defTabSz="844083" rtl="0">
              <a:spcAft>
                <a:spcPts val="450"/>
              </a:spcAft>
              <a:buFontTx/>
              <a:buChar char="–"/>
            </a:pPr>
            <a:r>
              <a:rPr lang="it-IT" sz="969" kern="1200" dirty="0">
                <a:solidFill>
                  <a:srgbClr val="00338D"/>
                </a:solidFill>
                <a:latin typeface="Arial (Corpo)"/>
                <a:ea typeface="+mn-ea"/>
                <a:cs typeface="+mn-cs"/>
              </a:rPr>
              <a:t>Procedure;</a:t>
            </a:r>
          </a:p>
          <a:p>
            <a:pPr marL="557227" lvl="1" indent="-214318" algn="just" defTabSz="844083" rtl="0">
              <a:spcAft>
                <a:spcPts val="450"/>
              </a:spcAft>
              <a:buFontTx/>
              <a:buChar char="–"/>
            </a:pPr>
            <a:r>
              <a:rPr lang="it-IT" sz="969" kern="1200" dirty="0">
                <a:solidFill>
                  <a:srgbClr val="00338D"/>
                </a:solidFill>
                <a:latin typeface="Arial (Corpo)"/>
                <a:ea typeface="+mn-ea"/>
                <a:cs typeface="+mn-cs"/>
              </a:rPr>
              <a:t>Standard di controllo specifici.</a:t>
            </a:r>
          </a:p>
          <a:p>
            <a:pPr marL="214318" indent="-214318" algn="just" defTabSz="844083" rtl="0">
              <a:spcAft>
                <a:spcPts val="450"/>
              </a:spcAft>
              <a:buFont typeface="Wingdings" panose="05000000000000000000" pitchFamily="2" charset="2"/>
              <a:buChar char="q"/>
            </a:pPr>
            <a:endParaRPr lang="it-IT" sz="969" kern="1200" dirty="0">
              <a:solidFill>
                <a:srgbClr val="00338D"/>
              </a:solidFill>
              <a:latin typeface="Arial (Corpo)"/>
              <a:ea typeface="+mn-ea"/>
              <a:cs typeface="+mn-cs"/>
            </a:endParaRPr>
          </a:p>
          <a:p>
            <a:pPr marL="214318" indent="-214318" algn="just" defTabSz="844083" rtl="0">
              <a:spcAft>
                <a:spcPts val="450"/>
              </a:spcAft>
              <a:buFontTx/>
              <a:buChar char="—"/>
            </a:pPr>
            <a:r>
              <a:rPr lang="it-IT" sz="969" b="1" kern="1200" dirty="0">
                <a:solidFill>
                  <a:srgbClr val="7213EA"/>
                </a:solidFill>
                <a:latin typeface="Arial (Corpo)"/>
                <a:ea typeface="+mn-ea"/>
                <a:cs typeface="+mn-cs"/>
              </a:rPr>
              <a:t>Modifiche al Codice Etico</a:t>
            </a:r>
          </a:p>
          <a:p>
            <a:pPr marL="214318" indent="-214318" algn="just" defTabSz="844083" rtl="0">
              <a:spcAft>
                <a:spcPts val="450"/>
              </a:spcAft>
              <a:buFont typeface="Wingdings" panose="05000000000000000000" pitchFamily="2" charset="2"/>
              <a:buChar char="q"/>
            </a:pPr>
            <a:endParaRPr lang="it-IT" sz="969" kern="1200" dirty="0">
              <a:solidFill>
                <a:srgbClr val="1E49E2"/>
              </a:solidFill>
              <a:latin typeface="Arial (Corpo)"/>
              <a:ea typeface="+mn-ea"/>
              <a:cs typeface="+mn-cs"/>
            </a:endParaRPr>
          </a:p>
          <a:p>
            <a:pPr marL="214318" indent="-214318" algn="just" defTabSz="844083" rtl="0">
              <a:spcAft>
                <a:spcPts val="450"/>
              </a:spcAft>
              <a:buFontTx/>
              <a:buChar char="—"/>
            </a:pPr>
            <a:r>
              <a:rPr lang="it-IT" sz="969" b="1" kern="1200" dirty="0">
                <a:solidFill>
                  <a:srgbClr val="1E49E2"/>
                </a:solidFill>
                <a:latin typeface="Arial (Corpo)"/>
                <a:ea typeface="+mn-ea"/>
                <a:cs typeface="+mn-cs"/>
              </a:rPr>
              <a:t>Attuazione dell'Action Plan</a:t>
            </a:r>
            <a:r>
              <a:rPr lang="it-IT" sz="969" kern="1200" dirty="0">
                <a:solidFill>
                  <a:srgbClr val="1E49E2"/>
                </a:solidFill>
                <a:latin typeface="Arial (Corpo)"/>
                <a:ea typeface="+mn-ea"/>
                <a:cs typeface="+mn-cs"/>
              </a:rPr>
              <a:t>: </a:t>
            </a:r>
          </a:p>
          <a:p>
            <a:pPr marL="471499" lvl="1" indent="-128591" algn="just" defTabSz="844083" rtl="0">
              <a:spcAft>
                <a:spcPts val="450"/>
              </a:spcAft>
              <a:buFontTx/>
              <a:buChar char="–"/>
            </a:pPr>
            <a:r>
              <a:rPr lang="it-IT" sz="969" kern="1200" dirty="0">
                <a:solidFill>
                  <a:srgbClr val="00338D"/>
                </a:solidFill>
                <a:latin typeface="Arial (Corpo)"/>
                <a:ea typeface="+mn-ea"/>
                <a:cs typeface="+mn-cs"/>
              </a:rPr>
              <a:t>Predisposizione di procedure;</a:t>
            </a:r>
          </a:p>
          <a:p>
            <a:pPr marL="471499" lvl="1" indent="-128591" algn="just" defTabSz="844083" rtl="0">
              <a:spcAft>
                <a:spcPts val="450"/>
              </a:spcAft>
              <a:buFontTx/>
              <a:buChar char="–"/>
            </a:pPr>
            <a:r>
              <a:rPr lang="it-IT" sz="969" kern="1200" dirty="0">
                <a:solidFill>
                  <a:srgbClr val="00338D"/>
                </a:solidFill>
                <a:latin typeface="Arial (Corpo)"/>
                <a:ea typeface="+mn-ea"/>
                <a:cs typeface="+mn-cs"/>
              </a:rPr>
              <a:t>Reengenering dei processi;</a:t>
            </a:r>
          </a:p>
          <a:p>
            <a:pPr marL="471499" lvl="1" indent="-128591" algn="just" defTabSz="844083" rtl="0">
              <a:spcAft>
                <a:spcPts val="450"/>
              </a:spcAft>
              <a:buFontTx/>
              <a:buChar char="–"/>
            </a:pPr>
            <a:r>
              <a:rPr lang="it-IT" sz="969" kern="1200" dirty="0">
                <a:solidFill>
                  <a:srgbClr val="00338D"/>
                </a:solidFill>
                <a:latin typeface="Arial (Corpo)"/>
                <a:ea typeface="+mn-ea"/>
                <a:cs typeface="+mn-cs"/>
              </a:rPr>
              <a:t>Monitoraggio (Auditing).</a:t>
            </a:r>
          </a:p>
          <a:p>
            <a:pPr algn="just" defTabSz="844083" rtl="0">
              <a:spcAft>
                <a:spcPts val="450"/>
              </a:spcAft>
            </a:pPr>
            <a:endParaRPr lang="it-IT" sz="969" kern="1200" dirty="0">
              <a:solidFill>
                <a:srgbClr val="00338D"/>
              </a:solidFill>
              <a:latin typeface="Arial (Corpo)"/>
              <a:ea typeface="+mn-ea"/>
              <a:cs typeface="+mn-cs"/>
            </a:endParaRPr>
          </a:p>
        </p:txBody>
      </p:sp>
      <p:pic>
        <p:nvPicPr>
          <p:cNvPr id="20" name="Immagine 19">
            <a:extLst>
              <a:ext uri="{FF2B5EF4-FFF2-40B4-BE49-F238E27FC236}">
                <a16:creationId xmlns:a16="http://schemas.microsoft.com/office/drawing/2014/main" id="{93510DD2-4B1E-810D-72C5-3B930D6135C3}"/>
              </a:ext>
            </a:extLst>
          </p:cNvPr>
          <p:cNvPicPr>
            <a:picLocks noChangeAspect="1"/>
          </p:cNvPicPr>
          <p:nvPr/>
        </p:nvPicPr>
        <p:blipFill>
          <a:blip r:embed="rId2">
            <a:duotone>
              <a:schemeClr val="accent1">
                <a:shade val="45000"/>
                <a:satMod val="135000"/>
              </a:schemeClr>
              <a:prstClr val="white"/>
            </a:duotone>
          </a:blip>
          <a:stretch>
            <a:fillRect/>
          </a:stretch>
        </p:blipFill>
        <p:spPr>
          <a:xfrm>
            <a:off x="6631358" y="2019571"/>
            <a:ext cx="2245681" cy="2130908"/>
          </a:xfrm>
          <a:prstGeom prst="rect">
            <a:avLst/>
          </a:prstGeom>
        </p:spPr>
      </p:pic>
      <p:grpSp>
        <p:nvGrpSpPr>
          <p:cNvPr id="21" name="Group 4">
            <a:extLst>
              <a:ext uri="{FF2B5EF4-FFF2-40B4-BE49-F238E27FC236}">
                <a16:creationId xmlns:a16="http://schemas.microsoft.com/office/drawing/2014/main" id="{A7EDB90F-8EB5-9699-2BD1-83CAE1F20EA7}"/>
              </a:ext>
            </a:extLst>
          </p:cNvPr>
          <p:cNvGrpSpPr>
            <a:grpSpLocks noChangeAspect="1"/>
          </p:cNvGrpSpPr>
          <p:nvPr/>
        </p:nvGrpSpPr>
        <p:grpSpPr bwMode="auto">
          <a:xfrm>
            <a:off x="5098487" y="4327155"/>
            <a:ext cx="3370264" cy="1632439"/>
            <a:chOff x="4065" y="832"/>
            <a:chExt cx="3070" cy="1487"/>
          </a:xfrm>
        </p:grpSpPr>
        <p:sp>
          <p:nvSpPr>
            <p:cNvPr id="48" name="AutoShape 3">
              <a:extLst>
                <a:ext uri="{FF2B5EF4-FFF2-40B4-BE49-F238E27FC236}">
                  <a16:creationId xmlns:a16="http://schemas.microsoft.com/office/drawing/2014/main" id="{8AB53274-7172-4E4A-957F-BD9E0704727B}"/>
                </a:ext>
              </a:extLst>
            </p:cNvPr>
            <p:cNvSpPr>
              <a:spLocks noChangeAspect="1" noChangeArrowheads="1" noTextEdit="1"/>
            </p:cNvSpPr>
            <p:nvPr/>
          </p:nvSpPr>
          <p:spPr bwMode="auto">
            <a:xfrm>
              <a:off x="4067" y="890"/>
              <a:ext cx="3068" cy="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49" name="Freeform 5">
              <a:extLst>
                <a:ext uri="{FF2B5EF4-FFF2-40B4-BE49-F238E27FC236}">
                  <a16:creationId xmlns:a16="http://schemas.microsoft.com/office/drawing/2014/main" id="{AC7A6097-6F55-216B-B7AD-9EFACC57FF55}"/>
                </a:ext>
              </a:extLst>
            </p:cNvPr>
            <p:cNvSpPr>
              <a:spLocks/>
            </p:cNvSpPr>
            <p:nvPr/>
          </p:nvSpPr>
          <p:spPr bwMode="auto">
            <a:xfrm>
              <a:off x="5384" y="1598"/>
              <a:ext cx="477" cy="355"/>
            </a:xfrm>
            <a:custGeom>
              <a:avLst/>
              <a:gdLst>
                <a:gd name="T0" fmla="*/ 270 w 287"/>
                <a:gd name="T1" fmla="*/ 0 h 213"/>
                <a:gd name="T2" fmla="*/ 18 w 287"/>
                <a:gd name="T3" fmla="*/ 0 h 213"/>
                <a:gd name="T4" fmla="*/ 1 w 287"/>
                <a:gd name="T5" fmla="*/ 16 h 213"/>
                <a:gd name="T6" fmla="*/ 1 w 287"/>
                <a:gd name="T7" fmla="*/ 196 h 213"/>
                <a:gd name="T8" fmla="*/ 18 w 287"/>
                <a:gd name="T9" fmla="*/ 212 h 213"/>
                <a:gd name="T10" fmla="*/ 270 w 287"/>
                <a:gd name="T11" fmla="*/ 212 h 213"/>
                <a:gd name="T12" fmla="*/ 286 w 287"/>
                <a:gd name="T13" fmla="*/ 196 h 213"/>
                <a:gd name="T14" fmla="*/ 286 w 287"/>
                <a:gd name="T15" fmla="*/ 16 h 213"/>
                <a:gd name="T16" fmla="*/ 270 w 287"/>
                <a:gd name="T1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13">
                  <a:moveTo>
                    <a:pt x="270" y="0"/>
                  </a:moveTo>
                  <a:cubicBezTo>
                    <a:pt x="249" y="0"/>
                    <a:pt x="35" y="0"/>
                    <a:pt x="18" y="0"/>
                  </a:cubicBezTo>
                  <a:cubicBezTo>
                    <a:pt x="0" y="0"/>
                    <a:pt x="1" y="16"/>
                    <a:pt x="1" y="16"/>
                  </a:cubicBezTo>
                  <a:cubicBezTo>
                    <a:pt x="1" y="16"/>
                    <a:pt x="1" y="178"/>
                    <a:pt x="1" y="196"/>
                  </a:cubicBezTo>
                  <a:cubicBezTo>
                    <a:pt x="1" y="213"/>
                    <a:pt x="18" y="212"/>
                    <a:pt x="18" y="212"/>
                  </a:cubicBezTo>
                  <a:cubicBezTo>
                    <a:pt x="270" y="212"/>
                    <a:pt x="270" y="212"/>
                    <a:pt x="270" y="212"/>
                  </a:cubicBezTo>
                  <a:cubicBezTo>
                    <a:pt x="270" y="212"/>
                    <a:pt x="286" y="213"/>
                    <a:pt x="286" y="196"/>
                  </a:cubicBezTo>
                  <a:cubicBezTo>
                    <a:pt x="286" y="178"/>
                    <a:pt x="286" y="16"/>
                    <a:pt x="286" y="16"/>
                  </a:cubicBezTo>
                  <a:cubicBezTo>
                    <a:pt x="286" y="16"/>
                    <a:pt x="287" y="0"/>
                    <a:pt x="270" y="0"/>
                  </a:cubicBezTo>
                  <a:close/>
                </a:path>
              </a:pathLst>
            </a:custGeom>
            <a:solidFill>
              <a:srgbClr val="074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50" name="Rectangle 6">
              <a:extLst>
                <a:ext uri="{FF2B5EF4-FFF2-40B4-BE49-F238E27FC236}">
                  <a16:creationId xmlns:a16="http://schemas.microsoft.com/office/drawing/2014/main" id="{F066465C-81F1-D929-0C00-AB77A21DFCBF}"/>
                </a:ext>
              </a:extLst>
            </p:cNvPr>
            <p:cNvSpPr>
              <a:spLocks noChangeArrowheads="1"/>
            </p:cNvSpPr>
            <p:nvPr/>
          </p:nvSpPr>
          <p:spPr bwMode="auto">
            <a:xfrm>
              <a:off x="5417" y="1653"/>
              <a:ext cx="411" cy="266"/>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51" name="Rectangle 7">
              <a:extLst>
                <a:ext uri="{FF2B5EF4-FFF2-40B4-BE49-F238E27FC236}">
                  <a16:creationId xmlns:a16="http://schemas.microsoft.com/office/drawing/2014/main" id="{5E2253B3-009B-3D2C-7A67-9546A900C143}"/>
                </a:ext>
              </a:extLst>
            </p:cNvPr>
            <p:cNvSpPr>
              <a:spLocks noChangeArrowheads="1"/>
            </p:cNvSpPr>
            <p:nvPr/>
          </p:nvSpPr>
          <p:spPr bwMode="auto">
            <a:xfrm>
              <a:off x="5803" y="1613"/>
              <a:ext cx="25"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52" name="Rectangle 8">
              <a:extLst>
                <a:ext uri="{FF2B5EF4-FFF2-40B4-BE49-F238E27FC236}">
                  <a16:creationId xmlns:a16="http://schemas.microsoft.com/office/drawing/2014/main" id="{67277D2A-A6AC-F064-CF4D-66AF73D0D486}"/>
                </a:ext>
              </a:extLst>
            </p:cNvPr>
            <p:cNvSpPr>
              <a:spLocks noChangeArrowheads="1"/>
            </p:cNvSpPr>
            <p:nvPr/>
          </p:nvSpPr>
          <p:spPr bwMode="auto">
            <a:xfrm>
              <a:off x="5758" y="1613"/>
              <a:ext cx="25"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53" name="Rectangle 9">
              <a:extLst>
                <a:ext uri="{FF2B5EF4-FFF2-40B4-BE49-F238E27FC236}">
                  <a16:creationId xmlns:a16="http://schemas.microsoft.com/office/drawing/2014/main" id="{E27253F0-5A55-8045-618E-9E0AA20A300B}"/>
                </a:ext>
              </a:extLst>
            </p:cNvPr>
            <p:cNvSpPr>
              <a:spLocks noChangeArrowheads="1"/>
            </p:cNvSpPr>
            <p:nvPr/>
          </p:nvSpPr>
          <p:spPr bwMode="auto">
            <a:xfrm>
              <a:off x="5713" y="1613"/>
              <a:ext cx="25"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54" name="Rectangle 10">
              <a:extLst>
                <a:ext uri="{FF2B5EF4-FFF2-40B4-BE49-F238E27FC236}">
                  <a16:creationId xmlns:a16="http://schemas.microsoft.com/office/drawing/2014/main" id="{CE96230D-83BC-6F49-E7F6-CFB247539205}"/>
                </a:ext>
              </a:extLst>
            </p:cNvPr>
            <p:cNvSpPr>
              <a:spLocks noChangeArrowheads="1"/>
            </p:cNvSpPr>
            <p:nvPr/>
          </p:nvSpPr>
          <p:spPr bwMode="auto">
            <a:xfrm>
              <a:off x="5440" y="1678"/>
              <a:ext cx="228" cy="205"/>
            </a:xfrm>
            <a:prstGeom prst="rect">
              <a:avLst/>
            </a:prstGeom>
            <a:solidFill>
              <a:srgbClr val="FAA8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55" name="Freeform 11">
              <a:extLst>
                <a:ext uri="{FF2B5EF4-FFF2-40B4-BE49-F238E27FC236}">
                  <a16:creationId xmlns:a16="http://schemas.microsoft.com/office/drawing/2014/main" id="{137DC8D3-52C3-7C09-1FDD-CBD68DC31EF1}"/>
                </a:ext>
              </a:extLst>
            </p:cNvPr>
            <p:cNvSpPr>
              <a:spLocks/>
            </p:cNvSpPr>
            <p:nvPr/>
          </p:nvSpPr>
          <p:spPr bwMode="auto">
            <a:xfrm>
              <a:off x="5440" y="1786"/>
              <a:ext cx="228" cy="97"/>
            </a:xfrm>
            <a:custGeom>
              <a:avLst/>
              <a:gdLst>
                <a:gd name="T0" fmla="*/ 0 w 228"/>
                <a:gd name="T1" fmla="*/ 33 h 97"/>
                <a:gd name="T2" fmla="*/ 0 w 228"/>
                <a:gd name="T3" fmla="*/ 97 h 97"/>
                <a:gd name="T4" fmla="*/ 228 w 228"/>
                <a:gd name="T5" fmla="*/ 97 h 97"/>
                <a:gd name="T6" fmla="*/ 228 w 228"/>
                <a:gd name="T7" fmla="*/ 33 h 97"/>
                <a:gd name="T8" fmla="*/ 213 w 228"/>
                <a:gd name="T9" fmla="*/ 62 h 97"/>
                <a:gd name="T10" fmla="*/ 192 w 228"/>
                <a:gd name="T11" fmla="*/ 15 h 97"/>
                <a:gd name="T12" fmla="*/ 160 w 228"/>
                <a:gd name="T13" fmla="*/ 72 h 97"/>
                <a:gd name="T14" fmla="*/ 135 w 228"/>
                <a:gd name="T15" fmla="*/ 0 h 97"/>
                <a:gd name="T16" fmla="*/ 109 w 228"/>
                <a:gd name="T17" fmla="*/ 82 h 97"/>
                <a:gd name="T18" fmla="*/ 89 w 228"/>
                <a:gd name="T19" fmla="*/ 22 h 97"/>
                <a:gd name="T20" fmla="*/ 65 w 228"/>
                <a:gd name="T21" fmla="*/ 40 h 97"/>
                <a:gd name="T22" fmla="*/ 40 w 228"/>
                <a:gd name="T23" fmla="*/ 18 h 97"/>
                <a:gd name="T24" fmla="*/ 12 w 228"/>
                <a:gd name="T25" fmla="*/ 82 h 97"/>
                <a:gd name="T26" fmla="*/ 0 w 228"/>
                <a:gd name="T27" fmla="*/ 3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97">
                  <a:moveTo>
                    <a:pt x="0" y="33"/>
                  </a:moveTo>
                  <a:lnTo>
                    <a:pt x="0" y="97"/>
                  </a:lnTo>
                  <a:lnTo>
                    <a:pt x="228" y="97"/>
                  </a:lnTo>
                  <a:lnTo>
                    <a:pt x="228" y="33"/>
                  </a:lnTo>
                  <a:lnTo>
                    <a:pt x="213" y="62"/>
                  </a:lnTo>
                  <a:lnTo>
                    <a:pt x="192" y="15"/>
                  </a:lnTo>
                  <a:lnTo>
                    <a:pt x="160" y="72"/>
                  </a:lnTo>
                  <a:lnTo>
                    <a:pt x="135" y="0"/>
                  </a:lnTo>
                  <a:lnTo>
                    <a:pt x="109" y="82"/>
                  </a:lnTo>
                  <a:lnTo>
                    <a:pt x="89" y="22"/>
                  </a:lnTo>
                  <a:lnTo>
                    <a:pt x="65" y="40"/>
                  </a:lnTo>
                  <a:lnTo>
                    <a:pt x="40" y="18"/>
                  </a:lnTo>
                  <a:lnTo>
                    <a:pt x="12" y="82"/>
                  </a:lnTo>
                  <a:lnTo>
                    <a:pt x="0" y="33"/>
                  </a:lnTo>
                  <a:close/>
                </a:path>
              </a:pathLst>
            </a:custGeom>
            <a:solidFill>
              <a:srgbClr val="F26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56" name="Rectangle 12">
              <a:extLst>
                <a:ext uri="{FF2B5EF4-FFF2-40B4-BE49-F238E27FC236}">
                  <a16:creationId xmlns:a16="http://schemas.microsoft.com/office/drawing/2014/main" id="{D218FACC-C4A2-780F-83B6-7B609FE7ED9F}"/>
                </a:ext>
              </a:extLst>
            </p:cNvPr>
            <p:cNvSpPr>
              <a:spLocks noChangeArrowheads="1"/>
            </p:cNvSpPr>
            <p:nvPr/>
          </p:nvSpPr>
          <p:spPr bwMode="auto">
            <a:xfrm>
              <a:off x="5688" y="1714"/>
              <a:ext cx="123" cy="17"/>
            </a:xfrm>
            <a:prstGeom prst="rect">
              <a:avLst/>
            </a:prstGeom>
            <a:solidFill>
              <a:srgbClr val="71BA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57" name="Rectangle 13">
              <a:extLst>
                <a:ext uri="{FF2B5EF4-FFF2-40B4-BE49-F238E27FC236}">
                  <a16:creationId xmlns:a16="http://schemas.microsoft.com/office/drawing/2014/main" id="{BAFA88A5-93D6-4E57-0215-4CAFBBC8EF66}"/>
                </a:ext>
              </a:extLst>
            </p:cNvPr>
            <p:cNvSpPr>
              <a:spLocks noChangeArrowheads="1"/>
            </p:cNvSpPr>
            <p:nvPr/>
          </p:nvSpPr>
          <p:spPr bwMode="auto">
            <a:xfrm>
              <a:off x="5688" y="1836"/>
              <a:ext cx="123" cy="17"/>
            </a:xfrm>
            <a:prstGeom prst="rect">
              <a:avLst/>
            </a:prstGeom>
            <a:solidFill>
              <a:srgbClr val="71BA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58" name="Rectangle 14">
              <a:extLst>
                <a:ext uri="{FF2B5EF4-FFF2-40B4-BE49-F238E27FC236}">
                  <a16:creationId xmlns:a16="http://schemas.microsoft.com/office/drawing/2014/main" id="{1488A8F3-BA06-0A47-D70D-B906A0E0D09E}"/>
                </a:ext>
              </a:extLst>
            </p:cNvPr>
            <p:cNvSpPr>
              <a:spLocks noChangeArrowheads="1"/>
            </p:cNvSpPr>
            <p:nvPr/>
          </p:nvSpPr>
          <p:spPr bwMode="auto">
            <a:xfrm>
              <a:off x="5688" y="1796"/>
              <a:ext cx="123" cy="17"/>
            </a:xfrm>
            <a:prstGeom prst="rect">
              <a:avLst/>
            </a:prstGeom>
            <a:solidFill>
              <a:srgbClr val="71BA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59" name="Rectangle 15">
              <a:extLst>
                <a:ext uri="{FF2B5EF4-FFF2-40B4-BE49-F238E27FC236}">
                  <a16:creationId xmlns:a16="http://schemas.microsoft.com/office/drawing/2014/main" id="{72489637-9182-66D1-7D42-5A3D637675B5}"/>
                </a:ext>
              </a:extLst>
            </p:cNvPr>
            <p:cNvSpPr>
              <a:spLocks noChangeArrowheads="1"/>
            </p:cNvSpPr>
            <p:nvPr/>
          </p:nvSpPr>
          <p:spPr bwMode="auto">
            <a:xfrm>
              <a:off x="5688" y="1754"/>
              <a:ext cx="123" cy="19"/>
            </a:xfrm>
            <a:prstGeom prst="rect">
              <a:avLst/>
            </a:prstGeom>
            <a:solidFill>
              <a:srgbClr val="71BA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0" name="Freeform 16">
              <a:extLst>
                <a:ext uri="{FF2B5EF4-FFF2-40B4-BE49-F238E27FC236}">
                  <a16:creationId xmlns:a16="http://schemas.microsoft.com/office/drawing/2014/main" id="{657C619E-8FDA-A446-0957-F738760A164C}"/>
                </a:ext>
              </a:extLst>
            </p:cNvPr>
            <p:cNvSpPr>
              <a:spLocks/>
            </p:cNvSpPr>
            <p:nvPr/>
          </p:nvSpPr>
          <p:spPr bwMode="auto">
            <a:xfrm>
              <a:off x="4489" y="1360"/>
              <a:ext cx="248" cy="186"/>
            </a:xfrm>
            <a:custGeom>
              <a:avLst/>
              <a:gdLst>
                <a:gd name="T0" fmla="*/ 215 w 248"/>
                <a:gd name="T1" fmla="*/ 0 h 186"/>
                <a:gd name="T2" fmla="*/ 0 w 248"/>
                <a:gd name="T3" fmla="*/ 135 h 186"/>
                <a:gd name="T4" fmla="*/ 32 w 248"/>
                <a:gd name="T5" fmla="*/ 186 h 186"/>
                <a:gd name="T6" fmla="*/ 248 w 248"/>
                <a:gd name="T7" fmla="*/ 51 h 186"/>
                <a:gd name="T8" fmla="*/ 215 w 248"/>
                <a:gd name="T9" fmla="*/ 0 h 186"/>
              </a:gdLst>
              <a:ahLst/>
              <a:cxnLst>
                <a:cxn ang="0">
                  <a:pos x="T0" y="T1"/>
                </a:cxn>
                <a:cxn ang="0">
                  <a:pos x="T2" y="T3"/>
                </a:cxn>
                <a:cxn ang="0">
                  <a:pos x="T4" y="T5"/>
                </a:cxn>
                <a:cxn ang="0">
                  <a:pos x="T6" y="T7"/>
                </a:cxn>
                <a:cxn ang="0">
                  <a:pos x="T8" y="T9"/>
                </a:cxn>
              </a:cxnLst>
              <a:rect l="0" t="0" r="r" b="b"/>
              <a:pathLst>
                <a:path w="248" h="186">
                  <a:moveTo>
                    <a:pt x="215" y="0"/>
                  </a:moveTo>
                  <a:lnTo>
                    <a:pt x="0" y="135"/>
                  </a:lnTo>
                  <a:lnTo>
                    <a:pt x="32" y="186"/>
                  </a:lnTo>
                  <a:lnTo>
                    <a:pt x="248" y="51"/>
                  </a:lnTo>
                  <a:lnTo>
                    <a:pt x="215" y="0"/>
                  </a:lnTo>
                  <a:close/>
                </a:path>
              </a:pathLst>
            </a:custGeom>
            <a:solidFill>
              <a:srgbClr val="218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1" name="Freeform 17">
              <a:extLst>
                <a:ext uri="{FF2B5EF4-FFF2-40B4-BE49-F238E27FC236}">
                  <a16:creationId xmlns:a16="http://schemas.microsoft.com/office/drawing/2014/main" id="{509B32F2-0788-768A-9193-210251837F37}"/>
                </a:ext>
              </a:extLst>
            </p:cNvPr>
            <p:cNvSpPr>
              <a:spLocks/>
            </p:cNvSpPr>
            <p:nvPr/>
          </p:nvSpPr>
          <p:spPr bwMode="auto">
            <a:xfrm>
              <a:off x="5003" y="1236"/>
              <a:ext cx="258" cy="160"/>
            </a:xfrm>
            <a:custGeom>
              <a:avLst/>
              <a:gdLst>
                <a:gd name="T0" fmla="*/ 258 w 258"/>
                <a:gd name="T1" fmla="*/ 104 h 160"/>
                <a:gd name="T2" fmla="*/ 25 w 258"/>
                <a:gd name="T3" fmla="*/ 0 h 160"/>
                <a:gd name="T4" fmla="*/ 0 w 258"/>
                <a:gd name="T5" fmla="*/ 57 h 160"/>
                <a:gd name="T6" fmla="*/ 233 w 258"/>
                <a:gd name="T7" fmla="*/ 160 h 160"/>
                <a:gd name="T8" fmla="*/ 258 w 258"/>
                <a:gd name="T9" fmla="*/ 104 h 160"/>
              </a:gdLst>
              <a:ahLst/>
              <a:cxnLst>
                <a:cxn ang="0">
                  <a:pos x="T0" y="T1"/>
                </a:cxn>
                <a:cxn ang="0">
                  <a:pos x="T2" y="T3"/>
                </a:cxn>
                <a:cxn ang="0">
                  <a:pos x="T4" y="T5"/>
                </a:cxn>
                <a:cxn ang="0">
                  <a:pos x="T6" y="T7"/>
                </a:cxn>
                <a:cxn ang="0">
                  <a:pos x="T8" y="T9"/>
                </a:cxn>
              </a:cxnLst>
              <a:rect l="0" t="0" r="r" b="b"/>
              <a:pathLst>
                <a:path w="258" h="160">
                  <a:moveTo>
                    <a:pt x="258" y="104"/>
                  </a:moveTo>
                  <a:lnTo>
                    <a:pt x="25" y="0"/>
                  </a:lnTo>
                  <a:lnTo>
                    <a:pt x="0" y="57"/>
                  </a:lnTo>
                  <a:lnTo>
                    <a:pt x="233" y="160"/>
                  </a:lnTo>
                  <a:lnTo>
                    <a:pt x="258" y="104"/>
                  </a:lnTo>
                  <a:close/>
                </a:path>
              </a:pathLst>
            </a:custGeom>
            <a:solidFill>
              <a:srgbClr val="218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2" name="Freeform 18">
              <a:extLst>
                <a:ext uri="{FF2B5EF4-FFF2-40B4-BE49-F238E27FC236}">
                  <a16:creationId xmlns:a16="http://schemas.microsoft.com/office/drawing/2014/main" id="{233C5898-80F1-FFE9-66AA-4B9673AD0D85}"/>
                </a:ext>
              </a:extLst>
            </p:cNvPr>
            <p:cNvSpPr>
              <a:spLocks/>
            </p:cNvSpPr>
            <p:nvPr/>
          </p:nvSpPr>
          <p:spPr bwMode="auto">
            <a:xfrm>
              <a:off x="4114" y="1211"/>
              <a:ext cx="369" cy="244"/>
            </a:xfrm>
            <a:custGeom>
              <a:avLst/>
              <a:gdLst>
                <a:gd name="T0" fmla="*/ 16 w 369"/>
                <a:gd name="T1" fmla="*/ 0 h 244"/>
                <a:gd name="T2" fmla="*/ 0 w 369"/>
                <a:gd name="T3" fmla="*/ 30 h 244"/>
                <a:gd name="T4" fmla="*/ 352 w 369"/>
                <a:gd name="T5" fmla="*/ 244 h 244"/>
                <a:gd name="T6" fmla="*/ 369 w 369"/>
                <a:gd name="T7" fmla="*/ 214 h 244"/>
                <a:gd name="T8" fmla="*/ 16 w 369"/>
                <a:gd name="T9" fmla="*/ 0 h 244"/>
              </a:gdLst>
              <a:ahLst/>
              <a:cxnLst>
                <a:cxn ang="0">
                  <a:pos x="T0" y="T1"/>
                </a:cxn>
                <a:cxn ang="0">
                  <a:pos x="T2" y="T3"/>
                </a:cxn>
                <a:cxn ang="0">
                  <a:pos x="T4" y="T5"/>
                </a:cxn>
                <a:cxn ang="0">
                  <a:pos x="T6" y="T7"/>
                </a:cxn>
                <a:cxn ang="0">
                  <a:pos x="T8" y="T9"/>
                </a:cxn>
              </a:cxnLst>
              <a:rect l="0" t="0" r="r" b="b"/>
              <a:pathLst>
                <a:path w="369" h="244">
                  <a:moveTo>
                    <a:pt x="16" y="0"/>
                  </a:moveTo>
                  <a:lnTo>
                    <a:pt x="0" y="30"/>
                  </a:lnTo>
                  <a:lnTo>
                    <a:pt x="352" y="244"/>
                  </a:lnTo>
                  <a:lnTo>
                    <a:pt x="369" y="214"/>
                  </a:lnTo>
                  <a:lnTo>
                    <a:pt x="16" y="0"/>
                  </a:lnTo>
                  <a:close/>
                </a:path>
              </a:pathLst>
            </a:custGeom>
            <a:solidFill>
              <a:srgbClr val="218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3" name="Freeform 19">
              <a:extLst>
                <a:ext uri="{FF2B5EF4-FFF2-40B4-BE49-F238E27FC236}">
                  <a16:creationId xmlns:a16="http://schemas.microsoft.com/office/drawing/2014/main" id="{84DCA633-427D-69C0-ACC6-F6104E1518CF}"/>
                </a:ext>
              </a:extLst>
            </p:cNvPr>
            <p:cNvSpPr>
              <a:spLocks/>
            </p:cNvSpPr>
            <p:nvPr/>
          </p:nvSpPr>
          <p:spPr bwMode="auto">
            <a:xfrm>
              <a:off x="5203" y="1206"/>
              <a:ext cx="435" cy="254"/>
            </a:xfrm>
            <a:custGeom>
              <a:avLst/>
              <a:gdLst>
                <a:gd name="T0" fmla="*/ 420 w 435"/>
                <a:gd name="T1" fmla="*/ 254 h 254"/>
                <a:gd name="T2" fmla="*/ 435 w 435"/>
                <a:gd name="T3" fmla="*/ 224 h 254"/>
                <a:gd name="T4" fmla="*/ 16 w 435"/>
                <a:gd name="T5" fmla="*/ 0 h 254"/>
                <a:gd name="T6" fmla="*/ 0 w 435"/>
                <a:gd name="T7" fmla="*/ 30 h 254"/>
                <a:gd name="T8" fmla="*/ 420 w 435"/>
                <a:gd name="T9" fmla="*/ 254 h 254"/>
              </a:gdLst>
              <a:ahLst/>
              <a:cxnLst>
                <a:cxn ang="0">
                  <a:pos x="T0" y="T1"/>
                </a:cxn>
                <a:cxn ang="0">
                  <a:pos x="T2" y="T3"/>
                </a:cxn>
                <a:cxn ang="0">
                  <a:pos x="T4" y="T5"/>
                </a:cxn>
                <a:cxn ang="0">
                  <a:pos x="T6" y="T7"/>
                </a:cxn>
                <a:cxn ang="0">
                  <a:pos x="T8" y="T9"/>
                </a:cxn>
              </a:cxnLst>
              <a:rect l="0" t="0" r="r" b="b"/>
              <a:pathLst>
                <a:path w="435" h="254">
                  <a:moveTo>
                    <a:pt x="420" y="254"/>
                  </a:moveTo>
                  <a:lnTo>
                    <a:pt x="435" y="224"/>
                  </a:lnTo>
                  <a:lnTo>
                    <a:pt x="16" y="0"/>
                  </a:lnTo>
                  <a:lnTo>
                    <a:pt x="0" y="30"/>
                  </a:lnTo>
                  <a:lnTo>
                    <a:pt x="420" y="254"/>
                  </a:lnTo>
                  <a:close/>
                </a:path>
              </a:pathLst>
            </a:custGeom>
            <a:solidFill>
              <a:srgbClr val="218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4" name="Freeform 20">
              <a:extLst>
                <a:ext uri="{FF2B5EF4-FFF2-40B4-BE49-F238E27FC236}">
                  <a16:creationId xmlns:a16="http://schemas.microsoft.com/office/drawing/2014/main" id="{A2DAA496-FD0B-11EF-CA68-06122C6E71F6}"/>
                </a:ext>
              </a:extLst>
            </p:cNvPr>
            <p:cNvSpPr>
              <a:spLocks/>
            </p:cNvSpPr>
            <p:nvPr/>
          </p:nvSpPr>
          <p:spPr bwMode="auto">
            <a:xfrm>
              <a:off x="5598" y="1106"/>
              <a:ext cx="385" cy="352"/>
            </a:xfrm>
            <a:custGeom>
              <a:avLst/>
              <a:gdLst>
                <a:gd name="T0" fmla="*/ 385 w 385"/>
                <a:gd name="T1" fmla="*/ 25 h 352"/>
                <a:gd name="T2" fmla="*/ 361 w 385"/>
                <a:gd name="T3" fmla="*/ 0 h 352"/>
                <a:gd name="T4" fmla="*/ 0 w 385"/>
                <a:gd name="T5" fmla="*/ 327 h 352"/>
                <a:gd name="T6" fmla="*/ 22 w 385"/>
                <a:gd name="T7" fmla="*/ 352 h 352"/>
                <a:gd name="T8" fmla="*/ 385 w 385"/>
                <a:gd name="T9" fmla="*/ 25 h 352"/>
              </a:gdLst>
              <a:ahLst/>
              <a:cxnLst>
                <a:cxn ang="0">
                  <a:pos x="T0" y="T1"/>
                </a:cxn>
                <a:cxn ang="0">
                  <a:pos x="T2" y="T3"/>
                </a:cxn>
                <a:cxn ang="0">
                  <a:pos x="T4" y="T5"/>
                </a:cxn>
                <a:cxn ang="0">
                  <a:pos x="T6" y="T7"/>
                </a:cxn>
                <a:cxn ang="0">
                  <a:pos x="T8" y="T9"/>
                </a:cxn>
              </a:cxnLst>
              <a:rect l="0" t="0" r="r" b="b"/>
              <a:pathLst>
                <a:path w="385" h="352">
                  <a:moveTo>
                    <a:pt x="385" y="25"/>
                  </a:moveTo>
                  <a:lnTo>
                    <a:pt x="361" y="0"/>
                  </a:lnTo>
                  <a:lnTo>
                    <a:pt x="0" y="327"/>
                  </a:lnTo>
                  <a:lnTo>
                    <a:pt x="22" y="352"/>
                  </a:lnTo>
                  <a:lnTo>
                    <a:pt x="385" y="25"/>
                  </a:lnTo>
                  <a:close/>
                </a:path>
              </a:pathLst>
            </a:custGeom>
            <a:solidFill>
              <a:srgbClr val="218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5" name="Freeform 21">
              <a:extLst>
                <a:ext uri="{FF2B5EF4-FFF2-40B4-BE49-F238E27FC236}">
                  <a16:creationId xmlns:a16="http://schemas.microsoft.com/office/drawing/2014/main" id="{D196F3A1-4F12-48AF-BD0D-E2D16A04C8F1}"/>
                </a:ext>
              </a:extLst>
            </p:cNvPr>
            <p:cNvSpPr>
              <a:spLocks/>
            </p:cNvSpPr>
            <p:nvPr/>
          </p:nvSpPr>
          <p:spPr bwMode="auto">
            <a:xfrm>
              <a:off x="4883" y="1103"/>
              <a:ext cx="198" cy="340"/>
            </a:xfrm>
            <a:custGeom>
              <a:avLst/>
              <a:gdLst>
                <a:gd name="T0" fmla="*/ 0 w 119"/>
                <a:gd name="T1" fmla="*/ 127 h 204"/>
                <a:gd name="T2" fmla="*/ 88 w 119"/>
                <a:gd name="T3" fmla="*/ 204 h 204"/>
                <a:gd name="T4" fmla="*/ 119 w 119"/>
                <a:gd name="T5" fmla="*/ 123 h 204"/>
                <a:gd name="T6" fmla="*/ 0 w 119"/>
                <a:gd name="T7" fmla="*/ 0 h 204"/>
                <a:gd name="T8" fmla="*/ 0 w 119"/>
                <a:gd name="T9" fmla="*/ 127 h 204"/>
              </a:gdLst>
              <a:ahLst/>
              <a:cxnLst>
                <a:cxn ang="0">
                  <a:pos x="T0" y="T1"/>
                </a:cxn>
                <a:cxn ang="0">
                  <a:pos x="T2" y="T3"/>
                </a:cxn>
                <a:cxn ang="0">
                  <a:pos x="T4" y="T5"/>
                </a:cxn>
                <a:cxn ang="0">
                  <a:pos x="T6" y="T7"/>
                </a:cxn>
                <a:cxn ang="0">
                  <a:pos x="T8" y="T9"/>
                </a:cxn>
              </a:cxnLst>
              <a:rect l="0" t="0" r="r" b="b"/>
              <a:pathLst>
                <a:path w="119" h="204">
                  <a:moveTo>
                    <a:pt x="0" y="127"/>
                  </a:moveTo>
                  <a:cubicBezTo>
                    <a:pt x="88" y="204"/>
                    <a:pt x="88" y="204"/>
                    <a:pt x="88" y="204"/>
                  </a:cubicBezTo>
                  <a:cubicBezTo>
                    <a:pt x="107" y="182"/>
                    <a:pt x="119" y="154"/>
                    <a:pt x="119" y="123"/>
                  </a:cubicBezTo>
                  <a:cubicBezTo>
                    <a:pt x="119" y="56"/>
                    <a:pt x="66" y="2"/>
                    <a:pt x="0" y="0"/>
                  </a:cubicBezTo>
                  <a:lnTo>
                    <a:pt x="0" y="127"/>
                  </a:lnTo>
                  <a:close/>
                </a:path>
              </a:pathLst>
            </a:custGeom>
            <a:solidFill>
              <a:srgbClr val="F26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6" name="Freeform 22">
              <a:extLst>
                <a:ext uri="{FF2B5EF4-FFF2-40B4-BE49-F238E27FC236}">
                  <a16:creationId xmlns:a16="http://schemas.microsoft.com/office/drawing/2014/main" id="{38B9843D-BD71-DCE2-6DE2-5F8068676BCE}"/>
                </a:ext>
              </a:extLst>
            </p:cNvPr>
            <p:cNvSpPr>
              <a:spLocks/>
            </p:cNvSpPr>
            <p:nvPr/>
          </p:nvSpPr>
          <p:spPr bwMode="auto">
            <a:xfrm>
              <a:off x="4639" y="1130"/>
              <a:ext cx="348" cy="410"/>
            </a:xfrm>
            <a:custGeom>
              <a:avLst/>
              <a:gdLst>
                <a:gd name="T0" fmla="*/ 118 w 209"/>
                <a:gd name="T1" fmla="*/ 130 h 246"/>
                <a:gd name="T2" fmla="*/ 118 w 209"/>
                <a:gd name="T3" fmla="*/ 130 h 246"/>
                <a:gd name="T4" fmla="*/ 118 w 209"/>
                <a:gd name="T5" fmla="*/ 0 h 246"/>
                <a:gd name="T6" fmla="*/ 0 w 209"/>
                <a:gd name="T7" fmla="*/ 123 h 246"/>
                <a:gd name="T8" fmla="*/ 123 w 209"/>
                <a:gd name="T9" fmla="*/ 246 h 246"/>
                <a:gd name="T10" fmla="*/ 209 w 209"/>
                <a:gd name="T11" fmla="*/ 210 h 246"/>
                <a:gd name="T12" fmla="*/ 118 w 209"/>
                <a:gd name="T13" fmla="*/ 130 h 246"/>
              </a:gdLst>
              <a:ahLst/>
              <a:cxnLst>
                <a:cxn ang="0">
                  <a:pos x="T0" y="T1"/>
                </a:cxn>
                <a:cxn ang="0">
                  <a:pos x="T2" y="T3"/>
                </a:cxn>
                <a:cxn ang="0">
                  <a:pos x="T4" y="T5"/>
                </a:cxn>
                <a:cxn ang="0">
                  <a:pos x="T6" y="T7"/>
                </a:cxn>
                <a:cxn ang="0">
                  <a:pos x="T8" y="T9"/>
                </a:cxn>
                <a:cxn ang="0">
                  <a:pos x="T10" y="T11"/>
                </a:cxn>
                <a:cxn ang="0">
                  <a:pos x="T12" y="T13"/>
                </a:cxn>
              </a:cxnLst>
              <a:rect l="0" t="0" r="r" b="b"/>
              <a:pathLst>
                <a:path w="209" h="246">
                  <a:moveTo>
                    <a:pt x="118" y="130"/>
                  </a:moveTo>
                  <a:cubicBezTo>
                    <a:pt x="118" y="130"/>
                    <a:pt x="118" y="130"/>
                    <a:pt x="118" y="130"/>
                  </a:cubicBezTo>
                  <a:cubicBezTo>
                    <a:pt x="118" y="0"/>
                    <a:pt x="118" y="0"/>
                    <a:pt x="118" y="0"/>
                  </a:cubicBezTo>
                  <a:cubicBezTo>
                    <a:pt x="52" y="3"/>
                    <a:pt x="0" y="57"/>
                    <a:pt x="0" y="123"/>
                  </a:cubicBezTo>
                  <a:cubicBezTo>
                    <a:pt x="0" y="191"/>
                    <a:pt x="55" y="246"/>
                    <a:pt x="123" y="246"/>
                  </a:cubicBezTo>
                  <a:cubicBezTo>
                    <a:pt x="157" y="246"/>
                    <a:pt x="187" y="233"/>
                    <a:pt x="209" y="210"/>
                  </a:cubicBezTo>
                  <a:lnTo>
                    <a:pt x="118" y="13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dirty="0">
                <a:solidFill>
                  <a:srgbClr val="000000"/>
                </a:solidFill>
                <a:latin typeface="Arial"/>
                <a:ea typeface="+mn-ea"/>
                <a:cs typeface="+mn-cs"/>
              </a:endParaRPr>
            </a:p>
          </p:txBody>
        </p:sp>
        <p:sp>
          <p:nvSpPr>
            <p:cNvPr id="67" name="Oval 23">
              <a:extLst>
                <a:ext uri="{FF2B5EF4-FFF2-40B4-BE49-F238E27FC236}">
                  <a16:creationId xmlns:a16="http://schemas.microsoft.com/office/drawing/2014/main" id="{9C970B51-9601-0BD6-3D19-6CC141384095}"/>
                </a:ext>
              </a:extLst>
            </p:cNvPr>
            <p:cNvSpPr>
              <a:spLocks noChangeArrowheads="1"/>
            </p:cNvSpPr>
            <p:nvPr/>
          </p:nvSpPr>
          <p:spPr bwMode="auto">
            <a:xfrm>
              <a:off x="5562" y="1391"/>
              <a:ext cx="101" cy="102"/>
            </a:xfrm>
            <a:prstGeom prst="ellipse">
              <a:avLst/>
            </a:prstGeom>
            <a:solidFill>
              <a:srgbClr val="218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8" name="Oval 24">
              <a:extLst>
                <a:ext uri="{FF2B5EF4-FFF2-40B4-BE49-F238E27FC236}">
                  <a16:creationId xmlns:a16="http://schemas.microsoft.com/office/drawing/2014/main" id="{7C7C8870-1352-E59D-1389-4C4E2A882B8F}"/>
                </a:ext>
              </a:extLst>
            </p:cNvPr>
            <p:cNvSpPr>
              <a:spLocks noChangeArrowheads="1"/>
            </p:cNvSpPr>
            <p:nvPr/>
          </p:nvSpPr>
          <p:spPr bwMode="auto">
            <a:xfrm>
              <a:off x="4065" y="1173"/>
              <a:ext cx="82" cy="82"/>
            </a:xfrm>
            <a:prstGeom prst="ellipse">
              <a:avLst/>
            </a:prstGeom>
            <a:solidFill>
              <a:srgbClr val="218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69" name="Oval 25">
              <a:extLst>
                <a:ext uri="{FF2B5EF4-FFF2-40B4-BE49-F238E27FC236}">
                  <a16:creationId xmlns:a16="http://schemas.microsoft.com/office/drawing/2014/main" id="{BC40DA90-2D7E-BECF-8611-EAC622A57AF4}"/>
                </a:ext>
              </a:extLst>
            </p:cNvPr>
            <p:cNvSpPr>
              <a:spLocks noChangeArrowheads="1"/>
            </p:cNvSpPr>
            <p:nvPr/>
          </p:nvSpPr>
          <p:spPr bwMode="auto">
            <a:xfrm>
              <a:off x="6919" y="972"/>
              <a:ext cx="81" cy="83"/>
            </a:xfrm>
            <a:prstGeom prst="ellipse">
              <a:avLst/>
            </a:prstGeom>
            <a:solidFill>
              <a:srgbClr val="218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0" name="Oval 26">
              <a:extLst>
                <a:ext uri="{FF2B5EF4-FFF2-40B4-BE49-F238E27FC236}">
                  <a16:creationId xmlns:a16="http://schemas.microsoft.com/office/drawing/2014/main" id="{E4D1CDE8-1583-B692-286E-2DE72A3FB432}"/>
                </a:ext>
              </a:extLst>
            </p:cNvPr>
            <p:cNvSpPr>
              <a:spLocks noChangeArrowheads="1"/>
            </p:cNvSpPr>
            <p:nvPr/>
          </p:nvSpPr>
          <p:spPr bwMode="auto">
            <a:xfrm>
              <a:off x="5916" y="1075"/>
              <a:ext cx="103" cy="103"/>
            </a:xfrm>
            <a:prstGeom prst="ellipse">
              <a:avLst/>
            </a:prstGeom>
            <a:solidFill>
              <a:srgbClr val="218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1" name="Freeform 27">
              <a:extLst>
                <a:ext uri="{FF2B5EF4-FFF2-40B4-BE49-F238E27FC236}">
                  <a16:creationId xmlns:a16="http://schemas.microsoft.com/office/drawing/2014/main" id="{81FE217B-097F-1F50-E436-DE96E3E5D494}"/>
                </a:ext>
              </a:extLst>
            </p:cNvPr>
            <p:cNvSpPr>
              <a:spLocks noEditPoints="1"/>
            </p:cNvSpPr>
            <p:nvPr/>
          </p:nvSpPr>
          <p:spPr bwMode="auto">
            <a:xfrm>
              <a:off x="5482" y="977"/>
              <a:ext cx="218" cy="216"/>
            </a:xfrm>
            <a:custGeom>
              <a:avLst/>
              <a:gdLst>
                <a:gd name="T0" fmla="*/ 112 w 131"/>
                <a:gd name="T1" fmla="*/ 38 h 130"/>
                <a:gd name="T2" fmla="*/ 101 w 131"/>
                <a:gd name="T3" fmla="*/ 11 h 130"/>
                <a:gd name="T4" fmla="*/ 92 w 131"/>
                <a:gd name="T5" fmla="*/ 5 h 130"/>
                <a:gd name="T6" fmla="*/ 83 w 131"/>
                <a:gd name="T7" fmla="*/ 2 h 130"/>
                <a:gd name="T8" fmla="*/ 57 w 131"/>
                <a:gd name="T9" fmla="*/ 11 h 130"/>
                <a:gd name="T10" fmla="*/ 50 w 131"/>
                <a:gd name="T11" fmla="*/ 0 h 130"/>
                <a:gd name="T12" fmla="*/ 37 w 131"/>
                <a:gd name="T13" fmla="*/ 5 h 130"/>
                <a:gd name="T14" fmla="*/ 38 w 131"/>
                <a:gd name="T15" fmla="*/ 18 h 130"/>
                <a:gd name="T16" fmla="*/ 12 w 131"/>
                <a:gd name="T17" fmla="*/ 28 h 130"/>
                <a:gd name="T18" fmla="*/ 6 w 131"/>
                <a:gd name="T19" fmla="*/ 37 h 130"/>
                <a:gd name="T20" fmla="*/ 3 w 131"/>
                <a:gd name="T21" fmla="*/ 46 h 130"/>
                <a:gd name="T22" fmla="*/ 12 w 131"/>
                <a:gd name="T23" fmla="*/ 73 h 130"/>
                <a:gd name="T24" fmla="*/ 1 w 131"/>
                <a:gd name="T25" fmla="*/ 80 h 130"/>
                <a:gd name="T26" fmla="*/ 5 w 131"/>
                <a:gd name="T27" fmla="*/ 93 h 130"/>
                <a:gd name="T28" fmla="*/ 18 w 131"/>
                <a:gd name="T29" fmla="*/ 92 h 130"/>
                <a:gd name="T30" fmla="*/ 26 w 131"/>
                <a:gd name="T31" fmla="*/ 117 h 130"/>
                <a:gd name="T32" fmla="*/ 29 w 131"/>
                <a:gd name="T33" fmla="*/ 121 h 130"/>
                <a:gd name="T34" fmla="*/ 41 w 131"/>
                <a:gd name="T35" fmla="*/ 127 h 130"/>
                <a:gd name="T36" fmla="*/ 49 w 131"/>
                <a:gd name="T37" fmla="*/ 116 h 130"/>
                <a:gd name="T38" fmla="*/ 77 w 131"/>
                <a:gd name="T39" fmla="*/ 128 h 130"/>
                <a:gd name="T40" fmla="*/ 81 w 131"/>
                <a:gd name="T41" fmla="*/ 129 h 130"/>
                <a:gd name="T42" fmla="*/ 94 w 131"/>
                <a:gd name="T43" fmla="*/ 125 h 130"/>
                <a:gd name="T44" fmla="*/ 92 w 131"/>
                <a:gd name="T45" fmla="*/ 112 h 130"/>
                <a:gd name="T46" fmla="*/ 119 w 131"/>
                <a:gd name="T47" fmla="*/ 101 h 130"/>
                <a:gd name="T48" fmla="*/ 123 w 131"/>
                <a:gd name="T49" fmla="*/ 98 h 130"/>
                <a:gd name="T50" fmla="*/ 128 w 131"/>
                <a:gd name="T51" fmla="*/ 86 h 130"/>
                <a:gd name="T52" fmla="*/ 118 w 131"/>
                <a:gd name="T53" fmla="*/ 78 h 130"/>
                <a:gd name="T54" fmla="*/ 129 w 131"/>
                <a:gd name="T55" fmla="*/ 53 h 130"/>
                <a:gd name="T56" fmla="*/ 130 w 131"/>
                <a:gd name="T57" fmla="*/ 49 h 130"/>
                <a:gd name="T58" fmla="*/ 125 w 131"/>
                <a:gd name="T59" fmla="*/ 36 h 130"/>
                <a:gd name="T60" fmla="*/ 103 w 131"/>
                <a:gd name="T61" fmla="*/ 62 h 130"/>
                <a:gd name="T62" fmla="*/ 89 w 131"/>
                <a:gd name="T63" fmla="*/ 94 h 130"/>
                <a:gd name="T64" fmla="*/ 87 w 131"/>
                <a:gd name="T65" fmla="*/ 96 h 130"/>
                <a:gd name="T66" fmla="*/ 87 w 131"/>
                <a:gd name="T67" fmla="*/ 96 h 130"/>
                <a:gd name="T68" fmla="*/ 68 w 131"/>
                <a:gd name="T69" fmla="*/ 103 h 130"/>
                <a:gd name="T70" fmla="*/ 68 w 131"/>
                <a:gd name="T71" fmla="*/ 103 h 130"/>
                <a:gd name="T72" fmla="*/ 65 w 131"/>
                <a:gd name="T73" fmla="*/ 103 h 130"/>
                <a:gd name="T74" fmla="*/ 39 w 131"/>
                <a:gd name="T75" fmla="*/ 92 h 130"/>
                <a:gd name="T76" fmla="*/ 36 w 131"/>
                <a:gd name="T77" fmla="*/ 89 h 130"/>
                <a:gd name="T78" fmla="*/ 34 w 131"/>
                <a:gd name="T79" fmla="*/ 87 h 130"/>
                <a:gd name="T80" fmla="*/ 34 w 131"/>
                <a:gd name="T81" fmla="*/ 87 h 130"/>
                <a:gd name="T82" fmla="*/ 27 w 131"/>
                <a:gd name="T83" fmla="*/ 67 h 130"/>
                <a:gd name="T84" fmla="*/ 27 w 131"/>
                <a:gd name="T85" fmla="*/ 67 h 130"/>
                <a:gd name="T86" fmla="*/ 43 w 131"/>
                <a:gd name="T87" fmla="*/ 34 h 130"/>
                <a:gd name="T88" fmla="*/ 53 w 131"/>
                <a:gd name="T89" fmla="*/ 29 h 130"/>
                <a:gd name="T90" fmla="*/ 95 w 131"/>
                <a:gd name="T91" fmla="*/ 41 h 130"/>
                <a:gd name="T92" fmla="*/ 96 w 131"/>
                <a:gd name="T93" fmla="*/ 43 h 130"/>
                <a:gd name="T94" fmla="*/ 101 w 131"/>
                <a:gd name="T95" fmla="*/ 5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30">
                  <a:moveTo>
                    <a:pt x="122" y="34"/>
                  </a:moveTo>
                  <a:cubicBezTo>
                    <a:pt x="120" y="35"/>
                    <a:pt x="117" y="36"/>
                    <a:pt x="112" y="38"/>
                  </a:cubicBezTo>
                  <a:cubicBezTo>
                    <a:pt x="108" y="31"/>
                    <a:pt x="103" y="25"/>
                    <a:pt x="96" y="21"/>
                  </a:cubicBezTo>
                  <a:cubicBezTo>
                    <a:pt x="99" y="15"/>
                    <a:pt x="101" y="12"/>
                    <a:pt x="101" y="11"/>
                  </a:cubicBezTo>
                  <a:cubicBezTo>
                    <a:pt x="101" y="10"/>
                    <a:pt x="101" y="9"/>
                    <a:pt x="99" y="8"/>
                  </a:cubicBezTo>
                  <a:cubicBezTo>
                    <a:pt x="99" y="8"/>
                    <a:pt x="96" y="7"/>
                    <a:pt x="92" y="5"/>
                  </a:cubicBezTo>
                  <a:cubicBezTo>
                    <a:pt x="89" y="3"/>
                    <a:pt x="86" y="2"/>
                    <a:pt x="86" y="2"/>
                  </a:cubicBezTo>
                  <a:cubicBezTo>
                    <a:pt x="85" y="1"/>
                    <a:pt x="83" y="1"/>
                    <a:pt x="83" y="2"/>
                  </a:cubicBezTo>
                  <a:cubicBezTo>
                    <a:pt x="83" y="3"/>
                    <a:pt x="81" y="6"/>
                    <a:pt x="78" y="12"/>
                  </a:cubicBezTo>
                  <a:cubicBezTo>
                    <a:pt x="71" y="11"/>
                    <a:pt x="64" y="10"/>
                    <a:pt x="57" y="11"/>
                  </a:cubicBezTo>
                  <a:cubicBezTo>
                    <a:pt x="55" y="5"/>
                    <a:pt x="54" y="1"/>
                    <a:pt x="53" y="1"/>
                  </a:cubicBezTo>
                  <a:cubicBezTo>
                    <a:pt x="53" y="0"/>
                    <a:pt x="52" y="0"/>
                    <a:pt x="50" y="0"/>
                  </a:cubicBezTo>
                  <a:cubicBezTo>
                    <a:pt x="50" y="0"/>
                    <a:pt x="47" y="1"/>
                    <a:pt x="43" y="3"/>
                  </a:cubicBezTo>
                  <a:cubicBezTo>
                    <a:pt x="39" y="4"/>
                    <a:pt x="37" y="5"/>
                    <a:pt x="37" y="5"/>
                  </a:cubicBezTo>
                  <a:cubicBezTo>
                    <a:pt x="35" y="5"/>
                    <a:pt x="34" y="6"/>
                    <a:pt x="34" y="8"/>
                  </a:cubicBezTo>
                  <a:cubicBezTo>
                    <a:pt x="34" y="8"/>
                    <a:pt x="36" y="12"/>
                    <a:pt x="38" y="18"/>
                  </a:cubicBezTo>
                  <a:cubicBezTo>
                    <a:pt x="32" y="22"/>
                    <a:pt x="26" y="27"/>
                    <a:pt x="22" y="33"/>
                  </a:cubicBezTo>
                  <a:cubicBezTo>
                    <a:pt x="16" y="30"/>
                    <a:pt x="12" y="28"/>
                    <a:pt x="12" y="28"/>
                  </a:cubicBezTo>
                  <a:cubicBezTo>
                    <a:pt x="10" y="28"/>
                    <a:pt x="10" y="28"/>
                    <a:pt x="9" y="30"/>
                  </a:cubicBezTo>
                  <a:cubicBezTo>
                    <a:pt x="9" y="30"/>
                    <a:pt x="8" y="33"/>
                    <a:pt x="6" y="37"/>
                  </a:cubicBezTo>
                  <a:cubicBezTo>
                    <a:pt x="4" y="40"/>
                    <a:pt x="3" y="43"/>
                    <a:pt x="3" y="43"/>
                  </a:cubicBezTo>
                  <a:cubicBezTo>
                    <a:pt x="2" y="45"/>
                    <a:pt x="2" y="46"/>
                    <a:pt x="3" y="46"/>
                  </a:cubicBezTo>
                  <a:cubicBezTo>
                    <a:pt x="3" y="47"/>
                    <a:pt x="7" y="48"/>
                    <a:pt x="13" y="51"/>
                  </a:cubicBezTo>
                  <a:cubicBezTo>
                    <a:pt x="11" y="58"/>
                    <a:pt x="11" y="65"/>
                    <a:pt x="12" y="73"/>
                  </a:cubicBezTo>
                  <a:cubicBezTo>
                    <a:pt x="5" y="75"/>
                    <a:pt x="1" y="76"/>
                    <a:pt x="1" y="76"/>
                  </a:cubicBezTo>
                  <a:cubicBezTo>
                    <a:pt x="0" y="77"/>
                    <a:pt x="0" y="78"/>
                    <a:pt x="1" y="80"/>
                  </a:cubicBezTo>
                  <a:cubicBezTo>
                    <a:pt x="1" y="80"/>
                    <a:pt x="2" y="83"/>
                    <a:pt x="3" y="87"/>
                  </a:cubicBezTo>
                  <a:cubicBezTo>
                    <a:pt x="4" y="91"/>
                    <a:pt x="5" y="93"/>
                    <a:pt x="5" y="93"/>
                  </a:cubicBezTo>
                  <a:cubicBezTo>
                    <a:pt x="6" y="95"/>
                    <a:pt x="7" y="96"/>
                    <a:pt x="8" y="96"/>
                  </a:cubicBezTo>
                  <a:cubicBezTo>
                    <a:pt x="8" y="96"/>
                    <a:pt x="12" y="94"/>
                    <a:pt x="18" y="92"/>
                  </a:cubicBezTo>
                  <a:cubicBezTo>
                    <a:pt x="22" y="98"/>
                    <a:pt x="26" y="103"/>
                    <a:pt x="31" y="107"/>
                  </a:cubicBezTo>
                  <a:cubicBezTo>
                    <a:pt x="29" y="112"/>
                    <a:pt x="27" y="115"/>
                    <a:pt x="26" y="117"/>
                  </a:cubicBezTo>
                  <a:cubicBezTo>
                    <a:pt x="26" y="119"/>
                    <a:pt x="26" y="120"/>
                    <a:pt x="28" y="121"/>
                  </a:cubicBezTo>
                  <a:cubicBezTo>
                    <a:pt x="28" y="121"/>
                    <a:pt x="29" y="121"/>
                    <a:pt x="29" y="121"/>
                  </a:cubicBezTo>
                  <a:cubicBezTo>
                    <a:pt x="34" y="123"/>
                    <a:pt x="38" y="125"/>
                    <a:pt x="40" y="127"/>
                  </a:cubicBezTo>
                  <a:cubicBezTo>
                    <a:pt x="40" y="127"/>
                    <a:pt x="41" y="127"/>
                    <a:pt x="41" y="127"/>
                  </a:cubicBezTo>
                  <a:cubicBezTo>
                    <a:pt x="43" y="128"/>
                    <a:pt x="44" y="127"/>
                    <a:pt x="44" y="126"/>
                  </a:cubicBezTo>
                  <a:cubicBezTo>
                    <a:pt x="45" y="124"/>
                    <a:pt x="47" y="121"/>
                    <a:pt x="49" y="116"/>
                  </a:cubicBezTo>
                  <a:cubicBezTo>
                    <a:pt x="57" y="119"/>
                    <a:pt x="65" y="120"/>
                    <a:pt x="73" y="118"/>
                  </a:cubicBezTo>
                  <a:cubicBezTo>
                    <a:pt x="75" y="123"/>
                    <a:pt x="76" y="126"/>
                    <a:pt x="77" y="128"/>
                  </a:cubicBezTo>
                  <a:cubicBezTo>
                    <a:pt x="77" y="130"/>
                    <a:pt x="79" y="130"/>
                    <a:pt x="80" y="129"/>
                  </a:cubicBezTo>
                  <a:cubicBezTo>
                    <a:pt x="81" y="129"/>
                    <a:pt x="81" y="129"/>
                    <a:pt x="81" y="129"/>
                  </a:cubicBezTo>
                  <a:cubicBezTo>
                    <a:pt x="84" y="128"/>
                    <a:pt x="88" y="127"/>
                    <a:pt x="93" y="125"/>
                  </a:cubicBezTo>
                  <a:cubicBezTo>
                    <a:pt x="93" y="125"/>
                    <a:pt x="94" y="125"/>
                    <a:pt x="94" y="125"/>
                  </a:cubicBezTo>
                  <a:cubicBezTo>
                    <a:pt x="96" y="124"/>
                    <a:pt x="96" y="123"/>
                    <a:pt x="96" y="122"/>
                  </a:cubicBezTo>
                  <a:cubicBezTo>
                    <a:pt x="95" y="119"/>
                    <a:pt x="94" y="116"/>
                    <a:pt x="92" y="112"/>
                  </a:cubicBezTo>
                  <a:cubicBezTo>
                    <a:pt x="99" y="108"/>
                    <a:pt x="105" y="102"/>
                    <a:pt x="109" y="96"/>
                  </a:cubicBezTo>
                  <a:cubicBezTo>
                    <a:pt x="114" y="98"/>
                    <a:pt x="117" y="100"/>
                    <a:pt x="119" y="101"/>
                  </a:cubicBezTo>
                  <a:cubicBezTo>
                    <a:pt x="120" y="101"/>
                    <a:pt x="122" y="101"/>
                    <a:pt x="122" y="99"/>
                  </a:cubicBezTo>
                  <a:cubicBezTo>
                    <a:pt x="122" y="99"/>
                    <a:pt x="123" y="98"/>
                    <a:pt x="123" y="98"/>
                  </a:cubicBezTo>
                  <a:cubicBezTo>
                    <a:pt x="124" y="96"/>
                    <a:pt x="126" y="92"/>
                    <a:pt x="128" y="87"/>
                  </a:cubicBezTo>
                  <a:cubicBezTo>
                    <a:pt x="128" y="86"/>
                    <a:pt x="128" y="86"/>
                    <a:pt x="128" y="86"/>
                  </a:cubicBezTo>
                  <a:cubicBezTo>
                    <a:pt x="129" y="84"/>
                    <a:pt x="129" y="83"/>
                    <a:pt x="128" y="82"/>
                  </a:cubicBezTo>
                  <a:cubicBezTo>
                    <a:pt x="126" y="81"/>
                    <a:pt x="122" y="80"/>
                    <a:pt x="118" y="78"/>
                  </a:cubicBezTo>
                  <a:cubicBezTo>
                    <a:pt x="119" y="71"/>
                    <a:pt x="120" y="64"/>
                    <a:pt x="119" y="57"/>
                  </a:cubicBezTo>
                  <a:cubicBezTo>
                    <a:pt x="123" y="55"/>
                    <a:pt x="127" y="54"/>
                    <a:pt x="129" y="53"/>
                  </a:cubicBezTo>
                  <a:cubicBezTo>
                    <a:pt x="130" y="53"/>
                    <a:pt x="131" y="51"/>
                    <a:pt x="130" y="50"/>
                  </a:cubicBezTo>
                  <a:cubicBezTo>
                    <a:pt x="130" y="49"/>
                    <a:pt x="130" y="49"/>
                    <a:pt x="130" y="49"/>
                  </a:cubicBezTo>
                  <a:cubicBezTo>
                    <a:pt x="129" y="46"/>
                    <a:pt x="127" y="42"/>
                    <a:pt x="125" y="37"/>
                  </a:cubicBezTo>
                  <a:cubicBezTo>
                    <a:pt x="125" y="37"/>
                    <a:pt x="125" y="36"/>
                    <a:pt x="125" y="36"/>
                  </a:cubicBezTo>
                  <a:cubicBezTo>
                    <a:pt x="125" y="34"/>
                    <a:pt x="123" y="34"/>
                    <a:pt x="122" y="34"/>
                  </a:cubicBezTo>
                  <a:close/>
                  <a:moveTo>
                    <a:pt x="103" y="62"/>
                  </a:moveTo>
                  <a:cubicBezTo>
                    <a:pt x="103" y="62"/>
                    <a:pt x="103" y="62"/>
                    <a:pt x="103" y="62"/>
                  </a:cubicBezTo>
                  <a:cubicBezTo>
                    <a:pt x="104" y="75"/>
                    <a:pt x="99" y="87"/>
                    <a:pt x="89" y="94"/>
                  </a:cubicBezTo>
                  <a:cubicBezTo>
                    <a:pt x="89" y="94"/>
                    <a:pt x="89" y="94"/>
                    <a:pt x="89" y="94"/>
                  </a:cubicBezTo>
                  <a:cubicBezTo>
                    <a:pt x="88" y="95"/>
                    <a:pt x="88" y="95"/>
                    <a:pt x="87" y="96"/>
                  </a:cubicBezTo>
                  <a:cubicBezTo>
                    <a:pt x="87" y="96"/>
                    <a:pt x="87" y="96"/>
                    <a:pt x="87" y="96"/>
                  </a:cubicBezTo>
                  <a:cubicBezTo>
                    <a:pt x="87" y="96"/>
                    <a:pt x="87" y="96"/>
                    <a:pt x="87" y="96"/>
                  </a:cubicBezTo>
                  <a:cubicBezTo>
                    <a:pt x="84" y="98"/>
                    <a:pt x="81" y="99"/>
                    <a:pt x="78" y="101"/>
                  </a:cubicBezTo>
                  <a:cubicBezTo>
                    <a:pt x="75" y="102"/>
                    <a:pt x="71" y="102"/>
                    <a:pt x="68" y="103"/>
                  </a:cubicBezTo>
                  <a:cubicBezTo>
                    <a:pt x="68" y="103"/>
                    <a:pt x="68" y="103"/>
                    <a:pt x="68" y="103"/>
                  </a:cubicBezTo>
                  <a:cubicBezTo>
                    <a:pt x="68" y="103"/>
                    <a:pt x="68" y="103"/>
                    <a:pt x="68" y="103"/>
                  </a:cubicBezTo>
                  <a:cubicBezTo>
                    <a:pt x="67" y="103"/>
                    <a:pt x="66" y="103"/>
                    <a:pt x="65" y="103"/>
                  </a:cubicBezTo>
                  <a:cubicBezTo>
                    <a:pt x="65" y="103"/>
                    <a:pt x="65" y="103"/>
                    <a:pt x="65" y="103"/>
                  </a:cubicBezTo>
                  <a:cubicBezTo>
                    <a:pt x="55" y="103"/>
                    <a:pt x="46" y="99"/>
                    <a:pt x="39" y="92"/>
                  </a:cubicBezTo>
                  <a:cubicBezTo>
                    <a:pt x="39" y="92"/>
                    <a:pt x="39" y="92"/>
                    <a:pt x="39" y="92"/>
                  </a:cubicBezTo>
                  <a:cubicBezTo>
                    <a:pt x="39" y="92"/>
                    <a:pt x="39" y="92"/>
                    <a:pt x="39" y="92"/>
                  </a:cubicBezTo>
                  <a:cubicBezTo>
                    <a:pt x="38" y="91"/>
                    <a:pt x="37" y="90"/>
                    <a:pt x="36" y="89"/>
                  </a:cubicBezTo>
                  <a:cubicBezTo>
                    <a:pt x="36" y="89"/>
                    <a:pt x="36" y="89"/>
                    <a:pt x="36" y="89"/>
                  </a:cubicBezTo>
                  <a:cubicBezTo>
                    <a:pt x="35" y="88"/>
                    <a:pt x="35" y="88"/>
                    <a:pt x="34" y="87"/>
                  </a:cubicBezTo>
                  <a:cubicBezTo>
                    <a:pt x="34" y="87"/>
                    <a:pt x="34" y="87"/>
                    <a:pt x="34" y="87"/>
                  </a:cubicBezTo>
                  <a:cubicBezTo>
                    <a:pt x="34" y="87"/>
                    <a:pt x="34" y="87"/>
                    <a:pt x="34" y="87"/>
                  </a:cubicBezTo>
                  <a:cubicBezTo>
                    <a:pt x="32" y="84"/>
                    <a:pt x="31" y="81"/>
                    <a:pt x="29" y="77"/>
                  </a:cubicBezTo>
                  <a:cubicBezTo>
                    <a:pt x="28" y="74"/>
                    <a:pt x="28" y="71"/>
                    <a:pt x="27" y="67"/>
                  </a:cubicBezTo>
                  <a:cubicBezTo>
                    <a:pt x="27" y="67"/>
                    <a:pt x="27" y="67"/>
                    <a:pt x="27" y="67"/>
                  </a:cubicBezTo>
                  <a:cubicBezTo>
                    <a:pt x="27" y="67"/>
                    <a:pt x="27" y="67"/>
                    <a:pt x="27" y="67"/>
                  </a:cubicBezTo>
                  <a:cubicBezTo>
                    <a:pt x="27" y="54"/>
                    <a:pt x="33" y="41"/>
                    <a:pt x="43" y="34"/>
                  </a:cubicBezTo>
                  <a:cubicBezTo>
                    <a:pt x="43" y="34"/>
                    <a:pt x="43" y="34"/>
                    <a:pt x="43" y="34"/>
                  </a:cubicBezTo>
                  <a:cubicBezTo>
                    <a:pt x="43" y="34"/>
                    <a:pt x="43" y="34"/>
                    <a:pt x="43" y="34"/>
                  </a:cubicBezTo>
                  <a:cubicBezTo>
                    <a:pt x="46" y="32"/>
                    <a:pt x="49" y="30"/>
                    <a:pt x="53" y="29"/>
                  </a:cubicBezTo>
                  <a:cubicBezTo>
                    <a:pt x="68" y="23"/>
                    <a:pt x="85" y="29"/>
                    <a:pt x="95" y="41"/>
                  </a:cubicBezTo>
                  <a:cubicBezTo>
                    <a:pt x="95" y="41"/>
                    <a:pt x="95" y="41"/>
                    <a:pt x="95" y="41"/>
                  </a:cubicBezTo>
                  <a:cubicBezTo>
                    <a:pt x="95" y="42"/>
                    <a:pt x="96" y="42"/>
                    <a:pt x="96" y="43"/>
                  </a:cubicBezTo>
                  <a:cubicBezTo>
                    <a:pt x="96" y="43"/>
                    <a:pt x="96" y="43"/>
                    <a:pt x="96" y="43"/>
                  </a:cubicBezTo>
                  <a:cubicBezTo>
                    <a:pt x="96" y="43"/>
                    <a:pt x="96" y="43"/>
                    <a:pt x="96" y="43"/>
                  </a:cubicBezTo>
                  <a:cubicBezTo>
                    <a:pt x="98" y="46"/>
                    <a:pt x="100" y="49"/>
                    <a:pt x="101" y="52"/>
                  </a:cubicBezTo>
                  <a:cubicBezTo>
                    <a:pt x="102" y="55"/>
                    <a:pt x="103" y="59"/>
                    <a:pt x="103" y="62"/>
                  </a:cubicBez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2" name="Freeform 28">
              <a:extLst>
                <a:ext uri="{FF2B5EF4-FFF2-40B4-BE49-F238E27FC236}">
                  <a16:creationId xmlns:a16="http://schemas.microsoft.com/office/drawing/2014/main" id="{9769277A-2B4F-6AAE-42DE-184FEFFF49C2}"/>
                </a:ext>
              </a:extLst>
            </p:cNvPr>
            <p:cNvSpPr>
              <a:spLocks noEditPoints="1"/>
            </p:cNvSpPr>
            <p:nvPr/>
          </p:nvSpPr>
          <p:spPr bwMode="auto">
            <a:xfrm>
              <a:off x="5549" y="1041"/>
              <a:ext cx="84" cy="85"/>
            </a:xfrm>
            <a:custGeom>
              <a:avLst/>
              <a:gdLst>
                <a:gd name="T0" fmla="*/ 28 w 51"/>
                <a:gd name="T1" fmla="*/ 1 h 51"/>
                <a:gd name="T2" fmla="*/ 1 w 51"/>
                <a:gd name="T3" fmla="*/ 23 h 51"/>
                <a:gd name="T4" fmla="*/ 23 w 51"/>
                <a:gd name="T5" fmla="*/ 50 h 51"/>
                <a:gd name="T6" fmla="*/ 50 w 51"/>
                <a:gd name="T7" fmla="*/ 28 h 51"/>
                <a:gd name="T8" fmla="*/ 28 w 51"/>
                <a:gd name="T9" fmla="*/ 1 h 51"/>
                <a:gd name="T10" fmla="*/ 24 w 51"/>
                <a:gd name="T11" fmla="*/ 44 h 51"/>
                <a:gd name="T12" fmla="*/ 8 w 51"/>
                <a:gd name="T13" fmla="*/ 24 h 51"/>
                <a:gd name="T14" fmla="*/ 27 w 51"/>
                <a:gd name="T15" fmla="*/ 8 h 51"/>
                <a:gd name="T16" fmla="*/ 43 w 51"/>
                <a:gd name="T17" fmla="*/ 28 h 51"/>
                <a:gd name="T18" fmla="*/ 24 w 51"/>
                <a:gd name="T19"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8" y="1"/>
                  </a:moveTo>
                  <a:cubicBezTo>
                    <a:pt x="15" y="0"/>
                    <a:pt x="3" y="10"/>
                    <a:pt x="1" y="23"/>
                  </a:cubicBezTo>
                  <a:cubicBezTo>
                    <a:pt x="0" y="37"/>
                    <a:pt x="9" y="49"/>
                    <a:pt x="23" y="50"/>
                  </a:cubicBezTo>
                  <a:cubicBezTo>
                    <a:pt x="36" y="51"/>
                    <a:pt x="48" y="42"/>
                    <a:pt x="50" y="28"/>
                  </a:cubicBezTo>
                  <a:cubicBezTo>
                    <a:pt x="51" y="15"/>
                    <a:pt x="42" y="3"/>
                    <a:pt x="28" y="1"/>
                  </a:cubicBezTo>
                  <a:close/>
                  <a:moveTo>
                    <a:pt x="24" y="44"/>
                  </a:moveTo>
                  <a:cubicBezTo>
                    <a:pt x="14" y="43"/>
                    <a:pt x="7" y="34"/>
                    <a:pt x="8" y="24"/>
                  </a:cubicBezTo>
                  <a:cubicBezTo>
                    <a:pt x="9" y="14"/>
                    <a:pt x="18" y="7"/>
                    <a:pt x="27" y="8"/>
                  </a:cubicBezTo>
                  <a:cubicBezTo>
                    <a:pt x="37" y="9"/>
                    <a:pt x="45" y="18"/>
                    <a:pt x="43" y="28"/>
                  </a:cubicBezTo>
                  <a:cubicBezTo>
                    <a:pt x="42" y="38"/>
                    <a:pt x="34" y="45"/>
                    <a:pt x="24" y="44"/>
                  </a:cubicBez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3" name="Freeform 29">
              <a:extLst>
                <a:ext uri="{FF2B5EF4-FFF2-40B4-BE49-F238E27FC236}">
                  <a16:creationId xmlns:a16="http://schemas.microsoft.com/office/drawing/2014/main" id="{CC9DB786-7F8F-FDD0-E39A-31D3E1DFA62B}"/>
                </a:ext>
              </a:extLst>
            </p:cNvPr>
            <p:cNvSpPr>
              <a:spLocks/>
            </p:cNvSpPr>
            <p:nvPr/>
          </p:nvSpPr>
          <p:spPr bwMode="auto">
            <a:xfrm>
              <a:off x="5948" y="1103"/>
              <a:ext cx="420" cy="495"/>
            </a:xfrm>
            <a:custGeom>
              <a:avLst/>
              <a:gdLst>
                <a:gd name="T0" fmla="*/ 25 w 420"/>
                <a:gd name="T1" fmla="*/ 0 h 495"/>
                <a:gd name="T2" fmla="*/ 0 w 420"/>
                <a:gd name="T3" fmla="*/ 22 h 495"/>
                <a:gd name="T4" fmla="*/ 395 w 420"/>
                <a:gd name="T5" fmla="*/ 495 h 495"/>
                <a:gd name="T6" fmla="*/ 420 w 420"/>
                <a:gd name="T7" fmla="*/ 473 h 495"/>
                <a:gd name="T8" fmla="*/ 25 w 420"/>
                <a:gd name="T9" fmla="*/ 0 h 495"/>
              </a:gdLst>
              <a:ahLst/>
              <a:cxnLst>
                <a:cxn ang="0">
                  <a:pos x="T0" y="T1"/>
                </a:cxn>
                <a:cxn ang="0">
                  <a:pos x="T2" y="T3"/>
                </a:cxn>
                <a:cxn ang="0">
                  <a:pos x="T4" y="T5"/>
                </a:cxn>
                <a:cxn ang="0">
                  <a:pos x="T6" y="T7"/>
                </a:cxn>
                <a:cxn ang="0">
                  <a:pos x="T8" y="T9"/>
                </a:cxn>
              </a:cxnLst>
              <a:rect l="0" t="0" r="r" b="b"/>
              <a:pathLst>
                <a:path w="420" h="495">
                  <a:moveTo>
                    <a:pt x="25" y="0"/>
                  </a:moveTo>
                  <a:lnTo>
                    <a:pt x="0" y="22"/>
                  </a:lnTo>
                  <a:lnTo>
                    <a:pt x="395" y="495"/>
                  </a:lnTo>
                  <a:lnTo>
                    <a:pt x="420" y="473"/>
                  </a:lnTo>
                  <a:lnTo>
                    <a:pt x="25" y="0"/>
                  </a:lnTo>
                  <a:close/>
                </a:path>
              </a:pathLst>
            </a:custGeom>
            <a:solidFill>
              <a:srgbClr val="218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4" name="Oval 30">
              <a:extLst>
                <a:ext uri="{FF2B5EF4-FFF2-40B4-BE49-F238E27FC236}">
                  <a16:creationId xmlns:a16="http://schemas.microsoft.com/office/drawing/2014/main" id="{370FABD2-C396-D066-69BC-CB4F8BF4DE4B}"/>
                </a:ext>
              </a:extLst>
            </p:cNvPr>
            <p:cNvSpPr>
              <a:spLocks noChangeArrowheads="1"/>
            </p:cNvSpPr>
            <p:nvPr/>
          </p:nvSpPr>
          <p:spPr bwMode="auto">
            <a:xfrm>
              <a:off x="6322" y="1541"/>
              <a:ext cx="101" cy="103"/>
            </a:xfrm>
            <a:prstGeom prst="ellipse">
              <a:avLst/>
            </a:prstGeom>
            <a:solidFill>
              <a:srgbClr val="218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5" name="Freeform 31">
              <a:extLst>
                <a:ext uri="{FF2B5EF4-FFF2-40B4-BE49-F238E27FC236}">
                  <a16:creationId xmlns:a16="http://schemas.microsoft.com/office/drawing/2014/main" id="{EA9EBC21-E3A7-827B-DC1C-B0E6BF4BCE20}"/>
                </a:ext>
              </a:extLst>
            </p:cNvPr>
            <p:cNvSpPr>
              <a:spLocks/>
            </p:cNvSpPr>
            <p:nvPr/>
          </p:nvSpPr>
          <p:spPr bwMode="auto">
            <a:xfrm>
              <a:off x="6255" y="1623"/>
              <a:ext cx="293" cy="166"/>
            </a:xfrm>
            <a:custGeom>
              <a:avLst/>
              <a:gdLst>
                <a:gd name="T0" fmla="*/ 112 w 176"/>
                <a:gd name="T1" fmla="*/ 26 h 100"/>
                <a:gd name="T2" fmla="*/ 37 w 176"/>
                <a:gd name="T3" fmla="*/ 31 h 100"/>
                <a:gd name="T4" fmla="*/ 0 w 176"/>
                <a:gd name="T5" fmla="*/ 64 h 100"/>
                <a:gd name="T6" fmla="*/ 144 w 176"/>
                <a:gd name="T7" fmla="*/ 63 h 100"/>
                <a:gd name="T8" fmla="*/ 176 w 176"/>
                <a:gd name="T9" fmla="*/ 14 h 100"/>
                <a:gd name="T10" fmla="*/ 129 w 176"/>
                <a:gd name="T11" fmla="*/ 0 h 100"/>
                <a:gd name="T12" fmla="*/ 112 w 176"/>
                <a:gd name="T13" fmla="*/ 26 h 100"/>
              </a:gdLst>
              <a:ahLst/>
              <a:cxnLst>
                <a:cxn ang="0">
                  <a:pos x="T0" y="T1"/>
                </a:cxn>
                <a:cxn ang="0">
                  <a:pos x="T2" y="T3"/>
                </a:cxn>
                <a:cxn ang="0">
                  <a:pos x="T4" y="T5"/>
                </a:cxn>
                <a:cxn ang="0">
                  <a:pos x="T6" y="T7"/>
                </a:cxn>
                <a:cxn ang="0">
                  <a:pos x="T8" y="T9"/>
                </a:cxn>
                <a:cxn ang="0">
                  <a:pos x="T10" y="T11"/>
                </a:cxn>
                <a:cxn ang="0">
                  <a:pos x="T12" y="T13"/>
                </a:cxn>
              </a:cxnLst>
              <a:rect l="0" t="0" r="r" b="b"/>
              <a:pathLst>
                <a:path w="176" h="100">
                  <a:moveTo>
                    <a:pt x="112" y="26"/>
                  </a:moveTo>
                  <a:cubicBezTo>
                    <a:pt x="90" y="45"/>
                    <a:pt x="60" y="46"/>
                    <a:pt x="37" y="31"/>
                  </a:cubicBezTo>
                  <a:cubicBezTo>
                    <a:pt x="0" y="64"/>
                    <a:pt x="0" y="64"/>
                    <a:pt x="0" y="64"/>
                  </a:cubicBezTo>
                  <a:cubicBezTo>
                    <a:pt x="41" y="99"/>
                    <a:pt x="102" y="100"/>
                    <a:pt x="144" y="63"/>
                  </a:cubicBezTo>
                  <a:cubicBezTo>
                    <a:pt x="160" y="49"/>
                    <a:pt x="170" y="32"/>
                    <a:pt x="176" y="14"/>
                  </a:cubicBezTo>
                  <a:cubicBezTo>
                    <a:pt x="129" y="0"/>
                    <a:pt x="129" y="0"/>
                    <a:pt x="129" y="0"/>
                  </a:cubicBezTo>
                  <a:cubicBezTo>
                    <a:pt x="126" y="10"/>
                    <a:pt x="120" y="19"/>
                    <a:pt x="112" y="26"/>
                  </a:cubicBezTo>
                  <a:close/>
                </a:path>
              </a:pathLst>
            </a:custGeom>
            <a:solidFill>
              <a:srgbClr val="E96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6" name="Freeform 32">
              <a:extLst>
                <a:ext uri="{FF2B5EF4-FFF2-40B4-BE49-F238E27FC236}">
                  <a16:creationId xmlns:a16="http://schemas.microsoft.com/office/drawing/2014/main" id="{01158F08-7B3F-7CEA-6D25-278472CAB2B9}"/>
                </a:ext>
              </a:extLst>
            </p:cNvPr>
            <p:cNvSpPr>
              <a:spLocks/>
            </p:cNvSpPr>
            <p:nvPr/>
          </p:nvSpPr>
          <p:spPr bwMode="auto">
            <a:xfrm>
              <a:off x="6182" y="1391"/>
              <a:ext cx="368" cy="310"/>
            </a:xfrm>
            <a:custGeom>
              <a:avLst/>
              <a:gdLst>
                <a:gd name="T0" fmla="*/ 75 w 221"/>
                <a:gd name="T1" fmla="*/ 156 h 186"/>
                <a:gd name="T2" fmla="*/ 71 w 221"/>
                <a:gd name="T3" fmla="*/ 152 h 186"/>
                <a:gd name="T4" fmla="*/ 77 w 221"/>
                <a:gd name="T5" fmla="*/ 72 h 186"/>
                <a:gd name="T6" fmla="*/ 157 w 221"/>
                <a:gd name="T7" fmla="*/ 77 h 186"/>
                <a:gd name="T8" fmla="*/ 171 w 221"/>
                <a:gd name="T9" fmla="*/ 124 h 186"/>
                <a:gd name="T10" fmla="*/ 214 w 221"/>
                <a:gd name="T11" fmla="*/ 137 h 186"/>
                <a:gd name="T12" fmla="*/ 191 w 221"/>
                <a:gd name="T13" fmla="*/ 47 h 186"/>
                <a:gd name="T14" fmla="*/ 47 w 221"/>
                <a:gd name="T15" fmla="*/ 37 h 186"/>
                <a:gd name="T16" fmla="*/ 37 w 221"/>
                <a:gd name="T17" fmla="*/ 182 h 186"/>
                <a:gd name="T18" fmla="*/ 41 w 221"/>
                <a:gd name="T19" fmla="*/ 186 h 186"/>
                <a:gd name="T20" fmla="*/ 75 w 221"/>
                <a:gd name="T21" fmla="*/ 15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186">
                  <a:moveTo>
                    <a:pt x="75" y="156"/>
                  </a:moveTo>
                  <a:cubicBezTo>
                    <a:pt x="74" y="155"/>
                    <a:pt x="73" y="154"/>
                    <a:pt x="71" y="152"/>
                  </a:cubicBezTo>
                  <a:cubicBezTo>
                    <a:pt x="51" y="128"/>
                    <a:pt x="53" y="92"/>
                    <a:pt x="77" y="72"/>
                  </a:cubicBezTo>
                  <a:cubicBezTo>
                    <a:pt x="100" y="51"/>
                    <a:pt x="137" y="53"/>
                    <a:pt x="157" y="77"/>
                  </a:cubicBezTo>
                  <a:cubicBezTo>
                    <a:pt x="169" y="91"/>
                    <a:pt x="173" y="108"/>
                    <a:pt x="171" y="124"/>
                  </a:cubicBezTo>
                  <a:cubicBezTo>
                    <a:pt x="214" y="137"/>
                    <a:pt x="214" y="137"/>
                    <a:pt x="214" y="137"/>
                  </a:cubicBezTo>
                  <a:cubicBezTo>
                    <a:pt x="221" y="106"/>
                    <a:pt x="214" y="73"/>
                    <a:pt x="191" y="47"/>
                  </a:cubicBezTo>
                  <a:cubicBezTo>
                    <a:pt x="154" y="5"/>
                    <a:pt x="89" y="0"/>
                    <a:pt x="47" y="37"/>
                  </a:cubicBezTo>
                  <a:cubicBezTo>
                    <a:pt x="4" y="75"/>
                    <a:pt x="0" y="139"/>
                    <a:pt x="37" y="182"/>
                  </a:cubicBezTo>
                  <a:cubicBezTo>
                    <a:pt x="38" y="184"/>
                    <a:pt x="40" y="185"/>
                    <a:pt x="41" y="186"/>
                  </a:cubicBezTo>
                  <a:lnTo>
                    <a:pt x="75" y="15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7" name="Freeform 33">
              <a:extLst>
                <a:ext uri="{FF2B5EF4-FFF2-40B4-BE49-F238E27FC236}">
                  <a16:creationId xmlns:a16="http://schemas.microsoft.com/office/drawing/2014/main" id="{18931513-FEAC-7820-2A9B-7A725E618E37}"/>
                </a:ext>
              </a:extLst>
            </p:cNvPr>
            <p:cNvSpPr>
              <a:spLocks/>
            </p:cNvSpPr>
            <p:nvPr/>
          </p:nvSpPr>
          <p:spPr bwMode="auto">
            <a:xfrm>
              <a:off x="6357" y="998"/>
              <a:ext cx="623" cy="621"/>
            </a:xfrm>
            <a:custGeom>
              <a:avLst/>
              <a:gdLst>
                <a:gd name="T0" fmla="*/ 623 w 623"/>
                <a:gd name="T1" fmla="*/ 24 h 621"/>
                <a:gd name="T2" fmla="*/ 600 w 623"/>
                <a:gd name="T3" fmla="*/ 0 h 621"/>
                <a:gd name="T4" fmla="*/ 0 w 623"/>
                <a:gd name="T5" fmla="*/ 598 h 621"/>
                <a:gd name="T6" fmla="*/ 25 w 623"/>
                <a:gd name="T7" fmla="*/ 621 h 621"/>
                <a:gd name="T8" fmla="*/ 623 w 623"/>
                <a:gd name="T9" fmla="*/ 24 h 621"/>
              </a:gdLst>
              <a:ahLst/>
              <a:cxnLst>
                <a:cxn ang="0">
                  <a:pos x="T0" y="T1"/>
                </a:cxn>
                <a:cxn ang="0">
                  <a:pos x="T2" y="T3"/>
                </a:cxn>
                <a:cxn ang="0">
                  <a:pos x="T4" y="T5"/>
                </a:cxn>
                <a:cxn ang="0">
                  <a:pos x="T6" y="T7"/>
                </a:cxn>
                <a:cxn ang="0">
                  <a:pos x="T8" y="T9"/>
                </a:cxn>
              </a:cxnLst>
              <a:rect l="0" t="0" r="r" b="b"/>
              <a:pathLst>
                <a:path w="623" h="621">
                  <a:moveTo>
                    <a:pt x="623" y="24"/>
                  </a:moveTo>
                  <a:lnTo>
                    <a:pt x="600" y="0"/>
                  </a:lnTo>
                  <a:lnTo>
                    <a:pt x="0" y="598"/>
                  </a:lnTo>
                  <a:lnTo>
                    <a:pt x="25" y="621"/>
                  </a:lnTo>
                  <a:lnTo>
                    <a:pt x="623" y="24"/>
                  </a:lnTo>
                  <a:close/>
                </a:path>
              </a:pathLst>
            </a:custGeom>
            <a:solidFill>
              <a:srgbClr val="218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8" name="Rectangle 34">
              <a:extLst>
                <a:ext uri="{FF2B5EF4-FFF2-40B4-BE49-F238E27FC236}">
                  <a16:creationId xmlns:a16="http://schemas.microsoft.com/office/drawing/2014/main" id="{3F10A5BD-704A-E070-09C6-DD6C67C490E9}"/>
                </a:ext>
              </a:extLst>
            </p:cNvPr>
            <p:cNvSpPr>
              <a:spLocks noChangeArrowheads="1"/>
            </p:cNvSpPr>
            <p:nvPr/>
          </p:nvSpPr>
          <p:spPr bwMode="auto">
            <a:xfrm>
              <a:off x="6824" y="1303"/>
              <a:ext cx="43" cy="80"/>
            </a:xfrm>
            <a:prstGeom prst="rect">
              <a:avLst/>
            </a:prstGeom>
            <a:solidFill>
              <a:srgbClr val="5347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79" name="Rectangle 35">
              <a:extLst>
                <a:ext uri="{FF2B5EF4-FFF2-40B4-BE49-F238E27FC236}">
                  <a16:creationId xmlns:a16="http://schemas.microsoft.com/office/drawing/2014/main" id="{B7729D5B-74BA-3067-D39A-9DFA2E07B371}"/>
                </a:ext>
              </a:extLst>
            </p:cNvPr>
            <p:cNvSpPr>
              <a:spLocks noChangeArrowheads="1"/>
            </p:cNvSpPr>
            <p:nvPr/>
          </p:nvSpPr>
          <p:spPr bwMode="auto">
            <a:xfrm>
              <a:off x="6904" y="1223"/>
              <a:ext cx="43" cy="160"/>
            </a:xfrm>
            <a:prstGeom prst="rect">
              <a:avLst/>
            </a:prstGeom>
            <a:solidFill>
              <a:srgbClr val="E96F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80" name="Rectangle 36">
              <a:extLst>
                <a:ext uri="{FF2B5EF4-FFF2-40B4-BE49-F238E27FC236}">
                  <a16:creationId xmlns:a16="http://schemas.microsoft.com/office/drawing/2014/main" id="{8D34A7CA-C557-24DD-B291-F7AD7DDCA5E9}"/>
                </a:ext>
              </a:extLst>
            </p:cNvPr>
            <p:cNvSpPr>
              <a:spLocks noChangeArrowheads="1"/>
            </p:cNvSpPr>
            <p:nvPr/>
          </p:nvSpPr>
          <p:spPr bwMode="auto">
            <a:xfrm>
              <a:off x="7009" y="1258"/>
              <a:ext cx="44" cy="125"/>
            </a:xfrm>
            <a:prstGeom prst="rect">
              <a:avLst/>
            </a:prstGeom>
            <a:solidFill>
              <a:srgbClr val="5347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81" name="Rectangle 37">
              <a:extLst>
                <a:ext uri="{FF2B5EF4-FFF2-40B4-BE49-F238E27FC236}">
                  <a16:creationId xmlns:a16="http://schemas.microsoft.com/office/drawing/2014/main" id="{B0114B99-401B-37B5-AE8F-1A971D7B0EA1}"/>
                </a:ext>
              </a:extLst>
            </p:cNvPr>
            <p:cNvSpPr>
              <a:spLocks noChangeArrowheads="1"/>
            </p:cNvSpPr>
            <p:nvPr/>
          </p:nvSpPr>
          <p:spPr bwMode="auto">
            <a:xfrm>
              <a:off x="7088" y="1116"/>
              <a:ext cx="45" cy="267"/>
            </a:xfrm>
            <a:prstGeom prst="rect">
              <a:avLst/>
            </a:prstGeom>
            <a:solidFill>
              <a:srgbClr val="E96F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82" name="Freeform 38">
              <a:extLst>
                <a:ext uri="{FF2B5EF4-FFF2-40B4-BE49-F238E27FC236}">
                  <a16:creationId xmlns:a16="http://schemas.microsoft.com/office/drawing/2014/main" id="{5C6BBCCE-38FA-C518-F864-9404E53B1AB6}"/>
                </a:ext>
              </a:extLst>
            </p:cNvPr>
            <p:cNvSpPr>
              <a:spLocks/>
            </p:cNvSpPr>
            <p:nvPr/>
          </p:nvSpPr>
          <p:spPr bwMode="auto">
            <a:xfrm>
              <a:off x="4556" y="1646"/>
              <a:ext cx="203" cy="202"/>
            </a:xfrm>
            <a:custGeom>
              <a:avLst/>
              <a:gdLst>
                <a:gd name="T0" fmla="*/ 203 w 203"/>
                <a:gd name="T1" fmla="*/ 63 h 202"/>
                <a:gd name="T2" fmla="*/ 63 w 203"/>
                <a:gd name="T3" fmla="*/ 0 h 202"/>
                <a:gd name="T4" fmla="*/ 0 w 203"/>
                <a:gd name="T5" fmla="*/ 138 h 202"/>
                <a:gd name="T6" fmla="*/ 140 w 203"/>
                <a:gd name="T7" fmla="*/ 202 h 202"/>
                <a:gd name="T8" fmla="*/ 203 w 203"/>
                <a:gd name="T9" fmla="*/ 63 h 202"/>
              </a:gdLst>
              <a:ahLst/>
              <a:cxnLst>
                <a:cxn ang="0">
                  <a:pos x="T0" y="T1"/>
                </a:cxn>
                <a:cxn ang="0">
                  <a:pos x="T2" y="T3"/>
                </a:cxn>
                <a:cxn ang="0">
                  <a:pos x="T4" y="T5"/>
                </a:cxn>
                <a:cxn ang="0">
                  <a:pos x="T6" y="T7"/>
                </a:cxn>
                <a:cxn ang="0">
                  <a:pos x="T8" y="T9"/>
                </a:cxn>
              </a:cxnLst>
              <a:rect l="0" t="0" r="r" b="b"/>
              <a:pathLst>
                <a:path w="203" h="202">
                  <a:moveTo>
                    <a:pt x="203" y="63"/>
                  </a:moveTo>
                  <a:lnTo>
                    <a:pt x="63" y="0"/>
                  </a:lnTo>
                  <a:lnTo>
                    <a:pt x="0" y="138"/>
                  </a:lnTo>
                  <a:lnTo>
                    <a:pt x="140" y="202"/>
                  </a:lnTo>
                  <a:lnTo>
                    <a:pt x="203" y="63"/>
                  </a:lnTo>
                  <a:close/>
                </a:path>
              </a:pathLst>
            </a:custGeom>
            <a:solidFill>
              <a:srgbClr val="493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83" name="Freeform 39">
              <a:extLst>
                <a:ext uri="{FF2B5EF4-FFF2-40B4-BE49-F238E27FC236}">
                  <a16:creationId xmlns:a16="http://schemas.microsoft.com/office/drawing/2014/main" id="{EB1BE180-9484-2526-5253-628D5EA2A859}"/>
                </a:ext>
              </a:extLst>
            </p:cNvPr>
            <p:cNvSpPr>
              <a:spLocks noEditPoints="1"/>
            </p:cNvSpPr>
            <p:nvPr/>
          </p:nvSpPr>
          <p:spPr bwMode="auto">
            <a:xfrm>
              <a:off x="4351" y="832"/>
              <a:ext cx="991" cy="992"/>
            </a:xfrm>
            <a:custGeom>
              <a:avLst/>
              <a:gdLst>
                <a:gd name="T0" fmla="*/ 406 w 596"/>
                <a:gd name="T1" fmla="*/ 59 h 596"/>
                <a:gd name="T2" fmla="*/ 59 w 596"/>
                <a:gd name="T3" fmla="*/ 190 h 596"/>
                <a:gd name="T4" fmla="*/ 190 w 596"/>
                <a:gd name="T5" fmla="*/ 537 h 596"/>
                <a:gd name="T6" fmla="*/ 537 w 596"/>
                <a:gd name="T7" fmla="*/ 406 h 596"/>
                <a:gd name="T8" fmla="*/ 406 w 596"/>
                <a:gd name="T9" fmla="*/ 59 h 596"/>
                <a:gd name="T10" fmla="*/ 209 w 596"/>
                <a:gd name="T11" fmla="*/ 495 h 596"/>
                <a:gd name="T12" fmla="*/ 101 w 596"/>
                <a:gd name="T13" fmla="*/ 209 h 596"/>
                <a:gd name="T14" fmla="*/ 387 w 596"/>
                <a:gd name="T15" fmla="*/ 101 h 596"/>
                <a:gd name="T16" fmla="*/ 495 w 596"/>
                <a:gd name="T17" fmla="*/ 387 h 596"/>
                <a:gd name="T18" fmla="*/ 209 w 596"/>
                <a:gd name="T19" fmla="*/ 49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6" h="596">
                  <a:moveTo>
                    <a:pt x="406" y="59"/>
                  </a:moveTo>
                  <a:cubicBezTo>
                    <a:pt x="274" y="0"/>
                    <a:pt x="119" y="58"/>
                    <a:pt x="59" y="190"/>
                  </a:cubicBezTo>
                  <a:cubicBezTo>
                    <a:pt x="0" y="322"/>
                    <a:pt x="58" y="477"/>
                    <a:pt x="190" y="537"/>
                  </a:cubicBezTo>
                  <a:cubicBezTo>
                    <a:pt x="322" y="596"/>
                    <a:pt x="477" y="538"/>
                    <a:pt x="537" y="406"/>
                  </a:cubicBezTo>
                  <a:cubicBezTo>
                    <a:pt x="596" y="274"/>
                    <a:pt x="538" y="119"/>
                    <a:pt x="406" y="59"/>
                  </a:cubicBezTo>
                  <a:close/>
                  <a:moveTo>
                    <a:pt x="209" y="495"/>
                  </a:moveTo>
                  <a:cubicBezTo>
                    <a:pt x="100" y="446"/>
                    <a:pt x="52" y="317"/>
                    <a:pt x="101" y="209"/>
                  </a:cubicBezTo>
                  <a:cubicBezTo>
                    <a:pt x="150" y="100"/>
                    <a:pt x="278" y="52"/>
                    <a:pt x="387" y="101"/>
                  </a:cubicBezTo>
                  <a:cubicBezTo>
                    <a:pt x="496" y="150"/>
                    <a:pt x="544" y="278"/>
                    <a:pt x="495" y="387"/>
                  </a:cubicBezTo>
                  <a:cubicBezTo>
                    <a:pt x="446" y="496"/>
                    <a:pt x="317" y="544"/>
                    <a:pt x="209" y="495"/>
                  </a:cubicBezTo>
                  <a:close/>
                </a:path>
              </a:pathLst>
            </a:custGeom>
            <a:solidFill>
              <a:srgbClr val="6D2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84" name="Freeform 40">
              <a:extLst>
                <a:ext uri="{FF2B5EF4-FFF2-40B4-BE49-F238E27FC236}">
                  <a16:creationId xmlns:a16="http://schemas.microsoft.com/office/drawing/2014/main" id="{DBE9DEB1-DD5A-C70B-11DB-4A50928C85B0}"/>
                </a:ext>
              </a:extLst>
            </p:cNvPr>
            <p:cNvSpPr>
              <a:spLocks/>
            </p:cNvSpPr>
            <p:nvPr/>
          </p:nvSpPr>
          <p:spPr bwMode="auto">
            <a:xfrm>
              <a:off x="4300" y="1798"/>
              <a:ext cx="400" cy="521"/>
            </a:xfrm>
            <a:custGeom>
              <a:avLst/>
              <a:gdLst>
                <a:gd name="T0" fmla="*/ 400 w 400"/>
                <a:gd name="T1" fmla="*/ 75 h 521"/>
                <a:gd name="T2" fmla="*/ 236 w 400"/>
                <a:gd name="T3" fmla="*/ 0 h 521"/>
                <a:gd name="T4" fmla="*/ 0 w 400"/>
                <a:gd name="T5" fmla="*/ 521 h 521"/>
                <a:gd name="T6" fmla="*/ 198 w 400"/>
                <a:gd name="T7" fmla="*/ 521 h 521"/>
                <a:gd name="T8" fmla="*/ 400 w 400"/>
                <a:gd name="T9" fmla="*/ 75 h 521"/>
              </a:gdLst>
              <a:ahLst/>
              <a:cxnLst>
                <a:cxn ang="0">
                  <a:pos x="T0" y="T1"/>
                </a:cxn>
                <a:cxn ang="0">
                  <a:pos x="T2" y="T3"/>
                </a:cxn>
                <a:cxn ang="0">
                  <a:pos x="T4" y="T5"/>
                </a:cxn>
                <a:cxn ang="0">
                  <a:pos x="T6" y="T7"/>
                </a:cxn>
                <a:cxn ang="0">
                  <a:pos x="T8" y="T9"/>
                </a:cxn>
              </a:cxnLst>
              <a:rect l="0" t="0" r="r" b="b"/>
              <a:pathLst>
                <a:path w="400" h="521">
                  <a:moveTo>
                    <a:pt x="400" y="75"/>
                  </a:moveTo>
                  <a:lnTo>
                    <a:pt x="236" y="0"/>
                  </a:lnTo>
                  <a:lnTo>
                    <a:pt x="0" y="521"/>
                  </a:lnTo>
                  <a:lnTo>
                    <a:pt x="198" y="521"/>
                  </a:lnTo>
                  <a:lnTo>
                    <a:pt x="400" y="75"/>
                  </a:lnTo>
                  <a:close/>
                </a:path>
              </a:pathLst>
            </a:custGeom>
            <a:solidFill>
              <a:srgbClr val="493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sp>
          <p:nvSpPr>
            <p:cNvPr id="85" name="Freeform 41">
              <a:extLst>
                <a:ext uri="{FF2B5EF4-FFF2-40B4-BE49-F238E27FC236}">
                  <a16:creationId xmlns:a16="http://schemas.microsoft.com/office/drawing/2014/main" id="{3A16FD34-040D-0E06-DF06-C6D6F22E8459}"/>
                </a:ext>
              </a:extLst>
            </p:cNvPr>
            <p:cNvSpPr>
              <a:spLocks/>
            </p:cNvSpPr>
            <p:nvPr/>
          </p:nvSpPr>
          <p:spPr bwMode="auto">
            <a:xfrm>
              <a:off x="4519" y="1756"/>
              <a:ext cx="211" cy="127"/>
            </a:xfrm>
            <a:custGeom>
              <a:avLst/>
              <a:gdLst>
                <a:gd name="T0" fmla="*/ 124 w 127"/>
                <a:gd name="T1" fmla="*/ 65 h 76"/>
                <a:gd name="T2" fmla="*/ 120 w 127"/>
                <a:gd name="T3" fmla="*/ 48 h 76"/>
                <a:gd name="T4" fmla="*/ 19 w 127"/>
                <a:gd name="T5" fmla="*/ 3 h 76"/>
                <a:gd name="T6" fmla="*/ 3 w 127"/>
                <a:gd name="T7" fmla="*/ 11 h 76"/>
                <a:gd name="T8" fmla="*/ 3 w 127"/>
                <a:gd name="T9" fmla="*/ 11 h 76"/>
                <a:gd name="T10" fmla="*/ 7 w 127"/>
                <a:gd name="T11" fmla="*/ 28 h 76"/>
                <a:gd name="T12" fmla="*/ 108 w 127"/>
                <a:gd name="T13" fmla="*/ 74 h 76"/>
                <a:gd name="T14" fmla="*/ 124 w 127"/>
                <a:gd name="T15" fmla="*/ 65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76">
                  <a:moveTo>
                    <a:pt x="124" y="65"/>
                  </a:moveTo>
                  <a:cubicBezTo>
                    <a:pt x="127" y="58"/>
                    <a:pt x="125" y="51"/>
                    <a:pt x="120" y="48"/>
                  </a:cubicBezTo>
                  <a:cubicBezTo>
                    <a:pt x="19" y="3"/>
                    <a:pt x="19" y="3"/>
                    <a:pt x="19" y="3"/>
                  </a:cubicBezTo>
                  <a:cubicBezTo>
                    <a:pt x="13" y="0"/>
                    <a:pt x="7" y="4"/>
                    <a:pt x="3" y="11"/>
                  </a:cubicBezTo>
                  <a:cubicBezTo>
                    <a:pt x="3" y="11"/>
                    <a:pt x="3" y="11"/>
                    <a:pt x="3" y="11"/>
                  </a:cubicBezTo>
                  <a:cubicBezTo>
                    <a:pt x="0" y="18"/>
                    <a:pt x="2" y="26"/>
                    <a:pt x="7" y="28"/>
                  </a:cubicBezTo>
                  <a:cubicBezTo>
                    <a:pt x="108" y="74"/>
                    <a:pt x="108" y="74"/>
                    <a:pt x="108" y="74"/>
                  </a:cubicBezTo>
                  <a:cubicBezTo>
                    <a:pt x="113" y="76"/>
                    <a:pt x="120" y="72"/>
                    <a:pt x="124" y="65"/>
                  </a:cubicBezTo>
                  <a:close/>
                </a:path>
              </a:pathLst>
            </a:custGeom>
            <a:solidFill>
              <a:srgbClr val="6D2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l" defTabSz="844083" rtl="0"/>
              <a:endParaRPr lang="en-GB" sz="1662" kern="1200">
                <a:solidFill>
                  <a:srgbClr val="000000"/>
                </a:solidFill>
                <a:latin typeface="Arial"/>
                <a:ea typeface="+mn-ea"/>
                <a:cs typeface="+mn-cs"/>
              </a:endParaRPr>
            </a:p>
          </p:txBody>
        </p:sp>
      </p:grpSp>
      <p:sp>
        <p:nvSpPr>
          <p:cNvPr id="13" name="Rettangolo 12">
            <a:extLst>
              <a:ext uri="{FF2B5EF4-FFF2-40B4-BE49-F238E27FC236}">
                <a16:creationId xmlns:a16="http://schemas.microsoft.com/office/drawing/2014/main" id="{4C8220DF-C7A3-F902-203C-EDB168407A1A}"/>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13319814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8419859" cy="478523"/>
          </a:xfrm>
        </p:spPr>
        <p:txBody>
          <a:bodyPr/>
          <a:lstStyle/>
          <a:p>
            <a:r>
              <a:rPr lang="it-IT" sz="4431" dirty="0"/>
              <a:t>Tax Control Framework</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grpSp>
        <p:nvGrpSpPr>
          <p:cNvPr id="2" name="Group 468">
            <a:extLst>
              <a:ext uri="{FF2B5EF4-FFF2-40B4-BE49-F238E27FC236}">
                <a16:creationId xmlns:a16="http://schemas.microsoft.com/office/drawing/2014/main" id="{E110FC3F-0A54-618A-1F47-47274D41B5EA}"/>
              </a:ext>
            </a:extLst>
          </p:cNvPr>
          <p:cNvGrpSpPr>
            <a:grpSpLocks/>
          </p:cNvGrpSpPr>
          <p:nvPr/>
        </p:nvGrpSpPr>
        <p:grpSpPr bwMode="auto">
          <a:xfrm>
            <a:off x="0" y="857251"/>
            <a:ext cx="215503" cy="80962"/>
            <a:chOff x="0" y="0"/>
            <a:chExt cx="453" cy="170"/>
          </a:xfrm>
        </p:grpSpPr>
      </p:grpSp>
      <p:grpSp>
        <p:nvGrpSpPr>
          <p:cNvPr id="3" name="Group 466">
            <a:extLst>
              <a:ext uri="{FF2B5EF4-FFF2-40B4-BE49-F238E27FC236}">
                <a16:creationId xmlns:a16="http://schemas.microsoft.com/office/drawing/2014/main" id="{8B583495-64E0-E512-5D3C-B3726F9F18B1}"/>
              </a:ext>
            </a:extLst>
          </p:cNvPr>
          <p:cNvGrpSpPr>
            <a:grpSpLocks/>
          </p:cNvGrpSpPr>
          <p:nvPr/>
        </p:nvGrpSpPr>
        <p:grpSpPr bwMode="auto">
          <a:xfrm>
            <a:off x="1" y="857249"/>
            <a:ext cx="364331" cy="61913"/>
            <a:chOff x="0" y="0"/>
            <a:chExt cx="764" cy="130"/>
          </a:xfrm>
        </p:grpSpPr>
      </p:grpSp>
      <p:grpSp>
        <p:nvGrpSpPr>
          <p:cNvPr id="4" name="Group 460">
            <a:extLst>
              <a:ext uri="{FF2B5EF4-FFF2-40B4-BE49-F238E27FC236}">
                <a16:creationId xmlns:a16="http://schemas.microsoft.com/office/drawing/2014/main" id="{00BFD070-85AE-C445-B72C-3C01DC396FF5}"/>
              </a:ext>
            </a:extLst>
          </p:cNvPr>
          <p:cNvGrpSpPr>
            <a:grpSpLocks/>
          </p:cNvGrpSpPr>
          <p:nvPr/>
        </p:nvGrpSpPr>
        <p:grpSpPr bwMode="auto">
          <a:xfrm>
            <a:off x="0" y="857251"/>
            <a:ext cx="310754" cy="83344"/>
            <a:chOff x="0" y="0"/>
            <a:chExt cx="653" cy="174"/>
          </a:xfrm>
        </p:grpSpPr>
      </p:grpSp>
      <p:grpSp>
        <p:nvGrpSpPr>
          <p:cNvPr id="5" name="Group 456">
            <a:extLst>
              <a:ext uri="{FF2B5EF4-FFF2-40B4-BE49-F238E27FC236}">
                <a16:creationId xmlns:a16="http://schemas.microsoft.com/office/drawing/2014/main" id="{4116AF9A-897B-2F53-AA9A-E3BEBA7B271E}"/>
              </a:ext>
            </a:extLst>
          </p:cNvPr>
          <p:cNvGrpSpPr>
            <a:grpSpLocks/>
          </p:cNvGrpSpPr>
          <p:nvPr/>
        </p:nvGrpSpPr>
        <p:grpSpPr bwMode="auto">
          <a:xfrm>
            <a:off x="0" y="857251"/>
            <a:ext cx="283369" cy="75010"/>
            <a:chOff x="0" y="0"/>
            <a:chExt cx="596" cy="158"/>
          </a:xfrm>
        </p:grpSpPr>
      </p:grpSp>
      <p:grpSp>
        <p:nvGrpSpPr>
          <p:cNvPr id="6" name="Group 449">
            <a:extLst>
              <a:ext uri="{FF2B5EF4-FFF2-40B4-BE49-F238E27FC236}">
                <a16:creationId xmlns:a16="http://schemas.microsoft.com/office/drawing/2014/main" id="{4E519CFF-C7CB-CAD3-7023-24411EC53259}"/>
              </a:ext>
            </a:extLst>
          </p:cNvPr>
          <p:cNvGrpSpPr>
            <a:grpSpLocks/>
          </p:cNvGrpSpPr>
          <p:nvPr/>
        </p:nvGrpSpPr>
        <p:grpSpPr bwMode="auto">
          <a:xfrm>
            <a:off x="1" y="857250"/>
            <a:ext cx="226218" cy="60722"/>
            <a:chOff x="0" y="0"/>
            <a:chExt cx="475" cy="128"/>
          </a:xfrm>
        </p:grpSpPr>
      </p:grpSp>
      <p:grpSp>
        <p:nvGrpSpPr>
          <p:cNvPr id="7" name="Group 447">
            <a:extLst>
              <a:ext uri="{FF2B5EF4-FFF2-40B4-BE49-F238E27FC236}">
                <a16:creationId xmlns:a16="http://schemas.microsoft.com/office/drawing/2014/main" id="{736FD814-C380-F1F2-F9B4-35D898F37A83}"/>
              </a:ext>
            </a:extLst>
          </p:cNvPr>
          <p:cNvGrpSpPr>
            <a:grpSpLocks/>
          </p:cNvGrpSpPr>
          <p:nvPr/>
        </p:nvGrpSpPr>
        <p:grpSpPr bwMode="auto">
          <a:xfrm>
            <a:off x="0" y="857250"/>
            <a:ext cx="207169" cy="60722"/>
            <a:chOff x="0" y="0"/>
            <a:chExt cx="434" cy="128"/>
          </a:xfrm>
        </p:grpSpPr>
      </p:grpSp>
      <p:grpSp>
        <p:nvGrpSpPr>
          <p:cNvPr id="8" name="Group 440">
            <a:extLst>
              <a:ext uri="{FF2B5EF4-FFF2-40B4-BE49-F238E27FC236}">
                <a16:creationId xmlns:a16="http://schemas.microsoft.com/office/drawing/2014/main" id="{587266BD-3CBE-3F38-F596-BC3F8D26EC9D}"/>
              </a:ext>
            </a:extLst>
          </p:cNvPr>
          <p:cNvGrpSpPr>
            <a:grpSpLocks/>
          </p:cNvGrpSpPr>
          <p:nvPr/>
        </p:nvGrpSpPr>
        <p:grpSpPr bwMode="auto">
          <a:xfrm>
            <a:off x="0" y="857250"/>
            <a:ext cx="366713" cy="60722"/>
            <a:chOff x="0" y="0"/>
            <a:chExt cx="770" cy="127"/>
          </a:xfrm>
        </p:grpSpPr>
      </p:grpSp>
      <p:grpSp>
        <p:nvGrpSpPr>
          <p:cNvPr id="9" name="Group 438">
            <a:extLst>
              <a:ext uri="{FF2B5EF4-FFF2-40B4-BE49-F238E27FC236}">
                <a16:creationId xmlns:a16="http://schemas.microsoft.com/office/drawing/2014/main" id="{3C568A75-998F-8705-160A-E074556879E3}"/>
              </a:ext>
            </a:extLst>
          </p:cNvPr>
          <p:cNvGrpSpPr>
            <a:grpSpLocks/>
          </p:cNvGrpSpPr>
          <p:nvPr/>
        </p:nvGrpSpPr>
        <p:grpSpPr bwMode="auto">
          <a:xfrm>
            <a:off x="0" y="857251"/>
            <a:ext cx="283369" cy="75010"/>
            <a:chOff x="0" y="0"/>
            <a:chExt cx="596" cy="158"/>
          </a:xfrm>
        </p:grpSpPr>
      </p:grpSp>
      <p:grpSp>
        <p:nvGrpSpPr>
          <p:cNvPr id="10" name="Group 431">
            <a:extLst>
              <a:ext uri="{FF2B5EF4-FFF2-40B4-BE49-F238E27FC236}">
                <a16:creationId xmlns:a16="http://schemas.microsoft.com/office/drawing/2014/main" id="{2F336D2E-F7A5-8C64-A87C-E7814DF2472B}"/>
              </a:ext>
            </a:extLst>
          </p:cNvPr>
          <p:cNvGrpSpPr>
            <a:grpSpLocks/>
          </p:cNvGrpSpPr>
          <p:nvPr/>
        </p:nvGrpSpPr>
        <p:grpSpPr bwMode="auto">
          <a:xfrm>
            <a:off x="1" y="857250"/>
            <a:ext cx="226218" cy="60722"/>
            <a:chOff x="0" y="0"/>
            <a:chExt cx="475" cy="128"/>
          </a:xfrm>
        </p:grpSpPr>
      </p:grpSp>
      <p:grpSp>
        <p:nvGrpSpPr>
          <p:cNvPr id="22" name="Group 429">
            <a:extLst>
              <a:ext uri="{FF2B5EF4-FFF2-40B4-BE49-F238E27FC236}">
                <a16:creationId xmlns:a16="http://schemas.microsoft.com/office/drawing/2014/main" id="{04E3388D-39EE-D562-EEB4-55602667E273}"/>
              </a:ext>
            </a:extLst>
          </p:cNvPr>
          <p:cNvGrpSpPr>
            <a:grpSpLocks/>
          </p:cNvGrpSpPr>
          <p:nvPr/>
        </p:nvGrpSpPr>
        <p:grpSpPr bwMode="auto">
          <a:xfrm>
            <a:off x="0" y="857250"/>
            <a:ext cx="207169" cy="60722"/>
            <a:chOff x="0" y="0"/>
            <a:chExt cx="434" cy="128"/>
          </a:xfrm>
        </p:grpSpPr>
      </p:grpSp>
      <p:grpSp>
        <p:nvGrpSpPr>
          <p:cNvPr id="23" name="Group 418">
            <a:extLst>
              <a:ext uri="{FF2B5EF4-FFF2-40B4-BE49-F238E27FC236}">
                <a16:creationId xmlns:a16="http://schemas.microsoft.com/office/drawing/2014/main" id="{2398B70B-1C46-8A96-8A3D-2CBE62E8160B}"/>
              </a:ext>
            </a:extLst>
          </p:cNvPr>
          <p:cNvGrpSpPr>
            <a:grpSpLocks/>
          </p:cNvGrpSpPr>
          <p:nvPr/>
        </p:nvGrpSpPr>
        <p:grpSpPr bwMode="auto">
          <a:xfrm>
            <a:off x="0" y="857250"/>
            <a:ext cx="304800" cy="57150"/>
            <a:chOff x="0" y="0"/>
            <a:chExt cx="639" cy="120"/>
          </a:xfrm>
        </p:grpSpPr>
      </p:grpSp>
      <p:grpSp>
        <p:nvGrpSpPr>
          <p:cNvPr id="24" name="Group 414">
            <a:extLst>
              <a:ext uri="{FF2B5EF4-FFF2-40B4-BE49-F238E27FC236}">
                <a16:creationId xmlns:a16="http://schemas.microsoft.com/office/drawing/2014/main" id="{E786BEC1-16B8-0BF4-0799-0ECEF786AD25}"/>
              </a:ext>
            </a:extLst>
          </p:cNvPr>
          <p:cNvGrpSpPr>
            <a:grpSpLocks/>
          </p:cNvGrpSpPr>
          <p:nvPr/>
        </p:nvGrpSpPr>
        <p:grpSpPr bwMode="auto">
          <a:xfrm>
            <a:off x="1" y="857250"/>
            <a:ext cx="226218" cy="60722"/>
            <a:chOff x="0" y="0"/>
            <a:chExt cx="475" cy="128"/>
          </a:xfrm>
        </p:grpSpPr>
      </p:grpSp>
      <p:grpSp>
        <p:nvGrpSpPr>
          <p:cNvPr id="25" name="Group 412">
            <a:extLst>
              <a:ext uri="{FF2B5EF4-FFF2-40B4-BE49-F238E27FC236}">
                <a16:creationId xmlns:a16="http://schemas.microsoft.com/office/drawing/2014/main" id="{84E3EFE0-01C6-76DD-9E21-00A70C1BA51E}"/>
              </a:ext>
            </a:extLst>
          </p:cNvPr>
          <p:cNvGrpSpPr>
            <a:grpSpLocks/>
          </p:cNvGrpSpPr>
          <p:nvPr/>
        </p:nvGrpSpPr>
        <p:grpSpPr bwMode="auto">
          <a:xfrm>
            <a:off x="0" y="857250"/>
            <a:ext cx="207169" cy="60722"/>
            <a:chOff x="0" y="0"/>
            <a:chExt cx="434" cy="128"/>
          </a:xfrm>
        </p:grpSpPr>
      </p:grpSp>
      <p:grpSp>
        <p:nvGrpSpPr>
          <p:cNvPr id="26" name="Group 401">
            <a:extLst>
              <a:ext uri="{FF2B5EF4-FFF2-40B4-BE49-F238E27FC236}">
                <a16:creationId xmlns:a16="http://schemas.microsoft.com/office/drawing/2014/main" id="{F33EEDC2-9A29-F7CF-C802-79FDBB0A592C}"/>
              </a:ext>
            </a:extLst>
          </p:cNvPr>
          <p:cNvGrpSpPr>
            <a:grpSpLocks/>
          </p:cNvGrpSpPr>
          <p:nvPr/>
        </p:nvGrpSpPr>
        <p:grpSpPr bwMode="auto">
          <a:xfrm>
            <a:off x="0" y="857250"/>
            <a:ext cx="304800" cy="57150"/>
            <a:chOff x="0" y="0"/>
            <a:chExt cx="641" cy="120"/>
          </a:xfrm>
        </p:grpSpPr>
      </p:grpSp>
      <p:grpSp>
        <p:nvGrpSpPr>
          <p:cNvPr id="27" name="Group 397">
            <a:extLst>
              <a:ext uri="{FF2B5EF4-FFF2-40B4-BE49-F238E27FC236}">
                <a16:creationId xmlns:a16="http://schemas.microsoft.com/office/drawing/2014/main" id="{541184B0-79CA-F4B8-6220-356692C71AED}"/>
              </a:ext>
            </a:extLst>
          </p:cNvPr>
          <p:cNvGrpSpPr>
            <a:grpSpLocks/>
          </p:cNvGrpSpPr>
          <p:nvPr/>
        </p:nvGrpSpPr>
        <p:grpSpPr bwMode="auto">
          <a:xfrm>
            <a:off x="1" y="857250"/>
            <a:ext cx="233362" cy="45244"/>
            <a:chOff x="0" y="0"/>
            <a:chExt cx="491" cy="94"/>
          </a:xfrm>
        </p:grpSpPr>
      </p:grpSp>
      <p:grpSp>
        <p:nvGrpSpPr>
          <p:cNvPr id="28" name="Group 395">
            <a:extLst>
              <a:ext uri="{FF2B5EF4-FFF2-40B4-BE49-F238E27FC236}">
                <a16:creationId xmlns:a16="http://schemas.microsoft.com/office/drawing/2014/main" id="{FE3E90C7-DB52-4A6B-8D9C-9816DCF2F715}"/>
              </a:ext>
            </a:extLst>
          </p:cNvPr>
          <p:cNvGrpSpPr>
            <a:grpSpLocks/>
          </p:cNvGrpSpPr>
          <p:nvPr/>
        </p:nvGrpSpPr>
        <p:grpSpPr bwMode="auto">
          <a:xfrm>
            <a:off x="0" y="857250"/>
            <a:ext cx="228600" cy="60722"/>
            <a:chOff x="0" y="0"/>
            <a:chExt cx="479" cy="128"/>
          </a:xfrm>
        </p:grpSpPr>
      </p:grpSp>
      <p:grpSp>
        <p:nvGrpSpPr>
          <p:cNvPr id="29" name="Group 393">
            <a:extLst>
              <a:ext uri="{FF2B5EF4-FFF2-40B4-BE49-F238E27FC236}">
                <a16:creationId xmlns:a16="http://schemas.microsoft.com/office/drawing/2014/main" id="{5D4B6862-F4C7-96F9-EEE9-6D82F9115A82}"/>
              </a:ext>
            </a:extLst>
          </p:cNvPr>
          <p:cNvGrpSpPr>
            <a:grpSpLocks/>
          </p:cNvGrpSpPr>
          <p:nvPr/>
        </p:nvGrpSpPr>
        <p:grpSpPr bwMode="auto">
          <a:xfrm>
            <a:off x="0" y="857250"/>
            <a:ext cx="271462" cy="60722"/>
            <a:chOff x="0" y="0"/>
            <a:chExt cx="569" cy="128"/>
          </a:xfrm>
        </p:grpSpPr>
      </p:grpSp>
      <p:grpSp>
        <p:nvGrpSpPr>
          <p:cNvPr id="30" name="Group 381">
            <a:extLst>
              <a:ext uri="{FF2B5EF4-FFF2-40B4-BE49-F238E27FC236}">
                <a16:creationId xmlns:a16="http://schemas.microsoft.com/office/drawing/2014/main" id="{F9551146-9BE3-E925-CFDA-7EEB34857B96}"/>
              </a:ext>
            </a:extLst>
          </p:cNvPr>
          <p:cNvGrpSpPr>
            <a:grpSpLocks/>
          </p:cNvGrpSpPr>
          <p:nvPr/>
        </p:nvGrpSpPr>
        <p:grpSpPr bwMode="auto">
          <a:xfrm>
            <a:off x="1" y="857250"/>
            <a:ext cx="226218" cy="60722"/>
            <a:chOff x="0" y="0"/>
            <a:chExt cx="475" cy="128"/>
          </a:xfrm>
        </p:grpSpPr>
      </p:grpSp>
      <p:grpSp>
        <p:nvGrpSpPr>
          <p:cNvPr id="31" name="Group 379">
            <a:extLst>
              <a:ext uri="{FF2B5EF4-FFF2-40B4-BE49-F238E27FC236}">
                <a16:creationId xmlns:a16="http://schemas.microsoft.com/office/drawing/2014/main" id="{067EB445-9ED2-7F3B-D5C0-94A0E78A10FC}"/>
              </a:ext>
            </a:extLst>
          </p:cNvPr>
          <p:cNvGrpSpPr>
            <a:grpSpLocks/>
          </p:cNvGrpSpPr>
          <p:nvPr/>
        </p:nvGrpSpPr>
        <p:grpSpPr bwMode="auto">
          <a:xfrm>
            <a:off x="1" y="857250"/>
            <a:ext cx="209550" cy="60722"/>
            <a:chOff x="0" y="0"/>
            <a:chExt cx="439" cy="128"/>
          </a:xfrm>
        </p:grpSpPr>
      </p:grpSp>
      <p:grpSp>
        <p:nvGrpSpPr>
          <p:cNvPr id="32" name="Group 376">
            <a:extLst>
              <a:ext uri="{FF2B5EF4-FFF2-40B4-BE49-F238E27FC236}">
                <a16:creationId xmlns:a16="http://schemas.microsoft.com/office/drawing/2014/main" id="{220A70B1-C0D0-7DC5-2CDC-6A2366AF4FBF}"/>
              </a:ext>
            </a:extLst>
          </p:cNvPr>
          <p:cNvGrpSpPr>
            <a:grpSpLocks/>
          </p:cNvGrpSpPr>
          <p:nvPr/>
        </p:nvGrpSpPr>
        <p:grpSpPr bwMode="auto">
          <a:xfrm>
            <a:off x="0" y="857250"/>
            <a:ext cx="197644" cy="58341"/>
            <a:chOff x="0" y="0"/>
            <a:chExt cx="416" cy="123"/>
          </a:xfrm>
        </p:grpSpPr>
      </p:grpSp>
      <p:grpSp>
        <p:nvGrpSpPr>
          <p:cNvPr id="33" name="Group 374">
            <a:extLst>
              <a:ext uri="{FF2B5EF4-FFF2-40B4-BE49-F238E27FC236}">
                <a16:creationId xmlns:a16="http://schemas.microsoft.com/office/drawing/2014/main" id="{C3B2456A-917C-04CF-ACB5-F5D43AA14942}"/>
              </a:ext>
            </a:extLst>
          </p:cNvPr>
          <p:cNvGrpSpPr>
            <a:grpSpLocks/>
          </p:cNvGrpSpPr>
          <p:nvPr/>
        </p:nvGrpSpPr>
        <p:grpSpPr bwMode="auto">
          <a:xfrm>
            <a:off x="0" y="857251"/>
            <a:ext cx="200025" cy="75010"/>
            <a:chOff x="0" y="0"/>
            <a:chExt cx="420" cy="158"/>
          </a:xfrm>
        </p:grpSpPr>
      </p:grpSp>
      <p:grpSp>
        <p:nvGrpSpPr>
          <p:cNvPr id="34" name="Group 369">
            <a:extLst>
              <a:ext uri="{FF2B5EF4-FFF2-40B4-BE49-F238E27FC236}">
                <a16:creationId xmlns:a16="http://schemas.microsoft.com/office/drawing/2014/main" id="{E78F2E2A-8D78-DE64-1031-2BB1C79C0164}"/>
              </a:ext>
            </a:extLst>
          </p:cNvPr>
          <p:cNvGrpSpPr>
            <a:grpSpLocks/>
          </p:cNvGrpSpPr>
          <p:nvPr/>
        </p:nvGrpSpPr>
        <p:grpSpPr bwMode="auto">
          <a:xfrm>
            <a:off x="0" y="857251"/>
            <a:ext cx="339329" cy="64294"/>
            <a:chOff x="0" y="0"/>
            <a:chExt cx="712" cy="136"/>
          </a:xfrm>
        </p:grpSpPr>
      </p:grpSp>
      <p:grpSp>
        <p:nvGrpSpPr>
          <p:cNvPr id="37" name="Group 360">
            <a:extLst>
              <a:ext uri="{FF2B5EF4-FFF2-40B4-BE49-F238E27FC236}">
                <a16:creationId xmlns:a16="http://schemas.microsoft.com/office/drawing/2014/main" id="{9006710E-17C9-0DA2-B514-E97733D0C948}"/>
              </a:ext>
            </a:extLst>
          </p:cNvPr>
          <p:cNvGrpSpPr>
            <a:grpSpLocks/>
          </p:cNvGrpSpPr>
          <p:nvPr/>
        </p:nvGrpSpPr>
        <p:grpSpPr bwMode="auto">
          <a:xfrm>
            <a:off x="0" y="857251"/>
            <a:ext cx="421482" cy="75010"/>
            <a:chOff x="0" y="0"/>
            <a:chExt cx="885" cy="158"/>
          </a:xfrm>
        </p:grpSpPr>
      </p:grpSp>
      <p:grpSp>
        <p:nvGrpSpPr>
          <p:cNvPr id="38" name="Group 356">
            <a:extLst>
              <a:ext uri="{FF2B5EF4-FFF2-40B4-BE49-F238E27FC236}">
                <a16:creationId xmlns:a16="http://schemas.microsoft.com/office/drawing/2014/main" id="{7ADE1267-9904-3B3C-080F-A2CE88CB5012}"/>
              </a:ext>
            </a:extLst>
          </p:cNvPr>
          <p:cNvGrpSpPr>
            <a:grpSpLocks/>
          </p:cNvGrpSpPr>
          <p:nvPr/>
        </p:nvGrpSpPr>
        <p:grpSpPr bwMode="auto">
          <a:xfrm>
            <a:off x="0" y="857250"/>
            <a:ext cx="216694" cy="60722"/>
            <a:chOff x="0" y="0"/>
            <a:chExt cx="456" cy="127"/>
          </a:xfrm>
        </p:grpSpPr>
      </p:grpSp>
      <p:grpSp>
        <p:nvGrpSpPr>
          <p:cNvPr id="39" name="Group 354">
            <a:extLst>
              <a:ext uri="{FF2B5EF4-FFF2-40B4-BE49-F238E27FC236}">
                <a16:creationId xmlns:a16="http://schemas.microsoft.com/office/drawing/2014/main" id="{2512ABB5-3050-32EC-6346-0497A4C0577B}"/>
              </a:ext>
            </a:extLst>
          </p:cNvPr>
          <p:cNvGrpSpPr>
            <a:grpSpLocks/>
          </p:cNvGrpSpPr>
          <p:nvPr/>
        </p:nvGrpSpPr>
        <p:grpSpPr bwMode="auto">
          <a:xfrm>
            <a:off x="0" y="857250"/>
            <a:ext cx="208360" cy="60722"/>
            <a:chOff x="0" y="0"/>
            <a:chExt cx="437" cy="128"/>
          </a:xfrm>
        </p:grpSpPr>
      </p:grpSp>
      <p:grpSp>
        <p:nvGrpSpPr>
          <p:cNvPr id="40" name="Group 351">
            <a:extLst>
              <a:ext uri="{FF2B5EF4-FFF2-40B4-BE49-F238E27FC236}">
                <a16:creationId xmlns:a16="http://schemas.microsoft.com/office/drawing/2014/main" id="{A48C0AEA-0B22-BD1D-C6A0-1B5A075E3E88}"/>
              </a:ext>
            </a:extLst>
          </p:cNvPr>
          <p:cNvGrpSpPr>
            <a:grpSpLocks/>
          </p:cNvGrpSpPr>
          <p:nvPr/>
        </p:nvGrpSpPr>
        <p:grpSpPr bwMode="auto">
          <a:xfrm>
            <a:off x="0" y="857250"/>
            <a:ext cx="197644" cy="58341"/>
            <a:chOff x="0" y="0"/>
            <a:chExt cx="416" cy="123"/>
          </a:xfrm>
        </p:grpSpPr>
      </p:grpSp>
      <p:grpSp>
        <p:nvGrpSpPr>
          <p:cNvPr id="41" name="Group 349">
            <a:extLst>
              <a:ext uri="{FF2B5EF4-FFF2-40B4-BE49-F238E27FC236}">
                <a16:creationId xmlns:a16="http://schemas.microsoft.com/office/drawing/2014/main" id="{643C7117-FF17-C8A6-CA57-D4ECA86DD2A0}"/>
              </a:ext>
            </a:extLst>
          </p:cNvPr>
          <p:cNvGrpSpPr>
            <a:grpSpLocks/>
          </p:cNvGrpSpPr>
          <p:nvPr/>
        </p:nvGrpSpPr>
        <p:grpSpPr bwMode="auto">
          <a:xfrm>
            <a:off x="0" y="857251"/>
            <a:ext cx="200025" cy="75010"/>
            <a:chOff x="0" y="0"/>
            <a:chExt cx="420" cy="158"/>
          </a:xfrm>
        </p:grpSpPr>
      </p:grpSp>
      <p:grpSp>
        <p:nvGrpSpPr>
          <p:cNvPr id="42" name="Group 344">
            <a:extLst>
              <a:ext uri="{FF2B5EF4-FFF2-40B4-BE49-F238E27FC236}">
                <a16:creationId xmlns:a16="http://schemas.microsoft.com/office/drawing/2014/main" id="{5E612C65-A2F4-86DC-9875-FC457F84E4CC}"/>
              </a:ext>
            </a:extLst>
          </p:cNvPr>
          <p:cNvGrpSpPr>
            <a:grpSpLocks/>
          </p:cNvGrpSpPr>
          <p:nvPr/>
        </p:nvGrpSpPr>
        <p:grpSpPr bwMode="auto">
          <a:xfrm>
            <a:off x="0" y="857251"/>
            <a:ext cx="546498" cy="63103"/>
            <a:chOff x="0" y="0"/>
            <a:chExt cx="1148" cy="132"/>
          </a:xfrm>
        </p:grpSpPr>
      </p:grpSp>
      <p:grpSp>
        <p:nvGrpSpPr>
          <p:cNvPr id="43" name="Group 340">
            <a:extLst>
              <a:ext uri="{FF2B5EF4-FFF2-40B4-BE49-F238E27FC236}">
                <a16:creationId xmlns:a16="http://schemas.microsoft.com/office/drawing/2014/main" id="{0E81F988-B65D-6ABE-D92A-492BDF0FF295}"/>
              </a:ext>
            </a:extLst>
          </p:cNvPr>
          <p:cNvGrpSpPr>
            <a:grpSpLocks/>
          </p:cNvGrpSpPr>
          <p:nvPr/>
        </p:nvGrpSpPr>
        <p:grpSpPr bwMode="auto">
          <a:xfrm>
            <a:off x="0" y="857251"/>
            <a:ext cx="604838" cy="63103"/>
            <a:chOff x="0" y="0"/>
            <a:chExt cx="1270" cy="132"/>
          </a:xfrm>
        </p:grpSpPr>
      </p:grpSp>
      <p:grpSp>
        <p:nvGrpSpPr>
          <p:cNvPr id="44" name="Group 335">
            <a:extLst>
              <a:ext uri="{FF2B5EF4-FFF2-40B4-BE49-F238E27FC236}">
                <a16:creationId xmlns:a16="http://schemas.microsoft.com/office/drawing/2014/main" id="{4900BCD5-6B6E-102C-9E77-845B4F95A709}"/>
              </a:ext>
            </a:extLst>
          </p:cNvPr>
          <p:cNvGrpSpPr>
            <a:grpSpLocks/>
          </p:cNvGrpSpPr>
          <p:nvPr/>
        </p:nvGrpSpPr>
        <p:grpSpPr bwMode="auto">
          <a:xfrm>
            <a:off x="0" y="857250"/>
            <a:ext cx="291703" cy="60722"/>
            <a:chOff x="0" y="0"/>
            <a:chExt cx="612" cy="128"/>
          </a:xfrm>
        </p:grpSpPr>
      </p:grpSp>
      <p:grpSp>
        <p:nvGrpSpPr>
          <p:cNvPr id="45" name="Group 328">
            <a:extLst>
              <a:ext uri="{FF2B5EF4-FFF2-40B4-BE49-F238E27FC236}">
                <a16:creationId xmlns:a16="http://schemas.microsoft.com/office/drawing/2014/main" id="{ED977C17-D5DC-8C09-A408-1016F015B7A7}"/>
              </a:ext>
            </a:extLst>
          </p:cNvPr>
          <p:cNvGrpSpPr>
            <a:grpSpLocks/>
          </p:cNvGrpSpPr>
          <p:nvPr/>
        </p:nvGrpSpPr>
        <p:grpSpPr bwMode="auto">
          <a:xfrm>
            <a:off x="0" y="857251"/>
            <a:ext cx="547687" cy="63103"/>
            <a:chOff x="0" y="0"/>
            <a:chExt cx="1151" cy="132"/>
          </a:xfrm>
        </p:grpSpPr>
      </p:grpSp>
      <p:grpSp>
        <p:nvGrpSpPr>
          <p:cNvPr id="46" name="Group 324">
            <a:extLst>
              <a:ext uri="{FF2B5EF4-FFF2-40B4-BE49-F238E27FC236}">
                <a16:creationId xmlns:a16="http://schemas.microsoft.com/office/drawing/2014/main" id="{91DB6724-539B-3167-EA80-BAD19F95E0F1}"/>
              </a:ext>
            </a:extLst>
          </p:cNvPr>
          <p:cNvGrpSpPr>
            <a:grpSpLocks/>
          </p:cNvGrpSpPr>
          <p:nvPr/>
        </p:nvGrpSpPr>
        <p:grpSpPr bwMode="auto">
          <a:xfrm>
            <a:off x="0" y="857251"/>
            <a:ext cx="604838" cy="63103"/>
            <a:chOff x="0" y="0"/>
            <a:chExt cx="1270" cy="132"/>
          </a:xfrm>
        </p:grpSpPr>
      </p:grpSp>
      <p:grpSp>
        <p:nvGrpSpPr>
          <p:cNvPr id="47" name="Group 320">
            <a:extLst>
              <a:ext uri="{FF2B5EF4-FFF2-40B4-BE49-F238E27FC236}">
                <a16:creationId xmlns:a16="http://schemas.microsoft.com/office/drawing/2014/main" id="{56B82831-47C1-F227-A9A1-E9FF6A9C4FF1}"/>
              </a:ext>
            </a:extLst>
          </p:cNvPr>
          <p:cNvGrpSpPr>
            <a:grpSpLocks/>
          </p:cNvGrpSpPr>
          <p:nvPr/>
        </p:nvGrpSpPr>
        <p:grpSpPr bwMode="auto">
          <a:xfrm>
            <a:off x="1" y="857250"/>
            <a:ext cx="280987" cy="60722"/>
            <a:chOff x="0" y="0"/>
            <a:chExt cx="589" cy="127"/>
          </a:xfrm>
        </p:grpSpPr>
      </p:grpSp>
      <p:sp>
        <p:nvSpPr>
          <p:cNvPr id="11" name="Parallelogramma 10">
            <a:extLst>
              <a:ext uri="{FF2B5EF4-FFF2-40B4-BE49-F238E27FC236}">
                <a16:creationId xmlns:a16="http://schemas.microsoft.com/office/drawing/2014/main" id="{E9F88E7D-EDB5-D465-95E0-D1E035550FFD}"/>
              </a:ext>
            </a:extLst>
          </p:cNvPr>
          <p:cNvSpPr/>
          <p:nvPr/>
        </p:nvSpPr>
        <p:spPr>
          <a:xfrm>
            <a:off x="690555" y="1147956"/>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endParaRPr lang="it-IT" sz="923" kern="1200" dirty="0" err="1">
              <a:solidFill>
                <a:prstClr val="white"/>
              </a:solidFill>
              <a:latin typeface="Arial"/>
            </a:endParaRPr>
          </a:p>
        </p:txBody>
      </p:sp>
      <p:sp>
        <p:nvSpPr>
          <p:cNvPr id="12" name="Rettangolo 11">
            <a:extLst>
              <a:ext uri="{FF2B5EF4-FFF2-40B4-BE49-F238E27FC236}">
                <a16:creationId xmlns:a16="http://schemas.microsoft.com/office/drawing/2014/main" id="{7889C055-1E93-72D9-B17B-68B405D67D96}"/>
              </a:ext>
            </a:extLst>
          </p:cNvPr>
          <p:cNvSpPr/>
          <p:nvPr/>
        </p:nvSpPr>
        <p:spPr>
          <a:xfrm>
            <a:off x="1651597" y="1405649"/>
            <a:ext cx="7311581" cy="773673"/>
          </a:xfrm>
          <a:prstGeom prst="rect">
            <a:avLst/>
          </a:prstGeom>
          <a:ln w="19050">
            <a:solidFill>
              <a:schemeClr val="accent2"/>
            </a:solidFill>
          </a:ln>
        </p:spPr>
        <p:txBody>
          <a:bodyPr wrap="square">
            <a:spAutoFit/>
          </a:bodyPr>
          <a:lstStyle/>
          <a:p>
            <a:pPr algn="just" defTabSz="844083" rtl="0"/>
            <a:r>
              <a:rPr lang="it-IT" sz="738" kern="1200" dirty="0">
                <a:solidFill>
                  <a:srgbClr val="00338D"/>
                </a:solidFill>
                <a:latin typeface="Univers 45 Light" pitchFamily="2" charset="0"/>
                <a:ea typeface="+mn-ea"/>
                <a:cs typeface="+mn-cs"/>
              </a:rPr>
              <a:t>Il sistema deve contenere una chiara e documentata strategia fiscale nella quale siano evidenziati gli obiettivi dei vertici aziendali in relazione alla variabile fiscale. La strategia deve riflettere la propensione al rischio della impresa, il grado di coinvolgimento dei vertici aziendali nelle decisioni di pianificazione fiscale e gli obiettivi che l’impresa si pone in relazione ai processi di gestione del rischio fiscale. La strategia fiscale dovrebbe includere i percorsi operativi da seguire al fine di posizionare la società sui livelli di rischio prescelti. Ad esempio, la descrizione dei meccanismi di incentivazione concessi ai manager di vertice rispetto alla variabile fiscale, l’adozione di procedure dettagliate a presidio dei rischi fiscali con l’individuazione di ruoli e responsabilità e, ovviamente, l’approccio nei confronti dell’Amministrazione finanziaria (impegno alla trasparenza, utilizzo di strumenti quali </a:t>
            </a:r>
            <a:r>
              <a:rPr lang="it-IT" sz="738" kern="1200" dirty="0" err="1">
                <a:solidFill>
                  <a:srgbClr val="00338D"/>
                </a:solidFill>
                <a:latin typeface="Univers 45 Light" pitchFamily="2" charset="0"/>
                <a:ea typeface="+mn-ea"/>
                <a:cs typeface="+mn-cs"/>
              </a:rPr>
              <a:t>ruling</a:t>
            </a:r>
            <a:r>
              <a:rPr lang="it-IT" sz="738" kern="1200" dirty="0">
                <a:solidFill>
                  <a:srgbClr val="00338D"/>
                </a:solidFill>
                <a:latin typeface="Univers 45 Light" pitchFamily="2" charset="0"/>
                <a:ea typeface="+mn-ea"/>
                <a:cs typeface="+mn-cs"/>
              </a:rPr>
              <a:t>, interpelli, predisposizione di oneri documentali in materia di prezzi di trasferimento).</a:t>
            </a:r>
          </a:p>
        </p:txBody>
      </p:sp>
      <p:sp>
        <p:nvSpPr>
          <p:cNvPr id="191" name="Rettangolo 190">
            <a:extLst>
              <a:ext uri="{FF2B5EF4-FFF2-40B4-BE49-F238E27FC236}">
                <a16:creationId xmlns:a16="http://schemas.microsoft.com/office/drawing/2014/main" id="{8B285D1A-820F-9304-B681-DE90CB218193}"/>
              </a:ext>
            </a:extLst>
          </p:cNvPr>
          <p:cNvSpPr/>
          <p:nvPr/>
        </p:nvSpPr>
        <p:spPr>
          <a:xfrm>
            <a:off x="1651596" y="2249635"/>
            <a:ext cx="7311581" cy="660117"/>
          </a:xfrm>
          <a:prstGeom prst="rect">
            <a:avLst/>
          </a:prstGeom>
          <a:ln w="19050">
            <a:solidFill>
              <a:schemeClr val="tx2"/>
            </a:solidFill>
          </a:ln>
        </p:spPr>
        <p:txBody>
          <a:bodyPr wrap="square">
            <a:spAutoFit/>
          </a:bodyPr>
          <a:lstStyle/>
          <a:p>
            <a:pPr algn="just" defTabSz="844083" rtl="0"/>
            <a:r>
              <a:rPr lang="it-IT" sz="738" kern="1200" dirty="0">
                <a:solidFill>
                  <a:srgbClr val="00338D"/>
                </a:solidFill>
                <a:latin typeface="Univers 45 Light" pitchFamily="2" charset="0"/>
                <a:ea typeface="+mn-ea"/>
                <a:cs typeface="+mn-cs"/>
              </a:rPr>
              <a:t>Il sistema deve assicurare una chiara attribuzione di ruoli a persone con adeguate competenze ed esperienze, secondo criteri di separazione dei compiti. Il sistema deve altresì esplicitare le responsabilità connesse ai ruoli in relazione ai processi di rilevazione, misurazione, gestione e controllo del rischio fiscale e garantire il rispetto delle procedure a tutti i livelli aziendali. La separazione dei compiti consiste nel ripartire compiti e responsabilità tra gli operatori che intervengono nel medesimo processo allo scopo di evitare una eccessiva concentrazione degli stessi, riducendo così la probabilità che si verifichino errori o comportamenti inappropriati o fraudolenti, grazie al controllo che ogni soggetto interessato dal processo può esercitare sull’operato degli altri soggetti coinvolti.</a:t>
            </a:r>
          </a:p>
        </p:txBody>
      </p:sp>
      <p:sp>
        <p:nvSpPr>
          <p:cNvPr id="192" name="Rettangolo 191">
            <a:extLst>
              <a:ext uri="{FF2B5EF4-FFF2-40B4-BE49-F238E27FC236}">
                <a16:creationId xmlns:a16="http://schemas.microsoft.com/office/drawing/2014/main" id="{56E7FDD7-F4AF-D27C-31DA-E044B834A95C}"/>
              </a:ext>
            </a:extLst>
          </p:cNvPr>
          <p:cNvSpPr/>
          <p:nvPr/>
        </p:nvSpPr>
        <p:spPr>
          <a:xfrm>
            <a:off x="1651597" y="2979982"/>
            <a:ext cx="7307349" cy="887231"/>
          </a:xfrm>
          <a:prstGeom prst="rect">
            <a:avLst/>
          </a:prstGeom>
          <a:ln w="19050">
            <a:solidFill>
              <a:schemeClr val="accent4"/>
            </a:solidFill>
          </a:ln>
        </p:spPr>
        <p:txBody>
          <a:bodyPr wrap="square">
            <a:spAutoFit/>
          </a:bodyPr>
          <a:lstStyle/>
          <a:p>
            <a:pPr algn="just" defTabSz="844083" rtl="0"/>
            <a:r>
              <a:rPr lang="it-IT" sz="738" kern="1200" dirty="0">
                <a:solidFill>
                  <a:srgbClr val="00338D"/>
                </a:solidFill>
                <a:latin typeface="Univers 45 Light" pitchFamily="2" charset="0"/>
                <a:ea typeface="+mn-ea"/>
                <a:cs typeface="+mn-cs"/>
              </a:rPr>
              <a:t>Il sistema deve prevedere efficaci procedure per lo svolgimento delle seguenti attività:</a:t>
            </a:r>
          </a:p>
          <a:p>
            <a:pPr algn="just" defTabSz="844083" rtl="0"/>
            <a:r>
              <a:rPr lang="it-IT" sz="738" kern="1200" dirty="0">
                <a:solidFill>
                  <a:srgbClr val="00338D"/>
                </a:solidFill>
                <a:latin typeface="Univers 45 Light" pitchFamily="2" charset="0"/>
                <a:ea typeface="+mn-ea"/>
                <a:cs typeface="+mn-cs"/>
              </a:rPr>
              <a:t>1. rilevazione del rischio: mappatura dei rischi fiscali associati ai processi aziendali;</a:t>
            </a:r>
          </a:p>
          <a:p>
            <a:pPr algn="just" defTabSz="844083" rtl="0"/>
            <a:r>
              <a:rPr lang="it-IT" sz="738" kern="1200" dirty="0">
                <a:solidFill>
                  <a:srgbClr val="00338D"/>
                </a:solidFill>
                <a:latin typeface="Univers 45 Light" pitchFamily="2" charset="0"/>
                <a:ea typeface="+mn-ea"/>
                <a:cs typeface="+mn-cs"/>
              </a:rPr>
              <a:t>2. misurazione del rischio: determinazione dell’entità dei rischi fiscali in termini quantitativi e qualitativi;</a:t>
            </a:r>
          </a:p>
          <a:p>
            <a:pPr algn="just" defTabSz="844083" rtl="0"/>
            <a:r>
              <a:rPr lang="it-IT" sz="738" kern="1200" dirty="0">
                <a:solidFill>
                  <a:srgbClr val="00338D"/>
                </a:solidFill>
                <a:latin typeface="Univers 45 Light" pitchFamily="2" charset="0"/>
                <a:ea typeface="+mn-ea"/>
                <a:cs typeface="+mn-cs"/>
              </a:rPr>
              <a:t>3. gestione e controllo del rischio: definizione e attuazione dell’azione o dell’insieme di azioni finalizzate a presidiare i rischi e prevenire il verificarsi degli eventi</a:t>
            </a:r>
          </a:p>
          <a:p>
            <a:pPr algn="just" defTabSz="844083" rtl="0"/>
            <a:r>
              <a:rPr lang="it-IT" sz="738" kern="1200" dirty="0">
                <a:solidFill>
                  <a:srgbClr val="00338D"/>
                </a:solidFill>
                <a:latin typeface="Univers 45 Light" pitchFamily="2" charset="0"/>
                <a:ea typeface="+mn-ea"/>
                <a:cs typeface="+mn-cs"/>
              </a:rPr>
              <a:t>Per quanto riguarda i processi già sottoposti a controlli stabiliti a scopi diversi rispetto al fiscale, quali ad esempio il processo contabile, fermo restando che la mappa dei rischi non dovrà contenere l’indicazione analitica dei controlli e dei rischi, la mappa dovrà contenere l’indicazione dei presidi specifici implementati dal sistema di rilevazione, gestione e controllo dei rischi fiscali, sulle fattispecie caratterizzate da maggiore incertezza interpretativa per quanto riguarda gli aspetti fiscali.</a:t>
            </a:r>
          </a:p>
        </p:txBody>
      </p:sp>
      <p:sp>
        <p:nvSpPr>
          <p:cNvPr id="193" name="Rettangolo 192">
            <a:extLst>
              <a:ext uri="{FF2B5EF4-FFF2-40B4-BE49-F238E27FC236}">
                <a16:creationId xmlns:a16="http://schemas.microsoft.com/office/drawing/2014/main" id="{62292EB1-D3DE-11DF-0B37-5C8980193B87}"/>
              </a:ext>
            </a:extLst>
          </p:cNvPr>
          <p:cNvSpPr/>
          <p:nvPr/>
        </p:nvSpPr>
        <p:spPr>
          <a:xfrm>
            <a:off x="1651596" y="3937608"/>
            <a:ext cx="7311581" cy="546560"/>
          </a:xfrm>
          <a:prstGeom prst="rect">
            <a:avLst/>
          </a:prstGeom>
          <a:ln w="19050">
            <a:solidFill>
              <a:schemeClr val="accent5"/>
            </a:solidFill>
          </a:ln>
        </p:spPr>
        <p:txBody>
          <a:bodyPr wrap="square">
            <a:spAutoFit/>
          </a:bodyPr>
          <a:lstStyle/>
          <a:p>
            <a:pPr algn="just" defTabSz="844083" rtl="0"/>
            <a:r>
              <a:rPr lang="it-IT" sz="738" kern="1200" dirty="0">
                <a:solidFill>
                  <a:srgbClr val="00338D"/>
                </a:solidFill>
                <a:latin typeface="Univers 45 Light" pitchFamily="2" charset="0"/>
                <a:ea typeface="+mn-ea"/>
                <a:cs typeface="+mn-cs"/>
              </a:rPr>
              <a:t>Il sistema deve prevedere efficaci procedure di monitoraggio che, attraverso un ciclo di autoapprendimento, consentano l’individuazione di eventuali carenze o errori nel funzionamento dello stesso e la conseguente attivazione delle necessarie azioni correttive. “Eventuali carenze o errori” nel funzionamento del sistema di controllo del rischio fiscale sono riferibili non alle carenze riscontrate nei controlli posti in essere su rischi già individuati ma, piuttosto, alle carenze relative ai processi di rilevazione dei rischi, rispetto alle quali le azioni correttive poste in essere hanno determinato la rilevazione di rischi precedentemente non mappati.</a:t>
            </a:r>
          </a:p>
        </p:txBody>
      </p:sp>
      <p:sp>
        <p:nvSpPr>
          <p:cNvPr id="194" name="Rettangolo 193">
            <a:extLst>
              <a:ext uri="{FF2B5EF4-FFF2-40B4-BE49-F238E27FC236}">
                <a16:creationId xmlns:a16="http://schemas.microsoft.com/office/drawing/2014/main" id="{5E555C01-AE0C-D942-6106-C413E6DF6A87}"/>
              </a:ext>
            </a:extLst>
          </p:cNvPr>
          <p:cNvSpPr/>
          <p:nvPr/>
        </p:nvSpPr>
        <p:spPr>
          <a:xfrm>
            <a:off x="1654419" y="4574813"/>
            <a:ext cx="7311579" cy="653433"/>
          </a:xfrm>
          <a:prstGeom prst="rect">
            <a:avLst/>
          </a:prstGeom>
          <a:ln w="19050">
            <a:solidFill>
              <a:schemeClr val="accent6">
                <a:lumMod val="60000"/>
                <a:lumOff val="40000"/>
              </a:schemeClr>
            </a:solidFill>
          </a:ln>
        </p:spPr>
        <p:txBody>
          <a:bodyPr wrap="square">
            <a:normAutofit/>
          </a:bodyPr>
          <a:lstStyle/>
          <a:p>
            <a:pPr algn="just" defTabSz="844083" rtl="0"/>
            <a:r>
              <a:rPr lang="it-IT" sz="738" kern="1200" dirty="0">
                <a:solidFill>
                  <a:srgbClr val="00338D"/>
                </a:solidFill>
                <a:latin typeface="Univers 45 Light" pitchFamily="2" charset="0"/>
                <a:ea typeface="+mn-ea"/>
                <a:cs typeface="+mn-cs"/>
              </a:rPr>
              <a:t>Il sistema deve adattarsi ai principali cambiamenti che riguardano l’impresa, ivi comprese le modifiche della legislazione fiscale. La mappatura dei rischi fiscali deve essere effettuata seguendo un approccio ex ante. In tale ottica la mappa deve riportare l’indicazione dei rischi fiscali, potenziali e attuali, associati ai processi e alle attività aziendali, conosciuti o conoscibili al momento dell’implementazione del sistema e ritenuti in grado di inficiare la corretta operatività fiscale dell’impresa, presente o futura. La mappa non include i rischi fiscali relativi ad attività, operazioni o eventi aziendali, posti in essere o verificatisi prima dell’ingresso nel regime.</a:t>
            </a:r>
          </a:p>
        </p:txBody>
      </p:sp>
      <p:sp>
        <p:nvSpPr>
          <p:cNvPr id="195" name="Rettangolo 194">
            <a:extLst>
              <a:ext uri="{FF2B5EF4-FFF2-40B4-BE49-F238E27FC236}">
                <a16:creationId xmlns:a16="http://schemas.microsoft.com/office/drawing/2014/main" id="{1B918ED7-9228-7ED7-7CD8-848A26612187}"/>
              </a:ext>
            </a:extLst>
          </p:cNvPr>
          <p:cNvSpPr/>
          <p:nvPr/>
        </p:nvSpPr>
        <p:spPr>
          <a:xfrm>
            <a:off x="721032" y="1385304"/>
            <a:ext cx="930565" cy="79029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923" kern="1200" dirty="0">
                <a:solidFill>
                  <a:prstClr val="white"/>
                </a:solidFill>
                <a:latin typeface="Arial"/>
              </a:rPr>
              <a:t>Strategia Fiscale</a:t>
            </a:r>
          </a:p>
        </p:txBody>
      </p:sp>
      <p:sp>
        <p:nvSpPr>
          <p:cNvPr id="196" name="Rettangolo 195">
            <a:extLst>
              <a:ext uri="{FF2B5EF4-FFF2-40B4-BE49-F238E27FC236}">
                <a16:creationId xmlns:a16="http://schemas.microsoft.com/office/drawing/2014/main" id="{C5A0CBF7-793A-8BB6-56C5-EC6CD88DB33A}"/>
              </a:ext>
            </a:extLst>
          </p:cNvPr>
          <p:cNvSpPr/>
          <p:nvPr/>
        </p:nvSpPr>
        <p:spPr>
          <a:xfrm>
            <a:off x="721032" y="2236892"/>
            <a:ext cx="930565" cy="660660"/>
          </a:xfrm>
          <a:prstGeom prst="rect">
            <a:avLst/>
          </a:prstGeom>
          <a:solidFill>
            <a:srgbClr val="003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923" kern="1200" dirty="0">
                <a:solidFill>
                  <a:prstClr val="white"/>
                </a:solidFill>
                <a:latin typeface="Arial"/>
              </a:rPr>
              <a:t>Ruoli e Responsabilità</a:t>
            </a:r>
          </a:p>
        </p:txBody>
      </p:sp>
      <p:sp>
        <p:nvSpPr>
          <p:cNvPr id="197" name="Rettangolo 196">
            <a:extLst>
              <a:ext uri="{FF2B5EF4-FFF2-40B4-BE49-F238E27FC236}">
                <a16:creationId xmlns:a16="http://schemas.microsoft.com/office/drawing/2014/main" id="{13B589E5-C232-76B8-190B-5F0D2136C5F3}"/>
              </a:ext>
            </a:extLst>
          </p:cNvPr>
          <p:cNvSpPr/>
          <p:nvPr/>
        </p:nvSpPr>
        <p:spPr>
          <a:xfrm>
            <a:off x="716802" y="2978204"/>
            <a:ext cx="930565" cy="88520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923" kern="1200" dirty="0">
                <a:solidFill>
                  <a:prstClr val="white"/>
                </a:solidFill>
                <a:latin typeface="Arial"/>
              </a:rPr>
              <a:t>Procedure</a:t>
            </a:r>
          </a:p>
        </p:txBody>
      </p:sp>
      <p:sp>
        <p:nvSpPr>
          <p:cNvPr id="198" name="Rettangolo 197">
            <a:extLst>
              <a:ext uri="{FF2B5EF4-FFF2-40B4-BE49-F238E27FC236}">
                <a16:creationId xmlns:a16="http://schemas.microsoft.com/office/drawing/2014/main" id="{DCFF6DF7-A9C5-FCB7-D01C-DF51F4CDCD5F}"/>
              </a:ext>
            </a:extLst>
          </p:cNvPr>
          <p:cNvSpPr/>
          <p:nvPr/>
        </p:nvSpPr>
        <p:spPr>
          <a:xfrm>
            <a:off x="721032" y="3942478"/>
            <a:ext cx="930565" cy="550009"/>
          </a:xfrm>
          <a:prstGeom prst="rect">
            <a:avLst/>
          </a:prstGeom>
          <a:solidFill>
            <a:srgbClr val="EAA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923" kern="1200" dirty="0">
                <a:solidFill>
                  <a:prstClr val="white"/>
                </a:solidFill>
                <a:latin typeface="Arial"/>
              </a:rPr>
              <a:t>Monitoraggio</a:t>
            </a:r>
          </a:p>
        </p:txBody>
      </p:sp>
      <p:sp>
        <p:nvSpPr>
          <p:cNvPr id="199" name="Rettangolo 198">
            <a:extLst>
              <a:ext uri="{FF2B5EF4-FFF2-40B4-BE49-F238E27FC236}">
                <a16:creationId xmlns:a16="http://schemas.microsoft.com/office/drawing/2014/main" id="{E35F9B78-4DD4-A58E-924E-709DE59337C1}"/>
              </a:ext>
            </a:extLst>
          </p:cNvPr>
          <p:cNvSpPr/>
          <p:nvPr/>
        </p:nvSpPr>
        <p:spPr>
          <a:xfrm>
            <a:off x="721032" y="4574916"/>
            <a:ext cx="930565" cy="680148"/>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923" kern="1200" dirty="0">
                <a:solidFill>
                  <a:prstClr val="white"/>
                </a:solidFill>
                <a:latin typeface="Arial"/>
              </a:rPr>
              <a:t>Adattabilità rispetto al contesto interno ed esterno: </a:t>
            </a:r>
          </a:p>
        </p:txBody>
      </p:sp>
      <p:sp>
        <p:nvSpPr>
          <p:cNvPr id="200" name="Rettangolo 199">
            <a:extLst>
              <a:ext uri="{FF2B5EF4-FFF2-40B4-BE49-F238E27FC236}">
                <a16:creationId xmlns:a16="http://schemas.microsoft.com/office/drawing/2014/main" id="{315C91AB-52DE-A4E1-5036-8D8BEFB6EB8A}"/>
              </a:ext>
            </a:extLst>
          </p:cNvPr>
          <p:cNvSpPr/>
          <p:nvPr/>
        </p:nvSpPr>
        <p:spPr>
          <a:xfrm>
            <a:off x="728817" y="5337493"/>
            <a:ext cx="922781" cy="532904"/>
          </a:xfrm>
          <a:prstGeom prst="rect">
            <a:avLst/>
          </a:prstGeom>
          <a:solidFill>
            <a:srgbClr val="C600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r>
              <a:rPr lang="it-IT" sz="923" kern="1200" dirty="0">
                <a:solidFill>
                  <a:prstClr val="white"/>
                </a:solidFill>
                <a:latin typeface="Arial"/>
              </a:rPr>
              <a:t>Relazione agli organi di gestione: </a:t>
            </a:r>
          </a:p>
        </p:txBody>
      </p:sp>
      <p:sp>
        <p:nvSpPr>
          <p:cNvPr id="201" name="Rettangolo 200">
            <a:extLst>
              <a:ext uri="{FF2B5EF4-FFF2-40B4-BE49-F238E27FC236}">
                <a16:creationId xmlns:a16="http://schemas.microsoft.com/office/drawing/2014/main" id="{88397577-5A8A-8EA1-A6CF-8A7F96F2AE35}"/>
              </a:ext>
            </a:extLst>
          </p:cNvPr>
          <p:cNvSpPr/>
          <p:nvPr/>
        </p:nvSpPr>
        <p:spPr>
          <a:xfrm>
            <a:off x="1647367" y="5337492"/>
            <a:ext cx="7311578" cy="532904"/>
          </a:xfrm>
          <a:prstGeom prst="rect">
            <a:avLst/>
          </a:prstGeom>
          <a:ln w="19050">
            <a:solidFill>
              <a:srgbClr val="C6007E"/>
            </a:solidFill>
          </a:ln>
        </p:spPr>
        <p:txBody>
          <a:bodyPr wrap="square">
            <a:noAutofit/>
          </a:bodyPr>
          <a:lstStyle/>
          <a:p>
            <a:pPr algn="just" defTabSz="844083" rtl="0"/>
            <a:r>
              <a:rPr lang="it-IT" sz="738" kern="1200" dirty="0">
                <a:solidFill>
                  <a:srgbClr val="00338D"/>
                </a:solidFill>
                <a:latin typeface="Univers 45 Light" pitchFamily="2" charset="0"/>
                <a:ea typeface="+mn-ea"/>
                <a:cs typeface="+mn-cs"/>
              </a:rPr>
              <a:t>Il sistema deve prevedere, con cadenza almeno annuale, l’invio di una relazione agli organi di gestione, per l’esame e le valutazioni conseguenti, contenente gli esiti dell’esame periodico e delle verifiche effettuate sugli adempimenti tributari, le attività pianificate, i risultati connessi e le misure messe in atto per rimediare alle eventuali carenze emerse a seguito di monitoraggio. </a:t>
            </a:r>
          </a:p>
        </p:txBody>
      </p:sp>
      <p:grpSp>
        <p:nvGrpSpPr>
          <p:cNvPr id="202" name="Group 1333">
            <a:extLst>
              <a:ext uri="{FF2B5EF4-FFF2-40B4-BE49-F238E27FC236}">
                <a16:creationId xmlns:a16="http://schemas.microsoft.com/office/drawing/2014/main" id="{F36698D4-3183-7079-722B-9AA41ACE85A9}"/>
              </a:ext>
            </a:extLst>
          </p:cNvPr>
          <p:cNvGrpSpPr/>
          <p:nvPr/>
        </p:nvGrpSpPr>
        <p:grpSpPr>
          <a:xfrm>
            <a:off x="52114" y="1549489"/>
            <a:ext cx="591649" cy="488977"/>
            <a:chOff x="4553546" y="4797723"/>
            <a:chExt cx="965201" cy="823913"/>
          </a:xfrm>
        </p:grpSpPr>
        <p:sp>
          <p:nvSpPr>
            <p:cNvPr id="203" name="Freeform 1197">
              <a:extLst>
                <a:ext uri="{FF2B5EF4-FFF2-40B4-BE49-F238E27FC236}">
                  <a16:creationId xmlns:a16="http://schemas.microsoft.com/office/drawing/2014/main" id="{E53FBA52-AE8D-B0CF-81A0-B884F4E56359}"/>
                </a:ext>
              </a:extLst>
            </p:cNvPr>
            <p:cNvSpPr>
              <a:spLocks/>
            </p:cNvSpPr>
            <p:nvPr/>
          </p:nvSpPr>
          <p:spPr bwMode="auto">
            <a:xfrm>
              <a:off x="4694834" y="4797723"/>
              <a:ext cx="823913" cy="823913"/>
            </a:xfrm>
            <a:custGeom>
              <a:avLst/>
              <a:gdLst>
                <a:gd name="T0" fmla="*/ 260 w 519"/>
                <a:gd name="T1" fmla="*/ 0 h 519"/>
                <a:gd name="T2" fmla="*/ 302 w 519"/>
                <a:gd name="T3" fmla="*/ 3 h 519"/>
                <a:gd name="T4" fmla="*/ 342 w 519"/>
                <a:gd name="T5" fmla="*/ 13 h 519"/>
                <a:gd name="T6" fmla="*/ 379 w 519"/>
                <a:gd name="T7" fmla="*/ 28 h 519"/>
                <a:gd name="T8" fmla="*/ 413 w 519"/>
                <a:gd name="T9" fmla="*/ 50 h 519"/>
                <a:gd name="T10" fmla="*/ 443 w 519"/>
                <a:gd name="T11" fmla="*/ 76 h 519"/>
                <a:gd name="T12" fmla="*/ 469 w 519"/>
                <a:gd name="T13" fmla="*/ 106 h 519"/>
                <a:gd name="T14" fmla="*/ 491 w 519"/>
                <a:gd name="T15" fmla="*/ 140 h 519"/>
                <a:gd name="T16" fmla="*/ 506 w 519"/>
                <a:gd name="T17" fmla="*/ 177 h 519"/>
                <a:gd name="T18" fmla="*/ 516 w 519"/>
                <a:gd name="T19" fmla="*/ 217 h 519"/>
                <a:gd name="T20" fmla="*/ 519 w 519"/>
                <a:gd name="T21" fmla="*/ 259 h 519"/>
                <a:gd name="T22" fmla="*/ 516 w 519"/>
                <a:gd name="T23" fmla="*/ 302 h 519"/>
                <a:gd name="T24" fmla="*/ 506 w 519"/>
                <a:gd name="T25" fmla="*/ 342 h 519"/>
                <a:gd name="T26" fmla="*/ 491 w 519"/>
                <a:gd name="T27" fmla="*/ 379 h 519"/>
                <a:gd name="T28" fmla="*/ 469 w 519"/>
                <a:gd name="T29" fmla="*/ 412 h 519"/>
                <a:gd name="T30" fmla="*/ 443 w 519"/>
                <a:gd name="T31" fmla="*/ 443 h 519"/>
                <a:gd name="T32" fmla="*/ 413 w 519"/>
                <a:gd name="T33" fmla="*/ 469 h 519"/>
                <a:gd name="T34" fmla="*/ 379 w 519"/>
                <a:gd name="T35" fmla="*/ 490 h 519"/>
                <a:gd name="T36" fmla="*/ 342 w 519"/>
                <a:gd name="T37" fmla="*/ 506 h 519"/>
                <a:gd name="T38" fmla="*/ 302 w 519"/>
                <a:gd name="T39" fmla="*/ 515 h 519"/>
                <a:gd name="T40" fmla="*/ 260 w 519"/>
                <a:gd name="T41" fmla="*/ 519 h 519"/>
                <a:gd name="T42" fmla="*/ 217 w 519"/>
                <a:gd name="T43" fmla="*/ 515 h 519"/>
                <a:gd name="T44" fmla="*/ 177 w 519"/>
                <a:gd name="T45" fmla="*/ 506 h 519"/>
                <a:gd name="T46" fmla="*/ 140 w 519"/>
                <a:gd name="T47" fmla="*/ 490 h 519"/>
                <a:gd name="T48" fmla="*/ 107 w 519"/>
                <a:gd name="T49" fmla="*/ 469 h 519"/>
                <a:gd name="T50" fmla="*/ 76 w 519"/>
                <a:gd name="T51" fmla="*/ 443 h 519"/>
                <a:gd name="T52" fmla="*/ 50 w 519"/>
                <a:gd name="T53" fmla="*/ 412 h 519"/>
                <a:gd name="T54" fmla="*/ 29 w 519"/>
                <a:gd name="T55" fmla="*/ 379 h 519"/>
                <a:gd name="T56" fmla="*/ 13 w 519"/>
                <a:gd name="T57" fmla="*/ 342 h 519"/>
                <a:gd name="T58" fmla="*/ 4 w 519"/>
                <a:gd name="T59" fmla="*/ 302 h 519"/>
                <a:gd name="T60" fmla="*/ 0 w 519"/>
                <a:gd name="T61" fmla="*/ 259 h 519"/>
                <a:gd name="T62" fmla="*/ 4 w 519"/>
                <a:gd name="T63" fmla="*/ 217 h 519"/>
                <a:gd name="T64" fmla="*/ 13 w 519"/>
                <a:gd name="T65" fmla="*/ 177 h 519"/>
                <a:gd name="T66" fmla="*/ 29 w 519"/>
                <a:gd name="T67" fmla="*/ 140 h 519"/>
                <a:gd name="T68" fmla="*/ 50 w 519"/>
                <a:gd name="T69" fmla="*/ 106 h 519"/>
                <a:gd name="T70" fmla="*/ 76 w 519"/>
                <a:gd name="T71" fmla="*/ 76 h 519"/>
                <a:gd name="T72" fmla="*/ 107 w 519"/>
                <a:gd name="T73" fmla="*/ 50 h 519"/>
                <a:gd name="T74" fmla="*/ 140 w 519"/>
                <a:gd name="T75" fmla="*/ 28 h 519"/>
                <a:gd name="T76" fmla="*/ 177 w 519"/>
                <a:gd name="T77" fmla="*/ 13 h 519"/>
                <a:gd name="T78" fmla="*/ 217 w 519"/>
                <a:gd name="T79" fmla="*/ 3 h 519"/>
                <a:gd name="T80" fmla="*/ 260 w 519"/>
                <a:gd name="T8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9" h="519">
                  <a:moveTo>
                    <a:pt x="260" y="0"/>
                  </a:moveTo>
                  <a:lnTo>
                    <a:pt x="302" y="3"/>
                  </a:lnTo>
                  <a:lnTo>
                    <a:pt x="342" y="13"/>
                  </a:lnTo>
                  <a:lnTo>
                    <a:pt x="379" y="28"/>
                  </a:lnTo>
                  <a:lnTo>
                    <a:pt x="413" y="50"/>
                  </a:lnTo>
                  <a:lnTo>
                    <a:pt x="443" y="76"/>
                  </a:lnTo>
                  <a:lnTo>
                    <a:pt x="469" y="106"/>
                  </a:lnTo>
                  <a:lnTo>
                    <a:pt x="491" y="140"/>
                  </a:lnTo>
                  <a:lnTo>
                    <a:pt x="506" y="177"/>
                  </a:lnTo>
                  <a:lnTo>
                    <a:pt x="516" y="217"/>
                  </a:lnTo>
                  <a:lnTo>
                    <a:pt x="519" y="259"/>
                  </a:lnTo>
                  <a:lnTo>
                    <a:pt x="516" y="302"/>
                  </a:lnTo>
                  <a:lnTo>
                    <a:pt x="506" y="342"/>
                  </a:lnTo>
                  <a:lnTo>
                    <a:pt x="491" y="379"/>
                  </a:lnTo>
                  <a:lnTo>
                    <a:pt x="469" y="412"/>
                  </a:lnTo>
                  <a:lnTo>
                    <a:pt x="443" y="443"/>
                  </a:lnTo>
                  <a:lnTo>
                    <a:pt x="413" y="469"/>
                  </a:lnTo>
                  <a:lnTo>
                    <a:pt x="379" y="490"/>
                  </a:lnTo>
                  <a:lnTo>
                    <a:pt x="342" y="506"/>
                  </a:lnTo>
                  <a:lnTo>
                    <a:pt x="302" y="515"/>
                  </a:lnTo>
                  <a:lnTo>
                    <a:pt x="260" y="519"/>
                  </a:lnTo>
                  <a:lnTo>
                    <a:pt x="217" y="515"/>
                  </a:lnTo>
                  <a:lnTo>
                    <a:pt x="177" y="506"/>
                  </a:lnTo>
                  <a:lnTo>
                    <a:pt x="140" y="490"/>
                  </a:lnTo>
                  <a:lnTo>
                    <a:pt x="107" y="469"/>
                  </a:lnTo>
                  <a:lnTo>
                    <a:pt x="76" y="443"/>
                  </a:lnTo>
                  <a:lnTo>
                    <a:pt x="50" y="412"/>
                  </a:lnTo>
                  <a:lnTo>
                    <a:pt x="29" y="379"/>
                  </a:lnTo>
                  <a:lnTo>
                    <a:pt x="13" y="342"/>
                  </a:lnTo>
                  <a:lnTo>
                    <a:pt x="4" y="302"/>
                  </a:lnTo>
                  <a:lnTo>
                    <a:pt x="0" y="259"/>
                  </a:lnTo>
                  <a:lnTo>
                    <a:pt x="4" y="217"/>
                  </a:lnTo>
                  <a:lnTo>
                    <a:pt x="13" y="177"/>
                  </a:lnTo>
                  <a:lnTo>
                    <a:pt x="29" y="140"/>
                  </a:lnTo>
                  <a:lnTo>
                    <a:pt x="50" y="106"/>
                  </a:lnTo>
                  <a:lnTo>
                    <a:pt x="76" y="76"/>
                  </a:lnTo>
                  <a:lnTo>
                    <a:pt x="107" y="50"/>
                  </a:lnTo>
                  <a:lnTo>
                    <a:pt x="140" y="28"/>
                  </a:lnTo>
                  <a:lnTo>
                    <a:pt x="177" y="13"/>
                  </a:lnTo>
                  <a:lnTo>
                    <a:pt x="217" y="3"/>
                  </a:lnTo>
                  <a:lnTo>
                    <a:pt x="260" y="0"/>
                  </a:lnTo>
                  <a:close/>
                </a:path>
              </a:pathLst>
            </a:custGeom>
            <a:solidFill>
              <a:srgbClr val="2A445E"/>
            </a:solidFill>
            <a:ln w="0">
              <a:noFill/>
              <a:prstDash val="solid"/>
              <a:round/>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04" name="Freeform 1198">
              <a:extLst>
                <a:ext uri="{FF2B5EF4-FFF2-40B4-BE49-F238E27FC236}">
                  <a16:creationId xmlns:a16="http://schemas.microsoft.com/office/drawing/2014/main" id="{F4548182-61E5-E44F-ADB2-3F759F21681D}"/>
                </a:ext>
              </a:extLst>
            </p:cNvPr>
            <p:cNvSpPr>
              <a:spLocks/>
            </p:cNvSpPr>
            <p:nvPr/>
          </p:nvSpPr>
          <p:spPr bwMode="auto">
            <a:xfrm>
              <a:off x="4553546" y="5239048"/>
              <a:ext cx="409575" cy="209550"/>
            </a:xfrm>
            <a:custGeom>
              <a:avLst/>
              <a:gdLst>
                <a:gd name="T0" fmla="*/ 0 w 258"/>
                <a:gd name="T1" fmla="*/ 0 h 132"/>
                <a:gd name="T2" fmla="*/ 125 w 258"/>
                <a:gd name="T3" fmla="*/ 0 h 132"/>
                <a:gd name="T4" fmla="*/ 258 w 258"/>
                <a:gd name="T5" fmla="*/ 131 h 132"/>
                <a:gd name="T6" fmla="*/ 257 w 258"/>
                <a:gd name="T7" fmla="*/ 132 h 132"/>
                <a:gd name="T8" fmla="*/ 125 w 258"/>
                <a:gd name="T9" fmla="*/ 1 h 132"/>
                <a:gd name="T10" fmla="*/ 0 w 258"/>
                <a:gd name="T11" fmla="*/ 1 h 132"/>
                <a:gd name="T12" fmla="*/ 0 w 258"/>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258" h="132">
                  <a:moveTo>
                    <a:pt x="0" y="0"/>
                  </a:moveTo>
                  <a:lnTo>
                    <a:pt x="125" y="0"/>
                  </a:lnTo>
                  <a:lnTo>
                    <a:pt x="258" y="131"/>
                  </a:lnTo>
                  <a:lnTo>
                    <a:pt x="257" y="132"/>
                  </a:lnTo>
                  <a:lnTo>
                    <a:pt x="125" y="1"/>
                  </a:lnTo>
                  <a:lnTo>
                    <a:pt x="0" y="1"/>
                  </a:lnTo>
                  <a:lnTo>
                    <a:pt x="0" y="0"/>
                  </a:lnTo>
                  <a:close/>
                </a:path>
              </a:pathLst>
            </a:custGeom>
            <a:solidFill>
              <a:srgbClr val="50667E"/>
            </a:solidFill>
            <a:ln w="0">
              <a:noFill/>
              <a:prstDash val="solid"/>
              <a:round/>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05" name="Freeform 1199">
              <a:extLst>
                <a:ext uri="{FF2B5EF4-FFF2-40B4-BE49-F238E27FC236}">
                  <a16:creationId xmlns:a16="http://schemas.microsoft.com/office/drawing/2014/main" id="{3E3099C9-A244-8B85-9AA1-01CACAFBA4EE}"/>
                </a:ext>
              </a:extLst>
            </p:cNvPr>
            <p:cNvSpPr>
              <a:spLocks/>
            </p:cNvSpPr>
            <p:nvPr/>
          </p:nvSpPr>
          <p:spPr bwMode="auto">
            <a:xfrm>
              <a:off x="4553546" y="5167611"/>
              <a:ext cx="438150" cy="239713"/>
            </a:xfrm>
            <a:custGeom>
              <a:avLst/>
              <a:gdLst>
                <a:gd name="T0" fmla="*/ 0 w 276"/>
                <a:gd name="T1" fmla="*/ 0 h 151"/>
                <a:gd name="T2" fmla="*/ 125 w 276"/>
                <a:gd name="T3" fmla="*/ 0 h 151"/>
                <a:gd name="T4" fmla="*/ 276 w 276"/>
                <a:gd name="T5" fmla="*/ 151 h 151"/>
                <a:gd name="T6" fmla="*/ 275 w 276"/>
                <a:gd name="T7" fmla="*/ 151 h 151"/>
                <a:gd name="T8" fmla="*/ 125 w 276"/>
                <a:gd name="T9" fmla="*/ 1 h 151"/>
                <a:gd name="T10" fmla="*/ 0 w 276"/>
                <a:gd name="T11" fmla="*/ 1 h 151"/>
                <a:gd name="T12" fmla="*/ 0 w 276"/>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276" h="151">
                  <a:moveTo>
                    <a:pt x="0" y="0"/>
                  </a:moveTo>
                  <a:lnTo>
                    <a:pt x="125" y="0"/>
                  </a:lnTo>
                  <a:lnTo>
                    <a:pt x="276" y="151"/>
                  </a:lnTo>
                  <a:lnTo>
                    <a:pt x="275" y="151"/>
                  </a:lnTo>
                  <a:lnTo>
                    <a:pt x="125" y="1"/>
                  </a:lnTo>
                  <a:lnTo>
                    <a:pt x="0" y="1"/>
                  </a:lnTo>
                  <a:lnTo>
                    <a:pt x="0" y="0"/>
                  </a:lnTo>
                  <a:close/>
                </a:path>
              </a:pathLst>
            </a:custGeom>
            <a:solidFill>
              <a:srgbClr val="50667E"/>
            </a:solidFill>
            <a:ln w="0">
              <a:noFill/>
              <a:prstDash val="solid"/>
              <a:round/>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06" name="Freeform 1200">
              <a:extLst>
                <a:ext uri="{FF2B5EF4-FFF2-40B4-BE49-F238E27FC236}">
                  <a16:creationId xmlns:a16="http://schemas.microsoft.com/office/drawing/2014/main" id="{DA475070-1B68-896D-F3CB-5C2E51AF1342}"/>
                </a:ext>
              </a:extLst>
            </p:cNvPr>
            <p:cNvSpPr>
              <a:spLocks/>
            </p:cNvSpPr>
            <p:nvPr/>
          </p:nvSpPr>
          <p:spPr bwMode="auto">
            <a:xfrm>
              <a:off x="4553546" y="5096173"/>
              <a:ext cx="468313" cy="269875"/>
            </a:xfrm>
            <a:custGeom>
              <a:avLst/>
              <a:gdLst>
                <a:gd name="T0" fmla="*/ 0 w 295"/>
                <a:gd name="T1" fmla="*/ 0 h 170"/>
                <a:gd name="T2" fmla="*/ 125 w 295"/>
                <a:gd name="T3" fmla="*/ 0 h 170"/>
                <a:gd name="T4" fmla="*/ 295 w 295"/>
                <a:gd name="T5" fmla="*/ 170 h 170"/>
                <a:gd name="T6" fmla="*/ 295 w 295"/>
                <a:gd name="T7" fmla="*/ 170 h 170"/>
                <a:gd name="T8" fmla="*/ 125 w 295"/>
                <a:gd name="T9" fmla="*/ 2 h 170"/>
                <a:gd name="T10" fmla="*/ 0 w 295"/>
                <a:gd name="T11" fmla="*/ 2 h 170"/>
                <a:gd name="T12" fmla="*/ 0 w 295"/>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295" h="170">
                  <a:moveTo>
                    <a:pt x="0" y="0"/>
                  </a:moveTo>
                  <a:lnTo>
                    <a:pt x="125" y="0"/>
                  </a:lnTo>
                  <a:lnTo>
                    <a:pt x="295" y="170"/>
                  </a:lnTo>
                  <a:lnTo>
                    <a:pt x="295" y="170"/>
                  </a:lnTo>
                  <a:lnTo>
                    <a:pt x="125" y="2"/>
                  </a:lnTo>
                  <a:lnTo>
                    <a:pt x="0" y="2"/>
                  </a:lnTo>
                  <a:lnTo>
                    <a:pt x="0" y="0"/>
                  </a:lnTo>
                  <a:close/>
                </a:path>
              </a:pathLst>
            </a:custGeom>
            <a:solidFill>
              <a:srgbClr val="50667E"/>
            </a:solidFill>
            <a:ln w="0">
              <a:noFill/>
              <a:prstDash val="solid"/>
              <a:round/>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07" name="Freeform 1201">
              <a:extLst>
                <a:ext uri="{FF2B5EF4-FFF2-40B4-BE49-F238E27FC236}">
                  <a16:creationId xmlns:a16="http://schemas.microsoft.com/office/drawing/2014/main" id="{A6018EE6-E468-C64D-7D31-04724881B613}"/>
                </a:ext>
              </a:extLst>
            </p:cNvPr>
            <p:cNvSpPr>
              <a:spLocks/>
            </p:cNvSpPr>
            <p:nvPr/>
          </p:nvSpPr>
          <p:spPr bwMode="auto">
            <a:xfrm>
              <a:off x="4553546" y="5024736"/>
              <a:ext cx="498475" cy="301625"/>
            </a:xfrm>
            <a:custGeom>
              <a:avLst/>
              <a:gdLst>
                <a:gd name="T0" fmla="*/ 0 w 314"/>
                <a:gd name="T1" fmla="*/ 0 h 190"/>
                <a:gd name="T2" fmla="*/ 125 w 314"/>
                <a:gd name="T3" fmla="*/ 0 h 190"/>
                <a:gd name="T4" fmla="*/ 314 w 314"/>
                <a:gd name="T5" fmla="*/ 189 h 190"/>
                <a:gd name="T6" fmla="*/ 313 w 314"/>
                <a:gd name="T7" fmla="*/ 190 h 190"/>
                <a:gd name="T8" fmla="*/ 125 w 314"/>
                <a:gd name="T9" fmla="*/ 1 h 190"/>
                <a:gd name="T10" fmla="*/ 0 w 314"/>
                <a:gd name="T11" fmla="*/ 1 h 190"/>
                <a:gd name="T12" fmla="*/ 0 w 314"/>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14" h="190">
                  <a:moveTo>
                    <a:pt x="0" y="0"/>
                  </a:moveTo>
                  <a:lnTo>
                    <a:pt x="125" y="0"/>
                  </a:lnTo>
                  <a:lnTo>
                    <a:pt x="314" y="189"/>
                  </a:lnTo>
                  <a:lnTo>
                    <a:pt x="313" y="190"/>
                  </a:lnTo>
                  <a:lnTo>
                    <a:pt x="125" y="1"/>
                  </a:lnTo>
                  <a:lnTo>
                    <a:pt x="0" y="1"/>
                  </a:lnTo>
                  <a:lnTo>
                    <a:pt x="0" y="0"/>
                  </a:lnTo>
                  <a:close/>
                </a:path>
              </a:pathLst>
            </a:custGeom>
            <a:solidFill>
              <a:srgbClr val="50667E"/>
            </a:solidFill>
            <a:ln w="0">
              <a:noFill/>
              <a:prstDash val="solid"/>
              <a:round/>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08" name="Freeform 1202">
              <a:extLst>
                <a:ext uri="{FF2B5EF4-FFF2-40B4-BE49-F238E27FC236}">
                  <a16:creationId xmlns:a16="http://schemas.microsoft.com/office/drawing/2014/main" id="{9157B2FC-3748-E873-3292-3EDC1B98A86D}"/>
                </a:ext>
              </a:extLst>
            </p:cNvPr>
            <p:cNvSpPr>
              <a:spLocks/>
            </p:cNvSpPr>
            <p:nvPr/>
          </p:nvSpPr>
          <p:spPr bwMode="auto">
            <a:xfrm>
              <a:off x="4553546" y="4954886"/>
              <a:ext cx="528638" cy="330200"/>
            </a:xfrm>
            <a:custGeom>
              <a:avLst/>
              <a:gdLst>
                <a:gd name="T0" fmla="*/ 0 w 333"/>
                <a:gd name="T1" fmla="*/ 0 h 208"/>
                <a:gd name="T2" fmla="*/ 125 w 333"/>
                <a:gd name="T3" fmla="*/ 0 h 208"/>
                <a:gd name="T4" fmla="*/ 333 w 333"/>
                <a:gd name="T5" fmla="*/ 207 h 208"/>
                <a:gd name="T6" fmla="*/ 331 w 333"/>
                <a:gd name="T7" fmla="*/ 208 h 208"/>
                <a:gd name="T8" fmla="*/ 125 w 333"/>
                <a:gd name="T9" fmla="*/ 1 h 208"/>
                <a:gd name="T10" fmla="*/ 0 w 333"/>
                <a:gd name="T11" fmla="*/ 1 h 208"/>
                <a:gd name="T12" fmla="*/ 0 w 333"/>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333" h="208">
                  <a:moveTo>
                    <a:pt x="0" y="0"/>
                  </a:moveTo>
                  <a:lnTo>
                    <a:pt x="125" y="0"/>
                  </a:lnTo>
                  <a:lnTo>
                    <a:pt x="333" y="207"/>
                  </a:lnTo>
                  <a:lnTo>
                    <a:pt x="331" y="208"/>
                  </a:lnTo>
                  <a:lnTo>
                    <a:pt x="125" y="1"/>
                  </a:lnTo>
                  <a:lnTo>
                    <a:pt x="0" y="1"/>
                  </a:lnTo>
                  <a:lnTo>
                    <a:pt x="0" y="0"/>
                  </a:lnTo>
                  <a:close/>
                </a:path>
              </a:pathLst>
            </a:custGeom>
            <a:solidFill>
              <a:srgbClr val="50667E"/>
            </a:solidFill>
            <a:ln w="0">
              <a:noFill/>
              <a:prstDash val="solid"/>
              <a:round/>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09" name="Freeform 1203">
              <a:extLst>
                <a:ext uri="{FF2B5EF4-FFF2-40B4-BE49-F238E27FC236}">
                  <a16:creationId xmlns:a16="http://schemas.microsoft.com/office/drawing/2014/main" id="{9E44F6EA-A26F-493B-B3DE-8338C1F6BD28}"/>
                </a:ext>
              </a:extLst>
            </p:cNvPr>
            <p:cNvSpPr>
              <a:spLocks/>
            </p:cNvSpPr>
            <p:nvPr/>
          </p:nvSpPr>
          <p:spPr bwMode="auto">
            <a:xfrm>
              <a:off x="4932959" y="4908848"/>
              <a:ext cx="474663" cy="600075"/>
            </a:xfrm>
            <a:custGeom>
              <a:avLst/>
              <a:gdLst>
                <a:gd name="T0" fmla="*/ 110 w 299"/>
                <a:gd name="T1" fmla="*/ 0 h 378"/>
                <a:gd name="T2" fmla="*/ 160 w 299"/>
                <a:gd name="T3" fmla="*/ 7 h 378"/>
                <a:gd name="T4" fmla="*/ 205 w 299"/>
                <a:gd name="T5" fmla="*/ 26 h 378"/>
                <a:gd name="T6" fmla="*/ 243 w 299"/>
                <a:gd name="T7" fmla="*/ 56 h 378"/>
                <a:gd name="T8" fmla="*/ 273 w 299"/>
                <a:gd name="T9" fmla="*/ 94 h 378"/>
                <a:gd name="T10" fmla="*/ 292 w 299"/>
                <a:gd name="T11" fmla="*/ 139 h 378"/>
                <a:gd name="T12" fmla="*/ 299 w 299"/>
                <a:gd name="T13" fmla="*/ 189 h 378"/>
                <a:gd name="T14" fmla="*/ 292 w 299"/>
                <a:gd name="T15" fmla="*/ 239 h 378"/>
                <a:gd name="T16" fmla="*/ 273 w 299"/>
                <a:gd name="T17" fmla="*/ 285 h 378"/>
                <a:gd name="T18" fmla="*/ 243 w 299"/>
                <a:gd name="T19" fmla="*/ 323 h 378"/>
                <a:gd name="T20" fmla="*/ 205 w 299"/>
                <a:gd name="T21" fmla="*/ 352 h 378"/>
                <a:gd name="T22" fmla="*/ 160 w 299"/>
                <a:gd name="T23" fmla="*/ 372 h 378"/>
                <a:gd name="T24" fmla="*/ 110 w 299"/>
                <a:gd name="T25" fmla="*/ 378 h 378"/>
                <a:gd name="T26" fmla="*/ 83 w 299"/>
                <a:gd name="T27" fmla="*/ 376 h 378"/>
                <a:gd name="T28" fmla="*/ 36 w 299"/>
                <a:gd name="T29" fmla="*/ 363 h 378"/>
                <a:gd name="T30" fmla="*/ 0 w 299"/>
                <a:gd name="T31" fmla="*/ 343 h 378"/>
                <a:gd name="T32" fmla="*/ 36 w 299"/>
                <a:gd name="T33" fmla="*/ 335 h 378"/>
                <a:gd name="T34" fmla="*/ 83 w 299"/>
                <a:gd name="T35" fmla="*/ 350 h 378"/>
                <a:gd name="T36" fmla="*/ 110 w 299"/>
                <a:gd name="T37" fmla="*/ 352 h 378"/>
                <a:gd name="T38" fmla="*/ 174 w 299"/>
                <a:gd name="T39" fmla="*/ 340 h 378"/>
                <a:gd name="T40" fmla="*/ 225 w 299"/>
                <a:gd name="T41" fmla="*/ 304 h 378"/>
                <a:gd name="T42" fmla="*/ 261 w 299"/>
                <a:gd name="T43" fmla="*/ 253 h 378"/>
                <a:gd name="T44" fmla="*/ 273 w 299"/>
                <a:gd name="T45" fmla="*/ 189 h 378"/>
                <a:gd name="T46" fmla="*/ 261 w 299"/>
                <a:gd name="T47" fmla="*/ 125 h 378"/>
                <a:gd name="T48" fmla="*/ 225 w 299"/>
                <a:gd name="T49" fmla="*/ 74 h 378"/>
                <a:gd name="T50" fmla="*/ 174 w 299"/>
                <a:gd name="T51" fmla="*/ 38 h 378"/>
                <a:gd name="T52" fmla="*/ 110 w 299"/>
                <a:gd name="T53" fmla="*/ 26 h 378"/>
                <a:gd name="T54" fmla="*/ 83 w 299"/>
                <a:gd name="T55" fmla="*/ 29 h 378"/>
                <a:gd name="T56" fmla="*/ 36 w 299"/>
                <a:gd name="T57" fmla="*/ 44 h 378"/>
                <a:gd name="T58" fmla="*/ 0 w 299"/>
                <a:gd name="T59" fmla="*/ 35 h 378"/>
                <a:gd name="T60" fmla="*/ 36 w 299"/>
                <a:gd name="T61" fmla="*/ 15 h 378"/>
                <a:gd name="T62" fmla="*/ 83 w 299"/>
                <a:gd name="T63" fmla="*/ 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9" h="378">
                  <a:moveTo>
                    <a:pt x="108" y="0"/>
                  </a:moveTo>
                  <a:lnTo>
                    <a:pt x="110" y="0"/>
                  </a:lnTo>
                  <a:lnTo>
                    <a:pt x="135" y="2"/>
                  </a:lnTo>
                  <a:lnTo>
                    <a:pt x="160" y="7"/>
                  </a:lnTo>
                  <a:lnTo>
                    <a:pt x="184" y="15"/>
                  </a:lnTo>
                  <a:lnTo>
                    <a:pt x="205" y="26"/>
                  </a:lnTo>
                  <a:lnTo>
                    <a:pt x="225" y="39"/>
                  </a:lnTo>
                  <a:lnTo>
                    <a:pt x="243" y="56"/>
                  </a:lnTo>
                  <a:lnTo>
                    <a:pt x="260" y="74"/>
                  </a:lnTo>
                  <a:lnTo>
                    <a:pt x="273" y="94"/>
                  </a:lnTo>
                  <a:lnTo>
                    <a:pt x="284" y="115"/>
                  </a:lnTo>
                  <a:lnTo>
                    <a:pt x="292" y="139"/>
                  </a:lnTo>
                  <a:lnTo>
                    <a:pt x="297" y="164"/>
                  </a:lnTo>
                  <a:lnTo>
                    <a:pt x="299" y="189"/>
                  </a:lnTo>
                  <a:lnTo>
                    <a:pt x="297" y="214"/>
                  </a:lnTo>
                  <a:lnTo>
                    <a:pt x="292" y="239"/>
                  </a:lnTo>
                  <a:lnTo>
                    <a:pt x="284" y="263"/>
                  </a:lnTo>
                  <a:lnTo>
                    <a:pt x="273" y="285"/>
                  </a:lnTo>
                  <a:lnTo>
                    <a:pt x="260" y="304"/>
                  </a:lnTo>
                  <a:lnTo>
                    <a:pt x="243" y="323"/>
                  </a:lnTo>
                  <a:lnTo>
                    <a:pt x="225" y="339"/>
                  </a:lnTo>
                  <a:lnTo>
                    <a:pt x="205" y="352"/>
                  </a:lnTo>
                  <a:lnTo>
                    <a:pt x="184" y="363"/>
                  </a:lnTo>
                  <a:lnTo>
                    <a:pt x="160" y="372"/>
                  </a:lnTo>
                  <a:lnTo>
                    <a:pt x="135" y="376"/>
                  </a:lnTo>
                  <a:lnTo>
                    <a:pt x="110" y="378"/>
                  </a:lnTo>
                  <a:lnTo>
                    <a:pt x="108" y="378"/>
                  </a:lnTo>
                  <a:lnTo>
                    <a:pt x="83" y="376"/>
                  </a:lnTo>
                  <a:lnTo>
                    <a:pt x="59" y="372"/>
                  </a:lnTo>
                  <a:lnTo>
                    <a:pt x="36" y="363"/>
                  </a:lnTo>
                  <a:lnTo>
                    <a:pt x="18" y="354"/>
                  </a:lnTo>
                  <a:lnTo>
                    <a:pt x="0" y="343"/>
                  </a:lnTo>
                  <a:lnTo>
                    <a:pt x="15" y="323"/>
                  </a:lnTo>
                  <a:lnTo>
                    <a:pt x="36" y="335"/>
                  </a:lnTo>
                  <a:lnTo>
                    <a:pt x="59" y="344"/>
                  </a:lnTo>
                  <a:lnTo>
                    <a:pt x="83" y="350"/>
                  </a:lnTo>
                  <a:lnTo>
                    <a:pt x="108" y="352"/>
                  </a:lnTo>
                  <a:lnTo>
                    <a:pt x="110" y="352"/>
                  </a:lnTo>
                  <a:lnTo>
                    <a:pt x="142" y="349"/>
                  </a:lnTo>
                  <a:lnTo>
                    <a:pt x="174" y="340"/>
                  </a:lnTo>
                  <a:lnTo>
                    <a:pt x="201" y="325"/>
                  </a:lnTo>
                  <a:lnTo>
                    <a:pt x="225" y="304"/>
                  </a:lnTo>
                  <a:lnTo>
                    <a:pt x="246" y="280"/>
                  </a:lnTo>
                  <a:lnTo>
                    <a:pt x="261" y="253"/>
                  </a:lnTo>
                  <a:lnTo>
                    <a:pt x="269" y="222"/>
                  </a:lnTo>
                  <a:lnTo>
                    <a:pt x="273" y="189"/>
                  </a:lnTo>
                  <a:lnTo>
                    <a:pt x="269" y="157"/>
                  </a:lnTo>
                  <a:lnTo>
                    <a:pt x="261" y="125"/>
                  </a:lnTo>
                  <a:lnTo>
                    <a:pt x="246" y="98"/>
                  </a:lnTo>
                  <a:lnTo>
                    <a:pt x="225" y="74"/>
                  </a:lnTo>
                  <a:lnTo>
                    <a:pt x="201" y="53"/>
                  </a:lnTo>
                  <a:lnTo>
                    <a:pt x="174" y="38"/>
                  </a:lnTo>
                  <a:lnTo>
                    <a:pt x="142" y="30"/>
                  </a:lnTo>
                  <a:lnTo>
                    <a:pt x="110" y="26"/>
                  </a:lnTo>
                  <a:lnTo>
                    <a:pt x="108" y="26"/>
                  </a:lnTo>
                  <a:lnTo>
                    <a:pt x="83" y="29"/>
                  </a:lnTo>
                  <a:lnTo>
                    <a:pt x="59" y="34"/>
                  </a:lnTo>
                  <a:lnTo>
                    <a:pt x="36" y="44"/>
                  </a:lnTo>
                  <a:lnTo>
                    <a:pt x="15" y="56"/>
                  </a:lnTo>
                  <a:lnTo>
                    <a:pt x="0" y="35"/>
                  </a:lnTo>
                  <a:lnTo>
                    <a:pt x="18" y="24"/>
                  </a:lnTo>
                  <a:lnTo>
                    <a:pt x="36" y="15"/>
                  </a:lnTo>
                  <a:lnTo>
                    <a:pt x="59" y="7"/>
                  </a:lnTo>
                  <a:lnTo>
                    <a:pt x="83" y="2"/>
                  </a:lnTo>
                  <a:lnTo>
                    <a:pt x="108" y="0"/>
                  </a:lnTo>
                  <a:close/>
                </a:path>
              </a:pathLst>
            </a:custGeom>
            <a:solidFill>
              <a:srgbClr val="21D8DE"/>
            </a:solidFill>
            <a:ln w="0">
              <a:noFill/>
              <a:prstDash val="solid"/>
              <a:round/>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10" name="Freeform 1204">
              <a:extLst>
                <a:ext uri="{FF2B5EF4-FFF2-40B4-BE49-F238E27FC236}">
                  <a16:creationId xmlns:a16="http://schemas.microsoft.com/office/drawing/2014/main" id="{922B3A88-20D4-71D0-0F47-214B16888809}"/>
                </a:ext>
              </a:extLst>
            </p:cNvPr>
            <p:cNvSpPr>
              <a:spLocks/>
            </p:cNvSpPr>
            <p:nvPr/>
          </p:nvSpPr>
          <p:spPr bwMode="auto">
            <a:xfrm>
              <a:off x="4964709" y="4961236"/>
              <a:ext cx="390525" cy="496888"/>
            </a:xfrm>
            <a:custGeom>
              <a:avLst/>
              <a:gdLst>
                <a:gd name="T0" fmla="*/ 92 w 246"/>
                <a:gd name="T1" fmla="*/ 0 h 313"/>
                <a:gd name="T2" fmla="*/ 123 w 246"/>
                <a:gd name="T3" fmla="*/ 3 h 313"/>
                <a:gd name="T4" fmla="*/ 154 w 246"/>
                <a:gd name="T5" fmla="*/ 13 h 313"/>
                <a:gd name="T6" fmla="*/ 180 w 246"/>
                <a:gd name="T7" fmla="*/ 28 h 313"/>
                <a:gd name="T8" fmla="*/ 203 w 246"/>
                <a:gd name="T9" fmla="*/ 48 h 313"/>
                <a:gd name="T10" fmla="*/ 221 w 246"/>
                <a:gd name="T11" fmla="*/ 70 h 313"/>
                <a:gd name="T12" fmla="*/ 235 w 246"/>
                <a:gd name="T13" fmla="*/ 96 h 313"/>
                <a:gd name="T14" fmla="*/ 244 w 246"/>
                <a:gd name="T15" fmla="*/ 126 h 313"/>
                <a:gd name="T16" fmla="*/ 246 w 246"/>
                <a:gd name="T17" fmla="*/ 156 h 313"/>
                <a:gd name="T18" fmla="*/ 244 w 246"/>
                <a:gd name="T19" fmla="*/ 188 h 313"/>
                <a:gd name="T20" fmla="*/ 234 w 246"/>
                <a:gd name="T21" fmla="*/ 217 h 313"/>
                <a:gd name="T22" fmla="*/ 220 w 246"/>
                <a:gd name="T23" fmla="*/ 244 h 313"/>
                <a:gd name="T24" fmla="*/ 201 w 246"/>
                <a:gd name="T25" fmla="*/ 267 h 313"/>
                <a:gd name="T26" fmla="*/ 178 w 246"/>
                <a:gd name="T27" fmla="*/ 287 h 313"/>
                <a:gd name="T28" fmla="*/ 151 w 246"/>
                <a:gd name="T29" fmla="*/ 301 h 313"/>
                <a:gd name="T30" fmla="*/ 121 w 246"/>
                <a:gd name="T31" fmla="*/ 310 h 313"/>
                <a:gd name="T32" fmla="*/ 90 w 246"/>
                <a:gd name="T33" fmla="*/ 313 h 313"/>
                <a:gd name="T34" fmla="*/ 88 w 246"/>
                <a:gd name="T35" fmla="*/ 313 h 313"/>
                <a:gd name="T36" fmla="*/ 56 w 246"/>
                <a:gd name="T37" fmla="*/ 309 h 313"/>
                <a:gd name="T38" fmla="*/ 26 w 246"/>
                <a:gd name="T39" fmla="*/ 300 h 313"/>
                <a:gd name="T40" fmla="*/ 0 w 246"/>
                <a:gd name="T41" fmla="*/ 284 h 313"/>
                <a:gd name="T42" fmla="*/ 15 w 246"/>
                <a:gd name="T43" fmla="*/ 264 h 313"/>
                <a:gd name="T44" fmla="*/ 37 w 246"/>
                <a:gd name="T45" fmla="*/ 277 h 313"/>
                <a:gd name="T46" fmla="*/ 62 w 246"/>
                <a:gd name="T47" fmla="*/ 284 h 313"/>
                <a:gd name="T48" fmla="*/ 88 w 246"/>
                <a:gd name="T49" fmla="*/ 288 h 313"/>
                <a:gd name="T50" fmla="*/ 90 w 246"/>
                <a:gd name="T51" fmla="*/ 288 h 313"/>
                <a:gd name="T52" fmla="*/ 116 w 246"/>
                <a:gd name="T53" fmla="*/ 284 h 313"/>
                <a:gd name="T54" fmla="*/ 141 w 246"/>
                <a:gd name="T55" fmla="*/ 277 h 313"/>
                <a:gd name="T56" fmla="*/ 164 w 246"/>
                <a:gd name="T57" fmla="*/ 265 h 313"/>
                <a:gd name="T58" fmla="*/ 182 w 246"/>
                <a:gd name="T59" fmla="*/ 248 h 313"/>
                <a:gd name="T60" fmla="*/ 198 w 246"/>
                <a:gd name="T61" fmla="*/ 230 h 313"/>
                <a:gd name="T62" fmla="*/ 210 w 246"/>
                <a:gd name="T63" fmla="*/ 207 h 313"/>
                <a:gd name="T64" fmla="*/ 218 w 246"/>
                <a:gd name="T65" fmla="*/ 182 h 313"/>
                <a:gd name="T66" fmla="*/ 221 w 246"/>
                <a:gd name="T67" fmla="*/ 156 h 313"/>
                <a:gd name="T68" fmla="*/ 219 w 246"/>
                <a:gd name="T69" fmla="*/ 130 h 313"/>
                <a:gd name="T70" fmla="*/ 211 w 246"/>
                <a:gd name="T71" fmla="*/ 106 h 313"/>
                <a:gd name="T72" fmla="*/ 199 w 246"/>
                <a:gd name="T73" fmla="*/ 85 h 313"/>
                <a:gd name="T74" fmla="*/ 184 w 246"/>
                <a:gd name="T75" fmla="*/ 65 h 313"/>
                <a:gd name="T76" fmla="*/ 165 w 246"/>
                <a:gd name="T77" fmla="*/ 49 h 313"/>
                <a:gd name="T78" fmla="*/ 143 w 246"/>
                <a:gd name="T79" fmla="*/ 36 h 313"/>
                <a:gd name="T80" fmla="*/ 118 w 246"/>
                <a:gd name="T81" fmla="*/ 28 h 313"/>
                <a:gd name="T82" fmla="*/ 92 w 246"/>
                <a:gd name="T83" fmla="*/ 25 h 313"/>
                <a:gd name="T84" fmla="*/ 92 w 246"/>
                <a:gd name="T8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6" h="313">
                  <a:moveTo>
                    <a:pt x="92" y="0"/>
                  </a:moveTo>
                  <a:lnTo>
                    <a:pt x="123" y="3"/>
                  </a:lnTo>
                  <a:lnTo>
                    <a:pt x="154" y="13"/>
                  </a:lnTo>
                  <a:lnTo>
                    <a:pt x="180" y="28"/>
                  </a:lnTo>
                  <a:lnTo>
                    <a:pt x="203" y="48"/>
                  </a:lnTo>
                  <a:lnTo>
                    <a:pt x="221" y="70"/>
                  </a:lnTo>
                  <a:lnTo>
                    <a:pt x="235" y="96"/>
                  </a:lnTo>
                  <a:lnTo>
                    <a:pt x="244" y="126"/>
                  </a:lnTo>
                  <a:lnTo>
                    <a:pt x="246" y="156"/>
                  </a:lnTo>
                  <a:lnTo>
                    <a:pt x="244" y="188"/>
                  </a:lnTo>
                  <a:lnTo>
                    <a:pt x="234" y="217"/>
                  </a:lnTo>
                  <a:lnTo>
                    <a:pt x="220" y="244"/>
                  </a:lnTo>
                  <a:lnTo>
                    <a:pt x="201" y="267"/>
                  </a:lnTo>
                  <a:lnTo>
                    <a:pt x="178" y="287"/>
                  </a:lnTo>
                  <a:lnTo>
                    <a:pt x="151" y="301"/>
                  </a:lnTo>
                  <a:lnTo>
                    <a:pt x="121" y="310"/>
                  </a:lnTo>
                  <a:lnTo>
                    <a:pt x="90" y="313"/>
                  </a:lnTo>
                  <a:lnTo>
                    <a:pt x="88" y="313"/>
                  </a:lnTo>
                  <a:lnTo>
                    <a:pt x="56" y="309"/>
                  </a:lnTo>
                  <a:lnTo>
                    <a:pt x="26" y="300"/>
                  </a:lnTo>
                  <a:lnTo>
                    <a:pt x="0" y="284"/>
                  </a:lnTo>
                  <a:lnTo>
                    <a:pt x="15" y="264"/>
                  </a:lnTo>
                  <a:lnTo>
                    <a:pt x="37" y="277"/>
                  </a:lnTo>
                  <a:lnTo>
                    <a:pt x="62" y="284"/>
                  </a:lnTo>
                  <a:lnTo>
                    <a:pt x="88" y="288"/>
                  </a:lnTo>
                  <a:lnTo>
                    <a:pt x="90" y="288"/>
                  </a:lnTo>
                  <a:lnTo>
                    <a:pt x="116" y="284"/>
                  </a:lnTo>
                  <a:lnTo>
                    <a:pt x="141" y="277"/>
                  </a:lnTo>
                  <a:lnTo>
                    <a:pt x="164" y="265"/>
                  </a:lnTo>
                  <a:lnTo>
                    <a:pt x="182" y="248"/>
                  </a:lnTo>
                  <a:lnTo>
                    <a:pt x="198" y="230"/>
                  </a:lnTo>
                  <a:lnTo>
                    <a:pt x="210" y="207"/>
                  </a:lnTo>
                  <a:lnTo>
                    <a:pt x="218" y="182"/>
                  </a:lnTo>
                  <a:lnTo>
                    <a:pt x="221" y="156"/>
                  </a:lnTo>
                  <a:lnTo>
                    <a:pt x="219" y="130"/>
                  </a:lnTo>
                  <a:lnTo>
                    <a:pt x="211" y="106"/>
                  </a:lnTo>
                  <a:lnTo>
                    <a:pt x="199" y="85"/>
                  </a:lnTo>
                  <a:lnTo>
                    <a:pt x="184" y="65"/>
                  </a:lnTo>
                  <a:lnTo>
                    <a:pt x="165" y="49"/>
                  </a:lnTo>
                  <a:lnTo>
                    <a:pt x="143" y="36"/>
                  </a:lnTo>
                  <a:lnTo>
                    <a:pt x="118" y="28"/>
                  </a:lnTo>
                  <a:lnTo>
                    <a:pt x="92" y="25"/>
                  </a:lnTo>
                  <a:lnTo>
                    <a:pt x="92" y="0"/>
                  </a:lnTo>
                  <a:close/>
                </a:path>
              </a:pathLst>
            </a:custGeom>
            <a:solidFill>
              <a:srgbClr val="FFFFFF"/>
            </a:solidFill>
            <a:ln w="0">
              <a:noFill/>
              <a:prstDash val="solid"/>
              <a:round/>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11" name="Freeform 1205">
              <a:extLst>
                <a:ext uri="{FF2B5EF4-FFF2-40B4-BE49-F238E27FC236}">
                  <a16:creationId xmlns:a16="http://schemas.microsoft.com/office/drawing/2014/main" id="{5642660D-47BB-351D-008A-4B77E17F9297}"/>
                </a:ext>
              </a:extLst>
            </p:cNvPr>
            <p:cNvSpPr>
              <a:spLocks/>
            </p:cNvSpPr>
            <p:nvPr/>
          </p:nvSpPr>
          <p:spPr bwMode="auto">
            <a:xfrm>
              <a:off x="4993284" y="5050136"/>
              <a:ext cx="312738" cy="357188"/>
            </a:xfrm>
            <a:custGeom>
              <a:avLst/>
              <a:gdLst>
                <a:gd name="T0" fmla="*/ 147 w 197"/>
                <a:gd name="T1" fmla="*/ 0 h 225"/>
                <a:gd name="T2" fmla="*/ 165 w 197"/>
                <a:gd name="T3" fmla="*/ 18 h 225"/>
                <a:gd name="T4" fmla="*/ 179 w 197"/>
                <a:gd name="T5" fmla="*/ 37 h 225"/>
                <a:gd name="T6" fmla="*/ 190 w 197"/>
                <a:gd name="T7" fmla="*/ 59 h 225"/>
                <a:gd name="T8" fmla="*/ 194 w 197"/>
                <a:gd name="T9" fmla="*/ 80 h 225"/>
                <a:gd name="T10" fmla="*/ 197 w 197"/>
                <a:gd name="T11" fmla="*/ 100 h 225"/>
                <a:gd name="T12" fmla="*/ 193 w 197"/>
                <a:gd name="T13" fmla="*/ 128 h 225"/>
                <a:gd name="T14" fmla="*/ 184 w 197"/>
                <a:gd name="T15" fmla="*/ 154 h 225"/>
                <a:gd name="T16" fmla="*/ 170 w 197"/>
                <a:gd name="T17" fmla="*/ 178 h 225"/>
                <a:gd name="T18" fmla="*/ 150 w 197"/>
                <a:gd name="T19" fmla="*/ 198 h 225"/>
                <a:gd name="T20" fmla="*/ 127 w 197"/>
                <a:gd name="T21" fmla="*/ 212 h 225"/>
                <a:gd name="T22" fmla="*/ 100 w 197"/>
                <a:gd name="T23" fmla="*/ 222 h 225"/>
                <a:gd name="T24" fmla="*/ 72 w 197"/>
                <a:gd name="T25" fmla="*/ 225 h 225"/>
                <a:gd name="T26" fmla="*/ 70 w 197"/>
                <a:gd name="T27" fmla="*/ 225 h 225"/>
                <a:gd name="T28" fmla="*/ 45 w 197"/>
                <a:gd name="T29" fmla="*/ 222 h 225"/>
                <a:gd name="T30" fmla="*/ 21 w 197"/>
                <a:gd name="T31" fmla="*/ 214 h 225"/>
                <a:gd name="T32" fmla="*/ 0 w 197"/>
                <a:gd name="T33" fmla="*/ 202 h 225"/>
                <a:gd name="T34" fmla="*/ 15 w 197"/>
                <a:gd name="T35" fmla="*/ 182 h 225"/>
                <a:gd name="T36" fmla="*/ 32 w 197"/>
                <a:gd name="T37" fmla="*/ 191 h 225"/>
                <a:gd name="T38" fmla="*/ 50 w 197"/>
                <a:gd name="T39" fmla="*/ 197 h 225"/>
                <a:gd name="T40" fmla="*/ 70 w 197"/>
                <a:gd name="T41" fmla="*/ 199 h 225"/>
                <a:gd name="T42" fmla="*/ 72 w 197"/>
                <a:gd name="T43" fmla="*/ 199 h 225"/>
                <a:gd name="T44" fmla="*/ 95 w 197"/>
                <a:gd name="T45" fmla="*/ 197 h 225"/>
                <a:gd name="T46" fmla="*/ 115 w 197"/>
                <a:gd name="T47" fmla="*/ 189 h 225"/>
                <a:gd name="T48" fmla="*/ 134 w 197"/>
                <a:gd name="T49" fmla="*/ 177 h 225"/>
                <a:gd name="T50" fmla="*/ 149 w 197"/>
                <a:gd name="T51" fmla="*/ 162 h 225"/>
                <a:gd name="T52" fmla="*/ 161 w 197"/>
                <a:gd name="T53" fmla="*/ 144 h 225"/>
                <a:gd name="T54" fmla="*/ 168 w 197"/>
                <a:gd name="T55" fmla="*/ 123 h 225"/>
                <a:gd name="T56" fmla="*/ 171 w 197"/>
                <a:gd name="T57" fmla="*/ 100 h 225"/>
                <a:gd name="T58" fmla="*/ 170 w 197"/>
                <a:gd name="T59" fmla="*/ 83 h 225"/>
                <a:gd name="T60" fmla="*/ 165 w 197"/>
                <a:gd name="T61" fmla="*/ 68 h 225"/>
                <a:gd name="T62" fmla="*/ 158 w 197"/>
                <a:gd name="T63" fmla="*/ 50 h 225"/>
                <a:gd name="T64" fmla="*/ 146 w 197"/>
                <a:gd name="T65" fmla="*/ 34 h 225"/>
                <a:gd name="T66" fmla="*/ 132 w 197"/>
                <a:gd name="T67" fmla="*/ 21 h 225"/>
                <a:gd name="T68" fmla="*/ 147 w 197"/>
                <a:gd name="T6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7" h="225">
                  <a:moveTo>
                    <a:pt x="147" y="0"/>
                  </a:moveTo>
                  <a:lnTo>
                    <a:pt x="165" y="18"/>
                  </a:lnTo>
                  <a:lnTo>
                    <a:pt x="179" y="37"/>
                  </a:lnTo>
                  <a:lnTo>
                    <a:pt x="190" y="59"/>
                  </a:lnTo>
                  <a:lnTo>
                    <a:pt x="194" y="80"/>
                  </a:lnTo>
                  <a:lnTo>
                    <a:pt x="197" y="100"/>
                  </a:lnTo>
                  <a:lnTo>
                    <a:pt x="193" y="128"/>
                  </a:lnTo>
                  <a:lnTo>
                    <a:pt x="184" y="154"/>
                  </a:lnTo>
                  <a:lnTo>
                    <a:pt x="170" y="178"/>
                  </a:lnTo>
                  <a:lnTo>
                    <a:pt x="150" y="198"/>
                  </a:lnTo>
                  <a:lnTo>
                    <a:pt x="127" y="212"/>
                  </a:lnTo>
                  <a:lnTo>
                    <a:pt x="100" y="222"/>
                  </a:lnTo>
                  <a:lnTo>
                    <a:pt x="72" y="225"/>
                  </a:lnTo>
                  <a:lnTo>
                    <a:pt x="70" y="225"/>
                  </a:lnTo>
                  <a:lnTo>
                    <a:pt x="45" y="222"/>
                  </a:lnTo>
                  <a:lnTo>
                    <a:pt x="21" y="214"/>
                  </a:lnTo>
                  <a:lnTo>
                    <a:pt x="0" y="202"/>
                  </a:lnTo>
                  <a:lnTo>
                    <a:pt x="15" y="182"/>
                  </a:lnTo>
                  <a:lnTo>
                    <a:pt x="32" y="191"/>
                  </a:lnTo>
                  <a:lnTo>
                    <a:pt x="50" y="197"/>
                  </a:lnTo>
                  <a:lnTo>
                    <a:pt x="70" y="199"/>
                  </a:lnTo>
                  <a:lnTo>
                    <a:pt x="72" y="199"/>
                  </a:lnTo>
                  <a:lnTo>
                    <a:pt x="95" y="197"/>
                  </a:lnTo>
                  <a:lnTo>
                    <a:pt x="115" y="189"/>
                  </a:lnTo>
                  <a:lnTo>
                    <a:pt x="134" y="177"/>
                  </a:lnTo>
                  <a:lnTo>
                    <a:pt x="149" y="162"/>
                  </a:lnTo>
                  <a:lnTo>
                    <a:pt x="161" y="144"/>
                  </a:lnTo>
                  <a:lnTo>
                    <a:pt x="168" y="123"/>
                  </a:lnTo>
                  <a:lnTo>
                    <a:pt x="171" y="100"/>
                  </a:lnTo>
                  <a:lnTo>
                    <a:pt x="170" y="83"/>
                  </a:lnTo>
                  <a:lnTo>
                    <a:pt x="165" y="68"/>
                  </a:lnTo>
                  <a:lnTo>
                    <a:pt x="158" y="50"/>
                  </a:lnTo>
                  <a:lnTo>
                    <a:pt x="146" y="34"/>
                  </a:lnTo>
                  <a:lnTo>
                    <a:pt x="132" y="21"/>
                  </a:lnTo>
                  <a:lnTo>
                    <a:pt x="147" y="0"/>
                  </a:lnTo>
                  <a:close/>
                </a:path>
              </a:pathLst>
            </a:custGeom>
            <a:solidFill>
              <a:srgbClr val="20364D"/>
            </a:solidFill>
            <a:ln w="0">
              <a:noFill/>
              <a:prstDash val="solid"/>
              <a:round/>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12" name="Freeform 1206">
              <a:extLst>
                <a:ext uri="{FF2B5EF4-FFF2-40B4-BE49-F238E27FC236}">
                  <a16:creationId xmlns:a16="http://schemas.microsoft.com/office/drawing/2014/main" id="{C732F9BA-30BB-F047-B145-770BA6A2719C}"/>
                </a:ext>
              </a:extLst>
            </p:cNvPr>
            <p:cNvSpPr>
              <a:spLocks/>
            </p:cNvSpPr>
            <p:nvPr/>
          </p:nvSpPr>
          <p:spPr bwMode="auto">
            <a:xfrm>
              <a:off x="5023446" y="5167611"/>
              <a:ext cx="230188" cy="187325"/>
            </a:xfrm>
            <a:custGeom>
              <a:avLst/>
              <a:gdLst>
                <a:gd name="T0" fmla="*/ 142 w 145"/>
                <a:gd name="T1" fmla="*/ 0 h 118"/>
                <a:gd name="T2" fmla="*/ 145 w 145"/>
                <a:gd name="T3" fmla="*/ 12 h 118"/>
                <a:gd name="T4" fmla="*/ 145 w 145"/>
                <a:gd name="T5" fmla="*/ 26 h 118"/>
                <a:gd name="T6" fmla="*/ 145 w 145"/>
                <a:gd name="T7" fmla="*/ 39 h 118"/>
                <a:gd name="T8" fmla="*/ 142 w 145"/>
                <a:gd name="T9" fmla="*/ 52 h 118"/>
                <a:gd name="T10" fmla="*/ 132 w 145"/>
                <a:gd name="T11" fmla="*/ 74 h 118"/>
                <a:gd name="T12" fmla="*/ 118 w 145"/>
                <a:gd name="T13" fmla="*/ 92 h 118"/>
                <a:gd name="T14" fmla="*/ 99 w 145"/>
                <a:gd name="T15" fmla="*/ 107 h 118"/>
                <a:gd name="T16" fmla="*/ 77 w 145"/>
                <a:gd name="T17" fmla="*/ 116 h 118"/>
                <a:gd name="T18" fmla="*/ 53 w 145"/>
                <a:gd name="T19" fmla="*/ 118 h 118"/>
                <a:gd name="T20" fmla="*/ 51 w 145"/>
                <a:gd name="T21" fmla="*/ 118 h 118"/>
                <a:gd name="T22" fmla="*/ 32 w 145"/>
                <a:gd name="T23" fmla="*/ 116 h 118"/>
                <a:gd name="T24" fmla="*/ 16 w 145"/>
                <a:gd name="T25" fmla="*/ 111 h 118"/>
                <a:gd name="T26" fmla="*/ 0 w 145"/>
                <a:gd name="T27" fmla="*/ 102 h 118"/>
                <a:gd name="T28" fmla="*/ 15 w 145"/>
                <a:gd name="T29" fmla="*/ 82 h 118"/>
                <a:gd name="T30" fmla="*/ 32 w 145"/>
                <a:gd name="T31" fmla="*/ 90 h 118"/>
                <a:gd name="T32" fmla="*/ 51 w 145"/>
                <a:gd name="T33" fmla="*/ 94 h 118"/>
                <a:gd name="T34" fmla="*/ 53 w 145"/>
                <a:gd name="T35" fmla="*/ 94 h 118"/>
                <a:gd name="T36" fmla="*/ 70 w 145"/>
                <a:gd name="T37" fmla="*/ 91 h 118"/>
                <a:gd name="T38" fmla="*/ 86 w 145"/>
                <a:gd name="T39" fmla="*/ 85 h 118"/>
                <a:gd name="T40" fmla="*/ 99 w 145"/>
                <a:gd name="T41" fmla="*/ 74 h 118"/>
                <a:gd name="T42" fmla="*/ 110 w 145"/>
                <a:gd name="T43" fmla="*/ 61 h 118"/>
                <a:gd name="T44" fmla="*/ 117 w 145"/>
                <a:gd name="T45" fmla="*/ 45 h 118"/>
                <a:gd name="T46" fmla="*/ 120 w 145"/>
                <a:gd name="T47" fmla="*/ 26 h 118"/>
                <a:gd name="T48" fmla="*/ 117 w 145"/>
                <a:gd name="T49" fmla="*/ 8 h 118"/>
                <a:gd name="T50" fmla="*/ 142 w 145"/>
                <a:gd name="T5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18">
                  <a:moveTo>
                    <a:pt x="142" y="0"/>
                  </a:moveTo>
                  <a:lnTo>
                    <a:pt x="145" y="12"/>
                  </a:lnTo>
                  <a:lnTo>
                    <a:pt x="145" y="26"/>
                  </a:lnTo>
                  <a:lnTo>
                    <a:pt x="145" y="39"/>
                  </a:lnTo>
                  <a:lnTo>
                    <a:pt x="142" y="52"/>
                  </a:lnTo>
                  <a:lnTo>
                    <a:pt x="132" y="74"/>
                  </a:lnTo>
                  <a:lnTo>
                    <a:pt x="118" y="92"/>
                  </a:lnTo>
                  <a:lnTo>
                    <a:pt x="99" y="107"/>
                  </a:lnTo>
                  <a:lnTo>
                    <a:pt x="77" y="116"/>
                  </a:lnTo>
                  <a:lnTo>
                    <a:pt x="53" y="118"/>
                  </a:lnTo>
                  <a:lnTo>
                    <a:pt x="51" y="118"/>
                  </a:lnTo>
                  <a:lnTo>
                    <a:pt x="32" y="116"/>
                  </a:lnTo>
                  <a:lnTo>
                    <a:pt x="16" y="111"/>
                  </a:lnTo>
                  <a:lnTo>
                    <a:pt x="0" y="102"/>
                  </a:lnTo>
                  <a:lnTo>
                    <a:pt x="15" y="82"/>
                  </a:lnTo>
                  <a:lnTo>
                    <a:pt x="32" y="90"/>
                  </a:lnTo>
                  <a:lnTo>
                    <a:pt x="51" y="94"/>
                  </a:lnTo>
                  <a:lnTo>
                    <a:pt x="53" y="94"/>
                  </a:lnTo>
                  <a:lnTo>
                    <a:pt x="70" y="91"/>
                  </a:lnTo>
                  <a:lnTo>
                    <a:pt x="86" y="85"/>
                  </a:lnTo>
                  <a:lnTo>
                    <a:pt x="99" y="74"/>
                  </a:lnTo>
                  <a:lnTo>
                    <a:pt x="110" y="61"/>
                  </a:lnTo>
                  <a:lnTo>
                    <a:pt x="117" y="45"/>
                  </a:lnTo>
                  <a:lnTo>
                    <a:pt x="120" y="26"/>
                  </a:lnTo>
                  <a:lnTo>
                    <a:pt x="117" y="8"/>
                  </a:lnTo>
                  <a:lnTo>
                    <a:pt x="142" y="0"/>
                  </a:lnTo>
                  <a:close/>
                </a:path>
              </a:pathLst>
            </a:custGeom>
            <a:solidFill>
              <a:srgbClr val="FF6D3B"/>
            </a:solidFill>
            <a:ln w="0">
              <a:noFill/>
              <a:prstDash val="solid"/>
              <a:round/>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13" name="Freeform 1207">
              <a:extLst>
                <a:ext uri="{FF2B5EF4-FFF2-40B4-BE49-F238E27FC236}">
                  <a16:creationId xmlns:a16="http://schemas.microsoft.com/office/drawing/2014/main" id="{4BE23C07-CBFB-5362-D382-95707662E62D}"/>
                </a:ext>
              </a:extLst>
            </p:cNvPr>
            <p:cNvSpPr>
              <a:spLocks/>
            </p:cNvSpPr>
            <p:nvPr/>
          </p:nvSpPr>
          <p:spPr bwMode="auto">
            <a:xfrm>
              <a:off x="5053609" y="5229523"/>
              <a:ext cx="144463" cy="76200"/>
            </a:xfrm>
            <a:custGeom>
              <a:avLst/>
              <a:gdLst>
                <a:gd name="T0" fmla="*/ 66 w 91"/>
                <a:gd name="T1" fmla="*/ 0 h 48"/>
                <a:gd name="T2" fmla="*/ 91 w 91"/>
                <a:gd name="T3" fmla="*/ 8 h 48"/>
                <a:gd name="T4" fmla="*/ 83 w 91"/>
                <a:gd name="T5" fmla="*/ 23 h 48"/>
                <a:gd name="T6" fmla="*/ 72 w 91"/>
                <a:gd name="T7" fmla="*/ 35 h 48"/>
                <a:gd name="T8" fmla="*/ 60 w 91"/>
                <a:gd name="T9" fmla="*/ 41 h 48"/>
                <a:gd name="T10" fmla="*/ 48 w 91"/>
                <a:gd name="T11" fmla="*/ 47 h 48"/>
                <a:gd name="T12" fmla="*/ 34 w 91"/>
                <a:gd name="T13" fmla="*/ 48 h 48"/>
                <a:gd name="T14" fmla="*/ 32 w 91"/>
                <a:gd name="T15" fmla="*/ 48 h 48"/>
                <a:gd name="T16" fmla="*/ 14 w 91"/>
                <a:gd name="T17" fmla="*/ 45 h 48"/>
                <a:gd name="T18" fmla="*/ 0 w 91"/>
                <a:gd name="T19" fmla="*/ 37 h 48"/>
                <a:gd name="T20" fmla="*/ 15 w 91"/>
                <a:gd name="T21" fmla="*/ 17 h 48"/>
                <a:gd name="T22" fmla="*/ 20 w 91"/>
                <a:gd name="T23" fmla="*/ 20 h 48"/>
                <a:gd name="T24" fmla="*/ 25 w 91"/>
                <a:gd name="T25" fmla="*/ 22 h 48"/>
                <a:gd name="T26" fmla="*/ 32 w 91"/>
                <a:gd name="T27" fmla="*/ 22 h 48"/>
                <a:gd name="T28" fmla="*/ 34 w 91"/>
                <a:gd name="T29" fmla="*/ 22 h 48"/>
                <a:gd name="T30" fmla="*/ 46 w 91"/>
                <a:gd name="T31" fmla="*/ 20 h 48"/>
                <a:gd name="T32" fmla="*/ 57 w 91"/>
                <a:gd name="T33" fmla="*/ 14 h 48"/>
                <a:gd name="T34" fmla="*/ 61 w 91"/>
                <a:gd name="T35" fmla="*/ 10 h 48"/>
                <a:gd name="T36" fmla="*/ 64 w 91"/>
                <a:gd name="T37" fmla="*/ 6 h 48"/>
                <a:gd name="T38" fmla="*/ 66 w 91"/>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48">
                  <a:moveTo>
                    <a:pt x="66" y="0"/>
                  </a:moveTo>
                  <a:lnTo>
                    <a:pt x="91" y="8"/>
                  </a:lnTo>
                  <a:lnTo>
                    <a:pt x="83" y="23"/>
                  </a:lnTo>
                  <a:lnTo>
                    <a:pt x="72" y="35"/>
                  </a:lnTo>
                  <a:lnTo>
                    <a:pt x="60" y="41"/>
                  </a:lnTo>
                  <a:lnTo>
                    <a:pt x="48" y="47"/>
                  </a:lnTo>
                  <a:lnTo>
                    <a:pt x="34" y="48"/>
                  </a:lnTo>
                  <a:lnTo>
                    <a:pt x="32" y="48"/>
                  </a:lnTo>
                  <a:lnTo>
                    <a:pt x="14" y="45"/>
                  </a:lnTo>
                  <a:lnTo>
                    <a:pt x="0" y="37"/>
                  </a:lnTo>
                  <a:lnTo>
                    <a:pt x="15" y="17"/>
                  </a:lnTo>
                  <a:lnTo>
                    <a:pt x="20" y="20"/>
                  </a:lnTo>
                  <a:lnTo>
                    <a:pt x="25" y="22"/>
                  </a:lnTo>
                  <a:lnTo>
                    <a:pt x="32" y="22"/>
                  </a:lnTo>
                  <a:lnTo>
                    <a:pt x="34" y="22"/>
                  </a:lnTo>
                  <a:lnTo>
                    <a:pt x="46" y="20"/>
                  </a:lnTo>
                  <a:lnTo>
                    <a:pt x="57" y="14"/>
                  </a:lnTo>
                  <a:lnTo>
                    <a:pt x="61" y="10"/>
                  </a:lnTo>
                  <a:lnTo>
                    <a:pt x="64" y="6"/>
                  </a:lnTo>
                  <a:lnTo>
                    <a:pt x="66" y="0"/>
                  </a:lnTo>
                  <a:close/>
                </a:path>
              </a:pathLst>
            </a:custGeom>
            <a:solidFill>
              <a:srgbClr val="FFD55C"/>
            </a:solidFill>
            <a:ln w="0">
              <a:noFill/>
              <a:prstDash val="solid"/>
              <a:round/>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14" name="Freeform 1208">
              <a:extLst>
                <a:ext uri="{FF2B5EF4-FFF2-40B4-BE49-F238E27FC236}">
                  <a16:creationId xmlns:a16="http://schemas.microsoft.com/office/drawing/2014/main" id="{D2E5908D-5814-1BF4-E0F3-1AD70C9C3133}"/>
                </a:ext>
              </a:extLst>
            </p:cNvPr>
            <p:cNvSpPr>
              <a:spLocks/>
            </p:cNvSpPr>
            <p:nvPr/>
          </p:nvSpPr>
          <p:spPr bwMode="auto">
            <a:xfrm>
              <a:off x="5063134" y="5164436"/>
              <a:ext cx="88900" cy="88900"/>
            </a:xfrm>
            <a:custGeom>
              <a:avLst/>
              <a:gdLst>
                <a:gd name="T0" fmla="*/ 28 w 56"/>
                <a:gd name="T1" fmla="*/ 0 h 56"/>
                <a:gd name="T2" fmla="*/ 39 w 56"/>
                <a:gd name="T3" fmla="*/ 2 h 56"/>
                <a:gd name="T4" fmla="*/ 47 w 56"/>
                <a:gd name="T5" fmla="*/ 8 h 56"/>
                <a:gd name="T6" fmla="*/ 54 w 56"/>
                <a:gd name="T7" fmla="*/ 17 h 56"/>
                <a:gd name="T8" fmla="*/ 56 w 56"/>
                <a:gd name="T9" fmla="*/ 28 h 56"/>
                <a:gd name="T10" fmla="*/ 54 w 56"/>
                <a:gd name="T11" fmla="*/ 39 h 56"/>
                <a:gd name="T12" fmla="*/ 47 w 56"/>
                <a:gd name="T13" fmla="*/ 48 h 56"/>
                <a:gd name="T14" fmla="*/ 39 w 56"/>
                <a:gd name="T15" fmla="*/ 54 h 56"/>
                <a:gd name="T16" fmla="*/ 28 w 56"/>
                <a:gd name="T17" fmla="*/ 56 h 56"/>
                <a:gd name="T18" fmla="*/ 17 w 56"/>
                <a:gd name="T19" fmla="*/ 54 h 56"/>
                <a:gd name="T20" fmla="*/ 7 w 56"/>
                <a:gd name="T21" fmla="*/ 48 h 56"/>
                <a:gd name="T22" fmla="*/ 2 w 56"/>
                <a:gd name="T23" fmla="*/ 39 h 56"/>
                <a:gd name="T24" fmla="*/ 0 w 56"/>
                <a:gd name="T25" fmla="*/ 28 h 56"/>
                <a:gd name="T26" fmla="*/ 2 w 56"/>
                <a:gd name="T27" fmla="*/ 17 h 56"/>
                <a:gd name="T28" fmla="*/ 7 w 56"/>
                <a:gd name="T29" fmla="*/ 8 h 56"/>
                <a:gd name="T30" fmla="*/ 17 w 56"/>
                <a:gd name="T31" fmla="*/ 2 h 56"/>
                <a:gd name="T32" fmla="*/ 28 w 56"/>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6">
                  <a:moveTo>
                    <a:pt x="28" y="0"/>
                  </a:moveTo>
                  <a:lnTo>
                    <a:pt x="39" y="2"/>
                  </a:lnTo>
                  <a:lnTo>
                    <a:pt x="47" y="8"/>
                  </a:lnTo>
                  <a:lnTo>
                    <a:pt x="54" y="17"/>
                  </a:lnTo>
                  <a:lnTo>
                    <a:pt x="56" y="28"/>
                  </a:lnTo>
                  <a:lnTo>
                    <a:pt x="54" y="39"/>
                  </a:lnTo>
                  <a:lnTo>
                    <a:pt x="47" y="48"/>
                  </a:lnTo>
                  <a:lnTo>
                    <a:pt x="39" y="54"/>
                  </a:lnTo>
                  <a:lnTo>
                    <a:pt x="28" y="56"/>
                  </a:lnTo>
                  <a:lnTo>
                    <a:pt x="17" y="54"/>
                  </a:lnTo>
                  <a:lnTo>
                    <a:pt x="7" y="48"/>
                  </a:lnTo>
                  <a:lnTo>
                    <a:pt x="2" y="39"/>
                  </a:lnTo>
                  <a:lnTo>
                    <a:pt x="0" y="28"/>
                  </a:lnTo>
                  <a:lnTo>
                    <a:pt x="2" y="17"/>
                  </a:lnTo>
                  <a:lnTo>
                    <a:pt x="7" y="8"/>
                  </a:lnTo>
                  <a:lnTo>
                    <a:pt x="17" y="2"/>
                  </a:lnTo>
                  <a:lnTo>
                    <a:pt x="28" y="0"/>
                  </a:lnTo>
                  <a:close/>
                </a:path>
              </a:pathLst>
            </a:custGeom>
            <a:solidFill>
              <a:srgbClr val="FFFFFF"/>
            </a:solidFill>
            <a:ln w="0">
              <a:noFill/>
              <a:prstDash val="solid"/>
              <a:round/>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15" name="Rectangle 1209">
              <a:extLst>
                <a:ext uri="{FF2B5EF4-FFF2-40B4-BE49-F238E27FC236}">
                  <a16:creationId xmlns:a16="http://schemas.microsoft.com/office/drawing/2014/main" id="{98716043-C465-138E-017D-E0AE29DA2324}"/>
                </a:ext>
              </a:extLst>
            </p:cNvPr>
            <p:cNvSpPr>
              <a:spLocks noChangeArrowheads="1"/>
            </p:cNvSpPr>
            <p:nvPr/>
          </p:nvSpPr>
          <p:spPr bwMode="auto">
            <a:xfrm>
              <a:off x="4564659" y="5196186"/>
              <a:ext cx="31750" cy="33338"/>
            </a:xfrm>
            <a:prstGeom prst="rect">
              <a:avLst/>
            </a:prstGeom>
            <a:solidFill>
              <a:srgbClr val="21D8DE"/>
            </a:solidFill>
            <a:ln w="0">
              <a:noFill/>
              <a:prstDash val="solid"/>
              <a:miter lim="800000"/>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16" name="Rectangle 1211">
              <a:extLst>
                <a:ext uri="{FF2B5EF4-FFF2-40B4-BE49-F238E27FC236}">
                  <a16:creationId xmlns:a16="http://schemas.microsoft.com/office/drawing/2014/main" id="{966D50E6-B8A3-DDA2-2079-54CC5941358F}"/>
                </a:ext>
              </a:extLst>
            </p:cNvPr>
            <p:cNvSpPr>
              <a:spLocks noChangeArrowheads="1"/>
            </p:cNvSpPr>
            <p:nvPr/>
          </p:nvSpPr>
          <p:spPr bwMode="auto">
            <a:xfrm>
              <a:off x="4564658" y="5124748"/>
              <a:ext cx="31750" cy="34925"/>
            </a:xfrm>
            <a:prstGeom prst="rect">
              <a:avLst/>
            </a:prstGeom>
            <a:solidFill>
              <a:srgbClr val="E1EFFA"/>
            </a:solidFill>
            <a:ln w="0">
              <a:noFill/>
              <a:prstDash val="solid"/>
              <a:miter lim="800000"/>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17" name="Rectangle 1212">
              <a:extLst>
                <a:ext uri="{FF2B5EF4-FFF2-40B4-BE49-F238E27FC236}">
                  <a16:creationId xmlns:a16="http://schemas.microsoft.com/office/drawing/2014/main" id="{AA173A74-0281-6845-3DCC-C5DC59101423}"/>
                </a:ext>
              </a:extLst>
            </p:cNvPr>
            <p:cNvSpPr>
              <a:spLocks noChangeArrowheads="1"/>
            </p:cNvSpPr>
            <p:nvPr/>
          </p:nvSpPr>
          <p:spPr bwMode="auto">
            <a:xfrm>
              <a:off x="4564658" y="5053311"/>
              <a:ext cx="31750" cy="34925"/>
            </a:xfrm>
            <a:prstGeom prst="rect">
              <a:avLst/>
            </a:prstGeom>
            <a:solidFill>
              <a:srgbClr val="20364D"/>
            </a:solidFill>
            <a:ln w="0">
              <a:noFill/>
              <a:prstDash val="solid"/>
              <a:miter lim="800000"/>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18" name="Rectangle 1213">
              <a:extLst>
                <a:ext uri="{FF2B5EF4-FFF2-40B4-BE49-F238E27FC236}">
                  <a16:creationId xmlns:a16="http://schemas.microsoft.com/office/drawing/2014/main" id="{345EDBE2-F299-009D-D80D-91A6FE26CBA5}"/>
                </a:ext>
              </a:extLst>
            </p:cNvPr>
            <p:cNvSpPr>
              <a:spLocks noChangeArrowheads="1"/>
            </p:cNvSpPr>
            <p:nvPr/>
          </p:nvSpPr>
          <p:spPr bwMode="auto">
            <a:xfrm>
              <a:off x="4564658" y="4983461"/>
              <a:ext cx="31750" cy="33338"/>
            </a:xfrm>
            <a:prstGeom prst="rect">
              <a:avLst/>
            </a:prstGeom>
            <a:solidFill>
              <a:srgbClr val="FF6D3B"/>
            </a:solidFill>
            <a:ln w="0">
              <a:noFill/>
              <a:prstDash val="solid"/>
              <a:miter lim="800000"/>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sp>
          <p:nvSpPr>
            <p:cNvPr id="219" name="Rectangle 1214">
              <a:extLst>
                <a:ext uri="{FF2B5EF4-FFF2-40B4-BE49-F238E27FC236}">
                  <a16:creationId xmlns:a16="http://schemas.microsoft.com/office/drawing/2014/main" id="{1853D3F1-C49D-90AD-6871-0915BE2B2AD9}"/>
                </a:ext>
              </a:extLst>
            </p:cNvPr>
            <p:cNvSpPr>
              <a:spLocks noChangeArrowheads="1"/>
            </p:cNvSpPr>
            <p:nvPr/>
          </p:nvSpPr>
          <p:spPr bwMode="auto">
            <a:xfrm>
              <a:off x="4564658" y="4912023"/>
              <a:ext cx="31750" cy="33338"/>
            </a:xfrm>
            <a:prstGeom prst="rect">
              <a:avLst/>
            </a:prstGeom>
            <a:solidFill>
              <a:srgbClr val="FFD55C"/>
            </a:solidFill>
            <a:ln w="0">
              <a:noFill/>
              <a:prstDash val="solid"/>
              <a:miter lim="800000"/>
              <a:headEnd/>
              <a:tailEnd/>
            </a:ln>
          </p:spPr>
          <p:txBody>
            <a:bodyPr vert="horz" wrap="square" lIns="84406" tIns="42203" rIns="84406" bIns="42203" numCol="1" anchor="t" anchorCtr="0" compatLnSpc="1">
              <a:prstTxWarp prst="textNoShape">
                <a:avLst/>
              </a:prstTxWarp>
            </a:bodyPr>
            <a:lstStyle/>
            <a:p>
              <a:pPr algn="l" defTabSz="844083" rtl="0"/>
              <a:endParaRPr lang="en-US" sz="1662" kern="1200">
                <a:solidFill>
                  <a:srgbClr val="000000"/>
                </a:solidFill>
                <a:latin typeface="Arial"/>
                <a:ea typeface="+mn-ea"/>
                <a:cs typeface="+mn-cs"/>
              </a:endParaRPr>
            </a:p>
          </p:txBody>
        </p:sp>
      </p:grpSp>
      <p:grpSp>
        <p:nvGrpSpPr>
          <p:cNvPr id="220" name="Group 714">
            <a:extLst>
              <a:ext uri="{FF2B5EF4-FFF2-40B4-BE49-F238E27FC236}">
                <a16:creationId xmlns:a16="http://schemas.microsoft.com/office/drawing/2014/main" id="{FE908A74-5828-19C5-8564-D114EFB9AF3D}"/>
              </a:ext>
            </a:extLst>
          </p:cNvPr>
          <p:cNvGrpSpPr/>
          <p:nvPr/>
        </p:nvGrpSpPr>
        <p:grpSpPr>
          <a:xfrm>
            <a:off x="165808" y="2341762"/>
            <a:ext cx="478314" cy="482899"/>
            <a:chOff x="7870388" y="502118"/>
            <a:chExt cx="879800" cy="881111"/>
          </a:xfrm>
        </p:grpSpPr>
        <p:sp>
          <p:nvSpPr>
            <p:cNvPr id="221" name="Oval 10">
              <a:extLst>
                <a:ext uri="{FF2B5EF4-FFF2-40B4-BE49-F238E27FC236}">
                  <a16:creationId xmlns:a16="http://schemas.microsoft.com/office/drawing/2014/main" id="{C279A64C-DCF1-641B-E57C-2629BBEEAE6C}"/>
                </a:ext>
              </a:extLst>
            </p:cNvPr>
            <p:cNvSpPr>
              <a:spLocks noChangeArrowheads="1"/>
            </p:cNvSpPr>
            <p:nvPr/>
          </p:nvSpPr>
          <p:spPr bwMode="auto">
            <a:xfrm>
              <a:off x="7870388" y="502118"/>
              <a:ext cx="879800" cy="881111"/>
            </a:xfrm>
            <a:prstGeom prst="ellipse">
              <a:avLst/>
            </a:prstGeom>
            <a:solidFill>
              <a:srgbClr val="FEC00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22" name="Freeform 678">
              <a:extLst>
                <a:ext uri="{FF2B5EF4-FFF2-40B4-BE49-F238E27FC236}">
                  <a16:creationId xmlns:a16="http://schemas.microsoft.com/office/drawing/2014/main" id="{B5B111FF-554B-F86A-2A12-F31FA7273BFD}"/>
                </a:ext>
              </a:extLst>
            </p:cNvPr>
            <p:cNvSpPr>
              <a:spLocks/>
            </p:cNvSpPr>
            <p:nvPr/>
          </p:nvSpPr>
          <p:spPr bwMode="auto">
            <a:xfrm>
              <a:off x="8163436" y="673882"/>
              <a:ext cx="560528" cy="708035"/>
            </a:xfrm>
            <a:custGeom>
              <a:avLst/>
              <a:gdLst/>
              <a:ahLst/>
              <a:cxnLst>
                <a:cxn ang="0">
                  <a:pos x="319" y="226"/>
                </a:cxn>
                <a:cxn ang="0">
                  <a:pos x="319" y="226"/>
                </a:cxn>
                <a:cxn ang="0">
                  <a:pos x="317" y="224"/>
                </a:cxn>
                <a:cxn ang="0">
                  <a:pos x="317" y="224"/>
                </a:cxn>
                <a:cxn ang="0">
                  <a:pos x="315" y="222"/>
                </a:cxn>
                <a:cxn ang="0">
                  <a:pos x="315" y="222"/>
                </a:cxn>
                <a:cxn ang="0">
                  <a:pos x="315" y="222"/>
                </a:cxn>
                <a:cxn ang="0">
                  <a:pos x="100" y="7"/>
                </a:cxn>
                <a:cxn ang="0">
                  <a:pos x="100" y="7"/>
                </a:cxn>
                <a:cxn ang="0">
                  <a:pos x="98" y="5"/>
                </a:cxn>
                <a:cxn ang="0">
                  <a:pos x="98" y="5"/>
                </a:cxn>
                <a:cxn ang="0">
                  <a:pos x="96" y="3"/>
                </a:cxn>
                <a:cxn ang="0">
                  <a:pos x="96" y="3"/>
                </a:cxn>
                <a:cxn ang="0">
                  <a:pos x="87" y="0"/>
                </a:cxn>
                <a:cxn ang="0">
                  <a:pos x="71" y="16"/>
                </a:cxn>
                <a:cxn ang="0">
                  <a:pos x="77" y="29"/>
                </a:cxn>
                <a:cxn ang="0">
                  <a:pos x="76" y="29"/>
                </a:cxn>
                <a:cxn ang="0">
                  <a:pos x="70" y="34"/>
                </a:cxn>
                <a:cxn ang="0">
                  <a:pos x="28" y="62"/>
                </a:cxn>
                <a:cxn ang="0">
                  <a:pos x="28" y="63"/>
                </a:cxn>
                <a:cxn ang="0">
                  <a:pos x="51" y="103"/>
                </a:cxn>
                <a:cxn ang="0">
                  <a:pos x="49" y="108"/>
                </a:cxn>
                <a:cxn ang="0">
                  <a:pos x="50" y="111"/>
                </a:cxn>
                <a:cxn ang="0">
                  <a:pos x="44" y="118"/>
                </a:cxn>
                <a:cxn ang="0">
                  <a:pos x="50" y="124"/>
                </a:cxn>
                <a:cxn ang="0">
                  <a:pos x="55" y="124"/>
                </a:cxn>
                <a:cxn ang="0">
                  <a:pos x="61" y="179"/>
                </a:cxn>
                <a:cxn ang="0">
                  <a:pos x="40" y="247"/>
                </a:cxn>
                <a:cxn ang="0">
                  <a:pos x="39" y="247"/>
                </a:cxn>
                <a:cxn ang="0">
                  <a:pos x="32" y="254"/>
                </a:cxn>
                <a:cxn ang="0">
                  <a:pos x="39" y="260"/>
                </a:cxn>
                <a:cxn ang="0">
                  <a:pos x="42" y="260"/>
                </a:cxn>
                <a:cxn ang="0">
                  <a:pos x="6" y="321"/>
                </a:cxn>
                <a:cxn ang="0">
                  <a:pos x="6" y="327"/>
                </a:cxn>
                <a:cxn ang="0">
                  <a:pos x="6" y="327"/>
                </a:cxn>
                <a:cxn ang="0">
                  <a:pos x="0" y="333"/>
                </a:cxn>
                <a:cxn ang="0">
                  <a:pos x="2" y="337"/>
                </a:cxn>
                <a:cxn ang="0">
                  <a:pos x="1" y="338"/>
                </a:cxn>
                <a:cxn ang="0">
                  <a:pos x="120" y="457"/>
                </a:cxn>
                <a:cxn ang="0">
                  <a:pos x="362" y="270"/>
                </a:cxn>
                <a:cxn ang="0">
                  <a:pos x="319" y="226"/>
                </a:cxn>
              </a:cxnLst>
              <a:rect l="0" t="0" r="r" b="b"/>
              <a:pathLst>
                <a:path w="362" h="457">
                  <a:moveTo>
                    <a:pt x="319" y="226"/>
                  </a:moveTo>
                  <a:cubicBezTo>
                    <a:pt x="319" y="226"/>
                    <a:pt x="319" y="226"/>
                    <a:pt x="319" y="226"/>
                  </a:cubicBezTo>
                  <a:cubicBezTo>
                    <a:pt x="318" y="225"/>
                    <a:pt x="318" y="225"/>
                    <a:pt x="317" y="224"/>
                  </a:cubicBezTo>
                  <a:cubicBezTo>
                    <a:pt x="317" y="224"/>
                    <a:pt x="317" y="224"/>
                    <a:pt x="317" y="224"/>
                  </a:cubicBezTo>
                  <a:cubicBezTo>
                    <a:pt x="316" y="223"/>
                    <a:pt x="315" y="223"/>
                    <a:pt x="315" y="222"/>
                  </a:cubicBezTo>
                  <a:cubicBezTo>
                    <a:pt x="315" y="222"/>
                    <a:pt x="315" y="222"/>
                    <a:pt x="315" y="222"/>
                  </a:cubicBezTo>
                  <a:cubicBezTo>
                    <a:pt x="315" y="222"/>
                    <a:pt x="315" y="222"/>
                    <a:pt x="315" y="222"/>
                  </a:cubicBezTo>
                  <a:cubicBezTo>
                    <a:pt x="100" y="7"/>
                    <a:pt x="100" y="7"/>
                    <a:pt x="100" y="7"/>
                  </a:cubicBezTo>
                  <a:cubicBezTo>
                    <a:pt x="100" y="7"/>
                    <a:pt x="100" y="7"/>
                    <a:pt x="100" y="7"/>
                  </a:cubicBezTo>
                  <a:cubicBezTo>
                    <a:pt x="99" y="6"/>
                    <a:pt x="99" y="6"/>
                    <a:pt x="98" y="5"/>
                  </a:cubicBezTo>
                  <a:cubicBezTo>
                    <a:pt x="98" y="5"/>
                    <a:pt x="98" y="5"/>
                    <a:pt x="98" y="5"/>
                  </a:cubicBezTo>
                  <a:cubicBezTo>
                    <a:pt x="97" y="4"/>
                    <a:pt x="96" y="4"/>
                    <a:pt x="96" y="3"/>
                  </a:cubicBezTo>
                  <a:cubicBezTo>
                    <a:pt x="96" y="3"/>
                    <a:pt x="96" y="3"/>
                    <a:pt x="96" y="3"/>
                  </a:cubicBezTo>
                  <a:cubicBezTo>
                    <a:pt x="93" y="1"/>
                    <a:pt x="90" y="0"/>
                    <a:pt x="87" y="0"/>
                  </a:cubicBezTo>
                  <a:cubicBezTo>
                    <a:pt x="78" y="0"/>
                    <a:pt x="71" y="7"/>
                    <a:pt x="71" y="16"/>
                  </a:cubicBezTo>
                  <a:cubicBezTo>
                    <a:pt x="71" y="21"/>
                    <a:pt x="74" y="26"/>
                    <a:pt x="77" y="29"/>
                  </a:cubicBezTo>
                  <a:cubicBezTo>
                    <a:pt x="76" y="29"/>
                    <a:pt x="76" y="29"/>
                    <a:pt x="76" y="29"/>
                  </a:cubicBezTo>
                  <a:cubicBezTo>
                    <a:pt x="73" y="29"/>
                    <a:pt x="70" y="31"/>
                    <a:pt x="70" y="34"/>
                  </a:cubicBezTo>
                  <a:cubicBezTo>
                    <a:pt x="46" y="40"/>
                    <a:pt x="30" y="56"/>
                    <a:pt x="28" y="62"/>
                  </a:cubicBezTo>
                  <a:cubicBezTo>
                    <a:pt x="28" y="62"/>
                    <a:pt x="28" y="62"/>
                    <a:pt x="28" y="63"/>
                  </a:cubicBezTo>
                  <a:cubicBezTo>
                    <a:pt x="28" y="65"/>
                    <a:pt x="35" y="87"/>
                    <a:pt x="51" y="103"/>
                  </a:cubicBezTo>
                  <a:cubicBezTo>
                    <a:pt x="50" y="104"/>
                    <a:pt x="49" y="106"/>
                    <a:pt x="49" y="108"/>
                  </a:cubicBezTo>
                  <a:cubicBezTo>
                    <a:pt x="49" y="109"/>
                    <a:pt x="49" y="110"/>
                    <a:pt x="50" y="111"/>
                  </a:cubicBezTo>
                  <a:cubicBezTo>
                    <a:pt x="47" y="112"/>
                    <a:pt x="44" y="114"/>
                    <a:pt x="44" y="118"/>
                  </a:cubicBezTo>
                  <a:cubicBezTo>
                    <a:pt x="44" y="121"/>
                    <a:pt x="47" y="124"/>
                    <a:pt x="50" y="124"/>
                  </a:cubicBezTo>
                  <a:cubicBezTo>
                    <a:pt x="55" y="124"/>
                    <a:pt x="55" y="124"/>
                    <a:pt x="55" y="124"/>
                  </a:cubicBezTo>
                  <a:cubicBezTo>
                    <a:pt x="59" y="140"/>
                    <a:pt x="62" y="159"/>
                    <a:pt x="61" y="179"/>
                  </a:cubicBezTo>
                  <a:cubicBezTo>
                    <a:pt x="60" y="205"/>
                    <a:pt x="52" y="229"/>
                    <a:pt x="40" y="247"/>
                  </a:cubicBezTo>
                  <a:cubicBezTo>
                    <a:pt x="39" y="247"/>
                    <a:pt x="39" y="247"/>
                    <a:pt x="39" y="247"/>
                  </a:cubicBezTo>
                  <a:cubicBezTo>
                    <a:pt x="35" y="247"/>
                    <a:pt x="32" y="250"/>
                    <a:pt x="32" y="254"/>
                  </a:cubicBezTo>
                  <a:cubicBezTo>
                    <a:pt x="32" y="257"/>
                    <a:pt x="35" y="260"/>
                    <a:pt x="39" y="260"/>
                  </a:cubicBezTo>
                  <a:cubicBezTo>
                    <a:pt x="42" y="260"/>
                    <a:pt x="42" y="260"/>
                    <a:pt x="42" y="260"/>
                  </a:cubicBezTo>
                  <a:cubicBezTo>
                    <a:pt x="21" y="271"/>
                    <a:pt x="6" y="294"/>
                    <a:pt x="6" y="321"/>
                  </a:cubicBezTo>
                  <a:cubicBezTo>
                    <a:pt x="6" y="323"/>
                    <a:pt x="6" y="325"/>
                    <a:pt x="6" y="327"/>
                  </a:cubicBezTo>
                  <a:cubicBezTo>
                    <a:pt x="6" y="327"/>
                    <a:pt x="6" y="327"/>
                    <a:pt x="6" y="327"/>
                  </a:cubicBezTo>
                  <a:cubicBezTo>
                    <a:pt x="2" y="327"/>
                    <a:pt x="0" y="330"/>
                    <a:pt x="0" y="333"/>
                  </a:cubicBezTo>
                  <a:cubicBezTo>
                    <a:pt x="0" y="335"/>
                    <a:pt x="0" y="336"/>
                    <a:pt x="2" y="337"/>
                  </a:cubicBezTo>
                  <a:cubicBezTo>
                    <a:pt x="1" y="338"/>
                    <a:pt x="1" y="338"/>
                    <a:pt x="1" y="338"/>
                  </a:cubicBezTo>
                  <a:cubicBezTo>
                    <a:pt x="120" y="457"/>
                    <a:pt x="120" y="457"/>
                    <a:pt x="120" y="457"/>
                  </a:cubicBezTo>
                  <a:cubicBezTo>
                    <a:pt x="232" y="447"/>
                    <a:pt x="326" y="372"/>
                    <a:pt x="362" y="270"/>
                  </a:cubicBezTo>
                  <a:lnTo>
                    <a:pt x="319" y="226"/>
                  </a:lnTo>
                  <a:close/>
                </a:path>
              </a:pathLst>
            </a:custGeom>
            <a:solidFill>
              <a:srgbClr val="F99B1C"/>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23" name="Freeform 687">
              <a:extLst>
                <a:ext uri="{FF2B5EF4-FFF2-40B4-BE49-F238E27FC236}">
                  <a16:creationId xmlns:a16="http://schemas.microsoft.com/office/drawing/2014/main" id="{1BC8392C-33CE-2941-7DDF-99DF06AEFCBB}"/>
                </a:ext>
              </a:extLst>
            </p:cNvPr>
            <p:cNvSpPr>
              <a:spLocks/>
            </p:cNvSpPr>
            <p:nvPr/>
          </p:nvSpPr>
          <p:spPr bwMode="auto">
            <a:xfrm>
              <a:off x="8223750" y="861380"/>
              <a:ext cx="146852" cy="198643"/>
            </a:xfrm>
            <a:custGeom>
              <a:avLst/>
              <a:gdLst/>
              <a:ahLst/>
              <a:cxnLst>
                <a:cxn ang="0">
                  <a:pos x="81" y="0"/>
                </a:cxn>
                <a:cxn ang="0">
                  <a:pos x="15" y="0"/>
                </a:cxn>
                <a:cxn ang="0">
                  <a:pos x="22" y="58"/>
                </a:cxn>
                <a:cxn ang="0">
                  <a:pos x="0" y="128"/>
                </a:cxn>
                <a:cxn ang="0">
                  <a:pos x="95" y="128"/>
                </a:cxn>
                <a:cxn ang="0">
                  <a:pos x="74" y="58"/>
                </a:cxn>
                <a:cxn ang="0">
                  <a:pos x="81" y="0"/>
                </a:cxn>
              </a:cxnLst>
              <a:rect l="0" t="0" r="r" b="b"/>
              <a:pathLst>
                <a:path w="95" h="128">
                  <a:moveTo>
                    <a:pt x="81" y="0"/>
                  </a:moveTo>
                  <a:cubicBezTo>
                    <a:pt x="59" y="0"/>
                    <a:pt x="37" y="0"/>
                    <a:pt x="15" y="0"/>
                  </a:cubicBezTo>
                  <a:cubicBezTo>
                    <a:pt x="20" y="16"/>
                    <a:pt x="23" y="37"/>
                    <a:pt x="22" y="58"/>
                  </a:cubicBezTo>
                  <a:cubicBezTo>
                    <a:pt x="21" y="85"/>
                    <a:pt x="13" y="110"/>
                    <a:pt x="0" y="128"/>
                  </a:cubicBezTo>
                  <a:cubicBezTo>
                    <a:pt x="32" y="128"/>
                    <a:pt x="64" y="128"/>
                    <a:pt x="95" y="128"/>
                  </a:cubicBezTo>
                  <a:cubicBezTo>
                    <a:pt x="83" y="110"/>
                    <a:pt x="75" y="85"/>
                    <a:pt x="74" y="58"/>
                  </a:cubicBezTo>
                  <a:cubicBezTo>
                    <a:pt x="73" y="37"/>
                    <a:pt x="76" y="16"/>
                    <a:pt x="81" y="0"/>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24" name="Freeform 688">
              <a:extLst>
                <a:ext uri="{FF2B5EF4-FFF2-40B4-BE49-F238E27FC236}">
                  <a16:creationId xmlns:a16="http://schemas.microsoft.com/office/drawing/2014/main" id="{EA1BD7F3-CE93-6165-9BA1-05C6DA91BCE0}"/>
                </a:ext>
              </a:extLst>
            </p:cNvPr>
            <p:cNvSpPr>
              <a:spLocks/>
            </p:cNvSpPr>
            <p:nvPr/>
          </p:nvSpPr>
          <p:spPr bwMode="auto">
            <a:xfrm>
              <a:off x="8212605" y="1056746"/>
              <a:ext cx="169142" cy="19668"/>
            </a:xfrm>
            <a:custGeom>
              <a:avLst/>
              <a:gdLst/>
              <a:ahLst/>
              <a:cxnLst>
                <a:cxn ang="0">
                  <a:pos x="109" y="7"/>
                </a:cxn>
                <a:cxn ang="0">
                  <a:pos x="103" y="13"/>
                </a:cxn>
                <a:cxn ang="0">
                  <a:pos x="7" y="13"/>
                </a:cxn>
                <a:cxn ang="0">
                  <a:pos x="0" y="7"/>
                </a:cxn>
                <a:cxn ang="0">
                  <a:pos x="0" y="7"/>
                </a:cxn>
                <a:cxn ang="0">
                  <a:pos x="7" y="0"/>
                </a:cxn>
                <a:cxn ang="0">
                  <a:pos x="103" y="0"/>
                </a:cxn>
                <a:cxn ang="0">
                  <a:pos x="109" y="7"/>
                </a:cxn>
              </a:cxnLst>
              <a:rect l="0" t="0" r="r" b="b"/>
              <a:pathLst>
                <a:path w="109" h="13">
                  <a:moveTo>
                    <a:pt x="109" y="7"/>
                  </a:moveTo>
                  <a:cubicBezTo>
                    <a:pt x="109" y="10"/>
                    <a:pt x="106" y="13"/>
                    <a:pt x="103" y="13"/>
                  </a:cubicBezTo>
                  <a:cubicBezTo>
                    <a:pt x="7" y="13"/>
                    <a:pt x="7" y="13"/>
                    <a:pt x="7" y="13"/>
                  </a:cubicBezTo>
                  <a:cubicBezTo>
                    <a:pt x="3" y="13"/>
                    <a:pt x="0" y="10"/>
                    <a:pt x="0" y="7"/>
                  </a:cubicBezTo>
                  <a:cubicBezTo>
                    <a:pt x="0" y="7"/>
                    <a:pt x="0" y="7"/>
                    <a:pt x="0" y="7"/>
                  </a:cubicBezTo>
                  <a:cubicBezTo>
                    <a:pt x="0" y="3"/>
                    <a:pt x="3" y="0"/>
                    <a:pt x="7" y="0"/>
                  </a:cubicBezTo>
                  <a:cubicBezTo>
                    <a:pt x="103" y="0"/>
                    <a:pt x="103" y="0"/>
                    <a:pt x="103" y="0"/>
                  </a:cubicBezTo>
                  <a:cubicBezTo>
                    <a:pt x="106" y="0"/>
                    <a:pt x="109" y="3"/>
                    <a:pt x="109" y="7"/>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25" name="Freeform 689">
              <a:extLst>
                <a:ext uri="{FF2B5EF4-FFF2-40B4-BE49-F238E27FC236}">
                  <a16:creationId xmlns:a16="http://schemas.microsoft.com/office/drawing/2014/main" id="{18BB6C58-F21E-7FD7-70F2-B0C3059580BF}"/>
                </a:ext>
              </a:extLst>
            </p:cNvPr>
            <p:cNvSpPr>
              <a:spLocks/>
            </p:cNvSpPr>
            <p:nvPr/>
          </p:nvSpPr>
          <p:spPr bwMode="auto">
            <a:xfrm>
              <a:off x="8163436" y="1180652"/>
              <a:ext cx="269447" cy="18356"/>
            </a:xfrm>
            <a:custGeom>
              <a:avLst/>
              <a:gdLst/>
              <a:ahLst/>
              <a:cxnLst>
                <a:cxn ang="0">
                  <a:pos x="174" y="6"/>
                </a:cxn>
                <a:cxn ang="0">
                  <a:pos x="168" y="12"/>
                </a:cxn>
                <a:cxn ang="0">
                  <a:pos x="6" y="12"/>
                </a:cxn>
                <a:cxn ang="0">
                  <a:pos x="0" y="6"/>
                </a:cxn>
                <a:cxn ang="0">
                  <a:pos x="0" y="6"/>
                </a:cxn>
                <a:cxn ang="0">
                  <a:pos x="6" y="0"/>
                </a:cxn>
                <a:cxn ang="0">
                  <a:pos x="168" y="0"/>
                </a:cxn>
                <a:cxn ang="0">
                  <a:pos x="174" y="6"/>
                </a:cxn>
              </a:cxnLst>
              <a:rect l="0" t="0" r="r" b="b"/>
              <a:pathLst>
                <a:path w="174" h="12">
                  <a:moveTo>
                    <a:pt x="174" y="6"/>
                  </a:moveTo>
                  <a:cubicBezTo>
                    <a:pt x="174" y="9"/>
                    <a:pt x="171" y="12"/>
                    <a:pt x="168" y="12"/>
                  </a:cubicBezTo>
                  <a:cubicBezTo>
                    <a:pt x="6" y="12"/>
                    <a:pt x="6" y="12"/>
                    <a:pt x="6" y="12"/>
                  </a:cubicBezTo>
                  <a:cubicBezTo>
                    <a:pt x="2" y="12"/>
                    <a:pt x="0" y="9"/>
                    <a:pt x="0" y="6"/>
                  </a:cubicBezTo>
                  <a:cubicBezTo>
                    <a:pt x="0" y="6"/>
                    <a:pt x="0" y="6"/>
                    <a:pt x="0" y="6"/>
                  </a:cubicBezTo>
                  <a:cubicBezTo>
                    <a:pt x="0" y="3"/>
                    <a:pt x="2" y="0"/>
                    <a:pt x="6" y="0"/>
                  </a:cubicBezTo>
                  <a:cubicBezTo>
                    <a:pt x="168" y="0"/>
                    <a:pt x="168" y="0"/>
                    <a:pt x="168" y="0"/>
                  </a:cubicBezTo>
                  <a:cubicBezTo>
                    <a:pt x="171" y="0"/>
                    <a:pt x="174" y="3"/>
                    <a:pt x="174" y="6"/>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26" name="Freeform 690">
              <a:extLst>
                <a:ext uri="{FF2B5EF4-FFF2-40B4-BE49-F238E27FC236}">
                  <a16:creationId xmlns:a16="http://schemas.microsoft.com/office/drawing/2014/main" id="{532CC298-D941-C819-C822-2382520FF34B}"/>
                </a:ext>
              </a:extLst>
            </p:cNvPr>
            <p:cNvSpPr>
              <a:spLocks/>
            </p:cNvSpPr>
            <p:nvPr/>
          </p:nvSpPr>
          <p:spPr bwMode="auto">
            <a:xfrm>
              <a:off x="8231617" y="846302"/>
              <a:ext cx="131773" cy="19668"/>
            </a:xfrm>
            <a:custGeom>
              <a:avLst/>
              <a:gdLst/>
              <a:ahLst/>
              <a:cxnLst>
                <a:cxn ang="0">
                  <a:pos x="85" y="7"/>
                </a:cxn>
                <a:cxn ang="0">
                  <a:pos x="79" y="13"/>
                </a:cxn>
                <a:cxn ang="0">
                  <a:pos x="6" y="13"/>
                </a:cxn>
                <a:cxn ang="0">
                  <a:pos x="0" y="7"/>
                </a:cxn>
                <a:cxn ang="0">
                  <a:pos x="0" y="7"/>
                </a:cxn>
                <a:cxn ang="0">
                  <a:pos x="6" y="0"/>
                </a:cxn>
                <a:cxn ang="0">
                  <a:pos x="79" y="0"/>
                </a:cxn>
                <a:cxn ang="0">
                  <a:pos x="85" y="7"/>
                </a:cxn>
              </a:cxnLst>
              <a:rect l="0" t="0" r="r" b="b"/>
              <a:pathLst>
                <a:path w="85" h="13">
                  <a:moveTo>
                    <a:pt x="85" y="7"/>
                  </a:moveTo>
                  <a:cubicBezTo>
                    <a:pt x="85" y="10"/>
                    <a:pt x="83" y="13"/>
                    <a:pt x="79" y="13"/>
                  </a:cubicBezTo>
                  <a:cubicBezTo>
                    <a:pt x="6" y="13"/>
                    <a:pt x="6" y="13"/>
                    <a:pt x="6" y="13"/>
                  </a:cubicBezTo>
                  <a:cubicBezTo>
                    <a:pt x="3" y="13"/>
                    <a:pt x="0" y="10"/>
                    <a:pt x="0" y="7"/>
                  </a:cubicBezTo>
                  <a:cubicBezTo>
                    <a:pt x="0" y="7"/>
                    <a:pt x="0" y="7"/>
                    <a:pt x="0" y="7"/>
                  </a:cubicBezTo>
                  <a:cubicBezTo>
                    <a:pt x="0" y="3"/>
                    <a:pt x="3" y="0"/>
                    <a:pt x="6" y="0"/>
                  </a:cubicBezTo>
                  <a:cubicBezTo>
                    <a:pt x="79" y="0"/>
                    <a:pt x="79" y="0"/>
                    <a:pt x="79" y="0"/>
                  </a:cubicBezTo>
                  <a:cubicBezTo>
                    <a:pt x="83" y="0"/>
                    <a:pt x="85" y="3"/>
                    <a:pt x="85" y="7"/>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27" name="Freeform 691">
              <a:extLst>
                <a:ext uri="{FF2B5EF4-FFF2-40B4-BE49-F238E27FC236}">
                  <a16:creationId xmlns:a16="http://schemas.microsoft.com/office/drawing/2014/main" id="{7ACCB0C6-0757-1D9F-9F85-E093D1017073}"/>
                </a:ext>
              </a:extLst>
            </p:cNvPr>
            <p:cNvSpPr>
              <a:spLocks/>
            </p:cNvSpPr>
            <p:nvPr/>
          </p:nvSpPr>
          <p:spPr bwMode="auto">
            <a:xfrm>
              <a:off x="8271608" y="719118"/>
              <a:ext cx="52447" cy="18356"/>
            </a:xfrm>
            <a:custGeom>
              <a:avLst/>
              <a:gdLst/>
              <a:ahLst/>
              <a:cxnLst>
                <a:cxn ang="0">
                  <a:pos x="34" y="6"/>
                </a:cxn>
                <a:cxn ang="0">
                  <a:pos x="27" y="12"/>
                </a:cxn>
                <a:cxn ang="0">
                  <a:pos x="6" y="12"/>
                </a:cxn>
                <a:cxn ang="0">
                  <a:pos x="0" y="6"/>
                </a:cxn>
                <a:cxn ang="0">
                  <a:pos x="0" y="6"/>
                </a:cxn>
                <a:cxn ang="0">
                  <a:pos x="6" y="0"/>
                </a:cxn>
                <a:cxn ang="0">
                  <a:pos x="27" y="0"/>
                </a:cxn>
                <a:cxn ang="0">
                  <a:pos x="34" y="6"/>
                </a:cxn>
              </a:cxnLst>
              <a:rect l="0" t="0" r="r" b="b"/>
              <a:pathLst>
                <a:path w="34" h="12">
                  <a:moveTo>
                    <a:pt x="34" y="6"/>
                  </a:moveTo>
                  <a:cubicBezTo>
                    <a:pt x="34" y="10"/>
                    <a:pt x="31" y="12"/>
                    <a:pt x="27" y="12"/>
                  </a:cubicBezTo>
                  <a:cubicBezTo>
                    <a:pt x="6" y="12"/>
                    <a:pt x="6" y="12"/>
                    <a:pt x="6" y="12"/>
                  </a:cubicBezTo>
                  <a:cubicBezTo>
                    <a:pt x="3" y="12"/>
                    <a:pt x="0" y="10"/>
                    <a:pt x="0" y="6"/>
                  </a:cubicBezTo>
                  <a:cubicBezTo>
                    <a:pt x="0" y="6"/>
                    <a:pt x="0" y="6"/>
                    <a:pt x="0" y="6"/>
                  </a:cubicBezTo>
                  <a:cubicBezTo>
                    <a:pt x="0" y="3"/>
                    <a:pt x="3" y="0"/>
                    <a:pt x="6" y="0"/>
                  </a:cubicBezTo>
                  <a:cubicBezTo>
                    <a:pt x="27" y="0"/>
                    <a:pt x="27" y="0"/>
                    <a:pt x="27" y="0"/>
                  </a:cubicBezTo>
                  <a:cubicBezTo>
                    <a:pt x="31" y="0"/>
                    <a:pt x="34" y="3"/>
                    <a:pt x="34" y="6"/>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28" name="Freeform 692">
              <a:extLst>
                <a:ext uri="{FF2B5EF4-FFF2-40B4-BE49-F238E27FC236}">
                  <a16:creationId xmlns:a16="http://schemas.microsoft.com/office/drawing/2014/main" id="{06B3D69F-3B8B-623F-382D-D5B433432ECB}"/>
                </a:ext>
              </a:extLst>
            </p:cNvPr>
            <p:cNvSpPr>
              <a:spLocks/>
            </p:cNvSpPr>
            <p:nvPr/>
          </p:nvSpPr>
          <p:spPr bwMode="auto">
            <a:xfrm>
              <a:off x="8245385" y="813522"/>
              <a:ext cx="105550" cy="20323"/>
            </a:xfrm>
            <a:custGeom>
              <a:avLst/>
              <a:gdLst/>
              <a:ahLst/>
              <a:cxnLst>
                <a:cxn ang="0">
                  <a:pos x="68" y="7"/>
                </a:cxn>
                <a:cxn ang="0">
                  <a:pos x="62" y="13"/>
                </a:cxn>
                <a:cxn ang="0">
                  <a:pos x="6" y="13"/>
                </a:cxn>
                <a:cxn ang="0">
                  <a:pos x="0" y="7"/>
                </a:cxn>
                <a:cxn ang="0">
                  <a:pos x="0" y="7"/>
                </a:cxn>
                <a:cxn ang="0">
                  <a:pos x="6" y="0"/>
                </a:cxn>
                <a:cxn ang="0">
                  <a:pos x="62" y="0"/>
                </a:cxn>
                <a:cxn ang="0">
                  <a:pos x="68" y="7"/>
                </a:cxn>
              </a:cxnLst>
              <a:rect l="0" t="0" r="r" b="b"/>
              <a:pathLst>
                <a:path w="68" h="13">
                  <a:moveTo>
                    <a:pt x="68" y="7"/>
                  </a:moveTo>
                  <a:cubicBezTo>
                    <a:pt x="68" y="10"/>
                    <a:pt x="65" y="13"/>
                    <a:pt x="62" y="13"/>
                  </a:cubicBezTo>
                  <a:cubicBezTo>
                    <a:pt x="6" y="13"/>
                    <a:pt x="6" y="13"/>
                    <a:pt x="6" y="13"/>
                  </a:cubicBezTo>
                  <a:cubicBezTo>
                    <a:pt x="2" y="13"/>
                    <a:pt x="0" y="10"/>
                    <a:pt x="0" y="7"/>
                  </a:cubicBezTo>
                  <a:cubicBezTo>
                    <a:pt x="0" y="7"/>
                    <a:pt x="0" y="7"/>
                    <a:pt x="0" y="7"/>
                  </a:cubicBezTo>
                  <a:cubicBezTo>
                    <a:pt x="0" y="3"/>
                    <a:pt x="2" y="0"/>
                    <a:pt x="6" y="0"/>
                  </a:cubicBezTo>
                  <a:cubicBezTo>
                    <a:pt x="62" y="0"/>
                    <a:pt x="62" y="0"/>
                    <a:pt x="62" y="0"/>
                  </a:cubicBezTo>
                  <a:cubicBezTo>
                    <a:pt x="65" y="0"/>
                    <a:pt x="68" y="3"/>
                    <a:pt x="68" y="7"/>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29" name="Freeform 693">
              <a:extLst>
                <a:ext uri="{FF2B5EF4-FFF2-40B4-BE49-F238E27FC236}">
                  <a16:creationId xmlns:a16="http://schemas.microsoft.com/office/drawing/2014/main" id="{1DA6ED6E-AF12-08B3-BC4F-CF3F79833A85}"/>
                </a:ext>
              </a:extLst>
            </p:cNvPr>
            <p:cNvSpPr>
              <a:spLocks/>
            </p:cNvSpPr>
            <p:nvPr/>
          </p:nvSpPr>
          <p:spPr bwMode="auto">
            <a:xfrm>
              <a:off x="8172614" y="1065924"/>
              <a:ext cx="251090" cy="120628"/>
            </a:xfrm>
            <a:custGeom>
              <a:avLst/>
              <a:gdLst/>
              <a:ahLst/>
              <a:cxnLst>
                <a:cxn ang="0">
                  <a:pos x="99" y="0"/>
                </a:cxn>
                <a:cxn ang="0">
                  <a:pos x="81" y="3"/>
                </a:cxn>
                <a:cxn ang="0">
                  <a:pos x="62" y="0"/>
                </a:cxn>
                <a:cxn ang="0">
                  <a:pos x="0" y="68"/>
                </a:cxn>
                <a:cxn ang="0">
                  <a:pos x="1" y="78"/>
                </a:cxn>
                <a:cxn ang="0">
                  <a:pos x="38" y="78"/>
                </a:cxn>
                <a:cxn ang="0">
                  <a:pos x="124" y="78"/>
                </a:cxn>
                <a:cxn ang="0">
                  <a:pos x="161" y="78"/>
                </a:cxn>
                <a:cxn ang="0">
                  <a:pos x="162" y="68"/>
                </a:cxn>
                <a:cxn ang="0">
                  <a:pos x="99" y="0"/>
                </a:cxn>
              </a:cxnLst>
              <a:rect l="0" t="0" r="r" b="b"/>
              <a:pathLst>
                <a:path w="162" h="78">
                  <a:moveTo>
                    <a:pt x="99" y="0"/>
                  </a:moveTo>
                  <a:cubicBezTo>
                    <a:pt x="93" y="0"/>
                    <a:pt x="87" y="1"/>
                    <a:pt x="81" y="3"/>
                  </a:cubicBezTo>
                  <a:cubicBezTo>
                    <a:pt x="75" y="1"/>
                    <a:pt x="69" y="0"/>
                    <a:pt x="62" y="0"/>
                  </a:cubicBezTo>
                  <a:cubicBezTo>
                    <a:pt x="28" y="0"/>
                    <a:pt x="0" y="31"/>
                    <a:pt x="0" y="68"/>
                  </a:cubicBezTo>
                  <a:cubicBezTo>
                    <a:pt x="0" y="71"/>
                    <a:pt x="0" y="74"/>
                    <a:pt x="1" y="78"/>
                  </a:cubicBezTo>
                  <a:cubicBezTo>
                    <a:pt x="38" y="78"/>
                    <a:pt x="38" y="78"/>
                    <a:pt x="38" y="78"/>
                  </a:cubicBezTo>
                  <a:cubicBezTo>
                    <a:pt x="124" y="78"/>
                    <a:pt x="124" y="78"/>
                    <a:pt x="124" y="78"/>
                  </a:cubicBezTo>
                  <a:cubicBezTo>
                    <a:pt x="161" y="78"/>
                    <a:pt x="161" y="78"/>
                    <a:pt x="161" y="78"/>
                  </a:cubicBezTo>
                  <a:cubicBezTo>
                    <a:pt x="161" y="74"/>
                    <a:pt x="162" y="71"/>
                    <a:pt x="162" y="68"/>
                  </a:cubicBezTo>
                  <a:cubicBezTo>
                    <a:pt x="162" y="31"/>
                    <a:pt x="134" y="0"/>
                    <a:pt x="99" y="0"/>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30" name="Oval 694">
              <a:extLst>
                <a:ext uri="{FF2B5EF4-FFF2-40B4-BE49-F238E27FC236}">
                  <a16:creationId xmlns:a16="http://schemas.microsoft.com/office/drawing/2014/main" id="{0E26E868-B1BD-39E0-C95D-89F81666ABF2}"/>
                </a:ext>
              </a:extLst>
            </p:cNvPr>
            <p:cNvSpPr>
              <a:spLocks noChangeArrowheads="1"/>
            </p:cNvSpPr>
            <p:nvPr/>
          </p:nvSpPr>
          <p:spPr bwMode="auto">
            <a:xfrm>
              <a:off x="8273575" y="673882"/>
              <a:ext cx="49169" cy="49825"/>
            </a:xfrm>
            <a:prstGeom prst="ellipse">
              <a:avLst/>
            </a:pr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31" name="Freeform 695">
              <a:extLst>
                <a:ext uri="{FF2B5EF4-FFF2-40B4-BE49-F238E27FC236}">
                  <a16:creationId xmlns:a16="http://schemas.microsoft.com/office/drawing/2014/main" id="{D19D355D-AF98-B98F-39F9-953F2CBF4717}"/>
                </a:ext>
              </a:extLst>
            </p:cNvPr>
            <p:cNvSpPr>
              <a:spLocks/>
            </p:cNvSpPr>
            <p:nvPr/>
          </p:nvSpPr>
          <p:spPr bwMode="auto">
            <a:xfrm>
              <a:off x="8288654" y="678471"/>
              <a:ext cx="34091" cy="45236"/>
            </a:xfrm>
            <a:custGeom>
              <a:avLst/>
              <a:gdLst/>
              <a:ahLst/>
              <a:cxnLst>
                <a:cxn ang="0">
                  <a:pos x="15" y="0"/>
                </a:cxn>
                <a:cxn ang="0">
                  <a:pos x="0" y="16"/>
                </a:cxn>
                <a:cxn ang="0">
                  <a:pos x="7" y="29"/>
                </a:cxn>
                <a:cxn ang="0">
                  <a:pos x="22" y="13"/>
                </a:cxn>
                <a:cxn ang="0">
                  <a:pos x="15" y="0"/>
                </a:cxn>
              </a:cxnLst>
              <a:rect l="0" t="0" r="r" b="b"/>
              <a:pathLst>
                <a:path w="22" h="29">
                  <a:moveTo>
                    <a:pt x="15" y="0"/>
                  </a:moveTo>
                  <a:cubicBezTo>
                    <a:pt x="7" y="1"/>
                    <a:pt x="0" y="7"/>
                    <a:pt x="0" y="16"/>
                  </a:cubicBezTo>
                  <a:cubicBezTo>
                    <a:pt x="0" y="21"/>
                    <a:pt x="3" y="26"/>
                    <a:pt x="7" y="29"/>
                  </a:cubicBezTo>
                  <a:cubicBezTo>
                    <a:pt x="15" y="28"/>
                    <a:pt x="22" y="22"/>
                    <a:pt x="22" y="13"/>
                  </a:cubicBezTo>
                  <a:cubicBezTo>
                    <a:pt x="22" y="8"/>
                    <a:pt x="19" y="3"/>
                    <a:pt x="15" y="0"/>
                  </a:cubicBez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32" name="Freeform 696">
              <a:extLst>
                <a:ext uri="{FF2B5EF4-FFF2-40B4-BE49-F238E27FC236}">
                  <a16:creationId xmlns:a16="http://schemas.microsoft.com/office/drawing/2014/main" id="{67A8414D-AC2F-B1F4-22C3-9ACB424D5DB6}"/>
                </a:ext>
              </a:extLst>
            </p:cNvPr>
            <p:cNvSpPr>
              <a:spLocks/>
            </p:cNvSpPr>
            <p:nvPr/>
          </p:nvSpPr>
          <p:spPr bwMode="auto">
            <a:xfrm>
              <a:off x="8206705" y="723707"/>
              <a:ext cx="182909" cy="71459"/>
            </a:xfrm>
            <a:custGeom>
              <a:avLst/>
              <a:gdLst/>
              <a:ahLst/>
              <a:cxnLst>
                <a:cxn ang="0">
                  <a:pos x="117" y="31"/>
                </a:cxn>
                <a:cxn ang="0">
                  <a:pos x="59" y="46"/>
                </a:cxn>
                <a:cxn ang="0">
                  <a:pos x="0" y="31"/>
                </a:cxn>
                <a:cxn ang="0">
                  <a:pos x="59" y="0"/>
                </a:cxn>
                <a:cxn ang="0">
                  <a:pos x="117" y="31"/>
                </a:cxn>
              </a:cxnLst>
              <a:rect l="0" t="0" r="r" b="b"/>
              <a:pathLst>
                <a:path w="118" h="46">
                  <a:moveTo>
                    <a:pt x="117" y="31"/>
                  </a:moveTo>
                  <a:cubicBezTo>
                    <a:pt x="118" y="37"/>
                    <a:pt x="91" y="45"/>
                    <a:pt x="59" y="46"/>
                  </a:cubicBezTo>
                  <a:cubicBezTo>
                    <a:pt x="26" y="45"/>
                    <a:pt x="0" y="37"/>
                    <a:pt x="0" y="31"/>
                  </a:cubicBezTo>
                  <a:cubicBezTo>
                    <a:pt x="0" y="24"/>
                    <a:pt x="25" y="1"/>
                    <a:pt x="59" y="0"/>
                  </a:cubicBezTo>
                  <a:cubicBezTo>
                    <a:pt x="93" y="1"/>
                    <a:pt x="117" y="24"/>
                    <a:pt x="117" y="31"/>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33" name="Freeform 697">
              <a:extLst>
                <a:ext uri="{FF2B5EF4-FFF2-40B4-BE49-F238E27FC236}">
                  <a16:creationId xmlns:a16="http://schemas.microsoft.com/office/drawing/2014/main" id="{84017033-AFA9-557B-5706-4D3467B9E950}"/>
                </a:ext>
              </a:extLst>
            </p:cNvPr>
            <p:cNvSpPr>
              <a:spLocks/>
            </p:cNvSpPr>
            <p:nvPr/>
          </p:nvSpPr>
          <p:spPr bwMode="auto">
            <a:xfrm>
              <a:off x="8205394" y="748619"/>
              <a:ext cx="185532" cy="108172"/>
            </a:xfrm>
            <a:custGeom>
              <a:avLst/>
              <a:gdLst/>
              <a:ahLst/>
              <a:cxnLst>
                <a:cxn ang="0">
                  <a:pos x="118" y="15"/>
                </a:cxn>
                <a:cxn ang="0">
                  <a:pos x="60" y="70"/>
                </a:cxn>
                <a:cxn ang="0">
                  <a:pos x="1" y="15"/>
                </a:cxn>
                <a:cxn ang="0">
                  <a:pos x="60" y="0"/>
                </a:cxn>
                <a:cxn ang="0">
                  <a:pos x="118" y="15"/>
                </a:cxn>
              </a:cxnLst>
              <a:rect l="0" t="0" r="r" b="b"/>
              <a:pathLst>
                <a:path w="120" h="70">
                  <a:moveTo>
                    <a:pt x="118" y="15"/>
                  </a:moveTo>
                  <a:cubicBezTo>
                    <a:pt x="118" y="18"/>
                    <a:pt x="103" y="68"/>
                    <a:pt x="60" y="70"/>
                  </a:cubicBezTo>
                  <a:cubicBezTo>
                    <a:pt x="17" y="68"/>
                    <a:pt x="1" y="18"/>
                    <a:pt x="1" y="15"/>
                  </a:cubicBezTo>
                  <a:cubicBezTo>
                    <a:pt x="0" y="11"/>
                    <a:pt x="27" y="2"/>
                    <a:pt x="60" y="0"/>
                  </a:cubicBezTo>
                  <a:cubicBezTo>
                    <a:pt x="92" y="2"/>
                    <a:pt x="120" y="11"/>
                    <a:pt x="118" y="15"/>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34" name="Freeform 698">
              <a:extLst>
                <a:ext uri="{FF2B5EF4-FFF2-40B4-BE49-F238E27FC236}">
                  <a16:creationId xmlns:a16="http://schemas.microsoft.com/office/drawing/2014/main" id="{6B50B223-9BC5-FBE5-3811-6EC334099B97}"/>
                </a:ext>
              </a:extLst>
            </p:cNvPr>
            <p:cNvSpPr>
              <a:spLocks/>
            </p:cNvSpPr>
            <p:nvPr/>
          </p:nvSpPr>
          <p:spPr bwMode="auto">
            <a:xfrm>
              <a:off x="8239484" y="831879"/>
              <a:ext cx="117350" cy="19012"/>
            </a:xfrm>
            <a:custGeom>
              <a:avLst/>
              <a:gdLst/>
              <a:ahLst/>
              <a:cxnLst>
                <a:cxn ang="0">
                  <a:pos x="76" y="6"/>
                </a:cxn>
                <a:cxn ang="0">
                  <a:pos x="69" y="12"/>
                </a:cxn>
                <a:cxn ang="0">
                  <a:pos x="6" y="12"/>
                </a:cxn>
                <a:cxn ang="0">
                  <a:pos x="0" y="6"/>
                </a:cxn>
                <a:cxn ang="0">
                  <a:pos x="0" y="6"/>
                </a:cxn>
                <a:cxn ang="0">
                  <a:pos x="6" y="0"/>
                </a:cxn>
                <a:cxn ang="0">
                  <a:pos x="69" y="0"/>
                </a:cxn>
                <a:cxn ang="0">
                  <a:pos x="76" y="6"/>
                </a:cxn>
              </a:cxnLst>
              <a:rect l="0" t="0" r="r" b="b"/>
              <a:pathLst>
                <a:path w="76" h="12">
                  <a:moveTo>
                    <a:pt x="76" y="6"/>
                  </a:moveTo>
                  <a:cubicBezTo>
                    <a:pt x="76" y="9"/>
                    <a:pt x="73" y="12"/>
                    <a:pt x="69" y="12"/>
                  </a:cubicBezTo>
                  <a:cubicBezTo>
                    <a:pt x="6" y="12"/>
                    <a:pt x="6" y="12"/>
                    <a:pt x="6" y="12"/>
                  </a:cubicBezTo>
                  <a:cubicBezTo>
                    <a:pt x="3" y="12"/>
                    <a:pt x="0" y="9"/>
                    <a:pt x="0" y="6"/>
                  </a:cubicBezTo>
                  <a:cubicBezTo>
                    <a:pt x="0" y="6"/>
                    <a:pt x="0" y="6"/>
                    <a:pt x="0" y="6"/>
                  </a:cubicBezTo>
                  <a:cubicBezTo>
                    <a:pt x="0" y="2"/>
                    <a:pt x="3" y="0"/>
                    <a:pt x="6" y="0"/>
                  </a:cubicBezTo>
                  <a:cubicBezTo>
                    <a:pt x="69" y="0"/>
                    <a:pt x="69" y="0"/>
                    <a:pt x="69" y="0"/>
                  </a:cubicBezTo>
                  <a:cubicBezTo>
                    <a:pt x="73" y="0"/>
                    <a:pt x="76" y="2"/>
                    <a:pt x="76" y="6"/>
                  </a:cubicBez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35" name="Freeform 699">
              <a:extLst>
                <a:ext uri="{FF2B5EF4-FFF2-40B4-BE49-F238E27FC236}">
                  <a16:creationId xmlns:a16="http://schemas.microsoft.com/office/drawing/2014/main" id="{68FDEACE-6AF3-DEC1-961B-3B00A002BF3A}"/>
                </a:ext>
              </a:extLst>
            </p:cNvPr>
            <p:cNvSpPr>
              <a:spLocks/>
            </p:cNvSpPr>
            <p:nvPr/>
          </p:nvSpPr>
          <p:spPr bwMode="auto">
            <a:xfrm>
              <a:off x="8297832" y="865970"/>
              <a:ext cx="71459" cy="190776"/>
            </a:xfrm>
            <a:custGeom>
              <a:avLst/>
              <a:gdLst/>
              <a:ahLst/>
              <a:cxnLst>
                <a:cxn ang="0">
                  <a:pos x="26" y="55"/>
                </a:cxn>
                <a:cxn ang="0">
                  <a:pos x="32" y="0"/>
                </a:cxn>
                <a:cxn ang="0">
                  <a:pos x="0" y="0"/>
                </a:cxn>
                <a:cxn ang="0">
                  <a:pos x="0" y="123"/>
                </a:cxn>
                <a:cxn ang="0">
                  <a:pos x="46" y="123"/>
                </a:cxn>
                <a:cxn ang="0">
                  <a:pos x="26" y="55"/>
                </a:cxn>
              </a:cxnLst>
              <a:rect l="0" t="0" r="r" b="b"/>
              <a:pathLst>
                <a:path w="46" h="123">
                  <a:moveTo>
                    <a:pt x="26" y="55"/>
                  </a:moveTo>
                  <a:cubicBezTo>
                    <a:pt x="25" y="35"/>
                    <a:pt x="27" y="16"/>
                    <a:pt x="32" y="0"/>
                  </a:cubicBezTo>
                  <a:cubicBezTo>
                    <a:pt x="0" y="0"/>
                    <a:pt x="0" y="0"/>
                    <a:pt x="0" y="0"/>
                  </a:cubicBezTo>
                  <a:cubicBezTo>
                    <a:pt x="0" y="123"/>
                    <a:pt x="0" y="123"/>
                    <a:pt x="0" y="123"/>
                  </a:cubicBezTo>
                  <a:cubicBezTo>
                    <a:pt x="46" y="123"/>
                    <a:pt x="46" y="123"/>
                    <a:pt x="46" y="123"/>
                  </a:cubicBezTo>
                  <a:cubicBezTo>
                    <a:pt x="34" y="105"/>
                    <a:pt x="27" y="81"/>
                    <a:pt x="26" y="55"/>
                  </a:cubicBez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36" name="Freeform 700">
              <a:extLst>
                <a:ext uri="{FF2B5EF4-FFF2-40B4-BE49-F238E27FC236}">
                  <a16:creationId xmlns:a16="http://schemas.microsoft.com/office/drawing/2014/main" id="{7469B938-B24C-9B66-D52E-24C9FD475D2D}"/>
                </a:ext>
              </a:extLst>
            </p:cNvPr>
            <p:cNvSpPr>
              <a:spLocks/>
            </p:cNvSpPr>
            <p:nvPr/>
          </p:nvSpPr>
          <p:spPr bwMode="auto">
            <a:xfrm>
              <a:off x="8297832" y="1056746"/>
              <a:ext cx="83915" cy="19668"/>
            </a:xfrm>
            <a:custGeom>
              <a:avLst/>
              <a:gdLst/>
              <a:ahLst/>
              <a:cxnLst>
                <a:cxn ang="0">
                  <a:pos x="18" y="6"/>
                </a:cxn>
                <a:cxn ang="0">
                  <a:pos x="45" y="13"/>
                </a:cxn>
                <a:cxn ang="0">
                  <a:pos x="48" y="13"/>
                </a:cxn>
                <a:cxn ang="0">
                  <a:pos x="54" y="7"/>
                </a:cxn>
                <a:cxn ang="0">
                  <a:pos x="48" y="0"/>
                </a:cxn>
                <a:cxn ang="0">
                  <a:pos x="46" y="0"/>
                </a:cxn>
                <a:cxn ang="0">
                  <a:pos x="0" y="0"/>
                </a:cxn>
                <a:cxn ang="0">
                  <a:pos x="0" y="9"/>
                </a:cxn>
                <a:cxn ang="0">
                  <a:pos x="0" y="9"/>
                </a:cxn>
                <a:cxn ang="0">
                  <a:pos x="18" y="6"/>
                </a:cxn>
              </a:cxnLst>
              <a:rect l="0" t="0" r="r" b="b"/>
              <a:pathLst>
                <a:path w="54" h="13">
                  <a:moveTo>
                    <a:pt x="18" y="6"/>
                  </a:moveTo>
                  <a:cubicBezTo>
                    <a:pt x="28" y="6"/>
                    <a:pt x="37" y="9"/>
                    <a:pt x="45" y="13"/>
                  </a:cubicBezTo>
                  <a:cubicBezTo>
                    <a:pt x="48" y="13"/>
                    <a:pt x="48" y="13"/>
                    <a:pt x="48" y="13"/>
                  </a:cubicBezTo>
                  <a:cubicBezTo>
                    <a:pt x="51" y="13"/>
                    <a:pt x="54" y="10"/>
                    <a:pt x="54" y="7"/>
                  </a:cubicBezTo>
                  <a:cubicBezTo>
                    <a:pt x="54" y="3"/>
                    <a:pt x="51" y="0"/>
                    <a:pt x="48" y="0"/>
                  </a:cubicBezTo>
                  <a:cubicBezTo>
                    <a:pt x="46" y="0"/>
                    <a:pt x="46" y="0"/>
                    <a:pt x="46" y="0"/>
                  </a:cubicBezTo>
                  <a:cubicBezTo>
                    <a:pt x="0" y="0"/>
                    <a:pt x="0" y="0"/>
                    <a:pt x="0" y="0"/>
                  </a:cubicBezTo>
                  <a:cubicBezTo>
                    <a:pt x="0" y="9"/>
                    <a:pt x="0" y="9"/>
                    <a:pt x="0" y="9"/>
                  </a:cubicBezTo>
                  <a:cubicBezTo>
                    <a:pt x="0" y="9"/>
                    <a:pt x="0" y="9"/>
                    <a:pt x="0" y="9"/>
                  </a:cubicBezTo>
                  <a:cubicBezTo>
                    <a:pt x="6" y="7"/>
                    <a:pt x="12" y="6"/>
                    <a:pt x="18" y="6"/>
                  </a:cubicBez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37" name="Freeform 701">
              <a:extLst>
                <a:ext uri="{FF2B5EF4-FFF2-40B4-BE49-F238E27FC236}">
                  <a16:creationId xmlns:a16="http://schemas.microsoft.com/office/drawing/2014/main" id="{3BD7ABF8-5836-2782-7284-223F194A963C}"/>
                </a:ext>
              </a:extLst>
            </p:cNvPr>
            <p:cNvSpPr>
              <a:spLocks/>
            </p:cNvSpPr>
            <p:nvPr/>
          </p:nvSpPr>
          <p:spPr bwMode="auto">
            <a:xfrm>
              <a:off x="8297832" y="1180652"/>
              <a:ext cx="135051" cy="18356"/>
            </a:xfrm>
            <a:custGeom>
              <a:avLst/>
              <a:gdLst/>
              <a:ahLst/>
              <a:cxnLst>
                <a:cxn ang="0">
                  <a:pos x="81" y="0"/>
                </a:cxn>
                <a:cxn ang="0">
                  <a:pos x="80" y="0"/>
                </a:cxn>
                <a:cxn ang="0">
                  <a:pos x="80" y="4"/>
                </a:cxn>
                <a:cxn ang="0">
                  <a:pos x="43" y="4"/>
                </a:cxn>
                <a:cxn ang="0">
                  <a:pos x="0" y="4"/>
                </a:cxn>
                <a:cxn ang="0">
                  <a:pos x="0" y="12"/>
                </a:cxn>
                <a:cxn ang="0">
                  <a:pos x="81" y="12"/>
                </a:cxn>
                <a:cxn ang="0">
                  <a:pos x="87" y="6"/>
                </a:cxn>
                <a:cxn ang="0">
                  <a:pos x="81" y="0"/>
                </a:cxn>
              </a:cxnLst>
              <a:rect l="0" t="0" r="r" b="b"/>
              <a:pathLst>
                <a:path w="87" h="12">
                  <a:moveTo>
                    <a:pt x="81" y="0"/>
                  </a:moveTo>
                  <a:cubicBezTo>
                    <a:pt x="80" y="0"/>
                    <a:pt x="80" y="0"/>
                    <a:pt x="80" y="0"/>
                  </a:cubicBezTo>
                  <a:cubicBezTo>
                    <a:pt x="80" y="1"/>
                    <a:pt x="80" y="2"/>
                    <a:pt x="80" y="4"/>
                  </a:cubicBezTo>
                  <a:cubicBezTo>
                    <a:pt x="43" y="4"/>
                    <a:pt x="43" y="4"/>
                    <a:pt x="43" y="4"/>
                  </a:cubicBezTo>
                  <a:cubicBezTo>
                    <a:pt x="0" y="4"/>
                    <a:pt x="0" y="4"/>
                    <a:pt x="0" y="4"/>
                  </a:cubicBezTo>
                  <a:cubicBezTo>
                    <a:pt x="0" y="12"/>
                    <a:pt x="0" y="12"/>
                    <a:pt x="0" y="12"/>
                  </a:cubicBezTo>
                  <a:cubicBezTo>
                    <a:pt x="81" y="12"/>
                    <a:pt x="81" y="12"/>
                    <a:pt x="81" y="12"/>
                  </a:cubicBezTo>
                  <a:cubicBezTo>
                    <a:pt x="84" y="12"/>
                    <a:pt x="87" y="9"/>
                    <a:pt x="87" y="6"/>
                  </a:cubicBezTo>
                  <a:cubicBezTo>
                    <a:pt x="87" y="3"/>
                    <a:pt x="84" y="0"/>
                    <a:pt x="81" y="0"/>
                  </a:cubicBez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38" name="Freeform 702">
              <a:extLst>
                <a:ext uri="{FF2B5EF4-FFF2-40B4-BE49-F238E27FC236}">
                  <a16:creationId xmlns:a16="http://schemas.microsoft.com/office/drawing/2014/main" id="{639ACA87-23B0-FB0D-8C16-3649E078F3C3}"/>
                </a:ext>
              </a:extLst>
            </p:cNvPr>
            <p:cNvSpPr>
              <a:spLocks/>
            </p:cNvSpPr>
            <p:nvPr/>
          </p:nvSpPr>
          <p:spPr bwMode="auto">
            <a:xfrm>
              <a:off x="8297832" y="846302"/>
              <a:ext cx="65559" cy="19668"/>
            </a:xfrm>
            <a:custGeom>
              <a:avLst/>
              <a:gdLst/>
              <a:ahLst/>
              <a:cxnLst>
                <a:cxn ang="0">
                  <a:pos x="36" y="13"/>
                </a:cxn>
                <a:cxn ang="0">
                  <a:pos x="42" y="7"/>
                </a:cxn>
                <a:cxn ang="0">
                  <a:pos x="37" y="0"/>
                </a:cxn>
                <a:cxn ang="0">
                  <a:pos x="31" y="3"/>
                </a:cxn>
                <a:cxn ang="0">
                  <a:pos x="19" y="3"/>
                </a:cxn>
                <a:cxn ang="0">
                  <a:pos x="0" y="7"/>
                </a:cxn>
                <a:cxn ang="0">
                  <a:pos x="0" y="7"/>
                </a:cxn>
                <a:cxn ang="0">
                  <a:pos x="0" y="13"/>
                </a:cxn>
                <a:cxn ang="0">
                  <a:pos x="32" y="13"/>
                </a:cxn>
                <a:cxn ang="0">
                  <a:pos x="36" y="13"/>
                </a:cxn>
              </a:cxnLst>
              <a:rect l="0" t="0" r="r" b="b"/>
              <a:pathLst>
                <a:path w="42" h="13">
                  <a:moveTo>
                    <a:pt x="36" y="13"/>
                  </a:moveTo>
                  <a:cubicBezTo>
                    <a:pt x="40" y="13"/>
                    <a:pt x="42" y="10"/>
                    <a:pt x="42" y="7"/>
                  </a:cubicBezTo>
                  <a:cubicBezTo>
                    <a:pt x="42" y="3"/>
                    <a:pt x="40" y="1"/>
                    <a:pt x="37" y="0"/>
                  </a:cubicBezTo>
                  <a:cubicBezTo>
                    <a:pt x="35" y="2"/>
                    <a:pt x="34" y="3"/>
                    <a:pt x="31" y="3"/>
                  </a:cubicBezTo>
                  <a:cubicBezTo>
                    <a:pt x="19" y="3"/>
                    <a:pt x="19" y="3"/>
                    <a:pt x="19" y="3"/>
                  </a:cubicBezTo>
                  <a:cubicBezTo>
                    <a:pt x="13" y="6"/>
                    <a:pt x="7" y="7"/>
                    <a:pt x="0" y="7"/>
                  </a:cubicBezTo>
                  <a:cubicBezTo>
                    <a:pt x="0" y="7"/>
                    <a:pt x="0" y="7"/>
                    <a:pt x="0" y="7"/>
                  </a:cubicBezTo>
                  <a:cubicBezTo>
                    <a:pt x="0" y="13"/>
                    <a:pt x="0" y="13"/>
                    <a:pt x="0" y="13"/>
                  </a:cubicBezTo>
                  <a:cubicBezTo>
                    <a:pt x="32" y="13"/>
                    <a:pt x="32" y="13"/>
                    <a:pt x="32" y="13"/>
                  </a:cubicBezTo>
                  <a:lnTo>
                    <a:pt x="36" y="13"/>
                  </a:ln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39" name="Freeform 703">
              <a:extLst>
                <a:ext uri="{FF2B5EF4-FFF2-40B4-BE49-F238E27FC236}">
                  <a16:creationId xmlns:a16="http://schemas.microsoft.com/office/drawing/2014/main" id="{1AA5776F-E4B6-F41D-E7C1-1E5F5BF6B01C}"/>
                </a:ext>
              </a:extLst>
            </p:cNvPr>
            <p:cNvSpPr>
              <a:spLocks/>
            </p:cNvSpPr>
            <p:nvPr/>
          </p:nvSpPr>
          <p:spPr bwMode="auto">
            <a:xfrm>
              <a:off x="8297832" y="719118"/>
              <a:ext cx="26224" cy="7867"/>
            </a:xfrm>
            <a:custGeom>
              <a:avLst/>
              <a:gdLst/>
              <a:ahLst/>
              <a:cxnLst>
                <a:cxn ang="0">
                  <a:pos x="17" y="5"/>
                </a:cxn>
                <a:cxn ang="0">
                  <a:pos x="10" y="0"/>
                </a:cxn>
                <a:cxn ang="0">
                  <a:pos x="9" y="0"/>
                </a:cxn>
                <a:cxn ang="0">
                  <a:pos x="0" y="3"/>
                </a:cxn>
                <a:cxn ang="0">
                  <a:pos x="17" y="5"/>
                </a:cxn>
              </a:cxnLst>
              <a:rect l="0" t="0" r="r" b="b"/>
              <a:pathLst>
                <a:path w="17" h="5">
                  <a:moveTo>
                    <a:pt x="17" y="5"/>
                  </a:moveTo>
                  <a:cubicBezTo>
                    <a:pt x="16" y="2"/>
                    <a:pt x="14" y="0"/>
                    <a:pt x="10" y="0"/>
                  </a:cubicBezTo>
                  <a:cubicBezTo>
                    <a:pt x="9" y="0"/>
                    <a:pt x="9" y="0"/>
                    <a:pt x="9" y="0"/>
                  </a:cubicBezTo>
                  <a:cubicBezTo>
                    <a:pt x="7" y="2"/>
                    <a:pt x="3" y="3"/>
                    <a:pt x="0" y="3"/>
                  </a:cubicBezTo>
                  <a:cubicBezTo>
                    <a:pt x="6" y="3"/>
                    <a:pt x="11" y="4"/>
                    <a:pt x="17" y="5"/>
                  </a:cubicBez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40" name="Freeform 704">
              <a:extLst>
                <a:ext uri="{FF2B5EF4-FFF2-40B4-BE49-F238E27FC236}">
                  <a16:creationId xmlns:a16="http://schemas.microsoft.com/office/drawing/2014/main" id="{31536DB9-2518-D3D2-3F31-BE926E469A1E}"/>
                </a:ext>
              </a:extLst>
            </p:cNvPr>
            <p:cNvSpPr>
              <a:spLocks/>
            </p:cNvSpPr>
            <p:nvPr/>
          </p:nvSpPr>
          <p:spPr bwMode="auto">
            <a:xfrm>
              <a:off x="8327333" y="833846"/>
              <a:ext cx="29501" cy="17045"/>
            </a:xfrm>
            <a:custGeom>
              <a:avLst/>
              <a:gdLst/>
              <a:ahLst/>
              <a:cxnLst>
                <a:cxn ang="0">
                  <a:pos x="0" y="11"/>
                </a:cxn>
                <a:cxn ang="0">
                  <a:pos x="12" y="11"/>
                </a:cxn>
                <a:cxn ang="0">
                  <a:pos x="18" y="8"/>
                </a:cxn>
                <a:cxn ang="0">
                  <a:pos x="19" y="5"/>
                </a:cxn>
                <a:cxn ang="0">
                  <a:pos x="16" y="0"/>
                </a:cxn>
                <a:cxn ang="0">
                  <a:pos x="0" y="11"/>
                </a:cxn>
              </a:cxnLst>
              <a:rect l="0" t="0" r="r" b="b"/>
              <a:pathLst>
                <a:path w="19" h="11">
                  <a:moveTo>
                    <a:pt x="0" y="11"/>
                  </a:moveTo>
                  <a:cubicBezTo>
                    <a:pt x="12" y="11"/>
                    <a:pt x="12" y="11"/>
                    <a:pt x="12" y="11"/>
                  </a:cubicBezTo>
                  <a:cubicBezTo>
                    <a:pt x="15" y="11"/>
                    <a:pt x="16" y="10"/>
                    <a:pt x="18" y="8"/>
                  </a:cubicBezTo>
                  <a:cubicBezTo>
                    <a:pt x="18" y="7"/>
                    <a:pt x="19" y="6"/>
                    <a:pt x="19" y="5"/>
                  </a:cubicBezTo>
                  <a:cubicBezTo>
                    <a:pt x="19" y="3"/>
                    <a:pt x="18" y="1"/>
                    <a:pt x="16" y="0"/>
                  </a:cubicBezTo>
                  <a:cubicBezTo>
                    <a:pt x="11" y="4"/>
                    <a:pt x="6" y="8"/>
                    <a:pt x="0" y="11"/>
                  </a:cubicBez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41" name="Freeform 705">
              <a:extLst>
                <a:ext uri="{FF2B5EF4-FFF2-40B4-BE49-F238E27FC236}">
                  <a16:creationId xmlns:a16="http://schemas.microsoft.com/office/drawing/2014/main" id="{EE7F74DC-439B-7760-8E51-03ABE0BA502C}"/>
                </a:ext>
              </a:extLst>
            </p:cNvPr>
            <p:cNvSpPr>
              <a:spLocks/>
            </p:cNvSpPr>
            <p:nvPr/>
          </p:nvSpPr>
          <p:spPr bwMode="auto">
            <a:xfrm>
              <a:off x="8297832" y="1065924"/>
              <a:ext cx="125873" cy="120628"/>
            </a:xfrm>
            <a:custGeom>
              <a:avLst/>
              <a:gdLst/>
              <a:ahLst/>
              <a:cxnLst>
                <a:cxn ang="0">
                  <a:pos x="80" y="78"/>
                </a:cxn>
                <a:cxn ang="0">
                  <a:pos x="80" y="74"/>
                </a:cxn>
                <a:cxn ang="0">
                  <a:pos x="81" y="68"/>
                </a:cxn>
                <a:cxn ang="0">
                  <a:pos x="45" y="7"/>
                </a:cxn>
                <a:cxn ang="0">
                  <a:pos x="18" y="0"/>
                </a:cxn>
                <a:cxn ang="0">
                  <a:pos x="0" y="3"/>
                </a:cxn>
                <a:cxn ang="0">
                  <a:pos x="0" y="3"/>
                </a:cxn>
                <a:cxn ang="0">
                  <a:pos x="0" y="78"/>
                </a:cxn>
                <a:cxn ang="0">
                  <a:pos x="43" y="78"/>
                </a:cxn>
                <a:cxn ang="0">
                  <a:pos x="80" y="78"/>
                </a:cxn>
              </a:cxnLst>
              <a:rect l="0" t="0" r="r" b="b"/>
              <a:pathLst>
                <a:path w="81" h="78">
                  <a:moveTo>
                    <a:pt x="80" y="78"/>
                  </a:moveTo>
                  <a:cubicBezTo>
                    <a:pt x="80" y="76"/>
                    <a:pt x="80" y="75"/>
                    <a:pt x="80" y="74"/>
                  </a:cubicBezTo>
                  <a:cubicBezTo>
                    <a:pt x="80" y="72"/>
                    <a:pt x="81" y="70"/>
                    <a:pt x="81" y="68"/>
                  </a:cubicBezTo>
                  <a:cubicBezTo>
                    <a:pt x="81" y="41"/>
                    <a:pt x="66" y="18"/>
                    <a:pt x="45" y="7"/>
                  </a:cubicBezTo>
                  <a:cubicBezTo>
                    <a:pt x="37" y="3"/>
                    <a:pt x="28" y="0"/>
                    <a:pt x="18" y="0"/>
                  </a:cubicBezTo>
                  <a:cubicBezTo>
                    <a:pt x="12" y="0"/>
                    <a:pt x="6" y="1"/>
                    <a:pt x="0" y="3"/>
                  </a:cubicBezTo>
                  <a:cubicBezTo>
                    <a:pt x="0" y="3"/>
                    <a:pt x="0" y="3"/>
                    <a:pt x="0" y="3"/>
                  </a:cubicBezTo>
                  <a:cubicBezTo>
                    <a:pt x="0" y="78"/>
                    <a:pt x="0" y="78"/>
                    <a:pt x="0" y="78"/>
                  </a:cubicBezTo>
                  <a:cubicBezTo>
                    <a:pt x="43" y="78"/>
                    <a:pt x="43" y="78"/>
                    <a:pt x="43" y="78"/>
                  </a:cubicBezTo>
                  <a:lnTo>
                    <a:pt x="80" y="78"/>
                  </a:ln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42" name="Freeform 706">
              <a:extLst>
                <a:ext uri="{FF2B5EF4-FFF2-40B4-BE49-F238E27FC236}">
                  <a16:creationId xmlns:a16="http://schemas.microsoft.com/office/drawing/2014/main" id="{2E4D24B6-FE39-E67D-16AE-6F4848853DBF}"/>
                </a:ext>
              </a:extLst>
            </p:cNvPr>
            <p:cNvSpPr>
              <a:spLocks/>
            </p:cNvSpPr>
            <p:nvPr/>
          </p:nvSpPr>
          <p:spPr bwMode="auto">
            <a:xfrm>
              <a:off x="8297832" y="723707"/>
              <a:ext cx="89816" cy="46547"/>
            </a:xfrm>
            <a:custGeom>
              <a:avLst/>
              <a:gdLst/>
              <a:ahLst/>
              <a:cxnLst>
                <a:cxn ang="0">
                  <a:pos x="58" y="30"/>
                </a:cxn>
                <a:cxn ang="0">
                  <a:pos x="17" y="2"/>
                </a:cxn>
                <a:cxn ang="0">
                  <a:pos x="0" y="0"/>
                </a:cxn>
                <a:cxn ang="0">
                  <a:pos x="0" y="0"/>
                </a:cxn>
                <a:cxn ang="0">
                  <a:pos x="0" y="0"/>
                </a:cxn>
                <a:cxn ang="0">
                  <a:pos x="0" y="16"/>
                </a:cxn>
                <a:cxn ang="0">
                  <a:pos x="0" y="16"/>
                </a:cxn>
                <a:cxn ang="0">
                  <a:pos x="58" y="30"/>
                </a:cxn>
              </a:cxnLst>
              <a:rect l="0" t="0" r="r" b="b"/>
              <a:pathLst>
                <a:path w="58" h="30">
                  <a:moveTo>
                    <a:pt x="58" y="30"/>
                  </a:moveTo>
                  <a:cubicBezTo>
                    <a:pt x="57" y="24"/>
                    <a:pt x="40" y="8"/>
                    <a:pt x="17" y="2"/>
                  </a:cubicBezTo>
                  <a:cubicBezTo>
                    <a:pt x="11" y="1"/>
                    <a:pt x="6" y="0"/>
                    <a:pt x="0" y="0"/>
                  </a:cubicBezTo>
                  <a:cubicBezTo>
                    <a:pt x="0" y="0"/>
                    <a:pt x="0" y="0"/>
                    <a:pt x="0" y="0"/>
                  </a:cubicBezTo>
                  <a:cubicBezTo>
                    <a:pt x="0" y="0"/>
                    <a:pt x="0" y="0"/>
                    <a:pt x="0" y="0"/>
                  </a:cubicBezTo>
                  <a:cubicBezTo>
                    <a:pt x="0" y="16"/>
                    <a:pt x="0" y="16"/>
                    <a:pt x="0" y="16"/>
                  </a:cubicBezTo>
                  <a:cubicBezTo>
                    <a:pt x="0" y="16"/>
                    <a:pt x="0" y="16"/>
                    <a:pt x="0" y="16"/>
                  </a:cubicBezTo>
                  <a:cubicBezTo>
                    <a:pt x="30" y="18"/>
                    <a:pt x="56" y="25"/>
                    <a:pt x="58" y="30"/>
                  </a:cubicBez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43" name="Freeform 707">
              <a:extLst>
                <a:ext uri="{FF2B5EF4-FFF2-40B4-BE49-F238E27FC236}">
                  <a16:creationId xmlns:a16="http://schemas.microsoft.com/office/drawing/2014/main" id="{1B20D047-D2D0-F139-4BBA-7FE845E1B65E}"/>
                </a:ext>
              </a:extLst>
            </p:cNvPr>
            <p:cNvSpPr>
              <a:spLocks/>
            </p:cNvSpPr>
            <p:nvPr/>
          </p:nvSpPr>
          <p:spPr bwMode="auto">
            <a:xfrm>
              <a:off x="8297832" y="748619"/>
              <a:ext cx="91782" cy="108172"/>
            </a:xfrm>
            <a:custGeom>
              <a:avLst/>
              <a:gdLst/>
              <a:ahLst/>
              <a:cxnLst>
                <a:cxn ang="0">
                  <a:pos x="19" y="66"/>
                </a:cxn>
                <a:cxn ang="0">
                  <a:pos x="35" y="55"/>
                </a:cxn>
                <a:cxn ang="0">
                  <a:pos x="58" y="15"/>
                </a:cxn>
                <a:cxn ang="0">
                  <a:pos x="58" y="14"/>
                </a:cxn>
                <a:cxn ang="0">
                  <a:pos x="0" y="0"/>
                </a:cxn>
                <a:cxn ang="0">
                  <a:pos x="0" y="0"/>
                </a:cxn>
                <a:cxn ang="0">
                  <a:pos x="0" y="70"/>
                </a:cxn>
                <a:cxn ang="0">
                  <a:pos x="0" y="70"/>
                </a:cxn>
                <a:cxn ang="0">
                  <a:pos x="19" y="66"/>
                </a:cxn>
              </a:cxnLst>
              <a:rect l="0" t="0" r="r" b="b"/>
              <a:pathLst>
                <a:path w="59" h="70">
                  <a:moveTo>
                    <a:pt x="19" y="66"/>
                  </a:moveTo>
                  <a:cubicBezTo>
                    <a:pt x="25" y="63"/>
                    <a:pt x="30" y="59"/>
                    <a:pt x="35" y="55"/>
                  </a:cubicBezTo>
                  <a:cubicBezTo>
                    <a:pt x="52" y="39"/>
                    <a:pt x="58" y="17"/>
                    <a:pt x="58" y="15"/>
                  </a:cubicBezTo>
                  <a:cubicBezTo>
                    <a:pt x="59" y="14"/>
                    <a:pt x="58" y="14"/>
                    <a:pt x="58" y="14"/>
                  </a:cubicBezTo>
                  <a:cubicBezTo>
                    <a:pt x="56" y="9"/>
                    <a:pt x="30" y="2"/>
                    <a:pt x="0" y="0"/>
                  </a:cubicBezTo>
                  <a:cubicBezTo>
                    <a:pt x="0" y="0"/>
                    <a:pt x="0" y="0"/>
                    <a:pt x="0" y="0"/>
                  </a:cubicBezTo>
                  <a:cubicBezTo>
                    <a:pt x="0" y="70"/>
                    <a:pt x="0" y="70"/>
                    <a:pt x="0" y="70"/>
                  </a:cubicBezTo>
                  <a:cubicBezTo>
                    <a:pt x="0" y="70"/>
                    <a:pt x="0" y="70"/>
                    <a:pt x="0" y="70"/>
                  </a:cubicBezTo>
                  <a:cubicBezTo>
                    <a:pt x="7" y="70"/>
                    <a:pt x="13" y="69"/>
                    <a:pt x="19" y="66"/>
                  </a:cubicBez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44" name="Freeform 708">
              <a:extLst>
                <a:ext uri="{FF2B5EF4-FFF2-40B4-BE49-F238E27FC236}">
                  <a16:creationId xmlns:a16="http://schemas.microsoft.com/office/drawing/2014/main" id="{87057DED-4739-CF81-11F0-D43751F5D453}"/>
                </a:ext>
              </a:extLst>
            </p:cNvPr>
            <p:cNvSpPr>
              <a:spLocks/>
            </p:cNvSpPr>
            <p:nvPr/>
          </p:nvSpPr>
          <p:spPr bwMode="auto">
            <a:xfrm>
              <a:off x="8231617" y="846302"/>
              <a:ext cx="131773" cy="19668"/>
            </a:xfrm>
            <a:custGeom>
              <a:avLst/>
              <a:gdLst/>
              <a:ahLst/>
              <a:cxnLst>
                <a:cxn ang="0">
                  <a:pos x="85" y="7"/>
                </a:cxn>
                <a:cxn ang="0">
                  <a:pos x="79" y="13"/>
                </a:cxn>
                <a:cxn ang="0">
                  <a:pos x="6" y="13"/>
                </a:cxn>
                <a:cxn ang="0">
                  <a:pos x="0" y="7"/>
                </a:cxn>
                <a:cxn ang="0">
                  <a:pos x="0" y="7"/>
                </a:cxn>
                <a:cxn ang="0">
                  <a:pos x="6" y="0"/>
                </a:cxn>
                <a:cxn ang="0">
                  <a:pos x="79" y="0"/>
                </a:cxn>
                <a:cxn ang="0">
                  <a:pos x="85" y="7"/>
                </a:cxn>
              </a:cxnLst>
              <a:rect l="0" t="0" r="r" b="b"/>
              <a:pathLst>
                <a:path w="85" h="13">
                  <a:moveTo>
                    <a:pt x="85" y="7"/>
                  </a:moveTo>
                  <a:cubicBezTo>
                    <a:pt x="85" y="10"/>
                    <a:pt x="83" y="13"/>
                    <a:pt x="79" y="13"/>
                  </a:cubicBezTo>
                  <a:cubicBezTo>
                    <a:pt x="6" y="13"/>
                    <a:pt x="6" y="13"/>
                    <a:pt x="6" y="13"/>
                  </a:cubicBezTo>
                  <a:cubicBezTo>
                    <a:pt x="3" y="13"/>
                    <a:pt x="0" y="10"/>
                    <a:pt x="0" y="7"/>
                  </a:cubicBezTo>
                  <a:cubicBezTo>
                    <a:pt x="0" y="7"/>
                    <a:pt x="0" y="7"/>
                    <a:pt x="0" y="7"/>
                  </a:cubicBezTo>
                  <a:cubicBezTo>
                    <a:pt x="0" y="3"/>
                    <a:pt x="3" y="0"/>
                    <a:pt x="6" y="0"/>
                  </a:cubicBezTo>
                  <a:cubicBezTo>
                    <a:pt x="79" y="0"/>
                    <a:pt x="79" y="0"/>
                    <a:pt x="79" y="0"/>
                  </a:cubicBezTo>
                  <a:cubicBezTo>
                    <a:pt x="83" y="0"/>
                    <a:pt x="85" y="3"/>
                    <a:pt x="85" y="7"/>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45" name="Freeform 709">
              <a:extLst>
                <a:ext uri="{FF2B5EF4-FFF2-40B4-BE49-F238E27FC236}">
                  <a16:creationId xmlns:a16="http://schemas.microsoft.com/office/drawing/2014/main" id="{C8CA1E20-E367-A5EF-F775-2025EEF659C8}"/>
                </a:ext>
              </a:extLst>
            </p:cNvPr>
            <p:cNvSpPr>
              <a:spLocks/>
            </p:cNvSpPr>
            <p:nvPr/>
          </p:nvSpPr>
          <p:spPr bwMode="auto">
            <a:xfrm>
              <a:off x="8293243" y="850891"/>
              <a:ext cx="70148" cy="15079"/>
            </a:xfrm>
            <a:custGeom>
              <a:avLst/>
              <a:gdLst/>
              <a:ahLst/>
              <a:cxnLst>
                <a:cxn ang="0">
                  <a:pos x="0" y="7"/>
                </a:cxn>
                <a:cxn ang="0">
                  <a:pos x="1" y="10"/>
                </a:cxn>
                <a:cxn ang="0">
                  <a:pos x="39" y="10"/>
                </a:cxn>
                <a:cxn ang="0">
                  <a:pos x="45" y="4"/>
                </a:cxn>
                <a:cxn ang="0">
                  <a:pos x="45" y="0"/>
                </a:cxn>
                <a:cxn ang="0">
                  <a:pos x="6" y="0"/>
                </a:cxn>
                <a:cxn ang="0">
                  <a:pos x="0" y="7"/>
                </a:cxn>
              </a:cxnLst>
              <a:rect l="0" t="0" r="r" b="b"/>
              <a:pathLst>
                <a:path w="45" h="10">
                  <a:moveTo>
                    <a:pt x="0" y="7"/>
                  </a:moveTo>
                  <a:cubicBezTo>
                    <a:pt x="0" y="8"/>
                    <a:pt x="0" y="9"/>
                    <a:pt x="1" y="10"/>
                  </a:cubicBezTo>
                  <a:cubicBezTo>
                    <a:pt x="39" y="10"/>
                    <a:pt x="39" y="10"/>
                    <a:pt x="39" y="10"/>
                  </a:cubicBezTo>
                  <a:cubicBezTo>
                    <a:pt x="43" y="10"/>
                    <a:pt x="45" y="7"/>
                    <a:pt x="45" y="4"/>
                  </a:cubicBezTo>
                  <a:cubicBezTo>
                    <a:pt x="45" y="2"/>
                    <a:pt x="45" y="1"/>
                    <a:pt x="45" y="0"/>
                  </a:cubicBezTo>
                  <a:cubicBezTo>
                    <a:pt x="6" y="0"/>
                    <a:pt x="6" y="0"/>
                    <a:pt x="6" y="0"/>
                  </a:cubicBezTo>
                  <a:cubicBezTo>
                    <a:pt x="2" y="0"/>
                    <a:pt x="0" y="3"/>
                    <a:pt x="0" y="7"/>
                  </a:cubicBez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46" name="Freeform 710">
              <a:extLst>
                <a:ext uri="{FF2B5EF4-FFF2-40B4-BE49-F238E27FC236}">
                  <a16:creationId xmlns:a16="http://schemas.microsoft.com/office/drawing/2014/main" id="{B9BE6B7A-F6D0-90FB-3180-77D6C6D8774F}"/>
                </a:ext>
              </a:extLst>
            </p:cNvPr>
            <p:cNvSpPr>
              <a:spLocks/>
            </p:cNvSpPr>
            <p:nvPr/>
          </p:nvSpPr>
          <p:spPr bwMode="auto">
            <a:xfrm>
              <a:off x="8212605" y="1056746"/>
              <a:ext cx="169142" cy="19668"/>
            </a:xfrm>
            <a:custGeom>
              <a:avLst/>
              <a:gdLst/>
              <a:ahLst/>
              <a:cxnLst>
                <a:cxn ang="0">
                  <a:pos x="109" y="7"/>
                </a:cxn>
                <a:cxn ang="0">
                  <a:pos x="103" y="13"/>
                </a:cxn>
                <a:cxn ang="0">
                  <a:pos x="7" y="13"/>
                </a:cxn>
                <a:cxn ang="0">
                  <a:pos x="0" y="7"/>
                </a:cxn>
                <a:cxn ang="0">
                  <a:pos x="0" y="7"/>
                </a:cxn>
                <a:cxn ang="0">
                  <a:pos x="7" y="0"/>
                </a:cxn>
                <a:cxn ang="0">
                  <a:pos x="103" y="0"/>
                </a:cxn>
                <a:cxn ang="0">
                  <a:pos x="109" y="7"/>
                </a:cxn>
              </a:cxnLst>
              <a:rect l="0" t="0" r="r" b="b"/>
              <a:pathLst>
                <a:path w="109" h="13">
                  <a:moveTo>
                    <a:pt x="109" y="7"/>
                  </a:moveTo>
                  <a:cubicBezTo>
                    <a:pt x="109" y="10"/>
                    <a:pt x="106" y="13"/>
                    <a:pt x="103" y="13"/>
                  </a:cubicBezTo>
                  <a:cubicBezTo>
                    <a:pt x="7" y="13"/>
                    <a:pt x="7" y="13"/>
                    <a:pt x="7" y="13"/>
                  </a:cubicBezTo>
                  <a:cubicBezTo>
                    <a:pt x="3" y="13"/>
                    <a:pt x="0" y="10"/>
                    <a:pt x="0" y="7"/>
                  </a:cubicBezTo>
                  <a:cubicBezTo>
                    <a:pt x="0" y="7"/>
                    <a:pt x="0" y="7"/>
                    <a:pt x="0" y="7"/>
                  </a:cubicBezTo>
                  <a:cubicBezTo>
                    <a:pt x="0" y="3"/>
                    <a:pt x="3" y="0"/>
                    <a:pt x="7" y="0"/>
                  </a:cubicBezTo>
                  <a:cubicBezTo>
                    <a:pt x="103" y="0"/>
                    <a:pt x="103" y="0"/>
                    <a:pt x="103" y="0"/>
                  </a:cubicBezTo>
                  <a:cubicBezTo>
                    <a:pt x="106" y="0"/>
                    <a:pt x="109" y="3"/>
                    <a:pt x="109" y="7"/>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47" name="Freeform 711">
              <a:extLst>
                <a:ext uri="{FF2B5EF4-FFF2-40B4-BE49-F238E27FC236}">
                  <a16:creationId xmlns:a16="http://schemas.microsoft.com/office/drawing/2014/main" id="{317A32EC-8EB9-6D47-8454-BE038997F300}"/>
                </a:ext>
              </a:extLst>
            </p:cNvPr>
            <p:cNvSpPr>
              <a:spLocks/>
            </p:cNvSpPr>
            <p:nvPr/>
          </p:nvSpPr>
          <p:spPr bwMode="auto">
            <a:xfrm>
              <a:off x="8293243" y="1061335"/>
              <a:ext cx="88504" cy="15079"/>
            </a:xfrm>
            <a:custGeom>
              <a:avLst/>
              <a:gdLst/>
              <a:ahLst/>
              <a:cxnLst>
                <a:cxn ang="0">
                  <a:pos x="57" y="4"/>
                </a:cxn>
                <a:cxn ang="0">
                  <a:pos x="56" y="0"/>
                </a:cxn>
                <a:cxn ang="0">
                  <a:pos x="6" y="0"/>
                </a:cxn>
                <a:cxn ang="0">
                  <a:pos x="0" y="7"/>
                </a:cxn>
                <a:cxn ang="0">
                  <a:pos x="1" y="10"/>
                </a:cxn>
                <a:cxn ang="0">
                  <a:pos x="51" y="10"/>
                </a:cxn>
                <a:cxn ang="0">
                  <a:pos x="57" y="4"/>
                </a:cxn>
              </a:cxnLst>
              <a:rect l="0" t="0" r="r" b="b"/>
              <a:pathLst>
                <a:path w="57" h="10">
                  <a:moveTo>
                    <a:pt x="57" y="4"/>
                  </a:moveTo>
                  <a:cubicBezTo>
                    <a:pt x="57" y="2"/>
                    <a:pt x="57" y="1"/>
                    <a:pt x="56" y="0"/>
                  </a:cubicBezTo>
                  <a:cubicBezTo>
                    <a:pt x="6" y="0"/>
                    <a:pt x="6" y="0"/>
                    <a:pt x="6" y="0"/>
                  </a:cubicBezTo>
                  <a:cubicBezTo>
                    <a:pt x="2" y="0"/>
                    <a:pt x="0" y="3"/>
                    <a:pt x="0" y="7"/>
                  </a:cubicBezTo>
                  <a:cubicBezTo>
                    <a:pt x="0" y="8"/>
                    <a:pt x="0" y="9"/>
                    <a:pt x="1" y="10"/>
                  </a:cubicBezTo>
                  <a:cubicBezTo>
                    <a:pt x="51" y="10"/>
                    <a:pt x="51" y="10"/>
                    <a:pt x="51" y="10"/>
                  </a:cubicBezTo>
                  <a:cubicBezTo>
                    <a:pt x="54" y="10"/>
                    <a:pt x="57" y="7"/>
                    <a:pt x="57" y="4"/>
                  </a:cubicBez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48" name="Freeform 712">
              <a:extLst>
                <a:ext uri="{FF2B5EF4-FFF2-40B4-BE49-F238E27FC236}">
                  <a16:creationId xmlns:a16="http://schemas.microsoft.com/office/drawing/2014/main" id="{AAD6535E-4724-82B4-3E66-AD3F7FFCC125}"/>
                </a:ext>
              </a:extLst>
            </p:cNvPr>
            <p:cNvSpPr>
              <a:spLocks/>
            </p:cNvSpPr>
            <p:nvPr/>
          </p:nvSpPr>
          <p:spPr bwMode="auto">
            <a:xfrm>
              <a:off x="8293243" y="1185241"/>
              <a:ext cx="88504" cy="13767"/>
            </a:xfrm>
            <a:custGeom>
              <a:avLst/>
              <a:gdLst/>
              <a:ahLst/>
              <a:cxnLst>
                <a:cxn ang="0">
                  <a:pos x="57" y="3"/>
                </a:cxn>
                <a:cxn ang="0">
                  <a:pos x="56" y="0"/>
                </a:cxn>
                <a:cxn ang="0">
                  <a:pos x="6" y="0"/>
                </a:cxn>
                <a:cxn ang="0">
                  <a:pos x="0" y="6"/>
                </a:cxn>
                <a:cxn ang="0">
                  <a:pos x="1" y="9"/>
                </a:cxn>
                <a:cxn ang="0">
                  <a:pos x="51" y="9"/>
                </a:cxn>
                <a:cxn ang="0">
                  <a:pos x="57" y="3"/>
                </a:cxn>
              </a:cxnLst>
              <a:rect l="0" t="0" r="r" b="b"/>
              <a:pathLst>
                <a:path w="57" h="9">
                  <a:moveTo>
                    <a:pt x="57" y="3"/>
                  </a:moveTo>
                  <a:cubicBezTo>
                    <a:pt x="57" y="2"/>
                    <a:pt x="57" y="1"/>
                    <a:pt x="56" y="0"/>
                  </a:cubicBezTo>
                  <a:cubicBezTo>
                    <a:pt x="6" y="0"/>
                    <a:pt x="6" y="0"/>
                    <a:pt x="6" y="0"/>
                  </a:cubicBezTo>
                  <a:cubicBezTo>
                    <a:pt x="2" y="0"/>
                    <a:pt x="0" y="3"/>
                    <a:pt x="0" y="6"/>
                  </a:cubicBezTo>
                  <a:cubicBezTo>
                    <a:pt x="0" y="7"/>
                    <a:pt x="0" y="8"/>
                    <a:pt x="1" y="9"/>
                  </a:cubicBezTo>
                  <a:cubicBezTo>
                    <a:pt x="51" y="9"/>
                    <a:pt x="51" y="9"/>
                    <a:pt x="51" y="9"/>
                  </a:cubicBezTo>
                  <a:cubicBezTo>
                    <a:pt x="54" y="9"/>
                    <a:pt x="57" y="6"/>
                    <a:pt x="57" y="3"/>
                  </a:cubicBez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49" name="Freeform 713">
              <a:extLst>
                <a:ext uri="{FF2B5EF4-FFF2-40B4-BE49-F238E27FC236}">
                  <a16:creationId xmlns:a16="http://schemas.microsoft.com/office/drawing/2014/main" id="{2DFA050B-A8DA-9424-ADFC-6D511E78DFC5}"/>
                </a:ext>
              </a:extLst>
            </p:cNvPr>
            <p:cNvSpPr>
              <a:spLocks/>
            </p:cNvSpPr>
            <p:nvPr/>
          </p:nvSpPr>
          <p:spPr bwMode="auto">
            <a:xfrm>
              <a:off x="8244073" y="835157"/>
              <a:ext cx="38680" cy="5900"/>
            </a:xfrm>
            <a:custGeom>
              <a:avLst/>
              <a:gdLst/>
              <a:ahLst/>
              <a:cxnLst>
                <a:cxn ang="0">
                  <a:pos x="25" y="2"/>
                </a:cxn>
                <a:cxn ang="0">
                  <a:pos x="23" y="4"/>
                </a:cxn>
                <a:cxn ang="0">
                  <a:pos x="2" y="4"/>
                </a:cxn>
                <a:cxn ang="0">
                  <a:pos x="0" y="2"/>
                </a:cxn>
                <a:cxn ang="0">
                  <a:pos x="0" y="2"/>
                </a:cxn>
                <a:cxn ang="0">
                  <a:pos x="2" y="0"/>
                </a:cxn>
                <a:cxn ang="0">
                  <a:pos x="23" y="0"/>
                </a:cxn>
                <a:cxn ang="0">
                  <a:pos x="25" y="2"/>
                </a:cxn>
              </a:cxnLst>
              <a:rect l="0" t="0" r="r" b="b"/>
              <a:pathLst>
                <a:path w="25" h="4">
                  <a:moveTo>
                    <a:pt x="25" y="2"/>
                  </a:moveTo>
                  <a:cubicBezTo>
                    <a:pt x="25" y="3"/>
                    <a:pt x="24" y="4"/>
                    <a:pt x="23" y="4"/>
                  </a:cubicBezTo>
                  <a:cubicBezTo>
                    <a:pt x="2" y="4"/>
                    <a:pt x="2" y="4"/>
                    <a:pt x="2" y="4"/>
                  </a:cubicBezTo>
                  <a:cubicBezTo>
                    <a:pt x="1" y="4"/>
                    <a:pt x="0" y="3"/>
                    <a:pt x="0" y="2"/>
                  </a:cubicBezTo>
                  <a:cubicBezTo>
                    <a:pt x="0" y="2"/>
                    <a:pt x="0" y="2"/>
                    <a:pt x="0" y="2"/>
                  </a:cubicBezTo>
                  <a:cubicBezTo>
                    <a:pt x="0" y="1"/>
                    <a:pt x="1" y="0"/>
                    <a:pt x="2" y="0"/>
                  </a:cubicBezTo>
                  <a:cubicBezTo>
                    <a:pt x="23" y="0"/>
                    <a:pt x="23" y="0"/>
                    <a:pt x="23" y="0"/>
                  </a:cubicBezTo>
                  <a:cubicBezTo>
                    <a:pt x="24" y="0"/>
                    <a:pt x="25" y="1"/>
                    <a:pt x="25" y="2"/>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grpSp>
      <p:grpSp>
        <p:nvGrpSpPr>
          <p:cNvPr id="250" name="Group 726">
            <a:extLst>
              <a:ext uri="{FF2B5EF4-FFF2-40B4-BE49-F238E27FC236}">
                <a16:creationId xmlns:a16="http://schemas.microsoft.com/office/drawing/2014/main" id="{FD1B466B-55FE-983D-B0C1-CBDCACE6CAEC}"/>
              </a:ext>
            </a:extLst>
          </p:cNvPr>
          <p:cNvGrpSpPr/>
          <p:nvPr/>
        </p:nvGrpSpPr>
        <p:grpSpPr>
          <a:xfrm>
            <a:off x="140817" y="3181741"/>
            <a:ext cx="480294" cy="482180"/>
            <a:chOff x="5598774" y="2773732"/>
            <a:chExt cx="881111" cy="879800"/>
          </a:xfrm>
        </p:grpSpPr>
        <p:sp>
          <p:nvSpPr>
            <p:cNvPr id="251" name="Oval 18">
              <a:extLst>
                <a:ext uri="{FF2B5EF4-FFF2-40B4-BE49-F238E27FC236}">
                  <a16:creationId xmlns:a16="http://schemas.microsoft.com/office/drawing/2014/main" id="{14567C77-D87E-6F9A-B1C4-E0657F78F1E2}"/>
                </a:ext>
              </a:extLst>
            </p:cNvPr>
            <p:cNvSpPr>
              <a:spLocks noChangeArrowheads="1"/>
            </p:cNvSpPr>
            <p:nvPr/>
          </p:nvSpPr>
          <p:spPr bwMode="auto">
            <a:xfrm>
              <a:off x="5598774" y="2773732"/>
              <a:ext cx="881111" cy="879800"/>
            </a:xfrm>
            <a:prstGeom prst="ellipse">
              <a:avLst/>
            </a:prstGeom>
            <a:solidFill>
              <a:srgbClr val="15B0B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52" name="Freeform 60">
              <a:extLst>
                <a:ext uri="{FF2B5EF4-FFF2-40B4-BE49-F238E27FC236}">
                  <a16:creationId xmlns:a16="http://schemas.microsoft.com/office/drawing/2014/main" id="{7483FE44-9720-B556-DE33-2D478F2B8C79}"/>
                </a:ext>
              </a:extLst>
            </p:cNvPr>
            <p:cNvSpPr>
              <a:spLocks/>
            </p:cNvSpPr>
            <p:nvPr/>
          </p:nvSpPr>
          <p:spPr bwMode="auto">
            <a:xfrm>
              <a:off x="5837409" y="2964508"/>
              <a:ext cx="641165" cy="689023"/>
            </a:xfrm>
            <a:custGeom>
              <a:avLst/>
              <a:gdLst/>
              <a:ahLst/>
              <a:cxnLst>
                <a:cxn ang="0">
                  <a:pos x="414" y="181"/>
                </a:cxn>
                <a:cxn ang="0">
                  <a:pos x="233" y="1"/>
                </a:cxn>
                <a:cxn ang="0">
                  <a:pos x="233" y="0"/>
                </a:cxn>
                <a:cxn ang="0">
                  <a:pos x="61" y="0"/>
                </a:cxn>
                <a:cxn ang="0">
                  <a:pos x="0" y="62"/>
                </a:cxn>
                <a:cxn ang="0">
                  <a:pos x="0" y="124"/>
                </a:cxn>
                <a:cxn ang="0">
                  <a:pos x="0" y="148"/>
                </a:cxn>
                <a:cxn ang="0">
                  <a:pos x="0" y="320"/>
                </a:cxn>
                <a:cxn ang="0">
                  <a:pos x="0" y="320"/>
                </a:cxn>
                <a:cxn ang="0">
                  <a:pos x="125" y="445"/>
                </a:cxn>
                <a:cxn ang="0">
                  <a:pos x="131" y="445"/>
                </a:cxn>
                <a:cxn ang="0">
                  <a:pos x="414" y="181"/>
                </a:cxn>
              </a:cxnLst>
              <a:rect l="0" t="0" r="r" b="b"/>
              <a:pathLst>
                <a:path w="414" h="445">
                  <a:moveTo>
                    <a:pt x="414" y="181"/>
                  </a:moveTo>
                  <a:cubicBezTo>
                    <a:pt x="233" y="1"/>
                    <a:pt x="233" y="1"/>
                    <a:pt x="233" y="1"/>
                  </a:cubicBezTo>
                  <a:cubicBezTo>
                    <a:pt x="233" y="0"/>
                    <a:pt x="233" y="0"/>
                    <a:pt x="233" y="0"/>
                  </a:cubicBezTo>
                  <a:cubicBezTo>
                    <a:pt x="61" y="0"/>
                    <a:pt x="61" y="0"/>
                    <a:pt x="61" y="0"/>
                  </a:cubicBezTo>
                  <a:cubicBezTo>
                    <a:pt x="0" y="62"/>
                    <a:pt x="0" y="62"/>
                    <a:pt x="0" y="62"/>
                  </a:cubicBezTo>
                  <a:cubicBezTo>
                    <a:pt x="0" y="124"/>
                    <a:pt x="0" y="124"/>
                    <a:pt x="0" y="124"/>
                  </a:cubicBezTo>
                  <a:cubicBezTo>
                    <a:pt x="0" y="148"/>
                    <a:pt x="0" y="148"/>
                    <a:pt x="0" y="148"/>
                  </a:cubicBezTo>
                  <a:cubicBezTo>
                    <a:pt x="0" y="320"/>
                    <a:pt x="0" y="320"/>
                    <a:pt x="0" y="320"/>
                  </a:cubicBezTo>
                  <a:cubicBezTo>
                    <a:pt x="0" y="320"/>
                    <a:pt x="0" y="320"/>
                    <a:pt x="0" y="320"/>
                  </a:cubicBezTo>
                  <a:cubicBezTo>
                    <a:pt x="125" y="445"/>
                    <a:pt x="125" y="445"/>
                    <a:pt x="125" y="445"/>
                  </a:cubicBezTo>
                  <a:cubicBezTo>
                    <a:pt x="127" y="445"/>
                    <a:pt x="129" y="445"/>
                    <a:pt x="131" y="445"/>
                  </a:cubicBezTo>
                  <a:cubicBezTo>
                    <a:pt x="281" y="445"/>
                    <a:pt x="403" y="329"/>
                    <a:pt x="414" y="181"/>
                  </a:cubicBezTo>
                  <a:close/>
                </a:path>
              </a:pathLst>
            </a:custGeom>
            <a:solidFill>
              <a:srgbClr val="1695A4"/>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53" name="Freeform 61">
              <a:extLst>
                <a:ext uri="{FF2B5EF4-FFF2-40B4-BE49-F238E27FC236}">
                  <a16:creationId xmlns:a16="http://schemas.microsoft.com/office/drawing/2014/main" id="{AB5A1F39-CB3C-E339-C472-ED55A8E453E2}"/>
                </a:ext>
              </a:extLst>
            </p:cNvPr>
            <p:cNvSpPr>
              <a:spLocks/>
            </p:cNvSpPr>
            <p:nvPr/>
          </p:nvSpPr>
          <p:spPr bwMode="auto">
            <a:xfrm>
              <a:off x="5837409" y="2964508"/>
              <a:ext cx="360574" cy="495625"/>
            </a:xfrm>
            <a:custGeom>
              <a:avLst/>
              <a:gdLst/>
              <a:ahLst/>
              <a:cxnLst>
                <a:cxn ang="0">
                  <a:pos x="0" y="756"/>
                </a:cxn>
                <a:cxn ang="0">
                  <a:pos x="0" y="349"/>
                </a:cxn>
                <a:cxn ang="0">
                  <a:pos x="0" y="146"/>
                </a:cxn>
                <a:cxn ang="0">
                  <a:pos x="144" y="0"/>
                </a:cxn>
                <a:cxn ang="0">
                  <a:pos x="550" y="0"/>
                </a:cxn>
                <a:cxn ang="0">
                  <a:pos x="550" y="151"/>
                </a:cxn>
                <a:cxn ang="0">
                  <a:pos x="550" y="349"/>
                </a:cxn>
                <a:cxn ang="0">
                  <a:pos x="550" y="756"/>
                </a:cxn>
                <a:cxn ang="0">
                  <a:pos x="0" y="756"/>
                </a:cxn>
              </a:cxnLst>
              <a:rect l="0" t="0" r="r" b="b"/>
              <a:pathLst>
                <a:path w="550" h="756">
                  <a:moveTo>
                    <a:pt x="0" y="756"/>
                  </a:moveTo>
                  <a:lnTo>
                    <a:pt x="0" y="349"/>
                  </a:lnTo>
                  <a:lnTo>
                    <a:pt x="0" y="146"/>
                  </a:lnTo>
                  <a:lnTo>
                    <a:pt x="144" y="0"/>
                  </a:lnTo>
                  <a:lnTo>
                    <a:pt x="550" y="0"/>
                  </a:lnTo>
                  <a:lnTo>
                    <a:pt x="550" y="151"/>
                  </a:lnTo>
                  <a:lnTo>
                    <a:pt x="550" y="349"/>
                  </a:lnTo>
                  <a:lnTo>
                    <a:pt x="550" y="756"/>
                  </a:lnTo>
                  <a:lnTo>
                    <a:pt x="0" y="756"/>
                  </a:ln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54" name="Freeform 62">
              <a:extLst>
                <a:ext uri="{FF2B5EF4-FFF2-40B4-BE49-F238E27FC236}">
                  <a16:creationId xmlns:a16="http://schemas.microsoft.com/office/drawing/2014/main" id="{55FCA499-38B7-14FB-ADF4-4365347FF0A9}"/>
                </a:ext>
              </a:extLst>
            </p:cNvPr>
            <p:cNvSpPr>
              <a:spLocks/>
            </p:cNvSpPr>
            <p:nvPr/>
          </p:nvSpPr>
          <p:spPr bwMode="auto">
            <a:xfrm>
              <a:off x="5837409" y="2964508"/>
              <a:ext cx="94405" cy="95716"/>
            </a:xfrm>
            <a:custGeom>
              <a:avLst/>
              <a:gdLst/>
              <a:ahLst/>
              <a:cxnLst>
                <a:cxn ang="0">
                  <a:pos x="144" y="146"/>
                </a:cxn>
                <a:cxn ang="0">
                  <a:pos x="0" y="146"/>
                </a:cxn>
                <a:cxn ang="0">
                  <a:pos x="144" y="0"/>
                </a:cxn>
                <a:cxn ang="0">
                  <a:pos x="144" y="146"/>
                </a:cxn>
              </a:cxnLst>
              <a:rect l="0" t="0" r="r" b="b"/>
              <a:pathLst>
                <a:path w="144" h="146">
                  <a:moveTo>
                    <a:pt x="144" y="146"/>
                  </a:moveTo>
                  <a:lnTo>
                    <a:pt x="0" y="146"/>
                  </a:lnTo>
                  <a:lnTo>
                    <a:pt x="144" y="0"/>
                  </a:lnTo>
                  <a:lnTo>
                    <a:pt x="144" y="146"/>
                  </a:lnTo>
                  <a:close/>
                </a:path>
              </a:pathLst>
            </a:custGeom>
            <a:solidFill>
              <a:srgbClr val="FEC00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55" name="Freeform 63">
              <a:extLst>
                <a:ext uri="{FF2B5EF4-FFF2-40B4-BE49-F238E27FC236}">
                  <a16:creationId xmlns:a16="http://schemas.microsoft.com/office/drawing/2014/main" id="{557BA9D7-807E-A168-CAF8-9F99227D4E68}"/>
                </a:ext>
              </a:extLst>
            </p:cNvPr>
            <p:cNvSpPr>
              <a:spLocks/>
            </p:cNvSpPr>
            <p:nvPr/>
          </p:nvSpPr>
          <p:spPr bwMode="auto">
            <a:xfrm>
              <a:off x="5837409" y="3060224"/>
              <a:ext cx="94405" cy="96371"/>
            </a:xfrm>
            <a:custGeom>
              <a:avLst/>
              <a:gdLst/>
              <a:ahLst/>
              <a:cxnLst>
                <a:cxn ang="0">
                  <a:pos x="0" y="0"/>
                </a:cxn>
                <a:cxn ang="0">
                  <a:pos x="144" y="0"/>
                </a:cxn>
                <a:cxn ang="0">
                  <a:pos x="0" y="147"/>
                </a:cxn>
                <a:cxn ang="0">
                  <a:pos x="0" y="0"/>
                </a:cxn>
              </a:cxnLst>
              <a:rect l="0" t="0" r="r" b="b"/>
              <a:pathLst>
                <a:path w="144" h="147">
                  <a:moveTo>
                    <a:pt x="0" y="0"/>
                  </a:moveTo>
                  <a:lnTo>
                    <a:pt x="144" y="0"/>
                  </a:lnTo>
                  <a:lnTo>
                    <a:pt x="0" y="147"/>
                  </a:lnTo>
                  <a:lnTo>
                    <a:pt x="0" y="0"/>
                  </a:lnTo>
                  <a:close/>
                </a:path>
              </a:pathLst>
            </a:custGeom>
            <a:solidFill>
              <a:srgbClr val="D1ECFB"/>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56" name="Freeform 64">
              <a:extLst>
                <a:ext uri="{FF2B5EF4-FFF2-40B4-BE49-F238E27FC236}">
                  <a16:creationId xmlns:a16="http://schemas.microsoft.com/office/drawing/2014/main" id="{3A83CBEB-72DA-4C87-6411-E6B8C66878E4}"/>
                </a:ext>
              </a:extLst>
            </p:cNvPr>
            <p:cNvSpPr>
              <a:spLocks/>
            </p:cNvSpPr>
            <p:nvPr/>
          </p:nvSpPr>
          <p:spPr bwMode="auto">
            <a:xfrm>
              <a:off x="5870188" y="3290991"/>
              <a:ext cx="117350" cy="118006"/>
            </a:xfrm>
            <a:custGeom>
              <a:avLst/>
              <a:gdLst/>
              <a:ahLst/>
              <a:cxnLst>
                <a:cxn ang="0">
                  <a:pos x="35" y="40"/>
                </a:cxn>
                <a:cxn ang="0">
                  <a:pos x="35" y="0"/>
                </a:cxn>
                <a:cxn ang="0">
                  <a:pos x="0" y="38"/>
                </a:cxn>
                <a:cxn ang="0">
                  <a:pos x="38" y="76"/>
                </a:cxn>
                <a:cxn ang="0">
                  <a:pos x="76" y="40"/>
                </a:cxn>
                <a:cxn ang="0">
                  <a:pos x="35" y="40"/>
                </a:cxn>
              </a:cxnLst>
              <a:rect l="0" t="0" r="r" b="b"/>
              <a:pathLst>
                <a:path w="76" h="76">
                  <a:moveTo>
                    <a:pt x="35" y="40"/>
                  </a:moveTo>
                  <a:cubicBezTo>
                    <a:pt x="35" y="0"/>
                    <a:pt x="35" y="0"/>
                    <a:pt x="35" y="0"/>
                  </a:cubicBezTo>
                  <a:cubicBezTo>
                    <a:pt x="16" y="1"/>
                    <a:pt x="0" y="18"/>
                    <a:pt x="0" y="38"/>
                  </a:cubicBezTo>
                  <a:cubicBezTo>
                    <a:pt x="0" y="59"/>
                    <a:pt x="17" y="76"/>
                    <a:pt x="38" y="76"/>
                  </a:cubicBezTo>
                  <a:cubicBezTo>
                    <a:pt x="58" y="76"/>
                    <a:pt x="74" y="60"/>
                    <a:pt x="76" y="40"/>
                  </a:cubicBezTo>
                  <a:lnTo>
                    <a:pt x="35" y="40"/>
                  </a:ln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57" name="Freeform 65">
              <a:extLst>
                <a:ext uri="{FF2B5EF4-FFF2-40B4-BE49-F238E27FC236}">
                  <a16:creationId xmlns:a16="http://schemas.microsoft.com/office/drawing/2014/main" id="{E5046C74-38F0-C299-C2BF-0304776918A4}"/>
                </a:ext>
              </a:extLst>
            </p:cNvPr>
            <p:cNvSpPr>
              <a:spLocks/>
            </p:cNvSpPr>
            <p:nvPr/>
          </p:nvSpPr>
          <p:spPr bwMode="auto">
            <a:xfrm>
              <a:off x="5940992" y="3294269"/>
              <a:ext cx="43269" cy="45236"/>
            </a:xfrm>
            <a:custGeom>
              <a:avLst/>
              <a:gdLst/>
              <a:ahLst/>
              <a:cxnLst>
                <a:cxn ang="0">
                  <a:pos x="28" y="29"/>
                </a:cxn>
                <a:cxn ang="0">
                  <a:pos x="0" y="0"/>
                </a:cxn>
                <a:cxn ang="0">
                  <a:pos x="0" y="29"/>
                </a:cxn>
                <a:cxn ang="0">
                  <a:pos x="28" y="29"/>
                </a:cxn>
              </a:cxnLst>
              <a:rect l="0" t="0" r="r" b="b"/>
              <a:pathLst>
                <a:path w="28" h="29">
                  <a:moveTo>
                    <a:pt x="28" y="29"/>
                  </a:moveTo>
                  <a:cubicBezTo>
                    <a:pt x="28" y="13"/>
                    <a:pt x="15" y="0"/>
                    <a:pt x="0" y="0"/>
                  </a:cubicBezTo>
                  <a:cubicBezTo>
                    <a:pt x="0" y="29"/>
                    <a:pt x="0" y="29"/>
                    <a:pt x="0" y="29"/>
                  </a:cubicBezTo>
                  <a:lnTo>
                    <a:pt x="28" y="29"/>
                  </a:lnTo>
                  <a:close/>
                </a:path>
              </a:pathLst>
            </a:custGeom>
            <a:solidFill>
              <a:srgbClr val="F99B1C"/>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58" name="Freeform 66">
              <a:extLst>
                <a:ext uri="{FF2B5EF4-FFF2-40B4-BE49-F238E27FC236}">
                  <a16:creationId xmlns:a16="http://schemas.microsoft.com/office/drawing/2014/main" id="{A48D0A7C-5F29-7529-1986-100DE040DA03}"/>
                </a:ext>
              </a:extLst>
            </p:cNvPr>
            <p:cNvSpPr>
              <a:spLocks/>
            </p:cNvSpPr>
            <p:nvPr/>
          </p:nvSpPr>
          <p:spPr bwMode="auto">
            <a:xfrm>
              <a:off x="5947547" y="3171674"/>
              <a:ext cx="38680" cy="37369"/>
            </a:xfrm>
            <a:custGeom>
              <a:avLst/>
              <a:gdLst/>
              <a:ahLst/>
              <a:cxnLst>
                <a:cxn ang="0">
                  <a:pos x="4" y="0"/>
                </a:cxn>
                <a:cxn ang="0">
                  <a:pos x="0" y="7"/>
                </a:cxn>
                <a:cxn ang="0">
                  <a:pos x="13" y="24"/>
                </a:cxn>
                <a:cxn ang="0">
                  <a:pos x="25" y="3"/>
                </a:cxn>
                <a:cxn ang="0">
                  <a:pos x="4" y="0"/>
                </a:cxn>
              </a:cxnLst>
              <a:rect l="0" t="0" r="r" b="b"/>
              <a:pathLst>
                <a:path w="25" h="24">
                  <a:moveTo>
                    <a:pt x="4" y="0"/>
                  </a:moveTo>
                  <a:cubicBezTo>
                    <a:pt x="3" y="3"/>
                    <a:pt x="2" y="5"/>
                    <a:pt x="0" y="7"/>
                  </a:cubicBezTo>
                  <a:cubicBezTo>
                    <a:pt x="13" y="24"/>
                    <a:pt x="13" y="24"/>
                    <a:pt x="13" y="24"/>
                  </a:cubicBezTo>
                  <a:cubicBezTo>
                    <a:pt x="19" y="18"/>
                    <a:pt x="23" y="11"/>
                    <a:pt x="25" y="3"/>
                  </a:cubicBezTo>
                  <a:lnTo>
                    <a:pt x="4" y="0"/>
                  </a:lnTo>
                  <a:close/>
                </a:path>
              </a:pathLst>
            </a:cu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59" name="Freeform 67">
              <a:extLst>
                <a:ext uri="{FF2B5EF4-FFF2-40B4-BE49-F238E27FC236}">
                  <a16:creationId xmlns:a16="http://schemas.microsoft.com/office/drawing/2014/main" id="{5DC6266D-FE91-1A9A-885E-EB8EFA08BBEE}"/>
                </a:ext>
              </a:extLst>
            </p:cNvPr>
            <p:cNvSpPr>
              <a:spLocks/>
            </p:cNvSpPr>
            <p:nvPr/>
          </p:nvSpPr>
          <p:spPr bwMode="auto">
            <a:xfrm>
              <a:off x="5933124" y="3105459"/>
              <a:ext cx="54414" cy="60314"/>
            </a:xfrm>
            <a:custGeom>
              <a:avLst/>
              <a:gdLst/>
              <a:ahLst/>
              <a:cxnLst>
                <a:cxn ang="0">
                  <a:pos x="0" y="22"/>
                </a:cxn>
                <a:cxn ang="0">
                  <a:pos x="14" y="36"/>
                </a:cxn>
                <a:cxn ang="0">
                  <a:pos x="35" y="39"/>
                </a:cxn>
                <a:cxn ang="0">
                  <a:pos x="35" y="38"/>
                </a:cxn>
                <a:cxn ang="0">
                  <a:pos x="0" y="0"/>
                </a:cxn>
                <a:cxn ang="0">
                  <a:pos x="0" y="22"/>
                </a:cxn>
              </a:cxnLst>
              <a:rect l="0" t="0" r="r" b="b"/>
              <a:pathLst>
                <a:path w="35" h="39">
                  <a:moveTo>
                    <a:pt x="0" y="22"/>
                  </a:moveTo>
                  <a:cubicBezTo>
                    <a:pt x="7" y="23"/>
                    <a:pt x="13" y="29"/>
                    <a:pt x="14" y="36"/>
                  </a:cubicBezTo>
                  <a:cubicBezTo>
                    <a:pt x="35" y="39"/>
                    <a:pt x="35" y="39"/>
                    <a:pt x="35" y="39"/>
                  </a:cubicBezTo>
                  <a:cubicBezTo>
                    <a:pt x="35" y="39"/>
                    <a:pt x="35" y="38"/>
                    <a:pt x="35" y="38"/>
                  </a:cubicBezTo>
                  <a:cubicBezTo>
                    <a:pt x="35" y="18"/>
                    <a:pt x="20" y="2"/>
                    <a:pt x="0" y="0"/>
                  </a:cubicBezTo>
                  <a:lnTo>
                    <a:pt x="0" y="22"/>
                  </a:lnTo>
                  <a:close/>
                </a:path>
              </a:pathLst>
            </a:custGeom>
            <a:solidFill>
              <a:srgbClr val="F99B1C"/>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60" name="Freeform 68">
              <a:extLst>
                <a:ext uri="{FF2B5EF4-FFF2-40B4-BE49-F238E27FC236}">
                  <a16:creationId xmlns:a16="http://schemas.microsoft.com/office/drawing/2014/main" id="{19591F00-2FB1-FC16-31EC-ECCF6642C345}"/>
                </a:ext>
              </a:extLst>
            </p:cNvPr>
            <p:cNvSpPr>
              <a:spLocks/>
            </p:cNvSpPr>
            <p:nvPr/>
          </p:nvSpPr>
          <p:spPr bwMode="auto">
            <a:xfrm>
              <a:off x="5880677" y="3105459"/>
              <a:ext cx="41958" cy="41958"/>
            </a:xfrm>
            <a:custGeom>
              <a:avLst/>
              <a:gdLst/>
              <a:ahLst/>
              <a:cxnLst>
                <a:cxn ang="0">
                  <a:pos x="18" y="27"/>
                </a:cxn>
                <a:cxn ang="0">
                  <a:pos x="27" y="22"/>
                </a:cxn>
                <a:cxn ang="0">
                  <a:pos x="27" y="0"/>
                </a:cxn>
                <a:cxn ang="0">
                  <a:pos x="0" y="16"/>
                </a:cxn>
                <a:cxn ang="0">
                  <a:pos x="18" y="27"/>
                </a:cxn>
              </a:cxnLst>
              <a:rect l="0" t="0" r="r" b="b"/>
              <a:pathLst>
                <a:path w="27" h="27">
                  <a:moveTo>
                    <a:pt x="18" y="27"/>
                  </a:moveTo>
                  <a:cubicBezTo>
                    <a:pt x="21" y="24"/>
                    <a:pt x="24" y="22"/>
                    <a:pt x="27" y="22"/>
                  </a:cubicBezTo>
                  <a:cubicBezTo>
                    <a:pt x="27" y="0"/>
                    <a:pt x="27" y="0"/>
                    <a:pt x="27" y="0"/>
                  </a:cubicBezTo>
                  <a:cubicBezTo>
                    <a:pt x="16" y="1"/>
                    <a:pt x="6" y="7"/>
                    <a:pt x="0" y="16"/>
                  </a:cubicBezTo>
                  <a:lnTo>
                    <a:pt x="18" y="27"/>
                  </a:lnTo>
                  <a:close/>
                </a:path>
              </a:pathLst>
            </a:custGeom>
            <a:solidFill>
              <a:srgbClr val="15B0B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61" name="Freeform 69">
              <a:extLst>
                <a:ext uri="{FF2B5EF4-FFF2-40B4-BE49-F238E27FC236}">
                  <a16:creationId xmlns:a16="http://schemas.microsoft.com/office/drawing/2014/main" id="{2E8D25CE-52D0-E777-79B4-B927EC781AA9}"/>
                </a:ext>
              </a:extLst>
            </p:cNvPr>
            <p:cNvSpPr>
              <a:spLocks/>
            </p:cNvSpPr>
            <p:nvPr/>
          </p:nvSpPr>
          <p:spPr bwMode="auto">
            <a:xfrm>
              <a:off x="5870188" y="3139550"/>
              <a:ext cx="87849" cy="83260"/>
            </a:xfrm>
            <a:custGeom>
              <a:avLst/>
              <a:gdLst/>
              <a:ahLst/>
              <a:cxnLst>
                <a:cxn ang="0">
                  <a:pos x="45" y="32"/>
                </a:cxn>
                <a:cxn ang="0">
                  <a:pos x="38" y="33"/>
                </a:cxn>
                <a:cxn ang="0">
                  <a:pos x="21" y="16"/>
                </a:cxn>
                <a:cxn ang="0">
                  <a:pos x="22" y="11"/>
                </a:cxn>
                <a:cxn ang="0">
                  <a:pos x="4" y="0"/>
                </a:cxn>
                <a:cxn ang="0">
                  <a:pos x="0" y="16"/>
                </a:cxn>
                <a:cxn ang="0">
                  <a:pos x="38" y="54"/>
                </a:cxn>
                <a:cxn ang="0">
                  <a:pos x="57" y="49"/>
                </a:cxn>
                <a:cxn ang="0">
                  <a:pos x="45" y="32"/>
                </a:cxn>
              </a:cxnLst>
              <a:rect l="0" t="0" r="r" b="b"/>
              <a:pathLst>
                <a:path w="57" h="54">
                  <a:moveTo>
                    <a:pt x="45" y="32"/>
                  </a:moveTo>
                  <a:cubicBezTo>
                    <a:pt x="43" y="32"/>
                    <a:pt x="40" y="33"/>
                    <a:pt x="38" y="33"/>
                  </a:cubicBezTo>
                  <a:cubicBezTo>
                    <a:pt x="29" y="33"/>
                    <a:pt x="21" y="25"/>
                    <a:pt x="21" y="16"/>
                  </a:cubicBezTo>
                  <a:cubicBezTo>
                    <a:pt x="21" y="14"/>
                    <a:pt x="21" y="12"/>
                    <a:pt x="22" y="11"/>
                  </a:cubicBezTo>
                  <a:cubicBezTo>
                    <a:pt x="4" y="0"/>
                    <a:pt x="4" y="0"/>
                    <a:pt x="4" y="0"/>
                  </a:cubicBezTo>
                  <a:cubicBezTo>
                    <a:pt x="1" y="5"/>
                    <a:pt x="0" y="10"/>
                    <a:pt x="0" y="16"/>
                  </a:cubicBezTo>
                  <a:cubicBezTo>
                    <a:pt x="0" y="37"/>
                    <a:pt x="17" y="54"/>
                    <a:pt x="38" y="54"/>
                  </a:cubicBezTo>
                  <a:cubicBezTo>
                    <a:pt x="45" y="54"/>
                    <a:pt x="51" y="52"/>
                    <a:pt x="57" y="49"/>
                  </a:cubicBezTo>
                  <a:lnTo>
                    <a:pt x="45" y="32"/>
                  </a:ln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62" name="Rectangle 70">
              <a:extLst>
                <a:ext uri="{FF2B5EF4-FFF2-40B4-BE49-F238E27FC236}">
                  <a16:creationId xmlns:a16="http://schemas.microsoft.com/office/drawing/2014/main" id="{029149C9-76CC-B8B9-F9B8-ED3D9B080687}"/>
                </a:ext>
              </a:extLst>
            </p:cNvPr>
            <p:cNvSpPr>
              <a:spLocks noChangeArrowheads="1"/>
            </p:cNvSpPr>
            <p:nvPr/>
          </p:nvSpPr>
          <p:spPr bwMode="auto">
            <a:xfrm>
              <a:off x="6013762" y="3105459"/>
              <a:ext cx="142918" cy="15079"/>
            </a:xfrm>
            <a:prstGeom prst="rect">
              <a:avLst/>
            </a:prstGeom>
            <a:solidFill>
              <a:srgbClr val="15B0BF"/>
            </a:solidFill>
            <a:ln w="9525">
              <a:noFill/>
              <a:miter lim="800000"/>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63" name="Rectangle 71">
              <a:extLst>
                <a:ext uri="{FF2B5EF4-FFF2-40B4-BE49-F238E27FC236}">
                  <a16:creationId xmlns:a16="http://schemas.microsoft.com/office/drawing/2014/main" id="{C5423B59-E33A-E86E-6A1E-D2FD9D8C3897}"/>
                </a:ext>
              </a:extLst>
            </p:cNvPr>
            <p:cNvSpPr>
              <a:spLocks noChangeArrowheads="1"/>
            </p:cNvSpPr>
            <p:nvPr/>
          </p:nvSpPr>
          <p:spPr bwMode="auto">
            <a:xfrm>
              <a:off x="6013762" y="3152006"/>
              <a:ext cx="142918" cy="13767"/>
            </a:xfrm>
            <a:prstGeom prst="rect">
              <a:avLst/>
            </a:prstGeom>
            <a:solidFill>
              <a:srgbClr val="A6DAE9"/>
            </a:solidFill>
            <a:ln w="9525">
              <a:noFill/>
              <a:miter lim="800000"/>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64" name="Rectangle 72">
              <a:extLst>
                <a:ext uri="{FF2B5EF4-FFF2-40B4-BE49-F238E27FC236}">
                  <a16:creationId xmlns:a16="http://schemas.microsoft.com/office/drawing/2014/main" id="{96C894A4-8273-1896-7F11-EA58C9F3C3D4}"/>
                </a:ext>
              </a:extLst>
            </p:cNvPr>
            <p:cNvSpPr>
              <a:spLocks noChangeArrowheads="1"/>
            </p:cNvSpPr>
            <p:nvPr/>
          </p:nvSpPr>
          <p:spPr bwMode="auto">
            <a:xfrm>
              <a:off x="6013762" y="3196586"/>
              <a:ext cx="142918" cy="15734"/>
            </a:xfrm>
            <a:prstGeom prst="rect">
              <a:avLst/>
            </a:prstGeom>
            <a:solidFill>
              <a:srgbClr val="A6DAE9"/>
            </a:solidFill>
            <a:ln w="9525">
              <a:noFill/>
              <a:miter lim="800000"/>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65" name="Rectangle 73">
              <a:extLst>
                <a:ext uri="{FF2B5EF4-FFF2-40B4-BE49-F238E27FC236}">
                  <a16:creationId xmlns:a16="http://schemas.microsoft.com/office/drawing/2014/main" id="{EB273A73-0E41-E966-165E-687A747A351F}"/>
                </a:ext>
              </a:extLst>
            </p:cNvPr>
            <p:cNvSpPr>
              <a:spLocks noChangeArrowheads="1"/>
            </p:cNvSpPr>
            <p:nvPr/>
          </p:nvSpPr>
          <p:spPr bwMode="auto">
            <a:xfrm>
              <a:off x="6013762" y="3290991"/>
              <a:ext cx="98994" cy="14423"/>
            </a:xfrm>
            <a:prstGeom prst="rect">
              <a:avLst/>
            </a:prstGeom>
            <a:solidFill>
              <a:srgbClr val="15B0BF"/>
            </a:solidFill>
            <a:ln w="9525">
              <a:noFill/>
              <a:miter lim="800000"/>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66" name="Rectangle 74">
              <a:extLst>
                <a:ext uri="{FF2B5EF4-FFF2-40B4-BE49-F238E27FC236}">
                  <a16:creationId xmlns:a16="http://schemas.microsoft.com/office/drawing/2014/main" id="{0F31ABA8-A623-996F-F125-DEF7F629784D}"/>
                </a:ext>
              </a:extLst>
            </p:cNvPr>
            <p:cNvSpPr>
              <a:spLocks noChangeArrowheads="1"/>
            </p:cNvSpPr>
            <p:nvPr/>
          </p:nvSpPr>
          <p:spPr bwMode="auto">
            <a:xfrm>
              <a:off x="6013762" y="3336227"/>
              <a:ext cx="142918" cy="15079"/>
            </a:xfrm>
            <a:prstGeom prst="rect">
              <a:avLst/>
            </a:prstGeom>
            <a:solidFill>
              <a:srgbClr val="A6DAE9"/>
            </a:solidFill>
            <a:ln w="9525">
              <a:noFill/>
              <a:miter lim="800000"/>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67" name="Rectangle 75">
              <a:extLst>
                <a:ext uri="{FF2B5EF4-FFF2-40B4-BE49-F238E27FC236}">
                  <a16:creationId xmlns:a16="http://schemas.microsoft.com/office/drawing/2014/main" id="{9C9E215E-5A23-9A35-7F8F-52F6E39548D4}"/>
                </a:ext>
              </a:extLst>
            </p:cNvPr>
            <p:cNvSpPr>
              <a:spLocks noChangeArrowheads="1"/>
            </p:cNvSpPr>
            <p:nvPr/>
          </p:nvSpPr>
          <p:spPr bwMode="auto">
            <a:xfrm>
              <a:off x="6013762" y="3382773"/>
              <a:ext cx="142918" cy="13767"/>
            </a:xfrm>
            <a:prstGeom prst="rect">
              <a:avLst/>
            </a:prstGeom>
            <a:solidFill>
              <a:srgbClr val="A6DAE9"/>
            </a:solidFill>
            <a:ln w="9525">
              <a:noFill/>
              <a:miter lim="800000"/>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grpSp>
      <p:grpSp>
        <p:nvGrpSpPr>
          <p:cNvPr id="268" name="Group 3">
            <a:extLst>
              <a:ext uri="{FF2B5EF4-FFF2-40B4-BE49-F238E27FC236}">
                <a16:creationId xmlns:a16="http://schemas.microsoft.com/office/drawing/2014/main" id="{63CCA4A9-4375-5E25-D4F5-686F5EA1E5A6}"/>
              </a:ext>
            </a:extLst>
          </p:cNvPr>
          <p:cNvGrpSpPr/>
          <p:nvPr/>
        </p:nvGrpSpPr>
        <p:grpSpPr>
          <a:xfrm>
            <a:off x="160158" y="4029766"/>
            <a:ext cx="469907" cy="462721"/>
            <a:chOff x="6633093" y="343643"/>
            <a:chExt cx="879800" cy="881111"/>
          </a:xfrm>
        </p:grpSpPr>
        <p:sp>
          <p:nvSpPr>
            <p:cNvPr id="269" name="Oval 9">
              <a:extLst>
                <a:ext uri="{FF2B5EF4-FFF2-40B4-BE49-F238E27FC236}">
                  <a16:creationId xmlns:a16="http://schemas.microsoft.com/office/drawing/2014/main" id="{55AC80A1-3DF0-AF5B-714D-952B4213171E}"/>
                </a:ext>
              </a:extLst>
            </p:cNvPr>
            <p:cNvSpPr>
              <a:spLocks noChangeArrowheads="1"/>
            </p:cNvSpPr>
            <p:nvPr/>
          </p:nvSpPr>
          <p:spPr bwMode="auto">
            <a:xfrm>
              <a:off x="6633093" y="343643"/>
              <a:ext cx="879800" cy="881111"/>
            </a:xfrm>
            <a:prstGeom prst="ellipse">
              <a:avLst/>
            </a:pr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70" name="Freeform 489">
              <a:extLst>
                <a:ext uri="{FF2B5EF4-FFF2-40B4-BE49-F238E27FC236}">
                  <a16:creationId xmlns:a16="http://schemas.microsoft.com/office/drawing/2014/main" id="{DA5103BB-882D-A80E-6F0F-0FDCC7869C21}"/>
                </a:ext>
              </a:extLst>
            </p:cNvPr>
            <p:cNvSpPr>
              <a:spLocks/>
            </p:cNvSpPr>
            <p:nvPr/>
          </p:nvSpPr>
          <p:spPr bwMode="auto">
            <a:xfrm>
              <a:off x="6828458" y="537042"/>
              <a:ext cx="665422" cy="667389"/>
            </a:xfrm>
            <a:custGeom>
              <a:avLst/>
              <a:gdLst/>
              <a:ahLst/>
              <a:cxnLst>
                <a:cxn ang="0">
                  <a:pos x="278" y="89"/>
                </a:cxn>
                <a:cxn ang="0">
                  <a:pos x="278" y="89"/>
                </a:cxn>
                <a:cxn ang="0">
                  <a:pos x="276" y="88"/>
                </a:cxn>
                <a:cxn ang="0">
                  <a:pos x="252" y="64"/>
                </a:cxn>
                <a:cxn ang="0">
                  <a:pos x="249" y="61"/>
                </a:cxn>
                <a:cxn ang="0">
                  <a:pos x="225" y="47"/>
                </a:cxn>
                <a:cxn ang="0">
                  <a:pos x="216" y="50"/>
                </a:cxn>
                <a:cxn ang="0">
                  <a:pos x="211" y="58"/>
                </a:cxn>
                <a:cxn ang="0">
                  <a:pos x="190" y="37"/>
                </a:cxn>
                <a:cxn ang="0">
                  <a:pos x="186" y="32"/>
                </a:cxn>
                <a:cxn ang="0">
                  <a:pos x="109" y="0"/>
                </a:cxn>
                <a:cxn ang="0">
                  <a:pos x="32" y="32"/>
                </a:cxn>
                <a:cxn ang="0">
                  <a:pos x="0" y="109"/>
                </a:cxn>
                <a:cxn ang="0">
                  <a:pos x="35" y="189"/>
                </a:cxn>
                <a:cxn ang="0">
                  <a:pos x="60" y="214"/>
                </a:cxn>
                <a:cxn ang="0">
                  <a:pos x="51" y="219"/>
                </a:cxn>
                <a:cxn ang="0">
                  <a:pos x="48" y="229"/>
                </a:cxn>
                <a:cxn ang="0">
                  <a:pos x="62" y="253"/>
                </a:cxn>
                <a:cxn ang="0">
                  <a:pos x="64" y="255"/>
                </a:cxn>
                <a:cxn ang="0">
                  <a:pos x="64" y="255"/>
                </a:cxn>
                <a:cxn ang="0">
                  <a:pos x="240" y="431"/>
                </a:cxn>
                <a:cxn ang="0">
                  <a:pos x="430" y="240"/>
                </a:cxn>
                <a:cxn ang="0">
                  <a:pos x="278" y="89"/>
                </a:cxn>
              </a:cxnLst>
              <a:rect l="0" t="0" r="r" b="b"/>
              <a:pathLst>
                <a:path w="430" h="431">
                  <a:moveTo>
                    <a:pt x="278" y="89"/>
                  </a:moveTo>
                  <a:cubicBezTo>
                    <a:pt x="278" y="89"/>
                    <a:pt x="278" y="89"/>
                    <a:pt x="278" y="89"/>
                  </a:cubicBezTo>
                  <a:cubicBezTo>
                    <a:pt x="277" y="88"/>
                    <a:pt x="277" y="88"/>
                    <a:pt x="276" y="88"/>
                  </a:cubicBezTo>
                  <a:cubicBezTo>
                    <a:pt x="252" y="64"/>
                    <a:pt x="252" y="64"/>
                    <a:pt x="252" y="64"/>
                  </a:cubicBezTo>
                  <a:cubicBezTo>
                    <a:pt x="251" y="63"/>
                    <a:pt x="250" y="62"/>
                    <a:pt x="249" y="61"/>
                  </a:cubicBezTo>
                  <a:cubicBezTo>
                    <a:pt x="225" y="47"/>
                    <a:pt x="225" y="47"/>
                    <a:pt x="225" y="47"/>
                  </a:cubicBezTo>
                  <a:cubicBezTo>
                    <a:pt x="222" y="46"/>
                    <a:pt x="218" y="47"/>
                    <a:pt x="216" y="50"/>
                  </a:cubicBezTo>
                  <a:cubicBezTo>
                    <a:pt x="211" y="58"/>
                    <a:pt x="211" y="58"/>
                    <a:pt x="211" y="58"/>
                  </a:cubicBezTo>
                  <a:cubicBezTo>
                    <a:pt x="190" y="37"/>
                    <a:pt x="190" y="37"/>
                    <a:pt x="190" y="37"/>
                  </a:cubicBezTo>
                  <a:cubicBezTo>
                    <a:pt x="188" y="35"/>
                    <a:pt x="187" y="34"/>
                    <a:pt x="186" y="32"/>
                  </a:cubicBezTo>
                  <a:cubicBezTo>
                    <a:pt x="165" y="12"/>
                    <a:pt x="138" y="0"/>
                    <a:pt x="109" y="0"/>
                  </a:cubicBezTo>
                  <a:cubicBezTo>
                    <a:pt x="80" y="0"/>
                    <a:pt x="52" y="12"/>
                    <a:pt x="32" y="32"/>
                  </a:cubicBezTo>
                  <a:cubicBezTo>
                    <a:pt x="11" y="53"/>
                    <a:pt x="0" y="80"/>
                    <a:pt x="0" y="109"/>
                  </a:cubicBezTo>
                  <a:cubicBezTo>
                    <a:pt x="0" y="141"/>
                    <a:pt x="13" y="169"/>
                    <a:pt x="35" y="189"/>
                  </a:cubicBezTo>
                  <a:cubicBezTo>
                    <a:pt x="60" y="214"/>
                    <a:pt x="60" y="214"/>
                    <a:pt x="60" y="214"/>
                  </a:cubicBezTo>
                  <a:cubicBezTo>
                    <a:pt x="51" y="219"/>
                    <a:pt x="51" y="219"/>
                    <a:pt x="51" y="219"/>
                  </a:cubicBezTo>
                  <a:cubicBezTo>
                    <a:pt x="48" y="221"/>
                    <a:pt x="46" y="225"/>
                    <a:pt x="48" y="229"/>
                  </a:cubicBezTo>
                  <a:cubicBezTo>
                    <a:pt x="62" y="253"/>
                    <a:pt x="62" y="253"/>
                    <a:pt x="62" y="253"/>
                  </a:cubicBezTo>
                  <a:cubicBezTo>
                    <a:pt x="63" y="254"/>
                    <a:pt x="64" y="254"/>
                    <a:pt x="64" y="255"/>
                  </a:cubicBezTo>
                  <a:cubicBezTo>
                    <a:pt x="64" y="255"/>
                    <a:pt x="64" y="255"/>
                    <a:pt x="64" y="255"/>
                  </a:cubicBezTo>
                  <a:cubicBezTo>
                    <a:pt x="240" y="431"/>
                    <a:pt x="240" y="431"/>
                    <a:pt x="240" y="431"/>
                  </a:cubicBezTo>
                  <a:cubicBezTo>
                    <a:pt x="331" y="403"/>
                    <a:pt x="403" y="331"/>
                    <a:pt x="430" y="240"/>
                  </a:cubicBezTo>
                  <a:lnTo>
                    <a:pt x="278" y="89"/>
                  </a:lnTo>
                  <a:close/>
                </a:path>
              </a:pathLst>
            </a:custGeom>
            <a:solidFill>
              <a:srgbClr val="8FC4D7"/>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71" name="Freeform 490">
              <a:extLst>
                <a:ext uri="{FF2B5EF4-FFF2-40B4-BE49-F238E27FC236}">
                  <a16:creationId xmlns:a16="http://schemas.microsoft.com/office/drawing/2014/main" id="{7612AE37-93D0-6374-72F5-FBFDF0ECC2D6}"/>
                </a:ext>
              </a:extLst>
            </p:cNvPr>
            <p:cNvSpPr>
              <a:spLocks noEditPoints="1"/>
            </p:cNvSpPr>
            <p:nvPr/>
          </p:nvSpPr>
          <p:spPr bwMode="auto">
            <a:xfrm>
              <a:off x="6884183" y="594734"/>
              <a:ext cx="417610" cy="418265"/>
            </a:xfrm>
            <a:custGeom>
              <a:avLst/>
              <a:gdLst/>
              <a:ahLst/>
              <a:cxnLst>
                <a:cxn ang="0">
                  <a:pos x="247" y="113"/>
                </a:cxn>
                <a:cxn ang="0">
                  <a:pos x="256" y="88"/>
                </a:cxn>
                <a:cxn ang="0">
                  <a:pos x="244" y="54"/>
                </a:cxn>
                <a:cxn ang="0">
                  <a:pos x="220" y="60"/>
                </a:cxn>
                <a:cxn ang="0">
                  <a:pos x="216" y="34"/>
                </a:cxn>
                <a:cxn ang="0">
                  <a:pos x="189" y="10"/>
                </a:cxn>
                <a:cxn ang="0">
                  <a:pos x="172" y="27"/>
                </a:cxn>
                <a:cxn ang="0">
                  <a:pos x="155" y="7"/>
                </a:cxn>
                <a:cxn ang="0">
                  <a:pos x="120" y="0"/>
                </a:cxn>
                <a:cxn ang="0">
                  <a:pos x="113" y="24"/>
                </a:cxn>
                <a:cxn ang="0">
                  <a:pos x="88" y="15"/>
                </a:cxn>
                <a:cxn ang="0">
                  <a:pos x="54" y="26"/>
                </a:cxn>
                <a:cxn ang="0">
                  <a:pos x="60" y="50"/>
                </a:cxn>
                <a:cxn ang="0">
                  <a:pos x="34" y="54"/>
                </a:cxn>
                <a:cxn ang="0">
                  <a:pos x="11" y="81"/>
                </a:cxn>
                <a:cxn ang="0">
                  <a:pos x="28" y="99"/>
                </a:cxn>
                <a:cxn ang="0">
                  <a:pos x="7" y="116"/>
                </a:cxn>
                <a:cxn ang="0">
                  <a:pos x="0" y="150"/>
                </a:cxn>
                <a:cxn ang="0">
                  <a:pos x="24" y="157"/>
                </a:cxn>
                <a:cxn ang="0">
                  <a:pos x="15" y="182"/>
                </a:cxn>
                <a:cxn ang="0">
                  <a:pos x="26" y="216"/>
                </a:cxn>
                <a:cxn ang="0">
                  <a:pos x="50" y="210"/>
                </a:cxn>
                <a:cxn ang="0">
                  <a:pos x="55" y="236"/>
                </a:cxn>
                <a:cxn ang="0">
                  <a:pos x="81" y="259"/>
                </a:cxn>
                <a:cxn ang="0">
                  <a:pos x="99" y="242"/>
                </a:cxn>
                <a:cxn ang="0">
                  <a:pos x="116" y="263"/>
                </a:cxn>
                <a:cxn ang="0">
                  <a:pos x="151" y="270"/>
                </a:cxn>
                <a:cxn ang="0">
                  <a:pos x="158" y="246"/>
                </a:cxn>
                <a:cxn ang="0">
                  <a:pos x="183" y="255"/>
                </a:cxn>
                <a:cxn ang="0">
                  <a:pos x="216" y="244"/>
                </a:cxn>
                <a:cxn ang="0">
                  <a:pos x="210" y="220"/>
                </a:cxn>
                <a:cxn ang="0">
                  <a:pos x="236" y="216"/>
                </a:cxn>
                <a:cxn ang="0">
                  <a:pos x="260" y="189"/>
                </a:cxn>
                <a:cxn ang="0">
                  <a:pos x="243" y="171"/>
                </a:cxn>
                <a:cxn ang="0">
                  <a:pos x="263" y="154"/>
                </a:cxn>
                <a:cxn ang="0">
                  <a:pos x="270" y="120"/>
                </a:cxn>
                <a:cxn ang="0">
                  <a:pos x="135" y="207"/>
                </a:cxn>
                <a:cxn ang="0">
                  <a:pos x="135" y="63"/>
                </a:cxn>
                <a:cxn ang="0">
                  <a:pos x="135" y="207"/>
                </a:cxn>
              </a:cxnLst>
              <a:rect l="0" t="0" r="r" b="b"/>
              <a:pathLst>
                <a:path w="270" h="270">
                  <a:moveTo>
                    <a:pt x="263" y="113"/>
                  </a:moveTo>
                  <a:cubicBezTo>
                    <a:pt x="247" y="113"/>
                    <a:pt x="247" y="113"/>
                    <a:pt x="247" y="113"/>
                  </a:cubicBezTo>
                  <a:cubicBezTo>
                    <a:pt x="245" y="107"/>
                    <a:pt x="244" y="101"/>
                    <a:pt x="242" y="96"/>
                  </a:cubicBezTo>
                  <a:cubicBezTo>
                    <a:pt x="256" y="88"/>
                    <a:pt x="256" y="88"/>
                    <a:pt x="256" y="88"/>
                  </a:cubicBezTo>
                  <a:cubicBezTo>
                    <a:pt x="259" y="86"/>
                    <a:pt x="260" y="81"/>
                    <a:pt x="258" y="78"/>
                  </a:cubicBezTo>
                  <a:cubicBezTo>
                    <a:pt x="244" y="54"/>
                    <a:pt x="244" y="54"/>
                    <a:pt x="244" y="54"/>
                  </a:cubicBezTo>
                  <a:cubicBezTo>
                    <a:pt x="242" y="51"/>
                    <a:pt x="238" y="50"/>
                    <a:pt x="235" y="52"/>
                  </a:cubicBezTo>
                  <a:cubicBezTo>
                    <a:pt x="220" y="60"/>
                    <a:pt x="220" y="60"/>
                    <a:pt x="220" y="60"/>
                  </a:cubicBezTo>
                  <a:cubicBezTo>
                    <a:pt x="217" y="56"/>
                    <a:pt x="212" y="51"/>
                    <a:pt x="208" y="48"/>
                  </a:cubicBezTo>
                  <a:cubicBezTo>
                    <a:pt x="216" y="34"/>
                    <a:pt x="216" y="34"/>
                    <a:pt x="216" y="34"/>
                  </a:cubicBezTo>
                  <a:cubicBezTo>
                    <a:pt x="218" y="30"/>
                    <a:pt x="217" y="26"/>
                    <a:pt x="213" y="24"/>
                  </a:cubicBezTo>
                  <a:cubicBezTo>
                    <a:pt x="189" y="10"/>
                    <a:pt x="189" y="10"/>
                    <a:pt x="189" y="10"/>
                  </a:cubicBezTo>
                  <a:cubicBezTo>
                    <a:pt x="186" y="9"/>
                    <a:pt x="182" y="10"/>
                    <a:pt x="180" y="13"/>
                  </a:cubicBezTo>
                  <a:cubicBezTo>
                    <a:pt x="172" y="27"/>
                    <a:pt x="172" y="27"/>
                    <a:pt x="172" y="27"/>
                  </a:cubicBezTo>
                  <a:cubicBezTo>
                    <a:pt x="166" y="25"/>
                    <a:pt x="160" y="24"/>
                    <a:pt x="155" y="23"/>
                  </a:cubicBezTo>
                  <a:cubicBezTo>
                    <a:pt x="155" y="7"/>
                    <a:pt x="155" y="7"/>
                    <a:pt x="155" y="7"/>
                  </a:cubicBezTo>
                  <a:cubicBezTo>
                    <a:pt x="155" y="3"/>
                    <a:pt x="151" y="0"/>
                    <a:pt x="148" y="0"/>
                  </a:cubicBezTo>
                  <a:cubicBezTo>
                    <a:pt x="120" y="0"/>
                    <a:pt x="120" y="0"/>
                    <a:pt x="120" y="0"/>
                  </a:cubicBezTo>
                  <a:cubicBezTo>
                    <a:pt x="116" y="0"/>
                    <a:pt x="113" y="3"/>
                    <a:pt x="113" y="7"/>
                  </a:cubicBezTo>
                  <a:cubicBezTo>
                    <a:pt x="113" y="24"/>
                    <a:pt x="113" y="24"/>
                    <a:pt x="113" y="24"/>
                  </a:cubicBezTo>
                  <a:cubicBezTo>
                    <a:pt x="107" y="25"/>
                    <a:pt x="101" y="26"/>
                    <a:pt x="96" y="28"/>
                  </a:cubicBezTo>
                  <a:cubicBezTo>
                    <a:pt x="88" y="15"/>
                    <a:pt x="88" y="15"/>
                    <a:pt x="88" y="15"/>
                  </a:cubicBezTo>
                  <a:cubicBezTo>
                    <a:pt x="86" y="11"/>
                    <a:pt x="82" y="10"/>
                    <a:pt x="78" y="12"/>
                  </a:cubicBezTo>
                  <a:cubicBezTo>
                    <a:pt x="54" y="26"/>
                    <a:pt x="54" y="26"/>
                    <a:pt x="54" y="26"/>
                  </a:cubicBezTo>
                  <a:cubicBezTo>
                    <a:pt x="51" y="28"/>
                    <a:pt x="50" y="32"/>
                    <a:pt x="52" y="35"/>
                  </a:cubicBezTo>
                  <a:cubicBezTo>
                    <a:pt x="60" y="50"/>
                    <a:pt x="60" y="50"/>
                    <a:pt x="60" y="50"/>
                  </a:cubicBezTo>
                  <a:cubicBezTo>
                    <a:pt x="56" y="54"/>
                    <a:pt x="52" y="58"/>
                    <a:pt x="48" y="62"/>
                  </a:cubicBezTo>
                  <a:cubicBezTo>
                    <a:pt x="34" y="54"/>
                    <a:pt x="34" y="54"/>
                    <a:pt x="34" y="54"/>
                  </a:cubicBezTo>
                  <a:cubicBezTo>
                    <a:pt x="31" y="52"/>
                    <a:pt x="27" y="54"/>
                    <a:pt x="25" y="57"/>
                  </a:cubicBezTo>
                  <a:cubicBezTo>
                    <a:pt x="11" y="81"/>
                    <a:pt x="11" y="81"/>
                    <a:pt x="11" y="81"/>
                  </a:cubicBezTo>
                  <a:cubicBezTo>
                    <a:pt x="9" y="84"/>
                    <a:pt x="10" y="88"/>
                    <a:pt x="13" y="90"/>
                  </a:cubicBezTo>
                  <a:cubicBezTo>
                    <a:pt x="28" y="99"/>
                    <a:pt x="28" y="99"/>
                    <a:pt x="28" y="99"/>
                  </a:cubicBezTo>
                  <a:cubicBezTo>
                    <a:pt x="26" y="104"/>
                    <a:pt x="24" y="110"/>
                    <a:pt x="23" y="116"/>
                  </a:cubicBezTo>
                  <a:cubicBezTo>
                    <a:pt x="7" y="116"/>
                    <a:pt x="7" y="116"/>
                    <a:pt x="7" y="116"/>
                  </a:cubicBezTo>
                  <a:cubicBezTo>
                    <a:pt x="4" y="116"/>
                    <a:pt x="0" y="119"/>
                    <a:pt x="0" y="123"/>
                  </a:cubicBezTo>
                  <a:cubicBezTo>
                    <a:pt x="0" y="150"/>
                    <a:pt x="0" y="150"/>
                    <a:pt x="0" y="150"/>
                  </a:cubicBezTo>
                  <a:cubicBezTo>
                    <a:pt x="0" y="154"/>
                    <a:pt x="4" y="157"/>
                    <a:pt x="7" y="157"/>
                  </a:cubicBezTo>
                  <a:cubicBezTo>
                    <a:pt x="24" y="157"/>
                    <a:pt x="24" y="157"/>
                    <a:pt x="24" y="157"/>
                  </a:cubicBezTo>
                  <a:cubicBezTo>
                    <a:pt x="25" y="163"/>
                    <a:pt x="27" y="169"/>
                    <a:pt x="29" y="174"/>
                  </a:cubicBezTo>
                  <a:cubicBezTo>
                    <a:pt x="15" y="182"/>
                    <a:pt x="15" y="182"/>
                    <a:pt x="15" y="182"/>
                  </a:cubicBezTo>
                  <a:cubicBezTo>
                    <a:pt x="12" y="184"/>
                    <a:pt x="10" y="188"/>
                    <a:pt x="12" y="192"/>
                  </a:cubicBezTo>
                  <a:cubicBezTo>
                    <a:pt x="26" y="216"/>
                    <a:pt x="26" y="216"/>
                    <a:pt x="26" y="216"/>
                  </a:cubicBezTo>
                  <a:cubicBezTo>
                    <a:pt x="28" y="219"/>
                    <a:pt x="32" y="220"/>
                    <a:pt x="36" y="218"/>
                  </a:cubicBezTo>
                  <a:cubicBezTo>
                    <a:pt x="50" y="210"/>
                    <a:pt x="50" y="210"/>
                    <a:pt x="50" y="210"/>
                  </a:cubicBezTo>
                  <a:cubicBezTo>
                    <a:pt x="54" y="214"/>
                    <a:pt x="58" y="218"/>
                    <a:pt x="63" y="222"/>
                  </a:cubicBezTo>
                  <a:cubicBezTo>
                    <a:pt x="55" y="236"/>
                    <a:pt x="55" y="236"/>
                    <a:pt x="55" y="236"/>
                  </a:cubicBezTo>
                  <a:cubicBezTo>
                    <a:pt x="53" y="239"/>
                    <a:pt x="54" y="244"/>
                    <a:pt x="57" y="245"/>
                  </a:cubicBezTo>
                  <a:cubicBezTo>
                    <a:pt x="81" y="259"/>
                    <a:pt x="81" y="259"/>
                    <a:pt x="81" y="259"/>
                  </a:cubicBezTo>
                  <a:cubicBezTo>
                    <a:pt x="85" y="261"/>
                    <a:pt x="89" y="260"/>
                    <a:pt x="91" y="257"/>
                  </a:cubicBezTo>
                  <a:cubicBezTo>
                    <a:pt x="99" y="242"/>
                    <a:pt x="99" y="242"/>
                    <a:pt x="99" y="242"/>
                  </a:cubicBezTo>
                  <a:cubicBezTo>
                    <a:pt x="104" y="244"/>
                    <a:pt x="110" y="246"/>
                    <a:pt x="116" y="247"/>
                  </a:cubicBezTo>
                  <a:cubicBezTo>
                    <a:pt x="116" y="263"/>
                    <a:pt x="116" y="263"/>
                    <a:pt x="116" y="263"/>
                  </a:cubicBezTo>
                  <a:cubicBezTo>
                    <a:pt x="116" y="267"/>
                    <a:pt x="119" y="270"/>
                    <a:pt x="123" y="270"/>
                  </a:cubicBezTo>
                  <a:cubicBezTo>
                    <a:pt x="151" y="270"/>
                    <a:pt x="151" y="270"/>
                    <a:pt x="151" y="270"/>
                  </a:cubicBezTo>
                  <a:cubicBezTo>
                    <a:pt x="154" y="270"/>
                    <a:pt x="158" y="267"/>
                    <a:pt x="158" y="263"/>
                  </a:cubicBezTo>
                  <a:cubicBezTo>
                    <a:pt x="158" y="246"/>
                    <a:pt x="158" y="246"/>
                    <a:pt x="158" y="246"/>
                  </a:cubicBezTo>
                  <a:cubicBezTo>
                    <a:pt x="163" y="245"/>
                    <a:pt x="169" y="243"/>
                    <a:pt x="175" y="241"/>
                  </a:cubicBezTo>
                  <a:cubicBezTo>
                    <a:pt x="183" y="255"/>
                    <a:pt x="183" y="255"/>
                    <a:pt x="183" y="255"/>
                  </a:cubicBezTo>
                  <a:cubicBezTo>
                    <a:pt x="184" y="259"/>
                    <a:pt x="189" y="260"/>
                    <a:pt x="192" y="258"/>
                  </a:cubicBezTo>
                  <a:cubicBezTo>
                    <a:pt x="216" y="244"/>
                    <a:pt x="216" y="244"/>
                    <a:pt x="216" y="244"/>
                  </a:cubicBezTo>
                  <a:cubicBezTo>
                    <a:pt x="219" y="242"/>
                    <a:pt x="220" y="238"/>
                    <a:pt x="219" y="234"/>
                  </a:cubicBezTo>
                  <a:cubicBezTo>
                    <a:pt x="210" y="220"/>
                    <a:pt x="210" y="220"/>
                    <a:pt x="210" y="220"/>
                  </a:cubicBezTo>
                  <a:cubicBezTo>
                    <a:pt x="215" y="216"/>
                    <a:pt x="219" y="212"/>
                    <a:pt x="223" y="208"/>
                  </a:cubicBezTo>
                  <a:cubicBezTo>
                    <a:pt x="236" y="216"/>
                    <a:pt x="236" y="216"/>
                    <a:pt x="236" y="216"/>
                  </a:cubicBezTo>
                  <a:cubicBezTo>
                    <a:pt x="240" y="217"/>
                    <a:pt x="244" y="216"/>
                    <a:pt x="246" y="213"/>
                  </a:cubicBezTo>
                  <a:cubicBezTo>
                    <a:pt x="260" y="189"/>
                    <a:pt x="260" y="189"/>
                    <a:pt x="260" y="189"/>
                  </a:cubicBezTo>
                  <a:cubicBezTo>
                    <a:pt x="262" y="186"/>
                    <a:pt x="260" y="181"/>
                    <a:pt x="257" y="179"/>
                  </a:cubicBezTo>
                  <a:cubicBezTo>
                    <a:pt x="243" y="171"/>
                    <a:pt x="243" y="171"/>
                    <a:pt x="243" y="171"/>
                  </a:cubicBezTo>
                  <a:cubicBezTo>
                    <a:pt x="245" y="166"/>
                    <a:pt x="246" y="160"/>
                    <a:pt x="247" y="154"/>
                  </a:cubicBezTo>
                  <a:cubicBezTo>
                    <a:pt x="263" y="154"/>
                    <a:pt x="263" y="154"/>
                    <a:pt x="263" y="154"/>
                  </a:cubicBezTo>
                  <a:cubicBezTo>
                    <a:pt x="267" y="154"/>
                    <a:pt x="270" y="151"/>
                    <a:pt x="270" y="147"/>
                  </a:cubicBezTo>
                  <a:cubicBezTo>
                    <a:pt x="270" y="120"/>
                    <a:pt x="270" y="120"/>
                    <a:pt x="270" y="120"/>
                  </a:cubicBezTo>
                  <a:cubicBezTo>
                    <a:pt x="270" y="116"/>
                    <a:pt x="267" y="113"/>
                    <a:pt x="263" y="113"/>
                  </a:cubicBezTo>
                  <a:close/>
                  <a:moveTo>
                    <a:pt x="135" y="207"/>
                  </a:moveTo>
                  <a:cubicBezTo>
                    <a:pt x="96" y="207"/>
                    <a:pt x="63" y="175"/>
                    <a:pt x="63" y="135"/>
                  </a:cubicBezTo>
                  <a:cubicBezTo>
                    <a:pt x="63" y="95"/>
                    <a:pt x="96" y="63"/>
                    <a:pt x="135" y="63"/>
                  </a:cubicBezTo>
                  <a:cubicBezTo>
                    <a:pt x="175" y="63"/>
                    <a:pt x="207" y="95"/>
                    <a:pt x="207" y="135"/>
                  </a:cubicBezTo>
                  <a:cubicBezTo>
                    <a:pt x="207" y="175"/>
                    <a:pt x="175" y="207"/>
                    <a:pt x="135" y="207"/>
                  </a:cubicBezTo>
                  <a:close/>
                </a:path>
              </a:pathLst>
            </a:custGeom>
            <a:solidFill>
              <a:srgbClr val="1695A4"/>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72" name="Freeform 491">
              <a:extLst>
                <a:ext uri="{FF2B5EF4-FFF2-40B4-BE49-F238E27FC236}">
                  <a16:creationId xmlns:a16="http://schemas.microsoft.com/office/drawing/2014/main" id="{7712F1B4-674E-3722-37ED-8C74F63DCE99}"/>
                </a:ext>
              </a:extLst>
            </p:cNvPr>
            <p:cNvSpPr>
              <a:spLocks/>
            </p:cNvSpPr>
            <p:nvPr/>
          </p:nvSpPr>
          <p:spPr bwMode="auto">
            <a:xfrm>
              <a:off x="6884183" y="594734"/>
              <a:ext cx="205855" cy="418265"/>
            </a:xfrm>
            <a:custGeom>
              <a:avLst/>
              <a:gdLst/>
              <a:ahLst/>
              <a:cxnLst>
                <a:cxn ang="0">
                  <a:pos x="133" y="207"/>
                </a:cxn>
                <a:cxn ang="0">
                  <a:pos x="63" y="135"/>
                </a:cxn>
                <a:cxn ang="0">
                  <a:pos x="133" y="63"/>
                </a:cxn>
                <a:cxn ang="0">
                  <a:pos x="133" y="0"/>
                </a:cxn>
                <a:cxn ang="0">
                  <a:pos x="120" y="0"/>
                </a:cxn>
                <a:cxn ang="0">
                  <a:pos x="113" y="7"/>
                </a:cxn>
                <a:cxn ang="0">
                  <a:pos x="113" y="24"/>
                </a:cxn>
                <a:cxn ang="0">
                  <a:pos x="96" y="28"/>
                </a:cxn>
                <a:cxn ang="0">
                  <a:pos x="88" y="15"/>
                </a:cxn>
                <a:cxn ang="0">
                  <a:pos x="78" y="12"/>
                </a:cxn>
                <a:cxn ang="0">
                  <a:pos x="54" y="26"/>
                </a:cxn>
                <a:cxn ang="0">
                  <a:pos x="52" y="35"/>
                </a:cxn>
                <a:cxn ang="0">
                  <a:pos x="60" y="50"/>
                </a:cxn>
                <a:cxn ang="0">
                  <a:pos x="48" y="62"/>
                </a:cxn>
                <a:cxn ang="0">
                  <a:pos x="34" y="54"/>
                </a:cxn>
                <a:cxn ang="0">
                  <a:pos x="25" y="57"/>
                </a:cxn>
                <a:cxn ang="0">
                  <a:pos x="11" y="81"/>
                </a:cxn>
                <a:cxn ang="0">
                  <a:pos x="13" y="90"/>
                </a:cxn>
                <a:cxn ang="0">
                  <a:pos x="28" y="99"/>
                </a:cxn>
                <a:cxn ang="0">
                  <a:pos x="23" y="116"/>
                </a:cxn>
                <a:cxn ang="0">
                  <a:pos x="7" y="116"/>
                </a:cxn>
                <a:cxn ang="0">
                  <a:pos x="0" y="123"/>
                </a:cxn>
                <a:cxn ang="0">
                  <a:pos x="0" y="150"/>
                </a:cxn>
                <a:cxn ang="0">
                  <a:pos x="7" y="157"/>
                </a:cxn>
                <a:cxn ang="0">
                  <a:pos x="24" y="157"/>
                </a:cxn>
                <a:cxn ang="0">
                  <a:pos x="29" y="174"/>
                </a:cxn>
                <a:cxn ang="0">
                  <a:pos x="15" y="182"/>
                </a:cxn>
                <a:cxn ang="0">
                  <a:pos x="12" y="192"/>
                </a:cxn>
                <a:cxn ang="0">
                  <a:pos x="26" y="216"/>
                </a:cxn>
                <a:cxn ang="0">
                  <a:pos x="36" y="218"/>
                </a:cxn>
                <a:cxn ang="0">
                  <a:pos x="50" y="210"/>
                </a:cxn>
                <a:cxn ang="0">
                  <a:pos x="63" y="222"/>
                </a:cxn>
                <a:cxn ang="0">
                  <a:pos x="55" y="236"/>
                </a:cxn>
                <a:cxn ang="0">
                  <a:pos x="57" y="245"/>
                </a:cxn>
                <a:cxn ang="0">
                  <a:pos x="81" y="259"/>
                </a:cxn>
                <a:cxn ang="0">
                  <a:pos x="91" y="257"/>
                </a:cxn>
                <a:cxn ang="0">
                  <a:pos x="99" y="242"/>
                </a:cxn>
                <a:cxn ang="0">
                  <a:pos x="116" y="247"/>
                </a:cxn>
                <a:cxn ang="0">
                  <a:pos x="116" y="263"/>
                </a:cxn>
                <a:cxn ang="0">
                  <a:pos x="123" y="270"/>
                </a:cxn>
                <a:cxn ang="0">
                  <a:pos x="133" y="270"/>
                </a:cxn>
                <a:cxn ang="0">
                  <a:pos x="133" y="207"/>
                </a:cxn>
              </a:cxnLst>
              <a:rect l="0" t="0" r="r" b="b"/>
              <a:pathLst>
                <a:path w="133" h="270">
                  <a:moveTo>
                    <a:pt x="133" y="207"/>
                  </a:moveTo>
                  <a:cubicBezTo>
                    <a:pt x="94" y="206"/>
                    <a:pt x="63" y="174"/>
                    <a:pt x="63" y="135"/>
                  </a:cubicBezTo>
                  <a:cubicBezTo>
                    <a:pt x="63" y="96"/>
                    <a:pt x="94" y="64"/>
                    <a:pt x="133" y="63"/>
                  </a:cubicBezTo>
                  <a:cubicBezTo>
                    <a:pt x="133" y="0"/>
                    <a:pt x="133" y="0"/>
                    <a:pt x="133" y="0"/>
                  </a:cubicBezTo>
                  <a:cubicBezTo>
                    <a:pt x="120" y="0"/>
                    <a:pt x="120" y="0"/>
                    <a:pt x="120" y="0"/>
                  </a:cubicBezTo>
                  <a:cubicBezTo>
                    <a:pt x="116" y="0"/>
                    <a:pt x="113" y="3"/>
                    <a:pt x="113" y="7"/>
                  </a:cubicBezTo>
                  <a:cubicBezTo>
                    <a:pt x="113" y="24"/>
                    <a:pt x="113" y="24"/>
                    <a:pt x="113" y="24"/>
                  </a:cubicBezTo>
                  <a:cubicBezTo>
                    <a:pt x="107" y="25"/>
                    <a:pt x="101" y="26"/>
                    <a:pt x="96" y="28"/>
                  </a:cubicBezTo>
                  <a:cubicBezTo>
                    <a:pt x="88" y="15"/>
                    <a:pt x="88" y="15"/>
                    <a:pt x="88" y="15"/>
                  </a:cubicBezTo>
                  <a:cubicBezTo>
                    <a:pt x="86" y="11"/>
                    <a:pt x="82" y="10"/>
                    <a:pt x="78" y="12"/>
                  </a:cubicBezTo>
                  <a:cubicBezTo>
                    <a:pt x="54" y="26"/>
                    <a:pt x="54" y="26"/>
                    <a:pt x="54" y="26"/>
                  </a:cubicBezTo>
                  <a:cubicBezTo>
                    <a:pt x="51" y="28"/>
                    <a:pt x="50" y="32"/>
                    <a:pt x="52" y="35"/>
                  </a:cubicBezTo>
                  <a:cubicBezTo>
                    <a:pt x="60" y="50"/>
                    <a:pt x="60" y="50"/>
                    <a:pt x="60" y="50"/>
                  </a:cubicBezTo>
                  <a:cubicBezTo>
                    <a:pt x="56" y="54"/>
                    <a:pt x="52" y="58"/>
                    <a:pt x="48" y="62"/>
                  </a:cubicBezTo>
                  <a:cubicBezTo>
                    <a:pt x="34" y="54"/>
                    <a:pt x="34" y="54"/>
                    <a:pt x="34" y="54"/>
                  </a:cubicBezTo>
                  <a:cubicBezTo>
                    <a:pt x="31" y="52"/>
                    <a:pt x="27" y="54"/>
                    <a:pt x="25" y="57"/>
                  </a:cubicBezTo>
                  <a:cubicBezTo>
                    <a:pt x="11" y="81"/>
                    <a:pt x="11" y="81"/>
                    <a:pt x="11" y="81"/>
                  </a:cubicBezTo>
                  <a:cubicBezTo>
                    <a:pt x="9" y="84"/>
                    <a:pt x="10" y="88"/>
                    <a:pt x="13" y="90"/>
                  </a:cubicBezTo>
                  <a:cubicBezTo>
                    <a:pt x="28" y="99"/>
                    <a:pt x="28" y="99"/>
                    <a:pt x="28" y="99"/>
                  </a:cubicBezTo>
                  <a:cubicBezTo>
                    <a:pt x="26" y="104"/>
                    <a:pt x="24" y="110"/>
                    <a:pt x="23" y="116"/>
                  </a:cubicBezTo>
                  <a:cubicBezTo>
                    <a:pt x="7" y="116"/>
                    <a:pt x="7" y="116"/>
                    <a:pt x="7" y="116"/>
                  </a:cubicBezTo>
                  <a:cubicBezTo>
                    <a:pt x="4" y="116"/>
                    <a:pt x="0" y="119"/>
                    <a:pt x="0" y="123"/>
                  </a:cubicBezTo>
                  <a:cubicBezTo>
                    <a:pt x="0" y="150"/>
                    <a:pt x="0" y="150"/>
                    <a:pt x="0" y="150"/>
                  </a:cubicBezTo>
                  <a:cubicBezTo>
                    <a:pt x="0" y="154"/>
                    <a:pt x="4" y="157"/>
                    <a:pt x="7" y="157"/>
                  </a:cubicBezTo>
                  <a:cubicBezTo>
                    <a:pt x="24" y="157"/>
                    <a:pt x="24" y="157"/>
                    <a:pt x="24" y="157"/>
                  </a:cubicBezTo>
                  <a:cubicBezTo>
                    <a:pt x="25" y="163"/>
                    <a:pt x="27" y="169"/>
                    <a:pt x="29" y="174"/>
                  </a:cubicBezTo>
                  <a:cubicBezTo>
                    <a:pt x="15" y="182"/>
                    <a:pt x="15" y="182"/>
                    <a:pt x="15" y="182"/>
                  </a:cubicBezTo>
                  <a:cubicBezTo>
                    <a:pt x="12" y="184"/>
                    <a:pt x="10" y="188"/>
                    <a:pt x="12" y="192"/>
                  </a:cubicBezTo>
                  <a:cubicBezTo>
                    <a:pt x="26" y="216"/>
                    <a:pt x="26" y="216"/>
                    <a:pt x="26" y="216"/>
                  </a:cubicBezTo>
                  <a:cubicBezTo>
                    <a:pt x="28" y="219"/>
                    <a:pt x="32" y="220"/>
                    <a:pt x="36" y="218"/>
                  </a:cubicBezTo>
                  <a:cubicBezTo>
                    <a:pt x="50" y="210"/>
                    <a:pt x="50" y="210"/>
                    <a:pt x="50" y="210"/>
                  </a:cubicBezTo>
                  <a:cubicBezTo>
                    <a:pt x="54" y="214"/>
                    <a:pt x="58" y="218"/>
                    <a:pt x="63" y="222"/>
                  </a:cubicBezTo>
                  <a:cubicBezTo>
                    <a:pt x="55" y="236"/>
                    <a:pt x="55" y="236"/>
                    <a:pt x="55" y="236"/>
                  </a:cubicBezTo>
                  <a:cubicBezTo>
                    <a:pt x="53" y="239"/>
                    <a:pt x="54" y="244"/>
                    <a:pt x="57" y="245"/>
                  </a:cubicBezTo>
                  <a:cubicBezTo>
                    <a:pt x="81" y="259"/>
                    <a:pt x="81" y="259"/>
                    <a:pt x="81" y="259"/>
                  </a:cubicBezTo>
                  <a:cubicBezTo>
                    <a:pt x="85" y="261"/>
                    <a:pt x="89" y="260"/>
                    <a:pt x="91" y="257"/>
                  </a:cubicBezTo>
                  <a:cubicBezTo>
                    <a:pt x="99" y="242"/>
                    <a:pt x="99" y="242"/>
                    <a:pt x="99" y="242"/>
                  </a:cubicBezTo>
                  <a:cubicBezTo>
                    <a:pt x="104" y="244"/>
                    <a:pt x="110" y="246"/>
                    <a:pt x="116" y="247"/>
                  </a:cubicBezTo>
                  <a:cubicBezTo>
                    <a:pt x="116" y="263"/>
                    <a:pt x="116" y="263"/>
                    <a:pt x="116" y="263"/>
                  </a:cubicBezTo>
                  <a:cubicBezTo>
                    <a:pt x="116" y="267"/>
                    <a:pt x="119" y="270"/>
                    <a:pt x="123" y="270"/>
                  </a:cubicBezTo>
                  <a:cubicBezTo>
                    <a:pt x="133" y="270"/>
                    <a:pt x="133" y="270"/>
                    <a:pt x="133" y="270"/>
                  </a:cubicBezTo>
                  <a:lnTo>
                    <a:pt x="133" y="207"/>
                  </a:lnTo>
                  <a:close/>
                </a:path>
              </a:pathLst>
            </a:custGeom>
            <a:solidFill>
              <a:srgbClr val="15B0B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73" name="Freeform 492">
              <a:extLst>
                <a:ext uri="{FF2B5EF4-FFF2-40B4-BE49-F238E27FC236}">
                  <a16:creationId xmlns:a16="http://schemas.microsoft.com/office/drawing/2014/main" id="{90BB2D26-6327-4CE8-A5A7-D3F2F67917D5}"/>
                </a:ext>
              </a:extLst>
            </p:cNvPr>
            <p:cNvSpPr>
              <a:spLocks noEditPoints="1"/>
            </p:cNvSpPr>
            <p:nvPr/>
          </p:nvSpPr>
          <p:spPr bwMode="auto">
            <a:xfrm>
              <a:off x="6958264" y="667504"/>
              <a:ext cx="270758" cy="272725"/>
            </a:xfrm>
            <a:custGeom>
              <a:avLst/>
              <a:gdLst/>
              <a:ahLst/>
              <a:cxnLst>
                <a:cxn ang="0">
                  <a:pos x="87" y="0"/>
                </a:cxn>
                <a:cxn ang="0">
                  <a:pos x="0" y="88"/>
                </a:cxn>
                <a:cxn ang="0">
                  <a:pos x="87" y="176"/>
                </a:cxn>
                <a:cxn ang="0">
                  <a:pos x="175" y="88"/>
                </a:cxn>
                <a:cxn ang="0">
                  <a:pos x="87" y="0"/>
                </a:cxn>
                <a:cxn ang="0">
                  <a:pos x="87" y="160"/>
                </a:cxn>
                <a:cxn ang="0">
                  <a:pos x="15" y="88"/>
                </a:cxn>
                <a:cxn ang="0">
                  <a:pos x="87" y="16"/>
                </a:cxn>
                <a:cxn ang="0">
                  <a:pos x="159" y="88"/>
                </a:cxn>
                <a:cxn ang="0">
                  <a:pos x="87" y="160"/>
                </a:cxn>
              </a:cxnLst>
              <a:rect l="0" t="0" r="r" b="b"/>
              <a:pathLst>
                <a:path w="175" h="176">
                  <a:moveTo>
                    <a:pt x="87" y="0"/>
                  </a:moveTo>
                  <a:cubicBezTo>
                    <a:pt x="39" y="0"/>
                    <a:pt x="0" y="40"/>
                    <a:pt x="0" y="88"/>
                  </a:cubicBezTo>
                  <a:cubicBezTo>
                    <a:pt x="0" y="136"/>
                    <a:pt x="39" y="176"/>
                    <a:pt x="87" y="176"/>
                  </a:cubicBezTo>
                  <a:cubicBezTo>
                    <a:pt x="136" y="176"/>
                    <a:pt x="175" y="136"/>
                    <a:pt x="175" y="88"/>
                  </a:cubicBezTo>
                  <a:cubicBezTo>
                    <a:pt x="175" y="40"/>
                    <a:pt x="136" y="0"/>
                    <a:pt x="87" y="0"/>
                  </a:cubicBezTo>
                  <a:close/>
                  <a:moveTo>
                    <a:pt x="87" y="160"/>
                  </a:moveTo>
                  <a:cubicBezTo>
                    <a:pt x="48" y="160"/>
                    <a:pt x="15" y="128"/>
                    <a:pt x="15" y="88"/>
                  </a:cubicBezTo>
                  <a:cubicBezTo>
                    <a:pt x="15" y="48"/>
                    <a:pt x="48" y="16"/>
                    <a:pt x="87" y="16"/>
                  </a:cubicBezTo>
                  <a:cubicBezTo>
                    <a:pt x="127" y="16"/>
                    <a:pt x="159" y="48"/>
                    <a:pt x="159" y="88"/>
                  </a:cubicBezTo>
                  <a:cubicBezTo>
                    <a:pt x="159" y="128"/>
                    <a:pt x="127" y="160"/>
                    <a:pt x="87" y="160"/>
                  </a:cubicBezTo>
                  <a:close/>
                </a:path>
              </a:pathLst>
            </a:custGeom>
            <a:solidFill>
              <a:srgbClr val="1695A4"/>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74" name="Freeform 493">
              <a:extLst>
                <a:ext uri="{FF2B5EF4-FFF2-40B4-BE49-F238E27FC236}">
                  <a16:creationId xmlns:a16="http://schemas.microsoft.com/office/drawing/2014/main" id="{4B56CF5D-4694-855E-5B39-28750B67AE4E}"/>
                </a:ext>
              </a:extLst>
            </p:cNvPr>
            <p:cNvSpPr>
              <a:spLocks/>
            </p:cNvSpPr>
            <p:nvPr/>
          </p:nvSpPr>
          <p:spPr bwMode="auto">
            <a:xfrm>
              <a:off x="7090037" y="667504"/>
              <a:ext cx="138985" cy="272725"/>
            </a:xfrm>
            <a:custGeom>
              <a:avLst/>
              <a:gdLst/>
              <a:ahLst/>
              <a:cxnLst>
                <a:cxn ang="0">
                  <a:pos x="2" y="0"/>
                </a:cxn>
                <a:cxn ang="0">
                  <a:pos x="0" y="0"/>
                </a:cxn>
                <a:cxn ang="0">
                  <a:pos x="0" y="16"/>
                </a:cxn>
                <a:cxn ang="0">
                  <a:pos x="2" y="16"/>
                </a:cxn>
                <a:cxn ang="0">
                  <a:pos x="74" y="88"/>
                </a:cxn>
                <a:cxn ang="0">
                  <a:pos x="2" y="160"/>
                </a:cxn>
                <a:cxn ang="0">
                  <a:pos x="0" y="160"/>
                </a:cxn>
                <a:cxn ang="0">
                  <a:pos x="0" y="175"/>
                </a:cxn>
                <a:cxn ang="0">
                  <a:pos x="2" y="176"/>
                </a:cxn>
                <a:cxn ang="0">
                  <a:pos x="90" y="88"/>
                </a:cxn>
                <a:cxn ang="0">
                  <a:pos x="2" y="0"/>
                </a:cxn>
              </a:cxnLst>
              <a:rect l="0" t="0" r="r" b="b"/>
              <a:pathLst>
                <a:path w="90" h="176">
                  <a:moveTo>
                    <a:pt x="2" y="0"/>
                  </a:moveTo>
                  <a:cubicBezTo>
                    <a:pt x="1" y="0"/>
                    <a:pt x="1" y="0"/>
                    <a:pt x="0" y="0"/>
                  </a:cubicBezTo>
                  <a:cubicBezTo>
                    <a:pt x="0" y="16"/>
                    <a:pt x="0" y="16"/>
                    <a:pt x="0" y="16"/>
                  </a:cubicBezTo>
                  <a:cubicBezTo>
                    <a:pt x="1" y="16"/>
                    <a:pt x="1" y="16"/>
                    <a:pt x="2" y="16"/>
                  </a:cubicBezTo>
                  <a:cubicBezTo>
                    <a:pt x="42" y="16"/>
                    <a:pt x="74" y="48"/>
                    <a:pt x="74" y="88"/>
                  </a:cubicBezTo>
                  <a:cubicBezTo>
                    <a:pt x="74" y="128"/>
                    <a:pt x="42" y="160"/>
                    <a:pt x="2" y="160"/>
                  </a:cubicBezTo>
                  <a:cubicBezTo>
                    <a:pt x="1" y="160"/>
                    <a:pt x="1" y="160"/>
                    <a:pt x="0" y="160"/>
                  </a:cubicBezTo>
                  <a:cubicBezTo>
                    <a:pt x="0" y="175"/>
                    <a:pt x="0" y="175"/>
                    <a:pt x="0" y="175"/>
                  </a:cubicBezTo>
                  <a:cubicBezTo>
                    <a:pt x="1" y="175"/>
                    <a:pt x="1" y="176"/>
                    <a:pt x="2" y="176"/>
                  </a:cubicBezTo>
                  <a:cubicBezTo>
                    <a:pt x="51" y="176"/>
                    <a:pt x="90" y="136"/>
                    <a:pt x="90" y="88"/>
                  </a:cubicBezTo>
                  <a:cubicBezTo>
                    <a:pt x="90" y="40"/>
                    <a:pt x="51" y="0"/>
                    <a:pt x="2" y="0"/>
                  </a:cubicBezTo>
                  <a:close/>
                </a:path>
              </a:pathLst>
            </a:custGeom>
            <a:solidFill>
              <a:srgbClr val="15B0B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75" name="Freeform 494">
              <a:extLst>
                <a:ext uri="{FF2B5EF4-FFF2-40B4-BE49-F238E27FC236}">
                  <a16:creationId xmlns:a16="http://schemas.microsoft.com/office/drawing/2014/main" id="{4A2FA402-00EE-0767-55EF-F769F65482C2}"/>
                </a:ext>
              </a:extLst>
            </p:cNvPr>
            <p:cNvSpPr>
              <a:spLocks/>
            </p:cNvSpPr>
            <p:nvPr/>
          </p:nvSpPr>
          <p:spPr bwMode="auto">
            <a:xfrm>
              <a:off x="7117572" y="828123"/>
              <a:ext cx="226178" cy="226178"/>
            </a:xfrm>
            <a:custGeom>
              <a:avLst/>
              <a:gdLst/>
              <a:ahLst/>
              <a:cxnLst>
                <a:cxn ang="0">
                  <a:pos x="135" y="135"/>
                </a:cxn>
                <a:cxn ang="0">
                  <a:pos x="135" y="135"/>
                </a:cxn>
                <a:cxn ang="0">
                  <a:pos x="95" y="135"/>
                </a:cxn>
                <a:cxn ang="0">
                  <a:pos x="10" y="50"/>
                </a:cxn>
                <a:cxn ang="0">
                  <a:pos x="10" y="10"/>
                </a:cxn>
                <a:cxn ang="0">
                  <a:pos x="10" y="10"/>
                </a:cxn>
                <a:cxn ang="0">
                  <a:pos x="50" y="11"/>
                </a:cxn>
                <a:cxn ang="0">
                  <a:pos x="135" y="96"/>
                </a:cxn>
                <a:cxn ang="0">
                  <a:pos x="135" y="135"/>
                </a:cxn>
              </a:cxnLst>
              <a:rect l="0" t="0" r="r" b="b"/>
              <a:pathLst>
                <a:path w="146" h="146">
                  <a:moveTo>
                    <a:pt x="135" y="135"/>
                  </a:moveTo>
                  <a:cubicBezTo>
                    <a:pt x="135" y="135"/>
                    <a:pt x="135" y="135"/>
                    <a:pt x="135" y="135"/>
                  </a:cubicBezTo>
                  <a:cubicBezTo>
                    <a:pt x="124" y="146"/>
                    <a:pt x="106" y="146"/>
                    <a:pt x="95" y="135"/>
                  </a:cubicBezTo>
                  <a:cubicBezTo>
                    <a:pt x="10" y="50"/>
                    <a:pt x="10" y="50"/>
                    <a:pt x="10" y="50"/>
                  </a:cubicBezTo>
                  <a:cubicBezTo>
                    <a:pt x="0" y="39"/>
                    <a:pt x="0" y="21"/>
                    <a:pt x="10" y="10"/>
                  </a:cubicBezTo>
                  <a:cubicBezTo>
                    <a:pt x="10" y="10"/>
                    <a:pt x="10" y="10"/>
                    <a:pt x="10" y="10"/>
                  </a:cubicBezTo>
                  <a:cubicBezTo>
                    <a:pt x="21" y="0"/>
                    <a:pt x="39" y="0"/>
                    <a:pt x="50" y="11"/>
                  </a:cubicBezTo>
                  <a:cubicBezTo>
                    <a:pt x="135" y="96"/>
                    <a:pt x="135" y="96"/>
                    <a:pt x="135" y="96"/>
                  </a:cubicBezTo>
                  <a:cubicBezTo>
                    <a:pt x="146" y="107"/>
                    <a:pt x="146" y="124"/>
                    <a:pt x="135" y="135"/>
                  </a:cubicBezTo>
                  <a:close/>
                </a:path>
              </a:pathLst>
            </a:custGeom>
            <a:solidFill>
              <a:srgbClr val="F99B1C"/>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76" name="Freeform 495">
              <a:extLst>
                <a:ext uri="{FF2B5EF4-FFF2-40B4-BE49-F238E27FC236}">
                  <a16:creationId xmlns:a16="http://schemas.microsoft.com/office/drawing/2014/main" id="{87EFA07C-E538-A118-DE7D-6AC6B622889D}"/>
                </a:ext>
              </a:extLst>
            </p:cNvPr>
            <p:cNvSpPr>
              <a:spLocks/>
            </p:cNvSpPr>
            <p:nvPr/>
          </p:nvSpPr>
          <p:spPr bwMode="auto">
            <a:xfrm>
              <a:off x="7145762" y="874670"/>
              <a:ext cx="168486" cy="169142"/>
            </a:xfrm>
            <a:custGeom>
              <a:avLst/>
              <a:gdLst/>
              <a:ahLst/>
              <a:cxnLst>
                <a:cxn ang="0">
                  <a:pos x="105" y="105"/>
                </a:cxn>
                <a:cxn ang="0">
                  <a:pos x="89" y="105"/>
                </a:cxn>
                <a:cxn ang="0">
                  <a:pos x="4" y="19"/>
                </a:cxn>
                <a:cxn ang="0">
                  <a:pos x="4" y="4"/>
                </a:cxn>
                <a:cxn ang="0">
                  <a:pos x="20" y="4"/>
                </a:cxn>
                <a:cxn ang="0">
                  <a:pos x="105" y="89"/>
                </a:cxn>
                <a:cxn ang="0">
                  <a:pos x="105" y="105"/>
                </a:cxn>
              </a:cxnLst>
              <a:rect l="0" t="0" r="r" b="b"/>
              <a:pathLst>
                <a:path w="109" h="109">
                  <a:moveTo>
                    <a:pt x="105" y="105"/>
                  </a:moveTo>
                  <a:cubicBezTo>
                    <a:pt x="100" y="109"/>
                    <a:pt x="94" y="109"/>
                    <a:pt x="89" y="105"/>
                  </a:cubicBezTo>
                  <a:cubicBezTo>
                    <a:pt x="4" y="19"/>
                    <a:pt x="4" y="19"/>
                    <a:pt x="4" y="19"/>
                  </a:cubicBezTo>
                  <a:cubicBezTo>
                    <a:pt x="0" y="15"/>
                    <a:pt x="0" y="8"/>
                    <a:pt x="4" y="4"/>
                  </a:cubicBezTo>
                  <a:cubicBezTo>
                    <a:pt x="9" y="0"/>
                    <a:pt x="16" y="0"/>
                    <a:pt x="20" y="4"/>
                  </a:cubicBezTo>
                  <a:cubicBezTo>
                    <a:pt x="105" y="89"/>
                    <a:pt x="105" y="89"/>
                    <a:pt x="105" y="89"/>
                  </a:cubicBezTo>
                  <a:cubicBezTo>
                    <a:pt x="109" y="94"/>
                    <a:pt x="109" y="100"/>
                    <a:pt x="105" y="105"/>
                  </a:cubicBezTo>
                  <a:close/>
                </a:path>
              </a:pathLst>
            </a:custGeom>
            <a:solidFill>
              <a:srgbClr val="FEC00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77" name="Freeform 496">
              <a:extLst>
                <a:ext uri="{FF2B5EF4-FFF2-40B4-BE49-F238E27FC236}">
                  <a16:creationId xmlns:a16="http://schemas.microsoft.com/office/drawing/2014/main" id="{244F334D-4A0F-C117-414B-0E35F5C0029E}"/>
                </a:ext>
              </a:extLst>
            </p:cNvPr>
            <p:cNvSpPr>
              <a:spLocks/>
            </p:cNvSpPr>
            <p:nvPr/>
          </p:nvSpPr>
          <p:spPr bwMode="auto">
            <a:xfrm>
              <a:off x="6828458" y="537042"/>
              <a:ext cx="337628" cy="337628"/>
            </a:xfrm>
            <a:custGeom>
              <a:avLst/>
              <a:gdLst/>
              <a:ahLst/>
              <a:cxnLst>
                <a:cxn ang="0">
                  <a:pos x="32" y="32"/>
                </a:cxn>
                <a:cxn ang="0">
                  <a:pos x="32" y="32"/>
                </a:cxn>
                <a:cxn ang="0">
                  <a:pos x="109" y="0"/>
                </a:cxn>
                <a:cxn ang="0">
                  <a:pos x="218" y="110"/>
                </a:cxn>
                <a:cxn ang="0">
                  <a:pos x="186" y="186"/>
                </a:cxn>
                <a:cxn ang="0">
                  <a:pos x="108" y="218"/>
                </a:cxn>
                <a:cxn ang="0">
                  <a:pos x="32" y="186"/>
                </a:cxn>
                <a:cxn ang="0">
                  <a:pos x="0" y="109"/>
                </a:cxn>
                <a:cxn ang="0">
                  <a:pos x="32" y="32"/>
                </a:cxn>
              </a:cxnLst>
              <a:rect l="0" t="0" r="r" b="b"/>
              <a:pathLst>
                <a:path w="218" h="218">
                  <a:moveTo>
                    <a:pt x="32" y="32"/>
                  </a:moveTo>
                  <a:cubicBezTo>
                    <a:pt x="32" y="32"/>
                    <a:pt x="32" y="32"/>
                    <a:pt x="32" y="32"/>
                  </a:cubicBezTo>
                  <a:cubicBezTo>
                    <a:pt x="52" y="12"/>
                    <a:pt x="80" y="0"/>
                    <a:pt x="109" y="0"/>
                  </a:cubicBezTo>
                  <a:cubicBezTo>
                    <a:pt x="169" y="1"/>
                    <a:pt x="218" y="49"/>
                    <a:pt x="218" y="110"/>
                  </a:cubicBezTo>
                  <a:cubicBezTo>
                    <a:pt x="218" y="138"/>
                    <a:pt x="206" y="166"/>
                    <a:pt x="186" y="186"/>
                  </a:cubicBezTo>
                  <a:cubicBezTo>
                    <a:pt x="165" y="207"/>
                    <a:pt x="138" y="218"/>
                    <a:pt x="108" y="218"/>
                  </a:cubicBezTo>
                  <a:cubicBezTo>
                    <a:pt x="79" y="218"/>
                    <a:pt x="52" y="207"/>
                    <a:pt x="32" y="186"/>
                  </a:cubicBezTo>
                  <a:cubicBezTo>
                    <a:pt x="11" y="166"/>
                    <a:pt x="0" y="138"/>
                    <a:pt x="0" y="109"/>
                  </a:cubicBezTo>
                  <a:cubicBezTo>
                    <a:pt x="0" y="80"/>
                    <a:pt x="11" y="53"/>
                    <a:pt x="32" y="32"/>
                  </a:cubicBez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78" name="Freeform 497">
              <a:extLst>
                <a:ext uri="{FF2B5EF4-FFF2-40B4-BE49-F238E27FC236}">
                  <a16:creationId xmlns:a16="http://schemas.microsoft.com/office/drawing/2014/main" id="{CB388A2E-3F56-6F97-497A-60599DF65B10}"/>
                </a:ext>
              </a:extLst>
            </p:cNvPr>
            <p:cNvSpPr>
              <a:spLocks/>
            </p:cNvSpPr>
            <p:nvPr/>
          </p:nvSpPr>
          <p:spPr bwMode="auto">
            <a:xfrm>
              <a:off x="6871727" y="580966"/>
              <a:ext cx="250435" cy="250435"/>
            </a:xfrm>
            <a:custGeom>
              <a:avLst/>
              <a:gdLst/>
              <a:ahLst/>
              <a:cxnLst>
                <a:cxn ang="0">
                  <a:pos x="23" y="24"/>
                </a:cxn>
                <a:cxn ang="0">
                  <a:pos x="0" y="81"/>
                </a:cxn>
                <a:cxn ang="0">
                  <a:pos x="80" y="162"/>
                </a:cxn>
                <a:cxn ang="0">
                  <a:pos x="138" y="139"/>
                </a:cxn>
                <a:cxn ang="0">
                  <a:pos x="138" y="139"/>
                </a:cxn>
                <a:cxn ang="0">
                  <a:pos x="162" y="81"/>
                </a:cxn>
                <a:cxn ang="0">
                  <a:pos x="138" y="24"/>
                </a:cxn>
                <a:cxn ang="0">
                  <a:pos x="81" y="0"/>
                </a:cxn>
                <a:cxn ang="0">
                  <a:pos x="23" y="24"/>
                </a:cxn>
              </a:cxnLst>
              <a:rect l="0" t="0" r="r" b="b"/>
              <a:pathLst>
                <a:path w="162" h="162">
                  <a:moveTo>
                    <a:pt x="23" y="24"/>
                  </a:moveTo>
                  <a:cubicBezTo>
                    <a:pt x="8" y="39"/>
                    <a:pt x="0" y="60"/>
                    <a:pt x="0" y="81"/>
                  </a:cubicBezTo>
                  <a:cubicBezTo>
                    <a:pt x="0" y="126"/>
                    <a:pt x="36" y="162"/>
                    <a:pt x="80" y="162"/>
                  </a:cubicBezTo>
                  <a:cubicBezTo>
                    <a:pt x="102" y="162"/>
                    <a:pt x="123" y="154"/>
                    <a:pt x="138" y="139"/>
                  </a:cubicBezTo>
                  <a:cubicBezTo>
                    <a:pt x="138" y="139"/>
                    <a:pt x="138" y="139"/>
                    <a:pt x="138" y="139"/>
                  </a:cubicBezTo>
                  <a:cubicBezTo>
                    <a:pt x="153" y="123"/>
                    <a:pt x="162" y="103"/>
                    <a:pt x="162" y="81"/>
                  </a:cubicBezTo>
                  <a:cubicBezTo>
                    <a:pt x="162" y="60"/>
                    <a:pt x="153" y="40"/>
                    <a:pt x="138" y="24"/>
                  </a:cubicBezTo>
                  <a:cubicBezTo>
                    <a:pt x="123" y="9"/>
                    <a:pt x="102" y="0"/>
                    <a:pt x="81" y="0"/>
                  </a:cubicBezTo>
                  <a:cubicBezTo>
                    <a:pt x="59" y="0"/>
                    <a:pt x="39" y="9"/>
                    <a:pt x="23" y="24"/>
                  </a:cubicBezTo>
                  <a:close/>
                </a:path>
              </a:pathLst>
            </a:custGeom>
            <a:solidFill>
              <a:srgbClr val="D1ECFB"/>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79" name="Freeform 498">
              <a:extLst>
                <a:ext uri="{FF2B5EF4-FFF2-40B4-BE49-F238E27FC236}">
                  <a16:creationId xmlns:a16="http://schemas.microsoft.com/office/drawing/2014/main" id="{5B646F9E-599E-E37C-1465-2858CB3D82DE}"/>
                </a:ext>
              </a:extLst>
            </p:cNvPr>
            <p:cNvSpPr>
              <a:spLocks/>
            </p:cNvSpPr>
            <p:nvPr/>
          </p:nvSpPr>
          <p:spPr bwMode="auto">
            <a:xfrm>
              <a:off x="6894672" y="580966"/>
              <a:ext cx="227489" cy="242568"/>
            </a:xfrm>
            <a:custGeom>
              <a:avLst/>
              <a:gdLst/>
              <a:ahLst/>
              <a:cxnLst>
                <a:cxn ang="0">
                  <a:pos x="123" y="24"/>
                </a:cxn>
                <a:cxn ang="0">
                  <a:pos x="66" y="0"/>
                </a:cxn>
                <a:cxn ang="0">
                  <a:pos x="48" y="2"/>
                </a:cxn>
                <a:cxn ang="0">
                  <a:pos x="24" y="19"/>
                </a:cxn>
                <a:cxn ang="0">
                  <a:pos x="0" y="76"/>
                </a:cxn>
                <a:cxn ang="0">
                  <a:pos x="81" y="157"/>
                </a:cxn>
                <a:cxn ang="0">
                  <a:pos x="99" y="155"/>
                </a:cxn>
                <a:cxn ang="0">
                  <a:pos x="123" y="139"/>
                </a:cxn>
                <a:cxn ang="0">
                  <a:pos x="123" y="139"/>
                </a:cxn>
                <a:cxn ang="0">
                  <a:pos x="147" y="81"/>
                </a:cxn>
                <a:cxn ang="0">
                  <a:pos x="123" y="24"/>
                </a:cxn>
              </a:cxnLst>
              <a:rect l="0" t="0" r="r" b="b"/>
              <a:pathLst>
                <a:path w="147" h="157">
                  <a:moveTo>
                    <a:pt x="123" y="24"/>
                  </a:moveTo>
                  <a:cubicBezTo>
                    <a:pt x="108" y="9"/>
                    <a:pt x="87" y="0"/>
                    <a:pt x="66" y="0"/>
                  </a:cubicBezTo>
                  <a:cubicBezTo>
                    <a:pt x="60" y="0"/>
                    <a:pt x="54" y="1"/>
                    <a:pt x="48" y="2"/>
                  </a:cubicBezTo>
                  <a:cubicBezTo>
                    <a:pt x="39" y="6"/>
                    <a:pt x="31" y="12"/>
                    <a:pt x="24" y="19"/>
                  </a:cubicBezTo>
                  <a:cubicBezTo>
                    <a:pt x="9" y="34"/>
                    <a:pt x="0" y="54"/>
                    <a:pt x="0" y="76"/>
                  </a:cubicBezTo>
                  <a:cubicBezTo>
                    <a:pt x="0" y="121"/>
                    <a:pt x="36" y="157"/>
                    <a:pt x="81" y="157"/>
                  </a:cubicBezTo>
                  <a:cubicBezTo>
                    <a:pt x="87" y="157"/>
                    <a:pt x="93" y="157"/>
                    <a:pt x="99" y="155"/>
                  </a:cubicBezTo>
                  <a:cubicBezTo>
                    <a:pt x="108" y="151"/>
                    <a:pt x="116" y="146"/>
                    <a:pt x="123" y="139"/>
                  </a:cubicBezTo>
                  <a:cubicBezTo>
                    <a:pt x="123" y="139"/>
                    <a:pt x="123" y="139"/>
                    <a:pt x="123" y="139"/>
                  </a:cubicBezTo>
                  <a:cubicBezTo>
                    <a:pt x="138" y="123"/>
                    <a:pt x="147" y="103"/>
                    <a:pt x="147" y="81"/>
                  </a:cubicBezTo>
                  <a:cubicBezTo>
                    <a:pt x="147" y="60"/>
                    <a:pt x="138" y="40"/>
                    <a:pt x="123" y="24"/>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80" name="Freeform 499">
              <a:extLst>
                <a:ext uri="{FF2B5EF4-FFF2-40B4-BE49-F238E27FC236}">
                  <a16:creationId xmlns:a16="http://schemas.microsoft.com/office/drawing/2014/main" id="{63A54906-B948-D89E-CCEA-783EC3B285EB}"/>
                </a:ext>
              </a:extLst>
            </p:cNvPr>
            <p:cNvSpPr>
              <a:spLocks/>
            </p:cNvSpPr>
            <p:nvPr/>
          </p:nvSpPr>
          <p:spPr bwMode="auto">
            <a:xfrm>
              <a:off x="7085448" y="795999"/>
              <a:ext cx="74081" cy="74081"/>
            </a:xfrm>
            <a:custGeom>
              <a:avLst/>
              <a:gdLst/>
              <a:ahLst/>
              <a:cxnLst>
                <a:cxn ang="0">
                  <a:pos x="42" y="43"/>
                </a:cxn>
                <a:cxn ang="0">
                  <a:pos x="23" y="43"/>
                </a:cxn>
                <a:cxn ang="0">
                  <a:pos x="5" y="25"/>
                </a:cxn>
                <a:cxn ang="0">
                  <a:pos x="5" y="5"/>
                </a:cxn>
                <a:cxn ang="0">
                  <a:pos x="5" y="5"/>
                </a:cxn>
                <a:cxn ang="0">
                  <a:pos x="25" y="5"/>
                </a:cxn>
                <a:cxn ang="0">
                  <a:pos x="42" y="23"/>
                </a:cxn>
                <a:cxn ang="0">
                  <a:pos x="42" y="43"/>
                </a:cxn>
                <a:cxn ang="0">
                  <a:pos x="42" y="43"/>
                </a:cxn>
              </a:cxnLst>
              <a:rect l="0" t="0" r="r" b="b"/>
              <a:pathLst>
                <a:path w="48" h="48">
                  <a:moveTo>
                    <a:pt x="42" y="43"/>
                  </a:moveTo>
                  <a:cubicBezTo>
                    <a:pt x="37" y="48"/>
                    <a:pt x="28" y="48"/>
                    <a:pt x="23" y="43"/>
                  </a:cubicBezTo>
                  <a:cubicBezTo>
                    <a:pt x="5" y="25"/>
                    <a:pt x="5" y="25"/>
                    <a:pt x="5" y="25"/>
                  </a:cubicBezTo>
                  <a:cubicBezTo>
                    <a:pt x="0" y="19"/>
                    <a:pt x="0" y="11"/>
                    <a:pt x="5" y="5"/>
                  </a:cubicBezTo>
                  <a:cubicBezTo>
                    <a:pt x="5" y="5"/>
                    <a:pt x="5" y="5"/>
                    <a:pt x="5" y="5"/>
                  </a:cubicBezTo>
                  <a:cubicBezTo>
                    <a:pt x="11" y="0"/>
                    <a:pt x="20" y="0"/>
                    <a:pt x="25" y="5"/>
                  </a:cubicBezTo>
                  <a:cubicBezTo>
                    <a:pt x="42" y="23"/>
                    <a:pt x="42" y="23"/>
                    <a:pt x="42" y="23"/>
                  </a:cubicBezTo>
                  <a:cubicBezTo>
                    <a:pt x="48" y="29"/>
                    <a:pt x="48" y="37"/>
                    <a:pt x="42" y="43"/>
                  </a:cubicBezTo>
                  <a:cubicBezTo>
                    <a:pt x="42" y="43"/>
                    <a:pt x="42" y="43"/>
                    <a:pt x="42" y="43"/>
                  </a:cubicBez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81" name="Freeform 500">
              <a:extLst>
                <a:ext uri="{FF2B5EF4-FFF2-40B4-BE49-F238E27FC236}">
                  <a16:creationId xmlns:a16="http://schemas.microsoft.com/office/drawing/2014/main" id="{E70385E8-ECB4-FD0B-15F6-42915B69D059}"/>
                </a:ext>
              </a:extLst>
            </p:cNvPr>
            <p:cNvSpPr>
              <a:spLocks/>
            </p:cNvSpPr>
            <p:nvPr/>
          </p:nvSpPr>
          <p:spPr bwMode="auto">
            <a:xfrm>
              <a:off x="6995633" y="548187"/>
              <a:ext cx="159308" cy="317305"/>
            </a:xfrm>
            <a:custGeom>
              <a:avLst/>
              <a:gdLst/>
              <a:ahLst/>
              <a:cxnLst>
                <a:cxn ang="0">
                  <a:pos x="1" y="0"/>
                </a:cxn>
                <a:cxn ang="0">
                  <a:pos x="103" y="102"/>
                </a:cxn>
                <a:cxn ang="0">
                  <a:pos x="73" y="175"/>
                </a:cxn>
                <a:cxn ang="0">
                  <a:pos x="1" y="205"/>
                </a:cxn>
                <a:cxn ang="0">
                  <a:pos x="0" y="205"/>
                </a:cxn>
                <a:cxn ang="0">
                  <a:pos x="1" y="191"/>
                </a:cxn>
                <a:cxn ang="0">
                  <a:pos x="1" y="191"/>
                </a:cxn>
                <a:cxn ang="0">
                  <a:pos x="64" y="165"/>
                </a:cxn>
                <a:cxn ang="0">
                  <a:pos x="90" y="102"/>
                </a:cxn>
                <a:cxn ang="0">
                  <a:pos x="1" y="13"/>
                </a:cxn>
                <a:cxn ang="0">
                  <a:pos x="1" y="0"/>
                </a:cxn>
              </a:cxnLst>
              <a:rect l="0" t="0" r="r" b="b"/>
              <a:pathLst>
                <a:path w="103" h="205">
                  <a:moveTo>
                    <a:pt x="1" y="0"/>
                  </a:moveTo>
                  <a:cubicBezTo>
                    <a:pt x="57" y="0"/>
                    <a:pt x="103" y="46"/>
                    <a:pt x="103" y="102"/>
                  </a:cubicBezTo>
                  <a:cubicBezTo>
                    <a:pt x="103" y="130"/>
                    <a:pt x="93" y="156"/>
                    <a:pt x="73" y="175"/>
                  </a:cubicBezTo>
                  <a:cubicBezTo>
                    <a:pt x="54" y="194"/>
                    <a:pt x="28" y="205"/>
                    <a:pt x="1" y="205"/>
                  </a:cubicBezTo>
                  <a:cubicBezTo>
                    <a:pt x="1" y="205"/>
                    <a:pt x="1" y="205"/>
                    <a:pt x="0" y="205"/>
                  </a:cubicBezTo>
                  <a:cubicBezTo>
                    <a:pt x="1" y="191"/>
                    <a:pt x="1" y="191"/>
                    <a:pt x="1" y="191"/>
                  </a:cubicBezTo>
                  <a:cubicBezTo>
                    <a:pt x="1" y="191"/>
                    <a:pt x="1" y="191"/>
                    <a:pt x="1" y="191"/>
                  </a:cubicBezTo>
                  <a:cubicBezTo>
                    <a:pt x="24" y="191"/>
                    <a:pt x="47" y="182"/>
                    <a:pt x="64" y="165"/>
                  </a:cubicBezTo>
                  <a:cubicBezTo>
                    <a:pt x="80" y="148"/>
                    <a:pt x="90" y="126"/>
                    <a:pt x="90" y="102"/>
                  </a:cubicBezTo>
                  <a:cubicBezTo>
                    <a:pt x="90" y="53"/>
                    <a:pt x="50" y="13"/>
                    <a:pt x="1" y="13"/>
                  </a:cubicBezTo>
                  <a:cubicBezTo>
                    <a:pt x="1" y="0"/>
                    <a:pt x="1" y="0"/>
                    <a:pt x="1" y="0"/>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82" name="Freeform 501">
              <a:extLst>
                <a:ext uri="{FF2B5EF4-FFF2-40B4-BE49-F238E27FC236}">
                  <a16:creationId xmlns:a16="http://schemas.microsoft.com/office/drawing/2014/main" id="{8B64D4F4-C18E-BE9D-AA10-BAB5943FBF13}"/>
                </a:ext>
              </a:extLst>
            </p:cNvPr>
            <p:cNvSpPr>
              <a:spLocks/>
            </p:cNvSpPr>
            <p:nvPr/>
          </p:nvSpPr>
          <p:spPr bwMode="auto">
            <a:xfrm>
              <a:off x="6891394" y="599323"/>
              <a:ext cx="229456" cy="232078"/>
            </a:xfrm>
            <a:custGeom>
              <a:avLst/>
              <a:gdLst/>
              <a:ahLst/>
              <a:cxnLst>
                <a:cxn ang="0">
                  <a:pos x="58" y="132"/>
                </a:cxn>
                <a:cxn ang="0">
                  <a:pos x="130" y="60"/>
                </a:cxn>
                <a:cxn ang="0">
                  <a:pos x="148" y="62"/>
                </a:cxn>
                <a:cxn ang="0">
                  <a:pos x="125" y="12"/>
                </a:cxn>
                <a:cxn ang="0">
                  <a:pos x="109" y="0"/>
                </a:cxn>
                <a:cxn ang="0">
                  <a:pos x="108" y="4"/>
                </a:cxn>
                <a:cxn ang="0">
                  <a:pos x="108" y="21"/>
                </a:cxn>
                <a:cxn ang="0">
                  <a:pos x="91" y="25"/>
                </a:cxn>
                <a:cxn ang="0">
                  <a:pos x="83" y="12"/>
                </a:cxn>
                <a:cxn ang="0">
                  <a:pos x="73" y="9"/>
                </a:cxn>
                <a:cxn ang="0">
                  <a:pos x="49" y="23"/>
                </a:cxn>
                <a:cxn ang="0">
                  <a:pos x="47" y="32"/>
                </a:cxn>
                <a:cxn ang="0">
                  <a:pos x="55" y="47"/>
                </a:cxn>
                <a:cxn ang="0">
                  <a:pos x="43" y="59"/>
                </a:cxn>
                <a:cxn ang="0">
                  <a:pos x="29" y="51"/>
                </a:cxn>
                <a:cxn ang="0">
                  <a:pos x="20" y="54"/>
                </a:cxn>
                <a:cxn ang="0">
                  <a:pos x="6" y="78"/>
                </a:cxn>
                <a:cxn ang="0">
                  <a:pos x="8" y="87"/>
                </a:cxn>
                <a:cxn ang="0">
                  <a:pos x="23" y="96"/>
                </a:cxn>
                <a:cxn ang="0">
                  <a:pos x="18" y="113"/>
                </a:cxn>
                <a:cxn ang="0">
                  <a:pos x="2" y="113"/>
                </a:cxn>
                <a:cxn ang="0">
                  <a:pos x="0" y="113"/>
                </a:cxn>
                <a:cxn ang="0">
                  <a:pos x="61" y="150"/>
                </a:cxn>
                <a:cxn ang="0">
                  <a:pos x="58" y="132"/>
                </a:cxn>
              </a:cxnLst>
              <a:rect l="0" t="0" r="r" b="b"/>
              <a:pathLst>
                <a:path w="148" h="150">
                  <a:moveTo>
                    <a:pt x="58" y="132"/>
                  </a:moveTo>
                  <a:cubicBezTo>
                    <a:pt x="58" y="92"/>
                    <a:pt x="91" y="60"/>
                    <a:pt x="130" y="60"/>
                  </a:cubicBezTo>
                  <a:cubicBezTo>
                    <a:pt x="137" y="60"/>
                    <a:pt x="143" y="61"/>
                    <a:pt x="148" y="62"/>
                  </a:cubicBezTo>
                  <a:cubicBezTo>
                    <a:pt x="147" y="43"/>
                    <a:pt x="139" y="26"/>
                    <a:pt x="125" y="12"/>
                  </a:cubicBezTo>
                  <a:cubicBezTo>
                    <a:pt x="120" y="7"/>
                    <a:pt x="115" y="3"/>
                    <a:pt x="109" y="0"/>
                  </a:cubicBezTo>
                  <a:cubicBezTo>
                    <a:pt x="108" y="1"/>
                    <a:pt x="108" y="2"/>
                    <a:pt x="108" y="4"/>
                  </a:cubicBezTo>
                  <a:cubicBezTo>
                    <a:pt x="108" y="21"/>
                    <a:pt x="108" y="21"/>
                    <a:pt x="108" y="21"/>
                  </a:cubicBezTo>
                  <a:cubicBezTo>
                    <a:pt x="102" y="22"/>
                    <a:pt x="96" y="23"/>
                    <a:pt x="91" y="25"/>
                  </a:cubicBezTo>
                  <a:cubicBezTo>
                    <a:pt x="83" y="12"/>
                    <a:pt x="83" y="12"/>
                    <a:pt x="83" y="12"/>
                  </a:cubicBezTo>
                  <a:cubicBezTo>
                    <a:pt x="81" y="8"/>
                    <a:pt x="77" y="7"/>
                    <a:pt x="73" y="9"/>
                  </a:cubicBezTo>
                  <a:cubicBezTo>
                    <a:pt x="49" y="23"/>
                    <a:pt x="49" y="23"/>
                    <a:pt x="49" y="23"/>
                  </a:cubicBezTo>
                  <a:cubicBezTo>
                    <a:pt x="46" y="25"/>
                    <a:pt x="45" y="29"/>
                    <a:pt x="47" y="32"/>
                  </a:cubicBezTo>
                  <a:cubicBezTo>
                    <a:pt x="55" y="47"/>
                    <a:pt x="55" y="47"/>
                    <a:pt x="55" y="47"/>
                  </a:cubicBezTo>
                  <a:cubicBezTo>
                    <a:pt x="51" y="51"/>
                    <a:pt x="47" y="55"/>
                    <a:pt x="43" y="59"/>
                  </a:cubicBezTo>
                  <a:cubicBezTo>
                    <a:pt x="29" y="51"/>
                    <a:pt x="29" y="51"/>
                    <a:pt x="29" y="51"/>
                  </a:cubicBezTo>
                  <a:cubicBezTo>
                    <a:pt x="26" y="49"/>
                    <a:pt x="22" y="51"/>
                    <a:pt x="20" y="54"/>
                  </a:cubicBezTo>
                  <a:cubicBezTo>
                    <a:pt x="6" y="78"/>
                    <a:pt x="6" y="78"/>
                    <a:pt x="6" y="78"/>
                  </a:cubicBezTo>
                  <a:cubicBezTo>
                    <a:pt x="4" y="81"/>
                    <a:pt x="5" y="85"/>
                    <a:pt x="8" y="87"/>
                  </a:cubicBezTo>
                  <a:cubicBezTo>
                    <a:pt x="23" y="96"/>
                    <a:pt x="23" y="96"/>
                    <a:pt x="23" y="96"/>
                  </a:cubicBezTo>
                  <a:cubicBezTo>
                    <a:pt x="21" y="101"/>
                    <a:pt x="19" y="107"/>
                    <a:pt x="18" y="113"/>
                  </a:cubicBezTo>
                  <a:cubicBezTo>
                    <a:pt x="2" y="113"/>
                    <a:pt x="2" y="113"/>
                    <a:pt x="2" y="113"/>
                  </a:cubicBezTo>
                  <a:cubicBezTo>
                    <a:pt x="1" y="113"/>
                    <a:pt x="0" y="113"/>
                    <a:pt x="0" y="113"/>
                  </a:cubicBezTo>
                  <a:cubicBezTo>
                    <a:pt x="13" y="134"/>
                    <a:pt x="35" y="148"/>
                    <a:pt x="61" y="150"/>
                  </a:cubicBezTo>
                  <a:cubicBezTo>
                    <a:pt x="59" y="144"/>
                    <a:pt x="58" y="138"/>
                    <a:pt x="58" y="132"/>
                  </a:cubicBezTo>
                  <a:close/>
                </a:path>
              </a:pathLst>
            </a:cu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83" name="Freeform 502">
              <a:extLst>
                <a:ext uri="{FF2B5EF4-FFF2-40B4-BE49-F238E27FC236}">
                  <a16:creationId xmlns:a16="http://schemas.microsoft.com/office/drawing/2014/main" id="{2011D7CE-64CF-53C8-C87D-5467F2D1838B}"/>
                </a:ext>
              </a:extLst>
            </p:cNvPr>
            <p:cNvSpPr>
              <a:spLocks/>
            </p:cNvSpPr>
            <p:nvPr/>
          </p:nvSpPr>
          <p:spPr bwMode="auto">
            <a:xfrm>
              <a:off x="6891394" y="774365"/>
              <a:ext cx="95060" cy="57036"/>
            </a:xfrm>
            <a:custGeom>
              <a:avLst/>
              <a:gdLst/>
              <a:ahLst/>
              <a:cxnLst>
                <a:cxn ang="0">
                  <a:pos x="18" y="0"/>
                </a:cxn>
                <a:cxn ang="0">
                  <a:pos x="18" y="0"/>
                </a:cxn>
                <a:cxn ang="0">
                  <a:pos x="2" y="0"/>
                </a:cxn>
                <a:cxn ang="0">
                  <a:pos x="0" y="0"/>
                </a:cxn>
                <a:cxn ang="0">
                  <a:pos x="2" y="3"/>
                </a:cxn>
                <a:cxn ang="0">
                  <a:pos x="3" y="5"/>
                </a:cxn>
                <a:cxn ang="0">
                  <a:pos x="7" y="10"/>
                </a:cxn>
                <a:cxn ang="0">
                  <a:pos x="9" y="12"/>
                </a:cxn>
                <a:cxn ang="0">
                  <a:pos x="12" y="15"/>
                </a:cxn>
                <a:cxn ang="0">
                  <a:pos x="15" y="18"/>
                </a:cxn>
                <a:cxn ang="0">
                  <a:pos x="18" y="20"/>
                </a:cxn>
                <a:cxn ang="0">
                  <a:pos x="20" y="22"/>
                </a:cxn>
                <a:cxn ang="0">
                  <a:pos x="24" y="25"/>
                </a:cxn>
                <a:cxn ang="0">
                  <a:pos x="27" y="26"/>
                </a:cxn>
                <a:cxn ang="0">
                  <a:pos x="32" y="29"/>
                </a:cxn>
                <a:cxn ang="0">
                  <a:pos x="34" y="30"/>
                </a:cxn>
                <a:cxn ang="0">
                  <a:pos x="38" y="32"/>
                </a:cxn>
                <a:cxn ang="0">
                  <a:pos x="41" y="33"/>
                </a:cxn>
                <a:cxn ang="0">
                  <a:pos x="46" y="34"/>
                </a:cxn>
                <a:cxn ang="0">
                  <a:pos x="48" y="35"/>
                </a:cxn>
                <a:cxn ang="0">
                  <a:pos x="54" y="36"/>
                </a:cxn>
                <a:cxn ang="0">
                  <a:pos x="57" y="37"/>
                </a:cxn>
                <a:cxn ang="0">
                  <a:pos x="61" y="37"/>
                </a:cxn>
                <a:cxn ang="0">
                  <a:pos x="59" y="28"/>
                </a:cxn>
                <a:cxn ang="0">
                  <a:pos x="18" y="0"/>
                </a:cxn>
              </a:cxnLst>
              <a:rect l="0" t="0" r="r" b="b"/>
              <a:pathLst>
                <a:path w="61" h="37">
                  <a:moveTo>
                    <a:pt x="18" y="0"/>
                  </a:moveTo>
                  <a:cubicBezTo>
                    <a:pt x="18" y="0"/>
                    <a:pt x="18" y="0"/>
                    <a:pt x="18" y="0"/>
                  </a:cubicBezTo>
                  <a:cubicBezTo>
                    <a:pt x="2" y="0"/>
                    <a:pt x="2" y="0"/>
                    <a:pt x="2" y="0"/>
                  </a:cubicBezTo>
                  <a:cubicBezTo>
                    <a:pt x="1" y="0"/>
                    <a:pt x="0" y="0"/>
                    <a:pt x="0" y="0"/>
                  </a:cubicBezTo>
                  <a:cubicBezTo>
                    <a:pt x="0" y="1"/>
                    <a:pt x="1" y="2"/>
                    <a:pt x="2" y="3"/>
                  </a:cubicBezTo>
                  <a:cubicBezTo>
                    <a:pt x="2" y="4"/>
                    <a:pt x="3" y="5"/>
                    <a:pt x="3" y="5"/>
                  </a:cubicBezTo>
                  <a:cubicBezTo>
                    <a:pt x="4" y="7"/>
                    <a:pt x="6" y="8"/>
                    <a:pt x="7" y="10"/>
                  </a:cubicBezTo>
                  <a:cubicBezTo>
                    <a:pt x="8" y="10"/>
                    <a:pt x="8" y="11"/>
                    <a:pt x="9" y="12"/>
                  </a:cubicBezTo>
                  <a:cubicBezTo>
                    <a:pt x="10" y="13"/>
                    <a:pt x="11" y="14"/>
                    <a:pt x="12" y="15"/>
                  </a:cubicBezTo>
                  <a:cubicBezTo>
                    <a:pt x="13" y="16"/>
                    <a:pt x="14" y="17"/>
                    <a:pt x="15" y="18"/>
                  </a:cubicBezTo>
                  <a:cubicBezTo>
                    <a:pt x="16" y="18"/>
                    <a:pt x="17" y="19"/>
                    <a:pt x="18" y="20"/>
                  </a:cubicBezTo>
                  <a:cubicBezTo>
                    <a:pt x="18" y="20"/>
                    <a:pt x="19" y="21"/>
                    <a:pt x="20" y="22"/>
                  </a:cubicBezTo>
                  <a:cubicBezTo>
                    <a:pt x="21" y="23"/>
                    <a:pt x="23" y="24"/>
                    <a:pt x="24" y="25"/>
                  </a:cubicBezTo>
                  <a:cubicBezTo>
                    <a:pt x="25" y="25"/>
                    <a:pt x="26" y="26"/>
                    <a:pt x="27" y="26"/>
                  </a:cubicBezTo>
                  <a:cubicBezTo>
                    <a:pt x="28" y="27"/>
                    <a:pt x="30" y="28"/>
                    <a:pt x="32" y="29"/>
                  </a:cubicBezTo>
                  <a:cubicBezTo>
                    <a:pt x="32" y="29"/>
                    <a:pt x="33" y="30"/>
                    <a:pt x="34" y="30"/>
                  </a:cubicBezTo>
                  <a:cubicBezTo>
                    <a:pt x="35" y="31"/>
                    <a:pt x="36" y="31"/>
                    <a:pt x="38" y="32"/>
                  </a:cubicBezTo>
                  <a:cubicBezTo>
                    <a:pt x="39" y="32"/>
                    <a:pt x="40" y="32"/>
                    <a:pt x="41" y="33"/>
                  </a:cubicBezTo>
                  <a:cubicBezTo>
                    <a:pt x="42" y="33"/>
                    <a:pt x="44" y="34"/>
                    <a:pt x="46" y="34"/>
                  </a:cubicBezTo>
                  <a:cubicBezTo>
                    <a:pt x="47" y="34"/>
                    <a:pt x="47" y="35"/>
                    <a:pt x="48" y="35"/>
                  </a:cubicBezTo>
                  <a:cubicBezTo>
                    <a:pt x="50" y="35"/>
                    <a:pt x="52" y="36"/>
                    <a:pt x="54" y="36"/>
                  </a:cubicBezTo>
                  <a:cubicBezTo>
                    <a:pt x="55" y="36"/>
                    <a:pt x="56" y="36"/>
                    <a:pt x="57" y="37"/>
                  </a:cubicBezTo>
                  <a:cubicBezTo>
                    <a:pt x="58" y="37"/>
                    <a:pt x="59" y="37"/>
                    <a:pt x="61" y="37"/>
                  </a:cubicBezTo>
                  <a:cubicBezTo>
                    <a:pt x="60" y="34"/>
                    <a:pt x="59" y="31"/>
                    <a:pt x="59" y="28"/>
                  </a:cubicBezTo>
                  <a:cubicBezTo>
                    <a:pt x="43" y="23"/>
                    <a:pt x="28" y="13"/>
                    <a:pt x="18" y="0"/>
                  </a:cubicBezTo>
                  <a:close/>
                </a:path>
              </a:pathLst>
            </a:custGeom>
            <a:solidFill>
              <a:srgbClr val="8FC4D7"/>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grpSp>
      <p:grpSp>
        <p:nvGrpSpPr>
          <p:cNvPr id="284" name="Group 716">
            <a:extLst>
              <a:ext uri="{FF2B5EF4-FFF2-40B4-BE49-F238E27FC236}">
                <a16:creationId xmlns:a16="http://schemas.microsoft.com/office/drawing/2014/main" id="{95AA185F-ED62-75BE-257A-E50FE53D9C7F}"/>
              </a:ext>
            </a:extLst>
          </p:cNvPr>
          <p:cNvGrpSpPr/>
          <p:nvPr/>
        </p:nvGrpSpPr>
        <p:grpSpPr>
          <a:xfrm>
            <a:off x="171422" y="4694257"/>
            <a:ext cx="472340" cy="481724"/>
            <a:chOff x="5598774" y="502118"/>
            <a:chExt cx="881111" cy="881111"/>
          </a:xfrm>
        </p:grpSpPr>
        <p:sp>
          <p:nvSpPr>
            <p:cNvPr id="285" name="Oval 8">
              <a:extLst>
                <a:ext uri="{FF2B5EF4-FFF2-40B4-BE49-F238E27FC236}">
                  <a16:creationId xmlns:a16="http://schemas.microsoft.com/office/drawing/2014/main" id="{408029F9-4FB0-F760-6758-840D5F85F9F2}"/>
                </a:ext>
              </a:extLst>
            </p:cNvPr>
            <p:cNvSpPr>
              <a:spLocks noChangeArrowheads="1"/>
            </p:cNvSpPr>
            <p:nvPr/>
          </p:nvSpPr>
          <p:spPr bwMode="auto">
            <a:xfrm>
              <a:off x="5598774" y="502118"/>
              <a:ext cx="881111" cy="881111"/>
            </a:xfrm>
            <a:prstGeom prst="ellipse">
              <a:avLst/>
            </a:prstGeom>
            <a:solidFill>
              <a:srgbClr val="15B0B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86" name="Freeform 426">
              <a:extLst>
                <a:ext uri="{FF2B5EF4-FFF2-40B4-BE49-F238E27FC236}">
                  <a16:creationId xmlns:a16="http://schemas.microsoft.com/office/drawing/2014/main" id="{A824CD8E-F330-E47A-0EDD-FB336F38DA96}"/>
                </a:ext>
              </a:extLst>
            </p:cNvPr>
            <p:cNvSpPr>
              <a:spLocks/>
            </p:cNvSpPr>
            <p:nvPr/>
          </p:nvSpPr>
          <p:spPr bwMode="auto">
            <a:xfrm>
              <a:off x="5883955" y="745341"/>
              <a:ext cx="568395" cy="628709"/>
            </a:xfrm>
            <a:custGeom>
              <a:avLst/>
              <a:gdLst/>
              <a:ahLst/>
              <a:cxnLst>
                <a:cxn ang="0">
                  <a:pos x="155" y="406"/>
                </a:cxn>
                <a:cxn ang="0">
                  <a:pos x="367" y="226"/>
                </a:cxn>
                <a:cxn ang="0">
                  <a:pos x="179" y="39"/>
                </a:cxn>
                <a:cxn ang="0">
                  <a:pos x="100" y="0"/>
                </a:cxn>
                <a:cxn ang="0">
                  <a:pos x="0" y="100"/>
                </a:cxn>
                <a:cxn ang="0">
                  <a:pos x="40" y="199"/>
                </a:cxn>
                <a:cxn ang="0">
                  <a:pos x="49" y="243"/>
                </a:cxn>
                <a:cxn ang="0">
                  <a:pos x="47" y="243"/>
                </a:cxn>
                <a:cxn ang="0">
                  <a:pos x="42" y="248"/>
                </a:cxn>
                <a:cxn ang="0">
                  <a:pos x="43" y="252"/>
                </a:cxn>
                <a:cxn ang="0">
                  <a:pos x="43" y="252"/>
                </a:cxn>
                <a:cxn ang="0">
                  <a:pos x="49" y="258"/>
                </a:cxn>
                <a:cxn ang="0">
                  <a:pos x="49" y="260"/>
                </a:cxn>
                <a:cxn ang="0">
                  <a:pos x="47" y="260"/>
                </a:cxn>
                <a:cxn ang="0">
                  <a:pos x="42" y="265"/>
                </a:cxn>
                <a:cxn ang="0">
                  <a:pos x="43" y="269"/>
                </a:cxn>
                <a:cxn ang="0">
                  <a:pos x="43" y="269"/>
                </a:cxn>
                <a:cxn ang="0">
                  <a:pos x="49" y="275"/>
                </a:cxn>
                <a:cxn ang="0">
                  <a:pos x="49" y="277"/>
                </a:cxn>
                <a:cxn ang="0">
                  <a:pos x="47" y="277"/>
                </a:cxn>
                <a:cxn ang="0">
                  <a:pos x="42" y="283"/>
                </a:cxn>
                <a:cxn ang="0">
                  <a:pos x="44" y="287"/>
                </a:cxn>
                <a:cxn ang="0">
                  <a:pos x="43" y="287"/>
                </a:cxn>
                <a:cxn ang="0">
                  <a:pos x="49" y="292"/>
                </a:cxn>
                <a:cxn ang="0">
                  <a:pos x="49" y="296"/>
                </a:cxn>
                <a:cxn ang="0">
                  <a:pos x="53" y="302"/>
                </a:cxn>
                <a:cxn ang="0">
                  <a:pos x="55" y="305"/>
                </a:cxn>
                <a:cxn ang="0">
                  <a:pos x="54" y="306"/>
                </a:cxn>
                <a:cxn ang="0">
                  <a:pos x="155" y="406"/>
                </a:cxn>
              </a:cxnLst>
              <a:rect l="0" t="0" r="r" b="b"/>
              <a:pathLst>
                <a:path w="367" h="406">
                  <a:moveTo>
                    <a:pt x="155" y="406"/>
                  </a:moveTo>
                  <a:cubicBezTo>
                    <a:pt x="253" y="387"/>
                    <a:pt x="333" y="318"/>
                    <a:pt x="367" y="226"/>
                  </a:cubicBezTo>
                  <a:cubicBezTo>
                    <a:pt x="179" y="39"/>
                    <a:pt x="179" y="39"/>
                    <a:pt x="179" y="39"/>
                  </a:cubicBezTo>
                  <a:cubicBezTo>
                    <a:pt x="161" y="15"/>
                    <a:pt x="132" y="0"/>
                    <a:pt x="100" y="0"/>
                  </a:cubicBezTo>
                  <a:cubicBezTo>
                    <a:pt x="45" y="0"/>
                    <a:pt x="0" y="45"/>
                    <a:pt x="0" y="100"/>
                  </a:cubicBezTo>
                  <a:cubicBezTo>
                    <a:pt x="0" y="104"/>
                    <a:pt x="2" y="150"/>
                    <a:pt x="40" y="199"/>
                  </a:cubicBezTo>
                  <a:cubicBezTo>
                    <a:pt x="51" y="213"/>
                    <a:pt x="49" y="243"/>
                    <a:pt x="49" y="243"/>
                  </a:cubicBezTo>
                  <a:cubicBezTo>
                    <a:pt x="47" y="243"/>
                    <a:pt x="47" y="243"/>
                    <a:pt x="47" y="243"/>
                  </a:cubicBezTo>
                  <a:cubicBezTo>
                    <a:pt x="44" y="243"/>
                    <a:pt x="42" y="245"/>
                    <a:pt x="42" y="248"/>
                  </a:cubicBezTo>
                  <a:cubicBezTo>
                    <a:pt x="42" y="250"/>
                    <a:pt x="42" y="251"/>
                    <a:pt x="43" y="252"/>
                  </a:cubicBezTo>
                  <a:cubicBezTo>
                    <a:pt x="43" y="252"/>
                    <a:pt x="43" y="252"/>
                    <a:pt x="43" y="252"/>
                  </a:cubicBezTo>
                  <a:cubicBezTo>
                    <a:pt x="49" y="258"/>
                    <a:pt x="49" y="258"/>
                    <a:pt x="49" y="258"/>
                  </a:cubicBezTo>
                  <a:cubicBezTo>
                    <a:pt x="49" y="260"/>
                    <a:pt x="49" y="260"/>
                    <a:pt x="49" y="260"/>
                  </a:cubicBezTo>
                  <a:cubicBezTo>
                    <a:pt x="47" y="260"/>
                    <a:pt x="47" y="260"/>
                    <a:pt x="47" y="260"/>
                  </a:cubicBezTo>
                  <a:cubicBezTo>
                    <a:pt x="44" y="260"/>
                    <a:pt x="42" y="263"/>
                    <a:pt x="42" y="265"/>
                  </a:cubicBezTo>
                  <a:cubicBezTo>
                    <a:pt x="42" y="267"/>
                    <a:pt x="42" y="268"/>
                    <a:pt x="43" y="269"/>
                  </a:cubicBezTo>
                  <a:cubicBezTo>
                    <a:pt x="43" y="269"/>
                    <a:pt x="43" y="269"/>
                    <a:pt x="43" y="269"/>
                  </a:cubicBezTo>
                  <a:cubicBezTo>
                    <a:pt x="49" y="275"/>
                    <a:pt x="49" y="275"/>
                    <a:pt x="49" y="275"/>
                  </a:cubicBezTo>
                  <a:cubicBezTo>
                    <a:pt x="49" y="277"/>
                    <a:pt x="49" y="277"/>
                    <a:pt x="49" y="277"/>
                  </a:cubicBezTo>
                  <a:cubicBezTo>
                    <a:pt x="47" y="277"/>
                    <a:pt x="47" y="277"/>
                    <a:pt x="47" y="277"/>
                  </a:cubicBezTo>
                  <a:cubicBezTo>
                    <a:pt x="44" y="277"/>
                    <a:pt x="42" y="280"/>
                    <a:pt x="42" y="283"/>
                  </a:cubicBezTo>
                  <a:cubicBezTo>
                    <a:pt x="42" y="284"/>
                    <a:pt x="42" y="286"/>
                    <a:pt x="44" y="287"/>
                  </a:cubicBezTo>
                  <a:cubicBezTo>
                    <a:pt x="43" y="287"/>
                    <a:pt x="43" y="287"/>
                    <a:pt x="43" y="287"/>
                  </a:cubicBezTo>
                  <a:cubicBezTo>
                    <a:pt x="49" y="292"/>
                    <a:pt x="49" y="292"/>
                    <a:pt x="49" y="292"/>
                  </a:cubicBezTo>
                  <a:cubicBezTo>
                    <a:pt x="49" y="296"/>
                    <a:pt x="49" y="296"/>
                    <a:pt x="49" y="296"/>
                  </a:cubicBezTo>
                  <a:cubicBezTo>
                    <a:pt x="49" y="298"/>
                    <a:pt x="51" y="301"/>
                    <a:pt x="53" y="302"/>
                  </a:cubicBezTo>
                  <a:cubicBezTo>
                    <a:pt x="53" y="303"/>
                    <a:pt x="54" y="304"/>
                    <a:pt x="55" y="305"/>
                  </a:cubicBezTo>
                  <a:cubicBezTo>
                    <a:pt x="54" y="306"/>
                    <a:pt x="54" y="306"/>
                    <a:pt x="54" y="306"/>
                  </a:cubicBezTo>
                  <a:lnTo>
                    <a:pt x="155" y="406"/>
                  </a:lnTo>
                  <a:close/>
                </a:path>
              </a:pathLst>
            </a:custGeom>
            <a:solidFill>
              <a:srgbClr val="1695A4"/>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87" name="Freeform 427">
              <a:extLst>
                <a:ext uri="{FF2B5EF4-FFF2-40B4-BE49-F238E27FC236}">
                  <a16:creationId xmlns:a16="http://schemas.microsoft.com/office/drawing/2014/main" id="{42703AC9-0EC4-6D6D-EB2B-E0144AA895A3}"/>
                </a:ext>
              </a:extLst>
            </p:cNvPr>
            <p:cNvSpPr>
              <a:spLocks/>
            </p:cNvSpPr>
            <p:nvPr/>
          </p:nvSpPr>
          <p:spPr bwMode="auto">
            <a:xfrm>
              <a:off x="5965904" y="1202287"/>
              <a:ext cx="145541" cy="20323"/>
            </a:xfrm>
            <a:custGeom>
              <a:avLst/>
              <a:gdLst/>
              <a:ahLst/>
              <a:cxnLst>
                <a:cxn ang="0">
                  <a:pos x="87" y="13"/>
                </a:cxn>
                <a:cxn ang="0">
                  <a:pos x="7" y="13"/>
                </a:cxn>
                <a:cxn ang="0">
                  <a:pos x="0" y="6"/>
                </a:cxn>
                <a:cxn ang="0">
                  <a:pos x="7" y="0"/>
                </a:cxn>
                <a:cxn ang="0">
                  <a:pos x="87" y="0"/>
                </a:cxn>
                <a:cxn ang="0">
                  <a:pos x="94" y="6"/>
                </a:cxn>
                <a:cxn ang="0">
                  <a:pos x="87" y="13"/>
                </a:cxn>
              </a:cxnLst>
              <a:rect l="0" t="0" r="r" b="b"/>
              <a:pathLst>
                <a:path w="94" h="13">
                  <a:moveTo>
                    <a:pt x="87" y="13"/>
                  </a:moveTo>
                  <a:cubicBezTo>
                    <a:pt x="7" y="13"/>
                    <a:pt x="7" y="13"/>
                    <a:pt x="7" y="13"/>
                  </a:cubicBezTo>
                  <a:cubicBezTo>
                    <a:pt x="3" y="13"/>
                    <a:pt x="0" y="10"/>
                    <a:pt x="0" y="6"/>
                  </a:cubicBezTo>
                  <a:cubicBezTo>
                    <a:pt x="0" y="3"/>
                    <a:pt x="3" y="0"/>
                    <a:pt x="7" y="0"/>
                  </a:cubicBezTo>
                  <a:cubicBezTo>
                    <a:pt x="87" y="0"/>
                    <a:pt x="87" y="0"/>
                    <a:pt x="87" y="0"/>
                  </a:cubicBezTo>
                  <a:cubicBezTo>
                    <a:pt x="91" y="0"/>
                    <a:pt x="94" y="3"/>
                    <a:pt x="94" y="6"/>
                  </a:cubicBezTo>
                  <a:cubicBezTo>
                    <a:pt x="94" y="10"/>
                    <a:pt x="91" y="13"/>
                    <a:pt x="87" y="13"/>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88" name="Freeform 428">
              <a:extLst>
                <a:ext uri="{FF2B5EF4-FFF2-40B4-BE49-F238E27FC236}">
                  <a16:creationId xmlns:a16="http://schemas.microsoft.com/office/drawing/2014/main" id="{4439791F-F493-F5D3-E550-DA69DF3CC8AE}"/>
                </a:ext>
              </a:extLst>
            </p:cNvPr>
            <p:cNvSpPr>
              <a:spLocks/>
            </p:cNvSpPr>
            <p:nvPr/>
          </p:nvSpPr>
          <p:spPr bwMode="auto">
            <a:xfrm>
              <a:off x="5883955" y="745341"/>
              <a:ext cx="309438" cy="376308"/>
            </a:xfrm>
            <a:custGeom>
              <a:avLst/>
              <a:gdLst/>
              <a:ahLst/>
              <a:cxnLst>
                <a:cxn ang="0">
                  <a:pos x="0" y="100"/>
                </a:cxn>
                <a:cxn ang="0">
                  <a:pos x="100" y="0"/>
                </a:cxn>
                <a:cxn ang="0">
                  <a:pos x="200" y="100"/>
                </a:cxn>
                <a:cxn ang="0">
                  <a:pos x="160" y="199"/>
                </a:cxn>
                <a:cxn ang="0">
                  <a:pos x="151" y="243"/>
                </a:cxn>
                <a:cxn ang="0">
                  <a:pos x="107" y="243"/>
                </a:cxn>
                <a:cxn ang="0">
                  <a:pos x="93" y="243"/>
                </a:cxn>
                <a:cxn ang="0">
                  <a:pos x="49" y="243"/>
                </a:cxn>
                <a:cxn ang="0">
                  <a:pos x="40" y="199"/>
                </a:cxn>
                <a:cxn ang="0">
                  <a:pos x="0" y="100"/>
                </a:cxn>
              </a:cxnLst>
              <a:rect l="0" t="0" r="r" b="b"/>
              <a:pathLst>
                <a:path w="200" h="243">
                  <a:moveTo>
                    <a:pt x="0" y="100"/>
                  </a:moveTo>
                  <a:cubicBezTo>
                    <a:pt x="0" y="45"/>
                    <a:pt x="45" y="0"/>
                    <a:pt x="100" y="0"/>
                  </a:cubicBezTo>
                  <a:cubicBezTo>
                    <a:pt x="155" y="0"/>
                    <a:pt x="200" y="45"/>
                    <a:pt x="200" y="100"/>
                  </a:cubicBezTo>
                  <a:cubicBezTo>
                    <a:pt x="200" y="104"/>
                    <a:pt x="198" y="150"/>
                    <a:pt x="160" y="199"/>
                  </a:cubicBezTo>
                  <a:cubicBezTo>
                    <a:pt x="149" y="214"/>
                    <a:pt x="151" y="243"/>
                    <a:pt x="151" y="243"/>
                  </a:cubicBezTo>
                  <a:cubicBezTo>
                    <a:pt x="135" y="243"/>
                    <a:pt x="123" y="243"/>
                    <a:pt x="107" y="243"/>
                  </a:cubicBezTo>
                  <a:cubicBezTo>
                    <a:pt x="102" y="243"/>
                    <a:pt x="98" y="243"/>
                    <a:pt x="93" y="243"/>
                  </a:cubicBezTo>
                  <a:cubicBezTo>
                    <a:pt x="77" y="243"/>
                    <a:pt x="64" y="243"/>
                    <a:pt x="49" y="243"/>
                  </a:cubicBezTo>
                  <a:cubicBezTo>
                    <a:pt x="49" y="243"/>
                    <a:pt x="51" y="214"/>
                    <a:pt x="40" y="199"/>
                  </a:cubicBezTo>
                  <a:cubicBezTo>
                    <a:pt x="2" y="150"/>
                    <a:pt x="0" y="104"/>
                    <a:pt x="0" y="100"/>
                  </a:cubicBezTo>
                  <a:close/>
                </a:path>
              </a:pathLst>
            </a:cu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89" name="Freeform 429">
              <a:extLst>
                <a:ext uri="{FF2B5EF4-FFF2-40B4-BE49-F238E27FC236}">
                  <a16:creationId xmlns:a16="http://schemas.microsoft.com/office/drawing/2014/main" id="{3A03C113-87FC-8E8D-9E25-15C5816AF38A}"/>
                </a:ext>
              </a:extLst>
            </p:cNvPr>
            <p:cNvSpPr>
              <a:spLocks/>
            </p:cNvSpPr>
            <p:nvPr/>
          </p:nvSpPr>
          <p:spPr bwMode="auto">
            <a:xfrm>
              <a:off x="5883955" y="745341"/>
              <a:ext cx="154719" cy="376308"/>
            </a:xfrm>
            <a:custGeom>
              <a:avLst/>
              <a:gdLst/>
              <a:ahLst/>
              <a:cxnLst>
                <a:cxn ang="0">
                  <a:pos x="100" y="243"/>
                </a:cxn>
                <a:cxn ang="0">
                  <a:pos x="49" y="243"/>
                </a:cxn>
                <a:cxn ang="0">
                  <a:pos x="40" y="199"/>
                </a:cxn>
                <a:cxn ang="0">
                  <a:pos x="0" y="100"/>
                </a:cxn>
                <a:cxn ang="0">
                  <a:pos x="100" y="0"/>
                </a:cxn>
              </a:cxnLst>
              <a:rect l="0" t="0" r="r" b="b"/>
              <a:pathLst>
                <a:path w="100" h="243">
                  <a:moveTo>
                    <a:pt x="100" y="243"/>
                  </a:moveTo>
                  <a:cubicBezTo>
                    <a:pt x="84" y="243"/>
                    <a:pt x="64" y="243"/>
                    <a:pt x="49" y="243"/>
                  </a:cubicBezTo>
                  <a:cubicBezTo>
                    <a:pt x="49" y="243"/>
                    <a:pt x="51" y="214"/>
                    <a:pt x="40" y="199"/>
                  </a:cubicBezTo>
                  <a:cubicBezTo>
                    <a:pt x="2" y="150"/>
                    <a:pt x="0" y="104"/>
                    <a:pt x="0" y="100"/>
                  </a:cubicBezTo>
                  <a:cubicBezTo>
                    <a:pt x="0" y="45"/>
                    <a:pt x="45" y="0"/>
                    <a:pt x="100" y="0"/>
                  </a:cubicBezTo>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90" name="Freeform 430">
              <a:extLst>
                <a:ext uri="{FF2B5EF4-FFF2-40B4-BE49-F238E27FC236}">
                  <a16:creationId xmlns:a16="http://schemas.microsoft.com/office/drawing/2014/main" id="{95173F08-8131-E0C9-5B71-433DBC7D0DAC}"/>
                </a:ext>
              </a:extLst>
            </p:cNvPr>
            <p:cNvSpPr>
              <a:spLocks/>
            </p:cNvSpPr>
            <p:nvPr/>
          </p:nvSpPr>
          <p:spPr bwMode="auto">
            <a:xfrm>
              <a:off x="6038674" y="778121"/>
              <a:ext cx="122595" cy="121939"/>
            </a:xfrm>
            <a:custGeom>
              <a:avLst/>
              <a:gdLst/>
              <a:ahLst/>
              <a:cxnLst>
                <a:cxn ang="0">
                  <a:pos x="79" y="79"/>
                </a:cxn>
                <a:cxn ang="0">
                  <a:pos x="70" y="79"/>
                </a:cxn>
                <a:cxn ang="0">
                  <a:pos x="0" y="9"/>
                </a:cxn>
                <a:cxn ang="0">
                  <a:pos x="0" y="0"/>
                </a:cxn>
                <a:cxn ang="0">
                  <a:pos x="79" y="79"/>
                </a:cxn>
              </a:cxnLst>
              <a:rect l="0" t="0" r="r" b="b"/>
              <a:pathLst>
                <a:path w="79" h="79">
                  <a:moveTo>
                    <a:pt x="79" y="79"/>
                  </a:moveTo>
                  <a:cubicBezTo>
                    <a:pt x="70" y="79"/>
                    <a:pt x="70" y="79"/>
                    <a:pt x="70" y="79"/>
                  </a:cubicBezTo>
                  <a:cubicBezTo>
                    <a:pt x="70" y="41"/>
                    <a:pt x="39" y="9"/>
                    <a:pt x="0" y="9"/>
                  </a:cubicBezTo>
                  <a:cubicBezTo>
                    <a:pt x="0" y="0"/>
                    <a:pt x="0" y="0"/>
                    <a:pt x="0" y="0"/>
                  </a:cubicBezTo>
                  <a:cubicBezTo>
                    <a:pt x="44" y="0"/>
                    <a:pt x="79" y="36"/>
                    <a:pt x="79" y="79"/>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91" name="Freeform 431">
              <a:extLst>
                <a:ext uri="{FF2B5EF4-FFF2-40B4-BE49-F238E27FC236}">
                  <a16:creationId xmlns:a16="http://schemas.microsoft.com/office/drawing/2014/main" id="{84969C51-AB0B-8329-9DAA-7017EDF41F11}"/>
                </a:ext>
              </a:extLst>
            </p:cNvPr>
            <p:cNvSpPr>
              <a:spLocks/>
            </p:cNvSpPr>
            <p:nvPr/>
          </p:nvSpPr>
          <p:spPr bwMode="auto">
            <a:xfrm>
              <a:off x="6058997" y="971519"/>
              <a:ext cx="39991" cy="162586"/>
            </a:xfrm>
            <a:custGeom>
              <a:avLst/>
              <a:gdLst/>
              <a:ahLst/>
              <a:cxnLst>
                <a:cxn ang="0">
                  <a:pos x="21" y="248"/>
                </a:cxn>
                <a:cxn ang="0">
                  <a:pos x="0" y="246"/>
                </a:cxn>
                <a:cxn ang="0">
                  <a:pos x="40" y="0"/>
                </a:cxn>
                <a:cxn ang="0">
                  <a:pos x="61" y="2"/>
                </a:cxn>
                <a:cxn ang="0">
                  <a:pos x="21" y="248"/>
                </a:cxn>
                <a:cxn ang="0">
                  <a:pos x="21" y="248"/>
                </a:cxn>
              </a:cxnLst>
              <a:rect l="0" t="0" r="r" b="b"/>
              <a:pathLst>
                <a:path w="61" h="248">
                  <a:moveTo>
                    <a:pt x="21" y="248"/>
                  </a:moveTo>
                  <a:lnTo>
                    <a:pt x="0" y="246"/>
                  </a:lnTo>
                  <a:lnTo>
                    <a:pt x="40" y="0"/>
                  </a:lnTo>
                  <a:lnTo>
                    <a:pt x="61" y="2"/>
                  </a:lnTo>
                  <a:lnTo>
                    <a:pt x="21" y="248"/>
                  </a:lnTo>
                  <a:lnTo>
                    <a:pt x="21" y="248"/>
                  </a:ln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92" name="Freeform 432">
              <a:extLst>
                <a:ext uri="{FF2B5EF4-FFF2-40B4-BE49-F238E27FC236}">
                  <a16:creationId xmlns:a16="http://schemas.microsoft.com/office/drawing/2014/main" id="{A305517A-6B7C-CD09-007D-405741287DC8}"/>
                </a:ext>
              </a:extLst>
            </p:cNvPr>
            <p:cNvSpPr>
              <a:spLocks/>
            </p:cNvSpPr>
            <p:nvPr/>
          </p:nvSpPr>
          <p:spPr bwMode="auto">
            <a:xfrm>
              <a:off x="5978360" y="971519"/>
              <a:ext cx="39991" cy="162586"/>
            </a:xfrm>
            <a:custGeom>
              <a:avLst/>
              <a:gdLst/>
              <a:ahLst/>
              <a:cxnLst>
                <a:cxn ang="0">
                  <a:pos x="40" y="248"/>
                </a:cxn>
                <a:cxn ang="0">
                  <a:pos x="0" y="2"/>
                </a:cxn>
                <a:cxn ang="0">
                  <a:pos x="21" y="0"/>
                </a:cxn>
                <a:cxn ang="0">
                  <a:pos x="61" y="246"/>
                </a:cxn>
                <a:cxn ang="0">
                  <a:pos x="40" y="248"/>
                </a:cxn>
                <a:cxn ang="0">
                  <a:pos x="40" y="248"/>
                </a:cxn>
              </a:cxnLst>
              <a:rect l="0" t="0" r="r" b="b"/>
              <a:pathLst>
                <a:path w="61" h="248">
                  <a:moveTo>
                    <a:pt x="40" y="248"/>
                  </a:moveTo>
                  <a:lnTo>
                    <a:pt x="0" y="2"/>
                  </a:lnTo>
                  <a:lnTo>
                    <a:pt x="21" y="0"/>
                  </a:lnTo>
                  <a:lnTo>
                    <a:pt x="61" y="246"/>
                  </a:lnTo>
                  <a:lnTo>
                    <a:pt x="40" y="248"/>
                  </a:lnTo>
                  <a:lnTo>
                    <a:pt x="40" y="248"/>
                  </a:ln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93" name="Freeform 433">
              <a:extLst>
                <a:ext uri="{FF2B5EF4-FFF2-40B4-BE49-F238E27FC236}">
                  <a16:creationId xmlns:a16="http://schemas.microsoft.com/office/drawing/2014/main" id="{19E62512-7B23-AF42-F10E-E58789B06C19}"/>
                </a:ext>
              </a:extLst>
            </p:cNvPr>
            <p:cNvSpPr>
              <a:spLocks/>
            </p:cNvSpPr>
            <p:nvPr/>
          </p:nvSpPr>
          <p:spPr bwMode="auto">
            <a:xfrm>
              <a:off x="5987538" y="971519"/>
              <a:ext cx="103583" cy="21634"/>
            </a:xfrm>
            <a:custGeom>
              <a:avLst/>
              <a:gdLst/>
              <a:ahLst/>
              <a:cxnLst>
                <a:cxn ang="0">
                  <a:pos x="67" y="14"/>
                </a:cxn>
                <a:cxn ang="0">
                  <a:pos x="61" y="8"/>
                </a:cxn>
                <a:cxn ang="0">
                  <a:pos x="59" y="5"/>
                </a:cxn>
                <a:cxn ang="0">
                  <a:pos x="57" y="8"/>
                </a:cxn>
                <a:cxn ang="0">
                  <a:pos x="51" y="14"/>
                </a:cxn>
                <a:cxn ang="0">
                  <a:pos x="44" y="8"/>
                </a:cxn>
                <a:cxn ang="0">
                  <a:pos x="42" y="5"/>
                </a:cxn>
                <a:cxn ang="0">
                  <a:pos x="40" y="8"/>
                </a:cxn>
                <a:cxn ang="0">
                  <a:pos x="34" y="14"/>
                </a:cxn>
                <a:cxn ang="0">
                  <a:pos x="28" y="8"/>
                </a:cxn>
                <a:cxn ang="0">
                  <a:pos x="26" y="5"/>
                </a:cxn>
                <a:cxn ang="0">
                  <a:pos x="23" y="8"/>
                </a:cxn>
                <a:cxn ang="0">
                  <a:pos x="17" y="14"/>
                </a:cxn>
                <a:cxn ang="0">
                  <a:pos x="11" y="8"/>
                </a:cxn>
                <a:cxn ang="0">
                  <a:pos x="9" y="5"/>
                </a:cxn>
                <a:cxn ang="0">
                  <a:pos x="7" y="8"/>
                </a:cxn>
                <a:cxn ang="0">
                  <a:pos x="0" y="14"/>
                </a:cxn>
                <a:cxn ang="0">
                  <a:pos x="0" y="10"/>
                </a:cxn>
                <a:cxn ang="0">
                  <a:pos x="2" y="6"/>
                </a:cxn>
                <a:cxn ang="0">
                  <a:pos x="9" y="0"/>
                </a:cxn>
                <a:cxn ang="0">
                  <a:pos x="15" y="6"/>
                </a:cxn>
                <a:cxn ang="0">
                  <a:pos x="17" y="10"/>
                </a:cxn>
                <a:cxn ang="0">
                  <a:pos x="19" y="6"/>
                </a:cxn>
                <a:cxn ang="0">
                  <a:pos x="26" y="0"/>
                </a:cxn>
                <a:cxn ang="0">
                  <a:pos x="32" y="6"/>
                </a:cxn>
                <a:cxn ang="0">
                  <a:pos x="34" y="10"/>
                </a:cxn>
                <a:cxn ang="0">
                  <a:pos x="36" y="6"/>
                </a:cxn>
                <a:cxn ang="0">
                  <a:pos x="42" y="0"/>
                </a:cxn>
                <a:cxn ang="0">
                  <a:pos x="48" y="6"/>
                </a:cxn>
                <a:cxn ang="0">
                  <a:pos x="51" y="10"/>
                </a:cxn>
                <a:cxn ang="0">
                  <a:pos x="53" y="6"/>
                </a:cxn>
                <a:cxn ang="0">
                  <a:pos x="59" y="0"/>
                </a:cxn>
                <a:cxn ang="0">
                  <a:pos x="65" y="6"/>
                </a:cxn>
                <a:cxn ang="0">
                  <a:pos x="67" y="10"/>
                </a:cxn>
                <a:cxn ang="0">
                  <a:pos x="67" y="14"/>
                </a:cxn>
              </a:cxnLst>
              <a:rect l="0" t="0" r="r" b="b"/>
              <a:pathLst>
                <a:path w="67" h="14">
                  <a:moveTo>
                    <a:pt x="67" y="14"/>
                  </a:moveTo>
                  <a:cubicBezTo>
                    <a:pt x="64" y="14"/>
                    <a:pt x="62" y="11"/>
                    <a:pt x="61" y="8"/>
                  </a:cubicBezTo>
                  <a:cubicBezTo>
                    <a:pt x="60" y="7"/>
                    <a:pt x="59" y="5"/>
                    <a:pt x="59" y="5"/>
                  </a:cubicBezTo>
                  <a:cubicBezTo>
                    <a:pt x="58" y="5"/>
                    <a:pt x="57" y="7"/>
                    <a:pt x="57" y="8"/>
                  </a:cubicBezTo>
                  <a:cubicBezTo>
                    <a:pt x="56" y="11"/>
                    <a:pt x="54" y="14"/>
                    <a:pt x="51" y="14"/>
                  </a:cubicBezTo>
                  <a:cubicBezTo>
                    <a:pt x="47" y="14"/>
                    <a:pt x="45" y="11"/>
                    <a:pt x="44" y="8"/>
                  </a:cubicBezTo>
                  <a:cubicBezTo>
                    <a:pt x="44" y="7"/>
                    <a:pt x="43" y="5"/>
                    <a:pt x="42" y="5"/>
                  </a:cubicBezTo>
                  <a:cubicBezTo>
                    <a:pt x="42" y="5"/>
                    <a:pt x="41" y="7"/>
                    <a:pt x="40" y="8"/>
                  </a:cubicBezTo>
                  <a:cubicBezTo>
                    <a:pt x="39" y="11"/>
                    <a:pt x="37" y="14"/>
                    <a:pt x="34" y="14"/>
                  </a:cubicBezTo>
                  <a:cubicBezTo>
                    <a:pt x="30" y="14"/>
                    <a:pt x="29" y="11"/>
                    <a:pt x="28" y="8"/>
                  </a:cubicBezTo>
                  <a:cubicBezTo>
                    <a:pt x="27" y="7"/>
                    <a:pt x="26" y="5"/>
                    <a:pt x="26" y="5"/>
                  </a:cubicBezTo>
                  <a:cubicBezTo>
                    <a:pt x="25" y="5"/>
                    <a:pt x="24" y="7"/>
                    <a:pt x="23" y="8"/>
                  </a:cubicBezTo>
                  <a:cubicBezTo>
                    <a:pt x="22" y="11"/>
                    <a:pt x="21" y="14"/>
                    <a:pt x="17" y="14"/>
                  </a:cubicBezTo>
                  <a:cubicBezTo>
                    <a:pt x="14" y="14"/>
                    <a:pt x="12" y="11"/>
                    <a:pt x="11" y="8"/>
                  </a:cubicBezTo>
                  <a:cubicBezTo>
                    <a:pt x="10" y="7"/>
                    <a:pt x="9" y="5"/>
                    <a:pt x="9" y="5"/>
                  </a:cubicBezTo>
                  <a:cubicBezTo>
                    <a:pt x="8" y="5"/>
                    <a:pt x="7" y="7"/>
                    <a:pt x="7" y="8"/>
                  </a:cubicBezTo>
                  <a:cubicBezTo>
                    <a:pt x="6" y="11"/>
                    <a:pt x="4" y="14"/>
                    <a:pt x="0" y="14"/>
                  </a:cubicBezTo>
                  <a:cubicBezTo>
                    <a:pt x="0" y="10"/>
                    <a:pt x="0" y="10"/>
                    <a:pt x="0" y="10"/>
                  </a:cubicBezTo>
                  <a:cubicBezTo>
                    <a:pt x="1" y="10"/>
                    <a:pt x="2" y="7"/>
                    <a:pt x="2" y="6"/>
                  </a:cubicBezTo>
                  <a:cubicBezTo>
                    <a:pt x="4" y="4"/>
                    <a:pt x="5" y="0"/>
                    <a:pt x="9" y="0"/>
                  </a:cubicBezTo>
                  <a:cubicBezTo>
                    <a:pt x="12" y="0"/>
                    <a:pt x="14" y="4"/>
                    <a:pt x="15" y="6"/>
                  </a:cubicBezTo>
                  <a:cubicBezTo>
                    <a:pt x="16" y="7"/>
                    <a:pt x="17" y="10"/>
                    <a:pt x="17" y="10"/>
                  </a:cubicBezTo>
                  <a:cubicBezTo>
                    <a:pt x="18" y="10"/>
                    <a:pt x="19" y="7"/>
                    <a:pt x="19" y="6"/>
                  </a:cubicBezTo>
                  <a:cubicBezTo>
                    <a:pt x="20" y="4"/>
                    <a:pt x="22" y="0"/>
                    <a:pt x="26" y="0"/>
                  </a:cubicBezTo>
                  <a:cubicBezTo>
                    <a:pt x="29" y="0"/>
                    <a:pt x="31" y="4"/>
                    <a:pt x="32" y="6"/>
                  </a:cubicBezTo>
                  <a:cubicBezTo>
                    <a:pt x="32" y="7"/>
                    <a:pt x="33" y="10"/>
                    <a:pt x="34" y="10"/>
                  </a:cubicBezTo>
                  <a:cubicBezTo>
                    <a:pt x="34" y="10"/>
                    <a:pt x="35" y="7"/>
                    <a:pt x="36" y="6"/>
                  </a:cubicBezTo>
                  <a:cubicBezTo>
                    <a:pt x="37" y="4"/>
                    <a:pt x="39" y="0"/>
                    <a:pt x="42" y="0"/>
                  </a:cubicBezTo>
                  <a:cubicBezTo>
                    <a:pt x="46" y="0"/>
                    <a:pt x="47" y="4"/>
                    <a:pt x="48" y="6"/>
                  </a:cubicBezTo>
                  <a:cubicBezTo>
                    <a:pt x="49" y="7"/>
                    <a:pt x="50" y="10"/>
                    <a:pt x="51" y="10"/>
                  </a:cubicBezTo>
                  <a:cubicBezTo>
                    <a:pt x="51" y="10"/>
                    <a:pt x="52" y="7"/>
                    <a:pt x="53" y="6"/>
                  </a:cubicBezTo>
                  <a:cubicBezTo>
                    <a:pt x="54" y="4"/>
                    <a:pt x="55" y="0"/>
                    <a:pt x="59" y="0"/>
                  </a:cubicBezTo>
                  <a:cubicBezTo>
                    <a:pt x="62" y="0"/>
                    <a:pt x="64" y="4"/>
                    <a:pt x="65" y="6"/>
                  </a:cubicBezTo>
                  <a:cubicBezTo>
                    <a:pt x="66" y="7"/>
                    <a:pt x="67" y="10"/>
                    <a:pt x="67" y="10"/>
                  </a:cubicBezTo>
                  <a:cubicBezTo>
                    <a:pt x="67" y="14"/>
                    <a:pt x="67" y="14"/>
                    <a:pt x="67" y="14"/>
                  </a:cubicBez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94" name="Freeform 434">
              <a:extLst>
                <a:ext uri="{FF2B5EF4-FFF2-40B4-BE49-F238E27FC236}">
                  <a16:creationId xmlns:a16="http://schemas.microsoft.com/office/drawing/2014/main" id="{B270D3E9-A307-7012-3451-31B11BFAADE9}"/>
                </a:ext>
              </a:extLst>
            </p:cNvPr>
            <p:cNvSpPr>
              <a:spLocks/>
            </p:cNvSpPr>
            <p:nvPr/>
          </p:nvSpPr>
          <p:spPr bwMode="auto">
            <a:xfrm>
              <a:off x="5960003" y="1121649"/>
              <a:ext cx="157341" cy="91127"/>
            </a:xfrm>
            <a:custGeom>
              <a:avLst/>
              <a:gdLst/>
              <a:ahLst/>
              <a:cxnLst>
                <a:cxn ang="0">
                  <a:pos x="102" y="0"/>
                </a:cxn>
                <a:cxn ang="0">
                  <a:pos x="102" y="53"/>
                </a:cxn>
                <a:cxn ang="0">
                  <a:pos x="96" y="59"/>
                </a:cxn>
                <a:cxn ang="0">
                  <a:pos x="6" y="59"/>
                </a:cxn>
                <a:cxn ang="0">
                  <a:pos x="0" y="53"/>
                </a:cxn>
                <a:cxn ang="0">
                  <a:pos x="0" y="0"/>
                </a:cxn>
                <a:cxn ang="0">
                  <a:pos x="102" y="0"/>
                </a:cxn>
              </a:cxnLst>
              <a:rect l="0" t="0" r="r" b="b"/>
              <a:pathLst>
                <a:path w="102" h="59">
                  <a:moveTo>
                    <a:pt x="102" y="0"/>
                  </a:moveTo>
                  <a:cubicBezTo>
                    <a:pt x="102" y="53"/>
                    <a:pt x="102" y="53"/>
                    <a:pt x="102" y="53"/>
                  </a:cubicBezTo>
                  <a:cubicBezTo>
                    <a:pt x="102" y="56"/>
                    <a:pt x="99" y="59"/>
                    <a:pt x="96" y="59"/>
                  </a:cubicBezTo>
                  <a:cubicBezTo>
                    <a:pt x="6" y="59"/>
                    <a:pt x="6" y="59"/>
                    <a:pt x="6" y="59"/>
                  </a:cubicBezTo>
                  <a:cubicBezTo>
                    <a:pt x="3" y="59"/>
                    <a:pt x="0" y="56"/>
                    <a:pt x="0" y="53"/>
                  </a:cubicBezTo>
                  <a:cubicBezTo>
                    <a:pt x="0" y="0"/>
                    <a:pt x="0" y="0"/>
                    <a:pt x="0" y="0"/>
                  </a:cubicBezTo>
                  <a:lnTo>
                    <a:pt x="102" y="0"/>
                  </a:ln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95" name="Freeform 435">
              <a:extLst>
                <a:ext uri="{FF2B5EF4-FFF2-40B4-BE49-F238E27FC236}">
                  <a16:creationId xmlns:a16="http://schemas.microsoft.com/office/drawing/2014/main" id="{05EFC72D-7BBE-4340-9060-A350F7B455BD}"/>
                </a:ext>
              </a:extLst>
            </p:cNvPr>
            <p:cNvSpPr>
              <a:spLocks/>
            </p:cNvSpPr>
            <p:nvPr/>
          </p:nvSpPr>
          <p:spPr bwMode="auto">
            <a:xfrm>
              <a:off x="5956725" y="1129516"/>
              <a:ext cx="163897" cy="656"/>
            </a:xfrm>
            <a:custGeom>
              <a:avLst/>
              <a:gdLst/>
              <a:ahLst/>
              <a:cxnLst>
                <a:cxn ang="0">
                  <a:pos x="250" y="0"/>
                </a:cxn>
                <a:cxn ang="0">
                  <a:pos x="0" y="0"/>
                </a:cxn>
                <a:cxn ang="0">
                  <a:pos x="250" y="0"/>
                </a:cxn>
              </a:cxnLst>
              <a:rect l="0" t="0" r="r" b="b"/>
              <a:pathLst>
                <a:path w="250">
                  <a:moveTo>
                    <a:pt x="250" y="0"/>
                  </a:moveTo>
                  <a:lnTo>
                    <a:pt x="0" y="0"/>
                  </a:lnTo>
                  <a:lnTo>
                    <a:pt x="250" y="0"/>
                  </a:ln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96" name="Line 436">
              <a:extLst>
                <a:ext uri="{FF2B5EF4-FFF2-40B4-BE49-F238E27FC236}">
                  <a16:creationId xmlns:a16="http://schemas.microsoft.com/office/drawing/2014/main" id="{AC8B4DDB-B4F8-0242-B459-F5062AD5AF73}"/>
                </a:ext>
              </a:extLst>
            </p:cNvPr>
            <p:cNvSpPr>
              <a:spLocks noChangeShapeType="1"/>
            </p:cNvSpPr>
            <p:nvPr/>
          </p:nvSpPr>
          <p:spPr bwMode="auto">
            <a:xfrm flipH="1">
              <a:off x="5956725" y="1129516"/>
              <a:ext cx="163897" cy="656"/>
            </a:xfrm>
            <a:prstGeom prst="line">
              <a:avLst/>
            </a:prstGeom>
            <a:no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97" name="Freeform 437">
              <a:extLst>
                <a:ext uri="{FF2B5EF4-FFF2-40B4-BE49-F238E27FC236}">
                  <a16:creationId xmlns:a16="http://schemas.microsoft.com/office/drawing/2014/main" id="{9643FF66-A895-9EE6-65A4-5E021BCAF61B}"/>
                </a:ext>
              </a:extLst>
            </p:cNvPr>
            <p:cNvSpPr>
              <a:spLocks/>
            </p:cNvSpPr>
            <p:nvPr/>
          </p:nvSpPr>
          <p:spPr bwMode="auto">
            <a:xfrm>
              <a:off x="5948858" y="1121649"/>
              <a:ext cx="179631" cy="15734"/>
            </a:xfrm>
            <a:custGeom>
              <a:avLst/>
              <a:gdLst/>
              <a:ahLst/>
              <a:cxnLst>
                <a:cxn ang="0">
                  <a:pos x="111" y="10"/>
                </a:cxn>
                <a:cxn ang="0">
                  <a:pos x="5" y="10"/>
                </a:cxn>
                <a:cxn ang="0">
                  <a:pos x="0" y="5"/>
                </a:cxn>
                <a:cxn ang="0">
                  <a:pos x="5" y="0"/>
                </a:cxn>
                <a:cxn ang="0">
                  <a:pos x="111" y="0"/>
                </a:cxn>
                <a:cxn ang="0">
                  <a:pos x="116" y="5"/>
                </a:cxn>
                <a:cxn ang="0">
                  <a:pos x="111" y="10"/>
                </a:cxn>
              </a:cxnLst>
              <a:rect l="0" t="0" r="r" b="b"/>
              <a:pathLst>
                <a:path w="116" h="10">
                  <a:moveTo>
                    <a:pt x="111" y="10"/>
                  </a:moveTo>
                  <a:cubicBezTo>
                    <a:pt x="5" y="10"/>
                    <a:pt x="5" y="10"/>
                    <a:pt x="5" y="10"/>
                  </a:cubicBezTo>
                  <a:cubicBezTo>
                    <a:pt x="2" y="10"/>
                    <a:pt x="0" y="8"/>
                    <a:pt x="0" y="5"/>
                  </a:cubicBezTo>
                  <a:cubicBezTo>
                    <a:pt x="0" y="2"/>
                    <a:pt x="2" y="0"/>
                    <a:pt x="5" y="0"/>
                  </a:cubicBezTo>
                  <a:cubicBezTo>
                    <a:pt x="111" y="0"/>
                    <a:pt x="111" y="0"/>
                    <a:pt x="111" y="0"/>
                  </a:cubicBezTo>
                  <a:cubicBezTo>
                    <a:pt x="114" y="0"/>
                    <a:pt x="116" y="2"/>
                    <a:pt x="116" y="5"/>
                  </a:cubicBezTo>
                  <a:cubicBezTo>
                    <a:pt x="116" y="8"/>
                    <a:pt x="114" y="10"/>
                    <a:pt x="111" y="10"/>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98" name="Freeform 438">
              <a:extLst>
                <a:ext uri="{FF2B5EF4-FFF2-40B4-BE49-F238E27FC236}">
                  <a16:creationId xmlns:a16="http://schemas.microsoft.com/office/drawing/2014/main" id="{E48A8FAF-6F59-FE4D-0437-AC67E85DF05B}"/>
                </a:ext>
              </a:extLst>
            </p:cNvPr>
            <p:cNvSpPr>
              <a:spLocks/>
            </p:cNvSpPr>
            <p:nvPr/>
          </p:nvSpPr>
          <p:spPr bwMode="auto">
            <a:xfrm>
              <a:off x="5956725" y="1155740"/>
              <a:ext cx="163897" cy="656"/>
            </a:xfrm>
            <a:custGeom>
              <a:avLst/>
              <a:gdLst/>
              <a:ahLst/>
              <a:cxnLst>
                <a:cxn ang="0">
                  <a:pos x="250" y="0"/>
                </a:cxn>
                <a:cxn ang="0">
                  <a:pos x="0" y="0"/>
                </a:cxn>
                <a:cxn ang="0">
                  <a:pos x="250" y="0"/>
                </a:cxn>
              </a:cxnLst>
              <a:rect l="0" t="0" r="r" b="b"/>
              <a:pathLst>
                <a:path w="250">
                  <a:moveTo>
                    <a:pt x="250" y="0"/>
                  </a:moveTo>
                  <a:lnTo>
                    <a:pt x="0" y="0"/>
                  </a:lnTo>
                  <a:lnTo>
                    <a:pt x="250" y="0"/>
                  </a:ln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299" name="Line 439">
              <a:extLst>
                <a:ext uri="{FF2B5EF4-FFF2-40B4-BE49-F238E27FC236}">
                  <a16:creationId xmlns:a16="http://schemas.microsoft.com/office/drawing/2014/main" id="{6D66ACDF-96AA-FB0D-5725-9F4733C7C005}"/>
                </a:ext>
              </a:extLst>
            </p:cNvPr>
            <p:cNvSpPr>
              <a:spLocks noChangeShapeType="1"/>
            </p:cNvSpPr>
            <p:nvPr/>
          </p:nvSpPr>
          <p:spPr bwMode="auto">
            <a:xfrm flipH="1">
              <a:off x="5956725" y="1155740"/>
              <a:ext cx="163897" cy="656"/>
            </a:xfrm>
            <a:prstGeom prst="line">
              <a:avLst/>
            </a:prstGeom>
            <a:no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00" name="Freeform 440">
              <a:extLst>
                <a:ext uri="{FF2B5EF4-FFF2-40B4-BE49-F238E27FC236}">
                  <a16:creationId xmlns:a16="http://schemas.microsoft.com/office/drawing/2014/main" id="{1757D255-A98E-C7FB-C687-2D96969BD4BF}"/>
                </a:ext>
              </a:extLst>
            </p:cNvPr>
            <p:cNvSpPr>
              <a:spLocks/>
            </p:cNvSpPr>
            <p:nvPr/>
          </p:nvSpPr>
          <p:spPr bwMode="auto">
            <a:xfrm>
              <a:off x="5948858" y="1147873"/>
              <a:ext cx="179631" cy="17045"/>
            </a:xfrm>
            <a:custGeom>
              <a:avLst/>
              <a:gdLst/>
              <a:ahLst/>
              <a:cxnLst>
                <a:cxn ang="0">
                  <a:pos x="111" y="11"/>
                </a:cxn>
                <a:cxn ang="0">
                  <a:pos x="5" y="11"/>
                </a:cxn>
                <a:cxn ang="0">
                  <a:pos x="0" y="5"/>
                </a:cxn>
                <a:cxn ang="0">
                  <a:pos x="5" y="0"/>
                </a:cxn>
                <a:cxn ang="0">
                  <a:pos x="111" y="0"/>
                </a:cxn>
                <a:cxn ang="0">
                  <a:pos x="116" y="5"/>
                </a:cxn>
                <a:cxn ang="0">
                  <a:pos x="111" y="11"/>
                </a:cxn>
              </a:cxnLst>
              <a:rect l="0" t="0" r="r" b="b"/>
              <a:pathLst>
                <a:path w="116" h="11">
                  <a:moveTo>
                    <a:pt x="111" y="11"/>
                  </a:moveTo>
                  <a:cubicBezTo>
                    <a:pt x="5" y="11"/>
                    <a:pt x="5" y="11"/>
                    <a:pt x="5" y="11"/>
                  </a:cubicBezTo>
                  <a:cubicBezTo>
                    <a:pt x="2" y="11"/>
                    <a:pt x="0" y="8"/>
                    <a:pt x="0" y="5"/>
                  </a:cubicBezTo>
                  <a:cubicBezTo>
                    <a:pt x="0" y="3"/>
                    <a:pt x="2" y="0"/>
                    <a:pt x="5" y="0"/>
                  </a:cubicBezTo>
                  <a:cubicBezTo>
                    <a:pt x="111" y="0"/>
                    <a:pt x="111" y="0"/>
                    <a:pt x="111" y="0"/>
                  </a:cubicBezTo>
                  <a:cubicBezTo>
                    <a:pt x="114" y="0"/>
                    <a:pt x="116" y="3"/>
                    <a:pt x="116" y="5"/>
                  </a:cubicBezTo>
                  <a:cubicBezTo>
                    <a:pt x="116" y="8"/>
                    <a:pt x="114" y="11"/>
                    <a:pt x="111" y="11"/>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01" name="Freeform 441">
              <a:extLst>
                <a:ext uri="{FF2B5EF4-FFF2-40B4-BE49-F238E27FC236}">
                  <a16:creationId xmlns:a16="http://schemas.microsoft.com/office/drawing/2014/main" id="{8B9A2A37-A204-77D9-52BF-0CEED223AD76}"/>
                </a:ext>
              </a:extLst>
            </p:cNvPr>
            <p:cNvSpPr>
              <a:spLocks/>
            </p:cNvSpPr>
            <p:nvPr/>
          </p:nvSpPr>
          <p:spPr bwMode="auto">
            <a:xfrm>
              <a:off x="5956725" y="1183275"/>
              <a:ext cx="163897" cy="656"/>
            </a:xfrm>
            <a:custGeom>
              <a:avLst/>
              <a:gdLst/>
              <a:ahLst/>
              <a:cxnLst>
                <a:cxn ang="0">
                  <a:pos x="250" y="0"/>
                </a:cxn>
                <a:cxn ang="0">
                  <a:pos x="0" y="0"/>
                </a:cxn>
                <a:cxn ang="0">
                  <a:pos x="250" y="0"/>
                </a:cxn>
              </a:cxnLst>
              <a:rect l="0" t="0" r="r" b="b"/>
              <a:pathLst>
                <a:path w="250">
                  <a:moveTo>
                    <a:pt x="250" y="0"/>
                  </a:moveTo>
                  <a:lnTo>
                    <a:pt x="0" y="0"/>
                  </a:lnTo>
                  <a:lnTo>
                    <a:pt x="250" y="0"/>
                  </a:lnTo>
                  <a:close/>
                </a:path>
              </a:pathLst>
            </a:custGeom>
            <a:solidFill>
              <a:srgbClr val="0E303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02" name="Line 442">
              <a:extLst>
                <a:ext uri="{FF2B5EF4-FFF2-40B4-BE49-F238E27FC236}">
                  <a16:creationId xmlns:a16="http://schemas.microsoft.com/office/drawing/2014/main" id="{3AC9E369-4F06-8D91-CF69-2BF8426CD8B8}"/>
                </a:ext>
              </a:extLst>
            </p:cNvPr>
            <p:cNvSpPr>
              <a:spLocks noChangeShapeType="1"/>
            </p:cNvSpPr>
            <p:nvPr/>
          </p:nvSpPr>
          <p:spPr bwMode="auto">
            <a:xfrm flipH="1">
              <a:off x="5956725" y="1183275"/>
              <a:ext cx="163897" cy="656"/>
            </a:xfrm>
            <a:prstGeom prst="line">
              <a:avLst/>
            </a:prstGeom>
            <a:no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03" name="Freeform 443">
              <a:extLst>
                <a:ext uri="{FF2B5EF4-FFF2-40B4-BE49-F238E27FC236}">
                  <a16:creationId xmlns:a16="http://schemas.microsoft.com/office/drawing/2014/main" id="{DBC03DAD-F6C8-CB40-02FE-02FDCF002E86}"/>
                </a:ext>
              </a:extLst>
            </p:cNvPr>
            <p:cNvSpPr>
              <a:spLocks/>
            </p:cNvSpPr>
            <p:nvPr/>
          </p:nvSpPr>
          <p:spPr bwMode="auto">
            <a:xfrm>
              <a:off x="5948858" y="1174096"/>
              <a:ext cx="179631" cy="17045"/>
            </a:xfrm>
            <a:custGeom>
              <a:avLst/>
              <a:gdLst/>
              <a:ahLst/>
              <a:cxnLst>
                <a:cxn ang="0">
                  <a:pos x="111" y="11"/>
                </a:cxn>
                <a:cxn ang="0">
                  <a:pos x="5" y="11"/>
                </a:cxn>
                <a:cxn ang="0">
                  <a:pos x="0" y="6"/>
                </a:cxn>
                <a:cxn ang="0">
                  <a:pos x="5" y="0"/>
                </a:cxn>
                <a:cxn ang="0">
                  <a:pos x="111" y="0"/>
                </a:cxn>
                <a:cxn ang="0">
                  <a:pos x="116" y="6"/>
                </a:cxn>
                <a:cxn ang="0">
                  <a:pos x="111" y="11"/>
                </a:cxn>
              </a:cxnLst>
              <a:rect l="0" t="0" r="r" b="b"/>
              <a:pathLst>
                <a:path w="116" h="11">
                  <a:moveTo>
                    <a:pt x="111" y="11"/>
                  </a:moveTo>
                  <a:cubicBezTo>
                    <a:pt x="5" y="11"/>
                    <a:pt x="5" y="11"/>
                    <a:pt x="5" y="11"/>
                  </a:cubicBezTo>
                  <a:cubicBezTo>
                    <a:pt x="2" y="11"/>
                    <a:pt x="0" y="8"/>
                    <a:pt x="0" y="6"/>
                  </a:cubicBezTo>
                  <a:cubicBezTo>
                    <a:pt x="0" y="3"/>
                    <a:pt x="2" y="0"/>
                    <a:pt x="5" y="0"/>
                  </a:cubicBezTo>
                  <a:cubicBezTo>
                    <a:pt x="111" y="0"/>
                    <a:pt x="111" y="0"/>
                    <a:pt x="111" y="0"/>
                  </a:cubicBezTo>
                  <a:cubicBezTo>
                    <a:pt x="114" y="0"/>
                    <a:pt x="116" y="3"/>
                    <a:pt x="116" y="6"/>
                  </a:cubicBezTo>
                  <a:cubicBezTo>
                    <a:pt x="116" y="8"/>
                    <a:pt x="114" y="11"/>
                    <a:pt x="111" y="11"/>
                  </a:cubicBez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04" name="Freeform 444">
              <a:extLst>
                <a:ext uri="{FF2B5EF4-FFF2-40B4-BE49-F238E27FC236}">
                  <a16:creationId xmlns:a16="http://schemas.microsoft.com/office/drawing/2014/main" id="{E460AF72-7FEA-815A-A7DF-CBC16A0724B2}"/>
                </a:ext>
              </a:extLst>
            </p:cNvPr>
            <p:cNvSpPr>
              <a:spLocks/>
            </p:cNvSpPr>
            <p:nvPr/>
          </p:nvSpPr>
          <p:spPr bwMode="auto">
            <a:xfrm>
              <a:off x="6034085" y="601112"/>
              <a:ext cx="9178" cy="93094"/>
            </a:xfrm>
            <a:custGeom>
              <a:avLst/>
              <a:gdLst/>
              <a:ahLst/>
              <a:cxnLst>
                <a:cxn ang="0">
                  <a:pos x="3" y="60"/>
                </a:cxn>
                <a:cxn ang="0">
                  <a:pos x="0" y="58"/>
                </a:cxn>
                <a:cxn ang="0">
                  <a:pos x="0" y="2"/>
                </a:cxn>
                <a:cxn ang="0">
                  <a:pos x="3" y="0"/>
                </a:cxn>
                <a:cxn ang="0">
                  <a:pos x="6" y="2"/>
                </a:cxn>
                <a:cxn ang="0">
                  <a:pos x="6" y="58"/>
                </a:cxn>
                <a:cxn ang="0">
                  <a:pos x="3" y="60"/>
                </a:cxn>
              </a:cxnLst>
              <a:rect l="0" t="0" r="r" b="b"/>
              <a:pathLst>
                <a:path w="6" h="60">
                  <a:moveTo>
                    <a:pt x="3" y="60"/>
                  </a:moveTo>
                  <a:cubicBezTo>
                    <a:pt x="2" y="60"/>
                    <a:pt x="0" y="59"/>
                    <a:pt x="0" y="58"/>
                  </a:cubicBezTo>
                  <a:cubicBezTo>
                    <a:pt x="0" y="2"/>
                    <a:pt x="0" y="2"/>
                    <a:pt x="0" y="2"/>
                  </a:cubicBezTo>
                  <a:cubicBezTo>
                    <a:pt x="0" y="1"/>
                    <a:pt x="2" y="0"/>
                    <a:pt x="3" y="0"/>
                  </a:cubicBezTo>
                  <a:cubicBezTo>
                    <a:pt x="4" y="0"/>
                    <a:pt x="6" y="1"/>
                    <a:pt x="6" y="2"/>
                  </a:cubicBezTo>
                  <a:cubicBezTo>
                    <a:pt x="6" y="58"/>
                    <a:pt x="6" y="58"/>
                    <a:pt x="6" y="58"/>
                  </a:cubicBezTo>
                  <a:cubicBezTo>
                    <a:pt x="6" y="59"/>
                    <a:pt x="4" y="60"/>
                    <a:pt x="3" y="60"/>
                  </a:cubicBezTo>
                  <a:close/>
                </a:path>
              </a:pathLst>
            </a:cu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05" name="Freeform 445">
              <a:extLst>
                <a:ext uri="{FF2B5EF4-FFF2-40B4-BE49-F238E27FC236}">
                  <a16:creationId xmlns:a16="http://schemas.microsoft.com/office/drawing/2014/main" id="{7C6A86F2-3D5D-A621-369C-87F16747DDEC}"/>
                </a:ext>
              </a:extLst>
            </p:cNvPr>
            <p:cNvSpPr>
              <a:spLocks/>
            </p:cNvSpPr>
            <p:nvPr/>
          </p:nvSpPr>
          <p:spPr bwMode="auto">
            <a:xfrm>
              <a:off x="5881988" y="641758"/>
              <a:ext cx="53103" cy="81949"/>
            </a:xfrm>
            <a:custGeom>
              <a:avLst/>
              <a:gdLst/>
              <a:ahLst/>
              <a:cxnLst>
                <a:cxn ang="0">
                  <a:pos x="31" y="53"/>
                </a:cxn>
                <a:cxn ang="0">
                  <a:pos x="28" y="52"/>
                </a:cxn>
                <a:cxn ang="0">
                  <a:pos x="1" y="4"/>
                </a:cxn>
                <a:cxn ang="0">
                  <a:pos x="2" y="0"/>
                </a:cxn>
                <a:cxn ang="0">
                  <a:pos x="5" y="1"/>
                </a:cxn>
                <a:cxn ang="0">
                  <a:pos x="33" y="49"/>
                </a:cxn>
                <a:cxn ang="0">
                  <a:pos x="32" y="53"/>
                </a:cxn>
                <a:cxn ang="0">
                  <a:pos x="31" y="53"/>
                </a:cxn>
              </a:cxnLst>
              <a:rect l="0" t="0" r="r" b="b"/>
              <a:pathLst>
                <a:path w="34" h="53">
                  <a:moveTo>
                    <a:pt x="31" y="53"/>
                  </a:moveTo>
                  <a:cubicBezTo>
                    <a:pt x="30" y="53"/>
                    <a:pt x="29" y="53"/>
                    <a:pt x="28" y="52"/>
                  </a:cubicBezTo>
                  <a:cubicBezTo>
                    <a:pt x="1" y="4"/>
                    <a:pt x="1" y="4"/>
                    <a:pt x="1" y="4"/>
                  </a:cubicBezTo>
                  <a:cubicBezTo>
                    <a:pt x="0" y="3"/>
                    <a:pt x="0" y="1"/>
                    <a:pt x="2" y="0"/>
                  </a:cubicBezTo>
                  <a:cubicBezTo>
                    <a:pt x="3" y="0"/>
                    <a:pt x="5" y="0"/>
                    <a:pt x="5" y="1"/>
                  </a:cubicBezTo>
                  <a:cubicBezTo>
                    <a:pt x="33" y="49"/>
                    <a:pt x="33" y="49"/>
                    <a:pt x="33" y="49"/>
                  </a:cubicBezTo>
                  <a:cubicBezTo>
                    <a:pt x="34" y="50"/>
                    <a:pt x="33" y="52"/>
                    <a:pt x="32" y="53"/>
                  </a:cubicBezTo>
                  <a:cubicBezTo>
                    <a:pt x="32" y="53"/>
                    <a:pt x="31" y="53"/>
                    <a:pt x="31" y="53"/>
                  </a:cubicBezTo>
                  <a:close/>
                </a:path>
              </a:pathLst>
            </a:cu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06" name="Freeform 446">
              <a:extLst>
                <a:ext uri="{FF2B5EF4-FFF2-40B4-BE49-F238E27FC236}">
                  <a16:creationId xmlns:a16="http://schemas.microsoft.com/office/drawing/2014/main" id="{63385FA8-4423-4FDA-8D5F-97C828A54763}"/>
                </a:ext>
              </a:extLst>
            </p:cNvPr>
            <p:cNvSpPr>
              <a:spLocks/>
            </p:cNvSpPr>
            <p:nvPr/>
          </p:nvSpPr>
          <p:spPr bwMode="auto">
            <a:xfrm>
              <a:off x="5770538" y="751242"/>
              <a:ext cx="83915" cy="53103"/>
            </a:xfrm>
            <a:custGeom>
              <a:avLst/>
              <a:gdLst/>
              <a:ahLst/>
              <a:cxnLst>
                <a:cxn ang="0">
                  <a:pos x="51" y="34"/>
                </a:cxn>
                <a:cxn ang="0">
                  <a:pos x="50" y="33"/>
                </a:cxn>
                <a:cxn ang="0">
                  <a:pos x="2" y="6"/>
                </a:cxn>
                <a:cxn ang="0">
                  <a:pos x="1" y="2"/>
                </a:cxn>
                <a:cxn ang="0">
                  <a:pos x="5" y="1"/>
                </a:cxn>
                <a:cxn ang="0">
                  <a:pos x="52" y="29"/>
                </a:cxn>
                <a:cxn ang="0">
                  <a:pos x="53" y="32"/>
                </a:cxn>
                <a:cxn ang="0">
                  <a:pos x="51" y="34"/>
                </a:cxn>
              </a:cxnLst>
              <a:rect l="0" t="0" r="r" b="b"/>
              <a:pathLst>
                <a:path w="54" h="34">
                  <a:moveTo>
                    <a:pt x="51" y="34"/>
                  </a:moveTo>
                  <a:cubicBezTo>
                    <a:pt x="51" y="34"/>
                    <a:pt x="50" y="33"/>
                    <a:pt x="50" y="33"/>
                  </a:cubicBezTo>
                  <a:cubicBezTo>
                    <a:pt x="2" y="6"/>
                    <a:pt x="2" y="6"/>
                    <a:pt x="2" y="6"/>
                  </a:cubicBezTo>
                  <a:cubicBezTo>
                    <a:pt x="1" y="5"/>
                    <a:pt x="0" y="3"/>
                    <a:pt x="1" y="2"/>
                  </a:cubicBezTo>
                  <a:cubicBezTo>
                    <a:pt x="2" y="1"/>
                    <a:pt x="3" y="0"/>
                    <a:pt x="5" y="1"/>
                  </a:cubicBezTo>
                  <a:cubicBezTo>
                    <a:pt x="52" y="29"/>
                    <a:pt x="52" y="29"/>
                    <a:pt x="52" y="29"/>
                  </a:cubicBezTo>
                  <a:cubicBezTo>
                    <a:pt x="54" y="29"/>
                    <a:pt x="54" y="31"/>
                    <a:pt x="53" y="32"/>
                  </a:cubicBezTo>
                  <a:cubicBezTo>
                    <a:pt x="53" y="33"/>
                    <a:pt x="52" y="34"/>
                    <a:pt x="51" y="34"/>
                  </a:cubicBezTo>
                  <a:close/>
                </a:path>
              </a:pathLst>
            </a:cu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07" name="Freeform 447">
              <a:extLst>
                <a:ext uri="{FF2B5EF4-FFF2-40B4-BE49-F238E27FC236}">
                  <a16:creationId xmlns:a16="http://schemas.microsoft.com/office/drawing/2014/main" id="{C687D76A-699B-3516-46F1-5CF9A5537541}"/>
                </a:ext>
              </a:extLst>
            </p:cNvPr>
            <p:cNvSpPr>
              <a:spLocks/>
            </p:cNvSpPr>
            <p:nvPr/>
          </p:nvSpPr>
          <p:spPr bwMode="auto">
            <a:xfrm>
              <a:off x="5731858" y="904649"/>
              <a:ext cx="93094" cy="7867"/>
            </a:xfrm>
            <a:custGeom>
              <a:avLst/>
              <a:gdLst/>
              <a:ahLst/>
              <a:cxnLst>
                <a:cxn ang="0">
                  <a:pos x="57" y="5"/>
                </a:cxn>
                <a:cxn ang="0">
                  <a:pos x="2" y="5"/>
                </a:cxn>
                <a:cxn ang="0">
                  <a:pos x="0" y="2"/>
                </a:cxn>
                <a:cxn ang="0">
                  <a:pos x="2" y="0"/>
                </a:cxn>
                <a:cxn ang="0">
                  <a:pos x="57" y="0"/>
                </a:cxn>
                <a:cxn ang="0">
                  <a:pos x="60" y="2"/>
                </a:cxn>
                <a:cxn ang="0">
                  <a:pos x="57" y="5"/>
                </a:cxn>
              </a:cxnLst>
              <a:rect l="0" t="0" r="r" b="b"/>
              <a:pathLst>
                <a:path w="60" h="5">
                  <a:moveTo>
                    <a:pt x="57" y="5"/>
                  </a:moveTo>
                  <a:cubicBezTo>
                    <a:pt x="2" y="5"/>
                    <a:pt x="2" y="5"/>
                    <a:pt x="2" y="5"/>
                  </a:cubicBezTo>
                  <a:cubicBezTo>
                    <a:pt x="1" y="5"/>
                    <a:pt x="0" y="4"/>
                    <a:pt x="0" y="2"/>
                  </a:cubicBezTo>
                  <a:cubicBezTo>
                    <a:pt x="0" y="1"/>
                    <a:pt x="1" y="0"/>
                    <a:pt x="2" y="0"/>
                  </a:cubicBezTo>
                  <a:cubicBezTo>
                    <a:pt x="57" y="0"/>
                    <a:pt x="57" y="0"/>
                    <a:pt x="57" y="0"/>
                  </a:cubicBezTo>
                  <a:cubicBezTo>
                    <a:pt x="59" y="0"/>
                    <a:pt x="60" y="1"/>
                    <a:pt x="60" y="2"/>
                  </a:cubicBezTo>
                  <a:cubicBezTo>
                    <a:pt x="60" y="4"/>
                    <a:pt x="59" y="5"/>
                    <a:pt x="57" y="5"/>
                  </a:cubicBezTo>
                  <a:close/>
                </a:path>
              </a:pathLst>
            </a:cu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08" name="Freeform 448">
              <a:extLst>
                <a:ext uri="{FF2B5EF4-FFF2-40B4-BE49-F238E27FC236}">
                  <a16:creationId xmlns:a16="http://schemas.microsoft.com/office/drawing/2014/main" id="{2E607587-627A-D163-8FF1-1DF3439803FB}"/>
                </a:ext>
              </a:extLst>
            </p:cNvPr>
            <p:cNvSpPr>
              <a:spLocks/>
            </p:cNvSpPr>
            <p:nvPr/>
          </p:nvSpPr>
          <p:spPr bwMode="auto">
            <a:xfrm>
              <a:off x="5770538" y="1013477"/>
              <a:ext cx="83915" cy="51136"/>
            </a:xfrm>
            <a:custGeom>
              <a:avLst/>
              <a:gdLst/>
              <a:ahLst/>
              <a:cxnLst>
                <a:cxn ang="0">
                  <a:pos x="3" y="33"/>
                </a:cxn>
                <a:cxn ang="0">
                  <a:pos x="1" y="32"/>
                </a:cxn>
                <a:cxn ang="0">
                  <a:pos x="2" y="28"/>
                </a:cxn>
                <a:cxn ang="0">
                  <a:pos x="50" y="0"/>
                </a:cxn>
                <a:cxn ang="0">
                  <a:pos x="53" y="1"/>
                </a:cxn>
                <a:cxn ang="0">
                  <a:pos x="52" y="5"/>
                </a:cxn>
                <a:cxn ang="0">
                  <a:pos x="5" y="33"/>
                </a:cxn>
                <a:cxn ang="0">
                  <a:pos x="3" y="33"/>
                </a:cxn>
              </a:cxnLst>
              <a:rect l="0" t="0" r="r" b="b"/>
              <a:pathLst>
                <a:path w="54" h="33">
                  <a:moveTo>
                    <a:pt x="3" y="33"/>
                  </a:moveTo>
                  <a:cubicBezTo>
                    <a:pt x="2" y="33"/>
                    <a:pt x="2" y="32"/>
                    <a:pt x="1" y="32"/>
                  </a:cubicBezTo>
                  <a:cubicBezTo>
                    <a:pt x="0" y="30"/>
                    <a:pt x="1" y="29"/>
                    <a:pt x="2" y="28"/>
                  </a:cubicBezTo>
                  <a:cubicBezTo>
                    <a:pt x="50" y="0"/>
                    <a:pt x="50" y="0"/>
                    <a:pt x="50" y="0"/>
                  </a:cubicBezTo>
                  <a:cubicBezTo>
                    <a:pt x="51" y="0"/>
                    <a:pt x="53" y="0"/>
                    <a:pt x="53" y="1"/>
                  </a:cubicBezTo>
                  <a:cubicBezTo>
                    <a:pt x="54" y="3"/>
                    <a:pt x="54" y="4"/>
                    <a:pt x="52" y="5"/>
                  </a:cubicBezTo>
                  <a:cubicBezTo>
                    <a:pt x="5" y="33"/>
                    <a:pt x="5" y="33"/>
                    <a:pt x="5" y="33"/>
                  </a:cubicBezTo>
                  <a:cubicBezTo>
                    <a:pt x="4" y="33"/>
                    <a:pt x="4" y="33"/>
                    <a:pt x="3" y="33"/>
                  </a:cubicBezTo>
                  <a:close/>
                </a:path>
              </a:pathLst>
            </a:cu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09" name="Freeform 449">
              <a:extLst>
                <a:ext uri="{FF2B5EF4-FFF2-40B4-BE49-F238E27FC236}">
                  <a16:creationId xmlns:a16="http://schemas.microsoft.com/office/drawing/2014/main" id="{B6AC61FC-3D85-BFCF-D8D9-5FEA8656D644}"/>
                </a:ext>
              </a:extLst>
            </p:cNvPr>
            <p:cNvSpPr>
              <a:spLocks/>
            </p:cNvSpPr>
            <p:nvPr/>
          </p:nvSpPr>
          <p:spPr bwMode="auto">
            <a:xfrm>
              <a:off x="5881988" y="1092148"/>
              <a:ext cx="53103" cy="83915"/>
            </a:xfrm>
            <a:custGeom>
              <a:avLst/>
              <a:gdLst/>
              <a:ahLst/>
              <a:cxnLst>
                <a:cxn ang="0">
                  <a:pos x="3" y="54"/>
                </a:cxn>
                <a:cxn ang="0">
                  <a:pos x="2" y="53"/>
                </a:cxn>
                <a:cxn ang="0">
                  <a:pos x="1" y="50"/>
                </a:cxn>
                <a:cxn ang="0">
                  <a:pos x="28" y="2"/>
                </a:cxn>
                <a:cxn ang="0">
                  <a:pos x="32" y="1"/>
                </a:cxn>
                <a:cxn ang="0">
                  <a:pos x="33" y="4"/>
                </a:cxn>
                <a:cxn ang="0">
                  <a:pos x="5" y="52"/>
                </a:cxn>
                <a:cxn ang="0">
                  <a:pos x="3" y="54"/>
                </a:cxn>
              </a:cxnLst>
              <a:rect l="0" t="0" r="r" b="b"/>
              <a:pathLst>
                <a:path w="34" h="54">
                  <a:moveTo>
                    <a:pt x="3" y="54"/>
                  </a:moveTo>
                  <a:cubicBezTo>
                    <a:pt x="3" y="54"/>
                    <a:pt x="2" y="53"/>
                    <a:pt x="2" y="53"/>
                  </a:cubicBezTo>
                  <a:cubicBezTo>
                    <a:pt x="1" y="52"/>
                    <a:pt x="0" y="51"/>
                    <a:pt x="1" y="50"/>
                  </a:cubicBezTo>
                  <a:cubicBezTo>
                    <a:pt x="28" y="2"/>
                    <a:pt x="28" y="2"/>
                    <a:pt x="28" y="2"/>
                  </a:cubicBezTo>
                  <a:cubicBezTo>
                    <a:pt x="29" y="1"/>
                    <a:pt x="31" y="0"/>
                    <a:pt x="32" y="1"/>
                  </a:cubicBezTo>
                  <a:cubicBezTo>
                    <a:pt x="33" y="2"/>
                    <a:pt x="34" y="3"/>
                    <a:pt x="33" y="4"/>
                  </a:cubicBezTo>
                  <a:cubicBezTo>
                    <a:pt x="5" y="52"/>
                    <a:pt x="5" y="52"/>
                    <a:pt x="5" y="52"/>
                  </a:cubicBezTo>
                  <a:cubicBezTo>
                    <a:pt x="5" y="53"/>
                    <a:pt x="4" y="54"/>
                    <a:pt x="3" y="54"/>
                  </a:cubicBezTo>
                  <a:close/>
                </a:path>
              </a:pathLst>
            </a:cu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10" name="Freeform 450">
              <a:extLst>
                <a:ext uri="{FF2B5EF4-FFF2-40B4-BE49-F238E27FC236}">
                  <a16:creationId xmlns:a16="http://schemas.microsoft.com/office/drawing/2014/main" id="{BB594D33-70C6-7F4D-C7DB-DEC38EAAC8B2}"/>
                </a:ext>
              </a:extLst>
            </p:cNvPr>
            <p:cNvSpPr>
              <a:spLocks/>
            </p:cNvSpPr>
            <p:nvPr/>
          </p:nvSpPr>
          <p:spPr bwMode="auto">
            <a:xfrm>
              <a:off x="6142257" y="1092148"/>
              <a:ext cx="53103" cy="83915"/>
            </a:xfrm>
            <a:custGeom>
              <a:avLst/>
              <a:gdLst/>
              <a:ahLst/>
              <a:cxnLst>
                <a:cxn ang="0">
                  <a:pos x="31" y="54"/>
                </a:cxn>
                <a:cxn ang="0">
                  <a:pos x="29" y="52"/>
                </a:cxn>
                <a:cxn ang="0">
                  <a:pos x="1" y="4"/>
                </a:cxn>
                <a:cxn ang="0">
                  <a:pos x="2" y="1"/>
                </a:cxn>
                <a:cxn ang="0">
                  <a:pos x="6" y="2"/>
                </a:cxn>
                <a:cxn ang="0">
                  <a:pos x="33" y="50"/>
                </a:cxn>
                <a:cxn ang="0">
                  <a:pos x="32" y="53"/>
                </a:cxn>
                <a:cxn ang="0">
                  <a:pos x="31" y="54"/>
                </a:cxn>
              </a:cxnLst>
              <a:rect l="0" t="0" r="r" b="b"/>
              <a:pathLst>
                <a:path w="34" h="54">
                  <a:moveTo>
                    <a:pt x="31" y="54"/>
                  </a:moveTo>
                  <a:cubicBezTo>
                    <a:pt x="30" y="54"/>
                    <a:pt x="29" y="53"/>
                    <a:pt x="29" y="52"/>
                  </a:cubicBezTo>
                  <a:cubicBezTo>
                    <a:pt x="1" y="4"/>
                    <a:pt x="1" y="4"/>
                    <a:pt x="1" y="4"/>
                  </a:cubicBezTo>
                  <a:cubicBezTo>
                    <a:pt x="0" y="3"/>
                    <a:pt x="1" y="2"/>
                    <a:pt x="2" y="1"/>
                  </a:cubicBezTo>
                  <a:cubicBezTo>
                    <a:pt x="3" y="0"/>
                    <a:pt x="5" y="1"/>
                    <a:pt x="6" y="2"/>
                  </a:cubicBezTo>
                  <a:cubicBezTo>
                    <a:pt x="33" y="50"/>
                    <a:pt x="33" y="50"/>
                    <a:pt x="33" y="50"/>
                  </a:cubicBezTo>
                  <a:cubicBezTo>
                    <a:pt x="34" y="51"/>
                    <a:pt x="34" y="52"/>
                    <a:pt x="32" y="53"/>
                  </a:cubicBezTo>
                  <a:cubicBezTo>
                    <a:pt x="32" y="53"/>
                    <a:pt x="31" y="54"/>
                    <a:pt x="31" y="54"/>
                  </a:cubicBezTo>
                  <a:close/>
                </a:path>
              </a:pathLst>
            </a:cu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11" name="Freeform 451">
              <a:extLst>
                <a:ext uri="{FF2B5EF4-FFF2-40B4-BE49-F238E27FC236}">
                  <a16:creationId xmlns:a16="http://schemas.microsoft.com/office/drawing/2014/main" id="{F224EF4E-E805-E41E-D33E-13466C7A9A28}"/>
                </a:ext>
              </a:extLst>
            </p:cNvPr>
            <p:cNvSpPr>
              <a:spLocks/>
            </p:cNvSpPr>
            <p:nvPr/>
          </p:nvSpPr>
          <p:spPr bwMode="auto">
            <a:xfrm>
              <a:off x="6222894" y="1013477"/>
              <a:ext cx="83915" cy="51136"/>
            </a:xfrm>
            <a:custGeom>
              <a:avLst/>
              <a:gdLst/>
              <a:ahLst/>
              <a:cxnLst>
                <a:cxn ang="0">
                  <a:pos x="51" y="33"/>
                </a:cxn>
                <a:cxn ang="0">
                  <a:pos x="49" y="32"/>
                </a:cxn>
                <a:cxn ang="0">
                  <a:pos x="2" y="5"/>
                </a:cxn>
                <a:cxn ang="0">
                  <a:pos x="1" y="1"/>
                </a:cxn>
                <a:cxn ang="0">
                  <a:pos x="4" y="0"/>
                </a:cxn>
                <a:cxn ang="0">
                  <a:pos x="52" y="28"/>
                </a:cxn>
                <a:cxn ang="0">
                  <a:pos x="53" y="31"/>
                </a:cxn>
                <a:cxn ang="0">
                  <a:pos x="51" y="33"/>
                </a:cxn>
              </a:cxnLst>
              <a:rect l="0" t="0" r="r" b="b"/>
              <a:pathLst>
                <a:path w="54" h="33">
                  <a:moveTo>
                    <a:pt x="51" y="33"/>
                  </a:moveTo>
                  <a:cubicBezTo>
                    <a:pt x="50" y="33"/>
                    <a:pt x="50" y="33"/>
                    <a:pt x="49" y="32"/>
                  </a:cubicBezTo>
                  <a:cubicBezTo>
                    <a:pt x="2" y="5"/>
                    <a:pt x="2" y="5"/>
                    <a:pt x="2" y="5"/>
                  </a:cubicBezTo>
                  <a:cubicBezTo>
                    <a:pt x="0" y="4"/>
                    <a:pt x="0" y="3"/>
                    <a:pt x="1" y="1"/>
                  </a:cubicBezTo>
                  <a:cubicBezTo>
                    <a:pt x="1" y="0"/>
                    <a:pt x="3" y="0"/>
                    <a:pt x="4" y="0"/>
                  </a:cubicBezTo>
                  <a:cubicBezTo>
                    <a:pt x="52" y="28"/>
                    <a:pt x="52" y="28"/>
                    <a:pt x="52" y="28"/>
                  </a:cubicBezTo>
                  <a:cubicBezTo>
                    <a:pt x="53" y="29"/>
                    <a:pt x="54" y="30"/>
                    <a:pt x="53" y="31"/>
                  </a:cubicBezTo>
                  <a:cubicBezTo>
                    <a:pt x="52" y="32"/>
                    <a:pt x="52" y="33"/>
                    <a:pt x="51" y="33"/>
                  </a:cubicBezTo>
                  <a:close/>
                </a:path>
              </a:pathLst>
            </a:cu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12" name="Freeform 452">
              <a:extLst>
                <a:ext uri="{FF2B5EF4-FFF2-40B4-BE49-F238E27FC236}">
                  <a16:creationId xmlns:a16="http://schemas.microsoft.com/office/drawing/2014/main" id="{86C9769B-157C-E4F7-B044-06BE1386CBB7}"/>
                </a:ext>
              </a:extLst>
            </p:cNvPr>
            <p:cNvSpPr>
              <a:spLocks/>
            </p:cNvSpPr>
            <p:nvPr/>
          </p:nvSpPr>
          <p:spPr bwMode="auto">
            <a:xfrm>
              <a:off x="6252396" y="904649"/>
              <a:ext cx="93094" cy="7867"/>
            </a:xfrm>
            <a:custGeom>
              <a:avLst/>
              <a:gdLst/>
              <a:ahLst/>
              <a:cxnLst>
                <a:cxn ang="0">
                  <a:pos x="58" y="5"/>
                </a:cxn>
                <a:cxn ang="0">
                  <a:pos x="3" y="5"/>
                </a:cxn>
                <a:cxn ang="0">
                  <a:pos x="0" y="2"/>
                </a:cxn>
                <a:cxn ang="0">
                  <a:pos x="3" y="0"/>
                </a:cxn>
                <a:cxn ang="0">
                  <a:pos x="58" y="0"/>
                </a:cxn>
                <a:cxn ang="0">
                  <a:pos x="60" y="2"/>
                </a:cxn>
                <a:cxn ang="0">
                  <a:pos x="58" y="5"/>
                </a:cxn>
              </a:cxnLst>
              <a:rect l="0" t="0" r="r" b="b"/>
              <a:pathLst>
                <a:path w="60" h="5">
                  <a:moveTo>
                    <a:pt x="58" y="5"/>
                  </a:moveTo>
                  <a:cubicBezTo>
                    <a:pt x="3" y="5"/>
                    <a:pt x="3" y="5"/>
                    <a:pt x="3" y="5"/>
                  </a:cubicBezTo>
                  <a:cubicBezTo>
                    <a:pt x="1" y="5"/>
                    <a:pt x="0" y="4"/>
                    <a:pt x="0" y="2"/>
                  </a:cubicBezTo>
                  <a:cubicBezTo>
                    <a:pt x="0" y="1"/>
                    <a:pt x="1" y="0"/>
                    <a:pt x="3" y="0"/>
                  </a:cubicBezTo>
                  <a:cubicBezTo>
                    <a:pt x="58" y="0"/>
                    <a:pt x="58" y="0"/>
                    <a:pt x="58" y="0"/>
                  </a:cubicBezTo>
                  <a:cubicBezTo>
                    <a:pt x="59" y="0"/>
                    <a:pt x="60" y="1"/>
                    <a:pt x="60" y="2"/>
                  </a:cubicBezTo>
                  <a:cubicBezTo>
                    <a:pt x="60" y="4"/>
                    <a:pt x="59" y="5"/>
                    <a:pt x="58" y="5"/>
                  </a:cubicBezTo>
                  <a:close/>
                </a:path>
              </a:pathLst>
            </a:cu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13" name="Freeform 453">
              <a:extLst>
                <a:ext uri="{FF2B5EF4-FFF2-40B4-BE49-F238E27FC236}">
                  <a16:creationId xmlns:a16="http://schemas.microsoft.com/office/drawing/2014/main" id="{C9494D63-E4FA-FE08-5540-719F78A6AD23}"/>
                </a:ext>
              </a:extLst>
            </p:cNvPr>
            <p:cNvSpPr>
              <a:spLocks/>
            </p:cNvSpPr>
            <p:nvPr/>
          </p:nvSpPr>
          <p:spPr bwMode="auto">
            <a:xfrm>
              <a:off x="6222894" y="751242"/>
              <a:ext cx="83915" cy="53103"/>
            </a:xfrm>
            <a:custGeom>
              <a:avLst/>
              <a:gdLst/>
              <a:ahLst/>
              <a:cxnLst>
                <a:cxn ang="0">
                  <a:pos x="3" y="34"/>
                </a:cxn>
                <a:cxn ang="0">
                  <a:pos x="1" y="32"/>
                </a:cxn>
                <a:cxn ang="0">
                  <a:pos x="1" y="29"/>
                </a:cxn>
                <a:cxn ang="0">
                  <a:pos x="49" y="1"/>
                </a:cxn>
                <a:cxn ang="0">
                  <a:pos x="53" y="2"/>
                </a:cxn>
                <a:cxn ang="0">
                  <a:pos x="52" y="6"/>
                </a:cxn>
                <a:cxn ang="0">
                  <a:pos x="4" y="33"/>
                </a:cxn>
                <a:cxn ang="0">
                  <a:pos x="3" y="34"/>
                </a:cxn>
              </a:cxnLst>
              <a:rect l="0" t="0" r="r" b="b"/>
              <a:pathLst>
                <a:path w="54" h="34">
                  <a:moveTo>
                    <a:pt x="3" y="34"/>
                  </a:moveTo>
                  <a:cubicBezTo>
                    <a:pt x="2" y="34"/>
                    <a:pt x="1" y="33"/>
                    <a:pt x="1" y="32"/>
                  </a:cubicBezTo>
                  <a:cubicBezTo>
                    <a:pt x="0" y="31"/>
                    <a:pt x="0" y="29"/>
                    <a:pt x="1" y="29"/>
                  </a:cubicBezTo>
                  <a:cubicBezTo>
                    <a:pt x="49" y="1"/>
                    <a:pt x="49" y="1"/>
                    <a:pt x="49" y="1"/>
                  </a:cubicBezTo>
                  <a:cubicBezTo>
                    <a:pt x="51" y="0"/>
                    <a:pt x="52" y="1"/>
                    <a:pt x="53" y="2"/>
                  </a:cubicBezTo>
                  <a:cubicBezTo>
                    <a:pt x="54" y="3"/>
                    <a:pt x="53" y="5"/>
                    <a:pt x="52" y="6"/>
                  </a:cubicBezTo>
                  <a:cubicBezTo>
                    <a:pt x="4" y="33"/>
                    <a:pt x="4" y="33"/>
                    <a:pt x="4" y="33"/>
                  </a:cubicBezTo>
                  <a:cubicBezTo>
                    <a:pt x="4" y="33"/>
                    <a:pt x="3" y="34"/>
                    <a:pt x="3" y="34"/>
                  </a:cubicBezTo>
                  <a:close/>
                </a:path>
              </a:pathLst>
            </a:cu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14" name="Freeform 454">
              <a:extLst>
                <a:ext uri="{FF2B5EF4-FFF2-40B4-BE49-F238E27FC236}">
                  <a16:creationId xmlns:a16="http://schemas.microsoft.com/office/drawing/2014/main" id="{B2096620-36AE-7262-6BE0-BE42A20BF694}"/>
                </a:ext>
              </a:extLst>
            </p:cNvPr>
            <p:cNvSpPr>
              <a:spLocks/>
            </p:cNvSpPr>
            <p:nvPr/>
          </p:nvSpPr>
          <p:spPr bwMode="auto">
            <a:xfrm>
              <a:off x="6142257" y="641758"/>
              <a:ext cx="53103" cy="81949"/>
            </a:xfrm>
            <a:custGeom>
              <a:avLst/>
              <a:gdLst/>
              <a:ahLst/>
              <a:cxnLst>
                <a:cxn ang="0">
                  <a:pos x="3" y="53"/>
                </a:cxn>
                <a:cxn ang="0">
                  <a:pos x="2" y="53"/>
                </a:cxn>
                <a:cxn ang="0">
                  <a:pos x="1" y="49"/>
                </a:cxn>
                <a:cxn ang="0">
                  <a:pos x="29" y="1"/>
                </a:cxn>
                <a:cxn ang="0">
                  <a:pos x="32" y="0"/>
                </a:cxn>
                <a:cxn ang="0">
                  <a:pos x="33" y="4"/>
                </a:cxn>
                <a:cxn ang="0">
                  <a:pos x="6" y="52"/>
                </a:cxn>
                <a:cxn ang="0">
                  <a:pos x="3" y="53"/>
                </a:cxn>
              </a:cxnLst>
              <a:rect l="0" t="0" r="r" b="b"/>
              <a:pathLst>
                <a:path w="34" h="53">
                  <a:moveTo>
                    <a:pt x="3" y="53"/>
                  </a:moveTo>
                  <a:cubicBezTo>
                    <a:pt x="3" y="53"/>
                    <a:pt x="2" y="53"/>
                    <a:pt x="2" y="53"/>
                  </a:cubicBezTo>
                  <a:cubicBezTo>
                    <a:pt x="1" y="52"/>
                    <a:pt x="0" y="50"/>
                    <a:pt x="1" y="49"/>
                  </a:cubicBezTo>
                  <a:cubicBezTo>
                    <a:pt x="29" y="1"/>
                    <a:pt x="29" y="1"/>
                    <a:pt x="29" y="1"/>
                  </a:cubicBezTo>
                  <a:cubicBezTo>
                    <a:pt x="29" y="0"/>
                    <a:pt x="31" y="0"/>
                    <a:pt x="32" y="0"/>
                  </a:cubicBezTo>
                  <a:cubicBezTo>
                    <a:pt x="33" y="1"/>
                    <a:pt x="34" y="3"/>
                    <a:pt x="33" y="4"/>
                  </a:cubicBezTo>
                  <a:cubicBezTo>
                    <a:pt x="6" y="52"/>
                    <a:pt x="6" y="52"/>
                    <a:pt x="6" y="52"/>
                  </a:cubicBezTo>
                  <a:cubicBezTo>
                    <a:pt x="5" y="53"/>
                    <a:pt x="4" y="53"/>
                    <a:pt x="3" y="53"/>
                  </a:cubicBezTo>
                  <a:close/>
                </a:path>
              </a:pathLst>
            </a:cu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15" name="Freeform 455">
              <a:extLst>
                <a:ext uri="{FF2B5EF4-FFF2-40B4-BE49-F238E27FC236}">
                  <a16:creationId xmlns:a16="http://schemas.microsoft.com/office/drawing/2014/main" id="{378AF65A-83E1-9D9E-4ED9-3E2B42903F8E}"/>
                </a:ext>
              </a:extLst>
            </p:cNvPr>
            <p:cNvSpPr>
              <a:spLocks/>
            </p:cNvSpPr>
            <p:nvPr/>
          </p:nvSpPr>
          <p:spPr bwMode="auto">
            <a:xfrm>
              <a:off x="6034085" y="601112"/>
              <a:ext cx="9178" cy="93094"/>
            </a:xfrm>
            <a:custGeom>
              <a:avLst/>
              <a:gdLst/>
              <a:ahLst/>
              <a:cxnLst>
                <a:cxn ang="0">
                  <a:pos x="3" y="60"/>
                </a:cxn>
                <a:cxn ang="0">
                  <a:pos x="0" y="58"/>
                </a:cxn>
                <a:cxn ang="0">
                  <a:pos x="0" y="2"/>
                </a:cxn>
                <a:cxn ang="0">
                  <a:pos x="3" y="0"/>
                </a:cxn>
                <a:cxn ang="0">
                  <a:pos x="6" y="2"/>
                </a:cxn>
                <a:cxn ang="0">
                  <a:pos x="6" y="58"/>
                </a:cxn>
                <a:cxn ang="0">
                  <a:pos x="3" y="60"/>
                </a:cxn>
              </a:cxnLst>
              <a:rect l="0" t="0" r="r" b="b"/>
              <a:pathLst>
                <a:path w="6" h="60">
                  <a:moveTo>
                    <a:pt x="3" y="60"/>
                  </a:moveTo>
                  <a:cubicBezTo>
                    <a:pt x="2" y="60"/>
                    <a:pt x="0" y="59"/>
                    <a:pt x="0" y="58"/>
                  </a:cubicBezTo>
                  <a:cubicBezTo>
                    <a:pt x="0" y="2"/>
                    <a:pt x="0" y="2"/>
                    <a:pt x="0" y="2"/>
                  </a:cubicBezTo>
                  <a:cubicBezTo>
                    <a:pt x="0" y="1"/>
                    <a:pt x="2" y="0"/>
                    <a:pt x="3" y="0"/>
                  </a:cubicBezTo>
                  <a:cubicBezTo>
                    <a:pt x="4" y="0"/>
                    <a:pt x="6" y="1"/>
                    <a:pt x="6" y="2"/>
                  </a:cubicBezTo>
                  <a:cubicBezTo>
                    <a:pt x="6" y="58"/>
                    <a:pt x="6" y="58"/>
                    <a:pt x="6" y="58"/>
                  </a:cubicBezTo>
                  <a:cubicBezTo>
                    <a:pt x="6" y="59"/>
                    <a:pt x="4" y="60"/>
                    <a:pt x="3" y="60"/>
                  </a:cubicBezTo>
                  <a:close/>
                </a:path>
              </a:pathLst>
            </a:custGeom>
            <a:solidFill>
              <a:srgbClr val="A6DAE9"/>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grpSp>
      <p:grpSp>
        <p:nvGrpSpPr>
          <p:cNvPr id="316" name="Group 725">
            <a:extLst>
              <a:ext uri="{FF2B5EF4-FFF2-40B4-BE49-F238E27FC236}">
                <a16:creationId xmlns:a16="http://schemas.microsoft.com/office/drawing/2014/main" id="{1EC2019B-8213-8DB3-6B94-B146EE491123}"/>
              </a:ext>
            </a:extLst>
          </p:cNvPr>
          <p:cNvGrpSpPr/>
          <p:nvPr/>
        </p:nvGrpSpPr>
        <p:grpSpPr>
          <a:xfrm>
            <a:off x="153123" y="5391036"/>
            <a:ext cx="455682" cy="462660"/>
            <a:chOff x="6735565" y="2773732"/>
            <a:chExt cx="879800" cy="879800"/>
          </a:xfrm>
        </p:grpSpPr>
        <p:sp>
          <p:nvSpPr>
            <p:cNvPr id="317" name="Oval 19">
              <a:extLst>
                <a:ext uri="{FF2B5EF4-FFF2-40B4-BE49-F238E27FC236}">
                  <a16:creationId xmlns:a16="http://schemas.microsoft.com/office/drawing/2014/main" id="{D1AA7AA0-CECC-DB9C-96E2-A6ABD81FAD86}"/>
                </a:ext>
              </a:extLst>
            </p:cNvPr>
            <p:cNvSpPr>
              <a:spLocks noChangeArrowheads="1"/>
            </p:cNvSpPr>
            <p:nvPr/>
          </p:nvSpPr>
          <p:spPr bwMode="auto">
            <a:xfrm>
              <a:off x="6735565" y="2773732"/>
              <a:ext cx="879800" cy="879800"/>
            </a:xfrm>
            <a:prstGeom prst="ellipse">
              <a:avLst/>
            </a:prstGeom>
            <a:solidFill>
              <a:srgbClr val="FEC00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18" name="Freeform 578">
              <a:extLst>
                <a:ext uri="{FF2B5EF4-FFF2-40B4-BE49-F238E27FC236}">
                  <a16:creationId xmlns:a16="http://schemas.microsoft.com/office/drawing/2014/main" id="{6F7E2961-7A56-365E-62F8-2A3F0A6986F5}"/>
                </a:ext>
              </a:extLst>
            </p:cNvPr>
            <p:cNvSpPr>
              <a:spLocks/>
            </p:cNvSpPr>
            <p:nvPr/>
          </p:nvSpPr>
          <p:spPr bwMode="auto">
            <a:xfrm>
              <a:off x="6888972" y="3015644"/>
              <a:ext cx="719836" cy="633298"/>
            </a:xfrm>
            <a:custGeom>
              <a:avLst/>
              <a:gdLst/>
              <a:ahLst/>
              <a:cxnLst>
                <a:cxn ang="0">
                  <a:pos x="345" y="52"/>
                </a:cxn>
                <a:cxn ang="0">
                  <a:pos x="334" y="45"/>
                </a:cxn>
                <a:cxn ang="0">
                  <a:pos x="285" y="45"/>
                </a:cxn>
                <a:cxn ang="0">
                  <a:pos x="244" y="4"/>
                </a:cxn>
                <a:cxn ang="0">
                  <a:pos x="243" y="4"/>
                </a:cxn>
                <a:cxn ang="0">
                  <a:pos x="243" y="3"/>
                </a:cxn>
                <a:cxn ang="0">
                  <a:pos x="243" y="3"/>
                </a:cxn>
                <a:cxn ang="0">
                  <a:pos x="235" y="0"/>
                </a:cxn>
                <a:cxn ang="0">
                  <a:pos x="12" y="0"/>
                </a:cxn>
                <a:cxn ang="0">
                  <a:pos x="0" y="13"/>
                </a:cxn>
                <a:cxn ang="0">
                  <a:pos x="0" y="156"/>
                </a:cxn>
                <a:cxn ang="0">
                  <a:pos x="4" y="165"/>
                </a:cxn>
                <a:cxn ang="0">
                  <a:pos x="4" y="165"/>
                </a:cxn>
                <a:cxn ang="0">
                  <a:pos x="35" y="197"/>
                </a:cxn>
                <a:cxn ang="0">
                  <a:pos x="35" y="215"/>
                </a:cxn>
                <a:cxn ang="0">
                  <a:pos x="34" y="216"/>
                </a:cxn>
                <a:cxn ang="0">
                  <a:pos x="228" y="409"/>
                </a:cxn>
                <a:cxn ang="0">
                  <a:pos x="465" y="172"/>
                </a:cxn>
                <a:cxn ang="0">
                  <a:pos x="345" y="52"/>
                </a:cxn>
              </a:cxnLst>
              <a:rect l="0" t="0" r="r" b="b"/>
              <a:pathLst>
                <a:path w="465" h="409">
                  <a:moveTo>
                    <a:pt x="345" y="52"/>
                  </a:moveTo>
                  <a:cubicBezTo>
                    <a:pt x="343" y="48"/>
                    <a:pt x="339" y="45"/>
                    <a:pt x="334" y="45"/>
                  </a:cubicBezTo>
                  <a:cubicBezTo>
                    <a:pt x="285" y="45"/>
                    <a:pt x="285" y="45"/>
                    <a:pt x="285" y="45"/>
                  </a:cubicBezTo>
                  <a:cubicBezTo>
                    <a:pt x="244" y="4"/>
                    <a:pt x="244" y="4"/>
                    <a:pt x="244" y="4"/>
                  </a:cubicBezTo>
                  <a:cubicBezTo>
                    <a:pt x="244" y="4"/>
                    <a:pt x="243" y="4"/>
                    <a:pt x="243" y="4"/>
                  </a:cubicBezTo>
                  <a:cubicBezTo>
                    <a:pt x="243" y="3"/>
                    <a:pt x="243" y="3"/>
                    <a:pt x="243" y="3"/>
                  </a:cubicBezTo>
                  <a:cubicBezTo>
                    <a:pt x="243" y="3"/>
                    <a:pt x="243" y="3"/>
                    <a:pt x="243" y="3"/>
                  </a:cubicBezTo>
                  <a:cubicBezTo>
                    <a:pt x="241" y="1"/>
                    <a:pt x="238" y="0"/>
                    <a:pt x="235" y="0"/>
                  </a:cubicBezTo>
                  <a:cubicBezTo>
                    <a:pt x="12" y="0"/>
                    <a:pt x="12" y="0"/>
                    <a:pt x="12" y="0"/>
                  </a:cubicBezTo>
                  <a:cubicBezTo>
                    <a:pt x="6" y="0"/>
                    <a:pt x="0" y="6"/>
                    <a:pt x="0" y="13"/>
                  </a:cubicBezTo>
                  <a:cubicBezTo>
                    <a:pt x="0" y="156"/>
                    <a:pt x="0" y="156"/>
                    <a:pt x="0" y="156"/>
                  </a:cubicBezTo>
                  <a:cubicBezTo>
                    <a:pt x="0" y="159"/>
                    <a:pt x="2" y="163"/>
                    <a:pt x="4" y="165"/>
                  </a:cubicBezTo>
                  <a:cubicBezTo>
                    <a:pt x="4" y="165"/>
                    <a:pt x="4" y="165"/>
                    <a:pt x="4" y="165"/>
                  </a:cubicBezTo>
                  <a:cubicBezTo>
                    <a:pt x="35" y="197"/>
                    <a:pt x="35" y="197"/>
                    <a:pt x="35" y="197"/>
                  </a:cubicBezTo>
                  <a:cubicBezTo>
                    <a:pt x="35" y="215"/>
                    <a:pt x="35" y="215"/>
                    <a:pt x="35" y="215"/>
                  </a:cubicBezTo>
                  <a:cubicBezTo>
                    <a:pt x="34" y="216"/>
                    <a:pt x="34" y="216"/>
                    <a:pt x="34" y="216"/>
                  </a:cubicBezTo>
                  <a:cubicBezTo>
                    <a:pt x="228" y="409"/>
                    <a:pt x="228" y="409"/>
                    <a:pt x="228" y="409"/>
                  </a:cubicBezTo>
                  <a:cubicBezTo>
                    <a:pt x="350" y="390"/>
                    <a:pt x="446" y="294"/>
                    <a:pt x="465" y="172"/>
                  </a:cubicBezTo>
                  <a:lnTo>
                    <a:pt x="345" y="52"/>
                  </a:lnTo>
                  <a:close/>
                </a:path>
              </a:pathLst>
            </a:custGeom>
            <a:solidFill>
              <a:srgbClr val="F99B1C"/>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19" name="Freeform 579">
              <a:extLst>
                <a:ext uri="{FF2B5EF4-FFF2-40B4-BE49-F238E27FC236}">
                  <a16:creationId xmlns:a16="http://schemas.microsoft.com/office/drawing/2014/main" id="{979D603E-6003-B8A6-2AC4-2511FCE1B65A}"/>
                </a:ext>
              </a:extLst>
            </p:cNvPr>
            <p:cNvSpPr>
              <a:spLocks/>
            </p:cNvSpPr>
            <p:nvPr/>
          </p:nvSpPr>
          <p:spPr bwMode="auto">
            <a:xfrm>
              <a:off x="7042380" y="3085137"/>
              <a:ext cx="382208" cy="333039"/>
            </a:xfrm>
            <a:custGeom>
              <a:avLst/>
              <a:gdLst/>
              <a:ahLst/>
              <a:cxnLst>
                <a:cxn ang="0">
                  <a:pos x="247" y="155"/>
                </a:cxn>
                <a:cxn ang="0">
                  <a:pos x="235" y="168"/>
                </a:cxn>
                <a:cxn ang="0">
                  <a:pos x="213" y="168"/>
                </a:cxn>
                <a:cxn ang="0">
                  <a:pos x="213" y="215"/>
                </a:cxn>
                <a:cxn ang="0">
                  <a:pos x="157" y="168"/>
                </a:cxn>
                <a:cxn ang="0">
                  <a:pos x="12" y="168"/>
                </a:cxn>
                <a:cxn ang="0">
                  <a:pos x="0" y="155"/>
                </a:cxn>
                <a:cxn ang="0">
                  <a:pos x="0" y="13"/>
                </a:cxn>
                <a:cxn ang="0">
                  <a:pos x="12" y="0"/>
                </a:cxn>
                <a:cxn ang="0">
                  <a:pos x="235" y="0"/>
                </a:cxn>
                <a:cxn ang="0">
                  <a:pos x="247" y="13"/>
                </a:cxn>
                <a:cxn ang="0">
                  <a:pos x="247" y="155"/>
                </a:cxn>
              </a:cxnLst>
              <a:rect l="0" t="0" r="r" b="b"/>
              <a:pathLst>
                <a:path w="247" h="215">
                  <a:moveTo>
                    <a:pt x="247" y="155"/>
                  </a:moveTo>
                  <a:cubicBezTo>
                    <a:pt x="247" y="162"/>
                    <a:pt x="242" y="168"/>
                    <a:pt x="235" y="168"/>
                  </a:cubicBezTo>
                  <a:cubicBezTo>
                    <a:pt x="213" y="168"/>
                    <a:pt x="213" y="168"/>
                    <a:pt x="213" y="168"/>
                  </a:cubicBezTo>
                  <a:cubicBezTo>
                    <a:pt x="213" y="215"/>
                    <a:pt x="213" y="215"/>
                    <a:pt x="213" y="215"/>
                  </a:cubicBezTo>
                  <a:cubicBezTo>
                    <a:pt x="157" y="168"/>
                    <a:pt x="157" y="168"/>
                    <a:pt x="157" y="168"/>
                  </a:cubicBezTo>
                  <a:cubicBezTo>
                    <a:pt x="12" y="168"/>
                    <a:pt x="12" y="168"/>
                    <a:pt x="12" y="168"/>
                  </a:cubicBezTo>
                  <a:cubicBezTo>
                    <a:pt x="6" y="168"/>
                    <a:pt x="0" y="162"/>
                    <a:pt x="0" y="155"/>
                  </a:cubicBezTo>
                  <a:cubicBezTo>
                    <a:pt x="0" y="13"/>
                    <a:pt x="0" y="13"/>
                    <a:pt x="0" y="13"/>
                  </a:cubicBezTo>
                  <a:cubicBezTo>
                    <a:pt x="0" y="6"/>
                    <a:pt x="6" y="0"/>
                    <a:pt x="12" y="0"/>
                  </a:cubicBezTo>
                  <a:cubicBezTo>
                    <a:pt x="235" y="0"/>
                    <a:pt x="235" y="0"/>
                    <a:pt x="235" y="0"/>
                  </a:cubicBezTo>
                  <a:cubicBezTo>
                    <a:pt x="242" y="0"/>
                    <a:pt x="247" y="6"/>
                    <a:pt x="247" y="13"/>
                  </a:cubicBezTo>
                  <a:lnTo>
                    <a:pt x="247" y="155"/>
                  </a:lnTo>
                  <a:close/>
                </a:path>
              </a:pathLst>
            </a:custGeom>
            <a:solidFill>
              <a:srgbClr val="2C5871"/>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20" name="Freeform 580">
              <a:extLst>
                <a:ext uri="{FF2B5EF4-FFF2-40B4-BE49-F238E27FC236}">
                  <a16:creationId xmlns:a16="http://schemas.microsoft.com/office/drawing/2014/main" id="{2BFBAAD4-1F74-FCE8-A9F4-748644B427A2}"/>
                </a:ext>
              </a:extLst>
            </p:cNvPr>
            <p:cNvSpPr>
              <a:spLocks/>
            </p:cNvSpPr>
            <p:nvPr/>
          </p:nvSpPr>
          <p:spPr bwMode="auto">
            <a:xfrm>
              <a:off x="6888972" y="3015644"/>
              <a:ext cx="382208" cy="333039"/>
            </a:xfrm>
            <a:custGeom>
              <a:avLst/>
              <a:gdLst/>
              <a:ahLst/>
              <a:cxnLst>
                <a:cxn ang="0">
                  <a:pos x="0" y="156"/>
                </a:cxn>
                <a:cxn ang="0">
                  <a:pos x="12" y="168"/>
                </a:cxn>
                <a:cxn ang="0">
                  <a:pos x="35" y="168"/>
                </a:cxn>
                <a:cxn ang="0">
                  <a:pos x="35" y="215"/>
                </a:cxn>
                <a:cxn ang="0">
                  <a:pos x="90" y="168"/>
                </a:cxn>
                <a:cxn ang="0">
                  <a:pos x="235" y="168"/>
                </a:cxn>
                <a:cxn ang="0">
                  <a:pos x="247" y="156"/>
                </a:cxn>
                <a:cxn ang="0">
                  <a:pos x="247" y="13"/>
                </a:cxn>
                <a:cxn ang="0">
                  <a:pos x="235" y="0"/>
                </a:cxn>
                <a:cxn ang="0">
                  <a:pos x="12" y="0"/>
                </a:cxn>
                <a:cxn ang="0">
                  <a:pos x="0" y="13"/>
                </a:cxn>
                <a:cxn ang="0">
                  <a:pos x="0" y="156"/>
                </a:cxn>
              </a:cxnLst>
              <a:rect l="0" t="0" r="r" b="b"/>
              <a:pathLst>
                <a:path w="247" h="215">
                  <a:moveTo>
                    <a:pt x="0" y="156"/>
                  </a:moveTo>
                  <a:cubicBezTo>
                    <a:pt x="0" y="162"/>
                    <a:pt x="6" y="168"/>
                    <a:pt x="12" y="168"/>
                  </a:cubicBezTo>
                  <a:cubicBezTo>
                    <a:pt x="35" y="168"/>
                    <a:pt x="35" y="168"/>
                    <a:pt x="35" y="168"/>
                  </a:cubicBezTo>
                  <a:cubicBezTo>
                    <a:pt x="35" y="215"/>
                    <a:pt x="35" y="215"/>
                    <a:pt x="35" y="215"/>
                  </a:cubicBezTo>
                  <a:cubicBezTo>
                    <a:pt x="90" y="168"/>
                    <a:pt x="90" y="168"/>
                    <a:pt x="90" y="168"/>
                  </a:cubicBezTo>
                  <a:cubicBezTo>
                    <a:pt x="235" y="168"/>
                    <a:pt x="235" y="168"/>
                    <a:pt x="235" y="168"/>
                  </a:cubicBezTo>
                  <a:cubicBezTo>
                    <a:pt x="242" y="168"/>
                    <a:pt x="247" y="162"/>
                    <a:pt x="247" y="156"/>
                  </a:cubicBezTo>
                  <a:cubicBezTo>
                    <a:pt x="247" y="13"/>
                    <a:pt x="247" y="13"/>
                    <a:pt x="247" y="13"/>
                  </a:cubicBezTo>
                  <a:cubicBezTo>
                    <a:pt x="247" y="6"/>
                    <a:pt x="242" y="0"/>
                    <a:pt x="235" y="0"/>
                  </a:cubicBezTo>
                  <a:cubicBezTo>
                    <a:pt x="12" y="0"/>
                    <a:pt x="12" y="0"/>
                    <a:pt x="12" y="0"/>
                  </a:cubicBezTo>
                  <a:cubicBezTo>
                    <a:pt x="6" y="0"/>
                    <a:pt x="0" y="6"/>
                    <a:pt x="0" y="13"/>
                  </a:cubicBezTo>
                  <a:lnTo>
                    <a:pt x="0" y="156"/>
                  </a:ln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21" name="Rectangle 581">
              <a:extLst>
                <a:ext uri="{FF2B5EF4-FFF2-40B4-BE49-F238E27FC236}">
                  <a16:creationId xmlns:a16="http://schemas.microsoft.com/office/drawing/2014/main" id="{482272A4-CA79-2D3F-0BCB-A5F3E7CF85A0}"/>
                </a:ext>
              </a:extLst>
            </p:cNvPr>
            <p:cNvSpPr>
              <a:spLocks noChangeArrowheads="1"/>
            </p:cNvSpPr>
            <p:nvPr/>
          </p:nvSpPr>
          <p:spPr bwMode="auto">
            <a:xfrm>
              <a:off x="6946008" y="3087103"/>
              <a:ext cx="268136" cy="16390"/>
            </a:xfrm>
            <a:prstGeom prst="rect">
              <a:avLst/>
            </a:prstGeom>
            <a:solidFill>
              <a:srgbClr val="15B0BF"/>
            </a:solidFill>
            <a:ln w="9525">
              <a:noFill/>
              <a:miter lim="800000"/>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22" name="Rectangle 582">
              <a:extLst>
                <a:ext uri="{FF2B5EF4-FFF2-40B4-BE49-F238E27FC236}">
                  <a16:creationId xmlns:a16="http://schemas.microsoft.com/office/drawing/2014/main" id="{49C54B6E-E83E-4258-78FC-4F7E308A4F20}"/>
                </a:ext>
              </a:extLst>
            </p:cNvPr>
            <p:cNvSpPr>
              <a:spLocks noChangeArrowheads="1"/>
            </p:cNvSpPr>
            <p:nvPr/>
          </p:nvSpPr>
          <p:spPr bwMode="auto">
            <a:xfrm>
              <a:off x="6946008" y="3139551"/>
              <a:ext cx="268136" cy="17045"/>
            </a:xfrm>
            <a:prstGeom prst="rect">
              <a:avLst/>
            </a:prstGeom>
            <a:solidFill>
              <a:srgbClr val="15B0BF"/>
            </a:solidFill>
            <a:ln w="9525">
              <a:noFill/>
              <a:miter lim="800000"/>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sp>
          <p:nvSpPr>
            <p:cNvPr id="323" name="Rectangle 583">
              <a:extLst>
                <a:ext uri="{FF2B5EF4-FFF2-40B4-BE49-F238E27FC236}">
                  <a16:creationId xmlns:a16="http://schemas.microsoft.com/office/drawing/2014/main" id="{5B8B9B26-5DB5-E681-A0A8-A4EBF98EAADA}"/>
                </a:ext>
              </a:extLst>
            </p:cNvPr>
            <p:cNvSpPr>
              <a:spLocks noChangeArrowheads="1"/>
            </p:cNvSpPr>
            <p:nvPr/>
          </p:nvSpPr>
          <p:spPr bwMode="auto">
            <a:xfrm>
              <a:off x="6946008" y="3193309"/>
              <a:ext cx="209133" cy="15734"/>
            </a:xfrm>
            <a:prstGeom prst="rect">
              <a:avLst/>
            </a:prstGeom>
            <a:solidFill>
              <a:srgbClr val="15B0BF"/>
            </a:solidFill>
            <a:ln w="9525">
              <a:noFill/>
              <a:miter lim="800000"/>
              <a:headEnd/>
              <a:tailEnd/>
            </a:ln>
          </p:spPr>
          <p:txBody>
            <a:bodyPr vert="horz" wrap="square" lIns="84406" tIns="42203" rIns="84406" bIns="42203" numCol="1" anchor="t" anchorCtr="0" compatLnSpc="1">
              <a:prstTxWarp prst="textNoShape">
                <a:avLst/>
              </a:prstTxWarp>
            </a:bodyPr>
            <a:lstStyle/>
            <a:p>
              <a:pPr algn="l" defTabSz="844083" rtl="0"/>
              <a:endParaRPr lang="en-IN" sz="1662" kern="1200">
                <a:solidFill>
                  <a:srgbClr val="000000"/>
                </a:solidFill>
                <a:latin typeface="Arial"/>
                <a:ea typeface="+mn-ea"/>
                <a:cs typeface="+mn-cs"/>
              </a:endParaRPr>
            </a:p>
          </p:txBody>
        </p:sp>
      </p:grpSp>
      <p:sp>
        <p:nvSpPr>
          <p:cNvPr id="13" name="Rettangolo 12">
            <a:extLst>
              <a:ext uri="{FF2B5EF4-FFF2-40B4-BE49-F238E27FC236}">
                <a16:creationId xmlns:a16="http://schemas.microsoft.com/office/drawing/2014/main" id="{AF3F6641-3CA3-8679-D40A-88811E178A7F}"/>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21655875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D0E1316-87A3-414C-977F-F6BEC43A367A}"/>
              </a:ext>
            </a:extLst>
          </p:cNvPr>
          <p:cNvSpPr>
            <a:spLocks noGrp="1"/>
          </p:cNvSpPr>
          <p:nvPr>
            <p:ph type="title"/>
          </p:nvPr>
        </p:nvSpPr>
        <p:spPr>
          <a:xfrm>
            <a:off x="591050" y="627113"/>
            <a:ext cx="8419859" cy="478523"/>
          </a:xfrm>
        </p:spPr>
        <p:txBody>
          <a:bodyPr/>
          <a:lstStyle/>
          <a:p>
            <a:r>
              <a:rPr lang="it-IT" sz="4431" dirty="0"/>
              <a:t>Tax Control Framework</a:t>
            </a:r>
          </a:p>
        </p:txBody>
      </p:sp>
      <p:sp>
        <p:nvSpPr>
          <p:cNvPr id="36" name="Parallelogramma 35">
            <a:extLst>
              <a:ext uri="{FF2B5EF4-FFF2-40B4-BE49-F238E27FC236}">
                <a16:creationId xmlns:a16="http://schemas.microsoft.com/office/drawing/2014/main" id="{A179D20B-C743-48E7-B37B-2EEA4FDCE2E7}"/>
              </a:ext>
            </a:extLst>
          </p:cNvPr>
          <p:cNvSpPr/>
          <p:nvPr/>
        </p:nvSpPr>
        <p:spPr>
          <a:xfrm>
            <a:off x="591050" y="1136554"/>
            <a:ext cx="7619815" cy="42202"/>
          </a:xfrm>
          <a:prstGeom prst="parallelogram">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dirty="0" err="1">
              <a:solidFill>
                <a:prstClr val="white"/>
              </a:solidFill>
              <a:latin typeface="Arial"/>
            </a:endParaRPr>
          </a:p>
        </p:txBody>
      </p:sp>
      <p:grpSp>
        <p:nvGrpSpPr>
          <p:cNvPr id="2" name="Group 468">
            <a:extLst>
              <a:ext uri="{FF2B5EF4-FFF2-40B4-BE49-F238E27FC236}">
                <a16:creationId xmlns:a16="http://schemas.microsoft.com/office/drawing/2014/main" id="{E110FC3F-0A54-618A-1F47-47274D41B5EA}"/>
              </a:ext>
            </a:extLst>
          </p:cNvPr>
          <p:cNvGrpSpPr>
            <a:grpSpLocks/>
          </p:cNvGrpSpPr>
          <p:nvPr/>
        </p:nvGrpSpPr>
        <p:grpSpPr bwMode="auto">
          <a:xfrm>
            <a:off x="0" y="857251"/>
            <a:ext cx="215503" cy="80962"/>
            <a:chOff x="0" y="0"/>
            <a:chExt cx="453" cy="170"/>
          </a:xfrm>
        </p:grpSpPr>
      </p:grpSp>
      <p:grpSp>
        <p:nvGrpSpPr>
          <p:cNvPr id="3" name="Group 466">
            <a:extLst>
              <a:ext uri="{FF2B5EF4-FFF2-40B4-BE49-F238E27FC236}">
                <a16:creationId xmlns:a16="http://schemas.microsoft.com/office/drawing/2014/main" id="{8B583495-64E0-E512-5D3C-B3726F9F18B1}"/>
              </a:ext>
            </a:extLst>
          </p:cNvPr>
          <p:cNvGrpSpPr>
            <a:grpSpLocks/>
          </p:cNvGrpSpPr>
          <p:nvPr/>
        </p:nvGrpSpPr>
        <p:grpSpPr bwMode="auto">
          <a:xfrm>
            <a:off x="1" y="857249"/>
            <a:ext cx="364331" cy="61913"/>
            <a:chOff x="0" y="0"/>
            <a:chExt cx="764" cy="130"/>
          </a:xfrm>
        </p:grpSpPr>
      </p:grpSp>
      <p:grpSp>
        <p:nvGrpSpPr>
          <p:cNvPr id="4" name="Group 460">
            <a:extLst>
              <a:ext uri="{FF2B5EF4-FFF2-40B4-BE49-F238E27FC236}">
                <a16:creationId xmlns:a16="http://schemas.microsoft.com/office/drawing/2014/main" id="{00BFD070-85AE-C445-B72C-3C01DC396FF5}"/>
              </a:ext>
            </a:extLst>
          </p:cNvPr>
          <p:cNvGrpSpPr>
            <a:grpSpLocks/>
          </p:cNvGrpSpPr>
          <p:nvPr/>
        </p:nvGrpSpPr>
        <p:grpSpPr bwMode="auto">
          <a:xfrm>
            <a:off x="0" y="857251"/>
            <a:ext cx="310754" cy="83344"/>
            <a:chOff x="0" y="0"/>
            <a:chExt cx="653" cy="174"/>
          </a:xfrm>
        </p:grpSpPr>
      </p:grpSp>
      <p:grpSp>
        <p:nvGrpSpPr>
          <p:cNvPr id="5" name="Group 456">
            <a:extLst>
              <a:ext uri="{FF2B5EF4-FFF2-40B4-BE49-F238E27FC236}">
                <a16:creationId xmlns:a16="http://schemas.microsoft.com/office/drawing/2014/main" id="{4116AF9A-897B-2F53-AA9A-E3BEBA7B271E}"/>
              </a:ext>
            </a:extLst>
          </p:cNvPr>
          <p:cNvGrpSpPr>
            <a:grpSpLocks/>
          </p:cNvGrpSpPr>
          <p:nvPr/>
        </p:nvGrpSpPr>
        <p:grpSpPr bwMode="auto">
          <a:xfrm>
            <a:off x="0" y="857251"/>
            <a:ext cx="283369" cy="75010"/>
            <a:chOff x="0" y="0"/>
            <a:chExt cx="596" cy="158"/>
          </a:xfrm>
        </p:grpSpPr>
      </p:grpSp>
      <p:grpSp>
        <p:nvGrpSpPr>
          <p:cNvPr id="6" name="Group 449">
            <a:extLst>
              <a:ext uri="{FF2B5EF4-FFF2-40B4-BE49-F238E27FC236}">
                <a16:creationId xmlns:a16="http://schemas.microsoft.com/office/drawing/2014/main" id="{4E519CFF-C7CB-CAD3-7023-24411EC53259}"/>
              </a:ext>
            </a:extLst>
          </p:cNvPr>
          <p:cNvGrpSpPr>
            <a:grpSpLocks/>
          </p:cNvGrpSpPr>
          <p:nvPr/>
        </p:nvGrpSpPr>
        <p:grpSpPr bwMode="auto">
          <a:xfrm>
            <a:off x="1" y="857250"/>
            <a:ext cx="226218" cy="60722"/>
            <a:chOff x="0" y="0"/>
            <a:chExt cx="475" cy="128"/>
          </a:xfrm>
        </p:grpSpPr>
      </p:grpSp>
      <p:grpSp>
        <p:nvGrpSpPr>
          <p:cNvPr id="7" name="Group 447">
            <a:extLst>
              <a:ext uri="{FF2B5EF4-FFF2-40B4-BE49-F238E27FC236}">
                <a16:creationId xmlns:a16="http://schemas.microsoft.com/office/drawing/2014/main" id="{736FD814-C380-F1F2-F9B4-35D898F37A83}"/>
              </a:ext>
            </a:extLst>
          </p:cNvPr>
          <p:cNvGrpSpPr>
            <a:grpSpLocks/>
          </p:cNvGrpSpPr>
          <p:nvPr/>
        </p:nvGrpSpPr>
        <p:grpSpPr bwMode="auto">
          <a:xfrm>
            <a:off x="0" y="857250"/>
            <a:ext cx="207169" cy="60722"/>
            <a:chOff x="0" y="0"/>
            <a:chExt cx="434" cy="128"/>
          </a:xfrm>
        </p:grpSpPr>
      </p:grpSp>
      <p:grpSp>
        <p:nvGrpSpPr>
          <p:cNvPr id="8" name="Group 440">
            <a:extLst>
              <a:ext uri="{FF2B5EF4-FFF2-40B4-BE49-F238E27FC236}">
                <a16:creationId xmlns:a16="http://schemas.microsoft.com/office/drawing/2014/main" id="{587266BD-3CBE-3F38-F596-BC3F8D26EC9D}"/>
              </a:ext>
            </a:extLst>
          </p:cNvPr>
          <p:cNvGrpSpPr>
            <a:grpSpLocks/>
          </p:cNvGrpSpPr>
          <p:nvPr/>
        </p:nvGrpSpPr>
        <p:grpSpPr bwMode="auto">
          <a:xfrm>
            <a:off x="0" y="857250"/>
            <a:ext cx="366713" cy="60722"/>
            <a:chOff x="0" y="0"/>
            <a:chExt cx="770" cy="127"/>
          </a:xfrm>
        </p:grpSpPr>
      </p:grpSp>
      <p:grpSp>
        <p:nvGrpSpPr>
          <p:cNvPr id="9" name="Group 438">
            <a:extLst>
              <a:ext uri="{FF2B5EF4-FFF2-40B4-BE49-F238E27FC236}">
                <a16:creationId xmlns:a16="http://schemas.microsoft.com/office/drawing/2014/main" id="{3C568A75-998F-8705-160A-E074556879E3}"/>
              </a:ext>
            </a:extLst>
          </p:cNvPr>
          <p:cNvGrpSpPr>
            <a:grpSpLocks/>
          </p:cNvGrpSpPr>
          <p:nvPr/>
        </p:nvGrpSpPr>
        <p:grpSpPr bwMode="auto">
          <a:xfrm>
            <a:off x="0" y="857251"/>
            <a:ext cx="283369" cy="75010"/>
            <a:chOff x="0" y="0"/>
            <a:chExt cx="596" cy="158"/>
          </a:xfrm>
        </p:grpSpPr>
      </p:grpSp>
      <p:grpSp>
        <p:nvGrpSpPr>
          <p:cNvPr id="10" name="Group 431">
            <a:extLst>
              <a:ext uri="{FF2B5EF4-FFF2-40B4-BE49-F238E27FC236}">
                <a16:creationId xmlns:a16="http://schemas.microsoft.com/office/drawing/2014/main" id="{2F336D2E-F7A5-8C64-A87C-E7814DF2472B}"/>
              </a:ext>
            </a:extLst>
          </p:cNvPr>
          <p:cNvGrpSpPr>
            <a:grpSpLocks/>
          </p:cNvGrpSpPr>
          <p:nvPr/>
        </p:nvGrpSpPr>
        <p:grpSpPr bwMode="auto">
          <a:xfrm>
            <a:off x="1" y="857250"/>
            <a:ext cx="226218" cy="60722"/>
            <a:chOff x="0" y="0"/>
            <a:chExt cx="475" cy="128"/>
          </a:xfrm>
        </p:grpSpPr>
      </p:grpSp>
      <p:grpSp>
        <p:nvGrpSpPr>
          <p:cNvPr id="22" name="Group 429">
            <a:extLst>
              <a:ext uri="{FF2B5EF4-FFF2-40B4-BE49-F238E27FC236}">
                <a16:creationId xmlns:a16="http://schemas.microsoft.com/office/drawing/2014/main" id="{04E3388D-39EE-D562-EEB4-55602667E273}"/>
              </a:ext>
            </a:extLst>
          </p:cNvPr>
          <p:cNvGrpSpPr>
            <a:grpSpLocks/>
          </p:cNvGrpSpPr>
          <p:nvPr/>
        </p:nvGrpSpPr>
        <p:grpSpPr bwMode="auto">
          <a:xfrm>
            <a:off x="0" y="857250"/>
            <a:ext cx="207169" cy="60722"/>
            <a:chOff x="0" y="0"/>
            <a:chExt cx="434" cy="128"/>
          </a:xfrm>
        </p:grpSpPr>
      </p:grpSp>
      <p:grpSp>
        <p:nvGrpSpPr>
          <p:cNvPr id="23" name="Group 418">
            <a:extLst>
              <a:ext uri="{FF2B5EF4-FFF2-40B4-BE49-F238E27FC236}">
                <a16:creationId xmlns:a16="http://schemas.microsoft.com/office/drawing/2014/main" id="{2398B70B-1C46-8A96-8A3D-2CBE62E8160B}"/>
              </a:ext>
            </a:extLst>
          </p:cNvPr>
          <p:cNvGrpSpPr>
            <a:grpSpLocks/>
          </p:cNvGrpSpPr>
          <p:nvPr/>
        </p:nvGrpSpPr>
        <p:grpSpPr bwMode="auto">
          <a:xfrm>
            <a:off x="0" y="857250"/>
            <a:ext cx="304800" cy="57150"/>
            <a:chOff x="0" y="0"/>
            <a:chExt cx="639" cy="120"/>
          </a:xfrm>
        </p:grpSpPr>
      </p:grpSp>
      <p:grpSp>
        <p:nvGrpSpPr>
          <p:cNvPr id="24" name="Group 414">
            <a:extLst>
              <a:ext uri="{FF2B5EF4-FFF2-40B4-BE49-F238E27FC236}">
                <a16:creationId xmlns:a16="http://schemas.microsoft.com/office/drawing/2014/main" id="{E786BEC1-16B8-0BF4-0799-0ECEF786AD25}"/>
              </a:ext>
            </a:extLst>
          </p:cNvPr>
          <p:cNvGrpSpPr>
            <a:grpSpLocks/>
          </p:cNvGrpSpPr>
          <p:nvPr/>
        </p:nvGrpSpPr>
        <p:grpSpPr bwMode="auto">
          <a:xfrm>
            <a:off x="1" y="857250"/>
            <a:ext cx="226218" cy="60722"/>
            <a:chOff x="0" y="0"/>
            <a:chExt cx="475" cy="128"/>
          </a:xfrm>
        </p:grpSpPr>
      </p:grpSp>
      <p:grpSp>
        <p:nvGrpSpPr>
          <p:cNvPr id="25" name="Group 412">
            <a:extLst>
              <a:ext uri="{FF2B5EF4-FFF2-40B4-BE49-F238E27FC236}">
                <a16:creationId xmlns:a16="http://schemas.microsoft.com/office/drawing/2014/main" id="{84E3EFE0-01C6-76DD-9E21-00A70C1BA51E}"/>
              </a:ext>
            </a:extLst>
          </p:cNvPr>
          <p:cNvGrpSpPr>
            <a:grpSpLocks/>
          </p:cNvGrpSpPr>
          <p:nvPr/>
        </p:nvGrpSpPr>
        <p:grpSpPr bwMode="auto">
          <a:xfrm>
            <a:off x="0" y="857250"/>
            <a:ext cx="207169" cy="60722"/>
            <a:chOff x="0" y="0"/>
            <a:chExt cx="434" cy="128"/>
          </a:xfrm>
        </p:grpSpPr>
      </p:grpSp>
      <p:grpSp>
        <p:nvGrpSpPr>
          <p:cNvPr id="26" name="Group 401">
            <a:extLst>
              <a:ext uri="{FF2B5EF4-FFF2-40B4-BE49-F238E27FC236}">
                <a16:creationId xmlns:a16="http://schemas.microsoft.com/office/drawing/2014/main" id="{F33EEDC2-9A29-F7CF-C802-79FDBB0A592C}"/>
              </a:ext>
            </a:extLst>
          </p:cNvPr>
          <p:cNvGrpSpPr>
            <a:grpSpLocks/>
          </p:cNvGrpSpPr>
          <p:nvPr/>
        </p:nvGrpSpPr>
        <p:grpSpPr bwMode="auto">
          <a:xfrm>
            <a:off x="0" y="857250"/>
            <a:ext cx="304800" cy="57150"/>
            <a:chOff x="0" y="0"/>
            <a:chExt cx="641" cy="120"/>
          </a:xfrm>
        </p:grpSpPr>
      </p:grpSp>
      <p:grpSp>
        <p:nvGrpSpPr>
          <p:cNvPr id="27" name="Group 397">
            <a:extLst>
              <a:ext uri="{FF2B5EF4-FFF2-40B4-BE49-F238E27FC236}">
                <a16:creationId xmlns:a16="http://schemas.microsoft.com/office/drawing/2014/main" id="{541184B0-79CA-F4B8-6220-356692C71AED}"/>
              </a:ext>
            </a:extLst>
          </p:cNvPr>
          <p:cNvGrpSpPr>
            <a:grpSpLocks/>
          </p:cNvGrpSpPr>
          <p:nvPr/>
        </p:nvGrpSpPr>
        <p:grpSpPr bwMode="auto">
          <a:xfrm>
            <a:off x="1" y="857250"/>
            <a:ext cx="233362" cy="45244"/>
            <a:chOff x="0" y="0"/>
            <a:chExt cx="491" cy="94"/>
          </a:xfrm>
        </p:grpSpPr>
      </p:grpSp>
      <p:grpSp>
        <p:nvGrpSpPr>
          <p:cNvPr id="28" name="Group 395">
            <a:extLst>
              <a:ext uri="{FF2B5EF4-FFF2-40B4-BE49-F238E27FC236}">
                <a16:creationId xmlns:a16="http://schemas.microsoft.com/office/drawing/2014/main" id="{FE3E90C7-DB52-4A6B-8D9C-9816DCF2F715}"/>
              </a:ext>
            </a:extLst>
          </p:cNvPr>
          <p:cNvGrpSpPr>
            <a:grpSpLocks/>
          </p:cNvGrpSpPr>
          <p:nvPr/>
        </p:nvGrpSpPr>
        <p:grpSpPr bwMode="auto">
          <a:xfrm>
            <a:off x="0" y="857250"/>
            <a:ext cx="228600" cy="60722"/>
            <a:chOff x="0" y="0"/>
            <a:chExt cx="479" cy="128"/>
          </a:xfrm>
        </p:grpSpPr>
      </p:grpSp>
      <p:grpSp>
        <p:nvGrpSpPr>
          <p:cNvPr id="29" name="Group 393">
            <a:extLst>
              <a:ext uri="{FF2B5EF4-FFF2-40B4-BE49-F238E27FC236}">
                <a16:creationId xmlns:a16="http://schemas.microsoft.com/office/drawing/2014/main" id="{5D4B6862-F4C7-96F9-EEE9-6D82F9115A82}"/>
              </a:ext>
            </a:extLst>
          </p:cNvPr>
          <p:cNvGrpSpPr>
            <a:grpSpLocks/>
          </p:cNvGrpSpPr>
          <p:nvPr/>
        </p:nvGrpSpPr>
        <p:grpSpPr bwMode="auto">
          <a:xfrm>
            <a:off x="0" y="857250"/>
            <a:ext cx="271462" cy="60722"/>
            <a:chOff x="0" y="0"/>
            <a:chExt cx="569" cy="128"/>
          </a:xfrm>
        </p:grpSpPr>
      </p:grpSp>
      <p:grpSp>
        <p:nvGrpSpPr>
          <p:cNvPr id="30" name="Group 381">
            <a:extLst>
              <a:ext uri="{FF2B5EF4-FFF2-40B4-BE49-F238E27FC236}">
                <a16:creationId xmlns:a16="http://schemas.microsoft.com/office/drawing/2014/main" id="{F9551146-9BE3-E925-CFDA-7EEB34857B96}"/>
              </a:ext>
            </a:extLst>
          </p:cNvPr>
          <p:cNvGrpSpPr>
            <a:grpSpLocks/>
          </p:cNvGrpSpPr>
          <p:nvPr/>
        </p:nvGrpSpPr>
        <p:grpSpPr bwMode="auto">
          <a:xfrm>
            <a:off x="1" y="857250"/>
            <a:ext cx="226218" cy="60722"/>
            <a:chOff x="0" y="0"/>
            <a:chExt cx="475" cy="128"/>
          </a:xfrm>
        </p:grpSpPr>
      </p:grpSp>
      <p:grpSp>
        <p:nvGrpSpPr>
          <p:cNvPr id="31" name="Group 379">
            <a:extLst>
              <a:ext uri="{FF2B5EF4-FFF2-40B4-BE49-F238E27FC236}">
                <a16:creationId xmlns:a16="http://schemas.microsoft.com/office/drawing/2014/main" id="{067EB445-9ED2-7F3B-D5C0-94A0E78A10FC}"/>
              </a:ext>
            </a:extLst>
          </p:cNvPr>
          <p:cNvGrpSpPr>
            <a:grpSpLocks/>
          </p:cNvGrpSpPr>
          <p:nvPr/>
        </p:nvGrpSpPr>
        <p:grpSpPr bwMode="auto">
          <a:xfrm>
            <a:off x="1" y="857250"/>
            <a:ext cx="209550" cy="60722"/>
            <a:chOff x="0" y="0"/>
            <a:chExt cx="439" cy="128"/>
          </a:xfrm>
        </p:grpSpPr>
      </p:grpSp>
      <p:grpSp>
        <p:nvGrpSpPr>
          <p:cNvPr id="32" name="Group 376">
            <a:extLst>
              <a:ext uri="{FF2B5EF4-FFF2-40B4-BE49-F238E27FC236}">
                <a16:creationId xmlns:a16="http://schemas.microsoft.com/office/drawing/2014/main" id="{220A70B1-C0D0-7DC5-2CDC-6A2366AF4FBF}"/>
              </a:ext>
            </a:extLst>
          </p:cNvPr>
          <p:cNvGrpSpPr>
            <a:grpSpLocks/>
          </p:cNvGrpSpPr>
          <p:nvPr/>
        </p:nvGrpSpPr>
        <p:grpSpPr bwMode="auto">
          <a:xfrm>
            <a:off x="0" y="857250"/>
            <a:ext cx="197644" cy="58341"/>
            <a:chOff x="0" y="0"/>
            <a:chExt cx="416" cy="123"/>
          </a:xfrm>
        </p:grpSpPr>
      </p:grpSp>
      <p:grpSp>
        <p:nvGrpSpPr>
          <p:cNvPr id="33" name="Group 374">
            <a:extLst>
              <a:ext uri="{FF2B5EF4-FFF2-40B4-BE49-F238E27FC236}">
                <a16:creationId xmlns:a16="http://schemas.microsoft.com/office/drawing/2014/main" id="{C3B2456A-917C-04CF-ACB5-F5D43AA14942}"/>
              </a:ext>
            </a:extLst>
          </p:cNvPr>
          <p:cNvGrpSpPr>
            <a:grpSpLocks/>
          </p:cNvGrpSpPr>
          <p:nvPr/>
        </p:nvGrpSpPr>
        <p:grpSpPr bwMode="auto">
          <a:xfrm>
            <a:off x="0" y="857251"/>
            <a:ext cx="200025" cy="75010"/>
            <a:chOff x="0" y="0"/>
            <a:chExt cx="420" cy="158"/>
          </a:xfrm>
        </p:grpSpPr>
      </p:grpSp>
      <p:grpSp>
        <p:nvGrpSpPr>
          <p:cNvPr id="34" name="Group 369">
            <a:extLst>
              <a:ext uri="{FF2B5EF4-FFF2-40B4-BE49-F238E27FC236}">
                <a16:creationId xmlns:a16="http://schemas.microsoft.com/office/drawing/2014/main" id="{E78F2E2A-8D78-DE64-1031-2BB1C79C0164}"/>
              </a:ext>
            </a:extLst>
          </p:cNvPr>
          <p:cNvGrpSpPr>
            <a:grpSpLocks/>
          </p:cNvGrpSpPr>
          <p:nvPr/>
        </p:nvGrpSpPr>
        <p:grpSpPr bwMode="auto">
          <a:xfrm>
            <a:off x="0" y="857251"/>
            <a:ext cx="339329" cy="64294"/>
            <a:chOff x="0" y="0"/>
            <a:chExt cx="712" cy="136"/>
          </a:xfrm>
        </p:grpSpPr>
      </p:grpSp>
      <p:grpSp>
        <p:nvGrpSpPr>
          <p:cNvPr id="37" name="Group 360">
            <a:extLst>
              <a:ext uri="{FF2B5EF4-FFF2-40B4-BE49-F238E27FC236}">
                <a16:creationId xmlns:a16="http://schemas.microsoft.com/office/drawing/2014/main" id="{9006710E-17C9-0DA2-B514-E97733D0C948}"/>
              </a:ext>
            </a:extLst>
          </p:cNvPr>
          <p:cNvGrpSpPr>
            <a:grpSpLocks/>
          </p:cNvGrpSpPr>
          <p:nvPr/>
        </p:nvGrpSpPr>
        <p:grpSpPr bwMode="auto">
          <a:xfrm>
            <a:off x="0" y="857251"/>
            <a:ext cx="421482" cy="75010"/>
            <a:chOff x="0" y="0"/>
            <a:chExt cx="885" cy="158"/>
          </a:xfrm>
        </p:grpSpPr>
      </p:grpSp>
      <p:grpSp>
        <p:nvGrpSpPr>
          <p:cNvPr id="38" name="Group 356">
            <a:extLst>
              <a:ext uri="{FF2B5EF4-FFF2-40B4-BE49-F238E27FC236}">
                <a16:creationId xmlns:a16="http://schemas.microsoft.com/office/drawing/2014/main" id="{7ADE1267-9904-3B3C-080F-A2CE88CB5012}"/>
              </a:ext>
            </a:extLst>
          </p:cNvPr>
          <p:cNvGrpSpPr>
            <a:grpSpLocks/>
          </p:cNvGrpSpPr>
          <p:nvPr/>
        </p:nvGrpSpPr>
        <p:grpSpPr bwMode="auto">
          <a:xfrm>
            <a:off x="0" y="857250"/>
            <a:ext cx="216694" cy="60722"/>
            <a:chOff x="0" y="0"/>
            <a:chExt cx="456" cy="127"/>
          </a:xfrm>
        </p:grpSpPr>
      </p:grpSp>
      <p:grpSp>
        <p:nvGrpSpPr>
          <p:cNvPr id="39" name="Group 354">
            <a:extLst>
              <a:ext uri="{FF2B5EF4-FFF2-40B4-BE49-F238E27FC236}">
                <a16:creationId xmlns:a16="http://schemas.microsoft.com/office/drawing/2014/main" id="{2512ABB5-3050-32EC-6346-0497A4C0577B}"/>
              </a:ext>
            </a:extLst>
          </p:cNvPr>
          <p:cNvGrpSpPr>
            <a:grpSpLocks/>
          </p:cNvGrpSpPr>
          <p:nvPr/>
        </p:nvGrpSpPr>
        <p:grpSpPr bwMode="auto">
          <a:xfrm>
            <a:off x="0" y="857250"/>
            <a:ext cx="208360" cy="60722"/>
            <a:chOff x="0" y="0"/>
            <a:chExt cx="437" cy="128"/>
          </a:xfrm>
        </p:grpSpPr>
      </p:grpSp>
      <p:grpSp>
        <p:nvGrpSpPr>
          <p:cNvPr id="40" name="Group 351">
            <a:extLst>
              <a:ext uri="{FF2B5EF4-FFF2-40B4-BE49-F238E27FC236}">
                <a16:creationId xmlns:a16="http://schemas.microsoft.com/office/drawing/2014/main" id="{A48C0AEA-0B22-BD1D-C6A0-1B5A075E3E88}"/>
              </a:ext>
            </a:extLst>
          </p:cNvPr>
          <p:cNvGrpSpPr>
            <a:grpSpLocks/>
          </p:cNvGrpSpPr>
          <p:nvPr/>
        </p:nvGrpSpPr>
        <p:grpSpPr bwMode="auto">
          <a:xfrm>
            <a:off x="0" y="857250"/>
            <a:ext cx="197644" cy="58341"/>
            <a:chOff x="0" y="0"/>
            <a:chExt cx="416" cy="123"/>
          </a:xfrm>
        </p:grpSpPr>
      </p:grpSp>
      <p:grpSp>
        <p:nvGrpSpPr>
          <p:cNvPr id="41" name="Group 349">
            <a:extLst>
              <a:ext uri="{FF2B5EF4-FFF2-40B4-BE49-F238E27FC236}">
                <a16:creationId xmlns:a16="http://schemas.microsoft.com/office/drawing/2014/main" id="{643C7117-FF17-C8A6-CA57-D4ECA86DD2A0}"/>
              </a:ext>
            </a:extLst>
          </p:cNvPr>
          <p:cNvGrpSpPr>
            <a:grpSpLocks/>
          </p:cNvGrpSpPr>
          <p:nvPr/>
        </p:nvGrpSpPr>
        <p:grpSpPr bwMode="auto">
          <a:xfrm>
            <a:off x="0" y="857251"/>
            <a:ext cx="200025" cy="75010"/>
            <a:chOff x="0" y="0"/>
            <a:chExt cx="420" cy="158"/>
          </a:xfrm>
        </p:grpSpPr>
      </p:grpSp>
      <p:grpSp>
        <p:nvGrpSpPr>
          <p:cNvPr id="42" name="Group 344">
            <a:extLst>
              <a:ext uri="{FF2B5EF4-FFF2-40B4-BE49-F238E27FC236}">
                <a16:creationId xmlns:a16="http://schemas.microsoft.com/office/drawing/2014/main" id="{5E612C65-A2F4-86DC-9875-FC457F84E4CC}"/>
              </a:ext>
            </a:extLst>
          </p:cNvPr>
          <p:cNvGrpSpPr>
            <a:grpSpLocks/>
          </p:cNvGrpSpPr>
          <p:nvPr/>
        </p:nvGrpSpPr>
        <p:grpSpPr bwMode="auto">
          <a:xfrm>
            <a:off x="0" y="857251"/>
            <a:ext cx="546498" cy="63103"/>
            <a:chOff x="0" y="0"/>
            <a:chExt cx="1148" cy="132"/>
          </a:xfrm>
        </p:grpSpPr>
      </p:grpSp>
      <p:grpSp>
        <p:nvGrpSpPr>
          <p:cNvPr id="43" name="Group 340">
            <a:extLst>
              <a:ext uri="{FF2B5EF4-FFF2-40B4-BE49-F238E27FC236}">
                <a16:creationId xmlns:a16="http://schemas.microsoft.com/office/drawing/2014/main" id="{0E81F988-B65D-6ABE-D92A-492BDF0FF295}"/>
              </a:ext>
            </a:extLst>
          </p:cNvPr>
          <p:cNvGrpSpPr>
            <a:grpSpLocks/>
          </p:cNvGrpSpPr>
          <p:nvPr/>
        </p:nvGrpSpPr>
        <p:grpSpPr bwMode="auto">
          <a:xfrm>
            <a:off x="0" y="857251"/>
            <a:ext cx="604838" cy="63103"/>
            <a:chOff x="0" y="0"/>
            <a:chExt cx="1270" cy="132"/>
          </a:xfrm>
        </p:grpSpPr>
      </p:grpSp>
      <p:grpSp>
        <p:nvGrpSpPr>
          <p:cNvPr id="44" name="Group 335">
            <a:extLst>
              <a:ext uri="{FF2B5EF4-FFF2-40B4-BE49-F238E27FC236}">
                <a16:creationId xmlns:a16="http://schemas.microsoft.com/office/drawing/2014/main" id="{4900BCD5-6B6E-102C-9E77-845B4F95A709}"/>
              </a:ext>
            </a:extLst>
          </p:cNvPr>
          <p:cNvGrpSpPr>
            <a:grpSpLocks/>
          </p:cNvGrpSpPr>
          <p:nvPr/>
        </p:nvGrpSpPr>
        <p:grpSpPr bwMode="auto">
          <a:xfrm>
            <a:off x="0" y="857250"/>
            <a:ext cx="291703" cy="60722"/>
            <a:chOff x="0" y="0"/>
            <a:chExt cx="612" cy="128"/>
          </a:xfrm>
        </p:grpSpPr>
      </p:grpSp>
      <p:grpSp>
        <p:nvGrpSpPr>
          <p:cNvPr id="45" name="Group 328">
            <a:extLst>
              <a:ext uri="{FF2B5EF4-FFF2-40B4-BE49-F238E27FC236}">
                <a16:creationId xmlns:a16="http://schemas.microsoft.com/office/drawing/2014/main" id="{ED977C17-D5DC-8C09-A408-1016F015B7A7}"/>
              </a:ext>
            </a:extLst>
          </p:cNvPr>
          <p:cNvGrpSpPr>
            <a:grpSpLocks/>
          </p:cNvGrpSpPr>
          <p:nvPr/>
        </p:nvGrpSpPr>
        <p:grpSpPr bwMode="auto">
          <a:xfrm>
            <a:off x="0" y="857251"/>
            <a:ext cx="547687" cy="63103"/>
            <a:chOff x="0" y="0"/>
            <a:chExt cx="1151" cy="132"/>
          </a:xfrm>
        </p:grpSpPr>
      </p:grpSp>
      <p:grpSp>
        <p:nvGrpSpPr>
          <p:cNvPr id="46" name="Group 324">
            <a:extLst>
              <a:ext uri="{FF2B5EF4-FFF2-40B4-BE49-F238E27FC236}">
                <a16:creationId xmlns:a16="http://schemas.microsoft.com/office/drawing/2014/main" id="{91DB6724-539B-3167-EA80-BAD19F95E0F1}"/>
              </a:ext>
            </a:extLst>
          </p:cNvPr>
          <p:cNvGrpSpPr>
            <a:grpSpLocks/>
          </p:cNvGrpSpPr>
          <p:nvPr/>
        </p:nvGrpSpPr>
        <p:grpSpPr bwMode="auto">
          <a:xfrm>
            <a:off x="0" y="857251"/>
            <a:ext cx="604838" cy="63103"/>
            <a:chOff x="0" y="0"/>
            <a:chExt cx="1270" cy="132"/>
          </a:xfrm>
        </p:grpSpPr>
      </p:grpSp>
      <p:grpSp>
        <p:nvGrpSpPr>
          <p:cNvPr id="47" name="Group 320">
            <a:extLst>
              <a:ext uri="{FF2B5EF4-FFF2-40B4-BE49-F238E27FC236}">
                <a16:creationId xmlns:a16="http://schemas.microsoft.com/office/drawing/2014/main" id="{56B82831-47C1-F227-A9A1-E9FF6A9C4FF1}"/>
              </a:ext>
            </a:extLst>
          </p:cNvPr>
          <p:cNvGrpSpPr>
            <a:grpSpLocks/>
          </p:cNvGrpSpPr>
          <p:nvPr/>
        </p:nvGrpSpPr>
        <p:grpSpPr bwMode="auto">
          <a:xfrm>
            <a:off x="1" y="857250"/>
            <a:ext cx="280987" cy="60722"/>
            <a:chOff x="0" y="0"/>
            <a:chExt cx="589" cy="127"/>
          </a:xfrm>
        </p:grpSpPr>
      </p:grpSp>
      <p:grpSp>
        <p:nvGrpSpPr>
          <p:cNvPr id="13" name="Gruppo 12">
            <a:extLst>
              <a:ext uri="{FF2B5EF4-FFF2-40B4-BE49-F238E27FC236}">
                <a16:creationId xmlns:a16="http://schemas.microsoft.com/office/drawing/2014/main" id="{73AD91DF-02CC-606B-C088-2984ECD3E7C1}"/>
              </a:ext>
            </a:extLst>
          </p:cNvPr>
          <p:cNvGrpSpPr>
            <a:grpSpLocks noChangeAspect="1"/>
          </p:cNvGrpSpPr>
          <p:nvPr/>
        </p:nvGrpSpPr>
        <p:grpSpPr>
          <a:xfrm>
            <a:off x="2320826" y="2075222"/>
            <a:ext cx="5211000" cy="3294366"/>
            <a:chOff x="548240" y="1095153"/>
            <a:chExt cx="8582540" cy="4789304"/>
          </a:xfrm>
        </p:grpSpPr>
        <p:sp>
          <p:nvSpPr>
            <p:cNvPr id="14" name="Rettangolo arrotondato 8">
              <a:extLst>
                <a:ext uri="{FF2B5EF4-FFF2-40B4-BE49-F238E27FC236}">
                  <a16:creationId xmlns:a16="http://schemas.microsoft.com/office/drawing/2014/main" id="{D83531A7-47DF-1C47-FF02-BCFA84C4BB79}"/>
                </a:ext>
              </a:extLst>
            </p:cNvPr>
            <p:cNvSpPr/>
            <p:nvPr/>
          </p:nvSpPr>
          <p:spPr>
            <a:xfrm>
              <a:off x="4866478" y="1095153"/>
              <a:ext cx="4264302" cy="2341161"/>
            </a:xfrm>
            <a:prstGeom prst="roundRect">
              <a:avLst>
                <a:gd name="adj" fmla="val 893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17" rtl="0"/>
              <a:endParaRPr lang="it-IT" sz="750" kern="1200" dirty="0" err="1">
                <a:solidFill>
                  <a:prstClr val="white"/>
                </a:solidFill>
                <a:latin typeface="Arial"/>
              </a:endParaRPr>
            </a:p>
          </p:txBody>
        </p:sp>
        <p:sp>
          <p:nvSpPr>
            <p:cNvPr id="15" name="Rettangolo arrotondato 9">
              <a:extLst>
                <a:ext uri="{FF2B5EF4-FFF2-40B4-BE49-F238E27FC236}">
                  <a16:creationId xmlns:a16="http://schemas.microsoft.com/office/drawing/2014/main" id="{58307A76-2DD0-8162-43A9-56A9F03569B1}"/>
                </a:ext>
              </a:extLst>
            </p:cNvPr>
            <p:cNvSpPr/>
            <p:nvPr/>
          </p:nvSpPr>
          <p:spPr>
            <a:xfrm>
              <a:off x="4866478" y="3522035"/>
              <a:ext cx="4264302" cy="2341161"/>
            </a:xfrm>
            <a:prstGeom prst="roundRect">
              <a:avLst>
                <a:gd name="adj" fmla="val 893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17" rtl="0"/>
              <a:endParaRPr lang="it-IT" sz="750" kern="1200" dirty="0" err="1">
                <a:solidFill>
                  <a:prstClr val="white"/>
                </a:solidFill>
                <a:latin typeface="Arial"/>
              </a:endParaRPr>
            </a:p>
          </p:txBody>
        </p:sp>
        <p:sp>
          <p:nvSpPr>
            <p:cNvPr id="16" name="Rettangolo arrotondato 10">
              <a:extLst>
                <a:ext uri="{FF2B5EF4-FFF2-40B4-BE49-F238E27FC236}">
                  <a16:creationId xmlns:a16="http://schemas.microsoft.com/office/drawing/2014/main" id="{724047E8-7724-1369-A68B-F0C9080AC406}"/>
                </a:ext>
              </a:extLst>
            </p:cNvPr>
            <p:cNvSpPr/>
            <p:nvPr/>
          </p:nvSpPr>
          <p:spPr>
            <a:xfrm>
              <a:off x="548240" y="1116414"/>
              <a:ext cx="4264302" cy="2341161"/>
            </a:xfrm>
            <a:prstGeom prst="roundRect">
              <a:avLst>
                <a:gd name="adj" fmla="val 893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17" rtl="0"/>
              <a:endParaRPr lang="it-IT" sz="750" kern="1200" dirty="0" err="1">
                <a:solidFill>
                  <a:prstClr val="white"/>
                </a:solidFill>
                <a:latin typeface="Arial"/>
              </a:endParaRPr>
            </a:p>
          </p:txBody>
        </p:sp>
        <p:sp>
          <p:nvSpPr>
            <p:cNvPr id="17" name="Rettangolo arrotondato 11">
              <a:extLst>
                <a:ext uri="{FF2B5EF4-FFF2-40B4-BE49-F238E27FC236}">
                  <a16:creationId xmlns:a16="http://schemas.microsoft.com/office/drawing/2014/main" id="{CC5FAF01-D590-4A9F-1CAE-23E47D0D402A}"/>
                </a:ext>
              </a:extLst>
            </p:cNvPr>
            <p:cNvSpPr/>
            <p:nvPr/>
          </p:nvSpPr>
          <p:spPr>
            <a:xfrm>
              <a:off x="548240" y="3543296"/>
              <a:ext cx="4264302" cy="2341161"/>
            </a:xfrm>
            <a:prstGeom prst="roundRect">
              <a:avLst>
                <a:gd name="adj" fmla="val 893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17" rtl="0"/>
              <a:endParaRPr lang="it-IT" sz="750" kern="1200" dirty="0" err="1">
                <a:solidFill>
                  <a:prstClr val="white"/>
                </a:solidFill>
                <a:latin typeface="Arial"/>
              </a:endParaRPr>
            </a:p>
          </p:txBody>
        </p:sp>
        <p:pic>
          <p:nvPicPr>
            <p:cNvPr id="18" name="Immagine 17">
              <a:extLst>
                <a:ext uri="{FF2B5EF4-FFF2-40B4-BE49-F238E27FC236}">
                  <a16:creationId xmlns:a16="http://schemas.microsoft.com/office/drawing/2014/main" id="{D8F37BD3-38F9-1809-ECCD-47A233689101}"/>
                </a:ext>
              </a:extLst>
            </p:cNvPr>
            <p:cNvPicPr>
              <a:picLocks noChangeAspect="1"/>
            </p:cNvPicPr>
            <p:nvPr/>
          </p:nvPicPr>
          <p:blipFill>
            <a:blip r:embed="rId8"/>
            <a:stretch>
              <a:fillRect/>
            </a:stretch>
          </p:blipFill>
          <p:spPr>
            <a:xfrm>
              <a:off x="607102" y="1238305"/>
              <a:ext cx="2446285" cy="2048942"/>
            </a:xfrm>
            <a:prstGeom prst="rect">
              <a:avLst/>
            </a:prstGeom>
          </p:spPr>
        </p:pic>
        <p:pic>
          <p:nvPicPr>
            <p:cNvPr id="19" name="Immagine 18">
              <a:extLst>
                <a:ext uri="{FF2B5EF4-FFF2-40B4-BE49-F238E27FC236}">
                  <a16:creationId xmlns:a16="http://schemas.microsoft.com/office/drawing/2014/main" id="{05A6A2FA-599A-FADB-EC35-030D47E66EF5}"/>
                </a:ext>
              </a:extLst>
            </p:cNvPr>
            <p:cNvPicPr>
              <a:picLocks noChangeAspect="1"/>
            </p:cNvPicPr>
            <p:nvPr/>
          </p:nvPicPr>
          <p:blipFill>
            <a:blip r:embed="rId9"/>
            <a:stretch>
              <a:fillRect/>
            </a:stretch>
          </p:blipFill>
          <p:spPr>
            <a:xfrm>
              <a:off x="6685945" y="1238305"/>
              <a:ext cx="2392809" cy="1680641"/>
            </a:xfrm>
            <a:prstGeom prst="rect">
              <a:avLst/>
            </a:prstGeom>
          </p:spPr>
        </p:pic>
        <p:sp>
          <p:nvSpPr>
            <p:cNvPr id="20" name="Rettangolo 19">
              <a:extLst>
                <a:ext uri="{FF2B5EF4-FFF2-40B4-BE49-F238E27FC236}">
                  <a16:creationId xmlns:a16="http://schemas.microsoft.com/office/drawing/2014/main" id="{FD6FDB10-B1EF-1313-5682-ABBD76D2362A}"/>
                </a:ext>
              </a:extLst>
            </p:cNvPr>
            <p:cNvSpPr/>
            <p:nvPr/>
          </p:nvSpPr>
          <p:spPr>
            <a:xfrm>
              <a:off x="622257" y="3570071"/>
              <a:ext cx="3006494" cy="14146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defTabSz="685817" rtl="0">
                <a:spcAft>
                  <a:spcPts val="300"/>
                </a:spcAft>
              </a:pPr>
              <a:r>
                <a:rPr lang="it-IT" sz="600" b="1" kern="1200" dirty="0">
                  <a:solidFill>
                    <a:srgbClr val="00338D"/>
                  </a:solidFill>
                  <a:latin typeface="Univers 45 Light" pitchFamily="2" charset="0"/>
                </a:rPr>
                <a:t>INDICE</a:t>
              </a:r>
            </a:p>
            <a:p>
              <a:pPr marL="135003" indent="-135003" algn="l" defTabSz="685817" rtl="0">
                <a:spcAft>
                  <a:spcPts val="300"/>
                </a:spcAft>
                <a:buFontTx/>
                <a:buAutoNum type="arabicPeriod"/>
              </a:pPr>
              <a:r>
                <a:rPr lang="it-IT" sz="525" kern="1200" dirty="0">
                  <a:solidFill>
                    <a:srgbClr val="00338D"/>
                  </a:solidFill>
                  <a:latin typeface="Univers 45 Light" pitchFamily="2" charset="0"/>
                </a:rPr>
                <a:t>Quadro normativo di riferimento.</a:t>
              </a:r>
            </a:p>
            <a:p>
              <a:pPr marL="135003" indent="-135003" algn="l" defTabSz="685817" rtl="0">
                <a:spcAft>
                  <a:spcPts val="300"/>
                </a:spcAft>
                <a:buFontTx/>
                <a:buAutoNum type="arabicPeriod"/>
              </a:pPr>
              <a:r>
                <a:rPr lang="it-IT" sz="525" kern="1200" dirty="0">
                  <a:solidFill>
                    <a:srgbClr val="00338D"/>
                  </a:solidFill>
                  <a:latin typeface="Univers 45 Light" pitchFamily="2" charset="0"/>
                </a:rPr>
                <a:t>Quadro organizzativo.</a:t>
              </a:r>
            </a:p>
            <a:p>
              <a:pPr marL="135003" indent="-135003" algn="l" defTabSz="685817" rtl="0">
                <a:spcAft>
                  <a:spcPts val="300"/>
                </a:spcAft>
                <a:buFontTx/>
                <a:buAutoNum type="arabicPeriod"/>
              </a:pPr>
              <a:r>
                <a:rPr lang="it-IT" sz="525" kern="1200" dirty="0">
                  <a:solidFill>
                    <a:srgbClr val="00338D"/>
                  </a:solidFill>
                  <a:latin typeface="Univers 45 Light" pitchFamily="2" charset="0"/>
                </a:rPr>
                <a:t>Conformità al Codice Etico a al Sistema di      Controllo Interno e Gestione dei Rischi di         Gruppo.</a:t>
              </a:r>
            </a:p>
            <a:p>
              <a:pPr marL="135003" indent="-135003" algn="l" defTabSz="685817" rtl="0">
                <a:spcAft>
                  <a:spcPts val="300"/>
                </a:spcAft>
                <a:buFontTx/>
                <a:buAutoNum type="arabicPeriod"/>
              </a:pPr>
              <a:r>
                <a:rPr lang="it-IT" sz="525" kern="1200" dirty="0">
                  <a:solidFill>
                    <a:srgbClr val="00338D"/>
                  </a:solidFill>
                  <a:latin typeface="Univers 45 Light" pitchFamily="2" charset="0"/>
                </a:rPr>
                <a:t>Processo di identificazione e misurazione dei rischi fiscali rilevanti.</a:t>
              </a:r>
            </a:p>
            <a:p>
              <a:pPr marL="135003" indent="-135003" algn="l" defTabSz="685817" rtl="0">
                <a:spcAft>
                  <a:spcPts val="300"/>
                </a:spcAft>
                <a:buFontTx/>
                <a:buAutoNum type="arabicPeriod"/>
              </a:pPr>
              <a:r>
                <a:rPr lang="it-IT" sz="525" kern="1200" dirty="0">
                  <a:solidFill>
                    <a:srgbClr val="00338D"/>
                  </a:solidFill>
                  <a:latin typeface="Univers 45 Light" pitchFamily="2" charset="0"/>
                </a:rPr>
                <a:t>Mappatura e formalizzazione della matrice processi, rischi e controlli.</a:t>
              </a:r>
            </a:p>
            <a:p>
              <a:pPr marL="135003" indent="-135003" algn="l" defTabSz="685817" rtl="0">
                <a:spcAft>
                  <a:spcPts val="300"/>
                </a:spcAft>
                <a:buFontTx/>
                <a:buAutoNum type="arabicPeriod"/>
              </a:pPr>
              <a:r>
                <a:rPr lang="it-IT" sz="525" kern="1200" dirty="0">
                  <a:solidFill>
                    <a:srgbClr val="00338D"/>
                  </a:solidFill>
                  <a:latin typeface="Univers 45 Light" pitchFamily="2" charset="0"/>
                </a:rPr>
                <a:t>Attività di “Monitoraggio” (Test dei controlli).</a:t>
              </a:r>
            </a:p>
            <a:p>
              <a:pPr marL="135003" indent="-135003" algn="l" defTabSz="685817" rtl="0">
                <a:spcAft>
                  <a:spcPts val="300"/>
                </a:spcAft>
                <a:buFontTx/>
                <a:buAutoNum type="arabicPeriod"/>
              </a:pPr>
              <a:r>
                <a:rPr lang="it-IT" sz="525" kern="1200" dirty="0">
                  <a:solidFill>
                    <a:srgbClr val="00338D"/>
                  </a:solidFill>
                  <a:latin typeface="Univers 45 Light" pitchFamily="2" charset="0"/>
                </a:rPr>
                <a:t>Gestione delle anomalie e delle carenze individuate.</a:t>
              </a:r>
            </a:p>
            <a:p>
              <a:pPr marL="135003" indent="-135003" algn="l" defTabSz="685817" rtl="0">
                <a:spcAft>
                  <a:spcPts val="300"/>
                </a:spcAft>
                <a:buFontTx/>
                <a:buAutoNum type="arabicPeriod"/>
              </a:pPr>
              <a:r>
                <a:rPr lang="it-IT" sz="525" kern="1200" dirty="0">
                  <a:solidFill>
                    <a:srgbClr val="00338D"/>
                  </a:solidFill>
                  <a:latin typeface="Univers 45 Light" pitchFamily="2" charset="0"/>
                </a:rPr>
                <a:t>Flussi informativi e reporting.</a:t>
              </a:r>
              <a:endParaRPr lang="it-IT" sz="600" kern="1200" dirty="0">
                <a:solidFill>
                  <a:srgbClr val="00338D"/>
                </a:solidFill>
                <a:latin typeface="Univers 45 Light" pitchFamily="2" charset="0"/>
              </a:endParaRPr>
            </a:p>
            <a:p>
              <a:pPr marL="171455" indent="-171455" algn="l" defTabSz="685817" rtl="0">
                <a:spcAft>
                  <a:spcPts val="300"/>
                </a:spcAft>
                <a:buFontTx/>
                <a:buAutoNum type="arabicPeriod"/>
              </a:pPr>
              <a:endParaRPr lang="it-IT" sz="600" kern="1200" dirty="0">
                <a:solidFill>
                  <a:srgbClr val="00338D"/>
                </a:solidFill>
                <a:latin typeface="Univers 45 Light" pitchFamily="2" charset="0"/>
              </a:endParaRPr>
            </a:p>
          </p:txBody>
        </p:sp>
        <p:graphicFrame>
          <p:nvGraphicFramePr>
            <p:cNvPr id="21" name="Diagramma 20">
              <a:extLst>
                <a:ext uri="{FF2B5EF4-FFF2-40B4-BE49-F238E27FC236}">
                  <a16:creationId xmlns:a16="http://schemas.microsoft.com/office/drawing/2014/main" id="{B9247B14-C64D-26FC-6A14-531EA4A371B2}"/>
                </a:ext>
              </a:extLst>
            </p:cNvPr>
            <p:cNvGraphicFramePr/>
            <p:nvPr/>
          </p:nvGraphicFramePr>
          <p:xfrm>
            <a:off x="2081244" y="1459799"/>
            <a:ext cx="5544616" cy="405743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sp>
        <p:nvSpPr>
          <p:cNvPr id="48" name="Rettangolo 47">
            <a:extLst>
              <a:ext uri="{FF2B5EF4-FFF2-40B4-BE49-F238E27FC236}">
                <a16:creationId xmlns:a16="http://schemas.microsoft.com/office/drawing/2014/main" id="{F4459EC2-AABF-A2AA-68FB-C2140C075869}"/>
              </a:ext>
            </a:extLst>
          </p:cNvPr>
          <p:cNvSpPr/>
          <p:nvPr/>
        </p:nvSpPr>
        <p:spPr>
          <a:xfrm>
            <a:off x="7560171" y="2186252"/>
            <a:ext cx="1450738" cy="3219407"/>
          </a:xfrm>
          <a:prstGeom prst="rect">
            <a:avLst/>
          </a:prstGeom>
        </p:spPr>
        <p:txBody>
          <a:bodyPr wrap="square">
            <a:spAutoFit/>
          </a:bodyPr>
          <a:lstStyle/>
          <a:p>
            <a:pPr lvl="1" algn="l" defTabSz="685817" rtl="0">
              <a:spcBef>
                <a:spcPts val="450"/>
              </a:spcBef>
            </a:pPr>
            <a:r>
              <a:rPr lang="it-IT" sz="787" kern="1200" dirty="0">
                <a:solidFill>
                  <a:srgbClr val="00338D"/>
                </a:solidFill>
                <a:latin typeface="Univers 45 Light" pitchFamily="2" charset="0"/>
                <a:ea typeface="+mn-ea"/>
                <a:cs typeface="+mn-cs"/>
              </a:rPr>
              <a:t>Best </a:t>
            </a:r>
            <a:r>
              <a:rPr lang="it-IT" sz="787" kern="1200" dirty="0" err="1">
                <a:solidFill>
                  <a:srgbClr val="00338D"/>
                </a:solidFill>
                <a:latin typeface="Univers 45 Light" pitchFamily="2" charset="0"/>
                <a:ea typeface="+mn-ea"/>
                <a:cs typeface="+mn-cs"/>
              </a:rPr>
              <a:t>practice</a:t>
            </a:r>
            <a:r>
              <a:rPr lang="it-IT" sz="787" kern="1200" dirty="0">
                <a:solidFill>
                  <a:srgbClr val="00338D"/>
                </a:solidFill>
                <a:latin typeface="Univers 45 Light" pitchFamily="2" charset="0"/>
                <a:ea typeface="+mn-ea"/>
                <a:cs typeface="+mn-cs"/>
              </a:rPr>
              <a:t> di riferimento:</a:t>
            </a:r>
          </a:p>
          <a:p>
            <a:pPr marL="129603" lvl="1" indent="-129603" algn="l" defTabSz="685817" rtl="0">
              <a:spcBef>
                <a:spcPts val="450"/>
              </a:spcBef>
              <a:buFont typeface="Univers 45 Light" pitchFamily="2" charset="0"/>
              <a:buChar char="–"/>
            </a:pPr>
            <a:r>
              <a:rPr lang="it-IT" sz="675" kern="1200" dirty="0">
                <a:solidFill>
                  <a:srgbClr val="00338D"/>
                </a:solidFill>
                <a:latin typeface="Univers 45 Light" pitchFamily="2" charset="0"/>
                <a:ea typeface="+mn-ea"/>
                <a:cs typeface="+mn-cs"/>
              </a:rPr>
              <a:t>Provvedimento del 14 aprile 2016, n. 54237 del Direttore dell’</a:t>
            </a:r>
            <a:r>
              <a:rPr lang="it-IT" sz="675" b="1" kern="1200" dirty="0">
                <a:solidFill>
                  <a:srgbClr val="00338D"/>
                </a:solidFill>
                <a:latin typeface="Univers 45 Light" pitchFamily="2" charset="0"/>
                <a:ea typeface="+mn-ea"/>
                <a:cs typeface="+mn-cs"/>
              </a:rPr>
              <a:t>Agenzia delle Entrate</a:t>
            </a:r>
            <a:r>
              <a:rPr lang="it-IT" sz="675" kern="1200" dirty="0">
                <a:solidFill>
                  <a:srgbClr val="00338D"/>
                </a:solidFill>
                <a:latin typeface="Univers 45 Light" pitchFamily="2" charset="0"/>
                <a:ea typeface="+mn-ea"/>
                <a:cs typeface="+mn-cs"/>
              </a:rPr>
              <a:t> </a:t>
            </a:r>
          </a:p>
          <a:p>
            <a:pPr marL="129603" lvl="1" indent="-129603" algn="l" defTabSz="685817" rtl="0">
              <a:spcBef>
                <a:spcPts val="450"/>
              </a:spcBef>
              <a:buFont typeface="Univers 45 Light" pitchFamily="2" charset="0"/>
              <a:buChar char="–"/>
            </a:pPr>
            <a:r>
              <a:rPr lang="it-IT" sz="675" b="1" kern="1200" dirty="0" err="1">
                <a:solidFill>
                  <a:srgbClr val="00338D"/>
                </a:solidFill>
                <a:latin typeface="Univers 45 Light" pitchFamily="2" charset="0"/>
                <a:ea typeface="+mn-ea"/>
                <a:cs typeface="+mn-cs"/>
              </a:rPr>
              <a:t>C.o.S.O</a:t>
            </a:r>
            <a:r>
              <a:rPr lang="it-IT" sz="675" b="1" kern="1200" dirty="0">
                <a:solidFill>
                  <a:srgbClr val="00338D"/>
                </a:solidFill>
                <a:latin typeface="Univers 45 Light" pitchFamily="2" charset="0"/>
                <a:ea typeface="+mn-ea"/>
                <a:cs typeface="+mn-cs"/>
              </a:rPr>
              <a:t>. </a:t>
            </a:r>
            <a:r>
              <a:rPr lang="it-IT" sz="675" kern="1200" dirty="0">
                <a:solidFill>
                  <a:srgbClr val="00338D"/>
                </a:solidFill>
                <a:latin typeface="Univers 45 Light" pitchFamily="2" charset="0"/>
                <a:ea typeface="+mn-ea"/>
                <a:cs typeface="+mn-cs"/>
              </a:rPr>
              <a:t>report</a:t>
            </a:r>
          </a:p>
          <a:p>
            <a:pPr marL="129603" lvl="1" indent="-129603" algn="l" defTabSz="685817" rtl="0">
              <a:spcBef>
                <a:spcPts val="450"/>
              </a:spcBef>
              <a:buFont typeface="Univers 45 Light" pitchFamily="2" charset="0"/>
              <a:buChar char="–"/>
            </a:pPr>
            <a:r>
              <a:rPr lang="it-IT" sz="675" b="1" kern="1200" dirty="0" err="1">
                <a:solidFill>
                  <a:srgbClr val="00338D"/>
                </a:solidFill>
                <a:latin typeface="Univers 45 Light" pitchFamily="2" charset="0"/>
                <a:ea typeface="+mn-ea"/>
                <a:cs typeface="+mn-cs"/>
              </a:rPr>
              <a:t>D.Lgs.</a:t>
            </a:r>
            <a:r>
              <a:rPr lang="it-IT" sz="675" b="1" kern="1200" dirty="0">
                <a:solidFill>
                  <a:srgbClr val="00338D"/>
                </a:solidFill>
                <a:latin typeface="Univers 45 Light" pitchFamily="2" charset="0"/>
                <a:ea typeface="+mn-ea"/>
                <a:cs typeface="+mn-cs"/>
              </a:rPr>
              <a:t> </a:t>
            </a:r>
            <a:r>
              <a:rPr lang="it-IT" sz="675" kern="1200" dirty="0">
                <a:solidFill>
                  <a:srgbClr val="00338D"/>
                </a:solidFill>
                <a:latin typeface="Univers 45 Light" pitchFamily="2" charset="0"/>
                <a:ea typeface="+mn-ea"/>
                <a:cs typeface="+mn-cs"/>
              </a:rPr>
              <a:t>5 agosto 2015, n. 128 ("Disposizioni sulla certezza del diritto nei </a:t>
            </a:r>
            <a:r>
              <a:rPr lang="en-US" sz="675" kern="1200" dirty="0" err="1">
                <a:solidFill>
                  <a:srgbClr val="00338D"/>
                </a:solidFill>
                <a:latin typeface="Univers 45 Light" pitchFamily="2" charset="0"/>
                <a:ea typeface="+mn-ea"/>
                <a:cs typeface="+mn-cs"/>
              </a:rPr>
              <a:t>rapporti</a:t>
            </a:r>
            <a:r>
              <a:rPr lang="it-IT" sz="675" kern="1200" dirty="0">
                <a:solidFill>
                  <a:srgbClr val="00338D"/>
                </a:solidFill>
                <a:latin typeface="Univers 45 Light" pitchFamily="2" charset="0"/>
                <a:ea typeface="+mn-ea"/>
                <a:cs typeface="+mn-cs"/>
              </a:rPr>
              <a:t> tra fisco e contribuente")</a:t>
            </a:r>
          </a:p>
          <a:p>
            <a:pPr marL="129603" lvl="1" indent="-129603" algn="l" defTabSz="685817" rtl="0">
              <a:spcBef>
                <a:spcPts val="450"/>
              </a:spcBef>
              <a:buFont typeface="Univers 45 Light" pitchFamily="2" charset="0"/>
              <a:buChar char="–"/>
            </a:pPr>
            <a:r>
              <a:rPr lang="it-IT" sz="675" b="1" kern="1200" dirty="0">
                <a:solidFill>
                  <a:srgbClr val="00338D"/>
                </a:solidFill>
                <a:latin typeface="Univers 45 Light" pitchFamily="2" charset="0"/>
                <a:ea typeface="+mn-ea"/>
                <a:cs typeface="+mn-cs"/>
              </a:rPr>
              <a:t>Report</a:t>
            </a:r>
            <a:r>
              <a:rPr lang="it-IT" sz="675" kern="1200" dirty="0">
                <a:solidFill>
                  <a:srgbClr val="00338D"/>
                </a:solidFill>
                <a:latin typeface="Univers 45 Light" pitchFamily="2" charset="0"/>
                <a:ea typeface="+mn-ea"/>
                <a:cs typeface="+mn-cs"/>
              </a:rPr>
              <a:t> </a:t>
            </a:r>
            <a:r>
              <a:rPr lang="it-IT" sz="675" b="1" kern="1200" dirty="0">
                <a:solidFill>
                  <a:srgbClr val="00338D"/>
                </a:solidFill>
                <a:latin typeface="Univers 45 Light" pitchFamily="2" charset="0"/>
                <a:ea typeface="+mn-ea"/>
                <a:cs typeface="+mn-cs"/>
              </a:rPr>
              <a:t>OCSE</a:t>
            </a:r>
            <a:r>
              <a:rPr lang="it-IT" sz="675" kern="1200" dirty="0">
                <a:solidFill>
                  <a:srgbClr val="00338D"/>
                </a:solidFill>
                <a:latin typeface="Univers 45 Light" pitchFamily="2" charset="0"/>
                <a:ea typeface="+mn-ea"/>
                <a:cs typeface="+mn-cs"/>
              </a:rPr>
              <a:t> “</a:t>
            </a:r>
            <a:r>
              <a:rPr lang="it-IT" sz="675" kern="1200" dirty="0" err="1">
                <a:solidFill>
                  <a:srgbClr val="00338D"/>
                </a:solidFill>
                <a:latin typeface="Univers 45 Light" pitchFamily="2" charset="0"/>
                <a:ea typeface="+mn-ea"/>
                <a:cs typeface="+mn-cs"/>
              </a:rPr>
              <a:t>Study</a:t>
            </a:r>
            <a:r>
              <a:rPr lang="it-IT" sz="675" kern="1200" dirty="0">
                <a:solidFill>
                  <a:srgbClr val="00338D"/>
                </a:solidFill>
                <a:latin typeface="Univers 45 Light" pitchFamily="2" charset="0"/>
                <a:ea typeface="+mn-ea"/>
                <a:cs typeface="+mn-cs"/>
              </a:rPr>
              <a:t> </a:t>
            </a:r>
            <a:r>
              <a:rPr lang="it-IT" sz="675" kern="1200" dirty="0" err="1">
                <a:solidFill>
                  <a:srgbClr val="00338D"/>
                </a:solidFill>
                <a:latin typeface="Univers 45 Light" pitchFamily="2" charset="0"/>
                <a:ea typeface="+mn-ea"/>
                <a:cs typeface="+mn-cs"/>
              </a:rPr>
              <a:t>into</a:t>
            </a:r>
            <a:r>
              <a:rPr lang="it-IT" sz="675" kern="1200" dirty="0">
                <a:solidFill>
                  <a:srgbClr val="00338D"/>
                </a:solidFill>
                <a:latin typeface="Univers 45 Light" pitchFamily="2" charset="0"/>
                <a:ea typeface="+mn-ea"/>
                <a:cs typeface="+mn-cs"/>
              </a:rPr>
              <a:t> the </a:t>
            </a:r>
            <a:r>
              <a:rPr lang="it-IT" sz="675" kern="1200" dirty="0" err="1">
                <a:solidFill>
                  <a:srgbClr val="00338D"/>
                </a:solidFill>
                <a:latin typeface="Univers 45 Light" pitchFamily="2" charset="0"/>
                <a:ea typeface="+mn-ea"/>
                <a:cs typeface="+mn-cs"/>
              </a:rPr>
              <a:t>Role</a:t>
            </a:r>
            <a:r>
              <a:rPr lang="it-IT" sz="675" kern="1200" dirty="0">
                <a:solidFill>
                  <a:srgbClr val="00338D"/>
                </a:solidFill>
                <a:latin typeface="Univers 45 Light" pitchFamily="2" charset="0"/>
                <a:ea typeface="+mn-ea"/>
                <a:cs typeface="+mn-cs"/>
              </a:rPr>
              <a:t> of </a:t>
            </a:r>
            <a:r>
              <a:rPr lang="it-IT" sz="675" kern="1200" dirty="0" err="1">
                <a:solidFill>
                  <a:srgbClr val="00338D"/>
                </a:solidFill>
                <a:latin typeface="Univers 45 Light" pitchFamily="2" charset="0"/>
                <a:ea typeface="+mn-ea"/>
                <a:cs typeface="+mn-cs"/>
              </a:rPr>
              <a:t>Tax</a:t>
            </a:r>
            <a:r>
              <a:rPr lang="it-IT" sz="675" kern="1200" dirty="0">
                <a:solidFill>
                  <a:srgbClr val="00338D"/>
                </a:solidFill>
                <a:latin typeface="Univers 45 Light" pitchFamily="2" charset="0"/>
                <a:ea typeface="+mn-ea"/>
                <a:cs typeface="+mn-cs"/>
              </a:rPr>
              <a:t> </a:t>
            </a:r>
            <a:r>
              <a:rPr lang="it-IT" sz="675" kern="1200" dirty="0" err="1">
                <a:solidFill>
                  <a:srgbClr val="00338D"/>
                </a:solidFill>
                <a:latin typeface="Univers 45 Light" pitchFamily="2" charset="0"/>
                <a:ea typeface="+mn-ea"/>
                <a:cs typeface="+mn-cs"/>
              </a:rPr>
              <a:t>Intermediaries</a:t>
            </a:r>
            <a:r>
              <a:rPr lang="it-IT" sz="675" kern="1200" dirty="0">
                <a:solidFill>
                  <a:srgbClr val="00338D"/>
                </a:solidFill>
                <a:latin typeface="Univers 45 Light" pitchFamily="2" charset="0"/>
                <a:ea typeface="+mn-ea"/>
                <a:cs typeface="+mn-cs"/>
              </a:rPr>
              <a:t>”</a:t>
            </a:r>
          </a:p>
          <a:p>
            <a:pPr marL="129603" lvl="1" indent="-129603" algn="l" defTabSz="685817" rtl="0">
              <a:spcBef>
                <a:spcPts val="450"/>
              </a:spcBef>
              <a:buFont typeface="Univers 45 Light" pitchFamily="2" charset="0"/>
              <a:buChar char="–"/>
            </a:pPr>
            <a:r>
              <a:rPr lang="it-IT" sz="675" b="1" kern="1200" dirty="0">
                <a:solidFill>
                  <a:srgbClr val="00338D"/>
                </a:solidFill>
                <a:latin typeface="Univers 45 Light" pitchFamily="2" charset="0"/>
                <a:ea typeface="+mn-ea"/>
                <a:cs typeface="+mn-cs"/>
              </a:rPr>
              <a:t>Report</a:t>
            </a:r>
            <a:r>
              <a:rPr lang="it-IT" sz="675" kern="1200" dirty="0">
                <a:solidFill>
                  <a:srgbClr val="00338D"/>
                </a:solidFill>
                <a:latin typeface="Univers 45 Light" pitchFamily="2" charset="0"/>
                <a:ea typeface="+mn-ea"/>
                <a:cs typeface="+mn-cs"/>
              </a:rPr>
              <a:t> </a:t>
            </a:r>
            <a:r>
              <a:rPr lang="it-IT" sz="675" b="1" kern="1200" dirty="0">
                <a:solidFill>
                  <a:srgbClr val="00338D"/>
                </a:solidFill>
                <a:latin typeface="Univers 45 Light" pitchFamily="2" charset="0"/>
                <a:ea typeface="+mn-ea"/>
                <a:cs typeface="+mn-cs"/>
              </a:rPr>
              <a:t>OCSE</a:t>
            </a:r>
            <a:r>
              <a:rPr lang="it-IT" sz="675" kern="1200" dirty="0">
                <a:solidFill>
                  <a:srgbClr val="00338D"/>
                </a:solidFill>
                <a:latin typeface="Univers 45 Light" pitchFamily="2" charset="0"/>
                <a:ea typeface="+mn-ea"/>
                <a:cs typeface="+mn-cs"/>
              </a:rPr>
              <a:t> “</a:t>
            </a:r>
            <a:r>
              <a:rPr lang="it-IT" sz="675" kern="1200" dirty="0" err="1">
                <a:solidFill>
                  <a:srgbClr val="00338D"/>
                </a:solidFill>
                <a:latin typeface="Univers 45 Light" pitchFamily="2" charset="0"/>
                <a:ea typeface="+mn-ea"/>
                <a:cs typeface="+mn-cs"/>
              </a:rPr>
              <a:t>Tackling</a:t>
            </a:r>
            <a:r>
              <a:rPr lang="it-IT" sz="675" kern="1200" dirty="0">
                <a:solidFill>
                  <a:srgbClr val="00338D"/>
                </a:solidFill>
                <a:latin typeface="Univers 45 Light" pitchFamily="2" charset="0"/>
                <a:ea typeface="+mn-ea"/>
                <a:cs typeface="+mn-cs"/>
              </a:rPr>
              <a:t> Aggressive </a:t>
            </a:r>
            <a:r>
              <a:rPr lang="it-IT" sz="675" kern="1200" dirty="0" err="1">
                <a:solidFill>
                  <a:srgbClr val="00338D"/>
                </a:solidFill>
                <a:latin typeface="Univers 45 Light" pitchFamily="2" charset="0"/>
                <a:ea typeface="+mn-ea"/>
                <a:cs typeface="+mn-cs"/>
              </a:rPr>
              <a:t>Tax</a:t>
            </a:r>
            <a:r>
              <a:rPr lang="it-IT" sz="675" kern="1200" dirty="0">
                <a:solidFill>
                  <a:srgbClr val="00338D"/>
                </a:solidFill>
                <a:latin typeface="Univers 45 Light" pitchFamily="2" charset="0"/>
                <a:ea typeface="+mn-ea"/>
                <a:cs typeface="+mn-cs"/>
              </a:rPr>
              <a:t> Planning </a:t>
            </a:r>
            <a:r>
              <a:rPr lang="it-IT" sz="675" kern="1200" dirty="0" err="1">
                <a:solidFill>
                  <a:srgbClr val="00338D"/>
                </a:solidFill>
                <a:latin typeface="Univers 45 Light" pitchFamily="2" charset="0"/>
                <a:ea typeface="+mn-ea"/>
                <a:cs typeface="+mn-cs"/>
              </a:rPr>
              <a:t>throught</a:t>
            </a:r>
            <a:r>
              <a:rPr lang="it-IT" sz="675" kern="1200" dirty="0">
                <a:solidFill>
                  <a:srgbClr val="00338D"/>
                </a:solidFill>
                <a:latin typeface="Univers 45 Light" pitchFamily="2" charset="0"/>
                <a:ea typeface="+mn-ea"/>
                <a:cs typeface="+mn-cs"/>
              </a:rPr>
              <a:t> </a:t>
            </a:r>
            <a:r>
              <a:rPr lang="it-IT" sz="675" kern="1200" dirty="0" err="1">
                <a:solidFill>
                  <a:srgbClr val="00338D"/>
                </a:solidFill>
                <a:latin typeface="Univers 45 Light" pitchFamily="2" charset="0"/>
                <a:ea typeface="+mn-ea"/>
                <a:cs typeface="+mn-cs"/>
              </a:rPr>
              <a:t>improved</a:t>
            </a:r>
            <a:r>
              <a:rPr lang="it-IT" sz="675" kern="1200" dirty="0">
                <a:solidFill>
                  <a:srgbClr val="00338D"/>
                </a:solidFill>
                <a:latin typeface="Univers 45 Light" pitchFamily="2" charset="0"/>
                <a:ea typeface="+mn-ea"/>
                <a:cs typeface="+mn-cs"/>
              </a:rPr>
              <a:t> </a:t>
            </a:r>
            <a:r>
              <a:rPr lang="it-IT" sz="675" kern="1200" dirty="0" err="1">
                <a:solidFill>
                  <a:srgbClr val="00338D"/>
                </a:solidFill>
                <a:latin typeface="Univers 45 Light" pitchFamily="2" charset="0"/>
                <a:ea typeface="+mn-ea"/>
                <a:cs typeface="+mn-cs"/>
              </a:rPr>
              <a:t>transparency</a:t>
            </a:r>
            <a:r>
              <a:rPr lang="it-IT" sz="675" kern="1200" dirty="0">
                <a:solidFill>
                  <a:srgbClr val="00338D"/>
                </a:solidFill>
                <a:latin typeface="Univers 45 Light" pitchFamily="2" charset="0"/>
                <a:ea typeface="+mn-ea"/>
                <a:cs typeface="+mn-cs"/>
              </a:rPr>
              <a:t> and disclosure”</a:t>
            </a:r>
          </a:p>
          <a:p>
            <a:pPr marL="129603" lvl="1" indent="-129603" algn="l" defTabSz="685817" rtl="0">
              <a:spcBef>
                <a:spcPts val="450"/>
              </a:spcBef>
              <a:buFont typeface="Univers 45 Light" pitchFamily="2" charset="0"/>
              <a:buChar char="–"/>
            </a:pPr>
            <a:r>
              <a:rPr lang="it-IT" sz="675" b="1" kern="1200" dirty="0">
                <a:solidFill>
                  <a:srgbClr val="00338D"/>
                </a:solidFill>
                <a:latin typeface="Univers 45 Light" pitchFamily="2" charset="0"/>
                <a:ea typeface="+mn-ea"/>
                <a:cs typeface="+mn-cs"/>
              </a:rPr>
              <a:t>Linea Guida OCSE </a:t>
            </a:r>
            <a:r>
              <a:rPr lang="it-IT" sz="675" kern="1200" dirty="0">
                <a:solidFill>
                  <a:srgbClr val="00338D"/>
                </a:solidFill>
                <a:latin typeface="Univers 45 Light" pitchFamily="2" charset="0"/>
                <a:ea typeface="+mn-ea"/>
                <a:cs typeface="+mn-cs"/>
              </a:rPr>
              <a:t>sulle Imprese Multinazionali</a:t>
            </a:r>
          </a:p>
          <a:p>
            <a:pPr marL="129603" lvl="1" indent="-129603" algn="l" defTabSz="685817" rtl="0">
              <a:spcBef>
                <a:spcPts val="450"/>
              </a:spcBef>
              <a:buFont typeface="Univers 45 Light" pitchFamily="2" charset="0"/>
              <a:buChar char="–"/>
            </a:pPr>
            <a:r>
              <a:rPr lang="it-IT" sz="675" b="1" kern="1200" dirty="0">
                <a:solidFill>
                  <a:srgbClr val="00338D"/>
                </a:solidFill>
                <a:latin typeface="Univers 45 Light" pitchFamily="2" charset="0"/>
                <a:ea typeface="+mn-ea"/>
                <a:cs typeface="+mn-cs"/>
              </a:rPr>
              <a:t>Report OCSE</a:t>
            </a:r>
            <a:r>
              <a:rPr lang="it-IT" sz="675" kern="1200" dirty="0">
                <a:solidFill>
                  <a:srgbClr val="00338D"/>
                </a:solidFill>
                <a:latin typeface="Univers 45 Light" pitchFamily="2" charset="0"/>
                <a:ea typeface="+mn-ea"/>
                <a:cs typeface="+mn-cs"/>
              </a:rPr>
              <a:t> “Co-operative Compliance: a Framework from </a:t>
            </a:r>
            <a:r>
              <a:rPr lang="it-IT" sz="675" kern="1200" dirty="0" err="1">
                <a:solidFill>
                  <a:srgbClr val="00338D"/>
                </a:solidFill>
                <a:latin typeface="Univers 45 Light" pitchFamily="2" charset="0"/>
                <a:ea typeface="+mn-ea"/>
                <a:cs typeface="+mn-cs"/>
              </a:rPr>
              <a:t>enhanced</a:t>
            </a:r>
            <a:r>
              <a:rPr lang="it-IT" sz="675" kern="1200" dirty="0">
                <a:solidFill>
                  <a:srgbClr val="00338D"/>
                </a:solidFill>
                <a:latin typeface="Univers 45 Light" pitchFamily="2" charset="0"/>
                <a:ea typeface="+mn-ea"/>
                <a:cs typeface="+mn-cs"/>
              </a:rPr>
              <a:t> </a:t>
            </a:r>
            <a:r>
              <a:rPr lang="it-IT" sz="675" kern="1200" dirty="0" err="1">
                <a:solidFill>
                  <a:srgbClr val="00338D"/>
                </a:solidFill>
                <a:latin typeface="Univers 45 Light" pitchFamily="2" charset="0"/>
                <a:ea typeface="+mn-ea"/>
                <a:cs typeface="+mn-cs"/>
              </a:rPr>
              <a:t>relationship</a:t>
            </a:r>
            <a:r>
              <a:rPr lang="it-IT" sz="675" kern="1200" dirty="0">
                <a:solidFill>
                  <a:srgbClr val="00338D"/>
                </a:solidFill>
                <a:latin typeface="Univers 45 Light" pitchFamily="2" charset="0"/>
                <a:ea typeface="+mn-ea"/>
                <a:cs typeface="+mn-cs"/>
              </a:rPr>
              <a:t> to co-operative compliance”</a:t>
            </a:r>
          </a:p>
          <a:p>
            <a:pPr marL="129603" lvl="1" indent="-129603" algn="l" defTabSz="685817" rtl="0">
              <a:spcBef>
                <a:spcPts val="450"/>
              </a:spcBef>
              <a:buFont typeface="Univers 45 Light" pitchFamily="2" charset="0"/>
              <a:buChar char="–"/>
            </a:pPr>
            <a:r>
              <a:rPr lang="it-IT" sz="675" b="1" kern="1200" dirty="0">
                <a:solidFill>
                  <a:srgbClr val="00338D"/>
                </a:solidFill>
                <a:latin typeface="Univers 45 Light" pitchFamily="2" charset="0"/>
                <a:ea typeface="+mn-ea"/>
                <a:cs typeface="+mn-cs"/>
              </a:rPr>
              <a:t>Report OCSE (2016)</a:t>
            </a:r>
            <a:r>
              <a:rPr lang="it-IT" sz="675" kern="1200" dirty="0">
                <a:solidFill>
                  <a:srgbClr val="00338D"/>
                </a:solidFill>
                <a:latin typeface="Univers 45 Light" pitchFamily="2" charset="0"/>
                <a:ea typeface="+mn-ea"/>
                <a:cs typeface="+mn-cs"/>
              </a:rPr>
              <a:t> “Co-operative </a:t>
            </a:r>
            <a:r>
              <a:rPr lang="it-IT" sz="675" kern="1200" dirty="0" err="1">
                <a:solidFill>
                  <a:srgbClr val="00338D"/>
                </a:solidFill>
                <a:latin typeface="Univers 45 Light" pitchFamily="2" charset="0"/>
                <a:ea typeface="+mn-ea"/>
                <a:cs typeface="+mn-cs"/>
              </a:rPr>
              <a:t>Tax</a:t>
            </a:r>
            <a:r>
              <a:rPr lang="it-IT" sz="675" kern="1200" dirty="0">
                <a:solidFill>
                  <a:srgbClr val="00338D"/>
                </a:solidFill>
                <a:latin typeface="Univers 45 Light" pitchFamily="2" charset="0"/>
                <a:ea typeface="+mn-ea"/>
                <a:cs typeface="+mn-cs"/>
              </a:rPr>
              <a:t> Compliance: Building </a:t>
            </a:r>
            <a:r>
              <a:rPr lang="it-IT" sz="675" kern="1200" dirty="0" err="1">
                <a:solidFill>
                  <a:srgbClr val="00338D"/>
                </a:solidFill>
                <a:latin typeface="Univers 45 Light" pitchFamily="2" charset="0"/>
                <a:ea typeface="+mn-ea"/>
                <a:cs typeface="+mn-cs"/>
              </a:rPr>
              <a:t>Better</a:t>
            </a:r>
            <a:r>
              <a:rPr lang="it-IT" sz="675" kern="1200" dirty="0">
                <a:solidFill>
                  <a:srgbClr val="00338D"/>
                </a:solidFill>
                <a:latin typeface="Univers 45 Light" pitchFamily="2" charset="0"/>
                <a:ea typeface="+mn-ea"/>
                <a:cs typeface="+mn-cs"/>
              </a:rPr>
              <a:t> </a:t>
            </a:r>
            <a:r>
              <a:rPr lang="it-IT" sz="675" kern="1200" dirty="0" err="1">
                <a:solidFill>
                  <a:srgbClr val="00338D"/>
                </a:solidFill>
                <a:latin typeface="Univers 45 Light" pitchFamily="2" charset="0"/>
                <a:ea typeface="+mn-ea"/>
                <a:cs typeface="+mn-cs"/>
              </a:rPr>
              <a:t>Tax</a:t>
            </a:r>
            <a:r>
              <a:rPr lang="it-IT" sz="675" kern="1200" dirty="0">
                <a:solidFill>
                  <a:srgbClr val="00338D"/>
                </a:solidFill>
                <a:latin typeface="Univers 45 Light" pitchFamily="2" charset="0"/>
                <a:ea typeface="+mn-ea"/>
                <a:cs typeface="+mn-cs"/>
              </a:rPr>
              <a:t> Control </a:t>
            </a:r>
            <a:r>
              <a:rPr lang="it-IT" sz="675" kern="1200" dirty="0" err="1">
                <a:solidFill>
                  <a:srgbClr val="00338D"/>
                </a:solidFill>
                <a:latin typeface="Univers 45 Light" pitchFamily="2" charset="0"/>
                <a:ea typeface="+mn-ea"/>
                <a:cs typeface="+mn-cs"/>
              </a:rPr>
              <a:t>Frameworks</a:t>
            </a:r>
            <a:r>
              <a:rPr lang="it-IT" sz="675" kern="1200" dirty="0">
                <a:solidFill>
                  <a:srgbClr val="00338D"/>
                </a:solidFill>
                <a:latin typeface="Univers 45 Light" pitchFamily="2" charset="0"/>
                <a:ea typeface="+mn-ea"/>
                <a:cs typeface="+mn-cs"/>
              </a:rPr>
              <a:t>”</a:t>
            </a:r>
          </a:p>
        </p:txBody>
      </p:sp>
      <p:sp>
        <p:nvSpPr>
          <p:cNvPr id="49" name="AutoShape 4">
            <a:extLst>
              <a:ext uri="{FF2B5EF4-FFF2-40B4-BE49-F238E27FC236}">
                <a16:creationId xmlns:a16="http://schemas.microsoft.com/office/drawing/2014/main" id="{67C0AF95-3181-06F2-E854-33ACE86A8286}"/>
              </a:ext>
            </a:extLst>
          </p:cNvPr>
          <p:cNvSpPr>
            <a:spLocks noChangeArrowheads="1"/>
          </p:cNvSpPr>
          <p:nvPr>
            <p:custDataLst>
              <p:tags r:id="rId1"/>
            </p:custDataLst>
          </p:nvPr>
        </p:nvSpPr>
        <p:spPr bwMode="auto">
          <a:xfrm>
            <a:off x="6359670" y="4127449"/>
            <a:ext cx="1080120" cy="189000"/>
          </a:xfrm>
          <a:prstGeom prst="rect">
            <a:avLst/>
          </a:prstGeom>
          <a:solidFill>
            <a:schemeClr val="bg1"/>
          </a:solidFill>
          <a:ln w="12700" algn="ctr">
            <a:solidFill>
              <a:schemeClr val="tx2"/>
            </a:solidFill>
            <a:prstDash val="sysDot"/>
            <a:round/>
            <a:headEnd/>
            <a:tailEnd/>
          </a:ln>
        </p:spPr>
        <p:txBody>
          <a:bodyPr lIns="54000" tIns="54000" rIns="54000" bIns="54000" anchor="ctr"/>
          <a:lstStyle>
            <a:lvl1pPr marL="95250" indent="-95250">
              <a:spcBef>
                <a:spcPct val="40000"/>
              </a:spcBef>
              <a:defRPr sz="1000" b="1">
                <a:solidFill>
                  <a:schemeClr val="tx2"/>
                </a:solidFill>
                <a:latin typeface="Univers 45 Light" pitchFamily="2" charset="0"/>
              </a:defRPr>
            </a:lvl1pPr>
            <a:lvl2pPr marL="742950" indent="-28575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indent="0" algn="l" defTabSz="685817" rtl="0">
              <a:spcBef>
                <a:spcPts val="0"/>
              </a:spcBef>
              <a:spcAft>
                <a:spcPts val="225"/>
              </a:spcAft>
              <a:buClr>
                <a:srgbClr val="000099"/>
              </a:buClr>
            </a:pPr>
            <a:r>
              <a:rPr lang="it-IT" sz="525" kern="1200" dirty="0">
                <a:solidFill>
                  <a:srgbClr val="00338D"/>
                </a:solidFill>
                <a:ea typeface="+mn-ea"/>
                <a:cs typeface="+mn-cs"/>
              </a:rPr>
              <a:t>Steering Board</a:t>
            </a:r>
            <a:endParaRPr lang="it-IT" sz="525" b="0" kern="1200" dirty="0">
              <a:solidFill>
                <a:srgbClr val="00338D"/>
              </a:solidFill>
              <a:ea typeface="+mn-ea"/>
              <a:cs typeface="+mn-cs"/>
            </a:endParaRPr>
          </a:p>
        </p:txBody>
      </p:sp>
      <p:sp>
        <p:nvSpPr>
          <p:cNvPr id="50" name="AutoShape 8">
            <a:extLst>
              <a:ext uri="{FF2B5EF4-FFF2-40B4-BE49-F238E27FC236}">
                <a16:creationId xmlns:a16="http://schemas.microsoft.com/office/drawing/2014/main" id="{E4418728-B73A-488B-5014-27EE1D676C92}"/>
              </a:ext>
            </a:extLst>
          </p:cNvPr>
          <p:cNvSpPr>
            <a:spLocks noChangeArrowheads="1"/>
          </p:cNvSpPr>
          <p:nvPr>
            <p:custDataLst>
              <p:tags r:id="rId2"/>
            </p:custDataLst>
          </p:nvPr>
        </p:nvSpPr>
        <p:spPr bwMode="auto">
          <a:xfrm>
            <a:off x="6359670" y="5089720"/>
            <a:ext cx="1080120" cy="189000"/>
          </a:xfrm>
          <a:prstGeom prst="rect">
            <a:avLst/>
          </a:prstGeom>
          <a:ln w="12700">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lIns="54000" tIns="54000" rIns="54000" bIns="54000" anchor="ctr"/>
          <a:lstStyle>
            <a:lvl1pPr marL="95250" indent="-95250">
              <a:spcBef>
                <a:spcPct val="40000"/>
              </a:spcBef>
              <a:defRPr sz="1000" b="1">
                <a:solidFill>
                  <a:schemeClr val="tx2"/>
                </a:solidFill>
                <a:latin typeface="Univers 45 Light" pitchFamily="2" charset="0"/>
              </a:defRPr>
            </a:lvl1pPr>
            <a:lvl2pPr marL="742950" indent="-28575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indent="0" algn="l" defTabSz="685817" rtl="0">
              <a:spcBef>
                <a:spcPts val="0"/>
              </a:spcBef>
              <a:spcAft>
                <a:spcPts val="225"/>
              </a:spcAft>
              <a:buClr>
                <a:srgbClr val="000099"/>
              </a:buClr>
            </a:pPr>
            <a:r>
              <a:rPr lang="it-IT" sz="525" kern="1200" dirty="0">
                <a:solidFill>
                  <a:srgbClr val="00338D"/>
                </a:solidFill>
              </a:rPr>
              <a:t>Organi di governo societario</a:t>
            </a:r>
            <a:endParaRPr lang="it-IT" sz="525" b="0" kern="1200" dirty="0">
              <a:solidFill>
                <a:srgbClr val="00338D"/>
              </a:solidFill>
            </a:endParaRPr>
          </a:p>
        </p:txBody>
      </p:sp>
      <p:sp>
        <p:nvSpPr>
          <p:cNvPr id="51" name="AutoShape 10">
            <a:extLst>
              <a:ext uri="{FF2B5EF4-FFF2-40B4-BE49-F238E27FC236}">
                <a16:creationId xmlns:a16="http://schemas.microsoft.com/office/drawing/2014/main" id="{B663FE66-A40C-CEA9-9D44-45B88EF0B3B3}"/>
              </a:ext>
            </a:extLst>
          </p:cNvPr>
          <p:cNvSpPr>
            <a:spLocks noChangeArrowheads="1"/>
          </p:cNvSpPr>
          <p:nvPr>
            <p:custDataLst>
              <p:tags r:id="rId3"/>
            </p:custDataLst>
          </p:nvPr>
        </p:nvSpPr>
        <p:spPr bwMode="auto">
          <a:xfrm>
            <a:off x="6359670" y="4368017"/>
            <a:ext cx="1080120" cy="189000"/>
          </a:xfrm>
          <a:prstGeom prst="rect">
            <a:avLst/>
          </a:prstGeom>
          <a:noFill/>
          <a:ln w="12700" algn="ctr">
            <a:solidFill>
              <a:schemeClr val="tx2"/>
            </a:solidFill>
            <a:prstDash val="sysDot"/>
            <a:round/>
            <a:headEnd/>
            <a:tailEnd/>
          </a:ln>
        </p:spPr>
        <p:txBody>
          <a:bodyPr lIns="54000" tIns="54000" rIns="54000" bIns="54000" anchor="ctr"/>
          <a:lstStyle>
            <a:lvl1pPr marL="95250" indent="-95250">
              <a:spcBef>
                <a:spcPct val="40000"/>
              </a:spcBef>
              <a:defRPr sz="1000" b="1">
                <a:solidFill>
                  <a:schemeClr val="tx2"/>
                </a:solidFill>
                <a:latin typeface="Univers 45 Light" pitchFamily="2" charset="0"/>
              </a:defRPr>
            </a:lvl1pPr>
            <a:lvl2pPr marL="742950" indent="-28575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indent="0" algn="l" defTabSz="685817" rtl="0">
              <a:spcBef>
                <a:spcPts val="0"/>
              </a:spcBef>
              <a:spcAft>
                <a:spcPts val="225"/>
              </a:spcAft>
              <a:buClr>
                <a:srgbClr val="000099"/>
              </a:buClr>
            </a:pPr>
            <a:r>
              <a:rPr lang="it-IT" sz="525" kern="1200" dirty="0">
                <a:solidFill>
                  <a:srgbClr val="00338D"/>
                </a:solidFill>
                <a:latin typeface="Arial"/>
                <a:ea typeface="+mn-ea"/>
                <a:cs typeface="+mn-cs"/>
              </a:rPr>
              <a:t>Funzione di Internal Audit</a:t>
            </a:r>
          </a:p>
        </p:txBody>
      </p:sp>
      <p:sp>
        <p:nvSpPr>
          <p:cNvPr id="52" name="AutoShape 8">
            <a:extLst>
              <a:ext uri="{FF2B5EF4-FFF2-40B4-BE49-F238E27FC236}">
                <a16:creationId xmlns:a16="http://schemas.microsoft.com/office/drawing/2014/main" id="{C04337BE-2083-E952-4283-B8300176C837}"/>
              </a:ext>
            </a:extLst>
          </p:cNvPr>
          <p:cNvSpPr>
            <a:spLocks noChangeArrowheads="1"/>
          </p:cNvSpPr>
          <p:nvPr>
            <p:custDataLst>
              <p:tags r:id="rId4"/>
            </p:custDataLst>
          </p:nvPr>
        </p:nvSpPr>
        <p:spPr bwMode="auto">
          <a:xfrm>
            <a:off x="6359670" y="4608584"/>
            <a:ext cx="1080120" cy="189000"/>
          </a:xfrm>
          <a:prstGeom prst="rect">
            <a:avLst/>
          </a:prstGeom>
          <a:solidFill>
            <a:schemeClr val="bg1"/>
          </a:solidFill>
          <a:ln w="12700" algn="ctr">
            <a:solidFill>
              <a:schemeClr val="tx2"/>
            </a:solidFill>
            <a:prstDash val="sysDot"/>
            <a:round/>
            <a:headEnd/>
            <a:tailEnd/>
          </a:ln>
        </p:spPr>
        <p:txBody>
          <a:bodyPr lIns="54000" tIns="54000" rIns="54000" bIns="54000" anchor="ctr"/>
          <a:lstStyle>
            <a:lvl1pPr marL="95250" indent="-95250">
              <a:spcBef>
                <a:spcPct val="40000"/>
              </a:spcBef>
              <a:defRPr sz="1000" b="1">
                <a:solidFill>
                  <a:schemeClr val="tx2"/>
                </a:solidFill>
                <a:latin typeface="Univers 45 Light" pitchFamily="2" charset="0"/>
              </a:defRPr>
            </a:lvl1pPr>
            <a:lvl2pPr marL="742950" indent="-28575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indent="0" algn="l" defTabSz="685817" rtl="0">
              <a:spcBef>
                <a:spcPts val="0"/>
              </a:spcBef>
              <a:spcAft>
                <a:spcPts val="225"/>
              </a:spcAft>
              <a:buClr>
                <a:srgbClr val="000099"/>
              </a:buClr>
            </a:pPr>
            <a:r>
              <a:rPr lang="it-IT" sz="525" kern="1200" dirty="0">
                <a:solidFill>
                  <a:srgbClr val="00338D"/>
                </a:solidFill>
                <a:ea typeface="+mn-ea"/>
                <a:cs typeface="+mn-cs"/>
              </a:rPr>
              <a:t>Presidi specialistici di controllo</a:t>
            </a:r>
          </a:p>
        </p:txBody>
      </p:sp>
      <p:sp>
        <p:nvSpPr>
          <p:cNvPr id="53" name="AutoShape 8">
            <a:extLst>
              <a:ext uri="{FF2B5EF4-FFF2-40B4-BE49-F238E27FC236}">
                <a16:creationId xmlns:a16="http://schemas.microsoft.com/office/drawing/2014/main" id="{F8E115CE-D46F-AE24-BC4E-80654952D64B}"/>
              </a:ext>
            </a:extLst>
          </p:cNvPr>
          <p:cNvSpPr>
            <a:spLocks noChangeArrowheads="1"/>
          </p:cNvSpPr>
          <p:nvPr>
            <p:custDataLst>
              <p:tags r:id="rId5"/>
            </p:custDataLst>
          </p:nvPr>
        </p:nvSpPr>
        <p:spPr bwMode="auto">
          <a:xfrm>
            <a:off x="6359670" y="4849152"/>
            <a:ext cx="1080120" cy="189000"/>
          </a:xfrm>
          <a:prstGeom prst="rect">
            <a:avLst/>
          </a:prstGeom>
          <a:solidFill>
            <a:schemeClr val="bg1"/>
          </a:solidFill>
          <a:ln w="12700" algn="ctr">
            <a:solidFill>
              <a:schemeClr val="tx2"/>
            </a:solidFill>
            <a:prstDash val="sysDot"/>
            <a:round/>
            <a:headEnd/>
            <a:tailEnd/>
          </a:ln>
        </p:spPr>
        <p:txBody>
          <a:bodyPr lIns="54000" tIns="54000" rIns="54000" bIns="54000" anchor="ctr"/>
          <a:lstStyle>
            <a:lvl1pPr marL="95250" indent="-95250">
              <a:spcBef>
                <a:spcPct val="40000"/>
              </a:spcBef>
              <a:defRPr sz="1000" b="1">
                <a:solidFill>
                  <a:schemeClr val="tx2"/>
                </a:solidFill>
                <a:latin typeface="Univers 45 Light" pitchFamily="2" charset="0"/>
              </a:defRPr>
            </a:lvl1pPr>
            <a:lvl2pPr marL="742950" indent="-28575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indent="0" algn="l" defTabSz="685817" rtl="0">
              <a:spcBef>
                <a:spcPts val="0"/>
              </a:spcBef>
              <a:spcAft>
                <a:spcPts val="225"/>
              </a:spcAft>
              <a:buClr>
                <a:srgbClr val="000099"/>
              </a:buClr>
            </a:pPr>
            <a:r>
              <a:rPr lang="it-IT" sz="525" kern="1200" dirty="0">
                <a:solidFill>
                  <a:srgbClr val="00338D"/>
                </a:solidFill>
                <a:latin typeface="Arial"/>
                <a:ea typeface="+mn-ea"/>
                <a:cs typeface="+mn-cs"/>
              </a:rPr>
              <a:t>Altre funzioni aziendali</a:t>
            </a:r>
            <a:endParaRPr lang="it-IT" sz="525" b="0" kern="1200" dirty="0">
              <a:solidFill>
                <a:srgbClr val="00338D"/>
              </a:solidFill>
              <a:latin typeface="Arial"/>
              <a:ea typeface="+mn-ea"/>
              <a:cs typeface="+mn-cs"/>
            </a:endParaRPr>
          </a:p>
        </p:txBody>
      </p:sp>
      <p:sp>
        <p:nvSpPr>
          <p:cNvPr id="54" name="AutoShape 4">
            <a:extLst>
              <a:ext uri="{FF2B5EF4-FFF2-40B4-BE49-F238E27FC236}">
                <a16:creationId xmlns:a16="http://schemas.microsoft.com/office/drawing/2014/main" id="{F8C6F846-82F8-0DC9-5A17-E4AB350F4490}"/>
              </a:ext>
            </a:extLst>
          </p:cNvPr>
          <p:cNvSpPr>
            <a:spLocks noChangeArrowheads="1"/>
          </p:cNvSpPr>
          <p:nvPr>
            <p:custDataLst>
              <p:tags r:id="rId6"/>
            </p:custDataLst>
          </p:nvPr>
        </p:nvSpPr>
        <p:spPr bwMode="auto">
          <a:xfrm rot="16200000">
            <a:off x="5572131" y="4611780"/>
            <a:ext cx="1144879" cy="189000"/>
          </a:xfrm>
          <a:prstGeom prst="rect">
            <a:avLst/>
          </a:prstGeom>
          <a:solidFill>
            <a:schemeClr val="tx2">
              <a:lumMod val="20000"/>
              <a:lumOff val="80000"/>
            </a:schemeClr>
          </a:solidFill>
          <a:ln w="12700" algn="ctr">
            <a:solidFill>
              <a:schemeClr val="tx2"/>
            </a:solidFill>
            <a:prstDash val="sysDot"/>
            <a:round/>
            <a:headEnd/>
            <a:tailEnd/>
          </a:ln>
        </p:spPr>
        <p:txBody>
          <a:bodyPr lIns="54000" tIns="54000" rIns="54000" bIns="54000" anchor="ctr"/>
          <a:lstStyle>
            <a:lvl1pPr marL="95250" indent="-95250">
              <a:spcBef>
                <a:spcPct val="40000"/>
              </a:spcBef>
              <a:defRPr sz="1000" b="1">
                <a:solidFill>
                  <a:schemeClr val="tx2"/>
                </a:solidFill>
                <a:latin typeface="Univers 45 Light" pitchFamily="2" charset="0"/>
              </a:defRPr>
            </a:lvl1pPr>
            <a:lvl2pPr marL="742950" indent="-28575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indent="0" algn="ctr" defTabSz="685817" rtl="0">
              <a:spcBef>
                <a:spcPts val="0"/>
              </a:spcBef>
              <a:spcAft>
                <a:spcPts val="225"/>
              </a:spcAft>
              <a:buClr>
                <a:srgbClr val="000099"/>
              </a:buClr>
            </a:pPr>
            <a:r>
              <a:rPr lang="it-IT" sz="525" kern="1200" dirty="0">
                <a:solidFill>
                  <a:srgbClr val="00338D"/>
                </a:solidFill>
                <a:latin typeface="Arial"/>
                <a:ea typeface="+mn-ea"/>
                <a:cs typeface="+mn-cs"/>
              </a:rPr>
              <a:t>TAX COMPLIANCE OFFICER</a:t>
            </a:r>
            <a:endParaRPr lang="it-IT" sz="525" b="0" kern="1200" dirty="0">
              <a:solidFill>
                <a:srgbClr val="00338D"/>
              </a:solidFill>
              <a:latin typeface="Arial"/>
              <a:ea typeface="+mn-ea"/>
              <a:cs typeface="+mn-cs"/>
            </a:endParaRPr>
          </a:p>
        </p:txBody>
      </p:sp>
      <p:pic>
        <p:nvPicPr>
          <p:cNvPr id="55" name="Picture 8">
            <a:extLst>
              <a:ext uri="{FF2B5EF4-FFF2-40B4-BE49-F238E27FC236}">
                <a16:creationId xmlns:a16="http://schemas.microsoft.com/office/drawing/2014/main" id="{453D7EDF-32B6-8F1F-EEDB-C15F81CE112D}"/>
              </a:ext>
            </a:extLst>
          </p:cNvPr>
          <p:cNvPicPr>
            <a:picLocks noChangeAspect="1"/>
          </p:cNvPicPr>
          <p:nvPr/>
        </p:nvPicPr>
        <p:blipFill rotWithShape="1">
          <a:blip r:embed="rId15"/>
          <a:srcRect l="6282" t="2061" r="5902" b="988"/>
          <a:stretch/>
        </p:blipFill>
        <p:spPr>
          <a:xfrm>
            <a:off x="6708928" y="3819393"/>
            <a:ext cx="381605" cy="302048"/>
          </a:xfrm>
          <a:prstGeom prst="roundRect">
            <a:avLst>
              <a:gd name="adj" fmla="val 16076"/>
            </a:avLst>
          </a:prstGeom>
          <a:effectLst/>
        </p:spPr>
      </p:pic>
      <p:sp>
        <p:nvSpPr>
          <p:cNvPr id="56" name="Triangolo isoscele 55">
            <a:extLst>
              <a:ext uri="{FF2B5EF4-FFF2-40B4-BE49-F238E27FC236}">
                <a16:creationId xmlns:a16="http://schemas.microsoft.com/office/drawing/2014/main" id="{AAA2F207-6055-1EFA-C76F-958DFB603F17}"/>
              </a:ext>
            </a:extLst>
          </p:cNvPr>
          <p:cNvSpPr/>
          <p:nvPr/>
        </p:nvSpPr>
        <p:spPr>
          <a:xfrm rot="5400000">
            <a:off x="6240415" y="4183599"/>
            <a:ext cx="135000" cy="81000"/>
          </a:xfrm>
          <a:prstGeom prst="triangle">
            <a:avLst/>
          </a:prstGeom>
          <a:solidFill>
            <a:schemeClr val="tx2">
              <a:lumMod val="20000"/>
              <a:lumOff val="80000"/>
            </a:schemeClr>
          </a:solidFill>
          <a:ln w="12700" algn="ctr">
            <a:solidFill>
              <a:schemeClr val="tx2"/>
            </a:solidFill>
            <a:prstDash val="sysDot"/>
            <a:round/>
            <a:headEnd/>
            <a:tailEnd/>
          </a:ln>
        </p:spPr>
        <p:txBody>
          <a:bodyPr lIns="54000" tIns="54000" rIns="54000" bIns="54000" anchor="ctr"/>
          <a:lstStyle/>
          <a:p>
            <a:pPr algn="ctr" defTabSz="685817" rtl="0">
              <a:spcAft>
                <a:spcPts val="225"/>
              </a:spcAft>
              <a:buClr>
                <a:srgbClr val="000099"/>
              </a:buClr>
            </a:pPr>
            <a:endParaRPr lang="it-IT" sz="450" b="1" kern="1200" dirty="0" err="1">
              <a:solidFill>
                <a:srgbClr val="00338D"/>
              </a:solidFill>
              <a:latin typeface="Arial"/>
              <a:ea typeface="+mn-ea"/>
              <a:cs typeface="+mn-cs"/>
            </a:endParaRPr>
          </a:p>
        </p:txBody>
      </p:sp>
      <p:sp>
        <p:nvSpPr>
          <p:cNvPr id="57" name="Triangolo isoscele 56">
            <a:extLst>
              <a:ext uri="{FF2B5EF4-FFF2-40B4-BE49-F238E27FC236}">
                <a16:creationId xmlns:a16="http://schemas.microsoft.com/office/drawing/2014/main" id="{9F0C0B9C-F07E-0471-05DE-97D99430662D}"/>
              </a:ext>
            </a:extLst>
          </p:cNvPr>
          <p:cNvSpPr/>
          <p:nvPr/>
        </p:nvSpPr>
        <p:spPr>
          <a:xfrm rot="5400000">
            <a:off x="6240415" y="4424142"/>
            <a:ext cx="135000" cy="81000"/>
          </a:xfrm>
          <a:prstGeom prst="triangle">
            <a:avLst/>
          </a:prstGeom>
          <a:solidFill>
            <a:schemeClr val="tx2">
              <a:lumMod val="20000"/>
              <a:lumOff val="80000"/>
            </a:schemeClr>
          </a:solidFill>
          <a:ln w="12700" algn="ctr">
            <a:solidFill>
              <a:schemeClr val="tx2"/>
            </a:solidFill>
            <a:prstDash val="sysDot"/>
            <a:round/>
            <a:headEnd/>
            <a:tailEnd/>
          </a:ln>
        </p:spPr>
        <p:txBody>
          <a:bodyPr lIns="54000" tIns="54000" rIns="54000" bIns="54000" anchor="ctr"/>
          <a:lstStyle/>
          <a:p>
            <a:pPr algn="ctr" defTabSz="685817" rtl="0">
              <a:spcAft>
                <a:spcPts val="225"/>
              </a:spcAft>
              <a:buClr>
                <a:srgbClr val="000099"/>
              </a:buClr>
            </a:pPr>
            <a:endParaRPr lang="it-IT" sz="450" b="1" kern="1200" dirty="0" err="1">
              <a:solidFill>
                <a:srgbClr val="00338D"/>
              </a:solidFill>
              <a:latin typeface="Arial"/>
              <a:ea typeface="+mn-ea"/>
              <a:cs typeface="+mn-cs"/>
            </a:endParaRPr>
          </a:p>
        </p:txBody>
      </p:sp>
      <p:sp>
        <p:nvSpPr>
          <p:cNvPr id="58" name="Triangolo isoscele 57">
            <a:extLst>
              <a:ext uri="{FF2B5EF4-FFF2-40B4-BE49-F238E27FC236}">
                <a16:creationId xmlns:a16="http://schemas.microsoft.com/office/drawing/2014/main" id="{40D133DE-016F-FFFC-30AB-34A891266906}"/>
              </a:ext>
            </a:extLst>
          </p:cNvPr>
          <p:cNvSpPr/>
          <p:nvPr/>
        </p:nvSpPr>
        <p:spPr>
          <a:xfrm rot="5400000">
            <a:off x="6240415" y="4664686"/>
            <a:ext cx="135000" cy="81000"/>
          </a:xfrm>
          <a:prstGeom prst="triangle">
            <a:avLst/>
          </a:prstGeom>
          <a:solidFill>
            <a:schemeClr val="tx2">
              <a:lumMod val="20000"/>
              <a:lumOff val="80000"/>
            </a:schemeClr>
          </a:solidFill>
          <a:ln w="12700" algn="ctr">
            <a:solidFill>
              <a:schemeClr val="tx2"/>
            </a:solidFill>
            <a:prstDash val="sysDot"/>
            <a:round/>
            <a:headEnd/>
            <a:tailEnd/>
          </a:ln>
        </p:spPr>
        <p:txBody>
          <a:bodyPr lIns="54000" tIns="54000" rIns="54000" bIns="54000" anchor="ctr"/>
          <a:lstStyle/>
          <a:p>
            <a:pPr algn="ctr" defTabSz="685817" rtl="0">
              <a:spcAft>
                <a:spcPts val="225"/>
              </a:spcAft>
              <a:buClr>
                <a:srgbClr val="000099"/>
              </a:buClr>
            </a:pPr>
            <a:endParaRPr lang="it-IT" sz="450" b="1" kern="1200" dirty="0">
              <a:solidFill>
                <a:srgbClr val="00338D"/>
              </a:solidFill>
              <a:latin typeface="Arial"/>
              <a:ea typeface="+mn-ea"/>
              <a:cs typeface="+mn-cs"/>
            </a:endParaRPr>
          </a:p>
        </p:txBody>
      </p:sp>
      <p:sp>
        <p:nvSpPr>
          <p:cNvPr id="59" name="Triangolo isoscele 58">
            <a:extLst>
              <a:ext uri="{FF2B5EF4-FFF2-40B4-BE49-F238E27FC236}">
                <a16:creationId xmlns:a16="http://schemas.microsoft.com/office/drawing/2014/main" id="{3FABCF4F-0B10-2491-D082-A22D0001D694}"/>
              </a:ext>
            </a:extLst>
          </p:cNvPr>
          <p:cNvSpPr/>
          <p:nvPr/>
        </p:nvSpPr>
        <p:spPr>
          <a:xfrm rot="5400000">
            <a:off x="6240415" y="4905230"/>
            <a:ext cx="135000" cy="81000"/>
          </a:xfrm>
          <a:prstGeom prst="triangle">
            <a:avLst/>
          </a:prstGeom>
          <a:solidFill>
            <a:schemeClr val="tx2">
              <a:lumMod val="20000"/>
              <a:lumOff val="80000"/>
            </a:schemeClr>
          </a:solidFill>
          <a:ln w="12700" algn="ctr">
            <a:solidFill>
              <a:schemeClr val="tx2"/>
            </a:solidFill>
            <a:prstDash val="sysDot"/>
            <a:round/>
            <a:headEnd/>
            <a:tailEnd/>
          </a:ln>
        </p:spPr>
        <p:txBody>
          <a:bodyPr lIns="54000" tIns="54000" rIns="54000" bIns="54000" anchor="ctr"/>
          <a:lstStyle/>
          <a:p>
            <a:pPr algn="ctr" defTabSz="685817" rtl="0">
              <a:spcAft>
                <a:spcPts val="225"/>
              </a:spcAft>
              <a:buClr>
                <a:srgbClr val="000099"/>
              </a:buClr>
            </a:pPr>
            <a:endParaRPr lang="it-IT" sz="450" b="1" kern="1200" dirty="0" err="1">
              <a:solidFill>
                <a:srgbClr val="00338D"/>
              </a:solidFill>
              <a:latin typeface="Arial"/>
              <a:ea typeface="+mn-ea"/>
              <a:cs typeface="+mn-cs"/>
            </a:endParaRPr>
          </a:p>
        </p:txBody>
      </p:sp>
      <p:sp>
        <p:nvSpPr>
          <p:cNvPr id="60" name="Triangolo isoscele 59">
            <a:extLst>
              <a:ext uri="{FF2B5EF4-FFF2-40B4-BE49-F238E27FC236}">
                <a16:creationId xmlns:a16="http://schemas.microsoft.com/office/drawing/2014/main" id="{B15E264E-EE1C-D312-1EFD-E10AB8F0DB70}"/>
              </a:ext>
            </a:extLst>
          </p:cNvPr>
          <p:cNvSpPr/>
          <p:nvPr/>
        </p:nvSpPr>
        <p:spPr>
          <a:xfrm rot="5400000">
            <a:off x="6240415" y="5145774"/>
            <a:ext cx="135000" cy="81000"/>
          </a:xfrm>
          <a:prstGeom prst="triangle">
            <a:avLst/>
          </a:prstGeom>
          <a:solidFill>
            <a:schemeClr val="tx2">
              <a:lumMod val="20000"/>
              <a:lumOff val="80000"/>
            </a:schemeClr>
          </a:solidFill>
          <a:ln w="12700" algn="ctr">
            <a:solidFill>
              <a:schemeClr val="tx2"/>
            </a:solidFill>
            <a:prstDash val="sysDot"/>
            <a:round/>
            <a:headEnd/>
            <a:tailEnd/>
          </a:ln>
        </p:spPr>
        <p:txBody>
          <a:bodyPr lIns="54000" tIns="54000" rIns="54000" bIns="54000" anchor="ctr"/>
          <a:lstStyle/>
          <a:p>
            <a:pPr algn="ctr" defTabSz="685817" rtl="0">
              <a:spcAft>
                <a:spcPts val="225"/>
              </a:spcAft>
              <a:buClr>
                <a:srgbClr val="000099"/>
              </a:buClr>
            </a:pPr>
            <a:endParaRPr lang="it-IT" sz="450" b="1" kern="1200" dirty="0" err="1">
              <a:solidFill>
                <a:srgbClr val="00338D"/>
              </a:solidFill>
              <a:latin typeface="Arial"/>
              <a:ea typeface="+mn-ea"/>
              <a:cs typeface="+mn-cs"/>
            </a:endParaRPr>
          </a:p>
        </p:txBody>
      </p:sp>
      <p:sp>
        <p:nvSpPr>
          <p:cNvPr id="61" name="Rettangolo 60">
            <a:extLst>
              <a:ext uri="{FF2B5EF4-FFF2-40B4-BE49-F238E27FC236}">
                <a16:creationId xmlns:a16="http://schemas.microsoft.com/office/drawing/2014/main" id="{87383CF6-94B8-0301-CAFC-A1D376106790}"/>
              </a:ext>
            </a:extLst>
          </p:cNvPr>
          <p:cNvSpPr/>
          <p:nvPr/>
        </p:nvSpPr>
        <p:spPr>
          <a:xfrm>
            <a:off x="920800" y="2097262"/>
            <a:ext cx="756084" cy="4375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17" rtl="0"/>
            <a:r>
              <a:rPr lang="it-IT" sz="750" kern="1200" dirty="0">
                <a:solidFill>
                  <a:prstClr val="white"/>
                </a:solidFill>
                <a:latin typeface="Arial"/>
              </a:rPr>
              <a:t>Strategia Fiscale</a:t>
            </a:r>
          </a:p>
        </p:txBody>
      </p:sp>
      <p:sp>
        <p:nvSpPr>
          <p:cNvPr id="62" name="Rettangolo 61">
            <a:extLst>
              <a:ext uri="{FF2B5EF4-FFF2-40B4-BE49-F238E27FC236}">
                <a16:creationId xmlns:a16="http://schemas.microsoft.com/office/drawing/2014/main" id="{20A8E9D2-305C-5204-3F9F-1D0C7086436D}"/>
              </a:ext>
            </a:extLst>
          </p:cNvPr>
          <p:cNvSpPr/>
          <p:nvPr/>
        </p:nvSpPr>
        <p:spPr>
          <a:xfrm>
            <a:off x="920800" y="2608510"/>
            <a:ext cx="756084" cy="536786"/>
          </a:xfrm>
          <a:prstGeom prst="rect">
            <a:avLst/>
          </a:prstGeom>
          <a:solidFill>
            <a:srgbClr val="003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17" rtl="0"/>
            <a:r>
              <a:rPr lang="it-IT" sz="750" kern="1200" dirty="0">
                <a:solidFill>
                  <a:prstClr val="white"/>
                </a:solidFill>
                <a:latin typeface="Arial"/>
              </a:rPr>
              <a:t>Ruoli e Responsabilità</a:t>
            </a:r>
          </a:p>
        </p:txBody>
      </p:sp>
      <p:sp>
        <p:nvSpPr>
          <p:cNvPr id="63" name="Rettangolo 62">
            <a:extLst>
              <a:ext uri="{FF2B5EF4-FFF2-40B4-BE49-F238E27FC236}">
                <a16:creationId xmlns:a16="http://schemas.microsoft.com/office/drawing/2014/main" id="{F4D7E8AF-9418-A83A-FA09-C0F27DC8318E}"/>
              </a:ext>
            </a:extLst>
          </p:cNvPr>
          <p:cNvSpPr/>
          <p:nvPr/>
        </p:nvSpPr>
        <p:spPr>
          <a:xfrm>
            <a:off x="911039" y="3270006"/>
            <a:ext cx="756084" cy="46890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17" rtl="0"/>
            <a:r>
              <a:rPr lang="it-IT" sz="750" kern="1200" dirty="0">
                <a:solidFill>
                  <a:prstClr val="white"/>
                </a:solidFill>
                <a:latin typeface="Arial"/>
              </a:rPr>
              <a:t>Procedure</a:t>
            </a:r>
          </a:p>
        </p:txBody>
      </p:sp>
      <p:sp>
        <p:nvSpPr>
          <p:cNvPr id="64" name="Rettangolo 63">
            <a:extLst>
              <a:ext uri="{FF2B5EF4-FFF2-40B4-BE49-F238E27FC236}">
                <a16:creationId xmlns:a16="http://schemas.microsoft.com/office/drawing/2014/main" id="{29A11859-80AC-FC01-9D44-89036118199F}"/>
              </a:ext>
            </a:extLst>
          </p:cNvPr>
          <p:cNvSpPr/>
          <p:nvPr/>
        </p:nvSpPr>
        <p:spPr>
          <a:xfrm>
            <a:off x="914475" y="3803153"/>
            <a:ext cx="756084" cy="446882"/>
          </a:xfrm>
          <a:prstGeom prst="rect">
            <a:avLst/>
          </a:prstGeom>
          <a:solidFill>
            <a:srgbClr val="EAA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17" rtl="0"/>
            <a:r>
              <a:rPr lang="it-IT" sz="750" kern="1200" dirty="0">
                <a:solidFill>
                  <a:prstClr val="white"/>
                </a:solidFill>
                <a:latin typeface="Arial"/>
              </a:rPr>
              <a:t>Monitoraggio</a:t>
            </a:r>
          </a:p>
        </p:txBody>
      </p:sp>
      <p:sp>
        <p:nvSpPr>
          <p:cNvPr id="65" name="Rettangolo 64">
            <a:extLst>
              <a:ext uri="{FF2B5EF4-FFF2-40B4-BE49-F238E27FC236}">
                <a16:creationId xmlns:a16="http://schemas.microsoft.com/office/drawing/2014/main" id="{404DA88E-2A4F-C7AC-9F3C-94FDF739E461}"/>
              </a:ext>
            </a:extLst>
          </p:cNvPr>
          <p:cNvSpPr/>
          <p:nvPr/>
        </p:nvSpPr>
        <p:spPr>
          <a:xfrm>
            <a:off x="914475" y="4317008"/>
            <a:ext cx="756084" cy="55262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17" rtl="0"/>
            <a:r>
              <a:rPr lang="it-IT" sz="750" kern="1200" dirty="0">
                <a:solidFill>
                  <a:prstClr val="white"/>
                </a:solidFill>
                <a:latin typeface="Arial"/>
              </a:rPr>
              <a:t>Adattabilità rispetto al contesto interno ed esterno: </a:t>
            </a:r>
          </a:p>
        </p:txBody>
      </p:sp>
      <p:sp>
        <p:nvSpPr>
          <p:cNvPr id="66" name="Rettangolo 65">
            <a:extLst>
              <a:ext uri="{FF2B5EF4-FFF2-40B4-BE49-F238E27FC236}">
                <a16:creationId xmlns:a16="http://schemas.microsoft.com/office/drawing/2014/main" id="{56618CEB-08B1-C228-4F34-5B237F224AA9}"/>
              </a:ext>
            </a:extLst>
          </p:cNvPr>
          <p:cNvSpPr/>
          <p:nvPr/>
        </p:nvSpPr>
        <p:spPr>
          <a:xfrm>
            <a:off x="920801" y="4936603"/>
            <a:ext cx="749759" cy="432985"/>
          </a:xfrm>
          <a:prstGeom prst="rect">
            <a:avLst/>
          </a:prstGeom>
          <a:solidFill>
            <a:srgbClr val="C600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17" rtl="0"/>
            <a:r>
              <a:rPr lang="it-IT" sz="750" kern="1200" dirty="0">
                <a:solidFill>
                  <a:prstClr val="white"/>
                </a:solidFill>
                <a:latin typeface="Arial"/>
              </a:rPr>
              <a:t>Relazione agli organi di gestione: </a:t>
            </a:r>
          </a:p>
        </p:txBody>
      </p:sp>
      <p:grpSp>
        <p:nvGrpSpPr>
          <p:cNvPr id="67" name="Group 1333">
            <a:extLst>
              <a:ext uri="{FF2B5EF4-FFF2-40B4-BE49-F238E27FC236}">
                <a16:creationId xmlns:a16="http://schemas.microsoft.com/office/drawing/2014/main" id="{BEAC6547-8753-A808-A8DD-A079CB33D6A3}"/>
              </a:ext>
            </a:extLst>
          </p:cNvPr>
          <p:cNvGrpSpPr/>
          <p:nvPr/>
        </p:nvGrpSpPr>
        <p:grpSpPr>
          <a:xfrm>
            <a:off x="377304" y="2122596"/>
            <a:ext cx="480714" cy="397294"/>
            <a:chOff x="4553546" y="4797723"/>
            <a:chExt cx="965201" cy="823913"/>
          </a:xfrm>
        </p:grpSpPr>
        <p:sp>
          <p:nvSpPr>
            <p:cNvPr id="68" name="Freeform 1197">
              <a:extLst>
                <a:ext uri="{FF2B5EF4-FFF2-40B4-BE49-F238E27FC236}">
                  <a16:creationId xmlns:a16="http://schemas.microsoft.com/office/drawing/2014/main" id="{5D57C95D-675F-770C-1CAA-4E86EDE8F11B}"/>
                </a:ext>
              </a:extLst>
            </p:cNvPr>
            <p:cNvSpPr>
              <a:spLocks/>
            </p:cNvSpPr>
            <p:nvPr/>
          </p:nvSpPr>
          <p:spPr bwMode="auto">
            <a:xfrm>
              <a:off x="4694834" y="4797723"/>
              <a:ext cx="823913" cy="823913"/>
            </a:xfrm>
            <a:custGeom>
              <a:avLst/>
              <a:gdLst>
                <a:gd name="T0" fmla="*/ 260 w 519"/>
                <a:gd name="T1" fmla="*/ 0 h 519"/>
                <a:gd name="T2" fmla="*/ 302 w 519"/>
                <a:gd name="T3" fmla="*/ 3 h 519"/>
                <a:gd name="T4" fmla="*/ 342 w 519"/>
                <a:gd name="T5" fmla="*/ 13 h 519"/>
                <a:gd name="T6" fmla="*/ 379 w 519"/>
                <a:gd name="T7" fmla="*/ 28 h 519"/>
                <a:gd name="T8" fmla="*/ 413 w 519"/>
                <a:gd name="T9" fmla="*/ 50 h 519"/>
                <a:gd name="T10" fmla="*/ 443 w 519"/>
                <a:gd name="T11" fmla="*/ 76 h 519"/>
                <a:gd name="T12" fmla="*/ 469 w 519"/>
                <a:gd name="T13" fmla="*/ 106 h 519"/>
                <a:gd name="T14" fmla="*/ 491 w 519"/>
                <a:gd name="T15" fmla="*/ 140 h 519"/>
                <a:gd name="T16" fmla="*/ 506 w 519"/>
                <a:gd name="T17" fmla="*/ 177 h 519"/>
                <a:gd name="T18" fmla="*/ 516 w 519"/>
                <a:gd name="T19" fmla="*/ 217 h 519"/>
                <a:gd name="T20" fmla="*/ 519 w 519"/>
                <a:gd name="T21" fmla="*/ 259 h 519"/>
                <a:gd name="T22" fmla="*/ 516 w 519"/>
                <a:gd name="T23" fmla="*/ 302 h 519"/>
                <a:gd name="T24" fmla="*/ 506 w 519"/>
                <a:gd name="T25" fmla="*/ 342 h 519"/>
                <a:gd name="T26" fmla="*/ 491 w 519"/>
                <a:gd name="T27" fmla="*/ 379 h 519"/>
                <a:gd name="T28" fmla="*/ 469 w 519"/>
                <a:gd name="T29" fmla="*/ 412 h 519"/>
                <a:gd name="T30" fmla="*/ 443 w 519"/>
                <a:gd name="T31" fmla="*/ 443 h 519"/>
                <a:gd name="T32" fmla="*/ 413 w 519"/>
                <a:gd name="T33" fmla="*/ 469 h 519"/>
                <a:gd name="T34" fmla="*/ 379 w 519"/>
                <a:gd name="T35" fmla="*/ 490 h 519"/>
                <a:gd name="T36" fmla="*/ 342 w 519"/>
                <a:gd name="T37" fmla="*/ 506 h 519"/>
                <a:gd name="T38" fmla="*/ 302 w 519"/>
                <a:gd name="T39" fmla="*/ 515 h 519"/>
                <a:gd name="T40" fmla="*/ 260 w 519"/>
                <a:gd name="T41" fmla="*/ 519 h 519"/>
                <a:gd name="T42" fmla="*/ 217 w 519"/>
                <a:gd name="T43" fmla="*/ 515 h 519"/>
                <a:gd name="T44" fmla="*/ 177 w 519"/>
                <a:gd name="T45" fmla="*/ 506 h 519"/>
                <a:gd name="T46" fmla="*/ 140 w 519"/>
                <a:gd name="T47" fmla="*/ 490 h 519"/>
                <a:gd name="T48" fmla="*/ 107 w 519"/>
                <a:gd name="T49" fmla="*/ 469 h 519"/>
                <a:gd name="T50" fmla="*/ 76 w 519"/>
                <a:gd name="T51" fmla="*/ 443 h 519"/>
                <a:gd name="T52" fmla="*/ 50 w 519"/>
                <a:gd name="T53" fmla="*/ 412 h 519"/>
                <a:gd name="T54" fmla="*/ 29 w 519"/>
                <a:gd name="T55" fmla="*/ 379 h 519"/>
                <a:gd name="T56" fmla="*/ 13 w 519"/>
                <a:gd name="T57" fmla="*/ 342 h 519"/>
                <a:gd name="T58" fmla="*/ 4 w 519"/>
                <a:gd name="T59" fmla="*/ 302 h 519"/>
                <a:gd name="T60" fmla="*/ 0 w 519"/>
                <a:gd name="T61" fmla="*/ 259 h 519"/>
                <a:gd name="T62" fmla="*/ 4 w 519"/>
                <a:gd name="T63" fmla="*/ 217 h 519"/>
                <a:gd name="T64" fmla="*/ 13 w 519"/>
                <a:gd name="T65" fmla="*/ 177 h 519"/>
                <a:gd name="T66" fmla="*/ 29 w 519"/>
                <a:gd name="T67" fmla="*/ 140 h 519"/>
                <a:gd name="T68" fmla="*/ 50 w 519"/>
                <a:gd name="T69" fmla="*/ 106 h 519"/>
                <a:gd name="T70" fmla="*/ 76 w 519"/>
                <a:gd name="T71" fmla="*/ 76 h 519"/>
                <a:gd name="T72" fmla="*/ 107 w 519"/>
                <a:gd name="T73" fmla="*/ 50 h 519"/>
                <a:gd name="T74" fmla="*/ 140 w 519"/>
                <a:gd name="T75" fmla="*/ 28 h 519"/>
                <a:gd name="T76" fmla="*/ 177 w 519"/>
                <a:gd name="T77" fmla="*/ 13 h 519"/>
                <a:gd name="T78" fmla="*/ 217 w 519"/>
                <a:gd name="T79" fmla="*/ 3 h 519"/>
                <a:gd name="T80" fmla="*/ 260 w 519"/>
                <a:gd name="T8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9" h="519">
                  <a:moveTo>
                    <a:pt x="260" y="0"/>
                  </a:moveTo>
                  <a:lnTo>
                    <a:pt x="302" y="3"/>
                  </a:lnTo>
                  <a:lnTo>
                    <a:pt x="342" y="13"/>
                  </a:lnTo>
                  <a:lnTo>
                    <a:pt x="379" y="28"/>
                  </a:lnTo>
                  <a:lnTo>
                    <a:pt x="413" y="50"/>
                  </a:lnTo>
                  <a:lnTo>
                    <a:pt x="443" y="76"/>
                  </a:lnTo>
                  <a:lnTo>
                    <a:pt x="469" y="106"/>
                  </a:lnTo>
                  <a:lnTo>
                    <a:pt x="491" y="140"/>
                  </a:lnTo>
                  <a:lnTo>
                    <a:pt x="506" y="177"/>
                  </a:lnTo>
                  <a:lnTo>
                    <a:pt x="516" y="217"/>
                  </a:lnTo>
                  <a:lnTo>
                    <a:pt x="519" y="259"/>
                  </a:lnTo>
                  <a:lnTo>
                    <a:pt x="516" y="302"/>
                  </a:lnTo>
                  <a:lnTo>
                    <a:pt x="506" y="342"/>
                  </a:lnTo>
                  <a:lnTo>
                    <a:pt x="491" y="379"/>
                  </a:lnTo>
                  <a:lnTo>
                    <a:pt x="469" y="412"/>
                  </a:lnTo>
                  <a:lnTo>
                    <a:pt x="443" y="443"/>
                  </a:lnTo>
                  <a:lnTo>
                    <a:pt x="413" y="469"/>
                  </a:lnTo>
                  <a:lnTo>
                    <a:pt x="379" y="490"/>
                  </a:lnTo>
                  <a:lnTo>
                    <a:pt x="342" y="506"/>
                  </a:lnTo>
                  <a:lnTo>
                    <a:pt x="302" y="515"/>
                  </a:lnTo>
                  <a:lnTo>
                    <a:pt x="260" y="519"/>
                  </a:lnTo>
                  <a:lnTo>
                    <a:pt x="217" y="515"/>
                  </a:lnTo>
                  <a:lnTo>
                    <a:pt x="177" y="506"/>
                  </a:lnTo>
                  <a:lnTo>
                    <a:pt x="140" y="490"/>
                  </a:lnTo>
                  <a:lnTo>
                    <a:pt x="107" y="469"/>
                  </a:lnTo>
                  <a:lnTo>
                    <a:pt x="76" y="443"/>
                  </a:lnTo>
                  <a:lnTo>
                    <a:pt x="50" y="412"/>
                  </a:lnTo>
                  <a:lnTo>
                    <a:pt x="29" y="379"/>
                  </a:lnTo>
                  <a:lnTo>
                    <a:pt x="13" y="342"/>
                  </a:lnTo>
                  <a:lnTo>
                    <a:pt x="4" y="302"/>
                  </a:lnTo>
                  <a:lnTo>
                    <a:pt x="0" y="259"/>
                  </a:lnTo>
                  <a:lnTo>
                    <a:pt x="4" y="217"/>
                  </a:lnTo>
                  <a:lnTo>
                    <a:pt x="13" y="177"/>
                  </a:lnTo>
                  <a:lnTo>
                    <a:pt x="29" y="140"/>
                  </a:lnTo>
                  <a:lnTo>
                    <a:pt x="50" y="106"/>
                  </a:lnTo>
                  <a:lnTo>
                    <a:pt x="76" y="76"/>
                  </a:lnTo>
                  <a:lnTo>
                    <a:pt x="107" y="50"/>
                  </a:lnTo>
                  <a:lnTo>
                    <a:pt x="140" y="28"/>
                  </a:lnTo>
                  <a:lnTo>
                    <a:pt x="177" y="13"/>
                  </a:lnTo>
                  <a:lnTo>
                    <a:pt x="217" y="3"/>
                  </a:lnTo>
                  <a:lnTo>
                    <a:pt x="260" y="0"/>
                  </a:lnTo>
                  <a:close/>
                </a:path>
              </a:pathLst>
            </a:custGeom>
            <a:solidFill>
              <a:srgbClr val="2A445E"/>
            </a:solid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69" name="Freeform 1198">
              <a:extLst>
                <a:ext uri="{FF2B5EF4-FFF2-40B4-BE49-F238E27FC236}">
                  <a16:creationId xmlns:a16="http://schemas.microsoft.com/office/drawing/2014/main" id="{7CE898DC-CCA7-D0CB-D757-293038C97B99}"/>
                </a:ext>
              </a:extLst>
            </p:cNvPr>
            <p:cNvSpPr>
              <a:spLocks/>
            </p:cNvSpPr>
            <p:nvPr/>
          </p:nvSpPr>
          <p:spPr bwMode="auto">
            <a:xfrm>
              <a:off x="4553546" y="5239048"/>
              <a:ext cx="409575" cy="209550"/>
            </a:xfrm>
            <a:custGeom>
              <a:avLst/>
              <a:gdLst>
                <a:gd name="T0" fmla="*/ 0 w 258"/>
                <a:gd name="T1" fmla="*/ 0 h 132"/>
                <a:gd name="T2" fmla="*/ 125 w 258"/>
                <a:gd name="T3" fmla="*/ 0 h 132"/>
                <a:gd name="T4" fmla="*/ 258 w 258"/>
                <a:gd name="T5" fmla="*/ 131 h 132"/>
                <a:gd name="T6" fmla="*/ 257 w 258"/>
                <a:gd name="T7" fmla="*/ 132 h 132"/>
                <a:gd name="T8" fmla="*/ 125 w 258"/>
                <a:gd name="T9" fmla="*/ 1 h 132"/>
                <a:gd name="T10" fmla="*/ 0 w 258"/>
                <a:gd name="T11" fmla="*/ 1 h 132"/>
                <a:gd name="T12" fmla="*/ 0 w 258"/>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258" h="132">
                  <a:moveTo>
                    <a:pt x="0" y="0"/>
                  </a:moveTo>
                  <a:lnTo>
                    <a:pt x="125" y="0"/>
                  </a:lnTo>
                  <a:lnTo>
                    <a:pt x="258" y="131"/>
                  </a:lnTo>
                  <a:lnTo>
                    <a:pt x="257" y="132"/>
                  </a:lnTo>
                  <a:lnTo>
                    <a:pt x="125" y="1"/>
                  </a:lnTo>
                  <a:lnTo>
                    <a:pt x="0" y="1"/>
                  </a:lnTo>
                  <a:lnTo>
                    <a:pt x="0" y="0"/>
                  </a:lnTo>
                  <a:close/>
                </a:path>
              </a:pathLst>
            </a:custGeom>
            <a:solidFill>
              <a:srgbClr val="50667E"/>
            </a:solid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70" name="Freeform 1199">
              <a:extLst>
                <a:ext uri="{FF2B5EF4-FFF2-40B4-BE49-F238E27FC236}">
                  <a16:creationId xmlns:a16="http://schemas.microsoft.com/office/drawing/2014/main" id="{69E3983F-F683-A454-8C64-6737C7B1FE48}"/>
                </a:ext>
              </a:extLst>
            </p:cNvPr>
            <p:cNvSpPr>
              <a:spLocks/>
            </p:cNvSpPr>
            <p:nvPr/>
          </p:nvSpPr>
          <p:spPr bwMode="auto">
            <a:xfrm>
              <a:off x="4553546" y="5167611"/>
              <a:ext cx="438150" cy="239713"/>
            </a:xfrm>
            <a:custGeom>
              <a:avLst/>
              <a:gdLst>
                <a:gd name="T0" fmla="*/ 0 w 276"/>
                <a:gd name="T1" fmla="*/ 0 h 151"/>
                <a:gd name="T2" fmla="*/ 125 w 276"/>
                <a:gd name="T3" fmla="*/ 0 h 151"/>
                <a:gd name="T4" fmla="*/ 276 w 276"/>
                <a:gd name="T5" fmla="*/ 151 h 151"/>
                <a:gd name="T6" fmla="*/ 275 w 276"/>
                <a:gd name="T7" fmla="*/ 151 h 151"/>
                <a:gd name="T8" fmla="*/ 125 w 276"/>
                <a:gd name="T9" fmla="*/ 1 h 151"/>
                <a:gd name="T10" fmla="*/ 0 w 276"/>
                <a:gd name="T11" fmla="*/ 1 h 151"/>
                <a:gd name="T12" fmla="*/ 0 w 276"/>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276" h="151">
                  <a:moveTo>
                    <a:pt x="0" y="0"/>
                  </a:moveTo>
                  <a:lnTo>
                    <a:pt x="125" y="0"/>
                  </a:lnTo>
                  <a:lnTo>
                    <a:pt x="276" y="151"/>
                  </a:lnTo>
                  <a:lnTo>
                    <a:pt x="275" y="151"/>
                  </a:lnTo>
                  <a:lnTo>
                    <a:pt x="125" y="1"/>
                  </a:lnTo>
                  <a:lnTo>
                    <a:pt x="0" y="1"/>
                  </a:lnTo>
                  <a:lnTo>
                    <a:pt x="0" y="0"/>
                  </a:lnTo>
                  <a:close/>
                </a:path>
              </a:pathLst>
            </a:custGeom>
            <a:solidFill>
              <a:srgbClr val="50667E"/>
            </a:solid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71" name="Freeform 1200">
              <a:extLst>
                <a:ext uri="{FF2B5EF4-FFF2-40B4-BE49-F238E27FC236}">
                  <a16:creationId xmlns:a16="http://schemas.microsoft.com/office/drawing/2014/main" id="{0E56C9DA-0895-42A4-9738-C80CF30C2AEE}"/>
                </a:ext>
              </a:extLst>
            </p:cNvPr>
            <p:cNvSpPr>
              <a:spLocks/>
            </p:cNvSpPr>
            <p:nvPr/>
          </p:nvSpPr>
          <p:spPr bwMode="auto">
            <a:xfrm>
              <a:off x="4553546" y="5096173"/>
              <a:ext cx="468313" cy="269875"/>
            </a:xfrm>
            <a:custGeom>
              <a:avLst/>
              <a:gdLst>
                <a:gd name="T0" fmla="*/ 0 w 295"/>
                <a:gd name="T1" fmla="*/ 0 h 170"/>
                <a:gd name="T2" fmla="*/ 125 w 295"/>
                <a:gd name="T3" fmla="*/ 0 h 170"/>
                <a:gd name="T4" fmla="*/ 295 w 295"/>
                <a:gd name="T5" fmla="*/ 170 h 170"/>
                <a:gd name="T6" fmla="*/ 295 w 295"/>
                <a:gd name="T7" fmla="*/ 170 h 170"/>
                <a:gd name="T8" fmla="*/ 125 w 295"/>
                <a:gd name="T9" fmla="*/ 2 h 170"/>
                <a:gd name="T10" fmla="*/ 0 w 295"/>
                <a:gd name="T11" fmla="*/ 2 h 170"/>
                <a:gd name="T12" fmla="*/ 0 w 295"/>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295" h="170">
                  <a:moveTo>
                    <a:pt x="0" y="0"/>
                  </a:moveTo>
                  <a:lnTo>
                    <a:pt x="125" y="0"/>
                  </a:lnTo>
                  <a:lnTo>
                    <a:pt x="295" y="170"/>
                  </a:lnTo>
                  <a:lnTo>
                    <a:pt x="295" y="170"/>
                  </a:lnTo>
                  <a:lnTo>
                    <a:pt x="125" y="2"/>
                  </a:lnTo>
                  <a:lnTo>
                    <a:pt x="0" y="2"/>
                  </a:lnTo>
                  <a:lnTo>
                    <a:pt x="0" y="0"/>
                  </a:lnTo>
                  <a:close/>
                </a:path>
              </a:pathLst>
            </a:custGeom>
            <a:solidFill>
              <a:srgbClr val="50667E"/>
            </a:solid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72" name="Freeform 1201">
              <a:extLst>
                <a:ext uri="{FF2B5EF4-FFF2-40B4-BE49-F238E27FC236}">
                  <a16:creationId xmlns:a16="http://schemas.microsoft.com/office/drawing/2014/main" id="{3F68995F-8D37-C3C1-3841-1C0743CDA672}"/>
                </a:ext>
              </a:extLst>
            </p:cNvPr>
            <p:cNvSpPr>
              <a:spLocks/>
            </p:cNvSpPr>
            <p:nvPr/>
          </p:nvSpPr>
          <p:spPr bwMode="auto">
            <a:xfrm>
              <a:off x="4553546" y="5024736"/>
              <a:ext cx="498475" cy="301625"/>
            </a:xfrm>
            <a:custGeom>
              <a:avLst/>
              <a:gdLst>
                <a:gd name="T0" fmla="*/ 0 w 314"/>
                <a:gd name="T1" fmla="*/ 0 h 190"/>
                <a:gd name="T2" fmla="*/ 125 w 314"/>
                <a:gd name="T3" fmla="*/ 0 h 190"/>
                <a:gd name="T4" fmla="*/ 314 w 314"/>
                <a:gd name="T5" fmla="*/ 189 h 190"/>
                <a:gd name="T6" fmla="*/ 313 w 314"/>
                <a:gd name="T7" fmla="*/ 190 h 190"/>
                <a:gd name="T8" fmla="*/ 125 w 314"/>
                <a:gd name="T9" fmla="*/ 1 h 190"/>
                <a:gd name="T10" fmla="*/ 0 w 314"/>
                <a:gd name="T11" fmla="*/ 1 h 190"/>
                <a:gd name="T12" fmla="*/ 0 w 314"/>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14" h="190">
                  <a:moveTo>
                    <a:pt x="0" y="0"/>
                  </a:moveTo>
                  <a:lnTo>
                    <a:pt x="125" y="0"/>
                  </a:lnTo>
                  <a:lnTo>
                    <a:pt x="314" y="189"/>
                  </a:lnTo>
                  <a:lnTo>
                    <a:pt x="313" y="190"/>
                  </a:lnTo>
                  <a:lnTo>
                    <a:pt x="125" y="1"/>
                  </a:lnTo>
                  <a:lnTo>
                    <a:pt x="0" y="1"/>
                  </a:lnTo>
                  <a:lnTo>
                    <a:pt x="0" y="0"/>
                  </a:lnTo>
                  <a:close/>
                </a:path>
              </a:pathLst>
            </a:custGeom>
            <a:solidFill>
              <a:srgbClr val="50667E"/>
            </a:solid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73" name="Freeform 1202">
              <a:extLst>
                <a:ext uri="{FF2B5EF4-FFF2-40B4-BE49-F238E27FC236}">
                  <a16:creationId xmlns:a16="http://schemas.microsoft.com/office/drawing/2014/main" id="{2C59373E-2041-E59C-91CC-BDEE4FBDD7CC}"/>
                </a:ext>
              </a:extLst>
            </p:cNvPr>
            <p:cNvSpPr>
              <a:spLocks/>
            </p:cNvSpPr>
            <p:nvPr/>
          </p:nvSpPr>
          <p:spPr bwMode="auto">
            <a:xfrm>
              <a:off x="4553546" y="4954886"/>
              <a:ext cx="528638" cy="330200"/>
            </a:xfrm>
            <a:custGeom>
              <a:avLst/>
              <a:gdLst>
                <a:gd name="T0" fmla="*/ 0 w 333"/>
                <a:gd name="T1" fmla="*/ 0 h 208"/>
                <a:gd name="T2" fmla="*/ 125 w 333"/>
                <a:gd name="T3" fmla="*/ 0 h 208"/>
                <a:gd name="T4" fmla="*/ 333 w 333"/>
                <a:gd name="T5" fmla="*/ 207 h 208"/>
                <a:gd name="T6" fmla="*/ 331 w 333"/>
                <a:gd name="T7" fmla="*/ 208 h 208"/>
                <a:gd name="T8" fmla="*/ 125 w 333"/>
                <a:gd name="T9" fmla="*/ 1 h 208"/>
                <a:gd name="T10" fmla="*/ 0 w 333"/>
                <a:gd name="T11" fmla="*/ 1 h 208"/>
                <a:gd name="T12" fmla="*/ 0 w 333"/>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333" h="208">
                  <a:moveTo>
                    <a:pt x="0" y="0"/>
                  </a:moveTo>
                  <a:lnTo>
                    <a:pt x="125" y="0"/>
                  </a:lnTo>
                  <a:lnTo>
                    <a:pt x="333" y="207"/>
                  </a:lnTo>
                  <a:lnTo>
                    <a:pt x="331" y="208"/>
                  </a:lnTo>
                  <a:lnTo>
                    <a:pt x="125" y="1"/>
                  </a:lnTo>
                  <a:lnTo>
                    <a:pt x="0" y="1"/>
                  </a:lnTo>
                  <a:lnTo>
                    <a:pt x="0" y="0"/>
                  </a:lnTo>
                  <a:close/>
                </a:path>
              </a:pathLst>
            </a:custGeom>
            <a:solidFill>
              <a:srgbClr val="50667E"/>
            </a:solid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74" name="Freeform 1203">
              <a:extLst>
                <a:ext uri="{FF2B5EF4-FFF2-40B4-BE49-F238E27FC236}">
                  <a16:creationId xmlns:a16="http://schemas.microsoft.com/office/drawing/2014/main" id="{1843562E-BE1A-D27B-2D05-E9151A417B37}"/>
                </a:ext>
              </a:extLst>
            </p:cNvPr>
            <p:cNvSpPr>
              <a:spLocks/>
            </p:cNvSpPr>
            <p:nvPr/>
          </p:nvSpPr>
          <p:spPr bwMode="auto">
            <a:xfrm>
              <a:off x="4932959" y="4908848"/>
              <a:ext cx="474663" cy="600075"/>
            </a:xfrm>
            <a:custGeom>
              <a:avLst/>
              <a:gdLst>
                <a:gd name="T0" fmla="*/ 110 w 299"/>
                <a:gd name="T1" fmla="*/ 0 h 378"/>
                <a:gd name="T2" fmla="*/ 160 w 299"/>
                <a:gd name="T3" fmla="*/ 7 h 378"/>
                <a:gd name="T4" fmla="*/ 205 w 299"/>
                <a:gd name="T5" fmla="*/ 26 h 378"/>
                <a:gd name="T6" fmla="*/ 243 w 299"/>
                <a:gd name="T7" fmla="*/ 56 h 378"/>
                <a:gd name="T8" fmla="*/ 273 w 299"/>
                <a:gd name="T9" fmla="*/ 94 h 378"/>
                <a:gd name="T10" fmla="*/ 292 w 299"/>
                <a:gd name="T11" fmla="*/ 139 h 378"/>
                <a:gd name="T12" fmla="*/ 299 w 299"/>
                <a:gd name="T13" fmla="*/ 189 h 378"/>
                <a:gd name="T14" fmla="*/ 292 w 299"/>
                <a:gd name="T15" fmla="*/ 239 h 378"/>
                <a:gd name="T16" fmla="*/ 273 w 299"/>
                <a:gd name="T17" fmla="*/ 285 h 378"/>
                <a:gd name="T18" fmla="*/ 243 w 299"/>
                <a:gd name="T19" fmla="*/ 323 h 378"/>
                <a:gd name="T20" fmla="*/ 205 w 299"/>
                <a:gd name="T21" fmla="*/ 352 h 378"/>
                <a:gd name="T22" fmla="*/ 160 w 299"/>
                <a:gd name="T23" fmla="*/ 372 h 378"/>
                <a:gd name="T24" fmla="*/ 110 w 299"/>
                <a:gd name="T25" fmla="*/ 378 h 378"/>
                <a:gd name="T26" fmla="*/ 83 w 299"/>
                <a:gd name="T27" fmla="*/ 376 h 378"/>
                <a:gd name="T28" fmla="*/ 36 w 299"/>
                <a:gd name="T29" fmla="*/ 363 h 378"/>
                <a:gd name="T30" fmla="*/ 0 w 299"/>
                <a:gd name="T31" fmla="*/ 343 h 378"/>
                <a:gd name="T32" fmla="*/ 36 w 299"/>
                <a:gd name="T33" fmla="*/ 335 h 378"/>
                <a:gd name="T34" fmla="*/ 83 w 299"/>
                <a:gd name="T35" fmla="*/ 350 h 378"/>
                <a:gd name="T36" fmla="*/ 110 w 299"/>
                <a:gd name="T37" fmla="*/ 352 h 378"/>
                <a:gd name="T38" fmla="*/ 174 w 299"/>
                <a:gd name="T39" fmla="*/ 340 h 378"/>
                <a:gd name="T40" fmla="*/ 225 w 299"/>
                <a:gd name="T41" fmla="*/ 304 h 378"/>
                <a:gd name="T42" fmla="*/ 261 w 299"/>
                <a:gd name="T43" fmla="*/ 253 h 378"/>
                <a:gd name="T44" fmla="*/ 273 w 299"/>
                <a:gd name="T45" fmla="*/ 189 h 378"/>
                <a:gd name="T46" fmla="*/ 261 w 299"/>
                <a:gd name="T47" fmla="*/ 125 h 378"/>
                <a:gd name="T48" fmla="*/ 225 w 299"/>
                <a:gd name="T49" fmla="*/ 74 h 378"/>
                <a:gd name="T50" fmla="*/ 174 w 299"/>
                <a:gd name="T51" fmla="*/ 38 h 378"/>
                <a:gd name="T52" fmla="*/ 110 w 299"/>
                <a:gd name="T53" fmla="*/ 26 h 378"/>
                <a:gd name="T54" fmla="*/ 83 w 299"/>
                <a:gd name="T55" fmla="*/ 29 h 378"/>
                <a:gd name="T56" fmla="*/ 36 w 299"/>
                <a:gd name="T57" fmla="*/ 44 h 378"/>
                <a:gd name="T58" fmla="*/ 0 w 299"/>
                <a:gd name="T59" fmla="*/ 35 h 378"/>
                <a:gd name="T60" fmla="*/ 36 w 299"/>
                <a:gd name="T61" fmla="*/ 15 h 378"/>
                <a:gd name="T62" fmla="*/ 83 w 299"/>
                <a:gd name="T63" fmla="*/ 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9" h="378">
                  <a:moveTo>
                    <a:pt x="108" y="0"/>
                  </a:moveTo>
                  <a:lnTo>
                    <a:pt x="110" y="0"/>
                  </a:lnTo>
                  <a:lnTo>
                    <a:pt x="135" y="2"/>
                  </a:lnTo>
                  <a:lnTo>
                    <a:pt x="160" y="7"/>
                  </a:lnTo>
                  <a:lnTo>
                    <a:pt x="184" y="15"/>
                  </a:lnTo>
                  <a:lnTo>
                    <a:pt x="205" y="26"/>
                  </a:lnTo>
                  <a:lnTo>
                    <a:pt x="225" y="39"/>
                  </a:lnTo>
                  <a:lnTo>
                    <a:pt x="243" y="56"/>
                  </a:lnTo>
                  <a:lnTo>
                    <a:pt x="260" y="74"/>
                  </a:lnTo>
                  <a:lnTo>
                    <a:pt x="273" y="94"/>
                  </a:lnTo>
                  <a:lnTo>
                    <a:pt x="284" y="115"/>
                  </a:lnTo>
                  <a:lnTo>
                    <a:pt x="292" y="139"/>
                  </a:lnTo>
                  <a:lnTo>
                    <a:pt x="297" y="164"/>
                  </a:lnTo>
                  <a:lnTo>
                    <a:pt x="299" y="189"/>
                  </a:lnTo>
                  <a:lnTo>
                    <a:pt x="297" y="214"/>
                  </a:lnTo>
                  <a:lnTo>
                    <a:pt x="292" y="239"/>
                  </a:lnTo>
                  <a:lnTo>
                    <a:pt x="284" y="263"/>
                  </a:lnTo>
                  <a:lnTo>
                    <a:pt x="273" y="285"/>
                  </a:lnTo>
                  <a:lnTo>
                    <a:pt x="260" y="304"/>
                  </a:lnTo>
                  <a:lnTo>
                    <a:pt x="243" y="323"/>
                  </a:lnTo>
                  <a:lnTo>
                    <a:pt x="225" y="339"/>
                  </a:lnTo>
                  <a:lnTo>
                    <a:pt x="205" y="352"/>
                  </a:lnTo>
                  <a:lnTo>
                    <a:pt x="184" y="363"/>
                  </a:lnTo>
                  <a:lnTo>
                    <a:pt x="160" y="372"/>
                  </a:lnTo>
                  <a:lnTo>
                    <a:pt x="135" y="376"/>
                  </a:lnTo>
                  <a:lnTo>
                    <a:pt x="110" y="378"/>
                  </a:lnTo>
                  <a:lnTo>
                    <a:pt x="108" y="378"/>
                  </a:lnTo>
                  <a:lnTo>
                    <a:pt x="83" y="376"/>
                  </a:lnTo>
                  <a:lnTo>
                    <a:pt x="59" y="372"/>
                  </a:lnTo>
                  <a:lnTo>
                    <a:pt x="36" y="363"/>
                  </a:lnTo>
                  <a:lnTo>
                    <a:pt x="18" y="354"/>
                  </a:lnTo>
                  <a:lnTo>
                    <a:pt x="0" y="343"/>
                  </a:lnTo>
                  <a:lnTo>
                    <a:pt x="15" y="323"/>
                  </a:lnTo>
                  <a:lnTo>
                    <a:pt x="36" y="335"/>
                  </a:lnTo>
                  <a:lnTo>
                    <a:pt x="59" y="344"/>
                  </a:lnTo>
                  <a:lnTo>
                    <a:pt x="83" y="350"/>
                  </a:lnTo>
                  <a:lnTo>
                    <a:pt x="108" y="352"/>
                  </a:lnTo>
                  <a:lnTo>
                    <a:pt x="110" y="352"/>
                  </a:lnTo>
                  <a:lnTo>
                    <a:pt x="142" y="349"/>
                  </a:lnTo>
                  <a:lnTo>
                    <a:pt x="174" y="340"/>
                  </a:lnTo>
                  <a:lnTo>
                    <a:pt x="201" y="325"/>
                  </a:lnTo>
                  <a:lnTo>
                    <a:pt x="225" y="304"/>
                  </a:lnTo>
                  <a:lnTo>
                    <a:pt x="246" y="280"/>
                  </a:lnTo>
                  <a:lnTo>
                    <a:pt x="261" y="253"/>
                  </a:lnTo>
                  <a:lnTo>
                    <a:pt x="269" y="222"/>
                  </a:lnTo>
                  <a:lnTo>
                    <a:pt x="273" y="189"/>
                  </a:lnTo>
                  <a:lnTo>
                    <a:pt x="269" y="157"/>
                  </a:lnTo>
                  <a:lnTo>
                    <a:pt x="261" y="125"/>
                  </a:lnTo>
                  <a:lnTo>
                    <a:pt x="246" y="98"/>
                  </a:lnTo>
                  <a:lnTo>
                    <a:pt x="225" y="74"/>
                  </a:lnTo>
                  <a:lnTo>
                    <a:pt x="201" y="53"/>
                  </a:lnTo>
                  <a:lnTo>
                    <a:pt x="174" y="38"/>
                  </a:lnTo>
                  <a:lnTo>
                    <a:pt x="142" y="30"/>
                  </a:lnTo>
                  <a:lnTo>
                    <a:pt x="110" y="26"/>
                  </a:lnTo>
                  <a:lnTo>
                    <a:pt x="108" y="26"/>
                  </a:lnTo>
                  <a:lnTo>
                    <a:pt x="83" y="29"/>
                  </a:lnTo>
                  <a:lnTo>
                    <a:pt x="59" y="34"/>
                  </a:lnTo>
                  <a:lnTo>
                    <a:pt x="36" y="44"/>
                  </a:lnTo>
                  <a:lnTo>
                    <a:pt x="15" y="56"/>
                  </a:lnTo>
                  <a:lnTo>
                    <a:pt x="0" y="35"/>
                  </a:lnTo>
                  <a:lnTo>
                    <a:pt x="18" y="24"/>
                  </a:lnTo>
                  <a:lnTo>
                    <a:pt x="36" y="15"/>
                  </a:lnTo>
                  <a:lnTo>
                    <a:pt x="59" y="7"/>
                  </a:lnTo>
                  <a:lnTo>
                    <a:pt x="83" y="2"/>
                  </a:lnTo>
                  <a:lnTo>
                    <a:pt x="108" y="0"/>
                  </a:lnTo>
                  <a:close/>
                </a:path>
              </a:pathLst>
            </a:custGeom>
            <a:solidFill>
              <a:srgbClr val="21D8DE"/>
            </a:solid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75" name="Freeform 1204">
              <a:extLst>
                <a:ext uri="{FF2B5EF4-FFF2-40B4-BE49-F238E27FC236}">
                  <a16:creationId xmlns:a16="http://schemas.microsoft.com/office/drawing/2014/main" id="{59018BC7-130B-15D4-357D-86886F4F6496}"/>
                </a:ext>
              </a:extLst>
            </p:cNvPr>
            <p:cNvSpPr>
              <a:spLocks/>
            </p:cNvSpPr>
            <p:nvPr/>
          </p:nvSpPr>
          <p:spPr bwMode="auto">
            <a:xfrm>
              <a:off x="4964709" y="4961236"/>
              <a:ext cx="390525" cy="496888"/>
            </a:xfrm>
            <a:custGeom>
              <a:avLst/>
              <a:gdLst>
                <a:gd name="T0" fmla="*/ 92 w 246"/>
                <a:gd name="T1" fmla="*/ 0 h 313"/>
                <a:gd name="T2" fmla="*/ 123 w 246"/>
                <a:gd name="T3" fmla="*/ 3 h 313"/>
                <a:gd name="T4" fmla="*/ 154 w 246"/>
                <a:gd name="T5" fmla="*/ 13 h 313"/>
                <a:gd name="T6" fmla="*/ 180 w 246"/>
                <a:gd name="T7" fmla="*/ 28 h 313"/>
                <a:gd name="T8" fmla="*/ 203 w 246"/>
                <a:gd name="T9" fmla="*/ 48 h 313"/>
                <a:gd name="T10" fmla="*/ 221 w 246"/>
                <a:gd name="T11" fmla="*/ 70 h 313"/>
                <a:gd name="T12" fmla="*/ 235 w 246"/>
                <a:gd name="T13" fmla="*/ 96 h 313"/>
                <a:gd name="T14" fmla="*/ 244 w 246"/>
                <a:gd name="T15" fmla="*/ 126 h 313"/>
                <a:gd name="T16" fmla="*/ 246 w 246"/>
                <a:gd name="T17" fmla="*/ 156 h 313"/>
                <a:gd name="T18" fmla="*/ 244 w 246"/>
                <a:gd name="T19" fmla="*/ 188 h 313"/>
                <a:gd name="T20" fmla="*/ 234 w 246"/>
                <a:gd name="T21" fmla="*/ 217 h 313"/>
                <a:gd name="T22" fmla="*/ 220 w 246"/>
                <a:gd name="T23" fmla="*/ 244 h 313"/>
                <a:gd name="T24" fmla="*/ 201 w 246"/>
                <a:gd name="T25" fmla="*/ 267 h 313"/>
                <a:gd name="T26" fmla="*/ 178 w 246"/>
                <a:gd name="T27" fmla="*/ 287 h 313"/>
                <a:gd name="T28" fmla="*/ 151 w 246"/>
                <a:gd name="T29" fmla="*/ 301 h 313"/>
                <a:gd name="T30" fmla="*/ 121 w 246"/>
                <a:gd name="T31" fmla="*/ 310 h 313"/>
                <a:gd name="T32" fmla="*/ 90 w 246"/>
                <a:gd name="T33" fmla="*/ 313 h 313"/>
                <a:gd name="T34" fmla="*/ 88 w 246"/>
                <a:gd name="T35" fmla="*/ 313 h 313"/>
                <a:gd name="T36" fmla="*/ 56 w 246"/>
                <a:gd name="T37" fmla="*/ 309 h 313"/>
                <a:gd name="T38" fmla="*/ 26 w 246"/>
                <a:gd name="T39" fmla="*/ 300 h 313"/>
                <a:gd name="T40" fmla="*/ 0 w 246"/>
                <a:gd name="T41" fmla="*/ 284 h 313"/>
                <a:gd name="T42" fmla="*/ 15 w 246"/>
                <a:gd name="T43" fmla="*/ 264 h 313"/>
                <a:gd name="T44" fmla="*/ 37 w 246"/>
                <a:gd name="T45" fmla="*/ 277 h 313"/>
                <a:gd name="T46" fmla="*/ 62 w 246"/>
                <a:gd name="T47" fmla="*/ 284 h 313"/>
                <a:gd name="T48" fmla="*/ 88 w 246"/>
                <a:gd name="T49" fmla="*/ 288 h 313"/>
                <a:gd name="T50" fmla="*/ 90 w 246"/>
                <a:gd name="T51" fmla="*/ 288 h 313"/>
                <a:gd name="T52" fmla="*/ 116 w 246"/>
                <a:gd name="T53" fmla="*/ 284 h 313"/>
                <a:gd name="T54" fmla="*/ 141 w 246"/>
                <a:gd name="T55" fmla="*/ 277 h 313"/>
                <a:gd name="T56" fmla="*/ 164 w 246"/>
                <a:gd name="T57" fmla="*/ 265 h 313"/>
                <a:gd name="T58" fmla="*/ 182 w 246"/>
                <a:gd name="T59" fmla="*/ 248 h 313"/>
                <a:gd name="T60" fmla="*/ 198 w 246"/>
                <a:gd name="T61" fmla="*/ 230 h 313"/>
                <a:gd name="T62" fmla="*/ 210 w 246"/>
                <a:gd name="T63" fmla="*/ 207 h 313"/>
                <a:gd name="T64" fmla="*/ 218 w 246"/>
                <a:gd name="T65" fmla="*/ 182 h 313"/>
                <a:gd name="T66" fmla="*/ 221 w 246"/>
                <a:gd name="T67" fmla="*/ 156 h 313"/>
                <a:gd name="T68" fmla="*/ 219 w 246"/>
                <a:gd name="T69" fmla="*/ 130 h 313"/>
                <a:gd name="T70" fmla="*/ 211 w 246"/>
                <a:gd name="T71" fmla="*/ 106 h 313"/>
                <a:gd name="T72" fmla="*/ 199 w 246"/>
                <a:gd name="T73" fmla="*/ 85 h 313"/>
                <a:gd name="T74" fmla="*/ 184 w 246"/>
                <a:gd name="T75" fmla="*/ 65 h 313"/>
                <a:gd name="T76" fmla="*/ 165 w 246"/>
                <a:gd name="T77" fmla="*/ 49 h 313"/>
                <a:gd name="T78" fmla="*/ 143 w 246"/>
                <a:gd name="T79" fmla="*/ 36 h 313"/>
                <a:gd name="T80" fmla="*/ 118 w 246"/>
                <a:gd name="T81" fmla="*/ 28 h 313"/>
                <a:gd name="T82" fmla="*/ 92 w 246"/>
                <a:gd name="T83" fmla="*/ 25 h 313"/>
                <a:gd name="T84" fmla="*/ 92 w 246"/>
                <a:gd name="T8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6" h="313">
                  <a:moveTo>
                    <a:pt x="92" y="0"/>
                  </a:moveTo>
                  <a:lnTo>
                    <a:pt x="123" y="3"/>
                  </a:lnTo>
                  <a:lnTo>
                    <a:pt x="154" y="13"/>
                  </a:lnTo>
                  <a:lnTo>
                    <a:pt x="180" y="28"/>
                  </a:lnTo>
                  <a:lnTo>
                    <a:pt x="203" y="48"/>
                  </a:lnTo>
                  <a:lnTo>
                    <a:pt x="221" y="70"/>
                  </a:lnTo>
                  <a:lnTo>
                    <a:pt x="235" y="96"/>
                  </a:lnTo>
                  <a:lnTo>
                    <a:pt x="244" y="126"/>
                  </a:lnTo>
                  <a:lnTo>
                    <a:pt x="246" y="156"/>
                  </a:lnTo>
                  <a:lnTo>
                    <a:pt x="244" y="188"/>
                  </a:lnTo>
                  <a:lnTo>
                    <a:pt x="234" y="217"/>
                  </a:lnTo>
                  <a:lnTo>
                    <a:pt x="220" y="244"/>
                  </a:lnTo>
                  <a:lnTo>
                    <a:pt x="201" y="267"/>
                  </a:lnTo>
                  <a:lnTo>
                    <a:pt x="178" y="287"/>
                  </a:lnTo>
                  <a:lnTo>
                    <a:pt x="151" y="301"/>
                  </a:lnTo>
                  <a:lnTo>
                    <a:pt x="121" y="310"/>
                  </a:lnTo>
                  <a:lnTo>
                    <a:pt x="90" y="313"/>
                  </a:lnTo>
                  <a:lnTo>
                    <a:pt x="88" y="313"/>
                  </a:lnTo>
                  <a:lnTo>
                    <a:pt x="56" y="309"/>
                  </a:lnTo>
                  <a:lnTo>
                    <a:pt x="26" y="300"/>
                  </a:lnTo>
                  <a:lnTo>
                    <a:pt x="0" y="284"/>
                  </a:lnTo>
                  <a:lnTo>
                    <a:pt x="15" y="264"/>
                  </a:lnTo>
                  <a:lnTo>
                    <a:pt x="37" y="277"/>
                  </a:lnTo>
                  <a:lnTo>
                    <a:pt x="62" y="284"/>
                  </a:lnTo>
                  <a:lnTo>
                    <a:pt x="88" y="288"/>
                  </a:lnTo>
                  <a:lnTo>
                    <a:pt x="90" y="288"/>
                  </a:lnTo>
                  <a:lnTo>
                    <a:pt x="116" y="284"/>
                  </a:lnTo>
                  <a:lnTo>
                    <a:pt x="141" y="277"/>
                  </a:lnTo>
                  <a:lnTo>
                    <a:pt x="164" y="265"/>
                  </a:lnTo>
                  <a:lnTo>
                    <a:pt x="182" y="248"/>
                  </a:lnTo>
                  <a:lnTo>
                    <a:pt x="198" y="230"/>
                  </a:lnTo>
                  <a:lnTo>
                    <a:pt x="210" y="207"/>
                  </a:lnTo>
                  <a:lnTo>
                    <a:pt x="218" y="182"/>
                  </a:lnTo>
                  <a:lnTo>
                    <a:pt x="221" y="156"/>
                  </a:lnTo>
                  <a:lnTo>
                    <a:pt x="219" y="130"/>
                  </a:lnTo>
                  <a:lnTo>
                    <a:pt x="211" y="106"/>
                  </a:lnTo>
                  <a:lnTo>
                    <a:pt x="199" y="85"/>
                  </a:lnTo>
                  <a:lnTo>
                    <a:pt x="184" y="65"/>
                  </a:lnTo>
                  <a:lnTo>
                    <a:pt x="165" y="49"/>
                  </a:lnTo>
                  <a:lnTo>
                    <a:pt x="143" y="36"/>
                  </a:lnTo>
                  <a:lnTo>
                    <a:pt x="118" y="28"/>
                  </a:lnTo>
                  <a:lnTo>
                    <a:pt x="92" y="25"/>
                  </a:lnTo>
                  <a:lnTo>
                    <a:pt x="92"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76" name="Freeform 1205">
              <a:extLst>
                <a:ext uri="{FF2B5EF4-FFF2-40B4-BE49-F238E27FC236}">
                  <a16:creationId xmlns:a16="http://schemas.microsoft.com/office/drawing/2014/main" id="{71734F6C-EBB6-91C7-7AEB-00A87535073D}"/>
                </a:ext>
              </a:extLst>
            </p:cNvPr>
            <p:cNvSpPr>
              <a:spLocks/>
            </p:cNvSpPr>
            <p:nvPr/>
          </p:nvSpPr>
          <p:spPr bwMode="auto">
            <a:xfrm>
              <a:off x="4993284" y="5050136"/>
              <a:ext cx="312738" cy="357188"/>
            </a:xfrm>
            <a:custGeom>
              <a:avLst/>
              <a:gdLst>
                <a:gd name="T0" fmla="*/ 147 w 197"/>
                <a:gd name="T1" fmla="*/ 0 h 225"/>
                <a:gd name="T2" fmla="*/ 165 w 197"/>
                <a:gd name="T3" fmla="*/ 18 h 225"/>
                <a:gd name="T4" fmla="*/ 179 w 197"/>
                <a:gd name="T5" fmla="*/ 37 h 225"/>
                <a:gd name="T6" fmla="*/ 190 w 197"/>
                <a:gd name="T7" fmla="*/ 59 h 225"/>
                <a:gd name="T8" fmla="*/ 194 w 197"/>
                <a:gd name="T9" fmla="*/ 80 h 225"/>
                <a:gd name="T10" fmla="*/ 197 w 197"/>
                <a:gd name="T11" fmla="*/ 100 h 225"/>
                <a:gd name="T12" fmla="*/ 193 w 197"/>
                <a:gd name="T13" fmla="*/ 128 h 225"/>
                <a:gd name="T14" fmla="*/ 184 w 197"/>
                <a:gd name="T15" fmla="*/ 154 h 225"/>
                <a:gd name="T16" fmla="*/ 170 w 197"/>
                <a:gd name="T17" fmla="*/ 178 h 225"/>
                <a:gd name="T18" fmla="*/ 150 w 197"/>
                <a:gd name="T19" fmla="*/ 198 h 225"/>
                <a:gd name="T20" fmla="*/ 127 w 197"/>
                <a:gd name="T21" fmla="*/ 212 h 225"/>
                <a:gd name="T22" fmla="*/ 100 w 197"/>
                <a:gd name="T23" fmla="*/ 222 h 225"/>
                <a:gd name="T24" fmla="*/ 72 w 197"/>
                <a:gd name="T25" fmla="*/ 225 h 225"/>
                <a:gd name="T26" fmla="*/ 70 w 197"/>
                <a:gd name="T27" fmla="*/ 225 h 225"/>
                <a:gd name="T28" fmla="*/ 45 w 197"/>
                <a:gd name="T29" fmla="*/ 222 h 225"/>
                <a:gd name="T30" fmla="*/ 21 w 197"/>
                <a:gd name="T31" fmla="*/ 214 h 225"/>
                <a:gd name="T32" fmla="*/ 0 w 197"/>
                <a:gd name="T33" fmla="*/ 202 h 225"/>
                <a:gd name="T34" fmla="*/ 15 w 197"/>
                <a:gd name="T35" fmla="*/ 182 h 225"/>
                <a:gd name="T36" fmla="*/ 32 w 197"/>
                <a:gd name="T37" fmla="*/ 191 h 225"/>
                <a:gd name="T38" fmla="*/ 50 w 197"/>
                <a:gd name="T39" fmla="*/ 197 h 225"/>
                <a:gd name="T40" fmla="*/ 70 w 197"/>
                <a:gd name="T41" fmla="*/ 199 h 225"/>
                <a:gd name="T42" fmla="*/ 72 w 197"/>
                <a:gd name="T43" fmla="*/ 199 h 225"/>
                <a:gd name="T44" fmla="*/ 95 w 197"/>
                <a:gd name="T45" fmla="*/ 197 h 225"/>
                <a:gd name="T46" fmla="*/ 115 w 197"/>
                <a:gd name="T47" fmla="*/ 189 h 225"/>
                <a:gd name="T48" fmla="*/ 134 w 197"/>
                <a:gd name="T49" fmla="*/ 177 h 225"/>
                <a:gd name="T50" fmla="*/ 149 w 197"/>
                <a:gd name="T51" fmla="*/ 162 h 225"/>
                <a:gd name="T52" fmla="*/ 161 w 197"/>
                <a:gd name="T53" fmla="*/ 144 h 225"/>
                <a:gd name="T54" fmla="*/ 168 w 197"/>
                <a:gd name="T55" fmla="*/ 123 h 225"/>
                <a:gd name="T56" fmla="*/ 171 w 197"/>
                <a:gd name="T57" fmla="*/ 100 h 225"/>
                <a:gd name="T58" fmla="*/ 170 w 197"/>
                <a:gd name="T59" fmla="*/ 83 h 225"/>
                <a:gd name="T60" fmla="*/ 165 w 197"/>
                <a:gd name="T61" fmla="*/ 68 h 225"/>
                <a:gd name="T62" fmla="*/ 158 w 197"/>
                <a:gd name="T63" fmla="*/ 50 h 225"/>
                <a:gd name="T64" fmla="*/ 146 w 197"/>
                <a:gd name="T65" fmla="*/ 34 h 225"/>
                <a:gd name="T66" fmla="*/ 132 w 197"/>
                <a:gd name="T67" fmla="*/ 21 h 225"/>
                <a:gd name="T68" fmla="*/ 147 w 197"/>
                <a:gd name="T6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7" h="225">
                  <a:moveTo>
                    <a:pt x="147" y="0"/>
                  </a:moveTo>
                  <a:lnTo>
                    <a:pt x="165" y="18"/>
                  </a:lnTo>
                  <a:lnTo>
                    <a:pt x="179" y="37"/>
                  </a:lnTo>
                  <a:lnTo>
                    <a:pt x="190" y="59"/>
                  </a:lnTo>
                  <a:lnTo>
                    <a:pt x="194" y="80"/>
                  </a:lnTo>
                  <a:lnTo>
                    <a:pt x="197" y="100"/>
                  </a:lnTo>
                  <a:lnTo>
                    <a:pt x="193" y="128"/>
                  </a:lnTo>
                  <a:lnTo>
                    <a:pt x="184" y="154"/>
                  </a:lnTo>
                  <a:lnTo>
                    <a:pt x="170" y="178"/>
                  </a:lnTo>
                  <a:lnTo>
                    <a:pt x="150" y="198"/>
                  </a:lnTo>
                  <a:lnTo>
                    <a:pt x="127" y="212"/>
                  </a:lnTo>
                  <a:lnTo>
                    <a:pt x="100" y="222"/>
                  </a:lnTo>
                  <a:lnTo>
                    <a:pt x="72" y="225"/>
                  </a:lnTo>
                  <a:lnTo>
                    <a:pt x="70" y="225"/>
                  </a:lnTo>
                  <a:lnTo>
                    <a:pt x="45" y="222"/>
                  </a:lnTo>
                  <a:lnTo>
                    <a:pt x="21" y="214"/>
                  </a:lnTo>
                  <a:lnTo>
                    <a:pt x="0" y="202"/>
                  </a:lnTo>
                  <a:lnTo>
                    <a:pt x="15" y="182"/>
                  </a:lnTo>
                  <a:lnTo>
                    <a:pt x="32" y="191"/>
                  </a:lnTo>
                  <a:lnTo>
                    <a:pt x="50" y="197"/>
                  </a:lnTo>
                  <a:lnTo>
                    <a:pt x="70" y="199"/>
                  </a:lnTo>
                  <a:lnTo>
                    <a:pt x="72" y="199"/>
                  </a:lnTo>
                  <a:lnTo>
                    <a:pt x="95" y="197"/>
                  </a:lnTo>
                  <a:lnTo>
                    <a:pt x="115" y="189"/>
                  </a:lnTo>
                  <a:lnTo>
                    <a:pt x="134" y="177"/>
                  </a:lnTo>
                  <a:lnTo>
                    <a:pt x="149" y="162"/>
                  </a:lnTo>
                  <a:lnTo>
                    <a:pt x="161" y="144"/>
                  </a:lnTo>
                  <a:lnTo>
                    <a:pt x="168" y="123"/>
                  </a:lnTo>
                  <a:lnTo>
                    <a:pt x="171" y="100"/>
                  </a:lnTo>
                  <a:lnTo>
                    <a:pt x="170" y="83"/>
                  </a:lnTo>
                  <a:lnTo>
                    <a:pt x="165" y="68"/>
                  </a:lnTo>
                  <a:lnTo>
                    <a:pt x="158" y="50"/>
                  </a:lnTo>
                  <a:lnTo>
                    <a:pt x="146" y="34"/>
                  </a:lnTo>
                  <a:lnTo>
                    <a:pt x="132" y="21"/>
                  </a:lnTo>
                  <a:lnTo>
                    <a:pt x="147" y="0"/>
                  </a:lnTo>
                  <a:close/>
                </a:path>
              </a:pathLst>
            </a:custGeom>
            <a:solidFill>
              <a:srgbClr val="20364D"/>
            </a:solid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77" name="Freeform 1206">
              <a:extLst>
                <a:ext uri="{FF2B5EF4-FFF2-40B4-BE49-F238E27FC236}">
                  <a16:creationId xmlns:a16="http://schemas.microsoft.com/office/drawing/2014/main" id="{984F4314-7E48-DFA5-892F-7AEE30032DFE}"/>
                </a:ext>
              </a:extLst>
            </p:cNvPr>
            <p:cNvSpPr>
              <a:spLocks/>
            </p:cNvSpPr>
            <p:nvPr/>
          </p:nvSpPr>
          <p:spPr bwMode="auto">
            <a:xfrm>
              <a:off x="5023446" y="5167611"/>
              <a:ext cx="230188" cy="187325"/>
            </a:xfrm>
            <a:custGeom>
              <a:avLst/>
              <a:gdLst>
                <a:gd name="T0" fmla="*/ 142 w 145"/>
                <a:gd name="T1" fmla="*/ 0 h 118"/>
                <a:gd name="T2" fmla="*/ 145 w 145"/>
                <a:gd name="T3" fmla="*/ 12 h 118"/>
                <a:gd name="T4" fmla="*/ 145 w 145"/>
                <a:gd name="T5" fmla="*/ 26 h 118"/>
                <a:gd name="T6" fmla="*/ 145 w 145"/>
                <a:gd name="T7" fmla="*/ 39 h 118"/>
                <a:gd name="T8" fmla="*/ 142 w 145"/>
                <a:gd name="T9" fmla="*/ 52 h 118"/>
                <a:gd name="T10" fmla="*/ 132 w 145"/>
                <a:gd name="T11" fmla="*/ 74 h 118"/>
                <a:gd name="T12" fmla="*/ 118 w 145"/>
                <a:gd name="T13" fmla="*/ 92 h 118"/>
                <a:gd name="T14" fmla="*/ 99 w 145"/>
                <a:gd name="T15" fmla="*/ 107 h 118"/>
                <a:gd name="T16" fmla="*/ 77 w 145"/>
                <a:gd name="T17" fmla="*/ 116 h 118"/>
                <a:gd name="T18" fmla="*/ 53 w 145"/>
                <a:gd name="T19" fmla="*/ 118 h 118"/>
                <a:gd name="T20" fmla="*/ 51 w 145"/>
                <a:gd name="T21" fmla="*/ 118 h 118"/>
                <a:gd name="T22" fmla="*/ 32 w 145"/>
                <a:gd name="T23" fmla="*/ 116 h 118"/>
                <a:gd name="T24" fmla="*/ 16 w 145"/>
                <a:gd name="T25" fmla="*/ 111 h 118"/>
                <a:gd name="T26" fmla="*/ 0 w 145"/>
                <a:gd name="T27" fmla="*/ 102 h 118"/>
                <a:gd name="T28" fmla="*/ 15 w 145"/>
                <a:gd name="T29" fmla="*/ 82 h 118"/>
                <a:gd name="T30" fmla="*/ 32 w 145"/>
                <a:gd name="T31" fmla="*/ 90 h 118"/>
                <a:gd name="T32" fmla="*/ 51 w 145"/>
                <a:gd name="T33" fmla="*/ 94 h 118"/>
                <a:gd name="T34" fmla="*/ 53 w 145"/>
                <a:gd name="T35" fmla="*/ 94 h 118"/>
                <a:gd name="T36" fmla="*/ 70 w 145"/>
                <a:gd name="T37" fmla="*/ 91 h 118"/>
                <a:gd name="T38" fmla="*/ 86 w 145"/>
                <a:gd name="T39" fmla="*/ 85 h 118"/>
                <a:gd name="T40" fmla="*/ 99 w 145"/>
                <a:gd name="T41" fmla="*/ 74 h 118"/>
                <a:gd name="T42" fmla="*/ 110 w 145"/>
                <a:gd name="T43" fmla="*/ 61 h 118"/>
                <a:gd name="T44" fmla="*/ 117 w 145"/>
                <a:gd name="T45" fmla="*/ 45 h 118"/>
                <a:gd name="T46" fmla="*/ 120 w 145"/>
                <a:gd name="T47" fmla="*/ 26 h 118"/>
                <a:gd name="T48" fmla="*/ 117 w 145"/>
                <a:gd name="T49" fmla="*/ 8 h 118"/>
                <a:gd name="T50" fmla="*/ 142 w 145"/>
                <a:gd name="T5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18">
                  <a:moveTo>
                    <a:pt x="142" y="0"/>
                  </a:moveTo>
                  <a:lnTo>
                    <a:pt x="145" y="12"/>
                  </a:lnTo>
                  <a:lnTo>
                    <a:pt x="145" y="26"/>
                  </a:lnTo>
                  <a:lnTo>
                    <a:pt x="145" y="39"/>
                  </a:lnTo>
                  <a:lnTo>
                    <a:pt x="142" y="52"/>
                  </a:lnTo>
                  <a:lnTo>
                    <a:pt x="132" y="74"/>
                  </a:lnTo>
                  <a:lnTo>
                    <a:pt x="118" y="92"/>
                  </a:lnTo>
                  <a:lnTo>
                    <a:pt x="99" y="107"/>
                  </a:lnTo>
                  <a:lnTo>
                    <a:pt x="77" y="116"/>
                  </a:lnTo>
                  <a:lnTo>
                    <a:pt x="53" y="118"/>
                  </a:lnTo>
                  <a:lnTo>
                    <a:pt x="51" y="118"/>
                  </a:lnTo>
                  <a:lnTo>
                    <a:pt x="32" y="116"/>
                  </a:lnTo>
                  <a:lnTo>
                    <a:pt x="16" y="111"/>
                  </a:lnTo>
                  <a:lnTo>
                    <a:pt x="0" y="102"/>
                  </a:lnTo>
                  <a:lnTo>
                    <a:pt x="15" y="82"/>
                  </a:lnTo>
                  <a:lnTo>
                    <a:pt x="32" y="90"/>
                  </a:lnTo>
                  <a:lnTo>
                    <a:pt x="51" y="94"/>
                  </a:lnTo>
                  <a:lnTo>
                    <a:pt x="53" y="94"/>
                  </a:lnTo>
                  <a:lnTo>
                    <a:pt x="70" y="91"/>
                  </a:lnTo>
                  <a:lnTo>
                    <a:pt x="86" y="85"/>
                  </a:lnTo>
                  <a:lnTo>
                    <a:pt x="99" y="74"/>
                  </a:lnTo>
                  <a:lnTo>
                    <a:pt x="110" y="61"/>
                  </a:lnTo>
                  <a:lnTo>
                    <a:pt x="117" y="45"/>
                  </a:lnTo>
                  <a:lnTo>
                    <a:pt x="120" y="26"/>
                  </a:lnTo>
                  <a:lnTo>
                    <a:pt x="117" y="8"/>
                  </a:lnTo>
                  <a:lnTo>
                    <a:pt x="142" y="0"/>
                  </a:lnTo>
                  <a:close/>
                </a:path>
              </a:pathLst>
            </a:custGeom>
            <a:solidFill>
              <a:srgbClr val="FF6D3B"/>
            </a:solid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78" name="Freeform 1207">
              <a:extLst>
                <a:ext uri="{FF2B5EF4-FFF2-40B4-BE49-F238E27FC236}">
                  <a16:creationId xmlns:a16="http://schemas.microsoft.com/office/drawing/2014/main" id="{9C612688-D956-918C-D524-6E8C0A08DFE4}"/>
                </a:ext>
              </a:extLst>
            </p:cNvPr>
            <p:cNvSpPr>
              <a:spLocks/>
            </p:cNvSpPr>
            <p:nvPr/>
          </p:nvSpPr>
          <p:spPr bwMode="auto">
            <a:xfrm>
              <a:off x="5053609" y="5229523"/>
              <a:ext cx="144463" cy="76200"/>
            </a:xfrm>
            <a:custGeom>
              <a:avLst/>
              <a:gdLst>
                <a:gd name="T0" fmla="*/ 66 w 91"/>
                <a:gd name="T1" fmla="*/ 0 h 48"/>
                <a:gd name="T2" fmla="*/ 91 w 91"/>
                <a:gd name="T3" fmla="*/ 8 h 48"/>
                <a:gd name="T4" fmla="*/ 83 w 91"/>
                <a:gd name="T5" fmla="*/ 23 h 48"/>
                <a:gd name="T6" fmla="*/ 72 w 91"/>
                <a:gd name="T7" fmla="*/ 35 h 48"/>
                <a:gd name="T8" fmla="*/ 60 w 91"/>
                <a:gd name="T9" fmla="*/ 41 h 48"/>
                <a:gd name="T10" fmla="*/ 48 w 91"/>
                <a:gd name="T11" fmla="*/ 47 h 48"/>
                <a:gd name="T12" fmla="*/ 34 w 91"/>
                <a:gd name="T13" fmla="*/ 48 h 48"/>
                <a:gd name="T14" fmla="*/ 32 w 91"/>
                <a:gd name="T15" fmla="*/ 48 h 48"/>
                <a:gd name="T16" fmla="*/ 14 w 91"/>
                <a:gd name="T17" fmla="*/ 45 h 48"/>
                <a:gd name="T18" fmla="*/ 0 w 91"/>
                <a:gd name="T19" fmla="*/ 37 h 48"/>
                <a:gd name="T20" fmla="*/ 15 w 91"/>
                <a:gd name="T21" fmla="*/ 17 h 48"/>
                <a:gd name="T22" fmla="*/ 20 w 91"/>
                <a:gd name="T23" fmla="*/ 20 h 48"/>
                <a:gd name="T24" fmla="*/ 25 w 91"/>
                <a:gd name="T25" fmla="*/ 22 h 48"/>
                <a:gd name="T26" fmla="*/ 32 w 91"/>
                <a:gd name="T27" fmla="*/ 22 h 48"/>
                <a:gd name="T28" fmla="*/ 34 w 91"/>
                <a:gd name="T29" fmla="*/ 22 h 48"/>
                <a:gd name="T30" fmla="*/ 46 w 91"/>
                <a:gd name="T31" fmla="*/ 20 h 48"/>
                <a:gd name="T32" fmla="*/ 57 w 91"/>
                <a:gd name="T33" fmla="*/ 14 h 48"/>
                <a:gd name="T34" fmla="*/ 61 w 91"/>
                <a:gd name="T35" fmla="*/ 10 h 48"/>
                <a:gd name="T36" fmla="*/ 64 w 91"/>
                <a:gd name="T37" fmla="*/ 6 h 48"/>
                <a:gd name="T38" fmla="*/ 66 w 91"/>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48">
                  <a:moveTo>
                    <a:pt x="66" y="0"/>
                  </a:moveTo>
                  <a:lnTo>
                    <a:pt x="91" y="8"/>
                  </a:lnTo>
                  <a:lnTo>
                    <a:pt x="83" y="23"/>
                  </a:lnTo>
                  <a:lnTo>
                    <a:pt x="72" y="35"/>
                  </a:lnTo>
                  <a:lnTo>
                    <a:pt x="60" y="41"/>
                  </a:lnTo>
                  <a:lnTo>
                    <a:pt x="48" y="47"/>
                  </a:lnTo>
                  <a:lnTo>
                    <a:pt x="34" y="48"/>
                  </a:lnTo>
                  <a:lnTo>
                    <a:pt x="32" y="48"/>
                  </a:lnTo>
                  <a:lnTo>
                    <a:pt x="14" y="45"/>
                  </a:lnTo>
                  <a:lnTo>
                    <a:pt x="0" y="37"/>
                  </a:lnTo>
                  <a:lnTo>
                    <a:pt x="15" y="17"/>
                  </a:lnTo>
                  <a:lnTo>
                    <a:pt x="20" y="20"/>
                  </a:lnTo>
                  <a:lnTo>
                    <a:pt x="25" y="22"/>
                  </a:lnTo>
                  <a:lnTo>
                    <a:pt x="32" y="22"/>
                  </a:lnTo>
                  <a:lnTo>
                    <a:pt x="34" y="22"/>
                  </a:lnTo>
                  <a:lnTo>
                    <a:pt x="46" y="20"/>
                  </a:lnTo>
                  <a:lnTo>
                    <a:pt x="57" y="14"/>
                  </a:lnTo>
                  <a:lnTo>
                    <a:pt x="61" y="10"/>
                  </a:lnTo>
                  <a:lnTo>
                    <a:pt x="64" y="6"/>
                  </a:lnTo>
                  <a:lnTo>
                    <a:pt x="66" y="0"/>
                  </a:lnTo>
                  <a:close/>
                </a:path>
              </a:pathLst>
            </a:custGeom>
            <a:solidFill>
              <a:srgbClr val="FFD55C"/>
            </a:solid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79" name="Freeform 1208">
              <a:extLst>
                <a:ext uri="{FF2B5EF4-FFF2-40B4-BE49-F238E27FC236}">
                  <a16:creationId xmlns:a16="http://schemas.microsoft.com/office/drawing/2014/main" id="{99BCDB05-4717-1BE8-8154-769FFF7DE214}"/>
                </a:ext>
              </a:extLst>
            </p:cNvPr>
            <p:cNvSpPr>
              <a:spLocks/>
            </p:cNvSpPr>
            <p:nvPr/>
          </p:nvSpPr>
          <p:spPr bwMode="auto">
            <a:xfrm>
              <a:off x="5063134" y="5164436"/>
              <a:ext cx="88900" cy="88900"/>
            </a:xfrm>
            <a:custGeom>
              <a:avLst/>
              <a:gdLst>
                <a:gd name="T0" fmla="*/ 28 w 56"/>
                <a:gd name="T1" fmla="*/ 0 h 56"/>
                <a:gd name="T2" fmla="*/ 39 w 56"/>
                <a:gd name="T3" fmla="*/ 2 h 56"/>
                <a:gd name="T4" fmla="*/ 47 w 56"/>
                <a:gd name="T5" fmla="*/ 8 h 56"/>
                <a:gd name="T6" fmla="*/ 54 w 56"/>
                <a:gd name="T7" fmla="*/ 17 h 56"/>
                <a:gd name="T8" fmla="*/ 56 w 56"/>
                <a:gd name="T9" fmla="*/ 28 h 56"/>
                <a:gd name="T10" fmla="*/ 54 w 56"/>
                <a:gd name="T11" fmla="*/ 39 h 56"/>
                <a:gd name="T12" fmla="*/ 47 w 56"/>
                <a:gd name="T13" fmla="*/ 48 h 56"/>
                <a:gd name="T14" fmla="*/ 39 w 56"/>
                <a:gd name="T15" fmla="*/ 54 h 56"/>
                <a:gd name="T16" fmla="*/ 28 w 56"/>
                <a:gd name="T17" fmla="*/ 56 h 56"/>
                <a:gd name="T18" fmla="*/ 17 w 56"/>
                <a:gd name="T19" fmla="*/ 54 h 56"/>
                <a:gd name="T20" fmla="*/ 7 w 56"/>
                <a:gd name="T21" fmla="*/ 48 h 56"/>
                <a:gd name="T22" fmla="*/ 2 w 56"/>
                <a:gd name="T23" fmla="*/ 39 h 56"/>
                <a:gd name="T24" fmla="*/ 0 w 56"/>
                <a:gd name="T25" fmla="*/ 28 h 56"/>
                <a:gd name="T26" fmla="*/ 2 w 56"/>
                <a:gd name="T27" fmla="*/ 17 h 56"/>
                <a:gd name="T28" fmla="*/ 7 w 56"/>
                <a:gd name="T29" fmla="*/ 8 h 56"/>
                <a:gd name="T30" fmla="*/ 17 w 56"/>
                <a:gd name="T31" fmla="*/ 2 h 56"/>
                <a:gd name="T32" fmla="*/ 28 w 56"/>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6">
                  <a:moveTo>
                    <a:pt x="28" y="0"/>
                  </a:moveTo>
                  <a:lnTo>
                    <a:pt x="39" y="2"/>
                  </a:lnTo>
                  <a:lnTo>
                    <a:pt x="47" y="8"/>
                  </a:lnTo>
                  <a:lnTo>
                    <a:pt x="54" y="17"/>
                  </a:lnTo>
                  <a:lnTo>
                    <a:pt x="56" y="28"/>
                  </a:lnTo>
                  <a:lnTo>
                    <a:pt x="54" y="39"/>
                  </a:lnTo>
                  <a:lnTo>
                    <a:pt x="47" y="48"/>
                  </a:lnTo>
                  <a:lnTo>
                    <a:pt x="39" y="54"/>
                  </a:lnTo>
                  <a:lnTo>
                    <a:pt x="28" y="56"/>
                  </a:lnTo>
                  <a:lnTo>
                    <a:pt x="17" y="54"/>
                  </a:lnTo>
                  <a:lnTo>
                    <a:pt x="7" y="48"/>
                  </a:lnTo>
                  <a:lnTo>
                    <a:pt x="2" y="39"/>
                  </a:lnTo>
                  <a:lnTo>
                    <a:pt x="0" y="28"/>
                  </a:lnTo>
                  <a:lnTo>
                    <a:pt x="2" y="17"/>
                  </a:lnTo>
                  <a:lnTo>
                    <a:pt x="7" y="8"/>
                  </a:lnTo>
                  <a:lnTo>
                    <a:pt x="17" y="2"/>
                  </a:lnTo>
                  <a:lnTo>
                    <a:pt x="28"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80" name="Rectangle 1209">
              <a:extLst>
                <a:ext uri="{FF2B5EF4-FFF2-40B4-BE49-F238E27FC236}">
                  <a16:creationId xmlns:a16="http://schemas.microsoft.com/office/drawing/2014/main" id="{2C35E280-16C3-DB34-8E42-29F63C191154}"/>
                </a:ext>
              </a:extLst>
            </p:cNvPr>
            <p:cNvSpPr>
              <a:spLocks noChangeArrowheads="1"/>
            </p:cNvSpPr>
            <p:nvPr/>
          </p:nvSpPr>
          <p:spPr bwMode="auto">
            <a:xfrm>
              <a:off x="4564659" y="5196186"/>
              <a:ext cx="31750" cy="33338"/>
            </a:xfrm>
            <a:prstGeom prst="rect">
              <a:avLst/>
            </a:prstGeom>
            <a:solidFill>
              <a:srgbClr val="21D8DE"/>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81" name="Rectangle 1211">
              <a:extLst>
                <a:ext uri="{FF2B5EF4-FFF2-40B4-BE49-F238E27FC236}">
                  <a16:creationId xmlns:a16="http://schemas.microsoft.com/office/drawing/2014/main" id="{06973F8D-7AF1-3919-59B2-B4ED14AD3C69}"/>
                </a:ext>
              </a:extLst>
            </p:cNvPr>
            <p:cNvSpPr>
              <a:spLocks noChangeArrowheads="1"/>
            </p:cNvSpPr>
            <p:nvPr/>
          </p:nvSpPr>
          <p:spPr bwMode="auto">
            <a:xfrm>
              <a:off x="4564658" y="5124748"/>
              <a:ext cx="31750" cy="34925"/>
            </a:xfrm>
            <a:prstGeom prst="rect">
              <a:avLst/>
            </a:prstGeom>
            <a:solidFill>
              <a:srgbClr val="E1EFFA"/>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82" name="Rectangle 1212">
              <a:extLst>
                <a:ext uri="{FF2B5EF4-FFF2-40B4-BE49-F238E27FC236}">
                  <a16:creationId xmlns:a16="http://schemas.microsoft.com/office/drawing/2014/main" id="{1EE3A57F-C99F-7C5D-61B1-A7D6D3125832}"/>
                </a:ext>
              </a:extLst>
            </p:cNvPr>
            <p:cNvSpPr>
              <a:spLocks noChangeArrowheads="1"/>
            </p:cNvSpPr>
            <p:nvPr/>
          </p:nvSpPr>
          <p:spPr bwMode="auto">
            <a:xfrm>
              <a:off x="4564658" y="5053311"/>
              <a:ext cx="31750" cy="34925"/>
            </a:xfrm>
            <a:prstGeom prst="rect">
              <a:avLst/>
            </a:prstGeom>
            <a:solidFill>
              <a:srgbClr val="20364D"/>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83" name="Rectangle 1213">
              <a:extLst>
                <a:ext uri="{FF2B5EF4-FFF2-40B4-BE49-F238E27FC236}">
                  <a16:creationId xmlns:a16="http://schemas.microsoft.com/office/drawing/2014/main" id="{9F9B1588-4EB1-0F43-42E3-46504445312D}"/>
                </a:ext>
              </a:extLst>
            </p:cNvPr>
            <p:cNvSpPr>
              <a:spLocks noChangeArrowheads="1"/>
            </p:cNvSpPr>
            <p:nvPr/>
          </p:nvSpPr>
          <p:spPr bwMode="auto">
            <a:xfrm>
              <a:off x="4564658" y="4983461"/>
              <a:ext cx="31750" cy="33338"/>
            </a:xfrm>
            <a:prstGeom prst="rect">
              <a:avLst/>
            </a:prstGeom>
            <a:solidFill>
              <a:srgbClr val="FF6D3B"/>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sp>
          <p:nvSpPr>
            <p:cNvPr id="84" name="Rectangle 1214">
              <a:extLst>
                <a:ext uri="{FF2B5EF4-FFF2-40B4-BE49-F238E27FC236}">
                  <a16:creationId xmlns:a16="http://schemas.microsoft.com/office/drawing/2014/main" id="{559A32AE-04A8-2E10-175D-3EC4AACA8C57}"/>
                </a:ext>
              </a:extLst>
            </p:cNvPr>
            <p:cNvSpPr>
              <a:spLocks noChangeArrowheads="1"/>
            </p:cNvSpPr>
            <p:nvPr/>
          </p:nvSpPr>
          <p:spPr bwMode="auto">
            <a:xfrm>
              <a:off x="4564658" y="4912023"/>
              <a:ext cx="31750" cy="33338"/>
            </a:xfrm>
            <a:prstGeom prst="rect">
              <a:avLst/>
            </a:prstGeom>
            <a:solidFill>
              <a:srgbClr val="FFD55C"/>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algn="l" defTabSz="685817" rtl="0"/>
              <a:endParaRPr lang="en-US" sz="1350" kern="1200">
                <a:solidFill>
                  <a:srgbClr val="000000"/>
                </a:solidFill>
                <a:latin typeface="Arial"/>
                <a:ea typeface="+mn-ea"/>
                <a:cs typeface="+mn-cs"/>
              </a:endParaRPr>
            </a:p>
          </p:txBody>
        </p:sp>
      </p:grpSp>
      <p:grpSp>
        <p:nvGrpSpPr>
          <p:cNvPr id="85" name="Group 714">
            <a:extLst>
              <a:ext uri="{FF2B5EF4-FFF2-40B4-BE49-F238E27FC236}">
                <a16:creationId xmlns:a16="http://schemas.microsoft.com/office/drawing/2014/main" id="{D37E65FB-4E06-4EEF-51FE-E761D56106AF}"/>
              </a:ext>
            </a:extLst>
          </p:cNvPr>
          <p:cNvGrpSpPr/>
          <p:nvPr/>
        </p:nvGrpSpPr>
        <p:grpSpPr>
          <a:xfrm>
            <a:off x="469680" y="2669792"/>
            <a:ext cx="388630" cy="392356"/>
            <a:chOff x="7870388" y="502118"/>
            <a:chExt cx="879800" cy="881111"/>
          </a:xfrm>
        </p:grpSpPr>
        <p:sp>
          <p:nvSpPr>
            <p:cNvPr id="86" name="Oval 10">
              <a:extLst>
                <a:ext uri="{FF2B5EF4-FFF2-40B4-BE49-F238E27FC236}">
                  <a16:creationId xmlns:a16="http://schemas.microsoft.com/office/drawing/2014/main" id="{4AC633E2-A6CD-A0E0-B619-4C05639B7CCB}"/>
                </a:ext>
              </a:extLst>
            </p:cNvPr>
            <p:cNvSpPr>
              <a:spLocks noChangeArrowheads="1"/>
            </p:cNvSpPr>
            <p:nvPr/>
          </p:nvSpPr>
          <p:spPr bwMode="auto">
            <a:xfrm>
              <a:off x="7870388" y="502118"/>
              <a:ext cx="879800" cy="881111"/>
            </a:xfrm>
            <a:prstGeom prst="ellipse">
              <a:avLst/>
            </a:prstGeom>
            <a:solidFill>
              <a:srgbClr val="FEC00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87" name="Freeform 678">
              <a:extLst>
                <a:ext uri="{FF2B5EF4-FFF2-40B4-BE49-F238E27FC236}">
                  <a16:creationId xmlns:a16="http://schemas.microsoft.com/office/drawing/2014/main" id="{C1AD8AC2-4631-FBE7-FB96-28FE4C626D70}"/>
                </a:ext>
              </a:extLst>
            </p:cNvPr>
            <p:cNvSpPr>
              <a:spLocks/>
            </p:cNvSpPr>
            <p:nvPr/>
          </p:nvSpPr>
          <p:spPr bwMode="auto">
            <a:xfrm>
              <a:off x="8163436" y="673882"/>
              <a:ext cx="560528" cy="708035"/>
            </a:xfrm>
            <a:custGeom>
              <a:avLst/>
              <a:gdLst/>
              <a:ahLst/>
              <a:cxnLst>
                <a:cxn ang="0">
                  <a:pos x="319" y="226"/>
                </a:cxn>
                <a:cxn ang="0">
                  <a:pos x="319" y="226"/>
                </a:cxn>
                <a:cxn ang="0">
                  <a:pos x="317" y="224"/>
                </a:cxn>
                <a:cxn ang="0">
                  <a:pos x="317" y="224"/>
                </a:cxn>
                <a:cxn ang="0">
                  <a:pos x="315" y="222"/>
                </a:cxn>
                <a:cxn ang="0">
                  <a:pos x="315" y="222"/>
                </a:cxn>
                <a:cxn ang="0">
                  <a:pos x="315" y="222"/>
                </a:cxn>
                <a:cxn ang="0">
                  <a:pos x="100" y="7"/>
                </a:cxn>
                <a:cxn ang="0">
                  <a:pos x="100" y="7"/>
                </a:cxn>
                <a:cxn ang="0">
                  <a:pos x="98" y="5"/>
                </a:cxn>
                <a:cxn ang="0">
                  <a:pos x="98" y="5"/>
                </a:cxn>
                <a:cxn ang="0">
                  <a:pos x="96" y="3"/>
                </a:cxn>
                <a:cxn ang="0">
                  <a:pos x="96" y="3"/>
                </a:cxn>
                <a:cxn ang="0">
                  <a:pos x="87" y="0"/>
                </a:cxn>
                <a:cxn ang="0">
                  <a:pos x="71" y="16"/>
                </a:cxn>
                <a:cxn ang="0">
                  <a:pos x="77" y="29"/>
                </a:cxn>
                <a:cxn ang="0">
                  <a:pos x="76" y="29"/>
                </a:cxn>
                <a:cxn ang="0">
                  <a:pos x="70" y="34"/>
                </a:cxn>
                <a:cxn ang="0">
                  <a:pos x="28" y="62"/>
                </a:cxn>
                <a:cxn ang="0">
                  <a:pos x="28" y="63"/>
                </a:cxn>
                <a:cxn ang="0">
                  <a:pos x="51" y="103"/>
                </a:cxn>
                <a:cxn ang="0">
                  <a:pos x="49" y="108"/>
                </a:cxn>
                <a:cxn ang="0">
                  <a:pos x="50" y="111"/>
                </a:cxn>
                <a:cxn ang="0">
                  <a:pos x="44" y="118"/>
                </a:cxn>
                <a:cxn ang="0">
                  <a:pos x="50" y="124"/>
                </a:cxn>
                <a:cxn ang="0">
                  <a:pos x="55" y="124"/>
                </a:cxn>
                <a:cxn ang="0">
                  <a:pos x="61" y="179"/>
                </a:cxn>
                <a:cxn ang="0">
                  <a:pos x="40" y="247"/>
                </a:cxn>
                <a:cxn ang="0">
                  <a:pos x="39" y="247"/>
                </a:cxn>
                <a:cxn ang="0">
                  <a:pos x="32" y="254"/>
                </a:cxn>
                <a:cxn ang="0">
                  <a:pos x="39" y="260"/>
                </a:cxn>
                <a:cxn ang="0">
                  <a:pos x="42" y="260"/>
                </a:cxn>
                <a:cxn ang="0">
                  <a:pos x="6" y="321"/>
                </a:cxn>
                <a:cxn ang="0">
                  <a:pos x="6" y="327"/>
                </a:cxn>
                <a:cxn ang="0">
                  <a:pos x="6" y="327"/>
                </a:cxn>
                <a:cxn ang="0">
                  <a:pos x="0" y="333"/>
                </a:cxn>
                <a:cxn ang="0">
                  <a:pos x="2" y="337"/>
                </a:cxn>
                <a:cxn ang="0">
                  <a:pos x="1" y="338"/>
                </a:cxn>
                <a:cxn ang="0">
                  <a:pos x="120" y="457"/>
                </a:cxn>
                <a:cxn ang="0">
                  <a:pos x="362" y="270"/>
                </a:cxn>
                <a:cxn ang="0">
                  <a:pos x="319" y="226"/>
                </a:cxn>
              </a:cxnLst>
              <a:rect l="0" t="0" r="r" b="b"/>
              <a:pathLst>
                <a:path w="362" h="457">
                  <a:moveTo>
                    <a:pt x="319" y="226"/>
                  </a:moveTo>
                  <a:cubicBezTo>
                    <a:pt x="319" y="226"/>
                    <a:pt x="319" y="226"/>
                    <a:pt x="319" y="226"/>
                  </a:cubicBezTo>
                  <a:cubicBezTo>
                    <a:pt x="318" y="225"/>
                    <a:pt x="318" y="225"/>
                    <a:pt x="317" y="224"/>
                  </a:cubicBezTo>
                  <a:cubicBezTo>
                    <a:pt x="317" y="224"/>
                    <a:pt x="317" y="224"/>
                    <a:pt x="317" y="224"/>
                  </a:cubicBezTo>
                  <a:cubicBezTo>
                    <a:pt x="316" y="223"/>
                    <a:pt x="315" y="223"/>
                    <a:pt x="315" y="222"/>
                  </a:cubicBezTo>
                  <a:cubicBezTo>
                    <a:pt x="315" y="222"/>
                    <a:pt x="315" y="222"/>
                    <a:pt x="315" y="222"/>
                  </a:cubicBezTo>
                  <a:cubicBezTo>
                    <a:pt x="315" y="222"/>
                    <a:pt x="315" y="222"/>
                    <a:pt x="315" y="222"/>
                  </a:cubicBezTo>
                  <a:cubicBezTo>
                    <a:pt x="100" y="7"/>
                    <a:pt x="100" y="7"/>
                    <a:pt x="100" y="7"/>
                  </a:cubicBezTo>
                  <a:cubicBezTo>
                    <a:pt x="100" y="7"/>
                    <a:pt x="100" y="7"/>
                    <a:pt x="100" y="7"/>
                  </a:cubicBezTo>
                  <a:cubicBezTo>
                    <a:pt x="99" y="6"/>
                    <a:pt x="99" y="6"/>
                    <a:pt x="98" y="5"/>
                  </a:cubicBezTo>
                  <a:cubicBezTo>
                    <a:pt x="98" y="5"/>
                    <a:pt x="98" y="5"/>
                    <a:pt x="98" y="5"/>
                  </a:cubicBezTo>
                  <a:cubicBezTo>
                    <a:pt x="97" y="4"/>
                    <a:pt x="96" y="4"/>
                    <a:pt x="96" y="3"/>
                  </a:cubicBezTo>
                  <a:cubicBezTo>
                    <a:pt x="96" y="3"/>
                    <a:pt x="96" y="3"/>
                    <a:pt x="96" y="3"/>
                  </a:cubicBezTo>
                  <a:cubicBezTo>
                    <a:pt x="93" y="1"/>
                    <a:pt x="90" y="0"/>
                    <a:pt x="87" y="0"/>
                  </a:cubicBezTo>
                  <a:cubicBezTo>
                    <a:pt x="78" y="0"/>
                    <a:pt x="71" y="7"/>
                    <a:pt x="71" y="16"/>
                  </a:cubicBezTo>
                  <a:cubicBezTo>
                    <a:pt x="71" y="21"/>
                    <a:pt x="74" y="26"/>
                    <a:pt x="77" y="29"/>
                  </a:cubicBezTo>
                  <a:cubicBezTo>
                    <a:pt x="76" y="29"/>
                    <a:pt x="76" y="29"/>
                    <a:pt x="76" y="29"/>
                  </a:cubicBezTo>
                  <a:cubicBezTo>
                    <a:pt x="73" y="29"/>
                    <a:pt x="70" y="31"/>
                    <a:pt x="70" y="34"/>
                  </a:cubicBezTo>
                  <a:cubicBezTo>
                    <a:pt x="46" y="40"/>
                    <a:pt x="30" y="56"/>
                    <a:pt x="28" y="62"/>
                  </a:cubicBezTo>
                  <a:cubicBezTo>
                    <a:pt x="28" y="62"/>
                    <a:pt x="28" y="62"/>
                    <a:pt x="28" y="63"/>
                  </a:cubicBezTo>
                  <a:cubicBezTo>
                    <a:pt x="28" y="65"/>
                    <a:pt x="35" y="87"/>
                    <a:pt x="51" y="103"/>
                  </a:cubicBezTo>
                  <a:cubicBezTo>
                    <a:pt x="50" y="104"/>
                    <a:pt x="49" y="106"/>
                    <a:pt x="49" y="108"/>
                  </a:cubicBezTo>
                  <a:cubicBezTo>
                    <a:pt x="49" y="109"/>
                    <a:pt x="49" y="110"/>
                    <a:pt x="50" y="111"/>
                  </a:cubicBezTo>
                  <a:cubicBezTo>
                    <a:pt x="47" y="112"/>
                    <a:pt x="44" y="114"/>
                    <a:pt x="44" y="118"/>
                  </a:cubicBezTo>
                  <a:cubicBezTo>
                    <a:pt x="44" y="121"/>
                    <a:pt x="47" y="124"/>
                    <a:pt x="50" y="124"/>
                  </a:cubicBezTo>
                  <a:cubicBezTo>
                    <a:pt x="55" y="124"/>
                    <a:pt x="55" y="124"/>
                    <a:pt x="55" y="124"/>
                  </a:cubicBezTo>
                  <a:cubicBezTo>
                    <a:pt x="59" y="140"/>
                    <a:pt x="62" y="159"/>
                    <a:pt x="61" y="179"/>
                  </a:cubicBezTo>
                  <a:cubicBezTo>
                    <a:pt x="60" y="205"/>
                    <a:pt x="52" y="229"/>
                    <a:pt x="40" y="247"/>
                  </a:cubicBezTo>
                  <a:cubicBezTo>
                    <a:pt x="39" y="247"/>
                    <a:pt x="39" y="247"/>
                    <a:pt x="39" y="247"/>
                  </a:cubicBezTo>
                  <a:cubicBezTo>
                    <a:pt x="35" y="247"/>
                    <a:pt x="32" y="250"/>
                    <a:pt x="32" y="254"/>
                  </a:cubicBezTo>
                  <a:cubicBezTo>
                    <a:pt x="32" y="257"/>
                    <a:pt x="35" y="260"/>
                    <a:pt x="39" y="260"/>
                  </a:cubicBezTo>
                  <a:cubicBezTo>
                    <a:pt x="42" y="260"/>
                    <a:pt x="42" y="260"/>
                    <a:pt x="42" y="260"/>
                  </a:cubicBezTo>
                  <a:cubicBezTo>
                    <a:pt x="21" y="271"/>
                    <a:pt x="6" y="294"/>
                    <a:pt x="6" y="321"/>
                  </a:cubicBezTo>
                  <a:cubicBezTo>
                    <a:pt x="6" y="323"/>
                    <a:pt x="6" y="325"/>
                    <a:pt x="6" y="327"/>
                  </a:cubicBezTo>
                  <a:cubicBezTo>
                    <a:pt x="6" y="327"/>
                    <a:pt x="6" y="327"/>
                    <a:pt x="6" y="327"/>
                  </a:cubicBezTo>
                  <a:cubicBezTo>
                    <a:pt x="2" y="327"/>
                    <a:pt x="0" y="330"/>
                    <a:pt x="0" y="333"/>
                  </a:cubicBezTo>
                  <a:cubicBezTo>
                    <a:pt x="0" y="335"/>
                    <a:pt x="0" y="336"/>
                    <a:pt x="2" y="337"/>
                  </a:cubicBezTo>
                  <a:cubicBezTo>
                    <a:pt x="1" y="338"/>
                    <a:pt x="1" y="338"/>
                    <a:pt x="1" y="338"/>
                  </a:cubicBezTo>
                  <a:cubicBezTo>
                    <a:pt x="120" y="457"/>
                    <a:pt x="120" y="457"/>
                    <a:pt x="120" y="457"/>
                  </a:cubicBezTo>
                  <a:cubicBezTo>
                    <a:pt x="232" y="447"/>
                    <a:pt x="326" y="372"/>
                    <a:pt x="362" y="270"/>
                  </a:cubicBezTo>
                  <a:lnTo>
                    <a:pt x="319" y="226"/>
                  </a:lnTo>
                  <a:close/>
                </a:path>
              </a:pathLst>
            </a:custGeom>
            <a:solidFill>
              <a:srgbClr val="F99B1C"/>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88" name="Freeform 687">
              <a:extLst>
                <a:ext uri="{FF2B5EF4-FFF2-40B4-BE49-F238E27FC236}">
                  <a16:creationId xmlns:a16="http://schemas.microsoft.com/office/drawing/2014/main" id="{A19D8F8E-1845-B361-EA4E-1030B2FD487C}"/>
                </a:ext>
              </a:extLst>
            </p:cNvPr>
            <p:cNvSpPr>
              <a:spLocks/>
            </p:cNvSpPr>
            <p:nvPr/>
          </p:nvSpPr>
          <p:spPr bwMode="auto">
            <a:xfrm>
              <a:off x="8223750" y="861380"/>
              <a:ext cx="146852" cy="198643"/>
            </a:xfrm>
            <a:custGeom>
              <a:avLst/>
              <a:gdLst/>
              <a:ahLst/>
              <a:cxnLst>
                <a:cxn ang="0">
                  <a:pos x="81" y="0"/>
                </a:cxn>
                <a:cxn ang="0">
                  <a:pos x="15" y="0"/>
                </a:cxn>
                <a:cxn ang="0">
                  <a:pos x="22" y="58"/>
                </a:cxn>
                <a:cxn ang="0">
                  <a:pos x="0" y="128"/>
                </a:cxn>
                <a:cxn ang="0">
                  <a:pos x="95" y="128"/>
                </a:cxn>
                <a:cxn ang="0">
                  <a:pos x="74" y="58"/>
                </a:cxn>
                <a:cxn ang="0">
                  <a:pos x="81" y="0"/>
                </a:cxn>
              </a:cxnLst>
              <a:rect l="0" t="0" r="r" b="b"/>
              <a:pathLst>
                <a:path w="95" h="128">
                  <a:moveTo>
                    <a:pt x="81" y="0"/>
                  </a:moveTo>
                  <a:cubicBezTo>
                    <a:pt x="59" y="0"/>
                    <a:pt x="37" y="0"/>
                    <a:pt x="15" y="0"/>
                  </a:cubicBezTo>
                  <a:cubicBezTo>
                    <a:pt x="20" y="16"/>
                    <a:pt x="23" y="37"/>
                    <a:pt x="22" y="58"/>
                  </a:cubicBezTo>
                  <a:cubicBezTo>
                    <a:pt x="21" y="85"/>
                    <a:pt x="13" y="110"/>
                    <a:pt x="0" y="128"/>
                  </a:cubicBezTo>
                  <a:cubicBezTo>
                    <a:pt x="32" y="128"/>
                    <a:pt x="64" y="128"/>
                    <a:pt x="95" y="128"/>
                  </a:cubicBezTo>
                  <a:cubicBezTo>
                    <a:pt x="83" y="110"/>
                    <a:pt x="75" y="85"/>
                    <a:pt x="74" y="58"/>
                  </a:cubicBezTo>
                  <a:cubicBezTo>
                    <a:pt x="73" y="37"/>
                    <a:pt x="76" y="16"/>
                    <a:pt x="81" y="0"/>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89" name="Freeform 688">
              <a:extLst>
                <a:ext uri="{FF2B5EF4-FFF2-40B4-BE49-F238E27FC236}">
                  <a16:creationId xmlns:a16="http://schemas.microsoft.com/office/drawing/2014/main" id="{32A03C17-3C02-C2C8-96CE-4E5CF4A1B9AF}"/>
                </a:ext>
              </a:extLst>
            </p:cNvPr>
            <p:cNvSpPr>
              <a:spLocks/>
            </p:cNvSpPr>
            <p:nvPr/>
          </p:nvSpPr>
          <p:spPr bwMode="auto">
            <a:xfrm>
              <a:off x="8212605" y="1056746"/>
              <a:ext cx="169142" cy="19668"/>
            </a:xfrm>
            <a:custGeom>
              <a:avLst/>
              <a:gdLst/>
              <a:ahLst/>
              <a:cxnLst>
                <a:cxn ang="0">
                  <a:pos x="109" y="7"/>
                </a:cxn>
                <a:cxn ang="0">
                  <a:pos x="103" y="13"/>
                </a:cxn>
                <a:cxn ang="0">
                  <a:pos x="7" y="13"/>
                </a:cxn>
                <a:cxn ang="0">
                  <a:pos x="0" y="7"/>
                </a:cxn>
                <a:cxn ang="0">
                  <a:pos x="0" y="7"/>
                </a:cxn>
                <a:cxn ang="0">
                  <a:pos x="7" y="0"/>
                </a:cxn>
                <a:cxn ang="0">
                  <a:pos x="103" y="0"/>
                </a:cxn>
                <a:cxn ang="0">
                  <a:pos x="109" y="7"/>
                </a:cxn>
              </a:cxnLst>
              <a:rect l="0" t="0" r="r" b="b"/>
              <a:pathLst>
                <a:path w="109" h="13">
                  <a:moveTo>
                    <a:pt x="109" y="7"/>
                  </a:moveTo>
                  <a:cubicBezTo>
                    <a:pt x="109" y="10"/>
                    <a:pt x="106" y="13"/>
                    <a:pt x="103" y="13"/>
                  </a:cubicBezTo>
                  <a:cubicBezTo>
                    <a:pt x="7" y="13"/>
                    <a:pt x="7" y="13"/>
                    <a:pt x="7" y="13"/>
                  </a:cubicBezTo>
                  <a:cubicBezTo>
                    <a:pt x="3" y="13"/>
                    <a:pt x="0" y="10"/>
                    <a:pt x="0" y="7"/>
                  </a:cubicBezTo>
                  <a:cubicBezTo>
                    <a:pt x="0" y="7"/>
                    <a:pt x="0" y="7"/>
                    <a:pt x="0" y="7"/>
                  </a:cubicBezTo>
                  <a:cubicBezTo>
                    <a:pt x="0" y="3"/>
                    <a:pt x="3" y="0"/>
                    <a:pt x="7" y="0"/>
                  </a:cubicBezTo>
                  <a:cubicBezTo>
                    <a:pt x="103" y="0"/>
                    <a:pt x="103" y="0"/>
                    <a:pt x="103" y="0"/>
                  </a:cubicBezTo>
                  <a:cubicBezTo>
                    <a:pt x="106" y="0"/>
                    <a:pt x="109" y="3"/>
                    <a:pt x="109" y="7"/>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90" name="Freeform 689">
              <a:extLst>
                <a:ext uri="{FF2B5EF4-FFF2-40B4-BE49-F238E27FC236}">
                  <a16:creationId xmlns:a16="http://schemas.microsoft.com/office/drawing/2014/main" id="{08A2AAA8-1137-8E4F-1E9B-63A7DA1BF752}"/>
                </a:ext>
              </a:extLst>
            </p:cNvPr>
            <p:cNvSpPr>
              <a:spLocks/>
            </p:cNvSpPr>
            <p:nvPr/>
          </p:nvSpPr>
          <p:spPr bwMode="auto">
            <a:xfrm>
              <a:off x="8163436" y="1180652"/>
              <a:ext cx="269447" cy="18356"/>
            </a:xfrm>
            <a:custGeom>
              <a:avLst/>
              <a:gdLst/>
              <a:ahLst/>
              <a:cxnLst>
                <a:cxn ang="0">
                  <a:pos x="174" y="6"/>
                </a:cxn>
                <a:cxn ang="0">
                  <a:pos x="168" y="12"/>
                </a:cxn>
                <a:cxn ang="0">
                  <a:pos x="6" y="12"/>
                </a:cxn>
                <a:cxn ang="0">
                  <a:pos x="0" y="6"/>
                </a:cxn>
                <a:cxn ang="0">
                  <a:pos x="0" y="6"/>
                </a:cxn>
                <a:cxn ang="0">
                  <a:pos x="6" y="0"/>
                </a:cxn>
                <a:cxn ang="0">
                  <a:pos x="168" y="0"/>
                </a:cxn>
                <a:cxn ang="0">
                  <a:pos x="174" y="6"/>
                </a:cxn>
              </a:cxnLst>
              <a:rect l="0" t="0" r="r" b="b"/>
              <a:pathLst>
                <a:path w="174" h="12">
                  <a:moveTo>
                    <a:pt x="174" y="6"/>
                  </a:moveTo>
                  <a:cubicBezTo>
                    <a:pt x="174" y="9"/>
                    <a:pt x="171" y="12"/>
                    <a:pt x="168" y="12"/>
                  </a:cubicBezTo>
                  <a:cubicBezTo>
                    <a:pt x="6" y="12"/>
                    <a:pt x="6" y="12"/>
                    <a:pt x="6" y="12"/>
                  </a:cubicBezTo>
                  <a:cubicBezTo>
                    <a:pt x="2" y="12"/>
                    <a:pt x="0" y="9"/>
                    <a:pt x="0" y="6"/>
                  </a:cubicBezTo>
                  <a:cubicBezTo>
                    <a:pt x="0" y="6"/>
                    <a:pt x="0" y="6"/>
                    <a:pt x="0" y="6"/>
                  </a:cubicBezTo>
                  <a:cubicBezTo>
                    <a:pt x="0" y="3"/>
                    <a:pt x="2" y="0"/>
                    <a:pt x="6" y="0"/>
                  </a:cubicBezTo>
                  <a:cubicBezTo>
                    <a:pt x="168" y="0"/>
                    <a:pt x="168" y="0"/>
                    <a:pt x="168" y="0"/>
                  </a:cubicBezTo>
                  <a:cubicBezTo>
                    <a:pt x="171" y="0"/>
                    <a:pt x="174" y="3"/>
                    <a:pt x="174" y="6"/>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91" name="Freeform 690">
              <a:extLst>
                <a:ext uri="{FF2B5EF4-FFF2-40B4-BE49-F238E27FC236}">
                  <a16:creationId xmlns:a16="http://schemas.microsoft.com/office/drawing/2014/main" id="{3D7BBA83-1F45-4199-F53E-03EE0A67C0E8}"/>
                </a:ext>
              </a:extLst>
            </p:cNvPr>
            <p:cNvSpPr>
              <a:spLocks/>
            </p:cNvSpPr>
            <p:nvPr/>
          </p:nvSpPr>
          <p:spPr bwMode="auto">
            <a:xfrm>
              <a:off x="8231617" y="846302"/>
              <a:ext cx="131773" cy="19668"/>
            </a:xfrm>
            <a:custGeom>
              <a:avLst/>
              <a:gdLst/>
              <a:ahLst/>
              <a:cxnLst>
                <a:cxn ang="0">
                  <a:pos x="85" y="7"/>
                </a:cxn>
                <a:cxn ang="0">
                  <a:pos x="79" y="13"/>
                </a:cxn>
                <a:cxn ang="0">
                  <a:pos x="6" y="13"/>
                </a:cxn>
                <a:cxn ang="0">
                  <a:pos x="0" y="7"/>
                </a:cxn>
                <a:cxn ang="0">
                  <a:pos x="0" y="7"/>
                </a:cxn>
                <a:cxn ang="0">
                  <a:pos x="6" y="0"/>
                </a:cxn>
                <a:cxn ang="0">
                  <a:pos x="79" y="0"/>
                </a:cxn>
                <a:cxn ang="0">
                  <a:pos x="85" y="7"/>
                </a:cxn>
              </a:cxnLst>
              <a:rect l="0" t="0" r="r" b="b"/>
              <a:pathLst>
                <a:path w="85" h="13">
                  <a:moveTo>
                    <a:pt x="85" y="7"/>
                  </a:moveTo>
                  <a:cubicBezTo>
                    <a:pt x="85" y="10"/>
                    <a:pt x="83" y="13"/>
                    <a:pt x="79" y="13"/>
                  </a:cubicBezTo>
                  <a:cubicBezTo>
                    <a:pt x="6" y="13"/>
                    <a:pt x="6" y="13"/>
                    <a:pt x="6" y="13"/>
                  </a:cubicBezTo>
                  <a:cubicBezTo>
                    <a:pt x="3" y="13"/>
                    <a:pt x="0" y="10"/>
                    <a:pt x="0" y="7"/>
                  </a:cubicBezTo>
                  <a:cubicBezTo>
                    <a:pt x="0" y="7"/>
                    <a:pt x="0" y="7"/>
                    <a:pt x="0" y="7"/>
                  </a:cubicBezTo>
                  <a:cubicBezTo>
                    <a:pt x="0" y="3"/>
                    <a:pt x="3" y="0"/>
                    <a:pt x="6" y="0"/>
                  </a:cubicBezTo>
                  <a:cubicBezTo>
                    <a:pt x="79" y="0"/>
                    <a:pt x="79" y="0"/>
                    <a:pt x="79" y="0"/>
                  </a:cubicBezTo>
                  <a:cubicBezTo>
                    <a:pt x="83" y="0"/>
                    <a:pt x="85" y="3"/>
                    <a:pt x="85" y="7"/>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92" name="Freeform 691">
              <a:extLst>
                <a:ext uri="{FF2B5EF4-FFF2-40B4-BE49-F238E27FC236}">
                  <a16:creationId xmlns:a16="http://schemas.microsoft.com/office/drawing/2014/main" id="{C82A72DF-CBA0-C0C1-F1D5-996D4616C837}"/>
                </a:ext>
              </a:extLst>
            </p:cNvPr>
            <p:cNvSpPr>
              <a:spLocks/>
            </p:cNvSpPr>
            <p:nvPr/>
          </p:nvSpPr>
          <p:spPr bwMode="auto">
            <a:xfrm>
              <a:off x="8271608" y="719118"/>
              <a:ext cx="52447" cy="18356"/>
            </a:xfrm>
            <a:custGeom>
              <a:avLst/>
              <a:gdLst/>
              <a:ahLst/>
              <a:cxnLst>
                <a:cxn ang="0">
                  <a:pos x="34" y="6"/>
                </a:cxn>
                <a:cxn ang="0">
                  <a:pos x="27" y="12"/>
                </a:cxn>
                <a:cxn ang="0">
                  <a:pos x="6" y="12"/>
                </a:cxn>
                <a:cxn ang="0">
                  <a:pos x="0" y="6"/>
                </a:cxn>
                <a:cxn ang="0">
                  <a:pos x="0" y="6"/>
                </a:cxn>
                <a:cxn ang="0">
                  <a:pos x="6" y="0"/>
                </a:cxn>
                <a:cxn ang="0">
                  <a:pos x="27" y="0"/>
                </a:cxn>
                <a:cxn ang="0">
                  <a:pos x="34" y="6"/>
                </a:cxn>
              </a:cxnLst>
              <a:rect l="0" t="0" r="r" b="b"/>
              <a:pathLst>
                <a:path w="34" h="12">
                  <a:moveTo>
                    <a:pt x="34" y="6"/>
                  </a:moveTo>
                  <a:cubicBezTo>
                    <a:pt x="34" y="10"/>
                    <a:pt x="31" y="12"/>
                    <a:pt x="27" y="12"/>
                  </a:cubicBezTo>
                  <a:cubicBezTo>
                    <a:pt x="6" y="12"/>
                    <a:pt x="6" y="12"/>
                    <a:pt x="6" y="12"/>
                  </a:cubicBezTo>
                  <a:cubicBezTo>
                    <a:pt x="3" y="12"/>
                    <a:pt x="0" y="10"/>
                    <a:pt x="0" y="6"/>
                  </a:cubicBezTo>
                  <a:cubicBezTo>
                    <a:pt x="0" y="6"/>
                    <a:pt x="0" y="6"/>
                    <a:pt x="0" y="6"/>
                  </a:cubicBezTo>
                  <a:cubicBezTo>
                    <a:pt x="0" y="3"/>
                    <a:pt x="3" y="0"/>
                    <a:pt x="6" y="0"/>
                  </a:cubicBezTo>
                  <a:cubicBezTo>
                    <a:pt x="27" y="0"/>
                    <a:pt x="27" y="0"/>
                    <a:pt x="27" y="0"/>
                  </a:cubicBezTo>
                  <a:cubicBezTo>
                    <a:pt x="31" y="0"/>
                    <a:pt x="34" y="3"/>
                    <a:pt x="34" y="6"/>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93" name="Freeform 692">
              <a:extLst>
                <a:ext uri="{FF2B5EF4-FFF2-40B4-BE49-F238E27FC236}">
                  <a16:creationId xmlns:a16="http://schemas.microsoft.com/office/drawing/2014/main" id="{9557C730-2848-C3F9-72FA-3C3C30AD4529}"/>
                </a:ext>
              </a:extLst>
            </p:cNvPr>
            <p:cNvSpPr>
              <a:spLocks/>
            </p:cNvSpPr>
            <p:nvPr/>
          </p:nvSpPr>
          <p:spPr bwMode="auto">
            <a:xfrm>
              <a:off x="8245385" y="813522"/>
              <a:ext cx="105550" cy="20323"/>
            </a:xfrm>
            <a:custGeom>
              <a:avLst/>
              <a:gdLst/>
              <a:ahLst/>
              <a:cxnLst>
                <a:cxn ang="0">
                  <a:pos x="68" y="7"/>
                </a:cxn>
                <a:cxn ang="0">
                  <a:pos x="62" y="13"/>
                </a:cxn>
                <a:cxn ang="0">
                  <a:pos x="6" y="13"/>
                </a:cxn>
                <a:cxn ang="0">
                  <a:pos x="0" y="7"/>
                </a:cxn>
                <a:cxn ang="0">
                  <a:pos x="0" y="7"/>
                </a:cxn>
                <a:cxn ang="0">
                  <a:pos x="6" y="0"/>
                </a:cxn>
                <a:cxn ang="0">
                  <a:pos x="62" y="0"/>
                </a:cxn>
                <a:cxn ang="0">
                  <a:pos x="68" y="7"/>
                </a:cxn>
              </a:cxnLst>
              <a:rect l="0" t="0" r="r" b="b"/>
              <a:pathLst>
                <a:path w="68" h="13">
                  <a:moveTo>
                    <a:pt x="68" y="7"/>
                  </a:moveTo>
                  <a:cubicBezTo>
                    <a:pt x="68" y="10"/>
                    <a:pt x="65" y="13"/>
                    <a:pt x="62" y="13"/>
                  </a:cubicBezTo>
                  <a:cubicBezTo>
                    <a:pt x="6" y="13"/>
                    <a:pt x="6" y="13"/>
                    <a:pt x="6" y="13"/>
                  </a:cubicBezTo>
                  <a:cubicBezTo>
                    <a:pt x="2" y="13"/>
                    <a:pt x="0" y="10"/>
                    <a:pt x="0" y="7"/>
                  </a:cubicBezTo>
                  <a:cubicBezTo>
                    <a:pt x="0" y="7"/>
                    <a:pt x="0" y="7"/>
                    <a:pt x="0" y="7"/>
                  </a:cubicBezTo>
                  <a:cubicBezTo>
                    <a:pt x="0" y="3"/>
                    <a:pt x="2" y="0"/>
                    <a:pt x="6" y="0"/>
                  </a:cubicBezTo>
                  <a:cubicBezTo>
                    <a:pt x="62" y="0"/>
                    <a:pt x="62" y="0"/>
                    <a:pt x="62" y="0"/>
                  </a:cubicBezTo>
                  <a:cubicBezTo>
                    <a:pt x="65" y="0"/>
                    <a:pt x="68" y="3"/>
                    <a:pt x="68" y="7"/>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94" name="Freeform 693">
              <a:extLst>
                <a:ext uri="{FF2B5EF4-FFF2-40B4-BE49-F238E27FC236}">
                  <a16:creationId xmlns:a16="http://schemas.microsoft.com/office/drawing/2014/main" id="{2E0091AD-F123-8A8E-80A2-424644E66910}"/>
                </a:ext>
              </a:extLst>
            </p:cNvPr>
            <p:cNvSpPr>
              <a:spLocks/>
            </p:cNvSpPr>
            <p:nvPr/>
          </p:nvSpPr>
          <p:spPr bwMode="auto">
            <a:xfrm>
              <a:off x="8172614" y="1065924"/>
              <a:ext cx="251090" cy="120628"/>
            </a:xfrm>
            <a:custGeom>
              <a:avLst/>
              <a:gdLst/>
              <a:ahLst/>
              <a:cxnLst>
                <a:cxn ang="0">
                  <a:pos x="99" y="0"/>
                </a:cxn>
                <a:cxn ang="0">
                  <a:pos x="81" y="3"/>
                </a:cxn>
                <a:cxn ang="0">
                  <a:pos x="62" y="0"/>
                </a:cxn>
                <a:cxn ang="0">
                  <a:pos x="0" y="68"/>
                </a:cxn>
                <a:cxn ang="0">
                  <a:pos x="1" y="78"/>
                </a:cxn>
                <a:cxn ang="0">
                  <a:pos x="38" y="78"/>
                </a:cxn>
                <a:cxn ang="0">
                  <a:pos x="124" y="78"/>
                </a:cxn>
                <a:cxn ang="0">
                  <a:pos x="161" y="78"/>
                </a:cxn>
                <a:cxn ang="0">
                  <a:pos x="162" y="68"/>
                </a:cxn>
                <a:cxn ang="0">
                  <a:pos x="99" y="0"/>
                </a:cxn>
              </a:cxnLst>
              <a:rect l="0" t="0" r="r" b="b"/>
              <a:pathLst>
                <a:path w="162" h="78">
                  <a:moveTo>
                    <a:pt x="99" y="0"/>
                  </a:moveTo>
                  <a:cubicBezTo>
                    <a:pt x="93" y="0"/>
                    <a:pt x="87" y="1"/>
                    <a:pt x="81" y="3"/>
                  </a:cubicBezTo>
                  <a:cubicBezTo>
                    <a:pt x="75" y="1"/>
                    <a:pt x="69" y="0"/>
                    <a:pt x="62" y="0"/>
                  </a:cubicBezTo>
                  <a:cubicBezTo>
                    <a:pt x="28" y="0"/>
                    <a:pt x="0" y="31"/>
                    <a:pt x="0" y="68"/>
                  </a:cubicBezTo>
                  <a:cubicBezTo>
                    <a:pt x="0" y="71"/>
                    <a:pt x="0" y="74"/>
                    <a:pt x="1" y="78"/>
                  </a:cubicBezTo>
                  <a:cubicBezTo>
                    <a:pt x="38" y="78"/>
                    <a:pt x="38" y="78"/>
                    <a:pt x="38" y="78"/>
                  </a:cubicBezTo>
                  <a:cubicBezTo>
                    <a:pt x="124" y="78"/>
                    <a:pt x="124" y="78"/>
                    <a:pt x="124" y="78"/>
                  </a:cubicBezTo>
                  <a:cubicBezTo>
                    <a:pt x="161" y="78"/>
                    <a:pt x="161" y="78"/>
                    <a:pt x="161" y="78"/>
                  </a:cubicBezTo>
                  <a:cubicBezTo>
                    <a:pt x="161" y="74"/>
                    <a:pt x="162" y="71"/>
                    <a:pt x="162" y="68"/>
                  </a:cubicBezTo>
                  <a:cubicBezTo>
                    <a:pt x="162" y="31"/>
                    <a:pt x="134" y="0"/>
                    <a:pt x="99" y="0"/>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95" name="Oval 694">
              <a:extLst>
                <a:ext uri="{FF2B5EF4-FFF2-40B4-BE49-F238E27FC236}">
                  <a16:creationId xmlns:a16="http://schemas.microsoft.com/office/drawing/2014/main" id="{9A08E1C9-BE2D-42A9-864F-888A4CCB7405}"/>
                </a:ext>
              </a:extLst>
            </p:cNvPr>
            <p:cNvSpPr>
              <a:spLocks noChangeArrowheads="1"/>
            </p:cNvSpPr>
            <p:nvPr/>
          </p:nvSpPr>
          <p:spPr bwMode="auto">
            <a:xfrm>
              <a:off x="8273575" y="673882"/>
              <a:ext cx="49169" cy="49825"/>
            </a:xfrm>
            <a:prstGeom prst="ellipse">
              <a:avLst/>
            </a:pr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96" name="Freeform 695">
              <a:extLst>
                <a:ext uri="{FF2B5EF4-FFF2-40B4-BE49-F238E27FC236}">
                  <a16:creationId xmlns:a16="http://schemas.microsoft.com/office/drawing/2014/main" id="{D181B3C2-2E78-7497-2BEC-79AA6E791D69}"/>
                </a:ext>
              </a:extLst>
            </p:cNvPr>
            <p:cNvSpPr>
              <a:spLocks/>
            </p:cNvSpPr>
            <p:nvPr/>
          </p:nvSpPr>
          <p:spPr bwMode="auto">
            <a:xfrm>
              <a:off x="8288654" y="678471"/>
              <a:ext cx="34091" cy="45236"/>
            </a:xfrm>
            <a:custGeom>
              <a:avLst/>
              <a:gdLst/>
              <a:ahLst/>
              <a:cxnLst>
                <a:cxn ang="0">
                  <a:pos x="15" y="0"/>
                </a:cxn>
                <a:cxn ang="0">
                  <a:pos x="0" y="16"/>
                </a:cxn>
                <a:cxn ang="0">
                  <a:pos x="7" y="29"/>
                </a:cxn>
                <a:cxn ang="0">
                  <a:pos x="22" y="13"/>
                </a:cxn>
                <a:cxn ang="0">
                  <a:pos x="15" y="0"/>
                </a:cxn>
              </a:cxnLst>
              <a:rect l="0" t="0" r="r" b="b"/>
              <a:pathLst>
                <a:path w="22" h="29">
                  <a:moveTo>
                    <a:pt x="15" y="0"/>
                  </a:moveTo>
                  <a:cubicBezTo>
                    <a:pt x="7" y="1"/>
                    <a:pt x="0" y="7"/>
                    <a:pt x="0" y="16"/>
                  </a:cubicBezTo>
                  <a:cubicBezTo>
                    <a:pt x="0" y="21"/>
                    <a:pt x="3" y="26"/>
                    <a:pt x="7" y="29"/>
                  </a:cubicBezTo>
                  <a:cubicBezTo>
                    <a:pt x="15" y="28"/>
                    <a:pt x="22" y="22"/>
                    <a:pt x="22" y="13"/>
                  </a:cubicBezTo>
                  <a:cubicBezTo>
                    <a:pt x="22" y="8"/>
                    <a:pt x="19" y="3"/>
                    <a:pt x="15" y="0"/>
                  </a:cubicBez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97" name="Freeform 696">
              <a:extLst>
                <a:ext uri="{FF2B5EF4-FFF2-40B4-BE49-F238E27FC236}">
                  <a16:creationId xmlns:a16="http://schemas.microsoft.com/office/drawing/2014/main" id="{3B1B0775-1FFB-5826-2AE3-FE4887E81222}"/>
                </a:ext>
              </a:extLst>
            </p:cNvPr>
            <p:cNvSpPr>
              <a:spLocks/>
            </p:cNvSpPr>
            <p:nvPr/>
          </p:nvSpPr>
          <p:spPr bwMode="auto">
            <a:xfrm>
              <a:off x="8206705" y="723707"/>
              <a:ext cx="182909" cy="71459"/>
            </a:xfrm>
            <a:custGeom>
              <a:avLst/>
              <a:gdLst/>
              <a:ahLst/>
              <a:cxnLst>
                <a:cxn ang="0">
                  <a:pos x="117" y="31"/>
                </a:cxn>
                <a:cxn ang="0">
                  <a:pos x="59" y="46"/>
                </a:cxn>
                <a:cxn ang="0">
                  <a:pos x="0" y="31"/>
                </a:cxn>
                <a:cxn ang="0">
                  <a:pos x="59" y="0"/>
                </a:cxn>
                <a:cxn ang="0">
                  <a:pos x="117" y="31"/>
                </a:cxn>
              </a:cxnLst>
              <a:rect l="0" t="0" r="r" b="b"/>
              <a:pathLst>
                <a:path w="118" h="46">
                  <a:moveTo>
                    <a:pt x="117" y="31"/>
                  </a:moveTo>
                  <a:cubicBezTo>
                    <a:pt x="118" y="37"/>
                    <a:pt x="91" y="45"/>
                    <a:pt x="59" y="46"/>
                  </a:cubicBezTo>
                  <a:cubicBezTo>
                    <a:pt x="26" y="45"/>
                    <a:pt x="0" y="37"/>
                    <a:pt x="0" y="31"/>
                  </a:cubicBezTo>
                  <a:cubicBezTo>
                    <a:pt x="0" y="24"/>
                    <a:pt x="25" y="1"/>
                    <a:pt x="59" y="0"/>
                  </a:cubicBezTo>
                  <a:cubicBezTo>
                    <a:pt x="93" y="1"/>
                    <a:pt x="117" y="24"/>
                    <a:pt x="117" y="31"/>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98" name="Freeform 697">
              <a:extLst>
                <a:ext uri="{FF2B5EF4-FFF2-40B4-BE49-F238E27FC236}">
                  <a16:creationId xmlns:a16="http://schemas.microsoft.com/office/drawing/2014/main" id="{A9696220-28CE-0725-5716-3E80D31727C2}"/>
                </a:ext>
              </a:extLst>
            </p:cNvPr>
            <p:cNvSpPr>
              <a:spLocks/>
            </p:cNvSpPr>
            <p:nvPr/>
          </p:nvSpPr>
          <p:spPr bwMode="auto">
            <a:xfrm>
              <a:off x="8205394" y="748619"/>
              <a:ext cx="185532" cy="108172"/>
            </a:xfrm>
            <a:custGeom>
              <a:avLst/>
              <a:gdLst/>
              <a:ahLst/>
              <a:cxnLst>
                <a:cxn ang="0">
                  <a:pos x="118" y="15"/>
                </a:cxn>
                <a:cxn ang="0">
                  <a:pos x="60" y="70"/>
                </a:cxn>
                <a:cxn ang="0">
                  <a:pos x="1" y="15"/>
                </a:cxn>
                <a:cxn ang="0">
                  <a:pos x="60" y="0"/>
                </a:cxn>
                <a:cxn ang="0">
                  <a:pos x="118" y="15"/>
                </a:cxn>
              </a:cxnLst>
              <a:rect l="0" t="0" r="r" b="b"/>
              <a:pathLst>
                <a:path w="120" h="70">
                  <a:moveTo>
                    <a:pt x="118" y="15"/>
                  </a:moveTo>
                  <a:cubicBezTo>
                    <a:pt x="118" y="18"/>
                    <a:pt x="103" y="68"/>
                    <a:pt x="60" y="70"/>
                  </a:cubicBezTo>
                  <a:cubicBezTo>
                    <a:pt x="17" y="68"/>
                    <a:pt x="1" y="18"/>
                    <a:pt x="1" y="15"/>
                  </a:cubicBezTo>
                  <a:cubicBezTo>
                    <a:pt x="0" y="11"/>
                    <a:pt x="27" y="2"/>
                    <a:pt x="60" y="0"/>
                  </a:cubicBezTo>
                  <a:cubicBezTo>
                    <a:pt x="92" y="2"/>
                    <a:pt x="120" y="11"/>
                    <a:pt x="118" y="15"/>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99" name="Freeform 698">
              <a:extLst>
                <a:ext uri="{FF2B5EF4-FFF2-40B4-BE49-F238E27FC236}">
                  <a16:creationId xmlns:a16="http://schemas.microsoft.com/office/drawing/2014/main" id="{3421834B-A3A5-8C9B-1FF0-B1F9990BDF7A}"/>
                </a:ext>
              </a:extLst>
            </p:cNvPr>
            <p:cNvSpPr>
              <a:spLocks/>
            </p:cNvSpPr>
            <p:nvPr/>
          </p:nvSpPr>
          <p:spPr bwMode="auto">
            <a:xfrm>
              <a:off x="8239484" y="831879"/>
              <a:ext cx="117350" cy="19012"/>
            </a:xfrm>
            <a:custGeom>
              <a:avLst/>
              <a:gdLst/>
              <a:ahLst/>
              <a:cxnLst>
                <a:cxn ang="0">
                  <a:pos x="76" y="6"/>
                </a:cxn>
                <a:cxn ang="0">
                  <a:pos x="69" y="12"/>
                </a:cxn>
                <a:cxn ang="0">
                  <a:pos x="6" y="12"/>
                </a:cxn>
                <a:cxn ang="0">
                  <a:pos x="0" y="6"/>
                </a:cxn>
                <a:cxn ang="0">
                  <a:pos x="0" y="6"/>
                </a:cxn>
                <a:cxn ang="0">
                  <a:pos x="6" y="0"/>
                </a:cxn>
                <a:cxn ang="0">
                  <a:pos x="69" y="0"/>
                </a:cxn>
                <a:cxn ang="0">
                  <a:pos x="76" y="6"/>
                </a:cxn>
              </a:cxnLst>
              <a:rect l="0" t="0" r="r" b="b"/>
              <a:pathLst>
                <a:path w="76" h="12">
                  <a:moveTo>
                    <a:pt x="76" y="6"/>
                  </a:moveTo>
                  <a:cubicBezTo>
                    <a:pt x="76" y="9"/>
                    <a:pt x="73" y="12"/>
                    <a:pt x="69" y="12"/>
                  </a:cubicBezTo>
                  <a:cubicBezTo>
                    <a:pt x="6" y="12"/>
                    <a:pt x="6" y="12"/>
                    <a:pt x="6" y="12"/>
                  </a:cubicBezTo>
                  <a:cubicBezTo>
                    <a:pt x="3" y="12"/>
                    <a:pt x="0" y="9"/>
                    <a:pt x="0" y="6"/>
                  </a:cubicBezTo>
                  <a:cubicBezTo>
                    <a:pt x="0" y="6"/>
                    <a:pt x="0" y="6"/>
                    <a:pt x="0" y="6"/>
                  </a:cubicBezTo>
                  <a:cubicBezTo>
                    <a:pt x="0" y="2"/>
                    <a:pt x="3" y="0"/>
                    <a:pt x="6" y="0"/>
                  </a:cubicBezTo>
                  <a:cubicBezTo>
                    <a:pt x="69" y="0"/>
                    <a:pt x="69" y="0"/>
                    <a:pt x="69" y="0"/>
                  </a:cubicBezTo>
                  <a:cubicBezTo>
                    <a:pt x="73" y="0"/>
                    <a:pt x="76" y="2"/>
                    <a:pt x="76" y="6"/>
                  </a:cubicBez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00" name="Freeform 699">
              <a:extLst>
                <a:ext uri="{FF2B5EF4-FFF2-40B4-BE49-F238E27FC236}">
                  <a16:creationId xmlns:a16="http://schemas.microsoft.com/office/drawing/2014/main" id="{C8ABFCFA-85DF-A2C6-CA92-1D97BF8B75C9}"/>
                </a:ext>
              </a:extLst>
            </p:cNvPr>
            <p:cNvSpPr>
              <a:spLocks/>
            </p:cNvSpPr>
            <p:nvPr/>
          </p:nvSpPr>
          <p:spPr bwMode="auto">
            <a:xfrm>
              <a:off x="8297832" y="865970"/>
              <a:ext cx="71459" cy="190776"/>
            </a:xfrm>
            <a:custGeom>
              <a:avLst/>
              <a:gdLst/>
              <a:ahLst/>
              <a:cxnLst>
                <a:cxn ang="0">
                  <a:pos x="26" y="55"/>
                </a:cxn>
                <a:cxn ang="0">
                  <a:pos x="32" y="0"/>
                </a:cxn>
                <a:cxn ang="0">
                  <a:pos x="0" y="0"/>
                </a:cxn>
                <a:cxn ang="0">
                  <a:pos x="0" y="123"/>
                </a:cxn>
                <a:cxn ang="0">
                  <a:pos x="46" y="123"/>
                </a:cxn>
                <a:cxn ang="0">
                  <a:pos x="26" y="55"/>
                </a:cxn>
              </a:cxnLst>
              <a:rect l="0" t="0" r="r" b="b"/>
              <a:pathLst>
                <a:path w="46" h="123">
                  <a:moveTo>
                    <a:pt x="26" y="55"/>
                  </a:moveTo>
                  <a:cubicBezTo>
                    <a:pt x="25" y="35"/>
                    <a:pt x="27" y="16"/>
                    <a:pt x="32" y="0"/>
                  </a:cubicBezTo>
                  <a:cubicBezTo>
                    <a:pt x="0" y="0"/>
                    <a:pt x="0" y="0"/>
                    <a:pt x="0" y="0"/>
                  </a:cubicBezTo>
                  <a:cubicBezTo>
                    <a:pt x="0" y="123"/>
                    <a:pt x="0" y="123"/>
                    <a:pt x="0" y="123"/>
                  </a:cubicBezTo>
                  <a:cubicBezTo>
                    <a:pt x="46" y="123"/>
                    <a:pt x="46" y="123"/>
                    <a:pt x="46" y="123"/>
                  </a:cubicBezTo>
                  <a:cubicBezTo>
                    <a:pt x="34" y="105"/>
                    <a:pt x="27" y="81"/>
                    <a:pt x="26" y="55"/>
                  </a:cubicBez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01" name="Freeform 700">
              <a:extLst>
                <a:ext uri="{FF2B5EF4-FFF2-40B4-BE49-F238E27FC236}">
                  <a16:creationId xmlns:a16="http://schemas.microsoft.com/office/drawing/2014/main" id="{9057B625-1B4A-6712-0DD7-8CCFF5DBBFA9}"/>
                </a:ext>
              </a:extLst>
            </p:cNvPr>
            <p:cNvSpPr>
              <a:spLocks/>
            </p:cNvSpPr>
            <p:nvPr/>
          </p:nvSpPr>
          <p:spPr bwMode="auto">
            <a:xfrm>
              <a:off x="8297832" y="1056746"/>
              <a:ext cx="83915" cy="19668"/>
            </a:xfrm>
            <a:custGeom>
              <a:avLst/>
              <a:gdLst/>
              <a:ahLst/>
              <a:cxnLst>
                <a:cxn ang="0">
                  <a:pos x="18" y="6"/>
                </a:cxn>
                <a:cxn ang="0">
                  <a:pos x="45" y="13"/>
                </a:cxn>
                <a:cxn ang="0">
                  <a:pos x="48" y="13"/>
                </a:cxn>
                <a:cxn ang="0">
                  <a:pos x="54" y="7"/>
                </a:cxn>
                <a:cxn ang="0">
                  <a:pos x="48" y="0"/>
                </a:cxn>
                <a:cxn ang="0">
                  <a:pos x="46" y="0"/>
                </a:cxn>
                <a:cxn ang="0">
                  <a:pos x="0" y="0"/>
                </a:cxn>
                <a:cxn ang="0">
                  <a:pos x="0" y="9"/>
                </a:cxn>
                <a:cxn ang="0">
                  <a:pos x="0" y="9"/>
                </a:cxn>
                <a:cxn ang="0">
                  <a:pos x="18" y="6"/>
                </a:cxn>
              </a:cxnLst>
              <a:rect l="0" t="0" r="r" b="b"/>
              <a:pathLst>
                <a:path w="54" h="13">
                  <a:moveTo>
                    <a:pt x="18" y="6"/>
                  </a:moveTo>
                  <a:cubicBezTo>
                    <a:pt x="28" y="6"/>
                    <a:pt x="37" y="9"/>
                    <a:pt x="45" y="13"/>
                  </a:cubicBezTo>
                  <a:cubicBezTo>
                    <a:pt x="48" y="13"/>
                    <a:pt x="48" y="13"/>
                    <a:pt x="48" y="13"/>
                  </a:cubicBezTo>
                  <a:cubicBezTo>
                    <a:pt x="51" y="13"/>
                    <a:pt x="54" y="10"/>
                    <a:pt x="54" y="7"/>
                  </a:cubicBezTo>
                  <a:cubicBezTo>
                    <a:pt x="54" y="3"/>
                    <a:pt x="51" y="0"/>
                    <a:pt x="48" y="0"/>
                  </a:cubicBezTo>
                  <a:cubicBezTo>
                    <a:pt x="46" y="0"/>
                    <a:pt x="46" y="0"/>
                    <a:pt x="46" y="0"/>
                  </a:cubicBezTo>
                  <a:cubicBezTo>
                    <a:pt x="0" y="0"/>
                    <a:pt x="0" y="0"/>
                    <a:pt x="0" y="0"/>
                  </a:cubicBezTo>
                  <a:cubicBezTo>
                    <a:pt x="0" y="9"/>
                    <a:pt x="0" y="9"/>
                    <a:pt x="0" y="9"/>
                  </a:cubicBezTo>
                  <a:cubicBezTo>
                    <a:pt x="0" y="9"/>
                    <a:pt x="0" y="9"/>
                    <a:pt x="0" y="9"/>
                  </a:cubicBezTo>
                  <a:cubicBezTo>
                    <a:pt x="6" y="7"/>
                    <a:pt x="12" y="6"/>
                    <a:pt x="18" y="6"/>
                  </a:cubicBez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02" name="Freeform 701">
              <a:extLst>
                <a:ext uri="{FF2B5EF4-FFF2-40B4-BE49-F238E27FC236}">
                  <a16:creationId xmlns:a16="http://schemas.microsoft.com/office/drawing/2014/main" id="{142A7E92-DE33-B16B-2C01-9DFCF51B1DB3}"/>
                </a:ext>
              </a:extLst>
            </p:cNvPr>
            <p:cNvSpPr>
              <a:spLocks/>
            </p:cNvSpPr>
            <p:nvPr/>
          </p:nvSpPr>
          <p:spPr bwMode="auto">
            <a:xfrm>
              <a:off x="8297832" y="1180652"/>
              <a:ext cx="135051" cy="18356"/>
            </a:xfrm>
            <a:custGeom>
              <a:avLst/>
              <a:gdLst/>
              <a:ahLst/>
              <a:cxnLst>
                <a:cxn ang="0">
                  <a:pos x="81" y="0"/>
                </a:cxn>
                <a:cxn ang="0">
                  <a:pos x="80" y="0"/>
                </a:cxn>
                <a:cxn ang="0">
                  <a:pos x="80" y="4"/>
                </a:cxn>
                <a:cxn ang="0">
                  <a:pos x="43" y="4"/>
                </a:cxn>
                <a:cxn ang="0">
                  <a:pos x="0" y="4"/>
                </a:cxn>
                <a:cxn ang="0">
                  <a:pos x="0" y="12"/>
                </a:cxn>
                <a:cxn ang="0">
                  <a:pos x="81" y="12"/>
                </a:cxn>
                <a:cxn ang="0">
                  <a:pos x="87" y="6"/>
                </a:cxn>
                <a:cxn ang="0">
                  <a:pos x="81" y="0"/>
                </a:cxn>
              </a:cxnLst>
              <a:rect l="0" t="0" r="r" b="b"/>
              <a:pathLst>
                <a:path w="87" h="12">
                  <a:moveTo>
                    <a:pt x="81" y="0"/>
                  </a:moveTo>
                  <a:cubicBezTo>
                    <a:pt x="80" y="0"/>
                    <a:pt x="80" y="0"/>
                    <a:pt x="80" y="0"/>
                  </a:cubicBezTo>
                  <a:cubicBezTo>
                    <a:pt x="80" y="1"/>
                    <a:pt x="80" y="2"/>
                    <a:pt x="80" y="4"/>
                  </a:cubicBezTo>
                  <a:cubicBezTo>
                    <a:pt x="43" y="4"/>
                    <a:pt x="43" y="4"/>
                    <a:pt x="43" y="4"/>
                  </a:cubicBezTo>
                  <a:cubicBezTo>
                    <a:pt x="0" y="4"/>
                    <a:pt x="0" y="4"/>
                    <a:pt x="0" y="4"/>
                  </a:cubicBezTo>
                  <a:cubicBezTo>
                    <a:pt x="0" y="12"/>
                    <a:pt x="0" y="12"/>
                    <a:pt x="0" y="12"/>
                  </a:cubicBezTo>
                  <a:cubicBezTo>
                    <a:pt x="81" y="12"/>
                    <a:pt x="81" y="12"/>
                    <a:pt x="81" y="12"/>
                  </a:cubicBezTo>
                  <a:cubicBezTo>
                    <a:pt x="84" y="12"/>
                    <a:pt x="87" y="9"/>
                    <a:pt x="87" y="6"/>
                  </a:cubicBezTo>
                  <a:cubicBezTo>
                    <a:pt x="87" y="3"/>
                    <a:pt x="84" y="0"/>
                    <a:pt x="81" y="0"/>
                  </a:cubicBez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03" name="Freeform 702">
              <a:extLst>
                <a:ext uri="{FF2B5EF4-FFF2-40B4-BE49-F238E27FC236}">
                  <a16:creationId xmlns:a16="http://schemas.microsoft.com/office/drawing/2014/main" id="{583C12D4-38B6-D649-58A5-284387289BB7}"/>
                </a:ext>
              </a:extLst>
            </p:cNvPr>
            <p:cNvSpPr>
              <a:spLocks/>
            </p:cNvSpPr>
            <p:nvPr/>
          </p:nvSpPr>
          <p:spPr bwMode="auto">
            <a:xfrm>
              <a:off x="8297832" y="846302"/>
              <a:ext cx="65559" cy="19668"/>
            </a:xfrm>
            <a:custGeom>
              <a:avLst/>
              <a:gdLst/>
              <a:ahLst/>
              <a:cxnLst>
                <a:cxn ang="0">
                  <a:pos x="36" y="13"/>
                </a:cxn>
                <a:cxn ang="0">
                  <a:pos x="42" y="7"/>
                </a:cxn>
                <a:cxn ang="0">
                  <a:pos x="37" y="0"/>
                </a:cxn>
                <a:cxn ang="0">
                  <a:pos x="31" y="3"/>
                </a:cxn>
                <a:cxn ang="0">
                  <a:pos x="19" y="3"/>
                </a:cxn>
                <a:cxn ang="0">
                  <a:pos x="0" y="7"/>
                </a:cxn>
                <a:cxn ang="0">
                  <a:pos x="0" y="7"/>
                </a:cxn>
                <a:cxn ang="0">
                  <a:pos x="0" y="13"/>
                </a:cxn>
                <a:cxn ang="0">
                  <a:pos x="32" y="13"/>
                </a:cxn>
                <a:cxn ang="0">
                  <a:pos x="36" y="13"/>
                </a:cxn>
              </a:cxnLst>
              <a:rect l="0" t="0" r="r" b="b"/>
              <a:pathLst>
                <a:path w="42" h="13">
                  <a:moveTo>
                    <a:pt x="36" y="13"/>
                  </a:moveTo>
                  <a:cubicBezTo>
                    <a:pt x="40" y="13"/>
                    <a:pt x="42" y="10"/>
                    <a:pt x="42" y="7"/>
                  </a:cubicBezTo>
                  <a:cubicBezTo>
                    <a:pt x="42" y="3"/>
                    <a:pt x="40" y="1"/>
                    <a:pt x="37" y="0"/>
                  </a:cubicBezTo>
                  <a:cubicBezTo>
                    <a:pt x="35" y="2"/>
                    <a:pt x="34" y="3"/>
                    <a:pt x="31" y="3"/>
                  </a:cubicBezTo>
                  <a:cubicBezTo>
                    <a:pt x="19" y="3"/>
                    <a:pt x="19" y="3"/>
                    <a:pt x="19" y="3"/>
                  </a:cubicBezTo>
                  <a:cubicBezTo>
                    <a:pt x="13" y="6"/>
                    <a:pt x="7" y="7"/>
                    <a:pt x="0" y="7"/>
                  </a:cubicBezTo>
                  <a:cubicBezTo>
                    <a:pt x="0" y="7"/>
                    <a:pt x="0" y="7"/>
                    <a:pt x="0" y="7"/>
                  </a:cubicBezTo>
                  <a:cubicBezTo>
                    <a:pt x="0" y="13"/>
                    <a:pt x="0" y="13"/>
                    <a:pt x="0" y="13"/>
                  </a:cubicBezTo>
                  <a:cubicBezTo>
                    <a:pt x="32" y="13"/>
                    <a:pt x="32" y="13"/>
                    <a:pt x="32" y="13"/>
                  </a:cubicBezTo>
                  <a:lnTo>
                    <a:pt x="36" y="13"/>
                  </a:ln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04" name="Freeform 703">
              <a:extLst>
                <a:ext uri="{FF2B5EF4-FFF2-40B4-BE49-F238E27FC236}">
                  <a16:creationId xmlns:a16="http://schemas.microsoft.com/office/drawing/2014/main" id="{2BD94601-588F-5E1C-B500-C05C7E290ECC}"/>
                </a:ext>
              </a:extLst>
            </p:cNvPr>
            <p:cNvSpPr>
              <a:spLocks/>
            </p:cNvSpPr>
            <p:nvPr/>
          </p:nvSpPr>
          <p:spPr bwMode="auto">
            <a:xfrm>
              <a:off x="8297832" y="719118"/>
              <a:ext cx="26224" cy="7867"/>
            </a:xfrm>
            <a:custGeom>
              <a:avLst/>
              <a:gdLst/>
              <a:ahLst/>
              <a:cxnLst>
                <a:cxn ang="0">
                  <a:pos x="17" y="5"/>
                </a:cxn>
                <a:cxn ang="0">
                  <a:pos x="10" y="0"/>
                </a:cxn>
                <a:cxn ang="0">
                  <a:pos x="9" y="0"/>
                </a:cxn>
                <a:cxn ang="0">
                  <a:pos x="0" y="3"/>
                </a:cxn>
                <a:cxn ang="0">
                  <a:pos x="17" y="5"/>
                </a:cxn>
              </a:cxnLst>
              <a:rect l="0" t="0" r="r" b="b"/>
              <a:pathLst>
                <a:path w="17" h="5">
                  <a:moveTo>
                    <a:pt x="17" y="5"/>
                  </a:moveTo>
                  <a:cubicBezTo>
                    <a:pt x="16" y="2"/>
                    <a:pt x="14" y="0"/>
                    <a:pt x="10" y="0"/>
                  </a:cubicBezTo>
                  <a:cubicBezTo>
                    <a:pt x="9" y="0"/>
                    <a:pt x="9" y="0"/>
                    <a:pt x="9" y="0"/>
                  </a:cubicBezTo>
                  <a:cubicBezTo>
                    <a:pt x="7" y="2"/>
                    <a:pt x="3" y="3"/>
                    <a:pt x="0" y="3"/>
                  </a:cubicBezTo>
                  <a:cubicBezTo>
                    <a:pt x="6" y="3"/>
                    <a:pt x="11" y="4"/>
                    <a:pt x="17" y="5"/>
                  </a:cubicBez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05" name="Freeform 704">
              <a:extLst>
                <a:ext uri="{FF2B5EF4-FFF2-40B4-BE49-F238E27FC236}">
                  <a16:creationId xmlns:a16="http://schemas.microsoft.com/office/drawing/2014/main" id="{514F68F5-B0A3-C457-B9E2-5C1B662BBE75}"/>
                </a:ext>
              </a:extLst>
            </p:cNvPr>
            <p:cNvSpPr>
              <a:spLocks/>
            </p:cNvSpPr>
            <p:nvPr/>
          </p:nvSpPr>
          <p:spPr bwMode="auto">
            <a:xfrm>
              <a:off x="8327333" y="833846"/>
              <a:ext cx="29501" cy="17045"/>
            </a:xfrm>
            <a:custGeom>
              <a:avLst/>
              <a:gdLst/>
              <a:ahLst/>
              <a:cxnLst>
                <a:cxn ang="0">
                  <a:pos x="0" y="11"/>
                </a:cxn>
                <a:cxn ang="0">
                  <a:pos x="12" y="11"/>
                </a:cxn>
                <a:cxn ang="0">
                  <a:pos x="18" y="8"/>
                </a:cxn>
                <a:cxn ang="0">
                  <a:pos x="19" y="5"/>
                </a:cxn>
                <a:cxn ang="0">
                  <a:pos x="16" y="0"/>
                </a:cxn>
                <a:cxn ang="0">
                  <a:pos x="0" y="11"/>
                </a:cxn>
              </a:cxnLst>
              <a:rect l="0" t="0" r="r" b="b"/>
              <a:pathLst>
                <a:path w="19" h="11">
                  <a:moveTo>
                    <a:pt x="0" y="11"/>
                  </a:moveTo>
                  <a:cubicBezTo>
                    <a:pt x="12" y="11"/>
                    <a:pt x="12" y="11"/>
                    <a:pt x="12" y="11"/>
                  </a:cubicBezTo>
                  <a:cubicBezTo>
                    <a:pt x="15" y="11"/>
                    <a:pt x="16" y="10"/>
                    <a:pt x="18" y="8"/>
                  </a:cubicBezTo>
                  <a:cubicBezTo>
                    <a:pt x="18" y="7"/>
                    <a:pt x="19" y="6"/>
                    <a:pt x="19" y="5"/>
                  </a:cubicBezTo>
                  <a:cubicBezTo>
                    <a:pt x="19" y="3"/>
                    <a:pt x="18" y="1"/>
                    <a:pt x="16" y="0"/>
                  </a:cubicBezTo>
                  <a:cubicBezTo>
                    <a:pt x="11" y="4"/>
                    <a:pt x="6" y="8"/>
                    <a:pt x="0" y="11"/>
                  </a:cubicBez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06" name="Freeform 705">
              <a:extLst>
                <a:ext uri="{FF2B5EF4-FFF2-40B4-BE49-F238E27FC236}">
                  <a16:creationId xmlns:a16="http://schemas.microsoft.com/office/drawing/2014/main" id="{641307AF-3587-DDCD-1AA8-920C833C232E}"/>
                </a:ext>
              </a:extLst>
            </p:cNvPr>
            <p:cNvSpPr>
              <a:spLocks/>
            </p:cNvSpPr>
            <p:nvPr/>
          </p:nvSpPr>
          <p:spPr bwMode="auto">
            <a:xfrm>
              <a:off x="8297832" y="1065924"/>
              <a:ext cx="125873" cy="120628"/>
            </a:xfrm>
            <a:custGeom>
              <a:avLst/>
              <a:gdLst/>
              <a:ahLst/>
              <a:cxnLst>
                <a:cxn ang="0">
                  <a:pos x="80" y="78"/>
                </a:cxn>
                <a:cxn ang="0">
                  <a:pos x="80" y="74"/>
                </a:cxn>
                <a:cxn ang="0">
                  <a:pos x="81" y="68"/>
                </a:cxn>
                <a:cxn ang="0">
                  <a:pos x="45" y="7"/>
                </a:cxn>
                <a:cxn ang="0">
                  <a:pos x="18" y="0"/>
                </a:cxn>
                <a:cxn ang="0">
                  <a:pos x="0" y="3"/>
                </a:cxn>
                <a:cxn ang="0">
                  <a:pos x="0" y="3"/>
                </a:cxn>
                <a:cxn ang="0">
                  <a:pos x="0" y="78"/>
                </a:cxn>
                <a:cxn ang="0">
                  <a:pos x="43" y="78"/>
                </a:cxn>
                <a:cxn ang="0">
                  <a:pos x="80" y="78"/>
                </a:cxn>
              </a:cxnLst>
              <a:rect l="0" t="0" r="r" b="b"/>
              <a:pathLst>
                <a:path w="81" h="78">
                  <a:moveTo>
                    <a:pt x="80" y="78"/>
                  </a:moveTo>
                  <a:cubicBezTo>
                    <a:pt x="80" y="76"/>
                    <a:pt x="80" y="75"/>
                    <a:pt x="80" y="74"/>
                  </a:cubicBezTo>
                  <a:cubicBezTo>
                    <a:pt x="80" y="72"/>
                    <a:pt x="81" y="70"/>
                    <a:pt x="81" y="68"/>
                  </a:cubicBezTo>
                  <a:cubicBezTo>
                    <a:pt x="81" y="41"/>
                    <a:pt x="66" y="18"/>
                    <a:pt x="45" y="7"/>
                  </a:cubicBezTo>
                  <a:cubicBezTo>
                    <a:pt x="37" y="3"/>
                    <a:pt x="28" y="0"/>
                    <a:pt x="18" y="0"/>
                  </a:cubicBezTo>
                  <a:cubicBezTo>
                    <a:pt x="12" y="0"/>
                    <a:pt x="6" y="1"/>
                    <a:pt x="0" y="3"/>
                  </a:cubicBezTo>
                  <a:cubicBezTo>
                    <a:pt x="0" y="3"/>
                    <a:pt x="0" y="3"/>
                    <a:pt x="0" y="3"/>
                  </a:cubicBezTo>
                  <a:cubicBezTo>
                    <a:pt x="0" y="78"/>
                    <a:pt x="0" y="78"/>
                    <a:pt x="0" y="78"/>
                  </a:cubicBezTo>
                  <a:cubicBezTo>
                    <a:pt x="43" y="78"/>
                    <a:pt x="43" y="78"/>
                    <a:pt x="43" y="78"/>
                  </a:cubicBezTo>
                  <a:lnTo>
                    <a:pt x="80" y="78"/>
                  </a:ln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07" name="Freeform 706">
              <a:extLst>
                <a:ext uri="{FF2B5EF4-FFF2-40B4-BE49-F238E27FC236}">
                  <a16:creationId xmlns:a16="http://schemas.microsoft.com/office/drawing/2014/main" id="{673BA1BB-E25F-FD72-A422-DD8FFF24973E}"/>
                </a:ext>
              </a:extLst>
            </p:cNvPr>
            <p:cNvSpPr>
              <a:spLocks/>
            </p:cNvSpPr>
            <p:nvPr/>
          </p:nvSpPr>
          <p:spPr bwMode="auto">
            <a:xfrm>
              <a:off x="8297832" y="723707"/>
              <a:ext cx="89816" cy="46547"/>
            </a:xfrm>
            <a:custGeom>
              <a:avLst/>
              <a:gdLst/>
              <a:ahLst/>
              <a:cxnLst>
                <a:cxn ang="0">
                  <a:pos x="58" y="30"/>
                </a:cxn>
                <a:cxn ang="0">
                  <a:pos x="17" y="2"/>
                </a:cxn>
                <a:cxn ang="0">
                  <a:pos x="0" y="0"/>
                </a:cxn>
                <a:cxn ang="0">
                  <a:pos x="0" y="0"/>
                </a:cxn>
                <a:cxn ang="0">
                  <a:pos x="0" y="0"/>
                </a:cxn>
                <a:cxn ang="0">
                  <a:pos x="0" y="16"/>
                </a:cxn>
                <a:cxn ang="0">
                  <a:pos x="0" y="16"/>
                </a:cxn>
                <a:cxn ang="0">
                  <a:pos x="58" y="30"/>
                </a:cxn>
              </a:cxnLst>
              <a:rect l="0" t="0" r="r" b="b"/>
              <a:pathLst>
                <a:path w="58" h="30">
                  <a:moveTo>
                    <a:pt x="58" y="30"/>
                  </a:moveTo>
                  <a:cubicBezTo>
                    <a:pt x="57" y="24"/>
                    <a:pt x="40" y="8"/>
                    <a:pt x="17" y="2"/>
                  </a:cubicBezTo>
                  <a:cubicBezTo>
                    <a:pt x="11" y="1"/>
                    <a:pt x="6" y="0"/>
                    <a:pt x="0" y="0"/>
                  </a:cubicBezTo>
                  <a:cubicBezTo>
                    <a:pt x="0" y="0"/>
                    <a:pt x="0" y="0"/>
                    <a:pt x="0" y="0"/>
                  </a:cubicBezTo>
                  <a:cubicBezTo>
                    <a:pt x="0" y="0"/>
                    <a:pt x="0" y="0"/>
                    <a:pt x="0" y="0"/>
                  </a:cubicBezTo>
                  <a:cubicBezTo>
                    <a:pt x="0" y="16"/>
                    <a:pt x="0" y="16"/>
                    <a:pt x="0" y="16"/>
                  </a:cubicBezTo>
                  <a:cubicBezTo>
                    <a:pt x="0" y="16"/>
                    <a:pt x="0" y="16"/>
                    <a:pt x="0" y="16"/>
                  </a:cubicBezTo>
                  <a:cubicBezTo>
                    <a:pt x="30" y="18"/>
                    <a:pt x="56" y="25"/>
                    <a:pt x="58" y="30"/>
                  </a:cubicBez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08" name="Freeform 707">
              <a:extLst>
                <a:ext uri="{FF2B5EF4-FFF2-40B4-BE49-F238E27FC236}">
                  <a16:creationId xmlns:a16="http://schemas.microsoft.com/office/drawing/2014/main" id="{9FF91DD2-1910-D4B5-A025-021D231AF2DA}"/>
                </a:ext>
              </a:extLst>
            </p:cNvPr>
            <p:cNvSpPr>
              <a:spLocks/>
            </p:cNvSpPr>
            <p:nvPr/>
          </p:nvSpPr>
          <p:spPr bwMode="auto">
            <a:xfrm>
              <a:off x="8297832" y="748619"/>
              <a:ext cx="91782" cy="108172"/>
            </a:xfrm>
            <a:custGeom>
              <a:avLst/>
              <a:gdLst/>
              <a:ahLst/>
              <a:cxnLst>
                <a:cxn ang="0">
                  <a:pos x="19" y="66"/>
                </a:cxn>
                <a:cxn ang="0">
                  <a:pos x="35" y="55"/>
                </a:cxn>
                <a:cxn ang="0">
                  <a:pos x="58" y="15"/>
                </a:cxn>
                <a:cxn ang="0">
                  <a:pos x="58" y="14"/>
                </a:cxn>
                <a:cxn ang="0">
                  <a:pos x="0" y="0"/>
                </a:cxn>
                <a:cxn ang="0">
                  <a:pos x="0" y="0"/>
                </a:cxn>
                <a:cxn ang="0">
                  <a:pos x="0" y="70"/>
                </a:cxn>
                <a:cxn ang="0">
                  <a:pos x="0" y="70"/>
                </a:cxn>
                <a:cxn ang="0">
                  <a:pos x="19" y="66"/>
                </a:cxn>
              </a:cxnLst>
              <a:rect l="0" t="0" r="r" b="b"/>
              <a:pathLst>
                <a:path w="59" h="70">
                  <a:moveTo>
                    <a:pt x="19" y="66"/>
                  </a:moveTo>
                  <a:cubicBezTo>
                    <a:pt x="25" y="63"/>
                    <a:pt x="30" y="59"/>
                    <a:pt x="35" y="55"/>
                  </a:cubicBezTo>
                  <a:cubicBezTo>
                    <a:pt x="52" y="39"/>
                    <a:pt x="58" y="17"/>
                    <a:pt x="58" y="15"/>
                  </a:cubicBezTo>
                  <a:cubicBezTo>
                    <a:pt x="59" y="14"/>
                    <a:pt x="58" y="14"/>
                    <a:pt x="58" y="14"/>
                  </a:cubicBezTo>
                  <a:cubicBezTo>
                    <a:pt x="56" y="9"/>
                    <a:pt x="30" y="2"/>
                    <a:pt x="0" y="0"/>
                  </a:cubicBezTo>
                  <a:cubicBezTo>
                    <a:pt x="0" y="0"/>
                    <a:pt x="0" y="0"/>
                    <a:pt x="0" y="0"/>
                  </a:cubicBezTo>
                  <a:cubicBezTo>
                    <a:pt x="0" y="70"/>
                    <a:pt x="0" y="70"/>
                    <a:pt x="0" y="70"/>
                  </a:cubicBezTo>
                  <a:cubicBezTo>
                    <a:pt x="0" y="70"/>
                    <a:pt x="0" y="70"/>
                    <a:pt x="0" y="70"/>
                  </a:cubicBezTo>
                  <a:cubicBezTo>
                    <a:pt x="7" y="70"/>
                    <a:pt x="13" y="69"/>
                    <a:pt x="19" y="66"/>
                  </a:cubicBez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09" name="Freeform 708">
              <a:extLst>
                <a:ext uri="{FF2B5EF4-FFF2-40B4-BE49-F238E27FC236}">
                  <a16:creationId xmlns:a16="http://schemas.microsoft.com/office/drawing/2014/main" id="{1DBC6FB2-2CBE-A533-EF3E-355E3608E1B7}"/>
                </a:ext>
              </a:extLst>
            </p:cNvPr>
            <p:cNvSpPr>
              <a:spLocks/>
            </p:cNvSpPr>
            <p:nvPr/>
          </p:nvSpPr>
          <p:spPr bwMode="auto">
            <a:xfrm>
              <a:off x="8231617" y="846302"/>
              <a:ext cx="131773" cy="19668"/>
            </a:xfrm>
            <a:custGeom>
              <a:avLst/>
              <a:gdLst/>
              <a:ahLst/>
              <a:cxnLst>
                <a:cxn ang="0">
                  <a:pos x="85" y="7"/>
                </a:cxn>
                <a:cxn ang="0">
                  <a:pos x="79" y="13"/>
                </a:cxn>
                <a:cxn ang="0">
                  <a:pos x="6" y="13"/>
                </a:cxn>
                <a:cxn ang="0">
                  <a:pos x="0" y="7"/>
                </a:cxn>
                <a:cxn ang="0">
                  <a:pos x="0" y="7"/>
                </a:cxn>
                <a:cxn ang="0">
                  <a:pos x="6" y="0"/>
                </a:cxn>
                <a:cxn ang="0">
                  <a:pos x="79" y="0"/>
                </a:cxn>
                <a:cxn ang="0">
                  <a:pos x="85" y="7"/>
                </a:cxn>
              </a:cxnLst>
              <a:rect l="0" t="0" r="r" b="b"/>
              <a:pathLst>
                <a:path w="85" h="13">
                  <a:moveTo>
                    <a:pt x="85" y="7"/>
                  </a:moveTo>
                  <a:cubicBezTo>
                    <a:pt x="85" y="10"/>
                    <a:pt x="83" y="13"/>
                    <a:pt x="79" y="13"/>
                  </a:cubicBezTo>
                  <a:cubicBezTo>
                    <a:pt x="6" y="13"/>
                    <a:pt x="6" y="13"/>
                    <a:pt x="6" y="13"/>
                  </a:cubicBezTo>
                  <a:cubicBezTo>
                    <a:pt x="3" y="13"/>
                    <a:pt x="0" y="10"/>
                    <a:pt x="0" y="7"/>
                  </a:cubicBezTo>
                  <a:cubicBezTo>
                    <a:pt x="0" y="7"/>
                    <a:pt x="0" y="7"/>
                    <a:pt x="0" y="7"/>
                  </a:cubicBezTo>
                  <a:cubicBezTo>
                    <a:pt x="0" y="3"/>
                    <a:pt x="3" y="0"/>
                    <a:pt x="6" y="0"/>
                  </a:cubicBezTo>
                  <a:cubicBezTo>
                    <a:pt x="79" y="0"/>
                    <a:pt x="79" y="0"/>
                    <a:pt x="79" y="0"/>
                  </a:cubicBezTo>
                  <a:cubicBezTo>
                    <a:pt x="83" y="0"/>
                    <a:pt x="85" y="3"/>
                    <a:pt x="85" y="7"/>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10" name="Freeform 709">
              <a:extLst>
                <a:ext uri="{FF2B5EF4-FFF2-40B4-BE49-F238E27FC236}">
                  <a16:creationId xmlns:a16="http://schemas.microsoft.com/office/drawing/2014/main" id="{C773B0DF-EC9A-419D-E513-A048AC1B7526}"/>
                </a:ext>
              </a:extLst>
            </p:cNvPr>
            <p:cNvSpPr>
              <a:spLocks/>
            </p:cNvSpPr>
            <p:nvPr/>
          </p:nvSpPr>
          <p:spPr bwMode="auto">
            <a:xfrm>
              <a:off x="8293243" y="850891"/>
              <a:ext cx="70148" cy="15079"/>
            </a:xfrm>
            <a:custGeom>
              <a:avLst/>
              <a:gdLst/>
              <a:ahLst/>
              <a:cxnLst>
                <a:cxn ang="0">
                  <a:pos x="0" y="7"/>
                </a:cxn>
                <a:cxn ang="0">
                  <a:pos x="1" y="10"/>
                </a:cxn>
                <a:cxn ang="0">
                  <a:pos x="39" y="10"/>
                </a:cxn>
                <a:cxn ang="0">
                  <a:pos x="45" y="4"/>
                </a:cxn>
                <a:cxn ang="0">
                  <a:pos x="45" y="0"/>
                </a:cxn>
                <a:cxn ang="0">
                  <a:pos x="6" y="0"/>
                </a:cxn>
                <a:cxn ang="0">
                  <a:pos x="0" y="7"/>
                </a:cxn>
              </a:cxnLst>
              <a:rect l="0" t="0" r="r" b="b"/>
              <a:pathLst>
                <a:path w="45" h="10">
                  <a:moveTo>
                    <a:pt x="0" y="7"/>
                  </a:moveTo>
                  <a:cubicBezTo>
                    <a:pt x="0" y="8"/>
                    <a:pt x="0" y="9"/>
                    <a:pt x="1" y="10"/>
                  </a:cubicBezTo>
                  <a:cubicBezTo>
                    <a:pt x="39" y="10"/>
                    <a:pt x="39" y="10"/>
                    <a:pt x="39" y="10"/>
                  </a:cubicBezTo>
                  <a:cubicBezTo>
                    <a:pt x="43" y="10"/>
                    <a:pt x="45" y="7"/>
                    <a:pt x="45" y="4"/>
                  </a:cubicBezTo>
                  <a:cubicBezTo>
                    <a:pt x="45" y="2"/>
                    <a:pt x="45" y="1"/>
                    <a:pt x="45" y="0"/>
                  </a:cubicBezTo>
                  <a:cubicBezTo>
                    <a:pt x="6" y="0"/>
                    <a:pt x="6" y="0"/>
                    <a:pt x="6" y="0"/>
                  </a:cubicBezTo>
                  <a:cubicBezTo>
                    <a:pt x="2" y="0"/>
                    <a:pt x="0" y="3"/>
                    <a:pt x="0" y="7"/>
                  </a:cubicBez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11" name="Freeform 710">
              <a:extLst>
                <a:ext uri="{FF2B5EF4-FFF2-40B4-BE49-F238E27FC236}">
                  <a16:creationId xmlns:a16="http://schemas.microsoft.com/office/drawing/2014/main" id="{1734C9BD-BC3B-9776-0D07-638245995FFD}"/>
                </a:ext>
              </a:extLst>
            </p:cNvPr>
            <p:cNvSpPr>
              <a:spLocks/>
            </p:cNvSpPr>
            <p:nvPr/>
          </p:nvSpPr>
          <p:spPr bwMode="auto">
            <a:xfrm>
              <a:off x="8212605" y="1056746"/>
              <a:ext cx="169142" cy="19668"/>
            </a:xfrm>
            <a:custGeom>
              <a:avLst/>
              <a:gdLst/>
              <a:ahLst/>
              <a:cxnLst>
                <a:cxn ang="0">
                  <a:pos x="109" y="7"/>
                </a:cxn>
                <a:cxn ang="0">
                  <a:pos x="103" y="13"/>
                </a:cxn>
                <a:cxn ang="0">
                  <a:pos x="7" y="13"/>
                </a:cxn>
                <a:cxn ang="0">
                  <a:pos x="0" y="7"/>
                </a:cxn>
                <a:cxn ang="0">
                  <a:pos x="0" y="7"/>
                </a:cxn>
                <a:cxn ang="0">
                  <a:pos x="7" y="0"/>
                </a:cxn>
                <a:cxn ang="0">
                  <a:pos x="103" y="0"/>
                </a:cxn>
                <a:cxn ang="0">
                  <a:pos x="109" y="7"/>
                </a:cxn>
              </a:cxnLst>
              <a:rect l="0" t="0" r="r" b="b"/>
              <a:pathLst>
                <a:path w="109" h="13">
                  <a:moveTo>
                    <a:pt x="109" y="7"/>
                  </a:moveTo>
                  <a:cubicBezTo>
                    <a:pt x="109" y="10"/>
                    <a:pt x="106" y="13"/>
                    <a:pt x="103" y="13"/>
                  </a:cubicBezTo>
                  <a:cubicBezTo>
                    <a:pt x="7" y="13"/>
                    <a:pt x="7" y="13"/>
                    <a:pt x="7" y="13"/>
                  </a:cubicBezTo>
                  <a:cubicBezTo>
                    <a:pt x="3" y="13"/>
                    <a:pt x="0" y="10"/>
                    <a:pt x="0" y="7"/>
                  </a:cubicBezTo>
                  <a:cubicBezTo>
                    <a:pt x="0" y="7"/>
                    <a:pt x="0" y="7"/>
                    <a:pt x="0" y="7"/>
                  </a:cubicBezTo>
                  <a:cubicBezTo>
                    <a:pt x="0" y="3"/>
                    <a:pt x="3" y="0"/>
                    <a:pt x="7" y="0"/>
                  </a:cubicBezTo>
                  <a:cubicBezTo>
                    <a:pt x="103" y="0"/>
                    <a:pt x="103" y="0"/>
                    <a:pt x="103" y="0"/>
                  </a:cubicBezTo>
                  <a:cubicBezTo>
                    <a:pt x="106" y="0"/>
                    <a:pt x="109" y="3"/>
                    <a:pt x="109" y="7"/>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12" name="Freeform 711">
              <a:extLst>
                <a:ext uri="{FF2B5EF4-FFF2-40B4-BE49-F238E27FC236}">
                  <a16:creationId xmlns:a16="http://schemas.microsoft.com/office/drawing/2014/main" id="{630B4307-68FC-0637-BC17-99229A76276F}"/>
                </a:ext>
              </a:extLst>
            </p:cNvPr>
            <p:cNvSpPr>
              <a:spLocks/>
            </p:cNvSpPr>
            <p:nvPr/>
          </p:nvSpPr>
          <p:spPr bwMode="auto">
            <a:xfrm>
              <a:off x="8293243" y="1061335"/>
              <a:ext cx="88504" cy="15079"/>
            </a:xfrm>
            <a:custGeom>
              <a:avLst/>
              <a:gdLst/>
              <a:ahLst/>
              <a:cxnLst>
                <a:cxn ang="0">
                  <a:pos x="57" y="4"/>
                </a:cxn>
                <a:cxn ang="0">
                  <a:pos x="56" y="0"/>
                </a:cxn>
                <a:cxn ang="0">
                  <a:pos x="6" y="0"/>
                </a:cxn>
                <a:cxn ang="0">
                  <a:pos x="0" y="7"/>
                </a:cxn>
                <a:cxn ang="0">
                  <a:pos x="1" y="10"/>
                </a:cxn>
                <a:cxn ang="0">
                  <a:pos x="51" y="10"/>
                </a:cxn>
                <a:cxn ang="0">
                  <a:pos x="57" y="4"/>
                </a:cxn>
              </a:cxnLst>
              <a:rect l="0" t="0" r="r" b="b"/>
              <a:pathLst>
                <a:path w="57" h="10">
                  <a:moveTo>
                    <a:pt x="57" y="4"/>
                  </a:moveTo>
                  <a:cubicBezTo>
                    <a:pt x="57" y="2"/>
                    <a:pt x="57" y="1"/>
                    <a:pt x="56" y="0"/>
                  </a:cubicBezTo>
                  <a:cubicBezTo>
                    <a:pt x="6" y="0"/>
                    <a:pt x="6" y="0"/>
                    <a:pt x="6" y="0"/>
                  </a:cubicBezTo>
                  <a:cubicBezTo>
                    <a:pt x="2" y="0"/>
                    <a:pt x="0" y="3"/>
                    <a:pt x="0" y="7"/>
                  </a:cubicBezTo>
                  <a:cubicBezTo>
                    <a:pt x="0" y="8"/>
                    <a:pt x="0" y="9"/>
                    <a:pt x="1" y="10"/>
                  </a:cubicBezTo>
                  <a:cubicBezTo>
                    <a:pt x="51" y="10"/>
                    <a:pt x="51" y="10"/>
                    <a:pt x="51" y="10"/>
                  </a:cubicBezTo>
                  <a:cubicBezTo>
                    <a:pt x="54" y="10"/>
                    <a:pt x="57" y="7"/>
                    <a:pt x="57" y="4"/>
                  </a:cubicBez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13" name="Freeform 712">
              <a:extLst>
                <a:ext uri="{FF2B5EF4-FFF2-40B4-BE49-F238E27FC236}">
                  <a16:creationId xmlns:a16="http://schemas.microsoft.com/office/drawing/2014/main" id="{E9C59063-C600-A310-C6B1-A1A1FA26AFBD}"/>
                </a:ext>
              </a:extLst>
            </p:cNvPr>
            <p:cNvSpPr>
              <a:spLocks/>
            </p:cNvSpPr>
            <p:nvPr/>
          </p:nvSpPr>
          <p:spPr bwMode="auto">
            <a:xfrm>
              <a:off x="8293243" y="1185241"/>
              <a:ext cx="88504" cy="13767"/>
            </a:xfrm>
            <a:custGeom>
              <a:avLst/>
              <a:gdLst/>
              <a:ahLst/>
              <a:cxnLst>
                <a:cxn ang="0">
                  <a:pos x="57" y="3"/>
                </a:cxn>
                <a:cxn ang="0">
                  <a:pos x="56" y="0"/>
                </a:cxn>
                <a:cxn ang="0">
                  <a:pos x="6" y="0"/>
                </a:cxn>
                <a:cxn ang="0">
                  <a:pos x="0" y="6"/>
                </a:cxn>
                <a:cxn ang="0">
                  <a:pos x="1" y="9"/>
                </a:cxn>
                <a:cxn ang="0">
                  <a:pos x="51" y="9"/>
                </a:cxn>
                <a:cxn ang="0">
                  <a:pos x="57" y="3"/>
                </a:cxn>
              </a:cxnLst>
              <a:rect l="0" t="0" r="r" b="b"/>
              <a:pathLst>
                <a:path w="57" h="9">
                  <a:moveTo>
                    <a:pt x="57" y="3"/>
                  </a:moveTo>
                  <a:cubicBezTo>
                    <a:pt x="57" y="2"/>
                    <a:pt x="57" y="1"/>
                    <a:pt x="56" y="0"/>
                  </a:cubicBezTo>
                  <a:cubicBezTo>
                    <a:pt x="6" y="0"/>
                    <a:pt x="6" y="0"/>
                    <a:pt x="6" y="0"/>
                  </a:cubicBezTo>
                  <a:cubicBezTo>
                    <a:pt x="2" y="0"/>
                    <a:pt x="0" y="3"/>
                    <a:pt x="0" y="6"/>
                  </a:cubicBezTo>
                  <a:cubicBezTo>
                    <a:pt x="0" y="7"/>
                    <a:pt x="0" y="8"/>
                    <a:pt x="1" y="9"/>
                  </a:cubicBezTo>
                  <a:cubicBezTo>
                    <a:pt x="51" y="9"/>
                    <a:pt x="51" y="9"/>
                    <a:pt x="51" y="9"/>
                  </a:cubicBezTo>
                  <a:cubicBezTo>
                    <a:pt x="54" y="9"/>
                    <a:pt x="57" y="6"/>
                    <a:pt x="57" y="3"/>
                  </a:cubicBez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14" name="Freeform 713">
              <a:extLst>
                <a:ext uri="{FF2B5EF4-FFF2-40B4-BE49-F238E27FC236}">
                  <a16:creationId xmlns:a16="http://schemas.microsoft.com/office/drawing/2014/main" id="{D30372CD-F419-92D3-94CD-B22E0DED7FC5}"/>
                </a:ext>
              </a:extLst>
            </p:cNvPr>
            <p:cNvSpPr>
              <a:spLocks/>
            </p:cNvSpPr>
            <p:nvPr/>
          </p:nvSpPr>
          <p:spPr bwMode="auto">
            <a:xfrm>
              <a:off x="8244073" y="835157"/>
              <a:ext cx="38680" cy="5900"/>
            </a:xfrm>
            <a:custGeom>
              <a:avLst/>
              <a:gdLst/>
              <a:ahLst/>
              <a:cxnLst>
                <a:cxn ang="0">
                  <a:pos x="25" y="2"/>
                </a:cxn>
                <a:cxn ang="0">
                  <a:pos x="23" y="4"/>
                </a:cxn>
                <a:cxn ang="0">
                  <a:pos x="2" y="4"/>
                </a:cxn>
                <a:cxn ang="0">
                  <a:pos x="0" y="2"/>
                </a:cxn>
                <a:cxn ang="0">
                  <a:pos x="0" y="2"/>
                </a:cxn>
                <a:cxn ang="0">
                  <a:pos x="2" y="0"/>
                </a:cxn>
                <a:cxn ang="0">
                  <a:pos x="23" y="0"/>
                </a:cxn>
                <a:cxn ang="0">
                  <a:pos x="25" y="2"/>
                </a:cxn>
              </a:cxnLst>
              <a:rect l="0" t="0" r="r" b="b"/>
              <a:pathLst>
                <a:path w="25" h="4">
                  <a:moveTo>
                    <a:pt x="25" y="2"/>
                  </a:moveTo>
                  <a:cubicBezTo>
                    <a:pt x="25" y="3"/>
                    <a:pt x="24" y="4"/>
                    <a:pt x="23" y="4"/>
                  </a:cubicBezTo>
                  <a:cubicBezTo>
                    <a:pt x="2" y="4"/>
                    <a:pt x="2" y="4"/>
                    <a:pt x="2" y="4"/>
                  </a:cubicBezTo>
                  <a:cubicBezTo>
                    <a:pt x="1" y="4"/>
                    <a:pt x="0" y="3"/>
                    <a:pt x="0" y="2"/>
                  </a:cubicBezTo>
                  <a:cubicBezTo>
                    <a:pt x="0" y="2"/>
                    <a:pt x="0" y="2"/>
                    <a:pt x="0" y="2"/>
                  </a:cubicBezTo>
                  <a:cubicBezTo>
                    <a:pt x="0" y="1"/>
                    <a:pt x="1" y="0"/>
                    <a:pt x="2" y="0"/>
                  </a:cubicBezTo>
                  <a:cubicBezTo>
                    <a:pt x="23" y="0"/>
                    <a:pt x="23" y="0"/>
                    <a:pt x="23" y="0"/>
                  </a:cubicBezTo>
                  <a:cubicBezTo>
                    <a:pt x="24" y="0"/>
                    <a:pt x="25" y="1"/>
                    <a:pt x="25" y="2"/>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grpSp>
      <p:grpSp>
        <p:nvGrpSpPr>
          <p:cNvPr id="115" name="Group 726">
            <a:extLst>
              <a:ext uri="{FF2B5EF4-FFF2-40B4-BE49-F238E27FC236}">
                <a16:creationId xmlns:a16="http://schemas.microsoft.com/office/drawing/2014/main" id="{178380A4-7E76-65DE-F52A-2514FA5AA4B6}"/>
              </a:ext>
            </a:extLst>
          </p:cNvPr>
          <p:cNvGrpSpPr/>
          <p:nvPr/>
        </p:nvGrpSpPr>
        <p:grpSpPr>
          <a:xfrm>
            <a:off x="443051" y="3185055"/>
            <a:ext cx="390238" cy="391771"/>
            <a:chOff x="5598774" y="2773732"/>
            <a:chExt cx="881111" cy="879800"/>
          </a:xfrm>
        </p:grpSpPr>
        <p:sp>
          <p:nvSpPr>
            <p:cNvPr id="116" name="Oval 18">
              <a:extLst>
                <a:ext uri="{FF2B5EF4-FFF2-40B4-BE49-F238E27FC236}">
                  <a16:creationId xmlns:a16="http://schemas.microsoft.com/office/drawing/2014/main" id="{ECAF5DDE-1084-CD4E-C3DF-AB89CC42C885}"/>
                </a:ext>
              </a:extLst>
            </p:cNvPr>
            <p:cNvSpPr>
              <a:spLocks noChangeArrowheads="1"/>
            </p:cNvSpPr>
            <p:nvPr/>
          </p:nvSpPr>
          <p:spPr bwMode="auto">
            <a:xfrm>
              <a:off x="5598774" y="2773732"/>
              <a:ext cx="881111" cy="879800"/>
            </a:xfrm>
            <a:prstGeom prst="ellipse">
              <a:avLst/>
            </a:prstGeom>
            <a:solidFill>
              <a:srgbClr val="15B0B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17" name="Freeform 60">
              <a:extLst>
                <a:ext uri="{FF2B5EF4-FFF2-40B4-BE49-F238E27FC236}">
                  <a16:creationId xmlns:a16="http://schemas.microsoft.com/office/drawing/2014/main" id="{11B9B443-72DC-C119-16F6-F60021A57A34}"/>
                </a:ext>
              </a:extLst>
            </p:cNvPr>
            <p:cNvSpPr>
              <a:spLocks/>
            </p:cNvSpPr>
            <p:nvPr/>
          </p:nvSpPr>
          <p:spPr bwMode="auto">
            <a:xfrm>
              <a:off x="5837409" y="2964508"/>
              <a:ext cx="641165" cy="689023"/>
            </a:xfrm>
            <a:custGeom>
              <a:avLst/>
              <a:gdLst/>
              <a:ahLst/>
              <a:cxnLst>
                <a:cxn ang="0">
                  <a:pos x="414" y="181"/>
                </a:cxn>
                <a:cxn ang="0">
                  <a:pos x="233" y="1"/>
                </a:cxn>
                <a:cxn ang="0">
                  <a:pos x="233" y="0"/>
                </a:cxn>
                <a:cxn ang="0">
                  <a:pos x="61" y="0"/>
                </a:cxn>
                <a:cxn ang="0">
                  <a:pos x="0" y="62"/>
                </a:cxn>
                <a:cxn ang="0">
                  <a:pos x="0" y="124"/>
                </a:cxn>
                <a:cxn ang="0">
                  <a:pos x="0" y="148"/>
                </a:cxn>
                <a:cxn ang="0">
                  <a:pos x="0" y="320"/>
                </a:cxn>
                <a:cxn ang="0">
                  <a:pos x="0" y="320"/>
                </a:cxn>
                <a:cxn ang="0">
                  <a:pos x="125" y="445"/>
                </a:cxn>
                <a:cxn ang="0">
                  <a:pos x="131" y="445"/>
                </a:cxn>
                <a:cxn ang="0">
                  <a:pos x="414" y="181"/>
                </a:cxn>
              </a:cxnLst>
              <a:rect l="0" t="0" r="r" b="b"/>
              <a:pathLst>
                <a:path w="414" h="445">
                  <a:moveTo>
                    <a:pt x="414" y="181"/>
                  </a:moveTo>
                  <a:cubicBezTo>
                    <a:pt x="233" y="1"/>
                    <a:pt x="233" y="1"/>
                    <a:pt x="233" y="1"/>
                  </a:cubicBezTo>
                  <a:cubicBezTo>
                    <a:pt x="233" y="0"/>
                    <a:pt x="233" y="0"/>
                    <a:pt x="233" y="0"/>
                  </a:cubicBezTo>
                  <a:cubicBezTo>
                    <a:pt x="61" y="0"/>
                    <a:pt x="61" y="0"/>
                    <a:pt x="61" y="0"/>
                  </a:cubicBezTo>
                  <a:cubicBezTo>
                    <a:pt x="0" y="62"/>
                    <a:pt x="0" y="62"/>
                    <a:pt x="0" y="62"/>
                  </a:cubicBezTo>
                  <a:cubicBezTo>
                    <a:pt x="0" y="124"/>
                    <a:pt x="0" y="124"/>
                    <a:pt x="0" y="124"/>
                  </a:cubicBezTo>
                  <a:cubicBezTo>
                    <a:pt x="0" y="148"/>
                    <a:pt x="0" y="148"/>
                    <a:pt x="0" y="148"/>
                  </a:cubicBezTo>
                  <a:cubicBezTo>
                    <a:pt x="0" y="320"/>
                    <a:pt x="0" y="320"/>
                    <a:pt x="0" y="320"/>
                  </a:cubicBezTo>
                  <a:cubicBezTo>
                    <a:pt x="0" y="320"/>
                    <a:pt x="0" y="320"/>
                    <a:pt x="0" y="320"/>
                  </a:cubicBezTo>
                  <a:cubicBezTo>
                    <a:pt x="125" y="445"/>
                    <a:pt x="125" y="445"/>
                    <a:pt x="125" y="445"/>
                  </a:cubicBezTo>
                  <a:cubicBezTo>
                    <a:pt x="127" y="445"/>
                    <a:pt x="129" y="445"/>
                    <a:pt x="131" y="445"/>
                  </a:cubicBezTo>
                  <a:cubicBezTo>
                    <a:pt x="281" y="445"/>
                    <a:pt x="403" y="329"/>
                    <a:pt x="414" y="181"/>
                  </a:cubicBezTo>
                  <a:close/>
                </a:path>
              </a:pathLst>
            </a:custGeom>
            <a:solidFill>
              <a:srgbClr val="1695A4"/>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18" name="Freeform 61">
              <a:extLst>
                <a:ext uri="{FF2B5EF4-FFF2-40B4-BE49-F238E27FC236}">
                  <a16:creationId xmlns:a16="http://schemas.microsoft.com/office/drawing/2014/main" id="{77EAA243-991A-BD01-B35A-FEF7288229EC}"/>
                </a:ext>
              </a:extLst>
            </p:cNvPr>
            <p:cNvSpPr>
              <a:spLocks/>
            </p:cNvSpPr>
            <p:nvPr/>
          </p:nvSpPr>
          <p:spPr bwMode="auto">
            <a:xfrm>
              <a:off x="5837409" y="2964508"/>
              <a:ext cx="360574" cy="495625"/>
            </a:xfrm>
            <a:custGeom>
              <a:avLst/>
              <a:gdLst/>
              <a:ahLst/>
              <a:cxnLst>
                <a:cxn ang="0">
                  <a:pos x="0" y="756"/>
                </a:cxn>
                <a:cxn ang="0">
                  <a:pos x="0" y="349"/>
                </a:cxn>
                <a:cxn ang="0">
                  <a:pos x="0" y="146"/>
                </a:cxn>
                <a:cxn ang="0">
                  <a:pos x="144" y="0"/>
                </a:cxn>
                <a:cxn ang="0">
                  <a:pos x="550" y="0"/>
                </a:cxn>
                <a:cxn ang="0">
                  <a:pos x="550" y="151"/>
                </a:cxn>
                <a:cxn ang="0">
                  <a:pos x="550" y="349"/>
                </a:cxn>
                <a:cxn ang="0">
                  <a:pos x="550" y="756"/>
                </a:cxn>
                <a:cxn ang="0">
                  <a:pos x="0" y="756"/>
                </a:cxn>
              </a:cxnLst>
              <a:rect l="0" t="0" r="r" b="b"/>
              <a:pathLst>
                <a:path w="550" h="756">
                  <a:moveTo>
                    <a:pt x="0" y="756"/>
                  </a:moveTo>
                  <a:lnTo>
                    <a:pt x="0" y="349"/>
                  </a:lnTo>
                  <a:lnTo>
                    <a:pt x="0" y="146"/>
                  </a:lnTo>
                  <a:lnTo>
                    <a:pt x="144" y="0"/>
                  </a:lnTo>
                  <a:lnTo>
                    <a:pt x="550" y="0"/>
                  </a:lnTo>
                  <a:lnTo>
                    <a:pt x="550" y="151"/>
                  </a:lnTo>
                  <a:lnTo>
                    <a:pt x="550" y="349"/>
                  </a:lnTo>
                  <a:lnTo>
                    <a:pt x="550" y="756"/>
                  </a:lnTo>
                  <a:lnTo>
                    <a:pt x="0" y="756"/>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19" name="Freeform 62">
              <a:extLst>
                <a:ext uri="{FF2B5EF4-FFF2-40B4-BE49-F238E27FC236}">
                  <a16:creationId xmlns:a16="http://schemas.microsoft.com/office/drawing/2014/main" id="{A8981EB1-0368-CD79-ACE5-212910DDF34B}"/>
                </a:ext>
              </a:extLst>
            </p:cNvPr>
            <p:cNvSpPr>
              <a:spLocks/>
            </p:cNvSpPr>
            <p:nvPr/>
          </p:nvSpPr>
          <p:spPr bwMode="auto">
            <a:xfrm>
              <a:off x="5837409" y="2964508"/>
              <a:ext cx="94405" cy="95716"/>
            </a:xfrm>
            <a:custGeom>
              <a:avLst/>
              <a:gdLst/>
              <a:ahLst/>
              <a:cxnLst>
                <a:cxn ang="0">
                  <a:pos x="144" y="146"/>
                </a:cxn>
                <a:cxn ang="0">
                  <a:pos x="0" y="146"/>
                </a:cxn>
                <a:cxn ang="0">
                  <a:pos x="144" y="0"/>
                </a:cxn>
                <a:cxn ang="0">
                  <a:pos x="144" y="146"/>
                </a:cxn>
              </a:cxnLst>
              <a:rect l="0" t="0" r="r" b="b"/>
              <a:pathLst>
                <a:path w="144" h="146">
                  <a:moveTo>
                    <a:pt x="144" y="146"/>
                  </a:moveTo>
                  <a:lnTo>
                    <a:pt x="0" y="146"/>
                  </a:lnTo>
                  <a:lnTo>
                    <a:pt x="144" y="0"/>
                  </a:lnTo>
                  <a:lnTo>
                    <a:pt x="144" y="146"/>
                  </a:lnTo>
                  <a:close/>
                </a:path>
              </a:pathLst>
            </a:custGeom>
            <a:solidFill>
              <a:srgbClr val="FEC00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20" name="Freeform 63">
              <a:extLst>
                <a:ext uri="{FF2B5EF4-FFF2-40B4-BE49-F238E27FC236}">
                  <a16:creationId xmlns:a16="http://schemas.microsoft.com/office/drawing/2014/main" id="{4CDEF7C1-47D7-6449-F9DD-AE003A643665}"/>
                </a:ext>
              </a:extLst>
            </p:cNvPr>
            <p:cNvSpPr>
              <a:spLocks/>
            </p:cNvSpPr>
            <p:nvPr/>
          </p:nvSpPr>
          <p:spPr bwMode="auto">
            <a:xfrm>
              <a:off x="5837409" y="3060224"/>
              <a:ext cx="94405" cy="96371"/>
            </a:xfrm>
            <a:custGeom>
              <a:avLst/>
              <a:gdLst/>
              <a:ahLst/>
              <a:cxnLst>
                <a:cxn ang="0">
                  <a:pos x="0" y="0"/>
                </a:cxn>
                <a:cxn ang="0">
                  <a:pos x="144" y="0"/>
                </a:cxn>
                <a:cxn ang="0">
                  <a:pos x="0" y="147"/>
                </a:cxn>
                <a:cxn ang="0">
                  <a:pos x="0" y="0"/>
                </a:cxn>
              </a:cxnLst>
              <a:rect l="0" t="0" r="r" b="b"/>
              <a:pathLst>
                <a:path w="144" h="147">
                  <a:moveTo>
                    <a:pt x="0" y="0"/>
                  </a:moveTo>
                  <a:lnTo>
                    <a:pt x="144" y="0"/>
                  </a:lnTo>
                  <a:lnTo>
                    <a:pt x="0" y="147"/>
                  </a:lnTo>
                  <a:lnTo>
                    <a:pt x="0" y="0"/>
                  </a:lnTo>
                  <a:close/>
                </a:path>
              </a:pathLst>
            </a:custGeom>
            <a:solidFill>
              <a:srgbClr val="D1ECFB"/>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21" name="Freeform 64">
              <a:extLst>
                <a:ext uri="{FF2B5EF4-FFF2-40B4-BE49-F238E27FC236}">
                  <a16:creationId xmlns:a16="http://schemas.microsoft.com/office/drawing/2014/main" id="{9BF1E690-6185-4D84-EEEB-203DD121AB12}"/>
                </a:ext>
              </a:extLst>
            </p:cNvPr>
            <p:cNvSpPr>
              <a:spLocks/>
            </p:cNvSpPr>
            <p:nvPr/>
          </p:nvSpPr>
          <p:spPr bwMode="auto">
            <a:xfrm>
              <a:off x="5870188" y="3290991"/>
              <a:ext cx="117350" cy="118006"/>
            </a:xfrm>
            <a:custGeom>
              <a:avLst/>
              <a:gdLst/>
              <a:ahLst/>
              <a:cxnLst>
                <a:cxn ang="0">
                  <a:pos x="35" y="40"/>
                </a:cxn>
                <a:cxn ang="0">
                  <a:pos x="35" y="0"/>
                </a:cxn>
                <a:cxn ang="0">
                  <a:pos x="0" y="38"/>
                </a:cxn>
                <a:cxn ang="0">
                  <a:pos x="38" y="76"/>
                </a:cxn>
                <a:cxn ang="0">
                  <a:pos x="76" y="40"/>
                </a:cxn>
                <a:cxn ang="0">
                  <a:pos x="35" y="40"/>
                </a:cxn>
              </a:cxnLst>
              <a:rect l="0" t="0" r="r" b="b"/>
              <a:pathLst>
                <a:path w="76" h="76">
                  <a:moveTo>
                    <a:pt x="35" y="40"/>
                  </a:moveTo>
                  <a:cubicBezTo>
                    <a:pt x="35" y="0"/>
                    <a:pt x="35" y="0"/>
                    <a:pt x="35" y="0"/>
                  </a:cubicBezTo>
                  <a:cubicBezTo>
                    <a:pt x="16" y="1"/>
                    <a:pt x="0" y="18"/>
                    <a:pt x="0" y="38"/>
                  </a:cubicBezTo>
                  <a:cubicBezTo>
                    <a:pt x="0" y="59"/>
                    <a:pt x="17" y="76"/>
                    <a:pt x="38" y="76"/>
                  </a:cubicBezTo>
                  <a:cubicBezTo>
                    <a:pt x="58" y="76"/>
                    <a:pt x="74" y="60"/>
                    <a:pt x="76" y="40"/>
                  </a:cubicBezTo>
                  <a:lnTo>
                    <a:pt x="35" y="40"/>
                  </a:ln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22" name="Freeform 65">
              <a:extLst>
                <a:ext uri="{FF2B5EF4-FFF2-40B4-BE49-F238E27FC236}">
                  <a16:creationId xmlns:a16="http://schemas.microsoft.com/office/drawing/2014/main" id="{9F250512-BDE6-E6C9-5FC3-D0024F658A4A}"/>
                </a:ext>
              </a:extLst>
            </p:cNvPr>
            <p:cNvSpPr>
              <a:spLocks/>
            </p:cNvSpPr>
            <p:nvPr/>
          </p:nvSpPr>
          <p:spPr bwMode="auto">
            <a:xfrm>
              <a:off x="5940992" y="3294269"/>
              <a:ext cx="43269" cy="45236"/>
            </a:xfrm>
            <a:custGeom>
              <a:avLst/>
              <a:gdLst/>
              <a:ahLst/>
              <a:cxnLst>
                <a:cxn ang="0">
                  <a:pos x="28" y="29"/>
                </a:cxn>
                <a:cxn ang="0">
                  <a:pos x="0" y="0"/>
                </a:cxn>
                <a:cxn ang="0">
                  <a:pos x="0" y="29"/>
                </a:cxn>
                <a:cxn ang="0">
                  <a:pos x="28" y="29"/>
                </a:cxn>
              </a:cxnLst>
              <a:rect l="0" t="0" r="r" b="b"/>
              <a:pathLst>
                <a:path w="28" h="29">
                  <a:moveTo>
                    <a:pt x="28" y="29"/>
                  </a:moveTo>
                  <a:cubicBezTo>
                    <a:pt x="28" y="13"/>
                    <a:pt x="15" y="0"/>
                    <a:pt x="0" y="0"/>
                  </a:cubicBezTo>
                  <a:cubicBezTo>
                    <a:pt x="0" y="29"/>
                    <a:pt x="0" y="29"/>
                    <a:pt x="0" y="29"/>
                  </a:cubicBezTo>
                  <a:lnTo>
                    <a:pt x="28" y="29"/>
                  </a:lnTo>
                  <a:close/>
                </a:path>
              </a:pathLst>
            </a:custGeom>
            <a:solidFill>
              <a:srgbClr val="F99B1C"/>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23" name="Freeform 66">
              <a:extLst>
                <a:ext uri="{FF2B5EF4-FFF2-40B4-BE49-F238E27FC236}">
                  <a16:creationId xmlns:a16="http://schemas.microsoft.com/office/drawing/2014/main" id="{C9362EBE-D1D8-F5C3-6A04-DCF5B2426459}"/>
                </a:ext>
              </a:extLst>
            </p:cNvPr>
            <p:cNvSpPr>
              <a:spLocks/>
            </p:cNvSpPr>
            <p:nvPr/>
          </p:nvSpPr>
          <p:spPr bwMode="auto">
            <a:xfrm>
              <a:off x="5947547" y="3171674"/>
              <a:ext cx="38680" cy="37369"/>
            </a:xfrm>
            <a:custGeom>
              <a:avLst/>
              <a:gdLst/>
              <a:ahLst/>
              <a:cxnLst>
                <a:cxn ang="0">
                  <a:pos x="4" y="0"/>
                </a:cxn>
                <a:cxn ang="0">
                  <a:pos x="0" y="7"/>
                </a:cxn>
                <a:cxn ang="0">
                  <a:pos x="13" y="24"/>
                </a:cxn>
                <a:cxn ang="0">
                  <a:pos x="25" y="3"/>
                </a:cxn>
                <a:cxn ang="0">
                  <a:pos x="4" y="0"/>
                </a:cxn>
              </a:cxnLst>
              <a:rect l="0" t="0" r="r" b="b"/>
              <a:pathLst>
                <a:path w="25" h="24">
                  <a:moveTo>
                    <a:pt x="4" y="0"/>
                  </a:moveTo>
                  <a:cubicBezTo>
                    <a:pt x="3" y="3"/>
                    <a:pt x="2" y="5"/>
                    <a:pt x="0" y="7"/>
                  </a:cubicBezTo>
                  <a:cubicBezTo>
                    <a:pt x="13" y="24"/>
                    <a:pt x="13" y="24"/>
                    <a:pt x="13" y="24"/>
                  </a:cubicBezTo>
                  <a:cubicBezTo>
                    <a:pt x="19" y="18"/>
                    <a:pt x="23" y="11"/>
                    <a:pt x="25" y="3"/>
                  </a:cubicBezTo>
                  <a:lnTo>
                    <a:pt x="4" y="0"/>
                  </a:ln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24" name="Freeform 67">
              <a:extLst>
                <a:ext uri="{FF2B5EF4-FFF2-40B4-BE49-F238E27FC236}">
                  <a16:creationId xmlns:a16="http://schemas.microsoft.com/office/drawing/2014/main" id="{715616C7-63BB-1458-663A-5CCA4DCFA8BC}"/>
                </a:ext>
              </a:extLst>
            </p:cNvPr>
            <p:cNvSpPr>
              <a:spLocks/>
            </p:cNvSpPr>
            <p:nvPr/>
          </p:nvSpPr>
          <p:spPr bwMode="auto">
            <a:xfrm>
              <a:off x="5933124" y="3105459"/>
              <a:ext cx="54414" cy="60314"/>
            </a:xfrm>
            <a:custGeom>
              <a:avLst/>
              <a:gdLst/>
              <a:ahLst/>
              <a:cxnLst>
                <a:cxn ang="0">
                  <a:pos x="0" y="22"/>
                </a:cxn>
                <a:cxn ang="0">
                  <a:pos x="14" y="36"/>
                </a:cxn>
                <a:cxn ang="0">
                  <a:pos x="35" y="39"/>
                </a:cxn>
                <a:cxn ang="0">
                  <a:pos x="35" y="38"/>
                </a:cxn>
                <a:cxn ang="0">
                  <a:pos x="0" y="0"/>
                </a:cxn>
                <a:cxn ang="0">
                  <a:pos x="0" y="22"/>
                </a:cxn>
              </a:cxnLst>
              <a:rect l="0" t="0" r="r" b="b"/>
              <a:pathLst>
                <a:path w="35" h="39">
                  <a:moveTo>
                    <a:pt x="0" y="22"/>
                  </a:moveTo>
                  <a:cubicBezTo>
                    <a:pt x="7" y="23"/>
                    <a:pt x="13" y="29"/>
                    <a:pt x="14" y="36"/>
                  </a:cubicBezTo>
                  <a:cubicBezTo>
                    <a:pt x="35" y="39"/>
                    <a:pt x="35" y="39"/>
                    <a:pt x="35" y="39"/>
                  </a:cubicBezTo>
                  <a:cubicBezTo>
                    <a:pt x="35" y="39"/>
                    <a:pt x="35" y="38"/>
                    <a:pt x="35" y="38"/>
                  </a:cubicBezTo>
                  <a:cubicBezTo>
                    <a:pt x="35" y="18"/>
                    <a:pt x="20" y="2"/>
                    <a:pt x="0" y="0"/>
                  </a:cubicBezTo>
                  <a:lnTo>
                    <a:pt x="0" y="22"/>
                  </a:lnTo>
                  <a:close/>
                </a:path>
              </a:pathLst>
            </a:custGeom>
            <a:solidFill>
              <a:srgbClr val="F99B1C"/>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25" name="Freeform 68">
              <a:extLst>
                <a:ext uri="{FF2B5EF4-FFF2-40B4-BE49-F238E27FC236}">
                  <a16:creationId xmlns:a16="http://schemas.microsoft.com/office/drawing/2014/main" id="{1AA2ABB1-4D8B-D536-874D-84D559A9E0CD}"/>
                </a:ext>
              </a:extLst>
            </p:cNvPr>
            <p:cNvSpPr>
              <a:spLocks/>
            </p:cNvSpPr>
            <p:nvPr/>
          </p:nvSpPr>
          <p:spPr bwMode="auto">
            <a:xfrm>
              <a:off x="5880677" y="3105459"/>
              <a:ext cx="41958" cy="41958"/>
            </a:xfrm>
            <a:custGeom>
              <a:avLst/>
              <a:gdLst/>
              <a:ahLst/>
              <a:cxnLst>
                <a:cxn ang="0">
                  <a:pos x="18" y="27"/>
                </a:cxn>
                <a:cxn ang="0">
                  <a:pos x="27" y="22"/>
                </a:cxn>
                <a:cxn ang="0">
                  <a:pos x="27" y="0"/>
                </a:cxn>
                <a:cxn ang="0">
                  <a:pos x="0" y="16"/>
                </a:cxn>
                <a:cxn ang="0">
                  <a:pos x="18" y="27"/>
                </a:cxn>
              </a:cxnLst>
              <a:rect l="0" t="0" r="r" b="b"/>
              <a:pathLst>
                <a:path w="27" h="27">
                  <a:moveTo>
                    <a:pt x="18" y="27"/>
                  </a:moveTo>
                  <a:cubicBezTo>
                    <a:pt x="21" y="24"/>
                    <a:pt x="24" y="22"/>
                    <a:pt x="27" y="22"/>
                  </a:cubicBezTo>
                  <a:cubicBezTo>
                    <a:pt x="27" y="0"/>
                    <a:pt x="27" y="0"/>
                    <a:pt x="27" y="0"/>
                  </a:cubicBezTo>
                  <a:cubicBezTo>
                    <a:pt x="16" y="1"/>
                    <a:pt x="6" y="7"/>
                    <a:pt x="0" y="16"/>
                  </a:cubicBezTo>
                  <a:lnTo>
                    <a:pt x="18" y="27"/>
                  </a:lnTo>
                  <a:close/>
                </a:path>
              </a:pathLst>
            </a:custGeom>
            <a:solidFill>
              <a:srgbClr val="15B0B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26" name="Freeform 69">
              <a:extLst>
                <a:ext uri="{FF2B5EF4-FFF2-40B4-BE49-F238E27FC236}">
                  <a16:creationId xmlns:a16="http://schemas.microsoft.com/office/drawing/2014/main" id="{643DF89B-92FE-1AF2-F7D9-CF500DA61CDF}"/>
                </a:ext>
              </a:extLst>
            </p:cNvPr>
            <p:cNvSpPr>
              <a:spLocks/>
            </p:cNvSpPr>
            <p:nvPr/>
          </p:nvSpPr>
          <p:spPr bwMode="auto">
            <a:xfrm>
              <a:off x="5870188" y="3139550"/>
              <a:ext cx="87849" cy="83260"/>
            </a:xfrm>
            <a:custGeom>
              <a:avLst/>
              <a:gdLst/>
              <a:ahLst/>
              <a:cxnLst>
                <a:cxn ang="0">
                  <a:pos x="45" y="32"/>
                </a:cxn>
                <a:cxn ang="0">
                  <a:pos x="38" y="33"/>
                </a:cxn>
                <a:cxn ang="0">
                  <a:pos x="21" y="16"/>
                </a:cxn>
                <a:cxn ang="0">
                  <a:pos x="22" y="11"/>
                </a:cxn>
                <a:cxn ang="0">
                  <a:pos x="4" y="0"/>
                </a:cxn>
                <a:cxn ang="0">
                  <a:pos x="0" y="16"/>
                </a:cxn>
                <a:cxn ang="0">
                  <a:pos x="38" y="54"/>
                </a:cxn>
                <a:cxn ang="0">
                  <a:pos x="57" y="49"/>
                </a:cxn>
                <a:cxn ang="0">
                  <a:pos x="45" y="32"/>
                </a:cxn>
              </a:cxnLst>
              <a:rect l="0" t="0" r="r" b="b"/>
              <a:pathLst>
                <a:path w="57" h="54">
                  <a:moveTo>
                    <a:pt x="45" y="32"/>
                  </a:moveTo>
                  <a:cubicBezTo>
                    <a:pt x="43" y="32"/>
                    <a:pt x="40" y="33"/>
                    <a:pt x="38" y="33"/>
                  </a:cubicBezTo>
                  <a:cubicBezTo>
                    <a:pt x="29" y="33"/>
                    <a:pt x="21" y="25"/>
                    <a:pt x="21" y="16"/>
                  </a:cubicBezTo>
                  <a:cubicBezTo>
                    <a:pt x="21" y="14"/>
                    <a:pt x="21" y="12"/>
                    <a:pt x="22" y="11"/>
                  </a:cubicBezTo>
                  <a:cubicBezTo>
                    <a:pt x="4" y="0"/>
                    <a:pt x="4" y="0"/>
                    <a:pt x="4" y="0"/>
                  </a:cubicBezTo>
                  <a:cubicBezTo>
                    <a:pt x="1" y="5"/>
                    <a:pt x="0" y="10"/>
                    <a:pt x="0" y="16"/>
                  </a:cubicBezTo>
                  <a:cubicBezTo>
                    <a:pt x="0" y="37"/>
                    <a:pt x="17" y="54"/>
                    <a:pt x="38" y="54"/>
                  </a:cubicBezTo>
                  <a:cubicBezTo>
                    <a:pt x="45" y="54"/>
                    <a:pt x="51" y="52"/>
                    <a:pt x="57" y="49"/>
                  </a:cubicBezTo>
                  <a:lnTo>
                    <a:pt x="45" y="32"/>
                  </a:ln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27" name="Rectangle 70">
              <a:extLst>
                <a:ext uri="{FF2B5EF4-FFF2-40B4-BE49-F238E27FC236}">
                  <a16:creationId xmlns:a16="http://schemas.microsoft.com/office/drawing/2014/main" id="{3DF3E541-3A50-CF98-1CAD-21BDA1FE94F7}"/>
                </a:ext>
              </a:extLst>
            </p:cNvPr>
            <p:cNvSpPr>
              <a:spLocks noChangeArrowheads="1"/>
            </p:cNvSpPr>
            <p:nvPr/>
          </p:nvSpPr>
          <p:spPr bwMode="auto">
            <a:xfrm>
              <a:off x="6013762" y="3105459"/>
              <a:ext cx="142918" cy="15079"/>
            </a:xfrm>
            <a:prstGeom prst="rect">
              <a:avLst/>
            </a:prstGeom>
            <a:solidFill>
              <a:srgbClr val="15B0BF"/>
            </a:solidFill>
            <a:ln w="9525">
              <a:noFill/>
              <a:miter lim="800000"/>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28" name="Rectangle 71">
              <a:extLst>
                <a:ext uri="{FF2B5EF4-FFF2-40B4-BE49-F238E27FC236}">
                  <a16:creationId xmlns:a16="http://schemas.microsoft.com/office/drawing/2014/main" id="{3FF288BE-75B1-BCDE-5C2C-FDBA0A3D4041}"/>
                </a:ext>
              </a:extLst>
            </p:cNvPr>
            <p:cNvSpPr>
              <a:spLocks noChangeArrowheads="1"/>
            </p:cNvSpPr>
            <p:nvPr/>
          </p:nvSpPr>
          <p:spPr bwMode="auto">
            <a:xfrm>
              <a:off x="6013762" y="3152006"/>
              <a:ext cx="142918" cy="13767"/>
            </a:xfrm>
            <a:prstGeom prst="rect">
              <a:avLst/>
            </a:prstGeom>
            <a:solidFill>
              <a:srgbClr val="A6DAE9"/>
            </a:solidFill>
            <a:ln w="9525">
              <a:noFill/>
              <a:miter lim="800000"/>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29" name="Rectangle 72">
              <a:extLst>
                <a:ext uri="{FF2B5EF4-FFF2-40B4-BE49-F238E27FC236}">
                  <a16:creationId xmlns:a16="http://schemas.microsoft.com/office/drawing/2014/main" id="{AC17701A-776D-7E57-9CE7-C4ECB29FF2C6}"/>
                </a:ext>
              </a:extLst>
            </p:cNvPr>
            <p:cNvSpPr>
              <a:spLocks noChangeArrowheads="1"/>
            </p:cNvSpPr>
            <p:nvPr/>
          </p:nvSpPr>
          <p:spPr bwMode="auto">
            <a:xfrm>
              <a:off x="6013762" y="3196586"/>
              <a:ext cx="142918" cy="15734"/>
            </a:xfrm>
            <a:prstGeom prst="rect">
              <a:avLst/>
            </a:prstGeom>
            <a:solidFill>
              <a:srgbClr val="A6DAE9"/>
            </a:solidFill>
            <a:ln w="9525">
              <a:noFill/>
              <a:miter lim="800000"/>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30" name="Rectangle 73">
              <a:extLst>
                <a:ext uri="{FF2B5EF4-FFF2-40B4-BE49-F238E27FC236}">
                  <a16:creationId xmlns:a16="http://schemas.microsoft.com/office/drawing/2014/main" id="{F5DF4670-AD0F-38D6-BD7C-0B5FEF2B5E41}"/>
                </a:ext>
              </a:extLst>
            </p:cNvPr>
            <p:cNvSpPr>
              <a:spLocks noChangeArrowheads="1"/>
            </p:cNvSpPr>
            <p:nvPr/>
          </p:nvSpPr>
          <p:spPr bwMode="auto">
            <a:xfrm>
              <a:off x="6013762" y="3290991"/>
              <a:ext cx="98994" cy="14423"/>
            </a:xfrm>
            <a:prstGeom prst="rect">
              <a:avLst/>
            </a:prstGeom>
            <a:solidFill>
              <a:srgbClr val="15B0BF"/>
            </a:solidFill>
            <a:ln w="9525">
              <a:noFill/>
              <a:miter lim="800000"/>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31" name="Rectangle 74">
              <a:extLst>
                <a:ext uri="{FF2B5EF4-FFF2-40B4-BE49-F238E27FC236}">
                  <a16:creationId xmlns:a16="http://schemas.microsoft.com/office/drawing/2014/main" id="{96E90AA9-FCE8-D0D7-AEFA-C728A645115F}"/>
                </a:ext>
              </a:extLst>
            </p:cNvPr>
            <p:cNvSpPr>
              <a:spLocks noChangeArrowheads="1"/>
            </p:cNvSpPr>
            <p:nvPr/>
          </p:nvSpPr>
          <p:spPr bwMode="auto">
            <a:xfrm>
              <a:off x="6013762" y="3336227"/>
              <a:ext cx="142918" cy="15079"/>
            </a:xfrm>
            <a:prstGeom prst="rect">
              <a:avLst/>
            </a:prstGeom>
            <a:solidFill>
              <a:srgbClr val="A6DAE9"/>
            </a:solidFill>
            <a:ln w="9525">
              <a:noFill/>
              <a:miter lim="800000"/>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32" name="Rectangle 75">
              <a:extLst>
                <a:ext uri="{FF2B5EF4-FFF2-40B4-BE49-F238E27FC236}">
                  <a16:creationId xmlns:a16="http://schemas.microsoft.com/office/drawing/2014/main" id="{E4AD8527-906E-9C73-2386-77995CD8DD3E}"/>
                </a:ext>
              </a:extLst>
            </p:cNvPr>
            <p:cNvSpPr>
              <a:spLocks noChangeArrowheads="1"/>
            </p:cNvSpPr>
            <p:nvPr/>
          </p:nvSpPr>
          <p:spPr bwMode="auto">
            <a:xfrm>
              <a:off x="6013762" y="3382773"/>
              <a:ext cx="142918" cy="13767"/>
            </a:xfrm>
            <a:prstGeom prst="rect">
              <a:avLst/>
            </a:prstGeom>
            <a:solidFill>
              <a:srgbClr val="A6DAE9"/>
            </a:solidFill>
            <a:ln w="9525">
              <a:noFill/>
              <a:miter lim="800000"/>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grpSp>
      <p:grpSp>
        <p:nvGrpSpPr>
          <p:cNvPr id="133" name="Group 3">
            <a:extLst>
              <a:ext uri="{FF2B5EF4-FFF2-40B4-BE49-F238E27FC236}">
                <a16:creationId xmlns:a16="http://schemas.microsoft.com/office/drawing/2014/main" id="{89AEE51C-1334-4C1C-9BB1-C1E8D483D89A}"/>
              </a:ext>
            </a:extLst>
          </p:cNvPr>
          <p:cNvGrpSpPr/>
          <p:nvPr/>
        </p:nvGrpSpPr>
        <p:grpSpPr>
          <a:xfrm>
            <a:off x="458765" y="3874075"/>
            <a:ext cx="381799" cy="375961"/>
            <a:chOff x="6633093" y="343643"/>
            <a:chExt cx="879800" cy="881111"/>
          </a:xfrm>
        </p:grpSpPr>
        <p:sp>
          <p:nvSpPr>
            <p:cNvPr id="134" name="Oval 9">
              <a:extLst>
                <a:ext uri="{FF2B5EF4-FFF2-40B4-BE49-F238E27FC236}">
                  <a16:creationId xmlns:a16="http://schemas.microsoft.com/office/drawing/2014/main" id="{DF2583D8-FADA-7EAC-0C9E-B4F1DD6A1021}"/>
                </a:ext>
              </a:extLst>
            </p:cNvPr>
            <p:cNvSpPr>
              <a:spLocks noChangeArrowheads="1"/>
            </p:cNvSpPr>
            <p:nvPr/>
          </p:nvSpPr>
          <p:spPr bwMode="auto">
            <a:xfrm>
              <a:off x="6633093" y="343643"/>
              <a:ext cx="879800" cy="881111"/>
            </a:xfrm>
            <a:prstGeom prst="ellipse">
              <a:avLst/>
            </a:pr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35" name="Freeform 489">
              <a:extLst>
                <a:ext uri="{FF2B5EF4-FFF2-40B4-BE49-F238E27FC236}">
                  <a16:creationId xmlns:a16="http://schemas.microsoft.com/office/drawing/2014/main" id="{AE4E899D-F28E-6D84-F0D4-D500B63DBD87}"/>
                </a:ext>
              </a:extLst>
            </p:cNvPr>
            <p:cNvSpPr>
              <a:spLocks/>
            </p:cNvSpPr>
            <p:nvPr/>
          </p:nvSpPr>
          <p:spPr bwMode="auto">
            <a:xfrm>
              <a:off x="6828458" y="537042"/>
              <a:ext cx="665422" cy="667389"/>
            </a:xfrm>
            <a:custGeom>
              <a:avLst/>
              <a:gdLst/>
              <a:ahLst/>
              <a:cxnLst>
                <a:cxn ang="0">
                  <a:pos x="278" y="89"/>
                </a:cxn>
                <a:cxn ang="0">
                  <a:pos x="278" y="89"/>
                </a:cxn>
                <a:cxn ang="0">
                  <a:pos x="276" y="88"/>
                </a:cxn>
                <a:cxn ang="0">
                  <a:pos x="252" y="64"/>
                </a:cxn>
                <a:cxn ang="0">
                  <a:pos x="249" y="61"/>
                </a:cxn>
                <a:cxn ang="0">
                  <a:pos x="225" y="47"/>
                </a:cxn>
                <a:cxn ang="0">
                  <a:pos x="216" y="50"/>
                </a:cxn>
                <a:cxn ang="0">
                  <a:pos x="211" y="58"/>
                </a:cxn>
                <a:cxn ang="0">
                  <a:pos x="190" y="37"/>
                </a:cxn>
                <a:cxn ang="0">
                  <a:pos x="186" y="32"/>
                </a:cxn>
                <a:cxn ang="0">
                  <a:pos x="109" y="0"/>
                </a:cxn>
                <a:cxn ang="0">
                  <a:pos x="32" y="32"/>
                </a:cxn>
                <a:cxn ang="0">
                  <a:pos x="0" y="109"/>
                </a:cxn>
                <a:cxn ang="0">
                  <a:pos x="35" y="189"/>
                </a:cxn>
                <a:cxn ang="0">
                  <a:pos x="60" y="214"/>
                </a:cxn>
                <a:cxn ang="0">
                  <a:pos x="51" y="219"/>
                </a:cxn>
                <a:cxn ang="0">
                  <a:pos x="48" y="229"/>
                </a:cxn>
                <a:cxn ang="0">
                  <a:pos x="62" y="253"/>
                </a:cxn>
                <a:cxn ang="0">
                  <a:pos x="64" y="255"/>
                </a:cxn>
                <a:cxn ang="0">
                  <a:pos x="64" y="255"/>
                </a:cxn>
                <a:cxn ang="0">
                  <a:pos x="240" y="431"/>
                </a:cxn>
                <a:cxn ang="0">
                  <a:pos x="430" y="240"/>
                </a:cxn>
                <a:cxn ang="0">
                  <a:pos x="278" y="89"/>
                </a:cxn>
              </a:cxnLst>
              <a:rect l="0" t="0" r="r" b="b"/>
              <a:pathLst>
                <a:path w="430" h="431">
                  <a:moveTo>
                    <a:pt x="278" y="89"/>
                  </a:moveTo>
                  <a:cubicBezTo>
                    <a:pt x="278" y="89"/>
                    <a:pt x="278" y="89"/>
                    <a:pt x="278" y="89"/>
                  </a:cubicBezTo>
                  <a:cubicBezTo>
                    <a:pt x="277" y="88"/>
                    <a:pt x="277" y="88"/>
                    <a:pt x="276" y="88"/>
                  </a:cubicBezTo>
                  <a:cubicBezTo>
                    <a:pt x="252" y="64"/>
                    <a:pt x="252" y="64"/>
                    <a:pt x="252" y="64"/>
                  </a:cubicBezTo>
                  <a:cubicBezTo>
                    <a:pt x="251" y="63"/>
                    <a:pt x="250" y="62"/>
                    <a:pt x="249" y="61"/>
                  </a:cubicBezTo>
                  <a:cubicBezTo>
                    <a:pt x="225" y="47"/>
                    <a:pt x="225" y="47"/>
                    <a:pt x="225" y="47"/>
                  </a:cubicBezTo>
                  <a:cubicBezTo>
                    <a:pt x="222" y="46"/>
                    <a:pt x="218" y="47"/>
                    <a:pt x="216" y="50"/>
                  </a:cubicBezTo>
                  <a:cubicBezTo>
                    <a:pt x="211" y="58"/>
                    <a:pt x="211" y="58"/>
                    <a:pt x="211" y="58"/>
                  </a:cubicBezTo>
                  <a:cubicBezTo>
                    <a:pt x="190" y="37"/>
                    <a:pt x="190" y="37"/>
                    <a:pt x="190" y="37"/>
                  </a:cubicBezTo>
                  <a:cubicBezTo>
                    <a:pt x="188" y="35"/>
                    <a:pt x="187" y="34"/>
                    <a:pt x="186" y="32"/>
                  </a:cubicBezTo>
                  <a:cubicBezTo>
                    <a:pt x="165" y="12"/>
                    <a:pt x="138" y="0"/>
                    <a:pt x="109" y="0"/>
                  </a:cubicBezTo>
                  <a:cubicBezTo>
                    <a:pt x="80" y="0"/>
                    <a:pt x="52" y="12"/>
                    <a:pt x="32" y="32"/>
                  </a:cubicBezTo>
                  <a:cubicBezTo>
                    <a:pt x="11" y="53"/>
                    <a:pt x="0" y="80"/>
                    <a:pt x="0" y="109"/>
                  </a:cubicBezTo>
                  <a:cubicBezTo>
                    <a:pt x="0" y="141"/>
                    <a:pt x="13" y="169"/>
                    <a:pt x="35" y="189"/>
                  </a:cubicBezTo>
                  <a:cubicBezTo>
                    <a:pt x="60" y="214"/>
                    <a:pt x="60" y="214"/>
                    <a:pt x="60" y="214"/>
                  </a:cubicBezTo>
                  <a:cubicBezTo>
                    <a:pt x="51" y="219"/>
                    <a:pt x="51" y="219"/>
                    <a:pt x="51" y="219"/>
                  </a:cubicBezTo>
                  <a:cubicBezTo>
                    <a:pt x="48" y="221"/>
                    <a:pt x="46" y="225"/>
                    <a:pt x="48" y="229"/>
                  </a:cubicBezTo>
                  <a:cubicBezTo>
                    <a:pt x="62" y="253"/>
                    <a:pt x="62" y="253"/>
                    <a:pt x="62" y="253"/>
                  </a:cubicBezTo>
                  <a:cubicBezTo>
                    <a:pt x="63" y="254"/>
                    <a:pt x="64" y="254"/>
                    <a:pt x="64" y="255"/>
                  </a:cubicBezTo>
                  <a:cubicBezTo>
                    <a:pt x="64" y="255"/>
                    <a:pt x="64" y="255"/>
                    <a:pt x="64" y="255"/>
                  </a:cubicBezTo>
                  <a:cubicBezTo>
                    <a:pt x="240" y="431"/>
                    <a:pt x="240" y="431"/>
                    <a:pt x="240" y="431"/>
                  </a:cubicBezTo>
                  <a:cubicBezTo>
                    <a:pt x="331" y="403"/>
                    <a:pt x="403" y="331"/>
                    <a:pt x="430" y="240"/>
                  </a:cubicBezTo>
                  <a:lnTo>
                    <a:pt x="278" y="89"/>
                  </a:lnTo>
                  <a:close/>
                </a:path>
              </a:pathLst>
            </a:custGeom>
            <a:solidFill>
              <a:srgbClr val="8FC4D7"/>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36" name="Freeform 490">
              <a:extLst>
                <a:ext uri="{FF2B5EF4-FFF2-40B4-BE49-F238E27FC236}">
                  <a16:creationId xmlns:a16="http://schemas.microsoft.com/office/drawing/2014/main" id="{75B42583-F672-9C08-D8C8-6120E8B9CA14}"/>
                </a:ext>
              </a:extLst>
            </p:cNvPr>
            <p:cNvSpPr>
              <a:spLocks noEditPoints="1"/>
            </p:cNvSpPr>
            <p:nvPr/>
          </p:nvSpPr>
          <p:spPr bwMode="auto">
            <a:xfrm>
              <a:off x="6884183" y="594734"/>
              <a:ext cx="417610" cy="418265"/>
            </a:xfrm>
            <a:custGeom>
              <a:avLst/>
              <a:gdLst/>
              <a:ahLst/>
              <a:cxnLst>
                <a:cxn ang="0">
                  <a:pos x="247" y="113"/>
                </a:cxn>
                <a:cxn ang="0">
                  <a:pos x="256" y="88"/>
                </a:cxn>
                <a:cxn ang="0">
                  <a:pos x="244" y="54"/>
                </a:cxn>
                <a:cxn ang="0">
                  <a:pos x="220" y="60"/>
                </a:cxn>
                <a:cxn ang="0">
                  <a:pos x="216" y="34"/>
                </a:cxn>
                <a:cxn ang="0">
                  <a:pos x="189" y="10"/>
                </a:cxn>
                <a:cxn ang="0">
                  <a:pos x="172" y="27"/>
                </a:cxn>
                <a:cxn ang="0">
                  <a:pos x="155" y="7"/>
                </a:cxn>
                <a:cxn ang="0">
                  <a:pos x="120" y="0"/>
                </a:cxn>
                <a:cxn ang="0">
                  <a:pos x="113" y="24"/>
                </a:cxn>
                <a:cxn ang="0">
                  <a:pos x="88" y="15"/>
                </a:cxn>
                <a:cxn ang="0">
                  <a:pos x="54" y="26"/>
                </a:cxn>
                <a:cxn ang="0">
                  <a:pos x="60" y="50"/>
                </a:cxn>
                <a:cxn ang="0">
                  <a:pos x="34" y="54"/>
                </a:cxn>
                <a:cxn ang="0">
                  <a:pos x="11" y="81"/>
                </a:cxn>
                <a:cxn ang="0">
                  <a:pos x="28" y="99"/>
                </a:cxn>
                <a:cxn ang="0">
                  <a:pos x="7" y="116"/>
                </a:cxn>
                <a:cxn ang="0">
                  <a:pos x="0" y="150"/>
                </a:cxn>
                <a:cxn ang="0">
                  <a:pos x="24" y="157"/>
                </a:cxn>
                <a:cxn ang="0">
                  <a:pos x="15" y="182"/>
                </a:cxn>
                <a:cxn ang="0">
                  <a:pos x="26" y="216"/>
                </a:cxn>
                <a:cxn ang="0">
                  <a:pos x="50" y="210"/>
                </a:cxn>
                <a:cxn ang="0">
                  <a:pos x="55" y="236"/>
                </a:cxn>
                <a:cxn ang="0">
                  <a:pos x="81" y="259"/>
                </a:cxn>
                <a:cxn ang="0">
                  <a:pos x="99" y="242"/>
                </a:cxn>
                <a:cxn ang="0">
                  <a:pos x="116" y="263"/>
                </a:cxn>
                <a:cxn ang="0">
                  <a:pos x="151" y="270"/>
                </a:cxn>
                <a:cxn ang="0">
                  <a:pos x="158" y="246"/>
                </a:cxn>
                <a:cxn ang="0">
                  <a:pos x="183" y="255"/>
                </a:cxn>
                <a:cxn ang="0">
                  <a:pos x="216" y="244"/>
                </a:cxn>
                <a:cxn ang="0">
                  <a:pos x="210" y="220"/>
                </a:cxn>
                <a:cxn ang="0">
                  <a:pos x="236" y="216"/>
                </a:cxn>
                <a:cxn ang="0">
                  <a:pos x="260" y="189"/>
                </a:cxn>
                <a:cxn ang="0">
                  <a:pos x="243" y="171"/>
                </a:cxn>
                <a:cxn ang="0">
                  <a:pos x="263" y="154"/>
                </a:cxn>
                <a:cxn ang="0">
                  <a:pos x="270" y="120"/>
                </a:cxn>
                <a:cxn ang="0">
                  <a:pos x="135" y="207"/>
                </a:cxn>
                <a:cxn ang="0">
                  <a:pos x="135" y="63"/>
                </a:cxn>
                <a:cxn ang="0">
                  <a:pos x="135" y="207"/>
                </a:cxn>
              </a:cxnLst>
              <a:rect l="0" t="0" r="r" b="b"/>
              <a:pathLst>
                <a:path w="270" h="270">
                  <a:moveTo>
                    <a:pt x="263" y="113"/>
                  </a:moveTo>
                  <a:cubicBezTo>
                    <a:pt x="247" y="113"/>
                    <a:pt x="247" y="113"/>
                    <a:pt x="247" y="113"/>
                  </a:cubicBezTo>
                  <a:cubicBezTo>
                    <a:pt x="245" y="107"/>
                    <a:pt x="244" y="101"/>
                    <a:pt x="242" y="96"/>
                  </a:cubicBezTo>
                  <a:cubicBezTo>
                    <a:pt x="256" y="88"/>
                    <a:pt x="256" y="88"/>
                    <a:pt x="256" y="88"/>
                  </a:cubicBezTo>
                  <a:cubicBezTo>
                    <a:pt x="259" y="86"/>
                    <a:pt x="260" y="81"/>
                    <a:pt x="258" y="78"/>
                  </a:cubicBezTo>
                  <a:cubicBezTo>
                    <a:pt x="244" y="54"/>
                    <a:pt x="244" y="54"/>
                    <a:pt x="244" y="54"/>
                  </a:cubicBezTo>
                  <a:cubicBezTo>
                    <a:pt x="242" y="51"/>
                    <a:pt x="238" y="50"/>
                    <a:pt x="235" y="52"/>
                  </a:cubicBezTo>
                  <a:cubicBezTo>
                    <a:pt x="220" y="60"/>
                    <a:pt x="220" y="60"/>
                    <a:pt x="220" y="60"/>
                  </a:cubicBezTo>
                  <a:cubicBezTo>
                    <a:pt x="217" y="56"/>
                    <a:pt x="212" y="51"/>
                    <a:pt x="208" y="48"/>
                  </a:cubicBezTo>
                  <a:cubicBezTo>
                    <a:pt x="216" y="34"/>
                    <a:pt x="216" y="34"/>
                    <a:pt x="216" y="34"/>
                  </a:cubicBezTo>
                  <a:cubicBezTo>
                    <a:pt x="218" y="30"/>
                    <a:pt x="217" y="26"/>
                    <a:pt x="213" y="24"/>
                  </a:cubicBezTo>
                  <a:cubicBezTo>
                    <a:pt x="189" y="10"/>
                    <a:pt x="189" y="10"/>
                    <a:pt x="189" y="10"/>
                  </a:cubicBezTo>
                  <a:cubicBezTo>
                    <a:pt x="186" y="9"/>
                    <a:pt x="182" y="10"/>
                    <a:pt x="180" y="13"/>
                  </a:cubicBezTo>
                  <a:cubicBezTo>
                    <a:pt x="172" y="27"/>
                    <a:pt x="172" y="27"/>
                    <a:pt x="172" y="27"/>
                  </a:cubicBezTo>
                  <a:cubicBezTo>
                    <a:pt x="166" y="25"/>
                    <a:pt x="160" y="24"/>
                    <a:pt x="155" y="23"/>
                  </a:cubicBezTo>
                  <a:cubicBezTo>
                    <a:pt x="155" y="7"/>
                    <a:pt x="155" y="7"/>
                    <a:pt x="155" y="7"/>
                  </a:cubicBezTo>
                  <a:cubicBezTo>
                    <a:pt x="155" y="3"/>
                    <a:pt x="151" y="0"/>
                    <a:pt x="148" y="0"/>
                  </a:cubicBezTo>
                  <a:cubicBezTo>
                    <a:pt x="120" y="0"/>
                    <a:pt x="120" y="0"/>
                    <a:pt x="120" y="0"/>
                  </a:cubicBezTo>
                  <a:cubicBezTo>
                    <a:pt x="116" y="0"/>
                    <a:pt x="113" y="3"/>
                    <a:pt x="113" y="7"/>
                  </a:cubicBezTo>
                  <a:cubicBezTo>
                    <a:pt x="113" y="24"/>
                    <a:pt x="113" y="24"/>
                    <a:pt x="113" y="24"/>
                  </a:cubicBezTo>
                  <a:cubicBezTo>
                    <a:pt x="107" y="25"/>
                    <a:pt x="101" y="26"/>
                    <a:pt x="96" y="28"/>
                  </a:cubicBezTo>
                  <a:cubicBezTo>
                    <a:pt x="88" y="15"/>
                    <a:pt x="88" y="15"/>
                    <a:pt x="88" y="15"/>
                  </a:cubicBezTo>
                  <a:cubicBezTo>
                    <a:pt x="86" y="11"/>
                    <a:pt x="82" y="10"/>
                    <a:pt x="78" y="12"/>
                  </a:cubicBezTo>
                  <a:cubicBezTo>
                    <a:pt x="54" y="26"/>
                    <a:pt x="54" y="26"/>
                    <a:pt x="54" y="26"/>
                  </a:cubicBezTo>
                  <a:cubicBezTo>
                    <a:pt x="51" y="28"/>
                    <a:pt x="50" y="32"/>
                    <a:pt x="52" y="35"/>
                  </a:cubicBezTo>
                  <a:cubicBezTo>
                    <a:pt x="60" y="50"/>
                    <a:pt x="60" y="50"/>
                    <a:pt x="60" y="50"/>
                  </a:cubicBezTo>
                  <a:cubicBezTo>
                    <a:pt x="56" y="54"/>
                    <a:pt x="52" y="58"/>
                    <a:pt x="48" y="62"/>
                  </a:cubicBezTo>
                  <a:cubicBezTo>
                    <a:pt x="34" y="54"/>
                    <a:pt x="34" y="54"/>
                    <a:pt x="34" y="54"/>
                  </a:cubicBezTo>
                  <a:cubicBezTo>
                    <a:pt x="31" y="52"/>
                    <a:pt x="27" y="54"/>
                    <a:pt x="25" y="57"/>
                  </a:cubicBezTo>
                  <a:cubicBezTo>
                    <a:pt x="11" y="81"/>
                    <a:pt x="11" y="81"/>
                    <a:pt x="11" y="81"/>
                  </a:cubicBezTo>
                  <a:cubicBezTo>
                    <a:pt x="9" y="84"/>
                    <a:pt x="10" y="88"/>
                    <a:pt x="13" y="90"/>
                  </a:cubicBezTo>
                  <a:cubicBezTo>
                    <a:pt x="28" y="99"/>
                    <a:pt x="28" y="99"/>
                    <a:pt x="28" y="99"/>
                  </a:cubicBezTo>
                  <a:cubicBezTo>
                    <a:pt x="26" y="104"/>
                    <a:pt x="24" y="110"/>
                    <a:pt x="23" y="116"/>
                  </a:cubicBezTo>
                  <a:cubicBezTo>
                    <a:pt x="7" y="116"/>
                    <a:pt x="7" y="116"/>
                    <a:pt x="7" y="116"/>
                  </a:cubicBezTo>
                  <a:cubicBezTo>
                    <a:pt x="4" y="116"/>
                    <a:pt x="0" y="119"/>
                    <a:pt x="0" y="123"/>
                  </a:cubicBezTo>
                  <a:cubicBezTo>
                    <a:pt x="0" y="150"/>
                    <a:pt x="0" y="150"/>
                    <a:pt x="0" y="150"/>
                  </a:cubicBezTo>
                  <a:cubicBezTo>
                    <a:pt x="0" y="154"/>
                    <a:pt x="4" y="157"/>
                    <a:pt x="7" y="157"/>
                  </a:cubicBezTo>
                  <a:cubicBezTo>
                    <a:pt x="24" y="157"/>
                    <a:pt x="24" y="157"/>
                    <a:pt x="24" y="157"/>
                  </a:cubicBezTo>
                  <a:cubicBezTo>
                    <a:pt x="25" y="163"/>
                    <a:pt x="27" y="169"/>
                    <a:pt x="29" y="174"/>
                  </a:cubicBezTo>
                  <a:cubicBezTo>
                    <a:pt x="15" y="182"/>
                    <a:pt x="15" y="182"/>
                    <a:pt x="15" y="182"/>
                  </a:cubicBezTo>
                  <a:cubicBezTo>
                    <a:pt x="12" y="184"/>
                    <a:pt x="10" y="188"/>
                    <a:pt x="12" y="192"/>
                  </a:cubicBezTo>
                  <a:cubicBezTo>
                    <a:pt x="26" y="216"/>
                    <a:pt x="26" y="216"/>
                    <a:pt x="26" y="216"/>
                  </a:cubicBezTo>
                  <a:cubicBezTo>
                    <a:pt x="28" y="219"/>
                    <a:pt x="32" y="220"/>
                    <a:pt x="36" y="218"/>
                  </a:cubicBezTo>
                  <a:cubicBezTo>
                    <a:pt x="50" y="210"/>
                    <a:pt x="50" y="210"/>
                    <a:pt x="50" y="210"/>
                  </a:cubicBezTo>
                  <a:cubicBezTo>
                    <a:pt x="54" y="214"/>
                    <a:pt x="58" y="218"/>
                    <a:pt x="63" y="222"/>
                  </a:cubicBezTo>
                  <a:cubicBezTo>
                    <a:pt x="55" y="236"/>
                    <a:pt x="55" y="236"/>
                    <a:pt x="55" y="236"/>
                  </a:cubicBezTo>
                  <a:cubicBezTo>
                    <a:pt x="53" y="239"/>
                    <a:pt x="54" y="244"/>
                    <a:pt x="57" y="245"/>
                  </a:cubicBezTo>
                  <a:cubicBezTo>
                    <a:pt x="81" y="259"/>
                    <a:pt x="81" y="259"/>
                    <a:pt x="81" y="259"/>
                  </a:cubicBezTo>
                  <a:cubicBezTo>
                    <a:pt x="85" y="261"/>
                    <a:pt x="89" y="260"/>
                    <a:pt x="91" y="257"/>
                  </a:cubicBezTo>
                  <a:cubicBezTo>
                    <a:pt x="99" y="242"/>
                    <a:pt x="99" y="242"/>
                    <a:pt x="99" y="242"/>
                  </a:cubicBezTo>
                  <a:cubicBezTo>
                    <a:pt x="104" y="244"/>
                    <a:pt x="110" y="246"/>
                    <a:pt x="116" y="247"/>
                  </a:cubicBezTo>
                  <a:cubicBezTo>
                    <a:pt x="116" y="263"/>
                    <a:pt x="116" y="263"/>
                    <a:pt x="116" y="263"/>
                  </a:cubicBezTo>
                  <a:cubicBezTo>
                    <a:pt x="116" y="267"/>
                    <a:pt x="119" y="270"/>
                    <a:pt x="123" y="270"/>
                  </a:cubicBezTo>
                  <a:cubicBezTo>
                    <a:pt x="151" y="270"/>
                    <a:pt x="151" y="270"/>
                    <a:pt x="151" y="270"/>
                  </a:cubicBezTo>
                  <a:cubicBezTo>
                    <a:pt x="154" y="270"/>
                    <a:pt x="158" y="267"/>
                    <a:pt x="158" y="263"/>
                  </a:cubicBezTo>
                  <a:cubicBezTo>
                    <a:pt x="158" y="246"/>
                    <a:pt x="158" y="246"/>
                    <a:pt x="158" y="246"/>
                  </a:cubicBezTo>
                  <a:cubicBezTo>
                    <a:pt x="163" y="245"/>
                    <a:pt x="169" y="243"/>
                    <a:pt x="175" y="241"/>
                  </a:cubicBezTo>
                  <a:cubicBezTo>
                    <a:pt x="183" y="255"/>
                    <a:pt x="183" y="255"/>
                    <a:pt x="183" y="255"/>
                  </a:cubicBezTo>
                  <a:cubicBezTo>
                    <a:pt x="184" y="259"/>
                    <a:pt x="189" y="260"/>
                    <a:pt x="192" y="258"/>
                  </a:cubicBezTo>
                  <a:cubicBezTo>
                    <a:pt x="216" y="244"/>
                    <a:pt x="216" y="244"/>
                    <a:pt x="216" y="244"/>
                  </a:cubicBezTo>
                  <a:cubicBezTo>
                    <a:pt x="219" y="242"/>
                    <a:pt x="220" y="238"/>
                    <a:pt x="219" y="234"/>
                  </a:cubicBezTo>
                  <a:cubicBezTo>
                    <a:pt x="210" y="220"/>
                    <a:pt x="210" y="220"/>
                    <a:pt x="210" y="220"/>
                  </a:cubicBezTo>
                  <a:cubicBezTo>
                    <a:pt x="215" y="216"/>
                    <a:pt x="219" y="212"/>
                    <a:pt x="223" y="208"/>
                  </a:cubicBezTo>
                  <a:cubicBezTo>
                    <a:pt x="236" y="216"/>
                    <a:pt x="236" y="216"/>
                    <a:pt x="236" y="216"/>
                  </a:cubicBezTo>
                  <a:cubicBezTo>
                    <a:pt x="240" y="217"/>
                    <a:pt x="244" y="216"/>
                    <a:pt x="246" y="213"/>
                  </a:cubicBezTo>
                  <a:cubicBezTo>
                    <a:pt x="260" y="189"/>
                    <a:pt x="260" y="189"/>
                    <a:pt x="260" y="189"/>
                  </a:cubicBezTo>
                  <a:cubicBezTo>
                    <a:pt x="262" y="186"/>
                    <a:pt x="260" y="181"/>
                    <a:pt x="257" y="179"/>
                  </a:cubicBezTo>
                  <a:cubicBezTo>
                    <a:pt x="243" y="171"/>
                    <a:pt x="243" y="171"/>
                    <a:pt x="243" y="171"/>
                  </a:cubicBezTo>
                  <a:cubicBezTo>
                    <a:pt x="245" y="166"/>
                    <a:pt x="246" y="160"/>
                    <a:pt x="247" y="154"/>
                  </a:cubicBezTo>
                  <a:cubicBezTo>
                    <a:pt x="263" y="154"/>
                    <a:pt x="263" y="154"/>
                    <a:pt x="263" y="154"/>
                  </a:cubicBezTo>
                  <a:cubicBezTo>
                    <a:pt x="267" y="154"/>
                    <a:pt x="270" y="151"/>
                    <a:pt x="270" y="147"/>
                  </a:cubicBezTo>
                  <a:cubicBezTo>
                    <a:pt x="270" y="120"/>
                    <a:pt x="270" y="120"/>
                    <a:pt x="270" y="120"/>
                  </a:cubicBezTo>
                  <a:cubicBezTo>
                    <a:pt x="270" y="116"/>
                    <a:pt x="267" y="113"/>
                    <a:pt x="263" y="113"/>
                  </a:cubicBezTo>
                  <a:close/>
                  <a:moveTo>
                    <a:pt x="135" y="207"/>
                  </a:moveTo>
                  <a:cubicBezTo>
                    <a:pt x="96" y="207"/>
                    <a:pt x="63" y="175"/>
                    <a:pt x="63" y="135"/>
                  </a:cubicBezTo>
                  <a:cubicBezTo>
                    <a:pt x="63" y="95"/>
                    <a:pt x="96" y="63"/>
                    <a:pt x="135" y="63"/>
                  </a:cubicBezTo>
                  <a:cubicBezTo>
                    <a:pt x="175" y="63"/>
                    <a:pt x="207" y="95"/>
                    <a:pt x="207" y="135"/>
                  </a:cubicBezTo>
                  <a:cubicBezTo>
                    <a:pt x="207" y="175"/>
                    <a:pt x="175" y="207"/>
                    <a:pt x="135" y="207"/>
                  </a:cubicBezTo>
                  <a:close/>
                </a:path>
              </a:pathLst>
            </a:custGeom>
            <a:solidFill>
              <a:srgbClr val="1695A4"/>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37" name="Freeform 491">
              <a:extLst>
                <a:ext uri="{FF2B5EF4-FFF2-40B4-BE49-F238E27FC236}">
                  <a16:creationId xmlns:a16="http://schemas.microsoft.com/office/drawing/2014/main" id="{950C300F-92B4-B262-40C9-2A16CD4861DF}"/>
                </a:ext>
              </a:extLst>
            </p:cNvPr>
            <p:cNvSpPr>
              <a:spLocks/>
            </p:cNvSpPr>
            <p:nvPr/>
          </p:nvSpPr>
          <p:spPr bwMode="auto">
            <a:xfrm>
              <a:off x="6884183" y="594734"/>
              <a:ext cx="205855" cy="418265"/>
            </a:xfrm>
            <a:custGeom>
              <a:avLst/>
              <a:gdLst/>
              <a:ahLst/>
              <a:cxnLst>
                <a:cxn ang="0">
                  <a:pos x="133" y="207"/>
                </a:cxn>
                <a:cxn ang="0">
                  <a:pos x="63" y="135"/>
                </a:cxn>
                <a:cxn ang="0">
                  <a:pos x="133" y="63"/>
                </a:cxn>
                <a:cxn ang="0">
                  <a:pos x="133" y="0"/>
                </a:cxn>
                <a:cxn ang="0">
                  <a:pos x="120" y="0"/>
                </a:cxn>
                <a:cxn ang="0">
                  <a:pos x="113" y="7"/>
                </a:cxn>
                <a:cxn ang="0">
                  <a:pos x="113" y="24"/>
                </a:cxn>
                <a:cxn ang="0">
                  <a:pos x="96" y="28"/>
                </a:cxn>
                <a:cxn ang="0">
                  <a:pos x="88" y="15"/>
                </a:cxn>
                <a:cxn ang="0">
                  <a:pos x="78" y="12"/>
                </a:cxn>
                <a:cxn ang="0">
                  <a:pos x="54" y="26"/>
                </a:cxn>
                <a:cxn ang="0">
                  <a:pos x="52" y="35"/>
                </a:cxn>
                <a:cxn ang="0">
                  <a:pos x="60" y="50"/>
                </a:cxn>
                <a:cxn ang="0">
                  <a:pos x="48" y="62"/>
                </a:cxn>
                <a:cxn ang="0">
                  <a:pos x="34" y="54"/>
                </a:cxn>
                <a:cxn ang="0">
                  <a:pos x="25" y="57"/>
                </a:cxn>
                <a:cxn ang="0">
                  <a:pos x="11" y="81"/>
                </a:cxn>
                <a:cxn ang="0">
                  <a:pos x="13" y="90"/>
                </a:cxn>
                <a:cxn ang="0">
                  <a:pos x="28" y="99"/>
                </a:cxn>
                <a:cxn ang="0">
                  <a:pos x="23" y="116"/>
                </a:cxn>
                <a:cxn ang="0">
                  <a:pos x="7" y="116"/>
                </a:cxn>
                <a:cxn ang="0">
                  <a:pos x="0" y="123"/>
                </a:cxn>
                <a:cxn ang="0">
                  <a:pos x="0" y="150"/>
                </a:cxn>
                <a:cxn ang="0">
                  <a:pos x="7" y="157"/>
                </a:cxn>
                <a:cxn ang="0">
                  <a:pos x="24" y="157"/>
                </a:cxn>
                <a:cxn ang="0">
                  <a:pos x="29" y="174"/>
                </a:cxn>
                <a:cxn ang="0">
                  <a:pos x="15" y="182"/>
                </a:cxn>
                <a:cxn ang="0">
                  <a:pos x="12" y="192"/>
                </a:cxn>
                <a:cxn ang="0">
                  <a:pos x="26" y="216"/>
                </a:cxn>
                <a:cxn ang="0">
                  <a:pos x="36" y="218"/>
                </a:cxn>
                <a:cxn ang="0">
                  <a:pos x="50" y="210"/>
                </a:cxn>
                <a:cxn ang="0">
                  <a:pos x="63" y="222"/>
                </a:cxn>
                <a:cxn ang="0">
                  <a:pos x="55" y="236"/>
                </a:cxn>
                <a:cxn ang="0">
                  <a:pos x="57" y="245"/>
                </a:cxn>
                <a:cxn ang="0">
                  <a:pos x="81" y="259"/>
                </a:cxn>
                <a:cxn ang="0">
                  <a:pos x="91" y="257"/>
                </a:cxn>
                <a:cxn ang="0">
                  <a:pos x="99" y="242"/>
                </a:cxn>
                <a:cxn ang="0">
                  <a:pos x="116" y="247"/>
                </a:cxn>
                <a:cxn ang="0">
                  <a:pos x="116" y="263"/>
                </a:cxn>
                <a:cxn ang="0">
                  <a:pos x="123" y="270"/>
                </a:cxn>
                <a:cxn ang="0">
                  <a:pos x="133" y="270"/>
                </a:cxn>
                <a:cxn ang="0">
                  <a:pos x="133" y="207"/>
                </a:cxn>
              </a:cxnLst>
              <a:rect l="0" t="0" r="r" b="b"/>
              <a:pathLst>
                <a:path w="133" h="270">
                  <a:moveTo>
                    <a:pt x="133" y="207"/>
                  </a:moveTo>
                  <a:cubicBezTo>
                    <a:pt x="94" y="206"/>
                    <a:pt x="63" y="174"/>
                    <a:pt x="63" y="135"/>
                  </a:cubicBezTo>
                  <a:cubicBezTo>
                    <a:pt x="63" y="96"/>
                    <a:pt x="94" y="64"/>
                    <a:pt x="133" y="63"/>
                  </a:cubicBezTo>
                  <a:cubicBezTo>
                    <a:pt x="133" y="0"/>
                    <a:pt x="133" y="0"/>
                    <a:pt x="133" y="0"/>
                  </a:cubicBezTo>
                  <a:cubicBezTo>
                    <a:pt x="120" y="0"/>
                    <a:pt x="120" y="0"/>
                    <a:pt x="120" y="0"/>
                  </a:cubicBezTo>
                  <a:cubicBezTo>
                    <a:pt x="116" y="0"/>
                    <a:pt x="113" y="3"/>
                    <a:pt x="113" y="7"/>
                  </a:cubicBezTo>
                  <a:cubicBezTo>
                    <a:pt x="113" y="24"/>
                    <a:pt x="113" y="24"/>
                    <a:pt x="113" y="24"/>
                  </a:cubicBezTo>
                  <a:cubicBezTo>
                    <a:pt x="107" y="25"/>
                    <a:pt x="101" y="26"/>
                    <a:pt x="96" y="28"/>
                  </a:cubicBezTo>
                  <a:cubicBezTo>
                    <a:pt x="88" y="15"/>
                    <a:pt x="88" y="15"/>
                    <a:pt x="88" y="15"/>
                  </a:cubicBezTo>
                  <a:cubicBezTo>
                    <a:pt x="86" y="11"/>
                    <a:pt x="82" y="10"/>
                    <a:pt x="78" y="12"/>
                  </a:cubicBezTo>
                  <a:cubicBezTo>
                    <a:pt x="54" y="26"/>
                    <a:pt x="54" y="26"/>
                    <a:pt x="54" y="26"/>
                  </a:cubicBezTo>
                  <a:cubicBezTo>
                    <a:pt x="51" y="28"/>
                    <a:pt x="50" y="32"/>
                    <a:pt x="52" y="35"/>
                  </a:cubicBezTo>
                  <a:cubicBezTo>
                    <a:pt x="60" y="50"/>
                    <a:pt x="60" y="50"/>
                    <a:pt x="60" y="50"/>
                  </a:cubicBezTo>
                  <a:cubicBezTo>
                    <a:pt x="56" y="54"/>
                    <a:pt x="52" y="58"/>
                    <a:pt x="48" y="62"/>
                  </a:cubicBezTo>
                  <a:cubicBezTo>
                    <a:pt x="34" y="54"/>
                    <a:pt x="34" y="54"/>
                    <a:pt x="34" y="54"/>
                  </a:cubicBezTo>
                  <a:cubicBezTo>
                    <a:pt x="31" y="52"/>
                    <a:pt x="27" y="54"/>
                    <a:pt x="25" y="57"/>
                  </a:cubicBezTo>
                  <a:cubicBezTo>
                    <a:pt x="11" y="81"/>
                    <a:pt x="11" y="81"/>
                    <a:pt x="11" y="81"/>
                  </a:cubicBezTo>
                  <a:cubicBezTo>
                    <a:pt x="9" y="84"/>
                    <a:pt x="10" y="88"/>
                    <a:pt x="13" y="90"/>
                  </a:cubicBezTo>
                  <a:cubicBezTo>
                    <a:pt x="28" y="99"/>
                    <a:pt x="28" y="99"/>
                    <a:pt x="28" y="99"/>
                  </a:cubicBezTo>
                  <a:cubicBezTo>
                    <a:pt x="26" y="104"/>
                    <a:pt x="24" y="110"/>
                    <a:pt x="23" y="116"/>
                  </a:cubicBezTo>
                  <a:cubicBezTo>
                    <a:pt x="7" y="116"/>
                    <a:pt x="7" y="116"/>
                    <a:pt x="7" y="116"/>
                  </a:cubicBezTo>
                  <a:cubicBezTo>
                    <a:pt x="4" y="116"/>
                    <a:pt x="0" y="119"/>
                    <a:pt x="0" y="123"/>
                  </a:cubicBezTo>
                  <a:cubicBezTo>
                    <a:pt x="0" y="150"/>
                    <a:pt x="0" y="150"/>
                    <a:pt x="0" y="150"/>
                  </a:cubicBezTo>
                  <a:cubicBezTo>
                    <a:pt x="0" y="154"/>
                    <a:pt x="4" y="157"/>
                    <a:pt x="7" y="157"/>
                  </a:cubicBezTo>
                  <a:cubicBezTo>
                    <a:pt x="24" y="157"/>
                    <a:pt x="24" y="157"/>
                    <a:pt x="24" y="157"/>
                  </a:cubicBezTo>
                  <a:cubicBezTo>
                    <a:pt x="25" y="163"/>
                    <a:pt x="27" y="169"/>
                    <a:pt x="29" y="174"/>
                  </a:cubicBezTo>
                  <a:cubicBezTo>
                    <a:pt x="15" y="182"/>
                    <a:pt x="15" y="182"/>
                    <a:pt x="15" y="182"/>
                  </a:cubicBezTo>
                  <a:cubicBezTo>
                    <a:pt x="12" y="184"/>
                    <a:pt x="10" y="188"/>
                    <a:pt x="12" y="192"/>
                  </a:cubicBezTo>
                  <a:cubicBezTo>
                    <a:pt x="26" y="216"/>
                    <a:pt x="26" y="216"/>
                    <a:pt x="26" y="216"/>
                  </a:cubicBezTo>
                  <a:cubicBezTo>
                    <a:pt x="28" y="219"/>
                    <a:pt x="32" y="220"/>
                    <a:pt x="36" y="218"/>
                  </a:cubicBezTo>
                  <a:cubicBezTo>
                    <a:pt x="50" y="210"/>
                    <a:pt x="50" y="210"/>
                    <a:pt x="50" y="210"/>
                  </a:cubicBezTo>
                  <a:cubicBezTo>
                    <a:pt x="54" y="214"/>
                    <a:pt x="58" y="218"/>
                    <a:pt x="63" y="222"/>
                  </a:cubicBezTo>
                  <a:cubicBezTo>
                    <a:pt x="55" y="236"/>
                    <a:pt x="55" y="236"/>
                    <a:pt x="55" y="236"/>
                  </a:cubicBezTo>
                  <a:cubicBezTo>
                    <a:pt x="53" y="239"/>
                    <a:pt x="54" y="244"/>
                    <a:pt x="57" y="245"/>
                  </a:cubicBezTo>
                  <a:cubicBezTo>
                    <a:pt x="81" y="259"/>
                    <a:pt x="81" y="259"/>
                    <a:pt x="81" y="259"/>
                  </a:cubicBezTo>
                  <a:cubicBezTo>
                    <a:pt x="85" y="261"/>
                    <a:pt x="89" y="260"/>
                    <a:pt x="91" y="257"/>
                  </a:cubicBezTo>
                  <a:cubicBezTo>
                    <a:pt x="99" y="242"/>
                    <a:pt x="99" y="242"/>
                    <a:pt x="99" y="242"/>
                  </a:cubicBezTo>
                  <a:cubicBezTo>
                    <a:pt x="104" y="244"/>
                    <a:pt x="110" y="246"/>
                    <a:pt x="116" y="247"/>
                  </a:cubicBezTo>
                  <a:cubicBezTo>
                    <a:pt x="116" y="263"/>
                    <a:pt x="116" y="263"/>
                    <a:pt x="116" y="263"/>
                  </a:cubicBezTo>
                  <a:cubicBezTo>
                    <a:pt x="116" y="267"/>
                    <a:pt x="119" y="270"/>
                    <a:pt x="123" y="270"/>
                  </a:cubicBezTo>
                  <a:cubicBezTo>
                    <a:pt x="133" y="270"/>
                    <a:pt x="133" y="270"/>
                    <a:pt x="133" y="270"/>
                  </a:cubicBezTo>
                  <a:lnTo>
                    <a:pt x="133" y="207"/>
                  </a:lnTo>
                  <a:close/>
                </a:path>
              </a:pathLst>
            </a:custGeom>
            <a:solidFill>
              <a:srgbClr val="15B0B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38" name="Freeform 492">
              <a:extLst>
                <a:ext uri="{FF2B5EF4-FFF2-40B4-BE49-F238E27FC236}">
                  <a16:creationId xmlns:a16="http://schemas.microsoft.com/office/drawing/2014/main" id="{854B09A1-21C6-50CF-3678-427DFD818464}"/>
                </a:ext>
              </a:extLst>
            </p:cNvPr>
            <p:cNvSpPr>
              <a:spLocks noEditPoints="1"/>
            </p:cNvSpPr>
            <p:nvPr/>
          </p:nvSpPr>
          <p:spPr bwMode="auto">
            <a:xfrm>
              <a:off x="6958264" y="667504"/>
              <a:ext cx="270758" cy="272725"/>
            </a:xfrm>
            <a:custGeom>
              <a:avLst/>
              <a:gdLst/>
              <a:ahLst/>
              <a:cxnLst>
                <a:cxn ang="0">
                  <a:pos x="87" y="0"/>
                </a:cxn>
                <a:cxn ang="0">
                  <a:pos x="0" y="88"/>
                </a:cxn>
                <a:cxn ang="0">
                  <a:pos x="87" y="176"/>
                </a:cxn>
                <a:cxn ang="0">
                  <a:pos x="175" y="88"/>
                </a:cxn>
                <a:cxn ang="0">
                  <a:pos x="87" y="0"/>
                </a:cxn>
                <a:cxn ang="0">
                  <a:pos x="87" y="160"/>
                </a:cxn>
                <a:cxn ang="0">
                  <a:pos x="15" y="88"/>
                </a:cxn>
                <a:cxn ang="0">
                  <a:pos x="87" y="16"/>
                </a:cxn>
                <a:cxn ang="0">
                  <a:pos x="159" y="88"/>
                </a:cxn>
                <a:cxn ang="0">
                  <a:pos x="87" y="160"/>
                </a:cxn>
              </a:cxnLst>
              <a:rect l="0" t="0" r="r" b="b"/>
              <a:pathLst>
                <a:path w="175" h="176">
                  <a:moveTo>
                    <a:pt x="87" y="0"/>
                  </a:moveTo>
                  <a:cubicBezTo>
                    <a:pt x="39" y="0"/>
                    <a:pt x="0" y="40"/>
                    <a:pt x="0" y="88"/>
                  </a:cubicBezTo>
                  <a:cubicBezTo>
                    <a:pt x="0" y="136"/>
                    <a:pt x="39" y="176"/>
                    <a:pt x="87" y="176"/>
                  </a:cubicBezTo>
                  <a:cubicBezTo>
                    <a:pt x="136" y="176"/>
                    <a:pt x="175" y="136"/>
                    <a:pt x="175" y="88"/>
                  </a:cubicBezTo>
                  <a:cubicBezTo>
                    <a:pt x="175" y="40"/>
                    <a:pt x="136" y="0"/>
                    <a:pt x="87" y="0"/>
                  </a:cubicBezTo>
                  <a:close/>
                  <a:moveTo>
                    <a:pt x="87" y="160"/>
                  </a:moveTo>
                  <a:cubicBezTo>
                    <a:pt x="48" y="160"/>
                    <a:pt x="15" y="128"/>
                    <a:pt x="15" y="88"/>
                  </a:cubicBezTo>
                  <a:cubicBezTo>
                    <a:pt x="15" y="48"/>
                    <a:pt x="48" y="16"/>
                    <a:pt x="87" y="16"/>
                  </a:cubicBezTo>
                  <a:cubicBezTo>
                    <a:pt x="127" y="16"/>
                    <a:pt x="159" y="48"/>
                    <a:pt x="159" y="88"/>
                  </a:cubicBezTo>
                  <a:cubicBezTo>
                    <a:pt x="159" y="128"/>
                    <a:pt x="127" y="160"/>
                    <a:pt x="87" y="160"/>
                  </a:cubicBezTo>
                  <a:close/>
                </a:path>
              </a:pathLst>
            </a:custGeom>
            <a:solidFill>
              <a:srgbClr val="1695A4"/>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39" name="Freeform 493">
              <a:extLst>
                <a:ext uri="{FF2B5EF4-FFF2-40B4-BE49-F238E27FC236}">
                  <a16:creationId xmlns:a16="http://schemas.microsoft.com/office/drawing/2014/main" id="{7869F480-FA76-54A6-67BF-4F2099C8D247}"/>
                </a:ext>
              </a:extLst>
            </p:cNvPr>
            <p:cNvSpPr>
              <a:spLocks/>
            </p:cNvSpPr>
            <p:nvPr/>
          </p:nvSpPr>
          <p:spPr bwMode="auto">
            <a:xfrm>
              <a:off x="7090037" y="667504"/>
              <a:ext cx="138985" cy="272725"/>
            </a:xfrm>
            <a:custGeom>
              <a:avLst/>
              <a:gdLst/>
              <a:ahLst/>
              <a:cxnLst>
                <a:cxn ang="0">
                  <a:pos x="2" y="0"/>
                </a:cxn>
                <a:cxn ang="0">
                  <a:pos x="0" y="0"/>
                </a:cxn>
                <a:cxn ang="0">
                  <a:pos x="0" y="16"/>
                </a:cxn>
                <a:cxn ang="0">
                  <a:pos x="2" y="16"/>
                </a:cxn>
                <a:cxn ang="0">
                  <a:pos x="74" y="88"/>
                </a:cxn>
                <a:cxn ang="0">
                  <a:pos x="2" y="160"/>
                </a:cxn>
                <a:cxn ang="0">
                  <a:pos x="0" y="160"/>
                </a:cxn>
                <a:cxn ang="0">
                  <a:pos x="0" y="175"/>
                </a:cxn>
                <a:cxn ang="0">
                  <a:pos x="2" y="176"/>
                </a:cxn>
                <a:cxn ang="0">
                  <a:pos x="90" y="88"/>
                </a:cxn>
                <a:cxn ang="0">
                  <a:pos x="2" y="0"/>
                </a:cxn>
              </a:cxnLst>
              <a:rect l="0" t="0" r="r" b="b"/>
              <a:pathLst>
                <a:path w="90" h="176">
                  <a:moveTo>
                    <a:pt x="2" y="0"/>
                  </a:moveTo>
                  <a:cubicBezTo>
                    <a:pt x="1" y="0"/>
                    <a:pt x="1" y="0"/>
                    <a:pt x="0" y="0"/>
                  </a:cubicBezTo>
                  <a:cubicBezTo>
                    <a:pt x="0" y="16"/>
                    <a:pt x="0" y="16"/>
                    <a:pt x="0" y="16"/>
                  </a:cubicBezTo>
                  <a:cubicBezTo>
                    <a:pt x="1" y="16"/>
                    <a:pt x="1" y="16"/>
                    <a:pt x="2" y="16"/>
                  </a:cubicBezTo>
                  <a:cubicBezTo>
                    <a:pt x="42" y="16"/>
                    <a:pt x="74" y="48"/>
                    <a:pt x="74" y="88"/>
                  </a:cubicBezTo>
                  <a:cubicBezTo>
                    <a:pt x="74" y="128"/>
                    <a:pt x="42" y="160"/>
                    <a:pt x="2" y="160"/>
                  </a:cubicBezTo>
                  <a:cubicBezTo>
                    <a:pt x="1" y="160"/>
                    <a:pt x="1" y="160"/>
                    <a:pt x="0" y="160"/>
                  </a:cubicBezTo>
                  <a:cubicBezTo>
                    <a:pt x="0" y="175"/>
                    <a:pt x="0" y="175"/>
                    <a:pt x="0" y="175"/>
                  </a:cubicBezTo>
                  <a:cubicBezTo>
                    <a:pt x="1" y="175"/>
                    <a:pt x="1" y="176"/>
                    <a:pt x="2" y="176"/>
                  </a:cubicBezTo>
                  <a:cubicBezTo>
                    <a:pt x="51" y="176"/>
                    <a:pt x="90" y="136"/>
                    <a:pt x="90" y="88"/>
                  </a:cubicBezTo>
                  <a:cubicBezTo>
                    <a:pt x="90" y="40"/>
                    <a:pt x="51" y="0"/>
                    <a:pt x="2" y="0"/>
                  </a:cubicBezTo>
                  <a:close/>
                </a:path>
              </a:pathLst>
            </a:custGeom>
            <a:solidFill>
              <a:srgbClr val="15B0B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40" name="Freeform 494">
              <a:extLst>
                <a:ext uri="{FF2B5EF4-FFF2-40B4-BE49-F238E27FC236}">
                  <a16:creationId xmlns:a16="http://schemas.microsoft.com/office/drawing/2014/main" id="{41A75A07-8A86-9578-355B-197AB7BC1B39}"/>
                </a:ext>
              </a:extLst>
            </p:cNvPr>
            <p:cNvSpPr>
              <a:spLocks/>
            </p:cNvSpPr>
            <p:nvPr/>
          </p:nvSpPr>
          <p:spPr bwMode="auto">
            <a:xfrm>
              <a:off x="7117572" y="828123"/>
              <a:ext cx="226178" cy="226178"/>
            </a:xfrm>
            <a:custGeom>
              <a:avLst/>
              <a:gdLst/>
              <a:ahLst/>
              <a:cxnLst>
                <a:cxn ang="0">
                  <a:pos x="135" y="135"/>
                </a:cxn>
                <a:cxn ang="0">
                  <a:pos x="135" y="135"/>
                </a:cxn>
                <a:cxn ang="0">
                  <a:pos x="95" y="135"/>
                </a:cxn>
                <a:cxn ang="0">
                  <a:pos x="10" y="50"/>
                </a:cxn>
                <a:cxn ang="0">
                  <a:pos x="10" y="10"/>
                </a:cxn>
                <a:cxn ang="0">
                  <a:pos x="10" y="10"/>
                </a:cxn>
                <a:cxn ang="0">
                  <a:pos x="50" y="11"/>
                </a:cxn>
                <a:cxn ang="0">
                  <a:pos x="135" y="96"/>
                </a:cxn>
                <a:cxn ang="0">
                  <a:pos x="135" y="135"/>
                </a:cxn>
              </a:cxnLst>
              <a:rect l="0" t="0" r="r" b="b"/>
              <a:pathLst>
                <a:path w="146" h="146">
                  <a:moveTo>
                    <a:pt x="135" y="135"/>
                  </a:moveTo>
                  <a:cubicBezTo>
                    <a:pt x="135" y="135"/>
                    <a:pt x="135" y="135"/>
                    <a:pt x="135" y="135"/>
                  </a:cubicBezTo>
                  <a:cubicBezTo>
                    <a:pt x="124" y="146"/>
                    <a:pt x="106" y="146"/>
                    <a:pt x="95" y="135"/>
                  </a:cubicBezTo>
                  <a:cubicBezTo>
                    <a:pt x="10" y="50"/>
                    <a:pt x="10" y="50"/>
                    <a:pt x="10" y="50"/>
                  </a:cubicBezTo>
                  <a:cubicBezTo>
                    <a:pt x="0" y="39"/>
                    <a:pt x="0" y="21"/>
                    <a:pt x="10" y="10"/>
                  </a:cubicBezTo>
                  <a:cubicBezTo>
                    <a:pt x="10" y="10"/>
                    <a:pt x="10" y="10"/>
                    <a:pt x="10" y="10"/>
                  </a:cubicBezTo>
                  <a:cubicBezTo>
                    <a:pt x="21" y="0"/>
                    <a:pt x="39" y="0"/>
                    <a:pt x="50" y="11"/>
                  </a:cubicBezTo>
                  <a:cubicBezTo>
                    <a:pt x="135" y="96"/>
                    <a:pt x="135" y="96"/>
                    <a:pt x="135" y="96"/>
                  </a:cubicBezTo>
                  <a:cubicBezTo>
                    <a:pt x="146" y="107"/>
                    <a:pt x="146" y="124"/>
                    <a:pt x="135" y="135"/>
                  </a:cubicBezTo>
                  <a:close/>
                </a:path>
              </a:pathLst>
            </a:custGeom>
            <a:solidFill>
              <a:srgbClr val="F99B1C"/>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41" name="Freeform 495">
              <a:extLst>
                <a:ext uri="{FF2B5EF4-FFF2-40B4-BE49-F238E27FC236}">
                  <a16:creationId xmlns:a16="http://schemas.microsoft.com/office/drawing/2014/main" id="{48DFC6E1-F8B6-DA77-5D72-82552A242C38}"/>
                </a:ext>
              </a:extLst>
            </p:cNvPr>
            <p:cNvSpPr>
              <a:spLocks/>
            </p:cNvSpPr>
            <p:nvPr/>
          </p:nvSpPr>
          <p:spPr bwMode="auto">
            <a:xfrm>
              <a:off x="7145762" y="874670"/>
              <a:ext cx="168486" cy="169142"/>
            </a:xfrm>
            <a:custGeom>
              <a:avLst/>
              <a:gdLst/>
              <a:ahLst/>
              <a:cxnLst>
                <a:cxn ang="0">
                  <a:pos x="105" y="105"/>
                </a:cxn>
                <a:cxn ang="0">
                  <a:pos x="89" y="105"/>
                </a:cxn>
                <a:cxn ang="0">
                  <a:pos x="4" y="19"/>
                </a:cxn>
                <a:cxn ang="0">
                  <a:pos x="4" y="4"/>
                </a:cxn>
                <a:cxn ang="0">
                  <a:pos x="20" y="4"/>
                </a:cxn>
                <a:cxn ang="0">
                  <a:pos x="105" y="89"/>
                </a:cxn>
                <a:cxn ang="0">
                  <a:pos x="105" y="105"/>
                </a:cxn>
              </a:cxnLst>
              <a:rect l="0" t="0" r="r" b="b"/>
              <a:pathLst>
                <a:path w="109" h="109">
                  <a:moveTo>
                    <a:pt x="105" y="105"/>
                  </a:moveTo>
                  <a:cubicBezTo>
                    <a:pt x="100" y="109"/>
                    <a:pt x="94" y="109"/>
                    <a:pt x="89" y="105"/>
                  </a:cubicBezTo>
                  <a:cubicBezTo>
                    <a:pt x="4" y="19"/>
                    <a:pt x="4" y="19"/>
                    <a:pt x="4" y="19"/>
                  </a:cubicBezTo>
                  <a:cubicBezTo>
                    <a:pt x="0" y="15"/>
                    <a:pt x="0" y="8"/>
                    <a:pt x="4" y="4"/>
                  </a:cubicBezTo>
                  <a:cubicBezTo>
                    <a:pt x="9" y="0"/>
                    <a:pt x="16" y="0"/>
                    <a:pt x="20" y="4"/>
                  </a:cubicBezTo>
                  <a:cubicBezTo>
                    <a:pt x="105" y="89"/>
                    <a:pt x="105" y="89"/>
                    <a:pt x="105" y="89"/>
                  </a:cubicBezTo>
                  <a:cubicBezTo>
                    <a:pt x="109" y="94"/>
                    <a:pt x="109" y="100"/>
                    <a:pt x="105" y="105"/>
                  </a:cubicBezTo>
                  <a:close/>
                </a:path>
              </a:pathLst>
            </a:custGeom>
            <a:solidFill>
              <a:srgbClr val="FEC00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42" name="Freeform 496">
              <a:extLst>
                <a:ext uri="{FF2B5EF4-FFF2-40B4-BE49-F238E27FC236}">
                  <a16:creationId xmlns:a16="http://schemas.microsoft.com/office/drawing/2014/main" id="{8FE8C79E-7BBA-ED2B-34F8-3EEBEE49B73B}"/>
                </a:ext>
              </a:extLst>
            </p:cNvPr>
            <p:cNvSpPr>
              <a:spLocks/>
            </p:cNvSpPr>
            <p:nvPr/>
          </p:nvSpPr>
          <p:spPr bwMode="auto">
            <a:xfrm>
              <a:off x="6828458" y="537042"/>
              <a:ext cx="337628" cy="337628"/>
            </a:xfrm>
            <a:custGeom>
              <a:avLst/>
              <a:gdLst/>
              <a:ahLst/>
              <a:cxnLst>
                <a:cxn ang="0">
                  <a:pos x="32" y="32"/>
                </a:cxn>
                <a:cxn ang="0">
                  <a:pos x="32" y="32"/>
                </a:cxn>
                <a:cxn ang="0">
                  <a:pos x="109" y="0"/>
                </a:cxn>
                <a:cxn ang="0">
                  <a:pos x="218" y="110"/>
                </a:cxn>
                <a:cxn ang="0">
                  <a:pos x="186" y="186"/>
                </a:cxn>
                <a:cxn ang="0">
                  <a:pos x="108" y="218"/>
                </a:cxn>
                <a:cxn ang="0">
                  <a:pos x="32" y="186"/>
                </a:cxn>
                <a:cxn ang="0">
                  <a:pos x="0" y="109"/>
                </a:cxn>
                <a:cxn ang="0">
                  <a:pos x="32" y="32"/>
                </a:cxn>
              </a:cxnLst>
              <a:rect l="0" t="0" r="r" b="b"/>
              <a:pathLst>
                <a:path w="218" h="218">
                  <a:moveTo>
                    <a:pt x="32" y="32"/>
                  </a:moveTo>
                  <a:cubicBezTo>
                    <a:pt x="32" y="32"/>
                    <a:pt x="32" y="32"/>
                    <a:pt x="32" y="32"/>
                  </a:cubicBezTo>
                  <a:cubicBezTo>
                    <a:pt x="52" y="12"/>
                    <a:pt x="80" y="0"/>
                    <a:pt x="109" y="0"/>
                  </a:cubicBezTo>
                  <a:cubicBezTo>
                    <a:pt x="169" y="1"/>
                    <a:pt x="218" y="49"/>
                    <a:pt x="218" y="110"/>
                  </a:cubicBezTo>
                  <a:cubicBezTo>
                    <a:pt x="218" y="138"/>
                    <a:pt x="206" y="166"/>
                    <a:pt x="186" y="186"/>
                  </a:cubicBezTo>
                  <a:cubicBezTo>
                    <a:pt x="165" y="207"/>
                    <a:pt x="138" y="218"/>
                    <a:pt x="108" y="218"/>
                  </a:cubicBezTo>
                  <a:cubicBezTo>
                    <a:pt x="79" y="218"/>
                    <a:pt x="52" y="207"/>
                    <a:pt x="32" y="186"/>
                  </a:cubicBezTo>
                  <a:cubicBezTo>
                    <a:pt x="11" y="166"/>
                    <a:pt x="0" y="138"/>
                    <a:pt x="0" y="109"/>
                  </a:cubicBezTo>
                  <a:cubicBezTo>
                    <a:pt x="0" y="80"/>
                    <a:pt x="11" y="53"/>
                    <a:pt x="32" y="32"/>
                  </a:cubicBez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43" name="Freeform 497">
              <a:extLst>
                <a:ext uri="{FF2B5EF4-FFF2-40B4-BE49-F238E27FC236}">
                  <a16:creationId xmlns:a16="http://schemas.microsoft.com/office/drawing/2014/main" id="{D1A4835A-E4F2-6E80-DF16-03C15FC7E7AF}"/>
                </a:ext>
              </a:extLst>
            </p:cNvPr>
            <p:cNvSpPr>
              <a:spLocks/>
            </p:cNvSpPr>
            <p:nvPr/>
          </p:nvSpPr>
          <p:spPr bwMode="auto">
            <a:xfrm>
              <a:off x="6871727" y="580966"/>
              <a:ext cx="250435" cy="250435"/>
            </a:xfrm>
            <a:custGeom>
              <a:avLst/>
              <a:gdLst/>
              <a:ahLst/>
              <a:cxnLst>
                <a:cxn ang="0">
                  <a:pos x="23" y="24"/>
                </a:cxn>
                <a:cxn ang="0">
                  <a:pos x="0" y="81"/>
                </a:cxn>
                <a:cxn ang="0">
                  <a:pos x="80" y="162"/>
                </a:cxn>
                <a:cxn ang="0">
                  <a:pos x="138" y="139"/>
                </a:cxn>
                <a:cxn ang="0">
                  <a:pos x="138" y="139"/>
                </a:cxn>
                <a:cxn ang="0">
                  <a:pos x="162" y="81"/>
                </a:cxn>
                <a:cxn ang="0">
                  <a:pos x="138" y="24"/>
                </a:cxn>
                <a:cxn ang="0">
                  <a:pos x="81" y="0"/>
                </a:cxn>
                <a:cxn ang="0">
                  <a:pos x="23" y="24"/>
                </a:cxn>
              </a:cxnLst>
              <a:rect l="0" t="0" r="r" b="b"/>
              <a:pathLst>
                <a:path w="162" h="162">
                  <a:moveTo>
                    <a:pt x="23" y="24"/>
                  </a:moveTo>
                  <a:cubicBezTo>
                    <a:pt x="8" y="39"/>
                    <a:pt x="0" y="60"/>
                    <a:pt x="0" y="81"/>
                  </a:cubicBezTo>
                  <a:cubicBezTo>
                    <a:pt x="0" y="126"/>
                    <a:pt x="36" y="162"/>
                    <a:pt x="80" y="162"/>
                  </a:cubicBezTo>
                  <a:cubicBezTo>
                    <a:pt x="102" y="162"/>
                    <a:pt x="123" y="154"/>
                    <a:pt x="138" y="139"/>
                  </a:cubicBezTo>
                  <a:cubicBezTo>
                    <a:pt x="138" y="139"/>
                    <a:pt x="138" y="139"/>
                    <a:pt x="138" y="139"/>
                  </a:cubicBezTo>
                  <a:cubicBezTo>
                    <a:pt x="153" y="123"/>
                    <a:pt x="162" y="103"/>
                    <a:pt x="162" y="81"/>
                  </a:cubicBezTo>
                  <a:cubicBezTo>
                    <a:pt x="162" y="60"/>
                    <a:pt x="153" y="40"/>
                    <a:pt x="138" y="24"/>
                  </a:cubicBezTo>
                  <a:cubicBezTo>
                    <a:pt x="123" y="9"/>
                    <a:pt x="102" y="0"/>
                    <a:pt x="81" y="0"/>
                  </a:cubicBezTo>
                  <a:cubicBezTo>
                    <a:pt x="59" y="0"/>
                    <a:pt x="39" y="9"/>
                    <a:pt x="23" y="24"/>
                  </a:cubicBezTo>
                  <a:close/>
                </a:path>
              </a:pathLst>
            </a:custGeom>
            <a:solidFill>
              <a:srgbClr val="D1ECFB"/>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44" name="Freeform 498">
              <a:extLst>
                <a:ext uri="{FF2B5EF4-FFF2-40B4-BE49-F238E27FC236}">
                  <a16:creationId xmlns:a16="http://schemas.microsoft.com/office/drawing/2014/main" id="{9EFC5C6D-941E-DF13-A04E-F6DFC86B8A47}"/>
                </a:ext>
              </a:extLst>
            </p:cNvPr>
            <p:cNvSpPr>
              <a:spLocks/>
            </p:cNvSpPr>
            <p:nvPr/>
          </p:nvSpPr>
          <p:spPr bwMode="auto">
            <a:xfrm>
              <a:off x="6894672" y="580966"/>
              <a:ext cx="227489" cy="242568"/>
            </a:xfrm>
            <a:custGeom>
              <a:avLst/>
              <a:gdLst/>
              <a:ahLst/>
              <a:cxnLst>
                <a:cxn ang="0">
                  <a:pos x="123" y="24"/>
                </a:cxn>
                <a:cxn ang="0">
                  <a:pos x="66" y="0"/>
                </a:cxn>
                <a:cxn ang="0">
                  <a:pos x="48" y="2"/>
                </a:cxn>
                <a:cxn ang="0">
                  <a:pos x="24" y="19"/>
                </a:cxn>
                <a:cxn ang="0">
                  <a:pos x="0" y="76"/>
                </a:cxn>
                <a:cxn ang="0">
                  <a:pos x="81" y="157"/>
                </a:cxn>
                <a:cxn ang="0">
                  <a:pos x="99" y="155"/>
                </a:cxn>
                <a:cxn ang="0">
                  <a:pos x="123" y="139"/>
                </a:cxn>
                <a:cxn ang="0">
                  <a:pos x="123" y="139"/>
                </a:cxn>
                <a:cxn ang="0">
                  <a:pos x="147" y="81"/>
                </a:cxn>
                <a:cxn ang="0">
                  <a:pos x="123" y="24"/>
                </a:cxn>
              </a:cxnLst>
              <a:rect l="0" t="0" r="r" b="b"/>
              <a:pathLst>
                <a:path w="147" h="157">
                  <a:moveTo>
                    <a:pt x="123" y="24"/>
                  </a:moveTo>
                  <a:cubicBezTo>
                    <a:pt x="108" y="9"/>
                    <a:pt x="87" y="0"/>
                    <a:pt x="66" y="0"/>
                  </a:cubicBezTo>
                  <a:cubicBezTo>
                    <a:pt x="60" y="0"/>
                    <a:pt x="54" y="1"/>
                    <a:pt x="48" y="2"/>
                  </a:cubicBezTo>
                  <a:cubicBezTo>
                    <a:pt x="39" y="6"/>
                    <a:pt x="31" y="12"/>
                    <a:pt x="24" y="19"/>
                  </a:cubicBezTo>
                  <a:cubicBezTo>
                    <a:pt x="9" y="34"/>
                    <a:pt x="0" y="54"/>
                    <a:pt x="0" y="76"/>
                  </a:cubicBezTo>
                  <a:cubicBezTo>
                    <a:pt x="0" y="121"/>
                    <a:pt x="36" y="157"/>
                    <a:pt x="81" y="157"/>
                  </a:cubicBezTo>
                  <a:cubicBezTo>
                    <a:pt x="87" y="157"/>
                    <a:pt x="93" y="157"/>
                    <a:pt x="99" y="155"/>
                  </a:cubicBezTo>
                  <a:cubicBezTo>
                    <a:pt x="108" y="151"/>
                    <a:pt x="116" y="146"/>
                    <a:pt x="123" y="139"/>
                  </a:cubicBezTo>
                  <a:cubicBezTo>
                    <a:pt x="123" y="139"/>
                    <a:pt x="123" y="139"/>
                    <a:pt x="123" y="139"/>
                  </a:cubicBezTo>
                  <a:cubicBezTo>
                    <a:pt x="138" y="123"/>
                    <a:pt x="147" y="103"/>
                    <a:pt x="147" y="81"/>
                  </a:cubicBezTo>
                  <a:cubicBezTo>
                    <a:pt x="147" y="60"/>
                    <a:pt x="138" y="40"/>
                    <a:pt x="123" y="24"/>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45" name="Freeform 499">
              <a:extLst>
                <a:ext uri="{FF2B5EF4-FFF2-40B4-BE49-F238E27FC236}">
                  <a16:creationId xmlns:a16="http://schemas.microsoft.com/office/drawing/2014/main" id="{4A95710C-923C-9BF3-63E7-EEC4D55CCA39}"/>
                </a:ext>
              </a:extLst>
            </p:cNvPr>
            <p:cNvSpPr>
              <a:spLocks/>
            </p:cNvSpPr>
            <p:nvPr/>
          </p:nvSpPr>
          <p:spPr bwMode="auto">
            <a:xfrm>
              <a:off x="7085448" y="795999"/>
              <a:ext cx="74081" cy="74081"/>
            </a:xfrm>
            <a:custGeom>
              <a:avLst/>
              <a:gdLst/>
              <a:ahLst/>
              <a:cxnLst>
                <a:cxn ang="0">
                  <a:pos x="42" y="43"/>
                </a:cxn>
                <a:cxn ang="0">
                  <a:pos x="23" y="43"/>
                </a:cxn>
                <a:cxn ang="0">
                  <a:pos x="5" y="25"/>
                </a:cxn>
                <a:cxn ang="0">
                  <a:pos x="5" y="5"/>
                </a:cxn>
                <a:cxn ang="0">
                  <a:pos x="5" y="5"/>
                </a:cxn>
                <a:cxn ang="0">
                  <a:pos x="25" y="5"/>
                </a:cxn>
                <a:cxn ang="0">
                  <a:pos x="42" y="23"/>
                </a:cxn>
                <a:cxn ang="0">
                  <a:pos x="42" y="43"/>
                </a:cxn>
                <a:cxn ang="0">
                  <a:pos x="42" y="43"/>
                </a:cxn>
              </a:cxnLst>
              <a:rect l="0" t="0" r="r" b="b"/>
              <a:pathLst>
                <a:path w="48" h="48">
                  <a:moveTo>
                    <a:pt x="42" y="43"/>
                  </a:moveTo>
                  <a:cubicBezTo>
                    <a:pt x="37" y="48"/>
                    <a:pt x="28" y="48"/>
                    <a:pt x="23" y="43"/>
                  </a:cubicBezTo>
                  <a:cubicBezTo>
                    <a:pt x="5" y="25"/>
                    <a:pt x="5" y="25"/>
                    <a:pt x="5" y="25"/>
                  </a:cubicBezTo>
                  <a:cubicBezTo>
                    <a:pt x="0" y="19"/>
                    <a:pt x="0" y="11"/>
                    <a:pt x="5" y="5"/>
                  </a:cubicBezTo>
                  <a:cubicBezTo>
                    <a:pt x="5" y="5"/>
                    <a:pt x="5" y="5"/>
                    <a:pt x="5" y="5"/>
                  </a:cubicBezTo>
                  <a:cubicBezTo>
                    <a:pt x="11" y="0"/>
                    <a:pt x="20" y="0"/>
                    <a:pt x="25" y="5"/>
                  </a:cubicBezTo>
                  <a:cubicBezTo>
                    <a:pt x="42" y="23"/>
                    <a:pt x="42" y="23"/>
                    <a:pt x="42" y="23"/>
                  </a:cubicBezTo>
                  <a:cubicBezTo>
                    <a:pt x="48" y="29"/>
                    <a:pt x="48" y="37"/>
                    <a:pt x="42" y="43"/>
                  </a:cubicBezTo>
                  <a:cubicBezTo>
                    <a:pt x="42" y="43"/>
                    <a:pt x="42" y="43"/>
                    <a:pt x="42" y="43"/>
                  </a:cubicBez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46" name="Freeform 500">
              <a:extLst>
                <a:ext uri="{FF2B5EF4-FFF2-40B4-BE49-F238E27FC236}">
                  <a16:creationId xmlns:a16="http://schemas.microsoft.com/office/drawing/2014/main" id="{DFFC503E-F08E-0E5A-D5B9-A9F436A43522}"/>
                </a:ext>
              </a:extLst>
            </p:cNvPr>
            <p:cNvSpPr>
              <a:spLocks/>
            </p:cNvSpPr>
            <p:nvPr/>
          </p:nvSpPr>
          <p:spPr bwMode="auto">
            <a:xfrm>
              <a:off x="6995633" y="548187"/>
              <a:ext cx="159308" cy="317305"/>
            </a:xfrm>
            <a:custGeom>
              <a:avLst/>
              <a:gdLst/>
              <a:ahLst/>
              <a:cxnLst>
                <a:cxn ang="0">
                  <a:pos x="1" y="0"/>
                </a:cxn>
                <a:cxn ang="0">
                  <a:pos x="103" y="102"/>
                </a:cxn>
                <a:cxn ang="0">
                  <a:pos x="73" y="175"/>
                </a:cxn>
                <a:cxn ang="0">
                  <a:pos x="1" y="205"/>
                </a:cxn>
                <a:cxn ang="0">
                  <a:pos x="0" y="205"/>
                </a:cxn>
                <a:cxn ang="0">
                  <a:pos x="1" y="191"/>
                </a:cxn>
                <a:cxn ang="0">
                  <a:pos x="1" y="191"/>
                </a:cxn>
                <a:cxn ang="0">
                  <a:pos x="64" y="165"/>
                </a:cxn>
                <a:cxn ang="0">
                  <a:pos x="90" y="102"/>
                </a:cxn>
                <a:cxn ang="0">
                  <a:pos x="1" y="13"/>
                </a:cxn>
                <a:cxn ang="0">
                  <a:pos x="1" y="0"/>
                </a:cxn>
              </a:cxnLst>
              <a:rect l="0" t="0" r="r" b="b"/>
              <a:pathLst>
                <a:path w="103" h="205">
                  <a:moveTo>
                    <a:pt x="1" y="0"/>
                  </a:moveTo>
                  <a:cubicBezTo>
                    <a:pt x="57" y="0"/>
                    <a:pt x="103" y="46"/>
                    <a:pt x="103" y="102"/>
                  </a:cubicBezTo>
                  <a:cubicBezTo>
                    <a:pt x="103" y="130"/>
                    <a:pt x="93" y="156"/>
                    <a:pt x="73" y="175"/>
                  </a:cubicBezTo>
                  <a:cubicBezTo>
                    <a:pt x="54" y="194"/>
                    <a:pt x="28" y="205"/>
                    <a:pt x="1" y="205"/>
                  </a:cubicBezTo>
                  <a:cubicBezTo>
                    <a:pt x="1" y="205"/>
                    <a:pt x="1" y="205"/>
                    <a:pt x="0" y="205"/>
                  </a:cubicBezTo>
                  <a:cubicBezTo>
                    <a:pt x="1" y="191"/>
                    <a:pt x="1" y="191"/>
                    <a:pt x="1" y="191"/>
                  </a:cubicBezTo>
                  <a:cubicBezTo>
                    <a:pt x="1" y="191"/>
                    <a:pt x="1" y="191"/>
                    <a:pt x="1" y="191"/>
                  </a:cubicBezTo>
                  <a:cubicBezTo>
                    <a:pt x="24" y="191"/>
                    <a:pt x="47" y="182"/>
                    <a:pt x="64" y="165"/>
                  </a:cubicBezTo>
                  <a:cubicBezTo>
                    <a:pt x="80" y="148"/>
                    <a:pt x="90" y="126"/>
                    <a:pt x="90" y="102"/>
                  </a:cubicBezTo>
                  <a:cubicBezTo>
                    <a:pt x="90" y="53"/>
                    <a:pt x="50" y="13"/>
                    <a:pt x="1" y="13"/>
                  </a:cubicBezTo>
                  <a:cubicBezTo>
                    <a:pt x="1" y="0"/>
                    <a:pt x="1" y="0"/>
                    <a:pt x="1" y="0"/>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47" name="Freeform 501">
              <a:extLst>
                <a:ext uri="{FF2B5EF4-FFF2-40B4-BE49-F238E27FC236}">
                  <a16:creationId xmlns:a16="http://schemas.microsoft.com/office/drawing/2014/main" id="{B90BADE7-0CC7-348F-6736-EBE2ACA82FE4}"/>
                </a:ext>
              </a:extLst>
            </p:cNvPr>
            <p:cNvSpPr>
              <a:spLocks/>
            </p:cNvSpPr>
            <p:nvPr/>
          </p:nvSpPr>
          <p:spPr bwMode="auto">
            <a:xfrm>
              <a:off x="6891394" y="599323"/>
              <a:ext cx="229456" cy="232078"/>
            </a:xfrm>
            <a:custGeom>
              <a:avLst/>
              <a:gdLst/>
              <a:ahLst/>
              <a:cxnLst>
                <a:cxn ang="0">
                  <a:pos x="58" y="132"/>
                </a:cxn>
                <a:cxn ang="0">
                  <a:pos x="130" y="60"/>
                </a:cxn>
                <a:cxn ang="0">
                  <a:pos x="148" y="62"/>
                </a:cxn>
                <a:cxn ang="0">
                  <a:pos x="125" y="12"/>
                </a:cxn>
                <a:cxn ang="0">
                  <a:pos x="109" y="0"/>
                </a:cxn>
                <a:cxn ang="0">
                  <a:pos x="108" y="4"/>
                </a:cxn>
                <a:cxn ang="0">
                  <a:pos x="108" y="21"/>
                </a:cxn>
                <a:cxn ang="0">
                  <a:pos x="91" y="25"/>
                </a:cxn>
                <a:cxn ang="0">
                  <a:pos x="83" y="12"/>
                </a:cxn>
                <a:cxn ang="0">
                  <a:pos x="73" y="9"/>
                </a:cxn>
                <a:cxn ang="0">
                  <a:pos x="49" y="23"/>
                </a:cxn>
                <a:cxn ang="0">
                  <a:pos x="47" y="32"/>
                </a:cxn>
                <a:cxn ang="0">
                  <a:pos x="55" y="47"/>
                </a:cxn>
                <a:cxn ang="0">
                  <a:pos x="43" y="59"/>
                </a:cxn>
                <a:cxn ang="0">
                  <a:pos x="29" y="51"/>
                </a:cxn>
                <a:cxn ang="0">
                  <a:pos x="20" y="54"/>
                </a:cxn>
                <a:cxn ang="0">
                  <a:pos x="6" y="78"/>
                </a:cxn>
                <a:cxn ang="0">
                  <a:pos x="8" y="87"/>
                </a:cxn>
                <a:cxn ang="0">
                  <a:pos x="23" y="96"/>
                </a:cxn>
                <a:cxn ang="0">
                  <a:pos x="18" y="113"/>
                </a:cxn>
                <a:cxn ang="0">
                  <a:pos x="2" y="113"/>
                </a:cxn>
                <a:cxn ang="0">
                  <a:pos x="0" y="113"/>
                </a:cxn>
                <a:cxn ang="0">
                  <a:pos x="61" y="150"/>
                </a:cxn>
                <a:cxn ang="0">
                  <a:pos x="58" y="132"/>
                </a:cxn>
              </a:cxnLst>
              <a:rect l="0" t="0" r="r" b="b"/>
              <a:pathLst>
                <a:path w="148" h="150">
                  <a:moveTo>
                    <a:pt x="58" y="132"/>
                  </a:moveTo>
                  <a:cubicBezTo>
                    <a:pt x="58" y="92"/>
                    <a:pt x="91" y="60"/>
                    <a:pt x="130" y="60"/>
                  </a:cubicBezTo>
                  <a:cubicBezTo>
                    <a:pt x="137" y="60"/>
                    <a:pt x="143" y="61"/>
                    <a:pt x="148" y="62"/>
                  </a:cubicBezTo>
                  <a:cubicBezTo>
                    <a:pt x="147" y="43"/>
                    <a:pt x="139" y="26"/>
                    <a:pt x="125" y="12"/>
                  </a:cubicBezTo>
                  <a:cubicBezTo>
                    <a:pt x="120" y="7"/>
                    <a:pt x="115" y="3"/>
                    <a:pt x="109" y="0"/>
                  </a:cubicBezTo>
                  <a:cubicBezTo>
                    <a:pt x="108" y="1"/>
                    <a:pt x="108" y="2"/>
                    <a:pt x="108" y="4"/>
                  </a:cubicBezTo>
                  <a:cubicBezTo>
                    <a:pt x="108" y="21"/>
                    <a:pt x="108" y="21"/>
                    <a:pt x="108" y="21"/>
                  </a:cubicBezTo>
                  <a:cubicBezTo>
                    <a:pt x="102" y="22"/>
                    <a:pt x="96" y="23"/>
                    <a:pt x="91" y="25"/>
                  </a:cubicBezTo>
                  <a:cubicBezTo>
                    <a:pt x="83" y="12"/>
                    <a:pt x="83" y="12"/>
                    <a:pt x="83" y="12"/>
                  </a:cubicBezTo>
                  <a:cubicBezTo>
                    <a:pt x="81" y="8"/>
                    <a:pt x="77" y="7"/>
                    <a:pt x="73" y="9"/>
                  </a:cubicBezTo>
                  <a:cubicBezTo>
                    <a:pt x="49" y="23"/>
                    <a:pt x="49" y="23"/>
                    <a:pt x="49" y="23"/>
                  </a:cubicBezTo>
                  <a:cubicBezTo>
                    <a:pt x="46" y="25"/>
                    <a:pt x="45" y="29"/>
                    <a:pt x="47" y="32"/>
                  </a:cubicBezTo>
                  <a:cubicBezTo>
                    <a:pt x="55" y="47"/>
                    <a:pt x="55" y="47"/>
                    <a:pt x="55" y="47"/>
                  </a:cubicBezTo>
                  <a:cubicBezTo>
                    <a:pt x="51" y="51"/>
                    <a:pt x="47" y="55"/>
                    <a:pt x="43" y="59"/>
                  </a:cubicBezTo>
                  <a:cubicBezTo>
                    <a:pt x="29" y="51"/>
                    <a:pt x="29" y="51"/>
                    <a:pt x="29" y="51"/>
                  </a:cubicBezTo>
                  <a:cubicBezTo>
                    <a:pt x="26" y="49"/>
                    <a:pt x="22" y="51"/>
                    <a:pt x="20" y="54"/>
                  </a:cubicBezTo>
                  <a:cubicBezTo>
                    <a:pt x="6" y="78"/>
                    <a:pt x="6" y="78"/>
                    <a:pt x="6" y="78"/>
                  </a:cubicBezTo>
                  <a:cubicBezTo>
                    <a:pt x="4" y="81"/>
                    <a:pt x="5" y="85"/>
                    <a:pt x="8" y="87"/>
                  </a:cubicBezTo>
                  <a:cubicBezTo>
                    <a:pt x="23" y="96"/>
                    <a:pt x="23" y="96"/>
                    <a:pt x="23" y="96"/>
                  </a:cubicBezTo>
                  <a:cubicBezTo>
                    <a:pt x="21" y="101"/>
                    <a:pt x="19" y="107"/>
                    <a:pt x="18" y="113"/>
                  </a:cubicBezTo>
                  <a:cubicBezTo>
                    <a:pt x="2" y="113"/>
                    <a:pt x="2" y="113"/>
                    <a:pt x="2" y="113"/>
                  </a:cubicBezTo>
                  <a:cubicBezTo>
                    <a:pt x="1" y="113"/>
                    <a:pt x="0" y="113"/>
                    <a:pt x="0" y="113"/>
                  </a:cubicBezTo>
                  <a:cubicBezTo>
                    <a:pt x="13" y="134"/>
                    <a:pt x="35" y="148"/>
                    <a:pt x="61" y="150"/>
                  </a:cubicBezTo>
                  <a:cubicBezTo>
                    <a:pt x="59" y="144"/>
                    <a:pt x="58" y="138"/>
                    <a:pt x="58" y="132"/>
                  </a:cubicBez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48" name="Freeform 502">
              <a:extLst>
                <a:ext uri="{FF2B5EF4-FFF2-40B4-BE49-F238E27FC236}">
                  <a16:creationId xmlns:a16="http://schemas.microsoft.com/office/drawing/2014/main" id="{4B29978A-3048-1EA5-2C3C-6C727525009F}"/>
                </a:ext>
              </a:extLst>
            </p:cNvPr>
            <p:cNvSpPr>
              <a:spLocks/>
            </p:cNvSpPr>
            <p:nvPr/>
          </p:nvSpPr>
          <p:spPr bwMode="auto">
            <a:xfrm>
              <a:off x="6891394" y="774365"/>
              <a:ext cx="95060" cy="57036"/>
            </a:xfrm>
            <a:custGeom>
              <a:avLst/>
              <a:gdLst/>
              <a:ahLst/>
              <a:cxnLst>
                <a:cxn ang="0">
                  <a:pos x="18" y="0"/>
                </a:cxn>
                <a:cxn ang="0">
                  <a:pos x="18" y="0"/>
                </a:cxn>
                <a:cxn ang="0">
                  <a:pos x="2" y="0"/>
                </a:cxn>
                <a:cxn ang="0">
                  <a:pos x="0" y="0"/>
                </a:cxn>
                <a:cxn ang="0">
                  <a:pos x="2" y="3"/>
                </a:cxn>
                <a:cxn ang="0">
                  <a:pos x="3" y="5"/>
                </a:cxn>
                <a:cxn ang="0">
                  <a:pos x="7" y="10"/>
                </a:cxn>
                <a:cxn ang="0">
                  <a:pos x="9" y="12"/>
                </a:cxn>
                <a:cxn ang="0">
                  <a:pos x="12" y="15"/>
                </a:cxn>
                <a:cxn ang="0">
                  <a:pos x="15" y="18"/>
                </a:cxn>
                <a:cxn ang="0">
                  <a:pos x="18" y="20"/>
                </a:cxn>
                <a:cxn ang="0">
                  <a:pos x="20" y="22"/>
                </a:cxn>
                <a:cxn ang="0">
                  <a:pos x="24" y="25"/>
                </a:cxn>
                <a:cxn ang="0">
                  <a:pos x="27" y="26"/>
                </a:cxn>
                <a:cxn ang="0">
                  <a:pos x="32" y="29"/>
                </a:cxn>
                <a:cxn ang="0">
                  <a:pos x="34" y="30"/>
                </a:cxn>
                <a:cxn ang="0">
                  <a:pos x="38" y="32"/>
                </a:cxn>
                <a:cxn ang="0">
                  <a:pos x="41" y="33"/>
                </a:cxn>
                <a:cxn ang="0">
                  <a:pos x="46" y="34"/>
                </a:cxn>
                <a:cxn ang="0">
                  <a:pos x="48" y="35"/>
                </a:cxn>
                <a:cxn ang="0">
                  <a:pos x="54" y="36"/>
                </a:cxn>
                <a:cxn ang="0">
                  <a:pos x="57" y="37"/>
                </a:cxn>
                <a:cxn ang="0">
                  <a:pos x="61" y="37"/>
                </a:cxn>
                <a:cxn ang="0">
                  <a:pos x="59" y="28"/>
                </a:cxn>
                <a:cxn ang="0">
                  <a:pos x="18" y="0"/>
                </a:cxn>
              </a:cxnLst>
              <a:rect l="0" t="0" r="r" b="b"/>
              <a:pathLst>
                <a:path w="61" h="37">
                  <a:moveTo>
                    <a:pt x="18" y="0"/>
                  </a:moveTo>
                  <a:cubicBezTo>
                    <a:pt x="18" y="0"/>
                    <a:pt x="18" y="0"/>
                    <a:pt x="18" y="0"/>
                  </a:cubicBezTo>
                  <a:cubicBezTo>
                    <a:pt x="2" y="0"/>
                    <a:pt x="2" y="0"/>
                    <a:pt x="2" y="0"/>
                  </a:cubicBezTo>
                  <a:cubicBezTo>
                    <a:pt x="1" y="0"/>
                    <a:pt x="0" y="0"/>
                    <a:pt x="0" y="0"/>
                  </a:cubicBezTo>
                  <a:cubicBezTo>
                    <a:pt x="0" y="1"/>
                    <a:pt x="1" y="2"/>
                    <a:pt x="2" y="3"/>
                  </a:cubicBezTo>
                  <a:cubicBezTo>
                    <a:pt x="2" y="4"/>
                    <a:pt x="3" y="5"/>
                    <a:pt x="3" y="5"/>
                  </a:cubicBezTo>
                  <a:cubicBezTo>
                    <a:pt x="4" y="7"/>
                    <a:pt x="6" y="8"/>
                    <a:pt x="7" y="10"/>
                  </a:cubicBezTo>
                  <a:cubicBezTo>
                    <a:pt x="8" y="10"/>
                    <a:pt x="8" y="11"/>
                    <a:pt x="9" y="12"/>
                  </a:cubicBezTo>
                  <a:cubicBezTo>
                    <a:pt x="10" y="13"/>
                    <a:pt x="11" y="14"/>
                    <a:pt x="12" y="15"/>
                  </a:cubicBezTo>
                  <a:cubicBezTo>
                    <a:pt x="13" y="16"/>
                    <a:pt x="14" y="17"/>
                    <a:pt x="15" y="18"/>
                  </a:cubicBezTo>
                  <a:cubicBezTo>
                    <a:pt x="16" y="18"/>
                    <a:pt x="17" y="19"/>
                    <a:pt x="18" y="20"/>
                  </a:cubicBezTo>
                  <a:cubicBezTo>
                    <a:pt x="18" y="20"/>
                    <a:pt x="19" y="21"/>
                    <a:pt x="20" y="22"/>
                  </a:cubicBezTo>
                  <a:cubicBezTo>
                    <a:pt x="21" y="23"/>
                    <a:pt x="23" y="24"/>
                    <a:pt x="24" y="25"/>
                  </a:cubicBezTo>
                  <a:cubicBezTo>
                    <a:pt x="25" y="25"/>
                    <a:pt x="26" y="26"/>
                    <a:pt x="27" y="26"/>
                  </a:cubicBezTo>
                  <a:cubicBezTo>
                    <a:pt x="28" y="27"/>
                    <a:pt x="30" y="28"/>
                    <a:pt x="32" y="29"/>
                  </a:cubicBezTo>
                  <a:cubicBezTo>
                    <a:pt x="32" y="29"/>
                    <a:pt x="33" y="30"/>
                    <a:pt x="34" y="30"/>
                  </a:cubicBezTo>
                  <a:cubicBezTo>
                    <a:pt x="35" y="31"/>
                    <a:pt x="36" y="31"/>
                    <a:pt x="38" y="32"/>
                  </a:cubicBezTo>
                  <a:cubicBezTo>
                    <a:pt x="39" y="32"/>
                    <a:pt x="40" y="32"/>
                    <a:pt x="41" y="33"/>
                  </a:cubicBezTo>
                  <a:cubicBezTo>
                    <a:pt x="42" y="33"/>
                    <a:pt x="44" y="34"/>
                    <a:pt x="46" y="34"/>
                  </a:cubicBezTo>
                  <a:cubicBezTo>
                    <a:pt x="47" y="34"/>
                    <a:pt x="47" y="35"/>
                    <a:pt x="48" y="35"/>
                  </a:cubicBezTo>
                  <a:cubicBezTo>
                    <a:pt x="50" y="35"/>
                    <a:pt x="52" y="36"/>
                    <a:pt x="54" y="36"/>
                  </a:cubicBezTo>
                  <a:cubicBezTo>
                    <a:pt x="55" y="36"/>
                    <a:pt x="56" y="36"/>
                    <a:pt x="57" y="37"/>
                  </a:cubicBezTo>
                  <a:cubicBezTo>
                    <a:pt x="58" y="37"/>
                    <a:pt x="59" y="37"/>
                    <a:pt x="61" y="37"/>
                  </a:cubicBezTo>
                  <a:cubicBezTo>
                    <a:pt x="60" y="34"/>
                    <a:pt x="59" y="31"/>
                    <a:pt x="59" y="28"/>
                  </a:cubicBezTo>
                  <a:cubicBezTo>
                    <a:pt x="43" y="23"/>
                    <a:pt x="28" y="13"/>
                    <a:pt x="18" y="0"/>
                  </a:cubicBezTo>
                  <a:close/>
                </a:path>
              </a:pathLst>
            </a:custGeom>
            <a:solidFill>
              <a:srgbClr val="8FC4D7"/>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grpSp>
      <p:grpSp>
        <p:nvGrpSpPr>
          <p:cNvPr id="149" name="Group 716">
            <a:extLst>
              <a:ext uri="{FF2B5EF4-FFF2-40B4-BE49-F238E27FC236}">
                <a16:creationId xmlns:a16="http://schemas.microsoft.com/office/drawing/2014/main" id="{41B6A05E-47BA-268B-5BD5-223425716328}"/>
              </a:ext>
            </a:extLst>
          </p:cNvPr>
          <p:cNvGrpSpPr/>
          <p:nvPr/>
        </p:nvGrpSpPr>
        <p:grpSpPr>
          <a:xfrm>
            <a:off x="467917" y="4413974"/>
            <a:ext cx="383777" cy="391401"/>
            <a:chOff x="5598774" y="502118"/>
            <a:chExt cx="881111" cy="881111"/>
          </a:xfrm>
        </p:grpSpPr>
        <p:sp>
          <p:nvSpPr>
            <p:cNvPr id="150" name="Oval 8">
              <a:extLst>
                <a:ext uri="{FF2B5EF4-FFF2-40B4-BE49-F238E27FC236}">
                  <a16:creationId xmlns:a16="http://schemas.microsoft.com/office/drawing/2014/main" id="{06B34166-8C5F-E651-B6A6-5A03C3A79F30}"/>
                </a:ext>
              </a:extLst>
            </p:cNvPr>
            <p:cNvSpPr>
              <a:spLocks noChangeArrowheads="1"/>
            </p:cNvSpPr>
            <p:nvPr/>
          </p:nvSpPr>
          <p:spPr bwMode="auto">
            <a:xfrm>
              <a:off x="5598774" y="502118"/>
              <a:ext cx="881111" cy="881111"/>
            </a:xfrm>
            <a:prstGeom prst="ellipse">
              <a:avLst/>
            </a:prstGeom>
            <a:solidFill>
              <a:srgbClr val="15B0B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51" name="Freeform 426">
              <a:extLst>
                <a:ext uri="{FF2B5EF4-FFF2-40B4-BE49-F238E27FC236}">
                  <a16:creationId xmlns:a16="http://schemas.microsoft.com/office/drawing/2014/main" id="{4D07154F-7554-7D15-AA3C-FF1D81458163}"/>
                </a:ext>
              </a:extLst>
            </p:cNvPr>
            <p:cNvSpPr>
              <a:spLocks/>
            </p:cNvSpPr>
            <p:nvPr/>
          </p:nvSpPr>
          <p:spPr bwMode="auto">
            <a:xfrm>
              <a:off x="5883955" y="745341"/>
              <a:ext cx="568395" cy="628709"/>
            </a:xfrm>
            <a:custGeom>
              <a:avLst/>
              <a:gdLst/>
              <a:ahLst/>
              <a:cxnLst>
                <a:cxn ang="0">
                  <a:pos x="155" y="406"/>
                </a:cxn>
                <a:cxn ang="0">
                  <a:pos x="367" y="226"/>
                </a:cxn>
                <a:cxn ang="0">
                  <a:pos x="179" y="39"/>
                </a:cxn>
                <a:cxn ang="0">
                  <a:pos x="100" y="0"/>
                </a:cxn>
                <a:cxn ang="0">
                  <a:pos x="0" y="100"/>
                </a:cxn>
                <a:cxn ang="0">
                  <a:pos x="40" y="199"/>
                </a:cxn>
                <a:cxn ang="0">
                  <a:pos x="49" y="243"/>
                </a:cxn>
                <a:cxn ang="0">
                  <a:pos x="47" y="243"/>
                </a:cxn>
                <a:cxn ang="0">
                  <a:pos x="42" y="248"/>
                </a:cxn>
                <a:cxn ang="0">
                  <a:pos x="43" y="252"/>
                </a:cxn>
                <a:cxn ang="0">
                  <a:pos x="43" y="252"/>
                </a:cxn>
                <a:cxn ang="0">
                  <a:pos x="49" y="258"/>
                </a:cxn>
                <a:cxn ang="0">
                  <a:pos x="49" y="260"/>
                </a:cxn>
                <a:cxn ang="0">
                  <a:pos x="47" y="260"/>
                </a:cxn>
                <a:cxn ang="0">
                  <a:pos x="42" y="265"/>
                </a:cxn>
                <a:cxn ang="0">
                  <a:pos x="43" y="269"/>
                </a:cxn>
                <a:cxn ang="0">
                  <a:pos x="43" y="269"/>
                </a:cxn>
                <a:cxn ang="0">
                  <a:pos x="49" y="275"/>
                </a:cxn>
                <a:cxn ang="0">
                  <a:pos x="49" y="277"/>
                </a:cxn>
                <a:cxn ang="0">
                  <a:pos x="47" y="277"/>
                </a:cxn>
                <a:cxn ang="0">
                  <a:pos x="42" y="283"/>
                </a:cxn>
                <a:cxn ang="0">
                  <a:pos x="44" y="287"/>
                </a:cxn>
                <a:cxn ang="0">
                  <a:pos x="43" y="287"/>
                </a:cxn>
                <a:cxn ang="0">
                  <a:pos x="49" y="292"/>
                </a:cxn>
                <a:cxn ang="0">
                  <a:pos x="49" y="296"/>
                </a:cxn>
                <a:cxn ang="0">
                  <a:pos x="53" y="302"/>
                </a:cxn>
                <a:cxn ang="0">
                  <a:pos x="55" y="305"/>
                </a:cxn>
                <a:cxn ang="0">
                  <a:pos x="54" y="306"/>
                </a:cxn>
                <a:cxn ang="0">
                  <a:pos x="155" y="406"/>
                </a:cxn>
              </a:cxnLst>
              <a:rect l="0" t="0" r="r" b="b"/>
              <a:pathLst>
                <a:path w="367" h="406">
                  <a:moveTo>
                    <a:pt x="155" y="406"/>
                  </a:moveTo>
                  <a:cubicBezTo>
                    <a:pt x="253" y="387"/>
                    <a:pt x="333" y="318"/>
                    <a:pt x="367" y="226"/>
                  </a:cubicBezTo>
                  <a:cubicBezTo>
                    <a:pt x="179" y="39"/>
                    <a:pt x="179" y="39"/>
                    <a:pt x="179" y="39"/>
                  </a:cubicBezTo>
                  <a:cubicBezTo>
                    <a:pt x="161" y="15"/>
                    <a:pt x="132" y="0"/>
                    <a:pt x="100" y="0"/>
                  </a:cubicBezTo>
                  <a:cubicBezTo>
                    <a:pt x="45" y="0"/>
                    <a:pt x="0" y="45"/>
                    <a:pt x="0" y="100"/>
                  </a:cubicBezTo>
                  <a:cubicBezTo>
                    <a:pt x="0" y="104"/>
                    <a:pt x="2" y="150"/>
                    <a:pt x="40" y="199"/>
                  </a:cubicBezTo>
                  <a:cubicBezTo>
                    <a:pt x="51" y="213"/>
                    <a:pt x="49" y="243"/>
                    <a:pt x="49" y="243"/>
                  </a:cubicBezTo>
                  <a:cubicBezTo>
                    <a:pt x="47" y="243"/>
                    <a:pt x="47" y="243"/>
                    <a:pt x="47" y="243"/>
                  </a:cubicBezTo>
                  <a:cubicBezTo>
                    <a:pt x="44" y="243"/>
                    <a:pt x="42" y="245"/>
                    <a:pt x="42" y="248"/>
                  </a:cubicBezTo>
                  <a:cubicBezTo>
                    <a:pt x="42" y="250"/>
                    <a:pt x="42" y="251"/>
                    <a:pt x="43" y="252"/>
                  </a:cubicBezTo>
                  <a:cubicBezTo>
                    <a:pt x="43" y="252"/>
                    <a:pt x="43" y="252"/>
                    <a:pt x="43" y="252"/>
                  </a:cubicBezTo>
                  <a:cubicBezTo>
                    <a:pt x="49" y="258"/>
                    <a:pt x="49" y="258"/>
                    <a:pt x="49" y="258"/>
                  </a:cubicBezTo>
                  <a:cubicBezTo>
                    <a:pt x="49" y="260"/>
                    <a:pt x="49" y="260"/>
                    <a:pt x="49" y="260"/>
                  </a:cubicBezTo>
                  <a:cubicBezTo>
                    <a:pt x="47" y="260"/>
                    <a:pt x="47" y="260"/>
                    <a:pt x="47" y="260"/>
                  </a:cubicBezTo>
                  <a:cubicBezTo>
                    <a:pt x="44" y="260"/>
                    <a:pt x="42" y="263"/>
                    <a:pt x="42" y="265"/>
                  </a:cubicBezTo>
                  <a:cubicBezTo>
                    <a:pt x="42" y="267"/>
                    <a:pt x="42" y="268"/>
                    <a:pt x="43" y="269"/>
                  </a:cubicBezTo>
                  <a:cubicBezTo>
                    <a:pt x="43" y="269"/>
                    <a:pt x="43" y="269"/>
                    <a:pt x="43" y="269"/>
                  </a:cubicBezTo>
                  <a:cubicBezTo>
                    <a:pt x="49" y="275"/>
                    <a:pt x="49" y="275"/>
                    <a:pt x="49" y="275"/>
                  </a:cubicBezTo>
                  <a:cubicBezTo>
                    <a:pt x="49" y="277"/>
                    <a:pt x="49" y="277"/>
                    <a:pt x="49" y="277"/>
                  </a:cubicBezTo>
                  <a:cubicBezTo>
                    <a:pt x="47" y="277"/>
                    <a:pt x="47" y="277"/>
                    <a:pt x="47" y="277"/>
                  </a:cubicBezTo>
                  <a:cubicBezTo>
                    <a:pt x="44" y="277"/>
                    <a:pt x="42" y="280"/>
                    <a:pt x="42" y="283"/>
                  </a:cubicBezTo>
                  <a:cubicBezTo>
                    <a:pt x="42" y="284"/>
                    <a:pt x="42" y="286"/>
                    <a:pt x="44" y="287"/>
                  </a:cubicBezTo>
                  <a:cubicBezTo>
                    <a:pt x="43" y="287"/>
                    <a:pt x="43" y="287"/>
                    <a:pt x="43" y="287"/>
                  </a:cubicBezTo>
                  <a:cubicBezTo>
                    <a:pt x="49" y="292"/>
                    <a:pt x="49" y="292"/>
                    <a:pt x="49" y="292"/>
                  </a:cubicBezTo>
                  <a:cubicBezTo>
                    <a:pt x="49" y="296"/>
                    <a:pt x="49" y="296"/>
                    <a:pt x="49" y="296"/>
                  </a:cubicBezTo>
                  <a:cubicBezTo>
                    <a:pt x="49" y="298"/>
                    <a:pt x="51" y="301"/>
                    <a:pt x="53" y="302"/>
                  </a:cubicBezTo>
                  <a:cubicBezTo>
                    <a:pt x="53" y="303"/>
                    <a:pt x="54" y="304"/>
                    <a:pt x="55" y="305"/>
                  </a:cubicBezTo>
                  <a:cubicBezTo>
                    <a:pt x="54" y="306"/>
                    <a:pt x="54" y="306"/>
                    <a:pt x="54" y="306"/>
                  </a:cubicBezTo>
                  <a:lnTo>
                    <a:pt x="155" y="406"/>
                  </a:lnTo>
                  <a:close/>
                </a:path>
              </a:pathLst>
            </a:custGeom>
            <a:solidFill>
              <a:srgbClr val="1695A4"/>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52" name="Freeform 427">
              <a:extLst>
                <a:ext uri="{FF2B5EF4-FFF2-40B4-BE49-F238E27FC236}">
                  <a16:creationId xmlns:a16="http://schemas.microsoft.com/office/drawing/2014/main" id="{AE036ADB-B78E-9A0B-2855-F34AF1FA80CA}"/>
                </a:ext>
              </a:extLst>
            </p:cNvPr>
            <p:cNvSpPr>
              <a:spLocks/>
            </p:cNvSpPr>
            <p:nvPr/>
          </p:nvSpPr>
          <p:spPr bwMode="auto">
            <a:xfrm>
              <a:off x="5965904" y="1202287"/>
              <a:ext cx="145541" cy="20323"/>
            </a:xfrm>
            <a:custGeom>
              <a:avLst/>
              <a:gdLst/>
              <a:ahLst/>
              <a:cxnLst>
                <a:cxn ang="0">
                  <a:pos x="87" y="13"/>
                </a:cxn>
                <a:cxn ang="0">
                  <a:pos x="7" y="13"/>
                </a:cxn>
                <a:cxn ang="0">
                  <a:pos x="0" y="6"/>
                </a:cxn>
                <a:cxn ang="0">
                  <a:pos x="7" y="0"/>
                </a:cxn>
                <a:cxn ang="0">
                  <a:pos x="87" y="0"/>
                </a:cxn>
                <a:cxn ang="0">
                  <a:pos x="94" y="6"/>
                </a:cxn>
                <a:cxn ang="0">
                  <a:pos x="87" y="13"/>
                </a:cxn>
              </a:cxnLst>
              <a:rect l="0" t="0" r="r" b="b"/>
              <a:pathLst>
                <a:path w="94" h="13">
                  <a:moveTo>
                    <a:pt x="87" y="13"/>
                  </a:moveTo>
                  <a:cubicBezTo>
                    <a:pt x="7" y="13"/>
                    <a:pt x="7" y="13"/>
                    <a:pt x="7" y="13"/>
                  </a:cubicBezTo>
                  <a:cubicBezTo>
                    <a:pt x="3" y="13"/>
                    <a:pt x="0" y="10"/>
                    <a:pt x="0" y="6"/>
                  </a:cubicBezTo>
                  <a:cubicBezTo>
                    <a:pt x="0" y="3"/>
                    <a:pt x="3" y="0"/>
                    <a:pt x="7" y="0"/>
                  </a:cubicBezTo>
                  <a:cubicBezTo>
                    <a:pt x="87" y="0"/>
                    <a:pt x="87" y="0"/>
                    <a:pt x="87" y="0"/>
                  </a:cubicBezTo>
                  <a:cubicBezTo>
                    <a:pt x="91" y="0"/>
                    <a:pt x="94" y="3"/>
                    <a:pt x="94" y="6"/>
                  </a:cubicBezTo>
                  <a:cubicBezTo>
                    <a:pt x="94" y="10"/>
                    <a:pt x="91" y="13"/>
                    <a:pt x="87" y="13"/>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53" name="Freeform 428">
              <a:extLst>
                <a:ext uri="{FF2B5EF4-FFF2-40B4-BE49-F238E27FC236}">
                  <a16:creationId xmlns:a16="http://schemas.microsoft.com/office/drawing/2014/main" id="{9214849A-C6CA-45EE-81B3-A2E071D0EE75}"/>
                </a:ext>
              </a:extLst>
            </p:cNvPr>
            <p:cNvSpPr>
              <a:spLocks/>
            </p:cNvSpPr>
            <p:nvPr/>
          </p:nvSpPr>
          <p:spPr bwMode="auto">
            <a:xfrm>
              <a:off x="5883955" y="745341"/>
              <a:ext cx="309438" cy="376308"/>
            </a:xfrm>
            <a:custGeom>
              <a:avLst/>
              <a:gdLst/>
              <a:ahLst/>
              <a:cxnLst>
                <a:cxn ang="0">
                  <a:pos x="0" y="100"/>
                </a:cxn>
                <a:cxn ang="0">
                  <a:pos x="100" y="0"/>
                </a:cxn>
                <a:cxn ang="0">
                  <a:pos x="200" y="100"/>
                </a:cxn>
                <a:cxn ang="0">
                  <a:pos x="160" y="199"/>
                </a:cxn>
                <a:cxn ang="0">
                  <a:pos x="151" y="243"/>
                </a:cxn>
                <a:cxn ang="0">
                  <a:pos x="107" y="243"/>
                </a:cxn>
                <a:cxn ang="0">
                  <a:pos x="93" y="243"/>
                </a:cxn>
                <a:cxn ang="0">
                  <a:pos x="49" y="243"/>
                </a:cxn>
                <a:cxn ang="0">
                  <a:pos x="40" y="199"/>
                </a:cxn>
                <a:cxn ang="0">
                  <a:pos x="0" y="100"/>
                </a:cxn>
              </a:cxnLst>
              <a:rect l="0" t="0" r="r" b="b"/>
              <a:pathLst>
                <a:path w="200" h="243">
                  <a:moveTo>
                    <a:pt x="0" y="100"/>
                  </a:moveTo>
                  <a:cubicBezTo>
                    <a:pt x="0" y="45"/>
                    <a:pt x="45" y="0"/>
                    <a:pt x="100" y="0"/>
                  </a:cubicBezTo>
                  <a:cubicBezTo>
                    <a:pt x="155" y="0"/>
                    <a:pt x="200" y="45"/>
                    <a:pt x="200" y="100"/>
                  </a:cubicBezTo>
                  <a:cubicBezTo>
                    <a:pt x="200" y="104"/>
                    <a:pt x="198" y="150"/>
                    <a:pt x="160" y="199"/>
                  </a:cubicBezTo>
                  <a:cubicBezTo>
                    <a:pt x="149" y="214"/>
                    <a:pt x="151" y="243"/>
                    <a:pt x="151" y="243"/>
                  </a:cubicBezTo>
                  <a:cubicBezTo>
                    <a:pt x="135" y="243"/>
                    <a:pt x="123" y="243"/>
                    <a:pt x="107" y="243"/>
                  </a:cubicBezTo>
                  <a:cubicBezTo>
                    <a:pt x="102" y="243"/>
                    <a:pt x="98" y="243"/>
                    <a:pt x="93" y="243"/>
                  </a:cubicBezTo>
                  <a:cubicBezTo>
                    <a:pt x="77" y="243"/>
                    <a:pt x="64" y="243"/>
                    <a:pt x="49" y="243"/>
                  </a:cubicBezTo>
                  <a:cubicBezTo>
                    <a:pt x="49" y="243"/>
                    <a:pt x="51" y="214"/>
                    <a:pt x="40" y="199"/>
                  </a:cubicBezTo>
                  <a:cubicBezTo>
                    <a:pt x="2" y="150"/>
                    <a:pt x="0" y="104"/>
                    <a:pt x="0" y="100"/>
                  </a:cubicBez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54" name="Freeform 429">
              <a:extLst>
                <a:ext uri="{FF2B5EF4-FFF2-40B4-BE49-F238E27FC236}">
                  <a16:creationId xmlns:a16="http://schemas.microsoft.com/office/drawing/2014/main" id="{881F44BD-5BC5-2AE6-9357-3B40A1C5704E}"/>
                </a:ext>
              </a:extLst>
            </p:cNvPr>
            <p:cNvSpPr>
              <a:spLocks/>
            </p:cNvSpPr>
            <p:nvPr/>
          </p:nvSpPr>
          <p:spPr bwMode="auto">
            <a:xfrm>
              <a:off x="5883955" y="745341"/>
              <a:ext cx="154719" cy="376308"/>
            </a:xfrm>
            <a:custGeom>
              <a:avLst/>
              <a:gdLst/>
              <a:ahLst/>
              <a:cxnLst>
                <a:cxn ang="0">
                  <a:pos x="100" y="243"/>
                </a:cxn>
                <a:cxn ang="0">
                  <a:pos x="49" y="243"/>
                </a:cxn>
                <a:cxn ang="0">
                  <a:pos x="40" y="199"/>
                </a:cxn>
                <a:cxn ang="0">
                  <a:pos x="0" y="100"/>
                </a:cxn>
                <a:cxn ang="0">
                  <a:pos x="100" y="0"/>
                </a:cxn>
              </a:cxnLst>
              <a:rect l="0" t="0" r="r" b="b"/>
              <a:pathLst>
                <a:path w="100" h="243">
                  <a:moveTo>
                    <a:pt x="100" y="243"/>
                  </a:moveTo>
                  <a:cubicBezTo>
                    <a:pt x="84" y="243"/>
                    <a:pt x="64" y="243"/>
                    <a:pt x="49" y="243"/>
                  </a:cubicBezTo>
                  <a:cubicBezTo>
                    <a:pt x="49" y="243"/>
                    <a:pt x="51" y="214"/>
                    <a:pt x="40" y="199"/>
                  </a:cubicBezTo>
                  <a:cubicBezTo>
                    <a:pt x="2" y="150"/>
                    <a:pt x="0" y="104"/>
                    <a:pt x="0" y="100"/>
                  </a:cubicBezTo>
                  <a:cubicBezTo>
                    <a:pt x="0" y="45"/>
                    <a:pt x="45" y="0"/>
                    <a:pt x="100" y="0"/>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55" name="Freeform 430">
              <a:extLst>
                <a:ext uri="{FF2B5EF4-FFF2-40B4-BE49-F238E27FC236}">
                  <a16:creationId xmlns:a16="http://schemas.microsoft.com/office/drawing/2014/main" id="{861B049C-B782-29B9-95EC-C2A90775E06C}"/>
                </a:ext>
              </a:extLst>
            </p:cNvPr>
            <p:cNvSpPr>
              <a:spLocks/>
            </p:cNvSpPr>
            <p:nvPr/>
          </p:nvSpPr>
          <p:spPr bwMode="auto">
            <a:xfrm>
              <a:off x="6038674" y="778121"/>
              <a:ext cx="122595" cy="121939"/>
            </a:xfrm>
            <a:custGeom>
              <a:avLst/>
              <a:gdLst/>
              <a:ahLst/>
              <a:cxnLst>
                <a:cxn ang="0">
                  <a:pos x="79" y="79"/>
                </a:cxn>
                <a:cxn ang="0">
                  <a:pos x="70" y="79"/>
                </a:cxn>
                <a:cxn ang="0">
                  <a:pos x="0" y="9"/>
                </a:cxn>
                <a:cxn ang="0">
                  <a:pos x="0" y="0"/>
                </a:cxn>
                <a:cxn ang="0">
                  <a:pos x="79" y="79"/>
                </a:cxn>
              </a:cxnLst>
              <a:rect l="0" t="0" r="r" b="b"/>
              <a:pathLst>
                <a:path w="79" h="79">
                  <a:moveTo>
                    <a:pt x="79" y="79"/>
                  </a:moveTo>
                  <a:cubicBezTo>
                    <a:pt x="70" y="79"/>
                    <a:pt x="70" y="79"/>
                    <a:pt x="70" y="79"/>
                  </a:cubicBezTo>
                  <a:cubicBezTo>
                    <a:pt x="70" y="41"/>
                    <a:pt x="39" y="9"/>
                    <a:pt x="0" y="9"/>
                  </a:cubicBezTo>
                  <a:cubicBezTo>
                    <a:pt x="0" y="0"/>
                    <a:pt x="0" y="0"/>
                    <a:pt x="0" y="0"/>
                  </a:cubicBezTo>
                  <a:cubicBezTo>
                    <a:pt x="44" y="0"/>
                    <a:pt x="79" y="36"/>
                    <a:pt x="79" y="79"/>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56" name="Freeform 431">
              <a:extLst>
                <a:ext uri="{FF2B5EF4-FFF2-40B4-BE49-F238E27FC236}">
                  <a16:creationId xmlns:a16="http://schemas.microsoft.com/office/drawing/2014/main" id="{5230A661-D7F4-4177-EBC1-00EEA46B5AF1}"/>
                </a:ext>
              </a:extLst>
            </p:cNvPr>
            <p:cNvSpPr>
              <a:spLocks/>
            </p:cNvSpPr>
            <p:nvPr/>
          </p:nvSpPr>
          <p:spPr bwMode="auto">
            <a:xfrm>
              <a:off x="6058997" y="971519"/>
              <a:ext cx="39991" cy="162586"/>
            </a:xfrm>
            <a:custGeom>
              <a:avLst/>
              <a:gdLst/>
              <a:ahLst/>
              <a:cxnLst>
                <a:cxn ang="0">
                  <a:pos x="21" y="248"/>
                </a:cxn>
                <a:cxn ang="0">
                  <a:pos x="0" y="246"/>
                </a:cxn>
                <a:cxn ang="0">
                  <a:pos x="40" y="0"/>
                </a:cxn>
                <a:cxn ang="0">
                  <a:pos x="61" y="2"/>
                </a:cxn>
                <a:cxn ang="0">
                  <a:pos x="21" y="248"/>
                </a:cxn>
                <a:cxn ang="0">
                  <a:pos x="21" y="248"/>
                </a:cxn>
              </a:cxnLst>
              <a:rect l="0" t="0" r="r" b="b"/>
              <a:pathLst>
                <a:path w="61" h="248">
                  <a:moveTo>
                    <a:pt x="21" y="248"/>
                  </a:moveTo>
                  <a:lnTo>
                    <a:pt x="0" y="246"/>
                  </a:lnTo>
                  <a:lnTo>
                    <a:pt x="40" y="0"/>
                  </a:lnTo>
                  <a:lnTo>
                    <a:pt x="61" y="2"/>
                  </a:lnTo>
                  <a:lnTo>
                    <a:pt x="21" y="248"/>
                  </a:lnTo>
                  <a:lnTo>
                    <a:pt x="21" y="248"/>
                  </a:ln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57" name="Freeform 432">
              <a:extLst>
                <a:ext uri="{FF2B5EF4-FFF2-40B4-BE49-F238E27FC236}">
                  <a16:creationId xmlns:a16="http://schemas.microsoft.com/office/drawing/2014/main" id="{262433CD-3A3E-E7F2-590C-35EB68A551E7}"/>
                </a:ext>
              </a:extLst>
            </p:cNvPr>
            <p:cNvSpPr>
              <a:spLocks/>
            </p:cNvSpPr>
            <p:nvPr/>
          </p:nvSpPr>
          <p:spPr bwMode="auto">
            <a:xfrm>
              <a:off x="5978360" y="971519"/>
              <a:ext cx="39991" cy="162586"/>
            </a:xfrm>
            <a:custGeom>
              <a:avLst/>
              <a:gdLst/>
              <a:ahLst/>
              <a:cxnLst>
                <a:cxn ang="0">
                  <a:pos x="40" y="248"/>
                </a:cxn>
                <a:cxn ang="0">
                  <a:pos x="0" y="2"/>
                </a:cxn>
                <a:cxn ang="0">
                  <a:pos x="21" y="0"/>
                </a:cxn>
                <a:cxn ang="0">
                  <a:pos x="61" y="246"/>
                </a:cxn>
                <a:cxn ang="0">
                  <a:pos x="40" y="248"/>
                </a:cxn>
                <a:cxn ang="0">
                  <a:pos x="40" y="248"/>
                </a:cxn>
              </a:cxnLst>
              <a:rect l="0" t="0" r="r" b="b"/>
              <a:pathLst>
                <a:path w="61" h="248">
                  <a:moveTo>
                    <a:pt x="40" y="248"/>
                  </a:moveTo>
                  <a:lnTo>
                    <a:pt x="0" y="2"/>
                  </a:lnTo>
                  <a:lnTo>
                    <a:pt x="21" y="0"/>
                  </a:lnTo>
                  <a:lnTo>
                    <a:pt x="61" y="246"/>
                  </a:lnTo>
                  <a:lnTo>
                    <a:pt x="40" y="248"/>
                  </a:lnTo>
                  <a:lnTo>
                    <a:pt x="40" y="248"/>
                  </a:ln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58" name="Freeform 433">
              <a:extLst>
                <a:ext uri="{FF2B5EF4-FFF2-40B4-BE49-F238E27FC236}">
                  <a16:creationId xmlns:a16="http://schemas.microsoft.com/office/drawing/2014/main" id="{3079B02F-4BA3-DC20-2842-4D2043D175A2}"/>
                </a:ext>
              </a:extLst>
            </p:cNvPr>
            <p:cNvSpPr>
              <a:spLocks/>
            </p:cNvSpPr>
            <p:nvPr/>
          </p:nvSpPr>
          <p:spPr bwMode="auto">
            <a:xfrm>
              <a:off x="5987538" y="971519"/>
              <a:ext cx="103583" cy="21634"/>
            </a:xfrm>
            <a:custGeom>
              <a:avLst/>
              <a:gdLst/>
              <a:ahLst/>
              <a:cxnLst>
                <a:cxn ang="0">
                  <a:pos x="67" y="14"/>
                </a:cxn>
                <a:cxn ang="0">
                  <a:pos x="61" y="8"/>
                </a:cxn>
                <a:cxn ang="0">
                  <a:pos x="59" y="5"/>
                </a:cxn>
                <a:cxn ang="0">
                  <a:pos x="57" y="8"/>
                </a:cxn>
                <a:cxn ang="0">
                  <a:pos x="51" y="14"/>
                </a:cxn>
                <a:cxn ang="0">
                  <a:pos x="44" y="8"/>
                </a:cxn>
                <a:cxn ang="0">
                  <a:pos x="42" y="5"/>
                </a:cxn>
                <a:cxn ang="0">
                  <a:pos x="40" y="8"/>
                </a:cxn>
                <a:cxn ang="0">
                  <a:pos x="34" y="14"/>
                </a:cxn>
                <a:cxn ang="0">
                  <a:pos x="28" y="8"/>
                </a:cxn>
                <a:cxn ang="0">
                  <a:pos x="26" y="5"/>
                </a:cxn>
                <a:cxn ang="0">
                  <a:pos x="23" y="8"/>
                </a:cxn>
                <a:cxn ang="0">
                  <a:pos x="17" y="14"/>
                </a:cxn>
                <a:cxn ang="0">
                  <a:pos x="11" y="8"/>
                </a:cxn>
                <a:cxn ang="0">
                  <a:pos x="9" y="5"/>
                </a:cxn>
                <a:cxn ang="0">
                  <a:pos x="7" y="8"/>
                </a:cxn>
                <a:cxn ang="0">
                  <a:pos x="0" y="14"/>
                </a:cxn>
                <a:cxn ang="0">
                  <a:pos x="0" y="10"/>
                </a:cxn>
                <a:cxn ang="0">
                  <a:pos x="2" y="6"/>
                </a:cxn>
                <a:cxn ang="0">
                  <a:pos x="9" y="0"/>
                </a:cxn>
                <a:cxn ang="0">
                  <a:pos x="15" y="6"/>
                </a:cxn>
                <a:cxn ang="0">
                  <a:pos x="17" y="10"/>
                </a:cxn>
                <a:cxn ang="0">
                  <a:pos x="19" y="6"/>
                </a:cxn>
                <a:cxn ang="0">
                  <a:pos x="26" y="0"/>
                </a:cxn>
                <a:cxn ang="0">
                  <a:pos x="32" y="6"/>
                </a:cxn>
                <a:cxn ang="0">
                  <a:pos x="34" y="10"/>
                </a:cxn>
                <a:cxn ang="0">
                  <a:pos x="36" y="6"/>
                </a:cxn>
                <a:cxn ang="0">
                  <a:pos x="42" y="0"/>
                </a:cxn>
                <a:cxn ang="0">
                  <a:pos x="48" y="6"/>
                </a:cxn>
                <a:cxn ang="0">
                  <a:pos x="51" y="10"/>
                </a:cxn>
                <a:cxn ang="0">
                  <a:pos x="53" y="6"/>
                </a:cxn>
                <a:cxn ang="0">
                  <a:pos x="59" y="0"/>
                </a:cxn>
                <a:cxn ang="0">
                  <a:pos x="65" y="6"/>
                </a:cxn>
                <a:cxn ang="0">
                  <a:pos x="67" y="10"/>
                </a:cxn>
                <a:cxn ang="0">
                  <a:pos x="67" y="14"/>
                </a:cxn>
              </a:cxnLst>
              <a:rect l="0" t="0" r="r" b="b"/>
              <a:pathLst>
                <a:path w="67" h="14">
                  <a:moveTo>
                    <a:pt x="67" y="14"/>
                  </a:moveTo>
                  <a:cubicBezTo>
                    <a:pt x="64" y="14"/>
                    <a:pt x="62" y="11"/>
                    <a:pt x="61" y="8"/>
                  </a:cubicBezTo>
                  <a:cubicBezTo>
                    <a:pt x="60" y="7"/>
                    <a:pt x="59" y="5"/>
                    <a:pt x="59" y="5"/>
                  </a:cubicBezTo>
                  <a:cubicBezTo>
                    <a:pt x="58" y="5"/>
                    <a:pt x="57" y="7"/>
                    <a:pt x="57" y="8"/>
                  </a:cubicBezTo>
                  <a:cubicBezTo>
                    <a:pt x="56" y="11"/>
                    <a:pt x="54" y="14"/>
                    <a:pt x="51" y="14"/>
                  </a:cubicBezTo>
                  <a:cubicBezTo>
                    <a:pt x="47" y="14"/>
                    <a:pt x="45" y="11"/>
                    <a:pt x="44" y="8"/>
                  </a:cubicBezTo>
                  <a:cubicBezTo>
                    <a:pt x="44" y="7"/>
                    <a:pt x="43" y="5"/>
                    <a:pt x="42" y="5"/>
                  </a:cubicBezTo>
                  <a:cubicBezTo>
                    <a:pt x="42" y="5"/>
                    <a:pt x="41" y="7"/>
                    <a:pt x="40" y="8"/>
                  </a:cubicBezTo>
                  <a:cubicBezTo>
                    <a:pt x="39" y="11"/>
                    <a:pt x="37" y="14"/>
                    <a:pt x="34" y="14"/>
                  </a:cubicBezTo>
                  <a:cubicBezTo>
                    <a:pt x="30" y="14"/>
                    <a:pt x="29" y="11"/>
                    <a:pt x="28" y="8"/>
                  </a:cubicBezTo>
                  <a:cubicBezTo>
                    <a:pt x="27" y="7"/>
                    <a:pt x="26" y="5"/>
                    <a:pt x="26" y="5"/>
                  </a:cubicBezTo>
                  <a:cubicBezTo>
                    <a:pt x="25" y="5"/>
                    <a:pt x="24" y="7"/>
                    <a:pt x="23" y="8"/>
                  </a:cubicBezTo>
                  <a:cubicBezTo>
                    <a:pt x="22" y="11"/>
                    <a:pt x="21" y="14"/>
                    <a:pt x="17" y="14"/>
                  </a:cubicBezTo>
                  <a:cubicBezTo>
                    <a:pt x="14" y="14"/>
                    <a:pt x="12" y="11"/>
                    <a:pt x="11" y="8"/>
                  </a:cubicBezTo>
                  <a:cubicBezTo>
                    <a:pt x="10" y="7"/>
                    <a:pt x="9" y="5"/>
                    <a:pt x="9" y="5"/>
                  </a:cubicBezTo>
                  <a:cubicBezTo>
                    <a:pt x="8" y="5"/>
                    <a:pt x="7" y="7"/>
                    <a:pt x="7" y="8"/>
                  </a:cubicBezTo>
                  <a:cubicBezTo>
                    <a:pt x="6" y="11"/>
                    <a:pt x="4" y="14"/>
                    <a:pt x="0" y="14"/>
                  </a:cubicBezTo>
                  <a:cubicBezTo>
                    <a:pt x="0" y="10"/>
                    <a:pt x="0" y="10"/>
                    <a:pt x="0" y="10"/>
                  </a:cubicBezTo>
                  <a:cubicBezTo>
                    <a:pt x="1" y="10"/>
                    <a:pt x="2" y="7"/>
                    <a:pt x="2" y="6"/>
                  </a:cubicBezTo>
                  <a:cubicBezTo>
                    <a:pt x="4" y="4"/>
                    <a:pt x="5" y="0"/>
                    <a:pt x="9" y="0"/>
                  </a:cubicBezTo>
                  <a:cubicBezTo>
                    <a:pt x="12" y="0"/>
                    <a:pt x="14" y="4"/>
                    <a:pt x="15" y="6"/>
                  </a:cubicBezTo>
                  <a:cubicBezTo>
                    <a:pt x="16" y="7"/>
                    <a:pt x="17" y="10"/>
                    <a:pt x="17" y="10"/>
                  </a:cubicBezTo>
                  <a:cubicBezTo>
                    <a:pt x="18" y="10"/>
                    <a:pt x="19" y="7"/>
                    <a:pt x="19" y="6"/>
                  </a:cubicBezTo>
                  <a:cubicBezTo>
                    <a:pt x="20" y="4"/>
                    <a:pt x="22" y="0"/>
                    <a:pt x="26" y="0"/>
                  </a:cubicBezTo>
                  <a:cubicBezTo>
                    <a:pt x="29" y="0"/>
                    <a:pt x="31" y="4"/>
                    <a:pt x="32" y="6"/>
                  </a:cubicBezTo>
                  <a:cubicBezTo>
                    <a:pt x="32" y="7"/>
                    <a:pt x="33" y="10"/>
                    <a:pt x="34" y="10"/>
                  </a:cubicBezTo>
                  <a:cubicBezTo>
                    <a:pt x="34" y="10"/>
                    <a:pt x="35" y="7"/>
                    <a:pt x="36" y="6"/>
                  </a:cubicBezTo>
                  <a:cubicBezTo>
                    <a:pt x="37" y="4"/>
                    <a:pt x="39" y="0"/>
                    <a:pt x="42" y="0"/>
                  </a:cubicBezTo>
                  <a:cubicBezTo>
                    <a:pt x="46" y="0"/>
                    <a:pt x="47" y="4"/>
                    <a:pt x="48" y="6"/>
                  </a:cubicBezTo>
                  <a:cubicBezTo>
                    <a:pt x="49" y="7"/>
                    <a:pt x="50" y="10"/>
                    <a:pt x="51" y="10"/>
                  </a:cubicBezTo>
                  <a:cubicBezTo>
                    <a:pt x="51" y="10"/>
                    <a:pt x="52" y="7"/>
                    <a:pt x="53" y="6"/>
                  </a:cubicBezTo>
                  <a:cubicBezTo>
                    <a:pt x="54" y="4"/>
                    <a:pt x="55" y="0"/>
                    <a:pt x="59" y="0"/>
                  </a:cubicBezTo>
                  <a:cubicBezTo>
                    <a:pt x="62" y="0"/>
                    <a:pt x="64" y="4"/>
                    <a:pt x="65" y="6"/>
                  </a:cubicBezTo>
                  <a:cubicBezTo>
                    <a:pt x="66" y="7"/>
                    <a:pt x="67" y="10"/>
                    <a:pt x="67" y="10"/>
                  </a:cubicBezTo>
                  <a:cubicBezTo>
                    <a:pt x="67" y="14"/>
                    <a:pt x="67" y="14"/>
                    <a:pt x="67" y="14"/>
                  </a:cubicBez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59" name="Freeform 434">
              <a:extLst>
                <a:ext uri="{FF2B5EF4-FFF2-40B4-BE49-F238E27FC236}">
                  <a16:creationId xmlns:a16="http://schemas.microsoft.com/office/drawing/2014/main" id="{8BF9688F-1265-3162-60FE-B07CE561FF27}"/>
                </a:ext>
              </a:extLst>
            </p:cNvPr>
            <p:cNvSpPr>
              <a:spLocks/>
            </p:cNvSpPr>
            <p:nvPr/>
          </p:nvSpPr>
          <p:spPr bwMode="auto">
            <a:xfrm>
              <a:off x="5960003" y="1121649"/>
              <a:ext cx="157341" cy="91127"/>
            </a:xfrm>
            <a:custGeom>
              <a:avLst/>
              <a:gdLst/>
              <a:ahLst/>
              <a:cxnLst>
                <a:cxn ang="0">
                  <a:pos x="102" y="0"/>
                </a:cxn>
                <a:cxn ang="0">
                  <a:pos x="102" y="53"/>
                </a:cxn>
                <a:cxn ang="0">
                  <a:pos x="96" y="59"/>
                </a:cxn>
                <a:cxn ang="0">
                  <a:pos x="6" y="59"/>
                </a:cxn>
                <a:cxn ang="0">
                  <a:pos x="0" y="53"/>
                </a:cxn>
                <a:cxn ang="0">
                  <a:pos x="0" y="0"/>
                </a:cxn>
                <a:cxn ang="0">
                  <a:pos x="102" y="0"/>
                </a:cxn>
              </a:cxnLst>
              <a:rect l="0" t="0" r="r" b="b"/>
              <a:pathLst>
                <a:path w="102" h="59">
                  <a:moveTo>
                    <a:pt x="102" y="0"/>
                  </a:moveTo>
                  <a:cubicBezTo>
                    <a:pt x="102" y="53"/>
                    <a:pt x="102" y="53"/>
                    <a:pt x="102" y="53"/>
                  </a:cubicBezTo>
                  <a:cubicBezTo>
                    <a:pt x="102" y="56"/>
                    <a:pt x="99" y="59"/>
                    <a:pt x="96" y="59"/>
                  </a:cubicBezTo>
                  <a:cubicBezTo>
                    <a:pt x="6" y="59"/>
                    <a:pt x="6" y="59"/>
                    <a:pt x="6" y="59"/>
                  </a:cubicBezTo>
                  <a:cubicBezTo>
                    <a:pt x="3" y="59"/>
                    <a:pt x="0" y="56"/>
                    <a:pt x="0" y="53"/>
                  </a:cubicBezTo>
                  <a:cubicBezTo>
                    <a:pt x="0" y="0"/>
                    <a:pt x="0" y="0"/>
                    <a:pt x="0" y="0"/>
                  </a:cubicBezTo>
                  <a:lnTo>
                    <a:pt x="102" y="0"/>
                  </a:ln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60" name="Freeform 435">
              <a:extLst>
                <a:ext uri="{FF2B5EF4-FFF2-40B4-BE49-F238E27FC236}">
                  <a16:creationId xmlns:a16="http://schemas.microsoft.com/office/drawing/2014/main" id="{EBBDA184-1A0A-1033-3C29-9D338399ED77}"/>
                </a:ext>
              </a:extLst>
            </p:cNvPr>
            <p:cNvSpPr>
              <a:spLocks/>
            </p:cNvSpPr>
            <p:nvPr/>
          </p:nvSpPr>
          <p:spPr bwMode="auto">
            <a:xfrm>
              <a:off x="5956725" y="1129516"/>
              <a:ext cx="163897" cy="656"/>
            </a:xfrm>
            <a:custGeom>
              <a:avLst/>
              <a:gdLst/>
              <a:ahLst/>
              <a:cxnLst>
                <a:cxn ang="0">
                  <a:pos x="250" y="0"/>
                </a:cxn>
                <a:cxn ang="0">
                  <a:pos x="0" y="0"/>
                </a:cxn>
                <a:cxn ang="0">
                  <a:pos x="250" y="0"/>
                </a:cxn>
              </a:cxnLst>
              <a:rect l="0" t="0" r="r" b="b"/>
              <a:pathLst>
                <a:path w="250">
                  <a:moveTo>
                    <a:pt x="250" y="0"/>
                  </a:moveTo>
                  <a:lnTo>
                    <a:pt x="0" y="0"/>
                  </a:lnTo>
                  <a:lnTo>
                    <a:pt x="250" y="0"/>
                  </a:ln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61" name="Line 436">
              <a:extLst>
                <a:ext uri="{FF2B5EF4-FFF2-40B4-BE49-F238E27FC236}">
                  <a16:creationId xmlns:a16="http://schemas.microsoft.com/office/drawing/2014/main" id="{4E4EA4F6-62E5-D3AB-20A2-2C1FF499DDBC}"/>
                </a:ext>
              </a:extLst>
            </p:cNvPr>
            <p:cNvSpPr>
              <a:spLocks noChangeShapeType="1"/>
            </p:cNvSpPr>
            <p:nvPr/>
          </p:nvSpPr>
          <p:spPr bwMode="auto">
            <a:xfrm flipH="1">
              <a:off x="5956725" y="1129516"/>
              <a:ext cx="163897" cy="656"/>
            </a:xfrm>
            <a:prstGeom prst="line">
              <a:avLst/>
            </a:prstGeom>
            <a:no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62" name="Freeform 437">
              <a:extLst>
                <a:ext uri="{FF2B5EF4-FFF2-40B4-BE49-F238E27FC236}">
                  <a16:creationId xmlns:a16="http://schemas.microsoft.com/office/drawing/2014/main" id="{CCA4475E-6AFD-F5BF-84AF-A4AEDD9377C5}"/>
                </a:ext>
              </a:extLst>
            </p:cNvPr>
            <p:cNvSpPr>
              <a:spLocks/>
            </p:cNvSpPr>
            <p:nvPr/>
          </p:nvSpPr>
          <p:spPr bwMode="auto">
            <a:xfrm>
              <a:off x="5948858" y="1121649"/>
              <a:ext cx="179631" cy="15734"/>
            </a:xfrm>
            <a:custGeom>
              <a:avLst/>
              <a:gdLst/>
              <a:ahLst/>
              <a:cxnLst>
                <a:cxn ang="0">
                  <a:pos x="111" y="10"/>
                </a:cxn>
                <a:cxn ang="0">
                  <a:pos x="5" y="10"/>
                </a:cxn>
                <a:cxn ang="0">
                  <a:pos x="0" y="5"/>
                </a:cxn>
                <a:cxn ang="0">
                  <a:pos x="5" y="0"/>
                </a:cxn>
                <a:cxn ang="0">
                  <a:pos x="111" y="0"/>
                </a:cxn>
                <a:cxn ang="0">
                  <a:pos x="116" y="5"/>
                </a:cxn>
                <a:cxn ang="0">
                  <a:pos x="111" y="10"/>
                </a:cxn>
              </a:cxnLst>
              <a:rect l="0" t="0" r="r" b="b"/>
              <a:pathLst>
                <a:path w="116" h="10">
                  <a:moveTo>
                    <a:pt x="111" y="10"/>
                  </a:moveTo>
                  <a:cubicBezTo>
                    <a:pt x="5" y="10"/>
                    <a:pt x="5" y="10"/>
                    <a:pt x="5" y="10"/>
                  </a:cubicBezTo>
                  <a:cubicBezTo>
                    <a:pt x="2" y="10"/>
                    <a:pt x="0" y="8"/>
                    <a:pt x="0" y="5"/>
                  </a:cubicBezTo>
                  <a:cubicBezTo>
                    <a:pt x="0" y="2"/>
                    <a:pt x="2" y="0"/>
                    <a:pt x="5" y="0"/>
                  </a:cubicBezTo>
                  <a:cubicBezTo>
                    <a:pt x="111" y="0"/>
                    <a:pt x="111" y="0"/>
                    <a:pt x="111" y="0"/>
                  </a:cubicBezTo>
                  <a:cubicBezTo>
                    <a:pt x="114" y="0"/>
                    <a:pt x="116" y="2"/>
                    <a:pt x="116" y="5"/>
                  </a:cubicBezTo>
                  <a:cubicBezTo>
                    <a:pt x="116" y="8"/>
                    <a:pt x="114" y="10"/>
                    <a:pt x="111" y="10"/>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63" name="Freeform 438">
              <a:extLst>
                <a:ext uri="{FF2B5EF4-FFF2-40B4-BE49-F238E27FC236}">
                  <a16:creationId xmlns:a16="http://schemas.microsoft.com/office/drawing/2014/main" id="{CBACBD5E-B94D-D076-2C3B-8D559999F432}"/>
                </a:ext>
              </a:extLst>
            </p:cNvPr>
            <p:cNvSpPr>
              <a:spLocks/>
            </p:cNvSpPr>
            <p:nvPr/>
          </p:nvSpPr>
          <p:spPr bwMode="auto">
            <a:xfrm>
              <a:off x="5956725" y="1155740"/>
              <a:ext cx="163897" cy="656"/>
            </a:xfrm>
            <a:custGeom>
              <a:avLst/>
              <a:gdLst/>
              <a:ahLst/>
              <a:cxnLst>
                <a:cxn ang="0">
                  <a:pos x="250" y="0"/>
                </a:cxn>
                <a:cxn ang="0">
                  <a:pos x="0" y="0"/>
                </a:cxn>
                <a:cxn ang="0">
                  <a:pos x="250" y="0"/>
                </a:cxn>
              </a:cxnLst>
              <a:rect l="0" t="0" r="r" b="b"/>
              <a:pathLst>
                <a:path w="250">
                  <a:moveTo>
                    <a:pt x="250" y="0"/>
                  </a:moveTo>
                  <a:lnTo>
                    <a:pt x="0" y="0"/>
                  </a:lnTo>
                  <a:lnTo>
                    <a:pt x="250" y="0"/>
                  </a:ln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64" name="Line 439">
              <a:extLst>
                <a:ext uri="{FF2B5EF4-FFF2-40B4-BE49-F238E27FC236}">
                  <a16:creationId xmlns:a16="http://schemas.microsoft.com/office/drawing/2014/main" id="{787B1537-9A8C-0C19-FA05-8E3D6DB782B0}"/>
                </a:ext>
              </a:extLst>
            </p:cNvPr>
            <p:cNvSpPr>
              <a:spLocks noChangeShapeType="1"/>
            </p:cNvSpPr>
            <p:nvPr/>
          </p:nvSpPr>
          <p:spPr bwMode="auto">
            <a:xfrm flipH="1">
              <a:off x="5956725" y="1155740"/>
              <a:ext cx="163897" cy="656"/>
            </a:xfrm>
            <a:prstGeom prst="line">
              <a:avLst/>
            </a:prstGeom>
            <a:no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65" name="Freeform 440">
              <a:extLst>
                <a:ext uri="{FF2B5EF4-FFF2-40B4-BE49-F238E27FC236}">
                  <a16:creationId xmlns:a16="http://schemas.microsoft.com/office/drawing/2014/main" id="{1A3DE706-1E34-4519-DD4F-0383EC4B2651}"/>
                </a:ext>
              </a:extLst>
            </p:cNvPr>
            <p:cNvSpPr>
              <a:spLocks/>
            </p:cNvSpPr>
            <p:nvPr/>
          </p:nvSpPr>
          <p:spPr bwMode="auto">
            <a:xfrm>
              <a:off x="5948858" y="1147873"/>
              <a:ext cx="179631" cy="17045"/>
            </a:xfrm>
            <a:custGeom>
              <a:avLst/>
              <a:gdLst/>
              <a:ahLst/>
              <a:cxnLst>
                <a:cxn ang="0">
                  <a:pos x="111" y="11"/>
                </a:cxn>
                <a:cxn ang="0">
                  <a:pos x="5" y="11"/>
                </a:cxn>
                <a:cxn ang="0">
                  <a:pos x="0" y="5"/>
                </a:cxn>
                <a:cxn ang="0">
                  <a:pos x="5" y="0"/>
                </a:cxn>
                <a:cxn ang="0">
                  <a:pos x="111" y="0"/>
                </a:cxn>
                <a:cxn ang="0">
                  <a:pos x="116" y="5"/>
                </a:cxn>
                <a:cxn ang="0">
                  <a:pos x="111" y="11"/>
                </a:cxn>
              </a:cxnLst>
              <a:rect l="0" t="0" r="r" b="b"/>
              <a:pathLst>
                <a:path w="116" h="11">
                  <a:moveTo>
                    <a:pt x="111" y="11"/>
                  </a:moveTo>
                  <a:cubicBezTo>
                    <a:pt x="5" y="11"/>
                    <a:pt x="5" y="11"/>
                    <a:pt x="5" y="11"/>
                  </a:cubicBezTo>
                  <a:cubicBezTo>
                    <a:pt x="2" y="11"/>
                    <a:pt x="0" y="8"/>
                    <a:pt x="0" y="5"/>
                  </a:cubicBezTo>
                  <a:cubicBezTo>
                    <a:pt x="0" y="3"/>
                    <a:pt x="2" y="0"/>
                    <a:pt x="5" y="0"/>
                  </a:cubicBezTo>
                  <a:cubicBezTo>
                    <a:pt x="111" y="0"/>
                    <a:pt x="111" y="0"/>
                    <a:pt x="111" y="0"/>
                  </a:cubicBezTo>
                  <a:cubicBezTo>
                    <a:pt x="114" y="0"/>
                    <a:pt x="116" y="3"/>
                    <a:pt x="116" y="5"/>
                  </a:cubicBezTo>
                  <a:cubicBezTo>
                    <a:pt x="116" y="8"/>
                    <a:pt x="114" y="11"/>
                    <a:pt x="111" y="11"/>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66" name="Freeform 441">
              <a:extLst>
                <a:ext uri="{FF2B5EF4-FFF2-40B4-BE49-F238E27FC236}">
                  <a16:creationId xmlns:a16="http://schemas.microsoft.com/office/drawing/2014/main" id="{1D10BCEB-E9DC-8EE5-9009-E2D389D28136}"/>
                </a:ext>
              </a:extLst>
            </p:cNvPr>
            <p:cNvSpPr>
              <a:spLocks/>
            </p:cNvSpPr>
            <p:nvPr/>
          </p:nvSpPr>
          <p:spPr bwMode="auto">
            <a:xfrm>
              <a:off x="5956725" y="1183275"/>
              <a:ext cx="163897" cy="656"/>
            </a:xfrm>
            <a:custGeom>
              <a:avLst/>
              <a:gdLst/>
              <a:ahLst/>
              <a:cxnLst>
                <a:cxn ang="0">
                  <a:pos x="250" y="0"/>
                </a:cxn>
                <a:cxn ang="0">
                  <a:pos x="0" y="0"/>
                </a:cxn>
                <a:cxn ang="0">
                  <a:pos x="250" y="0"/>
                </a:cxn>
              </a:cxnLst>
              <a:rect l="0" t="0" r="r" b="b"/>
              <a:pathLst>
                <a:path w="250">
                  <a:moveTo>
                    <a:pt x="250" y="0"/>
                  </a:moveTo>
                  <a:lnTo>
                    <a:pt x="0" y="0"/>
                  </a:lnTo>
                  <a:lnTo>
                    <a:pt x="250" y="0"/>
                  </a:lnTo>
                  <a:close/>
                </a:path>
              </a:pathLst>
            </a:custGeom>
            <a:solidFill>
              <a:srgbClr val="0E303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67" name="Line 442">
              <a:extLst>
                <a:ext uri="{FF2B5EF4-FFF2-40B4-BE49-F238E27FC236}">
                  <a16:creationId xmlns:a16="http://schemas.microsoft.com/office/drawing/2014/main" id="{1649D305-53A5-30D9-C535-568A25641C90}"/>
                </a:ext>
              </a:extLst>
            </p:cNvPr>
            <p:cNvSpPr>
              <a:spLocks noChangeShapeType="1"/>
            </p:cNvSpPr>
            <p:nvPr/>
          </p:nvSpPr>
          <p:spPr bwMode="auto">
            <a:xfrm flipH="1">
              <a:off x="5956725" y="1183275"/>
              <a:ext cx="163897" cy="656"/>
            </a:xfrm>
            <a:prstGeom prst="line">
              <a:avLst/>
            </a:prstGeom>
            <a:no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68" name="Freeform 443">
              <a:extLst>
                <a:ext uri="{FF2B5EF4-FFF2-40B4-BE49-F238E27FC236}">
                  <a16:creationId xmlns:a16="http://schemas.microsoft.com/office/drawing/2014/main" id="{C7E75A77-829B-F40D-DC56-5739E257B78E}"/>
                </a:ext>
              </a:extLst>
            </p:cNvPr>
            <p:cNvSpPr>
              <a:spLocks/>
            </p:cNvSpPr>
            <p:nvPr/>
          </p:nvSpPr>
          <p:spPr bwMode="auto">
            <a:xfrm>
              <a:off x="5948858" y="1174096"/>
              <a:ext cx="179631" cy="17045"/>
            </a:xfrm>
            <a:custGeom>
              <a:avLst/>
              <a:gdLst/>
              <a:ahLst/>
              <a:cxnLst>
                <a:cxn ang="0">
                  <a:pos x="111" y="11"/>
                </a:cxn>
                <a:cxn ang="0">
                  <a:pos x="5" y="11"/>
                </a:cxn>
                <a:cxn ang="0">
                  <a:pos x="0" y="6"/>
                </a:cxn>
                <a:cxn ang="0">
                  <a:pos x="5" y="0"/>
                </a:cxn>
                <a:cxn ang="0">
                  <a:pos x="111" y="0"/>
                </a:cxn>
                <a:cxn ang="0">
                  <a:pos x="116" y="6"/>
                </a:cxn>
                <a:cxn ang="0">
                  <a:pos x="111" y="11"/>
                </a:cxn>
              </a:cxnLst>
              <a:rect l="0" t="0" r="r" b="b"/>
              <a:pathLst>
                <a:path w="116" h="11">
                  <a:moveTo>
                    <a:pt x="111" y="11"/>
                  </a:moveTo>
                  <a:cubicBezTo>
                    <a:pt x="5" y="11"/>
                    <a:pt x="5" y="11"/>
                    <a:pt x="5" y="11"/>
                  </a:cubicBezTo>
                  <a:cubicBezTo>
                    <a:pt x="2" y="11"/>
                    <a:pt x="0" y="8"/>
                    <a:pt x="0" y="6"/>
                  </a:cubicBezTo>
                  <a:cubicBezTo>
                    <a:pt x="0" y="3"/>
                    <a:pt x="2" y="0"/>
                    <a:pt x="5" y="0"/>
                  </a:cubicBezTo>
                  <a:cubicBezTo>
                    <a:pt x="111" y="0"/>
                    <a:pt x="111" y="0"/>
                    <a:pt x="111" y="0"/>
                  </a:cubicBezTo>
                  <a:cubicBezTo>
                    <a:pt x="114" y="0"/>
                    <a:pt x="116" y="3"/>
                    <a:pt x="116" y="6"/>
                  </a:cubicBezTo>
                  <a:cubicBezTo>
                    <a:pt x="116" y="8"/>
                    <a:pt x="114" y="11"/>
                    <a:pt x="111" y="11"/>
                  </a:cubicBez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69" name="Freeform 444">
              <a:extLst>
                <a:ext uri="{FF2B5EF4-FFF2-40B4-BE49-F238E27FC236}">
                  <a16:creationId xmlns:a16="http://schemas.microsoft.com/office/drawing/2014/main" id="{71D24BF4-AD78-DE21-3118-EC3274FCA5FE}"/>
                </a:ext>
              </a:extLst>
            </p:cNvPr>
            <p:cNvSpPr>
              <a:spLocks/>
            </p:cNvSpPr>
            <p:nvPr/>
          </p:nvSpPr>
          <p:spPr bwMode="auto">
            <a:xfrm>
              <a:off x="6034085" y="601112"/>
              <a:ext cx="9178" cy="93094"/>
            </a:xfrm>
            <a:custGeom>
              <a:avLst/>
              <a:gdLst/>
              <a:ahLst/>
              <a:cxnLst>
                <a:cxn ang="0">
                  <a:pos x="3" y="60"/>
                </a:cxn>
                <a:cxn ang="0">
                  <a:pos x="0" y="58"/>
                </a:cxn>
                <a:cxn ang="0">
                  <a:pos x="0" y="2"/>
                </a:cxn>
                <a:cxn ang="0">
                  <a:pos x="3" y="0"/>
                </a:cxn>
                <a:cxn ang="0">
                  <a:pos x="6" y="2"/>
                </a:cxn>
                <a:cxn ang="0">
                  <a:pos x="6" y="58"/>
                </a:cxn>
                <a:cxn ang="0">
                  <a:pos x="3" y="60"/>
                </a:cxn>
              </a:cxnLst>
              <a:rect l="0" t="0" r="r" b="b"/>
              <a:pathLst>
                <a:path w="6" h="60">
                  <a:moveTo>
                    <a:pt x="3" y="60"/>
                  </a:moveTo>
                  <a:cubicBezTo>
                    <a:pt x="2" y="60"/>
                    <a:pt x="0" y="59"/>
                    <a:pt x="0" y="58"/>
                  </a:cubicBezTo>
                  <a:cubicBezTo>
                    <a:pt x="0" y="2"/>
                    <a:pt x="0" y="2"/>
                    <a:pt x="0" y="2"/>
                  </a:cubicBezTo>
                  <a:cubicBezTo>
                    <a:pt x="0" y="1"/>
                    <a:pt x="2" y="0"/>
                    <a:pt x="3" y="0"/>
                  </a:cubicBezTo>
                  <a:cubicBezTo>
                    <a:pt x="4" y="0"/>
                    <a:pt x="6" y="1"/>
                    <a:pt x="6" y="2"/>
                  </a:cubicBezTo>
                  <a:cubicBezTo>
                    <a:pt x="6" y="58"/>
                    <a:pt x="6" y="58"/>
                    <a:pt x="6" y="58"/>
                  </a:cubicBezTo>
                  <a:cubicBezTo>
                    <a:pt x="6" y="59"/>
                    <a:pt x="4" y="60"/>
                    <a:pt x="3" y="60"/>
                  </a:cubicBez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70" name="Freeform 445">
              <a:extLst>
                <a:ext uri="{FF2B5EF4-FFF2-40B4-BE49-F238E27FC236}">
                  <a16:creationId xmlns:a16="http://schemas.microsoft.com/office/drawing/2014/main" id="{4EEC402E-4420-C191-A874-C4FD177C8FF6}"/>
                </a:ext>
              </a:extLst>
            </p:cNvPr>
            <p:cNvSpPr>
              <a:spLocks/>
            </p:cNvSpPr>
            <p:nvPr/>
          </p:nvSpPr>
          <p:spPr bwMode="auto">
            <a:xfrm>
              <a:off x="5881988" y="641758"/>
              <a:ext cx="53103" cy="81949"/>
            </a:xfrm>
            <a:custGeom>
              <a:avLst/>
              <a:gdLst/>
              <a:ahLst/>
              <a:cxnLst>
                <a:cxn ang="0">
                  <a:pos x="31" y="53"/>
                </a:cxn>
                <a:cxn ang="0">
                  <a:pos x="28" y="52"/>
                </a:cxn>
                <a:cxn ang="0">
                  <a:pos x="1" y="4"/>
                </a:cxn>
                <a:cxn ang="0">
                  <a:pos x="2" y="0"/>
                </a:cxn>
                <a:cxn ang="0">
                  <a:pos x="5" y="1"/>
                </a:cxn>
                <a:cxn ang="0">
                  <a:pos x="33" y="49"/>
                </a:cxn>
                <a:cxn ang="0">
                  <a:pos x="32" y="53"/>
                </a:cxn>
                <a:cxn ang="0">
                  <a:pos x="31" y="53"/>
                </a:cxn>
              </a:cxnLst>
              <a:rect l="0" t="0" r="r" b="b"/>
              <a:pathLst>
                <a:path w="34" h="53">
                  <a:moveTo>
                    <a:pt x="31" y="53"/>
                  </a:moveTo>
                  <a:cubicBezTo>
                    <a:pt x="30" y="53"/>
                    <a:pt x="29" y="53"/>
                    <a:pt x="28" y="52"/>
                  </a:cubicBezTo>
                  <a:cubicBezTo>
                    <a:pt x="1" y="4"/>
                    <a:pt x="1" y="4"/>
                    <a:pt x="1" y="4"/>
                  </a:cubicBezTo>
                  <a:cubicBezTo>
                    <a:pt x="0" y="3"/>
                    <a:pt x="0" y="1"/>
                    <a:pt x="2" y="0"/>
                  </a:cubicBezTo>
                  <a:cubicBezTo>
                    <a:pt x="3" y="0"/>
                    <a:pt x="5" y="0"/>
                    <a:pt x="5" y="1"/>
                  </a:cubicBezTo>
                  <a:cubicBezTo>
                    <a:pt x="33" y="49"/>
                    <a:pt x="33" y="49"/>
                    <a:pt x="33" y="49"/>
                  </a:cubicBezTo>
                  <a:cubicBezTo>
                    <a:pt x="34" y="50"/>
                    <a:pt x="33" y="52"/>
                    <a:pt x="32" y="53"/>
                  </a:cubicBezTo>
                  <a:cubicBezTo>
                    <a:pt x="32" y="53"/>
                    <a:pt x="31" y="53"/>
                    <a:pt x="31" y="53"/>
                  </a:cubicBez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71" name="Freeform 446">
              <a:extLst>
                <a:ext uri="{FF2B5EF4-FFF2-40B4-BE49-F238E27FC236}">
                  <a16:creationId xmlns:a16="http://schemas.microsoft.com/office/drawing/2014/main" id="{6FC2EC60-83DC-DDE7-7BC7-7D74283FABDC}"/>
                </a:ext>
              </a:extLst>
            </p:cNvPr>
            <p:cNvSpPr>
              <a:spLocks/>
            </p:cNvSpPr>
            <p:nvPr/>
          </p:nvSpPr>
          <p:spPr bwMode="auto">
            <a:xfrm>
              <a:off x="5770538" y="751242"/>
              <a:ext cx="83915" cy="53103"/>
            </a:xfrm>
            <a:custGeom>
              <a:avLst/>
              <a:gdLst/>
              <a:ahLst/>
              <a:cxnLst>
                <a:cxn ang="0">
                  <a:pos x="51" y="34"/>
                </a:cxn>
                <a:cxn ang="0">
                  <a:pos x="50" y="33"/>
                </a:cxn>
                <a:cxn ang="0">
                  <a:pos x="2" y="6"/>
                </a:cxn>
                <a:cxn ang="0">
                  <a:pos x="1" y="2"/>
                </a:cxn>
                <a:cxn ang="0">
                  <a:pos x="5" y="1"/>
                </a:cxn>
                <a:cxn ang="0">
                  <a:pos x="52" y="29"/>
                </a:cxn>
                <a:cxn ang="0">
                  <a:pos x="53" y="32"/>
                </a:cxn>
                <a:cxn ang="0">
                  <a:pos x="51" y="34"/>
                </a:cxn>
              </a:cxnLst>
              <a:rect l="0" t="0" r="r" b="b"/>
              <a:pathLst>
                <a:path w="54" h="34">
                  <a:moveTo>
                    <a:pt x="51" y="34"/>
                  </a:moveTo>
                  <a:cubicBezTo>
                    <a:pt x="51" y="34"/>
                    <a:pt x="50" y="33"/>
                    <a:pt x="50" y="33"/>
                  </a:cubicBezTo>
                  <a:cubicBezTo>
                    <a:pt x="2" y="6"/>
                    <a:pt x="2" y="6"/>
                    <a:pt x="2" y="6"/>
                  </a:cubicBezTo>
                  <a:cubicBezTo>
                    <a:pt x="1" y="5"/>
                    <a:pt x="0" y="3"/>
                    <a:pt x="1" y="2"/>
                  </a:cubicBezTo>
                  <a:cubicBezTo>
                    <a:pt x="2" y="1"/>
                    <a:pt x="3" y="0"/>
                    <a:pt x="5" y="1"/>
                  </a:cubicBezTo>
                  <a:cubicBezTo>
                    <a:pt x="52" y="29"/>
                    <a:pt x="52" y="29"/>
                    <a:pt x="52" y="29"/>
                  </a:cubicBezTo>
                  <a:cubicBezTo>
                    <a:pt x="54" y="29"/>
                    <a:pt x="54" y="31"/>
                    <a:pt x="53" y="32"/>
                  </a:cubicBezTo>
                  <a:cubicBezTo>
                    <a:pt x="53" y="33"/>
                    <a:pt x="52" y="34"/>
                    <a:pt x="51" y="34"/>
                  </a:cubicBez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72" name="Freeform 447">
              <a:extLst>
                <a:ext uri="{FF2B5EF4-FFF2-40B4-BE49-F238E27FC236}">
                  <a16:creationId xmlns:a16="http://schemas.microsoft.com/office/drawing/2014/main" id="{2C87C61D-8B04-6AA8-D807-889E7E078A1C}"/>
                </a:ext>
              </a:extLst>
            </p:cNvPr>
            <p:cNvSpPr>
              <a:spLocks/>
            </p:cNvSpPr>
            <p:nvPr/>
          </p:nvSpPr>
          <p:spPr bwMode="auto">
            <a:xfrm>
              <a:off x="5731858" y="904649"/>
              <a:ext cx="93094" cy="7867"/>
            </a:xfrm>
            <a:custGeom>
              <a:avLst/>
              <a:gdLst/>
              <a:ahLst/>
              <a:cxnLst>
                <a:cxn ang="0">
                  <a:pos x="57" y="5"/>
                </a:cxn>
                <a:cxn ang="0">
                  <a:pos x="2" y="5"/>
                </a:cxn>
                <a:cxn ang="0">
                  <a:pos x="0" y="2"/>
                </a:cxn>
                <a:cxn ang="0">
                  <a:pos x="2" y="0"/>
                </a:cxn>
                <a:cxn ang="0">
                  <a:pos x="57" y="0"/>
                </a:cxn>
                <a:cxn ang="0">
                  <a:pos x="60" y="2"/>
                </a:cxn>
                <a:cxn ang="0">
                  <a:pos x="57" y="5"/>
                </a:cxn>
              </a:cxnLst>
              <a:rect l="0" t="0" r="r" b="b"/>
              <a:pathLst>
                <a:path w="60" h="5">
                  <a:moveTo>
                    <a:pt x="57" y="5"/>
                  </a:moveTo>
                  <a:cubicBezTo>
                    <a:pt x="2" y="5"/>
                    <a:pt x="2" y="5"/>
                    <a:pt x="2" y="5"/>
                  </a:cubicBezTo>
                  <a:cubicBezTo>
                    <a:pt x="1" y="5"/>
                    <a:pt x="0" y="4"/>
                    <a:pt x="0" y="2"/>
                  </a:cubicBezTo>
                  <a:cubicBezTo>
                    <a:pt x="0" y="1"/>
                    <a:pt x="1" y="0"/>
                    <a:pt x="2" y="0"/>
                  </a:cubicBezTo>
                  <a:cubicBezTo>
                    <a:pt x="57" y="0"/>
                    <a:pt x="57" y="0"/>
                    <a:pt x="57" y="0"/>
                  </a:cubicBezTo>
                  <a:cubicBezTo>
                    <a:pt x="59" y="0"/>
                    <a:pt x="60" y="1"/>
                    <a:pt x="60" y="2"/>
                  </a:cubicBezTo>
                  <a:cubicBezTo>
                    <a:pt x="60" y="4"/>
                    <a:pt x="59" y="5"/>
                    <a:pt x="57" y="5"/>
                  </a:cubicBez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73" name="Freeform 448">
              <a:extLst>
                <a:ext uri="{FF2B5EF4-FFF2-40B4-BE49-F238E27FC236}">
                  <a16:creationId xmlns:a16="http://schemas.microsoft.com/office/drawing/2014/main" id="{A0801CDE-A9D4-BC2C-E4E2-DF147753D5FE}"/>
                </a:ext>
              </a:extLst>
            </p:cNvPr>
            <p:cNvSpPr>
              <a:spLocks/>
            </p:cNvSpPr>
            <p:nvPr/>
          </p:nvSpPr>
          <p:spPr bwMode="auto">
            <a:xfrm>
              <a:off x="5770538" y="1013477"/>
              <a:ext cx="83915" cy="51136"/>
            </a:xfrm>
            <a:custGeom>
              <a:avLst/>
              <a:gdLst/>
              <a:ahLst/>
              <a:cxnLst>
                <a:cxn ang="0">
                  <a:pos x="3" y="33"/>
                </a:cxn>
                <a:cxn ang="0">
                  <a:pos x="1" y="32"/>
                </a:cxn>
                <a:cxn ang="0">
                  <a:pos x="2" y="28"/>
                </a:cxn>
                <a:cxn ang="0">
                  <a:pos x="50" y="0"/>
                </a:cxn>
                <a:cxn ang="0">
                  <a:pos x="53" y="1"/>
                </a:cxn>
                <a:cxn ang="0">
                  <a:pos x="52" y="5"/>
                </a:cxn>
                <a:cxn ang="0">
                  <a:pos x="5" y="33"/>
                </a:cxn>
                <a:cxn ang="0">
                  <a:pos x="3" y="33"/>
                </a:cxn>
              </a:cxnLst>
              <a:rect l="0" t="0" r="r" b="b"/>
              <a:pathLst>
                <a:path w="54" h="33">
                  <a:moveTo>
                    <a:pt x="3" y="33"/>
                  </a:moveTo>
                  <a:cubicBezTo>
                    <a:pt x="2" y="33"/>
                    <a:pt x="2" y="32"/>
                    <a:pt x="1" y="32"/>
                  </a:cubicBezTo>
                  <a:cubicBezTo>
                    <a:pt x="0" y="30"/>
                    <a:pt x="1" y="29"/>
                    <a:pt x="2" y="28"/>
                  </a:cubicBezTo>
                  <a:cubicBezTo>
                    <a:pt x="50" y="0"/>
                    <a:pt x="50" y="0"/>
                    <a:pt x="50" y="0"/>
                  </a:cubicBezTo>
                  <a:cubicBezTo>
                    <a:pt x="51" y="0"/>
                    <a:pt x="53" y="0"/>
                    <a:pt x="53" y="1"/>
                  </a:cubicBezTo>
                  <a:cubicBezTo>
                    <a:pt x="54" y="3"/>
                    <a:pt x="54" y="4"/>
                    <a:pt x="52" y="5"/>
                  </a:cubicBezTo>
                  <a:cubicBezTo>
                    <a:pt x="5" y="33"/>
                    <a:pt x="5" y="33"/>
                    <a:pt x="5" y="33"/>
                  </a:cubicBezTo>
                  <a:cubicBezTo>
                    <a:pt x="4" y="33"/>
                    <a:pt x="4" y="33"/>
                    <a:pt x="3" y="33"/>
                  </a:cubicBez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74" name="Freeform 449">
              <a:extLst>
                <a:ext uri="{FF2B5EF4-FFF2-40B4-BE49-F238E27FC236}">
                  <a16:creationId xmlns:a16="http://schemas.microsoft.com/office/drawing/2014/main" id="{30306226-5310-3A3A-9771-840970C0231E}"/>
                </a:ext>
              </a:extLst>
            </p:cNvPr>
            <p:cNvSpPr>
              <a:spLocks/>
            </p:cNvSpPr>
            <p:nvPr/>
          </p:nvSpPr>
          <p:spPr bwMode="auto">
            <a:xfrm>
              <a:off x="5881988" y="1092148"/>
              <a:ext cx="53103" cy="83915"/>
            </a:xfrm>
            <a:custGeom>
              <a:avLst/>
              <a:gdLst/>
              <a:ahLst/>
              <a:cxnLst>
                <a:cxn ang="0">
                  <a:pos x="3" y="54"/>
                </a:cxn>
                <a:cxn ang="0">
                  <a:pos x="2" y="53"/>
                </a:cxn>
                <a:cxn ang="0">
                  <a:pos x="1" y="50"/>
                </a:cxn>
                <a:cxn ang="0">
                  <a:pos x="28" y="2"/>
                </a:cxn>
                <a:cxn ang="0">
                  <a:pos x="32" y="1"/>
                </a:cxn>
                <a:cxn ang="0">
                  <a:pos x="33" y="4"/>
                </a:cxn>
                <a:cxn ang="0">
                  <a:pos x="5" y="52"/>
                </a:cxn>
                <a:cxn ang="0">
                  <a:pos x="3" y="54"/>
                </a:cxn>
              </a:cxnLst>
              <a:rect l="0" t="0" r="r" b="b"/>
              <a:pathLst>
                <a:path w="34" h="54">
                  <a:moveTo>
                    <a:pt x="3" y="54"/>
                  </a:moveTo>
                  <a:cubicBezTo>
                    <a:pt x="3" y="54"/>
                    <a:pt x="2" y="53"/>
                    <a:pt x="2" y="53"/>
                  </a:cubicBezTo>
                  <a:cubicBezTo>
                    <a:pt x="1" y="52"/>
                    <a:pt x="0" y="51"/>
                    <a:pt x="1" y="50"/>
                  </a:cubicBezTo>
                  <a:cubicBezTo>
                    <a:pt x="28" y="2"/>
                    <a:pt x="28" y="2"/>
                    <a:pt x="28" y="2"/>
                  </a:cubicBezTo>
                  <a:cubicBezTo>
                    <a:pt x="29" y="1"/>
                    <a:pt x="31" y="0"/>
                    <a:pt x="32" y="1"/>
                  </a:cubicBezTo>
                  <a:cubicBezTo>
                    <a:pt x="33" y="2"/>
                    <a:pt x="34" y="3"/>
                    <a:pt x="33" y="4"/>
                  </a:cubicBezTo>
                  <a:cubicBezTo>
                    <a:pt x="5" y="52"/>
                    <a:pt x="5" y="52"/>
                    <a:pt x="5" y="52"/>
                  </a:cubicBezTo>
                  <a:cubicBezTo>
                    <a:pt x="5" y="53"/>
                    <a:pt x="4" y="54"/>
                    <a:pt x="3" y="54"/>
                  </a:cubicBez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75" name="Freeform 450">
              <a:extLst>
                <a:ext uri="{FF2B5EF4-FFF2-40B4-BE49-F238E27FC236}">
                  <a16:creationId xmlns:a16="http://schemas.microsoft.com/office/drawing/2014/main" id="{E6F74927-35FF-462E-0B72-5909A8F0DF51}"/>
                </a:ext>
              </a:extLst>
            </p:cNvPr>
            <p:cNvSpPr>
              <a:spLocks/>
            </p:cNvSpPr>
            <p:nvPr/>
          </p:nvSpPr>
          <p:spPr bwMode="auto">
            <a:xfrm>
              <a:off x="6142257" y="1092148"/>
              <a:ext cx="53103" cy="83915"/>
            </a:xfrm>
            <a:custGeom>
              <a:avLst/>
              <a:gdLst/>
              <a:ahLst/>
              <a:cxnLst>
                <a:cxn ang="0">
                  <a:pos x="31" y="54"/>
                </a:cxn>
                <a:cxn ang="0">
                  <a:pos x="29" y="52"/>
                </a:cxn>
                <a:cxn ang="0">
                  <a:pos x="1" y="4"/>
                </a:cxn>
                <a:cxn ang="0">
                  <a:pos x="2" y="1"/>
                </a:cxn>
                <a:cxn ang="0">
                  <a:pos x="6" y="2"/>
                </a:cxn>
                <a:cxn ang="0">
                  <a:pos x="33" y="50"/>
                </a:cxn>
                <a:cxn ang="0">
                  <a:pos x="32" y="53"/>
                </a:cxn>
                <a:cxn ang="0">
                  <a:pos x="31" y="54"/>
                </a:cxn>
              </a:cxnLst>
              <a:rect l="0" t="0" r="r" b="b"/>
              <a:pathLst>
                <a:path w="34" h="54">
                  <a:moveTo>
                    <a:pt x="31" y="54"/>
                  </a:moveTo>
                  <a:cubicBezTo>
                    <a:pt x="30" y="54"/>
                    <a:pt x="29" y="53"/>
                    <a:pt x="29" y="52"/>
                  </a:cubicBezTo>
                  <a:cubicBezTo>
                    <a:pt x="1" y="4"/>
                    <a:pt x="1" y="4"/>
                    <a:pt x="1" y="4"/>
                  </a:cubicBezTo>
                  <a:cubicBezTo>
                    <a:pt x="0" y="3"/>
                    <a:pt x="1" y="2"/>
                    <a:pt x="2" y="1"/>
                  </a:cubicBezTo>
                  <a:cubicBezTo>
                    <a:pt x="3" y="0"/>
                    <a:pt x="5" y="1"/>
                    <a:pt x="6" y="2"/>
                  </a:cubicBezTo>
                  <a:cubicBezTo>
                    <a:pt x="33" y="50"/>
                    <a:pt x="33" y="50"/>
                    <a:pt x="33" y="50"/>
                  </a:cubicBezTo>
                  <a:cubicBezTo>
                    <a:pt x="34" y="51"/>
                    <a:pt x="34" y="52"/>
                    <a:pt x="32" y="53"/>
                  </a:cubicBezTo>
                  <a:cubicBezTo>
                    <a:pt x="32" y="53"/>
                    <a:pt x="31" y="54"/>
                    <a:pt x="31" y="54"/>
                  </a:cubicBez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76" name="Freeform 451">
              <a:extLst>
                <a:ext uri="{FF2B5EF4-FFF2-40B4-BE49-F238E27FC236}">
                  <a16:creationId xmlns:a16="http://schemas.microsoft.com/office/drawing/2014/main" id="{B51BB854-C0FD-8AB9-A219-779DDB60372A}"/>
                </a:ext>
              </a:extLst>
            </p:cNvPr>
            <p:cNvSpPr>
              <a:spLocks/>
            </p:cNvSpPr>
            <p:nvPr/>
          </p:nvSpPr>
          <p:spPr bwMode="auto">
            <a:xfrm>
              <a:off x="6222894" y="1013477"/>
              <a:ext cx="83915" cy="51136"/>
            </a:xfrm>
            <a:custGeom>
              <a:avLst/>
              <a:gdLst/>
              <a:ahLst/>
              <a:cxnLst>
                <a:cxn ang="0">
                  <a:pos x="51" y="33"/>
                </a:cxn>
                <a:cxn ang="0">
                  <a:pos x="49" y="32"/>
                </a:cxn>
                <a:cxn ang="0">
                  <a:pos x="2" y="5"/>
                </a:cxn>
                <a:cxn ang="0">
                  <a:pos x="1" y="1"/>
                </a:cxn>
                <a:cxn ang="0">
                  <a:pos x="4" y="0"/>
                </a:cxn>
                <a:cxn ang="0">
                  <a:pos x="52" y="28"/>
                </a:cxn>
                <a:cxn ang="0">
                  <a:pos x="53" y="31"/>
                </a:cxn>
                <a:cxn ang="0">
                  <a:pos x="51" y="33"/>
                </a:cxn>
              </a:cxnLst>
              <a:rect l="0" t="0" r="r" b="b"/>
              <a:pathLst>
                <a:path w="54" h="33">
                  <a:moveTo>
                    <a:pt x="51" y="33"/>
                  </a:moveTo>
                  <a:cubicBezTo>
                    <a:pt x="50" y="33"/>
                    <a:pt x="50" y="33"/>
                    <a:pt x="49" y="32"/>
                  </a:cubicBezTo>
                  <a:cubicBezTo>
                    <a:pt x="2" y="5"/>
                    <a:pt x="2" y="5"/>
                    <a:pt x="2" y="5"/>
                  </a:cubicBezTo>
                  <a:cubicBezTo>
                    <a:pt x="0" y="4"/>
                    <a:pt x="0" y="3"/>
                    <a:pt x="1" y="1"/>
                  </a:cubicBezTo>
                  <a:cubicBezTo>
                    <a:pt x="1" y="0"/>
                    <a:pt x="3" y="0"/>
                    <a:pt x="4" y="0"/>
                  </a:cubicBezTo>
                  <a:cubicBezTo>
                    <a:pt x="52" y="28"/>
                    <a:pt x="52" y="28"/>
                    <a:pt x="52" y="28"/>
                  </a:cubicBezTo>
                  <a:cubicBezTo>
                    <a:pt x="53" y="29"/>
                    <a:pt x="54" y="30"/>
                    <a:pt x="53" y="31"/>
                  </a:cubicBezTo>
                  <a:cubicBezTo>
                    <a:pt x="52" y="32"/>
                    <a:pt x="52" y="33"/>
                    <a:pt x="51" y="33"/>
                  </a:cubicBez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77" name="Freeform 452">
              <a:extLst>
                <a:ext uri="{FF2B5EF4-FFF2-40B4-BE49-F238E27FC236}">
                  <a16:creationId xmlns:a16="http://schemas.microsoft.com/office/drawing/2014/main" id="{E608172A-B94D-74E3-5E8A-10F082E679D5}"/>
                </a:ext>
              </a:extLst>
            </p:cNvPr>
            <p:cNvSpPr>
              <a:spLocks/>
            </p:cNvSpPr>
            <p:nvPr/>
          </p:nvSpPr>
          <p:spPr bwMode="auto">
            <a:xfrm>
              <a:off x="6252396" y="904649"/>
              <a:ext cx="93094" cy="7867"/>
            </a:xfrm>
            <a:custGeom>
              <a:avLst/>
              <a:gdLst/>
              <a:ahLst/>
              <a:cxnLst>
                <a:cxn ang="0">
                  <a:pos x="58" y="5"/>
                </a:cxn>
                <a:cxn ang="0">
                  <a:pos x="3" y="5"/>
                </a:cxn>
                <a:cxn ang="0">
                  <a:pos x="0" y="2"/>
                </a:cxn>
                <a:cxn ang="0">
                  <a:pos x="3" y="0"/>
                </a:cxn>
                <a:cxn ang="0">
                  <a:pos x="58" y="0"/>
                </a:cxn>
                <a:cxn ang="0">
                  <a:pos x="60" y="2"/>
                </a:cxn>
                <a:cxn ang="0">
                  <a:pos x="58" y="5"/>
                </a:cxn>
              </a:cxnLst>
              <a:rect l="0" t="0" r="r" b="b"/>
              <a:pathLst>
                <a:path w="60" h="5">
                  <a:moveTo>
                    <a:pt x="58" y="5"/>
                  </a:moveTo>
                  <a:cubicBezTo>
                    <a:pt x="3" y="5"/>
                    <a:pt x="3" y="5"/>
                    <a:pt x="3" y="5"/>
                  </a:cubicBezTo>
                  <a:cubicBezTo>
                    <a:pt x="1" y="5"/>
                    <a:pt x="0" y="4"/>
                    <a:pt x="0" y="2"/>
                  </a:cubicBezTo>
                  <a:cubicBezTo>
                    <a:pt x="0" y="1"/>
                    <a:pt x="1" y="0"/>
                    <a:pt x="3" y="0"/>
                  </a:cubicBezTo>
                  <a:cubicBezTo>
                    <a:pt x="58" y="0"/>
                    <a:pt x="58" y="0"/>
                    <a:pt x="58" y="0"/>
                  </a:cubicBezTo>
                  <a:cubicBezTo>
                    <a:pt x="59" y="0"/>
                    <a:pt x="60" y="1"/>
                    <a:pt x="60" y="2"/>
                  </a:cubicBezTo>
                  <a:cubicBezTo>
                    <a:pt x="60" y="4"/>
                    <a:pt x="59" y="5"/>
                    <a:pt x="58" y="5"/>
                  </a:cubicBez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78" name="Freeform 453">
              <a:extLst>
                <a:ext uri="{FF2B5EF4-FFF2-40B4-BE49-F238E27FC236}">
                  <a16:creationId xmlns:a16="http://schemas.microsoft.com/office/drawing/2014/main" id="{CC6C42E5-1898-6D3E-C0FB-0BF47E9790C1}"/>
                </a:ext>
              </a:extLst>
            </p:cNvPr>
            <p:cNvSpPr>
              <a:spLocks/>
            </p:cNvSpPr>
            <p:nvPr/>
          </p:nvSpPr>
          <p:spPr bwMode="auto">
            <a:xfrm>
              <a:off x="6222894" y="751242"/>
              <a:ext cx="83915" cy="53103"/>
            </a:xfrm>
            <a:custGeom>
              <a:avLst/>
              <a:gdLst/>
              <a:ahLst/>
              <a:cxnLst>
                <a:cxn ang="0">
                  <a:pos x="3" y="34"/>
                </a:cxn>
                <a:cxn ang="0">
                  <a:pos x="1" y="32"/>
                </a:cxn>
                <a:cxn ang="0">
                  <a:pos x="1" y="29"/>
                </a:cxn>
                <a:cxn ang="0">
                  <a:pos x="49" y="1"/>
                </a:cxn>
                <a:cxn ang="0">
                  <a:pos x="53" y="2"/>
                </a:cxn>
                <a:cxn ang="0">
                  <a:pos x="52" y="6"/>
                </a:cxn>
                <a:cxn ang="0">
                  <a:pos x="4" y="33"/>
                </a:cxn>
                <a:cxn ang="0">
                  <a:pos x="3" y="34"/>
                </a:cxn>
              </a:cxnLst>
              <a:rect l="0" t="0" r="r" b="b"/>
              <a:pathLst>
                <a:path w="54" h="34">
                  <a:moveTo>
                    <a:pt x="3" y="34"/>
                  </a:moveTo>
                  <a:cubicBezTo>
                    <a:pt x="2" y="34"/>
                    <a:pt x="1" y="33"/>
                    <a:pt x="1" y="32"/>
                  </a:cubicBezTo>
                  <a:cubicBezTo>
                    <a:pt x="0" y="31"/>
                    <a:pt x="0" y="29"/>
                    <a:pt x="1" y="29"/>
                  </a:cubicBezTo>
                  <a:cubicBezTo>
                    <a:pt x="49" y="1"/>
                    <a:pt x="49" y="1"/>
                    <a:pt x="49" y="1"/>
                  </a:cubicBezTo>
                  <a:cubicBezTo>
                    <a:pt x="51" y="0"/>
                    <a:pt x="52" y="1"/>
                    <a:pt x="53" y="2"/>
                  </a:cubicBezTo>
                  <a:cubicBezTo>
                    <a:pt x="54" y="3"/>
                    <a:pt x="53" y="5"/>
                    <a:pt x="52" y="6"/>
                  </a:cubicBezTo>
                  <a:cubicBezTo>
                    <a:pt x="4" y="33"/>
                    <a:pt x="4" y="33"/>
                    <a:pt x="4" y="33"/>
                  </a:cubicBezTo>
                  <a:cubicBezTo>
                    <a:pt x="4" y="33"/>
                    <a:pt x="3" y="34"/>
                    <a:pt x="3" y="34"/>
                  </a:cubicBez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79" name="Freeform 454">
              <a:extLst>
                <a:ext uri="{FF2B5EF4-FFF2-40B4-BE49-F238E27FC236}">
                  <a16:creationId xmlns:a16="http://schemas.microsoft.com/office/drawing/2014/main" id="{B39D4206-49D9-BD37-4495-09D683EE8D31}"/>
                </a:ext>
              </a:extLst>
            </p:cNvPr>
            <p:cNvSpPr>
              <a:spLocks/>
            </p:cNvSpPr>
            <p:nvPr/>
          </p:nvSpPr>
          <p:spPr bwMode="auto">
            <a:xfrm>
              <a:off x="6142257" y="641758"/>
              <a:ext cx="53103" cy="81949"/>
            </a:xfrm>
            <a:custGeom>
              <a:avLst/>
              <a:gdLst/>
              <a:ahLst/>
              <a:cxnLst>
                <a:cxn ang="0">
                  <a:pos x="3" y="53"/>
                </a:cxn>
                <a:cxn ang="0">
                  <a:pos x="2" y="53"/>
                </a:cxn>
                <a:cxn ang="0">
                  <a:pos x="1" y="49"/>
                </a:cxn>
                <a:cxn ang="0">
                  <a:pos x="29" y="1"/>
                </a:cxn>
                <a:cxn ang="0">
                  <a:pos x="32" y="0"/>
                </a:cxn>
                <a:cxn ang="0">
                  <a:pos x="33" y="4"/>
                </a:cxn>
                <a:cxn ang="0">
                  <a:pos x="6" y="52"/>
                </a:cxn>
                <a:cxn ang="0">
                  <a:pos x="3" y="53"/>
                </a:cxn>
              </a:cxnLst>
              <a:rect l="0" t="0" r="r" b="b"/>
              <a:pathLst>
                <a:path w="34" h="53">
                  <a:moveTo>
                    <a:pt x="3" y="53"/>
                  </a:moveTo>
                  <a:cubicBezTo>
                    <a:pt x="3" y="53"/>
                    <a:pt x="2" y="53"/>
                    <a:pt x="2" y="53"/>
                  </a:cubicBezTo>
                  <a:cubicBezTo>
                    <a:pt x="1" y="52"/>
                    <a:pt x="0" y="50"/>
                    <a:pt x="1" y="49"/>
                  </a:cubicBezTo>
                  <a:cubicBezTo>
                    <a:pt x="29" y="1"/>
                    <a:pt x="29" y="1"/>
                    <a:pt x="29" y="1"/>
                  </a:cubicBezTo>
                  <a:cubicBezTo>
                    <a:pt x="29" y="0"/>
                    <a:pt x="31" y="0"/>
                    <a:pt x="32" y="0"/>
                  </a:cubicBezTo>
                  <a:cubicBezTo>
                    <a:pt x="33" y="1"/>
                    <a:pt x="34" y="3"/>
                    <a:pt x="33" y="4"/>
                  </a:cubicBezTo>
                  <a:cubicBezTo>
                    <a:pt x="6" y="52"/>
                    <a:pt x="6" y="52"/>
                    <a:pt x="6" y="52"/>
                  </a:cubicBezTo>
                  <a:cubicBezTo>
                    <a:pt x="5" y="53"/>
                    <a:pt x="4" y="53"/>
                    <a:pt x="3" y="53"/>
                  </a:cubicBez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80" name="Freeform 455">
              <a:extLst>
                <a:ext uri="{FF2B5EF4-FFF2-40B4-BE49-F238E27FC236}">
                  <a16:creationId xmlns:a16="http://schemas.microsoft.com/office/drawing/2014/main" id="{18F80E32-0674-7BA9-D1D6-01EEDC1B1055}"/>
                </a:ext>
              </a:extLst>
            </p:cNvPr>
            <p:cNvSpPr>
              <a:spLocks/>
            </p:cNvSpPr>
            <p:nvPr/>
          </p:nvSpPr>
          <p:spPr bwMode="auto">
            <a:xfrm>
              <a:off x="6034085" y="601112"/>
              <a:ext cx="9178" cy="93094"/>
            </a:xfrm>
            <a:custGeom>
              <a:avLst/>
              <a:gdLst/>
              <a:ahLst/>
              <a:cxnLst>
                <a:cxn ang="0">
                  <a:pos x="3" y="60"/>
                </a:cxn>
                <a:cxn ang="0">
                  <a:pos x="0" y="58"/>
                </a:cxn>
                <a:cxn ang="0">
                  <a:pos x="0" y="2"/>
                </a:cxn>
                <a:cxn ang="0">
                  <a:pos x="3" y="0"/>
                </a:cxn>
                <a:cxn ang="0">
                  <a:pos x="6" y="2"/>
                </a:cxn>
                <a:cxn ang="0">
                  <a:pos x="6" y="58"/>
                </a:cxn>
                <a:cxn ang="0">
                  <a:pos x="3" y="60"/>
                </a:cxn>
              </a:cxnLst>
              <a:rect l="0" t="0" r="r" b="b"/>
              <a:pathLst>
                <a:path w="6" h="60">
                  <a:moveTo>
                    <a:pt x="3" y="60"/>
                  </a:moveTo>
                  <a:cubicBezTo>
                    <a:pt x="2" y="60"/>
                    <a:pt x="0" y="59"/>
                    <a:pt x="0" y="58"/>
                  </a:cubicBezTo>
                  <a:cubicBezTo>
                    <a:pt x="0" y="2"/>
                    <a:pt x="0" y="2"/>
                    <a:pt x="0" y="2"/>
                  </a:cubicBezTo>
                  <a:cubicBezTo>
                    <a:pt x="0" y="1"/>
                    <a:pt x="2" y="0"/>
                    <a:pt x="3" y="0"/>
                  </a:cubicBezTo>
                  <a:cubicBezTo>
                    <a:pt x="4" y="0"/>
                    <a:pt x="6" y="1"/>
                    <a:pt x="6" y="2"/>
                  </a:cubicBezTo>
                  <a:cubicBezTo>
                    <a:pt x="6" y="58"/>
                    <a:pt x="6" y="58"/>
                    <a:pt x="6" y="58"/>
                  </a:cubicBezTo>
                  <a:cubicBezTo>
                    <a:pt x="6" y="59"/>
                    <a:pt x="4" y="60"/>
                    <a:pt x="3" y="60"/>
                  </a:cubicBezTo>
                  <a:close/>
                </a:path>
              </a:pathLst>
            </a:custGeom>
            <a:solidFill>
              <a:srgbClr val="A6DAE9"/>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grpSp>
      <p:grpSp>
        <p:nvGrpSpPr>
          <p:cNvPr id="181" name="Group 725">
            <a:extLst>
              <a:ext uri="{FF2B5EF4-FFF2-40B4-BE49-F238E27FC236}">
                <a16:creationId xmlns:a16="http://schemas.microsoft.com/office/drawing/2014/main" id="{D1C92F80-9C1C-7DB4-BC5A-774B37C67FB2}"/>
              </a:ext>
            </a:extLst>
          </p:cNvPr>
          <p:cNvGrpSpPr/>
          <p:nvPr/>
        </p:nvGrpSpPr>
        <p:grpSpPr>
          <a:xfrm>
            <a:off x="453049" y="4980108"/>
            <a:ext cx="370242" cy="375911"/>
            <a:chOff x="6735565" y="2773732"/>
            <a:chExt cx="879800" cy="879800"/>
          </a:xfrm>
        </p:grpSpPr>
        <p:sp>
          <p:nvSpPr>
            <p:cNvPr id="182" name="Oval 19">
              <a:extLst>
                <a:ext uri="{FF2B5EF4-FFF2-40B4-BE49-F238E27FC236}">
                  <a16:creationId xmlns:a16="http://schemas.microsoft.com/office/drawing/2014/main" id="{010B1908-52E2-D4FA-F948-A4DA446996D2}"/>
                </a:ext>
              </a:extLst>
            </p:cNvPr>
            <p:cNvSpPr>
              <a:spLocks noChangeArrowheads="1"/>
            </p:cNvSpPr>
            <p:nvPr/>
          </p:nvSpPr>
          <p:spPr bwMode="auto">
            <a:xfrm>
              <a:off x="6735565" y="2773732"/>
              <a:ext cx="879800" cy="879800"/>
            </a:xfrm>
            <a:prstGeom prst="ellipse">
              <a:avLst/>
            </a:prstGeom>
            <a:solidFill>
              <a:srgbClr val="FEC00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83" name="Freeform 578">
              <a:extLst>
                <a:ext uri="{FF2B5EF4-FFF2-40B4-BE49-F238E27FC236}">
                  <a16:creationId xmlns:a16="http://schemas.microsoft.com/office/drawing/2014/main" id="{CA46CC0A-0E70-FA7B-F46B-5E12A28A9A9C}"/>
                </a:ext>
              </a:extLst>
            </p:cNvPr>
            <p:cNvSpPr>
              <a:spLocks/>
            </p:cNvSpPr>
            <p:nvPr/>
          </p:nvSpPr>
          <p:spPr bwMode="auto">
            <a:xfrm>
              <a:off x="6888972" y="3015644"/>
              <a:ext cx="719836" cy="633298"/>
            </a:xfrm>
            <a:custGeom>
              <a:avLst/>
              <a:gdLst/>
              <a:ahLst/>
              <a:cxnLst>
                <a:cxn ang="0">
                  <a:pos x="345" y="52"/>
                </a:cxn>
                <a:cxn ang="0">
                  <a:pos x="334" y="45"/>
                </a:cxn>
                <a:cxn ang="0">
                  <a:pos x="285" y="45"/>
                </a:cxn>
                <a:cxn ang="0">
                  <a:pos x="244" y="4"/>
                </a:cxn>
                <a:cxn ang="0">
                  <a:pos x="243" y="4"/>
                </a:cxn>
                <a:cxn ang="0">
                  <a:pos x="243" y="3"/>
                </a:cxn>
                <a:cxn ang="0">
                  <a:pos x="243" y="3"/>
                </a:cxn>
                <a:cxn ang="0">
                  <a:pos x="235" y="0"/>
                </a:cxn>
                <a:cxn ang="0">
                  <a:pos x="12" y="0"/>
                </a:cxn>
                <a:cxn ang="0">
                  <a:pos x="0" y="13"/>
                </a:cxn>
                <a:cxn ang="0">
                  <a:pos x="0" y="156"/>
                </a:cxn>
                <a:cxn ang="0">
                  <a:pos x="4" y="165"/>
                </a:cxn>
                <a:cxn ang="0">
                  <a:pos x="4" y="165"/>
                </a:cxn>
                <a:cxn ang="0">
                  <a:pos x="35" y="197"/>
                </a:cxn>
                <a:cxn ang="0">
                  <a:pos x="35" y="215"/>
                </a:cxn>
                <a:cxn ang="0">
                  <a:pos x="34" y="216"/>
                </a:cxn>
                <a:cxn ang="0">
                  <a:pos x="228" y="409"/>
                </a:cxn>
                <a:cxn ang="0">
                  <a:pos x="465" y="172"/>
                </a:cxn>
                <a:cxn ang="0">
                  <a:pos x="345" y="52"/>
                </a:cxn>
              </a:cxnLst>
              <a:rect l="0" t="0" r="r" b="b"/>
              <a:pathLst>
                <a:path w="465" h="409">
                  <a:moveTo>
                    <a:pt x="345" y="52"/>
                  </a:moveTo>
                  <a:cubicBezTo>
                    <a:pt x="343" y="48"/>
                    <a:pt x="339" y="45"/>
                    <a:pt x="334" y="45"/>
                  </a:cubicBezTo>
                  <a:cubicBezTo>
                    <a:pt x="285" y="45"/>
                    <a:pt x="285" y="45"/>
                    <a:pt x="285" y="45"/>
                  </a:cubicBezTo>
                  <a:cubicBezTo>
                    <a:pt x="244" y="4"/>
                    <a:pt x="244" y="4"/>
                    <a:pt x="244" y="4"/>
                  </a:cubicBezTo>
                  <a:cubicBezTo>
                    <a:pt x="244" y="4"/>
                    <a:pt x="243" y="4"/>
                    <a:pt x="243" y="4"/>
                  </a:cubicBezTo>
                  <a:cubicBezTo>
                    <a:pt x="243" y="3"/>
                    <a:pt x="243" y="3"/>
                    <a:pt x="243" y="3"/>
                  </a:cubicBezTo>
                  <a:cubicBezTo>
                    <a:pt x="243" y="3"/>
                    <a:pt x="243" y="3"/>
                    <a:pt x="243" y="3"/>
                  </a:cubicBezTo>
                  <a:cubicBezTo>
                    <a:pt x="241" y="1"/>
                    <a:pt x="238" y="0"/>
                    <a:pt x="235" y="0"/>
                  </a:cubicBezTo>
                  <a:cubicBezTo>
                    <a:pt x="12" y="0"/>
                    <a:pt x="12" y="0"/>
                    <a:pt x="12" y="0"/>
                  </a:cubicBezTo>
                  <a:cubicBezTo>
                    <a:pt x="6" y="0"/>
                    <a:pt x="0" y="6"/>
                    <a:pt x="0" y="13"/>
                  </a:cubicBezTo>
                  <a:cubicBezTo>
                    <a:pt x="0" y="156"/>
                    <a:pt x="0" y="156"/>
                    <a:pt x="0" y="156"/>
                  </a:cubicBezTo>
                  <a:cubicBezTo>
                    <a:pt x="0" y="159"/>
                    <a:pt x="2" y="163"/>
                    <a:pt x="4" y="165"/>
                  </a:cubicBezTo>
                  <a:cubicBezTo>
                    <a:pt x="4" y="165"/>
                    <a:pt x="4" y="165"/>
                    <a:pt x="4" y="165"/>
                  </a:cubicBezTo>
                  <a:cubicBezTo>
                    <a:pt x="35" y="197"/>
                    <a:pt x="35" y="197"/>
                    <a:pt x="35" y="197"/>
                  </a:cubicBezTo>
                  <a:cubicBezTo>
                    <a:pt x="35" y="215"/>
                    <a:pt x="35" y="215"/>
                    <a:pt x="35" y="215"/>
                  </a:cubicBezTo>
                  <a:cubicBezTo>
                    <a:pt x="34" y="216"/>
                    <a:pt x="34" y="216"/>
                    <a:pt x="34" y="216"/>
                  </a:cubicBezTo>
                  <a:cubicBezTo>
                    <a:pt x="228" y="409"/>
                    <a:pt x="228" y="409"/>
                    <a:pt x="228" y="409"/>
                  </a:cubicBezTo>
                  <a:cubicBezTo>
                    <a:pt x="350" y="390"/>
                    <a:pt x="446" y="294"/>
                    <a:pt x="465" y="172"/>
                  </a:cubicBezTo>
                  <a:lnTo>
                    <a:pt x="345" y="52"/>
                  </a:lnTo>
                  <a:close/>
                </a:path>
              </a:pathLst>
            </a:custGeom>
            <a:solidFill>
              <a:srgbClr val="F99B1C"/>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84" name="Freeform 579">
              <a:extLst>
                <a:ext uri="{FF2B5EF4-FFF2-40B4-BE49-F238E27FC236}">
                  <a16:creationId xmlns:a16="http://schemas.microsoft.com/office/drawing/2014/main" id="{9D2BE86A-507D-8668-7BAE-B7E1EE6A0051}"/>
                </a:ext>
              </a:extLst>
            </p:cNvPr>
            <p:cNvSpPr>
              <a:spLocks/>
            </p:cNvSpPr>
            <p:nvPr/>
          </p:nvSpPr>
          <p:spPr bwMode="auto">
            <a:xfrm>
              <a:off x="7042380" y="3085137"/>
              <a:ext cx="382208" cy="333039"/>
            </a:xfrm>
            <a:custGeom>
              <a:avLst/>
              <a:gdLst/>
              <a:ahLst/>
              <a:cxnLst>
                <a:cxn ang="0">
                  <a:pos x="247" y="155"/>
                </a:cxn>
                <a:cxn ang="0">
                  <a:pos x="235" y="168"/>
                </a:cxn>
                <a:cxn ang="0">
                  <a:pos x="213" y="168"/>
                </a:cxn>
                <a:cxn ang="0">
                  <a:pos x="213" y="215"/>
                </a:cxn>
                <a:cxn ang="0">
                  <a:pos x="157" y="168"/>
                </a:cxn>
                <a:cxn ang="0">
                  <a:pos x="12" y="168"/>
                </a:cxn>
                <a:cxn ang="0">
                  <a:pos x="0" y="155"/>
                </a:cxn>
                <a:cxn ang="0">
                  <a:pos x="0" y="13"/>
                </a:cxn>
                <a:cxn ang="0">
                  <a:pos x="12" y="0"/>
                </a:cxn>
                <a:cxn ang="0">
                  <a:pos x="235" y="0"/>
                </a:cxn>
                <a:cxn ang="0">
                  <a:pos x="247" y="13"/>
                </a:cxn>
                <a:cxn ang="0">
                  <a:pos x="247" y="155"/>
                </a:cxn>
              </a:cxnLst>
              <a:rect l="0" t="0" r="r" b="b"/>
              <a:pathLst>
                <a:path w="247" h="215">
                  <a:moveTo>
                    <a:pt x="247" y="155"/>
                  </a:moveTo>
                  <a:cubicBezTo>
                    <a:pt x="247" y="162"/>
                    <a:pt x="242" y="168"/>
                    <a:pt x="235" y="168"/>
                  </a:cubicBezTo>
                  <a:cubicBezTo>
                    <a:pt x="213" y="168"/>
                    <a:pt x="213" y="168"/>
                    <a:pt x="213" y="168"/>
                  </a:cubicBezTo>
                  <a:cubicBezTo>
                    <a:pt x="213" y="215"/>
                    <a:pt x="213" y="215"/>
                    <a:pt x="213" y="215"/>
                  </a:cubicBezTo>
                  <a:cubicBezTo>
                    <a:pt x="157" y="168"/>
                    <a:pt x="157" y="168"/>
                    <a:pt x="157" y="168"/>
                  </a:cubicBezTo>
                  <a:cubicBezTo>
                    <a:pt x="12" y="168"/>
                    <a:pt x="12" y="168"/>
                    <a:pt x="12" y="168"/>
                  </a:cubicBezTo>
                  <a:cubicBezTo>
                    <a:pt x="6" y="168"/>
                    <a:pt x="0" y="162"/>
                    <a:pt x="0" y="155"/>
                  </a:cubicBezTo>
                  <a:cubicBezTo>
                    <a:pt x="0" y="13"/>
                    <a:pt x="0" y="13"/>
                    <a:pt x="0" y="13"/>
                  </a:cubicBezTo>
                  <a:cubicBezTo>
                    <a:pt x="0" y="6"/>
                    <a:pt x="6" y="0"/>
                    <a:pt x="12" y="0"/>
                  </a:cubicBezTo>
                  <a:cubicBezTo>
                    <a:pt x="235" y="0"/>
                    <a:pt x="235" y="0"/>
                    <a:pt x="235" y="0"/>
                  </a:cubicBezTo>
                  <a:cubicBezTo>
                    <a:pt x="242" y="0"/>
                    <a:pt x="247" y="6"/>
                    <a:pt x="247" y="13"/>
                  </a:cubicBezTo>
                  <a:lnTo>
                    <a:pt x="247" y="155"/>
                  </a:lnTo>
                  <a:close/>
                </a:path>
              </a:pathLst>
            </a:custGeom>
            <a:solidFill>
              <a:srgbClr val="2C5871"/>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85" name="Freeform 580">
              <a:extLst>
                <a:ext uri="{FF2B5EF4-FFF2-40B4-BE49-F238E27FC236}">
                  <a16:creationId xmlns:a16="http://schemas.microsoft.com/office/drawing/2014/main" id="{7D228DD7-BA9D-E081-3B74-128CBA479DCB}"/>
                </a:ext>
              </a:extLst>
            </p:cNvPr>
            <p:cNvSpPr>
              <a:spLocks/>
            </p:cNvSpPr>
            <p:nvPr/>
          </p:nvSpPr>
          <p:spPr bwMode="auto">
            <a:xfrm>
              <a:off x="6888972" y="3015644"/>
              <a:ext cx="382208" cy="333039"/>
            </a:xfrm>
            <a:custGeom>
              <a:avLst/>
              <a:gdLst/>
              <a:ahLst/>
              <a:cxnLst>
                <a:cxn ang="0">
                  <a:pos x="0" y="156"/>
                </a:cxn>
                <a:cxn ang="0">
                  <a:pos x="12" y="168"/>
                </a:cxn>
                <a:cxn ang="0">
                  <a:pos x="35" y="168"/>
                </a:cxn>
                <a:cxn ang="0">
                  <a:pos x="35" y="215"/>
                </a:cxn>
                <a:cxn ang="0">
                  <a:pos x="90" y="168"/>
                </a:cxn>
                <a:cxn ang="0">
                  <a:pos x="235" y="168"/>
                </a:cxn>
                <a:cxn ang="0">
                  <a:pos x="247" y="156"/>
                </a:cxn>
                <a:cxn ang="0">
                  <a:pos x="247" y="13"/>
                </a:cxn>
                <a:cxn ang="0">
                  <a:pos x="235" y="0"/>
                </a:cxn>
                <a:cxn ang="0">
                  <a:pos x="12" y="0"/>
                </a:cxn>
                <a:cxn ang="0">
                  <a:pos x="0" y="13"/>
                </a:cxn>
                <a:cxn ang="0">
                  <a:pos x="0" y="156"/>
                </a:cxn>
              </a:cxnLst>
              <a:rect l="0" t="0" r="r" b="b"/>
              <a:pathLst>
                <a:path w="247" h="215">
                  <a:moveTo>
                    <a:pt x="0" y="156"/>
                  </a:moveTo>
                  <a:cubicBezTo>
                    <a:pt x="0" y="162"/>
                    <a:pt x="6" y="168"/>
                    <a:pt x="12" y="168"/>
                  </a:cubicBezTo>
                  <a:cubicBezTo>
                    <a:pt x="35" y="168"/>
                    <a:pt x="35" y="168"/>
                    <a:pt x="35" y="168"/>
                  </a:cubicBezTo>
                  <a:cubicBezTo>
                    <a:pt x="35" y="215"/>
                    <a:pt x="35" y="215"/>
                    <a:pt x="35" y="215"/>
                  </a:cubicBezTo>
                  <a:cubicBezTo>
                    <a:pt x="90" y="168"/>
                    <a:pt x="90" y="168"/>
                    <a:pt x="90" y="168"/>
                  </a:cubicBezTo>
                  <a:cubicBezTo>
                    <a:pt x="235" y="168"/>
                    <a:pt x="235" y="168"/>
                    <a:pt x="235" y="168"/>
                  </a:cubicBezTo>
                  <a:cubicBezTo>
                    <a:pt x="242" y="168"/>
                    <a:pt x="247" y="162"/>
                    <a:pt x="247" y="156"/>
                  </a:cubicBezTo>
                  <a:cubicBezTo>
                    <a:pt x="247" y="13"/>
                    <a:pt x="247" y="13"/>
                    <a:pt x="247" y="13"/>
                  </a:cubicBezTo>
                  <a:cubicBezTo>
                    <a:pt x="247" y="6"/>
                    <a:pt x="242" y="0"/>
                    <a:pt x="235" y="0"/>
                  </a:cubicBezTo>
                  <a:cubicBezTo>
                    <a:pt x="12" y="0"/>
                    <a:pt x="12" y="0"/>
                    <a:pt x="12" y="0"/>
                  </a:cubicBezTo>
                  <a:cubicBezTo>
                    <a:pt x="6" y="0"/>
                    <a:pt x="0" y="6"/>
                    <a:pt x="0" y="13"/>
                  </a:cubicBezTo>
                  <a:lnTo>
                    <a:pt x="0" y="156"/>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86" name="Rectangle 581">
              <a:extLst>
                <a:ext uri="{FF2B5EF4-FFF2-40B4-BE49-F238E27FC236}">
                  <a16:creationId xmlns:a16="http://schemas.microsoft.com/office/drawing/2014/main" id="{7A20D047-4409-A3D8-D68E-EA332BCE3CF0}"/>
                </a:ext>
              </a:extLst>
            </p:cNvPr>
            <p:cNvSpPr>
              <a:spLocks noChangeArrowheads="1"/>
            </p:cNvSpPr>
            <p:nvPr/>
          </p:nvSpPr>
          <p:spPr bwMode="auto">
            <a:xfrm>
              <a:off x="6946008" y="3087103"/>
              <a:ext cx="268136" cy="16390"/>
            </a:xfrm>
            <a:prstGeom prst="rect">
              <a:avLst/>
            </a:prstGeom>
            <a:solidFill>
              <a:srgbClr val="15B0BF"/>
            </a:solidFill>
            <a:ln w="9525">
              <a:noFill/>
              <a:miter lim="800000"/>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87" name="Rectangle 582">
              <a:extLst>
                <a:ext uri="{FF2B5EF4-FFF2-40B4-BE49-F238E27FC236}">
                  <a16:creationId xmlns:a16="http://schemas.microsoft.com/office/drawing/2014/main" id="{22D05257-FA32-A7BE-0D58-69499BF8B66A}"/>
                </a:ext>
              </a:extLst>
            </p:cNvPr>
            <p:cNvSpPr>
              <a:spLocks noChangeArrowheads="1"/>
            </p:cNvSpPr>
            <p:nvPr/>
          </p:nvSpPr>
          <p:spPr bwMode="auto">
            <a:xfrm>
              <a:off x="6946008" y="3139551"/>
              <a:ext cx="268136" cy="17045"/>
            </a:xfrm>
            <a:prstGeom prst="rect">
              <a:avLst/>
            </a:prstGeom>
            <a:solidFill>
              <a:srgbClr val="15B0BF"/>
            </a:solidFill>
            <a:ln w="9525">
              <a:noFill/>
              <a:miter lim="800000"/>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sp>
          <p:nvSpPr>
            <p:cNvPr id="188" name="Rectangle 583">
              <a:extLst>
                <a:ext uri="{FF2B5EF4-FFF2-40B4-BE49-F238E27FC236}">
                  <a16:creationId xmlns:a16="http://schemas.microsoft.com/office/drawing/2014/main" id="{AE94946D-F4F0-D0CA-8D13-71688F5A17DA}"/>
                </a:ext>
              </a:extLst>
            </p:cNvPr>
            <p:cNvSpPr>
              <a:spLocks noChangeArrowheads="1"/>
            </p:cNvSpPr>
            <p:nvPr/>
          </p:nvSpPr>
          <p:spPr bwMode="auto">
            <a:xfrm>
              <a:off x="6946008" y="3193309"/>
              <a:ext cx="209133" cy="15734"/>
            </a:xfrm>
            <a:prstGeom prst="rect">
              <a:avLst/>
            </a:prstGeom>
            <a:solidFill>
              <a:srgbClr val="15B0BF"/>
            </a:solidFill>
            <a:ln w="9525">
              <a:noFill/>
              <a:miter lim="800000"/>
              <a:headEnd/>
              <a:tailEnd/>
            </a:ln>
          </p:spPr>
          <p:txBody>
            <a:bodyPr vert="horz" wrap="square" lIns="68580" tIns="34290" rIns="68580" bIns="34290" numCol="1" anchor="t" anchorCtr="0" compatLnSpc="1">
              <a:prstTxWarp prst="textNoShape">
                <a:avLst/>
              </a:prstTxWarp>
            </a:bodyPr>
            <a:lstStyle/>
            <a:p>
              <a:pPr algn="l" defTabSz="685817" rtl="0"/>
              <a:endParaRPr lang="en-IN" sz="1350" kern="1200">
                <a:solidFill>
                  <a:srgbClr val="000000"/>
                </a:solidFill>
                <a:latin typeface="Arial"/>
                <a:ea typeface="+mn-ea"/>
                <a:cs typeface="+mn-cs"/>
              </a:endParaRPr>
            </a:p>
          </p:txBody>
        </p:sp>
      </p:grpSp>
      <p:sp>
        <p:nvSpPr>
          <p:cNvPr id="189" name="Freccia a destra 188">
            <a:extLst>
              <a:ext uri="{FF2B5EF4-FFF2-40B4-BE49-F238E27FC236}">
                <a16:creationId xmlns:a16="http://schemas.microsoft.com/office/drawing/2014/main" id="{CBF7E35C-CFF2-074C-AD8B-7013E49DFE0B}"/>
              </a:ext>
            </a:extLst>
          </p:cNvPr>
          <p:cNvSpPr/>
          <p:nvPr/>
        </p:nvSpPr>
        <p:spPr>
          <a:xfrm>
            <a:off x="1841109" y="3329733"/>
            <a:ext cx="350874" cy="805674"/>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defTabSz="685817" rtl="0"/>
            <a:endParaRPr lang="it-IT" sz="1125" kern="1200" dirty="0" err="1">
              <a:solidFill>
                <a:prstClr val="white"/>
              </a:solidFill>
              <a:latin typeface="Arial"/>
            </a:endParaRPr>
          </a:p>
        </p:txBody>
      </p:sp>
      <p:sp>
        <p:nvSpPr>
          <p:cNvPr id="190" name="Title 5">
            <a:extLst>
              <a:ext uri="{FF2B5EF4-FFF2-40B4-BE49-F238E27FC236}">
                <a16:creationId xmlns:a16="http://schemas.microsoft.com/office/drawing/2014/main" id="{DDA1B020-4EBB-3EC4-6E05-536E6AC68AF8}"/>
              </a:ext>
            </a:extLst>
          </p:cNvPr>
          <p:cNvSpPr txBox="1">
            <a:spLocks/>
          </p:cNvSpPr>
          <p:nvPr/>
        </p:nvSpPr>
        <p:spPr>
          <a:xfrm>
            <a:off x="515379" y="1726640"/>
            <a:ext cx="2303487" cy="161583"/>
          </a:xfrm>
          <a:prstGeom prst="rect">
            <a:avLst/>
          </a:prstGeom>
          <a:solidFill>
            <a:schemeClr val="accent1">
              <a:lumMod val="50000"/>
            </a:schemeClr>
          </a:solidFill>
        </p:spPr>
        <p:txBody>
          <a:bodyPr vert="horz" wrap="square" lIns="0" tIns="0" rIns="0" bIns="0" rtlCol="0" anchor="t" anchorCtr="0">
            <a:spAutoFit/>
          </a:bodyPr>
          <a:lstStyle>
            <a:lvl1pPr algn="l" defTabSz="914400" rtl="0" eaLnBrk="1" latinLnBrk="0" hangingPunct="1">
              <a:lnSpc>
                <a:spcPct val="70000"/>
              </a:lnSpc>
              <a:spcBef>
                <a:spcPct val="0"/>
              </a:spcBef>
              <a:buNone/>
              <a:defRPr sz="5400" kern="1200">
                <a:solidFill>
                  <a:schemeClr val="bg1"/>
                </a:solidFill>
                <a:latin typeface="+mj-lt"/>
                <a:ea typeface="+mj-ea"/>
                <a:cs typeface="+mj-cs"/>
              </a:defRPr>
            </a:lvl1pPr>
          </a:lstStyle>
          <a:p>
            <a:pPr algn="ctr" defTabSz="685817">
              <a:lnSpc>
                <a:spcPct val="100000"/>
              </a:lnSpc>
            </a:pPr>
            <a:r>
              <a:rPr lang="it-IT" sz="1050" b="1" dirty="0">
                <a:solidFill>
                  <a:prstClr val="white"/>
                </a:solidFill>
                <a:effectLst>
                  <a:outerShdw blurRad="38100" dist="38100" dir="2700000" algn="tl">
                    <a:srgbClr val="000000">
                      <a:alpha val="43137"/>
                    </a:srgbClr>
                  </a:outerShdw>
                </a:effectLst>
                <a:latin typeface="Arial (Corpo)"/>
              </a:rPr>
              <a:t>Tax </a:t>
            </a:r>
            <a:r>
              <a:rPr lang="it-IT" sz="1050" b="1">
                <a:solidFill>
                  <a:prstClr val="white"/>
                </a:solidFill>
                <a:effectLst>
                  <a:outerShdw blurRad="38100" dist="38100" dir="2700000" algn="tl">
                    <a:srgbClr val="000000">
                      <a:alpha val="43137"/>
                    </a:srgbClr>
                  </a:outerShdw>
                </a:effectLst>
                <a:latin typeface="Arial (Corpo)"/>
              </a:rPr>
              <a:t>Control Framework</a:t>
            </a:r>
            <a:endParaRPr lang="en-US" sz="1050" b="1" dirty="0">
              <a:solidFill>
                <a:prstClr val="white"/>
              </a:solidFill>
              <a:effectLst>
                <a:outerShdw blurRad="38100" dist="38100" dir="2700000" algn="tl">
                  <a:srgbClr val="000000">
                    <a:alpha val="43137"/>
                  </a:srgbClr>
                </a:outerShdw>
              </a:effectLst>
              <a:latin typeface="Arial (Corpo)"/>
            </a:endParaRPr>
          </a:p>
        </p:txBody>
      </p:sp>
      <p:sp>
        <p:nvSpPr>
          <p:cNvPr id="11" name="Rettangolo 10">
            <a:extLst>
              <a:ext uri="{FF2B5EF4-FFF2-40B4-BE49-F238E27FC236}">
                <a16:creationId xmlns:a16="http://schemas.microsoft.com/office/drawing/2014/main" id="{4CD8C85A-752C-FEAE-22BD-085B014EE029}"/>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376605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A94DA75-2F34-4A2D-B7B1-1613A369097E}"/>
              </a:ext>
            </a:extLst>
          </p:cNvPr>
          <p:cNvSpPr txBox="1"/>
          <p:nvPr/>
        </p:nvSpPr>
        <p:spPr>
          <a:xfrm>
            <a:off x="707110" y="1286623"/>
            <a:ext cx="7639200" cy="490006"/>
          </a:xfrm>
          <a:prstGeom prst="rect">
            <a:avLst/>
          </a:prstGeom>
          <a:noFill/>
        </p:spPr>
        <p:txBody>
          <a:bodyPr wrap="square">
            <a:spAutoFit/>
          </a:bodyPr>
          <a:lstStyle/>
          <a:p>
            <a:pPr algn="just" defTabSz="844083" rtl="0">
              <a:defRPr/>
            </a:pPr>
            <a:r>
              <a:rPr lang="it-IT" sz="1292" kern="1200" dirty="0">
                <a:solidFill>
                  <a:srgbClr val="00338D"/>
                </a:solidFill>
                <a:latin typeface="Arial"/>
                <a:ea typeface="+mn-ea"/>
                <a:cs typeface="+mn-cs"/>
              </a:rPr>
              <a:t>Di seguito sono riepilogate le categorie di reato previste dal D.Lgs. 231/01 (cd. “reati presupposto”) con indicazione della data di introduzione del Decreto.</a:t>
            </a:r>
            <a:r>
              <a:rPr lang="it-IT" sz="1292" kern="1200" dirty="0">
                <a:solidFill>
                  <a:srgbClr val="000000"/>
                </a:solidFill>
                <a:latin typeface="Arial"/>
                <a:ea typeface="+mn-ea"/>
                <a:cs typeface="+mn-cs"/>
              </a:rPr>
              <a:t> </a:t>
            </a:r>
          </a:p>
        </p:txBody>
      </p:sp>
      <p:grpSp>
        <p:nvGrpSpPr>
          <p:cNvPr id="145" name="Gruppo 144">
            <a:extLst>
              <a:ext uri="{FF2B5EF4-FFF2-40B4-BE49-F238E27FC236}">
                <a16:creationId xmlns:a16="http://schemas.microsoft.com/office/drawing/2014/main" id="{4316317B-C216-9AE7-EFFB-7BDC87CC275F}"/>
              </a:ext>
            </a:extLst>
          </p:cNvPr>
          <p:cNvGrpSpPr/>
          <p:nvPr/>
        </p:nvGrpSpPr>
        <p:grpSpPr>
          <a:xfrm>
            <a:off x="79357" y="1634400"/>
            <a:ext cx="8978227" cy="4350491"/>
            <a:chOff x="818010" y="1025763"/>
            <a:chExt cx="11172697" cy="5001200"/>
          </a:xfrm>
        </p:grpSpPr>
        <p:grpSp>
          <p:nvGrpSpPr>
            <p:cNvPr id="146" name="Gruppo 145">
              <a:extLst>
                <a:ext uri="{FF2B5EF4-FFF2-40B4-BE49-F238E27FC236}">
                  <a16:creationId xmlns:a16="http://schemas.microsoft.com/office/drawing/2014/main" id="{0020DD5E-0694-8FDC-72AA-5FC9DB0B1E8D}"/>
                </a:ext>
              </a:extLst>
            </p:cNvPr>
            <p:cNvGrpSpPr/>
            <p:nvPr/>
          </p:nvGrpSpPr>
          <p:grpSpPr>
            <a:xfrm>
              <a:off x="818010" y="1025763"/>
              <a:ext cx="11172697" cy="5001200"/>
              <a:chOff x="818010" y="1025763"/>
              <a:chExt cx="11172697" cy="5001200"/>
            </a:xfrm>
          </p:grpSpPr>
          <p:grpSp>
            <p:nvGrpSpPr>
              <p:cNvPr id="151" name="Gruppo 150">
                <a:extLst>
                  <a:ext uri="{FF2B5EF4-FFF2-40B4-BE49-F238E27FC236}">
                    <a16:creationId xmlns:a16="http://schemas.microsoft.com/office/drawing/2014/main" id="{93C98980-1246-A719-9A53-35295A82C037}"/>
                  </a:ext>
                </a:extLst>
              </p:cNvPr>
              <p:cNvGrpSpPr/>
              <p:nvPr/>
            </p:nvGrpSpPr>
            <p:grpSpPr>
              <a:xfrm>
                <a:off x="818010" y="1025763"/>
                <a:ext cx="11172697" cy="5001200"/>
                <a:chOff x="818010" y="1025763"/>
                <a:chExt cx="11172697" cy="5001200"/>
              </a:xfrm>
            </p:grpSpPr>
            <p:grpSp>
              <p:nvGrpSpPr>
                <p:cNvPr id="157" name="Gruppo 156">
                  <a:extLst>
                    <a:ext uri="{FF2B5EF4-FFF2-40B4-BE49-F238E27FC236}">
                      <a16:creationId xmlns:a16="http://schemas.microsoft.com/office/drawing/2014/main" id="{55787489-2DE8-B3EB-260B-52AEEF65A19D}"/>
                    </a:ext>
                  </a:extLst>
                </p:cNvPr>
                <p:cNvGrpSpPr/>
                <p:nvPr/>
              </p:nvGrpSpPr>
              <p:grpSpPr>
                <a:xfrm>
                  <a:off x="818010" y="1639440"/>
                  <a:ext cx="11172697" cy="4387523"/>
                  <a:chOff x="-50195" y="1739589"/>
                  <a:chExt cx="11172697" cy="4387523"/>
                </a:xfrm>
              </p:grpSpPr>
              <p:pic>
                <p:nvPicPr>
                  <p:cNvPr id="168" name="Immagine 183">
                    <a:extLst>
                      <a:ext uri="{FF2B5EF4-FFF2-40B4-BE49-F238E27FC236}">
                        <a16:creationId xmlns:a16="http://schemas.microsoft.com/office/drawing/2014/main" id="{8DA861D8-728F-0E4B-5AE7-C6A1AC787ED6}"/>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blip>
                  <a:stretch>
                    <a:fillRect/>
                  </a:stretch>
                </p:blipFill>
                <p:spPr>
                  <a:xfrm rot="8055751">
                    <a:off x="2092513" y="2170121"/>
                    <a:ext cx="195764" cy="176359"/>
                  </a:xfrm>
                  <a:prstGeom prst="rect">
                    <a:avLst/>
                  </a:prstGeom>
                </p:spPr>
              </p:pic>
              <p:pic>
                <p:nvPicPr>
                  <p:cNvPr id="169" name="Immagine 211">
                    <a:extLst>
                      <a:ext uri="{FF2B5EF4-FFF2-40B4-BE49-F238E27FC236}">
                        <a16:creationId xmlns:a16="http://schemas.microsoft.com/office/drawing/2014/main" id="{80D00BAA-010D-E45C-0329-770D91DB0551}"/>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blip>
                  <a:stretch>
                    <a:fillRect/>
                  </a:stretch>
                </p:blipFill>
                <p:spPr>
                  <a:xfrm>
                    <a:off x="2244827" y="4937516"/>
                    <a:ext cx="296254" cy="273002"/>
                  </a:xfrm>
                  <a:prstGeom prst="rect">
                    <a:avLst/>
                  </a:prstGeom>
                </p:spPr>
              </p:pic>
              <p:sp>
                <p:nvSpPr>
                  <p:cNvPr id="170" name="Freeform 57">
                    <a:extLst>
                      <a:ext uri="{FF2B5EF4-FFF2-40B4-BE49-F238E27FC236}">
                        <a16:creationId xmlns:a16="http://schemas.microsoft.com/office/drawing/2014/main" id="{1F349BF0-2B02-31ED-3DB4-732F4AB44890}"/>
                      </a:ext>
                    </a:extLst>
                  </p:cNvPr>
                  <p:cNvSpPr>
                    <a:spLocks noEditPoints="1"/>
                  </p:cNvSpPr>
                  <p:nvPr/>
                </p:nvSpPr>
                <p:spPr bwMode="auto">
                  <a:xfrm>
                    <a:off x="5270209" y="1963809"/>
                    <a:ext cx="168624" cy="166286"/>
                  </a:xfrm>
                  <a:custGeom>
                    <a:avLst/>
                    <a:gdLst/>
                    <a:ahLst/>
                    <a:cxnLst>
                      <a:cxn ang="0">
                        <a:pos x="222" y="55"/>
                      </a:cxn>
                      <a:cxn ang="0">
                        <a:pos x="138" y="48"/>
                      </a:cxn>
                      <a:cxn ang="0">
                        <a:pos x="70" y="0"/>
                      </a:cxn>
                      <a:cxn ang="0">
                        <a:pos x="41" y="60"/>
                      </a:cxn>
                      <a:cxn ang="0">
                        <a:pos x="70" y="236"/>
                      </a:cxn>
                      <a:cxn ang="0">
                        <a:pos x="205" y="119"/>
                      </a:cxn>
                      <a:cxn ang="0">
                        <a:pos x="222" y="55"/>
                      </a:cxn>
                      <a:cxn ang="0">
                        <a:pos x="62" y="77"/>
                      </a:cxn>
                      <a:cxn ang="0">
                        <a:pos x="62" y="76"/>
                      </a:cxn>
                      <a:cxn ang="0">
                        <a:pos x="87" y="64"/>
                      </a:cxn>
                      <a:cxn ang="0">
                        <a:pos x="98" y="89"/>
                      </a:cxn>
                      <a:cxn ang="0">
                        <a:pos x="97" y="90"/>
                      </a:cxn>
                      <a:cxn ang="0">
                        <a:pos x="83" y="75"/>
                      </a:cxn>
                      <a:cxn ang="0">
                        <a:pos x="62" y="77"/>
                      </a:cxn>
                      <a:cxn ang="0">
                        <a:pos x="88" y="186"/>
                      </a:cxn>
                      <a:cxn ang="0">
                        <a:pos x="51" y="125"/>
                      </a:cxn>
                      <a:cxn ang="0">
                        <a:pos x="94" y="169"/>
                      </a:cxn>
                      <a:cxn ang="0">
                        <a:pos x="156" y="163"/>
                      </a:cxn>
                      <a:cxn ang="0">
                        <a:pos x="88" y="186"/>
                      </a:cxn>
                      <a:cxn ang="0">
                        <a:pos x="177" y="119"/>
                      </a:cxn>
                      <a:cxn ang="0">
                        <a:pos x="162" y="103"/>
                      </a:cxn>
                      <a:cxn ang="0">
                        <a:pos x="141" y="106"/>
                      </a:cxn>
                      <a:cxn ang="0">
                        <a:pos x="141" y="104"/>
                      </a:cxn>
                      <a:cxn ang="0">
                        <a:pos x="166" y="93"/>
                      </a:cxn>
                      <a:cxn ang="0">
                        <a:pos x="177" y="118"/>
                      </a:cxn>
                      <a:cxn ang="0">
                        <a:pos x="177" y="119"/>
                      </a:cxn>
                    </a:cxnLst>
                    <a:rect l="0" t="0" r="r" b="b"/>
                    <a:pathLst>
                      <a:path w="222" h="242">
                        <a:moveTo>
                          <a:pt x="222" y="55"/>
                        </a:moveTo>
                        <a:cubicBezTo>
                          <a:pt x="197" y="61"/>
                          <a:pt x="167" y="59"/>
                          <a:pt x="138" y="48"/>
                        </a:cubicBezTo>
                        <a:cubicBezTo>
                          <a:pt x="110" y="38"/>
                          <a:pt x="86" y="21"/>
                          <a:pt x="70" y="0"/>
                        </a:cubicBezTo>
                        <a:cubicBezTo>
                          <a:pt x="59" y="18"/>
                          <a:pt x="49" y="38"/>
                          <a:pt x="41" y="60"/>
                        </a:cubicBezTo>
                        <a:cubicBezTo>
                          <a:pt x="0" y="176"/>
                          <a:pt x="70" y="236"/>
                          <a:pt x="70" y="236"/>
                        </a:cubicBezTo>
                        <a:cubicBezTo>
                          <a:pt x="70" y="236"/>
                          <a:pt x="156" y="242"/>
                          <a:pt x="205" y="119"/>
                        </a:cubicBezTo>
                        <a:cubicBezTo>
                          <a:pt x="214" y="98"/>
                          <a:pt x="220" y="76"/>
                          <a:pt x="222" y="55"/>
                        </a:cubicBezTo>
                        <a:close/>
                        <a:moveTo>
                          <a:pt x="62" y="77"/>
                        </a:moveTo>
                        <a:cubicBezTo>
                          <a:pt x="62" y="77"/>
                          <a:pt x="62" y="76"/>
                          <a:pt x="62" y="76"/>
                        </a:cubicBezTo>
                        <a:cubicBezTo>
                          <a:pt x="66" y="66"/>
                          <a:pt x="77" y="61"/>
                          <a:pt x="87" y="64"/>
                        </a:cubicBezTo>
                        <a:cubicBezTo>
                          <a:pt x="97" y="68"/>
                          <a:pt x="102" y="79"/>
                          <a:pt x="98" y="89"/>
                        </a:cubicBezTo>
                        <a:cubicBezTo>
                          <a:pt x="98" y="89"/>
                          <a:pt x="98" y="90"/>
                          <a:pt x="97" y="90"/>
                        </a:cubicBezTo>
                        <a:cubicBezTo>
                          <a:pt x="95" y="83"/>
                          <a:pt x="90" y="77"/>
                          <a:pt x="83" y="75"/>
                        </a:cubicBezTo>
                        <a:cubicBezTo>
                          <a:pt x="75" y="72"/>
                          <a:pt x="68" y="73"/>
                          <a:pt x="62" y="77"/>
                        </a:cubicBezTo>
                        <a:close/>
                        <a:moveTo>
                          <a:pt x="88" y="186"/>
                        </a:moveTo>
                        <a:cubicBezTo>
                          <a:pt x="62" y="177"/>
                          <a:pt x="47" y="151"/>
                          <a:pt x="51" y="125"/>
                        </a:cubicBezTo>
                        <a:cubicBezTo>
                          <a:pt x="57" y="145"/>
                          <a:pt x="73" y="162"/>
                          <a:pt x="94" y="169"/>
                        </a:cubicBezTo>
                        <a:cubicBezTo>
                          <a:pt x="115" y="177"/>
                          <a:pt x="138" y="174"/>
                          <a:pt x="156" y="163"/>
                        </a:cubicBezTo>
                        <a:cubicBezTo>
                          <a:pt x="142" y="185"/>
                          <a:pt x="114" y="195"/>
                          <a:pt x="88" y="186"/>
                        </a:cubicBezTo>
                        <a:close/>
                        <a:moveTo>
                          <a:pt x="177" y="119"/>
                        </a:moveTo>
                        <a:cubicBezTo>
                          <a:pt x="175" y="112"/>
                          <a:pt x="169" y="106"/>
                          <a:pt x="162" y="103"/>
                        </a:cubicBezTo>
                        <a:cubicBezTo>
                          <a:pt x="155" y="101"/>
                          <a:pt x="147" y="102"/>
                          <a:pt x="141" y="106"/>
                        </a:cubicBezTo>
                        <a:cubicBezTo>
                          <a:pt x="141" y="105"/>
                          <a:pt x="141" y="105"/>
                          <a:pt x="141" y="104"/>
                        </a:cubicBezTo>
                        <a:cubicBezTo>
                          <a:pt x="145" y="94"/>
                          <a:pt x="156" y="89"/>
                          <a:pt x="166" y="93"/>
                        </a:cubicBezTo>
                        <a:cubicBezTo>
                          <a:pt x="176" y="97"/>
                          <a:pt x="181" y="108"/>
                          <a:pt x="177" y="118"/>
                        </a:cubicBezTo>
                        <a:cubicBezTo>
                          <a:pt x="177" y="118"/>
                          <a:pt x="177" y="118"/>
                          <a:pt x="177" y="119"/>
                        </a:cubicBezTo>
                        <a:close/>
                      </a:path>
                    </a:pathLst>
                  </a:custGeom>
                  <a:solidFill>
                    <a:srgbClr val="8E258D"/>
                  </a:solidFill>
                  <a:ln w="9525">
                    <a:noFill/>
                    <a:round/>
                    <a:headEnd/>
                    <a:tailEnd/>
                  </a:ln>
                </p:spPr>
                <p:txBody>
                  <a:bodyPr vert="horz" wrap="square" lIns="58435" tIns="29217" rIns="58435" bIns="29217" numCol="1" anchor="t" anchorCtr="0" compatLnSpc="1">
                    <a:prstTxWarp prst="textNoShape">
                      <a:avLst/>
                    </a:prstTxWarp>
                  </a:bodyPr>
                  <a:lstStyle/>
                  <a:p>
                    <a:pPr algn="l" defTabSz="844083" rtl="0">
                      <a:defRPr/>
                    </a:pPr>
                    <a:endParaRPr lang="en-GB" sz="448" kern="1200" dirty="0">
                      <a:solidFill>
                        <a:srgbClr val="00338D"/>
                      </a:solidFill>
                      <a:latin typeface="Arial"/>
                      <a:ea typeface="+mn-ea"/>
                      <a:cs typeface="+mn-cs"/>
                    </a:endParaRPr>
                  </a:p>
                </p:txBody>
              </p:sp>
              <p:sp>
                <p:nvSpPr>
                  <p:cNvPr id="171" name="Freeform 61">
                    <a:extLst>
                      <a:ext uri="{FF2B5EF4-FFF2-40B4-BE49-F238E27FC236}">
                        <a16:creationId xmlns:a16="http://schemas.microsoft.com/office/drawing/2014/main" id="{807612D4-B1C0-9D30-5648-56855498A1E4}"/>
                      </a:ext>
                    </a:extLst>
                  </p:cNvPr>
                  <p:cNvSpPr>
                    <a:spLocks/>
                  </p:cNvSpPr>
                  <p:nvPr/>
                </p:nvSpPr>
                <p:spPr bwMode="auto">
                  <a:xfrm>
                    <a:off x="5991873" y="1987777"/>
                    <a:ext cx="103306" cy="48733"/>
                  </a:xfrm>
                  <a:custGeom>
                    <a:avLst/>
                    <a:gdLst/>
                    <a:ahLst/>
                    <a:cxnLst>
                      <a:cxn ang="0">
                        <a:pos x="1" y="57"/>
                      </a:cxn>
                      <a:cxn ang="0">
                        <a:pos x="42" y="21"/>
                      </a:cxn>
                      <a:cxn ang="0">
                        <a:pos x="95" y="31"/>
                      </a:cxn>
                      <a:cxn ang="0">
                        <a:pos x="38" y="6"/>
                      </a:cxn>
                      <a:cxn ang="0">
                        <a:pos x="1" y="57"/>
                      </a:cxn>
                    </a:cxnLst>
                    <a:rect l="0" t="0" r="r" b="b"/>
                    <a:pathLst>
                      <a:path w="95" h="57">
                        <a:moveTo>
                          <a:pt x="1" y="57"/>
                        </a:moveTo>
                        <a:cubicBezTo>
                          <a:pt x="8" y="40"/>
                          <a:pt x="22" y="26"/>
                          <a:pt x="42" y="21"/>
                        </a:cubicBezTo>
                        <a:cubicBezTo>
                          <a:pt x="61" y="16"/>
                          <a:pt x="81" y="20"/>
                          <a:pt x="95" y="31"/>
                        </a:cubicBezTo>
                        <a:cubicBezTo>
                          <a:pt x="85" y="11"/>
                          <a:pt x="61" y="0"/>
                          <a:pt x="38" y="6"/>
                        </a:cubicBezTo>
                        <a:cubicBezTo>
                          <a:pt x="14" y="12"/>
                          <a:pt x="0" y="34"/>
                          <a:pt x="1" y="57"/>
                        </a:cubicBezTo>
                        <a:close/>
                      </a:path>
                    </a:pathLst>
                  </a:custGeom>
                  <a:solidFill>
                    <a:srgbClr val="FFFFFF"/>
                  </a:solidFill>
                  <a:ln w="9525">
                    <a:noFill/>
                    <a:round/>
                    <a:headEnd/>
                    <a:tailEnd/>
                  </a:ln>
                </p:spPr>
                <p:txBody>
                  <a:bodyPr vert="horz" wrap="square" lIns="58435" tIns="29217" rIns="58435" bIns="29217" numCol="1" anchor="t" anchorCtr="0" compatLnSpc="1">
                    <a:prstTxWarp prst="textNoShape">
                      <a:avLst/>
                    </a:prstTxWarp>
                  </a:bodyPr>
                  <a:lstStyle/>
                  <a:p>
                    <a:pPr algn="l" defTabSz="844083" rtl="0">
                      <a:defRPr/>
                    </a:pPr>
                    <a:endParaRPr lang="en-GB" sz="448" kern="1200" dirty="0">
                      <a:solidFill>
                        <a:srgbClr val="00338D"/>
                      </a:solidFill>
                      <a:latin typeface="Arial"/>
                      <a:ea typeface="+mn-ea"/>
                      <a:cs typeface="+mn-cs"/>
                    </a:endParaRPr>
                  </a:p>
                </p:txBody>
              </p:sp>
              <p:sp>
                <p:nvSpPr>
                  <p:cNvPr id="172" name="Freeform 62">
                    <a:extLst>
                      <a:ext uri="{FF2B5EF4-FFF2-40B4-BE49-F238E27FC236}">
                        <a16:creationId xmlns:a16="http://schemas.microsoft.com/office/drawing/2014/main" id="{5871E8D9-BC6E-8E05-EE29-4F86CCF0939F}"/>
                      </a:ext>
                    </a:extLst>
                  </p:cNvPr>
                  <p:cNvSpPr>
                    <a:spLocks/>
                  </p:cNvSpPr>
                  <p:nvPr/>
                </p:nvSpPr>
                <p:spPr bwMode="auto">
                  <a:xfrm>
                    <a:off x="6248807" y="1924260"/>
                    <a:ext cx="53386" cy="21355"/>
                  </a:xfrm>
                  <a:custGeom>
                    <a:avLst/>
                    <a:gdLst/>
                    <a:ahLst/>
                    <a:cxnLst>
                      <a:cxn ang="0">
                        <a:pos x="49" y="25"/>
                      </a:cxn>
                      <a:cxn ang="0">
                        <a:pos x="23" y="0"/>
                      </a:cxn>
                      <a:cxn ang="0">
                        <a:pos x="0" y="15"/>
                      </a:cxn>
                      <a:cxn ang="0">
                        <a:pos x="20" y="9"/>
                      </a:cxn>
                      <a:cxn ang="0">
                        <a:pos x="49" y="25"/>
                      </a:cxn>
                    </a:cxnLst>
                    <a:rect l="0" t="0" r="r" b="b"/>
                    <a:pathLst>
                      <a:path w="49" h="25">
                        <a:moveTo>
                          <a:pt x="49" y="25"/>
                        </a:moveTo>
                        <a:cubicBezTo>
                          <a:pt x="49" y="11"/>
                          <a:pt x="37" y="0"/>
                          <a:pt x="23" y="0"/>
                        </a:cubicBezTo>
                        <a:cubicBezTo>
                          <a:pt x="13" y="0"/>
                          <a:pt x="4" y="6"/>
                          <a:pt x="0" y="15"/>
                        </a:cubicBezTo>
                        <a:cubicBezTo>
                          <a:pt x="6" y="11"/>
                          <a:pt x="12" y="9"/>
                          <a:pt x="20" y="9"/>
                        </a:cubicBezTo>
                        <a:cubicBezTo>
                          <a:pt x="32" y="9"/>
                          <a:pt x="43" y="15"/>
                          <a:pt x="49" y="25"/>
                        </a:cubicBezTo>
                        <a:close/>
                      </a:path>
                    </a:pathLst>
                  </a:custGeom>
                  <a:solidFill>
                    <a:srgbClr val="FFFFFF"/>
                  </a:solidFill>
                  <a:ln w="9525">
                    <a:noFill/>
                    <a:round/>
                    <a:headEnd/>
                    <a:tailEnd/>
                  </a:ln>
                </p:spPr>
                <p:txBody>
                  <a:bodyPr vert="horz" wrap="square" lIns="58435" tIns="29217" rIns="58435" bIns="29217" numCol="1" anchor="t" anchorCtr="0" compatLnSpc="1">
                    <a:prstTxWarp prst="textNoShape">
                      <a:avLst/>
                    </a:prstTxWarp>
                  </a:bodyPr>
                  <a:lstStyle/>
                  <a:p>
                    <a:pPr algn="l" defTabSz="844083" rtl="0">
                      <a:defRPr/>
                    </a:pPr>
                    <a:endParaRPr lang="en-GB" sz="1151" kern="1200" dirty="0">
                      <a:solidFill>
                        <a:srgbClr val="00338D"/>
                      </a:solidFill>
                      <a:latin typeface="Arial"/>
                      <a:ea typeface="+mn-ea"/>
                      <a:cs typeface="+mn-cs"/>
                    </a:endParaRPr>
                  </a:p>
                </p:txBody>
              </p:sp>
              <p:sp>
                <p:nvSpPr>
                  <p:cNvPr id="173" name="Freeform 63">
                    <a:extLst>
                      <a:ext uri="{FF2B5EF4-FFF2-40B4-BE49-F238E27FC236}">
                        <a16:creationId xmlns:a16="http://schemas.microsoft.com/office/drawing/2014/main" id="{CBA68284-6F95-17E1-CEC0-B8CEFED62A31}"/>
                      </a:ext>
                    </a:extLst>
                  </p:cNvPr>
                  <p:cNvSpPr>
                    <a:spLocks/>
                  </p:cNvSpPr>
                  <p:nvPr/>
                </p:nvSpPr>
                <p:spPr bwMode="auto">
                  <a:xfrm>
                    <a:off x="6171847" y="1935211"/>
                    <a:ext cx="44373" cy="36139"/>
                  </a:xfrm>
                  <a:custGeom>
                    <a:avLst/>
                    <a:gdLst/>
                    <a:ahLst/>
                    <a:cxnLst>
                      <a:cxn ang="0">
                        <a:pos x="41" y="7"/>
                      </a:cxn>
                      <a:cxn ang="0">
                        <a:pos x="6" y="14"/>
                      </a:cxn>
                      <a:cxn ang="0">
                        <a:pos x="5" y="42"/>
                      </a:cxn>
                      <a:cxn ang="0">
                        <a:pos x="11" y="22"/>
                      </a:cxn>
                      <a:cxn ang="0">
                        <a:pos x="41" y="7"/>
                      </a:cxn>
                    </a:cxnLst>
                    <a:rect l="0" t="0" r="r" b="b"/>
                    <a:pathLst>
                      <a:path w="41" h="42">
                        <a:moveTo>
                          <a:pt x="41" y="7"/>
                        </a:moveTo>
                        <a:cubicBezTo>
                          <a:pt x="29" y="0"/>
                          <a:pt x="13" y="3"/>
                          <a:pt x="6" y="14"/>
                        </a:cubicBezTo>
                        <a:cubicBezTo>
                          <a:pt x="0" y="23"/>
                          <a:pt x="0" y="33"/>
                          <a:pt x="5" y="42"/>
                        </a:cubicBezTo>
                        <a:cubicBezTo>
                          <a:pt x="5" y="35"/>
                          <a:pt x="7" y="28"/>
                          <a:pt x="11" y="22"/>
                        </a:cubicBezTo>
                        <a:cubicBezTo>
                          <a:pt x="18" y="12"/>
                          <a:pt x="29" y="7"/>
                          <a:pt x="41" y="7"/>
                        </a:cubicBezTo>
                        <a:close/>
                      </a:path>
                    </a:pathLst>
                  </a:custGeom>
                  <a:solidFill>
                    <a:srgbClr val="FFFFFF"/>
                  </a:solidFill>
                  <a:ln w="9525">
                    <a:noFill/>
                    <a:round/>
                    <a:headEnd/>
                    <a:tailEnd/>
                  </a:ln>
                </p:spPr>
                <p:txBody>
                  <a:bodyPr vert="horz" wrap="square" lIns="58435" tIns="29217" rIns="58435" bIns="29217" numCol="1" anchor="t" anchorCtr="0" compatLnSpc="1">
                    <a:prstTxWarp prst="textNoShape">
                      <a:avLst/>
                    </a:prstTxWarp>
                  </a:bodyPr>
                  <a:lstStyle/>
                  <a:p>
                    <a:pPr algn="l" defTabSz="844083" rtl="0">
                      <a:defRPr/>
                    </a:pPr>
                    <a:endParaRPr lang="en-GB" sz="1151" kern="1200" dirty="0">
                      <a:solidFill>
                        <a:srgbClr val="00338D"/>
                      </a:solidFill>
                      <a:latin typeface="Arial"/>
                      <a:ea typeface="+mn-ea"/>
                      <a:cs typeface="+mn-cs"/>
                    </a:endParaRPr>
                  </a:p>
                </p:txBody>
              </p:sp>
              <p:cxnSp>
                <p:nvCxnSpPr>
                  <p:cNvPr id="174" name="Connettore 1 112">
                    <a:extLst>
                      <a:ext uri="{FF2B5EF4-FFF2-40B4-BE49-F238E27FC236}">
                        <a16:creationId xmlns:a16="http://schemas.microsoft.com/office/drawing/2014/main" id="{2CB8B5F4-B1F4-1B41-D0BA-721900236423}"/>
                      </a:ext>
                    </a:extLst>
                  </p:cNvPr>
                  <p:cNvCxnSpPr>
                    <a:cxnSpLocks noChangeShapeType="1"/>
                    <a:stCxn id="237" idx="0"/>
                  </p:cNvCxnSpPr>
                  <p:nvPr/>
                </p:nvCxnSpPr>
                <p:spPr bwMode="auto">
                  <a:xfrm flipV="1">
                    <a:off x="2427884" y="3527248"/>
                    <a:ext cx="16110" cy="1085429"/>
                  </a:xfrm>
                  <a:prstGeom prst="line">
                    <a:avLst/>
                  </a:prstGeom>
                  <a:noFill/>
                  <a:ln w="9525" algn="ctr">
                    <a:solidFill>
                      <a:schemeClr val="tx1">
                        <a:lumMod val="50000"/>
                        <a:lumOff val="50000"/>
                      </a:schemeClr>
                    </a:solidFill>
                    <a:round/>
                    <a:headEnd/>
                    <a:tailEnd/>
                  </a:ln>
                </p:spPr>
              </p:cxnSp>
              <p:pic>
                <p:nvPicPr>
                  <p:cNvPr id="175" name="Immagine 68">
                    <a:extLst>
                      <a:ext uri="{FF2B5EF4-FFF2-40B4-BE49-F238E27FC236}">
                        <a16:creationId xmlns:a16="http://schemas.microsoft.com/office/drawing/2014/main" id="{239C41E4-0A6D-E7CC-509C-F13F8AF826C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36704" y="5283684"/>
                    <a:ext cx="290264" cy="207659"/>
                  </a:xfrm>
                  <a:prstGeom prst="rect">
                    <a:avLst/>
                  </a:prstGeom>
                </p:spPr>
              </p:pic>
              <p:cxnSp>
                <p:nvCxnSpPr>
                  <p:cNvPr id="176" name="Connettore 1 5">
                    <a:extLst>
                      <a:ext uri="{FF2B5EF4-FFF2-40B4-BE49-F238E27FC236}">
                        <a16:creationId xmlns:a16="http://schemas.microsoft.com/office/drawing/2014/main" id="{3B2BD2D8-E4D6-2F22-E76E-4B7C263DCB02}"/>
                      </a:ext>
                    </a:extLst>
                  </p:cNvPr>
                  <p:cNvCxnSpPr>
                    <a:cxnSpLocks noChangeShapeType="1"/>
                    <a:stCxn id="249" idx="2"/>
                  </p:cNvCxnSpPr>
                  <p:nvPr/>
                </p:nvCxnSpPr>
                <p:spPr bwMode="auto">
                  <a:xfrm flipH="1">
                    <a:off x="323884" y="2502678"/>
                    <a:ext cx="121189" cy="1007033"/>
                  </a:xfrm>
                  <a:prstGeom prst="line">
                    <a:avLst/>
                  </a:prstGeom>
                  <a:noFill/>
                  <a:ln w="9525" algn="ctr">
                    <a:solidFill>
                      <a:schemeClr val="tx1">
                        <a:lumMod val="50000"/>
                        <a:lumOff val="50000"/>
                      </a:schemeClr>
                    </a:solidFill>
                    <a:round/>
                    <a:headEnd/>
                    <a:tailEnd/>
                  </a:ln>
                </p:spPr>
              </p:cxnSp>
              <p:sp>
                <p:nvSpPr>
                  <p:cNvPr id="177" name="CasellaDiTesto 7">
                    <a:extLst>
                      <a:ext uri="{FF2B5EF4-FFF2-40B4-BE49-F238E27FC236}">
                        <a16:creationId xmlns:a16="http://schemas.microsoft.com/office/drawing/2014/main" id="{19BA732A-BA3C-D5C8-AB4B-0A7D1F705C28}"/>
                      </a:ext>
                    </a:extLst>
                  </p:cNvPr>
                  <p:cNvSpPr txBox="1">
                    <a:spLocks noChangeArrowheads="1"/>
                  </p:cNvSpPr>
                  <p:nvPr/>
                </p:nvSpPr>
                <p:spPr bwMode="auto">
                  <a:xfrm>
                    <a:off x="157552" y="3627355"/>
                    <a:ext cx="612495" cy="264621"/>
                  </a:xfrm>
                  <a:prstGeom prst="rect">
                    <a:avLst/>
                  </a:prstGeom>
                  <a:noFill/>
                  <a:ln w="9525">
                    <a:noFill/>
                    <a:miter lim="800000"/>
                    <a:headEnd/>
                    <a:tailEnd/>
                  </a:ln>
                </p:spPr>
                <p:txBody>
                  <a:bodyPr>
                    <a:spAutoFit/>
                  </a:bodyPr>
                  <a:lstStyle/>
                  <a:p>
                    <a:pPr algn="ctr" defTabSz="844083" rtl="0">
                      <a:spcBef>
                        <a:spcPct val="50000"/>
                      </a:spcBef>
                      <a:defRPr/>
                    </a:pPr>
                    <a:r>
                      <a:rPr lang="it-IT" sz="448" b="1" i="1" kern="1200" dirty="0">
                        <a:solidFill>
                          <a:srgbClr val="00338D"/>
                        </a:solidFill>
                        <a:latin typeface="Arial"/>
                        <a:ea typeface="+mn-ea"/>
                        <a:cs typeface="+mn-cs"/>
                      </a:rPr>
                      <a:t>Giugno 2001</a:t>
                    </a:r>
                    <a:endParaRPr lang="en-US" sz="448" b="1" i="1" kern="1200" dirty="0">
                      <a:solidFill>
                        <a:srgbClr val="00338D"/>
                      </a:solidFill>
                      <a:latin typeface="Arial"/>
                      <a:ea typeface="+mn-ea"/>
                      <a:cs typeface="+mn-cs"/>
                    </a:endParaRPr>
                  </a:p>
                </p:txBody>
              </p:sp>
              <p:sp>
                <p:nvSpPr>
                  <p:cNvPr id="178" name="CasellaDiTesto 9">
                    <a:extLst>
                      <a:ext uri="{FF2B5EF4-FFF2-40B4-BE49-F238E27FC236}">
                        <a16:creationId xmlns:a16="http://schemas.microsoft.com/office/drawing/2014/main" id="{95B58CAE-EE65-2498-833F-4F0C12447914}"/>
                      </a:ext>
                    </a:extLst>
                  </p:cNvPr>
                  <p:cNvSpPr txBox="1">
                    <a:spLocks noChangeArrowheads="1"/>
                  </p:cNvSpPr>
                  <p:nvPr/>
                </p:nvSpPr>
                <p:spPr bwMode="auto">
                  <a:xfrm>
                    <a:off x="373878" y="3979781"/>
                    <a:ext cx="886254" cy="783902"/>
                  </a:xfrm>
                  <a:prstGeom prst="rect">
                    <a:avLst/>
                  </a:prstGeom>
                  <a:noFill/>
                  <a:ln w="9525">
                    <a:noFill/>
                    <a:miter lim="800000"/>
                    <a:headEnd/>
                    <a:tailEnd/>
                  </a:ln>
                </p:spPr>
                <p:txBody>
                  <a:bodyPr lIns="21236" tIns="21236" rIns="21236" bIns="21236">
                    <a:spAutoFit/>
                  </a:bodyPr>
                  <a:lstStyle/>
                  <a:p>
                    <a:pPr algn="ctr" defTabSz="844083" rtl="0">
                      <a:defRPr/>
                    </a:pPr>
                    <a:r>
                      <a:rPr lang="it-IT" sz="692" kern="1200" dirty="0">
                        <a:solidFill>
                          <a:srgbClr val="00338D"/>
                        </a:solidFill>
                        <a:latin typeface="Arial"/>
                        <a:ea typeface="+mn-ea"/>
                        <a:cs typeface="+mn-cs"/>
                      </a:rPr>
                      <a:t>Falsità in monete,             in carte di pubblico credito e in valori        di bollo</a:t>
                    </a:r>
                    <a:endParaRPr lang="en-US" sz="692" kern="1200" dirty="0">
                      <a:solidFill>
                        <a:srgbClr val="00338D"/>
                      </a:solidFill>
                      <a:latin typeface="Arial"/>
                      <a:ea typeface="+mn-ea"/>
                      <a:cs typeface="+mn-cs"/>
                    </a:endParaRPr>
                  </a:p>
                </p:txBody>
              </p:sp>
              <p:sp>
                <p:nvSpPr>
                  <p:cNvPr id="179" name="CasellaDiTesto 10">
                    <a:extLst>
                      <a:ext uri="{FF2B5EF4-FFF2-40B4-BE49-F238E27FC236}">
                        <a16:creationId xmlns:a16="http://schemas.microsoft.com/office/drawing/2014/main" id="{901BEF90-666E-2906-270E-3CB5CA50EB86}"/>
                      </a:ext>
                    </a:extLst>
                  </p:cNvPr>
                  <p:cNvSpPr txBox="1">
                    <a:spLocks noChangeArrowheads="1"/>
                  </p:cNvSpPr>
                  <p:nvPr/>
                </p:nvSpPr>
                <p:spPr bwMode="auto">
                  <a:xfrm>
                    <a:off x="374122" y="3129722"/>
                    <a:ext cx="715636" cy="264621"/>
                  </a:xfrm>
                  <a:prstGeom prst="rect">
                    <a:avLst/>
                  </a:prstGeom>
                  <a:noFill/>
                  <a:ln w="9525">
                    <a:noFill/>
                    <a:miter lim="800000"/>
                    <a:headEnd/>
                    <a:tailEnd/>
                  </a:ln>
                </p:spPr>
                <p:txBody>
                  <a:bodyPr wrap="square">
                    <a:spAutoFit/>
                  </a:bodyPr>
                  <a:lstStyle/>
                  <a:p>
                    <a:pPr algn="ctr" defTabSz="844083" rtl="0">
                      <a:spcBef>
                        <a:spcPct val="50000"/>
                      </a:spcBef>
                      <a:defRPr/>
                    </a:pPr>
                    <a:r>
                      <a:rPr lang="it-IT" sz="448" b="1" i="1" kern="1200" dirty="0">
                        <a:solidFill>
                          <a:srgbClr val="00338D"/>
                        </a:solidFill>
                        <a:latin typeface="Arial"/>
                        <a:ea typeface="+mn-ea"/>
                        <a:cs typeface="+mn-cs"/>
                      </a:rPr>
                      <a:t>Settembre 2001</a:t>
                    </a:r>
                    <a:endParaRPr lang="en-US" sz="448" b="1" i="1" kern="1200" dirty="0">
                      <a:solidFill>
                        <a:srgbClr val="00338D"/>
                      </a:solidFill>
                      <a:latin typeface="Arial"/>
                      <a:ea typeface="+mn-ea"/>
                      <a:cs typeface="+mn-cs"/>
                    </a:endParaRPr>
                  </a:p>
                </p:txBody>
              </p:sp>
              <p:cxnSp>
                <p:nvCxnSpPr>
                  <p:cNvPr id="180" name="Connettore 1 11">
                    <a:extLst>
                      <a:ext uri="{FF2B5EF4-FFF2-40B4-BE49-F238E27FC236}">
                        <a16:creationId xmlns:a16="http://schemas.microsoft.com/office/drawing/2014/main" id="{A644C078-D9B7-CC48-2BFB-191789AA18D6}"/>
                      </a:ext>
                    </a:extLst>
                  </p:cNvPr>
                  <p:cNvCxnSpPr>
                    <a:cxnSpLocks noChangeShapeType="1"/>
                  </p:cNvCxnSpPr>
                  <p:nvPr/>
                </p:nvCxnSpPr>
                <p:spPr bwMode="auto">
                  <a:xfrm>
                    <a:off x="1039170" y="3014679"/>
                    <a:ext cx="0" cy="507314"/>
                  </a:xfrm>
                  <a:prstGeom prst="line">
                    <a:avLst/>
                  </a:prstGeom>
                  <a:noFill/>
                  <a:ln w="9525" algn="ctr">
                    <a:solidFill>
                      <a:schemeClr val="tx1">
                        <a:lumMod val="50000"/>
                        <a:lumOff val="50000"/>
                      </a:schemeClr>
                    </a:solidFill>
                    <a:round/>
                    <a:headEnd/>
                    <a:tailEnd/>
                  </a:ln>
                </p:spPr>
              </p:cxnSp>
              <p:sp>
                <p:nvSpPr>
                  <p:cNvPr id="181" name="CasellaDiTesto 12">
                    <a:extLst>
                      <a:ext uri="{FF2B5EF4-FFF2-40B4-BE49-F238E27FC236}">
                        <a16:creationId xmlns:a16="http://schemas.microsoft.com/office/drawing/2014/main" id="{7D8D4959-399D-262D-8501-F5D8F4E7C846}"/>
                      </a:ext>
                    </a:extLst>
                  </p:cNvPr>
                  <p:cNvSpPr txBox="1">
                    <a:spLocks noChangeArrowheads="1"/>
                  </p:cNvSpPr>
                  <p:nvPr/>
                </p:nvSpPr>
                <p:spPr bwMode="auto">
                  <a:xfrm>
                    <a:off x="788523" y="2699347"/>
                    <a:ext cx="612494" cy="294168"/>
                  </a:xfrm>
                  <a:prstGeom prst="rect">
                    <a:avLst/>
                  </a:prstGeom>
                  <a:noFill/>
                  <a:ln w="9525">
                    <a:noFill/>
                    <a:miter lim="800000"/>
                    <a:headEnd/>
                    <a:tailEnd/>
                  </a:ln>
                </p:spPr>
                <p:txBody>
                  <a:bodyPr lIns="21236" tIns="21236" rIns="21236" bIns="21236">
                    <a:spAutoFit/>
                  </a:bodyPr>
                  <a:lstStyle/>
                  <a:p>
                    <a:pPr algn="ctr" defTabSz="844083" rtl="0">
                      <a:spcBef>
                        <a:spcPct val="50000"/>
                      </a:spcBef>
                      <a:defRPr/>
                    </a:pPr>
                    <a:r>
                      <a:rPr lang="it-IT" sz="692" kern="1200" dirty="0">
                        <a:solidFill>
                          <a:srgbClr val="00338D"/>
                        </a:solidFill>
                        <a:latin typeface="Arial"/>
                        <a:ea typeface="+mn-ea"/>
                        <a:cs typeface="+mn-cs"/>
                      </a:rPr>
                      <a:t>Reati societari</a:t>
                    </a:r>
                    <a:endParaRPr lang="en-US" sz="692" kern="1200" dirty="0">
                      <a:solidFill>
                        <a:srgbClr val="00338D"/>
                      </a:solidFill>
                      <a:latin typeface="Arial"/>
                      <a:ea typeface="+mn-ea"/>
                      <a:cs typeface="+mn-cs"/>
                    </a:endParaRPr>
                  </a:p>
                </p:txBody>
              </p:sp>
              <p:sp>
                <p:nvSpPr>
                  <p:cNvPr id="182" name="CasellaDiTesto 13">
                    <a:extLst>
                      <a:ext uri="{FF2B5EF4-FFF2-40B4-BE49-F238E27FC236}">
                        <a16:creationId xmlns:a16="http://schemas.microsoft.com/office/drawing/2014/main" id="{0488C934-CE2E-6C6D-73D5-F6BE9140BB92}"/>
                      </a:ext>
                    </a:extLst>
                  </p:cNvPr>
                  <p:cNvSpPr txBox="1">
                    <a:spLocks noChangeArrowheads="1"/>
                  </p:cNvSpPr>
                  <p:nvPr/>
                </p:nvSpPr>
                <p:spPr bwMode="auto">
                  <a:xfrm>
                    <a:off x="765079" y="3621520"/>
                    <a:ext cx="612494" cy="264621"/>
                  </a:xfrm>
                  <a:prstGeom prst="rect">
                    <a:avLst/>
                  </a:prstGeom>
                  <a:noFill/>
                  <a:ln w="9525">
                    <a:noFill/>
                    <a:miter lim="800000"/>
                    <a:headEnd/>
                    <a:tailEnd/>
                  </a:ln>
                </p:spPr>
                <p:txBody>
                  <a:bodyPr>
                    <a:spAutoFit/>
                  </a:bodyPr>
                  <a:lstStyle/>
                  <a:p>
                    <a:pPr algn="ctr" defTabSz="844083" rtl="0">
                      <a:spcBef>
                        <a:spcPct val="50000"/>
                      </a:spcBef>
                      <a:defRPr/>
                    </a:pPr>
                    <a:r>
                      <a:rPr lang="it-IT" sz="448" b="1" i="1" kern="1200" dirty="0">
                        <a:solidFill>
                          <a:srgbClr val="00338D"/>
                        </a:solidFill>
                        <a:latin typeface="Arial"/>
                        <a:ea typeface="+mn-ea"/>
                        <a:cs typeface="+mn-cs"/>
                      </a:rPr>
                      <a:t>Aprile</a:t>
                    </a:r>
                    <a:br>
                      <a:rPr lang="it-IT" sz="448" b="1" i="1" kern="1200" dirty="0">
                        <a:solidFill>
                          <a:srgbClr val="00338D"/>
                        </a:solidFill>
                        <a:latin typeface="Arial"/>
                        <a:ea typeface="+mn-ea"/>
                        <a:cs typeface="+mn-cs"/>
                      </a:rPr>
                    </a:br>
                    <a:r>
                      <a:rPr lang="it-IT" sz="448" b="1" i="1" kern="1200" dirty="0">
                        <a:solidFill>
                          <a:srgbClr val="00338D"/>
                        </a:solidFill>
                        <a:latin typeface="Arial"/>
                        <a:ea typeface="+mn-ea"/>
                        <a:cs typeface="+mn-cs"/>
                      </a:rPr>
                      <a:t>2002</a:t>
                    </a:r>
                    <a:endParaRPr lang="en-US" sz="448" b="1" i="1" kern="1200" dirty="0">
                      <a:solidFill>
                        <a:srgbClr val="00338D"/>
                      </a:solidFill>
                      <a:latin typeface="Arial"/>
                      <a:ea typeface="+mn-ea"/>
                      <a:cs typeface="+mn-cs"/>
                    </a:endParaRPr>
                  </a:p>
                </p:txBody>
              </p:sp>
              <p:sp>
                <p:nvSpPr>
                  <p:cNvPr id="183" name="CasellaDiTesto 15">
                    <a:extLst>
                      <a:ext uri="{FF2B5EF4-FFF2-40B4-BE49-F238E27FC236}">
                        <a16:creationId xmlns:a16="http://schemas.microsoft.com/office/drawing/2014/main" id="{2756F983-19B1-99DB-FA1F-DA7BBFAE37AB}"/>
                      </a:ext>
                    </a:extLst>
                  </p:cNvPr>
                  <p:cNvSpPr txBox="1">
                    <a:spLocks noChangeArrowheads="1"/>
                  </p:cNvSpPr>
                  <p:nvPr/>
                </p:nvSpPr>
                <p:spPr bwMode="auto">
                  <a:xfrm>
                    <a:off x="927396" y="4891548"/>
                    <a:ext cx="880258" cy="661469"/>
                  </a:xfrm>
                  <a:prstGeom prst="rect">
                    <a:avLst/>
                  </a:prstGeom>
                  <a:noFill/>
                  <a:ln w="9525">
                    <a:noFill/>
                    <a:miter lim="800000"/>
                    <a:headEnd/>
                    <a:tailEnd/>
                  </a:ln>
                </p:spPr>
                <p:txBody>
                  <a:bodyPr wrap="square" lIns="21236" tIns="21236" rIns="21236" bIns="21236">
                    <a:spAutoFit/>
                  </a:bodyPr>
                  <a:lstStyle/>
                  <a:p>
                    <a:pPr algn="ctr" defTabSz="844083" rtl="0">
                      <a:spcBef>
                        <a:spcPct val="50000"/>
                      </a:spcBef>
                      <a:defRPr/>
                    </a:pPr>
                    <a:r>
                      <a:rPr lang="it-IT" sz="692" kern="1200" dirty="0">
                        <a:solidFill>
                          <a:srgbClr val="00338D"/>
                        </a:solidFill>
                        <a:latin typeface="Arial"/>
                        <a:ea typeface="+mn-ea"/>
                        <a:cs typeface="+mn-cs"/>
                      </a:rPr>
                      <a:t>Reati con finalità di terrorismo o di eversione dell’ordine democratico </a:t>
                    </a:r>
                    <a:endParaRPr lang="en-US" sz="692" kern="1200" dirty="0">
                      <a:solidFill>
                        <a:srgbClr val="00338D"/>
                      </a:solidFill>
                      <a:latin typeface="Arial"/>
                      <a:ea typeface="+mn-ea"/>
                      <a:cs typeface="+mn-cs"/>
                    </a:endParaRPr>
                  </a:p>
                </p:txBody>
              </p:sp>
              <p:sp>
                <p:nvSpPr>
                  <p:cNvPr id="184" name="CasellaDiTesto 16">
                    <a:extLst>
                      <a:ext uri="{FF2B5EF4-FFF2-40B4-BE49-F238E27FC236}">
                        <a16:creationId xmlns:a16="http://schemas.microsoft.com/office/drawing/2014/main" id="{045186F2-6C86-AFD6-5CE6-8BC51E91B5D4}"/>
                      </a:ext>
                    </a:extLst>
                  </p:cNvPr>
                  <p:cNvSpPr txBox="1">
                    <a:spLocks noChangeArrowheads="1"/>
                  </p:cNvSpPr>
                  <p:nvPr/>
                </p:nvSpPr>
                <p:spPr bwMode="auto">
                  <a:xfrm>
                    <a:off x="1077824" y="3115328"/>
                    <a:ext cx="514266" cy="264621"/>
                  </a:xfrm>
                  <a:prstGeom prst="rect">
                    <a:avLst/>
                  </a:prstGeom>
                  <a:noFill/>
                  <a:ln w="9525">
                    <a:noFill/>
                    <a:miter lim="800000"/>
                    <a:headEnd/>
                    <a:tailEnd/>
                  </a:ln>
                </p:spPr>
                <p:txBody>
                  <a:bodyPr wrap="square">
                    <a:spAutoFit/>
                  </a:bodyPr>
                  <a:lstStyle/>
                  <a:p>
                    <a:pPr algn="ctr" defTabSz="844083" rtl="0">
                      <a:spcBef>
                        <a:spcPct val="50000"/>
                      </a:spcBef>
                      <a:defRPr/>
                    </a:pPr>
                    <a:r>
                      <a:rPr lang="it-IT" sz="448" b="1" i="1" kern="1200" dirty="0">
                        <a:solidFill>
                          <a:srgbClr val="00338D"/>
                        </a:solidFill>
                        <a:latin typeface="Arial"/>
                        <a:ea typeface="+mn-ea"/>
                        <a:cs typeface="+mn-cs"/>
                      </a:rPr>
                      <a:t>Gennaio 2003</a:t>
                    </a:r>
                    <a:endParaRPr lang="en-US" sz="448" b="1" i="1" kern="1200" dirty="0">
                      <a:solidFill>
                        <a:srgbClr val="00338D"/>
                      </a:solidFill>
                      <a:latin typeface="Arial"/>
                      <a:ea typeface="+mn-ea"/>
                      <a:cs typeface="+mn-cs"/>
                    </a:endParaRPr>
                  </a:p>
                </p:txBody>
              </p:sp>
              <p:cxnSp>
                <p:nvCxnSpPr>
                  <p:cNvPr id="185" name="Connettore 1 17">
                    <a:extLst>
                      <a:ext uri="{FF2B5EF4-FFF2-40B4-BE49-F238E27FC236}">
                        <a16:creationId xmlns:a16="http://schemas.microsoft.com/office/drawing/2014/main" id="{0B42142A-D8EF-C027-FA25-6B53160A706B}"/>
                      </a:ext>
                    </a:extLst>
                  </p:cNvPr>
                  <p:cNvCxnSpPr>
                    <a:cxnSpLocks noChangeShapeType="1"/>
                  </p:cNvCxnSpPr>
                  <p:nvPr/>
                </p:nvCxnSpPr>
                <p:spPr bwMode="auto">
                  <a:xfrm>
                    <a:off x="1605873" y="2647470"/>
                    <a:ext cx="0" cy="797538"/>
                  </a:xfrm>
                  <a:prstGeom prst="line">
                    <a:avLst/>
                  </a:prstGeom>
                  <a:noFill/>
                  <a:ln w="9525" algn="ctr">
                    <a:solidFill>
                      <a:schemeClr val="tx1">
                        <a:lumMod val="50000"/>
                        <a:lumOff val="50000"/>
                      </a:schemeClr>
                    </a:solidFill>
                    <a:round/>
                    <a:headEnd/>
                    <a:tailEnd/>
                  </a:ln>
                </p:spPr>
              </p:cxnSp>
              <p:sp>
                <p:nvSpPr>
                  <p:cNvPr id="186" name="CasellaDiTesto 19">
                    <a:extLst>
                      <a:ext uri="{FF2B5EF4-FFF2-40B4-BE49-F238E27FC236}">
                        <a16:creationId xmlns:a16="http://schemas.microsoft.com/office/drawing/2014/main" id="{16B3B612-C0AE-0566-F30B-FCD1FF65900E}"/>
                      </a:ext>
                    </a:extLst>
                  </p:cNvPr>
                  <p:cNvSpPr txBox="1">
                    <a:spLocks noChangeArrowheads="1"/>
                  </p:cNvSpPr>
                  <p:nvPr/>
                </p:nvSpPr>
                <p:spPr bwMode="auto">
                  <a:xfrm>
                    <a:off x="1340795" y="3621520"/>
                    <a:ext cx="612494" cy="264621"/>
                  </a:xfrm>
                  <a:prstGeom prst="rect">
                    <a:avLst/>
                  </a:prstGeom>
                  <a:noFill/>
                  <a:ln w="9525">
                    <a:noFill/>
                    <a:miter lim="800000"/>
                    <a:headEnd/>
                    <a:tailEnd/>
                  </a:ln>
                </p:spPr>
                <p:txBody>
                  <a:bodyPr>
                    <a:spAutoFit/>
                  </a:bodyPr>
                  <a:lstStyle/>
                  <a:p>
                    <a:pPr algn="ctr" defTabSz="844083" rtl="0">
                      <a:spcBef>
                        <a:spcPct val="50000"/>
                      </a:spcBef>
                      <a:defRPr/>
                    </a:pPr>
                    <a:r>
                      <a:rPr lang="it-IT" sz="448" b="1" i="1" kern="1200" dirty="0">
                        <a:solidFill>
                          <a:srgbClr val="00338D"/>
                        </a:solidFill>
                        <a:latin typeface="Arial"/>
                        <a:ea typeface="+mn-ea"/>
                        <a:cs typeface="+mn-cs"/>
                      </a:rPr>
                      <a:t>Agosto 2003</a:t>
                    </a:r>
                    <a:endParaRPr lang="en-US" sz="448" b="1" i="1" kern="1200" dirty="0">
                      <a:solidFill>
                        <a:srgbClr val="00338D"/>
                      </a:solidFill>
                      <a:latin typeface="Arial"/>
                      <a:ea typeface="+mn-ea"/>
                      <a:cs typeface="+mn-cs"/>
                    </a:endParaRPr>
                  </a:p>
                </p:txBody>
              </p:sp>
              <p:sp>
                <p:nvSpPr>
                  <p:cNvPr id="187" name="CasellaDiTesto 21">
                    <a:extLst>
                      <a:ext uri="{FF2B5EF4-FFF2-40B4-BE49-F238E27FC236}">
                        <a16:creationId xmlns:a16="http://schemas.microsoft.com/office/drawing/2014/main" id="{BF89A013-E464-F256-D72D-06188DAF6937}"/>
                      </a:ext>
                    </a:extLst>
                  </p:cNvPr>
                  <p:cNvSpPr txBox="1">
                    <a:spLocks noChangeArrowheads="1"/>
                  </p:cNvSpPr>
                  <p:nvPr/>
                </p:nvSpPr>
                <p:spPr bwMode="auto">
                  <a:xfrm>
                    <a:off x="1602237" y="4184198"/>
                    <a:ext cx="612494" cy="294168"/>
                  </a:xfrm>
                  <a:prstGeom prst="rect">
                    <a:avLst/>
                  </a:prstGeom>
                  <a:noFill/>
                  <a:ln w="9525">
                    <a:noFill/>
                    <a:miter lim="800000"/>
                    <a:headEnd/>
                    <a:tailEnd/>
                  </a:ln>
                </p:spPr>
                <p:txBody>
                  <a:bodyPr lIns="21236" tIns="21236" rIns="21236" bIns="21236">
                    <a:spAutoFit/>
                  </a:bodyPr>
                  <a:lstStyle/>
                  <a:p>
                    <a:pPr algn="ctr" defTabSz="844083" rtl="0">
                      <a:spcBef>
                        <a:spcPct val="50000"/>
                      </a:spcBef>
                      <a:defRPr/>
                    </a:pPr>
                    <a:r>
                      <a:rPr lang="it-IT" sz="692" kern="1200" dirty="0">
                        <a:solidFill>
                          <a:srgbClr val="00338D"/>
                        </a:solidFill>
                        <a:latin typeface="Arial"/>
                        <a:ea typeface="+mn-ea"/>
                        <a:cs typeface="+mn-cs"/>
                      </a:rPr>
                      <a:t>Abusi di mercato </a:t>
                    </a:r>
                    <a:endParaRPr lang="en-US" sz="692" kern="1200" dirty="0">
                      <a:solidFill>
                        <a:srgbClr val="00338D"/>
                      </a:solidFill>
                      <a:latin typeface="Arial"/>
                      <a:ea typeface="+mn-ea"/>
                      <a:cs typeface="+mn-cs"/>
                    </a:endParaRPr>
                  </a:p>
                </p:txBody>
              </p:sp>
              <p:sp>
                <p:nvSpPr>
                  <p:cNvPr id="188" name="CasellaDiTesto 22">
                    <a:extLst>
                      <a:ext uri="{FF2B5EF4-FFF2-40B4-BE49-F238E27FC236}">
                        <a16:creationId xmlns:a16="http://schemas.microsoft.com/office/drawing/2014/main" id="{D60721A8-B18D-4DEA-187D-0C51CD924A0B}"/>
                      </a:ext>
                    </a:extLst>
                  </p:cNvPr>
                  <p:cNvSpPr txBox="1">
                    <a:spLocks noChangeArrowheads="1"/>
                  </p:cNvSpPr>
                  <p:nvPr/>
                </p:nvSpPr>
                <p:spPr bwMode="auto">
                  <a:xfrm>
                    <a:off x="1562972" y="3129722"/>
                    <a:ext cx="612494" cy="264621"/>
                  </a:xfrm>
                  <a:prstGeom prst="rect">
                    <a:avLst/>
                  </a:prstGeom>
                  <a:noFill/>
                  <a:ln w="9525">
                    <a:noFill/>
                    <a:miter lim="800000"/>
                    <a:headEnd/>
                    <a:tailEnd/>
                  </a:ln>
                </p:spPr>
                <p:txBody>
                  <a:bodyPr>
                    <a:spAutoFit/>
                  </a:bodyPr>
                  <a:lstStyle/>
                  <a:p>
                    <a:pPr algn="ctr" defTabSz="844083" rtl="0">
                      <a:spcBef>
                        <a:spcPct val="50000"/>
                      </a:spcBef>
                      <a:defRPr/>
                    </a:pPr>
                    <a:r>
                      <a:rPr lang="it-IT" sz="448" b="1" i="1" kern="1200" dirty="0">
                        <a:solidFill>
                          <a:srgbClr val="00338D"/>
                        </a:solidFill>
                        <a:latin typeface="Arial"/>
                        <a:ea typeface="+mn-ea"/>
                        <a:cs typeface="+mn-cs"/>
                      </a:rPr>
                      <a:t>Aprile </a:t>
                    </a:r>
                    <a:br>
                      <a:rPr lang="it-IT" sz="448" b="1" i="1" kern="1200" dirty="0">
                        <a:solidFill>
                          <a:srgbClr val="00338D"/>
                        </a:solidFill>
                        <a:latin typeface="Arial"/>
                        <a:ea typeface="+mn-ea"/>
                        <a:cs typeface="+mn-cs"/>
                      </a:rPr>
                    </a:br>
                    <a:r>
                      <a:rPr lang="it-IT" sz="448" b="1" i="1" kern="1200" dirty="0">
                        <a:solidFill>
                          <a:srgbClr val="00338D"/>
                        </a:solidFill>
                        <a:latin typeface="Arial"/>
                        <a:ea typeface="+mn-ea"/>
                        <a:cs typeface="+mn-cs"/>
                      </a:rPr>
                      <a:t>2005</a:t>
                    </a:r>
                    <a:endParaRPr lang="en-US" sz="448" b="1" i="1" kern="1200" dirty="0">
                      <a:solidFill>
                        <a:srgbClr val="00338D"/>
                      </a:solidFill>
                      <a:latin typeface="Arial"/>
                      <a:ea typeface="+mn-ea"/>
                      <a:cs typeface="+mn-cs"/>
                    </a:endParaRPr>
                  </a:p>
                </p:txBody>
              </p:sp>
              <p:cxnSp>
                <p:nvCxnSpPr>
                  <p:cNvPr id="189" name="Connettore 1 29">
                    <a:extLst>
                      <a:ext uri="{FF2B5EF4-FFF2-40B4-BE49-F238E27FC236}">
                        <a16:creationId xmlns:a16="http://schemas.microsoft.com/office/drawing/2014/main" id="{C39B57BB-1C4E-F6CF-F6A5-9DE4AB38859D}"/>
                      </a:ext>
                    </a:extLst>
                  </p:cNvPr>
                  <p:cNvCxnSpPr>
                    <a:cxnSpLocks noChangeShapeType="1"/>
                  </p:cNvCxnSpPr>
                  <p:nvPr/>
                </p:nvCxnSpPr>
                <p:spPr bwMode="auto">
                  <a:xfrm flipV="1">
                    <a:off x="2810452" y="2765594"/>
                    <a:ext cx="1" cy="693356"/>
                  </a:xfrm>
                  <a:prstGeom prst="line">
                    <a:avLst/>
                  </a:prstGeom>
                  <a:noFill/>
                  <a:ln w="9525" algn="ctr">
                    <a:solidFill>
                      <a:schemeClr val="tx1">
                        <a:lumMod val="50000"/>
                        <a:lumOff val="50000"/>
                      </a:schemeClr>
                    </a:solidFill>
                    <a:round/>
                    <a:headEnd/>
                    <a:tailEnd/>
                  </a:ln>
                </p:spPr>
              </p:cxnSp>
              <p:sp>
                <p:nvSpPr>
                  <p:cNvPr id="190" name="CasellaDiTesto 31">
                    <a:extLst>
                      <a:ext uri="{FF2B5EF4-FFF2-40B4-BE49-F238E27FC236}">
                        <a16:creationId xmlns:a16="http://schemas.microsoft.com/office/drawing/2014/main" id="{E75C386C-E783-FD00-C573-DD57011BFB79}"/>
                      </a:ext>
                    </a:extLst>
                  </p:cNvPr>
                  <p:cNvSpPr txBox="1">
                    <a:spLocks noChangeArrowheads="1"/>
                  </p:cNvSpPr>
                  <p:nvPr/>
                </p:nvSpPr>
                <p:spPr bwMode="auto">
                  <a:xfrm>
                    <a:off x="2515742" y="3621520"/>
                    <a:ext cx="612494" cy="264621"/>
                  </a:xfrm>
                  <a:prstGeom prst="rect">
                    <a:avLst/>
                  </a:prstGeom>
                  <a:noFill/>
                  <a:ln w="9525">
                    <a:noFill/>
                    <a:miter lim="800000"/>
                    <a:headEnd/>
                    <a:tailEnd/>
                  </a:ln>
                </p:spPr>
                <p:txBody>
                  <a:bodyPr>
                    <a:spAutoFit/>
                  </a:bodyPr>
                  <a:lstStyle/>
                  <a:p>
                    <a:pPr algn="ctr" defTabSz="844083" rtl="0">
                      <a:spcBef>
                        <a:spcPct val="50000"/>
                      </a:spcBef>
                      <a:defRPr/>
                    </a:pPr>
                    <a:r>
                      <a:rPr lang="it-IT" sz="448" b="1" i="1" kern="1200" dirty="0">
                        <a:solidFill>
                          <a:srgbClr val="00338D"/>
                        </a:solidFill>
                        <a:latin typeface="Arial"/>
                        <a:ea typeface="+mn-ea"/>
                        <a:cs typeface="+mn-cs"/>
                      </a:rPr>
                      <a:t>Agosto 2007</a:t>
                    </a:r>
                    <a:endParaRPr lang="en-US" sz="448" b="1" i="1" kern="1200" dirty="0">
                      <a:solidFill>
                        <a:srgbClr val="00338D"/>
                      </a:solidFill>
                      <a:latin typeface="Arial"/>
                      <a:ea typeface="+mn-ea"/>
                      <a:cs typeface="+mn-cs"/>
                    </a:endParaRPr>
                  </a:p>
                </p:txBody>
              </p:sp>
              <p:sp>
                <p:nvSpPr>
                  <p:cNvPr id="191" name="CasellaDiTesto 33">
                    <a:extLst>
                      <a:ext uri="{FF2B5EF4-FFF2-40B4-BE49-F238E27FC236}">
                        <a16:creationId xmlns:a16="http://schemas.microsoft.com/office/drawing/2014/main" id="{5215E62B-08FE-B2D2-4939-BF68507F23C6}"/>
                      </a:ext>
                    </a:extLst>
                  </p:cNvPr>
                  <p:cNvSpPr txBox="1">
                    <a:spLocks noChangeArrowheads="1"/>
                  </p:cNvSpPr>
                  <p:nvPr/>
                </p:nvSpPr>
                <p:spPr bwMode="auto">
                  <a:xfrm>
                    <a:off x="2706274" y="3979380"/>
                    <a:ext cx="955935" cy="600289"/>
                  </a:xfrm>
                  <a:prstGeom prst="rect">
                    <a:avLst/>
                  </a:prstGeom>
                  <a:noFill/>
                  <a:ln w="9525">
                    <a:noFill/>
                    <a:miter lim="800000"/>
                    <a:headEnd/>
                    <a:tailEnd/>
                  </a:ln>
                </p:spPr>
                <p:txBody>
                  <a:bodyPr wrap="square" lIns="21236" tIns="21236" rIns="21236" bIns="21236">
                    <a:spAutoFit/>
                  </a:bodyPr>
                  <a:lstStyle/>
                  <a:p>
                    <a:pPr algn="ctr" defTabSz="844083" rtl="0">
                      <a:spcBef>
                        <a:spcPct val="50000"/>
                      </a:spcBef>
                      <a:defRPr/>
                    </a:pPr>
                    <a:r>
                      <a:rPr lang="it-IT" sz="623" kern="1200" dirty="0">
                        <a:solidFill>
                          <a:srgbClr val="00338D"/>
                        </a:solidFill>
                        <a:latin typeface="Arial"/>
                        <a:ea typeface="+mn-ea"/>
                        <a:cs typeface="+mn-cs"/>
                      </a:rPr>
                      <a:t>Ricettazione, riciclaggio e impiego di denaro, beni o utilità di provenienza illecita</a:t>
                    </a:r>
                    <a:endParaRPr lang="en-US" sz="623" kern="1200" dirty="0">
                      <a:solidFill>
                        <a:srgbClr val="00338D"/>
                      </a:solidFill>
                      <a:latin typeface="Arial"/>
                      <a:ea typeface="+mn-ea"/>
                      <a:cs typeface="+mn-cs"/>
                    </a:endParaRPr>
                  </a:p>
                </p:txBody>
              </p:sp>
              <p:sp>
                <p:nvSpPr>
                  <p:cNvPr id="192" name="CasellaDiTesto 34">
                    <a:extLst>
                      <a:ext uri="{FF2B5EF4-FFF2-40B4-BE49-F238E27FC236}">
                        <a16:creationId xmlns:a16="http://schemas.microsoft.com/office/drawing/2014/main" id="{B89957E3-E46F-86ED-BD77-E968435404DA}"/>
                      </a:ext>
                    </a:extLst>
                  </p:cNvPr>
                  <p:cNvSpPr txBox="1">
                    <a:spLocks noChangeArrowheads="1"/>
                  </p:cNvSpPr>
                  <p:nvPr/>
                </p:nvSpPr>
                <p:spPr bwMode="auto">
                  <a:xfrm>
                    <a:off x="2832456" y="3129475"/>
                    <a:ext cx="734574" cy="264621"/>
                  </a:xfrm>
                  <a:prstGeom prst="rect">
                    <a:avLst/>
                  </a:prstGeom>
                  <a:noFill/>
                  <a:ln w="9525">
                    <a:noFill/>
                    <a:miter lim="800000"/>
                    <a:headEnd/>
                    <a:tailEnd/>
                  </a:ln>
                </p:spPr>
                <p:txBody>
                  <a:bodyPr wrap="square">
                    <a:spAutoFit/>
                  </a:bodyPr>
                  <a:lstStyle/>
                  <a:p>
                    <a:pPr algn="ctr" defTabSz="844083" rtl="0">
                      <a:defRPr/>
                    </a:pPr>
                    <a:r>
                      <a:rPr lang="it-IT" sz="448" b="1" i="1" kern="1200" dirty="0">
                        <a:solidFill>
                          <a:srgbClr val="00338D"/>
                        </a:solidFill>
                        <a:latin typeface="Arial"/>
                        <a:ea typeface="+mn-ea"/>
                        <a:cs typeface="+mn-cs"/>
                      </a:rPr>
                      <a:t>Novembre </a:t>
                    </a:r>
                  </a:p>
                  <a:p>
                    <a:pPr algn="ctr" defTabSz="844083" rtl="0">
                      <a:defRPr/>
                    </a:pPr>
                    <a:r>
                      <a:rPr lang="it-IT" sz="448" b="1" i="1" kern="1200" dirty="0">
                        <a:solidFill>
                          <a:srgbClr val="00338D"/>
                        </a:solidFill>
                        <a:latin typeface="Arial"/>
                        <a:ea typeface="+mn-ea"/>
                        <a:cs typeface="+mn-cs"/>
                      </a:rPr>
                      <a:t>2007</a:t>
                    </a:r>
                    <a:endParaRPr lang="en-US" sz="448" b="1" i="1" kern="1200" dirty="0">
                      <a:solidFill>
                        <a:srgbClr val="00338D"/>
                      </a:solidFill>
                      <a:latin typeface="Arial"/>
                      <a:ea typeface="+mn-ea"/>
                      <a:cs typeface="+mn-cs"/>
                    </a:endParaRPr>
                  </a:p>
                </p:txBody>
              </p:sp>
              <p:cxnSp>
                <p:nvCxnSpPr>
                  <p:cNvPr id="193" name="Connettore 1 35">
                    <a:extLst>
                      <a:ext uri="{FF2B5EF4-FFF2-40B4-BE49-F238E27FC236}">
                        <a16:creationId xmlns:a16="http://schemas.microsoft.com/office/drawing/2014/main" id="{756A7199-23D2-531A-6D3E-576A5A9B8A09}"/>
                      </a:ext>
                    </a:extLst>
                  </p:cNvPr>
                  <p:cNvCxnSpPr>
                    <a:cxnSpLocks noChangeShapeType="1"/>
                  </p:cNvCxnSpPr>
                  <p:nvPr/>
                </p:nvCxnSpPr>
                <p:spPr bwMode="auto">
                  <a:xfrm flipV="1">
                    <a:off x="3578864" y="3177866"/>
                    <a:ext cx="2" cy="222273"/>
                  </a:xfrm>
                  <a:prstGeom prst="line">
                    <a:avLst/>
                  </a:prstGeom>
                  <a:noFill/>
                  <a:ln w="9525" algn="ctr">
                    <a:solidFill>
                      <a:schemeClr val="tx1">
                        <a:lumMod val="50000"/>
                        <a:lumOff val="50000"/>
                      </a:schemeClr>
                    </a:solidFill>
                    <a:round/>
                    <a:headEnd/>
                    <a:tailEnd/>
                  </a:ln>
                </p:spPr>
              </p:cxnSp>
              <p:sp>
                <p:nvSpPr>
                  <p:cNvPr id="194" name="CasellaDiTesto 37">
                    <a:extLst>
                      <a:ext uri="{FF2B5EF4-FFF2-40B4-BE49-F238E27FC236}">
                        <a16:creationId xmlns:a16="http://schemas.microsoft.com/office/drawing/2014/main" id="{90816F59-D5AD-C7D0-504B-AA3A7DA9AFBA}"/>
                      </a:ext>
                    </a:extLst>
                  </p:cNvPr>
                  <p:cNvSpPr txBox="1">
                    <a:spLocks noChangeArrowheads="1"/>
                  </p:cNvSpPr>
                  <p:nvPr/>
                </p:nvSpPr>
                <p:spPr bwMode="auto">
                  <a:xfrm>
                    <a:off x="3279797" y="3621520"/>
                    <a:ext cx="612494" cy="264621"/>
                  </a:xfrm>
                  <a:prstGeom prst="rect">
                    <a:avLst/>
                  </a:prstGeom>
                  <a:noFill/>
                  <a:ln w="9525">
                    <a:noFill/>
                    <a:miter lim="800000"/>
                    <a:headEnd/>
                    <a:tailEnd/>
                  </a:ln>
                </p:spPr>
                <p:txBody>
                  <a:bodyPr>
                    <a:spAutoFit/>
                  </a:bodyPr>
                  <a:lstStyle/>
                  <a:p>
                    <a:pPr algn="ctr" defTabSz="844083" rtl="0">
                      <a:spcBef>
                        <a:spcPct val="50000"/>
                      </a:spcBef>
                      <a:defRPr/>
                    </a:pPr>
                    <a:r>
                      <a:rPr lang="it-IT" sz="448" b="1" i="1" kern="1200" dirty="0">
                        <a:solidFill>
                          <a:srgbClr val="00338D"/>
                        </a:solidFill>
                        <a:latin typeface="Arial"/>
                        <a:ea typeface="+mn-ea"/>
                        <a:cs typeface="+mn-cs"/>
                      </a:rPr>
                      <a:t>Marzo</a:t>
                    </a:r>
                    <a:br>
                      <a:rPr lang="it-IT" sz="448" b="1" i="1" kern="1200" dirty="0">
                        <a:solidFill>
                          <a:srgbClr val="00338D"/>
                        </a:solidFill>
                        <a:latin typeface="Arial"/>
                        <a:ea typeface="+mn-ea"/>
                        <a:cs typeface="+mn-cs"/>
                      </a:rPr>
                    </a:br>
                    <a:r>
                      <a:rPr lang="it-IT" sz="448" b="1" i="1" kern="1200" dirty="0">
                        <a:solidFill>
                          <a:srgbClr val="00338D"/>
                        </a:solidFill>
                        <a:latin typeface="Arial"/>
                        <a:ea typeface="+mn-ea"/>
                        <a:cs typeface="+mn-cs"/>
                      </a:rPr>
                      <a:t>2008</a:t>
                    </a:r>
                    <a:endParaRPr lang="en-US" sz="448" b="1" i="1" kern="1200" dirty="0">
                      <a:solidFill>
                        <a:srgbClr val="00338D"/>
                      </a:solidFill>
                      <a:latin typeface="Arial"/>
                      <a:ea typeface="+mn-ea"/>
                      <a:cs typeface="+mn-cs"/>
                    </a:endParaRPr>
                  </a:p>
                </p:txBody>
              </p:sp>
              <p:sp>
                <p:nvSpPr>
                  <p:cNvPr id="195" name="CasellaDiTesto 40">
                    <a:extLst>
                      <a:ext uri="{FF2B5EF4-FFF2-40B4-BE49-F238E27FC236}">
                        <a16:creationId xmlns:a16="http://schemas.microsoft.com/office/drawing/2014/main" id="{82FF5622-329B-C297-D26E-9D8ACC7E51B6}"/>
                      </a:ext>
                    </a:extLst>
                  </p:cNvPr>
                  <p:cNvSpPr txBox="1">
                    <a:spLocks noChangeArrowheads="1"/>
                  </p:cNvSpPr>
                  <p:nvPr/>
                </p:nvSpPr>
                <p:spPr bwMode="auto">
                  <a:xfrm>
                    <a:off x="3680132" y="3129722"/>
                    <a:ext cx="612494" cy="264621"/>
                  </a:xfrm>
                  <a:prstGeom prst="rect">
                    <a:avLst/>
                  </a:prstGeom>
                  <a:noFill/>
                  <a:ln w="9525">
                    <a:noFill/>
                    <a:miter lim="800000"/>
                    <a:headEnd/>
                    <a:tailEnd/>
                  </a:ln>
                </p:spPr>
                <p:txBody>
                  <a:bodyPr>
                    <a:spAutoFit/>
                  </a:bodyPr>
                  <a:lstStyle/>
                  <a:p>
                    <a:pPr algn="ctr" defTabSz="844083" rtl="0">
                      <a:spcBef>
                        <a:spcPct val="50000"/>
                      </a:spcBef>
                      <a:defRPr/>
                    </a:pPr>
                    <a:r>
                      <a:rPr lang="it-IT" sz="448" b="1" i="1" kern="1200" dirty="0">
                        <a:solidFill>
                          <a:srgbClr val="00338D"/>
                        </a:solidFill>
                        <a:latin typeface="Arial"/>
                        <a:ea typeface="+mn-ea"/>
                        <a:cs typeface="+mn-cs"/>
                      </a:rPr>
                      <a:t>Luglio</a:t>
                    </a:r>
                    <a:br>
                      <a:rPr lang="it-IT" sz="448" b="1" i="1" kern="1200" dirty="0">
                        <a:solidFill>
                          <a:srgbClr val="00338D"/>
                        </a:solidFill>
                        <a:latin typeface="Arial"/>
                        <a:ea typeface="+mn-ea"/>
                        <a:cs typeface="+mn-cs"/>
                      </a:rPr>
                    </a:br>
                    <a:r>
                      <a:rPr lang="it-IT" sz="448" b="1" i="1" kern="1200" dirty="0">
                        <a:solidFill>
                          <a:srgbClr val="00338D"/>
                        </a:solidFill>
                        <a:latin typeface="Arial"/>
                        <a:ea typeface="+mn-ea"/>
                        <a:cs typeface="+mn-cs"/>
                      </a:rPr>
                      <a:t>2009</a:t>
                    </a:r>
                    <a:endParaRPr lang="en-US" sz="448" b="1" i="1" kern="1200" dirty="0">
                      <a:solidFill>
                        <a:srgbClr val="00338D"/>
                      </a:solidFill>
                      <a:latin typeface="Arial"/>
                      <a:ea typeface="+mn-ea"/>
                      <a:cs typeface="+mn-cs"/>
                    </a:endParaRPr>
                  </a:p>
                </p:txBody>
              </p:sp>
              <p:sp>
                <p:nvSpPr>
                  <p:cNvPr id="196" name="CasellaDiTesto 43">
                    <a:extLst>
                      <a:ext uri="{FF2B5EF4-FFF2-40B4-BE49-F238E27FC236}">
                        <a16:creationId xmlns:a16="http://schemas.microsoft.com/office/drawing/2014/main" id="{A9BF5E7A-1191-6930-0489-781BC9EAD8A7}"/>
                      </a:ext>
                    </a:extLst>
                  </p:cNvPr>
                  <p:cNvSpPr txBox="1">
                    <a:spLocks noChangeArrowheads="1"/>
                  </p:cNvSpPr>
                  <p:nvPr/>
                </p:nvSpPr>
                <p:spPr bwMode="auto">
                  <a:xfrm>
                    <a:off x="3955528" y="3621779"/>
                    <a:ext cx="612494" cy="264621"/>
                  </a:xfrm>
                  <a:prstGeom prst="rect">
                    <a:avLst/>
                  </a:prstGeom>
                  <a:noFill/>
                  <a:ln w="9525">
                    <a:noFill/>
                    <a:miter lim="800000"/>
                    <a:headEnd/>
                    <a:tailEnd/>
                  </a:ln>
                </p:spPr>
                <p:txBody>
                  <a:bodyPr>
                    <a:spAutoFit/>
                  </a:bodyPr>
                  <a:lstStyle/>
                  <a:p>
                    <a:pPr algn="ctr" defTabSz="844083" rtl="0">
                      <a:spcBef>
                        <a:spcPct val="50000"/>
                      </a:spcBef>
                      <a:defRPr/>
                    </a:pPr>
                    <a:r>
                      <a:rPr lang="it-IT" sz="448" b="1" i="1" kern="1200" dirty="0">
                        <a:solidFill>
                          <a:srgbClr val="00338D"/>
                        </a:solidFill>
                        <a:latin typeface="Arial"/>
                        <a:ea typeface="+mn-ea"/>
                        <a:cs typeface="+mn-cs"/>
                      </a:rPr>
                      <a:t>Agosto 2009</a:t>
                    </a:r>
                    <a:endParaRPr lang="en-US" sz="448" b="1" i="1" kern="1200" dirty="0">
                      <a:solidFill>
                        <a:srgbClr val="00338D"/>
                      </a:solidFill>
                      <a:latin typeface="Arial"/>
                      <a:ea typeface="+mn-ea"/>
                      <a:cs typeface="+mn-cs"/>
                    </a:endParaRPr>
                  </a:p>
                </p:txBody>
              </p:sp>
              <p:cxnSp>
                <p:nvCxnSpPr>
                  <p:cNvPr id="197" name="Connettore 1 109">
                    <a:extLst>
                      <a:ext uri="{FF2B5EF4-FFF2-40B4-BE49-F238E27FC236}">
                        <a16:creationId xmlns:a16="http://schemas.microsoft.com/office/drawing/2014/main" id="{285A35D0-9C22-1E38-BA77-5C86A4155F77}"/>
                      </a:ext>
                    </a:extLst>
                  </p:cNvPr>
                  <p:cNvCxnSpPr>
                    <a:cxnSpLocks noChangeShapeType="1"/>
                    <a:stCxn id="261" idx="0"/>
                  </p:cNvCxnSpPr>
                  <p:nvPr/>
                </p:nvCxnSpPr>
                <p:spPr bwMode="auto">
                  <a:xfrm>
                    <a:off x="4259026" y="2757218"/>
                    <a:ext cx="16527" cy="767772"/>
                  </a:xfrm>
                  <a:prstGeom prst="line">
                    <a:avLst/>
                  </a:prstGeom>
                  <a:noFill/>
                  <a:ln w="9525" algn="ctr">
                    <a:solidFill>
                      <a:schemeClr val="tx1">
                        <a:lumMod val="50000"/>
                        <a:lumOff val="50000"/>
                      </a:schemeClr>
                    </a:solidFill>
                    <a:round/>
                    <a:headEnd/>
                    <a:tailEnd/>
                  </a:ln>
                </p:spPr>
              </p:cxnSp>
              <p:cxnSp>
                <p:nvCxnSpPr>
                  <p:cNvPr id="198" name="Connettore 1 97">
                    <a:extLst>
                      <a:ext uri="{FF2B5EF4-FFF2-40B4-BE49-F238E27FC236}">
                        <a16:creationId xmlns:a16="http://schemas.microsoft.com/office/drawing/2014/main" id="{1097C20B-9419-0300-254E-78A6645A46CA}"/>
                      </a:ext>
                    </a:extLst>
                  </p:cNvPr>
                  <p:cNvCxnSpPr>
                    <a:cxnSpLocks noChangeShapeType="1"/>
                  </p:cNvCxnSpPr>
                  <p:nvPr/>
                </p:nvCxnSpPr>
                <p:spPr bwMode="auto">
                  <a:xfrm flipH="1" flipV="1">
                    <a:off x="751019" y="3422591"/>
                    <a:ext cx="4321" cy="565089"/>
                  </a:xfrm>
                  <a:prstGeom prst="line">
                    <a:avLst/>
                  </a:prstGeom>
                  <a:noFill/>
                  <a:ln w="9525" algn="ctr">
                    <a:solidFill>
                      <a:schemeClr val="tx1">
                        <a:lumMod val="50000"/>
                        <a:lumOff val="50000"/>
                      </a:schemeClr>
                    </a:solidFill>
                    <a:round/>
                    <a:headEnd/>
                    <a:tailEnd/>
                  </a:ln>
                </p:spPr>
              </p:cxnSp>
              <p:sp>
                <p:nvSpPr>
                  <p:cNvPr id="199" name="CasellaDiTesto 40">
                    <a:extLst>
                      <a:ext uri="{FF2B5EF4-FFF2-40B4-BE49-F238E27FC236}">
                        <a16:creationId xmlns:a16="http://schemas.microsoft.com/office/drawing/2014/main" id="{0EE6AF4A-FBDB-3B39-4D55-FFC83EC1197A}"/>
                      </a:ext>
                    </a:extLst>
                  </p:cNvPr>
                  <p:cNvSpPr txBox="1">
                    <a:spLocks noChangeArrowheads="1"/>
                  </p:cNvSpPr>
                  <p:nvPr/>
                </p:nvSpPr>
                <p:spPr bwMode="auto">
                  <a:xfrm>
                    <a:off x="4367075" y="3129722"/>
                    <a:ext cx="572969" cy="264621"/>
                  </a:xfrm>
                  <a:prstGeom prst="rect">
                    <a:avLst/>
                  </a:prstGeom>
                  <a:noFill/>
                  <a:ln w="9525">
                    <a:noFill/>
                    <a:miter lim="800000"/>
                    <a:headEnd/>
                    <a:tailEnd/>
                  </a:ln>
                </p:spPr>
                <p:txBody>
                  <a:bodyPr wrap="square">
                    <a:spAutoFit/>
                  </a:bodyPr>
                  <a:lstStyle/>
                  <a:p>
                    <a:pPr algn="ctr" defTabSz="844083" rtl="0">
                      <a:spcBef>
                        <a:spcPct val="50000"/>
                      </a:spcBef>
                      <a:defRPr/>
                    </a:pPr>
                    <a:r>
                      <a:rPr lang="it-IT" sz="448" b="1" i="1" kern="1200" dirty="0">
                        <a:solidFill>
                          <a:srgbClr val="00338D"/>
                        </a:solidFill>
                        <a:latin typeface="Arial"/>
                        <a:ea typeface="+mn-ea"/>
                        <a:cs typeface="+mn-cs"/>
                      </a:rPr>
                      <a:t>Agosto 2011</a:t>
                    </a:r>
                    <a:endParaRPr lang="en-US" sz="448" b="1" i="1" kern="1200" dirty="0">
                      <a:solidFill>
                        <a:srgbClr val="00338D"/>
                      </a:solidFill>
                      <a:latin typeface="Arial"/>
                      <a:ea typeface="+mn-ea"/>
                      <a:cs typeface="+mn-cs"/>
                    </a:endParaRPr>
                  </a:p>
                </p:txBody>
              </p:sp>
              <p:sp>
                <p:nvSpPr>
                  <p:cNvPr id="200" name="CasellaDiTesto 39">
                    <a:extLst>
                      <a:ext uri="{FF2B5EF4-FFF2-40B4-BE49-F238E27FC236}">
                        <a16:creationId xmlns:a16="http://schemas.microsoft.com/office/drawing/2014/main" id="{80E8674F-DD04-9F57-B936-1B0DB69B6B2C}"/>
                      </a:ext>
                    </a:extLst>
                  </p:cNvPr>
                  <p:cNvSpPr txBox="1">
                    <a:spLocks noChangeArrowheads="1"/>
                  </p:cNvSpPr>
                  <p:nvPr/>
                </p:nvSpPr>
                <p:spPr bwMode="auto">
                  <a:xfrm>
                    <a:off x="4338120" y="4132864"/>
                    <a:ext cx="747944" cy="294168"/>
                  </a:xfrm>
                  <a:prstGeom prst="rect">
                    <a:avLst/>
                  </a:prstGeom>
                  <a:noFill/>
                  <a:ln w="9525">
                    <a:noFill/>
                    <a:miter lim="800000"/>
                    <a:headEnd/>
                    <a:tailEnd/>
                  </a:ln>
                </p:spPr>
                <p:txBody>
                  <a:bodyPr wrap="square" lIns="21236" tIns="21236" rIns="21236" bIns="21236">
                    <a:spAutoFit/>
                  </a:bodyPr>
                  <a:lstStyle/>
                  <a:p>
                    <a:pPr algn="ctr" defTabSz="844083" rtl="0">
                      <a:spcBef>
                        <a:spcPct val="50000"/>
                      </a:spcBef>
                      <a:defRPr/>
                    </a:pPr>
                    <a:r>
                      <a:rPr lang="it-IT" sz="692" kern="1200" dirty="0">
                        <a:solidFill>
                          <a:srgbClr val="00338D"/>
                        </a:solidFill>
                        <a:latin typeface="Arial"/>
                        <a:ea typeface="+mn-ea"/>
                        <a:cs typeface="+mn-cs"/>
                      </a:rPr>
                      <a:t>Reati ambientali</a:t>
                    </a:r>
                    <a:endParaRPr lang="en-US" sz="692" kern="1200" dirty="0">
                      <a:solidFill>
                        <a:srgbClr val="00338D"/>
                      </a:solidFill>
                      <a:latin typeface="Arial"/>
                      <a:ea typeface="+mn-ea"/>
                      <a:cs typeface="+mn-cs"/>
                    </a:endParaRPr>
                  </a:p>
                </p:txBody>
              </p:sp>
              <p:cxnSp>
                <p:nvCxnSpPr>
                  <p:cNvPr id="201" name="Connettore 1 112">
                    <a:extLst>
                      <a:ext uri="{FF2B5EF4-FFF2-40B4-BE49-F238E27FC236}">
                        <a16:creationId xmlns:a16="http://schemas.microsoft.com/office/drawing/2014/main" id="{74F8592D-CE12-61A7-DBC7-EB381A78006A}"/>
                      </a:ext>
                    </a:extLst>
                  </p:cNvPr>
                  <p:cNvCxnSpPr>
                    <a:cxnSpLocks noChangeShapeType="1"/>
                  </p:cNvCxnSpPr>
                  <p:nvPr/>
                </p:nvCxnSpPr>
                <p:spPr bwMode="auto">
                  <a:xfrm flipH="1" flipV="1">
                    <a:off x="1328655" y="3423496"/>
                    <a:ext cx="24192" cy="1367180"/>
                  </a:xfrm>
                  <a:prstGeom prst="line">
                    <a:avLst/>
                  </a:prstGeom>
                  <a:noFill/>
                  <a:ln w="9525" algn="ctr">
                    <a:solidFill>
                      <a:schemeClr val="tx1">
                        <a:lumMod val="50000"/>
                        <a:lumOff val="50000"/>
                      </a:schemeClr>
                    </a:solidFill>
                    <a:round/>
                    <a:headEnd/>
                    <a:tailEnd/>
                  </a:ln>
                </p:spPr>
              </p:cxnSp>
              <p:cxnSp>
                <p:nvCxnSpPr>
                  <p:cNvPr id="202" name="Connettore 1 112">
                    <a:extLst>
                      <a:ext uri="{FF2B5EF4-FFF2-40B4-BE49-F238E27FC236}">
                        <a16:creationId xmlns:a16="http://schemas.microsoft.com/office/drawing/2014/main" id="{DBF974E6-A62C-6D1E-6107-2F8EACE8E5DE}"/>
                      </a:ext>
                    </a:extLst>
                  </p:cNvPr>
                  <p:cNvCxnSpPr>
                    <a:cxnSpLocks noChangeShapeType="1"/>
                  </p:cNvCxnSpPr>
                  <p:nvPr/>
                </p:nvCxnSpPr>
                <p:spPr bwMode="auto">
                  <a:xfrm flipV="1">
                    <a:off x="1869217" y="3425113"/>
                    <a:ext cx="0" cy="764308"/>
                  </a:xfrm>
                  <a:prstGeom prst="line">
                    <a:avLst/>
                  </a:prstGeom>
                  <a:noFill/>
                  <a:ln w="9525" algn="ctr">
                    <a:solidFill>
                      <a:schemeClr val="tx1">
                        <a:lumMod val="50000"/>
                        <a:lumOff val="50000"/>
                      </a:schemeClr>
                    </a:solidFill>
                    <a:round/>
                    <a:headEnd/>
                    <a:tailEnd/>
                  </a:ln>
                </p:spPr>
              </p:cxnSp>
              <p:cxnSp>
                <p:nvCxnSpPr>
                  <p:cNvPr id="203" name="Connettore 1 112">
                    <a:extLst>
                      <a:ext uri="{FF2B5EF4-FFF2-40B4-BE49-F238E27FC236}">
                        <a16:creationId xmlns:a16="http://schemas.microsoft.com/office/drawing/2014/main" id="{41707605-3076-E72F-D082-87F279BA7125}"/>
                      </a:ext>
                    </a:extLst>
                  </p:cNvPr>
                  <p:cNvCxnSpPr>
                    <a:cxnSpLocks noChangeShapeType="1"/>
                  </p:cNvCxnSpPr>
                  <p:nvPr/>
                </p:nvCxnSpPr>
                <p:spPr bwMode="auto">
                  <a:xfrm flipV="1">
                    <a:off x="3184573" y="3428237"/>
                    <a:ext cx="0" cy="537762"/>
                  </a:xfrm>
                  <a:prstGeom prst="line">
                    <a:avLst/>
                  </a:prstGeom>
                  <a:noFill/>
                  <a:ln w="9525" algn="ctr">
                    <a:solidFill>
                      <a:schemeClr val="tx1">
                        <a:lumMod val="50000"/>
                        <a:lumOff val="50000"/>
                      </a:schemeClr>
                    </a:solidFill>
                    <a:round/>
                    <a:headEnd/>
                    <a:tailEnd/>
                  </a:ln>
                </p:spPr>
              </p:cxnSp>
              <p:cxnSp>
                <p:nvCxnSpPr>
                  <p:cNvPr id="204" name="Connettore 1 112">
                    <a:extLst>
                      <a:ext uri="{FF2B5EF4-FFF2-40B4-BE49-F238E27FC236}">
                        <a16:creationId xmlns:a16="http://schemas.microsoft.com/office/drawing/2014/main" id="{F03B0CEC-F80E-28ED-5DDE-749B74A227A1}"/>
                      </a:ext>
                    </a:extLst>
                  </p:cNvPr>
                  <p:cNvCxnSpPr>
                    <a:cxnSpLocks noChangeShapeType="1"/>
                  </p:cNvCxnSpPr>
                  <p:nvPr/>
                </p:nvCxnSpPr>
                <p:spPr bwMode="auto">
                  <a:xfrm flipV="1">
                    <a:off x="3979721" y="3428237"/>
                    <a:ext cx="6663" cy="1451089"/>
                  </a:xfrm>
                  <a:prstGeom prst="line">
                    <a:avLst/>
                  </a:prstGeom>
                  <a:noFill/>
                  <a:ln w="9525" algn="ctr">
                    <a:solidFill>
                      <a:schemeClr val="tx1">
                        <a:lumMod val="50000"/>
                        <a:lumOff val="50000"/>
                      </a:schemeClr>
                    </a:solidFill>
                    <a:round/>
                    <a:headEnd/>
                    <a:tailEnd/>
                  </a:ln>
                </p:spPr>
              </p:cxnSp>
              <p:cxnSp>
                <p:nvCxnSpPr>
                  <p:cNvPr id="205" name="Connettore 1 112">
                    <a:extLst>
                      <a:ext uri="{FF2B5EF4-FFF2-40B4-BE49-F238E27FC236}">
                        <a16:creationId xmlns:a16="http://schemas.microsoft.com/office/drawing/2014/main" id="{2998BB61-C3F9-19D7-C56D-9B48D909C609}"/>
                      </a:ext>
                    </a:extLst>
                  </p:cNvPr>
                  <p:cNvCxnSpPr>
                    <a:cxnSpLocks noChangeShapeType="1"/>
                  </p:cNvCxnSpPr>
                  <p:nvPr/>
                </p:nvCxnSpPr>
                <p:spPr bwMode="auto">
                  <a:xfrm flipV="1">
                    <a:off x="4659090" y="3426460"/>
                    <a:ext cx="0" cy="707582"/>
                  </a:xfrm>
                  <a:prstGeom prst="line">
                    <a:avLst/>
                  </a:prstGeom>
                  <a:noFill/>
                  <a:ln w="9525" algn="ctr">
                    <a:solidFill>
                      <a:schemeClr val="tx1">
                        <a:lumMod val="50000"/>
                        <a:lumOff val="50000"/>
                      </a:schemeClr>
                    </a:solidFill>
                    <a:round/>
                    <a:headEnd/>
                    <a:tailEnd/>
                  </a:ln>
                </p:spPr>
              </p:cxnSp>
              <p:sp>
                <p:nvSpPr>
                  <p:cNvPr id="206" name="CasellaDiTesto 43">
                    <a:extLst>
                      <a:ext uri="{FF2B5EF4-FFF2-40B4-BE49-F238E27FC236}">
                        <a16:creationId xmlns:a16="http://schemas.microsoft.com/office/drawing/2014/main" id="{FAC86A20-D225-A2E1-1497-0267BD9AF78B}"/>
                      </a:ext>
                    </a:extLst>
                  </p:cNvPr>
                  <p:cNvSpPr txBox="1">
                    <a:spLocks noChangeArrowheads="1"/>
                  </p:cNvSpPr>
                  <p:nvPr/>
                </p:nvSpPr>
                <p:spPr bwMode="auto">
                  <a:xfrm>
                    <a:off x="4703883" y="3640878"/>
                    <a:ext cx="612494" cy="264621"/>
                  </a:xfrm>
                  <a:prstGeom prst="rect">
                    <a:avLst/>
                  </a:prstGeom>
                  <a:noFill/>
                  <a:ln w="9525">
                    <a:noFill/>
                    <a:miter lim="800000"/>
                    <a:headEnd/>
                    <a:tailEnd/>
                  </a:ln>
                </p:spPr>
                <p:txBody>
                  <a:bodyPr>
                    <a:spAutoFit/>
                  </a:bodyPr>
                  <a:lstStyle/>
                  <a:p>
                    <a:pPr algn="ctr" defTabSz="844083" rtl="0">
                      <a:spcBef>
                        <a:spcPct val="50000"/>
                      </a:spcBef>
                      <a:defRPr/>
                    </a:pPr>
                    <a:r>
                      <a:rPr lang="it-IT" sz="448" b="1" i="1" kern="1200" dirty="0">
                        <a:solidFill>
                          <a:srgbClr val="00338D"/>
                        </a:solidFill>
                        <a:latin typeface="Arial"/>
                        <a:ea typeface="+mn-ea"/>
                        <a:cs typeface="+mn-cs"/>
                      </a:rPr>
                      <a:t>Agosto 2012</a:t>
                    </a:r>
                    <a:endParaRPr lang="en-US" sz="448" b="1" i="1" kern="1200" dirty="0">
                      <a:solidFill>
                        <a:srgbClr val="00338D"/>
                      </a:solidFill>
                      <a:latin typeface="Arial"/>
                      <a:ea typeface="+mn-ea"/>
                      <a:cs typeface="+mn-cs"/>
                    </a:endParaRPr>
                  </a:p>
                </p:txBody>
              </p:sp>
              <p:cxnSp>
                <p:nvCxnSpPr>
                  <p:cNvPr id="207" name="Connettore 1 109">
                    <a:extLst>
                      <a:ext uri="{FF2B5EF4-FFF2-40B4-BE49-F238E27FC236}">
                        <a16:creationId xmlns:a16="http://schemas.microsoft.com/office/drawing/2014/main" id="{691E2172-AA97-BFA5-4205-03A2CF1DE1AF}"/>
                      </a:ext>
                    </a:extLst>
                  </p:cNvPr>
                  <p:cNvCxnSpPr>
                    <a:cxnSpLocks noChangeShapeType="1"/>
                  </p:cNvCxnSpPr>
                  <p:nvPr/>
                </p:nvCxnSpPr>
                <p:spPr bwMode="auto">
                  <a:xfrm>
                    <a:off x="4985140" y="3173737"/>
                    <a:ext cx="0" cy="390843"/>
                  </a:xfrm>
                  <a:prstGeom prst="line">
                    <a:avLst/>
                  </a:prstGeom>
                  <a:noFill/>
                  <a:ln w="9525" algn="ctr">
                    <a:solidFill>
                      <a:schemeClr val="tx1">
                        <a:lumMod val="50000"/>
                        <a:lumOff val="50000"/>
                      </a:schemeClr>
                    </a:solidFill>
                    <a:round/>
                    <a:headEnd/>
                    <a:tailEnd/>
                  </a:ln>
                </p:spPr>
              </p:cxnSp>
              <p:sp>
                <p:nvSpPr>
                  <p:cNvPr id="208" name="CasellaDiTesto 43">
                    <a:extLst>
                      <a:ext uri="{FF2B5EF4-FFF2-40B4-BE49-F238E27FC236}">
                        <a16:creationId xmlns:a16="http://schemas.microsoft.com/office/drawing/2014/main" id="{4E00C943-98A7-0A8E-3833-A9EE6B0FB92A}"/>
                      </a:ext>
                    </a:extLst>
                  </p:cNvPr>
                  <p:cNvSpPr txBox="1">
                    <a:spLocks noChangeArrowheads="1"/>
                  </p:cNvSpPr>
                  <p:nvPr/>
                </p:nvSpPr>
                <p:spPr bwMode="auto">
                  <a:xfrm>
                    <a:off x="5064603" y="3131299"/>
                    <a:ext cx="631847" cy="264621"/>
                  </a:xfrm>
                  <a:prstGeom prst="rect">
                    <a:avLst/>
                  </a:prstGeom>
                  <a:noFill/>
                  <a:ln w="9525">
                    <a:noFill/>
                    <a:miter lim="800000"/>
                    <a:headEnd/>
                    <a:tailEnd/>
                  </a:ln>
                </p:spPr>
                <p:txBody>
                  <a:bodyPr wrap="square">
                    <a:spAutoFit/>
                  </a:bodyPr>
                  <a:lstStyle/>
                  <a:p>
                    <a:pPr algn="ctr" defTabSz="844083" rtl="0">
                      <a:spcBef>
                        <a:spcPct val="50000"/>
                      </a:spcBef>
                      <a:defRPr/>
                    </a:pPr>
                    <a:r>
                      <a:rPr lang="it-IT" sz="448" b="1" i="1" kern="1200" dirty="0">
                        <a:solidFill>
                          <a:srgbClr val="00338D"/>
                        </a:solidFill>
                        <a:latin typeface="Arial"/>
                        <a:ea typeface="+mn-ea"/>
                        <a:cs typeface="+mn-cs"/>
                      </a:rPr>
                      <a:t>Novembre 2012</a:t>
                    </a:r>
                    <a:endParaRPr lang="en-US" sz="448" b="1" i="1" kern="1200" dirty="0">
                      <a:solidFill>
                        <a:srgbClr val="00338D"/>
                      </a:solidFill>
                      <a:latin typeface="Arial"/>
                      <a:ea typeface="+mn-ea"/>
                      <a:cs typeface="+mn-cs"/>
                    </a:endParaRPr>
                  </a:p>
                </p:txBody>
              </p:sp>
              <p:cxnSp>
                <p:nvCxnSpPr>
                  <p:cNvPr id="209" name="Connettore 1 92">
                    <a:extLst>
                      <a:ext uri="{FF2B5EF4-FFF2-40B4-BE49-F238E27FC236}">
                        <a16:creationId xmlns:a16="http://schemas.microsoft.com/office/drawing/2014/main" id="{EA7C5229-F698-6123-9B10-0E6A474E7EE4}"/>
                      </a:ext>
                    </a:extLst>
                  </p:cNvPr>
                  <p:cNvCxnSpPr>
                    <a:cxnSpLocks noChangeShapeType="1"/>
                  </p:cNvCxnSpPr>
                  <p:nvPr/>
                </p:nvCxnSpPr>
                <p:spPr bwMode="auto">
                  <a:xfrm>
                    <a:off x="5377034" y="3598878"/>
                    <a:ext cx="0" cy="1139186"/>
                  </a:xfrm>
                  <a:prstGeom prst="line">
                    <a:avLst/>
                  </a:prstGeom>
                  <a:noFill/>
                  <a:ln w="9525" algn="ctr">
                    <a:solidFill>
                      <a:schemeClr val="tx1">
                        <a:lumMod val="50000"/>
                        <a:lumOff val="50000"/>
                      </a:schemeClr>
                    </a:solidFill>
                    <a:prstDash val="solid"/>
                    <a:round/>
                    <a:headEnd/>
                    <a:tailEnd/>
                  </a:ln>
                </p:spPr>
              </p:cxnSp>
              <p:sp>
                <p:nvSpPr>
                  <p:cNvPr id="210" name="CasellaDiTesto 91">
                    <a:extLst>
                      <a:ext uri="{FF2B5EF4-FFF2-40B4-BE49-F238E27FC236}">
                        <a16:creationId xmlns:a16="http://schemas.microsoft.com/office/drawing/2014/main" id="{C3148281-7BC7-1B8C-A103-2C69405205F2}"/>
                      </a:ext>
                    </a:extLst>
                  </p:cNvPr>
                  <p:cNvSpPr txBox="1">
                    <a:spLocks noChangeArrowheads="1"/>
                  </p:cNvSpPr>
                  <p:nvPr/>
                </p:nvSpPr>
                <p:spPr bwMode="auto">
                  <a:xfrm>
                    <a:off x="5085080" y="4887911"/>
                    <a:ext cx="853763" cy="986016"/>
                  </a:xfrm>
                  <a:prstGeom prst="rect">
                    <a:avLst/>
                  </a:prstGeom>
                  <a:noFill/>
                  <a:ln w="9525">
                    <a:noFill/>
                    <a:miter lim="800000"/>
                    <a:headEnd/>
                    <a:tailEnd/>
                  </a:ln>
                </p:spPr>
                <p:txBody>
                  <a:bodyPr wrap="square" lIns="21236" tIns="21236" rIns="21236" bIns="21236" anchor="ctr">
                    <a:spAutoFit/>
                  </a:bodyPr>
                  <a:lstStyle/>
                  <a:p>
                    <a:pPr algn="ctr" defTabSz="844083" rtl="0">
                      <a:spcBef>
                        <a:spcPct val="50000"/>
                      </a:spcBef>
                      <a:defRPr/>
                    </a:pPr>
                    <a:r>
                      <a:rPr lang="it-IT" sz="623" kern="1200" dirty="0">
                        <a:solidFill>
                          <a:srgbClr val="00338D"/>
                        </a:solidFill>
                        <a:latin typeface="Arial"/>
                        <a:ea typeface="+mn-ea"/>
                        <a:cs typeface="+mn-cs"/>
                      </a:rPr>
                      <a:t> Reati di corruzione tra privati</a:t>
                    </a:r>
                    <a:br>
                      <a:rPr lang="it-IT" sz="623" kern="1200" dirty="0">
                        <a:solidFill>
                          <a:srgbClr val="00338D"/>
                        </a:solidFill>
                        <a:latin typeface="Arial"/>
                        <a:ea typeface="+mn-ea"/>
                        <a:cs typeface="+mn-cs"/>
                      </a:rPr>
                    </a:br>
                    <a:br>
                      <a:rPr lang="it-IT" sz="623" kern="1200" dirty="0">
                        <a:solidFill>
                          <a:srgbClr val="00338D"/>
                        </a:solidFill>
                        <a:latin typeface="Arial"/>
                        <a:ea typeface="+mn-ea"/>
                        <a:cs typeface="+mn-cs"/>
                      </a:rPr>
                    </a:br>
                    <a:endParaRPr lang="it-IT" sz="623" kern="1200" dirty="0">
                      <a:solidFill>
                        <a:srgbClr val="00338D"/>
                      </a:solidFill>
                      <a:latin typeface="Arial"/>
                      <a:ea typeface="+mn-ea"/>
                      <a:cs typeface="+mn-cs"/>
                    </a:endParaRPr>
                  </a:p>
                  <a:p>
                    <a:pPr algn="ctr" defTabSz="844083" rtl="0">
                      <a:spcBef>
                        <a:spcPct val="50000"/>
                      </a:spcBef>
                      <a:defRPr/>
                    </a:pPr>
                    <a:r>
                      <a:rPr lang="it-IT" sz="623" kern="1200" dirty="0">
                        <a:solidFill>
                          <a:srgbClr val="00338D"/>
                        </a:solidFill>
                        <a:latin typeface="Arial"/>
                        <a:ea typeface="+mn-ea"/>
                        <a:cs typeface="+mn-cs"/>
                      </a:rPr>
                      <a:t>Induzione a dare o promettere utilità</a:t>
                    </a:r>
                    <a:endParaRPr lang="en-US" sz="623" kern="1200" dirty="0">
                      <a:solidFill>
                        <a:srgbClr val="00338D"/>
                      </a:solidFill>
                      <a:latin typeface="Arial"/>
                      <a:ea typeface="+mn-ea"/>
                      <a:cs typeface="+mn-cs"/>
                    </a:endParaRPr>
                  </a:p>
                </p:txBody>
              </p:sp>
              <p:sp>
                <p:nvSpPr>
                  <p:cNvPr id="211" name="CasellaDiTesto 39">
                    <a:extLst>
                      <a:ext uri="{FF2B5EF4-FFF2-40B4-BE49-F238E27FC236}">
                        <a16:creationId xmlns:a16="http://schemas.microsoft.com/office/drawing/2014/main" id="{B1156EEF-87F6-8CC6-C8C4-E28492CCE0B0}"/>
                      </a:ext>
                    </a:extLst>
                  </p:cNvPr>
                  <p:cNvSpPr txBox="1">
                    <a:spLocks noChangeArrowheads="1"/>
                  </p:cNvSpPr>
                  <p:nvPr/>
                </p:nvSpPr>
                <p:spPr bwMode="auto">
                  <a:xfrm>
                    <a:off x="3226969" y="4892705"/>
                    <a:ext cx="1668832" cy="1029653"/>
                  </a:xfrm>
                  <a:prstGeom prst="rect">
                    <a:avLst/>
                  </a:prstGeom>
                  <a:noFill/>
                  <a:ln w="9525">
                    <a:noFill/>
                    <a:miter lim="800000"/>
                    <a:headEnd/>
                    <a:tailEnd/>
                  </a:ln>
                </p:spPr>
                <p:txBody>
                  <a:bodyPr wrap="square" lIns="21236" tIns="21236" rIns="21236" bIns="21236">
                    <a:spAutoFit/>
                  </a:bodyPr>
                  <a:lstStyle>
                    <a:defPPr>
                      <a:defRPr lang="en-GB"/>
                    </a:defPPr>
                    <a:lvl1pPr algn="ctr">
                      <a:spcBef>
                        <a:spcPct val="50000"/>
                      </a:spcBef>
                      <a:defRPr sz="900">
                        <a:latin typeface="Arial" panose="020B0604020202020204" pitchFamily="34" charset="0"/>
                      </a:defRPr>
                    </a:lvl1pPr>
                  </a:lstStyle>
                  <a:p>
                    <a:pPr defTabSz="844083" rtl="0">
                      <a:defRPr/>
                    </a:pPr>
                    <a:r>
                      <a:rPr lang="it-IT" sz="554" kern="1200" dirty="0">
                        <a:solidFill>
                          <a:srgbClr val="00338D"/>
                        </a:solidFill>
                        <a:latin typeface="Arial"/>
                        <a:ea typeface="+mn-ea"/>
                        <a:cs typeface="+mn-cs"/>
                      </a:rPr>
                      <a:t>Delitti di criminalità organizzata</a:t>
                    </a:r>
                    <a:br>
                      <a:rPr lang="it-IT" sz="554" kern="1200" dirty="0">
                        <a:solidFill>
                          <a:srgbClr val="00338D"/>
                        </a:solidFill>
                        <a:latin typeface="Arial"/>
                        <a:ea typeface="+mn-ea"/>
                        <a:cs typeface="+mn-cs"/>
                      </a:rPr>
                    </a:br>
                    <a:br>
                      <a:rPr lang="it-IT" sz="554" kern="1200" dirty="0">
                        <a:solidFill>
                          <a:srgbClr val="00338D"/>
                        </a:solidFill>
                        <a:latin typeface="Arial"/>
                        <a:ea typeface="+mn-ea"/>
                        <a:cs typeface="+mn-cs"/>
                      </a:rPr>
                    </a:br>
                    <a:r>
                      <a:rPr lang="it-IT" sz="554" kern="1200" dirty="0">
                        <a:solidFill>
                          <a:srgbClr val="00338D"/>
                        </a:solidFill>
                        <a:latin typeface="Arial"/>
                        <a:ea typeface="+mn-ea"/>
                        <a:cs typeface="+mn-cs"/>
                      </a:rPr>
                      <a:t>   Falsità in monete, in carte di pubblico </a:t>
                    </a:r>
                    <a:br>
                      <a:rPr lang="it-IT" sz="554" kern="1200" dirty="0">
                        <a:solidFill>
                          <a:srgbClr val="00338D"/>
                        </a:solidFill>
                        <a:latin typeface="Arial"/>
                        <a:ea typeface="+mn-ea"/>
                        <a:cs typeface="+mn-cs"/>
                      </a:rPr>
                    </a:br>
                    <a:r>
                      <a:rPr lang="it-IT" sz="554" kern="1200" dirty="0">
                        <a:solidFill>
                          <a:srgbClr val="00338D"/>
                        </a:solidFill>
                        <a:latin typeface="Arial"/>
                        <a:ea typeface="+mn-ea"/>
                        <a:cs typeface="+mn-cs"/>
                      </a:rPr>
                      <a:t>credito, in valori di bollo e in </a:t>
                    </a:r>
                    <a:br>
                      <a:rPr lang="it-IT" sz="554" kern="1200" dirty="0">
                        <a:solidFill>
                          <a:srgbClr val="00338D"/>
                        </a:solidFill>
                        <a:latin typeface="Arial"/>
                        <a:ea typeface="+mn-ea"/>
                        <a:cs typeface="+mn-cs"/>
                      </a:rPr>
                    </a:br>
                    <a:r>
                      <a:rPr lang="it-IT" sz="554" kern="1200" dirty="0">
                        <a:solidFill>
                          <a:srgbClr val="00338D"/>
                        </a:solidFill>
                        <a:latin typeface="Arial"/>
                        <a:ea typeface="+mn-ea"/>
                        <a:cs typeface="+mn-cs"/>
                      </a:rPr>
                      <a:t>strumenti o segni di riconoscimento</a:t>
                    </a:r>
                    <a:br>
                      <a:rPr lang="it-IT" sz="554" kern="1200" dirty="0">
                        <a:solidFill>
                          <a:srgbClr val="00338D"/>
                        </a:solidFill>
                        <a:latin typeface="Arial"/>
                        <a:ea typeface="+mn-ea"/>
                        <a:cs typeface="+mn-cs"/>
                      </a:rPr>
                    </a:br>
                    <a:br>
                      <a:rPr lang="it-IT" sz="554" kern="1200" dirty="0">
                        <a:solidFill>
                          <a:srgbClr val="00338D"/>
                        </a:solidFill>
                        <a:latin typeface="Arial"/>
                        <a:ea typeface="+mn-ea"/>
                        <a:cs typeface="+mn-cs"/>
                      </a:rPr>
                    </a:br>
                    <a:r>
                      <a:rPr lang="it-IT" sz="554" kern="1200" dirty="0">
                        <a:solidFill>
                          <a:srgbClr val="00338D"/>
                        </a:solidFill>
                        <a:latin typeface="Arial"/>
                        <a:ea typeface="+mn-ea"/>
                        <a:cs typeface="+mn-cs"/>
                      </a:rPr>
                      <a:t>Delitti contro l’industria e il commercio</a:t>
                    </a:r>
                    <a:br>
                      <a:rPr lang="it-IT" sz="554" kern="1200" dirty="0">
                        <a:solidFill>
                          <a:srgbClr val="00338D"/>
                        </a:solidFill>
                        <a:latin typeface="Arial"/>
                        <a:ea typeface="+mn-ea"/>
                        <a:cs typeface="+mn-cs"/>
                      </a:rPr>
                    </a:br>
                    <a:br>
                      <a:rPr lang="it-IT" sz="554" kern="1200" dirty="0">
                        <a:solidFill>
                          <a:srgbClr val="00338D"/>
                        </a:solidFill>
                        <a:latin typeface="Arial"/>
                        <a:ea typeface="+mn-ea"/>
                        <a:cs typeface="+mn-cs"/>
                      </a:rPr>
                    </a:br>
                    <a:r>
                      <a:rPr lang="it-IT" sz="554" kern="1200" dirty="0">
                        <a:solidFill>
                          <a:srgbClr val="00338D"/>
                        </a:solidFill>
                        <a:latin typeface="Arial"/>
                        <a:ea typeface="+mn-ea"/>
                        <a:cs typeface="+mn-cs"/>
                      </a:rPr>
                      <a:t>Delitti in materia di violazione del </a:t>
                    </a:r>
                    <a:br>
                      <a:rPr lang="it-IT" sz="554" kern="1200" dirty="0">
                        <a:solidFill>
                          <a:srgbClr val="00338D"/>
                        </a:solidFill>
                        <a:latin typeface="Arial"/>
                        <a:ea typeface="+mn-ea"/>
                        <a:cs typeface="+mn-cs"/>
                      </a:rPr>
                    </a:br>
                    <a:r>
                      <a:rPr lang="it-IT" sz="554" kern="1200" dirty="0">
                        <a:solidFill>
                          <a:srgbClr val="00338D"/>
                        </a:solidFill>
                        <a:latin typeface="Arial"/>
                        <a:ea typeface="+mn-ea"/>
                        <a:cs typeface="+mn-cs"/>
                      </a:rPr>
                      <a:t>diritto d’autore</a:t>
                    </a:r>
                    <a:endParaRPr lang="en-US" sz="554" kern="1200" dirty="0">
                      <a:solidFill>
                        <a:srgbClr val="00338D"/>
                      </a:solidFill>
                      <a:latin typeface="Arial"/>
                      <a:ea typeface="+mn-ea"/>
                      <a:cs typeface="+mn-cs"/>
                    </a:endParaRPr>
                  </a:p>
                </p:txBody>
              </p:sp>
              <p:pic>
                <p:nvPicPr>
                  <p:cNvPr id="212" name="Immagine 112">
                    <a:extLst>
                      <a:ext uri="{FF2B5EF4-FFF2-40B4-BE49-F238E27FC236}">
                        <a16:creationId xmlns:a16="http://schemas.microsoft.com/office/drawing/2014/main" id="{5C562B1B-8874-3327-09D4-BB6C565C73D9}"/>
                      </a:ext>
                    </a:extLst>
                  </p:cNvPr>
                  <p:cNvPicPr>
                    <a:picLocks noChangeAspect="1"/>
                  </p:cNvPicPr>
                  <p:nvPr/>
                </p:nvPicPr>
                <p:blipFill>
                  <a:blip r:embed="rId5"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8479" y="2614185"/>
                    <a:ext cx="345253" cy="283033"/>
                  </a:xfrm>
                  <a:prstGeom prst="rect">
                    <a:avLst/>
                  </a:prstGeom>
                  <a:solidFill>
                    <a:schemeClr val="bg1"/>
                  </a:solidFill>
                </p:spPr>
              </p:pic>
              <p:pic>
                <p:nvPicPr>
                  <p:cNvPr id="213" name="Immagine 113">
                    <a:extLst>
                      <a:ext uri="{FF2B5EF4-FFF2-40B4-BE49-F238E27FC236}">
                        <a16:creationId xmlns:a16="http://schemas.microsoft.com/office/drawing/2014/main" id="{C832DA6A-6CD3-7A81-3473-734EC5E399C1}"/>
                      </a:ext>
                    </a:extLst>
                  </p:cNvPr>
                  <p:cNvPicPr>
                    <a:picLocks noChangeAspect="1"/>
                  </p:cNvPicPr>
                  <p:nvPr/>
                </p:nvPicPr>
                <p:blipFill>
                  <a:blip r:embed="rId5"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92651" y="5255405"/>
                    <a:ext cx="349759" cy="283033"/>
                  </a:xfrm>
                  <a:prstGeom prst="rect">
                    <a:avLst/>
                  </a:prstGeom>
                </p:spPr>
              </p:pic>
              <p:pic>
                <p:nvPicPr>
                  <p:cNvPr id="214" name="Immagine 116">
                    <a:extLst>
                      <a:ext uri="{FF2B5EF4-FFF2-40B4-BE49-F238E27FC236}">
                        <a16:creationId xmlns:a16="http://schemas.microsoft.com/office/drawing/2014/main" id="{D425B145-5024-0917-497F-0B0D295F7AAA}"/>
                      </a:ext>
                    </a:extLst>
                  </p:cNvPr>
                  <p:cNvPicPr>
                    <a:picLocks noChangeAspect="1"/>
                  </p:cNvPicPr>
                  <p:nvPr/>
                </p:nvPicPr>
                <p:blipFill>
                  <a:blip r:embed="rId6"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78184" y="1739589"/>
                    <a:ext cx="285304" cy="260330"/>
                  </a:xfrm>
                  <a:prstGeom prst="rect">
                    <a:avLst/>
                  </a:prstGeom>
                </p:spPr>
              </p:pic>
              <p:pic>
                <p:nvPicPr>
                  <p:cNvPr id="215" name="Immagine 117">
                    <a:extLst>
                      <a:ext uri="{FF2B5EF4-FFF2-40B4-BE49-F238E27FC236}">
                        <a16:creationId xmlns:a16="http://schemas.microsoft.com/office/drawing/2014/main" id="{07E7CCED-36CE-DF0B-7556-4715D7C945FF}"/>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210" y="4828796"/>
                    <a:ext cx="395619" cy="283033"/>
                  </a:xfrm>
                  <a:prstGeom prst="rect">
                    <a:avLst/>
                  </a:prstGeom>
                </p:spPr>
              </p:pic>
              <p:pic>
                <p:nvPicPr>
                  <p:cNvPr id="216" name="Immagine 118">
                    <a:extLst>
                      <a:ext uri="{FF2B5EF4-FFF2-40B4-BE49-F238E27FC236}">
                        <a16:creationId xmlns:a16="http://schemas.microsoft.com/office/drawing/2014/main" id="{E0089F8A-B102-F985-46FB-6E242942B439}"/>
                      </a:ext>
                    </a:extLst>
                  </p:cNvPr>
                  <p:cNvPicPr>
                    <a:picLocks noChangeAspect="1"/>
                  </p:cNvPicPr>
                  <p:nvPr/>
                </p:nvPicPr>
                <p:blipFill>
                  <a:blip r:embed="rId8"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02965" y="5283684"/>
                    <a:ext cx="317156" cy="283033"/>
                  </a:xfrm>
                  <a:prstGeom prst="rect">
                    <a:avLst/>
                  </a:prstGeom>
                </p:spPr>
              </p:pic>
              <p:pic>
                <p:nvPicPr>
                  <p:cNvPr id="217" name="Immagine 119">
                    <a:extLst>
                      <a:ext uri="{FF2B5EF4-FFF2-40B4-BE49-F238E27FC236}">
                        <a16:creationId xmlns:a16="http://schemas.microsoft.com/office/drawing/2014/main" id="{1899544A-9597-D1E0-6D11-4305110D6636}"/>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04307" y="4172798"/>
                    <a:ext cx="291160" cy="283033"/>
                  </a:xfrm>
                  <a:prstGeom prst="rect">
                    <a:avLst/>
                  </a:prstGeom>
                  <a:solidFill>
                    <a:schemeClr val="bg1"/>
                  </a:solidFill>
                </p:spPr>
              </p:pic>
              <p:pic>
                <p:nvPicPr>
                  <p:cNvPr id="218" name="Immagine 120">
                    <a:extLst>
                      <a:ext uri="{FF2B5EF4-FFF2-40B4-BE49-F238E27FC236}">
                        <a16:creationId xmlns:a16="http://schemas.microsoft.com/office/drawing/2014/main" id="{9374CA92-D050-E2D1-5051-323EC97CAF23}"/>
                      </a:ext>
                    </a:extLst>
                  </p:cNvPr>
                  <p:cNvPicPr>
                    <a:picLocks noChangeAspect="1"/>
                  </p:cNvPicPr>
                  <p:nvPr/>
                </p:nvPicPr>
                <p:blipFill rotWithShape="1">
                  <a:blip r:embed="rId10"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r="32960" b="14776"/>
                  <a:stretch/>
                </p:blipFill>
                <p:spPr>
                  <a:xfrm>
                    <a:off x="2675019" y="2477145"/>
                    <a:ext cx="262925" cy="235089"/>
                  </a:xfrm>
                  <a:prstGeom prst="rect">
                    <a:avLst/>
                  </a:prstGeom>
                </p:spPr>
              </p:pic>
              <p:pic>
                <p:nvPicPr>
                  <p:cNvPr id="219" name="Immagine 121">
                    <a:extLst>
                      <a:ext uri="{FF2B5EF4-FFF2-40B4-BE49-F238E27FC236}">
                        <a16:creationId xmlns:a16="http://schemas.microsoft.com/office/drawing/2014/main" id="{737E2CEB-024A-BFAF-A544-C5F4D6F50BE1}"/>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651" y="2971077"/>
                    <a:ext cx="241238" cy="211074"/>
                  </a:xfrm>
                  <a:prstGeom prst="rect">
                    <a:avLst/>
                  </a:prstGeom>
                </p:spPr>
              </p:pic>
              <p:pic>
                <p:nvPicPr>
                  <p:cNvPr id="220" name="Immagine 123">
                    <a:extLst>
                      <a:ext uri="{FF2B5EF4-FFF2-40B4-BE49-F238E27FC236}">
                        <a16:creationId xmlns:a16="http://schemas.microsoft.com/office/drawing/2014/main" id="{375AED4F-42BE-B419-6EF5-CD8DEF22240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56340" y="2259584"/>
                    <a:ext cx="196874" cy="254730"/>
                  </a:xfrm>
                  <a:prstGeom prst="rect">
                    <a:avLst/>
                  </a:prstGeom>
                  <a:solidFill>
                    <a:schemeClr val="accent2"/>
                  </a:solidFill>
                </p:spPr>
              </p:pic>
              <p:pic>
                <p:nvPicPr>
                  <p:cNvPr id="221" name="Immagine 124">
                    <a:extLst>
                      <a:ext uri="{FF2B5EF4-FFF2-40B4-BE49-F238E27FC236}">
                        <a16:creationId xmlns:a16="http://schemas.microsoft.com/office/drawing/2014/main" id="{9A8025B9-FE96-8A47-4B73-866BBAF54C78}"/>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93952" y="4101716"/>
                    <a:ext cx="281767" cy="217228"/>
                  </a:xfrm>
                  <a:prstGeom prst="rect">
                    <a:avLst/>
                  </a:prstGeom>
                  <a:solidFill>
                    <a:schemeClr val="bg1"/>
                  </a:solidFill>
                </p:spPr>
              </p:pic>
              <p:pic>
                <p:nvPicPr>
                  <p:cNvPr id="222" name="Picture 2" descr="http://images.gofreedownload.net/copyright-clip-art-6416.jpg">
                    <a:extLst>
                      <a:ext uri="{FF2B5EF4-FFF2-40B4-BE49-F238E27FC236}">
                        <a16:creationId xmlns:a16="http://schemas.microsoft.com/office/drawing/2014/main" id="{F5DF2A43-5255-52FB-7E4E-D51F8EF82380}"/>
                      </a:ext>
                    </a:extLst>
                  </p:cNvPr>
                  <p:cNvPicPr>
                    <a:picLocks noChangeAspect="1" noChangeArrowheads="1"/>
                  </p:cNvPicPr>
                  <p:nvPr/>
                </p:nvPicPr>
                <p:blipFill>
                  <a:blip r:embed="rId1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7173" y="5964953"/>
                    <a:ext cx="172766" cy="162159"/>
                  </a:xfrm>
                  <a:prstGeom prst="rect">
                    <a:avLst/>
                  </a:prstGeom>
                  <a:solidFill>
                    <a:schemeClr val="bg1"/>
                  </a:solidFill>
                </p:spPr>
              </p:pic>
              <p:pic>
                <p:nvPicPr>
                  <p:cNvPr id="223" name="Immagine 128">
                    <a:extLst>
                      <a:ext uri="{FF2B5EF4-FFF2-40B4-BE49-F238E27FC236}">
                        <a16:creationId xmlns:a16="http://schemas.microsoft.com/office/drawing/2014/main" id="{EF470079-1EE9-FEC7-4278-FCD62A238E7B}"/>
                      </a:ext>
                    </a:extLst>
                  </p:cNvPr>
                  <p:cNvPicPr>
                    <a:picLocks noChangeAspect="1"/>
                  </p:cNvPicPr>
                  <p:nvPr/>
                </p:nvPicPr>
                <p:blipFill rotWithShape="1">
                  <a:blip r:embed="rId1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b="2361"/>
                  <a:stretch/>
                </p:blipFill>
                <p:spPr>
                  <a:xfrm>
                    <a:off x="4259018" y="3916897"/>
                    <a:ext cx="410229" cy="283033"/>
                  </a:xfrm>
                  <a:prstGeom prst="rect">
                    <a:avLst/>
                  </a:prstGeom>
                </p:spPr>
              </p:pic>
              <p:sp>
                <p:nvSpPr>
                  <p:cNvPr id="224" name="CasellaDiTesto 43">
                    <a:extLst>
                      <a:ext uri="{FF2B5EF4-FFF2-40B4-BE49-F238E27FC236}">
                        <a16:creationId xmlns:a16="http://schemas.microsoft.com/office/drawing/2014/main" id="{86D2CC1C-4388-08D4-82FB-BCCB07F4C79E}"/>
                      </a:ext>
                    </a:extLst>
                  </p:cNvPr>
                  <p:cNvSpPr txBox="1">
                    <a:spLocks noChangeArrowheads="1"/>
                  </p:cNvSpPr>
                  <p:nvPr/>
                </p:nvSpPr>
                <p:spPr bwMode="auto">
                  <a:xfrm>
                    <a:off x="5589428" y="3123960"/>
                    <a:ext cx="725284" cy="26462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defRPr/>
                    </a:pPr>
                    <a:r>
                      <a:rPr lang="it-IT" sz="448" kern="1200" dirty="0">
                        <a:solidFill>
                          <a:srgbClr val="00338D"/>
                        </a:solidFill>
                        <a:latin typeface="Arial"/>
                        <a:ea typeface="+mn-ea"/>
                        <a:cs typeface="+mn-cs"/>
                      </a:rPr>
                      <a:t>Gennaio</a:t>
                    </a:r>
                    <a:br>
                      <a:rPr lang="it-IT" sz="448" kern="1200" dirty="0">
                        <a:solidFill>
                          <a:srgbClr val="00338D"/>
                        </a:solidFill>
                        <a:latin typeface="Arial"/>
                        <a:ea typeface="+mn-ea"/>
                        <a:cs typeface="+mn-cs"/>
                      </a:rPr>
                    </a:br>
                    <a:r>
                      <a:rPr lang="it-IT" sz="448" kern="1200" dirty="0">
                        <a:solidFill>
                          <a:srgbClr val="00338D"/>
                        </a:solidFill>
                        <a:latin typeface="Arial"/>
                        <a:ea typeface="+mn-ea"/>
                        <a:cs typeface="+mn-cs"/>
                      </a:rPr>
                      <a:t>2015</a:t>
                    </a:r>
                    <a:endParaRPr lang="en-US" sz="448" kern="1200" dirty="0">
                      <a:solidFill>
                        <a:srgbClr val="00338D"/>
                      </a:solidFill>
                      <a:latin typeface="Arial"/>
                      <a:ea typeface="+mn-ea"/>
                      <a:cs typeface="+mn-cs"/>
                    </a:endParaRPr>
                  </a:p>
                </p:txBody>
              </p:sp>
              <p:cxnSp>
                <p:nvCxnSpPr>
                  <p:cNvPr id="225" name="Connettore 1 109">
                    <a:extLst>
                      <a:ext uri="{FF2B5EF4-FFF2-40B4-BE49-F238E27FC236}">
                        <a16:creationId xmlns:a16="http://schemas.microsoft.com/office/drawing/2014/main" id="{2CEE3050-044F-DF20-DDFF-70E10CDE1BA9}"/>
                      </a:ext>
                    </a:extLst>
                  </p:cNvPr>
                  <p:cNvCxnSpPr>
                    <a:cxnSpLocks noChangeShapeType="1"/>
                  </p:cNvCxnSpPr>
                  <p:nvPr/>
                </p:nvCxnSpPr>
                <p:spPr bwMode="auto">
                  <a:xfrm>
                    <a:off x="5960790" y="3604757"/>
                    <a:ext cx="0" cy="398769"/>
                  </a:xfrm>
                  <a:prstGeom prst="line">
                    <a:avLst/>
                  </a:prstGeom>
                  <a:noFill/>
                  <a:ln w="9525" algn="ctr">
                    <a:solidFill>
                      <a:schemeClr val="tx1">
                        <a:lumMod val="50000"/>
                        <a:lumOff val="50000"/>
                      </a:schemeClr>
                    </a:solidFill>
                    <a:prstDash val="solid"/>
                    <a:round/>
                    <a:headEnd/>
                    <a:tailEnd/>
                  </a:ln>
                </p:spPr>
              </p:cxnSp>
              <p:sp>
                <p:nvSpPr>
                  <p:cNvPr id="226" name="CasellaDiTesto 42">
                    <a:extLst>
                      <a:ext uri="{FF2B5EF4-FFF2-40B4-BE49-F238E27FC236}">
                        <a16:creationId xmlns:a16="http://schemas.microsoft.com/office/drawing/2014/main" id="{E5E1C9FF-1DE1-1FE8-4CE6-70D51B69AD33}"/>
                      </a:ext>
                    </a:extLst>
                  </p:cNvPr>
                  <p:cNvSpPr txBox="1">
                    <a:spLocks noChangeArrowheads="1"/>
                  </p:cNvSpPr>
                  <p:nvPr/>
                </p:nvSpPr>
                <p:spPr bwMode="auto">
                  <a:xfrm>
                    <a:off x="5523692" y="3993600"/>
                    <a:ext cx="1202899" cy="171736"/>
                  </a:xfrm>
                  <a:prstGeom prst="rect">
                    <a:avLst/>
                  </a:prstGeom>
                  <a:noFill/>
                  <a:ln w="9525">
                    <a:noFill/>
                    <a:miter lim="800000"/>
                    <a:headEnd/>
                    <a:tailEnd/>
                  </a:ln>
                </p:spPr>
                <p:txBody>
                  <a:bodyPr wrap="square" lIns="21236" tIns="21236" rIns="21236" bIns="21236">
                    <a:spAutoFit/>
                  </a:bodyPr>
                  <a:lstStyle>
                    <a:defPPr>
                      <a:defRPr lang="en-US"/>
                    </a:defPPr>
                    <a:lvl1pPr algn="ctr">
                      <a:defRPr sz="800">
                        <a:solidFill>
                          <a:srgbClr val="00338D"/>
                        </a:solidFill>
                        <a:latin typeface="Arial" panose="020B0604020202020204" pitchFamily="34" charset="0"/>
                      </a:defRPr>
                    </a:lvl1pPr>
                  </a:lstStyle>
                  <a:p>
                    <a:pPr defTabSz="844083" rtl="0">
                      <a:defRPr/>
                    </a:pPr>
                    <a:r>
                      <a:rPr lang="it-IT" sz="692" kern="1200" dirty="0">
                        <a:latin typeface="Arial"/>
                        <a:ea typeface="+mn-ea"/>
                        <a:cs typeface="+mn-cs"/>
                      </a:rPr>
                      <a:t>Autoriciclaggio</a:t>
                    </a:r>
                    <a:endParaRPr lang="en-US" sz="692" kern="1200" dirty="0">
                      <a:latin typeface="Arial"/>
                      <a:ea typeface="+mn-ea"/>
                      <a:cs typeface="+mn-cs"/>
                    </a:endParaRPr>
                  </a:p>
                </p:txBody>
              </p:sp>
              <p:sp>
                <p:nvSpPr>
                  <p:cNvPr id="227" name="CasellaDiTesto 43">
                    <a:extLst>
                      <a:ext uri="{FF2B5EF4-FFF2-40B4-BE49-F238E27FC236}">
                        <a16:creationId xmlns:a16="http://schemas.microsoft.com/office/drawing/2014/main" id="{B934F1FD-769E-1B69-490B-4D18BAAA56E0}"/>
                      </a:ext>
                    </a:extLst>
                  </p:cNvPr>
                  <p:cNvSpPr txBox="1">
                    <a:spLocks noChangeArrowheads="1"/>
                  </p:cNvSpPr>
                  <p:nvPr/>
                </p:nvSpPr>
                <p:spPr bwMode="auto">
                  <a:xfrm>
                    <a:off x="5960642" y="3629704"/>
                    <a:ext cx="590195" cy="26462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defRPr/>
                    </a:pPr>
                    <a:r>
                      <a:rPr lang="it-IT" sz="448" kern="1200" dirty="0">
                        <a:solidFill>
                          <a:srgbClr val="00338D"/>
                        </a:solidFill>
                        <a:latin typeface="Arial"/>
                        <a:ea typeface="+mn-ea"/>
                        <a:cs typeface="+mn-cs"/>
                      </a:rPr>
                      <a:t>Maggio 2015</a:t>
                    </a:r>
                    <a:endParaRPr lang="en-US" sz="448" kern="1200" dirty="0">
                      <a:solidFill>
                        <a:srgbClr val="00338D"/>
                      </a:solidFill>
                      <a:latin typeface="Arial"/>
                      <a:ea typeface="+mn-ea"/>
                      <a:cs typeface="+mn-cs"/>
                    </a:endParaRPr>
                  </a:p>
                </p:txBody>
              </p:sp>
              <p:cxnSp>
                <p:nvCxnSpPr>
                  <p:cNvPr id="228" name="Connettore 1 92">
                    <a:extLst>
                      <a:ext uri="{FF2B5EF4-FFF2-40B4-BE49-F238E27FC236}">
                        <a16:creationId xmlns:a16="http://schemas.microsoft.com/office/drawing/2014/main" id="{35235F9D-F04E-9F3C-C68D-B840F4405370}"/>
                      </a:ext>
                    </a:extLst>
                  </p:cNvPr>
                  <p:cNvCxnSpPr>
                    <a:cxnSpLocks noChangeShapeType="1"/>
                  </p:cNvCxnSpPr>
                  <p:nvPr/>
                </p:nvCxnSpPr>
                <p:spPr bwMode="auto">
                  <a:xfrm>
                    <a:off x="6231476" y="2953599"/>
                    <a:ext cx="1749" cy="498462"/>
                  </a:xfrm>
                  <a:prstGeom prst="line">
                    <a:avLst/>
                  </a:prstGeom>
                  <a:noFill/>
                  <a:ln w="9525" algn="ctr">
                    <a:solidFill>
                      <a:schemeClr val="tx1">
                        <a:lumMod val="50000"/>
                        <a:lumOff val="50000"/>
                      </a:schemeClr>
                    </a:solidFill>
                    <a:prstDash val="solid"/>
                    <a:round/>
                    <a:headEnd/>
                    <a:tailEnd/>
                  </a:ln>
                </p:spPr>
              </p:cxnSp>
              <p:sp>
                <p:nvSpPr>
                  <p:cNvPr id="229" name="CasellaDiTesto 91">
                    <a:extLst>
                      <a:ext uri="{FF2B5EF4-FFF2-40B4-BE49-F238E27FC236}">
                        <a16:creationId xmlns:a16="http://schemas.microsoft.com/office/drawing/2014/main" id="{D6D33E68-0687-172B-8704-CE9850C26BAA}"/>
                      </a:ext>
                    </a:extLst>
                  </p:cNvPr>
                  <p:cNvSpPr txBox="1">
                    <a:spLocks noChangeArrowheads="1"/>
                  </p:cNvSpPr>
                  <p:nvPr/>
                </p:nvSpPr>
                <p:spPr bwMode="auto">
                  <a:xfrm>
                    <a:off x="5666200" y="2525923"/>
                    <a:ext cx="874485" cy="171736"/>
                  </a:xfrm>
                  <a:prstGeom prst="rect">
                    <a:avLst/>
                  </a:prstGeom>
                  <a:noFill/>
                  <a:ln w="9525">
                    <a:noFill/>
                    <a:miter lim="800000"/>
                    <a:headEnd/>
                    <a:tailEnd/>
                  </a:ln>
                </p:spPr>
                <p:txBody>
                  <a:bodyPr wrap="square" lIns="21236" tIns="21236" rIns="21236" bIns="21236" anchor="ctr">
                    <a:spAutoFit/>
                  </a:bodyPr>
                  <a:lstStyle>
                    <a:defPPr>
                      <a:defRPr lang="it-IT"/>
                    </a:defPPr>
                    <a:lvl1pPr algn="ctr">
                      <a:spcBef>
                        <a:spcPct val="50000"/>
                      </a:spcBef>
                      <a:defRPr sz="800">
                        <a:solidFill>
                          <a:srgbClr val="00338D"/>
                        </a:solidFill>
                        <a:latin typeface="Arial" panose="020B0604020202020204" pitchFamily="34" charset="0"/>
                      </a:defRPr>
                    </a:lvl1pPr>
                  </a:lstStyle>
                  <a:p>
                    <a:pPr defTabSz="844083" rtl="0">
                      <a:defRPr/>
                    </a:pPr>
                    <a:r>
                      <a:rPr lang="it-IT" sz="692" kern="1200" dirty="0">
                        <a:latin typeface="Arial"/>
                        <a:ea typeface="+mn-ea"/>
                        <a:cs typeface="+mn-cs"/>
                      </a:rPr>
                      <a:t>Falso in bilancio</a:t>
                    </a:r>
                  </a:p>
                </p:txBody>
              </p:sp>
              <p:pic>
                <p:nvPicPr>
                  <p:cNvPr id="230" name="Immagine 135">
                    <a:extLst>
                      <a:ext uri="{FF2B5EF4-FFF2-40B4-BE49-F238E27FC236}">
                        <a16:creationId xmlns:a16="http://schemas.microsoft.com/office/drawing/2014/main" id="{2FEBD7C5-9BE8-1655-2B07-BAED2E9E8289}"/>
                      </a:ext>
                    </a:extLst>
                  </p:cNvPr>
                  <p:cNvPicPr>
                    <a:picLocks noChangeAspect="1"/>
                  </p:cNvPicPr>
                  <p:nvPr/>
                </p:nvPicPr>
                <p:blipFill>
                  <a:blip r:embed="rId16"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47092" y="3722120"/>
                    <a:ext cx="268981" cy="263443"/>
                  </a:xfrm>
                  <a:prstGeom prst="rect">
                    <a:avLst/>
                  </a:prstGeom>
                </p:spPr>
              </p:pic>
              <p:pic>
                <p:nvPicPr>
                  <p:cNvPr id="231" name="Immagine 136">
                    <a:extLst>
                      <a:ext uri="{FF2B5EF4-FFF2-40B4-BE49-F238E27FC236}">
                        <a16:creationId xmlns:a16="http://schemas.microsoft.com/office/drawing/2014/main" id="{3FC3A9B0-2CD6-2641-D46B-A04088E620A1}"/>
                      </a:ext>
                    </a:extLst>
                  </p:cNvPr>
                  <p:cNvPicPr>
                    <a:picLocks noChangeAspect="1"/>
                  </p:cNvPicPr>
                  <p:nvPr/>
                </p:nvPicPr>
                <p:blipFill>
                  <a:blip r:embed="rId1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26650" y="2494759"/>
                    <a:ext cx="271066" cy="226426"/>
                  </a:xfrm>
                  <a:prstGeom prst="rect">
                    <a:avLst/>
                  </a:prstGeom>
                </p:spPr>
              </p:pic>
              <p:pic>
                <p:nvPicPr>
                  <p:cNvPr id="232" name="Immagine 137">
                    <a:extLst>
                      <a:ext uri="{FF2B5EF4-FFF2-40B4-BE49-F238E27FC236}">
                        <a16:creationId xmlns:a16="http://schemas.microsoft.com/office/drawing/2014/main" id="{84107320-01AB-E83C-7203-B3230E054207}"/>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22209" y="2794625"/>
                    <a:ext cx="194706" cy="254730"/>
                  </a:xfrm>
                  <a:prstGeom prst="rect">
                    <a:avLst/>
                  </a:prstGeom>
                </p:spPr>
              </p:pic>
              <p:cxnSp>
                <p:nvCxnSpPr>
                  <p:cNvPr id="233" name="Connettore 1 109">
                    <a:extLst>
                      <a:ext uri="{FF2B5EF4-FFF2-40B4-BE49-F238E27FC236}">
                        <a16:creationId xmlns:a16="http://schemas.microsoft.com/office/drawing/2014/main" id="{9386812D-AF5C-419B-F9B8-48F3D972D6D8}"/>
                      </a:ext>
                    </a:extLst>
                  </p:cNvPr>
                  <p:cNvCxnSpPr>
                    <a:cxnSpLocks noChangeShapeType="1"/>
                  </p:cNvCxnSpPr>
                  <p:nvPr/>
                </p:nvCxnSpPr>
                <p:spPr bwMode="auto">
                  <a:xfrm>
                    <a:off x="6529038" y="3592888"/>
                    <a:ext cx="33145" cy="1252802"/>
                  </a:xfrm>
                  <a:prstGeom prst="line">
                    <a:avLst/>
                  </a:prstGeom>
                  <a:noFill/>
                  <a:ln w="9525" algn="ctr">
                    <a:solidFill>
                      <a:schemeClr val="tx1">
                        <a:lumMod val="50000"/>
                        <a:lumOff val="50000"/>
                      </a:schemeClr>
                    </a:solidFill>
                    <a:round/>
                    <a:headEnd/>
                    <a:tailEnd/>
                  </a:ln>
                </p:spPr>
              </p:cxnSp>
              <p:sp>
                <p:nvSpPr>
                  <p:cNvPr id="234" name="CasellaDiTesto 43">
                    <a:extLst>
                      <a:ext uri="{FF2B5EF4-FFF2-40B4-BE49-F238E27FC236}">
                        <a16:creationId xmlns:a16="http://schemas.microsoft.com/office/drawing/2014/main" id="{318FB4C3-C58B-9BEA-7F58-F18FA33BE56C}"/>
                      </a:ext>
                    </a:extLst>
                  </p:cNvPr>
                  <p:cNvSpPr txBox="1">
                    <a:spLocks noChangeArrowheads="1"/>
                  </p:cNvSpPr>
                  <p:nvPr/>
                </p:nvSpPr>
                <p:spPr bwMode="auto">
                  <a:xfrm>
                    <a:off x="6147676" y="3150730"/>
                    <a:ext cx="725284" cy="26462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defRPr/>
                    </a:pPr>
                    <a:r>
                      <a:rPr lang="it-IT" sz="448" kern="1200" dirty="0">
                        <a:solidFill>
                          <a:srgbClr val="00338D"/>
                        </a:solidFill>
                        <a:latin typeface="Arial"/>
                        <a:ea typeface="+mn-ea"/>
                        <a:cs typeface="+mn-cs"/>
                      </a:rPr>
                      <a:t>Ottobre</a:t>
                    </a:r>
                    <a:br>
                      <a:rPr lang="it-IT" sz="448" kern="1200" dirty="0">
                        <a:solidFill>
                          <a:srgbClr val="00338D"/>
                        </a:solidFill>
                        <a:latin typeface="Arial"/>
                        <a:ea typeface="+mn-ea"/>
                        <a:cs typeface="+mn-cs"/>
                      </a:rPr>
                    </a:br>
                    <a:r>
                      <a:rPr lang="it-IT" sz="448" kern="1200" dirty="0">
                        <a:solidFill>
                          <a:srgbClr val="00338D"/>
                        </a:solidFill>
                        <a:latin typeface="Arial"/>
                        <a:ea typeface="+mn-ea"/>
                        <a:cs typeface="+mn-cs"/>
                      </a:rPr>
                      <a:t>2016</a:t>
                    </a:r>
                    <a:endParaRPr lang="en-US" sz="448" kern="1200" dirty="0">
                      <a:solidFill>
                        <a:srgbClr val="00338D"/>
                      </a:solidFill>
                      <a:latin typeface="Arial"/>
                      <a:ea typeface="+mn-ea"/>
                      <a:cs typeface="+mn-cs"/>
                    </a:endParaRPr>
                  </a:p>
                </p:txBody>
              </p:sp>
              <p:sp>
                <p:nvSpPr>
                  <p:cNvPr id="235" name="CasellaDiTesto 56">
                    <a:extLst>
                      <a:ext uri="{FF2B5EF4-FFF2-40B4-BE49-F238E27FC236}">
                        <a16:creationId xmlns:a16="http://schemas.microsoft.com/office/drawing/2014/main" id="{1C2B50A2-D2BF-D685-BE5E-3BF1B93E658F}"/>
                      </a:ext>
                    </a:extLst>
                  </p:cNvPr>
                  <p:cNvSpPr txBox="1"/>
                  <p:nvPr/>
                </p:nvSpPr>
                <p:spPr>
                  <a:xfrm>
                    <a:off x="1845518" y="2386950"/>
                    <a:ext cx="775631" cy="334235"/>
                  </a:xfrm>
                  <a:prstGeom prst="rect">
                    <a:avLst/>
                  </a:prstGeom>
                  <a:noFill/>
                </p:spPr>
                <p:txBody>
                  <a:bodyPr wrap="square" lIns="32214" tIns="32214" rIns="32214" bIns="32214" rtlCol="0">
                    <a:noAutofit/>
                  </a:bodyPr>
                  <a:lstStyle/>
                  <a:p>
                    <a:pPr algn="ctr" defTabSz="844083" rtl="0">
                      <a:spcAft>
                        <a:spcPts val="354"/>
                      </a:spcAft>
                      <a:defRPr/>
                    </a:pPr>
                    <a:r>
                      <a:rPr lang="it-IT" sz="692" kern="1200" dirty="0">
                        <a:solidFill>
                          <a:srgbClr val="00338D"/>
                        </a:solidFill>
                        <a:latin typeface="Arial"/>
                        <a:ea typeface="+mn-ea"/>
                        <a:cs typeface="+mn-cs"/>
                      </a:rPr>
                      <a:t>Pratiche di mutilazione organi genitali femminili</a:t>
                    </a:r>
                  </a:p>
                </p:txBody>
              </p:sp>
              <p:sp>
                <p:nvSpPr>
                  <p:cNvPr id="236" name="CasellaDiTesto 31">
                    <a:extLst>
                      <a:ext uri="{FF2B5EF4-FFF2-40B4-BE49-F238E27FC236}">
                        <a16:creationId xmlns:a16="http://schemas.microsoft.com/office/drawing/2014/main" id="{77DD626E-809F-EE53-040D-4462A6D5BEA3}"/>
                      </a:ext>
                    </a:extLst>
                  </p:cNvPr>
                  <p:cNvSpPr txBox="1">
                    <a:spLocks noChangeArrowheads="1"/>
                  </p:cNvSpPr>
                  <p:nvPr/>
                </p:nvSpPr>
                <p:spPr bwMode="auto">
                  <a:xfrm>
                    <a:off x="1879616" y="3621521"/>
                    <a:ext cx="612494" cy="264621"/>
                  </a:xfrm>
                  <a:prstGeom prst="rect">
                    <a:avLst/>
                  </a:prstGeom>
                  <a:noFill/>
                  <a:ln w="9525">
                    <a:noFill/>
                    <a:miter lim="800000"/>
                    <a:headEnd/>
                    <a:tailEnd/>
                  </a:ln>
                </p:spPr>
                <p:txBody>
                  <a:bodyPr>
                    <a:spAutoFit/>
                  </a:bodyPr>
                  <a:lstStyle/>
                  <a:p>
                    <a:pPr algn="ctr" defTabSz="844083" rtl="0">
                      <a:spcBef>
                        <a:spcPct val="50000"/>
                      </a:spcBef>
                      <a:defRPr/>
                    </a:pPr>
                    <a:r>
                      <a:rPr lang="it-IT" sz="448" b="1" i="1" kern="1200" dirty="0">
                        <a:solidFill>
                          <a:srgbClr val="00338D"/>
                        </a:solidFill>
                        <a:latin typeface="Arial"/>
                        <a:ea typeface="+mn-ea"/>
                        <a:cs typeface="+mn-cs"/>
                      </a:rPr>
                      <a:t>Gennaio</a:t>
                    </a:r>
                    <a:r>
                      <a:rPr lang="en-US" sz="448" b="1" i="1" kern="1200" dirty="0">
                        <a:solidFill>
                          <a:srgbClr val="00338D"/>
                        </a:solidFill>
                        <a:latin typeface="Arial"/>
                        <a:ea typeface="+mn-ea"/>
                        <a:cs typeface="+mn-cs"/>
                      </a:rPr>
                      <a:t> 2006</a:t>
                    </a:r>
                    <a:endParaRPr lang="it-IT" sz="448" b="1" i="1" kern="1200" dirty="0">
                      <a:solidFill>
                        <a:srgbClr val="00338D"/>
                      </a:solidFill>
                      <a:latin typeface="Arial"/>
                      <a:ea typeface="+mn-ea"/>
                      <a:cs typeface="+mn-cs"/>
                    </a:endParaRPr>
                  </a:p>
                </p:txBody>
              </p:sp>
              <p:sp>
                <p:nvSpPr>
                  <p:cNvPr id="237" name="CasellaDiTesto 58">
                    <a:extLst>
                      <a:ext uri="{FF2B5EF4-FFF2-40B4-BE49-F238E27FC236}">
                        <a16:creationId xmlns:a16="http://schemas.microsoft.com/office/drawing/2014/main" id="{D7C2D5FF-4CA9-1A81-90C1-0A7FD8E1D0D3}"/>
                      </a:ext>
                    </a:extLst>
                  </p:cNvPr>
                  <p:cNvSpPr txBox="1"/>
                  <p:nvPr/>
                </p:nvSpPr>
                <p:spPr>
                  <a:xfrm>
                    <a:off x="2017479" y="4612677"/>
                    <a:ext cx="820811" cy="342299"/>
                  </a:xfrm>
                  <a:prstGeom prst="rect">
                    <a:avLst/>
                  </a:prstGeom>
                  <a:noFill/>
                </p:spPr>
                <p:txBody>
                  <a:bodyPr wrap="square" lIns="32214" tIns="32214" rIns="32214" bIns="32214" rtlCol="0">
                    <a:noAutofit/>
                  </a:bodyPr>
                  <a:lstStyle/>
                  <a:p>
                    <a:pPr algn="ctr" defTabSz="844083" rtl="0">
                      <a:spcAft>
                        <a:spcPts val="354"/>
                      </a:spcAft>
                      <a:defRPr/>
                    </a:pPr>
                    <a:r>
                      <a:rPr lang="it-IT" sz="692" kern="1200" dirty="0">
                        <a:solidFill>
                          <a:srgbClr val="00338D"/>
                        </a:solidFill>
                        <a:latin typeface="Arial"/>
                        <a:ea typeface="+mn-ea"/>
                        <a:cs typeface="+mn-cs"/>
                      </a:rPr>
                      <a:t>Reati transnazionali</a:t>
                    </a:r>
                  </a:p>
                </p:txBody>
              </p:sp>
              <p:sp>
                <p:nvSpPr>
                  <p:cNvPr id="238" name="CasellaDiTesto 37">
                    <a:extLst>
                      <a:ext uri="{FF2B5EF4-FFF2-40B4-BE49-F238E27FC236}">
                        <a16:creationId xmlns:a16="http://schemas.microsoft.com/office/drawing/2014/main" id="{0423791A-2FBE-F9F5-576A-82DF6BBDDDEB}"/>
                      </a:ext>
                    </a:extLst>
                  </p:cNvPr>
                  <p:cNvSpPr txBox="1">
                    <a:spLocks noChangeArrowheads="1"/>
                  </p:cNvSpPr>
                  <p:nvPr/>
                </p:nvSpPr>
                <p:spPr bwMode="auto">
                  <a:xfrm>
                    <a:off x="2155270" y="3129723"/>
                    <a:ext cx="612494" cy="264621"/>
                  </a:xfrm>
                  <a:prstGeom prst="rect">
                    <a:avLst/>
                  </a:prstGeom>
                  <a:noFill/>
                  <a:ln w="9525">
                    <a:noFill/>
                    <a:miter lim="800000"/>
                    <a:headEnd/>
                    <a:tailEnd/>
                  </a:ln>
                </p:spPr>
                <p:txBody>
                  <a:bodyPr>
                    <a:spAutoFit/>
                  </a:bodyPr>
                  <a:lstStyle/>
                  <a:p>
                    <a:pPr algn="ctr" defTabSz="844083" rtl="0">
                      <a:spcBef>
                        <a:spcPct val="50000"/>
                      </a:spcBef>
                      <a:defRPr/>
                    </a:pPr>
                    <a:r>
                      <a:rPr lang="it-IT" sz="448" b="1" i="1" kern="1200" dirty="0">
                        <a:solidFill>
                          <a:srgbClr val="00338D"/>
                        </a:solidFill>
                        <a:latin typeface="Arial"/>
                        <a:ea typeface="+mn-ea"/>
                        <a:cs typeface="+mn-cs"/>
                      </a:rPr>
                      <a:t>Marzo</a:t>
                    </a:r>
                    <a:br>
                      <a:rPr lang="it-IT" sz="448" b="1" i="1" kern="1200" dirty="0">
                        <a:solidFill>
                          <a:srgbClr val="00338D"/>
                        </a:solidFill>
                        <a:latin typeface="Arial"/>
                        <a:ea typeface="+mn-ea"/>
                        <a:cs typeface="+mn-cs"/>
                      </a:rPr>
                    </a:br>
                    <a:r>
                      <a:rPr lang="it-IT" sz="448" b="1" i="1" kern="1200" dirty="0">
                        <a:solidFill>
                          <a:srgbClr val="00338D"/>
                        </a:solidFill>
                        <a:latin typeface="Arial"/>
                        <a:ea typeface="+mn-ea"/>
                        <a:cs typeface="+mn-cs"/>
                      </a:rPr>
                      <a:t>2006</a:t>
                    </a:r>
                    <a:endParaRPr lang="en-US" sz="448" b="1" i="1" kern="1200" dirty="0">
                      <a:solidFill>
                        <a:srgbClr val="00338D"/>
                      </a:solidFill>
                      <a:latin typeface="Arial"/>
                      <a:ea typeface="+mn-ea"/>
                      <a:cs typeface="+mn-cs"/>
                    </a:endParaRPr>
                  </a:p>
                </p:txBody>
              </p:sp>
              <p:cxnSp>
                <p:nvCxnSpPr>
                  <p:cNvPr id="239" name="Connettore 1 92">
                    <a:extLst>
                      <a:ext uri="{FF2B5EF4-FFF2-40B4-BE49-F238E27FC236}">
                        <a16:creationId xmlns:a16="http://schemas.microsoft.com/office/drawing/2014/main" id="{AFF4BC9C-6C50-0EC1-FAA3-C4C06B371CD5}"/>
                      </a:ext>
                    </a:extLst>
                  </p:cNvPr>
                  <p:cNvCxnSpPr>
                    <a:cxnSpLocks noChangeShapeType="1"/>
                  </p:cNvCxnSpPr>
                  <p:nvPr/>
                </p:nvCxnSpPr>
                <p:spPr bwMode="auto">
                  <a:xfrm flipH="1">
                    <a:off x="5609312" y="2600887"/>
                    <a:ext cx="0" cy="963692"/>
                  </a:xfrm>
                  <a:prstGeom prst="line">
                    <a:avLst/>
                  </a:prstGeom>
                  <a:noFill/>
                  <a:ln w="9525" algn="ctr">
                    <a:solidFill>
                      <a:schemeClr val="tx1">
                        <a:lumMod val="50000"/>
                        <a:lumOff val="50000"/>
                      </a:schemeClr>
                    </a:solidFill>
                    <a:prstDash val="solid"/>
                    <a:round/>
                    <a:headEnd/>
                    <a:tailEnd/>
                  </a:ln>
                </p:spPr>
              </p:cxnSp>
              <p:sp>
                <p:nvSpPr>
                  <p:cNvPr id="240" name="CasellaDiTesto 43">
                    <a:extLst>
                      <a:ext uri="{FF2B5EF4-FFF2-40B4-BE49-F238E27FC236}">
                        <a16:creationId xmlns:a16="http://schemas.microsoft.com/office/drawing/2014/main" id="{F8039F71-3EFB-042B-C656-11AADB12925E}"/>
                      </a:ext>
                    </a:extLst>
                  </p:cNvPr>
                  <p:cNvSpPr txBox="1">
                    <a:spLocks noChangeArrowheads="1"/>
                  </p:cNvSpPr>
                  <p:nvPr/>
                </p:nvSpPr>
                <p:spPr bwMode="auto">
                  <a:xfrm>
                    <a:off x="5374396" y="3623085"/>
                    <a:ext cx="506572" cy="26462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defRPr/>
                    </a:pPr>
                    <a:r>
                      <a:rPr lang="it-IT" sz="448" kern="1200" dirty="0">
                        <a:solidFill>
                          <a:srgbClr val="00338D"/>
                        </a:solidFill>
                        <a:latin typeface="Arial"/>
                        <a:ea typeface="+mn-ea"/>
                        <a:cs typeface="+mn-cs"/>
                      </a:rPr>
                      <a:t>Marzo 2014</a:t>
                    </a:r>
                  </a:p>
                </p:txBody>
              </p:sp>
              <p:sp>
                <p:nvSpPr>
                  <p:cNvPr id="241" name="CasellaDiTesto 63">
                    <a:extLst>
                      <a:ext uri="{FF2B5EF4-FFF2-40B4-BE49-F238E27FC236}">
                        <a16:creationId xmlns:a16="http://schemas.microsoft.com/office/drawing/2014/main" id="{DAE1B3C9-376C-B427-3C9F-DA5AE5F975B4}"/>
                      </a:ext>
                    </a:extLst>
                  </p:cNvPr>
                  <p:cNvSpPr txBox="1"/>
                  <p:nvPr/>
                </p:nvSpPr>
                <p:spPr>
                  <a:xfrm>
                    <a:off x="5867221" y="2795945"/>
                    <a:ext cx="491824" cy="171736"/>
                  </a:xfrm>
                  <a:prstGeom prst="rect">
                    <a:avLst/>
                  </a:prstGeom>
                  <a:noFill/>
                  <a:ln w="9525">
                    <a:noFill/>
                    <a:miter lim="800000"/>
                    <a:headEnd/>
                    <a:tailEnd/>
                  </a:ln>
                </p:spPr>
                <p:txBody>
                  <a:bodyPr wrap="square" lIns="21236" tIns="21236" rIns="21236" bIns="21236" anchor="ctr">
                    <a:spAutoFit/>
                  </a:bodyPr>
                  <a:lstStyle>
                    <a:defPPr>
                      <a:defRPr lang="it-IT"/>
                    </a:defPPr>
                    <a:lvl1pPr algn="ctr">
                      <a:spcBef>
                        <a:spcPct val="50000"/>
                      </a:spcBef>
                      <a:defRPr sz="800">
                        <a:solidFill>
                          <a:srgbClr val="00338D"/>
                        </a:solidFill>
                        <a:latin typeface="Arial" panose="020B0604020202020204" pitchFamily="34" charset="0"/>
                      </a:defRPr>
                    </a:lvl1pPr>
                  </a:lstStyle>
                  <a:p>
                    <a:pPr defTabSz="844083" rtl="0">
                      <a:defRPr/>
                    </a:pPr>
                    <a:r>
                      <a:rPr lang="it-IT" sz="692" kern="1200" dirty="0">
                        <a:latin typeface="Arial"/>
                        <a:ea typeface="+mn-ea"/>
                        <a:cs typeface="+mn-cs"/>
                      </a:rPr>
                      <a:t>Ecoreati</a:t>
                    </a:r>
                  </a:p>
                </p:txBody>
              </p:sp>
              <p:cxnSp>
                <p:nvCxnSpPr>
                  <p:cNvPr id="242" name="Connettore 1 109">
                    <a:extLst>
                      <a:ext uri="{FF2B5EF4-FFF2-40B4-BE49-F238E27FC236}">
                        <a16:creationId xmlns:a16="http://schemas.microsoft.com/office/drawing/2014/main" id="{5E68975D-F1F0-8007-4310-0AE8F40B052D}"/>
                      </a:ext>
                    </a:extLst>
                  </p:cNvPr>
                  <p:cNvCxnSpPr>
                    <a:cxnSpLocks noChangeShapeType="1"/>
                  </p:cNvCxnSpPr>
                  <p:nvPr/>
                </p:nvCxnSpPr>
                <p:spPr bwMode="auto">
                  <a:xfrm>
                    <a:off x="7170446" y="3473027"/>
                    <a:ext cx="0" cy="797538"/>
                  </a:xfrm>
                  <a:prstGeom prst="line">
                    <a:avLst/>
                  </a:prstGeom>
                  <a:noFill/>
                  <a:ln w="9525" algn="ctr">
                    <a:solidFill>
                      <a:schemeClr val="tx1">
                        <a:lumMod val="50000"/>
                        <a:lumOff val="50000"/>
                      </a:schemeClr>
                    </a:solidFill>
                    <a:round/>
                    <a:headEnd/>
                    <a:tailEnd/>
                  </a:ln>
                </p:spPr>
              </p:cxnSp>
              <p:sp>
                <p:nvSpPr>
                  <p:cNvPr id="243" name="CasellaDiTesto 42">
                    <a:extLst>
                      <a:ext uri="{FF2B5EF4-FFF2-40B4-BE49-F238E27FC236}">
                        <a16:creationId xmlns:a16="http://schemas.microsoft.com/office/drawing/2014/main" id="{F9DAB5A4-38A3-0FC3-DCC6-B1EA3B3796E4}"/>
                      </a:ext>
                    </a:extLst>
                  </p:cNvPr>
                  <p:cNvSpPr txBox="1">
                    <a:spLocks noChangeArrowheads="1"/>
                  </p:cNvSpPr>
                  <p:nvPr/>
                </p:nvSpPr>
                <p:spPr bwMode="auto">
                  <a:xfrm>
                    <a:off x="6845372" y="4287687"/>
                    <a:ext cx="649883" cy="490091"/>
                  </a:xfrm>
                  <a:prstGeom prst="rect">
                    <a:avLst/>
                  </a:prstGeom>
                  <a:noFill/>
                  <a:ln w="9525">
                    <a:noFill/>
                    <a:miter lim="800000"/>
                    <a:headEnd/>
                    <a:tailEnd/>
                  </a:ln>
                </p:spPr>
                <p:txBody>
                  <a:bodyPr wrap="square" lIns="21236" tIns="21236" rIns="21236" bIns="21236">
                    <a:spAutoFit/>
                  </a:bodyPr>
                  <a:lstStyle/>
                  <a:p>
                    <a:pPr algn="ctr" defTabSz="844083" rtl="0">
                      <a:defRPr/>
                    </a:pPr>
                    <a:r>
                      <a:rPr lang="it-IT" sz="623" kern="1200" dirty="0">
                        <a:solidFill>
                          <a:srgbClr val="00338D"/>
                        </a:solidFill>
                        <a:latin typeface="Arial"/>
                        <a:ea typeface="+mn-ea"/>
                        <a:cs typeface="+mn-cs"/>
                      </a:rPr>
                      <a:t>Istigazione alla corruzione tra privati  </a:t>
                    </a:r>
                  </a:p>
                </p:txBody>
              </p:sp>
              <p:sp>
                <p:nvSpPr>
                  <p:cNvPr id="244" name="CasellaDiTesto 43">
                    <a:extLst>
                      <a:ext uri="{FF2B5EF4-FFF2-40B4-BE49-F238E27FC236}">
                        <a16:creationId xmlns:a16="http://schemas.microsoft.com/office/drawing/2014/main" id="{E67AB9E0-4E6B-2AA0-2C81-73A8571506AC}"/>
                      </a:ext>
                    </a:extLst>
                  </p:cNvPr>
                  <p:cNvSpPr txBox="1">
                    <a:spLocks noChangeArrowheads="1"/>
                  </p:cNvSpPr>
                  <p:nvPr/>
                </p:nvSpPr>
                <p:spPr bwMode="auto">
                  <a:xfrm>
                    <a:off x="6807569" y="3138658"/>
                    <a:ext cx="725284" cy="26462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defRPr/>
                    </a:pPr>
                    <a:r>
                      <a:rPr lang="it-IT" sz="448" kern="1200" dirty="0">
                        <a:solidFill>
                          <a:srgbClr val="00338D"/>
                        </a:solidFill>
                        <a:latin typeface="Arial"/>
                        <a:ea typeface="+mn-ea"/>
                        <a:cs typeface="+mn-cs"/>
                      </a:rPr>
                      <a:t>Aprile</a:t>
                    </a:r>
                    <a:br>
                      <a:rPr lang="it-IT" sz="448" kern="1200" dirty="0">
                        <a:solidFill>
                          <a:srgbClr val="00338D"/>
                        </a:solidFill>
                        <a:latin typeface="Arial"/>
                        <a:ea typeface="+mn-ea"/>
                        <a:cs typeface="+mn-cs"/>
                      </a:rPr>
                    </a:br>
                    <a:r>
                      <a:rPr lang="it-IT" sz="448" kern="1200" dirty="0">
                        <a:solidFill>
                          <a:srgbClr val="00338D"/>
                        </a:solidFill>
                        <a:latin typeface="Arial"/>
                        <a:ea typeface="+mn-ea"/>
                        <a:cs typeface="+mn-cs"/>
                      </a:rPr>
                      <a:t>2017</a:t>
                    </a:r>
                    <a:endParaRPr lang="en-US" sz="448" kern="1200" dirty="0">
                      <a:solidFill>
                        <a:srgbClr val="00338D"/>
                      </a:solidFill>
                      <a:latin typeface="Arial"/>
                      <a:ea typeface="+mn-ea"/>
                      <a:cs typeface="+mn-cs"/>
                    </a:endParaRPr>
                  </a:p>
                </p:txBody>
              </p:sp>
              <p:cxnSp>
                <p:nvCxnSpPr>
                  <p:cNvPr id="245" name="Connettore 1 109">
                    <a:extLst>
                      <a:ext uri="{FF2B5EF4-FFF2-40B4-BE49-F238E27FC236}">
                        <a16:creationId xmlns:a16="http://schemas.microsoft.com/office/drawing/2014/main" id="{229E11E7-F7FC-5EC4-BC33-5F5CA05E3141}"/>
                      </a:ext>
                    </a:extLst>
                  </p:cNvPr>
                  <p:cNvCxnSpPr>
                    <a:cxnSpLocks noChangeShapeType="1"/>
                  </p:cNvCxnSpPr>
                  <p:nvPr/>
                </p:nvCxnSpPr>
                <p:spPr bwMode="auto">
                  <a:xfrm>
                    <a:off x="7423266" y="2879809"/>
                    <a:ext cx="0" cy="707582"/>
                  </a:xfrm>
                  <a:prstGeom prst="line">
                    <a:avLst/>
                  </a:prstGeom>
                  <a:noFill/>
                  <a:ln w="9525" algn="ctr">
                    <a:solidFill>
                      <a:schemeClr val="tx1">
                        <a:lumMod val="50000"/>
                        <a:lumOff val="50000"/>
                      </a:schemeClr>
                    </a:solidFill>
                    <a:prstDash val="solid"/>
                    <a:round/>
                    <a:headEnd/>
                    <a:tailEnd/>
                  </a:ln>
                </p:spPr>
              </p:cxnSp>
              <p:sp>
                <p:nvSpPr>
                  <p:cNvPr id="246" name="CasellaDiTesto 42">
                    <a:extLst>
                      <a:ext uri="{FF2B5EF4-FFF2-40B4-BE49-F238E27FC236}">
                        <a16:creationId xmlns:a16="http://schemas.microsoft.com/office/drawing/2014/main" id="{AC67FB6F-EAC8-CF9D-09DE-811C2D2A41A6}"/>
                      </a:ext>
                    </a:extLst>
                  </p:cNvPr>
                  <p:cNvSpPr txBox="1">
                    <a:spLocks noChangeArrowheads="1"/>
                  </p:cNvSpPr>
                  <p:nvPr/>
                </p:nvSpPr>
                <p:spPr bwMode="auto">
                  <a:xfrm>
                    <a:off x="6845372" y="2549192"/>
                    <a:ext cx="1202899" cy="294168"/>
                  </a:xfrm>
                  <a:prstGeom prst="rect">
                    <a:avLst/>
                  </a:prstGeom>
                  <a:noFill/>
                  <a:ln w="9525">
                    <a:noFill/>
                    <a:miter lim="800000"/>
                    <a:headEnd/>
                    <a:tailEnd/>
                  </a:ln>
                </p:spPr>
                <p:txBody>
                  <a:bodyPr wrap="square" lIns="21236" tIns="21236" rIns="21236" bIns="21236">
                    <a:spAutoFit/>
                  </a:bodyPr>
                  <a:lstStyle>
                    <a:defPPr>
                      <a:defRPr lang="en-US"/>
                    </a:defPPr>
                    <a:lvl1pPr algn="ctr">
                      <a:defRPr sz="800">
                        <a:solidFill>
                          <a:srgbClr val="00338D"/>
                        </a:solidFill>
                        <a:latin typeface="Arial" panose="020B0604020202020204" pitchFamily="34" charset="0"/>
                      </a:defRPr>
                    </a:lvl1pPr>
                  </a:lstStyle>
                  <a:p>
                    <a:pPr defTabSz="844083" rtl="0">
                      <a:defRPr/>
                    </a:pPr>
                    <a:r>
                      <a:rPr lang="it-IT" sz="692" kern="1200" dirty="0">
                        <a:latin typeface="Arial"/>
                        <a:ea typeface="+mn-ea"/>
                        <a:cs typeface="+mn-cs"/>
                      </a:rPr>
                      <a:t>Razzismo e </a:t>
                    </a:r>
                  </a:p>
                  <a:p>
                    <a:pPr defTabSz="844083" rtl="0">
                      <a:defRPr/>
                    </a:pPr>
                    <a:r>
                      <a:rPr lang="it-IT" sz="692" kern="1200" dirty="0">
                        <a:latin typeface="Arial"/>
                        <a:ea typeface="+mn-ea"/>
                        <a:cs typeface="+mn-cs"/>
                      </a:rPr>
                      <a:t>Xenofobia</a:t>
                    </a:r>
                    <a:endParaRPr lang="en-US" sz="692" kern="1200" dirty="0">
                      <a:latin typeface="Arial"/>
                      <a:ea typeface="+mn-ea"/>
                      <a:cs typeface="+mn-cs"/>
                    </a:endParaRPr>
                  </a:p>
                </p:txBody>
              </p:sp>
              <p:pic>
                <p:nvPicPr>
                  <p:cNvPr id="247" name="Immagine 116">
                    <a:extLst>
                      <a:ext uri="{FF2B5EF4-FFF2-40B4-BE49-F238E27FC236}">
                        <a16:creationId xmlns:a16="http://schemas.microsoft.com/office/drawing/2014/main" id="{04111BAC-910B-46B9-DB14-42921741F7AC}"/>
                      </a:ext>
                    </a:extLst>
                  </p:cNvPr>
                  <p:cNvPicPr>
                    <a:picLocks noChangeAspect="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245479" y="2192811"/>
                    <a:ext cx="310184" cy="283033"/>
                  </a:xfrm>
                  <a:prstGeom prst="rect">
                    <a:avLst/>
                  </a:prstGeom>
                </p:spPr>
              </p:pic>
              <p:cxnSp>
                <p:nvCxnSpPr>
                  <p:cNvPr id="248" name="Connettore 1 17">
                    <a:extLst>
                      <a:ext uri="{FF2B5EF4-FFF2-40B4-BE49-F238E27FC236}">
                        <a16:creationId xmlns:a16="http://schemas.microsoft.com/office/drawing/2014/main" id="{A0B864D8-27B5-5FDB-814D-F3277162FB49}"/>
                      </a:ext>
                    </a:extLst>
                  </p:cNvPr>
                  <p:cNvCxnSpPr>
                    <a:cxnSpLocks noChangeShapeType="1"/>
                  </p:cNvCxnSpPr>
                  <p:nvPr/>
                </p:nvCxnSpPr>
                <p:spPr bwMode="auto">
                  <a:xfrm>
                    <a:off x="2194379" y="3148227"/>
                    <a:ext cx="0" cy="480449"/>
                  </a:xfrm>
                  <a:prstGeom prst="line">
                    <a:avLst/>
                  </a:prstGeom>
                  <a:noFill/>
                  <a:ln w="9525" algn="ctr">
                    <a:solidFill>
                      <a:schemeClr val="tx1">
                        <a:lumMod val="50000"/>
                        <a:lumOff val="50000"/>
                      </a:schemeClr>
                    </a:solidFill>
                    <a:round/>
                    <a:headEnd/>
                    <a:tailEnd/>
                  </a:ln>
                </p:spPr>
              </p:cxnSp>
              <p:sp>
                <p:nvSpPr>
                  <p:cNvPr id="249" name="CasellaDiTesto 6">
                    <a:extLst>
                      <a:ext uri="{FF2B5EF4-FFF2-40B4-BE49-F238E27FC236}">
                        <a16:creationId xmlns:a16="http://schemas.microsoft.com/office/drawing/2014/main" id="{09CFE964-03CB-BDD2-3012-18E8A2992BA6}"/>
                      </a:ext>
                    </a:extLst>
                  </p:cNvPr>
                  <p:cNvSpPr txBox="1">
                    <a:spLocks noChangeArrowheads="1"/>
                  </p:cNvSpPr>
                  <p:nvPr/>
                </p:nvSpPr>
                <p:spPr bwMode="auto">
                  <a:xfrm>
                    <a:off x="-50195" y="2086076"/>
                    <a:ext cx="990536" cy="416602"/>
                  </a:xfrm>
                  <a:prstGeom prst="rect">
                    <a:avLst/>
                  </a:prstGeom>
                  <a:noFill/>
                  <a:ln w="9525">
                    <a:noFill/>
                    <a:miter lim="800000"/>
                    <a:headEnd/>
                    <a:tailEnd/>
                  </a:ln>
                </p:spPr>
                <p:txBody>
                  <a:bodyPr wrap="square" lIns="21236" tIns="21236" rIns="21236" bIns="21236">
                    <a:spAutoFit/>
                  </a:bodyPr>
                  <a:lstStyle/>
                  <a:p>
                    <a:pPr algn="ctr" defTabSz="844083" rtl="0">
                      <a:spcBef>
                        <a:spcPct val="50000"/>
                      </a:spcBef>
                      <a:defRPr/>
                    </a:pPr>
                    <a:r>
                      <a:rPr lang="it-IT" sz="692" kern="1200" dirty="0">
                        <a:solidFill>
                          <a:srgbClr val="00338D"/>
                        </a:solidFill>
                        <a:latin typeface="Arial"/>
                        <a:ea typeface="+mn-ea"/>
                        <a:cs typeface="+mn-cs"/>
                      </a:rPr>
                      <a:t>Reati contro la Pubblica Amministrazione</a:t>
                    </a:r>
                    <a:endParaRPr lang="en-US" sz="692" kern="1200" dirty="0">
                      <a:solidFill>
                        <a:srgbClr val="00338D"/>
                      </a:solidFill>
                      <a:latin typeface="Arial"/>
                      <a:ea typeface="+mn-ea"/>
                      <a:cs typeface="+mn-cs"/>
                    </a:endParaRPr>
                  </a:p>
                </p:txBody>
              </p:sp>
              <p:sp>
                <p:nvSpPr>
                  <p:cNvPr id="250" name="CasellaDiTesto 18">
                    <a:extLst>
                      <a:ext uri="{FF2B5EF4-FFF2-40B4-BE49-F238E27FC236}">
                        <a16:creationId xmlns:a16="http://schemas.microsoft.com/office/drawing/2014/main" id="{387E8B80-7E44-9520-DF38-C90109BFD1B4}"/>
                      </a:ext>
                    </a:extLst>
                  </p:cNvPr>
                  <p:cNvSpPr txBox="1">
                    <a:spLocks noChangeArrowheads="1"/>
                  </p:cNvSpPr>
                  <p:nvPr/>
                </p:nvSpPr>
                <p:spPr bwMode="auto">
                  <a:xfrm>
                    <a:off x="1292905" y="2001075"/>
                    <a:ext cx="662802" cy="539035"/>
                  </a:xfrm>
                  <a:prstGeom prst="rect">
                    <a:avLst/>
                  </a:prstGeom>
                  <a:noFill/>
                  <a:ln w="9525">
                    <a:noFill/>
                    <a:miter lim="800000"/>
                    <a:headEnd/>
                    <a:tailEnd/>
                  </a:ln>
                </p:spPr>
                <p:txBody>
                  <a:bodyPr wrap="square" lIns="21236" tIns="21236" rIns="21236" bIns="21236">
                    <a:spAutoFit/>
                  </a:bodyPr>
                  <a:lstStyle/>
                  <a:p>
                    <a:pPr algn="ctr" defTabSz="844083" rtl="0">
                      <a:spcBef>
                        <a:spcPct val="50000"/>
                      </a:spcBef>
                      <a:defRPr/>
                    </a:pPr>
                    <a:r>
                      <a:rPr lang="it-IT" sz="692" kern="1200" dirty="0">
                        <a:solidFill>
                          <a:srgbClr val="00338D"/>
                        </a:solidFill>
                        <a:latin typeface="Arial"/>
                        <a:ea typeface="+mn-ea"/>
                        <a:cs typeface="+mn-cs"/>
                      </a:rPr>
                      <a:t>Delitti contro la personalità individuale</a:t>
                    </a:r>
                    <a:endParaRPr lang="en-US" sz="692" kern="1200" dirty="0">
                      <a:solidFill>
                        <a:srgbClr val="00338D"/>
                      </a:solidFill>
                      <a:latin typeface="Arial"/>
                      <a:ea typeface="+mn-ea"/>
                      <a:cs typeface="+mn-cs"/>
                    </a:endParaRPr>
                  </a:p>
                </p:txBody>
              </p:sp>
              <p:sp>
                <p:nvSpPr>
                  <p:cNvPr id="251" name="CasellaDiTesto 30">
                    <a:extLst>
                      <a:ext uri="{FF2B5EF4-FFF2-40B4-BE49-F238E27FC236}">
                        <a16:creationId xmlns:a16="http://schemas.microsoft.com/office/drawing/2014/main" id="{0DE73BAE-8205-D803-97D7-AD5D26BF8060}"/>
                      </a:ext>
                    </a:extLst>
                  </p:cNvPr>
                  <p:cNvSpPr txBox="1">
                    <a:spLocks noChangeArrowheads="1"/>
                  </p:cNvSpPr>
                  <p:nvPr/>
                </p:nvSpPr>
                <p:spPr bwMode="auto">
                  <a:xfrm>
                    <a:off x="2443995" y="1867129"/>
                    <a:ext cx="765705" cy="539035"/>
                  </a:xfrm>
                  <a:prstGeom prst="rect">
                    <a:avLst/>
                  </a:prstGeom>
                  <a:noFill/>
                  <a:ln w="9525">
                    <a:noFill/>
                    <a:miter lim="800000"/>
                    <a:headEnd/>
                    <a:tailEnd/>
                  </a:ln>
                </p:spPr>
                <p:txBody>
                  <a:bodyPr wrap="square" lIns="21236" tIns="21236" rIns="21236" bIns="21236">
                    <a:spAutoFit/>
                  </a:bodyPr>
                  <a:lstStyle/>
                  <a:p>
                    <a:pPr algn="ctr" defTabSz="844083" rtl="0">
                      <a:spcBef>
                        <a:spcPct val="50000"/>
                      </a:spcBef>
                      <a:defRPr/>
                    </a:pPr>
                    <a:r>
                      <a:rPr lang="it-IT" sz="692" kern="1200" dirty="0">
                        <a:solidFill>
                          <a:srgbClr val="00338D"/>
                        </a:solidFill>
                        <a:latin typeface="Arial"/>
                        <a:ea typeface="+mn-ea"/>
                        <a:cs typeface="+mn-cs"/>
                      </a:rPr>
                      <a:t>Reati contro la salute e sicurezza sul lavoro</a:t>
                    </a:r>
                  </a:p>
                </p:txBody>
              </p:sp>
              <p:sp>
                <p:nvSpPr>
                  <p:cNvPr id="252" name="CasellaDiTesto 36">
                    <a:extLst>
                      <a:ext uri="{FF2B5EF4-FFF2-40B4-BE49-F238E27FC236}">
                        <a16:creationId xmlns:a16="http://schemas.microsoft.com/office/drawing/2014/main" id="{C4C3072C-8B14-3613-B803-B722A54E0CDE}"/>
                      </a:ext>
                    </a:extLst>
                  </p:cNvPr>
                  <p:cNvSpPr txBox="1">
                    <a:spLocks noChangeArrowheads="1"/>
                  </p:cNvSpPr>
                  <p:nvPr/>
                </p:nvSpPr>
                <p:spPr bwMode="auto">
                  <a:xfrm>
                    <a:off x="3242722" y="2123794"/>
                    <a:ext cx="672285" cy="661469"/>
                  </a:xfrm>
                  <a:prstGeom prst="rect">
                    <a:avLst/>
                  </a:prstGeom>
                  <a:noFill/>
                  <a:ln w="9525">
                    <a:noFill/>
                    <a:miter lim="800000"/>
                    <a:headEnd/>
                    <a:tailEnd/>
                  </a:ln>
                </p:spPr>
                <p:txBody>
                  <a:bodyPr lIns="21236" tIns="21236" rIns="21236" bIns="21236">
                    <a:spAutoFit/>
                  </a:bodyPr>
                  <a:lstStyle/>
                  <a:p>
                    <a:pPr algn="ctr" defTabSz="844083" rtl="0">
                      <a:spcBef>
                        <a:spcPct val="50000"/>
                      </a:spcBef>
                      <a:defRPr/>
                    </a:pPr>
                    <a:r>
                      <a:rPr lang="it-IT" sz="692" kern="1200" dirty="0">
                        <a:solidFill>
                          <a:srgbClr val="00338D"/>
                        </a:solidFill>
                        <a:latin typeface="Arial"/>
                        <a:ea typeface="+mn-ea"/>
                        <a:cs typeface="+mn-cs"/>
                      </a:rPr>
                      <a:t>Delitti informatici e trattamento illecito di dati*</a:t>
                    </a:r>
                    <a:endParaRPr lang="en-US" sz="692" kern="1200" dirty="0">
                      <a:solidFill>
                        <a:srgbClr val="00338D"/>
                      </a:solidFill>
                      <a:latin typeface="Arial"/>
                      <a:ea typeface="+mn-ea"/>
                      <a:cs typeface="+mn-cs"/>
                    </a:endParaRPr>
                  </a:p>
                </p:txBody>
              </p:sp>
              <p:sp>
                <p:nvSpPr>
                  <p:cNvPr id="253" name="CasellaDiTesto 42">
                    <a:extLst>
                      <a:ext uri="{FF2B5EF4-FFF2-40B4-BE49-F238E27FC236}">
                        <a16:creationId xmlns:a16="http://schemas.microsoft.com/office/drawing/2014/main" id="{8042F59B-EB61-0B1F-E382-EB73695D745A}"/>
                      </a:ext>
                    </a:extLst>
                  </p:cNvPr>
                  <p:cNvSpPr txBox="1">
                    <a:spLocks noChangeArrowheads="1"/>
                  </p:cNvSpPr>
                  <p:nvPr/>
                </p:nvSpPr>
                <p:spPr bwMode="auto">
                  <a:xfrm>
                    <a:off x="3764440" y="1754432"/>
                    <a:ext cx="1021633" cy="600289"/>
                  </a:xfrm>
                  <a:prstGeom prst="rect">
                    <a:avLst/>
                  </a:prstGeom>
                  <a:noFill/>
                  <a:ln w="9525">
                    <a:noFill/>
                    <a:miter lim="800000"/>
                    <a:headEnd/>
                    <a:tailEnd/>
                  </a:ln>
                </p:spPr>
                <p:txBody>
                  <a:bodyPr wrap="square" lIns="21236" tIns="21236" rIns="21236" bIns="21236">
                    <a:spAutoFit/>
                  </a:bodyPr>
                  <a:lstStyle/>
                  <a:p>
                    <a:pPr algn="ctr" defTabSz="844083" rtl="0">
                      <a:spcBef>
                        <a:spcPct val="50000"/>
                      </a:spcBef>
                      <a:defRPr/>
                    </a:pPr>
                    <a:r>
                      <a:rPr lang="it-IT" sz="623" kern="1200" dirty="0">
                        <a:solidFill>
                          <a:srgbClr val="00338D"/>
                        </a:solidFill>
                        <a:latin typeface="Arial"/>
                        <a:ea typeface="+mn-ea"/>
                        <a:cs typeface="+mn-cs"/>
                      </a:rPr>
                      <a:t>Induzione a non rendere dichiarazioni o a rendere dichiarazioni mendaci all’autorità giudiziaria</a:t>
                    </a:r>
                    <a:endParaRPr lang="en-US" sz="623" kern="1200" dirty="0">
                      <a:solidFill>
                        <a:srgbClr val="00338D"/>
                      </a:solidFill>
                      <a:latin typeface="Arial"/>
                      <a:ea typeface="+mn-ea"/>
                      <a:cs typeface="+mn-cs"/>
                    </a:endParaRPr>
                  </a:p>
                </p:txBody>
              </p:sp>
              <p:sp>
                <p:nvSpPr>
                  <p:cNvPr id="254" name="CasellaDiTesto 42">
                    <a:extLst>
                      <a:ext uri="{FF2B5EF4-FFF2-40B4-BE49-F238E27FC236}">
                        <a16:creationId xmlns:a16="http://schemas.microsoft.com/office/drawing/2014/main" id="{FC4E40E1-A841-AE38-4081-FC65953454B6}"/>
                      </a:ext>
                    </a:extLst>
                  </p:cNvPr>
                  <p:cNvSpPr txBox="1">
                    <a:spLocks noChangeArrowheads="1"/>
                  </p:cNvSpPr>
                  <p:nvPr/>
                </p:nvSpPr>
                <p:spPr bwMode="auto">
                  <a:xfrm>
                    <a:off x="4556661" y="2512408"/>
                    <a:ext cx="796512" cy="600289"/>
                  </a:xfrm>
                  <a:prstGeom prst="rect">
                    <a:avLst/>
                  </a:prstGeom>
                  <a:noFill/>
                  <a:ln w="9525">
                    <a:noFill/>
                    <a:miter lim="800000"/>
                    <a:headEnd/>
                    <a:tailEnd/>
                  </a:ln>
                </p:spPr>
                <p:txBody>
                  <a:bodyPr wrap="square" lIns="21236" tIns="21236" rIns="21236" bIns="21236">
                    <a:spAutoFit/>
                  </a:bodyPr>
                  <a:lstStyle/>
                  <a:p>
                    <a:pPr algn="ctr" defTabSz="844083" rtl="0">
                      <a:defRPr/>
                    </a:pPr>
                    <a:r>
                      <a:rPr lang="it-IT" sz="623" kern="1200" dirty="0">
                        <a:solidFill>
                          <a:srgbClr val="00338D"/>
                        </a:solidFill>
                        <a:latin typeface="Arial"/>
                        <a:ea typeface="+mn-ea"/>
                        <a:cs typeface="+mn-cs"/>
                      </a:rPr>
                      <a:t>Impiego di cittadini di paesi terzi privi di permesso di soggiorno</a:t>
                    </a:r>
                  </a:p>
                </p:txBody>
              </p:sp>
              <p:sp>
                <p:nvSpPr>
                  <p:cNvPr id="255" name="CasellaDiTesto 42">
                    <a:extLst>
                      <a:ext uri="{FF2B5EF4-FFF2-40B4-BE49-F238E27FC236}">
                        <a16:creationId xmlns:a16="http://schemas.microsoft.com/office/drawing/2014/main" id="{365826AE-47D5-23B9-4B79-14345F67DDE1}"/>
                      </a:ext>
                    </a:extLst>
                  </p:cNvPr>
                  <p:cNvSpPr txBox="1">
                    <a:spLocks noChangeArrowheads="1"/>
                  </p:cNvSpPr>
                  <p:nvPr/>
                </p:nvSpPr>
                <p:spPr bwMode="auto">
                  <a:xfrm>
                    <a:off x="6149381" y="4875641"/>
                    <a:ext cx="804882" cy="600289"/>
                  </a:xfrm>
                  <a:prstGeom prst="rect">
                    <a:avLst/>
                  </a:prstGeom>
                  <a:noFill/>
                  <a:ln w="9525">
                    <a:noFill/>
                    <a:miter lim="800000"/>
                    <a:headEnd/>
                    <a:tailEnd/>
                  </a:ln>
                </p:spPr>
                <p:txBody>
                  <a:bodyPr wrap="square" lIns="21236" tIns="21236" rIns="21236" bIns="21236">
                    <a:spAutoFit/>
                  </a:bodyPr>
                  <a:lstStyle/>
                  <a:p>
                    <a:pPr algn="ctr" defTabSz="844083" rtl="0">
                      <a:defRPr/>
                    </a:pPr>
                    <a:r>
                      <a:rPr lang="it-IT" sz="623" kern="1200" dirty="0">
                        <a:solidFill>
                          <a:srgbClr val="00338D"/>
                        </a:solidFill>
                        <a:latin typeface="Arial"/>
                        <a:ea typeface="+mn-ea"/>
                        <a:cs typeface="+mn-cs"/>
                      </a:rPr>
                      <a:t>Intermediazione illecita e sfruttamento del lavoro</a:t>
                    </a:r>
                    <a:br>
                      <a:rPr lang="it-IT" sz="623" kern="1200" dirty="0">
                        <a:solidFill>
                          <a:srgbClr val="00338D"/>
                        </a:solidFill>
                        <a:latin typeface="Arial"/>
                        <a:ea typeface="+mn-ea"/>
                        <a:cs typeface="+mn-cs"/>
                      </a:rPr>
                    </a:br>
                    <a:endParaRPr lang="en-US" sz="623" kern="1200" dirty="0">
                      <a:solidFill>
                        <a:srgbClr val="00338D"/>
                      </a:solidFill>
                      <a:latin typeface="Arial"/>
                      <a:ea typeface="+mn-ea"/>
                      <a:cs typeface="+mn-cs"/>
                    </a:endParaRPr>
                  </a:p>
                </p:txBody>
              </p:sp>
              <p:sp>
                <p:nvSpPr>
                  <p:cNvPr id="256" name="CasellaDiTesto 61">
                    <a:extLst>
                      <a:ext uri="{FF2B5EF4-FFF2-40B4-BE49-F238E27FC236}">
                        <a16:creationId xmlns:a16="http://schemas.microsoft.com/office/drawing/2014/main" id="{85F446C0-2239-8A8F-BFD9-BB352AD0B657}"/>
                      </a:ext>
                    </a:extLst>
                  </p:cNvPr>
                  <p:cNvSpPr txBox="1"/>
                  <p:nvPr/>
                </p:nvSpPr>
                <p:spPr>
                  <a:xfrm>
                    <a:off x="5294048" y="1811507"/>
                    <a:ext cx="706014" cy="206485"/>
                  </a:xfrm>
                  <a:prstGeom prst="rect">
                    <a:avLst/>
                  </a:prstGeom>
                  <a:noFill/>
                </p:spPr>
                <p:txBody>
                  <a:bodyPr wrap="square" lIns="32214" tIns="32214" rIns="32214" bIns="32214" rtlCol="0">
                    <a:noAutofit/>
                  </a:bodyPr>
                  <a:lstStyle/>
                  <a:p>
                    <a:pPr algn="ctr" defTabSz="844083" rtl="0">
                      <a:spcAft>
                        <a:spcPts val="128"/>
                      </a:spcAft>
                      <a:defRPr/>
                    </a:pPr>
                    <a:r>
                      <a:rPr lang="it-IT" sz="554" kern="1200" dirty="0">
                        <a:solidFill>
                          <a:srgbClr val="00338D"/>
                        </a:solidFill>
                        <a:latin typeface="Arial"/>
                        <a:ea typeface="+mn-ea"/>
                        <a:cs typeface="+mn-cs"/>
                      </a:rPr>
                      <a:t>Adescamento di minore</a:t>
                    </a:r>
                  </a:p>
                  <a:p>
                    <a:pPr algn="ctr" defTabSz="844083" rtl="0">
                      <a:spcAft>
                        <a:spcPts val="128"/>
                      </a:spcAft>
                      <a:defRPr/>
                    </a:pPr>
                    <a:r>
                      <a:rPr lang="it-IT" sz="554" kern="1200" dirty="0">
                        <a:solidFill>
                          <a:srgbClr val="00338D"/>
                        </a:solidFill>
                        <a:latin typeface="Arial"/>
                        <a:ea typeface="+mn-ea"/>
                        <a:cs typeface="+mn-cs"/>
                      </a:rPr>
                      <a:t>Scambio elettorale politico-mafioso</a:t>
                    </a:r>
                  </a:p>
                </p:txBody>
              </p:sp>
              <p:pic>
                <p:nvPicPr>
                  <p:cNvPr id="257" name="Immagine 136">
                    <a:extLst>
                      <a:ext uri="{FF2B5EF4-FFF2-40B4-BE49-F238E27FC236}">
                        <a16:creationId xmlns:a16="http://schemas.microsoft.com/office/drawing/2014/main" id="{AAC26430-5564-A5C4-72FB-8C70A228E3E7}"/>
                      </a:ext>
                    </a:extLst>
                  </p:cNvPr>
                  <p:cNvPicPr>
                    <a:picLocks noChangeAspect="1"/>
                  </p:cNvPicPr>
                  <p:nvPr/>
                </p:nvPicPr>
                <p:blipFill>
                  <a:blip r:embed="rId1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67700" y="2447129"/>
                    <a:ext cx="271066" cy="226426"/>
                  </a:xfrm>
                  <a:prstGeom prst="rect">
                    <a:avLst/>
                  </a:prstGeom>
                </p:spPr>
              </p:pic>
              <p:sp>
                <p:nvSpPr>
                  <p:cNvPr id="258" name="CasellaDiTesto 43">
                    <a:extLst>
                      <a:ext uri="{FF2B5EF4-FFF2-40B4-BE49-F238E27FC236}">
                        <a16:creationId xmlns:a16="http://schemas.microsoft.com/office/drawing/2014/main" id="{CACA5DCE-2CA7-840E-9554-0BF4448B2C74}"/>
                      </a:ext>
                    </a:extLst>
                  </p:cNvPr>
                  <p:cNvSpPr txBox="1">
                    <a:spLocks noChangeArrowheads="1"/>
                  </p:cNvSpPr>
                  <p:nvPr/>
                </p:nvSpPr>
                <p:spPr bwMode="auto">
                  <a:xfrm>
                    <a:off x="7105137" y="3656679"/>
                    <a:ext cx="669100" cy="26462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defRPr/>
                    </a:pPr>
                    <a:r>
                      <a:rPr lang="it-IT" sz="448" kern="1200" dirty="0">
                        <a:solidFill>
                          <a:srgbClr val="00338D"/>
                        </a:solidFill>
                        <a:latin typeface="Arial"/>
                        <a:ea typeface="+mn-ea"/>
                        <a:cs typeface="+mn-cs"/>
                      </a:rPr>
                      <a:t>Novembre</a:t>
                    </a:r>
                    <a:br>
                      <a:rPr lang="it-IT" sz="448" kern="1200" dirty="0">
                        <a:solidFill>
                          <a:srgbClr val="00338D"/>
                        </a:solidFill>
                        <a:latin typeface="Arial"/>
                        <a:ea typeface="+mn-ea"/>
                        <a:cs typeface="+mn-cs"/>
                      </a:rPr>
                    </a:br>
                    <a:r>
                      <a:rPr lang="it-IT" sz="448" kern="1200" dirty="0">
                        <a:solidFill>
                          <a:srgbClr val="00338D"/>
                        </a:solidFill>
                        <a:latin typeface="Arial"/>
                        <a:ea typeface="+mn-ea"/>
                        <a:cs typeface="+mn-cs"/>
                      </a:rPr>
                      <a:t>2017</a:t>
                    </a:r>
                    <a:endParaRPr lang="en-US" sz="448" kern="1200" dirty="0">
                      <a:solidFill>
                        <a:srgbClr val="00338D"/>
                      </a:solidFill>
                      <a:latin typeface="Arial"/>
                      <a:ea typeface="+mn-ea"/>
                      <a:cs typeface="+mn-cs"/>
                    </a:endParaRPr>
                  </a:p>
                </p:txBody>
              </p:sp>
              <p:pic>
                <p:nvPicPr>
                  <p:cNvPr id="259" name="Immagine 114">
                    <a:extLst>
                      <a:ext uri="{FF2B5EF4-FFF2-40B4-BE49-F238E27FC236}">
                        <a16:creationId xmlns:a16="http://schemas.microsoft.com/office/drawing/2014/main" id="{48751381-8B5B-02EA-1613-E15DAB8DA07C}"/>
                      </a:ext>
                    </a:extLst>
                  </p:cNvPr>
                  <p:cNvPicPr>
                    <a:picLocks noChangeAspect="1"/>
                  </p:cNvPicPr>
                  <p:nvPr/>
                </p:nvPicPr>
                <p:blipFill>
                  <a:blip r:embed="rId19"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97413" y="5634432"/>
                    <a:ext cx="312286" cy="169819"/>
                  </a:xfrm>
                  <a:prstGeom prst="rect">
                    <a:avLst/>
                  </a:prstGeom>
                </p:spPr>
              </p:pic>
              <p:pic>
                <p:nvPicPr>
                  <p:cNvPr id="260" name="Immagine 125">
                    <a:extLst>
                      <a:ext uri="{FF2B5EF4-FFF2-40B4-BE49-F238E27FC236}">
                        <a16:creationId xmlns:a16="http://schemas.microsoft.com/office/drawing/2014/main" id="{90FFB619-FC1D-1B65-75D4-75EAC362EDF2}"/>
                      </a:ext>
                    </a:extLst>
                  </p:cNvPr>
                  <p:cNvPicPr>
                    <a:picLocks noChangeAspect="1"/>
                  </p:cNvPicPr>
                  <p:nvPr/>
                </p:nvPicPr>
                <p:blipFill>
                  <a:blip r:embed="rId20"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45856" y="4570219"/>
                    <a:ext cx="189975" cy="254730"/>
                  </a:xfrm>
                  <a:prstGeom prst="rect">
                    <a:avLst/>
                  </a:prstGeom>
                </p:spPr>
              </p:pic>
              <p:pic>
                <p:nvPicPr>
                  <p:cNvPr id="261" name="Picture 2">
                    <a:extLst>
                      <a:ext uri="{FF2B5EF4-FFF2-40B4-BE49-F238E27FC236}">
                        <a16:creationId xmlns:a16="http://schemas.microsoft.com/office/drawing/2014/main" id="{AABF22AC-4870-FEF7-6811-4240A34E37CD}"/>
                      </a:ext>
                    </a:extLst>
                  </p:cNvPr>
                  <p:cNvPicPr>
                    <a:picLocks noChangeAspect="1"/>
                  </p:cNvPicPr>
                  <p:nvPr/>
                </p:nvPicPr>
                <p:blipFill rotWithShape="1">
                  <a:blip r:embed="rId21" cstate="print">
                    <a:duotone>
                      <a:schemeClr val="accent1">
                        <a:shade val="45000"/>
                        <a:satMod val="135000"/>
                      </a:schemeClr>
                      <a:prstClr val="white"/>
                    </a:duotone>
                    <a:extLst>
                      <a:ext uri="{28A0092B-C50C-407E-A947-70E740481C1C}">
                        <a14:useLocalDpi xmlns:a14="http://schemas.microsoft.com/office/drawing/2010/main" val="0"/>
                      </a:ext>
                    </a:extLst>
                  </a:blip>
                  <a:srcRect b="18666"/>
                  <a:stretch/>
                </p:blipFill>
                <p:spPr>
                  <a:xfrm>
                    <a:off x="4115427" y="2757218"/>
                    <a:ext cx="287198" cy="238454"/>
                  </a:xfrm>
                  <a:prstGeom prst="rect">
                    <a:avLst/>
                  </a:prstGeom>
                </p:spPr>
              </p:pic>
              <p:pic>
                <p:nvPicPr>
                  <p:cNvPr id="262" name="Picture 3">
                    <a:extLst>
                      <a:ext uri="{FF2B5EF4-FFF2-40B4-BE49-F238E27FC236}">
                        <a16:creationId xmlns:a16="http://schemas.microsoft.com/office/drawing/2014/main" id="{3153F7BB-2442-8553-EFA1-8D403833D94C}"/>
                      </a:ext>
                    </a:extLst>
                  </p:cNvPr>
                  <p:cNvPicPr>
                    <a:picLocks noChangeAspect="1"/>
                  </p:cNvPicPr>
                  <p:nvPr/>
                </p:nvPicPr>
                <p:blipFill>
                  <a:blip r:embed="rId22"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47477" y="4501099"/>
                    <a:ext cx="252182" cy="327551"/>
                  </a:xfrm>
                  <a:prstGeom prst="rect">
                    <a:avLst/>
                  </a:prstGeom>
                </p:spPr>
              </p:pic>
              <p:cxnSp>
                <p:nvCxnSpPr>
                  <p:cNvPr id="263" name="Connettore 1 109">
                    <a:extLst>
                      <a:ext uri="{FF2B5EF4-FFF2-40B4-BE49-F238E27FC236}">
                        <a16:creationId xmlns:a16="http://schemas.microsoft.com/office/drawing/2014/main" id="{DA8057D7-EB21-C2BB-57A6-EA2737FFE641}"/>
                      </a:ext>
                    </a:extLst>
                  </p:cNvPr>
                  <p:cNvCxnSpPr>
                    <a:cxnSpLocks noChangeShapeType="1"/>
                  </p:cNvCxnSpPr>
                  <p:nvPr/>
                </p:nvCxnSpPr>
                <p:spPr bwMode="auto">
                  <a:xfrm>
                    <a:off x="7766405" y="3568596"/>
                    <a:ext cx="12456" cy="1601648"/>
                  </a:xfrm>
                  <a:prstGeom prst="line">
                    <a:avLst/>
                  </a:prstGeom>
                  <a:noFill/>
                  <a:ln w="9525" algn="ctr">
                    <a:solidFill>
                      <a:schemeClr val="tx1">
                        <a:lumMod val="50000"/>
                        <a:lumOff val="50000"/>
                      </a:schemeClr>
                    </a:solidFill>
                    <a:round/>
                    <a:headEnd/>
                    <a:tailEnd/>
                  </a:ln>
                </p:spPr>
              </p:cxnSp>
              <p:sp>
                <p:nvSpPr>
                  <p:cNvPr id="264" name="CasellaDiTesto 43">
                    <a:extLst>
                      <a:ext uri="{FF2B5EF4-FFF2-40B4-BE49-F238E27FC236}">
                        <a16:creationId xmlns:a16="http://schemas.microsoft.com/office/drawing/2014/main" id="{C0AA14B4-1DEE-7E0E-CFA5-A7D992D67BAE}"/>
                      </a:ext>
                    </a:extLst>
                  </p:cNvPr>
                  <p:cNvSpPr txBox="1">
                    <a:spLocks noChangeArrowheads="1"/>
                  </p:cNvSpPr>
                  <p:nvPr/>
                </p:nvSpPr>
                <p:spPr bwMode="auto">
                  <a:xfrm>
                    <a:off x="7907319" y="3635277"/>
                    <a:ext cx="553255" cy="26462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defRPr/>
                    </a:pPr>
                    <a:r>
                      <a:rPr lang="it-IT" sz="448" kern="1200" dirty="0">
                        <a:solidFill>
                          <a:srgbClr val="00338D"/>
                        </a:solidFill>
                        <a:latin typeface="Arial"/>
                        <a:ea typeface="+mn-ea"/>
                        <a:cs typeface="+mn-cs"/>
                      </a:rPr>
                      <a:t>Gennaio 2019</a:t>
                    </a:r>
                    <a:endParaRPr lang="en-US" sz="448" kern="1200" dirty="0">
                      <a:solidFill>
                        <a:srgbClr val="00338D"/>
                      </a:solidFill>
                      <a:latin typeface="Arial"/>
                      <a:ea typeface="+mn-ea"/>
                      <a:cs typeface="+mn-cs"/>
                    </a:endParaRPr>
                  </a:p>
                </p:txBody>
              </p:sp>
              <p:pic>
                <p:nvPicPr>
                  <p:cNvPr id="265" name="Immagine 264">
                    <a:extLst>
                      <a:ext uri="{FF2B5EF4-FFF2-40B4-BE49-F238E27FC236}">
                        <a16:creationId xmlns:a16="http://schemas.microsoft.com/office/drawing/2014/main" id="{0719FB33-B7DB-755A-B126-ABEA77EB89E7}"/>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8666" t="8445" r="11112" b="12667"/>
                  <a:stretch/>
                </p:blipFill>
                <p:spPr>
                  <a:xfrm>
                    <a:off x="8295226" y="4418068"/>
                    <a:ext cx="256788" cy="252520"/>
                  </a:xfrm>
                  <a:prstGeom prst="rect">
                    <a:avLst/>
                  </a:prstGeom>
                </p:spPr>
              </p:pic>
              <p:sp>
                <p:nvSpPr>
                  <p:cNvPr id="266" name="CasellaDiTesto 42">
                    <a:extLst>
                      <a:ext uri="{FF2B5EF4-FFF2-40B4-BE49-F238E27FC236}">
                        <a16:creationId xmlns:a16="http://schemas.microsoft.com/office/drawing/2014/main" id="{C62BD783-5CEE-7094-8BA6-F9A09D755072}"/>
                      </a:ext>
                    </a:extLst>
                  </p:cNvPr>
                  <p:cNvSpPr txBox="1">
                    <a:spLocks noChangeArrowheads="1"/>
                  </p:cNvSpPr>
                  <p:nvPr/>
                </p:nvSpPr>
                <p:spPr bwMode="auto">
                  <a:xfrm>
                    <a:off x="7495255" y="5187260"/>
                    <a:ext cx="649883" cy="294168"/>
                  </a:xfrm>
                  <a:prstGeom prst="rect">
                    <a:avLst/>
                  </a:prstGeom>
                  <a:noFill/>
                  <a:ln w="9525">
                    <a:noFill/>
                    <a:miter lim="800000"/>
                    <a:headEnd/>
                    <a:tailEnd/>
                  </a:ln>
                </p:spPr>
                <p:txBody>
                  <a:bodyPr wrap="square" lIns="21236" tIns="21236" rIns="21236" bIns="21236">
                    <a:spAutoFit/>
                  </a:bodyPr>
                  <a:lstStyle/>
                  <a:p>
                    <a:pPr algn="ctr" defTabSz="844083" rtl="0">
                      <a:defRPr/>
                    </a:pPr>
                    <a:r>
                      <a:rPr lang="it-IT" sz="692" kern="1200" dirty="0">
                        <a:solidFill>
                          <a:srgbClr val="00338D"/>
                        </a:solidFill>
                        <a:latin typeface="Arial"/>
                        <a:ea typeface="+mn-ea"/>
                        <a:cs typeface="+mn-cs"/>
                      </a:rPr>
                      <a:t>Abusi di mercato</a:t>
                    </a:r>
                  </a:p>
                </p:txBody>
              </p:sp>
              <p:sp>
                <p:nvSpPr>
                  <p:cNvPr id="267" name="Freccia a destra rientrata 69">
                    <a:extLst>
                      <a:ext uri="{FF2B5EF4-FFF2-40B4-BE49-F238E27FC236}">
                        <a16:creationId xmlns:a16="http://schemas.microsoft.com/office/drawing/2014/main" id="{8454527C-2214-AAAA-EF80-33B4EC18098D}"/>
                      </a:ext>
                    </a:extLst>
                  </p:cNvPr>
                  <p:cNvSpPr/>
                  <p:nvPr/>
                </p:nvSpPr>
                <p:spPr bwMode="auto">
                  <a:xfrm>
                    <a:off x="234514" y="3325537"/>
                    <a:ext cx="10887988" cy="401886"/>
                  </a:xfrm>
                  <a:prstGeom prst="notchedRightArrow">
                    <a:avLst/>
                  </a:prstGeom>
                  <a:solidFill>
                    <a:srgbClr val="0040B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l" defTabSz="844083" rtl="0">
                      <a:defRPr/>
                    </a:pPr>
                    <a:endParaRPr lang="it-IT" sz="1246" kern="1200" dirty="0">
                      <a:solidFill>
                        <a:srgbClr val="000000">
                          <a:hueOff val="0"/>
                          <a:satOff val="0"/>
                          <a:lumOff val="0"/>
                          <a:alphaOff val="0"/>
                        </a:srgbClr>
                      </a:solidFill>
                      <a:latin typeface="Arial"/>
                    </a:endParaRPr>
                  </a:p>
                </p:txBody>
              </p:sp>
              <p:cxnSp>
                <p:nvCxnSpPr>
                  <p:cNvPr id="268" name="Connettore 1 109">
                    <a:extLst>
                      <a:ext uri="{FF2B5EF4-FFF2-40B4-BE49-F238E27FC236}">
                        <a16:creationId xmlns:a16="http://schemas.microsoft.com/office/drawing/2014/main" id="{F3786DB1-0F16-08D8-B1B8-42AC69C87FAB}"/>
                      </a:ext>
                    </a:extLst>
                  </p:cNvPr>
                  <p:cNvCxnSpPr>
                    <a:cxnSpLocks noChangeShapeType="1"/>
                  </p:cNvCxnSpPr>
                  <p:nvPr/>
                </p:nvCxnSpPr>
                <p:spPr bwMode="auto">
                  <a:xfrm>
                    <a:off x="6846840" y="2331501"/>
                    <a:ext cx="0" cy="1096615"/>
                  </a:xfrm>
                  <a:prstGeom prst="line">
                    <a:avLst/>
                  </a:prstGeom>
                  <a:noFill/>
                  <a:ln w="9525" algn="ctr">
                    <a:solidFill>
                      <a:schemeClr val="tx1">
                        <a:lumMod val="50000"/>
                        <a:lumOff val="50000"/>
                      </a:schemeClr>
                    </a:solidFill>
                    <a:round/>
                    <a:headEnd/>
                    <a:tailEnd/>
                  </a:ln>
                </p:spPr>
              </p:cxnSp>
              <p:pic>
                <p:nvPicPr>
                  <p:cNvPr id="269" name="Immagine 77">
                    <a:extLst>
                      <a:ext uri="{FF2B5EF4-FFF2-40B4-BE49-F238E27FC236}">
                        <a16:creationId xmlns:a16="http://schemas.microsoft.com/office/drawing/2014/main" id="{3326A503-6304-E221-25D7-D9FEC464BE6C}"/>
                      </a:ext>
                    </a:extLst>
                  </p:cNvPr>
                  <p:cNvPicPr>
                    <a:picLocks noChangeAspect="1"/>
                  </p:cNvPicPr>
                  <p:nvPr/>
                </p:nvPicPr>
                <p:blipFill>
                  <a:blip r:embed="rId24">
                    <a:duotone>
                      <a:schemeClr val="accent3">
                        <a:shade val="45000"/>
                        <a:satMod val="135000"/>
                      </a:schemeClr>
                      <a:prstClr val="white"/>
                    </a:duotone>
                  </a:blip>
                  <a:stretch>
                    <a:fillRect/>
                  </a:stretch>
                </p:blipFill>
                <p:spPr>
                  <a:xfrm>
                    <a:off x="6360358" y="1801534"/>
                    <a:ext cx="308062" cy="397721"/>
                  </a:xfrm>
                  <a:prstGeom prst="rect">
                    <a:avLst/>
                  </a:prstGeom>
                </p:spPr>
              </p:pic>
              <p:sp>
                <p:nvSpPr>
                  <p:cNvPr id="270" name="CasellaDiTesto 42">
                    <a:extLst>
                      <a:ext uri="{FF2B5EF4-FFF2-40B4-BE49-F238E27FC236}">
                        <a16:creationId xmlns:a16="http://schemas.microsoft.com/office/drawing/2014/main" id="{D02E9BA1-976A-3851-DB50-5DD8E5B815F7}"/>
                      </a:ext>
                    </a:extLst>
                  </p:cNvPr>
                  <p:cNvSpPr txBox="1">
                    <a:spLocks noChangeArrowheads="1"/>
                  </p:cNvSpPr>
                  <p:nvPr/>
                </p:nvSpPr>
                <p:spPr bwMode="auto">
                  <a:xfrm>
                    <a:off x="6540383" y="1947492"/>
                    <a:ext cx="676747" cy="294168"/>
                  </a:xfrm>
                  <a:prstGeom prst="rect">
                    <a:avLst/>
                  </a:prstGeom>
                  <a:noFill/>
                  <a:ln w="9525">
                    <a:noFill/>
                    <a:miter lim="800000"/>
                    <a:headEnd/>
                    <a:tailEnd/>
                  </a:ln>
                </p:spPr>
                <p:txBody>
                  <a:bodyPr wrap="square" lIns="21236" tIns="21236" rIns="21236" bIns="21236">
                    <a:spAutoFit/>
                  </a:bodyPr>
                  <a:lstStyle/>
                  <a:p>
                    <a:pPr algn="ctr" defTabSz="844083" rtl="0">
                      <a:defRPr/>
                    </a:pPr>
                    <a:r>
                      <a:rPr lang="it-IT" sz="692" kern="1200" dirty="0">
                        <a:solidFill>
                          <a:srgbClr val="00338D"/>
                        </a:solidFill>
                        <a:latin typeface="Arial"/>
                        <a:ea typeface="+mn-ea"/>
                        <a:cs typeface="+mn-cs"/>
                      </a:rPr>
                      <a:t>Traffico di organi</a:t>
                    </a:r>
                  </a:p>
                </p:txBody>
              </p:sp>
              <p:pic>
                <p:nvPicPr>
                  <p:cNvPr id="271" name="Immagine 270">
                    <a:extLst>
                      <a:ext uri="{FF2B5EF4-FFF2-40B4-BE49-F238E27FC236}">
                        <a16:creationId xmlns:a16="http://schemas.microsoft.com/office/drawing/2014/main" id="{B4DC1EEB-4A3C-D0B9-4BFC-3E9A3848F02D}"/>
                      </a:ext>
                    </a:extLst>
                  </p:cNvPr>
                  <p:cNvPicPr>
                    <a:picLocks noChangeAspect="1"/>
                  </p:cNvPicPr>
                  <p:nvPr/>
                </p:nvPicPr>
                <p:blipFill>
                  <a:blip r:embed="rId25">
                    <a:duotone>
                      <a:schemeClr val="accent2">
                        <a:shade val="45000"/>
                        <a:satMod val="135000"/>
                      </a:schemeClr>
                      <a:prstClr val="white"/>
                    </a:duotone>
                  </a:blip>
                  <a:stretch>
                    <a:fillRect/>
                  </a:stretch>
                </p:blipFill>
                <p:spPr>
                  <a:xfrm>
                    <a:off x="6818332" y="4032067"/>
                    <a:ext cx="271862" cy="275212"/>
                  </a:xfrm>
                  <a:prstGeom prst="rect">
                    <a:avLst/>
                  </a:prstGeom>
                  <a:solidFill>
                    <a:schemeClr val="bg1"/>
                  </a:solidFill>
                </p:spPr>
              </p:pic>
              <p:sp>
                <p:nvSpPr>
                  <p:cNvPr id="272" name="CasellaDiTesto 43">
                    <a:extLst>
                      <a:ext uri="{FF2B5EF4-FFF2-40B4-BE49-F238E27FC236}">
                        <a16:creationId xmlns:a16="http://schemas.microsoft.com/office/drawing/2014/main" id="{458FB54B-DC75-889E-2C75-C365BC017023}"/>
                      </a:ext>
                    </a:extLst>
                  </p:cNvPr>
                  <p:cNvSpPr txBox="1">
                    <a:spLocks noChangeArrowheads="1"/>
                  </p:cNvSpPr>
                  <p:nvPr/>
                </p:nvSpPr>
                <p:spPr bwMode="auto">
                  <a:xfrm>
                    <a:off x="6524614" y="3618402"/>
                    <a:ext cx="657378" cy="26462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defRPr/>
                    </a:pPr>
                    <a:r>
                      <a:rPr lang="it-IT" sz="448" kern="1200" dirty="0">
                        <a:solidFill>
                          <a:srgbClr val="00338D"/>
                        </a:solidFill>
                        <a:latin typeface="Arial"/>
                        <a:ea typeface="+mn-ea"/>
                        <a:cs typeface="+mn-cs"/>
                      </a:rPr>
                      <a:t>Gennaio 2017</a:t>
                    </a:r>
                    <a:endParaRPr lang="en-US" sz="448" kern="1200" dirty="0">
                      <a:solidFill>
                        <a:srgbClr val="00338D"/>
                      </a:solidFill>
                      <a:latin typeface="Arial"/>
                      <a:ea typeface="+mn-ea"/>
                      <a:cs typeface="+mn-cs"/>
                    </a:endParaRPr>
                  </a:p>
                </p:txBody>
              </p:sp>
              <p:pic>
                <p:nvPicPr>
                  <p:cNvPr id="273" name="Immagine 272">
                    <a:extLst>
                      <a:ext uri="{FF2B5EF4-FFF2-40B4-BE49-F238E27FC236}">
                        <a16:creationId xmlns:a16="http://schemas.microsoft.com/office/drawing/2014/main" id="{ACBF26CB-37D7-BB74-54FF-6003FB553176}"/>
                      </a:ext>
                    </a:extLst>
                  </p:cNvPr>
                  <p:cNvPicPr>
                    <a:picLocks noChangeAspect="1"/>
                  </p:cNvPicPr>
                  <p:nvPr/>
                </p:nvPicPr>
                <p:blipFill>
                  <a:blip r:embed="rId26"/>
                  <a:stretch>
                    <a:fillRect/>
                  </a:stretch>
                </p:blipFill>
                <p:spPr>
                  <a:xfrm>
                    <a:off x="7413464" y="4879326"/>
                    <a:ext cx="318304" cy="307934"/>
                  </a:xfrm>
                  <a:prstGeom prst="rect">
                    <a:avLst/>
                  </a:prstGeom>
                  <a:solidFill>
                    <a:schemeClr val="bg1"/>
                  </a:solidFill>
                </p:spPr>
              </p:pic>
              <p:sp>
                <p:nvSpPr>
                  <p:cNvPr id="274" name="CasellaDiTesto 43">
                    <a:extLst>
                      <a:ext uri="{FF2B5EF4-FFF2-40B4-BE49-F238E27FC236}">
                        <a16:creationId xmlns:a16="http://schemas.microsoft.com/office/drawing/2014/main" id="{491A9952-C2F9-5723-6A6C-5710020F6B76}"/>
                      </a:ext>
                    </a:extLst>
                  </p:cNvPr>
                  <p:cNvSpPr txBox="1">
                    <a:spLocks noChangeArrowheads="1"/>
                  </p:cNvSpPr>
                  <p:nvPr/>
                </p:nvSpPr>
                <p:spPr bwMode="auto">
                  <a:xfrm>
                    <a:off x="7445554" y="3145760"/>
                    <a:ext cx="655230" cy="26462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spcBef>
                        <a:spcPts val="0"/>
                      </a:spcBef>
                      <a:defRPr/>
                    </a:pPr>
                    <a:r>
                      <a:rPr lang="it-IT" sz="448" kern="1200" dirty="0">
                        <a:solidFill>
                          <a:srgbClr val="00338D"/>
                        </a:solidFill>
                        <a:latin typeface="Arial"/>
                        <a:ea typeface="+mn-ea"/>
                        <a:cs typeface="+mn-cs"/>
                      </a:rPr>
                      <a:t>Agosto </a:t>
                    </a:r>
                  </a:p>
                  <a:p>
                    <a:pPr defTabSz="844083" rtl="0">
                      <a:spcBef>
                        <a:spcPts val="0"/>
                      </a:spcBef>
                      <a:defRPr/>
                    </a:pPr>
                    <a:r>
                      <a:rPr lang="it-IT" sz="448" kern="1200" dirty="0">
                        <a:solidFill>
                          <a:srgbClr val="00338D"/>
                        </a:solidFill>
                        <a:latin typeface="Arial"/>
                        <a:ea typeface="+mn-ea"/>
                        <a:cs typeface="+mn-cs"/>
                      </a:rPr>
                      <a:t>2018</a:t>
                    </a:r>
                    <a:endParaRPr lang="en-US" sz="448" kern="1200" dirty="0">
                      <a:solidFill>
                        <a:srgbClr val="00338D"/>
                      </a:solidFill>
                      <a:latin typeface="Arial"/>
                      <a:ea typeface="+mn-ea"/>
                      <a:cs typeface="+mn-cs"/>
                    </a:endParaRPr>
                  </a:p>
                </p:txBody>
              </p:sp>
              <p:cxnSp>
                <p:nvCxnSpPr>
                  <p:cNvPr id="275" name="Connettore 1 109">
                    <a:extLst>
                      <a:ext uri="{FF2B5EF4-FFF2-40B4-BE49-F238E27FC236}">
                        <a16:creationId xmlns:a16="http://schemas.microsoft.com/office/drawing/2014/main" id="{E2649036-DCEA-34FC-0377-8005F644AD52}"/>
                      </a:ext>
                    </a:extLst>
                  </p:cNvPr>
                  <p:cNvCxnSpPr>
                    <a:cxnSpLocks noChangeShapeType="1"/>
                    <a:stCxn id="276" idx="2"/>
                  </p:cNvCxnSpPr>
                  <p:nvPr/>
                </p:nvCxnSpPr>
                <p:spPr bwMode="auto">
                  <a:xfrm flipH="1">
                    <a:off x="8123072" y="2454881"/>
                    <a:ext cx="14257" cy="997178"/>
                  </a:xfrm>
                  <a:prstGeom prst="line">
                    <a:avLst/>
                  </a:prstGeom>
                  <a:noFill/>
                  <a:ln w="9525" algn="ctr">
                    <a:solidFill>
                      <a:schemeClr val="tx1">
                        <a:lumMod val="50000"/>
                        <a:lumOff val="50000"/>
                      </a:schemeClr>
                    </a:solidFill>
                    <a:prstDash val="solid"/>
                    <a:round/>
                    <a:headEnd/>
                    <a:tailEnd/>
                  </a:ln>
                </p:spPr>
              </p:cxnSp>
              <p:sp>
                <p:nvSpPr>
                  <p:cNvPr id="276" name="CasellaDiTesto 9">
                    <a:extLst>
                      <a:ext uri="{FF2B5EF4-FFF2-40B4-BE49-F238E27FC236}">
                        <a16:creationId xmlns:a16="http://schemas.microsoft.com/office/drawing/2014/main" id="{A82AE4DB-49EE-BA87-DCFD-1751ACE3347A}"/>
                      </a:ext>
                    </a:extLst>
                  </p:cNvPr>
                  <p:cNvSpPr txBox="1">
                    <a:spLocks noChangeArrowheads="1"/>
                  </p:cNvSpPr>
                  <p:nvPr/>
                </p:nvSpPr>
                <p:spPr bwMode="auto">
                  <a:xfrm>
                    <a:off x="7764816" y="2038279"/>
                    <a:ext cx="745028" cy="416602"/>
                  </a:xfrm>
                  <a:prstGeom prst="rect">
                    <a:avLst/>
                  </a:prstGeom>
                  <a:noFill/>
                  <a:ln w="9525">
                    <a:noFill/>
                    <a:miter lim="800000"/>
                    <a:headEnd/>
                    <a:tailEnd/>
                  </a:ln>
                </p:spPr>
                <p:txBody>
                  <a:bodyPr wrap="square" lIns="21236" tIns="21236" rIns="21236" bIns="21236">
                    <a:spAutoFit/>
                  </a:bodyPr>
                  <a:lstStyle/>
                  <a:p>
                    <a:pPr algn="ctr" defTabSz="844083" rtl="0">
                      <a:defRPr/>
                    </a:pPr>
                    <a:r>
                      <a:rPr lang="it-IT" sz="692" kern="1200" dirty="0">
                        <a:solidFill>
                          <a:srgbClr val="00338D"/>
                        </a:solidFill>
                        <a:latin typeface="Arial" panose="020B0604020202020204" pitchFamily="34" charset="0"/>
                        <a:ea typeface="+mn-ea"/>
                        <a:cs typeface="+mn-cs"/>
                      </a:rPr>
                      <a:t>Traffico influenze illecite</a:t>
                    </a:r>
                  </a:p>
                </p:txBody>
              </p:sp>
              <p:cxnSp>
                <p:nvCxnSpPr>
                  <p:cNvPr id="277" name="Connettore 1 109">
                    <a:extLst>
                      <a:ext uri="{FF2B5EF4-FFF2-40B4-BE49-F238E27FC236}">
                        <a16:creationId xmlns:a16="http://schemas.microsoft.com/office/drawing/2014/main" id="{11E1AF59-8F34-7123-6806-957C6C792A8B}"/>
                      </a:ext>
                    </a:extLst>
                  </p:cNvPr>
                  <p:cNvCxnSpPr>
                    <a:cxnSpLocks noChangeShapeType="1"/>
                  </p:cNvCxnSpPr>
                  <p:nvPr/>
                </p:nvCxnSpPr>
                <p:spPr bwMode="auto">
                  <a:xfrm>
                    <a:off x="8400201" y="3635277"/>
                    <a:ext cx="0" cy="679038"/>
                  </a:xfrm>
                  <a:prstGeom prst="line">
                    <a:avLst/>
                  </a:prstGeom>
                  <a:noFill/>
                  <a:ln w="9525" algn="ctr">
                    <a:solidFill>
                      <a:schemeClr val="tx1">
                        <a:lumMod val="50000"/>
                        <a:lumOff val="50000"/>
                      </a:schemeClr>
                    </a:solidFill>
                    <a:prstDash val="solid"/>
                    <a:round/>
                    <a:headEnd/>
                    <a:tailEnd/>
                  </a:ln>
                </p:spPr>
              </p:cxnSp>
              <p:sp>
                <p:nvSpPr>
                  <p:cNvPr id="278" name="CasellaDiTesto 15">
                    <a:extLst>
                      <a:ext uri="{FF2B5EF4-FFF2-40B4-BE49-F238E27FC236}">
                        <a16:creationId xmlns:a16="http://schemas.microsoft.com/office/drawing/2014/main" id="{FC8026E3-68EF-EEF6-D170-48F37AC7DA5B}"/>
                      </a:ext>
                    </a:extLst>
                  </p:cNvPr>
                  <p:cNvSpPr txBox="1">
                    <a:spLocks noChangeArrowheads="1"/>
                  </p:cNvSpPr>
                  <p:nvPr/>
                </p:nvSpPr>
                <p:spPr bwMode="auto">
                  <a:xfrm>
                    <a:off x="8050990" y="4685323"/>
                    <a:ext cx="776210" cy="355422"/>
                  </a:xfrm>
                  <a:prstGeom prst="rect">
                    <a:avLst/>
                  </a:prstGeom>
                  <a:noFill/>
                  <a:ln w="9525">
                    <a:noFill/>
                    <a:miter lim="800000"/>
                    <a:headEnd/>
                    <a:tailEnd/>
                  </a:ln>
                </p:spPr>
                <p:txBody>
                  <a:bodyPr lIns="21236" tIns="21236" rIns="21236" bIns="21236">
                    <a:spAutoFit/>
                  </a:bodyPr>
                  <a:lstStyle/>
                  <a:p>
                    <a:pPr algn="ctr" defTabSz="844083" rtl="0">
                      <a:spcBef>
                        <a:spcPct val="50000"/>
                      </a:spcBef>
                      <a:defRPr/>
                    </a:pPr>
                    <a:r>
                      <a:rPr lang="it-IT" sz="692" kern="1200" dirty="0">
                        <a:solidFill>
                          <a:srgbClr val="00338D"/>
                        </a:solidFill>
                        <a:latin typeface="Arial" panose="020B0604020202020204" pitchFamily="34" charset="0"/>
                        <a:ea typeface="+mn-ea"/>
                        <a:cs typeface="+mn-cs"/>
                      </a:rPr>
                      <a:t>Frodi </a:t>
                    </a:r>
                  </a:p>
                  <a:p>
                    <a:pPr algn="ctr" defTabSz="844083" rtl="0">
                      <a:spcBef>
                        <a:spcPct val="50000"/>
                      </a:spcBef>
                      <a:defRPr/>
                    </a:pPr>
                    <a:r>
                      <a:rPr lang="it-IT" sz="692" kern="1200" dirty="0">
                        <a:solidFill>
                          <a:srgbClr val="00338D"/>
                        </a:solidFill>
                        <a:latin typeface="Arial" panose="020B0604020202020204" pitchFamily="34" charset="0"/>
                        <a:ea typeface="+mn-ea"/>
                        <a:cs typeface="+mn-cs"/>
                      </a:rPr>
                      <a:t>sportive</a:t>
                    </a:r>
                    <a:endParaRPr lang="en-US" sz="692" kern="1200" dirty="0">
                      <a:solidFill>
                        <a:srgbClr val="00338D"/>
                      </a:solidFill>
                      <a:latin typeface="Arial" panose="020B0604020202020204" pitchFamily="34" charset="0"/>
                      <a:ea typeface="+mn-ea"/>
                      <a:cs typeface="+mn-cs"/>
                    </a:endParaRPr>
                  </a:p>
                </p:txBody>
              </p:sp>
              <p:sp>
                <p:nvSpPr>
                  <p:cNvPr id="279" name="CasellaDiTesto 43">
                    <a:extLst>
                      <a:ext uri="{FF2B5EF4-FFF2-40B4-BE49-F238E27FC236}">
                        <a16:creationId xmlns:a16="http://schemas.microsoft.com/office/drawing/2014/main" id="{70C9E305-11E4-FBCB-8823-3F1A3C09890D}"/>
                      </a:ext>
                    </a:extLst>
                  </p:cNvPr>
                  <p:cNvSpPr txBox="1">
                    <a:spLocks noChangeArrowheads="1"/>
                  </p:cNvSpPr>
                  <p:nvPr/>
                </p:nvSpPr>
                <p:spPr bwMode="auto">
                  <a:xfrm>
                    <a:off x="8130200" y="3149677"/>
                    <a:ext cx="523198" cy="26462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defRPr/>
                    </a:pPr>
                    <a:r>
                      <a:rPr lang="it-IT" sz="448" kern="1200" dirty="0">
                        <a:solidFill>
                          <a:srgbClr val="00338D"/>
                        </a:solidFill>
                        <a:latin typeface="Arial"/>
                        <a:ea typeface="+mn-ea"/>
                        <a:cs typeface="+mn-cs"/>
                      </a:rPr>
                      <a:t>Maggio 2019</a:t>
                    </a:r>
                    <a:endParaRPr lang="en-US" sz="448" kern="1200" dirty="0">
                      <a:solidFill>
                        <a:srgbClr val="00338D"/>
                      </a:solidFill>
                      <a:latin typeface="Arial"/>
                      <a:ea typeface="+mn-ea"/>
                      <a:cs typeface="+mn-cs"/>
                    </a:endParaRPr>
                  </a:p>
                </p:txBody>
              </p:sp>
              <p:pic>
                <p:nvPicPr>
                  <p:cNvPr id="280" name="Immagine 279">
                    <a:extLst>
                      <a:ext uri="{FF2B5EF4-FFF2-40B4-BE49-F238E27FC236}">
                        <a16:creationId xmlns:a16="http://schemas.microsoft.com/office/drawing/2014/main" id="{B47E6418-160F-8A16-F5A3-51237BCF21D9}"/>
                      </a:ext>
                    </a:extLst>
                  </p:cNvPr>
                  <p:cNvPicPr>
                    <a:picLocks noChangeAspect="1"/>
                  </p:cNvPicPr>
                  <p:nvPr/>
                </p:nvPicPr>
                <p:blipFill>
                  <a:blip r:embed="rId27"/>
                  <a:stretch>
                    <a:fillRect/>
                  </a:stretch>
                </p:blipFill>
                <p:spPr>
                  <a:xfrm>
                    <a:off x="8426411" y="2713758"/>
                    <a:ext cx="313686" cy="310860"/>
                  </a:xfrm>
                  <a:prstGeom prst="rect">
                    <a:avLst/>
                  </a:prstGeom>
                </p:spPr>
              </p:pic>
              <p:sp>
                <p:nvSpPr>
                  <p:cNvPr id="281" name="CasellaDiTesto 43">
                    <a:extLst>
                      <a:ext uri="{FF2B5EF4-FFF2-40B4-BE49-F238E27FC236}">
                        <a16:creationId xmlns:a16="http://schemas.microsoft.com/office/drawing/2014/main" id="{6EE2CF4A-DD3F-1D82-8D76-FB5EACF01976}"/>
                      </a:ext>
                    </a:extLst>
                  </p:cNvPr>
                  <p:cNvSpPr txBox="1">
                    <a:spLocks noChangeArrowheads="1"/>
                  </p:cNvSpPr>
                  <p:nvPr/>
                </p:nvSpPr>
                <p:spPr bwMode="auto">
                  <a:xfrm>
                    <a:off x="8313007" y="3656665"/>
                    <a:ext cx="628847" cy="26462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spcBef>
                        <a:spcPts val="0"/>
                      </a:spcBef>
                      <a:defRPr/>
                    </a:pPr>
                    <a:r>
                      <a:rPr lang="it-IT" sz="448" kern="1200" dirty="0">
                        <a:solidFill>
                          <a:srgbClr val="00338D"/>
                        </a:solidFill>
                        <a:latin typeface="Arial"/>
                        <a:ea typeface="+mn-ea"/>
                        <a:cs typeface="+mn-cs"/>
                      </a:rPr>
                      <a:t>Settembre</a:t>
                    </a:r>
                  </a:p>
                  <a:p>
                    <a:pPr defTabSz="844083" rtl="0">
                      <a:spcBef>
                        <a:spcPts val="0"/>
                      </a:spcBef>
                      <a:defRPr/>
                    </a:pPr>
                    <a:r>
                      <a:rPr lang="it-IT" sz="448" kern="1200" dirty="0">
                        <a:solidFill>
                          <a:srgbClr val="00338D"/>
                        </a:solidFill>
                        <a:latin typeface="Arial"/>
                        <a:ea typeface="+mn-ea"/>
                        <a:cs typeface="+mn-cs"/>
                      </a:rPr>
                      <a:t>2019</a:t>
                    </a:r>
                    <a:endParaRPr lang="en-US" sz="448" kern="1200" dirty="0">
                      <a:solidFill>
                        <a:srgbClr val="00338D"/>
                      </a:solidFill>
                      <a:latin typeface="Arial"/>
                      <a:ea typeface="+mn-ea"/>
                      <a:cs typeface="+mn-cs"/>
                    </a:endParaRPr>
                  </a:p>
                </p:txBody>
              </p:sp>
              <p:cxnSp>
                <p:nvCxnSpPr>
                  <p:cNvPr id="282" name="Connettore 1 109">
                    <a:extLst>
                      <a:ext uri="{FF2B5EF4-FFF2-40B4-BE49-F238E27FC236}">
                        <a16:creationId xmlns:a16="http://schemas.microsoft.com/office/drawing/2014/main" id="{5678B511-72A7-F85D-2994-8BE3F85618D3}"/>
                      </a:ext>
                    </a:extLst>
                  </p:cNvPr>
                  <p:cNvCxnSpPr>
                    <a:cxnSpLocks noChangeShapeType="1"/>
                  </p:cNvCxnSpPr>
                  <p:nvPr/>
                </p:nvCxnSpPr>
                <p:spPr bwMode="auto">
                  <a:xfrm flipH="1">
                    <a:off x="8622018" y="2953599"/>
                    <a:ext cx="0" cy="468000"/>
                  </a:xfrm>
                  <a:prstGeom prst="line">
                    <a:avLst/>
                  </a:prstGeom>
                  <a:noFill/>
                  <a:ln w="9525" algn="ctr">
                    <a:solidFill>
                      <a:schemeClr val="tx1">
                        <a:lumMod val="50000"/>
                        <a:lumOff val="50000"/>
                      </a:schemeClr>
                    </a:solidFill>
                    <a:prstDash val="solid"/>
                    <a:round/>
                    <a:headEnd/>
                    <a:tailEnd/>
                  </a:ln>
                </p:spPr>
              </p:cxnSp>
            </p:grpSp>
            <p:cxnSp>
              <p:nvCxnSpPr>
                <p:cNvPr id="158" name="Connettore 1 109">
                  <a:extLst>
                    <a:ext uri="{FF2B5EF4-FFF2-40B4-BE49-F238E27FC236}">
                      <a16:creationId xmlns:a16="http://schemas.microsoft.com/office/drawing/2014/main" id="{A2F34467-AE98-B6F7-30C2-E1F509E4B3E3}"/>
                    </a:ext>
                  </a:extLst>
                </p:cNvPr>
                <p:cNvCxnSpPr>
                  <a:cxnSpLocks noChangeShapeType="1"/>
                </p:cNvCxnSpPr>
                <p:nvPr/>
              </p:nvCxnSpPr>
              <p:spPr bwMode="auto">
                <a:xfrm>
                  <a:off x="9820473" y="3545332"/>
                  <a:ext cx="0" cy="481724"/>
                </a:xfrm>
                <a:prstGeom prst="line">
                  <a:avLst/>
                </a:prstGeom>
                <a:noFill/>
                <a:ln w="9525" algn="ctr">
                  <a:solidFill>
                    <a:schemeClr val="tx1">
                      <a:lumMod val="50000"/>
                      <a:lumOff val="50000"/>
                    </a:schemeClr>
                  </a:solidFill>
                  <a:prstDash val="solid"/>
                  <a:round/>
                  <a:headEnd/>
                  <a:tailEnd/>
                </a:ln>
              </p:spPr>
            </p:cxnSp>
            <p:sp>
              <p:nvSpPr>
                <p:cNvPr id="159" name="CasellaDiTesto 15">
                  <a:extLst>
                    <a:ext uri="{FF2B5EF4-FFF2-40B4-BE49-F238E27FC236}">
                      <a16:creationId xmlns:a16="http://schemas.microsoft.com/office/drawing/2014/main" id="{69995BFB-65F2-A3E7-9F6A-C95606FBC67F}"/>
                    </a:ext>
                  </a:extLst>
                </p:cNvPr>
                <p:cNvSpPr txBox="1">
                  <a:spLocks noChangeArrowheads="1"/>
                </p:cNvSpPr>
                <p:nvPr/>
              </p:nvSpPr>
              <p:spPr bwMode="auto">
                <a:xfrm>
                  <a:off x="9571456" y="1144501"/>
                  <a:ext cx="1345878" cy="931029"/>
                </a:xfrm>
                <a:prstGeom prst="rect">
                  <a:avLst/>
                </a:prstGeom>
                <a:noFill/>
                <a:ln w="9525">
                  <a:noFill/>
                  <a:miter lim="800000"/>
                  <a:headEnd/>
                  <a:tailEnd/>
                </a:ln>
              </p:spPr>
              <p:txBody>
                <a:bodyPr wrap="square" lIns="21236" tIns="21236" rIns="21236" bIns="21236">
                  <a:spAutoFit/>
                </a:bodyPr>
                <a:lstStyle>
                  <a:defPPr>
                    <a:defRPr lang="en-US"/>
                  </a:defPPr>
                  <a:lvl1pPr algn="ctr">
                    <a:spcBef>
                      <a:spcPct val="50000"/>
                    </a:spcBef>
                    <a:defRPr sz="596">
                      <a:solidFill>
                        <a:schemeClr val="tx2"/>
                      </a:solidFill>
                      <a:latin typeface="Arial" panose="020B0604020202020204" pitchFamily="34" charset="0"/>
                    </a:defRPr>
                  </a:lvl1pPr>
                </a:lstStyle>
                <a:p>
                  <a:pPr algn="l" defTabSz="844083" rtl="0">
                    <a:defRPr/>
                  </a:pPr>
                  <a:r>
                    <a:rPr lang="it-IT" sz="623" kern="1200" dirty="0">
                      <a:solidFill>
                        <a:srgbClr val="00338D"/>
                      </a:solidFill>
                      <a:ea typeface="+mn-ea"/>
                      <a:cs typeface="+mn-cs"/>
                    </a:rPr>
                    <a:t>Contrabbando</a:t>
                  </a:r>
                </a:p>
                <a:p>
                  <a:pPr algn="l" defTabSz="844083" rtl="0">
                    <a:defRPr/>
                  </a:pPr>
                  <a:r>
                    <a:rPr lang="it-IT" sz="623" kern="1200" dirty="0">
                      <a:solidFill>
                        <a:srgbClr val="00338D"/>
                      </a:solidFill>
                      <a:ea typeface="+mn-ea"/>
                      <a:cs typeface="+mn-cs"/>
                    </a:rPr>
                    <a:t>Frode in agricoltura</a:t>
                  </a:r>
                </a:p>
                <a:p>
                  <a:pPr algn="l" defTabSz="844083" rtl="0">
                    <a:defRPr/>
                  </a:pPr>
                  <a:r>
                    <a:rPr lang="it-IT" sz="623" kern="1200" dirty="0">
                      <a:solidFill>
                        <a:srgbClr val="00338D"/>
                      </a:solidFill>
                      <a:ea typeface="+mn-ea"/>
                      <a:cs typeface="+mn-cs"/>
                    </a:rPr>
                    <a:t>Frode nelle pubbliche forniture</a:t>
                  </a:r>
                </a:p>
                <a:p>
                  <a:pPr algn="l" defTabSz="844083" rtl="0">
                    <a:defRPr/>
                  </a:pPr>
                  <a:r>
                    <a:rPr lang="it-IT" sz="623" kern="1200" dirty="0">
                      <a:solidFill>
                        <a:srgbClr val="00338D"/>
                      </a:solidFill>
                      <a:ea typeface="+mn-ea"/>
                      <a:cs typeface="+mn-cs"/>
                    </a:rPr>
                    <a:t>Peculato</a:t>
                  </a:r>
                </a:p>
                <a:p>
                  <a:pPr algn="l" defTabSz="844083" rtl="0">
                    <a:defRPr/>
                  </a:pPr>
                  <a:r>
                    <a:rPr lang="it-IT" sz="623" kern="1200" dirty="0">
                      <a:solidFill>
                        <a:srgbClr val="00338D"/>
                      </a:solidFill>
                      <a:ea typeface="+mn-ea"/>
                      <a:cs typeface="+mn-cs"/>
                    </a:rPr>
                    <a:t>Abuso d’ufficio</a:t>
                  </a:r>
                </a:p>
              </p:txBody>
            </p:sp>
            <p:sp>
              <p:nvSpPr>
                <p:cNvPr id="160" name="CasellaDiTesto 43">
                  <a:extLst>
                    <a:ext uri="{FF2B5EF4-FFF2-40B4-BE49-F238E27FC236}">
                      <a16:creationId xmlns:a16="http://schemas.microsoft.com/office/drawing/2014/main" id="{55D59F02-FCED-E3B6-651E-BD50556F13B4}"/>
                    </a:ext>
                  </a:extLst>
                </p:cNvPr>
                <p:cNvSpPr txBox="1">
                  <a:spLocks noChangeArrowheads="1"/>
                </p:cNvSpPr>
                <p:nvPr/>
              </p:nvSpPr>
              <p:spPr bwMode="auto">
                <a:xfrm>
                  <a:off x="9469473" y="3049527"/>
                  <a:ext cx="628847" cy="26462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spcBef>
                      <a:spcPts val="0"/>
                    </a:spcBef>
                    <a:defRPr/>
                  </a:pPr>
                  <a:r>
                    <a:rPr lang="it-IT" sz="448" kern="1200" dirty="0">
                      <a:solidFill>
                        <a:srgbClr val="00338D"/>
                      </a:solidFill>
                      <a:latin typeface="Arial"/>
                      <a:ea typeface="+mn-ea"/>
                      <a:cs typeface="+mn-cs"/>
                    </a:rPr>
                    <a:t>Dicembre</a:t>
                  </a:r>
                </a:p>
                <a:p>
                  <a:pPr defTabSz="844083" rtl="0">
                    <a:spcBef>
                      <a:spcPts val="0"/>
                    </a:spcBef>
                    <a:defRPr/>
                  </a:pPr>
                  <a:r>
                    <a:rPr lang="it-IT" sz="448" kern="1200" dirty="0">
                      <a:solidFill>
                        <a:srgbClr val="00338D"/>
                      </a:solidFill>
                      <a:latin typeface="Arial"/>
                      <a:ea typeface="+mn-ea"/>
                      <a:cs typeface="+mn-cs"/>
                    </a:rPr>
                    <a:t>2019</a:t>
                  </a:r>
                  <a:endParaRPr lang="en-US" sz="448" kern="1200" dirty="0">
                    <a:solidFill>
                      <a:srgbClr val="00338D"/>
                    </a:solidFill>
                    <a:latin typeface="Arial"/>
                    <a:ea typeface="+mn-ea"/>
                    <a:cs typeface="+mn-cs"/>
                  </a:endParaRPr>
                </a:p>
              </p:txBody>
            </p:sp>
            <p:sp>
              <p:nvSpPr>
                <p:cNvPr id="161" name="CasellaDiTesto 42">
                  <a:extLst>
                    <a:ext uri="{FF2B5EF4-FFF2-40B4-BE49-F238E27FC236}">
                      <a16:creationId xmlns:a16="http://schemas.microsoft.com/office/drawing/2014/main" id="{6F4A89B4-606D-1164-7BF3-B0B2D803EFEB}"/>
                    </a:ext>
                  </a:extLst>
                </p:cNvPr>
                <p:cNvSpPr txBox="1">
                  <a:spLocks noChangeArrowheads="1"/>
                </p:cNvSpPr>
                <p:nvPr/>
              </p:nvSpPr>
              <p:spPr bwMode="auto">
                <a:xfrm>
                  <a:off x="9499770" y="4395866"/>
                  <a:ext cx="649883" cy="294168"/>
                </a:xfrm>
                <a:prstGeom prst="rect">
                  <a:avLst/>
                </a:prstGeom>
                <a:noFill/>
                <a:ln w="9525">
                  <a:noFill/>
                  <a:miter lim="800000"/>
                  <a:headEnd/>
                  <a:tailEnd/>
                </a:ln>
              </p:spPr>
              <p:txBody>
                <a:bodyPr wrap="square" lIns="21236" tIns="21236" rIns="21236" bIns="21236">
                  <a:spAutoFit/>
                </a:bodyPr>
                <a:lstStyle/>
                <a:p>
                  <a:pPr algn="ctr" defTabSz="844083" rtl="0">
                    <a:defRPr/>
                  </a:pPr>
                  <a:r>
                    <a:rPr lang="it-IT" sz="692" kern="1200" dirty="0">
                      <a:solidFill>
                        <a:srgbClr val="00338D"/>
                      </a:solidFill>
                      <a:latin typeface="Arial"/>
                      <a:ea typeface="+mn-ea"/>
                      <a:cs typeface="+mn-cs"/>
                    </a:rPr>
                    <a:t>Reati Tributari</a:t>
                  </a:r>
                </a:p>
              </p:txBody>
            </p:sp>
            <p:sp>
              <p:nvSpPr>
                <p:cNvPr id="162" name="CasellaDiTesto 43">
                  <a:extLst>
                    <a:ext uri="{FF2B5EF4-FFF2-40B4-BE49-F238E27FC236}">
                      <a16:creationId xmlns:a16="http://schemas.microsoft.com/office/drawing/2014/main" id="{C5355110-3E03-CAC5-9C47-CB08AA0CA6FD}"/>
                    </a:ext>
                  </a:extLst>
                </p:cNvPr>
                <p:cNvSpPr txBox="1">
                  <a:spLocks noChangeArrowheads="1"/>
                </p:cNvSpPr>
                <p:nvPr/>
              </p:nvSpPr>
              <p:spPr bwMode="auto">
                <a:xfrm>
                  <a:off x="9902289" y="3586286"/>
                  <a:ext cx="747385" cy="34386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spcBef>
                      <a:spcPts val="0"/>
                    </a:spcBef>
                    <a:defRPr/>
                  </a:pPr>
                  <a:r>
                    <a:rPr lang="it-IT" sz="448" kern="1200" dirty="0">
                      <a:solidFill>
                        <a:srgbClr val="00338D"/>
                      </a:solidFill>
                      <a:latin typeface="Arial"/>
                      <a:ea typeface="+mn-ea"/>
                      <a:cs typeface="+mn-cs"/>
                    </a:rPr>
                    <a:t>Luglio </a:t>
                  </a:r>
                </a:p>
                <a:p>
                  <a:pPr defTabSz="844083" rtl="0">
                    <a:spcBef>
                      <a:spcPts val="0"/>
                    </a:spcBef>
                    <a:defRPr/>
                  </a:pPr>
                  <a:r>
                    <a:rPr lang="it-IT" sz="448" kern="1200" dirty="0">
                      <a:solidFill>
                        <a:srgbClr val="00338D"/>
                      </a:solidFill>
                      <a:latin typeface="Arial"/>
                      <a:ea typeface="+mn-ea"/>
                      <a:cs typeface="+mn-cs"/>
                    </a:rPr>
                    <a:t>2020</a:t>
                  </a:r>
                </a:p>
                <a:p>
                  <a:pPr defTabSz="844083" rtl="0">
                    <a:spcBef>
                      <a:spcPts val="0"/>
                    </a:spcBef>
                    <a:defRPr/>
                  </a:pPr>
                  <a:endParaRPr lang="en-US" sz="448" kern="1200" dirty="0">
                    <a:solidFill>
                      <a:srgbClr val="00338D"/>
                    </a:solidFill>
                    <a:latin typeface="Arial"/>
                    <a:ea typeface="+mn-ea"/>
                    <a:cs typeface="+mn-cs"/>
                  </a:endParaRPr>
                </a:p>
              </p:txBody>
            </p:sp>
            <p:cxnSp>
              <p:nvCxnSpPr>
                <p:cNvPr id="163" name="Connettore 1 109">
                  <a:extLst>
                    <a:ext uri="{FF2B5EF4-FFF2-40B4-BE49-F238E27FC236}">
                      <a16:creationId xmlns:a16="http://schemas.microsoft.com/office/drawing/2014/main" id="{26F09CA5-2357-6502-6565-B79CE37A790C}"/>
                    </a:ext>
                  </a:extLst>
                </p:cNvPr>
                <p:cNvCxnSpPr>
                  <a:cxnSpLocks noChangeShapeType="1"/>
                </p:cNvCxnSpPr>
                <p:nvPr/>
              </p:nvCxnSpPr>
              <p:spPr bwMode="auto">
                <a:xfrm>
                  <a:off x="10255112" y="2218848"/>
                  <a:ext cx="0" cy="1069454"/>
                </a:xfrm>
                <a:prstGeom prst="line">
                  <a:avLst/>
                </a:prstGeom>
                <a:noFill/>
                <a:ln w="9525" algn="ctr">
                  <a:solidFill>
                    <a:schemeClr val="tx1">
                      <a:lumMod val="50000"/>
                      <a:lumOff val="50000"/>
                    </a:schemeClr>
                  </a:solidFill>
                  <a:prstDash val="solid"/>
                  <a:round/>
                  <a:headEnd/>
                  <a:tailEnd/>
                </a:ln>
              </p:spPr>
            </p:cxnSp>
            <p:pic>
              <p:nvPicPr>
                <p:cNvPr id="164" name="Elemento grafico 163" descr="Spese di spedizione con riempimento a tinta unita">
                  <a:extLst>
                    <a:ext uri="{FF2B5EF4-FFF2-40B4-BE49-F238E27FC236}">
                      <a16:creationId xmlns:a16="http://schemas.microsoft.com/office/drawing/2014/main" id="{85480898-C2BA-F2E7-49C9-0888822D05C3}"/>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431271" y="1025763"/>
                  <a:ext cx="344605" cy="344605"/>
                </a:xfrm>
                <a:prstGeom prst="rect">
                  <a:avLst/>
                </a:prstGeom>
              </p:spPr>
            </p:pic>
            <p:sp>
              <p:nvSpPr>
                <p:cNvPr id="165" name="CasellaDiTesto 15">
                  <a:extLst>
                    <a:ext uri="{FF2B5EF4-FFF2-40B4-BE49-F238E27FC236}">
                      <a16:creationId xmlns:a16="http://schemas.microsoft.com/office/drawing/2014/main" id="{6EB3E7EE-7312-DA24-8660-9958EA9D378C}"/>
                    </a:ext>
                  </a:extLst>
                </p:cNvPr>
                <p:cNvSpPr txBox="1">
                  <a:spLocks noChangeArrowheads="1"/>
                </p:cNvSpPr>
                <p:nvPr/>
              </p:nvSpPr>
              <p:spPr bwMode="auto">
                <a:xfrm>
                  <a:off x="9110636" y="2405854"/>
                  <a:ext cx="776210" cy="171736"/>
                </a:xfrm>
                <a:prstGeom prst="rect">
                  <a:avLst/>
                </a:prstGeom>
                <a:noFill/>
                <a:ln w="9525">
                  <a:noFill/>
                  <a:miter lim="800000"/>
                  <a:headEnd/>
                  <a:tailEnd/>
                </a:ln>
              </p:spPr>
              <p:txBody>
                <a:bodyPr lIns="21236" tIns="21236" rIns="21236" bIns="21236">
                  <a:spAutoFit/>
                </a:bodyPr>
                <a:lstStyle/>
                <a:p>
                  <a:pPr algn="ctr" defTabSz="844083" rtl="0">
                    <a:spcBef>
                      <a:spcPct val="50000"/>
                    </a:spcBef>
                    <a:defRPr/>
                  </a:pPr>
                  <a:r>
                    <a:rPr lang="it-IT" sz="692" kern="1200" dirty="0">
                      <a:solidFill>
                        <a:srgbClr val="00338D"/>
                      </a:solidFill>
                      <a:latin typeface="Arial" panose="020B0604020202020204" pitchFamily="34" charset="0"/>
                      <a:ea typeface="+mn-ea"/>
                      <a:cs typeface="+mn-cs"/>
                    </a:rPr>
                    <a:t>Cybersecurity</a:t>
                  </a:r>
                  <a:endParaRPr lang="en-US" sz="692" kern="1200" dirty="0">
                    <a:solidFill>
                      <a:srgbClr val="00338D"/>
                    </a:solidFill>
                    <a:latin typeface="Arial" panose="020B0604020202020204" pitchFamily="34" charset="0"/>
                    <a:ea typeface="+mn-ea"/>
                    <a:cs typeface="+mn-cs"/>
                  </a:endParaRPr>
                </a:p>
              </p:txBody>
            </p:sp>
            <p:pic>
              <p:nvPicPr>
                <p:cNvPr id="166" name="Elemento grafico 165" descr="Connessioni contorno">
                  <a:extLst>
                    <a:ext uri="{FF2B5EF4-FFF2-40B4-BE49-F238E27FC236}">
                      <a16:creationId xmlns:a16="http://schemas.microsoft.com/office/drawing/2014/main" id="{6EDC1B0B-1650-EC03-2D2B-7585AD89F17B}"/>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835036" y="4745541"/>
                  <a:ext cx="324554" cy="324554"/>
                </a:xfrm>
                <a:prstGeom prst="rect">
                  <a:avLst/>
                </a:prstGeom>
              </p:spPr>
            </p:pic>
            <p:pic>
              <p:nvPicPr>
                <p:cNvPr id="167" name="Elemento grafico 166" descr="Stretta di mano con riempimento a tinta unita">
                  <a:extLst>
                    <a:ext uri="{FF2B5EF4-FFF2-40B4-BE49-F238E27FC236}">
                      <a16:creationId xmlns:a16="http://schemas.microsoft.com/office/drawing/2014/main" id="{763EABB0-6529-1EC3-B75C-57673C0F1C4C}"/>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235994" y="1688272"/>
                  <a:ext cx="398708" cy="398709"/>
                </a:xfrm>
                <a:prstGeom prst="rect">
                  <a:avLst/>
                </a:prstGeom>
              </p:spPr>
            </p:pic>
          </p:grpSp>
          <p:cxnSp>
            <p:nvCxnSpPr>
              <p:cNvPr id="152" name="Connettore 1 109">
                <a:extLst>
                  <a:ext uri="{FF2B5EF4-FFF2-40B4-BE49-F238E27FC236}">
                    <a16:creationId xmlns:a16="http://schemas.microsoft.com/office/drawing/2014/main" id="{46D47CF9-851E-0194-1FC9-4C07EA845C10}"/>
                  </a:ext>
                </a:extLst>
              </p:cNvPr>
              <p:cNvCxnSpPr>
                <a:cxnSpLocks noChangeShapeType="1"/>
              </p:cNvCxnSpPr>
              <p:nvPr/>
            </p:nvCxnSpPr>
            <p:spPr bwMode="auto">
              <a:xfrm flipH="1">
                <a:off x="10506810" y="3543982"/>
                <a:ext cx="15407" cy="1179013"/>
              </a:xfrm>
              <a:prstGeom prst="line">
                <a:avLst/>
              </a:prstGeom>
              <a:noFill/>
              <a:ln w="9525" algn="ctr">
                <a:solidFill>
                  <a:schemeClr val="tx1">
                    <a:lumMod val="50000"/>
                    <a:lumOff val="50000"/>
                  </a:schemeClr>
                </a:solidFill>
                <a:prstDash val="solid"/>
                <a:round/>
                <a:headEnd/>
                <a:tailEnd/>
              </a:ln>
            </p:spPr>
          </p:cxnSp>
          <p:sp>
            <p:nvSpPr>
              <p:cNvPr id="153" name="CasellaDiTesto 15">
                <a:extLst>
                  <a:ext uri="{FF2B5EF4-FFF2-40B4-BE49-F238E27FC236}">
                    <a16:creationId xmlns:a16="http://schemas.microsoft.com/office/drawing/2014/main" id="{668D1E1F-D311-909B-B6A2-EF6724BF7701}"/>
                  </a:ext>
                </a:extLst>
              </p:cNvPr>
              <p:cNvSpPr txBox="1">
                <a:spLocks noChangeArrowheads="1"/>
              </p:cNvSpPr>
              <p:nvPr/>
            </p:nvSpPr>
            <p:spPr bwMode="auto">
              <a:xfrm>
                <a:off x="10128579" y="5011679"/>
                <a:ext cx="776210" cy="539035"/>
              </a:xfrm>
              <a:prstGeom prst="rect">
                <a:avLst/>
              </a:prstGeom>
              <a:noFill/>
              <a:ln w="9525">
                <a:noFill/>
                <a:miter lim="800000"/>
                <a:headEnd/>
                <a:tailEnd/>
              </a:ln>
            </p:spPr>
            <p:txBody>
              <a:bodyPr lIns="21236" tIns="21236" rIns="21236" bIns="21236">
                <a:spAutoFit/>
              </a:bodyPr>
              <a:lstStyle/>
              <a:p>
                <a:pPr algn="ctr" defTabSz="844083" rtl="0">
                  <a:spcBef>
                    <a:spcPct val="50000"/>
                  </a:spcBef>
                  <a:defRPr/>
                </a:pPr>
                <a:r>
                  <a:rPr lang="it-IT" sz="692" kern="1200" dirty="0">
                    <a:solidFill>
                      <a:srgbClr val="00338D"/>
                    </a:solidFill>
                    <a:latin typeface="Arial" panose="020B0604020202020204" pitchFamily="34" charset="0"/>
                    <a:ea typeface="+mn-ea"/>
                    <a:cs typeface="+mn-cs"/>
                  </a:rPr>
                  <a:t>Delitti in materia di strumenti di pagamento</a:t>
                </a:r>
                <a:endParaRPr lang="en-US" sz="692" kern="1200" dirty="0">
                  <a:solidFill>
                    <a:srgbClr val="00338D"/>
                  </a:solidFill>
                  <a:latin typeface="Arial" panose="020B0604020202020204" pitchFamily="34" charset="0"/>
                  <a:ea typeface="+mn-ea"/>
                  <a:cs typeface="+mn-cs"/>
                </a:endParaRPr>
              </a:p>
            </p:txBody>
          </p:sp>
          <p:sp>
            <p:nvSpPr>
              <p:cNvPr id="154" name="CasellaDiTesto 43">
                <a:extLst>
                  <a:ext uri="{FF2B5EF4-FFF2-40B4-BE49-F238E27FC236}">
                    <a16:creationId xmlns:a16="http://schemas.microsoft.com/office/drawing/2014/main" id="{CCA9FF32-B758-0A6C-3110-9E522278C07B}"/>
                  </a:ext>
                </a:extLst>
              </p:cNvPr>
              <p:cNvSpPr txBox="1">
                <a:spLocks noChangeArrowheads="1"/>
              </p:cNvSpPr>
              <p:nvPr/>
            </p:nvSpPr>
            <p:spPr bwMode="auto">
              <a:xfrm>
                <a:off x="10231439" y="3092997"/>
                <a:ext cx="628847" cy="26462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spcBef>
                    <a:spcPts val="0"/>
                  </a:spcBef>
                  <a:defRPr/>
                </a:pPr>
                <a:r>
                  <a:rPr lang="it-IT" sz="448" kern="1200" dirty="0">
                    <a:solidFill>
                      <a:srgbClr val="00338D"/>
                    </a:solidFill>
                    <a:latin typeface="Arial"/>
                    <a:ea typeface="+mn-ea"/>
                    <a:cs typeface="+mn-cs"/>
                  </a:rPr>
                  <a:t>Novembre</a:t>
                </a:r>
              </a:p>
              <a:p>
                <a:pPr defTabSz="844083" rtl="0">
                  <a:spcBef>
                    <a:spcPts val="0"/>
                  </a:spcBef>
                  <a:defRPr/>
                </a:pPr>
                <a:r>
                  <a:rPr lang="it-IT" sz="448" kern="1200" dirty="0">
                    <a:solidFill>
                      <a:srgbClr val="00338D"/>
                    </a:solidFill>
                    <a:latin typeface="Arial"/>
                    <a:ea typeface="+mn-ea"/>
                    <a:cs typeface="+mn-cs"/>
                  </a:rPr>
                  <a:t>2021</a:t>
                </a:r>
                <a:endParaRPr lang="en-US" sz="448" kern="1200" dirty="0">
                  <a:solidFill>
                    <a:srgbClr val="00338D"/>
                  </a:solidFill>
                  <a:latin typeface="Arial"/>
                  <a:ea typeface="+mn-ea"/>
                  <a:cs typeface="+mn-cs"/>
                </a:endParaRPr>
              </a:p>
            </p:txBody>
          </p:sp>
          <p:pic>
            <p:nvPicPr>
              <p:cNvPr id="155" name="Immagine 154">
                <a:extLst>
                  <a:ext uri="{FF2B5EF4-FFF2-40B4-BE49-F238E27FC236}">
                    <a16:creationId xmlns:a16="http://schemas.microsoft.com/office/drawing/2014/main" id="{D70C5787-3113-6AC1-EACA-24ACA5E4CCE4}"/>
                  </a:ext>
                </a:extLst>
              </p:cNvPr>
              <p:cNvPicPr>
                <a:picLocks noChangeAspect="1"/>
              </p:cNvPicPr>
              <p:nvPr/>
            </p:nvPicPr>
            <p:blipFill>
              <a:blip r:embed="rId34"/>
              <a:stretch>
                <a:fillRect/>
              </a:stretch>
            </p:blipFill>
            <p:spPr>
              <a:xfrm>
                <a:off x="10372852" y="4732192"/>
                <a:ext cx="298730" cy="318585"/>
              </a:xfrm>
              <a:prstGeom prst="rect">
                <a:avLst/>
              </a:prstGeom>
              <a:solidFill>
                <a:schemeClr val="bg1"/>
              </a:solidFill>
            </p:spPr>
          </p:pic>
          <p:pic>
            <p:nvPicPr>
              <p:cNvPr id="156" name="Immagine 155">
                <a:extLst>
                  <a:ext uri="{FF2B5EF4-FFF2-40B4-BE49-F238E27FC236}">
                    <a16:creationId xmlns:a16="http://schemas.microsoft.com/office/drawing/2014/main" id="{A67C63D8-DF5B-D65F-44EC-F7DF778A1C73}"/>
                  </a:ext>
                </a:extLst>
              </p:cNvPr>
              <p:cNvPicPr>
                <a:picLocks noChangeAspect="1"/>
              </p:cNvPicPr>
              <p:nvPr/>
            </p:nvPicPr>
            <p:blipFill>
              <a:blip r:embed="rId35">
                <a:duotone>
                  <a:schemeClr val="accent5">
                    <a:shade val="45000"/>
                    <a:satMod val="135000"/>
                  </a:schemeClr>
                  <a:prstClr val="white"/>
                </a:duotone>
              </a:blip>
              <a:stretch>
                <a:fillRect/>
              </a:stretch>
            </p:blipFill>
            <p:spPr>
              <a:xfrm>
                <a:off x="9676025" y="4094551"/>
                <a:ext cx="303598" cy="303598"/>
              </a:xfrm>
              <a:prstGeom prst="rect">
                <a:avLst/>
              </a:prstGeom>
              <a:solidFill>
                <a:schemeClr val="bg1"/>
              </a:solidFill>
            </p:spPr>
          </p:pic>
        </p:grpSp>
        <p:cxnSp>
          <p:nvCxnSpPr>
            <p:cNvPr id="147" name="Connettore 1 109">
              <a:extLst>
                <a:ext uri="{FF2B5EF4-FFF2-40B4-BE49-F238E27FC236}">
                  <a16:creationId xmlns:a16="http://schemas.microsoft.com/office/drawing/2014/main" id="{EA350DC4-A759-A310-06F2-885C96963336}"/>
                </a:ext>
              </a:extLst>
            </p:cNvPr>
            <p:cNvCxnSpPr>
              <a:cxnSpLocks noChangeShapeType="1"/>
            </p:cNvCxnSpPr>
            <p:nvPr/>
          </p:nvCxnSpPr>
          <p:spPr bwMode="auto">
            <a:xfrm>
              <a:off x="11037833" y="3521721"/>
              <a:ext cx="10450" cy="467742"/>
            </a:xfrm>
            <a:prstGeom prst="line">
              <a:avLst/>
            </a:prstGeom>
            <a:noFill/>
            <a:ln w="9525" algn="ctr">
              <a:solidFill>
                <a:schemeClr val="tx1">
                  <a:lumMod val="50000"/>
                  <a:lumOff val="50000"/>
                </a:schemeClr>
              </a:solidFill>
              <a:prstDash val="solid"/>
              <a:round/>
              <a:headEnd/>
              <a:tailEnd/>
            </a:ln>
          </p:spPr>
        </p:cxnSp>
        <p:pic>
          <p:nvPicPr>
            <p:cNvPr id="148" name="Elemento grafico 147" descr="Pilastro greco con riempimento a tinta unita">
              <a:extLst>
                <a:ext uri="{FF2B5EF4-FFF2-40B4-BE49-F238E27FC236}">
                  <a16:creationId xmlns:a16="http://schemas.microsoft.com/office/drawing/2014/main" id="{4CA7DD8D-4DD1-E966-2942-E2B618F895BB}"/>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0856678" y="4716210"/>
              <a:ext cx="383213" cy="383213"/>
            </a:xfrm>
            <a:prstGeom prst="rect">
              <a:avLst/>
            </a:prstGeom>
          </p:spPr>
        </p:pic>
        <p:sp>
          <p:nvSpPr>
            <p:cNvPr id="149" name="CasellaDiTesto 9">
              <a:extLst>
                <a:ext uri="{FF2B5EF4-FFF2-40B4-BE49-F238E27FC236}">
                  <a16:creationId xmlns:a16="http://schemas.microsoft.com/office/drawing/2014/main" id="{EAFAE125-5AF4-4061-2C07-F0CFABF5CA1F}"/>
                </a:ext>
              </a:extLst>
            </p:cNvPr>
            <p:cNvSpPr txBox="1">
              <a:spLocks noChangeArrowheads="1"/>
            </p:cNvSpPr>
            <p:nvPr/>
          </p:nvSpPr>
          <p:spPr bwMode="auto">
            <a:xfrm>
              <a:off x="10624474" y="4230521"/>
              <a:ext cx="847616" cy="416602"/>
            </a:xfrm>
            <a:prstGeom prst="rect">
              <a:avLst/>
            </a:prstGeom>
            <a:noFill/>
            <a:ln w="9525">
              <a:noFill/>
              <a:miter lim="800000"/>
              <a:headEnd/>
              <a:tailEnd/>
            </a:ln>
          </p:spPr>
          <p:txBody>
            <a:bodyPr lIns="21236" tIns="21236" rIns="21236" bIns="21236">
              <a:spAutoFit/>
            </a:bodyPr>
            <a:lstStyle/>
            <a:p>
              <a:pPr algn="ctr" defTabSz="844083" rtl="0">
                <a:defRPr/>
              </a:pPr>
              <a:r>
                <a:rPr lang="it-IT" sz="692" kern="1200" dirty="0">
                  <a:solidFill>
                    <a:srgbClr val="00338D"/>
                  </a:solidFill>
                  <a:latin typeface="Arial" panose="020B0604020202020204" pitchFamily="34" charset="0"/>
                  <a:ea typeface="+mn-ea"/>
                  <a:cs typeface="+mn-cs"/>
                </a:rPr>
                <a:t>Delitti contro il patrimonio culturale</a:t>
              </a:r>
            </a:p>
          </p:txBody>
        </p:sp>
        <p:sp>
          <p:nvSpPr>
            <p:cNvPr id="150" name="CasellaDiTesto 43">
              <a:extLst>
                <a:ext uri="{FF2B5EF4-FFF2-40B4-BE49-F238E27FC236}">
                  <a16:creationId xmlns:a16="http://schemas.microsoft.com/office/drawing/2014/main" id="{F0E9C871-D078-9B8A-3387-DBFE563AA561}"/>
                </a:ext>
              </a:extLst>
            </p:cNvPr>
            <p:cNvSpPr txBox="1">
              <a:spLocks noChangeArrowheads="1"/>
            </p:cNvSpPr>
            <p:nvPr/>
          </p:nvSpPr>
          <p:spPr bwMode="auto">
            <a:xfrm>
              <a:off x="10584143" y="4093282"/>
              <a:ext cx="868519" cy="26462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spcBef>
                  <a:spcPts val="0"/>
                </a:spcBef>
                <a:defRPr/>
              </a:pPr>
              <a:r>
                <a:rPr lang="it-IT" sz="448" kern="1200" dirty="0">
                  <a:solidFill>
                    <a:srgbClr val="00338D"/>
                  </a:solidFill>
                  <a:latin typeface="Arial"/>
                  <a:ea typeface="+mn-ea"/>
                  <a:cs typeface="+mn-cs"/>
                </a:rPr>
                <a:t>Marzo 2022</a:t>
              </a:r>
            </a:p>
            <a:p>
              <a:pPr defTabSz="844083" rtl="0">
                <a:spcBef>
                  <a:spcPts val="0"/>
                </a:spcBef>
                <a:defRPr/>
              </a:pPr>
              <a:r>
                <a:rPr lang="it-IT" sz="448" kern="1200" dirty="0">
                  <a:solidFill>
                    <a:srgbClr val="00338D"/>
                  </a:solidFill>
                  <a:latin typeface="Arial"/>
                  <a:ea typeface="+mn-ea"/>
                  <a:cs typeface="+mn-cs"/>
                </a:rPr>
                <a:t> </a:t>
              </a:r>
              <a:endParaRPr lang="en-US" sz="448" kern="1200" dirty="0">
                <a:solidFill>
                  <a:srgbClr val="00338D"/>
                </a:solidFill>
                <a:latin typeface="Arial"/>
                <a:ea typeface="+mn-ea"/>
                <a:cs typeface="+mn-cs"/>
              </a:endParaRPr>
            </a:p>
          </p:txBody>
        </p:sp>
      </p:grpSp>
      <p:pic>
        <p:nvPicPr>
          <p:cNvPr id="283" name="Elemento grafico 282" descr="Stretta di mano con riempimento a tinta unita">
            <a:extLst>
              <a:ext uri="{FF2B5EF4-FFF2-40B4-BE49-F238E27FC236}">
                <a16:creationId xmlns:a16="http://schemas.microsoft.com/office/drawing/2014/main" id="{66D6F7DD-8D80-BA1F-C3B8-F683FE130C26}"/>
              </a:ext>
            </a:extLst>
          </p:cNvPr>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6567862" y="2117101"/>
            <a:ext cx="359434" cy="359434"/>
          </a:xfrm>
          <a:prstGeom prst="rect">
            <a:avLst/>
          </a:prstGeom>
        </p:spPr>
      </p:pic>
      <p:cxnSp>
        <p:nvCxnSpPr>
          <p:cNvPr id="284" name="Connettore 1 109">
            <a:extLst>
              <a:ext uri="{FF2B5EF4-FFF2-40B4-BE49-F238E27FC236}">
                <a16:creationId xmlns:a16="http://schemas.microsoft.com/office/drawing/2014/main" id="{663D89E4-CAA2-F3CA-850E-F8D60900815D}"/>
              </a:ext>
            </a:extLst>
          </p:cNvPr>
          <p:cNvCxnSpPr>
            <a:cxnSpLocks noChangeShapeType="1"/>
          </p:cNvCxnSpPr>
          <p:nvPr/>
        </p:nvCxnSpPr>
        <p:spPr bwMode="auto">
          <a:xfrm flipH="1">
            <a:off x="8444588" y="3177591"/>
            <a:ext cx="538" cy="406884"/>
          </a:xfrm>
          <a:prstGeom prst="line">
            <a:avLst/>
          </a:prstGeom>
          <a:noFill/>
          <a:ln w="9525" algn="ctr">
            <a:solidFill>
              <a:schemeClr val="tx1">
                <a:lumMod val="50000"/>
                <a:lumOff val="50000"/>
              </a:schemeClr>
            </a:solidFill>
            <a:prstDash val="solid"/>
            <a:round/>
            <a:headEnd/>
            <a:tailEnd/>
          </a:ln>
        </p:spPr>
      </p:cxnSp>
      <p:sp>
        <p:nvSpPr>
          <p:cNvPr id="285" name="CasellaDiTesto 15">
            <a:extLst>
              <a:ext uri="{FF2B5EF4-FFF2-40B4-BE49-F238E27FC236}">
                <a16:creationId xmlns:a16="http://schemas.microsoft.com/office/drawing/2014/main" id="{AADE3CAA-96B2-B34B-14A1-0BFF6EC55825}"/>
              </a:ext>
            </a:extLst>
          </p:cNvPr>
          <p:cNvSpPr txBox="1">
            <a:spLocks noChangeArrowheads="1"/>
          </p:cNvSpPr>
          <p:nvPr/>
        </p:nvSpPr>
        <p:spPr bwMode="auto">
          <a:xfrm>
            <a:off x="7976054" y="2813974"/>
            <a:ext cx="1081530" cy="138747"/>
          </a:xfrm>
          <a:prstGeom prst="rect">
            <a:avLst/>
          </a:prstGeom>
          <a:noFill/>
          <a:ln w="9525">
            <a:noFill/>
            <a:miter lim="800000"/>
            <a:headEnd/>
            <a:tailEnd/>
          </a:ln>
        </p:spPr>
        <p:txBody>
          <a:bodyPr wrap="square" lIns="21236" tIns="21236" rIns="21236" bIns="21236">
            <a:spAutoFit/>
          </a:bodyPr>
          <a:lstStyle>
            <a:defPPr>
              <a:defRPr lang="en-US"/>
            </a:defPPr>
            <a:lvl1pPr algn="ctr">
              <a:spcBef>
                <a:spcPct val="50000"/>
              </a:spcBef>
              <a:defRPr sz="596">
                <a:solidFill>
                  <a:schemeClr val="tx2"/>
                </a:solidFill>
                <a:latin typeface="Arial" panose="020B0604020202020204" pitchFamily="34" charset="0"/>
              </a:defRPr>
            </a:lvl1pPr>
          </a:lstStyle>
          <a:p>
            <a:pPr algn="l" defTabSz="844083" rtl="0">
              <a:defRPr/>
            </a:pPr>
            <a:r>
              <a:rPr lang="it-IT" sz="623" kern="1200" dirty="0">
                <a:solidFill>
                  <a:srgbClr val="00338D"/>
                </a:solidFill>
                <a:ea typeface="+mn-ea"/>
                <a:cs typeface="+mn-cs"/>
              </a:rPr>
              <a:t>Contrabbando e accise  </a:t>
            </a:r>
          </a:p>
        </p:txBody>
      </p:sp>
      <p:sp>
        <p:nvSpPr>
          <p:cNvPr id="286" name="CasellaDiTesto 43">
            <a:extLst>
              <a:ext uri="{FF2B5EF4-FFF2-40B4-BE49-F238E27FC236}">
                <a16:creationId xmlns:a16="http://schemas.microsoft.com/office/drawing/2014/main" id="{0DB58437-4A2F-94B5-B17E-1208FAC07413}"/>
              </a:ext>
            </a:extLst>
          </p:cNvPr>
          <p:cNvSpPr txBox="1">
            <a:spLocks noChangeArrowheads="1"/>
          </p:cNvSpPr>
          <p:nvPr/>
        </p:nvSpPr>
        <p:spPr bwMode="auto">
          <a:xfrm>
            <a:off x="8173000" y="2934492"/>
            <a:ext cx="505333" cy="230191"/>
          </a:xfrm>
          <a:prstGeom prst="rect">
            <a:avLst/>
          </a:prstGeom>
          <a:noFill/>
          <a:ln w="9525">
            <a:noFill/>
            <a:miter lim="800000"/>
            <a:headEnd/>
            <a:tailEnd/>
          </a:ln>
        </p:spPr>
        <p:txBody>
          <a:bodyPr wrap="square">
            <a:spAutoFit/>
          </a:bodyPr>
          <a:lstStyle>
            <a:defPPr>
              <a:defRPr lang="en-US"/>
            </a:defPPr>
            <a:lvl1pPr algn="ctr">
              <a:spcBef>
                <a:spcPct val="50000"/>
              </a:spcBef>
              <a:defRPr sz="800" b="1" i="1">
                <a:solidFill>
                  <a:srgbClr val="6D2077"/>
                </a:solidFill>
                <a:latin typeface="Arial" panose="020B0604020202020204" pitchFamily="34" charset="0"/>
              </a:defRPr>
            </a:lvl1pPr>
          </a:lstStyle>
          <a:p>
            <a:pPr defTabSz="844083" rtl="0">
              <a:spcBef>
                <a:spcPts val="0"/>
              </a:spcBef>
              <a:defRPr/>
            </a:pPr>
            <a:r>
              <a:rPr lang="it-IT" sz="448" kern="1200" dirty="0">
                <a:solidFill>
                  <a:srgbClr val="00338D"/>
                </a:solidFill>
                <a:latin typeface="Arial"/>
                <a:ea typeface="+mn-ea"/>
                <a:cs typeface="+mn-cs"/>
              </a:rPr>
              <a:t>Ottobre </a:t>
            </a:r>
          </a:p>
          <a:p>
            <a:pPr defTabSz="844083" rtl="0">
              <a:spcBef>
                <a:spcPts val="0"/>
              </a:spcBef>
              <a:defRPr/>
            </a:pPr>
            <a:r>
              <a:rPr lang="it-IT" sz="448" kern="1200" dirty="0">
                <a:solidFill>
                  <a:srgbClr val="00338D"/>
                </a:solidFill>
                <a:latin typeface="Arial"/>
                <a:ea typeface="+mn-ea"/>
                <a:cs typeface="+mn-cs"/>
              </a:rPr>
              <a:t>2024</a:t>
            </a:r>
            <a:endParaRPr lang="en-US" sz="448" kern="1200" dirty="0">
              <a:solidFill>
                <a:srgbClr val="00338D"/>
              </a:solidFill>
              <a:latin typeface="Arial"/>
              <a:ea typeface="+mn-ea"/>
              <a:cs typeface="+mn-cs"/>
            </a:endParaRPr>
          </a:p>
        </p:txBody>
      </p:sp>
      <p:pic>
        <p:nvPicPr>
          <p:cNvPr id="287" name="Picture 2" descr="A proposito di accise: eliminarle non è possibile ma possono favorire la  transizione ecologica | Nens | nuova economia nuova società">
            <a:extLst>
              <a:ext uri="{FF2B5EF4-FFF2-40B4-BE49-F238E27FC236}">
                <a16:creationId xmlns:a16="http://schemas.microsoft.com/office/drawing/2014/main" id="{F3637614-83D5-5C53-E9A5-5B28C233EC5E}"/>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8184955" y="2625520"/>
            <a:ext cx="491706" cy="206062"/>
          </a:xfrm>
          <a:prstGeom prst="rect">
            <a:avLst/>
          </a:prstGeom>
          <a:noFill/>
          <a:extLst>
            <a:ext uri="{909E8E84-426E-40DD-AFC4-6F175D3DCCD1}">
              <a14:hiddenFill xmlns:a14="http://schemas.microsoft.com/office/drawing/2010/main">
                <a:solidFill>
                  <a:srgbClr val="FFFFFF"/>
                </a:solidFill>
              </a14:hiddenFill>
            </a:ext>
          </a:extLst>
        </p:spPr>
      </p:pic>
      <p:sp>
        <p:nvSpPr>
          <p:cNvPr id="295" name="Title 1">
            <a:extLst>
              <a:ext uri="{FF2B5EF4-FFF2-40B4-BE49-F238E27FC236}">
                <a16:creationId xmlns:a16="http://schemas.microsoft.com/office/drawing/2014/main" id="{B40AE4D8-ED0B-5256-98F1-E9BDDA5AD6BC}"/>
              </a:ext>
            </a:extLst>
          </p:cNvPr>
          <p:cNvSpPr txBox="1">
            <a:spLocks/>
          </p:cNvSpPr>
          <p:nvPr/>
        </p:nvSpPr>
        <p:spPr>
          <a:xfrm>
            <a:off x="248840" y="511222"/>
            <a:ext cx="8232225" cy="951639"/>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3800" kern="1200">
                <a:solidFill>
                  <a:schemeClr val="tx2"/>
                </a:solidFill>
                <a:latin typeface="+mj-lt"/>
                <a:ea typeface="+mj-ea"/>
                <a:cs typeface="+mj-cs"/>
              </a:defRPr>
            </a:lvl1pPr>
          </a:lstStyle>
          <a:p>
            <a:pPr algn="ctr" defTabSz="844083">
              <a:defRPr/>
            </a:pPr>
            <a:r>
              <a:rPr lang="en-GB" sz="3692" dirty="0">
                <a:solidFill>
                  <a:srgbClr val="00338D"/>
                </a:solidFill>
                <a:latin typeface="KPMG Bold"/>
              </a:rPr>
              <a:t>Le </a:t>
            </a:r>
            <a:r>
              <a:rPr lang="en-GB" sz="3692" dirty="0" err="1">
                <a:solidFill>
                  <a:srgbClr val="00338D"/>
                </a:solidFill>
                <a:latin typeface="KPMG Bold"/>
              </a:rPr>
              <a:t>famiglie</a:t>
            </a:r>
            <a:r>
              <a:rPr lang="en-GB" sz="3692" dirty="0">
                <a:solidFill>
                  <a:srgbClr val="00338D"/>
                </a:solidFill>
                <a:latin typeface="KPMG Bold"/>
              </a:rPr>
              <a:t> di </a:t>
            </a:r>
            <a:r>
              <a:rPr lang="en-GB" sz="3692" dirty="0" err="1">
                <a:solidFill>
                  <a:srgbClr val="00338D"/>
                </a:solidFill>
                <a:latin typeface="KPMG Bold"/>
              </a:rPr>
              <a:t>reato</a:t>
            </a:r>
            <a:r>
              <a:rPr lang="en-GB" sz="3692" dirty="0">
                <a:solidFill>
                  <a:srgbClr val="00338D"/>
                </a:solidFill>
                <a:latin typeface="KPMG Bold"/>
              </a:rPr>
              <a:t> </a:t>
            </a:r>
            <a:r>
              <a:rPr lang="en-GB" sz="3692" dirty="0" err="1">
                <a:solidFill>
                  <a:srgbClr val="00338D"/>
                </a:solidFill>
                <a:latin typeface="KPMG Bold"/>
              </a:rPr>
              <a:t>previste</a:t>
            </a:r>
            <a:endParaRPr lang="en-GB" sz="3692" dirty="0">
              <a:solidFill>
                <a:srgbClr val="00338D"/>
              </a:solidFill>
              <a:latin typeface="KPMG Bold"/>
            </a:endParaRPr>
          </a:p>
          <a:p>
            <a:pPr algn="ctr" defTabSz="844083">
              <a:defRPr/>
            </a:pPr>
            <a:endParaRPr lang="en-GB" sz="3323" dirty="0">
              <a:solidFill>
                <a:srgbClr val="00338D"/>
              </a:solidFill>
              <a:latin typeface="KPMG Bold"/>
            </a:endParaRPr>
          </a:p>
        </p:txBody>
      </p:sp>
      <p:sp>
        <p:nvSpPr>
          <p:cNvPr id="297" name="Parallelogramma 296">
            <a:extLst>
              <a:ext uri="{FF2B5EF4-FFF2-40B4-BE49-F238E27FC236}">
                <a16:creationId xmlns:a16="http://schemas.microsoft.com/office/drawing/2014/main" id="{667402ED-8893-447F-3063-AA9EC7BAD54F}"/>
              </a:ext>
            </a:extLst>
          </p:cNvPr>
          <p:cNvSpPr/>
          <p:nvPr/>
        </p:nvSpPr>
        <p:spPr>
          <a:xfrm>
            <a:off x="498090" y="1046620"/>
            <a:ext cx="8333514" cy="58016"/>
          </a:xfrm>
          <a:prstGeom prst="parallelogram">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rtl="0">
              <a:defRPr/>
            </a:pPr>
            <a:endParaRPr lang="it-IT" sz="923" kern="1200" err="1">
              <a:solidFill>
                <a:prstClr val="white"/>
              </a:solidFill>
              <a:latin typeface="Arial"/>
            </a:endParaRPr>
          </a:p>
        </p:txBody>
      </p:sp>
      <p:cxnSp>
        <p:nvCxnSpPr>
          <p:cNvPr id="2" name="Connettore 1 109">
            <a:extLst>
              <a:ext uri="{FF2B5EF4-FFF2-40B4-BE49-F238E27FC236}">
                <a16:creationId xmlns:a16="http://schemas.microsoft.com/office/drawing/2014/main" id="{48DB3863-903C-C2F7-2F5A-E10590BC8D3E}"/>
              </a:ext>
            </a:extLst>
          </p:cNvPr>
          <p:cNvCxnSpPr>
            <a:cxnSpLocks noChangeShapeType="1"/>
          </p:cNvCxnSpPr>
          <p:nvPr/>
        </p:nvCxnSpPr>
        <p:spPr bwMode="auto">
          <a:xfrm>
            <a:off x="8797837" y="3805608"/>
            <a:ext cx="0" cy="377450"/>
          </a:xfrm>
          <a:prstGeom prst="line">
            <a:avLst/>
          </a:prstGeom>
          <a:noFill/>
          <a:ln w="9525" algn="ctr">
            <a:solidFill>
              <a:schemeClr val="tx1">
                <a:lumMod val="50000"/>
                <a:lumOff val="50000"/>
              </a:schemeClr>
            </a:solidFill>
            <a:prstDash val="solid"/>
            <a:round/>
            <a:headEnd/>
            <a:tailEnd/>
          </a:ln>
        </p:spPr>
      </p:cxnSp>
      <p:sp>
        <p:nvSpPr>
          <p:cNvPr id="8" name="AutoShape 4" descr="Animal Rights and Rescue Group | Lismore NSW">
            <a:extLst>
              <a:ext uri="{FF2B5EF4-FFF2-40B4-BE49-F238E27FC236}">
                <a16:creationId xmlns:a16="http://schemas.microsoft.com/office/drawing/2014/main" id="{E816B6F6-8E18-9BA2-FEF1-1FDB10B1A4CA}"/>
              </a:ext>
            </a:extLst>
          </p:cNvPr>
          <p:cNvSpPr>
            <a:spLocks noChangeAspect="1" noChangeArrowheads="1"/>
          </p:cNvSpPr>
          <p:nvPr/>
        </p:nvSpPr>
        <p:spPr bwMode="auto">
          <a:xfrm>
            <a:off x="4431323" y="3288323"/>
            <a:ext cx="281354" cy="28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algn="l" defTabSz="844083" rtl="0">
              <a:defRPr/>
            </a:pPr>
            <a:endParaRPr lang="it-IT" sz="1662" kern="1200">
              <a:solidFill>
                <a:srgbClr val="000000"/>
              </a:solidFill>
              <a:latin typeface="Arial"/>
              <a:ea typeface="+mn-ea"/>
              <a:cs typeface="+mn-cs"/>
            </a:endParaRPr>
          </a:p>
        </p:txBody>
      </p:sp>
      <p:pic>
        <p:nvPicPr>
          <p:cNvPr id="1032" name="Picture 8" descr="Zoomies Dog Daycare &amp; Dog Boarding | PetsGuide">
            <a:extLst>
              <a:ext uri="{FF2B5EF4-FFF2-40B4-BE49-F238E27FC236}">
                <a16:creationId xmlns:a16="http://schemas.microsoft.com/office/drawing/2014/main" id="{2C8DA8B7-B804-9466-D3BC-94A317B53AEE}"/>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rot="10800000" flipH="1" flipV="1">
            <a:off x="8640831" y="4277798"/>
            <a:ext cx="348759" cy="348919"/>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A08998C8-7207-76CE-5749-6037D9022604}"/>
              </a:ext>
            </a:extLst>
          </p:cNvPr>
          <p:cNvSpPr txBox="1"/>
          <p:nvPr/>
        </p:nvSpPr>
        <p:spPr>
          <a:xfrm>
            <a:off x="8469665" y="4688309"/>
            <a:ext cx="691091" cy="433004"/>
          </a:xfrm>
          <a:prstGeom prst="rect">
            <a:avLst/>
          </a:prstGeom>
          <a:noFill/>
        </p:spPr>
        <p:txBody>
          <a:bodyPr wrap="square">
            <a:spAutoFit/>
          </a:bodyPr>
          <a:lstStyle/>
          <a:p>
            <a:pPr algn="ctr" defTabSz="844083" rtl="0">
              <a:spcBef>
                <a:spcPct val="50000"/>
              </a:spcBef>
              <a:defRPr/>
            </a:pPr>
            <a:r>
              <a:rPr lang="it-IT" sz="738" kern="1200" dirty="0">
                <a:solidFill>
                  <a:srgbClr val="00338D"/>
                </a:solidFill>
                <a:latin typeface="Arial" panose="020B0604020202020204" pitchFamily="34" charset="0"/>
                <a:ea typeface="+mn-ea"/>
                <a:cs typeface="+mn-cs"/>
              </a:rPr>
              <a:t>Delitti contro gli animali</a:t>
            </a:r>
            <a:endParaRPr lang="en-US" sz="738" kern="1200" dirty="0">
              <a:solidFill>
                <a:srgbClr val="00338D"/>
              </a:solidFill>
              <a:latin typeface="Arial" panose="020B0604020202020204" pitchFamily="34" charset="0"/>
              <a:ea typeface="+mn-ea"/>
              <a:cs typeface="+mn-cs"/>
            </a:endParaRPr>
          </a:p>
        </p:txBody>
      </p:sp>
      <p:sp>
        <p:nvSpPr>
          <p:cNvPr id="13" name="CasellaDiTesto 12">
            <a:extLst>
              <a:ext uri="{FF2B5EF4-FFF2-40B4-BE49-F238E27FC236}">
                <a16:creationId xmlns:a16="http://schemas.microsoft.com/office/drawing/2014/main" id="{4EB33685-09E6-5480-4796-E69816606663}"/>
              </a:ext>
            </a:extLst>
          </p:cNvPr>
          <p:cNvSpPr txBox="1"/>
          <p:nvPr/>
        </p:nvSpPr>
        <p:spPr>
          <a:xfrm>
            <a:off x="8507622" y="4138032"/>
            <a:ext cx="1455796" cy="177613"/>
          </a:xfrm>
          <a:prstGeom prst="rect">
            <a:avLst/>
          </a:prstGeom>
          <a:noFill/>
        </p:spPr>
        <p:txBody>
          <a:bodyPr wrap="square">
            <a:spAutoFit/>
          </a:bodyPr>
          <a:lstStyle/>
          <a:p>
            <a:pPr algn="l" defTabSz="844083" rtl="0">
              <a:defRPr/>
            </a:pPr>
            <a:r>
              <a:rPr lang="it-IT" sz="554" b="1" kern="1200" dirty="0">
                <a:solidFill>
                  <a:srgbClr val="00338D"/>
                </a:solidFill>
                <a:latin typeface="Arial"/>
                <a:ea typeface="+mn-ea"/>
                <a:cs typeface="+mn-cs"/>
              </a:rPr>
              <a:t>Agosto 2025</a:t>
            </a:r>
            <a:endParaRPr lang="en-US" sz="554" b="1" kern="1200" dirty="0">
              <a:solidFill>
                <a:srgbClr val="00338D"/>
              </a:solidFill>
              <a:latin typeface="Arial"/>
              <a:ea typeface="+mn-ea"/>
              <a:cs typeface="+mn-cs"/>
            </a:endParaRPr>
          </a:p>
        </p:txBody>
      </p:sp>
      <p:sp>
        <p:nvSpPr>
          <p:cNvPr id="3" name="object 5">
            <a:extLst>
              <a:ext uri="{FF2B5EF4-FFF2-40B4-BE49-F238E27FC236}">
                <a16:creationId xmlns:a16="http://schemas.microsoft.com/office/drawing/2014/main" id="{CEF6CD88-E02D-1F06-EE1C-3EDF7CE1C57B}"/>
              </a:ext>
            </a:extLst>
          </p:cNvPr>
          <p:cNvSpPr/>
          <p:nvPr/>
        </p:nvSpPr>
        <p:spPr>
          <a:xfrm>
            <a:off x="1" y="864546"/>
            <a:ext cx="183222" cy="5143499"/>
          </a:xfrm>
          <a:custGeom>
            <a:avLst/>
            <a:gdLst/>
            <a:ahLst/>
            <a:cxnLst/>
            <a:rect l="l" t="t" r="r" b="b"/>
            <a:pathLst>
              <a:path w="8702040" h="7704455">
                <a:moveTo>
                  <a:pt x="0" y="0"/>
                </a:moveTo>
                <a:lnTo>
                  <a:pt x="8701494" y="0"/>
                </a:lnTo>
                <a:lnTo>
                  <a:pt x="8701494" y="7704258"/>
                </a:lnTo>
                <a:lnTo>
                  <a:pt x="0" y="7704258"/>
                </a:lnTo>
                <a:lnTo>
                  <a:pt x="0" y="0"/>
                </a:lnTo>
                <a:close/>
              </a:path>
            </a:pathLst>
          </a:custGeom>
          <a:solidFill>
            <a:srgbClr val="BC204B"/>
          </a:solidFill>
          <a:ln>
            <a:solidFill>
              <a:srgbClr val="BC204B"/>
            </a:solidFill>
          </a:ln>
        </p:spPr>
        <p:txBody>
          <a:bodyPr wrap="square" lIns="0" tIns="0" rIns="0" bIns="0" rtlCol="0"/>
          <a:lstStyle/>
          <a:p>
            <a:pPr algn="l" defTabSz="844083" rtl="0">
              <a:defRPr/>
            </a:pPr>
            <a:endParaRPr sz="1350" kern="1200" dirty="0">
              <a:solidFill>
                <a:srgbClr val="000000"/>
              </a:solidFill>
              <a:latin typeface="Arial"/>
              <a:ea typeface="+mn-ea"/>
              <a:cs typeface="+mn-cs"/>
            </a:endParaRPr>
          </a:p>
        </p:txBody>
      </p:sp>
      <p:sp>
        <p:nvSpPr>
          <p:cNvPr id="4" name="Rettangolo 3">
            <a:extLst>
              <a:ext uri="{FF2B5EF4-FFF2-40B4-BE49-F238E27FC236}">
                <a16:creationId xmlns:a16="http://schemas.microsoft.com/office/drawing/2014/main" id="{11A5C33E-09F9-988A-245E-F6FC70927955}"/>
              </a:ext>
            </a:extLst>
          </p:cNvPr>
          <p:cNvSpPr/>
          <p:nvPr/>
        </p:nvSpPr>
        <p:spPr>
          <a:xfrm>
            <a:off x="176887" y="863243"/>
            <a:ext cx="275244" cy="840867"/>
          </a:xfrm>
          <a:prstGeom prst="rect">
            <a:avLst/>
          </a:prstGeom>
          <a:solidFill>
            <a:srgbClr val="BC204B"/>
          </a:solidFill>
          <a:ln>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ctr" defTabSz="844083" rtl="0">
              <a:defRPr/>
            </a:pPr>
            <a:r>
              <a:rPr lang="it-IT" sz="3692" b="1" kern="1200" dirty="0">
                <a:solidFill>
                  <a:prstClr val="white"/>
                </a:solidFill>
                <a:latin typeface="KPMG Bold"/>
              </a:rPr>
              <a:t>2</a:t>
            </a:r>
          </a:p>
        </p:txBody>
      </p:sp>
    </p:spTree>
    <p:extLst>
      <p:ext uri="{BB962C8B-B14F-4D97-AF65-F5344CB8AC3E}">
        <p14:creationId xmlns:p14="http://schemas.microsoft.com/office/powerpoint/2010/main" val="31656623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510" y="417991"/>
            <a:ext cx="8374905" cy="369277"/>
          </a:xfrm>
        </p:spPr>
        <p:txBody>
          <a:bodyPr vert="horz" lIns="0" tIns="0" rIns="0" bIns="0" rtlCol="0" anchor="t" anchorCtr="0">
            <a:noAutofit/>
          </a:bodyPr>
          <a:lstStyle/>
          <a:p>
            <a:r>
              <a:rPr lang="it-IT" sz="4431" dirty="0"/>
              <a:t>Riferimenti al Tax Control Framework quale strumento di gestione del rischio fiscale</a:t>
            </a:r>
            <a:endParaRPr lang="en-US" sz="4431" dirty="0"/>
          </a:p>
        </p:txBody>
      </p:sp>
      <p:sp>
        <p:nvSpPr>
          <p:cNvPr id="4" name="Text Placeholder 3">
            <a:extLst>
              <a:ext uri="{FF2B5EF4-FFF2-40B4-BE49-F238E27FC236}">
                <a16:creationId xmlns:a16="http://schemas.microsoft.com/office/drawing/2014/main" id="{EE9FB7AC-C745-4F04-93B0-615A40F97DB4}"/>
              </a:ext>
            </a:extLst>
          </p:cNvPr>
          <p:cNvSpPr>
            <a:spLocks noGrp="1"/>
          </p:cNvSpPr>
          <p:nvPr>
            <p:ph type="body" sz="quarter" idx="19"/>
          </p:nvPr>
        </p:nvSpPr>
        <p:spPr>
          <a:xfrm>
            <a:off x="550635" y="1414008"/>
            <a:ext cx="8042730" cy="4366780"/>
          </a:xfrm>
          <a:noFill/>
        </p:spPr>
        <p:txBody>
          <a:bodyPr/>
          <a:lstStyle/>
          <a:p>
            <a:pPr algn="just" defTabSz="633062">
              <a:spcAft>
                <a:spcPts val="415"/>
              </a:spcAft>
              <a:defRPr/>
            </a:pPr>
            <a:r>
              <a:rPr lang="it-IT" sz="1108" b="0" dirty="0">
                <a:solidFill>
                  <a:srgbClr val="00338D"/>
                </a:solidFill>
                <a:latin typeface="Arial" panose="020B0604020202020204" pitchFamily="34" charset="0"/>
                <a:cs typeface="Arial" panose="020B0604020202020204" pitchFamily="34" charset="0"/>
              </a:rPr>
              <a:t>Sempre più frequentemente nell’ambito dei sistemi integrati per la Gestone dei rischi e nello specifico dei sistemi di controllo ai fini della compliance fiscale, viene richiamata l’utilità dello strumento Tax Control Framework, nello specifico:</a:t>
            </a:r>
          </a:p>
          <a:p>
            <a:pPr algn="just" defTabSz="633062">
              <a:spcAft>
                <a:spcPts val="415"/>
              </a:spcAft>
              <a:defRPr/>
            </a:pPr>
            <a:endParaRPr lang="it-IT" sz="1108" b="0" dirty="0">
              <a:solidFill>
                <a:srgbClr val="00338D"/>
              </a:solidFill>
              <a:latin typeface="Arial" panose="020B0604020202020204" pitchFamily="34" charset="0"/>
              <a:cs typeface="Arial" panose="020B0604020202020204" pitchFamily="34" charset="0"/>
            </a:endParaRPr>
          </a:p>
          <a:p>
            <a:r>
              <a:rPr lang="en-GB" sz="1108" u="sng" dirty="0" err="1">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Linee</a:t>
            </a:r>
            <a:r>
              <a:rPr lang="en-GB" sz="1108" u="sng" dirty="0">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Guida Confindustria per la </a:t>
            </a:r>
            <a:r>
              <a:rPr lang="en-GB" sz="1108" u="sng" dirty="0" err="1">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costruzione</a:t>
            </a:r>
            <a:r>
              <a:rPr lang="en-GB" sz="1108" u="sng" dirty="0">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1108" u="sng" dirty="0" err="1">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dei</a:t>
            </a:r>
            <a:r>
              <a:rPr lang="en-GB" sz="1108" u="sng" dirty="0">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1108" u="sng" dirty="0" err="1">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Modelli</a:t>
            </a:r>
            <a:r>
              <a:rPr lang="en-GB" sz="1108" u="sng" dirty="0">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231 – </a:t>
            </a:r>
            <a:r>
              <a:rPr lang="en-GB" sz="1108" u="sng" dirty="0" err="1">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versione</a:t>
            </a:r>
            <a:r>
              <a:rPr lang="en-GB" sz="1108" u="sng" dirty="0">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1108" u="sng" dirty="0" err="1">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giugno</a:t>
            </a:r>
            <a:r>
              <a:rPr lang="en-GB" sz="1108" u="sng" dirty="0">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2021</a:t>
            </a:r>
          </a:p>
          <a:p>
            <a:r>
              <a:rPr lang="en-GB" sz="1108" b="0" dirty="0">
                <a:solidFill>
                  <a:srgbClr val="00338D"/>
                </a:solidFill>
                <a:latin typeface="Arial" panose="020B0604020202020204" pitchFamily="34" charset="0"/>
                <a:cs typeface="Arial" panose="020B0604020202020204" pitchFamily="34" charset="0"/>
              </a:rPr>
              <a:t>Nella </a:t>
            </a:r>
            <a:r>
              <a:rPr lang="en-GB" sz="1108" b="0" dirty="0" err="1">
                <a:solidFill>
                  <a:srgbClr val="00338D"/>
                </a:solidFill>
                <a:latin typeface="Arial" panose="020B0604020202020204" pitchFamily="34" charset="0"/>
                <a:cs typeface="Arial" panose="020B0604020202020204" pitchFamily="34" charset="0"/>
              </a:rPr>
              <a:t>logica</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evidenziata</a:t>
            </a:r>
            <a:r>
              <a:rPr lang="en-GB" sz="1108" b="0" dirty="0">
                <a:solidFill>
                  <a:srgbClr val="00338D"/>
                </a:solidFill>
                <a:latin typeface="Arial" panose="020B0604020202020204" pitchFamily="34" charset="0"/>
                <a:cs typeface="Arial" panose="020B0604020202020204" pitchFamily="34" charset="0"/>
              </a:rPr>
              <a:t> di un Sistema </a:t>
            </a:r>
            <a:r>
              <a:rPr lang="en-GB" sz="1108" b="0" dirty="0" err="1">
                <a:solidFill>
                  <a:srgbClr val="00338D"/>
                </a:solidFill>
                <a:latin typeface="Arial" panose="020B0604020202020204" pitchFamily="34" charset="0"/>
                <a:cs typeface="Arial" panose="020B0604020202020204" pitchFamily="34" charset="0"/>
              </a:rPr>
              <a:t>integrato</a:t>
            </a:r>
            <a:r>
              <a:rPr lang="en-GB" sz="1108" b="0" dirty="0">
                <a:solidFill>
                  <a:srgbClr val="00338D"/>
                </a:solidFill>
                <a:latin typeface="Arial" panose="020B0604020202020204" pitchFamily="34" charset="0"/>
                <a:cs typeface="Arial" panose="020B0604020202020204" pitchFamily="34" charset="0"/>
              </a:rPr>
              <a:t> di </a:t>
            </a:r>
            <a:r>
              <a:rPr lang="en-GB" sz="1108" b="0" dirty="0" err="1">
                <a:solidFill>
                  <a:srgbClr val="00338D"/>
                </a:solidFill>
                <a:latin typeface="Arial" panose="020B0604020202020204" pitchFamily="34" charset="0"/>
                <a:cs typeface="Arial" panose="020B0604020202020204" pitchFamily="34" charset="0"/>
              </a:rPr>
              <a:t>gestione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dei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rischi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si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suggerisce</a:t>
            </a:r>
            <a:r>
              <a:rPr lang="en-GB" sz="1108" b="0" dirty="0">
                <a:solidFill>
                  <a:srgbClr val="00338D"/>
                </a:solidFill>
                <a:latin typeface="Arial" panose="020B0604020202020204" pitchFamily="34" charset="0"/>
                <a:cs typeface="Arial" panose="020B0604020202020204" pitchFamily="34" charset="0"/>
              </a:rPr>
              <a:t> alle </a:t>
            </a:r>
            <a:r>
              <a:rPr lang="en-GB" sz="1108" b="0" dirty="0" err="1">
                <a:solidFill>
                  <a:srgbClr val="00338D"/>
                </a:solidFill>
                <a:latin typeface="Arial" panose="020B0604020202020204" pitchFamily="34" charset="0"/>
                <a:cs typeface="Arial" panose="020B0604020202020204" pitchFamily="34" charset="0"/>
              </a:rPr>
              <a:t>Società</a:t>
            </a:r>
            <a:r>
              <a:rPr lang="en-GB" sz="1108" b="0" dirty="0">
                <a:solidFill>
                  <a:srgbClr val="00338D"/>
                </a:solidFill>
                <a:latin typeface="Arial" panose="020B0604020202020204" pitchFamily="34" charset="0"/>
                <a:cs typeface="Arial" panose="020B0604020202020204" pitchFamily="34" charset="0"/>
              </a:rPr>
              <a:t> di </a:t>
            </a:r>
            <a:r>
              <a:rPr lang="en-GB" sz="1108" b="0" dirty="0" err="1">
                <a:solidFill>
                  <a:srgbClr val="00338D"/>
                </a:solidFill>
                <a:latin typeface="Arial" panose="020B0604020202020204" pitchFamily="34" charset="0"/>
                <a:cs typeface="Arial" panose="020B0604020202020204" pitchFamily="34" charset="0"/>
              </a:rPr>
              <a:t>valutare</a:t>
            </a:r>
            <a:r>
              <a:rPr lang="en-GB" sz="1108" b="0" dirty="0">
                <a:solidFill>
                  <a:srgbClr val="00338D"/>
                </a:solidFill>
                <a:latin typeface="Arial" panose="020B0604020202020204" pitchFamily="34" charset="0"/>
                <a:cs typeface="Arial" panose="020B0604020202020204" pitchFamily="34" charset="0"/>
              </a:rPr>
              <a:t> e </a:t>
            </a:r>
            <a:r>
              <a:rPr lang="en-GB" sz="1108" b="0" dirty="0" err="1">
                <a:solidFill>
                  <a:srgbClr val="00338D"/>
                </a:solidFill>
                <a:latin typeface="Arial" panose="020B0604020202020204" pitchFamily="34" charset="0"/>
                <a:cs typeface="Arial" panose="020B0604020202020204" pitchFamily="34" charset="0"/>
              </a:rPr>
              <a:t>mitigare</a:t>
            </a:r>
            <a:r>
              <a:rPr lang="en-GB" sz="1108" b="0" dirty="0">
                <a:solidFill>
                  <a:srgbClr val="00338D"/>
                </a:solidFill>
                <a:latin typeface="Arial" panose="020B0604020202020204" pitchFamily="34" charset="0"/>
                <a:cs typeface="Arial" panose="020B0604020202020204" pitchFamily="34" charset="0"/>
              </a:rPr>
              <a:t> il </a:t>
            </a:r>
            <a:r>
              <a:rPr lang="en-GB" sz="1108" b="0" dirty="0" err="1">
                <a:solidFill>
                  <a:srgbClr val="00338D"/>
                </a:solidFill>
                <a:latin typeface="Arial" panose="020B0604020202020204" pitchFamily="34" charset="0"/>
                <a:cs typeface="Arial" panose="020B0604020202020204" pitchFamily="34" charset="0"/>
              </a:rPr>
              <a:t>rischio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fiscale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nel</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suo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complesso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valorizzando</a:t>
            </a:r>
            <a:r>
              <a:rPr lang="en-GB" sz="1108" b="0" dirty="0">
                <a:solidFill>
                  <a:srgbClr val="00338D"/>
                </a:solidFill>
                <a:latin typeface="Arial" panose="020B0604020202020204" pitchFamily="34" charset="0"/>
                <a:cs typeface="Arial" panose="020B0604020202020204" pitchFamily="34" charset="0"/>
              </a:rPr>
              <a:t> il </a:t>
            </a:r>
            <a:r>
              <a:rPr lang="en-GB" sz="1108" b="0" dirty="0" err="1">
                <a:solidFill>
                  <a:srgbClr val="00338D"/>
                </a:solidFill>
                <a:latin typeface="Arial" panose="020B0604020202020204" pitchFamily="34" charset="0"/>
                <a:cs typeface="Arial" panose="020B0604020202020204" pitchFamily="34" charset="0"/>
              </a:rPr>
              <a:t>cosiddetto</a:t>
            </a:r>
            <a:r>
              <a:rPr lang="en-GB" sz="1108" b="0" dirty="0">
                <a:solidFill>
                  <a:srgbClr val="00338D"/>
                </a:solidFill>
                <a:latin typeface="Arial" panose="020B0604020202020204" pitchFamily="34" charset="0"/>
                <a:cs typeface="Arial" panose="020B0604020202020204" pitchFamily="34" charset="0"/>
              </a:rPr>
              <a:t> Tax Control Framework.</a:t>
            </a:r>
          </a:p>
          <a:p>
            <a:r>
              <a:rPr lang="en-GB" sz="1108" b="0" dirty="0" err="1">
                <a:solidFill>
                  <a:srgbClr val="00338D"/>
                </a:solidFill>
                <a:latin typeface="Arial" panose="020B0604020202020204" pitchFamily="34" charset="0"/>
                <a:cs typeface="Arial" panose="020B0604020202020204" pitchFamily="34" charset="0"/>
              </a:rPr>
              <a:t>Nello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specifico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viene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richiamato</a:t>
            </a:r>
            <a:r>
              <a:rPr lang="en-GB" sz="1108" b="0" dirty="0">
                <a:solidFill>
                  <a:srgbClr val="00338D"/>
                </a:solidFill>
                <a:latin typeface="Arial" panose="020B0604020202020204" pitchFamily="34" charset="0"/>
                <a:cs typeface="Arial" panose="020B0604020202020204" pitchFamily="34" charset="0"/>
              </a:rPr>
              <a:t> il regime di </a:t>
            </a:r>
            <a:r>
              <a:rPr lang="en-GB" sz="1108" b="0" dirty="0" err="1">
                <a:solidFill>
                  <a:srgbClr val="00338D"/>
                </a:solidFill>
                <a:latin typeface="Arial" panose="020B0604020202020204" pitchFamily="34" charset="0"/>
                <a:cs typeface="Arial" panose="020B0604020202020204" pitchFamily="34" charset="0"/>
              </a:rPr>
              <a:t>adempimento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collaborativo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sottolineando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che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l’implementazione</a:t>
            </a:r>
            <a:r>
              <a:rPr lang="en-GB" sz="1108" b="0" dirty="0">
                <a:solidFill>
                  <a:srgbClr val="00338D"/>
                </a:solidFill>
                <a:latin typeface="Arial" panose="020B0604020202020204" pitchFamily="34" charset="0"/>
                <a:cs typeface="Arial" panose="020B0604020202020204" pitchFamily="34" charset="0"/>
              </a:rPr>
              <a:t> di un Tax Control Framework, quale </a:t>
            </a:r>
            <a:r>
              <a:rPr lang="en-GB" sz="1108" b="0" dirty="0" err="1">
                <a:solidFill>
                  <a:srgbClr val="00338D"/>
                </a:solidFill>
                <a:latin typeface="Arial" panose="020B0604020202020204" pitchFamily="34" charset="0"/>
                <a:cs typeface="Arial" panose="020B0604020202020204" pitchFamily="34" charset="0"/>
              </a:rPr>
              <a:t>sistema</a:t>
            </a:r>
            <a:r>
              <a:rPr lang="en-GB" sz="1108" b="0" dirty="0">
                <a:solidFill>
                  <a:srgbClr val="00338D"/>
                </a:solidFill>
                <a:latin typeface="Arial" panose="020B0604020202020204" pitchFamily="34" charset="0"/>
                <a:cs typeface="Arial" panose="020B0604020202020204" pitchFamily="34" charset="0"/>
              </a:rPr>
              <a:t> di </a:t>
            </a:r>
            <a:r>
              <a:rPr lang="en-GB" sz="1108" b="0" dirty="0" err="1">
                <a:solidFill>
                  <a:srgbClr val="00338D"/>
                </a:solidFill>
                <a:latin typeface="Arial" panose="020B0604020202020204" pitchFamily="34" charset="0"/>
                <a:cs typeface="Arial" panose="020B0604020202020204" pitchFamily="34" charset="0"/>
              </a:rPr>
              <a:t>rilevazione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misurazione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gestione</a:t>
            </a:r>
            <a:r>
              <a:rPr lang="en-GB" sz="1108" b="0" dirty="0">
                <a:solidFill>
                  <a:srgbClr val="00338D"/>
                </a:solidFill>
                <a:latin typeface="Arial" panose="020B0604020202020204" pitchFamily="34" charset="0"/>
                <a:cs typeface="Arial" panose="020B0604020202020204" pitchFamily="34" charset="0"/>
              </a:rPr>
              <a:t> e </a:t>
            </a:r>
            <a:r>
              <a:rPr lang="en-GB" sz="1108" b="0" dirty="0" err="1">
                <a:solidFill>
                  <a:srgbClr val="00338D"/>
                </a:solidFill>
                <a:latin typeface="Arial" panose="020B0604020202020204" pitchFamily="34" charset="0"/>
                <a:cs typeface="Arial" panose="020B0604020202020204" pitchFamily="34" charset="0"/>
              </a:rPr>
              <a:t>controllo</a:t>
            </a:r>
            <a:r>
              <a:rPr lang="en-GB" sz="1108" b="0" dirty="0">
                <a:solidFill>
                  <a:srgbClr val="00338D"/>
                </a:solidFill>
                <a:latin typeface="Arial" panose="020B0604020202020204" pitchFamily="34" charset="0"/>
                <a:cs typeface="Arial" panose="020B0604020202020204" pitchFamily="34" charset="0"/>
              </a:rPr>
              <a:t> del </a:t>
            </a:r>
            <a:r>
              <a:rPr lang="en-GB" sz="1108" b="0" dirty="0" err="1">
                <a:solidFill>
                  <a:srgbClr val="00338D"/>
                </a:solidFill>
                <a:latin typeface="Arial" panose="020B0604020202020204" pitchFamily="34" charset="0"/>
                <a:cs typeface="Arial" panose="020B0604020202020204" pitchFamily="34" charset="0"/>
              </a:rPr>
              <a:t>rischio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fiscale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inteso</a:t>
            </a:r>
            <a:r>
              <a:rPr lang="en-GB" sz="1108" b="0" dirty="0">
                <a:solidFill>
                  <a:srgbClr val="00338D"/>
                </a:solidFill>
                <a:latin typeface="Arial" panose="020B0604020202020204" pitchFamily="34" charset="0"/>
                <a:cs typeface="Arial" panose="020B0604020202020204" pitchFamily="34" charset="0"/>
              </a:rPr>
              <a:t> quale </a:t>
            </a:r>
            <a:r>
              <a:rPr lang="en-GB" sz="1108" b="0" dirty="0" err="1">
                <a:solidFill>
                  <a:srgbClr val="00338D"/>
                </a:solidFill>
                <a:latin typeface="Arial" panose="020B0604020202020204" pitchFamily="34" charset="0"/>
                <a:cs typeface="Arial" panose="020B0604020202020204" pitchFamily="34" charset="0"/>
              </a:rPr>
              <a:t>rischio</a:t>
            </a:r>
            <a:r>
              <a:rPr lang="en-GB" sz="1108" b="0" dirty="0">
                <a:solidFill>
                  <a:srgbClr val="00338D"/>
                </a:solidFill>
                <a:latin typeface="Arial" panose="020B0604020202020204" pitchFamily="34" charset="0"/>
                <a:cs typeface="Arial" panose="020B0604020202020204" pitchFamily="34" charset="0"/>
              </a:rPr>
              <a:t> di </a:t>
            </a:r>
            <a:r>
              <a:rPr lang="en-GB" sz="1108" b="0" dirty="0" err="1">
                <a:solidFill>
                  <a:srgbClr val="00338D"/>
                </a:solidFill>
                <a:latin typeface="Arial" panose="020B0604020202020204" pitchFamily="34" charset="0"/>
                <a:cs typeface="Arial" panose="020B0604020202020204" pitchFamily="34" charset="0"/>
              </a:rPr>
              <a:t>operare</a:t>
            </a:r>
            <a:r>
              <a:rPr lang="en-GB" sz="1108" b="0" dirty="0">
                <a:solidFill>
                  <a:srgbClr val="00338D"/>
                </a:solidFill>
                <a:latin typeface="Arial" panose="020B0604020202020204" pitchFamily="34" charset="0"/>
                <a:cs typeface="Arial" panose="020B0604020202020204" pitchFamily="34" charset="0"/>
              </a:rPr>
              <a:t> in </a:t>
            </a:r>
            <a:r>
              <a:rPr lang="en-GB" sz="1108" b="0" dirty="0" err="1">
                <a:solidFill>
                  <a:srgbClr val="00338D"/>
                </a:solidFill>
                <a:latin typeface="Arial" panose="020B0604020202020204" pitchFamily="34" charset="0"/>
                <a:cs typeface="Arial" panose="020B0604020202020204" pitchFamily="34" charset="0"/>
              </a:rPr>
              <a:t>violazione</a:t>
            </a:r>
            <a:r>
              <a:rPr lang="en-GB" sz="1108" b="0" dirty="0">
                <a:solidFill>
                  <a:srgbClr val="00338D"/>
                </a:solidFill>
                <a:latin typeface="Arial" panose="020B0604020202020204" pitchFamily="34" charset="0"/>
                <a:cs typeface="Arial" panose="020B0604020202020204" pitchFamily="34" charset="0"/>
              </a:rPr>
              <a:t> di </a:t>
            </a:r>
            <a:r>
              <a:rPr lang="en-GB" sz="1108" b="0" dirty="0" err="1">
                <a:solidFill>
                  <a:srgbClr val="00338D"/>
                </a:solidFill>
                <a:latin typeface="Arial" panose="020B0604020202020204" pitchFamily="34" charset="0"/>
                <a:cs typeface="Arial" panose="020B0604020202020204" pitchFamily="34" charset="0"/>
              </a:rPr>
              <a:t>norme</a:t>
            </a:r>
            <a:r>
              <a:rPr lang="en-GB" sz="1108" b="0" dirty="0">
                <a:solidFill>
                  <a:srgbClr val="00338D"/>
                </a:solidFill>
                <a:latin typeface="Arial" panose="020B0604020202020204" pitchFamily="34" charset="0"/>
                <a:cs typeface="Arial" panose="020B0604020202020204" pitchFamily="34" charset="0"/>
              </a:rPr>
              <a:t> di natura </a:t>
            </a:r>
            <a:r>
              <a:rPr lang="en-GB" sz="1108" b="0" dirty="0" err="1">
                <a:solidFill>
                  <a:srgbClr val="00338D"/>
                </a:solidFill>
                <a:latin typeface="Arial" panose="020B0604020202020204" pitchFamily="34" charset="0"/>
                <a:cs typeface="Arial" panose="020B0604020202020204" pitchFamily="34" charset="0"/>
              </a:rPr>
              <a:t>tributaria</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può</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costituire</a:t>
            </a:r>
            <a:r>
              <a:rPr lang="en-GB" sz="1108" b="0" dirty="0">
                <a:solidFill>
                  <a:srgbClr val="00338D"/>
                </a:solidFill>
                <a:latin typeface="Arial" panose="020B0604020202020204" pitchFamily="34" charset="0"/>
                <a:cs typeface="Arial" panose="020B0604020202020204" pitchFamily="34" charset="0"/>
              </a:rPr>
              <a:t> la </a:t>
            </a:r>
            <a:r>
              <a:rPr lang="en-GB" sz="1108" b="0" dirty="0" err="1">
                <a:solidFill>
                  <a:srgbClr val="00338D"/>
                </a:solidFill>
                <a:latin typeface="Arial" panose="020B0604020202020204" pitchFamily="34" charset="0"/>
                <a:cs typeface="Arial" panose="020B0604020202020204" pitchFamily="34" charset="0"/>
              </a:rPr>
              <a:t>piattaforma</a:t>
            </a:r>
            <a:r>
              <a:rPr lang="en-GB" sz="1108" b="0" dirty="0">
                <a:solidFill>
                  <a:srgbClr val="00338D"/>
                </a:solidFill>
                <a:latin typeface="Arial" panose="020B0604020202020204" pitchFamily="34" charset="0"/>
                <a:cs typeface="Arial" panose="020B0604020202020204" pitchFamily="34" charset="0"/>
              </a:rPr>
              <a:t> per </a:t>
            </a:r>
            <a:r>
              <a:rPr lang="en-GB" sz="1108" b="0" dirty="0" err="1">
                <a:solidFill>
                  <a:srgbClr val="00338D"/>
                </a:solidFill>
                <a:latin typeface="Arial" panose="020B0604020202020204" pitchFamily="34" charset="0"/>
                <a:cs typeface="Arial" panose="020B0604020202020204" pitchFamily="34" charset="0"/>
              </a:rPr>
              <a:t>orientare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modelli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organizzativi</a:t>
            </a:r>
            <a:r>
              <a:rPr lang="en-GB" sz="1108" b="0" dirty="0">
                <a:solidFill>
                  <a:srgbClr val="00338D"/>
                </a:solidFill>
                <a:latin typeface="Arial" panose="020B0604020202020204" pitchFamily="34" charset="0"/>
                <a:cs typeface="Arial" panose="020B0604020202020204" pitchFamily="34" charset="0"/>
              </a:rPr>
              <a:t> verso </a:t>
            </a:r>
            <a:r>
              <a:rPr lang="en-GB" sz="1108" b="0" dirty="0" err="1">
                <a:solidFill>
                  <a:srgbClr val="00338D"/>
                </a:solidFill>
                <a:latin typeface="Arial" panose="020B0604020202020204" pitchFamily="34" charset="0"/>
                <a:cs typeface="Arial" panose="020B0604020202020204" pitchFamily="34" charset="0"/>
              </a:rPr>
              <a:t>un’efficace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contenimento</a:t>
            </a:r>
            <a:r>
              <a:rPr lang="en-GB" sz="1108" b="0" dirty="0">
                <a:solidFill>
                  <a:srgbClr val="00338D"/>
                </a:solidFill>
                <a:latin typeface="Arial" panose="020B0604020202020204" pitchFamily="34" charset="0"/>
                <a:cs typeface="Arial" panose="020B0604020202020204" pitchFamily="34" charset="0"/>
              </a:rPr>
              <a:t> del </a:t>
            </a:r>
            <a:r>
              <a:rPr lang="en-GB" sz="1108" b="0" dirty="0" err="1">
                <a:solidFill>
                  <a:srgbClr val="00338D"/>
                </a:solidFill>
                <a:latin typeface="Arial" panose="020B0604020202020204" pitchFamily="34" charset="0"/>
                <a:cs typeface="Arial" panose="020B0604020202020204" pitchFamily="34" charset="0"/>
              </a:rPr>
              <a:t>rischio</a:t>
            </a:r>
            <a:r>
              <a:rPr lang="en-GB" sz="1108" b="0" dirty="0">
                <a:solidFill>
                  <a:srgbClr val="00338D"/>
                </a:solidFill>
                <a:latin typeface="Arial" panose="020B0604020202020204" pitchFamily="34" charset="0"/>
                <a:cs typeface="Arial" panose="020B0604020202020204" pitchFamily="34" charset="0"/>
              </a:rPr>
              <a:t> di </a:t>
            </a:r>
            <a:r>
              <a:rPr lang="en-GB" sz="1108" b="0" dirty="0" err="1">
                <a:solidFill>
                  <a:srgbClr val="00338D"/>
                </a:solidFill>
                <a:latin typeface="Arial" panose="020B0604020202020204" pitchFamily="34" charset="0"/>
                <a:cs typeface="Arial" panose="020B0604020202020204" pitchFamily="34" charset="0"/>
              </a:rPr>
              <a:t>commissione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dei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reati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previsti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dall’Art</a:t>
            </a:r>
            <a:r>
              <a:rPr lang="en-GB" sz="1108" b="0" dirty="0">
                <a:solidFill>
                  <a:srgbClr val="00338D"/>
                </a:solidFill>
                <a:latin typeface="Arial" panose="020B0604020202020204" pitchFamily="34" charset="0"/>
                <a:cs typeface="Arial" panose="020B0604020202020204" pitchFamily="34" charset="0"/>
              </a:rPr>
              <a:t>. 25 </a:t>
            </a:r>
            <a:r>
              <a:rPr lang="en-GB" sz="1108" b="0" dirty="0" err="1">
                <a:solidFill>
                  <a:srgbClr val="00338D"/>
                </a:solidFill>
                <a:latin typeface="Arial" panose="020B0604020202020204" pitchFamily="34" charset="0"/>
                <a:cs typeface="Arial" panose="020B0604020202020204" pitchFamily="34" charset="0"/>
              </a:rPr>
              <a:t>quinquiesdecies</a:t>
            </a:r>
            <a:r>
              <a:rPr lang="en-GB" sz="1108" b="0" dirty="0">
                <a:solidFill>
                  <a:srgbClr val="00338D"/>
                </a:solidFill>
                <a:latin typeface="Arial" panose="020B0604020202020204" pitchFamily="34" charset="0"/>
                <a:cs typeface="Arial" panose="020B0604020202020204" pitchFamily="34" charset="0"/>
              </a:rPr>
              <a:t> del </a:t>
            </a:r>
            <a:r>
              <a:rPr lang="en-GB" sz="1108" b="0" dirty="0" err="1">
                <a:solidFill>
                  <a:srgbClr val="00338D"/>
                </a:solidFill>
                <a:latin typeface="Arial" panose="020B0604020202020204" pitchFamily="34" charset="0"/>
                <a:cs typeface="Arial" panose="020B0604020202020204" pitchFamily="34" charset="0"/>
              </a:rPr>
              <a:t>Dlgs</a:t>
            </a:r>
            <a:r>
              <a:rPr lang="en-GB" sz="1108" b="0" dirty="0">
                <a:solidFill>
                  <a:srgbClr val="00338D"/>
                </a:solidFill>
                <a:latin typeface="Arial" panose="020B0604020202020204" pitchFamily="34" charset="0"/>
                <a:cs typeface="Arial" panose="020B0604020202020204" pitchFamily="34" charset="0"/>
              </a:rPr>
              <a:t>. 231. </a:t>
            </a:r>
          </a:p>
          <a:p>
            <a:r>
              <a:rPr lang="en-GB" sz="1108" b="0" dirty="0" err="1">
                <a:solidFill>
                  <a:srgbClr val="00338D"/>
                </a:solidFill>
                <a:latin typeface="Arial" panose="020B0604020202020204" pitchFamily="34" charset="0"/>
                <a:cs typeface="Arial" panose="020B0604020202020204" pitchFamily="34" charset="0"/>
              </a:rPr>
              <a:t>Pur</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specificando</a:t>
            </a:r>
            <a:r>
              <a:rPr lang="en-GB" sz="1108" b="0" dirty="0">
                <a:solidFill>
                  <a:srgbClr val="00338D"/>
                </a:solidFill>
                <a:latin typeface="Arial" panose="020B0604020202020204" pitchFamily="34" charset="0"/>
                <a:cs typeface="Arial" panose="020B0604020202020204" pitchFamily="34" charset="0"/>
              </a:rPr>
              <a:t> le </a:t>
            </a:r>
            <a:r>
              <a:rPr lang="en-GB" sz="1108" b="0" dirty="0" err="1">
                <a:solidFill>
                  <a:srgbClr val="00338D"/>
                </a:solidFill>
                <a:latin typeface="Arial" panose="020B0604020202020204" pitchFamily="34" charset="0"/>
                <a:cs typeface="Arial" panose="020B0604020202020204" pitchFamily="34" charset="0"/>
              </a:rPr>
              <a:t>linee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guida</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che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l’adozione</a:t>
            </a:r>
            <a:r>
              <a:rPr lang="en-GB" sz="1108" b="0" dirty="0">
                <a:solidFill>
                  <a:srgbClr val="00338D"/>
                </a:solidFill>
                <a:latin typeface="Arial" panose="020B0604020202020204" pitchFamily="34" charset="0"/>
                <a:cs typeface="Arial" panose="020B0604020202020204" pitchFamily="34" charset="0"/>
              </a:rPr>
              <a:t> di tale Sistema non </a:t>
            </a:r>
            <a:r>
              <a:rPr lang="en-GB" sz="1108" b="0" dirty="0" err="1">
                <a:solidFill>
                  <a:srgbClr val="00338D"/>
                </a:solidFill>
                <a:latin typeface="Arial" panose="020B0604020202020204" pitchFamily="34" charset="0"/>
                <a:cs typeface="Arial" panose="020B0604020202020204" pitchFamily="34" charset="0"/>
              </a:rPr>
              <a:t>può</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considerarsi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sufficiente</a:t>
            </a:r>
            <a:r>
              <a:rPr lang="en-GB" sz="1108" b="0" dirty="0">
                <a:solidFill>
                  <a:srgbClr val="00338D"/>
                </a:solidFill>
                <a:latin typeface="Arial" panose="020B0604020202020204" pitchFamily="34" charset="0"/>
                <a:cs typeface="Arial" panose="020B0604020202020204" pitchFamily="34" charset="0"/>
              </a:rPr>
              <a:t> per </a:t>
            </a:r>
            <a:r>
              <a:rPr lang="en-GB" sz="1108" b="0" dirty="0" err="1">
                <a:solidFill>
                  <a:srgbClr val="00338D"/>
                </a:solidFill>
                <a:latin typeface="Arial" panose="020B0604020202020204" pitchFamily="34" charset="0"/>
                <a:cs typeface="Arial" panose="020B0604020202020204" pitchFamily="34" charset="0"/>
              </a:rPr>
              <a:t>l’esonero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dalla</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responsabilità</a:t>
            </a:r>
            <a:r>
              <a:rPr lang="en-GB" sz="1108" b="0" dirty="0">
                <a:solidFill>
                  <a:srgbClr val="00338D"/>
                </a:solidFill>
                <a:latin typeface="Arial" panose="020B0604020202020204" pitchFamily="34" charset="0"/>
                <a:cs typeface="Arial" panose="020B0604020202020204" pitchFamily="34" charset="0"/>
              </a:rPr>
              <a:t> da </a:t>
            </a:r>
            <a:r>
              <a:rPr lang="en-GB" sz="1108" b="0" dirty="0" err="1">
                <a:solidFill>
                  <a:srgbClr val="00338D"/>
                </a:solidFill>
                <a:latin typeface="Arial" panose="020B0604020202020204" pitchFamily="34" charset="0"/>
                <a:cs typeface="Arial" panose="020B0604020202020204" pitchFamily="34" charset="0"/>
              </a:rPr>
              <a:t>reato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dell’ente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sebbene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potrebbe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rappresentare</a:t>
            </a:r>
            <a:r>
              <a:rPr lang="en-GB" sz="1108" b="0" dirty="0">
                <a:solidFill>
                  <a:srgbClr val="00338D"/>
                </a:solidFill>
                <a:latin typeface="Arial" panose="020B0604020202020204" pitchFamily="34" charset="0"/>
                <a:cs typeface="Arial" panose="020B0604020202020204" pitchFamily="34" charset="0"/>
              </a:rPr>
              <a:t> un utile </a:t>
            </a:r>
            <a:r>
              <a:rPr lang="en-GB" sz="1108" b="0" dirty="0" err="1">
                <a:solidFill>
                  <a:srgbClr val="00338D"/>
                </a:solidFill>
                <a:latin typeface="Arial" panose="020B0604020202020204" pitchFamily="34" charset="0"/>
                <a:cs typeface="Arial" panose="020B0604020202020204" pitchFamily="34" charset="0"/>
              </a:rPr>
              <a:t>elemento</a:t>
            </a:r>
            <a:r>
              <a:rPr lang="en-GB" sz="1108" b="0" dirty="0">
                <a:solidFill>
                  <a:srgbClr val="00338D"/>
                </a:solidFill>
                <a:latin typeface="Arial" panose="020B0604020202020204" pitchFamily="34" charset="0"/>
                <a:cs typeface="Arial" panose="020B0604020202020204" pitchFamily="34" charset="0"/>
              </a:rPr>
              <a:t> di </a:t>
            </a:r>
            <a:r>
              <a:rPr lang="en-GB" sz="1108" b="0" dirty="0" err="1">
                <a:solidFill>
                  <a:srgbClr val="00338D"/>
                </a:solidFill>
                <a:latin typeface="Arial" panose="020B0604020202020204" pitchFamily="34" charset="0"/>
                <a:cs typeface="Arial" panose="020B0604020202020204" pitchFamily="34" charset="0"/>
              </a:rPr>
              <a:t>valutazione</a:t>
            </a:r>
            <a:r>
              <a:rPr lang="en-GB" sz="1108" b="0" dirty="0">
                <a:solidFill>
                  <a:srgbClr val="00338D"/>
                </a:solidFill>
                <a:latin typeface="Arial" panose="020B0604020202020204" pitchFamily="34" charset="0"/>
                <a:cs typeface="Arial" panose="020B0604020202020204" pitchFamily="34" charset="0"/>
              </a:rPr>
              <a:t> il </a:t>
            </a:r>
            <a:r>
              <a:rPr lang="en-GB" sz="1108" b="0" dirty="0" err="1">
                <a:solidFill>
                  <a:srgbClr val="00338D"/>
                </a:solidFill>
                <a:latin typeface="Arial" panose="020B0604020202020204" pitchFamily="34" charset="0"/>
                <a:cs typeface="Arial" panose="020B0604020202020204" pitchFamily="34" charset="0"/>
              </a:rPr>
              <a:t>positivo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giudizio</a:t>
            </a:r>
            <a:r>
              <a:rPr lang="en-GB" sz="1108" b="0" dirty="0">
                <a:solidFill>
                  <a:srgbClr val="00338D"/>
                </a:solidFill>
                <a:latin typeface="Arial" panose="020B0604020202020204" pitchFamily="34" charset="0"/>
                <a:cs typeface="Arial" panose="020B0604020202020204" pitchFamily="34" charset="0"/>
              </a:rPr>
              <a:t> espresso </a:t>
            </a:r>
            <a:r>
              <a:rPr lang="en-GB" sz="1108" b="0" dirty="0" err="1">
                <a:solidFill>
                  <a:srgbClr val="00338D"/>
                </a:solidFill>
                <a:latin typeface="Arial" panose="020B0604020202020204" pitchFamily="34" charset="0"/>
                <a:cs typeface="Arial" panose="020B0604020202020204" pitchFamily="34" charset="0"/>
              </a:rPr>
              <a:t>sul</a:t>
            </a:r>
            <a:r>
              <a:rPr lang="en-GB" sz="1108" b="0" dirty="0">
                <a:solidFill>
                  <a:srgbClr val="00338D"/>
                </a:solidFill>
                <a:latin typeface="Arial" panose="020B0604020202020204" pitchFamily="34" charset="0"/>
                <a:cs typeface="Arial" panose="020B0604020202020204" pitchFamily="34" charset="0"/>
              </a:rPr>
              <a:t> TCF </a:t>
            </a:r>
            <a:r>
              <a:rPr lang="en-GB" sz="1108" b="0" dirty="0" err="1">
                <a:solidFill>
                  <a:srgbClr val="00338D"/>
                </a:solidFill>
                <a:latin typeface="Arial" panose="020B0604020202020204" pitchFamily="34" charset="0"/>
                <a:cs typeface="Arial" panose="020B0604020202020204" pitchFamily="34" charset="0"/>
              </a:rPr>
              <a:t>dall’Agenzia</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delle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Entrate</a:t>
            </a:r>
            <a:r>
              <a:rPr lang="en-GB" sz="1108" b="0" dirty="0">
                <a:solidFill>
                  <a:srgbClr val="00338D"/>
                </a:solidFill>
                <a:latin typeface="Arial" panose="020B0604020202020204" pitchFamily="34" charset="0"/>
                <a:cs typeface="Arial" panose="020B0604020202020204" pitchFamily="34" charset="0"/>
              </a:rPr>
              <a:t> per </a:t>
            </a:r>
            <a:r>
              <a:rPr lang="en-GB" sz="1108" b="0" dirty="0" err="1">
                <a:solidFill>
                  <a:srgbClr val="00338D"/>
                </a:solidFill>
                <a:latin typeface="Arial" panose="020B0604020202020204" pitchFamily="34" charset="0"/>
                <a:cs typeface="Arial" panose="020B0604020202020204" pitchFamily="34" charset="0"/>
              </a:rPr>
              <a:t>l’ammissione</a:t>
            </a:r>
            <a:r>
              <a:rPr lang="en-GB" sz="1108" b="0" dirty="0">
                <a:solidFill>
                  <a:srgbClr val="00338D"/>
                </a:solidFill>
                <a:latin typeface="Arial" panose="020B0604020202020204" pitchFamily="34" charset="0"/>
                <a:cs typeface="Arial" panose="020B0604020202020204" pitchFamily="34" charset="0"/>
              </a:rPr>
              <a:t> al </a:t>
            </a:r>
            <a:r>
              <a:rPr lang="en-GB" sz="1108" b="0" dirty="0" err="1">
                <a:solidFill>
                  <a:srgbClr val="00338D"/>
                </a:solidFill>
                <a:latin typeface="Arial" panose="020B0604020202020204" pitchFamily="34" charset="0"/>
                <a:cs typeface="Arial" panose="020B0604020202020204" pitchFamily="34" charset="0"/>
              </a:rPr>
              <a:t>procedimento</a:t>
            </a:r>
            <a:r>
              <a:rPr lang="en-GB" sz="1108" b="0" dirty="0">
                <a:solidFill>
                  <a:srgbClr val="00338D"/>
                </a:solidFill>
                <a:latin typeface="Arial" panose="020B0604020202020204" pitchFamily="34" charset="0"/>
                <a:cs typeface="Arial" panose="020B0604020202020204" pitchFamily="34" charset="0"/>
              </a:rPr>
              <a:t> di </a:t>
            </a:r>
            <a:r>
              <a:rPr lang="en-GB" sz="1108" b="0" dirty="0" err="1">
                <a:solidFill>
                  <a:srgbClr val="00338D"/>
                </a:solidFill>
                <a:latin typeface="Arial" panose="020B0604020202020204" pitchFamily="34" charset="0"/>
                <a:cs typeface="Arial" panose="020B0604020202020204" pitchFamily="34" charset="0"/>
              </a:rPr>
              <a:t>adempimento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collaborativo</a:t>
            </a:r>
            <a:r>
              <a:rPr lang="en-GB" sz="1108" b="0" dirty="0">
                <a:solidFill>
                  <a:srgbClr val="00338D"/>
                </a:solidFill>
                <a:latin typeface="Arial" panose="020B0604020202020204" pitchFamily="34" charset="0"/>
                <a:cs typeface="Arial" panose="020B0604020202020204" pitchFamily="34" charset="0"/>
              </a:rPr>
              <a:t>, fermo </a:t>
            </a:r>
            <a:r>
              <a:rPr lang="en-GB" sz="1108" b="0" dirty="0" err="1">
                <a:solidFill>
                  <a:srgbClr val="00338D"/>
                </a:solidFill>
                <a:latin typeface="Arial" panose="020B0604020202020204" pitchFamily="34" charset="0"/>
                <a:cs typeface="Arial" panose="020B0604020202020204" pitchFamily="34" charset="0"/>
              </a:rPr>
              <a:t>restando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comunque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l’autonomo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apprezzamento</a:t>
            </a:r>
            <a:r>
              <a:rPr lang="en-GB" sz="1108" b="0" dirty="0">
                <a:solidFill>
                  <a:srgbClr val="00338D"/>
                </a:solidFill>
                <a:latin typeface="Arial" panose="020B0604020202020204" pitchFamily="34" charset="0"/>
                <a:cs typeface="Arial" panose="020B0604020202020204" pitchFamily="34" charset="0"/>
              </a:rPr>
              <a:t> da </a:t>
            </a:r>
            <a:r>
              <a:rPr lang="en-GB" sz="1108" b="0" dirty="0" err="1">
                <a:solidFill>
                  <a:srgbClr val="00338D"/>
                </a:solidFill>
                <a:latin typeface="Arial" panose="020B0604020202020204" pitchFamily="34" charset="0"/>
                <a:cs typeface="Arial" panose="020B0604020202020204" pitchFamily="34" charset="0"/>
              </a:rPr>
              <a:t>parte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dell’Autorià</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Giudiziaria</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si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sottolinea</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l’utilità</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dell’adozione</a:t>
            </a:r>
            <a:r>
              <a:rPr lang="en-GB" sz="1108" b="0" dirty="0">
                <a:solidFill>
                  <a:srgbClr val="00338D"/>
                </a:solidFill>
                <a:latin typeface="Arial" panose="020B0604020202020204" pitchFamily="34" charset="0"/>
                <a:cs typeface="Arial" panose="020B0604020202020204" pitchFamily="34" charset="0"/>
              </a:rPr>
              <a:t> di un TCF </a:t>
            </a:r>
            <a:r>
              <a:rPr lang="en-GB" sz="1108" b="0" dirty="0" err="1">
                <a:solidFill>
                  <a:srgbClr val="00338D"/>
                </a:solidFill>
                <a:latin typeface="Arial" panose="020B0604020202020204" pitchFamily="34" charset="0"/>
                <a:cs typeface="Arial" panose="020B0604020202020204" pitchFamily="34" charset="0"/>
              </a:rPr>
              <a:t>indipendemente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dall’adesione</a:t>
            </a:r>
            <a:r>
              <a:rPr lang="en-GB" sz="1108" b="0" dirty="0">
                <a:solidFill>
                  <a:srgbClr val="00338D"/>
                </a:solidFill>
                <a:latin typeface="Arial" panose="020B0604020202020204" pitchFamily="34" charset="0"/>
                <a:cs typeface="Arial" panose="020B0604020202020204" pitchFamily="34" charset="0"/>
              </a:rPr>
              <a:t> o </a:t>
            </a:r>
            <a:r>
              <a:rPr lang="en-GB" sz="1108" b="0" dirty="0" err="1">
                <a:solidFill>
                  <a:srgbClr val="00338D"/>
                </a:solidFill>
                <a:latin typeface="Arial" panose="020B0604020202020204" pitchFamily="34" charset="0"/>
                <a:cs typeface="Arial" panose="020B0604020202020204" pitchFamily="34" charset="0"/>
              </a:rPr>
              <a:t>meno</a:t>
            </a:r>
            <a:r>
              <a:rPr lang="en-GB" sz="1108" b="0" dirty="0">
                <a:solidFill>
                  <a:srgbClr val="00338D"/>
                </a:solidFill>
                <a:latin typeface="Arial" panose="020B0604020202020204" pitchFamily="34" charset="0"/>
                <a:cs typeface="Arial" panose="020B0604020202020204" pitchFamily="34" charset="0"/>
              </a:rPr>
              <a:t> al regime  di </a:t>
            </a:r>
            <a:r>
              <a:rPr lang="en-GB" sz="1108" b="0" dirty="0" err="1">
                <a:solidFill>
                  <a:srgbClr val="00338D"/>
                </a:solidFill>
                <a:latin typeface="Arial" panose="020B0604020202020204" pitchFamily="34" charset="0"/>
                <a:cs typeface="Arial" panose="020B0604020202020204" pitchFamily="34" charset="0"/>
              </a:rPr>
              <a:t>Adempimento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collaborativo</a:t>
            </a:r>
            <a:r>
              <a:rPr lang="en-GB" sz="1108" b="0" dirty="0">
                <a:solidFill>
                  <a:srgbClr val="00338D"/>
                </a:solidFill>
                <a:latin typeface="Arial" panose="020B0604020202020204" pitchFamily="34" charset="0"/>
                <a:cs typeface="Arial" panose="020B0604020202020204" pitchFamily="34" charset="0"/>
              </a:rPr>
              <a:t> con </a:t>
            </a:r>
            <a:r>
              <a:rPr lang="en-GB" sz="1108" b="0" dirty="0" err="1">
                <a:solidFill>
                  <a:srgbClr val="00338D"/>
                </a:solidFill>
                <a:latin typeface="Arial" panose="020B0604020202020204" pitchFamily="34" charset="0"/>
                <a:cs typeface="Arial" panose="020B0604020202020204" pitchFamily="34" charset="0"/>
              </a:rPr>
              <a:t>l’Agenzia</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delle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Entrate</a:t>
            </a:r>
            <a:r>
              <a:rPr lang="en-GB" sz="1108" b="0" dirty="0">
                <a:solidFill>
                  <a:srgbClr val="00338D"/>
                </a:solidFill>
                <a:latin typeface="Arial" panose="020B0604020202020204" pitchFamily="34" charset="0"/>
                <a:cs typeface="Arial" panose="020B0604020202020204" pitchFamily="34" charset="0"/>
              </a:rPr>
              <a:t>, quale </a:t>
            </a:r>
            <a:r>
              <a:rPr lang="en-GB" sz="1108" b="0" dirty="0" err="1">
                <a:solidFill>
                  <a:srgbClr val="00338D"/>
                </a:solidFill>
                <a:latin typeface="Arial" panose="020B0604020202020204" pitchFamily="34" charset="0"/>
                <a:cs typeface="Arial" panose="020B0604020202020204" pitchFamily="34" charset="0"/>
              </a:rPr>
              <a:t>adeguato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protocollo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strutturato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che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rafforza</a:t>
            </a:r>
            <a:r>
              <a:rPr lang="en-GB" sz="1108" b="0" dirty="0">
                <a:solidFill>
                  <a:srgbClr val="00338D"/>
                </a:solidFill>
                <a:latin typeface="Arial" panose="020B0604020202020204" pitchFamily="34" charset="0"/>
                <a:cs typeface="Arial" panose="020B0604020202020204" pitchFamily="34" charset="0"/>
              </a:rPr>
              <a:t> il </a:t>
            </a:r>
            <a:r>
              <a:rPr lang="en-GB" sz="1108" b="0" dirty="0" err="1">
                <a:solidFill>
                  <a:srgbClr val="00338D"/>
                </a:solidFill>
                <a:latin typeface="Arial" panose="020B0604020202020204" pitchFamily="34" charset="0"/>
                <a:cs typeface="Arial" panose="020B0604020202020204" pitchFamily="34" charset="0"/>
              </a:rPr>
              <a:t>modello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organizzativo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sul</a:t>
            </a:r>
            <a:r>
              <a:rPr lang="en-GB" sz="1108" b="0" dirty="0">
                <a:solidFill>
                  <a:srgbClr val="00338D"/>
                </a:solidFill>
                <a:latin typeface="Arial" panose="020B0604020202020204" pitchFamily="34" charset="0"/>
                <a:cs typeface="Arial" panose="020B0604020202020204" pitchFamily="34" charset="0"/>
              </a:rPr>
              <a:t> punto </a:t>
            </a:r>
            <a:r>
              <a:rPr lang="en-GB" sz="1108" b="0" dirty="0" err="1">
                <a:solidFill>
                  <a:srgbClr val="00338D"/>
                </a:solidFill>
                <a:latin typeface="Arial" panose="020B0604020202020204" pitchFamily="34" charset="0"/>
                <a:cs typeface="Arial" panose="020B0604020202020204" pitchFamily="34" charset="0"/>
              </a:rPr>
              <a:t>della</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prevenzione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dei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reati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fiscali</a:t>
            </a:r>
            <a:r>
              <a:rPr lang="en-GB" sz="1108" b="0" dirty="0">
                <a:solidFill>
                  <a:srgbClr val="00338D"/>
                </a:solidFill>
                <a:latin typeface="Arial" panose="020B0604020202020204" pitchFamily="34" charset="0"/>
                <a:cs typeface="Arial" panose="020B0604020202020204" pitchFamily="34" charset="0"/>
              </a:rPr>
              <a:t>. </a:t>
            </a:r>
          </a:p>
          <a:p>
            <a:endParaRPr lang="en-GB" sz="1108" b="0" dirty="0">
              <a:solidFill>
                <a:srgbClr val="00338D"/>
              </a:solidFill>
              <a:latin typeface="Arial" panose="020B0604020202020204" pitchFamily="34" charset="0"/>
              <a:cs typeface="Arial" panose="020B0604020202020204" pitchFamily="34" charset="0"/>
            </a:endParaRPr>
          </a:p>
          <a:p>
            <a:r>
              <a:rPr lang="en-GB" sz="1108" u="sng" dirty="0" err="1">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Circolare</a:t>
            </a:r>
            <a:r>
              <a:rPr lang="en-GB" sz="1108" u="sng" dirty="0">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1108" u="sng" dirty="0" err="1">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Comando</a:t>
            </a:r>
            <a:r>
              <a:rPr lang="en-GB" sz="1108" u="sng" dirty="0">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1108" u="sng" dirty="0" err="1">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generale</a:t>
            </a:r>
            <a:r>
              <a:rPr lang="en-GB" sz="1108" u="sng" dirty="0">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1108" u="sng" dirty="0" err="1">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della</a:t>
            </a:r>
            <a:r>
              <a:rPr lang="en-GB" sz="1108" u="sng" dirty="0">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GDF del 1 </a:t>
            </a:r>
            <a:r>
              <a:rPr lang="en-GB" sz="1108" u="sng" dirty="0" err="1">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settembre</a:t>
            </a:r>
            <a:r>
              <a:rPr lang="en-GB" sz="1108" u="sng" dirty="0">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2020, n. 216816</a:t>
            </a:r>
          </a:p>
          <a:p>
            <a:r>
              <a:rPr lang="en-GB" sz="1108" b="0" dirty="0" err="1">
                <a:solidFill>
                  <a:srgbClr val="00338D"/>
                </a:solidFill>
                <a:latin typeface="Arial" panose="020B0604020202020204" pitchFamily="34" charset="0"/>
                <a:cs typeface="Arial" panose="020B0604020202020204" pitchFamily="34" charset="0"/>
              </a:rPr>
              <a:t>Anche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nella</a:t>
            </a:r>
            <a:r>
              <a:rPr lang="en-GB" sz="1108" b="0" dirty="0">
                <a:solidFill>
                  <a:srgbClr val="00338D"/>
                </a:solidFill>
                <a:latin typeface="Arial" panose="020B0604020202020204" pitchFamily="34" charset="0"/>
                <a:cs typeface="Arial" panose="020B0604020202020204" pitchFamily="34" charset="0"/>
              </a:rPr>
              <a:t> sopra </a:t>
            </a:r>
            <a:r>
              <a:rPr lang="en-GB" sz="1108" b="0" dirty="0" err="1">
                <a:solidFill>
                  <a:srgbClr val="00338D"/>
                </a:solidFill>
                <a:latin typeface="Arial" panose="020B0604020202020204" pitchFamily="34" charset="0"/>
                <a:cs typeface="Arial" panose="020B0604020202020204" pitchFamily="34" charset="0"/>
              </a:rPr>
              <a:t>menzionata</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circolare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emergono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significativi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richiami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alla</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necessità</a:t>
            </a:r>
            <a:r>
              <a:rPr lang="en-GB" sz="1108" b="0" dirty="0">
                <a:solidFill>
                  <a:srgbClr val="00338D"/>
                </a:solidFill>
                <a:latin typeface="Arial" panose="020B0604020202020204" pitchFamily="34" charset="0"/>
                <a:cs typeface="Arial" panose="020B0604020202020204" pitchFamily="34" charset="0"/>
              </a:rPr>
              <a:t> di </a:t>
            </a:r>
            <a:r>
              <a:rPr lang="en-GB" sz="1108" b="0" dirty="0" err="1">
                <a:solidFill>
                  <a:srgbClr val="00338D"/>
                </a:solidFill>
                <a:latin typeface="Arial" panose="020B0604020202020204" pitchFamily="34" charset="0"/>
                <a:cs typeface="Arial" panose="020B0604020202020204" pitchFamily="34" charset="0"/>
              </a:rPr>
              <a:t>aggiornare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Modelli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organizzativi</a:t>
            </a:r>
            <a:r>
              <a:rPr lang="en-GB" sz="1108" b="0" dirty="0">
                <a:solidFill>
                  <a:srgbClr val="00338D"/>
                </a:solidFill>
                <a:latin typeface="Arial" panose="020B0604020202020204" pitchFamily="34" charset="0"/>
                <a:cs typeface="Arial" panose="020B0604020202020204" pitchFamily="34" charset="0"/>
              </a:rPr>
              <a:t> al fine di </a:t>
            </a:r>
            <a:r>
              <a:rPr lang="en-GB" sz="1108" b="0" dirty="0" err="1">
                <a:solidFill>
                  <a:srgbClr val="00338D"/>
                </a:solidFill>
                <a:latin typeface="Arial" panose="020B0604020202020204" pitchFamily="34" charset="0"/>
                <a:cs typeface="Arial" panose="020B0604020202020204" pitchFamily="34" charset="0"/>
              </a:rPr>
              <a:t>implementare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efficaci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sistemi</a:t>
            </a:r>
            <a:r>
              <a:rPr lang="en-GB" sz="1108" b="0" dirty="0">
                <a:solidFill>
                  <a:srgbClr val="00338D"/>
                </a:solidFill>
                <a:latin typeface="Arial" panose="020B0604020202020204" pitchFamily="34" charset="0"/>
                <a:cs typeface="Arial" panose="020B0604020202020204" pitchFamily="34" charset="0"/>
              </a:rPr>
              <a:t> di </a:t>
            </a:r>
            <a:r>
              <a:rPr lang="en-GB" sz="1108" b="0" dirty="0" err="1">
                <a:solidFill>
                  <a:srgbClr val="00338D"/>
                </a:solidFill>
                <a:latin typeface="Arial" panose="020B0604020202020204" pitchFamily="34" charset="0"/>
                <a:cs typeface="Arial" panose="020B0604020202020204" pitchFamily="34" charset="0"/>
              </a:rPr>
              <a:t>gestione</a:t>
            </a:r>
            <a:r>
              <a:rPr lang="en-GB" sz="1108" b="0" dirty="0">
                <a:solidFill>
                  <a:srgbClr val="00338D"/>
                </a:solidFill>
                <a:latin typeface="Arial" panose="020B0604020202020204" pitchFamily="34" charset="0"/>
                <a:cs typeface="Arial" panose="020B0604020202020204" pitchFamily="34" charset="0"/>
              </a:rPr>
              <a:t> del </a:t>
            </a:r>
            <a:r>
              <a:rPr lang="en-GB" sz="1108" b="0" dirty="0" err="1">
                <a:solidFill>
                  <a:srgbClr val="00338D"/>
                </a:solidFill>
                <a:latin typeface="Arial" panose="020B0604020202020204" pitchFamily="34" charset="0"/>
                <a:cs typeface="Arial" panose="020B0604020202020204" pitchFamily="34" charset="0"/>
              </a:rPr>
              <a:t>rischio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fiscale</a:t>
            </a:r>
            <a:r>
              <a:rPr lang="en-GB" sz="1108" b="0" dirty="0">
                <a:solidFill>
                  <a:srgbClr val="00338D"/>
                </a:solidFill>
                <a:latin typeface="Arial" panose="020B0604020202020204" pitchFamily="34" charset="0"/>
                <a:cs typeface="Arial" panose="020B0604020202020204" pitchFamily="34" charset="0"/>
              </a:rPr>
              <a:t>.</a:t>
            </a:r>
          </a:p>
          <a:p>
            <a:r>
              <a:rPr lang="en-GB" sz="1108" b="0" dirty="0">
                <a:solidFill>
                  <a:srgbClr val="00338D"/>
                </a:solidFill>
                <a:latin typeface="Arial" panose="020B0604020202020204" pitchFamily="34" charset="0"/>
                <a:cs typeface="Arial" panose="020B0604020202020204" pitchFamily="34" charset="0"/>
              </a:rPr>
              <a:t>La </a:t>
            </a:r>
            <a:r>
              <a:rPr lang="en-GB" sz="1108" b="0" dirty="0" err="1">
                <a:solidFill>
                  <a:srgbClr val="00338D"/>
                </a:solidFill>
                <a:latin typeface="Arial" panose="020B0604020202020204" pitchFamily="34" charset="0"/>
                <a:cs typeface="Arial" panose="020B0604020202020204" pitchFamily="34" charset="0"/>
              </a:rPr>
              <a:t>circolare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pur</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evidenziando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che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requisiti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essenziali</a:t>
            </a:r>
            <a:r>
              <a:rPr lang="en-GB" sz="1108" b="0" dirty="0">
                <a:solidFill>
                  <a:srgbClr val="00338D"/>
                </a:solidFill>
                <a:latin typeface="Arial" panose="020B0604020202020204" pitchFamily="34" charset="0"/>
                <a:cs typeface="Arial" panose="020B0604020202020204" pitchFamily="34" charset="0"/>
              </a:rPr>
              <a:t> del Tax Control Framework non </a:t>
            </a:r>
            <a:r>
              <a:rPr lang="en-GB" sz="1108" b="0" dirty="0" err="1">
                <a:solidFill>
                  <a:srgbClr val="00338D"/>
                </a:solidFill>
                <a:latin typeface="Arial" panose="020B0604020202020204" pitchFamily="34" charset="0"/>
                <a:cs typeface="Arial" panose="020B0604020202020204" pitchFamily="34" charset="0"/>
              </a:rPr>
              <a:t>sono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perfettamente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sovrapponibili</a:t>
            </a:r>
            <a:r>
              <a:rPr lang="en-GB" sz="1108" b="0" dirty="0">
                <a:solidFill>
                  <a:srgbClr val="00338D"/>
                </a:solidFill>
                <a:latin typeface="Arial" panose="020B0604020202020204" pitchFamily="34" charset="0"/>
                <a:cs typeface="Arial" panose="020B0604020202020204" pitchFamily="34" charset="0"/>
              </a:rPr>
              <a:t> a </a:t>
            </a:r>
            <a:r>
              <a:rPr lang="en-GB" sz="1108" b="0" dirty="0" err="1">
                <a:solidFill>
                  <a:srgbClr val="00338D"/>
                </a:solidFill>
                <a:latin typeface="Arial" panose="020B0604020202020204" pitchFamily="34" charset="0"/>
                <a:cs typeface="Arial" panose="020B0604020202020204" pitchFamily="34" charset="0"/>
              </a:rPr>
              <a:t>quelli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dei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modelli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organizzativi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previsti</a:t>
            </a:r>
            <a:r>
              <a:rPr lang="en-GB" sz="1108" b="0" dirty="0">
                <a:solidFill>
                  <a:srgbClr val="00338D"/>
                </a:solidFill>
                <a:latin typeface="Arial" panose="020B0604020202020204" pitchFamily="34" charset="0"/>
                <a:cs typeface="Arial" panose="020B0604020202020204" pitchFamily="34" charset="0"/>
              </a:rPr>
              <a:t> dal </a:t>
            </a:r>
            <a:r>
              <a:rPr lang="en-GB" sz="1108" b="0" dirty="0" err="1">
                <a:solidFill>
                  <a:srgbClr val="00338D"/>
                </a:solidFill>
                <a:latin typeface="Arial" panose="020B0604020202020204" pitchFamily="34" charset="0"/>
                <a:cs typeface="Arial" panose="020B0604020202020204" pitchFamily="34" charset="0"/>
              </a:rPr>
              <a:t>Dlgs</a:t>
            </a:r>
            <a:r>
              <a:rPr lang="en-GB" sz="1108" b="0" dirty="0">
                <a:solidFill>
                  <a:srgbClr val="00338D"/>
                </a:solidFill>
                <a:latin typeface="Arial" panose="020B0604020202020204" pitchFamily="34" charset="0"/>
                <a:cs typeface="Arial" panose="020B0604020202020204" pitchFamily="34" charset="0"/>
              </a:rPr>
              <a:t>. 231, </a:t>
            </a:r>
            <a:r>
              <a:rPr lang="en-GB" sz="1108" b="0" dirty="0" err="1">
                <a:solidFill>
                  <a:srgbClr val="00338D"/>
                </a:solidFill>
                <a:latin typeface="Arial" panose="020B0604020202020204" pitchFamily="34" charset="0"/>
                <a:cs typeface="Arial" panose="020B0604020202020204" pitchFamily="34" charset="0"/>
              </a:rPr>
              <a:t>soprattutto</a:t>
            </a:r>
            <a:r>
              <a:rPr lang="en-GB" sz="1108" b="0" dirty="0">
                <a:solidFill>
                  <a:srgbClr val="00338D"/>
                </a:solidFill>
                <a:latin typeface="Arial" panose="020B0604020202020204" pitchFamily="34" charset="0"/>
                <a:cs typeface="Arial" panose="020B0604020202020204" pitchFamily="34" charset="0"/>
              </a:rPr>
              <a:t> in termini di </a:t>
            </a:r>
            <a:r>
              <a:rPr lang="en-GB" sz="1108" b="0" dirty="0" err="1">
                <a:solidFill>
                  <a:srgbClr val="00338D"/>
                </a:solidFill>
                <a:latin typeface="Arial" panose="020B0604020202020204" pitchFamily="34" charset="0"/>
                <a:cs typeface="Arial" panose="020B0604020202020204" pitchFamily="34" charset="0"/>
              </a:rPr>
              <a:t>rispettivo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perimetro</a:t>
            </a:r>
            <a:r>
              <a:rPr lang="en-GB" sz="1108" b="0" dirty="0">
                <a:solidFill>
                  <a:srgbClr val="00338D"/>
                </a:solidFill>
                <a:latin typeface="Arial" panose="020B0604020202020204" pitchFamily="34" charset="0"/>
                <a:cs typeface="Arial" panose="020B0604020202020204" pitchFamily="34" charset="0"/>
              </a:rPr>
              <a:t> di </a:t>
            </a:r>
            <a:r>
              <a:rPr lang="en-GB" sz="1108" b="0" dirty="0" err="1">
                <a:solidFill>
                  <a:srgbClr val="00338D"/>
                </a:solidFill>
                <a:latin typeface="Arial" panose="020B0604020202020204" pitchFamily="34" charset="0"/>
                <a:cs typeface="Arial" panose="020B0604020202020204" pitchFamily="34" charset="0"/>
              </a:rPr>
              <a:t>applicazione</a:t>
            </a:r>
            <a:r>
              <a:rPr lang="en-GB" sz="1108" b="0" dirty="0">
                <a:solidFill>
                  <a:srgbClr val="00338D"/>
                </a:solidFill>
                <a:latin typeface="Arial" panose="020B0604020202020204" pitchFamily="34" charset="0"/>
                <a:cs typeface="Arial" panose="020B0604020202020204" pitchFamily="34" charset="0"/>
              </a:rPr>
              <a:t>, conclude </a:t>
            </a:r>
            <a:r>
              <a:rPr lang="en-GB" sz="1108" b="0" dirty="0" err="1">
                <a:solidFill>
                  <a:srgbClr val="00338D"/>
                </a:solidFill>
                <a:latin typeface="Arial" panose="020B0604020202020204" pitchFamily="34" charset="0"/>
                <a:cs typeface="Arial" panose="020B0604020202020204" pitchFamily="34" charset="0"/>
              </a:rPr>
              <a:t>comunque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che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ciononostante</a:t>
            </a:r>
            <a:r>
              <a:rPr lang="en-GB" sz="1108" b="0" dirty="0">
                <a:solidFill>
                  <a:srgbClr val="00338D"/>
                </a:solidFill>
                <a:latin typeface="Arial" panose="020B0604020202020204" pitchFamily="34" charset="0"/>
                <a:cs typeface="Arial" panose="020B0604020202020204" pitchFamily="34" charset="0"/>
              </a:rPr>
              <a:t>, non pare </a:t>
            </a:r>
            <a:r>
              <a:rPr lang="en-GB" sz="1108" b="0" dirty="0" err="1">
                <a:solidFill>
                  <a:srgbClr val="00338D"/>
                </a:solidFill>
                <a:latin typeface="Arial" panose="020B0604020202020204" pitchFamily="34" charset="0"/>
                <a:cs typeface="Arial" panose="020B0604020202020204" pitchFamily="34" charset="0"/>
              </a:rPr>
              <a:t>esservi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dubbio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che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quantomeno</a:t>
            </a:r>
            <a:r>
              <a:rPr lang="en-GB" sz="1108" b="0" dirty="0">
                <a:solidFill>
                  <a:srgbClr val="00338D"/>
                </a:solidFill>
                <a:latin typeface="Arial" panose="020B0604020202020204" pitchFamily="34" charset="0"/>
                <a:cs typeface="Arial" panose="020B0604020202020204" pitchFamily="34" charset="0"/>
              </a:rPr>
              <a:t> con </a:t>
            </a:r>
            <a:r>
              <a:rPr lang="en-GB" sz="1108" b="0" dirty="0" err="1">
                <a:solidFill>
                  <a:srgbClr val="00338D"/>
                </a:solidFill>
                <a:latin typeface="Arial" panose="020B0604020202020204" pitchFamily="34" charset="0"/>
                <a:cs typeface="Arial" panose="020B0604020202020204" pitchFamily="34" charset="0"/>
              </a:rPr>
              <a:t>riguardo</a:t>
            </a:r>
            <a:r>
              <a:rPr lang="en-GB" sz="1108" b="0" dirty="0">
                <a:solidFill>
                  <a:srgbClr val="00338D"/>
                </a:solidFill>
                <a:latin typeface="Arial" panose="020B0604020202020204" pitchFamily="34" charset="0"/>
                <a:cs typeface="Arial" panose="020B0604020202020204" pitchFamily="34" charset="0"/>
              </a:rPr>
              <a:t> alle </a:t>
            </a:r>
            <a:r>
              <a:rPr lang="en-GB" sz="1108" b="0" dirty="0" err="1">
                <a:solidFill>
                  <a:srgbClr val="00338D"/>
                </a:solidFill>
                <a:latin typeface="Arial" panose="020B0604020202020204" pitchFamily="34" charset="0"/>
                <a:cs typeface="Arial" panose="020B0604020202020204" pitchFamily="34" charset="0"/>
              </a:rPr>
              <a:t>aree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comuni</a:t>
            </a:r>
            <a:r>
              <a:rPr lang="en-GB" sz="1108" b="0" dirty="0">
                <a:solidFill>
                  <a:srgbClr val="00338D"/>
                </a:solidFill>
                <a:latin typeface="Arial" panose="020B0604020202020204" pitchFamily="34" charset="0"/>
                <a:cs typeface="Arial" panose="020B0604020202020204" pitchFamily="34" charset="0"/>
              </a:rPr>
              <a:t> ai due </a:t>
            </a:r>
            <a:r>
              <a:rPr lang="en-GB" sz="1108" b="0" dirty="0" err="1">
                <a:solidFill>
                  <a:srgbClr val="00338D"/>
                </a:solidFill>
                <a:latin typeface="Arial" panose="020B0604020202020204" pitchFamily="34" charset="0"/>
                <a:cs typeface="Arial" panose="020B0604020202020204" pitchFamily="34" charset="0"/>
              </a:rPr>
              <a:t>sistemi</a:t>
            </a:r>
            <a:r>
              <a:rPr lang="en-GB" sz="1108" b="0" dirty="0">
                <a:solidFill>
                  <a:srgbClr val="00338D"/>
                </a:solidFill>
                <a:latin typeface="Arial" panose="020B0604020202020204" pitchFamily="34" charset="0"/>
                <a:cs typeface="Arial" panose="020B0604020202020204" pitchFamily="34" charset="0"/>
              </a:rPr>
              <a:t>, il </a:t>
            </a:r>
            <a:r>
              <a:rPr lang="en-GB" sz="1108" b="0" dirty="0" err="1">
                <a:solidFill>
                  <a:srgbClr val="00338D"/>
                </a:solidFill>
                <a:latin typeface="Arial" panose="020B0604020202020204" pitchFamily="34" charset="0"/>
                <a:cs typeface="Arial" panose="020B0604020202020204" pitchFamily="34" charset="0"/>
              </a:rPr>
              <a:t>positivo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giudizio</a:t>
            </a:r>
            <a:r>
              <a:rPr lang="en-GB" sz="1108" b="0" dirty="0">
                <a:solidFill>
                  <a:srgbClr val="00338D"/>
                </a:solidFill>
                <a:latin typeface="Arial" panose="020B0604020202020204" pitchFamily="34" charset="0"/>
                <a:cs typeface="Arial" panose="020B0604020202020204" pitchFamily="34" charset="0"/>
              </a:rPr>
              <a:t> espresso </a:t>
            </a:r>
            <a:r>
              <a:rPr lang="en-GB" sz="1108" b="0" dirty="0" err="1">
                <a:solidFill>
                  <a:srgbClr val="00338D"/>
                </a:solidFill>
                <a:latin typeface="Arial" panose="020B0604020202020204" pitchFamily="34" charset="0"/>
                <a:cs typeface="Arial" panose="020B0604020202020204" pitchFamily="34" charset="0"/>
              </a:rPr>
              <a:t>dall’Agenzia</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delle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Entrate</a:t>
            </a:r>
            <a:r>
              <a:rPr lang="en-GB" sz="1108" b="0" dirty="0">
                <a:solidFill>
                  <a:srgbClr val="00338D"/>
                </a:solidFill>
                <a:latin typeface="Arial" panose="020B0604020202020204" pitchFamily="34" charset="0"/>
                <a:cs typeface="Arial" panose="020B0604020202020204" pitchFamily="34" charset="0"/>
              </a:rPr>
              <a:t> ai </a:t>
            </a:r>
            <a:r>
              <a:rPr lang="en-GB" sz="1108" b="0" dirty="0" err="1">
                <a:solidFill>
                  <a:srgbClr val="00338D"/>
                </a:solidFill>
                <a:latin typeface="Arial" panose="020B0604020202020204" pitchFamily="34" charset="0"/>
                <a:cs typeface="Arial" panose="020B0604020202020204" pitchFamily="34" charset="0"/>
              </a:rPr>
              <a:t>fini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dell’ammissione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all’adempimento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collaborativo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possa</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costituire</a:t>
            </a:r>
            <a:r>
              <a:rPr lang="en-GB" sz="1108" b="0" dirty="0">
                <a:solidFill>
                  <a:srgbClr val="00338D"/>
                </a:solidFill>
                <a:latin typeface="Arial" panose="020B0604020202020204" pitchFamily="34" charset="0"/>
                <a:cs typeface="Arial" panose="020B0604020202020204" pitchFamily="34" charset="0"/>
              </a:rPr>
              <a:t> un utile </a:t>
            </a:r>
            <a:r>
              <a:rPr lang="en-GB" sz="1108" b="0" dirty="0" err="1">
                <a:solidFill>
                  <a:srgbClr val="00338D"/>
                </a:solidFill>
                <a:latin typeface="Arial" panose="020B0604020202020204" pitchFamily="34" charset="0"/>
                <a:cs typeface="Arial" panose="020B0604020202020204" pitchFamily="34" charset="0"/>
              </a:rPr>
              <a:t>elemento</a:t>
            </a:r>
            <a:r>
              <a:rPr lang="en-GB" sz="1108" b="0" dirty="0">
                <a:solidFill>
                  <a:srgbClr val="00338D"/>
                </a:solidFill>
                <a:latin typeface="Arial" panose="020B0604020202020204" pitchFamily="34" charset="0"/>
                <a:cs typeface="Arial" panose="020B0604020202020204" pitchFamily="34" charset="0"/>
              </a:rPr>
              <a:t> di </a:t>
            </a:r>
            <a:r>
              <a:rPr lang="en-GB" sz="1108" b="0" dirty="0" err="1">
                <a:solidFill>
                  <a:srgbClr val="00338D"/>
                </a:solidFill>
                <a:latin typeface="Arial" panose="020B0604020202020204" pitchFamily="34" charset="0"/>
                <a:cs typeface="Arial" panose="020B0604020202020204" pitchFamily="34" charset="0"/>
              </a:rPr>
              <a:t>valutazione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dell’efficacia</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esimente</a:t>
            </a:r>
            <a:r>
              <a:rPr lang="en-GB" sz="1108" b="0" dirty="0">
                <a:solidFill>
                  <a:srgbClr val="00338D"/>
                </a:solidFill>
                <a:latin typeface="Arial" panose="020B0604020202020204" pitchFamily="34" charset="0"/>
                <a:cs typeface="Arial" panose="020B0604020202020204" pitchFamily="34" charset="0"/>
              </a:rPr>
              <a:t> del </a:t>
            </a:r>
            <a:r>
              <a:rPr lang="en-GB" sz="1108" b="0" dirty="0" err="1">
                <a:solidFill>
                  <a:srgbClr val="00338D"/>
                </a:solidFill>
                <a:latin typeface="Arial" panose="020B0604020202020204" pitchFamily="34" charset="0"/>
                <a:cs typeface="Arial" panose="020B0604020202020204" pitchFamily="34" charset="0"/>
              </a:rPr>
              <a:t>Modello</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previsto</a:t>
            </a:r>
            <a:r>
              <a:rPr lang="en-GB" sz="1108" b="0" dirty="0">
                <a:solidFill>
                  <a:srgbClr val="00338D"/>
                </a:solidFill>
                <a:latin typeface="Arial" panose="020B0604020202020204" pitchFamily="34" charset="0"/>
                <a:cs typeface="Arial" panose="020B0604020202020204" pitchFamily="34" charset="0"/>
              </a:rPr>
              <a:t> dal </a:t>
            </a:r>
            <a:r>
              <a:rPr lang="en-GB" sz="1108" b="0" dirty="0" err="1">
                <a:solidFill>
                  <a:srgbClr val="00338D"/>
                </a:solidFill>
                <a:latin typeface="Arial" panose="020B0604020202020204" pitchFamily="34" charset="0"/>
                <a:cs typeface="Arial" panose="020B0604020202020204" pitchFamily="34" charset="0"/>
              </a:rPr>
              <a:t>Dlgs</a:t>
            </a:r>
            <a:r>
              <a:rPr lang="en-GB" sz="1108" b="0" dirty="0">
                <a:solidFill>
                  <a:srgbClr val="00338D"/>
                </a:solidFill>
                <a:latin typeface="Arial" panose="020B0604020202020204" pitchFamily="34" charset="0"/>
                <a:cs typeface="Arial" panose="020B0604020202020204" pitchFamily="34" charset="0"/>
              </a:rPr>
              <a:t>. N. 231/2021 da </a:t>
            </a:r>
            <a:r>
              <a:rPr lang="en-GB" sz="1108" b="0" dirty="0" err="1">
                <a:solidFill>
                  <a:srgbClr val="00338D"/>
                </a:solidFill>
                <a:latin typeface="Arial" panose="020B0604020202020204" pitchFamily="34" charset="0"/>
                <a:cs typeface="Arial" panose="020B0604020202020204" pitchFamily="34" charset="0"/>
              </a:rPr>
              <a:t>rimettere</a:t>
            </a:r>
            <a:r>
              <a:rPr lang="en-GB" sz="1108" b="0" dirty="0">
                <a:solidFill>
                  <a:srgbClr val="00338D"/>
                </a:solidFill>
                <a:latin typeface="Arial" panose="020B0604020202020204" pitchFamily="34" charset="0"/>
                <a:cs typeface="Arial" panose="020B0604020202020204" pitchFamily="34" charset="0"/>
              </a:rPr>
              <a:t> alle </a:t>
            </a:r>
            <a:r>
              <a:rPr lang="en-GB" sz="1108" b="0" dirty="0" err="1">
                <a:solidFill>
                  <a:srgbClr val="00338D"/>
                </a:solidFill>
                <a:latin typeface="Arial" panose="020B0604020202020204" pitchFamily="34" charset="0"/>
                <a:cs typeface="Arial" panose="020B0604020202020204" pitchFamily="34" charset="0"/>
              </a:rPr>
              <a:t>autonome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determinazioni</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della</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competente</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autorità</a:t>
            </a:r>
            <a:r>
              <a:rPr lang="en-GB" sz="1108" b="0" dirty="0">
                <a:solidFill>
                  <a:srgbClr val="00338D"/>
                </a:solidFill>
                <a:latin typeface="Arial" panose="020B0604020202020204" pitchFamily="34" charset="0"/>
                <a:cs typeface="Arial" panose="020B0604020202020204" pitchFamily="34" charset="0"/>
              </a:rPr>
              <a:t> </a:t>
            </a:r>
            <a:r>
              <a:rPr lang="en-GB" sz="1108" b="0" dirty="0" err="1">
                <a:solidFill>
                  <a:srgbClr val="00338D"/>
                </a:solidFill>
                <a:latin typeface="Arial" panose="020B0604020202020204" pitchFamily="34" charset="0"/>
                <a:cs typeface="Arial" panose="020B0604020202020204" pitchFamily="34" charset="0"/>
              </a:rPr>
              <a:t>giudiziaria</a:t>
            </a:r>
            <a:r>
              <a:rPr lang="en-GB" sz="1108" b="0" dirty="0">
                <a:solidFill>
                  <a:srgbClr val="00338D"/>
                </a:solidFill>
                <a:latin typeface="Arial" panose="020B0604020202020204" pitchFamily="34" charset="0"/>
                <a:cs typeface="Arial" panose="020B0604020202020204" pitchFamily="34" charset="0"/>
              </a:rPr>
              <a:t>”.</a:t>
            </a:r>
          </a:p>
          <a:p>
            <a:r>
              <a:rPr lang="en-GB" sz="1108" u="sng" dirty="0">
                <a:solidFill>
                  <a:srgbClr val="0033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3" name="Rettangolo 2">
            <a:extLst>
              <a:ext uri="{FF2B5EF4-FFF2-40B4-BE49-F238E27FC236}">
                <a16:creationId xmlns:a16="http://schemas.microsoft.com/office/drawing/2014/main" id="{49A791FD-682C-9F92-87A8-8BD54B152A66}"/>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41394601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753301" y="363022"/>
            <a:ext cx="7251370" cy="507756"/>
          </a:xfrm>
          <a:prstGeom prst="rect">
            <a:avLst/>
          </a:prstGeom>
        </p:spPr>
        <p:txBody>
          <a:bodyPr vert="horz" lIns="0" tIns="0" rIns="0" bIns="0" rtlCol="0" anchor="t" anchorCtr="0">
            <a:noAutofit/>
          </a:bodyPr>
          <a:lstStyle>
            <a:lvl1pPr defTabSz="742950">
              <a:lnSpc>
                <a:spcPct val="70000"/>
              </a:lnSpc>
              <a:spcBef>
                <a:spcPct val="0"/>
              </a:spcBef>
              <a:buNone/>
              <a:defRPr sz="4800">
                <a:solidFill>
                  <a:schemeClr val="accent2"/>
                </a:solidFill>
                <a:latin typeface="+mj-lt"/>
                <a:ea typeface="+mj-ea"/>
                <a:cs typeface="+mj-cs"/>
              </a:defRPr>
            </a:lvl1pPr>
          </a:lstStyle>
          <a:p>
            <a:pPr algn="l" defTabSz="685817" rtl="0"/>
            <a:r>
              <a:rPr lang="it-IT" altLang="it-IT" sz="4431" kern="1200" dirty="0">
                <a:solidFill>
                  <a:srgbClr val="00338D"/>
                </a:solidFill>
                <a:latin typeface="KPMG Bold"/>
              </a:rPr>
              <a:t>Conclusioni sull’interazione tra TCF e Modello 231</a:t>
            </a:r>
          </a:p>
        </p:txBody>
      </p:sp>
      <p:sp>
        <p:nvSpPr>
          <p:cNvPr id="3" name="Rectangle 2">
            <a:extLst>
              <a:ext uri="{FF2B5EF4-FFF2-40B4-BE49-F238E27FC236}">
                <a16:creationId xmlns:a16="http://schemas.microsoft.com/office/drawing/2014/main" id="{5F3BB91B-5EAF-4CB3-913B-B50ACEFB5F71}"/>
              </a:ext>
            </a:extLst>
          </p:cNvPr>
          <p:cNvSpPr/>
          <p:nvPr/>
        </p:nvSpPr>
        <p:spPr>
          <a:xfrm>
            <a:off x="676887" y="1369859"/>
            <a:ext cx="7644204" cy="603820"/>
          </a:xfrm>
          <a:prstGeom prst="rect">
            <a:avLst/>
          </a:prstGeom>
        </p:spPr>
        <p:txBody>
          <a:bodyPr wrap="square">
            <a:spAutoFit/>
          </a:bodyPr>
          <a:lstStyle/>
          <a:p>
            <a:pPr algn="just" defTabSz="844083" rtl="0"/>
            <a:r>
              <a:rPr lang="it-IT" sz="1108" kern="1200" dirty="0">
                <a:solidFill>
                  <a:srgbClr val="00338D"/>
                </a:solidFill>
                <a:latin typeface="Arial"/>
                <a:ea typeface="+mn-ea"/>
                <a:cs typeface="+mn-cs"/>
              </a:rPr>
              <a:t>Sia il TCF sia il Modello 231 sono validi strumenti a presidio dei rischi aziendali e contribuiscono al miglioramento complessivo del Sistema di Controllo Interno. Ambito (in termini di reati fiscali, processi e attività sensibili impattate) e livello di approfondimento del TCF assicurano tuttavia una maggiore "risk coverage" in materia fiscale. </a:t>
            </a:r>
          </a:p>
        </p:txBody>
      </p:sp>
      <p:graphicFrame>
        <p:nvGraphicFramePr>
          <p:cNvPr id="4" name="Table 5">
            <a:extLst>
              <a:ext uri="{FF2B5EF4-FFF2-40B4-BE49-F238E27FC236}">
                <a16:creationId xmlns:a16="http://schemas.microsoft.com/office/drawing/2014/main" id="{85EC66DE-7EDB-4B66-B382-F83A1E6D94E6}"/>
              </a:ext>
            </a:extLst>
          </p:cNvPr>
          <p:cNvGraphicFramePr>
            <a:graphicFrameLocks noGrp="1"/>
          </p:cNvGraphicFramePr>
          <p:nvPr/>
        </p:nvGraphicFramePr>
        <p:xfrm>
          <a:off x="2334380" y="1994298"/>
          <a:ext cx="5928852" cy="4073446"/>
        </p:xfrm>
        <a:graphic>
          <a:graphicData uri="http://schemas.openxmlformats.org/drawingml/2006/table">
            <a:tbl>
              <a:tblPr firstRow="1" bandRow="1">
                <a:tableStyleId>{5C22544A-7EE6-4342-B048-85BDC9FD1C3A}</a:tableStyleId>
              </a:tblPr>
              <a:tblGrid>
                <a:gridCol w="1157181">
                  <a:extLst>
                    <a:ext uri="{9D8B030D-6E8A-4147-A177-3AD203B41FA5}">
                      <a16:colId xmlns:a16="http://schemas.microsoft.com/office/drawing/2014/main" val="3773557512"/>
                    </a:ext>
                  </a:extLst>
                </a:gridCol>
                <a:gridCol w="1591490">
                  <a:extLst>
                    <a:ext uri="{9D8B030D-6E8A-4147-A177-3AD203B41FA5}">
                      <a16:colId xmlns:a16="http://schemas.microsoft.com/office/drawing/2014/main" val="632850885"/>
                    </a:ext>
                  </a:extLst>
                </a:gridCol>
                <a:gridCol w="3180181">
                  <a:extLst>
                    <a:ext uri="{9D8B030D-6E8A-4147-A177-3AD203B41FA5}">
                      <a16:colId xmlns:a16="http://schemas.microsoft.com/office/drawing/2014/main" val="742365413"/>
                    </a:ext>
                  </a:extLst>
                </a:gridCol>
              </a:tblGrid>
              <a:tr h="211864">
                <a:tc>
                  <a:txBody>
                    <a:bodyPr/>
                    <a:lstStyle/>
                    <a:p>
                      <a:pPr algn="ctr"/>
                      <a:r>
                        <a:rPr lang="it-IT" sz="800" dirty="0"/>
                        <a:t>Caratteristiche</a:t>
                      </a:r>
                    </a:p>
                  </a:txBody>
                  <a:tcPr marL="63305" marR="63305" marT="31652" marB="31652"/>
                </a:tc>
                <a:tc>
                  <a:txBody>
                    <a:bodyPr/>
                    <a:lstStyle/>
                    <a:p>
                      <a:pPr algn="ctr"/>
                      <a:r>
                        <a:rPr lang="it-IT" sz="800" dirty="0" err="1"/>
                        <a:t>D.Lgs.</a:t>
                      </a:r>
                      <a:r>
                        <a:rPr lang="it-IT" sz="800" dirty="0"/>
                        <a:t> 231/2001</a:t>
                      </a:r>
                    </a:p>
                  </a:txBody>
                  <a:tcPr marL="63305" marR="63305" marT="31652" marB="31652"/>
                </a:tc>
                <a:tc>
                  <a:txBody>
                    <a:bodyPr/>
                    <a:lstStyle/>
                    <a:p>
                      <a:pPr algn="ctr"/>
                      <a:r>
                        <a:rPr lang="it-IT" sz="800" dirty="0"/>
                        <a:t>TCF</a:t>
                      </a:r>
                    </a:p>
                  </a:txBody>
                  <a:tcPr marL="63305" marR="63305" marT="31652" marB="31652"/>
                </a:tc>
                <a:extLst>
                  <a:ext uri="{0D108BD9-81ED-4DB2-BD59-A6C34878D82A}">
                    <a16:rowId xmlns:a16="http://schemas.microsoft.com/office/drawing/2014/main" val="548635790"/>
                  </a:ext>
                </a:extLst>
              </a:tr>
              <a:tr h="822960">
                <a:tc>
                  <a:txBody>
                    <a:bodyPr/>
                    <a:lstStyle/>
                    <a:p>
                      <a:r>
                        <a:rPr lang="it-IT" sz="800" b="1" dirty="0">
                          <a:solidFill>
                            <a:schemeClr val="tx2"/>
                          </a:solidFill>
                        </a:rPr>
                        <a:t>Finalità</a:t>
                      </a:r>
                    </a:p>
                  </a:txBody>
                  <a:tcPr marL="63305" marR="63305" marT="31652" marB="31652"/>
                </a:tc>
                <a:tc>
                  <a:txBody>
                    <a:bodyPr/>
                    <a:lstStyle/>
                    <a:p>
                      <a:r>
                        <a:rPr lang="it-IT" sz="800" b="1" dirty="0">
                          <a:solidFill>
                            <a:schemeClr val="tx2"/>
                          </a:solidFill>
                        </a:rPr>
                        <a:t>Assicurare adeguati presidi di controllo dalla commissione dei reati tributari (ex. D.lgs. 74/2000) introdotti come reati presupposto 231</a:t>
                      </a:r>
                    </a:p>
                  </a:txBody>
                  <a:tcPr marL="63305" marR="63305" marT="31652" marB="31652"/>
                </a:tc>
                <a:tc>
                  <a:txBody>
                    <a:bodyPr/>
                    <a:lstStyle/>
                    <a:p>
                      <a:r>
                        <a:rPr lang="it-IT" sz="800" b="1" dirty="0">
                          <a:solidFill>
                            <a:schemeClr val="tx2"/>
                          </a:solidFill>
                        </a:rPr>
                        <a:t>Identificare, gestire e monitorare i presidi di controllo dalla commissione di tutti i rischi fiscali connessi ai tributi dovuti dalla Società</a:t>
                      </a:r>
                    </a:p>
                  </a:txBody>
                  <a:tcPr marL="63305" marR="63305" marT="31652" marB="31652"/>
                </a:tc>
                <a:extLst>
                  <a:ext uri="{0D108BD9-81ED-4DB2-BD59-A6C34878D82A}">
                    <a16:rowId xmlns:a16="http://schemas.microsoft.com/office/drawing/2014/main" val="2495642250"/>
                  </a:ext>
                </a:extLst>
              </a:tr>
              <a:tr h="822960">
                <a:tc>
                  <a:txBody>
                    <a:bodyPr/>
                    <a:lstStyle/>
                    <a:p>
                      <a:r>
                        <a:rPr lang="it-IT" sz="800" b="1" dirty="0">
                          <a:solidFill>
                            <a:schemeClr val="tx2"/>
                          </a:solidFill>
                        </a:rPr>
                        <a:t>Tributi in ambito</a:t>
                      </a:r>
                    </a:p>
                  </a:txBody>
                  <a:tcPr marL="63305" marR="63305" marT="31652" marB="31652"/>
                </a:tc>
                <a:tc>
                  <a:txBody>
                    <a:bodyPr/>
                    <a:lstStyle/>
                    <a:p>
                      <a:r>
                        <a:rPr lang="it-IT" sz="800" dirty="0">
                          <a:solidFill>
                            <a:schemeClr val="tx2"/>
                          </a:solidFill>
                        </a:rPr>
                        <a:t>IRES e IVA</a:t>
                      </a:r>
                    </a:p>
                  </a:txBody>
                  <a:tcPr marL="63305" marR="63305" marT="31652" marB="31652"/>
                </a:tc>
                <a:tc>
                  <a:txBody>
                    <a:bodyPr/>
                    <a:lstStyle/>
                    <a:p>
                      <a:pPr marL="171450" indent="-171450">
                        <a:buFont typeface="Arial" panose="020B0604020202020204" pitchFamily="34" charset="0"/>
                        <a:buChar char="•"/>
                      </a:pPr>
                      <a:r>
                        <a:rPr lang="it-IT" sz="800" dirty="0">
                          <a:solidFill>
                            <a:schemeClr val="tx2"/>
                          </a:solidFill>
                        </a:rPr>
                        <a:t>Tributi in ambito "cooperative compliance": IRES, IVA, IRAP, sostituto d'imposta, ritenute, imposta di bollo, imposta di registro, imposte sostitutive, FTT (Financial </a:t>
                      </a:r>
                      <a:r>
                        <a:rPr lang="it-IT" sz="800" dirty="0" err="1">
                          <a:solidFill>
                            <a:schemeClr val="tx2"/>
                          </a:solidFill>
                        </a:rPr>
                        <a:t>Transaction</a:t>
                      </a:r>
                      <a:r>
                        <a:rPr lang="it-IT" sz="800" dirty="0">
                          <a:solidFill>
                            <a:schemeClr val="tx2"/>
                          </a:solidFill>
                        </a:rPr>
                        <a:t> TAX), adempimenti correlati. </a:t>
                      </a:r>
                    </a:p>
                    <a:p>
                      <a:pPr marL="171450" indent="-171450">
                        <a:buFont typeface="Arial" panose="020B0604020202020204" pitchFamily="34" charset="0"/>
                        <a:buChar char="•"/>
                      </a:pPr>
                      <a:r>
                        <a:rPr lang="it-IT" sz="800" dirty="0">
                          <a:solidFill>
                            <a:schemeClr val="tx2"/>
                          </a:solidFill>
                        </a:rPr>
                        <a:t>Ulteriori tributi al di fuori dell'ambito "cooperative compliance": Tributi locali, adempimenti doganali, accise.</a:t>
                      </a:r>
                    </a:p>
                  </a:txBody>
                  <a:tcPr marL="63305" marR="63305" marT="31652" marB="31652"/>
                </a:tc>
                <a:extLst>
                  <a:ext uri="{0D108BD9-81ED-4DB2-BD59-A6C34878D82A}">
                    <a16:rowId xmlns:a16="http://schemas.microsoft.com/office/drawing/2014/main" val="3250663059"/>
                  </a:ext>
                </a:extLst>
              </a:tr>
              <a:tr h="2215662">
                <a:tc>
                  <a:txBody>
                    <a:bodyPr/>
                    <a:lstStyle/>
                    <a:p>
                      <a:r>
                        <a:rPr lang="it-IT" sz="800" b="1" dirty="0">
                          <a:solidFill>
                            <a:schemeClr val="tx2"/>
                          </a:solidFill>
                        </a:rPr>
                        <a:t>Impatti e benefici</a:t>
                      </a:r>
                    </a:p>
                  </a:txBody>
                  <a:tcPr marL="63305" marR="63305" marT="31652" marB="31652"/>
                </a:tc>
                <a:tc>
                  <a:txBody>
                    <a:bodyPr/>
                    <a:lstStyle/>
                    <a:p>
                      <a:pPr marL="171450" indent="-171450">
                        <a:buFont typeface="Arial" panose="020B0604020202020204" pitchFamily="34" charset="0"/>
                        <a:buChar char="•"/>
                      </a:pPr>
                      <a:r>
                        <a:rPr lang="it-IT" sz="800" b="1" dirty="0">
                          <a:solidFill>
                            <a:schemeClr val="tx2"/>
                          </a:solidFill>
                        </a:rPr>
                        <a:t>Miglioramento del Sistema di Controllo Interno e Gestione dei Rischi con particolare riferimento ai rischi fiscali con impatto 231</a:t>
                      </a:r>
                    </a:p>
                    <a:p>
                      <a:pPr marL="171450" indent="-171450">
                        <a:buFont typeface="Arial" panose="020B0604020202020204" pitchFamily="34" charset="0"/>
                        <a:buChar char="•"/>
                      </a:pPr>
                      <a:endParaRPr lang="it-IT" sz="800" b="1" dirty="0">
                        <a:solidFill>
                          <a:schemeClr val="tx2"/>
                        </a:solidFill>
                      </a:endParaRPr>
                    </a:p>
                    <a:p>
                      <a:pPr marL="171450" indent="-171450">
                        <a:buFont typeface="Arial" panose="020B0604020202020204" pitchFamily="34" charset="0"/>
                        <a:buChar char="•"/>
                      </a:pPr>
                      <a:r>
                        <a:rPr lang="it-IT" sz="800" b="1" i="1" dirty="0" err="1">
                          <a:solidFill>
                            <a:schemeClr val="tx2"/>
                          </a:solidFill>
                        </a:rPr>
                        <a:t>Elapsed</a:t>
                      </a:r>
                      <a:r>
                        <a:rPr lang="it-IT" sz="800" b="1" dirty="0">
                          <a:solidFill>
                            <a:schemeClr val="tx2"/>
                          </a:solidFill>
                        </a:rPr>
                        <a:t> temporale</a:t>
                      </a:r>
                      <a:r>
                        <a:rPr lang="it-IT" sz="800" dirty="0">
                          <a:solidFill>
                            <a:schemeClr val="tx2"/>
                          </a:solidFill>
                        </a:rPr>
                        <a:t> e impegno progettuale per l'aggiornamento del Modello relativamente </a:t>
                      </a:r>
                      <a:r>
                        <a:rPr lang="it-IT" sz="800" b="1" dirty="0">
                          <a:solidFill>
                            <a:schemeClr val="tx2"/>
                          </a:solidFill>
                        </a:rPr>
                        <a:t>contenuto</a:t>
                      </a:r>
                    </a:p>
                    <a:p>
                      <a:pPr marL="171450" indent="-171450">
                        <a:buFont typeface="Arial" panose="020B0604020202020204" pitchFamily="34" charset="0"/>
                        <a:buChar char="•"/>
                      </a:pPr>
                      <a:endParaRPr lang="it-IT" sz="800" b="1" dirty="0">
                        <a:solidFill>
                          <a:schemeClr val="tx2"/>
                        </a:solidFill>
                      </a:endParaRPr>
                    </a:p>
                    <a:p>
                      <a:pPr marL="171450" indent="-171450">
                        <a:buFont typeface="Arial" panose="020B0604020202020204" pitchFamily="34" charset="0"/>
                        <a:buChar char="•"/>
                      </a:pPr>
                      <a:r>
                        <a:rPr lang="it-IT" sz="800" b="1" dirty="0">
                          <a:solidFill>
                            <a:schemeClr val="tx2"/>
                          </a:solidFill>
                        </a:rPr>
                        <a:t>Limitata "coverage" del rischio fiscale </a:t>
                      </a:r>
                      <a:r>
                        <a:rPr lang="it-IT" sz="800" dirty="0">
                          <a:solidFill>
                            <a:schemeClr val="tx2"/>
                          </a:solidFill>
                        </a:rPr>
                        <a:t>ai soli reati tributari introdotti nel </a:t>
                      </a:r>
                      <a:r>
                        <a:rPr lang="it-IT" sz="800" dirty="0" err="1">
                          <a:solidFill>
                            <a:schemeClr val="tx2"/>
                          </a:solidFill>
                        </a:rPr>
                        <a:t>D.Lgs</a:t>
                      </a:r>
                      <a:r>
                        <a:rPr lang="it-IT" sz="800" dirty="0">
                          <a:solidFill>
                            <a:schemeClr val="tx2"/>
                          </a:solidFill>
                        </a:rPr>
                        <a:t> 231</a:t>
                      </a:r>
                    </a:p>
                  </a:txBody>
                  <a:tcPr marL="63305" marR="63305" marT="31652" marB="31652"/>
                </a:tc>
                <a:tc>
                  <a:txBody>
                    <a:bodyPr/>
                    <a:lstStyle/>
                    <a:p>
                      <a:pPr marL="171450" indent="-171450">
                        <a:buFont typeface="Arial" panose="020B0604020202020204" pitchFamily="34" charset="0"/>
                        <a:buChar char="•"/>
                      </a:pPr>
                      <a:r>
                        <a:rPr lang="it-IT" sz="800" b="1" dirty="0">
                          <a:solidFill>
                            <a:schemeClr val="tx2"/>
                          </a:solidFill>
                        </a:rPr>
                        <a:t>Maggiore </a:t>
                      </a:r>
                      <a:r>
                        <a:rPr lang="it-IT" sz="800" b="1" i="1" dirty="0" err="1">
                          <a:solidFill>
                            <a:schemeClr val="tx2"/>
                          </a:solidFill>
                        </a:rPr>
                        <a:t>elapsed</a:t>
                      </a:r>
                      <a:r>
                        <a:rPr lang="it-IT" sz="800" b="1" i="1" dirty="0">
                          <a:solidFill>
                            <a:schemeClr val="tx2"/>
                          </a:solidFill>
                        </a:rPr>
                        <a:t> </a:t>
                      </a:r>
                      <a:r>
                        <a:rPr lang="it-IT" sz="800" b="1" dirty="0">
                          <a:solidFill>
                            <a:schemeClr val="tx2"/>
                          </a:solidFill>
                        </a:rPr>
                        <a:t>temporale</a:t>
                      </a:r>
                      <a:r>
                        <a:rPr lang="it-IT" sz="800" dirty="0">
                          <a:solidFill>
                            <a:schemeClr val="tx2"/>
                          </a:solidFill>
                        </a:rPr>
                        <a:t> per la definizione di un TCF completo e impegno progettuale più consistente, in particolare in termini di coinvolgimento delle funzioni di Business.</a:t>
                      </a:r>
                    </a:p>
                    <a:p>
                      <a:pPr marL="171450" indent="-171450">
                        <a:buFont typeface="Arial" panose="020B0604020202020204" pitchFamily="34" charset="0"/>
                        <a:buChar char="•"/>
                      </a:pPr>
                      <a:endParaRPr lang="it-IT" sz="800" dirty="0">
                        <a:solidFill>
                          <a:schemeClr val="tx2"/>
                        </a:solidFill>
                      </a:endParaRPr>
                    </a:p>
                    <a:p>
                      <a:pPr marL="171450" indent="-171450">
                        <a:buFont typeface="Arial" panose="020B0604020202020204" pitchFamily="34" charset="0"/>
                        <a:buChar char="•"/>
                      </a:pPr>
                      <a:r>
                        <a:rPr lang="it-IT" sz="800" b="1" dirty="0">
                          <a:solidFill>
                            <a:schemeClr val="tx2"/>
                          </a:solidFill>
                        </a:rPr>
                        <a:t>Miglioramento complessivo del Sistema di Controllo Interno e Gestione dei Rischi con particolare riferimento ai rischi fiscali nel loro complesso (compresi quelli in ambito 231)</a:t>
                      </a:r>
                    </a:p>
                    <a:p>
                      <a:pPr marL="171450" indent="-171450">
                        <a:buFont typeface="Arial" panose="020B0604020202020204" pitchFamily="34" charset="0"/>
                        <a:buChar char="•"/>
                      </a:pPr>
                      <a:endParaRPr lang="it-IT" sz="800" b="1" dirty="0">
                        <a:solidFill>
                          <a:schemeClr val="tx2"/>
                        </a:solidFill>
                      </a:endParaRPr>
                    </a:p>
                    <a:p>
                      <a:pPr marL="171450" indent="-171450">
                        <a:buFont typeface="Arial" panose="020B0604020202020204" pitchFamily="34" charset="0"/>
                        <a:buChar char="•"/>
                      </a:pPr>
                      <a:r>
                        <a:rPr lang="it-IT" sz="800" b="1" dirty="0">
                          <a:solidFill>
                            <a:schemeClr val="tx2"/>
                          </a:solidFill>
                        </a:rPr>
                        <a:t>Rafforzamento della governance</a:t>
                      </a:r>
                      <a:r>
                        <a:rPr lang="it-IT" sz="800" dirty="0">
                          <a:solidFill>
                            <a:schemeClr val="tx2"/>
                          </a:solidFill>
                        </a:rPr>
                        <a:t>, attraverso l'istituzione di un </a:t>
                      </a:r>
                      <a:r>
                        <a:rPr lang="it-IT" sz="800" i="1" dirty="0">
                          <a:solidFill>
                            <a:schemeClr val="tx2"/>
                          </a:solidFill>
                        </a:rPr>
                        <a:t>Tax Risk Manager </a:t>
                      </a:r>
                      <a:r>
                        <a:rPr lang="it-IT" sz="800" dirty="0">
                          <a:solidFill>
                            <a:schemeClr val="tx2"/>
                          </a:solidFill>
                        </a:rPr>
                        <a:t>con il compito di aggiornare il framework e svolgere </a:t>
                      </a:r>
                      <a:r>
                        <a:rPr lang="it-IT" sz="800" u="sng" dirty="0">
                          <a:solidFill>
                            <a:schemeClr val="tx2"/>
                          </a:solidFill>
                        </a:rPr>
                        <a:t>attività di testing e verifica di II livello</a:t>
                      </a:r>
                      <a:r>
                        <a:rPr lang="it-IT" sz="800" dirty="0">
                          <a:solidFill>
                            <a:schemeClr val="tx2"/>
                          </a:solidFill>
                        </a:rPr>
                        <a:t>.</a:t>
                      </a:r>
                    </a:p>
                    <a:p>
                      <a:pPr marL="171450" indent="-171450">
                        <a:buFont typeface="Arial" panose="020B0604020202020204" pitchFamily="34" charset="0"/>
                        <a:buChar char="•"/>
                      </a:pPr>
                      <a:endParaRPr lang="it-IT" sz="800" dirty="0">
                        <a:solidFill>
                          <a:schemeClr val="tx2"/>
                        </a:solidFill>
                      </a:endParaRPr>
                    </a:p>
                    <a:p>
                      <a:pPr marL="171450" indent="-171450">
                        <a:buFont typeface="Arial" panose="020B0604020202020204" pitchFamily="34" charset="0"/>
                        <a:buChar char="•"/>
                      </a:pPr>
                      <a:r>
                        <a:rPr lang="it-IT" sz="800" b="1" dirty="0">
                          <a:solidFill>
                            <a:schemeClr val="tx2"/>
                          </a:solidFill>
                        </a:rPr>
                        <a:t>Ulteriori vantaggi </a:t>
                      </a:r>
                      <a:r>
                        <a:rPr lang="it-IT" sz="800" dirty="0">
                          <a:solidFill>
                            <a:schemeClr val="tx2"/>
                          </a:solidFill>
                        </a:rPr>
                        <a:t>per soggetti che accedono al regime di </a:t>
                      </a:r>
                      <a:r>
                        <a:rPr lang="it-IT" sz="800" b="1" dirty="0">
                          <a:solidFill>
                            <a:schemeClr val="tx2"/>
                          </a:solidFill>
                        </a:rPr>
                        <a:t>adempimento collaborativo </a:t>
                      </a:r>
                      <a:r>
                        <a:rPr lang="it-IT" sz="800" dirty="0">
                          <a:solidFill>
                            <a:schemeClr val="tx2"/>
                          </a:solidFill>
                        </a:rPr>
                        <a:t>con l'Agenzia delle Entrate</a:t>
                      </a:r>
                      <a:r>
                        <a:rPr lang="it-IT" sz="800" dirty="0"/>
                        <a:t>.</a:t>
                      </a:r>
                      <a:endParaRPr lang="it-IT" sz="800" dirty="0">
                        <a:solidFill>
                          <a:schemeClr val="tx2"/>
                        </a:solidFill>
                      </a:endParaRPr>
                    </a:p>
                  </a:txBody>
                  <a:tcPr marL="63305" marR="63305" marT="31652" marB="31652"/>
                </a:tc>
                <a:extLst>
                  <a:ext uri="{0D108BD9-81ED-4DB2-BD59-A6C34878D82A}">
                    <a16:rowId xmlns:a16="http://schemas.microsoft.com/office/drawing/2014/main" val="2006665924"/>
                  </a:ext>
                </a:extLst>
              </a:tr>
            </a:tbl>
          </a:graphicData>
        </a:graphic>
      </p:graphicFrame>
      <p:sp>
        <p:nvSpPr>
          <p:cNvPr id="8" name="Rectangle 7">
            <a:extLst>
              <a:ext uri="{FF2B5EF4-FFF2-40B4-BE49-F238E27FC236}">
                <a16:creationId xmlns:a16="http://schemas.microsoft.com/office/drawing/2014/main" id="{52DE8396-E71C-41F4-A0D7-3A8B5CC15543}"/>
              </a:ext>
            </a:extLst>
          </p:cNvPr>
          <p:cNvSpPr/>
          <p:nvPr/>
        </p:nvSpPr>
        <p:spPr>
          <a:xfrm>
            <a:off x="676887" y="2223423"/>
            <a:ext cx="1599634" cy="3620094"/>
          </a:xfrm>
          <a:prstGeom prst="rect">
            <a:avLst/>
          </a:prstGeom>
        </p:spPr>
        <p:txBody>
          <a:bodyPr wrap="square">
            <a:spAutoFit/>
          </a:bodyPr>
          <a:lstStyle/>
          <a:p>
            <a:pPr algn="l" defTabSz="844083" rtl="0"/>
            <a:r>
              <a:rPr lang="it-IT" sz="969" b="1" kern="1200" dirty="0">
                <a:solidFill>
                  <a:srgbClr val="00338D"/>
                </a:solidFill>
                <a:latin typeface="Arial"/>
                <a:ea typeface="+mn-ea"/>
                <a:cs typeface="+mn-cs"/>
              </a:rPr>
              <a:t>Verso un Modello di controllo integrato</a:t>
            </a:r>
          </a:p>
          <a:p>
            <a:pPr algn="l" defTabSz="844083" rtl="0"/>
            <a:endParaRPr lang="it-IT" sz="969" b="1" kern="1200" dirty="0">
              <a:solidFill>
                <a:srgbClr val="00338D"/>
              </a:solidFill>
              <a:latin typeface="Arial"/>
              <a:ea typeface="+mn-ea"/>
              <a:cs typeface="+mn-cs"/>
            </a:endParaRPr>
          </a:p>
          <a:p>
            <a:pPr algn="l" defTabSz="844083" rtl="0"/>
            <a:r>
              <a:rPr lang="it-IT" sz="738" kern="1200" dirty="0">
                <a:solidFill>
                  <a:srgbClr val="000000"/>
                </a:solidFill>
                <a:latin typeface="Arial"/>
                <a:ea typeface="+mn-ea"/>
                <a:cs typeface="+mn-cs"/>
              </a:rPr>
              <a:t>Un adeguato Sistema di Controllo Interno e Gestione dei Rischi (SCIGR) deve prevedere presidi funzionali che garantiscano efficace gestione dei principali rischi a cui è esposta la Società.</a:t>
            </a:r>
          </a:p>
          <a:p>
            <a:pPr algn="l" defTabSz="844083" rtl="0"/>
            <a:r>
              <a:rPr lang="it-IT" sz="738" b="1" kern="1200" dirty="0">
                <a:solidFill>
                  <a:srgbClr val="00338D"/>
                </a:solidFill>
                <a:latin typeface="Arial"/>
                <a:ea typeface="+mn-ea"/>
                <a:cs typeface="+mn-cs"/>
              </a:rPr>
              <a:t>In tale ottica il Modello 231, che rappresenta una componente fondamentale dei Sistemi di Controllo Interno, dovrà prevedere principi di controllo specifici per presidiare il rischio fiscale nelle sue diverse accezioni e definire strumenti attuativi che siano integrati nei processi aziendali.</a:t>
            </a:r>
          </a:p>
          <a:p>
            <a:pPr algn="l" defTabSz="844083" rtl="0"/>
            <a:endParaRPr lang="it-IT" sz="738" b="1" kern="1200" dirty="0">
              <a:solidFill>
                <a:srgbClr val="00338D"/>
              </a:solidFill>
              <a:latin typeface="Arial"/>
              <a:ea typeface="+mn-ea"/>
              <a:cs typeface="+mn-cs"/>
            </a:endParaRPr>
          </a:p>
          <a:p>
            <a:pPr algn="l" defTabSz="844083" rtl="0"/>
            <a:r>
              <a:rPr lang="it-IT" sz="738" b="1" kern="1200" dirty="0">
                <a:solidFill>
                  <a:srgbClr val="00338D"/>
                </a:solidFill>
                <a:latin typeface="Arial"/>
                <a:ea typeface="+mn-ea"/>
                <a:cs typeface="+mn-cs"/>
              </a:rPr>
              <a:t>L'ulteriore evoluzione</a:t>
            </a:r>
            <a:r>
              <a:rPr lang="it-IT" sz="738" kern="1200" dirty="0">
                <a:solidFill>
                  <a:srgbClr val="00338D"/>
                </a:solidFill>
                <a:latin typeface="Arial"/>
                <a:ea typeface="+mn-ea"/>
                <a:cs typeface="+mn-cs"/>
              </a:rPr>
              <a:t>, in linea con le </a:t>
            </a:r>
            <a:r>
              <a:rPr lang="it-IT" sz="738" i="1" kern="1200" dirty="0" err="1">
                <a:solidFill>
                  <a:srgbClr val="00338D"/>
                </a:solidFill>
                <a:latin typeface="Arial"/>
                <a:ea typeface="+mn-ea"/>
                <a:cs typeface="+mn-cs"/>
              </a:rPr>
              <a:t>leading</a:t>
            </a:r>
            <a:r>
              <a:rPr lang="it-IT" sz="738" i="1" kern="1200" dirty="0">
                <a:solidFill>
                  <a:srgbClr val="00338D"/>
                </a:solidFill>
                <a:latin typeface="Arial"/>
                <a:ea typeface="+mn-ea"/>
                <a:cs typeface="+mn-cs"/>
              </a:rPr>
              <a:t> practice</a:t>
            </a:r>
            <a:r>
              <a:rPr lang="it-IT" sz="738" kern="1200" dirty="0">
                <a:solidFill>
                  <a:srgbClr val="00338D"/>
                </a:solidFill>
                <a:latin typeface="Arial"/>
                <a:ea typeface="+mn-ea"/>
                <a:cs typeface="+mn-cs"/>
              </a:rPr>
              <a:t>, </a:t>
            </a:r>
            <a:r>
              <a:rPr lang="it-IT" sz="738" b="1" kern="1200" dirty="0">
                <a:solidFill>
                  <a:srgbClr val="00338D"/>
                </a:solidFill>
                <a:latin typeface="Arial"/>
                <a:ea typeface="+mn-ea"/>
                <a:cs typeface="+mn-cs"/>
              </a:rPr>
              <a:t>è la ricerca di sistemi di controllo che assicurino sinergia e integrazione con gli altri modelli e programmi di compliance </a:t>
            </a:r>
            <a:r>
              <a:rPr lang="it-IT" sz="738" kern="1200" dirty="0">
                <a:solidFill>
                  <a:srgbClr val="00338D"/>
                </a:solidFill>
                <a:latin typeface="Arial"/>
                <a:ea typeface="+mn-ea"/>
                <a:cs typeface="+mn-cs"/>
              </a:rPr>
              <a:t>diffusi a livello aziendale, garantendo allo stesso tempo efficienza e maggiore livello di </a:t>
            </a:r>
            <a:r>
              <a:rPr lang="it-IT" sz="738" kern="1200" dirty="0" err="1">
                <a:solidFill>
                  <a:srgbClr val="00338D"/>
                </a:solidFill>
                <a:latin typeface="Arial"/>
                <a:ea typeface="+mn-ea"/>
                <a:cs typeface="+mn-cs"/>
              </a:rPr>
              <a:t>assurance</a:t>
            </a:r>
            <a:r>
              <a:rPr lang="it-IT" sz="831" kern="1200" dirty="0">
                <a:solidFill>
                  <a:srgbClr val="00338D"/>
                </a:solidFill>
                <a:latin typeface="Arial"/>
                <a:ea typeface="+mn-ea"/>
                <a:cs typeface="+mn-cs"/>
              </a:rPr>
              <a:t>.</a:t>
            </a:r>
          </a:p>
        </p:txBody>
      </p:sp>
      <p:sp>
        <p:nvSpPr>
          <p:cNvPr id="2" name="Rettangolo 1">
            <a:extLst>
              <a:ext uri="{FF2B5EF4-FFF2-40B4-BE49-F238E27FC236}">
                <a16:creationId xmlns:a16="http://schemas.microsoft.com/office/drawing/2014/main" id="{0AC74F8B-20D1-1D23-9EA5-F3457038611D}"/>
              </a:ext>
            </a:extLst>
          </p:cNvPr>
          <p:cNvSpPr/>
          <p:nvPr/>
        </p:nvSpPr>
        <p:spPr>
          <a:xfrm>
            <a:off x="37253" y="487036"/>
            <a:ext cx="533399" cy="642427"/>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b"/>
          <a:lstStyle/>
          <a:p>
            <a:pPr algn="r" defTabSz="844083" rtl="0"/>
            <a:r>
              <a:rPr lang="it-IT" sz="3692" b="1" kern="1200" dirty="0">
                <a:solidFill>
                  <a:srgbClr val="FFFFFF"/>
                </a:solidFill>
                <a:latin typeface="KPMG Bold"/>
              </a:rPr>
              <a:t>5.2</a:t>
            </a:r>
          </a:p>
        </p:txBody>
      </p:sp>
    </p:spTree>
    <p:extLst>
      <p:ext uri="{BB962C8B-B14F-4D97-AF65-F5344CB8AC3E}">
        <p14:creationId xmlns:p14="http://schemas.microsoft.com/office/powerpoint/2010/main" val="42906174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D438A9-B4C7-4279-B5A4-2F51D92250D6}"/>
              </a:ext>
            </a:extLst>
          </p:cNvPr>
          <p:cNvSpPr>
            <a:spLocks noGrp="1"/>
          </p:cNvSpPr>
          <p:nvPr>
            <p:ph type="ctrTitle"/>
          </p:nvPr>
        </p:nvSpPr>
        <p:spPr>
          <a:xfrm>
            <a:off x="3006731" y="3704616"/>
            <a:ext cx="4609250" cy="1775399"/>
          </a:xfrm>
        </p:spPr>
        <p:txBody>
          <a:bodyPr/>
          <a:lstStyle/>
          <a:p>
            <a:r>
              <a:rPr lang="en-GB" sz="6600" dirty="0">
                <a:solidFill>
                  <a:srgbClr val="FFFFFF"/>
                </a:solidFill>
                <a:latin typeface="KPMG Bold"/>
              </a:rPr>
              <a:t>Dott. Fabio Egidi</a:t>
            </a:r>
            <a:endParaRPr lang="en-GB" dirty="0"/>
          </a:p>
        </p:txBody>
      </p:sp>
      <p:sp>
        <p:nvSpPr>
          <p:cNvPr id="7" name="Text Placeholder 6">
            <a:extLst>
              <a:ext uri="{FF2B5EF4-FFF2-40B4-BE49-F238E27FC236}">
                <a16:creationId xmlns:a16="http://schemas.microsoft.com/office/drawing/2014/main" id="{1AEFE419-A7DE-4817-9181-BCE1FB818998}"/>
              </a:ext>
            </a:extLst>
          </p:cNvPr>
          <p:cNvSpPr>
            <a:spLocks noGrp="1"/>
          </p:cNvSpPr>
          <p:nvPr>
            <p:ph type="body" sz="quarter" idx="12"/>
          </p:nvPr>
        </p:nvSpPr>
        <p:spPr>
          <a:xfrm>
            <a:off x="3006731" y="1271925"/>
            <a:ext cx="4064628" cy="1882438"/>
          </a:xfrm>
        </p:spPr>
        <p:txBody>
          <a:bodyPr/>
          <a:lstStyle/>
          <a:p>
            <a:r>
              <a:rPr lang="en-GB" sz="7385" dirty="0">
                <a:solidFill>
                  <a:srgbClr val="76D2FF"/>
                </a:solidFill>
              </a:rPr>
              <a:t>Grazie</a:t>
            </a:r>
          </a:p>
          <a:p>
            <a:endParaRPr lang="en-GB" sz="7385" dirty="0">
              <a:solidFill>
                <a:srgbClr val="76D2FF"/>
              </a:solidFill>
            </a:endParaRPr>
          </a:p>
        </p:txBody>
      </p:sp>
      <p:sp>
        <p:nvSpPr>
          <p:cNvPr id="6" name="Text Placeholder 5">
            <a:extLst>
              <a:ext uri="{FF2B5EF4-FFF2-40B4-BE49-F238E27FC236}">
                <a16:creationId xmlns:a16="http://schemas.microsoft.com/office/drawing/2014/main" id="{AA91BEFB-DE49-422D-A773-2AA5DD36E739}"/>
              </a:ext>
            </a:extLst>
          </p:cNvPr>
          <p:cNvSpPr>
            <a:spLocks noGrp="1"/>
          </p:cNvSpPr>
          <p:nvPr>
            <p:ph type="body" sz="quarter" idx="11"/>
          </p:nvPr>
        </p:nvSpPr>
        <p:spPr>
          <a:xfrm>
            <a:off x="3014230" y="5141163"/>
            <a:ext cx="5396370" cy="369332"/>
          </a:xfrm>
        </p:spPr>
        <p:txBody>
          <a:bodyPr/>
          <a:lstStyle/>
          <a:p>
            <a:pPr defTabSz="844083">
              <a:spcAft>
                <a:spcPts val="0"/>
              </a:spcAft>
            </a:pPr>
            <a:r>
              <a:rPr lang="it-IT" sz="2400" b="0" dirty="0">
                <a:latin typeface="KPMG Bold"/>
              </a:rPr>
              <a:t>Dottore Commercialista e </a:t>
            </a:r>
            <a:r>
              <a:rPr lang="it-IT" sz="2400" b="0">
                <a:latin typeface="KPMG Bold"/>
              </a:rPr>
              <a:t>revisore contabile</a:t>
            </a:r>
            <a:endParaRPr lang="it-IT" sz="2400" b="0" dirty="0">
              <a:latin typeface="KPMG Bold"/>
            </a:endParaRPr>
          </a:p>
        </p:txBody>
      </p:sp>
    </p:spTree>
    <p:extLst>
      <p:ext uri="{BB962C8B-B14F-4D97-AF65-F5344CB8AC3E}">
        <p14:creationId xmlns:p14="http://schemas.microsoft.com/office/powerpoint/2010/main" val="19015701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DV_DRAFT" val="TRUE"/>
</p:tagLst>
</file>

<file path=ppt/tags/tag10.xml><?xml version="1.0" encoding="utf-8"?>
<p:tagLst xmlns:a="http://schemas.openxmlformats.org/drawingml/2006/main" xmlns:r="http://schemas.openxmlformats.org/officeDocument/2006/relationships" xmlns:p="http://schemas.openxmlformats.org/presentationml/2006/main">
  <p:tag name="ADV_COPYRIGHT" val="TRUE"/>
</p:tagLst>
</file>

<file path=ppt/tags/tag11.xml><?xml version="1.0" encoding="utf-8"?>
<p:tagLst xmlns:a="http://schemas.openxmlformats.org/drawingml/2006/main" xmlns:r="http://schemas.openxmlformats.org/officeDocument/2006/relationships" xmlns:p="http://schemas.openxmlformats.org/presentationml/2006/main">
  <p:tag name="ADV_DRAFT" val="TRUE"/>
</p:tagLst>
</file>

<file path=ppt/tags/tag12.xml><?xml version="1.0" encoding="utf-8"?>
<p:tagLst xmlns:a="http://schemas.openxmlformats.org/drawingml/2006/main" xmlns:r="http://schemas.openxmlformats.org/officeDocument/2006/relationships" xmlns:p="http://schemas.openxmlformats.org/presentationml/2006/main">
  <p:tag name="ADV_DRAFT" val="TRUE"/>
</p:tagLst>
</file>

<file path=ppt/tags/tag13.xml><?xml version="1.0" encoding="utf-8"?>
<p:tagLst xmlns:a="http://schemas.openxmlformats.org/drawingml/2006/main" xmlns:r="http://schemas.openxmlformats.org/officeDocument/2006/relationships" xmlns:p="http://schemas.openxmlformats.org/presentationml/2006/main">
  <p:tag name="ADV_DRAFT" val="TRUE"/>
</p:tagLst>
</file>

<file path=ppt/tags/tag14.xml><?xml version="1.0" encoding="utf-8"?>
<p:tagLst xmlns:a="http://schemas.openxmlformats.org/drawingml/2006/main" xmlns:r="http://schemas.openxmlformats.org/officeDocument/2006/relationships" xmlns:p="http://schemas.openxmlformats.org/presentationml/2006/main">
  <p:tag name="ADV_DRAFT" val="TRUE"/>
</p:tagLst>
</file>

<file path=ppt/tags/tag15.xml><?xml version="1.0" encoding="utf-8"?>
<p:tagLst xmlns:a="http://schemas.openxmlformats.org/drawingml/2006/main" xmlns:r="http://schemas.openxmlformats.org/officeDocument/2006/relationships" xmlns:p="http://schemas.openxmlformats.org/presentationml/2006/main">
  <p:tag name="ADV_COPYRIGHT" val="TRUE"/>
</p:tagLst>
</file>

<file path=ppt/tags/tag16.xml><?xml version="1.0" encoding="utf-8"?>
<p:tagLst xmlns:a="http://schemas.openxmlformats.org/drawingml/2006/main" xmlns:r="http://schemas.openxmlformats.org/officeDocument/2006/relationships" xmlns:p="http://schemas.openxmlformats.org/presentationml/2006/main">
  <p:tag name="ADV_COPYRIGHT" val="TRUE"/>
</p:tagLst>
</file>

<file path=ppt/tags/tag17.xml><?xml version="1.0" encoding="utf-8"?>
<p:tagLst xmlns:a="http://schemas.openxmlformats.org/drawingml/2006/main" xmlns:r="http://schemas.openxmlformats.org/officeDocument/2006/relationships" xmlns:p="http://schemas.openxmlformats.org/presentationml/2006/main">
  <p:tag name="ADV_COPYRIGHT" val="TRUE"/>
</p:tagLst>
</file>

<file path=ppt/tags/tag18.xml><?xml version="1.0" encoding="utf-8"?>
<p:tagLst xmlns:a="http://schemas.openxmlformats.org/drawingml/2006/main" xmlns:r="http://schemas.openxmlformats.org/officeDocument/2006/relationships" xmlns:p="http://schemas.openxmlformats.org/presentationml/2006/main">
  <p:tag name="ADV_COPYRIGHT" val="TRUE"/>
</p:tagLst>
</file>

<file path=ppt/tags/tag19.xml><?xml version="1.0" encoding="utf-8"?>
<p:tagLst xmlns:a="http://schemas.openxmlformats.org/drawingml/2006/main" xmlns:r="http://schemas.openxmlformats.org/officeDocument/2006/relationships" xmlns:p="http://schemas.openxmlformats.org/presentationml/2006/main">
  <p:tag name="ADV_COPYRIGHT" val="TRUE"/>
</p:tagLst>
</file>

<file path=ppt/tags/tag2.xml><?xml version="1.0" encoding="utf-8"?>
<p:tagLst xmlns:a="http://schemas.openxmlformats.org/drawingml/2006/main" xmlns:r="http://schemas.openxmlformats.org/officeDocument/2006/relationships" xmlns:p="http://schemas.openxmlformats.org/presentationml/2006/main">
  <p:tag name="ADV_COPYRIGHT" val="TRUE"/>
</p:tagLst>
</file>

<file path=ppt/tags/tag20.xml><?xml version="1.0" encoding="utf-8"?>
<p:tagLst xmlns:a="http://schemas.openxmlformats.org/drawingml/2006/main" xmlns:r="http://schemas.openxmlformats.org/officeDocument/2006/relationships" xmlns:p="http://schemas.openxmlformats.org/presentationml/2006/main">
  <p:tag name="ADV_TOP" val="104,7343"/>
  <p:tag name="ADV_LEFT" val="78,61417"/>
  <p:tag name="ADV_HEIGHT" val="118,385"/>
  <p:tag name="ADV_WIDTH" val="139,25"/>
</p:tagLst>
</file>

<file path=ppt/tags/tag21.xml><?xml version="1.0" encoding="utf-8"?>
<p:tagLst xmlns:a="http://schemas.openxmlformats.org/drawingml/2006/main" xmlns:r="http://schemas.openxmlformats.org/officeDocument/2006/relationships" xmlns:p="http://schemas.openxmlformats.org/presentationml/2006/main">
  <p:tag name="FASFONT" val="Univers55"/>
</p:tagLst>
</file>

<file path=ppt/tags/tag22.xml><?xml version="1.0" encoding="utf-8"?>
<p:tagLst xmlns:a="http://schemas.openxmlformats.org/drawingml/2006/main" xmlns:r="http://schemas.openxmlformats.org/officeDocument/2006/relationships" xmlns:p="http://schemas.openxmlformats.org/presentationml/2006/main">
  <p:tag name="FASFONT" val="Univers55"/>
</p:tagLst>
</file>

<file path=ppt/tags/tag23.xml><?xml version="1.0" encoding="utf-8"?>
<p:tagLst xmlns:a="http://schemas.openxmlformats.org/drawingml/2006/main" xmlns:r="http://schemas.openxmlformats.org/officeDocument/2006/relationships" xmlns:p="http://schemas.openxmlformats.org/presentationml/2006/main">
  <p:tag name="FASFONT" val="Univers55"/>
</p:tagLst>
</file>

<file path=ppt/tags/tag24.xml><?xml version="1.0" encoding="utf-8"?>
<p:tagLst xmlns:a="http://schemas.openxmlformats.org/drawingml/2006/main" xmlns:r="http://schemas.openxmlformats.org/officeDocument/2006/relationships" xmlns:p="http://schemas.openxmlformats.org/presentationml/2006/main">
  <p:tag name="FAS_TOP" val="390.875"/>
  <p:tag name="FAS_LEFT" val="31.375"/>
  <p:tag name="FAS_HEIGHT" val="49.5"/>
  <p:tag name="FAS_WIDTH" val="29.75"/>
</p:tagLst>
</file>

<file path=ppt/tags/tag25.xml><?xml version="1.0" encoding="utf-8"?>
<p:tagLst xmlns:a="http://schemas.openxmlformats.org/drawingml/2006/main" xmlns:r="http://schemas.openxmlformats.org/officeDocument/2006/relationships" xmlns:p="http://schemas.openxmlformats.org/presentationml/2006/main">
  <p:tag name="FAS_TOP" val="390.875"/>
  <p:tag name="FAS_LEFT" val="31.375"/>
  <p:tag name="FAS_HEIGHT" val="49.5"/>
  <p:tag name="FAS_WIDTH" val="29.75"/>
</p:tagLst>
</file>

<file path=ppt/tags/tag26.xml><?xml version="1.0" encoding="utf-8"?>
<p:tagLst xmlns:a="http://schemas.openxmlformats.org/drawingml/2006/main" xmlns:r="http://schemas.openxmlformats.org/officeDocument/2006/relationships" xmlns:p="http://schemas.openxmlformats.org/presentationml/2006/main">
  <p:tag name="FASFONT" val="Univers55"/>
  <p:tag name="ADV_TOP" val="432,375"/>
  <p:tag name="ADV_LEFT" val="78,6141"/>
  <p:tag name="ADV_HEIGHT" val="30,37504"/>
  <p:tag name="ADV_WIDTH" val="802,7717"/>
</p:tagLst>
</file>

<file path=ppt/tags/tag27.xml><?xml version="1.0" encoding="utf-8"?>
<p:tagLst xmlns:a="http://schemas.openxmlformats.org/drawingml/2006/main" xmlns:r="http://schemas.openxmlformats.org/officeDocument/2006/relationships" xmlns:p="http://schemas.openxmlformats.org/presentationml/2006/main">
  <p:tag name="FASFONT" val="Univers55"/>
  <p:tag name="ADV_TOP" val="432,375"/>
  <p:tag name="ADV_LEFT" val="78,6141"/>
  <p:tag name="ADV_HEIGHT" val="30,37504"/>
  <p:tag name="ADV_WIDTH" val="802,7717"/>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StVrU4RDUKfKa4j75ate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StVrU4RDUKfKa4j75ateQ"/>
</p:tagLst>
</file>

<file path=ppt/tags/tag3.xml><?xml version="1.0" encoding="utf-8"?>
<p:tagLst xmlns:a="http://schemas.openxmlformats.org/drawingml/2006/main" xmlns:r="http://schemas.openxmlformats.org/officeDocument/2006/relationships" xmlns:p="http://schemas.openxmlformats.org/presentationml/2006/main">
  <p:tag name="ADV_DRAFT" val="TRU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StVrU4RDUKfKa4j75ate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StVrU4RDUKfKa4j75ate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StVrU4RDUKfKa4j75ate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StVrU4RDUKfKa4j75ateQ"/>
</p:tagLst>
</file>

<file path=ppt/tags/tag4.xml><?xml version="1.0" encoding="utf-8"?>
<p:tagLst xmlns:a="http://schemas.openxmlformats.org/drawingml/2006/main" xmlns:r="http://schemas.openxmlformats.org/officeDocument/2006/relationships" xmlns:p="http://schemas.openxmlformats.org/presentationml/2006/main">
  <p:tag name="ADV_COPYRIGHT" val="TRUE"/>
</p:tagLst>
</file>

<file path=ppt/tags/tag5.xml><?xml version="1.0" encoding="utf-8"?>
<p:tagLst xmlns:a="http://schemas.openxmlformats.org/drawingml/2006/main" xmlns:r="http://schemas.openxmlformats.org/officeDocument/2006/relationships" xmlns:p="http://schemas.openxmlformats.org/presentationml/2006/main">
  <p:tag name="ADV_DRAFT" val="TRUE"/>
</p:tagLst>
</file>

<file path=ppt/tags/tag6.xml><?xml version="1.0" encoding="utf-8"?>
<p:tagLst xmlns:a="http://schemas.openxmlformats.org/drawingml/2006/main" xmlns:r="http://schemas.openxmlformats.org/officeDocument/2006/relationships" xmlns:p="http://schemas.openxmlformats.org/presentationml/2006/main">
  <p:tag name="ADV_COPYRIGHT" val="TRUE"/>
</p:tagLst>
</file>

<file path=ppt/tags/tag7.xml><?xml version="1.0" encoding="utf-8"?>
<p:tagLst xmlns:a="http://schemas.openxmlformats.org/drawingml/2006/main" xmlns:r="http://schemas.openxmlformats.org/officeDocument/2006/relationships" xmlns:p="http://schemas.openxmlformats.org/presentationml/2006/main">
  <p:tag name="ADV_DRAFT" val="TRUE"/>
</p:tagLst>
</file>

<file path=ppt/tags/tag8.xml><?xml version="1.0" encoding="utf-8"?>
<p:tagLst xmlns:a="http://schemas.openxmlformats.org/drawingml/2006/main" xmlns:r="http://schemas.openxmlformats.org/officeDocument/2006/relationships" xmlns:p="http://schemas.openxmlformats.org/presentationml/2006/main">
  <p:tag name="ADV_DRAFT" val="TRUE"/>
</p:tagLst>
</file>

<file path=ppt/tags/tag9.xml><?xml version="1.0" encoding="utf-8"?>
<p:tagLst xmlns:a="http://schemas.openxmlformats.org/drawingml/2006/main" xmlns:r="http://schemas.openxmlformats.org/officeDocument/2006/relationships" xmlns:p="http://schemas.openxmlformats.org/presentationml/2006/main">
  <p:tag name="ADV_DRAFT"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PMG Talkbook (A4) Feb 2022">
  <a:themeElements>
    <a:clrScheme name="Custom 43">
      <a:dk1>
        <a:srgbClr val="000000"/>
      </a:dk1>
      <a:lt1>
        <a:sysClr val="window" lastClr="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KPMG New Brand 2022">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000" tIns="54000" rIns="54000" bIns="54000" rtlCol="0" anchor="ctr"/>
      <a:lstStyle>
        <a:defPPr algn="ctr">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000" dirty="0" err="1"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KPMG Talkbook Full-page Template.potx" id="{868DBA75-B85E-4DB4-83C2-67668B1F35DC}" vid="{D7B88468-2CC3-400B-823D-30FD2CB54A61}"/>
    </a:ext>
  </a:extLst>
</a:theme>
</file>

<file path=ppt/theme/theme3.xml><?xml version="1.0" encoding="utf-8"?>
<a:theme xmlns:a="http://schemas.openxmlformats.org/drawingml/2006/main" name="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KPMG Widescreen Standard Template.potx" id="{1CB9FE3E-0116-4CA3-925C-E2BAE52C0754}" vid="{244CDBCE-8804-4A80-B3E3-9A19CF0100CC}"/>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
  <TotalTime>268</TotalTime>
  <Words>20822</Words>
  <Application>Microsoft Office PowerPoint</Application>
  <PresentationFormat>Presentazione su schermo (4:3)</PresentationFormat>
  <Paragraphs>1957</Paragraphs>
  <Slides>92</Slides>
  <Notes>0</Notes>
  <HiddenSlides>0</HiddenSlides>
  <MMClips>0</MMClips>
  <ScaleCrop>false</ScaleCrop>
  <HeadingPairs>
    <vt:vector size="6" baseType="variant">
      <vt:variant>
        <vt:lpstr>Caratteri utilizzati</vt:lpstr>
      </vt:variant>
      <vt:variant>
        <vt:i4>16</vt:i4>
      </vt:variant>
      <vt:variant>
        <vt:lpstr>Tema</vt:lpstr>
      </vt:variant>
      <vt:variant>
        <vt:i4>3</vt:i4>
      </vt:variant>
      <vt:variant>
        <vt:lpstr>Titoli diapositive</vt:lpstr>
      </vt:variant>
      <vt:variant>
        <vt:i4>92</vt:i4>
      </vt:variant>
    </vt:vector>
  </HeadingPairs>
  <TitlesOfParts>
    <vt:vector size="111" baseType="lpstr">
      <vt:lpstr>Abadi</vt:lpstr>
      <vt:lpstr>Arial</vt:lpstr>
      <vt:lpstr>Arial (Corpo)</vt:lpstr>
      <vt:lpstr>Calibri</vt:lpstr>
      <vt:lpstr>KPMG Bold</vt:lpstr>
      <vt:lpstr>KPMG Extralight</vt:lpstr>
      <vt:lpstr>Symbol</vt:lpstr>
      <vt:lpstr>Tahoma</vt:lpstr>
      <vt:lpstr>Times New Roman</vt:lpstr>
      <vt:lpstr>Trebuchet MS</vt:lpstr>
      <vt:lpstr>Univers 45 Light</vt:lpstr>
      <vt:lpstr>Univers for KPMG Light</vt:lpstr>
      <vt:lpstr>Verdana</vt:lpstr>
      <vt:lpstr>Wingdings</vt:lpstr>
      <vt:lpstr>Wingdings 2</vt:lpstr>
      <vt:lpstr>Wingdings 3</vt:lpstr>
      <vt:lpstr>Office Theme</vt:lpstr>
      <vt:lpstr>KPMG Talkbook (A4) Feb 2022</vt:lpstr>
      <vt:lpstr>KPMG Widescreen [16:9] Feb 2022</vt:lpstr>
      <vt:lpstr>La responsabilità amministrativa degli enti ai sensi del D.Lgs. 231/2001: metodologie per la mappatura dei reati; Focus Organismo di Vigilanza </vt:lpstr>
      <vt:lpstr>Sessione Formativa - Struttura</vt:lpstr>
      <vt:lpstr>Origine e destinatari</vt:lpstr>
      <vt:lpstr>Origine e destinatari</vt:lpstr>
      <vt:lpstr>Cosa introduce nel nostro ordinamento</vt:lpstr>
      <vt:lpstr>Cosa introduce nel nostro ordinamento</vt:lpstr>
      <vt:lpstr>Quando l'ente è responsabile</vt:lpstr>
      <vt:lpstr>Quando l'ente è responsabile</vt:lpstr>
      <vt:lpstr>Presentazione standard di PowerPoint</vt:lpstr>
      <vt:lpstr>Le Sanzioni</vt:lpstr>
      <vt:lpstr>Le Sanzioni: Pecuniarie</vt:lpstr>
      <vt:lpstr>Le Sanzioni: Interdittive</vt:lpstr>
      <vt:lpstr>Le Sanzioni: Pubblicazione Sentenza</vt:lpstr>
      <vt:lpstr>Le Sanzioni: Confisca</vt:lpstr>
      <vt:lpstr>Reati all'estero</vt:lpstr>
      <vt:lpstr>Reati all'estero – Art. 4</vt:lpstr>
      <vt:lpstr>Reati all'estero – Art. 4</vt:lpstr>
      <vt:lpstr>Reati all'estero – R. Transnazionali</vt:lpstr>
      <vt:lpstr>Reati all'estero – meccanismi di risalita</vt:lpstr>
      <vt:lpstr>Reati all'estero – meccanismi di risalita</vt:lpstr>
      <vt:lpstr>Reati all'estero – meccanismi di risalita</vt:lpstr>
      <vt:lpstr>Cosa deve fare l'ente</vt:lpstr>
      <vt:lpstr>Cosa deve fare l'ente</vt:lpstr>
      <vt:lpstr>Sessione Formativa - Struttura</vt:lpstr>
      <vt:lpstr>I primi 25 anni di applicazione del Decreto 231</vt:lpstr>
      <vt:lpstr>Valutazione del Modello in sede giudiziaria</vt:lpstr>
      <vt:lpstr>Farma-Truffa</vt:lpstr>
      <vt:lpstr>Caso Impregilo: Primo Grado – Corte di Appello di Milano</vt:lpstr>
      <vt:lpstr>Caso Impregilo – Cassazione I</vt:lpstr>
      <vt:lpstr>Caso Impregilo – Cassazione II</vt:lpstr>
      <vt:lpstr>Società in ATI – smaltimento rifiuti</vt:lpstr>
      <vt:lpstr>Caso My Chef</vt:lpstr>
      <vt:lpstr>Caso Simens AG</vt:lpstr>
      <vt:lpstr>Caso IVRI – Istituti di vigilanza</vt:lpstr>
      <vt:lpstr>Caso Thyssen Krupp</vt:lpstr>
      <vt:lpstr>Caso Trenitalia</vt:lpstr>
      <vt:lpstr>Caso Saipem</vt:lpstr>
      <vt:lpstr>Caso Anas</vt:lpstr>
      <vt:lpstr>Caso GATX RAIL- JUNGENTHAL (1-2)</vt:lpstr>
      <vt:lpstr>Caso GATX RAIL – JUNGENTHAL (2-2)</vt:lpstr>
      <vt:lpstr>Caso R. FIRE Spa</vt:lpstr>
      <vt:lpstr>Ultime pronunce della Cassazione: n. 31665/2024 e n. 30039/2025</vt:lpstr>
      <vt:lpstr>Sessione Formativa - Struttura</vt:lpstr>
      <vt:lpstr>Parte Generale e Parte Speciale</vt:lpstr>
      <vt:lpstr>Parte Generale e Parte Speciale</vt:lpstr>
      <vt:lpstr>Parte Generale e Parte Speciale</vt:lpstr>
      <vt:lpstr>Parte Generale e Parte Speciale</vt:lpstr>
      <vt:lpstr>Codice Etico</vt:lpstr>
      <vt:lpstr>Sistema Disciplinare</vt:lpstr>
      <vt:lpstr>Sessione Formativa - Struttura</vt:lpstr>
      <vt:lpstr>Presentazione standard di PowerPoint</vt:lpstr>
      <vt:lpstr>Presentazione standard di PowerPoint</vt:lpstr>
      <vt:lpstr>Requisiti dell'Organismo di Vigilanza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Sessione Formativa - Struttura</vt:lpstr>
      <vt:lpstr>Presentazione standard di PowerPoint</vt:lpstr>
      <vt:lpstr>Le fasi del  progetto 231</vt:lpstr>
      <vt:lpstr>Approccio Metodologico: le fasi</vt:lpstr>
      <vt:lpstr>Approccio Metodologico: Pianificazione</vt:lpstr>
      <vt:lpstr>Approccio Metodologico: Pianificazione</vt:lpstr>
      <vt:lpstr>Approccio Metodologico: Diagnosi</vt:lpstr>
      <vt:lpstr>Approccio Metodologico: Diagnosi</vt:lpstr>
      <vt:lpstr>Approccio Metodologico: Diagnosi</vt:lpstr>
      <vt:lpstr>Approccio Metodologico: Analisi dei controlli</vt:lpstr>
      <vt:lpstr>Approccio Metodologico: Analisi dei controlli</vt:lpstr>
      <vt:lpstr>Approccio Metodologico: Redazione del Modello</vt:lpstr>
      <vt:lpstr>Approccio Metodologico: Formazione</vt:lpstr>
      <vt:lpstr>Approccio metodologico 231 nei processi fiscali</vt:lpstr>
      <vt:lpstr>I reati tributari in ambito 231</vt:lpstr>
      <vt:lpstr>I reati tributari in ambito 231</vt:lpstr>
      <vt:lpstr>I reati tributari in ambito 231</vt:lpstr>
      <vt:lpstr>I reati tributari in ambito 231</vt:lpstr>
      <vt:lpstr>I reati tributari in ambito 231</vt:lpstr>
      <vt:lpstr>I reati tributari in ambito 231</vt:lpstr>
      <vt:lpstr>I reati tributari in ambito 231</vt:lpstr>
      <vt:lpstr>Approccio Metodologico – Ambiti di rilevanza</vt:lpstr>
      <vt:lpstr>Approccio Metodologico – Fasi dell’analisi</vt:lpstr>
      <vt:lpstr>Approccio Metodologico – Analisi preliminare</vt:lpstr>
      <vt:lpstr>Approccio Metodologico – CRSA</vt:lpstr>
      <vt:lpstr>Approccio Metodologico – CRSA</vt:lpstr>
      <vt:lpstr>Approccio Metodologico – CRSA</vt:lpstr>
      <vt:lpstr>Approccio Metodologico – Modello 231</vt:lpstr>
      <vt:lpstr>Tax Control Framework</vt:lpstr>
      <vt:lpstr>Tax Control Framework</vt:lpstr>
      <vt:lpstr>Riferimenti al Tax Control Framework quale strumento di gestione del rischio fiscale</vt:lpstr>
      <vt:lpstr>Presentazione standard di PowerPoint</vt:lpstr>
      <vt:lpstr>Dott. Fabio Egidi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231  eFM S.p.A.  Modello e Procedure</dc:title>
  <dc:creator>cpambianco</dc:creator>
  <cp:lastModifiedBy>Camerlengo, Alice</cp:lastModifiedBy>
  <cp:revision>4</cp:revision>
  <dcterms:created xsi:type="dcterms:W3CDTF">2025-11-07T08:50:47Z</dcterms:created>
  <dcterms:modified xsi:type="dcterms:W3CDTF">2025-12-02T08:20:36Z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2023-02-17T00:00:00Z</vt:filetime>
  </property>
  <property fmtid="{D5CDD505-2E9C-101B-9397-08002B2CF9AE}" pid="3" name="Creator">
    <vt:lpwstr>Acrobat PDFMaker 20 for PowerPoint</vt:lpwstr>
  </property>
  <property fmtid="{D5CDD505-2E9C-101B-9397-08002B2CF9AE}" pid="4" name="LastSaved">
    <vt:filetime>2025-11-07T00:00:00Z</vt:filetime>
  </property>
  <property fmtid="{D5CDD505-2E9C-101B-9397-08002B2CF9AE}" pid="5" name="Producer">
    <vt:lpwstr>Adobe PDF Library 20.5.199</vt:lpwstr>
  </property>
</Properties>
</file>